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comments/comment1.xml" ContentType="application/vnd.openxmlformats-officedocument.presentationml.comments+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1" r:id="rId5"/>
    <p:sldId id="262" r:id="rId6"/>
    <p:sldId id="263" r:id="rId7"/>
    <p:sldId id="269" r:id="rId8"/>
    <p:sldId id="270" r:id="rId9"/>
    <p:sldId id="271" r:id="rId10"/>
    <p:sldId id="264" r:id="rId11"/>
    <p:sldId id="266" r:id="rId12"/>
    <p:sldId id="267" r:id="rId13"/>
    <p:sldId id="268" r:id="rId14"/>
    <p:sldId id="257" r:id="rId15"/>
    <p:sldId id="272" r:id="rId16"/>
    <p:sldId id="273" r:id="rId17"/>
    <p:sldId id="274" r:id="rId18"/>
    <p:sldId id="275" r:id="rId19"/>
    <p:sldId id="276"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rina Woods" initials="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10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21T13:38:14.355" idx="1">
    <p:pos x="3906" y="402"/>
    <p:text>This and all the rest of the slides appear to be in a different font that the others.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CBC5E-FA2B-46A4-950E-77966ECBEB16}" type="datetimeFigureOut">
              <a:rPr lang="en-US" smtClean="0"/>
              <a:t>4/4/2017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08607-ADD7-49BF-AE3C-A45C767EDF13}" type="slidenum">
              <a:rPr lang="en-US" smtClean="0"/>
              <a:t>‹#›</a:t>
            </a:fld>
            <a:endParaRPr lang="en-US"/>
          </a:p>
        </p:txBody>
      </p:sp>
    </p:spTree>
    <p:extLst>
      <p:ext uri="{BB962C8B-B14F-4D97-AF65-F5344CB8AC3E}">
        <p14:creationId xmlns:p14="http://schemas.microsoft.com/office/powerpoint/2010/main" val="398268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fld id="{66F95CB7-0F52-48AD-B69B-791455C350FE}" type="slidenum">
              <a:rPr lang="en-US" altLang="en-US" sz="1200"/>
              <a:pPr eaLnBrk="1" hangingPunct="1"/>
              <a:t>1</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14400" y="4344026"/>
            <a:ext cx="5029200" cy="30526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17</a:t>
            </a:fld>
            <a:endParaRPr lang="en-US"/>
          </a:p>
        </p:txBody>
      </p:sp>
    </p:spTree>
    <p:extLst>
      <p:ext uri="{BB962C8B-B14F-4D97-AF65-F5344CB8AC3E}">
        <p14:creationId xmlns:p14="http://schemas.microsoft.com/office/powerpoint/2010/main" val="10342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18</a:t>
            </a:fld>
            <a:endParaRPr lang="en-US"/>
          </a:p>
        </p:txBody>
      </p:sp>
    </p:spTree>
    <p:extLst>
      <p:ext uri="{BB962C8B-B14F-4D97-AF65-F5344CB8AC3E}">
        <p14:creationId xmlns:p14="http://schemas.microsoft.com/office/powerpoint/2010/main" val="10342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19</a:t>
            </a:fld>
            <a:endParaRPr lang="en-US"/>
          </a:p>
        </p:txBody>
      </p:sp>
    </p:spTree>
    <p:extLst>
      <p:ext uri="{BB962C8B-B14F-4D97-AF65-F5344CB8AC3E}">
        <p14:creationId xmlns:p14="http://schemas.microsoft.com/office/powerpoint/2010/main" val="10342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fld id="{7AADBFE6-AF56-45E7-9966-516B319A8E52}" type="slidenum">
              <a:rPr lang="en-US" altLang="en-US" sz="1200"/>
              <a:pPr eaLnBrk="1" hangingPunct="1"/>
              <a:t>3</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fld id="{BA3BF723-3BF4-44BD-97DE-B3237855144B}" type="slidenum">
              <a:rPr lang="en-US" altLang="en-US" sz="1200">
                <a:solidFill>
                  <a:srgbClr val="000000"/>
                </a:solidFill>
              </a:rPr>
              <a:pPr eaLnBrk="1" hangingPunct="1"/>
              <a:t>4</a:t>
            </a:fld>
            <a:endParaRPr lang="en-US" altLang="en-US" sz="120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bwMode="auto">
          <a:xfrm>
            <a:off x="914400" y="4344026"/>
            <a:ext cx="5029200" cy="26264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bwMode="auto">
          <a:xfrm>
            <a:off x="914400" y="4344025"/>
            <a:ext cx="5029200" cy="602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4693DD1-8C18-4F50-B57B-EE49FEF98EF1}" type="slidenum">
              <a:rPr lang="en-US" altLang="en-US" sz="1200" smtClean="0"/>
              <a:pPr eaLnBrk="1" hangingPunct="1"/>
              <a:t>6</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bwMode="auto">
          <a:xfrm>
            <a:off x="914400" y="4344025"/>
            <a:ext cx="5029200" cy="602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E6B9D93-B779-4CBA-9DE1-1A31C540A70A}" type="slidenum">
              <a:rPr lang="en-US" altLang="en-US" sz="1200" smtClean="0"/>
              <a:pPr eaLnBrk="1" hangingPunct="1"/>
              <a:t>10</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bwMode="auto">
          <a:xfrm>
            <a:off x="914400" y="4344025"/>
            <a:ext cx="5029200" cy="602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E6B9D93-B779-4CBA-9DE1-1A31C540A70A}" type="slidenum">
              <a:rPr lang="en-US" altLang="en-US" sz="1200" smtClean="0"/>
              <a:pPr eaLnBrk="1" hangingPunct="1"/>
              <a:t>11</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0E44E7-6F6B-43DB-BEC3-7DBF1BCCB4F2}" type="slidenum">
              <a:rPr lang="en-US" smtClean="0">
                <a:latin typeface="Arial" charset="0"/>
              </a:rPr>
              <a:pPr fontAlgn="base">
                <a:spcBef>
                  <a:spcPct val="0"/>
                </a:spcBef>
                <a:spcAft>
                  <a:spcPct val="0"/>
                </a:spcAft>
                <a:defRPr/>
              </a:pPr>
              <a:t>14</a:t>
            </a:fld>
            <a:endParaRPr lang="en-US" smtClean="0">
              <a:latin typeface="Arial"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711" y="4344024"/>
            <a:ext cx="5028579" cy="270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15</a:t>
            </a:fld>
            <a:endParaRPr lang="en-US"/>
          </a:p>
        </p:txBody>
      </p:sp>
    </p:spTree>
    <p:extLst>
      <p:ext uri="{BB962C8B-B14F-4D97-AF65-F5344CB8AC3E}">
        <p14:creationId xmlns:p14="http://schemas.microsoft.com/office/powerpoint/2010/main" val="10342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16</a:t>
            </a:fld>
            <a:endParaRPr lang="en-US"/>
          </a:p>
        </p:txBody>
      </p:sp>
    </p:spTree>
    <p:extLst>
      <p:ext uri="{BB962C8B-B14F-4D97-AF65-F5344CB8AC3E}">
        <p14:creationId xmlns:p14="http://schemas.microsoft.com/office/powerpoint/2010/main" val="103424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6AA15-44F6-4F58-B544-AE9597B2209A}"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141861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6AA15-44F6-4F58-B544-AE9597B2209A}"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48336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6AA15-44F6-4F58-B544-AE9597B2209A}"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14559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076907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640138" y="6486525"/>
            <a:ext cx="2133600" cy="234950"/>
          </a:xfrm>
          <a:prstGeom prst="rect">
            <a:avLst/>
          </a:prstGeom>
        </p:spPr>
        <p:txBody>
          <a:bodyPr/>
          <a:lstStyle>
            <a:lvl1pPr>
              <a:defRPr/>
            </a:lvl1pPr>
          </a:lstStyle>
          <a:p>
            <a:pPr>
              <a:defRPr/>
            </a:pPr>
            <a:fld id="{270D9700-55C9-4994-9F50-83587CDD3D72}"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167672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6AA15-44F6-4F58-B544-AE9597B2209A}"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211839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6AA15-44F6-4F58-B544-AE9597B2209A}"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24700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6AA15-44F6-4F58-B544-AE9597B2209A}"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09557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6AA15-44F6-4F58-B544-AE9597B2209A}"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59689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6AA15-44F6-4F58-B544-AE9597B2209A}"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177543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6AA15-44F6-4F58-B544-AE9597B2209A}"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08417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6AA15-44F6-4F58-B544-AE9597B2209A}"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280949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6AA15-44F6-4F58-B544-AE9597B2209A}"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6547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6AA15-44F6-4F58-B544-AE9597B2209A}" type="datetimeFigureOut">
              <a:rPr lang="en-US" smtClean="0"/>
              <a:t>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81224-0F1E-45B6-8563-EAD77634FBAB}" type="slidenum">
              <a:rPr lang="en-US" smtClean="0"/>
              <a:t>‹#›</a:t>
            </a:fld>
            <a:endParaRPr lang="en-US"/>
          </a:p>
        </p:txBody>
      </p:sp>
    </p:spTree>
    <p:extLst>
      <p:ext uri="{BB962C8B-B14F-4D97-AF65-F5344CB8AC3E}">
        <p14:creationId xmlns:p14="http://schemas.microsoft.com/office/powerpoint/2010/main" val="74820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219200"/>
            <a:ext cx="4983163" cy="1395413"/>
          </a:xfrm>
        </p:spPr>
        <p:txBody>
          <a:bodyPr>
            <a:normAutofit fontScale="90000"/>
          </a:bodyPr>
          <a:lstStyle/>
          <a:p>
            <a:pPr algn="ctr" eaLnBrk="1" hangingPunct="1"/>
            <a:r>
              <a:rPr lang="en-US" altLang="en-US" dirty="0" smtClean="0">
                <a:latin typeface="Arial" panose="020B0604020202020204" pitchFamily="34" charset="0"/>
                <a:cs typeface="Arial" panose="020B0604020202020204" pitchFamily="34" charset="0"/>
              </a:rPr>
              <a:t>REDAC / NAS Ops </a:t>
            </a:r>
            <a:br>
              <a:rPr lang="en-US" altLang="en-US" dirty="0" smtClean="0">
                <a:latin typeface="Arial" panose="020B0604020202020204" pitchFamily="34" charset="0"/>
                <a:cs typeface="Arial" panose="020B0604020202020204" pitchFamily="34" charset="0"/>
              </a:rPr>
            </a:br>
            <a:r>
              <a:rPr lang="en-US" altLang="en-US" sz="3200" b="0" dirty="0" smtClean="0">
                <a:latin typeface="Arial" panose="020B0604020202020204" pitchFamily="34" charset="0"/>
                <a:cs typeface="Arial" panose="020B0604020202020204" pitchFamily="34" charset="0"/>
              </a:rPr>
              <a:t/>
            </a:r>
            <a:br>
              <a:rPr lang="en-US" altLang="en-US" sz="3200" b="0" dirty="0" smtClean="0">
                <a:latin typeface="Arial" panose="020B0604020202020204" pitchFamily="34" charset="0"/>
                <a:cs typeface="Arial" panose="020B0604020202020204" pitchFamily="34" charset="0"/>
              </a:rPr>
            </a:br>
            <a:endParaRPr lang="en-US" altLang="en-US" b="0" dirty="0" smtClean="0">
              <a:latin typeface="Arial" panose="020B0604020202020204" pitchFamily="34" charset="0"/>
              <a:cs typeface="Arial" panose="020B0604020202020204" pitchFamily="34" charset="0"/>
            </a:endParaRPr>
          </a:p>
        </p:txBody>
      </p:sp>
      <p:sp>
        <p:nvSpPr>
          <p:cNvPr id="6147" name="Text Box 4"/>
          <p:cNvSpPr txBox="1">
            <a:spLocks noChangeArrowheads="1"/>
          </p:cNvSpPr>
          <p:nvPr/>
        </p:nvSpPr>
        <p:spPr bwMode="auto">
          <a:xfrm>
            <a:off x="381000" y="5597604"/>
            <a:ext cx="47926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i="1" dirty="0" smtClean="0">
                <a:solidFill>
                  <a:srgbClr val="1D2F68"/>
                </a:solidFill>
              </a:rPr>
              <a:t>Jason Demagalski, AJI-155, </a:t>
            </a:r>
            <a:br>
              <a:rPr lang="en-US" altLang="en-US" sz="1200" b="0" i="1" dirty="0" smtClean="0">
                <a:solidFill>
                  <a:srgbClr val="1D2F68"/>
                </a:solidFill>
              </a:rPr>
            </a:br>
            <a:r>
              <a:rPr lang="en-US" altLang="en-US" sz="1200" b="0" i="1" dirty="0" smtClean="0">
                <a:solidFill>
                  <a:srgbClr val="1D2F68"/>
                </a:solidFill>
              </a:rPr>
              <a:t>ATO Human Factors R&amp;D Requirements Roundtable Chair</a:t>
            </a:r>
            <a:br>
              <a:rPr lang="en-US" altLang="en-US" sz="1200" b="0" i="1" dirty="0" smtClean="0">
                <a:solidFill>
                  <a:srgbClr val="1D2F68"/>
                </a:solidFill>
              </a:rPr>
            </a:br>
            <a:r>
              <a:rPr lang="en-US" altLang="en-US" sz="1200" b="0" i="1" dirty="0" smtClean="0">
                <a:solidFill>
                  <a:srgbClr val="1D2F68"/>
                </a:solidFill>
              </a:rPr>
              <a:t>Dan </a:t>
            </a:r>
            <a:r>
              <a:rPr lang="en-US" altLang="en-US" sz="1200" b="0" i="1" dirty="0" err="1" smtClean="0">
                <a:solidFill>
                  <a:srgbClr val="1D2F68"/>
                </a:solidFill>
              </a:rPr>
              <a:t>Herschler</a:t>
            </a:r>
            <a:r>
              <a:rPr lang="en-US" altLang="en-US" sz="1200" b="0" i="1" dirty="0" smtClean="0">
                <a:solidFill>
                  <a:srgbClr val="1D2F68"/>
                </a:solidFill>
              </a:rPr>
              <a:t>, ANG-C1,</a:t>
            </a:r>
            <a:br>
              <a:rPr lang="en-US" altLang="en-US" sz="1200" b="0" i="1" dirty="0" smtClean="0">
                <a:solidFill>
                  <a:srgbClr val="1D2F68"/>
                </a:solidFill>
              </a:rPr>
            </a:br>
            <a:r>
              <a:rPr lang="en-US" altLang="en-US" sz="1200" b="0" i="1" dirty="0" smtClean="0">
                <a:solidFill>
                  <a:srgbClr val="1D2F68"/>
                </a:solidFill>
              </a:rPr>
              <a:t>R&amp;D Budget Line Program Manager</a:t>
            </a:r>
            <a:endParaRPr lang="en-US" altLang="en-US" sz="1200" b="0" i="1" dirty="0">
              <a:solidFill>
                <a:srgbClr val="1D2F68"/>
              </a:solidFill>
            </a:endParaRPr>
          </a:p>
          <a:p>
            <a:pPr eaLnBrk="1" hangingPunct="1">
              <a:spcBef>
                <a:spcPct val="50000"/>
              </a:spcBef>
              <a:buFontTx/>
              <a:buNone/>
            </a:pPr>
            <a:r>
              <a:rPr lang="en-US" altLang="en-US" sz="1200" b="0" i="1" dirty="0">
                <a:solidFill>
                  <a:srgbClr val="1D2F68"/>
                </a:solidFill>
              </a:rPr>
              <a:t>March </a:t>
            </a:r>
            <a:r>
              <a:rPr lang="en-US" altLang="en-US" sz="1200" b="0" i="1" dirty="0" smtClean="0">
                <a:solidFill>
                  <a:srgbClr val="1D2F68"/>
                </a:solidFill>
              </a:rPr>
              <a:t>22, 2017</a:t>
            </a:r>
            <a:endParaRPr lang="en-US" altLang="en-US" sz="1200" b="0" i="1" dirty="0">
              <a:solidFill>
                <a:srgbClr val="1D2F68"/>
              </a:solidFill>
            </a:endParaRPr>
          </a:p>
        </p:txBody>
      </p:sp>
      <p:sp>
        <p:nvSpPr>
          <p:cNvPr id="6148" name="Text Box 5"/>
          <p:cNvSpPr txBox="1">
            <a:spLocks noChangeArrowheads="1"/>
          </p:cNvSpPr>
          <p:nvPr/>
        </p:nvSpPr>
        <p:spPr bwMode="auto">
          <a:xfrm>
            <a:off x="304800" y="4038600"/>
            <a:ext cx="5334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i="1" dirty="0" smtClean="0">
                <a:solidFill>
                  <a:schemeClr val="accent1">
                    <a:lumMod val="75000"/>
                  </a:schemeClr>
                </a:solidFill>
              </a:rPr>
              <a:t>Air Traffic Control / Technical Operations Human Factors</a:t>
            </a:r>
            <a:endParaRPr lang="en-US" altLang="en-US" i="1" dirty="0">
              <a:solidFill>
                <a:schemeClr val="accent1">
                  <a:lumMod val="75000"/>
                </a:schemeClr>
              </a:solidFill>
            </a:endParaRPr>
          </a:p>
          <a:p>
            <a:pPr eaLnBrk="1" hangingPunct="1">
              <a:spcBef>
                <a:spcPct val="50000"/>
              </a:spcBef>
              <a:buFontTx/>
              <a:buNone/>
            </a:pPr>
            <a:r>
              <a:rPr lang="en-US" altLang="en-US" sz="2000" i="1" dirty="0">
                <a:solidFill>
                  <a:schemeClr val="accent1">
                    <a:lumMod val="75000"/>
                  </a:schemeClr>
                </a:solidFill>
              </a:rPr>
              <a:t>BLI Number:  </a:t>
            </a:r>
            <a:r>
              <a:rPr lang="en-US" altLang="en-US" sz="2000" i="1" dirty="0" smtClean="0">
                <a:solidFill>
                  <a:schemeClr val="accent1">
                    <a:lumMod val="75000"/>
                  </a:schemeClr>
                </a:solidFill>
              </a:rPr>
              <a:t>8BA000</a:t>
            </a:r>
            <a:r>
              <a:rPr lang="en-US" altLang="en-US" sz="2000" i="1" dirty="0">
                <a:solidFill>
                  <a:schemeClr val="accent1">
                    <a:lumMod val="75000"/>
                  </a:schemeClr>
                </a:solidFill>
              </a:rPr>
              <a:t> </a:t>
            </a:r>
            <a:r>
              <a:rPr lang="en-US" altLang="en-US" sz="2000" i="1" dirty="0" smtClean="0">
                <a:solidFill>
                  <a:schemeClr val="accent1">
                    <a:lumMod val="75000"/>
                  </a:schemeClr>
                </a:solidFill>
              </a:rPr>
              <a:t>(Core Program</a:t>
            </a:r>
            <a:r>
              <a:rPr lang="en-US" altLang="en-US" sz="2000" i="1" dirty="0">
                <a:solidFill>
                  <a:schemeClr val="accent1">
                    <a:lumMod val="75000"/>
                  </a:schemeClr>
                </a:solidFill>
              </a:rPr>
              <a:t>)</a:t>
            </a:r>
          </a:p>
        </p:txBody>
      </p:sp>
      <p:sp>
        <p:nvSpPr>
          <p:cNvPr id="6149" name="Rectangle 2"/>
          <p:cNvSpPr txBox="1">
            <a:spLocks noChangeArrowheads="1"/>
          </p:cNvSpPr>
          <p:nvPr/>
        </p:nvSpPr>
        <p:spPr bwMode="auto">
          <a:xfrm>
            <a:off x="152400" y="2109788"/>
            <a:ext cx="533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3200" b="0" i="1" dirty="0">
                <a:solidFill>
                  <a:srgbClr val="1D2F68"/>
                </a:solidFill>
              </a:rPr>
              <a:t>Review of FY </a:t>
            </a:r>
            <a:r>
              <a:rPr lang="en-US" altLang="en-US" sz="3200" b="0" i="1" dirty="0" smtClean="0">
                <a:solidFill>
                  <a:srgbClr val="1D2F68"/>
                </a:solidFill>
              </a:rPr>
              <a:t>2019 </a:t>
            </a:r>
            <a:r>
              <a:rPr lang="en-US" altLang="en-US" sz="3200" b="0" i="1" dirty="0">
                <a:solidFill>
                  <a:srgbClr val="1D2F68"/>
                </a:solidFill>
              </a:rPr>
              <a:t>Proposed Portfolio</a:t>
            </a:r>
            <a:r>
              <a:rPr lang="en-US" altLang="en-US" sz="3200" b="0" dirty="0">
                <a:solidFill>
                  <a:srgbClr val="1D2F68"/>
                </a:solidFill>
              </a:rPr>
              <a:t/>
            </a:r>
            <a:br>
              <a:rPr lang="en-US" altLang="en-US" sz="3200" b="0" dirty="0">
                <a:solidFill>
                  <a:srgbClr val="1D2F68"/>
                </a:solidFill>
              </a:rPr>
            </a:br>
            <a:endParaRPr lang="en-US" altLang="en-US" sz="4000" b="0" dirty="0">
              <a:solidFill>
                <a:srgbClr val="1D2F68"/>
              </a:solidFill>
            </a:endParaRPr>
          </a:p>
        </p:txBody>
      </p:sp>
    </p:spTree>
    <p:extLst>
      <p:ext uri="{BB962C8B-B14F-4D97-AF65-F5344CB8AC3E}">
        <p14:creationId xmlns:p14="http://schemas.microsoft.com/office/powerpoint/2010/main" val="2517110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533400"/>
            <a:ext cx="8472488" cy="609600"/>
          </a:xfrm>
        </p:spPr>
        <p:txBody>
          <a:bodyPr>
            <a:normAutofit fontScale="90000"/>
          </a:bodyPr>
          <a:lstStyle/>
          <a:p>
            <a:r>
              <a:rPr lang="en-US" altLang="en-US" dirty="0" smtClean="0">
                <a:latin typeface="Arial" panose="020B0604020202020204" pitchFamily="34" charset="0"/>
                <a:cs typeface="Arial" panose="020B0604020202020204" pitchFamily="34" charset="0"/>
              </a:rPr>
              <a:t>Emerging FY19 Focal Areas</a:t>
            </a:r>
          </a:p>
        </p:txBody>
      </p:sp>
      <p:sp>
        <p:nvSpPr>
          <p:cNvPr id="10243" name="Content Placeholder 2"/>
          <p:cNvSpPr>
            <a:spLocks noGrp="1"/>
          </p:cNvSpPr>
          <p:nvPr>
            <p:ph idx="1"/>
          </p:nvPr>
        </p:nvSpPr>
        <p:spPr>
          <a:xfrm>
            <a:off x="457200" y="1295400"/>
            <a:ext cx="8229600" cy="5181600"/>
          </a:xfrm>
        </p:spPr>
        <p:txBody>
          <a:bodyPr>
            <a:normAutofit/>
          </a:bodyPr>
          <a:lstStyle/>
          <a:p>
            <a:r>
              <a:rPr lang="en-US" altLang="en-US" sz="1800" dirty="0" smtClean="0">
                <a:latin typeface="Arial" panose="020B0604020202020204" pitchFamily="34" charset="0"/>
                <a:cs typeface="Arial" panose="020B0604020202020204" pitchFamily="34" charset="0"/>
              </a:rPr>
              <a:t>Research to Support </a:t>
            </a:r>
            <a:r>
              <a:rPr lang="en-US" altLang="en-US" sz="1800" u="sng" dirty="0" smtClean="0">
                <a:latin typeface="Arial" panose="020B0604020202020204" pitchFamily="34" charset="0"/>
                <a:cs typeface="Arial" panose="020B0604020202020204" pitchFamily="34" charset="0"/>
              </a:rPr>
              <a:t>Controller</a:t>
            </a:r>
            <a:r>
              <a:rPr lang="en-US" altLang="en-US" sz="1800" dirty="0" smtClean="0">
                <a:latin typeface="Arial" panose="020B0604020202020204" pitchFamily="34" charset="0"/>
                <a:cs typeface="Arial" panose="020B0604020202020204" pitchFamily="34" charset="0"/>
              </a:rPr>
              <a:t> Selection, Placement, and Training Performance Evaluation</a:t>
            </a:r>
            <a:br>
              <a:rPr lang="en-US" altLang="en-US" sz="1800" dirty="0" smtClean="0">
                <a:latin typeface="Arial" panose="020B0604020202020204" pitchFamily="34" charset="0"/>
                <a:cs typeface="Arial" panose="020B0604020202020204" pitchFamily="34" charset="0"/>
              </a:rPr>
            </a:br>
            <a:endParaRPr lang="en-US" altLang="en-US" sz="1800" dirty="0" smtClean="0">
              <a:latin typeface="Arial" panose="020B0604020202020204" pitchFamily="34" charset="0"/>
              <a:cs typeface="Arial" panose="020B0604020202020204" pitchFamily="34" charset="0"/>
            </a:endParaRPr>
          </a:p>
          <a:p>
            <a:pPr lvl="1"/>
            <a:r>
              <a:rPr lang="en-US" altLang="en-US" sz="1600" dirty="0" smtClean="0">
                <a:latin typeface="Arial" panose="020B0604020202020204" pitchFamily="34" charset="0"/>
                <a:cs typeface="Arial" panose="020B0604020202020204" pitchFamily="34" charset="0"/>
              </a:rPr>
              <a:t>Develop </a:t>
            </a:r>
            <a:r>
              <a:rPr lang="en-US" altLang="en-US" sz="1600" dirty="0">
                <a:latin typeface="Arial" panose="020B0604020202020204" pitchFamily="34" charset="0"/>
                <a:cs typeface="Arial" panose="020B0604020202020204" pitchFamily="34" charset="0"/>
              </a:rPr>
              <a:t>new approaches to aptitude testing for future </a:t>
            </a:r>
            <a:r>
              <a:rPr lang="en-US" altLang="en-US" sz="1600" dirty="0" smtClean="0">
                <a:latin typeface="Arial" panose="020B0604020202020204" pitchFamily="34" charset="0"/>
                <a:cs typeface="Arial" panose="020B0604020202020204" pitchFamily="34" charset="0"/>
              </a:rPr>
              <a:t>controllers.</a:t>
            </a:r>
            <a:endParaRPr lang="en-US" altLang="en-US" sz="1600" dirty="0">
              <a:latin typeface="Arial" panose="020B0604020202020204" pitchFamily="34" charset="0"/>
              <a:cs typeface="Arial" panose="020B0604020202020204" pitchFamily="34" charset="0"/>
            </a:endParaRPr>
          </a:p>
          <a:p>
            <a:pPr lvl="1"/>
            <a:r>
              <a:rPr lang="en-US" altLang="en-US" sz="1600" dirty="0" smtClean="0">
                <a:latin typeface="Arial" panose="020B0604020202020204" pitchFamily="34" charset="0"/>
                <a:cs typeface="Arial" panose="020B0604020202020204" pitchFamily="34" charset="0"/>
              </a:rPr>
              <a:t>Assess </a:t>
            </a:r>
            <a:r>
              <a:rPr lang="en-US" altLang="en-US" sz="1600" dirty="0">
                <a:latin typeface="Arial" panose="020B0604020202020204" pitchFamily="34" charset="0"/>
                <a:cs typeface="Arial" panose="020B0604020202020204" pitchFamily="34" charset="0"/>
              </a:rPr>
              <a:t>the Radar Vectoring Aptitude Test (RVAT) as </a:t>
            </a:r>
            <a:r>
              <a:rPr lang="en-US" altLang="en-US" sz="1600" dirty="0" smtClean="0">
                <a:latin typeface="Arial" panose="020B0604020202020204" pitchFamily="34" charset="0"/>
                <a:cs typeface="Arial" panose="020B0604020202020204" pitchFamily="34" charset="0"/>
              </a:rPr>
              <a:t>a selection procedure. Support research to determine its predictive </a:t>
            </a:r>
            <a:r>
              <a:rPr lang="en-US" altLang="en-US" sz="1600" dirty="0">
                <a:latin typeface="Arial" panose="020B0604020202020204" pitchFamily="34" charset="0"/>
                <a:cs typeface="Arial" panose="020B0604020202020204" pitchFamily="34" charset="0"/>
              </a:rPr>
              <a:t>validity, utility, and fairness </a:t>
            </a:r>
            <a:r>
              <a:rPr lang="en-US" altLang="en-US" sz="1600" dirty="0" smtClean="0">
                <a:latin typeface="Arial" panose="020B0604020202020204" pitchFamily="34" charset="0"/>
                <a:cs typeface="Arial" panose="020B0604020202020204" pitchFamily="34" charset="0"/>
              </a:rPr>
              <a:t>in </a:t>
            </a:r>
            <a:r>
              <a:rPr lang="en-US" altLang="en-US" sz="1600" dirty="0">
                <a:latin typeface="Arial" panose="020B0604020202020204" pitchFamily="34" charset="0"/>
                <a:cs typeface="Arial" panose="020B0604020202020204" pitchFamily="34" charset="0"/>
              </a:rPr>
              <a:t>the placement of newly hired </a:t>
            </a:r>
            <a:r>
              <a:rPr lang="en-US" altLang="en-US" sz="1600" dirty="0" smtClean="0">
                <a:latin typeface="Arial" panose="020B0604020202020204" pitchFamily="34" charset="0"/>
                <a:cs typeface="Arial" panose="020B0604020202020204" pitchFamily="34" charset="0"/>
              </a:rPr>
              <a:t>controllers.</a:t>
            </a:r>
          </a:p>
          <a:p>
            <a:pPr lvl="1"/>
            <a:r>
              <a:rPr lang="en-US" altLang="en-US" sz="1600" dirty="0" smtClean="0">
                <a:latin typeface="Arial" panose="020B0604020202020204" pitchFamily="34" charset="0"/>
                <a:cs typeface="Arial" panose="020B0604020202020204" pitchFamily="34" charset="0"/>
              </a:rPr>
              <a:t>Evaluate 2014</a:t>
            </a:r>
            <a:r>
              <a:rPr lang="en-US" altLang="en-US" sz="1600" dirty="0">
                <a:latin typeface="Arial" panose="020B0604020202020204" pitchFamily="34" charset="0"/>
                <a:cs typeface="Arial" panose="020B0604020202020204" pitchFamily="34" charset="0"/>
              </a:rPr>
              <a:t>, 2015, 2016 </a:t>
            </a:r>
            <a:r>
              <a:rPr lang="en-US" altLang="en-US" sz="1600" dirty="0" smtClean="0">
                <a:latin typeface="Arial" panose="020B0604020202020204" pitchFamily="34" charset="0"/>
                <a:cs typeface="Arial" panose="020B0604020202020204" pitchFamily="34" charset="0"/>
              </a:rPr>
              <a:t>controller hiring processes and recommend improvements for better applicant/job fit.</a:t>
            </a:r>
            <a:endParaRPr lang="en-US" altLang="en-US" sz="1600" dirty="0">
              <a:latin typeface="Arial" panose="020B0604020202020204" pitchFamily="34" charset="0"/>
              <a:cs typeface="Arial" panose="020B0604020202020204" pitchFamily="34" charset="0"/>
            </a:endParaRPr>
          </a:p>
          <a:p>
            <a:pPr lvl="1"/>
            <a:r>
              <a:rPr lang="en-US" altLang="en-US" sz="1600" dirty="0" smtClean="0">
                <a:latin typeface="Arial" panose="020B0604020202020204" pitchFamily="34" charset="0"/>
                <a:cs typeface="Arial" panose="020B0604020202020204" pitchFamily="34" charset="0"/>
              </a:rPr>
              <a:t>Develop </a:t>
            </a:r>
            <a:r>
              <a:rPr lang="en-US" altLang="en-US" sz="1600" dirty="0">
                <a:latin typeface="Arial" panose="020B0604020202020204" pitchFamily="34" charset="0"/>
                <a:cs typeface="Arial" panose="020B0604020202020204" pitchFamily="34" charset="0"/>
              </a:rPr>
              <a:t>measures of </a:t>
            </a:r>
            <a:r>
              <a:rPr lang="en-US" altLang="en-US" sz="1600" dirty="0" smtClean="0">
                <a:latin typeface="Arial" panose="020B0604020202020204" pitchFamily="34" charset="0"/>
                <a:cs typeface="Arial" panose="020B0604020202020204" pitchFamily="34" charset="0"/>
              </a:rPr>
              <a:t>controller </a:t>
            </a:r>
            <a:r>
              <a:rPr lang="en-US" altLang="en-US" sz="1600" dirty="0">
                <a:latin typeface="Arial" panose="020B0604020202020204" pitchFamily="34" charset="0"/>
                <a:cs typeface="Arial" panose="020B0604020202020204" pitchFamily="34" charset="0"/>
              </a:rPr>
              <a:t>on-position core technical job </a:t>
            </a:r>
            <a:r>
              <a:rPr lang="en-US" altLang="en-US" sz="1600" dirty="0" smtClean="0">
                <a:latin typeface="Arial" panose="020B0604020202020204" pitchFamily="34" charset="0"/>
                <a:cs typeface="Arial" panose="020B0604020202020204" pitchFamily="34" charset="0"/>
              </a:rPr>
              <a:t>performance and identify training environment performance obstacles.</a:t>
            </a:r>
          </a:p>
          <a:p>
            <a:pPr lvl="1"/>
            <a:r>
              <a:rPr lang="en-US" sz="1600" dirty="0" smtClean="0">
                <a:latin typeface="Arial" panose="020B0604020202020204" pitchFamily="34" charset="0"/>
                <a:cs typeface="Arial" panose="020B0604020202020204" pitchFamily="34" charset="0"/>
              </a:rPr>
              <a:t>Assess </a:t>
            </a:r>
            <a:r>
              <a:rPr lang="en-US" sz="1600" dirty="0">
                <a:latin typeface="Arial" panose="020B0604020202020204" pitchFamily="34" charset="0"/>
                <a:cs typeface="Arial" panose="020B0604020202020204" pitchFamily="34" charset="0"/>
              </a:rPr>
              <a:t>use of alternative training technologies and practices to improve field training efficiency and reduce the time for developmental controllers to reach full certification</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Air Traffic Control Safety Research</a:t>
            </a:r>
          </a:p>
          <a:p>
            <a:pPr lvl="1"/>
            <a:r>
              <a:rPr lang="en-US" sz="1600" dirty="0">
                <a:latin typeface="Arial" panose="020B0604020202020204" pitchFamily="34" charset="0"/>
                <a:cs typeface="Arial" panose="020B0604020202020204" pitchFamily="34" charset="0"/>
              </a:rPr>
              <a:t>Recommend improvements to controller visual scanning techniques to reduce runway incursions and loss of standard separation at tower-controlled airports. </a:t>
            </a:r>
          </a:p>
          <a:p>
            <a:pPr lvl="1"/>
            <a:endParaRPr lang="en-US" altLang="en-US" sz="18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altLang="en-US" sz="1800" dirty="0" smtClean="0">
              <a:latin typeface="Arial" panose="020B0604020202020204" pitchFamily="34" charset="0"/>
              <a:cs typeface="Arial" panose="020B0604020202020204" pitchFamily="34" charset="0"/>
            </a:endParaRPr>
          </a:p>
          <a:p>
            <a:endParaRPr lang="en-US" altLang="en-US" sz="1800" dirty="0" smtClean="0">
              <a:latin typeface="Arial" panose="020B0604020202020204" pitchFamily="34" charset="0"/>
              <a:cs typeface="Arial" panose="020B0604020202020204" pitchFamily="34" charset="0"/>
            </a:endParaRPr>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F61D0C9-802B-4503-B019-44442E54BC89}" type="slidenum">
              <a:rPr lang="en-US" altLang="en-US" sz="1400" b="0" smtClean="0">
                <a:solidFill>
                  <a:schemeClr val="bg1"/>
                </a:solidFill>
              </a:rPr>
              <a:pPr eaLnBrk="1" hangingPunct="1">
                <a:spcBef>
                  <a:spcPct val="0"/>
                </a:spcBef>
              </a:pPr>
              <a:t>10</a:t>
            </a:fld>
            <a:endParaRPr lang="en-US" altLang="en-US" sz="1400" b="0" smtClean="0">
              <a:solidFill>
                <a:schemeClr val="bg1"/>
              </a:solidFill>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10</a:t>
            </a:fld>
            <a:endParaRPr lang="en-US" dirty="0"/>
          </a:p>
        </p:txBody>
      </p:sp>
    </p:spTree>
    <p:extLst>
      <p:ext uri="{BB962C8B-B14F-4D97-AF65-F5344CB8AC3E}">
        <p14:creationId xmlns:p14="http://schemas.microsoft.com/office/powerpoint/2010/main" val="314268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533400"/>
            <a:ext cx="8472488" cy="609600"/>
          </a:xfrm>
        </p:spPr>
        <p:txBody>
          <a:bodyPr>
            <a:noAutofit/>
          </a:bodyPr>
          <a:lstStyle/>
          <a:p>
            <a:r>
              <a:rPr lang="en-US" altLang="en-US" sz="3600" dirty="0" smtClean="0">
                <a:latin typeface="Arial" panose="020B0604020202020204" pitchFamily="34" charset="0"/>
                <a:cs typeface="Arial" panose="020B0604020202020204" pitchFamily="34" charset="0"/>
              </a:rPr>
              <a:t>Emerging FY19 Focal Areas (continued)</a:t>
            </a:r>
          </a:p>
        </p:txBody>
      </p:sp>
      <p:sp>
        <p:nvSpPr>
          <p:cNvPr id="10243" name="Content Placeholder 2"/>
          <p:cNvSpPr>
            <a:spLocks noGrp="1"/>
          </p:cNvSpPr>
          <p:nvPr>
            <p:ph idx="1"/>
          </p:nvPr>
        </p:nvSpPr>
        <p:spPr>
          <a:xfrm>
            <a:off x="457200" y="1295400"/>
            <a:ext cx="8229600" cy="5181600"/>
          </a:xfrm>
        </p:spPr>
        <p:txBody>
          <a:bodyPr>
            <a:normAutofit/>
          </a:bodyPr>
          <a:lstStyle/>
          <a:p>
            <a:r>
              <a:rPr lang="en-US" altLang="en-US" sz="1800" dirty="0" smtClean="0">
                <a:latin typeface="Arial" panose="020B0604020202020204" pitchFamily="34" charset="0"/>
                <a:cs typeface="Arial" panose="020B0604020202020204" pitchFamily="34" charset="0"/>
              </a:rPr>
              <a:t>Research to Support Selection, Placement, and Training Performance </a:t>
            </a:r>
            <a:r>
              <a:rPr lang="en-US" altLang="en-US" sz="1800" dirty="0">
                <a:latin typeface="Arial" panose="020B0604020202020204" pitchFamily="34" charset="0"/>
                <a:cs typeface="Arial" panose="020B0604020202020204" pitchFamily="34" charset="0"/>
              </a:rPr>
              <a:t>Evaluation of </a:t>
            </a:r>
            <a:r>
              <a:rPr lang="en-US" altLang="en-US" sz="1800" u="sng" dirty="0">
                <a:latin typeface="Arial" panose="020B0604020202020204" pitchFamily="34" charset="0"/>
                <a:cs typeface="Arial" panose="020B0604020202020204" pitchFamily="34" charset="0"/>
              </a:rPr>
              <a:t>Technical Operations Personnel</a:t>
            </a: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
            </a:r>
            <a:br>
              <a:rPr lang="en-US" altLang="en-US" sz="1800" dirty="0" smtClean="0">
                <a:latin typeface="Arial" panose="020B0604020202020204" pitchFamily="34" charset="0"/>
                <a:cs typeface="Arial" panose="020B0604020202020204" pitchFamily="34" charset="0"/>
              </a:rPr>
            </a:br>
            <a:endParaRPr lang="en-US" altLang="en-US" sz="1800" dirty="0" smtClean="0">
              <a:latin typeface="Arial" panose="020B0604020202020204" pitchFamily="34" charset="0"/>
              <a:cs typeface="Arial" panose="020B0604020202020204" pitchFamily="34" charset="0"/>
            </a:endParaRPr>
          </a:p>
          <a:p>
            <a:pPr lvl="1"/>
            <a:r>
              <a:rPr lang="en-US" altLang="en-US" sz="1600" dirty="0">
                <a:latin typeface="Arial" panose="020B0604020202020204" pitchFamily="34" charset="0"/>
                <a:cs typeface="Arial" panose="020B0604020202020204" pitchFamily="34" charset="0"/>
              </a:rPr>
              <a:t>Engineering Services strategic job analysis</a:t>
            </a:r>
          </a:p>
          <a:p>
            <a:pPr lvl="1"/>
            <a:r>
              <a:rPr lang="en-US" altLang="en-US" sz="1600" dirty="0" smtClean="0">
                <a:latin typeface="Arial" panose="020B0604020202020204" pitchFamily="34" charset="0"/>
                <a:cs typeface="Arial" panose="020B0604020202020204" pitchFamily="34" charset="0"/>
              </a:rPr>
              <a:t>Future </a:t>
            </a:r>
            <a:r>
              <a:rPr lang="en-US" altLang="en-US" sz="1600" dirty="0">
                <a:latin typeface="Arial" panose="020B0604020202020204" pitchFamily="34" charset="0"/>
                <a:cs typeface="Arial" panose="020B0604020202020204" pitchFamily="34" charset="0"/>
              </a:rPr>
              <a:t>SSC 2101 strategic job analysis</a:t>
            </a:r>
          </a:p>
          <a:p>
            <a:pPr lvl="1"/>
            <a:r>
              <a:rPr lang="en-US" altLang="en-US" sz="1600" dirty="0" smtClean="0">
                <a:latin typeface="Arial" panose="020B0604020202020204" pitchFamily="34" charset="0"/>
                <a:cs typeface="Arial" panose="020B0604020202020204" pitchFamily="34" charset="0"/>
              </a:rPr>
              <a:t>Future ATSS </a:t>
            </a:r>
            <a:r>
              <a:rPr lang="en-US" altLang="en-US" sz="1600" dirty="0">
                <a:latin typeface="Arial" panose="020B0604020202020204" pitchFamily="34" charset="0"/>
                <a:cs typeface="Arial" panose="020B0604020202020204" pitchFamily="34" charset="0"/>
              </a:rPr>
              <a:t>Automated Crediting Plan</a:t>
            </a:r>
          </a:p>
          <a:p>
            <a:pPr lvl="1"/>
            <a:r>
              <a:rPr lang="en-US" altLang="en-US" sz="1600" dirty="0" smtClean="0">
                <a:latin typeface="Arial" panose="020B0604020202020204" pitchFamily="34" charset="0"/>
                <a:cs typeface="Arial" panose="020B0604020202020204" pitchFamily="34" charset="0"/>
              </a:rPr>
              <a:t>Future ATSS </a:t>
            </a:r>
            <a:r>
              <a:rPr lang="en-US" altLang="en-US" sz="1600" dirty="0">
                <a:latin typeface="Arial" panose="020B0604020202020204" pitchFamily="34" charset="0"/>
                <a:cs typeface="Arial" panose="020B0604020202020204" pitchFamily="34" charset="0"/>
              </a:rPr>
              <a:t>Technical Electronics Knowledge &amp; Skill </a:t>
            </a:r>
            <a:r>
              <a:rPr lang="en-US" altLang="en-US" sz="1600" dirty="0" smtClean="0">
                <a:latin typeface="Arial" panose="020B0604020202020204" pitchFamily="34" charset="0"/>
                <a:cs typeface="Arial" panose="020B0604020202020204" pitchFamily="34" charset="0"/>
              </a:rPr>
              <a:t>Assessment</a:t>
            </a:r>
          </a:p>
          <a:p>
            <a:pPr lvl="1"/>
            <a:r>
              <a:rPr lang="en-US" sz="1600" dirty="0">
                <a:latin typeface="Arial" panose="020B0604020202020204" pitchFamily="34" charset="0"/>
                <a:cs typeface="Arial" panose="020B0604020202020204" pitchFamily="34" charset="0"/>
              </a:rPr>
              <a:t>Develop guidance for ATO sponsors on Technical Operations workforce optimization for specific workforce elements</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endParaRPr lang="en-US" altLang="en-US" sz="1800" dirty="0" smtClean="0">
              <a:latin typeface="Arial" panose="020B0604020202020204" pitchFamily="34" charset="0"/>
              <a:cs typeface="Arial" panose="020B0604020202020204" pitchFamily="34" charset="0"/>
            </a:endParaRPr>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F61D0C9-802B-4503-B019-44442E54BC89}" type="slidenum">
              <a:rPr lang="en-US" altLang="en-US" sz="1400" b="0" smtClean="0">
                <a:solidFill>
                  <a:schemeClr val="bg1"/>
                </a:solidFill>
              </a:rPr>
              <a:pPr eaLnBrk="1" hangingPunct="1">
                <a:spcBef>
                  <a:spcPct val="0"/>
                </a:spcBef>
              </a:pPr>
              <a:t>11</a:t>
            </a:fld>
            <a:endParaRPr lang="en-US" altLang="en-US" sz="1400" b="0" smtClean="0">
              <a:solidFill>
                <a:schemeClr val="bg1"/>
              </a:solidFill>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11</a:t>
            </a:fld>
            <a:endParaRPr lang="en-US" dirty="0"/>
          </a:p>
        </p:txBody>
      </p:sp>
    </p:spTree>
    <p:extLst>
      <p:ext uri="{BB962C8B-B14F-4D97-AF65-F5344CB8AC3E}">
        <p14:creationId xmlns:p14="http://schemas.microsoft.com/office/powerpoint/2010/main" val="994076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819150"/>
            <a:ext cx="83185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1324" y="76200"/>
            <a:ext cx="8474076"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Research to Support </a:t>
            </a:r>
            <a:r>
              <a:rPr lang="en-US" sz="1600" dirty="0" smtClean="0">
                <a:latin typeface="Arial" panose="020B0604020202020204" pitchFamily="34" charset="0"/>
                <a:cs typeface="Arial" panose="020B0604020202020204" pitchFamily="34" charset="0"/>
              </a:rPr>
              <a:t>Selection</a:t>
            </a:r>
            <a:r>
              <a:rPr lang="en-US" sz="1600" dirty="0">
                <a:latin typeface="Arial" panose="020B0604020202020204" pitchFamily="34" charset="0"/>
                <a:cs typeface="Arial" panose="020B0604020202020204" pitchFamily="34" charset="0"/>
              </a:rPr>
              <a:t>, Placement, and Training Performance </a:t>
            </a:r>
            <a:r>
              <a:rPr lang="en-US" sz="1600" dirty="0" smtClean="0">
                <a:latin typeface="Arial" panose="020B0604020202020204" pitchFamily="34" charset="0"/>
                <a:cs typeface="Arial" panose="020B0604020202020204" pitchFamily="34" charset="0"/>
              </a:rPr>
              <a:t>Evaluation</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of </a:t>
            </a:r>
            <a:r>
              <a:rPr lang="en-US" sz="1600" u="sng" dirty="0" smtClean="0">
                <a:latin typeface="Arial" panose="020B0604020202020204" pitchFamily="34" charset="0"/>
                <a:cs typeface="Arial" panose="020B0604020202020204" pitchFamily="34" charset="0"/>
              </a:rPr>
              <a:t>Technical Operations Personnel</a:t>
            </a:r>
            <a:endParaRPr lang="en-US"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606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324" y="76200"/>
            <a:ext cx="8474076"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Research to Support </a:t>
            </a:r>
            <a:r>
              <a:rPr lang="en-US" sz="1600" u="sng" dirty="0" smtClean="0">
                <a:latin typeface="Arial" panose="020B0604020202020204" pitchFamily="34" charset="0"/>
                <a:cs typeface="Arial" panose="020B0604020202020204" pitchFamily="34" charset="0"/>
              </a:rPr>
              <a:t>Controller</a:t>
            </a:r>
            <a:r>
              <a:rPr lang="en-US" sz="1600" dirty="0" smtClean="0">
                <a:latin typeface="Arial" panose="020B0604020202020204" pitchFamily="34" charset="0"/>
                <a:cs typeface="Arial" panose="020B0604020202020204" pitchFamily="34" charset="0"/>
              </a:rPr>
              <a:t> Selection</a:t>
            </a:r>
            <a:r>
              <a:rPr lang="en-US" sz="1600" dirty="0">
                <a:latin typeface="Arial" panose="020B0604020202020204" pitchFamily="34" charset="0"/>
                <a:cs typeface="Arial" panose="020B0604020202020204" pitchFamily="34" charset="0"/>
              </a:rPr>
              <a:t>, Placement, and Training Performance </a:t>
            </a:r>
            <a:r>
              <a:rPr lang="en-US" sz="1600" dirty="0" smtClean="0">
                <a:latin typeface="Arial" panose="020B0604020202020204" pitchFamily="34" charset="0"/>
                <a:cs typeface="Arial" panose="020B0604020202020204" pitchFamily="34" charset="0"/>
              </a:rPr>
              <a:t>Evaluation</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of Air Traffic Control Specialists</a:t>
            </a:r>
            <a:endParaRPr lang="en-US" sz="1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406400"/>
            <a:ext cx="8324850" cy="635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44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935ED3A2-9479-4239-B678-47FA76534460}" type="slidenum">
              <a:rPr lang="en-US" sz="1400" smtClean="0">
                <a:solidFill>
                  <a:schemeClr val="bg1"/>
                </a:solidFill>
                <a:latin typeface="Arial" charset="0"/>
              </a:rPr>
              <a:pPr algn="l" fontAlgn="base">
                <a:spcBef>
                  <a:spcPct val="0"/>
                </a:spcBef>
                <a:spcAft>
                  <a:spcPct val="0"/>
                </a:spcAft>
                <a:defRPr/>
              </a:pPr>
              <a:t>14</a:t>
            </a:fld>
            <a:endParaRPr lang="en-US" sz="1400" smtClean="0">
              <a:solidFill>
                <a:schemeClr val="bg1"/>
              </a:solidFill>
              <a:latin typeface="Arial" charset="0"/>
            </a:endParaRPr>
          </a:p>
        </p:txBody>
      </p:sp>
      <p:sp>
        <p:nvSpPr>
          <p:cNvPr id="10243" name="Rectangle 2"/>
          <p:cNvSpPr>
            <a:spLocks noGrp="1" noChangeArrowheads="1"/>
          </p:cNvSpPr>
          <p:nvPr>
            <p:ph type="title"/>
          </p:nvPr>
        </p:nvSpPr>
        <p:spPr>
          <a:xfrm>
            <a:off x="228600" y="344488"/>
            <a:ext cx="8763000" cy="609600"/>
          </a:xfrm>
        </p:spPr>
        <p:txBody>
          <a:bodyPr rtlCol="0">
            <a:normAutofit fontScale="90000"/>
          </a:bodyPr>
          <a:lstStyle/>
          <a:p>
            <a:pPr eaLnBrk="1" fontAlgn="auto" hangingPunct="1">
              <a:spcAft>
                <a:spcPts val="0"/>
              </a:spcAft>
              <a:defRPr/>
            </a:pPr>
            <a:r>
              <a:rPr lang="en-US" sz="2400" dirty="0" smtClean="0"/>
              <a:t>Air Traffic Control/Technical Operations </a:t>
            </a:r>
            <a:br>
              <a:rPr lang="en-US" sz="2400" dirty="0" smtClean="0"/>
            </a:br>
            <a:r>
              <a:rPr lang="en-US" sz="2400" dirty="0" smtClean="0"/>
              <a:t>Human Factors, Base Program (RE&amp;D)</a:t>
            </a:r>
          </a:p>
        </p:txBody>
      </p:sp>
      <p:sp>
        <p:nvSpPr>
          <p:cNvPr id="25604" name="Rectangle 3"/>
          <p:cNvSpPr>
            <a:spLocks noChangeArrowheads="1"/>
          </p:cNvSpPr>
          <p:nvPr/>
        </p:nvSpPr>
        <p:spPr bwMode="auto">
          <a:xfrm>
            <a:off x="762000" y="3810000"/>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pPr>
            <a:r>
              <a:rPr lang="en-US" altLang="en-US" b="1" u="sng" dirty="0"/>
              <a:t>FY </a:t>
            </a:r>
            <a:r>
              <a:rPr lang="en-US" altLang="en-US" b="1" u="sng" dirty="0" smtClean="0"/>
              <a:t>2019 </a:t>
            </a:r>
            <a:r>
              <a:rPr lang="en-US" altLang="en-US" b="1" u="sng" dirty="0"/>
              <a:t>Accomplishments</a:t>
            </a:r>
          </a:p>
        </p:txBody>
      </p:sp>
      <p:sp>
        <p:nvSpPr>
          <p:cNvPr id="25605" name="Rectangle 4"/>
          <p:cNvSpPr>
            <a:spLocks noChangeArrowheads="1"/>
          </p:cNvSpPr>
          <p:nvPr/>
        </p:nvSpPr>
        <p:spPr bwMode="auto">
          <a:xfrm>
            <a:off x="4800600" y="12192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pPr>
            <a:r>
              <a:rPr lang="en-US" altLang="en-US" b="1" u="sng"/>
              <a:t>Research Goals</a:t>
            </a:r>
          </a:p>
        </p:txBody>
      </p:sp>
      <p:sp>
        <p:nvSpPr>
          <p:cNvPr id="25606" name="Rectangle 5"/>
          <p:cNvSpPr>
            <a:spLocks noChangeArrowheads="1"/>
          </p:cNvSpPr>
          <p:nvPr/>
        </p:nvSpPr>
        <p:spPr bwMode="auto">
          <a:xfrm>
            <a:off x="457200" y="12192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pPr>
            <a:r>
              <a:rPr lang="en-US" altLang="en-US" b="1" u="sng" dirty="0"/>
              <a:t>FAA Strategic </a:t>
            </a:r>
            <a:r>
              <a:rPr lang="en-US" altLang="en-US" b="1" u="sng" dirty="0" smtClean="0"/>
              <a:t>Initiatives</a:t>
            </a:r>
            <a:endParaRPr lang="en-US" altLang="en-US" b="1" u="sng" dirty="0"/>
          </a:p>
        </p:txBody>
      </p:sp>
      <p:sp>
        <p:nvSpPr>
          <p:cNvPr id="25607" name="Rectangle 6"/>
          <p:cNvSpPr>
            <a:spLocks noChangeArrowheads="1"/>
          </p:cNvSpPr>
          <p:nvPr/>
        </p:nvSpPr>
        <p:spPr bwMode="auto">
          <a:xfrm>
            <a:off x="4800600" y="38100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pPr>
            <a:r>
              <a:rPr lang="en-US" altLang="en-US" b="1" u="sng" dirty="0">
                <a:latin typeface="Arial" panose="020B0604020202020204" pitchFamily="34" charset="0"/>
                <a:cs typeface="Arial" panose="020B0604020202020204" pitchFamily="34" charset="0"/>
              </a:rPr>
              <a:t>Out Year Funding Requirements</a:t>
            </a:r>
            <a:r>
              <a:rPr lang="en-US" altLang="en-US" dirty="0">
                <a:latin typeface="Arial" panose="020B0604020202020204" pitchFamily="34" charset="0"/>
                <a:cs typeface="Arial" panose="020B0604020202020204" pitchFamily="34" charset="0"/>
              </a:rPr>
              <a:t> </a:t>
            </a:r>
            <a:endParaRPr lang="en-US" altLang="en-US" b="1" dirty="0">
              <a:latin typeface="Arial" panose="020B0604020202020204" pitchFamily="34" charset="0"/>
              <a:cs typeface="Arial" panose="020B0604020202020204" pitchFamily="34" charset="0"/>
            </a:endParaRPr>
          </a:p>
        </p:txBody>
      </p:sp>
      <p:sp>
        <p:nvSpPr>
          <p:cNvPr id="25608"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8"/>
          <p:cNvSpPr>
            <a:spLocks noChangeShapeType="1"/>
          </p:cNvSpPr>
          <p:nvPr/>
        </p:nvSpPr>
        <p:spPr bwMode="auto">
          <a:xfrm>
            <a:off x="0"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1400">
              <a:latin typeface="Arial" charset="0"/>
            </a:endParaRPr>
          </a:p>
        </p:txBody>
      </p:sp>
      <p:sp>
        <p:nvSpPr>
          <p:cNvPr id="25611" name="Rectangle 20"/>
          <p:cNvSpPr>
            <a:spLocks noChangeArrowheads="1"/>
          </p:cNvSpPr>
          <p:nvPr/>
        </p:nvSpPr>
        <p:spPr bwMode="auto">
          <a:xfrm>
            <a:off x="304800" y="1504044"/>
            <a:ext cx="4191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70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100" dirty="0">
                <a:latin typeface="Arial" panose="020B0604020202020204" pitchFamily="34" charset="0"/>
                <a:cs typeface="Arial" panose="020B0604020202020204" pitchFamily="34" charset="0"/>
              </a:rPr>
              <a:t>Priority 1: Make Aviation Safer and Smarter</a:t>
            </a:r>
          </a:p>
          <a:p>
            <a:pPr eaLnBrk="1" hangingPunct="1"/>
            <a:r>
              <a:rPr lang="en-US" altLang="en-US" sz="1100" dirty="0">
                <a:latin typeface="Arial" panose="020B0604020202020204" pitchFamily="34" charset="0"/>
                <a:cs typeface="Arial" panose="020B0604020202020204" pitchFamily="34" charset="0"/>
              </a:rPr>
              <a:t>Priority 2: Deliver benefits through Technology and </a:t>
            </a:r>
            <a:r>
              <a:rPr lang="en-US" altLang="en-US" sz="1100" dirty="0" smtClean="0">
                <a:latin typeface="Arial" panose="020B0604020202020204" pitchFamily="34" charset="0"/>
                <a:cs typeface="Arial" panose="020B0604020202020204" pitchFamily="34" charset="0"/>
              </a:rPr>
              <a:t>Infrastructure</a:t>
            </a:r>
          </a:p>
          <a:p>
            <a:pPr eaLnBrk="1" hangingPunct="1"/>
            <a:r>
              <a:rPr lang="en-US" altLang="en-US" sz="1100" dirty="0" smtClean="0">
                <a:latin typeface="Arial" panose="020B0604020202020204" pitchFamily="34" charset="0"/>
                <a:cs typeface="Arial" panose="020B0604020202020204" pitchFamily="34" charset="0"/>
              </a:rPr>
              <a:t>Priority 4: Empower and innovate with the FAA’s people</a:t>
            </a:r>
            <a:endParaRPr lang="en-US" altLang="en-US" sz="1100" dirty="0">
              <a:latin typeface="Arial" panose="020B0604020202020204" pitchFamily="34" charset="0"/>
              <a:cs typeface="Arial" panose="020B0604020202020204" pitchFamily="34" charset="0"/>
            </a:endParaRPr>
          </a:p>
        </p:txBody>
      </p:sp>
      <p:sp>
        <p:nvSpPr>
          <p:cNvPr id="25612" name="Rectangle 21"/>
          <p:cNvSpPr>
            <a:spLocks noChangeArrowheads="1"/>
          </p:cNvSpPr>
          <p:nvPr/>
        </p:nvSpPr>
        <p:spPr bwMode="auto">
          <a:xfrm>
            <a:off x="4572000" y="1478735"/>
            <a:ext cx="44196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u="sng" dirty="0" smtClean="0">
                <a:latin typeface="Arial" panose="020B0604020202020204" pitchFamily="34" charset="0"/>
                <a:cs typeface="Arial" panose="020B0604020202020204" pitchFamily="34" charset="0"/>
              </a:rPr>
              <a:t>Standards </a:t>
            </a:r>
            <a:r>
              <a:rPr lang="en-US" altLang="en-US" sz="900" dirty="0" smtClean="0">
                <a:latin typeface="Arial" panose="020B0604020202020204" pitchFamily="34" charset="0"/>
                <a:cs typeface="Arial" panose="020B0604020202020204" pitchFamily="34" charset="0"/>
              </a:rPr>
              <a:t>- Implement human factors standards for design requirements for new and modified air traffic control systems</a:t>
            </a:r>
          </a:p>
          <a:p>
            <a:pPr eaLnBrk="1" hangingPunct="1"/>
            <a:r>
              <a:rPr lang="en-US" altLang="en-US" sz="900" u="sng" dirty="0" smtClean="0">
                <a:latin typeface="Arial" panose="020B0604020202020204" pitchFamily="34" charset="0"/>
                <a:cs typeface="Arial" panose="020B0604020202020204" pitchFamily="34" charset="0"/>
              </a:rPr>
              <a:t>Workforce Optimization </a:t>
            </a:r>
            <a:r>
              <a:rPr lang="en-US" altLang="en-US" sz="900" dirty="0" smtClean="0">
                <a:latin typeface="Arial" panose="020B0604020202020204" pitchFamily="34" charset="0"/>
                <a:cs typeface="Arial" panose="020B0604020202020204" pitchFamily="34" charset="0"/>
              </a:rPr>
              <a:t>– Provide research </a:t>
            </a:r>
            <a:r>
              <a:rPr lang="en-US" altLang="en-US" sz="900" dirty="0" smtClean="0">
                <a:solidFill>
                  <a:schemeClr val="tx1"/>
                </a:solidFill>
                <a:latin typeface="Arial" panose="020B0604020202020204" pitchFamily="34" charset="0"/>
                <a:cs typeface="Arial" panose="020B0604020202020204" pitchFamily="34" charset="0"/>
              </a:rPr>
              <a:t>results </a:t>
            </a:r>
            <a:r>
              <a:rPr lang="en-US" altLang="en-US" sz="900" dirty="0" smtClean="0">
                <a:latin typeface="Arial" panose="020B0604020202020204" pitchFamily="34" charset="0"/>
                <a:cs typeface="Arial" panose="020B0604020202020204" pitchFamily="34" charset="0"/>
              </a:rPr>
              <a:t>to</a:t>
            </a:r>
            <a:r>
              <a:rPr lang="en-US" altLang="en-US" sz="900" dirty="0" smtClean="0">
                <a:solidFill>
                  <a:schemeClr val="tx1"/>
                </a:solidFill>
                <a:latin typeface="Arial" panose="020B0604020202020204" pitchFamily="34" charset="0"/>
                <a:cs typeface="Arial" panose="020B0604020202020204" pitchFamily="34" charset="0"/>
              </a:rPr>
              <a:t> ATO and FAA Academy sponsors on policies affecting controller and technician recruitment, selection, placement, staffing, and performance evaluation</a:t>
            </a:r>
            <a:endParaRPr lang="en-US" altLang="en-US" sz="900" dirty="0" smtClean="0">
              <a:latin typeface="Arial" panose="020B0604020202020204" pitchFamily="34" charset="0"/>
              <a:cs typeface="Arial" panose="020B0604020202020204" pitchFamily="34" charset="0"/>
            </a:endParaRPr>
          </a:p>
          <a:p>
            <a:pPr eaLnBrk="1" hangingPunct="1"/>
            <a:r>
              <a:rPr lang="en-US" altLang="en-US" sz="900" u="sng" dirty="0" smtClean="0">
                <a:latin typeface="Arial" panose="020B0604020202020204" pitchFamily="34" charset="0"/>
                <a:cs typeface="Arial" panose="020B0604020202020204" pitchFamily="34" charset="0"/>
              </a:rPr>
              <a:t>Improved Safety </a:t>
            </a:r>
            <a:r>
              <a:rPr lang="en-US" altLang="en-US" sz="900" dirty="0" smtClean="0">
                <a:latin typeface="Arial" panose="020B0604020202020204" pitchFamily="34" charset="0"/>
                <a:cs typeface="Arial" panose="020B0604020202020204" pitchFamily="34" charset="0"/>
              </a:rPr>
              <a:t>– provide recommendations to improve procedures and operating practices for ATC and Technical Operations personnel</a:t>
            </a:r>
          </a:p>
          <a:p>
            <a:pPr eaLnBrk="1" hangingPunct="1"/>
            <a:r>
              <a:rPr lang="en-US" altLang="en-US" sz="900" u="sng" dirty="0" smtClean="0">
                <a:latin typeface="Arial" panose="020B0604020202020204" pitchFamily="34" charset="0"/>
                <a:cs typeface="Arial" panose="020B0604020202020204" pitchFamily="34" charset="0"/>
              </a:rPr>
              <a:t>Human Factors in NAS Technology Integration</a:t>
            </a:r>
            <a:r>
              <a:rPr lang="en-US" altLang="en-US" sz="900" dirty="0" smtClean="0">
                <a:latin typeface="Arial" panose="020B0604020202020204" pitchFamily="34" charset="0"/>
                <a:cs typeface="Arial" panose="020B0604020202020204" pitchFamily="34" charset="0"/>
              </a:rPr>
              <a:t> -  Provide methods and tools to support air traffic control system acquisition programs as they address human factors during concept development, including prototyping and scenario evaluations</a:t>
            </a:r>
            <a:endParaRPr lang="en-US" altLang="en-US" sz="900" u="sng" dirty="0" smtClean="0">
              <a:latin typeface="Arial" panose="020B0604020202020204" pitchFamily="34" charset="0"/>
              <a:cs typeface="Arial" panose="020B0604020202020204" pitchFamily="34" charset="0"/>
            </a:endParaRPr>
          </a:p>
          <a:p>
            <a:pPr eaLnBrk="1" hangingPunct="1"/>
            <a:r>
              <a:rPr lang="en-US" altLang="en-US" sz="900" u="sng" dirty="0" smtClean="0">
                <a:latin typeface="Arial" panose="020B0604020202020204" pitchFamily="34" charset="0"/>
                <a:cs typeface="Arial" panose="020B0604020202020204" pitchFamily="34" charset="0"/>
              </a:rPr>
              <a:t>Human Performance Enhancement</a:t>
            </a:r>
            <a:r>
              <a:rPr lang="en-US" altLang="en-US" sz="900" dirty="0" smtClean="0">
                <a:latin typeface="Arial" panose="020B0604020202020204" pitchFamily="34" charset="0"/>
                <a:cs typeface="Arial" panose="020B0604020202020204" pitchFamily="34" charset="0"/>
              </a:rPr>
              <a:t> - Identify minimum qualification standards of performance of ATC and Technical Operations personnel (e.g., initial training)</a:t>
            </a:r>
            <a:endParaRPr lang="en-US" altLang="en-US" sz="900" u="sng" dirty="0">
              <a:latin typeface="Arial" panose="020B0604020202020204" pitchFamily="34" charset="0"/>
              <a:cs typeface="Arial" panose="020B0604020202020204" pitchFamily="34" charset="0"/>
            </a:endParaRPr>
          </a:p>
        </p:txBody>
      </p:sp>
      <p:sp>
        <p:nvSpPr>
          <p:cNvPr id="25613" name="Rectangle 22"/>
          <p:cNvSpPr>
            <a:spLocks noChangeArrowheads="1"/>
          </p:cNvSpPr>
          <p:nvPr/>
        </p:nvSpPr>
        <p:spPr bwMode="auto">
          <a:xfrm>
            <a:off x="304800" y="4191000"/>
            <a:ext cx="4191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100" dirty="0" smtClean="0">
                <a:latin typeface="Arial" panose="020B0604020202020204" pitchFamily="34" charset="0"/>
                <a:cs typeface="Arial" panose="020B0604020202020204" pitchFamily="34" charset="0"/>
              </a:rPr>
              <a:t>Assess use of alternative training technologies and practices to improve field training efficiency and reduce the time for developmental controllers to reach full certification.</a:t>
            </a:r>
          </a:p>
          <a:p>
            <a:pPr eaLnBrk="1" hangingPunct="1"/>
            <a:r>
              <a:rPr lang="en-US" altLang="en-US" sz="1100" dirty="0" smtClean="0">
                <a:latin typeface="Arial" panose="020B0604020202020204" pitchFamily="34" charset="0"/>
                <a:cs typeface="Arial" panose="020B0604020202020204" pitchFamily="34" charset="0"/>
              </a:rPr>
              <a:t>Develop guidance for ATO sponsors on Technical Operations workforce optimization for specific workforce elements.</a:t>
            </a:r>
            <a:endParaRPr lang="en-US" altLang="en-US" sz="1100" dirty="0">
              <a:latin typeface="Arial" panose="020B0604020202020204" pitchFamily="34" charset="0"/>
              <a:cs typeface="Arial" panose="020B0604020202020204" pitchFamily="34" charset="0"/>
            </a:endParaRPr>
          </a:p>
          <a:p>
            <a:pPr eaLnBrk="1" hangingPunct="1"/>
            <a:r>
              <a:rPr lang="en-US" altLang="en-US" sz="1100" dirty="0" smtClean="0">
                <a:latin typeface="Arial" panose="020B0604020202020204" pitchFamily="34" charset="0"/>
                <a:cs typeface="Arial" panose="020B0604020202020204" pitchFamily="34" charset="0"/>
              </a:rPr>
              <a:t>Recommend improvements to controller visual scanning techniques to reduce runway incursions and loss of standard separation at tower-controlled airports. </a:t>
            </a:r>
          </a:p>
          <a:p>
            <a:pPr eaLnBrk="1" hangingPunct="1"/>
            <a:r>
              <a:rPr lang="en-US" altLang="en-US" sz="1100" dirty="0" smtClean="0">
                <a:latin typeface="Arial" panose="020B0604020202020204" pitchFamily="34" charset="0"/>
                <a:cs typeface="Arial" panose="020B0604020202020204" pitchFamily="34" charset="0"/>
              </a:rPr>
              <a:t>Provide recommendations to ATO facility managers to address training environment challenges that adversely affect performance of developmental and CPC-IT controllers during field training.</a:t>
            </a:r>
            <a:endParaRPr lang="en-US" altLang="en-US" sz="1100" dirty="0">
              <a:latin typeface="Arial" panose="020B0604020202020204" pitchFamily="34" charset="0"/>
              <a:cs typeface="Arial" panose="020B0604020202020204" pitchFamily="34" charset="0"/>
            </a:endParaRPr>
          </a:p>
        </p:txBody>
      </p:sp>
      <p:sp>
        <p:nvSpPr>
          <p:cNvPr id="25614" name="Rectangle 27"/>
          <p:cNvSpPr>
            <a:spLocks noChangeArrowheads="1"/>
          </p:cNvSpPr>
          <p:nvPr/>
        </p:nvSpPr>
        <p:spPr bwMode="auto">
          <a:xfrm>
            <a:off x="457200" y="2170113"/>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pPr>
            <a:r>
              <a:rPr lang="en-US" altLang="en-US" b="1" u="sng"/>
              <a:t>Need</a:t>
            </a:r>
          </a:p>
        </p:txBody>
      </p:sp>
      <p:sp>
        <p:nvSpPr>
          <p:cNvPr id="25615" name="Rectangle 28"/>
          <p:cNvSpPr>
            <a:spLocks noChangeArrowheads="1"/>
          </p:cNvSpPr>
          <p:nvPr/>
        </p:nvSpPr>
        <p:spPr bwMode="auto">
          <a:xfrm>
            <a:off x="304800" y="2505075"/>
            <a:ext cx="41910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100" dirty="0">
                <a:latin typeface="Arial" panose="020B0604020202020204" pitchFamily="34" charset="0"/>
                <a:cs typeface="Arial" panose="020B0604020202020204" pitchFamily="34" charset="0"/>
              </a:rPr>
              <a:t>The ATC/TO Human Factors research program supports FAA strategic goals for increased safety and greater capacity by developing research products and promoting the use of those products to meet the future demands of the aviation system.</a:t>
            </a:r>
          </a:p>
        </p:txBody>
      </p:sp>
      <p:graphicFrame>
        <p:nvGraphicFramePr>
          <p:cNvPr id="276651" name="Group 171"/>
          <p:cNvGraphicFramePr>
            <a:graphicFrameLocks noGrp="1"/>
          </p:cNvGraphicFramePr>
          <p:nvPr>
            <p:ph idx="1"/>
            <p:extLst>
              <p:ext uri="{D42A27DB-BD31-4B8C-83A1-F6EECF244321}">
                <p14:modId xmlns:p14="http://schemas.microsoft.com/office/powerpoint/2010/main" val="4109040683"/>
              </p:ext>
            </p:extLst>
          </p:nvPr>
        </p:nvGraphicFramePr>
        <p:xfrm>
          <a:off x="4610100" y="4648200"/>
          <a:ext cx="4343400" cy="639768"/>
        </p:xfrm>
        <a:graphic>
          <a:graphicData uri="http://schemas.openxmlformats.org/drawingml/2006/table">
            <a:tbl>
              <a:tblPr/>
              <a:tblGrid>
                <a:gridCol w="1020763"/>
                <a:gridCol w="676275"/>
                <a:gridCol w="671512"/>
                <a:gridCol w="676275"/>
                <a:gridCol w="615950"/>
                <a:gridCol w="682625"/>
              </a:tblGrid>
              <a:tr h="243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2019</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2023</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Funding Target </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$241K</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$242K</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$247K</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$252K</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$257K</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Slide Number Placeholder 3"/>
          <p:cNvSpPr txBox="1">
            <a:spLocks/>
          </p:cNvSpPr>
          <p:nvPr/>
        </p:nvSpPr>
        <p:spPr>
          <a:xfrm>
            <a:off x="609600" y="65087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155C174-9C3D-45C7-8D23-F7FF2C44B7A6}" type="slidenum">
              <a:rPr lang="en-US" smtClean="0"/>
              <a:pPr>
                <a:defRPr/>
              </a:pPr>
              <a:t>14</a:t>
            </a:fld>
            <a:endParaRPr lang="en-US" dirty="0"/>
          </a:p>
        </p:txBody>
      </p:sp>
      <p:sp>
        <p:nvSpPr>
          <p:cNvPr id="2" name="TextBox 1"/>
          <p:cNvSpPr txBox="1"/>
          <p:nvPr/>
        </p:nvSpPr>
        <p:spPr>
          <a:xfrm>
            <a:off x="4724400" y="5334000"/>
            <a:ext cx="4114800" cy="1477328"/>
          </a:xfrm>
          <a:prstGeom prst="rect">
            <a:avLst/>
          </a:prstGeom>
          <a:solidFill>
            <a:schemeClr val="bg1">
              <a:lumMod val="85000"/>
            </a:schemeClr>
          </a:solidFill>
        </p:spPr>
        <p:txBody>
          <a:bodyPr wrap="square" rtlCol="0">
            <a:spAutoFit/>
          </a:bodyPr>
          <a:lstStyle/>
          <a:p>
            <a:r>
              <a:rPr lang="en-US" sz="1000" dirty="0" smtClean="0">
                <a:latin typeface="Arial" panose="020B0604020202020204" pitchFamily="34" charset="0"/>
                <a:cs typeface="Arial" panose="020B0604020202020204" pitchFamily="34" charset="0"/>
              </a:rPr>
              <a:t>Notes: </a:t>
            </a:r>
            <a:br>
              <a:rPr lang="en-US" sz="1000" dirty="0" smtClean="0">
                <a:latin typeface="Arial" panose="020B0604020202020204" pitchFamily="34" charset="0"/>
                <a:cs typeface="Arial" panose="020B0604020202020204" pitchFamily="34" charset="0"/>
              </a:rPr>
            </a:b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This is the slide that was briefed to the Research Executive Board (REB) (by the NAS OPS Program Planning Team)</a:t>
            </a:r>
            <a:br>
              <a:rPr lang="en-US" sz="1000" dirty="0" smtClean="0">
                <a:latin typeface="Arial" panose="020B0604020202020204" pitchFamily="34" charset="0"/>
                <a:cs typeface="Arial" panose="020B0604020202020204" pitchFamily="34" charset="0"/>
              </a:rPr>
            </a:b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The funding profile is for contracts funding, but in practice, there are no funds designated on this BLI for contracts. The program currently funds the work of 30 federal employees; only unused PCB&amp;T funds that are carried over are available for R&amp;D procurement purposes.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232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2057400" y="5715000"/>
            <a:ext cx="5863167" cy="1066167"/>
          </a:xfrm>
          <a:prstGeom prst="roundRect">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r>
              <a:rPr lang="en-US" sz="1200" u="sng" dirty="0">
                <a:solidFill>
                  <a:srgbClr val="384A47"/>
                </a:solidFill>
              </a:rPr>
              <a:t>Future Activities</a:t>
            </a:r>
          </a:p>
          <a:p>
            <a:pPr marL="114300" indent="-114300">
              <a:buFont typeface="Arial" charset="0"/>
              <a:buChar char="•"/>
            </a:pPr>
            <a:r>
              <a:rPr lang="en-US" sz="1200" dirty="0" smtClean="0">
                <a:solidFill>
                  <a:srgbClr val="384A47"/>
                </a:solidFill>
              </a:rPr>
              <a:t>Track the relationship between analyses and policy and SOP development.</a:t>
            </a:r>
          </a:p>
          <a:p>
            <a:pPr marL="114300" indent="-114300">
              <a:buFont typeface="Arial" charset="0"/>
              <a:buChar char="•"/>
            </a:pPr>
            <a:r>
              <a:rPr lang="en-US" sz="1200" dirty="0" smtClean="0">
                <a:solidFill>
                  <a:srgbClr val="384A47"/>
                </a:solidFill>
              </a:rPr>
              <a:t>Continuously improve the longitudinal database to increase responsiveness based on identified research needs.</a:t>
            </a:r>
            <a:endParaRPr lang="en-US" sz="1200" dirty="0">
              <a:solidFill>
                <a:srgbClr val="384A47"/>
              </a:solidFill>
            </a:endParaRPr>
          </a:p>
        </p:txBody>
      </p:sp>
      <p:sp>
        <p:nvSpPr>
          <p:cNvPr id="91" name="Rounded Rectangle 90"/>
          <p:cNvSpPr/>
          <p:nvPr/>
        </p:nvSpPr>
        <p:spPr>
          <a:xfrm>
            <a:off x="6968067" y="694266"/>
            <a:ext cx="1752600" cy="3344334"/>
          </a:xfrm>
          <a:prstGeom prst="roundRect">
            <a:avLst>
              <a:gd name="adj" fmla="val 9904"/>
            </a:avLst>
          </a:prstGeom>
          <a:solidFill>
            <a:schemeClr val="bg1"/>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14" name="Rounded Rectangle 13"/>
          <p:cNvSpPr/>
          <p:nvPr/>
        </p:nvSpPr>
        <p:spPr>
          <a:xfrm>
            <a:off x="4876800" y="3810000"/>
            <a:ext cx="3352800" cy="1952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580993" y="702733"/>
            <a:ext cx="1752600" cy="4783667"/>
          </a:xfrm>
          <a:prstGeom prst="roundRect">
            <a:avLst>
              <a:gd name="adj" fmla="val 9659"/>
            </a:avLst>
          </a:prstGeom>
          <a:solidFill>
            <a:schemeClr val="bg1"/>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a:solidFill>
                  <a:srgbClr val="B9612F"/>
                </a:solidFill>
              </a:rPr>
              <a:t>AJG identifies research questions of interest in the placement, training, and promotion of air traffic controllers.  CAMI analyzes data in the longitudinal </a:t>
            </a:r>
            <a:r>
              <a:rPr lang="en-US" sz="1200" dirty="0" smtClean="0">
                <a:solidFill>
                  <a:srgbClr val="B9612F"/>
                </a:solidFill>
              </a:rPr>
              <a:t>database and </a:t>
            </a:r>
            <a:r>
              <a:rPr lang="en-US" sz="1200" dirty="0">
                <a:solidFill>
                  <a:srgbClr val="B9612F"/>
                </a:solidFill>
              </a:rPr>
              <a:t>provides feedback to </a:t>
            </a:r>
            <a:r>
              <a:rPr lang="en-US" sz="1200" dirty="0" smtClean="0">
                <a:solidFill>
                  <a:srgbClr val="B9612F"/>
                </a:solidFill>
              </a:rPr>
              <a:t>AJG.</a:t>
            </a:r>
          </a:p>
          <a:p>
            <a:pPr algn="ctr"/>
            <a:r>
              <a:rPr lang="en-US" sz="1200" u="sng" dirty="0" smtClean="0">
                <a:solidFill>
                  <a:srgbClr val="B9612F"/>
                </a:solidFill>
              </a:rPr>
              <a:t>Assessments</a:t>
            </a:r>
          </a:p>
          <a:p>
            <a:pPr marL="171450" indent="-171450">
              <a:buFont typeface="Arial" panose="020B0604020202020204" pitchFamily="34" charset="0"/>
              <a:buChar char="•"/>
            </a:pPr>
            <a:r>
              <a:rPr lang="en-US" sz="1200" dirty="0" smtClean="0">
                <a:solidFill>
                  <a:srgbClr val="B9612F"/>
                </a:solidFill>
              </a:rPr>
              <a:t>ATC Basics </a:t>
            </a:r>
            <a:r>
              <a:rPr lang="en-US" sz="1200" dirty="0">
                <a:solidFill>
                  <a:srgbClr val="B9612F"/>
                </a:solidFill>
              </a:rPr>
              <a:t>to </a:t>
            </a:r>
            <a:r>
              <a:rPr lang="en-US" sz="1200" dirty="0" smtClean="0">
                <a:solidFill>
                  <a:srgbClr val="B9612F"/>
                </a:solidFill>
              </a:rPr>
              <a:t>Initial</a:t>
            </a:r>
          </a:p>
          <a:p>
            <a:r>
              <a:rPr lang="en-US" sz="1200" dirty="0" smtClean="0">
                <a:solidFill>
                  <a:srgbClr val="B9612F"/>
                </a:solidFill>
              </a:rPr>
              <a:t>Course Outcomes</a:t>
            </a:r>
          </a:p>
          <a:p>
            <a:pPr marL="171450" indent="-171450">
              <a:buFont typeface="Arial" panose="020B0604020202020204" pitchFamily="34" charset="0"/>
              <a:buChar char="•"/>
            </a:pPr>
            <a:r>
              <a:rPr lang="en-US" sz="1200" dirty="0" smtClean="0">
                <a:solidFill>
                  <a:srgbClr val="B9612F"/>
                </a:solidFill>
              </a:rPr>
              <a:t>NEST-VP Agreement</a:t>
            </a:r>
          </a:p>
          <a:p>
            <a:r>
              <a:rPr lang="en-US" sz="1200" dirty="0" smtClean="0">
                <a:solidFill>
                  <a:srgbClr val="B9612F"/>
                </a:solidFill>
              </a:rPr>
              <a:t>on Developmental Retention </a:t>
            </a:r>
            <a:r>
              <a:rPr lang="en-US" sz="1200" dirty="0">
                <a:solidFill>
                  <a:srgbClr val="B9612F"/>
                </a:solidFill>
              </a:rPr>
              <a:t>&amp;</a:t>
            </a:r>
            <a:r>
              <a:rPr lang="en-US" sz="1200" dirty="0" smtClean="0">
                <a:solidFill>
                  <a:srgbClr val="B9612F"/>
                </a:solidFill>
              </a:rPr>
              <a:t> Placement</a:t>
            </a:r>
          </a:p>
          <a:p>
            <a:pPr marL="171450" indent="-171450">
              <a:buFont typeface="Arial" panose="020B0604020202020204" pitchFamily="34" charset="0"/>
              <a:buChar char="•"/>
            </a:pPr>
            <a:r>
              <a:rPr lang="en-US" sz="1200" dirty="0" smtClean="0">
                <a:solidFill>
                  <a:srgbClr val="B9612F"/>
                </a:solidFill>
              </a:rPr>
              <a:t>ATC Approach to</a:t>
            </a:r>
          </a:p>
          <a:p>
            <a:r>
              <a:rPr lang="en-US" sz="1200" dirty="0" smtClean="0">
                <a:solidFill>
                  <a:srgbClr val="B9612F"/>
                </a:solidFill>
              </a:rPr>
              <a:t>Placement</a:t>
            </a:r>
          </a:p>
          <a:p>
            <a:pPr marL="171450" indent="-171450">
              <a:buFont typeface="Arial" panose="020B0604020202020204" pitchFamily="34" charset="0"/>
              <a:buChar char="•"/>
            </a:pPr>
            <a:r>
              <a:rPr lang="en-US" sz="1200" dirty="0" smtClean="0">
                <a:solidFill>
                  <a:srgbClr val="B9612F"/>
                </a:solidFill>
              </a:rPr>
              <a:t>Training Outcomes:</a:t>
            </a:r>
          </a:p>
          <a:p>
            <a:pPr marL="171450" indent="-171450">
              <a:buFont typeface="Calibri" panose="020F0502020204030204" pitchFamily="34" charset="0"/>
              <a:buChar char="–"/>
            </a:pPr>
            <a:r>
              <a:rPr lang="en-US" sz="1200" dirty="0" smtClean="0">
                <a:solidFill>
                  <a:srgbClr val="B9612F"/>
                </a:solidFill>
              </a:rPr>
              <a:t>ERAM Course Trainees</a:t>
            </a:r>
          </a:p>
          <a:p>
            <a:pPr marL="171450" indent="-171450">
              <a:buFont typeface="Calibri" panose="020F0502020204030204" pitchFamily="34" charset="0"/>
              <a:buChar char="–"/>
            </a:pPr>
            <a:r>
              <a:rPr lang="en-US" sz="1200" dirty="0" smtClean="0">
                <a:solidFill>
                  <a:srgbClr val="B9612F"/>
                </a:solidFill>
              </a:rPr>
              <a:t>Transfer Lowers</a:t>
            </a:r>
          </a:p>
          <a:p>
            <a:endParaRPr lang="en-US" sz="1200" dirty="0" smtClean="0">
              <a:solidFill>
                <a:srgbClr val="B9612F"/>
              </a:solidFill>
            </a:endParaRPr>
          </a:p>
        </p:txBody>
      </p:sp>
      <p:sp>
        <p:nvSpPr>
          <p:cNvPr id="81" name="Rounded Rectangle 80"/>
          <p:cNvSpPr/>
          <p:nvPr/>
        </p:nvSpPr>
        <p:spPr>
          <a:xfrm>
            <a:off x="380885" y="702733"/>
            <a:ext cx="1752600" cy="4215922"/>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084B79"/>
                </a:solidFill>
              </a:rPr>
              <a:t>AJG P2 is responsible for Technical Workforce Planning, Prioritization &amp; Hiring Plan Development for Air Traffic and Tech Ops. They report on the technical workforce, conduct staff studies, and validate positions.</a:t>
            </a:r>
          </a:p>
          <a:p>
            <a:endParaRPr lang="en-US" sz="1200" dirty="0">
              <a:solidFill>
                <a:srgbClr val="084B79"/>
              </a:solidFill>
            </a:endParaRPr>
          </a:p>
          <a:p>
            <a:r>
              <a:rPr lang="en-US" sz="1200" dirty="0">
                <a:solidFill>
                  <a:srgbClr val="084B79"/>
                </a:solidFill>
              </a:rPr>
              <a:t>Human factors </a:t>
            </a:r>
            <a:r>
              <a:rPr lang="en-US" sz="1200" dirty="0" smtClean="0">
                <a:solidFill>
                  <a:srgbClr val="084B79"/>
                </a:solidFill>
              </a:rPr>
              <a:t>analytical support </a:t>
            </a:r>
            <a:r>
              <a:rPr lang="en-US" sz="1200" dirty="0">
                <a:solidFill>
                  <a:srgbClr val="084B79"/>
                </a:solidFill>
              </a:rPr>
              <a:t>was </a:t>
            </a:r>
            <a:r>
              <a:rPr lang="en-US" sz="1200" dirty="0" smtClean="0">
                <a:solidFill>
                  <a:srgbClr val="084B79"/>
                </a:solidFill>
              </a:rPr>
              <a:t>requested to inform data-driven-decisions in the design of placement, training, and promotion programs for air traffic controllers. </a:t>
            </a:r>
            <a:endParaRPr lang="en-US" sz="1200" dirty="0">
              <a:solidFill>
                <a:srgbClr val="084B79"/>
              </a:solidFill>
            </a:endParaRPr>
          </a:p>
          <a:p>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Autofit/>
          </a:bodyPr>
          <a:lstStyle/>
          <a:p>
            <a:r>
              <a:rPr lang="en-US" sz="2000" b="1" dirty="0" smtClean="0">
                <a:solidFill>
                  <a:srgbClr val="385D8A"/>
                </a:solidFill>
              </a:rPr>
              <a:t>Human Factors Analyses Drive Personnel Decisions: </a:t>
            </a:r>
            <a:br>
              <a:rPr lang="en-US" sz="2000" b="1" dirty="0" smtClean="0">
                <a:solidFill>
                  <a:srgbClr val="385D8A"/>
                </a:solidFill>
              </a:rPr>
            </a:br>
            <a:r>
              <a:rPr lang="en-US" sz="2000" b="1" dirty="0" smtClean="0">
                <a:solidFill>
                  <a:srgbClr val="385D8A"/>
                </a:solidFill>
              </a:rPr>
              <a:t>From Research to Reality</a:t>
            </a:r>
            <a:endParaRPr lang="en-US" sz="2000"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AJG Identifies</a:t>
            </a:r>
            <a:endParaRPr lang="en-US" sz="1600" b="1" dirty="0"/>
          </a:p>
          <a:p>
            <a:pPr algn="ctr"/>
            <a:r>
              <a:rPr lang="en-US" sz="1600" b="1" dirty="0"/>
              <a:t>Research </a:t>
            </a:r>
            <a:r>
              <a:rPr lang="en-US" sz="1600" b="1" dirty="0" smtClean="0"/>
              <a:t>Need</a:t>
            </a:r>
          </a:p>
          <a:p>
            <a:pPr algn="ctr"/>
            <a:r>
              <a:rPr lang="en-US" sz="1600" b="1" dirty="0" smtClean="0"/>
              <a:t>(2013)</a:t>
            </a:r>
            <a:endParaRPr lang="en-US" sz="1600" dirty="0"/>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609600" y="6248084"/>
            <a:ext cx="1447800"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4918656"/>
            <a:ext cx="0" cy="1329427"/>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534400" y="4038600"/>
            <a:ext cx="2" cy="2209484"/>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a:off x="7920567" y="6248083"/>
            <a:ext cx="613834" cy="1"/>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925153" y="1680294"/>
            <a:ext cx="1795514" cy="1754326"/>
          </a:xfrm>
          <a:prstGeom prst="rect">
            <a:avLst/>
          </a:prstGeom>
        </p:spPr>
        <p:txBody>
          <a:bodyPr wrap="square">
            <a:spAutoFit/>
          </a:bodyPr>
          <a:lstStyle/>
          <a:p>
            <a:r>
              <a:rPr lang="en-US" sz="1200" dirty="0" smtClean="0">
                <a:latin typeface="+mn-lt"/>
              </a:rPr>
              <a:t>AJG uses our analyses to inform decisions in planning, prioritizing, and developing a hiring plan and implementing recruitment activities and initiatives in air traffic control. </a:t>
            </a:r>
          </a:p>
          <a:p>
            <a:endParaRPr lang="en-US" sz="1200" dirty="0"/>
          </a:p>
        </p:txBody>
      </p:sp>
      <p:sp>
        <p:nvSpPr>
          <p:cNvPr id="83" name="Rounded Rectangle 82"/>
          <p:cNvSpPr/>
          <p:nvPr/>
        </p:nvSpPr>
        <p:spPr>
          <a:xfrm>
            <a:off x="4800600" y="694266"/>
            <a:ext cx="1752600" cy="3268134"/>
          </a:xfrm>
          <a:prstGeom prst="roundRect">
            <a:avLst>
              <a:gd name="adj" fmla="val 9659"/>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384A47"/>
                </a:solidFill>
              </a:rPr>
              <a:t>AJG uses analytical results for programmatic decision-making.  Results influence policies in ATC training and placement:</a:t>
            </a:r>
          </a:p>
          <a:p>
            <a:pPr marL="171450" indent="-171450">
              <a:buFont typeface="Arial" panose="020B0604020202020204" pitchFamily="34" charset="0"/>
              <a:buChar char="•"/>
            </a:pPr>
            <a:r>
              <a:rPr lang="en-US" sz="1200" dirty="0" smtClean="0">
                <a:solidFill>
                  <a:srgbClr val="384A47"/>
                </a:solidFill>
              </a:rPr>
              <a:t>AT Basics pass score</a:t>
            </a:r>
          </a:p>
          <a:p>
            <a:pPr marL="171450" indent="-171450">
              <a:buFont typeface="Arial" panose="020B0604020202020204" pitchFamily="34" charset="0"/>
              <a:buChar char="•"/>
            </a:pPr>
            <a:r>
              <a:rPr lang="en-US" sz="1200" dirty="0" smtClean="0">
                <a:solidFill>
                  <a:srgbClr val="384A47"/>
                </a:solidFill>
              </a:rPr>
              <a:t>Standards for ATC trainee retention recommendations</a:t>
            </a:r>
          </a:p>
          <a:p>
            <a:pPr marL="171450" indent="-171450">
              <a:buFont typeface="Arial" panose="020B0604020202020204" pitchFamily="34" charset="0"/>
              <a:buChar char="•"/>
            </a:pPr>
            <a:r>
              <a:rPr lang="en-US" sz="1200" dirty="0" smtClean="0">
                <a:solidFill>
                  <a:srgbClr val="384A47"/>
                </a:solidFill>
              </a:rPr>
              <a:t>ATC trainee facility type and level placement </a:t>
            </a:r>
          </a:p>
          <a:p>
            <a:pPr marL="171450" indent="-171450">
              <a:buFont typeface="Arial" panose="020B0604020202020204" pitchFamily="34" charset="0"/>
              <a:buChar char="•"/>
            </a:pPr>
            <a:endParaRPr lang="en-US" sz="1200" dirty="0">
              <a:solidFill>
                <a:srgbClr val="384A47"/>
              </a:solidFill>
            </a:endParaRPr>
          </a:p>
          <a:p>
            <a:endParaRPr lang="en-US" sz="1200" dirty="0" smtClean="0">
              <a:solidFill>
                <a:srgbClr val="384A47"/>
              </a:solidFill>
            </a:endParaRPr>
          </a:p>
          <a:p>
            <a:endParaRPr lang="en-US" sz="1200" dirty="0">
              <a:solidFill>
                <a:srgbClr val="384A47"/>
              </a:solidFill>
            </a:endParaRPr>
          </a:p>
        </p:txBody>
      </p:sp>
      <p:pic>
        <p:nvPicPr>
          <p:cNvPr id="1026" name="Picture 2" descr="Logo AJG-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990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Coordinates CAMI Research </a:t>
            </a:r>
          </a:p>
          <a:p>
            <a:pPr algn="ctr"/>
            <a:r>
              <a:rPr lang="en-US" sz="1600" b="1" dirty="0" smtClean="0"/>
              <a:t>(2014 – 2017)</a:t>
            </a:r>
            <a:endParaRPr lang="en-US" sz="1600" dirty="0"/>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AJG Uses Research Results</a:t>
            </a:r>
          </a:p>
          <a:p>
            <a:pPr algn="ctr"/>
            <a:r>
              <a:rPr lang="en-US" sz="1600" b="1" dirty="0" smtClean="0"/>
              <a:t>(2015+)</a:t>
            </a:r>
            <a:endParaRPr lang="en-US" sz="1600" dirty="0"/>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Organizational Users</a:t>
            </a:r>
          </a:p>
        </p:txBody>
      </p:sp>
      <p:pic>
        <p:nvPicPr>
          <p:cNvPr id="1032" name="Picture 8" descr="https://ksn2.faa.gov/ajg/ajg-r/AJG-R4/AboutAJGR4/AJG-R4-OrgChar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04" r="12361" b="13636"/>
          <a:stretch/>
        </p:blipFill>
        <p:spPr bwMode="auto">
          <a:xfrm>
            <a:off x="6266542" y="3886200"/>
            <a:ext cx="1886858" cy="1524000"/>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p:nvPr/>
        </p:nvSpPr>
        <p:spPr>
          <a:xfrm>
            <a:off x="4988983" y="4948950"/>
            <a:ext cx="2057400" cy="73358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65000"/>
                    <a:lumOff val="35000"/>
                  </a:schemeClr>
                </a:solidFill>
              </a:rPr>
              <a:t>Mission:  To provide accurate and timely recommendations with regard to placement and future needs for the ATO Technical workforce from a global perspective.</a:t>
            </a:r>
          </a:p>
        </p:txBody>
      </p:sp>
    </p:spTree>
    <p:extLst>
      <p:ext uri="{BB962C8B-B14F-4D97-AF65-F5344CB8AC3E}">
        <p14:creationId xmlns:p14="http://schemas.microsoft.com/office/powerpoint/2010/main" val="2297019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303" y="4275202"/>
            <a:ext cx="2419454" cy="1530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AAM520CB\Desktop\atcacadem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969" y="4348348"/>
            <a:ext cx="3047999" cy="14571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2057400" y="5876453"/>
            <a:ext cx="5863167" cy="9137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spcAft>
                <a:spcPts val="400"/>
              </a:spcAft>
            </a:pPr>
            <a:r>
              <a:rPr lang="en-US" sz="1400" b="1" dirty="0">
                <a:solidFill>
                  <a:schemeClr val="tx1"/>
                </a:solidFill>
              </a:rPr>
              <a:t>Future Activities</a:t>
            </a:r>
          </a:p>
          <a:p>
            <a:r>
              <a:rPr lang="en-US" sz="1200" b="1" dirty="0" smtClean="0">
                <a:solidFill>
                  <a:schemeClr val="tx1"/>
                </a:solidFill>
              </a:rPr>
              <a:t>If positive results are obtained, further expansion of recommended improvements to other AJI training programs could be considered. Additionally, if found useful, the RVAT could be implemented as a placement tool to increase the likelihood of trainee success. </a:t>
            </a:r>
            <a:endParaRPr lang="en-US" sz="1200" b="1" dirty="0">
              <a:solidFill>
                <a:schemeClr val="tx1"/>
              </a:solidFill>
            </a:endParaRPr>
          </a:p>
        </p:txBody>
      </p:sp>
      <p:sp>
        <p:nvSpPr>
          <p:cNvPr id="91" name="Rounded Rectangle 90"/>
          <p:cNvSpPr/>
          <p:nvPr/>
        </p:nvSpPr>
        <p:spPr>
          <a:xfrm>
            <a:off x="6895643" y="810783"/>
            <a:ext cx="1920240" cy="3563552"/>
          </a:xfrm>
          <a:prstGeom prst="roundRect">
            <a:avLst>
              <a:gd name="adj" fmla="val 9904"/>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82" name="Rounded Rectangle 81"/>
          <p:cNvSpPr/>
          <p:nvPr/>
        </p:nvSpPr>
        <p:spPr>
          <a:xfrm>
            <a:off x="2508569" y="820423"/>
            <a:ext cx="1920240" cy="3567426"/>
          </a:xfrm>
          <a:prstGeom prst="roundRect">
            <a:avLst>
              <a:gd name="adj" fmla="val 965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a:spcAft>
                <a:spcPts val="200"/>
              </a:spcAft>
            </a:pPr>
            <a:r>
              <a:rPr lang="en-US" sz="1200" b="1" dirty="0" smtClean="0">
                <a:solidFill>
                  <a:schemeClr val="tx1"/>
                </a:solidFill>
              </a:rPr>
              <a:t>AJI identified </a:t>
            </a:r>
            <a:r>
              <a:rPr lang="en-US" sz="1200" b="1" dirty="0">
                <a:solidFill>
                  <a:schemeClr val="tx1"/>
                </a:solidFill>
              </a:rPr>
              <a:t>research questions </a:t>
            </a:r>
            <a:r>
              <a:rPr lang="en-US" sz="1200" b="1" dirty="0" smtClean="0">
                <a:solidFill>
                  <a:schemeClr val="tx1"/>
                </a:solidFill>
              </a:rPr>
              <a:t>concerning the placement and training of ATC trainees.  CAMI will collect and analyze data to evaluate the utility of the RVAT as a proposed placement tool, as well as measure the current reliability of </a:t>
            </a:r>
            <a:r>
              <a:rPr lang="en-US" sz="1200" b="1" dirty="0">
                <a:solidFill>
                  <a:schemeClr val="tx1"/>
                </a:solidFill>
              </a:rPr>
              <a:t>evaluators </a:t>
            </a:r>
            <a:r>
              <a:rPr lang="en-US" sz="1200" b="1" dirty="0" smtClean="0">
                <a:solidFill>
                  <a:schemeClr val="tx1"/>
                </a:solidFill>
              </a:rPr>
              <a:t>who rate students in the ATC initial course performance. </a:t>
            </a:r>
            <a:endParaRPr lang="en-US" sz="1200" dirty="0" smtClean="0">
              <a:solidFill>
                <a:srgbClr val="B9612F"/>
              </a:solidFill>
            </a:endParaRPr>
          </a:p>
        </p:txBody>
      </p:sp>
      <p:sp>
        <p:nvSpPr>
          <p:cNvPr id="81" name="Rounded Rectangle 80"/>
          <p:cNvSpPr/>
          <p:nvPr/>
        </p:nvSpPr>
        <p:spPr>
          <a:xfrm>
            <a:off x="308461" y="820421"/>
            <a:ext cx="1920240" cy="5024610"/>
          </a:xfrm>
          <a:prstGeom prst="roundRect">
            <a:avLst>
              <a:gd name="adj" fmla="val 732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b="1" dirty="0" smtClean="0">
                <a:solidFill>
                  <a:schemeClr val="tx1"/>
                </a:solidFill>
              </a:rPr>
              <a:t>AJI-2000 is the organizational element responsible for Technical Training within the ATO. </a:t>
            </a:r>
            <a:endParaRPr lang="en-US" sz="1200" b="1" dirty="0">
              <a:solidFill>
                <a:schemeClr val="tx1"/>
              </a:solidFill>
            </a:endParaRPr>
          </a:p>
          <a:p>
            <a:r>
              <a:rPr lang="en-US" sz="1200" b="1" dirty="0">
                <a:solidFill>
                  <a:schemeClr val="tx1"/>
                </a:solidFill>
              </a:rPr>
              <a:t>Human factors </a:t>
            </a:r>
            <a:r>
              <a:rPr lang="en-US" sz="1200" b="1" dirty="0" smtClean="0">
                <a:solidFill>
                  <a:schemeClr val="tx1"/>
                </a:solidFill>
              </a:rPr>
              <a:t>research support </a:t>
            </a:r>
            <a:r>
              <a:rPr lang="en-US" sz="1200" b="1" dirty="0">
                <a:solidFill>
                  <a:schemeClr val="tx1"/>
                </a:solidFill>
              </a:rPr>
              <a:t>was needed </a:t>
            </a:r>
            <a:r>
              <a:rPr lang="en-US" sz="1200" b="1" dirty="0" smtClean="0">
                <a:solidFill>
                  <a:schemeClr val="tx1"/>
                </a:solidFill>
              </a:rPr>
              <a:t>to enhance data-driven-decisions in two key areas.</a:t>
            </a:r>
          </a:p>
          <a:p>
            <a:r>
              <a:rPr lang="en-US" sz="1200" b="1" dirty="0" smtClean="0">
                <a:solidFill>
                  <a:schemeClr val="tx1"/>
                </a:solidFill>
              </a:rPr>
              <a:t>First</a:t>
            </a:r>
            <a:r>
              <a:rPr lang="en-US" sz="1200" b="1" smtClean="0">
                <a:solidFill>
                  <a:schemeClr val="tx1"/>
                </a:solidFill>
              </a:rPr>
              <a:t>, the </a:t>
            </a:r>
            <a:r>
              <a:rPr lang="en-US" sz="1200" b="1" dirty="0" smtClean="0">
                <a:solidFill>
                  <a:schemeClr val="tx1"/>
                </a:solidFill>
              </a:rPr>
              <a:t>Radar Vectoring Aptitude Test (RVAT) tool that AJI and MITRE developed must be evaluated for use as a potential ATC specialty placement tool. Second, AJI and the Academy are looking for ways to improve performance evaluations of students during their initial training courses.</a:t>
            </a:r>
            <a:endParaRPr lang="en-US" sz="1200" dirty="0">
              <a:solidFill>
                <a:srgbClr val="084B79"/>
              </a:solidFill>
            </a:endParaRPr>
          </a:p>
        </p:txBody>
      </p:sp>
      <p:sp>
        <p:nvSpPr>
          <p:cNvPr id="2" name="Title 1"/>
          <p:cNvSpPr>
            <a:spLocks noGrp="1"/>
          </p:cNvSpPr>
          <p:nvPr>
            <p:ph type="title"/>
          </p:nvPr>
        </p:nvSpPr>
        <p:spPr>
          <a:xfrm>
            <a:off x="6658" y="45265"/>
            <a:ext cx="9144000" cy="692742"/>
          </a:xfrm>
        </p:spPr>
        <p:txBody>
          <a:bodyPr>
            <a:noAutofit/>
          </a:bodyPr>
          <a:lstStyle/>
          <a:p>
            <a:r>
              <a:rPr lang="en-US" sz="1600" b="1" dirty="0">
                <a:solidFill>
                  <a:schemeClr val="tx2"/>
                </a:solidFill>
                <a:latin typeface="Arial" panose="020B0604020202020204" pitchFamily="34" charset="0"/>
                <a:cs typeface="Arial" panose="020B0604020202020204" pitchFamily="34" charset="0"/>
              </a:rPr>
              <a:t>ATC </a:t>
            </a:r>
            <a:r>
              <a:rPr lang="en-US" sz="1600" b="1" dirty="0" smtClean="0">
                <a:solidFill>
                  <a:schemeClr val="tx2"/>
                </a:solidFill>
                <a:latin typeface="Arial" panose="020B0604020202020204" pitchFamily="34" charset="0"/>
                <a:cs typeface="Arial" panose="020B0604020202020204" pitchFamily="34" charset="0"/>
              </a:rPr>
              <a:t>Trainee Pipeline Placement and Performance Evaluation: </a:t>
            </a:r>
            <a:br>
              <a:rPr lang="en-US" sz="1600" b="1" dirty="0" smtClean="0">
                <a:solidFill>
                  <a:schemeClr val="tx2"/>
                </a:solidFill>
                <a:latin typeface="Arial" panose="020B0604020202020204" pitchFamily="34" charset="0"/>
                <a:cs typeface="Arial" panose="020B0604020202020204" pitchFamily="34" charset="0"/>
              </a:rPr>
            </a:br>
            <a:r>
              <a:rPr lang="en-US" sz="1600" b="1" dirty="0" smtClean="0">
                <a:solidFill>
                  <a:schemeClr val="tx2"/>
                </a:solidFill>
                <a:latin typeface="Arial" panose="020B0604020202020204" pitchFamily="34" charset="0"/>
                <a:cs typeface="Arial" panose="020B0604020202020204" pitchFamily="34" charset="0"/>
              </a:rPr>
              <a:t>From </a:t>
            </a:r>
            <a:r>
              <a:rPr lang="en-US" sz="1600" b="1" dirty="0">
                <a:solidFill>
                  <a:schemeClr val="tx2"/>
                </a:solidFill>
                <a:latin typeface="Arial" panose="020B0604020202020204" pitchFamily="34" charset="0"/>
                <a:cs typeface="Arial" panose="020B0604020202020204" pitchFamily="34" charset="0"/>
              </a:rPr>
              <a:t>Research to Reality</a:t>
            </a:r>
          </a:p>
        </p:txBody>
      </p:sp>
      <p:sp>
        <p:nvSpPr>
          <p:cNvPr id="5" name="Rounded Rectangle 4"/>
          <p:cNvSpPr/>
          <p:nvPr/>
        </p:nvSpPr>
        <p:spPr>
          <a:xfrm>
            <a:off x="308576" y="811955"/>
            <a:ext cx="1920240" cy="98755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AJI Identifies</a:t>
            </a:r>
            <a:endParaRPr lang="en-US" sz="1600" b="1" dirty="0"/>
          </a:p>
          <a:p>
            <a:pPr algn="ctr"/>
            <a:r>
              <a:rPr lang="en-US" sz="1600" b="1" dirty="0"/>
              <a:t>Research </a:t>
            </a:r>
            <a:r>
              <a:rPr lang="en-US" sz="1600" b="1" dirty="0" smtClean="0"/>
              <a:t>Need</a:t>
            </a:r>
          </a:p>
          <a:p>
            <a:pPr algn="ctr"/>
            <a:r>
              <a:rPr lang="en-US" sz="1600" b="1" dirty="0" smtClean="0"/>
              <a:t>(2015)</a:t>
            </a:r>
            <a:endParaRPr lang="en-US" sz="1600" dirty="0"/>
          </a:p>
        </p:txBody>
      </p:sp>
      <p:cxnSp>
        <p:nvCxnSpPr>
          <p:cNvPr id="10" name="Straight Arrow Connector 9"/>
          <p:cNvCxnSpPr>
            <a:stCxn id="5" idx="3"/>
            <a:endCxn id="8" idx="1"/>
          </p:cNvCxnSpPr>
          <p:nvPr/>
        </p:nvCxnSpPr>
        <p:spPr>
          <a:xfrm>
            <a:off x="2228816" y="1305731"/>
            <a:ext cx="279753" cy="0"/>
          </a:xfrm>
          <a:prstGeom prst="straightConnector1">
            <a:avLst/>
          </a:prstGeom>
          <a:ln>
            <a:solidFill>
              <a:schemeClr val="accent1"/>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428809" y="1305731"/>
            <a:ext cx="299367" cy="0"/>
          </a:xfrm>
          <a:prstGeom prst="straightConnector1">
            <a:avLst/>
          </a:prstGeom>
          <a:ln>
            <a:solidFill>
              <a:schemeClr val="accent2"/>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62253" y="1066800"/>
            <a:ext cx="342444" cy="0"/>
          </a:xfrm>
          <a:prstGeom prst="straightConnector1">
            <a:avLst/>
          </a:prstGeom>
          <a:ln>
            <a:solidFill>
              <a:schemeClr val="accent4"/>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648416" y="1298789"/>
            <a:ext cx="247228" cy="6942"/>
          </a:xfrm>
          <a:prstGeom prst="straightConnector1">
            <a:avLst/>
          </a:prstGeom>
          <a:ln>
            <a:solidFill>
              <a:schemeClr val="accent3">
                <a:lumMod val="75000"/>
              </a:schemeClr>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H="1">
            <a:off x="609600" y="6134100"/>
            <a:ext cx="1447800" cy="0"/>
          </a:xfrm>
          <a:prstGeom prst="line">
            <a:avLst/>
          </a:prstGeom>
          <a:ln>
            <a:solidFill>
              <a:schemeClr val="accent1"/>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5845031"/>
            <a:ext cx="0" cy="307619"/>
          </a:xfrm>
          <a:prstGeom prst="straightConnector1">
            <a:avLst/>
          </a:prstGeom>
          <a:ln>
            <a:solidFill>
              <a:schemeClr val="accent1"/>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8534402" y="4374335"/>
            <a:ext cx="0" cy="1721665"/>
          </a:xfrm>
          <a:prstGeom prst="line">
            <a:avLst/>
          </a:prstGeom>
          <a:ln>
            <a:solidFill>
              <a:schemeClr val="accent3">
                <a:lumMod val="75000"/>
              </a:schemeClr>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7920568" y="6096000"/>
            <a:ext cx="613834" cy="0"/>
          </a:xfrm>
          <a:prstGeom prst="straightConnector1">
            <a:avLst/>
          </a:prstGeom>
          <a:ln>
            <a:solidFill>
              <a:schemeClr val="accent3">
                <a:lumMod val="75000"/>
              </a:schemeClr>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895644" y="1797983"/>
            <a:ext cx="1920240" cy="2492990"/>
          </a:xfrm>
          <a:prstGeom prst="rect">
            <a:avLst/>
          </a:prstGeom>
        </p:spPr>
        <p:txBody>
          <a:bodyPr wrap="square">
            <a:spAutoFit/>
          </a:bodyPr>
          <a:lstStyle/>
          <a:p>
            <a:r>
              <a:rPr lang="en-US" sz="1200" b="1" dirty="0" smtClean="0">
                <a:latin typeface="+mn-lt"/>
              </a:rPr>
              <a:t>AJI will use this research to inform decisions in evaluating and improving ATC placement and training programs. Coordination with ATO groups that are responsible for new hire placements will provide an opportunity to expand application of the results. The intent is to reduce trainee attrition.</a:t>
            </a:r>
            <a:endParaRPr lang="en-US" sz="1200" dirty="0">
              <a:latin typeface="+mn-lt"/>
            </a:endParaRPr>
          </a:p>
        </p:txBody>
      </p:sp>
      <p:sp>
        <p:nvSpPr>
          <p:cNvPr id="83" name="Rounded Rectangle 82"/>
          <p:cNvSpPr/>
          <p:nvPr/>
        </p:nvSpPr>
        <p:spPr>
          <a:xfrm>
            <a:off x="4728176" y="811954"/>
            <a:ext cx="1920240" cy="3952441"/>
          </a:xfrm>
          <a:prstGeom prst="roundRect">
            <a:avLst>
              <a:gd name="adj" fmla="val 9659"/>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b="1" dirty="0">
                <a:solidFill>
                  <a:schemeClr val="tx1"/>
                </a:solidFill>
              </a:rPr>
              <a:t>Recommendations for improvements will be provided to AJI.</a:t>
            </a:r>
          </a:p>
          <a:p>
            <a:r>
              <a:rPr lang="en-US" sz="1200" b="1" dirty="0" smtClean="0">
                <a:solidFill>
                  <a:schemeClr val="tx1"/>
                </a:solidFill>
              </a:rPr>
              <a:t>Results can influence policies in ATC training and placement:</a:t>
            </a:r>
          </a:p>
          <a:p>
            <a:pPr marL="171450" indent="-171450">
              <a:buFont typeface="Arial" panose="020B0604020202020204" pitchFamily="34" charset="0"/>
              <a:buChar char="•"/>
            </a:pPr>
            <a:r>
              <a:rPr lang="en-US" sz="1200" b="1" dirty="0" smtClean="0">
                <a:solidFill>
                  <a:schemeClr val="tx1"/>
                </a:solidFill>
              </a:rPr>
              <a:t>Implementation of periodic reliability training for evaluators at the Academy</a:t>
            </a:r>
          </a:p>
          <a:p>
            <a:pPr marL="171450" indent="-171450">
              <a:spcAft>
                <a:spcPts val="200"/>
              </a:spcAft>
              <a:buFont typeface="Arial" panose="020B0604020202020204" pitchFamily="34" charset="0"/>
              <a:buChar char="•"/>
            </a:pPr>
            <a:r>
              <a:rPr lang="en-US" sz="1200" b="1" dirty="0" smtClean="0">
                <a:solidFill>
                  <a:schemeClr val="tx1"/>
                </a:solidFill>
              </a:rPr>
              <a:t>Use of the RVAT tool to place newly hired trainees into the appropriate ATC specialty.</a:t>
            </a:r>
            <a:endParaRPr lang="en-US" sz="1200" dirty="0" smtClean="0">
              <a:solidFill>
                <a:srgbClr val="384A47"/>
              </a:solidFill>
            </a:endParaRPr>
          </a:p>
          <a:p>
            <a:endParaRPr lang="en-US" sz="1200" dirty="0">
              <a:solidFill>
                <a:srgbClr val="384A47"/>
              </a:solidFill>
            </a:endParaRPr>
          </a:p>
        </p:txBody>
      </p:sp>
      <p:sp>
        <p:nvSpPr>
          <p:cNvPr id="8" name="Rounded Rectangle 7"/>
          <p:cNvSpPr/>
          <p:nvPr/>
        </p:nvSpPr>
        <p:spPr>
          <a:xfrm>
            <a:off x="2508569" y="811955"/>
            <a:ext cx="1920240" cy="98755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Coordinates CAMI Research </a:t>
            </a:r>
          </a:p>
          <a:p>
            <a:pPr algn="ctr"/>
            <a:r>
              <a:rPr lang="en-US" sz="1600" b="1" dirty="0" smtClean="0"/>
              <a:t>(2016 – 2017)</a:t>
            </a:r>
            <a:endParaRPr lang="en-US" sz="1600" dirty="0"/>
          </a:p>
        </p:txBody>
      </p:sp>
      <p:sp>
        <p:nvSpPr>
          <p:cNvPr id="7" name="Rounded Rectangle 6"/>
          <p:cNvSpPr/>
          <p:nvPr/>
        </p:nvSpPr>
        <p:spPr>
          <a:xfrm>
            <a:off x="4728176" y="811955"/>
            <a:ext cx="1920240" cy="98755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AJI Uses Research Results</a:t>
            </a:r>
          </a:p>
          <a:p>
            <a:pPr algn="ctr"/>
            <a:r>
              <a:rPr lang="en-US" sz="1600" b="1" dirty="0" smtClean="0"/>
              <a:t>(2016+)</a:t>
            </a:r>
            <a:endParaRPr lang="en-US" sz="1600" dirty="0"/>
          </a:p>
        </p:txBody>
      </p:sp>
      <p:sp>
        <p:nvSpPr>
          <p:cNvPr id="6" name="Rounded Rectangle 5"/>
          <p:cNvSpPr/>
          <p:nvPr/>
        </p:nvSpPr>
        <p:spPr>
          <a:xfrm>
            <a:off x="6894212" y="810431"/>
            <a:ext cx="1920240" cy="98755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Organizational Users</a:t>
            </a:r>
          </a:p>
        </p:txBody>
      </p:sp>
      <p:sp>
        <p:nvSpPr>
          <p:cNvPr id="19" name="Rounded Rectangle 18"/>
          <p:cNvSpPr/>
          <p:nvPr/>
        </p:nvSpPr>
        <p:spPr>
          <a:xfrm>
            <a:off x="7694085" y="4771399"/>
            <a:ext cx="685800" cy="611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0" name="TextBox 19"/>
          <p:cNvSpPr txBox="1"/>
          <p:nvPr/>
        </p:nvSpPr>
        <p:spPr>
          <a:xfrm>
            <a:off x="7696200" y="4854229"/>
            <a:ext cx="685800" cy="461665"/>
          </a:xfrm>
          <a:prstGeom prst="rect">
            <a:avLst/>
          </a:prstGeom>
          <a:noFill/>
        </p:spPr>
        <p:txBody>
          <a:bodyPr wrap="square" rtlCol="0">
            <a:spAutoFit/>
          </a:bodyPr>
          <a:lstStyle/>
          <a:p>
            <a:pPr algn="ctr"/>
            <a:r>
              <a:rPr lang="en-US" sz="1200" b="1" dirty="0" smtClean="0"/>
              <a:t>RVAT Image</a:t>
            </a:r>
            <a:endParaRPr lang="en-US" sz="1200" b="1" dirty="0"/>
          </a:p>
        </p:txBody>
      </p:sp>
    </p:spTree>
    <p:extLst>
      <p:ext uri="{BB962C8B-B14F-4D97-AF65-F5344CB8AC3E}">
        <p14:creationId xmlns:p14="http://schemas.microsoft.com/office/powerpoint/2010/main" val="3992911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1981201" y="6019800"/>
            <a:ext cx="5939366" cy="762000"/>
          </a:xfrm>
          <a:prstGeom prst="roundRect">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r>
              <a:rPr lang="en-US" sz="1400" u="sng" dirty="0">
                <a:solidFill>
                  <a:srgbClr val="384A47"/>
                </a:solidFill>
              </a:rPr>
              <a:t>Future Activities</a:t>
            </a:r>
          </a:p>
          <a:p>
            <a:r>
              <a:rPr lang="en-US" sz="1400" dirty="0" smtClean="0">
                <a:solidFill>
                  <a:srgbClr val="384A47"/>
                </a:solidFill>
              </a:rPr>
              <a:t>Validate the findings using current tower controllers, higher fidelity simulations of real airports</a:t>
            </a:r>
            <a:r>
              <a:rPr lang="en-US" sz="1400" smtClean="0">
                <a:solidFill>
                  <a:srgbClr val="384A47"/>
                </a:solidFill>
              </a:rPr>
              <a:t>, and </a:t>
            </a:r>
            <a:r>
              <a:rPr lang="en-US" sz="1400" dirty="0" smtClean="0">
                <a:solidFill>
                  <a:srgbClr val="384A47"/>
                </a:solidFill>
              </a:rPr>
              <a:t>think </a:t>
            </a:r>
            <a:r>
              <a:rPr lang="en-US" sz="1400" smtClean="0">
                <a:solidFill>
                  <a:srgbClr val="384A47"/>
                </a:solidFill>
              </a:rPr>
              <a:t>aloud &amp; </a:t>
            </a:r>
            <a:r>
              <a:rPr lang="en-US" sz="1400" dirty="0" smtClean="0">
                <a:solidFill>
                  <a:srgbClr val="384A47"/>
                </a:solidFill>
              </a:rPr>
              <a:t>shadowing protocols in the field.</a:t>
            </a:r>
            <a:endParaRPr lang="en-US" sz="1400" dirty="0">
              <a:solidFill>
                <a:srgbClr val="384A47"/>
              </a:solidFill>
            </a:endParaRPr>
          </a:p>
        </p:txBody>
      </p:sp>
      <p:sp>
        <p:nvSpPr>
          <p:cNvPr id="91" name="Rounded Rectangle 90"/>
          <p:cNvSpPr/>
          <p:nvPr/>
        </p:nvSpPr>
        <p:spPr>
          <a:xfrm>
            <a:off x="6968067" y="694266"/>
            <a:ext cx="1752600" cy="2963334"/>
          </a:xfrm>
          <a:prstGeom prst="roundRect">
            <a:avLst>
              <a:gd name="adj" fmla="val 9904"/>
            </a:avLst>
          </a:prstGeom>
          <a:solidFill>
            <a:schemeClr val="bg1"/>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81" name="Rounded Rectangle 80"/>
          <p:cNvSpPr/>
          <p:nvPr/>
        </p:nvSpPr>
        <p:spPr>
          <a:xfrm>
            <a:off x="380885" y="702733"/>
            <a:ext cx="1752600" cy="5128651"/>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Autofit/>
          </a:bodyPr>
          <a:lstStyle/>
          <a:p>
            <a:r>
              <a:rPr lang="en-US" sz="1800" b="1" dirty="0">
                <a:solidFill>
                  <a:srgbClr val="385D8A"/>
                </a:solidFill>
              </a:rPr>
              <a:t>Understanding Visual Scanning Performance of Tower Controllers: </a:t>
            </a:r>
            <a:r>
              <a:rPr lang="en-US" sz="1800" b="1" dirty="0" smtClean="0">
                <a:solidFill>
                  <a:srgbClr val="385D8A"/>
                </a:solidFill>
              </a:rPr>
              <a:t/>
            </a:r>
            <a:br>
              <a:rPr lang="en-US" sz="1800" b="1" dirty="0" smtClean="0">
                <a:solidFill>
                  <a:srgbClr val="385D8A"/>
                </a:solidFill>
              </a:rPr>
            </a:br>
            <a:r>
              <a:rPr lang="en-US" sz="1800" b="1" dirty="0" smtClean="0">
                <a:solidFill>
                  <a:srgbClr val="385D8A"/>
                </a:solidFill>
              </a:rPr>
              <a:t>From Research to Reality</a:t>
            </a:r>
            <a:endParaRPr lang="en-US" sz="1800"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AJI</a:t>
            </a:r>
            <a:r>
              <a:rPr lang="en-US" sz="1600" b="1" dirty="0" smtClean="0"/>
              <a:t> Identifies</a:t>
            </a:r>
            <a:endParaRPr lang="en-US" sz="1600" b="1" dirty="0"/>
          </a:p>
          <a:p>
            <a:pPr algn="ctr"/>
            <a:r>
              <a:rPr lang="en-US" sz="1600" b="1" dirty="0"/>
              <a:t>Research </a:t>
            </a:r>
            <a:r>
              <a:rPr lang="en-US" sz="1600" b="1" dirty="0" smtClean="0"/>
              <a:t>Need</a:t>
            </a:r>
          </a:p>
          <a:p>
            <a:pPr algn="ctr"/>
            <a:r>
              <a:rPr lang="en-US" sz="1600" b="1" dirty="0" smtClean="0"/>
              <a:t>(2016)</a:t>
            </a:r>
            <a:endParaRPr lang="en-US" sz="1600" dirty="0"/>
          </a:p>
        </p:txBody>
      </p:sp>
      <p:cxnSp>
        <p:nvCxnSpPr>
          <p:cNvPr id="10" name="Straight Arrow Connector 9"/>
          <p:cNvCxnSpPr>
            <a:stCxn id="5" idx="3"/>
          </p:cNvCxnSpPr>
          <p:nvPr/>
        </p:nvCxnSpPr>
        <p:spPr>
          <a:xfrm flipV="1">
            <a:off x="2133600" y="1181100"/>
            <a:ext cx="447393" cy="6942"/>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4333593" y="1143000"/>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11430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1203959" y="6400800"/>
            <a:ext cx="777242"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1203960" y="5831385"/>
            <a:ext cx="0" cy="569415"/>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404860" y="3657600"/>
            <a:ext cx="2" cy="2667001"/>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7935808" y="6324601"/>
            <a:ext cx="469052"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967486" y="1680294"/>
            <a:ext cx="1795514" cy="1938992"/>
          </a:xfrm>
          <a:prstGeom prst="rect">
            <a:avLst/>
          </a:prstGeom>
        </p:spPr>
        <p:txBody>
          <a:bodyPr wrap="square">
            <a:spAutoFit/>
          </a:bodyPr>
          <a:lstStyle/>
          <a:p>
            <a:r>
              <a:rPr lang="en-US" sz="1200" dirty="0" smtClean="0">
                <a:latin typeface="+mn-lt"/>
              </a:rPr>
              <a:t>Tower controllers learn something from the briefing that they can use to enhance their scanning performance.</a:t>
            </a:r>
          </a:p>
          <a:p>
            <a:endParaRPr lang="en-US" sz="1200" dirty="0" smtClean="0">
              <a:latin typeface="+mn-lt"/>
            </a:endParaRPr>
          </a:p>
          <a:p>
            <a:r>
              <a:rPr lang="en-US" sz="1200" dirty="0" smtClean="0">
                <a:latin typeface="+mn-lt"/>
              </a:rPr>
              <a:t>Identified scanning best practices are introduced into tower controller training.</a:t>
            </a:r>
            <a:endParaRPr lang="en-US" sz="1200" dirty="0">
              <a:latin typeface="+mn-lt"/>
            </a:endParaRPr>
          </a:p>
        </p:txBody>
      </p:sp>
      <p:sp>
        <p:nvSpPr>
          <p:cNvPr id="83" name="Rounded Rectangle 82"/>
          <p:cNvSpPr/>
          <p:nvPr/>
        </p:nvSpPr>
        <p:spPr>
          <a:xfrm>
            <a:off x="4800600" y="694266"/>
            <a:ext cx="1752600" cy="3059626"/>
          </a:xfrm>
          <a:prstGeom prst="roundRect">
            <a:avLst>
              <a:gd name="adj" fmla="val 9659"/>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384A47"/>
                </a:solidFill>
              </a:rPr>
              <a:t>AJI will incorporate human factors research results into briefing that provides guidance on effective scanning and will disseminate the briefing to field controllers via a PFS teleconference on or before September 30</a:t>
            </a:r>
            <a:r>
              <a:rPr lang="en-US" sz="1200" baseline="30000" dirty="0" smtClean="0">
                <a:solidFill>
                  <a:srgbClr val="384A47"/>
                </a:solidFill>
              </a:rPr>
              <a:t>th</a:t>
            </a:r>
            <a:r>
              <a:rPr lang="en-US" sz="1200" dirty="0" smtClean="0">
                <a:solidFill>
                  <a:srgbClr val="384A47"/>
                </a:solidFill>
              </a:rPr>
              <a:t>, 2016.</a:t>
            </a:r>
            <a:endParaRPr lang="en-US" sz="1200" dirty="0">
              <a:solidFill>
                <a:srgbClr val="384A47"/>
              </a:solidFill>
            </a:endParaRPr>
          </a:p>
        </p:txBody>
      </p:sp>
      <p:sp>
        <p:nvSpPr>
          <p:cNvPr id="8" name="Rounded Rectangle 7"/>
          <p:cNvSpPr/>
          <p:nvPr/>
        </p:nvSpPr>
        <p:spPr>
          <a:xfrm>
            <a:off x="2580993" y="694266"/>
            <a:ext cx="1752600" cy="1210734"/>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Sponsors Research Program</a:t>
            </a:r>
          </a:p>
          <a:p>
            <a:pPr algn="ctr"/>
            <a:r>
              <a:rPr lang="en-US" sz="1600" b="1" dirty="0" smtClean="0"/>
              <a:t>(2016)</a:t>
            </a:r>
            <a:endParaRPr lang="en-US" sz="1600" dirty="0"/>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AJI</a:t>
            </a:r>
            <a:r>
              <a:rPr lang="en-US" sz="1600" b="1" dirty="0" smtClean="0"/>
              <a:t> Uses Research Results</a:t>
            </a:r>
          </a:p>
          <a:p>
            <a:pPr algn="ctr"/>
            <a:r>
              <a:rPr lang="en-US" sz="1600" b="1" dirty="0" smtClean="0"/>
              <a:t>(2016)</a:t>
            </a:r>
            <a:endParaRPr lang="en-US" sz="1600" dirty="0"/>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Tower Controllers in the Field</a:t>
            </a:r>
          </a:p>
        </p:txBody>
      </p:sp>
      <p:sp>
        <p:nvSpPr>
          <p:cNvPr id="9" name="Rectangle 8"/>
          <p:cNvSpPr/>
          <p:nvPr/>
        </p:nvSpPr>
        <p:spPr>
          <a:xfrm>
            <a:off x="424603" y="1676400"/>
            <a:ext cx="1632797" cy="4154984"/>
          </a:xfrm>
          <a:prstGeom prst="rect">
            <a:avLst/>
          </a:prstGeom>
        </p:spPr>
        <p:txBody>
          <a:bodyPr wrap="square">
            <a:spAutoFit/>
          </a:bodyPr>
          <a:lstStyle/>
          <a:p>
            <a:r>
              <a:rPr lang="en-US" sz="1200" dirty="0" smtClean="0">
                <a:solidFill>
                  <a:srgbClr val="384A47"/>
                </a:solidFill>
                <a:latin typeface="+mn-lt"/>
              </a:rPr>
              <a:t>Number 4 on </a:t>
            </a:r>
            <a:r>
              <a:rPr lang="en-US" sz="1200" dirty="0" err="1" smtClean="0">
                <a:solidFill>
                  <a:srgbClr val="384A47"/>
                </a:solidFill>
                <a:latin typeface="+mn-lt"/>
              </a:rPr>
              <a:t>ATO’s</a:t>
            </a:r>
            <a:r>
              <a:rPr lang="en-US" sz="1200" dirty="0" smtClean="0">
                <a:solidFill>
                  <a:srgbClr val="384A47"/>
                </a:solidFill>
                <a:latin typeface="+mn-lt"/>
              </a:rPr>
              <a:t> </a:t>
            </a:r>
            <a:r>
              <a:rPr lang="en-US" sz="1200" dirty="0">
                <a:solidFill>
                  <a:srgbClr val="384A47"/>
                </a:solidFill>
                <a:latin typeface="+mn-lt"/>
              </a:rPr>
              <a:t>FY </a:t>
            </a:r>
            <a:r>
              <a:rPr lang="en-US" sz="1200" dirty="0" smtClean="0">
                <a:solidFill>
                  <a:srgbClr val="384A47"/>
                </a:solidFill>
                <a:latin typeface="+mn-lt"/>
              </a:rPr>
              <a:t>2016 Top </a:t>
            </a:r>
            <a:r>
              <a:rPr lang="en-US" sz="1200" dirty="0">
                <a:solidFill>
                  <a:srgbClr val="384A47"/>
                </a:solidFill>
                <a:latin typeface="+mn-lt"/>
              </a:rPr>
              <a:t>5 Safety </a:t>
            </a:r>
            <a:r>
              <a:rPr lang="en-US" sz="1200" dirty="0" smtClean="0">
                <a:solidFill>
                  <a:srgbClr val="384A47"/>
                </a:solidFill>
                <a:latin typeface="+mn-lt"/>
              </a:rPr>
              <a:t>issues list was “Tower </a:t>
            </a:r>
            <a:r>
              <a:rPr lang="en-US" sz="1200" dirty="0">
                <a:solidFill>
                  <a:srgbClr val="384A47"/>
                </a:solidFill>
                <a:latin typeface="+mn-lt"/>
              </a:rPr>
              <a:t>Visual Scanning: </a:t>
            </a:r>
            <a:r>
              <a:rPr lang="en-US" sz="1200" dirty="0" smtClean="0">
                <a:solidFill>
                  <a:srgbClr val="384A47"/>
                </a:solidFill>
                <a:latin typeface="+mn-lt"/>
              </a:rPr>
              <a:t> Air </a:t>
            </a:r>
            <a:r>
              <a:rPr lang="en-US" sz="1200" dirty="0">
                <a:solidFill>
                  <a:srgbClr val="384A47"/>
                </a:solidFill>
                <a:latin typeface="+mn-lt"/>
              </a:rPr>
              <a:t>Traffic Control scanning technique did not provide situational awareness.”  </a:t>
            </a:r>
            <a:r>
              <a:rPr lang="en-US" sz="1200" dirty="0" smtClean="0">
                <a:solidFill>
                  <a:srgbClr val="384A47"/>
                </a:solidFill>
                <a:latin typeface="+mn-lt"/>
              </a:rPr>
              <a:t>Scanning arose as a Top 5 Safety issue when deficits </a:t>
            </a:r>
            <a:r>
              <a:rPr lang="en-US" sz="1200" dirty="0">
                <a:solidFill>
                  <a:srgbClr val="384A47"/>
                </a:solidFill>
                <a:latin typeface="+mn-lt"/>
              </a:rPr>
              <a:t>in visual scanning </a:t>
            </a:r>
            <a:r>
              <a:rPr lang="en-US" sz="1200" dirty="0" smtClean="0">
                <a:solidFill>
                  <a:srgbClr val="384A47"/>
                </a:solidFill>
                <a:latin typeface="+mn-lt"/>
              </a:rPr>
              <a:t>were found to have contributed </a:t>
            </a:r>
            <a:r>
              <a:rPr lang="en-US" sz="1200" dirty="0">
                <a:solidFill>
                  <a:srgbClr val="384A47"/>
                </a:solidFill>
                <a:latin typeface="+mn-lt"/>
              </a:rPr>
              <a:t>to 42 </a:t>
            </a:r>
            <a:r>
              <a:rPr lang="en-US" sz="1200" dirty="0" smtClean="0">
                <a:solidFill>
                  <a:srgbClr val="384A47"/>
                </a:solidFill>
                <a:latin typeface="+mn-lt"/>
              </a:rPr>
              <a:t>traffic incidents, most of which were </a:t>
            </a:r>
            <a:r>
              <a:rPr lang="en-US" sz="1200" dirty="0">
                <a:solidFill>
                  <a:srgbClr val="384A47"/>
                </a:solidFill>
                <a:latin typeface="+mn-lt"/>
              </a:rPr>
              <a:t>runway </a:t>
            </a:r>
            <a:r>
              <a:rPr lang="en-US" sz="1200" dirty="0" smtClean="0">
                <a:solidFill>
                  <a:srgbClr val="384A47"/>
                </a:solidFill>
                <a:latin typeface="+mn-lt"/>
              </a:rPr>
              <a:t>incursions. It was proposed that human factors research could provide valuable input into the identification of a mitigation strategy. </a:t>
            </a:r>
            <a:endParaRPr lang="en-US" sz="1200" dirty="0">
              <a:solidFill>
                <a:srgbClr val="384A47"/>
              </a:solidFill>
              <a:latin typeface="+mn-lt"/>
            </a:endParaRPr>
          </a:p>
        </p:txBody>
      </p:sp>
      <p:sp>
        <p:nvSpPr>
          <p:cNvPr id="31" name="Rounded Rectangle 30"/>
          <p:cNvSpPr/>
          <p:nvPr/>
        </p:nvSpPr>
        <p:spPr>
          <a:xfrm>
            <a:off x="2580993" y="702733"/>
            <a:ext cx="1752600" cy="5240868"/>
          </a:xfrm>
          <a:prstGeom prst="roundRect">
            <a:avLst>
              <a:gd name="adj" fmla="val 9659"/>
            </a:avLst>
          </a:prstGeom>
          <a:no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smtClean="0">
              <a:solidFill>
                <a:srgbClr val="B9612F"/>
              </a:solidFill>
            </a:endParaRPr>
          </a:p>
          <a:p>
            <a:r>
              <a:rPr lang="en-US" sz="1200" dirty="0" smtClean="0">
                <a:solidFill>
                  <a:srgbClr val="B9612F"/>
                </a:solidFill>
              </a:rPr>
              <a:t>ANG-C1 </a:t>
            </a:r>
            <a:r>
              <a:rPr lang="en-US" sz="1200" dirty="0">
                <a:solidFill>
                  <a:srgbClr val="B9612F"/>
                </a:solidFill>
              </a:rPr>
              <a:t>sponsored a human factors project </a:t>
            </a:r>
            <a:r>
              <a:rPr lang="en-US" sz="1200" dirty="0" smtClean="0">
                <a:solidFill>
                  <a:srgbClr val="B9612F"/>
                </a:solidFill>
              </a:rPr>
              <a:t>to:</a:t>
            </a:r>
          </a:p>
          <a:p>
            <a:pPr marL="171450" indent="-171450">
              <a:buFont typeface="Arial" panose="020B0604020202020204" pitchFamily="34" charset="0"/>
              <a:buChar char="•"/>
            </a:pPr>
            <a:r>
              <a:rPr lang="en-US" sz="1200" dirty="0" smtClean="0">
                <a:solidFill>
                  <a:srgbClr val="B9612F"/>
                </a:solidFill>
              </a:rPr>
              <a:t>Conduct literature review regarding scanning and how it is taught to air traffic controllers</a:t>
            </a:r>
          </a:p>
          <a:p>
            <a:pPr marL="171450" indent="-171450">
              <a:buFont typeface="Arial" panose="020B0604020202020204" pitchFamily="34" charset="0"/>
              <a:buChar char="•"/>
            </a:pPr>
            <a:r>
              <a:rPr lang="en-US" sz="1200" dirty="0" smtClean="0">
                <a:solidFill>
                  <a:srgbClr val="B9612F"/>
                </a:solidFill>
              </a:rPr>
              <a:t>Participate in work group to identify characteristics of a good scan</a:t>
            </a:r>
          </a:p>
          <a:p>
            <a:pPr marL="171450" indent="-171450">
              <a:buFont typeface="Arial" panose="020B0604020202020204" pitchFamily="34" charset="0"/>
              <a:buChar char="•"/>
            </a:pPr>
            <a:r>
              <a:rPr lang="en-US" sz="1200" dirty="0" smtClean="0">
                <a:solidFill>
                  <a:srgbClr val="B9612F"/>
                </a:solidFill>
              </a:rPr>
              <a:t>Conduct human-in-the-loop experiments to characterize controller scanning</a:t>
            </a:r>
          </a:p>
          <a:p>
            <a:pPr marL="171450" indent="-171450">
              <a:buFont typeface="Arial" panose="020B0604020202020204" pitchFamily="34" charset="0"/>
              <a:buChar char="•"/>
            </a:pPr>
            <a:r>
              <a:rPr lang="en-US" sz="1200" dirty="0" smtClean="0">
                <a:solidFill>
                  <a:srgbClr val="B9612F"/>
                </a:solidFill>
              </a:rPr>
              <a:t>Attempt to test the performance impact of the scanning characteristics identified by the work group. </a:t>
            </a:r>
            <a:endParaRPr lang="en-US" sz="1200" dirty="0">
              <a:solidFill>
                <a:srgbClr val="B9612F"/>
              </a:solidFill>
            </a:endParaRPr>
          </a:p>
        </p:txBody>
      </p:sp>
      <p:pic>
        <p:nvPicPr>
          <p:cNvPr id="2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263" y="3821749"/>
            <a:ext cx="2859616"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061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2057400" y="5715000"/>
            <a:ext cx="5863167" cy="1066167"/>
          </a:xfrm>
          <a:prstGeom prst="roundRect">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r>
              <a:rPr lang="en-US" sz="1400" u="sng" dirty="0">
                <a:solidFill>
                  <a:srgbClr val="384A47"/>
                </a:solidFill>
              </a:rPr>
              <a:t>Future Activities</a:t>
            </a:r>
          </a:p>
          <a:p>
            <a:pPr marL="114300" indent="-114300">
              <a:buFont typeface="Arial" charset="0"/>
              <a:buChar char="•"/>
            </a:pPr>
            <a:r>
              <a:rPr lang="en-US" sz="1100" dirty="0" smtClean="0">
                <a:solidFill>
                  <a:srgbClr val="384A47"/>
                </a:solidFill>
              </a:rPr>
              <a:t>Develop methods/tools within </a:t>
            </a:r>
            <a:r>
              <a:rPr lang="en-US" sz="1100" dirty="0" err="1" smtClean="0">
                <a:solidFill>
                  <a:srgbClr val="384A47"/>
                </a:solidFill>
              </a:rPr>
              <a:t>JAIdB</a:t>
            </a:r>
            <a:r>
              <a:rPr lang="en-US" sz="1100" dirty="0" smtClean="0">
                <a:solidFill>
                  <a:srgbClr val="384A47"/>
                </a:solidFill>
              </a:rPr>
              <a:t> for comparison of job/task analyses for single occupation to identify changes</a:t>
            </a:r>
          </a:p>
          <a:p>
            <a:pPr marL="114300" indent="-114300">
              <a:buFont typeface="Arial" charset="0"/>
              <a:buChar char="•"/>
            </a:pPr>
            <a:r>
              <a:rPr lang="en-US" sz="1100" dirty="0" smtClean="0">
                <a:solidFill>
                  <a:srgbClr val="384A47"/>
                </a:solidFill>
              </a:rPr>
              <a:t>Populate JAIdB with additional JTAs, such as most recent APTMetrics </a:t>
            </a:r>
            <a:r>
              <a:rPr lang="en-US" sz="1100" smtClean="0">
                <a:solidFill>
                  <a:srgbClr val="384A47"/>
                </a:solidFill>
              </a:rPr>
              <a:t>ATCS job analysis </a:t>
            </a:r>
            <a:r>
              <a:rPr lang="en-US" sz="1100" dirty="0" smtClean="0">
                <a:solidFill>
                  <a:srgbClr val="384A47"/>
                </a:solidFill>
              </a:rPr>
              <a:t>(2016) and other occupations</a:t>
            </a:r>
          </a:p>
          <a:p>
            <a:pPr marL="114300" indent="-114300">
              <a:buFont typeface="Arial" charset="0"/>
              <a:buChar char="•"/>
            </a:pPr>
            <a:r>
              <a:rPr lang="en-US" sz="1100" dirty="0" smtClean="0">
                <a:solidFill>
                  <a:srgbClr val="384A47"/>
                </a:solidFill>
              </a:rPr>
              <a:t>Develop access protocols for HF researchers outside FAA cloud</a:t>
            </a:r>
            <a:endParaRPr lang="en-US" sz="1100" dirty="0">
              <a:solidFill>
                <a:srgbClr val="384A47"/>
              </a:solidFill>
            </a:endParaRPr>
          </a:p>
        </p:txBody>
      </p:sp>
      <p:sp>
        <p:nvSpPr>
          <p:cNvPr id="91" name="Rounded Rectangle 90"/>
          <p:cNvSpPr/>
          <p:nvPr/>
        </p:nvSpPr>
        <p:spPr>
          <a:xfrm>
            <a:off x="6968067" y="694266"/>
            <a:ext cx="1752600" cy="4487334"/>
          </a:xfrm>
          <a:prstGeom prst="roundRect">
            <a:avLst>
              <a:gd name="adj" fmla="val 9904"/>
            </a:avLst>
          </a:prstGeom>
          <a:solidFill>
            <a:schemeClr val="bg1"/>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82" name="Rounded Rectangle 81"/>
          <p:cNvSpPr/>
          <p:nvPr/>
        </p:nvSpPr>
        <p:spPr>
          <a:xfrm>
            <a:off x="2580993" y="702733"/>
            <a:ext cx="1752600" cy="4783667"/>
          </a:xfrm>
          <a:prstGeom prst="roundRect">
            <a:avLst>
              <a:gd name="adj" fmla="val 9659"/>
            </a:avLst>
          </a:prstGeom>
          <a:solidFill>
            <a:schemeClr val="bg1"/>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B9612F"/>
                </a:solidFill>
              </a:rPr>
              <a:t>Prototype web-based Job Analysis Information Database (</a:t>
            </a:r>
            <a:r>
              <a:rPr lang="en-US" sz="1200" dirty="0" err="1" smtClean="0">
                <a:solidFill>
                  <a:srgbClr val="B9612F"/>
                </a:solidFill>
              </a:rPr>
              <a:t>JAIdB</a:t>
            </a:r>
            <a:r>
              <a:rPr lang="en-US" sz="1200" dirty="0" smtClean="0">
                <a:solidFill>
                  <a:srgbClr val="B9612F"/>
                </a:solidFill>
              </a:rPr>
              <a:t>) developed, hosted by contractor (AIR®), populated initially with 2007 ATCS job analysis data for ATCT, TRACON, &amp; ARTCC.</a:t>
            </a:r>
          </a:p>
          <a:p>
            <a:r>
              <a:rPr lang="en-US" sz="1200" dirty="0" smtClean="0">
                <a:solidFill>
                  <a:srgbClr val="B9612F"/>
                </a:solidFill>
              </a:rPr>
              <a:t>Training community (AJI) identified additional functional requirements for </a:t>
            </a:r>
            <a:r>
              <a:rPr lang="en-US" sz="1200" dirty="0" err="1" smtClean="0">
                <a:solidFill>
                  <a:srgbClr val="B9612F"/>
                </a:solidFill>
              </a:rPr>
              <a:t>JAIdB</a:t>
            </a:r>
            <a:r>
              <a:rPr lang="en-US" sz="1200" dirty="0" smtClean="0">
                <a:solidFill>
                  <a:srgbClr val="B9612F"/>
                </a:solidFill>
              </a:rPr>
              <a:t>, leading to version 2.0 in 2014-2015.</a:t>
            </a:r>
          </a:p>
          <a:p>
            <a:r>
              <a:rPr lang="en-US" sz="1200" dirty="0" err="1" smtClean="0">
                <a:solidFill>
                  <a:srgbClr val="B9612F"/>
                </a:solidFill>
              </a:rPr>
              <a:t>JAIdB</a:t>
            </a:r>
            <a:r>
              <a:rPr lang="en-US" sz="1200" dirty="0" smtClean="0">
                <a:solidFill>
                  <a:srgbClr val="B9612F"/>
                </a:solidFill>
              </a:rPr>
              <a:t> version 2.0 to be published on FAA Cloud service in late 2016 (depending on support contract).</a:t>
            </a:r>
          </a:p>
        </p:txBody>
      </p:sp>
      <p:sp>
        <p:nvSpPr>
          <p:cNvPr id="81" name="Rounded Rectangle 80"/>
          <p:cNvSpPr/>
          <p:nvPr/>
        </p:nvSpPr>
        <p:spPr>
          <a:xfrm>
            <a:off x="380885" y="702732"/>
            <a:ext cx="1752600" cy="4326467"/>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084B79"/>
                </a:solidFill>
              </a:rPr>
              <a:t>Multiple job/task analyses were generated for ATCS occupation in recent years, including the Human Solutions, Inc. En Route cognitive task analysis (2011) and the American Institutes for Research (AIR®) 2007 and 2011 job analysis. No single repository/point-of-access exists for the JTA data for human factors engineering (ANG) and training (AJI). Need identified for web-based repository for JTA data.</a:t>
            </a:r>
            <a:endParaRPr lang="en-US" sz="1200" dirty="0">
              <a:solidFill>
                <a:srgbClr val="084B79"/>
              </a:solidFill>
            </a:endParaRPr>
          </a:p>
          <a:p>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Autofit/>
          </a:bodyPr>
          <a:lstStyle/>
          <a:p>
            <a:r>
              <a:rPr lang="en-US" sz="1800" b="1" dirty="0" smtClean="0">
                <a:solidFill>
                  <a:srgbClr val="385D8A"/>
                </a:solidFill>
              </a:rPr>
              <a:t>Job Analysis Information Database: </a:t>
            </a:r>
            <a:br>
              <a:rPr lang="en-US" sz="1800" b="1" dirty="0" smtClean="0">
                <a:solidFill>
                  <a:srgbClr val="385D8A"/>
                </a:solidFill>
              </a:rPr>
            </a:br>
            <a:r>
              <a:rPr lang="en-US" sz="1800" b="1" dirty="0" smtClean="0">
                <a:solidFill>
                  <a:srgbClr val="385D8A"/>
                </a:solidFill>
              </a:rPr>
              <a:t>From Research to Reality</a:t>
            </a:r>
            <a:endParaRPr lang="en-US" sz="1800"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AJI &amp; ANG Identify</a:t>
            </a:r>
            <a:endParaRPr lang="en-US" sz="1600" b="1" dirty="0"/>
          </a:p>
          <a:p>
            <a:pPr algn="ctr"/>
            <a:r>
              <a:rPr lang="en-US" sz="1600" b="1" dirty="0"/>
              <a:t>Research </a:t>
            </a:r>
            <a:r>
              <a:rPr lang="en-US" sz="1600" b="1" dirty="0" smtClean="0"/>
              <a:t>Need</a:t>
            </a:r>
          </a:p>
          <a:p>
            <a:pPr algn="ctr"/>
            <a:r>
              <a:rPr lang="en-US" sz="1600" b="1" dirty="0" smtClean="0"/>
              <a:t>(2012)</a:t>
            </a:r>
            <a:endParaRPr lang="en-US" sz="1600" dirty="0"/>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609600" y="6248084"/>
            <a:ext cx="1447800"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5029200"/>
            <a:ext cx="0" cy="1218884"/>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534400" y="5181600"/>
            <a:ext cx="2" cy="1066484"/>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a:off x="7920567" y="6248083"/>
            <a:ext cx="613834" cy="1"/>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968067" y="1680294"/>
            <a:ext cx="1752599" cy="3600986"/>
          </a:xfrm>
          <a:prstGeom prst="rect">
            <a:avLst/>
          </a:prstGeom>
        </p:spPr>
        <p:txBody>
          <a:bodyPr wrap="square">
            <a:spAutoFit/>
          </a:bodyPr>
          <a:lstStyle/>
          <a:p>
            <a:r>
              <a:rPr lang="en-US" sz="1200" dirty="0" smtClean="0"/>
              <a:t>JTA data can be used by ATO, Academy, and human resources to:</a:t>
            </a:r>
          </a:p>
          <a:p>
            <a:r>
              <a:rPr lang="en-US" sz="1200" dirty="0" smtClean="0"/>
              <a:t>• </a:t>
            </a:r>
            <a:r>
              <a:rPr lang="en-US" sz="1000" dirty="0" smtClean="0">
                <a:latin typeface="+mn-lt"/>
              </a:rPr>
              <a:t>Develop </a:t>
            </a:r>
            <a:r>
              <a:rPr lang="en-US" sz="1000" dirty="0">
                <a:latin typeface="+mn-lt"/>
              </a:rPr>
              <a:t>training </a:t>
            </a:r>
          </a:p>
          <a:p>
            <a:r>
              <a:rPr lang="en-US" sz="1000" dirty="0" smtClean="0">
                <a:latin typeface="+mn-lt"/>
              </a:rPr>
              <a:t>• Validate </a:t>
            </a:r>
            <a:r>
              <a:rPr lang="en-US" sz="1000" dirty="0">
                <a:latin typeface="+mn-lt"/>
              </a:rPr>
              <a:t>training course content </a:t>
            </a:r>
          </a:p>
          <a:p>
            <a:r>
              <a:rPr lang="en-US" sz="1000" dirty="0" smtClean="0">
                <a:latin typeface="+mn-lt"/>
              </a:rPr>
              <a:t>• Support </a:t>
            </a:r>
            <a:r>
              <a:rPr lang="en-US" sz="1000" dirty="0">
                <a:latin typeface="+mn-lt"/>
              </a:rPr>
              <a:t>development of methods and messaging for new hire candidate recruitment</a:t>
            </a:r>
          </a:p>
          <a:p>
            <a:r>
              <a:rPr lang="en-US" sz="1000" dirty="0" smtClean="0">
                <a:latin typeface="+mn-lt"/>
              </a:rPr>
              <a:t>• Develop </a:t>
            </a:r>
            <a:r>
              <a:rPr lang="en-US" sz="1000" dirty="0">
                <a:latin typeface="+mn-lt"/>
              </a:rPr>
              <a:t>and </a:t>
            </a:r>
            <a:r>
              <a:rPr lang="en-US" sz="1000" dirty="0" smtClean="0">
                <a:latin typeface="+mn-lt"/>
              </a:rPr>
              <a:t>validate </a:t>
            </a:r>
            <a:r>
              <a:rPr lang="en-US" sz="1000" dirty="0">
                <a:latin typeface="+mn-lt"/>
              </a:rPr>
              <a:t>selection instruments</a:t>
            </a:r>
          </a:p>
          <a:p>
            <a:r>
              <a:rPr lang="en-US" sz="1000" dirty="0" smtClean="0">
                <a:latin typeface="+mn-lt"/>
              </a:rPr>
              <a:t>• Develop </a:t>
            </a:r>
            <a:r>
              <a:rPr lang="en-US" sz="1000" dirty="0">
                <a:latin typeface="+mn-lt"/>
              </a:rPr>
              <a:t>methods for determining best fit </a:t>
            </a:r>
            <a:r>
              <a:rPr lang="en-US" sz="1000" dirty="0" smtClean="0">
                <a:latin typeface="+mn-lt"/>
              </a:rPr>
              <a:t>and job placement for </a:t>
            </a:r>
            <a:r>
              <a:rPr lang="en-US" sz="1000" dirty="0">
                <a:latin typeface="+mn-lt"/>
              </a:rPr>
              <a:t>new hires in areas of specialization and level of complexity</a:t>
            </a:r>
          </a:p>
          <a:p>
            <a:r>
              <a:rPr lang="en-US" sz="1000" dirty="0" smtClean="0">
                <a:latin typeface="+mn-lt"/>
              </a:rPr>
              <a:t>• Establish performance </a:t>
            </a:r>
            <a:r>
              <a:rPr lang="en-US" sz="1000" dirty="0">
                <a:latin typeface="+mn-lt"/>
              </a:rPr>
              <a:t>metrics and standards</a:t>
            </a:r>
          </a:p>
          <a:p>
            <a:r>
              <a:rPr lang="en-US" sz="1000" dirty="0" smtClean="0">
                <a:latin typeface="+mn-lt"/>
              </a:rPr>
              <a:t>• Identify </a:t>
            </a:r>
            <a:r>
              <a:rPr lang="en-US" sz="1000" dirty="0">
                <a:latin typeface="+mn-lt"/>
              </a:rPr>
              <a:t>the impact of planned NAS changes </a:t>
            </a:r>
          </a:p>
          <a:p>
            <a:endParaRPr lang="en-US" sz="1000" dirty="0"/>
          </a:p>
        </p:txBody>
      </p:sp>
      <p:sp>
        <p:nvSpPr>
          <p:cNvPr id="83" name="Rounded Rectangle 82"/>
          <p:cNvSpPr/>
          <p:nvPr/>
        </p:nvSpPr>
        <p:spPr>
          <a:xfrm>
            <a:off x="4800600" y="694266"/>
            <a:ext cx="1752600" cy="3268134"/>
          </a:xfrm>
          <a:prstGeom prst="roundRect">
            <a:avLst>
              <a:gd name="adj" fmla="val 9659"/>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384A47"/>
                </a:solidFill>
              </a:rPr>
              <a:t>JAIdB provides single point of access to ATCS (FV-2152), Tech Ops ATSS (FV-2101), &amp; AVS Operations Research Analyst (ORA; FV-1515) job/task analysis data for ANG/HF research community and AJI &amp; other training development community</a:t>
            </a:r>
          </a:p>
          <a:p>
            <a:pPr marL="171450" indent="-171450">
              <a:buFont typeface="Arial" panose="020B0604020202020204" pitchFamily="34" charset="0"/>
              <a:buChar char="•"/>
            </a:pPr>
            <a:endParaRPr lang="en-US" sz="1200" dirty="0">
              <a:solidFill>
                <a:srgbClr val="384A47"/>
              </a:solidFill>
            </a:endParaRPr>
          </a:p>
          <a:p>
            <a:endParaRPr lang="en-US" sz="1200" dirty="0" smtClean="0">
              <a:solidFill>
                <a:srgbClr val="384A47"/>
              </a:solidFill>
            </a:endParaRPr>
          </a:p>
          <a:p>
            <a:endParaRPr lang="en-US" sz="1200" dirty="0">
              <a:solidFill>
                <a:srgbClr val="384A47"/>
              </a:solidFill>
            </a:endParaRPr>
          </a:p>
        </p:txBody>
      </p:sp>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Coordinates CAMI Research </a:t>
            </a:r>
          </a:p>
          <a:p>
            <a:pPr algn="ctr"/>
            <a:r>
              <a:rPr lang="en-US" sz="1600" b="1" dirty="0" smtClean="0"/>
              <a:t>(2012 – 2017)</a:t>
            </a:r>
            <a:endParaRPr lang="en-US" sz="1600" dirty="0"/>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 AJI Uses Research Results</a:t>
            </a:r>
          </a:p>
          <a:p>
            <a:pPr algn="ctr"/>
            <a:r>
              <a:rPr lang="en-US" sz="1600" b="1" dirty="0" smtClean="0"/>
              <a:t>(2017+)</a:t>
            </a:r>
            <a:endParaRPr lang="en-US" sz="1600" dirty="0"/>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Organizational Users</a:t>
            </a:r>
          </a:p>
        </p:txBody>
      </p:sp>
      <p:pic>
        <p:nvPicPr>
          <p:cNvPr id="2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8537" r="39021" b="27580"/>
          <a:stretch/>
        </p:blipFill>
        <p:spPr bwMode="auto">
          <a:xfrm>
            <a:off x="4459393" y="4012479"/>
            <a:ext cx="2483844" cy="1626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9762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2057400" y="5715000"/>
            <a:ext cx="5863167" cy="1066167"/>
          </a:xfrm>
          <a:prstGeom prst="roundRect">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r>
              <a:rPr lang="en-US" sz="1400" u="sng" dirty="0">
                <a:solidFill>
                  <a:srgbClr val="384A47"/>
                </a:solidFill>
              </a:rPr>
              <a:t>Future Activities</a:t>
            </a:r>
          </a:p>
          <a:p>
            <a:pPr marL="114300" indent="-114300">
              <a:buFont typeface="Arial" charset="0"/>
              <a:buChar char="•"/>
            </a:pPr>
            <a:r>
              <a:rPr lang="en-US" sz="1100" dirty="0" smtClean="0">
                <a:solidFill>
                  <a:srgbClr val="384A47"/>
                </a:solidFill>
              </a:rPr>
              <a:t>Re-engineer ATSS selection process (including on-line application/crediting plan, assessment of knowledge &amp; skills, and interview) to be adaptable to specific position requirements</a:t>
            </a:r>
          </a:p>
        </p:txBody>
      </p:sp>
      <p:sp>
        <p:nvSpPr>
          <p:cNvPr id="91" name="Rounded Rectangle 90"/>
          <p:cNvSpPr/>
          <p:nvPr/>
        </p:nvSpPr>
        <p:spPr>
          <a:xfrm>
            <a:off x="6968067" y="694266"/>
            <a:ext cx="1752600" cy="3344334"/>
          </a:xfrm>
          <a:prstGeom prst="roundRect">
            <a:avLst>
              <a:gd name="adj" fmla="val 9904"/>
            </a:avLst>
          </a:prstGeom>
          <a:solidFill>
            <a:schemeClr val="bg1"/>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82" name="Rounded Rectangle 81"/>
          <p:cNvSpPr/>
          <p:nvPr/>
        </p:nvSpPr>
        <p:spPr>
          <a:xfrm>
            <a:off x="2580993" y="702733"/>
            <a:ext cx="1752600" cy="4783667"/>
          </a:xfrm>
          <a:prstGeom prst="roundRect">
            <a:avLst>
              <a:gd name="adj" fmla="val 9659"/>
            </a:avLst>
          </a:prstGeom>
          <a:solidFill>
            <a:schemeClr val="bg1"/>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B9612F"/>
                </a:solidFill>
              </a:rPr>
              <a:t>CAMI developed a program to validate Common Principles for job jeopardy:</a:t>
            </a:r>
          </a:p>
          <a:p>
            <a:r>
              <a:rPr lang="en-US" sz="1200" dirty="0" smtClean="0">
                <a:solidFill>
                  <a:srgbClr val="B9612F"/>
                </a:solidFill>
              </a:rPr>
              <a:t>* Conducted baseline job analysis</a:t>
            </a:r>
          </a:p>
          <a:p>
            <a:r>
              <a:rPr lang="en-US" sz="1200" dirty="0" smtClean="0">
                <a:solidFill>
                  <a:srgbClr val="B9612F"/>
                </a:solidFill>
              </a:rPr>
              <a:t>* Identified important job duties/tasks &amp; KSAOs required overall.</a:t>
            </a:r>
          </a:p>
          <a:p>
            <a:r>
              <a:rPr lang="en-US" sz="1200" dirty="0" smtClean="0">
                <a:solidFill>
                  <a:srgbClr val="B9612F"/>
                </a:solidFill>
              </a:rPr>
              <a:t>* Currently linking specific duties/tasks to specific KSAOs to identify KSAOs essential to successful job performance.</a:t>
            </a:r>
          </a:p>
          <a:p>
            <a:r>
              <a:rPr lang="en-US" sz="1200" dirty="0" smtClean="0">
                <a:solidFill>
                  <a:srgbClr val="B9612F"/>
                </a:solidFill>
              </a:rPr>
              <a:t>* Will compare essential KSAOs and Common Principles content to establish the degree of content validity.</a:t>
            </a:r>
          </a:p>
        </p:txBody>
      </p:sp>
      <p:sp>
        <p:nvSpPr>
          <p:cNvPr id="81" name="Rounded Rectangle 80"/>
          <p:cNvSpPr/>
          <p:nvPr/>
        </p:nvSpPr>
        <p:spPr>
          <a:xfrm>
            <a:off x="380885" y="702733"/>
            <a:ext cx="1752600" cy="4215922"/>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084B79"/>
                </a:solidFill>
              </a:rPr>
              <a:t>Tech Ops re-instituted the Common Principles course in 2011 to ensure that ATSS had basic electronics knowledge &amp; skills when reporting for duty. Tech Ops managers Identified the need to attach job jeopardy to performance in the course.</a:t>
            </a:r>
          </a:p>
          <a:p>
            <a:r>
              <a:rPr lang="en-US" sz="1200" dirty="0" smtClean="0">
                <a:solidFill>
                  <a:srgbClr val="084B79"/>
                </a:solidFill>
              </a:rPr>
              <a:t>Attachment of job jeopardy makes Common Principles a selection procedure within scope of 29 CFR § 1607, requiring validation. </a:t>
            </a:r>
            <a:endParaRPr lang="en-US" sz="1200" dirty="0">
              <a:solidFill>
                <a:srgbClr val="084B79"/>
              </a:solidFill>
            </a:endParaRPr>
          </a:p>
          <a:p>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Autofit/>
          </a:bodyPr>
          <a:lstStyle/>
          <a:p>
            <a:r>
              <a:rPr lang="en-US" sz="1800" b="1" dirty="0" smtClean="0">
                <a:solidFill>
                  <a:srgbClr val="385D8A"/>
                </a:solidFill>
              </a:rPr>
              <a:t>Tech Ops Common Principles Validation: </a:t>
            </a:r>
            <a:br>
              <a:rPr lang="en-US" sz="1800" b="1" dirty="0" smtClean="0">
                <a:solidFill>
                  <a:srgbClr val="385D8A"/>
                </a:solidFill>
              </a:rPr>
            </a:br>
            <a:r>
              <a:rPr lang="en-US" sz="1800" b="1" dirty="0" smtClean="0">
                <a:solidFill>
                  <a:srgbClr val="385D8A"/>
                </a:solidFill>
              </a:rPr>
              <a:t>From Research to Reality</a:t>
            </a:r>
            <a:endParaRPr lang="en-US" sz="1800"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AJW Identifies</a:t>
            </a:r>
            <a:endParaRPr lang="en-US" sz="1600" b="1" dirty="0"/>
          </a:p>
          <a:p>
            <a:pPr algn="ctr"/>
            <a:r>
              <a:rPr lang="en-US" sz="1600" b="1" dirty="0"/>
              <a:t>Research </a:t>
            </a:r>
            <a:r>
              <a:rPr lang="en-US" sz="1600" b="1" dirty="0" smtClean="0"/>
              <a:t>Need</a:t>
            </a:r>
          </a:p>
          <a:p>
            <a:pPr algn="ctr"/>
            <a:r>
              <a:rPr lang="en-US" sz="1600" b="1" dirty="0" smtClean="0"/>
              <a:t>(2014)</a:t>
            </a:r>
            <a:endParaRPr lang="en-US" sz="1600" dirty="0"/>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609600" y="6248084"/>
            <a:ext cx="1447800"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4918656"/>
            <a:ext cx="0" cy="1329427"/>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534400" y="4038600"/>
            <a:ext cx="2" cy="2209484"/>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a:off x="7920567" y="6248083"/>
            <a:ext cx="613834" cy="1"/>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968067" y="1680294"/>
            <a:ext cx="1752599" cy="2123658"/>
          </a:xfrm>
          <a:prstGeom prst="rect">
            <a:avLst/>
          </a:prstGeom>
        </p:spPr>
        <p:txBody>
          <a:bodyPr wrap="square">
            <a:spAutoFit/>
          </a:bodyPr>
          <a:lstStyle/>
          <a:p>
            <a:r>
              <a:rPr lang="en-US" sz="1200" dirty="0" smtClean="0">
                <a:latin typeface="+mn-lt"/>
              </a:rPr>
              <a:t>AJW uses Common Principles to screen out new hires without level of technical electronics knowledge and skill required at SSCs.</a:t>
            </a:r>
          </a:p>
          <a:p>
            <a:r>
              <a:rPr lang="en-US" sz="1200" dirty="0" smtClean="0">
                <a:latin typeface="+mn-lt"/>
              </a:rPr>
              <a:t>Common Principles to be used on interim basis while ATSS selection process is re-engineered.</a:t>
            </a:r>
          </a:p>
          <a:p>
            <a:endParaRPr lang="en-US" sz="1200" dirty="0">
              <a:latin typeface="+mn-lt"/>
            </a:endParaRPr>
          </a:p>
        </p:txBody>
      </p:sp>
      <p:sp>
        <p:nvSpPr>
          <p:cNvPr id="83" name="Rounded Rectangle 82"/>
          <p:cNvSpPr/>
          <p:nvPr/>
        </p:nvSpPr>
        <p:spPr>
          <a:xfrm>
            <a:off x="4800600" y="694266"/>
            <a:ext cx="1752600" cy="3268134"/>
          </a:xfrm>
          <a:prstGeom prst="roundRect">
            <a:avLst>
              <a:gd name="adj" fmla="val 9659"/>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384A47"/>
                </a:solidFill>
              </a:rPr>
              <a:t>Analysis results will provide justification to AHR, AGC, and PASS to attach (or not) job jeopardy to performance in Common Principles course. </a:t>
            </a:r>
          </a:p>
          <a:p>
            <a:pPr marL="171450" indent="-171450">
              <a:buFont typeface="Arial" panose="020B0604020202020204" pitchFamily="34" charset="0"/>
              <a:buChar char="•"/>
            </a:pPr>
            <a:endParaRPr lang="en-US" sz="1200" dirty="0">
              <a:solidFill>
                <a:srgbClr val="384A47"/>
              </a:solidFill>
            </a:endParaRPr>
          </a:p>
          <a:p>
            <a:endParaRPr lang="en-US" sz="1200" dirty="0" smtClean="0">
              <a:solidFill>
                <a:srgbClr val="384A47"/>
              </a:solidFill>
            </a:endParaRPr>
          </a:p>
          <a:p>
            <a:endParaRPr lang="en-US" sz="1200" dirty="0">
              <a:solidFill>
                <a:srgbClr val="384A47"/>
              </a:solidFill>
            </a:endParaRPr>
          </a:p>
        </p:txBody>
      </p:sp>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Coordinates CAMI Research </a:t>
            </a:r>
          </a:p>
          <a:p>
            <a:pPr algn="ctr"/>
            <a:r>
              <a:rPr lang="en-US" sz="1600" b="1" dirty="0" smtClean="0"/>
              <a:t>(2012 – 2017)</a:t>
            </a:r>
            <a:endParaRPr lang="en-US" sz="1600" dirty="0"/>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AJW Uses Research Results</a:t>
            </a:r>
          </a:p>
          <a:p>
            <a:pPr algn="ctr"/>
            <a:r>
              <a:rPr lang="en-US" sz="1600" b="1" dirty="0" smtClean="0"/>
              <a:t>(2017+)</a:t>
            </a:r>
            <a:endParaRPr lang="en-US" sz="1600" dirty="0"/>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Organizational Users</a:t>
            </a:r>
          </a:p>
        </p:txBody>
      </p:sp>
      <p:pic>
        <p:nvPicPr>
          <p:cNvPr id="27"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7489" t="-12500" r="16884" b="12500"/>
          <a:stretch/>
        </p:blipFill>
        <p:spPr bwMode="auto">
          <a:xfrm>
            <a:off x="4427220" y="3334657"/>
            <a:ext cx="2499360" cy="238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15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ATC / Tech Ops Human Factors –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Core Program Overview</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323975"/>
            <a:ext cx="8050213" cy="5305425"/>
          </a:xfrm>
        </p:spPr>
        <p:txBody>
          <a:bodyPr>
            <a:normAutofit fontScale="92500" lnSpcReduction="10000"/>
          </a:bodyPr>
          <a:lstStyle/>
          <a:p>
            <a:r>
              <a:rPr lang="en-US" sz="2400" dirty="0" smtClean="0">
                <a:latin typeface="Arial" panose="020B0604020202020204" pitchFamily="34" charset="0"/>
                <a:cs typeface="Arial" panose="020B0604020202020204" pitchFamily="34" charset="0"/>
              </a:rPr>
              <a:t>Purpose:</a:t>
            </a:r>
          </a:p>
          <a:p>
            <a:pPr lvl="1"/>
            <a:r>
              <a:rPr lang="en-US" sz="2000" dirty="0">
                <a:latin typeface="Arial" panose="020B0604020202020204" pitchFamily="34" charset="0"/>
                <a:cs typeface="Arial" panose="020B0604020202020204" pitchFamily="34" charset="0"/>
              </a:rPr>
              <a:t>To provide technical sponsors with timely and appropriate R&amp;D products and consultation </a:t>
            </a:r>
            <a:r>
              <a:rPr lang="en-US" sz="2000" dirty="0" smtClean="0">
                <a:latin typeface="Arial" panose="020B0604020202020204" pitchFamily="34" charset="0"/>
                <a:cs typeface="Arial" panose="020B0604020202020204" pitchFamily="34" charset="0"/>
              </a:rPr>
              <a:t>services, </a:t>
            </a:r>
            <a:r>
              <a:rPr lang="en-US" sz="2000" dirty="0">
                <a:latin typeface="Arial" panose="020B0604020202020204" pitchFamily="34" charset="0"/>
                <a:cs typeface="Arial" panose="020B0604020202020204" pitchFamily="34" charset="0"/>
              </a:rPr>
              <a:t>as identified by the ATO Human Factors R&amp;D Roundtable and ANG-C management, that improve safety and efficiency of complex ATC </a:t>
            </a:r>
            <a:r>
              <a:rPr lang="en-US" sz="2000" dirty="0" smtClean="0">
                <a:latin typeface="Arial" panose="020B0604020202020204" pitchFamily="34" charset="0"/>
                <a:cs typeface="Arial" panose="020B0604020202020204" pitchFamily="34" charset="0"/>
              </a:rPr>
              <a:t>systems</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Provide support to Human Factors efforts for FAA acquisition programs through In-Service Review (ISR) Checklist human factors approval responsibility, and Acquisition Management System (AMS) Policy </a:t>
            </a:r>
            <a:r>
              <a:rPr lang="en-US" altLang="en-US" sz="2000" dirty="0" smtClean="0">
                <a:latin typeface="Arial" panose="020B0604020202020204" pitchFamily="34" charset="0"/>
                <a:cs typeface="Arial" panose="020B0604020202020204" pitchFamily="34" charset="0"/>
              </a:rPr>
              <a:t>updates</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Methods used:</a:t>
            </a:r>
          </a:p>
          <a:p>
            <a:pPr lvl="1"/>
            <a:r>
              <a:rPr lang="en-US" sz="2000" dirty="0">
                <a:latin typeface="Arial" panose="020B0604020202020204" pitchFamily="34" charset="0"/>
                <a:cs typeface="Arial" panose="020B0604020202020204" pitchFamily="34" charset="0"/>
              </a:rPr>
              <a:t>Measuring individual and team performance of air traffic controllers and technical operations specialists.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Recommending and testing improvements to design, procedures, training, selection and placement; and mitigations to address human performance shortfalls.</a:t>
            </a:r>
          </a:p>
          <a:p>
            <a:pPr lvl="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a:t>
            </a:fld>
            <a:endParaRPr lang="en-US" dirty="0"/>
          </a:p>
        </p:txBody>
      </p:sp>
    </p:spTree>
    <p:extLst>
      <p:ext uri="{BB962C8B-B14F-4D97-AF65-F5344CB8AC3E}">
        <p14:creationId xmlns:p14="http://schemas.microsoft.com/office/powerpoint/2010/main" val="314078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Risks</a:t>
            </a:r>
            <a:endParaRPr lang="en-US" dirty="0"/>
          </a:p>
        </p:txBody>
      </p:sp>
      <p:sp>
        <p:nvSpPr>
          <p:cNvPr id="9" name="TextBox 8"/>
          <p:cNvSpPr txBox="1"/>
          <p:nvPr/>
        </p:nvSpPr>
        <p:spPr>
          <a:xfrm>
            <a:off x="441960" y="1524000"/>
            <a:ext cx="8244840" cy="4493538"/>
          </a:xfrm>
          <a:prstGeom prst="rect">
            <a:avLst/>
          </a:prstGeom>
          <a:noFill/>
        </p:spPr>
        <p:txBody>
          <a:bodyPr wrap="square" rtlCol="0">
            <a:spAutoFit/>
          </a:bodyPr>
          <a:lstStyle/>
          <a:p>
            <a:r>
              <a:rPr lang="en-US" sz="2600" dirty="0" smtClean="0">
                <a:latin typeface="Arial" panose="020B0604020202020204" pitchFamily="34" charset="0"/>
                <a:cs typeface="Arial" panose="020B0604020202020204" pitchFamily="34" charset="0"/>
              </a:rPr>
              <a:t>Funding Limitations Leading to Technical Risk</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8BA000 budget line continues to be funded at a level that only covers federal employee PC&amp;B and travel.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It is only through use of very limited prior-year carryover of PC&amp;B funds (from unfilled federal positions and unused travel funding) that we can afford to hire external contract support to supplement research conducted by FAA principal investigators using only current year PC&amp;B core BLI funds</a:t>
            </a:r>
            <a:r>
              <a:rPr lang="en-US" sz="20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Lack of contracts funding presents a challenge for execution of studies that require contract services and paid participants. </a:t>
            </a:r>
            <a:r>
              <a:rPr lang="en-US" sz="2000" smtClean="0">
                <a:latin typeface="Arial" panose="020B0604020202020204" pitchFamily="34" charset="0"/>
                <a:cs typeface="Arial" panose="020B0604020202020204" pitchFamily="34" charset="0"/>
              </a:rPr>
              <a:t>(Available carryover </a:t>
            </a:r>
            <a:r>
              <a:rPr lang="en-US" sz="2000" dirty="0">
                <a:latin typeface="Arial" panose="020B0604020202020204" pitchFamily="34" charset="0"/>
                <a:cs typeface="Arial" panose="020B0604020202020204" pitchFamily="34" charset="0"/>
              </a:rPr>
              <a:t>funding averages less than $50K per project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7" name="Slide Number Placeholder 3"/>
          <p:cNvSpPr txBox="1">
            <a:spLocks/>
          </p:cNvSpPr>
          <p:nvPr/>
        </p:nvSpPr>
        <p:spPr>
          <a:xfrm>
            <a:off x="609600" y="65087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155C174-9C3D-45C7-8D23-F7FF2C44B7A6}" type="slidenum">
              <a:rPr lang="en-US" smtClean="0"/>
              <a:pPr>
                <a:defRPr/>
              </a:pPr>
              <a:t>20</a:t>
            </a:fld>
            <a:endParaRPr lang="en-US" dirty="0"/>
          </a:p>
        </p:txBody>
      </p:sp>
    </p:spTree>
    <p:extLst>
      <p:ext uri="{BB962C8B-B14F-4D97-AF65-F5344CB8AC3E}">
        <p14:creationId xmlns:p14="http://schemas.microsoft.com/office/powerpoint/2010/main" val="215742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365FB8D0-F182-4E95-8C06-4BB15E4CA30A}" type="slidenum">
              <a:rPr lang="en-US" altLang="en-US" sz="1400" b="0" smtClean="0">
                <a:solidFill>
                  <a:schemeClr val="bg1"/>
                </a:solidFill>
              </a:rPr>
              <a:pPr eaLnBrk="1" hangingPunct="1">
                <a:spcBef>
                  <a:spcPct val="0"/>
                </a:spcBef>
              </a:pPr>
              <a:t>3</a:t>
            </a:fld>
            <a:endParaRPr lang="en-US" altLang="en-US" sz="1400" b="0" smtClean="0">
              <a:solidFill>
                <a:schemeClr val="bg1"/>
              </a:solidFill>
            </a:endParaRPr>
          </a:p>
        </p:txBody>
      </p:sp>
      <p:sp>
        <p:nvSpPr>
          <p:cNvPr id="7172" name="Rectangle 3"/>
          <p:cNvSpPr txBox="1">
            <a:spLocks noChangeArrowheads="1"/>
          </p:cNvSpPr>
          <p:nvPr/>
        </p:nvSpPr>
        <p:spPr bwMode="auto">
          <a:xfrm>
            <a:off x="512763" y="990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2000" dirty="0">
                <a:solidFill>
                  <a:srgbClr val="000000"/>
                </a:solidFill>
              </a:rPr>
              <a:t>What are the benefits to the </a:t>
            </a:r>
            <a:r>
              <a:rPr lang="en-US" altLang="en-US" sz="2000" dirty="0" smtClean="0">
                <a:solidFill>
                  <a:srgbClr val="000000"/>
                </a:solidFill>
              </a:rPr>
              <a:t>FAA:</a:t>
            </a:r>
          </a:p>
          <a:p>
            <a:pPr marL="346075" indent="-346075" eaLnBrk="1" hangingPunct="1">
              <a:spcBef>
                <a:spcPct val="50000"/>
              </a:spcBef>
            </a:pPr>
            <a:r>
              <a:rPr lang="en-US" altLang="en-US" sz="1800" b="0" dirty="0" smtClean="0">
                <a:solidFill>
                  <a:srgbClr val="000000"/>
                </a:solidFill>
              </a:rPr>
              <a:t>Improving </a:t>
            </a:r>
            <a:r>
              <a:rPr lang="en-US" altLang="en-US" sz="1800" b="0" dirty="0">
                <a:solidFill>
                  <a:srgbClr val="000000"/>
                </a:solidFill>
              </a:rPr>
              <a:t>the safety and efficiency of complex ATC </a:t>
            </a:r>
            <a:r>
              <a:rPr lang="en-US" altLang="en-US" sz="1800" b="0" dirty="0" smtClean="0">
                <a:solidFill>
                  <a:srgbClr val="000000"/>
                </a:solidFill>
              </a:rPr>
              <a:t>systems by application of R&amp;D to address factors affecting human performance in air traffic control operations and ATC system maintenance.</a:t>
            </a:r>
          </a:p>
          <a:p>
            <a:pPr marL="346075" indent="-346075" eaLnBrk="1" hangingPunct="1">
              <a:spcBef>
                <a:spcPct val="50000"/>
              </a:spcBef>
            </a:pPr>
            <a:r>
              <a:rPr lang="en-US" altLang="en-US" sz="1800" b="0" dirty="0" smtClean="0">
                <a:solidFill>
                  <a:srgbClr val="000000"/>
                </a:solidFill>
              </a:rPr>
              <a:t>Recommending </a:t>
            </a:r>
            <a:r>
              <a:rPr lang="en-US" altLang="en-US" sz="1800" b="0" dirty="0">
                <a:solidFill>
                  <a:srgbClr val="000000"/>
                </a:solidFill>
              </a:rPr>
              <a:t>and testing improvements to design, procedures, training, selection and placement; and mitigations to address human performance shortfalls.</a:t>
            </a:r>
          </a:p>
          <a:p>
            <a:pPr eaLnBrk="1" hangingPunct="1">
              <a:spcBef>
                <a:spcPct val="50000"/>
              </a:spcBef>
              <a:buFontTx/>
              <a:buNone/>
            </a:pPr>
            <a:r>
              <a:rPr lang="en-US" altLang="en-US" sz="2000" dirty="0" smtClean="0">
                <a:solidFill>
                  <a:srgbClr val="000000"/>
                </a:solidFill>
              </a:rPr>
              <a:t>What </a:t>
            </a:r>
            <a:r>
              <a:rPr lang="en-US" altLang="en-US" sz="2000" dirty="0">
                <a:solidFill>
                  <a:srgbClr val="000000"/>
                </a:solidFill>
              </a:rPr>
              <a:t>determines program </a:t>
            </a:r>
            <a:r>
              <a:rPr lang="en-US" altLang="en-US" sz="2000" dirty="0" smtClean="0">
                <a:solidFill>
                  <a:srgbClr val="000000"/>
                </a:solidFill>
              </a:rPr>
              <a:t>success:</a:t>
            </a:r>
            <a:endParaRPr lang="en-US" altLang="en-US" sz="2000" dirty="0">
              <a:solidFill>
                <a:srgbClr val="000000"/>
              </a:solidFill>
            </a:endParaRPr>
          </a:p>
          <a:p>
            <a:pPr marL="285750" indent="-285750" eaLnBrk="1" hangingPunct="1">
              <a:spcBef>
                <a:spcPct val="50000"/>
              </a:spcBef>
            </a:pPr>
            <a:r>
              <a:rPr lang="en-US" altLang="en-US" sz="1800" b="0" dirty="0" smtClean="0"/>
              <a:t>R&amp;D Sponsors and Stakeholders in the ATO are able to make important workforce policy and acquisition decisions based on the results of </a:t>
            </a:r>
            <a:r>
              <a:rPr lang="en-US" altLang="en-US" sz="1800" b="0" dirty="0" smtClean="0">
                <a:solidFill>
                  <a:srgbClr val="000000"/>
                </a:solidFill>
              </a:rPr>
              <a:t>thorough, </a:t>
            </a:r>
            <a:r>
              <a:rPr lang="en-US" altLang="en-US" sz="1800" b="0" dirty="0">
                <a:solidFill>
                  <a:srgbClr val="000000"/>
                </a:solidFill>
              </a:rPr>
              <a:t>timely, </a:t>
            </a:r>
            <a:r>
              <a:rPr lang="en-US" altLang="en-US" sz="1800" b="0" dirty="0" smtClean="0">
                <a:solidFill>
                  <a:srgbClr val="000000"/>
                </a:solidFill>
              </a:rPr>
              <a:t>and focused </a:t>
            </a:r>
            <a:r>
              <a:rPr lang="en-US" altLang="en-US" sz="1800" b="0" dirty="0">
                <a:solidFill>
                  <a:srgbClr val="000000"/>
                </a:solidFill>
              </a:rPr>
              <a:t>R&amp;D efforts</a:t>
            </a:r>
            <a:r>
              <a:rPr lang="en-US" altLang="en-US" sz="1800" b="0" dirty="0" smtClean="0">
                <a:solidFill>
                  <a:srgbClr val="000000"/>
                </a:solidFill>
              </a:rPr>
              <a:t>.</a:t>
            </a:r>
          </a:p>
          <a:p>
            <a:pPr marL="285750" indent="-285750" eaLnBrk="1" hangingPunct="1">
              <a:spcBef>
                <a:spcPct val="50000"/>
              </a:spcBef>
            </a:pPr>
            <a:r>
              <a:rPr lang="en-US" altLang="en-US" sz="1800" b="0" dirty="0" smtClean="0">
                <a:solidFill>
                  <a:srgbClr val="000000"/>
                </a:solidFill>
              </a:rPr>
              <a:t>When programs embrace human factors processes and requirements during system acquisition, they reduce human factors risks.  This increases the likelihood for successful system implementation and operation, while reducing the likelihood for system design and engineering rework.</a:t>
            </a:r>
            <a:endParaRPr lang="en-US" altLang="en-US" sz="1800" b="0" dirty="0"/>
          </a:p>
        </p:txBody>
      </p:sp>
      <p:sp>
        <p:nvSpPr>
          <p:cNvPr id="7"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ATC / Tech Ops Human Factors Benefits</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3</a:t>
            </a:fld>
            <a:endParaRPr lang="en-US" dirty="0"/>
          </a:p>
        </p:txBody>
      </p:sp>
    </p:spTree>
    <p:extLst>
      <p:ext uri="{BB962C8B-B14F-4D97-AF65-F5344CB8AC3E}">
        <p14:creationId xmlns:p14="http://schemas.microsoft.com/office/powerpoint/2010/main" val="236887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187488B-5047-499D-8139-9A69FFCA20FA}" type="slidenum">
              <a:rPr lang="en-US" altLang="en-US" sz="1400" b="0" smtClean="0">
                <a:solidFill>
                  <a:srgbClr val="FFFFFF"/>
                </a:solidFill>
              </a:rPr>
              <a:pPr eaLnBrk="1" hangingPunct="1">
                <a:spcBef>
                  <a:spcPct val="0"/>
                </a:spcBef>
              </a:pPr>
              <a:t>4</a:t>
            </a:fld>
            <a:endParaRPr lang="en-US" altLang="en-US" sz="1400" b="0" smtClean="0">
              <a:solidFill>
                <a:srgbClr val="FFFFFF"/>
              </a:solidFill>
            </a:endParaRPr>
          </a:p>
        </p:txBody>
      </p:sp>
      <p:sp>
        <p:nvSpPr>
          <p:cNvPr id="4100" name="Rectangle 3"/>
          <p:cNvSpPr>
            <a:spLocks noGrp="1" noChangeArrowheads="1"/>
          </p:cNvSpPr>
          <p:nvPr>
            <p:ph type="body" idx="1"/>
          </p:nvPr>
        </p:nvSpPr>
        <p:spPr>
          <a:xfrm>
            <a:off x="228600" y="1219200"/>
            <a:ext cx="8763000" cy="5334000"/>
          </a:xfrm>
        </p:spPr>
        <p:txBody>
          <a:bodyPr>
            <a:noAutofit/>
          </a:bodyPr>
          <a:lstStyle/>
          <a:p>
            <a:pPr marL="461963" lvl="1" indent="0" eaLnBrk="1" hangingPunct="1">
              <a:buFontTx/>
              <a:buNone/>
              <a:defRPr/>
            </a:pPr>
            <a:r>
              <a:rPr lang="en-US" sz="1600" b="1" dirty="0" smtClean="0">
                <a:latin typeface="Arial" panose="020B0604020202020204" pitchFamily="34" charset="0"/>
                <a:cs typeface="Arial" panose="020B0604020202020204" pitchFamily="34" charset="0"/>
              </a:rPr>
              <a:t>ATO Sponsors:</a:t>
            </a:r>
          </a:p>
          <a:p>
            <a:pPr marL="1319213" lvl="2" indent="-457200" eaLnBrk="1" hangingPunct="1">
              <a:defRPr/>
            </a:pPr>
            <a:r>
              <a:rPr lang="en-US" sz="1400" dirty="0" smtClean="0">
                <a:latin typeface="Arial" panose="020B0604020202020204" pitchFamily="34" charset="0"/>
                <a:cs typeface="Arial" panose="020B0604020202020204" pitchFamily="34" charset="0"/>
              </a:rPr>
              <a:t>AJG 	– Management Services</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(also supports AHF-02, Deputy Director HR Services)</a:t>
            </a:r>
          </a:p>
          <a:p>
            <a:pPr marL="1319213" lvl="2" indent="-457200" eaLnBrk="1" hangingPunct="1">
              <a:defRPr/>
            </a:pPr>
            <a:r>
              <a:rPr lang="en-US" sz="1400" dirty="0" smtClean="0">
                <a:latin typeface="Arial" panose="020B0604020202020204" pitchFamily="34" charset="0"/>
                <a:cs typeface="Arial" panose="020B0604020202020204" pitchFamily="34" charset="0"/>
              </a:rPr>
              <a:t>AJI 	– Safety and Technical Training  - includes AJI-155 HF Core R&amp;D Roundtable</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(also supports AMA-1 FAA Academy Superintendent)</a:t>
            </a:r>
          </a:p>
          <a:p>
            <a:pPr marL="1319213" lvl="2" indent="-457200" eaLnBrk="1" hangingPunct="1">
              <a:defRPr/>
            </a:pPr>
            <a:r>
              <a:rPr lang="en-US" sz="1400" dirty="0" smtClean="0">
                <a:latin typeface="Arial" panose="020B0604020202020204" pitchFamily="34" charset="0"/>
                <a:cs typeface="Arial" panose="020B0604020202020204" pitchFamily="34" charset="0"/>
              </a:rPr>
              <a:t>AJM 	– Program Management Office</a:t>
            </a:r>
          </a:p>
          <a:p>
            <a:pPr marL="1319213" lvl="2" indent="-457200" eaLnBrk="1" hangingPunct="1">
              <a:defRPr/>
            </a:pPr>
            <a:r>
              <a:rPr lang="en-US" sz="1400" dirty="0" smtClean="0">
                <a:latin typeface="Arial" panose="020B0604020202020204" pitchFamily="34" charset="0"/>
                <a:cs typeface="Arial" panose="020B0604020202020204" pitchFamily="34" charset="0"/>
              </a:rPr>
              <a:t>AJT 	– Air Traffic Services</a:t>
            </a:r>
          </a:p>
          <a:p>
            <a:pPr marL="1319213" lvl="2" indent="-457200" eaLnBrk="1" hangingPunct="1">
              <a:defRPr/>
            </a:pPr>
            <a:r>
              <a:rPr lang="en-US" sz="1400" dirty="0" smtClean="0">
                <a:latin typeface="Arial" panose="020B0604020202020204" pitchFamily="34" charset="0"/>
                <a:cs typeface="Arial" panose="020B0604020202020204" pitchFamily="34" charset="0"/>
              </a:rPr>
              <a:t>AJW 	– Technical Operations Services</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pPr marL="461963" lvl="1" indent="0" eaLnBrk="1" hangingPunct="1">
              <a:buFontTx/>
              <a:buNone/>
              <a:defRPr/>
            </a:pPr>
            <a:r>
              <a:rPr lang="en-US" sz="1600" b="1" dirty="0" smtClean="0">
                <a:latin typeface="Arial" panose="020B0604020202020204" pitchFamily="34" charset="0"/>
                <a:cs typeface="Arial" panose="020B0604020202020204" pitchFamily="34" charset="0"/>
              </a:rPr>
              <a:t>ANG-C1 Program Management:</a:t>
            </a:r>
            <a:endParaRPr lang="en-US" sz="1600" b="1" dirty="0">
              <a:latin typeface="Arial" panose="020B0604020202020204" pitchFamily="34" charset="0"/>
              <a:cs typeface="Arial" panose="020B0604020202020204" pitchFamily="34" charset="0"/>
            </a:endParaRPr>
          </a:p>
          <a:p>
            <a:pPr marL="1204913" lvl="2" indent="-342900">
              <a:defRPr/>
            </a:pPr>
            <a:r>
              <a:rPr lang="en-US" sz="1400" dirty="0" smtClean="0">
                <a:latin typeface="Arial" panose="020B0604020202020204" pitchFamily="34" charset="0"/>
                <a:cs typeface="Arial" panose="020B0604020202020204" pitchFamily="34" charset="0"/>
              </a:rPr>
              <a:t>BLI PM 	</a:t>
            </a:r>
            <a:r>
              <a:rPr lang="en-US" sz="1400" dirty="0">
                <a:latin typeface="Arial" panose="020B0604020202020204" pitchFamily="34" charset="0"/>
                <a:cs typeface="Arial" panose="020B0604020202020204" pitchFamily="34" charset="0"/>
              </a:rPr>
              <a:t> – </a:t>
            </a:r>
            <a:r>
              <a:rPr lang="en-US" sz="1400" dirty="0" smtClean="0">
                <a:latin typeface="Arial" panose="020B0604020202020204" pitchFamily="34" charset="0"/>
                <a:cs typeface="Arial" panose="020B0604020202020204" pitchFamily="34" charset="0"/>
              </a:rPr>
              <a:t>Dan Herschler</a:t>
            </a:r>
          </a:p>
          <a:p>
            <a:pPr marL="1204913" lvl="2" indent="-342900" eaLnBrk="1" hangingPunct="1">
              <a:defRPr/>
            </a:pPr>
            <a:r>
              <a:rPr lang="en-US" sz="1400" dirty="0" smtClean="0">
                <a:latin typeface="Arial" panose="020B0604020202020204" pitchFamily="34" charset="0"/>
                <a:cs typeface="Arial" panose="020B0604020202020204" pitchFamily="34" charset="0"/>
              </a:rPr>
              <a:t>N90 OJTI Training – Stephanie Kreseen</a:t>
            </a:r>
            <a:br>
              <a:rPr lang="en-US" sz="1400" dirty="0" smtClean="0">
                <a:latin typeface="Arial" panose="020B0604020202020204" pitchFamily="34" charset="0"/>
                <a:cs typeface="Arial" panose="020B0604020202020204" pitchFamily="34" charset="0"/>
              </a:rPr>
            </a:br>
            <a:endParaRPr lang="en-US" sz="700" b="1" dirty="0">
              <a:latin typeface="Arial" panose="020B0604020202020204" pitchFamily="34" charset="0"/>
              <a:cs typeface="Arial" panose="020B0604020202020204" pitchFamily="34" charset="0"/>
            </a:endParaRPr>
          </a:p>
          <a:p>
            <a:pPr marL="461963" lvl="1" indent="0" eaLnBrk="1" hangingPunct="1">
              <a:buFontTx/>
              <a:buNone/>
              <a:defRPr/>
            </a:pPr>
            <a:r>
              <a:rPr lang="en-US" sz="1600" b="1" dirty="0" smtClean="0">
                <a:latin typeface="Arial" panose="020B0604020202020204" pitchFamily="34" charset="0"/>
                <a:cs typeface="Arial" panose="020B0604020202020204" pitchFamily="34" charset="0"/>
              </a:rPr>
              <a:t>FAA Research Performers:</a:t>
            </a:r>
          </a:p>
          <a:p>
            <a:pPr marL="1204913" lvl="2" indent="-342900" eaLnBrk="1" hangingPunct="1">
              <a:defRPr/>
            </a:pPr>
            <a:r>
              <a:rPr lang="en-US" sz="1400" dirty="0" smtClean="0">
                <a:solidFill>
                  <a:srgbClr val="000000"/>
                </a:solidFill>
                <a:latin typeface="Arial" panose="020B0604020202020204" pitchFamily="34" charset="0"/>
                <a:cs typeface="Arial" panose="020B0604020202020204" pitchFamily="34" charset="0"/>
              </a:rPr>
              <a:t>FAA Civil Aerospace Medical Institute (CAMI)</a:t>
            </a:r>
          </a:p>
          <a:p>
            <a:pPr marL="1662113" lvl="3" indent="-342900" eaLnBrk="1" hangingPunct="1">
              <a:defRPr/>
            </a:pPr>
            <a:r>
              <a:rPr lang="en-US" sz="1200" dirty="0">
                <a:solidFill>
                  <a:srgbClr val="000000"/>
                </a:solidFill>
                <a:latin typeface="Arial" panose="020B0604020202020204" pitchFamily="34" charset="0"/>
                <a:cs typeface="Arial" panose="020B0604020202020204" pitchFamily="34" charset="0"/>
              </a:rPr>
              <a:t>Aerospace Human Factors Research Division (AAM-500)</a:t>
            </a:r>
          </a:p>
          <a:p>
            <a:pPr marL="2119313" lvl="4" indent="-342900" eaLnBrk="1" hangingPunct="1">
              <a:defRPr/>
            </a:pPr>
            <a:r>
              <a:rPr lang="en-US" sz="1200" dirty="0">
                <a:solidFill>
                  <a:srgbClr val="000000"/>
                </a:solidFill>
                <a:latin typeface="Arial" panose="020B0604020202020204" pitchFamily="34" charset="0"/>
                <a:cs typeface="Arial" panose="020B0604020202020204" pitchFamily="34" charset="0"/>
              </a:rPr>
              <a:t>AAM-520 – Carol Manning, Manager</a:t>
            </a:r>
            <a:endParaRPr lang="en-US" sz="1200" dirty="0" smtClean="0">
              <a:solidFill>
                <a:srgbClr val="000000"/>
              </a:solidFill>
              <a:latin typeface="Arial" panose="020B0604020202020204" pitchFamily="34" charset="0"/>
              <a:cs typeface="Arial" panose="020B0604020202020204" pitchFamily="34" charset="0"/>
            </a:endParaRPr>
          </a:p>
          <a:p>
            <a:pPr marL="1204913" lvl="2" indent="-342900" eaLnBrk="1" hangingPunct="1">
              <a:defRPr/>
            </a:pPr>
            <a:r>
              <a:rPr lang="en-US" sz="1400" dirty="0">
                <a:solidFill>
                  <a:srgbClr val="000000"/>
                </a:solidFill>
                <a:latin typeface="Arial" panose="020B0604020202020204" pitchFamily="34" charset="0"/>
                <a:cs typeface="Arial" panose="020B0604020202020204" pitchFamily="34" charset="0"/>
              </a:rPr>
              <a:t>FAA William J. Hughes Technical </a:t>
            </a:r>
            <a:r>
              <a:rPr lang="en-US" sz="1400" dirty="0" smtClean="0">
                <a:solidFill>
                  <a:srgbClr val="000000"/>
                </a:solidFill>
                <a:latin typeface="Arial" panose="020B0604020202020204" pitchFamily="34" charset="0"/>
                <a:cs typeface="Arial" panose="020B0604020202020204" pitchFamily="34" charset="0"/>
              </a:rPr>
              <a:t>Center</a:t>
            </a:r>
          </a:p>
          <a:p>
            <a:pPr marL="1662113" lvl="3" indent="-342900" eaLnBrk="1" hangingPunct="1">
              <a:defRPr/>
            </a:pPr>
            <a:r>
              <a:rPr lang="en-US" sz="1200" dirty="0" smtClean="0">
                <a:solidFill>
                  <a:srgbClr val="000000"/>
                </a:solidFill>
                <a:latin typeface="Arial" panose="020B0604020202020204" pitchFamily="34" charset="0"/>
                <a:cs typeface="Arial" panose="020B0604020202020204" pitchFamily="34" charset="0"/>
              </a:rPr>
              <a:t>Aviation Research Division (ANG-E2), Human Factors Branch </a:t>
            </a:r>
          </a:p>
          <a:p>
            <a:pPr marL="2119313" lvl="4" indent="-342900" eaLnBrk="1" hangingPunct="1">
              <a:defRPr/>
            </a:pPr>
            <a:r>
              <a:rPr lang="en-US" sz="1100" dirty="0" smtClean="0">
                <a:solidFill>
                  <a:srgbClr val="000000"/>
                </a:solidFill>
                <a:latin typeface="Arial" panose="020B0604020202020204" pitchFamily="34" charset="0"/>
                <a:cs typeface="Arial" panose="020B0604020202020204" pitchFamily="34" charset="0"/>
              </a:rPr>
              <a:t>ANG-E25 – Kenneth Allendoerfer, Manager</a:t>
            </a:r>
          </a:p>
          <a:p>
            <a:pPr lvl="2" eaLnBrk="1" hangingPunct="1">
              <a:buFontTx/>
              <a:buNone/>
              <a:defRPr/>
            </a:pPr>
            <a:endParaRPr lang="en-US" sz="1600" dirty="0" smtClean="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428625" y="344488"/>
            <a:ext cx="8472488" cy="609600"/>
          </a:xfrm>
        </p:spPr>
        <p:txBody>
          <a:bodyPr>
            <a:normAutofit fontScale="90000"/>
          </a:bodyPr>
          <a:lstStyle/>
          <a:p>
            <a:r>
              <a:rPr lang="en-US" sz="3200" dirty="0" smtClean="0">
                <a:latin typeface="Arial" panose="020B0604020202020204" pitchFamily="34" charset="0"/>
                <a:cs typeface="Arial" panose="020B0604020202020204" pitchFamily="34" charset="0"/>
              </a:rPr>
              <a:t>ATC / Tech Ops Human Factors –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Core Program Team</a:t>
            </a:r>
            <a:endParaRPr lang="en-US" sz="320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4</a:t>
            </a:fld>
            <a:endParaRPr lang="en-US" dirty="0"/>
          </a:p>
        </p:txBody>
      </p:sp>
    </p:spTree>
    <p:extLst>
      <p:ext uri="{BB962C8B-B14F-4D97-AF65-F5344CB8AC3E}">
        <p14:creationId xmlns:p14="http://schemas.microsoft.com/office/powerpoint/2010/main" val="55575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ATC / Tech Ops Human </a:t>
            </a:r>
            <a:r>
              <a:rPr lang="en-US" sz="3200" dirty="0" smtClean="0">
                <a:latin typeface="Arial" panose="020B0604020202020204" pitchFamily="34" charset="0"/>
                <a:cs typeface="Arial" panose="020B0604020202020204" pitchFamily="34" charset="0"/>
              </a:rPr>
              <a:t>Factors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Focus Areas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The program addresses R&amp;D needs within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five focus areas</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914400" lvl="1" indent="-457200">
              <a:buFont typeface="+mj-lt"/>
              <a:buAutoNum type="arabicPeriod"/>
            </a:pPr>
            <a:r>
              <a:rPr lang="en-US" sz="1800" dirty="0">
                <a:latin typeface="Arial" panose="020B0604020202020204" pitchFamily="34" charset="0"/>
                <a:cs typeface="Arial" panose="020B0604020202020204" pitchFamily="34" charset="0"/>
              </a:rPr>
              <a:t>Human Factors Standards</a:t>
            </a:r>
          </a:p>
          <a:p>
            <a:pPr marL="914400" lvl="1" indent="-457200">
              <a:buFont typeface="+mj-lt"/>
              <a:buAutoNum type="arabicPeriod"/>
            </a:pPr>
            <a:r>
              <a:rPr lang="en-US" sz="1800" dirty="0">
                <a:latin typeface="Arial" panose="020B0604020202020204" pitchFamily="34" charset="0"/>
                <a:cs typeface="Arial" panose="020B0604020202020204" pitchFamily="34" charset="0"/>
              </a:rPr>
              <a:t>Workforce Optimization – Human Factors Efforts</a:t>
            </a:r>
          </a:p>
          <a:p>
            <a:pPr marL="914400" lvl="1" indent="-457200">
              <a:buFont typeface="+mj-lt"/>
              <a:buAutoNum type="arabicPeriod"/>
            </a:pPr>
            <a:r>
              <a:rPr lang="en-US" sz="1800" dirty="0">
                <a:latin typeface="Arial" panose="020B0604020202020204" pitchFamily="34" charset="0"/>
                <a:cs typeface="Arial" panose="020B0604020202020204" pitchFamily="34" charset="0"/>
              </a:rPr>
              <a:t>Improved Safety – Human Factors Efforts</a:t>
            </a:r>
          </a:p>
          <a:p>
            <a:pPr marL="914400" lvl="1" indent="-457200">
              <a:buFont typeface="+mj-lt"/>
              <a:buAutoNum type="arabicPeriod"/>
            </a:pPr>
            <a:r>
              <a:rPr lang="en-US" sz="1800" dirty="0">
                <a:latin typeface="Arial" panose="020B0604020202020204" pitchFamily="34" charset="0"/>
                <a:cs typeface="Arial" panose="020B0604020202020204" pitchFamily="34" charset="0"/>
              </a:rPr>
              <a:t>Human Factors in NAS Technology Integration</a:t>
            </a:r>
          </a:p>
          <a:p>
            <a:pPr marL="914400" lvl="1" indent="-457200">
              <a:buFont typeface="+mj-lt"/>
              <a:buAutoNum type="arabicPeriod"/>
            </a:pPr>
            <a:r>
              <a:rPr lang="en-US" sz="1800" dirty="0">
                <a:latin typeface="Arial" panose="020B0604020202020204" pitchFamily="34" charset="0"/>
                <a:cs typeface="Arial" panose="020B0604020202020204" pitchFamily="34" charset="0"/>
              </a:rPr>
              <a:t>Human Performance </a:t>
            </a:r>
            <a:r>
              <a:rPr lang="en-US" sz="1800" dirty="0" smtClean="0">
                <a:latin typeface="Arial" panose="020B0604020202020204" pitchFamily="34" charset="0"/>
                <a:cs typeface="Arial" panose="020B0604020202020204" pitchFamily="34" charset="0"/>
              </a:rPr>
              <a:t>Enhancement</a:t>
            </a:r>
          </a:p>
          <a:p>
            <a:pPr marL="914400" lvl="1" indent="-457200">
              <a:buFont typeface="+mj-lt"/>
              <a:buAutoNum type="arabicPeriod"/>
            </a:pPr>
            <a:endParaRPr lang="en-US" sz="1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program also supports Human Factors efforts for FAA acquisition programs through ISR Checklist human factors approval responsibility, and AMS Policy updates</a:t>
            </a:r>
          </a:p>
          <a:p>
            <a:endParaRPr lang="en-US" sz="2000" dirty="0">
              <a:latin typeface="Arial" panose="020B0604020202020204" pitchFamily="34" charset="0"/>
              <a:cs typeface="Arial" panose="020B0604020202020204" pitchFamily="34" charset="0"/>
            </a:endParaRPr>
          </a:p>
        </p:txBody>
      </p:sp>
      <p:sp>
        <p:nvSpPr>
          <p:cNvPr id="6"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5</a:t>
            </a:fld>
            <a:endParaRPr lang="en-US" dirty="0"/>
          </a:p>
        </p:txBody>
      </p:sp>
    </p:spTree>
    <p:extLst>
      <p:ext uri="{BB962C8B-B14F-4D97-AF65-F5344CB8AC3E}">
        <p14:creationId xmlns:p14="http://schemas.microsoft.com/office/powerpoint/2010/main" val="2502362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472488" cy="609600"/>
          </a:xfrm>
        </p:spPr>
        <p:txBody>
          <a:bodyPr/>
          <a:lstStyle/>
          <a:p>
            <a:pPr algn="ctr"/>
            <a:r>
              <a:rPr lang="en-US" altLang="en-US" sz="3200" dirty="0" smtClean="0">
                <a:latin typeface="Arial" panose="020B0604020202020204" pitchFamily="34" charset="0"/>
                <a:cs typeface="Arial" panose="020B0604020202020204" pitchFamily="34" charset="0"/>
              </a:rPr>
              <a:t>Anticipated Research in FY17 and FY18</a:t>
            </a:r>
          </a:p>
        </p:txBody>
      </p:sp>
      <p:sp>
        <p:nvSpPr>
          <p:cNvPr id="15363" name="Content Placeholder 2"/>
          <p:cNvSpPr>
            <a:spLocks noGrp="1"/>
          </p:cNvSpPr>
          <p:nvPr>
            <p:ph idx="1"/>
          </p:nvPr>
        </p:nvSpPr>
        <p:spPr>
          <a:xfrm>
            <a:off x="457200" y="1066800"/>
            <a:ext cx="8229600" cy="5410200"/>
          </a:xfrm>
        </p:spPr>
        <p:txBody>
          <a:bodyPr>
            <a:normAutofit fontScale="85000" lnSpcReduction="10000"/>
          </a:bodyPr>
          <a:lstStyle/>
          <a:p>
            <a:pPr marL="0" indent="0">
              <a:buFontTx/>
              <a:buNone/>
              <a:defRPr/>
            </a:pPr>
            <a:r>
              <a:rPr lang="en-US" sz="2400" u="sng" dirty="0" smtClean="0">
                <a:latin typeface="Arial" panose="020B0604020202020204" pitchFamily="34" charset="0"/>
                <a:cs typeface="Arial" panose="020B0604020202020204" pitchFamily="34" charset="0"/>
              </a:rPr>
              <a:t>Planned Research Activities</a:t>
            </a:r>
            <a:br>
              <a:rPr lang="en-US" sz="2400" u="sng" dirty="0" smtClean="0">
                <a:latin typeface="Arial" panose="020B0604020202020204" pitchFamily="34" charset="0"/>
                <a:cs typeface="Arial" panose="020B0604020202020204" pitchFamily="34" charset="0"/>
              </a:rPr>
            </a:br>
            <a:endParaRPr lang="en-US" sz="2400" u="sng" dirty="0" smtClean="0">
              <a:latin typeface="Arial" panose="020B0604020202020204" pitchFamily="34" charset="0"/>
              <a:cs typeface="Arial" panose="020B0604020202020204" pitchFamily="34" charset="0"/>
            </a:endParaRPr>
          </a:p>
          <a:p>
            <a:pPr>
              <a:defRPr/>
            </a:pPr>
            <a:r>
              <a:rPr lang="en-US" sz="1800" b="0" dirty="0" smtClean="0">
                <a:latin typeface="Arial" panose="020B0604020202020204" pitchFamily="34" charset="0"/>
                <a:cs typeface="Arial" panose="020B0604020202020204" pitchFamily="34" charset="0"/>
              </a:rPr>
              <a:t>ATC and Tech Ops Display Design Standards &amp; Guidance – FY17-FY20</a:t>
            </a:r>
          </a:p>
          <a:p>
            <a:pPr>
              <a:defRPr/>
            </a:pPr>
            <a:r>
              <a:rPr lang="en-US" sz="1800" b="0" dirty="0" smtClean="0">
                <a:latin typeface="Arial" panose="020B0604020202020204" pitchFamily="34" charset="0"/>
                <a:cs typeface="Arial" panose="020B0604020202020204" pitchFamily="34" charset="0"/>
              </a:rPr>
              <a:t>Tech Ops Workforce Transition Job Analysis Efforts – FY17-FY18</a:t>
            </a:r>
          </a:p>
          <a:p>
            <a:pPr>
              <a:defRPr/>
            </a:pPr>
            <a:r>
              <a:rPr lang="en-US" sz="1800" dirty="0" smtClean="0">
                <a:latin typeface="Arial" panose="020B0604020202020204" pitchFamily="34" charset="0"/>
                <a:cs typeface="Arial" panose="020B0604020202020204" pitchFamily="34" charset="0"/>
              </a:rPr>
              <a:t>Identify NAS ATC Capability and Equipment Utilization, </a:t>
            </a:r>
            <a:r>
              <a:rPr lang="en-US" sz="1800" dirty="0">
                <a:latin typeface="Arial" panose="020B0604020202020204" pitchFamily="34" charset="0"/>
                <a:cs typeface="Arial" panose="020B0604020202020204" pitchFamily="34" charset="0"/>
              </a:rPr>
              <a:t>H</a:t>
            </a:r>
            <a:r>
              <a:rPr lang="en-US" sz="1800" dirty="0" smtClean="0">
                <a:latin typeface="Arial" panose="020B0604020202020204" pitchFamily="34" charset="0"/>
                <a:cs typeface="Arial" panose="020B0604020202020204" pitchFamily="34" charset="0"/>
              </a:rPr>
              <a:t>F Issues – FY16-FY18</a:t>
            </a:r>
            <a:endParaRPr lang="en-US" sz="1800" b="0" dirty="0" smtClean="0">
              <a:latin typeface="Arial" panose="020B0604020202020204" pitchFamily="34" charset="0"/>
              <a:cs typeface="Arial" panose="020B0604020202020204" pitchFamily="34" charset="0"/>
            </a:endParaRPr>
          </a:p>
          <a:p>
            <a:pPr>
              <a:defRPr/>
            </a:pPr>
            <a:r>
              <a:rPr lang="en-US" sz="1800" b="0" dirty="0" smtClean="0">
                <a:latin typeface="Arial" panose="020B0604020202020204" pitchFamily="34" charset="0"/>
                <a:cs typeface="Arial" panose="020B0604020202020204" pitchFamily="34" charset="0"/>
              </a:rPr>
              <a:t>ATCS Selection, Placement, Training and Performance Evaluation R&amp;D – FY17-FY20</a:t>
            </a:r>
          </a:p>
          <a:p>
            <a:pPr>
              <a:defRPr/>
            </a:pPr>
            <a:r>
              <a:rPr lang="en-US" sz="1800" dirty="0" smtClean="0">
                <a:latin typeface="Arial" panose="020B0604020202020204" pitchFamily="34" charset="0"/>
                <a:cs typeface="Arial" panose="020B0604020202020204" pitchFamily="34" charset="0"/>
              </a:rPr>
              <a:t>Runway Safety Analysis and Training Research to Develop Best Practices – FY16 – FY19</a:t>
            </a:r>
            <a:endParaRPr lang="en-US" sz="1800" b="0" dirty="0" smtClean="0">
              <a:latin typeface="Arial" panose="020B0604020202020204" pitchFamily="34" charset="0"/>
              <a:cs typeface="Arial" panose="020B0604020202020204" pitchFamily="34" charset="0"/>
            </a:endParaRPr>
          </a:p>
          <a:p>
            <a:pPr lvl="1">
              <a:defRPr/>
            </a:pPr>
            <a:endParaRPr lang="en-US" sz="2000" dirty="0" smtClean="0">
              <a:latin typeface="Arial" panose="020B0604020202020204" pitchFamily="34" charset="0"/>
              <a:cs typeface="Arial" panose="020B0604020202020204" pitchFamily="34" charset="0"/>
            </a:endParaRPr>
          </a:p>
          <a:p>
            <a:pPr marL="0" indent="0">
              <a:buFontTx/>
              <a:buNone/>
              <a:defRPr/>
            </a:pPr>
            <a:r>
              <a:rPr lang="en-US" sz="2400" u="sng" dirty="0">
                <a:solidFill>
                  <a:srgbClr val="000000"/>
                </a:solidFill>
                <a:latin typeface="Arial" panose="020B0604020202020204" pitchFamily="34" charset="0"/>
                <a:cs typeface="Arial" panose="020B0604020202020204" pitchFamily="34" charset="0"/>
              </a:rPr>
              <a:t>Expected </a:t>
            </a:r>
            <a:r>
              <a:rPr lang="en-US" sz="2400" u="sng" dirty="0" smtClean="0">
                <a:latin typeface="Arial" panose="020B0604020202020204" pitchFamily="34" charset="0"/>
                <a:cs typeface="Arial" panose="020B0604020202020204" pitchFamily="34" charset="0"/>
              </a:rPr>
              <a:t>R</a:t>
            </a:r>
            <a:r>
              <a:rPr lang="en-US" sz="2400" u="sng" dirty="0" smtClean="0">
                <a:solidFill>
                  <a:srgbClr val="000000"/>
                </a:solidFill>
                <a:latin typeface="Arial" panose="020B0604020202020204" pitchFamily="34" charset="0"/>
                <a:cs typeface="Arial" panose="020B0604020202020204" pitchFamily="34" charset="0"/>
              </a:rPr>
              <a:t>esearch Products</a:t>
            </a:r>
            <a:br>
              <a:rPr lang="en-US" sz="2400" u="sng" dirty="0" smtClean="0">
                <a:solidFill>
                  <a:srgbClr val="000000"/>
                </a:solidFill>
                <a:latin typeface="Arial" panose="020B0604020202020204" pitchFamily="34" charset="0"/>
                <a:cs typeface="Arial" panose="020B0604020202020204" pitchFamily="34" charset="0"/>
              </a:rPr>
            </a:br>
            <a:endParaRPr lang="en-US" sz="2400" u="sng" dirty="0">
              <a:solidFill>
                <a:srgbClr val="000000"/>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Technical Operations Graphical User Interface (GUI) Style Guide for New ATO Equipment </a:t>
            </a:r>
            <a:r>
              <a:rPr lang="en-US" sz="1800" dirty="0" smtClean="0">
                <a:latin typeface="Arial" panose="020B0604020202020204" pitchFamily="34" charset="0"/>
                <a:cs typeface="Arial" panose="020B0604020202020204" pitchFamily="34" charset="0"/>
              </a:rPr>
              <a:t>– Part 1 FY18, Part 2 FY19, Part 3 FY20</a:t>
            </a:r>
          </a:p>
          <a:p>
            <a:pPr>
              <a:defRPr/>
            </a:pPr>
            <a:r>
              <a:rPr lang="en-US" sz="1800" dirty="0" smtClean="0">
                <a:latin typeface="Arial" panose="020B0604020202020204" pitchFamily="34" charset="0"/>
                <a:cs typeface="Arial" panose="020B0604020202020204" pitchFamily="34" charset="0"/>
              </a:rPr>
              <a:t>ATC Display Color Standard with Color Palette that Accommodates Color Vision Deficient Users  – FY18</a:t>
            </a:r>
          </a:p>
          <a:p>
            <a:pPr>
              <a:defRPr/>
            </a:pPr>
            <a:r>
              <a:rPr lang="en-US" sz="1800" dirty="0" smtClean="0">
                <a:latin typeface="Arial" panose="020B0604020202020204" pitchFamily="34" charset="0"/>
                <a:cs typeface="Arial" panose="020B0604020202020204" pitchFamily="34" charset="0"/>
              </a:rPr>
              <a:t>Controller Performance Standards for Field Facility and Academy Training – FY18</a:t>
            </a:r>
          </a:p>
          <a:p>
            <a:pPr>
              <a:defRPr/>
            </a:pPr>
            <a:r>
              <a:rPr lang="en-US" sz="1800" dirty="0" smtClean="0">
                <a:latin typeface="Arial" panose="020B0604020202020204" pitchFamily="34" charset="0"/>
                <a:cs typeface="Arial" panose="020B0604020202020204" pitchFamily="34" charset="0"/>
              </a:rPr>
              <a:t>Technical Operations Pre-Hire Selection Tool – FY20</a:t>
            </a:r>
          </a:p>
          <a:p>
            <a:pPr>
              <a:defRPr/>
            </a:pPr>
            <a:r>
              <a:rPr lang="en-US" sz="1800" dirty="0" smtClean="0">
                <a:latin typeface="Arial" panose="020B0604020202020204" pitchFamily="34" charset="0"/>
                <a:cs typeface="Arial" panose="020B0604020202020204" pitchFamily="34" charset="0"/>
              </a:rPr>
              <a:t>Recommendation to Technical Training (AJI-2) on Policy Decision for use of Radar Vectoring Aptitude Test (RVAT) as a Job Placement Method – FY18</a:t>
            </a:r>
          </a:p>
          <a:p>
            <a:pPr>
              <a:defRPr/>
            </a:pPr>
            <a:r>
              <a:rPr lang="en-US" sz="1800" dirty="0" smtClean="0">
                <a:latin typeface="Arial" panose="020B0604020202020204" pitchFamily="34" charset="0"/>
                <a:cs typeface="Arial" panose="020B0604020202020204" pitchFamily="34" charset="0"/>
              </a:rPr>
              <a:t>Recommended Interventions to Mitigate Non-Task Factors Impacting ATCS Training Success – FY18</a:t>
            </a:r>
          </a:p>
          <a:p>
            <a:pPr>
              <a:defRPr/>
            </a:pPr>
            <a:r>
              <a:rPr lang="en-US" sz="1800" dirty="0" smtClean="0">
                <a:latin typeface="Arial" panose="020B0604020202020204" pitchFamily="34" charset="0"/>
                <a:cs typeface="Arial" panose="020B0604020202020204" pitchFamily="34" charset="0"/>
              </a:rPr>
              <a:t>Recommended Training Methods for Improving ATCS Scanning Techniques – FY18</a:t>
            </a:r>
          </a:p>
          <a:p>
            <a:pPr lvl="1">
              <a:defRPr/>
            </a:pPr>
            <a:endParaRPr lang="en-US" sz="2000" dirty="0">
              <a:latin typeface="Arial" panose="020B0604020202020204" pitchFamily="34" charset="0"/>
              <a:cs typeface="Arial" panose="020B0604020202020204" pitchFamily="34" charset="0"/>
            </a:endParaRPr>
          </a:p>
          <a:p>
            <a:pPr lvl="1">
              <a:defRPr/>
            </a:pPr>
            <a:endParaRPr lang="en-US" sz="2000" dirty="0" smtClean="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54B2F8F-8F81-4758-979D-DC769FAF6946}" type="slidenum">
              <a:rPr lang="en-US" altLang="en-US" sz="1400" b="0" smtClean="0">
                <a:solidFill>
                  <a:schemeClr val="bg1"/>
                </a:solidFill>
              </a:rPr>
              <a:pPr eaLnBrk="1" hangingPunct="1">
                <a:spcBef>
                  <a:spcPct val="0"/>
                </a:spcBef>
              </a:pPr>
              <a:t>6</a:t>
            </a:fld>
            <a:endParaRPr lang="en-US" altLang="en-US" sz="1400" b="0" smtClean="0">
              <a:solidFill>
                <a:schemeClr val="bg1"/>
              </a:solidFill>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6</a:t>
            </a:fld>
            <a:endParaRPr lang="en-US" dirty="0"/>
          </a:p>
        </p:txBody>
      </p:sp>
    </p:spTree>
    <p:extLst>
      <p:ext uri="{BB962C8B-B14F-4D97-AF65-F5344CB8AC3E}">
        <p14:creationId xmlns:p14="http://schemas.microsoft.com/office/powerpoint/2010/main" val="3983179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8BA000 Funding and Staffing Status</a:t>
            </a:r>
            <a:br>
              <a:rPr lang="en-US" dirty="0" smtClean="0"/>
            </a:br>
            <a:r>
              <a:rPr lang="en-US" sz="2800" dirty="0" smtClean="0"/>
              <a:t>as of January 31, </a:t>
            </a:r>
            <a:r>
              <a:rPr lang="en-US" sz="2800" dirty="0" smtClean="0"/>
              <a:t>2017</a:t>
            </a:r>
            <a:endParaRPr lang="en-US" sz="2800" dirty="0"/>
          </a:p>
        </p:txBody>
      </p:sp>
      <p:sp>
        <p:nvSpPr>
          <p:cNvPr id="3" name="Slide Number Placeholder 2"/>
          <p:cNvSpPr>
            <a:spLocks noGrp="1"/>
          </p:cNvSpPr>
          <p:nvPr>
            <p:ph type="sldNum" sz="quarter" idx="10"/>
          </p:nvPr>
        </p:nvSpPr>
        <p:spPr/>
        <p:txBody>
          <a:bodyPr/>
          <a:lstStyle/>
          <a:p>
            <a:pPr>
              <a:defRPr/>
            </a:pPr>
            <a:endParaRPr lang="en-US" dirty="0" smtClean="0"/>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90823028"/>
              </p:ext>
            </p:extLst>
          </p:nvPr>
        </p:nvGraphicFramePr>
        <p:xfrm>
          <a:off x="1524000" y="1361432"/>
          <a:ext cx="6341533" cy="3530600"/>
        </p:xfrm>
        <a:graphic>
          <a:graphicData uri="http://schemas.openxmlformats.org/drawingml/2006/table">
            <a:tbl>
              <a:tblPr firstRow="1" bandRow="1">
                <a:tableStyleId>{5C22544A-7EE6-4342-B048-85BDC9FD1C3A}</a:tableStyleId>
              </a:tblPr>
              <a:tblGrid>
                <a:gridCol w="1498600"/>
                <a:gridCol w="1257300"/>
                <a:gridCol w="1214967"/>
                <a:gridCol w="1185333"/>
                <a:gridCol w="1185333"/>
              </a:tblGrid>
              <a:tr h="370840">
                <a:tc>
                  <a:txBody>
                    <a:bodyPr/>
                    <a:lstStyle/>
                    <a:p>
                      <a:pPr algn="r"/>
                      <a:r>
                        <a:rPr lang="en-US" dirty="0" smtClean="0"/>
                        <a:t>Organization</a:t>
                      </a:r>
                      <a:endParaRPr lang="en-US" dirty="0"/>
                    </a:p>
                  </a:txBody>
                  <a:tcPr/>
                </a:tc>
                <a:tc>
                  <a:txBody>
                    <a:bodyPr/>
                    <a:lstStyle/>
                    <a:p>
                      <a:pPr algn="r"/>
                      <a:r>
                        <a:rPr lang="en-US" dirty="0" smtClean="0"/>
                        <a:t>*FY2017</a:t>
                      </a:r>
                      <a:r>
                        <a:rPr lang="en-US" baseline="0" dirty="0" smtClean="0"/>
                        <a:t>$</a:t>
                      </a:r>
                      <a:endParaRPr lang="en-US" dirty="0"/>
                    </a:p>
                  </a:txBody>
                  <a:tcPr/>
                </a:tc>
                <a:tc>
                  <a:txBody>
                    <a:bodyPr/>
                    <a:lstStyle/>
                    <a:p>
                      <a:pPr algn="r"/>
                      <a:r>
                        <a:rPr lang="en-US" dirty="0" smtClean="0"/>
                        <a:t>FY2016</a:t>
                      </a:r>
                      <a:r>
                        <a:rPr lang="en-US" baseline="0" dirty="0" smtClean="0"/>
                        <a:t>$</a:t>
                      </a:r>
                      <a:endParaRPr lang="en-US" dirty="0"/>
                    </a:p>
                  </a:txBody>
                  <a:tcPr/>
                </a:tc>
                <a:tc>
                  <a:txBody>
                    <a:bodyPr/>
                    <a:lstStyle/>
                    <a:p>
                      <a:pPr algn="r"/>
                      <a:r>
                        <a:rPr lang="en-US" dirty="0" smtClean="0"/>
                        <a:t>FY2015</a:t>
                      </a:r>
                      <a:r>
                        <a:rPr lang="en-US" baseline="0" dirty="0" smtClean="0"/>
                        <a:t>$</a:t>
                      </a:r>
                      <a:endParaRPr lang="en-US" dirty="0"/>
                    </a:p>
                  </a:txBody>
                  <a:tcPr/>
                </a:tc>
                <a:tc>
                  <a:txBody>
                    <a:bodyPr/>
                    <a:lstStyle/>
                    <a:p>
                      <a:pPr algn="r"/>
                      <a:r>
                        <a:rPr lang="en-US" dirty="0" smtClean="0"/>
                        <a:t>Total</a:t>
                      </a:r>
                      <a:endParaRPr lang="en-US" dirty="0"/>
                    </a:p>
                  </a:txBody>
                  <a:tcPr/>
                </a:tc>
              </a:tr>
              <a:tr h="370840">
                <a:tc>
                  <a:txBody>
                    <a:bodyPr/>
                    <a:lstStyle/>
                    <a:p>
                      <a:pPr algn="r"/>
                      <a:r>
                        <a:rPr lang="en-US" dirty="0" smtClean="0"/>
                        <a:t>ANG-C1</a:t>
                      </a:r>
                      <a:endParaRPr lang="en-US" dirty="0"/>
                    </a:p>
                  </a:txBody>
                  <a:tcPr/>
                </a:tc>
                <a:tc>
                  <a:txBody>
                    <a:bodyPr/>
                    <a:lstStyle/>
                    <a:p>
                      <a:pPr algn="r"/>
                      <a:r>
                        <a:rPr lang="en-US" dirty="0" smtClean="0"/>
                        <a:t>238,723</a:t>
                      </a:r>
                      <a:endParaRPr lang="en-US" dirty="0"/>
                    </a:p>
                  </a:txBody>
                  <a:tcPr>
                    <a:solidFill>
                      <a:schemeClr val="bg2">
                        <a:lumMod val="90000"/>
                      </a:schemeClr>
                    </a:solidFill>
                  </a:tcPr>
                </a:tc>
                <a:tc>
                  <a:txBody>
                    <a:bodyPr/>
                    <a:lstStyle/>
                    <a:p>
                      <a:pPr algn="r"/>
                      <a:r>
                        <a:rPr lang="en-US" dirty="0" smtClean="0"/>
                        <a:t>554,752</a:t>
                      </a:r>
                      <a:endParaRPr lang="en-US" dirty="0"/>
                    </a:p>
                  </a:txBody>
                  <a:tcPr/>
                </a:tc>
                <a:tc>
                  <a:txBody>
                    <a:bodyPr/>
                    <a:lstStyle/>
                    <a:p>
                      <a:pPr algn="r"/>
                      <a:r>
                        <a:rPr lang="en-US" dirty="0" smtClean="0"/>
                        <a:t>49,303</a:t>
                      </a:r>
                      <a:endParaRPr lang="en-US" dirty="0"/>
                    </a:p>
                  </a:txBody>
                  <a:tcPr/>
                </a:tc>
                <a:tc>
                  <a:txBody>
                    <a:bodyPr/>
                    <a:lstStyle/>
                    <a:p>
                      <a:pPr algn="r"/>
                      <a:r>
                        <a:rPr lang="en-US" dirty="0" smtClean="0"/>
                        <a:t>842,778</a:t>
                      </a:r>
                      <a:endParaRPr lang="en-US" dirty="0"/>
                    </a:p>
                  </a:txBody>
                  <a:tcPr/>
                </a:tc>
              </a:tr>
              <a:tr h="370840">
                <a:tc>
                  <a:txBody>
                    <a:bodyPr/>
                    <a:lstStyle/>
                    <a:p>
                      <a:pPr algn="r"/>
                      <a:r>
                        <a:rPr lang="en-US" dirty="0" smtClean="0"/>
                        <a:t>ANG-E25</a:t>
                      </a:r>
                      <a:endParaRPr lang="en-US" dirty="0"/>
                    </a:p>
                  </a:txBody>
                  <a:tcPr/>
                </a:tc>
                <a:tc>
                  <a:txBody>
                    <a:bodyPr/>
                    <a:lstStyle/>
                    <a:p>
                      <a:pPr algn="r"/>
                      <a:r>
                        <a:rPr lang="en-US" dirty="0" smtClean="0"/>
                        <a:t>1,256,251</a:t>
                      </a:r>
                      <a:endParaRPr lang="en-US" dirty="0"/>
                    </a:p>
                  </a:txBody>
                  <a:tcPr>
                    <a:solidFill>
                      <a:schemeClr val="bg2">
                        <a:lumMod val="90000"/>
                      </a:schemeClr>
                    </a:solidFill>
                  </a:tcPr>
                </a:tc>
                <a:tc>
                  <a:txBody>
                    <a:bodyPr/>
                    <a:lstStyle/>
                    <a:p>
                      <a:pPr algn="r"/>
                      <a:r>
                        <a:rPr lang="en-US" dirty="0" smtClean="0"/>
                        <a:t>32,653</a:t>
                      </a:r>
                      <a:endParaRPr lang="en-US" dirty="0"/>
                    </a:p>
                  </a:txBody>
                  <a:tcPr/>
                </a:tc>
                <a:tc>
                  <a:txBody>
                    <a:bodyPr/>
                    <a:lstStyle/>
                    <a:p>
                      <a:pPr algn="r"/>
                      <a:r>
                        <a:rPr lang="en-US" dirty="0" smtClean="0"/>
                        <a:t>232,612</a:t>
                      </a:r>
                      <a:endParaRPr lang="en-US" dirty="0"/>
                    </a:p>
                  </a:txBody>
                  <a:tcPr/>
                </a:tc>
                <a:tc>
                  <a:txBody>
                    <a:bodyPr/>
                    <a:lstStyle/>
                    <a:p>
                      <a:pPr algn="r"/>
                      <a:r>
                        <a:rPr lang="en-US" dirty="0" smtClean="0"/>
                        <a:t>1,521,516</a:t>
                      </a:r>
                      <a:endParaRPr lang="en-US" dirty="0"/>
                    </a:p>
                  </a:txBody>
                  <a:tcPr/>
                </a:tc>
              </a:tr>
              <a:tr h="370840">
                <a:tc>
                  <a:txBody>
                    <a:bodyPr/>
                    <a:lstStyle/>
                    <a:p>
                      <a:pPr algn="r"/>
                      <a:r>
                        <a:rPr lang="en-US" dirty="0" smtClean="0"/>
                        <a:t>AAM-520</a:t>
                      </a:r>
                      <a:endParaRPr lang="en-US" dirty="0"/>
                    </a:p>
                  </a:txBody>
                  <a:tcPr/>
                </a:tc>
                <a:tc>
                  <a:txBody>
                    <a:bodyPr/>
                    <a:lstStyle/>
                    <a:p>
                      <a:pPr algn="r"/>
                      <a:r>
                        <a:rPr lang="en-US" dirty="0" smtClean="0"/>
                        <a:t>1,460,644</a:t>
                      </a:r>
                      <a:endParaRPr lang="en-US" dirty="0"/>
                    </a:p>
                  </a:txBody>
                  <a:tcPr>
                    <a:solidFill>
                      <a:schemeClr val="bg2">
                        <a:lumMod val="90000"/>
                      </a:schemeClr>
                    </a:solidFill>
                  </a:tcPr>
                </a:tc>
                <a:tc>
                  <a:txBody>
                    <a:bodyPr/>
                    <a:lstStyle/>
                    <a:p>
                      <a:pPr algn="r"/>
                      <a:r>
                        <a:rPr lang="en-US" dirty="0" smtClean="0"/>
                        <a:t>132,695</a:t>
                      </a:r>
                      <a:endParaRPr lang="en-US" dirty="0"/>
                    </a:p>
                  </a:txBody>
                  <a:tcPr/>
                </a:tc>
                <a:tc>
                  <a:txBody>
                    <a:bodyPr/>
                    <a:lstStyle/>
                    <a:p>
                      <a:pPr algn="r"/>
                      <a:r>
                        <a:rPr lang="en-US" dirty="0" smtClean="0"/>
                        <a:t>141,257</a:t>
                      </a:r>
                      <a:endParaRPr lang="en-US" dirty="0"/>
                    </a:p>
                  </a:txBody>
                  <a:tcPr/>
                </a:tc>
                <a:tc>
                  <a:txBody>
                    <a:bodyPr/>
                    <a:lstStyle/>
                    <a:p>
                      <a:pPr algn="r"/>
                      <a:r>
                        <a:rPr lang="en-US" dirty="0" smtClean="0"/>
                        <a:t>1,734,596</a:t>
                      </a:r>
                      <a:endParaRPr lang="en-US" dirty="0"/>
                    </a:p>
                  </a:txBody>
                  <a:tcPr/>
                </a:tc>
              </a:tr>
              <a:tr h="370840">
                <a:tc>
                  <a:txBody>
                    <a:bodyPr/>
                    <a:lstStyle/>
                    <a:p>
                      <a:pPr algn="r"/>
                      <a:r>
                        <a:rPr lang="en-US" dirty="0" smtClean="0"/>
                        <a:t>Total</a:t>
                      </a:r>
                      <a:endParaRPr lang="en-US" dirty="0"/>
                    </a:p>
                  </a:txBody>
                  <a:tcPr/>
                </a:tc>
                <a:tc>
                  <a:txBody>
                    <a:bodyPr/>
                    <a:lstStyle/>
                    <a:p>
                      <a:pPr algn="r"/>
                      <a:r>
                        <a:rPr lang="en-US" dirty="0" smtClean="0"/>
                        <a:t>2,955,618</a:t>
                      </a:r>
                      <a:endParaRPr lang="en-US" dirty="0"/>
                    </a:p>
                  </a:txBody>
                  <a:tcPr>
                    <a:solidFill>
                      <a:schemeClr val="bg2">
                        <a:lumMod val="90000"/>
                      </a:schemeClr>
                    </a:solidFill>
                  </a:tcPr>
                </a:tc>
                <a:tc>
                  <a:txBody>
                    <a:bodyPr/>
                    <a:lstStyle/>
                    <a:p>
                      <a:pPr algn="r"/>
                      <a:r>
                        <a:rPr lang="en-US" dirty="0" smtClean="0"/>
                        <a:t>720,100</a:t>
                      </a:r>
                      <a:endParaRPr lang="en-US" dirty="0"/>
                    </a:p>
                  </a:txBody>
                  <a:tcPr/>
                </a:tc>
                <a:tc>
                  <a:txBody>
                    <a:bodyPr/>
                    <a:lstStyle/>
                    <a:p>
                      <a:pPr algn="r"/>
                      <a:r>
                        <a:rPr lang="en-US" dirty="0" smtClean="0"/>
                        <a:t>423,172</a:t>
                      </a:r>
                      <a:endParaRPr lang="en-US" dirty="0"/>
                    </a:p>
                  </a:txBody>
                  <a:tcPr/>
                </a:tc>
                <a:tc>
                  <a:txBody>
                    <a:bodyPr/>
                    <a:lstStyle/>
                    <a:p>
                      <a:pPr algn="r"/>
                      <a:r>
                        <a:rPr lang="en-US" dirty="0" smtClean="0"/>
                        <a:t>4,098,890</a:t>
                      </a:r>
                      <a:endParaRPr lang="en-US" dirty="0"/>
                    </a:p>
                  </a:txBody>
                  <a:tcPr/>
                </a:tc>
              </a:tr>
              <a:tr h="492768">
                <a:tc gridSpan="2">
                  <a:txBody>
                    <a:bodyPr/>
                    <a:lstStyle/>
                    <a:p>
                      <a:pPr algn="r"/>
                      <a:r>
                        <a:rPr lang="en-US" sz="1400" dirty="0" smtClean="0"/>
                        <a:t>FY2016</a:t>
                      </a:r>
                      <a:r>
                        <a:rPr lang="en-US" sz="1400" baseline="0" dirty="0" smtClean="0"/>
                        <a:t> Roundtable</a:t>
                      </a:r>
                    </a:p>
                    <a:p>
                      <a:pPr algn="r"/>
                      <a:r>
                        <a:rPr lang="en-US" sz="1400" baseline="0" dirty="0" smtClean="0"/>
                        <a:t>Unexpended Funds</a:t>
                      </a:r>
                      <a:endParaRPr lang="en-US" sz="1400" dirty="0"/>
                    </a:p>
                  </a:txBody>
                  <a:tcPr>
                    <a:solidFill>
                      <a:schemeClr val="accent6">
                        <a:lumMod val="40000"/>
                        <a:lumOff val="60000"/>
                      </a:schemeClr>
                    </a:solidFill>
                  </a:tcPr>
                </a:tc>
                <a:tc hMerge="1">
                  <a:txBody>
                    <a:bodyPr/>
                    <a:lstStyle/>
                    <a:p>
                      <a:pPr algn="r"/>
                      <a:endParaRPr lang="en-US" sz="1400" dirty="0"/>
                    </a:p>
                  </a:txBody>
                  <a:tcPr>
                    <a:solidFill>
                      <a:schemeClr val="accent6">
                        <a:lumMod val="40000"/>
                        <a:lumOff val="60000"/>
                      </a:schemeClr>
                    </a:solidFill>
                  </a:tcPr>
                </a:tc>
                <a:tc>
                  <a:txBody>
                    <a:bodyPr/>
                    <a:lstStyle/>
                    <a:p>
                      <a:pPr algn="r"/>
                      <a:endParaRPr lang="en-US" sz="1400" dirty="0"/>
                    </a:p>
                  </a:txBody>
                  <a:tcPr>
                    <a:solidFill>
                      <a:schemeClr val="accent6">
                        <a:lumMod val="40000"/>
                        <a:lumOff val="60000"/>
                      </a:schemeClr>
                    </a:solidFill>
                  </a:tcPr>
                </a:tc>
                <a:tc>
                  <a:txBody>
                    <a:bodyPr/>
                    <a:lstStyle/>
                    <a:p>
                      <a:pPr algn="r"/>
                      <a:r>
                        <a:rPr lang="en-US" sz="1800" i="0" dirty="0" smtClean="0"/>
                        <a:t>373,869</a:t>
                      </a:r>
                      <a:endParaRPr lang="en-US" sz="1400" dirty="0"/>
                    </a:p>
                  </a:txBody>
                  <a:tcPr anchor="ctr">
                    <a:solidFill>
                      <a:schemeClr val="accent6">
                        <a:lumMod val="40000"/>
                        <a:lumOff val="60000"/>
                      </a:schemeClr>
                    </a:solidFill>
                  </a:tcPr>
                </a:tc>
                <a:tc>
                  <a:txBody>
                    <a:bodyPr/>
                    <a:lstStyle/>
                    <a:p>
                      <a:pPr algn="r"/>
                      <a:endParaRPr lang="en-US" sz="1800" dirty="0" smtClean="0"/>
                    </a:p>
                  </a:txBody>
                  <a:tcPr anchor="ctr">
                    <a:solidFill>
                      <a:schemeClr val="accent6">
                        <a:lumMod val="40000"/>
                        <a:lumOff val="60000"/>
                      </a:schemeClr>
                    </a:solidFill>
                  </a:tcPr>
                </a:tc>
              </a:tr>
              <a:tr h="370840">
                <a:tc gridSpan="2">
                  <a:txBody>
                    <a:bodyPr/>
                    <a:lstStyle/>
                    <a:p>
                      <a:pPr algn="r"/>
                      <a:r>
                        <a:rPr lang="en-US" sz="1400" dirty="0" smtClean="0"/>
                        <a:t>FY2017</a:t>
                      </a:r>
                      <a:r>
                        <a:rPr lang="en-US" sz="1400" baseline="0" dirty="0" smtClean="0"/>
                        <a:t> Roundtable </a:t>
                      </a:r>
                    </a:p>
                    <a:p>
                      <a:pPr algn="r"/>
                      <a:r>
                        <a:rPr lang="en-US" sz="1400" baseline="0" dirty="0" smtClean="0"/>
                        <a:t>Recommended Funds</a:t>
                      </a:r>
                      <a:endParaRPr lang="en-US" sz="1400" dirty="0" smtClean="0"/>
                    </a:p>
                  </a:txBody>
                  <a:tcPr anchor="ctr">
                    <a:solidFill>
                      <a:schemeClr val="accent4">
                        <a:lumMod val="40000"/>
                        <a:lumOff val="60000"/>
                      </a:schemeClr>
                    </a:solidFill>
                  </a:tcPr>
                </a:tc>
                <a:tc hMerge="1">
                  <a:txBody>
                    <a:bodyPr/>
                    <a:lstStyle/>
                    <a:p>
                      <a:pPr algn="r"/>
                      <a:endParaRPr lang="en-US" sz="1400" dirty="0"/>
                    </a:p>
                  </a:txBody>
                  <a:tcPr>
                    <a:solidFill>
                      <a:schemeClr val="accent4">
                        <a:lumMod val="40000"/>
                        <a:lumOff val="60000"/>
                      </a:schemeClr>
                    </a:solidFill>
                  </a:tcPr>
                </a:tc>
                <a:tc>
                  <a:txBody>
                    <a:bodyPr/>
                    <a:lstStyle/>
                    <a:p>
                      <a:pPr algn="r"/>
                      <a:endParaRPr lang="en-US" sz="1400" dirty="0"/>
                    </a:p>
                  </a:txBody>
                  <a:tcPr>
                    <a:solidFill>
                      <a:schemeClr val="accent4">
                        <a:lumMod val="40000"/>
                        <a:lumOff val="60000"/>
                      </a:schemeClr>
                    </a:solidFill>
                  </a:tcPr>
                </a:tc>
                <a:tc>
                  <a:txBody>
                    <a:bodyPr/>
                    <a:lstStyle/>
                    <a:p>
                      <a:pPr algn="r"/>
                      <a:endParaRPr lang="en-US" sz="1400" dirty="0"/>
                    </a:p>
                  </a:txBody>
                  <a:tcPr>
                    <a:solidFill>
                      <a:schemeClr val="accent4">
                        <a:lumMod val="40000"/>
                        <a:lumOff val="6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smtClean="0"/>
                        <a:t>775,000</a:t>
                      </a:r>
                      <a:br>
                        <a:rPr lang="en-US" sz="1800" dirty="0" smtClean="0"/>
                      </a:br>
                      <a:r>
                        <a:rPr lang="en-US" sz="1800" dirty="0" smtClean="0"/>
                        <a:t>(5,597)</a:t>
                      </a:r>
                    </a:p>
                  </a:txBody>
                  <a:tcPr>
                    <a:solidFill>
                      <a:schemeClr val="accent4">
                        <a:lumMod val="40000"/>
                        <a:lumOff val="60000"/>
                      </a:schemeClr>
                    </a:solidFill>
                  </a:tcPr>
                </a:tc>
              </a:tr>
              <a:tr h="370840">
                <a:tc gridSpan="2">
                  <a:txBody>
                    <a:bodyPr/>
                    <a:lstStyle/>
                    <a:p>
                      <a:pPr algn="r"/>
                      <a:r>
                        <a:rPr lang="en-US" sz="1400" dirty="0" smtClean="0"/>
                        <a:t>FY2017 Roundtable</a:t>
                      </a:r>
                      <a:br>
                        <a:rPr lang="en-US" sz="1400" dirty="0" smtClean="0"/>
                      </a:br>
                      <a:r>
                        <a:rPr lang="en-US" sz="1400" dirty="0" smtClean="0"/>
                        <a:t> Unfunded Requirements</a:t>
                      </a:r>
                    </a:p>
                  </a:txBody>
                  <a:tcPr>
                    <a:solidFill>
                      <a:srgbClr val="E9EDF4"/>
                    </a:solidFill>
                  </a:tcPr>
                </a:tc>
                <a:tc hMerge="1">
                  <a:txBody>
                    <a:bodyPr/>
                    <a:lstStyle/>
                    <a:p>
                      <a:pPr algn="r"/>
                      <a:endParaRPr lang="en-US" sz="1400" dirty="0"/>
                    </a:p>
                  </a:txBody>
                  <a:tcPr>
                    <a:solidFill>
                      <a:srgbClr val="E9EDF4"/>
                    </a:solidFill>
                  </a:tcPr>
                </a:tc>
                <a:tc>
                  <a:txBody>
                    <a:bodyPr/>
                    <a:lstStyle/>
                    <a:p>
                      <a:pPr algn="r"/>
                      <a:endParaRPr lang="en-US" sz="1400" dirty="0"/>
                    </a:p>
                  </a:txBody>
                  <a:tcPr>
                    <a:solidFill>
                      <a:srgbClr val="E9EDF4"/>
                    </a:solidFill>
                  </a:tcPr>
                </a:tc>
                <a:tc>
                  <a:txBody>
                    <a:bodyPr/>
                    <a:lstStyle/>
                    <a:p>
                      <a:pPr algn="r"/>
                      <a:endParaRPr lang="en-US" sz="1400" dirty="0"/>
                    </a:p>
                  </a:txBody>
                  <a:tcPr>
                    <a:solidFill>
                      <a:srgbClr val="E9EDF4"/>
                    </a:solidFill>
                  </a:tcPr>
                </a:tc>
                <a:tc>
                  <a:txBody>
                    <a:bodyPr/>
                    <a:lstStyle/>
                    <a:p>
                      <a:pPr algn="r"/>
                      <a:r>
                        <a:rPr lang="en-US" sz="1800" dirty="0" smtClean="0"/>
                        <a:t>760,656</a:t>
                      </a:r>
                      <a:endParaRPr lang="en-US" sz="1800" dirty="0"/>
                    </a:p>
                  </a:txBody>
                  <a:tcPr anchor="ctr">
                    <a:solidFill>
                      <a:srgbClr val="E9EDF4"/>
                    </a:solidFill>
                  </a:tcPr>
                </a:tc>
              </a:tr>
            </a:tbl>
          </a:graphicData>
        </a:graphic>
      </p:graphicFrame>
      <p:sp>
        <p:nvSpPr>
          <p:cNvPr id="5" name="TextBox 4"/>
          <p:cNvSpPr txBox="1"/>
          <p:nvPr/>
        </p:nvSpPr>
        <p:spPr>
          <a:xfrm>
            <a:off x="1572335" y="6399362"/>
            <a:ext cx="6978998" cy="276999"/>
          </a:xfrm>
          <a:prstGeom prst="rect">
            <a:avLst/>
          </a:prstGeom>
          <a:noFill/>
        </p:spPr>
        <p:txBody>
          <a:bodyPr wrap="square" rtlCol="0">
            <a:spAutoFit/>
          </a:bodyPr>
          <a:lstStyle/>
          <a:p>
            <a:r>
              <a:rPr lang="en-US" sz="1200" dirty="0" smtClean="0"/>
              <a:t>* FY2017 – PC&amp;B, no Contracts;   FY2016 and FY2015 – carryover PCB&amp;T converted to Contracts</a:t>
            </a:r>
            <a:endParaRPr lang="en-US" sz="1200" dirty="0"/>
          </a:p>
        </p:txBody>
      </p:sp>
      <p:grpSp>
        <p:nvGrpSpPr>
          <p:cNvPr id="10" name="Group 9"/>
          <p:cNvGrpSpPr/>
          <p:nvPr/>
        </p:nvGrpSpPr>
        <p:grpSpPr>
          <a:xfrm>
            <a:off x="4301067" y="1720425"/>
            <a:ext cx="3539066" cy="1490133"/>
            <a:chOff x="4301067" y="1888065"/>
            <a:chExt cx="3539066" cy="1490133"/>
          </a:xfrm>
        </p:grpSpPr>
        <p:sp>
          <p:nvSpPr>
            <p:cNvPr id="8" name="Rectangle 7"/>
            <p:cNvSpPr/>
            <p:nvPr/>
          </p:nvSpPr>
          <p:spPr>
            <a:xfrm>
              <a:off x="4301067" y="1888065"/>
              <a:ext cx="3539066" cy="149013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03333" y="2286000"/>
              <a:ext cx="1181100" cy="694265"/>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ectangle 5"/>
          <p:cNvSpPr/>
          <p:nvPr/>
        </p:nvSpPr>
        <p:spPr>
          <a:xfrm>
            <a:off x="4301067" y="2812625"/>
            <a:ext cx="1202266" cy="39793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482167" y="1730585"/>
            <a:ext cx="1202266" cy="36237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97407" y="3215629"/>
            <a:ext cx="1202266" cy="512225"/>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684433" y="3727854"/>
            <a:ext cx="1155700" cy="63247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1051697"/>
              </p:ext>
            </p:extLst>
          </p:nvPr>
        </p:nvGraphicFramePr>
        <p:xfrm>
          <a:off x="1536775" y="4952998"/>
          <a:ext cx="6394587" cy="1407160"/>
        </p:xfrm>
        <a:graphic>
          <a:graphicData uri="http://schemas.openxmlformats.org/drawingml/2006/table">
            <a:tbl>
              <a:tblPr firstRow="1" bandRow="1">
                <a:tableStyleId>{5C22544A-7EE6-4342-B048-85BDC9FD1C3A}</a:tableStyleId>
              </a:tblPr>
              <a:tblGrid>
                <a:gridCol w="689958"/>
                <a:gridCol w="1032934"/>
                <a:gridCol w="1261533"/>
                <a:gridCol w="1202267"/>
                <a:gridCol w="1145858"/>
                <a:gridCol w="1062037"/>
              </a:tblGrid>
              <a:tr h="370840">
                <a:tc>
                  <a:txBody>
                    <a:bodyPr/>
                    <a:lstStyle/>
                    <a:p>
                      <a:pPr algn="ctr"/>
                      <a:r>
                        <a:rPr lang="en-US" sz="1400" dirty="0" smtClean="0"/>
                        <a:t>Org</a:t>
                      </a:r>
                      <a:endParaRPr lang="en-US" sz="1400" dirty="0"/>
                    </a:p>
                  </a:txBody>
                  <a:tcPr/>
                </a:tc>
                <a:tc>
                  <a:txBody>
                    <a:bodyPr/>
                    <a:lstStyle/>
                    <a:p>
                      <a:pPr algn="ctr"/>
                      <a:r>
                        <a:rPr lang="en-US" sz="1400" dirty="0" smtClean="0"/>
                        <a:t>FTP Allowance</a:t>
                      </a:r>
                      <a:endParaRPr lang="en-US" sz="1400" dirty="0"/>
                    </a:p>
                  </a:txBody>
                  <a:tcPr/>
                </a:tc>
                <a:tc>
                  <a:txBody>
                    <a:bodyPr/>
                    <a:lstStyle/>
                    <a:p>
                      <a:pPr algn="ctr"/>
                      <a:r>
                        <a:rPr lang="en-US" sz="1400" dirty="0" smtClean="0"/>
                        <a:t>Onboard as of</a:t>
                      </a:r>
                    </a:p>
                    <a:p>
                      <a:pPr algn="ctr"/>
                      <a:r>
                        <a:rPr lang="en-US" sz="1400" dirty="0" smtClean="0"/>
                        <a:t>1/21/17</a:t>
                      </a:r>
                      <a:endParaRPr lang="en-US" sz="1400" dirty="0"/>
                    </a:p>
                  </a:txBody>
                  <a:tcPr/>
                </a:tc>
                <a:tc>
                  <a:txBody>
                    <a:bodyPr/>
                    <a:lstStyle/>
                    <a:p>
                      <a:r>
                        <a:rPr lang="en-US" sz="1400" dirty="0" smtClean="0"/>
                        <a:t>FY17</a:t>
                      </a:r>
                      <a:br>
                        <a:rPr lang="en-US" sz="1400" dirty="0" smtClean="0"/>
                      </a:br>
                      <a:r>
                        <a:rPr lang="en-US" sz="1400" dirty="0" smtClean="0"/>
                        <a:t>Allowance</a:t>
                      </a:r>
                      <a:endParaRPr lang="en-US" sz="1400" dirty="0"/>
                    </a:p>
                  </a:txBody>
                  <a:tcPr/>
                </a:tc>
                <a:tc>
                  <a:txBody>
                    <a:bodyPr/>
                    <a:lstStyle/>
                    <a:p>
                      <a:r>
                        <a:rPr lang="en-US" sz="1400" dirty="0" smtClean="0"/>
                        <a:t>FY17</a:t>
                      </a:r>
                      <a:r>
                        <a:rPr lang="en-US" sz="1400" baseline="0" dirty="0" smtClean="0"/>
                        <a:t> </a:t>
                      </a:r>
                      <a:br>
                        <a:rPr lang="en-US" sz="1400" baseline="0" dirty="0" smtClean="0"/>
                      </a:br>
                      <a:r>
                        <a:rPr lang="en-US" sz="1400" baseline="0" dirty="0" smtClean="0"/>
                        <a:t>Cost</a:t>
                      </a:r>
                      <a:endParaRPr lang="en-US" sz="1400" dirty="0"/>
                    </a:p>
                  </a:txBody>
                  <a:tcPr/>
                </a:tc>
                <a:tc>
                  <a:txBody>
                    <a:bodyPr/>
                    <a:lstStyle/>
                    <a:p>
                      <a:r>
                        <a:rPr lang="en-US" sz="1400" dirty="0" smtClean="0"/>
                        <a:t>Remaining</a:t>
                      </a:r>
                      <a:endParaRPr lang="en-US" sz="1400" dirty="0"/>
                    </a:p>
                  </a:txBody>
                  <a:tcPr/>
                </a:tc>
              </a:tr>
              <a:tr h="370840">
                <a:tc>
                  <a:txBody>
                    <a:bodyPr/>
                    <a:lstStyle/>
                    <a:p>
                      <a:pPr algn="ctr"/>
                      <a:r>
                        <a:rPr lang="en-US" sz="1400" dirty="0" smtClean="0"/>
                        <a:t>ANG</a:t>
                      </a:r>
                      <a:endParaRPr lang="en-US" sz="1400" dirty="0"/>
                    </a:p>
                  </a:txBody>
                  <a:tcPr/>
                </a:tc>
                <a:tc>
                  <a:txBody>
                    <a:bodyPr/>
                    <a:lstStyle/>
                    <a:p>
                      <a:pPr algn="ctr"/>
                      <a:r>
                        <a:rPr lang="en-US" sz="1400" dirty="0" smtClean="0"/>
                        <a:t>16</a:t>
                      </a:r>
                      <a:endParaRPr lang="en-US" sz="1400" dirty="0"/>
                    </a:p>
                  </a:txBody>
                  <a:tcPr/>
                </a:tc>
                <a:tc>
                  <a:txBody>
                    <a:bodyPr/>
                    <a:lstStyle/>
                    <a:p>
                      <a:pPr algn="ctr"/>
                      <a:r>
                        <a:rPr lang="en-US" sz="1400" dirty="0" smtClean="0"/>
                        <a:t>14 FTE</a:t>
                      </a:r>
                      <a:endParaRPr lang="en-US" sz="1400" dirty="0"/>
                    </a:p>
                  </a:txBody>
                  <a:tcPr/>
                </a:tc>
                <a:tc>
                  <a:txBody>
                    <a:bodyPr/>
                    <a:lstStyle/>
                    <a:p>
                      <a:r>
                        <a:rPr lang="en-US" sz="1400" dirty="0" smtClean="0"/>
                        <a:t>$2,589,956</a:t>
                      </a:r>
                      <a:endParaRPr lang="en-US" sz="1400" dirty="0"/>
                    </a:p>
                  </a:txBody>
                  <a:tcPr/>
                </a:tc>
                <a:tc>
                  <a:txBody>
                    <a:bodyPr/>
                    <a:lstStyle/>
                    <a:p>
                      <a:r>
                        <a:rPr lang="en-US" sz="1400" dirty="0" smtClean="0"/>
                        <a:t>$2,343,244</a:t>
                      </a:r>
                      <a:endParaRPr lang="en-US" sz="1400" dirty="0"/>
                    </a:p>
                  </a:txBody>
                  <a:tcPr/>
                </a:tc>
                <a:tc>
                  <a:txBody>
                    <a:bodyPr/>
                    <a:lstStyle/>
                    <a:p>
                      <a:pPr algn="ctr"/>
                      <a:r>
                        <a:rPr lang="en-US" sz="1400" dirty="0" smtClean="0"/>
                        <a:t>$246,712</a:t>
                      </a:r>
                      <a:endParaRPr lang="en-US" sz="1400" dirty="0"/>
                    </a:p>
                  </a:txBody>
                  <a:tcPr/>
                </a:tc>
              </a:tr>
              <a:tr h="370840">
                <a:tc>
                  <a:txBody>
                    <a:bodyPr/>
                    <a:lstStyle/>
                    <a:p>
                      <a:pPr algn="ctr"/>
                      <a:r>
                        <a:rPr lang="en-US" sz="1400" dirty="0" smtClean="0"/>
                        <a:t>AVS</a:t>
                      </a:r>
                      <a:endParaRPr lang="en-US" sz="1400" dirty="0"/>
                    </a:p>
                  </a:txBody>
                  <a:tcPr/>
                </a:tc>
                <a:tc>
                  <a:txBody>
                    <a:bodyPr/>
                    <a:lstStyle/>
                    <a:p>
                      <a:pPr algn="ctr"/>
                      <a:r>
                        <a:rPr lang="en-US" sz="1400" dirty="0" smtClean="0"/>
                        <a:t>20</a:t>
                      </a:r>
                      <a:endParaRPr lang="en-US" sz="1400" dirty="0"/>
                    </a:p>
                  </a:txBody>
                  <a:tcPr/>
                </a:tc>
                <a:tc>
                  <a:txBody>
                    <a:bodyPr/>
                    <a:lstStyle/>
                    <a:p>
                      <a:pPr algn="ctr"/>
                      <a:r>
                        <a:rPr lang="en-US" sz="1400" dirty="0" smtClean="0"/>
                        <a:t>15 FTE + 1 PT</a:t>
                      </a:r>
                      <a:r>
                        <a:rPr lang="en-US" sz="1400" baseline="0" dirty="0" smtClean="0"/>
                        <a:t> (</a:t>
                      </a:r>
                      <a:r>
                        <a:rPr lang="en-US" sz="1400" dirty="0" smtClean="0"/>
                        <a:t>intern)</a:t>
                      </a:r>
                      <a:endParaRPr lang="en-US" sz="1400" dirty="0"/>
                    </a:p>
                  </a:txBody>
                  <a:tcPr/>
                </a:tc>
                <a:tc>
                  <a:txBody>
                    <a:bodyPr/>
                    <a:lstStyle/>
                    <a:p>
                      <a:r>
                        <a:rPr lang="en-US" sz="1400" dirty="0" smtClean="0"/>
                        <a:t>$2,566,135</a:t>
                      </a:r>
                      <a:endParaRPr lang="en-US" sz="1400" dirty="0"/>
                    </a:p>
                  </a:txBody>
                  <a:tcPr/>
                </a:tc>
                <a:tc>
                  <a:txBody>
                    <a:bodyPr/>
                    <a:lstStyle/>
                    <a:p>
                      <a:r>
                        <a:rPr lang="en-US" sz="1400" dirty="0" smtClean="0"/>
                        <a:t>$2,088,773</a:t>
                      </a:r>
                      <a:endParaRPr lang="en-US" sz="1400" dirty="0"/>
                    </a:p>
                  </a:txBody>
                  <a:tcPr/>
                </a:tc>
                <a:tc>
                  <a:txBody>
                    <a:bodyPr/>
                    <a:lstStyle/>
                    <a:p>
                      <a:pPr algn="ctr"/>
                      <a:r>
                        <a:rPr lang="en-US" sz="1400" dirty="0" smtClean="0"/>
                        <a:t>$477,362</a:t>
                      </a:r>
                      <a:endParaRPr lang="en-US" sz="1400" dirty="0"/>
                    </a:p>
                  </a:txBody>
                  <a:tcPr/>
                </a:tc>
              </a:tr>
            </a:tbl>
          </a:graphicData>
        </a:graphic>
      </p:graphicFrame>
      <p:sp>
        <p:nvSpPr>
          <p:cNvPr id="14" name="TextBox 13"/>
          <p:cNvSpPr txBox="1"/>
          <p:nvPr/>
        </p:nvSpPr>
        <p:spPr>
          <a:xfrm>
            <a:off x="283265" y="6614940"/>
            <a:ext cx="8577469" cy="246221"/>
          </a:xfrm>
          <a:prstGeom prst="rect">
            <a:avLst/>
          </a:prstGeom>
          <a:noFill/>
        </p:spPr>
        <p:txBody>
          <a:bodyPr wrap="square" rtlCol="0">
            <a:spAutoFit/>
          </a:bodyPr>
          <a:lstStyle/>
          <a:p>
            <a:pPr algn="ctr"/>
            <a:fld id="{EAE13CAE-1740-4A80-8C3E-8F8A7440AB44}" type="slidenum">
              <a:rPr lang="en-US" sz="1000" b="1" smtClean="0">
                <a:solidFill>
                  <a:prstClr val="black"/>
                </a:solidFill>
                <a:latin typeface="Arial" pitchFamily="34" charset="0"/>
                <a:cs typeface="Arial" pitchFamily="34" charset="0"/>
              </a:rPr>
              <a:pPr algn="ctr"/>
              <a:t>7</a:t>
            </a:fld>
            <a:endParaRPr lang="en-US" sz="1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48552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688"/>
            <a:ext cx="8229600" cy="1143000"/>
          </a:xfrm>
        </p:spPr>
        <p:txBody>
          <a:bodyPr/>
          <a:lstStyle/>
          <a:p>
            <a:r>
              <a:rPr lang="en-US" sz="3200" dirty="0" smtClean="0"/>
              <a:t>FY2017 Roundtable Requirements</a:t>
            </a:r>
            <a:endParaRPr lang="en-US" sz="3200" dirty="0"/>
          </a:p>
        </p:txBody>
      </p:sp>
      <p:sp>
        <p:nvSpPr>
          <p:cNvPr id="3" name="Slide Number Placeholder 2"/>
          <p:cNvSpPr>
            <a:spLocks noGrp="1"/>
          </p:cNvSpPr>
          <p:nvPr>
            <p:ph type="sldNum" sz="quarter" idx="10"/>
          </p:nvPr>
        </p:nvSpPr>
        <p:spPr/>
        <p:txBody>
          <a:bodyPr/>
          <a:lstStyle/>
          <a:p>
            <a:pPr>
              <a:defRPr/>
            </a:pPr>
            <a:fld id="{270D9700-55C9-4994-9F50-83587CDD3D72}" type="slidenum">
              <a:rPr lang="en-US" smtClean="0"/>
              <a:pPr>
                <a:defRPr/>
              </a:pPr>
              <a:t>8</a:t>
            </a:fld>
            <a:endParaRPr lang="en-US" smtClean="0"/>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94933037"/>
              </p:ext>
            </p:extLst>
          </p:nvPr>
        </p:nvGraphicFramePr>
        <p:xfrm>
          <a:off x="283030" y="605790"/>
          <a:ext cx="8437637" cy="6156960"/>
        </p:xfrm>
        <a:graphic>
          <a:graphicData uri="http://schemas.openxmlformats.org/drawingml/2006/table">
            <a:tbl>
              <a:tblPr firstRow="1" bandRow="1">
                <a:tableStyleId>{5C22544A-7EE6-4342-B048-85BDC9FD1C3A}</a:tableStyleId>
              </a:tblPr>
              <a:tblGrid>
                <a:gridCol w="919632"/>
                <a:gridCol w="4275452"/>
                <a:gridCol w="800333"/>
                <a:gridCol w="746977"/>
                <a:gridCol w="1695243"/>
              </a:tblGrid>
              <a:tr h="370840">
                <a:tc>
                  <a:txBody>
                    <a:bodyPr/>
                    <a:lstStyle/>
                    <a:p>
                      <a:r>
                        <a:rPr lang="en-US" sz="1000" dirty="0" smtClean="0"/>
                        <a:t>No.</a:t>
                      </a:r>
                      <a:endParaRPr lang="en-US" sz="1000" dirty="0"/>
                    </a:p>
                  </a:txBody>
                  <a:tcPr/>
                </a:tc>
                <a:tc>
                  <a:txBody>
                    <a:bodyPr/>
                    <a:lstStyle/>
                    <a:p>
                      <a:r>
                        <a:rPr lang="en-US" sz="1000" dirty="0" smtClean="0"/>
                        <a:t>Title</a:t>
                      </a:r>
                      <a:endParaRPr lang="en-US" sz="1000" dirty="0"/>
                    </a:p>
                  </a:txBody>
                  <a:tcPr/>
                </a:tc>
                <a:tc>
                  <a:txBody>
                    <a:bodyPr/>
                    <a:lstStyle/>
                    <a:p>
                      <a:pPr algn="ctr"/>
                      <a:r>
                        <a:rPr lang="en-US" sz="1000" dirty="0" smtClean="0"/>
                        <a:t>Technical</a:t>
                      </a:r>
                      <a:r>
                        <a:rPr lang="en-US" sz="1000" baseline="0" dirty="0" smtClean="0"/>
                        <a:t> Performer</a:t>
                      </a:r>
                      <a:endParaRPr lang="en-US" sz="1000" dirty="0"/>
                    </a:p>
                  </a:txBody>
                  <a:tcPr/>
                </a:tc>
                <a:tc>
                  <a:txBody>
                    <a:bodyPr/>
                    <a:lstStyle/>
                    <a:p>
                      <a:pPr algn="ctr"/>
                      <a:r>
                        <a:rPr lang="en-US" sz="1000" dirty="0" smtClean="0"/>
                        <a:t>Funding</a:t>
                      </a:r>
                      <a:br>
                        <a:rPr lang="en-US" sz="1000" dirty="0" smtClean="0"/>
                      </a:br>
                      <a:r>
                        <a:rPr lang="en-US" sz="1000" dirty="0" smtClean="0"/>
                        <a:t>(FY15/16)</a:t>
                      </a:r>
                      <a:endParaRPr lang="en-US" sz="1000" dirty="0"/>
                    </a:p>
                  </a:txBody>
                  <a:tcPr/>
                </a:tc>
                <a:tc>
                  <a:txBody>
                    <a:bodyPr/>
                    <a:lstStyle/>
                    <a:p>
                      <a:pPr algn="ctr"/>
                      <a:r>
                        <a:rPr lang="en-US" sz="1000" dirty="0" smtClean="0"/>
                        <a:t>Acquisition Status</a:t>
                      </a:r>
                      <a:endParaRPr lang="en-US" sz="1000" dirty="0"/>
                    </a:p>
                  </a:txBody>
                  <a:tcPr/>
                </a:tc>
              </a:tr>
              <a:tr h="370840">
                <a:tc>
                  <a:txBody>
                    <a:bodyPr/>
                    <a:lstStyle/>
                    <a:p>
                      <a:r>
                        <a:rPr lang="en-US" sz="1000" dirty="0" smtClean="0"/>
                        <a:t>HF17-AJG-1</a:t>
                      </a:r>
                      <a:endParaRPr lang="en-US" sz="1000" dirty="0"/>
                    </a:p>
                  </a:txBody>
                  <a:tcPr/>
                </a:tc>
                <a:tc>
                  <a:txBody>
                    <a:bodyPr/>
                    <a:lstStyle/>
                    <a:p>
                      <a:r>
                        <a:rPr lang="en-US" sz="1000" dirty="0" smtClean="0"/>
                        <a:t>Determine if attachment of job jeopardy to performance in the Common Principles (FAA 43078001) is supported by content validation </a:t>
                      </a:r>
                      <a:endParaRPr lang="en-US" sz="1000" dirty="0"/>
                    </a:p>
                  </a:txBody>
                  <a:tcPr/>
                </a:tc>
                <a:tc>
                  <a:txBody>
                    <a:bodyPr/>
                    <a:lstStyle/>
                    <a:p>
                      <a:pPr algn="ctr"/>
                      <a:r>
                        <a:rPr lang="en-US" sz="1000" dirty="0" smtClean="0"/>
                        <a:t>CAMI</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FY2017 CAMI PD </a:t>
                      </a:r>
                      <a:br>
                        <a:rPr lang="en-US" sz="1000" dirty="0" smtClean="0"/>
                      </a:br>
                      <a:r>
                        <a:rPr lang="en-US" sz="1000" dirty="0" smtClean="0"/>
                        <a:t>under</a:t>
                      </a:r>
                      <a:r>
                        <a:rPr lang="en-US" sz="1000" baseline="0" dirty="0" smtClean="0"/>
                        <a:t> development</a:t>
                      </a:r>
                      <a:endParaRPr lang="en-US" sz="1000" dirty="0"/>
                    </a:p>
                  </a:txBody>
                  <a:tcPr/>
                </a:tc>
              </a:tr>
              <a:tr h="370840">
                <a:tc>
                  <a:txBody>
                    <a:bodyPr/>
                    <a:lstStyle/>
                    <a:p>
                      <a:r>
                        <a:rPr lang="en-US" sz="1000" dirty="0" smtClean="0"/>
                        <a:t>HF17-AJG-2</a:t>
                      </a:r>
                      <a:endParaRPr lang="en-US" sz="1000" dirty="0"/>
                    </a:p>
                  </a:txBody>
                  <a:tcPr/>
                </a:tc>
                <a:tc>
                  <a:txBody>
                    <a:bodyPr/>
                    <a:lstStyle/>
                    <a:p>
                      <a:r>
                        <a:rPr lang="en-US" sz="1000" dirty="0" smtClean="0"/>
                        <a:t>Update and maintain an ATCS longitudinal training and performance database to support evaluation of proposed strategies, tests, or interventions in training, placement, and/or promotion of ATCSs</a:t>
                      </a:r>
                      <a:endParaRPr lang="en-US" sz="1000" dirty="0"/>
                    </a:p>
                  </a:txBody>
                  <a:tcPr/>
                </a:tc>
                <a:tc>
                  <a:txBody>
                    <a:bodyPr/>
                    <a:lstStyle/>
                    <a:p>
                      <a:pPr algn="ctr"/>
                      <a:r>
                        <a:rPr lang="en-US" sz="1000" dirty="0" smtClean="0"/>
                        <a:t>CAMI</a:t>
                      </a:r>
                      <a:endParaRPr lang="en-US" sz="1000" dirty="0"/>
                    </a:p>
                  </a:txBody>
                  <a:tcPr/>
                </a:tc>
                <a:tc>
                  <a:txBody>
                    <a:bodyPr/>
                    <a:lstStyle/>
                    <a:p>
                      <a:pPr algn="ctr"/>
                      <a:r>
                        <a:rPr lang="en-US" sz="1000" dirty="0" smtClean="0"/>
                        <a:t>$100,000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p>
                      <a:pPr algn="ctr"/>
                      <a:endParaRPr lang="en-US" sz="1000" dirty="0"/>
                    </a:p>
                  </a:txBody>
                  <a:tcPr/>
                </a:tc>
              </a:tr>
              <a:tr h="370840">
                <a:tc>
                  <a:txBody>
                    <a:bodyPr/>
                    <a:lstStyle/>
                    <a:p>
                      <a:r>
                        <a:rPr lang="en-US" sz="1000" dirty="0" smtClean="0"/>
                        <a:t>HF17-AJG-3</a:t>
                      </a:r>
                      <a:endParaRPr lang="en-US" sz="1000" dirty="0"/>
                    </a:p>
                  </a:txBody>
                  <a:tcPr/>
                </a:tc>
                <a:tc>
                  <a:txBody>
                    <a:bodyPr/>
                    <a:lstStyle/>
                    <a:p>
                      <a:r>
                        <a:rPr lang="en-US" sz="1000" dirty="0" smtClean="0"/>
                        <a:t>Conduct strategic job analysis for NAS Security and Enterprise Operations (NASEO) Directorate</a:t>
                      </a:r>
                      <a:endParaRPr lang="en-US" sz="1000" dirty="0"/>
                    </a:p>
                  </a:txBody>
                  <a:tcPr/>
                </a:tc>
                <a:tc>
                  <a:txBody>
                    <a:bodyPr/>
                    <a:lstStyle/>
                    <a:p>
                      <a:pPr algn="ctr"/>
                      <a:r>
                        <a:rPr lang="en-US" sz="1000" dirty="0" smtClean="0"/>
                        <a:t>CAMI</a:t>
                      </a:r>
                      <a:endParaRPr lang="en-US" sz="1000" dirty="0"/>
                    </a:p>
                  </a:txBody>
                  <a:tcPr/>
                </a:tc>
                <a:tc>
                  <a:txBody>
                    <a:bodyPr/>
                    <a:lstStyle/>
                    <a:p>
                      <a:pPr algn="ctr"/>
                      <a:r>
                        <a:rPr lang="en-US" sz="1000" dirty="0" smtClean="0"/>
                        <a:t>$150,000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txBody>
                  <a:tcPr/>
                </a:tc>
              </a:tr>
              <a:tr h="370840">
                <a:tc>
                  <a:txBody>
                    <a:bodyPr/>
                    <a:lstStyle/>
                    <a:p>
                      <a:r>
                        <a:rPr lang="en-US" sz="1000" dirty="0" smtClean="0"/>
                        <a:t>HF17-AJG-4</a:t>
                      </a:r>
                      <a:endParaRPr lang="en-US" sz="1000" dirty="0"/>
                    </a:p>
                  </a:txBody>
                  <a:tcPr/>
                </a:tc>
                <a:tc>
                  <a:txBody>
                    <a:bodyPr/>
                    <a:lstStyle/>
                    <a:p>
                      <a:r>
                        <a:rPr lang="en-US" sz="1000" dirty="0" smtClean="0"/>
                        <a:t>Develop recommendations for increasing the likelihood that controller trainees will succeed in field training to ensure that trainees are not lost due to factors other than their ability to control air traffic</a:t>
                      </a:r>
                      <a:endParaRPr lang="en-US" sz="1000" dirty="0"/>
                    </a:p>
                  </a:txBody>
                  <a:tcPr/>
                </a:tc>
                <a:tc>
                  <a:txBody>
                    <a:bodyPr/>
                    <a:lstStyle/>
                    <a:p>
                      <a:pPr algn="ctr"/>
                      <a:r>
                        <a:rPr lang="en-US" sz="1000" dirty="0" smtClean="0"/>
                        <a:t>CAMI</a:t>
                      </a:r>
                      <a:endParaRPr lang="en-US" sz="1000" dirty="0"/>
                    </a:p>
                  </a:txBody>
                  <a:tcPr/>
                </a:tc>
                <a:tc>
                  <a:txBody>
                    <a:bodyPr/>
                    <a:lstStyle/>
                    <a:p>
                      <a:pPr algn="ctr"/>
                      <a:r>
                        <a:rPr lang="en-US" sz="1000" dirty="0" smtClean="0"/>
                        <a:t>$0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p>
                      <a:pPr algn="ctr"/>
                      <a:endParaRPr lang="en-US" sz="1000" dirty="0"/>
                    </a:p>
                  </a:txBody>
                  <a:tcPr/>
                </a:tc>
              </a:tr>
              <a:tr h="370840">
                <a:tc>
                  <a:txBody>
                    <a:bodyPr/>
                    <a:lstStyle/>
                    <a:p>
                      <a:r>
                        <a:rPr lang="en-US" sz="1000" dirty="0" smtClean="0"/>
                        <a:t>HF17-AJG-5</a:t>
                      </a:r>
                      <a:endParaRPr lang="en-US" sz="1000" dirty="0"/>
                    </a:p>
                  </a:txBody>
                  <a:tcPr/>
                </a:tc>
                <a:tc>
                  <a:txBody>
                    <a:bodyPr/>
                    <a:lstStyle/>
                    <a:p>
                      <a:r>
                        <a:rPr lang="en-US" sz="1000" dirty="0" smtClean="0"/>
                        <a:t>Technical Operations Talent Acquisition Process: Development</a:t>
                      </a:r>
                      <a:r>
                        <a:rPr lang="en-US" sz="1000" baseline="0" dirty="0" smtClean="0"/>
                        <a:t> of field ATSS (FV-2101) structured pre-employment interview</a:t>
                      </a:r>
                      <a:endParaRPr lang="en-US" sz="1000" dirty="0"/>
                    </a:p>
                  </a:txBody>
                  <a:tcPr/>
                </a:tc>
                <a:tc>
                  <a:txBody>
                    <a:bodyPr/>
                    <a:lstStyle/>
                    <a:p>
                      <a:pPr algn="ctr"/>
                      <a:r>
                        <a:rPr lang="en-US" sz="1000" dirty="0" smtClean="0"/>
                        <a:t>CAMI</a:t>
                      </a:r>
                      <a:endParaRPr lang="en-US" sz="1000" dirty="0"/>
                    </a:p>
                  </a:txBody>
                  <a:tcPr/>
                </a:tc>
                <a:tc>
                  <a:txBody>
                    <a:bodyPr/>
                    <a:lstStyle/>
                    <a:p>
                      <a:pPr algn="ctr"/>
                      <a:r>
                        <a:rPr lang="en-US" sz="1000" dirty="0" smtClean="0"/>
                        <a:t>$0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txBody>
                  <a:tcPr/>
                </a:tc>
              </a:tr>
              <a:tr h="0">
                <a:tc>
                  <a:txBody>
                    <a:bodyPr/>
                    <a:lstStyle/>
                    <a:p>
                      <a:endParaRPr lang="en-US" sz="1000" dirty="0"/>
                    </a:p>
                  </a:txBody>
                  <a:tcPr/>
                </a:tc>
                <a:tc>
                  <a:txBody>
                    <a:bodyPr/>
                    <a:lstStyle/>
                    <a:p>
                      <a:r>
                        <a:rPr lang="en-US" sz="1000" b="1" i="1" dirty="0" smtClean="0"/>
                        <a:t>AJG Total</a:t>
                      </a:r>
                      <a:endParaRPr lang="en-US" sz="1000" b="1" i="1" dirty="0"/>
                    </a:p>
                  </a:txBody>
                  <a:tcPr/>
                </a:tc>
                <a:tc>
                  <a:txBody>
                    <a:bodyPr/>
                    <a:lstStyle/>
                    <a:p>
                      <a:pPr algn="ctr"/>
                      <a:endParaRPr lang="en-US" sz="1000" b="1" i="1" dirty="0"/>
                    </a:p>
                  </a:txBody>
                  <a:tcPr/>
                </a:tc>
                <a:tc>
                  <a:txBody>
                    <a:bodyPr/>
                    <a:lstStyle/>
                    <a:p>
                      <a:pPr algn="ctr"/>
                      <a:r>
                        <a:rPr lang="en-US" sz="1000" b="1" i="1" dirty="0" smtClean="0"/>
                        <a:t>$250,000</a:t>
                      </a:r>
                      <a:endParaRPr lang="en-US" sz="1000" b="1" i="1" dirty="0"/>
                    </a:p>
                  </a:txBody>
                  <a:tcPr/>
                </a:tc>
                <a:tc>
                  <a:txBody>
                    <a:bodyPr/>
                    <a:lstStyle/>
                    <a:p>
                      <a:pPr algn="ctr"/>
                      <a:endParaRPr lang="en-US" sz="1000" b="1" i="1" dirty="0"/>
                    </a:p>
                  </a:txBody>
                  <a:tcPr/>
                </a:tc>
              </a:tr>
              <a:tr h="370840">
                <a:tc>
                  <a:txBody>
                    <a:bodyPr/>
                    <a:lstStyle/>
                    <a:p>
                      <a:r>
                        <a:rPr lang="en-US" sz="1000" dirty="0" smtClean="0"/>
                        <a:t>HF17-AJI1-1</a:t>
                      </a:r>
                      <a:endParaRPr lang="en-US" sz="1000" dirty="0"/>
                    </a:p>
                  </a:txBody>
                  <a:tcPr/>
                </a:tc>
                <a:tc>
                  <a:txBody>
                    <a:bodyPr/>
                    <a:lstStyle/>
                    <a:p>
                      <a:r>
                        <a:rPr lang="en-US" sz="1000" dirty="0" smtClean="0"/>
                        <a:t>Conduct research to support Runway Safety Call to Action Implementation Plan activities - Literature Review for Human Factors in </a:t>
                      </a:r>
                      <a:br>
                        <a:rPr lang="en-US" sz="1000" dirty="0" smtClean="0"/>
                      </a:br>
                      <a:r>
                        <a:rPr lang="en-US" sz="1000" dirty="0" smtClean="0"/>
                        <a:t>Wrong Surface Landings (R&amp;D</a:t>
                      </a:r>
                      <a:r>
                        <a:rPr lang="en-US" sz="1000" baseline="0" dirty="0" smtClean="0"/>
                        <a:t> </a:t>
                      </a:r>
                      <a:r>
                        <a:rPr lang="en-US" sz="1000" dirty="0" smtClean="0"/>
                        <a:t>requirement withdrawn)</a:t>
                      </a:r>
                      <a:endParaRPr lang="en-US" sz="1000" dirty="0"/>
                    </a:p>
                  </a:txBody>
                  <a:tcPr/>
                </a:tc>
                <a:tc>
                  <a:txBody>
                    <a:bodyPr/>
                    <a:lstStyle/>
                    <a:p>
                      <a:pPr algn="ct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AJI-155 Technical Sponsor</a:t>
                      </a:r>
                      <a:r>
                        <a:rPr lang="en-US" sz="1000" baseline="0" dirty="0" smtClean="0"/>
                        <a:t> withdrew R&amp;D requirement</a:t>
                      </a:r>
                      <a:endParaRPr lang="en-US" sz="1000" dirty="0"/>
                    </a:p>
                  </a:txBody>
                  <a:tcPr/>
                </a:tc>
              </a:tr>
              <a:tr h="365538">
                <a:tc>
                  <a:txBody>
                    <a:bodyPr/>
                    <a:lstStyle/>
                    <a:p>
                      <a:r>
                        <a:rPr lang="en-US" sz="1000" dirty="0" smtClean="0"/>
                        <a:t>HF17-AJI1-2</a:t>
                      </a:r>
                      <a:endParaRPr lang="en-US" sz="1000" dirty="0"/>
                    </a:p>
                  </a:txBody>
                  <a:tcPr/>
                </a:tc>
                <a:tc>
                  <a:txBody>
                    <a:bodyPr/>
                    <a:lstStyle/>
                    <a:p>
                      <a:r>
                        <a:rPr lang="en-US" sz="1000" dirty="0" smtClean="0"/>
                        <a:t>Visual Scanning Techniques Research Study</a:t>
                      </a:r>
                      <a:endParaRPr lang="en-US" sz="1000" dirty="0"/>
                    </a:p>
                  </a:txBody>
                  <a:tcPr/>
                </a:tc>
                <a:tc>
                  <a:txBody>
                    <a:bodyPr/>
                    <a:lstStyle/>
                    <a:p>
                      <a:pPr algn="ctr"/>
                      <a:r>
                        <a:rPr lang="en-US" sz="1000" dirty="0" smtClean="0"/>
                        <a:t>CAMI</a:t>
                      </a:r>
                      <a:endParaRPr lang="en-US" sz="1000" dirty="0"/>
                    </a:p>
                  </a:txBody>
                  <a:tcPr/>
                </a:tc>
                <a:tc>
                  <a:txBody>
                    <a:bodyPr/>
                    <a:lstStyle/>
                    <a:p>
                      <a:pPr algn="ctr"/>
                      <a:r>
                        <a:rPr lang="en-US" sz="1000" dirty="0" smtClean="0"/>
                        <a:t>$50,000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txBody>
                  <a:tcPr/>
                </a:tc>
              </a:tr>
              <a:tr h="370840">
                <a:tc>
                  <a:txBody>
                    <a:bodyPr/>
                    <a:lstStyle/>
                    <a:p>
                      <a:r>
                        <a:rPr lang="en-US" sz="1000" dirty="0" smtClean="0"/>
                        <a:t>HF17-AJI1-3</a:t>
                      </a:r>
                      <a:endParaRPr lang="en-US" sz="1000" dirty="0"/>
                    </a:p>
                  </a:txBody>
                  <a:tcPr/>
                </a:tc>
                <a:tc>
                  <a:txBody>
                    <a:bodyPr/>
                    <a:lstStyle/>
                    <a:p>
                      <a:r>
                        <a:rPr lang="en-US" sz="1000" dirty="0" smtClean="0"/>
                        <a:t>Human</a:t>
                      </a:r>
                      <a:r>
                        <a:rPr lang="en-US" sz="1000" baseline="0" dirty="0" smtClean="0"/>
                        <a:t> Factors for </a:t>
                      </a:r>
                      <a:r>
                        <a:rPr lang="en-US" sz="1000" baseline="0" dirty="0" err="1" smtClean="0"/>
                        <a:t>NextGen</a:t>
                      </a:r>
                      <a:r>
                        <a:rPr lang="en-US" sz="1000" baseline="0" dirty="0" smtClean="0"/>
                        <a:t> Remote Towers</a:t>
                      </a:r>
                      <a:endParaRPr lang="en-US" sz="1000" dirty="0"/>
                    </a:p>
                  </a:txBody>
                  <a:tcPr/>
                </a:tc>
                <a:tc>
                  <a:txBody>
                    <a:bodyPr/>
                    <a:lstStyle/>
                    <a:p>
                      <a:pPr algn="ctr"/>
                      <a:r>
                        <a:rPr lang="en-US" sz="1000" b="1" dirty="0" smtClean="0">
                          <a:solidFill>
                            <a:srgbClr val="FF0000"/>
                          </a:solidFill>
                        </a:rPr>
                        <a:t>Not Core Funded</a:t>
                      </a:r>
                      <a:endParaRPr lang="en-US" sz="1000" b="1" dirty="0">
                        <a:solidFill>
                          <a:srgbClr val="FF0000"/>
                        </a:solidFill>
                      </a:endParaRPr>
                    </a:p>
                  </a:txBody>
                  <a:tcPr/>
                </a:tc>
                <a:tc>
                  <a:txBody>
                    <a:bodyPr/>
                    <a:lstStyle/>
                    <a:p>
                      <a:pPr algn="ctr"/>
                      <a:r>
                        <a:rPr lang="en-US" sz="1000" b="1" dirty="0" smtClean="0">
                          <a:solidFill>
                            <a:srgbClr val="FF0000"/>
                          </a:solidFill>
                        </a:rPr>
                        <a:t>ANG-A </a:t>
                      </a:r>
                      <a:br>
                        <a:rPr lang="en-US" sz="1000" b="1" dirty="0" smtClean="0">
                          <a:solidFill>
                            <a:srgbClr val="FF0000"/>
                          </a:solidFill>
                        </a:rPr>
                      </a:br>
                      <a:r>
                        <a:rPr lang="en-US" sz="1000" b="1" dirty="0" smtClean="0">
                          <a:solidFill>
                            <a:srgbClr val="FF0000"/>
                          </a:solidFill>
                        </a:rPr>
                        <a:t>NG F&amp;E</a:t>
                      </a:r>
                      <a:endParaRPr lang="en-US" sz="1000" b="1" dirty="0">
                        <a:solidFill>
                          <a:srgbClr val="FF0000"/>
                        </a:solidFill>
                      </a:endParaRPr>
                    </a:p>
                  </a:txBody>
                  <a:tcPr/>
                </a:tc>
                <a:tc>
                  <a:txBody>
                    <a:bodyPr/>
                    <a:lstStyle/>
                    <a:p>
                      <a:pPr algn="ctr"/>
                      <a:r>
                        <a:rPr lang="en-US" sz="1000" b="1" dirty="0" smtClean="0">
                          <a:solidFill>
                            <a:srgbClr val="FF0000"/>
                          </a:solidFill>
                        </a:rPr>
                        <a:t>Roundtable:</a:t>
                      </a:r>
                      <a:r>
                        <a:rPr lang="en-US" sz="1000" b="1" baseline="0" dirty="0" smtClean="0">
                          <a:solidFill>
                            <a:srgbClr val="FF0000"/>
                          </a:solidFill>
                        </a:rPr>
                        <a:t> $256K needed</a:t>
                      </a:r>
                      <a:br>
                        <a:rPr lang="en-US" sz="1000" b="1" baseline="0" dirty="0" smtClean="0">
                          <a:solidFill>
                            <a:srgbClr val="FF0000"/>
                          </a:solidFill>
                        </a:rPr>
                      </a:br>
                      <a:r>
                        <a:rPr lang="en-US" sz="1000" b="1" baseline="0" dirty="0" smtClean="0">
                          <a:solidFill>
                            <a:srgbClr val="FF0000"/>
                          </a:solidFill>
                        </a:rPr>
                        <a:t>ANG-A funded $400K</a:t>
                      </a:r>
                      <a:endParaRPr lang="en-US" sz="1000" b="1" dirty="0">
                        <a:solidFill>
                          <a:srgbClr val="FF0000"/>
                        </a:solidFill>
                      </a:endParaRPr>
                    </a:p>
                  </a:txBody>
                  <a:tcPr/>
                </a:tc>
              </a:tr>
              <a:tr h="370840">
                <a:tc>
                  <a:txBody>
                    <a:bodyPr/>
                    <a:lstStyle/>
                    <a:p>
                      <a:r>
                        <a:rPr lang="en-US" sz="1000" dirty="0" smtClean="0"/>
                        <a:t>HF17-AJI2-1</a:t>
                      </a:r>
                      <a:endParaRPr lang="en-US" sz="1000" dirty="0"/>
                    </a:p>
                  </a:txBody>
                  <a:tcPr/>
                </a:tc>
                <a:tc>
                  <a:txBody>
                    <a:bodyPr/>
                    <a:lstStyle/>
                    <a:p>
                      <a:r>
                        <a:rPr lang="en-US" sz="1000" b="0" i="0" dirty="0" smtClean="0"/>
                        <a:t>Assess the Radar Vectoring Aptitude Test (RVAT) as a measure of vectoring aptitude and assist in determining its predictive validity, utility, and fairness use in the placement of newly hired air traffic developmental controller</a:t>
                      </a:r>
                      <a:endParaRPr lang="en-US" sz="1000" b="0" i="0" dirty="0"/>
                    </a:p>
                  </a:txBody>
                  <a:tcPr/>
                </a:tc>
                <a:tc>
                  <a:txBody>
                    <a:bodyPr/>
                    <a:lstStyle/>
                    <a:p>
                      <a:pPr algn="ctr"/>
                      <a:r>
                        <a:rPr lang="en-US" sz="1000" dirty="0" smtClean="0"/>
                        <a:t>CAMI</a:t>
                      </a:r>
                      <a:endParaRPr lang="en-US" sz="1000" dirty="0"/>
                    </a:p>
                  </a:txBody>
                  <a:tcPr/>
                </a:tc>
                <a:tc>
                  <a:txBody>
                    <a:bodyPr/>
                    <a:lstStyle/>
                    <a:p>
                      <a:pPr algn="ctr"/>
                      <a:r>
                        <a:rPr lang="en-US" sz="1000" dirty="0" smtClean="0"/>
                        <a:t>$0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txBody>
                  <a:tcPr/>
                </a:tc>
              </a:tr>
              <a:tr h="370840">
                <a:tc>
                  <a:txBody>
                    <a:bodyPr/>
                    <a:lstStyle/>
                    <a:p>
                      <a:r>
                        <a:rPr lang="en-US" sz="1000" dirty="0" smtClean="0"/>
                        <a:t>HF17-AJI2-2</a:t>
                      </a:r>
                      <a:endParaRPr lang="en-US" sz="1000" dirty="0"/>
                    </a:p>
                  </a:txBody>
                  <a:tcPr/>
                </a:tc>
                <a:tc>
                  <a:txBody>
                    <a:bodyPr/>
                    <a:lstStyle/>
                    <a:p>
                      <a:r>
                        <a:rPr lang="en-US" sz="1000" b="0" i="0" dirty="0" smtClean="0"/>
                        <a:t>Conduct research to provide data and targeted analyses to support data-driven decision-making at the FAA Academy Air Traffic Division, including documenting and improving the reliability of the raters who evaluate ATC student performance at the end of their initial courses. </a:t>
                      </a:r>
                      <a:endParaRPr lang="en-US" sz="1000" b="0" i="0" dirty="0"/>
                    </a:p>
                  </a:txBody>
                  <a:tcPr/>
                </a:tc>
                <a:tc>
                  <a:txBody>
                    <a:bodyPr/>
                    <a:lstStyle/>
                    <a:p>
                      <a:pPr algn="ctr"/>
                      <a:r>
                        <a:rPr lang="en-US" sz="1000" dirty="0" smtClean="0"/>
                        <a:t>CAMI</a:t>
                      </a:r>
                      <a:endParaRPr lang="en-US" sz="1000" dirty="0"/>
                    </a:p>
                  </a:txBody>
                  <a:tcPr/>
                </a:tc>
                <a:tc>
                  <a:txBody>
                    <a:bodyPr/>
                    <a:lstStyle/>
                    <a:p>
                      <a:pPr algn="ctr"/>
                      <a:r>
                        <a:rPr lang="en-US" sz="1000" dirty="0" smtClean="0"/>
                        <a:t>$0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p>
                      <a:pPr algn="ctr"/>
                      <a:endParaRPr lang="en-US" sz="1000" dirty="0"/>
                    </a:p>
                  </a:txBody>
                  <a:tcPr/>
                </a:tc>
              </a:tr>
              <a:tr h="211445">
                <a:tc>
                  <a:txBody>
                    <a:bodyPr/>
                    <a:lstStyle/>
                    <a:p>
                      <a:r>
                        <a:rPr lang="en-US" sz="1000" dirty="0" smtClean="0"/>
                        <a:t>HF17-AJI2-3</a:t>
                      </a:r>
                      <a:endParaRPr lang="en-US" sz="1000" dirty="0"/>
                    </a:p>
                  </a:txBody>
                  <a:tcPr/>
                </a:tc>
                <a:tc>
                  <a:txBody>
                    <a:bodyPr/>
                    <a:lstStyle/>
                    <a:p>
                      <a:r>
                        <a:rPr lang="en-US" sz="1000" b="0" i="0" dirty="0" smtClean="0"/>
                        <a:t>Evaluate</a:t>
                      </a:r>
                      <a:r>
                        <a:rPr lang="en-US" sz="1000" b="0" i="0" baseline="0" dirty="0" smtClean="0"/>
                        <a:t> AT-CTI Program effectiveness  (R&amp;D requirement pending)</a:t>
                      </a:r>
                      <a:endParaRPr lang="en-US" sz="1000" b="0" i="0" dirty="0"/>
                    </a:p>
                  </a:txBody>
                  <a:tcPr/>
                </a:tc>
                <a:tc>
                  <a:txBody>
                    <a:bodyPr/>
                    <a:lstStyle/>
                    <a:p>
                      <a:pPr algn="ctr"/>
                      <a:r>
                        <a:rPr lang="en-US" sz="1000" dirty="0" smtClean="0"/>
                        <a:t>CAMI</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Requirement  deferred</a:t>
                      </a:r>
                      <a:r>
                        <a:rPr lang="en-US" sz="1000" baseline="0" dirty="0" smtClean="0"/>
                        <a:t>  for FY2017 per </a:t>
                      </a:r>
                      <a:r>
                        <a:rPr lang="en-US" sz="1000" dirty="0" smtClean="0"/>
                        <a:t>AJI-155</a:t>
                      </a:r>
                      <a:endParaRPr lang="en-US" sz="1000" dirty="0"/>
                    </a:p>
                  </a:txBody>
                  <a:tcPr/>
                </a:tc>
              </a:tr>
              <a:tr h="218440">
                <a:tc>
                  <a:txBody>
                    <a:bodyPr/>
                    <a:lstStyle/>
                    <a:p>
                      <a:endParaRPr lang="en-US" sz="1000" dirty="0"/>
                    </a:p>
                  </a:txBody>
                  <a:tcPr/>
                </a:tc>
                <a:tc>
                  <a:txBody>
                    <a:bodyPr/>
                    <a:lstStyle/>
                    <a:p>
                      <a:r>
                        <a:rPr lang="en-US" sz="1000" b="1" i="1" dirty="0" smtClean="0"/>
                        <a:t>AJI Total</a:t>
                      </a:r>
                      <a:endParaRPr lang="en-US" sz="1000" b="1" i="1" dirty="0"/>
                    </a:p>
                  </a:txBody>
                  <a:tcPr/>
                </a:tc>
                <a:tc>
                  <a:txBody>
                    <a:bodyPr/>
                    <a:lstStyle/>
                    <a:p>
                      <a:pPr algn="ctr"/>
                      <a:endParaRPr lang="en-US" sz="1000" dirty="0"/>
                    </a:p>
                  </a:txBody>
                  <a:tcPr/>
                </a:tc>
                <a:tc>
                  <a:txBody>
                    <a:bodyPr/>
                    <a:lstStyle/>
                    <a:p>
                      <a:pPr algn="ctr"/>
                      <a:r>
                        <a:rPr lang="en-US" sz="1000" b="1" i="1" dirty="0" smtClean="0"/>
                        <a:t>$100,000</a:t>
                      </a:r>
                      <a:endParaRPr lang="en-US" sz="1000" b="1" i="1" dirty="0"/>
                    </a:p>
                  </a:txBody>
                  <a:tcPr/>
                </a:tc>
                <a:tc>
                  <a:txBody>
                    <a:bodyPr/>
                    <a:lstStyle/>
                    <a:p>
                      <a:pPr algn="ctr"/>
                      <a:endParaRPr lang="en-US" sz="1000" b="1" i="1" dirty="0"/>
                    </a:p>
                  </a:txBody>
                  <a:tcPr/>
                </a:tc>
              </a:tr>
            </a:tbl>
          </a:graphicData>
        </a:graphic>
      </p:graphicFrame>
    </p:spTree>
    <p:extLst>
      <p:ext uri="{BB962C8B-B14F-4D97-AF65-F5344CB8AC3E}">
        <p14:creationId xmlns:p14="http://schemas.microsoft.com/office/powerpoint/2010/main" val="183403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688"/>
            <a:ext cx="8229600" cy="1143000"/>
          </a:xfrm>
        </p:spPr>
        <p:txBody>
          <a:bodyPr/>
          <a:lstStyle/>
          <a:p>
            <a:r>
              <a:rPr lang="en-US" sz="3200" dirty="0" smtClean="0"/>
              <a:t>FY2017 Roundtable Requirements (cont.)</a:t>
            </a:r>
            <a:endParaRPr lang="en-US" sz="3200" dirty="0"/>
          </a:p>
        </p:txBody>
      </p:sp>
      <p:sp>
        <p:nvSpPr>
          <p:cNvPr id="3" name="Slide Number Placeholder 2"/>
          <p:cNvSpPr>
            <a:spLocks noGrp="1"/>
          </p:cNvSpPr>
          <p:nvPr>
            <p:ph type="sldNum" sz="quarter" idx="10"/>
          </p:nvPr>
        </p:nvSpPr>
        <p:spPr/>
        <p:txBody>
          <a:bodyPr/>
          <a:lstStyle/>
          <a:p>
            <a:pPr>
              <a:defRPr/>
            </a:pPr>
            <a:fld id="{270D9700-55C9-4994-9F50-83587CDD3D72}" type="slidenum">
              <a:rPr lang="en-US" smtClean="0"/>
              <a:pPr>
                <a:defRPr/>
              </a:pPr>
              <a:t>9</a:t>
            </a:fld>
            <a:endParaRPr lang="en-US" smtClean="0"/>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55720198"/>
              </p:ext>
            </p:extLst>
          </p:nvPr>
        </p:nvGraphicFramePr>
        <p:xfrm>
          <a:off x="283030" y="765612"/>
          <a:ext cx="8099792" cy="4744720"/>
        </p:xfrm>
        <a:graphic>
          <a:graphicData uri="http://schemas.openxmlformats.org/drawingml/2006/table">
            <a:tbl>
              <a:tblPr firstRow="1" bandRow="1">
                <a:tableStyleId>{5C22544A-7EE6-4342-B048-85BDC9FD1C3A}</a:tableStyleId>
              </a:tblPr>
              <a:tblGrid>
                <a:gridCol w="876404"/>
                <a:gridCol w="3412566"/>
                <a:gridCol w="990600"/>
                <a:gridCol w="923689"/>
                <a:gridCol w="1896533"/>
              </a:tblGrid>
              <a:tr h="370840">
                <a:tc>
                  <a:txBody>
                    <a:bodyPr/>
                    <a:lstStyle/>
                    <a:p>
                      <a:r>
                        <a:rPr lang="en-US" sz="1000" dirty="0" smtClean="0"/>
                        <a:t>No.</a:t>
                      </a:r>
                      <a:endParaRPr lang="en-US" sz="1000" dirty="0"/>
                    </a:p>
                  </a:txBody>
                  <a:tcPr/>
                </a:tc>
                <a:tc>
                  <a:txBody>
                    <a:bodyPr/>
                    <a:lstStyle/>
                    <a:p>
                      <a:r>
                        <a:rPr lang="en-US" sz="1000" dirty="0" smtClean="0"/>
                        <a:t>Title</a:t>
                      </a:r>
                      <a:endParaRPr lang="en-US" sz="1000" dirty="0"/>
                    </a:p>
                  </a:txBody>
                  <a:tcPr/>
                </a:tc>
                <a:tc>
                  <a:txBody>
                    <a:bodyPr/>
                    <a:lstStyle/>
                    <a:p>
                      <a:pPr algn="ctr"/>
                      <a:r>
                        <a:rPr lang="en-US" sz="1000" dirty="0" smtClean="0"/>
                        <a:t>Technical</a:t>
                      </a:r>
                      <a:r>
                        <a:rPr lang="en-US" sz="1000" baseline="0" dirty="0" smtClean="0"/>
                        <a:t> Performer</a:t>
                      </a:r>
                      <a:endParaRPr lang="en-US" sz="1000" dirty="0"/>
                    </a:p>
                  </a:txBody>
                  <a:tcPr/>
                </a:tc>
                <a:tc>
                  <a:txBody>
                    <a:bodyPr/>
                    <a:lstStyle/>
                    <a:p>
                      <a:pPr algn="ctr"/>
                      <a:r>
                        <a:rPr lang="en-US" sz="1000" dirty="0" smtClean="0"/>
                        <a:t>Funding</a:t>
                      </a:r>
                      <a:br>
                        <a:rPr lang="en-US" sz="1000" dirty="0" smtClean="0"/>
                      </a:br>
                      <a:r>
                        <a:rPr lang="en-US" sz="1000" dirty="0" smtClean="0"/>
                        <a:t>(FY15/16)</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Acquisition Status</a:t>
                      </a:r>
                    </a:p>
                    <a:p>
                      <a:pPr algn="ctr"/>
                      <a:endParaRPr lang="en-US" sz="1000" dirty="0"/>
                    </a:p>
                  </a:txBody>
                  <a:tcPr/>
                </a:tc>
              </a:tr>
              <a:tr h="370840">
                <a:tc>
                  <a:txBody>
                    <a:bodyPr/>
                    <a:lstStyle/>
                    <a:p>
                      <a:r>
                        <a:rPr lang="en-US" sz="1000" dirty="0" smtClean="0"/>
                        <a:t>HF17-AJT-1</a:t>
                      </a:r>
                      <a:endParaRPr lang="en-US" sz="1000" dirty="0"/>
                    </a:p>
                  </a:txBody>
                  <a:tcPr/>
                </a:tc>
                <a:tc>
                  <a:txBody>
                    <a:bodyPr/>
                    <a:lstStyle/>
                    <a:p>
                      <a:r>
                        <a:rPr lang="en-US" sz="1000" dirty="0" smtClean="0"/>
                        <a:t>Supplemental Review of Visual Air Traffic Terminal Services</a:t>
                      </a:r>
                      <a:endParaRPr lang="en-US" sz="1000" dirty="0"/>
                    </a:p>
                  </a:txBody>
                  <a:tcPr/>
                </a:tc>
                <a:tc>
                  <a:txBody>
                    <a:bodyPr/>
                    <a:lstStyle/>
                    <a:p>
                      <a:pPr algn="ctr"/>
                      <a:r>
                        <a:rPr lang="en-US" sz="1000" dirty="0" smtClean="0"/>
                        <a:t>ANG-E25</a:t>
                      </a:r>
                      <a:endParaRPr lang="en-US" sz="1000" dirty="0"/>
                    </a:p>
                  </a:txBody>
                  <a:tcPr/>
                </a:tc>
                <a:tc>
                  <a:txBody>
                    <a:bodyPr/>
                    <a:lstStyle/>
                    <a:p>
                      <a:pPr algn="ctr"/>
                      <a:r>
                        <a:rPr lang="en-US" sz="1000" dirty="0" smtClean="0"/>
                        <a:t>$50,000</a:t>
                      </a:r>
                      <a:endParaRPr lang="en-US" sz="1000" dirty="0"/>
                    </a:p>
                  </a:txBody>
                  <a:tcPr/>
                </a:tc>
                <a:tc>
                  <a:txBody>
                    <a:bodyPr/>
                    <a:lstStyle/>
                    <a:p>
                      <a:pPr algn="ctr"/>
                      <a:r>
                        <a:rPr lang="en-US" sz="1000" dirty="0" smtClean="0"/>
                        <a:t>FY2017 ANG-E25</a:t>
                      </a:r>
                      <a:r>
                        <a:rPr lang="en-US" sz="1000" baseline="0" dirty="0" smtClean="0"/>
                        <a:t> LOEA </a:t>
                      </a:r>
                      <a:br>
                        <a:rPr lang="en-US" sz="1000" baseline="0" dirty="0" smtClean="0"/>
                      </a:br>
                      <a:r>
                        <a:rPr lang="en-US" sz="1000" baseline="0" dirty="0" smtClean="0"/>
                        <a:t>under development</a:t>
                      </a:r>
                      <a:endParaRPr lang="en-US" sz="1000" dirty="0"/>
                    </a:p>
                  </a:txBody>
                  <a:tcPr/>
                </a:tc>
              </a:tr>
              <a:tr h="129194">
                <a:tc>
                  <a:txBody>
                    <a:bodyPr/>
                    <a:lstStyle/>
                    <a:p>
                      <a:endParaRPr lang="en-US" sz="1000" dirty="0"/>
                    </a:p>
                  </a:txBody>
                  <a:tcPr/>
                </a:tc>
                <a:tc>
                  <a:txBody>
                    <a:bodyPr/>
                    <a:lstStyle/>
                    <a:p>
                      <a:r>
                        <a:rPr lang="en-US" sz="1000" b="1" i="1" dirty="0" smtClean="0"/>
                        <a:t>AJT</a:t>
                      </a:r>
                      <a:r>
                        <a:rPr lang="en-US" sz="1000" b="1" i="1" baseline="0" dirty="0" smtClean="0"/>
                        <a:t> Total</a:t>
                      </a:r>
                      <a:endParaRPr lang="en-US" sz="1000" b="1" i="1" dirty="0"/>
                    </a:p>
                  </a:txBody>
                  <a:tcPr/>
                </a:tc>
                <a:tc>
                  <a:txBody>
                    <a:bodyPr/>
                    <a:lstStyle/>
                    <a:p>
                      <a:pPr algn="ctr"/>
                      <a:endParaRPr lang="en-US" sz="1000" dirty="0"/>
                    </a:p>
                  </a:txBody>
                  <a:tcPr/>
                </a:tc>
                <a:tc>
                  <a:txBody>
                    <a:bodyPr/>
                    <a:lstStyle/>
                    <a:p>
                      <a:pPr algn="ctr"/>
                      <a:r>
                        <a:rPr lang="en-US" sz="1000" b="1" i="1" dirty="0" smtClean="0"/>
                        <a:t>$50,000</a:t>
                      </a:r>
                      <a:endParaRPr lang="en-US" sz="1000" b="1" i="1" dirty="0"/>
                    </a:p>
                  </a:txBody>
                  <a:tcPr/>
                </a:tc>
                <a:tc>
                  <a:txBody>
                    <a:bodyPr/>
                    <a:lstStyle/>
                    <a:p>
                      <a:pPr algn="ctr"/>
                      <a:endParaRPr lang="en-US" sz="1000" b="1" i="1" dirty="0"/>
                    </a:p>
                  </a:txBody>
                  <a:tcPr/>
                </a:tc>
              </a:tr>
              <a:tr h="370840">
                <a:tc>
                  <a:txBody>
                    <a:bodyPr/>
                    <a:lstStyle/>
                    <a:p>
                      <a:r>
                        <a:rPr lang="en-US" sz="1000" dirty="0" smtClean="0"/>
                        <a:t>HF17-AJM-1</a:t>
                      </a:r>
                      <a:endParaRPr lang="en-US" sz="1000" dirty="0"/>
                    </a:p>
                  </a:txBody>
                  <a:tcPr/>
                </a:tc>
                <a:tc>
                  <a:txBody>
                    <a:bodyPr/>
                    <a:lstStyle/>
                    <a:p>
                      <a:r>
                        <a:rPr lang="en-US" sz="1000" dirty="0" smtClean="0"/>
                        <a:t>Optimizing Air Traffic Control Information Presentation</a:t>
                      </a:r>
                      <a:endParaRPr lang="en-US" sz="1000" dirty="0"/>
                    </a:p>
                  </a:txBody>
                  <a:tcPr/>
                </a:tc>
                <a:tc>
                  <a:txBody>
                    <a:bodyPr/>
                    <a:lstStyle/>
                    <a:p>
                      <a:pPr algn="ctr"/>
                      <a:r>
                        <a:rPr lang="en-US" sz="1000" dirty="0" smtClean="0"/>
                        <a:t>ANG-E25</a:t>
                      </a:r>
                      <a:endParaRPr lang="en-US" sz="1000" dirty="0"/>
                    </a:p>
                  </a:txBody>
                  <a:tcPr/>
                </a:tc>
                <a:tc>
                  <a:txBody>
                    <a:bodyPr/>
                    <a:lstStyle/>
                    <a:p>
                      <a:pPr algn="ctr"/>
                      <a:r>
                        <a:rPr lang="en-US" sz="1000" dirty="0" smtClean="0"/>
                        <a:t>$175,000</a:t>
                      </a:r>
                      <a:endParaRPr lang="en-US" sz="1000" dirty="0"/>
                    </a:p>
                  </a:txBody>
                  <a:tcPr/>
                </a:tc>
                <a:tc>
                  <a:txBody>
                    <a:bodyPr/>
                    <a:lstStyle/>
                    <a:p>
                      <a:pPr algn="ctr"/>
                      <a:r>
                        <a:rPr lang="en-US" sz="1000" dirty="0" smtClean="0"/>
                        <a:t>FY2017 ANG-E25</a:t>
                      </a:r>
                      <a:r>
                        <a:rPr lang="en-US" sz="1000" baseline="0" dirty="0" smtClean="0"/>
                        <a:t> LOEA </a:t>
                      </a:r>
                      <a:br>
                        <a:rPr lang="en-US" sz="1000" baseline="0" dirty="0" smtClean="0"/>
                      </a:br>
                      <a:r>
                        <a:rPr lang="en-US" sz="1000" baseline="0" dirty="0" smtClean="0"/>
                        <a:t>under development</a:t>
                      </a:r>
                      <a:endParaRPr lang="en-US" sz="1000" dirty="0"/>
                    </a:p>
                  </a:txBody>
                  <a:tcPr/>
                </a:tc>
              </a:tr>
              <a:tr h="370840">
                <a:tc>
                  <a:txBody>
                    <a:bodyPr/>
                    <a:lstStyle/>
                    <a:p>
                      <a:r>
                        <a:rPr lang="en-US" sz="1000" dirty="0" smtClean="0"/>
                        <a:t>HF17-AJM-2</a:t>
                      </a:r>
                      <a:endParaRPr lang="en-US" sz="1000" dirty="0"/>
                    </a:p>
                  </a:txBody>
                  <a:tcPr/>
                </a:tc>
                <a:tc>
                  <a:txBody>
                    <a:bodyPr/>
                    <a:lstStyle/>
                    <a:p>
                      <a:r>
                        <a:rPr lang="en-US" sz="1000" dirty="0" smtClean="0"/>
                        <a:t>Color</a:t>
                      </a:r>
                      <a:r>
                        <a:rPr lang="en-US" sz="1000" baseline="0" dirty="0" smtClean="0"/>
                        <a:t> palette  development and deployment</a:t>
                      </a:r>
                      <a:endParaRPr lang="en-US" sz="1000" dirty="0"/>
                    </a:p>
                  </a:txBody>
                  <a:tcPr/>
                </a:tc>
                <a:tc>
                  <a:txBody>
                    <a:bodyPr/>
                    <a:lstStyle/>
                    <a:p>
                      <a:pPr algn="ctr"/>
                      <a:r>
                        <a:rPr lang="en-US" sz="1000" dirty="0" smtClean="0"/>
                        <a:t>CAMI</a:t>
                      </a:r>
                      <a:endParaRPr lang="en-US" sz="1000" dirty="0"/>
                    </a:p>
                  </a:txBody>
                  <a:tcPr/>
                </a:tc>
                <a:tc>
                  <a:txBody>
                    <a:bodyPr/>
                    <a:lstStyle/>
                    <a:p>
                      <a:pPr algn="ctr"/>
                      <a:r>
                        <a:rPr lang="en-US" sz="1000" dirty="0" smtClean="0"/>
                        <a:t>$100,000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txBody>
                  <a:tcPr/>
                </a:tc>
              </a:tr>
              <a:tr h="370840">
                <a:tc>
                  <a:txBody>
                    <a:bodyPr/>
                    <a:lstStyle/>
                    <a:p>
                      <a:r>
                        <a:rPr lang="en-US" sz="1000" dirty="0" smtClean="0"/>
                        <a:t>HF17-AJM-3</a:t>
                      </a:r>
                      <a:endParaRPr lang="en-US" sz="1000" dirty="0"/>
                    </a:p>
                  </a:txBody>
                  <a:tcPr/>
                </a:tc>
                <a:tc>
                  <a:txBody>
                    <a:bodyPr/>
                    <a:lstStyle/>
                    <a:p>
                      <a:r>
                        <a:rPr lang="en-US" sz="1000" dirty="0" smtClean="0"/>
                        <a:t>NAS Capability Utilization Analysis</a:t>
                      </a:r>
                      <a:endParaRPr lang="en-US" sz="1000" dirty="0"/>
                    </a:p>
                  </a:txBody>
                  <a:tcPr/>
                </a:tc>
                <a:tc>
                  <a:txBody>
                    <a:bodyPr/>
                    <a:lstStyle/>
                    <a:p>
                      <a:pPr algn="ctr"/>
                      <a:r>
                        <a:rPr lang="en-US" sz="1000" dirty="0" smtClean="0"/>
                        <a:t>ANG-E25</a:t>
                      </a:r>
                      <a:endParaRPr lang="en-US" sz="1000" dirty="0"/>
                    </a:p>
                  </a:txBody>
                  <a:tcPr/>
                </a:tc>
                <a:tc>
                  <a:txBody>
                    <a:bodyPr/>
                    <a:lstStyle/>
                    <a:p>
                      <a:pPr algn="ctr"/>
                      <a:r>
                        <a:rPr lang="en-US" sz="1000" dirty="0" smtClean="0"/>
                        <a:t>$100,000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ANG-E25</a:t>
                      </a:r>
                      <a:r>
                        <a:rPr lang="en-US" sz="1000" baseline="0" dirty="0" smtClean="0"/>
                        <a:t> LOEA </a:t>
                      </a:r>
                      <a:br>
                        <a:rPr lang="en-US" sz="1000" baseline="0" dirty="0" smtClean="0"/>
                      </a:br>
                      <a:r>
                        <a:rPr lang="en-US" sz="1000" baseline="0" dirty="0" smtClean="0"/>
                        <a:t>under development</a:t>
                      </a:r>
                      <a:endParaRPr lang="en-US" sz="10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HF17-AJM-4</a:t>
                      </a:r>
                      <a:endParaRPr lang="en-US" sz="1000" dirty="0"/>
                    </a:p>
                  </a:txBody>
                  <a:tcPr/>
                </a:tc>
                <a:tc>
                  <a:txBody>
                    <a:bodyPr/>
                    <a:lstStyle/>
                    <a:p>
                      <a:r>
                        <a:rPr lang="en-US" sz="1000" dirty="0" smtClean="0"/>
                        <a:t>Standardized Scenario Development</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CAMI</a:t>
                      </a:r>
                      <a:endParaRPr lang="en-US" sz="1000" dirty="0"/>
                    </a:p>
                  </a:txBody>
                  <a:tcPr/>
                </a:tc>
                <a:tc>
                  <a:txBody>
                    <a:bodyPr/>
                    <a:lstStyle/>
                    <a:p>
                      <a:pPr algn="ctr"/>
                      <a:r>
                        <a:rPr lang="en-US" sz="1000" dirty="0" smtClean="0"/>
                        <a:t>$0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a:t>
                      </a:r>
                      <a:br>
                        <a:rPr lang="en-US" sz="1000" dirty="0" smtClean="0"/>
                      </a:br>
                      <a:r>
                        <a:rPr lang="en-US" sz="1000" dirty="0" smtClean="0"/>
                        <a:t>under</a:t>
                      </a:r>
                      <a:r>
                        <a:rPr lang="en-US" sz="1000" baseline="0" dirty="0" smtClean="0"/>
                        <a:t> development</a:t>
                      </a:r>
                      <a:endParaRPr lang="en-US" sz="1000" dirty="0" smtClean="0"/>
                    </a:p>
                  </a:txBody>
                  <a:tcPr/>
                </a:tc>
              </a:tr>
              <a:tr h="0">
                <a:tc>
                  <a:txBody>
                    <a:bodyPr/>
                    <a:lstStyle/>
                    <a:p>
                      <a:endParaRPr lang="en-US" sz="1000" dirty="0"/>
                    </a:p>
                  </a:txBody>
                  <a:tcPr/>
                </a:tc>
                <a:tc>
                  <a:txBody>
                    <a:bodyPr/>
                    <a:lstStyle/>
                    <a:p>
                      <a:r>
                        <a:rPr lang="en-US" sz="1000" b="1" i="1" dirty="0" smtClean="0"/>
                        <a:t>AJM Total</a:t>
                      </a:r>
                      <a:endParaRPr lang="en-US" sz="1000" b="1" i="1" dirty="0"/>
                    </a:p>
                  </a:txBody>
                  <a:tcPr/>
                </a:tc>
                <a:tc>
                  <a:txBody>
                    <a:bodyPr/>
                    <a:lstStyle/>
                    <a:p>
                      <a:pPr algn="ctr"/>
                      <a:endParaRPr lang="en-US" sz="1000" b="1" i="1" dirty="0"/>
                    </a:p>
                  </a:txBody>
                  <a:tcPr/>
                </a:tc>
                <a:tc>
                  <a:txBody>
                    <a:bodyPr/>
                    <a:lstStyle/>
                    <a:p>
                      <a:pPr algn="ctr"/>
                      <a:r>
                        <a:rPr lang="en-US" sz="1000" b="1" i="1" dirty="0" smtClean="0"/>
                        <a:t>$375,000</a:t>
                      </a:r>
                      <a:endParaRPr lang="en-US" sz="1000" b="1" i="1" dirty="0"/>
                    </a:p>
                  </a:txBody>
                  <a:tcPr/>
                </a:tc>
                <a:tc>
                  <a:txBody>
                    <a:bodyPr/>
                    <a:lstStyle/>
                    <a:p>
                      <a:pPr algn="ctr"/>
                      <a:endParaRPr lang="en-US" sz="1000" b="1" i="1" dirty="0"/>
                    </a:p>
                  </a:txBody>
                  <a:tcPr/>
                </a:tc>
              </a:tr>
              <a:tr h="370840">
                <a:tc>
                  <a:txBody>
                    <a:bodyPr/>
                    <a:lstStyle/>
                    <a:p>
                      <a:r>
                        <a:rPr lang="en-US" sz="1000" dirty="0" smtClean="0"/>
                        <a:t>HF17-AJW-1</a:t>
                      </a:r>
                      <a:endParaRPr lang="en-US" sz="1000" dirty="0"/>
                    </a:p>
                  </a:txBody>
                  <a:tcPr/>
                </a:tc>
                <a:tc>
                  <a:txBody>
                    <a:bodyPr/>
                    <a:lstStyle/>
                    <a:p>
                      <a:r>
                        <a:rPr lang="en-US" sz="1000" dirty="0" smtClean="0"/>
                        <a:t>Revising HF Style Guide for New ATO Equipment</a:t>
                      </a:r>
                      <a:endParaRPr lang="en-US" sz="1000" dirty="0"/>
                    </a:p>
                  </a:txBody>
                  <a:tcPr/>
                </a:tc>
                <a:tc>
                  <a:txBody>
                    <a:bodyPr/>
                    <a:lstStyle/>
                    <a:p>
                      <a:pPr algn="ctr"/>
                      <a:r>
                        <a:rPr lang="en-US" sz="1000" dirty="0" smtClean="0"/>
                        <a:t>ANG-E25</a:t>
                      </a:r>
                      <a:endParaRPr lang="en-US" sz="1000" dirty="0"/>
                    </a:p>
                  </a:txBody>
                  <a:tcPr/>
                </a:tc>
                <a:tc>
                  <a:txBody>
                    <a:bodyPr/>
                    <a:lstStyle/>
                    <a:p>
                      <a:pPr algn="ctr"/>
                      <a:r>
                        <a:rPr lang="en-US" sz="1000" dirty="0" smtClean="0"/>
                        <a:t>$50,000</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ANG-E25</a:t>
                      </a:r>
                      <a:r>
                        <a:rPr lang="en-US" sz="1000" baseline="0" dirty="0" smtClean="0"/>
                        <a:t> LOEA </a:t>
                      </a:r>
                      <a:br>
                        <a:rPr lang="en-US" sz="1000" baseline="0" dirty="0" smtClean="0"/>
                      </a:br>
                      <a:r>
                        <a:rPr lang="en-US" sz="1000" baseline="0" dirty="0" smtClean="0"/>
                        <a:t>under development</a:t>
                      </a:r>
                      <a:endParaRPr lang="en-US" sz="1000" dirty="0" smtClean="0"/>
                    </a:p>
                  </a:txBody>
                  <a:tcPr/>
                </a:tc>
              </a:tr>
              <a:tr h="370840">
                <a:tc>
                  <a:txBody>
                    <a:bodyPr/>
                    <a:lstStyle/>
                    <a:p>
                      <a:endParaRPr lang="en-US" sz="1000" dirty="0"/>
                    </a:p>
                  </a:txBody>
                  <a:tcPr/>
                </a:tc>
                <a:tc>
                  <a:txBody>
                    <a:bodyPr/>
                    <a:lstStyle/>
                    <a:p>
                      <a:r>
                        <a:rPr lang="en-US" sz="1000" b="1" i="1" dirty="0" smtClean="0"/>
                        <a:t>AJW Total</a:t>
                      </a:r>
                      <a:endParaRPr lang="en-US" sz="1000" b="1" i="1" dirty="0"/>
                    </a:p>
                  </a:txBody>
                  <a:tcPr/>
                </a:tc>
                <a:tc>
                  <a:txBody>
                    <a:bodyPr/>
                    <a:lstStyle/>
                    <a:p>
                      <a:pPr algn="ctr"/>
                      <a:endParaRPr lang="en-US" sz="1000" dirty="0"/>
                    </a:p>
                  </a:txBody>
                  <a:tcPr/>
                </a:tc>
                <a:tc>
                  <a:txBody>
                    <a:bodyPr/>
                    <a:lstStyle/>
                    <a:p>
                      <a:pPr algn="ctr"/>
                      <a:r>
                        <a:rPr lang="en-US" sz="1000" b="1" i="1" dirty="0" smtClean="0"/>
                        <a:t>$50,000</a:t>
                      </a:r>
                      <a:endParaRPr lang="en-US" sz="1000" b="1" i="1" dirty="0"/>
                    </a:p>
                  </a:txBody>
                  <a:tcPr/>
                </a:tc>
                <a:tc>
                  <a:txBody>
                    <a:bodyPr/>
                    <a:lstStyle/>
                    <a:p>
                      <a:pPr algn="ctr"/>
                      <a:endParaRPr lang="en-US" sz="1000" b="1" i="1" dirty="0"/>
                    </a:p>
                  </a:txBody>
                  <a:tcPr/>
                </a:tc>
              </a:tr>
              <a:tr h="370840">
                <a:tc>
                  <a:txBody>
                    <a:bodyPr/>
                    <a:lstStyle/>
                    <a:p>
                      <a:endParaRPr lang="en-US" sz="1000" dirty="0"/>
                    </a:p>
                  </a:txBody>
                  <a:tcPr/>
                </a:tc>
                <a:tc>
                  <a:txBody>
                    <a:bodyPr/>
                    <a:lstStyle/>
                    <a:p>
                      <a:r>
                        <a:rPr lang="en-US" sz="1000" b="1" i="1" dirty="0" smtClean="0"/>
                        <a:t>FY2017</a:t>
                      </a:r>
                      <a:r>
                        <a:rPr lang="en-US" sz="1000" b="1" i="1" baseline="0" dirty="0" smtClean="0"/>
                        <a:t> ATO Roundtable </a:t>
                      </a:r>
                      <a:r>
                        <a:rPr lang="en-US" sz="1000" b="1" i="1" dirty="0" smtClean="0"/>
                        <a:t>Total</a:t>
                      </a:r>
                      <a:endParaRPr lang="en-US" sz="1000" b="1" i="1" dirty="0"/>
                    </a:p>
                  </a:txBody>
                  <a:tcPr/>
                </a:tc>
                <a:tc>
                  <a:txBody>
                    <a:bodyPr/>
                    <a:lstStyle/>
                    <a:p>
                      <a:pPr algn="ctr"/>
                      <a:endParaRPr lang="en-US" sz="1000" dirty="0"/>
                    </a:p>
                  </a:txBody>
                  <a:tcPr/>
                </a:tc>
                <a:tc>
                  <a:txBody>
                    <a:bodyPr/>
                    <a:lstStyle/>
                    <a:p>
                      <a:pPr algn="ctr"/>
                      <a:r>
                        <a:rPr lang="en-US" sz="1000" b="1" i="1" dirty="0" smtClean="0"/>
                        <a:t>$775,000</a:t>
                      </a:r>
                      <a:endParaRPr lang="en-US" sz="1000" b="1" i="1" dirty="0"/>
                    </a:p>
                  </a:txBody>
                  <a:tcPr/>
                </a:tc>
                <a:tc>
                  <a:txBody>
                    <a:bodyPr/>
                    <a:lstStyle/>
                    <a:p>
                      <a:pPr algn="ctr"/>
                      <a:endParaRPr lang="en-US" sz="1000" b="1" i="1" dirty="0"/>
                    </a:p>
                  </a:txBody>
                  <a:tcPr/>
                </a:tc>
              </a:tr>
              <a:tr h="370840">
                <a:tc>
                  <a:txBody>
                    <a:bodyPr/>
                    <a:lstStyle/>
                    <a:p>
                      <a:endParaRPr lang="en-US" sz="1000" dirty="0"/>
                    </a:p>
                  </a:txBody>
                  <a:tcPr/>
                </a:tc>
                <a:tc>
                  <a:txBody>
                    <a:bodyPr/>
                    <a:lstStyle/>
                    <a:p>
                      <a:r>
                        <a:rPr lang="en-US" sz="1000" b="1" i="1" dirty="0" smtClean="0"/>
                        <a:t>Funds currently available ($49,352 – FY15; $714,729 – FY16)</a:t>
                      </a:r>
                      <a:endParaRPr lang="en-US" sz="1000" b="1" i="1" dirty="0"/>
                    </a:p>
                  </a:txBody>
                  <a:tcPr/>
                </a:tc>
                <a:tc>
                  <a:txBody>
                    <a:bodyPr/>
                    <a:lstStyle/>
                    <a:p>
                      <a:pPr algn="ctr"/>
                      <a:endParaRPr lang="en-US" sz="1000" dirty="0"/>
                    </a:p>
                  </a:txBody>
                  <a:tcPr/>
                </a:tc>
                <a:tc>
                  <a:txBody>
                    <a:bodyPr/>
                    <a:lstStyle/>
                    <a:p>
                      <a:pPr algn="ctr"/>
                      <a:r>
                        <a:rPr lang="en-US" sz="1000" b="1" i="1" dirty="0" smtClean="0"/>
                        <a:t>$769,403</a:t>
                      </a:r>
                      <a:endParaRPr lang="en-US" sz="1000" b="1" i="1" dirty="0"/>
                    </a:p>
                  </a:txBody>
                  <a:tcPr/>
                </a:tc>
                <a:tc>
                  <a:txBody>
                    <a:bodyPr/>
                    <a:lstStyle/>
                    <a:p>
                      <a:pPr algn="ctr"/>
                      <a:endParaRPr lang="en-US" sz="1000" b="1" i="1" dirty="0"/>
                    </a:p>
                  </a:txBody>
                  <a:tcPr/>
                </a:tc>
              </a:tr>
              <a:tr h="370840">
                <a:tc>
                  <a:txBody>
                    <a:bodyPr/>
                    <a:lstStyle/>
                    <a:p>
                      <a:endParaRPr lang="en-US" sz="1000" dirty="0"/>
                    </a:p>
                  </a:txBody>
                  <a:tcPr/>
                </a:tc>
                <a:tc>
                  <a:txBody>
                    <a:bodyPr/>
                    <a:lstStyle/>
                    <a:p>
                      <a:r>
                        <a:rPr lang="en-US" sz="1000" b="1" i="1" dirty="0" smtClean="0"/>
                        <a:t>Shortfall</a:t>
                      </a:r>
                      <a:endParaRPr lang="en-US" sz="1000" b="1" i="1" dirty="0"/>
                    </a:p>
                  </a:txBody>
                  <a:tcPr/>
                </a:tc>
                <a:tc>
                  <a:txBody>
                    <a:bodyPr/>
                    <a:lstStyle/>
                    <a:p>
                      <a:pPr algn="ctr"/>
                      <a:endParaRPr lang="en-US" sz="1000" dirty="0"/>
                    </a:p>
                  </a:txBody>
                  <a:tcPr/>
                </a:tc>
                <a:tc>
                  <a:txBody>
                    <a:bodyPr/>
                    <a:lstStyle/>
                    <a:p>
                      <a:pPr algn="ctr"/>
                      <a:r>
                        <a:rPr lang="en-US" sz="1000" b="1" i="1" dirty="0" smtClean="0">
                          <a:solidFill>
                            <a:srgbClr val="FF0000"/>
                          </a:solidFill>
                        </a:rPr>
                        <a:t>-$5,597</a:t>
                      </a:r>
                      <a:endParaRPr lang="en-US" sz="1000" b="1" i="1" dirty="0">
                        <a:solidFill>
                          <a:srgbClr val="FF0000"/>
                        </a:solidFill>
                      </a:endParaRPr>
                    </a:p>
                  </a:txBody>
                  <a:tcPr/>
                </a:tc>
                <a:tc>
                  <a:txBody>
                    <a:bodyPr/>
                    <a:lstStyle/>
                    <a:p>
                      <a:pPr algn="ctr"/>
                      <a:endParaRPr lang="en-US" sz="1000" b="1" i="1" dirty="0">
                        <a:solidFill>
                          <a:srgbClr val="FF0000"/>
                        </a:solidFill>
                      </a:endParaRPr>
                    </a:p>
                  </a:txBody>
                  <a:tcPr/>
                </a:tc>
              </a:tr>
            </a:tbl>
          </a:graphicData>
        </a:graphic>
      </p:graphicFrame>
    </p:spTree>
    <p:extLst>
      <p:ext uri="{BB962C8B-B14F-4D97-AF65-F5344CB8AC3E}">
        <p14:creationId xmlns:p14="http://schemas.microsoft.com/office/powerpoint/2010/main" val="75125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3957D4-BF35-4E8E-87B8-F8358C129F39}"/>
</file>

<file path=customXml/itemProps2.xml><?xml version="1.0" encoding="utf-8"?>
<ds:datastoreItem xmlns:ds="http://schemas.openxmlformats.org/officeDocument/2006/customXml" ds:itemID="{41585C48-23CB-496B-B099-10EEEA84B277}"/>
</file>

<file path=customXml/itemProps3.xml><?xml version="1.0" encoding="utf-8"?>
<ds:datastoreItem xmlns:ds="http://schemas.openxmlformats.org/officeDocument/2006/customXml" ds:itemID="{8DBBB6A8-7576-4CB5-AB78-1B8ED9327F6E}"/>
</file>

<file path=docProps/app.xml><?xml version="1.0" encoding="utf-8"?>
<Properties xmlns="http://schemas.openxmlformats.org/officeDocument/2006/extended-properties" xmlns:vt="http://schemas.openxmlformats.org/officeDocument/2006/docPropsVTypes">
  <TotalTime>503</TotalTime>
  <Words>2724</Words>
  <Application>Microsoft Office PowerPoint</Application>
  <PresentationFormat>On-screen Show (4:3)</PresentationFormat>
  <Paragraphs>444</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REDAC / NAS Ops   </vt:lpstr>
      <vt:lpstr>ATC / Tech Ops Human Factors –  Core Program Overview</vt:lpstr>
      <vt:lpstr>ATC / Tech Ops Human Factors Benefits </vt:lpstr>
      <vt:lpstr>ATC / Tech Ops Human Factors –  Core Program Team</vt:lpstr>
      <vt:lpstr>ATC / Tech Ops Human Factors  Focus Areas</vt:lpstr>
      <vt:lpstr>Anticipated Research in FY17 and FY18</vt:lpstr>
      <vt:lpstr>8BA000 Funding and Staffing Status as of January 31, 2017</vt:lpstr>
      <vt:lpstr>FY2017 Roundtable Requirements</vt:lpstr>
      <vt:lpstr>FY2017 Roundtable Requirements (cont.)</vt:lpstr>
      <vt:lpstr>Emerging FY19 Focal Areas</vt:lpstr>
      <vt:lpstr>Emerging FY19 Focal Areas (continued)</vt:lpstr>
      <vt:lpstr>PowerPoint Presentation</vt:lpstr>
      <vt:lpstr>PowerPoint Presentation</vt:lpstr>
      <vt:lpstr>Air Traffic Control/Technical Operations  Human Factors, Base Program (RE&amp;D)</vt:lpstr>
      <vt:lpstr>Human Factors Analyses Drive Personnel Decisions:  From Research to Reality</vt:lpstr>
      <vt:lpstr>ATC Trainee Pipeline Placement and Performance Evaluation:  From Research to Reality</vt:lpstr>
      <vt:lpstr>Understanding Visual Scanning Performance of Tower Controllers:  From Research to Reality</vt:lpstr>
      <vt:lpstr>Job Analysis Information Database:  From Research to Reality</vt:lpstr>
      <vt:lpstr>Tech Ops Common Principles Validation:  From Research to Reality</vt:lpstr>
      <vt:lpstr>Risks</vt:lpstr>
    </vt:vector>
  </TitlesOfParts>
  <Company>Federal Aviation Administraton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Traffic Control/Technical Operations  Human Factors, Base Program (RE&amp;D)</dc:title>
  <dc:creator>Herschler, Dan (FAA)</dc:creator>
  <cp:lastModifiedBy>Fitzpatrick, Kimberly CTR (FAA)</cp:lastModifiedBy>
  <cp:revision>40</cp:revision>
  <dcterms:created xsi:type="dcterms:W3CDTF">2017-02-01T15:22:04Z</dcterms:created>
  <dcterms:modified xsi:type="dcterms:W3CDTF">2017-04-04T13:33:25Z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