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4" r:id="rId4"/>
    <p:sldMasterId id="2147483678" r:id="rId5"/>
    <p:sldMasterId id="2147483685" r:id="rId6"/>
    <p:sldMasterId id="2147483712" r:id="rId7"/>
    <p:sldMasterId id="2147483726" r:id="rId8"/>
  </p:sldMasterIdLst>
  <p:notesMasterIdLst>
    <p:notesMasterId r:id="rId66"/>
  </p:notesMasterIdLst>
  <p:handoutMasterIdLst>
    <p:handoutMasterId r:id="rId67"/>
  </p:handoutMasterIdLst>
  <p:sldIdLst>
    <p:sldId id="2012" r:id="rId9"/>
    <p:sldId id="2067" r:id="rId10"/>
    <p:sldId id="2047" r:id="rId11"/>
    <p:sldId id="2073" r:id="rId12"/>
    <p:sldId id="2193" r:id="rId13"/>
    <p:sldId id="2194" r:id="rId14"/>
    <p:sldId id="2195" r:id="rId15"/>
    <p:sldId id="2204" r:id="rId16"/>
    <p:sldId id="2080" r:id="rId17"/>
    <p:sldId id="2114" r:id="rId18"/>
    <p:sldId id="2081" r:id="rId19"/>
    <p:sldId id="2052" r:id="rId20"/>
    <p:sldId id="2135" r:id="rId21"/>
    <p:sldId id="2132" r:id="rId22"/>
    <p:sldId id="2133" r:id="rId23"/>
    <p:sldId id="2134" r:id="rId24"/>
    <p:sldId id="2131" r:id="rId25"/>
    <p:sldId id="2054" r:id="rId26"/>
    <p:sldId id="2198" r:id="rId27"/>
    <p:sldId id="2201" r:id="rId28"/>
    <p:sldId id="2199" r:id="rId29"/>
    <p:sldId id="2196" r:id="rId30"/>
    <p:sldId id="2197" r:id="rId31"/>
    <p:sldId id="2200" r:id="rId32"/>
    <p:sldId id="2112" r:id="rId33"/>
    <p:sldId id="2167" r:id="rId34"/>
    <p:sldId id="2168" r:id="rId35"/>
    <p:sldId id="2169" r:id="rId36"/>
    <p:sldId id="2170" r:id="rId37"/>
    <p:sldId id="2171" r:id="rId38"/>
    <p:sldId id="2172" r:id="rId39"/>
    <p:sldId id="2173" r:id="rId40"/>
    <p:sldId id="2174" r:id="rId41"/>
    <p:sldId id="2175" r:id="rId42"/>
    <p:sldId id="2206" r:id="rId43"/>
    <p:sldId id="2207" r:id="rId44"/>
    <p:sldId id="2176" r:id="rId45"/>
    <p:sldId id="2163" r:id="rId46"/>
    <p:sldId id="2177" r:id="rId47"/>
    <p:sldId id="2178" r:id="rId48"/>
    <p:sldId id="2179" r:id="rId49"/>
    <p:sldId id="2180" r:id="rId50"/>
    <p:sldId id="2181" r:id="rId51"/>
    <p:sldId id="2182" r:id="rId52"/>
    <p:sldId id="2183" r:id="rId53"/>
    <p:sldId id="2184" r:id="rId54"/>
    <p:sldId id="2185" r:id="rId55"/>
    <p:sldId id="2186" r:id="rId56"/>
    <p:sldId id="2187" r:id="rId57"/>
    <p:sldId id="2188" r:id="rId58"/>
    <p:sldId id="2189" r:id="rId59"/>
    <p:sldId id="2190" r:id="rId60"/>
    <p:sldId id="2191" r:id="rId61"/>
    <p:sldId id="2192" r:id="rId62"/>
    <p:sldId id="2111" r:id="rId63"/>
    <p:sldId id="2205" r:id="rId64"/>
    <p:sldId id="2113" r:id="rId65"/>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D6C057AE-7DC0-497C-ABDE-0BA6EEDE2350}">
          <p14:sldIdLst>
            <p14:sldId id="2012"/>
            <p14:sldId id="2067"/>
          </p14:sldIdLst>
        </p14:section>
        <p14:section name="Overview" id="{635BFC9A-897C-401D-9C65-2A6F51ED91A6}">
          <p14:sldIdLst>
            <p14:sldId id="2047"/>
            <p14:sldId id="2073"/>
            <p14:sldId id="2193"/>
            <p14:sldId id="2194"/>
            <p14:sldId id="2195"/>
            <p14:sldId id="2204"/>
            <p14:sldId id="2080"/>
            <p14:sldId id="2114"/>
            <p14:sldId id="2081"/>
            <p14:sldId id="2052"/>
            <p14:sldId id="2135"/>
            <p14:sldId id="2132"/>
            <p14:sldId id="2133"/>
            <p14:sldId id="2134"/>
            <p14:sldId id="2131"/>
            <p14:sldId id="2054"/>
            <p14:sldId id="2198"/>
            <p14:sldId id="2201"/>
            <p14:sldId id="2199"/>
            <p14:sldId id="2196"/>
            <p14:sldId id="2197"/>
            <p14:sldId id="2200"/>
            <p14:sldId id="2112"/>
            <p14:sldId id="2167"/>
            <p14:sldId id="2168"/>
            <p14:sldId id="2169"/>
            <p14:sldId id="2170"/>
            <p14:sldId id="2171"/>
            <p14:sldId id="2172"/>
            <p14:sldId id="2173"/>
            <p14:sldId id="2174"/>
            <p14:sldId id="2175"/>
            <p14:sldId id="2206"/>
            <p14:sldId id="2207"/>
            <p14:sldId id="2176"/>
            <p14:sldId id="2163"/>
            <p14:sldId id="2177"/>
            <p14:sldId id="2178"/>
            <p14:sldId id="2179"/>
            <p14:sldId id="2180"/>
            <p14:sldId id="2181"/>
            <p14:sldId id="2182"/>
            <p14:sldId id="2183"/>
            <p14:sldId id="2184"/>
            <p14:sldId id="2185"/>
            <p14:sldId id="2186"/>
            <p14:sldId id="2187"/>
            <p14:sldId id="2188"/>
            <p14:sldId id="2189"/>
            <p14:sldId id="2190"/>
            <p14:sldId id="2191"/>
            <p14:sldId id="2192"/>
            <p14:sldId id="2111"/>
            <p14:sldId id="2205"/>
            <p14:sldId id="2113"/>
          </p14:sldIdLst>
        </p14:section>
      </p14:sectionLst>
    </p:ex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 xmlns:p15="http://schemas.microsoft.com/office/powerpoint/2012/main">
        <p15:guide id="1" orient="horz" pos="2924" userDrawn="1">
          <p15:clr>
            <a:srgbClr val="A4A3A4"/>
          </p15:clr>
        </p15:guide>
        <p15:guide id="2" pos="220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DIN"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7777"/>
    <a:srgbClr val="969696"/>
    <a:srgbClr val="B2B2B2"/>
    <a:srgbClr val="CCFFCC"/>
    <a:srgbClr val="DEC6A9"/>
    <a:srgbClr val="003342"/>
    <a:srgbClr val="FFD5A5"/>
    <a:srgbClr val="B38A2D"/>
    <a:srgbClr val="0A3D91"/>
    <a:srgbClr val="C60C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36" autoAdjust="0"/>
    <p:restoredTop sz="94174" autoAdjust="0"/>
  </p:normalViewPr>
  <p:slideViewPr>
    <p:cSldViewPr snapToGrid="0">
      <p:cViewPr>
        <p:scale>
          <a:sx n="81" d="100"/>
          <a:sy n="81" d="100"/>
        </p:scale>
        <p:origin x="-984" y="-33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6" d="100"/>
        <a:sy n="106" d="100"/>
      </p:scale>
      <p:origin x="0" y="3584"/>
    </p:cViewPr>
  </p:sorterViewPr>
  <p:notesViewPr>
    <p:cSldViewPr>
      <p:cViewPr varScale="1">
        <p:scale>
          <a:sx n="153" d="100"/>
          <a:sy n="153" d="100"/>
        </p:scale>
        <p:origin x="-2720" y="-96"/>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handoutMaster" Target="handoutMasters/handout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FFFFFF"/>
            </a:solidFill>
            <a:ln w="12700" cap="flat">
              <a:noFill/>
              <a:miter lim="400000"/>
            </a:ln>
            <a:effectLst/>
          </c:spPr>
          <c:dPt>
            <c:idx val="0"/>
            <c:bubble3D val="0"/>
          </c:dPt>
          <c:dPt>
            <c:idx val="1"/>
            <c:bubble3D val="0"/>
            <c:spPr>
              <a:solidFill>
                <a:srgbClr val="3197E0"/>
              </a:solidFill>
              <a:ln w="12700" cap="flat">
                <a:noFill/>
                <a:miter lim="400000"/>
              </a:ln>
              <a:effectLst/>
            </c:spPr>
          </c:dPt>
          <c:cat>
            <c:strRef>
              <c:f>Sheet1!$B$1:$C$1</c:f>
              <c:strCache>
                <c:ptCount val="2"/>
                <c:pt idx="0">
                  <c:v>April</c:v>
                </c:pt>
                <c:pt idx="1">
                  <c:v>May</c:v>
                </c:pt>
              </c:strCache>
            </c:strRef>
          </c:cat>
          <c:val>
            <c:numRef>
              <c:f>Sheet1!$B$2:$C$2</c:f>
              <c:numCache>
                <c:formatCode>General</c:formatCode>
                <c:ptCount val="2"/>
                <c:pt idx="0">
                  <c:v>76</c:v>
                </c:pt>
                <c:pt idx="1">
                  <c:v>24</c:v>
                </c:pt>
              </c:numCache>
            </c:numRef>
          </c:val>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C0F7C9-C1C2-4E11-88C4-00F62B2ED53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B696B83-5948-4749-BE15-EC21BC2795E8}">
      <dgm:prSet custT="1"/>
      <dgm:spPr/>
      <dgm:t>
        <a:bodyPr/>
        <a:lstStyle/>
        <a:p>
          <a:pPr rtl="0"/>
          <a:r>
            <a:rPr lang="en-US" sz="2200" b="1" dirty="0" smtClean="0"/>
            <a:t>Regulator/Air Navigation Service Provider </a:t>
          </a:r>
          <a:endParaRPr lang="en-US" sz="2200" dirty="0"/>
        </a:p>
      </dgm:t>
    </dgm:pt>
    <dgm:pt modelId="{91586CD9-3B05-434F-A8D5-0179A5F43CA2}" type="parTrans" cxnId="{6394B8E8-DBB5-4FBF-9A67-6DF080171AD2}">
      <dgm:prSet/>
      <dgm:spPr/>
      <dgm:t>
        <a:bodyPr/>
        <a:lstStyle/>
        <a:p>
          <a:endParaRPr lang="en-US"/>
        </a:p>
      </dgm:t>
    </dgm:pt>
    <dgm:pt modelId="{F81436D0-E280-42E0-9CD8-B356021C38F8}" type="sibTrans" cxnId="{6394B8E8-DBB5-4FBF-9A67-6DF080171AD2}">
      <dgm:prSet/>
      <dgm:spPr/>
      <dgm:t>
        <a:bodyPr/>
        <a:lstStyle/>
        <a:p>
          <a:endParaRPr lang="en-US"/>
        </a:p>
      </dgm:t>
    </dgm:pt>
    <dgm:pt modelId="{75C5F7BE-54E7-42B8-945A-A229DF4F62EB}">
      <dgm:prSet/>
      <dgm:spPr>
        <a:solidFill>
          <a:schemeClr val="accent1">
            <a:lumMod val="20000"/>
            <a:lumOff val="80000"/>
          </a:schemeClr>
        </a:solidFill>
      </dgm:spPr>
      <dgm:t>
        <a:bodyPr/>
        <a:lstStyle/>
        <a:p>
          <a:pPr marL="341313" indent="-341313" rtl="0">
            <a:lnSpc>
              <a:spcPct val="100000"/>
            </a:lnSpc>
          </a:pPr>
          <a:r>
            <a:rPr lang="en-US" sz="2200" dirty="0" smtClean="0"/>
            <a:t>Define and inform airspace constraints</a:t>
          </a:r>
          <a:endParaRPr lang="en-US" sz="2200" dirty="0"/>
        </a:p>
      </dgm:t>
    </dgm:pt>
    <dgm:pt modelId="{192E30F3-C848-4B11-9505-5EFFC0A220AE}" type="parTrans" cxnId="{CDE441BA-4C5B-4B3E-AAD4-2B3289C515F5}">
      <dgm:prSet/>
      <dgm:spPr/>
      <dgm:t>
        <a:bodyPr/>
        <a:lstStyle/>
        <a:p>
          <a:endParaRPr lang="en-US"/>
        </a:p>
      </dgm:t>
    </dgm:pt>
    <dgm:pt modelId="{19D9A8CB-BD81-45C5-A35F-9DA064DE5CB7}" type="sibTrans" cxnId="{CDE441BA-4C5B-4B3E-AAD4-2B3289C515F5}">
      <dgm:prSet/>
      <dgm:spPr/>
      <dgm:t>
        <a:bodyPr/>
        <a:lstStyle/>
        <a:p>
          <a:endParaRPr lang="en-US"/>
        </a:p>
      </dgm:t>
    </dgm:pt>
    <dgm:pt modelId="{EC10FAC7-60C2-467F-B5D3-C55BBB6A2E32}">
      <dgm:prSet custT="1"/>
      <dgm:spPr>
        <a:solidFill>
          <a:schemeClr val="accent1">
            <a:lumMod val="20000"/>
            <a:lumOff val="80000"/>
          </a:schemeClr>
        </a:solidFill>
      </dgm:spPr>
      <dgm:t>
        <a:bodyPr/>
        <a:lstStyle/>
        <a:p>
          <a:pPr marL="341313" indent="-341313" rtl="0">
            <a:lnSpc>
              <a:spcPct val="90000"/>
            </a:lnSpc>
          </a:pPr>
          <a:r>
            <a:rPr lang="en-US" sz="2200" dirty="0" smtClean="0"/>
            <a:t>Facilitate collaboration among UAS operators for de-confliction</a:t>
          </a:r>
          <a:endParaRPr lang="en-US" sz="2200" dirty="0"/>
        </a:p>
      </dgm:t>
    </dgm:pt>
    <dgm:pt modelId="{8D8AE3E9-3868-4FAE-967E-8CBD5B00CE2C}" type="parTrans" cxnId="{35FFDCA4-D3AB-42A0-A8D5-A73BAD922596}">
      <dgm:prSet/>
      <dgm:spPr/>
      <dgm:t>
        <a:bodyPr/>
        <a:lstStyle/>
        <a:p>
          <a:endParaRPr lang="en-US"/>
        </a:p>
      </dgm:t>
    </dgm:pt>
    <dgm:pt modelId="{9045C73B-DCF0-4D58-A447-ACEF3A3678B2}" type="sibTrans" cxnId="{35FFDCA4-D3AB-42A0-A8D5-A73BAD922596}">
      <dgm:prSet/>
      <dgm:spPr/>
      <dgm:t>
        <a:bodyPr/>
        <a:lstStyle/>
        <a:p>
          <a:endParaRPr lang="en-US"/>
        </a:p>
      </dgm:t>
    </dgm:pt>
    <dgm:pt modelId="{9CD631C6-B3FA-4B7D-93DA-B7863A7D4BCE}">
      <dgm:prSet custT="1"/>
      <dgm:spPr>
        <a:solidFill>
          <a:schemeClr val="accent1">
            <a:lumMod val="20000"/>
            <a:lumOff val="80000"/>
          </a:schemeClr>
        </a:solidFill>
      </dgm:spPr>
      <dgm:t>
        <a:bodyPr/>
        <a:lstStyle/>
        <a:p>
          <a:pPr marL="341313" indent="-341313" rtl="0">
            <a:lnSpc>
              <a:spcPct val="90000"/>
            </a:lnSpc>
          </a:pPr>
          <a:r>
            <a:rPr lang="en-US" sz="2000" smtClean="0"/>
            <a:t>If future demand warrants, provide air traffic management</a:t>
          </a:r>
          <a:endParaRPr lang="en-US" sz="2200" dirty="0"/>
        </a:p>
      </dgm:t>
    </dgm:pt>
    <dgm:pt modelId="{299518C8-849D-4A04-9150-04A844FCC4F9}" type="parTrans" cxnId="{9BBAC861-4239-4899-BB83-C2462F29403E}">
      <dgm:prSet/>
      <dgm:spPr/>
      <dgm:t>
        <a:bodyPr/>
        <a:lstStyle/>
        <a:p>
          <a:endParaRPr lang="en-US"/>
        </a:p>
      </dgm:t>
    </dgm:pt>
    <dgm:pt modelId="{81B1AE9D-19E5-4809-BFEA-E1C97F3FC629}" type="sibTrans" cxnId="{9BBAC861-4239-4899-BB83-C2462F29403E}">
      <dgm:prSet/>
      <dgm:spPr/>
      <dgm:t>
        <a:bodyPr/>
        <a:lstStyle/>
        <a:p>
          <a:endParaRPr lang="en-US"/>
        </a:p>
      </dgm:t>
    </dgm:pt>
    <dgm:pt modelId="{9AAADE76-7135-41B2-9BE4-F6C877ACB80F}">
      <dgm:prSet custT="1"/>
      <dgm:spPr/>
      <dgm:t>
        <a:bodyPr/>
        <a:lstStyle/>
        <a:p>
          <a:r>
            <a:rPr lang="en-US" sz="2000" dirty="0" smtClean="0"/>
            <a:t>Through near real-time airspace control</a:t>
          </a:r>
        </a:p>
      </dgm:t>
    </dgm:pt>
    <dgm:pt modelId="{669BB889-8A3F-4C59-9B60-A601DFF34BD6}" type="parTrans" cxnId="{8A6603BE-8A39-427D-888F-593E132016B8}">
      <dgm:prSet/>
      <dgm:spPr/>
      <dgm:t>
        <a:bodyPr/>
        <a:lstStyle/>
        <a:p>
          <a:endParaRPr lang="en-US"/>
        </a:p>
      </dgm:t>
    </dgm:pt>
    <dgm:pt modelId="{F5563BA1-D97D-4C77-8555-253BBCA998E0}" type="sibTrans" cxnId="{8A6603BE-8A39-427D-888F-593E132016B8}">
      <dgm:prSet/>
      <dgm:spPr/>
      <dgm:t>
        <a:bodyPr/>
        <a:lstStyle/>
        <a:p>
          <a:endParaRPr lang="en-US"/>
        </a:p>
      </dgm:t>
    </dgm:pt>
    <dgm:pt modelId="{5CF5F1DC-1AA0-4DE9-9241-55F61C528B40}">
      <dgm:prSet custT="1"/>
      <dgm:spPr/>
      <dgm:t>
        <a:bodyPr/>
        <a:lstStyle/>
        <a:p>
          <a:r>
            <a:rPr lang="en-US" sz="2000" dirty="0" smtClean="0"/>
            <a:t>Through air traffic control integrated with manned aircraft traffic control, where needed</a:t>
          </a:r>
        </a:p>
      </dgm:t>
    </dgm:pt>
    <dgm:pt modelId="{AEC989F5-C1CF-440B-A45D-77B272AC25BC}" type="parTrans" cxnId="{0E50DE60-D9EE-4119-B408-55FDF313812E}">
      <dgm:prSet/>
      <dgm:spPr/>
      <dgm:t>
        <a:bodyPr/>
        <a:lstStyle/>
        <a:p>
          <a:endParaRPr lang="en-US"/>
        </a:p>
      </dgm:t>
    </dgm:pt>
    <dgm:pt modelId="{5CF926E2-47F1-4A49-AE8E-7950F3DE6231}" type="sibTrans" cxnId="{0E50DE60-D9EE-4119-B408-55FDF313812E}">
      <dgm:prSet/>
      <dgm:spPr/>
      <dgm:t>
        <a:bodyPr/>
        <a:lstStyle/>
        <a:p>
          <a:endParaRPr lang="en-US"/>
        </a:p>
      </dgm:t>
    </dgm:pt>
    <dgm:pt modelId="{13674EAF-20BC-4A31-85C1-574FE9066E29}" type="pres">
      <dgm:prSet presAssocID="{E3C0F7C9-C1C2-4E11-88C4-00F62B2ED534}" presName="linear" presStyleCnt="0">
        <dgm:presLayoutVars>
          <dgm:animLvl val="lvl"/>
          <dgm:resizeHandles val="exact"/>
        </dgm:presLayoutVars>
      </dgm:prSet>
      <dgm:spPr/>
      <dgm:t>
        <a:bodyPr/>
        <a:lstStyle/>
        <a:p>
          <a:endParaRPr lang="en-US"/>
        </a:p>
      </dgm:t>
    </dgm:pt>
    <dgm:pt modelId="{5BF8D1AC-7857-44DD-969B-96BD66893EE7}" type="pres">
      <dgm:prSet presAssocID="{3B696B83-5948-4749-BE15-EC21BC2795E8}" presName="parentText" presStyleLbl="node1" presStyleIdx="0" presStyleCnt="1" custScaleX="99840" custScaleY="76397" custLinFactNeighborX="207" custLinFactNeighborY="-6286">
        <dgm:presLayoutVars>
          <dgm:chMax val="0"/>
          <dgm:bulletEnabled val="1"/>
        </dgm:presLayoutVars>
      </dgm:prSet>
      <dgm:spPr/>
      <dgm:t>
        <a:bodyPr/>
        <a:lstStyle/>
        <a:p>
          <a:endParaRPr lang="en-US"/>
        </a:p>
      </dgm:t>
    </dgm:pt>
    <dgm:pt modelId="{EA309954-B013-4A2E-A5A4-7BB65957B77A}" type="pres">
      <dgm:prSet presAssocID="{3B696B83-5948-4749-BE15-EC21BC2795E8}" presName="childText" presStyleLbl="revTx" presStyleIdx="0" presStyleCnt="1" custScaleY="115257">
        <dgm:presLayoutVars>
          <dgm:bulletEnabled val="1"/>
        </dgm:presLayoutVars>
      </dgm:prSet>
      <dgm:spPr/>
      <dgm:t>
        <a:bodyPr/>
        <a:lstStyle/>
        <a:p>
          <a:endParaRPr lang="en-US"/>
        </a:p>
      </dgm:t>
    </dgm:pt>
  </dgm:ptLst>
  <dgm:cxnLst>
    <dgm:cxn modelId="{2337C873-CD6A-411C-85BD-ABDF1669DCEF}" type="presOf" srcId="{9CD631C6-B3FA-4B7D-93DA-B7863A7D4BCE}" destId="{EA309954-B013-4A2E-A5A4-7BB65957B77A}" srcOrd="0" destOrd="2" presId="urn:microsoft.com/office/officeart/2005/8/layout/vList2"/>
    <dgm:cxn modelId="{B1A589F3-A072-4079-B942-7CBB8791E58F}" type="presOf" srcId="{E3C0F7C9-C1C2-4E11-88C4-00F62B2ED534}" destId="{13674EAF-20BC-4A31-85C1-574FE9066E29}" srcOrd="0" destOrd="0" presId="urn:microsoft.com/office/officeart/2005/8/layout/vList2"/>
    <dgm:cxn modelId="{9BBAC861-4239-4899-BB83-C2462F29403E}" srcId="{3B696B83-5948-4749-BE15-EC21BC2795E8}" destId="{9CD631C6-B3FA-4B7D-93DA-B7863A7D4BCE}" srcOrd="2" destOrd="0" parTransId="{299518C8-849D-4A04-9150-04A844FCC4F9}" sibTransId="{81B1AE9D-19E5-4809-BFEA-E1C97F3FC629}"/>
    <dgm:cxn modelId="{35FFDCA4-D3AB-42A0-A8D5-A73BAD922596}" srcId="{3B696B83-5948-4749-BE15-EC21BC2795E8}" destId="{EC10FAC7-60C2-467F-B5D3-C55BBB6A2E32}" srcOrd="1" destOrd="0" parTransId="{8D8AE3E9-3868-4FAE-967E-8CBD5B00CE2C}" sibTransId="{9045C73B-DCF0-4D58-A447-ACEF3A3678B2}"/>
    <dgm:cxn modelId="{CDE441BA-4C5B-4B3E-AAD4-2B3289C515F5}" srcId="{3B696B83-5948-4749-BE15-EC21BC2795E8}" destId="{75C5F7BE-54E7-42B8-945A-A229DF4F62EB}" srcOrd="0" destOrd="0" parTransId="{192E30F3-C848-4B11-9505-5EFFC0A220AE}" sibTransId="{19D9A8CB-BD81-45C5-A35F-9DA064DE5CB7}"/>
    <dgm:cxn modelId="{8A6603BE-8A39-427D-888F-593E132016B8}" srcId="{9CD631C6-B3FA-4B7D-93DA-B7863A7D4BCE}" destId="{9AAADE76-7135-41B2-9BE4-F6C877ACB80F}" srcOrd="0" destOrd="0" parTransId="{669BB889-8A3F-4C59-9B60-A601DFF34BD6}" sibTransId="{F5563BA1-D97D-4C77-8555-253BBCA998E0}"/>
    <dgm:cxn modelId="{6394B8E8-DBB5-4FBF-9A67-6DF080171AD2}" srcId="{E3C0F7C9-C1C2-4E11-88C4-00F62B2ED534}" destId="{3B696B83-5948-4749-BE15-EC21BC2795E8}" srcOrd="0" destOrd="0" parTransId="{91586CD9-3B05-434F-A8D5-0179A5F43CA2}" sibTransId="{F81436D0-E280-42E0-9CD8-B356021C38F8}"/>
    <dgm:cxn modelId="{A0D8D544-F10E-444B-A025-153BA0C7ACDD}" type="presOf" srcId="{75C5F7BE-54E7-42B8-945A-A229DF4F62EB}" destId="{EA309954-B013-4A2E-A5A4-7BB65957B77A}" srcOrd="0" destOrd="0" presId="urn:microsoft.com/office/officeart/2005/8/layout/vList2"/>
    <dgm:cxn modelId="{7ACBFC2D-5C18-443A-AB4F-A0554E0210C7}" type="presOf" srcId="{5CF5F1DC-1AA0-4DE9-9241-55F61C528B40}" destId="{EA309954-B013-4A2E-A5A4-7BB65957B77A}" srcOrd="0" destOrd="4" presId="urn:microsoft.com/office/officeart/2005/8/layout/vList2"/>
    <dgm:cxn modelId="{0C22C87C-F5D7-4592-9ACA-D327ECEA6EEB}" type="presOf" srcId="{3B696B83-5948-4749-BE15-EC21BC2795E8}" destId="{5BF8D1AC-7857-44DD-969B-96BD66893EE7}" srcOrd="0" destOrd="0" presId="urn:microsoft.com/office/officeart/2005/8/layout/vList2"/>
    <dgm:cxn modelId="{0E50DE60-D9EE-4119-B408-55FDF313812E}" srcId="{9CD631C6-B3FA-4B7D-93DA-B7863A7D4BCE}" destId="{5CF5F1DC-1AA0-4DE9-9241-55F61C528B40}" srcOrd="1" destOrd="0" parTransId="{AEC989F5-C1CF-440B-A45D-77B272AC25BC}" sibTransId="{5CF926E2-47F1-4A49-AE8E-7950F3DE6231}"/>
    <dgm:cxn modelId="{691760E8-8F55-4411-8B76-0F7456DD3C7B}" type="presOf" srcId="{9AAADE76-7135-41B2-9BE4-F6C877ACB80F}" destId="{EA309954-B013-4A2E-A5A4-7BB65957B77A}" srcOrd="0" destOrd="3" presId="urn:microsoft.com/office/officeart/2005/8/layout/vList2"/>
    <dgm:cxn modelId="{9EFD50BD-74EC-470F-97B4-48C66BC45E36}" type="presOf" srcId="{EC10FAC7-60C2-467F-B5D3-C55BBB6A2E32}" destId="{EA309954-B013-4A2E-A5A4-7BB65957B77A}" srcOrd="0" destOrd="1" presId="urn:microsoft.com/office/officeart/2005/8/layout/vList2"/>
    <dgm:cxn modelId="{6C94D76A-C9C3-46D9-83AD-9F85872B277F}" type="presParOf" srcId="{13674EAF-20BC-4A31-85C1-574FE9066E29}" destId="{5BF8D1AC-7857-44DD-969B-96BD66893EE7}" srcOrd="0" destOrd="0" presId="urn:microsoft.com/office/officeart/2005/8/layout/vList2"/>
    <dgm:cxn modelId="{8D3522A8-7364-4064-BB6A-929413FBBB5F}" type="presParOf" srcId="{13674EAF-20BC-4A31-85C1-574FE9066E29}" destId="{EA309954-B013-4A2E-A5A4-7BB65957B77A}"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754698-1A0E-4D20-9F61-C0744F623C2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2891CE6-6725-4B43-9A87-3D979B0870B6}">
      <dgm:prSet custT="1"/>
      <dgm:spPr/>
      <dgm:t>
        <a:bodyPr/>
        <a:lstStyle/>
        <a:p>
          <a:pPr rtl="0"/>
          <a:r>
            <a:rPr lang="en-US" sz="2200" b="1" dirty="0" smtClean="0"/>
            <a:t>UAS Operator</a:t>
          </a:r>
          <a:endParaRPr lang="en-US" sz="2200" dirty="0"/>
        </a:p>
      </dgm:t>
    </dgm:pt>
    <dgm:pt modelId="{F0C14319-9523-404C-8C07-6010EFD70C35}" type="parTrans" cxnId="{95B0622A-7BD8-4B93-89EE-B616AA28E614}">
      <dgm:prSet/>
      <dgm:spPr/>
      <dgm:t>
        <a:bodyPr/>
        <a:lstStyle/>
        <a:p>
          <a:endParaRPr lang="en-US"/>
        </a:p>
      </dgm:t>
    </dgm:pt>
    <dgm:pt modelId="{7735D4D4-1855-4775-8810-402D4A99E2BF}" type="sibTrans" cxnId="{95B0622A-7BD8-4B93-89EE-B616AA28E614}">
      <dgm:prSet/>
      <dgm:spPr/>
      <dgm:t>
        <a:bodyPr/>
        <a:lstStyle/>
        <a:p>
          <a:endParaRPr lang="en-US"/>
        </a:p>
      </dgm:t>
    </dgm:pt>
    <dgm:pt modelId="{89BDE111-EB5A-4E8E-AAF9-243C1DC98A11}">
      <dgm:prSet custT="1"/>
      <dgm:spPr>
        <a:solidFill>
          <a:srgbClr val="CCFFCC"/>
        </a:solidFill>
      </dgm:spPr>
      <dgm:t>
        <a:bodyPr/>
        <a:lstStyle/>
        <a:p>
          <a:pPr marL="401638" indent="-401638" rtl="0">
            <a:lnSpc>
              <a:spcPct val="100000"/>
            </a:lnSpc>
          </a:pPr>
          <a:r>
            <a:rPr lang="en-US" sz="2200" dirty="0" smtClean="0"/>
            <a:t>Assure communication, navigation, and surveillance (CNS) for vehicle</a:t>
          </a:r>
          <a:endParaRPr lang="en-US" sz="2200" dirty="0"/>
        </a:p>
      </dgm:t>
    </dgm:pt>
    <dgm:pt modelId="{F9AF39B4-92BB-40A8-9AE4-CAF101AA14DA}" type="parTrans" cxnId="{2A7F74E8-7833-459D-BCC7-10C8DD8634DF}">
      <dgm:prSet/>
      <dgm:spPr/>
      <dgm:t>
        <a:bodyPr/>
        <a:lstStyle/>
        <a:p>
          <a:endParaRPr lang="en-US"/>
        </a:p>
      </dgm:t>
    </dgm:pt>
    <dgm:pt modelId="{41394531-7638-455B-84E3-1C024AE77E2D}" type="sibTrans" cxnId="{2A7F74E8-7833-459D-BCC7-10C8DD8634DF}">
      <dgm:prSet/>
      <dgm:spPr/>
      <dgm:t>
        <a:bodyPr/>
        <a:lstStyle/>
        <a:p>
          <a:endParaRPr lang="en-US"/>
        </a:p>
      </dgm:t>
    </dgm:pt>
    <dgm:pt modelId="{A72EF541-0DAF-4664-BD24-357A99465DD2}">
      <dgm:prSet custT="1"/>
      <dgm:spPr>
        <a:solidFill>
          <a:srgbClr val="CCFFCC"/>
        </a:solidFill>
      </dgm:spPr>
      <dgm:t>
        <a:bodyPr/>
        <a:lstStyle/>
        <a:p>
          <a:pPr marL="401638" indent="-401638" rtl="0">
            <a:lnSpc>
              <a:spcPct val="90000"/>
            </a:lnSpc>
          </a:pPr>
          <a:r>
            <a:rPr lang="en-US" sz="2200" dirty="0" smtClean="0"/>
            <a:t>Register</a:t>
          </a:r>
          <a:endParaRPr lang="en-US" sz="2200" dirty="0"/>
        </a:p>
      </dgm:t>
    </dgm:pt>
    <dgm:pt modelId="{A1174F5B-C079-4401-A11B-34CE039F4AE0}" type="parTrans" cxnId="{53D2A20A-190A-42E5-92A3-013FA8901C34}">
      <dgm:prSet/>
      <dgm:spPr/>
      <dgm:t>
        <a:bodyPr/>
        <a:lstStyle/>
        <a:p>
          <a:endParaRPr lang="en-US"/>
        </a:p>
      </dgm:t>
    </dgm:pt>
    <dgm:pt modelId="{39CB65C2-D6CF-4166-BD0C-58D4A17461D3}" type="sibTrans" cxnId="{53D2A20A-190A-42E5-92A3-013FA8901C34}">
      <dgm:prSet/>
      <dgm:spPr/>
      <dgm:t>
        <a:bodyPr/>
        <a:lstStyle/>
        <a:p>
          <a:endParaRPr lang="en-US"/>
        </a:p>
      </dgm:t>
    </dgm:pt>
    <dgm:pt modelId="{4793A01F-C527-4FCF-9C86-74CD2055B812}">
      <dgm:prSet custT="1"/>
      <dgm:spPr>
        <a:solidFill>
          <a:srgbClr val="CCFFCC"/>
        </a:solidFill>
      </dgm:spPr>
      <dgm:t>
        <a:bodyPr/>
        <a:lstStyle/>
        <a:p>
          <a:pPr marL="401638" indent="-401638" rtl="0">
            <a:lnSpc>
              <a:spcPct val="90000"/>
            </a:lnSpc>
          </a:pPr>
          <a:r>
            <a:rPr lang="en-US" sz="2200" dirty="0" smtClean="0"/>
            <a:t>Train/qualify to operate</a:t>
          </a:r>
          <a:endParaRPr lang="en-US" sz="2200" dirty="0"/>
        </a:p>
      </dgm:t>
    </dgm:pt>
    <dgm:pt modelId="{85C665BE-0368-40A5-93E9-A2222743A40C}" type="parTrans" cxnId="{ED60AC90-A58F-4A5F-ADC3-DBB81F68382A}">
      <dgm:prSet/>
      <dgm:spPr/>
      <dgm:t>
        <a:bodyPr/>
        <a:lstStyle/>
        <a:p>
          <a:endParaRPr lang="en-US"/>
        </a:p>
      </dgm:t>
    </dgm:pt>
    <dgm:pt modelId="{48292034-6D63-45B5-986A-BE78363C76CE}" type="sibTrans" cxnId="{ED60AC90-A58F-4A5F-ADC3-DBB81F68382A}">
      <dgm:prSet/>
      <dgm:spPr/>
      <dgm:t>
        <a:bodyPr/>
        <a:lstStyle/>
        <a:p>
          <a:endParaRPr lang="en-US"/>
        </a:p>
      </dgm:t>
    </dgm:pt>
    <dgm:pt modelId="{2E0F384F-49A7-469F-847F-B929303B9FFC}">
      <dgm:prSet custT="1"/>
      <dgm:spPr>
        <a:solidFill>
          <a:srgbClr val="CCFFCC"/>
        </a:solidFill>
      </dgm:spPr>
      <dgm:t>
        <a:bodyPr/>
        <a:lstStyle/>
        <a:p>
          <a:pPr marL="401638" indent="-401638" rtl="0">
            <a:lnSpc>
              <a:spcPct val="90000"/>
            </a:lnSpc>
          </a:pPr>
          <a:r>
            <a:rPr lang="en-US" sz="2200" dirty="0" smtClean="0"/>
            <a:t>Avoid other aircraft, terrain, and obstacles</a:t>
          </a:r>
          <a:endParaRPr lang="en-US" sz="2200" dirty="0"/>
        </a:p>
      </dgm:t>
    </dgm:pt>
    <dgm:pt modelId="{DADB7BE1-3CD0-4EE4-99FF-DC6B7435E074}" type="parTrans" cxnId="{58648EC4-9A49-47BF-B92C-BA6B8BE7563E}">
      <dgm:prSet/>
      <dgm:spPr/>
      <dgm:t>
        <a:bodyPr/>
        <a:lstStyle/>
        <a:p>
          <a:endParaRPr lang="en-US"/>
        </a:p>
      </dgm:t>
    </dgm:pt>
    <dgm:pt modelId="{D750B763-E57F-4D3F-8D9B-7BB202466133}" type="sibTrans" cxnId="{58648EC4-9A49-47BF-B92C-BA6B8BE7563E}">
      <dgm:prSet/>
      <dgm:spPr/>
      <dgm:t>
        <a:bodyPr/>
        <a:lstStyle/>
        <a:p>
          <a:endParaRPr lang="en-US"/>
        </a:p>
      </dgm:t>
    </dgm:pt>
    <dgm:pt modelId="{38845416-A1FB-402A-8E5B-0DF56D090999}">
      <dgm:prSet custT="1"/>
      <dgm:spPr>
        <a:solidFill>
          <a:srgbClr val="CCFFCC"/>
        </a:solidFill>
      </dgm:spPr>
      <dgm:t>
        <a:bodyPr/>
        <a:lstStyle/>
        <a:p>
          <a:pPr marL="401638" indent="-401638" rtl="0">
            <a:lnSpc>
              <a:spcPct val="90000"/>
            </a:lnSpc>
          </a:pPr>
          <a:r>
            <a:rPr lang="en-US" sz="2200" dirty="0" smtClean="0"/>
            <a:t>Comply with airspace constraints</a:t>
          </a:r>
          <a:endParaRPr lang="en-US" sz="2200" dirty="0"/>
        </a:p>
      </dgm:t>
    </dgm:pt>
    <dgm:pt modelId="{0338AEFB-6C38-4DA5-9BFB-9D9E1FC57135}" type="parTrans" cxnId="{49B6544E-B63D-42F4-998F-73351980938C}">
      <dgm:prSet/>
      <dgm:spPr/>
      <dgm:t>
        <a:bodyPr/>
        <a:lstStyle/>
        <a:p>
          <a:endParaRPr lang="en-US"/>
        </a:p>
      </dgm:t>
    </dgm:pt>
    <dgm:pt modelId="{6DFE8439-9B1C-4C42-AE35-54D3501EF7CC}" type="sibTrans" cxnId="{49B6544E-B63D-42F4-998F-73351980938C}">
      <dgm:prSet/>
      <dgm:spPr/>
      <dgm:t>
        <a:bodyPr/>
        <a:lstStyle/>
        <a:p>
          <a:endParaRPr lang="en-US"/>
        </a:p>
      </dgm:t>
    </dgm:pt>
    <dgm:pt modelId="{4E69730B-22AC-4F35-A1D0-759A5C29D7CE}">
      <dgm:prSet custT="1"/>
      <dgm:spPr>
        <a:solidFill>
          <a:srgbClr val="CCFFCC"/>
        </a:solidFill>
      </dgm:spPr>
      <dgm:t>
        <a:bodyPr/>
        <a:lstStyle/>
        <a:p>
          <a:pPr marL="401638" indent="-401638" rtl="0">
            <a:lnSpc>
              <a:spcPct val="90000"/>
            </a:lnSpc>
          </a:pPr>
          <a:r>
            <a:rPr lang="en-US" sz="2200" dirty="0" smtClean="0"/>
            <a:t>Avoid incompatible weather</a:t>
          </a:r>
          <a:endParaRPr lang="en-US" sz="2200" dirty="0"/>
        </a:p>
      </dgm:t>
    </dgm:pt>
    <dgm:pt modelId="{6B0BE0DE-603A-4125-93EA-4844548F0DF6}" type="parTrans" cxnId="{656AF60F-5529-48C6-B814-60F17A7C666E}">
      <dgm:prSet/>
      <dgm:spPr/>
      <dgm:t>
        <a:bodyPr/>
        <a:lstStyle/>
        <a:p>
          <a:endParaRPr lang="en-US"/>
        </a:p>
      </dgm:t>
    </dgm:pt>
    <dgm:pt modelId="{70218EAB-4753-48F2-A80E-CB441DF8D01B}" type="sibTrans" cxnId="{656AF60F-5529-48C6-B814-60F17A7C666E}">
      <dgm:prSet/>
      <dgm:spPr/>
      <dgm:t>
        <a:bodyPr/>
        <a:lstStyle/>
        <a:p>
          <a:endParaRPr lang="en-US"/>
        </a:p>
      </dgm:t>
    </dgm:pt>
    <dgm:pt modelId="{0F6AB8AA-81B7-43CF-8D3A-459F6F89C217}" type="pres">
      <dgm:prSet presAssocID="{73754698-1A0E-4D20-9F61-C0744F623C26}" presName="linear" presStyleCnt="0">
        <dgm:presLayoutVars>
          <dgm:animLvl val="lvl"/>
          <dgm:resizeHandles val="exact"/>
        </dgm:presLayoutVars>
      </dgm:prSet>
      <dgm:spPr/>
      <dgm:t>
        <a:bodyPr/>
        <a:lstStyle/>
        <a:p>
          <a:endParaRPr lang="en-US"/>
        </a:p>
      </dgm:t>
    </dgm:pt>
    <dgm:pt modelId="{E2BA77CD-5EF8-41E6-9C3D-F2E9F13468C5}" type="pres">
      <dgm:prSet presAssocID="{42891CE6-6725-4B43-9A87-3D979B0870B6}" presName="parentText" presStyleLbl="node1" presStyleIdx="0" presStyleCnt="1" custScaleY="75148" custLinFactNeighborY="-1017">
        <dgm:presLayoutVars>
          <dgm:chMax val="0"/>
          <dgm:bulletEnabled val="1"/>
        </dgm:presLayoutVars>
      </dgm:prSet>
      <dgm:spPr/>
      <dgm:t>
        <a:bodyPr/>
        <a:lstStyle/>
        <a:p>
          <a:endParaRPr lang="en-US"/>
        </a:p>
      </dgm:t>
    </dgm:pt>
    <dgm:pt modelId="{9F6C4EE1-8D87-411F-AC1F-FE57B7A5ED86}" type="pres">
      <dgm:prSet presAssocID="{42891CE6-6725-4B43-9A87-3D979B0870B6}" presName="childText" presStyleLbl="revTx" presStyleIdx="0" presStyleCnt="1">
        <dgm:presLayoutVars>
          <dgm:bulletEnabled val="1"/>
        </dgm:presLayoutVars>
      </dgm:prSet>
      <dgm:spPr/>
      <dgm:t>
        <a:bodyPr/>
        <a:lstStyle/>
        <a:p>
          <a:endParaRPr lang="en-US"/>
        </a:p>
      </dgm:t>
    </dgm:pt>
  </dgm:ptLst>
  <dgm:cxnLst>
    <dgm:cxn modelId="{2A7F74E8-7833-459D-BCC7-10C8DD8634DF}" srcId="{42891CE6-6725-4B43-9A87-3D979B0870B6}" destId="{89BDE111-EB5A-4E8E-AAF9-243C1DC98A11}" srcOrd="0" destOrd="0" parTransId="{F9AF39B4-92BB-40A8-9AE4-CAF101AA14DA}" sibTransId="{41394531-7638-455B-84E3-1C024AE77E2D}"/>
    <dgm:cxn modelId="{95B0622A-7BD8-4B93-89EE-B616AA28E614}" srcId="{73754698-1A0E-4D20-9F61-C0744F623C26}" destId="{42891CE6-6725-4B43-9A87-3D979B0870B6}" srcOrd="0" destOrd="0" parTransId="{F0C14319-9523-404C-8C07-6010EFD70C35}" sibTransId="{7735D4D4-1855-4775-8810-402D4A99E2BF}"/>
    <dgm:cxn modelId="{866CC9B9-A604-49FF-828F-697E6AC94EB1}" type="presOf" srcId="{A72EF541-0DAF-4664-BD24-357A99465DD2}" destId="{9F6C4EE1-8D87-411F-AC1F-FE57B7A5ED86}" srcOrd="0" destOrd="1" presId="urn:microsoft.com/office/officeart/2005/8/layout/vList2"/>
    <dgm:cxn modelId="{ED60AC90-A58F-4A5F-ADC3-DBB81F68382A}" srcId="{42891CE6-6725-4B43-9A87-3D979B0870B6}" destId="{4793A01F-C527-4FCF-9C86-74CD2055B812}" srcOrd="2" destOrd="0" parTransId="{85C665BE-0368-40A5-93E9-A2222743A40C}" sibTransId="{48292034-6D63-45B5-986A-BE78363C76CE}"/>
    <dgm:cxn modelId="{49B6544E-B63D-42F4-998F-73351980938C}" srcId="{42891CE6-6725-4B43-9A87-3D979B0870B6}" destId="{38845416-A1FB-402A-8E5B-0DF56D090999}" srcOrd="4" destOrd="0" parTransId="{0338AEFB-6C38-4DA5-9BFB-9D9E1FC57135}" sibTransId="{6DFE8439-9B1C-4C42-AE35-54D3501EF7CC}"/>
    <dgm:cxn modelId="{1A225D8D-B249-47AE-9F7E-11A8E20B6C31}" type="presOf" srcId="{73754698-1A0E-4D20-9F61-C0744F623C26}" destId="{0F6AB8AA-81B7-43CF-8D3A-459F6F89C217}" srcOrd="0" destOrd="0" presId="urn:microsoft.com/office/officeart/2005/8/layout/vList2"/>
    <dgm:cxn modelId="{DE9DE240-7282-43EA-8160-DB8881EAE78C}" type="presOf" srcId="{89BDE111-EB5A-4E8E-AAF9-243C1DC98A11}" destId="{9F6C4EE1-8D87-411F-AC1F-FE57B7A5ED86}" srcOrd="0" destOrd="0" presId="urn:microsoft.com/office/officeart/2005/8/layout/vList2"/>
    <dgm:cxn modelId="{96B6D236-967B-47DD-A44A-45B59AA63B4B}" type="presOf" srcId="{2E0F384F-49A7-469F-847F-B929303B9FFC}" destId="{9F6C4EE1-8D87-411F-AC1F-FE57B7A5ED86}" srcOrd="0" destOrd="3" presId="urn:microsoft.com/office/officeart/2005/8/layout/vList2"/>
    <dgm:cxn modelId="{F7CE1FFE-7EEE-48C7-BAC5-5BFE21B839E1}" type="presOf" srcId="{42891CE6-6725-4B43-9A87-3D979B0870B6}" destId="{E2BA77CD-5EF8-41E6-9C3D-F2E9F13468C5}" srcOrd="0" destOrd="0" presId="urn:microsoft.com/office/officeart/2005/8/layout/vList2"/>
    <dgm:cxn modelId="{0CBD8E80-FB7D-460C-969D-09C8900A4366}" type="presOf" srcId="{4793A01F-C527-4FCF-9C86-74CD2055B812}" destId="{9F6C4EE1-8D87-411F-AC1F-FE57B7A5ED86}" srcOrd="0" destOrd="2" presId="urn:microsoft.com/office/officeart/2005/8/layout/vList2"/>
    <dgm:cxn modelId="{53D2A20A-190A-42E5-92A3-013FA8901C34}" srcId="{42891CE6-6725-4B43-9A87-3D979B0870B6}" destId="{A72EF541-0DAF-4664-BD24-357A99465DD2}" srcOrd="1" destOrd="0" parTransId="{A1174F5B-C079-4401-A11B-34CE039F4AE0}" sibTransId="{39CB65C2-D6CF-4166-BD0C-58D4A17461D3}"/>
    <dgm:cxn modelId="{58648EC4-9A49-47BF-B92C-BA6B8BE7563E}" srcId="{42891CE6-6725-4B43-9A87-3D979B0870B6}" destId="{2E0F384F-49A7-469F-847F-B929303B9FFC}" srcOrd="3" destOrd="0" parTransId="{DADB7BE1-3CD0-4EE4-99FF-DC6B7435E074}" sibTransId="{D750B763-E57F-4D3F-8D9B-7BB202466133}"/>
    <dgm:cxn modelId="{DAD5DA4F-CA8E-4BDA-85E4-8BFC6EF59046}" type="presOf" srcId="{4E69730B-22AC-4F35-A1D0-759A5C29D7CE}" destId="{9F6C4EE1-8D87-411F-AC1F-FE57B7A5ED86}" srcOrd="0" destOrd="5" presId="urn:microsoft.com/office/officeart/2005/8/layout/vList2"/>
    <dgm:cxn modelId="{656AF60F-5529-48C6-B814-60F17A7C666E}" srcId="{42891CE6-6725-4B43-9A87-3D979B0870B6}" destId="{4E69730B-22AC-4F35-A1D0-759A5C29D7CE}" srcOrd="5" destOrd="0" parTransId="{6B0BE0DE-603A-4125-93EA-4844548F0DF6}" sibTransId="{70218EAB-4753-48F2-A80E-CB441DF8D01B}"/>
    <dgm:cxn modelId="{E675BFCD-25F3-48FD-A8B4-27CDD6D4F85D}" type="presOf" srcId="{38845416-A1FB-402A-8E5B-0DF56D090999}" destId="{9F6C4EE1-8D87-411F-AC1F-FE57B7A5ED86}" srcOrd="0" destOrd="4" presId="urn:microsoft.com/office/officeart/2005/8/layout/vList2"/>
    <dgm:cxn modelId="{797B3750-CF3B-4763-8782-9D476EFF530F}" type="presParOf" srcId="{0F6AB8AA-81B7-43CF-8D3A-459F6F89C217}" destId="{E2BA77CD-5EF8-41E6-9C3D-F2E9F13468C5}" srcOrd="0" destOrd="0" presId="urn:microsoft.com/office/officeart/2005/8/layout/vList2"/>
    <dgm:cxn modelId="{9A297040-8ACF-444A-898D-AF4E030129CB}" type="presParOf" srcId="{0F6AB8AA-81B7-43CF-8D3A-459F6F89C217}" destId="{9F6C4EE1-8D87-411F-AC1F-FE57B7A5ED86}"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908D2B-B406-4EC1-A7DF-D368B85A92AE}" type="doc">
      <dgm:prSet loTypeId="urn:microsoft.com/office/officeart/2005/8/layout/venn2" loCatId="relationship" qsTypeId="urn:microsoft.com/office/officeart/2005/8/quickstyle/simple1" qsCatId="simple" csTypeId="urn:microsoft.com/office/officeart/2005/8/colors/accent1_3" csCatId="accent1" phldr="1"/>
      <dgm:spPr/>
      <dgm:t>
        <a:bodyPr/>
        <a:lstStyle/>
        <a:p>
          <a:endParaRPr lang="en-US"/>
        </a:p>
      </dgm:t>
    </dgm:pt>
    <dgm:pt modelId="{B8EF7AC3-6FC0-41C7-8FCD-BC473A73E771}">
      <dgm:prSet phldrT="[Text]" custT="1"/>
      <dgm:spPr/>
      <dgm:t>
        <a:bodyPr/>
        <a:lstStyle/>
        <a:p>
          <a:r>
            <a:rPr lang="en-US" sz="1400" b="1" dirty="0" smtClean="0">
              <a:latin typeface="Arial" panose="020B0604020202020204" pitchFamily="34" charset="0"/>
              <a:cs typeface="Arial" panose="020B0604020202020204" pitchFamily="34" charset="0"/>
            </a:rPr>
            <a:t>Expanded Operations</a:t>
          </a:r>
          <a:endParaRPr lang="en-US" sz="1400" b="1" dirty="0">
            <a:latin typeface="Arial" panose="020B0604020202020204" pitchFamily="34" charset="0"/>
            <a:cs typeface="Arial" panose="020B0604020202020204" pitchFamily="34" charset="0"/>
          </a:endParaRPr>
        </a:p>
      </dgm:t>
    </dgm:pt>
    <dgm:pt modelId="{D2DB93C9-EC6F-42AF-ACD8-BF3CCC67D4D0}" type="parTrans" cxnId="{43B9B860-F009-4B19-9577-02764F61395C}">
      <dgm:prSet/>
      <dgm:spPr/>
      <dgm:t>
        <a:bodyPr/>
        <a:lstStyle/>
        <a:p>
          <a:endParaRPr lang="en-US" sz="3200" b="1"/>
        </a:p>
      </dgm:t>
    </dgm:pt>
    <dgm:pt modelId="{317016DB-D952-4B6F-ADF6-22E6C04FD1D5}" type="sibTrans" cxnId="{43B9B860-F009-4B19-9577-02764F61395C}">
      <dgm:prSet/>
      <dgm:spPr/>
      <dgm:t>
        <a:bodyPr/>
        <a:lstStyle/>
        <a:p>
          <a:endParaRPr lang="en-US" sz="3200" b="1"/>
        </a:p>
      </dgm:t>
    </dgm:pt>
    <dgm:pt modelId="{4B6BBE0C-8E9D-40BD-BA7C-036E74EBDF76}">
      <dgm:prSet phldrT="[Text]" custT="1"/>
      <dgm:spPr/>
      <dgm:t>
        <a:bodyPr/>
        <a:lstStyle/>
        <a:p>
          <a:endParaRPr lang="en-US" sz="1400" b="1" dirty="0" smtClean="0">
            <a:latin typeface="Arial" panose="020B0604020202020204" pitchFamily="34" charset="0"/>
            <a:cs typeface="Arial" panose="020B0604020202020204" pitchFamily="34" charset="0"/>
          </a:endParaRPr>
        </a:p>
        <a:p>
          <a:r>
            <a:rPr lang="en-US" sz="1400" b="1" dirty="0" smtClean="0">
              <a:latin typeface="Arial" panose="020B0604020202020204" pitchFamily="34" charset="0"/>
              <a:cs typeface="Arial" panose="020B0604020202020204" pitchFamily="34" charset="0"/>
            </a:rPr>
            <a:t>UAS over people</a:t>
          </a:r>
          <a:endParaRPr lang="en-US" sz="1400" b="1" dirty="0">
            <a:latin typeface="Arial" panose="020B0604020202020204" pitchFamily="34" charset="0"/>
            <a:cs typeface="Arial" panose="020B0604020202020204" pitchFamily="34" charset="0"/>
          </a:endParaRPr>
        </a:p>
      </dgm:t>
    </dgm:pt>
    <dgm:pt modelId="{31FD5BBB-86EC-4065-AD13-67063710BDE8}" type="parTrans" cxnId="{3E423D87-2F2A-4FAA-980D-73FE28A759E8}">
      <dgm:prSet/>
      <dgm:spPr/>
      <dgm:t>
        <a:bodyPr/>
        <a:lstStyle/>
        <a:p>
          <a:endParaRPr lang="en-US" sz="3200" b="1"/>
        </a:p>
      </dgm:t>
    </dgm:pt>
    <dgm:pt modelId="{FC025961-539E-4AB9-97C9-019078680B57}" type="sibTrans" cxnId="{3E423D87-2F2A-4FAA-980D-73FE28A759E8}">
      <dgm:prSet/>
      <dgm:spPr/>
      <dgm:t>
        <a:bodyPr/>
        <a:lstStyle/>
        <a:p>
          <a:endParaRPr lang="en-US" sz="3200" b="1"/>
        </a:p>
      </dgm:t>
    </dgm:pt>
    <dgm:pt modelId="{540A2DF7-D224-4BA2-A043-6CA222867D3B}">
      <dgm:prSet phldrT="[Text]" custT="1"/>
      <dgm:spPr>
        <a:solidFill>
          <a:schemeClr val="accent1">
            <a:lumMod val="60000"/>
            <a:lumOff val="40000"/>
          </a:schemeClr>
        </a:solidFill>
      </dgm:spPr>
      <dgm:t>
        <a:bodyPr/>
        <a:lstStyle/>
        <a:p>
          <a:endParaRPr lang="en-US" sz="1400" b="1" dirty="0" smtClean="0">
            <a:latin typeface="Arial" panose="020B0604020202020204" pitchFamily="34" charset="0"/>
            <a:cs typeface="Arial" panose="020B0604020202020204" pitchFamily="34" charset="0"/>
          </a:endParaRPr>
        </a:p>
        <a:p>
          <a:r>
            <a:rPr lang="en-US" sz="1400" b="1" dirty="0" smtClean="0">
              <a:latin typeface="Arial" panose="020B0604020202020204" pitchFamily="34" charset="0"/>
              <a:cs typeface="Arial" panose="020B0604020202020204" pitchFamily="34" charset="0"/>
            </a:rPr>
            <a:t>Part 107</a:t>
          </a:r>
          <a:endParaRPr lang="en-US" sz="1400" b="1" dirty="0">
            <a:latin typeface="Arial" panose="020B0604020202020204" pitchFamily="34" charset="0"/>
            <a:cs typeface="Arial" panose="020B0604020202020204" pitchFamily="34" charset="0"/>
          </a:endParaRPr>
        </a:p>
      </dgm:t>
    </dgm:pt>
    <dgm:pt modelId="{9871E792-BA22-452A-B944-B8D9A5DCBE61}" type="parTrans" cxnId="{AE298734-7210-476E-8CEF-3549360B0B04}">
      <dgm:prSet/>
      <dgm:spPr/>
      <dgm:t>
        <a:bodyPr/>
        <a:lstStyle/>
        <a:p>
          <a:endParaRPr lang="en-US" sz="3200" b="1"/>
        </a:p>
      </dgm:t>
    </dgm:pt>
    <dgm:pt modelId="{EDCB3D27-5DA7-4325-971D-EB4F703AA90C}" type="sibTrans" cxnId="{AE298734-7210-476E-8CEF-3549360B0B04}">
      <dgm:prSet/>
      <dgm:spPr/>
      <dgm:t>
        <a:bodyPr/>
        <a:lstStyle/>
        <a:p>
          <a:endParaRPr lang="en-US" sz="3200" b="1"/>
        </a:p>
      </dgm:t>
    </dgm:pt>
    <dgm:pt modelId="{5D3DC672-5F98-4501-8B6D-2D76018B4562}">
      <dgm:prSet phldrT="[Text]" custT="1"/>
      <dgm:spPr>
        <a:solidFill>
          <a:schemeClr val="accent1">
            <a:lumMod val="20000"/>
            <a:lumOff val="80000"/>
          </a:schemeClr>
        </a:solidFill>
      </dgm:spPr>
      <dgm:t>
        <a:bodyPr/>
        <a:lstStyle/>
        <a:p>
          <a:r>
            <a:rPr lang="en-US" sz="1400" b="1" dirty="0" smtClean="0">
              <a:solidFill>
                <a:schemeClr val="tx1"/>
              </a:solidFill>
              <a:latin typeface="Arial" panose="020B0604020202020204" pitchFamily="34" charset="0"/>
              <a:cs typeface="Arial" panose="020B0604020202020204" pitchFamily="34" charset="0"/>
            </a:rPr>
            <a:t>Section 333</a:t>
          </a:r>
          <a:endParaRPr lang="en-US" sz="1400" b="1" dirty="0">
            <a:solidFill>
              <a:schemeClr val="tx1"/>
            </a:solidFill>
            <a:latin typeface="Arial" panose="020B0604020202020204" pitchFamily="34" charset="0"/>
            <a:cs typeface="Arial" panose="020B0604020202020204" pitchFamily="34" charset="0"/>
          </a:endParaRPr>
        </a:p>
      </dgm:t>
    </dgm:pt>
    <dgm:pt modelId="{2FB676D7-AE2B-4A69-B9BF-5EDD437A623E}" type="parTrans" cxnId="{88F1635E-04A6-4A6A-B3D9-1758BEA85D78}">
      <dgm:prSet/>
      <dgm:spPr/>
      <dgm:t>
        <a:bodyPr/>
        <a:lstStyle/>
        <a:p>
          <a:endParaRPr lang="en-US" sz="3200" b="1"/>
        </a:p>
      </dgm:t>
    </dgm:pt>
    <dgm:pt modelId="{6614072A-DD09-432B-A942-5A6F9C683191}" type="sibTrans" cxnId="{88F1635E-04A6-4A6A-B3D9-1758BEA85D78}">
      <dgm:prSet/>
      <dgm:spPr/>
      <dgm:t>
        <a:bodyPr/>
        <a:lstStyle/>
        <a:p>
          <a:endParaRPr lang="en-US" sz="3200" b="1"/>
        </a:p>
      </dgm:t>
    </dgm:pt>
    <dgm:pt modelId="{36C3D233-5B11-4B73-9B24-5E9F43FB7F28}">
      <dgm:prSet phldrT="[Text]" custT="1"/>
      <dgm:spPr/>
      <dgm:t>
        <a:bodyPr/>
        <a:lstStyle/>
        <a:p>
          <a:r>
            <a:rPr lang="en-US" sz="1400" b="1" dirty="0" smtClean="0">
              <a:latin typeface="Arial" panose="020B0604020202020204" pitchFamily="34" charset="0"/>
              <a:cs typeface="Arial" panose="020B0604020202020204" pitchFamily="34" charset="0"/>
            </a:rPr>
            <a:t>Non-Segregated Operations</a:t>
          </a:r>
          <a:endParaRPr lang="en-US" sz="1400" b="1" dirty="0">
            <a:latin typeface="Arial" panose="020B0604020202020204" pitchFamily="34" charset="0"/>
            <a:cs typeface="Arial" panose="020B0604020202020204" pitchFamily="34" charset="0"/>
          </a:endParaRPr>
        </a:p>
      </dgm:t>
    </dgm:pt>
    <dgm:pt modelId="{5857C282-E808-4B69-9B08-736267AFAE5E}" type="parTrans" cxnId="{F82A41D0-7DDB-4D04-A3A9-F15D1256B078}">
      <dgm:prSet/>
      <dgm:spPr/>
      <dgm:t>
        <a:bodyPr/>
        <a:lstStyle/>
        <a:p>
          <a:endParaRPr lang="en-US" sz="3200" b="1"/>
        </a:p>
      </dgm:t>
    </dgm:pt>
    <dgm:pt modelId="{26BE2E2C-B34F-4366-BCAF-F0D1A36E7A63}" type="sibTrans" cxnId="{F82A41D0-7DDB-4D04-A3A9-F15D1256B078}">
      <dgm:prSet/>
      <dgm:spPr/>
      <dgm:t>
        <a:bodyPr/>
        <a:lstStyle/>
        <a:p>
          <a:endParaRPr lang="en-US" sz="3200" b="1"/>
        </a:p>
      </dgm:t>
    </dgm:pt>
    <dgm:pt modelId="{DE1E21BE-E133-47B3-B1DC-B9F64EF2EFC1}" type="pres">
      <dgm:prSet presAssocID="{4B908D2B-B406-4EC1-A7DF-D368B85A92AE}" presName="Name0" presStyleCnt="0">
        <dgm:presLayoutVars>
          <dgm:chMax val="7"/>
          <dgm:resizeHandles val="exact"/>
        </dgm:presLayoutVars>
      </dgm:prSet>
      <dgm:spPr/>
      <dgm:t>
        <a:bodyPr/>
        <a:lstStyle/>
        <a:p>
          <a:endParaRPr lang="en-US"/>
        </a:p>
      </dgm:t>
    </dgm:pt>
    <dgm:pt modelId="{09ADA170-E67A-4C4D-A90B-B5E03FF35C32}" type="pres">
      <dgm:prSet presAssocID="{4B908D2B-B406-4EC1-A7DF-D368B85A92AE}" presName="comp1" presStyleCnt="0"/>
      <dgm:spPr/>
    </dgm:pt>
    <dgm:pt modelId="{E3D7554B-A59A-4C97-BCD6-CA614BFAC432}" type="pres">
      <dgm:prSet presAssocID="{4B908D2B-B406-4EC1-A7DF-D368B85A92AE}" presName="circle1" presStyleLbl="node1" presStyleIdx="0" presStyleCnt="5" custLinFactNeighborX="-14756"/>
      <dgm:spPr/>
      <dgm:t>
        <a:bodyPr/>
        <a:lstStyle/>
        <a:p>
          <a:endParaRPr lang="en-US"/>
        </a:p>
      </dgm:t>
    </dgm:pt>
    <dgm:pt modelId="{41188AC2-383E-4215-BEF7-9863D61D6793}" type="pres">
      <dgm:prSet presAssocID="{4B908D2B-B406-4EC1-A7DF-D368B85A92AE}" presName="c1text" presStyleLbl="node1" presStyleIdx="0" presStyleCnt="5">
        <dgm:presLayoutVars>
          <dgm:bulletEnabled val="1"/>
        </dgm:presLayoutVars>
      </dgm:prSet>
      <dgm:spPr/>
      <dgm:t>
        <a:bodyPr/>
        <a:lstStyle/>
        <a:p>
          <a:endParaRPr lang="en-US"/>
        </a:p>
      </dgm:t>
    </dgm:pt>
    <dgm:pt modelId="{2BC87513-509A-48CE-9CDE-022DFC2F1773}" type="pres">
      <dgm:prSet presAssocID="{4B908D2B-B406-4EC1-A7DF-D368B85A92AE}" presName="comp2" presStyleCnt="0"/>
      <dgm:spPr/>
    </dgm:pt>
    <dgm:pt modelId="{A31DD86D-2058-4E54-9854-83D399C3CC06}" type="pres">
      <dgm:prSet presAssocID="{4B908D2B-B406-4EC1-A7DF-D368B85A92AE}" presName="circle2" presStyleLbl="node1" presStyleIdx="1" presStyleCnt="5" custScaleX="95748" custScaleY="94023" custLinFactNeighborX="-17360" custLinFactNeighborY="2116"/>
      <dgm:spPr/>
      <dgm:t>
        <a:bodyPr/>
        <a:lstStyle/>
        <a:p>
          <a:endParaRPr lang="en-US"/>
        </a:p>
      </dgm:t>
    </dgm:pt>
    <dgm:pt modelId="{E20F93F4-66B1-4938-84C4-7998BD3EB4CD}" type="pres">
      <dgm:prSet presAssocID="{4B908D2B-B406-4EC1-A7DF-D368B85A92AE}" presName="c2text" presStyleLbl="node1" presStyleIdx="1" presStyleCnt="5">
        <dgm:presLayoutVars>
          <dgm:bulletEnabled val="1"/>
        </dgm:presLayoutVars>
      </dgm:prSet>
      <dgm:spPr/>
      <dgm:t>
        <a:bodyPr/>
        <a:lstStyle/>
        <a:p>
          <a:endParaRPr lang="en-US"/>
        </a:p>
      </dgm:t>
    </dgm:pt>
    <dgm:pt modelId="{9CFF4158-3BB7-430E-B20A-7D327B89A55D}" type="pres">
      <dgm:prSet presAssocID="{4B908D2B-B406-4EC1-A7DF-D368B85A92AE}" presName="comp3" presStyleCnt="0"/>
      <dgm:spPr/>
    </dgm:pt>
    <dgm:pt modelId="{8871A687-53AF-494F-9D29-899D217809FF}" type="pres">
      <dgm:prSet presAssocID="{4B908D2B-B406-4EC1-A7DF-D368B85A92AE}" presName="circle3" presStyleLbl="node1" presStyleIdx="2" presStyleCnt="5" custScaleX="91867" custScaleY="92431" custLinFactNeighborX="-21080" custLinFactNeighborY="2725"/>
      <dgm:spPr/>
      <dgm:t>
        <a:bodyPr/>
        <a:lstStyle/>
        <a:p>
          <a:endParaRPr lang="en-US"/>
        </a:p>
      </dgm:t>
    </dgm:pt>
    <dgm:pt modelId="{5166BCD6-A413-4B0C-A3C5-03B0B43EC30F}" type="pres">
      <dgm:prSet presAssocID="{4B908D2B-B406-4EC1-A7DF-D368B85A92AE}" presName="c3text" presStyleLbl="node1" presStyleIdx="2" presStyleCnt="5">
        <dgm:presLayoutVars>
          <dgm:bulletEnabled val="1"/>
        </dgm:presLayoutVars>
      </dgm:prSet>
      <dgm:spPr/>
      <dgm:t>
        <a:bodyPr/>
        <a:lstStyle/>
        <a:p>
          <a:endParaRPr lang="en-US"/>
        </a:p>
      </dgm:t>
    </dgm:pt>
    <dgm:pt modelId="{89492A9D-EE2F-4963-B5FD-FABDC59F45B9}" type="pres">
      <dgm:prSet presAssocID="{4B908D2B-B406-4EC1-A7DF-D368B85A92AE}" presName="comp4" presStyleCnt="0"/>
      <dgm:spPr/>
    </dgm:pt>
    <dgm:pt modelId="{512AE259-9918-434B-97C2-44DB89D73853}" type="pres">
      <dgm:prSet presAssocID="{4B908D2B-B406-4EC1-A7DF-D368B85A92AE}" presName="circle4" presStyleLbl="node1" presStyleIdx="3" presStyleCnt="5" custScaleX="92113" custScaleY="85912" custLinFactNeighborX="-26846" custLinFactNeighborY="7249"/>
      <dgm:spPr/>
      <dgm:t>
        <a:bodyPr/>
        <a:lstStyle/>
        <a:p>
          <a:endParaRPr lang="en-US"/>
        </a:p>
      </dgm:t>
    </dgm:pt>
    <dgm:pt modelId="{DBE2DB7F-2026-4456-AE20-405D7A0BE7DC}" type="pres">
      <dgm:prSet presAssocID="{4B908D2B-B406-4EC1-A7DF-D368B85A92AE}" presName="c4text" presStyleLbl="node1" presStyleIdx="3" presStyleCnt="5">
        <dgm:presLayoutVars>
          <dgm:bulletEnabled val="1"/>
        </dgm:presLayoutVars>
      </dgm:prSet>
      <dgm:spPr/>
      <dgm:t>
        <a:bodyPr/>
        <a:lstStyle/>
        <a:p>
          <a:endParaRPr lang="en-US"/>
        </a:p>
      </dgm:t>
    </dgm:pt>
    <dgm:pt modelId="{04E60AA2-FE7C-40FD-8CEB-B27A81A58268}" type="pres">
      <dgm:prSet presAssocID="{4B908D2B-B406-4EC1-A7DF-D368B85A92AE}" presName="comp5" presStyleCnt="0"/>
      <dgm:spPr/>
    </dgm:pt>
    <dgm:pt modelId="{5F6D3102-4163-4B7A-9B79-58E8CF7DF24D}" type="pres">
      <dgm:prSet presAssocID="{4B908D2B-B406-4EC1-A7DF-D368B85A92AE}" presName="circle5" presStyleLbl="node1" presStyleIdx="4" presStyleCnt="5" custScaleX="79068" custScaleY="76224" custLinFactNeighborX="-36952" custLinFactNeighborY="10414"/>
      <dgm:spPr/>
      <dgm:t>
        <a:bodyPr/>
        <a:lstStyle/>
        <a:p>
          <a:endParaRPr lang="en-US"/>
        </a:p>
      </dgm:t>
    </dgm:pt>
    <dgm:pt modelId="{E0D2A2EB-7396-47FA-9F27-533BC678152A}" type="pres">
      <dgm:prSet presAssocID="{4B908D2B-B406-4EC1-A7DF-D368B85A92AE}" presName="c5text" presStyleLbl="node1" presStyleIdx="4" presStyleCnt="5">
        <dgm:presLayoutVars>
          <dgm:bulletEnabled val="1"/>
        </dgm:presLayoutVars>
      </dgm:prSet>
      <dgm:spPr/>
      <dgm:t>
        <a:bodyPr/>
        <a:lstStyle/>
        <a:p>
          <a:endParaRPr lang="en-US"/>
        </a:p>
      </dgm:t>
    </dgm:pt>
  </dgm:ptLst>
  <dgm:cxnLst>
    <dgm:cxn modelId="{82D25B05-695B-4A0E-B370-40AEA13A0BCC}" type="presOf" srcId="{36C3D233-5B11-4B73-9B24-5E9F43FB7F28}" destId="{41188AC2-383E-4215-BEF7-9863D61D6793}" srcOrd="1" destOrd="0" presId="urn:microsoft.com/office/officeart/2005/8/layout/venn2"/>
    <dgm:cxn modelId="{9F032FA1-223B-4C20-A351-75271E902524}" type="presOf" srcId="{4B6BBE0C-8E9D-40BD-BA7C-036E74EBDF76}" destId="{5166BCD6-A413-4B0C-A3C5-03B0B43EC30F}" srcOrd="1" destOrd="0" presId="urn:microsoft.com/office/officeart/2005/8/layout/venn2"/>
    <dgm:cxn modelId="{691BBB82-722E-4161-8FF1-54D4F83A3D06}" type="presOf" srcId="{B8EF7AC3-6FC0-41C7-8FCD-BC473A73E771}" destId="{A31DD86D-2058-4E54-9854-83D399C3CC06}" srcOrd="0" destOrd="0" presId="urn:microsoft.com/office/officeart/2005/8/layout/venn2"/>
    <dgm:cxn modelId="{AE298734-7210-476E-8CEF-3549360B0B04}" srcId="{4B908D2B-B406-4EC1-A7DF-D368B85A92AE}" destId="{540A2DF7-D224-4BA2-A043-6CA222867D3B}" srcOrd="3" destOrd="0" parTransId="{9871E792-BA22-452A-B944-B8D9A5DCBE61}" sibTransId="{EDCB3D27-5DA7-4325-971D-EB4F703AA90C}"/>
    <dgm:cxn modelId="{EA435D2C-1291-4FD4-A60E-62D2F820D37B}" type="presOf" srcId="{36C3D233-5B11-4B73-9B24-5E9F43FB7F28}" destId="{E3D7554B-A59A-4C97-BCD6-CA614BFAC432}" srcOrd="0" destOrd="0" presId="urn:microsoft.com/office/officeart/2005/8/layout/venn2"/>
    <dgm:cxn modelId="{43B9B860-F009-4B19-9577-02764F61395C}" srcId="{4B908D2B-B406-4EC1-A7DF-D368B85A92AE}" destId="{B8EF7AC3-6FC0-41C7-8FCD-BC473A73E771}" srcOrd="1" destOrd="0" parTransId="{D2DB93C9-EC6F-42AF-ACD8-BF3CCC67D4D0}" sibTransId="{317016DB-D952-4B6F-ADF6-22E6C04FD1D5}"/>
    <dgm:cxn modelId="{2463C3AB-FB1A-419E-8FBE-1B6FED108DC8}" type="presOf" srcId="{4B6BBE0C-8E9D-40BD-BA7C-036E74EBDF76}" destId="{8871A687-53AF-494F-9D29-899D217809FF}" srcOrd="0" destOrd="0" presId="urn:microsoft.com/office/officeart/2005/8/layout/venn2"/>
    <dgm:cxn modelId="{A9CF58CD-6037-49BE-8268-55C51FC10CD5}" type="presOf" srcId="{540A2DF7-D224-4BA2-A043-6CA222867D3B}" destId="{DBE2DB7F-2026-4456-AE20-405D7A0BE7DC}" srcOrd="1" destOrd="0" presId="urn:microsoft.com/office/officeart/2005/8/layout/venn2"/>
    <dgm:cxn modelId="{63E751B5-554C-401D-80AB-A382E7637646}" type="presOf" srcId="{5D3DC672-5F98-4501-8B6D-2D76018B4562}" destId="{5F6D3102-4163-4B7A-9B79-58E8CF7DF24D}" srcOrd="0" destOrd="0" presId="urn:microsoft.com/office/officeart/2005/8/layout/venn2"/>
    <dgm:cxn modelId="{F82A41D0-7DDB-4D04-A3A9-F15D1256B078}" srcId="{4B908D2B-B406-4EC1-A7DF-D368B85A92AE}" destId="{36C3D233-5B11-4B73-9B24-5E9F43FB7F28}" srcOrd="0" destOrd="0" parTransId="{5857C282-E808-4B69-9B08-736267AFAE5E}" sibTransId="{26BE2E2C-B34F-4366-BCAF-F0D1A36E7A63}"/>
    <dgm:cxn modelId="{59B10B63-D9FF-4A15-9ED9-8C28E4D5BB73}" type="presOf" srcId="{540A2DF7-D224-4BA2-A043-6CA222867D3B}" destId="{512AE259-9918-434B-97C2-44DB89D73853}" srcOrd="0" destOrd="0" presId="urn:microsoft.com/office/officeart/2005/8/layout/venn2"/>
    <dgm:cxn modelId="{88F1635E-04A6-4A6A-B3D9-1758BEA85D78}" srcId="{4B908D2B-B406-4EC1-A7DF-D368B85A92AE}" destId="{5D3DC672-5F98-4501-8B6D-2D76018B4562}" srcOrd="4" destOrd="0" parTransId="{2FB676D7-AE2B-4A69-B9BF-5EDD437A623E}" sibTransId="{6614072A-DD09-432B-A942-5A6F9C683191}"/>
    <dgm:cxn modelId="{02F724A4-DA7A-4C75-BE2A-0BECE7CAA0ED}" type="presOf" srcId="{5D3DC672-5F98-4501-8B6D-2D76018B4562}" destId="{E0D2A2EB-7396-47FA-9F27-533BC678152A}" srcOrd="1" destOrd="0" presId="urn:microsoft.com/office/officeart/2005/8/layout/venn2"/>
    <dgm:cxn modelId="{20B43CFC-7641-447E-80DE-FD3E651F0974}" type="presOf" srcId="{B8EF7AC3-6FC0-41C7-8FCD-BC473A73E771}" destId="{E20F93F4-66B1-4938-84C4-7998BD3EB4CD}" srcOrd="1" destOrd="0" presId="urn:microsoft.com/office/officeart/2005/8/layout/venn2"/>
    <dgm:cxn modelId="{66A1AD27-DE54-4088-A002-2F9AEED7BC83}" type="presOf" srcId="{4B908D2B-B406-4EC1-A7DF-D368B85A92AE}" destId="{DE1E21BE-E133-47B3-B1DC-B9F64EF2EFC1}" srcOrd="0" destOrd="0" presId="urn:microsoft.com/office/officeart/2005/8/layout/venn2"/>
    <dgm:cxn modelId="{3E423D87-2F2A-4FAA-980D-73FE28A759E8}" srcId="{4B908D2B-B406-4EC1-A7DF-D368B85A92AE}" destId="{4B6BBE0C-8E9D-40BD-BA7C-036E74EBDF76}" srcOrd="2" destOrd="0" parTransId="{31FD5BBB-86EC-4065-AD13-67063710BDE8}" sibTransId="{FC025961-539E-4AB9-97C9-019078680B57}"/>
    <dgm:cxn modelId="{96004C2B-1A0D-4001-BCC8-95F731AAB003}" type="presParOf" srcId="{DE1E21BE-E133-47B3-B1DC-B9F64EF2EFC1}" destId="{09ADA170-E67A-4C4D-A90B-B5E03FF35C32}" srcOrd="0" destOrd="0" presId="urn:microsoft.com/office/officeart/2005/8/layout/venn2"/>
    <dgm:cxn modelId="{79E39C6B-2F1E-42B8-951C-1835A8137559}" type="presParOf" srcId="{09ADA170-E67A-4C4D-A90B-B5E03FF35C32}" destId="{E3D7554B-A59A-4C97-BCD6-CA614BFAC432}" srcOrd="0" destOrd="0" presId="urn:microsoft.com/office/officeart/2005/8/layout/venn2"/>
    <dgm:cxn modelId="{31A0AFF7-7933-4D77-8E56-A4635A8222DD}" type="presParOf" srcId="{09ADA170-E67A-4C4D-A90B-B5E03FF35C32}" destId="{41188AC2-383E-4215-BEF7-9863D61D6793}" srcOrd="1" destOrd="0" presId="urn:microsoft.com/office/officeart/2005/8/layout/venn2"/>
    <dgm:cxn modelId="{3C5A3606-B72B-4131-86B4-956DCBC604C1}" type="presParOf" srcId="{DE1E21BE-E133-47B3-B1DC-B9F64EF2EFC1}" destId="{2BC87513-509A-48CE-9CDE-022DFC2F1773}" srcOrd="1" destOrd="0" presId="urn:microsoft.com/office/officeart/2005/8/layout/venn2"/>
    <dgm:cxn modelId="{27C872CF-6A7A-4384-9DA5-B816E97F25F0}" type="presParOf" srcId="{2BC87513-509A-48CE-9CDE-022DFC2F1773}" destId="{A31DD86D-2058-4E54-9854-83D399C3CC06}" srcOrd="0" destOrd="0" presId="urn:microsoft.com/office/officeart/2005/8/layout/venn2"/>
    <dgm:cxn modelId="{E5B93B53-2029-4B20-B9DC-4040073858EB}" type="presParOf" srcId="{2BC87513-509A-48CE-9CDE-022DFC2F1773}" destId="{E20F93F4-66B1-4938-84C4-7998BD3EB4CD}" srcOrd="1" destOrd="0" presId="urn:microsoft.com/office/officeart/2005/8/layout/venn2"/>
    <dgm:cxn modelId="{CFE3AD8D-B2E9-4F64-A3CC-1ED4FF978139}" type="presParOf" srcId="{DE1E21BE-E133-47B3-B1DC-B9F64EF2EFC1}" destId="{9CFF4158-3BB7-430E-B20A-7D327B89A55D}" srcOrd="2" destOrd="0" presId="urn:microsoft.com/office/officeart/2005/8/layout/venn2"/>
    <dgm:cxn modelId="{6799E793-C8FF-41C1-9139-61A08F5EA9C9}" type="presParOf" srcId="{9CFF4158-3BB7-430E-B20A-7D327B89A55D}" destId="{8871A687-53AF-494F-9D29-899D217809FF}" srcOrd="0" destOrd="0" presId="urn:microsoft.com/office/officeart/2005/8/layout/venn2"/>
    <dgm:cxn modelId="{60F0A9BA-6D1C-4262-873F-1F5FBA3F92BF}" type="presParOf" srcId="{9CFF4158-3BB7-430E-B20A-7D327B89A55D}" destId="{5166BCD6-A413-4B0C-A3C5-03B0B43EC30F}" srcOrd="1" destOrd="0" presId="urn:microsoft.com/office/officeart/2005/8/layout/venn2"/>
    <dgm:cxn modelId="{BC9A9EB5-3020-4D17-B27D-7BDAE18FFC7E}" type="presParOf" srcId="{DE1E21BE-E133-47B3-B1DC-B9F64EF2EFC1}" destId="{89492A9D-EE2F-4963-B5FD-FABDC59F45B9}" srcOrd="3" destOrd="0" presId="urn:microsoft.com/office/officeart/2005/8/layout/venn2"/>
    <dgm:cxn modelId="{AD65A12C-0B51-49FE-BF33-E25908177676}" type="presParOf" srcId="{89492A9D-EE2F-4963-B5FD-FABDC59F45B9}" destId="{512AE259-9918-434B-97C2-44DB89D73853}" srcOrd="0" destOrd="0" presId="urn:microsoft.com/office/officeart/2005/8/layout/venn2"/>
    <dgm:cxn modelId="{E0F476B9-CC81-4284-8091-39772A083557}" type="presParOf" srcId="{89492A9D-EE2F-4963-B5FD-FABDC59F45B9}" destId="{DBE2DB7F-2026-4456-AE20-405D7A0BE7DC}" srcOrd="1" destOrd="0" presId="urn:microsoft.com/office/officeart/2005/8/layout/venn2"/>
    <dgm:cxn modelId="{C5168D5D-543B-4D78-9C85-3EACA59177B3}" type="presParOf" srcId="{DE1E21BE-E133-47B3-B1DC-B9F64EF2EFC1}" destId="{04E60AA2-FE7C-40FD-8CEB-B27A81A58268}" srcOrd="4" destOrd="0" presId="urn:microsoft.com/office/officeart/2005/8/layout/venn2"/>
    <dgm:cxn modelId="{A2E25D7B-83CC-499A-BD99-F02D90D2A7A5}" type="presParOf" srcId="{04E60AA2-FE7C-40FD-8CEB-B27A81A58268}" destId="{5F6D3102-4163-4B7A-9B79-58E8CF7DF24D}" srcOrd="0" destOrd="0" presId="urn:microsoft.com/office/officeart/2005/8/layout/venn2"/>
    <dgm:cxn modelId="{51BA1852-1095-4F2E-A929-80AECB448C62}" type="presParOf" srcId="{04E60AA2-FE7C-40FD-8CEB-B27A81A58268}" destId="{E0D2A2EB-7396-47FA-9F27-533BC678152A}"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F8D1AC-7857-44DD-969B-96BD66893EE7}">
      <dsp:nvSpPr>
        <dsp:cNvPr id="0" name=""/>
        <dsp:cNvSpPr/>
      </dsp:nvSpPr>
      <dsp:spPr>
        <a:xfrm>
          <a:off x="9082" y="0"/>
          <a:ext cx="5667441" cy="85809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b="1" kern="1200" dirty="0" smtClean="0"/>
            <a:t>Regulator/Air Navigation Service Provider </a:t>
          </a:r>
          <a:endParaRPr lang="en-US" sz="2200" kern="1200" dirty="0"/>
        </a:p>
      </dsp:txBody>
      <dsp:txXfrm>
        <a:off x="50971" y="41889"/>
        <a:ext cx="5583663" cy="774313"/>
      </dsp:txXfrm>
    </dsp:sp>
    <dsp:sp modelId="{EA309954-B013-4A2E-A5A4-7BB65957B77A}">
      <dsp:nvSpPr>
        <dsp:cNvPr id="0" name=""/>
        <dsp:cNvSpPr/>
      </dsp:nvSpPr>
      <dsp:spPr>
        <a:xfrm>
          <a:off x="0" y="861803"/>
          <a:ext cx="5676524" cy="3077707"/>
        </a:xfrm>
        <a:prstGeom prst="rect">
          <a:avLst/>
        </a:prstGeom>
        <a:solidFill>
          <a:schemeClr val="accent1">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80230" tIns="27940" rIns="156464" bIns="27940" numCol="1" spcCol="1270" anchor="t" anchorCtr="0">
          <a:noAutofit/>
        </a:bodyPr>
        <a:lstStyle/>
        <a:p>
          <a:pPr marL="341313" lvl="1" indent="-341313" algn="l" defTabSz="977900" rtl="0">
            <a:lnSpc>
              <a:spcPct val="100000"/>
            </a:lnSpc>
            <a:spcBef>
              <a:spcPct val="0"/>
            </a:spcBef>
            <a:spcAft>
              <a:spcPct val="20000"/>
            </a:spcAft>
            <a:buChar char="••"/>
          </a:pPr>
          <a:r>
            <a:rPr lang="en-US" sz="2200" kern="1200" dirty="0" smtClean="0"/>
            <a:t>Define and inform airspace constraints</a:t>
          </a:r>
          <a:endParaRPr lang="en-US" sz="2200" kern="1200" dirty="0"/>
        </a:p>
        <a:p>
          <a:pPr marL="341313" lvl="1" indent="-341313" algn="l" defTabSz="977900" rtl="0">
            <a:lnSpc>
              <a:spcPct val="90000"/>
            </a:lnSpc>
            <a:spcBef>
              <a:spcPct val="0"/>
            </a:spcBef>
            <a:spcAft>
              <a:spcPct val="20000"/>
            </a:spcAft>
            <a:buChar char="••"/>
          </a:pPr>
          <a:r>
            <a:rPr lang="en-US" sz="2200" kern="1200" dirty="0" smtClean="0"/>
            <a:t>Facilitate collaboration among UAS operators for de-confliction</a:t>
          </a:r>
          <a:endParaRPr lang="en-US" sz="2200" kern="1200" dirty="0"/>
        </a:p>
        <a:p>
          <a:pPr marL="341313" lvl="1" indent="-341313" algn="l" defTabSz="889000" rtl="0">
            <a:lnSpc>
              <a:spcPct val="90000"/>
            </a:lnSpc>
            <a:spcBef>
              <a:spcPct val="0"/>
            </a:spcBef>
            <a:spcAft>
              <a:spcPct val="20000"/>
            </a:spcAft>
            <a:buChar char="••"/>
          </a:pPr>
          <a:r>
            <a:rPr lang="en-US" sz="2000" kern="1200" smtClean="0"/>
            <a:t>If future demand warrants, provide air traffic management</a:t>
          </a:r>
          <a:endParaRPr lang="en-US" sz="2200" kern="1200" dirty="0"/>
        </a:p>
        <a:p>
          <a:pPr marL="457200" lvl="2" indent="-228600" algn="l" defTabSz="889000">
            <a:lnSpc>
              <a:spcPct val="90000"/>
            </a:lnSpc>
            <a:spcBef>
              <a:spcPct val="0"/>
            </a:spcBef>
            <a:spcAft>
              <a:spcPct val="20000"/>
            </a:spcAft>
            <a:buChar char="••"/>
          </a:pPr>
          <a:r>
            <a:rPr lang="en-US" sz="2000" kern="1200" dirty="0" smtClean="0"/>
            <a:t>Through near real-time airspace control</a:t>
          </a:r>
        </a:p>
        <a:p>
          <a:pPr marL="457200" lvl="2" indent="-228600" algn="l" defTabSz="889000">
            <a:lnSpc>
              <a:spcPct val="90000"/>
            </a:lnSpc>
            <a:spcBef>
              <a:spcPct val="0"/>
            </a:spcBef>
            <a:spcAft>
              <a:spcPct val="20000"/>
            </a:spcAft>
            <a:buChar char="••"/>
          </a:pPr>
          <a:r>
            <a:rPr lang="en-US" sz="2000" kern="1200" dirty="0" smtClean="0"/>
            <a:t>Through air traffic control integrated with manned aircraft traffic control, where needed</a:t>
          </a:r>
        </a:p>
      </dsp:txBody>
      <dsp:txXfrm>
        <a:off x="0" y="861803"/>
        <a:ext cx="5676524" cy="30777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A77CD-5EF8-41E6-9C3D-F2E9F13468C5}">
      <dsp:nvSpPr>
        <dsp:cNvPr id="0" name=""/>
        <dsp:cNvSpPr/>
      </dsp:nvSpPr>
      <dsp:spPr>
        <a:xfrm>
          <a:off x="0" y="33192"/>
          <a:ext cx="5284215" cy="914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b="1" kern="1200" dirty="0" smtClean="0"/>
            <a:t>UAS Operator</a:t>
          </a:r>
          <a:endParaRPr lang="en-US" sz="2200" kern="1200" dirty="0"/>
        </a:p>
      </dsp:txBody>
      <dsp:txXfrm>
        <a:off x="44637" y="77829"/>
        <a:ext cx="5194941" cy="825126"/>
      </dsp:txXfrm>
    </dsp:sp>
    <dsp:sp modelId="{9F6C4EE1-8D87-411F-AC1F-FE57B7A5ED86}">
      <dsp:nvSpPr>
        <dsp:cNvPr id="0" name=""/>
        <dsp:cNvSpPr/>
      </dsp:nvSpPr>
      <dsp:spPr>
        <a:xfrm>
          <a:off x="0" y="977697"/>
          <a:ext cx="5284215" cy="2960099"/>
        </a:xfrm>
        <a:prstGeom prst="rect">
          <a:avLst/>
        </a:prstGeom>
        <a:solidFill>
          <a:srgbClr val="CCFFCC"/>
        </a:solidFill>
        <a:ln>
          <a:noFill/>
        </a:ln>
        <a:effectLst/>
      </dsp:spPr>
      <dsp:style>
        <a:lnRef idx="0">
          <a:scrgbClr r="0" g="0" b="0"/>
        </a:lnRef>
        <a:fillRef idx="0">
          <a:scrgbClr r="0" g="0" b="0"/>
        </a:fillRef>
        <a:effectRef idx="0">
          <a:scrgbClr r="0" g="0" b="0"/>
        </a:effectRef>
        <a:fontRef idx="minor"/>
      </dsp:style>
      <dsp:txBody>
        <a:bodyPr spcFirstLastPara="0" vert="horz" wrap="square" lIns="167774" tIns="27940" rIns="156464" bIns="27940" numCol="1" spcCol="1270" anchor="t" anchorCtr="0">
          <a:noAutofit/>
        </a:bodyPr>
        <a:lstStyle/>
        <a:p>
          <a:pPr marL="401638" lvl="1" indent="-401638" algn="l" defTabSz="977900" rtl="0">
            <a:lnSpc>
              <a:spcPct val="100000"/>
            </a:lnSpc>
            <a:spcBef>
              <a:spcPct val="0"/>
            </a:spcBef>
            <a:spcAft>
              <a:spcPct val="20000"/>
            </a:spcAft>
            <a:buChar char="••"/>
          </a:pPr>
          <a:r>
            <a:rPr lang="en-US" sz="2200" kern="1200" dirty="0" smtClean="0"/>
            <a:t>Assure communication, navigation, and surveillance (CNS) for vehicle</a:t>
          </a:r>
          <a:endParaRPr lang="en-US" sz="2200" kern="1200" dirty="0"/>
        </a:p>
        <a:p>
          <a:pPr marL="401638" lvl="1" indent="-401638" algn="l" defTabSz="977900" rtl="0">
            <a:lnSpc>
              <a:spcPct val="90000"/>
            </a:lnSpc>
            <a:spcBef>
              <a:spcPct val="0"/>
            </a:spcBef>
            <a:spcAft>
              <a:spcPct val="20000"/>
            </a:spcAft>
            <a:buChar char="••"/>
          </a:pPr>
          <a:r>
            <a:rPr lang="en-US" sz="2200" kern="1200" dirty="0" smtClean="0"/>
            <a:t>Register</a:t>
          </a:r>
          <a:endParaRPr lang="en-US" sz="2200" kern="1200" dirty="0"/>
        </a:p>
        <a:p>
          <a:pPr marL="401638" lvl="1" indent="-401638" algn="l" defTabSz="977900" rtl="0">
            <a:lnSpc>
              <a:spcPct val="90000"/>
            </a:lnSpc>
            <a:spcBef>
              <a:spcPct val="0"/>
            </a:spcBef>
            <a:spcAft>
              <a:spcPct val="20000"/>
            </a:spcAft>
            <a:buChar char="••"/>
          </a:pPr>
          <a:r>
            <a:rPr lang="en-US" sz="2200" kern="1200" dirty="0" smtClean="0"/>
            <a:t>Train/qualify to operate</a:t>
          </a:r>
          <a:endParaRPr lang="en-US" sz="2200" kern="1200" dirty="0"/>
        </a:p>
        <a:p>
          <a:pPr marL="401638" lvl="1" indent="-401638" algn="l" defTabSz="977900" rtl="0">
            <a:lnSpc>
              <a:spcPct val="90000"/>
            </a:lnSpc>
            <a:spcBef>
              <a:spcPct val="0"/>
            </a:spcBef>
            <a:spcAft>
              <a:spcPct val="20000"/>
            </a:spcAft>
            <a:buChar char="••"/>
          </a:pPr>
          <a:r>
            <a:rPr lang="en-US" sz="2200" kern="1200" dirty="0" smtClean="0"/>
            <a:t>Avoid other aircraft, terrain, and obstacles</a:t>
          </a:r>
          <a:endParaRPr lang="en-US" sz="2200" kern="1200" dirty="0"/>
        </a:p>
        <a:p>
          <a:pPr marL="401638" lvl="1" indent="-401638" algn="l" defTabSz="977900" rtl="0">
            <a:lnSpc>
              <a:spcPct val="90000"/>
            </a:lnSpc>
            <a:spcBef>
              <a:spcPct val="0"/>
            </a:spcBef>
            <a:spcAft>
              <a:spcPct val="20000"/>
            </a:spcAft>
            <a:buChar char="••"/>
          </a:pPr>
          <a:r>
            <a:rPr lang="en-US" sz="2200" kern="1200" dirty="0" smtClean="0"/>
            <a:t>Comply with airspace constraints</a:t>
          </a:r>
          <a:endParaRPr lang="en-US" sz="2200" kern="1200" dirty="0"/>
        </a:p>
        <a:p>
          <a:pPr marL="401638" lvl="1" indent="-401638" algn="l" defTabSz="977900" rtl="0">
            <a:lnSpc>
              <a:spcPct val="90000"/>
            </a:lnSpc>
            <a:spcBef>
              <a:spcPct val="0"/>
            </a:spcBef>
            <a:spcAft>
              <a:spcPct val="20000"/>
            </a:spcAft>
            <a:buChar char="••"/>
          </a:pPr>
          <a:r>
            <a:rPr lang="en-US" sz="2200" kern="1200" dirty="0" smtClean="0"/>
            <a:t>Avoid incompatible weather</a:t>
          </a:r>
          <a:endParaRPr lang="en-US" sz="2200" kern="1200" dirty="0"/>
        </a:p>
      </dsp:txBody>
      <dsp:txXfrm>
        <a:off x="0" y="977697"/>
        <a:ext cx="5284215" cy="29600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6834" cy="464185"/>
          </a:xfrm>
          <a:prstGeom prst="rect">
            <a:avLst/>
          </a:prstGeom>
        </p:spPr>
        <p:txBody>
          <a:bodyPr vert="horz" lIns="92944" tIns="46472" rIns="92944" bIns="46472" rtlCol="0"/>
          <a:lstStyle>
            <a:lvl1pPr algn="l">
              <a:defRPr sz="1200"/>
            </a:lvl1pPr>
          </a:lstStyle>
          <a:p>
            <a:endParaRPr lang="en-US" sz="1400" dirty="0">
              <a:latin typeface="Teen" panose="02000400000000000000" pitchFamily="2" charset="0"/>
            </a:endParaRPr>
          </a:p>
        </p:txBody>
      </p:sp>
      <p:sp>
        <p:nvSpPr>
          <p:cNvPr id="3" name="Date Placeholder 2"/>
          <p:cNvSpPr>
            <a:spLocks noGrp="1"/>
          </p:cNvSpPr>
          <p:nvPr>
            <p:ph type="dt" sz="quarter" idx="1"/>
          </p:nvPr>
        </p:nvSpPr>
        <p:spPr>
          <a:xfrm>
            <a:off x="3956551" y="0"/>
            <a:ext cx="3026834" cy="464185"/>
          </a:xfrm>
          <a:prstGeom prst="rect">
            <a:avLst/>
          </a:prstGeom>
        </p:spPr>
        <p:txBody>
          <a:bodyPr vert="horz" lIns="92944" tIns="46472" rIns="92944" bIns="46472" rtlCol="0"/>
          <a:lstStyle>
            <a:lvl1pPr algn="r">
              <a:defRPr sz="1200"/>
            </a:lvl1pPr>
          </a:lstStyle>
          <a:p>
            <a:endParaRPr lang="en-US" dirty="0">
              <a:latin typeface="Teen" panose="02000400000000000000" pitchFamily="2" charset="0"/>
            </a:endParaRPr>
          </a:p>
        </p:txBody>
      </p:sp>
      <p:sp>
        <p:nvSpPr>
          <p:cNvPr id="4" name="Footer Placeholder 3"/>
          <p:cNvSpPr>
            <a:spLocks noGrp="1"/>
          </p:cNvSpPr>
          <p:nvPr>
            <p:ph type="ftr" sz="quarter" idx="2"/>
          </p:nvPr>
        </p:nvSpPr>
        <p:spPr>
          <a:xfrm>
            <a:off x="1" y="8817905"/>
            <a:ext cx="3026834" cy="464185"/>
          </a:xfrm>
          <a:prstGeom prst="rect">
            <a:avLst/>
          </a:prstGeom>
        </p:spPr>
        <p:txBody>
          <a:bodyPr vert="horz" lIns="92944" tIns="46472" rIns="92944" bIns="4647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56551" y="8817905"/>
            <a:ext cx="3026834" cy="464185"/>
          </a:xfrm>
          <a:prstGeom prst="rect">
            <a:avLst/>
          </a:prstGeom>
        </p:spPr>
        <p:txBody>
          <a:bodyPr vert="horz" lIns="92944" tIns="46472" rIns="92944" bIns="46472" rtlCol="0" anchor="b"/>
          <a:lstStyle>
            <a:lvl1pPr algn="r">
              <a:defRPr sz="1200"/>
            </a:lvl1pPr>
          </a:lstStyle>
          <a:p>
            <a:fld id="{E405C12D-C957-4450-942A-A7BE1DD8AB10}" type="slidenum">
              <a:rPr lang="en-US" sz="1000">
                <a:latin typeface="Teen" panose="02000400000000000000" pitchFamily="2" charset="0"/>
              </a:rPr>
              <a:t>‹#›</a:t>
            </a:fld>
            <a:endParaRPr lang="en-US" sz="1000" dirty="0">
              <a:latin typeface="Teen" panose="02000400000000000000" pitchFamily="2" charset="0"/>
            </a:endParaRPr>
          </a:p>
        </p:txBody>
      </p:sp>
    </p:spTree>
    <p:extLst>
      <p:ext uri="{BB962C8B-B14F-4D97-AF65-F5344CB8AC3E}">
        <p14:creationId xmlns:p14="http://schemas.microsoft.com/office/powerpoint/2010/main" val="16377485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6834" cy="464185"/>
          </a:xfrm>
          <a:prstGeom prst="rect">
            <a:avLst/>
          </a:prstGeom>
        </p:spPr>
        <p:txBody>
          <a:bodyPr vert="horz" lIns="92944" tIns="46472" rIns="92944" bIns="46472" rtlCol="0"/>
          <a:lstStyle>
            <a:lvl1pPr algn="l">
              <a:defRPr sz="1200"/>
            </a:lvl1pPr>
          </a:lstStyle>
          <a:p>
            <a:endParaRPr lang="en-US" dirty="0"/>
          </a:p>
        </p:txBody>
      </p:sp>
      <p:sp>
        <p:nvSpPr>
          <p:cNvPr id="3" name="Date Placeholder 2"/>
          <p:cNvSpPr>
            <a:spLocks noGrp="1"/>
          </p:cNvSpPr>
          <p:nvPr>
            <p:ph type="dt" idx="1"/>
          </p:nvPr>
        </p:nvSpPr>
        <p:spPr>
          <a:xfrm>
            <a:off x="3956551" y="0"/>
            <a:ext cx="3026834" cy="464185"/>
          </a:xfrm>
          <a:prstGeom prst="rect">
            <a:avLst/>
          </a:prstGeom>
        </p:spPr>
        <p:txBody>
          <a:bodyPr vert="horz" lIns="92944" tIns="46472" rIns="92944" bIns="46472" rtlCol="0"/>
          <a:lstStyle>
            <a:lvl1pPr algn="r">
              <a:defRPr sz="1200"/>
            </a:lvl1pPr>
          </a:lstStyle>
          <a:p>
            <a:fld id="{F111895D-F905-4626-9AAE-F149A62820CB}" type="datetimeFigureOut">
              <a:rPr lang="en-US" smtClean="0"/>
              <a:t>3/22/2017</a:t>
            </a:fld>
            <a:endParaRPr lang="en-US" dirty="0"/>
          </a:p>
        </p:txBody>
      </p:sp>
      <p:sp>
        <p:nvSpPr>
          <p:cNvPr id="4" name="Slide Image Placeholder 3"/>
          <p:cNvSpPr>
            <a:spLocks noGrp="1" noRot="1" noChangeAspect="1"/>
          </p:cNvSpPr>
          <p:nvPr>
            <p:ph type="sldImg" idx="2"/>
          </p:nvPr>
        </p:nvSpPr>
        <p:spPr>
          <a:xfrm>
            <a:off x="398463" y="696913"/>
            <a:ext cx="6188075" cy="3481387"/>
          </a:xfrm>
          <a:prstGeom prst="rect">
            <a:avLst/>
          </a:prstGeom>
          <a:noFill/>
          <a:ln w="12700">
            <a:solidFill>
              <a:prstClr val="black"/>
            </a:solidFill>
          </a:ln>
        </p:spPr>
        <p:txBody>
          <a:bodyPr vert="horz" lIns="92944" tIns="46472" rIns="92944" bIns="46472" rtlCol="0" anchor="ctr"/>
          <a:lstStyle/>
          <a:p>
            <a:endParaRPr lang="en-US" dirty="0"/>
          </a:p>
        </p:txBody>
      </p:sp>
      <p:sp>
        <p:nvSpPr>
          <p:cNvPr id="5" name="Notes Placeholder 4"/>
          <p:cNvSpPr>
            <a:spLocks noGrp="1"/>
          </p:cNvSpPr>
          <p:nvPr>
            <p:ph type="body" sz="quarter" idx="3"/>
          </p:nvPr>
        </p:nvSpPr>
        <p:spPr>
          <a:xfrm>
            <a:off x="698500" y="4409760"/>
            <a:ext cx="5588000" cy="4177665"/>
          </a:xfrm>
          <a:prstGeom prst="rect">
            <a:avLst/>
          </a:prstGeom>
        </p:spPr>
        <p:txBody>
          <a:bodyPr vert="horz" lIns="92944" tIns="46472" rIns="92944" bIns="4647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17905"/>
            <a:ext cx="3026834" cy="464185"/>
          </a:xfrm>
          <a:prstGeom prst="rect">
            <a:avLst/>
          </a:prstGeom>
        </p:spPr>
        <p:txBody>
          <a:bodyPr vert="horz" lIns="92944" tIns="46472" rIns="92944" bIns="4647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6551" y="8817905"/>
            <a:ext cx="3026834" cy="464185"/>
          </a:xfrm>
          <a:prstGeom prst="rect">
            <a:avLst/>
          </a:prstGeom>
        </p:spPr>
        <p:txBody>
          <a:bodyPr vert="horz" lIns="92944" tIns="46472" rIns="92944" bIns="46472" rtlCol="0" anchor="b"/>
          <a:lstStyle>
            <a:lvl1pPr algn="r">
              <a:defRPr sz="1200"/>
            </a:lvl1pPr>
          </a:lstStyle>
          <a:p>
            <a:fld id="{466427DE-07CF-4D78-8674-80AD577F70D1}" type="slidenum">
              <a:rPr lang="en-US" smtClean="0"/>
              <a:t>‹#›</a:t>
            </a:fld>
            <a:endParaRPr lang="en-US" dirty="0"/>
          </a:p>
        </p:txBody>
      </p:sp>
    </p:spTree>
    <p:extLst>
      <p:ext uri="{BB962C8B-B14F-4D97-AF65-F5344CB8AC3E}">
        <p14:creationId xmlns:p14="http://schemas.microsoft.com/office/powerpoint/2010/main" val="170924442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6427DE-07CF-4D78-8674-80AD577F70D1}" type="slidenum">
              <a:rPr lang="en-US" smtClean="0"/>
              <a:t>1</a:t>
            </a:fld>
            <a:endParaRPr lang="en-US" dirty="0"/>
          </a:p>
        </p:txBody>
      </p:sp>
    </p:spTree>
    <p:extLst>
      <p:ext uri="{BB962C8B-B14F-4D97-AF65-F5344CB8AC3E}">
        <p14:creationId xmlns:p14="http://schemas.microsoft.com/office/powerpoint/2010/main" val="3870560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Make two slides</a:t>
            </a:r>
            <a:r>
              <a:rPr lang="is-IS" dirty="0" smtClean="0"/>
              <a:t>…</a:t>
            </a:r>
            <a:endParaRPr lang="en-US" dirty="0"/>
          </a:p>
        </p:txBody>
      </p:sp>
    </p:spTree>
    <p:extLst>
      <p:ext uri="{BB962C8B-B14F-4D97-AF65-F5344CB8AC3E}">
        <p14:creationId xmlns:p14="http://schemas.microsoft.com/office/powerpoint/2010/main" val="1178528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Add text</a:t>
            </a:r>
            <a:r>
              <a:rPr lang="is-IS" dirty="0" smtClean="0"/>
              <a:t>… to awareness scale</a:t>
            </a:r>
          </a:p>
          <a:p>
            <a:endParaRPr lang="is-IS" dirty="0" smtClean="0"/>
          </a:p>
          <a:p>
            <a:pPr marL="342900" indent="-342900">
              <a:buFontTx/>
              <a:buChar char="-"/>
            </a:pPr>
            <a:r>
              <a:rPr lang="is-IS" dirty="0" smtClean="0"/>
              <a:t>Additional information would be useful...(list a few examples)</a:t>
            </a:r>
          </a:p>
          <a:p>
            <a:pPr marL="342900" indent="-342900">
              <a:buFontTx/>
              <a:buChar char="-"/>
            </a:pPr>
            <a:r>
              <a:rPr lang="is-IS" dirty="0" smtClean="0"/>
              <a:t>Most cases info</a:t>
            </a:r>
            <a:r>
              <a:rPr lang="is-IS" baseline="0" dirty="0" smtClean="0"/>
              <a:t> was not integrated into single display</a:t>
            </a:r>
          </a:p>
          <a:p>
            <a:pPr marL="342900" indent="-342900">
              <a:buFontTx/>
              <a:buChar char="-"/>
            </a:pPr>
            <a:endParaRPr lang="is-IS" baseline="0" dirty="0" smtClean="0"/>
          </a:p>
          <a:p>
            <a:pPr marL="342900" indent="-342900">
              <a:buFontTx/>
              <a:buChar char="-"/>
            </a:pPr>
            <a:r>
              <a:rPr lang="is-IS" baseline="0" dirty="0" smtClean="0"/>
              <a:t>Take out black text...focus on key takewaways...</a:t>
            </a:r>
            <a:endParaRPr lang="en-US" dirty="0"/>
          </a:p>
        </p:txBody>
      </p:sp>
    </p:spTree>
    <p:extLst>
      <p:ext uri="{BB962C8B-B14F-4D97-AF65-F5344CB8AC3E}">
        <p14:creationId xmlns:p14="http://schemas.microsoft.com/office/powerpoint/2010/main" val="1755844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Break into four</a:t>
            </a:r>
            <a:r>
              <a:rPr lang="en-US" baseline="0" dirty="0" smtClean="0"/>
              <a:t> slides</a:t>
            </a:r>
            <a:r>
              <a:rPr lang="is-IS" baseline="0" dirty="0" smtClean="0"/>
              <a:t>…</a:t>
            </a:r>
          </a:p>
          <a:p>
            <a:endParaRPr lang="is-IS" baseline="0" dirty="0" smtClean="0"/>
          </a:p>
          <a:p>
            <a:r>
              <a:rPr lang="is-IS" baseline="0" dirty="0" smtClean="0"/>
              <a:t>- Information sharing enhance sharing...(comparison between google maps and waze..)</a:t>
            </a:r>
            <a:endParaRPr lang="en-US" dirty="0"/>
          </a:p>
        </p:txBody>
      </p:sp>
    </p:spTree>
    <p:extLst>
      <p:ext uri="{BB962C8B-B14F-4D97-AF65-F5344CB8AC3E}">
        <p14:creationId xmlns:p14="http://schemas.microsoft.com/office/powerpoint/2010/main" val="1243340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Break into four</a:t>
            </a:r>
            <a:r>
              <a:rPr lang="en-US" baseline="0" dirty="0" smtClean="0"/>
              <a:t> slides</a:t>
            </a:r>
            <a:r>
              <a:rPr lang="is-IS" baseline="0" dirty="0" smtClean="0"/>
              <a:t>…</a:t>
            </a:r>
          </a:p>
          <a:p>
            <a:endParaRPr lang="is-IS" baseline="0" dirty="0" smtClean="0"/>
          </a:p>
          <a:p>
            <a:r>
              <a:rPr lang="is-IS" baseline="0" dirty="0" smtClean="0"/>
              <a:t>- Information sharing enhance sharing...(comparison between google maps and waze..)</a:t>
            </a:r>
            <a:endParaRPr lang="en-US" dirty="0"/>
          </a:p>
        </p:txBody>
      </p:sp>
    </p:spTree>
    <p:extLst>
      <p:ext uri="{BB962C8B-B14F-4D97-AF65-F5344CB8AC3E}">
        <p14:creationId xmlns:p14="http://schemas.microsoft.com/office/powerpoint/2010/main" val="509950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Airspace management is key</a:t>
            </a:r>
            <a:r>
              <a:rPr lang="is-IS" dirty="0" smtClean="0"/>
              <a:t>… bold</a:t>
            </a:r>
            <a:r>
              <a:rPr lang="is-IS" baseline="0" dirty="0" smtClean="0"/>
              <a:t> few words...</a:t>
            </a:r>
          </a:p>
          <a:p>
            <a:endParaRPr lang="is-IS" baseline="0" dirty="0" smtClean="0"/>
          </a:p>
          <a:p>
            <a:r>
              <a:rPr lang="is-IS" baseline="0" dirty="0" smtClean="0"/>
              <a:t>Break up the last rec</a:t>
            </a:r>
          </a:p>
          <a:p>
            <a:endParaRPr lang="is-IS" baseline="0" dirty="0" smtClean="0"/>
          </a:p>
          <a:p>
            <a:r>
              <a:rPr lang="is-IS" baseline="0" dirty="0" smtClean="0"/>
              <a:t>In the abesence of better forecasting in measurement....information sharing</a:t>
            </a:r>
          </a:p>
          <a:p>
            <a:endParaRPr lang="is-IS" baseline="0" dirty="0" smtClean="0"/>
          </a:p>
          <a:p>
            <a:endParaRPr lang="en-US" dirty="0"/>
          </a:p>
        </p:txBody>
      </p:sp>
    </p:spTree>
    <p:extLst>
      <p:ext uri="{BB962C8B-B14F-4D97-AF65-F5344CB8AC3E}">
        <p14:creationId xmlns:p14="http://schemas.microsoft.com/office/powerpoint/2010/main" val="793370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6427DE-07CF-4D78-8674-80AD577F70D1}" type="slidenum">
              <a:rPr lang="en-US" smtClean="0"/>
              <a:t>4</a:t>
            </a:fld>
            <a:endParaRPr lang="en-US" dirty="0"/>
          </a:p>
        </p:txBody>
      </p:sp>
    </p:spTree>
    <p:extLst>
      <p:ext uri="{BB962C8B-B14F-4D97-AF65-F5344CB8AC3E}">
        <p14:creationId xmlns:p14="http://schemas.microsoft.com/office/powerpoint/2010/main" val="479273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0288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r>
              <a:rPr lang="en-US" dirty="0" smtClean="0"/>
              <a:t>Add Dates</a:t>
            </a:r>
            <a:endParaRPr lang="en-US" dirty="0"/>
          </a:p>
        </p:txBody>
      </p:sp>
    </p:spTree>
    <p:extLst>
      <p:ext uri="{BB962C8B-B14F-4D97-AF65-F5344CB8AC3E}">
        <p14:creationId xmlns:p14="http://schemas.microsoft.com/office/powerpoint/2010/main" val="1775750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r>
              <a:rPr lang="en-US" dirty="0" smtClean="0"/>
              <a:t>Add Dates</a:t>
            </a:r>
            <a:endParaRPr lang="en-US" dirty="0"/>
          </a:p>
        </p:txBody>
      </p:sp>
    </p:spTree>
    <p:extLst>
      <p:ext uri="{BB962C8B-B14F-4D97-AF65-F5344CB8AC3E}">
        <p14:creationId xmlns:p14="http://schemas.microsoft.com/office/powerpoint/2010/main" val="1487851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Add a slide that</a:t>
            </a:r>
            <a:r>
              <a:rPr lang="en-US" baseline="0" dirty="0" smtClean="0"/>
              <a:t> list the organizations: add some names to this slide</a:t>
            </a:r>
            <a:endParaRPr lang="en-US" dirty="0"/>
          </a:p>
        </p:txBody>
      </p:sp>
    </p:spTree>
    <p:extLst>
      <p:ext uri="{BB962C8B-B14F-4D97-AF65-F5344CB8AC3E}">
        <p14:creationId xmlns:p14="http://schemas.microsoft.com/office/powerpoint/2010/main" val="468299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Make two slides</a:t>
            </a:r>
            <a:r>
              <a:rPr lang="is-IS" dirty="0" smtClean="0"/>
              <a:t>…</a:t>
            </a:r>
            <a:endParaRPr lang="en-US" dirty="0"/>
          </a:p>
        </p:txBody>
      </p:sp>
    </p:spTree>
    <p:extLst>
      <p:ext uri="{BB962C8B-B14F-4D97-AF65-F5344CB8AC3E}">
        <p14:creationId xmlns:p14="http://schemas.microsoft.com/office/powerpoint/2010/main" val="2022014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Change Font Sizes (increase)</a:t>
            </a:r>
            <a:r>
              <a:rPr lang="en-US" baseline="0" dirty="0" smtClean="0"/>
              <a:t> and lower battery size</a:t>
            </a:r>
          </a:p>
          <a:p>
            <a:endParaRPr lang="en-US" baseline="0" dirty="0" smtClean="0"/>
          </a:p>
          <a:p>
            <a:r>
              <a:rPr lang="en-US" baseline="0" dirty="0" smtClean="0"/>
              <a:t>Main message for each slide</a:t>
            </a:r>
            <a:r>
              <a:rPr lang="is-IS" baseline="0" dirty="0" smtClean="0"/>
              <a:t>…</a:t>
            </a:r>
            <a:endParaRPr lang="en-US" dirty="0"/>
          </a:p>
        </p:txBody>
      </p:sp>
    </p:spTree>
    <p:extLst>
      <p:ext uri="{BB962C8B-B14F-4D97-AF65-F5344CB8AC3E}">
        <p14:creationId xmlns:p14="http://schemas.microsoft.com/office/powerpoint/2010/main" val="1112136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Chose not to fly</a:t>
            </a:r>
            <a:r>
              <a:rPr lang="is-IS" dirty="0" smtClean="0"/>
              <a:t>…</a:t>
            </a:r>
          </a:p>
          <a:p>
            <a:endParaRPr lang="is-IS" dirty="0" smtClean="0"/>
          </a:p>
          <a:p>
            <a:r>
              <a:rPr lang="is-IS" dirty="0" smtClean="0"/>
              <a:t>Add punchline...</a:t>
            </a:r>
            <a:endParaRPr lang="en-US" dirty="0"/>
          </a:p>
        </p:txBody>
      </p:sp>
    </p:spTree>
    <p:extLst>
      <p:ext uri="{BB962C8B-B14F-4D97-AF65-F5344CB8AC3E}">
        <p14:creationId xmlns:p14="http://schemas.microsoft.com/office/powerpoint/2010/main" val="311493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14.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5.jpeg"/><Relationship Id="rId1" Type="http://schemas.openxmlformats.org/officeDocument/2006/relationships/slideMaster" Target="../slideMasters/slideMaster3.xml"/><Relationship Id="rId6" Type="http://schemas.openxmlformats.org/officeDocument/2006/relationships/image" Target="../media/image17.jpeg"/><Relationship Id="rId5" Type="http://schemas.microsoft.com/office/2007/relationships/hdphoto" Target="../media/hdphoto2.wdp"/><Relationship Id="rId4" Type="http://schemas.openxmlformats.org/officeDocument/2006/relationships/image" Target="../media/image16.jpe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 y="747"/>
            <a:ext cx="12239473" cy="6875541"/>
          </a:xfrm>
          <a:prstGeom prst="rect">
            <a:avLst/>
          </a:prstGeom>
        </p:spPr>
      </p:pic>
      <p:sp>
        <p:nvSpPr>
          <p:cNvPr id="2" name="Title 1"/>
          <p:cNvSpPr>
            <a:spLocks noGrp="1"/>
          </p:cNvSpPr>
          <p:nvPr>
            <p:ph type="ctrTitle"/>
          </p:nvPr>
        </p:nvSpPr>
        <p:spPr>
          <a:xfrm>
            <a:off x="914400" y="2130454"/>
            <a:ext cx="10363200" cy="1470025"/>
          </a:xfrm>
        </p:spPr>
        <p:txBody>
          <a:bodyPr/>
          <a:lstStyle>
            <a:lvl1pPr>
              <a:defRPr>
                <a:ln>
                  <a:solidFill>
                    <a:schemeClr val="bg1"/>
                  </a:solidFill>
                </a:ln>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0" name="Text Box 15"/>
          <p:cNvSpPr txBox="1">
            <a:spLocks noChangeArrowheads="1"/>
          </p:cNvSpPr>
          <p:nvPr userDrawn="1"/>
        </p:nvSpPr>
        <p:spPr bwMode="auto">
          <a:xfrm>
            <a:off x="22" y="97971"/>
            <a:ext cx="6189135" cy="27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0" hangingPunct="0">
              <a:spcBef>
                <a:spcPct val="50000"/>
              </a:spcBef>
              <a:spcAft>
                <a:spcPct val="25000"/>
              </a:spcAft>
            </a:pPr>
            <a:r>
              <a:rPr lang="en-US" sz="1200" b="1" dirty="0">
                <a:solidFill>
                  <a:srgbClr val="FFFFFF"/>
                </a:solidFill>
              </a:rPr>
              <a:t>National Aeronautics and Space Administration</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55927" y="160382"/>
            <a:ext cx="835104" cy="660625"/>
          </a:xfrm>
          <a:prstGeom prst="rect">
            <a:avLst/>
          </a:prstGeom>
        </p:spPr>
      </p:pic>
      <p:pic>
        <p:nvPicPr>
          <p:cNvPr id="9" name="image2.png" descr="Screen Shot 2016-04-30 at 8.14.31 AM.png"/>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10349093" y="179256"/>
            <a:ext cx="706835" cy="660628"/>
          </a:xfrm>
          <a:custGeom>
            <a:avLst/>
            <a:gdLst/>
            <a:ahLst/>
            <a:cxnLst>
              <a:cxn ang="0">
                <a:pos x="wd2" y="hd2"/>
              </a:cxn>
              <a:cxn ang="5400000">
                <a:pos x="wd2" y="hd2"/>
              </a:cxn>
              <a:cxn ang="10800000">
                <a:pos x="wd2" y="hd2"/>
              </a:cxn>
              <a:cxn ang="16200000">
                <a:pos x="wd2" y="hd2"/>
              </a:cxn>
            </a:cxnLst>
            <a:rect l="0" t="0" r="r" b="b"/>
            <a:pathLst>
              <a:path w="21600" h="21600" extrusionOk="0">
                <a:moveTo>
                  <a:pt x="10806" y="0"/>
                </a:moveTo>
                <a:cubicBezTo>
                  <a:pt x="4841" y="0"/>
                  <a:pt x="0" y="4830"/>
                  <a:pt x="0" y="10794"/>
                </a:cubicBezTo>
                <a:cubicBezTo>
                  <a:pt x="0" y="16757"/>
                  <a:pt x="4841" y="21600"/>
                  <a:pt x="10806" y="21600"/>
                </a:cubicBezTo>
                <a:cubicBezTo>
                  <a:pt x="16771" y="21600"/>
                  <a:pt x="21600" y="16757"/>
                  <a:pt x="21600" y="10794"/>
                </a:cubicBezTo>
                <a:cubicBezTo>
                  <a:pt x="21600" y="4830"/>
                  <a:pt x="16771" y="0"/>
                  <a:pt x="10806" y="0"/>
                </a:cubicBezTo>
                <a:close/>
              </a:path>
            </a:pathLst>
          </a:custGeom>
          <a:ln w="12700">
            <a:miter lim="400000"/>
          </a:ln>
        </p:spPr>
      </p:pic>
    </p:spTree>
    <p:extLst>
      <p:ext uri="{BB962C8B-B14F-4D97-AF65-F5344CB8AC3E}">
        <p14:creationId xmlns:p14="http://schemas.microsoft.com/office/powerpoint/2010/main" val="888753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39006" y="179611"/>
            <a:ext cx="10530609" cy="889236"/>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a:defRPr sz="2700" b="1" cap="none" spc="0">
                <a:ln>
                  <a:solidFill>
                    <a:srgbClr val="0A3D91"/>
                  </a:solidFill>
                </a:ln>
                <a:solidFill>
                  <a:srgbClr val="0A3D91"/>
                </a:solidFill>
                <a:effectLst/>
                <a:latin typeface="Arial Black" panose="020B0A040201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2" y="1600211"/>
            <a:ext cx="5384801" cy="4525963"/>
          </a:xfrm>
        </p:spPr>
        <p:txBody>
          <a:bodyPr/>
          <a:lstStyle>
            <a:lvl1pPr>
              <a:defRPr sz="2100"/>
            </a:lvl1pPr>
            <a:lvl2pPr>
              <a:defRPr sz="1801"/>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2" y="1600211"/>
            <a:ext cx="5384801" cy="4525963"/>
          </a:xfrm>
        </p:spPr>
        <p:txBody>
          <a:bodyPr/>
          <a:lstStyle>
            <a:lvl1pPr>
              <a:defRPr sz="2100"/>
            </a:lvl1pPr>
            <a:lvl2pPr>
              <a:defRPr sz="1801"/>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09603" y="6356376"/>
            <a:ext cx="2844800" cy="365125"/>
          </a:xfrm>
          <a:prstGeom prst="rect">
            <a:avLst/>
          </a:prstGeom>
        </p:spPr>
        <p:txBody>
          <a:bodyPr/>
          <a:lstStyle/>
          <a:p>
            <a:pPr algn="ctr" defTabSz="321457" hangingPunct="0">
              <a:lnSpc>
                <a:spcPct val="80000"/>
              </a:lnSpc>
              <a:spcBef>
                <a:spcPts val="3867"/>
              </a:spcBef>
            </a:pPr>
            <a:endParaRPr lang="en-US" sz="3516" kern="0" dirty="0">
              <a:solidFill>
                <a:srgbClr val="333333"/>
              </a:solidFill>
              <a:sym typeface="Helvetica Neue Thin"/>
            </a:endParaRPr>
          </a:p>
        </p:txBody>
      </p:sp>
      <p:sp>
        <p:nvSpPr>
          <p:cNvPr id="6" name="Footer Placeholder 5"/>
          <p:cNvSpPr>
            <a:spLocks noGrp="1"/>
          </p:cNvSpPr>
          <p:nvPr>
            <p:ph type="ftr" sz="quarter" idx="11"/>
          </p:nvPr>
        </p:nvSpPr>
        <p:spPr>
          <a:xfrm>
            <a:off x="4165602" y="6490079"/>
            <a:ext cx="3860801" cy="228600"/>
          </a:xfrm>
          <a:prstGeom prst="rect">
            <a:avLst/>
          </a:prstGeom>
        </p:spPr>
        <p:txBody>
          <a:bodyPr/>
          <a:lstStyle/>
          <a:p>
            <a:pPr algn="ctr" defTabSz="321457" hangingPunct="0">
              <a:lnSpc>
                <a:spcPct val="80000"/>
              </a:lnSpc>
              <a:spcBef>
                <a:spcPts val="3867"/>
              </a:spcBef>
            </a:pPr>
            <a:endParaRPr lang="en-US" sz="3516" kern="0" dirty="0">
              <a:solidFill>
                <a:srgbClr val="333333"/>
              </a:solidFill>
              <a:sym typeface="Helvetica Neue Thin"/>
            </a:endParaRPr>
          </a:p>
        </p:txBody>
      </p:sp>
      <p:pic>
        <p:nvPicPr>
          <p:cNvPr id="7" name="image2.png" descr="Screen Shot 2016-04-30 at 8.14.31 AM.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0373335" y="260911"/>
            <a:ext cx="706835" cy="660628"/>
          </a:xfrm>
          <a:custGeom>
            <a:avLst/>
            <a:gdLst/>
            <a:ahLst/>
            <a:cxnLst>
              <a:cxn ang="0">
                <a:pos x="wd2" y="hd2"/>
              </a:cxn>
              <a:cxn ang="5400000">
                <a:pos x="wd2" y="hd2"/>
              </a:cxn>
              <a:cxn ang="10800000">
                <a:pos x="wd2" y="hd2"/>
              </a:cxn>
              <a:cxn ang="16200000">
                <a:pos x="wd2" y="hd2"/>
              </a:cxn>
            </a:cxnLst>
            <a:rect l="0" t="0" r="r" b="b"/>
            <a:pathLst>
              <a:path w="21600" h="21600" extrusionOk="0">
                <a:moveTo>
                  <a:pt x="10806" y="0"/>
                </a:moveTo>
                <a:cubicBezTo>
                  <a:pt x="4841" y="0"/>
                  <a:pt x="0" y="4830"/>
                  <a:pt x="0" y="10794"/>
                </a:cubicBezTo>
                <a:cubicBezTo>
                  <a:pt x="0" y="16757"/>
                  <a:pt x="4841" y="21600"/>
                  <a:pt x="10806" y="21600"/>
                </a:cubicBezTo>
                <a:cubicBezTo>
                  <a:pt x="16771" y="21600"/>
                  <a:pt x="21600" y="16757"/>
                  <a:pt x="21600" y="10794"/>
                </a:cubicBezTo>
                <a:cubicBezTo>
                  <a:pt x="21600" y="4830"/>
                  <a:pt x="16771" y="0"/>
                  <a:pt x="10806" y="0"/>
                </a:cubicBezTo>
                <a:close/>
              </a:path>
            </a:pathLst>
          </a:custGeom>
          <a:ln w="12700">
            <a:miter lim="400000"/>
          </a:ln>
        </p:spPr>
      </p:pic>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pic>
        <p:nvPicPr>
          <p:cNvPr id="95" name="image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56897" y="34817"/>
            <a:ext cx="835107" cy="660625"/>
          </a:xfrm>
          <a:prstGeom prst="rect">
            <a:avLst/>
          </a:prstGeom>
          <a:ln w="12700">
            <a:miter lim="400000"/>
          </a:ln>
        </p:spPr>
      </p:pic>
      <p:sp>
        <p:nvSpPr>
          <p:cNvPr id="103" name="Shape 103"/>
          <p:cNvSpPr>
            <a:spLocks noGrp="1"/>
          </p:cNvSpPr>
          <p:nvPr>
            <p:ph type="title"/>
          </p:nvPr>
        </p:nvSpPr>
        <p:spPr>
          <a:prstGeom prst="rect">
            <a:avLst/>
          </a:prstGeom>
        </p:spPr>
        <p:txBody>
          <a:bodyPr/>
          <a:lstStyle/>
          <a:p>
            <a:r>
              <a:t>Title Text</a:t>
            </a:r>
          </a:p>
        </p:txBody>
      </p:sp>
      <p:sp>
        <p:nvSpPr>
          <p:cNvPr id="104" name="Shape 104"/>
          <p:cNvSpPr>
            <a:spLocks noGrp="1"/>
          </p:cNvSpPr>
          <p:nvPr>
            <p:ph type="body" sz="half" idx="1"/>
          </p:nvPr>
        </p:nvSpPr>
        <p:spPr>
          <a:xfrm>
            <a:off x="660400" y="1508128"/>
            <a:ext cx="5264152" cy="43910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laceholder 2"/>
          <p:cNvSpPr txBox="1">
            <a:spLocks/>
          </p:cNvSpPr>
          <p:nvPr userDrawn="1"/>
        </p:nvSpPr>
        <p:spPr>
          <a:xfrm>
            <a:off x="11853336" y="6620935"/>
            <a:ext cx="338667" cy="220134"/>
          </a:xfrm>
          <a:prstGeom prst="rect">
            <a:avLst/>
          </a:prstGeom>
          <a:solidFill>
            <a:schemeClr val="accent6">
              <a:lumMod val="50000"/>
            </a:schemeClr>
          </a:solidFill>
        </p:spPr>
        <p:txBody>
          <a:bodyPr vert="horz" lIns="68578" tIns="34289" rIns="68578" bIns="34289"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spcBef>
                <a:spcPts val="3867"/>
              </a:spcBef>
            </a:pPr>
            <a:fld id="{52A32A78-D941-9E43-ABFF-FD8CC5603BBD}" type="slidenum">
              <a:rPr lang="en-US" sz="750" smtClean="0">
                <a:solidFill>
                  <a:srgbClr val="FFFFFF"/>
                </a:solidFill>
                <a:sym typeface="Helvetica Neue Thin"/>
              </a:rPr>
              <a:pPr>
                <a:lnSpc>
                  <a:spcPct val="80000"/>
                </a:lnSpc>
                <a:spcBef>
                  <a:spcPts val="3867"/>
                </a:spcBef>
              </a:pPr>
              <a:t>‹#›</a:t>
            </a:fld>
            <a:endParaRPr lang="en-US" sz="750" dirty="0">
              <a:solidFill>
                <a:srgbClr val="FFFFFF"/>
              </a:solidFill>
              <a:sym typeface="Helvetica Neue Thin"/>
            </a:endParaRPr>
          </a:p>
        </p:txBody>
      </p:sp>
      <p:pic>
        <p:nvPicPr>
          <p:cNvPr id="14" name="image2.png" descr="Screen Shot 2016-04-30 at 8.14.31 AM.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0669184" y="49099"/>
            <a:ext cx="706835" cy="660628"/>
          </a:xfrm>
          <a:custGeom>
            <a:avLst/>
            <a:gdLst/>
            <a:ahLst/>
            <a:cxnLst>
              <a:cxn ang="0">
                <a:pos x="wd2" y="hd2"/>
              </a:cxn>
              <a:cxn ang="5400000">
                <a:pos x="wd2" y="hd2"/>
              </a:cxn>
              <a:cxn ang="10800000">
                <a:pos x="wd2" y="hd2"/>
              </a:cxn>
              <a:cxn ang="16200000">
                <a:pos x="wd2" y="hd2"/>
              </a:cxn>
            </a:cxnLst>
            <a:rect l="0" t="0" r="r" b="b"/>
            <a:pathLst>
              <a:path w="21600" h="21600" extrusionOk="0">
                <a:moveTo>
                  <a:pt x="10806" y="0"/>
                </a:moveTo>
                <a:cubicBezTo>
                  <a:pt x="4841" y="0"/>
                  <a:pt x="0" y="4830"/>
                  <a:pt x="0" y="10794"/>
                </a:cubicBezTo>
                <a:cubicBezTo>
                  <a:pt x="0" y="16757"/>
                  <a:pt x="4841" y="21600"/>
                  <a:pt x="10806" y="21600"/>
                </a:cubicBezTo>
                <a:cubicBezTo>
                  <a:pt x="16771" y="21600"/>
                  <a:pt x="21600" y="16757"/>
                  <a:pt x="21600" y="10794"/>
                </a:cubicBezTo>
                <a:cubicBezTo>
                  <a:pt x="21600" y="4830"/>
                  <a:pt x="16771" y="0"/>
                  <a:pt x="10806" y="0"/>
                </a:cubicBezTo>
                <a:close/>
              </a:path>
            </a:pathLst>
          </a:custGeom>
          <a:ln w="12700">
            <a:miter lim="400000"/>
          </a:ln>
        </p:spPr>
      </p:pic>
    </p:spTree>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3" y="6356381"/>
            <a:ext cx="2844800" cy="365125"/>
          </a:xfrm>
          <a:prstGeom prst="rect">
            <a:avLst/>
          </a:prstGeom>
        </p:spPr>
        <p:txBody>
          <a:bodyPr/>
          <a:lstStyle/>
          <a:p>
            <a:pPr algn="ctr" defTabSz="321457" hangingPunct="0">
              <a:lnSpc>
                <a:spcPct val="80000"/>
              </a:lnSpc>
              <a:spcBef>
                <a:spcPts val="3867"/>
              </a:spcBef>
            </a:pPr>
            <a:fld id="{58714816-4A9B-F94A-9535-6C157CC6F2D7}" type="datetime1">
              <a:rPr lang="en-US" sz="3516" kern="0" smtClean="0">
                <a:solidFill>
                  <a:prstClr val="black">
                    <a:tint val="75000"/>
                  </a:prstClr>
                </a:solidFill>
                <a:sym typeface="Helvetica Neue Thin"/>
              </a:rPr>
              <a:pPr algn="ctr" defTabSz="321457" hangingPunct="0">
                <a:lnSpc>
                  <a:spcPct val="80000"/>
                </a:lnSpc>
                <a:spcBef>
                  <a:spcPts val="3867"/>
                </a:spcBef>
              </a:pPr>
              <a:t>3/22/2017</a:t>
            </a:fld>
            <a:endParaRPr lang="en-US" sz="3516" kern="0">
              <a:solidFill>
                <a:prstClr val="black">
                  <a:tint val="75000"/>
                </a:prstClr>
              </a:solidFill>
              <a:sym typeface="Helvetica Neue Thin"/>
            </a:endParaRPr>
          </a:p>
        </p:txBody>
      </p:sp>
      <p:sp>
        <p:nvSpPr>
          <p:cNvPr id="4" name="Footer Placeholder 3"/>
          <p:cNvSpPr>
            <a:spLocks noGrp="1"/>
          </p:cNvSpPr>
          <p:nvPr>
            <p:ph type="ftr" sz="quarter" idx="11"/>
          </p:nvPr>
        </p:nvSpPr>
        <p:spPr>
          <a:xfrm>
            <a:off x="4165602" y="6356381"/>
            <a:ext cx="3860801" cy="365125"/>
          </a:xfrm>
          <a:prstGeom prst="rect">
            <a:avLst/>
          </a:prstGeom>
        </p:spPr>
        <p:txBody>
          <a:bodyPr/>
          <a:lstStyle/>
          <a:p>
            <a:pPr algn="ctr" defTabSz="321457" hangingPunct="0">
              <a:lnSpc>
                <a:spcPct val="80000"/>
              </a:lnSpc>
              <a:spcBef>
                <a:spcPts val="3867"/>
              </a:spcBef>
            </a:pPr>
            <a:endParaRPr lang="en-US" sz="3516" kern="0">
              <a:solidFill>
                <a:prstClr val="black">
                  <a:tint val="75000"/>
                </a:prstClr>
              </a:solidFill>
              <a:sym typeface="Helvetica Neue Thin"/>
            </a:endParaRPr>
          </a:p>
        </p:txBody>
      </p:sp>
      <p:sp>
        <p:nvSpPr>
          <p:cNvPr id="5" name="Slide Number Placeholder 4"/>
          <p:cNvSpPr>
            <a:spLocks noGrp="1"/>
          </p:cNvSpPr>
          <p:nvPr>
            <p:ph type="sldNum" sz="quarter" idx="12"/>
          </p:nvPr>
        </p:nvSpPr>
        <p:spPr/>
        <p:txBody>
          <a:bodyPr/>
          <a:lstStyle/>
          <a:p>
            <a:fld id="{6065078F-B4F5-D049-8C6A-0E99B97867E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Oval 7"/>
          <p:cNvSpPr/>
          <p:nvPr userDrawn="1"/>
        </p:nvSpPr>
        <p:spPr>
          <a:xfrm>
            <a:off x="11338010" y="170253"/>
            <a:ext cx="488815" cy="365125"/>
          </a:xfrm>
          <a:prstGeom prst="ellipse">
            <a:avLst/>
          </a:prstGeom>
          <a:solidFill>
            <a:srgbClr val="0080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21457"/>
            <a:endParaRPr lang="en-US" sz="1801">
              <a:solidFill>
                <a:prstClr val="white"/>
              </a:solidFill>
              <a:sym typeface="Helvetica Neue Thin"/>
            </a:endParaRPr>
          </a:p>
        </p:txBody>
      </p:sp>
      <p:sp>
        <p:nvSpPr>
          <p:cNvPr id="2" name="Title 1"/>
          <p:cNvSpPr>
            <a:spLocks noGrp="1"/>
          </p:cNvSpPr>
          <p:nvPr>
            <p:ph type="title"/>
          </p:nvPr>
        </p:nvSpPr>
        <p:spPr>
          <a:xfrm>
            <a:off x="487402" y="432131"/>
            <a:ext cx="10672036" cy="432103"/>
          </a:xfrm>
        </p:spPr>
        <p:txBody>
          <a:bodyPr>
            <a:noAutofit/>
          </a:bodyPr>
          <a:lstStyle>
            <a:lvl1pPr algn="l">
              <a:defRPr sz="3200">
                <a:solidFill>
                  <a:srgbClr val="414953"/>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9605" y="1191558"/>
            <a:ext cx="10672036" cy="4934606"/>
          </a:xfrm>
        </p:spPr>
        <p:txBody>
          <a:bodyPr/>
          <a:lstStyle>
            <a:lvl1pPr>
              <a:defRPr>
                <a:solidFill>
                  <a:srgbClr val="414953"/>
                </a:solidFill>
              </a:defRPr>
            </a:lvl1pPr>
            <a:lvl2pPr>
              <a:defRPr>
                <a:solidFill>
                  <a:srgbClr val="414953"/>
                </a:solidFill>
              </a:defRPr>
            </a:lvl2pPr>
            <a:lvl3pPr>
              <a:defRPr>
                <a:solidFill>
                  <a:srgbClr val="414953"/>
                </a:solidFill>
              </a:defRPr>
            </a:lvl3pPr>
            <a:lvl4pPr>
              <a:defRPr>
                <a:solidFill>
                  <a:srgbClr val="414953"/>
                </a:solidFill>
              </a:defRPr>
            </a:lvl4pPr>
            <a:lvl5pPr>
              <a:defRPr>
                <a:solidFill>
                  <a:srgbClr val="41495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10753926" y="6362125"/>
            <a:ext cx="1129236" cy="365125"/>
          </a:xfrm>
        </p:spPr>
        <p:txBody>
          <a:bodyPr/>
          <a:lstStyle>
            <a:lvl1pPr algn="r">
              <a:defRPr/>
            </a:lvl1pPr>
          </a:lstStyle>
          <a:p>
            <a:fld id="{7CC10AD3-F2CF-2D4A-9A0F-4A55977D1875}" type="datetime1">
              <a:rPr lang="en-US" smtClean="0">
                <a:solidFill>
                  <a:prstClr val="black">
                    <a:tint val="75000"/>
                  </a:prstClr>
                </a:solidFill>
              </a:rPr>
              <a:pPr/>
              <a:t>3/22/2017</a:t>
            </a:fld>
            <a:endParaRPr lang="en-US">
              <a:solidFill>
                <a:prstClr val="black">
                  <a:tint val="75000"/>
                </a:prstClr>
              </a:solidFill>
            </a:endParaRPr>
          </a:p>
        </p:txBody>
      </p:sp>
      <p:cxnSp>
        <p:nvCxnSpPr>
          <p:cNvPr id="10" name="Straight Connector 9"/>
          <p:cNvCxnSpPr/>
          <p:nvPr userDrawn="1"/>
        </p:nvCxnSpPr>
        <p:spPr>
          <a:xfrm>
            <a:off x="487396" y="942770"/>
            <a:ext cx="1118709" cy="0"/>
          </a:xfrm>
          <a:prstGeom prst="line">
            <a:avLst/>
          </a:prstGeom>
          <a:ln>
            <a:solidFill>
              <a:srgbClr val="2D323A"/>
            </a:solidFill>
          </a:ln>
        </p:spPr>
        <p:style>
          <a:lnRef idx="2">
            <a:schemeClr val="accent1"/>
          </a:lnRef>
          <a:fillRef idx="0">
            <a:schemeClr val="accent1"/>
          </a:fillRef>
          <a:effectRef idx="1">
            <a:schemeClr val="accent1"/>
          </a:effectRef>
          <a:fontRef idx="minor">
            <a:schemeClr val="tx1"/>
          </a:fontRef>
        </p:style>
      </p:cxnSp>
      <p:sp>
        <p:nvSpPr>
          <p:cNvPr id="9" name="Slide Number Placeholder 5"/>
          <p:cNvSpPr>
            <a:spLocks noGrp="1"/>
          </p:cNvSpPr>
          <p:nvPr>
            <p:ph type="sldNum" sz="quarter" idx="12"/>
          </p:nvPr>
        </p:nvSpPr>
        <p:spPr>
          <a:xfrm>
            <a:off x="11338010" y="170253"/>
            <a:ext cx="488815" cy="365125"/>
          </a:xfrm>
        </p:spPr>
        <p:txBody>
          <a:bodyPr/>
          <a:lstStyle>
            <a:lvl1pPr algn="ctr">
              <a:defRPr sz="1400" b="1">
                <a:solidFill>
                  <a:srgbClr val="FFFFFF"/>
                </a:solidFill>
              </a:defRPr>
            </a:lvl1pPr>
          </a:lstStyle>
          <a:p>
            <a:fld id="{6065078F-B4F5-D049-8C6A-0E99B97867E9}" type="slidenum">
              <a:rPr lang="en-US" smtClean="0"/>
              <a:pPr/>
              <a:t>‹#›</a:t>
            </a:fld>
            <a:endParaRPr lang="en-US" dirty="0"/>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GC-1956-airplane-crash-illustr_WikiNoAuthor_680.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5238"/>
            <a:ext cx="12219088" cy="6873237"/>
          </a:xfrm>
          <a:prstGeom prst="rect">
            <a:avLst/>
          </a:prstGeom>
          <a:ln w="57150" cmpd="sng">
            <a:noFill/>
          </a:ln>
        </p:spPr>
      </p:pic>
      <p:sp>
        <p:nvSpPr>
          <p:cNvPr id="9" name="Title 1"/>
          <p:cNvSpPr>
            <a:spLocks noGrp="1"/>
          </p:cNvSpPr>
          <p:nvPr>
            <p:ph type="title"/>
          </p:nvPr>
        </p:nvSpPr>
        <p:spPr>
          <a:xfrm>
            <a:off x="722313" y="4704279"/>
            <a:ext cx="10672036" cy="820914"/>
          </a:xfrm>
        </p:spPr>
        <p:txBody>
          <a:bodyPr>
            <a:noAutofit/>
          </a:bodyPr>
          <a:lstStyle>
            <a:lvl1pPr algn="l">
              <a:defRPr sz="3200">
                <a:solidFill>
                  <a:srgbClr val="414953"/>
                </a:solidFill>
              </a:defRPr>
            </a:lvl1pPr>
          </a:lstStyle>
          <a:p>
            <a:r>
              <a:rPr lang="en-US" dirty="0" smtClean="0"/>
              <a:t>Click to edit Master title style</a:t>
            </a:r>
            <a:endParaRPr lang="en-US" dirty="0"/>
          </a:p>
        </p:txBody>
      </p:sp>
      <p:sp>
        <p:nvSpPr>
          <p:cNvPr id="13" name="Oval 12"/>
          <p:cNvSpPr/>
          <p:nvPr userDrawn="1"/>
        </p:nvSpPr>
        <p:spPr>
          <a:xfrm>
            <a:off x="11338010" y="170253"/>
            <a:ext cx="488815" cy="365125"/>
          </a:xfrm>
          <a:prstGeom prst="ellipse">
            <a:avLst/>
          </a:prstGeom>
          <a:solidFill>
            <a:srgbClr val="0080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21457"/>
            <a:endParaRPr lang="en-US" sz="1801">
              <a:solidFill>
                <a:prstClr val="white"/>
              </a:solidFill>
              <a:sym typeface="Helvetica Neue Thin"/>
            </a:endParaRPr>
          </a:p>
        </p:txBody>
      </p:sp>
      <p:sp>
        <p:nvSpPr>
          <p:cNvPr id="14" name="Slide Number Placeholder 5"/>
          <p:cNvSpPr>
            <a:spLocks noGrp="1"/>
          </p:cNvSpPr>
          <p:nvPr>
            <p:ph type="sldNum" sz="quarter" idx="12"/>
          </p:nvPr>
        </p:nvSpPr>
        <p:spPr>
          <a:xfrm>
            <a:off x="11338010" y="170253"/>
            <a:ext cx="488815" cy="365125"/>
          </a:xfrm>
        </p:spPr>
        <p:txBody>
          <a:bodyPr/>
          <a:lstStyle>
            <a:lvl1pPr algn="ctr">
              <a:defRPr sz="1400" b="1">
                <a:solidFill>
                  <a:srgbClr val="FFFFFF"/>
                </a:solidFill>
              </a:defRPr>
            </a:lvl1pPr>
          </a:lstStyle>
          <a:p>
            <a:fld id="{6065078F-B4F5-D049-8C6A-0E99B97867E9}" type="slidenum">
              <a:rPr lang="en-US" smtClean="0"/>
              <a:pPr/>
              <a:t>‹#›</a:t>
            </a:fld>
            <a:endParaRPr lang="en-US" dirty="0"/>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2" name="Picture 1" descr="Scenic.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p:cNvSpPr>
            <a:spLocks noGrp="1"/>
          </p:cNvSpPr>
          <p:nvPr>
            <p:ph type="title"/>
          </p:nvPr>
        </p:nvSpPr>
        <p:spPr>
          <a:xfrm>
            <a:off x="388133" y="535373"/>
            <a:ext cx="10672036" cy="820914"/>
          </a:xfrm>
        </p:spPr>
        <p:txBody>
          <a:bodyPr>
            <a:noAutofit/>
          </a:bodyPr>
          <a:lstStyle>
            <a:lvl1pPr algn="l">
              <a:defRPr sz="3200">
                <a:solidFill>
                  <a:schemeClr val="bg1">
                    <a:lumMod val="95000"/>
                  </a:schemeClr>
                </a:solidFill>
              </a:defRPr>
            </a:lvl1pPr>
          </a:lstStyle>
          <a:p>
            <a:r>
              <a:rPr lang="en-US" dirty="0" smtClean="0"/>
              <a:t>Click to edit Master title style</a:t>
            </a:r>
            <a:endParaRPr lang="en-US" dirty="0"/>
          </a:p>
        </p:txBody>
      </p:sp>
      <p:sp>
        <p:nvSpPr>
          <p:cNvPr id="13" name="Oval 12"/>
          <p:cNvSpPr/>
          <p:nvPr userDrawn="1"/>
        </p:nvSpPr>
        <p:spPr>
          <a:xfrm>
            <a:off x="11338010" y="170253"/>
            <a:ext cx="488815" cy="365125"/>
          </a:xfrm>
          <a:prstGeom prst="ellipse">
            <a:avLst/>
          </a:prstGeom>
          <a:solidFill>
            <a:srgbClr val="0080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21457"/>
            <a:endParaRPr lang="en-US" sz="1801">
              <a:solidFill>
                <a:prstClr val="white"/>
              </a:solidFill>
              <a:sym typeface="Helvetica Neue Thin"/>
            </a:endParaRPr>
          </a:p>
        </p:txBody>
      </p:sp>
      <p:sp>
        <p:nvSpPr>
          <p:cNvPr id="14" name="Slide Number Placeholder 5"/>
          <p:cNvSpPr>
            <a:spLocks noGrp="1"/>
          </p:cNvSpPr>
          <p:nvPr>
            <p:ph type="sldNum" sz="quarter" idx="12"/>
          </p:nvPr>
        </p:nvSpPr>
        <p:spPr>
          <a:xfrm>
            <a:off x="11338010" y="170253"/>
            <a:ext cx="488815" cy="365125"/>
          </a:xfrm>
        </p:spPr>
        <p:txBody>
          <a:bodyPr/>
          <a:lstStyle>
            <a:lvl1pPr algn="ctr">
              <a:defRPr sz="1400" b="1">
                <a:solidFill>
                  <a:srgbClr val="FFFFFF"/>
                </a:solidFill>
              </a:defRPr>
            </a:lvl1pPr>
          </a:lstStyle>
          <a:p>
            <a:fld id="{6065078F-B4F5-D049-8C6A-0E99B97867E9}" type="slidenum">
              <a:rPr lang="en-US" smtClean="0"/>
              <a:pPr/>
              <a:t>‹#›</a:t>
            </a:fld>
            <a:endParaRPr lang="en-US" dirty="0"/>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p:cNvSpPr>
            <a:spLocks noGrp="1"/>
          </p:cNvSpPr>
          <p:nvPr>
            <p:ph type="title"/>
          </p:nvPr>
        </p:nvSpPr>
        <p:spPr>
          <a:xfrm>
            <a:off x="388133" y="535373"/>
            <a:ext cx="10672036" cy="820914"/>
          </a:xfrm>
        </p:spPr>
        <p:txBody>
          <a:bodyPr>
            <a:noAutofit/>
          </a:bodyPr>
          <a:lstStyle>
            <a:lvl1pPr algn="l">
              <a:defRPr sz="3200">
                <a:solidFill>
                  <a:schemeClr val="bg1">
                    <a:lumMod val="95000"/>
                  </a:schemeClr>
                </a:solidFill>
              </a:defRPr>
            </a:lvl1pPr>
          </a:lstStyle>
          <a:p>
            <a:r>
              <a:rPr lang="en-US" dirty="0" smtClean="0"/>
              <a:t>Click to edit Master title style</a:t>
            </a:r>
            <a:endParaRPr lang="en-US" dirty="0"/>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l="-72"/>
          <a:stretch/>
        </p:blipFill>
        <p:spPr>
          <a:xfrm>
            <a:off x="2" y="0"/>
            <a:ext cx="12183180" cy="6886122"/>
          </a:xfrm>
          <a:prstGeom prst="rect">
            <a:avLst/>
          </a:prstGeom>
        </p:spPr>
      </p:pic>
      <p:sp>
        <p:nvSpPr>
          <p:cNvPr id="9" name="Title 1"/>
          <p:cNvSpPr>
            <a:spLocks noGrp="1"/>
          </p:cNvSpPr>
          <p:nvPr>
            <p:ph type="title"/>
          </p:nvPr>
        </p:nvSpPr>
        <p:spPr>
          <a:xfrm>
            <a:off x="388133" y="535373"/>
            <a:ext cx="10672036" cy="820914"/>
          </a:xfrm>
        </p:spPr>
        <p:txBody>
          <a:bodyPr>
            <a:noAutofit/>
          </a:bodyPr>
          <a:lstStyle>
            <a:lvl1pPr algn="l">
              <a:defRPr sz="3200">
                <a:solidFill>
                  <a:schemeClr val="bg1">
                    <a:lumMod val="95000"/>
                  </a:schemeClr>
                </a:solidFill>
              </a:defRPr>
            </a:lvl1pPr>
          </a:lstStyle>
          <a:p>
            <a:r>
              <a:rPr lang="en-US" dirty="0" smtClean="0"/>
              <a:t>Click to edit Master title style</a:t>
            </a:r>
            <a:endParaRPr lang="en-US" dirty="0"/>
          </a:p>
        </p:txBody>
      </p:sp>
      <p:sp>
        <p:nvSpPr>
          <p:cNvPr id="13" name="Oval 12"/>
          <p:cNvSpPr/>
          <p:nvPr userDrawn="1"/>
        </p:nvSpPr>
        <p:spPr>
          <a:xfrm>
            <a:off x="11338010" y="170253"/>
            <a:ext cx="488815" cy="365125"/>
          </a:xfrm>
          <a:prstGeom prst="ellipse">
            <a:avLst/>
          </a:prstGeom>
          <a:solidFill>
            <a:srgbClr val="0080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21457"/>
            <a:endParaRPr lang="en-US" sz="1801">
              <a:solidFill>
                <a:prstClr val="white"/>
              </a:solidFill>
              <a:sym typeface="Helvetica Neue Thin"/>
            </a:endParaRPr>
          </a:p>
        </p:txBody>
      </p:sp>
      <p:sp>
        <p:nvSpPr>
          <p:cNvPr id="14" name="Slide Number Placeholder 5"/>
          <p:cNvSpPr>
            <a:spLocks noGrp="1"/>
          </p:cNvSpPr>
          <p:nvPr>
            <p:ph type="sldNum" sz="quarter" idx="12"/>
          </p:nvPr>
        </p:nvSpPr>
        <p:spPr>
          <a:xfrm>
            <a:off x="11338010" y="170253"/>
            <a:ext cx="488815" cy="365125"/>
          </a:xfrm>
        </p:spPr>
        <p:txBody>
          <a:bodyPr/>
          <a:lstStyle>
            <a:lvl1pPr algn="ctr">
              <a:defRPr sz="1400" b="1">
                <a:solidFill>
                  <a:srgbClr val="FFFFFF"/>
                </a:solidFill>
              </a:defRPr>
            </a:lvl1pPr>
          </a:lstStyle>
          <a:p>
            <a:fld id="{6065078F-B4F5-D049-8C6A-0E99B97867E9}" type="slidenum">
              <a:rPr lang="en-US" smtClean="0"/>
              <a:pPr/>
              <a:t>‹#›</a:t>
            </a:fld>
            <a:endParaRPr lang="en-US" dirty="0"/>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5452" y="5507"/>
            <a:ext cx="12419376" cy="6894020"/>
          </a:xfrm>
          <a:prstGeom prst="rect">
            <a:avLst/>
          </a:prstGeom>
        </p:spPr>
      </p:pic>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249381" y="195965"/>
            <a:ext cx="10621819" cy="914399"/>
          </a:xfrm>
        </p:spPr>
        <p:txBody>
          <a:bodyPr>
            <a:normAutofit/>
            <a:scene3d>
              <a:camera prst="orthographicFront"/>
              <a:lightRig rig="harsh" dir="t"/>
            </a:scene3d>
            <a:sp3d extrusionH="57150" prstMaterial="matte">
              <a:bevelT w="63500" h="12700"/>
              <a:contourClr>
                <a:schemeClr val="bg1">
                  <a:lumMod val="65000"/>
                </a:schemeClr>
              </a:contourClr>
            </a:sp3d>
          </a:bodyPr>
          <a:lstStyle>
            <a:lvl1pPr>
              <a:defRPr sz="3600" b="1" cap="none" spc="0">
                <a:ln>
                  <a:solidFill>
                    <a:srgbClr val="0A3D91"/>
                  </a:solidFill>
                </a:ln>
                <a:solidFill>
                  <a:srgbClr val="0A3D91"/>
                </a:solidFill>
                <a:effectLst/>
                <a:latin typeface="Arial Black" panose="020B0A04020102020204" pitchFamily="34" charset="0"/>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06400" y="1066800"/>
            <a:ext cx="11379200" cy="5410200"/>
          </a:xfrm>
          <a:prstGeom prst="rect">
            <a:avLst/>
          </a:prstGeom>
        </p:spPr>
        <p:txBody>
          <a:bodyPr/>
          <a:lstStyle>
            <a:lvl1pPr>
              <a:defRPr sz="3200">
                <a:latin typeface="Arial"/>
                <a:cs typeface="Arial"/>
              </a:defRPr>
            </a:lvl1pPr>
            <a:lvl2pPr marL="684213" indent="-342900">
              <a:defRPr sz="3000">
                <a:latin typeface="Arial"/>
                <a:cs typeface="Arial"/>
              </a:defRPr>
            </a:lvl2pPr>
            <a:lvl3pPr marL="1025525" indent="-341313">
              <a:buFont typeface="Courier New" panose="02070309020205020404" pitchFamily="49" charset="0"/>
              <a:buChar char="o"/>
              <a:defRPr sz="2800">
                <a:latin typeface="Arial"/>
                <a:cs typeface="Arial"/>
              </a:defRPr>
            </a:lvl3pPr>
            <a:lvl4pPr>
              <a:defRPr>
                <a:latin typeface="Arial" panose="020B0604020202020204" pitchFamily="34" charset="0"/>
                <a:cs typeface="Arial" panose="020B0604020202020204" pitchFamily="34" charset="0"/>
              </a:defRPr>
            </a:lvl4pPr>
            <a:lvl5pPr marL="1376363" indent="-350838">
              <a:defRPr sz="260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4"/>
            <a:r>
              <a:rPr lang="en-US" dirty="0" smtClean="0"/>
              <a:t>Fourth level</a:t>
            </a:r>
            <a:endParaRPr lang="en-US" dirty="0"/>
          </a:p>
        </p:txBody>
      </p:sp>
      <p:sp>
        <p:nvSpPr>
          <p:cNvPr id="10" name="Footer Placeholder 4"/>
          <p:cNvSpPr txBox="1">
            <a:spLocks/>
          </p:cNvSpPr>
          <p:nvPr userDrawn="1"/>
        </p:nvSpPr>
        <p:spPr>
          <a:xfrm>
            <a:off x="4368800" y="6613864"/>
            <a:ext cx="3860800" cy="228600"/>
          </a:xfrm>
          <a:prstGeom prst="rect">
            <a:avLst/>
          </a:prstGeom>
        </p:spPr>
        <p:txBody>
          <a:bodyPr/>
          <a:lstStyle>
            <a:defPPr>
              <a:defRPr lang="en-US"/>
            </a:defPPr>
            <a:lvl1pPr marL="0" algn="ctr" defTabSz="914400" rtl="0" eaLnBrk="1" latinLnBrk="0" hangingPunct="1">
              <a:defRPr sz="1000" b="1" kern="1200">
                <a:solidFill>
                  <a:srgbClr val="FF0000"/>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dirty="0"/>
          </a:p>
        </p:txBody>
      </p:sp>
    </p:spTree>
    <p:extLst>
      <p:ext uri="{BB962C8B-B14F-4D97-AF65-F5344CB8AC3E}">
        <p14:creationId xmlns:p14="http://schemas.microsoft.com/office/powerpoint/2010/main" val="141675061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8" name="Picture 7" descr="services.background.png"/>
          <p:cNvPicPr>
            <a:picLocks noChangeAspect="1"/>
          </p:cNvPicPr>
          <p:nvPr userDrawn="1"/>
        </p:nvPicPr>
        <p:blipFill>
          <a:blip r:embed="rId2" cstate="email">
            <a:grayscl/>
            <a:alphaModFix amt="28000"/>
            <a:extLst>
              <a:ext uri="{28A0092B-C50C-407E-A947-70E740481C1C}">
                <a14:useLocalDpi xmlns:a14="http://schemas.microsoft.com/office/drawing/2010/main"/>
              </a:ext>
            </a:extLst>
          </a:blip>
          <a:stretch>
            <a:fillRect/>
          </a:stretch>
        </p:blipFill>
        <p:spPr>
          <a:xfrm flipV="1">
            <a:off x="0" y="0"/>
            <a:ext cx="12192000" cy="3828288"/>
          </a:xfrm>
          <a:prstGeom prst="rect">
            <a:avLst/>
          </a:prstGeom>
        </p:spPr>
      </p:pic>
      <p:pic>
        <p:nvPicPr>
          <p:cNvPr id="9" name="Picture 8" descr="services.background.png"/>
          <p:cNvPicPr>
            <a:picLocks noChangeAspect="1"/>
          </p:cNvPicPr>
          <p:nvPr userDrawn="1"/>
        </p:nvPicPr>
        <p:blipFill>
          <a:blip r:embed="rId2" cstate="email">
            <a:alphaModFix amt="31000"/>
            <a:extLst>
              <a:ext uri="{28A0092B-C50C-407E-A947-70E740481C1C}">
                <a14:useLocalDpi xmlns:a14="http://schemas.microsoft.com/office/drawing/2010/main"/>
              </a:ext>
            </a:extLst>
          </a:blip>
          <a:stretch>
            <a:fillRect/>
          </a:stretch>
        </p:blipFill>
        <p:spPr>
          <a:xfrm flipH="1">
            <a:off x="0" y="2904066"/>
            <a:ext cx="12192000" cy="3828288"/>
          </a:xfrm>
          <a:prstGeom prst="rect">
            <a:avLst/>
          </a:prstGeom>
        </p:spPr>
      </p:pic>
      <p:sp>
        <p:nvSpPr>
          <p:cNvPr id="11" name="Oval 10"/>
          <p:cNvSpPr/>
          <p:nvPr userDrawn="1"/>
        </p:nvSpPr>
        <p:spPr>
          <a:xfrm>
            <a:off x="11338010" y="170253"/>
            <a:ext cx="488815" cy="365125"/>
          </a:xfrm>
          <a:prstGeom prst="ellipse">
            <a:avLst/>
          </a:prstGeom>
          <a:solidFill>
            <a:srgbClr val="0080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21457"/>
            <a:endParaRPr lang="en-US" sz="1801">
              <a:solidFill>
                <a:prstClr val="white"/>
              </a:solidFill>
              <a:sym typeface="Helvetica Neue Thin"/>
            </a:endParaRPr>
          </a:p>
        </p:txBody>
      </p:sp>
      <p:sp>
        <p:nvSpPr>
          <p:cNvPr id="12" name="Slide Number Placeholder 5"/>
          <p:cNvSpPr>
            <a:spLocks noGrp="1"/>
          </p:cNvSpPr>
          <p:nvPr>
            <p:ph type="sldNum" sz="quarter" idx="12"/>
          </p:nvPr>
        </p:nvSpPr>
        <p:spPr>
          <a:xfrm>
            <a:off x="11338010" y="170253"/>
            <a:ext cx="488815" cy="365125"/>
          </a:xfrm>
        </p:spPr>
        <p:txBody>
          <a:bodyPr/>
          <a:lstStyle>
            <a:lvl1pPr algn="ctr">
              <a:defRPr sz="1400" b="1">
                <a:solidFill>
                  <a:srgbClr val="FFFFFF"/>
                </a:solidFill>
              </a:defRPr>
            </a:lvl1pPr>
          </a:lstStyle>
          <a:p>
            <a:fld id="{6065078F-B4F5-D049-8C6A-0E99B97867E9}" type="slidenum">
              <a:rPr lang="en-US" smtClean="0"/>
              <a:pPr/>
              <a:t>‹#›</a:t>
            </a:fld>
            <a:endParaRPr lang="en-US" dirty="0"/>
          </a:p>
        </p:txBody>
      </p:sp>
      <p:sp>
        <p:nvSpPr>
          <p:cNvPr id="13" name="Title 1"/>
          <p:cNvSpPr>
            <a:spLocks noGrp="1"/>
          </p:cNvSpPr>
          <p:nvPr>
            <p:ph type="title"/>
          </p:nvPr>
        </p:nvSpPr>
        <p:spPr>
          <a:xfrm>
            <a:off x="487402" y="432131"/>
            <a:ext cx="10672036" cy="432103"/>
          </a:xfrm>
        </p:spPr>
        <p:txBody>
          <a:bodyPr>
            <a:noAutofit/>
          </a:bodyPr>
          <a:lstStyle>
            <a:lvl1pPr algn="l">
              <a:defRPr sz="3200">
                <a:solidFill>
                  <a:srgbClr val="414953"/>
                </a:solidFill>
              </a:defRPr>
            </a:lvl1pPr>
          </a:lstStyle>
          <a:p>
            <a:r>
              <a:rPr lang="en-US" dirty="0" smtClean="0"/>
              <a:t>Click to edit Master title style</a:t>
            </a:r>
            <a:endParaRPr lang="en-US" dirty="0"/>
          </a:p>
        </p:txBody>
      </p:sp>
      <p:cxnSp>
        <p:nvCxnSpPr>
          <p:cNvPr id="14" name="Straight Connector 13"/>
          <p:cNvCxnSpPr/>
          <p:nvPr userDrawn="1"/>
        </p:nvCxnSpPr>
        <p:spPr>
          <a:xfrm>
            <a:off x="487396" y="942770"/>
            <a:ext cx="1118709" cy="0"/>
          </a:xfrm>
          <a:prstGeom prst="line">
            <a:avLst/>
          </a:prstGeom>
          <a:ln>
            <a:solidFill>
              <a:srgbClr val="2D323A"/>
            </a:solidFill>
          </a:ln>
        </p:spPr>
        <p:style>
          <a:lnRef idx="2">
            <a:schemeClr val="accent1"/>
          </a:lnRef>
          <a:fillRef idx="0">
            <a:schemeClr val="accent1"/>
          </a:fillRef>
          <a:effectRef idx="1">
            <a:schemeClr val="accent1"/>
          </a:effectRef>
          <a:fontRef idx="minor">
            <a:schemeClr val="tx1"/>
          </a:fontRef>
        </p:style>
      </p:cxn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Picture 2" descr="drone-vector-pack.jpg"/>
          <p:cNvPicPr>
            <a:picLocks noChangeAspect="1"/>
          </p:cNvPicPr>
          <p:nvPr userDrawn="1"/>
        </p:nvPicPr>
        <p:blipFill rotWithShape="1">
          <a:blip r:embed="rId2" cstate="email">
            <a:grayscl/>
            <a:alphaModFix amt="26000"/>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1" name="Oval 10"/>
          <p:cNvSpPr/>
          <p:nvPr userDrawn="1"/>
        </p:nvSpPr>
        <p:spPr>
          <a:xfrm>
            <a:off x="11338010" y="170253"/>
            <a:ext cx="488815" cy="365125"/>
          </a:xfrm>
          <a:prstGeom prst="ellipse">
            <a:avLst/>
          </a:prstGeom>
          <a:solidFill>
            <a:srgbClr val="0080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21457"/>
            <a:endParaRPr lang="en-US" sz="1801">
              <a:solidFill>
                <a:prstClr val="white"/>
              </a:solidFill>
              <a:sym typeface="Helvetica Neue Thin"/>
            </a:endParaRPr>
          </a:p>
        </p:txBody>
      </p:sp>
      <p:sp>
        <p:nvSpPr>
          <p:cNvPr id="12" name="Slide Number Placeholder 5"/>
          <p:cNvSpPr>
            <a:spLocks noGrp="1"/>
          </p:cNvSpPr>
          <p:nvPr>
            <p:ph type="sldNum" sz="quarter" idx="12"/>
          </p:nvPr>
        </p:nvSpPr>
        <p:spPr>
          <a:xfrm>
            <a:off x="11338010" y="170253"/>
            <a:ext cx="488815" cy="365125"/>
          </a:xfrm>
        </p:spPr>
        <p:txBody>
          <a:bodyPr/>
          <a:lstStyle>
            <a:lvl1pPr algn="ctr">
              <a:defRPr sz="1400" b="1">
                <a:solidFill>
                  <a:srgbClr val="FFFFFF"/>
                </a:solidFill>
              </a:defRPr>
            </a:lvl1pPr>
          </a:lstStyle>
          <a:p>
            <a:fld id="{6065078F-B4F5-D049-8C6A-0E99B97867E9}" type="slidenum">
              <a:rPr lang="en-US" smtClean="0"/>
              <a:pPr/>
              <a:t>‹#›</a:t>
            </a:fld>
            <a:endParaRPr lang="en-US" dirty="0"/>
          </a:p>
        </p:txBody>
      </p:sp>
      <p:sp>
        <p:nvSpPr>
          <p:cNvPr id="13" name="Title 1"/>
          <p:cNvSpPr>
            <a:spLocks noGrp="1"/>
          </p:cNvSpPr>
          <p:nvPr>
            <p:ph type="title"/>
          </p:nvPr>
        </p:nvSpPr>
        <p:spPr>
          <a:xfrm>
            <a:off x="487402" y="432131"/>
            <a:ext cx="10672036" cy="432103"/>
          </a:xfrm>
        </p:spPr>
        <p:txBody>
          <a:bodyPr>
            <a:noAutofit/>
          </a:bodyPr>
          <a:lstStyle>
            <a:lvl1pPr algn="l">
              <a:defRPr sz="3200">
                <a:solidFill>
                  <a:srgbClr val="414953"/>
                </a:solidFill>
              </a:defRPr>
            </a:lvl1pPr>
          </a:lstStyle>
          <a:p>
            <a:r>
              <a:rPr lang="en-US" dirty="0" smtClean="0"/>
              <a:t>Click to edit Master title style</a:t>
            </a:r>
            <a:endParaRPr lang="en-US" dirty="0"/>
          </a:p>
        </p:txBody>
      </p:sp>
      <p:cxnSp>
        <p:nvCxnSpPr>
          <p:cNvPr id="14" name="Straight Connector 13"/>
          <p:cNvCxnSpPr/>
          <p:nvPr userDrawn="1"/>
        </p:nvCxnSpPr>
        <p:spPr>
          <a:xfrm>
            <a:off x="487396" y="942770"/>
            <a:ext cx="1118709" cy="0"/>
          </a:xfrm>
          <a:prstGeom prst="line">
            <a:avLst/>
          </a:prstGeom>
          <a:ln>
            <a:solidFill>
              <a:srgbClr val="2D323A"/>
            </a:solidFill>
          </a:ln>
        </p:spPr>
        <p:style>
          <a:lnRef idx="2">
            <a:schemeClr val="accent1"/>
          </a:lnRef>
          <a:fillRef idx="0">
            <a:schemeClr val="accent1"/>
          </a:fillRef>
          <a:effectRef idx="1">
            <a:schemeClr val="accent1"/>
          </a:effectRef>
          <a:fontRef idx="minor">
            <a:schemeClr val="tx1"/>
          </a:fontRef>
        </p:style>
      </p:cxn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1" name="Oval 10"/>
          <p:cNvSpPr/>
          <p:nvPr userDrawn="1"/>
        </p:nvSpPr>
        <p:spPr>
          <a:xfrm>
            <a:off x="11338010" y="170253"/>
            <a:ext cx="488815" cy="365125"/>
          </a:xfrm>
          <a:prstGeom prst="ellipse">
            <a:avLst/>
          </a:prstGeom>
          <a:solidFill>
            <a:srgbClr val="0080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21457"/>
            <a:endParaRPr lang="en-US" sz="1801">
              <a:solidFill>
                <a:prstClr val="white"/>
              </a:solidFill>
              <a:sym typeface="Helvetica Neue Thin"/>
            </a:endParaRPr>
          </a:p>
        </p:txBody>
      </p:sp>
      <p:sp>
        <p:nvSpPr>
          <p:cNvPr id="12" name="Slide Number Placeholder 5"/>
          <p:cNvSpPr>
            <a:spLocks noGrp="1"/>
          </p:cNvSpPr>
          <p:nvPr>
            <p:ph type="sldNum" sz="quarter" idx="12"/>
          </p:nvPr>
        </p:nvSpPr>
        <p:spPr>
          <a:xfrm>
            <a:off x="11338010" y="170253"/>
            <a:ext cx="488815" cy="365125"/>
          </a:xfrm>
        </p:spPr>
        <p:txBody>
          <a:bodyPr/>
          <a:lstStyle>
            <a:lvl1pPr algn="ctr">
              <a:defRPr sz="1400" b="1">
                <a:solidFill>
                  <a:srgbClr val="FFFFFF"/>
                </a:solidFill>
              </a:defRPr>
            </a:lvl1pPr>
          </a:lstStyle>
          <a:p>
            <a:fld id="{6065078F-B4F5-D049-8C6A-0E99B97867E9}" type="slidenum">
              <a:rPr lang="en-US" smtClean="0"/>
              <a:pPr/>
              <a:t>‹#›</a:t>
            </a:fld>
            <a:endParaRPr lang="en-US" dirty="0"/>
          </a:p>
        </p:txBody>
      </p:sp>
      <p:sp>
        <p:nvSpPr>
          <p:cNvPr id="13" name="Title 1"/>
          <p:cNvSpPr>
            <a:spLocks noGrp="1"/>
          </p:cNvSpPr>
          <p:nvPr>
            <p:ph type="title"/>
          </p:nvPr>
        </p:nvSpPr>
        <p:spPr>
          <a:xfrm>
            <a:off x="487402" y="432131"/>
            <a:ext cx="10672036" cy="432103"/>
          </a:xfrm>
        </p:spPr>
        <p:txBody>
          <a:bodyPr>
            <a:noAutofit/>
          </a:bodyPr>
          <a:lstStyle>
            <a:lvl1pPr algn="l">
              <a:defRPr sz="3200">
                <a:solidFill>
                  <a:srgbClr val="414953"/>
                </a:solidFill>
              </a:defRPr>
            </a:lvl1pPr>
          </a:lstStyle>
          <a:p>
            <a:r>
              <a:rPr lang="en-US" dirty="0" smtClean="0"/>
              <a:t>Click to edit Master title style</a:t>
            </a:r>
            <a:endParaRPr lang="en-US" dirty="0"/>
          </a:p>
        </p:txBody>
      </p:sp>
      <p:cxnSp>
        <p:nvCxnSpPr>
          <p:cNvPr id="14" name="Straight Connector 13"/>
          <p:cNvCxnSpPr/>
          <p:nvPr userDrawn="1"/>
        </p:nvCxnSpPr>
        <p:spPr>
          <a:xfrm>
            <a:off x="487396" y="942770"/>
            <a:ext cx="1118709" cy="0"/>
          </a:xfrm>
          <a:prstGeom prst="line">
            <a:avLst/>
          </a:prstGeom>
          <a:ln>
            <a:solidFill>
              <a:srgbClr val="2D323A"/>
            </a:solidFill>
          </a:ln>
        </p:spPr>
        <p:style>
          <a:lnRef idx="2">
            <a:schemeClr val="accent1"/>
          </a:lnRef>
          <a:fillRef idx="0">
            <a:schemeClr val="accent1"/>
          </a:fillRef>
          <a:effectRef idx="1">
            <a:schemeClr val="accent1"/>
          </a:effectRef>
          <a:fontRef idx="minor">
            <a:schemeClr val="tx1"/>
          </a:fontRef>
        </p:style>
      </p:cxnSp>
      <p:pic>
        <p:nvPicPr>
          <p:cNvPr id="2" name="Picture 1" descr="drone-vector-functions.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111650"/>
            <a:ext cx="2704728" cy="1745910"/>
          </a:xfrm>
          <a:prstGeom prst="rect">
            <a:avLst/>
          </a:prstGeom>
        </p:spPr>
      </p:pic>
      <p:pic>
        <p:nvPicPr>
          <p:cNvPr id="4" name="Picture 3" descr="drone-vector-functions.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476530" y="3026226"/>
            <a:ext cx="2715477" cy="3831776"/>
          </a:xfrm>
          <a:prstGeom prst="rect">
            <a:avLst/>
          </a:prstGeom>
        </p:spPr>
      </p:pic>
      <p:pic>
        <p:nvPicPr>
          <p:cNvPr id="9" name="Picture 8" descr="drone-vector-functions.jp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9487273" y="732565"/>
            <a:ext cx="2704728" cy="2168225"/>
          </a:xfrm>
          <a:prstGeom prst="rect">
            <a:avLst/>
          </a:prstGeom>
        </p:spPr>
      </p:pic>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10" name="Group 9"/>
          <p:cNvGrpSpPr/>
          <p:nvPr userDrawn="1"/>
        </p:nvGrpSpPr>
        <p:grpSpPr>
          <a:xfrm>
            <a:off x="0" y="0"/>
            <a:ext cx="12192000" cy="6858000"/>
            <a:chOff x="0" y="0"/>
            <a:chExt cx="9144000" cy="6858000"/>
          </a:xfrm>
        </p:grpSpPr>
        <p:pic>
          <p:nvPicPr>
            <p:cNvPr id="6" name="Picture 5" descr="Drones_MainImage_FINAL.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a:ext>
              </a:extLst>
            </a:blip>
            <a:srcRect/>
            <a:stretch/>
          </p:blipFill>
          <p:spPr>
            <a:xfrm>
              <a:off x="0" y="0"/>
              <a:ext cx="9144000" cy="2076824"/>
            </a:xfrm>
            <a:prstGeom prst="rect">
              <a:avLst/>
            </a:prstGeom>
          </p:spPr>
        </p:pic>
        <p:pic>
          <p:nvPicPr>
            <p:cNvPr id="7" name="Picture 6" descr="Drones_MainImage_FINAL.png"/>
            <p:cNvPicPr>
              <a:picLocks noChangeAspect="1"/>
            </p:cNvPicPr>
            <p:nvPr userDrawn="1"/>
          </p:nvPicPr>
          <p:blipFill rotWithShape="1">
            <a:blip r:embed="rId4" cstate="email">
              <a:extLst>
                <a:ext uri="{BEBA8EAE-BF5A-486C-A8C5-ECC9F3942E4B}">
                  <a14:imgProps xmlns:a14="http://schemas.microsoft.com/office/drawing/2010/main">
                    <a14:imgLayer r:embed="rId5">
                      <a14:imgEffect>
                        <a14:artisticPaintBrush/>
                      </a14:imgEffect>
                    </a14:imgLayer>
                  </a14:imgProps>
                </a:ext>
                <a:ext uri="{28A0092B-C50C-407E-A947-70E740481C1C}">
                  <a14:useLocalDpi xmlns:a14="http://schemas.microsoft.com/office/drawing/2010/main"/>
                </a:ext>
              </a:extLst>
            </a:blip>
            <a:srcRect/>
            <a:stretch/>
          </p:blipFill>
          <p:spPr>
            <a:xfrm>
              <a:off x="0" y="4960472"/>
              <a:ext cx="9144000" cy="1897528"/>
            </a:xfrm>
            <a:prstGeom prst="rect">
              <a:avLst/>
            </a:prstGeom>
          </p:spPr>
        </p:pic>
        <p:pic>
          <p:nvPicPr>
            <p:cNvPr id="9" name="Picture 8" descr="Drones_MainImage_FINAL.png"/>
            <p:cNvPicPr>
              <a:picLocks noChangeAspect="1"/>
            </p:cNvPicPr>
            <p:nvPr userDrawn="1"/>
          </p:nvPicPr>
          <p:blipFill rotWithShape="1">
            <a:blip r:embed="rId6" cstate="email">
              <a:extLst>
                <a:ext uri="{BEBA8EAE-BF5A-486C-A8C5-ECC9F3942E4B}">
                  <a14:imgProps xmlns:a14="http://schemas.microsoft.com/office/drawing/2010/main">
                    <a14:imgLayer r:embed="rId7">
                      <a14:imgEffect>
                        <a14:artisticPaintBrush/>
                      </a14:imgEffect>
                      <a14:imgEffect>
                        <a14:sharpenSoften amount="25000"/>
                      </a14:imgEffect>
                    </a14:imgLayer>
                  </a14:imgProps>
                </a:ext>
                <a:ext uri="{28A0092B-C50C-407E-A947-70E740481C1C}">
                  <a14:useLocalDpi xmlns:a14="http://schemas.microsoft.com/office/drawing/2010/main"/>
                </a:ext>
              </a:extLst>
            </a:blip>
            <a:srcRect/>
            <a:stretch/>
          </p:blipFill>
          <p:spPr>
            <a:xfrm>
              <a:off x="0" y="1837766"/>
              <a:ext cx="9144000" cy="3301998"/>
            </a:xfrm>
            <a:prstGeom prst="rect">
              <a:avLst/>
            </a:prstGeom>
          </p:spPr>
        </p:pic>
      </p:gr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t="-2074"/>
          <a:stretch/>
        </p:blipFill>
        <p:spPr>
          <a:xfrm>
            <a:off x="-126999" y="-142875"/>
            <a:ext cx="12361333" cy="7032626"/>
          </a:xfrm>
          <a:prstGeom prst="rect">
            <a:avLst/>
          </a:prstGeom>
        </p:spPr>
      </p:pic>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descr="drone selfie.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220945" cy="6874280"/>
          </a:xfrm>
          <a:prstGeom prst="rect">
            <a:avLst/>
          </a:prstGeom>
        </p:spPr>
      </p:pic>
      <p:sp>
        <p:nvSpPr>
          <p:cNvPr id="3" name="Oval 2"/>
          <p:cNvSpPr/>
          <p:nvPr userDrawn="1"/>
        </p:nvSpPr>
        <p:spPr>
          <a:xfrm>
            <a:off x="11338010" y="170253"/>
            <a:ext cx="488815" cy="365125"/>
          </a:xfrm>
          <a:prstGeom prst="ellipse">
            <a:avLst/>
          </a:prstGeom>
          <a:solidFill>
            <a:srgbClr val="0080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21457"/>
            <a:endParaRPr lang="en-US" sz="1801">
              <a:solidFill>
                <a:prstClr val="white"/>
              </a:solidFill>
              <a:sym typeface="Helvetica Neue Thin"/>
            </a:endParaRPr>
          </a:p>
        </p:txBody>
      </p:sp>
      <p:sp>
        <p:nvSpPr>
          <p:cNvPr id="4" name="Slide Number Placeholder 5"/>
          <p:cNvSpPr>
            <a:spLocks noGrp="1"/>
          </p:cNvSpPr>
          <p:nvPr>
            <p:ph type="sldNum" sz="quarter" idx="12"/>
          </p:nvPr>
        </p:nvSpPr>
        <p:spPr>
          <a:xfrm>
            <a:off x="11338010" y="170253"/>
            <a:ext cx="488815" cy="365125"/>
          </a:xfrm>
        </p:spPr>
        <p:txBody>
          <a:bodyPr/>
          <a:lstStyle>
            <a:lvl1pPr algn="ctr">
              <a:defRPr sz="1400" b="1">
                <a:solidFill>
                  <a:srgbClr val="FFFFFF"/>
                </a:solidFill>
              </a:defRPr>
            </a:lvl1pPr>
          </a:lstStyle>
          <a:p>
            <a:fld id="{6065078F-B4F5-D049-8C6A-0E99B97867E9}" type="slidenum">
              <a:rPr lang="en-US" smtClean="0"/>
              <a:pPr/>
              <a:t>‹#›</a:t>
            </a:fld>
            <a:endParaRPr lang="en-US" dirty="0"/>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31"/>
            <a:ext cx="10363200" cy="1362075"/>
          </a:xfrm>
        </p:spPr>
        <p:txBody>
          <a:bodyPr anchor="t"/>
          <a:lstStyle>
            <a:lvl1pPr algn="l">
              <a:defRPr sz="4001" b="1" cap="all"/>
            </a:lvl1pPr>
          </a:lstStyle>
          <a:p>
            <a:r>
              <a:rPr lang="en-US" smtClean="0"/>
              <a:t>Click to edit Master title style</a:t>
            </a:r>
            <a:endParaRPr lang="en-US"/>
          </a:p>
        </p:txBody>
      </p:sp>
      <p:sp>
        <p:nvSpPr>
          <p:cNvPr id="3" name="Text Placeholder 2"/>
          <p:cNvSpPr>
            <a:spLocks noGrp="1"/>
          </p:cNvSpPr>
          <p:nvPr>
            <p:ph type="body" idx="1"/>
          </p:nvPr>
        </p:nvSpPr>
        <p:spPr>
          <a:xfrm>
            <a:off x="963085" y="2906718"/>
            <a:ext cx="10363200" cy="1500187"/>
          </a:xfrm>
        </p:spPr>
        <p:txBody>
          <a:bodyPr anchor="b"/>
          <a:lstStyle>
            <a:lvl1pPr marL="0" indent="0">
              <a:buNone/>
              <a:defRPr sz="2000">
                <a:solidFill>
                  <a:schemeClr val="tx1">
                    <a:tint val="75000"/>
                  </a:schemeClr>
                </a:solidFill>
              </a:defRPr>
            </a:lvl1pPr>
            <a:lvl2pPr marL="457200" indent="0">
              <a:buNone/>
              <a:defRPr sz="1801">
                <a:solidFill>
                  <a:schemeClr val="tx1">
                    <a:tint val="75000"/>
                  </a:schemeClr>
                </a:solidFill>
              </a:defRPr>
            </a:lvl2pPr>
            <a:lvl3pPr marL="914399" indent="0">
              <a:buNone/>
              <a:defRPr sz="1600">
                <a:solidFill>
                  <a:schemeClr val="tx1">
                    <a:tint val="75000"/>
                  </a:schemeClr>
                </a:solidFill>
              </a:defRPr>
            </a:lvl3pPr>
            <a:lvl4pPr marL="1371599" indent="0">
              <a:buNone/>
              <a:defRPr sz="1400">
                <a:solidFill>
                  <a:schemeClr val="tx1">
                    <a:tint val="75000"/>
                  </a:schemeClr>
                </a:solidFill>
              </a:defRPr>
            </a:lvl4pPr>
            <a:lvl5pPr marL="1828798" indent="0">
              <a:buNone/>
              <a:defRPr sz="1400">
                <a:solidFill>
                  <a:schemeClr val="tx1">
                    <a:tint val="75000"/>
                  </a:schemeClr>
                </a:solidFill>
              </a:defRPr>
            </a:lvl5pPr>
            <a:lvl6pPr marL="2285997" indent="0">
              <a:buNone/>
              <a:defRPr sz="1400">
                <a:solidFill>
                  <a:schemeClr val="tx1">
                    <a:tint val="75000"/>
                  </a:schemeClr>
                </a:solidFill>
              </a:defRPr>
            </a:lvl6pPr>
            <a:lvl7pPr marL="2743197" indent="0">
              <a:buNone/>
              <a:defRPr sz="1400">
                <a:solidFill>
                  <a:schemeClr val="tx1">
                    <a:tint val="75000"/>
                  </a:schemeClr>
                </a:solidFill>
              </a:defRPr>
            </a:lvl7pPr>
            <a:lvl8pPr marL="3200396" indent="0">
              <a:buNone/>
              <a:defRPr sz="1400">
                <a:solidFill>
                  <a:schemeClr val="tx1">
                    <a:tint val="75000"/>
                  </a:schemeClr>
                </a:solidFill>
              </a:defRPr>
            </a:lvl8pPr>
            <a:lvl9pPr marL="365759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28ECE2-CDD4-9842-A116-2B518C866B85}" type="datetime1">
              <a:rPr lang="en-US" smtClean="0">
                <a:solidFill>
                  <a:prstClr val="black">
                    <a:tint val="75000"/>
                  </a:prstClr>
                </a:solidFill>
              </a:rPr>
              <a:pPr/>
              <a:t>3/22/2017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65078F-B4F5-D049-8C6A-0E99B97867E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2" y="1600211"/>
            <a:ext cx="5384801"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2" y="1600211"/>
            <a:ext cx="5384801"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9B3CDA-22B0-E047-8A0E-6A1A5F4B3C42}" type="datetime1">
              <a:rPr lang="en-US" smtClean="0">
                <a:solidFill>
                  <a:prstClr val="black">
                    <a:tint val="75000"/>
                  </a:prstClr>
                </a:solidFill>
              </a:rPr>
              <a:pPr/>
              <a:t>3/22/2017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65078F-B4F5-D049-8C6A-0E99B97867E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200" indent="0">
              <a:buNone/>
              <a:defRPr sz="2000" b="1"/>
            </a:lvl2pPr>
            <a:lvl3pPr marL="914399" indent="0">
              <a:buNone/>
              <a:defRPr sz="1801" b="1"/>
            </a:lvl3pPr>
            <a:lvl4pPr marL="1371599" indent="0">
              <a:buNone/>
              <a:defRPr sz="1600" b="1"/>
            </a:lvl4pPr>
            <a:lvl5pPr marL="1828798" indent="0">
              <a:buNone/>
              <a:defRPr sz="1600" b="1"/>
            </a:lvl5pPr>
            <a:lvl6pPr marL="2285997" indent="0">
              <a:buNone/>
              <a:defRPr sz="1600" b="1"/>
            </a:lvl6pPr>
            <a:lvl7pPr marL="2743197" indent="0">
              <a:buNone/>
              <a:defRPr sz="1600" b="1"/>
            </a:lvl7pPr>
            <a:lvl8pPr marL="3200396" indent="0">
              <a:buNone/>
              <a:defRPr sz="1600" b="1"/>
            </a:lvl8pPr>
            <a:lvl9pPr marL="36575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6" y="1535113"/>
            <a:ext cx="5389033" cy="639762"/>
          </a:xfrm>
        </p:spPr>
        <p:txBody>
          <a:bodyPr anchor="b"/>
          <a:lstStyle>
            <a:lvl1pPr marL="0" indent="0">
              <a:buNone/>
              <a:defRPr sz="2400" b="1"/>
            </a:lvl1pPr>
            <a:lvl2pPr marL="457200" indent="0">
              <a:buNone/>
              <a:defRPr sz="2000" b="1"/>
            </a:lvl2pPr>
            <a:lvl3pPr marL="914399" indent="0">
              <a:buNone/>
              <a:defRPr sz="1801" b="1"/>
            </a:lvl3pPr>
            <a:lvl4pPr marL="1371599" indent="0">
              <a:buNone/>
              <a:defRPr sz="1600" b="1"/>
            </a:lvl4pPr>
            <a:lvl5pPr marL="1828798" indent="0">
              <a:buNone/>
              <a:defRPr sz="1600" b="1"/>
            </a:lvl5pPr>
            <a:lvl6pPr marL="2285997" indent="0">
              <a:buNone/>
              <a:defRPr sz="1600" b="1"/>
            </a:lvl6pPr>
            <a:lvl7pPr marL="2743197" indent="0">
              <a:buNone/>
              <a:defRPr sz="1600" b="1"/>
            </a:lvl7pPr>
            <a:lvl8pPr marL="3200396" indent="0">
              <a:buNone/>
              <a:defRPr sz="1600" b="1"/>
            </a:lvl8pPr>
            <a:lvl9pPr marL="36575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DD2FD5-C1A2-094E-A081-56449DE394F1}" type="datetime1">
              <a:rPr lang="en-US" smtClean="0">
                <a:solidFill>
                  <a:prstClr val="black">
                    <a:tint val="75000"/>
                  </a:prstClr>
                </a:solidFill>
              </a:rPr>
              <a:pPr/>
              <a:t>3/22/2017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65078F-B4F5-D049-8C6A-0E99B97867E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0" y="25"/>
            <a:ext cx="12192000" cy="1281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76709" y="241820"/>
            <a:ext cx="810491" cy="660625"/>
          </a:xfrm>
          <a:prstGeom prst="rect">
            <a:avLst/>
          </a:prstGeom>
        </p:spPr>
      </p:pic>
    </p:spTree>
    <p:extLst>
      <p:ext uri="{BB962C8B-B14F-4D97-AF65-F5344CB8AC3E}">
        <p14:creationId xmlns:p14="http://schemas.microsoft.com/office/powerpoint/2010/main" val="133213079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714816-4A9B-F94A-9535-6C157CC6F2D7}" type="datetime1">
              <a:rPr lang="en-US" smtClean="0">
                <a:solidFill>
                  <a:prstClr val="black">
                    <a:tint val="75000"/>
                  </a:prstClr>
                </a:solidFill>
              </a:rPr>
              <a:pPr/>
              <a:t>3/22/2017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65078F-B4F5-D049-8C6A-0E99B97867E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D261BF-3A8D-4F47-992F-54C5B5901FD9}" type="datetime1">
              <a:rPr lang="en-US" smtClean="0">
                <a:solidFill>
                  <a:prstClr val="black">
                    <a:tint val="75000"/>
                  </a:prstClr>
                </a:solidFill>
              </a:rPr>
              <a:pPr/>
              <a:t>3/22/2017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65078F-B4F5-D049-8C6A-0E99B97867E9}" type="slidenum">
              <a:rPr lang="en-US" smtClean="0">
                <a:solidFill>
                  <a:prstClr val="black">
                    <a:tint val="75000"/>
                  </a:prstClr>
                </a:solidFill>
              </a:rPr>
              <a:pPr/>
              <a:t>‹#›</a:t>
            </a:fld>
            <a:endParaRPr lang="en-US">
              <a:solidFill>
                <a:prstClr val="black">
                  <a:tint val="75000"/>
                </a:prstClr>
              </a:solidFill>
            </a:endParaRPr>
          </a:p>
        </p:txBody>
      </p:sp>
      <p:pic>
        <p:nvPicPr>
          <p:cNvPr id="5" name="image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56897" y="34817"/>
            <a:ext cx="835107" cy="660625"/>
          </a:xfrm>
          <a:prstGeom prst="rect">
            <a:avLst/>
          </a:prstGeom>
          <a:ln w="12700">
            <a:miter lim="400000"/>
          </a:ln>
        </p:spPr>
      </p:pic>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4" y="273053"/>
            <a:ext cx="4011085"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8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4" y="1435103"/>
            <a:ext cx="4011085" cy="4691063"/>
          </a:xfrm>
        </p:spPr>
        <p:txBody>
          <a:bodyPr/>
          <a:lstStyle>
            <a:lvl1pPr marL="0" indent="0">
              <a:buNone/>
              <a:defRPr sz="1400"/>
            </a:lvl1pPr>
            <a:lvl2pPr marL="457200" indent="0">
              <a:buNone/>
              <a:defRPr sz="1200"/>
            </a:lvl2pPr>
            <a:lvl3pPr marL="914399" indent="0">
              <a:buNone/>
              <a:defRPr sz="1000"/>
            </a:lvl3pPr>
            <a:lvl4pPr marL="1371599" indent="0">
              <a:buNone/>
              <a:defRPr sz="900"/>
            </a:lvl4pPr>
            <a:lvl5pPr marL="1828798" indent="0">
              <a:buNone/>
              <a:defRPr sz="900"/>
            </a:lvl5pPr>
            <a:lvl6pPr marL="2285997" indent="0">
              <a:buNone/>
              <a:defRPr sz="900"/>
            </a:lvl6pPr>
            <a:lvl7pPr marL="2743197" indent="0">
              <a:buNone/>
              <a:defRPr sz="900"/>
            </a:lvl7pPr>
            <a:lvl8pPr marL="3200396" indent="0">
              <a:buNone/>
              <a:defRPr sz="900"/>
            </a:lvl8pPr>
            <a:lvl9pPr marL="365759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8D50F9-5E4C-0D45-8CD4-09EEE692D98C}" type="datetime1">
              <a:rPr lang="en-US" smtClean="0">
                <a:solidFill>
                  <a:prstClr val="black">
                    <a:tint val="75000"/>
                  </a:prstClr>
                </a:solidFill>
              </a:rPr>
              <a:pPr/>
              <a:t>3/22/2017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65078F-B4F5-D049-8C6A-0E99B97867E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399" indent="0">
              <a:buNone/>
              <a:defRPr sz="2400"/>
            </a:lvl3pPr>
            <a:lvl4pPr marL="1371599" indent="0">
              <a:buNone/>
              <a:defRPr sz="2000"/>
            </a:lvl4pPr>
            <a:lvl5pPr marL="1828798" indent="0">
              <a:buNone/>
              <a:defRPr sz="2000"/>
            </a:lvl5pPr>
            <a:lvl6pPr marL="2285997" indent="0">
              <a:buNone/>
              <a:defRPr sz="2000"/>
            </a:lvl6pPr>
            <a:lvl7pPr marL="2743197" indent="0">
              <a:buNone/>
              <a:defRPr sz="2000"/>
            </a:lvl7pPr>
            <a:lvl8pPr marL="3200396" indent="0">
              <a:buNone/>
              <a:defRPr sz="2000"/>
            </a:lvl8pPr>
            <a:lvl9pPr marL="3657596" indent="0">
              <a:buNone/>
              <a:defRPr sz="2000"/>
            </a:lvl9pPr>
          </a:lstStyle>
          <a:p>
            <a:endParaRPr lang="en-US"/>
          </a:p>
        </p:txBody>
      </p:sp>
      <p:sp>
        <p:nvSpPr>
          <p:cNvPr id="4" name="Text Placeholder 3"/>
          <p:cNvSpPr>
            <a:spLocks noGrp="1"/>
          </p:cNvSpPr>
          <p:nvPr>
            <p:ph type="body" sz="half" idx="2"/>
          </p:nvPr>
        </p:nvSpPr>
        <p:spPr>
          <a:xfrm>
            <a:off x="2389717" y="5367340"/>
            <a:ext cx="7315200" cy="804862"/>
          </a:xfrm>
        </p:spPr>
        <p:txBody>
          <a:bodyPr/>
          <a:lstStyle>
            <a:lvl1pPr marL="0" indent="0">
              <a:buNone/>
              <a:defRPr sz="1400"/>
            </a:lvl1pPr>
            <a:lvl2pPr marL="457200" indent="0">
              <a:buNone/>
              <a:defRPr sz="1200"/>
            </a:lvl2pPr>
            <a:lvl3pPr marL="914399" indent="0">
              <a:buNone/>
              <a:defRPr sz="1000"/>
            </a:lvl3pPr>
            <a:lvl4pPr marL="1371599" indent="0">
              <a:buNone/>
              <a:defRPr sz="900"/>
            </a:lvl4pPr>
            <a:lvl5pPr marL="1828798" indent="0">
              <a:buNone/>
              <a:defRPr sz="900"/>
            </a:lvl5pPr>
            <a:lvl6pPr marL="2285997" indent="0">
              <a:buNone/>
              <a:defRPr sz="900"/>
            </a:lvl6pPr>
            <a:lvl7pPr marL="2743197" indent="0">
              <a:buNone/>
              <a:defRPr sz="900"/>
            </a:lvl7pPr>
            <a:lvl8pPr marL="3200396" indent="0">
              <a:buNone/>
              <a:defRPr sz="900"/>
            </a:lvl8pPr>
            <a:lvl9pPr marL="365759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DA2708-7DCD-2D4E-893A-50E069CBE5B2}" type="datetime1">
              <a:rPr lang="en-US" smtClean="0">
                <a:solidFill>
                  <a:prstClr val="black">
                    <a:tint val="75000"/>
                  </a:prstClr>
                </a:solidFill>
              </a:rPr>
              <a:pPr/>
              <a:t>3/22/2017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65078F-B4F5-D049-8C6A-0E99B97867E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25719F-7380-F043-9B57-5CE31D3555E9}" type="datetime1">
              <a:rPr lang="en-US" smtClean="0">
                <a:solidFill>
                  <a:prstClr val="black">
                    <a:tint val="75000"/>
                  </a:prstClr>
                </a:solidFill>
              </a:rPr>
              <a:pPr/>
              <a:t>3/22/2017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65078F-B4F5-D049-8C6A-0E99B97867E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6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3" y="27466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A0A7E6-46B0-C94B-87D7-5F801C507054}" type="datetime1">
              <a:rPr lang="en-US" smtClean="0">
                <a:solidFill>
                  <a:prstClr val="black">
                    <a:tint val="75000"/>
                  </a:prstClr>
                </a:solidFill>
              </a:rPr>
              <a:pPr/>
              <a:t>3/22/2017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65078F-B4F5-D049-8C6A-0E99B97867E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3" name="Rounded Rectangle 12"/>
          <p:cNvSpPr/>
          <p:nvPr userDrawn="1"/>
        </p:nvSpPr>
        <p:spPr bwMode="auto">
          <a:xfrm>
            <a:off x="303077" y="6049604"/>
            <a:ext cx="11638303" cy="669609"/>
          </a:xfrm>
          <a:prstGeom prst="roundRect">
            <a:avLst/>
          </a:prstGeom>
          <a:solidFill>
            <a:schemeClr val="tx1">
              <a:lumMod val="50000"/>
              <a:lumOff val="50000"/>
              <a:alpha val="78000"/>
            </a:schemeClr>
          </a:solidFill>
          <a:ln w="38100"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p:spPr>
        <p:txBody>
          <a:bodyPr vert="horz" wrap="square" lIns="91437" tIns="45719" rIns="91437" bIns="45719" numCol="1" rtlCol="0" anchor="t" anchorCtr="0" compatLnSpc="1">
            <a:prstTxWarp prst="textNoShape">
              <a:avLst/>
            </a:prstTxWarp>
          </a:bodyPr>
          <a:lstStyle/>
          <a:p>
            <a:pPr defTabSz="914399" eaLnBrk="0" fontAlgn="base" hangingPunct="0">
              <a:spcBef>
                <a:spcPct val="0"/>
              </a:spcBef>
              <a:spcAft>
                <a:spcPct val="0"/>
              </a:spcAft>
            </a:pPr>
            <a:endParaRPr lang="en-US" sz="1000">
              <a:solidFill>
                <a:prstClr val="black"/>
              </a:solidFill>
              <a:latin typeface="Arial Black" pitchFamily="-108" charset="0"/>
              <a:ea typeface="ＭＳ Ｐゴシック" pitchFamily="-108" charset="-128"/>
              <a:cs typeface="ＭＳ Ｐゴシック" pitchFamily="-108" charset="-128"/>
              <a:sym typeface="Helvetica Neue Thin"/>
            </a:endParaRPr>
          </a:p>
        </p:txBody>
      </p:sp>
      <p:sp>
        <p:nvSpPr>
          <p:cNvPr id="2" name="Title 1"/>
          <p:cNvSpPr>
            <a:spLocks noGrp="1"/>
          </p:cNvSpPr>
          <p:nvPr>
            <p:ph type="title"/>
          </p:nvPr>
        </p:nvSpPr>
        <p:spPr>
          <a:xfrm>
            <a:off x="711206" y="266703"/>
            <a:ext cx="10989732" cy="622300"/>
          </a:xfrm>
        </p:spPr>
        <p:txBody>
          <a:bodyPr/>
          <a:lstStyle>
            <a:lvl1pPr>
              <a:defRPr sz="3200">
                <a:latin typeface="Rockwell"/>
                <a:cs typeface="Rockwe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11075014" y="6220036"/>
            <a:ext cx="625935" cy="309569"/>
          </a:xfrm>
          <a:prstGeom prst="rect">
            <a:avLst/>
          </a:prstGeom>
        </p:spPr>
        <p:txBody>
          <a:bodyPr/>
          <a:lstStyle>
            <a:lvl1pPr algn="ctr">
              <a:defRPr sz="1400" b="0">
                <a:solidFill>
                  <a:srgbClr val="000000"/>
                </a:solidFill>
                <a:latin typeface="Rockwell"/>
                <a:cs typeface="Rockwell"/>
              </a:defRPr>
            </a:lvl1pPr>
          </a:lstStyle>
          <a:p>
            <a:pPr>
              <a:defRPr/>
            </a:pPr>
            <a:fld id="{E69EEE4A-55C8-4A0D-B5A9-130DAB6A5DB4}" type="slidenum">
              <a:rPr lang="en-US" smtClean="0"/>
              <a:pPr>
                <a:defRPr/>
              </a:pPr>
              <a:t>‹#›</a:t>
            </a:fld>
            <a:endParaRPr lang="en-US" dirty="0"/>
          </a:p>
        </p:txBody>
      </p:sp>
      <p:pic>
        <p:nvPicPr>
          <p:cNvPr id="5" name="Picture 13" descr="NASA insigniaCMYK"/>
          <p:cNvPicPr preferRelativeResize="0">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48491" y="6151661"/>
            <a:ext cx="823276" cy="493966"/>
          </a:xfrm>
          <a:prstGeom prst="rect">
            <a:avLst/>
          </a:prstGeom>
          <a:noFill/>
          <a:ln w="9525">
            <a:noFill/>
            <a:miter lim="800000"/>
            <a:headEnd/>
            <a:tailEnd/>
          </a:ln>
        </p:spPr>
      </p:pic>
      <p:sp>
        <p:nvSpPr>
          <p:cNvPr id="11" name="Text Placeholder 10"/>
          <p:cNvSpPr>
            <a:spLocks noGrp="1"/>
          </p:cNvSpPr>
          <p:nvPr>
            <p:ph type="body" sz="quarter" idx="11"/>
          </p:nvPr>
        </p:nvSpPr>
        <p:spPr>
          <a:xfrm>
            <a:off x="711200" y="1023549"/>
            <a:ext cx="10989733" cy="494714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5"/>
          <p:cNvSpPr txBox="1">
            <a:spLocks/>
          </p:cNvSpPr>
          <p:nvPr userDrawn="1"/>
        </p:nvSpPr>
        <p:spPr bwMode="auto">
          <a:xfrm>
            <a:off x="1676315" y="6070505"/>
            <a:ext cx="8972080" cy="561000"/>
          </a:xfrm>
          <a:prstGeom prst="rect">
            <a:avLst/>
          </a:prstGeom>
          <a:noFill/>
          <a:ln w="9525">
            <a:noFill/>
            <a:miter lim="800000"/>
            <a:headEnd/>
            <a:tailEnd/>
          </a:ln>
        </p:spPr>
        <p:txBody>
          <a:bodyPr vert="horz" wrap="square" lIns="101879" tIns="50939" rIns="101879" bIns="50939" numCol="1" anchor="t" anchorCtr="0" compatLnSpc="1">
            <a:prstTxWarp prst="textNoShape">
              <a:avLst/>
            </a:prstTxWarp>
          </a:bodyPr>
          <a:lstStyle>
            <a:lvl1pPr marL="0" indent="0" algn="l" rtl="0" eaLnBrk="0" fontAlgn="base" hangingPunct="0">
              <a:spcBef>
                <a:spcPct val="20000"/>
              </a:spcBef>
              <a:spcAft>
                <a:spcPct val="0"/>
              </a:spcAft>
              <a:buNone/>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8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500">
                <a:solidFill>
                  <a:schemeClr val="tx1"/>
                </a:solidFill>
                <a:latin typeface="+mn-lt"/>
                <a:ea typeface="+mn-ea"/>
              </a:defRPr>
            </a:lvl4pPr>
            <a:lvl5pPr marL="2057400" indent="-228600" algn="l" rtl="0" eaLnBrk="0" fontAlgn="base" hangingPunct="0">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algn="ctr" defTabSz="321457"/>
            <a:r>
              <a:rPr lang="en-US" sz="1400" i="1" dirty="0" smtClean="0">
                <a:solidFill>
                  <a:prstClr val="black"/>
                </a:solidFill>
                <a:latin typeface="Rockwell"/>
                <a:cs typeface="Rockwell"/>
                <a:sym typeface="Helvetica Neue Thin"/>
              </a:rPr>
              <a:t>Aviation Systems Division </a:t>
            </a:r>
          </a:p>
          <a:p>
            <a:pPr algn="ctr" defTabSz="321457"/>
            <a:r>
              <a:rPr lang="en-US" sz="1400" i="1" dirty="0" smtClean="0">
                <a:solidFill>
                  <a:prstClr val="black"/>
                </a:solidFill>
                <a:latin typeface="Rockwell"/>
                <a:cs typeface="Rockwell"/>
                <a:sym typeface="Helvetica Neue Thin"/>
              </a:rPr>
              <a:t>Flight Trajectory Dynamics and Controls Branch Seminar </a:t>
            </a:r>
            <a:endParaRPr lang="en-US" sz="1400" i="1" dirty="0">
              <a:solidFill>
                <a:prstClr val="black"/>
              </a:solidFill>
              <a:latin typeface="Rockwell"/>
              <a:cs typeface="Rockwell"/>
              <a:sym typeface="Helvetica Neue Thin"/>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13" name="Rounded Rectangle 12"/>
          <p:cNvSpPr/>
          <p:nvPr userDrawn="1"/>
        </p:nvSpPr>
        <p:spPr bwMode="auto">
          <a:xfrm>
            <a:off x="303077" y="6049604"/>
            <a:ext cx="11638303" cy="669609"/>
          </a:xfrm>
          <a:prstGeom prst="roundRect">
            <a:avLst/>
          </a:prstGeom>
          <a:solidFill>
            <a:schemeClr val="tx1">
              <a:lumMod val="50000"/>
              <a:lumOff val="50000"/>
              <a:alpha val="78000"/>
            </a:schemeClr>
          </a:solidFill>
          <a:ln w="38100"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p:spPr>
        <p:txBody>
          <a:bodyPr vert="horz" wrap="square" lIns="91437" tIns="45719" rIns="91437" bIns="45719" numCol="1" rtlCol="0" anchor="t" anchorCtr="0" compatLnSpc="1">
            <a:prstTxWarp prst="textNoShape">
              <a:avLst/>
            </a:prstTxWarp>
          </a:bodyPr>
          <a:lstStyle/>
          <a:p>
            <a:pPr defTabSz="914399" eaLnBrk="0" fontAlgn="base" hangingPunct="0">
              <a:spcBef>
                <a:spcPct val="0"/>
              </a:spcBef>
              <a:spcAft>
                <a:spcPct val="0"/>
              </a:spcAft>
            </a:pPr>
            <a:endParaRPr lang="en-US" sz="1000">
              <a:solidFill>
                <a:prstClr val="black"/>
              </a:solidFill>
              <a:latin typeface="Arial Black" pitchFamily="-108" charset="0"/>
              <a:ea typeface="ＭＳ Ｐゴシック" pitchFamily="-108" charset="-128"/>
              <a:cs typeface="ＭＳ Ｐゴシック" pitchFamily="-108" charset="-128"/>
              <a:sym typeface="Helvetica Neue Thin"/>
            </a:endParaRPr>
          </a:p>
        </p:txBody>
      </p:sp>
      <p:sp>
        <p:nvSpPr>
          <p:cNvPr id="2" name="Title 1"/>
          <p:cNvSpPr>
            <a:spLocks noGrp="1"/>
          </p:cNvSpPr>
          <p:nvPr>
            <p:ph type="title"/>
          </p:nvPr>
        </p:nvSpPr>
        <p:spPr>
          <a:xfrm>
            <a:off x="711206" y="266703"/>
            <a:ext cx="10989732" cy="622300"/>
          </a:xfrm>
        </p:spPr>
        <p:txBody>
          <a:bodyPr/>
          <a:lstStyle>
            <a:lvl1pPr>
              <a:defRPr sz="3200">
                <a:latin typeface="Rockwell"/>
                <a:cs typeface="Rockwe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11075014" y="6220036"/>
            <a:ext cx="625935" cy="309569"/>
          </a:xfrm>
          <a:prstGeom prst="rect">
            <a:avLst/>
          </a:prstGeom>
        </p:spPr>
        <p:txBody>
          <a:bodyPr/>
          <a:lstStyle>
            <a:lvl1pPr algn="ctr">
              <a:defRPr sz="1400" b="0">
                <a:solidFill>
                  <a:srgbClr val="000000"/>
                </a:solidFill>
                <a:latin typeface="Rockwell"/>
                <a:cs typeface="Rockwell"/>
              </a:defRPr>
            </a:lvl1pPr>
          </a:lstStyle>
          <a:p>
            <a:pPr>
              <a:defRPr/>
            </a:pPr>
            <a:fld id="{E69EEE4A-55C8-4A0D-B5A9-130DAB6A5DB4}" type="slidenum">
              <a:rPr lang="en-US" smtClean="0"/>
              <a:pPr>
                <a:defRPr/>
              </a:pPr>
              <a:t>‹#›</a:t>
            </a:fld>
            <a:endParaRPr lang="en-US" dirty="0"/>
          </a:p>
        </p:txBody>
      </p:sp>
      <p:pic>
        <p:nvPicPr>
          <p:cNvPr id="5" name="Picture 13" descr="NASA insigniaCMYK"/>
          <p:cNvPicPr preferRelativeResize="0">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48491" y="6151661"/>
            <a:ext cx="823276" cy="493966"/>
          </a:xfrm>
          <a:prstGeom prst="rect">
            <a:avLst/>
          </a:prstGeom>
          <a:noFill/>
          <a:ln w="9525">
            <a:noFill/>
            <a:miter lim="800000"/>
            <a:headEnd/>
            <a:tailEnd/>
          </a:ln>
        </p:spPr>
      </p:pic>
      <p:sp>
        <p:nvSpPr>
          <p:cNvPr id="11" name="Text Placeholder 10"/>
          <p:cNvSpPr>
            <a:spLocks noGrp="1"/>
          </p:cNvSpPr>
          <p:nvPr>
            <p:ph type="body" sz="quarter" idx="11"/>
          </p:nvPr>
        </p:nvSpPr>
        <p:spPr>
          <a:xfrm>
            <a:off x="711200" y="1023549"/>
            <a:ext cx="10989733" cy="494714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5"/>
          <p:cNvSpPr txBox="1">
            <a:spLocks/>
          </p:cNvSpPr>
          <p:nvPr userDrawn="1"/>
        </p:nvSpPr>
        <p:spPr bwMode="auto">
          <a:xfrm>
            <a:off x="1676315" y="6070505"/>
            <a:ext cx="8972080" cy="561000"/>
          </a:xfrm>
          <a:prstGeom prst="rect">
            <a:avLst/>
          </a:prstGeom>
          <a:noFill/>
          <a:ln w="9525">
            <a:noFill/>
            <a:miter lim="800000"/>
            <a:headEnd/>
            <a:tailEnd/>
          </a:ln>
        </p:spPr>
        <p:txBody>
          <a:bodyPr vert="horz" wrap="square" lIns="101879" tIns="50939" rIns="101879" bIns="50939" numCol="1" anchor="t" anchorCtr="0" compatLnSpc="1">
            <a:prstTxWarp prst="textNoShape">
              <a:avLst/>
            </a:prstTxWarp>
          </a:bodyPr>
          <a:lstStyle>
            <a:lvl1pPr marL="0" indent="0" algn="l" rtl="0" eaLnBrk="0" fontAlgn="base" hangingPunct="0">
              <a:spcBef>
                <a:spcPct val="20000"/>
              </a:spcBef>
              <a:spcAft>
                <a:spcPct val="0"/>
              </a:spcAft>
              <a:buNone/>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8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500">
                <a:solidFill>
                  <a:schemeClr val="tx1"/>
                </a:solidFill>
                <a:latin typeface="+mn-lt"/>
                <a:ea typeface="+mn-ea"/>
              </a:defRPr>
            </a:lvl4pPr>
            <a:lvl5pPr marL="2057400" indent="-228600" algn="l" rtl="0" eaLnBrk="0" fontAlgn="base" hangingPunct="0">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algn="ctr" defTabSz="321457"/>
            <a:r>
              <a:rPr lang="en-US" sz="1400" i="1" dirty="0" smtClean="0">
                <a:solidFill>
                  <a:prstClr val="black"/>
                </a:solidFill>
                <a:latin typeface="Rockwell"/>
                <a:cs typeface="Rockwell"/>
                <a:sym typeface="Helvetica Neue Thin"/>
              </a:rPr>
              <a:t>Aviation Systems Division </a:t>
            </a:r>
          </a:p>
          <a:p>
            <a:pPr algn="ctr" defTabSz="321457"/>
            <a:r>
              <a:rPr lang="en-US" sz="1400" i="1" dirty="0" smtClean="0">
                <a:solidFill>
                  <a:prstClr val="black"/>
                </a:solidFill>
                <a:latin typeface="Rockwell"/>
                <a:cs typeface="Rockwell"/>
                <a:sym typeface="Helvetica Neue Thin"/>
              </a:rPr>
              <a:t>Flight Trajectory Dynamics and Controls Branch Seminar </a:t>
            </a:r>
            <a:endParaRPr lang="en-US" sz="1400" i="1" dirty="0">
              <a:solidFill>
                <a:prstClr val="black"/>
              </a:solidFill>
              <a:latin typeface="Rockwell"/>
              <a:cs typeface="Rockwell"/>
              <a:sym typeface="Helvetica Neue Thin"/>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13" name="Rounded Rectangle 12"/>
          <p:cNvSpPr/>
          <p:nvPr userDrawn="1"/>
        </p:nvSpPr>
        <p:spPr bwMode="auto">
          <a:xfrm>
            <a:off x="303077" y="6049604"/>
            <a:ext cx="11638303" cy="669609"/>
          </a:xfrm>
          <a:prstGeom prst="roundRect">
            <a:avLst/>
          </a:prstGeom>
          <a:solidFill>
            <a:schemeClr val="tx1">
              <a:lumMod val="50000"/>
              <a:lumOff val="50000"/>
              <a:alpha val="78000"/>
            </a:schemeClr>
          </a:solidFill>
          <a:ln w="38100"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p:spPr>
        <p:txBody>
          <a:bodyPr vert="horz" wrap="square" lIns="91437" tIns="45719" rIns="91437" bIns="45719" numCol="1" rtlCol="0" anchor="t" anchorCtr="0" compatLnSpc="1">
            <a:prstTxWarp prst="textNoShape">
              <a:avLst/>
            </a:prstTxWarp>
          </a:bodyPr>
          <a:lstStyle/>
          <a:p>
            <a:pPr defTabSz="914399" eaLnBrk="0" fontAlgn="base" hangingPunct="0">
              <a:spcBef>
                <a:spcPct val="0"/>
              </a:spcBef>
              <a:spcAft>
                <a:spcPct val="0"/>
              </a:spcAft>
            </a:pPr>
            <a:endParaRPr lang="en-US" sz="1000">
              <a:solidFill>
                <a:prstClr val="black"/>
              </a:solidFill>
              <a:latin typeface="Arial Black" pitchFamily="-108" charset="0"/>
              <a:ea typeface="ＭＳ Ｐゴシック" pitchFamily="-108" charset="-128"/>
              <a:cs typeface="ＭＳ Ｐゴシック" pitchFamily="-108" charset="-128"/>
              <a:sym typeface="Helvetica Neue Thin"/>
            </a:endParaRPr>
          </a:p>
        </p:txBody>
      </p:sp>
      <p:sp>
        <p:nvSpPr>
          <p:cNvPr id="2" name="Title 1"/>
          <p:cNvSpPr>
            <a:spLocks noGrp="1"/>
          </p:cNvSpPr>
          <p:nvPr>
            <p:ph type="title"/>
          </p:nvPr>
        </p:nvSpPr>
        <p:spPr>
          <a:xfrm>
            <a:off x="711206" y="266703"/>
            <a:ext cx="10989732" cy="622300"/>
          </a:xfrm>
        </p:spPr>
        <p:txBody>
          <a:bodyPr/>
          <a:lstStyle>
            <a:lvl1pPr>
              <a:defRPr sz="3200">
                <a:latin typeface="Rockwell"/>
                <a:cs typeface="Rockwe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11075014" y="6220036"/>
            <a:ext cx="625935" cy="309569"/>
          </a:xfrm>
          <a:prstGeom prst="rect">
            <a:avLst/>
          </a:prstGeom>
        </p:spPr>
        <p:txBody>
          <a:bodyPr/>
          <a:lstStyle>
            <a:lvl1pPr algn="ctr">
              <a:defRPr sz="1400" b="0">
                <a:solidFill>
                  <a:srgbClr val="000000"/>
                </a:solidFill>
                <a:latin typeface="Rockwell"/>
                <a:cs typeface="Rockwell"/>
              </a:defRPr>
            </a:lvl1pPr>
          </a:lstStyle>
          <a:p>
            <a:pPr>
              <a:defRPr/>
            </a:pPr>
            <a:fld id="{E69EEE4A-55C8-4A0D-B5A9-130DAB6A5DB4}" type="slidenum">
              <a:rPr lang="en-US" smtClean="0"/>
              <a:pPr>
                <a:defRPr/>
              </a:pPr>
              <a:t>‹#›</a:t>
            </a:fld>
            <a:endParaRPr lang="en-US" dirty="0"/>
          </a:p>
        </p:txBody>
      </p:sp>
      <p:pic>
        <p:nvPicPr>
          <p:cNvPr id="5" name="Picture 13" descr="NASA insigniaCMYK"/>
          <p:cNvPicPr preferRelativeResize="0">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48491" y="6151661"/>
            <a:ext cx="823276" cy="493966"/>
          </a:xfrm>
          <a:prstGeom prst="rect">
            <a:avLst/>
          </a:prstGeom>
          <a:noFill/>
          <a:ln w="9525">
            <a:noFill/>
            <a:miter lim="800000"/>
            <a:headEnd/>
            <a:tailEnd/>
          </a:ln>
        </p:spPr>
      </p:pic>
      <p:sp>
        <p:nvSpPr>
          <p:cNvPr id="11" name="Text Placeholder 10"/>
          <p:cNvSpPr>
            <a:spLocks noGrp="1"/>
          </p:cNvSpPr>
          <p:nvPr>
            <p:ph type="body" sz="quarter" idx="11"/>
          </p:nvPr>
        </p:nvSpPr>
        <p:spPr>
          <a:xfrm>
            <a:off x="711200" y="1023549"/>
            <a:ext cx="10989733" cy="494714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5"/>
          <p:cNvSpPr txBox="1">
            <a:spLocks/>
          </p:cNvSpPr>
          <p:nvPr userDrawn="1"/>
        </p:nvSpPr>
        <p:spPr bwMode="auto">
          <a:xfrm>
            <a:off x="1609963" y="6197583"/>
            <a:ext cx="8972080" cy="347606"/>
          </a:xfrm>
          <a:prstGeom prst="rect">
            <a:avLst/>
          </a:prstGeom>
          <a:noFill/>
          <a:ln w="9525">
            <a:noFill/>
            <a:miter lim="800000"/>
            <a:headEnd/>
            <a:tailEnd/>
          </a:ln>
        </p:spPr>
        <p:txBody>
          <a:bodyPr vert="horz" wrap="square" lIns="101879" tIns="50939" rIns="101879" bIns="50939" numCol="1" anchor="t" anchorCtr="0" compatLnSpc="1">
            <a:prstTxWarp prst="textNoShape">
              <a:avLst/>
            </a:prstTxWarp>
          </a:bodyPr>
          <a:lstStyle>
            <a:lvl1pPr marL="0" indent="0" algn="l" rtl="0" eaLnBrk="0" fontAlgn="base" hangingPunct="0">
              <a:spcBef>
                <a:spcPct val="20000"/>
              </a:spcBef>
              <a:spcAft>
                <a:spcPct val="0"/>
              </a:spcAft>
              <a:buNone/>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8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500">
                <a:solidFill>
                  <a:schemeClr val="tx1"/>
                </a:solidFill>
                <a:latin typeface="+mn-lt"/>
                <a:ea typeface="+mn-ea"/>
              </a:defRPr>
            </a:lvl4pPr>
            <a:lvl5pPr marL="2057400" indent="-228600" algn="l" rtl="0" eaLnBrk="0" fontAlgn="base" hangingPunct="0">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algn="ctr" defTabSz="321457"/>
            <a:r>
              <a:rPr lang="en-US" sz="1400" i="1" dirty="0" smtClean="0">
                <a:solidFill>
                  <a:prstClr val="black"/>
                </a:solidFill>
                <a:latin typeface="Rockwell"/>
                <a:cs typeface="Rockwell"/>
                <a:sym typeface="Helvetica Neue Thin"/>
              </a:rPr>
              <a:t>UAS Traffic Management</a:t>
            </a:r>
            <a:endParaRPr lang="en-US" sz="1400" i="1" dirty="0">
              <a:solidFill>
                <a:prstClr val="black"/>
              </a:solidFill>
              <a:latin typeface="Rockwell"/>
              <a:cs typeface="Rockwell"/>
              <a:sym typeface="Helvetica Neue Thin"/>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5-00332_grey-bar.png"/>
          <p:cNvPicPr>
            <a:picLocks noChangeAspect="1"/>
          </p:cNvPicPr>
          <p:nvPr userDrawn="1"/>
        </p:nvPicPr>
        <p:blipFill>
          <a:blip r:embed="rId2">
            <a:extLst>
              <a:ext uri="{28A0092B-C50C-407E-A947-70E740481C1C}">
                <a14:useLocalDpi xmlns:a14="http://schemas.microsoft.com/office/drawing/2010/main" val="0"/>
              </a:ext>
            </a:extLst>
          </a:blip>
          <a:srcRect t="93346"/>
          <a:stretch>
            <a:fillRect/>
          </a:stretch>
        </p:blipFill>
        <p:spPr bwMode="auto">
          <a:xfrm>
            <a:off x="0" y="6400804"/>
            <a:ext cx="121920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C:\Program Files\Microsoft Resource DVD Artwork\DVD_ART\Artwork_Imagery\Shapes and Graphics\Line\faded white line.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6707" y="5638800"/>
            <a:ext cx="8698591" cy="1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73673" y="1905008"/>
            <a:ext cx="10242551"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972889" y="3881735"/>
            <a:ext cx="10242551" cy="461665"/>
          </a:xfrm>
        </p:spPr>
        <p:txBody>
          <a:bodyPr>
            <a:noAutofit/>
          </a:bodyPr>
          <a:lstStyle>
            <a:lvl1pPr marL="0" indent="0" algn="l">
              <a:lnSpc>
                <a:spcPct val="90000"/>
              </a:lnSpc>
              <a:spcBef>
                <a:spcPts val="0"/>
              </a:spcBef>
              <a:buNone/>
              <a:defRPr>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05333257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39008" y="179609"/>
            <a:ext cx="10530609" cy="889236"/>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a:defRPr sz="3600" b="1" cap="none" spc="0">
                <a:ln>
                  <a:solidFill>
                    <a:srgbClr val="0A3D91"/>
                  </a:solidFill>
                </a:ln>
                <a:solidFill>
                  <a:srgbClr val="0A3D91"/>
                </a:solidFill>
                <a:effectLst/>
                <a:latin typeface="Arial Black" panose="020B0A040201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09600" y="6356375"/>
            <a:ext cx="2844800"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pic>
        <p:nvPicPr>
          <p:cNvPr id="7" name="image2.png" descr="Screen Shot 2016-04-30 at 8.14.31 AM.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0373333" y="260911"/>
            <a:ext cx="706835" cy="660628"/>
          </a:xfrm>
          <a:custGeom>
            <a:avLst/>
            <a:gdLst/>
            <a:ahLst/>
            <a:cxnLst>
              <a:cxn ang="0">
                <a:pos x="wd2" y="hd2"/>
              </a:cxn>
              <a:cxn ang="5400000">
                <a:pos x="wd2" y="hd2"/>
              </a:cxn>
              <a:cxn ang="10800000">
                <a:pos x="wd2" y="hd2"/>
              </a:cxn>
              <a:cxn ang="16200000">
                <a:pos x="wd2" y="hd2"/>
              </a:cxn>
            </a:cxnLst>
            <a:rect l="0" t="0" r="r" b="b"/>
            <a:pathLst>
              <a:path w="21600" h="21600" extrusionOk="0">
                <a:moveTo>
                  <a:pt x="10806" y="0"/>
                </a:moveTo>
                <a:cubicBezTo>
                  <a:pt x="4841" y="0"/>
                  <a:pt x="0" y="4830"/>
                  <a:pt x="0" y="10794"/>
                </a:cubicBezTo>
                <a:cubicBezTo>
                  <a:pt x="0" y="16757"/>
                  <a:pt x="4841" y="21600"/>
                  <a:pt x="10806" y="21600"/>
                </a:cubicBezTo>
                <a:cubicBezTo>
                  <a:pt x="16771" y="21600"/>
                  <a:pt x="21600" y="16757"/>
                  <a:pt x="21600" y="10794"/>
                </a:cubicBezTo>
                <a:cubicBezTo>
                  <a:pt x="21600" y="4830"/>
                  <a:pt x="16771" y="0"/>
                  <a:pt x="10806" y="0"/>
                </a:cubicBezTo>
                <a:close/>
              </a:path>
            </a:pathLst>
          </a:custGeom>
          <a:ln w="12700">
            <a:miter lim="400000"/>
          </a:ln>
        </p:spPr>
      </p:pic>
    </p:spTree>
    <p:extLst>
      <p:ext uri="{BB962C8B-B14F-4D97-AF65-F5344CB8AC3E}">
        <p14:creationId xmlns:p14="http://schemas.microsoft.com/office/powerpoint/2010/main" val="1853017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pic>
        <p:nvPicPr>
          <p:cNvPr id="5" name="Picture 3" descr="5-00332_grey-bar.png"/>
          <p:cNvPicPr>
            <a:picLocks noChangeAspect="1"/>
          </p:cNvPicPr>
          <p:nvPr userDrawn="1"/>
        </p:nvPicPr>
        <p:blipFill>
          <a:blip r:embed="rId2">
            <a:extLst>
              <a:ext uri="{28A0092B-C50C-407E-A947-70E740481C1C}">
                <a14:useLocalDpi xmlns:a14="http://schemas.microsoft.com/office/drawing/2010/main" val="0"/>
              </a:ext>
            </a:extLst>
          </a:blip>
          <a:srcRect t="93346"/>
          <a:stretch>
            <a:fillRect/>
          </a:stretch>
        </p:blipFill>
        <p:spPr bwMode="auto">
          <a:xfrm>
            <a:off x="0" y="6400804"/>
            <a:ext cx="121920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C:\Program Files\Microsoft Resource DVD Artwork\DVD_ART\Artwork_Imagery\Shapes and Graphics\Line\faded white line.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6707" y="5638800"/>
            <a:ext cx="8698591" cy="1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73393" y="832356"/>
            <a:ext cx="9326952"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973393" y="3276601"/>
            <a:ext cx="9326600" cy="461665"/>
          </a:xfrm>
        </p:spPr>
        <p:txBody>
          <a:bodyPr>
            <a:noAutofit/>
          </a:bodyPr>
          <a:lstStyle>
            <a:lvl1pPr marL="0" indent="0" algn="l">
              <a:lnSpc>
                <a:spcPct val="90000"/>
              </a:lnSpc>
              <a:spcBef>
                <a:spcPts val="0"/>
              </a:spcBef>
              <a:buNone/>
              <a:defRPr>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1433105" y="4591638"/>
            <a:ext cx="10242825" cy="1066800"/>
          </a:xfrm>
          <a:effectLst>
            <a:reflection blurRad="6350" stA="52000" endA="300" endPos="35000" dir="5400000" sy="-100000" algn="bl" rotWithShape="0"/>
          </a:effectLst>
        </p:spPr>
        <p:txBody>
          <a:bodyPr>
            <a:noAutofit/>
            <a:scene3d>
              <a:camera prst="orthographicFront"/>
              <a:lightRig rig="flat" dir="t"/>
            </a:scene3d>
            <a:sp3d extrusionH="88900" contourW="2540">
              <a:bevelT w="38100" h="31750"/>
              <a:contourClr>
                <a:srgbClr val="F4A234"/>
              </a:contourClr>
            </a:sp3d>
          </a:bodyPr>
          <a:lstStyle>
            <a:lvl1pPr marL="0" indent="0" algn="r">
              <a:buFont typeface="Arial" pitchFamily="34" charset="0"/>
              <a:buNone/>
              <a:defRPr kumimoji="0" lang="en-US" sz="10000" b="1" i="1" u="none" strike="noStrike" kern="1200" cap="none" spc="-642" normalizeH="0" baseline="0" noProof="0" dirty="0" smtClean="0">
                <a:ln w="11430">
                  <a:solidFill>
                    <a:schemeClr val="accent4">
                      <a:lumMod val="50000"/>
                    </a:schemeClr>
                  </a:solidFill>
                </a:ln>
                <a:solidFill>
                  <a:schemeClr val="tx1"/>
                </a:solidFill>
                <a:effectLst/>
                <a:uLnTx/>
                <a:uFillTx/>
                <a:latin typeface="+mn-lt"/>
                <a:ea typeface="+mn-ea"/>
                <a:cs typeface="+mn-cs"/>
              </a:defRPr>
            </a:lvl1pPr>
          </a:lstStyle>
          <a:p>
            <a:pPr lvl="0"/>
            <a:r>
              <a:rPr lang="en-US" smtClean="0"/>
              <a:t>Click to edit Master text styles</a:t>
            </a:r>
          </a:p>
        </p:txBody>
      </p:sp>
    </p:spTree>
    <p:extLst>
      <p:ext uri="{BB962C8B-B14F-4D97-AF65-F5344CB8AC3E}">
        <p14:creationId xmlns:p14="http://schemas.microsoft.com/office/powerpoint/2010/main" val="420526701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1845091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4515541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1" y="1411555"/>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411555"/>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09022138"/>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8001" y="1411561"/>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1"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4647" y="1411561"/>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3219286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4781662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92997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chemeClr val="tx1"/>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5071763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chemeClr val="tx1"/>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4" y="6238884"/>
            <a:ext cx="12192001" cy="619125"/>
          </a:xfrm>
          <a:solidFill>
            <a:srgbClr val="FFFF99"/>
          </a:solidFill>
        </p:spPr>
        <p:txBody>
          <a:bodyPr lIns="152394" tIns="76197" rIns="152394" bIns="76197" anchor="b">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extLst>
      <p:ext uri="{BB962C8B-B14F-4D97-AF65-F5344CB8AC3E}">
        <p14:creationId xmlns:p14="http://schemas.microsoft.com/office/powerpoint/2010/main" val="2467013618"/>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pic>
        <p:nvPicPr>
          <p:cNvPr id="5" name="Picture 3" descr="5-00332_grey-bar.png"/>
          <p:cNvPicPr>
            <a:picLocks noChangeAspect="1"/>
          </p:cNvPicPr>
          <p:nvPr userDrawn="1"/>
        </p:nvPicPr>
        <p:blipFill>
          <a:blip r:embed="rId2">
            <a:extLst>
              <a:ext uri="{28A0092B-C50C-407E-A947-70E740481C1C}">
                <a14:useLocalDpi xmlns:a14="http://schemas.microsoft.com/office/drawing/2010/main" val="0"/>
              </a:ext>
            </a:extLst>
          </a:blip>
          <a:srcRect t="93346"/>
          <a:stretch>
            <a:fillRect/>
          </a:stretch>
        </p:blipFill>
        <p:spPr bwMode="auto">
          <a:xfrm>
            <a:off x="0" y="6400804"/>
            <a:ext cx="121920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C:\Program Files\Microsoft Resource DVD Artwork\DVD_ART\Artwork_Imagery\Shapes and Graphics\Line\faded white line.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6707" y="5638800"/>
            <a:ext cx="8698591" cy="1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73393" y="832356"/>
            <a:ext cx="9326952"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973393" y="3276601"/>
            <a:ext cx="9326600" cy="461665"/>
          </a:xfrm>
        </p:spPr>
        <p:txBody>
          <a:bodyPr>
            <a:noAutofit/>
          </a:bodyPr>
          <a:lstStyle>
            <a:lvl1pPr marL="0" indent="0" algn="l">
              <a:lnSpc>
                <a:spcPct val="90000"/>
              </a:lnSpc>
              <a:spcBef>
                <a:spcPts val="0"/>
              </a:spcBef>
              <a:buNone/>
              <a:defRPr>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1433105" y="4591638"/>
            <a:ext cx="10242825" cy="1066800"/>
          </a:xfrm>
          <a:effectLst>
            <a:reflection blurRad="6350" stA="52000" endA="300" endPos="35000" dir="5400000" sy="-100000" algn="bl" rotWithShape="0"/>
          </a:effectLst>
        </p:spPr>
        <p:txBody>
          <a:bodyPr>
            <a:noAutofit/>
            <a:scene3d>
              <a:camera prst="orthographicFront"/>
              <a:lightRig rig="flat" dir="t"/>
            </a:scene3d>
            <a:sp3d extrusionH="88900" contourW="2540">
              <a:bevelT w="38100" h="31750"/>
              <a:contourClr>
                <a:srgbClr val="F4A234"/>
              </a:contourClr>
            </a:sp3d>
          </a:bodyPr>
          <a:lstStyle>
            <a:lvl1pPr marL="0" indent="0" algn="r">
              <a:buFont typeface="Arial" pitchFamily="34" charset="0"/>
              <a:buNone/>
              <a:defRPr kumimoji="0" lang="en-US" sz="10000" b="1" i="1" u="none" strike="noStrike" kern="1200" cap="none" spc="-642" normalizeH="0" baseline="0" noProof="0" dirty="0" smtClean="0">
                <a:ln w="11430">
                  <a:solidFill>
                    <a:schemeClr val="accent4">
                      <a:lumMod val="50000"/>
                    </a:schemeClr>
                  </a:solidFill>
                </a:ln>
                <a:solidFill>
                  <a:schemeClr val="tx1"/>
                </a:solidFill>
                <a:effectLst/>
                <a:uLnTx/>
                <a:uFillTx/>
                <a:latin typeface="+mn-lt"/>
                <a:ea typeface="+mn-ea"/>
                <a:cs typeface="+mn-cs"/>
              </a:defRPr>
            </a:lvl1pPr>
          </a:lstStyle>
          <a:p>
            <a:pPr lvl="0"/>
            <a:r>
              <a:rPr lang="en-US" smtClean="0"/>
              <a:t>Click to edit Master text styles</a:t>
            </a:r>
          </a:p>
        </p:txBody>
      </p:sp>
    </p:spTree>
    <p:extLst>
      <p:ext uri="{BB962C8B-B14F-4D97-AF65-F5344CB8AC3E}">
        <p14:creationId xmlns:p14="http://schemas.microsoft.com/office/powerpoint/2010/main" val="183620279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609600" y="1219200"/>
            <a:ext cx="10972800" cy="4937760"/>
          </a:xfr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Footer Placeholder 1"/>
          <p:cNvSpPr>
            <a:spLocks noGrp="1"/>
          </p:cNvSpPr>
          <p:nvPr>
            <p:ph type="ftr" sz="quarter" idx="3"/>
          </p:nvPr>
        </p:nvSpPr>
        <p:spPr>
          <a:xfrm>
            <a:off x="609600" y="6356355"/>
            <a:ext cx="3860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www.nasa.gov</a:t>
            </a:r>
            <a:endParaRPr lang="en-US" dirty="0"/>
          </a:p>
        </p:txBody>
      </p:sp>
      <p:sp>
        <p:nvSpPr>
          <p:cNvPr id="3" name="TextBox 2"/>
          <p:cNvSpPr txBox="1"/>
          <p:nvPr userDrawn="1"/>
        </p:nvSpPr>
        <p:spPr bwMode="auto">
          <a:xfrm>
            <a:off x="0" y="0"/>
            <a:ext cx="12192000" cy="349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82" tIns="50941" rIns="101882" bIns="50941" rtlCol="0">
            <a:spAutoFit/>
          </a:bodyPr>
          <a:lstStyle/>
          <a:p>
            <a:pPr eaLnBrk="1" hangingPunct="1">
              <a:spcBef>
                <a:spcPts val="200"/>
              </a:spcBef>
            </a:pPr>
            <a:endParaRPr lang="en-US" sz="1600" b="1" dirty="0" smtClean="0">
              <a:solidFill>
                <a:srgbClr val="000000"/>
              </a:solidFill>
              <a:latin typeface="+mn-lt"/>
              <a:ea typeface="ＭＳ Ｐゴシック" pitchFamily="34" charset="-128"/>
            </a:endParaRPr>
          </a:p>
        </p:txBody>
      </p:sp>
      <p:sp>
        <p:nvSpPr>
          <p:cNvPr id="9" name="Title 1"/>
          <p:cNvSpPr>
            <a:spLocks noGrp="1"/>
          </p:cNvSpPr>
          <p:nvPr>
            <p:ph type="title"/>
          </p:nvPr>
        </p:nvSpPr>
        <p:spPr>
          <a:xfrm>
            <a:off x="1930400" y="152400"/>
            <a:ext cx="10058400" cy="685800"/>
          </a:xfrm>
        </p:spPr>
        <p:txBody>
          <a:bodyPr/>
          <a:lstStyle/>
          <a:p>
            <a:r>
              <a:rPr lang="en-US" smtClean="0"/>
              <a:t>Click to edit Master title style</a:t>
            </a:r>
            <a:endParaRPr lang="en-US"/>
          </a:p>
        </p:txBody>
      </p:sp>
      <p:pic>
        <p:nvPicPr>
          <p:cNvPr id="10" name="image2.png" descr="Screen Shot 2016-04-30 at 8.14.31 AM.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0412008" y="234404"/>
            <a:ext cx="706835" cy="660628"/>
          </a:xfrm>
          <a:custGeom>
            <a:avLst/>
            <a:gdLst/>
            <a:ahLst/>
            <a:cxnLst>
              <a:cxn ang="0">
                <a:pos x="wd2" y="hd2"/>
              </a:cxn>
              <a:cxn ang="5400000">
                <a:pos x="wd2" y="hd2"/>
              </a:cxn>
              <a:cxn ang="10800000">
                <a:pos x="wd2" y="hd2"/>
              </a:cxn>
              <a:cxn ang="16200000">
                <a:pos x="wd2" y="hd2"/>
              </a:cxn>
            </a:cxnLst>
            <a:rect l="0" t="0" r="r" b="b"/>
            <a:pathLst>
              <a:path w="21600" h="21600" extrusionOk="0">
                <a:moveTo>
                  <a:pt x="10806" y="0"/>
                </a:moveTo>
                <a:cubicBezTo>
                  <a:pt x="4841" y="0"/>
                  <a:pt x="0" y="4830"/>
                  <a:pt x="0" y="10794"/>
                </a:cubicBezTo>
                <a:cubicBezTo>
                  <a:pt x="0" y="16757"/>
                  <a:pt x="4841" y="21600"/>
                  <a:pt x="10806" y="21600"/>
                </a:cubicBezTo>
                <a:cubicBezTo>
                  <a:pt x="16771" y="21600"/>
                  <a:pt x="21600" y="16757"/>
                  <a:pt x="21600" y="10794"/>
                </a:cubicBezTo>
                <a:cubicBezTo>
                  <a:pt x="21600" y="4830"/>
                  <a:pt x="16771" y="0"/>
                  <a:pt x="10806" y="0"/>
                </a:cubicBezTo>
                <a:close/>
              </a:path>
            </a:pathLst>
          </a:custGeom>
          <a:ln w="12700">
            <a:miter lim="400000"/>
          </a:ln>
        </p:spPr>
      </p:pic>
    </p:spTree>
    <p:extLst>
      <p:ext uri="{BB962C8B-B14F-4D97-AF65-F5344CB8AC3E}">
        <p14:creationId xmlns:p14="http://schemas.microsoft.com/office/powerpoint/2010/main" val="1432696764"/>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1447803"/>
            <a:ext cx="103632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018404"/>
            <a:ext cx="10363200" cy="276999"/>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a:xfrm>
            <a:off x="609600" y="6172201"/>
            <a:ext cx="4572000" cy="304800"/>
          </a:xfrm>
          <a:prstGeom prst="rect">
            <a:avLst/>
          </a:prstGeom>
        </p:spPr>
        <p:txBody>
          <a:bodyPr/>
          <a:lstStyle/>
          <a:p>
            <a:pPr fontAlgn="base">
              <a:spcBef>
                <a:spcPct val="0"/>
              </a:spcBef>
              <a:spcAft>
                <a:spcPct val="0"/>
              </a:spcAft>
            </a:pPr>
            <a:endParaRPr lang="en-US">
              <a:solidFill>
                <a:srgbClr val="FFFFFF"/>
              </a:solidFill>
              <a:latin typeface="Arial" charset="0"/>
            </a:endParaRPr>
          </a:p>
        </p:txBody>
      </p:sp>
      <p:sp>
        <p:nvSpPr>
          <p:cNvPr id="8" name="Slide Number Placeholder 7"/>
          <p:cNvSpPr>
            <a:spLocks noGrp="1"/>
          </p:cNvSpPr>
          <p:nvPr>
            <p:ph type="sldNum" sz="quarter" idx="11"/>
          </p:nvPr>
        </p:nvSpPr>
        <p:spPr>
          <a:xfrm rot="16200000">
            <a:off x="11189125" y="5824646"/>
            <a:ext cx="1315721" cy="486833"/>
          </a:xfrm>
          <a:prstGeom prst="rect">
            <a:avLst/>
          </a:prstGeom>
        </p:spPr>
        <p:txBody>
          <a:bodyPr/>
          <a:lstStyle/>
          <a:p>
            <a:pPr fontAlgn="base">
              <a:spcBef>
                <a:spcPct val="0"/>
              </a:spcBef>
              <a:spcAft>
                <a:spcPct val="0"/>
              </a:spcAft>
            </a:pPr>
            <a:fld id="{CCFA649A-F9AE-4A26-9FAE-8CF5C5C77F5E}" type="slidenum">
              <a:rPr lang="en-US" smtClean="0">
                <a:solidFill>
                  <a:srgbClr val="FFFFFF"/>
                </a:solidFill>
                <a:latin typeface="Arial" charset="0"/>
              </a:rPr>
              <a:pPr fontAlgn="base">
                <a:spcBef>
                  <a:spcPct val="0"/>
                </a:spcBef>
                <a:spcAft>
                  <a:spcPct val="0"/>
                </a:spcAft>
              </a:pPr>
              <a:t>‹#›</a:t>
            </a:fld>
            <a:endParaRPr lang="en-US">
              <a:solidFill>
                <a:srgbClr val="FFFFFF"/>
              </a:solidFill>
              <a:latin typeface="Arial" charset="0"/>
            </a:endParaRPr>
          </a:p>
        </p:txBody>
      </p:sp>
      <p:sp>
        <p:nvSpPr>
          <p:cNvPr id="9" name="Footer Placeholder 8"/>
          <p:cNvSpPr>
            <a:spLocks noGrp="1"/>
          </p:cNvSpPr>
          <p:nvPr>
            <p:ph type="ftr" sz="quarter" idx="12"/>
          </p:nvPr>
        </p:nvSpPr>
        <p:spPr>
          <a:xfrm>
            <a:off x="609600" y="6492878"/>
            <a:ext cx="4572000" cy="283845"/>
          </a:xfrm>
          <a:prstGeom prst="rect">
            <a:avLst/>
          </a:prstGeom>
        </p:spPr>
        <p:txBody>
          <a:bodyPr/>
          <a:lstStyle/>
          <a:p>
            <a:pPr fontAlgn="base">
              <a:spcBef>
                <a:spcPct val="0"/>
              </a:spcBef>
              <a:spcAft>
                <a:spcPct val="0"/>
              </a:spcAft>
            </a:pPr>
            <a:endParaRPr lang="en-US">
              <a:solidFill>
                <a:srgbClr val="FFFFFF"/>
              </a:solidFill>
              <a:latin typeface="Arial" charset="0"/>
            </a:endParaRPr>
          </a:p>
        </p:txBody>
      </p:sp>
    </p:spTree>
    <p:extLst>
      <p:ext uri="{BB962C8B-B14F-4D97-AF65-F5344CB8AC3E}">
        <p14:creationId xmlns:p14="http://schemas.microsoft.com/office/powerpoint/2010/main" val="5055269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image2.png" descr="Screen Shot 2016-04-30 at 8.14.31 AM.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0397720" y="220546"/>
            <a:ext cx="706835" cy="660628"/>
          </a:xfrm>
          <a:custGeom>
            <a:avLst/>
            <a:gdLst/>
            <a:ahLst/>
            <a:cxnLst>
              <a:cxn ang="0">
                <a:pos x="wd2" y="hd2"/>
              </a:cxn>
              <a:cxn ang="5400000">
                <a:pos x="wd2" y="hd2"/>
              </a:cxn>
              <a:cxn ang="10800000">
                <a:pos x="wd2" y="hd2"/>
              </a:cxn>
              <a:cxn ang="16200000">
                <a:pos x="wd2" y="hd2"/>
              </a:cxn>
            </a:cxnLst>
            <a:rect l="0" t="0" r="r" b="b"/>
            <a:pathLst>
              <a:path w="21600" h="21600" extrusionOk="0">
                <a:moveTo>
                  <a:pt x="10806" y="0"/>
                </a:moveTo>
                <a:cubicBezTo>
                  <a:pt x="4841" y="0"/>
                  <a:pt x="0" y="4830"/>
                  <a:pt x="0" y="10794"/>
                </a:cubicBezTo>
                <a:cubicBezTo>
                  <a:pt x="0" y="16757"/>
                  <a:pt x="4841" y="21600"/>
                  <a:pt x="10806" y="21600"/>
                </a:cubicBezTo>
                <a:cubicBezTo>
                  <a:pt x="16771" y="21600"/>
                  <a:pt x="21600" y="16757"/>
                  <a:pt x="21600" y="10794"/>
                </a:cubicBezTo>
                <a:cubicBezTo>
                  <a:pt x="21600" y="4830"/>
                  <a:pt x="16771" y="0"/>
                  <a:pt x="10806" y="0"/>
                </a:cubicBezTo>
                <a:close/>
              </a:path>
            </a:pathLst>
          </a:custGeom>
          <a:ln w="12700">
            <a:miter lim="400000"/>
          </a:ln>
        </p:spPr>
      </p:pic>
    </p:spTree>
    <p:extLst>
      <p:ext uri="{BB962C8B-B14F-4D97-AF65-F5344CB8AC3E}">
        <p14:creationId xmlns:p14="http://schemas.microsoft.com/office/powerpoint/2010/main" val="413489705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0"/>
            <a:ext cx="10363200" cy="1470025"/>
          </a:xfrm>
        </p:spPr>
        <p:txBody>
          <a:bodyPr/>
          <a:lstStyle>
            <a:lvl1pPr>
              <a:defRPr>
                <a:ln>
                  <a:solidFill>
                    <a:schemeClr val="bg1"/>
                  </a:solidFill>
                </a:ln>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0" name="Text Box 15"/>
          <p:cNvSpPr txBox="1">
            <a:spLocks noChangeArrowheads="1"/>
          </p:cNvSpPr>
          <p:nvPr userDrawn="1"/>
        </p:nvSpPr>
        <p:spPr bwMode="auto">
          <a:xfrm>
            <a:off x="19" y="97971"/>
            <a:ext cx="6189135" cy="27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0" hangingPunct="0">
              <a:spcBef>
                <a:spcPct val="50000"/>
              </a:spcBef>
              <a:spcAft>
                <a:spcPct val="25000"/>
              </a:spcAft>
            </a:pPr>
            <a:r>
              <a:rPr lang="en-US" sz="1200" b="1" dirty="0">
                <a:solidFill>
                  <a:srgbClr val="FFFFFF"/>
                </a:solidFill>
              </a:rPr>
              <a:t>National Aeronautics and Space Administration</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 y="747"/>
            <a:ext cx="12239473" cy="6875541"/>
          </a:xfrm>
          <a:prstGeom prst="rect">
            <a:avLst/>
          </a:prstGeom>
        </p:spPr>
      </p:pic>
    </p:spTree>
    <p:extLst>
      <p:ext uri="{BB962C8B-B14F-4D97-AF65-F5344CB8AC3E}">
        <p14:creationId xmlns:p14="http://schemas.microsoft.com/office/powerpoint/2010/main" val="40109156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249381" y="195961"/>
            <a:ext cx="10621819" cy="914399"/>
          </a:xfrm>
        </p:spPr>
        <p:txBody>
          <a:bodyPr>
            <a:normAutofit/>
            <a:scene3d>
              <a:camera prst="orthographicFront"/>
              <a:lightRig rig="harsh" dir="t"/>
            </a:scene3d>
            <a:sp3d extrusionH="57150" prstMaterial="matte">
              <a:bevelT w="63500" h="12700"/>
              <a:contourClr>
                <a:schemeClr val="bg1">
                  <a:lumMod val="65000"/>
                </a:schemeClr>
              </a:contourClr>
            </a:sp3d>
          </a:bodyPr>
          <a:lstStyle>
            <a:lvl1pPr>
              <a:defRPr sz="3600" b="1" cap="none" spc="0">
                <a:ln>
                  <a:solidFill>
                    <a:srgbClr val="0A3D91"/>
                  </a:solidFill>
                </a:ln>
                <a:solidFill>
                  <a:srgbClr val="0A3D91"/>
                </a:solidFill>
                <a:effectLst/>
                <a:latin typeface="Arial Black" panose="020B0A04020102020204" pitchFamily="34" charset="0"/>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06400" y="1066800"/>
            <a:ext cx="11379200" cy="5410200"/>
          </a:xfrm>
          <a:prstGeom prst="rect">
            <a:avLst/>
          </a:prstGeom>
        </p:spPr>
        <p:txBody>
          <a:bodyPr/>
          <a:lstStyle>
            <a:lvl1pPr>
              <a:defRPr sz="3200">
                <a:latin typeface="Arial"/>
                <a:cs typeface="Arial"/>
              </a:defRPr>
            </a:lvl1pPr>
            <a:lvl2pPr marL="684213" indent="-342900">
              <a:defRPr sz="3000">
                <a:latin typeface="Arial"/>
                <a:cs typeface="Arial"/>
              </a:defRPr>
            </a:lvl2pPr>
            <a:lvl3pPr marL="1025525" indent="-341313">
              <a:buFont typeface="Courier New" panose="02070309020205020404" pitchFamily="49" charset="0"/>
              <a:buChar char="o"/>
              <a:defRPr sz="2800">
                <a:latin typeface="Arial"/>
                <a:cs typeface="Arial"/>
              </a:defRPr>
            </a:lvl3pPr>
            <a:lvl4pPr>
              <a:defRPr>
                <a:latin typeface="Arial" panose="020B0604020202020204" pitchFamily="34" charset="0"/>
                <a:cs typeface="Arial" panose="020B0604020202020204" pitchFamily="34" charset="0"/>
              </a:defRPr>
            </a:lvl4pPr>
            <a:lvl5pPr marL="1376363" indent="-350838">
              <a:defRPr sz="260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4"/>
            <a:r>
              <a:rPr lang="en-US" dirty="0" smtClean="0"/>
              <a:t>Fourth level</a:t>
            </a:r>
            <a:endParaRPr lang="en-US" dirty="0"/>
          </a:p>
        </p:txBody>
      </p:sp>
      <p:sp>
        <p:nvSpPr>
          <p:cNvPr id="6" name="Slide Number Placeholder 5"/>
          <p:cNvSpPr>
            <a:spLocks noGrp="1"/>
          </p:cNvSpPr>
          <p:nvPr>
            <p:ph type="sldNum" sz="quarter" idx="12"/>
          </p:nvPr>
        </p:nvSpPr>
        <p:spPr>
          <a:xfrm>
            <a:off x="9332775" y="6610792"/>
            <a:ext cx="2844800" cy="228600"/>
          </a:xfrm>
          <a:prstGeom prst="rect">
            <a:avLst/>
          </a:prstGeom>
        </p:spPr>
        <p:txBody>
          <a:bodyPr/>
          <a:lstStyle>
            <a:lvl1pPr algn="r">
              <a:defRPr sz="1400">
                <a:solidFill>
                  <a:schemeClr val="tx1"/>
                </a:solidFill>
                <a:latin typeface="Arial" panose="020B0604020202020204" pitchFamily="34" charset="0"/>
                <a:cs typeface="Arial" panose="020B0604020202020204" pitchFamily="34" charset="0"/>
              </a:defRPr>
            </a:lvl1pPr>
          </a:lstStyle>
          <a:p>
            <a:fld id="{9F0E9893-8FB3-409C-B448-4EC2BA053222}" type="slidenum">
              <a:rPr lang="en-US" smtClean="0">
                <a:solidFill>
                  <a:prstClr val="black"/>
                </a:solidFill>
              </a:rPr>
              <a:pPr/>
              <a:t>‹#›</a:t>
            </a:fld>
            <a:endParaRPr lang="en-US" dirty="0">
              <a:solidFill>
                <a:prstClr val="black"/>
              </a:solidFill>
            </a:endParaRPr>
          </a:p>
        </p:txBody>
      </p:sp>
      <p:sp>
        <p:nvSpPr>
          <p:cNvPr id="10" name="Footer Placeholder 4"/>
          <p:cNvSpPr txBox="1">
            <a:spLocks/>
          </p:cNvSpPr>
          <p:nvPr userDrawn="1"/>
        </p:nvSpPr>
        <p:spPr>
          <a:xfrm>
            <a:off x="4368800" y="6613864"/>
            <a:ext cx="3860800" cy="228600"/>
          </a:xfrm>
          <a:prstGeom prst="rect">
            <a:avLst/>
          </a:prstGeom>
        </p:spPr>
        <p:txBody>
          <a:bodyPr/>
          <a:lstStyle>
            <a:defPPr>
              <a:defRPr lang="en-US"/>
            </a:defPPr>
            <a:lvl1pPr marL="0" algn="ctr" defTabSz="914400" rtl="0" eaLnBrk="1" latinLnBrk="0" hangingPunct="1">
              <a:defRPr sz="1000" b="1" kern="1200">
                <a:solidFill>
                  <a:srgbClr val="FF0000"/>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76711290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2" name="Title 1"/>
          <p:cNvSpPr>
            <a:spLocks noGrp="1"/>
          </p:cNvSpPr>
          <p:nvPr>
            <p:ph type="title"/>
          </p:nvPr>
        </p:nvSpPr>
        <p:spPr>
          <a:xfrm>
            <a:off x="239005" y="195961"/>
            <a:ext cx="10632209" cy="914399"/>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a:defRPr sz="3600" b="1" cap="none" spc="0">
                <a:ln>
                  <a:solidFill>
                    <a:srgbClr val="0A3D91"/>
                  </a:solidFill>
                </a:ln>
                <a:solidFill>
                  <a:srgbClr val="0A3D91"/>
                </a:solidFill>
                <a:effectLst/>
                <a:latin typeface="Arial Black" panose="020B0A04020102020204" pitchFamily="34" charset="0"/>
                <a:cs typeface="Arial"/>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8940800" y="6563565"/>
            <a:ext cx="2844800" cy="228600"/>
          </a:xfrm>
          <a:prstGeom prst="rect">
            <a:avLst/>
          </a:prstGeom>
        </p:spPr>
        <p:txBody>
          <a:bodyPr/>
          <a:lstStyle>
            <a:lvl1pPr algn="r">
              <a:defRPr sz="1100">
                <a:solidFill>
                  <a:schemeClr val="tx1"/>
                </a:solidFill>
                <a:latin typeface="Arial" panose="020B0604020202020204" pitchFamily="34" charset="0"/>
                <a:cs typeface="Arial" panose="020B0604020202020204" pitchFamily="34" charset="0"/>
              </a:defRPr>
            </a:lvl1pPr>
          </a:lstStyle>
          <a:p>
            <a:fld id="{9F0E9893-8FB3-409C-B448-4EC2BA053222}" type="slidenum">
              <a:rPr lang="en-US" smtClean="0">
                <a:solidFill>
                  <a:prstClr val="black"/>
                </a:solidFill>
              </a:rPr>
              <a:pPr/>
              <a:t>‹#›</a:t>
            </a:fld>
            <a:endParaRPr lang="en-US" dirty="0">
              <a:solidFill>
                <a:prstClr val="black"/>
              </a:solidFill>
            </a:endParaRPr>
          </a:p>
        </p:txBody>
      </p:sp>
      <p:sp>
        <p:nvSpPr>
          <p:cNvPr id="10" name="Footer Placeholder 4"/>
          <p:cNvSpPr txBox="1">
            <a:spLocks/>
          </p:cNvSpPr>
          <p:nvPr userDrawn="1"/>
        </p:nvSpPr>
        <p:spPr>
          <a:xfrm>
            <a:off x="4368800" y="6613864"/>
            <a:ext cx="3860800" cy="228600"/>
          </a:xfrm>
          <a:prstGeom prst="rect">
            <a:avLst/>
          </a:prstGeom>
        </p:spPr>
        <p:txBody>
          <a:bodyPr/>
          <a:lstStyle>
            <a:defPPr>
              <a:defRPr lang="en-US"/>
            </a:defPPr>
            <a:lvl1pPr marL="0" algn="ctr" defTabSz="914400" rtl="0" eaLnBrk="1" latinLnBrk="0" hangingPunct="1">
              <a:defRPr sz="1000" b="1" kern="1200">
                <a:solidFill>
                  <a:srgbClr val="FF0000"/>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8" name="Picture 7"/>
          <p:cNvPicPr>
            <a:picLocks noChangeAspect="1"/>
          </p:cNvPicPr>
          <p:nvPr userDrawn="1"/>
        </p:nvPicPr>
        <p:blipFill rotWithShape="1">
          <a:blip r:embed="rId2" cstate="email">
            <a:lum bright="70000" contrast="-70000"/>
            <a:extLst>
              <a:ext uri="{28A0092B-C50C-407E-A947-70E740481C1C}">
                <a14:useLocalDpi xmlns:a14="http://schemas.microsoft.com/office/drawing/2010/main"/>
              </a:ext>
            </a:extLst>
          </a:blip>
          <a:srcRect/>
          <a:stretch/>
        </p:blipFill>
        <p:spPr>
          <a:xfrm>
            <a:off x="1" y="1178896"/>
            <a:ext cx="12192000" cy="5267246"/>
          </a:xfrm>
          <a:prstGeom prst="rect">
            <a:avLst/>
          </a:prstGeom>
        </p:spPr>
      </p:pic>
    </p:spTree>
    <p:extLst>
      <p:ext uri="{BB962C8B-B14F-4D97-AF65-F5344CB8AC3E}">
        <p14:creationId xmlns:p14="http://schemas.microsoft.com/office/powerpoint/2010/main" val="11625222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8940800" y="6587836"/>
            <a:ext cx="2844800" cy="228600"/>
          </a:xfrm>
          <a:prstGeom prst="rect">
            <a:avLst/>
          </a:prstGeom>
        </p:spPr>
        <p:txBody>
          <a:bodyPr/>
          <a:lstStyle>
            <a:lvl1pPr algn="r">
              <a:defRPr sz="1400">
                <a:solidFill>
                  <a:schemeClr val="tx1"/>
                </a:solidFill>
                <a:latin typeface="Arial" panose="020B0604020202020204" pitchFamily="34" charset="0"/>
                <a:cs typeface="Arial" panose="020B0604020202020204" pitchFamily="34" charset="0"/>
              </a:defRPr>
            </a:lvl1pPr>
          </a:lstStyle>
          <a:p>
            <a:fld id="{9F0E9893-8FB3-409C-B448-4EC2BA053222}" type="slidenum">
              <a:rPr lang="en-US" smtClean="0">
                <a:solidFill>
                  <a:prstClr val="black"/>
                </a:solidFill>
              </a:rPr>
              <a:pPr/>
              <a:t>‹#›</a:t>
            </a:fld>
            <a:endParaRPr lang="en-US" dirty="0">
              <a:solidFill>
                <a:prstClr val="black"/>
              </a:solidFill>
            </a:endParaRPr>
          </a:p>
        </p:txBody>
      </p:sp>
      <p:sp>
        <p:nvSpPr>
          <p:cNvPr id="2" name="Rectangle 1"/>
          <p:cNvSpPr/>
          <p:nvPr userDrawn="1"/>
        </p:nvSpPr>
        <p:spPr>
          <a:xfrm>
            <a:off x="0" y="21"/>
            <a:ext cx="12192000" cy="1281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84079479"/>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Page-PresentationSection">
    <p:spTree>
      <p:nvGrpSpPr>
        <p:cNvPr id="1" name=""/>
        <p:cNvGrpSpPr/>
        <p:nvPr/>
      </p:nvGrpSpPr>
      <p:grpSpPr>
        <a:xfrm>
          <a:off x="0" y="0"/>
          <a:ext cx="0" cy="0"/>
          <a:chOff x="0" y="0"/>
          <a:chExt cx="0" cy="0"/>
        </a:xfrm>
      </p:grpSpPr>
      <p:cxnSp>
        <p:nvCxnSpPr>
          <p:cNvPr id="5" name="Straight Connector 4"/>
          <p:cNvCxnSpPr/>
          <p:nvPr userDrawn="1"/>
        </p:nvCxnSpPr>
        <p:spPr>
          <a:xfrm>
            <a:off x="122349" y="779841"/>
            <a:ext cx="11788721" cy="0"/>
          </a:xfrm>
          <a:prstGeom prst="line">
            <a:avLst/>
          </a:prstGeom>
          <a:ln w="57150" cmpd="sng">
            <a:gradFill flip="none" rotWithShape="1">
              <a:gsLst>
                <a:gs pos="0">
                  <a:schemeClr val="accent1"/>
                </a:gs>
                <a:gs pos="100000">
                  <a:prstClr val="white"/>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162031" y="159976"/>
            <a:ext cx="11725484" cy="446276"/>
          </a:xfrm>
        </p:spPr>
        <p:txBody>
          <a:bodyPr anchor="ctr" anchorCtr="0"/>
          <a:lstStyle>
            <a:lvl1pPr>
              <a:defRPr sz="2900"/>
            </a:lvl1pPr>
          </a:lstStyle>
          <a:p>
            <a:r>
              <a:rPr lang="en-US" dirty="0" smtClean="0"/>
              <a:t>Click to edit Master title style</a:t>
            </a:r>
            <a:endParaRPr lang="en-US" dirty="0"/>
          </a:p>
        </p:txBody>
      </p:sp>
      <p:sp>
        <p:nvSpPr>
          <p:cNvPr id="7" name="TextBox 6"/>
          <p:cNvSpPr txBox="1"/>
          <p:nvPr userDrawn="1"/>
        </p:nvSpPr>
        <p:spPr>
          <a:xfrm>
            <a:off x="3983501" y="6594229"/>
            <a:ext cx="4569627" cy="350074"/>
          </a:xfrm>
          <a:prstGeom prst="rect">
            <a:avLst/>
          </a:prstGeom>
          <a:noFill/>
          <a:ln>
            <a:noFill/>
          </a:ln>
          <a:scene3d>
            <a:camera prst="orthographicFront"/>
            <a:lightRig rig="threePt" dir="t"/>
          </a:scene3d>
          <a:sp3d>
            <a:bevelT/>
          </a:sp3d>
        </p:spPr>
        <p:txBody>
          <a:bodyPr wrap="none" lIns="137160" tIns="91440" bIns="182880" rtlCol="0">
            <a:noAutofit/>
          </a:bodyPr>
          <a:lstStyle/>
          <a:p>
            <a:r>
              <a:rPr lang="en-US" sz="1100" b="1" dirty="0" smtClean="0">
                <a:solidFill>
                  <a:srgbClr val="FF0000"/>
                </a:solidFill>
                <a:latin typeface="Arial"/>
                <a:cs typeface="Arial"/>
              </a:rPr>
              <a:t>FOR NASA INTERNAL USE ONLY</a:t>
            </a:r>
            <a:endParaRPr lang="en-US" sz="1100" b="1" dirty="0">
              <a:solidFill>
                <a:srgbClr val="FF0000"/>
              </a:solidFill>
              <a:latin typeface="Arial"/>
              <a:cs typeface="Arial"/>
            </a:endParaRPr>
          </a:p>
        </p:txBody>
      </p:sp>
      <p:sp>
        <p:nvSpPr>
          <p:cNvPr id="2" name="TextBox 1"/>
          <p:cNvSpPr txBox="1"/>
          <p:nvPr userDrawn="1"/>
        </p:nvSpPr>
        <p:spPr>
          <a:xfrm>
            <a:off x="11261842" y="6613869"/>
            <a:ext cx="690739" cy="246221"/>
          </a:xfrm>
          <a:prstGeom prst="rect">
            <a:avLst/>
          </a:prstGeom>
          <a:noFill/>
        </p:spPr>
        <p:txBody>
          <a:bodyPr wrap="none" rtlCol="0">
            <a:spAutoFit/>
          </a:bodyPr>
          <a:lstStyle/>
          <a:p>
            <a:r>
              <a:rPr lang="en-US" sz="1000" i="1" dirty="0" smtClean="0">
                <a:solidFill>
                  <a:prstClr val="white">
                    <a:lumMod val="50000"/>
                  </a:prstClr>
                </a:solidFill>
              </a:rPr>
              <a:t> </a:t>
            </a:r>
            <a:fld id="{B3A6CA5D-8CF2-DB41-9BD0-3CEE8D9B8A81}" type="slidenum">
              <a:rPr lang="en-US" sz="1000" i="1" spc="20" smtClean="0">
                <a:solidFill>
                  <a:prstClr val="white">
                    <a:lumMod val="50000"/>
                  </a:prstClr>
                </a:solidFill>
              </a:rPr>
              <a:pPr/>
              <a:t>‹#›</a:t>
            </a:fld>
            <a:r>
              <a:rPr lang="en-US" sz="1000" i="1" spc="20" dirty="0" smtClean="0">
                <a:solidFill>
                  <a:prstClr val="white">
                    <a:lumMod val="50000"/>
                  </a:prstClr>
                </a:solidFill>
              </a:rPr>
              <a:t> of 86</a:t>
            </a:r>
            <a:endParaRPr lang="en-US" sz="1000" i="1" spc="20" dirty="0">
              <a:solidFill>
                <a:prstClr val="white">
                  <a:lumMod val="50000"/>
                </a:prstClr>
              </a:solidFill>
            </a:endParaRPr>
          </a:p>
        </p:txBody>
      </p:sp>
    </p:spTree>
    <p:extLst>
      <p:ext uri="{BB962C8B-B14F-4D97-AF65-F5344CB8AC3E}">
        <p14:creationId xmlns:p14="http://schemas.microsoft.com/office/powerpoint/2010/main" val="2429700539"/>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71"/>
            <a:ext cx="2844800" cy="365125"/>
          </a:xfrm>
          <a:prstGeom prst="rect">
            <a:avLst/>
          </a:prstGeom>
        </p:spPr>
        <p:txBody>
          <a:bodyPr/>
          <a:lstStyle/>
          <a:p>
            <a:fld id="{1D8BD707-D9CF-40AE-B4C6-C98DA3205C09}" type="datetimeFigureOut">
              <a:rPr lang="en-US" smtClean="0">
                <a:solidFill>
                  <a:prstClr val="black"/>
                </a:solidFill>
              </a:rPr>
              <a:pPr/>
              <a:t>3/22/2017</a:t>
            </a:fld>
            <a:endParaRPr lang="en-US" dirty="0">
              <a:solidFill>
                <a:prstClr val="black"/>
              </a:solidFill>
            </a:endParaRPr>
          </a:p>
        </p:txBody>
      </p:sp>
      <p:sp>
        <p:nvSpPr>
          <p:cNvPr id="6" name="Footer Placeholder 5"/>
          <p:cNvSpPr>
            <a:spLocks noGrp="1"/>
          </p:cNvSpPr>
          <p:nvPr>
            <p:ph type="ftr" sz="quarter" idx="11"/>
          </p:nvPr>
        </p:nvSpPr>
        <p:spPr>
          <a:xfrm>
            <a:off x="4165600" y="6356371"/>
            <a:ext cx="38608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89674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image2.png" descr="Screen Shot 2016-04-30 at 8.14.31 AM.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0397720" y="220546"/>
            <a:ext cx="706835" cy="660628"/>
          </a:xfrm>
          <a:custGeom>
            <a:avLst/>
            <a:gdLst/>
            <a:ahLst/>
            <a:cxnLst>
              <a:cxn ang="0">
                <a:pos x="wd2" y="hd2"/>
              </a:cxn>
              <a:cxn ang="5400000">
                <a:pos x="wd2" y="hd2"/>
              </a:cxn>
              <a:cxn ang="10800000">
                <a:pos x="wd2" y="hd2"/>
              </a:cxn>
              <a:cxn ang="16200000">
                <a:pos x="wd2" y="hd2"/>
              </a:cxn>
            </a:cxnLst>
            <a:rect l="0" t="0" r="r" b="b"/>
            <a:pathLst>
              <a:path w="21600" h="21600" extrusionOk="0">
                <a:moveTo>
                  <a:pt x="10806" y="0"/>
                </a:moveTo>
                <a:cubicBezTo>
                  <a:pt x="4841" y="0"/>
                  <a:pt x="0" y="4830"/>
                  <a:pt x="0" y="10794"/>
                </a:cubicBezTo>
                <a:cubicBezTo>
                  <a:pt x="0" y="16757"/>
                  <a:pt x="4841" y="21600"/>
                  <a:pt x="10806" y="21600"/>
                </a:cubicBezTo>
                <a:cubicBezTo>
                  <a:pt x="16771" y="21600"/>
                  <a:pt x="21600" y="16757"/>
                  <a:pt x="21600" y="10794"/>
                </a:cubicBezTo>
                <a:cubicBezTo>
                  <a:pt x="21600" y="4830"/>
                  <a:pt x="16771" y="0"/>
                  <a:pt x="10806" y="0"/>
                </a:cubicBezTo>
                <a:close/>
              </a:path>
            </a:pathLst>
          </a:custGeom>
          <a:ln w="12700">
            <a:miter lim="400000"/>
          </a:ln>
        </p:spPr>
      </p:pic>
    </p:spTree>
    <p:extLst>
      <p:ext uri="{BB962C8B-B14F-4D97-AF65-F5344CB8AC3E}">
        <p14:creationId xmlns:p14="http://schemas.microsoft.com/office/powerpoint/2010/main" val="200727334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pic>
        <p:nvPicPr>
          <p:cNvPr id="95" name="image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56900" y="34818"/>
            <a:ext cx="835105" cy="660625"/>
          </a:xfrm>
          <a:prstGeom prst="rect">
            <a:avLst/>
          </a:prstGeom>
          <a:ln w="12700">
            <a:miter lim="400000"/>
          </a:ln>
        </p:spPr>
      </p:pic>
      <p:sp>
        <p:nvSpPr>
          <p:cNvPr id="103" name="Shape 103"/>
          <p:cNvSpPr>
            <a:spLocks noGrp="1"/>
          </p:cNvSpPr>
          <p:nvPr>
            <p:ph type="title"/>
          </p:nvPr>
        </p:nvSpPr>
        <p:spPr>
          <a:prstGeom prst="rect">
            <a:avLst/>
          </a:prstGeom>
        </p:spPr>
        <p:txBody>
          <a:bodyPr/>
          <a:lstStyle/>
          <a:p>
            <a:r>
              <a:t>Title Text</a:t>
            </a:r>
          </a:p>
        </p:txBody>
      </p:sp>
      <p:sp>
        <p:nvSpPr>
          <p:cNvPr id="104" name="Shape 104"/>
          <p:cNvSpPr>
            <a:spLocks noGrp="1"/>
          </p:cNvSpPr>
          <p:nvPr>
            <p:ph type="body" sz="half" idx="1"/>
          </p:nvPr>
        </p:nvSpPr>
        <p:spPr>
          <a:xfrm>
            <a:off x="660400" y="1508125"/>
            <a:ext cx="5264152" cy="43910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laceholder 2"/>
          <p:cNvSpPr txBox="1">
            <a:spLocks/>
          </p:cNvSpPr>
          <p:nvPr userDrawn="1"/>
        </p:nvSpPr>
        <p:spPr>
          <a:xfrm>
            <a:off x="11853333" y="6620933"/>
            <a:ext cx="338667" cy="220134"/>
          </a:xfrm>
          <a:prstGeom prst="rect">
            <a:avLst/>
          </a:prstGeom>
          <a:solidFill>
            <a:schemeClr val="accent6">
              <a:lumMod val="50000"/>
            </a:schemeClr>
          </a:solidFill>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A32A78-D941-9E43-ABFF-FD8CC5603BBD}" type="slidenum">
              <a:rPr lang="en-US" smtClean="0"/>
              <a:pPr/>
              <a:t>‹#›</a:t>
            </a:fld>
            <a:endParaRPr lang="en-US" dirty="0"/>
          </a:p>
        </p:txBody>
      </p:sp>
      <p:pic>
        <p:nvPicPr>
          <p:cNvPr id="14" name="image2.png" descr="Screen Shot 2016-04-30 at 8.14.31 AM.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0669181" y="49099"/>
            <a:ext cx="706835" cy="660628"/>
          </a:xfrm>
          <a:custGeom>
            <a:avLst/>
            <a:gdLst/>
            <a:ahLst/>
            <a:cxnLst>
              <a:cxn ang="0">
                <a:pos x="wd2" y="hd2"/>
              </a:cxn>
              <a:cxn ang="5400000">
                <a:pos x="wd2" y="hd2"/>
              </a:cxn>
              <a:cxn ang="10800000">
                <a:pos x="wd2" y="hd2"/>
              </a:cxn>
              <a:cxn ang="16200000">
                <a:pos x="wd2" y="hd2"/>
              </a:cxn>
            </a:cxnLst>
            <a:rect l="0" t="0" r="r" b="b"/>
            <a:pathLst>
              <a:path w="21600" h="21600" extrusionOk="0">
                <a:moveTo>
                  <a:pt x="10806" y="0"/>
                </a:moveTo>
                <a:cubicBezTo>
                  <a:pt x="4841" y="0"/>
                  <a:pt x="0" y="4830"/>
                  <a:pt x="0" y="10794"/>
                </a:cubicBezTo>
                <a:cubicBezTo>
                  <a:pt x="0" y="16757"/>
                  <a:pt x="4841" y="21600"/>
                  <a:pt x="10806" y="21600"/>
                </a:cubicBezTo>
                <a:cubicBezTo>
                  <a:pt x="16771" y="21600"/>
                  <a:pt x="21600" y="16757"/>
                  <a:pt x="21600" y="10794"/>
                </a:cubicBezTo>
                <a:cubicBezTo>
                  <a:pt x="21600" y="4830"/>
                  <a:pt x="16771" y="0"/>
                  <a:pt x="10806" y="0"/>
                </a:cubicBezTo>
                <a:close/>
              </a:path>
            </a:pathLst>
          </a:custGeom>
          <a:ln w="12700">
            <a:miter lim="400000"/>
          </a:ln>
        </p:spPr>
      </p:pic>
    </p:spTree>
    <p:extLst>
      <p:ext uri="{BB962C8B-B14F-4D97-AF65-F5344CB8AC3E}">
        <p14:creationId xmlns:p14="http://schemas.microsoft.com/office/powerpoint/2010/main" val="72933455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Master Slide">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theme" Target="../theme/theme3.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image" Target="../media/image23.png"/><Relationship Id="rId2" Type="http://schemas.openxmlformats.org/officeDocument/2006/relationships/slideLayout" Target="../slideLayouts/slideLayout40.xml"/><Relationship Id="rId16" Type="http://schemas.openxmlformats.org/officeDocument/2006/relationships/image" Target="../media/image22.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21.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4.xml"/><Relationship Id="rId7"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79609"/>
            <a:ext cx="10541000" cy="889236"/>
          </a:xfrm>
          <a:prstGeom prst="rect">
            <a:avLst/>
          </a:prstGeom>
        </p:spPr>
        <p:txBody>
          <a:bodyPr vert="horz" lIns="91440" tIns="45720" rIns="91440" bIns="45720" rtlCol="0" anchor="ctr">
            <a:normAutofit/>
            <a:scene3d>
              <a:camera prst="orthographicFront"/>
              <a:lightRig rig="harsh" dir="t"/>
            </a:scene3d>
            <a:sp3d extrusionH="57150" prstMaterial="matte">
              <a:bevelT w="63500" h="12700" prst="angle"/>
              <a:contourClr>
                <a:schemeClr val="bg1">
                  <a:lumMod val="65000"/>
                </a:schemeClr>
              </a:contourClr>
            </a:sp3d>
          </a:bodyPr>
          <a:lstStyle/>
          <a:p>
            <a:r>
              <a:rPr lang="en-US" dirty="0" smtClean="0"/>
              <a:t>Click to edit Master title style</a:t>
            </a:r>
            <a:endParaRPr lang="en-US" dirty="0"/>
          </a:p>
        </p:txBody>
      </p:sp>
      <p:sp>
        <p:nvSpPr>
          <p:cNvPr id="12" name="Footer Placeholder 4"/>
          <p:cNvSpPr>
            <a:spLocks noGrp="1"/>
          </p:cNvSpPr>
          <p:nvPr>
            <p:ph type="ftr" sz="quarter" idx="3"/>
          </p:nvPr>
        </p:nvSpPr>
        <p:spPr>
          <a:xfrm>
            <a:off x="4165600" y="6490079"/>
            <a:ext cx="3860800" cy="228600"/>
          </a:xfrm>
          <a:prstGeom prst="rect">
            <a:avLst/>
          </a:prstGeom>
        </p:spPr>
        <p:txBody>
          <a:bodyPr/>
          <a:lstStyle>
            <a:lvl1pPr algn="ctr">
              <a:defRPr sz="1000" b="1">
                <a:solidFill>
                  <a:srgbClr val="FF0000"/>
                </a:solidFill>
                <a:latin typeface="Arial"/>
                <a:cs typeface="Arial"/>
              </a:defRPr>
            </a:lvl1pPr>
          </a:lstStyle>
          <a:p>
            <a:endParaRPr lang="en-US" dirty="0"/>
          </a:p>
        </p:txBody>
      </p:sp>
      <p:sp>
        <p:nvSpPr>
          <p:cNvPr id="8" name="Text Placeholder 2"/>
          <p:cNvSpPr>
            <a:spLocks noGrp="1"/>
          </p:cNvSpPr>
          <p:nvPr>
            <p:ph type="body" idx="1"/>
          </p:nvPr>
        </p:nvSpPr>
        <p:spPr>
          <a:xfrm>
            <a:off x="304800" y="1060714"/>
            <a:ext cx="11277600" cy="506545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076709" y="241820"/>
            <a:ext cx="810491" cy="660625"/>
          </a:xfrm>
          <a:prstGeom prst="rect">
            <a:avLst/>
          </a:prstGeom>
        </p:spPr>
      </p:pic>
      <p:cxnSp>
        <p:nvCxnSpPr>
          <p:cNvPr id="11" name="Straight Connector 10"/>
          <p:cNvCxnSpPr/>
          <p:nvPr userDrawn="1"/>
        </p:nvCxnSpPr>
        <p:spPr bwMode="auto">
          <a:xfrm>
            <a:off x="237744" y="895604"/>
            <a:ext cx="10515600" cy="1588"/>
          </a:xfrm>
          <a:prstGeom prst="line">
            <a:avLst/>
          </a:prstGeom>
          <a:solidFill>
            <a:schemeClr val="accent1"/>
          </a:solidFill>
          <a:ln w="38100" cap="flat" cmpd="sng" algn="ctr">
            <a:gradFill flip="none" rotWithShape="1">
              <a:gsLst>
                <a:gs pos="59000">
                  <a:srgbClr val="C60C30"/>
                </a:gs>
                <a:gs pos="0">
                  <a:srgbClr val="C60C30"/>
                </a:gs>
                <a:gs pos="100000">
                  <a:prstClr val="white"/>
                </a:gs>
              </a:gsLst>
              <a:lin ang="0" scaled="1"/>
              <a:tileRect/>
            </a:gradFill>
            <a:prstDash val="solid"/>
            <a:round/>
            <a:headEnd type="none" w="med" len="med"/>
            <a:tailEnd type="none" w="med" len="med"/>
          </a:ln>
          <a:effectLst/>
        </p:spPr>
      </p:cxnSp>
      <p:sp>
        <p:nvSpPr>
          <p:cNvPr id="10" name="Slide Number Placeholder 2"/>
          <p:cNvSpPr txBox="1">
            <a:spLocks/>
          </p:cNvSpPr>
          <p:nvPr userDrawn="1"/>
        </p:nvSpPr>
        <p:spPr>
          <a:xfrm>
            <a:off x="11853333" y="6620933"/>
            <a:ext cx="338667" cy="220134"/>
          </a:xfrm>
          <a:prstGeom prst="rect">
            <a:avLst/>
          </a:prstGeom>
          <a:solidFill>
            <a:schemeClr val="accent6">
              <a:lumMod val="50000"/>
            </a:schemeClr>
          </a:solidFill>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A32A78-D941-9E43-ABFF-FD8CC5603BBD}" type="slidenum">
              <a:rPr lang="en-US" smtClean="0"/>
              <a:pPr/>
              <a:t>‹#›</a:t>
            </a:fld>
            <a:endParaRPr lang="en-US" dirty="0"/>
          </a:p>
        </p:txBody>
      </p:sp>
    </p:spTree>
    <p:extLst>
      <p:ext uri="{BB962C8B-B14F-4D97-AF65-F5344CB8AC3E}">
        <p14:creationId xmlns:p14="http://schemas.microsoft.com/office/powerpoint/2010/main" val="379608786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8" r:id="rId3"/>
    <p:sldLayoutId id="2147483669" r:id="rId4"/>
    <p:sldLayoutId id="2147483675" r:id="rId5"/>
    <p:sldLayoutId id="2147483677" r:id="rId6"/>
    <p:sldLayoutId id="2147483711" r:id="rId7"/>
  </p:sldLayoutIdLst>
  <p:timing>
    <p:tnLst>
      <p:par>
        <p:cTn id="1" dur="indefinite" restart="never" nodeType="tmRoot"/>
      </p:par>
    </p:tnLst>
  </p:timing>
  <p:hf sldNum="0" hdr="0" ftr="0" dt="0"/>
  <p:txStyles>
    <p:titleStyle>
      <a:lvl1pPr algn="l" defTabSz="914400" rtl="0" eaLnBrk="1" latinLnBrk="0" hangingPunct="1">
        <a:spcBef>
          <a:spcPct val="0"/>
        </a:spcBef>
        <a:buNone/>
        <a:defRPr sz="3600" b="1" kern="1200" cap="none" spc="0">
          <a:ln>
            <a:solidFill>
              <a:srgbClr val="0A3D91"/>
            </a:solidFill>
          </a:ln>
          <a:solidFill>
            <a:srgbClr val="0A3D91"/>
          </a:solidFill>
          <a:effectLst/>
          <a:latin typeface="Arial Black" panose="020B0A04020102020204" pitchFamily="34" charset="0"/>
          <a:ea typeface="+mj-ea"/>
          <a:cs typeface="Arial"/>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a:ea typeface="+mn-ea"/>
          <a:cs typeface="Arial"/>
        </a:defRPr>
      </a:lvl1pPr>
      <a:lvl2pPr marL="684213" indent="-342900" algn="l" defTabSz="914400" rtl="0" eaLnBrk="1" latinLnBrk="0" hangingPunct="1">
        <a:spcBef>
          <a:spcPct val="20000"/>
        </a:spcBef>
        <a:buFont typeface="Arial" panose="020B0604020202020204" pitchFamily="34" charset="0"/>
        <a:buChar char="–"/>
        <a:defRPr sz="3000" kern="1200">
          <a:solidFill>
            <a:schemeClr val="tx1"/>
          </a:solidFill>
          <a:latin typeface="Arial"/>
          <a:ea typeface="+mn-ea"/>
          <a:cs typeface="Arial"/>
        </a:defRPr>
      </a:lvl2pPr>
      <a:lvl3pPr marL="1025525" indent="-341313" algn="l" defTabSz="914400" rtl="0" eaLnBrk="1" latinLnBrk="0" hangingPunct="1">
        <a:spcBef>
          <a:spcPct val="20000"/>
        </a:spcBef>
        <a:buFont typeface="Courier New" panose="02070309020205020404" pitchFamily="49" charset="0"/>
        <a:buChar char="o"/>
        <a:defRPr sz="2800" kern="1200">
          <a:solidFill>
            <a:schemeClr val="tx1"/>
          </a:solidFill>
          <a:latin typeface="Arial"/>
          <a:ea typeface="+mn-ea"/>
          <a:cs typeface="Arial"/>
        </a:defRPr>
      </a:lvl3pPr>
      <a:lvl4pPr marL="1433513" indent="-342900" algn="l" defTabSz="914400" rtl="0" eaLnBrk="1" latinLnBrk="0" hangingPunct="1">
        <a:spcBef>
          <a:spcPct val="20000"/>
        </a:spcBef>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4pPr>
      <a:lvl5pPr marL="1828800" indent="-395288" algn="l" defTabSz="914400" rtl="0" eaLnBrk="1" latinLnBrk="0" hangingPunct="1">
        <a:spcBef>
          <a:spcPct val="20000"/>
        </a:spcBef>
        <a:buFont typeface="Arial" panose="020B0604020202020204" pitchFamily="34" charset="0"/>
        <a:buChar char="»"/>
        <a:defRPr sz="2400" kern="1200">
          <a:solidFill>
            <a:schemeClr val="tx1"/>
          </a:solidFill>
          <a:latin typeface="Arial"/>
          <a:ea typeface="+mn-ea"/>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190626" y="1151932"/>
            <a:ext cx="9810751" cy="232171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lstStyle/>
          <a:p>
            <a:r>
              <a:t>Title Text</a:t>
            </a:r>
          </a:p>
        </p:txBody>
      </p:sp>
      <p:sp>
        <p:nvSpPr>
          <p:cNvPr id="3" name="Shape 3"/>
          <p:cNvSpPr>
            <a:spLocks noGrp="1"/>
          </p:cNvSpPr>
          <p:nvPr>
            <p:ph type="body" idx="1"/>
          </p:nvPr>
        </p:nvSpPr>
        <p:spPr>
          <a:xfrm>
            <a:off x="1190626" y="3536156"/>
            <a:ext cx="9810751" cy="79474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5939366" y="6509745"/>
            <a:ext cx="301365" cy="297389"/>
          </a:xfrm>
          <a:prstGeom prst="rect">
            <a:avLst/>
          </a:prstGeom>
          <a:ln w="12700">
            <a:miter lim="400000"/>
          </a:ln>
        </p:spPr>
        <p:txBody>
          <a:bodyPr wrap="none" lIns="50800" tIns="50800" rIns="50800" bIns="50800">
            <a:spAutoFit/>
          </a:bodyPr>
          <a:lstStyle>
            <a:lvl1pPr defTabSz="410771">
              <a:lnSpc>
                <a:spcPct val="100000"/>
              </a:lnSpc>
              <a:spcBef>
                <a:spcPts val="0"/>
              </a:spcBef>
              <a:defRPr sz="1266">
                <a:solidFill>
                  <a:srgbClr val="000000"/>
                </a:solidFill>
                <a:latin typeface="Gill Sans"/>
                <a:ea typeface="Gill Sans"/>
                <a:cs typeface="Gill Sans"/>
                <a:sym typeface="Gill Sans"/>
              </a:defRPr>
            </a:lvl1pPr>
          </a:lstStyle>
          <a:p>
            <a:pPr algn="ctr" hangingPunct="0"/>
            <a:fld id="{86CB4B4D-7CA3-9044-876B-883B54F8677D}" type="slidenum">
              <a:rPr kern="0"/>
              <a:pPr algn="ctr" hangingPunct="0"/>
              <a:t>‹#›</a:t>
            </a:fld>
            <a:endParaRPr kern="0"/>
          </a:p>
        </p:txBody>
      </p:sp>
      <p:pic>
        <p:nvPicPr>
          <p:cNvPr id="5" name="image1.pn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356897" y="34817"/>
            <a:ext cx="835107" cy="660625"/>
          </a:xfrm>
          <a:prstGeom prst="rect">
            <a:avLst/>
          </a:prstGeom>
          <a:ln w="12700">
            <a:miter lim="400000"/>
          </a:ln>
        </p:spPr>
      </p:pic>
      <p:sp>
        <p:nvSpPr>
          <p:cNvPr id="6" name="Slide Number Placeholder 2"/>
          <p:cNvSpPr txBox="1">
            <a:spLocks/>
          </p:cNvSpPr>
          <p:nvPr userDrawn="1"/>
        </p:nvSpPr>
        <p:spPr>
          <a:xfrm>
            <a:off x="11853333" y="6620933"/>
            <a:ext cx="338667" cy="220134"/>
          </a:xfrm>
          <a:prstGeom prst="rect">
            <a:avLst/>
          </a:prstGeom>
          <a:solidFill>
            <a:schemeClr val="accent6">
              <a:lumMod val="50000"/>
            </a:schemeClr>
          </a:solidFill>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A32A78-D941-9E43-ABFF-FD8CC5603BBD}" type="slidenum">
              <a:rPr lang="en-US" smtClean="0"/>
              <a:pPr/>
              <a:t>‹#›</a:t>
            </a:fld>
            <a:endParaRPr lang="en-US" dirty="0"/>
          </a:p>
        </p:txBody>
      </p:sp>
    </p:spTree>
    <p:extLst>
      <p:ext uri="{BB962C8B-B14F-4D97-AF65-F5344CB8AC3E}">
        <p14:creationId xmlns:p14="http://schemas.microsoft.com/office/powerpoint/2010/main" val="7616574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Lst>
  <p:transition spd="med"/>
  <p:txStyles>
    <p:titleStyle>
      <a:lvl1pPr marL="0" marR="0" indent="0" algn="ctr" defTabSz="321473" rtl="0" latinLnBrk="0">
        <a:lnSpc>
          <a:spcPct val="80000"/>
        </a:lnSpc>
        <a:spcBef>
          <a:spcPts val="3868"/>
        </a:spcBef>
        <a:spcAft>
          <a:spcPts val="0"/>
        </a:spcAft>
        <a:buClrTx/>
        <a:buSzTx/>
        <a:buFontTx/>
        <a:buNone/>
        <a:tabLst/>
        <a:defRPr sz="3516" b="0" i="0" u="none" strike="noStrike" cap="none" spc="0" baseline="0">
          <a:ln>
            <a:noFill/>
          </a:ln>
          <a:solidFill>
            <a:srgbClr val="333333"/>
          </a:solidFill>
          <a:uFillTx/>
          <a:latin typeface="+mn-lt"/>
          <a:ea typeface="+mn-ea"/>
          <a:cs typeface="+mn-cs"/>
          <a:sym typeface="Helvetica Neue Thin"/>
        </a:defRPr>
      </a:lvl1pPr>
      <a:lvl2pPr marL="0" marR="0" indent="0" algn="ctr" defTabSz="321473" rtl="0" latinLnBrk="0">
        <a:lnSpc>
          <a:spcPct val="80000"/>
        </a:lnSpc>
        <a:spcBef>
          <a:spcPts val="3868"/>
        </a:spcBef>
        <a:spcAft>
          <a:spcPts val="0"/>
        </a:spcAft>
        <a:buClrTx/>
        <a:buSzTx/>
        <a:buFontTx/>
        <a:buNone/>
        <a:tabLst/>
        <a:defRPr sz="3516" b="0" i="0" u="none" strike="noStrike" cap="none" spc="0" baseline="0">
          <a:ln>
            <a:noFill/>
          </a:ln>
          <a:solidFill>
            <a:srgbClr val="333333"/>
          </a:solidFill>
          <a:uFillTx/>
          <a:latin typeface="+mn-lt"/>
          <a:ea typeface="+mn-ea"/>
          <a:cs typeface="+mn-cs"/>
          <a:sym typeface="Helvetica Neue Thin"/>
        </a:defRPr>
      </a:lvl2pPr>
      <a:lvl3pPr marL="0" marR="0" indent="0" algn="ctr" defTabSz="321473" rtl="0" latinLnBrk="0">
        <a:lnSpc>
          <a:spcPct val="80000"/>
        </a:lnSpc>
        <a:spcBef>
          <a:spcPts val="3868"/>
        </a:spcBef>
        <a:spcAft>
          <a:spcPts val="0"/>
        </a:spcAft>
        <a:buClrTx/>
        <a:buSzTx/>
        <a:buFontTx/>
        <a:buNone/>
        <a:tabLst/>
        <a:defRPr sz="3516" b="0" i="0" u="none" strike="noStrike" cap="none" spc="0" baseline="0">
          <a:ln>
            <a:noFill/>
          </a:ln>
          <a:solidFill>
            <a:srgbClr val="333333"/>
          </a:solidFill>
          <a:uFillTx/>
          <a:latin typeface="+mn-lt"/>
          <a:ea typeface="+mn-ea"/>
          <a:cs typeface="+mn-cs"/>
          <a:sym typeface="Helvetica Neue Thin"/>
        </a:defRPr>
      </a:lvl3pPr>
      <a:lvl4pPr marL="0" marR="0" indent="0" algn="ctr" defTabSz="321473" rtl="0" latinLnBrk="0">
        <a:lnSpc>
          <a:spcPct val="80000"/>
        </a:lnSpc>
        <a:spcBef>
          <a:spcPts val="3868"/>
        </a:spcBef>
        <a:spcAft>
          <a:spcPts val="0"/>
        </a:spcAft>
        <a:buClrTx/>
        <a:buSzTx/>
        <a:buFontTx/>
        <a:buNone/>
        <a:tabLst/>
        <a:defRPr sz="3516" b="0" i="0" u="none" strike="noStrike" cap="none" spc="0" baseline="0">
          <a:ln>
            <a:noFill/>
          </a:ln>
          <a:solidFill>
            <a:srgbClr val="333333"/>
          </a:solidFill>
          <a:uFillTx/>
          <a:latin typeface="+mn-lt"/>
          <a:ea typeface="+mn-ea"/>
          <a:cs typeface="+mn-cs"/>
          <a:sym typeface="Helvetica Neue Thin"/>
        </a:defRPr>
      </a:lvl4pPr>
      <a:lvl5pPr marL="0" marR="0" indent="0" algn="ctr" defTabSz="321473" rtl="0" latinLnBrk="0">
        <a:lnSpc>
          <a:spcPct val="80000"/>
        </a:lnSpc>
        <a:spcBef>
          <a:spcPts val="3868"/>
        </a:spcBef>
        <a:spcAft>
          <a:spcPts val="0"/>
        </a:spcAft>
        <a:buClrTx/>
        <a:buSzTx/>
        <a:buFontTx/>
        <a:buNone/>
        <a:tabLst/>
        <a:defRPr sz="3516" b="0" i="0" u="none" strike="noStrike" cap="none" spc="0" baseline="0">
          <a:ln>
            <a:noFill/>
          </a:ln>
          <a:solidFill>
            <a:srgbClr val="333333"/>
          </a:solidFill>
          <a:uFillTx/>
          <a:latin typeface="+mn-lt"/>
          <a:ea typeface="+mn-ea"/>
          <a:cs typeface="+mn-cs"/>
          <a:sym typeface="Helvetica Neue Thin"/>
        </a:defRPr>
      </a:lvl5pPr>
      <a:lvl6pPr marL="0" marR="0" indent="0" algn="ctr" defTabSz="321473" rtl="0" latinLnBrk="0">
        <a:lnSpc>
          <a:spcPct val="80000"/>
        </a:lnSpc>
        <a:spcBef>
          <a:spcPts val="3868"/>
        </a:spcBef>
        <a:spcAft>
          <a:spcPts val="0"/>
        </a:spcAft>
        <a:buClrTx/>
        <a:buSzTx/>
        <a:buFontTx/>
        <a:buNone/>
        <a:tabLst/>
        <a:defRPr sz="3516" b="0" i="0" u="none" strike="noStrike" cap="none" spc="0" baseline="0">
          <a:ln>
            <a:noFill/>
          </a:ln>
          <a:solidFill>
            <a:srgbClr val="333333"/>
          </a:solidFill>
          <a:uFillTx/>
          <a:latin typeface="+mn-lt"/>
          <a:ea typeface="+mn-ea"/>
          <a:cs typeface="+mn-cs"/>
          <a:sym typeface="Helvetica Neue Thin"/>
        </a:defRPr>
      </a:lvl6pPr>
      <a:lvl7pPr marL="0" marR="0" indent="0" algn="ctr" defTabSz="321473" rtl="0" latinLnBrk="0">
        <a:lnSpc>
          <a:spcPct val="80000"/>
        </a:lnSpc>
        <a:spcBef>
          <a:spcPts val="3868"/>
        </a:spcBef>
        <a:spcAft>
          <a:spcPts val="0"/>
        </a:spcAft>
        <a:buClrTx/>
        <a:buSzTx/>
        <a:buFontTx/>
        <a:buNone/>
        <a:tabLst/>
        <a:defRPr sz="3516" b="0" i="0" u="none" strike="noStrike" cap="none" spc="0" baseline="0">
          <a:ln>
            <a:noFill/>
          </a:ln>
          <a:solidFill>
            <a:srgbClr val="333333"/>
          </a:solidFill>
          <a:uFillTx/>
          <a:latin typeface="+mn-lt"/>
          <a:ea typeface="+mn-ea"/>
          <a:cs typeface="+mn-cs"/>
          <a:sym typeface="Helvetica Neue Thin"/>
        </a:defRPr>
      </a:lvl7pPr>
      <a:lvl8pPr marL="0" marR="0" indent="0" algn="ctr" defTabSz="321473" rtl="0" latinLnBrk="0">
        <a:lnSpc>
          <a:spcPct val="80000"/>
        </a:lnSpc>
        <a:spcBef>
          <a:spcPts val="3868"/>
        </a:spcBef>
        <a:spcAft>
          <a:spcPts val="0"/>
        </a:spcAft>
        <a:buClrTx/>
        <a:buSzTx/>
        <a:buFontTx/>
        <a:buNone/>
        <a:tabLst/>
        <a:defRPr sz="3516" b="0" i="0" u="none" strike="noStrike" cap="none" spc="0" baseline="0">
          <a:ln>
            <a:noFill/>
          </a:ln>
          <a:solidFill>
            <a:srgbClr val="333333"/>
          </a:solidFill>
          <a:uFillTx/>
          <a:latin typeface="+mn-lt"/>
          <a:ea typeface="+mn-ea"/>
          <a:cs typeface="+mn-cs"/>
          <a:sym typeface="Helvetica Neue Thin"/>
        </a:defRPr>
      </a:lvl8pPr>
      <a:lvl9pPr marL="0" marR="0" indent="0" algn="ctr" defTabSz="321473" rtl="0" latinLnBrk="0">
        <a:lnSpc>
          <a:spcPct val="80000"/>
        </a:lnSpc>
        <a:spcBef>
          <a:spcPts val="3868"/>
        </a:spcBef>
        <a:spcAft>
          <a:spcPts val="0"/>
        </a:spcAft>
        <a:buClrTx/>
        <a:buSzTx/>
        <a:buFontTx/>
        <a:buNone/>
        <a:tabLst/>
        <a:defRPr sz="3516" b="0" i="0" u="none" strike="noStrike" cap="none" spc="0" baseline="0">
          <a:ln>
            <a:noFill/>
          </a:ln>
          <a:solidFill>
            <a:srgbClr val="333333"/>
          </a:solidFill>
          <a:uFillTx/>
          <a:latin typeface="+mn-lt"/>
          <a:ea typeface="+mn-ea"/>
          <a:cs typeface="+mn-cs"/>
          <a:sym typeface="Helvetica Neue Thin"/>
        </a:defRPr>
      </a:lvl9pPr>
    </p:titleStyle>
    <p:bodyStyle>
      <a:lvl1pPr marL="0" marR="0" indent="0" algn="ctr" defTabSz="321473" rtl="0" latinLnBrk="0">
        <a:lnSpc>
          <a:spcPct val="80000"/>
        </a:lnSpc>
        <a:spcBef>
          <a:spcPts val="3868"/>
        </a:spcBef>
        <a:spcAft>
          <a:spcPts val="0"/>
        </a:spcAft>
        <a:buClrTx/>
        <a:buSzTx/>
        <a:buFontTx/>
        <a:buNone/>
        <a:tabLst/>
        <a:defRPr sz="3516" b="0" i="0" u="none" strike="noStrike" cap="none" spc="0" baseline="0">
          <a:ln>
            <a:noFill/>
          </a:ln>
          <a:solidFill>
            <a:srgbClr val="333333"/>
          </a:solidFill>
          <a:uFillTx/>
          <a:latin typeface="+mn-lt"/>
          <a:ea typeface="+mn-ea"/>
          <a:cs typeface="+mn-cs"/>
          <a:sym typeface="Helvetica Neue Thin"/>
        </a:defRPr>
      </a:lvl1pPr>
      <a:lvl2pPr marL="0" marR="0" indent="0" algn="ctr" defTabSz="321473" rtl="0" latinLnBrk="0">
        <a:lnSpc>
          <a:spcPct val="80000"/>
        </a:lnSpc>
        <a:spcBef>
          <a:spcPts val="3868"/>
        </a:spcBef>
        <a:spcAft>
          <a:spcPts val="0"/>
        </a:spcAft>
        <a:buClrTx/>
        <a:buSzTx/>
        <a:buFontTx/>
        <a:buNone/>
        <a:tabLst/>
        <a:defRPr sz="3516" b="0" i="0" u="none" strike="noStrike" cap="none" spc="0" baseline="0">
          <a:ln>
            <a:noFill/>
          </a:ln>
          <a:solidFill>
            <a:srgbClr val="333333"/>
          </a:solidFill>
          <a:uFillTx/>
          <a:latin typeface="+mn-lt"/>
          <a:ea typeface="+mn-ea"/>
          <a:cs typeface="+mn-cs"/>
          <a:sym typeface="Helvetica Neue Thin"/>
        </a:defRPr>
      </a:lvl2pPr>
      <a:lvl3pPr marL="0" marR="0" indent="0" algn="ctr" defTabSz="321473" rtl="0" latinLnBrk="0">
        <a:lnSpc>
          <a:spcPct val="80000"/>
        </a:lnSpc>
        <a:spcBef>
          <a:spcPts val="3868"/>
        </a:spcBef>
        <a:spcAft>
          <a:spcPts val="0"/>
        </a:spcAft>
        <a:buClrTx/>
        <a:buSzTx/>
        <a:buFontTx/>
        <a:buNone/>
        <a:tabLst/>
        <a:defRPr sz="3516" b="0" i="0" u="none" strike="noStrike" cap="none" spc="0" baseline="0">
          <a:ln>
            <a:noFill/>
          </a:ln>
          <a:solidFill>
            <a:srgbClr val="333333"/>
          </a:solidFill>
          <a:uFillTx/>
          <a:latin typeface="+mn-lt"/>
          <a:ea typeface="+mn-ea"/>
          <a:cs typeface="+mn-cs"/>
          <a:sym typeface="Helvetica Neue Thin"/>
        </a:defRPr>
      </a:lvl3pPr>
      <a:lvl4pPr marL="0" marR="0" indent="0" algn="ctr" defTabSz="321473" rtl="0" latinLnBrk="0">
        <a:lnSpc>
          <a:spcPct val="80000"/>
        </a:lnSpc>
        <a:spcBef>
          <a:spcPts val="3868"/>
        </a:spcBef>
        <a:spcAft>
          <a:spcPts val="0"/>
        </a:spcAft>
        <a:buClrTx/>
        <a:buSzTx/>
        <a:buFontTx/>
        <a:buNone/>
        <a:tabLst/>
        <a:defRPr sz="3516" b="0" i="0" u="none" strike="noStrike" cap="none" spc="0" baseline="0">
          <a:ln>
            <a:noFill/>
          </a:ln>
          <a:solidFill>
            <a:srgbClr val="333333"/>
          </a:solidFill>
          <a:uFillTx/>
          <a:latin typeface="+mn-lt"/>
          <a:ea typeface="+mn-ea"/>
          <a:cs typeface="+mn-cs"/>
          <a:sym typeface="Helvetica Neue Thin"/>
        </a:defRPr>
      </a:lvl4pPr>
      <a:lvl5pPr marL="0" marR="0" indent="0" algn="ctr" defTabSz="321473" rtl="0" latinLnBrk="0">
        <a:lnSpc>
          <a:spcPct val="80000"/>
        </a:lnSpc>
        <a:spcBef>
          <a:spcPts val="3868"/>
        </a:spcBef>
        <a:spcAft>
          <a:spcPts val="0"/>
        </a:spcAft>
        <a:buClrTx/>
        <a:buSzTx/>
        <a:buFontTx/>
        <a:buNone/>
        <a:tabLst/>
        <a:defRPr sz="3516" b="0" i="0" u="none" strike="noStrike" cap="none" spc="0" baseline="0">
          <a:ln>
            <a:noFill/>
          </a:ln>
          <a:solidFill>
            <a:srgbClr val="333333"/>
          </a:solidFill>
          <a:uFillTx/>
          <a:latin typeface="+mn-lt"/>
          <a:ea typeface="+mn-ea"/>
          <a:cs typeface="+mn-cs"/>
          <a:sym typeface="Helvetica Neue Thin"/>
        </a:defRPr>
      </a:lvl5pPr>
      <a:lvl6pPr marL="0" marR="0" indent="0" algn="ctr" defTabSz="321473" rtl="0" latinLnBrk="0">
        <a:lnSpc>
          <a:spcPct val="80000"/>
        </a:lnSpc>
        <a:spcBef>
          <a:spcPts val="3868"/>
        </a:spcBef>
        <a:spcAft>
          <a:spcPts val="0"/>
        </a:spcAft>
        <a:buClrTx/>
        <a:buSzTx/>
        <a:buFontTx/>
        <a:buNone/>
        <a:tabLst/>
        <a:defRPr sz="3516" b="0" i="0" u="none" strike="noStrike" cap="none" spc="0" baseline="0">
          <a:ln>
            <a:noFill/>
          </a:ln>
          <a:solidFill>
            <a:srgbClr val="333333"/>
          </a:solidFill>
          <a:uFillTx/>
          <a:latin typeface="+mn-lt"/>
          <a:ea typeface="+mn-ea"/>
          <a:cs typeface="+mn-cs"/>
          <a:sym typeface="Helvetica Neue Thin"/>
        </a:defRPr>
      </a:lvl6pPr>
      <a:lvl7pPr marL="0" marR="0" indent="0" algn="ctr" defTabSz="321473" rtl="0" latinLnBrk="0">
        <a:lnSpc>
          <a:spcPct val="80000"/>
        </a:lnSpc>
        <a:spcBef>
          <a:spcPts val="3868"/>
        </a:spcBef>
        <a:spcAft>
          <a:spcPts val="0"/>
        </a:spcAft>
        <a:buClrTx/>
        <a:buSzTx/>
        <a:buFontTx/>
        <a:buNone/>
        <a:tabLst/>
        <a:defRPr sz="3516" b="0" i="0" u="none" strike="noStrike" cap="none" spc="0" baseline="0">
          <a:ln>
            <a:noFill/>
          </a:ln>
          <a:solidFill>
            <a:srgbClr val="333333"/>
          </a:solidFill>
          <a:uFillTx/>
          <a:latin typeface="+mn-lt"/>
          <a:ea typeface="+mn-ea"/>
          <a:cs typeface="+mn-cs"/>
          <a:sym typeface="Helvetica Neue Thin"/>
        </a:defRPr>
      </a:lvl7pPr>
      <a:lvl8pPr marL="0" marR="0" indent="0" algn="ctr" defTabSz="321473" rtl="0" latinLnBrk="0">
        <a:lnSpc>
          <a:spcPct val="80000"/>
        </a:lnSpc>
        <a:spcBef>
          <a:spcPts val="3868"/>
        </a:spcBef>
        <a:spcAft>
          <a:spcPts val="0"/>
        </a:spcAft>
        <a:buClrTx/>
        <a:buSzTx/>
        <a:buFontTx/>
        <a:buNone/>
        <a:tabLst/>
        <a:defRPr sz="3516" b="0" i="0" u="none" strike="noStrike" cap="none" spc="0" baseline="0">
          <a:ln>
            <a:noFill/>
          </a:ln>
          <a:solidFill>
            <a:srgbClr val="333333"/>
          </a:solidFill>
          <a:uFillTx/>
          <a:latin typeface="+mn-lt"/>
          <a:ea typeface="+mn-ea"/>
          <a:cs typeface="+mn-cs"/>
          <a:sym typeface="Helvetica Neue Thin"/>
        </a:defRPr>
      </a:lvl8pPr>
      <a:lvl9pPr marL="0" marR="0" indent="0" algn="ctr" defTabSz="321473" rtl="0" latinLnBrk="0">
        <a:lnSpc>
          <a:spcPct val="80000"/>
        </a:lnSpc>
        <a:spcBef>
          <a:spcPts val="3868"/>
        </a:spcBef>
        <a:spcAft>
          <a:spcPts val="0"/>
        </a:spcAft>
        <a:buClrTx/>
        <a:buSzTx/>
        <a:buFontTx/>
        <a:buNone/>
        <a:tabLst/>
        <a:defRPr sz="3516" b="0" i="0" u="none" strike="noStrike" cap="none" spc="0" baseline="0">
          <a:ln>
            <a:noFill/>
          </a:ln>
          <a:solidFill>
            <a:srgbClr val="333333"/>
          </a:solidFill>
          <a:uFillTx/>
          <a:latin typeface="+mn-lt"/>
          <a:ea typeface="+mn-ea"/>
          <a:cs typeface="+mn-cs"/>
          <a:sym typeface="Helvetica Neue Thin"/>
        </a:defRPr>
      </a:lvl9pPr>
    </p:bodyStyle>
    <p:otherStyle>
      <a:lvl1pPr marL="0" marR="0" indent="0" algn="ctr" defTabSz="410771"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Gill Sans"/>
        </a:defRPr>
      </a:lvl1pPr>
      <a:lvl2pPr marL="0" marR="0" indent="160736" algn="ctr" defTabSz="410771"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Gill Sans"/>
        </a:defRPr>
      </a:lvl2pPr>
      <a:lvl3pPr marL="0" marR="0" indent="321473" algn="ctr" defTabSz="410771"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Gill Sans"/>
        </a:defRPr>
      </a:lvl3pPr>
      <a:lvl4pPr marL="0" marR="0" indent="482211" algn="ctr" defTabSz="410771"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Gill Sans"/>
        </a:defRPr>
      </a:lvl4pPr>
      <a:lvl5pPr marL="0" marR="0" indent="642947" algn="ctr" defTabSz="410771"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Gill Sans"/>
        </a:defRPr>
      </a:lvl5pPr>
      <a:lvl6pPr marL="0" marR="0" indent="803683" algn="ctr" defTabSz="410771"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Gill Sans"/>
        </a:defRPr>
      </a:lvl6pPr>
      <a:lvl7pPr marL="0" marR="0" indent="964420" algn="ctr" defTabSz="410771"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Gill Sans"/>
        </a:defRPr>
      </a:lvl7pPr>
      <a:lvl8pPr marL="0" marR="0" indent="1125157" algn="ctr" defTabSz="410771"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Gill Sans"/>
        </a:defRPr>
      </a:lvl8pPr>
      <a:lvl9pPr marL="0" marR="0" indent="1285894" algn="ctr" defTabSz="410771"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1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3" y="635638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321457"/>
            <a:fld id="{2AC6AF36-79CF-1A44-915D-3BA4349AA00F}" type="datetime1">
              <a:rPr lang="en-US" smtClean="0">
                <a:solidFill>
                  <a:prstClr val="black">
                    <a:tint val="75000"/>
                  </a:prstClr>
                </a:solidFill>
                <a:sym typeface="Helvetica Neue Thin"/>
              </a:rPr>
              <a:pPr defTabSz="321457"/>
              <a:t>3/22/2017</a:t>
            </a:fld>
            <a:endParaRPr lang="en-US">
              <a:solidFill>
                <a:prstClr val="black">
                  <a:tint val="75000"/>
                </a:prstClr>
              </a:solidFill>
              <a:sym typeface="Helvetica Neue Thin"/>
            </a:endParaRPr>
          </a:p>
        </p:txBody>
      </p:sp>
      <p:sp>
        <p:nvSpPr>
          <p:cNvPr id="5" name="Footer Placeholder 4"/>
          <p:cNvSpPr>
            <a:spLocks noGrp="1"/>
          </p:cNvSpPr>
          <p:nvPr>
            <p:ph type="ftr" sz="quarter" idx="3"/>
          </p:nvPr>
        </p:nvSpPr>
        <p:spPr>
          <a:xfrm>
            <a:off x="4165602" y="6356381"/>
            <a:ext cx="386080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321457"/>
            <a:endParaRPr lang="en-US">
              <a:solidFill>
                <a:prstClr val="black">
                  <a:tint val="75000"/>
                </a:prstClr>
              </a:solidFill>
              <a:sym typeface="Helvetica Neue Thin"/>
            </a:endParaRPr>
          </a:p>
        </p:txBody>
      </p:sp>
      <p:sp>
        <p:nvSpPr>
          <p:cNvPr id="6" name="Slide Number Placeholder 5"/>
          <p:cNvSpPr>
            <a:spLocks noGrp="1"/>
          </p:cNvSpPr>
          <p:nvPr>
            <p:ph type="sldNum" sz="quarter" idx="4"/>
          </p:nvPr>
        </p:nvSpPr>
        <p:spPr>
          <a:xfrm>
            <a:off x="8737603" y="635638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321457"/>
            <a:fld id="{6065078F-B4F5-D049-8C6A-0E99B97867E9}" type="slidenum">
              <a:rPr lang="en-US" smtClean="0">
                <a:solidFill>
                  <a:prstClr val="black">
                    <a:tint val="75000"/>
                  </a:prstClr>
                </a:solidFill>
                <a:sym typeface="Helvetica Neue Thin"/>
              </a:rPr>
              <a:pPr defTabSz="321457"/>
              <a:t>‹#›</a:t>
            </a:fld>
            <a:endParaRPr lang="en-US">
              <a:solidFill>
                <a:prstClr val="black">
                  <a:tint val="75000"/>
                </a:prstClr>
              </a:solidFill>
              <a:sym typeface="Helvetica Neue Thin"/>
            </a:endParaRPr>
          </a:p>
        </p:txBody>
      </p:sp>
      <p:sp>
        <p:nvSpPr>
          <p:cNvPr id="7" name="Slide Number Placeholder 2"/>
          <p:cNvSpPr txBox="1">
            <a:spLocks/>
          </p:cNvSpPr>
          <p:nvPr userDrawn="1"/>
        </p:nvSpPr>
        <p:spPr>
          <a:xfrm>
            <a:off x="11853333" y="6620933"/>
            <a:ext cx="338667" cy="220134"/>
          </a:xfrm>
          <a:prstGeom prst="rect">
            <a:avLst/>
          </a:prstGeom>
          <a:solidFill>
            <a:schemeClr val="accent6">
              <a:lumMod val="50000"/>
            </a:schemeClr>
          </a:solidFill>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A32A78-D941-9E43-ABFF-FD8CC5603BBD}" type="slidenum">
              <a:rPr lang="en-US" smtClean="0"/>
              <a:pPr/>
              <a:t>‹#›</a:t>
            </a:fld>
            <a:endParaRPr lang="en-US" dirty="0"/>
          </a:p>
        </p:txBody>
      </p:sp>
    </p:spTree>
    <p:extLst>
      <p:ext uri="{BB962C8B-B14F-4D97-AF65-F5344CB8AC3E}">
        <p14:creationId xmlns:p14="http://schemas.microsoft.com/office/powerpoint/2010/main" val="92426382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49"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2999"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198"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398"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597"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796"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8996"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195"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1" kern="1200">
          <a:solidFill>
            <a:schemeClr val="tx1"/>
          </a:solidFill>
          <a:latin typeface="+mn-lt"/>
          <a:ea typeface="+mn-ea"/>
          <a:cs typeface="+mn-cs"/>
        </a:defRPr>
      </a:lvl1pPr>
      <a:lvl2pPr marL="457200" algn="l" defTabSz="457200" rtl="0" eaLnBrk="1" latinLnBrk="0" hangingPunct="1">
        <a:defRPr sz="1801" kern="1200">
          <a:solidFill>
            <a:schemeClr val="tx1"/>
          </a:solidFill>
          <a:latin typeface="+mn-lt"/>
          <a:ea typeface="+mn-ea"/>
          <a:cs typeface="+mn-cs"/>
        </a:defRPr>
      </a:lvl2pPr>
      <a:lvl3pPr marL="914399" algn="l" defTabSz="457200" rtl="0" eaLnBrk="1" latinLnBrk="0" hangingPunct="1">
        <a:defRPr sz="1801" kern="1200">
          <a:solidFill>
            <a:schemeClr val="tx1"/>
          </a:solidFill>
          <a:latin typeface="+mn-lt"/>
          <a:ea typeface="+mn-ea"/>
          <a:cs typeface="+mn-cs"/>
        </a:defRPr>
      </a:lvl3pPr>
      <a:lvl4pPr marL="1371599" algn="l" defTabSz="457200" rtl="0" eaLnBrk="1" latinLnBrk="0" hangingPunct="1">
        <a:defRPr sz="1801" kern="1200">
          <a:solidFill>
            <a:schemeClr val="tx1"/>
          </a:solidFill>
          <a:latin typeface="+mn-lt"/>
          <a:ea typeface="+mn-ea"/>
          <a:cs typeface="+mn-cs"/>
        </a:defRPr>
      </a:lvl4pPr>
      <a:lvl5pPr marL="1828798" algn="l" defTabSz="457200" rtl="0" eaLnBrk="1" latinLnBrk="0" hangingPunct="1">
        <a:defRPr sz="1801" kern="1200">
          <a:solidFill>
            <a:schemeClr val="tx1"/>
          </a:solidFill>
          <a:latin typeface="+mn-lt"/>
          <a:ea typeface="+mn-ea"/>
          <a:cs typeface="+mn-cs"/>
        </a:defRPr>
      </a:lvl5pPr>
      <a:lvl6pPr marL="2285997" algn="l" defTabSz="457200" rtl="0" eaLnBrk="1" latinLnBrk="0" hangingPunct="1">
        <a:defRPr sz="1801" kern="1200">
          <a:solidFill>
            <a:schemeClr val="tx1"/>
          </a:solidFill>
          <a:latin typeface="+mn-lt"/>
          <a:ea typeface="+mn-ea"/>
          <a:cs typeface="+mn-cs"/>
        </a:defRPr>
      </a:lvl6pPr>
      <a:lvl7pPr marL="2743197" algn="l" defTabSz="457200" rtl="0" eaLnBrk="1" latinLnBrk="0" hangingPunct="1">
        <a:defRPr sz="1801" kern="1200">
          <a:solidFill>
            <a:schemeClr val="tx1"/>
          </a:solidFill>
          <a:latin typeface="+mn-lt"/>
          <a:ea typeface="+mn-ea"/>
          <a:cs typeface="+mn-cs"/>
        </a:defRPr>
      </a:lvl7pPr>
      <a:lvl8pPr marL="3200396" algn="l" defTabSz="457200" rtl="0" eaLnBrk="1" latinLnBrk="0" hangingPunct="1">
        <a:defRPr sz="1801" kern="1200">
          <a:solidFill>
            <a:schemeClr val="tx1"/>
          </a:solidFill>
          <a:latin typeface="+mn-lt"/>
          <a:ea typeface="+mn-ea"/>
          <a:cs typeface="+mn-cs"/>
        </a:defRPr>
      </a:lvl8pPr>
      <a:lvl9pPr marL="3657596" algn="l" defTabSz="457200"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6073" y="228604"/>
            <a:ext cx="11167795" cy="665163"/>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1027" name="Text Placeholder 2"/>
          <p:cNvSpPr>
            <a:spLocks noGrp="1"/>
          </p:cNvSpPr>
          <p:nvPr>
            <p:ph type="body" idx="1"/>
          </p:nvPr>
        </p:nvSpPr>
        <p:spPr bwMode="auto">
          <a:xfrm>
            <a:off x="516073" y="1420813"/>
            <a:ext cx="11167795"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4153084870"/>
      </p:ext>
    </p:extLst>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ransition>
    <p:fade/>
  </p:transition>
  <p:timing>
    <p:tnLst>
      <p:par>
        <p:cTn id="1" dur="indefinite" restart="never" nodeType="tmRoot"/>
      </p:par>
    </p:tnLst>
  </p:timing>
  <p:hf hdr="0" ftr="0" dt="0"/>
  <p:txStyles>
    <p:titleStyle>
      <a:lvl1pPr algn="l" defTabSz="912813" rtl="0" eaLnBrk="0" fontAlgn="base" hangingPunct="0">
        <a:lnSpc>
          <a:spcPct val="90000"/>
        </a:lnSpc>
        <a:spcBef>
          <a:spcPct val="0"/>
        </a:spcBef>
        <a:spcAft>
          <a:spcPct val="0"/>
        </a:spcAft>
        <a:defRPr lang="en-US" sz="4800" kern="1200" spc="-150" dirty="0">
          <a:ln w="3175">
            <a:noFill/>
          </a:ln>
          <a:gradFill flip="none" rotWithShape="1">
            <a:gsLst>
              <a:gs pos="0">
                <a:schemeClr val="accent2">
                  <a:lumMod val="50000"/>
                </a:schemeClr>
              </a:gs>
              <a:gs pos="36000">
                <a:schemeClr val="accent2">
                  <a:lumMod val="75000"/>
                </a:schemeClr>
              </a:gs>
              <a:gs pos="86000">
                <a:schemeClr val="accent2">
                  <a:lumMod val="50000"/>
                </a:schemeClr>
              </a:gs>
            </a:gsLst>
            <a:lin ang="5400000" scaled="0"/>
            <a:tileRect/>
          </a:gradFill>
          <a:latin typeface="+mj-lt"/>
          <a:ea typeface="+mn-ea"/>
          <a:cs typeface="Arial" charset="0"/>
        </a:defRPr>
      </a:lvl1pPr>
      <a:lvl2pPr algn="l"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p:titleStyle>
    <p:bodyStyle>
      <a:lvl1pPr marL="461963" indent="-461963" algn="l" defTabSz="912813" rtl="0" eaLnBrk="0" fontAlgn="base" hangingPunct="0">
        <a:lnSpc>
          <a:spcPct val="90000"/>
        </a:lnSpc>
        <a:spcBef>
          <a:spcPct val="20000"/>
        </a:spcBef>
        <a:spcAft>
          <a:spcPct val="0"/>
        </a:spcAft>
        <a:buBlip>
          <a:blip r:embed="rId16"/>
        </a:buBlip>
        <a:defRPr lang="en-US" sz="3200" kern="1200" dirty="0">
          <a:solidFill>
            <a:schemeClr val="bg1"/>
          </a:solidFill>
          <a:latin typeface="+mn-lt"/>
          <a:ea typeface="+mn-ea"/>
          <a:cs typeface="+mn-cs"/>
        </a:defRPr>
      </a:lvl1pPr>
      <a:lvl2pPr marL="857250" indent="-395288" algn="l" defTabSz="912813" rtl="0" eaLnBrk="0" fontAlgn="base" hangingPunct="0">
        <a:lnSpc>
          <a:spcPct val="90000"/>
        </a:lnSpc>
        <a:spcBef>
          <a:spcPct val="20000"/>
        </a:spcBef>
        <a:spcAft>
          <a:spcPct val="0"/>
        </a:spcAft>
        <a:buBlip>
          <a:blip r:embed="rId17"/>
        </a:buBlip>
        <a:defRPr sz="2800" kern="1200">
          <a:solidFill>
            <a:schemeClr val="bg1"/>
          </a:solidFill>
          <a:latin typeface="+mn-lt"/>
          <a:ea typeface="+mn-ea"/>
          <a:cs typeface="+mn-cs"/>
        </a:defRPr>
      </a:lvl2pPr>
      <a:lvl3pPr marL="1258888" indent="-401638" algn="l" defTabSz="912813" rtl="0" eaLnBrk="0" fontAlgn="base" hangingPunct="0">
        <a:lnSpc>
          <a:spcPct val="90000"/>
        </a:lnSpc>
        <a:spcBef>
          <a:spcPct val="20000"/>
        </a:spcBef>
        <a:spcAft>
          <a:spcPct val="0"/>
        </a:spcAft>
        <a:buBlip>
          <a:blip r:embed="rId17"/>
        </a:buBlip>
        <a:defRPr sz="2400" kern="1200">
          <a:solidFill>
            <a:schemeClr val="bg1"/>
          </a:solidFill>
          <a:latin typeface="+mn-lt"/>
          <a:ea typeface="+mn-ea"/>
          <a:cs typeface="+mn-cs"/>
        </a:defRPr>
      </a:lvl3pPr>
      <a:lvl4pPr marL="1658938" indent="-400050" algn="l" defTabSz="912813" rtl="0" eaLnBrk="0" fontAlgn="base" hangingPunct="0">
        <a:lnSpc>
          <a:spcPct val="90000"/>
        </a:lnSpc>
        <a:spcBef>
          <a:spcPct val="20000"/>
        </a:spcBef>
        <a:spcAft>
          <a:spcPct val="0"/>
        </a:spcAft>
        <a:buBlip>
          <a:blip r:embed="rId17"/>
        </a:buBlip>
        <a:defRPr sz="2400" kern="1200">
          <a:solidFill>
            <a:schemeClr val="bg1"/>
          </a:solidFill>
          <a:latin typeface="+mn-lt"/>
          <a:ea typeface="+mn-ea"/>
          <a:cs typeface="+mn-cs"/>
        </a:defRPr>
      </a:lvl4pPr>
      <a:lvl5pPr marL="2055813" indent="-396875" algn="l" defTabSz="912813" rtl="0" eaLnBrk="0" fontAlgn="base" hangingPunct="0">
        <a:lnSpc>
          <a:spcPct val="90000"/>
        </a:lnSpc>
        <a:spcBef>
          <a:spcPct val="20000"/>
        </a:spcBef>
        <a:spcAft>
          <a:spcPct val="0"/>
        </a:spcAft>
        <a:buBlip>
          <a:blip r:embed="rId17"/>
        </a:buBlip>
        <a:defRPr sz="2400" kern="1200">
          <a:solidFill>
            <a:schemeClr val="bg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79609"/>
            <a:ext cx="10541000" cy="889236"/>
          </a:xfrm>
          <a:prstGeom prst="rect">
            <a:avLst/>
          </a:prstGeom>
        </p:spPr>
        <p:txBody>
          <a:bodyPr vert="horz" lIns="91440" tIns="45720" rIns="91440" bIns="45720" rtlCol="0" anchor="ctr">
            <a:normAutofit/>
            <a:scene3d>
              <a:camera prst="orthographicFront"/>
              <a:lightRig rig="harsh" dir="t"/>
            </a:scene3d>
            <a:sp3d extrusionH="57150" prstMaterial="matte">
              <a:bevelT w="63500" h="12700" prst="angle"/>
              <a:contourClr>
                <a:schemeClr val="bg1">
                  <a:lumMod val="65000"/>
                </a:schemeClr>
              </a:contourClr>
            </a:sp3d>
          </a:bodyPr>
          <a:lstStyle/>
          <a:p>
            <a:r>
              <a:rPr lang="en-US" dirty="0" smtClean="0"/>
              <a:t>Click to edit Master title style</a:t>
            </a:r>
            <a:endParaRPr lang="en-US" dirty="0"/>
          </a:p>
        </p:txBody>
      </p:sp>
      <p:sp>
        <p:nvSpPr>
          <p:cNvPr id="13" name="Slide Number Placeholder 5"/>
          <p:cNvSpPr>
            <a:spLocks noGrp="1"/>
          </p:cNvSpPr>
          <p:nvPr>
            <p:ph type="sldNum" sz="quarter" idx="4"/>
          </p:nvPr>
        </p:nvSpPr>
        <p:spPr>
          <a:xfrm>
            <a:off x="9426859" y="6599839"/>
            <a:ext cx="2844800" cy="228600"/>
          </a:xfrm>
          <a:prstGeom prst="rect">
            <a:avLst/>
          </a:prstGeom>
        </p:spPr>
        <p:txBody>
          <a:bodyPr/>
          <a:lstStyle>
            <a:lvl1pPr>
              <a:defRPr sz="1400">
                <a:solidFill>
                  <a:schemeClr val="tx1"/>
                </a:solidFill>
                <a:latin typeface="Arial"/>
                <a:cs typeface="Arial"/>
              </a:defRPr>
            </a:lvl1pPr>
          </a:lstStyle>
          <a:p>
            <a:pPr algn="r"/>
            <a:fld id="{9F0E9893-8FB3-409C-B448-4EC2BA053222}" type="slidenum">
              <a:rPr lang="en-US" smtClean="0">
                <a:solidFill>
                  <a:prstClr val="black"/>
                </a:solidFill>
              </a:rPr>
              <a:pPr algn="r"/>
              <a:t>‹#›</a:t>
            </a:fld>
            <a:endParaRPr lang="en-US" dirty="0">
              <a:solidFill>
                <a:prstClr val="black"/>
              </a:solidFill>
            </a:endParaRPr>
          </a:p>
        </p:txBody>
      </p:sp>
      <p:sp>
        <p:nvSpPr>
          <p:cNvPr id="8" name="Text Placeholder 2"/>
          <p:cNvSpPr>
            <a:spLocks noGrp="1"/>
          </p:cNvSpPr>
          <p:nvPr>
            <p:ph type="body" idx="1"/>
          </p:nvPr>
        </p:nvSpPr>
        <p:spPr>
          <a:xfrm>
            <a:off x="304800" y="1060714"/>
            <a:ext cx="11277600" cy="506545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118952" y="1"/>
            <a:ext cx="1142609" cy="931332"/>
          </a:xfrm>
          <a:prstGeom prst="rect">
            <a:avLst/>
          </a:prstGeom>
        </p:spPr>
      </p:pic>
      <p:cxnSp>
        <p:nvCxnSpPr>
          <p:cNvPr id="11" name="Straight Connector 10"/>
          <p:cNvCxnSpPr/>
          <p:nvPr userDrawn="1"/>
        </p:nvCxnSpPr>
        <p:spPr bwMode="auto">
          <a:xfrm>
            <a:off x="237744" y="895604"/>
            <a:ext cx="10515600" cy="1588"/>
          </a:xfrm>
          <a:prstGeom prst="line">
            <a:avLst/>
          </a:prstGeom>
          <a:solidFill>
            <a:schemeClr val="accent1"/>
          </a:solidFill>
          <a:ln w="38100" cap="flat" cmpd="sng" algn="ctr">
            <a:gradFill flip="none" rotWithShape="1">
              <a:gsLst>
                <a:gs pos="59000">
                  <a:srgbClr val="C60C30"/>
                </a:gs>
                <a:gs pos="0">
                  <a:srgbClr val="C60C30"/>
                </a:gs>
                <a:gs pos="100000">
                  <a:prstClr val="white"/>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226019256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Lst>
  <p:timing>
    <p:tnLst>
      <p:par>
        <p:cTn id="1" dur="indefinite" restart="never" nodeType="tmRoot"/>
      </p:par>
    </p:tnLst>
  </p:timing>
  <p:hf hdr="0" ftr="0" dt="0"/>
  <p:txStyles>
    <p:titleStyle>
      <a:lvl1pPr algn="l" defTabSz="914400" rtl="0" eaLnBrk="1" latinLnBrk="0" hangingPunct="1">
        <a:spcBef>
          <a:spcPct val="0"/>
        </a:spcBef>
        <a:buNone/>
        <a:defRPr sz="3600" b="1" kern="1200" cap="none" spc="0">
          <a:ln>
            <a:solidFill>
              <a:srgbClr val="0A3D91"/>
            </a:solidFill>
          </a:ln>
          <a:solidFill>
            <a:srgbClr val="0A3D91"/>
          </a:solidFill>
          <a:effectLst/>
          <a:latin typeface="Arial Black" panose="020B0A04020102020204" pitchFamily="34" charset="0"/>
          <a:ea typeface="+mj-ea"/>
          <a:cs typeface="Arial"/>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a:ea typeface="+mn-ea"/>
          <a:cs typeface="Arial"/>
        </a:defRPr>
      </a:lvl1pPr>
      <a:lvl2pPr marL="684213" indent="-342900" algn="l" defTabSz="914400" rtl="0" eaLnBrk="1" latinLnBrk="0" hangingPunct="1">
        <a:spcBef>
          <a:spcPct val="20000"/>
        </a:spcBef>
        <a:buFont typeface="Arial" panose="020B0604020202020204" pitchFamily="34" charset="0"/>
        <a:buChar char="–"/>
        <a:defRPr sz="3000" kern="1200">
          <a:solidFill>
            <a:schemeClr val="tx1"/>
          </a:solidFill>
          <a:latin typeface="Arial"/>
          <a:ea typeface="+mn-ea"/>
          <a:cs typeface="Arial"/>
        </a:defRPr>
      </a:lvl2pPr>
      <a:lvl3pPr marL="1025525" indent="-341313" algn="l" defTabSz="914400" rtl="0" eaLnBrk="1" latinLnBrk="0" hangingPunct="1">
        <a:spcBef>
          <a:spcPct val="20000"/>
        </a:spcBef>
        <a:buFont typeface="Courier New" panose="02070309020205020404" pitchFamily="49" charset="0"/>
        <a:buChar char="o"/>
        <a:defRPr sz="2800" kern="1200">
          <a:solidFill>
            <a:schemeClr val="tx1"/>
          </a:solidFill>
          <a:latin typeface="Arial"/>
          <a:ea typeface="+mn-ea"/>
          <a:cs typeface="Arial"/>
        </a:defRPr>
      </a:lvl3pPr>
      <a:lvl4pPr marL="1433513" indent="-342900" algn="l" defTabSz="914400" rtl="0" eaLnBrk="1" latinLnBrk="0" hangingPunct="1">
        <a:spcBef>
          <a:spcPct val="20000"/>
        </a:spcBef>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4pPr>
      <a:lvl5pPr marL="1828800" indent="-395288" algn="l" defTabSz="914400" rtl="0" eaLnBrk="1" latinLnBrk="0" hangingPunct="1">
        <a:spcBef>
          <a:spcPct val="20000"/>
        </a:spcBef>
        <a:buFont typeface="Arial" panose="020B0604020202020204" pitchFamily="34" charset="0"/>
        <a:buChar char="»"/>
        <a:defRPr sz="2400" kern="1200">
          <a:solidFill>
            <a:schemeClr val="tx1"/>
          </a:solidFill>
          <a:latin typeface="Arial"/>
          <a:ea typeface="+mn-ea"/>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7.jpeg"/><Relationship Id="rId3" Type="http://schemas.openxmlformats.org/officeDocument/2006/relationships/image" Target="../media/image40.jpeg"/><Relationship Id="rId7" Type="http://schemas.microsoft.com/office/2007/relationships/hdphoto" Target="../media/hdphoto4.wdp"/><Relationship Id="rId12" Type="http://schemas.openxmlformats.org/officeDocument/2006/relationships/image" Target="../media/image46.png"/><Relationship Id="rId2" Type="http://schemas.openxmlformats.org/officeDocument/2006/relationships/image" Target="../media/image39.jpg"/><Relationship Id="rId1" Type="http://schemas.openxmlformats.org/officeDocument/2006/relationships/slideLayout" Target="../slideLayouts/slideLayout13.xml"/><Relationship Id="rId6" Type="http://schemas.openxmlformats.org/officeDocument/2006/relationships/image" Target="../media/image43.png"/><Relationship Id="rId11" Type="http://schemas.microsoft.com/office/2007/relationships/hdphoto" Target="../media/hdphoto6.wdp"/><Relationship Id="rId5" Type="http://schemas.openxmlformats.org/officeDocument/2006/relationships/image" Target="../media/image42.jpeg"/><Relationship Id="rId10" Type="http://schemas.openxmlformats.org/officeDocument/2006/relationships/image" Target="../media/image45.png"/><Relationship Id="rId4" Type="http://schemas.openxmlformats.org/officeDocument/2006/relationships/image" Target="../media/image41.jpeg"/><Relationship Id="rId9" Type="http://schemas.microsoft.com/office/2007/relationships/hdphoto" Target="../media/hdphoto5.wdp"/></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microsoft.com/office/2007/relationships/hdphoto" Target="../media/hdphoto7.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8.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chart" Target="../charts/chart1.xml"/><Relationship Id="rId5" Type="http://schemas.openxmlformats.org/officeDocument/2006/relationships/image" Target="../media/image70.jpeg"/><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73.jpg"/></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76.png"/><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jpeg"/><Relationship Id="rId1" Type="http://schemas.openxmlformats.org/officeDocument/2006/relationships/slideLayout" Target="../slideLayouts/slideLayout8.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74.png"/><Relationship Id="rId7"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microsoft.com/office/2007/relationships/hdphoto" Target="../media/hdphoto8.wdp"/><Relationship Id="rId5" Type="http://schemas.openxmlformats.org/officeDocument/2006/relationships/image" Target="../media/image84.png"/><Relationship Id="rId10" Type="http://schemas.openxmlformats.org/officeDocument/2006/relationships/image" Target="../media/image77.jpeg"/><Relationship Id="rId4" Type="http://schemas.openxmlformats.org/officeDocument/2006/relationships/image" Target="../media/image75.png"/><Relationship Id="rId9" Type="http://schemas.microsoft.com/office/2007/relationships/hdphoto" Target="../media/hdphoto9.wdp"/></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21736" y="1048510"/>
            <a:ext cx="11163869" cy="1982556"/>
          </a:xfrm>
        </p:spPr>
        <p:txBody>
          <a:bodyPr>
            <a:noAutofit/>
            <a:scene3d>
              <a:camera prst="orthographicFront"/>
              <a:lightRig rig="harsh" dir="t"/>
            </a:scene3d>
            <a:sp3d prstMaterial="matte">
              <a:contourClr>
                <a:schemeClr val="bg1">
                  <a:lumMod val="65000"/>
                </a:schemeClr>
              </a:contourClr>
            </a:sp3d>
          </a:bodyPr>
          <a:lstStyle/>
          <a:p>
            <a:pPr algn="ctr">
              <a:spcBef>
                <a:spcPts val="1200"/>
              </a:spcBef>
            </a:pPr>
            <a:r>
              <a:rPr lang="en-US" sz="2800" dirty="0">
                <a:solidFill>
                  <a:schemeClr val="bg1"/>
                </a:solidFill>
                <a:latin typeface="Arial Black" panose="020B0A04020102020204" pitchFamily="34" charset="0"/>
              </a:rPr>
              <a:t>Unmanned </a:t>
            </a:r>
            <a:r>
              <a:rPr lang="en-US" sz="2800" dirty="0" smtClean="0">
                <a:solidFill>
                  <a:schemeClr val="bg1"/>
                </a:solidFill>
                <a:latin typeface="Arial Black" panose="020B0A04020102020204" pitchFamily="34" charset="0"/>
              </a:rPr>
              <a:t>Aircraft </a:t>
            </a:r>
            <a:r>
              <a:rPr lang="en-US" sz="2800" dirty="0">
                <a:solidFill>
                  <a:schemeClr val="bg1"/>
                </a:solidFill>
                <a:latin typeface="Arial Black" panose="020B0A04020102020204" pitchFamily="34" charset="0"/>
              </a:rPr>
              <a:t>Systems Traffic Management (UTM)</a:t>
            </a:r>
            <a:br>
              <a:rPr lang="en-US" sz="2800" dirty="0">
                <a:solidFill>
                  <a:schemeClr val="bg1"/>
                </a:solidFill>
                <a:latin typeface="Arial Black" panose="020B0A04020102020204" pitchFamily="34" charset="0"/>
              </a:rPr>
            </a:br>
            <a:r>
              <a:rPr lang="en-US" sz="2800" dirty="0" smtClean="0">
                <a:solidFill>
                  <a:schemeClr val="bg1"/>
                </a:solidFill>
                <a:latin typeface="Arial Black" panose="020B0A04020102020204" pitchFamily="34" charset="0"/>
              </a:rPr>
              <a:t/>
            </a:r>
            <a:br>
              <a:rPr lang="en-US" sz="2800" dirty="0" smtClean="0">
                <a:solidFill>
                  <a:schemeClr val="bg1"/>
                </a:solidFill>
                <a:latin typeface="Arial Black" panose="020B0A04020102020204" pitchFamily="34" charset="0"/>
              </a:rPr>
            </a:br>
            <a:r>
              <a:rPr lang="en-US" sz="3200" cap="all" dirty="0" smtClean="0">
                <a:solidFill>
                  <a:schemeClr val="bg1"/>
                </a:solidFill>
                <a:latin typeface="Arial Black" panose="020B0A04020102020204" pitchFamily="34" charset="0"/>
              </a:rPr>
              <a:t>Safely </a:t>
            </a:r>
            <a:r>
              <a:rPr lang="en-US" sz="3200" cap="all" dirty="0">
                <a:solidFill>
                  <a:schemeClr val="bg1"/>
                </a:solidFill>
                <a:latin typeface="Arial Black" panose="020B0A04020102020204" pitchFamily="34" charset="0"/>
              </a:rPr>
              <a:t>Enabling </a:t>
            </a:r>
            <a:r>
              <a:rPr lang="en-US" sz="3200" cap="all" dirty="0" smtClean="0">
                <a:solidFill>
                  <a:schemeClr val="bg1"/>
                </a:solidFill>
                <a:latin typeface="Arial Black" panose="020B0A04020102020204" pitchFamily="34" charset="0"/>
              </a:rPr>
              <a:t>UAS Operations</a:t>
            </a:r>
            <a:r>
              <a:rPr lang="en-US" sz="3200" cap="all" dirty="0"/>
              <a:t> </a:t>
            </a:r>
            <a:r>
              <a:rPr lang="en-US" sz="3200" cap="all" dirty="0" smtClean="0">
                <a:solidFill>
                  <a:schemeClr val="bg1"/>
                </a:solidFill>
                <a:latin typeface="Arial Black" panose="020B0A04020102020204" pitchFamily="34" charset="0"/>
              </a:rPr>
              <a:t>in </a:t>
            </a:r>
            <a:br>
              <a:rPr lang="en-US" sz="3200" cap="all" dirty="0" smtClean="0">
                <a:solidFill>
                  <a:schemeClr val="bg1"/>
                </a:solidFill>
                <a:latin typeface="Arial Black" panose="020B0A04020102020204" pitchFamily="34" charset="0"/>
              </a:rPr>
            </a:br>
            <a:r>
              <a:rPr lang="en-US" sz="3200" cap="all" dirty="0" smtClean="0">
                <a:solidFill>
                  <a:schemeClr val="bg1"/>
                </a:solidFill>
                <a:latin typeface="Arial Black" panose="020B0A04020102020204" pitchFamily="34" charset="0"/>
              </a:rPr>
              <a:t>Low-Altitude Airspace </a:t>
            </a:r>
            <a:r>
              <a:rPr lang="en-US" sz="3200" dirty="0">
                <a:solidFill>
                  <a:schemeClr val="bg1"/>
                </a:solidFill>
                <a:latin typeface="Arial Black" panose="020B0A04020102020204" pitchFamily="34" charset="0"/>
              </a:rPr>
              <a:t/>
            </a:r>
            <a:br>
              <a:rPr lang="en-US" sz="3200" dirty="0">
                <a:solidFill>
                  <a:schemeClr val="bg1"/>
                </a:solidFill>
                <a:latin typeface="Arial Black" panose="020B0A04020102020204" pitchFamily="34" charset="0"/>
              </a:rPr>
            </a:br>
            <a:endParaRPr lang="en-US" sz="2400" dirty="0">
              <a:solidFill>
                <a:schemeClr val="bg1"/>
              </a:solidFill>
              <a:latin typeface="Arial Black" panose="020B0A04020102020204" pitchFamily="34" charset="0"/>
            </a:endParaRPr>
          </a:p>
        </p:txBody>
      </p:sp>
      <p:sp>
        <p:nvSpPr>
          <p:cNvPr id="2" name="Subtitle 1"/>
          <p:cNvSpPr>
            <a:spLocks noGrp="1"/>
          </p:cNvSpPr>
          <p:nvPr>
            <p:ph type="subTitle" idx="1"/>
          </p:nvPr>
        </p:nvSpPr>
        <p:spPr>
          <a:xfrm>
            <a:off x="321733" y="3031070"/>
            <a:ext cx="11870267" cy="3327401"/>
          </a:xfrm>
        </p:spPr>
        <p:txBody>
          <a:bodyPr>
            <a:normAutofit lnSpcReduction="10000"/>
          </a:bodyPr>
          <a:lstStyle/>
          <a:p>
            <a:r>
              <a:rPr lang="en-US" sz="2400" dirty="0" smtClean="0">
                <a:solidFill>
                  <a:schemeClr val="bg1"/>
                </a:solidFill>
              </a:rPr>
              <a:t>Dr. Thomas Prevot, Dr. Marcus Johnson, Dr. Joseph Rios and  Dr. Parimal Kopardekar</a:t>
            </a:r>
          </a:p>
          <a:p>
            <a:endParaRPr lang="en-US" sz="2400" dirty="0" smtClean="0">
              <a:solidFill>
                <a:schemeClr val="bg1"/>
              </a:solidFill>
            </a:endParaRPr>
          </a:p>
          <a:p>
            <a:r>
              <a:rPr lang="en-US" sz="2400" dirty="0" smtClean="0">
                <a:solidFill>
                  <a:schemeClr val="bg1"/>
                </a:solidFill>
              </a:rPr>
              <a:t>NASA Ames Research Center</a:t>
            </a:r>
          </a:p>
          <a:p>
            <a:r>
              <a:rPr lang="en-US" sz="2400" dirty="0" smtClean="0">
                <a:solidFill>
                  <a:schemeClr val="bg1"/>
                </a:solidFill>
              </a:rPr>
              <a:t>Moffett Field, CA</a:t>
            </a:r>
            <a:endParaRPr lang="en-US" sz="2400" dirty="0">
              <a:solidFill>
                <a:schemeClr val="bg1"/>
              </a:solidFill>
            </a:endParaRPr>
          </a:p>
          <a:p>
            <a:endParaRPr lang="en-US" sz="2400" dirty="0" smtClean="0">
              <a:solidFill>
                <a:schemeClr val="bg1"/>
              </a:solidFill>
            </a:endParaRPr>
          </a:p>
          <a:p>
            <a:endParaRPr lang="en-US" sz="2400" dirty="0" smtClean="0">
              <a:solidFill>
                <a:schemeClr val="bg1"/>
              </a:solidFill>
            </a:endParaRPr>
          </a:p>
          <a:p>
            <a:r>
              <a:rPr lang="en-US" sz="2400" dirty="0" smtClean="0">
                <a:solidFill>
                  <a:schemeClr val="bg1"/>
                </a:solidFill>
              </a:rPr>
              <a:t>March 2017 </a:t>
            </a:r>
            <a:endParaRPr lang="en-US" sz="2400" dirty="0">
              <a:solidFill>
                <a:schemeClr val="bg1"/>
              </a:solidFill>
            </a:endParaRPr>
          </a:p>
          <a:p>
            <a:r>
              <a:rPr lang="en-US" sz="2400" dirty="0" smtClean="0">
                <a:solidFill>
                  <a:schemeClr val="bg1"/>
                </a:solidFill>
              </a:rPr>
              <a:t> </a:t>
            </a:r>
            <a:endParaRPr lang="en-US" sz="2400" dirty="0">
              <a:solidFill>
                <a:schemeClr val="bg1"/>
              </a:solidFill>
            </a:endParaRPr>
          </a:p>
        </p:txBody>
      </p:sp>
    </p:spTree>
    <p:extLst>
      <p:ext uri="{BB962C8B-B14F-4D97-AF65-F5344CB8AC3E}">
        <p14:creationId xmlns:p14="http://schemas.microsoft.com/office/powerpoint/2010/main" val="36298104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8600" y="89079"/>
            <a:ext cx="10541000" cy="889236"/>
          </a:xfrm>
          <a:prstGeom prst="rect">
            <a:avLst/>
          </a:prstGeom>
        </p:spPr>
        <p:txBody>
          <a:bodyPr vert="horz" lIns="91440" tIns="45720" rIns="91440" bIns="45720" rtlCol="0" anchor="ctr">
            <a:normAutofit fontScale="90000"/>
            <a:scene3d>
              <a:camera prst="orthographicFront"/>
              <a:lightRig rig="harsh" dir="t"/>
            </a:scene3d>
            <a:sp3d extrusionH="57150" prstMaterial="matte">
              <a:bevelT w="63500" h="12700" prst="angle"/>
              <a:contourClr>
                <a:schemeClr val="bg1">
                  <a:lumMod val="65000"/>
                </a:schemeClr>
              </a:contourClr>
            </a:sp3d>
          </a:bodyPr>
          <a:lstStyle>
            <a:lvl1pPr algn="l" defTabSz="914400" rtl="0" eaLnBrk="1" latinLnBrk="0" hangingPunct="1">
              <a:spcBef>
                <a:spcPct val="0"/>
              </a:spcBef>
              <a:buNone/>
              <a:defRPr sz="3600" b="1" kern="1200" cap="none" spc="0">
                <a:ln>
                  <a:solidFill>
                    <a:srgbClr val="0A3D91"/>
                  </a:solidFill>
                </a:ln>
                <a:solidFill>
                  <a:srgbClr val="0A3D91"/>
                </a:solidFill>
                <a:effectLst/>
                <a:latin typeface="Arial Black" panose="020B0A04020102020204" pitchFamily="34" charset="0"/>
                <a:ea typeface="+mj-ea"/>
                <a:cs typeface="Arial"/>
              </a:defRPr>
            </a:lvl1pPr>
          </a:lstStyle>
          <a:p>
            <a:r>
              <a:rPr lang="en-US" dirty="0" smtClean="0"/>
              <a:t>Defining Operator and Regulator/ANSP Roles</a:t>
            </a:r>
            <a:endParaRPr lang="en-US" dirty="0"/>
          </a:p>
        </p:txBody>
      </p:sp>
      <p:graphicFrame>
        <p:nvGraphicFramePr>
          <p:cNvPr id="3" name="Diagram 2"/>
          <p:cNvGraphicFramePr/>
          <p:nvPr>
            <p:extLst>
              <p:ext uri="{D42A27DB-BD31-4B8C-83A1-F6EECF244321}">
                <p14:modId xmlns:p14="http://schemas.microsoft.com/office/powerpoint/2010/main" val="4168964525"/>
              </p:ext>
            </p:extLst>
          </p:nvPr>
        </p:nvGraphicFramePr>
        <p:xfrm>
          <a:off x="5939074" y="1144592"/>
          <a:ext cx="5676524" cy="3943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Diagram 1"/>
          <p:cNvGraphicFramePr/>
          <p:nvPr>
            <p:extLst>
              <p:ext uri="{D42A27DB-BD31-4B8C-83A1-F6EECF244321}">
                <p14:modId xmlns:p14="http://schemas.microsoft.com/office/powerpoint/2010/main" val="1261539492"/>
              </p:ext>
            </p:extLst>
          </p:nvPr>
        </p:nvGraphicFramePr>
        <p:xfrm>
          <a:off x="443347" y="1141419"/>
          <a:ext cx="5284215" cy="40010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Shape 173"/>
          <p:cNvSpPr/>
          <p:nvPr/>
        </p:nvSpPr>
        <p:spPr>
          <a:xfrm>
            <a:off x="76200" y="5790080"/>
            <a:ext cx="12080733" cy="492440"/>
          </a:xfrm>
          <a:prstGeom prst="rect">
            <a:avLst/>
          </a:prstGeom>
          <a:solidFill>
            <a:srgbClr val="941651"/>
          </a:solidFill>
          <a:ln w="12700" cap="flat">
            <a:solidFill>
              <a:srgbClr val="002060"/>
            </a:solidFill>
            <a:miter lim="400000"/>
          </a:ln>
          <a:effectLst/>
          <a:extLst>
            <a:ext uri="{C572A759-6A51-4108-AA02-DFA0A04FC94B}">
              <ma14:wrappingTextBoxFlag xmlns:ma14="http://schemas.microsoft.com/office/mac/drawingml/2011/main" xmlns="" val="1"/>
            </a:ext>
          </a:extLst>
        </p:spPr>
        <p:txBody>
          <a:bodyPr wrap="square" lIns="91439" tIns="91439" rIns="91439" bIns="91439" numCol="1" anchor="t">
            <a:spAutoFit/>
          </a:bodyPr>
          <a:lstStyle>
            <a:lvl1pPr algn="ctr">
              <a:defRPr sz="2000" b="1">
                <a:solidFill>
                  <a:srgbClr val="FFD479"/>
                </a:solidFill>
              </a:defRPr>
            </a:lvl1pPr>
          </a:lstStyle>
          <a:p>
            <a:r>
              <a:rPr>
                <a:solidFill>
                  <a:schemeClr val="bg1"/>
                </a:solidFill>
              </a:rPr>
              <a:t>Third-party entities may provide support services but are not separately categorized or regulated</a:t>
            </a:r>
          </a:p>
        </p:txBody>
      </p:sp>
    </p:spTree>
    <p:extLst>
      <p:ext uri="{BB962C8B-B14F-4D97-AF65-F5344CB8AC3E}">
        <p14:creationId xmlns:p14="http://schemas.microsoft.com/office/powerpoint/2010/main" val="40770351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p:nvPr/>
        </p:nvSpPr>
        <p:spPr>
          <a:xfrm>
            <a:off x="3675679" y="425301"/>
            <a:ext cx="7711792" cy="6273212"/>
          </a:xfrm>
          <a:custGeom>
            <a:avLst/>
            <a:gdLst/>
            <a:ahLst/>
            <a:cxnLst>
              <a:cxn ang="0">
                <a:pos x="wd2" y="hd2"/>
              </a:cxn>
              <a:cxn ang="5400000">
                <a:pos x="wd2" y="hd2"/>
              </a:cxn>
              <a:cxn ang="10800000">
                <a:pos x="wd2" y="hd2"/>
              </a:cxn>
              <a:cxn ang="16200000">
                <a:pos x="wd2" y="hd2"/>
              </a:cxn>
            </a:cxnLst>
            <a:rect l="0" t="0" r="r" b="b"/>
            <a:pathLst>
              <a:path w="21591" h="21600" extrusionOk="0">
                <a:moveTo>
                  <a:pt x="8546" y="0"/>
                </a:moveTo>
                <a:lnTo>
                  <a:pt x="0" y="7691"/>
                </a:lnTo>
                <a:lnTo>
                  <a:pt x="0" y="21568"/>
                </a:lnTo>
                <a:lnTo>
                  <a:pt x="21560" y="21600"/>
                </a:lnTo>
                <a:cubicBezTo>
                  <a:pt x="21550" y="14485"/>
                  <a:pt x="21600" y="7115"/>
                  <a:pt x="21590" y="0"/>
                </a:cubicBezTo>
                <a:lnTo>
                  <a:pt x="8546" y="0"/>
                </a:lnTo>
                <a:close/>
              </a:path>
            </a:pathLst>
          </a:custGeom>
          <a:solidFill>
            <a:srgbClr val="FFFF00">
              <a:alpha val="20000"/>
            </a:srgbClr>
          </a:solidFill>
          <a:ln w="57150">
            <a:solidFill>
              <a:srgbClr val="C00000"/>
            </a:solidFill>
            <a:prstDash val="sysDash"/>
            <a:miter/>
          </a:ln>
        </p:spPr>
        <p:txBody>
          <a:bodyPr lIns="45719" rIns="45719" anchor="ctr"/>
          <a:lstStyle/>
          <a:p>
            <a:pPr algn="ctr">
              <a:defRPr>
                <a:solidFill>
                  <a:srgbClr val="FFFFFF"/>
                </a:solidFill>
              </a:defRPr>
            </a:pPr>
            <a:endParaRPr/>
          </a:p>
        </p:txBody>
      </p:sp>
      <p:grpSp>
        <p:nvGrpSpPr>
          <p:cNvPr id="199" name="Group 199"/>
          <p:cNvGrpSpPr/>
          <p:nvPr/>
        </p:nvGrpSpPr>
        <p:grpSpPr>
          <a:xfrm>
            <a:off x="3877837" y="2700224"/>
            <a:ext cx="1331264" cy="1250381"/>
            <a:chOff x="0" y="0"/>
            <a:chExt cx="1331261" cy="1250380"/>
          </a:xfrm>
        </p:grpSpPr>
        <p:sp>
          <p:nvSpPr>
            <p:cNvPr id="197" name="Shape 197"/>
            <p:cNvSpPr/>
            <p:nvPr/>
          </p:nvSpPr>
          <p:spPr>
            <a:xfrm>
              <a:off x="0" y="0"/>
              <a:ext cx="1331261" cy="1250380"/>
            </a:xfrm>
            <a:prstGeom prst="roundRect">
              <a:avLst>
                <a:gd name="adj" fmla="val 16667"/>
              </a:avLst>
            </a:prstGeom>
            <a:solidFill>
              <a:srgbClr val="F4B183"/>
            </a:solidFill>
            <a:ln w="12700" cap="flat">
              <a:solidFill>
                <a:srgbClr val="527E34"/>
              </a:solidFill>
              <a:prstDash val="solid"/>
              <a:miter lim="800000"/>
            </a:ln>
            <a:effectLst/>
          </p:spPr>
          <p:txBody>
            <a:bodyPr wrap="square" lIns="45719" tIns="45719" rIns="45719" bIns="45719" numCol="1" anchor="ctr">
              <a:noAutofit/>
            </a:bodyPr>
            <a:lstStyle/>
            <a:p>
              <a:pPr>
                <a:defRPr sz="1400"/>
              </a:pPr>
              <a:endParaRPr/>
            </a:p>
          </p:txBody>
        </p:sp>
        <p:sp>
          <p:nvSpPr>
            <p:cNvPr id="198" name="Shape 198"/>
            <p:cNvSpPr/>
            <p:nvPr/>
          </p:nvSpPr>
          <p:spPr>
            <a:xfrm>
              <a:off x="61037" y="40415"/>
              <a:ext cx="1209187" cy="116954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a:defRPr sz="1400" b="1" u="sng"/>
              </a:pPr>
              <a:r>
                <a:t>F</a:t>
              </a:r>
              <a:r>
                <a:rPr b="0" u="none"/>
                <a:t>light </a:t>
              </a:r>
              <a:r>
                <a:t>I</a:t>
              </a:r>
              <a:r>
                <a:rPr b="0" u="none"/>
                <a:t>nformation </a:t>
              </a:r>
              <a:r>
                <a:t>M</a:t>
              </a:r>
              <a:r>
                <a:rPr b="0" u="none"/>
                <a:t>anagement </a:t>
              </a:r>
              <a:r>
                <a:t>S</a:t>
              </a:r>
              <a:r>
                <a:rPr b="0" u="none"/>
                <a:t>ystem (FIMS) - FAA</a:t>
              </a:r>
            </a:p>
          </p:txBody>
        </p:sp>
      </p:grpSp>
      <p:sp>
        <p:nvSpPr>
          <p:cNvPr id="200" name="Shape 200"/>
          <p:cNvSpPr/>
          <p:nvPr/>
        </p:nvSpPr>
        <p:spPr>
          <a:xfrm flipH="1">
            <a:off x="5227846" y="3527670"/>
            <a:ext cx="2782999" cy="1"/>
          </a:xfrm>
          <a:prstGeom prst="line">
            <a:avLst/>
          </a:prstGeom>
          <a:ln w="12700">
            <a:solidFill>
              <a:srgbClr val="008000"/>
            </a:solidFill>
            <a:miter/>
            <a:tailEnd type="triangle"/>
          </a:ln>
        </p:spPr>
        <p:txBody>
          <a:bodyPr lIns="45719" rIns="45719"/>
          <a:lstStyle/>
          <a:p>
            <a:endParaRPr/>
          </a:p>
        </p:txBody>
      </p:sp>
      <p:sp>
        <p:nvSpPr>
          <p:cNvPr id="201" name="Shape 201"/>
          <p:cNvSpPr/>
          <p:nvPr/>
        </p:nvSpPr>
        <p:spPr>
          <a:xfrm>
            <a:off x="5227842" y="2882863"/>
            <a:ext cx="2751163" cy="573"/>
          </a:xfrm>
          <a:prstGeom prst="line">
            <a:avLst/>
          </a:prstGeom>
          <a:ln w="12700">
            <a:solidFill>
              <a:srgbClr val="548235"/>
            </a:solidFill>
            <a:miter/>
            <a:tailEnd type="triangle"/>
          </a:ln>
        </p:spPr>
        <p:txBody>
          <a:bodyPr lIns="45719" rIns="45719"/>
          <a:lstStyle/>
          <a:p>
            <a:endParaRPr/>
          </a:p>
        </p:txBody>
      </p:sp>
      <p:sp>
        <p:nvSpPr>
          <p:cNvPr id="202" name="Shape 202"/>
          <p:cNvSpPr/>
          <p:nvPr/>
        </p:nvSpPr>
        <p:spPr>
          <a:xfrm>
            <a:off x="5481491" y="2648987"/>
            <a:ext cx="1485148" cy="276999"/>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200"/>
            </a:lvl1pPr>
          </a:lstStyle>
          <a:p>
            <a:r>
              <a:t>Constraints, Directives</a:t>
            </a:r>
          </a:p>
        </p:txBody>
      </p:sp>
      <p:sp>
        <p:nvSpPr>
          <p:cNvPr id="203" name="Shape 203"/>
          <p:cNvSpPr/>
          <p:nvPr/>
        </p:nvSpPr>
        <p:spPr>
          <a:xfrm>
            <a:off x="5499130" y="3299802"/>
            <a:ext cx="1513874" cy="276999"/>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200"/>
            </a:lvl1pPr>
          </a:lstStyle>
          <a:p>
            <a:r>
              <a:t>Operations, Deviations</a:t>
            </a:r>
          </a:p>
        </p:txBody>
      </p:sp>
      <p:sp>
        <p:nvSpPr>
          <p:cNvPr id="204" name="Shape 204"/>
          <p:cNvSpPr/>
          <p:nvPr/>
        </p:nvSpPr>
        <p:spPr>
          <a:xfrm flipH="1">
            <a:off x="5227846" y="3213738"/>
            <a:ext cx="2782999" cy="9671"/>
          </a:xfrm>
          <a:prstGeom prst="line">
            <a:avLst/>
          </a:prstGeom>
          <a:ln w="12700">
            <a:solidFill>
              <a:srgbClr val="2A811B"/>
            </a:solidFill>
            <a:miter/>
            <a:headEnd type="triangle"/>
            <a:tailEnd type="triangle"/>
          </a:ln>
        </p:spPr>
        <p:txBody>
          <a:bodyPr lIns="45719" rIns="45719"/>
          <a:lstStyle/>
          <a:p>
            <a:endParaRPr/>
          </a:p>
        </p:txBody>
      </p:sp>
      <p:sp>
        <p:nvSpPr>
          <p:cNvPr id="205" name="Shape 205"/>
          <p:cNvSpPr/>
          <p:nvPr/>
        </p:nvSpPr>
        <p:spPr>
          <a:xfrm>
            <a:off x="5499135" y="2937163"/>
            <a:ext cx="1323822" cy="276999"/>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200"/>
            </a:lvl1pPr>
          </a:lstStyle>
          <a:p>
            <a:r>
              <a:t>Requests, Decisions</a:t>
            </a:r>
          </a:p>
        </p:txBody>
      </p:sp>
      <p:grpSp>
        <p:nvGrpSpPr>
          <p:cNvPr id="215" name="Group 215"/>
          <p:cNvGrpSpPr/>
          <p:nvPr/>
        </p:nvGrpSpPr>
        <p:grpSpPr>
          <a:xfrm>
            <a:off x="8010843" y="2568184"/>
            <a:ext cx="1466220" cy="1210302"/>
            <a:chOff x="0" y="0"/>
            <a:chExt cx="1466218" cy="1210300"/>
          </a:xfrm>
        </p:grpSpPr>
        <p:grpSp>
          <p:nvGrpSpPr>
            <p:cNvPr id="208" name="Group 208"/>
            <p:cNvGrpSpPr/>
            <p:nvPr/>
          </p:nvGrpSpPr>
          <p:grpSpPr>
            <a:xfrm>
              <a:off x="145013" y="0"/>
              <a:ext cx="1321205" cy="1129504"/>
              <a:chOff x="0" y="0"/>
              <a:chExt cx="1321203" cy="1129503"/>
            </a:xfrm>
          </p:grpSpPr>
          <p:sp>
            <p:nvSpPr>
              <p:cNvPr id="206" name="Shape 206"/>
              <p:cNvSpPr/>
              <p:nvPr/>
            </p:nvSpPr>
            <p:spPr>
              <a:xfrm>
                <a:off x="0" y="0"/>
                <a:ext cx="1321203" cy="1129503"/>
              </a:xfrm>
              <a:prstGeom prst="roundRect">
                <a:avLst>
                  <a:gd name="adj" fmla="val 16667"/>
                </a:avLst>
              </a:prstGeom>
              <a:solidFill>
                <a:srgbClr val="CCFFCC"/>
              </a:solidFill>
              <a:ln w="12700" cap="flat">
                <a:solidFill>
                  <a:srgbClr val="787878"/>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sp>
            <p:nvSpPr>
              <p:cNvPr id="207" name="Shape 207"/>
              <p:cNvSpPr/>
              <p:nvPr/>
            </p:nvSpPr>
            <p:spPr>
              <a:xfrm>
                <a:off x="55137" y="303142"/>
                <a:ext cx="1210929" cy="52321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defRPr sz="1400"/>
                </a:lvl1pPr>
              </a:lstStyle>
              <a:p>
                <a:r>
                  <a:t>UAS Service Supplier</a:t>
                </a:r>
              </a:p>
            </p:txBody>
          </p:sp>
        </p:grpSp>
        <p:grpSp>
          <p:nvGrpSpPr>
            <p:cNvPr id="211" name="Group 211"/>
            <p:cNvGrpSpPr/>
            <p:nvPr/>
          </p:nvGrpSpPr>
          <p:grpSpPr>
            <a:xfrm>
              <a:off x="76917" y="37138"/>
              <a:ext cx="1321205" cy="1129504"/>
              <a:chOff x="0" y="0"/>
              <a:chExt cx="1321203" cy="1129503"/>
            </a:xfrm>
          </p:grpSpPr>
          <p:sp>
            <p:nvSpPr>
              <p:cNvPr id="209" name="Shape 209"/>
              <p:cNvSpPr/>
              <p:nvPr/>
            </p:nvSpPr>
            <p:spPr>
              <a:xfrm>
                <a:off x="0" y="0"/>
                <a:ext cx="1321203" cy="1129503"/>
              </a:xfrm>
              <a:prstGeom prst="roundRect">
                <a:avLst>
                  <a:gd name="adj" fmla="val 16667"/>
                </a:avLst>
              </a:prstGeom>
              <a:solidFill>
                <a:srgbClr val="CCFFCC"/>
              </a:solidFill>
              <a:ln w="12700" cap="flat">
                <a:solidFill>
                  <a:srgbClr val="787878"/>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sp>
            <p:nvSpPr>
              <p:cNvPr id="210" name="Shape 210"/>
              <p:cNvSpPr/>
              <p:nvPr/>
            </p:nvSpPr>
            <p:spPr>
              <a:xfrm>
                <a:off x="55137" y="303142"/>
                <a:ext cx="1210929" cy="52321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defRPr sz="1400"/>
                </a:lvl1pPr>
              </a:lstStyle>
              <a:p>
                <a:r>
                  <a:t>UAS Service Supplier</a:t>
                </a:r>
              </a:p>
            </p:txBody>
          </p:sp>
        </p:grpSp>
        <p:grpSp>
          <p:nvGrpSpPr>
            <p:cNvPr id="214" name="Group 214"/>
            <p:cNvGrpSpPr/>
            <p:nvPr/>
          </p:nvGrpSpPr>
          <p:grpSpPr>
            <a:xfrm>
              <a:off x="0" y="80796"/>
              <a:ext cx="1321205" cy="1129504"/>
              <a:chOff x="0" y="0"/>
              <a:chExt cx="1321203" cy="1129503"/>
            </a:xfrm>
          </p:grpSpPr>
          <p:sp>
            <p:nvSpPr>
              <p:cNvPr id="212" name="Shape 212"/>
              <p:cNvSpPr/>
              <p:nvPr/>
            </p:nvSpPr>
            <p:spPr>
              <a:xfrm>
                <a:off x="0" y="0"/>
                <a:ext cx="1321203" cy="1129503"/>
              </a:xfrm>
              <a:prstGeom prst="roundRect">
                <a:avLst>
                  <a:gd name="adj" fmla="val 16667"/>
                </a:avLst>
              </a:prstGeom>
              <a:solidFill>
                <a:srgbClr val="CCFFCC"/>
              </a:solidFill>
              <a:ln w="12700" cap="flat">
                <a:solidFill>
                  <a:srgbClr val="787878"/>
                </a:solidFill>
                <a:prstDash val="solid"/>
                <a:miter lim="800000"/>
              </a:ln>
              <a:effectLst/>
            </p:spPr>
            <p:txBody>
              <a:bodyPr wrap="square" lIns="45719" tIns="45719" rIns="45719" bIns="45719" numCol="1" anchor="ctr">
                <a:noAutofit/>
              </a:bodyPr>
              <a:lstStyle/>
              <a:p>
                <a:pPr>
                  <a:defRPr sz="1400"/>
                </a:pPr>
                <a:endParaRPr/>
              </a:p>
            </p:txBody>
          </p:sp>
          <p:sp>
            <p:nvSpPr>
              <p:cNvPr id="213" name="Shape 213"/>
              <p:cNvSpPr/>
              <p:nvPr/>
            </p:nvSpPr>
            <p:spPr>
              <a:xfrm>
                <a:off x="55137" y="195420"/>
                <a:ext cx="1210929" cy="7386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a:defRPr sz="1400" b="1" u="sng"/>
                </a:pPr>
                <a:r>
                  <a:t>U</a:t>
                </a:r>
                <a:r>
                  <a:rPr b="0" u="none"/>
                  <a:t>AS </a:t>
                </a:r>
                <a:endParaRPr>
                  <a:solidFill>
                    <a:srgbClr val="FFFFFF"/>
                  </a:solidFill>
                </a:endParaRPr>
              </a:p>
              <a:p>
                <a:pPr>
                  <a:defRPr sz="1400" b="1" u="sng"/>
                </a:pPr>
                <a:r>
                  <a:t>S</a:t>
                </a:r>
                <a:r>
                  <a:rPr b="0" u="none"/>
                  <a:t>ervice</a:t>
                </a:r>
                <a:endParaRPr>
                  <a:solidFill>
                    <a:srgbClr val="FFFFFF"/>
                  </a:solidFill>
                </a:endParaRPr>
              </a:p>
              <a:p>
                <a:pPr>
                  <a:defRPr sz="1400" b="1" u="sng"/>
                </a:pPr>
                <a:r>
                  <a:t>S</a:t>
                </a:r>
                <a:r>
                  <a:rPr b="0" u="none"/>
                  <a:t>upplier (USS)</a:t>
                </a:r>
              </a:p>
            </p:txBody>
          </p:sp>
        </p:grpSp>
      </p:grpSp>
      <p:grpSp>
        <p:nvGrpSpPr>
          <p:cNvPr id="218" name="Group 218"/>
          <p:cNvGrpSpPr/>
          <p:nvPr/>
        </p:nvGrpSpPr>
        <p:grpSpPr>
          <a:xfrm>
            <a:off x="1569269" y="2715628"/>
            <a:ext cx="1493195" cy="935511"/>
            <a:chOff x="0" y="0"/>
            <a:chExt cx="1493193" cy="935510"/>
          </a:xfrm>
        </p:grpSpPr>
        <p:sp>
          <p:nvSpPr>
            <p:cNvPr id="216" name="Shape 216"/>
            <p:cNvSpPr/>
            <p:nvPr/>
          </p:nvSpPr>
          <p:spPr>
            <a:xfrm>
              <a:off x="0" y="0"/>
              <a:ext cx="1493193" cy="935510"/>
            </a:xfrm>
            <a:prstGeom prst="roundRect">
              <a:avLst>
                <a:gd name="adj" fmla="val 16667"/>
              </a:avLst>
            </a:prstGeom>
            <a:solidFill>
              <a:srgbClr val="F8CBAD"/>
            </a:solidFill>
            <a:ln w="12700" cap="flat">
              <a:solidFill>
                <a:srgbClr val="527E34"/>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sp>
          <p:nvSpPr>
            <p:cNvPr id="217" name="Shape 217"/>
            <p:cNvSpPr/>
            <p:nvPr/>
          </p:nvSpPr>
          <p:spPr>
            <a:xfrm>
              <a:off x="45667" y="206146"/>
              <a:ext cx="1401858" cy="52321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defRPr sz="1400">
                  <a:solidFill>
                    <a:srgbClr val="808080"/>
                  </a:solidFill>
                </a:defRPr>
              </a:lvl1pPr>
            </a:lstStyle>
            <a:p>
              <a:r>
                <a:t>National Airspace System - ATM</a:t>
              </a:r>
            </a:p>
          </p:txBody>
        </p:sp>
      </p:grpSp>
      <p:grpSp>
        <p:nvGrpSpPr>
          <p:cNvPr id="221" name="Group 221"/>
          <p:cNvGrpSpPr/>
          <p:nvPr/>
        </p:nvGrpSpPr>
        <p:grpSpPr>
          <a:xfrm>
            <a:off x="2610773" y="737827"/>
            <a:ext cx="1820163" cy="812043"/>
            <a:chOff x="0" y="0"/>
            <a:chExt cx="1820160" cy="812041"/>
          </a:xfrm>
        </p:grpSpPr>
        <p:sp>
          <p:nvSpPr>
            <p:cNvPr id="219" name="Shape 219"/>
            <p:cNvSpPr/>
            <p:nvPr/>
          </p:nvSpPr>
          <p:spPr>
            <a:xfrm>
              <a:off x="0" y="0"/>
              <a:ext cx="1820160" cy="812041"/>
            </a:xfrm>
            <a:prstGeom prst="roundRect">
              <a:avLst>
                <a:gd name="adj" fmla="val 16667"/>
              </a:avLst>
            </a:prstGeom>
            <a:solidFill>
              <a:srgbClr val="F8CBAD"/>
            </a:solidFill>
            <a:ln w="12700" cap="flat">
              <a:solidFill>
                <a:srgbClr val="527E34"/>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sp>
          <p:nvSpPr>
            <p:cNvPr id="220" name="Shape 220"/>
            <p:cNvSpPr/>
            <p:nvPr/>
          </p:nvSpPr>
          <p:spPr>
            <a:xfrm>
              <a:off x="39640" y="252133"/>
              <a:ext cx="1740879" cy="30777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defRPr sz="1400">
                  <a:solidFill>
                    <a:srgbClr val="808080"/>
                  </a:solidFill>
                </a:defRPr>
              </a:lvl1pPr>
            </a:lstStyle>
            <a:p>
              <a:r>
                <a:t>NAS Data Sources</a:t>
              </a:r>
            </a:p>
          </p:txBody>
        </p:sp>
      </p:grpSp>
      <p:grpSp>
        <p:nvGrpSpPr>
          <p:cNvPr id="231" name="Group 231"/>
          <p:cNvGrpSpPr/>
          <p:nvPr/>
        </p:nvGrpSpPr>
        <p:grpSpPr>
          <a:xfrm>
            <a:off x="7169497" y="698512"/>
            <a:ext cx="2755979" cy="909690"/>
            <a:chOff x="0" y="0"/>
            <a:chExt cx="2755976" cy="909689"/>
          </a:xfrm>
        </p:grpSpPr>
        <p:grpSp>
          <p:nvGrpSpPr>
            <p:cNvPr id="224" name="Group 224"/>
            <p:cNvGrpSpPr/>
            <p:nvPr/>
          </p:nvGrpSpPr>
          <p:grpSpPr>
            <a:xfrm>
              <a:off x="0" y="0"/>
              <a:ext cx="2627574" cy="754814"/>
              <a:chOff x="0" y="0"/>
              <a:chExt cx="2627573" cy="754813"/>
            </a:xfrm>
          </p:grpSpPr>
          <p:sp>
            <p:nvSpPr>
              <p:cNvPr id="222" name="Shape 222"/>
              <p:cNvSpPr/>
              <p:nvPr/>
            </p:nvSpPr>
            <p:spPr>
              <a:xfrm>
                <a:off x="0" y="0"/>
                <a:ext cx="2627573" cy="754813"/>
              </a:xfrm>
              <a:prstGeom prst="roundRect">
                <a:avLst>
                  <a:gd name="adj" fmla="val 16667"/>
                </a:avLst>
              </a:prstGeom>
              <a:solidFill>
                <a:srgbClr val="CCFFCC"/>
              </a:solidFill>
              <a:ln w="12700" cap="flat">
                <a:solidFill>
                  <a:srgbClr val="787878"/>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sp>
            <p:nvSpPr>
              <p:cNvPr id="223" name="Shape 223"/>
              <p:cNvSpPr/>
              <p:nvPr/>
            </p:nvSpPr>
            <p:spPr>
              <a:xfrm>
                <a:off x="36847" y="115798"/>
                <a:ext cx="2553880" cy="52321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defRPr sz="1400"/>
                </a:lvl1pPr>
              </a:lstStyle>
              <a:p>
                <a:r>
                  <a:t>Supplemental Data Service Provider</a:t>
                </a:r>
              </a:p>
            </p:txBody>
          </p:sp>
        </p:grpSp>
        <p:grpSp>
          <p:nvGrpSpPr>
            <p:cNvPr id="227" name="Group 227"/>
            <p:cNvGrpSpPr/>
            <p:nvPr/>
          </p:nvGrpSpPr>
          <p:grpSpPr>
            <a:xfrm>
              <a:off x="64202" y="70317"/>
              <a:ext cx="2627574" cy="754815"/>
              <a:chOff x="0" y="0"/>
              <a:chExt cx="2627573" cy="754813"/>
            </a:xfrm>
          </p:grpSpPr>
          <p:sp>
            <p:nvSpPr>
              <p:cNvPr id="225" name="Shape 225"/>
              <p:cNvSpPr/>
              <p:nvPr/>
            </p:nvSpPr>
            <p:spPr>
              <a:xfrm>
                <a:off x="0" y="0"/>
                <a:ext cx="2627573" cy="754813"/>
              </a:xfrm>
              <a:prstGeom prst="roundRect">
                <a:avLst>
                  <a:gd name="adj" fmla="val 16667"/>
                </a:avLst>
              </a:prstGeom>
              <a:solidFill>
                <a:srgbClr val="CCFFCC"/>
              </a:solidFill>
              <a:ln w="12700" cap="flat">
                <a:solidFill>
                  <a:srgbClr val="787878"/>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sp>
            <p:nvSpPr>
              <p:cNvPr id="226" name="Shape 226"/>
              <p:cNvSpPr/>
              <p:nvPr/>
            </p:nvSpPr>
            <p:spPr>
              <a:xfrm>
                <a:off x="36847" y="115800"/>
                <a:ext cx="2553880" cy="52321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defRPr sz="1400"/>
                </a:lvl1pPr>
              </a:lstStyle>
              <a:p>
                <a:r>
                  <a:t>Supplemental Data Service Provider</a:t>
                </a:r>
              </a:p>
            </p:txBody>
          </p:sp>
        </p:grpSp>
        <p:grpSp>
          <p:nvGrpSpPr>
            <p:cNvPr id="230" name="Group 230"/>
            <p:cNvGrpSpPr/>
            <p:nvPr/>
          </p:nvGrpSpPr>
          <p:grpSpPr>
            <a:xfrm>
              <a:off x="128402" y="154874"/>
              <a:ext cx="2627574" cy="754815"/>
              <a:chOff x="0" y="0"/>
              <a:chExt cx="2627573" cy="754813"/>
            </a:xfrm>
          </p:grpSpPr>
          <p:sp>
            <p:nvSpPr>
              <p:cNvPr id="228" name="Shape 228"/>
              <p:cNvSpPr/>
              <p:nvPr/>
            </p:nvSpPr>
            <p:spPr>
              <a:xfrm>
                <a:off x="0" y="0"/>
                <a:ext cx="2627573" cy="754813"/>
              </a:xfrm>
              <a:prstGeom prst="roundRect">
                <a:avLst>
                  <a:gd name="adj" fmla="val 16667"/>
                </a:avLst>
              </a:prstGeom>
              <a:solidFill>
                <a:srgbClr val="CCFFCC"/>
              </a:solidFill>
              <a:ln w="12700" cap="flat">
                <a:solidFill>
                  <a:srgbClr val="787878"/>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sp>
            <p:nvSpPr>
              <p:cNvPr id="229" name="Shape 229"/>
              <p:cNvSpPr/>
              <p:nvPr/>
            </p:nvSpPr>
            <p:spPr>
              <a:xfrm>
                <a:off x="36847" y="115800"/>
                <a:ext cx="2553880" cy="52321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defRPr sz="1400"/>
                </a:lvl1pPr>
              </a:lstStyle>
              <a:p>
                <a:r>
                  <a:t>Supplemental Data Service Provider</a:t>
                </a:r>
              </a:p>
            </p:txBody>
          </p:sp>
        </p:grpSp>
      </p:grpSp>
      <p:sp>
        <p:nvSpPr>
          <p:cNvPr id="232" name="Shape 232"/>
          <p:cNvSpPr/>
          <p:nvPr/>
        </p:nvSpPr>
        <p:spPr>
          <a:xfrm flipH="1">
            <a:off x="2315864" y="1523647"/>
            <a:ext cx="455541" cy="1191983"/>
          </a:xfrm>
          <a:prstGeom prst="line">
            <a:avLst/>
          </a:prstGeom>
          <a:ln w="12700">
            <a:solidFill>
              <a:srgbClr val="548235"/>
            </a:solidFill>
            <a:miter/>
            <a:tailEnd type="triangle"/>
          </a:ln>
        </p:spPr>
        <p:txBody>
          <a:bodyPr lIns="45719" rIns="45719"/>
          <a:lstStyle/>
          <a:p>
            <a:endParaRPr/>
          </a:p>
        </p:txBody>
      </p:sp>
      <p:sp>
        <p:nvSpPr>
          <p:cNvPr id="318" name="Shape 318"/>
          <p:cNvSpPr/>
          <p:nvPr/>
        </p:nvSpPr>
        <p:spPr>
          <a:xfrm>
            <a:off x="3714136" y="1556179"/>
            <a:ext cx="533299" cy="11376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0" y="7200"/>
                  <a:pt x="14400" y="14400"/>
                  <a:pt x="21600" y="21600"/>
                </a:cubicBezTo>
              </a:path>
            </a:pathLst>
          </a:custGeom>
          <a:ln w="12700">
            <a:solidFill>
              <a:srgbClr val="548235"/>
            </a:solidFill>
            <a:miter/>
            <a:tailEnd type="triangle"/>
          </a:ln>
        </p:spPr>
        <p:txBody>
          <a:bodyPr/>
          <a:lstStyle/>
          <a:p>
            <a:endParaRPr/>
          </a:p>
        </p:txBody>
      </p:sp>
      <p:sp>
        <p:nvSpPr>
          <p:cNvPr id="234" name="Shape 234"/>
          <p:cNvSpPr/>
          <p:nvPr/>
        </p:nvSpPr>
        <p:spPr>
          <a:xfrm>
            <a:off x="4429878" y="1453326"/>
            <a:ext cx="3580963" cy="1244269"/>
          </a:xfrm>
          <a:prstGeom prst="line">
            <a:avLst/>
          </a:prstGeom>
          <a:ln w="12700">
            <a:solidFill>
              <a:srgbClr val="548235"/>
            </a:solidFill>
            <a:miter/>
            <a:tailEnd type="triangle"/>
          </a:ln>
        </p:spPr>
        <p:txBody>
          <a:bodyPr lIns="45719" rIns="45719"/>
          <a:lstStyle/>
          <a:p>
            <a:endParaRPr/>
          </a:p>
        </p:txBody>
      </p:sp>
      <p:sp>
        <p:nvSpPr>
          <p:cNvPr id="319" name="Shape 319"/>
          <p:cNvSpPr/>
          <p:nvPr/>
        </p:nvSpPr>
        <p:spPr>
          <a:xfrm>
            <a:off x="4437195" y="1145583"/>
            <a:ext cx="2725956" cy="515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0" y="7200"/>
                  <a:pt x="14400" y="14400"/>
                  <a:pt x="21600" y="21600"/>
                </a:cubicBezTo>
              </a:path>
            </a:pathLst>
          </a:custGeom>
          <a:ln w="12700">
            <a:solidFill>
              <a:srgbClr val="548235"/>
            </a:solidFill>
            <a:miter/>
            <a:tailEnd type="triangle"/>
          </a:ln>
        </p:spPr>
        <p:txBody>
          <a:bodyPr/>
          <a:lstStyle/>
          <a:p>
            <a:endParaRPr/>
          </a:p>
        </p:txBody>
      </p:sp>
      <p:sp>
        <p:nvSpPr>
          <p:cNvPr id="236" name="Shape 236"/>
          <p:cNvSpPr/>
          <p:nvPr/>
        </p:nvSpPr>
        <p:spPr>
          <a:xfrm flipV="1">
            <a:off x="9160050" y="3778490"/>
            <a:ext cx="4233" cy="940531"/>
          </a:xfrm>
          <a:prstGeom prst="line">
            <a:avLst/>
          </a:prstGeom>
          <a:ln w="12700">
            <a:solidFill>
              <a:srgbClr val="008000"/>
            </a:solidFill>
            <a:miter/>
            <a:tailEnd type="triangle"/>
          </a:ln>
        </p:spPr>
        <p:txBody>
          <a:bodyPr lIns="45719" rIns="45719"/>
          <a:lstStyle/>
          <a:p>
            <a:endParaRPr/>
          </a:p>
        </p:txBody>
      </p:sp>
      <p:sp>
        <p:nvSpPr>
          <p:cNvPr id="237" name="Shape 237"/>
          <p:cNvSpPr/>
          <p:nvPr/>
        </p:nvSpPr>
        <p:spPr>
          <a:xfrm>
            <a:off x="8946340" y="3778490"/>
            <a:ext cx="1" cy="940531"/>
          </a:xfrm>
          <a:prstGeom prst="line">
            <a:avLst/>
          </a:prstGeom>
          <a:ln w="12700">
            <a:solidFill>
              <a:srgbClr val="008000"/>
            </a:solidFill>
            <a:miter/>
            <a:tailEnd type="triangle"/>
          </a:ln>
        </p:spPr>
        <p:txBody>
          <a:bodyPr lIns="45719" rIns="45719"/>
          <a:lstStyle/>
          <a:p>
            <a:endParaRPr/>
          </a:p>
        </p:txBody>
      </p:sp>
      <p:sp>
        <p:nvSpPr>
          <p:cNvPr id="238" name="Shape 238"/>
          <p:cNvSpPr/>
          <p:nvPr/>
        </p:nvSpPr>
        <p:spPr>
          <a:xfrm>
            <a:off x="8600500" y="1637586"/>
            <a:ext cx="5237" cy="930600"/>
          </a:xfrm>
          <a:prstGeom prst="line">
            <a:avLst/>
          </a:prstGeom>
          <a:ln w="12700">
            <a:solidFill>
              <a:srgbClr val="008000"/>
            </a:solidFill>
            <a:miter/>
            <a:headEnd type="triangle"/>
            <a:tailEnd type="triangle"/>
          </a:ln>
        </p:spPr>
        <p:txBody>
          <a:bodyPr lIns="45719" rIns="45719"/>
          <a:lstStyle/>
          <a:p>
            <a:endParaRPr/>
          </a:p>
        </p:txBody>
      </p:sp>
      <p:sp>
        <p:nvSpPr>
          <p:cNvPr id="239" name="Shape 239"/>
          <p:cNvSpPr/>
          <p:nvPr/>
        </p:nvSpPr>
        <p:spPr>
          <a:xfrm>
            <a:off x="8677168" y="1749762"/>
            <a:ext cx="767196" cy="707886"/>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sz="1000"/>
            </a:pPr>
            <a:r>
              <a:t>Terrain</a:t>
            </a:r>
          </a:p>
          <a:p>
            <a:pPr>
              <a:defRPr sz="1000"/>
            </a:pPr>
            <a:r>
              <a:t>Weather</a:t>
            </a:r>
          </a:p>
          <a:p>
            <a:pPr>
              <a:defRPr sz="1000"/>
            </a:pPr>
            <a:r>
              <a:t>Surveillance</a:t>
            </a:r>
          </a:p>
          <a:p>
            <a:pPr>
              <a:defRPr sz="1000"/>
            </a:pPr>
            <a:r>
              <a:t>Performance</a:t>
            </a:r>
          </a:p>
        </p:txBody>
      </p:sp>
      <p:sp>
        <p:nvSpPr>
          <p:cNvPr id="240" name="Shape 240"/>
          <p:cNvSpPr/>
          <p:nvPr/>
        </p:nvSpPr>
        <p:spPr>
          <a:xfrm>
            <a:off x="3062461" y="2875430"/>
            <a:ext cx="837579" cy="1"/>
          </a:xfrm>
          <a:prstGeom prst="line">
            <a:avLst/>
          </a:prstGeom>
          <a:ln w="12700">
            <a:solidFill>
              <a:srgbClr val="548235"/>
            </a:solidFill>
            <a:miter/>
            <a:tailEnd type="triangle"/>
          </a:ln>
        </p:spPr>
        <p:txBody>
          <a:bodyPr lIns="45719" rIns="45719"/>
          <a:lstStyle/>
          <a:p>
            <a:endParaRPr/>
          </a:p>
        </p:txBody>
      </p:sp>
      <p:sp>
        <p:nvSpPr>
          <p:cNvPr id="241" name="Shape 241"/>
          <p:cNvSpPr/>
          <p:nvPr/>
        </p:nvSpPr>
        <p:spPr>
          <a:xfrm flipH="1">
            <a:off x="3062464" y="3527670"/>
            <a:ext cx="837577" cy="1"/>
          </a:xfrm>
          <a:prstGeom prst="line">
            <a:avLst/>
          </a:prstGeom>
          <a:ln w="12700">
            <a:solidFill>
              <a:srgbClr val="008000"/>
            </a:solidFill>
            <a:miter/>
            <a:tailEnd type="triangle"/>
          </a:ln>
        </p:spPr>
        <p:txBody>
          <a:bodyPr lIns="45719" rIns="45719"/>
          <a:lstStyle/>
          <a:p>
            <a:endParaRPr/>
          </a:p>
        </p:txBody>
      </p:sp>
      <p:sp>
        <p:nvSpPr>
          <p:cNvPr id="242" name="Shape 242"/>
          <p:cNvSpPr/>
          <p:nvPr/>
        </p:nvSpPr>
        <p:spPr>
          <a:xfrm>
            <a:off x="9503464" y="2972062"/>
            <a:ext cx="502733" cy="502693"/>
          </a:xfrm>
          <a:custGeom>
            <a:avLst/>
            <a:gdLst/>
            <a:ahLst/>
            <a:cxnLst>
              <a:cxn ang="0">
                <a:pos x="wd2" y="hd2"/>
              </a:cxn>
              <a:cxn ang="5400000">
                <a:pos x="wd2" y="hd2"/>
              </a:cxn>
              <a:cxn ang="10800000">
                <a:pos x="wd2" y="hd2"/>
              </a:cxn>
              <a:cxn ang="16200000">
                <a:pos x="wd2" y="hd2"/>
              </a:cxn>
            </a:cxnLst>
            <a:rect l="0" t="0" r="r" b="b"/>
            <a:pathLst>
              <a:path w="21600" h="21600" extrusionOk="0">
                <a:moveTo>
                  <a:pt x="1137" y="21600"/>
                </a:moveTo>
                <a:lnTo>
                  <a:pt x="21600" y="21600"/>
                </a:lnTo>
                <a:lnTo>
                  <a:pt x="21221" y="0"/>
                </a:lnTo>
                <a:lnTo>
                  <a:pt x="0" y="0"/>
                </a:lnTo>
              </a:path>
            </a:pathLst>
          </a:custGeom>
          <a:ln w="12700">
            <a:solidFill>
              <a:srgbClr val="008000"/>
            </a:solidFill>
            <a:miter/>
            <a:tailEnd type="triangle"/>
          </a:ln>
        </p:spPr>
        <p:txBody>
          <a:bodyPr lIns="45719" rIns="45719" anchor="ctr"/>
          <a:lstStyle/>
          <a:p>
            <a:pPr algn="ctr"/>
            <a:endParaRPr/>
          </a:p>
        </p:txBody>
      </p:sp>
      <p:sp>
        <p:nvSpPr>
          <p:cNvPr id="243" name="Shape 243"/>
          <p:cNvSpPr/>
          <p:nvPr/>
        </p:nvSpPr>
        <p:spPr>
          <a:xfrm>
            <a:off x="10025554" y="2846734"/>
            <a:ext cx="1027753" cy="55399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a:lvl1pPr>
          </a:lstStyle>
          <a:p>
            <a:r>
              <a:t>Inter-USS communication and coordination</a:t>
            </a:r>
          </a:p>
        </p:txBody>
      </p:sp>
      <p:sp>
        <p:nvSpPr>
          <p:cNvPr id="244" name="Shape 244"/>
          <p:cNvSpPr/>
          <p:nvPr/>
        </p:nvSpPr>
        <p:spPr>
          <a:xfrm>
            <a:off x="9927944" y="1016685"/>
            <a:ext cx="502733" cy="502693"/>
          </a:xfrm>
          <a:custGeom>
            <a:avLst/>
            <a:gdLst/>
            <a:ahLst/>
            <a:cxnLst>
              <a:cxn ang="0">
                <a:pos x="wd2" y="hd2"/>
              </a:cxn>
              <a:cxn ang="5400000">
                <a:pos x="wd2" y="hd2"/>
              </a:cxn>
              <a:cxn ang="10800000">
                <a:pos x="wd2" y="hd2"/>
              </a:cxn>
              <a:cxn ang="16200000">
                <a:pos x="wd2" y="hd2"/>
              </a:cxn>
            </a:cxnLst>
            <a:rect l="0" t="0" r="r" b="b"/>
            <a:pathLst>
              <a:path w="21600" h="21600" extrusionOk="0">
                <a:moveTo>
                  <a:pt x="1137" y="21600"/>
                </a:moveTo>
                <a:lnTo>
                  <a:pt x="21600" y="21600"/>
                </a:lnTo>
                <a:lnTo>
                  <a:pt x="21221" y="0"/>
                </a:lnTo>
                <a:lnTo>
                  <a:pt x="0" y="0"/>
                </a:lnTo>
              </a:path>
            </a:pathLst>
          </a:custGeom>
          <a:ln w="12700">
            <a:solidFill>
              <a:srgbClr val="008000"/>
            </a:solidFill>
            <a:miter/>
            <a:tailEnd type="triangle"/>
          </a:ln>
        </p:spPr>
        <p:txBody>
          <a:bodyPr lIns="45719" rIns="45719" anchor="ctr"/>
          <a:lstStyle/>
          <a:p>
            <a:pPr algn="ctr"/>
            <a:endParaRPr/>
          </a:p>
        </p:txBody>
      </p:sp>
      <p:sp>
        <p:nvSpPr>
          <p:cNvPr id="245" name="Shape 245"/>
          <p:cNvSpPr/>
          <p:nvPr/>
        </p:nvSpPr>
        <p:spPr>
          <a:xfrm>
            <a:off x="10464342" y="785387"/>
            <a:ext cx="1027753" cy="70788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a:lvl1pPr>
          </a:lstStyle>
          <a:p>
            <a:r>
              <a:t>Inter-data provider communication and coordination</a:t>
            </a:r>
          </a:p>
        </p:txBody>
      </p:sp>
      <p:grpSp>
        <p:nvGrpSpPr>
          <p:cNvPr id="248" name="Group 248"/>
          <p:cNvGrpSpPr/>
          <p:nvPr/>
        </p:nvGrpSpPr>
        <p:grpSpPr>
          <a:xfrm>
            <a:off x="5620655" y="4837124"/>
            <a:ext cx="716540" cy="754815"/>
            <a:chOff x="0" y="0"/>
            <a:chExt cx="716538" cy="754813"/>
          </a:xfrm>
        </p:grpSpPr>
        <p:sp>
          <p:nvSpPr>
            <p:cNvPr id="246" name="Shape 246"/>
            <p:cNvSpPr/>
            <p:nvPr/>
          </p:nvSpPr>
          <p:spPr>
            <a:xfrm>
              <a:off x="0" y="0"/>
              <a:ext cx="716538" cy="754813"/>
            </a:xfrm>
            <a:prstGeom prst="roundRect">
              <a:avLst>
                <a:gd name="adj" fmla="val 16667"/>
              </a:avLst>
            </a:prstGeom>
            <a:solidFill>
              <a:srgbClr val="8497B0"/>
            </a:solidFill>
            <a:ln w="12700" cap="flat">
              <a:solidFill>
                <a:srgbClr val="42719B"/>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47" name="Shape 247"/>
            <p:cNvSpPr/>
            <p:nvPr/>
          </p:nvSpPr>
          <p:spPr>
            <a:xfrm>
              <a:off x="34979" y="115793"/>
              <a:ext cx="646582" cy="52321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1400"/>
              </a:lvl1pPr>
            </a:lstStyle>
            <a:p>
              <a:r>
                <a:t>Public Safety</a:t>
              </a:r>
            </a:p>
          </p:txBody>
        </p:sp>
      </p:grpSp>
      <p:grpSp>
        <p:nvGrpSpPr>
          <p:cNvPr id="251" name="Group 251"/>
          <p:cNvGrpSpPr/>
          <p:nvPr/>
        </p:nvGrpSpPr>
        <p:grpSpPr>
          <a:xfrm>
            <a:off x="6509153" y="4852547"/>
            <a:ext cx="738824" cy="754815"/>
            <a:chOff x="0" y="0"/>
            <a:chExt cx="738823" cy="754813"/>
          </a:xfrm>
        </p:grpSpPr>
        <p:sp>
          <p:nvSpPr>
            <p:cNvPr id="249" name="Shape 249"/>
            <p:cNvSpPr/>
            <p:nvPr/>
          </p:nvSpPr>
          <p:spPr>
            <a:xfrm>
              <a:off x="0" y="0"/>
              <a:ext cx="738823" cy="754813"/>
            </a:xfrm>
            <a:prstGeom prst="roundRect">
              <a:avLst>
                <a:gd name="adj" fmla="val 16667"/>
              </a:avLst>
            </a:prstGeom>
            <a:solidFill>
              <a:srgbClr val="8497B0"/>
            </a:solidFill>
            <a:ln w="12700" cap="flat">
              <a:solidFill>
                <a:srgbClr val="42719B"/>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50" name="Shape 250"/>
            <p:cNvSpPr/>
            <p:nvPr/>
          </p:nvSpPr>
          <p:spPr>
            <a:xfrm>
              <a:off x="36065" y="223519"/>
              <a:ext cx="666691" cy="30777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1400"/>
              </a:lvl1pPr>
            </a:lstStyle>
            <a:p>
              <a:r>
                <a:t>Public</a:t>
              </a:r>
            </a:p>
          </p:txBody>
        </p:sp>
      </p:grpSp>
      <p:sp>
        <p:nvSpPr>
          <p:cNvPr id="252" name="Shape 252"/>
          <p:cNvSpPr/>
          <p:nvPr/>
        </p:nvSpPr>
        <p:spPr>
          <a:xfrm flipV="1">
            <a:off x="5982415" y="3557187"/>
            <a:ext cx="2022164" cy="1241627"/>
          </a:xfrm>
          <a:prstGeom prst="line">
            <a:avLst/>
          </a:prstGeom>
          <a:ln w="12700">
            <a:solidFill>
              <a:srgbClr val="008000"/>
            </a:solidFill>
            <a:miter/>
            <a:headEnd type="triangle"/>
            <a:tailEnd type="triangle"/>
          </a:ln>
        </p:spPr>
        <p:txBody>
          <a:bodyPr lIns="45719" rIns="45719"/>
          <a:lstStyle/>
          <a:p>
            <a:endParaRPr/>
          </a:p>
        </p:txBody>
      </p:sp>
      <p:sp>
        <p:nvSpPr>
          <p:cNvPr id="253" name="Shape 253"/>
          <p:cNvSpPr/>
          <p:nvPr/>
        </p:nvSpPr>
        <p:spPr>
          <a:xfrm flipH="1">
            <a:off x="6878565" y="3760311"/>
            <a:ext cx="1204235" cy="1092232"/>
          </a:xfrm>
          <a:prstGeom prst="line">
            <a:avLst/>
          </a:prstGeom>
          <a:ln w="12700">
            <a:solidFill>
              <a:srgbClr val="008000"/>
            </a:solidFill>
            <a:miter/>
            <a:tailEnd type="triangle"/>
          </a:ln>
        </p:spPr>
        <p:txBody>
          <a:bodyPr lIns="45719" rIns="45719"/>
          <a:lstStyle/>
          <a:p>
            <a:endParaRPr/>
          </a:p>
        </p:txBody>
      </p:sp>
      <p:sp>
        <p:nvSpPr>
          <p:cNvPr id="254" name="Shape 254"/>
          <p:cNvSpPr/>
          <p:nvPr/>
        </p:nvSpPr>
        <p:spPr>
          <a:xfrm>
            <a:off x="9741731" y="3857241"/>
            <a:ext cx="804064" cy="86177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sz="1000"/>
            </a:pPr>
            <a:r>
              <a:t>Operations</a:t>
            </a:r>
          </a:p>
          <a:p>
            <a:pPr>
              <a:defRPr sz="1000"/>
            </a:pPr>
            <a:r>
              <a:t>Constraints</a:t>
            </a:r>
          </a:p>
          <a:p>
            <a:pPr>
              <a:defRPr sz="1000"/>
            </a:pPr>
            <a:r>
              <a:t>Modifications</a:t>
            </a:r>
          </a:p>
          <a:p>
            <a:pPr>
              <a:defRPr sz="1000"/>
            </a:pPr>
            <a:r>
              <a:t>Notifications</a:t>
            </a:r>
          </a:p>
          <a:p>
            <a:pPr>
              <a:defRPr sz="1000"/>
            </a:pPr>
            <a:r>
              <a:t>Information</a:t>
            </a:r>
          </a:p>
        </p:txBody>
      </p:sp>
      <p:sp>
        <p:nvSpPr>
          <p:cNvPr id="255" name="Shape 255"/>
          <p:cNvSpPr/>
          <p:nvPr/>
        </p:nvSpPr>
        <p:spPr>
          <a:xfrm>
            <a:off x="7674061" y="4230083"/>
            <a:ext cx="1238479" cy="40011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sz="1000"/>
            </a:pPr>
            <a:r>
              <a:t>Operation requests</a:t>
            </a:r>
          </a:p>
          <a:p>
            <a:pPr>
              <a:defRPr sz="1000"/>
            </a:pPr>
            <a:r>
              <a:t>Real-time information</a:t>
            </a:r>
          </a:p>
        </p:txBody>
      </p:sp>
      <p:sp>
        <p:nvSpPr>
          <p:cNvPr id="256" name="Shape 256"/>
          <p:cNvSpPr/>
          <p:nvPr/>
        </p:nvSpPr>
        <p:spPr>
          <a:xfrm>
            <a:off x="3044837" y="2648987"/>
            <a:ext cx="598880" cy="24622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lvl1pPr>
          </a:lstStyle>
          <a:p>
            <a:r>
              <a:t>NAS state</a:t>
            </a:r>
          </a:p>
        </p:txBody>
      </p:sp>
      <p:sp>
        <p:nvSpPr>
          <p:cNvPr id="257" name="Shape 257"/>
          <p:cNvSpPr/>
          <p:nvPr/>
        </p:nvSpPr>
        <p:spPr>
          <a:xfrm>
            <a:off x="3021516" y="3246529"/>
            <a:ext cx="744754" cy="24622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lvl1pPr>
          </a:lstStyle>
          <a:p>
            <a:r>
              <a:t>NAS impacts</a:t>
            </a:r>
          </a:p>
        </p:txBody>
      </p:sp>
      <p:sp>
        <p:nvSpPr>
          <p:cNvPr id="258" name="Shape 258"/>
          <p:cNvSpPr/>
          <p:nvPr/>
        </p:nvSpPr>
        <p:spPr>
          <a:xfrm>
            <a:off x="3775559" y="1610735"/>
            <a:ext cx="829712" cy="24622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lvl1pPr>
          </a:lstStyle>
          <a:p>
            <a:r>
              <a:t>Common data</a:t>
            </a:r>
          </a:p>
        </p:txBody>
      </p:sp>
      <p:sp>
        <p:nvSpPr>
          <p:cNvPr id="259" name="Shape 259"/>
          <p:cNvSpPr/>
          <p:nvPr/>
        </p:nvSpPr>
        <p:spPr>
          <a:xfrm rot="19685030">
            <a:off x="6254327" y="4141404"/>
            <a:ext cx="1623236" cy="40011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1000"/>
            </a:pPr>
            <a:r>
              <a:t>Operations, Constraints, </a:t>
            </a:r>
          </a:p>
          <a:p>
            <a:pPr>
              <a:defRPr sz="1000"/>
            </a:pPr>
            <a:r>
              <a:t>Notifications, Information</a:t>
            </a:r>
          </a:p>
        </p:txBody>
      </p:sp>
      <p:sp>
        <p:nvSpPr>
          <p:cNvPr id="260" name="Shape 260"/>
          <p:cNvSpPr/>
          <p:nvPr/>
        </p:nvSpPr>
        <p:spPr>
          <a:xfrm>
            <a:off x="180589" y="105345"/>
            <a:ext cx="7083099" cy="58477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800">
                <a:solidFill>
                  <a:srgbClr val="002060"/>
                </a:solidFill>
                <a:latin typeface="Arial Black"/>
                <a:ea typeface="Arial Black"/>
                <a:cs typeface="Arial Black"/>
                <a:sym typeface="Arial Black"/>
              </a:defRPr>
            </a:lvl1pPr>
          </a:lstStyle>
          <a:p>
            <a:r>
              <a:rPr sz="3200" dirty="0"/>
              <a:t>UTM </a:t>
            </a:r>
            <a:r>
              <a:rPr sz="3200" dirty="0" smtClean="0"/>
              <a:t>Architecture</a:t>
            </a:r>
            <a:endParaRPr sz="3200" dirty="0"/>
          </a:p>
        </p:txBody>
      </p:sp>
      <p:grpSp>
        <p:nvGrpSpPr>
          <p:cNvPr id="263" name="Group 263"/>
          <p:cNvGrpSpPr/>
          <p:nvPr/>
        </p:nvGrpSpPr>
        <p:grpSpPr>
          <a:xfrm>
            <a:off x="850497" y="5522184"/>
            <a:ext cx="1272699" cy="275636"/>
            <a:chOff x="0" y="0"/>
            <a:chExt cx="1272696" cy="275634"/>
          </a:xfrm>
        </p:grpSpPr>
        <p:sp>
          <p:nvSpPr>
            <p:cNvPr id="261" name="Shape 261"/>
            <p:cNvSpPr/>
            <p:nvPr/>
          </p:nvSpPr>
          <p:spPr>
            <a:xfrm>
              <a:off x="0" y="0"/>
              <a:ext cx="1272696" cy="275634"/>
            </a:xfrm>
            <a:prstGeom prst="roundRect">
              <a:avLst>
                <a:gd name="adj" fmla="val 16667"/>
              </a:avLst>
            </a:prstGeom>
            <a:solidFill>
              <a:srgbClr val="8497B0"/>
            </a:solidFill>
            <a:ln w="12700" cap="flat">
              <a:solidFill>
                <a:srgbClr val="42719B"/>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62" name="Shape 262"/>
            <p:cNvSpPr/>
            <p:nvPr/>
          </p:nvSpPr>
          <p:spPr>
            <a:xfrm>
              <a:off x="13455" y="14705"/>
              <a:ext cx="1245785" cy="24621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1000" i="1"/>
              </a:lvl1pPr>
            </a:lstStyle>
            <a:p>
              <a:r>
                <a:t>Other Stakeholders</a:t>
              </a:r>
            </a:p>
          </p:txBody>
        </p:sp>
      </p:grpSp>
      <p:grpSp>
        <p:nvGrpSpPr>
          <p:cNvPr id="266" name="Group 266"/>
          <p:cNvGrpSpPr/>
          <p:nvPr/>
        </p:nvGrpSpPr>
        <p:grpSpPr>
          <a:xfrm>
            <a:off x="850499" y="5204694"/>
            <a:ext cx="1272700" cy="313320"/>
            <a:chOff x="0" y="0"/>
            <a:chExt cx="1272698" cy="313319"/>
          </a:xfrm>
        </p:grpSpPr>
        <p:sp>
          <p:nvSpPr>
            <p:cNvPr id="264" name="Shape 264"/>
            <p:cNvSpPr/>
            <p:nvPr/>
          </p:nvSpPr>
          <p:spPr>
            <a:xfrm>
              <a:off x="0" y="0"/>
              <a:ext cx="1272698" cy="313319"/>
            </a:xfrm>
            <a:prstGeom prst="roundRect">
              <a:avLst>
                <a:gd name="adj" fmla="val 16667"/>
              </a:avLst>
            </a:prstGeom>
            <a:solidFill>
              <a:srgbClr val="CCFFCC"/>
            </a:solidFill>
            <a:ln w="12700" cap="flat">
              <a:solidFill>
                <a:srgbClr val="787878"/>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65" name="Shape 265"/>
            <p:cNvSpPr/>
            <p:nvPr/>
          </p:nvSpPr>
          <p:spPr>
            <a:xfrm>
              <a:off x="15295" y="33550"/>
              <a:ext cx="1242109" cy="2462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1000" i="1"/>
              </a:lvl1pPr>
            </a:lstStyle>
            <a:p>
              <a:r>
                <a:t>Operator Function</a:t>
              </a:r>
            </a:p>
          </p:txBody>
        </p:sp>
      </p:grpSp>
      <p:grpSp>
        <p:nvGrpSpPr>
          <p:cNvPr id="269" name="Group 269"/>
          <p:cNvGrpSpPr/>
          <p:nvPr/>
        </p:nvGrpSpPr>
        <p:grpSpPr>
          <a:xfrm>
            <a:off x="846528" y="4912017"/>
            <a:ext cx="1276673" cy="292678"/>
            <a:chOff x="0" y="0"/>
            <a:chExt cx="1276671" cy="292677"/>
          </a:xfrm>
        </p:grpSpPr>
        <p:sp>
          <p:nvSpPr>
            <p:cNvPr id="267" name="Shape 267"/>
            <p:cNvSpPr/>
            <p:nvPr/>
          </p:nvSpPr>
          <p:spPr>
            <a:xfrm>
              <a:off x="0" y="0"/>
              <a:ext cx="1276671" cy="292677"/>
            </a:xfrm>
            <a:prstGeom prst="roundRect">
              <a:avLst>
                <a:gd name="adj" fmla="val 16667"/>
              </a:avLst>
            </a:prstGeom>
            <a:solidFill>
              <a:srgbClr val="F4B183"/>
            </a:solidFill>
            <a:ln w="12700" cap="flat">
              <a:solidFill>
                <a:srgbClr val="527E34"/>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68" name="Shape 268"/>
            <p:cNvSpPr/>
            <p:nvPr/>
          </p:nvSpPr>
          <p:spPr>
            <a:xfrm>
              <a:off x="14287" y="23230"/>
              <a:ext cx="1248098" cy="2462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1000" i="1"/>
              </a:lvl1pPr>
            </a:lstStyle>
            <a:p>
              <a:r>
                <a:t>ANSP Function</a:t>
              </a:r>
            </a:p>
          </p:txBody>
        </p:sp>
      </p:grpSp>
      <p:sp>
        <p:nvSpPr>
          <p:cNvPr id="270" name="Shape 270"/>
          <p:cNvSpPr/>
          <p:nvPr/>
        </p:nvSpPr>
        <p:spPr>
          <a:xfrm>
            <a:off x="712017" y="4630198"/>
            <a:ext cx="725005" cy="276999"/>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200"/>
            </a:lvl1pPr>
          </a:lstStyle>
          <a:p>
            <a:r>
              <a:t>Color Key:</a:t>
            </a:r>
          </a:p>
        </p:txBody>
      </p:sp>
      <p:grpSp>
        <p:nvGrpSpPr>
          <p:cNvPr id="312" name="Group 312"/>
          <p:cNvGrpSpPr/>
          <p:nvPr/>
        </p:nvGrpSpPr>
        <p:grpSpPr>
          <a:xfrm>
            <a:off x="7382615" y="4719020"/>
            <a:ext cx="3827828" cy="1895359"/>
            <a:chOff x="0" y="0"/>
            <a:chExt cx="3827825" cy="1895357"/>
          </a:xfrm>
        </p:grpSpPr>
        <p:grpSp>
          <p:nvGrpSpPr>
            <p:cNvPr id="273" name="Group 273"/>
            <p:cNvGrpSpPr/>
            <p:nvPr/>
          </p:nvGrpSpPr>
          <p:grpSpPr>
            <a:xfrm>
              <a:off x="107702" y="137505"/>
              <a:ext cx="1018806" cy="754815"/>
              <a:chOff x="0" y="0"/>
              <a:chExt cx="1018804" cy="754813"/>
            </a:xfrm>
          </p:grpSpPr>
          <p:sp>
            <p:nvSpPr>
              <p:cNvPr id="271" name="Shape 271"/>
              <p:cNvSpPr/>
              <p:nvPr/>
            </p:nvSpPr>
            <p:spPr>
              <a:xfrm>
                <a:off x="0" y="0"/>
                <a:ext cx="1018804" cy="754813"/>
              </a:xfrm>
              <a:prstGeom prst="roundRect">
                <a:avLst>
                  <a:gd name="adj" fmla="val 16667"/>
                </a:avLst>
              </a:prstGeom>
              <a:solidFill>
                <a:srgbClr val="CCFFCC"/>
              </a:solidFill>
              <a:ln w="12700" cap="flat">
                <a:solidFill>
                  <a:srgbClr val="787878"/>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sp>
            <p:nvSpPr>
              <p:cNvPr id="272" name="Shape 272"/>
              <p:cNvSpPr/>
              <p:nvPr/>
            </p:nvSpPr>
            <p:spPr>
              <a:xfrm>
                <a:off x="36847" y="115800"/>
                <a:ext cx="945114" cy="52321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defRPr sz="1400"/>
                </a:lvl1pPr>
              </a:lstStyle>
              <a:p>
                <a:r>
                  <a:t>UAS Operator</a:t>
                </a:r>
              </a:p>
            </p:txBody>
          </p:sp>
        </p:grpSp>
        <p:grpSp>
          <p:nvGrpSpPr>
            <p:cNvPr id="276" name="Group 276"/>
            <p:cNvGrpSpPr/>
            <p:nvPr/>
          </p:nvGrpSpPr>
          <p:grpSpPr>
            <a:xfrm>
              <a:off x="287903" y="1301962"/>
              <a:ext cx="520000" cy="440561"/>
              <a:chOff x="0" y="0"/>
              <a:chExt cx="519999" cy="440560"/>
            </a:xfrm>
          </p:grpSpPr>
          <p:sp>
            <p:nvSpPr>
              <p:cNvPr id="274" name="Shape 274"/>
              <p:cNvSpPr/>
              <p:nvPr/>
            </p:nvSpPr>
            <p:spPr>
              <a:xfrm>
                <a:off x="0" y="0"/>
                <a:ext cx="519999" cy="440560"/>
              </a:xfrm>
              <a:prstGeom prst="roundRect">
                <a:avLst>
                  <a:gd name="adj" fmla="val 16667"/>
                </a:avLst>
              </a:prstGeom>
              <a:solidFill>
                <a:srgbClr val="CCFFCC"/>
              </a:solidFill>
              <a:ln w="12700" cap="flat">
                <a:solidFill>
                  <a:srgbClr val="787878"/>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75" name="Shape 275"/>
              <p:cNvSpPr/>
              <p:nvPr/>
            </p:nvSpPr>
            <p:spPr>
              <a:xfrm>
                <a:off x="21505" y="81782"/>
                <a:ext cx="476987" cy="2769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1200"/>
                </a:lvl1pPr>
              </a:lstStyle>
              <a:p>
                <a:r>
                  <a:t>UAS</a:t>
                </a:r>
              </a:p>
            </p:txBody>
          </p:sp>
        </p:grpSp>
        <p:grpSp>
          <p:nvGrpSpPr>
            <p:cNvPr id="279" name="Group 279"/>
            <p:cNvGrpSpPr/>
            <p:nvPr/>
          </p:nvGrpSpPr>
          <p:grpSpPr>
            <a:xfrm>
              <a:off x="341524" y="1342388"/>
              <a:ext cx="520000" cy="440561"/>
              <a:chOff x="0" y="0"/>
              <a:chExt cx="519999" cy="440560"/>
            </a:xfrm>
          </p:grpSpPr>
          <p:sp>
            <p:nvSpPr>
              <p:cNvPr id="277" name="Shape 277"/>
              <p:cNvSpPr/>
              <p:nvPr/>
            </p:nvSpPr>
            <p:spPr>
              <a:xfrm>
                <a:off x="0" y="0"/>
                <a:ext cx="519999" cy="440560"/>
              </a:xfrm>
              <a:prstGeom prst="roundRect">
                <a:avLst>
                  <a:gd name="adj" fmla="val 16667"/>
                </a:avLst>
              </a:prstGeom>
              <a:solidFill>
                <a:srgbClr val="CCFFCC"/>
              </a:solidFill>
              <a:ln w="12700" cap="flat">
                <a:solidFill>
                  <a:srgbClr val="787878"/>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78" name="Shape 278"/>
              <p:cNvSpPr/>
              <p:nvPr/>
            </p:nvSpPr>
            <p:spPr>
              <a:xfrm>
                <a:off x="21505" y="81782"/>
                <a:ext cx="476987" cy="2769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1200"/>
                </a:lvl1pPr>
              </a:lstStyle>
              <a:p>
                <a:r>
                  <a:t>UAS</a:t>
                </a:r>
              </a:p>
            </p:txBody>
          </p:sp>
        </p:grpSp>
        <p:grpSp>
          <p:nvGrpSpPr>
            <p:cNvPr id="282" name="Group 282"/>
            <p:cNvGrpSpPr/>
            <p:nvPr/>
          </p:nvGrpSpPr>
          <p:grpSpPr>
            <a:xfrm>
              <a:off x="401729" y="1374756"/>
              <a:ext cx="593023" cy="440561"/>
              <a:chOff x="0" y="0"/>
              <a:chExt cx="593022" cy="440560"/>
            </a:xfrm>
          </p:grpSpPr>
          <p:sp>
            <p:nvSpPr>
              <p:cNvPr id="280" name="Shape 280"/>
              <p:cNvSpPr/>
              <p:nvPr/>
            </p:nvSpPr>
            <p:spPr>
              <a:xfrm>
                <a:off x="0" y="0"/>
                <a:ext cx="593022" cy="440560"/>
              </a:xfrm>
              <a:prstGeom prst="roundRect">
                <a:avLst>
                  <a:gd name="adj" fmla="val 16667"/>
                </a:avLst>
              </a:prstGeom>
              <a:solidFill>
                <a:srgbClr val="CCFFCC"/>
              </a:solidFill>
              <a:ln w="12700" cap="flat">
                <a:solidFill>
                  <a:srgbClr val="787878"/>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sp>
            <p:nvSpPr>
              <p:cNvPr id="281" name="Shape 281"/>
              <p:cNvSpPr/>
              <p:nvPr/>
            </p:nvSpPr>
            <p:spPr>
              <a:xfrm>
                <a:off x="21505" y="66393"/>
                <a:ext cx="550010" cy="30777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defRPr sz="1400"/>
                </a:lvl1pPr>
              </a:lstStyle>
              <a:p>
                <a:r>
                  <a:t>UAS</a:t>
                </a:r>
              </a:p>
            </p:txBody>
          </p:sp>
        </p:grpSp>
        <p:grpSp>
          <p:nvGrpSpPr>
            <p:cNvPr id="285" name="Group 285"/>
            <p:cNvGrpSpPr/>
            <p:nvPr/>
          </p:nvGrpSpPr>
          <p:grpSpPr>
            <a:xfrm>
              <a:off x="1206601" y="137505"/>
              <a:ext cx="1018806" cy="754815"/>
              <a:chOff x="0" y="0"/>
              <a:chExt cx="1018804" cy="754813"/>
            </a:xfrm>
          </p:grpSpPr>
          <p:sp>
            <p:nvSpPr>
              <p:cNvPr id="283" name="Shape 283"/>
              <p:cNvSpPr/>
              <p:nvPr/>
            </p:nvSpPr>
            <p:spPr>
              <a:xfrm>
                <a:off x="0" y="0"/>
                <a:ext cx="1018804" cy="754813"/>
              </a:xfrm>
              <a:prstGeom prst="roundRect">
                <a:avLst>
                  <a:gd name="adj" fmla="val 16667"/>
                </a:avLst>
              </a:prstGeom>
              <a:solidFill>
                <a:srgbClr val="CCFFCC"/>
              </a:solidFill>
              <a:ln w="12700" cap="flat">
                <a:solidFill>
                  <a:srgbClr val="787878"/>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sp>
            <p:nvSpPr>
              <p:cNvPr id="284" name="Shape 284"/>
              <p:cNvSpPr/>
              <p:nvPr/>
            </p:nvSpPr>
            <p:spPr>
              <a:xfrm>
                <a:off x="36847" y="115800"/>
                <a:ext cx="945114" cy="52321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defRPr sz="1400"/>
                </a:lvl1pPr>
              </a:lstStyle>
              <a:p>
                <a:r>
                  <a:t>UAS Operator</a:t>
                </a:r>
              </a:p>
            </p:txBody>
          </p:sp>
        </p:grpSp>
        <p:grpSp>
          <p:nvGrpSpPr>
            <p:cNvPr id="288" name="Group 288"/>
            <p:cNvGrpSpPr/>
            <p:nvPr/>
          </p:nvGrpSpPr>
          <p:grpSpPr>
            <a:xfrm>
              <a:off x="2637923" y="137506"/>
              <a:ext cx="1018806" cy="754815"/>
              <a:chOff x="0" y="0"/>
              <a:chExt cx="1018804" cy="754813"/>
            </a:xfrm>
          </p:grpSpPr>
          <p:sp>
            <p:nvSpPr>
              <p:cNvPr id="286" name="Shape 286"/>
              <p:cNvSpPr/>
              <p:nvPr/>
            </p:nvSpPr>
            <p:spPr>
              <a:xfrm>
                <a:off x="0" y="0"/>
                <a:ext cx="1018804" cy="754813"/>
              </a:xfrm>
              <a:prstGeom prst="roundRect">
                <a:avLst>
                  <a:gd name="adj" fmla="val 16667"/>
                </a:avLst>
              </a:prstGeom>
              <a:solidFill>
                <a:srgbClr val="CCFFCC"/>
              </a:solidFill>
              <a:ln w="12700" cap="flat">
                <a:solidFill>
                  <a:srgbClr val="787878"/>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sp>
            <p:nvSpPr>
              <p:cNvPr id="287" name="Shape 287"/>
              <p:cNvSpPr/>
              <p:nvPr/>
            </p:nvSpPr>
            <p:spPr>
              <a:xfrm>
                <a:off x="36847" y="115800"/>
                <a:ext cx="945114" cy="52321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defRPr sz="1400"/>
                </a:lvl1pPr>
              </a:lstStyle>
              <a:p>
                <a:r>
                  <a:t>UAS Operator</a:t>
                </a:r>
              </a:p>
            </p:txBody>
          </p:sp>
        </p:grpSp>
        <p:sp>
          <p:nvSpPr>
            <p:cNvPr id="289" name="Shape 289"/>
            <p:cNvSpPr/>
            <p:nvPr/>
          </p:nvSpPr>
          <p:spPr>
            <a:xfrm>
              <a:off x="2289073" y="378995"/>
              <a:ext cx="251029" cy="3693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r>
                <a:t>…</a:t>
              </a:r>
            </a:p>
          </p:txBody>
        </p:sp>
        <p:grpSp>
          <p:nvGrpSpPr>
            <p:cNvPr id="292" name="Group 292"/>
            <p:cNvGrpSpPr/>
            <p:nvPr/>
          </p:nvGrpSpPr>
          <p:grpSpPr>
            <a:xfrm>
              <a:off x="1457163" y="1301962"/>
              <a:ext cx="520000" cy="440561"/>
              <a:chOff x="0" y="0"/>
              <a:chExt cx="519999" cy="440560"/>
            </a:xfrm>
          </p:grpSpPr>
          <p:sp>
            <p:nvSpPr>
              <p:cNvPr id="290" name="Shape 290"/>
              <p:cNvSpPr/>
              <p:nvPr/>
            </p:nvSpPr>
            <p:spPr>
              <a:xfrm>
                <a:off x="0" y="0"/>
                <a:ext cx="519999" cy="440560"/>
              </a:xfrm>
              <a:prstGeom prst="roundRect">
                <a:avLst>
                  <a:gd name="adj" fmla="val 16667"/>
                </a:avLst>
              </a:prstGeom>
              <a:solidFill>
                <a:srgbClr val="CCFFCC"/>
              </a:solidFill>
              <a:ln w="12700" cap="flat">
                <a:solidFill>
                  <a:srgbClr val="787878"/>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91" name="Shape 291"/>
              <p:cNvSpPr/>
              <p:nvPr/>
            </p:nvSpPr>
            <p:spPr>
              <a:xfrm>
                <a:off x="21505" y="81782"/>
                <a:ext cx="476987" cy="2769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1200"/>
                </a:lvl1pPr>
              </a:lstStyle>
              <a:p>
                <a:r>
                  <a:t>UAS</a:t>
                </a:r>
              </a:p>
            </p:txBody>
          </p:sp>
        </p:grpSp>
        <p:grpSp>
          <p:nvGrpSpPr>
            <p:cNvPr id="295" name="Group 295"/>
            <p:cNvGrpSpPr/>
            <p:nvPr/>
          </p:nvGrpSpPr>
          <p:grpSpPr>
            <a:xfrm>
              <a:off x="1510784" y="1342388"/>
              <a:ext cx="520000" cy="440561"/>
              <a:chOff x="0" y="0"/>
              <a:chExt cx="519999" cy="440560"/>
            </a:xfrm>
          </p:grpSpPr>
          <p:sp>
            <p:nvSpPr>
              <p:cNvPr id="293" name="Shape 293"/>
              <p:cNvSpPr/>
              <p:nvPr/>
            </p:nvSpPr>
            <p:spPr>
              <a:xfrm>
                <a:off x="0" y="0"/>
                <a:ext cx="519999" cy="440560"/>
              </a:xfrm>
              <a:prstGeom prst="roundRect">
                <a:avLst>
                  <a:gd name="adj" fmla="val 16667"/>
                </a:avLst>
              </a:prstGeom>
              <a:solidFill>
                <a:srgbClr val="CCFFCC"/>
              </a:solidFill>
              <a:ln w="12700" cap="flat">
                <a:solidFill>
                  <a:srgbClr val="787878"/>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94" name="Shape 294"/>
              <p:cNvSpPr/>
              <p:nvPr/>
            </p:nvSpPr>
            <p:spPr>
              <a:xfrm>
                <a:off x="21505" y="81782"/>
                <a:ext cx="476987" cy="2769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1200"/>
                </a:lvl1pPr>
              </a:lstStyle>
              <a:p>
                <a:r>
                  <a:t>UAS</a:t>
                </a:r>
              </a:p>
            </p:txBody>
          </p:sp>
        </p:grpSp>
        <p:grpSp>
          <p:nvGrpSpPr>
            <p:cNvPr id="298" name="Group 298"/>
            <p:cNvGrpSpPr/>
            <p:nvPr/>
          </p:nvGrpSpPr>
          <p:grpSpPr>
            <a:xfrm>
              <a:off x="1570990" y="1374756"/>
              <a:ext cx="589906" cy="440561"/>
              <a:chOff x="0" y="0"/>
              <a:chExt cx="589905" cy="440560"/>
            </a:xfrm>
          </p:grpSpPr>
          <p:sp>
            <p:nvSpPr>
              <p:cNvPr id="296" name="Shape 296"/>
              <p:cNvSpPr/>
              <p:nvPr/>
            </p:nvSpPr>
            <p:spPr>
              <a:xfrm>
                <a:off x="0" y="0"/>
                <a:ext cx="589905" cy="440560"/>
              </a:xfrm>
              <a:prstGeom prst="roundRect">
                <a:avLst>
                  <a:gd name="adj" fmla="val 16667"/>
                </a:avLst>
              </a:prstGeom>
              <a:solidFill>
                <a:srgbClr val="CCFFCC"/>
              </a:solidFill>
              <a:ln w="12700" cap="flat">
                <a:solidFill>
                  <a:srgbClr val="787878"/>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sp>
            <p:nvSpPr>
              <p:cNvPr id="297" name="Shape 297"/>
              <p:cNvSpPr/>
              <p:nvPr/>
            </p:nvSpPr>
            <p:spPr>
              <a:xfrm>
                <a:off x="21505" y="66393"/>
                <a:ext cx="546893" cy="30777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defRPr sz="1400"/>
                </a:lvl1pPr>
              </a:lstStyle>
              <a:p>
                <a:r>
                  <a:t>UAS</a:t>
                </a:r>
              </a:p>
            </p:txBody>
          </p:sp>
        </p:grpSp>
        <p:grpSp>
          <p:nvGrpSpPr>
            <p:cNvPr id="301" name="Group 301"/>
            <p:cNvGrpSpPr/>
            <p:nvPr/>
          </p:nvGrpSpPr>
          <p:grpSpPr>
            <a:xfrm>
              <a:off x="2878681" y="1301964"/>
              <a:ext cx="520000" cy="440561"/>
              <a:chOff x="0" y="0"/>
              <a:chExt cx="519999" cy="440560"/>
            </a:xfrm>
          </p:grpSpPr>
          <p:sp>
            <p:nvSpPr>
              <p:cNvPr id="299" name="Shape 299"/>
              <p:cNvSpPr/>
              <p:nvPr/>
            </p:nvSpPr>
            <p:spPr>
              <a:xfrm>
                <a:off x="0" y="0"/>
                <a:ext cx="519999" cy="440560"/>
              </a:xfrm>
              <a:prstGeom prst="roundRect">
                <a:avLst>
                  <a:gd name="adj" fmla="val 16667"/>
                </a:avLst>
              </a:prstGeom>
              <a:solidFill>
                <a:srgbClr val="CCFFCC"/>
              </a:solidFill>
              <a:ln w="12700" cap="flat">
                <a:solidFill>
                  <a:srgbClr val="787878"/>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300" name="Shape 300"/>
              <p:cNvSpPr/>
              <p:nvPr/>
            </p:nvSpPr>
            <p:spPr>
              <a:xfrm>
                <a:off x="21505" y="81782"/>
                <a:ext cx="476987" cy="2769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1200"/>
                </a:lvl1pPr>
              </a:lstStyle>
              <a:p>
                <a:r>
                  <a:t>UAS</a:t>
                </a:r>
              </a:p>
            </p:txBody>
          </p:sp>
        </p:grpSp>
        <p:grpSp>
          <p:nvGrpSpPr>
            <p:cNvPr id="304" name="Group 304"/>
            <p:cNvGrpSpPr/>
            <p:nvPr/>
          </p:nvGrpSpPr>
          <p:grpSpPr>
            <a:xfrm>
              <a:off x="2932302" y="1342388"/>
              <a:ext cx="520000" cy="440562"/>
              <a:chOff x="0" y="0"/>
              <a:chExt cx="519999" cy="440560"/>
            </a:xfrm>
          </p:grpSpPr>
          <p:sp>
            <p:nvSpPr>
              <p:cNvPr id="302" name="Shape 302"/>
              <p:cNvSpPr/>
              <p:nvPr/>
            </p:nvSpPr>
            <p:spPr>
              <a:xfrm>
                <a:off x="0" y="0"/>
                <a:ext cx="519999" cy="440560"/>
              </a:xfrm>
              <a:prstGeom prst="roundRect">
                <a:avLst>
                  <a:gd name="adj" fmla="val 16667"/>
                </a:avLst>
              </a:prstGeom>
              <a:solidFill>
                <a:srgbClr val="CCFFCC"/>
              </a:solidFill>
              <a:ln w="12700" cap="flat">
                <a:solidFill>
                  <a:srgbClr val="787878"/>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303" name="Shape 303"/>
              <p:cNvSpPr/>
              <p:nvPr/>
            </p:nvSpPr>
            <p:spPr>
              <a:xfrm>
                <a:off x="21505" y="81782"/>
                <a:ext cx="476987" cy="2769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sz="1200"/>
                </a:lvl1pPr>
              </a:lstStyle>
              <a:p>
                <a:r>
                  <a:t>UAS</a:t>
                </a:r>
              </a:p>
            </p:txBody>
          </p:sp>
        </p:grpSp>
        <p:grpSp>
          <p:nvGrpSpPr>
            <p:cNvPr id="307" name="Group 307"/>
            <p:cNvGrpSpPr/>
            <p:nvPr/>
          </p:nvGrpSpPr>
          <p:grpSpPr>
            <a:xfrm>
              <a:off x="2992507" y="1374758"/>
              <a:ext cx="593023" cy="440561"/>
              <a:chOff x="0" y="0"/>
              <a:chExt cx="593022" cy="440560"/>
            </a:xfrm>
          </p:grpSpPr>
          <p:sp>
            <p:nvSpPr>
              <p:cNvPr id="305" name="Shape 305"/>
              <p:cNvSpPr/>
              <p:nvPr/>
            </p:nvSpPr>
            <p:spPr>
              <a:xfrm>
                <a:off x="0" y="0"/>
                <a:ext cx="593022" cy="440560"/>
              </a:xfrm>
              <a:prstGeom prst="roundRect">
                <a:avLst>
                  <a:gd name="adj" fmla="val 16667"/>
                </a:avLst>
              </a:prstGeom>
              <a:solidFill>
                <a:srgbClr val="CCFFCC"/>
              </a:solidFill>
              <a:ln w="12700" cap="flat">
                <a:solidFill>
                  <a:srgbClr val="787878"/>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sp>
            <p:nvSpPr>
              <p:cNvPr id="306" name="Shape 306"/>
              <p:cNvSpPr/>
              <p:nvPr/>
            </p:nvSpPr>
            <p:spPr>
              <a:xfrm>
                <a:off x="21505" y="66393"/>
                <a:ext cx="550010" cy="30777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defRPr sz="1400"/>
                </a:lvl1pPr>
              </a:lstStyle>
              <a:p>
                <a:r>
                  <a:t>UAS</a:t>
                </a:r>
              </a:p>
            </p:txBody>
          </p:sp>
        </p:grpSp>
        <p:sp>
          <p:nvSpPr>
            <p:cNvPr id="308" name="Shape 308"/>
            <p:cNvSpPr/>
            <p:nvPr/>
          </p:nvSpPr>
          <p:spPr>
            <a:xfrm flipV="1">
              <a:off x="401730" y="892319"/>
              <a:ext cx="1" cy="409643"/>
            </a:xfrm>
            <a:prstGeom prst="line">
              <a:avLst/>
            </a:prstGeom>
            <a:noFill/>
            <a:ln w="12700" cap="flat">
              <a:solidFill>
                <a:srgbClr val="008000"/>
              </a:solidFill>
              <a:prstDash val="solid"/>
              <a:miter lim="800000"/>
            </a:ln>
            <a:effectLst/>
          </p:spPr>
          <p:txBody>
            <a:bodyPr wrap="square" lIns="45719" tIns="45719" rIns="45719" bIns="45719" numCol="1" anchor="t">
              <a:noAutofit/>
            </a:bodyPr>
            <a:lstStyle/>
            <a:p>
              <a:endParaRPr/>
            </a:p>
          </p:txBody>
        </p:sp>
        <p:sp>
          <p:nvSpPr>
            <p:cNvPr id="309" name="Shape 309"/>
            <p:cNvSpPr/>
            <p:nvPr/>
          </p:nvSpPr>
          <p:spPr>
            <a:xfrm flipV="1">
              <a:off x="1570644" y="892320"/>
              <a:ext cx="1" cy="409643"/>
            </a:xfrm>
            <a:prstGeom prst="line">
              <a:avLst/>
            </a:prstGeom>
            <a:noFill/>
            <a:ln w="12700" cap="flat">
              <a:solidFill>
                <a:srgbClr val="008000"/>
              </a:solidFill>
              <a:prstDash val="solid"/>
              <a:miter lim="800000"/>
            </a:ln>
            <a:effectLst/>
          </p:spPr>
          <p:txBody>
            <a:bodyPr wrap="square" lIns="45719" tIns="45719" rIns="45719" bIns="45719" numCol="1" anchor="t">
              <a:noAutofit/>
            </a:bodyPr>
            <a:lstStyle/>
            <a:p>
              <a:endParaRPr/>
            </a:p>
          </p:txBody>
        </p:sp>
        <p:sp>
          <p:nvSpPr>
            <p:cNvPr id="310" name="Shape 310"/>
            <p:cNvSpPr/>
            <p:nvPr/>
          </p:nvSpPr>
          <p:spPr>
            <a:xfrm flipV="1">
              <a:off x="2992508" y="892320"/>
              <a:ext cx="1" cy="409643"/>
            </a:xfrm>
            <a:prstGeom prst="line">
              <a:avLst/>
            </a:prstGeom>
            <a:noFill/>
            <a:ln w="12700" cap="flat">
              <a:solidFill>
                <a:srgbClr val="008000"/>
              </a:solidFill>
              <a:prstDash val="solid"/>
              <a:miter lim="800000"/>
            </a:ln>
            <a:effectLst/>
          </p:spPr>
          <p:txBody>
            <a:bodyPr wrap="square" lIns="45719" tIns="45719" rIns="45719" bIns="45719" numCol="1" anchor="t">
              <a:noAutofit/>
            </a:bodyPr>
            <a:lstStyle/>
            <a:p>
              <a:endParaRPr/>
            </a:p>
          </p:txBody>
        </p:sp>
        <p:sp>
          <p:nvSpPr>
            <p:cNvPr id="311" name="Shape 311"/>
            <p:cNvSpPr/>
            <p:nvPr/>
          </p:nvSpPr>
          <p:spPr>
            <a:xfrm>
              <a:off x="0" y="0"/>
              <a:ext cx="3827825" cy="1895357"/>
            </a:xfrm>
            <a:prstGeom prst="roundRect">
              <a:avLst>
                <a:gd name="adj" fmla="val 16667"/>
              </a:avLst>
            </a:prstGeom>
            <a:noFill/>
            <a:ln w="12700" cap="flat">
              <a:solidFill>
                <a:srgbClr val="787878"/>
              </a:solidFill>
              <a:prstDash val="solid"/>
              <a:miter lim="800000"/>
            </a:ln>
            <a:effectLst/>
          </p:spPr>
          <p:txBody>
            <a:bodyPr wrap="square" lIns="45719" tIns="45719" rIns="45719" bIns="45719" numCol="1" anchor="ctr">
              <a:noAutofit/>
            </a:bodyPr>
            <a:lstStyle/>
            <a:p>
              <a:pPr algn="ctr">
                <a:defRPr sz="1200"/>
              </a:pPr>
              <a:endParaRPr/>
            </a:p>
          </p:txBody>
        </p:sp>
      </p:grpSp>
      <p:sp>
        <p:nvSpPr>
          <p:cNvPr id="313" name="Shape 313"/>
          <p:cNvSpPr/>
          <p:nvPr/>
        </p:nvSpPr>
        <p:spPr>
          <a:xfrm>
            <a:off x="8746453" y="216073"/>
            <a:ext cx="1394563" cy="369332"/>
          </a:xfrm>
          <a:prstGeom prst="rect">
            <a:avLst/>
          </a:prstGeom>
          <a:solidFill>
            <a:srgbClr val="002060"/>
          </a:solidFill>
          <a:ln w="28575">
            <a:solidFill>
              <a:srgbClr val="4F6228"/>
            </a:solidFill>
            <a:prstDash val="dash"/>
          </a:ln>
          <a:extLst>
            <a:ext uri="{C572A759-6A51-4108-AA02-DFA0A04FC94B}">
              <ma14:wrappingTextBoxFlag xmlns:ma14="http://schemas.microsoft.com/office/mac/drawingml/2011/main" xmlns="" val="1"/>
            </a:ext>
          </a:extLst>
        </p:spPr>
        <p:txBody>
          <a:bodyPr lIns="45719" rIns="45719">
            <a:spAutoFit/>
          </a:bodyPr>
          <a:lstStyle>
            <a:lvl1pPr algn="ctr">
              <a:defRPr i="1">
                <a:solidFill>
                  <a:srgbClr val="FFFFFF"/>
                </a:solidFill>
              </a:defRPr>
            </a:lvl1pPr>
          </a:lstStyle>
          <a:p>
            <a:r>
              <a:t>UTM</a:t>
            </a:r>
          </a:p>
        </p:txBody>
      </p:sp>
      <p:sp>
        <p:nvSpPr>
          <p:cNvPr id="315" name="Shape 315"/>
          <p:cNvSpPr/>
          <p:nvPr/>
        </p:nvSpPr>
        <p:spPr>
          <a:xfrm>
            <a:off x="5378153" y="768135"/>
            <a:ext cx="56099" cy="5776613"/>
          </a:xfrm>
          <a:prstGeom prst="line">
            <a:avLst/>
          </a:prstGeom>
          <a:ln w="53975">
            <a:solidFill>
              <a:srgbClr val="000000"/>
            </a:solidFill>
            <a:prstDash val="lgDashDot"/>
            <a:miter/>
            <a:headEnd type="diamond"/>
            <a:tailEnd type="diamond"/>
          </a:ln>
        </p:spPr>
        <p:txBody>
          <a:bodyPr lIns="45719" rIns="45719"/>
          <a:lstStyle/>
          <a:p>
            <a:endParaRPr/>
          </a:p>
        </p:txBody>
      </p:sp>
      <p:sp>
        <p:nvSpPr>
          <p:cNvPr id="316" name="Shape 316"/>
          <p:cNvSpPr/>
          <p:nvPr/>
        </p:nvSpPr>
        <p:spPr>
          <a:xfrm>
            <a:off x="4054106" y="5788239"/>
            <a:ext cx="1264703" cy="738664"/>
          </a:xfrm>
          <a:prstGeom prst="rect">
            <a:avLst/>
          </a:prstGeom>
          <a:solidFill>
            <a:srgbClr val="1F4E79"/>
          </a:solidFill>
          <a:ln w="6350">
            <a:solidFill>
              <a:srgbClr val="000000"/>
            </a:solidFill>
          </a:ln>
          <a:extLst>
            <a:ext uri="{C572A759-6A51-4108-AA02-DFA0A04FC94B}">
              <ma14:wrappingTextBoxFlag xmlns:ma14="http://schemas.microsoft.com/office/mac/drawingml/2011/main" xmlns="" val="1"/>
            </a:ext>
          </a:extLst>
        </p:spPr>
        <p:txBody>
          <a:bodyPr wrap="none" lIns="45719" rIns="45719">
            <a:spAutoFit/>
          </a:bodyPr>
          <a:lstStyle/>
          <a:p>
            <a:pPr algn="ctr">
              <a:defRPr sz="1400" b="1">
                <a:solidFill>
                  <a:srgbClr val="FFFFFF"/>
                </a:solidFill>
              </a:defRPr>
            </a:pPr>
            <a:r>
              <a:t>FAA</a:t>
            </a:r>
          </a:p>
          <a:p>
            <a:pPr algn="ctr">
              <a:defRPr sz="1400" b="1">
                <a:solidFill>
                  <a:srgbClr val="FFFFFF"/>
                </a:solidFill>
              </a:defRPr>
            </a:pPr>
            <a:r>
              <a:t>Development &amp;</a:t>
            </a:r>
          </a:p>
          <a:p>
            <a:pPr algn="ctr">
              <a:defRPr sz="1400" b="1">
                <a:solidFill>
                  <a:srgbClr val="FFFFFF"/>
                </a:solidFill>
              </a:defRPr>
            </a:pPr>
            <a:r>
              <a:t>Deployment</a:t>
            </a:r>
          </a:p>
        </p:txBody>
      </p:sp>
      <p:sp>
        <p:nvSpPr>
          <p:cNvPr id="317" name="Shape 317"/>
          <p:cNvSpPr/>
          <p:nvPr/>
        </p:nvSpPr>
        <p:spPr>
          <a:xfrm>
            <a:off x="5568165" y="5783603"/>
            <a:ext cx="1240594" cy="738664"/>
          </a:xfrm>
          <a:prstGeom prst="rect">
            <a:avLst/>
          </a:prstGeom>
          <a:solidFill>
            <a:srgbClr val="C00000"/>
          </a:solidFill>
          <a:ln w="6350">
            <a:solidFill>
              <a:srgbClr val="000000"/>
            </a:solidFill>
          </a:ln>
          <a:extLst>
            <a:ext uri="{C572A759-6A51-4108-AA02-DFA0A04FC94B}">
              <ma14:wrappingTextBoxFlag xmlns:ma14="http://schemas.microsoft.com/office/mac/drawingml/2011/main" xmlns="" val="1"/>
            </a:ext>
          </a:extLst>
        </p:spPr>
        <p:txBody>
          <a:bodyPr wrap="none" lIns="45719" rIns="45719">
            <a:spAutoFit/>
          </a:bodyPr>
          <a:lstStyle/>
          <a:p>
            <a:pPr algn="ctr">
              <a:defRPr sz="1400">
                <a:solidFill>
                  <a:srgbClr val="FFFFFF"/>
                </a:solidFill>
              </a:defRPr>
            </a:pPr>
            <a:r>
              <a:t>Industry</a:t>
            </a:r>
          </a:p>
          <a:p>
            <a:pPr algn="ctr">
              <a:defRPr sz="1400">
                <a:solidFill>
                  <a:srgbClr val="FFFFFF"/>
                </a:solidFill>
              </a:defRPr>
            </a:pPr>
            <a:r>
              <a:t>Development &amp;</a:t>
            </a:r>
          </a:p>
          <a:p>
            <a:pPr algn="ctr">
              <a:defRPr sz="1400">
                <a:solidFill>
                  <a:srgbClr val="FFFFFF"/>
                </a:solidFill>
              </a:defRPr>
            </a:pPr>
            <a:r>
              <a:t>Deployment</a:t>
            </a:r>
          </a:p>
        </p:txBody>
      </p:sp>
    </p:spTree>
    <p:extLst>
      <p:ext uri="{BB962C8B-B14F-4D97-AF65-F5344CB8AC3E}">
        <p14:creationId xmlns:p14="http://schemas.microsoft.com/office/powerpoint/2010/main" val="382511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p:cNvSpPr>
          <p:nvPr>
            <p:ph type="ctrTitle" idx="4294967295"/>
          </p:nvPr>
        </p:nvSpPr>
        <p:spPr>
          <a:xfrm>
            <a:off x="1" y="2438404"/>
            <a:ext cx="8560676" cy="1325563"/>
          </a:xfrm>
          <a:prstGeom prst="rect">
            <a:avLst/>
          </a:prstGeom>
          <a:solidFill>
            <a:srgbClr val="0070C0"/>
          </a:solidFill>
        </p:spPr>
        <p:style>
          <a:lnRef idx="0">
            <a:schemeClr val="accent6"/>
          </a:lnRef>
          <a:fillRef idx="3">
            <a:schemeClr val="accent6"/>
          </a:fillRef>
          <a:effectRef idx="3">
            <a:schemeClr val="accent6"/>
          </a:effectRef>
          <a:fontRef idx="minor">
            <a:schemeClr val="lt1"/>
          </a:fontRef>
        </p:style>
        <p:txBody>
          <a:bodyPr/>
          <a:lstStyle>
            <a:lvl1pPr>
              <a:defRPr sz="4000"/>
            </a:lvl1pPr>
          </a:lstStyle>
          <a:p>
            <a:r>
              <a:rPr lang="en-US" b="1" dirty="0" smtClean="0">
                <a:ln>
                  <a:noFill/>
                </a:ln>
                <a:solidFill>
                  <a:schemeClr val="bg1"/>
                </a:solidFill>
              </a:rPr>
              <a:t>UTM Approach and Schedule</a:t>
            </a:r>
            <a:endParaRPr b="1" dirty="0">
              <a:ln>
                <a:noFill/>
              </a:ln>
              <a:solidFill>
                <a:schemeClr val="bg1"/>
              </a:solidFill>
            </a:endParaRPr>
          </a:p>
        </p:txBody>
      </p:sp>
    </p:spTree>
    <p:extLst>
      <p:ext uri="{BB962C8B-B14F-4D97-AF65-F5344CB8AC3E}">
        <p14:creationId xmlns:p14="http://schemas.microsoft.com/office/powerpoint/2010/main" val="1727052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9021171" y="1219200"/>
            <a:ext cx="3170831" cy="5277134"/>
          </a:xfrm>
        </p:spPr>
        <p:txBody>
          <a:bodyPr>
            <a:normAutofit/>
          </a:bodyPr>
          <a:lstStyle/>
          <a:p>
            <a:pPr marL="0" indent="0">
              <a:buNone/>
            </a:pPr>
            <a:r>
              <a:rPr lang="en-US" sz="2000" dirty="0" smtClean="0">
                <a:sym typeface="Wingdings" panose="05000000000000000000" pitchFamily="2" charset="2"/>
              </a:rPr>
              <a:t>Goal:</a:t>
            </a:r>
          </a:p>
          <a:p>
            <a:pPr marL="0" indent="0">
              <a:buNone/>
            </a:pPr>
            <a:r>
              <a:rPr lang="en-US" sz="2000" dirty="0" smtClean="0">
                <a:sym typeface="Wingdings" panose="05000000000000000000" pitchFamily="2" charset="2"/>
              </a:rPr>
              <a:t>Safely enabling large scale visual and beyond visual line of sight operations in the low altitude airspace</a:t>
            </a:r>
          </a:p>
          <a:p>
            <a:pPr marL="0" indent="0">
              <a:buNone/>
            </a:pPr>
            <a:endParaRPr lang="en-US" sz="2000" dirty="0" smtClean="0">
              <a:sym typeface="Wingdings" panose="05000000000000000000" pitchFamily="2" charset="2"/>
            </a:endParaRPr>
          </a:p>
          <a:p>
            <a:pPr marL="0" indent="0">
              <a:buNone/>
            </a:pPr>
            <a:r>
              <a:rPr lang="en-US" sz="2000" dirty="0" smtClean="0">
                <a:sym typeface="Wingdings" panose="05000000000000000000" pitchFamily="2" charset="2"/>
              </a:rPr>
              <a:t>Risk-based approach along four distinct Technical Capability Levels (TCL)</a:t>
            </a:r>
            <a:endParaRPr lang="en-US" sz="2000" dirty="0">
              <a:sym typeface="Wingdings" panose="05000000000000000000" pitchFamily="2" charset="2"/>
            </a:endParaRPr>
          </a:p>
        </p:txBody>
      </p:sp>
      <p:sp>
        <p:nvSpPr>
          <p:cNvPr id="3" name="Title 2"/>
          <p:cNvSpPr>
            <a:spLocks noGrp="1"/>
          </p:cNvSpPr>
          <p:nvPr>
            <p:ph type="title"/>
          </p:nvPr>
        </p:nvSpPr>
        <p:spPr/>
        <p:txBody>
          <a:bodyPr/>
          <a:lstStyle/>
          <a:p>
            <a:r>
              <a:rPr lang="en-US" dirty="0" smtClean="0"/>
              <a:t>UTM Progression</a:t>
            </a:r>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3063" y="1228300"/>
            <a:ext cx="8492487" cy="5080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44927" y="1238713"/>
            <a:ext cx="8497752" cy="5080290"/>
          </a:xfrm>
          <a:prstGeom prst="rect">
            <a:avLst/>
          </a:prstGeom>
          <a:solidFill>
            <a:schemeClr val="accent4">
              <a:lumMod val="75000"/>
              <a:alpha val="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9567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9021171" y="1219200"/>
            <a:ext cx="3170831" cy="5277134"/>
          </a:xfrm>
        </p:spPr>
        <p:txBody>
          <a:bodyPr>
            <a:normAutofit/>
          </a:bodyPr>
          <a:lstStyle/>
          <a:p>
            <a:pPr marL="0" indent="0">
              <a:buNone/>
            </a:pPr>
            <a:r>
              <a:rPr lang="en-US" sz="1800" b="1" dirty="0" smtClean="0"/>
              <a:t>TCL1: </a:t>
            </a:r>
            <a:r>
              <a:rPr lang="en-US" sz="1800" b="1" i="1" dirty="0" smtClean="0"/>
              <a:t>multiple VLOS</a:t>
            </a:r>
          </a:p>
          <a:p>
            <a:pPr>
              <a:buFont typeface="Wingdings"/>
              <a:buChar char="à"/>
            </a:pPr>
            <a:r>
              <a:rPr lang="en-US" sz="1800" dirty="0" smtClean="0"/>
              <a:t>API-based networked ops</a:t>
            </a:r>
          </a:p>
          <a:p>
            <a:pPr>
              <a:buFont typeface="Wingdings"/>
              <a:buChar char="à"/>
            </a:pPr>
            <a:r>
              <a:rPr lang="en-US" sz="1800" dirty="0" smtClean="0"/>
              <a:t>Info sharing</a:t>
            </a:r>
          </a:p>
        </p:txBody>
      </p:sp>
      <p:sp>
        <p:nvSpPr>
          <p:cNvPr id="3" name="Title 2"/>
          <p:cNvSpPr>
            <a:spLocks noGrp="1"/>
          </p:cNvSpPr>
          <p:nvPr>
            <p:ph type="title"/>
          </p:nvPr>
        </p:nvSpPr>
        <p:spPr/>
        <p:txBody>
          <a:bodyPr/>
          <a:lstStyle/>
          <a:p>
            <a:r>
              <a:rPr lang="en-US" dirty="0" smtClean="0"/>
              <a:t>UTM Progression</a:t>
            </a:r>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3063" y="1228300"/>
            <a:ext cx="8492487" cy="5080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44927" y="1223033"/>
            <a:ext cx="8497752" cy="5080290"/>
          </a:xfrm>
          <a:custGeom>
            <a:avLst/>
            <a:gdLst/>
            <a:ahLst/>
            <a:cxnLst/>
            <a:rect l="l" t="t" r="r" b="b"/>
            <a:pathLst>
              <a:path w="8497752" h="5080290">
                <a:moveTo>
                  <a:pt x="4891695" y="2759664"/>
                </a:moveTo>
                <a:cubicBezTo>
                  <a:pt x="4441427" y="2759664"/>
                  <a:pt x="4076412" y="3251074"/>
                  <a:pt x="4076412" y="3857258"/>
                </a:cubicBezTo>
                <a:cubicBezTo>
                  <a:pt x="4076412" y="4463442"/>
                  <a:pt x="4441427" y="4954852"/>
                  <a:pt x="4891695" y="4954852"/>
                </a:cubicBezTo>
                <a:cubicBezTo>
                  <a:pt x="5341963" y="4954852"/>
                  <a:pt x="5706978" y="4463442"/>
                  <a:pt x="5706978" y="3857258"/>
                </a:cubicBezTo>
                <a:cubicBezTo>
                  <a:pt x="5706978" y="3251074"/>
                  <a:pt x="5341963" y="2759664"/>
                  <a:pt x="4891695" y="2759664"/>
                </a:cubicBezTo>
                <a:close/>
                <a:moveTo>
                  <a:pt x="7517845" y="1599352"/>
                </a:moveTo>
                <a:cubicBezTo>
                  <a:pt x="7054589" y="1599352"/>
                  <a:pt x="6679045" y="1823996"/>
                  <a:pt x="6679045" y="2101109"/>
                </a:cubicBezTo>
                <a:cubicBezTo>
                  <a:pt x="6679045" y="2378222"/>
                  <a:pt x="7054589" y="2602866"/>
                  <a:pt x="7517845" y="2602866"/>
                </a:cubicBezTo>
                <a:cubicBezTo>
                  <a:pt x="7981101" y="2602866"/>
                  <a:pt x="8356645" y="2378222"/>
                  <a:pt x="8356645" y="2101109"/>
                </a:cubicBezTo>
                <a:cubicBezTo>
                  <a:pt x="8356645" y="1823996"/>
                  <a:pt x="7981101" y="1599352"/>
                  <a:pt x="7517845" y="1599352"/>
                </a:cubicBezTo>
                <a:close/>
                <a:moveTo>
                  <a:pt x="0" y="0"/>
                </a:moveTo>
                <a:lnTo>
                  <a:pt x="8497752" y="0"/>
                </a:lnTo>
                <a:lnTo>
                  <a:pt x="8497752" y="5080290"/>
                </a:lnTo>
                <a:lnTo>
                  <a:pt x="0" y="5080290"/>
                </a:lnTo>
                <a:close/>
              </a:path>
            </a:pathLst>
          </a:custGeom>
          <a:solidFill>
            <a:schemeClr val="accent4">
              <a:lumMod val="75000"/>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99425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9021171" y="1219200"/>
            <a:ext cx="3170831" cy="5277134"/>
          </a:xfrm>
        </p:spPr>
        <p:txBody>
          <a:bodyPr>
            <a:normAutofit/>
          </a:bodyPr>
          <a:lstStyle/>
          <a:p>
            <a:pPr marL="0" indent="0">
              <a:buNone/>
            </a:pPr>
            <a:r>
              <a:rPr lang="en-US" sz="1800" b="1" dirty="0" smtClean="0"/>
              <a:t>TCL1: </a:t>
            </a:r>
            <a:r>
              <a:rPr lang="en-US" sz="1800" b="1" i="1" dirty="0" smtClean="0"/>
              <a:t>multiple VLOS</a:t>
            </a:r>
          </a:p>
          <a:p>
            <a:pPr>
              <a:buFont typeface="Wingdings"/>
              <a:buChar char="à"/>
            </a:pPr>
            <a:r>
              <a:rPr lang="en-US" sz="1800" dirty="0" smtClean="0"/>
              <a:t>API-based networked ops</a:t>
            </a:r>
          </a:p>
          <a:p>
            <a:pPr>
              <a:buFont typeface="Wingdings"/>
              <a:buChar char="à"/>
            </a:pPr>
            <a:r>
              <a:rPr lang="en-US" sz="1800" dirty="0" smtClean="0"/>
              <a:t>Info sharing</a:t>
            </a:r>
          </a:p>
          <a:p>
            <a:pPr marL="0" indent="0">
              <a:buNone/>
            </a:pPr>
            <a:r>
              <a:rPr lang="en-US" sz="1800" b="1" dirty="0" smtClean="0"/>
              <a:t>TCL2:</a:t>
            </a:r>
            <a:r>
              <a:rPr lang="en-US" sz="1800" dirty="0" smtClean="0"/>
              <a:t> </a:t>
            </a:r>
            <a:r>
              <a:rPr lang="en-US" sz="1800" b="1" i="1" dirty="0" smtClean="0"/>
              <a:t>multiple BVLOS, rural</a:t>
            </a:r>
          </a:p>
          <a:p>
            <a:pPr>
              <a:buFont typeface="Wingdings"/>
              <a:buChar char="à"/>
            </a:pPr>
            <a:r>
              <a:rPr lang="en-US" sz="1800" dirty="0" smtClean="0">
                <a:sym typeface="Wingdings" panose="05000000000000000000" pitchFamily="2" charset="2"/>
              </a:rPr>
              <a:t>Initial BVLOS</a:t>
            </a:r>
          </a:p>
          <a:p>
            <a:pPr>
              <a:buFont typeface="Wingdings"/>
              <a:buChar char="à"/>
            </a:pPr>
            <a:r>
              <a:rPr lang="en-US" sz="1800" dirty="0" smtClean="0">
                <a:sym typeface="Wingdings" panose="05000000000000000000" pitchFamily="2" charset="2"/>
              </a:rPr>
              <a:t>Intent sharing</a:t>
            </a:r>
          </a:p>
          <a:p>
            <a:pPr>
              <a:buFont typeface="Wingdings"/>
              <a:buChar char="à"/>
            </a:pPr>
            <a:r>
              <a:rPr lang="en-US" sz="1800" dirty="0" smtClean="0">
                <a:sym typeface="Wingdings" panose="05000000000000000000" pitchFamily="2" charset="2"/>
              </a:rPr>
              <a:t>Geo-fenced ops</a:t>
            </a:r>
          </a:p>
        </p:txBody>
      </p:sp>
      <p:sp>
        <p:nvSpPr>
          <p:cNvPr id="3" name="Title 2"/>
          <p:cNvSpPr>
            <a:spLocks noGrp="1"/>
          </p:cNvSpPr>
          <p:nvPr>
            <p:ph type="title"/>
          </p:nvPr>
        </p:nvSpPr>
        <p:spPr/>
        <p:txBody>
          <a:bodyPr/>
          <a:lstStyle/>
          <a:p>
            <a:r>
              <a:rPr lang="en-US" dirty="0" smtClean="0"/>
              <a:t>UTM Progression</a:t>
            </a:r>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3063" y="1228300"/>
            <a:ext cx="8492487" cy="5080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p:nvPr/>
        </p:nvSpPr>
        <p:spPr>
          <a:xfrm>
            <a:off x="344927" y="1223033"/>
            <a:ext cx="8497752" cy="5080290"/>
          </a:xfrm>
          <a:custGeom>
            <a:avLst/>
            <a:gdLst/>
            <a:ahLst/>
            <a:cxnLst/>
            <a:rect l="l" t="t" r="r" b="b"/>
            <a:pathLst>
              <a:path w="8497752" h="5080290">
                <a:moveTo>
                  <a:pt x="1434584" y="1975668"/>
                </a:moveTo>
                <a:cubicBezTo>
                  <a:pt x="1153166" y="1975668"/>
                  <a:pt x="925032" y="2267004"/>
                  <a:pt x="925032" y="2626385"/>
                </a:cubicBezTo>
                <a:cubicBezTo>
                  <a:pt x="925032" y="2985766"/>
                  <a:pt x="1153166" y="3277102"/>
                  <a:pt x="1434584" y="3277102"/>
                </a:cubicBezTo>
                <a:cubicBezTo>
                  <a:pt x="1716002" y="3277102"/>
                  <a:pt x="1944136" y="2985766"/>
                  <a:pt x="1944136" y="2626385"/>
                </a:cubicBezTo>
                <a:cubicBezTo>
                  <a:pt x="1944136" y="2267004"/>
                  <a:pt x="1716002" y="1975668"/>
                  <a:pt x="1434584" y="1975668"/>
                </a:cubicBezTo>
                <a:close/>
                <a:moveTo>
                  <a:pt x="5706977" y="1348471"/>
                </a:moveTo>
                <a:cubicBezTo>
                  <a:pt x="5308663" y="1348471"/>
                  <a:pt x="4985766" y="1695968"/>
                  <a:pt x="4985766" y="2124627"/>
                </a:cubicBezTo>
                <a:cubicBezTo>
                  <a:pt x="4985766" y="2446121"/>
                  <a:pt x="5167396" y="2721962"/>
                  <a:pt x="5426249" y="2839789"/>
                </a:cubicBezTo>
                <a:lnTo>
                  <a:pt x="5528974" y="2874106"/>
                </a:lnTo>
                <a:lnTo>
                  <a:pt x="5521411" y="2885950"/>
                </a:lnTo>
                <a:cubicBezTo>
                  <a:pt x="5499085" y="2925053"/>
                  <a:pt x="5478688" y="2965297"/>
                  <a:pt x="5460341" y="3006567"/>
                </a:cubicBezTo>
                <a:lnTo>
                  <a:pt x="5443346" y="3050747"/>
                </a:lnTo>
                <a:lnTo>
                  <a:pt x="5410291" y="3010301"/>
                </a:lnTo>
                <a:cubicBezTo>
                  <a:pt x="5269362" y="2853723"/>
                  <a:pt x="5088687" y="2759664"/>
                  <a:pt x="4891695" y="2759664"/>
                </a:cubicBezTo>
                <a:cubicBezTo>
                  <a:pt x="4441427" y="2759664"/>
                  <a:pt x="4076412" y="3251074"/>
                  <a:pt x="4076412" y="3857258"/>
                </a:cubicBezTo>
                <a:cubicBezTo>
                  <a:pt x="4076412" y="4463442"/>
                  <a:pt x="4441427" y="4954852"/>
                  <a:pt x="4891695" y="4954852"/>
                </a:cubicBezTo>
                <a:cubicBezTo>
                  <a:pt x="5173113" y="4954852"/>
                  <a:pt x="5421228" y="4762895"/>
                  <a:pt x="5567741" y="4470933"/>
                </a:cubicBezTo>
                <a:lnTo>
                  <a:pt x="5618178" y="4345832"/>
                </a:lnTo>
                <a:lnTo>
                  <a:pt x="5677541" y="4421361"/>
                </a:lnTo>
                <a:cubicBezTo>
                  <a:pt x="5943541" y="4728025"/>
                  <a:pt x="6346095" y="4923492"/>
                  <a:pt x="6796634" y="4923492"/>
                </a:cubicBezTo>
                <a:cubicBezTo>
                  <a:pt x="7597592" y="4923492"/>
                  <a:pt x="8246896" y="4305720"/>
                  <a:pt x="8246896" y="3543660"/>
                </a:cubicBezTo>
                <a:cubicBezTo>
                  <a:pt x="8246896" y="3162630"/>
                  <a:pt x="8084570" y="2817672"/>
                  <a:pt x="7822124" y="2567972"/>
                </a:cubicBezTo>
                <a:lnTo>
                  <a:pt x="7821734" y="2567634"/>
                </a:lnTo>
                <a:lnTo>
                  <a:pt x="7844344" y="2563436"/>
                </a:lnTo>
                <a:cubicBezTo>
                  <a:pt x="8145401" y="2487265"/>
                  <a:pt x="8356645" y="2308944"/>
                  <a:pt x="8356645" y="2101109"/>
                </a:cubicBezTo>
                <a:cubicBezTo>
                  <a:pt x="8356645" y="1823996"/>
                  <a:pt x="7981101" y="1599352"/>
                  <a:pt x="7517845" y="1599352"/>
                </a:cubicBezTo>
                <a:cubicBezTo>
                  <a:pt x="7054589" y="1599352"/>
                  <a:pt x="6679045" y="1823996"/>
                  <a:pt x="6679045" y="2101109"/>
                </a:cubicBezTo>
                <a:cubicBezTo>
                  <a:pt x="6679045" y="2118429"/>
                  <a:pt x="6680512" y="2135543"/>
                  <a:pt x="6683376" y="2152411"/>
                </a:cubicBezTo>
                <a:lnTo>
                  <a:pt x="6687625" y="2169065"/>
                </a:lnTo>
                <a:lnTo>
                  <a:pt x="6648353" y="2170952"/>
                </a:lnTo>
                <a:cubicBezTo>
                  <a:pt x="6599600" y="2175663"/>
                  <a:pt x="6551560" y="2182671"/>
                  <a:pt x="6504356" y="2191861"/>
                </a:cubicBezTo>
                <a:lnTo>
                  <a:pt x="6423374" y="2211673"/>
                </a:lnTo>
                <a:lnTo>
                  <a:pt x="6424465" y="2203985"/>
                </a:lnTo>
                <a:cubicBezTo>
                  <a:pt x="6426927" y="2177892"/>
                  <a:pt x="6428188" y="2151418"/>
                  <a:pt x="6428188" y="2124627"/>
                </a:cubicBezTo>
                <a:cubicBezTo>
                  <a:pt x="6428188" y="1695968"/>
                  <a:pt x="6105291" y="1348471"/>
                  <a:pt x="5706977" y="1348471"/>
                </a:cubicBezTo>
                <a:close/>
                <a:moveTo>
                  <a:pt x="0" y="0"/>
                </a:moveTo>
                <a:lnTo>
                  <a:pt x="8497752" y="0"/>
                </a:lnTo>
                <a:lnTo>
                  <a:pt x="8497752" y="5080290"/>
                </a:lnTo>
                <a:lnTo>
                  <a:pt x="0" y="5080290"/>
                </a:lnTo>
                <a:close/>
              </a:path>
            </a:pathLst>
          </a:custGeom>
          <a:solidFill>
            <a:schemeClr val="accent4">
              <a:lumMod val="75000"/>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72528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9021171" y="1219200"/>
            <a:ext cx="3170831" cy="5277134"/>
          </a:xfrm>
        </p:spPr>
        <p:txBody>
          <a:bodyPr>
            <a:normAutofit/>
          </a:bodyPr>
          <a:lstStyle/>
          <a:p>
            <a:pPr marL="0" indent="0">
              <a:buNone/>
            </a:pPr>
            <a:r>
              <a:rPr lang="en-US" sz="1800" b="1" dirty="0" smtClean="0"/>
              <a:t>TCL1: </a:t>
            </a:r>
            <a:r>
              <a:rPr lang="en-US" sz="1800" b="1" i="1" dirty="0" smtClean="0"/>
              <a:t>multiple VLOS</a:t>
            </a:r>
          </a:p>
          <a:p>
            <a:pPr>
              <a:buFont typeface="Wingdings"/>
              <a:buChar char="à"/>
            </a:pPr>
            <a:r>
              <a:rPr lang="en-US" sz="1800" dirty="0" smtClean="0"/>
              <a:t>API-based networked ops</a:t>
            </a:r>
          </a:p>
          <a:p>
            <a:pPr>
              <a:buFont typeface="Wingdings"/>
              <a:buChar char="à"/>
            </a:pPr>
            <a:r>
              <a:rPr lang="en-US" sz="1800" dirty="0" smtClean="0"/>
              <a:t>Info sharing</a:t>
            </a:r>
          </a:p>
          <a:p>
            <a:pPr marL="0" indent="0">
              <a:buNone/>
            </a:pPr>
            <a:r>
              <a:rPr lang="en-US" sz="1800" b="1" dirty="0" smtClean="0"/>
              <a:t>TCL2:</a:t>
            </a:r>
            <a:r>
              <a:rPr lang="en-US" sz="1800" dirty="0" smtClean="0"/>
              <a:t> </a:t>
            </a:r>
            <a:r>
              <a:rPr lang="en-US" sz="1800" b="1" i="1" dirty="0" smtClean="0"/>
              <a:t>multiple BVLOS, rural</a:t>
            </a:r>
          </a:p>
          <a:p>
            <a:pPr>
              <a:buFont typeface="Wingdings"/>
              <a:buChar char="à"/>
            </a:pPr>
            <a:r>
              <a:rPr lang="en-US" sz="1800" dirty="0" smtClean="0">
                <a:sym typeface="Wingdings" panose="05000000000000000000" pitchFamily="2" charset="2"/>
              </a:rPr>
              <a:t>Initial BVLOS</a:t>
            </a:r>
          </a:p>
          <a:p>
            <a:pPr>
              <a:buFont typeface="Wingdings"/>
              <a:buChar char="à"/>
            </a:pPr>
            <a:r>
              <a:rPr lang="en-US" sz="1800" dirty="0" smtClean="0">
                <a:sym typeface="Wingdings" panose="05000000000000000000" pitchFamily="2" charset="2"/>
              </a:rPr>
              <a:t>Intent sharing</a:t>
            </a:r>
          </a:p>
          <a:p>
            <a:pPr>
              <a:buFont typeface="Wingdings"/>
              <a:buChar char="à"/>
            </a:pPr>
            <a:r>
              <a:rPr lang="en-US" sz="1800" dirty="0" smtClean="0">
                <a:sym typeface="Wingdings" panose="05000000000000000000" pitchFamily="2" charset="2"/>
              </a:rPr>
              <a:t>Geo-fenced ops</a:t>
            </a:r>
          </a:p>
          <a:p>
            <a:pPr marL="0" indent="0">
              <a:buNone/>
            </a:pPr>
            <a:r>
              <a:rPr lang="en-US" sz="1800" b="1" dirty="0" smtClean="0">
                <a:sym typeface="Wingdings" panose="05000000000000000000" pitchFamily="2" charset="2"/>
              </a:rPr>
              <a:t>TCL3: </a:t>
            </a:r>
            <a:r>
              <a:rPr lang="en-US" sz="1800" b="1" i="1" dirty="0" smtClean="0">
                <a:sym typeface="Wingdings" panose="05000000000000000000" pitchFamily="2" charset="2"/>
              </a:rPr>
              <a:t>multiple BVLOS, near airports, suburban</a:t>
            </a:r>
          </a:p>
          <a:p>
            <a:pPr>
              <a:buFont typeface="Wingdings"/>
              <a:buChar char="à"/>
            </a:pPr>
            <a:r>
              <a:rPr lang="en-US" sz="1800" dirty="0" smtClean="0">
                <a:sym typeface="Wingdings" panose="05000000000000000000" pitchFamily="2" charset="2"/>
              </a:rPr>
              <a:t>Routine BVLOS</a:t>
            </a:r>
          </a:p>
          <a:p>
            <a:pPr>
              <a:buFont typeface="Wingdings"/>
              <a:buChar char="à"/>
            </a:pPr>
            <a:r>
              <a:rPr lang="en-US" sz="1800" dirty="0" smtClean="0">
                <a:sym typeface="Wingdings" panose="05000000000000000000" pitchFamily="2" charset="2"/>
              </a:rPr>
              <a:t>Airborne DAA, V2V </a:t>
            </a:r>
          </a:p>
          <a:p>
            <a:pPr>
              <a:buFont typeface="Wingdings"/>
              <a:buChar char="à"/>
            </a:pPr>
            <a:r>
              <a:rPr lang="en-US" sz="1800" dirty="0" smtClean="0">
                <a:sym typeface="Wingdings" panose="05000000000000000000" pitchFamily="2" charset="2"/>
              </a:rPr>
              <a:t>Avoid static obstacles </a:t>
            </a:r>
          </a:p>
        </p:txBody>
      </p:sp>
      <p:sp>
        <p:nvSpPr>
          <p:cNvPr id="3" name="Title 2"/>
          <p:cNvSpPr>
            <a:spLocks noGrp="1"/>
          </p:cNvSpPr>
          <p:nvPr>
            <p:ph type="title"/>
          </p:nvPr>
        </p:nvSpPr>
        <p:spPr/>
        <p:txBody>
          <a:bodyPr/>
          <a:lstStyle/>
          <a:p>
            <a:r>
              <a:rPr lang="en-US" dirty="0" smtClean="0"/>
              <a:t>UTM Progression</a:t>
            </a:r>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3063" y="1228300"/>
            <a:ext cx="8492487" cy="5080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p:cNvSpPr/>
          <p:nvPr/>
        </p:nvSpPr>
        <p:spPr>
          <a:xfrm>
            <a:off x="344927" y="1223033"/>
            <a:ext cx="8497752" cy="5080290"/>
          </a:xfrm>
          <a:custGeom>
            <a:avLst/>
            <a:gdLst/>
            <a:ahLst/>
            <a:cxnLst/>
            <a:rect l="l" t="t" r="r" b="b"/>
            <a:pathLst>
              <a:path w="8497752" h="5080290">
                <a:moveTo>
                  <a:pt x="8497752" y="3190800"/>
                </a:moveTo>
                <a:lnTo>
                  <a:pt x="8497752" y="5080290"/>
                </a:lnTo>
                <a:lnTo>
                  <a:pt x="0" y="5080290"/>
                </a:lnTo>
                <a:lnTo>
                  <a:pt x="0" y="5064610"/>
                </a:lnTo>
                <a:lnTo>
                  <a:pt x="8482073" y="5064610"/>
                </a:lnTo>
                <a:close/>
                <a:moveTo>
                  <a:pt x="0" y="0"/>
                </a:moveTo>
                <a:lnTo>
                  <a:pt x="8497752" y="0"/>
                </a:lnTo>
                <a:lnTo>
                  <a:pt x="8497752" y="1316858"/>
                </a:lnTo>
                <a:lnTo>
                  <a:pt x="5757512" y="1272417"/>
                </a:lnTo>
                <a:lnTo>
                  <a:pt x="5843227" y="1258306"/>
                </a:lnTo>
                <a:cubicBezTo>
                  <a:pt x="6214626" y="1174994"/>
                  <a:pt x="6475225" y="979955"/>
                  <a:pt x="6475225" y="752636"/>
                </a:cubicBezTo>
                <a:cubicBezTo>
                  <a:pt x="6475225" y="449544"/>
                  <a:pt x="6011937" y="203839"/>
                  <a:pt x="5440443" y="203839"/>
                </a:cubicBezTo>
                <a:cubicBezTo>
                  <a:pt x="4868949" y="203839"/>
                  <a:pt x="4405661" y="449544"/>
                  <a:pt x="4405661" y="752636"/>
                </a:cubicBezTo>
                <a:cubicBezTo>
                  <a:pt x="4405661" y="1055728"/>
                  <a:pt x="4868949" y="1301433"/>
                  <a:pt x="5440443" y="1301433"/>
                </a:cubicBezTo>
                <a:lnTo>
                  <a:pt x="5586407" y="1293629"/>
                </a:lnTo>
                <a:lnTo>
                  <a:pt x="5474076" y="1393488"/>
                </a:lnTo>
                <a:lnTo>
                  <a:pt x="5426249" y="1409465"/>
                </a:lnTo>
                <a:cubicBezTo>
                  <a:pt x="5339965" y="1448741"/>
                  <a:pt x="5262261" y="1505574"/>
                  <a:pt x="5197004" y="1575802"/>
                </a:cubicBezTo>
                <a:lnTo>
                  <a:pt x="5137464" y="1653463"/>
                </a:lnTo>
                <a:lnTo>
                  <a:pt x="4781945" y="1897269"/>
                </a:lnTo>
                <a:lnTo>
                  <a:pt x="2555597" y="1912949"/>
                </a:lnTo>
                <a:lnTo>
                  <a:pt x="2179313" y="1270072"/>
                </a:lnTo>
                <a:lnTo>
                  <a:pt x="1426744" y="1270072"/>
                </a:lnTo>
                <a:lnTo>
                  <a:pt x="0" y="1270072"/>
                </a:lnTo>
                <a:close/>
              </a:path>
            </a:pathLst>
          </a:custGeom>
          <a:solidFill>
            <a:schemeClr val="accent4">
              <a:lumMod val="75000"/>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647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9021171" y="1219200"/>
            <a:ext cx="3170831" cy="5277134"/>
          </a:xfrm>
        </p:spPr>
        <p:txBody>
          <a:bodyPr>
            <a:normAutofit lnSpcReduction="10000"/>
          </a:bodyPr>
          <a:lstStyle/>
          <a:p>
            <a:pPr marL="0" indent="0">
              <a:buNone/>
            </a:pPr>
            <a:r>
              <a:rPr lang="en-US" sz="1800" b="1" dirty="0" smtClean="0"/>
              <a:t>TCL1: </a:t>
            </a:r>
            <a:r>
              <a:rPr lang="en-US" sz="1800" b="1" i="1" dirty="0" smtClean="0"/>
              <a:t>multiple VLOS</a:t>
            </a:r>
          </a:p>
          <a:p>
            <a:pPr>
              <a:buFont typeface="Wingdings"/>
              <a:buChar char="à"/>
            </a:pPr>
            <a:r>
              <a:rPr lang="en-US" sz="1800" dirty="0" smtClean="0"/>
              <a:t>API-based networked ops</a:t>
            </a:r>
          </a:p>
          <a:p>
            <a:pPr>
              <a:buFont typeface="Wingdings"/>
              <a:buChar char="à"/>
            </a:pPr>
            <a:r>
              <a:rPr lang="en-US" sz="1800" dirty="0" smtClean="0"/>
              <a:t>Info sharing</a:t>
            </a:r>
          </a:p>
          <a:p>
            <a:pPr marL="0" indent="0">
              <a:buNone/>
            </a:pPr>
            <a:r>
              <a:rPr lang="en-US" sz="1800" b="1" dirty="0" smtClean="0"/>
              <a:t>TCL2:</a:t>
            </a:r>
            <a:r>
              <a:rPr lang="en-US" sz="1800" dirty="0" smtClean="0"/>
              <a:t> </a:t>
            </a:r>
            <a:r>
              <a:rPr lang="en-US" sz="1800" b="1" i="1" dirty="0" smtClean="0"/>
              <a:t>multiple BVLOS, rural</a:t>
            </a:r>
          </a:p>
          <a:p>
            <a:pPr>
              <a:buFont typeface="Wingdings"/>
              <a:buChar char="à"/>
            </a:pPr>
            <a:r>
              <a:rPr lang="en-US" sz="1800" dirty="0" smtClean="0">
                <a:sym typeface="Wingdings" panose="05000000000000000000" pitchFamily="2" charset="2"/>
              </a:rPr>
              <a:t>Initial BVLOS</a:t>
            </a:r>
          </a:p>
          <a:p>
            <a:pPr>
              <a:buFont typeface="Wingdings"/>
              <a:buChar char="à"/>
            </a:pPr>
            <a:r>
              <a:rPr lang="en-US" sz="1800" dirty="0" smtClean="0">
                <a:sym typeface="Wingdings" panose="05000000000000000000" pitchFamily="2" charset="2"/>
              </a:rPr>
              <a:t>Intent sharing</a:t>
            </a:r>
          </a:p>
          <a:p>
            <a:pPr>
              <a:buFont typeface="Wingdings"/>
              <a:buChar char="à"/>
            </a:pPr>
            <a:r>
              <a:rPr lang="en-US" sz="1800" dirty="0" smtClean="0">
                <a:sym typeface="Wingdings" panose="05000000000000000000" pitchFamily="2" charset="2"/>
              </a:rPr>
              <a:t>Geo-fenced ops</a:t>
            </a:r>
          </a:p>
          <a:p>
            <a:pPr marL="0" indent="0">
              <a:buNone/>
            </a:pPr>
            <a:r>
              <a:rPr lang="en-US" sz="1800" b="1" dirty="0" smtClean="0">
                <a:sym typeface="Wingdings" panose="05000000000000000000" pitchFamily="2" charset="2"/>
              </a:rPr>
              <a:t>TCL3: </a:t>
            </a:r>
            <a:r>
              <a:rPr lang="en-US" sz="1800" b="1" i="1" dirty="0" smtClean="0">
                <a:sym typeface="Wingdings" panose="05000000000000000000" pitchFamily="2" charset="2"/>
              </a:rPr>
              <a:t>multiple BVLOS, near airports, suburban</a:t>
            </a:r>
          </a:p>
          <a:p>
            <a:pPr>
              <a:buFont typeface="Wingdings"/>
              <a:buChar char="à"/>
            </a:pPr>
            <a:r>
              <a:rPr lang="en-US" sz="1800" dirty="0" smtClean="0">
                <a:sym typeface="Wingdings" panose="05000000000000000000" pitchFamily="2" charset="2"/>
              </a:rPr>
              <a:t>Routine BVLOS</a:t>
            </a:r>
          </a:p>
          <a:p>
            <a:pPr>
              <a:buFont typeface="Wingdings"/>
              <a:buChar char="à"/>
            </a:pPr>
            <a:r>
              <a:rPr lang="en-US" sz="1800" dirty="0" smtClean="0">
                <a:sym typeface="Wingdings" panose="05000000000000000000" pitchFamily="2" charset="2"/>
              </a:rPr>
              <a:t>Airborne DAA, V2V </a:t>
            </a:r>
          </a:p>
          <a:p>
            <a:pPr>
              <a:buFont typeface="Wingdings"/>
              <a:buChar char="à"/>
            </a:pPr>
            <a:r>
              <a:rPr lang="en-US" sz="1800" dirty="0" smtClean="0">
                <a:sym typeface="Wingdings" panose="05000000000000000000" pitchFamily="2" charset="2"/>
              </a:rPr>
              <a:t>Avoid static obstacles </a:t>
            </a:r>
          </a:p>
          <a:p>
            <a:pPr marL="0" indent="0">
              <a:buNone/>
            </a:pPr>
            <a:r>
              <a:rPr lang="en-US" sz="1800" b="1" dirty="0" smtClean="0">
                <a:sym typeface="Wingdings" panose="05000000000000000000" pitchFamily="2" charset="2"/>
              </a:rPr>
              <a:t>TCL4: </a:t>
            </a:r>
            <a:r>
              <a:rPr lang="en-US" sz="1800" b="1" i="1" dirty="0" smtClean="0">
                <a:sym typeface="Wingdings" panose="05000000000000000000" pitchFamily="2" charset="2"/>
              </a:rPr>
              <a:t>complex urban BVLOS</a:t>
            </a:r>
          </a:p>
          <a:p>
            <a:pPr>
              <a:buFont typeface="Wingdings"/>
              <a:buChar char="à"/>
            </a:pPr>
            <a:r>
              <a:rPr lang="en-US" sz="1800" dirty="0" smtClean="0">
                <a:sym typeface="Wingdings" panose="05000000000000000000" pitchFamily="2" charset="2"/>
              </a:rPr>
              <a:t>BVLOS to doorstep</a:t>
            </a:r>
          </a:p>
          <a:p>
            <a:pPr>
              <a:buFont typeface="Wingdings"/>
              <a:buChar char="à"/>
            </a:pPr>
            <a:r>
              <a:rPr lang="en-US" sz="1800" dirty="0" smtClean="0">
                <a:sym typeface="Wingdings" panose="05000000000000000000" pitchFamily="2" charset="2"/>
              </a:rPr>
              <a:t>Track and locate</a:t>
            </a:r>
          </a:p>
          <a:p>
            <a:pPr>
              <a:buFont typeface="Wingdings"/>
              <a:buChar char="à"/>
            </a:pPr>
            <a:r>
              <a:rPr lang="en-US" sz="1800" dirty="0" smtClean="0">
                <a:sym typeface="Wingdings" panose="05000000000000000000" pitchFamily="2" charset="2"/>
              </a:rPr>
              <a:t>Avoid dynamic obstacles</a:t>
            </a:r>
          </a:p>
          <a:p>
            <a:pPr>
              <a:buFont typeface="Wingdings"/>
              <a:buChar char="à"/>
            </a:pPr>
            <a:r>
              <a:rPr lang="en-US" sz="1800" dirty="0" smtClean="0">
                <a:sym typeface="Wingdings" panose="05000000000000000000" pitchFamily="2" charset="2"/>
              </a:rPr>
              <a:t>Large scale contingencies</a:t>
            </a:r>
            <a:endParaRPr lang="en-US" sz="1800" dirty="0">
              <a:sym typeface="Wingdings" panose="05000000000000000000" pitchFamily="2" charset="2"/>
            </a:endParaRPr>
          </a:p>
        </p:txBody>
      </p:sp>
      <p:sp>
        <p:nvSpPr>
          <p:cNvPr id="3" name="Title 2"/>
          <p:cNvSpPr>
            <a:spLocks noGrp="1"/>
          </p:cNvSpPr>
          <p:nvPr>
            <p:ph type="title"/>
          </p:nvPr>
        </p:nvSpPr>
        <p:spPr/>
        <p:txBody>
          <a:bodyPr/>
          <a:lstStyle/>
          <a:p>
            <a:r>
              <a:rPr lang="en-US" dirty="0" smtClean="0"/>
              <a:t>UTM Progression</a:t>
            </a:r>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3063" y="1228300"/>
            <a:ext cx="8492487" cy="5080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53728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p:cNvSpPr>
          <p:nvPr>
            <p:ph type="body" sz="half" idx="1"/>
          </p:nvPr>
        </p:nvSpPr>
        <p:spPr>
          <a:xfrm>
            <a:off x="96985" y="918829"/>
            <a:ext cx="5770416" cy="2433975"/>
          </a:xfrm>
          <a:prstGeom prst="rect">
            <a:avLst/>
          </a:prstGeom>
          <a:solidFill>
            <a:srgbClr val="DBDBDB"/>
          </a:solidFill>
        </p:spPr>
        <p:txBody>
          <a:bodyPr>
            <a:normAutofit fontScale="92500" lnSpcReduction="10000"/>
          </a:bodyPr>
          <a:lstStyle/>
          <a:p>
            <a:pPr marL="0" indent="0" algn="ctr">
              <a:spcBef>
                <a:spcPts val="0"/>
              </a:spcBef>
              <a:buSzTx/>
              <a:buNone/>
              <a:defRPr sz="2000" b="1" u="sng" cap="small">
                <a:solidFill>
                  <a:srgbClr val="800000"/>
                </a:solidFill>
              </a:defRPr>
            </a:pPr>
            <a:r>
              <a:rPr dirty="0"/>
              <a:t>Capability 1: Demonstrated how to enable multiple Operations Under Constraints</a:t>
            </a:r>
          </a:p>
          <a:p>
            <a:pPr marL="461962" lvl="1" indent="-234950">
              <a:lnSpc>
                <a:spcPct val="110000"/>
              </a:lnSpc>
              <a:spcBef>
                <a:spcPts val="600"/>
              </a:spcBef>
              <a:defRPr sz="1800"/>
            </a:pPr>
            <a:r>
              <a:rPr dirty="0"/>
              <a:t>Notification of area of operation </a:t>
            </a:r>
            <a:endParaRPr sz="2400" dirty="0"/>
          </a:p>
          <a:p>
            <a:pPr marL="461962" lvl="1" indent="-234950">
              <a:lnSpc>
                <a:spcPct val="110000"/>
              </a:lnSpc>
              <a:spcBef>
                <a:spcPts val="0"/>
              </a:spcBef>
              <a:defRPr sz="1800"/>
            </a:pPr>
            <a:r>
              <a:rPr dirty="0"/>
              <a:t>Over unpopulated land or water</a:t>
            </a:r>
            <a:endParaRPr sz="2400" dirty="0"/>
          </a:p>
          <a:p>
            <a:pPr marL="461962" lvl="1" indent="-234950">
              <a:lnSpc>
                <a:spcPct val="110000"/>
              </a:lnSpc>
              <a:spcBef>
                <a:spcPts val="0"/>
              </a:spcBef>
              <a:defRPr sz="1800"/>
            </a:pPr>
            <a:r>
              <a:rPr dirty="0"/>
              <a:t>Minimal general aviation traffic in area</a:t>
            </a:r>
            <a:endParaRPr sz="2400" dirty="0"/>
          </a:p>
          <a:p>
            <a:pPr marL="461962" lvl="1" indent="-234950">
              <a:lnSpc>
                <a:spcPct val="110000"/>
              </a:lnSpc>
              <a:spcBef>
                <a:spcPts val="0"/>
              </a:spcBef>
              <a:defRPr sz="1800"/>
            </a:pPr>
            <a:r>
              <a:rPr dirty="0"/>
              <a:t>Contingencies handled by UAS pilot</a:t>
            </a:r>
            <a:endParaRPr sz="2400" dirty="0"/>
          </a:p>
          <a:p>
            <a:pPr marL="0" lvl="1" indent="227013">
              <a:lnSpc>
                <a:spcPct val="100000"/>
              </a:lnSpc>
              <a:spcBef>
                <a:spcPts val="600"/>
              </a:spcBef>
              <a:buSzTx/>
              <a:buNone/>
              <a:defRPr sz="1800" b="1">
                <a:solidFill>
                  <a:srgbClr val="C00000"/>
                </a:solidFill>
              </a:defRPr>
            </a:pPr>
            <a:endParaRPr lang="en-US" dirty="0" smtClean="0"/>
          </a:p>
          <a:p>
            <a:pPr marL="0" lvl="1" indent="227013">
              <a:lnSpc>
                <a:spcPct val="100000"/>
              </a:lnSpc>
              <a:spcBef>
                <a:spcPts val="600"/>
              </a:spcBef>
              <a:buSzTx/>
              <a:buNone/>
              <a:defRPr sz="1800" b="1">
                <a:solidFill>
                  <a:srgbClr val="C00000"/>
                </a:solidFill>
              </a:defRPr>
            </a:pPr>
            <a:r>
              <a:rPr dirty="0" smtClean="0"/>
              <a:t>Product</a:t>
            </a:r>
            <a:r>
              <a:rPr dirty="0"/>
              <a:t>: Overall con ops, architecture, and roles</a:t>
            </a:r>
          </a:p>
        </p:txBody>
      </p:sp>
      <p:grpSp>
        <p:nvGrpSpPr>
          <p:cNvPr id="325" name="Group 325"/>
          <p:cNvGrpSpPr/>
          <p:nvPr/>
        </p:nvGrpSpPr>
        <p:grpSpPr>
          <a:xfrm>
            <a:off x="96985" y="3581403"/>
            <a:ext cx="5770416" cy="3462484"/>
            <a:chOff x="0" y="0"/>
            <a:chExt cx="5915892" cy="3462482"/>
          </a:xfrm>
        </p:grpSpPr>
        <p:sp>
          <p:nvSpPr>
            <p:cNvPr id="323" name="Shape 323"/>
            <p:cNvSpPr/>
            <p:nvPr/>
          </p:nvSpPr>
          <p:spPr>
            <a:xfrm>
              <a:off x="0" y="0"/>
              <a:ext cx="5915892" cy="2640458"/>
            </a:xfrm>
            <a:prstGeom prst="rect">
              <a:avLst/>
            </a:prstGeom>
            <a:solidFill>
              <a:srgbClr val="FFF2CC"/>
            </a:solidFill>
            <a:ln w="12700" cap="flat">
              <a:noFill/>
              <a:miter lim="400000"/>
            </a:ln>
            <a:effectLst/>
          </p:spPr>
          <p:txBody>
            <a:bodyPr wrap="square" lIns="45719" tIns="45719" rIns="45719" bIns="45719" numCol="1" anchor="t">
              <a:noAutofit/>
            </a:bodyPr>
            <a:lstStyle/>
            <a:p>
              <a:pPr>
                <a:spcBef>
                  <a:spcPts val="600"/>
                </a:spcBef>
                <a:defRPr sz="3200">
                  <a:latin typeface="Arial"/>
                  <a:ea typeface="Arial"/>
                  <a:cs typeface="Arial"/>
                  <a:sym typeface="Arial"/>
                </a:defRPr>
              </a:pPr>
              <a:endParaRPr/>
            </a:p>
          </p:txBody>
        </p:sp>
        <p:sp>
          <p:nvSpPr>
            <p:cNvPr id="324" name="Shape 324"/>
            <p:cNvSpPr/>
            <p:nvPr/>
          </p:nvSpPr>
          <p:spPr>
            <a:xfrm>
              <a:off x="0" y="0"/>
              <a:ext cx="5915892" cy="34624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lgn="ctr">
                <a:defRPr sz="2000" b="1" u="sng" cap="small">
                  <a:solidFill>
                    <a:srgbClr val="800000"/>
                  </a:solidFill>
                  <a:latin typeface="Arial"/>
                  <a:ea typeface="Arial"/>
                  <a:cs typeface="Arial"/>
                  <a:sym typeface="Arial"/>
                </a:defRPr>
              </a:pPr>
              <a:r>
                <a:rPr dirty="0">
                  <a:latin typeface="Calibri" charset="0"/>
                  <a:ea typeface="Calibri" charset="0"/>
                  <a:cs typeface="Calibri" charset="0"/>
                </a:rPr>
                <a:t>Capability 2: Demonstrated How to Enable Expanded Multiple Operations </a:t>
              </a:r>
            </a:p>
            <a:p>
              <a:pPr marL="461962" lvl="1" indent="-287338">
                <a:buSzPct val="100000"/>
                <a:buFont typeface="Arial"/>
                <a:buChar char="•"/>
                <a:tabLst>
                  <a:tab pos="508000" algn="l"/>
                </a:tabLst>
              </a:pPr>
              <a:r>
                <a:rPr dirty="0"/>
                <a:t>Beyond visual line-of-sight</a:t>
              </a:r>
              <a:endParaRPr sz="2400" dirty="0">
                <a:latin typeface="Arial"/>
                <a:ea typeface="Arial"/>
                <a:cs typeface="Arial"/>
                <a:sym typeface="Arial"/>
              </a:endParaRPr>
            </a:p>
            <a:p>
              <a:pPr marL="461962" lvl="1" indent="-287338">
                <a:buSzPct val="100000"/>
                <a:buFont typeface="Arial"/>
                <a:buChar char="•"/>
                <a:tabLst>
                  <a:tab pos="508000" algn="l"/>
                </a:tabLst>
              </a:pPr>
              <a:r>
                <a:rPr dirty="0"/>
                <a:t>Tracking and low density operations</a:t>
              </a:r>
            </a:p>
            <a:p>
              <a:pPr marL="461962" lvl="1" indent="-287338">
                <a:buSzPct val="100000"/>
                <a:buFont typeface="Arial"/>
                <a:buChar char="•"/>
                <a:tabLst>
                  <a:tab pos="508000" algn="l"/>
                </a:tabLst>
              </a:pPr>
              <a:r>
                <a:rPr dirty="0"/>
                <a:t>Sparsely populated areas</a:t>
              </a:r>
              <a:endParaRPr sz="2400" dirty="0">
                <a:latin typeface="Arial"/>
                <a:ea typeface="Arial"/>
                <a:cs typeface="Arial"/>
                <a:sym typeface="Arial"/>
              </a:endParaRPr>
            </a:p>
            <a:p>
              <a:pPr marL="461962" lvl="1" indent="-287338">
                <a:buSzPct val="100000"/>
                <a:buFont typeface="Arial"/>
                <a:buChar char="•"/>
                <a:tabLst>
                  <a:tab pos="508000" algn="l"/>
                </a:tabLst>
              </a:pPr>
              <a:r>
                <a:rPr dirty="0"/>
                <a:t>Procedures and “rules-of-the road”</a:t>
              </a:r>
              <a:endParaRPr sz="2400" dirty="0">
                <a:latin typeface="Arial"/>
                <a:ea typeface="Arial"/>
                <a:cs typeface="Arial"/>
                <a:sym typeface="Arial"/>
              </a:endParaRPr>
            </a:p>
            <a:p>
              <a:pPr marL="461962" lvl="1" indent="-287338">
                <a:buSzPct val="100000"/>
                <a:buFont typeface="Arial"/>
                <a:buChar char="•"/>
                <a:tabLst>
                  <a:tab pos="508000" algn="l"/>
                </a:tabLst>
              </a:pPr>
              <a:r>
                <a:rPr dirty="0"/>
                <a:t>Longer range applications</a:t>
              </a:r>
              <a:endParaRPr sz="2400" dirty="0">
                <a:latin typeface="Arial"/>
                <a:ea typeface="Arial"/>
                <a:cs typeface="Arial"/>
                <a:sym typeface="Arial"/>
              </a:endParaRPr>
            </a:p>
            <a:p>
              <a:pPr marL="182563" lvl="1" indent="0">
                <a:tabLst>
                  <a:tab pos="508000" algn="l"/>
                </a:tabLst>
                <a:defRPr b="1">
                  <a:solidFill>
                    <a:srgbClr val="C00000"/>
                  </a:solidFill>
                </a:defRPr>
              </a:pPr>
              <a:r>
                <a:rPr dirty="0"/>
                <a:t>Product: Requirements for multiple BVLOS operations including off-nominal dynamic changes</a:t>
              </a:r>
            </a:p>
            <a:p>
              <a:pPr marL="342900" indent="-342900">
                <a:buSzPct val="100000"/>
                <a:buFont typeface="Arial"/>
                <a:buChar char="•"/>
                <a:defRPr sz="2400">
                  <a:latin typeface="Arial"/>
                  <a:ea typeface="Arial"/>
                  <a:cs typeface="Arial"/>
                  <a:sym typeface="Arial"/>
                </a:defRPr>
              </a:pPr>
              <a:endParaRPr dirty="0"/>
            </a:p>
            <a:p>
              <a:pPr marL="342900" indent="-342900">
                <a:spcBef>
                  <a:spcPts val="600"/>
                </a:spcBef>
                <a:buSzPct val="100000"/>
                <a:buFont typeface="Arial"/>
                <a:buChar char="•"/>
                <a:defRPr sz="2400">
                  <a:latin typeface="Arial"/>
                  <a:ea typeface="Arial"/>
                  <a:cs typeface="Arial"/>
                  <a:sym typeface="Arial"/>
                </a:defRPr>
              </a:pPr>
              <a:endParaRPr dirty="0"/>
            </a:p>
          </p:txBody>
        </p:sp>
      </p:grpSp>
      <p:grpSp>
        <p:nvGrpSpPr>
          <p:cNvPr id="328" name="Group 328"/>
          <p:cNvGrpSpPr/>
          <p:nvPr/>
        </p:nvGrpSpPr>
        <p:grpSpPr>
          <a:xfrm>
            <a:off x="6030062" y="3612210"/>
            <a:ext cx="6085740" cy="2696121"/>
            <a:chOff x="0" y="0"/>
            <a:chExt cx="6161938" cy="2696119"/>
          </a:xfrm>
        </p:grpSpPr>
        <p:sp>
          <p:nvSpPr>
            <p:cNvPr id="326" name="Shape 326"/>
            <p:cNvSpPr/>
            <p:nvPr/>
          </p:nvSpPr>
          <p:spPr>
            <a:xfrm>
              <a:off x="0" y="0"/>
              <a:ext cx="6161938" cy="2640458"/>
            </a:xfrm>
            <a:prstGeom prst="rect">
              <a:avLst/>
            </a:prstGeom>
            <a:solidFill>
              <a:srgbClr val="C5E0B4"/>
            </a:solidFill>
            <a:ln w="12700" cap="flat">
              <a:noFill/>
              <a:miter lim="400000"/>
            </a:ln>
            <a:effectLst/>
          </p:spPr>
          <p:txBody>
            <a:bodyPr wrap="square" lIns="45719" tIns="45719" rIns="45719" bIns="45719" numCol="1" anchor="t">
              <a:noAutofit/>
            </a:bodyPr>
            <a:lstStyle/>
            <a:p>
              <a:pPr>
                <a:defRPr b="1">
                  <a:solidFill>
                    <a:srgbClr val="C00000"/>
                  </a:solidFill>
                </a:defRPr>
              </a:pPr>
              <a:endParaRPr/>
            </a:p>
          </p:txBody>
        </p:sp>
        <p:sp>
          <p:nvSpPr>
            <p:cNvPr id="327" name="Shape 327"/>
            <p:cNvSpPr/>
            <p:nvPr/>
          </p:nvSpPr>
          <p:spPr>
            <a:xfrm>
              <a:off x="0" y="0"/>
              <a:ext cx="6161938" cy="26961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lgn="ctr">
                <a:defRPr b="1" u="sng" cap="small">
                  <a:solidFill>
                    <a:srgbClr val="800000"/>
                  </a:solidFill>
                  <a:latin typeface="Arial"/>
                  <a:ea typeface="Arial"/>
                  <a:cs typeface="Arial"/>
                  <a:sym typeface="Arial"/>
                </a:defRPr>
              </a:pPr>
              <a:r>
                <a:rPr dirty="0">
                  <a:latin typeface="Calibri" charset="0"/>
                  <a:ea typeface="Calibri" charset="0"/>
                  <a:cs typeface="Calibri" charset="0"/>
                </a:rPr>
                <a:t>Capability 4: Focuses on Enabling Multiple Heterogeneous High Density Urban Operations</a:t>
              </a:r>
            </a:p>
            <a:p>
              <a:pPr marL="511175" lvl="1" indent="-342900">
                <a:buSzPct val="100000"/>
                <a:buFont typeface="Arial"/>
                <a:buChar char="•"/>
              </a:pPr>
              <a:r>
                <a:rPr dirty="0"/>
                <a:t>Beyond visual  line of sight</a:t>
              </a:r>
            </a:p>
            <a:p>
              <a:pPr marL="511175" lvl="1" indent="-342900">
                <a:buSzPct val="100000"/>
                <a:buFont typeface="Arial"/>
                <a:buChar char="•"/>
              </a:pPr>
              <a:r>
                <a:rPr dirty="0"/>
                <a:t>Urban environments, higher density</a:t>
              </a:r>
            </a:p>
            <a:p>
              <a:pPr marL="511175" lvl="1" indent="-342900">
                <a:buSzPct val="100000"/>
                <a:buFont typeface="Arial"/>
                <a:buChar char="•"/>
              </a:pPr>
              <a:r>
                <a:rPr dirty="0"/>
                <a:t>Autonomous V2V, internet connected</a:t>
              </a:r>
            </a:p>
            <a:p>
              <a:pPr marL="511175" lvl="1" indent="-342900">
                <a:buSzPct val="100000"/>
                <a:buFont typeface="Arial"/>
                <a:buChar char="•"/>
              </a:pPr>
              <a:r>
                <a:rPr dirty="0"/>
                <a:t>Large-scale contingencies mitigation</a:t>
              </a:r>
              <a:endParaRPr sz="2400" dirty="0">
                <a:latin typeface="Arial"/>
                <a:ea typeface="Arial"/>
                <a:cs typeface="Arial"/>
                <a:sym typeface="Arial"/>
              </a:endParaRPr>
            </a:p>
            <a:p>
              <a:pPr marL="511175" lvl="1" indent="-342900">
                <a:buSzPct val="100000"/>
                <a:buFont typeface="Arial"/>
                <a:buChar char="•"/>
              </a:pPr>
              <a:r>
                <a:rPr lang="en-US" dirty="0" smtClean="0"/>
                <a:t>Urban use cases </a:t>
              </a:r>
              <a:endParaRPr sz="2400" dirty="0">
                <a:latin typeface="Arial"/>
                <a:ea typeface="Arial"/>
                <a:cs typeface="Arial"/>
                <a:sym typeface="Arial"/>
              </a:endParaRPr>
            </a:p>
            <a:p>
              <a:pPr lvl="1" indent="168275">
                <a:lnSpc>
                  <a:spcPct val="80000"/>
                </a:lnSpc>
                <a:defRPr b="1">
                  <a:solidFill>
                    <a:srgbClr val="C00000"/>
                  </a:solidFill>
                </a:defRPr>
              </a:pPr>
              <a:endParaRPr lang="en-US" dirty="0" smtClean="0"/>
            </a:p>
            <a:p>
              <a:pPr marL="182563" lvl="1" indent="-14288">
                <a:lnSpc>
                  <a:spcPct val="80000"/>
                </a:lnSpc>
                <a:defRPr b="1">
                  <a:solidFill>
                    <a:srgbClr val="C00000"/>
                  </a:solidFill>
                </a:defRPr>
              </a:pPr>
              <a:r>
                <a:rPr dirty="0" smtClean="0"/>
                <a:t>Product</a:t>
              </a:r>
              <a:r>
                <a:rPr dirty="0"/>
                <a:t>: Requirements to manage contingencies in high density, heterogeneous, and constrained operations   </a:t>
              </a:r>
            </a:p>
          </p:txBody>
        </p:sp>
      </p:grpSp>
      <p:grpSp>
        <p:nvGrpSpPr>
          <p:cNvPr id="331" name="Group 331"/>
          <p:cNvGrpSpPr/>
          <p:nvPr/>
        </p:nvGrpSpPr>
        <p:grpSpPr>
          <a:xfrm>
            <a:off x="6032890" y="918825"/>
            <a:ext cx="6082913" cy="2433979"/>
            <a:chOff x="0" y="-1"/>
            <a:chExt cx="6159114" cy="2775238"/>
          </a:xfrm>
        </p:grpSpPr>
        <p:sp>
          <p:nvSpPr>
            <p:cNvPr id="329" name="Shape 329"/>
            <p:cNvSpPr/>
            <p:nvPr/>
          </p:nvSpPr>
          <p:spPr>
            <a:xfrm>
              <a:off x="0" y="-1"/>
              <a:ext cx="6159114" cy="2775238"/>
            </a:xfrm>
            <a:prstGeom prst="rect">
              <a:avLst/>
            </a:prstGeom>
            <a:solidFill>
              <a:srgbClr val="BDD7EE"/>
            </a:solidFill>
            <a:ln w="12700" cap="flat">
              <a:noFill/>
              <a:miter lim="400000"/>
            </a:ln>
            <a:effectLst/>
          </p:spPr>
          <p:txBody>
            <a:bodyPr wrap="square" lIns="45719" tIns="45719" rIns="45719" bIns="45719" numCol="1" anchor="t">
              <a:noAutofit/>
            </a:bodyPr>
            <a:lstStyle/>
            <a:p>
              <a:pPr>
                <a:defRPr b="1">
                  <a:solidFill>
                    <a:srgbClr val="C00000"/>
                  </a:solidFill>
                </a:defRPr>
              </a:pPr>
              <a:endParaRPr/>
            </a:p>
          </p:txBody>
        </p:sp>
        <p:sp>
          <p:nvSpPr>
            <p:cNvPr id="330" name="Shape 330"/>
            <p:cNvSpPr/>
            <p:nvPr/>
          </p:nvSpPr>
          <p:spPr>
            <a:xfrm>
              <a:off x="0" y="-1"/>
              <a:ext cx="6159114" cy="24740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lgn="ctr">
                <a:defRPr sz="2000" b="1" u="sng" cap="small">
                  <a:solidFill>
                    <a:srgbClr val="800000"/>
                  </a:solidFill>
                  <a:latin typeface="Arial"/>
                  <a:ea typeface="Arial"/>
                  <a:cs typeface="Arial"/>
                  <a:sym typeface="Arial"/>
                </a:defRPr>
              </a:pPr>
              <a:r>
                <a:rPr dirty="0"/>
                <a:t>Capability 3: Focuses on how to Enable Multiple Heterogeneous Operations</a:t>
              </a:r>
            </a:p>
            <a:p>
              <a:pPr marL="461962" lvl="1" indent="-234950">
                <a:buSzPct val="100000"/>
                <a:buFont typeface="Arial"/>
                <a:buChar char="•"/>
              </a:pPr>
              <a:r>
                <a:rPr dirty="0"/>
                <a:t>Beyond visual line of sight/expanded</a:t>
              </a:r>
            </a:p>
            <a:p>
              <a:pPr marL="461962" lvl="1" indent="-234950">
                <a:buSzPct val="100000"/>
                <a:buFont typeface="Arial"/>
                <a:buChar char="•"/>
              </a:pPr>
              <a:r>
                <a:rPr dirty="0"/>
                <a:t>Over moderately populated land</a:t>
              </a:r>
              <a:endParaRPr sz="2400" dirty="0">
                <a:latin typeface="Arial"/>
                <a:ea typeface="Arial"/>
                <a:cs typeface="Arial"/>
                <a:sym typeface="Arial"/>
              </a:endParaRPr>
            </a:p>
            <a:p>
              <a:pPr marL="461962" lvl="1" indent="-234950">
                <a:buSzPct val="100000"/>
                <a:buFont typeface="Arial"/>
                <a:buChar char="•"/>
              </a:pPr>
              <a:r>
                <a:rPr dirty="0"/>
                <a:t>Some interaction with manned aircraft</a:t>
              </a:r>
              <a:endParaRPr sz="2400" dirty="0">
                <a:latin typeface="Arial"/>
                <a:ea typeface="Arial"/>
                <a:cs typeface="Arial"/>
                <a:sym typeface="Arial"/>
              </a:endParaRPr>
            </a:p>
            <a:p>
              <a:pPr marL="461962" lvl="1" indent="-234950">
                <a:buSzPct val="100000"/>
                <a:buFont typeface="Arial"/>
                <a:buChar char="•"/>
              </a:pPr>
              <a:r>
                <a:rPr dirty="0"/>
                <a:t>Tracking, V2V, V2UTM and internet connected</a:t>
              </a:r>
              <a:endParaRPr sz="2400" dirty="0">
                <a:latin typeface="Arial"/>
                <a:ea typeface="Arial"/>
                <a:cs typeface="Arial"/>
                <a:sym typeface="Arial"/>
              </a:endParaRPr>
            </a:p>
            <a:p>
              <a:pPr lvl="1" indent="227013">
                <a:spcBef>
                  <a:spcPts val="600"/>
                </a:spcBef>
                <a:defRPr b="1">
                  <a:solidFill>
                    <a:srgbClr val="C00000"/>
                  </a:solidFill>
                </a:defRPr>
              </a:pPr>
              <a:r>
                <a:rPr dirty="0" smtClean="0"/>
                <a:t>Product: Requirements for heterogeneous operations</a:t>
              </a:r>
              <a:endParaRPr dirty="0"/>
            </a:p>
          </p:txBody>
        </p:sp>
      </p:grpSp>
      <p:grpSp>
        <p:nvGrpSpPr>
          <p:cNvPr id="334" name="Group 334"/>
          <p:cNvGrpSpPr/>
          <p:nvPr/>
        </p:nvGrpSpPr>
        <p:grpSpPr>
          <a:xfrm>
            <a:off x="517239" y="6448036"/>
            <a:ext cx="11379201" cy="461663"/>
            <a:chOff x="0" y="0"/>
            <a:chExt cx="11379200" cy="461662"/>
          </a:xfrm>
          <a:solidFill>
            <a:srgbClr val="941651"/>
          </a:solidFill>
        </p:grpSpPr>
        <p:sp>
          <p:nvSpPr>
            <p:cNvPr id="332" name="Shape 332"/>
            <p:cNvSpPr/>
            <p:nvPr/>
          </p:nvSpPr>
          <p:spPr>
            <a:xfrm>
              <a:off x="0" y="0"/>
              <a:ext cx="11379200" cy="414298"/>
            </a:xfrm>
            <a:prstGeom prst="rect">
              <a:avLst/>
            </a:prstGeom>
            <a:grpFill/>
            <a:ln w="12700" cap="flat">
              <a:noFill/>
              <a:miter lim="400000"/>
            </a:ln>
            <a:effectLst/>
          </p:spPr>
          <p:txBody>
            <a:bodyPr wrap="square" lIns="45719" tIns="45719" rIns="45719" bIns="45719" numCol="1" anchor="t">
              <a:noAutofit/>
            </a:bodyPr>
            <a:lstStyle/>
            <a:p>
              <a:pPr algn="ctr">
                <a:spcBef>
                  <a:spcPts val="700"/>
                </a:spcBef>
                <a:defRPr sz="2400" b="1">
                  <a:solidFill>
                    <a:srgbClr val="FFFFFF"/>
                  </a:solidFill>
                  <a:latin typeface="Arial"/>
                  <a:ea typeface="Arial"/>
                  <a:cs typeface="Arial"/>
                  <a:sym typeface="Arial"/>
                </a:defRPr>
              </a:pPr>
              <a:endParaRPr/>
            </a:p>
          </p:txBody>
        </p:sp>
        <p:sp>
          <p:nvSpPr>
            <p:cNvPr id="333" name="Shape 333"/>
            <p:cNvSpPr/>
            <p:nvPr/>
          </p:nvSpPr>
          <p:spPr>
            <a:xfrm>
              <a:off x="0" y="0"/>
              <a:ext cx="11379200" cy="461662"/>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spcBef>
                  <a:spcPts val="500"/>
                </a:spcBef>
                <a:defRPr sz="2400" b="1">
                  <a:solidFill>
                    <a:srgbClr val="FFFFFF"/>
                  </a:solidFill>
                  <a:latin typeface="Arial"/>
                  <a:ea typeface="Arial"/>
                  <a:cs typeface="Arial"/>
                  <a:sym typeface="Arial"/>
                </a:defRPr>
              </a:lvl1pPr>
            </a:lstStyle>
            <a:p>
              <a:r>
                <a:t>Risk-based approach: depends on application and geography</a:t>
              </a:r>
            </a:p>
          </p:txBody>
        </p:sp>
      </p:grpSp>
      <p:sp>
        <p:nvSpPr>
          <p:cNvPr id="17" name="Title 1"/>
          <p:cNvSpPr txBox="1">
            <a:spLocks/>
          </p:cNvSpPr>
          <p:nvPr/>
        </p:nvSpPr>
        <p:spPr>
          <a:xfrm>
            <a:off x="142251" y="-72960"/>
            <a:ext cx="10541000" cy="889236"/>
          </a:xfrm>
          <a:prstGeom prst="rect">
            <a:avLst/>
          </a:prstGeom>
        </p:spPr>
        <p:txBody>
          <a:bodyPr vert="horz" lIns="91440" tIns="45720" rIns="91440" bIns="45720" rtlCol="0" anchor="ctr">
            <a:normAutofit/>
            <a:scene3d>
              <a:camera prst="orthographicFront"/>
              <a:lightRig rig="harsh" dir="t"/>
            </a:scene3d>
            <a:sp3d extrusionH="57150" prstMaterial="matte">
              <a:bevelT w="63500" h="12700" prst="angle"/>
              <a:contourClr>
                <a:schemeClr val="bg1">
                  <a:lumMod val="65000"/>
                </a:schemeClr>
              </a:contourClr>
            </a:sp3d>
          </a:bodyPr>
          <a:lstStyle>
            <a:lvl1pPr algn="l" defTabSz="914400" rtl="0" eaLnBrk="1" latinLnBrk="0" hangingPunct="1">
              <a:spcBef>
                <a:spcPct val="0"/>
              </a:spcBef>
              <a:buNone/>
              <a:defRPr sz="3600" b="1" kern="1200" cap="none" spc="0">
                <a:ln>
                  <a:solidFill>
                    <a:srgbClr val="0A3D91"/>
                  </a:solidFill>
                </a:ln>
                <a:solidFill>
                  <a:srgbClr val="0A3D91"/>
                </a:solidFill>
                <a:effectLst/>
                <a:latin typeface="Arial Black" panose="020B0A04020102020204" pitchFamily="34" charset="0"/>
                <a:ea typeface="+mj-ea"/>
                <a:cs typeface="Arial"/>
              </a:defRPr>
            </a:lvl1pPr>
          </a:lstStyle>
          <a:p>
            <a:r>
              <a:rPr lang="en-US" sz="3200" dirty="0" smtClean="0"/>
              <a:t>UTM Technical Capability Levels (TCLs)</a:t>
            </a:r>
            <a:endParaRPr lang="en-US" sz="3200" dirty="0"/>
          </a:p>
        </p:txBody>
      </p:sp>
    </p:spTree>
    <p:extLst>
      <p:ext uri="{BB962C8B-B14F-4D97-AF65-F5344CB8AC3E}">
        <p14:creationId xmlns:p14="http://schemas.microsoft.com/office/powerpoint/2010/main" val="1424977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p:cNvSpPr>
          <p:nvPr>
            <p:ph type="ctrTitle" idx="4294967295"/>
          </p:nvPr>
        </p:nvSpPr>
        <p:spPr>
          <a:xfrm>
            <a:off x="0" y="2373313"/>
            <a:ext cx="12192000" cy="1325562"/>
          </a:xfrm>
          <a:prstGeom prst="rect">
            <a:avLst/>
          </a:prstGeom>
          <a:solidFill>
            <a:srgbClr val="941100"/>
          </a:solidFill>
        </p:spPr>
        <p:style>
          <a:lnRef idx="0">
            <a:schemeClr val="accent2"/>
          </a:lnRef>
          <a:fillRef idx="3">
            <a:schemeClr val="accent2"/>
          </a:fillRef>
          <a:effectRef idx="3">
            <a:schemeClr val="accent2"/>
          </a:effectRef>
          <a:fontRef idx="minor">
            <a:schemeClr val="lt1"/>
          </a:fontRef>
        </p:style>
        <p:txBody>
          <a:bodyPr/>
          <a:lstStyle>
            <a:lvl1pPr>
              <a:defRPr sz="4000"/>
            </a:lvl1pPr>
          </a:lstStyle>
          <a:p>
            <a:r>
              <a:rPr lang="en-US" dirty="0">
                <a:ln>
                  <a:noFill/>
                </a:ln>
                <a:solidFill>
                  <a:schemeClr val="bg1"/>
                </a:solidFill>
                <a:latin typeface="+mj-lt"/>
              </a:rPr>
              <a:t> </a:t>
            </a:r>
            <a:r>
              <a:rPr lang="en-US" dirty="0" smtClean="0">
                <a:ln>
                  <a:noFill/>
                </a:ln>
                <a:solidFill>
                  <a:schemeClr val="bg1"/>
                </a:solidFill>
                <a:latin typeface="+mj-lt"/>
              </a:rPr>
              <a:t> </a:t>
            </a:r>
            <a:r>
              <a:rPr lang="en-US" b="1" dirty="0" smtClean="0">
                <a:ln>
                  <a:noFill/>
                </a:ln>
                <a:solidFill>
                  <a:schemeClr val="bg1"/>
                </a:solidFill>
                <a:latin typeface="+mj-lt"/>
              </a:rPr>
              <a:t>FAA-NASA Research Transition Team (RTT) Deliverables</a:t>
            </a:r>
            <a:endParaRPr b="1" dirty="0">
              <a:ln>
                <a:noFill/>
              </a:ln>
              <a:solidFill>
                <a:schemeClr val="bg1"/>
              </a:solidFill>
              <a:latin typeface="+mj-lt"/>
            </a:endParaRPr>
          </a:p>
        </p:txBody>
      </p:sp>
    </p:spTree>
    <p:extLst>
      <p:ext uri="{BB962C8B-B14F-4D97-AF65-F5344CB8AC3E}">
        <p14:creationId xmlns:p14="http://schemas.microsoft.com/office/powerpoint/2010/main" val="3081260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1" y="114488"/>
            <a:ext cx="10621819" cy="914399"/>
          </a:xfrm>
        </p:spPr>
        <p:txBody>
          <a:bodyPr>
            <a:normAutofit/>
          </a:bodyPr>
          <a:lstStyle/>
          <a:p>
            <a:r>
              <a:rPr lang="en-US" sz="3200" dirty="0" smtClean="0"/>
              <a:t>Outline</a:t>
            </a:r>
            <a:endParaRPr lang="en-US" sz="3200" dirty="0"/>
          </a:p>
        </p:txBody>
      </p:sp>
      <p:sp>
        <p:nvSpPr>
          <p:cNvPr id="3" name="Content Placeholder 2"/>
          <p:cNvSpPr>
            <a:spLocks noGrp="1"/>
          </p:cNvSpPr>
          <p:nvPr>
            <p:ph idx="1"/>
          </p:nvPr>
        </p:nvSpPr>
        <p:spPr>
          <a:xfrm>
            <a:off x="406400" y="1271016"/>
            <a:ext cx="11379200" cy="5410200"/>
          </a:xfrm>
        </p:spPr>
        <p:txBody>
          <a:bodyPr>
            <a:normAutofit/>
          </a:bodyPr>
          <a:lstStyle/>
          <a:p>
            <a:pPr>
              <a:spcBef>
                <a:spcPts val="1272"/>
              </a:spcBef>
              <a:spcAft>
                <a:spcPts val="1200"/>
              </a:spcAft>
            </a:pPr>
            <a:r>
              <a:rPr lang="en-US" sz="2800" dirty="0" smtClean="0">
                <a:latin typeface="+mn-lt"/>
              </a:rPr>
              <a:t>Overview</a:t>
            </a:r>
          </a:p>
          <a:p>
            <a:pPr>
              <a:spcBef>
                <a:spcPts val="1272"/>
              </a:spcBef>
              <a:spcAft>
                <a:spcPts val="1200"/>
              </a:spcAft>
            </a:pPr>
            <a:r>
              <a:rPr lang="en-US" sz="2800" dirty="0" smtClean="0">
                <a:latin typeface="+mn-lt"/>
              </a:rPr>
              <a:t>Architecture</a:t>
            </a:r>
          </a:p>
          <a:p>
            <a:pPr>
              <a:spcBef>
                <a:spcPts val="1272"/>
              </a:spcBef>
              <a:spcAft>
                <a:spcPts val="1200"/>
              </a:spcAft>
            </a:pPr>
            <a:r>
              <a:rPr lang="en-US" sz="2800" dirty="0" smtClean="0">
                <a:latin typeface="+mn-lt"/>
              </a:rPr>
              <a:t>Approach and schedule</a:t>
            </a:r>
          </a:p>
          <a:p>
            <a:pPr>
              <a:spcBef>
                <a:spcPts val="1272"/>
              </a:spcBef>
              <a:spcAft>
                <a:spcPts val="1200"/>
              </a:spcAft>
            </a:pPr>
            <a:r>
              <a:rPr lang="en-US" sz="2800" dirty="0" smtClean="0">
                <a:latin typeface="+mn-lt"/>
              </a:rPr>
              <a:t>FAA-NASA Research Transition Team deliverables</a:t>
            </a:r>
          </a:p>
          <a:p>
            <a:pPr>
              <a:spcBef>
                <a:spcPts val="1272"/>
              </a:spcBef>
              <a:spcAft>
                <a:spcPts val="1200"/>
              </a:spcAft>
            </a:pPr>
            <a:r>
              <a:rPr lang="en-US" sz="2800" dirty="0">
                <a:latin typeface="+mn-lt"/>
              </a:rPr>
              <a:t>Technical Capability Level 1 (TCL1) Demonstration overview and </a:t>
            </a:r>
            <a:r>
              <a:rPr lang="en-US" sz="2800" dirty="0" smtClean="0">
                <a:latin typeface="+mn-lt"/>
              </a:rPr>
              <a:t>results</a:t>
            </a:r>
          </a:p>
          <a:p>
            <a:pPr>
              <a:spcBef>
                <a:spcPts val="1272"/>
              </a:spcBef>
              <a:spcAft>
                <a:spcPts val="1200"/>
              </a:spcAft>
            </a:pPr>
            <a:r>
              <a:rPr lang="en-US" sz="2800" dirty="0" smtClean="0">
                <a:latin typeface="+mn-lt"/>
              </a:rPr>
              <a:t>TCL 2 Demonstration overview and results</a:t>
            </a:r>
          </a:p>
          <a:p>
            <a:pPr>
              <a:spcBef>
                <a:spcPts val="1272"/>
              </a:spcBef>
              <a:spcAft>
                <a:spcPts val="1200"/>
              </a:spcAft>
            </a:pPr>
            <a:r>
              <a:rPr lang="en-US" sz="2800" dirty="0" smtClean="0">
                <a:latin typeface="+mn-lt"/>
              </a:rPr>
              <a:t>Next Steps</a:t>
            </a:r>
          </a:p>
        </p:txBody>
      </p:sp>
    </p:spTree>
    <p:extLst>
      <p:ext uri="{BB962C8B-B14F-4D97-AF65-F5344CB8AC3E}">
        <p14:creationId xmlns:p14="http://schemas.microsoft.com/office/powerpoint/2010/main" val="18583218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p:cNvSpPr>
          <p:nvPr>
            <p:ph type="title"/>
          </p:nvPr>
        </p:nvSpPr>
        <p:spPr>
          <a:xfrm>
            <a:off x="516073" y="339583"/>
            <a:ext cx="11167795" cy="443198"/>
          </a:xfrm>
        </p:spPr>
        <p:txBody>
          <a:bodyPr anchor="ctr">
            <a:normAutofit fontScale="90000"/>
          </a:bodyPr>
          <a:lstStyle/>
          <a:p>
            <a:r>
              <a:rPr lang="en-US" altLang="en-US" sz="3200" dirty="0" smtClean="0">
                <a:latin typeface="Calibri" pitchFamily="34" charset="0"/>
                <a:cs typeface="Arial" charset="0"/>
              </a:rPr>
              <a:t>UTM RTT </a:t>
            </a:r>
            <a:r>
              <a:rPr lang="en-US" altLang="en-US" sz="3200" i="1" dirty="0" smtClean="0">
                <a:solidFill>
                  <a:srgbClr val="C00000"/>
                </a:solidFill>
                <a:latin typeface="Calibri" pitchFamily="34" charset="0"/>
                <a:cs typeface="Arial" charset="0"/>
              </a:rPr>
              <a:t>Scope</a:t>
            </a:r>
            <a:endParaRPr lang="en-US" sz="3200" i="1" dirty="0" smtClean="0">
              <a:solidFill>
                <a:srgbClr val="C00000"/>
              </a:solidFill>
              <a:latin typeface="Calibri" pitchFamily="34" charset="0"/>
              <a:cs typeface="Arial" charset="0"/>
            </a:endParaRPr>
          </a:p>
        </p:txBody>
      </p:sp>
      <p:sp>
        <p:nvSpPr>
          <p:cNvPr id="15363" name="Rectangle 3"/>
          <p:cNvSpPr>
            <a:spLocks noGrp="1"/>
          </p:cNvSpPr>
          <p:nvPr>
            <p:ph idx="1"/>
          </p:nvPr>
        </p:nvSpPr>
        <p:spPr>
          <a:xfrm>
            <a:off x="203200" y="1905002"/>
            <a:ext cx="4673600" cy="4068763"/>
          </a:xfrm>
        </p:spPr>
        <p:txBody>
          <a:bodyPr>
            <a:normAutofit/>
          </a:bodyPr>
          <a:lstStyle/>
          <a:p>
            <a:pPr marL="228600" indent="-228600" eaLnBrk="1" hangingPunct="1">
              <a:lnSpc>
                <a:spcPct val="100000"/>
              </a:lnSpc>
              <a:spcBef>
                <a:spcPts val="600"/>
              </a:spcBef>
            </a:pPr>
            <a:r>
              <a:rPr lang="en-US" sz="1800" dirty="0" smtClean="0">
                <a:latin typeface="Calibri" pitchFamily="34" charset="0"/>
                <a:cs typeface="Arial" charset="0"/>
              </a:rPr>
              <a:t>Entry point - small UAS (Part 107 &lt; 55lbs) – although weight is not a factor for UTM</a:t>
            </a:r>
          </a:p>
          <a:p>
            <a:pPr marL="228600" indent="-228600" eaLnBrk="1" hangingPunct="1">
              <a:lnSpc>
                <a:spcPct val="100000"/>
              </a:lnSpc>
              <a:spcBef>
                <a:spcPts val="900"/>
              </a:spcBef>
            </a:pPr>
            <a:r>
              <a:rPr lang="en-US" sz="1800" dirty="0" smtClean="0">
                <a:latin typeface="Calibri" pitchFamily="34" charset="0"/>
                <a:cs typeface="Arial" charset="0"/>
              </a:rPr>
              <a:t>Beyond visual line of sight (BVLOS) of the operator - expanded operations</a:t>
            </a:r>
          </a:p>
          <a:p>
            <a:pPr marL="228600" indent="-228600" eaLnBrk="1" hangingPunct="1">
              <a:lnSpc>
                <a:spcPct val="100000"/>
              </a:lnSpc>
              <a:spcBef>
                <a:spcPts val="900"/>
              </a:spcBef>
            </a:pPr>
            <a:r>
              <a:rPr lang="en-US" sz="1800" dirty="0">
                <a:latin typeface="Calibri" pitchFamily="34" charset="0"/>
                <a:cs typeface="Arial" charset="0"/>
              </a:rPr>
              <a:t>Airspace where the FAA does not interact directly (e.g., no controller clearances to each vehicle</a:t>
            </a:r>
            <a:r>
              <a:rPr lang="en-US" sz="2000" dirty="0">
                <a:latin typeface="Calibri" pitchFamily="34" charset="0"/>
                <a:cs typeface="Arial" charset="0"/>
              </a:rPr>
              <a:t>)</a:t>
            </a:r>
          </a:p>
          <a:p>
            <a:pPr marL="228600" indent="-228600" eaLnBrk="1" hangingPunct="1">
              <a:lnSpc>
                <a:spcPct val="100000"/>
              </a:lnSpc>
              <a:spcBef>
                <a:spcPts val="900"/>
              </a:spcBef>
            </a:pPr>
            <a:r>
              <a:rPr lang="en-US" sz="1800" dirty="0" smtClean="0">
                <a:latin typeface="Calibri" pitchFamily="34" charset="0"/>
                <a:cs typeface="Arial" charset="0"/>
              </a:rPr>
              <a:t>Low altitudes – </a:t>
            </a:r>
            <a:r>
              <a:rPr lang="en-US" sz="1800" i="1" dirty="0" smtClean="0">
                <a:latin typeface="Calibri" pitchFamily="34" charset="0"/>
                <a:cs typeface="Arial" charset="0"/>
              </a:rPr>
              <a:t>initial focus is at or below 400 ft AGL </a:t>
            </a:r>
            <a:r>
              <a:rPr lang="en-US" sz="1800" dirty="0" smtClean="0">
                <a:latin typeface="Calibri" pitchFamily="34" charset="0"/>
                <a:cs typeface="Arial" charset="0"/>
              </a:rPr>
              <a:t>– potentially scales to other airspace</a:t>
            </a:r>
          </a:p>
          <a:p>
            <a:pPr marL="228600" indent="-228600" eaLnBrk="1" hangingPunct="1">
              <a:lnSpc>
                <a:spcPct val="100000"/>
              </a:lnSpc>
              <a:spcBef>
                <a:spcPts val="900"/>
              </a:spcBef>
            </a:pPr>
            <a:r>
              <a:rPr lang="en-US" sz="1800" dirty="0" smtClean="0">
                <a:latin typeface="Calibri" pitchFamily="34" charset="0"/>
                <a:cs typeface="Arial" charset="0"/>
              </a:rPr>
              <a:t>All airspace classes (B, C, D, E, &amp; G) except Class A - </a:t>
            </a:r>
            <a:r>
              <a:rPr lang="en-US" altLang="en-US" sz="1800" i="1" dirty="0" smtClean="0">
                <a:latin typeface="Calibri" pitchFamily="34" charset="0"/>
                <a:cs typeface="Arial" charset="0"/>
              </a:rPr>
              <a:t>initial focus is Class G, uncontrolled airspace</a:t>
            </a:r>
            <a:endParaRPr lang="en-US" sz="1800" i="1" dirty="0" smtClean="0">
              <a:latin typeface="Calibri" pitchFamily="34" charset="0"/>
              <a:cs typeface="Arial" charset="0"/>
            </a:endParaRPr>
          </a:p>
          <a:p>
            <a:pPr marL="228600" indent="-228600">
              <a:lnSpc>
                <a:spcPct val="80000"/>
              </a:lnSpc>
            </a:pPr>
            <a:endParaRPr lang="en-US" sz="2000" dirty="0" smtClean="0">
              <a:latin typeface="Calibri" pitchFamily="34" charset="0"/>
              <a:cs typeface="Arial" charset="0"/>
            </a:endParaRPr>
          </a:p>
        </p:txBody>
      </p:sp>
      <p:grpSp>
        <p:nvGrpSpPr>
          <p:cNvPr id="15362" name="Group 186"/>
          <p:cNvGrpSpPr>
            <a:grpSpLocks/>
          </p:cNvGrpSpPr>
          <p:nvPr/>
        </p:nvGrpSpPr>
        <p:grpSpPr bwMode="auto">
          <a:xfrm>
            <a:off x="5181601" y="1934307"/>
            <a:ext cx="6807201" cy="4240825"/>
            <a:chOff x="0" y="0"/>
            <a:chExt cx="5842000" cy="3556108"/>
          </a:xfrm>
        </p:grpSpPr>
        <p:pic>
          <p:nvPicPr>
            <p:cNvPr id="15366" name="image3.png"/>
            <p:cNvPicPr>
              <a:picLocks noChangeAspect="1"/>
            </p:cNvPicPr>
            <p:nvPr/>
          </p:nvPicPr>
          <p:blipFill>
            <a:blip r:embed="rId2"/>
            <a:srcRect/>
            <a:stretch>
              <a:fillRect/>
            </a:stretch>
          </p:blipFill>
          <p:spPr bwMode="auto">
            <a:xfrm>
              <a:off x="0" y="11442"/>
              <a:ext cx="5842000" cy="3544666"/>
            </a:xfrm>
            <a:prstGeom prst="rect">
              <a:avLst/>
            </a:prstGeom>
            <a:noFill/>
            <a:ln w="12700">
              <a:noFill/>
              <a:miter lim="400000"/>
              <a:headEnd/>
              <a:tailEnd/>
            </a:ln>
          </p:spPr>
        </p:pic>
        <p:sp>
          <p:nvSpPr>
            <p:cNvPr id="183" name="Shape 183"/>
            <p:cNvSpPr/>
            <p:nvPr/>
          </p:nvSpPr>
          <p:spPr>
            <a:xfrm>
              <a:off x="50017" y="1723885"/>
              <a:ext cx="5715290" cy="10649"/>
            </a:xfrm>
            <a:prstGeom prst="line">
              <a:avLst/>
            </a:prstGeom>
            <a:noFill/>
            <a:ln w="22225" cap="flat">
              <a:solidFill>
                <a:schemeClr val="accent4"/>
              </a:solidFill>
              <a:prstDash val="sysDash"/>
              <a:miter lim="800000"/>
            </a:ln>
            <a:effectLst/>
          </p:spPr>
          <p:txBody>
            <a:bodyPr lIns="45719" tIns="45719" rIns="45719" bIns="45719"/>
            <a:lstStyle/>
            <a:p>
              <a:pPr fontAlgn="auto" hangingPunct="0">
                <a:spcBef>
                  <a:spcPts val="0"/>
                </a:spcBef>
                <a:spcAft>
                  <a:spcPts val="0"/>
                </a:spcAft>
                <a:defRPr/>
              </a:pPr>
              <a:endParaRPr kern="0">
                <a:solidFill>
                  <a:srgbClr val="000000"/>
                </a:solidFill>
                <a:latin typeface="+mj-lt"/>
                <a:ea typeface="+mj-ea"/>
                <a:cs typeface="+mj-cs"/>
                <a:sym typeface="Calibri"/>
              </a:endParaRPr>
            </a:p>
          </p:txBody>
        </p:sp>
        <p:sp>
          <p:nvSpPr>
            <p:cNvPr id="15368" name="Shape 184"/>
            <p:cNvSpPr>
              <a:spLocks noChangeArrowheads="1"/>
            </p:cNvSpPr>
            <p:nvPr/>
          </p:nvSpPr>
          <p:spPr bwMode="auto">
            <a:xfrm>
              <a:off x="49213" y="1686611"/>
              <a:ext cx="2668587" cy="487214"/>
            </a:xfrm>
            <a:prstGeom prst="rect">
              <a:avLst/>
            </a:prstGeom>
            <a:noFill/>
            <a:ln w="12700">
              <a:noFill/>
              <a:miter lim="400000"/>
              <a:headEnd/>
              <a:tailEnd/>
            </a:ln>
          </p:spPr>
          <p:txBody>
            <a:bodyPr lIns="45719" tIns="45719" rIns="45719" bIns="45719">
              <a:spAutoFit/>
            </a:bodyPr>
            <a:lstStyle/>
            <a:p>
              <a:pPr hangingPunct="0"/>
              <a:r>
                <a:rPr lang="en-US" sz="1600" b="1" i="1">
                  <a:solidFill>
                    <a:srgbClr val="0070C0"/>
                  </a:solidFill>
                  <a:latin typeface="Calibri" pitchFamily="34" charset="0"/>
                  <a:sym typeface="Calibri" pitchFamily="34" charset="0"/>
                </a:rPr>
                <a:t>UTM</a:t>
              </a:r>
              <a:endParaRPr lang="en-US" sz="3200" b="1" i="1">
                <a:solidFill>
                  <a:srgbClr val="FFFFFF"/>
                </a:solidFill>
                <a:latin typeface="Calibri" pitchFamily="34" charset="0"/>
                <a:sym typeface="Calibri" pitchFamily="34" charset="0"/>
              </a:endParaRPr>
            </a:p>
            <a:p>
              <a:pPr hangingPunct="0"/>
              <a:r>
                <a:rPr lang="en-US" sz="1600" i="1">
                  <a:solidFill>
                    <a:srgbClr val="0070C0"/>
                  </a:solidFill>
                  <a:latin typeface="Calibri" pitchFamily="34" charset="0"/>
                  <a:sym typeface="Calibri" pitchFamily="34" charset="0"/>
                </a:rPr>
                <a:t>Cooperative interaction</a:t>
              </a:r>
            </a:p>
          </p:txBody>
        </p:sp>
        <p:sp>
          <p:nvSpPr>
            <p:cNvPr id="15369" name="Shape 185"/>
            <p:cNvSpPr>
              <a:spLocks noChangeArrowheads="1"/>
            </p:cNvSpPr>
            <p:nvPr/>
          </p:nvSpPr>
          <p:spPr bwMode="auto">
            <a:xfrm>
              <a:off x="38100" y="0"/>
              <a:ext cx="3517900" cy="487214"/>
            </a:xfrm>
            <a:prstGeom prst="rect">
              <a:avLst/>
            </a:prstGeom>
            <a:noFill/>
            <a:ln w="12700">
              <a:noFill/>
              <a:miter lim="400000"/>
              <a:headEnd/>
              <a:tailEnd/>
            </a:ln>
          </p:spPr>
          <p:txBody>
            <a:bodyPr lIns="45719" tIns="45719" rIns="45719" bIns="45719">
              <a:spAutoFit/>
            </a:bodyPr>
            <a:lstStyle/>
            <a:p>
              <a:pPr hangingPunct="0"/>
              <a:r>
                <a:rPr lang="en-US" sz="1600" b="1" i="1" dirty="0">
                  <a:solidFill>
                    <a:srgbClr val="223160"/>
                  </a:solidFill>
                  <a:latin typeface="Calibri" pitchFamily="34" charset="0"/>
                  <a:sym typeface="Calibri" pitchFamily="34" charset="0"/>
                </a:rPr>
                <a:t>ATM</a:t>
              </a:r>
              <a:endParaRPr lang="en-US" sz="3200" b="1" i="1" dirty="0">
                <a:solidFill>
                  <a:srgbClr val="FFFFFF"/>
                </a:solidFill>
                <a:latin typeface="Calibri" pitchFamily="34" charset="0"/>
                <a:sym typeface="Calibri" pitchFamily="34" charset="0"/>
              </a:endParaRPr>
            </a:p>
            <a:p>
              <a:pPr hangingPunct="0"/>
              <a:r>
                <a:rPr lang="en-US" sz="1600" i="1" dirty="0">
                  <a:solidFill>
                    <a:srgbClr val="223160"/>
                  </a:solidFill>
                  <a:latin typeface="Calibri" pitchFamily="34" charset="0"/>
                  <a:sym typeface="Calibri" pitchFamily="34" charset="0"/>
                </a:rPr>
                <a:t>Established policies &amp; procedures</a:t>
              </a:r>
            </a:p>
          </p:txBody>
        </p:sp>
      </p:grpSp>
      <p:sp>
        <p:nvSpPr>
          <p:cNvPr id="187" name="Shape 187"/>
          <p:cNvSpPr/>
          <p:nvPr/>
        </p:nvSpPr>
        <p:spPr>
          <a:xfrm>
            <a:off x="0" y="1120778"/>
            <a:ext cx="12192000" cy="631825"/>
          </a:xfrm>
          <a:prstGeom prst="rect">
            <a:avLst/>
          </a:prstGeom>
          <a:solidFill>
            <a:schemeClr val="accent2">
              <a:lumMod val="50000"/>
            </a:schemeClr>
          </a:solidFill>
          <a:ln w="12700">
            <a:miter lim="400000"/>
          </a:ln>
          <a:extLst>
            <a:ext uri="{C572A759-6A51-4108-AA02-DFA0A04FC94B}"/>
          </a:extLst>
        </p:spPr>
        <p:txBody>
          <a:bodyPr lIns="45719" rIns="45719"/>
          <a:lstStyle/>
          <a:p>
            <a:pPr algn="ctr" hangingPunct="0">
              <a:defRPr/>
            </a:pPr>
            <a:r>
              <a:rPr lang="en-US" sz="2000" dirty="0">
                <a:solidFill>
                  <a:srgbClr val="FFFFFF"/>
                </a:solidFill>
                <a:latin typeface="Calibri" pitchFamily="34" charset="0"/>
                <a:cs typeface="Arial" charset="0"/>
                <a:sym typeface="Arial" charset="0"/>
              </a:rPr>
              <a:t>UTM focuses on </a:t>
            </a:r>
            <a:r>
              <a:rPr lang="en-US" sz="2000" dirty="0" smtClean="0">
                <a:solidFill>
                  <a:srgbClr val="FFFFFF"/>
                </a:solidFill>
                <a:latin typeface="Calibri" pitchFamily="34" charset="0"/>
                <a:cs typeface="Arial" charset="0"/>
                <a:sym typeface="Arial" charset="0"/>
              </a:rPr>
              <a:t>a self-managed </a:t>
            </a:r>
            <a:r>
              <a:rPr lang="en-US" sz="2000" dirty="0">
                <a:solidFill>
                  <a:srgbClr val="FFFFFF"/>
                </a:solidFill>
                <a:latin typeface="Calibri" pitchFamily="34" charset="0"/>
                <a:cs typeface="Arial" charset="0"/>
                <a:sym typeface="Arial" charset="0"/>
              </a:rPr>
              <a:t>environment: </a:t>
            </a:r>
            <a:endParaRPr lang="en-US" sz="2000" dirty="0" smtClean="0">
              <a:solidFill>
                <a:srgbClr val="FFFFFF"/>
              </a:solidFill>
              <a:latin typeface="Calibri" pitchFamily="34" charset="0"/>
              <a:cs typeface="Arial" charset="0"/>
              <a:sym typeface="Arial" charset="0"/>
            </a:endParaRPr>
          </a:p>
          <a:p>
            <a:pPr algn="ctr" hangingPunct="0">
              <a:defRPr/>
            </a:pPr>
            <a:r>
              <a:rPr lang="en-US" sz="2000" dirty="0">
                <a:solidFill>
                  <a:srgbClr val="FFFFFF"/>
                </a:solidFill>
                <a:latin typeface="Calibri" pitchFamily="34" charset="0"/>
                <a:cs typeface="Arial" charset="0"/>
                <a:sym typeface="Arial" charset="0"/>
              </a:rPr>
              <a:t>U</a:t>
            </a:r>
            <a:r>
              <a:rPr lang="en-US" sz="2000" dirty="0" smtClean="0">
                <a:solidFill>
                  <a:srgbClr val="FFFFFF"/>
                </a:solidFill>
                <a:latin typeface="Calibri" pitchFamily="34" charset="0"/>
                <a:cs typeface="Arial" charset="0"/>
                <a:sym typeface="Arial" charset="0"/>
              </a:rPr>
              <a:t>ncontrolled airspace &amp; uncontrolled operations inside controlled airspace</a:t>
            </a:r>
            <a:endParaRPr lang="en-US" sz="2000" dirty="0">
              <a:solidFill>
                <a:srgbClr val="FFFFFF"/>
              </a:solidFill>
              <a:latin typeface="Calibri" pitchFamily="34" charset="0"/>
              <a:cs typeface="Arial" charset="0"/>
              <a:sym typeface="Arial" charset="0"/>
            </a:endParaRPr>
          </a:p>
        </p:txBody>
      </p:sp>
      <p:sp>
        <p:nvSpPr>
          <p:cNvPr id="18" name="Slide Number Placeholder 2"/>
          <p:cNvSpPr txBox="1">
            <a:spLocks/>
          </p:cNvSpPr>
          <p:nvPr/>
        </p:nvSpPr>
        <p:spPr bwMode="auto">
          <a:xfrm>
            <a:off x="8851900" y="6248400"/>
            <a:ext cx="2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b="1">
                <a:solidFill>
                  <a:schemeClr val="tx1"/>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a:solidFill>
                  <a:schemeClr val="tx1"/>
                </a:solidFill>
                <a:latin typeface="Arial" charset="0"/>
              </a:defRPr>
            </a:lvl4pPr>
            <a:lvl5pPr marL="2057400" indent="-228600" eaLnBrk="0" hangingPunct="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r">
              <a:spcBef>
                <a:spcPct val="0"/>
              </a:spcBef>
              <a:buFontTx/>
              <a:buNone/>
            </a:pPr>
            <a:fld id="{9C177532-1E39-4823-85C9-ABD1D47767BC}" type="slidenum">
              <a:rPr lang="en-US" altLang="en-US" sz="1800" b="0">
                <a:solidFill>
                  <a:schemeClr val="bg1"/>
                </a:solidFill>
                <a:latin typeface="Calibri" pitchFamily="34" charset="0"/>
                <a:ea typeface="ＭＳ Ｐゴシック" charset="-128"/>
                <a:cs typeface="Calibri" pitchFamily="34" charset="0"/>
              </a:rPr>
              <a:pPr algn="r">
                <a:spcBef>
                  <a:spcPct val="0"/>
                </a:spcBef>
                <a:buFontTx/>
                <a:buNone/>
              </a:pPr>
              <a:t>20</a:t>
            </a:fld>
            <a:endParaRPr lang="en-US" altLang="en-US" sz="1800" b="0" dirty="0">
              <a:solidFill>
                <a:schemeClr val="bg1"/>
              </a:solidFill>
              <a:latin typeface="Calibri" pitchFamily="34" charset="0"/>
              <a:ea typeface="ＭＳ Ｐゴシック" charset="-128"/>
              <a:cs typeface="Calibri" pitchFamily="34" charset="0"/>
            </a:endParaRPr>
          </a:p>
        </p:txBody>
      </p:sp>
    </p:spTree>
    <p:extLst>
      <p:ext uri="{BB962C8B-B14F-4D97-AF65-F5344CB8AC3E}">
        <p14:creationId xmlns:p14="http://schemas.microsoft.com/office/powerpoint/2010/main" val="2283491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p:cNvSpPr>
          <p:nvPr>
            <p:ph type="body" sz="quarter" idx="1"/>
          </p:nvPr>
        </p:nvSpPr>
        <p:spPr>
          <a:xfrm>
            <a:off x="46303" y="931136"/>
            <a:ext cx="4678559" cy="2681201"/>
          </a:xfrm>
          <a:prstGeom prst="rect">
            <a:avLst/>
          </a:prstGeom>
          <a:solidFill>
            <a:srgbClr val="FFE699"/>
          </a:solidFill>
        </p:spPr>
        <p:txBody>
          <a:bodyPr>
            <a:normAutofit fontScale="92500"/>
          </a:bodyPr>
          <a:lstStyle/>
          <a:p>
            <a:pPr marL="226313" indent="-226313" defTabSz="905255">
              <a:spcBef>
                <a:spcPts val="900"/>
              </a:spcBef>
              <a:defRPr sz="2475" b="1">
                <a:solidFill>
                  <a:srgbClr val="002060"/>
                </a:solidFill>
              </a:defRPr>
            </a:pPr>
            <a:r>
              <a:rPr dirty="0"/>
              <a:t>Near-term priorities</a:t>
            </a:r>
          </a:p>
          <a:p>
            <a:pPr marL="678941" lvl="1" indent="-226313" defTabSz="905255">
              <a:spcBef>
                <a:spcPts val="500"/>
              </a:spcBef>
              <a:defRPr sz="1979"/>
            </a:pPr>
            <a:r>
              <a:rPr dirty="0"/>
              <a:t>Joint UTM Project Plan (JUMP) – December </a:t>
            </a:r>
            <a:r>
              <a:rPr dirty="0" smtClean="0"/>
              <a:t>2016</a:t>
            </a:r>
            <a:r>
              <a:rPr lang="en-US" dirty="0" smtClean="0"/>
              <a:t> (Completed)</a:t>
            </a:r>
            <a:endParaRPr sz="2178" dirty="0"/>
          </a:p>
          <a:p>
            <a:pPr marL="678941" lvl="1" indent="-226313" defTabSz="905255">
              <a:spcBef>
                <a:spcPts val="500"/>
              </a:spcBef>
              <a:defRPr sz="1979"/>
            </a:pPr>
            <a:r>
              <a:rPr dirty="0"/>
              <a:t>RTT Research plan – January 2017</a:t>
            </a:r>
            <a:endParaRPr sz="2178" dirty="0"/>
          </a:p>
          <a:p>
            <a:pPr marL="678941" lvl="1" indent="-226313" defTabSz="905255">
              <a:spcBef>
                <a:spcPts val="400"/>
              </a:spcBef>
              <a:defRPr sz="1979"/>
            </a:pPr>
            <a:r>
              <a:rPr dirty="0"/>
              <a:t>UTM Pilot project – April 2017-2019</a:t>
            </a:r>
            <a:endParaRPr sz="2178" dirty="0"/>
          </a:p>
          <a:p>
            <a:pPr marL="226313" indent="-226313" defTabSz="905255">
              <a:spcBef>
                <a:spcPts val="1700"/>
              </a:spcBef>
              <a:defRPr sz="2475" b="1">
                <a:solidFill>
                  <a:srgbClr val="002060"/>
                </a:solidFill>
              </a:defRPr>
            </a:pPr>
            <a:r>
              <a:rPr dirty="0"/>
              <a:t>Execution</a:t>
            </a:r>
          </a:p>
          <a:p>
            <a:pPr marL="678941" lvl="1" indent="-226313" defTabSz="905255">
              <a:spcBef>
                <a:spcPts val="500"/>
              </a:spcBef>
              <a:defRPr sz="1979"/>
            </a:pPr>
            <a:r>
              <a:rPr dirty="0"/>
              <a:t>March 2016 – December 2020</a:t>
            </a:r>
          </a:p>
        </p:txBody>
      </p:sp>
      <p:sp>
        <p:nvSpPr>
          <p:cNvPr id="341" name="Shape 341"/>
          <p:cNvSpPr/>
          <p:nvPr/>
        </p:nvSpPr>
        <p:spPr>
          <a:xfrm>
            <a:off x="4840299" y="931132"/>
            <a:ext cx="7109560" cy="4512002"/>
          </a:xfrm>
          <a:prstGeom prst="rect">
            <a:avLst/>
          </a:prstGeom>
          <a:gradFill>
            <a:gsLst>
              <a:gs pos="0">
                <a:srgbClr val="98C2F6"/>
              </a:gs>
              <a:gs pos="50000">
                <a:srgbClr val="C0D8F8"/>
              </a:gs>
              <a:gs pos="100000">
                <a:srgbClr val="E0EBFB"/>
              </a:gs>
            </a:gsLst>
            <a:lin ang="5400000"/>
          </a:gradFill>
          <a:ln w="15875">
            <a:solidFill>
              <a:srgbClr val="223160"/>
            </a:solidFill>
            <a:prstDash val="sysDot"/>
          </a:ln>
          <a:extLst>
            <a:ext uri="{C572A759-6A51-4108-AA02-DFA0A04FC94B}">
              <ma14:wrappingTextBoxFlag xmlns:ma14="http://schemas.microsoft.com/office/mac/drawingml/2011/main" xmlns="" val="1"/>
            </a:ext>
          </a:extLst>
        </p:spPr>
        <p:txBody>
          <a:bodyPr tIns="91439" bIns="91439" anchor="ctr">
            <a:spAutoFit/>
          </a:bodyPr>
          <a:lstStyle/>
          <a:p>
            <a:pPr marL="461962" indent="-461962" defTabSz="912812">
              <a:lnSpc>
                <a:spcPct val="90000"/>
              </a:lnSpc>
              <a:spcBef>
                <a:spcPts val="600"/>
              </a:spcBef>
              <a:buSzPct val="100000"/>
              <a:buBlip>
                <a:blip r:embed="rId2"/>
              </a:buBlip>
              <a:defRPr sz="2800" b="1">
                <a:solidFill>
                  <a:srgbClr val="002060"/>
                </a:solidFill>
              </a:defRPr>
            </a:pPr>
            <a:r>
              <a:rPr dirty="0"/>
              <a:t>Key RTT Deliverables (FAA needs)</a:t>
            </a:r>
          </a:p>
          <a:p>
            <a:pPr marL="857250" lvl="1" indent="-395287" defTabSz="912812">
              <a:lnSpc>
                <a:spcPct val="90000"/>
              </a:lnSpc>
              <a:spcBef>
                <a:spcPts val="600"/>
              </a:spcBef>
              <a:buSzPct val="100000"/>
              <a:buBlip>
                <a:blip r:embed="rId3"/>
              </a:buBlip>
              <a:defRPr sz="2000"/>
            </a:pPr>
            <a:r>
              <a:rPr dirty="0"/>
              <a:t>Tech transfer - to FAA and industry </a:t>
            </a:r>
          </a:p>
          <a:p>
            <a:pPr marL="1258887" lvl="2" indent="-401637" defTabSz="912812">
              <a:lnSpc>
                <a:spcPct val="90000"/>
              </a:lnSpc>
              <a:spcBef>
                <a:spcPts val="600"/>
              </a:spcBef>
              <a:buSzPct val="100000"/>
              <a:buBlip>
                <a:blip r:embed="rId3"/>
              </a:buBlip>
              <a:defRPr sz="2000"/>
            </a:pPr>
            <a:r>
              <a:rPr dirty="0"/>
              <a:t>Concepts and requirements for data exchange and architecture, communication/navigation and detect/sense and avoid</a:t>
            </a:r>
            <a:endParaRPr sz="2400" dirty="0">
              <a:solidFill>
                <a:srgbClr val="FFFFFF"/>
              </a:solidFill>
            </a:endParaRPr>
          </a:p>
          <a:p>
            <a:pPr marL="1658938" lvl="3" indent="-400050" defTabSz="912812">
              <a:lnSpc>
                <a:spcPct val="90000"/>
              </a:lnSpc>
              <a:spcBef>
                <a:spcPts val="600"/>
              </a:spcBef>
              <a:buSzPct val="100000"/>
              <a:buBlip>
                <a:blip r:embed="rId3"/>
              </a:buBlip>
              <a:defRPr sz="2000"/>
            </a:pPr>
            <a:r>
              <a:rPr lang="en-US" dirty="0" smtClean="0"/>
              <a:t>Cloud-based architecture and </a:t>
            </a:r>
            <a:r>
              <a:rPr lang="en-US" dirty="0" err="1" smtClean="0"/>
              <a:t>Conops</a:t>
            </a:r>
            <a:endParaRPr lang="en-US" dirty="0" smtClean="0"/>
          </a:p>
          <a:p>
            <a:pPr marL="1658938" lvl="3" indent="-400050" defTabSz="912812">
              <a:lnSpc>
                <a:spcPct val="90000"/>
              </a:lnSpc>
              <a:spcBef>
                <a:spcPts val="600"/>
              </a:spcBef>
              <a:buSzPct val="100000"/>
              <a:buBlip>
                <a:blip r:embed="rId3"/>
              </a:buBlip>
              <a:defRPr sz="2000"/>
            </a:pPr>
            <a:r>
              <a:rPr dirty="0" smtClean="0"/>
              <a:t>Multiple</a:t>
            </a:r>
            <a:r>
              <a:rPr dirty="0"/>
              <a:t>, coordinated UAS BVLOS operations </a:t>
            </a:r>
          </a:p>
          <a:p>
            <a:pPr marL="1658938" lvl="3" indent="-400050" defTabSz="912812">
              <a:lnSpc>
                <a:spcPct val="90000"/>
              </a:lnSpc>
              <a:spcBef>
                <a:spcPts val="600"/>
              </a:spcBef>
              <a:buSzPct val="100000"/>
              <a:buBlip>
                <a:blip r:embed="rId3"/>
              </a:buBlip>
              <a:defRPr sz="2000"/>
            </a:pPr>
            <a:r>
              <a:rPr dirty="0"/>
              <a:t>Multiple BVLOS UAS and manned operations</a:t>
            </a:r>
            <a:endParaRPr sz="2400" dirty="0">
              <a:solidFill>
                <a:srgbClr val="FFFFFF"/>
              </a:solidFill>
            </a:endParaRPr>
          </a:p>
          <a:p>
            <a:pPr marL="1658938" lvl="3" indent="-400050" defTabSz="912812">
              <a:lnSpc>
                <a:spcPct val="90000"/>
              </a:lnSpc>
              <a:spcBef>
                <a:spcPts val="600"/>
              </a:spcBef>
              <a:buSzPct val="100000"/>
              <a:buBlip>
                <a:blip r:embed="rId3"/>
              </a:buBlip>
              <a:defRPr sz="2000"/>
            </a:pPr>
            <a:r>
              <a:rPr dirty="0"/>
              <a:t>Multiple operations in urban airspace</a:t>
            </a:r>
            <a:endParaRPr sz="2400" dirty="0">
              <a:solidFill>
                <a:srgbClr val="FFFFFF"/>
              </a:solidFill>
            </a:endParaRPr>
          </a:p>
          <a:p>
            <a:pPr marL="857250" lvl="1" indent="-395287" defTabSz="912812">
              <a:lnSpc>
                <a:spcPct val="90000"/>
              </a:lnSpc>
              <a:spcBef>
                <a:spcPts val="600"/>
              </a:spcBef>
              <a:buSzPct val="100000"/>
              <a:buBlip>
                <a:blip r:embed="rId3"/>
              </a:buBlip>
              <a:defRPr sz="2000"/>
            </a:pPr>
            <a:r>
              <a:rPr dirty="0"/>
              <a:t>Tech transfer to FAA </a:t>
            </a:r>
          </a:p>
          <a:p>
            <a:pPr marL="1258887" lvl="2" indent="-401637" defTabSz="912812">
              <a:lnSpc>
                <a:spcPct val="90000"/>
              </a:lnSpc>
              <a:spcBef>
                <a:spcPts val="600"/>
              </a:spcBef>
              <a:buSzPct val="100000"/>
              <a:buBlip>
                <a:blip r:embed="rId3"/>
              </a:buBlip>
              <a:defRPr sz="2000"/>
            </a:pPr>
            <a:r>
              <a:rPr dirty="0"/>
              <a:t>Flight Information Management System prototype (software prototype, application protocol interface description, algorithms, functional requirements) </a:t>
            </a:r>
          </a:p>
        </p:txBody>
      </p:sp>
      <p:sp>
        <p:nvSpPr>
          <p:cNvPr id="342" name="Shape 342"/>
          <p:cNvSpPr/>
          <p:nvPr/>
        </p:nvSpPr>
        <p:spPr>
          <a:xfrm>
            <a:off x="300970" y="6417489"/>
            <a:ext cx="11379201" cy="456097"/>
          </a:xfrm>
          <a:prstGeom prst="rect">
            <a:avLst/>
          </a:prstGeom>
          <a:solidFill>
            <a:srgbClr val="941651"/>
          </a:solidFill>
          <a:ln w="12700">
            <a:miter lim="400000"/>
          </a:ln>
          <a:extLst>
            <a:ext uri="{C572A759-6A51-4108-AA02-DFA0A04FC94B}">
              <ma14:wrappingTextBoxFlag xmlns:ma14="http://schemas.microsoft.com/office/mac/drawingml/2011/main" xmlns="" val="1"/>
            </a:ext>
          </a:extLst>
        </p:spPr>
        <p:txBody>
          <a:bodyPr lIns="45719" rIns="45719">
            <a:normAutofit/>
          </a:bodyPr>
          <a:lstStyle>
            <a:lvl1pPr algn="ctr">
              <a:spcBef>
                <a:spcPts val="1300"/>
              </a:spcBef>
              <a:defRPr sz="2000">
                <a:solidFill>
                  <a:srgbClr val="FFFFFF"/>
                </a:solidFill>
                <a:latin typeface="Arial"/>
                <a:ea typeface="Arial"/>
                <a:cs typeface="Arial"/>
                <a:sym typeface="Arial"/>
              </a:defRPr>
            </a:lvl1pPr>
          </a:lstStyle>
          <a:p>
            <a:r>
              <a:rPr dirty="0"/>
              <a:t>RTT will culminate into key technical transfers to FAA and joint pilot program plan and execution</a:t>
            </a:r>
          </a:p>
        </p:txBody>
      </p:sp>
      <p:pic>
        <p:nvPicPr>
          <p:cNvPr id="344" name="image2.png" descr="Screen Shot 2016-04-30 at 8.14.31 AM.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0669181" y="34811"/>
            <a:ext cx="706835" cy="660628"/>
          </a:xfrm>
          <a:custGeom>
            <a:avLst/>
            <a:gdLst/>
            <a:ahLst/>
            <a:cxnLst>
              <a:cxn ang="0">
                <a:pos x="wd2" y="hd2"/>
              </a:cxn>
              <a:cxn ang="5400000">
                <a:pos x="wd2" y="hd2"/>
              </a:cxn>
              <a:cxn ang="10800000">
                <a:pos x="wd2" y="hd2"/>
              </a:cxn>
              <a:cxn ang="16200000">
                <a:pos x="wd2" y="hd2"/>
              </a:cxn>
            </a:cxnLst>
            <a:rect l="0" t="0" r="r" b="b"/>
            <a:pathLst>
              <a:path w="21600" h="21600" extrusionOk="0">
                <a:moveTo>
                  <a:pt x="10806" y="0"/>
                </a:moveTo>
                <a:cubicBezTo>
                  <a:pt x="4841" y="0"/>
                  <a:pt x="0" y="4830"/>
                  <a:pt x="0" y="10794"/>
                </a:cubicBezTo>
                <a:cubicBezTo>
                  <a:pt x="0" y="16757"/>
                  <a:pt x="4841" y="21600"/>
                  <a:pt x="10806" y="21600"/>
                </a:cubicBezTo>
                <a:cubicBezTo>
                  <a:pt x="16771" y="21600"/>
                  <a:pt x="21600" y="16757"/>
                  <a:pt x="21600" y="10794"/>
                </a:cubicBezTo>
                <a:cubicBezTo>
                  <a:pt x="21600" y="4830"/>
                  <a:pt x="16771" y="0"/>
                  <a:pt x="10806" y="0"/>
                </a:cubicBezTo>
                <a:close/>
              </a:path>
            </a:pathLst>
          </a:custGeom>
          <a:ln w="12700">
            <a:miter lim="400000"/>
          </a:ln>
        </p:spPr>
      </p:pic>
      <p:pic>
        <p:nvPicPr>
          <p:cNvPr id="345" name="image6.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0109" y="3742895"/>
            <a:ext cx="4522123" cy="2674590"/>
          </a:xfrm>
          <a:prstGeom prst="rect">
            <a:avLst/>
          </a:prstGeom>
          <a:ln w="12700">
            <a:miter lim="400000"/>
          </a:ln>
        </p:spPr>
      </p:pic>
      <p:sp>
        <p:nvSpPr>
          <p:cNvPr id="346" name="Shape 346"/>
          <p:cNvSpPr/>
          <p:nvPr/>
        </p:nvSpPr>
        <p:spPr>
          <a:xfrm>
            <a:off x="4822232" y="5395088"/>
            <a:ext cx="7127631" cy="871856"/>
          </a:xfrm>
          <a:prstGeom prst="rect">
            <a:avLst/>
          </a:prstGeom>
          <a:solidFill>
            <a:srgbClr val="F8CBAD"/>
          </a:solidFill>
          <a:ln w="15875">
            <a:solidFill>
              <a:srgbClr val="223160"/>
            </a:solidFill>
            <a:prstDash val="sysDot"/>
          </a:ln>
          <a:extLst>
            <a:ext uri="{C572A759-6A51-4108-AA02-DFA0A04FC94B}">
              <ma14:wrappingTextBoxFlag xmlns:ma14="http://schemas.microsoft.com/office/mac/drawingml/2011/main" xmlns="" val="1"/>
            </a:ext>
          </a:extLst>
        </p:spPr>
        <p:txBody>
          <a:bodyPr tIns="91439" bIns="91439" anchor="ctr">
            <a:spAutoFit/>
          </a:bodyPr>
          <a:lstStyle>
            <a:lvl1pPr marL="461962" indent="-461962" defTabSz="912812">
              <a:lnSpc>
                <a:spcPct val="90000"/>
              </a:lnSpc>
              <a:spcBef>
                <a:spcPts val="500"/>
              </a:spcBef>
              <a:buSzPct val="100000"/>
              <a:buBlip>
                <a:blip r:embed="rId2"/>
              </a:buBlip>
              <a:defRPr sz="2400" b="1">
                <a:solidFill>
                  <a:srgbClr val="002060"/>
                </a:solidFill>
              </a:defRPr>
            </a:lvl1pPr>
            <a:lvl2pPr marL="857250" indent="-395287" defTabSz="912812">
              <a:lnSpc>
                <a:spcPct val="90000"/>
              </a:lnSpc>
              <a:spcBef>
                <a:spcPts val="400"/>
              </a:spcBef>
              <a:buSzPct val="100000"/>
              <a:buBlip>
                <a:blip r:embed="rId3"/>
              </a:buBlip>
              <a:defRPr sz="2000"/>
            </a:lvl2pPr>
          </a:lstStyle>
          <a:p>
            <a:r>
              <a:t>FAA-NASA Key RTT Deliverable</a:t>
            </a:r>
            <a:endParaRPr sz="3200">
              <a:solidFill>
                <a:srgbClr val="FFFFFF"/>
              </a:solidFill>
            </a:endParaRPr>
          </a:p>
          <a:p>
            <a:pPr lvl="1"/>
            <a:r>
              <a:t>Joint FAA-NASA UTM Pilot Program</a:t>
            </a:r>
          </a:p>
        </p:txBody>
      </p:sp>
      <p:sp>
        <p:nvSpPr>
          <p:cNvPr id="10" name="Title 1"/>
          <p:cNvSpPr txBox="1">
            <a:spLocks/>
          </p:cNvSpPr>
          <p:nvPr/>
        </p:nvSpPr>
        <p:spPr>
          <a:xfrm>
            <a:off x="162955" y="8669"/>
            <a:ext cx="10541000" cy="889236"/>
          </a:xfrm>
          <a:prstGeom prst="rect">
            <a:avLst/>
          </a:prstGeom>
        </p:spPr>
        <p:txBody>
          <a:bodyPr vert="horz" lIns="91440" tIns="45720" rIns="91440" bIns="45720" rtlCol="0" anchor="ctr">
            <a:normAutofit/>
            <a:scene3d>
              <a:camera prst="orthographicFront"/>
              <a:lightRig rig="harsh" dir="t"/>
            </a:scene3d>
            <a:sp3d extrusionH="57150" prstMaterial="matte">
              <a:bevelT w="63500" h="12700" prst="angle"/>
              <a:contourClr>
                <a:schemeClr val="bg1">
                  <a:lumMod val="65000"/>
                </a:schemeClr>
              </a:contourClr>
            </a:sp3d>
          </a:bodyPr>
          <a:lstStyle>
            <a:lvl1pPr algn="l" defTabSz="914400" rtl="0" eaLnBrk="1" latinLnBrk="0" hangingPunct="1">
              <a:spcBef>
                <a:spcPct val="0"/>
              </a:spcBef>
              <a:buNone/>
              <a:defRPr sz="3600" b="1" kern="1200" cap="none" spc="0">
                <a:ln>
                  <a:solidFill>
                    <a:srgbClr val="0A3D91"/>
                  </a:solidFill>
                </a:ln>
                <a:solidFill>
                  <a:srgbClr val="0A3D91"/>
                </a:solidFill>
                <a:effectLst/>
                <a:latin typeface="Arial Black" panose="020B0A04020102020204" pitchFamily="34" charset="0"/>
                <a:ea typeface="+mj-ea"/>
                <a:cs typeface="Arial"/>
              </a:defRPr>
            </a:lvl1pPr>
          </a:lstStyle>
          <a:p>
            <a:r>
              <a:rPr lang="en-US" sz="3200" dirty="0" smtClean="0"/>
              <a:t>RTT Plan </a:t>
            </a:r>
            <a:r>
              <a:rPr lang="en-US" sz="3200" dirty="0"/>
              <a:t>&amp;</a:t>
            </a:r>
            <a:r>
              <a:rPr lang="en-US" sz="3200" dirty="0" smtClean="0"/>
              <a:t> Key Deliverables</a:t>
            </a:r>
            <a:endParaRPr lang="en-US" sz="3200" dirty="0"/>
          </a:p>
        </p:txBody>
      </p:sp>
    </p:spTree>
    <p:extLst>
      <p:ext uri="{BB962C8B-B14F-4D97-AF65-F5344CB8AC3E}">
        <p14:creationId xmlns:p14="http://schemas.microsoft.com/office/powerpoint/2010/main" val="2214790801"/>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723118017"/>
              </p:ext>
            </p:extLst>
          </p:nvPr>
        </p:nvGraphicFramePr>
        <p:xfrm>
          <a:off x="-1034297" y="2020834"/>
          <a:ext cx="6556745" cy="4461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bwMode="auto">
          <a:xfrm>
            <a:off x="3407631" y="5392068"/>
            <a:ext cx="3755636" cy="646331"/>
          </a:xfrm>
          <a:prstGeom prst="rect">
            <a:avLst/>
          </a:prstGeom>
          <a:solidFill>
            <a:schemeClr val="bg1"/>
          </a:solidFill>
          <a:ln w="19050">
            <a:solidFill>
              <a:schemeClr val="tx2">
                <a:lumMod val="20000"/>
                <a:lumOff val="80000"/>
              </a:schemeClr>
            </a:solidFill>
            <a:miter lim="800000"/>
            <a:headEnd/>
            <a:tailEnd/>
          </a:ln>
          <a:effectLst/>
          <a:extLst/>
        </p:spPr>
        <p:txBody>
          <a:bodyPr wrap="square" rtlCol="0">
            <a:spAutoFit/>
          </a:bodyPr>
          <a:lstStyle/>
          <a:p>
            <a:r>
              <a:rPr lang="en-US" sz="1200" dirty="0" smtClean="0">
                <a:solidFill>
                  <a:schemeClr val="bg2">
                    <a:lumMod val="50000"/>
                  </a:schemeClr>
                </a:solidFill>
                <a:latin typeface="Arial" panose="020B0604020202020204" pitchFamily="34" charset="0"/>
                <a:cs typeface="Arial" panose="020B0604020202020204" pitchFamily="34" charset="0"/>
              </a:rPr>
              <a:t>Case-by-case </a:t>
            </a:r>
            <a:r>
              <a:rPr lang="en-US" sz="1200" dirty="0">
                <a:solidFill>
                  <a:schemeClr val="bg2">
                    <a:lumMod val="50000"/>
                  </a:schemeClr>
                </a:solidFill>
                <a:latin typeface="Arial" panose="020B0604020202020204" pitchFamily="34" charset="0"/>
                <a:cs typeface="Arial" panose="020B0604020202020204" pitchFamily="34" charset="0"/>
              </a:rPr>
              <a:t>exemptions granted to existing </a:t>
            </a:r>
            <a:r>
              <a:rPr lang="en-US" sz="1200" dirty="0" smtClean="0">
                <a:solidFill>
                  <a:schemeClr val="bg2">
                    <a:lumMod val="50000"/>
                  </a:schemeClr>
                </a:solidFill>
                <a:latin typeface="Arial" panose="020B0604020202020204" pitchFamily="34" charset="0"/>
                <a:cs typeface="Arial" panose="020B0604020202020204" pitchFamily="34" charset="0"/>
              </a:rPr>
              <a:t>regulations to enable </a:t>
            </a:r>
            <a:r>
              <a:rPr lang="en-US" sz="1200" dirty="0">
                <a:solidFill>
                  <a:schemeClr val="bg2">
                    <a:lumMod val="50000"/>
                  </a:schemeClr>
                </a:solidFill>
                <a:latin typeface="Arial" panose="020B0604020202020204" pitchFamily="34" charset="0"/>
                <a:cs typeface="Arial" panose="020B0604020202020204" pitchFamily="34" charset="0"/>
              </a:rPr>
              <a:t>non-recreational UAS operations </a:t>
            </a:r>
            <a:r>
              <a:rPr lang="en-US" sz="1200" dirty="0" smtClean="0">
                <a:solidFill>
                  <a:schemeClr val="bg2">
                    <a:lumMod val="50000"/>
                  </a:schemeClr>
                </a:solidFill>
                <a:latin typeface="Arial" panose="020B0604020202020204" pitchFamily="34" charset="0"/>
                <a:cs typeface="Arial" panose="020B0604020202020204" pitchFamily="34" charset="0"/>
              </a:rPr>
              <a:t>before Part </a:t>
            </a:r>
            <a:r>
              <a:rPr lang="en-US" sz="1200" dirty="0">
                <a:solidFill>
                  <a:schemeClr val="bg2">
                    <a:lumMod val="50000"/>
                  </a:schemeClr>
                </a:solidFill>
                <a:latin typeface="Arial" panose="020B0604020202020204" pitchFamily="34" charset="0"/>
                <a:cs typeface="Arial" panose="020B0604020202020204" pitchFamily="34" charset="0"/>
              </a:rPr>
              <a:t>107 </a:t>
            </a:r>
            <a:r>
              <a:rPr lang="en-US" sz="1200" dirty="0" smtClean="0">
                <a:solidFill>
                  <a:schemeClr val="bg2">
                    <a:lumMod val="50000"/>
                  </a:schemeClr>
                </a:solidFill>
                <a:latin typeface="Arial" panose="020B0604020202020204" pitchFamily="34" charset="0"/>
                <a:cs typeface="Arial" panose="020B0604020202020204" pitchFamily="34" charset="0"/>
              </a:rPr>
              <a:t>rulemaking was final</a:t>
            </a:r>
            <a:endParaRPr lang="en-US" sz="1200" dirty="0">
              <a:solidFill>
                <a:schemeClr val="bg2">
                  <a:lumMod val="50000"/>
                </a:schemeClr>
              </a:solidFill>
              <a:latin typeface="Arial" panose="020B0604020202020204" pitchFamily="34" charset="0"/>
              <a:cs typeface="Arial" panose="020B0604020202020204" pitchFamily="34" charset="0"/>
            </a:endParaRPr>
          </a:p>
        </p:txBody>
      </p:sp>
      <p:sp>
        <p:nvSpPr>
          <p:cNvPr id="7" name="TextBox 6"/>
          <p:cNvSpPr txBox="1"/>
          <p:nvPr/>
        </p:nvSpPr>
        <p:spPr bwMode="auto">
          <a:xfrm>
            <a:off x="3407629" y="4590599"/>
            <a:ext cx="3755635" cy="646331"/>
          </a:xfrm>
          <a:prstGeom prst="rect">
            <a:avLst/>
          </a:prstGeom>
          <a:solidFill>
            <a:schemeClr val="accent4">
              <a:lumMod val="40000"/>
              <a:lumOff val="60000"/>
            </a:schemeClr>
          </a:solidFill>
          <a:ln w="19050">
            <a:solidFill>
              <a:schemeClr val="accent1">
                <a:lumMod val="40000"/>
                <a:lumOff val="60000"/>
              </a:schemeClr>
            </a:solidFill>
            <a:miter lim="800000"/>
            <a:headEnd/>
            <a:tailEnd/>
          </a:ln>
          <a:effectLst/>
          <a:extLst/>
        </p:spPr>
        <p:txBody>
          <a:bodyPr wrap="square" rtlCol="0">
            <a:spAutoFit/>
          </a:bodyPr>
          <a:lstStyle/>
          <a:p>
            <a:r>
              <a:rPr lang="en-US" sz="1200" dirty="0" smtClean="0">
                <a:solidFill>
                  <a:prstClr val="black"/>
                </a:solidFill>
                <a:latin typeface="Arial" panose="020B0604020202020204" pitchFamily="34" charset="0"/>
                <a:cs typeface="Arial" panose="020B0604020202020204" pitchFamily="34" charset="0"/>
                <a:sym typeface="Wingdings" panose="05000000000000000000" pitchFamily="2" charset="2"/>
              </a:rPr>
              <a:t>Implement an operational and regulatory framework which facilitates operations of small civil UAS for commercial and non-commercial/non-profit purposes</a:t>
            </a:r>
            <a:endParaRPr lang="en-US" sz="1200" dirty="0">
              <a:solidFill>
                <a:prstClr val="black"/>
              </a:solidFill>
              <a:latin typeface="Arial" panose="020B0604020202020204" pitchFamily="34" charset="0"/>
              <a:cs typeface="Arial" panose="020B0604020202020204" pitchFamily="34" charset="0"/>
              <a:sym typeface="Wingdings" panose="05000000000000000000" pitchFamily="2" charset="2"/>
            </a:endParaRPr>
          </a:p>
        </p:txBody>
      </p:sp>
      <p:sp>
        <p:nvSpPr>
          <p:cNvPr id="8" name="TextBox 7"/>
          <p:cNvSpPr txBox="1"/>
          <p:nvPr/>
        </p:nvSpPr>
        <p:spPr bwMode="auto">
          <a:xfrm>
            <a:off x="3407629" y="3828599"/>
            <a:ext cx="3755635" cy="646331"/>
          </a:xfrm>
          <a:prstGeom prst="rect">
            <a:avLst/>
          </a:prstGeom>
          <a:solidFill>
            <a:schemeClr val="bg1"/>
          </a:solidFill>
          <a:ln w="19050">
            <a:solidFill>
              <a:schemeClr val="tx2">
                <a:lumMod val="40000"/>
                <a:lumOff val="60000"/>
              </a:schemeClr>
            </a:solidFill>
            <a:miter lim="800000"/>
            <a:headEnd/>
            <a:tailEnd/>
          </a:ln>
          <a:effectLst/>
          <a:extLst/>
        </p:spPr>
        <p:txBody>
          <a:bodyPr wrap="square" rtlCol="0">
            <a:spAutoFit/>
          </a:bodyPr>
          <a:lstStyle/>
          <a:p>
            <a:r>
              <a:rPr lang="en-US" sz="1200" dirty="0" smtClean="0">
                <a:solidFill>
                  <a:schemeClr val="bg2">
                    <a:lumMod val="50000"/>
                  </a:schemeClr>
                </a:solidFill>
                <a:latin typeface="Arial" panose="020B0604020202020204" pitchFamily="34" charset="0"/>
                <a:cs typeface="Arial" panose="020B0604020202020204" pitchFamily="34" charset="0"/>
                <a:sym typeface="Wingdings" panose="05000000000000000000" pitchFamily="2" charset="2"/>
              </a:rPr>
              <a:t>Enable operations for small UAS operating over people not directly participating in the operation of the UAS</a:t>
            </a:r>
            <a:endParaRPr lang="en-US" sz="1200" dirty="0">
              <a:solidFill>
                <a:schemeClr val="bg2">
                  <a:lumMod val="50000"/>
                </a:schemeClr>
              </a:solidFill>
              <a:latin typeface="Arial" panose="020B0604020202020204" pitchFamily="34" charset="0"/>
              <a:cs typeface="Arial" panose="020B0604020202020204" pitchFamily="34" charset="0"/>
              <a:sym typeface="Wingdings" panose="05000000000000000000" pitchFamily="2" charset="2"/>
            </a:endParaRPr>
          </a:p>
        </p:txBody>
      </p:sp>
      <p:sp>
        <p:nvSpPr>
          <p:cNvPr id="9" name="TextBox 8"/>
          <p:cNvSpPr txBox="1"/>
          <p:nvPr/>
        </p:nvSpPr>
        <p:spPr bwMode="auto">
          <a:xfrm>
            <a:off x="3407629" y="2934667"/>
            <a:ext cx="3755635" cy="830997"/>
          </a:xfrm>
          <a:prstGeom prst="rect">
            <a:avLst/>
          </a:prstGeom>
          <a:solidFill>
            <a:schemeClr val="accent4">
              <a:lumMod val="40000"/>
              <a:lumOff val="60000"/>
            </a:schemeClr>
          </a:solidFill>
          <a:ln w="19050">
            <a:solidFill>
              <a:schemeClr val="accent1"/>
            </a:solidFill>
            <a:miter lim="800000"/>
            <a:headEnd/>
            <a:tailEnd/>
          </a:ln>
          <a:effectLst/>
          <a:extLst/>
        </p:spPr>
        <p:txBody>
          <a:bodyPr wrap="square" rtlCol="0">
            <a:spAutoFit/>
          </a:bodyPr>
          <a:lstStyle/>
          <a:p>
            <a:r>
              <a:rPr lang="en-US" sz="1200" dirty="0" smtClean="0">
                <a:solidFill>
                  <a:prstClr val="black"/>
                </a:solidFill>
                <a:latin typeface="Arial" panose="020B0604020202020204" pitchFamily="34" charset="0"/>
                <a:cs typeface="Arial" panose="020B0604020202020204" pitchFamily="34" charset="0"/>
                <a:sym typeface="Wingdings" panose="05000000000000000000" pitchFamily="2" charset="2"/>
              </a:rPr>
              <a:t>Establish and implement an operational and regulatory framework for UAS operations which expands on Part 107 and enables UAS operations under a wider range of circumstances</a:t>
            </a:r>
            <a:endParaRPr lang="en-US" sz="1200" dirty="0">
              <a:solidFill>
                <a:prstClr val="black"/>
              </a:solidFill>
              <a:latin typeface="Arial" panose="020B0604020202020204" pitchFamily="34" charset="0"/>
              <a:cs typeface="Arial" panose="020B0604020202020204" pitchFamily="34" charset="0"/>
              <a:sym typeface="Wingdings" panose="05000000000000000000" pitchFamily="2" charset="2"/>
            </a:endParaRPr>
          </a:p>
        </p:txBody>
      </p:sp>
      <p:sp>
        <p:nvSpPr>
          <p:cNvPr id="10" name="TextBox 9"/>
          <p:cNvSpPr txBox="1"/>
          <p:nvPr/>
        </p:nvSpPr>
        <p:spPr bwMode="auto">
          <a:xfrm>
            <a:off x="3407631" y="2007002"/>
            <a:ext cx="3755636" cy="830997"/>
          </a:xfrm>
          <a:prstGeom prst="rect">
            <a:avLst/>
          </a:prstGeom>
          <a:solidFill>
            <a:schemeClr val="accent4">
              <a:lumMod val="40000"/>
              <a:lumOff val="60000"/>
            </a:schemeClr>
          </a:solidFill>
          <a:ln w="19050">
            <a:solidFill>
              <a:schemeClr val="accent1">
                <a:lumMod val="75000"/>
              </a:schemeClr>
            </a:solidFill>
            <a:miter lim="800000"/>
            <a:headEnd/>
            <a:tailEnd/>
          </a:ln>
          <a:effectLst/>
          <a:extLst/>
        </p:spPr>
        <p:txBody>
          <a:bodyPr wrap="square" rtlCol="0">
            <a:spAutoFit/>
          </a:bodyPr>
          <a:lstStyle/>
          <a:p>
            <a:r>
              <a:rPr lang="en-US" sz="1200" dirty="0" smtClean="0">
                <a:solidFill>
                  <a:prstClr val="black"/>
                </a:solidFill>
                <a:latin typeface="Arial" panose="020B0604020202020204" pitchFamily="34" charset="0"/>
                <a:cs typeface="Arial" panose="020B0604020202020204" pitchFamily="34" charset="0"/>
                <a:sym typeface="Wingdings" panose="05000000000000000000" pitchFamily="2" charset="2"/>
              </a:rPr>
              <a:t>Establish appropriate regulations, infrastructure, and operational procedures to begin enabling UAS operations in existing airspace classes shared with manned aircraft</a:t>
            </a:r>
            <a:endParaRPr lang="en-US" sz="1200" dirty="0">
              <a:solidFill>
                <a:prstClr val="black"/>
              </a:solidFill>
              <a:latin typeface="Arial" panose="020B0604020202020204" pitchFamily="34" charset="0"/>
              <a:cs typeface="Arial" panose="020B0604020202020204" pitchFamily="34" charset="0"/>
              <a:sym typeface="Wingdings" panose="05000000000000000000" pitchFamily="2" charset="2"/>
            </a:endParaRPr>
          </a:p>
        </p:txBody>
      </p:sp>
      <p:cxnSp>
        <p:nvCxnSpPr>
          <p:cNvPr id="11" name="Straight Arrow Connector 10"/>
          <p:cNvCxnSpPr/>
          <p:nvPr/>
        </p:nvCxnSpPr>
        <p:spPr bwMode="auto">
          <a:xfrm>
            <a:off x="1649729" y="2710596"/>
            <a:ext cx="1757903" cy="1"/>
          </a:xfrm>
          <a:prstGeom prst="straightConnector1">
            <a:avLst/>
          </a:prstGeom>
          <a:noFill/>
          <a:ln w="28575" cap="flat" cmpd="sng" algn="ctr">
            <a:solidFill>
              <a:schemeClr val="tx1">
                <a:lumMod val="65000"/>
                <a:lumOff val="35000"/>
              </a:schemeClr>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p:nvPr/>
        </p:nvCxnSpPr>
        <p:spPr bwMode="auto">
          <a:xfrm>
            <a:off x="1497326" y="3499028"/>
            <a:ext cx="1910305" cy="1"/>
          </a:xfrm>
          <a:prstGeom prst="straightConnector1">
            <a:avLst/>
          </a:prstGeom>
          <a:noFill/>
          <a:ln w="28575" cap="flat" cmpd="sng" algn="ctr">
            <a:solidFill>
              <a:schemeClr val="tx1">
                <a:lumMod val="65000"/>
                <a:lumOff val="35000"/>
              </a:schemeClr>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p:cNvCxnSpPr/>
          <p:nvPr/>
        </p:nvCxnSpPr>
        <p:spPr bwMode="auto">
          <a:xfrm>
            <a:off x="1421129" y="4352559"/>
            <a:ext cx="1986503" cy="0"/>
          </a:xfrm>
          <a:prstGeom prst="straightConnector1">
            <a:avLst/>
          </a:prstGeom>
          <a:noFill/>
          <a:ln w="28575" cap="flat" cmpd="sng" algn="ctr">
            <a:solidFill>
              <a:schemeClr val="tx1">
                <a:lumMod val="75000"/>
                <a:lumOff val="25000"/>
              </a:schemeClr>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p:cNvCxnSpPr/>
          <p:nvPr/>
        </p:nvCxnSpPr>
        <p:spPr bwMode="auto">
          <a:xfrm>
            <a:off x="1344929" y="5049457"/>
            <a:ext cx="2062703" cy="0"/>
          </a:xfrm>
          <a:prstGeom prst="straightConnector1">
            <a:avLst/>
          </a:prstGeom>
          <a:noFill/>
          <a:ln w="28575" cap="flat" cmpd="sng" algn="ctr">
            <a:solidFill>
              <a:schemeClr val="tx1">
                <a:lumMod val="75000"/>
                <a:lumOff val="25000"/>
              </a:schemeClr>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p:nvPr/>
        </p:nvCxnSpPr>
        <p:spPr bwMode="auto">
          <a:xfrm flipV="1">
            <a:off x="1898075" y="5868331"/>
            <a:ext cx="1509556" cy="89298"/>
          </a:xfrm>
          <a:prstGeom prst="straightConnector1">
            <a:avLst/>
          </a:prstGeom>
          <a:noFill/>
          <a:ln w="28575" cap="flat" cmpd="sng" algn="ctr">
            <a:solidFill>
              <a:schemeClr val="tx1">
                <a:lumMod val="75000"/>
                <a:lumOff val="25000"/>
              </a:schemeClr>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p:cNvSpPr txBox="1"/>
          <p:nvPr/>
        </p:nvSpPr>
        <p:spPr bwMode="auto">
          <a:xfrm>
            <a:off x="8421897" y="4590599"/>
            <a:ext cx="3755635" cy="646331"/>
          </a:xfrm>
          <a:prstGeom prst="rect">
            <a:avLst/>
          </a:prstGeom>
          <a:ln>
            <a:headEnd/>
            <a:tailEnd/>
          </a:ln>
          <a:extLst/>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smtClean="0">
                <a:solidFill>
                  <a:prstClr val="black"/>
                </a:solidFill>
                <a:latin typeface="Arial" panose="020B0604020202020204" pitchFamily="34" charset="0"/>
                <a:cs typeface="Arial" panose="020B0604020202020204" pitchFamily="34" charset="0"/>
                <a:sym typeface="Wingdings" panose="05000000000000000000" pitchFamily="2" charset="2"/>
              </a:rPr>
              <a:t>Implement an operational and regulatory framework which facilitates operations of small civil UAS for commercial and non-commercial/non-profit purposes</a:t>
            </a:r>
            <a:endParaRPr lang="en-US" sz="1200" dirty="0">
              <a:solidFill>
                <a:prstClr val="black"/>
              </a:solidFill>
              <a:latin typeface="Arial" panose="020B0604020202020204" pitchFamily="34" charset="0"/>
              <a:cs typeface="Arial" panose="020B0604020202020204" pitchFamily="34" charset="0"/>
              <a:sym typeface="Wingdings" panose="05000000000000000000" pitchFamily="2" charset="2"/>
            </a:endParaRPr>
          </a:p>
        </p:txBody>
      </p:sp>
      <p:sp>
        <p:nvSpPr>
          <p:cNvPr id="18" name="TextBox 17"/>
          <p:cNvSpPr txBox="1"/>
          <p:nvPr/>
        </p:nvSpPr>
        <p:spPr bwMode="auto">
          <a:xfrm>
            <a:off x="8421897" y="3828599"/>
            <a:ext cx="3755635" cy="646331"/>
          </a:xfrm>
          <a:prstGeom prst="rect">
            <a:avLst/>
          </a:prstGeom>
          <a:ln>
            <a:headEnd/>
            <a:tailEnd/>
          </a:ln>
          <a:extLst/>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smtClean="0">
                <a:solidFill>
                  <a:prstClr val="black"/>
                </a:solidFill>
                <a:latin typeface="Arial" panose="020B0604020202020204" pitchFamily="34" charset="0"/>
                <a:cs typeface="Arial" panose="020B0604020202020204" pitchFamily="34" charset="0"/>
                <a:sym typeface="Wingdings" panose="05000000000000000000" pitchFamily="2" charset="2"/>
              </a:rPr>
              <a:t>Enable operations for small UAS operating over people not directly participating in the operation of the UAS</a:t>
            </a:r>
            <a:endParaRPr lang="en-US" sz="1200" dirty="0">
              <a:solidFill>
                <a:prstClr val="black"/>
              </a:solidFill>
              <a:latin typeface="Arial" panose="020B0604020202020204" pitchFamily="34" charset="0"/>
              <a:cs typeface="Arial" panose="020B0604020202020204" pitchFamily="34" charset="0"/>
              <a:sym typeface="Wingdings" panose="05000000000000000000" pitchFamily="2" charset="2"/>
            </a:endParaRPr>
          </a:p>
        </p:txBody>
      </p:sp>
      <p:sp>
        <p:nvSpPr>
          <p:cNvPr id="19" name="TextBox 18"/>
          <p:cNvSpPr txBox="1"/>
          <p:nvPr/>
        </p:nvSpPr>
        <p:spPr bwMode="auto">
          <a:xfrm>
            <a:off x="7730793" y="2921400"/>
            <a:ext cx="4446739" cy="3231654"/>
          </a:xfrm>
          <a:prstGeom prst="rect">
            <a:avLst/>
          </a:prstGeom>
          <a:solidFill>
            <a:schemeClr val="accent2">
              <a:lumMod val="20000"/>
              <a:lumOff val="80000"/>
            </a:schemeClr>
          </a:solidFill>
          <a:ln>
            <a:headEnd/>
            <a:tailEnd/>
          </a:ln>
          <a:extLst/>
        </p:spPr>
        <p:style>
          <a:lnRef idx="2">
            <a:schemeClr val="dk1"/>
          </a:lnRef>
          <a:fillRef idx="1">
            <a:schemeClr val="lt1"/>
          </a:fillRef>
          <a:effectRef idx="0">
            <a:schemeClr val="dk1"/>
          </a:effectRef>
          <a:fontRef idx="minor">
            <a:schemeClr val="dk1"/>
          </a:fontRef>
        </p:style>
        <p:txBody>
          <a:bodyPr wrap="square" rtlCol="0">
            <a:spAutoFit/>
          </a:bodyPr>
          <a:lstStyle/>
          <a:p>
            <a:pPr marL="171450" indent="-171450">
              <a:buFont typeface="Arial" charset="0"/>
              <a:buChar char="•"/>
            </a:pPr>
            <a:r>
              <a:rPr lang="en-US" sz="1200" dirty="0" smtClean="0">
                <a:solidFill>
                  <a:prstClr val="black"/>
                </a:solidFill>
                <a:latin typeface="Arial" panose="020B0604020202020204" pitchFamily="34" charset="0"/>
                <a:cs typeface="Arial" panose="020B0604020202020204" pitchFamily="34" charset="0"/>
                <a:sym typeface="Wingdings" panose="05000000000000000000" pitchFamily="2" charset="2"/>
              </a:rPr>
              <a:t>Multiple BVLOS operations </a:t>
            </a:r>
            <a:r>
              <a:rPr lang="mr-IN" sz="1200" dirty="0" smtClean="0">
                <a:solidFill>
                  <a:prstClr val="black"/>
                </a:solidFill>
                <a:latin typeface="Arial" panose="020B0604020202020204" pitchFamily="34" charset="0"/>
                <a:cs typeface="Arial" panose="020B0604020202020204" pitchFamily="34" charset="0"/>
                <a:sym typeface="Wingdings" panose="05000000000000000000" pitchFamily="2" charset="2"/>
              </a:rPr>
              <a:t>–</a:t>
            </a:r>
            <a:r>
              <a:rPr lang="en-US" sz="1200" dirty="0" smtClean="0">
                <a:solidFill>
                  <a:prstClr val="black"/>
                </a:solidFill>
                <a:latin typeface="Arial" panose="020B0604020202020204" pitchFamily="34" charset="0"/>
                <a:cs typeface="Arial" panose="020B0604020202020204" pitchFamily="34" charset="0"/>
                <a:sym typeface="Wingdings" panose="05000000000000000000" pitchFamily="2" charset="2"/>
              </a:rPr>
              <a:t> requirements </a:t>
            </a:r>
          </a:p>
          <a:p>
            <a:pPr marL="409575" lvl="1" indent="-177800">
              <a:buFont typeface="Arial" charset="0"/>
              <a:buChar char="•"/>
            </a:pPr>
            <a:r>
              <a:rPr lang="en-US" sz="1200" dirty="0" smtClean="0">
                <a:solidFill>
                  <a:prstClr val="black"/>
                </a:solidFill>
                <a:latin typeface="Arial" panose="020B0604020202020204" pitchFamily="34" charset="0"/>
                <a:cs typeface="Arial" panose="020B0604020202020204" pitchFamily="34" charset="0"/>
                <a:sym typeface="Wingdings" panose="05000000000000000000" pitchFamily="2" charset="2"/>
              </a:rPr>
              <a:t>TCL2 flight test findings (e.g., </a:t>
            </a:r>
            <a:r>
              <a:rPr lang="en-US" sz="1200" dirty="0" err="1" smtClean="0">
                <a:solidFill>
                  <a:prstClr val="black"/>
                </a:solidFill>
                <a:latin typeface="Arial" panose="020B0604020202020204" pitchFamily="34" charset="0"/>
                <a:cs typeface="Arial" panose="020B0604020202020204" pitchFamily="34" charset="0"/>
                <a:sym typeface="Wingdings" panose="05000000000000000000" pitchFamily="2" charset="2"/>
              </a:rPr>
              <a:t>wx</a:t>
            </a:r>
            <a:r>
              <a:rPr lang="en-US" sz="1200" dirty="0" smtClean="0">
                <a:solidFill>
                  <a:prstClr val="black"/>
                </a:solidFill>
                <a:latin typeface="Arial" panose="020B0604020202020204" pitchFamily="34" charset="0"/>
                <a:cs typeface="Arial" panose="020B0604020202020204" pitchFamily="34" charset="0"/>
                <a:sym typeface="Wingdings" panose="05000000000000000000" pitchFamily="2" charset="2"/>
              </a:rPr>
              <a:t>, contingencies management) </a:t>
            </a:r>
          </a:p>
          <a:p>
            <a:pPr marL="409575" lvl="1" indent="-177800">
              <a:buFont typeface="Arial" charset="0"/>
              <a:buChar char="•"/>
            </a:pPr>
            <a:r>
              <a:rPr lang="en-US" sz="1200" dirty="0" smtClean="0">
                <a:solidFill>
                  <a:prstClr val="black"/>
                </a:solidFill>
                <a:latin typeface="Arial" panose="020B0604020202020204" pitchFamily="34" charset="0"/>
                <a:cs typeface="Arial" panose="020B0604020202020204" pitchFamily="34" charset="0"/>
                <a:sym typeface="Wingdings" panose="05000000000000000000" pitchFamily="2" charset="2"/>
              </a:rPr>
              <a:t>Concept/use case work group </a:t>
            </a:r>
          </a:p>
          <a:p>
            <a:pPr marL="409575" lvl="1" indent="-177800">
              <a:buFont typeface="Arial" charset="0"/>
              <a:buChar char="•"/>
            </a:pPr>
            <a:r>
              <a:rPr lang="en-US" sz="1200" dirty="0" smtClean="0">
                <a:solidFill>
                  <a:prstClr val="black"/>
                </a:solidFill>
                <a:latin typeface="Arial" panose="020B0604020202020204" pitchFamily="34" charset="0"/>
                <a:cs typeface="Arial" panose="020B0604020202020204" pitchFamily="34" charset="0"/>
                <a:sym typeface="Wingdings" panose="05000000000000000000" pitchFamily="2" charset="2"/>
              </a:rPr>
              <a:t>Data exchange standards through working group and simulations</a:t>
            </a:r>
          </a:p>
          <a:p>
            <a:pPr marL="409575" lvl="1" indent="-177800">
              <a:buFont typeface="Arial" charset="0"/>
              <a:buChar char="•"/>
            </a:pPr>
            <a:r>
              <a:rPr lang="en-US" sz="1200" dirty="0" smtClean="0">
                <a:solidFill>
                  <a:prstClr val="black"/>
                </a:solidFill>
                <a:latin typeface="Arial" panose="020B0604020202020204" pitchFamily="34" charset="0"/>
                <a:cs typeface="Arial" panose="020B0604020202020204" pitchFamily="34" charset="0"/>
                <a:sym typeface="Wingdings" panose="05000000000000000000" pitchFamily="2" charset="2"/>
              </a:rPr>
              <a:t>Airspace scheduling through UTM</a:t>
            </a:r>
          </a:p>
          <a:p>
            <a:pPr marL="409575" lvl="1" indent="-177800">
              <a:buFont typeface="Arial" charset="0"/>
              <a:buChar char="•"/>
            </a:pPr>
            <a:r>
              <a:rPr lang="en-US" sz="1200" dirty="0" smtClean="0">
                <a:solidFill>
                  <a:prstClr val="black"/>
                </a:solidFill>
                <a:latin typeface="Arial" panose="020B0604020202020204" pitchFamily="34" charset="0"/>
                <a:cs typeface="Arial" panose="020B0604020202020204" pitchFamily="34" charset="0"/>
                <a:sym typeface="Wingdings" panose="05000000000000000000" pitchFamily="2" charset="2"/>
              </a:rPr>
              <a:t>Navigation performance (geo-fence) through working group</a:t>
            </a:r>
          </a:p>
          <a:p>
            <a:pPr marL="171450" indent="-171450">
              <a:buFont typeface="Arial" charset="0"/>
              <a:buChar char="•"/>
            </a:pPr>
            <a:r>
              <a:rPr lang="en-US" sz="1200" dirty="0" smtClean="0">
                <a:solidFill>
                  <a:prstClr val="black"/>
                </a:solidFill>
                <a:latin typeface="Arial" panose="020B0604020202020204" pitchFamily="34" charset="0"/>
                <a:cs typeface="Arial" panose="020B0604020202020204" pitchFamily="34" charset="0"/>
                <a:sym typeface="Wingdings" panose="05000000000000000000" pitchFamily="2" charset="2"/>
              </a:rPr>
              <a:t>Heterogeneous manned/unmanned multiple operations requirements</a:t>
            </a:r>
          </a:p>
          <a:p>
            <a:pPr marL="409575" lvl="1" indent="-177800">
              <a:buFont typeface="Arial" charset="0"/>
              <a:buChar char="•"/>
            </a:pPr>
            <a:r>
              <a:rPr lang="en-US" sz="1200" dirty="0" smtClean="0">
                <a:solidFill>
                  <a:prstClr val="black"/>
                </a:solidFill>
                <a:latin typeface="Arial" panose="020B0604020202020204" pitchFamily="34" charset="0"/>
                <a:cs typeface="Arial" panose="020B0604020202020204" pitchFamily="34" charset="0"/>
                <a:sym typeface="Wingdings" panose="05000000000000000000" pitchFamily="2" charset="2"/>
              </a:rPr>
              <a:t>TCL3 test findings and all of the above</a:t>
            </a:r>
          </a:p>
          <a:p>
            <a:pPr marL="409575" lvl="1" indent="-177800">
              <a:buFont typeface="Arial" charset="0"/>
              <a:buChar char="•"/>
            </a:pPr>
            <a:r>
              <a:rPr lang="en-US" sz="1200" dirty="0" smtClean="0">
                <a:solidFill>
                  <a:prstClr val="black"/>
                </a:solidFill>
                <a:latin typeface="Arial" panose="020B0604020202020204" pitchFamily="34" charset="0"/>
                <a:cs typeface="Arial" panose="020B0604020202020204" pitchFamily="34" charset="0"/>
                <a:sym typeface="Wingdings" panose="05000000000000000000" pitchFamily="2" charset="2"/>
              </a:rPr>
              <a:t>DAA readiness assessment for small UAS through working group and tests</a:t>
            </a:r>
          </a:p>
          <a:p>
            <a:pPr marL="171450" indent="-171450">
              <a:buFont typeface="Arial" charset="0"/>
              <a:buChar char="•"/>
            </a:pPr>
            <a:r>
              <a:rPr lang="en-US" sz="1200" dirty="0" smtClean="0">
                <a:solidFill>
                  <a:prstClr val="black"/>
                </a:solidFill>
                <a:latin typeface="Arial" panose="020B0604020202020204" pitchFamily="34" charset="0"/>
                <a:cs typeface="Arial" panose="020B0604020202020204" pitchFamily="34" charset="0"/>
                <a:sym typeface="Wingdings" panose="05000000000000000000" pitchFamily="2" charset="2"/>
              </a:rPr>
              <a:t>Complex urban operations requirements</a:t>
            </a:r>
          </a:p>
          <a:p>
            <a:pPr marL="463550" lvl="1" indent="-177800">
              <a:buFont typeface="Arial" charset="0"/>
              <a:buChar char="•"/>
            </a:pPr>
            <a:r>
              <a:rPr lang="en-US" sz="1200" dirty="0" smtClean="0">
                <a:solidFill>
                  <a:prstClr val="black"/>
                </a:solidFill>
                <a:latin typeface="Arial" panose="020B0604020202020204" pitchFamily="34" charset="0"/>
                <a:cs typeface="Arial" panose="020B0604020202020204" pitchFamily="34" charset="0"/>
                <a:sym typeface="Wingdings" panose="05000000000000000000" pitchFamily="2" charset="2"/>
              </a:rPr>
              <a:t>TCL4 test findings and All of the above</a:t>
            </a:r>
          </a:p>
          <a:p>
            <a:pPr marL="463550" lvl="1" indent="-177800">
              <a:buFont typeface="Arial" charset="0"/>
              <a:buChar char="•"/>
            </a:pPr>
            <a:r>
              <a:rPr lang="en-US" sz="1200" dirty="0" smtClean="0">
                <a:solidFill>
                  <a:prstClr val="black"/>
                </a:solidFill>
                <a:latin typeface="Arial" panose="020B0604020202020204" pitchFamily="34" charset="0"/>
                <a:cs typeface="Arial" panose="020B0604020202020204" pitchFamily="34" charset="0"/>
                <a:sym typeface="Wingdings" panose="05000000000000000000" pitchFamily="2" charset="2"/>
              </a:rPr>
              <a:t>Contingency management (no GPS, cell, </a:t>
            </a:r>
            <a:r>
              <a:rPr lang="en-US" sz="1200" dirty="0" err="1" smtClean="0">
                <a:solidFill>
                  <a:prstClr val="black"/>
                </a:solidFill>
                <a:latin typeface="Arial" panose="020B0604020202020204" pitchFamily="34" charset="0"/>
                <a:cs typeface="Arial" panose="020B0604020202020204" pitchFamily="34" charset="0"/>
                <a:sym typeface="Wingdings" panose="05000000000000000000" pitchFamily="2" charset="2"/>
              </a:rPr>
              <a:t>etc</a:t>
            </a:r>
            <a:r>
              <a:rPr lang="en-US" sz="1200" dirty="0" smtClean="0">
                <a:solidFill>
                  <a:prstClr val="black"/>
                </a:solidFill>
                <a:latin typeface="Arial" panose="020B0604020202020204" pitchFamily="34" charset="0"/>
                <a:cs typeface="Arial" panose="020B0604020202020204" pitchFamily="34" charset="0"/>
                <a:sym typeface="Wingdings" panose="05000000000000000000" pitchFamily="2" charset="2"/>
              </a:rPr>
              <a:t>) </a:t>
            </a:r>
            <a:endParaRPr lang="en-US" sz="1200" dirty="0">
              <a:solidFill>
                <a:prstClr val="black"/>
              </a:solidFill>
              <a:latin typeface="Arial" panose="020B0604020202020204" pitchFamily="34" charset="0"/>
              <a:cs typeface="Arial" panose="020B0604020202020204" pitchFamily="34" charset="0"/>
              <a:sym typeface="Wingdings" panose="05000000000000000000" pitchFamily="2" charset="2"/>
            </a:endParaRPr>
          </a:p>
        </p:txBody>
      </p:sp>
      <p:sp>
        <p:nvSpPr>
          <p:cNvPr id="20" name="TextBox 19"/>
          <p:cNvSpPr txBox="1"/>
          <p:nvPr/>
        </p:nvSpPr>
        <p:spPr bwMode="auto">
          <a:xfrm>
            <a:off x="7730794" y="2007002"/>
            <a:ext cx="4446737" cy="830997"/>
          </a:xfrm>
          <a:prstGeom prst="rect">
            <a:avLst/>
          </a:prstGeom>
          <a:solidFill>
            <a:schemeClr val="accent2">
              <a:lumMod val="20000"/>
              <a:lumOff val="80000"/>
            </a:schemeClr>
          </a:solidFill>
          <a:ln>
            <a:headEnd/>
            <a:tailEnd/>
          </a:ln>
          <a:extLst/>
        </p:spPr>
        <p:style>
          <a:lnRef idx="2">
            <a:schemeClr val="dk1"/>
          </a:lnRef>
          <a:fillRef idx="1">
            <a:schemeClr val="lt1"/>
          </a:fillRef>
          <a:effectRef idx="0">
            <a:schemeClr val="dk1"/>
          </a:effectRef>
          <a:fontRef idx="minor">
            <a:schemeClr val="dk1"/>
          </a:fontRef>
        </p:style>
        <p:txBody>
          <a:bodyPr wrap="square" rtlCol="0">
            <a:spAutoFit/>
          </a:bodyPr>
          <a:lstStyle/>
          <a:p>
            <a:pPr marL="171450" indent="-171450">
              <a:buFont typeface="Arial" charset="0"/>
              <a:buChar char="•"/>
            </a:pPr>
            <a:r>
              <a:rPr lang="en-US" sz="1200" dirty="0" smtClean="0">
                <a:solidFill>
                  <a:prstClr val="black"/>
                </a:solidFill>
                <a:latin typeface="Arial" panose="020B0604020202020204" pitchFamily="34" charset="0"/>
                <a:cs typeface="Arial" panose="020B0604020202020204" pitchFamily="34" charset="0"/>
                <a:sym typeface="Wingdings" panose="05000000000000000000" pitchFamily="2" charset="2"/>
              </a:rPr>
              <a:t>Requirements to operate within UTM environment</a:t>
            </a:r>
          </a:p>
          <a:p>
            <a:pPr marL="171450" indent="-171450">
              <a:buFont typeface="Arial" charset="0"/>
              <a:buChar char="•"/>
            </a:pPr>
            <a:r>
              <a:rPr lang="en-US" sz="1200" dirty="0" smtClean="0">
                <a:solidFill>
                  <a:prstClr val="black"/>
                </a:solidFill>
                <a:latin typeface="Arial" panose="020B0604020202020204" pitchFamily="34" charset="0"/>
                <a:cs typeface="Arial" panose="020B0604020202020204" pitchFamily="34" charset="0"/>
                <a:sym typeface="Wingdings" panose="05000000000000000000" pitchFamily="2" charset="2"/>
              </a:rPr>
              <a:t>Requirements to operate within ATM environment (UAS in the NAS project)</a:t>
            </a:r>
          </a:p>
          <a:p>
            <a:pPr marL="171450" indent="-171450">
              <a:buFont typeface="Arial" charset="0"/>
              <a:buChar char="•"/>
            </a:pPr>
            <a:r>
              <a:rPr lang="en-US" sz="1200" dirty="0" smtClean="0">
                <a:solidFill>
                  <a:prstClr val="black"/>
                </a:solidFill>
                <a:latin typeface="Arial" panose="020B0604020202020204" pitchFamily="34" charset="0"/>
                <a:cs typeface="Arial" panose="020B0604020202020204" pitchFamily="34" charset="0"/>
                <a:sym typeface="Wingdings" panose="05000000000000000000" pitchFamily="2" charset="2"/>
              </a:rPr>
              <a:t>Some vehicles will operate in both environments (</a:t>
            </a:r>
            <a:r>
              <a:rPr lang="en-US" sz="1200" dirty="0" err="1" smtClean="0">
                <a:solidFill>
                  <a:prstClr val="black"/>
                </a:solidFill>
                <a:latin typeface="Arial" panose="020B0604020202020204" pitchFamily="34" charset="0"/>
                <a:cs typeface="Arial" panose="020B0604020202020204" pitchFamily="34" charset="0"/>
                <a:sym typeface="Wingdings" panose="05000000000000000000" pitchFamily="2" charset="2"/>
              </a:rPr>
              <a:t>Tweener</a:t>
            </a:r>
            <a:r>
              <a:rPr lang="en-US" sz="1200" dirty="0" smtClean="0">
                <a:solidFill>
                  <a:prstClr val="black"/>
                </a:solidFill>
                <a:latin typeface="Arial" panose="020B0604020202020204" pitchFamily="34" charset="0"/>
                <a:cs typeface="Arial" panose="020B0604020202020204" pitchFamily="34" charset="0"/>
                <a:sym typeface="Wingdings" panose="05000000000000000000" pitchFamily="2" charset="2"/>
              </a:rPr>
              <a:t>)</a:t>
            </a:r>
            <a:endParaRPr lang="en-US" sz="1200" dirty="0">
              <a:solidFill>
                <a:prstClr val="black"/>
              </a:solidFill>
              <a:latin typeface="Arial" panose="020B0604020202020204" pitchFamily="34" charset="0"/>
              <a:cs typeface="Arial" panose="020B0604020202020204" pitchFamily="34" charset="0"/>
              <a:sym typeface="Wingdings" panose="05000000000000000000" pitchFamily="2" charset="2"/>
            </a:endParaRPr>
          </a:p>
        </p:txBody>
      </p:sp>
      <p:sp>
        <p:nvSpPr>
          <p:cNvPr id="21" name="TextBox 20"/>
          <p:cNvSpPr txBox="1"/>
          <p:nvPr/>
        </p:nvSpPr>
        <p:spPr>
          <a:xfrm>
            <a:off x="8308935" y="1247655"/>
            <a:ext cx="3290455" cy="646331"/>
          </a:xfrm>
          <a:prstGeom prst="rect">
            <a:avLst/>
          </a:prstGeom>
          <a:solidFill>
            <a:schemeClr val="tx2">
              <a:lumMod val="50000"/>
            </a:schemeClr>
          </a:solidFill>
        </p:spPr>
        <p:txBody>
          <a:bodyPr wrap="square" rtlCol="0">
            <a:spAutoFit/>
          </a:bodyPr>
          <a:lstStyle/>
          <a:p>
            <a:pPr algn="ctr"/>
            <a:r>
              <a:rPr lang="en-US" dirty="0" smtClean="0">
                <a:solidFill>
                  <a:schemeClr val="bg1"/>
                </a:solidFill>
              </a:rPr>
              <a:t>UTM R&amp;D Contributions</a:t>
            </a:r>
          </a:p>
          <a:p>
            <a:pPr algn="ctr"/>
            <a:r>
              <a:rPr lang="en-US" i="1" dirty="0" smtClean="0">
                <a:solidFill>
                  <a:schemeClr val="bg1"/>
                </a:solidFill>
              </a:rPr>
              <a:t>(In collaboration with FAA)</a:t>
            </a:r>
            <a:endParaRPr lang="en-US" i="1" dirty="0">
              <a:solidFill>
                <a:schemeClr val="bg1"/>
              </a:solidFill>
            </a:endParaRPr>
          </a:p>
        </p:txBody>
      </p:sp>
      <p:sp>
        <p:nvSpPr>
          <p:cNvPr id="22" name="TextBox 21"/>
          <p:cNvSpPr txBox="1"/>
          <p:nvPr/>
        </p:nvSpPr>
        <p:spPr>
          <a:xfrm>
            <a:off x="3990049" y="1346650"/>
            <a:ext cx="2590799" cy="369332"/>
          </a:xfrm>
          <a:prstGeom prst="rect">
            <a:avLst/>
          </a:prstGeom>
          <a:solidFill>
            <a:schemeClr val="accent2">
              <a:lumMod val="50000"/>
            </a:schemeClr>
          </a:solidFill>
        </p:spPr>
        <p:txBody>
          <a:bodyPr wrap="square" rtlCol="0">
            <a:spAutoFit/>
          </a:bodyPr>
          <a:lstStyle/>
          <a:p>
            <a:pPr algn="ctr"/>
            <a:r>
              <a:rPr lang="en-US" dirty="0" smtClean="0">
                <a:solidFill>
                  <a:schemeClr val="bg1"/>
                </a:solidFill>
              </a:rPr>
              <a:t>FAA Decision-Making</a:t>
            </a:r>
            <a:endParaRPr lang="en-US" dirty="0">
              <a:solidFill>
                <a:schemeClr val="bg1"/>
              </a:solidFill>
            </a:endParaRPr>
          </a:p>
        </p:txBody>
      </p:sp>
      <p:sp>
        <p:nvSpPr>
          <p:cNvPr id="23" name="TextBox 22"/>
          <p:cNvSpPr txBox="1"/>
          <p:nvPr/>
        </p:nvSpPr>
        <p:spPr bwMode="auto">
          <a:xfrm>
            <a:off x="7730792" y="6236459"/>
            <a:ext cx="4461208" cy="461665"/>
          </a:xfrm>
          <a:prstGeom prst="rect">
            <a:avLst/>
          </a:prstGeom>
          <a:solidFill>
            <a:schemeClr val="accent2">
              <a:lumMod val="20000"/>
              <a:lumOff val="80000"/>
            </a:schemeClr>
          </a:solidFill>
          <a:ln w="19050">
            <a:solidFill>
              <a:schemeClr val="tx1"/>
            </a:solidFill>
            <a:miter lim="800000"/>
            <a:headEnd/>
            <a:tailEnd/>
          </a:ln>
          <a:effectLst/>
          <a:extLst/>
        </p:spPr>
        <p:txBody>
          <a:bodyPr wrap="square" rtlCol="0">
            <a:spAutoFit/>
          </a:bodyPr>
          <a:lstStyle/>
          <a:p>
            <a:r>
              <a:rPr lang="en-US" sz="1200" dirty="0" smtClean="0">
                <a:solidFill>
                  <a:prstClr val="black"/>
                </a:solidFill>
                <a:latin typeface="Arial" panose="020B0604020202020204" pitchFamily="34" charset="0"/>
                <a:cs typeface="Arial" panose="020B0604020202020204" pitchFamily="34" charset="0"/>
                <a:sym typeface="Wingdings" panose="05000000000000000000" pitchFamily="2" charset="2"/>
              </a:rPr>
              <a:t>Allowable Exceptions to Part 107 (above 400 </a:t>
            </a:r>
            <a:r>
              <a:rPr lang="en-US" sz="1200" dirty="0" err="1" smtClean="0">
                <a:solidFill>
                  <a:prstClr val="black"/>
                </a:solidFill>
                <a:latin typeface="Arial" panose="020B0604020202020204" pitchFamily="34" charset="0"/>
                <a:cs typeface="Arial" panose="020B0604020202020204" pitchFamily="34" charset="0"/>
                <a:sym typeface="Wingdings" panose="05000000000000000000" pitchFamily="2" charset="2"/>
              </a:rPr>
              <a:t>ft</a:t>
            </a:r>
            <a:r>
              <a:rPr lang="en-US" sz="1200" dirty="0" smtClean="0">
                <a:solidFill>
                  <a:prstClr val="black"/>
                </a:solidFill>
                <a:latin typeface="Arial" panose="020B0604020202020204" pitchFamily="34" charset="0"/>
                <a:cs typeface="Arial" panose="020B0604020202020204" pitchFamily="34" charset="0"/>
                <a:sym typeface="Wingdings" panose="05000000000000000000" pitchFamily="2" charset="2"/>
              </a:rPr>
              <a:t>, &lt; 5 nm from airport) through data exchange and information architecture</a:t>
            </a:r>
            <a:endParaRPr lang="en-US" sz="1200" dirty="0">
              <a:solidFill>
                <a:prstClr val="black"/>
              </a:solidFill>
              <a:latin typeface="Arial" panose="020B0604020202020204" pitchFamily="34" charset="0"/>
              <a:cs typeface="Arial" panose="020B0604020202020204" pitchFamily="34" charset="0"/>
              <a:sym typeface="Wingdings" panose="05000000000000000000" pitchFamily="2" charset="2"/>
            </a:endParaRPr>
          </a:p>
        </p:txBody>
      </p:sp>
      <p:cxnSp>
        <p:nvCxnSpPr>
          <p:cNvPr id="32" name="Straight Arrow Connector 31"/>
          <p:cNvCxnSpPr/>
          <p:nvPr/>
        </p:nvCxnSpPr>
        <p:spPr>
          <a:xfrm flipH="1" flipV="1">
            <a:off x="7225380" y="2422500"/>
            <a:ext cx="443301"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7200995" y="3350164"/>
            <a:ext cx="443301"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23" idx="1"/>
          </p:cNvCxnSpPr>
          <p:nvPr/>
        </p:nvCxnSpPr>
        <p:spPr>
          <a:xfrm flipH="1" flipV="1">
            <a:off x="7200998" y="5192586"/>
            <a:ext cx="529794" cy="127470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3086173" y="6386947"/>
            <a:ext cx="4336473" cy="369332"/>
          </a:xfrm>
          <a:prstGeom prst="rect">
            <a:avLst/>
          </a:prstGeom>
          <a:solidFill>
            <a:schemeClr val="accent4">
              <a:lumMod val="40000"/>
              <a:lumOff val="60000"/>
            </a:schemeClr>
          </a:solidFill>
        </p:spPr>
        <p:txBody>
          <a:bodyPr wrap="square" rtlCol="0">
            <a:spAutoFit/>
          </a:bodyPr>
          <a:lstStyle/>
          <a:p>
            <a:r>
              <a:rPr lang="en-US" dirty="0" smtClean="0"/>
              <a:t>Highlighted boxes show NASA contributions</a:t>
            </a:r>
            <a:endParaRPr lang="en-US" dirty="0"/>
          </a:p>
        </p:txBody>
      </p:sp>
      <p:sp>
        <p:nvSpPr>
          <p:cNvPr id="25" name="Shape 161"/>
          <p:cNvSpPr txBox="1">
            <a:spLocks/>
          </p:cNvSpPr>
          <p:nvPr/>
        </p:nvSpPr>
        <p:spPr>
          <a:xfrm>
            <a:off x="0" y="4"/>
            <a:ext cx="10134600" cy="653449"/>
          </a:xfrm>
          <a:prstGeom prst="rect">
            <a:avLst/>
          </a:prstGeom>
          <a:solidFill>
            <a:schemeClr val="accent1">
              <a:lumMod val="50000"/>
            </a:schemeClr>
          </a:solidFill>
        </p:spPr>
        <p:txBody>
          <a:bodyPr/>
          <a:lstStyle>
            <a:lvl1pPr marL="0" marR="0" indent="0" algn="ctr" defTabSz="914400" rtl="0" latinLnBrk="0">
              <a:lnSpc>
                <a:spcPct val="90000"/>
              </a:lnSpc>
              <a:spcBef>
                <a:spcPts val="0"/>
              </a:spcBef>
              <a:spcAft>
                <a:spcPts val="0"/>
              </a:spcAft>
              <a:buClrTx/>
              <a:buSzTx/>
              <a:buFontTx/>
              <a:buNone/>
              <a:tabLst/>
              <a:defRPr sz="3200" b="0" i="0" u="none" strike="noStrike" cap="none" spc="0" baseline="0">
                <a:ln>
                  <a:noFill/>
                </a:ln>
                <a:solidFill>
                  <a:srgbClr val="000000"/>
                </a:solidFill>
                <a:effectLst>
                  <a:outerShdw blurRad="38100" dist="38100" dir="2700000" rotWithShape="0">
                    <a:srgbClr val="000000">
                      <a:alpha val="43137"/>
                    </a:srgbClr>
                  </a:outerShdw>
                </a:effectLst>
                <a:uFillTx/>
                <a:latin typeface="Calibri Light"/>
                <a:ea typeface="Calibri Light"/>
                <a:cs typeface="Calibri Light"/>
                <a:sym typeface="Calibri Light"/>
              </a:defRPr>
            </a:lvl1pPr>
            <a:lvl2pPr marL="0" marR="0" indent="0" algn="ctr" defTabSz="914400" rtl="0" latinLnBrk="0">
              <a:lnSpc>
                <a:spcPct val="90000"/>
              </a:lnSpc>
              <a:spcBef>
                <a:spcPts val="0"/>
              </a:spcBef>
              <a:spcAft>
                <a:spcPts val="0"/>
              </a:spcAft>
              <a:buClrTx/>
              <a:buSzTx/>
              <a:buFontTx/>
              <a:buNone/>
              <a:tabLst/>
              <a:defRPr sz="3200" b="0" i="0" u="none" strike="noStrike" cap="none" spc="0" baseline="0">
                <a:ln>
                  <a:noFill/>
                </a:ln>
                <a:solidFill>
                  <a:srgbClr val="000000"/>
                </a:solidFill>
                <a:effectLst>
                  <a:outerShdw blurRad="38100" dist="38100" dir="2700000" rotWithShape="0">
                    <a:srgbClr val="000000">
                      <a:alpha val="43137"/>
                    </a:srgbClr>
                  </a:outerShdw>
                </a:effectLst>
                <a:uFillTx/>
                <a:latin typeface="Calibri Light"/>
                <a:ea typeface="Calibri Light"/>
                <a:cs typeface="Calibri Light"/>
                <a:sym typeface="Calibri Light"/>
              </a:defRPr>
            </a:lvl2pPr>
            <a:lvl3pPr marL="0" marR="0" indent="0" algn="ctr" defTabSz="914400" rtl="0" latinLnBrk="0">
              <a:lnSpc>
                <a:spcPct val="90000"/>
              </a:lnSpc>
              <a:spcBef>
                <a:spcPts val="0"/>
              </a:spcBef>
              <a:spcAft>
                <a:spcPts val="0"/>
              </a:spcAft>
              <a:buClrTx/>
              <a:buSzTx/>
              <a:buFontTx/>
              <a:buNone/>
              <a:tabLst/>
              <a:defRPr sz="3200" b="0" i="0" u="none" strike="noStrike" cap="none" spc="0" baseline="0">
                <a:ln>
                  <a:noFill/>
                </a:ln>
                <a:solidFill>
                  <a:srgbClr val="000000"/>
                </a:solidFill>
                <a:effectLst>
                  <a:outerShdw blurRad="38100" dist="38100" dir="2700000" rotWithShape="0">
                    <a:srgbClr val="000000">
                      <a:alpha val="43137"/>
                    </a:srgbClr>
                  </a:outerShdw>
                </a:effectLst>
                <a:uFillTx/>
                <a:latin typeface="Calibri Light"/>
                <a:ea typeface="Calibri Light"/>
                <a:cs typeface="Calibri Light"/>
                <a:sym typeface="Calibri Light"/>
              </a:defRPr>
            </a:lvl3pPr>
            <a:lvl4pPr marL="0" marR="0" indent="0" algn="ctr" defTabSz="914400" rtl="0" latinLnBrk="0">
              <a:lnSpc>
                <a:spcPct val="90000"/>
              </a:lnSpc>
              <a:spcBef>
                <a:spcPts val="0"/>
              </a:spcBef>
              <a:spcAft>
                <a:spcPts val="0"/>
              </a:spcAft>
              <a:buClrTx/>
              <a:buSzTx/>
              <a:buFontTx/>
              <a:buNone/>
              <a:tabLst/>
              <a:defRPr sz="3200" b="0" i="0" u="none" strike="noStrike" cap="none" spc="0" baseline="0">
                <a:ln>
                  <a:noFill/>
                </a:ln>
                <a:solidFill>
                  <a:srgbClr val="000000"/>
                </a:solidFill>
                <a:effectLst>
                  <a:outerShdw blurRad="38100" dist="38100" dir="2700000" rotWithShape="0">
                    <a:srgbClr val="000000">
                      <a:alpha val="43137"/>
                    </a:srgbClr>
                  </a:outerShdw>
                </a:effectLst>
                <a:uFillTx/>
                <a:latin typeface="Calibri Light"/>
                <a:ea typeface="Calibri Light"/>
                <a:cs typeface="Calibri Light"/>
                <a:sym typeface="Calibri Light"/>
              </a:defRPr>
            </a:lvl4pPr>
            <a:lvl5pPr marL="0" marR="0" indent="0" algn="ctr" defTabSz="914400" rtl="0" latinLnBrk="0">
              <a:lnSpc>
                <a:spcPct val="90000"/>
              </a:lnSpc>
              <a:spcBef>
                <a:spcPts val="0"/>
              </a:spcBef>
              <a:spcAft>
                <a:spcPts val="0"/>
              </a:spcAft>
              <a:buClrTx/>
              <a:buSzTx/>
              <a:buFontTx/>
              <a:buNone/>
              <a:tabLst/>
              <a:defRPr sz="3200" b="0" i="0" u="none" strike="noStrike" cap="none" spc="0" baseline="0">
                <a:ln>
                  <a:noFill/>
                </a:ln>
                <a:solidFill>
                  <a:srgbClr val="000000"/>
                </a:solidFill>
                <a:effectLst>
                  <a:outerShdw blurRad="38100" dist="38100" dir="2700000" rotWithShape="0">
                    <a:srgbClr val="000000">
                      <a:alpha val="43137"/>
                    </a:srgbClr>
                  </a:outerShdw>
                </a:effectLst>
                <a:uFillTx/>
                <a:latin typeface="Calibri Light"/>
                <a:ea typeface="Calibri Light"/>
                <a:cs typeface="Calibri Light"/>
                <a:sym typeface="Calibri Light"/>
              </a:defRPr>
            </a:lvl5pPr>
            <a:lvl6pPr marL="0" marR="0" indent="0" algn="ctr" defTabSz="914400" rtl="0" latinLnBrk="0">
              <a:lnSpc>
                <a:spcPct val="90000"/>
              </a:lnSpc>
              <a:spcBef>
                <a:spcPts val="0"/>
              </a:spcBef>
              <a:spcAft>
                <a:spcPts val="0"/>
              </a:spcAft>
              <a:buClrTx/>
              <a:buSzTx/>
              <a:buFontTx/>
              <a:buNone/>
              <a:tabLst/>
              <a:defRPr sz="3200" b="0" i="0" u="none" strike="noStrike" cap="none" spc="0" baseline="0">
                <a:ln>
                  <a:noFill/>
                </a:ln>
                <a:solidFill>
                  <a:srgbClr val="000000"/>
                </a:solidFill>
                <a:effectLst>
                  <a:outerShdw blurRad="38100" dist="38100" dir="2700000" rotWithShape="0">
                    <a:srgbClr val="000000">
                      <a:alpha val="43137"/>
                    </a:srgbClr>
                  </a:outerShdw>
                </a:effectLst>
                <a:uFillTx/>
                <a:latin typeface="Calibri Light"/>
                <a:ea typeface="Calibri Light"/>
                <a:cs typeface="Calibri Light"/>
                <a:sym typeface="Calibri Light"/>
              </a:defRPr>
            </a:lvl6pPr>
            <a:lvl7pPr marL="0" marR="0" indent="0" algn="ctr" defTabSz="914400" rtl="0" latinLnBrk="0">
              <a:lnSpc>
                <a:spcPct val="90000"/>
              </a:lnSpc>
              <a:spcBef>
                <a:spcPts val="0"/>
              </a:spcBef>
              <a:spcAft>
                <a:spcPts val="0"/>
              </a:spcAft>
              <a:buClrTx/>
              <a:buSzTx/>
              <a:buFontTx/>
              <a:buNone/>
              <a:tabLst/>
              <a:defRPr sz="3200" b="0" i="0" u="none" strike="noStrike" cap="none" spc="0" baseline="0">
                <a:ln>
                  <a:noFill/>
                </a:ln>
                <a:solidFill>
                  <a:srgbClr val="000000"/>
                </a:solidFill>
                <a:effectLst>
                  <a:outerShdw blurRad="38100" dist="38100" dir="2700000" rotWithShape="0">
                    <a:srgbClr val="000000">
                      <a:alpha val="43137"/>
                    </a:srgbClr>
                  </a:outerShdw>
                </a:effectLst>
                <a:uFillTx/>
                <a:latin typeface="Calibri Light"/>
                <a:ea typeface="Calibri Light"/>
                <a:cs typeface="Calibri Light"/>
                <a:sym typeface="Calibri Light"/>
              </a:defRPr>
            </a:lvl7pPr>
            <a:lvl8pPr marL="0" marR="0" indent="0" algn="ctr" defTabSz="914400" rtl="0" latinLnBrk="0">
              <a:lnSpc>
                <a:spcPct val="90000"/>
              </a:lnSpc>
              <a:spcBef>
                <a:spcPts val="0"/>
              </a:spcBef>
              <a:spcAft>
                <a:spcPts val="0"/>
              </a:spcAft>
              <a:buClrTx/>
              <a:buSzTx/>
              <a:buFontTx/>
              <a:buNone/>
              <a:tabLst/>
              <a:defRPr sz="3200" b="0" i="0" u="none" strike="noStrike" cap="none" spc="0" baseline="0">
                <a:ln>
                  <a:noFill/>
                </a:ln>
                <a:solidFill>
                  <a:srgbClr val="000000"/>
                </a:solidFill>
                <a:effectLst>
                  <a:outerShdw blurRad="38100" dist="38100" dir="2700000" rotWithShape="0">
                    <a:srgbClr val="000000">
                      <a:alpha val="43137"/>
                    </a:srgbClr>
                  </a:outerShdw>
                </a:effectLst>
                <a:uFillTx/>
                <a:latin typeface="Calibri Light"/>
                <a:ea typeface="Calibri Light"/>
                <a:cs typeface="Calibri Light"/>
                <a:sym typeface="Calibri Light"/>
              </a:defRPr>
            </a:lvl8pPr>
            <a:lvl9pPr marL="0" marR="0" indent="0" algn="ctr" defTabSz="914400" rtl="0" latinLnBrk="0">
              <a:lnSpc>
                <a:spcPct val="90000"/>
              </a:lnSpc>
              <a:spcBef>
                <a:spcPts val="0"/>
              </a:spcBef>
              <a:spcAft>
                <a:spcPts val="0"/>
              </a:spcAft>
              <a:buClrTx/>
              <a:buSzTx/>
              <a:buFontTx/>
              <a:buNone/>
              <a:tabLst/>
              <a:defRPr sz="3200" b="0" i="0" u="none" strike="noStrike" cap="none" spc="0" baseline="0">
                <a:ln>
                  <a:noFill/>
                </a:ln>
                <a:solidFill>
                  <a:srgbClr val="000000"/>
                </a:solidFill>
                <a:effectLst>
                  <a:outerShdw blurRad="38100" dist="38100" dir="2700000" rotWithShape="0">
                    <a:srgbClr val="000000">
                      <a:alpha val="43137"/>
                    </a:srgbClr>
                  </a:outerShdw>
                </a:effectLst>
                <a:uFillTx/>
                <a:latin typeface="Calibri Light"/>
                <a:ea typeface="Calibri Light"/>
                <a:cs typeface="Calibri Light"/>
                <a:sym typeface="Calibri Light"/>
              </a:defRPr>
            </a:lvl9pPr>
          </a:lstStyle>
          <a:p>
            <a:pPr hangingPunct="1"/>
            <a:r>
              <a:rPr lang="en-US" b="1" dirty="0" smtClean="0">
                <a:solidFill>
                  <a:schemeClr val="bg1"/>
                </a:solidFill>
                <a:latin typeface="+mn-lt"/>
              </a:rPr>
              <a:t>Contributions to FAA Decision-Making Process</a:t>
            </a:r>
            <a:endParaRPr lang="en-US" b="1" dirty="0">
              <a:solidFill>
                <a:schemeClr val="bg1"/>
              </a:solidFill>
              <a:latin typeface="+mn-lt"/>
            </a:endParaRPr>
          </a:p>
        </p:txBody>
      </p:sp>
    </p:spTree>
    <p:extLst>
      <p:ext uri="{BB962C8B-B14F-4D97-AF65-F5344CB8AC3E}">
        <p14:creationId xmlns:p14="http://schemas.microsoft.com/office/powerpoint/2010/main" val="4662960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8717" y="141101"/>
            <a:ext cx="9834872" cy="6493093"/>
          </a:xfrm>
          <a:prstGeom prst="rect">
            <a:avLst/>
          </a:prstGeom>
        </p:spPr>
      </p:pic>
    </p:spTree>
    <p:extLst>
      <p:ext uri="{BB962C8B-B14F-4D97-AF65-F5344CB8AC3E}">
        <p14:creationId xmlns:p14="http://schemas.microsoft.com/office/powerpoint/2010/main" val="42703982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Shape 564"/>
          <p:cNvSpPr>
            <a:spLocks noGrp="1"/>
          </p:cNvSpPr>
          <p:nvPr>
            <p:ph type="body" idx="1"/>
          </p:nvPr>
        </p:nvSpPr>
        <p:spPr>
          <a:xfrm>
            <a:off x="402336" y="1271019"/>
            <a:ext cx="11253752" cy="5003035"/>
          </a:xfrm>
          <a:prstGeom prst="rect">
            <a:avLst/>
          </a:prstGeom>
        </p:spPr>
        <p:txBody>
          <a:bodyPr>
            <a:normAutofit/>
          </a:bodyPr>
          <a:lstStyle/>
          <a:p>
            <a:pPr>
              <a:lnSpc>
                <a:spcPct val="100000"/>
              </a:lnSpc>
              <a:spcBef>
                <a:spcPts val="1200"/>
              </a:spcBef>
            </a:pPr>
            <a:r>
              <a:rPr sz="2400" dirty="0"/>
              <a:t>FAA and NASA are </a:t>
            </a:r>
            <a:r>
              <a:rPr lang="en-US" sz="2400" dirty="0"/>
              <a:t>actively and </a:t>
            </a:r>
            <a:r>
              <a:rPr lang="en-US" sz="2400" dirty="0" smtClean="0"/>
              <a:t>closely </a:t>
            </a:r>
            <a:r>
              <a:rPr sz="2400" dirty="0" smtClean="0"/>
              <a:t>collaborati</a:t>
            </a:r>
            <a:r>
              <a:rPr lang="en-US" sz="2400" dirty="0" smtClean="0"/>
              <a:t>ng</a:t>
            </a:r>
          </a:p>
          <a:p>
            <a:pPr marL="682625" lvl="1" indent="-341313">
              <a:lnSpc>
                <a:spcPct val="100000"/>
              </a:lnSpc>
              <a:spcBef>
                <a:spcPts val="600"/>
              </a:spcBef>
              <a:spcAft>
                <a:spcPts val="1200"/>
              </a:spcAft>
            </a:pPr>
            <a:r>
              <a:rPr lang="en-US" sz="2000" dirty="0" smtClean="0"/>
              <a:t>Over 200 collaborators: Gov’t, industry, academia, FAA test sites, and FAA COE</a:t>
            </a:r>
            <a:endParaRPr lang="en-US" sz="2000" dirty="0"/>
          </a:p>
          <a:p>
            <a:pPr>
              <a:lnSpc>
                <a:spcPct val="100000"/>
              </a:lnSpc>
              <a:spcBef>
                <a:spcPts val="1200"/>
              </a:spcBef>
              <a:spcAft>
                <a:spcPts val="1200"/>
              </a:spcAft>
            </a:pPr>
            <a:r>
              <a:rPr sz="2400" dirty="0" smtClean="0"/>
              <a:t>Industry </a:t>
            </a:r>
            <a:r>
              <a:rPr sz="2400" dirty="0"/>
              <a:t>is settling down: main players in commercial small UAS operators are emerging</a:t>
            </a:r>
          </a:p>
          <a:p>
            <a:pPr>
              <a:lnSpc>
                <a:spcPct val="100000"/>
              </a:lnSpc>
              <a:spcBef>
                <a:spcPts val="1200"/>
              </a:spcBef>
              <a:spcAft>
                <a:spcPts val="1200"/>
              </a:spcAft>
            </a:pPr>
            <a:r>
              <a:rPr sz="2400" dirty="0" smtClean="0"/>
              <a:t>FAA </a:t>
            </a:r>
            <a:r>
              <a:rPr sz="2400" dirty="0"/>
              <a:t>and NASA will continue to collaborate to ensure agility and safety needs are </a:t>
            </a:r>
            <a:r>
              <a:rPr sz="2400" dirty="0" smtClean="0"/>
              <a:t>balanced</a:t>
            </a:r>
            <a:endParaRPr lang="en-US" sz="2400" dirty="0" smtClean="0"/>
          </a:p>
          <a:p>
            <a:pPr>
              <a:lnSpc>
                <a:spcPct val="100000"/>
              </a:lnSpc>
              <a:spcBef>
                <a:spcPts val="1200"/>
              </a:spcBef>
            </a:pPr>
            <a:r>
              <a:rPr lang="en-US" sz="2400" dirty="0" smtClean="0"/>
              <a:t>Other working groups</a:t>
            </a:r>
          </a:p>
          <a:p>
            <a:pPr lvl="1"/>
            <a:r>
              <a:rPr lang="en-US" sz="2000" dirty="0"/>
              <a:t>Information security group being formed</a:t>
            </a:r>
          </a:p>
          <a:p>
            <a:pPr lvl="1"/>
            <a:r>
              <a:rPr lang="en-US" sz="2000" dirty="0"/>
              <a:t>Weather group getting focused</a:t>
            </a:r>
          </a:p>
          <a:p>
            <a:pPr lvl="1"/>
            <a:r>
              <a:rPr lang="en-US" sz="2000" dirty="0"/>
              <a:t>Spectrum working group </a:t>
            </a:r>
            <a:r>
              <a:rPr lang="en-US" sz="2000" dirty="0" smtClean="0"/>
              <a:t>collaborating with CTIA</a:t>
            </a:r>
            <a:endParaRPr lang="en-US" sz="2000" dirty="0"/>
          </a:p>
        </p:txBody>
      </p:sp>
      <p:sp>
        <p:nvSpPr>
          <p:cNvPr id="6" name="Title 1"/>
          <p:cNvSpPr txBox="1">
            <a:spLocks/>
          </p:cNvSpPr>
          <p:nvPr/>
        </p:nvSpPr>
        <p:spPr>
          <a:xfrm>
            <a:off x="152400" y="63371"/>
            <a:ext cx="10541000" cy="889236"/>
          </a:xfrm>
          <a:prstGeom prst="rect">
            <a:avLst/>
          </a:prstGeom>
        </p:spPr>
        <p:txBody>
          <a:bodyPr vert="horz" lIns="91440" tIns="45720" rIns="91440" bIns="45720" rtlCol="0" anchor="ctr">
            <a:normAutofit/>
            <a:scene3d>
              <a:camera prst="orthographicFront"/>
              <a:lightRig rig="harsh" dir="t"/>
            </a:scene3d>
            <a:sp3d extrusionH="57150" prstMaterial="matte">
              <a:bevelT w="63500" h="12700" prst="angle"/>
              <a:contourClr>
                <a:schemeClr val="bg1">
                  <a:lumMod val="65000"/>
                </a:schemeClr>
              </a:contourClr>
            </a:sp3d>
          </a:bodyPr>
          <a:lstStyle>
            <a:lvl1pPr algn="l" defTabSz="914400" rtl="0" eaLnBrk="1" latinLnBrk="0" hangingPunct="1">
              <a:spcBef>
                <a:spcPct val="0"/>
              </a:spcBef>
              <a:buNone/>
              <a:defRPr sz="3600" b="1" kern="1200" cap="none" spc="0">
                <a:ln>
                  <a:solidFill>
                    <a:srgbClr val="0A3D91"/>
                  </a:solidFill>
                </a:ln>
                <a:solidFill>
                  <a:srgbClr val="0A3D91"/>
                </a:solidFill>
                <a:effectLst/>
                <a:latin typeface="Arial Black" panose="020B0A04020102020204" pitchFamily="34" charset="0"/>
                <a:ea typeface="+mj-ea"/>
                <a:cs typeface="Arial"/>
              </a:defRPr>
            </a:lvl1pPr>
          </a:lstStyle>
          <a:p>
            <a:r>
              <a:rPr lang="en-US" sz="3200" dirty="0" smtClean="0"/>
              <a:t>Partnerships and Collaboration Approach</a:t>
            </a:r>
            <a:endParaRPr lang="en-US" sz="3200" dirty="0"/>
          </a:p>
        </p:txBody>
      </p:sp>
    </p:spTree>
    <p:extLst>
      <p:ext uri="{BB962C8B-B14F-4D97-AF65-F5344CB8AC3E}">
        <p14:creationId xmlns:p14="http://schemas.microsoft.com/office/powerpoint/2010/main" val="1459626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p:cNvSpPr>
          <p:nvPr>
            <p:ph type="ctrTitle" idx="4294967295"/>
          </p:nvPr>
        </p:nvSpPr>
        <p:spPr>
          <a:xfrm>
            <a:off x="1" y="2373313"/>
            <a:ext cx="10562897" cy="1325562"/>
          </a:xfrm>
          <a:prstGeom prst="rect">
            <a:avLst/>
          </a:prstGeom>
          <a:solidFill>
            <a:srgbClr val="0070C0"/>
          </a:solidFill>
        </p:spPr>
        <p:style>
          <a:lnRef idx="0">
            <a:schemeClr val="accent2"/>
          </a:lnRef>
          <a:fillRef idx="3">
            <a:schemeClr val="accent2"/>
          </a:fillRef>
          <a:effectRef idx="3">
            <a:schemeClr val="accent2"/>
          </a:effectRef>
          <a:fontRef idx="minor">
            <a:schemeClr val="lt1"/>
          </a:fontRef>
        </p:style>
        <p:txBody>
          <a:bodyPr/>
          <a:lstStyle>
            <a:lvl1pPr>
              <a:defRPr sz="4000"/>
            </a:lvl1pPr>
          </a:lstStyle>
          <a:p>
            <a:r>
              <a:rPr lang="en-US" b="1" dirty="0" smtClean="0">
                <a:ln>
                  <a:noFill/>
                </a:ln>
                <a:solidFill>
                  <a:schemeClr val="bg1"/>
                </a:solidFill>
                <a:latin typeface="+mj-lt"/>
              </a:rPr>
              <a:t>TCL 2 Demo and Preliminary Results</a:t>
            </a:r>
            <a:endParaRPr b="1" dirty="0">
              <a:ln>
                <a:noFill/>
              </a:ln>
              <a:solidFill>
                <a:schemeClr val="bg1"/>
              </a:solidFill>
              <a:latin typeface="+mj-lt"/>
            </a:endParaRPr>
          </a:p>
        </p:txBody>
      </p:sp>
    </p:spTree>
    <p:extLst>
      <p:ext uri="{BB962C8B-B14F-4D97-AF65-F5344CB8AC3E}">
        <p14:creationId xmlns:p14="http://schemas.microsoft.com/office/powerpoint/2010/main" val="1754628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p:nvPr/>
        </p:nvSpPr>
        <p:spPr>
          <a:xfrm>
            <a:off x="1843274" y="519225"/>
            <a:ext cx="8503492" cy="52092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lstStyle>
            <a:lvl1pPr>
              <a:lnSpc>
                <a:spcPct val="90000"/>
              </a:lnSpc>
              <a:defRPr sz="4000">
                <a:solidFill>
                  <a:srgbClr val="3483C9"/>
                </a:solidFill>
              </a:defRPr>
            </a:lvl1pPr>
          </a:lstStyle>
          <a:p>
            <a:pPr algn="ctr" defTabSz="321457" hangingPunct="0">
              <a:spcBef>
                <a:spcPts val="3867"/>
              </a:spcBef>
            </a:pPr>
            <a:r>
              <a:rPr sz="2813" kern="0" dirty="0">
                <a:sym typeface="Helvetica Neue Thin"/>
              </a:rPr>
              <a:t>UTM TCL </a:t>
            </a:r>
            <a:r>
              <a:rPr lang="en-US" sz="2813" kern="0" dirty="0">
                <a:sym typeface="Helvetica Neue Thin"/>
              </a:rPr>
              <a:t>1 and TCL 2</a:t>
            </a:r>
            <a:r>
              <a:rPr sz="2813" kern="0" dirty="0">
                <a:sym typeface="Helvetica Neue Thin"/>
              </a:rPr>
              <a:t> </a:t>
            </a:r>
            <a:r>
              <a:rPr lang="en-US" sz="2813" kern="0" dirty="0">
                <a:sym typeface="Helvetica Neue Thin"/>
              </a:rPr>
              <a:t> Demonstration </a:t>
            </a:r>
            <a:r>
              <a:rPr sz="2813" kern="0" dirty="0">
                <a:sym typeface="Helvetica Neue Thin"/>
              </a:rPr>
              <a:t>Objective</a:t>
            </a:r>
            <a:r>
              <a:rPr lang="en-US" sz="2813" kern="0" dirty="0">
                <a:sym typeface="Helvetica Neue Thin"/>
              </a:rPr>
              <a:t>s</a:t>
            </a:r>
            <a:endParaRPr sz="2813" kern="0" dirty="0">
              <a:sym typeface="Helvetica Neue Thin"/>
            </a:endParaRPr>
          </a:p>
        </p:txBody>
      </p:sp>
      <p:grpSp>
        <p:nvGrpSpPr>
          <p:cNvPr id="8" name="Group 74"/>
          <p:cNvGrpSpPr/>
          <p:nvPr/>
        </p:nvGrpSpPr>
        <p:grpSpPr>
          <a:xfrm>
            <a:off x="1843273" y="4137238"/>
            <a:ext cx="8496617" cy="1321845"/>
            <a:chOff x="0" y="0"/>
            <a:chExt cx="12084445" cy="1880013"/>
          </a:xfrm>
        </p:grpSpPr>
        <p:sp>
          <p:nvSpPr>
            <p:cNvPr id="9" name="Shape 71"/>
            <p:cNvSpPr/>
            <p:nvPr/>
          </p:nvSpPr>
          <p:spPr>
            <a:xfrm>
              <a:off x="62956" y="87375"/>
              <a:ext cx="12021489" cy="17926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3483C9"/>
                  </a:solidFill>
                </a:defRPr>
              </a:lvl1pPr>
            </a:lstStyle>
            <a:p>
              <a:pPr algn="ctr" defTabSz="321457" hangingPunct="0">
                <a:spcBef>
                  <a:spcPts val="3867"/>
                </a:spcBef>
              </a:pPr>
              <a:r>
                <a:rPr lang="en-US" sz="2531" kern="0" dirty="0">
                  <a:sym typeface="Helvetica Neue Thin"/>
                </a:rPr>
                <a:t>Evaluate </a:t>
              </a:r>
              <a:r>
                <a:rPr sz="2531" kern="0" dirty="0">
                  <a:sym typeface="Helvetica Neue Thin"/>
                </a:rPr>
                <a:t>the </a:t>
              </a:r>
              <a:r>
                <a:rPr lang="en-US" sz="2531" kern="0" dirty="0">
                  <a:sym typeface="Helvetica Neue Thin"/>
                </a:rPr>
                <a:t>feasibility of multiple BVLOS operations using a </a:t>
              </a:r>
              <a:r>
                <a:rPr sz="2531" kern="0" dirty="0">
                  <a:sym typeface="Helvetica Neue Thin"/>
                </a:rPr>
                <a:t>UTM research platform</a:t>
              </a:r>
            </a:p>
          </p:txBody>
        </p:sp>
        <p:sp>
          <p:nvSpPr>
            <p:cNvPr id="10" name="Shape 72"/>
            <p:cNvSpPr/>
            <p:nvPr/>
          </p:nvSpPr>
          <p:spPr>
            <a:xfrm>
              <a:off x="0" y="0"/>
              <a:ext cx="714643" cy="7146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864" y="21600"/>
                  </a:lnTo>
                  <a:lnTo>
                    <a:pt x="864" y="864"/>
                  </a:lnTo>
                  <a:lnTo>
                    <a:pt x="21600" y="864"/>
                  </a:lnTo>
                  <a:lnTo>
                    <a:pt x="21600" y="0"/>
                  </a:lnTo>
                  <a:lnTo>
                    <a:pt x="0" y="0"/>
                  </a:lnTo>
                  <a:close/>
                </a:path>
              </a:pathLst>
            </a:custGeom>
            <a:solidFill>
              <a:srgbClr val="3197E0"/>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11" name="Shape 73"/>
            <p:cNvSpPr/>
            <p:nvPr/>
          </p:nvSpPr>
          <p:spPr>
            <a:xfrm rot="10800000">
              <a:off x="11369802" y="1165369"/>
              <a:ext cx="714643" cy="7146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864" y="21600"/>
                  </a:lnTo>
                  <a:lnTo>
                    <a:pt x="864" y="864"/>
                  </a:lnTo>
                  <a:lnTo>
                    <a:pt x="21600" y="864"/>
                  </a:lnTo>
                  <a:lnTo>
                    <a:pt x="21600" y="0"/>
                  </a:lnTo>
                  <a:lnTo>
                    <a:pt x="0" y="0"/>
                  </a:lnTo>
                  <a:close/>
                </a:path>
              </a:pathLst>
            </a:custGeom>
            <a:solidFill>
              <a:srgbClr val="3197E0"/>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grpSp>
      <p:grpSp>
        <p:nvGrpSpPr>
          <p:cNvPr id="12" name="Group 74"/>
          <p:cNvGrpSpPr/>
          <p:nvPr/>
        </p:nvGrpSpPr>
        <p:grpSpPr>
          <a:xfrm>
            <a:off x="1865405" y="1897054"/>
            <a:ext cx="8496617" cy="1321845"/>
            <a:chOff x="0" y="0"/>
            <a:chExt cx="12084445" cy="1880013"/>
          </a:xfrm>
        </p:grpSpPr>
        <p:sp>
          <p:nvSpPr>
            <p:cNvPr id="13" name="Shape 71"/>
            <p:cNvSpPr/>
            <p:nvPr/>
          </p:nvSpPr>
          <p:spPr>
            <a:xfrm>
              <a:off x="163024" y="87375"/>
              <a:ext cx="11921421" cy="17926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3483C9"/>
                  </a:solidFill>
                </a:defRPr>
              </a:lvl1pPr>
            </a:lstStyle>
            <a:p>
              <a:pPr algn="ctr" defTabSz="321457" hangingPunct="0">
                <a:spcBef>
                  <a:spcPts val="3867"/>
                </a:spcBef>
              </a:pPr>
              <a:r>
                <a:rPr lang="en-US" sz="2531" kern="0" dirty="0">
                  <a:sym typeface="Helvetica Neue Thin"/>
                </a:rPr>
                <a:t>Evaluate </a:t>
              </a:r>
              <a:r>
                <a:rPr sz="2531" kern="0" dirty="0">
                  <a:sym typeface="Helvetica Neue Thin"/>
                </a:rPr>
                <a:t>the </a:t>
              </a:r>
              <a:r>
                <a:rPr lang="en-US" sz="2531" kern="0" dirty="0">
                  <a:sym typeface="Helvetica Neue Thin"/>
                </a:rPr>
                <a:t>feasibility of multiple VLOS operations using scheduling and planning through an API connection to the  </a:t>
              </a:r>
              <a:r>
                <a:rPr sz="2531" kern="0" dirty="0">
                  <a:sym typeface="Helvetica Neue Thin"/>
                </a:rPr>
                <a:t>UTM research platform</a:t>
              </a:r>
            </a:p>
          </p:txBody>
        </p:sp>
        <p:sp>
          <p:nvSpPr>
            <p:cNvPr id="14" name="Shape 72"/>
            <p:cNvSpPr/>
            <p:nvPr/>
          </p:nvSpPr>
          <p:spPr>
            <a:xfrm>
              <a:off x="0" y="0"/>
              <a:ext cx="714643" cy="7146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864" y="21600"/>
                  </a:lnTo>
                  <a:lnTo>
                    <a:pt x="864" y="864"/>
                  </a:lnTo>
                  <a:lnTo>
                    <a:pt x="21600" y="864"/>
                  </a:lnTo>
                  <a:lnTo>
                    <a:pt x="21600" y="0"/>
                  </a:lnTo>
                  <a:lnTo>
                    <a:pt x="0" y="0"/>
                  </a:lnTo>
                  <a:close/>
                </a:path>
              </a:pathLst>
            </a:custGeom>
            <a:solidFill>
              <a:srgbClr val="3197E0"/>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15" name="Shape 73"/>
            <p:cNvSpPr/>
            <p:nvPr/>
          </p:nvSpPr>
          <p:spPr>
            <a:xfrm rot="10800000">
              <a:off x="11369802" y="1165369"/>
              <a:ext cx="714643" cy="7146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864" y="21600"/>
                  </a:lnTo>
                  <a:lnTo>
                    <a:pt x="864" y="864"/>
                  </a:lnTo>
                  <a:lnTo>
                    <a:pt x="21600" y="864"/>
                  </a:lnTo>
                  <a:lnTo>
                    <a:pt x="21600" y="0"/>
                  </a:lnTo>
                  <a:lnTo>
                    <a:pt x="0" y="0"/>
                  </a:lnTo>
                  <a:close/>
                </a:path>
              </a:pathLst>
            </a:custGeom>
            <a:solidFill>
              <a:srgbClr val="3197E0"/>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grpSp>
      <p:sp>
        <p:nvSpPr>
          <p:cNvPr id="16" name="Shape 25"/>
          <p:cNvSpPr/>
          <p:nvPr/>
        </p:nvSpPr>
        <p:spPr>
          <a:xfrm>
            <a:off x="5346360" y="1590106"/>
            <a:ext cx="1476473" cy="61389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FFFFFF"/>
                </a:solidFill>
              </a:defRPr>
            </a:lvl1pPr>
          </a:lstStyle>
          <a:p>
            <a:pPr algn="ctr" defTabSz="321457" hangingPunct="0">
              <a:lnSpc>
                <a:spcPct val="80000"/>
              </a:lnSpc>
              <a:spcBef>
                <a:spcPts val="3867"/>
              </a:spcBef>
            </a:pPr>
            <a:r>
              <a:rPr sz="3516" kern="0" dirty="0" smtClean="0">
                <a:solidFill>
                  <a:srgbClr val="DCDEE0">
                    <a:lumMod val="50000"/>
                  </a:srgbClr>
                </a:solidFill>
                <a:sym typeface="Helvetica Neue Thin"/>
              </a:rPr>
              <a:t>TCL1</a:t>
            </a:r>
            <a:endParaRPr sz="3516" kern="0" dirty="0">
              <a:solidFill>
                <a:srgbClr val="DCDEE0">
                  <a:lumMod val="50000"/>
                </a:srgbClr>
              </a:solidFill>
              <a:sym typeface="Helvetica Neue Thin"/>
            </a:endParaRPr>
          </a:p>
        </p:txBody>
      </p:sp>
      <p:sp>
        <p:nvSpPr>
          <p:cNvPr id="17" name="Shape 25"/>
          <p:cNvSpPr/>
          <p:nvPr/>
        </p:nvSpPr>
        <p:spPr>
          <a:xfrm>
            <a:off x="5346360" y="3861005"/>
            <a:ext cx="1476473" cy="61389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FFFFFF"/>
                </a:solidFill>
              </a:defRPr>
            </a:lvl1pPr>
          </a:lstStyle>
          <a:p>
            <a:pPr algn="ctr" defTabSz="321457" hangingPunct="0">
              <a:lnSpc>
                <a:spcPct val="80000"/>
              </a:lnSpc>
              <a:spcBef>
                <a:spcPts val="3867"/>
              </a:spcBef>
            </a:pPr>
            <a:r>
              <a:rPr sz="3516" kern="0" dirty="0" smtClean="0">
                <a:solidFill>
                  <a:srgbClr val="DCDEE0">
                    <a:lumMod val="50000"/>
                  </a:srgbClr>
                </a:solidFill>
                <a:sym typeface="Helvetica Neue Thin"/>
              </a:rPr>
              <a:t>TCL</a:t>
            </a:r>
            <a:r>
              <a:rPr lang="en-US" sz="3516" kern="0" dirty="0">
                <a:solidFill>
                  <a:srgbClr val="DCDEE0">
                    <a:lumMod val="50000"/>
                  </a:srgbClr>
                </a:solidFill>
                <a:sym typeface="Helvetica Neue Thin"/>
              </a:rPr>
              <a:t> </a:t>
            </a:r>
            <a:r>
              <a:rPr lang="en-US" sz="3516" kern="0" dirty="0" smtClean="0">
                <a:solidFill>
                  <a:srgbClr val="DCDEE0">
                    <a:lumMod val="50000"/>
                  </a:srgbClr>
                </a:solidFill>
                <a:sym typeface="Helvetica Neue Thin"/>
              </a:rPr>
              <a:t>2</a:t>
            </a:r>
            <a:endParaRPr sz="3516" kern="0" dirty="0">
              <a:solidFill>
                <a:srgbClr val="DCDEE0">
                  <a:lumMod val="50000"/>
                </a:srgbClr>
              </a:solidFill>
              <a:sym typeface="Helvetica Neue Thin"/>
            </a:endParaRPr>
          </a:p>
        </p:txBody>
      </p:sp>
    </p:spTree>
    <p:extLst>
      <p:ext uri="{BB962C8B-B14F-4D97-AF65-F5344CB8AC3E}">
        <p14:creationId xmlns:p14="http://schemas.microsoft.com/office/powerpoint/2010/main" val="217489831"/>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p:cNvSpPr>
          <p:nvPr>
            <p:ph type="ctrTitle" idx="4294967295"/>
          </p:nvPr>
        </p:nvSpPr>
        <p:spPr>
          <a:xfrm>
            <a:off x="2" y="2646786"/>
            <a:ext cx="9410599" cy="994141"/>
          </a:xfrm>
          <a:prstGeom prst="rect">
            <a:avLst/>
          </a:prstGeom>
          <a:solidFill>
            <a:srgbClr val="0070C0"/>
          </a:solidFill>
        </p:spPr>
        <p:style>
          <a:lnRef idx="0">
            <a:schemeClr val="accent6"/>
          </a:lnRef>
          <a:fillRef idx="3">
            <a:schemeClr val="accent6"/>
          </a:fillRef>
          <a:effectRef idx="3">
            <a:schemeClr val="accent6"/>
          </a:effectRef>
          <a:fontRef idx="minor">
            <a:schemeClr val="lt1"/>
          </a:fontRef>
        </p:style>
        <p:txBody>
          <a:bodyPr anchor="ctr"/>
          <a:lstStyle>
            <a:lvl1pPr>
              <a:defRPr sz="4000"/>
            </a:lvl1pPr>
          </a:lstStyle>
          <a:p>
            <a:r>
              <a:rPr lang="en-US" b="1" dirty="0" smtClean="0">
                <a:ln>
                  <a:noFill/>
                </a:ln>
                <a:solidFill>
                  <a:schemeClr val="bg1"/>
                </a:solidFill>
              </a:rPr>
              <a:t>TCL 1: Multiple VLOS Operations</a:t>
            </a:r>
            <a:endParaRPr b="1" dirty="0">
              <a:ln>
                <a:noFill/>
              </a:ln>
              <a:solidFill>
                <a:schemeClr val="bg1"/>
              </a:solidFill>
            </a:endParaRPr>
          </a:p>
        </p:txBody>
      </p:sp>
    </p:spTree>
    <p:extLst>
      <p:ext uri="{BB962C8B-B14F-4D97-AF65-F5344CB8AC3E}">
        <p14:creationId xmlns:p14="http://schemas.microsoft.com/office/powerpoint/2010/main" val="334422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153" y="2509631"/>
            <a:ext cx="4183401" cy="4183401"/>
          </a:xfrm>
          <a:prstGeom prst="rect">
            <a:avLst/>
          </a:prstGeom>
        </p:spPr>
      </p:pic>
      <p:sp>
        <p:nvSpPr>
          <p:cNvPr id="11" name="4-Point Star 10"/>
          <p:cNvSpPr/>
          <p:nvPr/>
        </p:nvSpPr>
        <p:spPr>
          <a:xfrm>
            <a:off x="2472886" y="4246905"/>
            <a:ext cx="313756" cy="239052"/>
          </a:xfrm>
          <a:prstGeom prst="star4">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21457"/>
            <a:endParaRPr lang="en-US" sz="1801">
              <a:solidFill>
                <a:prstClr val="white"/>
              </a:solidFill>
              <a:sym typeface="Helvetica Neue Thin"/>
            </a:endParaRPr>
          </a:p>
        </p:txBody>
      </p:sp>
      <p:cxnSp>
        <p:nvCxnSpPr>
          <p:cNvPr id="18" name="Straight Arrow Connector 17"/>
          <p:cNvCxnSpPr/>
          <p:nvPr/>
        </p:nvCxnSpPr>
        <p:spPr>
          <a:xfrm flipV="1">
            <a:off x="2629755" y="2733722"/>
            <a:ext cx="1292373" cy="163269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pic>
        <p:nvPicPr>
          <p:cNvPr id="22" name="Picture 21" descr="CrowsLanding_CA_05Feb.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922126" y="1807932"/>
            <a:ext cx="6224471" cy="1574880"/>
          </a:xfrm>
          <a:prstGeom prst="rect">
            <a:avLst/>
          </a:prstGeom>
        </p:spPr>
      </p:pic>
      <p:sp>
        <p:nvSpPr>
          <p:cNvPr id="24" name="Title 3"/>
          <p:cNvSpPr txBox="1">
            <a:spLocks/>
          </p:cNvSpPr>
          <p:nvPr/>
        </p:nvSpPr>
        <p:spPr>
          <a:xfrm>
            <a:off x="5099378" y="1790266"/>
            <a:ext cx="5113097" cy="94345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tabLst>
                <a:tab pos="4108445" algn="l"/>
              </a:tabLst>
            </a:pPr>
            <a:r>
              <a:rPr lang="en-US" sz="2400" i="1" dirty="0">
                <a:ln>
                  <a:solidFill>
                    <a:srgbClr val="000000"/>
                  </a:solidFill>
                </a:ln>
                <a:solidFill>
                  <a:prstClr val="white"/>
                </a:solidFill>
                <a:latin typeface="ChunkFive Roman"/>
                <a:cs typeface="ChunkFive Roman"/>
                <a:sym typeface="Helvetica Neue Thin"/>
              </a:rPr>
              <a:t>Crows Landing, CA	</a:t>
            </a:r>
          </a:p>
        </p:txBody>
      </p:sp>
      <p:grpSp>
        <p:nvGrpSpPr>
          <p:cNvPr id="6" name="Group 5"/>
          <p:cNvGrpSpPr/>
          <p:nvPr/>
        </p:nvGrpSpPr>
        <p:grpSpPr>
          <a:xfrm>
            <a:off x="4523925" y="2812360"/>
            <a:ext cx="2082304" cy="2778841"/>
            <a:chOff x="3212556" y="2982341"/>
            <a:chExt cx="2082367" cy="2778926"/>
          </a:xfrm>
        </p:grpSpPr>
        <p:cxnSp>
          <p:nvCxnSpPr>
            <p:cNvPr id="25" name="Straight Arrow Connector 24"/>
            <p:cNvCxnSpPr/>
            <p:nvPr/>
          </p:nvCxnSpPr>
          <p:spPr>
            <a:xfrm flipH="1">
              <a:off x="3807208" y="2982341"/>
              <a:ext cx="168412" cy="698852"/>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12556" y="3665033"/>
              <a:ext cx="2082367" cy="2096234"/>
            </a:xfrm>
            <a:prstGeom prst="rect">
              <a:avLst/>
            </a:prstGeom>
          </p:spPr>
        </p:pic>
      </p:grpSp>
      <p:grpSp>
        <p:nvGrpSpPr>
          <p:cNvPr id="8" name="Group 7"/>
          <p:cNvGrpSpPr/>
          <p:nvPr/>
        </p:nvGrpSpPr>
        <p:grpSpPr>
          <a:xfrm>
            <a:off x="9061517" y="2823917"/>
            <a:ext cx="1231167" cy="2740241"/>
            <a:chOff x="7724894" y="2818367"/>
            <a:chExt cx="1231205" cy="2740324"/>
          </a:xfrm>
        </p:grpSpPr>
        <p:pic>
          <p:nvPicPr>
            <p:cNvPr id="31" name="Pictur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24894" y="3989028"/>
              <a:ext cx="1231205" cy="1569663"/>
            </a:xfrm>
            <a:prstGeom prst="rect">
              <a:avLst/>
            </a:prstGeom>
          </p:spPr>
        </p:pic>
        <p:cxnSp>
          <p:nvCxnSpPr>
            <p:cNvPr id="32" name="Straight Arrow Connector 31"/>
            <p:cNvCxnSpPr/>
            <p:nvPr/>
          </p:nvCxnSpPr>
          <p:spPr>
            <a:xfrm flipH="1">
              <a:off x="8257517" y="2818367"/>
              <a:ext cx="82980" cy="1170661"/>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6472763" y="2733721"/>
            <a:ext cx="1626967" cy="1747924"/>
            <a:chOff x="4948772" y="2733699"/>
            <a:chExt cx="1627016" cy="1747977"/>
          </a:xfrm>
        </p:grpSpPr>
        <p:pic>
          <p:nvPicPr>
            <p:cNvPr id="38" name="Picture 268" descr="&#10;BK4191.tif                                                     00000010Macintosh HD                   ABA7815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20891026">
              <a:off x="5002871" y="3790534"/>
              <a:ext cx="1572917" cy="691142"/>
            </a:xfrm>
            <a:prstGeom prst="rect">
              <a:avLst/>
            </a:prstGeom>
            <a:noFill/>
          </p:spPr>
        </p:pic>
        <p:cxnSp>
          <p:nvCxnSpPr>
            <p:cNvPr id="39" name="Straight Arrow Connector 38"/>
            <p:cNvCxnSpPr/>
            <p:nvPr/>
          </p:nvCxnSpPr>
          <p:spPr>
            <a:xfrm>
              <a:off x="4948772" y="2733699"/>
              <a:ext cx="558505" cy="125532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
        <p:nvSpPr>
          <p:cNvPr id="49" name="Shape 95"/>
          <p:cNvSpPr/>
          <p:nvPr/>
        </p:nvSpPr>
        <p:spPr>
          <a:xfrm>
            <a:off x="6146290" y="4654753"/>
            <a:ext cx="2906119" cy="2381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10000"/>
              </a:lnSpc>
              <a:spcBef>
                <a:spcPts val="3000"/>
              </a:spcBef>
              <a:defRPr sz="2400">
                <a:solidFill>
                  <a:srgbClr val="2C87C7"/>
                </a:solidFill>
                <a:latin typeface="Helvetica Neue Light"/>
                <a:ea typeface="Helvetica Neue Light"/>
                <a:cs typeface="Helvetica Neue Light"/>
                <a:sym typeface="Helvetica Neue Light"/>
              </a:defRPr>
            </a:lvl1pPr>
          </a:lstStyle>
          <a:p>
            <a:pPr algn="ctr" hangingPunct="0"/>
            <a:r>
              <a:rPr lang="en-US" sz="1687" kern="0" dirty="0"/>
              <a:t>Acoustic Sensors</a:t>
            </a:r>
            <a:endParaRPr sz="1687" kern="0" dirty="0"/>
          </a:p>
        </p:txBody>
      </p:sp>
      <p:sp>
        <p:nvSpPr>
          <p:cNvPr id="50" name="Shape 95"/>
          <p:cNvSpPr/>
          <p:nvPr/>
        </p:nvSpPr>
        <p:spPr>
          <a:xfrm>
            <a:off x="4829273" y="5591199"/>
            <a:ext cx="2906119" cy="2381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10000"/>
              </a:lnSpc>
              <a:spcBef>
                <a:spcPts val="3000"/>
              </a:spcBef>
              <a:defRPr sz="2400">
                <a:solidFill>
                  <a:srgbClr val="2C87C7"/>
                </a:solidFill>
                <a:latin typeface="Helvetica Neue Light"/>
                <a:ea typeface="Helvetica Neue Light"/>
                <a:cs typeface="Helvetica Neue Light"/>
                <a:sym typeface="Helvetica Neue Light"/>
              </a:defRPr>
            </a:lvl1pPr>
          </a:lstStyle>
          <a:p>
            <a:pPr algn="ctr" hangingPunct="0"/>
            <a:r>
              <a:rPr lang="en-US" sz="1687" kern="0" dirty="0"/>
              <a:t>Weather Sensors</a:t>
            </a:r>
            <a:endParaRPr sz="1687" kern="0" dirty="0"/>
          </a:p>
        </p:txBody>
      </p:sp>
      <p:grpSp>
        <p:nvGrpSpPr>
          <p:cNvPr id="54" name="Group 189"/>
          <p:cNvGrpSpPr/>
          <p:nvPr/>
        </p:nvGrpSpPr>
        <p:grpSpPr>
          <a:xfrm>
            <a:off x="3856250" y="464422"/>
            <a:ext cx="2085247" cy="1595912"/>
            <a:chOff x="-336061" y="0"/>
            <a:chExt cx="2965771" cy="2269810"/>
          </a:xfrm>
        </p:grpSpPr>
        <p:sp>
          <p:nvSpPr>
            <p:cNvPr id="55" name="Shape 187"/>
            <p:cNvSpPr/>
            <p:nvPr/>
          </p:nvSpPr>
          <p:spPr>
            <a:xfrm>
              <a:off x="-293947" y="439427"/>
              <a:ext cx="2923657" cy="1830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p>
              <a:pPr defTabSz="410771" hangingPunct="0">
                <a:spcBef>
                  <a:spcPts val="703"/>
                </a:spcBef>
                <a:defRPr sz="1900">
                  <a:solidFill>
                    <a:srgbClr val="4D4D4D"/>
                  </a:solidFill>
                  <a:latin typeface="Helvetica Neue Light"/>
                  <a:ea typeface="Helvetica Neue Light"/>
                  <a:cs typeface="Helvetica Neue Light"/>
                  <a:sym typeface="Helvetica Neue Light"/>
                </a:defRPr>
              </a:pPr>
              <a:r>
                <a:rPr sz="1336" kern="0" dirty="0">
                  <a:solidFill>
                    <a:srgbClr val="4D4D4D"/>
                  </a:solidFill>
                  <a:latin typeface="Helvetica Neue Light"/>
                  <a:ea typeface="Helvetica Neue Light"/>
                  <a:cs typeface="Helvetica Neue Light"/>
                  <a:sym typeface="Helvetica Neue Light"/>
                </a:rPr>
                <a:t>Elevation: </a:t>
              </a:r>
              <a:r>
                <a:rPr lang="en-US" sz="1336" kern="0" dirty="0">
                  <a:solidFill>
                    <a:srgbClr val="4D4D4D"/>
                  </a:solidFill>
                  <a:latin typeface="Helvetica Neue Light"/>
                  <a:ea typeface="Helvetica Neue Light"/>
                  <a:cs typeface="Helvetica Neue Light"/>
                  <a:sym typeface="Helvetica Neue Light"/>
                </a:rPr>
                <a:t>166</a:t>
              </a:r>
              <a:r>
                <a:rPr sz="1336" kern="0" dirty="0">
                  <a:solidFill>
                    <a:srgbClr val="4D4D4D"/>
                  </a:solidFill>
                  <a:latin typeface="Helvetica Neue Light"/>
                  <a:ea typeface="Helvetica Neue Light"/>
                  <a:cs typeface="Helvetica Neue Light"/>
                  <a:sym typeface="Helvetica Neue Light"/>
                </a:rPr>
                <a:t> feet</a:t>
              </a:r>
              <a:r>
                <a:rPr lang="en-US" sz="1336" kern="0" dirty="0">
                  <a:solidFill>
                    <a:srgbClr val="4D4D4D"/>
                  </a:solidFill>
                  <a:latin typeface="Helvetica Neue Light"/>
                  <a:ea typeface="Helvetica Neue Light"/>
                  <a:cs typeface="Helvetica Neue Light"/>
                  <a:sym typeface="Helvetica Neue Light"/>
                </a:rPr>
                <a:t> MSL</a:t>
              </a:r>
              <a:endParaRPr sz="1336" kern="0" dirty="0">
                <a:solidFill>
                  <a:srgbClr val="4D4D4D"/>
                </a:solidFill>
                <a:latin typeface="Helvetica Neue Light"/>
                <a:ea typeface="Helvetica Neue Light"/>
                <a:cs typeface="Helvetica Neue Light"/>
                <a:sym typeface="Helvetica Neue Light"/>
              </a:endParaRPr>
            </a:p>
            <a:p>
              <a:pPr defTabSz="410771" hangingPunct="0">
                <a:spcBef>
                  <a:spcPts val="703"/>
                </a:spcBef>
                <a:defRPr sz="1900">
                  <a:solidFill>
                    <a:srgbClr val="4D4D4D"/>
                  </a:solidFill>
                  <a:latin typeface="Helvetica Neue Light"/>
                  <a:ea typeface="Helvetica Neue Light"/>
                  <a:cs typeface="Helvetica Neue Light"/>
                  <a:sym typeface="Helvetica Neue Light"/>
                </a:defRPr>
              </a:pPr>
              <a:r>
                <a:rPr lang="en-US" sz="1336" kern="0" dirty="0">
                  <a:solidFill>
                    <a:srgbClr val="4D4D4D"/>
                  </a:solidFill>
                  <a:latin typeface="Helvetica Neue Light"/>
                  <a:ea typeface="Helvetica Neue Light"/>
                  <a:cs typeface="Helvetica Neue Light"/>
                  <a:sym typeface="Helvetica Neue Light"/>
                </a:rPr>
                <a:t>Flat Agricultural Farmland</a:t>
              </a:r>
              <a:endParaRPr sz="1336" kern="0" dirty="0">
                <a:solidFill>
                  <a:srgbClr val="4D4D4D"/>
                </a:solidFill>
                <a:latin typeface="Helvetica Neue Light"/>
                <a:ea typeface="Helvetica Neue Light"/>
                <a:cs typeface="Helvetica Neue Light"/>
                <a:sym typeface="Helvetica Neue Light"/>
              </a:endParaRPr>
            </a:p>
            <a:p>
              <a:pPr defTabSz="410771" hangingPunct="0">
                <a:spcBef>
                  <a:spcPts val="703"/>
                </a:spcBef>
                <a:defRPr sz="1900">
                  <a:solidFill>
                    <a:srgbClr val="4D4D4D"/>
                  </a:solidFill>
                  <a:latin typeface="Helvetica Neue Light"/>
                  <a:ea typeface="Helvetica Neue Light"/>
                  <a:cs typeface="Helvetica Neue Light"/>
                  <a:sym typeface="Helvetica Neue Light"/>
                </a:defRPr>
              </a:pPr>
              <a:r>
                <a:rPr sz="1336" kern="0" dirty="0">
                  <a:solidFill>
                    <a:srgbClr val="4D4D4D"/>
                  </a:solidFill>
                  <a:latin typeface="Helvetica Neue Light"/>
                  <a:ea typeface="Helvetica Neue Light"/>
                  <a:cs typeface="Helvetica Neue Light"/>
                  <a:sym typeface="Helvetica Neue Light"/>
                </a:rPr>
                <a:t>Operations at </a:t>
              </a:r>
              <a:r>
                <a:rPr lang="en-US" sz="1336" kern="0" dirty="0">
                  <a:solidFill>
                    <a:srgbClr val="4D4D4D"/>
                  </a:solidFill>
                  <a:latin typeface="Helvetica Neue Light"/>
                  <a:ea typeface="Helvetica Neue Light"/>
                  <a:cs typeface="Helvetica Neue Light"/>
                  <a:sym typeface="Helvetica Neue Light"/>
                </a:rPr>
                <a:t>2</a:t>
              </a:r>
              <a:r>
                <a:rPr sz="1336" kern="0" dirty="0">
                  <a:solidFill>
                    <a:srgbClr val="4D4D4D"/>
                  </a:solidFill>
                  <a:latin typeface="Helvetica Neue Light"/>
                  <a:ea typeface="Helvetica Neue Light"/>
                  <a:cs typeface="Helvetica Neue Light"/>
                  <a:sym typeface="Helvetica Neue Light"/>
                </a:rPr>
                <a:t> Locations</a:t>
              </a:r>
            </a:p>
          </p:txBody>
        </p:sp>
        <p:sp>
          <p:nvSpPr>
            <p:cNvPr id="56" name="Shape 188"/>
            <p:cNvSpPr/>
            <p:nvPr/>
          </p:nvSpPr>
          <p:spPr>
            <a:xfrm>
              <a:off x="-336062" y="-1"/>
              <a:ext cx="2581945" cy="3332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a:lnSpc>
                  <a:spcPct val="100000"/>
                </a:lnSpc>
                <a:defRPr sz="2500">
                  <a:solidFill>
                    <a:srgbClr val="3483C9"/>
                  </a:solidFill>
                  <a:latin typeface="Helvetica Neue Light"/>
                  <a:ea typeface="Helvetica Neue Light"/>
                  <a:cs typeface="Helvetica Neue Light"/>
                  <a:sym typeface="Helvetica Neue Light"/>
                </a:defRPr>
              </a:lvl1pPr>
            </a:lstStyle>
            <a:p>
              <a:pPr defTabSz="321457" hangingPunct="0">
                <a:spcBef>
                  <a:spcPts val="3867"/>
                </a:spcBef>
              </a:pPr>
              <a:r>
                <a:rPr sz="1758" kern="0" dirty="0"/>
                <a:t>UAS Range</a:t>
              </a:r>
            </a:p>
          </p:txBody>
        </p:sp>
      </p:grpSp>
      <p:sp>
        <p:nvSpPr>
          <p:cNvPr id="57" name="Shape 187"/>
          <p:cNvSpPr/>
          <p:nvPr/>
        </p:nvSpPr>
        <p:spPr>
          <a:xfrm>
            <a:off x="5497937" y="5810982"/>
            <a:ext cx="2918412" cy="128695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p>
            <a:pPr defTabSz="410771" hangingPunct="0">
              <a:spcBef>
                <a:spcPts val="703"/>
              </a:spcBef>
              <a:defRPr sz="1900">
                <a:solidFill>
                  <a:srgbClr val="4D4D4D"/>
                </a:solidFill>
                <a:latin typeface="Helvetica Neue Light"/>
                <a:ea typeface="Helvetica Neue Light"/>
                <a:cs typeface="Helvetica Neue Light"/>
                <a:sym typeface="Helvetica Neue Light"/>
              </a:defRPr>
            </a:pPr>
            <a:r>
              <a:rPr lang="en-US" sz="1336" kern="0">
                <a:solidFill>
                  <a:srgbClr val="4D4D4D"/>
                </a:solidFill>
                <a:latin typeface="Helvetica Neue Light"/>
                <a:ea typeface="Helvetica Neue Light"/>
                <a:cs typeface="Helvetica Neue Light"/>
                <a:sym typeface="Helvetica Neue Light"/>
              </a:rPr>
              <a:t>100 </a:t>
            </a:r>
            <a:r>
              <a:rPr lang="en-US" sz="1336" kern="0" dirty="0" err="1">
                <a:solidFill>
                  <a:srgbClr val="4D4D4D"/>
                </a:solidFill>
                <a:latin typeface="Helvetica Neue Light"/>
                <a:ea typeface="Helvetica Neue Light"/>
                <a:cs typeface="Helvetica Neue Light"/>
                <a:sym typeface="Helvetica Neue Light"/>
              </a:rPr>
              <a:t>ft</a:t>
            </a:r>
            <a:r>
              <a:rPr lang="en-US" sz="1336" kern="0" dirty="0">
                <a:solidFill>
                  <a:srgbClr val="4D4D4D"/>
                </a:solidFill>
                <a:latin typeface="Helvetica Neue Light"/>
                <a:ea typeface="Helvetica Neue Light"/>
                <a:cs typeface="Helvetica Neue Light"/>
                <a:sym typeface="Helvetica Neue Light"/>
              </a:rPr>
              <a:t> Weather Tower</a:t>
            </a:r>
            <a:endParaRPr sz="1336" kern="0" dirty="0">
              <a:solidFill>
                <a:srgbClr val="4D4D4D"/>
              </a:solidFill>
              <a:latin typeface="Helvetica Neue Light"/>
              <a:ea typeface="Helvetica Neue Light"/>
              <a:cs typeface="Helvetica Neue Light"/>
              <a:sym typeface="Helvetica Neue Light"/>
            </a:endParaRPr>
          </a:p>
          <a:p>
            <a:pPr defTabSz="410771" hangingPunct="0">
              <a:spcBef>
                <a:spcPts val="703"/>
              </a:spcBef>
              <a:defRPr sz="1900">
                <a:solidFill>
                  <a:srgbClr val="4D4D4D"/>
                </a:solidFill>
                <a:latin typeface="Helvetica Neue Light"/>
                <a:ea typeface="Helvetica Neue Light"/>
                <a:cs typeface="Helvetica Neue Light"/>
                <a:sym typeface="Helvetica Neue Light"/>
              </a:defRPr>
            </a:pPr>
            <a:r>
              <a:rPr lang="en-US" sz="1336" kern="0" dirty="0">
                <a:solidFill>
                  <a:srgbClr val="4D4D4D"/>
                </a:solidFill>
                <a:latin typeface="Helvetica Neue Light"/>
                <a:ea typeface="Helvetica Neue Light"/>
                <a:cs typeface="Helvetica Neue Light"/>
                <a:sym typeface="Helvetica Neue Light"/>
              </a:rPr>
              <a:t>Radiosonde </a:t>
            </a:r>
            <a:r>
              <a:rPr lang="en-US" sz="1336" kern="0">
                <a:solidFill>
                  <a:srgbClr val="4D4D4D"/>
                </a:solidFill>
                <a:latin typeface="Helvetica Neue Light"/>
                <a:ea typeface="Helvetica Neue Light"/>
                <a:cs typeface="Helvetica Neue Light"/>
                <a:sym typeface="Helvetica Neue Light"/>
              </a:rPr>
              <a:t>Weather Balloon</a:t>
            </a:r>
            <a:endParaRPr sz="1336" kern="0" dirty="0">
              <a:solidFill>
                <a:srgbClr val="4D4D4D"/>
              </a:solidFill>
              <a:latin typeface="Helvetica Neue Light"/>
              <a:ea typeface="Helvetica Neue Light"/>
              <a:cs typeface="Helvetica Neue Light"/>
              <a:sym typeface="Helvetica Neue Light"/>
            </a:endParaRPr>
          </a:p>
          <a:p>
            <a:pPr defTabSz="410771" hangingPunct="0">
              <a:spcBef>
                <a:spcPts val="703"/>
              </a:spcBef>
              <a:defRPr sz="1900">
                <a:solidFill>
                  <a:srgbClr val="4D4D4D"/>
                </a:solidFill>
                <a:latin typeface="Helvetica Neue Light"/>
                <a:ea typeface="Helvetica Neue Light"/>
                <a:cs typeface="Helvetica Neue Light"/>
                <a:sym typeface="Helvetica Neue Light"/>
              </a:defRPr>
            </a:pPr>
            <a:r>
              <a:rPr lang="en-US" sz="1336" kern="0" dirty="0">
                <a:solidFill>
                  <a:srgbClr val="4D4D4D"/>
                </a:solidFill>
                <a:latin typeface="Helvetica Neue Light"/>
                <a:ea typeface="Helvetica Neue Light"/>
                <a:cs typeface="Helvetica Neue Light"/>
                <a:sym typeface="Helvetica Neue Light"/>
              </a:rPr>
              <a:t>Remote Automated Weather Station</a:t>
            </a:r>
            <a:endParaRPr sz="1336" kern="0" dirty="0">
              <a:solidFill>
                <a:srgbClr val="4D4D4D"/>
              </a:solidFill>
              <a:latin typeface="Helvetica Neue Light"/>
              <a:ea typeface="Helvetica Neue Light"/>
              <a:cs typeface="Helvetica Neue Light"/>
              <a:sym typeface="Helvetica Neue Light"/>
            </a:endParaRPr>
          </a:p>
        </p:txBody>
      </p:sp>
      <p:grpSp>
        <p:nvGrpSpPr>
          <p:cNvPr id="58" name="Group 183"/>
          <p:cNvGrpSpPr/>
          <p:nvPr/>
        </p:nvGrpSpPr>
        <p:grpSpPr>
          <a:xfrm>
            <a:off x="8993926" y="5639505"/>
            <a:ext cx="1657961" cy="520297"/>
            <a:chOff x="-301577" y="-18542"/>
            <a:chExt cx="2358060" cy="739999"/>
          </a:xfrm>
        </p:grpSpPr>
        <p:sp>
          <p:nvSpPr>
            <p:cNvPr id="59" name="Shape 181"/>
            <p:cNvSpPr/>
            <p:nvPr/>
          </p:nvSpPr>
          <p:spPr>
            <a:xfrm>
              <a:off x="-268459" y="401324"/>
              <a:ext cx="2291823" cy="3201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gn="ctr" hangingPunct="0"/>
              <a:r>
                <a:rPr sz="1266" kern="0" dirty="0"/>
                <a:t>Used to detect small UAS</a:t>
              </a:r>
            </a:p>
          </p:txBody>
        </p:sp>
        <p:sp>
          <p:nvSpPr>
            <p:cNvPr id="60" name="Shape 182"/>
            <p:cNvSpPr/>
            <p:nvPr/>
          </p:nvSpPr>
          <p:spPr>
            <a:xfrm>
              <a:off x="-301578" y="-18543"/>
              <a:ext cx="2358062" cy="3043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a:lnSpc>
                  <a:spcPct val="100000"/>
                </a:lnSpc>
                <a:defRPr sz="2500">
                  <a:solidFill>
                    <a:srgbClr val="3483C9"/>
                  </a:solidFill>
                  <a:latin typeface="Helvetica Neue Light"/>
                  <a:ea typeface="Helvetica Neue Light"/>
                  <a:cs typeface="Helvetica Neue Light"/>
                  <a:sym typeface="Helvetica Neue Light"/>
                </a:defRPr>
              </a:lvl1pPr>
            </a:lstStyle>
            <a:p>
              <a:pPr defTabSz="321457" hangingPunct="0">
                <a:spcBef>
                  <a:spcPts val="3867"/>
                </a:spcBef>
              </a:pPr>
              <a:r>
                <a:rPr sz="1758" kern="0"/>
                <a:t>SRHawk Radar</a:t>
              </a:r>
            </a:p>
          </p:txBody>
        </p:sp>
      </p:grpSp>
      <p:sp>
        <p:nvSpPr>
          <p:cNvPr id="26" name="Shape 25"/>
          <p:cNvSpPr/>
          <p:nvPr/>
        </p:nvSpPr>
        <p:spPr>
          <a:xfrm>
            <a:off x="1710950" y="219699"/>
            <a:ext cx="1158045" cy="61389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FFFFFF"/>
                </a:solidFill>
              </a:defRPr>
            </a:lvl1pPr>
          </a:lstStyle>
          <a:p>
            <a:pPr algn="ctr" defTabSz="321457" hangingPunct="0">
              <a:lnSpc>
                <a:spcPct val="80000"/>
              </a:lnSpc>
              <a:spcBef>
                <a:spcPts val="3867"/>
              </a:spcBef>
            </a:pPr>
            <a:r>
              <a:rPr sz="3516" kern="0" dirty="0" smtClean="0">
                <a:solidFill>
                  <a:srgbClr val="DCDEE0">
                    <a:lumMod val="50000"/>
                  </a:srgbClr>
                </a:solidFill>
                <a:sym typeface="Helvetica Neue Thin"/>
              </a:rPr>
              <a:t>TCL1</a:t>
            </a:r>
            <a:endParaRPr sz="3516" kern="0" dirty="0">
              <a:solidFill>
                <a:srgbClr val="DCDEE0">
                  <a:lumMod val="50000"/>
                </a:srgbClr>
              </a:solidFill>
              <a:sym typeface="Helvetica Neue Thin"/>
            </a:endParaRPr>
          </a:p>
        </p:txBody>
      </p:sp>
      <p:sp>
        <p:nvSpPr>
          <p:cNvPr id="28" name="Shape 188"/>
          <p:cNvSpPr/>
          <p:nvPr/>
        </p:nvSpPr>
        <p:spPr>
          <a:xfrm>
            <a:off x="1710951" y="845499"/>
            <a:ext cx="1815376" cy="2343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a:lnSpc>
                <a:spcPct val="100000"/>
              </a:lnSpc>
              <a:defRPr sz="2500">
                <a:solidFill>
                  <a:srgbClr val="3483C9"/>
                </a:solidFill>
                <a:latin typeface="Helvetica Neue Light"/>
                <a:ea typeface="Helvetica Neue Light"/>
                <a:cs typeface="Helvetica Neue Light"/>
                <a:sym typeface="Helvetica Neue Light"/>
              </a:defRPr>
            </a:lvl1pPr>
          </a:lstStyle>
          <a:p>
            <a:pPr defTabSz="321457" hangingPunct="0">
              <a:spcBef>
                <a:spcPts val="3867"/>
              </a:spcBef>
            </a:pPr>
            <a:r>
              <a:rPr lang="en-US" sz="1758" kern="0" dirty="0"/>
              <a:t>August 2015</a:t>
            </a:r>
            <a:endParaRPr sz="1758" kern="0" dirty="0"/>
          </a:p>
        </p:txBody>
      </p:sp>
    </p:spTree>
    <p:extLst>
      <p:ext uri="{BB962C8B-B14F-4D97-AF65-F5344CB8AC3E}">
        <p14:creationId xmlns:p14="http://schemas.microsoft.com/office/powerpoint/2010/main" val="6729591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p:nvPr/>
        </p:nvSpPr>
        <p:spPr>
          <a:xfrm>
            <a:off x="1843274" y="519225"/>
            <a:ext cx="8503492" cy="52092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lstStyle>
            <a:lvl1pPr>
              <a:lnSpc>
                <a:spcPct val="90000"/>
              </a:lnSpc>
              <a:defRPr sz="4000">
                <a:solidFill>
                  <a:srgbClr val="3483C9"/>
                </a:solidFill>
              </a:defRPr>
            </a:lvl1pPr>
          </a:lstStyle>
          <a:p>
            <a:pPr algn="ctr" defTabSz="321457" hangingPunct="0">
              <a:spcBef>
                <a:spcPts val="3867"/>
              </a:spcBef>
            </a:pPr>
            <a:r>
              <a:rPr sz="2813" kern="0" dirty="0">
                <a:sym typeface="Helvetica Neue Thin"/>
              </a:rPr>
              <a:t>UTM TCL </a:t>
            </a:r>
            <a:r>
              <a:rPr lang="en-US" sz="2813" kern="0" dirty="0">
                <a:sym typeface="Helvetica Neue Thin"/>
              </a:rPr>
              <a:t>1</a:t>
            </a:r>
            <a:r>
              <a:rPr sz="2813" kern="0" dirty="0">
                <a:sym typeface="Helvetica Neue Thin"/>
              </a:rPr>
              <a:t> Demonstration Highlights</a:t>
            </a:r>
          </a:p>
        </p:txBody>
      </p:sp>
      <p:grpSp>
        <p:nvGrpSpPr>
          <p:cNvPr id="222" name="Group 222"/>
          <p:cNvGrpSpPr/>
          <p:nvPr/>
        </p:nvGrpSpPr>
        <p:grpSpPr>
          <a:xfrm>
            <a:off x="2700748" y="1905403"/>
            <a:ext cx="7436875" cy="2812521"/>
            <a:chOff x="0" y="0"/>
            <a:chExt cx="10577210" cy="4000150"/>
          </a:xfrm>
        </p:grpSpPr>
        <p:sp>
          <p:nvSpPr>
            <p:cNvPr id="198" name="Shape 198"/>
            <p:cNvSpPr/>
            <p:nvPr/>
          </p:nvSpPr>
          <p:spPr>
            <a:xfrm>
              <a:off x="4528550" y="427925"/>
              <a:ext cx="2898121" cy="1043777"/>
            </a:xfrm>
            <a:prstGeom prst="rect">
              <a:avLst/>
            </a:prstGeom>
            <a:solidFill>
              <a:srgbClr val="3484C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199" name="Shape 199"/>
            <p:cNvSpPr/>
            <p:nvPr/>
          </p:nvSpPr>
          <p:spPr>
            <a:xfrm>
              <a:off x="1493990" y="427925"/>
              <a:ext cx="4483622" cy="1043777"/>
            </a:xfrm>
            <a:custGeom>
              <a:avLst/>
              <a:gdLst/>
              <a:ahLst/>
              <a:cxnLst>
                <a:cxn ang="0">
                  <a:pos x="wd2" y="hd2"/>
                </a:cxn>
                <a:cxn ang="5400000">
                  <a:pos x="wd2" y="hd2"/>
                </a:cxn>
                <a:cxn ang="10800000">
                  <a:pos x="wd2" y="hd2"/>
                </a:cxn>
                <a:cxn ang="16200000">
                  <a:pos x="wd2" y="hd2"/>
                </a:cxn>
              </a:cxnLst>
              <a:rect l="0" t="0" r="r" b="b"/>
              <a:pathLst>
                <a:path w="21600" h="21600" extrusionOk="0">
                  <a:moveTo>
                    <a:pt x="1959" y="0"/>
                  </a:moveTo>
                  <a:lnTo>
                    <a:pt x="1959" y="37"/>
                  </a:lnTo>
                  <a:lnTo>
                    <a:pt x="0" y="10720"/>
                  </a:lnTo>
                  <a:lnTo>
                    <a:pt x="1959" y="21600"/>
                  </a:lnTo>
                  <a:lnTo>
                    <a:pt x="1959" y="21581"/>
                  </a:lnTo>
                  <a:lnTo>
                    <a:pt x="21600" y="21534"/>
                  </a:lnTo>
                  <a:lnTo>
                    <a:pt x="21600" y="37"/>
                  </a:lnTo>
                  <a:lnTo>
                    <a:pt x="1959" y="0"/>
                  </a:lnTo>
                  <a:close/>
                </a:path>
              </a:pathLst>
            </a:custGeom>
            <a:solidFill>
              <a:srgbClr val="3484C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00" name="Shape 200"/>
            <p:cNvSpPr/>
            <p:nvPr/>
          </p:nvSpPr>
          <p:spPr>
            <a:xfrm>
              <a:off x="7849142" y="2039"/>
              <a:ext cx="2728068" cy="1340233"/>
            </a:xfrm>
            <a:custGeom>
              <a:avLst/>
              <a:gdLst/>
              <a:ahLst/>
              <a:cxnLst>
                <a:cxn ang="0">
                  <a:pos x="wd2" y="hd2"/>
                </a:cxn>
                <a:cxn ang="5400000">
                  <a:pos x="wd2" y="hd2"/>
                </a:cxn>
                <a:cxn ang="10800000">
                  <a:pos x="wd2" y="hd2"/>
                </a:cxn>
                <a:cxn ang="16200000">
                  <a:pos x="wd2" y="hd2"/>
                </a:cxn>
              </a:cxnLst>
              <a:rect l="0" t="0" r="r" b="b"/>
              <a:pathLst>
                <a:path w="21110" h="21477" extrusionOk="0">
                  <a:moveTo>
                    <a:pt x="0" y="0"/>
                  </a:moveTo>
                  <a:lnTo>
                    <a:pt x="0" y="21465"/>
                  </a:lnTo>
                  <a:lnTo>
                    <a:pt x="15873" y="21465"/>
                  </a:lnTo>
                  <a:cubicBezTo>
                    <a:pt x="17232" y="21600"/>
                    <a:pt x="18609" y="20592"/>
                    <a:pt x="19645" y="18364"/>
                  </a:cubicBezTo>
                  <a:cubicBezTo>
                    <a:pt x="21600" y="14165"/>
                    <a:pt x="21597" y="7364"/>
                    <a:pt x="19645" y="3153"/>
                  </a:cubicBezTo>
                  <a:cubicBezTo>
                    <a:pt x="18763" y="1249"/>
                    <a:pt x="17631" y="217"/>
                    <a:pt x="16470" y="60"/>
                  </a:cubicBezTo>
                  <a:cubicBezTo>
                    <a:pt x="16370" y="47"/>
                    <a:pt x="16271" y="40"/>
                    <a:pt x="16171" y="34"/>
                  </a:cubicBezTo>
                  <a:cubicBezTo>
                    <a:pt x="15828" y="13"/>
                    <a:pt x="15485" y="2"/>
                    <a:pt x="15142" y="0"/>
                  </a:cubicBezTo>
                  <a:lnTo>
                    <a:pt x="0" y="0"/>
                  </a:lnTo>
                  <a:close/>
                </a:path>
              </a:pathLst>
            </a:custGeom>
            <a:solidFill>
              <a:srgbClr val="3484C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01" name="Shape 201"/>
            <p:cNvSpPr/>
            <p:nvPr/>
          </p:nvSpPr>
          <p:spPr>
            <a:xfrm>
              <a:off x="7422824" y="0"/>
              <a:ext cx="428920" cy="1472566"/>
            </a:xfrm>
            <a:custGeom>
              <a:avLst/>
              <a:gdLst/>
              <a:ahLst/>
              <a:cxnLst>
                <a:cxn ang="0">
                  <a:pos x="wd2" y="hd2"/>
                </a:cxn>
                <a:cxn ang="5400000">
                  <a:pos x="wd2" y="hd2"/>
                </a:cxn>
                <a:cxn ang="10800000">
                  <a:pos x="wd2" y="hd2"/>
                </a:cxn>
                <a:cxn ang="16200000">
                  <a:pos x="wd2" y="hd2"/>
                </a:cxn>
              </a:cxnLst>
              <a:rect l="0" t="0" r="r" b="b"/>
              <a:pathLst>
                <a:path w="21600" h="21600" extrusionOk="0">
                  <a:moveTo>
                    <a:pt x="0" y="6306"/>
                  </a:moveTo>
                  <a:lnTo>
                    <a:pt x="21600" y="0"/>
                  </a:lnTo>
                  <a:lnTo>
                    <a:pt x="21600" y="19758"/>
                  </a:lnTo>
                  <a:lnTo>
                    <a:pt x="0" y="21600"/>
                  </a:lnTo>
                  <a:lnTo>
                    <a:pt x="0" y="6306"/>
                  </a:lnTo>
                  <a:close/>
                </a:path>
              </a:pathLst>
            </a:custGeom>
            <a:solidFill>
              <a:srgbClr val="3197E0"/>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02" name="Shape 202"/>
            <p:cNvSpPr/>
            <p:nvPr/>
          </p:nvSpPr>
          <p:spPr>
            <a:xfrm>
              <a:off x="3014422" y="685525"/>
              <a:ext cx="4003418" cy="6860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20000"/>
                </a:lnSpc>
                <a:spcBef>
                  <a:spcPts val="1000"/>
                </a:spcBef>
                <a:defRPr sz="2400">
                  <a:solidFill>
                    <a:srgbClr val="FFFFFF"/>
                  </a:solidFill>
                  <a:latin typeface="Helvetica Neue Light"/>
                  <a:ea typeface="Helvetica Neue Light"/>
                  <a:cs typeface="Helvetica Neue Light"/>
                  <a:sym typeface="Helvetica Neue Light"/>
                </a:defRPr>
              </a:lvl1pPr>
            </a:lstStyle>
            <a:p>
              <a:pPr algn="ctr" hangingPunct="0"/>
              <a:r>
                <a:rPr sz="1687" kern="0"/>
                <a:t>Partner Organizations</a:t>
              </a:r>
            </a:p>
          </p:txBody>
        </p:sp>
        <p:sp>
          <p:nvSpPr>
            <p:cNvPr id="203" name="Shape 203"/>
            <p:cNvSpPr/>
            <p:nvPr/>
          </p:nvSpPr>
          <p:spPr>
            <a:xfrm>
              <a:off x="44930" y="1459726"/>
              <a:ext cx="4483621" cy="1043778"/>
            </a:xfrm>
            <a:custGeom>
              <a:avLst/>
              <a:gdLst/>
              <a:ahLst/>
              <a:cxnLst>
                <a:cxn ang="0">
                  <a:pos x="wd2" y="hd2"/>
                </a:cxn>
                <a:cxn ang="5400000">
                  <a:pos x="wd2" y="hd2"/>
                </a:cxn>
                <a:cxn ang="10800000">
                  <a:pos x="wd2" y="hd2"/>
                </a:cxn>
                <a:cxn ang="16200000">
                  <a:pos x="wd2" y="hd2"/>
                </a:cxn>
              </a:cxnLst>
              <a:rect l="0" t="0" r="r" b="b"/>
              <a:pathLst>
                <a:path w="21600" h="21600" extrusionOk="0">
                  <a:moveTo>
                    <a:pt x="1959" y="0"/>
                  </a:moveTo>
                  <a:lnTo>
                    <a:pt x="1959" y="37"/>
                  </a:lnTo>
                  <a:lnTo>
                    <a:pt x="0" y="10720"/>
                  </a:lnTo>
                  <a:lnTo>
                    <a:pt x="1959" y="21600"/>
                  </a:lnTo>
                  <a:lnTo>
                    <a:pt x="1959" y="21581"/>
                  </a:lnTo>
                  <a:lnTo>
                    <a:pt x="21600" y="21534"/>
                  </a:lnTo>
                  <a:lnTo>
                    <a:pt x="21600" y="37"/>
                  </a:lnTo>
                  <a:lnTo>
                    <a:pt x="1959" y="0"/>
                  </a:lnTo>
                  <a:close/>
                </a:path>
              </a:pathLst>
            </a:custGeom>
            <a:solidFill>
              <a:srgbClr val="3197E0"/>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04" name="Shape 204"/>
            <p:cNvSpPr/>
            <p:nvPr/>
          </p:nvSpPr>
          <p:spPr>
            <a:xfrm>
              <a:off x="7849144" y="1338515"/>
              <a:ext cx="2727143" cy="1342315"/>
            </a:xfrm>
            <a:custGeom>
              <a:avLst/>
              <a:gdLst/>
              <a:ahLst/>
              <a:cxnLst>
                <a:cxn ang="0">
                  <a:pos x="wd2" y="hd2"/>
                </a:cxn>
                <a:cxn ang="5400000">
                  <a:pos x="wd2" y="hd2"/>
                </a:cxn>
                <a:cxn ang="10800000">
                  <a:pos x="wd2" y="hd2"/>
                </a:cxn>
                <a:cxn ang="16200000">
                  <a:pos x="wd2" y="hd2"/>
                </a:cxn>
              </a:cxnLst>
              <a:rect l="0" t="0" r="r" b="b"/>
              <a:pathLst>
                <a:path w="21110" h="21474" extrusionOk="0">
                  <a:moveTo>
                    <a:pt x="0" y="33"/>
                  </a:moveTo>
                  <a:lnTo>
                    <a:pt x="0" y="21461"/>
                  </a:lnTo>
                  <a:lnTo>
                    <a:pt x="15878" y="21461"/>
                  </a:lnTo>
                  <a:cubicBezTo>
                    <a:pt x="17237" y="21600"/>
                    <a:pt x="18616" y="20593"/>
                    <a:pt x="19651" y="18366"/>
                  </a:cubicBezTo>
                  <a:cubicBezTo>
                    <a:pt x="21600" y="14176"/>
                    <a:pt x="21591" y="7402"/>
                    <a:pt x="19651" y="3180"/>
                  </a:cubicBezTo>
                  <a:cubicBezTo>
                    <a:pt x="18771" y="1265"/>
                    <a:pt x="17639" y="213"/>
                    <a:pt x="16475" y="93"/>
                  </a:cubicBezTo>
                  <a:cubicBezTo>
                    <a:pt x="16375" y="83"/>
                    <a:pt x="16276" y="79"/>
                    <a:pt x="16176" y="67"/>
                  </a:cubicBezTo>
                  <a:cubicBezTo>
                    <a:pt x="16076" y="54"/>
                    <a:pt x="15977" y="32"/>
                    <a:pt x="15878" y="0"/>
                  </a:cubicBezTo>
                  <a:lnTo>
                    <a:pt x="15146" y="33"/>
                  </a:lnTo>
                  <a:lnTo>
                    <a:pt x="0" y="33"/>
                  </a:lnTo>
                  <a:close/>
                </a:path>
              </a:pathLst>
            </a:custGeom>
            <a:solidFill>
              <a:srgbClr val="3197E0"/>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05" name="Shape 205"/>
            <p:cNvSpPr/>
            <p:nvPr/>
          </p:nvSpPr>
          <p:spPr>
            <a:xfrm>
              <a:off x="4528550" y="1462780"/>
              <a:ext cx="2898121" cy="1043777"/>
            </a:xfrm>
            <a:prstGeom prst="rect">
              <a:avLst/>
            </a:prstGeom>
            <a:solidFill>
              <a:srgbClr val="3197E0"/>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06" name="Shape 206"/>
            <p:cNvSpPr/>
            <p:nvPr/>
          </p:nvSpPr>
          <p:spPr>
            <a:xfrm>
              <a:off x="7426671" y="1340555"/>
              <a:ext cx="425073" cy="1340212"/>
            </a:xfrm>
            <a:custGeom>
              <a:avLst/>
              <a:gdLst/>
              <a:ahLst/>
              <a:cxnLst>
                <a:cxn ang="0">
                  <a:pos x="wd2" y="hd2"/>
                </a:cxn>
                <a:cxn ang="5400000">
                  <a:pos x="wd2" y="hd2"/>
                </a:cxn>
                <a:cxn ang="10800000">
                  <a:pos x="wd2" y="hd2"/>
                </a:cxn>
                <a:cxn ang="16200000">
                  <a:pos x="wd2" y="hd2"/>
                </a:cxn>
              </a:cxnLst>
              <a:rect l="0" t="0" r="r" b="b"/>
              <a:pathLst>
                <a:path w="21600" h="21600" extrusionOk="0">
                  <a:moveTo>
                    <a:pt x="0" y="1946"/>
                  </a:moveTo>
                  <a:lnTo>
                    <a:pt x="21600" y="0"/>
                  </a:lnTo>
                  <a:lnTo>
                    <a:pt x="21600" y="21600"/>
                  </a:lnTo>
                  <a:lnTo>
                    <a:pt x="0" y="18797"/>
                  </a:lnTo>
                  <a:lnTo>
                    <a:pt x="0" y="1946"/>
                  </a:lnTo>
                  <a:close/>
                </a:path>
              </a:pathLst>
            </a:custGeom>
            <a:solidFill>
              <a:srgbClr val="37A8FA"/>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07" name="Shape 207"/>
            <p:cNvSpPr/>
            <p:nvPr/>
          </p:nvSpPr>
          <p:spPr>
            <a:xfrm>
              <a:off x="0" y="1364470"/>
              <a:ext cx="1819451" cy="9195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b">
              <a:noAutofit/>
            </a:bodyPr>
            <a:lstStyle>
              <a:lvl1pPr>
                <a:lnSpc>
                  <a:spcPct val="90000"/>
                </a:lnSpc>
                <a:defRPr sz="4000">
                  <a:solidFill>
                    <a:srgbClr val="FFFFFF"/>
                  </a:solidFill>
                </a:defRPr>
              </a:lvl1pPr>
            </a:lstStyle>
            <a:p>
              <a:pPr algn="ctr" defTabSz="321457" hangingPunct="0">
                <a:spcBef>
                  <a:spcPts val="3867"/>
                </a:spcBef>
              </a:pPr>
              <a:r>
                <a:rPr sz="2813" kern="0">
                  <a:sym typeface="Helvetica Neue Thin"/>
                </a:rPr>
                <a:t>2</a:t>
              </a:r>
            </a:p>
          </p:txBody>
        </p:sp>
        <p:sp>
          <p:nvSpPr>
            <p:cNvPr id="208" name="Shape 208"/>
            <p:cNvSpPr/>
            <p:nvPr/>
          </p:nvSpPr>
          <p:spPr>
            <a:xfrm>
              <a:off x="1461515" y="1605014"/>
              <a:ext cx="6880859" cy="7351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2000">
                  <a:solidFill>
                    <a:srgbClr val="FFFFFF"/>
                  </a:solidFill>
                  <a:latin typeface="Helvetica Neue Light"/>
                  <a:ea typeface="Helvetica Neue Light"/>
                  <a:cs typeface="Helvetica Neue Light"/>
                  <a:sym typeface="Helvetica Neue Light"/>
                </a:defRPr>
              </a:lvl1pPr>
            </a:lstStyle>
            <a:p>
              <a:pPr hangingPunct="0"/>
              <a:r>
                <a:rPr sz="1406" kern="0" dirty="0"/>
                <a:t>Simultaneous  </a:t>
              </a:r>
              <a:r>
                <a:rPr lang="en-US" sz="1406" kern="0" dirty="0"/>
                <a:t>VLOS</a:t>
              </a:r>
              <a:r>
                <a:rPr sz="1406" kern="0" dirty="0"/>
                <a:t> Operations</a:t>
              </a:r>
            </a:p>
          </p:txBody>
        </p:sp>
        <p:sp>
          <p:nvSpPr>
            <p:cNvPr id="209" name="Shape 209"/>
            <p:cNvSpPr/>
            <p:nvPr/>
          </p:nvSpPr>
          <p:spPr>
            <a:xfrm rot="10800000" flipH="1">
              <a:off x="4528549" y="2484975"/>
              <a:ext cx="2898122" cy="1043777"/>
            </a:xfrm>
            <a:prstGeom prst="rect">
              <a:avLst/>
            </a:prstGeom>
            <a:solidFill>
              <a:srgbClr val="99999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10" name="Shape 210"/>
            <p:cNvSpPr/>
            <p:nvPr/>
          </p:nvSpPr>
          <p:spPr>
            <a:xfrm rot="10800000" flipH="1">
              <a:off x="2444574" y="2484975"/>
              <a:ext cx="4483621" cy="1043777"/>
            </a:xfrm>
            <a:custGeom>
              <a:avLst/>
              <a:gdLst/>
              <a:ahLst/>
              <a:cxnLst>
                <a:cxn ang="0">
                  <a:pos x="wd2" y="hd2"/>
                </a:cxn>
                <a:cxn ang="5400000">
                  <a:pos x="wd2" y="hd2"/>
                </a:cxn>
                <a:cxn ang="10800000">
                  <a:pos x="wd2" y="hd2"/>
                </a:cxn>
                <a:cxn ang="16200000">
                  <a:pos x="wd2" y="hd2"/>
                </a:cxn>
              </a:cxnLst>
              <a:rect l="0" t="0" r="r" b="b"/>
              <a:pathLst>
                <a:path w="21600" h="21600" extrusionOk="0">
                  <a:moveTo>
                    <a:pt x="1959" y="0"/>
                  </a:moveTo>
                  <a:lnTo>
                    <a:pt x="1959" y="37"/>
                  </a:lnTo>
                  <a:lnTo>
                    <a:pt x="0" y="10720"/>
                  </a:lnTo>
                  <a:lnTo>
                    <a:pt x="1959" y="21600"/>
                  </a:lnTo>
                  <a:lnTo>
                    <a:pt x="1959" y="21581"/>
                  </a:lnTo>
                  <a:lnTo>
                    <a:pt x="21600" y="21534"/>
                  </a:lnTo>
                  <a:lnTo>
                    <a:pt x="21600" y="37"/>
                  </a:lnTo>
                  <a:lnTo>
                    <a:pt x="1959" y="0"/>
                  </a:lnTo>
                  <a:close/>
                </a:path>
              </a:pathLst>
            </a:custGeom>
            <a:solidFill>
              <a:srgbClr val="99999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11" name="Shape 211"/>
            <p:cNvSpPr/>
            <p:nvPr/>
          </p:nvSpPr>
          <p:spPr>
            <a:xfrm rot="10800000" flipH="1">
              <a:off x="7422824" y="2484111"/>
              <a:ext cx="428920" cy="1516039"/>
            </a:xfrm>
            <a:custGeom>
              <a:avLst/>
              <a:gdLst/>
              <a:ahLst/>
              <a:cxnLst>
                <a:cxn ang="0">
                  <a:pos x="wd2" y="hd2"/>
                </a:cxn>
                <a:cxn ang="5400000">
                  <a:pos x="wd2" y="hd2"/>
                </a:cxn>
                <a:cxn ang="10800000">
                  <a:pos x="wd2" y="hd2"/>
                </a:cxn>
                <a:cxn ang="16200000">
                  <a:pos x="wd2" y="hd2"/>
                </a:cxn>
              </a:cxnLst>
              <a:rect l="0" t="0" r="r" b="b"/>
              <a:pathLst>
                <a:path w="21600" h="21600" extrusionOk="0">
                  <a:moveTo>
                    <a:pt x="0" y="6744"/>
                  </a:moveTo>
                  <a:lnTo>
                    <a:pt x="21600" y="0"/>
                  </a:lnTo>
                  <a:lnTo>
                    <a:pt x="21600" y="19191"/>
                  </a:lnTo>
                  <a:lnTo>
                    <a:pt x="0" y="21600"/>
                  </a:lnTo>
                  <a:lnTo>
                    <a:pt x="0" y="6744"/>
                  </a:lnTo>
                  <a:close/>
                </a:path>
              </a:pathLst>
            </a:custGeom>
            <a:solidFill>
              <a:srgbClr val="B9B9B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12" name="Shape 212"/>
            <p:cNvSpPr/>
            <p:nvPr/>
          </p:nvSpPr>
          <p:spPr>
            <a:xfrm rot="10800000" flipH="1">
              <a:off x="7849142" y="2657877"/>
              <a:ext cx="2728068" cy="1340233"/>
            </a:xfrm>
            <a:custGeom>
              <a:avLst/>
              <a:gdLst/>
              <a:ahLst/>
              <a:cxnLst>
                <a:cxn ang="0">
                  <a:pos x="wd2" y="hd2"/>
                </a:cxn>
                <a:cxn ang="5400000">
                  <a:pos x="wd2" y="hd2"/>
                </a:cxn>
                <a:cxn ang="10800000">
                  <a:pos x="wd2" y="hd2"/>
                </a:cxn>
                <a:cxn ang="16200000">
                  <a:pos x="wd2" y="hd2"/>
                </a:cxn>
              </a:cxnLst>
              <a:rect l="0" t="0" r="r" b="b"/>
              <a:pathLst>
                <a:path w="21110" h="21477" extrusionOk="0">
                  <a:moveTo>
                    <a:pt x="0" y="0"/>
                  </a:moveTo>
                  <a:lnTo>
                    <a:pt x="0" y="21465"/>
                  </a:lnTo>
                  <a:lnTo>
                    <a:pt x="15873" y="21465"/>
                  </a:lnTo>
                  <a:cubicBezTo>
                    <a:pt x="17232" y="21600"/>
                    <a:pt x="18609" y="20592"/>
                    <a:pt x="19645" y="18364"/>
                  </a:cubicBezTo>
                  <a:cubicBezTo>
                    <a:pt x="21600" y="14165"/>
                    <a:pt x="21597" y="7364"/>
                    <a:pt x="19645" y="3153"/>
                  </a:cubicBezTo>
                  <a:cubicBezTo>
                    <a:pt x="18763" y="1249"/>
                    <a:pt x="17631" y="217"/>
                    <a:pt x="16470" y="60"/>
                  </a:cubicBezTo>
                  <a:cubicBezTo>
                    <a:pt x="16370" y="47"/>
                    <a:pt x="16271" y="40"/>
                    <a:pt x="16171" y="34"/>
                  </a:cubicBezTo>
                  <a:cubicBezTo>
                    <a:pt x="15828" y="13"/>
                    <a:pt x="15485" y="2"/>
                    <a:pt x="15142" y="0"/>
                  </a:cubicBezTo>
                  <a:lnTo>
                    <a:pt x="0" y="0"/>
                  </a:lnTo>
                  <a:close/>
                </a:path>
              </a:pathLst>
            </a:custGeom>
            <a:solidFill>
              <a:srgbClr val="99999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13" name="Shape 213"/>
            <p:cNvSpPr/>
            <p:nvPr/>
          </p:nvSpPr>
          <p:spPr>
            <a:xfrm>
              <a:off x="7992840" y="2780926"/>
              <a:ext cx="2445784" cy="1096170"/>
            </a:xfrm>
            <a:custGeom>
              <a:avLst/>
              <a:gdLst/>
              <a:ahLst/>
              <a:cxnLst>
                <a:cxn ang="0">
                  <a:pos x="wd2" y="hd2"/>
                </a:cxn>
                <a:cxn ang="5400000">
                  <a:pos x="wd2" y="hd2"/>
                </a:cxn>
                <a:cxn ang="10800000">
                  <a:pos x="wd2" y="hd2"/>
                </a:cxn>
                <a:cxn ang="16200000">
                  <a:pos x="wd2" y="hd2"/>
                </a:cxn>
              </a:cxnLst>
              <a:rect l="0" t="0" r="r" b="b"/>
              <a:pathLst>
                <a:path w="21139" h="21600" extrusionOk="0">
                  <a:moveTo>
                    <a:pt x="0" y="0"/>
                  </a:moveTo>
                  <a:lnTo>
                    <a:pt x="0" y="21600"/>
                  </a:lnTo>
                  <a:lnTo>
                    <a:pt x="16550" y="21600"/>
                  </a:lnTo>
                  <a:lnTo>
                    <a:pt x="16550" y="21545"/>
                  </a:lnTo>
                  <a:cubicBezTo>
                    <a:pt x="17714" y="21468"/>
                    <a:pt x="18866" y="20441"/>
                    <a:pt x="19754" y="18417"/>
                  </a:cubicBezTo>
                  <a:cubicBezTo>
                    <a:pt x="21600" y="14209"/>
                    <a:pt x="21600" y="7391"/>
                    <a:pt x="19754" y="3183"/>
                  </a:cubicBezTo>
                  <a:cubicBezTo>
                    <a:pt x="18866" y="1159"/>
                    <a:pt x="17714" y="132"/>
                    <a:pt x="16550" y="55"/>
                  </a:cubicBezTo>
                  <a:lnTo>
                    <a:pt x="16550" y="0"/>
                  </a:lnTo>
                  <a:lnTo>
                    <a:pt x="0" y="0"/>
                  </a:lnTo>
                  <a:close/>
                </a:path>
              </a:pathLst>
            </a:custGeom>
            <a:solidFill>
              <a:srgbClr val="FFFFFF"/>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14" name="Shape 214"/>
            <p:cNvSpPr/>
            <p:nvPr/>
          </p:nvSpPr>
          <p:spPr>
            <a:xfrm>
              <a:off x="2826674" y="2484852"/>
              <a:ext cx="1447296" cy="7314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b">
              <a:noAutofit/>
            </a:bodyPr>
            <a:lstStyle>
              <a:lvl1pPr>
                <a:lnSpc>
                  <a:spcPct val="90000"/>
                </a:lnSpc>
                <a:defRPr sz="4000">
                  <a:solidFill>
                    <a:srgbClr val="FFFFFF"/>
                  </a:solidFill>
                </a:defRPr>
              </a:lvl1pPr>
            </a:lstStyle>
            <a:p>
              <a:pPr algn="ctr" defTabSz="321457" hangingPunct="0">
                <a:spcBef>
                  <a:spcPts val="3867"/>
                </a:spcBef>
              </a:pPr>
              <a:r>
                <a:rPr sz="2813" kern="0" dirty="0">
                  <a:sym typeface="Helvetica Neue Thin"/>
                </a:rPr>
                <a:t>1</a:t>
              </a:r>
              <a:r>
                <a:rPr lang="en-US" sz="2813" kern="0" dirty="0">
                  <a:sym typeface="Helvetica Neue Thin"/>
                </a:rPr>
                <a:t>0</a:t>
              </a:r>
              <a:endParaRPr sz="2813" kern="0" dirty="0">
                <a:sym typeface="Helvetica Neue Thin"/>
              </a:endParaRPr>
            </a:p>
          </p:txBody>
        </p:sp>
        <p:sp>
          <p:nvSpPr>
            <p:cNvPr id="215" name="Shape 215"/>
            <p:cNvSpPr/>
            <p:nvPr/>
          </p:nvSpPr>
          <p:spPr>
            <a:xfrm>
              <a:off x="4406332" y="2706538"/>
              <a:ext cx="2495099" cy="5847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2400">
                  <a:solidFill>
                    <a:srgbClr val="FFFFFF"/>
                  </a:solidFill>
                  <a:latin typeface="Helvetica Neue Light"/>
                  <a:ea typeface="Helvetica Neue Light"/>
                  <a:cs typeface="Helvetica Neue Light"/>
                  <a:sym typeface="Helvetica Neue Light"/>
                </a:defRPr>
              </a:lvl1pPr>
            </a:lstStyle>
            <a:p>
              <a:pPr hangingPunct="0"/>
              <a:r>
                <a:rPr sz="1687" kern="0"/>
                <a:t>UAS Platforms</a:t>
              </a:r>
            </a:p>
          </p:txBody>
        </p:sp>
        <p:sp>
          <p:nvSpPr>
            <p:cNvPr id="217" name="Shape 217"/>
            <p:cNvSpPr/>
            <p:nvPr/>
          </p:nvSpPr>
          <p:spPr>
            <a:xfrm>
              <a:off x="7975774" y="1460920"/>
              <a:ext cx="2462850" cy="1094714"/>
            </a:xfrm>
            <a:custGeom>
              <a:avLst/>
              <a:gdLst/>
              <a:ahLst/>
              <a:cxnLst>
                <a:cxn ang="0">
                  <a:pos x="wd2" y="hd2"/>
                </a:cxn>
                <a:cxn ang="5400000">
                  <a:pos x="wd2" y="hd2"/>
                </a:cxn>
                <a:cxn ang="10800000">
                  <a:pos x="wd2" y="hd2"/>
                </a:cxn>
                <a:cxn ang="16200000">
                  <a:pos x="wd2" y="hd2"/>
                </a:cxn>
              </a:cxnLst>
              <a:rect l="0" t="0" r="r" b="b"/>
              <a:pathLst>
                <a:path w="21142" h="21541" extrusionOk="0">
                  <a:moveTo>
                    <a:pt x="0" y="0"/>
                  </a:moveTo>
                  <a:lnTo>
                    <a:pt x="0" y="21539"/>
                  </a:lnTo>
                  <a:lnTo>
                    <a:pt x="16346" y="21539"/>
                  </a:lnTo>
                  <a:cubicBezTo>
                    <a:pt x="17582" y="21600"/>
                    <a:pt x="18824" y="20568"/>
                    <a:pt x="19767" y="18407"/>
                  </a:cubicBezTo>
                  <a:cubicBezTo>
                    <a:pt x="21600" y="14204"/>
                    <a:pt x="21600" y="7389"/>
                    <a:pt x="19767" y="3186"/>
                  </a:cubicBezTo>
                  <a:cubicBezTo>
                    <a:pt x="18842" y="1067"/>
                    <a:pt x="17629" y="29"/>
                    <a:pt x="16418" y="47"/>
                  </a:cubicBezTo>
                  <a:lnTo>
                    <a:pt x="16418" y="0"/>
                  </a:lnTo>
                  <a:lnTo>
                    <a:pt x="0" y="0"/>
                  </a:lnTo>
                  <a:close/>
                </a:path>
              </a:pathLst>
            </a:custGeom>
            <a:solidFill>
              <a:srgbClr val="FFFFFF"/>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18" name="Shape 218"/>
            <p:cNvSpPr/>
            <p:nvPr/>
          </p:nvSpPr>
          <p:spPr>
            <a:xfrm>
              <a:off x="7975774" y="122658"/>
              <a:ext cx="2462850" cy="1094646"/>
            </a:xfrm>
            <a:custGeom>
              <a:avLst/>
              <a:gdLst/>
              <a:ahLst/>
              <a:cxnLst>
                <a:cxn ang="0">
                  <a:pos x="wd2" y="hd2"/>
                </a:cxn>
                <a:cxn ang="5400000">
                  <a:pos x="wd2" y="hd2"/>
                </a:cxn>
                <a:cxn ang="10800000">
                  <a:pos x="wd2" y="hd2"/>
                </a:cxn>
                <a:cxn ang="16200000">
                  <a:pos x="wd2" y="hd2"/>
                </a:cxn>
              </a:cxnLst>
              <a:rect l="0" t="0" r="r" b="b"/>
              <a:pathLst>
                <a:path w="21142" h="21559" extrusionOk="0">
                  <a:moveTo>
                    <a:pt x="0" y="0"/>
                  </a:moveTo>
                  <a:lnTo>
                    <a:pt x="0" y="21557"/>
                  </a:lnTo>
                  <a:lnTo>
                    <a:pt x="16377" y="21557"/>
                  </a:lnTo>
                  <a:cubicBezTo>
                    <a:pt x="17602" y="21600"/>
                    <a:pt x="18832" y="20560"/>
                    <a:pt x="19767" y="18415"/>
                  </a:cubicBezTo>
                  <a:cubicBezTo>
                    <a:pt x="21600" y="14209"/>
                    <a:pt x="21600" y="7395"/>
                    <a:pt x="19767" y="3189"/>
                  </a:cubicBezTo>
                  <a:cubicBezTo>
                    <a:pt x="18842" y="1068"/>
                    <a:pt x="17629" y="21"/>
                    <a:pt x="16418" y="39"/>
                  </a:cubicBezTo>
                  <a:lnTo>
                    <a:pt x="16418" y="0"/>
                  </a:lnTo>
                  <a:lnTo>
                    <a:pt x="0" y="0"/>
                  </a:lnTo>
                  <a:close/>
                </a:path>
              </a:pathLst>
            </a:custGeom>
            <a:solidFill>
              <a:srgbClr val="FFFFFF"/>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defRPr>
                  <a:solidFill>
                    <a:srgbClr val="FFFFFF"/>
                  </a:solidFill>
                </a:defRPr>
              </a:pPr>
              <a:endParaRPr sz="3516" kern="0">
                <a:solidFill>
                  <a:srgbClr val="FFFFFF"/>
                </a:solidFill>
                <a:sym typeface="Helvetica Neue Thin"/>
              </a:endParaRPr>
            </a:p>
          </p:txBody>
        </p:sp>
        <p:pic>
          <p:nvPicPr>
            <p:cNvPr id="219" name="pasted-image.pd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210896" y="1579387"/>
              <a:ext cx="1478616" cy="965627"/>
            </a:xfrm>
            <a:prstGeom prst="rect">
              <a:avLst/>
            </a:prstGeom>
            <a:ln w="12700" cap="flat">
              <a:noFill/>
              <a:miter lim="400000"/>
            </a:ln>
            <a:effectLst/>
          </p:spPr>
        </p:pic>
        <p:sp>
          <p:nvSpPr>
            <p:cNvPr id="221" name="Shape 221"/>
            <p:cNvSpPr/>
            <p:nvPr/>
          </p:nvSpPr>
          <p:spPr>
            <a:xfrm>
              <a:off x="1857063" y="575971"/>
              <a:ext cx="1447295" cy="7314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b">
              <a:noAutofit/>
            </a:bodyPr>
            <a:lstStyle>
              <a:lvl1pPr>
                <a:lnSpc>
                  <a:spcPct val="90000"/>
                </a:lnSpc>
                <a:defRPr sz="4000">
                  <a:solidFill>
                    <a:srgbClr val="FFFFFF"/>
                  </a:solidFill>
                </a:defRPr>
              </a:lvl1pPr>
            </a:lstStyle>
            <a:p>
              <a:pPr algn="ctr" defTabSz="321457" hangingPunct="0">
                <a:spcBef>
                  <a:spcPts val="3867"/>
                </a:spcBef>
              </a:pPr>
              <a:r>
                <a:rPr sz="2813" kern="0" dirty="0">
                  <a:sym typeface="Helvetica Neue Thin"/>
                </a:rPr>
                <a:t>1</a:t>
              </a:r>
              <a:r>
                <a:rPr lang="en-US" sz="2813" kern="0" dirty="0">
                  <a:sym typeface="Helvetica Neue Thin"/>
                </a:rPr>
                <a:t>1</a:t>
              </a:r>
              <a:endParaRPr sz="2813" kern="0" dirty="0">
                <a:sym typeface="Helvetica Neue Thin"/>
              </a:endParaRPr>
            </a:p>
          </p:txBody>
        </p:sp>
      </p:grpSp>
      <p:grpSp>
        <p:nvGrpSpPr>
          <p:cNvPr id="247" name="Group 247"/>
          <p:cNvGrpSpPr/>
          <p:nvPr/>
        </p:nvGrpSpPr>
        <p:grpSpPr>
          <a:xfrm>
            <a:off x="1824371" y="1090922"/>
            <a:ext cx="1228792" cy="1302937"/>
            <a:chOff x="103286" y="96819"/>
            <a:chExt cx="1747666" cy="1853120"/>
          </a:xfrm>
        </p:grpSpPr>
        <p:grpSp>
          <p:nvGrpSpPr>
            <p:cNvPr id="245" name="Group 245"/>
            <p:cNvGrpSpPr/>
            <p:nvPr/>
          </p:nvGrpSpPr>
          <p:grpSpPr>
            <a:xfrm>
              <a:off x="103286" y="96819"/>
              <a:ext cx="1747668" cy="1853121"/>
              <a:chOff x="0" y="0"/>
              <a:chExt cx="1747666" cy="1853120"/>
            </a:xfrm>
          </p:grpSpPr>
          <p:sp>
            <p:nvSpPr>
              <p:cNvPr id="223" name="Shape 223"/>
              <p:cNvSpPr/>
              <p:nvPr/>
            </p:nvSpPr>
            <p:spPr>
              <a:xfrm>
                <a:off x="0" y="105453"/>
                <a:ext cx="1747667" cy="1747668"/>
              </a:xfrm>
              <a:prstGeom prst="roundRect">
                <a:avLst>
                  <a:gd name="adj" fmla="val 4166"/>
                </a:avLst>
              </a:prstGeom>
              <a:solidFill>
                <a:srgbClr val="B9B9B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24" name="Shape 224"/>
              <p:cNvSpPr/>
              <p:nvPr/>
            </p:nvSpPr>
            <p:spPr>
              <a:xfrm>
                <a:off x="38259" y="140406"/>
                <a:ext cx="1677761" cy="1677762"/>
              </a:xfrm>
              <a:custGeom>
                <a:avLst/>
                <a:gdLst/>
                <a:ahLst/>
                <a:cxnLst>
                  <a:cxn ang="0">
                    <a:pos x="wd2" y="hd2"/>
                  </a:cxn>
                  <a:cxn ang="5400000">
                    <a:pos x="wd2" y="hd2"/>
                  </a:cxn>
                  <a:cxn ang="10800000">
                    <a:pos x="wd2" y="hd2"/>
                  </a:cxn>
                  <a:cxn ang="16200000">
                    <a:pos x="wd2" y="hd2"/>
                  </a:cxn>
                </a:cxnLst>
                <a:rect l="0" t="0" r="r" b="b"/>
                <a:pathLst>
                  <a:path w="21600" h="21600" extrusionOk="0">
                    <a:moveTo>
                      <a:pt x="900" y="0"/>
                    </a:moveTo>
                    <a:cubicBezTo>
                      <a:pt x="651" y="0"/>
                      <a:pt x="426" y="101"/>
                      <a:pt x="264" y="264"/>
                    </a:cubicBezTo>
                    <a:cubicBezTo>
                      <a:pt x="101" y="426"/>
                      <a:pt x="0" y="651"/>
                      <a:pt x="0" y="900"/>
                    </a:cubicBezTo>
                    <a:lnTo>
                      <a:pt x="0" y="20700"/>
                    </a:lnTo>
                    <a:cubicBezTo>
                      <a:pt x="0" y="20949"/>
                      <a:pt x="101" y="21174"/>
                      <a:pt x="264" y="21336"/>
                    </a:cubicBezTo>
                    <a:cubicBezTo>
                      <a:pt x="426" y="21499"/>
                      <a:pt x="651" y="21600"/>
                      <a:pt x="900" y="21600"/>
                    </a:cubicBezTo>
                    <a:lnTo>
                      <a:pt x="17547" y="21600"/>
                    </a:lnTo>
                    <a:lnTo>
                      <a:pt x="21600" y="17530"/>
                    </a:lnTo>
                    <a:lnTo>
                      <a:pt x="21600" y="900"/>
                    </a:lnTo>
                    <a:cubicBezTo>
                      <a:pt x="21600" y="651"/>
                      <a:pt x="21499" y="426"/>
                      <a:pt x="21336" y="264"/>
                    </a:cubicBezTo>
                    <a:cubicBezTo>
                      <a:pt x="21174" y="101"/>
                      <a:pt x="20949" y="0"/>
                      <a:pt x="20700" y="0"/>
                    </a:cubicBezTo>
                    <a:lnTo>
                      <a:pt x="900" y="0"/>
                    </a:lnTo>
                    <a:close/>
                  </a:path>
                </a:pathLst>
              </a:custGeom>
              <a:solidFill>
                <a:srgbClr val="FFFFFF"/>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grpSp>
            <p:nvGrpSpPr>
              <p:cNvPr id="243" name="Group 243"/>
              <p:cNvGrpSpPr/>
              <p:nvPr/>
            </p:nvGrpSpPr>
            <p:grpSpPr>
              <a:xfrm>
                <a:off x="-1" y="0"/>
                <a:ext cx="1747668" cy="629754"/>
                <a:chOff x="0" y="0"/>
                <a:chExt cx="1747666" cy="629753"/>
              </a:xfrm>
            </p:grpSpPr>
            <p:grpSp>
              <p:nvGrpSpPr>
                <p:cNvPr id="227" name="Group 227"/>
                <p:cNvGrpSpPr/>
                <p:nvPr/>
              </p:nvGrpSpPr>
              <p:grpSpPr>
                <a:xfrm>
                  <a:off x="-1" y="105453"/>
                  <a:ext cx="1747668" cy="524301"/>
                  <a:chOff x="0" y="0"/>
                  <a:chExt cx="1747666" cy="524300"/>
                </a:xfrm>
              </p:grpSpPr>
              <p:sp>
                <p:nvSpPr>
                  <p:cNvPr id="225" name="Shape 225"/>
                  <p:cNvSpPr/>
                  <p:nvPr/>
                </p:nvSpPr>
                <p:spPr>
                  <a:xfrm>
                    <a:off x="0" y="0"/>
                    <a:ext cx="1747667" cy="524301"/>
                  </a:xfrm>
                  <a:custGeom>
                    <a:avLst/>
                    <a:gdLst/>
                    <a:ahLst/>
                    <a:cxnLst>
                      <a:cxn ang="0">
                        <a:pos x="wd2" y="hd2"/>
                      </a:cxn>
                      <a:cxn ang="5400000">
                        <a:pos x="wd2" y="hd2"/>
                      </a:cxn>
                      <a:cxn ang="10800000">
                        <a:pos x="wd2" y="hd2"/>
                      </a:cxn>
                      <a:cxn ang="16200000">
                        <a:pos x="wd2" y="hd2"/>
                      </a:cxn>
                    </a:cxnLst>
                    <a:rect l="0" t="0" r="r" b="b"/>
                    <a:pathLst>
                      <a:path w="21600" h="21600" extrusionOk="0">
                        <a:moveTo>
                          <a:pt x="899" y="0"/>
                        </a:moveTo>
                        <a:cubicBezTo>
                          <a:pt x="402" y="0"/>
                          <a:pt x="0" y="1340"/>
                          <a:pt x="0" y="2997"/>
                        </a:cubicBezTo>
                        <a:lnTo>
                          <a:pt x="0" y="21600"/>
                        </a:lnTo>
                        <a:lnTo>
                          <a:pt x="21600" y="21600"/>
                        </a:lnTo>
                        <a:lnTo>
                          <a:pt x="21600" y="2997"/>
                        </a:lnTo>
                        <a:cubicBezTo>
                          <a:pt x="21600" y="1340"/>
                          <a:pt x="21198" y="0"/>
                          <a:pt x="20701" y="0"/>
                        </a:cubicBezTo>
                        <a:lnTo>
                          <a:pt x="899" y="0"/>
                        </a:lnTo>
                        <a:close/>
                      </a:path>
                    </a:pathLst>
                  </a:custGeom>
                  <a:solidFill>
                    <a:srgbClr val="3197E0"/>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26" name="Shape 226"/>
                  <p:cNvSpPr/>
                  <p:nvPr/>
                </p:nvSpPr>
                <p:spPr>
                  <a:xfrm>
                    <a:off x="121379" y="97684"/>
                    <a:ext cx="1504909" cy="3979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100000"/>
                      </a:lnSpc>
                      <a:defRPr sz="1900">
                        <a:solidFill>
                          <a:srgbClr val="FFFFFF"/>
                        </a:solidFill>
                        <a:latin typeface="Helvetica Neue Light"/>
                        <a:ea typeface="Helvetica Neue Light"/>
                        <a:cs typeface="Helvetica Neue Light"/>
                        <a:sym typeface="Helvetica Neue Light"/>
                      </a:defRPr>
                    </a:lvl1pPr>
                  </a:lstStyle>
                  <a:p>
                    <a:pPr algn="ctr" defTabSz="321457" hangingPunct="0">
                      <a:spcBef>
                        <a:spcPts val="3867"/>
                      </a:spcBef>
                    </a:pPr>
                    <a:r>
                      <a:rPr sz="1336" kern="0"/>
                      <a:t>Days of Flight</a:t>
                    </a:r>
                  </a:p>
                </p:txBody>
              </p:sp>
            </p:grpSp>
            <p:grpSp>
              <p:nvGrpSpPr>
                <p:cNvPr id="242" name="Group 242"/>
                <p:cNvGrpSpPr/>
                <p:nvPr/>
              </p:nvGrpSpPr>
              <p:grpSpPr>
                <a:xfrm>
                  <a:off x="382531" y="0"/>
                  <a:ext cx="982605" cy="278426"/>
                  <a:chOff x="0" y="0"/>
                  <a:chExt cx="982604" cy="278425"/>
                </a:xfrm>
              </p:grpSpPr>
              <p:grpSp>
                <p:nvGrpSpPr>
                  <p:cNvPr id="234" name="Group 234"/>
                  <p:cNvGrpSpPr/>
                  <p:nvPr/>
                </p:nvGrpSpPr>
                <p:grpSpPr>
                  <a:xfrm>
                    <a:off x="0" y="170943"/>
                    <a:ext cx="982605" cy="107483"/>
                    <a:chOff x="0" y="0"/>
                    <a:chExt cx="982604" cy="107481"/>
                  </a:xfrm>
                </p:grpSpPr>
                <p:sp>
                  <p:nvSpPr>
                    <p:cNvPr id="228" name="Shape 228"/>
                    <p:cNvSpPr/>
                    <p:nvPr/>
                  </p:nvSpPr>
                  <p:spPr>
                    <a:xfrm>
                      <a:off x="0" y="0"/>
                      <a:ext cx="107482" cy="107482"/>
                    </a:xfrm>
                    <a:prstGeom prst="ellipse">
                      <a:avLst/>
                    </a:prstGeom>
                    <a:solidFill>
                      <a:srgbClr val="3484C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29" name="Shape 229"/>
                    <p:cNvSpPr/>
                    <p:nvPr/>
                  </p:nvSpPr>
                  <p:spPr>
                    <a:xfrm>
                      <a:off x="175024" y="0"/>
                      <a:ext cx="107483" cy="107482"/>
                    </a:xfrm>
                    <a:prstGeom prst="ellipse">
                      <a:avLst/>
                    </a:prstGeom>
                    <a:solidFill>
                      <a:srgbClr val="3484C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30" name="Shape 230"/>
                    <p:cNvSpPr/>
                    <p:nvPr/>
                  </p:nvSpPr>
                  <p:spPr>
                    <a:xfrm>
                      <a:off x="350049" y="0"/>
                      <a:ext cx="107482" cy="107482"/>
                    </a:xfrm>
                    <a:prstGeom prst="ellipse">
                      <a:avLst/>
                    </a:prstGeom>
                    <a:solidFill>
                      <a:srgbClr val="3484C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31" name="Shape 231"/>
                    <p:cNvSpPr/>
                    <p:nvPr/>
                  </p:nvSpPr>
                  <p:spPr>
                    <a:xfrm>
                      <a:off x="525073" y="0"/>
                      <a:ext cx="107483" cy="107482"/>
                    </a:xfrm>
                    <a:prstGeom prst="ellipse">
                      <a:avLst/>
                    </a:prstGeom>
                    <a:solidFill>
                      <a:srgbClr val="3484C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32" name="Shape 232"/>
                    <p:cNvSpPr/>
                    <p:nvPr/>
                  </p:nvSpPr>
                  <p:spPr>
                    <a:xfrm>
                      <a:off x="700098" y="0"/>
                      <a:ext cx="107483" cy="107482"/>
                    </a:xfrm>
                    <a:prstGeom prst="ellipse">
                      <a:avLst/>
                    </a:prstGeom>
                    <a:solidFill>
                      <a:srgbClr val="3484C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33" name="Shape 233"/>
                    <p:cNvSpPr/>
                    <p:nvPr/>
                  </p:nvSpPr>
                  <p:spPr>
                    <a:xfrm>
                      <a:off x="875123" y="0"/>
                      <a:ext cx="107482" cy="107482"/>
                    </a:xfrm>
                    <a:prstGeom prst="ellipse">
                      <a:avLst/>
                    </a:prstGeom>
                    <a:solidFill>
                      <a:srgbClr val="3484C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grpSp>
              <p:grpSp>
                <p:nvGrpSpPr>
                  <p:cNvPr id="241" name="Group 241"/>
                  <p:cNvGrpSpPr/>
                  <p:nvPr/>
                </p:nvGrpSpPr>
                <p:grpSpPr>
                  <a:xfrm>
                    <a:off x="18385" y="0"/>
                    <a:ext cx="945835" cy="245657"/>
                    <a:chOff x="0" y="0"/>
                    <a:chExt cx="945834" cy="245656"/>
                  </a:xfrm>
                </p:grpSpPr>
                <p:sp>
                  <p:nvSpPr>
                    <p:cNvPr id="235" name="Shape 235"/>
                    <p:cNvSpPr/>
                    <p:nvPr/>
                  </p:nvSpPr>
                  <p:spPr>
                    <a:xfrm>
                      <a:off x="0" y="0"/>
                      <a:ext cx="70712" cy="245657"/>
                    </a:xfrm>
                    <a:prstGeom prst="roundRect">
                      <a:avLst>
                        <a:gd name="adj" fmla="val 50000"/>
                      </a:avLst>
                    </a:prstGeom>
                    <a:solidFill>
                      <a:srgbClr val="E5E5E5"/>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36" name="Shape 236"/>
                    <p:cNvSpPr/>
                    <p:nvPr/>
                  </p:nvSpPr>
                  <p:spPr>
                    <a:xfrm>
                      <a:off x="175024" y="0"/>
                      <a:ext cx="70712" cy="245657"/>
                    </a:xfrm>
                    <a:prstGeom prst="roundRect">
                      <a:avLst>
                        <a:gd name="adj" fmla="val 50000"/>
                      </a:avLst>
                    </a:prstGeom>
                    <a:solidFill>
                      <a:srgbClr val="E5E5E5"/>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37" name="Shape 237"/>
                    <p:cNvSpPr/>
                    <p:nvPr/>
                  </p:nvSpPr>
                  <p:spPr>
                    <a:xfrm>
                      <a:off x="350049" y="0"/>
                      <a:ext cx="70712" cy="245657"/>
                    </a:xfrm>
                    <a:prstGeom prst="roundRect">
                      <a:avLst>
                        <a:gd name="adj" fmla="val 50000"/>
                      </a:avLst>
                    </a:prstGeom>
                    <a:solidFill>
                      <a:srgbClr val="E5E5E5"/>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38" name="Shape 238"/>
                    <p:cNvSpPr/>
                    <p:nvPr/>
                  </p:nvSpPr>
                  <p:spPr>
                    <a:xfrm>
                      <a:off x="525073" y="0"/>
                      <a:ext cx="70713" cy="245657"/>
                    </a:xfrm>
                    <a:prstGeom prst="roundRect">
                      <a:avLst>
                        <a:gd name="adj" fmla="val 50000"/>
                      </a:avLst>
                    </a:prstGeom>
                    <a:solidFill>
                      <a:srgbClr val="E5E5E5"/>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39" name="Shape 239"/>
                    <p:cNvSpPr/>
                    <p:nvPr/>
                  </p:nvSpPr>
                  <p:spPr>
                    <a:xfrm>
                      <a:off x="700098" y="0"/>
                      <a:ext cx="70712" cy="245657"/>
                    </a:xfrm>
                    <a:prstGeom prst="roundRect">
                      <a:avLst>
                        <a:gd name="adj" fmla="val 50000"/>
                      </a:avLst>
                    </a:prstGeom>
                    <a:solidFill>
                      <a:srgbClr val="E5E5E5"/>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40" name="Shape 240"/>
                    <p:cNvSpPr/>
                    <p:nvPr/>
                  </p:nvSpPr>
                  <p:spPr>
                    <a:xfrm>
                      <a:off x="875123" y="0"/>
                      <a:ext cx="70712" cy="245657"/>
                    </a:xfrm>
                    <a:prstGeom prst="roundRect">
                      <a:avLst>
                        <a:gd name="adj" fmla="val 50000"/>
                      </a:avLst>
                    </a:prstGeom>
                    <a:solidFill>
                      <a:srgbClr val="E5E5E5"/>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grpSp>
            </p:grpSp>
          </p:grpSp>
          <p:sp>
            <p:nvSpPr>
              <p:cNvPr id="244" name="Shape 244"/>
              <p:cNvSpPr/>
              <p:nvPr/>
            </p:nvSpPr>
            <p:spPr>
              <a:xfrm rot="10800000">
                <a:off x="1399007" y="1501162"/>
                <a:ext cx="316984" cy="31698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8965" y="21600"/>
                    </a:lnTo>
                    <a:cubicBezTo>
                      <a:pt x="20425" y="21600"/>
                      <a:pt x="21600" y="20425"/>
                      <a:pt x="21600" y="18965"/>
                    </a:cubicBezTo>
                    <a:lnTo>
                      <a:pt x="21600" y="0"/>
                    </a:lnTo>
                    <a:close/>
                  </a:path>
                </a:pathLst>
              </a:custGeom>
              <a:solidFill>
                <a:srgbClr val="E5E5E5"/>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grpSp>
        <p:sp>
          <p:nvSpPr>
            <p:cNvPr id="246" name="Shape 246"/>
            <p:cNvSpPr/>
            <p:nvPr/>
          </p:nvSpPr>
          <p:spPr>
            <a:xfrm>
              <a:off x="330855" y="816891"/>
              <a:ext cx="1292531" cy="8093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6000">
                  <a:solidFill>
                    <a:srgbClr val="3483C9"/>
                  </a:solidFill>
                  <a:latin typeface="+mj-lt"/>
                  <a:ea typeface="+mj-ea"/>
                  <a:cs typeface="+mj-cs"/>
                  <a:sym typeface="Helvetica Neue UltraLight"/>
                </a:defRPr>
              </a:lvl1pPr>
            </a:lstStyle>
            <a:p>
              <a:pPr algn="ctr" defTabSz="321457" hangingPunct="0">
                <a:lnSpc>
                  <a:spcPct val="80000"/>
                </a:lnSpc>
                <a:spcBef>
                  <a:spcPts val="3867"/>
                </a:spcBef>
              </a:pPr>
              <a:r>
                <a:rPr lang="en-US" sz="4219" kern="0" dirty="0"/>
                <a:t>8</a:t>
              </a:r>
              <a:endParaRPr sz="4219" kern="0" dirty="0"/>
            </a:p>
          </p:txBody>
        </p:sp>
      </p:grpSp>
      <p:grpSp>
        <p:nvGrpSpPr>
          <p:cNvPr id="269" name="Group 269"/>
          <p:cNvGrpSpPr/>
          <p:nvPr/>
        </p:nvGrpSpPr>
        <p:grpSpPr>
          <a:xfrm>
            <a:off x="2726187" y="5145571"/>
            <a:ext cx="6974308" cy="1527482"/>
            <a:chOff x="0" y="0"/>
            <a:chExt cx="9919317" cy="2172484"/>
          </a:xfrm>
        </p:grpSpPr>
        <p:grpSp>
          <p:nvGrpSpPr>
            <p:cNvPr id="254" name="Group 254"/>
            <p:cNvGrpSpPr/>
            <p:nvPr/>
          </p:nvGrpSpPr>
          <p:grpSpPr>
            <a:xfrm>
              <a:off x="-1" y="0"/>
              <a:ext cx="3009879" cy="2172485"/>
              <a:chOff x="0" y="0"/>
              <a:chExt cx="3009877" cy="2172484"/>
            </a:xfrm>
          </p:grpSpPr>
          <p:grpSp>
            <p:nvGrpSpPr>
              <p:cNvPr id="250" name="Group 250"/>
              <p:cNvGrpSpPr/>
              <p:nvPr/>
            </p:nvGrpSpPr>
            <p:grpSpPr>
              <a:xfrm>
                <a:off x="-1" y="0"/>
                <a:ext cx="3009879" cy="1763569"/>
                <a:chOff x="0" y="0"/>
                <a:chExt cx="3009877" cy="1763568"/>
              </a:xfrm>
            </p:grpSpPr>
            <p:sp>
              <p:nvSpPr>
                <p:cNvPr id="248" name="Shape 248"/>
                <p:cNvSpPr/>
                <p:nvPr/>
              </p:nvSpPr>
              <p:spPr>
                <a:xfrm>
                  <a:off x="0" y="311859"/>
                  <a:ext cx="3009878" cy="1451709"/>
                </a:xfrm>
                <a:custGeom>
                  <a:avLst/>
                  <a:gdLst/>
                  <a:ahLst/>
                  <a:cxnLst>
                    <a:cxn ang="0">
                      <a:pos x="wd2" y="hd2"/>
                    </a:cxn>
                    <a:cxn ang="5400000">
                      <a:pos x="wd2" y="hd2"/>
                    </a:cxn>
                    <a:cxn ang="10800000">
                      <a:pos x="wd2" y="hd2"/>
                    </a:cxn>
                    <a:cxn ang="16200000">
                      <a:pos x="wd2" y="hd2"/>
                    </a:cxn>
                  </a:cxnLst>
                  <a:rect l="0" t="0" r="r" b="b"/>
                  <a:pathLst>
                    <a:path w="21600" h="21600" extrusionOk="0">
                      <a:moveTo>
                        <a:pt x="7994" y="0"/>
                      </a:moveTo>
                      <a:cubicBezTo>
                        <a:pt x="6225" y="985"/>
                        <a:pt x="4551" y="2894"/>
                        <a:pt x="3164" y="5771"/>
                      </a:cubicBezTo>
                      <a:cubicBezTo>
                        <a:pt x="1055" y="10143"/>
                        <a:pt x="0" y="15871"/>
                        <a:pt x="0" y="21600"/>
                      </a:cubicBezTo>
                      <a:lnTo>
                        <a:pt x="432" y="21600"/>
                      </a:lnTo>
                      <a:cubicBezTo>
                        <a:pt x="432" y="16100"/>
                        <a:pt x="1445" y="10600"/>
                        <a:pt x="3469" y="6403"/>
                      </a:cubicBezTo>
                      <a:cubicBezTo>
                        <a:pt x="4772" y="3702"/>
                        <a:pt x="6337" y="1881"/>
                        <a:pt x="7994" y="918"/>
                      </a:cubicBezTo>
                      <a:lnTo>
                        <a:pt x="7994" y="0"/>
                      </a:lnTo>
                      <a:close/>
                      <a:moveTo>
                        <a:pt x="13609" y="0"/>
                      </a:moveTo>
                      <a:lnTo>
                        <a:pt x="13609" y="918"/>
                      </a:lnTo>
                      <a:cubicBezTo>
                        <a:pt x="15264" y="1881"/>
                        <a:pt x="16829" y="3703"/>
                        <a:pt x="18131" y="6403"/>
                      </a:cubicBezTo>
                      <a:cubicBezTo>
                        <a:pt x="20155" y="10600"/>
                        <a:pt x="21168" y="16100"/>
                        <a:pt x="21168" y="21600"/>
                      </a:cubicBezTo>
                      <a:lnTo>
                        <a:pt x="21600" y="21600"/>
                      </a:lnTo>
                      <a:cubicBezTo>
                        <a:pt x="21600" y="15871"/>
                        <a:pt x="20545" y="10143"/>
                        <a:pt x="18436" y="5771"/>
                      </a:cubicBezTo>
                      <a:cubicBezTo>
                        <a:pt x="17049" y="2894"/>
                        <a:pt x="15377" y="985"/>
                        <a:pt x="13609" y="0"/>
                      </a:cubicBezTo>
                      <a:close/>
                    </a:path>
                  </a:pathLst>
                </a:custGeom>
                <a:solidFill>
                  <a:srgbClr val="3197E0"/>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49" name="Shape 249"/>
                <p:cNvSpPr/>
                <p:nvPr/>
              </p:nvSpPr>
              <p:spPr>
                <a:xfrm>
                  <a:off x="1203988" y="0"/>
                  <a:ext cx="601901" cy="601901"/>
                </a:xfrm>
                <a:prstGeom prst="roundRect">
                  <a:avLst>
                    <a:gd name="adj" fmla="val 15000"/>
                  </a:avLst>
                </a:prstGeom>
                <a:solidFill>
                  <a:srgbClr val="3197E0"/>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grpSp>
          <p:grpSp>
            <p:nvGrpSpPr>
              <p:cNvPr id="253" name="Group 253"/>
              <p:cNvGrpSpPr/>
              <p:nvPr/>
            </p:nvGrpSpPr>
            <p:grpSpPr>
              <a:xfrm>
                <a:off x="301138" y="1073827"/>
                <a:ext cx="2407602" cy="1098658"/>
                <a:chOff x="0" y="0"/>
                <a:chExt cx="2407601" cy="1098656"/>
              </a:xfrm>
            </p:grpSpPr>
            <p:sp>
              <p:nvSpPr>
                <p:cNvPr id="251" name="Shape 251"/>
                <p:cNvSpPr/>
                <p:nvPr/>
              </p:nvSpPr>
              <p:spPr>
                <a:xfrm>
                  <a:off x="180570" y="0"/>
                  <a:ext cx="2046462" cy="6671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defRPr>
                      <a:solidFill>
                        <a:srgbClr val="3483C9"/>
                      </a:solidFill>
                    </a:defRPr>
                  </a:lvl1pPr>
                </a:lstStyle>
                <a:p>
                  <a:pPr algn="ctr" defTabSz="321457" hangingPunct="0">
                    <a:lnSpc>
                      <a:spcPct val="80000"/>
                    </a:lnSpc>
                    <a:spcBef>
                      <a:spcPts val="3867"/>
                    </a:spcBef>
                  </a:pPr>
                  <a:r>
                    <a:rPr lang="en-US" sz="3516" kern="0" dirty="0">
                      <a:sym typeface="Helvetica Neue Thin"/>
                    </a:rPr>
                    <a:t>4</a:t>
                  </a:r>
                  <a:r>
                    <a:rPr sz="3516" kern="0" dirty="0">
                      <a:sym typeface="Helvetica Neue Thin"/>
                    </a:rPr>
                    <a:t> </a:t>
                  </a:r>
                </a:p>
              </p:txBody>
            </p:sp>
            <p:sp>
              <p:nvSpPr>
                <p:cNvPr id="252" name="Shape 252"/>
                <p:cNvSpPr/>
                <p:nvPr/>
              </p:nvSpPr>
              <p:spPr>
                <a:xfrm>
                  <a:off x="0" y="791723"/>
                  <a:ext cx="2407602" cy="3069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algn="ctr" hangingPunct="0"/>
                  <a:r>
                    <a:rPr lang="en-US" sz="1406" kern="0" dirty="0"/>
                    <a:t>Test Conditions</a:t>
                  </a:r>
                  <a:endParaRPr sz="1406" kern="0" dirty="0"/>
                </a:p>
              </p:txBody>
            </p:sp>
          </p:grpSp>
        </p:grpSp>
        <p:grpSp>
          <p:nvGrpSpPr>
            <p:cNvPr id="261" name="Group 261"/>
            <p:cNvGrpSpPr/>
            <p:nvPr/>
          </p:nvGrpSpPr>
          <p:grpSpPr>
            <a:xfrm>
              <a:off x="3454719" y="0"/>
              <a:ext cx="3009879" cy="2172484"/>
              <a:chOff x="0" y="0"/>
              <a:chExt cx="3009877" cy="2172483"/>
            </a:xfrm>
          </p:grpSpPr>
          <p:grpSp>
            <p:nvGrpSpPr>
              <p:cNvPr id="257" name="Group 257"/>
              <p:cNvGrpSpPr/>
              <p:nvPr/>
            </p:nvGrpSpPr>
            <p:grpSpPr>
              <a:xfrm>
                <a:off x="301138" y="1073827"/>
                <a:ext cx="2407602" cy="1098657"/>
                <a:chOff x="0" y="0"/>
                <a:chExt cx="2407601" cy="1098656"/>
              </a:xfrm>
            </p:grpSpPr>
            <p:sp>
              <p:nvSpPr>
                <p:cNvPr id="255" name="Shape 255"/>
                <p:cNvSpPr/>
                <p:nvPr/>
              </p:nvSpPr>
              <p:spPr>
                <a:xfrm>
                  <a:off x="180570" y="0"/>
                  <a:ext cx="2046462" cy="6671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defRPr>
                      <a:solidFill>
                        <a:srgbClr val="3483C9"/>
                      </a:solidFill>
                    </a:defRPr>
                  </a:lvl1pPr>
                </a:lstStyle>
                <a:p>
                  <a:pPr algn="ctr" defTabSz="321457" hangingPunct="0">
                    <a:lnSpc>
                      <a:spcPct val="80000"/>
                    </a:lnSpc>
                    <a:spcBef>
                      <a:spcPts val="3867"/>
                    </a:spcBef>
                  </a:pPr>
                  <a:r>
                    <a:rPr lang="en-US" sz="3516" kern="0" dirty="0">
                      <a:sym typeface="Helvetica Neue Thin"/>
                    </a:rPr>
                    <a:t>108</a:t>
                  </a:r>
                  <a:endParaRPr sz="3516" kern="0" dirty="0">
                    <a:sym typeface="Helvetica Neue Thin"/>
                  </a:endParaRPr>
                </a:p>
              </p:txBody>
            </p:sp>
            <p:sp>
              <p:nvSpPr>
                <p:cNvPr id="256" name="Shape 256"/>
                <p:cNvSpPr/>
                <p:nvPr/>
              </p:nvSpPr>
              <p:spPr>
                <a:xfrm>
                  <a:off x="0" y="791722"/>
                  <a:ext cx="2407602" cy="3069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algn="ctr" hangingPunct="0"/>
                  <a:r>
                    <a:rPr sz="1406" kern="0"/>
                    <a:t>Flights</a:t>
                  </a:r>
                </a:p>
              </p:txBody>
            </p:sp>
          </p:grpSp>
          <p:grpSp>
            <p:nvGrpSpPr>
              <p:cNvPr id="260" name="Group 260"/>
              <p:cNvGrpSpPr/>
              <p:nvPr/>
            </p:nvGrpSpPr>
            <p:grpSpPr>
              <a:xfrm>
                <a:off x="-1" y="0"/>
                <a:ext cx="3009879" cy="1763569"/>
                <a:chOff x="0" y="0"/>
                <a:chExt cx="3009877" cy="1763568"/>
              </a:xfrm>
            </p:grpSpPr>
            <p:sp>
              <p:nvSpPr>
                <p:cNvPr id="258" name="Shape 258"/>
                <p:cNvSpPr/>
                <p:nvPr/>
              </p:nvSpPr>
              <p:spPr>
                <a:xfrm>
                  <a:off x="0" y="311859"/>
                  <a:ext cx="3009878" cy="1451709"/>
                </a:xfrm>
                <a:custGeom>
                  <a:avLst/>
                  <a:gdLst/>
                  <a:ahLst/>
                  <a:cxnLst>
                    <a:cxn ang="0">
                      <a:pos x="wd2" y="hd2"/>
                    </a:cxn>
                    <a:cxn ang="5400000">
                      <a:pos x="wd2" y="hd2"/>
                    </a:cxn>
                    <a:cxn ang="10800000">
                      <a:pos x="wd2" y="hd2"/>
                    </a:cxn>
                    <a:cxn ang="16200000">
                      <a:pos x="wd2" y="hd2"/>
                    </a:cxn>
                  </a:cxnLst>
                  <a:rect l="0" t="0" r="r" b="b"/>
                  <a:pathLst>
                    <a:path w="21600" h="21600" extrusionOk="0">
                      <a:moveTo>
                        <a:pt x="7994" y="0"/>
                      </a:moveTo>
                      <a:cubicBezTo>
                        <a:pt x="6225" y="985"/>
                        <a:pt x="4551" y="2894"/>
                        <a:pt x="3164" y="5771"/>
                      </a:cubicBezTo>
                      <a:cubicBezTo>
                        <a:pt x="1055" y="10143"/>
                        <a:pt x="0" y="15871"/>
                        <a:pt x="0" y="21600"/>
                      </a:cubicBezTo>
                      <a:lnTo>
                        <a:pt x="432" y="21600"/>
                      </a:lnTo>
                      <a:cubicBezTo>
                        <a:pt x="432" y="16100"/>
                        <a:pt x="1445" y="10600"/>
                        <a:pt x="3469" y="6403"/>
                      </a:cubicBezTo>
                      <a:cubicBezTo>
                        <a:pt x="4772" y="3702"/>
                        <a:pt x="6337" y="1881"/>
                        <a:pt x="7994" y="918"/>
                      </a:cubicBezTo>
                      <a:lnTo>
                        <a:pt x="7994" y="0"/>
                      </a:lnTo>
                      <a:close/>
                      <a:moveTo>
                        <a:pt x="13609" y="0"/>
                      </a:moveTo>
                      <a:lnTo>
                        <a:pt x="13609" y="918"/>
                      </a:lnTo>
                      <a:cubicBezTo>
                        <a:pt x="15264" y="1881"/>
                        <a:pt x="16829" y="3703"/>
                        <a:pt x="18131" y="6403"/>
                      </a:cubicBezTo>
                      <a:cubicBezTo>
                        <a:pt x="20155" y="10600"/>
                        <a:pt x="21168" y="16100"/>
                        <a:pt x="21168" y="21600"/>
                      </a:cubicBezTo>
                      <a:lnTo>
                        <a:pt x="21600" y="21600"/>
                      </a:lnTo>
                      <a:cubicBezTo>
                        <a:pt x="21600" y="15871"/>
                        <a:pt x="20545" y="10143"/>
                        <a:pt x="18436" y="5771"/>
                      </a:cubicBezTo>
                      <a:cubicBezTo>
                        <a:pt x="17049" y="2894"/>
                        <a:pt x="15377" y="985"/>
                        <a:pt x="13609" y="0"/>
                      </a:cubicBezTo>
                      <a:close/>
                    </a:path>
                  </a:pathLst>
                </a:custGeom>
                <a:solidFill>
                  <a:srgbClr val="72B1D7"/>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59" name="Shape 259"/>
                <p:cNvSpPr/>
                <p:nvPr/>
              </p:nvSpPr>
              <p:spPr>
                <a:xfrm>
                  <a:off x="1203988" y="0"/>
                  <a:ext cx="601902" cy="601901"/>
                </a:xfrm>
                <a:prstGeom prst="roundRect">
                  <a:avLst>
                    <a:gd name="adj" fmla="val 15000"/>
                  </a:avLst>
                </a:prstGeom>
                <a:solidFill>
                  <a:srgbClr val="72B1D7"/>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grpSp>
        </p:grpSp>
        <p:grpSp>
          <p:nvGrpSpPr>
            <p:cNvPr id="268" name="Group 268"/>
            <p:cNvGrpSpPr/>
            <p:nvPr/>
          </p:nvGrpSpPr>
          <p:grpSpPr>
            <a:xfrm>
              <a:off x="6909439" y="0"/>
              <a:ext cx="3009879" cy="2172484"/>
              <a:chOff x="0" y="0"/>
              <a:chExt cx="3009877" cy="2172483"/>
            </a:xfrm>
          </p:grpSpPr>
          <p:grpSp>
            <p:nvGrpSpPr>
              <p:cNvPr id="264" name="Group 264"/>
              <p:cNvGrpSpPr/>
              <p:nvPr/>
            </p:nvGrpSpPr>
            <p:grpSpPr>
              <a:xfrm>
                <a:off x="301138" y="1073827"/>
                <a:ext cx="2407602" cy="1098657"/>
                <a:chOff x="0" y="0"/>
                <a:chExt cx="2407601" cy="1098656"/>
              </a:xfrm>
            </p:grpSpPr>
            <p:sp>
              <p:nvSpPr>
                <p:cNvPr id="262" name="Shape 262"/>
                <p:cNvSpPr/>
                <p:nvPr/>
              </p:nvSpPr>
              <p:spPr>
                <a:xfrm>
                  <a:off x="180570" y="0"/>
                  <a:ext cx="2046462" cy="6671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defRPr>
                      <a:solidFill>
                        <a:srgbClr val="3483C9"/>
                      </a:solidFill>
                    </a:defRPr>
                  </a:lvl1pPr>
                </a:lstStyle>
                <a:p>
                  <a:pPr algn="ctr" defTabSz="321457" hangingPunct="0">
                    <a:lnSpc>
                      <a:spcPct val="80000"/>
                    </a:lnSpc>
                    <a:spcBef>
                      <a:spcPts val="3867"/>
                    </a:spcBef>
                  </a:pPr>
                  <a:r>
                    <a:rPr lang="en-US" sz="3516" kern="0" dirty="0">
                      <a:sym typeface="Helvetica Neue Thin"/>
                    </a:rPr>
                    <a:t>18</a:t>
                  </a:r>
                  <a:endParaRPr sz="3516" kern="0" dirty="0">
                    <a:sym typeface="Helvetica Neue Thin"/>
                  </a:endParaRPr>
                </a:p>
              </p:txBody>
            </p:sp>
            <p:sp>
              <p:nvSpPr>
                <p:cNvPr id="263" name="Shape 263"/>
                <p:cNvSpPr/>
                <p:nvPr/>
              </p:nvSpPr>
              <p:spPr>
                <a:xfrm>
                  <a:off x="0" y="791722"/>
                  <a:ext cx="2407602" cy="3069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algn="ctr" hangingPunct="0"/>
                  <a:r>
                    <a:rPr sz="1406" kern="0"/>
                    <a:t>Flight Hours</a:t>
                  </a:r>
                </a:p>
              </p:txBody>
            </p:sp>
          </p:grpSp>
          <p:grpSp>
            <p:nvGrpSpPr>
              <p:cNvPr id="267" name="Group 267"/>
              <p:cNvGrpSpPr/>
              <p:nvPr/>
            </p:nvGrpSpPr>
            <p:grpSpPr>
              <a:xfrm>
                <a:off x="-1" y="0"/>
                <a:ext cx="3009879" cy="1763569"/>
                <a:chOff x="0" y="0"/>
                <a:chExt cx="3009877" cy="1763568"/>
              </a:xfrm>
            </p:grpSpPr>
            <p:sp>
              <p:nvSpPr>
                <p:cNvPr id="265" name="Shape 265"/>
                <p:cNvSpPr/>
                <p:nvPr/>
              </p:nvSpPr>
              <p:spPr>
                <a:xfrm>
                  <a:off x="0" y="311859"/>
                  <a:ext cx="3009878" cy="1451709"/>
                </a:xfrm>
                <a:custGeom>
                  <a:avLst/>
                  <a:gdLst/>
                  <a:ahLst/>
                  <a:cxnLst>
                    <a:cxn ang="0">
                      <a:pos x="wd2" y="hd2"/>
                    </a:cxn>
                    <a:cxn ang="5400000">
                      <a:pos x="wd2" y="hd2"/>
                    </a:cxn>
                    <a:cxn ang="10800000">
                      <a:pos x="wd2" y="hd2"/>
                    </a:cxn>
                    <a:cxn ang="16200000">
                      <a:pos x="wd2" y="hd2"/>
                    </a:cxn>
                  </a:cxnLst>
                  <a:rect l="0" t="0" r="r" b="b"/>
                  <a:pathLst>
                    <a:path w="21600" h="21600" extrusionOk="0">
                      <a:moveTo>
                        <a:pt x="7994" y="0"/>
                      </a:moveTo>
                      <a:cubicBezTo>
                        <a:pt x="6225" y="985"/>
                        <a:pt x="4551" y="2894"/>
                        <a:pt x="3164" y="5771"/>
                      </a:cubicBezTo>
                      <a:cubicBezTo>
                        <a:pt x="1055" y="10143"/>
                        <a:pt x="0" y="15871"/>
                        <a:pt x="0" y="21600"/>
                      </a:cubicBezTo>
                      <a:lnTo>
                        <a:pt x="432" y="21600"/>
                      </a:lnTo>
                      <a:cubicBezTo>
                        <a:pt x="432" y="16100"/>
                        <a:pt x="1445" y="10600"/>
                        <a:pt x="3469" y="6403"/>
                      </a:cubicBezTo>
                      <a:cubicBezTo>
                        <a:pt x="4772" y="3702"/>
                        <a:pt x="6337" y="1881"/>
                        <a:pt x="7994" y="918"/>
                      </a:cubicBezTo>
                      <a:lnTo>
                        <a:pt x="7994" y="0"/>
                      </a:lnTo>
                      <a:close/>
                      <a:moveTo>
                        <a:pt x="13609" y="0"/>
                      </a:moveTo>
                      <a:lnTo>
                        <a:pt x="13609" y="918"/>
                      </a:lnTo>
                      <a:cubicBezTo>
                        <a:pt x="15264" y="1881"/>
                        <a:pt x="16829" y="3703"/>
                        <a:pt x="18131" y="6403"/>
                      </a:cubicBezTo>
                      <a:cubicBezTo>
                        <a:pt x="20155" y="10600"/>
                        <a:pt x="21168" y="16100"/>
                        <a:pt x="21168" y="21600"/>
                      </a:cubicBezTo>
                      <a:lnTo>
                        <a:pt x="21600" y="21600"/>
                      </a:lnTo>
                      <a:cubicBezTo>
                        <a:pt x="21600" y="15871"/>
                        <a:pt x="20545" y="10143"/>
                        <a:pt x="18436" y="5771"/>
                      </a:cubicBezTo>
                      <a:cubicBezTo>
                        <a:pt x="17049" y="2894"/>
                        <a:pt x="15377" y="985"/>
                        <a:pt x="13609" y="0"/>
                      </a:cubicBezTo>
                      <a:close/>
                    </a:path>
                  </a:pathLst>
                </a:custGeom>
                <a:solidFill>
                  <a:srgbClr val="99999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66" name="Shape 266"/>
                <p:cNvSpPr/>
                <p:nvPr/>
              </p:nvSpPr>
              <p:spPr>
                <a:xfrm>
                  <a:off x="1203988" y="0"/>
                  <a:ext cx="601902" cy="601901"/>
                </a:xfrm>
                <a:prstGeom prst="roundRect">
                  <a:avLst>
                    <a:gd name="adj" fmla="val 15000"/>
                  </a:avLst>
                </a:prstGeom>
                <a:solidFill>
                  <a:srgbClr val="99999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grpSp>
        </p:grpSp>
      </p:grpSp>
      <p:pic>
        <p:nvPicPr>
          <p:cNvPr id="83" name="Picture 8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35631" y="2065121"/>
            <a:ext cx="1006688" cy="669703"/>
          </a:xfrm>
          <a:prstGeom prst="rect">
            <a:avLst/>
          </a:prstGeom>
        </p:spPr>
      </p:pic>
      <p:pic>
        <p:nvPicPr>
          <p:cNvPr id="84" name="Picture 83" descr="Decal_Setup_No_Logo.238.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47280" y="3679964"/>
            <a:ext cx="1615504" cy="908351"/>
          </a:xfrm>
          <a:prstGeom prst="rect">
            <a:avLst/>
          </a:prstGeom>
        </p:spPr>
      </p:pic>
    </p:spTree>
    <p:extLst>
      <p:ext uri="{BB962C8B-B14F-4D97-AF65-F5344CB8AC3E}">
        <p14:creationId xmlns:p14="http://schemas.microsoft.com/office/powerpoint/2010/main" val="1460629665"/>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p:cNvSpPr>
          <p:nvPr>
            <p:ph type="ctrTitle" idx="4294967295"/>
          </p:nvPr>
        </p:nvSpPr>
        <p:spPr>
          <a:xfrm>
            <a:off x="0" y="2386013"/>
            <a:ext cx="10515600" cy="1325562"/>
          </a:xfrm>
          <a:prstGeom prst="rect">
            <a:avLst/>
          </a:prstGeom>
          <a:solidFill>
            <a:srgbClr val="0070C0"/>
          </a:solidFill>
        </p:spPr>
        <p:style>
          <a:lnRef idx="0">
            <a:schemeClr val="accent6"/>
          </a:lnRef>
          <a:fillRef idx="3">
            <a:schemeClr val="accent6"/>
          </a:fillRef>
          <a:effectRef idx="3">
            <a:schemeClr val="accent6"/>
          </a:effectRef>
          <a:fontRef idx="minor">
            <a:schemeClr val="lt1"/>
          </a:fontRef>
        </p:style>
        <p:txBody>
          <a:bodyPr/>
          <a:lstStyle>
            <a:lvl1pPr>
              <a:defRPr sz="4000"/>
            </a:lvl1pPr>
          </a:lstStyle>
          <a:p>
            <a:r>
              <a:rPr lang="en-US" b="1" dirty="0" smtClean="0">
                <a:ln>
                  <a:noFill/>
                </a:ln>
                <a:solidFill>
                  <a:schemeClr val="bg1"/>
                </a:solidFill>
              </a:rPr>
              <a:t>	Overview</a:t>
            </a:r>
            <a:endParaRPr b="1" dirty="0">
              <a:ln>
                <a:noFill/>
              </a:ln>
              <a:solidFill>
                <a:schemeClr val="bg1"/>
              </a:solidFill>
            </a:endParaRPr>
          </a:p>
        </p:txBody>
      </p:sp>
    </p:spTree>
    <p:extLst>
      <p:ext uri="{BB962C8B-B14F-4D97-AF65-F5344CB8AC3E}">
        <p14:creationId xmlns:p14="http://schemas.microsoft.com/office/powerpoint/2010/main" val="1109217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descr="sound-waves-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66775" y="1097196"/>
            <a:ext cx="2960604" cy="2116603"/>
          </a:xfrm>
          <a:prstGeom prst="rect">
            <a:avLst/>
          </a:prstGeom>
        </p:spPr>
      </p:pic>
      <p:pic>
        <p:nvPicPr>
          <p:cNvPr id="53" name="Picture 52" descr="http://s3.amazonaws.com/3dr.production/1266/zoom/Iris__White.jpg?1410199958"/>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064221" y="1760475"/>
            <a:ext cx="2053532" cy="90089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Military-radar-05-vector-material-33477.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585024" y="4834468"/>
            <a:ext cx="1624408" cy="2013021"/>
          </a:xfrm>
          <a:prstGeom prst="rect">
            <a:avLst/>
          </a:prstGeom>
        </p:spPr>
      </p:pic>
      <p:sp>
        <p:nvSpPr>
          <p:cNvPr id="39" name="Rectangle 38"/>
          <p:cNvSpPr/>
          <p:nvPr/>
        </p:nvSpPr>
        <p:spPr>
          <a:xfrm>
            <a:off x="5655483" y="5182356"/>
            <a:ext cx="2805744" cy="923714"/>
          </a:xfrm>
          <a:prstGeom prst="rect">
            <a:avLst/>
          </a:prstGeom>
        </p:spPr>
        <p:txBody>
          <a:bodyPr wrap="square">
            <a:spAutoFit/>
          </a:bodyPr>
          <a:lstStyle/>
          <a:p>
            <a:pPr algn="r" defTabSz="321457"/>
            <a:r>
              <a:rPr lang="en-US" sz="1801" b="1" dirty="0">
                <a:solidFill>
                  <a:srgbClr val="333333">
                    <a:lumMod val="65000"/>
                    <a:lumOff val="35000"/>
                  </a:srgbClr>
                </a:solidFill>
                <a:sym typeface="Helvetica Neue Thin"/>
              </a:rPr>
              <a:t>Objective 1:</a:t>
            </a:r>
            <a:r>
              <a:rPr lang="en-US" sz="1801" dirty="0">
                <a:solidFill>
                  <a:srgbClr val="333333">
                    <a:lumMod val="65000"/>
                    <a:lumOff val="35000"/>
                  </a:srgbClr>
                </a:solidFill>
                <a:sym typeface="Helvetica Neue Thin"/>
              </a:rPr>
              <a:t> Demonstrate UTM Prototype Features</a:t>
            </a:r>
          </a:p>
        </p:txBody>
      </p:sp>
      <p:sp>
        <p:nvSpPr>
          <p:cNvPr id="46" name="Rectangle 45"/>
          <p:cNvSpPr/>
          <p:nvPr/>
        </p:nvSpPr>
        <p:spPr>
          <a:xfrm>
            <a:off x="1760164" y="4260117"/>
            <a:ext cx="3690459" cy="923714"/>
          </a:xfrm>
          <a:prstGeom prst="rect">
            <a:avLst/>
          </a:prstGeom>
        </p:spPr>
        <p:txBody>
          <a:bodyPr wrap="square">
            <a:spAutoFit/>
          </a:bodyPr>
          <a:lstStyle/>
          <a:p>
            <a:pPr defTabSz="321457"/>
            <a:r>
              <a:rPr lang="en-US" sz="1801" b="1" dirty="0">
                <a:solidFill>
                  <a:srgbClr val="333333">
                    <a:lumMod val="65000"/>
                    <a:lumOff val="35000"/>
                  </a:srgbClr>
                </a:solidFill>
                <a:sym typeface="Helvetica Neue Thin"/>
              </a:rPr>
              <a:t>Objective 2:</a:t>
            </a:r>
            <a:r>
              <a:rPr lang="en-US" sz="1801" dirty="0">
                <a:solidFill>
                  <a:srgbClr val="333333">
                    <a:lumMod val="65000"/>
                    <a:lumOff val="35000"/>
                  </a:srgbClr>
                </a:solidFill>
                <a:sym typeface="Helvetica Neue Thin"/>
              </a:rPr>
              <a:t> Collect Data on </a:t>
            </a:r>
          </a:p>
          <a:p>
            <a:pPr defTabSz="321457"/>
            <a:r>
              <a:rPr lang="en-US" sz="1801" dirty="0">
                <a:solidFill>
                  <a:srgbClr val="333333">
                    <a:lumMod val="65000"/>
                    <a:lumOff val="35000"/>
                  </a:srgbClr>
                </a:solidFill>
                <a:sym typeface="Helvetica Neue Thin"/>
              </a:rPr>
              <a:t>UAS Navigation Performance Error</a:t>
            </a:r>
          </a:p>
        </p:txBody>
      </p:sp>
      <p:sp>
        <p:nvSpPr>
          <p:cNvPr id="48" name="Rectangle 47"/>
          <p:cNvSpPr/>
          <p:nvPr/>
        </p:nvSpPr>
        <p:spPr>
          <a:xfrm>
            <a:off x="7510506" y="4188177"/>
            <a:ext cx="3157367" cy="923714"/>
          </a:xfrm>
          <a:prstGeom prst="rect">
            <a:avLst/>
          </a:prstGeom>
        </p:spPr>
        <p:txBody>
          <a:bodyPr wrap="square">
            <a:spAutoFit/>
          </a:bodyPr>
          <a:lstStyle/>
          <a:p>
            <a:pPr algn="r" defTabSz="321457"/>
            <a:r>
              <a:rPr lang="en-US" sz="1801" b="1" dirty="0">
                <a:solidFill>
                  <a:srgbClr val="333333">
                    <a:lumMod val="65000"/>
                    <a:lumOff val="35000"/>
                  </a:srgbClr>
                </a:solidFill>
                <a:sym typeface="Helvetica Neue Thin"/>
              </a:rPr>
              <a:t>Objective 3:</a:t>
            </a:r>
            <a:r>
              <a:rPr lang="en-US" sz="1801" dirty="0">
                <a:solidFill>
                  <a:srgbClr val="333333">
                    <a:lumMod val="65000"/>
                    <a:lumOff val="35000"/>
                  </a:srgbClr>
                </a:solidFill>
                <a:sym typeface="Helvetica Neue Thin"/>
              </a:rPr>
              <a:t> Collect Data on </a:t>
            </a:r>
          </a:p>
          <a:p>
            <a:pPr algn="r" defTabSz="321457"/>
            <a:r>
              <a:rPr lang="en-US" sz="1801" dirty="0">
                <a:solidFill>
                  <a:srgbClr val="333333">
                    <a:lumMod val="65000"/>
                    <a:lumOff val="35000"/>
                  </a:srgbClr>
                </a:solidFill>
                <a:sym typeface="Helvetica Neue Thin"/>
              </a:rPr>
              <a:t>Aircraft Tracking Performance</a:t>
            </a:r>
          </a:p>
        </p:txBody>
      </p:sp>
      <p:sp>
        <p:nvSpPr>
          <p:cNvPr id="49" name="Rectangle 48"/>
          <p:cNvSpPr/>
          <p:nvPr/>
        </p:nvSpPr>
        <p:spPr>
          <a:xfrm>
            <a:off x="3141969" y="5853523"/>
            <a:ext cx="3795089" cy="923714"/>
          </a:xfrm>
          <a:prstGeom prst="rect">
            <a:avLst/>
          </a:prstGeom>
        </p:spPr>
        <p:txBody>
          <a:bodyPr wrap="square">
            <a:spAutoFit/>
          </a:bodyPr>
          <a:lstStyle/>
          <a:p>
            <a:pPr defTabSz="321457"/>
            <a:r>
              <a:rPr lang="en-US" sz="1801" b="1" dirty="0">
                <a:solidFill>
                  <a:srgbClr val="333333">
                    <a:lumMod val="65000"/>
                    <a:lumOff val="35000"/>
                  </a:srgbClr>
                </a:solidFill>
                <a:sym typeface="Helvetica Neue Thin"/>
              </a:rPr>
              <a:t>Objective 4:</a:t>
            </a:r>
            <a:r>
              <a:rPr lang="en-US" sz="1801" dirty="0">
                <a:solidFill>
                  <a:srgbClr val="333333">
                    <a:lumMod val="65000"/>
                    <a:lumOff val="35000"/>
                  </a:srgbClr>
                </a:solidFill>
                <a:sym typeface="Helvetica Neue Thin"/>
              </a:rPr>
              <a:t> Collect Weather </a:t>
            </a:r>
          </a:p>
          <a:p>
            <a:pPr defTabSz="321457"/>
            <a:r>
              <a:rPr lang="en-US" sz="1801" dirty="0">
                <a:solidFill>
                  <a:srgbClr val="333333">
                    <a:lumMod val="65000"/>
                    <a:lumOff val="35000"/>
                  </a:srgbClr>
                </a:solidFill>
                <a:sym typeface="Helvetica Neue Thin"/>
              </a:rPr>
              <a:t>Observations for Forecasting Models</a:t>
            </a:r>
          </a:p>
        </p:txBody>
      </p:sp>
      <p:pic>
        <p:nvPicPr>
          <p:cNvPr id="54" name="Picture 53" descr="biyobeAAT.jpe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89681" y="1112547"/>
            <a:ext cx="1252279" cy="1013609"/>
          </a:xfrm>
          <a:prstGeom prst="rect">
            <a:avLst/>
          </a:prstGeom>
        </p:spPr>
      </p:pic>
      <p:pic>
        <p:nvPicPr>
          <p:cNvPr id="55" name="Picture 54" descr="weather_vane.png"/>
          <p:cNvPicPr>
            <a:picLocks noChangeAspect="1"/>
          </p:cNvPicPr>
          <p:nvPr/>
        </p:nvPicPr>
        <p:blipFill>
          <a:blip r:embed="rId6" cstate="email">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1674926" y="5365394"/>
            <a:ext cx="1467033" cy="1492502"/>
          </a:xfrm>
          <a:prstGeom prst="rect">
            <a:avLst/>
          </a:prstGeom>
        </p:spPr>
      </p:pic>
      <p:sp>
        <p:nvSpPr>
          <p:cNvPr id="11" name="Rectangle 10"/>
          <p:cNvSpPr/>
          <p:nvPr/>
        </p:nvSpPr>
        <p:spPr>
          <a:xfrm>
            <a:off x="6789114" y="704900"/>
            <a:ext cx="3344231" cy="923714"/>
          </a:xfrm>
          <a:prstGeom prst="rect">
            <a:avLst/>
          </a:prstGeom>
        </p:spPr>
        <p:txBody>
          <a:bodyPr wrap="square">
            <a:spAutoFit/>
          </a:bodyPr>
          <a:lstStyle/>
          <a:p>
            <a:pPr algn="r" defTabSz="321457"/>
            <a:r>
              <a:rPr lang="en-US" sz="1801" b="1" dirty="0">
                <a:solidFill>
                  <a:srgbClr val="333333">
                    <a:lumMod val="65000"/>
                    <a:lumOff val="35000"/>
                  </a:srgbClr>
                </a:solidFill>
                <a:sym typeface="Helvetica Neue Thin"/>
              </a:rPr>
              <a:t>Objective 5:</a:t>
            </a:r>
            <a:r>
              <a:rPr lang="en-US" sz="1801" dirty="0">
                <a:solidFill>
                  <a:srgbClr val="333333">
                    <a:lumMod val="65000"/>
                    <a:lumOff val="35000"/>
                  </a:srgbClr>
                </a:solidFill>
                <a:sym typeface="Helvetica Neue Thin"/>
              </a:rPr>
              <a:t> Collect Data on </a:t>
            </a:r>
          </a:p>
          <a:p>
            <a:pPr algn="r" defTabSz="321457"/>
            <a:r>
              <a:rPr lang="en-US" sz="1801" dirty="0">
                <a:solidFill>
                  <a:srgbClr val="333333">
                    <a:lumMod val="65000"/>
                    <a:lumOff val="35000"/>
                  </a:srgbClr>
                </a:solidFill>
                <a:sym typeface="Helvetica Neue Thin"/>
              </a:rPr>
              <a:t>Noise Signature of UAS Vehicles </a:t>
            </a:r>
          </a:p>
        </p:txBody>
      </p:sp>
      <p:pic>
        <p:nvPicPr>
          <p:cNvPr id="58" name="Picture 57" descr="losdrone.jpg"/>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1553" b="99379" l="0" r="89531">
                        <a14:foregroundMark x1="14079" y1="49689" x2="14079" y2="49689"/>
                        <a14:foregroundMark x1="15523" y1="55280" x2="15523" y2="55280"/>
                        <a14:foregroundMark x1="19495" y1="51553" x2="19495" y2="51553"/>
                        <a14:foregroundMark x1="9386" y1="53416" x2="9386" y2="53416"/>
                        <a14:foregroundMark x1="7220" y1="49689" x2="7220" y2="49689"/>
                        <a14:backgroundMark x1="17690" y1="44410" x2="17690" y2="44410"/>
                        <a14:backgroundMark x1="40433" y1="15839" x2="40433" y2="15839"/>
                      </a14:backgroundRemoval>
                    </a14:imgEffect>
                  </a14:imgLayer>
                </a14:imgProps>
              </a:ext>
              <a:ext uri="{28A0092B-C50C-407E-A947-70E740481C1C}">
                <a14:useLocalDpi xmlns:a14="http://schemas.microsoft.com/office/drawing/2010/main"/>
              </a:ext>
            </a:extLst>
          </a:blip>
          <a:srcRect/>
          <a:stretch/>
        </p:blipFill>
        <p:spPr>
          <a:xfrm>
            <a:off x="5904226" y="3114354"/>
            <a:ext cx="1804839" cy="2093614"/>
          </a:xfrm>
          <a:prstGeom prst="rect">
            <a:avLst/>
          </a:prstGeom>
        </p:spPr>
      </p:pic>
      <p:pic>
        <p:nvPicPr>
          <p:cNvPr id="59" name="Picture 58"/>
          <p:cNvPicPr>
            <a:picLocks noChangeAspect="1"/>
          </p:cNvPicPr>
          <p:nvPr/>
        </p:nvPicPr>
        <p:blipFill>
          <a:blip r:embed="rId10" cstate="email">
            <a:extLst>
              <a:ext uri="{BEBA8EAE-BF5A-486C-A8C5-ECC9F3942E4B}">
                <a14:imgProps xmlns:a14="http://schemas.microsoft.com/office/drawing/2010/main">
                  <a14:imgLayer r:embed="rId11">
                    <a14:imgEffect>
                      <a14:backgroundRemoval t="2041" b="97449" l="1155" r="100000"/>
                    </a14:imgEffect>
                  </a14:imgLayer>
                </a14:imgProps>
              </a:ext>
              <a:ext uri="{28A0092B-C50C-407E-A947-70E740481C1C}">
                <a14:useLocalDpi xmlns:a14="http://schemas.microsoft.com/office/drawing/2010/main"/>
              </a:ext>
            </a:extLst>
          </a:blip>
          <a:stretch>
            <a:fillRect/>
          </a:stretch>
        </p:blipFill>
        <p:spPr>
          <a:xfrm flipH="1">
            <a:off x="4769426" y="1143494"/>
            <a:ext cx="681197" cy="220321"/>
          </a:xfrm>
          <a:prstGeom prst="rect">
            <a:avLst/>
          </a:prstGeom>
        </p:spPr>
      </p:pic>
      <p:grpSp>
        <p:nvGrpSpPr>
          <p:cNvPr id="79" name="Group 78"/>
          <p:cNvGrpSpPr/>
          <p:nvPr/>
        </p:nvGrpSpPr>
        <p:grpSpPr>
          <a:xfrm>
            <a:off x="1889680" y="2126154"/>
            <a:ext cx="4036995" cy="2004813"/>
            <a:chOff x="365549" y="2126113"/>
            <a:chExt cx="4037118" cy="2004874"/>
          </a:xfrm>
        </p:grpSpPr>
        <p:pic>
          <p:nvPicPr>
            <p:cNvPr id="60" name="Picture 59" descr="pin.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994924" y="2872333"/>
              <a:ext cx="281249" cy="448734"/>
            </a:xfrm>
            <a:prstGeom prst="rect">
              <a:avLst/>
            </a:prstGeom>
          </p:spPr>
        </p:pic>
        <p:pic>
          <p:nvPicPr>
            <p:cNvPr id="61" name="Picture 60" descr="pin.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081315" y="3249100"/>
              <a:ext cx="281249" cy="448734"/>
            </a:xfrm>
            <a:prstGeom prst="rect">
              <a:avLst/>
            </a:prstGeom>
          </p:spPr>
        </p:pic>
        <p:pic>
          <p:nvPicPr>
            <p:cNvPr id="62" name="Picture 61" descr="pin.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46798" y="3321067"/>
              <a:ext cx="281249" cy="448734"/>
            </a:xfrm>
            <a:prstGeom prst="rect">
              <a:avLst/>
            </a:prstGeom>
          </p:spPr>
        </p:pic>
        <p:cxnSp>
          <p:nvCxnSpPr>
            <p:cNvPr id="64" name="Straight Connector 63"/>
            <p:cNvCxnSpPr>
              <a:endCxn id="61" idx="2"/>
            </p:cNvCxnSpPr>
            <p:nvPr/>
          </p:nvCxnSpPr>
          <p:spPr>
            <a:xfrm flipH="1">
              <a:off x="2221940" y="3321067"/>
              <a:ext cx="913609" cy="376767"/>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Connector 64"/>
            <p:cNvCxnSpPr>
              <a:stCxn id="61" idx="2"/>
              <a:endCxn id="68" idx="2"/>
            </p:cNvCxnSpPr>
            <p:nvPr/>
          </p:nvCxnSpPr>
          <p:spPr>
            <a:xfrm flipH="1" flipV="1">
              <a:off x="1594266" y="3545434"/>
              <a:ext cx="627674" cy="152400"/>
            </a:xfrm>
            <a:prstGeom prst="line">
              <a:avLst/>
            </a:prstGeom>
          </p:spPr>
          <p:style>
            <a:lnRef idx="2">
              <a:schemeClr val="accent1"/>
            </a:lnRef>
            <a:fillRef idx="0">
              <a:schemeClr val="accent1"/>
            </a:fillRef>
            <a:effectRef idx="1">
              <a:schemeClr val="accent1"/>
            </a:effectRef>
            <a:fontRef idx="minor">
              <a:schemeClr val="tx1"/>
            </a:fontRef>
          </p:style>
        </p:cxnSp>
        <p:pic>
          <p:nvPicPr>
            <p:cNvPr id="68" name="Picture 67" descr="pin.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453641" y="3096700"/>
              <a:ext cx="281249" cy="448734"/>
            </a:xfrm>
            <a:prstGeom prst="rect">
              <a:avLst/>
            </a:prstGeom>
          </p:spPr>
        </p:pic>
        <p:cxnSp>
          <p:nvCxnSpPr>
            <p:cNvPr id="70" name="Straight Connector 69"/>
            <p:cNvCxnSpPr>
              <a:stCxn id="62" idx="2"/>
              <a:endCxn id="68" idx="2"/>
            </p:cNvCxnSpPr>
            <p:nvPr/>
          </p:nvCxnSpPr>
          <p:spPr>
            <a:xfrm flipV="1">
              <a:off x="787423" y="3545434"/>
              <a:ext cx="806843" cy="224367"/>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p:cNvCxnSpPr>
              <a:endCxn id="60" idx="2"/>
            </p:cNvCxnSpPr>
            <p:nvPr/>
          </p:nvCxnSpPr>
          <p:spPr>
            <a:xfrm flipH="1">
              <a:off x="3135549" y="2126113"/>
              <a:ext cx="1267118" cy="1194954"/>
            </a:xfrm>
            <a:prstGeom prst="line">
              <a:avLst/>
            </a:prstGeom>
          </p:spPr>
          <p:style>
            <a:lnRef idx="2">
              <a:schemeClr val="accent1"/>
            </a:lnRef>
            <a:fillRef idx="0">
              <a:schemeClr val="accent1"/>
            </a:fillRef>
            <a:effectRef idx="1">
              <a:schemeClr val="accent1"/>
            </a:effectRef>
            <a:fontRef idx="minor">
              <a:schemeClr val="tx1"/>
            </a:fontRef>
          </p:style>
        </p:cxnSp>
        <p:sp>
          <p:nvSpPr>
            <p:cNvPr id="76" name="Cube 75"/>
            <p:cNvSpPr/>
            <p:nvPr/>
          </p:nvSpPr>
          <p:spPr>
            <a:xfrm>
              <a:off x="365549" y="2662331"/>
              <a:ext cx="3174629" cy="1468656"/>
            </a:xfrm>
            <a:prstGeom prst="cube">
              <a:avLst/>
            </a:prstGeom>
            <a:solidFill>
              <a:srgbClr val="008000">
                <a:alpha val="1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21457"/>
              <a:endParaRPr lang="en-US" sz="1801">
                <a:solidFill>
                  <a:prstClr val="white"/>
                </a:solidFill>
                <a:sym typeface="Helvetica Neue Thin"/>
              </a:endParaRPr>
            </a:p>
          </p:txBody>
        </p:sp>
      </p:grpSp>
      <p:pic>
        <p:nvPicPr>
          <p:cNvPr id="81" name="Picture 80" descr="phantom_2_drone.jpg"/>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537919" y="1499296"/>
            <a:ext cx="913092" cy="683224"/>
          </a:xfrm>
          <a:prstGeom prst="rect">
            <a:avLst/>
          </a:prstGeom>
        </p:spPr>
      </p:pic>
      <p:grpSp>
        <p:nvGrpSpPr>
          <p:cNvPr id="30" name="Group 516"/>
          <p:cNvGrpSpPr/>
          <p:nvPr/>
        </p:nvGrpSpPr>
        <p:grpSpPr>
          <a:xfrm>
            <a:off x="984265" y="424645"/>
            <a:ext cx="9284635" cy="389466"/>
            <a:chOff x="-1335273" y="74920"/>
            <a:chExt cx="13205214" cy="311595"/>
          </a:xfrm>
        </p:grpSpPr>
        <p:sp>
          <p:nvSpPr>
            <p:cNvPr id="31" name="Shape 514"/>
            <p:cNvSpPr/>
            <p:nvPr/>
          </p:nvSpPr>
          <p:spPr>
            <a:xfrm>
              <a:off x="-1335273" y="74920"/>
              <a:ext cx="7041685" cy="31159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lnSpc>
                  <a:spcPct val="100000"/>
                </a:lnSpc>
                <a:spcBef>
                  <a:spcPts val="0"/>
                </a:spcBef>
                <a:defRPr sz="2800">
                  <a:solidFill>
                    <a:srgbClr val="5B6062"/>
                  </a:solidFill>
                  <a:latin typeface="Gill Sans Light"/>
                  <a:ea typeface="Gill Sans Light"/>
                  <a:cs typeface="Gill Sans Light"/>
                  <a:sym typeface="Gill Sans Light"/>
                </a:defRPr>
              </a:lvl1pPr>
            </a:lstStyle>
            <a:p>
              <a:pPr defTabSz="321457" hangingPunct="0"/>
              <a:r>
                <a:rPr lang="en-US" sz="2531" kern="0" dirty="0"/>
                <a:t>TCL 1 Demonstration Objectives</a:t>
              </a:r>
              <a:endParaRPr sz="2531" kern="0" dirty="0"/>
            </a:p>
          </p:txBody>
        </p:sp>
        <p:sp>
          <p:nvSpPr>
            <p:cNvPr id="32" name="Shape 515"/>
            <p:cNvSpPr/>
            <p:nvPr/>
          </p:nvSpPr>
          <p:spPr>
            <a:xfrm>
              <a:off x="5434771" y="287436"/>
              <a:ext cx="6435170" cy="14643"/>
            </a:xfrm>
            <a:prstGeom prst="line">
              <a:avLst/>
            </a:prstGeom>
            <a:noFill/>
            <a:ln w="6350" cap="flat">
              <a:solidFill>
                <a:srgbClr val="5B6062"/>
              </a:solidFill>
              <a:prstDash val="solid"/>
              <a:miter lim="400000"/>
            </a:ln>
            <a:effectLst/>
          </p:spPr>
          <p:txBody>
            <a:bodyPr wrap="square" lIns="35718" tIns="35718" rIns="35718" bIns="35718" numCol="1" anchor="ctr">
              <a:noAutofit/>
            </a:bodyPr>
            <a:lstStyle/>
            <a:p>
              <a:pPr defTabSz="321457" hangingPunct="0">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grpSp>
    </p:spTree>
    <p:extLst>
      <p:ext uri="{BB962C8B-B14F-4D97-AF65-F5344CB8AC3E}">
        <p14:creationId xmlns:p14="http://schemas.microsoft.com/office/powerpoint/2010/main" val="9172107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E69EEE4A-55C8-4A0D-B5A9-130DAB6A5DB4}" type="slidenum">
              <a:rPr lang="en-US" smtClean="0">
                <a:solidFill>
                  <a:prstClr val="black">
                    <a:tint val="75000"/>
                  </a:prstClr>
                </a:solidFill>
              </a:rPr>
              <a:pPr>
                <a:defRPr/>
              </a:pPr>
              <a:t>31</a:t>
            </a:fld>
            <a:endParaRPr lang="en-US" dirty="0">
              <a:solidFill>
                <a:prstClr val="black">
                  <a:tint val="75000"/>
                </a:prstClr>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58249" y="107"/>
            <a:ext cx="8875505" cy="6857791"/>
          </a:xfrm>
          <a:prstGeom prst="rect">
            <a:avLst/>
          </a:prstGeom>
        </p:spPr>
      </p:pic>
      <p:sp>
        <p:nvSpPr>
          <p:cNvPr id="6" name="Rectangle 5"/>
          <p:cNvSpPr/>
          <p:nvPr/>
        </p:nvSpPr>
        <p:spPr>
          <a:xfrm rot="652080">
            <a:off x="6123491" y="1778057"/>
            <a:ext cx="1119709" cy="3010357"/>
          </a:xfrm>
          <a:prstGeom prst="rect">
            <a:avLst/>
          </a:prstGeom>
          <a:noFill/>
          <a:ln w="5715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99" fontAlgn="base">
              <a:spcBef>
                <a:spcPct val="0"/>
              </a:spcBef>
              <a:spcAft>
                <a:spcPct val="0"/>
              </a:spcAft>
            </a:pPr>
            <a:endParaRPr lang="en-US" sz="1000">
              <a:solidFill>
                <a:prstClr val="white"/>
              </a:solidFill>
              <a:sym typeface="Helvetica Neue Thin"/>
            </a:endParaRPr>
          </a:p>
        </p:txBody>
      </p:sp>
      <p:sp>
        <p:nvSpPr>
          <p:cNvPr id="7" name="Rectangle 6"/>
          <p:cNvSpPr/>
          <p:nvPr/>
        </p:nvSpPr>
        <p:spPr>
          <a:xfrm rot="19375201">
            <a:off x="3727032" y="2835031"/>
            <a:ext cx="1154131" cy="3230390"/>
          </a:xfrm>
          <a:prstGeom prst="rect">
            <a:avLst/>
          </a:prstGeom>
          <a:noFill/>
          <a:ln w="5715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99" fontAlgn="base">
              <a:spcBef>
                <a:spcPct val="0"/>
              </a:spcBef>
              <a:spcAft>
                <a:spcPct val="0"/>
              </a:spcAft>
            </a:pPr>
            <a:endParaRPr lang="en-US" sz="1000">
              <a:solidFill>
                <a:prstClr val="white"/>
              </a:solidFill>
              <a:sym typeface="Helvetica Neue Thin"/>
            </a:endParaRPr>
          </a:p>
        </p:txBody>
      </p:sp>
      <p:sp>
        <p:nvSpPr>
          <p:cNvPr id="8" name="Rectangle 7"/>
          <p:cNvSpPr/>
          <p:nvPr/>
        </p:nvSpPr>
        <p:spPr>
          <a:xfrm rot="19375201">
            <a:off x="3949422" y="3087327"/>
            <a:ext cx="799863" cy="2786271"/>
          </a:xfrm>
          <a:prstGeom prst="rect">
            <a:avLst/>
          </a:prstGeom>
          <a:noFill/>
          <a:ln w="571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99" fontAlgn="base">
              <a:spcBef>
                <a:spcPct val="0"/>
              </a:spcBef>
              <a:spcAft>
                <a:spcPct val="0"/>
              </a:spcAft>
            </a:pPr>
            <a:endParaRPr lang="en-US" sz="1000">
              <a:solidFill>
                <a:prstClr val="white"/>
              </a:solidFill>
              <a:sym typeface="Helvetica Neue Thin"/>
            </a:endParaRPr>
          </a:p>
        </p:txBody>
      </p:sp>
      <p:sp>
        <p:nvSpPr>
          <p:cNvPr id="9" name="Rectangle 8"/>
          <p:cNvSpPr/>
          <p:nvPr/>
        </p:nvSpPr>
        <p:spPr>
          <a:xfrm rot="677249">
            <a:off x="6299894" y="1938706"/>
            <a:ext cx="799863" cy="2665480"/>
          </a:xfrm>
          <a:prstGeom prst="rect">
            <a:avLst/>
          </a:prstGeom>
          <a:noFill/>
          <a:ln w="571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99" fontAlgn="base">
              <a:spcBef>
                <a:spcPct val="0"/>
              </a:spcBef>
              <a:spcAft>
                <a:spcPct val="0"/>
              </a:spcAft>
            </a:pPr>
            <a:endParaRPr lang="en-US" sz="1000">
              <a:solidFill>
                <a:prstClr val="white"/>
              </a:solidFill>
              <a:sym typeface="Helvetica Neue Thin"/>
            </a:endParaRPr>
          </a:p>
        </p:txBody>
      </p:sp>
      <p:sp>
        <p:nvSpPr>
          <p:cNvPr id="10" name="Oval 9"/>
          <p:cNvSpPr>
            <a:spLocks noChangeAspect="1"/>
          </p:cNvSpPr>
          <p:nvPr/>
        </p:nvSpPr>
        <p:spPr>
          <a:xfrm flipH="1" flipV="1">
            <a:off x="6519201" y="1833069"/>
            <a:ext cx="115888" cy="106231"/>
          </a:xfrm>
          <a:prstGeom prst="ellipse">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399" fontAlgn="base">
              <a:spcBef>
                <a:spcPct val="0"/>
              </a:spcBef>
              <a:spcAft>
                <a:spcPct val="0"/>
              </a:spcAft>
            </a:pPr>
            <a:endParaRPr lang="en-US" sz="1000">
              <a:solidFill>
                <a:prstClr val="white"/>
              </a:solidFill>
              <a:sym typeface="Helvetica Neue Thin"/>
            </a:endParaRPr>
          </a:p>
        </p:txBody>
      </p:sp>
      <p:sp>
        <p:nvSpPr>
          <p:cNvPr id="11" name="Oval 10"/>
          <p:cNvSpPr>
            <a:spLocks noChangeAspect="1"/>
          </p:cNvSpPr>
          <p:nvPr/>
        </p:nvSpPr>
        <p:spPr>
          <a:xfrm flipH="1" flipV="1">
            <a:off x="7294936" y="1985467"/>
            <a:ext cx="115888" cy="106231"/>
          </a:xfrm>
          <a:prstGeom prst="ellipse">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399" fontAlgn="base">
              <a:spcBef>
                <a:spcPct val="0"/>
              </a:spcBef>
              <a:spcAft>
                <a:spcPct val="0"/>
              </a:spcAft>
            </a:pPr>
            <a:endParaRPr lang="en-US" sz="1000">
              <a:solidFill>
                <a:prstClr val="white"/>
              </a:solidFill>
              <a:sym typeface="Helvetica Neue Thin"/>
            </a:endParaRPr>
          </a:p>
        </p:txBody>
      </p:sp>
      <p:sp>
        <p:nvSpPr>
          <p:cNvPr id="12" name="Oval 11"/>
          <p:cNvSpPr>
            <a:spLocks noChangeAspect="1"/>
          </p:cNvSpPr>
          <p:nvPr/>
        </p:nvSpPr>
        <p:spPr>
          <a:xfrm flipH="1" flipV="1">
            <a:off x="5988823" y="4433555"/>
            <a:ext cx="115888" cy="106231"/>
          </a:xfrm>
          <a:prstGeom prst="ellipse">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399" fontAlgn="base">
              <a:spcBef>
                <a:spcPct val="0"/>
              </a:spcBef>
              <a:spcAft>
                <a:spcPct val="0"/>
              </a:spcAft>
            </a:pPr>
            <a:endParaRPr lang="en-US" sz="1000">
              <a:solidFill>
                <a:prstClr val="white"/>
              </a:solidFill>
              <a:sym typeface="Helvetica Neue Thin"/>
            </a:endParaRPr>
          </a:p>
        </p:txBody>
      </p:sp>
      <p:sp>
        <p:nvSpPr>
          <p:cNvPr id="13" name="Oval 12"/>
          <p:cNvSpPr>
            <a:spLocks noChangeAspect="1"/>
          </p:cNvSpPr>
          <p:nvPr/>
        </p:nvSpPr>
        <p:spPr>
          <a:xfrm flipH="1" flipV="1">
            <a:off x="6758516" y="4589066"/>
            <a:ext cx="115888" cy="106231"/>
          </a:xfrm>
          <a:prstGeom prst="ellipse">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399" fontAlgn="base">
              <a:spcBef>
                <a:spcPct val="0"/>
              </a:spcBef>
              <a:spcAft>
                <a:spcPct val="0"/>
              </a:spcAft>
            </a:pPr>
            <a:endParaRPr lang="en-US" sz="1000">
              <a:solidFill>
                <a:prstClr val="white"/>
              </a:solidFill>
              <a:sym typeface="Helvetica Neue Thin"/>
            </a:endParaRPr>
          </a:p>
        </p:txBody>
      </p:sp>
      <p:sp>
        <p:nvSpPr>
          <p:cNvPr id="22" name="Oval 21"/>
          <p:cNvSpPr>
            <a:spLocks noChangeAspect="1"/>
          </p:cNvSpPr>
          <p:nvPr/>
        </p:nvSpPr>
        <p:spPr>
          <a:xfrm flipH="1" flipV="1">
            <a:off x="3768100" y="3116649"/>
            <a:ext cx="115888" cy="106231"/>
          </a:xfrm>
          <a:prstGeom prst="ellipse">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399" fontAlgn="base">
              <a:spcBef>
                <a:spcPct val="0"/>
              </a:spcBef>
              <a:spcAft>
                <a:spcPct val="0"/>
              </a:spcAft>
            </a:pPr>
            <a:endParaRPr lang="en-US" sz="1000">
              <a:solidFill>
                <a:prstClr val="white"/>
              </a:solidFill>
              <a:sym typeface="Helvetica Neue Thin"/>
            </a:endParaRPr>
          </a:p>
        </p:txBody>
      </p:sp>
      <p:sp>
        <p:nvSpPr>
          <p:cNvPr id="23" name="Oval 22"/>
          <p:cNvSpPr>
            <a:spLocks noChangeAspect="1"/>
          </p:cNvSpPr>
          <p:nvPr/>
        </p:nvSpPr>
        <p:spPr>
          <a:xfrm flipH="1" flipV="1">
            <a:off x="3132383" y="3607616"/>
            <a:ext cx="115888" cy="106231"/>
          </a:xfrm>
          <a:prstGeom prst="ellipse">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399" fontAlgn="base">
              <a:spcBef>
                <a:spcPct val="0"/>
              </a:spcBef>
              <a:spcAft>
                <a:spcPct val="0"/>
              </a:spcAft>
            </a:pPr>
            <a:endParaRPr lang="en-US" sz="1000">
              <a:solidFill>
                <a:prstClr val="white"/>
              </a:solidFill>
              <a:sym typeface="Helvetica Neue Thin"/>
            </a:endParaRPr>
          </a:p>
        </p:txBody>
      </p:sp>
      <p:sp>
        <p:nvSpPr>
          <p:cNvPr id="24" name="Oval 23"/>
          <p:cNvSpPr>
            <a:spLocks noChangeAspect="1"/>
          </p:cNvSpPr>
          <p:nvPr/>
        </p:nvSpPr>
        <p:spPr>
          <a:xfrm flipH="1" flipV="1">
            <a:off x="5424532" y="5300130"/>
            <a:ext cx="115888" cy="106231"/>
          </a:xfrm>
          <a:prstGeom prst="ellipse">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399" fontAlgn="base">
              <a:spcBef>
                <a:spcPct val="0"/>
              </a:spcBef>
              <a:spcAft>
                <a:spcPct val="0"/>
              </a:spcAft>
            </a:pPr>
            <a:endParaRPr lang="en-US" sz="1000">
              <a:solidFill>
                <a:prstClr val="white"/>
              </a:solidFill>
              <a:sym typeface="Helvetica Neue Thin"/>
            </a:endParaRPr>
          </a:p>
        </p:txBody>
      </p:sp>
      <p:sp>
        <p:nvSpPr>
          <p:cNvPr id="25" name="Oval 24"/>
          <p:cNvSpPr>
            <a:spLocks noChangeAspect="1"/>
          </p:cNvSpPr>
          <p:nvPr/>
        </p:nvSpPr>
        <p:spPr>
          <a:xfrm flipH="1" flipV="1">
            <a:off x="4824239" y="5753346"/>
            <a:ext cx="115888" cy="106231"/>
          </a:xfrm>
          <a:prstGeom prst="ellipse">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399" fontAlgn="base">
              <a:spcBef>
                <a:spcPct val="0"/>
              </a:spcBef>
              <a:spcAft>
                <a:spcPct val="0"/>
              </a:spcAft>
            </a:pPr>
            <a:endParaRPr lang="en-US" sz="1000">
              <a:solidFill>
                <a:prstClr val="white"/>
              </a:solidFill>
              <a:sym typeface="Helvetica Neue Thin"/>
            </a:endParaRPr>
          </a:p>
        </p:txBody>
      </p:sp>
      <p:sp>
        <p:nvSpPr>
          <p:cNvPr id="26" name="Multiply 25"/>
          <p:cNvSpPr/>
          <p:nvPr/>
        </p:nvSpPr>
        <p:spPr>
          <a:xfrm>
            <a:off x="5540431" y="5464386"/>
            <a:ext cx="450616" cy="368662"/>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399" fontAlgn="base">
              <a:spcBef>
                <a:spcPct val="0"/>
              </a:spcBef>
              <a:spcAft>
                <a:spcPct val="0"/>
              </a:spcAft>
            </a:pPr>
            <a:endParaRPr lang="en-US" sz="1000">
              <a:solidFill>
                <a:prstClr val="white"/>
              </a:solidFill>
              <a:sym typeface="Helvetica Neue Thin"/>
            </a:endParaRPr>
          </a:p>
        </p:txBody>
      </p:sp>
      <p:sp>
        <p:nvSpPr>
          <p:cNvPr id="27" name="Multiply 26"/>
          <p:cNvSpPr/>
          <p:nvPr/>
        </p:nvSpPr>
        <p:spPr>
          <a:xfrm>
            <a:off x="7457861" y="3303325"/>
            <a:ext cx="450616" cy="368662"/>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399" fontAlgn="base">
              <a:spcBef>
                <a:spcPct val="0"/>
              </a:spcBef>
              <a:spcAft>
                <a:spcPct val="0"/>
              </a:spcAft>
            </a:pPr>
            <a:endParaRPr lang="en-US" sz="1000">
              <a:solidFill>
                <a:prstClr val="white"/>
              </a:solidFill>
              <a:sym typeface="Helvetica Neue Thin"/>
            </a:endParaRPr>
          </a:p>
        </p:txBody>
      </p:sp>
      <p:cxnSp>
        <p:nvCxnSpPr>
          <p:cNvPr id="30" name="Straight Arrow Connector 29"/>
          <p:cNvCxnSpPr/>
          <p:nvPr/>
        </p:nvCxnSpPr>
        <p:spPr>
          <a:xfrm flipH="1" flipV="1">
            <a:off x="7410824" y="2205225"/>
            <a:ext cx="207765" cy="1217780"/>
          </a:xfrm>
          <a:prstGeom prst="straightConnector1">
            <a:avLst/>
          </a:prstGeom>
          <a:ln w="38100"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endCxn id="24" idx="0"/>
          </p:cNvCxnSpPr>
          <p:nvPr/>
        </p:nvCxnSpPr>
        <p:spPr>
          <a:xfrm flipH="1" flipV="1">
            <a:off x="5482477" y="5406380"/>
            <a:ext cx="255848" cy="209796"/>
          </a:xfrm>
          <a:prstGeom prst="straightConnector1">
            <a:avLst/>
          </a:prstGeom>
          <a:ln w="38100"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1959947" y="508279"/>
            <a:ext cx="3616303" cy="1815882"/>
          </a:xfrm>
          <a:prstGeom prst="rect">
            <a:avLst/>
          </a:prstGeom>
          <a:ln>
            <a:noFill/>
          </a:ln>
        </p:spPr>
        <p:txBody>
          <a:bodyPr wrap="square">
            <a:spAutoFit/>
          </a:bodyPr>
          <a:lstStyle/>
          <a:p>
            <a:pPr marL="6350" lvl="1" defTabSz="914399" eaLnBrk="0" fontAlgn="base" hangingPunct="0">
              <a:spcBef>
                <a:spcPct val="20000"/>
              </a:spcBef>
              <a:spcAft>
                <a:spcPct val="0"/>
              </a:spcAft>
            </a:pPr>
            <a:r>
              <a:rPr lang="en-US" sz="1600" kern="0" dirty="0">
                <a:solidFill>
                  <a:prstClr val="white"/>
                </a:solidFill>
                <a:ea typeface="ＭＳ Ｐゴシック" charset="-128"/>
                <a:sym typeface="Helvetica Neue Thin"/>
              </a:rPr>
              <a:t>Flight Profiles:</a:t>
            </a:r>
          </a:p>
          <a:p>
            <a:pPr marL="292100" lvl="1" indent="-285750" defTabSz="914399" eaLnBrk="0" fontAlgn="base" hangingPunct="0">
              <a:spcBef>
                <a:spcPct val="20000"/>
              </a:spcBef>
              <a:spcAft>
                <a:spcPct val="0"/>
              </a:spcAft>
              <a:buFont typeface="Arial"/>
              <a:buChar char="•"/>
            </a:pPr>
            <a:r>
              <a:rPr lang="en-US" sz="1600" b="1" kern="0" dirty="0">
                <a:solidFill>
                  <a:prstClr val="white"/>
                </a:solidFill>
                <a:ea typeface="ＭＳ Ｐゴシック" charset="-128"/>
                <a:sym typeface="Helvetica Neue Thin"/>
              </a:rPr>
              <a:t>Free Flight</a:t>
            </a:r>
          </a:p>
          <a:p>
            <a:pPr marL="292100" lvl="1" indent="-285750" defTabSz="914399" eaLnBrk="0" fontAlgn="base" hangingPunct="0">
              <a:spcBef>
                <a:spcPct val="20000"/>
              </a:spcBef>
              <a:spcAft>
                <a:spcPct val="0"/>
              </a:spcAft>
              <a:buFont typeface="Arial"/>
              <a:buChar char="•"/>
            </a:pPr>
            <a:r>
              <a:rPr lang="en-US" sz="1600" b="1" kern="0" dirty="0">
                <a:solidFill>
                  <a:prstClr val="white"/>
                </a:solidFill>
                <a:ea typeface="ＭＳ Ｐゴシック" charset="-128"/>
                <a:sym typeface="Helvetica Neue Thin"/>
              </a:rPr>
              <a:t>Horizontal Trajectory Conformance</a:t>
            </a:r>
          </a:p>
          <a:p>
            <a:pPr marL="292100" lvl="1" indent="-285750" defTabSz="914399" eaLnBrk="0" fontAlgn="base" hangingPunct="0">
              <a:spcBef>
                <a:spcPct val="20000"/>
              </a:spcBef>
              <a:spcAft>
                <a:spcPct val="0"/>
              </a:spcAft>
              <a:buFont typeface="Arial"/>
              <a:buChar char="•"/>
            </a:pPr>
            <a:r>
              <a:rPr lang="en-US" sz="1600" b="1" kern="0" dirty="0">
                <a:solidFill>
                  <a:prstClr val="white"/>
                </a:solidFill>
                <a:ea typeface="ＭＳ Ｐゴシック" charset="-128"/>
                <a:sym typeface="Helvetica Neue Thin"/>
              </a:rPr>
              <a:t>Vertical Trajectory Conformance</a:t>
            </a:r>
          </a:p>
          <a:p>
            <a:pPr marL="292100" lvl="1" indent="-285750" defTabSz="914399" eaLnBrk="0" fontAlgn="base" hangingPunct="0">
              <a:spcBef>
                <a:spcPct val="20000"/>
              </a:spcBef>
              <a:spcAft>
                <a:spcPct val="0"/>
              </a:spcAft>
              <a:buFont typeface="Arial"/>
              <a:buChar char="•"/>
            </a:pPr>
            <a:r>
              <a:rPr lang="en-US" sz="1600" b="1" kern="0" dirty="0">
                <a:solidFill>
                  <a:prstClr val="white"/>
                </a:solidFill>
                <a:ea typeface="ＭＳ Ｐゴシック" charset="-128"/>
                <a:sym typeface="Helvetica Neue Thin"/>
              </a:rPr>
              <a:t> Sound Recording</a:t>
            </a:r>
          </a:p>
          <a:p>
            <a:pPr marL="292100" lvl="1" indent="-285750" defTabSz="914399" eaLnBrk="0" fontAlgn="base" hangingPunct="0">
              <a:spcBef>
                <a:spcPct val="20000"/>
              </a:spcBef>
              <a:spcAft>
                <a:spcPct val="0"/>
              </a:spcAft>
              <a:buFont typeface="Arial"/>
              <a:buChar char="•"/>
            </a:pPr>
            <a:r>
              <a:rPr lang="en-US" sz="1600" b="1" kern="0" dirty="0">
                <a:solidFill>
                  <a:prstClr val="white"/>
                </a:solidFill>
                <a:ea typeface="ＭＳ Ｐゴシック" charset="-128"/>
                <a:sym typeface="Helvetica Neue Thin"/>
              </a:rPr>
              <a:t>System Identification Maneuvers</a:t>
            </a:r>
          </a:p>
        </p:txBody>
      </p:sp>
      <p:sp>
        <p:nvSpPr>
          <p:cNvPr id="31" name="Rectangle 30"/>
          <p:cNvSpPr/>
          <p:nvPr/>
        </p:nvSpPr>
        <p:spPr>
          <a:xfrm rot="613106">
            <a:off x="6453450" y="1194739"/>
            <a:ext cx="1255017" cy="584775"/>
          </a:xfrm>
          <a:prstGeom prst="rect">
            <a:avLst/>
          </a:prstGeom>
          <a:ln>
            <a:noFill/>
          </a:ln>
        </p:spPr>
        <p:txBody>
          <a:bodyPr wrap="square">
            <a:spAutoFit/>
          </a:bodyPr>
          <a:lstStyle/>
          <a:p>
            <a:pPr marL="6350" lvl="1" algn="ctr" defTabSz="914399" eaLnBrk="0" fontAlgn="base" hangingPunct="0">
              <a:spcBef>
                <a:spcPct val="20000"/>
              </a:spcBef>
              <a:spcAft>
                <a:spcPct val="0"/>
              </a:spcAft>
            </a:pPr>
            <a:r>
              <a:rPr lang="en-US" sz="1600" b="1" kern="0" dirty="0">
                <a:solidFill>
                  <a:prstClr val="white"/>
                </a:solidFill>
                <a:ea typeface="ＭＳ Ｐゴシック" charset="-128"/>
                <a:sym typeface="Helvetica Neue Thin"/>
              </a:rPr>
              <a:t>Operation Area 1</a:t>
            </a:r>
          </a:p>
        </p:txBody>
      </p:sp>
      <p:sp>
        <p:nvSpPr>
          <p:cNvPr id="32" name="Rectangle 31"/>
          <p:cNvSpPr/>
          <p:nvPr/>
        </p:nvSpPr>
        <p:spPr>
          <a:xfrm rot="19498283">
            <a:off x="2522801" y="2531001"/>
            <a:ext cx="1255017" cy="584775"/>
          </a:xfrm>
          <a:prstGeom prst="rect">
            <a:avLst/>
          </a:prstGeom>
          <a:ln>
            <a:noFill/>
          </a:ln>
        </p:spPr>
        <p:txBody>
          <a:bodyPr wrap="square">
            <a:spAutoFit/>
          </a:bodyPr>
          <a:lstStyle/>
          <a:p>
            <a:pPr marL="6350" lvl="1" algn="ctr" defTabSz="914399" eaLnBrk="0" fontAlgn="base" hangingPunct="0">
              <a:spcBef>
                <a:spcPct val="20000"/>
              </a:spcBef>
              <a:spcAft>
                <a:spcPct val="0"/>
              </a:spcAft>
            </a:pPr>
            <a:r>
              <a:rPr lang="en-US" sz="1600" b="1" kern="0" dirty="0">
                <a:solidFill>
                  <a:prstClr val="white"/>
                </a:solidFill>
                <a:ea typeface="ＭＳ Ｐゴシック" charset="-128"/>
                <a:sym typeface="Helvetica Neue Thin"/>
              </a:rPr>
              <a:t>Operation Area 2</a:t>
            </a:r>
          </a:p>
        </p:txBody>
      </p:sp>
      <p:sp>
        <p:nvSpPr>
          <p:cNvPr id="28" name="TextBox 27"/>
          <p:cNvSpPr txBox="1"/>
          <p:nvPr/>
        </p:nvSpPr>
        <p:spPr>
          <a:xfrm>
            <a:off x="7496938" y="5246837"/>
            <a:ext cx="2818775" cy="738664"/>
          </a:xfrm>
          <a:prstGeom prst="rect">
            <a:avLst/>
          </a:prstGeom>
          <a:solidFill>
            <a:srgbClr val="6767E3"/>
          </a:solidFill>
          <a:ln w="38100" cmpd="sng">
            <a:solidFill>
              <a:schemeClr val="accent2"/>
            </a:solidFill>
          </a:ln>
        </p:spPr>
        <p:txBody>
          <a:bodyPr wrap="square" rtlCol="0">
            <a:spAutoFit/>
          </a:bodyPr>
          <a:lstStyle/>
          <a:p>
            <a:pPr defTabSz="914399" fontAlgn="base">
              <a:spcBef>
                <a:spcPct val="0"/>
              </a:spcBef>
              <a:spcAft>
                <a:spcPct val="0"/>
              </a:spcAft>
            </a:pPr>
            <a:r>
              <a:rPr lang="en-US" sz="1400" dirty="0">
                <a:solidFill>
                  <a:prstClr val="black"/>
                </a:solidFill>
                <a:latin typeface="Arial Black" pitchFamily="34" charset="0"/>
                <a:ea typeface="ＭＳ Ｐゴシック" charset="-128"/>
                <a:sym typeface="Helvetica Neue Thin"/>
              </a:rPr>
              <a:t>Altitude: up to 400 </a:t>
            </a:r>
            <a:r>
              <a:rPr lang="en-US" sz="1400" dirty="0" err="1">
                <a:solidFill>
                  <a:prstClr val="black"/>
                </a:solidFill>
                <a:latin typeface="Arial Black" pitchFamily="34" charset="0"/>
                <a:ea typeface="ＭＳ Ｐゴシック" charset="-128"/>
                <a:sym typeface="Helvetica Neue Thin"/>
              </a:rPr>
              <a:t>ft</a:t>
            </a:r>
            <a:r>
              <a:rPr lang="en-US" sz="1400" dirty="0">
                <a:solidFill>
                  <a:prstClr val="black"/>
                </a:solidFill>
                <a:latin typeface="Arial Black" pitchFamily="34" charset="0"/>
                <a:ea typeface="ＭＳ Ｐゴシック" charset="-128"/>
                <a:sym typeface="Helvetica Neue Thin"/>
              </a:rPr>
              <a:t> AGL</a:t>
            </a:r>
          </a:p>
          <a:p>
            <a:pPr defTabSz="914399" fontAlgn="base">
              <a:spcBef>
                <a:spcPct val="0"/>
              </a:spcBef>
              <a:spcAft>
                <a:spcPct val="0"/>
              </a:spcAft>
            </a:pPr>
            <a:r>
              <a:rPr lang="en-US" sz="1400" dirty="0">
                <a:solidFill>
                  <a:prstClr val="black"/>
                </a:solidFill>
                <a:latin typeface="Arial Black" pitchFamily="34" charset="0"/>
                <a:ea typeface="ＭＳ Ｐゴシック" charset="-128"/>
                <a:sym typeface="Helvetica Neue Thin"/>
              </a:rPr>
              <a:t>Duration: 8-30 minutes</a:t>
            </a:r>
          </a:p>
          <a:p>
            <a:pPr defTabSz="914399" fontAlgn="base">
              <a:spcBef>
                <a:spcPct val="0"/>
              </a:spcBef>
              <a:spcAft>
                <a:spcPct val="0"/>
              </a:spcAft>
            </a:pPr>
            <a:r>
              <a:rPr lang="en-US" sz="1400" dirty="0">
                <a:solidFill>
                  <a:prstClr val="black"/>
                </a:solidFill>
                <a:latin typeface="Arial Black" pitchFamily="34" charset="0"/>
                <a:ea typeface="ＭＳ Ｐゴシック" charset="-128"/>
                <a:sym typeface="Helvetica Neue Thin"/>
              </a:rPr>
              <a:t>Simultaneous Aircraft: 2</a:t>
            </a:r>
          </a:p>
        </p:txBody>
      </p:sp>
    </p:spTree>
    <p:extLst>
      <p:ext uri="{BB962C8B-B14F-4D97-AF65-F5344CB8AC3E}">
        <p14:creationId xmlns:p14="http://schemas.microsoft.com/office/powerpoint/2010/main" val="1352803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p:cNvSpPr>
          <p:nvPr>
            <p:ph type="ctrTitle" idx="4294967295"/>
          </p:nvPr>
        </p:nvSpPr>
        <p:spPr>
          <a:xfrm>
            <a:off x="2" y="2686073"/>
            <a:ext cx="9410599" cy="994142"/>
          </a:xfrm>
          <a:prstGeom prst="rect">
            <a:avLst/>
          </a:prstGeom>
          <a:solidFill>
            <a:srgbClr val="0070C0"/>
          </a:solidFill>
        </p:spPr>
        <p:style>
          <a:lnRef idx="0">
            <a:schemeClr val="accent6"/>
          </a:lnRef>
          <a:fillRef idx="3">
            <a:schemeClr val="accent6"/>
          </a:fillRef>
          <a:effectRef idx="3">
            <a:schemeClr val="accent6"/>
          </a:effectRef>
          <a:fontRef idx="minor">
            <a:schemeClr val="lt1"/>
          </a:fontRef>
        </p:style>
        <p:txBody>
          <a:bodyPr/>
          <a:lstStyle>
            <a:lvl1pPr>
              <a:defRPr sz="4000"/>
            </a:lvl1pPr>
          </a:lstStyle>
          <a:p>
            <a:r>
              <a:rPr lang="en-US" b="1" dirty="0" smtClean="0">
                <a:ln>
                  <a:noFill/>
                </a:ln>
                <a:solidFill>
                  <a:schemeClr val="bg1"/>
                </a:solidFill>
              </a:rPr>
              <a:t>TCL 1 Safety-related Observations</a:t>
            </a:r>
            <a:endParaRPr b="1" dirty="0">
              <a:ln>
                <a:noFill/>
              </a:ln>
              <a:solidFill>
                <a:schemeClr val="bg1"/>
              </a:solidFill>
            </a:endParaRPr>
          </a:p>
        </p:txBody>
      </p:sp>
    </p:spTree>
    <p:extLst>
      <p:ext uri="{BB962C8B-B14F-4D97-AF65-F5344CB8AC3E}">
        <p14:creationId xmlns:p14="http://schemas.microsoft.com/office/powerpoint/2010/main" val="1167272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16"/>
          <p:cNvGrpSpPr/>
          <p:nvPr/>
        </p:nvGrpSpPr>
        <p:grpSpPr>
          <a:xfrm>
            <a:off x="1480079" y="433817"/>
            <a:ext cx="8788823" cy="389467"/>
            <a:chOff x="-630096" y="82257"/>
            <a:chExt cx="12500037" cy="311596"/>
          </a:xfrm>
        </p:grpSpPr>
        <p:sp>
          <p:nvSpPr>
            <p:cNvPr id="7" name="Shape 514"/>
            <p:cNvSpPr/>
            <p:nvPr/>
          </p:nvSpPr>
          <p:spPr>
            <a:xfrm>
              <a:off x="-630096" y="82257"/>
              <a:ext cx="7041684" cy="3115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lnSpc>
                  <a:spcPct val="100000"/>
                </a:lnSpc>
                <a:spcBef>
                  <a:spcPts val="0"/>
                </a:spcBef>
                <a:defRPr sz="2800">
                  <a:solidFill>
                    <a:srgbClr val="5B6062"/>
                  </a:solidFill>
                  <a:latin typeface="Gill Sans Light"/>
                  <a:ea typeface="Gill Sans Light"/>
                  <a:cs typeface="Gill Sans Light"/>
                  <a:sym typeface="Gill Sans Light"/>
                </a:defRPr>
              </a:lvl1pPr>
            </a:lstStyle>
            <a:p>
              <a:pPr defTabSz="321457" hangingPunct="0"/>
              <a:r>
                <a:rPr lang="en-US" sz="2531" kern="0" dirty="0"/>
                <a:t>Observations:</a:t>
              </a:r>
              <a:endParaRPr sz="2531" kern="0" dirty="0"/>
            </a:p>
          </p:txBody>
        </p:sp>
        <p:sp>
          <p:nvSpPr>
            <p:cNvPr id="8" name="Shape 515"/>
            <p:cNvSpPr/>
            <p:nvPr/>
          </p:nvSpPr>
          <p:spPr>
            <a:xfrm>
              <a:off x="2283510" y="271931"/>
              <a:ext cx="9586431" cy="30149"/>
            </a:xfrm>
            <a:prstGeom prst="line">
              <a:avLst/>
            </a:prstGeom>
            <a:noFill/>
            <a:ln w="6350" cap="flat">
              <a:solidFill>
                <a:srgbClr val="5B6062"/>
              </a:solidFill>
              <a:prstDash val="solid"/>
              <a:miter lim="400000"/>
            </a:ln>
            <a:effectLst/>
          </p:spPr>
          <p:txBody>
            <a:bodyPr wrap="square" lIns="35718" tIns="35718" rIns="35718" bIns="35718" numCol="1" anchor="ctr">
              <a:noAutofit/>
            </a:bodyPr>
            <a:lstStyle/>
            <a:p>
              <a:pPr defTabSz="321457" hangingPunct="0">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grpSp>
      <p:grpSp>
        <p:nvGrpSpPr>
          <p:cNvPr id="14" name="Group 559"/>
          <p:cNvGrpSpPr/>
          <p:nvPr/>
        </p:nvGrpSpPr>
        <p:grpSpPr>
          <a:xfrm>
            <a:off x="581384" y="1230170"/>
            <a:ext cx="10301149" cy="1036832"/>
            <a:chOff x="0" y="0"/>
            <a:chExt cx="5285852" cy="1474648"/>
          </a:xfrm>
        </p:grpSpPr>
        <p:sp>
          <p:nvSpPr>
            <p:cNvPr id="15" name="Shape 555"/>
            <p:cNvSpPr/>
            <p:nvPr/>
          </p:nvSpPr>
          <p:spPr>
            <a:xfrm>
              <a:off x="0" y="0"/>
              <a:ext cx="865658" cy="13059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r">
                <a:defRPr sz="8000">
                  <a:solidFill>
                    <a:srgbClr val="3483C9"/>
                  </a:solidFill>
                  <a:latin typeface="+mj-lt"/>
                  <a:ea typeface="+mj-ea"/>
                  <a:cs typeface="+mj-cs"/>
                  <a:sym typeface="Helvetica Neue UltraLight"/>
                </a:defRPr>
              </a:lvl1pPr>
            </a:lstStyle>
            <a:p>
              <a:pPr defTabSz="642947"/>
              <a:r>
                <a:rPr sz="5625" kern="0">
                  <a:latin typeface="Helvetica Neue UltraLight"/>
                  <a:ea typeface="Helvetica Neue UltraLight"/>
                  <a:cs typeface="Helvetica Neue UltraLight"/>
                </a:rPr>
                <a:t>1</a:t>
              </a:r>
            </a:p>
          </p:txBody>
        </p:sp>
        <p:grpSp>
          <p:nvGrpSpPr>
            <p:cNvPr id="16" name="Group 558"/>
            <p:cNvGrpSpPr/>
            <p:nvPr/>
          </p:nvGrpSpPr>
          <p:grpSpPr>
            <a:xfrm>
              <a:off x="1073415" y="138505"/>
              <a:ext cx="4212438" cy="1336144"/>
              <a:chOff x="0" y="0"/>
              <a:chExt cx="4212436" cy="1336143"/>
            </a:xfrm>
          </p:grpSpPr>
          <p:sp>
            <p:nvSpPr>
              <p:cNvPr id="17" name="Shape 556"/>
              <p:cNvSpPr/>
              <p:nvPr/>
            </p:nvSpPr>
            <p:spPr>
              <a:xfrm>
                <a:off x="0" y="555901"/>
                <a:ext cx="4212437" cy="78024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just"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defTabSz="410771"/>
                <a:r>
                  <a:rPr lang="en-US" sz="1687" b="1" kern="0" dirty="0"/>
                  <a:t>High temperatures caused failures in ground control stations, routers, UTM computers, and Ethernet wiring</a:t>
                </a:r>
                <a:r>
                  <a:rPr sz="1687" b="1" kern="0" dirty="0"/>
                  <a:t>.</a:t>
                </a:r>
              </a:p>
            </p:txBody>
          </p:sp>
          <p:sp>
            <p:nvSpPr>
              <p:cNvPr id="18" name="Shape 557"/>
              <p:cNvSpPr/>
              <p:nvPr/>
            </p:nvSpPr>
            <p:spPr>
              <a:xfrm>
                <a:off x="0" y="0"/>
                <a:ext cx="4205221" cy="4346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defTabSz="410771"/>
                <a:r>
                  <a:rPr lang="en-US" sz="1687" b="1" kern="0" dirty="0"/>
                  <a:t>Ground equipment degraded performance and failed under high temperatures</a:t>
                </a:r>
                <a:endParaRPr sz="1687" b="1" kern="0" dirty="0"/>
              </a:p>
            </p:txBody>
          </p:sp>
        </p:grpSp>
      </p:grpSp>
      <p:grpSp>
        <p:nvGrpSpPr>
          <p:cNvPr id="19" name="Group 559"/>
          <p:cNvGrpSpPr/>
          <p:nvPr/>
        </p:nvGrpSpPr>
        <p:grpSpPr>
          <a:xfrm>
            <a:off x="522923" y="2673183"/>
            <a:ext cx="10418072" cy="1036832"/>
            <a:chOff x="0" y="0"/>
            <a:chExt cx="5285852" cy="1474648"/>
          </a:xfrm>
        </p:grpSpPr>
        <p:sp>
          <p:nvSpPr>
            <p:cNvPr id="20" name="Shape 555"/>
            <p:cNvSpPr/>
            <p:nvPr/>
          </p:nvSpPr>
          <p:spPr>
            <a:xfrm>
              <a:off x="0" y="0"/>
              <a:ext cx="865658" cy="13059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r">
                <a:defRPr sz="8000">
                  <a:solidFill>
                    <a:srgbClr val="3483C9"/>
                  </a:solidFill>
                  <a:latin typeface="+mj-lt"/>
                  <a:ea typeface="+mj-ea"/>
                  <a:cs typeface="+mj-cs"/>
                  <a:sym typeface="Helvetica Neue UltraLight"/>
                </a:defRPr>
              </a:lvl1pPr>
            </a:lstStyle>
            <a:p>
              <a:pPr defTabSz="642947"/>
              <a:r>
                <a:rPr lang="en-US" sz="5625" kern="0" dirty="0">
                  <a:latin typeface="Helvetica Neue UltraLight"/>
                  <a:ea typeface="Helvetica Neue UltraLight"/>
                  <a:cs typeface="Helvetica Neue UltraLight"/>
                </a:rPr>
                <a:t>2</a:t>
              </a:r>
              <a:endParaRPr sz="5625" kern="0" dirty="0">
                <a:latin typeface="Helvetica Neue UltraLight"/>
                <a:ea typeface="Helvetica Neue UltraLight"/>
                <a:cs typeface="Helvetica Neue UltraLight"/>
              </a:endParaRPr>
            </a:p>
          </p:txBody>
        </p:sp>
        <p:grpSp>
          <p:nvGrpSpPr>
            <p:cNvPr id="21" name="Group 558"/>
            <p:cNvGrpSpPr/>
            <p:nvPr/>
          </p:nvGrpSpPr>
          <p:grpSpPr>
            <a:xfrm>
              <a:off x="1073415" y="138505"/>
              <a:ext cx="4212438" cy="1336144"/>
              <a:chOff x="0" y="0"/>
              <a:chExt cx="4212436" cy="1336143"/>
            </a:xfrm>
          </p:grpSpPr>
          <p:sp>
            <p:nvSpPr>
              <p:cNvPr id="22" name="Shape 556"/>
              <p:cNvSpPr/>
              <p:nvPr/>
            </p:nvSpPr>
            <p:spPr>
              <a:xfrm>
                <a:off x="0" y="555901"/>
                <a:ext cx="4212437" cy="78024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just"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defTabSz="410771"/>
                <a:r>
                  <a:rPr lang="en-US" sz="1687" b="1" kern="0" dirty="0"/>
                  <a:t>Lost link conditions were invoked due to spectrum interference. Local farming equipment was hypothesized to have contributed to the incidents. </a:t>
                </a:r>
                <a:endParaRPr sz="1687" b="1" kern="0" dirty="0"/>
              </a:p>
            </p:txBody>
          </p:sp>
          <p:sp>
            <p:nvSpPr>
              <p:cNvPr id="23" name="Shape 557"/>
              <p:cNvSpPr/>
              <p:nvPr/>
            </p:nvSpPr>
            <p:spPr>
              <a:xfrm>
                <a:off x="0" y="0"/>
                <a:ext cx="4205221" cy="4346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defTabSz="410771"/>
                <a:r>
                  <a:rPr lang="en-US" sz="1687" b="1" kern="0" dirty="0"/>
                  <a:t>Spectrum interference from unknown sources causes lost link conditions </a:t>
                </a:r>
                <a:endParaRPr sz="1687" b="1" kern="0" dirty="0"/>
              </a:p>
            </p:txBody>
          </p:sp>
        </p:grpSp>
      </p:grpSp>
      <p:grpSp>
        <p:nvGrpSpPr>
          <p:cNvPr id="24" name="Group 559"/>
          <p:cNvGrpSpPr/>
          <p:nvPr/>
        </p:nvGrpSpPr>
        <p:grpSpPr>
          <a:xfrm>
            <a:off x="581384" y="4178061"/>
            <a:ext cx="10301149" cy="1036832"/>
            <a:chOff x="0" y="0"/>
            <a:chExt cx="5285852" cy="1474648"/>
          </a:xfrm>
        </p:grpSpPr>
        <p:sp>
          <p:nvSpPr>
            <p:cNvPr id="25" name="Shape 555"/>
            <p:cNvSpPr/>
            <p:nvPr/>
          </p:nvSpPr>
          <p:spPr>
            <a:xfrm>
              <a:off x="0" y="0"/>
              <a:ext cx="865658" cy="13059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r">
                <a:defRPr sz="8000">
                  <a:solidFill>
                    <a:srgbClr val="3483C9"/>
                  </a:solidFill>
                  <a:latin typeface="+mj-lt"/>
                  <a:ea typeface="+mj-ea"/>
                  <a:cs typeface="+mj-cs"/>
                  <a:sym typeface="Helvetica Neue UltraLight"/>
                </a:defRPr>
              </a:lvl1pPr>
            </a:lstStyle>
            <a:p>
              <a:pPr defTabSz="642947"/>
              <a:r>
                <a:rPr lang="en-US" sz="5625" kern="0" dirty="0">
                  <a:latin typeface="Helvetica Neue UltraLight"/>
                  <a:ea typeface="Helvetica Neue UltraLight"/>
                  <a:cs typeface="Helvetica Neue UltraLight"/>
                </a:rPr>
                <a:t>3</a:t>
              </a:r>
              <a:endParaRPr sz="5625" kern="0" dirty="0">
                <a:latin typeface="Helvetica Neue UltraLight"/>
                <a:ea typeface="Helvetica Neue UltraLight"/>
                <a:cs typeface="Helvetica Neue UltraLight"/>
              </a:endParaRPr>
            </a:p>
          </p:txBody>
        </p:sp>
        <p:grpSp>
          <p:nvGrpSpPr>
            <p:cNvPr id="26" name="Group 558"/>
            <p:cNvGrpSpPr/>
            <p:nvPr/>
          </p:nvGrpSpPr>
          <p:grpSpPr>
            <a:xfrm>
              <a:off x="1073415" y="138505"/>
              <a:ext cx="4212438" cy="1336144"/>
              <a:chOff x="0" y="0"/>
              <a:chExt cx="4212436" cy="1336143"/>
            </a:xfrm>
          </p:grpSpPr>
          <p:sp>
            <p:nvSpPr>
              <p:cNvPr id="27" name="Shape 556"/>
              <p:cNvSpPr/>
              <p:nvPr/>
            </p:nvSpPr>
            <p:spPr>
              <a:xfrm>
                <a:off x="0" y="555901"/>
                <a:ext cx="4212437" cy="78024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just"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defTabSz="410771"/>
                <a:r>
                  <a:rPr lang="en-US" sz="1687" b="1" kern="0" dirty="0"/>
                  <a:t>Inefficient satellites received during operations caused an aircraft to initiate a contingency management procedure and grounded another vehicle.   </a:t>
                </a:r>
                <a:endParaRPr sz="1687" b="1" kern="0" dirty="0"/>
              </a:p>
            </p:txBody>
          </p:sp>
          <p:sp>
            <p:nvSpPr>
              <p:cNvPr id="28" name="Shape 557"/>
              <p:cNvSpPr/>
              <p:nvPr/>
            </p:nvSpPr>
            <p:spPr>
              <a:xfrm>
                <a:off x="0" y="0"/>
                <a:ext cx="4205221" cy="4346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defTabSz="410771"/>
                <a:r>
                  <a:rPr lang="en-US" sz="1687" b="1" kern="0" dirty="0"/>
                  <a:t>GPS degradation caused initiation of contingency management system</a:t>
                </a:r>
                <a:endParaRPr sz="1687" b="1" kern="0" dirty="0"/>
              </a:p>
            </p:txBody>
          </p:sp>
        </p:grpSp>
      </p:grpSp>
      <p:sp>
        <p:nvSpPr>
          <p:cNvPr id="29" name="Shape 618"/>
          <p:cNvSpPr/>
          <p:nvPr/>
        </p:nvSpPr>
        <p:spPr>
          <a:xfrm>
            <a:off x="2030616" y="5742897"/>
            <a:ext cx="8248955" cy="591507"/>
          </a:xfrm>
          <a:prstGeom prst="rect">
            <a:avLst/>
          </a:prstGeom>
          <a:solidFill>
            <a:srgbClr val="3197E0"/>
          </a:solidFill>
          <a:ln w="12700">
            <a:miter lim="400000"/>
          </a:ln>
          <a:extLst>
            <a:ext uri="{C572A759-6A51-4108-AA02-DFA0A04FC94B}">
              <ma14:wrappingTextBoxFlag xmlns:ma14="http://schemas.microsoft.com/office/mac/drawingml/2011/main" xmlns="" val="1"/>
            </a:ext>
          </a:extLst>
        </p:spPr>
        <p:txBody>
          <a:bodyPr wrap="square" lIns="35718" tIns="35718" rIns="35718" bIns="35718" anchor="ctr">
            <a:spAutoFit/>
          </a:bodyPr>
          <a:lstStyle>
            <a:lvl1pPr>
              <a:defRPr sz="3000"/>
            </a:lvl1pPr>
          </a:lstStyle>
          <a:p>
            <a:pPr algn="ctr" defTabSz="321457" hangingPunct="0">
              <a:lnSpc>
                <a:spcPct val="80000"/>
              </a:lnSpc>
              <a:spcBef>
                <a:spcPts val="3867"/>
              </a:spcBef>
            </a:pPr>
            <a:r>
              <a:rPr lang="en-US" sz="2109" kern="0" dirty="0">
                <a:solidFill>
                  <a:prstClr val="white"/>
                </a:solidFill>
                <a:sym typeface="Helvetica Neue Thin"/>
              </a:rPr>
              <a:t>UAS and ground equipment should be rated for use based on the operational environment</a:t>
            </a:r>
            <a:endParaRPr sz="2109" kern="0" dirty="0">
              <a:solidFill>
                <a:prstClr val="white"/>
              </a:solidFill>
              <a:sym typeface="Helvetica Neue Thin"/>
            </a:endParaRPr>
          </a:p>
        </p:txBody>
      </p:sp>
    </p:spTree>
    <p:extLst>
      <p:ext uri="{BB962C8B-B14F-4D97-AF65-F5344CB8AC3E}">
        <p14:creationId xmlns:p14="http://schemas.microsoft.com/office/powerpoint/2010/main" val="10830021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16"/>
          <p:cNvGrpSpPr/>
          <p:nvPr/>
        </p:nvGrpSpPr>
        <p:grpSpPr>
          <a:xfrm>
            <a:off x="1485536" y="410591"/>
            <a:ext cx="8783364" cy="389467"/>
            <a:chOff x="-622335" y="63674"/>
            <a:chExt cx="12492275" cy="311596"/>
          </a:xfrm>
        </p:grpSpPr>
        <p:sp>
          <p:nvSpPr>
            <p:cNvPr id="7" name="Shape 514"/>
            <p:cNvSpPr/>
            <p:nvPr/>
          </p:nvSpPr>
          <p:spPr>
            <a:xfrm>
              <a:off x="-622335" y="63674"/>
              <a:ext cx="7041684" cy="3115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lnSpc>
                  <a:spcPct val="100000"/>
                </a:lnSpc>
                <a:spcBef>
                  <a:spcPts val="0"/>
                </a:spcBef>
                <a:defRPr sz="2800">
                  <a:solidFill>
                    <a:srgbClr val="5B6062"/>
                  </a:solidFill>
                  <a:latin typeface="Gill Sans Light"/>
                  <a:ea typeface="Gill Sans Light"/>
                  <a:cs typeface="Gill Sans Light"/>
                  <a:sym typeface="Gill Sans Light"/>
                </a:defRPr>
              </a:lvl1pPr>
            </a:lstStyle>
            <a:p>
              <a:pPr defTabSz="321457" hangingPunct="0"/>
              <a:r>
                <a:rPr lang="en-US" sz="2531" kern="0" dirty="0"/>
                <a:t>Observations:</a:t>
              </a:r>
              <a:endParaRPr sz="2531" kern="0" dirty="0"/>
            </a:p>
          </p:txBody>
        </p:sp>
        <p:sp>
          <p:nvSpPr>
            <p:cNvPr id="8" name="Shape 515"/>
            <p:cNvSpPr/>
            <p:nvPr/>
          </p:nvSpPr>
          <p:spPr>
            <a:xfrm>
              <a:off x="2350201" y="271931"/>
              <a:ext cx="9519739" cy="30149"/>
            </a:xfrm>
            <a:prstGeom prst="line">
              <a:avLst/>
            </a:prstGeom>
            <a:noFill/>
            <a:ln w="6350" cap="flat">
              <a:solidFill>
                <a:srgbClr val="5B6062"/>
              </a:solidFill>
              <a:prstDash val="solid"/>
              <a:miter lim="400000"/>
            </a:ln>
            <a:effectLst/>
          </p:spPr>
          <p:txBody>
            <a:bodyPr wrap="square" lIns="35718" tIns="35718" rIns="35718" bIns="35718" numCol="1" anchor="ctr">
              <a:noAutofit/>
            </a:bodyPr>
            <a:lstStyle/>
            <a:p>
              <a:pPr defTabSz="321457" hangingPunct="0">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grpSp>
      <p:grpSp>
        <p:nvGrpSpPr>
          <p:cNvPr id="14" name="Group 559"/>
          <p:cNvGrpSpPr/>
          <p:nvPr/>
        </p:nvGrpSpPr>
        <p:grpSpPr>
          <a:xfrm>
            <a:off x="837497" y="755581"/>
            <a:ext cx="10989099" cy="1036832"/>
            <a:chOff x="0" y="0"/>
            <a:chExt cx="5285852" cy="1474648"/>
          </a:xfrm>
        </p:grpSpPr>
        <p:sp>
          <p:nvSpPr>
            <p:cNvPr id="15" name="Shape 555"/>
            <p:cNvSpPr/>
            <p:nvPr/>
          </p:nvSpPr>
          <p:spPr>
            <a:xfrm>
              <a:off x="0" y="0"/>
              <a:ext cx="865658" cy="13059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r">
                <a:defRPr sz="8000">
                  <a:solidFill>
                    <a:srgbClr val="3483C9"/>
                  </a:solidFill>
                  <a:latin typeface="+mj-lt"/>
                  <a:ea typeface="+mj-ea"/>
                  <a:cs typeface="+mj-cs"/>
                  <a:sym typeface="Helvetica Neue UltraLight"/>
                </a:defRPr>
              </a:lvl1pPr>
            </a:lstStyle>
            <a:p>
              <a:pPr defTabSz="642947"/>
              <a:r>
                <a:rPr lang="en-US" sz="5625" kern="0" dirty="0">
                  <a:latin typeface="Helvetica Neue UltraLight"/>
                  <a:ea typeface="Helvetica Neue UltraLight"/>
                  <a:cs typeface="Helvetica Neue UltraLight"/>
                </a:rPr>
                <a:t>4</a:t>
              </a:r>
              <a:endParaRPr sz="5625" kern="0" dirty="0">
                <a:latin typeface="Helvetica Neue UltraLight"/>
                <a:ea typeface="Helvetica Neue UltraLight"/>
                <a:cs typeface="Helvetica Neue UltraLight"/>
              </a:endParaRPr>
            </a:p>
          </p:txBody>
        </p:sp>
        <p:grpSp>
          <p:nvGrpSpPr>
            <p:cNvPr id="16" name="Group 558"/>
            <p:cNvGrpSpPr/>
            <p:nvPr/>
          </p:nvGrpSpPr>
          <p:grpSpPr>
            <a:xfrm>
              <a:off x="1073415" y="138505"/>
              <a:ext cx="4212438" cy="1336144"/>
              <a:chOff x="0" y="0"/>
              <a:chExt cx="4212436" cy="1336143"/>
            </a:xfrm>
          </p:grpSpPr>
          <p:sp>
            <p:nvSpPr>
              <p:cNvPr id="17" name="Shape 556"/>
              <p:cNvSpPr/>
              <p:nvPr/>
            </p:nvSpPr>
            <p:spPr>
              <a:xfrm>
                <a:off x="0" y="555901"/>
                <a:ext cx="4212437" cy="78024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just"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defTabSz="410771"/>
                <a:r>
                  <a:rPr lang="en-US" sz="1547" b="1" kern="0" dirty="0"/>
                  <a:t>Despite flat terrain, wind and turbulence conditions varied on the ground as compared with 200—400 </a:t>
                </a:r>
                <a:r>
                  <a:rPr lang="en-US" sz="1547" b="1" kern="0" dirty="0" err="1"/>
                  <a:t>ft</a:t>
                </a:r>
                <a:r>
                  <a:rPr lang="en-US" sz="1547" b="1" kern="0" dirty="0"/>
                  <a:t> AGL.</a:t>
                </a:r>
                <a:endParaRPr sz="1547" b="1" kern="0" dirty="0"/>
              </a:p>
            </p:txBody>
          </p:sp>
          <p:sp>
            <p:nvSpPr>
              <p:cNvPr id="18" name="Shape 557"/>
              <p:cNvSpPr/>
              <p:nvPr/>
            </p:nvSpPr>
            <p:spPr>
              <a:xfrm>
                <a:off x="0" y="0"/>
                <a:ext cx="4205221" cy="4346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defTabSz="410771"/>
                <a:r>
                  <a:rPr lang="en-US" sz="1547" b="1" kern="0" dirty="0"/>
                  <a:t>Atmospheric conditions on the ground were not indicative of conditions aloft </a:t>
                </a:r>
                <a:endParaRPr sz="1547" b="1" kern="0" dirty="0"/>
              </a:p>
            </p:txBody>
          </p:sp>
        </p:grpSp>
      </p:grpSp>
      <p:grpSp>
        <p:nvGrpSpPr>
          <p:cNvPr id="19" name="Group 559"/>
          <p:cNvGrpSpPr/>
          <p:nvPr/>
        </p:nvGrpSpPr>
        <p:grpSpPr>
          <a:xfrm>
            <a:off x="834641" y="1995558"/>
            <a:ext cx="10994811" cy="1036832"/>
            <a:chOff x="0" y="0"/>
            <a:chExt cx="5285852" cy="1474648"/>
          </a:xfrm>
        </p:grpSpPr>
        <p:sp>
          <p:nvSpPr>
            <p:cNvPr id="20" name="Shape 555"/>
            <p:cNvSpPr/>
            <p:nvPr/>
          </p:nvSpPr>
          <p:spPr>
            <a:xfrm>
              <a:off x="0" y="0"/>
              <a:ext cx="865658" cy="13059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r">
                <a:defRPr sz="8000">
                  <a:solidFill>
                    <a:srgbClr val="3483C9"/>
                  </a:solidFill>
                  <a:latin typeface="+mj-lt"/>
                  <a:ea typeface="+mj-ea"/>
                  <a:cs typeface="+mj-cs"/>
                  <a:sym typeface="Helvetica Neue UltraLight"/>
                </a:defRPr>
              </a:lvl1pPr>
            </a:lstStyle>
            <a:p>
              <a:pPr defTabSz="642947"/>
              <a:r>
                <a:rPr lang="en-US" sz="5625" kern="0" dirty="0">
                  <a:latin typeface="Helvetica Neue UltraLight"/>
                  <a:ea typeface="Helvetica Neue UltraLight"/>
                  <a:cs typeface="Helvetica Neue UltraLight"/>
                </a:rPr>
                <a:t>5</a:t>
              </a:r>
              <a:endParaRPr sz="5625" kern="0" dirty="0">
                <a:latin typeface="Helvetica Neue UltraLight"/>
                <a:ea typeface="Helvetica Neue UltraLight"/>
                <a:cs typeface="Helvetica Neue UltraLight"/>
              </a:endParaRPr>
            </a:p>
          </p:txBody>
        </p:sp>
        <p:grpSp>
          <p:nvGrpSpPr>
            <p:cNvPr id="21" name="Group 558"/>
            <p:cNvGrpSpPr/>
            <p:nvPr/>
          </p:nvGrpSpPr>
          <p:grpSpPr>
            <a:xfrm>
              <a:off x="1073415" y="138505"/>
              <a:ext cx="4212438" cy="1336144"/>
              <a:chOff x="0" y="0"/>
              <a:chExt cx="4212436" cy="1336143"/>
            </a:xfrm>
          </p:grpSpPr>
          <p:sp>
            <p:nvSpPr>
              <p:cNvPr id="22" name="Shape 556"/>
              <p:cNvSpPr/>
              <p:nvPr/>
            </p:nvSpPr>
            <p:spPr>
              <a:xfrm>
                <a:off x="0" y="555901"/>
                <a:ext cx="4212437" cy="78024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just"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defTabSz="410771"/>
                <a:r>
                  <a:rPr lang="en-US" sz="1547" b="1" kern="0" dirty="0"/>
                  <a:t>In the presence of other nearby operations, and raptors maintaining visual on aircraft was challenging for observers of the test.  </a:t>
                </a:r>
                <a:endParaRPr sz="1547" b="1" kern="0" dirty="0"/>
              </a:p>
            </p:txBody>
          </p:sp>
          <p:sp>
            <p:nvSpPr>
              <p:cNvPr id="23" name="Shape 557"/>
              <p:cNvSpPr/>
              <p:nvPr/>
            </p:nvSpPr>
            <p:spPr>
              <a:xfrm>
                <a:off x="0" y="0"/>
                <a:ext cx="4205221" cy="4346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defTabSz="410771"/>
                <a:r>
                  <a:rPr lang="en-US" sz="1547" b="1" kern="0" dirty="0"/>
                  <a:t>Line of sight was often difficult to maintain when flying multiple aircraft</a:t>
                </a:r>
                <a:endParaRPr sz="1547" b="1" kern="0" dirty="0"/>
              </a:p>
            </p:txBody>
          </p:sp>
        </p:grpSp>
      </p:grpSp>
      <p:grpSp>
        <p:nvGrpSpPr>
          <p:cNvPr id="24" name="Group 559"/>
          <p:cNvGrpSpPr/>
          <p:nvPr/>
        </p:nvGrpSpPr>
        <p:grpSpPr>
          <a:xfrm>
            <a:off x="837497" y="3235535"/>
            <a:ext cx="10989101" cy="1325020"/>
            <a:chOff x="0" y="0"/>
            <a:chExt cx="5285854" cy="1884528"/>
          </a:xfrm>
        </p:grpSpPr>
        <p:sp>
          <p:nvSpPr>
            <p:cNvPr id="25" name="Shape 555"/>
            <p:cNvSpPr/>
            <p:nvPr/>
          </p:nvSpPr>
          <p:spPr>
            <a:xfrm>
              <a:off x="0" y="0"/>
              <a:ext cx="865658" cy="13059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r">
                <a:defRPr sz="8000">
                  <a:solidFill>
                    <a:srgbClr val="3483C9"/>
                  </a:solidFill>
                  <a:latin typeface="+mj-lt"/>
                  <a:ea typeface="+mj-ea"/>
                  <a:cs typeface="+mj-cs"/>
                  <a:sym typeface="Helvetica Neue UltraLight"/>
                </a:defRPr>
              </a:lvl1pPr>
            </a:lstStyle>
            <a:p>
              <a:pPr defTabSz="642947"/>
              <a:r>
                <a:rPr lang="en-US" sz="5625" kern="0" dirty="0">
                  <a:latin typeface="Helvetica Neue UltraLight"/>
                  <a:ea typeface="Helvetica Neue UltraLight"/>
                  <a:cs typeface="Helvetica Neue UltraLight"/>
                </a:rPr>
                <a:t>6</a:t>
              </a:r>
              <a:endParaRPr sz="5625" kern="0" dirty="0">
                <a:latin typeface="Helvetica Neue UltraLight"/>
                <a:ea typeface="Helvetica Neue UltraLight"/>
                <a:cs typeface="Helvetica Neue UltraLight"/>
              </a:endParaRPr>
            </a:p>
          </p:txBody>
        </p:sp>
        <p:grpSp>
          <p:nvGrpSpPr>
            <p:cNvPr id="26" name="Group 558"/>
            <p:cNvGrpSpPr/>
            <p:nvPr/>
          </p:nvGrpSpPr>
          <p:grpSpPr>
            <a:xfrm>
              <a:off x="1073415" y="138505"/>
              <a:ext cx="4212439" cy="1746023"/>
              <a:chOff x="0" y="0"/>
              <a:chExt cx="4212437" cy="1746022"/>
            </a:xfrm>
          </p:grpSpPr>
          <p:sp>
            <p:nvSpPr>
              <p:cNvPr id="27" name="Shape 556"/>
              <p:cNvSpPr/>
              <p:nvPr/>
            </p:nvSpPr>
            <p:spPr>
              <a:xfrm>
                <a:off x="0" y="555901"/>
                <a:ext cx="4212437" cy="119012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just"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defTabSz="410771"/>
                <a:r>
                  <a:rPr lang="en-US" sz="1547" b="1" kern="0" dirty="0"/>
                  <a:t>The test used 5 second update rates for telemetry information which did not account for the dynamic changes in aircraft states, dropouts, quality of service connectivity, and human factors aspect of the displays. (Changed for TCL 2: 1 Hz or faster)</a:t>
                </a:r>
                <a:endParaRPr sz="1547" b="1" kern="0" dirty="0"/>
              </a:p>
            </p:txBody>
          </p:sp>
          <p:sp>
            <p:nvSpPr>
              <p:cNvPr id="28" name="Shape 557"/>
              <p:cNvSpPr/>
              <p:nvPr/>
            </p:nvSpPr>
            <p:spPr>
              <a:xfrm>
                <a:off x="0" y="0"/>
                <a:ext cx="4205221" cy="4346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defTabSz="410771"/>
                <a:r>
                  <a:rPr lang="en-US" sz="1547" b="1" kern="0" dirty="0"/>
                  <a:t>Tracking information for UAS was provided at rate that was insufficient</a:t>
                </a:r>
                <a:endParaRPr sz="1547" b="1" kern="0" dirty="0"/>
              </a:p>
            </p:txBody>
          </p:sp>
        </p:grpSp>
      </p:grpSp>
      <p:sp>
        <p:nvSpPr>
          <p:cNvPr id="29" name="Shape 618"/>
          <p:cNvSpPr/>
          <p:nvPr/>
        </p:nvSpPr>
        <p:spPr>
          <a:xfrm>
            <a:off x="2365411" y="5950432"/>
            <a:ext cx="8248955" cy="591507"/>
          </a:xfrm>
          <a:prstGeom prst="rect">
            <a:avLst/>
          </a:prstGeom>
          <a:solidFill>
            <a:srgbClr val="3197E0"/>
          </a:solidFill>
          <a:ln w="12700">
            <a:miter lim="400000"/>
          </a:ln>
          <a:extLst>
            <a:ext uri="{C572A759-6A51-4108-AA02-DFA0A04FC94B}">
              <ma14:wrappingTextBoxFlag xmlns:ma14="http://schemas.microsoft.com/office/mac/drawingml/2011/main" xmlns="" val="1"/>
            </a:ext>
          </a:extLst>
        </p:spPr>
        <p:txBody>
          <a:bodyPr wrap="square" lIns="35718" tIns="35718" rIns="35718" bIns="35718" anchor="ctr">
            <a:spAutoFit/>
          </a:bodyPr>
          <a:lstStyle>
            <a:lvl1pPr>
              <a:defRPr sz="3000"/>
            </a:lvl1pPr>
          </a:lstStyle>
          <a:p>
            <a:pPr algn="ctr" defTabSz="321457" hangingPunct="0">
              <a:lnSpc>
                <a:spcPct val="80000"/>
              </a:lnSpc>
              <a:spcBef>
                <a:spcPts val="3867"/>
              </a:spcBef>
            </a:pPr>
            <a:r>
              <a:rPr lang="en-US" sz="2109" kern="0" dirty="0">
                <a:solidFill>
                  <a:prstClr val="white"/>
                </a:solidFill>
                <a:sym typeface="Helvetica Neue Thin"/>
              </a:rPr>
              <a:t>All airspace users should have a common picture of the operating environment</a:t>
            </a:r>
            <a:endParaRPr sz="2109" kern="0" dirty="0">
              <a:solidFill>
                <a:prstClr val="white"/>
              </a:solidFill>
              <a:sym typeface="Helvetica Neue Thin"/>
            </a:endParaRPr>
          </a:p>
        </p:txBody>
      </p:sp>
      <p:grpSp>
        <p:nvGrpSpPr>
          <p:cNvPr id="30" name="Group 559"/>
          <p:cNvGrpSpPr/>
          <p:nvPr/>
        </p:nvGrpSpPr>
        <p:grpSpPr>
          <a:xfrm>
            <a:off x="834642" y="4616350"/>
            <a:ext cx="11357359" cy="1177667"/>
            <a:chOff x="0" y="0"/>
            <a:chExt cx="5634982" cy="1674954"/>
          </a:xfrm>
        </p:grpSpPr>
        <p:sp>
          <p:nvSpPr>
            <p:cNvPr id="31" name="Shape 555"/>
            <p:cNvSpPr/>
            <p:nvPr/>
          </p:nvSpPr>
          <p:spPr>
            <a:xfrm>
              <a:off x="0" y="0"/>
              <a:ext cx="865658" cy="13059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r">
                <a:defRPr sz="8000">
                  <a:solidFill>
                    <a:srgbClr val="3483C9"/>
                  </a:solidFill>
                  <a:latin typeface="+mj-lt"/>
                  <a:ea typeface="+mj-ea"/>
                  <a:cs typeface="+mj-cs"/>
                  <a:sym typeface="Helvetica Neue UltraLight"/>
                </a:defRPr>
              </a:lvl1pPr>
            </a:lstStyle>
            <a:p>
              <a:pPr defTabSz="642947"/>
              <a:r>
                <a:rPr lang="en-US" sz="5625" kern="0" dirty="0">
                  <a:latin typeface="Helvetica Neue UltraLight"/>
                  <a:ea typeface="Helvetica Neue UltraLight"/>
                  <a:cs typeface="Helvetica Neue UltraLight"/>
                </a:rPr>
                <a:t>7</a:t>
              </a:r>
              <a:endParaRPr sz="5625" kern="0" dirty="0">
                <a:latin typeface="Helvetica Neue UltraLight"/>
                <a:ea typeface="Helvetica Neue UltraLight"/>
                <a:cs typeface="Helvetica Neue UltraLight"/>
              </a:endParaRPr>
            </a:p>
          </p:txBody>
        </p:sp>
        <p:grpSp>
          <p:nvGrpSpPr>
            <p:cNvPr id="32" name="Group 558"/>
            <p:cNvGrpSpPr/>
            <p:nvPr/>
          </p:nvGrpSpPr>
          <p:grpSpPr>
            <a:xfrm>
              <a:off x="1073415" y="138505"/>
              <a:ext cx="4561567" cy="1536449"/>
              <a:chOff x="0" y="0"/>
              <a:chExt cx="4561565" cy="1536448"/>
            </a:xfrm>
          </p:grpSpPr>
          <p:sp>
            <p:nvSpPr>
              <p:cNvPr id="33" name="Shape 556"/>
              <p:cNvSpPr/>
              <p:nvPr/>
            </p:nvSpPr>
            <p:spPr>
              <a:xfrm>
                <a:off x="0" y="555901"/>
                <a:ext cx="4212437" cy="9805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just"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defTabSz="410771"/>
                <a:r>
                  <a:rPr lang="en-US" sz="1547" b="1" kern="0" dirty="0"/>
                  <a:t>Flight crews had no airspace displays to allow them to de-conflict operations and this caused frequent operations that were in conflict.</a:t>
                </a:r>
                <a:endParaRPr sz="1547" b="1" kern="0" dirty="0"/>
              </a:p>
            </p:txBody>
          </p:sp>
          <p:sp>
            <p:nvSpPr>
              <p:cNvPr id="34" name="Shape 557"/>
              <p:cNvSpPr/>
              <p:nvPr/>
            </p:nvSpPr>
            <p:spPr>
              <a:xfrm>
                <a:off x="0" y="0"/>
                <a:ext cx="4561565" cy="4346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defTabSz="410771"/>
                <a:r>
                  <a:rPr lang="en-US" sz="1547" b="1" kern="0" dirty="0"/>
                  <a:t>Lack of airspace and operations information caused conflicting planned operations</a:t>
                </a:r>
                <a:endParaRPr sz="1547" b="1" kern="0" dirty="0"/>
              </a:p>
            </p:txBody>
          </p:sp>
        </p:grpSp>
      </p:grpSp>
    </p:spTree>
    <p:extLst>
      <p:ext uri="{BB962C8B-B14F-4D97-AF65-F5344CB8AC3E}">
        <p14:creationId xmlns:p14="http://schemas.microsoft.com/office/powerpoint/2010/main" val="20939494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781" y="179028"/>
            <a:ext cx="10660895" cy="914399"/>
          </a:xfrm>
        </p:spPr>
        <p:txBody>
          <a:bodyPr>
            <a:normAutofit fontScale="90000"/>
          </a:bodyPr>
          <a:lstStyle/>
          <a:p>
            <a:r>
              <a:rPr lang="en-US" dirty="0" smtClean="0"/>
              <a:t>TCL-1 National Safe UAS Integration Campaign</a:t>
            </a:r>
            <a:endParaRPr lang="en-US"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t="-270"/>
          <a:stretch/>
        </p:blipFill>
        <p:spPr>
          <a:xfrm>
            <a:off x="6864639" y="998637"/>
            <a:ext cx="5250324" cy="3027271"/>
          </a:xfrm>
        </p:spPr>
      </p:pic>
      <p:sp>
        <p:nvSpPr>
          <p:cNvPr id="4" name="Slide Number Placeholder 3"/>
          <p:cNvSpPr>
            <a:spLocks noGrp="1"/>
          </p:cNvSpPr>
          <p:nvPr>
            <p:ph type="sldNum" sz="quarter" idx="12"/>
          </p:nvPr>
        </p:nvSpPr>
        <p:spPr/>
        <p:txBody>
          <a:bodyPr/>
          <a:lstStyle/>
          <a:p>
            <a:fld id="{9F0E9893-8FB3-409C-B448-4EC2BA053222}" type="slidenum">
              <a:rPr lang="en-US" smtClean="0">
                <a:solidFill>
                  <a:prstClr val="black"/>
                </a:solidFill>
              </a:rPr>
              <a:pPr/>
              <a:t>35</a:t>
            </a:fld>
            <a:endParaRPr lang="en-US" dirty="0">
              <a:solidFill>
                <a:prstClr val="black"/>
              </a:solidFill>
            </a:endParaRPr>
          </a:p>
        </p:txBody>
      </p:sp>
      <p:sp>
        <p:nvSpPr>
          <p:cNvPr id="6" name="Content Placeholder 7"/>
          <p:cNvSpPr txBox="1">
            <a:spLocks/>
          </p:cNvSpPr>
          <p:nvPr/>
        </p:nvSpPr>
        <p:spPr>
          <a:xfrm>
            <a:off x="394640" y="937423"/>
            <a:ext cx="6548027" cy="280166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a:ea typeface="+mn-ea"/>
                <a:cs typeface="Arial"/>
              </a:defRPr>
            </a:lvl1pPr>
            <a:lvl2pPr marL="684213" indent="-342900" algn="l" defTabSz="914400" rtl="0" eaLnBrk="1" latinLnBrk="0" hangingPunct="1">
              <a:spcBef>
                <a:spcPct val="20000"/>
              </a:spcBef>
              <a:buFont typeface="Arial" panose="020B0604020202020204" pitchFamily="34" charset="0"/>
              <a:buChar char="–"/>
              <a:defRPr sz="3000" kern="1200">
                <a:solidFill>
                  <a:schemeClr val="tx1"/>
                </a:solidFill>
                <a:latin typeface="Arial"/>
                <a:ea typeface="+mn-ea"/>
                <a:cs typeface="Arial"/>
              </a:defRPr>
            </a:lvl2pPr>
            <a:lvl3pPr marL="1025525" indent="-341313" algn="l" defTabSz="914400" rtl="0" eaLnBrk="1" latinLnBrk="0" hangingPunct="1">
              <a:spcBef>
                <a:spcPct val="20000"/>
              </a:spcBef>
              <a:buFont typeface="Courier New" panose="02070309020205020404" pitchFamily="49" charset="0"/>
              <a:buChar char="o"/>
              <a:defRPr sz="2800" kern="1200">
                <a:solidFill>
                  <a:schemeClr val="tx1"/>
                </a:solidFill>
                <a:latin typeface="Arial"/>
                <a:ea typeface="+mn-ea"/>
                <a:cs typeface="Arial"/>
              </a:defRPr>
            </a:lvl3pPr>
            <a:lvl4pPr marL="1433513" indent="-342900" algn="l" defTabSz="914400" rtl="0" eaLnBrk="1" latinLnBrk="0" hangingPunct="1">
              <a:spcBef>
                <a:spcPct val="20000"/>
              </a:spcBef>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4pPr>
            <a:lvl5pPr marL="1376363" indent="-350838" algn="l" defTabSz="914400" rtl="0" eaLnBrk="1" latinLnBrk="0" hangingPunct="1">
              <a:spcBef>
                <a:spcPct val="20000"/>
              </a:spcBef>
              <a:buFont typeface="Arial" panose="020B0604020202020204" pitchFamily="34" charset="0"/>
              <a:buChar char="»"/>
              <a:defRPr sz="2600" kern="1200">
                <a:solidFill>
                  <a:schemeClr val="tx1"/>
                </a:solidFill>
                <a:latin typeface="Arial"/>
                <a:ea typeface="+mn-ea"/>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US" sz="1800" b="1" dirty="0" smtClean="0">
                <a:solidFill>
                  <a:prstClr val="black"/>
                </a:solidFill>
              </a:rPr>
              <a:t>What:</a:t>
            </a:r>
            <a:r>
              <a:rPr lang="en-US" sz="1800" dirty="0" smtClean="0">
                <a:solidFill>
                  <a:prstClr val="black"/>
                </a:solidFill>
              </a:rPr>
              <a:t> Demonstrated management of geographically diverse operations, 4 vehicles from each site flown simultaneously under UTM</a:t>
            </a:r>
          </a:p>
          <a:p>
            <a:pPr marL="0" indent="0">
              <a:spcAft>
                <a:spcPts val="600"/>
              </a:spcAft>
              <a:buFont typeface="Arial" panose="020B0604020202020204" pitchFamily="34" charset="0"/>
              <a:buNone/>
            </a:pPr>
            <a:r>
              <a:rPr lang="en-US" sz="1800" b="1" dirty="0" smtClean="0">
                <a:solidFill>
                  <a:prstClr val="black"/>
                </a:solidFill>
              </a:rPr>
              <a:t>Where: </a:t>
            </a:r>
            <a:r>
              <a:rPr lang="en-US" sz="1800" dirty="0" smtClean="0">
                <a:solidFill>
                  <a:prstClr val="black"/>
                </a:solidFill>
              </a:rPr>
              <a:t>All 6 FAA UAS Test Sites</a:t>
            </a:r>
          </a:p>
          <a:p>
            <a:pPr marL="0" indent="0">
              <a:spcAft>
                <a:spcPts val="600"/>
              </a:spcAft>
              <a:buFont typeface="Arial" panose="020B0604020202020204" pitchFamily="34" charset="0"/>
              <a:buNone/>
            </a:pPr>
            <a:r>
              <a:rPr lang="en-US" sz="1800" b="1" dirty="0" smtClean="0">
                <a:solidFill>
                  <a:prstClr val="black"/>
                </a:solidFill>
              </a:rPr>
              <a:t>Who:</a:t>
            </a:r>
            <a:r>
              <a:rPr lang="en-US" sz="1800" dirty="0" smtClean="0">
                <a:solidFill>
                  <a:prstClr val="black"/>
                </a:solidFill>
              </a:rPr>
              <a:t> NASA, Test Sites, support contractors</a:t>
            </a:r>
          </a:p>
          <a:p>
            <a:pPr marL="0" indent="0">
              <a:spcAft>
                <a:spcPts val="600"/>
              </a:spcAft>
              <a:buFont typeface="Arial" panose="020B0604020202020204" pitchFamily="34" charset="0"/>
              <a:buNone/>
            </a:pPr>
            <a:r>
              <a:rPr lang="en-US" sz="1800" b="1" dirty="0" smtClean="0">
                <a:solidFill>
                  <a:prstClr val="black"/>
                </a:solidFill>
              </a:rPr>
              <a:t>When:</a:t>
            </a:r>
            <a:r>
              <a:rPr lang="en-US" sz="1800" dirty="0" smtClean="0">
                <a:solidFill>
                  <a:prstClr val="black"/>
                </a:solidFill>
              </a:rPr>
              <a:t> 19 April 2016 </a:t>
            </a:r>
          </a:p>
          <a:p>
            <a:pPr marL="0" indent="0">
              <a:spcAft>
                <a:spcPts val="600"/>
              </a:spcAft>
              <a:buFont typeface="Arial" panose="020B0604020202020204" pitchFamily="34" charset="0"/>
              <a:buNone/>
            </a:pPr>
            <a:r>
              <a:rPr lang="en-US" sz="1800" b="1" i="1" dirty="0" smtClean="0">
                <a:solidFill>
                  <a:srgbClr val="0000FF"/>
                </a:solidFill>
              </a:rPr>
              <a:t>24 </a:t>
            </a:r>
            <a:r>
              <a:rPr lang="en-US" sz="1800" b="1" i="1" dirty="0">
                <a:solidFill>
                  <a:srgbClr val="0000FF"/>
                </a:solidFill>
              </a:rPr>
              <a:t>live vehicles, over </a:t>
            </a:r>
            <a:r>
              <a:rPr lang="en-US" sz="1800" b="1" i="1" dirty="0" smtClean="0">
                <a:solidFill>
                  <a:srgbClr val="0000FF"/>
                </a:solidFill>
              </a:rPr>
              <a:t>100 live plus simulated </a:t>
            </a:r>
            <a:r>
              <a:rPr lang="en-US" sz="1800" b="1" i="1" dirty="0">
                <a:solidFill>
                  <a:srgbClr val="0000FF"/>
                </a:solidFill>
              </a:rPr>
              <a:t>flights </a:t>
            </a:r>
            <a:r>
              <a:rPr lang="en-US" sz="1800" b="1" i="1" dirty="0" smtClean="0">
                <a:solidFill>
                  <a:srgbClr val="0000FF"/>
                </a:solidFill>
              </a:rPr>
              <a:t>under UTM in </a:t>
            </a:r>
            <a:r>
              <a:rPr lang="en-US" sz="1800" b="1" i="1" dirty="0">
                <a:solidFill>
                  <a:srgbClr val="0000FF"/>
                </a:solidFill>
              </a:rPr>
              <a:t>one </a:t>
            </a:r>
            <a:r>
              <a:rPr lang="en-US" sz="1800" b="1" i="1" dirty="0" smtClean="0">
                <a:solidFill>
                  <a:srgbClr val="0000FF"/>
                </a:solidFill>
              </a:rPr>
              <a:t>hour –Highly successful </a:t>
            </a:r>
            <a:endParaRPr lang="en-US" sz="1800" b="1" i="1" dirty="0">
              <a:solidFill>
                <a:srgbClr val="0000FF"/>
              </a:solidFill>
            </a:endParaRPr>
          </a:p>
          <a:p>
            <a:pPr marL="0" indent="0">
              <a:buFont typeface="Arial" panose="020B0604020202020204" pitchFamily="34" charset="0"/>
              <a:buNone/>
            </a:pPr>
            <a:endParaRPr lang="en-US" sz="2000" i="1" dirty="0" smtClean="0">
              <a:solidFill>
                <a:srgbClr val="1B587C">
                  <a:lumMod val="75000"/>
                </a:srgbClr>
              </a:solidFill>
            </a:endParaRPr>
          </a:p>
        </p:txBody>
      </p:sp>
      <p:sp>
        <p:nvSpPr>
          <p:cNvPr id="7" name="Rectangle 6"/>
          <p:cNvSpPr/>
          <p:nvPr/>
        </p:nvSpPr>
        <p:spPr>
          <a:xfrm>
            <a:off x="6756402" y="4441389"/>
            <a:ext cx="5279528" cy="82774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smtClean="0">
                <a:solidFill>
                  <a:prstClr val="black"/>
                </a:solidFill>
              </a:rPr>
              <a:t>Received positive feedback from the FAA Test Sites on the UTM concepts, technologies and operations</a:t>
            </a:r>
            <a:endParaRPr lang="en-US" dirty="0">
              <a:solidFill>
                <a:prstClr val="black"/>
              </a:solidFill>
            </a:endParaRPr>
          </a:p>
        </p:txBody>
      </p:sp>
      <p:pic>
        <p:nvPicPr>
          <p:cNvPr id="2050" name="Picture 2" descr="C:\Users\tprevot\Documents\NASA\UTM\Briefing\UTM-Lab-Video-Wall_Ashl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644" y="3784898"/>
            <a:ext cx="6277090" cy="298529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773333" y="5596841"/>
            <a:ext cx="5232400" cy="93942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dirty="0" smtClean="0">
                <a:solidFill>
                  <a:prstClr val="black"/>
                </a:solidFill>
              </a:rPr>
              <a:t>API based model worked well – enabled operator flexibility, exchanged information, and maintained safe operations </a:t>
            </a:r>
            <a:endParaRPr lang="en-US" dirty="0">
              <a:solidFill>
                <a:prstClr val="black"/>
              </a:solidFill>
            </a:endParaRPr>
          </a:p>
        </p:txBody>
      </p:sp>
    </p:spTree>
    <p:extLst>
      <p:ext uri="{BB962C8B-B14F-4D97-AF65-F5344CB8AC3E}">
        <p14:creationId xmlns:p14="http://schemas.microsoft.com/office/powerpoint/2010/main" val="8292713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TCL-1 National Safe UAS Integration Campaign</a:t>
            </a:r>
          </a:p>
        </p:txBody>
      </p:sp>
      <p:sp>
        <p:nvSpPr>
          <p:cNvPr id="4" name="Slide Number Placeholder 3"/>
          <p:cNvSpPr>
            <a:spLocks noGrp="1"/>
          </p:cNvSpPr>
          <p:nvPr>
            <p:ph type="sldNum" sz="quarter" idx="12"/>
          </p:nvPr>
        </p:nvSpPr>
        <p:spPr/>
        <p:txBody>
          <a:bodyPr/>
          <a:lstStyle/>
          <a:p>
            <a:fld id="{9F0E9893-8FB3-409C-B448-4EC2BA053222}" type="slidenum">
              <a:rPr lang="en-US" smtClean="0">
                <a:solidFill>
                  <a:prstClr val="black"/>
                </a:solidFill>
              </a:rPr>
              <a:pPr/>
              <a:t>36</a:t>
            </a:fld>
            <a:endParaRPr lang="en-US" dirty="0">
              <a:solidFill>
                <a:prstClr val="black"/>
              </a:solidFill>
            </a:endParaRPr>
          </a:p>
        </p:txBody>
      </p:sp>
      <p:pic>
        <p:nvPicPr>
          <p:cNvPr id="6" name="Picture 5"/>
          <p:cNvPicPr>
            <a:picLocks noChangeAspect="1"/>
          </p:cNvPicPr>
          <p:nvPr/>
        </p:nvPicPr>
        <p:blipFill>
          <a:blip r:embed="rId2"/>
          <a:stretch>
            <a:fillRect/>
          </a:stretch>
        </p:blipFill>
        <p:spPr>
          <a:xfrm>
            <a:off x="0" y="3088381"/>
            <a:ext cx="12192000" cy="3905092"/>
          </a:xfrm>
          <a:prstGeom prst="rect">
            <a:avLst/>
          </a:prstGeom>
        </p:spPr>
      </p:pic>
      <p:sp>
        <p:nvSpPr>
          <p:cNvPr id="3" name="Content Placeholder 2"/>
          <p:cNvSpPr>
            <a:spLocks noGrp="1"/>
          </p:cNvSpPr>
          <p:nvPr>
            <p:ph idx="1"/>
          </p:nvPr>
        </p:nvSpPr>
        <p:spPr>
          <a:xfrm>
            <a:off x="270935" y="1083733"/>
            <a:ext cx="5438204" cy="2004648"/>
          </a:xfrm>
        </p:spPr>
        <p:style>
          <a:lnRef idx="1">
            <a:schemeClr val="accent3"/>
          </a:lnRef>
          <a:fillRef idx="2">
            <a:schemeClr val="accent3"/>
          </a:fillRef>
          <a:effectRef idx="1">
            <a:schemeClr val="accent3"/>
          </a:effectRef>
          <a:fontRef idx="minor">
            <a:schemeClr val="dk1"/>
          </a:fontRef>
        </p:style>
        <p:txBody>
          <a:bodyPr>
            <a:normAutofit fontScale="62500" lnSpcReduction="20000"/>
          </a:bodyPr>
          <a:lstStyle/>
          <a:p>
            <a:pPr marL="0" indent="0">
              <a:buNone/>
            </a:pPr>
            <a:r>
              <a:rPr lang="en-US" b="1" dirty="0" smtClean="0"/>
              <a:t>National Campaign Statistics:</a:t>
            </a:r>
            <a:endParaRPr lang="en-US" b="1" dirty="0"/>
          </a:p>
          <a:p>
            <a:r>
              <a:rPr lang="en-US" dirty="0" smtClean="0"/>
              <a:t>3 Hours</a:t>
            </a:r>
          </a:p>
          <a:p>
            <a:r>
              <a:rPr lang="en-US" dirty="0" smtClean="0"/>
              <a:t>102 </a:t>
            </a:r>
            <a:r>
              <a:rPr lang="en-US" dirty="0"/>
              <a:t>real, distinct </a:t>
            </a:r>
            <a:r>
              <a:rPr lang="en-US" dirty="0" smtClean="0"/>
              <a:t>flights</a:t>
            </a:r>
          </a:p>
          <a:p>
            <a:r>
              <a:rPr lang="en-US" dirty="0" smtClean="0"/>
              <a:t>67 </a:t>
            </a:r>
            <a:r>
              <a:rPr lang="en-US" dirty="0"/>
              <a:t>simulated operations </a:t>
            </a:r>
            <a:r>
              <a:rPr lang="en-US" dirty="0" smtClean="0"/>
              <a:t>injected</a:t>
            </a:r>
            <a:endParaRPr lang="en-US" dirty="0"/>
          </a:p>
          <a:p>
            <a:r>
              <a:rPr lang="en-US" dirty="0" smtClean="0"/>
              <a:t>About 31 hours </a:t>
            </a:r>
            <a:r>
              <a:rPr lang="en-US" dirty="0"/>
              <a:t>of flight </a:t>
            </a:r>
            <a:r>
              <a:rPr lang="en-US" dirty="0" smtClean="0"/>
              <a:t>time</a:t>
            </a:r>
            <a:endParaRPr lang="en-US" dirty="0"/>
          </a:p>
          <a:p>
            <a:r>
              <a:rPr lang="pl-PL" dirty="0"/>
              <a:t>281.8 </a:t>
            </a:r>
            <a:r>
              <a:rPr lang="pl-PL" dirty="0" err="1"/>
              <a:t>nmi</a:t>
            </a:r>
            <a:r>
              <a:rPr lang="pl-PL" dirty="0"/>
              <a:t> </a:t>
            </a:r>
            <a:r>
              <a:rPr lang="pl-PL" dirty="0" err="1" smtClean="0"/>
              <a:t>flown</a:t>
            </a:r>
            <a:endParaRPr lang="pl-PL" dirty="0"/>
          </a:p>
        </p:txBody>
      </p:sp>
    </p:spTree>
    <p:extLst>
      <p:ext uri="{BB962C8B-B14F-4D97-AF65-F5344CB8AC3E}">
        <p14:creationId xmlns:p14="http://schemas.microsoft.com/office/powerpoint/2010/main" val="42922146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p:cNvSpPr>
          <p:nvPr>
            <p:ph type="ctrTitle" idx="4294967295"/>
          </p:nvPr>
        </p:nvSpPr>
        <p:spPr>
          <a:xfrm>
            <a:off x="2" y="2646786"/>
            <a:ext cx="9410599" cy="994141"/>
          </a:xfrm>
          <a:prstGeom prst="rect">
            <a:avLst/>
          </a:prstGeom>
          <a:solidFill>
            <a:srgbClr val="0070C0"/>
          </a:solidFill>
        </p:spPr>
        <p:style>
          <a:lnRef idx="0">
            <a:schemeClr val="accent6"/>
          </a:lnRef>
          <a:fillRef idx="3">
            <a:schemeClr val="accent6"/>
          </a:fillRef>
          <a:effectRef idx="3">
            <a:schemeClr val="accent6"/>
          </a:effectRef>
          <a:fontRef idx="minor">
            <a:schemeClr val="lt1"/>
          </a:fontRef>
        </p:style>
        <p:txBody>
          <a:bodyPr/>
          <a:lstStyle>
            <a:lvl1pPr>
              <a:defRPr sz="4000"/>
            </a:lvl1pPr>
          </a:lstStyle>
          <a:p>
            <a:r>
              <a:rPr lang="en-US" b="1" dirty="0" smtClean="0">
                <a:ln>
                  <a:noFill/>
                </a:ln>
                <a:solidFill>
                  <a:schemeClr val="bg1"/>
                </a:solidFill>
              </a:rPr>
              <a:t>TCL 2: Multiple BVLOS Operations</a:t>
            </a:r>
            <a:endParaRPr b="1" dirty="0">
              <a:ln>
                <a:noFill/>
              </a:ln>
              <a:solidFill>
                <a:schemeClr val="bg1"/>
              </a:solidFill>
            </a:endParaRPr>
          </a:p>
        </p:txBody>
      </p:sp>
    </p:spTree>
    <p:extLst>
      <p:ext uri="{BB962C8B-B14F-4D97-AF65-F5344CB8AC3E}">
        <p14:creationId xmlns:p14="http://schemas.microsoft.com/office/powerpoint/2010/main" val="45995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 name="pasted-image.pdf"/>
          <p:cNvPicPr>
            <a:picLocks noChangeAspect="1"/>
          </p:cNvPicPr>
          <p:nvPr/>
        </p:nvPicPr>
        <p:blipFill>
          <a:blip r:embed="rId2">
            <a:extLst/>
          </a:blip>
          <a:stretch>
            <a:fillRect/>
          </a:stretch>
        </p:blipFill>
        <p:spPr>
          <a:xfrm>
            <a:off x="3" y="753465"/>
            <a:ext cx="11221615" cy="6036868"/>
          </a:xfrm>
          <a:prstGeom prst="rect">
            <a:avLst/>
          </a:prstGeom>
          <a:ln w="12700">
            <a:miter lim="400000"/>
          </a:ln>
        </p:spPr>
      </p:pic>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22481" y="1600204"/>
            <a:ext cx="7374003" cy="4343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5735907"/>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p:nvPr/>
        </p:nvSpPr>
        <p:spPr>
          <a:xfrm>
            <a:off x="7041211" y="1215426"/>
            <a:ext cx="3523120" cy="5273024"/>
          </a:xfrm>
          <a:custGeom>
            <a:avLst/>
            <a:gdLst/>
            <a:ahLst/>
            <a:cxnLst>
              <a:cxn ang="0">
                <a:pos x="wd2" y="hd2"/>
              </a:cxn>
              <a:cxn ang="5400000">
                <a:pos x="wd2" y="hd2"/>
              </a:cxn>
              <a:cxn ang="10800000">
                <a:pos x="wd2" y="hd2"/>
              </a:cxn>
              <a:cxn ang="16200000">
                <a:pos x="wd2" y="hd2"/>
              </a:cxn>
            </a:cxnLst>
            <a:rect l="0" t="0" r="r" b="b"/>
            <a:pathLst>
              <a:path w="21600" h="21600" extrusionOk="0">
                <a:moveTo>
                  <a:pt x="19454" y="21313"/>
                </a:moveTo>
                <a:cubicBezTo>
                  <a:pt x="19561" y="21138"/>
                  <a:pt x="19644" y="21031"/>
                  <a:pt x="19572" y="20841"/>
                </a:cubicBezTo>
                <a:cubicBezTo>
                  <a:pt x="19496" y="20642"/>
                  <a:pt x="19332" y="20465"/>
                  <a:pt x="19260" y="20265"/>
                </a:cubicBezTo>
                <a:cubicBezTo>
                  <a:pt x="19125" y="19884"/>
                  <a:pt x="19299" y="19483"/>
                  <a:pt x="19179" y="19096"/>
                </a:cubicBezTo>
                <a:cubicBezTo>
                  <a:pt x="19094" y="18826"/>
                  <a:pt x="18763" y="18515"/>
                  <a:pt x="19184" y="18306"/>
                </a:cubicBezTo>
                <a:cubicBezTo>
                  <a:pt x="19545" y="18126"/>
                  <a:pt x="20140" y="18091"/>
                  <a:pt x="20484" y="18299"/>
                </a:cubicBezTo>
                <a:cubicBezTo>
                  <a:pt x="20681" y="18419"/>
                  <a:pt x="20925" y="18612"/>
                  <a:pt x="21220" y="18507"/>
                </a:cubicBezTo>
                <a:cubicBezTo>
                  <a:pt x="21375" y="18451"/>
                  <a:pt x="21600" y="18180"/>
                  <a:pt x="21600" y="18064"/>
                </a:cubicBezTo>
                <a:lnTo>
                  <a:pt x="21600" y="15704"/>
                </a:lnTo>
                <a:lnTo>
                  <a:pt x="21600" y="0"/>
                </a:lnTo>
                <a:lnTo>
                  <a:pt x="0" y="0"/>
                </a:lnTo>
                <a:lnTo>
                  <a:pt x="0" y="9462"/>
                </a:lnTo>
                <a:lnTo>
                  <a:pt x="17662" y="20455"/>
                </a:lnTo>
                <a:lnTo>
                  <a:pt x="19502" y="21600"/>
                </a:lnTo>
                <a:cubicBezTo>
                  <a:pt x="19502" y="21600"/>
                  <a:pt x="19454" y="21313"/>
                  <a:pt x="19454" y="21313"/>
                </a:cubicBezTo>
                <a:close/>
              </a:path>
            </a:pathLst>
          </a:custGeom>
          <a:solidFill>
            <a:srgbClr val="C9D0D8"/>
          </a:solidFill>
          <a:ln w="25400">
            <a:miter lim="400000"/>
          </a:ln>
        </p:spPr>
        <p:txBody>
          <a:bodyPr lIns="35718" tIns="35718" rIns="35718" bIns="35718" anchor="ctr"/>
          <a:lstStyle/>
          <a:p>
            <a:pPr algn="ctr" defTabSz="321457" hangingPunct="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9"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7" name="Shape 167"/>
          <p:cNvSpPr/>
          <p:nvPr/>
        </p:nvSpPr>
        <p:spPr>
          <a:xfrm>
            <a:off x="7123628" y="1255945"/>
            <a:ext cx="3358290" cy="349133"/>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defRPr sz="3200">
                <a:solidFill>
                  <a:srgbClr val="FFFFFF"/>
                </a:solidFill>
                <a:latin typeface="Helvetica Neue Light"/>
                <a:ea typeface="Helvetica Neue Light"/>
                <a:cs typeface="Helvetica Neue Light"/>
                <a:sym typeface="Helvetica Neue Light"/>
              </a:defRPr>
            </a:lvl1pPr>
          </a:lstStyle>
          <a:p>
            <a:pPr algn="ctr" defTabSz="321457" hangingPunct="0">
              <a:lnSpc>
                <a:spcPct val="80000"/>
              </a:lnSpc>
              <a:spcBef>
                <a:spcPts val="3867"/>
              </a:spcBef>
            </a:pPr>
            <a:r>
              <a:rPr sz="2250" kern="0"/>
              <a:t>State of Nevada Test Site</a:t>
            </a:r>
          </a:p>
        </p:txBody>
      </p:sp>
      <p:pic>
        <p:nvPicPr>
          <p:cNvPr id="168" name="RTS_Range-enhanced.jpe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753222" y="1262547"/>
            <a:ext cx="3007933" cy="5178810"/>
          </a:xfrm>
          <a:prstGeom prst="rect">
            <a:avLst/>
          </a:prstGeom>
          <a:ln w="12700">
            <a:miter lim="400000"/>
          </a:ln>
        </p:spPr>
      </p:pic>
      <p:sp>
        <p:nvSpPr>
          <p:cNvPr id="169" name="Shape 169"/>
          <p:cNvSpPr/>
          <p:nvPr/>
        </p:nvSpPr>
        <p:spPr>
          <a:xfrm>
            <a:off x="1652970" y="1264598"/>
            <a:ext cx="2117565" cy="331820"/>
          </a:xfrm>
          <a:prstGeom prst="rect">
            <a:avLst/>
          </a:prstGeom>
          <a:solidFill>
            <a:srgbClr val="3197E0"/>
          </a:solidFill>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defRPr sz="3000"/>
            </a:lvl1pPr>
          </a:lstStyle>
          <a:p>
            <a:pPr algn="ctr" defTabSz="321457" hangingPunct="0">
              <a:lnSpc>
                <a:spcPct val="80000"/>
              </a:lnSpc>
              <a:spcBef>
                <a:spcPts val="3867"/>
              </a:spcBef>
            </a:pPr>
            <a:r>
              <a:rPr sz="2109" kern="0">
                <a:solidFill>
                  <a:srgbClr val="333333"/>
                </a:solidFill>
                <a:sym typeface="Helvetica Neue Thin"/>
              </a:rPr>
              <a:t>Operational Area</a:t>
            </a:r>
          </a:p>
        </p:txBody>
      </p:sp>
      <p:sp>
        <p:nvSpPr>
          <p:cNvPr id="170" name="Shape 170"/>
          <p:cNvSpPr/>
          <p:nvPr/>
        </p:nvSpPr>
        <p:spPr>
          <a:xfrm>
            <a:off x="1712279" y="5630234"/>
            <a:ext cx="2390076" cy="331820"/>
          </a:xfrm>
          <a:prstGeom prst="rect">
            <a:avLst/>
          </a:prstGeom>
          <a:solidFill>
            <a:srgbClr val="3197E0"/>
          </a:solidFill>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defRPr sz="3000"/>
            </a:lvl1pPr>
          </a:lstStyle>
          <a:p>
            <a:pPr algn="ctr" defTabSz="321457" hangingPunct="0">
              <a:lnSpc>
                <a:spcPct val="80000"/>
              </a:lnSpc>
              <a:spcBef>
                <a:spcPts val="3867"/>
              </a:spcBef>
            </a:pPr>
            <a:r>
              <a:rPr sz="2109" kern="0">
                <a:solidFill>
                  <a:srgbClr val="333333"/>
                </a:solidFill>
                <a:sym typeface="Helvetica Neue Thin"/>
              </a:rPr>
              <a:t>Reno-Stead Airport</a:t>
            </a:r>
          </a:p>
        </p:txBody>
      </p:sp>
      <p:sp>
        <p:nvSpPr>
          <p:cNvPr id="171" name="Shape 171"/>
          <p:cNvSpPr/>
          <p:nvPr/>
        </p:nvSpPr>
        <p:spPr>
          <a:xfrm>
            <a:off x="6933822" y="3049408"/>
            <a:ext cx="330607" cy="308436"/>
          </a:xfrm>
          <a:prstGeom prst="star5">
            <a:avLst>
              <a:gd name="adj" fmla="val 19100"/>
              <a:gd name="hf" fmla="val 105146"/>
              <a:gd name="vf" fmla="val 110557"/>
            </a:avLst>
          </a:prstGeom>
          <a:solidFill>
            <a:srgbClr val="3484C9"/>
          </a:solidFill>
          <a:ln w="12700">
            <a:miter lim="400000"/>
          </a:ln>
        </p:spPr>
        <p:txBody>
          <a:bodyPr lIns="0" tIns="0" rIns="0" bIns="0"/>
          <a:lstStyle/>
          <a:p>
            <a:pPr algn="ctr" defTabSz="321457" hangingPunct="0">
              <a:lnSpc>
                <a:spcPct val="80000"/>
              </a:lnSpc>
              <a:spcBef>
                <a:spcPts val="3867"/>
              </a:spcBef>
            </a:pPr>
            <a:endParaRPr sz="3516" kern="0">
              <a:solidFill>
                <a:srgbClr val="333333"/>
              </a:solidFill>
              <a:sym typeface="Helvetica Neue Thin"/>
            </a:endParaRPr>
          </a:p>
        </p:txBody>
      </p:sp>
      <p:sp>
        <p:nvSpPr>
          <p:cNvPr id="172" name="Shape 172"/>
          <p:cNvSpPr/>
          <p:nvPr/>
        </p:nvSpPr>
        <p:spPr>
          <a:xfrm flipH="1">
            <a:off x="4762016" y="3049408"/>
            <a:ext cx="2091589" cy="308436"/>
          </a:xfrm>
          <a:prstGeom prst="rightArrow">
            <a:avLst>
              <a:gd name="adj1" fmla="val 32000"/>
              <a:gd name="adj2" fmla="val 58246"/>
            </a:avLst>
          </a:prstGeom>
          <a:solidFill>
            <a:srgbClr val="7F7F7F"/>
          </a:solidFill>
          <a:ln w="12700">
            <a:miter lim="400000"/>
          </a:ln>
        </p:spPr>
        <p:txBody>
          <a:bodyPr lIns="0" tIns="0" rIns="0" bIns="0"/>
          <a:lstStyle/>
          <a:p>
            <a:pPr algn="ctr" defTabSz="321457" hangingPunct="0">
              <a:lnSpc>
                <a:spcPct val="80000"/>
              </a:lnSpc>
              <a:spcBef>
                <a:spcPts val="3867"/>
              </a:spcBef>
            </a:pPr>
            <a:endParaRPr sz="3516" kern="0">
              <a:solidFill>
                <a:srgbClr val="333333"/>
              </a:solidFill>
              <a:sym typeface="Helvetica Neue Thin"/>
            </a:endParaRPr>
          </a:p>
        </p:txBody>
      </p:sp>
      <p:grpSp>
        <p:nvGrpSpPr>
          <p:cNvPr id="175" name="Group 175"/>
          <p:cNvGrpSpPr/>
          <p:nvPr/>
        </p:nvGrpSpPr>
        <p:grpSpPr>
          <a:xfrm>
            <a:off x="8284903" y="1859887"/>
            <a:ext cx="1964472" cy="1803743"/>
            <a:chOff x="0" y="0"/>
            <a:chExt cx="2794000" cy="2565400"/>
          </a:xfrm>
        </p:grpSpPr>
        <p:pic>
          <p:nvPicPr>
            <p:cNvPr id="174" name="pasted-image.pdf"/>
            <p:cNvPicPr>
              <a:picLocks noChangeAspect="1"/>
            </p:cNvPicPr>
            <p:nvPr/>
          </p:nvPicPr>
          <p:blipFill>
            <a:blip r:embed="rId4">
              <a:extLst/>
            </a:blip>
            <a:stretch>
              <a:fillRect/>
            </a:stretch>
          </p:blipFill>
          <p:spPr>
            <a:xfrm>
              <a:off x="127000" y="88900"/>
              <a:ext cx="2540000" cy="2235200"/>
            </a:xfrm>
            <a:prstGeom prst="rect">
              <a:avLst/>
            </a:prstGeom>
            <a:ln>
              <a:noFill/>
            </a:ln>
            <a:effectLst/>
          </p:spPr>
        </p:pic>
        <p:pic>
          <p:nvPicPr>
            <p:cNvPr id="173" name="Picture 172"/>
            <p:cNvPicPr>
              <a:picLocks/>
            </p:cNvPicPr>
            <p:nvPr/>
          </p:nvPicPr>
          <p:blipFill>
            <a:blip r:embed="rId5">
              <a:extLst/>
            </a:blip>
            <a:stretch>
              <a:fillRect/>
            </a:stretch>
          </p:blipFill>
          <p:spPr>
            <a:xfrm>
              <a:off x="0" y="0"/>
              <a:ext cx="2794000" cy="2565400"/>
            </a:xfrm>
            <a:prstGeom prst="rect">
              <a:avLst/>
            </a:prstGeom>
            <a:effectLst/>
          </p:spPr>
        </p:pic>
      </p:grpSp>
      <p:sp>
        <p:nvSpPr>
          <p:cNvPr id="176" name="Shape 176"/>
          <p:cNvSpPr/>
          <p:nvPr/>
        </p:nvSpPr>
        <p:spPr>
          <a:xfrm>
            <a:off x="7188541" y="2781347"/>
            <a:ext cx="761425" cy="349133"/>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defRPr sz="3200">
                <a:solidFill>
                  <a:schemeClr val="accent1"/>
                </a:solidFill>
                <a:latin typeface="Helvetica Neue Light"/>
                <a:ea typeface="Helvetica Neue Light"/>
                <a:cs typeface="Helvetica Neue Light"/>
                <a:sym typeface="Helvetica Neue Light"/>
              </a:defRPr>
            </a:lvl1pPr>
          </a:lstStyle>
          <a:p>
            <a:pPr algn="ctr" defTabSz="321457" hangingPunct="0">
              <a:lnSpc>
                <a:spcPct val="80000"/>
              </a:lnSpc>
              <a:spcBef>
                <a:spcPts val="3867"/>
              </a:spcBef>
            </a:pPr>
            <a:r>
              <a:rPr sz="2250" kern="0">
                <a:solidFill>
                  <a:srgbClr val="0365C0"/>
                </a:solidFill>
              </a:rPr>
              <a:t>Reno</a:t>
            </a:r>
          </a:p>
        </p:txBody>
      </p:sp>
      <p:sp>
        <p:nvSpPr>
          <p:cNvPr id="177" name="Shape 177"/>
          <p:cNvSpPr/>
          <p:nvPr/>
        </p:nvSpPr>
        <p:spPr>
          <a:xfrm>
            <a:off x="1844255" y="388846"/>
            <a:ext cx="8503492" cy="52092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lstStyle>
            <a:lvl1pPr>
              <a:lnSpc>
                <a:spcPct val="90000"/>
              </a:lnSpc>
              <a:defRPr sz="4000">
                <a:solidFill>
                  <a:srgbClr val="3483C9"/>
                </a:solidFill>
              </a:defRPr>
            </a:lvl1pPr>
          </a:lstStyle>
          <a:p>
            <a:pPr algn="ctr" defTabSz="321457" hangingPunct="0">
              <a:spcBef>
                <a:spcPts val="3867"/>
              </a:spcBef>
            </a:pPr>
            <a:r>
              <a:rPr sz="2813" kern="0">
                <a:sym typeface="Helvetica Neue Thin"/>
              </a:rPr>
              <a:t>Test Range</a:t>
            </a:r>
          </a:p>
        </p:txBody>
      </p:sp>
      <p:pic>
        <p:nvPicPr>
          <p:cNvPr id="178" name="pasted-image.pdf"/>
          <p:cNvPicPr>
            <a:picLocks noChangeAspect="1"/>
          </p:cNvPicPr>
          <p:nvPr/>
        </p:nvPicPr>
        <p:blipFill>
          <a:blip r:embed="rId6">
            <a:extLst/>
          </a:blip>
          <a:stretch>
            <a:fillRect/>
          </a:stretch>
        </p:blipFill>
        <p:spPr>
          <a:xfrm>
            <a:off x="5072147" y="5670708"/>
            <a:ext cx="949464" cy="761021"/>
          </a:xfrm>
          <a:prstGeom prst="rect">
            <a:avLst/>
          </a:prstGeom>
          <a:ln w="12700">
            <a:miter lim="400000"/>
          </a:ln>
        </p:spPr>
      </p:pic>
      <p:sp>
        <p:nvSpPr>
          <p:cNvPr id="179" name="Shape 179"/>
          <p:cNvSpPr/>
          <p:nvPr/>
        </p:nvSpPr>
        <p:spPr>
          <a:xfrm rot="1964392" flipH="1">
            <a:off x="4490361" y="3590513"/>
            <a:ext cx="731571" cy="308437"/>
          </a:xfrm>
          <a:prstGeom prst="rightArrow">
            <a:avLst>
              <a:gd name="adj1" fmla="val 32000"/>
              <a:gd name="adj2" fmla="val 58246"/>
            </a:avLst>
          </a:prstGeom>
          <a:solidFill>
            <a:srgbClr val="3197E0"/>
          </a:solidFill>
          <a:ln w="12700">
            <a:miter lim="400000"/>
          </a:ln>
        </p:spPr>
        <p:txBody>
          <a:bodyPr lIns="0" tIns="0" rIns="0" bIns="0"/>
          <a:lstStyle/>
          <a:p>
            <a:pPr algn="ctr" defTabSz="321457" hangingPunct="0">
              <a:lnSpc>
                <a:spcPct val="80000"/>
              </a:lnSpc>
              <a:spcBef>
                <a:spcPts val="3867"/>
              </a:spcBef>
            </a:pPr>
            <a:endParaRPr sz="3516" kern="0">
              <a:solidFill>
                <a:srgbClr val="333333"/>
              </a:solidFill>
              <a:sym typeface="Helvetica Neue Thin"/>
            </a:endParaRPr>
          </a:p>
        </p:txBody>
      </p:sp>
      <p:sp>
        <p:nvSpPr>
          <p:cNvPr id="180" name="Shape 180"/>
          <p:cNvSpPr/>
          <p:nvPr/>
        </p:nvSpPr>
        <p:spPr>
          <a:xfrm rot="1156157" flipH="1">
            <a:off x="3537291" y="5394833"/>
            <a:ext cx="1597292" cy="308437"/>
          </a:xfrm>
          <a:prstGeom prst="rightArrow">
            <a:avLst>
              <a:gd name="adj1" fmla="val 32000"/>
              <a:gd name="adj2" fmla="val 58246"/>
            </a:avLst>
          </a:prstGeom>
          <a:solidFill>
            <a:srgbClr val="3197E0"/>
          </a:solidFill>
          <a:ln w="12700">
            <a:miter lim="400000"/>
          </a:ln>
        </p:spPr>
        <p:txBody>
          <a:bodyPr lIns="0" tIns="0" rIns="0" bIns="0"/>
          <a:lstStyle/>
          <a:p>
            <a:pPr algn="ctr" defTabSz="321457" hangingPunct="0">
              <a:lnSpc>
                <a:spcPct val="80000"/>
              </a:lnSpc>
              <a:spcBef>
                <a:spcPts val="3867"/>
              </a:spcBef>
            </a:pPr>
            <a:endParaRPr sz="3516" kern="0">
              <a:solidFill>
                <a:srgbClr val="333333"/>
              </a:solidFill>
              <a:sym typeface="Helvetica Neue Thin"/>
            </a:endParaRPr>
          </a:p>
        </p:txBody>
      </p:sp>
      <p:grpSp>
        <p:nvGrpSpPr>
          <p:cNvPr id="183" name="Group 183"/>
          <p:cNvGrpSpPr/>
          <p:nvPr/>
        </p:nvGrpSpPr>
        <p:grpSpPr>
          <a:xfrm>
            <a:off x="6162002" y="4022962"/>
            <a:ext cx="1657961" cy="520297"/>
            <a:chOff x="-301577" y="-18542"/>
            <a:chExt cx="2358060" cy="739999"/>
          </a:xfrm>
        </p:grpSpPr>
        <p:sp>
          <p:nvSpPr>
            <p:cNvPr id="181" name="Shape 181"/>
            <p:cNvSpPr/>
            <p:nvPr/>
          </p:nvSpPr>
          <p:spPr>
            <a:xfrm>
              <a:off x="-268459" y="401324"/>
              <a:ext cx="2291823" cy="3201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hangingPunct="0"/>
              <a:r>
                <a:rPr sz="1125" kern="0"/>
                <a:t>Used to detect small UAS</a:t>
              </a:r>
            </a:p>
          </p:txBody>
        </p:sp>
        <p:sp>
          <p:nvSpPr>
            <p:cNvPr id="182" name="Shape 182"/>
            <p:cNvSpPr/>
            <p:nvPr/>
          </p:nvSpPr>
          <p:spPr>
            <a:xfrm>
              <a:off x="-301578" y="-18543"/>
              <a:ext cx="2358062" cy="3043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a:lnSpc>
                  <a:spcPct val="100000"/>
                </a:lnSpc>
                <a:defRPr sz="2500">
                  <a:solidFill>
                    <a:srgbClr val="3483C9"/>
                  </a:solidFill>
                  <a:latin typeface="Helvetica Neue Light"/>
                  <a:ea typeface="Helvetica Neue Light"/>
                  <a:cs typeface="Helvetica Neue Light"/>
                  <a:sym typeface="Helvetica Neue Light"/>
                </a:defRPr>
              </a:lvl1pPr>
            </a:lstStyle>
            <a:p>
              <a:pPr defTabSz="321457" hangingPunct="0">
                <a:spcBef>
                  <a:spcPts val="3867"/>
                </a:spcBef>
              </a:pPr>
              <a:r>
                <a:rPr sz="1758" kern="0"/>
                <a:t>SRHawk Radar</a:t>
              </a:r>
            </a:p>
          </p:txBody>
        </p:sp>
      </p:grpSp>
      <p:grpSp>
        <p:nvGrpSpPr>
          <p:cNvPr id="186" name="Group 186"/>
          <p:cNvGrpSpPr/>
          <p:nvPr/>
        </p:nvGrpSpPr>
        <p:grpSpPr>
          <a:xfrm>
            <a:off x="6158244" y="5931460"/>
            <a:ext cx="2091589" cy="810527"/>
            <a:chOff x="-387194" y="0"/>
            <a:chExt cx="2974794" cy="1152783"/>
          </a:xfrm>
        </p:grpSpPr>
        <p:sp>
          <p:nvSpPr>
            <p:cNvPr id="184" name="Shape 184"/>
            <p:cNvSpPr/>
            <p:nvPr/>
          </p:nvSpPr>
          <p:spPr>
            <a:xfrm>
              <a:off x="-345414" y="432116"/>
              <a:ext cx="2891232" cy="7206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hangingPunct="0"/>
              <a:r>
                <a:rPr sz="1125" kern="0"/>
                <a:t>Used to detect manned aircraft</a:t>
              </a:r>
            </a:p>
          </p:txBody>
        </p:sp>
        <p:sp>
          <p:nvSpPr>
            <p:cNvPr id="185" name="Shape 185"/>
            <p:cNvSpPr/>
            <p:nvPr/>
          </p:nvSpPr>
          <p:spPr>
            <a:xfrm>
              <a:off x="-387195" y="-1"/>
              <a:ext cx="2974795" cy="3839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a:lnSpc>
                  <a:spcPct val="100000"/>
                </a:lnSpc>
                <a:defRPr sz="2500">
                  <a:solidFill>
                    <a:srgbClr val="3483C9"/>
                  </a:solidFill>
                  <a:latin typeface="Helvetica Neue Light"/>
                  <a:ea typeface="Helvetica Neue Light"/>
                  <a:cs typeface="Helvetica Neue Light"/>
                  <a:sym typeface="Helvetica Neue Light"/>
                </a:defRPr>
              </a:lvl1pPr>
            </a:lstStyle>
            <a:p>
              <a:pPr defTabSz="321457" hangingPunct="0">
                <a:spcBef>
                  <a:spcPts val="3867"/>
                </a:spcBef>
              </a:pPr>
              <a:r>
                <a:rPr sz="1758" kern="0"/>
                <a:t>LSTAR Radar</a:t>
              </a:r>
            </a:p>
          </p:txBody>
        </p:sp>
      </p:grpSp>
      <p:grpSp>
        <p:nvGrpSpPr>
          <p:cNvPr id="189" name="Group 189"/>
          <p:cNvGrpSpPr/>
          <p:nvPr/>
        </p:nvGrpSpPr>
        <p:grpSpPr>
          <a:xfrm>
            <a:off x="4943691" y="1405878"/>
            <a:ext cx="2085247" cy="1595912"/>
            <a:chOff x="-336061" y="0"/>
            <a:chExt cx="2965771" cy="2269810"/>
          </a:xfrm>
        </p:grpSpPr>
        <p:sp>
          <p:nvSpPr>
            <p:cNvPr id="187" name="Shape 187"/>
            <p:cNvSpPr/>
            <p:nvPr/>
          </p:nvSpPr>
          <p:spPr>
            <a:xfrm>
              <a:off x="-293947" y="439427"/>
              <a:ext cx="2923657" cy="1830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p>
              <a:pPr defTabSz="410771" hangingPunct="0">
                <a:spcBef>
                  <a:spcPts val="703"/>
                </a:spcBef>
                <a:defRPr sz="1900">
                  <a:solidFill>
                    <a:srgbClr val="4D4D4D"/>
                  </a:solidFill>
                  <a:latin typeface="Helvetica Neue Light"/>
                  <a:ea typeface="Helvetica Neue Light"/>
                  <a:cs typeface="Helvetica Neue Light"/>
                  <a:sym typeface="Helvetica Neue Light"/>
                </a:defRPr>
              </a:pPr>
              <a:r>
                <a:rPr sz="1336" kern="0">
                  <a:solidFill>
                    <a:srgbClr val="4D4D4D"/>
                  </a:solidFill>
                  <a:latin typeface="Helvetica Neue Light"/>
                  <a:ea typeface="Helvetica Neue Light"/>
                  <a:cs typeface="Helvetica Neue Light"/>
                  <a:sym typeface="Helvetica Neue Light"/>
                </a:rPr>
                <a:t>Elevation: 5050 feet</a:t>
              </a:r>
            </a:p>
            <a:p>
              <a:pPr defTabSz="410771" hangingPunct="0">
                <a:spcBef>
                  <a:spcPts val="703"/>
                </a:spcBef>
                <a:defRPr sz="1900">
                  <a:solidFill>
                    <a:srgbClr val="4D4D4D"/>
                  </a:solidFill>
                  <a:latin typeface="Helvetica Neue Light"/>
                  <a:ea typeface="Helvetica Neue Light"/>
                  <a:cs typeface="Helvetica Neue Light"/>
                  <a:sym typeface="Helvetica Neue Light"/>
                </a:defRPr>
              </a:pPr>
              <a:r>
                <a:rPr sz="1336" kern="0">
                  <a:solidFill>
                    <a:srgbClr val="4D4D4D"/>
                  </a:solidFill>
                  <a:latin typeface="Helvetica Neue Light"/>
                  <a:ea typeface="Helvetica Neue Light"/>
                  <a:cs typeface="Helvetica Neue Light"/>
                  <a:sym typeface="Helvetica Neue Light"/>
                </a:rPr>
                <a:t>Desert Terrain</a:t>
              </a:r>
            </a:p>
            <a:p>
              <a:pPr defTabSz="410771" hangingPunct="0">
                <a:spcBef>
                  <a:spcPts val="703"/>
                </a:spcBef>
                <a:defRPr sz="1900">
                  <a:solidFill>
                    <a:srgbClr val="4D4D4D"/>
                  </a:solidFill>
                  <a:latin typeface="Helvetica Neue Light"/>
                  <a:ea typeface="Helvetica Neue Light"/>
                  <a:cs typeface="Helvetica Neue Light"/>
                  <a:sym typeface="Helvetica Neue Light"/>
                </a:defRPr>
              </a:pPr>
              <a:r>
                <a:rPr sz="1336" kern="0">
                  <a:solidFill>
                    <a:srgbClr val="4D4D4D"/>
                  </a:solidFill>
                  <a:latin typeface="Helvetica Neue Light"/>
                  <a:ea typeface="Helvetica Neue Light"/>
                  <a:cs typeface="Helvetica Neue Light"/>
                  <a:sym typeface="Helvetica Neue Light"/>
                </a:rPr>
                <a:t>Missions up to 500 ft</a:t>
              </a:r>
            </a:p>
            <a:p>
              <a:pPr defTabSz="410771" hangingPunct="0">
                <a:spcBef>
                  <a:spcPts val="703"/>
                </a:spcBef>
                <a:defRPr sz="1900">
                  <a:solidFill>
                    <a:srgbClr val="4D4D4D"/>
                  </a:solidFill>
                  <a:latin typeface="Helvetica Neue Light"/>
                  <a:ea typeface="Helvetica Neue Light"/>
                  <a:cs typeface="Helvetica Neue Light"/>
                  <a:sym typeface="Helvetica Neue Light"/>
                </a:defRPr>
              </a:pPr>
              <a:r>
                <a:rPr sz="1336" kern="0">
                  <a:solidFill>
                    <a:srgbClr val="4D4D4D"/>
                  </a:solidFill>
                  <a:latin typeface="Helvetica Neue Light"/>
                  <a:ea typeface="Helvetica Neue Light"/>
                  <a:cs typeface="Helvetica Neue Light"/>
                  <a:sym typeface="Helvetica Neue Light"/>
                </a:rPr>
                <a:t>Operations at 5 Locations</a:t>
              </a:r>
            </a:p>
          </p:txBody>
        </p:sp>
        <p:sp>
          <p:nvSpPr>
            <p:cNvPr id="188" name="Shape 188"/>
            <p:cNvSpPr/>
            <p:nvPr/>
          </p:nvSpPr>
          <p:spPr>
            <a:xfrm>
              <a:off x="-336062" y="-1"/>
              <a:ext cx="2581945" cy="3332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a:lnSpc>
                  <a:spcPct val="100000"/>
                </a:lnSpc>
                <a:defRPr sz="2500">
                  <a:solidFill>
                    <a:srgbClr val="3483C9"/>
                  </a:solidFill>
                  <a:latin typeface="Helvetica Neue Light"/>
                  <a:ea typeface="Helvetica Neue Light"/>
                  <a:cs typeface="Helvetica Neue Light"/>
                  <a:sym typeface="Helvetica Neue Light"/>
                </a:defRPr>
              </a:lvl1pPr>
            </a:lstStyle>
            <a:p>
              <a:pPr defTabSz="321457" hangingPunct="0">
                <a:spcBef>
                  <a:spcPts val="3867"/>
                </a:spcBef>
              </a:pPr>
              <a:r>
                <a:rPr sz="1758" kern="0"/>
                <a:t>UAS Range</a:t>
              </a:r>
            </a:p>
          </p:txBody>
        </p:sp>
      </p:grpSp>
      <p:pic>
        <p:nvPicPr>
          <p:cNvPr id="190" name="pasted-image.pdf"/>
          <p:cNvPicPr>
            <a:picLocks noChangeAspect="1"/>
          </p:cNvPicPr>
          <p:nvPr/>
        </p:nvPicPr>
        <p:blipFill>
          <a:blip r:embed="rId7">
            <a:extLst/>
          </a:blip>
          <a:stretch>
            <a:fillRect/>
          </a:stretch>
        </p:blipFill>
        <p:spPr>
          <a:xfrm>
            <a:off x="5072149" y="3497897"/>
            <a:ext cx="933191" cy="1057616"/>
          </a:xfrm>
          <a:prstGeom prst="rect">
            <a:avLst/>
          </a:prstGeom>
          <a:ln w="12700">
            <a:miter lim="400000"/>
          </a:ln>
        </p:spPr>
      </p:pic>
      <p:grpSp>
        <p:nvGrpSpPr>
          <p:cNvPr id="193" name="Group 193"/>
          <p:cNvGrpSpPr/>
          <p:nvPr/>
        </p:nvGrpSpPr>
        <p:grpSpPr>
          <a:xfrm>
            <a:off x="6116890" y="4856808"/>
            <a:ext cx="2509161" cy="828483"/>
            <a:chOff x="-357330" y="18542"/>
            <a:chExt cx="3568692" cy="1178321"/>
          </a:xfrm>
        </p:grpSpPr>
        <p:sp>
          <p:nvSpPr>
            <p:cNvPr id="191" name="Shape 191"/>
            <p:cNvSpPr/>
            <p:nvPr/>
          </p:nvSpPr>
          <p:spPr>
            <a:xfrm>
              <a:off x="-318089" y="475518"/>
              <a:ext cx="3529451" cy="7213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defTabSz="584200">
                <a:lnSpc>
                  <a:spcPct val="100000"/>
                </a:lnSpc>
                <a:spcBef>
                  <a:spcPts val="1000"/>
                </a:spcBef>
                <a:defRPr sz="1600">
                  <a:solidFill>
                    <a:srgbClr val="4D4D4D"/>
                  </a:solidFill>
                  <a:latin typeface="Helvetica Neue Light"/>
                  <a:ea typeface="Helvetica Neue Light"/>
                  <a:cs typeface="Helvetica Neue Light"/>
                  <a:sym typeface="Helvetica Neue Light"/>
                </a:defRPr>
              </a:lvl1pPr>
            </a:lstStyle>
            <a:p>
              <a:pPr hangingPunct="0"/>
              <a:r>
                <a:rPr sz="1125" kern="0"/>
                <a:t>30 ft weather tower, sodar and lidar are used to measure atmospheric boundary layer</a:t>
              </a:r>
            </a:p>
          </p:txBody>
        </p:sp>
        <p:sp>
          <p:nvSpPr>
            <p:cNvPr id="192" name="Shape 192"/>
            <p:cNvSpPr/>
            <p:nvPr/>
          </p:nvSpPr>
          <p:spPr>
            <a:xfrm>
              <a:off x="-357331" y="18542"/>
              <a:ext cx="2794001" cy="3606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a:lnSpc>
                  <a:spcPct val="100000"/>
                </a:lnSpc>
                <a:defRPr sz="2500">
                  <a:solidFill>
                    <a:srgbClr val="3483C9"/>
                  </a:solidFill>
                  <a:latin typeface="Helvetica Neue Light"/>
                  <a:ea typeface="Helvetica Neue Light"/>
                  <a:cs typeface="Helvetica Neue Light"/>
                  <a:sym typeface="Helvetica Neue Light"/>
                </a:defRPr>
              </a:lvl1pPr>
            </a:lstStyle>
            <a:p>
              <a:pPr defTabSz="321457" hangingPunct="0">
                <a:spcBef>
                  <a:spcPts val="3867"/>
                </a:spcBef>
              </a:pPr>
              <a:r>
                <a:rPr sz="1758" kern="0"/>
                <a:t>Weather Equipment</a:t>
              </a:r>
            </a:p>
          </p:txBody>
        </p:sp>
      </p:grpSp>
      <p:sp>
        <p:nvSpPr>
          <p:cNvPr id="194" name="Shape 194"/>
          <p:cNvSpPr/>
          <p:nvPr/>
        </p:nvSpPr>
        <p:spPr>
          <a:xfrm rot="2258646" flipH="1">
            <a:off x="2939821" y="4120890"/>
            <a:ext cx="2419003" cy="294762"/>
          </a:xfrm>
          <a:prstGeom prst="rightArrow">
            <a:avLst>
              <a:gd name="adj1" fmla="val 32000"/>
              <a:gd name="adj2" fmla="val 58246"/>
            </a:avLst>
          </a:prstGeom>
          <a:solidFill>
            <a:srgbClr val="3197E0"/>
          </a:solidFill>
          <a:ln w="12700">
            <a:miter lim="400000"/>
          </a:ln>
        </p:spPr>
        <p:txBody>
          <a:bodyPr lIns="0" tIns="0" rIns="0" bIns="0"/>
          <a:lstStyle/>
          <a:p>
            <a:pPr algn="ctr" defTabSz="321457" hangingPunct="0">
              <a:lnSpc>
                <a:spcPct val="80000"/>
              </a:lnSpc>
              <a:spcBef>
                <a:spcPts val="3867"/>
              </a:spcBef>
            </a:pPr>
            <a:endParaRPr sz="3516" kern="0">
              <a:solidFill>
                <a:srgbClr val="333333"/>
              </a:solidFill>
              <a:sym typeface="Helvetica Neue Thin"/>
            </a:endParaRPr>
          </a:p>
        </p:txBody>
      </p:sp>
      <p:grpSp>
        <p:nvGrpSpPr>
          <p:cNvPr id="35" name="Group 34"/>
          <p:cNvGrpSpPr>
            <a:grpSpLocks noChangeAspect="1"/>
          </p:cNvGrpSpPr>
          <p:nvPr/>
        </p:nvGrpSpPr>
        <p:grpSpPr>
          <a:xfrm>
            <a:off x="5160240" y="4720836"/>
            <a:ext cx="877421" cy="857445"/>
            <a:chOff x="5856435" y="3983314"/>
            <a:chExt cx="2815536" cy="2751438"/>
          </a:xfrm>
        </p:grpSpPr>
        <p:sp>
          <p:nvSpPr>
            <p:cNvPr id="36" name="Rounded Rectangle 35"/>
            <p:cNvSpPr/>
            <p:nvPr/>
          </p:nvSpPr>
          <p:spPr>
            <a:xfrm>
              <a:off x="5856435" y="3983314"/>
              <a:ext cx="2815536" cy="2751438"/>
            </a:xfrm>
            <a:prstGeom prst="roundRect">
              <a:avLst/>
            </a:prstGeom>
            <a:solidFill>
              <a:srgbClr val="FF6600">
                <a:alpha val="8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21457"/>
              <a:endParaRPr lang="en-US" sz="1801">
                <a:solidFill>
                  <a:prstClr val="white"/>
                </a:solidFill>
                <a:sym typeface="Helvetica Neue Thin"/>
              </a:endParaRPr>
            </a:p>
          </p:txBody>
        </p:sp>
        <p:pic>
          <p:nvPicPr>
            <p:cNvPr id="37" name="Picture 36"/>
            <p:cNvPicPr>
              <a:picLocks noChangeAspect="1"/>
            </p:cNvPicPr>
            <p:nvPr/>
          </p:nvPicPr>
          <p:blipFill>
            <a:blip r:embed="rId8" cstate="email">
              <a:extLst>
                <a:ext uri="{BEBA8EAE-BF5A-486C-A8C5-ECC9F3942E4B}">
                  <a14:imgProps xmlns:a14="http://schemas.microsoft.com/office/drawing/2010/main">
                    <a14:imgLayer r:embed="rId9">
                      <a14:imgEffect>
                        <a14:artisticPaintStrokes/>
                      </a14:imgEffect>
                      <a14:imgEffect>
                        <a14:sharpenSoften amount="50000"/>
                      </a14:imgEffect>
                    </a14:imgLayer>
                  </a14:imgProps>
                </a:ext>
                <a:ext uri="{28A0092B-C50C-407E-A947-70E740481C1C}">
                  <a14:useLocalDpi xmlns:a14="http://schemas.microsoft.com/office/drawing/2010/main"/>
                </a:ext>
              </a:extLst>
            </a:blip>
            <a:stretch>
              <a:fillRect/>
            </a:stretch>
          </p:blipFill>
          <p:spPr>
            <a:xfrm>
              <a:off x="6261061" y="4083586"/>
              <a:ext cx="1865906" cy="2591537"/>
            </a:xfrm>
            <a:prstGeom prst="rect">
              <a:avLst/>
            </a:prstGeom>
          </p:spPr>
        </p:pic>
      </p:grpSp>
      <p:sp>
        <p:nvSpPr>
          <p:cNvPr id="34" name="Shape 25"/>
          <p:cNvSpPr/>
          <p:nvPr/>
        </p:nvSpPr>
        <p:spPr>
          <a:xfrm>
            <a:off x="1710950" y="219699"/>
            <a:ext cx="1390652" cy="61389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a:solidFill>
                  <a:srgbClr val="FFFFFF"/>
                </a:solidFill>
              </a:defRPr>
            </a:lvl1pPr>
          </a:lstStyle>
          <a:p>
            <a:pPr algn="ctr" defTabSz="321457" hangingPunct="0">
              <a:lnSpc>
                <a:spcPct val="80000"/>
              </a:lnSpc>
              <a:spcBef>
                <a:spcPts val="3867"/>
              </a:spcBef>
            </a:pPr>
            <a:r>
              <a:rPr sz="3516" kern="0" dirty="0" smtClean="0">
                <a:solidFill>
                  <a:srgbClr val="DCDEE0">
                    <a:lumMod val="50000"/>
                  </a:srgbClr>
                </a:solidFill>
                <a:sym typeface="Helvetica Neue Thin"/>
              </a:rPr>
              <a:t>TCL</a:t>
            </a:r>
            <a:r>
              <a:rPr lang="en-US" sz="3516" kern="0" dirty="0">
                <a:solidFill>
                  <a:srgbClr val="DCDEE0">
                    <a:lumMod val="50000"/>
                  </a:srgbClr>
                </a:solidFill>
                <a:sym typeface="Helvetica Neue Thin"/>
              </a:rPr>
              <a:t> </a:t>
            </a:r>
            <a:r>
              <a:rPr lang="en-US" sz="3516" kern="0" dirty="0" smtClean="0">
                <a:solidFill>
                  <a:srgbClr val="DCDEE0">
                    <a:lumMod val="50000"/>
                  </a:srgbClr>
                </a:solidFill>
                <a:sym typeface="Helvetica Neue Thin"/>
              </a:rPr>
              <a:t>2</a:t>
            </a:r>
            <a:endParaRPr sz="3516" kern="0" dirty="0">
              <a:solidFill>
                <a:srgbClr val="DCDEE0">
                  <a:lumMod val="50000"/>
                </a:srgbClr>
              </a:solidFill>
              <a:sym typeface="Helvetica Neue Thin"/>
            </a:endParaRPr>
          </a:p>
        </p:txBody>
      </p:sp>
      <p:sp>
        <p:nvSpPr>
          <p:cNvPr id="38" name="Shape 188"/>
          <p:cNvSpPr/>
          <p:nvPr/>
        </p:nvSpPr>
        <p:spPr>
          <a:xfrm>
            <a:off x="1793764" y="732678"/>
            <a:ext cx="1815376" cy="2343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a:lnSpc>
                <a:spcPct val="100000"/>
              </a:lnSpc>
              <a:defRPr sz="2500">
                <a:solidFill>
                  <a:srgbClr val="3483C9"/>
                </a:solidFill>
                <a:latin typeface="Helvetica Neue Light"/>
                <a:ea typeface="Helvetica Neue Light"/>
                <a:cs typeface="Helvetica Neue Light"/>
                <a:sym typeface="Helvetica Neue Light"/>
              </a:defRPr>
            </a:lvl1pPr>
          </a:lstStyle>
          <a:p>
            <a:pPr defTabSz="321457" hangingPunct="0">
              <a:spcBef>
                <a:spcPts val="3867"/>
              </a:spcBef>
            </a:pPr>
            <a:r>
              <a:rPr lang="en-US" sz="1758" kern="0" dirty="0"/>
              <a:t>October 2016</a:t>
            </a:r>
            <a:endParaRPr sz="1758" kern="0" dirty="0"/>
          </a:p>
        </p:txBody>
      </p:sp>
    </p:spTree>
    <p:extLst>
      <p:ext uri="{BB962C8B-B14F-4D97-AF65-F5344CB8AC3E}">
        <p14:creationId xmlns:p14="http://schemas.microsoft.com/office/powerpoint/2010/main" val="2103873749"/>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1" y="87329"/>
            <a:ext cx="10621819" cy="914399"/>
          </a:xfrm>
        </p:spPr>
        <p:txBody>
          <a:bodyPr>
            <a:normAutofit/>
          </a:bodyPr>
          <a:lstStyle/>
          <a:p>
            <a:r>
              <a:rPr lang="en-US" sz="3200" dirty="0" smtClean="0"/>
              <a:t>Low Altitude UAS Operations</a:t>
            </a:r>
            <a:endParaRPr lang="en-US" sz="3200" dirty="0"/>
          </a:p>
        </p:txBody>
      </p:sp>
      <p:sp>
        <p:nvSpPr>
          <p:cNvPr id="3" name="Content Placeholder 2"/>
          <p:cNvSpPr>
            <a:spLocks noGrp="1"/>
          </p:cNvSpPr>
          <p:nvPr>
            <p:ph idx="1"/>
          </p:nvPr>
        </p:nvSpPr>
        <p:spPr>
          <a:xfrm>
            <a:off x="406400" y="1275019"/>
            <a:ext cx="11379200" cy="5410200"/>
          </a:xfrm>
        </p:spPr>
        <p:txBody>
          <a:bodyPr>
            <a:normAutofit/>
          </a:bodyPr>
          <a:lstStyle/>
          <a:p>
            <a:pPr marL="461963" indent="-461963">
              <a:spcBef>
                <a:spcPts val="1368"/>
              </a:spcBef>
              <a:spcAft>
                <a:spcPts val="1200"/>
              </a:spcAft>
            </a:pPr>
            <a:r>
              <a:rPr lang="en-US" sz="2400" dirty="0" smtClean="0">
                <a:latin typeface="+mn-lt"/>
              </a:rPr>
              <a:t>Small UAS forecast – 7M total, 2.6M commercial by 2020</a:t>
            </a:r>
          </a:p>
          <a:p>
            <a:pPr marL="461963" indent="-461963">
              <a:spcBef>
                <a:spcPts val="1368"/>
              </a:spcBef>
              <a:spcAft>
                <a:spcPts val="1200"/>
              </a:spcAft>
            </a:pPr>
            <a:r>
              <a:rPr lang="en-US" sz="2400" dirty="0" smtClean="0">
                <a:latin typeface="+mn-lt"/>
              </a:rPr>
              <a:t>Vehicles are automated and airspace integration is necessary</a:t>
            </a:r>
          </a:p>
          <a:p>
            <a:pPr marL="461963" indent="-461963">
              <a:spcBef>
                <a:spcPts val="1368"/>
              </a:spcBef>
              <a:spcAft>
                <a:spcPts val="1200"/>
              </a:spcAft>
            </a:pPr>
            <a:r>
              <a:rPr lang="en-US" sz="2400" dirty="0" smtClean="0">
                <a:latin typeface="+mn-lt"/>
              </a:rPr>
              <a:t>New entrants desire access and flexibility for operations</a:t>
            </a:r>
          </a:p>
          <a:p>
            <a:pPr marL="461963" indent="-461963">
              <a:spcBef>
                <a:spcPts val="1368"/>
              </a:spcBef>
              <a:spcAft>
                <a:spcPts val="1200"/>
              </a:spcAft>
            </a:pPr>
            <a:r>
              <a:rPr lang="en-US" sz="2400" dirty="0" smtClean="0">
                <a:latin typeface="+mn-lt"/>
              </a:rPr>
              <a:t>Current users want to ensure safety and continued access</a:t>
            </a:r>
          </a:p>
          <a:p>
            <a:pPr marL="461963" indent="-461963">
              <a:spcBef>
                <a:spcPts val="1368"/>
              </a:spcBef>
              <a:spcAft>
                <a:spcPts val="1200"/>
              </a:spcAft>
            </a:pPr>
            <a:r>
              <a:rPr lang="en-US" sz="2400" dirty="0" smtClean="0">
                <a:latin typeface="+mn-lt"/>
              </a:rPr>
              <a:t>Regulators need a way to put structures as needed</a:t>
            </a:r>
          </a:p>
          <a:p>
            <a:pPr>
              <a:spcBef>
                <a:spcPts val="1368"/>
              </a:spcBef>
              <a:spcAft>
                <a:spcPts val="1200"/>
              </a:spcAft>
              <a:buClr>
                <a:schemeClr val="tx1"/>
              </a:buClr>
            </a:pPr>
            <a:r>
              <a:rPr lang="en-US" sz="2400" dirty="0">
                <a:latin typeface="+mn-lt"/>
              </a:rPr>
              <a:t>O</a:t>
            </a:r>
            <a:r>
              <a:rPr lang="en-US" sz="2400" dirty="0" smtClean="0">
                <a:latin typeface="+mn-lt"/>
              </a:rPr>
              <a:t>perational concept being developed to </a:t>
            </a:r>
            <a:r>
              <a:rPr lang="en-US" sz="2400" dirty="0">
                <a:latin typeface="+mn-lt"/>
              </a:rPr>
              <a:t>address beyond visual line of sight UAS operations </a:t>
            </a:r>
            <a:r>
              <a:rPr lang="en-US" sz="2400" dirty="0" smtClean="0">
                <a:latin typeface="+mn-lt"/>
              </a:rPr>
              <a:t>under 400 ft AGL in </a:t>
            </a:r>
            <a:r>
              <a:rPr lang="en-US" sz="2400" dirty="0">
                <a:latin typeface="+mn-lt"/>
              </a:rPr>
              <a:t>uncontrolled </a:t>
            </a:r>
            <a:r>
              <a:rPr lang="en-US" sz="2400" dirty="0" smtClean="0">
                <a:latin typeface="+mn-lt"/>
              </a:rPr>
              <a:t>airspace using UTM construct</a:t>
            </a:r>
            <a:endParaRPr lang="en-US" sz="2400" dirty="0">
              <a:latin typeface="+mn-lt"/>
            </a:endParaRPr>
          </a:p>
        </p:txBody>
      </p:sp>
    </p:spTree>
    <p:extLst>
      <p:ext uri="{BB962C8B-B14F-4D97-AF65-F5344CB8AC3E}">
        <p14:creationId xmlns:p14="http://schemas.microsoft.com/office/powerpoint/2010/main" val="12251396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1"/>
          <p:cNvGrpSpPr/>
          <p:nvPr/>
        </p:nvGrpSpPr>
        <p:grpSpPr>
          <a:xfrm>
            <a:off x="4956671" y="4305436"/>
            <a:ext cx="5351325" cy="2354592"/>
            <a:chOff x="0" y="0"/>
            <a:chExt cx="7611004" cy="3348853"/>
          </a:xfrm>
        </p:grpSpPr>
        <p:sp>
          <p:nvSpPr>
            <p:cNvPr id="76" name="Shape 76"/>
            <p:cNvSpPr/>
            <p:nvPr/>
          </p:nvSpPr>
          <p:spPr>
            <a:xfrm>
              <a:off x="5016450" y="550862"/>
              <a:ext cx="444501" cy="3401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343"/>
                  </a:lnTo>
                  <a:lnTo>
                    <a:pt x="21600" y="8343"/>
                  </a:lnTo>
                  <a:lnTo>
                    <a:pt x="21600" y="0"/>
                  </a:lnTo>
                  <a:lnTo>
                    <a:pt x="0" y="0"/>
                  </a:lnTo>
                  <a:close/>
                  <a:moveTo>
                    <a:pt x="0" y="13283"/>
                  </a:moveTo>
                  <a:lnTo>
                    <a:pt x="0" y="21600"/>
                  </a:lnTo>
                  <a:lnTo>
                    <a:pt x="21600" y="21600"/>
                  </a:lnTo>
                  <a:lnTo>
                    <a:pt x="21600" y="13283"/>
                  </a:lnTo>
                  <a:lnTo>
                    <a:pt x="0" y="13283"/>
                  </a:lnTo>
                  <a:close/>
                </a:path>
              </a:pathLst>
            </a:custGeom>
            <a:solidFill>
              <a:srgbClr val="3197E0"/>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77" name="Shape 77"/>
            <p:cNvSpPr/>
            <p:nvPr/>
          </p:nvSpPr>
          <p:spPr>
            <a:xfrm>
              <a:off x="2158983" y="603250"/>
              <a:ext cx="444501" cy="444500"/>
            </a:xfrm>
            <a:custGeom>
              <a:avLst/>
              <a:gdLst/>
              <a:ahLst/>
              <a:cxnLst>
                <a:cxn ang="0">
                  <a:pos x="wd2" y="hd2"/>
                </a:cxn>
                <a:cxn ang="5400000">
                  <a:pos x="wd2" y="hd2"/>
                </a:cxn>
                <a:cxn ang="10800000">
                  <a:pos x="wd2" y="hd2"/>
                </a:cxn>
                <a:cxn ang="16200000">
                  <a:pos x="wd2" y="hd2"/>
                </a:cxn>
              </a:cxnLst>
              <a:rect l="0" t="0" r="r" b="b"/>
              <a:pathLst>
                <a:path w="21600" h="21600" extrusionOk="0">
                  <a:moveTo>
                    <a:pt x="7599" y="0"/>
                  </a:moveTo>
                  <a:lnTo>
                    <a:pt x="7599" y="7618"/>
                  </a:lnTo>
                  <a:lnTo>
                    <a:pt x="0" y="7618"/>
                  </a:lnTo>
                  <a:lnTo>
                    <a:pt x="0" y="13982"/>
                  </a:lnTo>
                  <a:lnTo>
                    <a:pt x="7599" y="13982"/>
                  </a:lnTo>
                  <a:lnTo>
                    <a:pt x="7599" y="21600"/>
                  </a:lnTo>
                  <a:lnTo>
                    <a:pt x="13982" y="21600"/>
                  </a:lnTo>
                  <a:lnTo>
                    <a:pt x="13982" y="13982"/>
                  </a:lnTo>
                  <a:lnTo>
                    <a:pt x="21600" y="13982"/>
                  </a:lnTo>
                  <a:lnTo>
                    <a:pt x="21600" y="7618"/>
                  </a:lnTo>
                  <a:lnTo>
                    <a:pt x="13982" y="7618"/>
                  </a:lnTo>
                  <a:lnTo>
                    <a:pt x="13982" y="0"/>
                  </a:lnTo>
                  <a:lnTo>
                    <a:pt x="7599" y="0"/>
                  </a:lnTo>
                  <a:close/>
                </a:path>
              </a:pathLst>
            </a:custGeom>
            <a:solidFill>
              <a:srgbClr val="3197E0"/>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grpSp>
          <p:nvGrpSpPr>
            <p:cNvPr id="82" name="Group 82"/>
            <p:cNvGrpSpPr/>
            <p:nvPr/>
          </p:nvGrpSpPr>
          <p:grpSpPr>
            <a:xfrm>
              <a:off x="0" y="0"/>
              <a:ext cx="1905000" cy="3272292"/>
              <a:chOff x="0" y="0"/>
              <a:chExt cx="1905000" cy="3272291"/>
            </a:xfrm>
          </p:grpSpPr>
          <p:sp>
            <p:nvSpPr>
              <p:cNvPr id="78" name="Shape 78"/>
              <p:cNvSpPr/>
              <p:nvPr/>
            </p:nvSpPr>
            <p:spPr>
              <a:xfrm>
                <a:off x="127000" y="0"/>
                <a:ext cx="1651000" cy="1651000"/>
              </a:xfrm>
              <a:prstGeom prst="ellipse">
                <a:avLst/>
              </a:prstGeom>
              <a:solidFill>
                <a:srgbClr val="B9B9B9"/>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8000">
                    <a:solidFill>
                      <a:srgbClr val="FFFFFF"/>
                    </a:solidFill>
                    <a:latin typeface="+mj-lt"/>
                    <a:ea typeface="+mj-ea"/>
                    <a:cs typeface="+mj-cs"/>
                    <a:sym typeface="Helvetica Neue UltraLight"/>
                  </a:defRPr>
                </a:lvl1pPr>
              </a:lstStyle>
              <a:p>
                <a:pPr algn="ctr" defTabSz="321457" hangingPunct="0">
                  <a:lnSpc>
                    <a:spcPct val="80000"/>
                  </a:lnSpc>
                  <a:spcBef>
                    <a:spcPts val="3867"/>
                  </a:spcBef>
                </a:pPr>
                <a:r>
                  <a:rPr sz="5625" kern="0"/>
                  <a:t>2</a:t>
                </a:r>
              </a:p>
            </p:txBody>
          </p:sp>
          <p:grpSp>
            <p:nvGrpSpPr>
              <p:cNvPr id="81" name="Group 81"/>
              <p:cNvGrpSpPr/>
              <p:nvPr/>
            </p:nvGrpSpPr>
            <p:grpSpPr>
              <a:xfrm>
                <a:off x="0" y="1957383"/>
                <a:ext cx="1905000" cy="1314909"/>
                <a:chOff x="0" y="0"/>
                <a:chExt cx="1905000" cy="1314908"/>
              </a:xfrm>
            </p:grpSpPr>
            <p:sp>
              <p:nvSpPr>
                <p:cNvPr id="79" name="Shape 79"/>
                <p:cNvSpPr/>
                <p:nvPr/>
              </p:nvSpPr>
              <p:spPr>
                <a:xfrm>
                  <a:off x="0" y="0"/>
                  <a:ext cx="1905000" cy="3235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10000"/>
                    </a:lnSpc>
                    <a:spcBef>
                      <a:spcPts val="3000"/>
                    </a:spcBef>
                    <a:defRPr sz="2000">
                      <a:solidFill>
                        <a:srgbClr val="2C87C7"/>
                      </a:solidFill>
                      <a:latin typeface="Helvetica Neue Light"/>
                      <a:ea typeface="Helvetica Neue Light"/>
                      <a:cs typeface="Helvetica Neue Light"/>
                      <a:sym typeface="Helvetica Neue Light"/>
                    </a:defRPr>
                  </a:lvl1pPr>
                </a:lstStyle>
                <a:p>
                  <a:pPr algn="ctr" hangingPunct="0"/>
                  <a:r>
                    <a:rPr sz="1406" kern="0"/>
                    <a:t>Expanded</a:t>
                  </a:r>
                </a:p>
              </p:txBody>
            </p:sp>
            <p:sp>
              <p:nvSpPr>
                <p:cNvPr id="80" name="Shape 80"/>
                <p:cNvSpPr/>
                <p:nvPr/>
              </p:nvSpPr>
              <p:spPr>
                <a:xfrm>
                  <a:off x="0" y="406400"/>
                  <a:ext cx="1905000" cy="90850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gn="ctr" hangingPunct="0"/>
                  <a:r>
                    <a:rPr sz="1125" kern="0" dirty="0"/>
                    <a:t>Flights up to </a:t>
                  </a:r>
                  <a:r>
                    <a:rPr lang="en-US" sz="1125" kern="0" dirty="0"/>
                    <a:t>1</a:t>
                  </a:r>
                  <a:r>
                    <a:rPr sz="1125" kern="0" dirty="0"/>
                    <a:t>.5 miles away from the pilot in command</a:t>
                  </a:r>
                </a:p>
              </p:txBody>
            </p:sp>
          </p:grpSp>
        </p:grpSp>
        <p:grpSp>
          <p:nvGrpSpPr>
            <p:cNvPr id="87" name="Group 87"/>
            <p:cNvGrpSpPr/>
            <p:nvPr/>
          </p:nvGrpSpPr>
          <p:grpSpPr>
            <a:xfrm>
              <a:off x="2730237" y="0"/>
              <a:ext cx="2159460" cy="3348854"/>
              <a:chOff x="-127229" y="0"/>
              <a:chExt cx="2159458" cy="3348853"/>
            </a:xfrm>
          </p:grpSpPr>
          <p:sp>
            <p:nvSpPr>
              <p:cNvPr id="83" name="Shape 83"/>
              <p:cNvSpPr/>
              <p:nvPr/>
            </p:nvSpPr>
            <p:spPr>
              <a:xfrm>
                <a:off x="127000" y="0"/>
                <a:ext cx="1651000" cy="1651000"/>
              </a:xfrm>
              <a:prstGeom prst="ellipse">
                <a:avLst/>
              </a:prstGeom>
              <a:solidFill>
                <a:srgbClr val="7F7F7F"/>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8000">
                    <a:solidFill>
                      <a:srgbClr val="FFFFFF"/>
                    </a:solidFill>
                    <a:latin typeface="+mj-lt"/>
                    <a:ea typeface="+mj-ea"/>
                    <a:cs typeface="+mj-cs"/>
                    <a:sym typeface="Helvetica Neue UltraLight"/>
                  </a:defRPr>
                </a:lvl1pPr>
              </a:lstStyle>
              <a:p>
                <a:pPr algn="ctr" defTabSz="321457" hangingPunct="0">
                  <a:lnSpc>
                    <a:spcPct val="80000"/>
                  </a:lnSpc>
                  <a:spcBef>
                    <a:spcPts val="3867"/>
                  </a:spcBef>
                </a:pPr>
                <a:r>
                  <a:rPr sz="5625" kern="0"/>
                  <a:t>3</a:t>
                </a:r>
              </a:p>
            </p:txBody>
          </p:sp>
          <p:grpSp>
            <p:nvGrpSpPr>
              <p:cNvPr id="86" name="Group 86"/>
              <p:cNvGrpSpPr/>
              <p:nvPr/>
            </p:nvGrpSpPr>
            <p:grpSpPr>
              <a:xfrm>
                <a:off x="-127230" y="1957383"/>
                <a:ext cx="2159460" cy="1391471"/>
                <a:chOff x="-127229" y="0"/>
                <a:chExt cx="2159458" cy="1391470"/>
              </a:xfrm>
            </p:grpSpPr>
            <p:sp>
              <p:nvSpPr>
                <p:cNvPr id="84" name="Shape 84"/>
                <p:cNvSpPr/>
                <p:nvPr/>
              </p:nvSpPr>
              <p:spPr>
                <a:xfrm>
                  <a:off x="-127230" y="0"/>
                  <a:ext cx="2159460" cy="3235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10000"/>
                    </a:lnSpc>
                    <a:spcBef>
                      <a:spcPts val="3000"/>
                    </a:spcBef>
                    <a:defRPr sz="2000">
                      <a:solidFill>
                        <a:srgbClr val="2C87C7"/>
                      </a:solidFill>
                      <a:latin typeface="Helvetica Neue Light"/>
                      <a:ea typeface="Helvetica Neue Light"/>
                      <a:cs typeface="Helvetica Neue Light"/>
                      <a:sym typeface="Helvetica Neue Light"/>
                    </a:defRPr>
                  </a:lvl1pPr>
                </a:lstStyle>
                <a:p>
                  <a:pPr algn="ctr" hangingPunct="0"/>
                  <a:r>
                    <a:rPr sz="1406" kern="0"/>
                    <a:t>Visual Line of Sight</a:t>
                  </a:r>
                </a:p>
              </p:txBody>
            </p:sp>
            <p:sp>
              <p:nvSpPr>
                <p:cNvPr id="85" name="Shape 85"/>
                <p:cNvSpPr/>
                <p:nvPr/>
              </p:nvSpPr>
              <p:spPr>
                <a:xfrm>
                  <a:off x="0" y="406400"/>
                  <a:ext cx="1905000" cy="9850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algn="ctr" hangingPunct="0"/>
                  <a:r>
                    <a:rPr sz="1125" kern="0"/>
                    <a:t>Hypothetical missions based on industry use cases</a:t>
                  </a:r>
                </a:p>
              </p:txBody>
            </p:sp>
          </p:grpSp>
        </p:grpSp>
        <p:grpSp>
          <p:nvGrpSpPr>
            <p:cNvPr id="90" name="Group 90"/>
            <p:cNvGrpSpPr/>
            <p:nvPr/>
          </p:nvGrpSpPr>
          <p:grpSpPr>
            <a:xfrm>
              <a:off x="5706004" y="0"/>
              <a:ext cx="1905001" cy="2712370"/>
              <a:chOff x="0" y="0"/>
              <a:chExt cx="1905000" cy="2712369"/>
            </a:xfrm>
          </p:grpSpPr>
          <p:sp>
            <p:nvSpPr>
              <p:cNvPr id="88" name="Shape 88"/>
              <p:cNvSpPr/>
              <p:nvPr/>
            </p:nvSpPr>
            <p:spPr>
              <a:xfrm>
                <a:off x="135929" y="0"/>
                <a:ext cx="1651001" cy="1651000"/>
              </a:xfrm>
              <a:prstGeom prst="ellipse">
                <a:avLst/>
              </a:prstGeom>
              <a:solidFill>
                <a:srgbClr val="72B1D7"/>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8000">
                    <a:solidFill>
                      <a:srgbClr val="FFFFFF"/>
                    </a:solidFill>
                    <a:latin typeface="+mj-lt"/>
                    <a:ea typeface="+mj-ea"/>
                    <a:cs typeface="+mj-cs"/>
                    <a:sym typeface="Helvetica Neue UltraLight"/>
                  </a:defRPr>
                </a:lvl1pPr>
              </a:lstStyle>
              <a:p>
                <a:pPr algn="ctr" defTabSz="321457" hangingPunct="0">
                  <a:lnSpc>
                    <a:spcPct val="80000"/>
                  </a:lnSpc>
                  <a:spcBef>
                    <a:spcPts val="3867"/>
                  </a:spcBef>
                </a:pPr>
                <a:r>
                  <a:rPr sz="5625" kern="0"/>
                  <a:t>5</a:t>
                </a:r>
              </a:p>
            </p:txBody>
          </p:sp>
          <p:sp>
            <p:nvSpPr>
              <p:cNvPr id="89" name="Shape 89"/>
              <p:cNvSpPr/>
              <p:nvPr/>
            </p:nvSpPr>
            <p:spPr>
              <a:xfrm>
                <a:off x="0" y="1957383"/>
                <a:ext cx="1905000" cy="75498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10000"/>
                  </a:lnSpc>
                  <a:spcBef>
                    <a:spcPts val="3000"/>
                  </a:spcBef>
                  <a:defRPr sz="2000">
                    <a:solidFill>
                      <a:srgbClr val="2C87C7"/>
                    </a:solidFill>
                    <a:latin typeface="Helvetica Neue Light"/>
                    <a:ea typeface="Helvetica Neue Light"/>
                    <a:cs typeface="Helvetica Neue Light"/>
                    <a:sym typeface="Helvetica Neue Light"/>
                  </a:defRPr>
                </a:lvl1pPr>
              </a:lstStyle>
              <a:p>
                <a:pPr algn="ctr" hangingPunct="0"/>
                <a:r>
                  <a:rPr sz="1406" kern="0"/>
                  <a:t>Simultaneous Operations</a:t>
                </a:r>
              </a:p>
            </p:txBody>
          </p:sp>
        </p:grpSp>
      </p:grpSp>
      <p:sp>
        <p:nvSpPr>
          <p:cNvPr id="92" name="Shape 92"/>
          <p:cNvSpPr/>
          <p:nvPr/>
        </p:nvSpPr>
        <p:spPr>
          <a:xfrm>
            <a:off x="1843274" y="519225"/>
            <a:ext cx="8503492" cy="52092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lstStyle>
            <a:lvl1pPr>
              <a:lnSpc>
                <a:spcPct val="90000"/>
              </a:lnSpc>
              <a:defRPr sz="4000">
                <a:solidFill>
                  <a:srgbClr val="3483C9"/>
                </a:solidFill>
              </a:defRPr>
            </a:lvl1pPr>
          </a:lstStyle>
          <a:p>
            <a:pPr algn="ctr" defTabSz="321457" hangingPunct="0">
              <a:spcBef>
                <a:spcPts val="3867"/>
              </a:spcBef>
            </a:pPr>
            <a:r>
              <a:rPr sz="2813" kern="0" dirty="0">
                <a:sym typeface="Helvetica Neue Thin"/>
              </a:rPr>
              <a:t>UTM TCL 2 </a:t>
            </a:r>
            <a:r>
              <a:rPr lang="en-US" sz="2813" kern="0" dirty="0">
                <a:sym typeface="Helvetica Neue Thin"/>
              </a:rPr>
              <a:t>Demonstration </a:t>
            </a:r>
            <a:r>
              <a:rPr sz="2813" kern="0" dirty="0">
                <a:sym typeface="Helvetica Neue Thin"/>
              </a:rPr>
              <a:t>Flight Operations</a:t>
            </a:r>
          </a:p>
        </p:txBody>
      </p:sp>
      <p:grpSp>
        <p:nvGrpSpPr>
          <p:cNvPr id="96" name="Group 96"/>
          <p:cNvGrpSpPr/>
          <p:nvPr/>
        </p:nvGrpSpPr>
        <p:grpSpPr>
          <a:xfrm>
            <a:off x="6718051" y="1807747"/>
            <a:ext cx="2906117" cy="1730086"/>
            <a:chOff x="208866" y="222515"/>
            <a:chExt cx="4133270" cy="2460640"/>
          </a:xfrm>
        </p:grpSpPr>
        <p:pic>
          <p:nvPicPr>
            <p:cNvPr id="93" name="pasted-ima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37162" y="1757740"/>
              <a:ext cx="1693512" cy="925417"/>
            </a:xfrm>
            <a:prstGeom prst="rect">
              <a:avLst/>
            </a:prstGeom>
            <a:ln w="12700" cap="flat">
              <a:noFill/>
              <a:miter lim="400000"/>
            </a:ln>
            <a:effectLst/>
          </p:spPr>
        </p:pic>
        <p:pic>
          <p:nvPicPr>
            <p:cNvPr id="94" name="puma_AE.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741718" y="222515"/>
              <a:ext cx="2313541" cy="925417"/>
            </a:xfrm>
            <a:prstGeom prst="rect">
              <a:avLst/>
            </a:prstGeom>
            <a:ln w="12700" cap="flat">
              <a:noFill/>
              <a:miter lim="400000"/>
            </a:ln>
            <a:effectLst/>
          </p:spPr>
        </p:pic>
        <p:sp>
          <p:nvSpPr>
            <p:cNvPr id="95" name="Shape 95"/>
            <p:cNvSpPr/>
            <p:nvPr/>
          </p:nvSpPr>
          <p:spPr>
            <a:xfrm>
              <a:off x="208866" y="1283494"/>
              <a:ext cx="4133271" cy="3386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10000"/>
                </a:lnSpc>
                <a:spcBef>
                  <a:spcPts val="3000"/>
                </a:spcBef>
                <a:defRPr sz="2400">
                  <a:solidFill>
                    <a:srgbClr val="2C87C7"/>
                  </a:solidFill>
                  <a:latin typeface="Helvetica Neue Light"/>
                  <a:ea typeface="Helvetica Neue Light"/>
                  <a:cs typeface="Helvetica Neue Light"/>
                  <a:sym typeface="Helvetica Neue Light"/>
                </a:defRPr>
              </a:lvl1pPr>
            </a:lstStyle>
            <a:p>
              <a:pPr algn="ctr" hangingPunct="0"/>
              <a:r>
                <a:rPr sz="1687" kern="0"/>
                <a:t>Altitude Stratified Operations</a:t>
              </a:r>
            </a:p>
          </p:txBody>
        </p:sp>
      </p:grpSp>
      <p:grpSp>
        <p:nvGrpSpPr>
          <p:cNvPr id="100" name="Group 100"/>
          <p:cNvGrpSpPr/>
          <p:nvPr/>
        </p:nvGrpSpPr>
        <p:grpSpPr>
          <a:xfrm>
            <a:off x="1913957" y="1437451"/>
            <a:ext cx="3629451" cy="1211727"/>
            <a:chOff x="-357981" y="-18542"/>
            <a:chExt cx="5162042" cy="1723395"/>
          </a:xfrm>
        </p:grpSpPr>
        <p:pic>
          <p:nvPicPr>
            <p:cNvPr id="97" name="pasted-image.pdf"/>
            <p:cNvPicPr>
              <a:picLocks noChangeAspect="1"/>
            </p:cNvPicPr>
            <p:nvPr/>
          </p:nvPicPr>
          <p:blipFill>
            <a:blip r:embed="rId4">
              <a:extLst/>
            </a:blip>
            <a:stretch>
              <a:fillRect/>
            </a:stretch>
          </p:blipFill>
          <p:spPr>
            <a:xfrm>
              <a:off x="2748142" y="591278"/>
              <a:ext cx="1908809" cy="824994"/>
            </a:xfrm>
            <a:prstGeom prst="rect">
              <a:avLst/>
            </a:prstGeom>
            <a:ln w="12700" cap="flat">
              <a:noFill/>
              <a:miter lim="400000"/>
            </a:ln>
            <a:effectLst/>
          </p:spPr>
        </p:pic>
        <p:pic>
          <p:nvPicPr>
            <p:cNvPr id="98" name="pasted-image.pd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7855" y="302697"/>
              <a:ext cx="2147051" cy="1402156"/>
            </a:xfrm>
            <a:prstGeom prst="rect">
              <a:avLst/>
            </a:prstGeom>
            <a:ln w="12700" cap="flat">
              <a:noFill/>
              <a:miter lim="400000"/>
            </a:ln>
            <a:effectLst/>
          </p:spPr>
        </p:pic>
        <p:sp>
          <p:nvSpPr>
            <p:cNvPr id="99" name="Shape 99"/>
            <p:cNvSpPr/>
            <p:nvPr/>
          </p:nvSpPr>
          <p:spPr>
            <a:xfrm>
              <a:off x="-357982" y="-18543"/>
              <a:ext cx="5162044" cy="3386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10000"/>
                </a:lnSpc>
                <a:spcBef>
                  <a:spcPts val="3000"/>
                </a:spcBef>
                <a:defRPr sz="2400">
                  <a:solidFill>
                    <a:srgbClr val="2C87C7"/>
                  </a:solidFill>
                  <a:latin typeface="Helvetica Neue Light"/>
                  <a:ea typeface="Helvetica Neue Light"/>
                  <a:cs typeface="Helvetica Neue Light"/>
                  <a:sym typeface="Helvetica Neue Light"/>
                </a:defRPr>
              </a:lvl1pPr>
            </a:lstStyle>
            <a:p>
              <a:pPr algn="ctr" hangingPunct="0"/>
              <a:r>
                <a:rPr sz="1687" kern="0" dirty="0"/>
                <a:t>Live-Virtual Constructive Environment</a:t>
              </a:r>
            </a:p>
          </p:txBody>
        </p:sp>
      </p:grpSp>
      <p:grpSp>
        <p:nvGrpSpPr>
          <p:cNvPr id="121" name="Group 121"/>
          <p:cNvGrpSpPr/>
          <p:nvPr/>
        </p:nvGrpSpPr>
        <p:grpSpPr>
          <a:xfrm>
            <a:off x="2190917" y="3046478"/>
            <a:ext cx="4278659" cy="2797393"/>
            <a:chOff x="0" y="0"/>
            <a:chExt cx="6085387" cy="3978635"/>
          </a:xfrm>
        </p:grpSpPr>
        <p:grpSp>
          <p:nvGrpSpPr>
            <p:cNvPr id="119" name="Group 119"/>
            <p:cNvGrpSpPr/>
            <p:nvPr/>
          </p:nvGrpSpPr>
          <p:grpSpPr>
            <a:xfrm>
              <a:off x="0" y="0"/>
              <a:ext cx="6085388" cy="3978636"/>
              <a:chOff x="0" y="234901"/>
              <a:chExt cx="6085387" cy="3978635"/>
            </a:xfrm>
          </p:grpSpPr>
          <p:sp>
            <p:nvSpPr>
              <p:cNvPr id="101" name="Shape 101"/>
              <p:cNvSpPr/>
              <p:nvPr/>
            </p:nvSpPr>
            <p:spPr>
              <a:xfrm rot="19760396">
                <a:off x="828621" y="1962972"/>
                <a:ext cx="1340662" cy="15320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773" y="1496"/>
                    </a:lnTo>
                    <a:lnTo>
                      <a:pt x="21600" y="21321"/>
                    </a:lnTo>
                    <a:lnTo>
                      <a:pt x="4811" y="21600"/>
                    </a:lnTo>
                    <a:lnTo>
                      <a:pt x="0" y="0"/>
                    </a:lnTo>
                    <a:close/>
                  </a:path>
                </a:pathLst>
              </a:cu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100000"/>
                  </a:lnSpc>
                  <a:defRPr sz="2500">
                    <a:solidFill>
                      <a:srgbClr val="FFFFFF"/>
                    </a:solidFill>
                    <a:latin typeface="Helvetica Neue Light"/>
                    <a:ea typeface="Helvetica Neue Light"/>
                    <a:cs typeface="Helvetica Neue Light"/>
                    <a:sym typeface="Helvetica Neue Light"/>
                  </a:defRPr>
                </a:lvl1pPr>
              </a:lstStyle>
              <a:p>
                <a:pPr algn="ctr" defTabSz="321457" hangingPunct="0">
                  <a:spcBef>
                    <a:spcPts val="3867"/>
                  </a:spcBef>
                </a:pPr>
                <a:r>
                  <a:rPr sz="1758" kern="0"/>
                  <a:t>Cras justo, dapibus ac facilisis in, egestas eget quam.</a:t>
                </a:r>
              </a:p>
            </p:txBody>
          </p:sp>
          <p:grpSp>
            <p:nvGrpSpPr>
              <p:cNvPr id="112" name="Group 112"/>
              <p:cNvGrpSpPr/>
              <p:nvPr/>
            </p:nvGrpSpPr>
            <p:grpSpPr>
              <a:xfrm>
                <a:off x="0" y="1343309"/>
                <a:ext cx="3126989" cy="2870229"/>
                <a:chOff x="0" y="-244728"/>
                <a:chExt cx="3126988" cy="2870227"/>
              </a:xfrm>
            </p:grpSpPr>
            <p:grpSp>
              <p:nvGrpSpPr>
                <p:cNvPr id="104" name="Group 104"/>
                <p:cNvGrpSpPr/>
                <p:nvPr/>
              </p:nvGrpSpPr>
              <p:grpSpPr>
                <a:xfrm>
                  <a:off x="0" y="0"/>
                  <a:ext cx="3126989" cy="2625500"/>
                  <a:chOff x="0" y="0"/>
                  <a:chExt cx="3126988" cy="2625499"/>
                </a:xfrm>
              </p:grpSpPr>
              <p:sp>
                <p:nvSpPr>
                  <p:cNvPr id="102" name="Shape 102"/>
                  <p:cNvSpPr/>
                  <p:nvPr/>
                </p:nvSpPr>
                <p:spPr>
                  <a:xfrm>
                    <a:off x="-1" y="497019"/>
                    <a:ext cx="3126990" cy="2128481"/>
                  </a:xfrm>
                  <a:custGeom>
                    <a:avLst/>
                    <a:gdLst/>
                    <a:ahLst/>
                    <a:cxnLst>
                      <a:cxn ang="0">
                        <a:pos x="wd2" y="hd2"/>
                      </a:cxn>
                      <a:cxn ang="5400000">
                        <a:pos x="wd2" y="hd2"/>
                      </a:cxn>
                      <a:cxn ang="10800000">
                        <a:pos x="wd2" y="hd2"/>
                      </a:cxn>
                      <a:cxn ang="16200000">
                        <a:pos x="wd2" y="hd2"/>
                      </a:cxn>
                    </a:cxnLst>
                    <a:rect l="0" t="0" r="r" b="b"/>
                    <a:pathLst>
                      <a:path w="21388" h="21365" extrusionOk="0">
                        <a:moveTo>
                          <a:pt x="21261" y="12730"/>
                        </a:moveTo>
                        <a:cubicBezTo>
                          <a:pt x="21266" y="13190"/>
                          <a:pt x="21096" y="13637"/>
                          <a:pt x="20760" y="13934"/>
                        </a:cubicBezTo>
                        <a:lnTo>
                          <a:pt x="13540" y="20315"/>
                        </a:lnTo>
                        <a:cubicBezTo>
                          <a:pt x="12942" y="20843"/>
                          <a:pt x="12076" y="20647"/>
                          <a:pt x="11615" y="19878"/>
                        </a:cubicBezTo>
                        <a:lnTo>
                          <a:pt x="423" y="1230"/>
                        </a:lnTo>
                        <a:cubicBezTo>
                          <a:pt x="190" y="841"/>
                          <a:pt x="111" y="399"/>
                          <a:pt x="171" y="0"/>
                        </a:cubicBezTo>
                        <a:cubicBezTo>
                          <a:pt x="-82" y="496"/>
                          <a:pt x="-61" y="1167"/>
                          <a:pt x="275" y="1727"/>
                        </a:cubicBezTo>
                        <a:lnTo>
                          <a:pt x="11614" y="20622"/>
                        </a:lnTo>
                        <a:cubicBezTo>
                          <a:pt x="12082" y="21401"/>
                          <a:pt x="12959" y="21600"/>
                          <a:pt x="13565" y="21065"/>
                        </a:cubicBezTo>
                        <a:lnTo>
                          <a:pt x="20881" y="14599"/>
                        </a:lnTo>
                        <a:cubicBezTo>
                          <a:pt x="21381" y="14158"/>
                          <a:pt x="21518" y="13386"/>
                          <a:pt x="21261" y="12730"/>
                        </a:cubicBezTo>
                        <a:close/>
                      </a:path>
                    </a:pathLst>
                  </a:custGeom>
                  <a:solidFill>
                    <a:srgbClr val="999999"/>
                  </a:solidFill>
                  <a:ln w="12700" cap="flat">
                    <a:noFill/>
                    <a:miter lim="400000"/>
                  </a:ln>
                  <a:effectLst/>
                </p:spPr>
                <p:txBody>
                  <a:bodyPr wrap="square" lIns="26788" tIns="26788" rIns="26788" bIns="26788" numCol="1" anchor="ctr">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103" name="Shape 103"/>
                  <p:cNvSpPr/>
                  <p:nvPr/>
                </p:nvSpPr>
                <p:spPr>
                  <a:xfrm>
                    <a:off x="22254" y="0"/>
                    <a:ext cx="3086201" cy="2552493"/>
                  </a:xfrm>
                  <a:custGeom>
                    <a:avLst/>
                    <a:gdLst/>
                    <a:ahLst/>
                    <a:cxnLst>
                      <a:cxn ang="0">
                        <a:pos x="wd2" y="hd2"/>
                      </a:cxn>
                      <a:cxn ang="5400000">
                        <a:pos x="wd2" y="hd2"/>
                      </a:cxn>
                      <a:cxn ang="10800000">
                        <a:pos x="wd2" y="hd2"/>
                      </a:cxn>
                      <a:cxn ang="16200000">
                        <a:pos x="wd2" y="hd2"/>
                      </a:cxn>
                    </a:cxnLst>
                    <a:rect l="0" t="0" r="r" b="b"/>
                    <a:pathLst>
                      <a:path w="21553" h="21231" extrusionOk="0">
                        <a:moveTo>
                          <a:pt x="277" y="5170"/>
                        </a:moveTo>
                        <a:lnTo>
                          <a:pt x="11704" y="20624"/>
                        </a:lnTo>
                        <a:cubicBezTo>
                          <a:pt x="12174" y="21260"/>
                          <a:pt x="13059" y="21423"/>
                          <a:pt x="13669" y="20985"/>
                        </a:cubicBezTo>
                        <a:lnTo>
                          <a:pt x="21041" y="15698"/>
                        </a:lnTo>
                        <a:cubicBezTo>
                          <a:pt x="21384" y="15452"/>
                          <a:pt x="21558" y="15081"/>
                          <a:pt x="21552" y="14700"/>
                        </a:cubicBezTo>
                        <a:cubicBezTo>
                          <a:pt x="21497" y="14585"/>
                          <a:pt x="21424" y="14475"/>
                          <a:pt x="21333" y="14372"/>
                        </a:cubicBezTo>
                        <a:lnTo>
                          <a:pt x="9042" y="598"/>
                        </a:lnTo>
                        <a:cubicBezTo>
                          <a:pt x="8516" y="9"/>
                          <a:pt x="7550" y="-177"/>
                          <a:pt x="6896" y="185"/>
                        </a:cubicBezTo>
                        <a:lnTo>
                          <a:pt x="448" y="3751"/>
                        </a:lnTo>
                        <a:cubicBezTo>
                          <a:pt x="264" y="3853"/>
                          <a:pt x="120" y="3991"/>
                          <a:pt x="19" y="4151"/>
                        </a:cubicBezTo>
                        <a:cubicBezTo>
                          <a:pt x="-42" y="4482"/>
                          <a:pt x="39" y="4849"/>
                          <a:pt x="277" y="5170"/>
                        </a:cubicBezTo>
                        <a:close/>
                      </a:path>
                    </a:pathLst>
                  </a:custGeom>
                  <a:solidFill>
                    <a:srgbClr val="E5E5E5"/>
                  </a:solidFill>
                  <a:ln w="12700" cap="flat">
                    <a:noFill/>
                    <a:miter lim="400000"/>
                  </a:ln>
                  <a:effectLst/>
                </p:spPr>
                <p:txBody>
                  <a:bodyPr wrap="square" lIns="26788" tIns="26788" rIns="26788" bIns="26788" numCol="1" anchor="ctr">
                    <a:noAutofit/>
                  </a:bodyPr>
                  <a:lstStyle/>
                  <a:p>
                    <a:pPr algn="ctr" defTabSz="321457" hangingPunct="0">
                      <a:lnSpc>
                        <a:spcPct val="80000"/>
                      </a:lnSpc>
                      <a:spcBef>
                        <a:spcPts val="3867"/>
                      </a:spcBef>
                    </a:pPr>
                    <a:endParaRPr sz="3516" kern="0">
                      <a:solidFill>
                        <a:srgbClr val="333333"/>
                      </a:solidFill>
                      <a:sym typeface="Helvetica Neue Thin"/>
                    </a:endParaRPr>
                  </a:p>
                </p:txBody>
              </p:sp>
            </p:grpSp>
            <p:grpSp>
              <p:nvGrpSpPr>
                <p:cNvPr id="110" name="Group 110"/>
                <p:cNvGrpSpPr/>
                <p:nvPr/>
              </p:nvGrpSpPr>
              <p:grpSpPr>
                <a:xfrm>
                  <a:off x="445091" y="237382"/>
                  <a:ext cx="2088084" cy="1908529"/>
                  <a:chOff x="0" y="0"/>
                  <a:chExt cx="2088082" cy="1908527"/>
                </a:xfrm>
              </p:grpSpPr>
              <p:grpSp>
                <p:nvGrpSpPr>
                  <p:cNvPr id="108" name="Group 108"/>
                  <p:cNvGrpSpPr/>
                  <p:nvPr/>
                </p:nvGrpSpPr>
                <p:grpSpPr>
                  <a:xfrm>
                    <a:off x="0" y="-1"/>
                    <a:ext cx="343476" cy="168080"/>
                    <a:chOff x="0" y="0"/>
                    <a:chExt cx="343475" cy="168078"/>
                  </a:xfrm>
                </p:grpSpPr>
                <p:sp>
                  <p:nvSpPr>
                    <p:cNvPr id="105" name="Shape 105"/>
                    <p:cNvSpPr/>
                    <p:nvPr/>
                  </p:nvSpPr>
                  <p:spPr>
                    <a:xfrm>
                      <a:off x="0" y="126109"/>
                      <a:ext cx="56463" cy="41970"/>
                    </a:xfrm>
                    <a:custGeom>
                      <a:avLst/>
                      <a:gdLst/>
                      <a:ahLst/>
                      <a:cxnLst>
                        <a:cxn ang="0">
                          <a:pos x="wd2" y="hd2"/>
                        </a:cxn>
                        <a:cxn ang="5400000">
                          <a:pos x="wd2" y="hd2"/>
                        </a:cxn>
                        <a:cxn ang="10800000">
                          <a:pos x="wd2" y="hd2"/>
                        </a:cxn>
                        <a:cxn ang="16200000">
                          <a:pos x="wd2" y="hd2"/>
                        </a:cxn>
                      </a:cxnLst>
                      <a:rect l="0" t="0" r="r" b="b"/>
                      <a:pathLst>
                        <a:path w="19869" h="19074" extrusionOk="0">
                          <a:moveTo>
                            <a:pt x="187" y="13026"/>
                          </a:moveTo>
                          <a:cubicBezTo>
                            <a:pt x="1237" y="17929"/>
                            <a:pt x="6456" y="20337"/>
                            <a:pt x="11837" y="18409"/>
                          </a:cubicBezTo>
                          <a:cubicBezTo>
                            <a:pt x="17221" y="16485"/>
                            <a:pt x="20734" y="10947"/>
                            <a:pt x="19684" y="6046"/>
                          </a:cubicBezTo>
                          <a:cubicBezTo>
                            <a:pt x="18631" y="1147"/>
                            <a:pt x="13412" y="-1263"/>
                            <a:pt x="8031" y="663"/>
                          </a:cubicBezTo>
                          <a:cubicBezTo>
                            <a:pt x="2647" y="2591"/>
                            <a:pt x="-866" y="8125"/>
                            <a:pt x="187" y="13026"/>
                          </a:cubicBezTo>
                          <a:close/>
                        </a:path>
                      </a:pathLst>
                    </a:custGeom>
                    <a:solidFill>
                      <a:srgbClr val="999999"/>
                    </a:solidFill>
                    <a:ln w="12700" cap="flat">
                      <a:noFill/>
                      <a:miter lim="400000"/>
                    </a:ln>
                    <a:effectLst/>
                  </p:spPr>
                  <p:txBody>
                    <a:bodyPr wrap="square" lIns="26788" tIns="26788" rIns="26788" bIns="26788" numCol="1" anchor="ctr">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106" name="Shape 106"/>
                    <p:cNvSpPr/>
                    <p:nvPr/>
                  </p:nvSpPr>
                  <p:spPr>
                    <a:xfrm>
                      <a:off x="178036" y="7418"/>
                      <a:ext cx="29761" cy="22122"/>
                    </a:xfrm>
                    <a:custGeom>
                      <a:avLst/>
                      <a:gdLst/>
                      <a:ahLst/>
                      <a:cxnLst>
                        <a:cxn ang="0">
                          <a:pos x="wd2" y="hd2"/>
                        </a:cxn>
                        <a:cxn ang="5400000">
                          <a:pos x="wd2" y="hd2"/>
                        </a:cxn>
                        <a:cxn ang="10800000">
                          <a:pos x="wd2" y="hd2"/>
                        </a:cxn>
                        <a:cxn ang="16200000">
                          <a:pos x="wd2" y="hd2"/>
                        </a:cxn>
                      </a:cxnLst>
                      <a:rect l="0" t="0" r="r" b="b"/>
                      <a:pathLst>
                        <a:path w="19869" h="19074" extrusionOk="0">
                          <a:moveTo>
                            <a:pt x="187" y="13026"/>
                          </a:moveTo>
                          <a:cubicBezTo>
                            <a:pt x="1237" y="17929"/>
                            <a:pt x="6456" y="20337"/>
                            <a:pt x="11834" y="18410"/>
                          </a:cubicBezTo>
                          <a:cubicBezTo>
                            <a:pt x="17222" y="16486"/>
                            <a:pt x="20733" y="10949"/>
                            <a:pt x="19683" y="6045"/>
                          </a:cubicBezTo>
                          <a:cubicBezTo>
                            <a:pt x="18629" y="1148"/>
                            <a:pt x="13410" y="-1263"/>
                            <a:pt x="8032" y="664"/>
                          </a:cubicBezTo>
                          <a:cubicBezTo>
                            <a:pt x="2644" y="2591"/>
                            <a:pt x="-867" y="8125"/>
                            <a:pt x="187" y="13026"/>
                          </a:cubicBezTo>
                          <a:close/>
                        </a:path>
                      </a:pathLst>
                    </a:custGeom>
                    <a:solidFill>
                      <a:srgbClr val="999999"/>
                    </a:solidFill>
                    <a:ln w="12700" cap="flat">
                      <a:noFill/>
                      <a:miter lim="400000"/>
                    </a:ln>
                    <a:effectLst/>
                  </p:spPr>
                  <p:txBody>
                    <a:bodyPr wrap="square" lIns="26788" tIns="26788" rIns="26788" bIns="26788" numCol="1" anchor="ctr">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107" name="Shape 107"/>
                    <p:cNvSpPr/>
                    <p:nvPr/>
                  </p:nvSpPr>
                  <p:spPr>
                    <a:xfrm>
                      <a:off x="111272" y="0"/>
                      <a:ext cx="232204" cy="115799"/>
                    </a:xfrm>
                    <a:custGeom>
                      <a:avLst/>
                      <a:gdLst/>
                      <a:ahLst/>
                      <a:cxnLst>
                        <a:cxn ang="0">
                          <a:pos x="wd2" y="hd2"/>
                        </a:cxn>
                        <a:cxn ang="5400000">
                          <a:pos x="wd2" y="hd2"/>
                        </a:cxn>
                        <a:cxn ang="10800000">
                          <a:pos x="wd2" y="hd2"/>
                        </a:cxn>
                        <a:cxn ang="16200000">
                          <a:pos x="wd2" y="hd2"/>
                        </a:cxn>
                      </a:cxnLst>
                      <a:rect l="0" t="0" r="r" b="b"/>
                      <a:pathLst>
                        <a:path w="21375" h="21152" extrusionOk="0">
                          <a:moveTo>
                            <a:pt x="73" y="20212"/>
                          </a:moveTo>
                          <a:cubicBezTo>
                            <a:pt x="260" y="21020"/>
                            <a:pt x="741" y="21376"/>
                            <a:pt x="1149" y="21005"/>
                          </a:cubicBezTo>
                          <a:lnTo>
                            <a:pt x="20900" y="3073"/>
                          </a:lnTo>
                          <a:cubicBezTo>
                            <a:pt x="21308" y="2703"/>
                            <a:pt x="21487" y="1748"/>
                            <a:pt x="21300" y="940"/>
                          </a:cubicBezTo>
                          <a:lnTo>
                            <a:pt x="21300" y="940"/>
                          </a:lnTo>
                          <a:cubicBezTo>
                            <a:pt x="21114" y="132"/>
                            <a:pt x="20633" y="-224"/>
                            <a:pt x="20225" y="147"/>
                          </a:cubicBezTo>
                          <a:lnTo>
                            <a:pt x="473" y="18079"/>
                          </a:lnTo>
                          <a:cubicBezTo>
                            <a:pt x="66" y="18449"/>
                            <a:pt x="-113" y="19404"/>
                            <a:pt x="73" y="20212"/>
                          </a:cubicBezTo>
                          <a:cubicBezTo>
                            <a:pt x="73" y="20212"/>
                            <a:pt x="73" y="20212"/>
                            <a:pt x="73" y="20212"/>
                          </a:cubicBezTo>
                          <a:close/>
                        </a:path>
                      </a:pathLst>
                    </a:custGeom>
                    <a:solidFill>
                      <a:srgbClr val="999999"/>
                    </a:solidFill>
                    <a:ln w="12700" cap="flat">
                      <a:noFill/>
                      <a:miter lim="400000"/>
                    </a:ln>
                    <a:effectLst/>
                  </p:spPr>
                  <p:txBody>
                    <a:bodyPr wrap="square" lIns="26788" tIns="26788" rIns="26788" bIns="26788" numCol="1" anchor="ctr">
                      <a:noAutofit/>
                    </a:bodyPr>
                    <a:lstStyle/>
                    <a:p>
                      <a:pPr algn="ctr" defTabSz="321457" hangingPunct="0">
                        <a:lnSpc>
                          <a:spcPct val="80000"/>
                        </a:lnSpc>
                        <a:spcBef>
                          <a:spcPts val="3867"/>
                        </a:spcBef>
                      </a:pPr>
                      <a:endParaRPr sz="3516" kern="0">
                        <a:solidFill>
                          <a:srgbClr val="333333"/>
                        </a:solidFill>
                        <a:sym typeface="Helvetica Neue Thin"/>
                      </a:endParaRPr>
                    </a:p>
                  </p:txBody>
                </p:sp>
              </p:grpSp>
              <p:sp>
                <p:nvSpPr>
                  <p:cNvPr id="109" name="Shape 109"/>
                  <p:cNvSpPr/>
                  <p:nvPr/>
                </p:nvSpPr>
                <p:spPr>
                  <a:xfrm>
                    <a:off x="1810040" y="1691349"/>
                    <a:ext cx="278043" cy="217179"/>
                  </a:xfrm>
                  <a:custGeom>
                    <a:avLst/>
                    <a:gdLst/>
                    <a:ahLst/>
                    <a:cxnLst>
                      <a:cxn ang="0">
                        <a:pos x="wd2" y="hd2"/>
                      </a:cxn>
                      <a:cxn ang="5400000">
                        <a:pos x="wd2" y="hd2"/>
                      </a:cxn>
                      <a:cxn ang="10800000">
                        <a:pos x="wd2" y="hd2"/>
                      </a:cxn>
                      <a:cxn ang="16200000">
                        <a:pos x="wd2" y="hd2"/>
                      </a:cxn>
                    </a:cxnLst>
                    <a:rect l="0" t="0" r="r" b="b"/>
                    <a:pathLst>
                      <a:path w="21141" h="21600" extrusionOk="0">
                        <a:moveTo>
                          <a:pt x="10282" y="0"/>
                        </a:moveTo>
                        <a:cubicBezTo>
                          <a:pt x="4769" y="0"/>
                          <a:pt x="237" y="4371"/>
                          <a:pt x="9" y="10076"/>
                        </a:cubicBezTo>
                        <a:cubicBezTo>
                          <a:pt x="-230" y="16028"/>
                          <a:pt x="4305" y="21176"/>
                          <a:pt x="10138" y="21576"/>
                        </a:cubicBezTo>
                        <a:cubicBezTo>
                          <a:pt x="10379" y="21592"/>
                          <a:pt x="10620" y="21600"/>
                          <a:pt x="10858" y="21600"/>
                        </a:cubicBezTo>
                        <a:cubicBezTo>
                          <a:pt x="16371" y="21600"/>
                          <a:pt x="20903" y="17230"/>
                          <a:pt x="21131" y="11524"/>
                        </a:cubicBezTo>
                        <a:cubicBezTo>
                          <a:pt x="21370" y="5572"/>
                          <a:pt x="16835" y="425"/>
                          <a:pt x="11002" y="24"/>
                        </a:cubicBezTo>
                        <a:cubicBezTo>
                          <a:pt x="10761" y="8"/>
                          <a:pt x="10520" y="0"/>
                          <a:pt x="10282" y="0"/>
                        </a:cubicBezTo>
                        <a:cubicBezTo>
                          <a:pt x="10282" y="0"/>
                          <a:pt x="10282" y="0"/>
                          <a:pt x="10282" y="0"/>
                        </a:cubicBezTo>
                        <a:close/>
                        <a:moveTo>
                          <a:pt x="10282" y="738"/>
                        </a:moveTo>
                        <a:cubicBezTo>
                          <a:pt x="10511" y="738"/>
                          <a:pt x="10743" y="746"/>
                          <a:pt x="10972" y="762"/>
                        </a:cubicBezTo>
                        <a:cubicBezTo>
                          <a:pt x="16485" y="1140"/>
                          <a:pt x="20790" y="5951"/>
                          <a:pt x="20568" y="11486"/>
                        </a:cubicBezTo>
                        <a:cubicBezTo>
                          <a:pt x="20358" y="16744"/>
                          <a:pt x="16093" y="20862"/>
                          <a:pt x="10858" y="20862"/>
                        </a:cubicBezTo>
                        <a:cubicBezTo>
                          <a:pt x="10629" y="20862"/>
                          <a:pt x="10397" y="20854"/>
                          <a:pt x="10168" y="20838"/>
                        </a:cubicBezTo>
                        <a:cubicBezTo>
                          <a:pt x="7472" y="20654"/>
                          <a:pt x="4985" y="19415"/>
                          <a:pt x="3166" y="17350"/>
                        </a:cubicBezTo>
                        <a:cubicBezTo>
                          <a:pt x="1387" y="15331"/>
                          <a:pt x="466" y="12762"/>
                          <a:pt x="572" y="10115"/>
                        </a:cubicBezTo>
                        <a:cubicBezTo>
                          <a:pt x="782" y="4857"/>
                          <a:pt x="5048" y="738"/>
                          <a:pt x="10282" y="738"/>
                        </a:cubicBezTo>
                      </a:path>
                    </a:pathLst>
                  </a:custGeom>
                  <a:solidFill>
                    <a:srgbClr val="999999"/>
                  </a:solidFill>
                  <a:ln w="12700" cap="flat">
                    <a:noFill/>
                    <a:miter lim="400000"/>
                  </a:ln>
                  <a:effectLst/>
                </p:spPr>
                <p:txBody>
                  <a:bodyPr wrap="square" lIns="26788" tIns="26788" rIns="26788" bIns="26788" numCol="1" anchor="ctr">
                    <a:noAutofit/>
                  </a:bodyPr>
                  <a:lstStyle/>
                  <a:p>
                    <a:pPr algn="ctr" defTabSz="321457" hangingPunct="0">
                      <a:lnSpc>
                        <a:spcPct val="80000"/>
                      </a:lnSpc>
                      <a:spcBef>
                        <a:spcPts val="3867"/>
                      </a:spcBef>
                    </a:pPr>
                    <a:endParaRPr sz="3516" kern="0">
                      <a:solidFill>
                        <a:srgbClr val="333333"/>
                      </a:solidFill>
                      <a:sym typeface="Helvetica Neue Thin"/>
                    </a:endParaRPr>
                  </a:p>
                </p:txBody>
              </p:sp>
            </p:grpSp>
            <p:pic>
              <p:nvPicPr>
                <p:cNvPr id="111" name="Ipad_image.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19980000">
                  <a:off x="542215" y="80540"/>
                  <a:ext cx="1932931" cy="2082636"/>
                </a:xfrm>
                <a:custGeom>
                  <a:avLst/>
                  <a:gdLst/>
                  <a:ahLst/>
                  <a:cxnLst>
                    <a:cxn ang="0">
                      <a:pos x="wd2" y="hd2"/>
                    </a:cxn>
                    <a:cxn ang="5400000">
                      <a:pos x="wd2" y="hd2"/>
                    </a:cxn>
                    <a:cxn ang="10800000">
                      <a:pos x="wd2" y="hd2"/>
                    </a:cxn>
                    <a:cxn ang="16200000">
                      <a:pos x="wd2" y="hd2"/>
                    </a:cxn>
                  </a:cxnLst>
                  <a:rect l="0" t="0" r="r" b="b"/>
                  <a:pathLst>
                    <a:path w="21600" h="21600" extrusionOk="0">
                      <a:moveTo>
                        <a:pt x="13749" y="261"/>
                      </a:moveTo>
                      <a:lnTo>
                        <a:pt x="5454" y="2"/>
                      </a:lnTo>
                      <a:lnTo>
                        <a:pt x="0" y="0"/>
                      </a:lnTo>
                      <a:lnTo>
                        <a:pt x="5960" y="21600"/>
                      </a:lnTo>
                      <a:lnTo>
                        <a:pt x="21600" y="20810"/>
                      </a:lnTo>
                      <a:lnTo>
                        <a:pt x="13749" y="261"/>
                      </a:lnTo>
                      <a:close/>
                    </a:path>
                  </a:pathLst>
                </a:custGeom>
                <a:ln w="12700" cap="flat">
                  <a:noFill/>
                  <a:miter lim="400000"/>
                </a:ln>
                <a:effectLst/>
              </p:spPr>
            </p:pic>
          </p:grpSp>
          <p:grpSp>
            <p:nvGrpSpPr>
              <p:cNvPr id="115" name="Group 115"/>
              <p:cNvGrpSpPr/>
              <p:nvPr/>
            </p:nvGrpSpPr>
            <p:grpSpPr>
              <a:xfrm>
                <a:off x="1034507" y="234901"/>
                <a:ext cx="727367" cy="1670129"/>
                <a:chOff x="-62836" y="-124947"/>
                <a:chExt cx="727366" cy="1670128"/>
              </a:xfrm>
            </p:grpSpPr>
            <p:sp>
              <p:nvSpPr>
                <p:cNvPr id="113" name="Shape 113"/>
                <p:cNvSpPr/>
                <p:nvPr/>
              </p:nvSpPr>
              <p:spPr>
                <a:xfrm flipV="1">
                  <a:off x="300847" y="601694"/>
                  <a:ext cx="1" cy="943487"/>
                </a:xfrm>
                <a:prstGeom prst="line">
                  <a:avLst/>
                </a:prstGeom>
                <a:noFill/>
                <a:ln w="38100" cap="rnd">
                  <a:solidFill>
                    <a:srgbClr val="000000"/>
                  </a:solidFill>
                  <a:custDash>
                    <a:ds d="100000" sp="200000"/>
                  </a:custDash>
                  <a:miter lim="400000"/>
                </a:ln>
                <a:effectLst/>
              </p:spPr>
              <p:txBody>
                <a:bodyPr wrap="square" lIns="35718" tIns="35718" rIns="35718" bIns="35718" numCol="1" anchor="ctr">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114" name="Shape 114"/>
                <p:cNvSpPr/>
                <p:nvPr/>
              </p:nvSpPr>
              <p:spPr>
                <a:xfrm>
                  <a:off x="-62837" y="-124948"/>
                  <a:ext cx="727368" cy="723901"/>
                </a:xfrm>
                <a:prstGeom prst="ellipse">
                  <a:avLst/>
                </a:prstGeom>
                <a:solidFill>
                  <a:srgbClr val="3484C9"/>
                </a:solidFill>
                <a:ln w="12700" cap="flat">
                  <a:noFill/>
                  <a:miter lim="400000"/>
                </a:ln>
                <a:effectLst/>
              </p:spPr>
              <p:txBody>
                <a:bodyPr wrap="square" lIns="0" tIns="0" rIns="0" bIns="0" numCol="1" anchor="ctr">
                  <a:noAutofit/>
                </a:bodyPr>
                <a:lstStyle/>
                <a:p>
                  <a:pPr algn="ctr" defTabSz="410771" hangingPunct="0">
                    <a:defRPr sz="3500" cap="all">
                      <a:solidFill>
                        <a:srgbClr val="FFFFFF"/>
                      </a:solidFill>
                    </a:defRPr>
                  </a:pPr>
                  <a:endParaRPr sz="2461" kern="0" cap="all">
                    <a:solidFill>
                      <a:srgbClr val="FFFFFF"/>
                    </a:solidFill>
                    <a:sym typeface="Helvetica Neue Thin"/>
                  </a:endParaRPr>
                </a:p>
              </p:txBody>
            </p:sp>
          </p:grpSp>
          <p:grpSp>
            <p:nvGrpSpPr>
              <p:cNvPr id="118" name="Group 118"/>
              <p:cNvGrpSpPr/>
              <p:nvPr/>
            </p:nvGrpSpPr>
            <p:grpSpPr>
              <a:xfrm>
                <a:off x="1881333" y="389402"/>
                <a:ext cx="4204055" cy="1071508"/>
                <a:chOff x="0" y="0"/>
                <a:chExt cx="4204054" cy="1071507"/>
              </a:xfrm>
            </p:grpSpPr>
            <p:sp>
              <p:nvSpPr>
                <p:cNvPr id="116" name="Shape 116"/>
                <p:cNvSpPr/>
                <p:nvPr/>
              </p:nvSpPr>
              <p:spPr>
                <a:xfrm>
                  <a:off x="0" y="441805"/>
                  <a:ext cx="3336158" cy="6297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hangingPunct="0"/>
                  <a:r>
                    <a:rPr sz="1125" kern="0"/>
                    <a:t>Critical alerts, operational plan information and map displays</a:t>
                  </a:r>
                </a:p>
              </p:txBody>
            </p:sp>
            <p:sp>
              <p:nvSpPr>
                <p:cNvPr id="117" name="Shape 117"/>
                <p:cNvSpPr/>
                <p:nvPr/>
              </p:nvSpPr>
              <p:spPr>
                <a:xfrm>
                  <a:off x="0" y="-1"/>
                  <a:ext cx="4204055" cy="4115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defTabSz="584200">
                    <a:lnSpc>
                      <a:spcPct val="110000"/>
                    </a:lnSpc>
                    <a:spcBef>
                      <a:spcPts val="3000"/>
                    </a:spcBef>
                    <a:defRPr sz="2400">
                      <a:solidFill>
                        <a:srgbClr val="3483C9"/>
                      </a:solidFill>
                      <a:latin typeface="Helvetica Neue Light"/>
                      <a:ea typeface="Helvetica Neue Light"/>
                      <a:cs typeface="Helvetica Neue Light"/>
                      <a:sym typeface="Helvetica Neue Light"/>
                    </a:defRPr>
                  </a:lvl1pPr>
                </a:lstStyle>
                <a:p>
                  <a:pPr hangingPunct="0"/>
                  <a:r>
                    <a:rPr sz="1687" kern="0"/>
                    <a:t>Situation Awareness Displays</a:t>
                  </a:r>
                </a:p>
              </p:txBody>
            </p:sp>
          </p:grpSp>
        </p:grpSp>
        <p:pic>
          <p:nvPicPr>
            <p:cNvPr id="120" name="pasted-image.pd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50745" y="132625"/>
              <a:ext cx="501909" cy="457623"/>
            </a:xfrm>
            <a:prstGeom prst="rect">
              <a:avLst/>
            </a:prstGeom>
            <a:ln w="12700" cap="flat">
              <a:noFill/>
              <a:miter lim="400000"/>
            </a:ln>
            <a:effectLst/>
          </p:spPr>
        </p:pic>
      </p:grpSp>
    </p:spTree>
    <p:extLst>
      <p:ext uri="{BB962C8B-B14F-4D97-AF65-F5344CB8AC3E}">
        <p14:creationId xmlns:p14="http://schemas.microsoft.com/office/powerpoint/2010/main" val="1022053848"/>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p:nvPr/>
        </p:nvSpPr>
        <p:spPr>
          <a:xfrm>
            <a:off x="1823808" y="1412683"/>
            <a:ext cx="1665341" cy="5212123"/>
          </a:xfrm>
          <a:prstGeom prst="rect">
            <a:avLst/>
          </a:prstGeom>
          <a:solidFill>
            <a:srgbClr val="999999"/>
          </a:solidFill>
          <a:ln w="12700">
            <a:miter lim="400000"/>
          </a:ln>
        </p:spPr>
        <p:txBody>
          <a:bodyPr lIns="0" tIns="0" rIns="0" bIns="0"/>
          <a:lstStyle/>
          <a:p>
            <a:pPr algn="ctr" defTabSz="321473" hangingPunct="0">
              <a:lnSpc>
                <a:spcPct val="80000"/>
              </a:lnSpc>
              <a:spcBef>
                <a:spcPts val="3868"/>
              </a:spcBef>
              <a:defRPr sz="1300">
                <a:solidFill>
                  <a:srgbClr val="333333"/>
                </a:solidFill>
                <a:latin typeface="Helvetica Neue Thin"/>
                <a:ea typeface="Helvetica Neue Thin"/>
                <a:cs typeface="Helvetica Neue Thin"/>
                <a:sym typeface="Helvetica Neue Thin"/>
              </a:defRPr>
            </a:pPr>
            <a:endParaRPr sz="984" kern="0">
              <a:solidFill>
                <a:srgbClr val="333333"/>
              </a:solidFill>
              <a:sym typeface="Helvetica Neue Thin"/>
            </a:endParaRPr>
          </a:p>
        </p:txBody>
      </p:sp>
      <p:sp>
        <p:nvSpPr>
          <p:cNvPr id="55" name="Shape 120"/>
          <p:cNvSpPr/>
          <p:nvPr/>
        </p:nvSpPr>
        <p:spPr>
          <a:xfrm>
            <a:off x="6824506" y="210779"/>
            <a:ext cx="1566489" cy="6420420"/>
          </a:xfrm>
          <a:prstGeom prst="rect">
            <a:avLst/>
          </a:prstGeom>
          <a:solidFill>
            <a:srgbClr val="E5E5E5"/>
          </a:solidFill>
          <a:ln w="12700">
            <a:miter lim="400000"/>
          </a:ln>
        </p:spPr>
        <p:txBody>
          <a:bodyPr lIns="0" tIns="0" rIns="0" bIns="0"/>
          <a:lstStyle/>
          <a:p>
            <a:pPr algn="ctr" defTabSz="321473" hangingPunct="0">
              <a:lnSpc>
                <a:spcPct val="80000"/>
              </a:lnSpc>
              <a:spcBef>
                <a:spcPts val="3868"/>
              </a:spcBef>
              <a:defRPr sz="5000">
                <a:solidFill>
                  <a:srgbClr val="333333"/>
                </a:solidFill>
                <a:latin typeface="Helvetica Neue Thin"/>
                <a:ea typeface="Helvetica Neue Thin"/>
                <a:cs typeface="Helvetica Neue Thin"/>
                <a:sym typeface="Helvetica Neue Thin"/>
              </a:defRPr>
            </a:pPr>
            <a:endParaRPr sz="3516" kern="0">
              <a:solidFill>
                <a:srgbClr val="333333"/>
              </a:solidFill>
              <a:sym typeface="Helvetica Neue Thin"/>
            </a:endParaRPr>
          </a:p>
        </p:txBody>
      </p:sp>
      <p:sp>
        <p:nvSpPr>
          <p:cNvPr id="119" name="Shape 119"/>
          <p:cNvSpPr/>
          <p:nvPr/>
        </p:nvSpPr>
        <p:spPr>
          <a:xfrm>
            <a:off x="8458454" y="218794"/>
            <a:ext cx="1566489" cy="6420419"/>
          </a:xfrm>
          <a:prstGeom prst="rect">
            <a:avLst/>
          </a:prstGeom>
          <a:solidFill>
            <a:srgbClr val="E5E5E5"/>
          </a:solidFill>
          <a:ln w="12700">
            <a:miter lim="400000"/>
          </a:ln>
        </p:spPr>
        <p:txBody>
          <a:bodyPr lIns="0" tIns="0" rIns="0" bIns="0"/>
          <a:lstStyle/>
          <a:p>
            <a:pPr algn="ctr" defTabSz="321473" hangingPunct="0">
              <a:lnSpc>
                <a:spcPct val="80000"/>
              </a:lnSpc>
              <a:spcBef>
                <a:spcPts val="3868"/>
              </a:spcBef>
              <a:defRPr sz="5000">
                <a:solidFill>
                  <a:srgbClr val="333333"/>
                </a:solidFill>
                <a:latin typeface="Helvetica Neue Thin"/>
                <a:ea typeface="Helvetica Neue Thin"/>
                <a:cs typeface="Helvetica Neue Thin"/>
                <a:sym typeface="Helvetica Neue Thin"/>
              </a:defRPr>
            </a:pPr>
            <a:endParaRPr sz="3516" kern="0">
              <a:solidFill>
                <a:srgbClr val="333333"/>
              </a:solidFill>
              <a:sym typeface="Helvetica Neue Thin"/>
            </a:endParaRPr>
          </a:p>
        </p:txBody>
      </p:sp>
      <p:sp>
        <p:nvSpPr>
          <p:cNvPr id="120" name="Shape 120"/>
          <p:cNvSpPr/>
          <p:nvPr/>
        </p:nvSpPr>
        <p:spPr>
          <a:xfrm>
            <a:off x="5190557" y="218790"/>
            <a:ext cx="1566489" cy="6420420"/>
          </a:xfrm>
          <a:prstGeom prst="rect">
            <a:avLst/>
          </a:prstGeom>
          <a:solidFill>
            <a:srgbClr val="E5E5E5"/>
          </a:solidFill>
          <a:ln w="12700">
            <a:miter lim="400000"/>
          </a:ln>
        </p:spPr>
        <p:txBody>
          <a:bodyPr lIns="0" tIns="0" rIns="0" bIns="0"/>
          <a:lstStyle/>
          <a:p>
            <a:pPr algn="ctr" defTabSz="321473" hangingPunct="0">
              <a:lnSpc>
                <a:spcPct val="80000"/>
              </a:lnSpc>
              <a:spcBef>
                <a:spcPts val="3868"/>
              </a:spcBef>
              <a:defRPr sz="5000">
                <a:solidFill>
                  <a:srgbClr val="333333"/>
                </a:solidFill>
                <a:latin typeface="Helvetica Neue Thin"/>
                <a:ea typeface="Helvetica Neue Thin"/>
                <a:cs typeface="Helvetica Neue Thin"/>
                <a:sym typeface="Helvetica Neue Thin"/>
              </a:defRPr>
            </a:pPr>
            <a:endParaRPr sz="3516" kern="0">
              <a:solidFill>
                <a:srgbClr val="333333"/>
              </a:solidFill>
              <a:sym typeface="Helvetica Neue Thin"/>
            </a:endParaRPr>
          </a:p>
        </p:txBody>
      </p:sp>
      <p:sp>
        <p:nvSpPr>
          <p:cNvPr id="121" name="Shape 121"/>
          <p:cNvSpPr/>
          <p:nvPr/>
        </p:nvSpPr>
        <p:spPr>
          <a:xfrm>
            <a:off x="3556609" y="218790"/>
            <a:ext cx="1566489" cy="6420420"/>
          </a:xfrm>
          <a:prstGeom prst="rect">
            <a:avLst/>
          </a:prstGeom>
          <a:solidFill>
            <a:srgbClr val="E5E5E5"/>
          </a:solidFill>
          <a:ln w="12700">
            <a:miter lim="400000"/>
          </a:ln>
        </p:spPr>
        <p:txBody>
          <a:bodyPr lIns="0" tIns="0" rIns="0" bIns="0"/>
          <a:lstStyle/>
          <a:p>
            <a:pPr algn="ctr" defTabSz="321473" hangingPunct="0">
              <a:lnSpc>
                <a:spcPct val="80000"/>
              </a:lnSpc>
              <a:spcBef>
                <a:spcPts val="3868"/>
              </a:spcBef>
              <a:defRPr sz="5000">
                <a:solidFill>
                  <a:srgbClr val="333333"/>
                </a:solidFill>
                <a:latin typeface="Helvetica Neue Thin"/>
                <a:ea typeface="Helvetica Neue Thin"/>
                <a:cs typeface="Helvetica Neue Thin"/>
                <a:sym typeface="Helvetica Neue Thin"/>
              </a:defRPr>
            </a:pPr>
            <a:endParaRPr sz="3516" kern="0">
              <a:solidFill>
                <a:srgbClr val="333333"/>
              </a:solidFill>
              <a:sym typeface="Helvetica Neue Thin"/>
            </a:endParaRPr>
          </a:p>
        </p:txBody>
      </p:sp>
      <p:sp>
        <p:nvSpPr>
          <p:cNvPr id="122" name="Shape 122"/>
          <p:cNvSpPr/>
          <p:nvPr/>
        </p:nvSpPr>
        <p:spPr>
          <a:xfrm>
            <a:off x="6824506" y="218792"/>
            <a:ext cx="1566489" cy="1181352"/>
          </a:xfrm>
          <a:prstGeom prst="rect">
            <a:avLst/>
          </a:prstGeom>
          <a:solidFill>
            <a:srgbClr val="3197E0"/>
          </a:solidFill>
          <a:ln w="12700">
            <a:miter lim="400000"/>
          </a:ln>
        </p:spPr>
        <p:txBody>
          <a:bodyPr lIns="0" tIns="0" rIns="0" bIns="0"/>
          <a:lstStyle/>
          <a:p>
            <a:pPr algn="ctr" defTabSz="321473" hangingPunct="0">
              <a:lnSpc>
                <a:spcPct val="80000"/>
              </a:lnSpc>
              <a:spcBef>
                <a:spcPts val="3868"/>
              </a:spcBef>
              <a:defRPr sz="5000">
                <a:solidFill>
                  <a:srgbClr val="333333"/>
                </a:solidFill>
                <a:latin typeface="Helvetica Neue Thin"/>
                <a:ea typeface="Helvetica Neue Thin"/>
                <a:cs typeface="Helvetica Neue Thin"/>
                <a:sym typeface="Helvetica Neue Thin"/>
              </a:defRPr>
            </a:pPr>
            <a:endParaRPr sz="3516" kern="0">
              <a:solidFill>
                <a:srgbClr val="333333"/>
              </a:solidFill>
              <a:sym typeface="Helvetica Neue Thin"/>
            </a:endParaRPr>
          </a:p>
        </p:txBody>
      </p:sp>
      <p:sp>
        <p:nvSpPr>
          <p:cNvPr id="123" name="Shape 123"/>
          <p:cNvSpPr/>
          <p:nvPr/>
        </p:nvSpPr>
        <p:spPr>
          <a:xfrm>
            <a:off x="3556609" y="218792"/>
            <a:ext cx="1566489" cy="1181352"/>
          </a:xfrm>
          <a:prstGeom prst="rect">
            <a:avLst/>
          </a:prstGeom>
          <a:solidFill>
            <a:srgbClr val="B9B9B9"/>
          </a:solidFill>
          <a:ln w="12700">
            <a:miter lim="400000"/>
          </a:ln>
        </p:spPr>
        <p:txBody>
          <a:bodyPr lIns="0" tIns="0" rIns="0" bIns="0"/>
          <a:lstStyle/>
          <a:p>
            <a:pPr algn="ctr" defTabSz="321473" hangingPunct="0">
              <a:lnSpc>
                <a:spcPct val="80000"/>
              </a:lnSpc>
              <a:spcBef>
                <a:spcPts val="3868"/>
              </a:spcBef>
              <a:defRPr sz="5000">
                <a:solidFill>
                  <a:srgbClr val="333333"/>
                </a:solidFill>
                <a:latin typeface="Helvetica Neue Thin"/>
                <a:ea typeface="Helvetica Neue Thin"/>
                <a:cs typeface="Helvetica Neue Thin"/>
                <a:sym typeface="Helvetica Neue Thin"/>
              </a:defRPr>
            </a:pPr>
            <a:endParaRPr sz="3516" kern="0">
              <a:solidFill>
                <a:srgbClr val="333333"/>
              </a:solidFill>
              <a:sym typeface="Helvetica Neue Thin"/>
            </a:endParaRPr>
          </a:p>
        </p:txBody>
      </p:sp>
      <p:sp>
        <p:nvSpPr>
          <p:cNvPr id="124" name="Shape 124"/>
          <p:cNvSpPr/>
          <p:nvPr/>
        </p:nvSpPr>
        <p:spPr>
          <a:xfrm>
            <a:off x="3770410" y="362942"/>
            <a:ext cx="1174607" cy="2354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defRPr sz="2500" cap="all">
                <a:solidFill>
                  <a:srgbClr val="FFFFFF"/>
                </a:solidFill>
                <a:latin typeface="Helvetica Neue Light"/>
                <a:ea typeface="Helvetica Neue Light"/>
                <a:cs typeface="Helvetica Neue Light"/>
                <a:sym typeface="Helvetica Neue Light"/>
              </a:defRPr>
            </a:lvl1pPr>
          </a:lstStyle>
          <a:p>
            <a:pPr algn="ctr" defTabSz="321457" hangingPunct="0">
              <a:lnSpc>
                <a:spcPct val="80000"/>
              </a:lnSpc>
              <a:spcBef>
                <a:spcPts val="3867"/>
              </a:spcBef>
            </a:pPr>
            <a:r>
              <a:rPr sz="1758" kern="0"/>
              <a:t>ScEnario</a:t>
            </a:r>
          </a:p>
        </p:txBody>
      </p:sp>
      <p:sp>
        <p:nvSpPr>
          <p:cNvPr id="125" name="Shape 125"/>
          <p:cNvSpPr/>
          <p:nvPr/>
        </p:nvSpPr>
        <p:spPr>
          <a:xfrm>
            <a:off x="3752551" y="1149439"/>
            <a:ext cx="1174607" cy="11866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defRPr sz="1500" cap="all">
                <a:solidFill>
                  <a:srgbClr val="FFFFFF"/>
                </a:solidFill>
                <a:latin typeface="Helvetica Neue"/>
                <a:ea typeface="Helvetica Neue"/>
                <a:cs typeface="Helvetica Neue"/>
                <a:sym typeface="Helvetica Neue"/>
              </a:defRPr>
            </a:lvl1pPr>
          </a:lstStyle>
          <a:p>
            <a:pPr algn="ctr" defTabSz="321457" hangingPunct="0">
              <a:lnSpc>
                <a:spcPct val="80000"/>
              </a:lnSpc>
              <a:spcBef>
                <a:spcPts val="3867"/>
              </a:spcBef>
            </a:pPr>
            <a:r>
              <a:rPr sz="1266" kern="0"/>
              <a:t>Agriculture</a:t>
            </a:r>
          </a:p>
        </p:txBody>
      </p:sp>
      <p:sp>
        <p:nvSpPr>
          <p:cNvPr id="126" name="Shape 126"/>
          <p:cNvSpPr/>
          <p:nvPr/>
        </p:nvSpPr>
        <p:spPr>
          <a:xfrm>
            <a:off x="5190557" y="218792"/>
            <a:ext cx="1566489" cy="1181352"/>
          </a:xfrm>
          <a:prstGeom prst="rect">
            <a:avLst/>
          </a:prstGeom>
          <a:solidFill>
            <a:srgbClr val="72B1D7"/>
          </a:solidFill>
          <a:ln w="12700">
            <a:miter lim="400000"/>
          </a:ln>
        </p:spPr>
        <p:txBody>
          <a:bodyPr lIns="0" tIns="0" rIns="0" bIns="0"/>
          <a:lstStyle/>
          <a:p>
            <a:pPr algn="ctr" defTabSz="321473" hangingPunct="0">
              <a:lnSpc>
                <a:spcPct val="80000"/>
              </a:lnSpc>
              <a:spcBef>
                <a:spcPts val="3868"/>
              </a:spcBef>
              <a:defRPr sz="5000">
                <a:solidFill>
                  <a:srgbClr val="333333"/>
                </a:solidFill>
                <a:latin typeface="Helvetica Neue Thin"/>
                <a:ea typeface="Helvetica Neue Thin"/>
                <a:cs typeface="Helvetica Neue Thin"/>
                <a:sym typeface="Helvetica Neue Thin"/>
              </a:defRPr>
            </a:pPr>
            <a:endParaRPr sz="3516" kern="0">
              <a:solidFill>
                <a:srgbClr val="333333"/>
              </a:solidFill>
              <a:sym typeface="Helvetica Neue Thin"/>
            </a:endParaRPr>
          </a:p>
        </p:txBody>
      </p:sp>
      <p:sp>
        <p:nvSpPr>
          <p:cNvPr id="127" name="Shape 127"/>
          <p:cNvSpPr/>
          <p:nvPr/>
        </p:nvSpPr>
        <p:spPr>
          <a:xfrm>
            <a:off x="5386499" y="362942"/>
            <a:ext cx="1174607" cy="2354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defRPr sz="2500" cap="all">
                <a:solidFill>
                  <a:srgbClr val="FFFFFF"/>
                </a:solidFill>
                <a:latin typeface="Helvetica Neue Light"/>
                <a:ea typeface="Helvetica Neue Light"/>
                <a:cs typeface="Helvetica Neue Light"/>
                <a:sym typeface="Helvetica Neue Light"/>
              </a:defRPr>
            </a:lvl1pPr>
          </a:lstStyle>
          <a:p>
            <a:pPr algn="ctr" defTabSz="321457" hangingPunct="0">
              <a:lnSpc>
                <a:spcPct val="80000"/>
              </a:lnSpc>
              <a:spcBef>
                <a:spcPts val="3867"/>
              </a:spcBef>
            </a:pPr>
            <a:r>
              <a:rPr sz="1758" kern="0"/>
              <a:t>Scenario </a:t>
            </a:r>
          </a:p>
        </p:txBody>
      </p:sp>
      <p:sp>
        <p:nvSpPr>
          <p:cNvPr id="128" name="Shape 128"/>
          <p:cNvSpPr/>
          <p:nvPr/>
        </p:nvSpPr>
        <p:spPr>
          <a:xfrm>
            <a:off x="5386501" y="1149439"/>
            <a:ext cx="1174607" cy="11866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defRPr sz="1500" cap="all">
                <a:solidFill>
                  <a:srgbClr val="FFFFFF"/>
                </a:solidFill>
                <a:latin typeface="Helvetica Neue"/>
                <a:ea typeface="Helvetica Neue"/>
                <a:cs typeface="Helvetica Neue"/>
                <a:sym typeface="Helvetica Neue"/>
              </a:defRPr>
            </a:lvl1pPr>
          </a:lstStyle>
          <a:p>
            <a:pPr algn="ctr" defTabSz="321457" hangingPunct="0">
              <a:lnSpc>
                <a:spcPct val="80000"/>
              </a:lnSpc>
              <a:spcBef>
                <a:spcPts val="3867"/>
              </a:spcBef>
            </a:pPr>
            <a:r>
              <a:rPr sz="1266" kern="0" dirty="0"/>
              <a:t>Lost Hiker</a:t>
            </a:r>
          </a:p>
        </p:txBody>
      </p:sp>
      <p:sp>
        <p:nvSpPr>
          <p:cNvPr id="129" name="Shape 129"/>
          <p:cNvSpPr/>
          <p:nvPr/>
        </p:nvSpPr>
        <p:spPr>
          <a:xfrm>
            <a:off x="8458454" y="218792"/>
            <a:ext cx="1566489" cy="1181352"/>
          </a:xfrm>
          <a:prstGeom prst="rect">
            <a:avLst/>
          </a:prstGeom>
          <a:solidFill>
            <a:srgbClr val="3484C9"/>
          </a:solidFill>
          <a:ln w="12700">
            <a:miter lim="400000"/>
          </a:ln>
        </p:spPr>
        <p:txBody>
          <a:bodyPr lIns="0" tIns="0" rIns="0" bIns="0"/>
          <a:lstStyle/>
          <a:p>
            <a:pPr algn="ctr" defTabSz="321473" hangingPunct="0">
              <a:lnSpc>
                <a:spcPct val="80000"/>
              </a:lnSpc>
              <a:spcBef>
                <a:spcPts val="3868"/>
              </a:spcBef>
              <a:defRPr sz="5000">
                <a:solidFill>
                  <a:srgbClr val="333333"/>
                </a:solidFill>
                <a:latin typeface="Helvetica Neue Thin"/>
                <a:ea typeface="Helvetica Neue Thin"/>
                <a:cs typeface="Helvetica Neue Thin"/>
                <a:sym typeface="Helvetica Neue Thin"/>
              </a:defRPr>
            </a:pPr>
            <a:endParaRPr sz="3516" kern="0">
              <a:solidFill>
                <a:srgbClr val="333333"/>
              </a:solidFill>
              <a:sym typeface="Helvetica Neue Thin"/>
            </a:endParaRPr>
          </a:p>
        </p:txBody>
      </p:sp>
      <p:sp>
        <p:nvSpPr>
          <p:cNvPr id="130" name="Shape 130"/>
          <p:cNvSpPr/>
          <p:nvPr/>
        </p:nvSpPr>
        <p:spPr>
          <a:xfrm>
            <a:off x="8654395" y="362942"/>
            <a:ext cx="1174607" cy="2354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defRPr sz="2500" cap="all">
                <a:solidFill>
                  <a:srgbClr val="FFFFFF"/>
                </a:solidFill>
                <a:latin typeface="Helvetica Neue Light"/>
                <a:ea typeface="Helvetica Neue Light"/>
                <a:cs typeface="Helvetica Neue Light"/>
                <a:sym typeface="Helvetica Neue Light"/>
              </a:defRPr>
            </a:lvl1pPr>
          </a:lstStyle>
          <a:p>
            <a:pPr algn="ctr" defTabSz="321457" hangingPunct="0">
              <a:lnSpc>
                <a:spcPct val="80000"/>
              </a:lnSpc>
              <a:spcBef>
                <a:spcPts val="3867"/>
              </a:spcBef>
            </a:pPr>
            <a:r>
              <a:rPr sz="1758" kern="0"/>
              <a:t>Scenario</a:t>
            </a:r>
          </a:p>
        </p:txBody>
      </p:sp>
      <p:sp>
        <p:nvSpPr>
          <p:cNvPr id="131" name="Shape 131"/>
          <p:cNvSpPr/>
          <p:nvPr/>
        </p:nvSpPr>
        <p:spPr>
          <a:xfrm>
            <a:off x="8654395" y="1149439"/>
            <a:ext cx="1174607" cy="11866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defRPr sz="1500" cap="all">
                <a:solidFill>
                  <a:srgbClr val="FFFFFF"/>
                </a:solidFill>
                <a:latin typeface="Helvetica Neue"/>
                <a:ea typeface="Helvetica Neue"/>
                <a:cs typeface="Helvetica Neue"/>
                <a:sym typeface="Helvetica Neue"/>
              </a:defRPr>
            </a:lvl1pPr>
          </a:lstStyle>
          <a:p>
            <a:pPr algn="ctr" defTabSz="321457" hangingPunct="0">
              <a:lnSpc>
                <a:spcPct val="80000"/>
              </a:lnSpc>
              <a:spcBef>
                <a:spcPts val="3867"/>
              </a:spcBef>
            </a:pPr>
            <a:r>
              <a:rPr sz="1266" kern="0"/>
              <a:t>Earthquake</a:t>
            </a:r>
          </a:p>
        </p:txBody>
      </p:sp>
      <p:sp>
        <p:nvSpPr>
          <p:cNvPr id="132" name="Shape 132"/>
          <p:cNvSpPr/>
          <p:nvPr/>
        </p:nvSpPr>
        <p:spPr>
          <a:xfrm>
            <a:off x="7020446" y="362942"/>
            <a:ext cx="1174607" cy="2354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defRPr sz="2500" cap="all">
                <a:solidFill>
                  <a:srgbClr val="FFFFFF"/>
                </a:solidFill>
                <a:latin typeface="Helvetica Neue Light"/>
                <a:ea typeface="Helvetica Neue Light"/>
                <a:cs typeface="Helvetica Neue Light"/>
                <a:sym typeface="Helvetica Neue Light"/>
              </a:defRPr>
            </a:lvl1pPr>
          </a:lstStyle>
          <a:p>
            <a:pPr algn="ctr" defTabSz="321457" hangingPunct="0">
              <a:lnSpc>
                <a:spcPct val="80000"/>
              </a:lnSpc>
              <a:spcBef>
                <a:spcPts val="3867"/>
              </a:spcBef>
            </a:pPr>
            <a:r>
              <a:rPr sz="1758" kern="0"/>
              <a:t>Scenario </a:t>
            </a:r>
          </a:p>
        </p:txBody>
      </p:sp>
      <p:sp>
        <p:nvSpPr>
          <p:cNvPr id="133" name="Shape 133"/>
          <p:cNvSpPr/>
          <p:nvPr/>
        </p:nvSpPr>
        <p:spPr>
          <a:xfrm>
            <a:off x="7020446" y="1149439"/>
            <a:ext cx="1174607" cy="11866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defRPr sz="1500" cap="all">
                <a:solidFill>
                  <a:srgbClr val="FFFFFF"/>
                </a:solidFill>
                <a:latin typeface="Helvetica Neue"/>
                <a:ea typeface="Helvetica Neue"/>
                <a:cs typeface="Helvetica Neue"/>
                <a:sym typeface="Helvetica Neue"/>
              </a:defRPr>
            </a:lvl1pPr>
          </a:lstStyle>
          <a:p>
            <a:pPr algn="ctr" defTabSz="321457" hangingPunct="0">
              <a:lnSpc>
                <a:spcPct val="80000"/>
              </a:lnSpc>
              <a:spcBef>
                <a:spcPts val="3867"/>
              </a:spcBef>
            </a:pPr>
            <a:r>
              <a:rPr sz="1266" kern="0"/>
              <a:t>Ocean</a:t>
            </a:r>
          </a:p>
        </p:txBody>
      </p:sp>
      <p:sp>
        <p:nvSpPr>
          <p:cNvPr id="135" name="Shape 135"/>
          <p:cNvSpPr/>
          <p:nvPr/>
        </p:nvSpPr>
        <p:spPr>
          <a:xfrm>
            <a:off x="1873234" y="1453038"/>
            <a:ext cx="1566489" cy="33848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defRPr sz="1300" cap="all">
                <a:solidFill>
                  <a:srgbClr val="FFFFFF"/>
                </a:solidFill>
                <a:latin typeface="Helvetica Neue"/>
                <a:ea typeface="Helvetica Neue"/>
                <a:cs typeface="Helvetica Neue"/>
                <a:sym typeface="Helvetica Neue"/>
              </a:defRPr>
            </a:lvl1pPr>
          </a:lstStyle>
          <a:p>
            <a:pPr algn="ctr" defTabSz="321457" hangingPunct="0">
              <a:lnSpc>
                <a:spcPct val="80000"/>
              </a:lnSpc>
              <a:spcBef>
                <a:spcPts val="3867"/>
              </a:spcBef>
            </a:pPr>
            <a:r>
              <a:rPr sz="1125" kern="0"/>
              <a:t>BVLOS</a:t>
            </a:r>
          </a:p>
        </p:txBody>
      </p:sp>
      <p:sp>
        <p:nvSpPr>
          <p:cNvPr id="136" name="Shape 136"/>
          <p:cNvSpPr/>
          <p:nvPr/>
        </p:nvSpPr>
        <p:spPr>
          <a:xfrm>
            <a:off x="1873234" y="1932330"/>
            <a:ext cx="1566489" cy="33848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defRPr sz="1300" cap="all">
                <a:solidFill>
                  <a:srgbClr val="FFFFFF"/>
                </a:solidFill>
                <a:latin typeface="Helvetica Neue"/>
                <a:ea typeface="Helvetica Neue"/>
                <a:cs typeface="Helvetica Neue"/>
                <a:sym typeface="Helvetica Neue"/>
              </a:defRPr>
            </a:lvl1pPr>
          </a:lstStyle>
          <a:p>
            <a:pPr algn="ctr" defTabSz="321457" hangingPunct="0">
              <a:lnSpc>
                <a:spcPct val="80000"/>
              </a:lnSpc>
              <a:spcBef>
                <a:spcPts val="3867"/>
              </a:spcBef>
            </a:pPr>
            <a:r>
              <a:rPr sz="1125" kern="0"/>
              <a:t>Multiple BVLOS</a:t>
            </a:r>
          </a:p>
        </p:txBody>
      </p:sp>
      <p:sp>
        <p:nvSpPr>
          <p:cNvPr id="137" name="Shape 137"/>
          <p:cNvSpPr/>
          <p:nvPr/>
        </p:nvSpPr>
        <p:spPr>
          <a:xfrm>
            <a:off x="1873234" y="2411623"/>
            <a:ext cx="1566489" cy="33848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defRPr sz="1300" cap="all">
                <a:solidFill>
                  <a:srgbClr val="FFFFFF"/>
                </a:solidFill>
                <a:latin typeface="Helvetica Neue"/>
                <a:ea typeface="Helvetica Neue"/>
                <a:cs typeface="Helvetica Neue"/>
                <a:sym typeface="Helvetica Neue"/>
              </a:defRPr>
            </a:lvl1pPr>
          </a:lstStyle>
          <a:p>
            <a:pPr algn="ctr" defTabSz="321457" hangingPunct="0">
              <a:lnSpc>
                <a:spcPct val="80000"/>
              </a:lnSpc>
              <a:spcBef>
                <a:spcPts val="3867"/>
              </a:spcBef>
            </a:pPr>
            <a:r>
              <a:rPr sz="1125" kern="0"/>
              <a:t>Altitude Stratified VLOS</a:t>
            </a:r>
          </a:p>
        </p:txBody>
      </p:sp>
      <p:sp>
        <p:nvSpPr>
          <p:cNvPr id="138" name="Shape 138"/>
          <p:cNvSpPr/>
          <p:nvPr/>
        </p:nvSpPr>
        <p:spPr>
          <a:xfrm>
            <a:off x="1873234" y="2890916"/>
            <a:ext cx="1566489" cy="33848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defRPr sz="1300" cap="all">
                <a:solidFill>
                  <a:srgbClr val="FFFFFF"/>
                </a:solidFill>
                <a:latin typeface="Helvetica Neue"/>
                <a:ea typeface="Helvetica Neue"/>
                <a:cs typeface="Helvetica Neue"/>
                <a:sym typeface="Helvetica Neue"/>
              </a:defRPr>
            </a:lvl1pPr>
          </a:lstStyle>
          <a:p>
            <a:pPr algn="ctr" defTabSz="321457" hangingPunct="0">
              <a:lnSpc>
                <a:spcPct val="80000"/>
              </a:lnSpc>
              <a:spcBef>
                <a:spcPts val="3867"/>
              </a:spcBef>
            </a:pPr>
            <a:r>
              <a:rPr sz="1125" kern="0"/>
              <a:t>Altitude Stratified BVLOS</a:t>
            </a:r>
          </a:p>
        </p:txBody>
      </p:sp>
      <p:sp>
        <p:nvSpPr>
          <p:cNvPr id="139" name="Shape 139"/>
          <p:cNvSpPr/>
          <p:nvPr/>
        </p:nvSpPr>
        <p:spPr>
          <a:xfrm>
            <a:off x="1873234" y="4808087"/>
            <a:ext cx="1566489" cy="33848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defRPr sz="1300" cap="all">
                <a:solidFill>
                  <a:srgbClr val="FFFFFF"/>
                </a:solidFill>
                <a:latin typeface="Helvetica Neue"/>
                <a:ea typeface="Helvetica Neue"/>
                <a:cs typeface="Helvetica Neue"/>
                <a:sym typeface="Helvetica Neue"/>
              </a:defRPr>
            </a:lvl1pPr>
          </a:lstStyle>
          <a:p>
            <a:pPr algn="ctr" defTabSz="321457" hangingPunct="0">
              <a:lnSpc>
                <a:spcPct val="80000"/>
              </a:lnSpc>
              <a:spcBef>
                <a:spcPts val="3867"/>
              </a:spcBef>
            </a:pPr>
            <a:r>
              <a:rPr sz="1125" kern="0"/>
              <a:t>Dynamic Re-Routing</a:t>
            </a:r>
          </a:p>
        </p:txBody>
      </p:sp>
      <p:sp>
        <p:nvSpPr>
          <p:cNvPr id="140" name="Shape 140"/>
          <p:cNvSpPr/>
          <p:nvPr/>
        </p:nvSpPr>
        <p:spPr>
          <a:xfrm>
            <a:off x="1873234" y="3849501"/>
            <a:ext cx="1566489" cy="33848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defRPr sz="1300" cap="all">
                <a:solidFill>
                  <a:srgbClr val="FFFFFF"/>
                </a:solidFill>
                <a:latin typeface="Helvetica Neue"/>
                <a:ea typeface="Helvetica Neue"/>
                <a:cs typeface="Helvetica Neue"/>
                <a:sym typeface="Helvetica Neue"/>
              </a:defRPr>
            </a:lvl1pPr>
          </a:lstStyle>
          <a:p>
            <a:pPr algn="ctr" defTabSz="321457" hangingPunct="0">
              <a:lnSpc>
                <a:spcPct val="80000"/>
              </a:lnSpc>
              <a:spcBef>
                <a:spcPts val="3867"/>
              </a:spcBef>
            </a:pPr>
            <a:r>
              <a:rPr sz="1125" kern="0"/>
              <a:t>Intruder Aircraft Conflict Alerts</a:t>
            </a:r>
          </a:p>
        </p:txBody>
      </p:sp>
      <p:sp>
        <p:nvSpPr>
          <p:cNvPr id="141" name="Shape 141"/>
          <p:cNvSpPr/>
          <p:nvPr/>
        </p:nvSpPr>
        <p:spPr>
          <a:xfrm>
            <a:off x="1873234" y="5766672"/>
            <a:ext cx="1566489" cy="33848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defRPr sz="1300" cap="all">
                <a:solidFill>
                  <a:srgbClr val="FFFFFF"/>
                </a:solidFill>
                <a:latin typeface="Helvetica Neue"/>
                <a:ea typeface="Helvetica Neue"/>
                <a:cs typeface="Helvetica Neue"/>
                <a:sym typeface="Helvetica Neue"/>
              </a:defRPr>
            </a:lvl1pPr>
          </a:lstStyle>
          <a:p>
            <a:pPr algn="ctr" defTabSz="321457" hangingPunct="0">
              <a:lnSpc>
                <a:spcPct val="80000"/>
              </a:lnSpc>
              <a:spcBef>
                <a:spcPts val="3867"/>
              </a:spcBef>
            </a:pPr>
            <a:r>
              <a:rPr sz="1125" kern="0"/>
              <a:t>Public Safety Priority Operation</a:t>
            </a:r>
          </a:p>
        </p:txBody>
      </p:sp>
      <p:sp>
        <p:nvSpPr>
          <p:cNvPr id="142" name="Shape 142"/>
          <p:cNvSpPr/>
          <p:nvPr/>
        </p:nvSpPr>
        <p:spPr>
          <a:xfrm>
            <a:off x="1873234" y="3370207"/>
            <a:ext cx="1566489" cy="33848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defRPr sz="1300" cap="all">
                <a:solidFill>
                  <a:srgbClr val="FFFFFF"/>
                </a:solidFill>
                <a:latin typeface="Helvetica Neue"/>
                <a:ea typeface="Helvetica Neue"/>
                <a:cs typeface="Helvetica Neue"/>
                <a:sym typeface="Helvetica Neue"/>
              </a:defRPr>
            </a:lvl1pPr>
          </a:lstStyle>
          <a:p>
            <a:pPr algn="ctr" defTabSz="321457" hangingPunct="0">
              <a:lnSpc>
                <a:spcPct val="80000"/>
              </a:lnSpc>
              <a:spcBef>
                <a:spcPts val="3867"/>
              </a:spcBef>
            </a:pPr>
            <a:r>
              <a:rPr sz="1125" kern="0"/>
              <a:t>Intruder Aircraft Tracking</a:t>
            </a:r>
          </a:p>
        </p:txBody>
      </p:sp>
      <p:sp>
        <p:nvSpPr>
          <p:cNvPr id="143" name="Shape 143"/>
          <p:cNvSpPr/>
          <p:nvPr/>
        </p:nvSpPr>
        <p:spPr>
          <a:xfrm>
            <a:off x="1873234" y="4328794"/>
            <a:ext cx="1566489" cy="33848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defRPr sz="1300" cap="all">
                <a:solidFill>
                  <a:srgbClr val="FFFFFF"/>
                </a:solidFill>
                <a:latin typeface="Helvetica Neue"/>
                <a:ea typeface="Helvetica Neue"/>
                <a:cs typeface="Helvetica Neue"/>
                <a:sym typeface="Helvetica Neue"/>
              </a:defRPr>
            </a:lvl1pPr>
          </a:lstStyle>
          <a:p>
            <a:pPr algn="ctr" defTabSz="321457" hangingPunct="0">
              <a:lnSpc>
                <a:spcPct val="80000"/>
              </a:lnSpc>
              <a:spcBef>
                <a:spcPts val="3867"/>
              </a:spcBef>
            </a:pPr>
            <a:r>
              <a:rPr sz="1125" kern="0"/>
              <a:t>Rogue Aircraft ConFlict Alerts</a:t>
            </a:r>
          </a:p>
        </p:txBody>
      </p:sp>
      <p:sp>
        <p:nvSpPr>
          <p:cNvPr id="144" name="Shape 144"/>
          <p:cNvSpPr/>
          <p:nvPr/>
        </p:nvSpPr>
        <p:spPr>
          <a:xfrm>
            <a:off x="1873234" y="5210049"/>
            <a:ext cx="1566489" cy="49314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defRPr sz="1300" cap="all">
                <a:solidFill>
                  <a:srgbClr val="FFFFFF"/>
                </a:solidFill>
                <a:latin typeface="Helvetica Neue"/>
                <a:ea typeface="Helvetica Neue"/>
                <a:cs typeface="Helvetica Neue"/>
                <a:sym typeface="Helvetica Neue"/>
              </a:defRPr>
            </a:lvl1pPr>
          </a:lstStyle>
          <a:p>
            <a:pPr algn="ctr" defTabSz="321457" hangingPunct="0">
              <a:lnSpc>
                <a:spcPct val="80000"/>
              </a:lnSpc>
              <a:spcBef>
                <a:spcPts val="3867"/>
              </a:spcBef>
            </a:pPr>
            <a:r>
              <a:rPr sz="1125" kern="0"/>
              <a:t>Contingency Management Conflict Alerts</a:t>
            </a:r>
          </a:p>
        </p:txBody>
      </p:sp>
      <p:sp>
        <p:nvSpPr>
          <p:cNvPr id="145" name="Shape 145"/>
          <p:cNvSpPr/>
          <p:nvPr/>
        </p:nvSpPr>
        <p:spPr>
          <a:xfrm>
            <a:off x="3689643" y="671647"/>
            <a:ext cx="1336135" cy="40458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defTabSz="457200">
              <a:lnSpc>
                <a:spcPct val="90000"/>
              </a:lnSpc>
              <a:spcBef>
                <a:spcPts val="5500"/>
              </a:spcBef>
              <a:defRPr sz="4000">
                <a:solidFill>
                  <a:srgbClr val="FFFFFF"/>
                </a:solidFill>
                <a:latin typeface="Helvetica Neue Thin"/>
                <a:ea typeface="Helvetica Neue Thin"/>
                <a:cs typeface="Helvetica Neue Thin"/>
                <a:sym typeface="Helvetica Neue Thin"/>
              </a:defRPr>
            </a:lvl1pPr>
          </a:lstStyle>
          <a:p>
            <a:pPr algn="ctr" hangingPunct="0"/>
            <a:r>
              <a:rPr sz="2813" kern="0"/>
              <a:t>1</a:t>
            </a:r>
          </a:p>
        </p:txBody>
      </p:sp>
      <p:sp>
        <p:nvSpPr>
          <p:cNvPr id="146" name="Shape 146"/>
          <p:cNvSpPr/>
          <p:nvPr/>
        </p:nvSpPr>
        <p:spPr>
          <a:xfrm>
            <a:off x="5305734" y="671647"/>
            <a:ext cx="1336135" cy="40458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defTabSz="457200">
              <a:lnSpc>
                <a:spcPct val="90000"/>
              </a:lnSpc>
              <a:spcBef>
                <a:spcPts val="5500"/>
              </a:spcBef>
              <a:defRPr sz="4000">
                <a:solidFill>
                  <a:srgbClr val="FFFFFF"/>
                </a:solidFill>
                <a:latin typeface="Helvetica Neue Thin"/>
                <a:ea typeface="Helvetica Neue Thin"/>
                <a:cs typeface="Helvetica Neue Thin"/>
                <a:sym typeface="Helvetica Neue Thin"/>
              </a:defRPr>
            </a:lvl1pPr>
          </a:lstStyle>
          <a:p>
            <a:pPr algn="ctr" hangingPunct="0"/>
            <a:r>
              <a:rPr sz="2813" kern="0"/>
              <a:t>2</a:t>
            </a:r>
          </a:p>
        </p:txBody>
      </p:sp>
      <p:sp>
        <p:nvSpPr>
          <p:cNvPr id="147" name="Shape 147"/>
          <p:cNvSpPr/>
          <p:nvPr/>
        </p:nvSpPr>
        <p:spPr>
          <a:xfrm>
            <a:off x="6939682" y="671647"/>
            <a:ext cx="1336135" cy="40458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defTabSz="457200">
              <a:lnSpc>
                <a:spcPct val="90000"/>
              </a:lnSpc>
              <a:spcBef>
                <a:spcPts val="5500"/>
              </a:spcBef>
              <a:defRPr sz="4000">
                <a:solidFill>
                  <a:srgbClr val="FFFFFF"/>
                </a:solidFill>
                <a:latin typeface="Helvetica Neue Thin"/>
                <a:ea typeface="Helvetica Neue Thin"/>
                <a:cs typeface="Helvetica Neue Thin"/>
                <a:sym typeface="Helvetica Neue Thin"/>
              </a:defRPr>
            </a:lvl1pPr>
          </a:lstStyle>
          <a:p>
            <a:pPr algn="ctr" hangingPunct="0"/>
            <a:r>
              <a:rPr sz="2813" kern="0"/>
              <a:t>3</a:t>
            </a:r>
          </a:p>
        </p:txBody>
      </p:sp>
      <p:sp>
        <p:nvSpPr>
          <p:cNvPr id="148" name="Shape 148"/>
          <p:cNvSpPr/>
          <p:nvPr/>
        </p:nvSpPr>
        <p:spPr>
          <a:xfrm>
            <a:off x="8573633" y="671647"/>
            <a:ext cx="1336135" cy="40458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defTabSz="457200">
              <a:lnSpc>
                <a:spcPct val="90000"/>
              </a:lnSpc>
              <a:spcBef>
                <a:spcPts val="5500"/>
              </a:spcBef>
              <a:defRPr sz="4000">
                <a:solidFill>
                  <a:srgbClr val="FFFFFF"/>
                </a:solidFill>
                <a:latin typeface="Helvetica Neue Thin"/>
                <a:ea typeface="Helvetica Neue Thin"/>
                <a:cs typeface="Helvetica Neue Thin"/>
                <a:sym typeface="Helvetica Neue Thin"/>
              </a:defRPr>
            </a:lvl1pPr>
          </a:lstStyle>
          <a:p>
            <a:pPr algn="ctr" hangingPunct="0"/>
            <a:r>
              <a:rPr sz="2813" kern="0"/>
              <a:t>4</a:t>
            </a:r>
          </a:p>
        </p:txBody>
      </p:sp>
      <p:sp>
        <p:nvSpPr>
          <p:cNvPr id="149" name="Shape 149"/>
          <p:cNvSpPr/>
          <p:nvPr/>
        </p:nvSpPr>
        <p:spPr>
          <a:xfrm>
            <a:off x="1873234" y="6245964"/>
            <a:ext cx="1566489" cy="33848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defRPr sz="1300" cap="all">
                <a:solidFill>
                  <a:srgbClr val="FFFFFF"/>
                </a:solidFill>
                <a:latin typeface="Helvetica Neue"/>
                <a:ea typeface="Helvetica Neue"/>
                <a:cs typeface="Helvetica Neue"/>
                <a:sym typeface="Helvetica Neue"/>
              </a:defRPr>
            </a:lvl1pPr>
          </a:lstStyle>
          <a:p>
            <a:pPr algn="ctr" defTabSz="321457" hangingPunct="0">
              <a:lnSpc>
                <a:spcPct val="80000"/>
              </a:lnSpc>
              <a:spcBef>
                <a:spcPts val="3867"/>
              </a:spcBef>
            </a:pPr>
            <a:r>
              <a:rPr sz="1125" kern="0" dirty="0"/>
              <a:t>Simulated Virtual Aircraft</a:t>
            </a:r>
          </a:p>
        </p:txBody>
      </p:sp>
      <p:pic>
        <p:nvPicPr>
          <p:cNvPr id="150" name="checkbox-303113_960_72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23769" y="1522948"/>
            <a:ext cx="232171" cy="234779"/>
          </a:xfrm>
          <a:prstGeom prst="rect">
            <a:avLst/>
          </a:prstGeom>
          <a:ln w="12700">
            <a:miter lim="400000"/>
          </a:ln>
        </p:spPr>
      </p:pic>
      <p:pic>
        <p:nvPicPr>
          <p:cNvPr id="151" name="checkbox-303113_960_72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33005" y="1504942"/>
            <a:ext cx="232171" cy="234780"/>
          </a:xfrm>
          <a:prstGeom prst="rect">
            <a:avLst/>
          </a:prstGeom>
          <a:ln w="12700">
            <a:miter lim="400000"/>
          </a:ln>
        </p:spPr>
      </p:pic>
      <p:pic>
        <p:nvPicPr>
          <p:cNvPr id="152" name="checkbox-303113_960_72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91667" y="1522948"/>
            <a:ext cx="232171" cy="234779"/>
          </a:xfrm>
          <a:prstGeom prst="rect">
            <a:avLst/>
          </a:prstGeom>
          <a:ln w="12700">
            <a:miter lim="400000"/>
          </a:ln>
        </p:spPr>
      </p:pic>
      <p:pic>
        <p:nvPicPr>
          <p:cNvPr id="153" name="checkbox-303113_960_72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25616" y="1522948"/>
            <a:ext cx="232171" cy="234779"/>
          </a:xfrm>
          <a:prstGeom prst="rect">
            <a:avLst/>
          </a:prstGeom>
          <a:ln w="12700">
            <a:miter lim="400000"/>
          </a:ln>
        </p:spPr>
      </p:pic>
      <p:pic>
        <p:nvPicPr>
          <p:cNvPr id="154" name="checkbox-303113_960_72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23769" y="1993238"/>
            <a:ext cx="232171" cy="234779"/>
          </a:xfrm>
          <a:prstGeom prst="rect">
            <a:avLst/>
          </a:prstGeom>
          <a:ln w="12700">
            <a:miter lim="400000"/>
          </a:ln>
        </p:spPr>
      </p:pic>
      <p:pic>
        <p:nvPicPr>
          <p:cNvPr id="155" name="checkbox-303113_960_72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91667" y="1993238"/>
            <a:ext cx="232171" cy="234779"/>
          </a:xfrm>
          <a:prstGeom prst="rect">
            <a:avLst/>
          </a:prstGeom>
          <a:ln w="12700">
            <a:miter lim="400000"/>
          </a:ln>
        </p:spPr>
      </p:pic>
      <p:pic>
        <p:nvPicPr>
          <p:cNvPr id="156" name="checkbox-303113_960_72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23769" y="2463630"/>
            <a:ext cx="232171" cy="234779"/>
          </a:xfrm>
          <a:prstGeom prst="rect">
            <a:avLst/>
          </a:prstGeom>
          <a:ln w="12700">
            <a:miter lim="400000"/>
          </a:ln>
        </p:spPr>
      </p:pic>
      <p:pic>
        <p:nvPicPr>
          <p:cNvPr id="157" name="checkbox-303113_960_72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33005" y="2445625"/>
            <a:ext cx="232171" cy="234779"/>
          </a:xfrm>
          <a:prstGeom prst="rect">
            <a:avLst/>
          </a:prstGeom>
          <a:ln w="12700">
            <a:miter lim="400000"/>
          </a:ln>
        </p:spPr>
      </p:pic>
      <p:pic>
        <p:nvPicPr>
          <p:cNvPr id="158" name="checkbox-303113_960_72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25616" y="2463630"/>
            <a:ext cx="232171" cy="234779"/>
          </a:xfrm>
          <a:prstGeom prst="rect">
            <a:avLst/>
          </a:prstGeom>
          <a:ln w="12700">
            <a:miter lim="400000"/>
          </a:ln>
        </p:spPr>
      </p:pic>
      <p:pic>
        <p:nvPicPr>
          <p:cNvPr id="159" name="checkbox-303113_960_72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91667" y="2951771"/>
            <a:ext cx="232171" cy="234780"/>
          </a:xfrm>
          <a:prstGeom prst="rect">
            <a:avLst/>
          </a:prstGeom>
          <a:ln w="12700">
            <a:miter lim="400000"/>
          </a:ln>
        </p:spPr>
      </p:pic>
      <p:pic>
        <p:nvPicPr>
          <p:cNvPr id="160" name="checkbox-303113_960_72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23769" y="3431064"/>
            <a:ext cx="232171" cy="234779"/>
          </a:xfrm>
          <a:prstGeom prst="rect">
            <a:avLst/>
          </a:prstGeom>
          <a:ln w="12700">
            <a:miter lim="400000"/>
          </a:ln>
        </p:spPr>
      </p:pic>
      <p:pic>
        <p:nvPicPr>
          <p:cNvPr id="161" name="checkbox-303113_960_72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91667" y="3431064"/>
            <a:ext cx="232171" cy="234779"/>
          </a:xfrm>
          <a:prstGeom prst="rect">
            <a:avLst/>
          </a:prstGeom>
          <a:ln w="12700">
            <a:miter lim="400000"/>
          </a:ln>
        </p:spPr>
      </p:pic>
      <p:pic>
        <p:nvPicPr>
          <p:cNvPr id="162" name="checkbox-303113_960_72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91667" y="3910357"/>
            <a:ext cx="232171" cy="234780"/>
          </a:xfrm>
          <a:prstGeom prst="rect">
            <a:avLst/>
          </a:prstGeom>
          <a:ln w="12700">
            <a:miter lim="400000"/>
          </a:ln>
        </p:spPr>
      </p:pic>
      <p:pic>
        <p:nvPicPr>
          <p:cNvPr id="163" name="checkbox-303113_960_72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23769" y="4389650"/>
            <a:ext cx="232171" cy="234780"/>
          </a:xfrm>
          <a:prstGeom prst="rect">
            <a:avLst/>
          </a:prstGeom>
          <a:ln w="12700">
            <a:miter lim="400000"/>
          </a:ln>
        </p:spPr>
      </p:pic>
      <p:pic>
        <p:nvPicPr>
          <p:cNvPr id="164" name="checkbox-303113_960_72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33005" y="4850938"/>
            <a:ext cx="232171" cy="234779"/>
          </a:xfrm>
          <a:prstGeom prst="rect">
            <a:avLst/>
          </a:prstGeom>
          <a:ln w="12700">
            <a:miter lim="400000"/>
          </a:ln>
        </p:spPr>
      </p:pic>
      <p:pic>
        <p:nvPicPr>
          <p:cNvPr id="165" name="checkbox-303113_960_72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25616" y="4868942"/>
            <a:ext cx="232171" cy="234780"/>
          </a:xfrm>
          <a:prstGeom prst="rect">
            <a:avLst/>
          </a:prstGeom>
          <a:ln w="12700">
            <a:miter lim="400000"/>
          </a:ln>
        </p:spPr>
      </p:pic>
      <p:pic>
        <p:nvPicPr>
          <p:cNvPr id="166" name="checkbox-303113_960_72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91667" y="5348236"/>
            <a:ext cx="232171" cy="234779"/>
          </a:xfrm>
          <a:prstGeom prst="rect">
            <a:avLst/>
          </a:prstGeom>
          <a:ln w="12700">
            <a:miter lim="400000"/>
          </a:ln>
        </p:spPr>
      </p:pic>
      <p:pic>
        <p:nvPicPr>
          <p:cNvPr id="167" name="checkbox-303113_960_72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25616" y="5348236"/>
            <a:ext cx="232171" cy="234779"/>
          </a:xfrm>
          <a:prstGeom prst="rect">
            <a:avLst/>
          </a:prstGeom>
          <a:ln w="12700">
            <a:miter lim="400000"/>
          </a:ln>
        </p:spPr>
      </p:pic>
      <p:pic>
        <p:nvPicPr>
          <p:cNvPr id="168" name="checkbox-303113_960_72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33005" y="5809522"/>
            <a:ext cx="232171" cy="234780"/>
          </a:xfrm>
          <a:prstGeom prst="rect">
            <a:avLst/>
          </a:prstGeom>
          <a:ln w="12700">
            <a:miter lim="400000"/>
          </a:ln>
        </p:spPr>
      </p:pic>
      <p:pic>
        <p:nvPicPr>
          <p:cNvPr id="169" name="checkbox-303113_960_72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33005" y="6288816"/>
            <a:ext cx="232171" cy="234779"/>
          </a:xfrm>
          <a:prstGeom prst="rect">
            <a:avLst/>
          </a:prstGeom>
          <a:ln w="12700">
            <a:miter lim="400000"/>
          </a:ln>
        </p:spPr>
      </p:pic>
      <p:pic>
        <p:nvPicPr>
          <p:cNvPr id="170" name="checkbox-303113_960_72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25616" y="6306820"/>
            <a:ext cx="232171" cy="234780"/>
          </a:xfrm>
          <a:prstGeom prst="rect">
            <a:avLst/>
          </a:prstGeom>
          <a:ln w="12700">
            <a:miter lim="400000"/>
          </a:ln>
        </p:spPr>
      </p:pic>
      <p:pic>
        <p:nvPicPr>
          <p:cNvPr id="171" name="checkbox-303113_960_720.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41628" y="3893831"/>
            <a:ext cx="232171" cy="234779"/>
          </a:xfrm>
          <a:prstGeom prst="rect">
            <a:avLst/>
          </a:prstGeom>
          <a:ln w="12700">
            <a:miter lim="400000"/>
          </a:ln>
        </p:spPr>
      </p:pic>
    </p:spTree>
    <p:extLst>
      <p:ext uri="{BB962C8B-B14F-4D97-AF65-F5344CB8AC3E}">
        <p14:creationId xmlns:p14="http://schemas.microsoft.com/office/powerpoint/2010/main" val="2084814630"/>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6" name="Group 516"/>
          <p:cNvGrpSpPr/>
          <p:nvPr/>
        </p:nvGrpSpPr>
        <p:grpSpPr>
          <a:xfrm>
            <a:off x="1096672" y="427635"/>
            <a:ext cx="8996889" cy="389467"/>
            <a:chOff x="-926023" y="70691"/>
            <a:chExt cx="12795964" cy="311596"/>
          </a:xfrm>
        </p:grpSpPr>
        <p:sp>
          <p:nvSpPr>
            <p:cNvPr id="514" name="Shape 514"/>
            <p:cNvSpPr/>
            <p:nvPr/>
          </p:nvSpPr>
          <p:spPr>
            <a:xfrm>
              <a:off x="-926023" y="70691"/>
              <a:ext cx="6893308" cy="3115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lnSpc>
                  <a:spcPct val="100000"/>
                </a:lnSpc>
                <a:spcBef>
                  <a:spcPts val="0"/>
                </a:spcBef>
                <a:defRPr sz="2800">
                  <a:solidFill>
                    <a:srgbClr val="5B6062"/>
                  </a:solidFill>
                  <a:latin typeface="Gill Sans Light"/>
                  <a:ea typeface="Gill Sans Light"/>
                  <a:cs typeface="Gill Sans Light"/>
                  <a:sym typeface="Gill Sans Light"/>
                </a:defRPr>
              </a:lvl1pPr>
            </a:lstStyle>
            <a:p>
              <a:pPr defTabSz="321457" hangingPunct="0"/>
              <a:r>
                <a:rPr lang="en-US" sz="2531" kern="0" dirty="0"/>
                <a:t>Scenario 2: Lost Hiker</a:t>
              </a:r>
              <a:endParaRPr sz="2531" kern="0" dirty="0"/>
            </a:p>
          </p:txBody>
        </p:sp>
        <p:sp>
          <p:nvSpPr>
            <p:cNvPr id="515" name="Shape 515"/>
            <p:cNvSpPr/>
            <p:nvPr/>
          </p:nvSpPr>
          <p:spPr>
            <a:xfrm>
              <a:off x="3844771" y="285749"/>
              <a:ext cx="8025170" cy="25401"/>
            </a:xfrm>
            <a:prstGeom prst="line">
              <a:avLst/>
            </a:prstGeom>
            <a:noFill/>
            <a:ln w="6350" cap="flat">
              <a:solidFill>
                <a:srgbClr val="5B6062"/>
              </a:solidFill>
              <a:prstDash val="solid"/>
              <a:miter lim="400000"/>
            </a:ln>
            <a:effectLst/>
          </p:spPr>
          <p:txBody>
            <a:bodyPr wrap="square" lIns="35718" tIns="35718" rIns="35718" bIns="35718" numCol="1" anchor="ctr">
              <a:noAutofit/>
            </a:bodyPr>
            <a:lstStyle/>
            <a:p>
              <a:pPr defTabSz="321457" hangingPunct="0">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grpSp>
      <p:pic>
        <p:nvPicPr>
          <p:cNvPr id="67" name="Picture 6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23101" y="906063"/>
            <a:ext cx="5055864" cy="3789641"/>
          </a:xfrm>
          <a:prstGeom prst="rect">
            <a:avLst/>
          </a:prstGeom>
        </p:spPr>
      </p:pic>
      <p:sp>
        <p:nvSpPr>
          <p:cNvPr id="70" name="TextBox 69"/>
          <p:cNvSpPr txBox="1"/>
          <p:nvPr/>
        </p:nvSpPr>
        <p:spPr>
          <a:xfrm>
            <a:off x="7097221" y="906063"/>
            <a:ext cx="3255561" cy="3789641"/>
          </a:xfrm>
          <a:prstGeom prst="rect">
            <a:avLst/>
          </a:prstGeom>
          <a:solidFill>
            <a:srgbClr val="F79646">
              <a:lumMod val="20000"/>
              <a:lumOff val="80000"/>
            </a:srgbClr>
          </a:solidFill>
          <a:ln>
            <a:solidFill>
              <a:sysClr val="windowText" lastClr="000000"/>
            </a:solidFill>
          </a:ln>
        </p:spPr>
        <p:txBody>
          <a:bodyPr wrap="square" lIns="64276" tIns="32138" rIns="64276" bIns="32138" rtlCol="0">
            <a:noAutofit/>
          </a:bodyPr>
          <a:lstStyle/>
          <a:p>
            <a:pPr defTabSz="321398">
              <a:spcAft>
                <a:spcPts val="422"/>
              </a:spcAft>
              <a:defRPr/>
            </a:pPr>
            <a:r>
              <a:rPr lang="en-US" sz="1266" b="1" dirty="0">
                <a:solidFill>
                  <a:prstClr val="black"/>
                </a:solidFill>
                <a:latin typeface="Calibri"/>
                <a:ea typeface=""/>
                <a:cs typeface=""/>
                <a:sym typeface="Helvetica Neue Thin"/>
              </a:rPr>
              <a:t>Critical Events </a:t>
            </a:r>
            <a:r>
              <a:rPr lang="en-US" sz="1266" dirty="0">
                <a:solidFill>
                  <a:prstClr val="black"/>
                </a:solidFill>
                <a:latin typeface="Calibri"/>
                <a:ea typeface=""/>
                <a:cs typeface=""/>
                <a:sym typeface="Helvetica Neue Thin"/>
              </a:rPr>
              <a:t>(in approximate order):</a:t>
            </a:r>
          </a:p>
          <a:p>
            <a:pPr marL="200874" indent="-200874" defTabSz="321398">
              <a:spcAft>
                <a:spcPts val="422"/>
              </a:spcAft>
              <a:buFont typeface="Arial"/>
              <a:buChar char="•"/>
              <a:defRPr/>
            </a:pPr>
            <a:r>
              <a:rPr lang="en-US" sz="1125" b="1" u="sng" dirty="0">
                <a:solidFill>
                  <a:prstClr val="black"/>
                </a:solidFill>
                <a:latin typeface="Calibri"/>
                <a:ea typeface=""/>
                <a:cs typeface=""/>
                <a:sym typeface="Helvetica Neue Thin"/>
              </a:rPr>
              <a:t>GCS1 (</a:t>
            </a:r>
            <a:r>
              <a:rPr lang="en-US" sz="1125" dirty="0">
                <a:solidFill>
                  <a:prstClr val="black"/>
                </a:solidFill>
                <a:latin typeface="Calibri"/>
                <a:ea typeface=""/>
                <a:cs typeface=""/>
                <a:sym typeface="Helvetica Neue Thin"/>
              </a:rPr>
              <a:t> submits all plans while logged in as special user</a:t>
            </a:r>
            <a:endParaRPr lang="en-US" sz="1125" b="1" u="sng" dirty="0">
              <a:solidFill>
                <a:prstClr val="black"/>
              </a:solidFill>
              <a:latin typeface="Calibri"/>
              <a:ea typeface=""/>
              <a:cs typeface=""/>
              <a:sym typeface="Helvetica Neue Thin"/>
            </a:endParaRPr>
          </a:p>
          <a:p>
            <a:pPr marL="200874" indent="-200874" defTabSz="321398">
              <a:spcAft>
                <a:spcPts val="422"/>
              </a:spcAft>
              <a:buFont typeface="Arial"/>
              <a:buChar char="•"/>
              <a:defRPr/>
            </a:pPr>
            <a:r>
              <a:rPr lang="en-US" sz="1125" b="1" u="sng" dirty="0">
                <a:solidFill>
                  <a:prstClr val="black"/>
                </a:solidFill>
                <a:latin typeface="Calibri"/>
                <a:ea typeface=""/>
                <a:cs typeface=""/>
                <a:sym typeface="Helvetica Neue Thin"/>
              </a:rPr>
              <a:t>GCS3</a:t>
            </a:r>
            <a:r>
              <a:rPr lang="en-US" sz="1125" dirty="0">
                <a:solidFill>
                  <a:prstClr val="black"/>
                </a:solidFill>
                <a:latin typeface="Calibri"/>
                <a:ea typeface=""/>
                <a:cs typeface=""/>
                <a:sym typeface="Helvetica Neue Thin"/>
              </a:rPr>
              <a:t> sends message to RC “Reporting a lost hiker in area</a:t>
            </a:r>
            <a:r>
              <a:rPr lang="is-IS" sz="1125" dirty="0">
                <a:solidFill>
                  <a:prstClr val="black"/>
                </a:solidFill>
                <a:latin typeface="Calibri"/>
                <a:ea typeface=""/>
                <a:cs typeface=""/>
                <a:sym typeface="Helvetica Neue Thin"/>
              </a:rPr>
              <a:t>…” (</a:t>
            </a:r>
            <a:r>
              <a:rPr lang="is-IS" sz="1125" i="1" dirty="0">
                <a:solidFill>
                  <a:prstClr val="black"/>
                </a:solidFill>
                <a:latin typeface="Calibri"/>
                <a:ea typeface=""/>
                <a:cs typeface=""/>
                <a:sym typeface="Helvetica Neue Thin"/>
              </a:rPr>
              <a:t>once all GCS have launched</a:t>
            </a:r>
            <a:r>
              <a:rPr lang="is-IS" sz="1125" dirty="0">
                <a:solidFill>
                  <a:prstClr val="black"/>
                </a:solidFill>
                <a:latin typeface="Calibri"/>
                <a:ea typeface=""/>
                <a:cs typeface=""/>
                <a:sym typeface="Helvetica Neue Thin"/>
              </a:rPr>
              <a:t>)</a:t>
            </a:r>
            <a:endParaRPr lang="en-US" sz="1125" dirty="0">
              <a:solidFill>
                <a:prstClr val="black"/>
              </a:solidFill>
              <a:latin typeface="Calibri"/>
              <a:ea typeface=""/>
              <a:cs typeface=""/>
              <a:sym typeface="Helvetica Neue Thin"/>
            </a:endParaRPr>
          </a:p>
          <a:p>
            <a:pPr marL="200874" indent="-200874" defTabSz="321398">
              <a:spcAft>
                <a:spcPts val="422"/>
              </a:spcAft>
              <a:buFont typeface="Arial"/>
              <a:buChar char="•"/>
              <a:defRPr/>
            </a:pPr>
            <a:r>
              <a:rPr lang="en-US" sz="1125" b="1" u="sng" dirty="0">
                <a:solidFill>
                  <a:prstClr val="black"/>
                </a:solidFill>
                <a:latin typeface="Calibri"/>
                <a:ea typeface=""/>
                <a:cs typeface=""/>
                <a:sym typeface="Helvetica Neue Thin"/>
              </a:rPr>
              <a:t>ALL GCS</a:t>
            </a:r>
            <a:r>
              <a:rPr lang="en-US" sz="1125" dirty="0">
                <a:solidFill>
                  <a:prstClr val="black"/>
                </a:solidFill>
                <a:latin typeface="Calibri"/>
                <a:ea typeface=""/>
                <a:cs typeface=""/>
                <a:sym typeface="Helvetica Neue Thin"/>
              </a:rPr>
              <a:t> receive message from RC “Simulated lost hiker in area</a:t>
            </a:r>
            <a:r>
              <a:rPr lang="is-IS" sz="1125" dirty="0">
                <a:solidFill>
                  <a:prstClr val="black"/>
                </a:solidFill>
                <a:latin typeface="Calibri"/>
                <a:ea typeface=""/>
                <a:cs typeface=""/>
                <a:sym typeface="Helvetica Neue Thin"/>
              </a:rPr>
              <a:t>…” (</a:t>
            </a:r>
            <a:r>
              <a:rPr lang="is-IS" sz="1125" i="1" dirty="0">
                <a:solidFill>
                  <a:prstClr val="black"/>
                </a:solidFill>
                <a:latin typeface="Calibri"/>
                <a:ea typeface=""/>
                <a:cs typeface=""/>
                <a:sym typeface="Helvetica Neue Thin"/>
              </a:rPr>
              <a:t>once all GCS have launched</a:t>
            </a:r>
            <a:r>
              <a:rPr lang="is-IS" sz="1125" dirty="0">
                <a:solidFill>
                  <a:prstClr val="black"/>
                </a:solidFill>
                <a:latin typeface="Calibri"/>
                <a:ea typeface=""/>
                <a:cs typeface=""/>
                <a:sym typeface="Helvetica Neue Thin"/>
              </a:rPr>
              <a:t>)</a:t>
            </a:r>
          </a:p>
          <a:p>
            <a:pPr marL="200874" indent="-200874" defTabSz="321398">
              <a:spcAft>
                <a:spcPts val="422"/>
              </a:spcAft>
              <a:buFont typeface="Arial"/>
              <a:buChar char="•"/>
              <a:defRPr/>
            </a:pPr>
            <a:r>
              <a:rPr lang="is-IS" sz="1125" b="1" u="sng" dirty="0">
                <a:solidFill>
                  <a:prstClr val="black"/>
                </a:solidFill>
                <a:latin typeface="Calibri"/>
                <a:ea typeface=""/>
                <a:cs typeface=""/>
                <a:sym typeface="Helvetica Neue Thin"/>
              </a:rPr>
              <a:t>GCS1</a:t>
            </a:r>
            <a:r>
              <a:rPr lang="is-IS" sz="1125" dirty="0">
                <a:solidFill>
                  <a:prstClr val="black"/>
                </a:solidFill>
                <a:latin typeface="Calibri"/>
                <a:ea typeface=""/>
                <a:cs typeface=""/>
                <a:sym typeface="Helvetica Neue Thin"/>
              </a:rPr>
              <a:t> submits 2nd plan with special permissions *logged in as special user (</a:t>
            </a:r>
            <a:r>
              <a:rPr lang="is-IS" sz="1125" i="1" dirty="0">
                <a:solidFill>
                  <a:prstClr val="black"/>
                </a:solidFill>
                <a:latin typeface="Calibri"/>
                <a:ea typeface=""/>
                <a:cs typeface=""/>
                <a:sym typeface="Helvetica Neue Thin"/>
              </a:rPr>
              <a:t>after 2 minute hover &amp; lost hiker message</a:t>
            </a:r>
            <a:r>
              <a:rPr lang="is-IS" sz="1125" dirty="0">
                <a:solidFill>
                  <a:prstClr val="black"/>
                </a:solidFill>
                <a:latin typeface="Calibri"/>
                <a:ea typeface=""/>
                <a:cs typeface=""/>
                <a:sym typeface="Helvetica Neue Thin"/>
              </a:rPr>
              <a:t>)</a:t>
            </a:r>
          </a:p>
          <a:p>
            <a:pPr marL="200874" indent="-200874" defTabSz="321398">
              <a:spcAft>
                <a:spcPts val="422"/>
              </a:spcAft>
              <a:buFont typeface="Arial"/>
              <a:buChar char="•"/>
              <a:defRPr/>
            </a:pPr>
            <a:r>
              <a:rPr lang="is-IS" sz="1125" b="1" u="sng" dirty="0">
                <a:solidFill>
                  <a:prstClr val="black"/>
                </a:solidFill>
                <a:latin typeface="Calibri"/>
                <a:ea typeface=""/>
                <a:cs typeface=""/>
                <a:sym typeface="Helvetica Neue Thin"/>
              </a:rPr>
              <a:t>GCS3</a:t>
            </a:r>
            <a:r>
              <a:rPr lang="is-IS" sz="1125" dirty="0">
                <a:solidFill>
                  <a:prstClr val="black"/>
                </a:solidFill>
                <a:latin typeface="Calibri"/>
                <a:ea typeface=""/>
                <a:cs typeface=""/>
                <a:sym typeface="Helvetica Neue Thin"/>
              </a:rPr>
              <a:t> receives UTM system message “first responder in proximity...” and ABORTS (</a:t>
            </a:r>
            <a:r>
              <a:rPr lang="is-IS" sz="1125" i="1" dirty="0">
                <a:solidFill>
                  <a:prstClr val="black"/>
                </a:solidFill>
                <a:latin typeface="Calibri"/>
                <a:ea typeface=""/>
                <a:cs typeface=""/>
                <a:sym typeface="Helvetica Neue Thin"/>
              </a:rPr>
              <a:t>after GCS1’s 2 min hover &amp; lost hiker message</a:t>
            </a:r>
            <a:r>
              <a:rPr lang="is-IS" sz="1125" dirty="0">
                <a:solidFill>
                  <a:prstClr val="black"/>
                </a:solidFill>
                <a:latin typeface="Calibri"/>
                <a:ea typeface=""/>
                <a:cs typeface=""/>
                <a:sym typeface="Helvetica Neue Thin"/>
              </a:rPr>
              <a:t>)</a:t>
            </a:r>
          </a:p>
          <a:p>
            <a:pPr marL="200874" indent="-200874" defTabSz="321398">
              <a:spcAft>
                <a:spcPts val="422"/>
              </a:spcAft>
              <a:buFont typeface="Arial"/>
              <a:buChar char="•"/>
              <a:defRPr/>
            </a:pPr>
            <a:r>
              <a:rPr lang="is-IS" sz="1125" b="1" u="sng" dirty="0">
                <a:solidFill>
                  <a:prstClr val="black"/>
                </a:solidFill>
                <a:latin typeface="Calibri"/>
                <a:ea typeface=""/>
                <a:cs typeface=""/>
                <a:sym typeface="Helvetica Neue Thin"/>
              </a:rPr>
              <a:t>GCS5</a:t>
            </a:r>
            <a:r>
              <a:rPr lang="is-IS" sz="1125" dirty="0">
                <a:solidFill>
                  <a:prstClr val="black"/>
                </a:solidFill>
                <a:latin typeface="Calibri"/>
                <a:ea typeface=""/>
                <a:cs typeface=""/>
                <a:sym typeface="Helvetica Neue Thin"/>
              </a:rPr>
              <a:t> submits 2nd plan – REJECTED for special permissions operation – does not launch (</a:t>
            </a:r>
            <a:r>
              <a:rPr lang="is-IS" sz="1125" i="1" dirty="0">
                <a:solidFill>
                  <a:prstClr val="black"/>
                </a:solidFill>
                <a:latin typeface="Calibri"/>
                <a:ea typeface=""/>
                <a:cs typeface=""/>
                <a:sym typeface="Helvetica Neue Thin"/>
              </a:rPr>
              <a:t>after landing plan 1, while GCS1 is still flying</a:t>
            </a:r>
            <a:r>
              <a:rPr lang="is-IS" sz="1125" dirty="0">
                <a:solidFill>
                  <a:prstClr val="black"/>
                </a:solidFill>
                <a:latin typeface="Calibri"/>
                <a:ea typeface=""/>
                <a:cs typeface=""/>
                <a:sym typeface="Helvetica Neue Thin"/>
              </a:rPr>
              <a:t>)</a:t>
            </a:r>
          </a:p>
          <a:p>
            <a:pPr marL="200874" indent="-200874" defTabSz="321398">
              <a:buFont typeface="Arial"/>
              <a:buChar char="•"/>
              <a:defRPr/>
            </a:pPr>
            <a:endParaRPr lang="en-US" sz="844" dirty="0">
              <a:solidFill>
                <a:prstClr val="black"/>
              </a:solidFill>
              <a:latin typeface="Calibri"/>
              <a:ea typeface=""/>
              <a:cs typeface=""/>
              <a:sym typeface="Helvetica Neue Thin"/>
            </a:endParaRPr>
          </a:p>
        </p:txBody>
      </p:sp>
      <p:pic>
        <p:nvPicPr>
          <p:cNvPr id="7" name="Picture 6"/>
          <p:cNvPicPr/>
          <p:nvPr/>
        </p:nvPicPr>
        <p:blipFill>
          <a:blip r:embed="rId3" cstate="email">
            <a:extLst>
              <a:ext uri="{28A0092B-C50C-407E-A947-70E740481C1C}">
                <a14:useLocalDpi xmlns:a14="http://schemas.microsoft.com/office/drawing/2010/main"/>
              </a:ext>
            </a:extLst>
          </a:blip>
          <a:stretch>
            <a:fillRect/>
          </a:stretch>
        </p:blipFill>
        <p:spPr>
          <a:xfrm>
            <a:off x="3067472" y="4865303"/>
            <a:ext cx="5751819" cy="1711456"/>
          </a:xfrm>
          <a:prstGeom prst="rect">
            <a:avLst/>
          </a:prstGeom>
        </p:spPr>
      </p:pic>
    </p:spTree>
    <p:extLst>
      <p:ext uri="{BB962C8B-B14F-4D97-AF65-F5344CB8AC3E}">
        <p14:creationId xmlns:p14="http://schemas.microsoft.com/office/powerpoint/2010/main" val="1136301958"/>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p:nvPr/>
        </p:nvSpPr>
        <p:spPr>
          <a:xfrm>
            <a:off x="1843274" y="519225"/>
            <a:ext cx="8503492" cy="52092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lstStyle>
            <a:lvl1pPr>
              <a:lnSpc>
                <a:spcPct val="90000"/>
              </a:lnSpc>
              <a:defRPr sz="4000">
                <a:solidFill>
                  <a:srgbClr val="3483C9"/>
                </a:solidFill>
              </a:defRPr>
            </a:lvl1pPr>
          </a:lstStyle>
          <a:p>
            <a:pPr algn="ctr" defTabSz="321457" hangingPunct="0">
              <a:spcBef>
                <a:spcPts val="3867"/>
              </a:spcBef>
            </a:pPr>
            <a:r>
              <a:rPr sz="2813" kern="0">
                <a:sym typeface="Helvetica Neue Thin"/>
              </a:rPr>
              <a:t>UTM TCL 2 Demonstration Highlights</a:t>
            </a:r>
          </a:p>
        </p:txBody>
      </p:sp>
      <p:grpSp>
        <p:nvGrpSpPr>
          <p:cNvPr id="222" name="Group 222"/>
          <p:cNvGrpSpPr/>
          <p:nvPr/>
        </p:nvGrpSpPr>
        <p:grpSpPr>
          <a:xfrm>
            <a:off x="2700747" y="1905403"/>
            <a:ext cx="7436875" cy="2812520"/>
            <a:chOff x="0" y="0"/>
            <a:chExt cx="10577209" cy="4000149"/>
          </a:xfrm>
        </p:grpSpPr>
        <p:sp>
          <p:nvSpPr>
            <p:cNvPr id="198" name="Shape 198"/>
            <p:cNvSpPr/>
            <p:nvPr/>
          </p:nvSpPr>
          <p:spPr>
            <a:xfrm>
              <a:off x="4528550" y="427925"/>
              <a:ext cx="2898121" cy="1043777"/>
            </a:xfrm>
            <a:prstGeom prst="rect">
              <a:avLst/>
            </a:prstGeom>
            <a:solidFill>
              <a:srgbClr val="3484C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199" name="Shape 199"/>
            <p:cNvSpPr/>
            <p:nvPr/>
          </p:nvSpPr>
          <p:spPr>
            <a:xfrm>
              <a:off x="1493990" y="427925"/>
              <a:ext cx="4483622" cy="1043777"/>
            </a:xfrm>
            <a:custGeom>
              <a:avLst/>
              <a:gdLst/>
              <a:ahLst/>
              <a:cxnLst>
                <a:cxn ang="0">
                  <a:pos x="wd2" y="hd2"/>
                </a:cxn>
                <a:cxn ang="5400000">
                  <a:pos x="wd2" y="hd2"/>
                </a:cxn>
                <a:cxn ang="10800000">
                  <a:pos x="wd2" y="hd2"/>
                </a:cxn>
                <a:cxn ang="16200000">
                  <a:pos x="wd2" y="hd2"/>
                </a:cxn>
              </a:cxnLst>
              <a:rect l="0" t="0" r="r" b="b"/>
              <a:pathLst>
                <a:path w="21600" h="21600" extrusionOk="0">
                  <a:moveTo>
                    <a:pt x="1959" y="0"/>
                  </a:moveTo>
                  <a:lnTo>
                    <a:pt x="1959" y="37"/>
                  </a:lnTo>
                  <a:lnTo>
                    <a:pt x="0" y="10720"/>
                  </a:lnTo>
                  <a:lnTo>
                    <a:pt x="1959" y="21600"/>
                  </a:lnTo>
                  <a:lnTo>
                    <a:pt x="1959" y="21581"/>
                  </a:lnTo>
                  <a:lnTo>
                    <a:pt x="21600" y="21534"/>
                  </a:lnTo>
                  <a:lnTo>
                    <a:pt x="21600" y="37"/>
                  </a:lnTo>
                  <a:lnTo>
                    <a:pt x="1959" y="0"/>
                  </a:lnTo>
                  <a:close/>
                </a:path>
              </a:pathLst>
            </a:custGeom>
            <a:solidFill>
              <a:srgbClr val="3484C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00" name="Shape 200"/>
            <p:cNvSpPr/>
            <p:nvPr/>
          </p:nvSpPr>
          <p:spPr>
            <a:xfrm>
              <a:off x="7849142" y="2039"/>
              <a:ext cx="2728068" cy="1340233"/>
            </a:xfrm>
            <a:custGeom>
              <a:avLst/>
              <a:gdLst/>
              <a:ahLst/>
              <a:cxnLst>
                <a:cxn ang="0">
                  <a:pos x="wd2" y="hd2"/>
                </a:cxn>
                <a:cxn ang="5400000">
                  <a:pos x="wd2" y="hd2"/>
                </a:cxn>
                <a:cxn ang="10800000">
                  <a:pos x="wd2" y="hd2"/>
                </a:cxn>
                <a:cxn ang="16200000">
                  <a:pos x="wd2" y="hd2"/>
                </a:cxn>
              </a:cxnLst>
              <a:rect l="0" t="0" r="r" b="b"/>
              <a:pathLst>
                <a:path w="21110" h="21477" extrusionOk="0">
                  <a:moveTo>
                    <a:pt x="0" y="0"/>
                  </a:moveTo>
                  <a:lnTo>
                    <a:pt x="0" y="21465"/>
                  </a:lnTo>
                  <a:lnTo>
                    <a:pt x="15873" y="21465"/>
                  </a:lnTo>
                  <a:cubicBezTo>
                    <a:pt x="17232" y="21600"/>
                    <a:pt x="18609" y="20592"/>
                    <a:pt x="19645" y="18364"/>
                  </a:cubicBezTo>
                  <a:cubicBezTo>
                    <a:pt x="21600" y="14165"/>
                    <a:pt x="21597" y="7364"/>
                    <a:pt x="19645" y="3153"/>
                  </a:cubicBezTo>
                  <a:cubicBezTo>
                    <a:pt x="18763" y="1249"/>
                    <a:pt x="17631" y="217"/>
                    <a:pt x="16470" y="60"/>
                  </a:cubicBezTo>
                  <a:cubicBezTo>
                    <a:pt x="16370" y="47"/>
                    <a:pt x="16271" y="40"/>
                    <a:pt x="16171" y="34"/>
                  </a:cubicBezTo>
                  <a:cubicBezTo>
                    <a:pt x="15828" y="13"/>
                    <a:pt x="15485" y="2"/>
                    <a:pt x="15142" y="0"/>
                  </a:cubicBezTo>
                  <a:lnTo>
                    <a:pt x="0" y="0"/>
                  </a:lnTo>
                  <a:close/>
                </a:path>
              </a:pathLst>
            </a:custGeom>
            <a:solidFill>
              <a:srgbClr val="3484C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01" name="Shape 201"/>
            <p:cNvSpPr/>
            <p:nvPr/>
          </p:nvSpPr>
          <p:spPr>
            <a:xfrm>
              <a:off x="7422824" y="0"/>
              <a:ext cx="428920" cy="1472566"/>
            </a:xfrm>
            <a:custGeom>
              <a:avLst/>
              <a:gdLst/>
              <a:ahLst/>
              <a:cxnLst>
                <a:cxn ang="0">
                  <a:pos x="wd2" y="hd2"/>
                </a:cxn>
                <a:cxn ang="5400000">
                  <a:pos x="wd2" y="hd2"/>
                </a:cxn>
                <a:cxn ang="10800000">
                  <a:pos x="wd2" y="hd2"/>
                </a:cxn>
                <a:cxn ang="16200000">
                  <a:pos x="wd2" y="hd2"/>
                </a:cxn>
              </a:cxnLst>
              <a:rect l="0" t="0" r="r" b="b"/>
              <a:pathLst>
                <a:path w="21600" h="21600" extrusionOk="0">
                  <a:moveTo>
                    <a:pt x="0" y="6306"/>
                  </a:moveTo>
                  <a:lnTo>
                    <a:pt x="21600" y="0"/>
                  </a:lnTo>
                  <a:lnTo>
                    <a:pt x="21600" y="19758"/>
                  </a:lnTo>
                  <a:lnTo>
                    <a:pt x="0" y="21600"/>
                  </a:lnTo>
                  <a:lnTo>
                    <a:pt x="0" y="6306"/>
                  </a:lnTo>
                  <a:close/>
                </a:path>
              </a:pathLst>
            </a:custGeom>
            <a:solidFill>
              <a:srgbClr val="3197E0"/>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02" name="Shape 202"/>
            <p:cNvSpPr/>
            <p:nvPr/>
          </p:nvSpPr>
          <p:spPr>
            <a:xfrm>
              <a:off x="3014422" y="685525"/>
              <a:ext cx="4003418" cy="6860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20000"/>
                </a:lnSpc>
                <a:spcBef>
                  <a:spcPts val="1000"/>
                </a:spcBef>
                <a:defRPr sz="2400">
                  <a:solidFill>
                    <a:srgbClr val="FFFFFF"/>
                  </a:solidFill>
                  <a:latin typeface="Helvetica Neue Light"/>
                  <a:ea typeface="Helvetica Neue Light"/>
                  <a:cs typeface="Helvetica Neue Light"/>
                  <a:sym typeface="Helvetica Neue Light"/>
                </a:defRPr>
              </a:lvl1pPr>
            </a:lstStyle>
            <a:p>
              <a:pPr algn="ctr" hangingPunct="0"/>
              <a:r>
                <a:rPr sz="1687" kern="0"/>
                <a:t>Partner Organizations</a:t>
              </a:r>
            </a:p>
          </p:txBody>
        </p:sp>
        <p:sp>
          <p:nvSpPr>
            <p:cNvPr id="203" name="Shape 203"/>
            <p:cNvSpPr/>
            <p:nvPr/>
          </p:nvSpPr>
          <p:spPr>
            <a:xfrm>
              <a:off x="44930" y="1459726"/>
              <a:ext cx="4483621" cy="1043778"/>
            </a:xfrm>
            <a:custGeom>
              <a:avLst/>
              <a:gdLst/>
              <a:ahLst/>
              <a:cxnLst>
                <a:cxn ang="0">
                  <a:pos x="wd2" y="hd2"/>
                </a:cxn>
                <a:cxn ang="5400000">
                  <a:pos x="wd2" y="hd2"/>
                </a:cxn>
                <a:cxn ang="10800000">
                  <a:pos x="wd2" y="hd2"/>
                </a:cxn>
                <a:cxn ang="16200000">
                  <a:pos x="wd2" y="hd2"/>
                </a:cxn>
              </a:cxnLst>
              <a:rect l="0" t="0" r="r" b="b"/>
              <a:pathLst>
                <a:path w="21600" h="21600" extrusionOk="0">
                  <a:moveTo>
                    <a:pt x="1959" y="0"/>
                  </a:moveTo>
                  <a:lnTo>
                    <a:pt x="1959" y="37"/>
                  </a:lnTo>
                  <a:lnTo>
                    <a:pt x="0" y="10720"/>
                  </a:lnTo>
                  <a:lnTo>
                    <a:pt x="1959" y="21600"/>
                  </a:lnTo>
                  <a:lnTo>
                    <a:pt x="1959" y="21581"/>
                  </a:lnTo>
                  <a:lnTo>
                    <a:pt x="21600" y="21534"/>
                  </a:lnTo>
                  <a:lnTo>
                    <a:pt x="21600" y="37"/>
                  </a:lnTo>
                  <a:lnTo>
                    <a:pt x="1959" y="0"/>
                  </a:lnTo>
                  <a:close/>
                </a:path>
              </a:pathLst>
            </a:custGeom>
            <a:solidFill>
              <a:srgbClr val="3197E0"/>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04" name="Shape 204"/>
            <p:cNvSpPr/>
            <p:nvPr/>
          </p:nvSpPr>
          <p:spPr>
            <a:xfrm>
              <a:off x="7849144" y="1338515"/>
              <a:ext cx="2727143" cy="1342315"/>
            </a:xfrm>
            <a:custGeom>
              <a:avLst/>
              <a:gdLst/>
              <a:ahLst/>
              <a:cxnLst>
                <a:cxn ang="0">
                  <a:pos x="wd2" y="hd2"/>
                </a:cxn>
                <a:cxn ang="5400000">
                  <a:pos x="wd2" y="hd2"/>
                </a:cxn>
                <a:cxn ang="10800000">
                  <a:pos x="wd2" y="hd2"/>
                </a:cxn>
                <a:cxn ang="16200000">
                  <a:pos x="wd2" y="hd2"/>
                </a:cxn>
              </a:cxnLst>
              <a:rect l="0" t="0" r="r" b="b"/>
              <a:pathLst>
                <a:path w="21110" h="21474" extrusionOk="0">
                  <a:moveTo>
                    <a:pt x="0" y="33"/>
                  </a:moveTo>
                  <a:lnTo>
                    <a:pt x="0" y="21461"/>
                  </a:lnTo>
                  <a:lnTo>
                    <a:pt x="15878" y="21461"/>
                  </a:lnTo>
                  <a:cubicBezTo>
                    <a:pt x="17237" y="21600"/>
                    <a:pt x="18616" y="20593"/>
                    <a:pt x="19651" y="18366"/>
                  </a:cubicBezTo>
                  <a:cubicBezTo>
                    <a:pt x="21600" y="14176"/>
                    <a:pt x="21591" y="7402"/>
                    <a:pt x="19651" y="3180"/>
                  </a:cubicBezTo>
                  <a:cubicBezTo>
                    <a:pt x="18771" y="1265"/>
                    <a:pt x="17639" y="213"/>
                    <a:pt x="16475" y="93"/>
                  </a:cubicBezTo>
                  <a:cubicBezTo>
                    <a:pt x="16375" y="83"/>
                    <a:pt x="16276" y="79"/>
                    <a:pt x="16176" y="67"/>
                  </a:cubicBezTo>
                  <a:cubicBezTo>
                    <a:pt x="16076" y="54"/>
                    <a:pt x="15977" y="32"/>
                    <a:pt x="15878" y="0"/>
                  </a:cubicBezTo>
                  <a:lnTo>
                    <a:pt x="15146" y="33"/>
                  </a:lnTo>
                  <a:lnTo>
                    <a:pt x="0" y="33"/>
                  </a:lnTo>
                  <a:close/>
                </a:path>
              </a:pathLst>
            </a:custGeom>
            <a:solidFill>
              <a:srgbClr val="3197E0"/>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05" name="Shape 205"/>
            <p:cNvSpPr/>
            <p:nvPr/>
          </p:nvSpPr>
          <p:spPr>
            <a:xfrm>
              <a:off x="4528550" y="1462780"/>
              <a:ext cx="2898121" cy="1043777"/>
            </a:xfrm>
            <a:prstGeom prst="rect">
              <a:avLst/>
            </a:prstGeom>
            <a:solidFill>
              <a:srgbClr val="3197E0"/>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06" name="Shape 206"/>
            <p:cNvSpPr/>
            <p:nvPr/>
          </p:nvSpPr>
          <p:spPr>
            <a:xfrm>
              <a:off x="7426671" y="1340555"/>
              <a:ext cx="425073" cy="1340212"/>
            </a:xfrm>
            <a:custGeom>
              <a:avLst/>
              <a:gdLst/>
              <a:ahLst/>
              <a:cxnLst>
                <a:cxn ang="0">
                  <a:pos x="wd2" y="hd2"/>
                </a:cxn>
                <a:cxn ang="5400000">
                  <a:pos x="wd2" y="hd2"/>
                </a:cxn>
                <a:cxn ang="10800000">
                  <a:pos x="wd2" y="hd2"/>
                </a:cxn>
                <a:cxn ang="16200000">
                  <a:pos x="wd2" y="hd2"/>
                </a:cxn>
              </a:cxnLst>
              <a:rect l="0" t="0" r="r" b="b"/>
              <a:pathLst>
                <a:path w="21600" h="21600" extrusionOk="0">
                  <a:moveTo>
                    <a:pt x="0" y="1946"/>
                  </a:moveTo>
                  <a:lnTo>
                    <a:pt x="21600" y="0"/>
                  </a:lnTo>
                  <a:lnTo>
                    <a:pt x="21600" y="21600"/>
                  </a:lnTo>
                  <a:lnTo>
                    <a:pt x="0" y="18797"/>
                  </a:lnTo>
                  <a:lnTo>
                    <a:pt x="0" y="1946"/>
                  </a:lnTo>
                  <a:close/>
                </a:path>
              </a:pathLst>
            </a:custGeom>
            <a:solidFill>
              <a:srgbClr val="37A8FA"/>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07" name="Shape 207"/>
            <p:cNvSpPr/>
            <p:nvPr/>
          </p:nvSpPr>
          <p:spPr>
            <a:xfrm>
              <a:off x="0" y="1364470"/>
              <a:ext cx="1819451" cy="9195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b">
              <a:noAutofit/>
            </a:bodyPr>
            <a:lstStyle>
              <a:lvl1pPr>
                <a:lnSpc>
                  <a:spcPct val="90000"/>
                </a:lnSpc>
                <a:defRPr sz="4000">
                  <a:solidFill>
                    <a:srgbClr val="FFFFFF"/>
                  </a:solidFill>
                </a:defRPr>
              </a:lvl1pPr>
            </a:lstStyle>
            <a:p>
              <a:pPr algn="ctr" defTabSz="321457" hangingPunct="0">
                <a:spcBef>
                  <a:spcPts val="3867"/>
                </a:spcBef>
              </a:pPr>
              <a:r>
                <a:rPr sz="2813" kern="0">
                  <a:sym typeface="Helvetica Neue Thin"/>
                </a:rPr>
                <a:t>2</a:t>
              </a:r>
            </a:p>
          </p:txBody>
        </p:sp>
        <p:sp>
          <p:nvSpPr>
            <p:cNvPr id="208" name="Shape 208"/>
            <p:cNvSpPr/>
            <p:nvPr/>
          </p:nvSpPr>
          <p:spPr>
            <a:xfrm>
              <a:off x="1461515" y="1605014"/>
              <a:ext cx="6880859" cy="7351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2000">
                  <a:solidFill>
                    <a:srgbClr val="FFFFFF"/>
                  </a:solidFill>
                  <a:latin typeface="Helvetica Neue Light"/>
                  <a:ea typeface="Helvetica Neue Light"/>
                  <a:cs typeface="Helvetica Neue Light"/>
                  <a:sym typeface="Helvetica Neue Light"/>
                </a:defRPr>
              </a:lvl1pPr>
            </a:lstStyle>
            <a:p>
              <a:pPr hangingPunct="0"/>
              <a:r>
                <a:rPr sz="1406" kern="0"/>
                <a:t>Simultaneous  Altitude Stratified Expanded Operations</a:t>
              </a:r>
            </a:p>
          </p:txBody>
        </p:sp>
        <p:sp>
          <p:nvSpPr>
            <p:cNvPr id="209" name="Shape 209"/>
            <p:cNvSpPr/>
            <p:nvPr/>
          </p:nvSpPr>
          <p:spPr>
            <a:xfrm rot="10800000" flipH="1">
              <a:off x="4528549" y="2484975"/>
              <a:ext cx="2898122" cy="1043777"/>
            </a:xfrm>
            <a:prstGeom prst="rect">
              <a:avLst/>
            </a:prstGeom>
            <a:solidFill>
              <a:srgbClr val="99999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10" name="Shape 210"/>
            <p:cNvSpPr/>
            <p:nvPr/>
          </p:nvSpPr>
          <p:spPr>
            <a:xfrm rot="10800000" flipH="1">
              <a:off x="2444574" y="2484975"/>
              <a:ext cx="4483621" cy="1043777"/>
            </a:xfrm>
            <a:custGeom>
              <a:avLst/>
              <a:gdLst/>
              <a:ahLst/>
              <a:cxnLst>
                <a:cxn ang="0">
                  <a:pos x="wd2" y="hd2"/>
                </a:cxn>
                <a:cxn ang="5400000">
                  <a:pos x="wd2" y="hd2"/>
                </a:cxn>
                <a:cxn ang="10800000">
                  <a:pos x="wd2" y="hd2"/>
                </a:cxn>
                <a:cxn ang="16200000">
                  <a:pos x="wd2" y="hd2"/>
                </a:cxn>
              </a:cxnLst>
              <a:rect l="0" t="0" r="r" b="b"/>
              <a:pathLst>
                <a:path w="21600" h="21600" extrusionOk="0">
                  <a:moveTo>
                    <a:pt x="1959" y="0"/>
                  </a:moveTo>
                  <a:lnTo>
                    <a:pt x="1959" y="37"/>
                  </a:lnTo>
                  <a:lnTo>
                    <a:pt x="0" y="10720"/>
                  </a:lnTo>
                  <a:lnTo>
                    <a:pt x="1959" y="21600"/>
                  </a:lnTo>
                  <a:lnTo>
                    <a:pt x="1959" y="21581"/>
                  </a:lnTo>
                  <a:lnTo>
                    <a:pt x="21600" y="21534"/>
                  </a:lnTo>
                  <a:lnTo>
                    <a:pt x="21600" y="37"/>
                  </a:lnTo>
                  <a:lnTo>
                    <a:pt x="1959" y="0"/>
                  </a:lnTo>
                  <a:close/>
                </a:path>
              </a:pathLst>
            </a:custGeom>
            <a:solidFill>
              <a:srgbClr val="99999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11" name="Shape 211"/>
            <p:cNvSpPr/>
            <p:nvPr/>
          </p:nvSpPr>
          <p:spPr>
            <a:xfrm rot="10800000" flipH="1">
              <a:off x="7422824" y="2484111"/>
              <a:ext cx="428920" cy="1516039"/>
            </a:xfrm>
            <a:custGeom>
              <a:avLst/>
              <a:gdLst/>
              <a:ahLst/>
              <a:cxnLst>
                <a:cxn ang="0">
                  <a:pos x="wd2" y="hd2"/>
                </a:cxn>
                <a:cxn ang="5400000">
                  <a:pos x="wd2" y="hd2"/>
                </a:cxn>
                <a:cxn ang="10800000">
                  <a:pos x="wd2" y="hd2"/>
                </a:cxn>
                <a:cxn ang="16200000">
                  <a:pos x="wd2" y="hd2"/>
                </a:cxn>
              </a:cxnLst>
              <a:rect l="0" t="0" r="r" b="b"/>
              <a:pathLst>
                <a:path w="21600" h="21600" extrusionOk="0">
                  <a:moveTo>
                    <a:pt x="0" y="6744"/>
                  </a:moveTo>
                  <a:lnTo>
                    <a:pt x="21600" y="0"/>
                  </a:lnTo>
                  <a:lnTo>
                    <a:pt x="21600" y="19191"/>
                  </a:lnTo>
                  <a:lnTo>
                    <a:pt x="0" y="21600"/>
                  </a:lnTo>
                  <a:lnTo>
                    <a:pt x="0" y="6744"/>
                  </a:lnTo>
                  <a:close/>
                </a:path>
              </a:pathLst>
            </a:custGeom>
            <a:solidFill>
              <a:srgbClr val="B9B9B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12" name="Shape 212"/>
            <p:cNvSpPr/>
            <p:nvPr/>
          </p:nvSpPr>
          <p:spPr>
            <a:xfrm rot="10800000" flipH="1">
              <a:off x="7849142" y="2657877"/>
              <a:ext cx="2728068" cy="1340233"/>
            </a:xfrm>
            <a:custGeom>
              <a:avLst/>
              <a:gdLst/>
              <a:ahLst/>
              <a:cxnLst>
                <a:cxn ang="0">
                  <a:pos x="wd2" y="hd2"/>
                </a:cxn>
                <a:cxn ang="5400000">
                  <a:pos x="wd2" y="hd2"/>
                </a:cxn>
                <a:cxn ang="10800000">
                  <a:pos x="wd2" y="hd2"/>
                </a:cxn>
                <a:cxn ang="16200000">
                  <a:pos x="wd2" y="hd2"/>
                </a:cxn>
              </a:cxnLst>
              <a:rect l="0" t="0" r="r" b="b"/>
              <a:pathLst>
                <a:path w="21110" h="21477" extrusionOk="0">
                  <a:moveTo>
                    <a:pt x="0" y="0"/>
                  </a:moveTo>
                  <a:lnTo>
                    <a:pt x="0" y="21465"/>
                  </a:lnTo>
                  <a:lnTo>
                    <a:pt x="15873" y="21465"/>
                  </a:lnTo>
                  <a:cubicBezTo>
                    <a:pt x="17232" y="21600"/>
                    <a:pt x="18609" y="20592"/>
                    <a:pt x="19645" y="18364"/>
                  </a:cubicBezTo>
                  <a:cubicBezTo>
                    <a:pt x="21600" y="14165"/>
                    <a:pt x="21597" y="7364"/>
                    <a:pt x="19645" y="3153"/>
                  </a:cubicBezTo>
                  <a:cubicBezTo>
                    <a:pt x="18763" y="1249"/>
                    <a:pt x="17631" y="217"/>
                    <a:pt x="16470" y="60"/>
                  </a:cubicBezTo>
                  <a:cubicBezTo>
                    <a:pt x="16370" y="47"/>
                    <a:pt x="16271" y="40"/>
                    <a:pt x="16171" y="34"/>
                  </a:cubicBezTo>
                  <a:cubicBezTo>
                    <a:pt x="15828" y="13"/>
                    <a:pt x="15485" y="2"/>
                    <a:pt x="15142" y="0"/>
                  </a:cubicBezTo>
                  <a:lnTo>
                    <a:pt x="0" y="0"/>
                  </a:lnTo>
                  <a:close/>
                </a:path>
              </a:pathLst>
            </a:custGeom>
            <a:solidFill>
              <a:srgbClr val="99999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13" name="Shape 213"/>
            <p:cNvSpPr/>
            <p:nvPr/>
          </p:nvSpPr>
          <p:spPr>
            <a:xfrm>
              <a:off x="7992840" y="2780926"/>
              <a:ext cx="2445784" cy="1096170"/>
            </a:xfrm>
            <a:custGeom>
              <a:avLst/>
              <a:gdLst/>
              <a:ahLst/>
              <a:cxnLst>
                <a:cxn ang="0">
                  <a:pos x="wd2" y="hd2"/>
                </a:cxn>
                <a:cxn ang="5400000">
                  <a:pos x="wd2" y="hd2"/>
                </a:cxn>
                <a:cxn ang="10800000">
                  <a:pos x="wd2" y="hd2"/>
                </a:cxn>
                <a:cxn ang="16200000">
                  <a:pos x="wd2" y="hd2"/>
                </a:cxn>
              </a:cxnLst>
              <a:rect l="0" t="0" r="r" b="b"/>
              <a:pathLst>
                <a:path w="21139" h="21600" extrusionOk="0">
                  <a:moveTo>
                    <a:pt x="0" y="0"/>
                  </a:moveTo>
                  <a:lnTo>
                    <a:pt x="0" y="21600"/>
                  </a:lnTo>
                  <a:lnTo>
                    <a:pt x="16550" y="21600"/>
                  </a:lnTo>
                  <a:lnTo>
                    <a:pt x="16550" y="21545"/>
                  </a:lnTo>
                  <a:cubicBezTo>
                    <a:pt x="17714" y="21468"/>
                    <a:pt x="18866" y="20441"/>
                    <a:pt x="19754" y="18417"/>
                  </a:cubicBezTo>
                  <a:cubicBezTo>
                    <a:pt x="21600" y="14209"/>
                    <a:pt x="21600" y="7391"/>
                    <a:pt x="19754" y="3183"/>
                  </a:cubicBezTo>
                  <a:cubicBezTo>
                    <a:pt x="18866" y="1159"/>
                    <a:pt x="17714" y="132"/>
                    <a:pt x="16550" y="55"/>
                  </a:cubicBezTo>
                  <a:lnTo>
                    <a:pt x="16550" y="0"/>
                  </a:lnTo>
                  <a:lnTo>
                    <a:pt x="0" y="0"/>
                  </a:lnTo>
                  <a:close/>
                </a:path>
              </a:pathLst>
            </a:custGeom>
            <a:solidFill>
              <a:srgbClr val="FFFFFF"/>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14" name="Shape 214"/>
            <p:cNvSpPr/>
            <p:nvPr/>
          </p:nvSpPr>
          <p:spPr>
            <a:xfrm>
              <a:off x="2826674" y="2484852"/>
              <a:ext cx="1447296" cy="7314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b">
              <a:noAutofit/>
            </a:bodyPr>
            <a:lstStyle>
              <a:lvl1pPr>
                <a:lnSpc>
                  <a:spcPct val="90000"/>
                </a:lnSpc>
                <a:defRPr sz="4000">
                  <a:solidFill>
                    <a:srgbClr val="FFFFFF"/>
                  </a:solidFill>
                </a:defRPr>
              </a:lvl1pPr>
            </a:lstStyle>
            <a:p>
              <a:pPr algn="ctr" defTabSz="321457" hangingPunct="0">
                <a:spcBef>
                  <a:spcPts val="3867"/>
                </a:spcBef>
              </a:pPr>
              <a:r>
                <a:rPr sz="2813" kern="0">
                  <a:sym typeface="Helvetica Neue Thin"/>
                </a:rPr>
                <a:t>11</a:t>
              </a:r>
            </a:p>
          </p:txBody>
        </p:sp>
        <p:sp>
          <p:nvSpPr>
            <p:cNvPr id="215" name="Shape 215"/>
            <p:cNvSpPr/>
            <p:nvPr/>
          </p:nvSpPr>
          <p:spPr>
            <a:xfrm>
              <a:off x="4406332" y="2706538"/>
              <a:ext cx="2495099" cy="5847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20000"/>
                </a:lnSpc>
                <a:spcBef>
                  <a:spcPts val="1000"/>
                </a:spcBef>
                <a:defRPr sz="2400">
                  <a:solidFill>
                    <a:srgbClr val="FFFFFF"/>
                  </a:solidFill>
                  <a:latin typeface="Helvetica Neue Light"/>
                  <a:ea typeface="Helvetica Neue Light"/>
                  <a:cs typeface="Helvetica Neue Light"/>
                  <a:sym typeface="Helvetica Neue Light"/>
                </a:defRPr>
              </a:lvl1pPr>
            </a:lstStyle>
            <a:p>
              <a:pPr hangingPunct="0"/>
              <a:r>
                <a:rPr sz="1687" kern="0"/>
                <a:t>UAS Platforms</a:t>
              </a:r>
            </a:p>
          </p:txBody>
        </p:sp>
        <p:pic>
          <p:nvPicPr>
            <p:cNvPr id="216" name="Bramor_RTK.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13853" y="2874892"/>
              <a:ext cx="1912700" cy="734477"/>
            </a:xfrm>
            <a:prstGeom prst="rect">
              <a:avLst/>
            </a:prstGeom>
            <a:ln w="25400" cap="flat">
              <a:noFill/>
              <a:miter lim="400000"/>
            </a:ln>
            <a:effectLst>
              <a:outerShdw blurRad="254000" dist="127000" dir="5400000" rotWithShape="0">
                <a:srgbClr val="000000">
                  <a:alpha val="70000"/>
                </a:srgbClr>
              </a:outerShdw>
            </a:effectLst>
          </p:spPr>
        </p:pic>
        <p:sp>
          <p:nvSpPr>
            <p:cNvPr id="217" name="Shape 217"/>
            <p:cNvSpPr/>
            <p:nvPr/>
          </p:nvSpPr>
          <p:spPr>
            <a:xfrm>
              <a:off x="7975774" y="1460920"/>
              <a:ext cx="2462850" cy="1094714"/>
            </a:xfrm>
            <a:custGeom>
              <a:avLst/>
              <a:gdLst/>
              <a:ahLst/>
              <a:cxnLst>
                <a:cxn ang="0">
                  <a:pos x="wd2" y="hd2"/>
                </a:cxn>
                <a:cxn ang="5400000">
                  <a:pos x="wd2" y="hd2"/>
                </a:cxn>
                <a:cxn ang="10800000">
                  <a:pos x="wd2" y="hd2"/>
                </a:cxn>
                <a:cxn ang="16200000">
                  <a:pos x="wd2" y="hd2"/>
                </a:cxn>
              </a:cxnLst>
              <a:rect l="0" t="0" r="r" b="b"/>
              <a:pathLst>
                <a:path w="21142" h="21541" extrusionOk="0">
                  <a:moveTo>
                    <a:pt x="0" y="0"/>
                  </a:moveTo>
                  <a:lnTo>
                    <a:pt x="0" y="21539"/>
                  </a:lnTo>
                  <a:lnTo>
                    <a:pt x="16346" y="21539"/>
                  </a:lnTo>
                  <a:cubicBezTo>
                    <a:pt x="17582" y="21600"/>
                    <a:pt x="18824" y="20568"/>
                    <a:pt x="19767" y="18407"/>
                  </a:cubicBezTo>
                  <a:cubicBezTo>
                    <a:pt x="21600" y="14204"/>
                    <a:pt x="21600" y="7389"/>
                    <a:pt x="19767" y="3186"/>
                  </a:cubicBezTo>
                  <a:cubicBezTo>
                    <a:pt x="18842" y="1067"/>
                    <a:pt x="17629" y="29"/>
                    <a:pt x="16418" y="47"/>
                  </a:cubicBezTo>
                  <a:lnTo>
                    <a:pt x="16418" y="0"/>
                  </a:lnTo>
                  <a:lnTo>
                    <a:pt x="0" y="0"/>
                  </a:lnTo>
                  <a:close/>
                </a:path>
              </a:pathLst>
            </a:custGeom>
            <a:solidFill>
              <a:srgbClr val="FFFFFF"/>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18" name="Shape 218"/>
            <p:cNvSpPr/>
            <p:nvPr/>
          </p:nvSpPr>
          <p:spPr>
            <a:xfrm>
              <a:off x="7975774" y="122658"/>
              <a:ext cx="2462850" cy="1094646"/>
            </a:xfrm>
            <a:custGeom>
              <a:avLst/>
              <a:gdLst/>
              <a:ahLst/>
              <a:cxnLst>
                <a:cxn ang="0">
                  <a:pos x="wd2" y="hd2"/>
                </a:cxn>
                <a:cxn ang="5400000">
                  <a:pos x="wd2" y="hd2"/>
                </a:cxn>
                <a:cxn ang="10800000">
                  <a:pos x="wd2" y="hd2"/>
                </a:cxn>
                <a:cxn ang="16200000">
                  <a:pos x="wd2" y="hd2"/>
                </a:cxn>
              </a:cxnLst>
              <a:rect l="0" t="0" r="r" b="b"/>
              <a:pathLst>
                <a:path w="21142" h="21559" extrusionOk="0">
                  <a:moveTo>
                    <a:pt x="0" y="0"/>
                  </a:moveTo>
                  <a:lnTo>
                    <a:pt x="0" y="21557"/>
                  </a:lnTo>
                  <a:lnTo>
                    <a:pt x="16377" y="21557"/>
                  </a:lnTo>
                  <a:cubicBezTo>
                    <a:pt x="17602" y="21600"/>
                    <a:pt x="18832" y="20560"/>
                    <a:pt x="19767" y="18415"/>
                  </a:cubicBezTo>
                  <a:cubicBezTo>
                    <a:pt x="21600" y="14209"/>
                    <a:pt x="21600" y="7395"/>
                    <a:pt x="19767" y="3189"/>
                  </a:cubicBezTo>
                  <a:cubicBezTo>
                    <a:pt x="18842" y="1068"/>
                    <a:pt x="17629" y="21"/>
                    <a:pt x="16418" y="39"/>
                  </a:cubicBezTo>
                  <a:lnTo>
                    <a:pt x="16418" y="0"/>
                  </a:lnTo>
                  <a:lnTo>
                    <a:pt x="0" y="0"/>
                  </a:lnTo>
                  <a:close/>
                </a:path>
              </a:pathLst>
            </a:custGeom>
            <a:solidFill>
              <a:srgbClr val="FFFFFF"/>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defRPr>
                  <a:solidFill>
                    <a:srgbClr val="FFFFFF"/>
                  </a:solidFill>
                </a:defRPr>
              </a:pPr>
              <a:endParaRPr sz="3516" kern="0">
                <a:solidFill>
                  <a:srgbClr val="FFFFFF"/>
                </a:solidFill>
                <a:sym typeface="Helvetica Neue Thin"/>
              </a:endParaRPr>
            </a:p>
          </p:txBody>
        </p:sp>
        <p:pic>
          <p:nvPicPr>
            <p:cNvPr id="219" name="pasted-image.pd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210896" y="1579387"/>
              <a:ext cx="1478616" cy="965627"/>
            </a:xfrm>
            <a:prstGeom prst="rect">
              <a:avLst/>
            </a:prstGeom>
            <a:ln w="12700" cap="flat">
              <a:noFill/>
              <a:miter lim="400000"/>
            </a:ln>
            <a:effectLst/>
          </p:spPr>
        </p:pic>
        <p:pic>
          <p:nvPicPr>
            <p:cNvPr id="220" name="puma_AE.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38961" y="323786"/>
              <a:ext cx="2062484" cy="824994"/>
            </a:xfrm>
            <a:prstGeom prst="rect">
              <a:avLst/>
            </a:prstGeom>
            <a:ln w="12700" cap="flat">
              <a:noFill/>
              <a:miter lim="400000"/>
            </a:ln>
            <a:effectLst/>
          </p:spPr>
        </p:pic>
        <p:sp>
          <p:nvSpPr>
            <p:cNvPr id="221" name="Shape 221"/>
            <p:cNvSpPr/>
            <p:nvPr/>
          </p:nvSpPr>
          <p:spPr>
            <a:xfrm>
              <a:off x="1857063" y="575971"/>
              <a:ext cx="1447295" cy="7314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b">
              <a:noAutofit/>
            </a:bodyPr>
            <a:lstStyle>
              <a:lvl1pPr>
                <a:lnSpc>
                  <a:spcPct val="90000"/>
                </a:lnSpc>
                <a:defRPr sz="4000">
                  <a:solidFill>
                    <a:srgbClr val="FFFFFF"/>
                  </a:solidFill>
                </a:defRPr>
              </a:lvl1pPr>
            </a:lstStyle>
            <a:p>
              <a:pPr algn="ctr" defTabSz="321457" hangingPunct="0">
                <a:spcBef>
                  <a:spcPts val="3867"/>
                </a:spcBef>
              </a:pPr>
              <a:r>
                <a:rPr sz="2813" kern="0">
                  <a:sym typeface="Helvetica Neue Thin"/>
                </a:rPr>
                <a:t>14</a:t>
              </a:r>
            </a:p>
          </p:txBody>
        </p:sp>
      </p:grpSp>
      <p:grpSp>
        <p:nvGrpSpPr>
          <p:cNvPr id="247" name="Group 247"/>
          <p:cNvGrpSpPr/>
          <p:nvPr/>
        </p:nvGrpSpPr>
        <p:grpSpPr>
          <a:xfrm>
            <a:off x="1824371" y="1090922"/>
            <a:ext cx="1228792" cy="1302937"/>
            <a:chOff x="103286" y="96819"/>
            <a:chExt cx="1747666" cy="1853120"/>
          </a:xfrm>
        </p:grpSpPr>
        <p:grpSp>
          <p:nvGrpSpPr>
            <p:cNvPr id="245" name="Group 245"/>
            <p:cNvGrpSpPr/>
            <p:nvPr/>
          </p:nvGrpSpPr>
          <p:grpSpPr>
            <a:xfrm>
              <a:off x="103286" y="96819"/>
              <a:ext cx="1747668" cy="1853121"/>
              <a:chOff x="0" y="0"/>
              <a:chExt cx="1747666" cy="1853120"/>
            </a:xfrm>
          </p:grpSpPr>
          <p:sp>
            <p:nvSpPr>
              <p:cNvPr id="223" name="Shape 223"/>
              <p:cNvSpPr/>
              <p:nvPr/>
            </p:nvSpPr>
            <p:spPr>
              <a:xfrm>
                <a:off x="0" y="105453"/>
                <a:ext cx="1747667" cy="1747668"/>
              </a:xfrm>
              <a:prstGeom prst="roundRect">
                <a:avLst>
                  <a:gd name="adj" fmla="val 4166"/>
                </a:avLst>
              </a:prstGeom>
              <a:solidFill>
                <a:srgbClr val="B9B9B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24" name="Shape 224"/>
              <p:cNvSpPr/>
              <p:nvPr/>
            </p:nvSpPr>
            <p:spPr>
              <a:xfrm>
                <a:off x="38259" y="140406"/>
                <a:ext cx="1677761" cy="1677762"/>
              </a:xfrm>
              <a:custGeom>
                <a:avLst/>
                <a:gdLst/>
                <a:ahLst/>
                <a:cxnLst>
                  <a:cxn ang="0">
                    <a:pos x="wd2" y="hd2"/>
                  </a:cxn>
                  <a:cxn ang="5400000">
                    <a:pos x="wd2" y="hd2"/>
                  </a:cxn>
                  <a:cxn ang="10800000">
                    <a:pos x="wd2" y="hd2"/>
                  </a:cxn>
                  <a:cxn ang="16200000">
                    <a:pos x="wd2" y="hd2"/>
                  </a:cxn>
                </a:cxnLst>
                <a:rect l="0" t="0" r="r" b="b"/>
                <a:pathLst>
                  <a:path w="21600" h="21600" extrusionOk="0">
                    <a:moveTo>
                      <a:pt x="900" y="0"/>
                    </a:moveTo>
                    <a:cubicBezTo>
                      <a:pt x="651" y="0"/>
                      <a:pt x="426" y="101"/>
                      <a:pt x="264" y="264"/>
                    </a:cubicBezTo>
                    <a:cubicBezTo>
                      <a:pt x="101" y="426"/>
                      <a:pt x="0" y="651"/>
                      <a:pt x="0" y="900"/>
                    </a:cubicBezTo>
                    <a:lnTo>
                      <a:pt x="0" y="20700"/>
                    </a:lnTo>
                    <a:cubicBezTo>
                      <a:pt x="0" y="20949"/>
                      <a:pt x="101" y="21174"/>
                      <a:pt x="264" y="21336"/>
                    </a:cubicBezTo>
                    <a:cubicBezTo>
                      <a:pt x="426" y="21499"/>
                      <a:pt x="651" y="21600"/>
                      <a:pt x="900" y="21600"/>
                    </a:cubicBezTo>
                    <a:lnTo>
                      <a:pt x="17547" y="21600"/>
                    </a:lnTo>
                    <a:lnTo>
                      <a:pt x="21600" y="17530"/>
                    </a:lnTo>
                    <a:lnTo>
                      <a:pt x="21600" y="900"/>
                    </a:lnTo>
                    <a:cubicBezTo>
                      <a:pt x="21600" y="651"/>
                      <a:pt x="21499" y="426"/>
                      <a:pt x="21336" y="264"/>
                    </a:cubicBezTo>
                    <a:cubicBezTo>
                      <a:pt x="21174" y="101"/>
                      <a:pt x="20949" y="0"/>
                      <a:pt x="20700" y="0"/>
                    </a:cubicBezTo>
                    <a:lnTo>
                      <a:pt x="900" y="0"/>
                    </a:lnTo>
                    <a:close/>
                  </a:path>
                </a:pathLst>
              </a:custGeom>
              <a:solidFill>
                <a:srgbClr val="FFFFFF"/>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grpSp>
            <p:nvGrpSpPr>
              <p:cNvPr id="243" name="Group 243"/>
              <p:cNvGrpSpPr/>
              <p:nvPr/>
            </p:nvGrpSpPr>
            <p:grpSpPr>
              <a:xfrm>
                <a:off x="-1" y="0"/>
                <a:ext cx="1747668" cy="629754"/>
                <a:chOff x="0" y="0"/>
                <a:chExt cx="1747666" cy="629753"/>
              </a:xfrm>
            </p:grpSpPr>
            <p:grpSp>
              <p:nvGrpSpPr>
                <p:cNvPr id="227" name="Group 227"/>
                <p:cNvGrpSpPr/>
                <p:nvPr/>
              </p:nvGrpSpPr>
              <p:grpSpPr>
                <a:xfrm>
                  <a:off x="-1" y="105453"/>
                  <a:ext cx="1747668" cy="524301"/>
                  <a:chOff x="0" y="0"/>
                  <a:chExt cx="1747666" cy="524300"/>
                </a:xfrm>
              </p:grpSpPr>
              <p:sp>
                <p:nvSpPr>
                  <p:cNvPr id="225" name="Shape 225"/>
                  <p:cNvSpPr/>
                  <p:nvPr/>
                </p:nvSpPr>
                <p:spPr>
                  <a:xfrm>
                    <a:off x="0" y="0"/>
                    <a:ext cx="1747667" cy="524301"/>
                  </a:xfrm>
                  <a:custGeom>
                    <a:avLst/>
                    <a:gdLst/>
                    <a:ahLst/>
                    <a:cxnLst>
                      <a:cxn ang="0">
                        <a:pos x="wd2" y="hd2"/>
                      </a:cxn>
                      <a:cxn ang="5400000">
                        <a:pos x="wd2" y="hd2"/>
                      </a:cxn>
                      <a:cxn ang="10800000">
                        <a:pos x="wd2" y="hd2"/>
                      </a:cxn>
                      <a:cxn ang="16200000">
                        <a:pos x="wd2" y="hd2"/>
                      </a:cxn>
                    </a:cxnLst>
                    <a:rect l="0" t="0" r="r" b="b"/>
                    <a:pathLst>
                      <a:path w="21600" h="21600" extrusionOk="0">
                        <a:moveTo>
                          <a:pt x="899" y="0"/>
                        </a:moveTo>
                        <a:cubicBezTo>
                          <a:pt x="402" y="0"/>
                          <a:pt x="0" y="1340"/>
                          <a:pt x="0" y="2997"/>
                        </a:cubicBezTo>
                        <a:lnTo>
                          <a:pt x="0" y="21600"/>
                        </a:lnTo>
                        <a:lnTo>
                          <a:pt x="21600" y="21600"/>
                        </a:lnTo>
                        <a:lnTo>
                          <a:pt x="21600" y="2997"/>
                        </a:lnTo>
                        <a:cubicBezTo>
                          <a:pt x="21600" y="1340"/>
                          <a:pt x="21198" y="0"/>
                          <a:pt x="20701" y="0"/>
                        </a:cubicBezTo>
                        <a:lnTo>
                          <a:pt x="899" y="0"/>
                        </a:lnTo>
                        <a:close/>
                      </a:path>
                    </a:pathLst>
                  </a:custGeom>
                  <a:solidFill>
                    <a:srgbClr val="3197E0"/>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26" name="Shape 226"/>
                  <p:cNvSpPr/>
                  <p:nvPr/>
                </p:nvSpPr>
                <p:spPr>
                  <a:xfrm>
                    <a:off x="121379" y="97684"/>
                    <a:ext cx="1504909" cy="3979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100000"/>
                      </a:lnSpc>
                      <a:defRPr sz="1900">
                        <a:solidFill>
                          <a:srgbClr val="FFFFFF"/>
                        </a:solidFill>
                        <a:latin typeface="Helvetica Neue Light"/>
                        <a:ea typeface="Helvetica Neue Light"/>
                        <a:cs typeface="Helvetica Neue Light"/>
                        <a:sym typeface="Helvetica Neue Light"/>
                      </a:defRPr>
                    </a:lvl1pPr>
                  </a:lstStyle>
                  <a:p>
                    <a:pPr algn="ctr" defTabSz="321457" hangingPunct="0">
                      <a:spcBef>
                        <a:spcPts val="3867"/>
                      </a:spcBef>
                    </a:pPr>
                    <a:r>
                      <a:rPr sz="1336" kern="0"/>
                      <a:t>Days of Flight</a:t>
                    </a:r>
                  </a:p>
                </p:txBody>
              </p:sp>
            </p:grpSp>
            <p:grpSp>
              <p:nvGrpSpPr>
                <p:cNvPr id="242" name="Group 242"/>
                <p:cNvGrpSpPr/>
                <p:nvPr/>
              </p:nvGrpSpPr>
              <p:grpSpPr>
                <a:xfrm>
                  <a:off x="382531" y="0"/>
                  <a:ext cx="982605" cy="278426"/>
                  <a:chOff x="0" y="0"/>
                  <a:chExt cx="982604" cy="278425"/>
                </a:xfrm>
              </p:grpSpPr>
              <p:grpSp>
                <p:nvGrpSpPr>
                  <p:cNvPr id="234" name="Group 234"/>
                  <p:cNvGrpSpPr/>
                  <p:nvPr/>
                </p:nvGrpSpPr>
                <p:grpSpPr>
                  <a:xfrm>
                    <a:off x="0" y="170943"/>
                    <a:ext cx="982605" cy="107483"/>
                    <a:chOff x="0" y="0"/>
                    <a:chExt cx="982604" cy="107481"/>
                  </a:xfrm>
                </p:grpSpPr>
                <p:sp>
                  <p:nvSpPr>
                    <p:cNvPr id="228" name="Shape 228"/>
                    <p:cNvSpPr/>
                    <p:nvPr/>
                  </p:nvSpPr>
                  <p:spPr>
                    <a:xfrm>
                      <a:off x="0" y="0"/>
                      <a:ext cx="107482" cy="107482"/>
                    </a:xfrm>
                    <a:prstGeom prst="ellipse">
                      <a:avLst/>
                    </a:prstGeom>
                    <a:solidFill>
                      <a:srgbClr val="3484C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29" name="Shape 229"/>
                    <p:cNvSpPr/>
                    <p:nvPr/>
                  </p:nvSpPr>
                  <p:spPr>
                    <a:xfrm>
                      <a:off x="175024" y="0"/>
                      <a:ext cx="107483" cy="107482"/>
                    </a:xfrm>
                    <a:prstGeom prst="ellipse">
                      <a:avLst/>
                    </a:prstGeom>
                    <a:solidFill>
                      <a:srgbClr val="3484C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30" name="Shape 230"/>
                    <p:cNvSpPr/>
                    <p:nvPr/>
                  </p:nvSpPr>
                  <p:spPr>
                    <a:xfrm>
                      <a:off x="350049" y="0"/>
                      <a:ext cx="107482" cy="107482"/>
                    </a:xfrm>
                    <a:prstGeom prst="ellipse">
                      <a:avLst/>
                    </a:prstGeom>
                    <a:solidFill>
                      <a:srgbClr val="3484C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31" name="Shape 231"/>
                    <p:cNvSpPr/>
                    <p:nvPr/>
                  </p:nvSpPr>
                  <p:spPr>
                    <a:xfrm>
                      <a:off x="525073" y="0"/>
                      <a:ext cx="107483" cy="107482"/>
                    </a:xfrm>
                    <a:prstGeom prst="ellipse">
                      <a:avLst/>
                    </a:prstGeom>
                    <a:solidFill>
                      <a:srgbClr val="3484C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32" name="Shape 232"/>
                    <p:cNvSpPr/>
                    <p:nvPr/>
                  </p:nvSpPr>
                  <p:spPr>
                    <a:xfrm>
                      <a:off x="700098" y="0"/>
                      <a:ext cx="107483" cy="107482"/>
                    </a:xfrm>
                    <a:prstGeom prst="ellipse">
                      <a:avLst/>
                    </a:prstGeom>
                    <a:solidFill>
                      <a:srgbClr val="3484C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33" name="Shape 233"/>
                    <p:cNvSpPr/>
                    <p:nvPr/>
                  </p:nvSpPr>
                  <p:spPr>
                    <a:xfrm>
                      <a:off x="875123" y="0"/>
                      <a:ext cx="107482" cy="107482"/>
                    </a:xfrm>
                    <a:prstGeom prst="ellipse">
                      <a:avLst/>
                    </a:prstGeom>
                    <a:solidFill>
                      <a:srgbClr val="3484C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grpSp>
              <p:grpSp>
                <p:nvGrpSpPr>
                  <p:cNvPr id="241" name="Group 241"/>
                  <p:cNvGrpSpPr/>
                  <p:nvPr/>
                </p:nvGrpSpPr>
                <p:grpSpPr>
                  <a:xfrm>
                    <a:off x="18385" y="0"/>
                    <a:ext cx="945835" cy="245657"/>
                    <a:chOff x="0" y="0"/>
                    <a:chExt cx="945834" cy="245656"/>
                  </a:xfrm>
                </p:grpSpPr>
                <p:sp>
                  <p:nvSpPr>
                    <p:cNvPr id="235" name="Shape 235"/>
                    <p:cNvSpPr/>
                    <p:nvPr/>
                  </p:nvSpPr>
                  <p:spPr>
                    <a:xfrm>
                      <a:off x="0" y="0"/>
                      <a:ext cx="70712" cy="245657"/>
                    </a:xfrm>
                    <a:prstGeom prst="roundRect">
                      <a:avLst>
                        <a:gd name="adj" fmla="val 50000"/>
                      </a:avLst>
                    </a:prstGeom>
                    <a:solidFill>
                      <a:srgbClr val="E5E5E5"/>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36" name="Shape 236"/>
                    <p:cNvSpPr/>
                    <p:nvPr/>
                  </p:nvSpPr>
                  <p:spPr>
                    <a:xfrm>
                      <a:off x="175024" y="0"/>
                      <a:ext cx="70712" cy="245657"/>
                    </a:xfrm>
                    <a:prstGeom prst="roundRect">
                      <a:avLst>
                        <a:gd name="adj" fmla="val 50000"/>
                      </a:avLst>
                    </a:prstGeom>
                    <a:solidFill>
                      <a:srgbClr val="E5E5E5"/>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37" name="Shape 237"/>
                    <p:cNvSpPr/>
                    <p:nvPr/>
                  </p:nvSpPr>
                  <p:spPr>
                    <a:xfrm>
                      <a:off x="350049" y="0"/>
                      <a:ext cx="70712" cy="245657"/>
                    </a:xfrm>
                    <a:prstGeom prst="roundRect">
                      <a:avLst>
                        <a:gd name="adj" fmla="val 50000"/>
                      </a:avLst>
                    </a:prstGeom>
                    <a:solidFill>
                      <a:srgbClr val="E5E5E5"/>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38" name="Shape 238"/>
                    <p:cNvSpPr/>
                    <p:nvPr/>
                  </p:nvSpPr>
                  <p:spPr>
                    <a:xfrm>
                      <a:off x="525073" y="0"/>
                      <a:ext cx="70713" cy="245657"/>
                    </a:xfrm>
                    <a:prstGeom prst="roundRect">
                      <a:avLst>
                        <a:gd name="adj" fmla="val 50000"/>
                      </a:avLst>
                    </a:prstGeom>
                    <a:solidFill>
                      <a:srgbClr val="E5E5E5"/>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39" name="Shape 239"/>
                    <p:cNvSpPr/>
                    <p:nvPr/>
                  </p:nvSpPr>
                  <p:spPr>
                    <a:xfrm>
                      <a:off x="700098" y="0"/>
                      <a:ext cx="70712" cy="245657"/>
                    </a:xfrm>
                    <a:prstGeom prst="roundRect">
                      <a:avLst>
                        <a:gd name="adj" fmla="val 50000"/>
                      </a:avLst>
                    </a:prstGeom>
                    <a:solidFill>
                      <a:srgbClr val="E5E5E5"/>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40" name="Shape 240"/>
                    <p:cNvSpPr/>
                    <p:nvPr/>
                  </p:nvSpPr>
                  <p:spPr>
                    <a:xfrm>
                      <a:off x="875123" y="0"/>
                      <a:ext cx="70712" cy="245657"/>
                    </a:xfrm>
                    <a:prstGeom prst="roundRect">
                      <a:avLst>
                        <a:gd name="adj" fmla="val 50000"/>
                      </a:avLst>
                    </a:prstGeom>
                    <a:solidFill>
                      <a:srgbClr val="E5E5E5"/>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grpSp>
            </p:grpSp>
          </p:grpSp>
          <p:sp>
            <p:nvSpPr>
              <p:cNvPr id="244" name="Shape 244"/>
              <p:cNvSpPr/>
              <p:nvPr/>
            </p:nvSpPr>
            <p:spPr>
              <a:xfrm rot="10800000">
                <a:off x="1399007" y="1501162"/>
                <a:ext cx="316984" cy="31698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8965" y="21600"/>
                    </a:lnTo>
                    <a:cubicBezTo>
                      <a:pt x="20425" y="21600"/>
                      <a:pt x="21600" y="20425"/>
                      <a:pt x="21600" y="18965"/>
                    </a:cubicBezTo>
                    <a:lnTo>
                      <a:pt x="21600" y="0"/>
                    </a:lnTo>
                    <a:close/>
                  </a:path>
                </a:pathLst>
              </a:custGeom>
              <a:solidFill>
                <a:srgbClr val="E5E5E5"/>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grpSp>
        <p:sp>
          <p:nvSpPr>
            <p:cNvPr id="246" name="Shape 246"/>
            <p:cNvSpPr/>
            <p:nvPr/>
          </p:nvSpPr>
          <p:spPr>
            <a:xfrm>
              <a:off x="330855" y="816891"/>
              <a:ext cx="1292531" cy="8093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6000">
                  <a:solidFill>
                    <a:srgbClr val="3483C9"/>
                  </a:solidFill>
                  <a:latin typeface="+mj-lt"/>
                  <a:ea typeface="+mj-ea"/>
                  <a:cs typeface="+mj-cs"/>
                  <a:sym typeface="Helvetica Neue UltraLight"/>
                </a:defRPr>
              </a:lvl1pPr>
            </a:lstStyle>
            <a:p>
              <a:pPr algn="ctr" defTabSz="321457" hangingPunct="0">
                <a:lnSpc>
                  <a:spcPct val="80000"/>
                </a:lnSpc>
                <a:spcBef>
                  <a:spcPts val="3867"/>
                </a:spcBef>
              </a:pPr>
              <a:r>
                <a:rPr sz="4219" kern="0"/>
                <a:t>5</a:t>
              </a:r>
            </a:p>
          </p:txBody>
        </p:sp>
      </p:grpSp>
      <p:grpSp>
        <p:nvGrpSpPr>
          <p:cNvPr id="269" name="Group 269"/>
          <p:cNvGrpSpPr/>
          <p:nvPr/>
        </p:nvGrpSpPr>
        <p:grpSpPr>
          <a:xfrm>
            <a:off x="2726187" y="5145571"/>
            <a:ext cx="6974308" cy="1527482"/>
            <a:chOff x="0" y="0"/>
            <a:chExt cx="9919317" cy="2172484"/>
          </a:xfrm>
        </p:grpSpPr>
        <p:grpSp>
          <p:nvGrpSpPr>
            <p:cNvPr id="254" name="Group 254"/>
            <p:cNvGrpSpPr/>
            <p:nvPr/>
          </p:nvGrpSpPr>
          <p:grpSpPr>
            <a:xfrm>
              <a:off x="-1" y="0"/>
              <a:ext cx="3009879" cy="2172485"/>
              <a:chOff x="0" y="0"/>
              <a:chExt cx="3009877" cy="2172484"/>
            </a:xfrm>
          </p:grpSpPr>
          <p:grpSp>
            <p:nvGrpSpPr>
              <p:cNvPr id="250" name="Group 250"/>
              <p:cNvGrpSpPr/>
              <p:nvPr/>
            </p:nvGrpSpPr>
            <p:grpSpPr>
              <a:xfrm>
                <a:off x="-1" y="0"/>
                <a:ext cx="3009879" cy="1763569"/>
                <a:chOff x="0" y="0"/>
                <a:chExt cx="3009877" cy="1763568"/>
              </a:xfrm>
            </p:grpSpPr>
            <p:sp>
              <p:nvSpPr>
                <p:cNvPr id="248" name="Shape 248"/>
                <p:cNvSpPr/>
                <p:nvPr/>
              </p:nvSpPr>
              <p:spPr>
                <a:xfrm>
                  <a:off x="0" y="311859"/>
                  <a:ext cx="3009878" cy="1451709"/>
                </a:xfrm>
                <a:custGeom>
                  <a:avLst/>
                  <a:gdLst/>
                  <a:ahLst/>
                  <a:cxnLst>
                    <a:cxn ang="0">
                      <a:pos x="wd2" y="hd2"/>
                    </a:cxn>
                    <a:cxn ang="5400000">
                      <a:pos x="wd2" y="hd2"/>
                    </a:cxn>
                    <a:cxn ang="10800000">
                      <a:pos x="wd2" y="hd2"/>
                    </a:cxn>
                    <a:cxn ang="16200000">
                      <a:pos x="wd2" y="hd2"/>
                    </a:cxn>
                  </a:cxnLst>
                  <a:rect l="0" t="0" r="r" b="b"/>
                  <a:pathLst>
                    <a:path w="21600" h="21600" extrusionOk="0">
                      <a:moveTo>
                        <a:pt x="7994" y="0"/>
                      </a:moveTo>
                      <a:cubicBezTo>
                        <a:pt x="6225" y="985"/>
                        <a:pt x="4551" y="2894"/>
                        <a:pt x="3164" y="5771"/>
                      </a:cubicBezTo>
                      <a:cubicBezTo>
                        <a:pt x="1055" y="10143"/>
                        <a:pt x="0" y="15871"/>
                        <a:pt x="0" y="21600"/>
                      </a:cubicBezTo>
                      <a:lnTo>
                        <a:pt x="432" y="21600"/>
                      </a:lnTo>
                      <a:cubicBezTo>
                        <a:pt x="432" y="16100"/>
                        <a:pt x="1445" y="10600"/>
                        <a:pt x="3469" y="6403"/>
                      </a:cubicBezTo>
                      <a:cubicBezTo>
                        <a:pt x="4772" y="3702"/>
                        <a:pt x="6337" y="1881"/>
                        <a:pt x="7994" y="918"/>
                      </a:cubicBezTo>
                      <a:lnTo>
                        <a:pt x="7994" y="0"/>
                      </a:lnTo>
                      <a:close/>
                      <a:moveTo>
                        <a:pt x="13609" y="0"/>
                      </a:moveTo>
                      <a:lnTo>
                        <a:pt x="13609" y="918"/>
                      </a:lnTo>
                      <a:cubicBezTo>
                        <a:pt x="15264" y="1881"/>
                        <a:pt x="16829" y="3703"/>
                        <a:pt x="18131" y="6403"/>
                      </a:cubicBezTo>
                      <a:cubicBezTo>
                        <a:pt x="20155" y="10600"/>
                        <a:pt x="21168" y="16100"/>
                        <a:pt x="21168" y="21600"/>
                      </a:cubicBezTo>
                      <a:lnTo>
                        <a:pt x="21600" y="21600"/>
                      </a:lnTo>
                      <a:cubicBezTo>
                        <a:pt x="21600" y="15871"/>
                        <a:pt x="20545" y="10143"/>
                        <a:pt x="18436" y="5771"/>
                      </a:cubicBezTo>
                      <a:cubicBezTo>
                        <a:pt x="17049" y="2894"/>
                        <a:pt x="15377" y="985"/>
                        <a:pt x="13609" y="0"/>
                      </a:cubicBezTo>
                      <a:close/>
                    </a:path>
                  </a:pathLst>
                </a:custGeom>
                <a:solidFill>
                  <a:srgbClr val="3197E0"/>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49" name="Shape 249"/>
                <p:cNvSpPr/>
                <p:nvPr/>
              </p:nvSpPr>
              <p:spPr>
                <a:xfrm>
                  <a:off x="1203988" y="0"/>
                  <a:ext cx="601901" cy="601901"/>
                </a:xfrm>
                <a:prstGeom prst="roundRect">
                  <a:avLst>
                    <a:gd name="adj" fmla="val 15000"/>
                  </a:avLst>
                </a:prstGeom>
                <a:solidFill>
                  <a:srgbClr val="3197E0"/>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grpSp>
          <p:grpSp>
            <p:nvGrpSpPr>
              <p:cNvPr id="253" name="Group 253"/>
              <p:cNvGrpSpPr/>
              <p:nvPr/>
            </p:nvGrpSpPr>
            <p:grpSpPr>
              <a:xfrm>
                <a:off x="301138" y="1073827"/>
                <a:ext cx="2407602" cy="1098658"/>
                <a:chOff x="0" y="0"/>
                <a:chExt cx="2407601" cy="1098656"/>
              </a:xfrm>
            </p:grpSpPr>
            <p:sp>
              <p:nvSpPr>
                <p:cNvPr id="251" name="Shape 251"/>
                <p:cNvSpPr/>
                <p:nvPr/>
              </p:nvSpPr>
              <p:spPr>
                <a:xfrm>
                  <a:off x="180570" y="0"/>
                  <a:ext cx="2046462" cy="6671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defRPr>
                      <a:solidFill>
                        <a:srgbClr val="3483C9"/>
                      </a:solidFill>
                    </a:defRPr>
                  </a:lvl1pPr>
                </a:lstStyle>
                <a:p>
                  <a:pPr algn="ctr" defTabSz="321457" hangingPunct="0">
                    <a:lnSpc>
                      <a:spcPct val="80000"/>
                    </a:lnSpc>
                    <a:spcBef>
                      <a:spcPts val="3867"/>
                    </a:spcBef>
                  </a:pPr>
                  <a:r>
                    <a:rPr sz="3516" kern="0">
                      <a:sym typeface="Helvetica Neue Thin"/>
                    </a:rPr>
                    <a:t>4 </a:t>
                  </a:r>
                </a:p>
              </p:txBody>
            </p:sp>
            <p:sp>
              <p:nvSpPr>
                <p:cNvPr id="252" name="Shape 252"/>
                <p:cNvSpPr/>
                <p:nvPr/>
              </p:nvSpPr>
              <p:spPr>
                <a:xfrm>
                  <a:off x="0" y="791723"/>
                  <a:ext cx="2407602" cy="3069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algn="ctr" hangingPunct="0"/>
                  <a:r>
                    <a:rPr sz="1406" kern="0"/>
                    <a:t>Scenarios</a:t>
                  </a:r>
                </a:p>
              </p:txBody>
            </p:sp>
          </p:grpSp>
        </p:grpSp>
        <p:grpSp>
          <p:nvGrpSpPr>
            <p:cNvPr id="261" name="Group 261"/>
            <p:cNvGrpSpPr/>
            <p:nvPr/>
          </p:nvGrpSpPr>
          <p:grpSpPr>
            <a:xfrm>
              <a:off x="3454719" y="0"/>
              <a:ext cx="3009879" cy="2172484"/>
              <a:chOff x="0" y="0"/>
              <a:chExt cx="3009877" cy="2172483"/>
            </a:xfrm>
          </p:grpSpPr>
          <p:grpSp>
            <p:nvGrpSpPr>
              <p:cNvPr id="257" name="Group 257"/>
              <p:cNvGrpSpPr/>
              <p:nvPr/>
            </p:nvGrpSpPr>
            <p:grpSpPr>
              <a:xfrm>
                <a:off x="301138" y="1073827"/>
                <a:ext cx="2407602" cy="1098657"/>
                <a:chOff x="0" y="0"/>
                <a:chExt cx="2407601" cy="1098656"/>
              </a:xfrm>
            </p:grpSpPr>
            <p:sp>
              <p:nvSpPr>
                <p:cNvPr id="255" name="Shape 255"/>
                <p:cNvSpPr/>
                <p:nvPr/>
              </p:nvSpPr>
              <p:spPr>
                <a:xfrm>
                  <a:off x="180570" y="0"/>
                  <a:ext cx="2046462" cy="6671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defRPr>
                      <a:solidFill>
                        <a:srgbClr val="3483C9"/>
                      </a:solidFill>
                    </a:defRPr>
                  </a:lvl1pPr>
                </a:lstStyle>
                <a:p>
                  <a:pPr algn="ctr" defTabSz="321457" hangingPunct="0">
                    <a:lnSpc>
                      <a:spcPct val="80000"/>
                    </a:lnSpc>
                    <a:spcBef>
                      <a:spcPts val="3867"/>
                    </a:spcBef>
                  </a:pPr>
                  <a:r>
                    <a:rPr sz="3516" kern="0">
                      <a:sym typeface="Helvetica Neue Thin"/>
                    </a:rPr>
                    <a:t>74</a:t>
                  </a:r>
                </a:p>
              </p:txBody>
            </p:sp>
            <p:sp>
              <p:nvSpPr>
                <p:cNvPr id="256" name="Shape 256"/>
                <p:cNvSpPr/>
                <p:nvPr/>
              </p:nvSpPr>
              <p:spPr>
                <a:xfrm>
                  <a:off x="0" y="791722"/>
                  <a:ext cx="2407602" cy="3069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algn="ctr" hangingPunct="0"/>
                  <a:r>
                    <a:rPr sz="1406" kern="0"/>
                    <a:t>Flights</a:t>
                  </a:r>
                </a:p>
              </p:txBody>
            </p:sp>
          </p:grpSp>
          <p:grpSp>
            <p:nvGrpSpPr>
              <p:cNvPr id="260" name="Group 260"/>
              <p:cNvGrpSpPr/>
              <p:nvPr/>
            </p:nvGrpSpPr>
            <p:grpSpPr>
              <a:xfrm>
                <a:off x="-1" y="0"/>
                <a:ext cx="3009879" cy="1763569"/>
                <a:chOff x="0" y="0"/>
                <a:chExt cx="3009877" cy="1763568"/>
              </a:xfrm>
            </p:grpSpPr>
            <p:sp>
              <p:nvSpPr>
                <p:cNvPr id="258" name="Shape 258"/>
                <p:cNvSpPr/>
                <p:nvPr/>
              </p:nvSpPr>
              <p:spPr>
                <a:xfrm>
                  <a:off x="0" y="311859"/>
                  <a:ext cx="3009878" cy="1451709"/>
                </a:xfrm>
                <a:custGeom>
                  <a:avLst/>
                  <a:gdLst/>
                  <a:ahLst/>
                  <a:cxnLst>
                    <a:cxn ang="0">
                      <a:pos x="wd2" y="hd2"/>
                    </a:cxn>
                    <a:cxn ang="5400000">
                      <a:pos x="wd2" y="hd2"/>
                    </a:cxn>
                    <a:cxn ang="10800000">
                      <a:pos x="wd2" y="hd2"/>
                    </a:cxn>
                    <a:cxn ang="16200000">
                      <a:pos x="wd2" y="hd2"/>
                    </a:cxn>
                  </a:cxnLst>
                  <a:rect l="0" t="0" r="r" b="b"/>
                  <a:pathLst>
                    <a:path w="21600" h="21600" extrusionOk="0">
                      <a:moveTo>
                        <a:pt x="7994" y="0"/>
                      </a:moveTo>
                      <a:cubicBezTo>
                        <a:pt x="6225" y="985"/>
                        <a:pt x="4551" y="2894"/>
                        <a:pt x="3164" y="5771"/>
                      </a:cubicBezTo>
                      <a:cubicBezTo>
                        <a:pt x="1055" y="10143"/>
                        <a:pt x="0" y="15871"/>
                        <a:pt x="0" y="21600"/>
                      </a:cubicBezTo>
                      <a:lnTo>
                        <a:pt x="432" y="21600"/>
                      </a:lnTo>
                      <a:cubicBezTo>
                        <a:pt x="432" y="16100"/>
                        <a:pt x="1445" y="10600"/>
                        <a:pt x="3469" y="6403"/>
                      </a:cubicBezTo>
                      <a:cubicBezTo>
                        <a:pt x="4772" y="3702"/>
                        <a:pt x="6337" y="1881"/>
                        <a:pt x="7994" y="918"/>
                      </a:cubicBezTo>
                      <a:lnTo>
                        <a:pt x="7994" y="0"/>
                      </a:lnTo>
                      <a:close/>
                      <a:moveTo>
                        <a:pt x="13609" y="0"/>
                      </a:moveTo>
                      <a:lnTo>
                        <a:pt x="13609" y="918"/>
                      </a:lnTo>
                      <a:cubicBezTo>
                        <a:pt x="15264" y="1881"/>
                        <a:pt x="16829" y="3703"/>
                        <a:pt x="18131" y="6403"/>
                      </a:cubicBezTo>
                      <a:cubicBezTo>
                        <a:pt x="20155" y="10600"/>
                        <a:pt x="21168" y="16100"/>
                        <a:pt x="21168" y="21600"/>
                      </a:cubicBezTo>
                      <a:lnTo>
                        <a:pt x="21600" y="21600"/>
                      </a:lnTo>
                      <a:cubicBezTo>
                        <a:pt x="21600" y="15871"/>
                        <a:pt x="20545" y="10143"/>
                        <a:pt x="18436" y="5771"/>
                      </a:cubicBezTo>
                      <a:cubicBezTo>
                        <a:pt x="17049" y="2894"/>
                        <a:pt x="15377" y="985"/>
                        <a:pt x="13609" y="0"/>
                      </a:cubicBezTo>
                      <a:close/>
                    </a:path>
                  </a:pathLst>
                </a:custGeom>
                <a:solidFill>
                  <a:srgbClr val="72B1D7"/>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59" name="Shape 259"/>
                <p:cNvSpPr/>
                <p:nvPr/>
              </p:nvSpPr>
              <p:spPr>
                <a:xfrm>
                  <a:off x="1203988" y="0"/>
                  <a:ext cx="601902" cy="601901"/>
                </a:xfrm>
                <a:prstGeom prst="roundRect">
                  <a:avLst>
                    <a:gd name="adj" fmla="val 15000"/>
                  </a:avLst>
                </a:prstGeom>
                <a:solidFill>
                  <a:srgbClr val="72B1D7"/>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grpSp>
        </p:grpSp>
        <p:grpSp>
          <p:nvGrpSpPr>
            <p:cNvPr id="268" name="Group 268"/>
            <p:cNvGrpSpPr/>
            <p:nvPr/>
          </p:nvGrpSpPr>
          <p:grpSpPr>
            <a:xfrm>
              <a:off x="6909439" y="0"/>
              <a:ext cx="3009879" cy="2172484"/>
              <a:chOff x="0" y="0"/>
              <a:chExt cx="3009877" cy="2172483"/>
            </a:xfrm>
          </p:grpSpPr>
          <p:grpSp>
            <p:nvGrpSpPr>
              <p:cNvPr id="264" name="Group 264"/>
              <p:cNvGrpSpPr/>
              <p:nvPr/>
            </p:nvGrpSpPr>
            <p:grpSpPr>
              <a:xfrm>
                <a:off x="301138" y="1073827"/>
                <a:ext cx="2407602" cy="1098657"/>
                <a:chOff x="0" y="0"/>
                <a:chExt cx="2407601" cy="1098656"/>
              </a:xfrm>
            </p:grpSpPr>
            <p:sp>
              <p:nvSpPr>
                <p:cNvPr id="262" name="Shape 262"/>
                <p:cNvSpPr/>
                <p:nvPr/>
              </p:nvSpPr>
              <p:spPr>
                <a:xfrm>
                  <a:off x="180570" y="0"/>
                  <a:ext cx="2046462" cy="6671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defRPr>
                      <a:solidFill>
                        <a:srgbClr val="3483C9"/>
                      </a:solidFill>
                    </a:defRPr>
                  </a:lvl1pPr>
                </a:lstStyle>
                <a:p>
                  <a:pPr algn="ctr" defTabSz="321457" hangingPunct="0">
                    <a:lnSpc>
                      <a:spcPct val="80000"/>
                    </a:lnSpc>
                    <a:spcBef>
                      <a:spcPts val="3867"/>
                    </a:spcBef>
                  </a:pPr>
                  <a:r>
                    <a:rPr sz="3516" kern="0">
                      <a:sym typeface="Helvetica Neue Thin"/>
                    </a:rPr>
                    <a:t>13.5</a:t>
                  </a:r>
                </a:p>
              </p:txBody>
            </p:sp>
            <p:sp>
              <p:nvSpPr>
                <p:cNvPr id="263" name="Shape 263"/>
                <p:cNvSpPr/>
                <p:nvPr/>
              </p:nvSpPr>
              <p:spPr>
                <a:xfrm>
                  <a:off x="0" y="791722"/>
                  <a:ext cx="2407602" cy="3069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algn="ctr" hangingPunct="0"/>
                  <a:r>
                    <a:rPr sz="1406" kern="0"/>
                    <a:t>Flight Hours</a:t>
                  </a:r>
                </a:p>
              </p:txBody>
            </p:sp>
          </p:grpSp>
          <p:grpSp>
            <p:nvGrpSpPr>
              <p:cNvPr id="267" name="Group 267"/>
              <p:cNvGrpSpPr/>
              <p:nvPr/>
            </p:nvGrpSpPr>
            <p:grpSpPr>
              <a:xfrm>
                <a:off x="-1" y="0"/>
                <a:ext cx="3009879" cy="1763569"/>
                <a:chOff x="0" y="0"/>
                <a:chExt cx="3009877" cy="1763568"/>
              </a:xfrm>
            </p:grpSpPr>
            <p:sp>
              <p:nvSpPr>
                <p:cNvPr id="265" name="Shape 265"/>
                <p:cNvSpPr/>
                <p:nvPr/>
              </p:nvSpPr>
              <p:spPr>
                <a:xfrm>
                  <a:off x="0" y="311859"/>
                  <a:ext cx="3009878" cy="1451709"/>
                </a:xfrm>
                <a:custGeom>
                  <a:avLst/>
                  <a:gdLst/>
                  <a:ahLst/>
                  <a:cxnLst>
                    <a:cxn ang="0">
                      <a:pos x="wd2" y="hd2"/>
                    </a:cxn>
                    <a:cxn ang="5400000">
                      <a:pos x="wd2" y="hd2"/>
                    </a:cxn>
                    <a:cxn ang="10800000">
                      <a:pos x="wd2" y="hd2"/>
                    </a:cxn>
                    <a:cxn ang="16200000">
                      <a:pos x="wd2" y="hd2"/>
                    </a:cxn>
                  </a:cxnLst>
                  <a:rect l="0" t="0" r="r" b="b"/>
                  <a:pathLst>
                    <a:path w="21600" h="21600" extrusionOk="0">
                      <a:moveTo>
                        <a:pt x="7994" y="0"/>
                      </a:moveTo>
                      <a:cubicBezTo>
                        <a:pt x="6225" y="985"/>
                        <a:pt x="4551" y="2894"/>
                        <a:pt x="3164" y="5771"/>
                      </a:cubicBezTo>
                      <a:cubicBezTo>
                        <a:pt x="1055" y="10143"/>
                        <a:pt x="0" y="15871"/>
                        <a:pt x="0" y="21600"/>
                      </a:cubicBezTo>
                      <a:lnTo>
                        <a:pt x="432" y="21600"/>
                      </a:lnTo>
                      <a:cubicBezTo>
                        <a:pt x="432" y="16100"/>
                        <a:pt x="1445" y="10600"/>
                        <a:pt x="3469" y="6403"/>
                      </a:cubicBezTo>
                      <a:cubicBezTo>
                        <a:pt x="4772" y="3702"/>
                        <a:pt x="6337" y="1881"/>
                        <a:pt x="7994" y="918"/>
                      </a:cubicBezTo>
                      <a:lnTo>
                        <a:pt x="7994" y="0"/>
                      </a:lnTo>
                      <a:close/>
                      <a:moveTo>
                        <a:pt x="13609" y="0"/>
                      </a:moveTo>
                      <a:lnTo>
                        <a:pt x="13609" y="918"/>
                      </a:lnTo>
                      <a:cubicBezTo>
                        <a:pt x="15264" y="1881"/>
                        <a:pt x="16829" y="3703"/>
                        <a:pt x="18131" y="6403"/>
                      </a:cubicBezTo>
                      <a:cubicBezTo>
                        <a:pt x="20155" y="10600"/>
                        <a:pt x="21168" y="16100"/>
                        <a:pt x="21168" y="21600"/>
                      </a:cubicBezTo>
                      <a:lnTo>
                        <a:pt x="21600" y="21600"/>
                      </a:lnTo>
                      <a:cubicBezTo>
                        <a:pt x="21600" y="15871"/>
                        <a:pt x="20545" y="10143"/>
                        <a:pt x="18436" y="5771"/>
                      </a:cubicBezTo>
                      <a:cubicBezTo>
                        <a:pt x="17049" y="2894"/>
                        <a:pt x="15377" y="985"/>
                        <a:pt x="13609" y="0"/>
                      </a:cubicBezTo>
                      <a:close/>
                    </a:path>
                  </a:pathLst>
                </a:custGeom>
                <a:solidFill>
                  <a:srgbClr val="99999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66" name="Shape 266"/>
                <p:cNvSpPr/>
                <p:nvPr/>
              </p:nvSpPr>
              <p:spPr>
                <a:xfrm>
                  <a:off x="1203988" y="0"/>
                  <a:ext cx="601902" cy="601901"/>
                </a:xfrm>
                <a:prstGeom prst="roundRect">
                  <a:avLst>
                    <a:gd name="adj" fmla="val 15000"/>
                  </a:avLst>
                </a:prstGeom>
                <a:solidFill>
                  <a:srgbClr val="99999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grpSp>
        </p:grpSp>
      </p:grpSp>
      <p:grpSp>
        <p:nvGrpSpPr>
          <p:cNvPr id="277" name="Group 277"/>
          <p:cNvGrpSpPr/>
          <p:nvPr/>
        </p:nvGrpSpPr>
        <p:grpSpPr>
          <a:xfrm>
            <a:off x="1727382" y="3809870"/>
            <a:ext cx="1422775" cy="1611892"/>
            <a:chOff x="0" y="0"/>
            <a:chExt cx="2023561" cy="2292537"/>
          </a:xfrm>
        </p:grpSpPr>
        <p:grpSp>
          <p:nvGrpSpPr>
            <p:cNvPr id="275" name="Group 275"/>
            <p:cNvGrpSpPr/>
            <p:nvPr/>
          </p:nvGrpSpPr>
          <p:grpSpPr>
            <a:xfrm>
              <a:off x="-1" y="-1"/>
              <a:ext cx="2023563" cy="2292539"/>
              <a:chOff x="0" y="0"/>
              <a:chExt cx="2023561" cy="2292537"/>
            </a:xfrm>
          </p:grpSpPr>
          <p:graphicFrame>
            <p:nvGraphicFramePr>
              <p:cNvPr id="270" name="Chart 270"/>
              <p:cNvGraphicFramePr/>
              <p:nvPr/>
            </p:nvGraphicFramePr>
            <p:xfrm>
              <a:off x="116471" y="393769"/>
              <a:ext cx="1790620" cy="1790621"/>
            </p:xfrm>
            <a:graphic>
              <a:graphicData uri="http://schemas.openxmlformats.org/drawingml/2006/chart">
                <c:chart xmlns:c="http://schemas.openxmlformats.org/drawingml/2006/chart" xmlns:r="http://schemas.openxmlformats.org/officeDocument/2006/relationships" r:id="rId6"/>
              </a:graphicData>
            </a:graphic>
          </p:graphicFrame>
          <p:sp>
            <p:nvSpPr>
              <p:cNvPr id="271" name="Shape 271"/>
              <p:cNvSpPr/>
              <p:nvPr/>
            </p:nvSpPr>
            <p:spPr>
              <a:xfrm>
                <a:off x="-1" y="0"/>
                <a:ext cx="2023563" cy="2292538"/>
              </a:xfrm>
              <a:custGeom>
                <a:avLst/>
                <a:gdLst/>
                <a:ahLst/>
                <a:cxnLst>
                  <a:cxn ang="0">
                    <a:pos x="wd2" y="hd2"/>
                  </a:cxn>
                  <a:cxn ang="5400000">
                    <a:pos x="wd2" y="hd2"/>
                  </a:cxn>
                  <a:cxn ang="10800000">
                    <a:pos x="wd2" y="hd2"/>
                  </a:cxn>
                  <a:cxn ang="16200000">
                    <a:pos x="wd2" y="hd2"/>
                  </a:cxn>
                </a:cxnLst>
                <a:rect l="0" t="0" r="r" b="b"/>
                <a:pathLst>
                  <a:path w="19701" h="20708" extrusionOk="0">
                    <a:moveTo>
                      <a:pt x="8424" y="0"/>
                    </a:moveTo>
                    <a:cubicBezTo>
                      <a:pt x="8017" y="0"/>
                      <a:pt x="7686" y="307"/>
                      <a:pt x="7686" y="684"/>
                    </a:cubicBezTo>
                    <a:lnTo>
                      <a:pt x="7686" y="688"/>
                    </a:lnTo>
                    <a:cubicBezTo>
                      <a:pt x="7686" y="1065"/>
                      <a:pt x="8017" y="1368"/>
                      <a:pt x="8424" y="1368"/>
                    </a:cubicBezTo>
                    <a:lnTo>
                      <a:pt x="8305" y="1368"/>
                    </a:lnTo>
                    <a:lnTo>
                      <a:pt x="8305" y="2541"/>
                    </a:lnTo>
                    <a:lnTo>
                      <a:pt x="8374" y="2541"/>
                    </a:lnTo>
                    <a:cubicBezTo>
                      <a:pt x="6366" y="2822"/>
                      <a:pt x="4432" y="3668"/>
                      <a:pt x="2885" y="5103"/>
                    </a:cubicBezTo>
                    <a:cubicBezTo>
                      <a:pt x="-962" y="8672"/>
                      <a:pt x="-962" y="14461"/>
                      <a:pt x="2885" y="18031"/>
                    </a:cubicBezTo>
                    <a:cubicBezTo>
                      <a:pt x="6733" y="21600"/>
                      <a:pt x="12973" y="21600"/>
                      <a:pt x="16820" y="18031"/>
                    </a:cubicBezTo>
                    <a:cubicBezTo>
                      <a:pt x="20378" y="14730"/>
                      <a:pt x="20638" y="9534"/>
                      <a:pt x="17615" y="5947"/>
                    </a:cubicBezTo>
                    <a:lnTo>
                      <a:pt x="18456" y="5167"/>
                    </a:lnTo>
                    <a:lnTo>
                      <a:pt x="18372" y="5088"/>
                    </a:lnTo>
                    <a:cubicBezTo>
                      <a:pt x="18659" y="5355"/>
                      <a:pt x="19125" y="5359"/>
                      <a:pt x="19412" y="5092"/>
                    </a:cubicBezTo>
                    <a:lnTo>
                      <a:pt x="19412" y="5088"/>
                    </a:lnTo>
                    <a:cubicBezTo>
                      <a:pt x="19700" y="4822"/>
                      <a:pt x="19700" y="4390"/>
                      <a:pt x="19412" y="4123"/>
                    </a:cubicBezTo>
                    <a:lnTo>
                      <a:pt x="17392" y="2248"/>
                    </a:lnTo>
                    <a:cubicBezTo>
                      <a:pt x="17105" y="1982"/>
                      <a:pt x="16639" y="1982"/>
                      <a:pt x="16351" y="2248"/>
                    </a:cubicBezTo>
                    <a:lnTo>
                      <a:pt x="16347" y="2248"/>
                    </a:lnTo>
                    <a:cubicBezTo>
                      <a:pt x="16060" y="2515"/>
                      <a:pt x="16064" y="2947"/>
                      <a:pt x="16351" y="3214"/>
                    </a:cubicBezTo>
                    <a:lnTo>
                      <a:pt x="16267" y="3136"/>
                    </a:lnTo>
                    <a:lnTo>
                      <a:pt x="15372" y="3966"/>
                    </a:lnTo>
                    <a:lnTo>
                      <a:pt x="15487" y="4073"/>
                    </a:lnTo>
                    <a:cubicBezTo>
                      <a:pt x="14222" y="3256"/>
                      <a:pt x="12798" y="2746"/>
                      <a:pt x="11331" y="2541"/>
                    </a:cubicBezTo>
                    <a:lnTo>
                      <a:pt x="11400" y="2541"/>
                    </a:lnTo>
                    <a:lnTo>
                      <a:pt x="11400" y="1368"/>
                    </a:lnTo>
                    <a:lnTo>
                      <a:pt x="11281" y="1368"/>
                    </a:lnTo>
                    <a:cubicBezTo>
                      <a:pt x="11688" y="1368"/>
                      <a:pt x="12019" y="1065"/>
                      <a:pt x="12019" y="688"/>
                    </a:cubicBezTo>
                    <a:lnTo>
                      <a:pt x="12019" y="684"/>
                    </a:lnTo>
                    <a:cubicBezTo>
                      <a:pt x="12019" y="307"/>
                      <a:pt x="11688" y="0"/>
                      <a:pt x="11281" y="0"/>
                    </a:cubicBezTo>
                    <a:lnTo>
                      <a:pt x="8424" y="0"/>
                    </a:lnTo>
                    <a:close/>
                    <a:moveTo>
                      <a:pt x="9853" y="3585"/>
                    </a:moveTo>
                    <a:cubicBezTo>
                      <a:pt x="12054" y="3585"/>
                      <a:pt x="14257" y="4364"/>
                      <a:pt x="15936" y="5922"/>
                    </a:cubicBezTo>
                    <a:cubicBezTo>
                      <a:pt x="19296" y="9039"/>
                      <a:pt x="19296" y="14094"/>
                      <a:pt x="15936" y="17211"/>
                    </a:cubicBezTo>
                    <a:cubicBezTo>
                      <a:pt x="12577" y="20328"/>
                      <a:pt x="7129" y="20328"/>
                      <a:pt x="3769" y="17211"/>
                    </a:cubicBezTo>
                    <a:cubicBezTo>
                      <a:pt x="409" y="14094"/>
                      <a:pt x="409" y="9039"/>
                      <a:pt x="3769" y="5922"/>
                    </a:cubicBezTo>
                    <a:cubicBezTo>
                      <a:pt x="5449" y="4364"/>
                      <a:pt x="7651" y="3585"/>
                      <a:pt x="9853" y="3585"/>
                    </a:cubicBezTo>
                    <a:close/>
                  </a:path>
                </a:pathLst>
              </a:custGeom>
              <a:solidFill>
                <a:srgbClr val="99999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72" name="Shape 272"/>
              <p:cNvSpPr/>
              <p:nvPr/>
            </p:nvSpPr>
            <p:spPr>
              <a:xfrm>
                <a:off x="399705" y="680578"/>
                <a:ext cx="1359131" cy="1301249"/>
              </a:xfrm>
              <a:custGeom>
                <a:avLst/>
                <a:gdLst/>
                <a:ahLst/>
                <a:cxnLst>
                  <a:cxn ang="0">
                    <a:pos x="wd2" y="hd2"/>
                  </a:cxn>
                  <a:cxn ang="5400000">
                    <a:pos x="wd2" y="hd2"/>
                  </a:cxn>
                  <a:cxn ang="10800000">
                    <a:pos x="wd2" y="hd2"/>
                  </a:cxn>
                  <a:cxn ang="16200000">
                    <a:pos x="wd2" y="hd2"/>
                  </a:cxn>
                </a:cxnLst>
                <a:rect l="0" t="0" r="r" b="b"/>
                <a:pathLst>
                  <a:path w="16349" h="16538" extrusionOk="0">
                    <a:moveTo>
                      <a:pt x="13295" y="0"/>
                    </a:moveTo>
                    <a:cubicBezTo>
                      <a:pt x="21600" y="8700"/>
                      <a:pt x="11355" y="21600"/>
                      <a:pt x="1804" y="14470"/>
                    </a:cubicBezTo>
                    <a:cubicBezTo>
                      <a:pt x="1088" y="13936"/>
                      <a:pt x="475" y="13262"/>
                      <a:pt x="0" y="12491"/>
                    </a:cubicBezTo>
                  </a:path>
                </a:pathLst>
              </a:custGeom>
              <a:noFill/>
              <a:ln w="63500" cap="flat">
                <a:solidFill>
                  <a:srgbClr val="FFFFFF"/>
                </a:solidFill>
                <a:prstDash val="solid"/>
                <a:miter lim="400000"/>
                <a:tailEnd type="triangle" w="med" len="med"/>
              </a:ln>
              <a:effectLst/>
            </p:spPr>
            <p:txBody>
              <a:bodyPr wrap="square" lIns="35718" tIns="35718" rIns="35718" bIns="35718" numCol="1" anchor="ctr">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273" name="Shape 273"/>
              <p:cNvSpPr/>
              <p:nvPr/>
            </p:nvSpPr>
            <p:spPr>
              <a:xfrm>
                <a:off x="973603" y="620938"/>
                <a:ext cx="733574" cy="6095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2500" cap="all">
                    <a:solidFill>
                      <a:srgbClr val="3483C9"/>
                    </a:solidFill>
                    <a:latin typeface="Helvetica Neue Light"/>
                    <a:ea typeface="Helvetica Neue Light"/>
                    <a:cs typeface="Helvetica Neue Light"/>
                    <a:sym typeface="Helvetica Neue Light"/>
                  </a:defRPr>
                </a:lvl1pPr>
              </a:lstStyle>
              <a:p>
                <a:pPr algn="ctr" hangingPunct="0"/>
                <a:r>
                  <a:rPr sz="1758" kern="0"/>
                  <a:t>30</a:t>
                </a:r>
              </a:p>
            </p:txBody>
          </p:sp>
          <p:sp>
            <p:nvSpPr>
              <p:cNvPr id="274" name="Shape 274"/>
              <p:cNvSpPr/>
              <p:nvPr/>
            </p:nvSpPr>
            <p:spPr>
              <a:xfrm rot="5400000">
                <a:off x="255509" y="767076"/>
                <a:ext cx="1300847" cy="1247787"/>
              </a:xfrm>
              <a:custGeom>
                <a:avLst/>
                <a:gdLst/>
                <a:ahLst/>
                <a:cxnLst>
                  <a:cxn ang="0">
                    <a:pos x="wd2" y="hd2"/>
                  </a:cxn>
                  <a:cxn ang="5400000">
                    <a:pos x="wd2" y="hd2"/>
                  </a:cxn>
                  <a:cxn ang="10800000">
                    <a:pos x="wd2" y="hd2"/>
                  </a:cxn>
                  <a:cxn ang="16200000">
                    <a:pos x="wd2" y="hd2"/>
                  </a:cxn>
                </a:cxnLst>
                <a:rect l="0" t="0" r="r" b="b"/>
                <a:pathLst>
                  <a:path w="21213" h="21488" extrusionOk="0">
                    <a:moveTo>
                      <a:pt x="17713" y="0"/>
                    </a:moveTo>
                    <a:cubicBezTo>
                      <a:pt x="19717" y="2083"/>
                      <a:pt x="20908" y="4882"/>
                      <a:pt x="21161" y="7715"/>
                    </a:cubicBezTo>
                    <a:cubicBezTo>
                      <a:pt x="21600" y="12636"/>
                      <a:pt x="19273" y="17468"/>
                      <a:pt x="14969" y="20025"/>
                    </a:cubicBezTo>
                    <a:cubicBezTo>
                      <a:pt x="13140" y="21111"/>
                      <a:pt x="10806" y="21600"/>
                      <a:pt x="8605" y="21467"/>
                    </a:cubicBezTo>
                    <a:cubicBezTo>
                      <a:pt x="4717" y="21231"/>
                      <a:pt x="1364" y="19341"/>
                      <a:pt x="0" y="17125"/>
                    </a:cubicBezTo>
                  </a:path>
                </a:pathLst>
              </a:custGeom>
              <a:noFill/>
              <a:ln w="63500" cap="flat">
                <a:solidFill>
                  <a:srgbClr val="FFFFFF"/>
                </a:solidFill>
                <a:prstDash val="solid"/>
                <a:miter lim="400000"/>
                <a:tailEnd type="triangle" w="med" len="med"/>
              </a:ln>
              <a:effectLst/>
            </p:spPr>
            <p:txBody>
              <a:bodyPr wrap="square" lIns="35718" tIns="35718" rIns="35718" bIns="35718" numCol="1" anchor="ctr">
                <a:noAutofit/>
              </a:bodyPr>
              <a:lstStyle/>
              <a:p>
                <a:pPr algn="ctr" defTabSz="321457" hangingPunct="0">
                  <a:lnSpc>
                    <a:spcPct val="80000"/>
                  </a:lnSpc>
                  <a:spcBef>
                    <a:spcPts val="3867"/>
                  </a:spcBef>
                </a:pPr>
                <a:endParaRPr sz="3516" kern="0">
                  <a:solidFill>
                    <a:srgbClr val="333333"/>
                  </a:solidFill>
                  <a:sym typeface="Helvetica Neue Thin"/>
                </a:endParaRPr>
              </a:p>
            </p:txBody>
          </p:sp>
        </p:grpSp>
        <p:sp>
          <p:nvSpPr>
            <p:cNvPr id="276" name="Shape 276"/>
            <p:cNvSpPr/>
            <p:nvPr/>
          </p:nvSpPr>
          <p:spPr>
            <a:xfrm>
              <a:off x="29735" y="1303066"/>
              <a:ext cx="1964092" cy="9776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584200">
                <a:lnSpc>
                  <a:spcPct val="100000"/>
                </a:lnSpc>
                <a:spcBef>
                  <a:spcPts val="3000"/>
                </a:spcBef>
                <a:defRPr sz="2000">
                  <a:solidFill>
                    <a:srgbClr val="4C4C4C"/>
                  </a:solidFill>
                  <a:latin typeface="Helvetica Neue Light"/>
                  <a:ea typeface="Helvetica Neue Light"/>
                  <a:cs typeface="Helvetica Neue Light"/>
                  <a:sym typeface="Helvetica Neue Light"/>
                </a:defRPr>
              </a:lvl1pPr>
            </a:lstStyle>
            <a:p>
              <a:pPr algn="ctr" hangingPunct="0"/>
              <a:r>
                <a:rPr sz="1406" kern="0"/>
                <a:t>Minutes per scenario</a:t>
              </a:r>
            </a:p>
          </p:txBody>
        </p:sp>
      </p:grpSp>
    </p:spTree>
    <p:extLst>
      <p:ext uri="{BB962C8B-B14F-4D97-AF65-F5344CB8AC3E}">
        <p14:creationId xmlns:p14="http://schemas.microsoft.com/office/powerpoint/2010/main" val="254935335"/>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 name="Group 430"/>
          <p:cNvGrpSpPr/>
          <p:nvPr/>
        </p:nvGrpSpPr>
        <p:grpSpPr>
          <a:xfrm>
            <a:off x="1325829" y="359164"/>
            <a:ext cx="8902411" cy="389466"/>
            <a:chOff x="-849481" y="19362"/>
            <a:chExt cx="12661591" cy="363473"/>
          </a:xfrm>
        </p:grpSpPr>
        <p:sp>
          <p:nvSpPr>
            <p:cNvPr id="428" name="Shape 428"/>
            <p:cNvSpPr/>
            <p:nvPr/>
          </p:nvSpPr>
          <p:spPr>
            <a:xfrm>
              <a:off x="-849481" y="19362"/>
              <a:ext cx="5783790" cy="3634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lnSpc>
                  <a:spcPct val="100000"/>
                </a:lnSpc>
                <a:spcBef>
                  <a:spcPts val="0"/>
                </a:spcBef>
                <a:defRPr sz="2800">
                  <a:solidFill>
                    <a:srgbClr val="5B6062"/>
                  </a:solidFill>
                  <a:latin typeface="Gill Sans Light"/>
                  <a:ea typeface="Gill Sans Light"/>
                  <a:cs typeface="Gill Sans Light"/>
                  <a:sym typeface="Gill Sans Light"/>
                </a:defRPr>
              </a:lvl1pPr>
            </a:lstStyle>
            <a:p>
              <a:pPr defTabSz="321457" hangingPunct="0"/>
              <a:r>
                <a:rPr sz="2531" kern="0" dirty="0"/>
                <a:t>UTM </a:t>
              </a:r>
              <a:r>
                <a:rPr lang="en-US" sz="2531" kern="0" dirty="0"/>
                <a:t>Research Platform</a:t>
              </a:r>
              <a:endParaRPr sz="2531" kern="0" dirty="0"/>
            </a:p>
          </p:txBody>
        </p:sp>
        <p:sp>
          <p:nvSpPr>
            <p:cNvPr id="429" name="Shape 429"/>
            <p:cNvSpPr/>
            <p:nvPr/>
          </p:nvSpPr>
          <p:spPr>
            <a:xfrm>
              <a:off x="4250962" y="229730"/>
              <a:ext cx="7561148" cy="0"/>
            </a:xfrm>
            <a:prstGeom prst="line">
              <a:avLst/>
            </a:prstGeom>
            <a:noFill/>
            <a:ln w="6350" cap="flat">
              <a:solidFill>
                <a:srgbClr val="5B6062"/>
              </a:solidFill>
              <a:prstDash val="solid"/>
              <a:miter lim="400000"/>
            </a:ln>
            <a:effectLst/>
          </p:spPr>
          <p:txBody>
            <a:bodyPr wrap="square" lIns="35718" tIns="35718" rIns="35718" bIns="35718" numCol="1" anchor="ctr">
              <a:noAutofit/>
            </a:bodyPr>
            <a:lstStyle/>
            <a:p>
              <a:pPr defTabSz="321457" hangingPunct="0">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grpSp>
      <p:grpSp>
        <p:nvGrpSpPr>
          <p:cNvPr id="451" name="Group 451"/>
          <p:cNvGrpSpPr/>
          <p:nvPr/>
        </p:nvGrpSpPr>
        <p:grpSpPr>
          <a:xfrm>
            <a:off x="2189676" y="1083325"/>
            <a:ext cx="7600061" cy="2339038"/>
            <a:chOff x="0" y="0"/>
            <a:chExt cx="10809304" cy="3326731"/>
          </a:xfrm>
        </p:grpSpPr>
        <p:grpSp>
          <p:nvGrpSpPr>
            <p:cNvPr id="447" name="Group 447"/>
            <p:cNvGrpSpPr/>
            <p:nvPr/>
          </p:nvGrpSpPr>
          <p:grpSpPr>
            <a:xfrm>
              <a:off x="-1" y="-1"/>
              <a:ext cx="3326556" cy="3326733"/>
              <a:chOff x="0" y="0"/>
              <a:chExt cx="3326554" cy="3326731"/>
            </a:xfrm>
          </p:grpSpPr>
          <p:sp>
            <p:nvSpPr>
              <p:cNvPr id="444" name="Shape 444"/>
              <p:cNvSpPr/>
              <p:nvPr/>
            </p:nvSpPr>
            <p:spPr>
              <a:xfrm>
                <a:off x="-1" y="0"/>
                <a:ext cx="3326556" cy="3326732"/>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6"/>
                      <a:pt x="2881" y="3017"/>
                    </a:cubicBezTo>
                    <a:cubicBezTo>
                      <a:pt x="-961" y="7038"/>
                      <a:pt x="-961" y="13558"/>
                      <a:pt x="2881" y="17579"/>
                    </a:cubicBezTo>
                    <a:cubicBezTo>
                      <a:pt x="6724" y="21600"/>
                      <a:pt x="12954" y="21600"/>
                      <a:pt x="16797" y="17579"/>
                    </a:cubicBezTo>
                    <a:cubicBezTo>
                      <a:pt x="20639" y="13558"/>
                      <a:pt x="20639" y="7038"/>
                      <a:pt x="16797" y="3017"/>
                    </a:cubicBezTo>
                    <a:cubicBezTo>
                      <a:pt x="14875" y="1006"/>
                      <a:pt x="12358" y="0"/>
                      <a:pt x="9840" y="0"/>
                    </a:cubicBezTo>
                    <a:close/>
                    <a:moveTo>
                      <a:pt x="9840" y="2059"/>
                    </a:moveTo>
                    <a:cubicBezTo>
                      <a:pt x="11855" y="2059"/>
                      <a:pt x="13867" y="2863"/>
                      <a:pt x="15404" y="4471"/>
                    </a:cubicBezTo>
                    <a:cubicBezTo>
                      <a:pt x="18478" y="7688"/>
                      <a:pt x="18478" y="12905"/>
                      <a:pt x="15404" y="16122"/>
                    </a:cubicBezTo>
                    <a:cubicBezTo>
                      <a:pt x="12330" y="19339"/>
                      <a:pt x="7348" y="19339"/>
                      <a:pt x="4274" y="16122"/>
                    </a:cubicBezTo>
                    <a:cubicBezTo>
                      <a:pt x="1200" y="12905"/>
                      <a:pt x="1200" y="7688"/>
                      <a:pt x="4274" y="4471"/>
                    </a:cubicBezTo>
                    <a:cubicBezTo>
                      <a:pt x="5811" y="2863"/>
                      <a:pt x="7826" y="2059"/>
                      <a:pt x="9840" y="2059"/>
                    </a:cubicBezTo>
                    <a:close/>
                  </a:path>
                </a:pathLst>
              </a:custGeom>
              <a:solidFill>
                <a:schemeClr val="bg2">
                  <a:lumMod val="50000"/>
                </a:schemeClr>
              </a:solidFill>
              <a:ln w="12700" cap="flat">
                <a:solidFill>
                  <a:schemeClr val="bg2">
                    <a:lumMod val="50000"/>
                  </a:schemeClr>
                </a:solid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445" name="Shape 445"/>
              <p:cNvSpPr/>
              <p:nvPr/>
            </p:nvSpPr>
            <p:spPr>
              <a:xfrm>
                <a:off x="665145" y="665298"/>
                <a:ext cx="1996266" cy="1995875"/>
              </a:xfrm>
              <a:custGeom>
                <a:avLst/>
                <a:gdLst/>
                <a:ahLst/>
                <a:cxnLst>
                  <a:cxn ang="0">
                    <a:pos x="wd2" y="hd2"/>
                  </a:cxn>
                  <a:cxn ang="5400000">
                    <a:pos x="wd2" y="hd2"/>
                  </a:cxn>
                  <a:cxn ang="10800000">
                    <a:pos x="wd2" y="hd2"/>
                  </a:cxn>
                  <a:cxn ang="16200000">
                    <a:pos x="wd2" y="hd2"/>
                  </a:cxn>
                </a:cxnLst>
                <a:rect l="0" t="0" r="r" b="b"/>
                <a:pathLst>
                  <a:path w="19679" h="20595" extrusionOk="0">
                    <a:moveTo>
                      <a:pt x="9842" y="0"/>
                    </a:moveTo>
                    <a:cubicBezTo>
                      <a:pt x="7324" y="0"/>
                      <a:pt x="4803" y="1006"/>
                      <a:pt x="2882" y="3016"/>
                    </a:cubicBezTo>
                    <a:cubicBezTo>
                      <a:pt x="-960" y="7038"/>
                      <a:pt x="-960" y="13557"/>
                      <a:pt x="2882" y="17579"/>
                    </a:cubicBezTo>
                    <a:cubicBezTo>
                      <a:pt x="6724" y="21600"/>
                      <a:pt x="12956" y="21600"/>
                      <a:pt x="16798" y="17579"/>
                    </a:cubicBezTo>
                    <a:cubicBezTo>
                      <a:pt x="20640" y="13557"/>
                      <a:pt x="20640" y="7038"/>
                      <a:pt x="16798" y="3016"/>
                    </a:cubicBezTo>
                    <a:cubicBezTo>
                      <a:pt x="14877" y="1006"/>
                      <a:pt x="12360" y="0"/>
                      <a:pt x="9842" y="0"/>
                    </a:cubicBezTo>
                    <a:close/>
                    <a:moveTo>
                      <a:pt x="9842" y="3432"/>
                    </a:moveTo>
                    <a:cubicBezTo>
                      <a:pt x="11521" y="3432"/>
                      <a:pt x="13197" y="4104"/>
                      <a:pt x="14478" y="5445"/>
                    </a:cubicBezTo>
                    <a:cubicBezTo>
                      <a:pt x="17039" y="8126"/>
                      <a:pt x="17039" y="12469"/>
                      <a:pt x="14478" y="15150"/>
                    </a:cubicBezTo>
                    <a:cubicBezTo>
                      <a:pt x="11917" y="17831"/>
                      <a:pt x="7763" y="17831"/>
                      <a:pt x="5202" y="15150"/>
                    </a:cubicBezTo>
                    <a:cubicBezTo>
                      <a:pt x="2641" y="12469"/>
                      <a:pt x="2641" y="8126"/>
                      <a:pt x="5202" y="5445"/>
                    </a:cubicBezTo>
                    <a:cubicBezTo>
                      <a:pt x="6483" y="4104"/>
                      <a:pt x="8164" y="3432"/>
                      <a:pt x="9842" y="3432"/>
                    </a:cubicBezTo>
                    <a:close/>
                  </a:path>
                </a:pathLst>
              </a:custGeom>
              <a:solidFill>
                <a:schemeClr val="bg2">
                  <a:lumMod val="50000"/>
                </a:schemeClr>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446" name="Shape 446"/>
              <p:cNvSpPr/>
              <p:nvPr/>
            </p:nvSpPr>
            <p:spPr>
              <a:xfrm>
                <a:off x="1330628" y="1330639"/>
                <a:ext cx="665300" cy="665300"/>
              </a:xfrm>
              <a:prstGeom prst="ellipse">
                <a:avLst/>
              </a:prstGeom>
              <a:solidFill>
                <a:schemeClr val="bg2">
                  <a:lumMod val="50000"/>
                </a:schemeClr>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grpSp>
        <p:grpSp>
          <p:nvGrpSpPr>
            <p:cNvPr id="450" name="Group 450"/>
            <p:cNvGrpSpPr/>
            <p:nvPr/>
          </p:nvGrpSpPr>
          <p:grpSpPr>
            <a:xfrm>
              <a:off x="1663277" y="1108940"/>
              <a:ext cx="9146028" cy="1108852"/>
              <a:chOff x="0" y="0"/>
              <a:chExt cx="9146027" cy="1108851"/>
            </a:xfrm>
          </p:grpSpPr>
          <p:sp>
            <p:nvSpPr>
              <p:cNvPr id="448" name="Shape 448"/>
              <p:cNvSpPr/>
              <p:nvPr/>
            </p:nvSpPr>
            <p:spPr>
              <a:xfrm>
                <a:off x="0" y="-1"/>
                <a:ext cx="8968010" cy="1108853"/>
              </a:xfrm>
              <a:custGeom>
                <a:avLst/>
                <a:gdLst/>
                <a:ahLst/>
                <a:cxnLst>
                  <a:cxn ang="0">
                    <a:pos x="wd2" y="hd2"/>
                  </a:cxn>
                  <a:cxn ang="5400000">
                    <a:pos x="wd2" y="hd2"/>
                  </a:cxn>
                  <a:cxn ang="10800000">
                    <a:pos x="wd2" y="hd2"/>
                  </a:cxn>
                  <a:cxn ang="16200000">
                    <a:pos x="wd2" y="hd2"/>
                  </a:cxn>
                </a:cxnLst>
                <a:rect l="0" t="0" r="r" b="b"/>
                <a:pathLst>
                  <a:path w="21600" h="21600" extrusionOk="0">
                    <a:moveTo>
                      <a:pt x="1850" y="0"/>
                    </a:moveTo>
                    <a:lnTo>
                      <a:pt x="0" y="10800"/>
                    </a:lnTo>
                    <a:lnTo>
                      <a:pt x="1850" y="21600"/>
                    </a:lnTo>
                    <a:lnTo>
                      <a:pt x="21600" y="21600"/>
                    </a:lnTo>
                    <a:lnTo>
                      <a:pt x="21600" y="0"/>
                    </a:lnTo>
                    <a:lnTo>
                      <a:pt x="1850" y="0"/>
                    </a:lnTo>
                    <a:close/>
                  </a:path>
                </a:pathLst>
              </a:custGeom>
              <a:solidFill>
                <a:srgbClr val="3197E0"/>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449" name="Shape 449"/>
              <p:cNvSpPr/>
              <p:nvPr/>
            </p:nvSpPr>
            <p:spPr>
              <a:xfrm>
                <a:off x="1007605" y="318220"/>
                <a:ext cx="8138423" cy="38615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a:lnSpc>
                    <a:spcPct val="100000"/>
                  </a:lnSpc>
                  <a:defRPr sz="2500">
                    <a:solidFill>
                      <a:srgbClr val="FFFFFF"/>
                    </a:solidFill>
                    <a:latin typeface="Helvetica Neue Light"/>
                    <a:ea typeface="Helvetica Neue Light"/>
                    <a:cs typeface="Helvetica Neue Light"/>
                    <a:sym typeface="Helvetica Neue Light"/>
                  </a:defRPr>
                </a:lvl1pPr>
              </a:lstStyle>
              <a:p>
                <a:pPr defTabSz="321457" hangingPunct="0">
                  <a:spcBef>
                    <a:spcPts val="3867"/>
                  </a:spcBef>
                </a:pPr>
                <a:r>
                  <a:rPr lang="en-US" sz="1758" kern="0" dirty="0"/>
                  <a:t>UTM concept and research platform supported BVLOS</a:t>
                </a:r>
                <a:endParaRPr sz="1758" kern="0" dirty="0"/>
              </a:p>
            </p:txBody>
          </p:sp>
        </p:grpSp>
      </p:grpSp>
      <p:graphicFrame>
        <p:nvGraphicFramePr>
          <p:cNvPr id="4" name="Table 3"/>
          <p:cNvGraphicFramePr>
            <a:graphicFrameLocks noGrp="1"/>
          </p:cNvGraphicFramePr>
          <p:nvPr>
            <p:extLst>
              <p:ext uri="{D42A27DB-BD31-4B8C-83A1-F6EECF244321}">
                <p14:modId xmlns:p14="http://schemas.microsoft.com/office/powerpoint/2010/main" val="2323854510"/>
              </p:ext>
            </p:extLst>
          </p:nvPr>
        </p:nvGraphicFramePr>
        <p:xfrm>
          <a:off x="672112" y="3687403"/>
          <a:ext cx="10847780" cy="2991733"/>
        </p:xfrm>
        <a:graphic>
          <a:graphicData uri="http://schemas.openxmlformats.org/drawingml/2006/table">
            <a:tbl>
              <a:tblPr firstRow="1" firstCol="1" bandRow="1"/>
              <a:tblGrid>
                <a:gridCol w="6430135"/>
                <a:gridCol w="4417645"/>
              </a:tblGrid>
              <a:tr h="214306">
                <a:tc>
                  <a:txBody>
                    <a:bodyPr/>
                    <a:lstStyle/>
                    <a:p>
                      <a:pPr marL="0" marR="0" algn="ctr">
                        <a:spcBef>
                          <a:spcPts val="0"/>
                        </a:spcBef>
                        <a:spcAft>
                          <a:spcPts val="0"/>
                        </a:spcAft>
                      </a:pPr>
                      <a:r>
                        <a:rPr lang="en-US" sz="1400" b="1" dirty="0">
                          <a:effectLst/>
                          <a:latin typeface="Times New Roman" charset="0"/>
                          <a:ea typeface="MS Mincho" charset="-128"/>
                        </a:rPr>
                        <a:t>UTM Core Principles and Guiding Tenet</a:t>
                      </a:r>
                      <a:endParaRPr lang="en-US" sz="1400" dirty="0">
                        <a:effectLst/>
                        <a:latin typeface="Times New Roman" charset="0"/>
                        <a:ea typeface="Times New Roman" charset="0"/>
                      </a:endParaRPr>
                    </a:p>
                  </a:txBody>
                  <a:tcPr marL="34387" marR="343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marL="0" marR="0" algn="ctr">
                        <a:spcBef>
                          <a:spcPts val="0"/>
                        </a:spcBef>
                        <a:spcAft>
                          <a:spcPts val="0"/>
                        </a:spcAft>
                      </a:pPr>
                      <a:r>
                        <a:rPr lang="en-US" sz="1400" b="1">
                          <a:effectLst/>
                          <a:latin typeface="Times New Roman" charset="0"/>
                          <a:ea typeface="MS Mincho" charset="-128"/>
                        </a:rPr>
                        <a:t>Tested Feature</a:t>
                      </a:r>
                      <a:endParaRPr lang="en-US" sz="1400">
                        <a:effectLst/>
                        <a:latin typeface="Times New Roman" charset="0"/>
                        <a:ea typeface="Times New Roman" charset="0"/>
                      </a:endParaRPr>
                    </a:p>
                  </a:txBody>
                  <a:tcPr marL="34387" marR="343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r>
              <a:tr h="857224">
                <a:tc>
                  <a:txBody>
                    <a:bodyPr/>
                    <a:lstStyle/>
                    <a:p>
                      <a:pPr marL="0" marR="0" algn="ctr">
                        <a:spcBef>
                          <a:spcPts val="0"/>
                        </a:spcBef>
                        <a:spcAft>
                          <a:spcPts val="0"/>
                        </a:spcAft>
                      </a:pPr>
                      <a:r>
                        <a:rPr lang="en-US" sz="1400" b="1" dirty="0">
                          <a:effectLst/>
                          <a:latin typeface="Times New Roman" charset="0"/>
                          <a:ea typeface="Times New Roman" charset="0"/>
                        </a:rPr>
                        <a:t>UAS should avoid each other</a:t>
                      </a:r>
                      <a:endParaRPr lang="en-US" sz="1400" dirty="0">
                        <a:effectLst/>
                        <a:latin typeface="Times New Roman" charset="0"/>
                        <a:ea typeface="Times New Roman" charset="0"/>
                      </a:endParaRPr>
                    </a:p>
                  </a:txBody>
                  <a:tcPr marL="34387" marR="343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400" dirty="0">
                          <a:effectLst/>
                          <a:latin typeface="Times New Roman" charset="0"/>
                          <a:ea typeface="MS Mincho" charset="-128"/>
                        </a:rPr>
                        <a:t>Scheduling and Planning</a:t>
                      </a:r>
                      <a:endParaRPr lang="en-US" sz="1400" dirty="0">
                        <a:effectLst/>
                        <a:latin typeface="Times New Roman" charset="0"/>
                        <a:ea typeface="Times New Roman" charset="0"/>
                      </a:endParaRPr>
                    </a:p>
                    <a:p>
                      <a:pPr marL="0" marR="0" algn="ctr">
                        <a:spcBef>
                          <a:spcPts val="0"/>
                        </a:spcBef>
                        <a:spcAft>
                          <a:spcPts val="0"/>
                        </a:spcAft>
                      </a:pPr>
                      <a:r>
                        <a:rPr lang="en-US" sz="1400" dirty="0">
                          <a:effectLst/>
                          <a:latin typeface="Times New Roman" charset="0"/>
                          <a:ea typeface="MS Mincho" charset="-128"/>
                        </a:rPr>
                        <a:t>Conformance Alerting</a:t>
                      </a:r>
                      <a:endParaRPr lang="en-US" sz="1400" dirty="0">
                        <a:effectLst/>
                        <a:latin typeface="Times New Roman" charset="0"/>
                        <a:ea typeface="Times New Roman" charset="0"/>
                      </a:endParaRPr>
                    </a:p>
                    <a:p>
                      <a:pPr marL="0" marR="0" algn="ctr">
                        <a:spcBef>
                          <a:spcPts val="0"/>
                        </a:spcBef>
                        <a:spcAft>
                          <a:spcPts val="0"/>
                        </a:spcAft>
                      </a:pPr>
                      <a:r>
                        <a:rPr lang="en-US" sz="1400" dirty="0">
                          <a:effectLst/>
                          <a:latin typeface="Times New Roman" charset="0"/>
                          <a:ea typeface="MS Mincho" charset="-128"/>
                        </a:rPr>
                        <a:t>Proximity Alerting</a:t>
                      </a:r>
                      <a:endParaRPr lang="en-US" sz="1400" dirty="0">
                        <a:effectLst/>
                        <a:latin typeface="Times New Roman" charset="0"/>
                        <a:ea typeface="Times New Roman" charset="0"/>
                      </a:endParaRPr>
                    </a:p>
                    <a:p>
                      <a:pPr marL="0" marR="0" algn="ctr">
                        <a:spcBef>
                          <a:spcPts val="0"/>
                        </a:spcBef>
                        <a:spcAft>
                          <a:spcPts val="0"/>
                        </a:spcAft>
                      </a:pPr>
                      <a:r>
                        <a:rPr lang="en-US" sz="1400" dirty="0" smtClean="0">
                          <a:effectLst/>
                          <a:latin typeface="Times New Roman" charset="0"/>
                          <a:ea typeface="MS Mincho" charset="-128"/>
                        </a:rPr>
                        <a:t>Segregation in Space and</a:t>
                      </a:r>
                      <a:r>
                        <a:rPr lang="en-US" sz="1400" baseline="0" dirty="0" smtClean="0">
                          <a:effectLst/>
                          <a:latin typeface="Times New Roman" charset="0"/>
                          <a:ea typeface="MS Mincho" charset="-128"/>
                        </a:rPr>
                        <a:t> Time</a:t>
                      </a:r>
                      <a:r>
                        <a:rPr lang="en-US" sz="1400" dirty="0" smtClean="0">
                          <a:effectLst/>
                          <a:latin typeface="Times New Roman" charset="0"/>
                          <a:ea typeface="MS Mincho" charset="-128"/>
                        </a:rPr>
                        <a:t> </a:t>
                      </a:r>
                      <a:r>
                        <a:rPr lang="en-US" sz="1400" dirty="0">
                          <a:effectLst/>
                          <a:latin typeface="Times New Roman" charset="0"/>
                          <a:ea typeface="MS Mincho" charset="-128"/>
                        </a:rPr>
                        <a:t>(e.g. Geo-fencing)</a:t>
                      </a:r>
                      <a:endParaRPr lang="en-US" sz="1400" dirty="0">
                        <a:effectLst/>
                        <a:latin typeface="Times New Roman" charset="0"/>
                        <a:ea typeface="Times New Roman" charset="0"/>
                      </a:endParaRPr>
                    </a:p>
                  </a:txBody>
                  <a:tcPr marL="34387" marR="343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78982">
                <a:tc>
                  <a:txBody>
                    <a:bodyPr/>
                    <a:lstStyle/>
                    <a:p>
                      <a:pPr marL="0" marR="0" algn="ctr">
                        <a:spcBef>
                          <a:spcPts val="0"/>
                        </a:spcBef>
                        <a:spcAft>
                          <a:spcPts val="0"/>
                        </a:spcAft>
                      </a:pPr>
                      <a:r>
                        <a:rPr lang="en-US" sz="1400" b="1" dirty="0">
                          <a:effectLst/>
                          <a:latin typeface="Times New Roman" charset="0"/>
                          <a:ea typeface="Times New Roman" charset="0"/>
                        </a:rPr>
                        <a:t>UAS should avoid manned aircraft</a:t>
                      </a:r>
                      <a:endParaRPr lang="en-US" sz="1400" dirty="0">
                        <a:effectLst/>
                        <a:latin typeface="Times New Roman" charset="0"/>
                        <a:ea typeface="Times New Roman" charset="0"/>
                      </a:endParaRPr>
                    </a:p>
                  </a:txBody>
                  <a:tcPr marL="34387" marR="343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400" dirty="0">
                          <a:effectLst/>
                          <a:latin typeface="Times New Roman" charset="0"/>
                          <a:ea typeface="MS Mincho" charset="-128"/>
                        </a:rPr>
                        <a:t>Intruder Alerting</a:t>
                      </a:r>
                      <a:endParaRPr lang="en-US" sz="1400" dirty="0">
                        <a:effectLst/>
                        <a:latin typeface="Times New Roman" charset="0"/>
                        <a:ea typeface="Times New Roman" charset="0"/>
                      </a:endParaRPr>
                    </a:p>
                    <a:p>
                      <a:pPr marL="0" marR="0" algn="ctr">
                        <a:spcBef>
                          <a:spcPts val="0"/>
                        </a:spcBef>
                        <a:spcAft>
                          <a:spcPts val="0"/>
                        </a:spcAft>
                      </a:pPr>
                      <a:r>
                        <a:rPr lang="en-US" sz="1400" dirty="0" smtClean="0">
                          <a:effectLst/>
                          <a:latin typeface="Times New Roman" charset="0"/>
                          <a:ea typeface="MS Mincho" charset="-128"/>
                        </a:rPr>
                        <a:t>Notification to manned </a:t>
                      </a:r>
                      <a:r>
                        <a:rPr lang="en-US" sz="1400" dirty="0">
                          <a:effectLst/>
                          <a:latin typeface="Times New Roman" charset="0"/>
                          <a:ea typeface="MS Mincho" charset="-128"/>
                        </a:rPr>
                        <a:t>(e.g. NOTAM)</a:t>
                      </a:r>
                      <a:endParaRPr lang="en-US" sz="1400" dirty="0">
                        <a:effectLst/>
                        <a:latin typeface="Times New Roman" charset="0"/>
                        <a:ea typeface="Times New Roman" charset="0"/>
                      </a:endParaRPr>
                    </a:p>
                  </a:txBody>
                  <a:tcPr marL="34387" marR="343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78982">
                <a:tc>
                  <a:txBody>
                    <a:bodyPr/>
                    <a:lstStyle/>
                    <a:p>
                      <a:pPr marL="0" marR="0" algn="ctr">
                        <a:spcBef>
                          <a:spcPts val="0"/>
                        </a:spcBef>
                        <a:spcAft>
                          <a:spcPts val="0"/>
                        </a:spcAft>
                      </a:pPr>
                      <a:r>
                        <a:rPr lang="en-US" sz="1400" b="1" dirty="0">
                          <a:effectLst/>
                          <a:latin typeface="Times New Roman" charset="0"/>
                          <a:ea typeface="Times New Roman" charset="0"/>
                        </a:rPr>
                        <a:t>UAS operators should have complete awareness of all constraints in the airspace</a:t>
                      </a:r>
                      <a:endParaRPr lang="en-US" sz="1400" dirty="0">
                        <a:effectLst/>
                        <a:latin typeface="Times New Roman" charset="0"/>
                        <a:ea typeface="Times New Roman" charset="0"/>
                      </a:endParaRPr>
                    </a:p>
                  </a:txBody>
                  <a:tcPr marL="34387" marR="343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400">
                          <a:effectLst/>
                          <a:latin typeface="Times New Roman" charset="0"/>
                          <a:ea typeface="MS Mincho" charset="-128"/>
                        </a:rPr>
                        <a:t>UTM Mobile Application</a:t>
                      </a:r>
                      <a:endParaRPr lang="en-US" sz="1400">
                        <a:effectLst/>
                        <a:latin typeface="Times New Roman" charset="0"/>
                        <a:ea typeface="Times New Roman" charset="0"/>
                      </a:endParaRPr>
                    </a:p>
                    <a:p>
                      <a:pPr marL="0" marR="0" algn="ctr">
                        <a:spcBef>
                          <a:spcPts val="0"/>
                        </a:spcBef>
                        <a:spcAft>
                          <a:spcPts val="0"/>
                        </a:spcAft>
                      </a:pPr>
                      <a:r>
                        <a:rPr lang="en-US" sz="1400">
                          <a:effectLst/>
                          <a:latin typeface="Times New Roman" charset="0"/>
                          <a:ea typeface="MS Mincho" charset="-128"/>
                        </a:rPr>
                        <a:t>Contingency Management Alerts</a:t>
                      </a:r>
                      <a:endParaRPr lang="en-US" sz="1400">
                        <a:effectLst/>
                        <a:latin typeface="Times New Roman" charset="0"/>
                        <a:ea typeface="Times New Roman" charset="0"/>
                      </a:endParaRPr>
                    </a:p>
                  </a:txBody>
                  <a:tcPr marL="34387" marR="343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19321">
                <a:tc>
                  <a:txBody>
                    <a:bodyPr/>
                    <a:lstStyle/>
                    <a:p>
                      <a:pPr marL="0" marR="0" algn="ctr">
                        <a:spcBef>
                          <a:spcPts val="0"/>
                        </a:spcBef>
                        <a:spcAft>
                          <a:spcPts val="0"/>
                        </a:spcAft>
                      </a:pPr>
                      <a:r>
                        <a:rPr lang="en-US" sz="1400" b="1">
                          <a:effectLst/>
                          <a:latin typeface="Times New Roman" charset="0"/>
                          <a:ea typeface="Times New Roman" charset="0"/>
                        </a:rPr>
                        <a:t>Public safety UAS have priority within the airspace</a:t>
                      </a:r>
                      <a:endParaRPr lang="en-US" sz="1400">
                        <a:effectLst/>
                        <a:latin typeface="Times New Roman" charset="0"/>
                        <a:ea typeface="Times New Roman" charset="0"/>
                      </a:endParaRPr>
                    </a:p>
                  </a:txBody>
                  <a:tcPr marL="34387" marR="343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400">
                          <a:effectLst/>
                          <a:latin typeface="Times New Roman" charset="0"/>
                          <a:ea typeface="MS Mincho" charset="-128"/>
                        </a:rPr>
                        <a:t>Priority Operations</a:t>
                      </a:r>
                      <a:endParaRPr lang="en-US" sz="1400">
                        <a:effectLst/>
                        <a:latin typeface="Times New Roman" charset="0"/>
                        <a:ea typeface="Times New Roman" charset="0"/>
                      </a:endParaRPr>
                    </a:p>
                  </a:txBody>
                  <a:tcPr marL="34387" marR="343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FFFFFF"/>
                    </a:solidFill>
                  </a:tcPr>
                </a:tc>
              </a:tr>
              <a:tr h="642918">
                <a:tc>
                  <a:txBody>
                    <a:bodyPr/>
                    <a:lstStyle/>
                    <a:p>
                      <a:pPr marL="0" marR="0" algn="ctr">
                        <a:spcBef>
                          <a:spcPts val="0"/>
                        </a:spcBef>
                        <a:spcAft>
                          <a:spcPts val="0"/>
                        </a:spcAft>
                      </a:pPr>
                      <a:r>
                        <a:rPr lang="en-US" sz="1400" b="1">
                          <a:effectLst/>
                          <a:latin typeface="Times New Roman" charset="0"/>
                          <a:ea typeface="Times New Roman" charset="0"/>
                        </a:rPr>
                        <a:t>Flexibility where possible and structure where necessary</a:t>
                      </a:r>
                      <a:endParaRPr lang="en-US" sz="1400">
                        <a:effectLst/>
                        <a:latin typeface="Times New Roman" charset="0"/>
                        <a:ea typeface="Times New Roman" charset="0"/>
                      </a:endParaRPr>
                    </a:p>
                  </a:txBody>
                  <a:tcPr marL="34387" marR="343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400" dirty="0">
                          <a:effectLst/>
                          <a:latin typeface="Times New Roman" charset="0"/>
                          <a:ea typeface="MS Mincho" charset="-128"/>
                        </a:rPr>
                        <a:t>Altitude Stratification</a:t>
                      </a:r>
                      <a:endParaRPr lang="en-US" sz="1400" dirty="0">
                        <a:effectLst/>
                        <a:latin typeface="Times New Roman" charset="0"/>
                        <a:ea typeface="Times New Roman" charset="0"/>
                      </a:endParaRPr>
                    </a:p>
                    <a:p>
                      <a:pPr marL="0" marR="0" algn="ctr">
                        <a:spcBef>
                          <a:spcPts val="0"/>
                        </a:spcBef>
                        <a:spcAft>
                          <a:spcPts val="0"/>
                        </a:spcAft>
                      </a:pPr>
                      <a:r>
                        <a:rPr lang="en-US" sz="1400" dirty="0">
                          <a:effectLst/>
                          <a:latin typeface="Times New Roman" charset="0"/>
                          <a:ea typeface="MS Mincho" charset="-128"/>
                        </a:rPr>
                        <a:t>Dynamic Re-routing</a:t>
                      </a:r>
                      <a:endParaRPr lang="en-US" sz="1400" dirty="0">
                        <a:effectLst/>
                        <a:latin typeface="Times New Roman" charset="0"/>
                        <a:ea typeface="Times New Roman" charset="0"/>
                      </a:endParaRPr>
                    </a:p>
                    <a:p>
                      <a:pPr marL="0" marR="0" algn="ctr">
                        <a:spcBef>
                          <a:spcPts val="0"/>
                        </a:spcBef>
                        <a:spcAft>
                          <a:spcPts val="0"/>
                        </a:spcAft>
                      </a:pPr>
                      <a:r>
                        <a:rPr lang="en-US" sz="1400" dirty="0">
                          <a:effectLst/>
                          <a:latin typeface="Times New Roman" charset="0"/>
                          <a:ea typeface="MS Mincho" charset="-128"/>
                        </a:rPr>
                        <a:t>4D Segmented Flight Plans</a:t>
                      </a:r>
                      <a:endParaRPr lang="en-US" sz="1400" dirty="0">
                        <a:effectLst/>
                        <a:latin typeface="Times New Roman" charset="0"/>
                        <a:ea typeface="Times New Roman" charset="0"/>
                      </a:endParaRPr>
                    </a:p>
                  </a:txBody>
                  <a:tcPr marL="34387" marR="343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183474805"/>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p:cNvSpPr>
          <p:nvPr>
            <p:ph type="ctrTitle" idx="4294967295"/>
          </p:nvPr>
        </p:nvSpPr>
        <p:spPr>
          <a:xfrm>
            <a:off x="2" y="2686073"/>
            <a:ext cx="9410599" cy="994142"/>
          </a:xfrm>
          <a:prstGeom prst="rect">
            <a:avLst/>
          </a:prstGeom>
          <a:solidFill>
            <a:srgbClr val="0070C0"/>
          </a:solidFill>
        </p:spPr>
        <p:style>
          <a:lnRef idx="0">
            <a:schemeClr val="accent6"/>
          </a:lnRef>
          <a:fillRef idx="3">
            <a:schemeClr val="accent6"/>
          </a:fillRef>
          <a:effectRef idx="3">
            <a:schemeClr val="accent6"/>
          </a:effectRef>
          <a:fontRef idx="minor">
            <a:schemeClr val="lt1"/>
          </a:fontRef>
        </p:style>
        <p:txBody>
          <a:bodyPr anchor="ctr"/>
          <a:lstStyle>
            <a:lvl1pPr>
              <a:defRPr sz="4000"/>
            </a:lvl1pPr>
          </a:lstStyle>
          <a:p>
            <a:r>
              <a:rPr lang="en-US" b="1" dirty="0" smtClean="0">
                <a:ln>
                  <a:noFill/>
                </a:ln>
                <a:solidFill>
                  <a:schemeClr val="bg1"/>
                </a:solidFill>
              </a:rPr>
              <a:t>TCL 2 Safety-related Observations</a:t>
            </a:r>
            <a:endParaRPr b="1" dirty="0">
              <a:ln>
                <a:noFill/>
              </a:ln>
              <a:solidFill>
                <a:schemeClr val="bg1"/>
              </a:solidFill>
            </a:endParaRPr>
          </a:p>
        </p:txBody>
      </p:sp>
    </p:spTree>
    <p:extLst>
      <p:ext uri="{BB962C8B-B14F-4D97-AF65-F5344CB8AC3E}">
        <p14:creationId xmlns:p14="http://schemas.microsoft.com/office/powerpoint/2010/main" val="63777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 name="Group 358"/>
          <p:cNvGrpSpPr/>
          <p:nvPr/>
        </p:nvGrpSpPr>
        <p:grpSpPr>
          <a:xfrm>
            <a:off x="1434195" y="461415"/>
            <a:ext cx="8834707" cy="389467"/>
            <a:chOff x="-695355" y="104337"/>
            <a:chExt cx="12565297" cy="311596"/>
          </a:xfrm>
        </p:grpSpPr>
        <p:sp>
          <p:nvSpPr>
            <p:cNvPr id="356" name="Shape 356"/>
            <p:cNvSpPr/>
            <p:nvPr/>
          </p:nvSpPr>
          <p:spPr>
            <a:xfrm>
              <a:off x="-695355" y="104337"/>
              <a:ext cx="5783792" cy="3115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lnSpc>
                  <a:spcPct val="100000"/>
                </a:lnSpc>
                <a:spcBef>
                  <a:spcPts val="0"/>
                </a:spcBef>
                <a:defRPr sz="2800">
                  <a:solidFill>
                    <a:srgbClr val="5B6062"/>
                  </a:solidFill>
                  <a:latin typeface="Gill Sans Light"/>
                  <a:ea typeface="Gill Sans Light"/>
                  <a:cs typeface="Gill Sans Light"/>
                  <a:sym typeface="Gill Sans Light"/>
                </a:defRPr>
              </a:lvl1pPr>
            </a:lstStyle>
            <a:p>
              <a:pPr defTabSz="321457" hangingPunct="0"/>
              <a:r>
                <a:rPr sz="2531" kern="0" dirty="0"/>
                <a:t>Impact of Weather</a:t>
              </a:r>
            </a:p>
          </p:txBody>
        </p:sp>
        <p:sp>
          <p:nvSpPr>
            <p:cNvPr id="357" name="Shape 357"/>
            <p:cNvSpPr/>
            <p:nvPr/>
          </p:nvSpPr>
          <p:spPr>
            <a:xfrm flipV="1">
              <a:off x="3391357" y="311150"/>
              <a:ext cx="8478585" cy="1"/>
            </a:xfrm>
            <a:prstGeom prst="line">
              <a:avLst/>
            </a:prstGeom>
            <a:noFill/>
            <a:ln w="6350" cap="flat">
              <a:solidFill>
                <a:srgbClr val="5B6062"/>
              </a:solidFill>
              <a:prstDash val="solid"/>
              <a:miter lim="400000"/>
            </a:ln>
            <a:effectLst/>
          </p:spPr>
          <p:txBody>
            <a:bodyPr wrap="square" lIns="35718" tIns="35718" rIns="35718" bIns="35718" numCol="1" anchor="ctr">
              <a:noAutofit/>
            </a:bodyPr>
            <a:lstStyle/>
            <a:p>
              <a:pPr defTabSz="321457" hangingPunct="0">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grpSp>
      <p:grpSp>
        <p:nvGrpSpPr>
          <p:cNvPr id="2" name="Group 1"/>
          <p:cNvGrpSpPr/>
          <p:nvPr/>
        </p:nvGrpSpPr>
        <p:grpSpPr>
          <a:xfrm>
            <a:off x="2077376" y="1081571"/>
            <a:ext cx="8898987" cy="4849527"/>
            <a:chOff x="1036230" y="2169895"/>
            <a:chExt cx="12656723" cy="6897316"/>
          </a:xfrm>
        </p:grpSpPr>
        <p:grpSp>
          <p:nvGrpSpPr>
            <p:cNvPr id="362" name="Group 362"/>
            <p:cNvGrpSpPr/>
            <p:nvPr/>
          </p:nvGrpSpPr>
          <p:grpSpPr>
            <a:xfrm>
              <a:off x="5956719" y="2169895"/>
              <a:ext cx="1350606" cy="1349395"/>
              <a:chOff x="0" y="0"/>
              <a:chExt cx="1350604" cy="1349393"/>
            </a:xfrm>
          </p:grpSpPr>
          <p:sp>
            <p:nvSpPr>
              <p:cNvPr id="359" name="Shape 359"/>
              <p:cNvSpPr/>
              <p:nvPr/>
            </p:nvSpPr>
            <p:spPr>
              <a:xfrm>
                <a:off x="360766" y="360224"/>
                <a:ext cx="629073" cy="628945"/>
              </a:xfrm>
              <a:prstGeom prst="ellipse">
                <a:avLst/>
              </a:prstGeom>
              <a:gradFill flip="none" rotWithShape="1">
                <a:gsLst>
                  <a:gs pos="0">
                    <a:srgbClr val="FDD43E"/>
                  </a:gs>
                  <a:gs pos="100000">
                    <a:srgbClr val="FCEDBD">
                      <a:alpha val="80045"/>
                    </a:srgbClr>
                  </a:gs>
                </a:gsLst>
                <a:path path="circle">
                  <a:fillToRect l="37721" t="-19636" r="62278" b="119636"/>
                </a:path>
              </a:gradFill>
              <a:ln w="12700" cap="flat">
                <a:noFill/>
                <a:miter lim="400000"/>
              </a:ln>
              <a:effectLst/>
            </p:spPr>
            <p:txBody>
              <a:bodyPr wrap="square" lIns="26788" tIns="26788" rIns="26788" bIns="26788" numCol="1" anchor="ctr">
                <a:noAutofit/>
              </a:bodyPr>
              <a:lstStyle/>
              <a:p>
                <a:pPr algn="ctr" defTabSz="321457" hangingPunct="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9"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60" name="Shape 360"/>
              <p:cNvSpPr/>
              <p:nvPr/>
            </p:nvSpPr>
            <p:spPr>
              <a:xfrm>
                <a:off x="306461" y="0"/>
                <a:ext cx="1044144" cy="1042932"/>
              </a:xfrm>
              <a:custGeom>
                <a:avLst/>
                <a:gdLst/>
                <a:ahLst/>
                <a:cxnLst>
                  <a:cxn ang="0">
                    <a:pos x="wd2" y="hd2"/>
                  </a:cxn>
                  <a:cxn ang="5400000">
                    <a:pos x="wd2" y="hd2"/>
                  </a:cxn>
                  <a:cxn ang="10800000">
                    <a:pos x="wd2" y="hd2"/>
                  </a:cxn>
                  <a:cxn ang="16200000">
                    <a:pos x="wd2" y="hd2"/>
                  </a:cxn>
                </a:cxnLst>
                <a:rect l="0" t="0" r="r" b="b"/>
                <a:pathLst>
                  <a:path w="21472" h="21472" extrusionOk="0">
                    <a:moveTo>
                      <a:pt x="19596" y="21021"/>
                    </a:moveTo>
                    <a:cubicBezTo>
                      <a:pt x="19348" y="21452"/>
                      <a:pt x="18797" y="21600"/>
                      <a:pt x="18366" y="21351"/>
                    </a:cubicBezTo>
                    <a:lnTo>
                      <a:pt x="15955" y="19958"/>
                    </a:lnTo>
                    <a:cubicBezTo>
                      <a:pt x="15524" y="19709"/>
                      <a:pt x="15377" y="19158"/>
                      <a:pt x="15626" y="18727"/>
                    </a:cubicBezTo>
                    <a:cubicBezTo>
                      <a:pt x="15874" y="18295"/>
                      <a:pt x="16425" y="18148"/>
                      <a:pt x="16856" y="18397"/>
                    </a:cubicBezTo>
                    <a:lnTo>
                      <a:pt x="19267" y="19790"/>
                    </a:lnTo>
                    <a:cubicBezTo>
                      <a:pt x="19698" y="20039"/>
                      <a:pt x="19845" y="20590"/>
                      <a:pt x="19596" y="21021"/>
                    </a:cubicBezTo>
                    <a:close/>
                    <a:moveTo>
                      <a:pt x="3073" y="4615"/>
                    </a:moveTo>
                    <a:lnTo>
                      <a:pt x="1681" y="2202"/>
                    </a:lnTo>
                    <a:cubicBezTo>
                      <a:pt x="1432" y="1771"/>
                      <a:pt x="881" y="1623"/>
                      <a:pt x="450" y="1872"/>
                    </a:cubicBezTo>
                    <a:cubicBezTo>
                      <a:pt x="20" y="2121"/>
                      <a:pt x="-128" y="2672"/>
                      <a:pt x="121" y="3104"/>
                    </a:cubicBezTo>
                    <a:lnTo>
                      <a:pt x="1513" y="5517"/>
                    </a:lnTo>
                    <a:cubicBezTo>
                      <a:pt x="1761" y="5948"/>
                      <a:pt x="2312" y="6095"/>
                      <a:pt x="2743" y="5847"/>
                    </a:cubicBezTo>
                    <a:cubicBezTo>
                      <a:pt x="3174" y="5598"/>
                      <a:pt x="3321" y="5046"/>
                      <a:pt x="3073" y="4615"/>
                    </a:cubicBezTo>
                    <a:close/>
                    <a:moveTo>
                      <a:pt x="7389" y="0"/>
                    </a:moveTo>
                    <a:cubicBezTo>
                      <a:pt x="7887" y="0"/>
                      <a:pt x="8290" y="404"/>
                      <a:pt x="8290" y="902"/>
                    </a:cubicBezTo>
                    <a:lnTo>
                      <a:pt x="8290" y="3688"/>
                    </a:lnTo>
                    <a:cubicBezTo>
                      <a:pt x="8290" y="4186"/>
                      <a:pt x="7887" y="4589"/>
                      <a:pt x="7389" y="4589"/>
                    </a:cubicBezTo>
                    <a:cubicBezTo>
                      <a:pt x="6892" y="4589"/>
                      <a:pt x="6489" y="4186"/>
                      <a:pt x="6489" y="3688"/>
                    </a:cubicBezTo>
                    <a:lnTo>
                      <a:pt x="6489" y="902"/>
                    </a:lnTo>
                    <a:cubicBezTo>
                      <a:pt x="6489" y="404"/>
                      <a:pt x="6892" y="0"/>
                      <a:pt x="7389" y="0"/>
                    </a:cubicBezTo>
                    <a:close/>
                    <a:moveTo>
                      <a:pt x="14401" y="1837"/>
                    </a:moveTo>
                    <a:cubicBezTo>
                      <a:pt x="14832" y="2085"/>
                      <a:pt x="14979" y="2637"/>
                      <a:pt x="14731" y="3068"/>
                    </a:cubicBezTo>
                    <a:lnTo>
                      <a:pt x="13339" y="5481"/>
                    </a:lnTo>
                    <a:cubicBezTo>
                      <a:pt x="13090" y="5912"/>
                      <a:pt x="12539" y="6060"/>
                      <a:pt x="12108" y="5811"/>
                    </a:cubicBezTo>
                    <a:cubicBezTo>
                      <a:pt x="11677" y="5562"/>
                      <a:pt x="11530" y="5011"/>
                      <a:pt x="11778" y="4580"/>
                    </a:cubicBezTo>
                    <a:lnTo>
                      <a:pt x="13170" y="2166"/>
                    </a:lnTo>
                    <a:cubicBezTo>
                      <a:pt x="13419" y="1735"/>
                      <a:pt x="13970" y="1588"/>
                      <a:pt x="14401" y="1837"/>
                    </a:cubicBezTo>
                    <a:close/>
                    <a:moveTo>
                      <a:pt x="21472" y="14014"/>
                    </a:moveTo>
                    <a:cubicBezTo>
                      <a:pt x="21472" y="14512"/>
                      <a:pt x="21069" y="14916"/>
                      <a:pt x="20572" y="14916"/>
                    </a:cubicBezTo>
                    <a:lnTo>
                      <a:pt x="17788" y="14916"/>
                    </a:lnTo>
                    <a:cubicBezTo>
                      <a:pt x="17290" y="14916"/>
                      <a:pt x="16887" y="14512"/>
                      <a:pt x="16887" y="14014"/>
                    </a:cubicBezTo>
                    <a:cubicBezTo>
                      <a:pt x="16887" y="13516"/>
                      <a:pt x="17290" y="13113"/>
                      <a:pt x="17788" y="13113"/>
                    </a:cubicBezTo>
                    <a:lnTo>
                      <a:pt x="20572" y="13113"/>
                    </a:lnTo>
                    <a:cubicBezTo>
                      <a:pt x="21069" y="13113"/>
                      <a:pt x="21472" y="13516"/>
                      <a:pt x="21472" y="14014"/>
                    </a:cubicBezTo>
                    <a:close/>
                    <a:moveTo>
                      <a:pt x="19535" y="6931"/>
                    </a:moveTo>
                    <a:cubicBezTo>
                      <a:pt x="19784" y="7362"/>
                      <a:pt x="19636" y="7913"/>
                      <a:pt x="19205" y="8162"/>
                    </a:cubicBezTo>
                    <a:lnTo>
                      <a:pt x="16794" y="9555"/>
                    </a:lnTo>
                    <a:cubicBezTo>
                      <a:pt x="16364" y="9804"/>
                      <a:pt x="15813" y="9656"/>
                      <a:pt x="15564" y="9225"/>
                    </a:cubicBezTo>
                    <a:cubicBezTo>
                      <a:pt x="15316" y="8794"/>
                      <a:pt x="15463" y="8243"/>
                      <a:pt x="15894" y="7994"/>
                    </a:cubicBezTo>
                    <a:lnTo>
                      <a:pt x="18304" y="6601"/>
                    </a:lnTo>
                    <a:cubicBezTo>
                      <a:pt x="18735" y="6352"/>
                      <a:pt x="19286" y="6499"/>
                      <a:pt x="19535" y="6931"/>
                    </a:cubicBezTo>
                    <a:close/>
                  </a:path>
                </a:pathLst>
              </a:custGeom>
              <a:gradFill flip="none" rotWithShape="1">
                <a:gsLst>
                  <a:gs pos="0">
                    <a:srgbClr val="FDD43E"/>
                  </a:gs>
                  <a:gs pos="100000">
                    <a:srgbClr val="FCEDBD">
                      <a:alpha val="80045"/>
                    </a:srgbClr>
                  </a:gs>
                </a:gsLst>
                <a:path path="shape">
                  <a:fillToRect l="53657" t="55633" r="46342" b="44366"/>
                </a:path>
              </a:gradFill>
              <a:ln w="12700" cap="flat">
                <a:noFill/>
                <a:miter lim="400000"/>
              </a:ln>
              <a:effectLst/>
            </p:spPr>
            <p:txBody>
              <a:bodyPr wrap="square" lIns="26788" tIns="26788" rIns="26788" bIns="26788" numCol="1" anchor="ctr">
                <a:noAutofit/>
              </a:bodyPr>
              <a:lstStyle/>
              <a:p>
                <a:pPr algn="ctr" defTabSz="321457" hangingPunct="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9"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61" name="Shape 361"/>
              <p:cNvSpPr/>
              <p:nvPr/>
            </p:nvSpPr>
            <p:spPr>
              <a:xfrm rot="10800000">
                <a:off x="-1" y="306461"/>
                <a:ext cx="1044144" cy="1042933"/>
              </a:xfrm>
              <a:custGeom>
                <a:avLst/>
                <a:gdLst/>
                <a:ahLst/>
                <a:cxnLst>
                  <a:cxn ang="0">
                    <a:pos x="wd2" y="hd2"/>
                  </a:cxn>
                  <a:cxn ang="5400000">
                    <a:pos x="wd2" y="hd2"/>
                  </a:cxn>
                  <a:cxn ang="10800000">
                    <a:pos x="wd2" y="hd2"/>
                  </a:cxn>
                  <a:cxn ang="16200000">
                    <a:pos x="wd2" y="hd2"/>
                  </a:cxn>
                </a:cxnLst>
                <a:rect l="0" t="0" r="r" b="b"/>
                <a:pathLst>
                  <a:path w="21472" h="21472" extrusionOk="0">
                    <a:moveTo>
                      <a:pt x="19596" y="21021"/>
                    </a:moveTo>
                    <a:cubicBezTo>
                      <a:pt x="19348" y="21452"/>
                      <a:pt x="18797" y="21600"/>
                      <a:pt x="18366" y="21351"/>
                    </a:cubicBezTo>
                    <a:lnTo>
                      <a:pt x="15955" y="19958"/>
                    </a:lnTo>
                    <a:cubicBezTo>
                      <a:pt x="15524" y="19709"/>
                      <a:pt x="15377" y="19158"/>
                      <a:pt x="15626" y="18727"/>
                    </a:cubicBezTo>
                    <a:cubicBezTo>
                      <a:pt x="15874" y="18295"/>
                      <a:pt x="16425" y="18148"/>
                      <a:pt x="16856" y="18397"/>
                    </a:cubicBezTo>
                    <a:lnTo>
                      <a:pt x="19267" y="19790"/>
                    </a:lnTo>
                    <a:cubicBezTo>
                      <a:pt x="19698" y="20039"/>
                      <a:pt x="19845" y="20590"/>
                      <a:pt x="19596" y="21021"/>
                    </a:cubicBezTo>
                    <a:close/>
                    <a:moveTo>
                      <a:pt x="3073" y="4615"/>
                    </a:moveTo>
                    <a:lnTo>
                      <a:pt x="1681" y="2202"/>
                    </a:lnTo>
                    <a:cubicBezTo>
                      <a:pt x="1432" y="1771"/>
                      <a:pt x="881" y="1623"/>
                      <a:pt x="450" y="1872"/>
                    </a:cubicBezTo>
                    <a:cubicBezTo>
                      <a:pt x="20" y="2121"/>
                      <a:pt x="-128" y="2672"/>
                      <a:pt x="121" y="3104"/>
                    </a:cubicBezTo>
                    <a:lnTo>
                      <a:pt x="1513" y="5517"/>
                    </a:lnTo>
                    <a:cubicBezTo>
                      <a:pt x="1761" y="5948"/>
                      <a:pt x="2312" y="6095"/>
                      <a:pt x="2743" y="5847"/>
                    </a:cubicBezTo>
                    <a:cubicBezTo>
                      <a:pt x="3174" y="5598"/>
                      <a:pt x="3321" y="5046"/>
                      <a:pt x="3073" y="4615"/>
                    </a:cubicBezTo>
                    <a:close/>
                    <a:moveTo>
                      <a:pt x="7389" y="0"/>
                    </a:moveTo>
                    <a:cubicBezTo>
                      <a:pt x="7887" y="0"/>
                      <a:pt x="8290" y="404"/>
                      <a:pt x="8290" y="902"/>
                    </a:cubicBezTo>
                    <a:lnTo>
                      <a:pt x="8290" y="3688"/>
                    </a:lnTo>
                    <a:cubicBezTo>
                      <a:pt x="8290" y="4186"/>
                      <a:pt x="7887" y="4589"/>
                      <a:pt x="7389" y="4589"/>
                    </a:cubicBezTo>
                    <a:cubicBezTo>
                      <a:pt x="6892" y="4589"/>
                      <a:pt x="6489" y="4186"/>
                      <a:pt x="6489" y="3688"/>
                    </a:cubicBezTo>
                    <a:lnTo>
                      <a:pt x="6489" y="902"/>
                    </a:lnTo>
                    <a:cubicBezTo>
                      <a:pt x="6489" y="404"/>
                      <a:pt x="6892" y="0"/>
                      <a:pt x="7389" y="0"/>
                    </a:cubicBezTo>
                    <a:close/>
                    <a:moveTo>
                      <a:pt x="14401" y="1837"/>
                    </a:moveTo>
                    <a:cubicBezTo>
                      <a:pt x="14832" y="2085"/>
                      <a:pt x="14979" y="2637"/>
                      <a:pt x="14731" y="3068"/>
                    </a:cubicBezTo>
                    <a:lnTo>
                      <a:pt x="13339" y="5481"/>
                    </a:lnTo>
                    <a:cubicBezTo>
                      <a:pt x="13090" y="5912"/>
                      <a:pt x="12539" y="6060"/>
                      <a:pt x="12108" y="5811"/>
                    </a:cubicBezTo>
                    <a:cubicBezTo>
                      <a:pt x="11677" y="5562"/>
                      <a:pt x="11530" y="5011"/>
                      <a:pt x="11778" y="4580"/>
                    </a:cubicBezTo>
                    <a:lnTo>
                      <a:pt x="13170" y="2166"/>
                    </a:lnTo>
                    <a:cubicBezTo>
                      <a:pt x="13419" y="1735"/>
                      <a:pt x="13970" y="1588"/>
                      <a:pt x="14401" y="1837"/>
                    </a:cubicBezTo>
                    <a:close/>
                    <a:moveTo>
                      <a:pt x="21472" y="14014"/>
                    </a:moveTo>
                    <a:cubicBezTo>
                      <a:pt x="21472" y="14512"/>
                      <a:pt x="21069" y="14916"/>
                      <a:pt x="20572" y="14916"/>
                    </a:cubicBezTo>
                    <a:lnTo>
                      <a:pt x="17788" y="14916"/>
                    </a:lnTo>
                    <a:cubicBezTo>
                      <a:pt x="17290" y="14916"/>
                      <a:pt x="16887" y="14512"/>
                      <a:pt x="16887" y="14014"/>
                    </a:cubicBezTo>
                    <a:cubicBezTo>
                      <a:pt x="16887" y="13516"/>
                      <a:pt x="17290" y="13113"/>
                      <a:pt x="17788" y="13113"/>
                    </a:cubicBezTo>
                    <a:lnTo>
                      <a:pt x="20572" y="13113"/>
                    </a:lnTo>
                    <a:cubicBezTo>
                      <a:pt x="21069" y="13113"/>
                      <a:pt x="21472" y="13516"/>
                      <a:pt x="21472" y="14014"/>
                    </a:cubicBezTo>
                    <a:close/>
                    <a:moveTo>
                      <a:pt x="19535" y="6931"/>
                    </a:moveTo>
                    <a:cubicBezTo>
                      <a:pt x="19784" y="7362"/>
                      <a:pt x="19636" y="7913"/>
                      <a:pt x="19205" y="8162"/>
                    </a:cubicBezTo>
                    <a:lnTo>
                      <a:pt x="16794" y="9555"/>
                    </a:lnTo>
                    <a:cubicBezTo>
                      <a:pt x="16364" y="9804"/>
                      <a:pt x="15813" y="9656"/>
                      <a:pt x="15564" y="9225"/>
                    </a:cubicBezTo>
                    <a:cubicBezTo>
                      <a:pt x="15316" y="8794"/>
                      <a:pt x="15463" y="8243"/>
                      <a:pt x="15894" y="7994"/>
                    </a:cubicBezTo>
                    <a:lnTo>
                      <a:pt x="18304" y="6601"/>
                    </a:lnTo>
                    <a:cubicBezTo>
                      <a:pt x="18735" y="6352"/>
                      <a:pt x="19286" y="6499"/>
                      <a:pt x="19535" y="6931"/>
                    </a:cubicBezTo>
                    <a:close/>
                  </a:path>
                </a:pathLst>
              </a:custGeom>
              <a:gradFill flip="none" rotWithShape="1">
                <a:gsLst>
                  <a:gs pos="0">
                    <a:srgbClr val="FDD43E"/>
                  </a:gs>
                  <a:gs pos="100000">
                    <a:srgbClr val="FCEDBD">
                      <a:alpha val="80045"/>
                    </a:srgbClr>
                  </a:gs>
                </a:gsLst>
                <a:path path="shape">
                  <a:fillToRect l="53657" t="55633" r="46342" b="44366"/>
                </a:path>
              </a:gradFill>
              <a:ln w="12700" cap="flat">
                <a:noFill/>
                <a:miter lim="400000"/>
              </a:ln>
              <a:effectLst/>
            </p:spPr>
            <p:txBody>
              <a:bodyPr wrap="square" lIns="26788" tIns="26788" rIns="26788" bIns="26788" numCol="1" anchor="ctr">
                <a:noAutofit/>
              </a:bodyPr>
              <a:lstStyle/>
              <a:p>
                <a:pPr algn="ctr" defTabSz="321457" hangingPunct="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9"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372" name="Group 372"/>
            <p:cNvGrpSpPr>
              <a:grpSpLocks noChangeAspect="1"/>
            </p:cNvGrpSpPr>
            <p:nvPr/>
          </p:nvGrpSpPr>
          <p:grpSpPr>
            <a:xfrm>
              <a:off x="1036230" y="2434521"/>
              <a:ext cx="3466612" cy="1121578"/>
              <a:chOff x="0" y="0"/>
              <a:chExt cx="4729460" cy="1530156"/>
            </a:xfrm>
          </p:grpSpPr>
          <p:grpSp>
            <p:nvGrpSpPr>
              <p:cNvPr id="365" name="Group 365"/>
              <p:cNvGrpSpPr/>
              <p:nvPr/>
            </p:nvGrpSpPr>
            <p:grpSpPr>
              <a:xfrm>
                <a:off x="0" y="0"/>
                <a:ext cx="4729461" cy="1530157"/>
                <a:chOff x="0" y="0"/>
                <a:chExt cx="4729460" cy="1530156"/>
              </a:xfrm>
            </p:grpSpPr>
            <p:sp>
              <p:nvSpPr>
                <p:cNvPr id="363" name="Shape 363"/>
                <p:cNvSpPr/>
                <p:nvPr/>
              </p:nvSpPr>
              <p:spPr>
                <a:xfrm>
                  <a:off x="0" y="0"/>
                  <a:ext cx="4445425" cy="1530157"/>
                </a:xfrm>
                <a:prstGeom prst="roundRect">
                  <a:avLst>
                    <a:gd name="adj" fmla="val 15048"/>
                  </a:avLst>
                </a:prstGeom>
                <a:noFill/>
                <a:ln w="63500" cap="flat">
                  <a:solidFill>
                    <a:srgbClr val="53585F"/>
                  </a:solidFill>
                  <a:prstDash val="solid"/>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364" name="Shape 364"/>
                <p:cNvSpPr/>
                <p:nvPr/>
              </p:nvSpPr>
              <p:spPr>
                <a:xfrm>
                  <a:off x="4473951" y="437360"/>
                  <a:ext cx="255510" cy="655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3696" y="21600"/>
                      </a:lnTo>
                      <a:cubicBezTo>
                        <a:pt x="15885" y="21600"/>
                        <a:pt x="17861" y="21256"/>
                        <a:pt x="19290" y="20699"/>
                      </a:cubicBezTo>
                      <a:cubicBezTo>
                        <a:pt x="20718" y="20142"/>
                        <a:pt x="21600" y="19372"/>
                        <a:pt x="21600" y="18519"/>
                      </a:cubicBezTo>
                      <a:lnTo>
                        <a:pt x="21600" y="3097"/>
                      </a:lnTo>
                      <a:cubicBezTo>
                        <a:pt x="21600" y="2243"/>
                        <a:pt x="20718" y="1469"/>
                        <a:pt x="19290" y="908"/>
                      </a:cubicBezTo>
                      <a:cubicBezTo>
                        <a:pt x="17861" y="347"/>
                        <a:pt x="15885" y="0"/>
                        <a:pt x="13696" y="0"/>
                      </a:cubicBezTo>
                      <a:lnTo>
                        <a:pt x="0" y="0"/>
                      </a:lnTo>
                      <a:close/>
                    </a:path>
                  </a:pathLst>
                </a:custGeom>
                <a:solidFill>
                  <a:srgbClr val="53585F"/>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grpSp>
          <p:grpSp>
            <p:nvGrpSpPr>
              <p:cNvPr id="371" name="Group 371"/>
              <p:cNvGrpSpPr/>
              <p:nvPr/>
            </p:nvGrpSpPr>
            <p:grpSpPr>
              <a:xfrm>
                <a:off x="116690" y="111978"/>
                <a:ext cx="4212044" cy="1306201"/>
                <a:chOff x="0" y="0"/>
                <a:chExt cx="4212042" cy="1306200"/>
              </a:xfrm>
            </p:grpSpPr>
            <p:sp>
              <p:nvSpPr>
                <p:cNvPr id="366" name="Shape 366"/>
                <p:cNvSpPr/>
                <p:nvPr/>
              </p:nvSpPr>
              <p:spPr>
                <a:xfrm>
                  <a:off x="0" y="0"/>
                  <a:ext cx="767507" cy="1306201"/>
                </a:xfrm>
                <a:custGeom>
                  <a:avLst/>
                  <a:gdLst/>
                  <a:ahLst/>
                  <a:cxnLst>
                    <a:cxn ang="0">
                      <a:pos x="wd2" y="hd2"/>
                    </a:cxn>
                    <a:cxn ang="5400000">
                      <a:pos x="wd2" y="hd2"/>
                    </a:cxn>
                    <a:cxn ang="10800000">
                      <a:pos x="wd2" y="hd2"/>
                    </a:cxn>
                    <a:cxn ang="16200000">
                      <a:pos x="wd2" y="hd2"/>
                    </a:cxn>
                  </a:cxnLst>
                  <a:rect l="0" t="0" r="r" b="b"/>
                  <a:pathLst>
                    <a:path w="21600" h="21600" extrusionOk="0">
                      <a:moveTo>
                        <a:pt x="3726" y="0"/>
                      </a:moveTo>
                      <a:cubicBezTo>
                        <a:pt x="1663" y="0"/>
                        <a:pt x="0" y="985"/>
                        <a:pt x="0" y="2197"/>
                      </a:cubicBezTo>
                      <a:lnTo>
                        <a:pt x="0" y="19403"/>
                      </a:lnTo>
                      <a:cubicBezTo>
                        <a:pt x="0" y="20615"/>
                        <a:pt x="1663" y="21600"/>
                        <a:pt x="3726" y="21600"/>
                      </a:cubicBezTo>
                      <a:lnTo>
                        <a:pt x="21600" y="21600"/>
                      </a:lnTo>
                      <a:lnTo>
                        <a:pt x="21600" y="0"/>
                      </a:lnTo>
                      <a:lnTo>
                        <a:pt x="3726" y="0"/>
                      </a:lnTo>
                      <a:close/>
                    </a:path>
                  </a:pathLst>
                </a:custGeom>
                <a:solidFill>
                  <a:schemeClr val="accent2">
                    <a:hueOff val="-2473792"/>
                    <a:satOff val="-50209"/>
                    <a:lumOff val="23543"/>
                  </a:schemeClr>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367" name="Shape 367"/>
                <p:cNvSpPr/>
                <p:nvPr/>
              </p:nvSpPr>
              <p:spPr>
                <a:xfrm>
                  <a:off x="1720348" y="59"/>
                  <a:ext cx="771346" cy="1306082"/>
                </a:xfrm>
                <a:prstGeom prst="rect">
                  <a:avLst/>
                </a:prstGeom>
                <a:solidFill>
                  <a:schemeClr val="accent2">
                    <a:hueOff val="-2473792"/>
                    <a:satOff val="-50209"/>
                    <a:lumOff val="23543"/>
                  </a:schemeClr>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368" name="Shape 368"/>
                <p:cNvSpPr/>
                <p:nvPr/>
              </p:nvSpPr>
              <p:spPr>
                <a:xfrm>
                  <a:off x="2581482" y="59"/>
                  <a:ext cx="771346" cy="1306082"/>
                </a:xfrm>
                <a:prstGeom prst="rect">
                  <a:avLst/>
                </a:prstGeom>
                <a:solidFill>
                  <a:schemeClr val="accent2">
                    <a:hueOff val="-2473792"/>
                    <a:satOff val="-50209"/>
                    <a:lumOff val="23543"/>
                  </a:schemeClr>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369" name="Shape 369"/>
                <p:cNvSpPr/>
                <p:nvPr/>
              </p:nvSpPr>
              <p:spPr>
                <a:xfrm>
                  <a:off x="859215" y="59"/>
                  <a:ext cx="771345" cy="1306082"/>
                </a:xfrm>
                <a:prstGeom prst="rect">
                  <a:avLst/>
                </a:prstGeom>
                <a:solidFill>
                  <a:schemeClr val="accent2">
                    <a:hueOff val="-2473792"/>
                    <a:satOff val="-50209"/>
                    <a:lumOff val="23543"/>
                  </a:schemeClr>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370" name="Shape 370"/>
                <p:cNvSpPr/>
                <p:nvPr/>
              </p:nvSpPr>
              <p:spPr>
                <a:xfrm>
                  <a:off x="3444535" y="0"/>
                  <a:ext cx="767508" cy="1306201"/>
                </a:xfrm>
                <a:custGeom>
                  <a:avLst/>
                  <a:gdLst/>
                  <a:ahLst/>
                  <a:cxnLst>
                    <a:cxn ang="0">
                      <a:pos x="wd2" y="hd2"/>
                    </a:cxn>
                    <a:cxn ang="5400000">
                      <a:pos x="wd2" y="hd2"/>
                    </a:cxn>
                    <a:cxn ang="10800000">
                      <a:pos x="wd2" y="hd2"/>
                    </a:cxn>
                    <a:cxn ang="16200000">
                      <a:pos x="wd2" y="hd2"/>
                    </a:cxn>
                  </a:cxnLst>
                  <a:rect l="0" t="0" r="r" b="b"/>
                  <a:pathLst>
                    <a:path w="21600" h="21600" extrusionOk="0">
                      <a:moveTo>
                        <a:pt x="17874" y="0"/>
                      </a:moveTo>
                      <a:cubicBezTo>
                        <a:pt x="19937" y="0"/>
                        <a:pt x="21600" y="985"/>
                        <a:pt x="21600" y="2197"/>
                      </a:cubicBezTo>
                      <a:lnTo>
                        <a:pt x="21600" y="19403"/>
                      </a:lnTo>
                      <a:cubicBezTo>
                        <a:pt x="21600" y="20615"/>
                        <a:pt x="19937" y="21600"/>
                        <a:pt x="17874" y="21600"/>
                      </a:cubicBezTo>
                      <a:lnTo>
                        <a:pt x="0" y="21600"/>
                      </a:lnTo>
                      <a:lnTo>
                        <a:pt x="0" y="0"/>
                      </a:lnTo>
                      <a:lnTo>
                        <a:pt x="17874" y="0"/>
                      </a:lnTo>
                      <a:close/>
                    </a:path>
                  </a:pathLst>
                </a:custGeom>
                <a:solidFill>
                  <a:schemeClr val="accent2">
                    <a:hueOff val="-2473792"/>
                    <a:satOff val="-50209"/>
                    <a:lumOff val="23543"/>
                  </a:schemeClr>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grpSp>
        </p:grpSp>
        <p:grpSp>
          <p:nvGrpSpPr>
            <p:cNvPr id="382" name="Group 382"/>
            <p:cNvGrpSpPr>
              <a:grpSpLocks noChangeAspect="1"/>
            </p:cNvGrpSpPr>
            <p:nvPr/>
          </p:nvGrpSpPr>
          <p:grpSpPr>
            <a:xfrm>
              <a:off x="1036230" y="4676431"/>
              <a:ext cx="3465576" cy="1121244"/>
              <a:chOff x="0" y="0"/>
              <a:chExt cx="4729460" cy="1530156"/>
            </a:xfrm>
          </p:grpSpPr>
          <p:grpSp>
            <p:nvGrpSpPr>
              <p:cNvPr id="375" name="Group 375"/>
              <p:cNvGrpSpPr/>
              <p:nvPr/>
            </p:nvGrpSpPr>
            <p:grpSpPr>
              <a:xfrm>
                <a:off x="0" y="0"/>
                <a:ext cx="4729461" cy="1530157"/>
                <a:chOff x="0" y="0"/>
                <a:chExt cx="4729460" cy="1530156"/>
              </a:xfrm>
            </p:grpSpPr>
            <p:sp>
              <p:nvSpPr>
                <p:cNvPr id="373" name="Shape 373"/>
                <p:cNvSpPr/>
                <p:nvPr/>
              </p:nvSpPr>
              <p:spPr>
                <a:xfrm>
                  <a:off x="0" y="0"/>
                  <a:ext cx="4445425" cy="1530157"/>
                </a:xfrm>
                <a:prstGeom prst="roundRect">
                  <a:avLst>
                    <a:gd name="adj" fmla="val 15048"/>
                  </a:avLst>
                </a:prstGeom>
                <a:noFill/>
                <a:ln w="63500" cap="flat">
                  <a:solidFill>
                    <a:srgbClr val="53585F"/>
                  </a:solidFill>
                  <a:prstDash val="solid"/>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374" name="Shape 374"/>
                <p:cNvSpPr/>
                <p:nvPr/>
              </p:nvSpPr>
              <p:spPr>
                <a:xfrm>
                  <a:off x="4473951" y="437360"/>
                  <a:ext cx="255510" cy="655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3696" y="21600"/>
                      </a:lnTo>
                      <a:cubicBezTo>
                        <a:pt x="15885" y="21600"/>
                        <a:pt x="17861" y="21256"/>
                        <a:pt x="19290" y="20699"/>
                      </a:cubicBezTo>
                      <a:cubicBezTo>
                        <a:pt x="20718" y="20142"/>
                        <a:pt x="21600" y="19372"/>
                        <a:pt x="21600" y="18519"/>
                      </a:cubicBezTo>
                      <a:lnTo>
                        <a:pt x="21600" y="3097"/>
                      </a:lnTo>
                      <a:cubicBezTo>
                        <a:pt x="21600" y="2243"/>
                        <a:pt x="20718" y="1469"/>
                        <a:pt x="19290" y="908"/>
                      </a:cubicBezTo>
                      <a:cubicBezTo>
                        <a:pt x="17861" y="347"/>
                        <a:pt x="15885" y="0"/>
                        <a:pt x="13696" y="0"/>
                      </a:cubicBezTo>
                      <a:lnTo>
                        <a:pt x="0" y="0"/>
                      </a:lnTo>
                      <a:close/>
                    </a:path>
                  </a:pathLst>
                </a:custGeom>
                <a:solidFill>
                  <a:srgbClr val="53585F"/>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grpSp>
          <p:grpSp>
            <p:nvGrpSpPr>
              <p:cNvPr id="381" name="Group 381"/>
              <p:cNvGrpSpPr/>
              <p:nvPr/>
            </p:nvGrpSpPr>
            <p:grpSpPr>
              <a:xfrm>
                <a:off x="116690" y="111978"/>
                <a:ext cx="4212044" cy="1306201"/>
                <a:chOff x="0" y="0"/>
                <a:chExt cx="4212042" cy="1306200"/>
              </a:xfrm>
            </p:grpSpPr>
            <p:sp>
              <p:nvSpPr>
                <p:cNvPr id="376" name="Shape 376"/>
                <p:cNvSpPr/>
                <p:nvPr/>
              </p:nvSpPr>
              <p:spPr>
                <a:xfrm>
                  <a:off x="0" y="0"/>
                  <a:ext cx="767507" cy="1306201"/>
                </a:xfrm>
                <a:custGeom>
                  <a:avLst/>
                  <a:gdLst/>
                  <a:ahLst/>
                  <a:cxnLst>
                    <a:cxn ang="0">
                      <a:pos x="wd2" y="hd2"/>
                    </a:cxn>
                    <a:cxn ang="5400000">
                      <a:pos x="wd2" y="hd2"/>
                    </a:cxn>
                    <a:cxn ang="10800000">
                      <a:pos x="wd2" y="hd2"/>
                    </a:cxn>
                    <a:cxn ang="16200000">
                      <a:pos x="wd2" y="hd2"/>
                    </a:cxn>
                  </a:cxnLst>
                  <a:rect l="0" t="0" r="r" b="b"/>
                  <a:pathLst>
                    <a:path w="21600" h="21600" extrusionOk="0">
                      <a:moveTo>
                        <a:pt x="3726" y="0"/>
                      </a:moveTo>
                      <a:cubicBezTo>
                        <a:pt x="1663" y="0"/>
                        <a:pt x="0" y="985"/>
                        <a:pt x="0" y="2197"/>
                      </a:cubicBezTo>
                      <a:lnTo>
                        <a:pt x="0" y="19403"/>
                      </a:lnTo>
                      <a:cubicBezTo>
                        <a:pt x="0" y="20615"/>
                        <a:pt x="1663" y="21600"/>
                        <a:pt x="3726" y="21600"/>
                      </a:cubicBezTo>
                      <a:lnTo>
                        <a:pt x="21600" y="21600"/>
                      </a:lnTo>
                      <a:lnTo>
                        <a:pt x="21600" y="0"/>
                      </a:lnTo>
                      <a:lnTo>
                        <a:pt x="3726" y="0"/>
                      </a:lnTo>
                      <a:close/>
                    </a:path>
                  </a:pathLst>
                </a:custGeom>
                <a:solidFill>
                  <a:schemeClr val="accent4">
                    <a:hueOff val="384618"/>
                    <a:satOff val="3869"/>
                    <a:lumOff val="5802"/>
                  </a:schemeClr>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377" name="Shape 377"/>
                <p:cNvSpPr/>
                <p:nvPr/>
              </p:nvSpPr>
              <p:spPr>
                <a:xfrm>
                  <a:off x="1720348" y="59"/>
                  <a:ext cx="771346" cy="1306082"/>
                </a:xfrm>
                <a:prstGeom prst="rect">
                  <a:avLst/>
                </a:prstGeom>
                <a:solidFill>
                  <a:schemeClr val="accent4">
                    <a:hueOff val="384618"/>
                    <a:satOff val="3869"/>
                    <a:lumOff val="5802"/>
                  </a:schemeClr>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378" name="Shape 378"/>
                <p:cNvSpPr/>
                <p:nvPr/>
              </p:nvSpPr>
              <p:spPr>
                <a:xfrm>
                  <a:off x="2581482" y="59"/>
                  <a:ext cx="771346" cy="1306082"/>
                </a:xfrm>
                <a:prstGeom prst="rect">
                  <a:avLst/>
                </a:prstGeom>
                <a:solidFill>
                  <a:srgbClr val="E5E5E5"/>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379" name="Shape 379"/>
                <p:cNvSpPr/>
                <p:nvPr/>
              </p:nvSpPr>
              <p:spPr>
                <a:xfrm>
                  <a:off x="859215" y="59"/>
                  <a:ext cx="771345" cy="1306082"/>
                </a:xfrm>
                <a:prstGeom prst="rect">
                  <a:avLst/>
                </a:prstGeom>
                <a:solidFill>
                  <a:schemeClr val="accent4">
                    <a:hueOff val="384618"/>
                    <a:satOff val="3869"/>
                    <a:lumOff val="5802"/>
                  </a:schemeClr>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380" name="Shape 380"/>
                <p:cNvSpPr/>
                <p:nvPr/>
              </p:nvSpPr>
              <p:spPr>
                <a:xfrm>
                  <a:off x="3444535" y="0"/>
                  <a:ext cx="767508" cy="1306201"/>
                </a:xfrm>
                <a:custGeom>
                  <a:avLst/>
                  <a:gdLst/>
                  <a:ahLst/>
                  <a:cxnLst>
                    <a:cxn ang="0">
                      <a:pos x="wd2" y="hd2"/>
                    </a:cxn>
                    <a:cxn ang="5400000">
                      <a:pos x="wd2" y="hd2"/>
                    </a:cxn>
                    <a:cxn ang="10800000">
                      <a:pos x="wd2" y="hd2"/>
                    </a:cxn>
                    <a:cxn ang="16200000">
                      <a:pos x="wd2" y="hd2"/>
                    </a:cxn>
                  </a:cxnLst>
                  <a:rect l="0" t="0" r="r" b="b"/>
                  <a:pathLst>
                    <a:path w="21600" h="21600" extrusionOk="0">
                      <a:moveTo>
                        <a:pt x="17874" y="0"/>
                      </a:moveTo>
                      <a:cubicBezTo>
                        <a:pt x="19937" y="0"/>
                        <a:pt x="21600" y="985"/>
                        <a:pt x="21600" y="2197"/>
                      </a:cubicBezTo>
                      <a:lnTo>
                        <a:pt x="21600" y="19403"/>
                      </a:lnTo>
                      <a:cubicBezTo>
                        <a:pt x="21600" y="20615"/>
                        <a:pt x="19937" y="21600"/>
                        <a:pt x="17874" y="21600"/>
                      </a:cubicBezTo>
                      <a:lnTo>
                        <a:pt x="0" y="21600"/>
                      </a:lnTo>
                      <a:lnTo>
                        <a:pt x="0" y="0"/>
                      </a:lnTo>
                      <a:lnTo>
                        <a:pt x="17874" y="0"/>
                      </a:lnTo>
                      <a:close/>
                    </a:path>
                  </a:pathLst>
                </a:custGeom>
                <a:solidFill>
                  <a:srgbClr val="E5E5E5"/>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grpSp>
        </p:grpSp>
        <p:grpSp>
          <p:nvGrpSpPr>
            <p:cNvPr id="392" name="Group 392"/>
            <p:cNvGrpSpPr>
              <a:grpSpLocks noChangeAspect="1"/>
            </p:cNvGrpSpPr>
            <p:nvPr/>
          </p:nvGrpSpPr>
          <p:grpSpPr>
            <a:xfrm>
              <a:off x="1036231" y="6996446"/>
              <a:ext cx="3465576" cy="1121243"/>
              <a:chOff x="0" y="0"/>
              <a:chExt cx="4729460" cy="1530156"/>
            </a:xfrm>
          </p:grpSpPr>
          <p:grpSp>
            <p:nvGrpSpPr>
              <p:cNvPr id="385" name="Group 385"/>
              <p:cNvGrpSpPr/>
              <p:nvPr/>
            </p:nvGrpSpPr>
            <p:grpSpPr>
              <a:xfrm>
                <a:off x="0" y="0"/>
                <a:ext cx="4729461" cy="1530157"/>
                <a:chOff x="0" y="0"/>
                <a:chExt cx="4729460" cy="1530156"/>
              </a:xfrm>
            </p:grpSpPr>
            <p:sp>
              <p:nvSpPr>
                <p:cNvPr id="383" name="Shape 383"/>
                <p:cNvSpPr/>
                <p:nvPr/>
              </p:nvSpPr>
              <p:spPr>
                <a:xfrm>
                  <a:off x="0" y="0"/>
                  <a:ext cx="4445425" cy="1530157"/>
                </a:xfrm>
                <a:prstGeom prst="roundRect">
                  <a:avLst>
                    <a:gd name="adj" fmla="val 15048"/>
                  </a:avLst>
                </a:prstGeom>
                <a:noFill/>
                <a:ln w="63500" cap="flat">
                  <a:solidFill>
                    <a:srgbClr val="53585F"/>
                  </a:solidFill>
                  <a:prstDash val="solid"/>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384" name="Shape 384"/>
                <p:cNvSpPr/>
                <p:nvPr/>
              </p:nvSpPr>
              <p:spPr>
                <a:xfrm>
                  <a:off x="4473951" y="437360"/>
                  <a:ext cx="255510" cy="655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3696" y="21600"/>
                      </a:lnTo>
                      <a:cubicBezTo>
                        <a:pt x="15885" y="21600"/>
                        <a:pt x="17861" y="21256"/>
                        <a:pt x="19290" y="20699"/>
                      </a:cubicBezTo>
                      <a:cubicBezTo>
                        <a:pt x="20718" y="20142"/>
                        <a:pt x="21600" y="19372"/>
                        <a:pt x="21600" y="18519"/>
                      </a:cubicBezTo>
                      <a:lnTo>
                        <a:pt x="21600" y="3097"/>
                      </a:lnTo>
                      <a:cubicBezTo>
                        <a:pt x="21600" y="2243"/>
                        <a:pt x="20718" y="1469"/>
                        <a:pt x="19290" y="908"/>
                      </a:cubicBezTo>
                      <a:cubicBezTo>
                        <a:pt x="17861" y="347"/>
                        <a:pt x="15885" y="0"/>
                        <a:pt x="13696" y="0"/>
                      </a:cubicBezTo>
                      <a:lnTo>
                        <a:pt x="0" y="0"/>
                      </a:lnTo>
                      <a:close/>
                    </a:path>
                  </a:pathLst>
                </a:custGeom>
                <a:solidFill>
                  <a:srgbClr val="53585F"/>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grpSp>
          <p:grpSp>
            <p:nvGrpSpPr>
              <p:cNvPr id="391" name="Group 391"/>
              <p:cNvGrpSpPr/>
              <p:nvPr/>
            </p:nvGrpSpPr>
            <p:grpSpPr>
              <a:xfrm>
                <a:off x="116690" y="111978"/>
                <a:ext cx="4212044" cy="1306201"/>
                <a:chOff x="0" y="0"/>
                <a:chExt cx="4212042" cy="1306200"/>
              </a:xfrm>
            </p:grpSpPr>
            <p:sp>
              <p:nvSpPr>
                <p:cNvPr id="386" name="Shape 386"/>
                <p:cNvSpPr/>
                <p:nvPr/>
              </p:nvSpPr>
              <p:spPr>
                <a:xfrm>
                  <a:off x="0" y="0"/>
                  <a:ext cx="767507" cy="1306201"/>
                </a:xfrm>
                <a:custGeom>
                  <a:avLst/>
                  <a:gdLst/>
                  <a:ahLst/>
                  <a:cxnLst>
                    <a:cxn ang="0">
                      <a:pos x="wd2" y="hd2"/>
                    </a:cxn>
                    <a:cxn ang="5400000">
                      <a:pos x="wd2" y="hd2"/>
                    </a:cxn>
                    <a:cxn ang="10800000">
                      <a:pos x="wd2" y="hd2"/>
                    </a:cxn>
                    <a:cxn ang="16200000">
                      <a:pos x="wd2" y="hd2"/>
                    </a:cxn>
                  </a:cxnLst>
                  <a:rect l="0" t="0" r="r" b="b"/>
                  <a:pathLst>
                    <a:path w="21600" h="21600" extrusionOk="0">
                      <a:moveTo>
                        <a:pt x="3726" y="0"/>
                      </a:moveTo>
                      <a:cubicBezTo>
                        <a:pt x="1663" y="0"/>
                        <a:pt x="0" y="985"/>
                        <a:pt x="0" y="2197"/>
                      </a:cubicBezTo>
                      <a:lnTo>
                        <a:pt x="0" y="19403"/>
                      </a:lnTo>
                      <a:cubicBezTo>
                        <a:pt x="0" y="20615"/>
                        <a:pt x="1663" y="21600"/>
                        <a:pt x="3726" y="21600"/>
                      </a:cubicBezTo>
                      <a:lnTo>
                        <a:pt x="21600" y="21600"/>
                      </a:lnTo>
                      <a:lnTo>
                        <a:pt x="21600" y="0"/>
                      </a:lnTo>
                      <a:lnTo>
                        <a:pt x="3726" y="0"/>
                      </a:lnTo>
                      <a:close/>
                    </a:path>
                  </a:pathLst>
                </a:custGeom>
                <a:solidFill>
                  <a:schemeClr val="accent5">
                    <a:hueOff val="-444211"/>
                    <a:satOff val="-14915"/>
                    <a:lumOff val="22857"/>
                  </a:schemeClr>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387" name="Shape 387"/>
                <p:cNvSpPr/>
                <p:nvPr/>
              </p:nvSpPr>
              <p:spPr>
                <a:xfrm>
                  <a:off x="1720348" y="59"/>
                  <a:ext cx="771346" cy="1306082"/>
                </a:xfrm>
                <a:prstGeom prst="rect">
                  <a:avLst/>
                </a:prstGeom>
                <a:solidFill>
                  <a:srgbClr val="DCDEE0"/>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388" name="Shape 388"/>
                <p:cNvSpPr/>
                <p:nvPr/>
              </p:nvSpPr>
              <p:spPr>
                <a:xfrm>
                  <a:off x="2581482" y="59"/>
                  <a:ext cx="771346" cy="1306082"/>
                </a:xfrm>
                <a:prstGeom prst="rect">
                  <a:avLst/>
                </a:prstGeom>
                <a:solidFill>
                  <a:srgbClr val="DCDEE0"/>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389" name="Shape 389"/>
                <p:cNvSpPr/>
                <p:nvPr/>
              </p:nvSpPr>
              <p:spPr>
                <a:xfrm>
                  <a:off x="859215" y="59"/>
                  <a:ext cx="771345" cy="1306082"/>
                </a:xfrm>
                <a:prstGeom prst="rect">
                  <a:avLst/>
                </a:prstGeom>
                <a:solidFill>
                  <a:srgbClr val="DCDEE0"/>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390" name="Shape 390"/>
                <p:cNvSpPr/>
                <p:nvPr/>
              </p:nvSpPr>
              <p:spPr>
                <a:xfrm>
                  <a:off x="3444535" y="0"/>
                  <a:ext cx="767508" cy="1306201"/>
                </a:xfrm>
                <a:custGeom>
                  <a:avLst/>
                  <a:gdLst/>
                  <a:ahLst/>
                  <a:cxnLst>
                    <a:cxn ang="0">
                      <a:pos x="wd2" y="hd2"/>
                    </a:cxn>
                    <a:cxn ang="5400000">
                      <a:pos x="wd2" y="hd2"/>
                    </a:cxn>
                    <a:cxn ang="10800000">
                      <a:pos x="wd2" y="hd2"/>
                    </a:cxn>
                    <a:cxn ang="16200000">
                      <a:pos x="wd2" y="hd2"/>
                    </a:cxn>
                  </a:cxnLst>
                  <a:rect l="0" t="0" r="r" b="b"/>
                  <a:pathLst>
                    <a:path w="21600" h="21600" extrusionOk="0">
                      <a:moveTo>
                        <a:pt x="17874" y="0"/>
                      </a:moveTo>
                      <a:cubicBezTo>
                        <a:pt x="19937" y="0"/>
                        <a:pt x="21600" y="985"/>
                        <a:pt x="21600" y="2197"/>
                      </a:cubicBezTo>
                      <a:lnTo>
                        <a:pt x="21600" y="19403"/>
                      </a:lnTo>
                      <a:cubicBezTo>
                        <a:pt x="21600" y="20615"/>
                        <a:pt x="19937" y="21600"/>
                        <a:pt x="17874" y="21600"/>
                      </a:cubicBezTo>
                      <a:lnTo>
                        <a:pt x="0" y="21600"/>
                      </a:lnTo>
                      <a:lnTo>
                        <a:pt x="0" y="0"/>
                      </a:lnTo>
                      <a:lnTo>
                        <a:pt x="17874" y="0"/>
                      </a:lnTo>
                      <a:close/>
                    </a:path>
                  </a:pathLst>
                </a:custGeom>
                <a:solidFill>
                  <a:srgbClr val="DCDEE0"/>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grpSp>
        </p:grpSp>
        <p:grpSp>
          <p:nvGrpSpPr>
            <p:cNvPr id="403" name="Group 403"/>
            <p:cNvGrpSpPr/>
            <p:nvPr/>
          </p:nvGrpSpPr>
          <p:grpSpPr>
            <a:xfrm>
              <a:off x="8900651" y="2183230"/>
              <a:ext cx="4792302" cy="6883981"/>
              <a:chOff x="2675479" y="24748"/>
              <a:chExt cx="4130311" cy="6883972"/>
            </a:xfrm>
          </p:grpSpPr>
          <p:grpSp>
            <p:nvGrpSpPr>
              <p:cNvPr id="396" name="Group 396"/>
              <p:cNvGrpSpPr/>
              <p:nvPr/>
            </p:nvGrpSpPr>
            <p:grpSpPr>
              <a:xfrm>
                <a:off x="2692398" y="24748"/>
                <a:ext cx="3608782" cy="1682599"/>
                <a:chOff x="-2" y="0"/>
                <a:chExt cx="3608781" cy="1682597"/>
              </a:xfrm>
            </p:grpSpPr>
            <p:sp>
              <p:nvSpPr>
                <p:cNvPr id="394" name="Shape 394"/>
                <p:cNvSpPr/>
                <p:nvPr/>
              </p:nvSpPr>
              <p:spPr>
                <a:xfrm>
                  <a:off x="0" y="447745"/>
                  <a:ext cx="3246184" cy="12348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p>
                  <a:pPr defTabSz="410771" hangingPunct="0">
                    <a:spcBef>
                      <a:spcPts val="703"/>
                    </a:spcBef>
                    <a:defRPr sz="1600">
                      <a:solidFill>
                        <a:srgbClr val="4D4D4D"/>
                      </a:solidFill>
                      <a:latin typeface="Helvetica Neue Light"/>
                      <a:ea typeface="Helvetica Neue Light"/>
                      <a:cs typeface="Helvetica Neue Light"/>
                      <a:sym typeface="Helvetica Neue Light"/>
                    </a:defRPr>
                  </a:pPr>
                  <a:r>
                    <a:rPr sz="1406" b="1" kern="0" dirty="0">
                      <a:solidFill>
                        <a:srgbClr val="4D4D4D"/>
                      </a:solidFill>
                      <a:latin typeface="Helvetica Neue Light"/>
                      <a:ea typeface="Helvetica Neue Light"/>
                      <a:cs typeface="Helvetica Neue Light"/>
                      <a:sym typeface="Helvetica Neue Light"/>
                    </a:rPr>
                    <a:t>Multi-Rotors: 20-40 minutes</a:t>
                  </a:r>
                </a:p>
                <a:p>
                  <a:pPr defTabSz="410771" hangingPunct="0">
                    <a:spcBef>
                      <a:spcPts val="703"/>
                    </a:spcBef>
                    <a:defRPr sz="1600">
                      <a:solidFill>
                        <a:srgbClr val="4D4D4D"/>
                      </a:solidFill>
                      <a:latin typeface="Helvetica Neue Light"/>
                      <a:ea typeface="Helvetica Neue Light"/>
                      <a:cs typeface="Helvetica Neue Light"/>
                      <a:sym typeface="Helvetica Neue Light"/>
                    </a:defRPr>
                  </a:pPr>
                  <a:r>
                    <a:rPr sz="1406" b="1" kern="0" dirty="0">
                      <a:solidFill>
                        <a:srgbClr val="4D4D4D"/>
                      </a:solidFill>
                      <a:latin typeface="Helvetica Neue Light"/>
                      <a:ea typeface="Helvetica Neue Light"/>
                      <a:cs typeface="Helvetica Neue Light"/>
                      <a:sym typeface="Helvetica Neue Light"/>
                    </a:rPr>
                    <a:t>Fixed-Wing: 45-200+ minutes</a:t>
                  </a:r>
                </a:p>
                <a:p>
                  <a:pPr defTabSz="410771" hangingPunct="0">
                    <a:spcBef>
                      <a:spcPts val="703"/>
                    </a:spcBef>
                    <a:defRPr sz="1600">
                      <a:solidFill>
                        <a:srgbClr val="4D4D4D"/>
                      </a:solidFill>
                      <a:latin typeface="Helvetica Neue Light"/>
                      <a:ea typeface="Helvetica Neue Light"/>
                      <a:cs typeface="Helvetica Neue Light"/>
                      <a:sym typeface="Helvetica Neue Light"/>
                    </a:defRPr>
                  </a:pPr>
                  <a:r>
                    <a:rPr sz="1406" b="1" kern="0" dirty="0">
                      <a:solidFill>
                        <a:srgbClr val="4D4D4D"/>
                      </a:solidFill>
                      <a:latin typeface="Helvetica Neue Light"/>
                      <a:ea typeface="Helvetica Neue Light"/>
                      <a:cs typeface="Helvetica Neue Light"/>
                      <a:sym typeface="Helvetica Neue Light"/>
                    </a:rPr>
                    <a:t>Reno-Stead Elevation: 5,050 ft </a:t>
                  </a:r>
                </a:p>
              </p:txBody>
            </p:sp>
            <p:sp>
              <p:nvSpPr>
                <p:cNvPr id="395" name="Shape 395"/>
                <p:cNvSpPr/>
                <p:nvPr/>
              </p:nvSpPr>
              <p:spPr>
                <a:xfrm>
                  <a:off x="-2" y="0"/>
                  <a:ext cx="3608781" cy="3468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hangingPunct="0"/>
                  <a:r>
                    <a:rPr lang="en-US" sz="1406" b="1" u="sng" kern="0" dirty="0"/>
                    <a:t>Nominal </a:t>
                  </a:r>
                  <a:r>
                    <a:rPr sz="1406" b="1" u="sng" kern="0" dirty="0"/>
                    <a:t>Aircraft Endurance</a:t>
                  </a:r>
                </a:p>
              </p:txBody>
            </p:sp>
          </p:grpSp>
          <p:grpSp>
            <p:nvGrpSpPr>
              <p:cNvPr id="399" name="Group 399"/>
              <p:cNvGrpSpPr/>
              <p:nvPr/>
            </p:nvGrpSpPr>
            <p:grpSpPr>
              <a:xfrm>
                <a:off x="2696485" y="4575173"/>
                <a:ext cx="3604695" cy="2333547"/>
                <a:chOff x="0" y="0"/>
                <a:chExt cx="3604693" cy="2333545"/>
              </a:xfrm>
            </p:grpSpPr>
            <p:sp>
              <p:nvSpPr>
                <p:cNvPr id="397" name="Shape 397"/>
                <p:cNvSpPr/>
                <p:nvPr/>
              </p:nvSpPr>
              <p:spPr>
                <a:xfrm>
                  <a:off x="0" y="497587"/>
                  <a:ext cx="3604693" cy="18359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rmAutofit/>
                </a:bodyPr>
                <a:lstStyle/>
                <a:p>
                  <a:pPr defTabSz="410771" hangingPunct="0">
                    <a:spcBef>
                      <a:spcPts val="703"/>
                    </a:spcBef>
                    <a:defRPr sz="1600">
                      <a:solidFill>
                        <a:srgbClr val="4D4D4D"/>
                      </a:solidFill>
                      <a:latin typeface="Helvetica Neue Light"/>
                      <a:ea typeface="Helvetica Neue Light"/>
                      <a:cs typeface="Helvetica Neue Light"/>
                      <a:sym typeface="Helvetica Neue Light"/>
                    </a:defRPr>
                  </a:pPr>
                  <a:r>
                    <a:rPr sz="1406" b="1" kern="0" dirty="0">
                      <a:solidFill>
                        <a:srgbClr val="4D4D4D"/>
                      </a:solidFill>
                      <a:latin typeface="Helvetica Neue Light"/>
                      <a:ea typeface="Helvetica Neue Light"/>
                      <a:cs typeface="Helvetica Neue Light"/>
                      <a:sym typeface="Helvetica Neue Light"/>
                    </a:rPr>
                    <a:t>Density Altitude: 9,000+ ft</a:t>
                  </a:r>
                </a:p>
                <a:p>
                  <a:pPr defTabSz="410771" hangingPunct="0">
                    <a:spcBef>
                      <a:spcPts val="703"/>
                    </a:spcBef>
                    <a:defRPr sz="1600">
                      <a:solidFill>
                        <a:srgbClr val="4D4D4D"/>
                      </a:solidFill>
                      <a:latin typeface="Helvetica Neue Light"/>
                      <a:ea typeface="Helvetica Neue Light"/>
                      <a:cs typeface="Helvetica Neue Light"/>
                      <a:sym typeface="Helvetica Neue Light"/>
                    </a:defRPr>
                  </a:pPr>
                  <a:r>
                    <a:rPr sz="1406" b="1" kern="0" dirty="0">
                      <a:solidFill>
                        <a:srgbClr val="4D4D4D"/>
                      </a:solidFill>
                      <a:latin typeface="Helvetica Neue Light"/>
                      <a:ea typeface="Helvetica Neue Light"/>
                      <a:cs typeface="Helvetica Neue Light"/>
                      <a:sym typeface="Helvetica Neue Light"/>
                    </a:rPr>
                    <a:t>Winds: 5-15 knots</a:t>
                  </a:r>
                </a:p>
                <a:p>
                  <a:pPr defTabSz="410771" hangingPunct="0">
                    <a:spcBef>
                      <a:spcPts val="703"/>
                    </a:spcBef>
                    <a:defRPr sz="1600">
                      <a:solidFill>
                        <a:srgbClr val="DE6A10"/>
                      </a:solidFill>
                      <a:latin typeface="Futura"/>
                      <a:ea typeface="Futura"/>
                      <a:cs typeface="Futura"/>
                      <a:sym typeface="Futura"/>
                    </a:defRPr>
                  </a:pPr>
                  <a:r>
                    <a:rPr sz="1406" kern="0" dirty="0">
                      <a:solidFill>
                        <a:srgbClr val="DE6A10"/>
                      </a:solidFill>
                      <a:latin typeface="Futura"/>
                      <a:ea typeface="Futura"/>
                      <a:cs typeface="Futura"/>
                      <a:sym typeface="Futura"/>
                    </a:rPr>
                    <a:t>Aircraft experienced substantially </a:t>
                  </a:r>
                  <a:r>
                    <a:rPr sz="1406" b="1" kern="0" dirty="0">
                      <a:solidFill>
                        <a:srgbClr val="0070C0"/>
                      </a:solidFill>
                      <a:latin typeface="Futura"/>
                      <a:ea typeface="Futura"/>
                      <a:cs typeface="Futura"/>
                      <a:sym typeface="Futura"/>
                    </a:rPr>
                    <a:t>shorter endurance</a:t>
                  </a:r>
                </a:p>
              </p:txBody>
            </p:sp>
            <p:sp>
              <p:nvSpPr>
                <p:cNvPr id="398" name="Shape 398"/>
                <p:cNvSpPr/>
                <p:nvPr/>
              </p:nvSpPr>
              <p:spPr>
                <a:xfrm>
                  <a:off x="0" y="0"/>
                  <a:ext cx="2970673" cy="3713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rmAutofit/>
                </a:bodyPr>
                <a:lstStyle>
                  <a:lvl1pPr algn="l"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hangingPunct="0"/>
                  <a:r>
                    <a:rPr sz="1406" b="1" u="sng" kern="0"/>
                    <a:t>Warm Temperatures</a:t>
                  </a:r>
                </a:p>
              </p:txBody>
            </p:sp>
          </p:grpSp>
          <p:grpSp>
            <p:nvGrpSpPr>
              <p:cNvPr id="402" name="Group 402"/>
              <p:cNvGrpSpPr/>
              <p:nvPr/>
            </p:nvGrpSpPr>
            <p:grpSpPr>
              <a:xfrm>
                <a:off x="2675479" y="1902925"/>
                <a:ext cx="4130311" cy="2476670"/>
                <a:chOff x="-3" y="0"/>
                <a:chExt cx="4130310" cy="2476668"/>
              </a:xfrm>
            </p:grpSpPr>
            <p:sp>
              <p:nvSpPr>
                <p:cNvPr id="400" name="Shape 400"/>
                <p:cNvSpPr/>
                <p:nvPr/>
              </p:nvSpPr>
              <p:spPr>
                <a:xfrm>
                  <a:off x="-3" y="497205"/>
                  <a:ext cx="4130310" cy="19794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p>
                  <a:pPr defTabSz="406664" hangingPunct="0">
                    <a:spcBef>
                      <a:spcPts val="633"/>
                    </a:spcBef>
                    <a:defRPr sz="1584">
                      <a:solidFill>
                        <a:srgbClr val="4D4D4D"/>
                      </a:solidFill>
                      <a:latin typeface="Helvetica Neue Light"/>
                      <a:ea typeface="Helvetica Neue Light"/>
                      <a:cs typeface="Helvetica Neue Light"/>
                      <a:sym typeface="Helvetica Neue Light"/>
                    </a:defRPr>
                  </a:pPr>
                  <a:r>
                    <a:rPr sz="1406" b="1" kern="0" dirty="0">
                      <a:solidFill>
                        <a:srgbClr val="4D4D4D"/>
                      </a:solidFill>
                      <a:latin typeface="Helvetica Neue Light"/>
                      <a:ea typeface="Helvetica Neue Light"/>
                      <a:cs typeface="Helvetica Neue Light"/>
                      <a:sym typeface="Helvetica Neue Light"/>
                    </a:rPr>
                    <a:t>Density Altitude: 4,000 ft</a:t>
                  </a:r>
                </a:p>
                <a:p>
                  <a:pPr defTabSz="406664" hangingPunct="0">
                    <a:spcBef>
                      <a:spcPts val="633"/>
                    </a:spcBef>
                    <a:defRPr sz="1584">
                      <a:solidFill>
                        <a:srgbClr val="4D4D4D"/>
                      </a:solidFill>
                      <a:latin typeface="Helvetica Neue Light"/>
                      <a:ea typeface="Helvetica Neue Light"/>
                      <a:cs typeface="Helvetica Neue Light"/>
                      <a:sym typeface="Helvetica Neue Light"/>
                    </a:defRPr>
                  </a:pPr>
                  <a:r>
                    <a:rPr sz="1406" b="1" kern="0" dirty="0">
                      <a:solidFill>
                        <a:srgbClr val="4D4D4D"/>
                      </a:solidFill>
                      <a:latin typeface="Helvetica Neue Light"/>
                      <a:ea typeface="Helvetica Neue Light"/>
                      <a:cs typeface="Helvetica Neue Light"/>
                      <a:sym typeface="Helvetica Neue Light"/>
                    </a:rPr>
                    <a:t>Winds: 5-35 knots</a:t>
                  </a:r>
                </a:p>
                <a:p>
                  <a:pPr defTabSz="406664" hangingPunct="0">
                    <a:spcBef>
                      <a:spcPts val="633"/>
                    </a:spcBef>
                    <a:defRPr sz="1584">
                      <a:solidFill>
                        <a:srgbClr val="DE6A10"/>
                      </a:solidFill>
                      <a:latin typeface="Futura"/>
                      <a:ea typeface="Futura"/>
                      <a:cs typeface="Futura"/>
                      <a:sym typeface="Futura"/>
                    </a:defRPr>
                  </a:pPr>
                  <a:r>
                    <a:rPr sz="1406" kern="0" dirty="0">
                      <a:solidFill>
                        <a:srgbClr val="DE6A10"/>
                      </a:solidFill>
                      <a:latin typeface="Futura"/>
                      <a:ea typeface="Futura"/>
                      <a:cs typeface="Futura"/>
                      <a:sym typeface="Futura"/>
                    </a:rPr>
                    <a:t>Aircraft encountered </a:t>
                  </a:r>
                  <a:r>
                    <a:rPr sz="1406" b="1" kern="0" dirty="0">
                      <a:solidFill>
                        <a:srgbClr val="0070C0"/>
                      </a:solidFill>
                      <a:latin typeface="Futura"/>
                      <a:ea typeface="Futura"/>
                      <a:cs typeface="Futura"/>
                      <a:sym typeface="Futura"/>
                    </a:rPr>
                    <a:t>thermals</a:t>
                  </a:r>
                  <a:r>
                    <a:rPr sz="1406" kern="0" dirty="0">
                      <a:solidFill>
                        <a:srgbClr val="0070C0"/>
                      </a:solidFill>
                      <a:latin typeface="Futura"/>
                      <a:ea typeface="Futura"/>
                      <a:cs typeface="Futura"/>
                      <a:sym typeface="Futura"/>
                    </a:rPr>
                    <a:t>,</a:t>
                  </a:r>
                  <a:r>
                    <a:rPr sz="1406" kern="0" dirty="0">
                      <a:solidFill>
                        <a:srgbClr val="DE6A10"/>
                      </a:solidFill>
                      <a:latin typeface="Futura"/>
                      <a:ea typeface="Futura"/>
                      <a:cs typeface="Futura"/>
                      <a:sym typeface="Futura"/>
                    </a:rPr>
                    <a:t> </a:t>
                  </a:r>
                  <a:r>
                    <a:rPr sz="1406" b="1" kern="0" dirty="0">
                      <a:solidFill>
                        <a:srgbClr val="0070C0"/>
                      </a:solidFill>
                      <a:latin typeface="Futura"/>
                      <a:ea typeface="Futura"/>
                      <a:cs typeface="Futura"/>
                      <a:sym typeface="Futura"/>
                    </a:rPr>
                    <a:t>microbursts</a:t>
                  </a:r>
                  <a:r>
                    <a:rPr sz="1406" kern="0" dirty="0">
                      <a:solidFill>
                        <a:srgbClr val="DE6A10"/>
                      </a:solidFill>
                      <a:latin typeface="Futura"/>
                      <a:ea typeface="Futura"/>
                      <a:cs typeface="Futura"/>
                      <a:sym typeface="Futura"/>
                    </a:rPr>
                    <a:t> and </a:t>
                  </a:r>
                  <a:r>
                    <a:rPr sz="1406" b="1" kern="0" dirty="0">
                      <a:solidFill>
                        <a:srgbClr val="0070C0"/>
                      </a:solidFill>
                      <a:latin typeface="Futura"/>
                      <a:ea typeface="Futura"/>
                      <a:cs typeface="Futura"/>
                      <a:sym typeface="Futura"/>
                    </a:rPr>
                    <a:t>high winds </a:t>
                  </a:r>
                  <a:r>
                    <a:rPr sz="1406" kern="0" dirty="0">
                      <a:solidFill>
                        <a:srgbClr val="DE6A10"/>
                      </a:solidFill>
                      <a:latin typeface="Futura"/>
                      <a:ea typeface="Futura"/>
                      <a:cs typeface="Futura"/>
                      <a:sym typeface="Futura"/>
                    </a:rPr>
                    <a:t>which resulted in </a:t>
                  </a:r>
                  <a:r>
                    <a:rPr sz="1406" b="1" kern="0" dirty="0">
                      <a:solidFill>
                        <a:srgbClr val="0070C0"/>
                      </a:solidFill>
                      <a:latin typeface="Futura"/>
                      <a:ea typeface="Futura"/>
                      <a:cs typeface="Futura"/>
                      <a:sym typeface="Futura"/>
                    </a:rPr>
                    <a:t>reduced endurance </a:t>
                  </a:r>
                  <a:r>
                    <a:rPr sz="1406" kern="0" dirty="0">
                      <a:solidFill>
                        <a:srgbClr val="DE6A10"/>
                      </a:solidFill>
                      <a:latin typeface="Futura"/>
                      <a:ea typeface="Futura"/>
                      <a:cs typeface="Futura"/>
                      <a:sym typeface="Futura"/>
                    </a:rPr>
                    <a:t>and degraded flight plan conformance</a:t>
                  </a:r>
                </a:p>
              </p:txBody>
            </p:sp>
            <p:sp>
              <p:nvSpPr>
                <p:cNvPr id="401" name="Shape 401"/>
                <p:cNvSpPr/>
                <p:nvPr/>
              </p:nvSpPr>
              <p:spPr>
                <a:xfrm>
                  <a:off x="0" y="0"/>
                  <a:ext cx="3090419" cy="3863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rmAutofit/>
                </a:bodyPr>
                <a:lstStyle>
                  <a:lvl1pPr algn="l"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hangingPunct="0"/>
                  <a:r>
                    <a:rPr sz="1406" b="1" u="sng" kern="0" dirty="0"/>
                    <a:t>Cool Temperatures</a:t>
                  </a:r>
                </a:p>
              </p:txBody>
            </p:sp>
          </p:grpSp>
        </p:grpSp>
        <p:grpSp>
          <p:nvGrpSpPr>
            <p:cNvPr id="414" name="Group 414"/>
            <p:cNvGrpSpPr/>
            <p:nvPr/>
          </p:nvGrpSpPr>
          <p:grpSpPr>
            <a:xfrm>
              <a:off x="5225589" y="7055102"/>
              <a:ext cx="2872746" cy="1319284"/>
              <a:chOff x="0" y="0"/>
              <a:chExt cx="2872741" cy="1319280"/>
            </a:xfrm>
          </p:grpSpPr>
          <p:grpSp>
            <p:nvGrpSpPr>
              <p:cNvPr id="407" name="Group 407"/>
              <p:cNvGrpSpPr/>
              <p:nvPr/>
            </p:nvGrpSpPr>
            <p:grpSpPr>
              <a:xfrm>
                <a:off x="740402" y="0"/>
                <a:ext cx="1392814" cy="1319281"/>
                <a:chOff x="0" y="0"/>
                <a:chExt cx="1392812" cy="1319280"/>
              </a:xfrm>
            </p:grpSpPr>
            <p:sp>
              <p:nvSpPr>
                <p:cNvPr id="405" name="Shape 405"/>
                <p:cNvSpPr/>
                <p:nvPr/>
              </p:nvSpPr>
              <p:spPr>
                <a:xfrm>
                  <a:off x="426029" y="0"/>
                  <a:ext cx="539878" cy="636109"/>
                </a:xfrm>
                <a:custGeom>
                  <a:avLst/>
                  <a:gdLst/>
                  <a:ahLst/>
                  <a:cxnLst>
                    <a:cxn ang="0">
                      <a:pos x="wd2" y="hd2"/>
                    </a:cxn>
                    <a:cxn ang="5400000">
                      <a:pos x="wd2" y="hd2"/>
                    </a:cxn>
                    <a:cxn ang="10800000">
                      <a:pos x="wd2" y="hd2"/>
                    </a:cxn>
                    <a:cxn ang="16200000">
                      <a:pos x="wd2" y="hd2"/>
                    </a:cxn>
                  </a:cxnLst>
                  <a:rect l="0" t="0" r="r" b="b"/>
                  <a:pathLst>
                    <a:path w="21600" h="21600" extrusionOk="0">
                      <a:moveTo>
                        <a:pt x="10818" y="0"/>
                      </a:moveTo>
                      <a:lnTo>
                        <a:pt x="0" y="17395"/>
                      </a:lnTo>
                      <a:lnTo>
                        <a:pt x="3496" y="20957"/>
                      </a:lnTo>
                      <a:lnTo>
                        <a:pt x="6918" y="14437"/>
                      </a:lnTo>
                      <a:lnTo>
                        <a:pt x="9180" y="21296"/>
                      </a:lnTo>
                      <a:lnTo>
                        <a:pt x="11915" y="18645"/>
                      </a:lnTo>
                      <a:lnTo>
                        <a:pt x="14689" y="21600"/>
                      </a:lnTo>
                      <a:lnTo>
                        <a:pt x="15197" y="13708"/>
                      </a:lnTo>
                      <a:lnTo>
                        <a:pt x="21088" y="19573"/>
                      </a:lnTo>
                      <a:lnTo>
                        <a:pt x="21600" y="17335"/>
                      </a:lnTo>
                      <a:lnTo>
                        <a:pt x="10818" y="0"/>
                      </a:lnTo>
                      <a:close/>
                    </a:path>
                  </a:pathLst>
                </a:custGeom>
                <a:solidFill>
                  <a:srgbClr val="E5E5E5"/>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406" name="Shape 406"/>
                <p:cNvSpPr/>
                <p:nvPr/>
              </p:nvSpPr>
              <p:spPr>
                <a:xfrm>
                  <a:off x="0" y="403680"/>
                  <a:ext cx="1392813" cy="915601"/>
                </a:xfrm>
                <a:custGeom>
                  <a:avLst/>
                  <a:gdLst/>
                  <a:ahLst/>
                  <a:cxnLst>
                    <a:cxn ang="0">
                      <a:pos x="wd2" y="hd2"/>
                    </a:cxn>
                    <a:cxn ang="5400000">
                      <a:pos x="wd2" y="hd2"/>
                    </a:cxn>
                    <a:cxn ang="10800000">
                      <a:pos x="wd2" y="hd2"/>
                    </a:cxn>
                    <a:cxn ang="16200000">
                      <a:pos x="wd2" y="hd2"/>
                    </a:cxn>
                  </a:cxnLst>
                  <a:rect l="0" t="0" r="r" b="b"/>
                  <a:pathLst>
                    <a:path w="21600" h="21600" extrusionOk="0">
                      <a:moveTo>
                        <a:pt x="12498" y="0"/>
                      </a:moveTo>
                      <a:lnTo>
                        <a:pt x="12301" y="5483"/>
                      </a:lnTo>
                      <a:lnTo>
                        <a:pt x="11225" y="3430"/>
                      </a:lnTo>
                      <a:lnTo>
                        <a:pt x="10165" y="5272"/>
                      </a:lnTo>
                      <a:lnTo>
                        <a:pt x="9289" y="507"/>
                      </a:lnTo>
                      <a:lnTo>
                        <a:pt x="7962" y="5037"/>
                      </a:lnTo>
                      <a:lnTo>
                        <a:pt x="6607" y="2562"/>
                      </a:lnTo>
                      <a:lnTo>
                        <a:pt x="0" y="21600"/>
                      </a:lnTo>
                      <a:lnTo>
                        <a:pt x="21600" y="21600"/>
                      </a:lnTo>
                      <a:lnTo>
                        <a:pt x="14979" y="2520"/>
                      </a:lnTo>
                      <a:lnTo>
                        <a:pt x="14781" y="4075"/>
                      </a:lnTo>
                      <a:lnTo>
                        <a:pt x="12498" y="0"/>
                      </a:lnTo>
                      <a:close/>
                    </a:path>
                  </a:pathLst>
                </a:custGeom>
                <a:solidFill>
                  <a:srgbClr val="3484C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grpSp>
          <p:grpSp>
            <p:nvGrpSpPr>
              <p:cNvPr id="410" name="Group 410"/>
              <p:cNvGrpSpPr/>
              <p:nvPr/>
            </p:nvGrpSpPr>
            <p:grpSpPr>
              <a:xfrm>
                <a:off x="1735757" y="242331"/>
                <a:ext cx="1136985" cy="1076950"/>
                <a:chOff x="0" y="0"/>
                <a:chExt cx="1136984" cy="1076949"/>
              </a:xfrm>
            </p:grpSpPr>
            <p:sp>
              <p:nvSpPr>
                <p:cNvPr id="408" name="Shape 408"/>
                <p:cNvSpPr/>
                <p:nvPr/>
              </p:nvSpPr>
              <p:spPr>
                <a:xfrm>
                  <a:off x="0" y="329535"/>
                  <a:ext cx="1136985" cy="747415"/>
                </a:xfrm>
                <a:custGeom>
                  <a:avLst/>
                  <a:gdLst/>
                  <a:ahLst/>
                  <a:cxnLst>
                    <a:cxn ang="0">
                      <a:pos x="wd2" y="hd2"/>
                    </a:cxn>
                    <a:cxn ang="5400000">
                      <a:pos x="wd2" y="hd2"/>
                    </a:cxn>
                    <a:cxn ang="10800000">
                      <a:pos x="wd2" y="hd2"/>
                    </a:cxn>
                    <a:cxn ang="16200000">
                      <a:pos x="wd2" y="hd2"/>
                    </a:cxn>
                  </a:cxnLst>
                  <a:rect l="0" t="0" r="r" b="b"/>
                  <a:pathLst>
                    <a:path w="21600" h="21600" extrusionOk="0">
                      <a:moveTo>
                        <a:pt x="9103" y="0"/>
                      </a:moveTo>
                      <a:lnTo>
                        <a:pt x="6820" y="4075"/>
                      </a:lnTo>
                      <a:lnTo>
                        <a:pt x="6620" y="2523"/>
                      </a:lnTo>
                      <a:lnTo>
                        <a:pt x="0" y="21600"/>
                      </a:lnTo>
                      <a:lnTo>
                        <a:pt x="21600" y="21600"/>
                      </a:lnTo>
                      <a:lnTo>
                        <a:pt x="14993" y="2561"/>
                      </a:lnTo>
                      <a:lnTo>
                        <a:pt x="13638" y="5035"/>
                      </a:lnTo>
                      <a:lnTo>
                        <a:pt x="12311" y="507"/>
                      </a:lnTo>
                      <a:lnTo>
                        <a:pt x="11435" y="5273"/>
                      </a:lnTo>
                      <a:lnTo>
                        <a:pt x="10375" y="3429"/>
                      </a:lnTo>
                      <a:lnTo>
                        <a:pt x="9299" y="5484"/>
                      </a:lnTo>
                      <a:lnTo>
                        <a:pt x="9103" y="0"/>
                      </a:lnTo>
                      <a:close/>
                    </a:path>
                  </a:pathLst>
                </a:custGeom>
                <a:solidFill>
                  <a:srgbClr val="72B1D7"/>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409" name="Shape 409"/>
                <p:cNvSpPr/>
                <p:nvPr/>
              </p:nvSpPr>
              <p:spPr>
                <a:xfrm flipH="1">
                  <a:off x="348504" y="0"/>
                  <a:ext cx="440711" cy="519266"/>
                </a:xfrm>
                <a:custGeom>
                  <a:avLst/>
                  <a:gdLst/>
                  <a:ahLst/>
                  <a:cxnLst>
                    <a:cxn ang="0">
                      <a:pos x="wd2" y="hd2"/>
                    </a:cxn>
                    <a:cxn ang="5400000">
                      <a:pos x="wd2" y="hd2"/>
                    </a:cxn>
                    <a:cxn ang="10800000">
                      <a:pos x="wd2" y="hd2"/>
                    </a:cxn>
                    <a:cxn ang="16200000">
                      <a:pos x="wd2" y="hd2"/>
                    </a:cxn>
                  </a:cxnLst>
                  <a:rect l="0" t="0" r="r" b="b"/>
                  <a:pathLst>
                    <a:path w="21600" h="21600" extrusionOk="0">
                      <a:moveTo>
                        <a:pt x="10818" y="0"/>
                      </a:moveTo>
                      <a:lnTo>
                        <a:pt x="0" y="17395"/>
                      </a:lnTo>
                      <a:lnTo>
                        <a:pt x="3496" y="20957"/>
                      </a:lnTo>
                      <a:lnTo>
                        <a:pt x="6918" y="14437"/>
                      </a:lnTo>
                      <a:lnTo>
                        <a:pt x="9180" y="21296"/>
                      </a:lnTo>
                      <a:lnTo>
                        <a:pt x="11915" y="18645"/>
                      </a:lnTo>
                      <a:lnTo>
                        <a:pt x="14689" y="21600"/>
                      </a:lnTo>
                      <a:lnTo>
                        <a:pt x="15197" y="13708"/>
                      </a:lnTo>
                      <a:lnTo>
                        <a:pt x="21088" y="19573"/>
                      </a:lnTo>
                      <a:lnTo>
                        <a:pt x="21600" y="17335"/>
                      </a:lnTo>
                      <a:lnTo>
                        <a:pt x="10818" y="0"/>
                      </a:lnTo>
                      <a:close/>
                    </a:path>
                  </a:pathLst>
                </a:custGeom>
                <a:solidFill>
                  <a:srgbClr val="E5E5E5"/>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grpSp>
          <p:grpSp>
            <p:nvGrpSpPr>
              <p:cNvPr id="413" name="Group 413"/>
              <p:cNvGrpSpPr/>
              <p:nvPr/>
            </p:nvGrpSpPr>
            <p:grpSpPr>
              <a:xfrm flipH="1">
                <a:off x="-1" y="242331"/>
                <a:ext cx="1136986" cy="1076950"/>
                <a:chOff x="0" y="0"/>
                <a:chExt cx="1136984" cy="1076949"/>
              </a:xfrm>
            </p:grpSpPr>
            <p:sp>
              <p:nvSpPr>
                <p:cNvPr id="411" name="Shape 411"/>
                <p:cNvSpPr/>
                <p:nvPr/>
              </p:nvSpPr>
              <p:spPr>
                <a:xfrm>
                  <a:off x="0" y="329535"/>
                  <a:ext cx="1136985" cy="747415"/>
                </a:xfrm>
                <a:custGeom>
                  <a:avLst/>
                  <a:gdLst/>
                  <a:ahLst/>
                  <a:cxnLst>
                    <a:cxn ang="0">
                      <a:pos x="wd2" y="hd2"/>
                    </a:cxn>
                    <a:cxn ang="5400000">
                      <a:pos x="wd2" y="hd2"/>
                    </a:cxn>
                    <a:cxn ang="10800000">
                      <a:pos x="wd2" y="hd2"/>
                    </a:cxn>
                    <a:cxn ang="16200000">
                      <a:pos x="wd2" y="hd2"/>
                    </a:cxn>
                  </a:cxnLst>
                  <a:rect l="0" t="0" r="r" b="b"/>
                  <a:pathLst>
                    <a:path w="21600" h="21600" extrusionOk="0">
                      <a:moveTo>
                        <a:pt x="9103" y="0"/>
                      </a:moveTo>
                      <a:lnTo>
                        <a:pt x="6820" y="4075"/>
                      </a:lnTo>
                      <a:lnTo>
                        <a:pt x="6620" y="2523"/>
                      </a:lnTo>
                      <a:lnTo>
                        <a:pt x="0" y="21600"/>
                      </a:lnTo>
                      <a:lnTo>
                        <a:pt x="21600" y="21600"/>
                      </a:lnTo>
                      <a:lnTo>
                        <a:pt x="14993" y="2561"/>
                      </a:lnTo>
                      <a:lnTo>
                        <a:pt x="13638" y="5035"/>
                      </a:lnTo>
                      <a:lnTo>
                        <a:pt x="12311" y="507"/>
                      </a:lnTo>
                      <a:lnTo>
                        <a:pt x="11435" y="5273"/>
                      </a:lnTo>
                      <a:lnTo>
                        <a:pt x="10375" y="3429"/>
                      </a:lnTo>
                      <a:lnTo>
                        <a:pt x="9299" y="5484"/>
                      </a:lnTo>
                      <a:lnTo>
                        <a:pt x="9103" y="0"/>
                      </a:lnTo>
                      <a:close/>
                    </a:path>
                  </a:pathLst>
                </a:custGeom>
                <a:solidFill>
                  <a:srgbClr val="72B1D7"/>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412" name="Shape 412"/>
                <p:cNvSpPr/>
                <p:nvPr/>
              </p:nvSpPr>
              <p:spPr>
                <a:xfrm flipH="1">
                  <a:off x="348504" y="0"/>
                  <a:ext cx="440711" cy="519266"/>
                </a:xfrm>
                <a:custGeom>
                  <a:avLst/>
                  <a:gdLst/>
                  <a:ahLst/>
                  <a:cxnLst>
                    <a:cxn ang="0">
                      <a:pos x="wd2" y="hd2"/>
                    </a:cxn>
                    <a:cxn ang="5400000">
                      <a:pos x="wd2" y="hd2"/>
                    </a:cxn>
                    <a:cxn ang="10800000">
                      <a:pos x="wd2" y="hd2"/>
                    </a:cxn>
                    <a:cxn ang="16200000">
                      <a:pos x="wd2" y="hd2"/>
                    </a:cxn>
                  </a:cxnLst>
                  <a:rect l="0" t="0" r="r" b="b"/>
                  <a:pathLst>
                    <a:path w="21600" h="21600" extrusionOk="0">
                      <a:moveTo>
                        <a:pt x="10818" y="0"/>
                      </a:moveTo>
                      <a:lnTo>
                        <a:pt x="0" y="17395"/>
                      </a:lnTo>
                      <a:lnTo>
                        <a:pt x="3496" y="20957"/>
                      </a:lnTo>
                      <a:lnTo>
                        <a:pt x="6918" y="14437"/>
                      </a:lnTo>
                      <a:lnTo>
                        <a:pt x="9180" y="21296"/>
                      </a:lnTo>
                      <a:lnTo>
                        <a:pt x="11915" y="18645"/>
                      </a:lnTo>
                      <a:lnTo>
                        <a:pt x="14689" y="21600"/>
                      </a:lnTo>
                      <a:lnTo>
                        <a:pt x="15197" y="13708"/>
                      </a:lnTo>
                      <a:lnTo>
                        <a:pt x="21088" y="19573"/>
                      </a:lnTo>
                      <a:lnTo>
                        <a:pt x="21600" y="17335"/>
                      </a:lnTo>
                      <a:lnTo>
                        <a:pt x="10818" y="0"/>
                      </a:lnTo>
                      <a:close/>
                    </a:path>
                  </a:pathLst>
                </a:custGeom>
                <a:solidFill>
                  <a:srgbClr val="E5E5E5"/>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grpSp>
        </p:grpSp>
        <p:grpSp>
          <p:nvGrpSpPr>
            <p:cNvPr id="417" name="Group 417"/>
            <p:cNvGrpSpPr/>
            <p:nvPr/>
          </p:nvGrpSpPr>
          <p:grpSpPr>
            <a:xfrm>
              <a:off x="6655388" y="6810176"/>
              <a:ext cx="280457" cy="266999"/>
              <a:chOff x="0" y="0"/>
              <a:chExt cx="280455" cy="266998"/>
            </a:xfrm>
          </p:grpSpPr>
          <p:sp>
            <p:nvSpPr>
              <p:cNvPr id="415" name="Shape 415"/>
              <p:cNvSpPr/>
              <p:nvPr/>
            </p:nvSpPr>
            <p:spPr>
              <a:xfrm flipV="1">
                <a:off x="7011" y="0"/>
                <a:ext cx="1" cy="266999"/>
              </a:xfrm>
              <a:prstGeom prst="line">
                <a:avLst/>
              </a:prstGeom>
              <a:noFill/>
              <a:ln w="63500" cap="flat">
                <a:solidFill>
                  <a:srgbClr val="E5E5E5"/>
                </a:solidFill>
                <a:prstDash val="solid"/>
                <a:miter lim="400000"/>
              </a:ln>
              <a:effectLst/>
            </p:spPr>
            <p:txBody>
              <a:bodyPr wrap="square" lIns="35718" tIns="35718" rIns="35718" bIns="35718" numCol="1" anchor="ctr">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416" name="Shape 416"/>
              <p:cNvSpPr/>
              <p:nvPr/>
            </p:nvSpPr>
            <p:spPr>
              <a:xfrm>
                <a:off x="0" y="0"/>
                <a:ext cx="280456" cy="140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16382" y="10807"/>
                    </a:lnTo>
                    <a:lnTo>
                      <a:pt x="21600" y="13"/>
                    </a:lnTo>
                    <a:lnTo>
                      <a:pt x="21600" y="0"/>
                    </a:lnTo>
                    <a:lnTo>
                      <a:pt x="0" y="0"/>
                    </a:lnTo>
                    <a:close/>
                  </a:path>
                </a:pathLst>
              </a:custGeom>
              <a:solidFill>
                <a:srgbClr val="3484C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grpSp>
        <p:pic>
          <p:nvPicPr>
            <p:cNvPr id="419" name="cool-wind-800px.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3863" y="4460674"/>
              <a:ext cx="2596197" cy="1564209"/>
            </a:xfrm>
            <a:prstGeom prst="rect">
              <a:avLst/>
            </a:prstGeom>
            <a:ln w="12700" cap="flat">
              <a:noFill/>
              <a:miter lim="400000"/>
            </a:ln>
            <a:effectLst/>
          </p:spPr>
        </p:pic>
        <p:sp>
          <p:nvSpPr>
            <p:cNvPr id="421" name="Shape 421"/>
            <p:cNvSpPr/>
            <p:nvPr/>
          </p:nvSpPr>
          <p:spPr>
            <a:xfrm>
              <a:off x="6055965" y="6967442"/>
              <a:ext cx="255072" cy="255021"/>
            </a:xfrm>
            <a:prstGeom prst="ellipse">
              <a:avLst/>
            </a:prstGeom>
            <a:gradFill flip="none" rotWithShape="1">
              <a:gsLst>
                <a:gs pos="0">
                  <a:srgbClr val="FDD43E"/>
                </a:gs>
                <a:gs pos="100000">
                  <a:srgbClr val="FCEDBD">
                    <a:alpha val="80045"/>
                  </a:srgbClr>
                </a:gs>
              </a:gsLst>
              <a:path path="circle">
                <a:fillToRect l="37721" t="-19636" r="62278" b="119636"/>
              </a:path>
            </a:gradFill>
            <a:ln w="12700" cap="flat">
              <a:noFill/>
              <a:miter lim="400000"/>
            </a:ln>
            <a:effectLst/>
          </p:spPr>
          <p:txBody>
            <a:bodyPr wrap="square" lIns="26788" tIns="26788" rIns="26788" bIns="26788" numCol="1" anchor="ctr">
              <a:noAutofit/>
            </a:bodyPr>
            <a:lstStyle/>
            <a:p>
              <a:pPr algn="ctr" defTabSz="321457" hangingPunct="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9"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22" name="Shape 422"/>
            <p:cNvSpPr/>
            <p:nvPr/>
          </p:nvSpPr>
          <p:spPr>
            <a:xfrm>
              <a:off x="6033945" y="6821381"/>
              <a:ext cx="423372" cy="422881"/>
            </a:xfrm>
            <a:custGeom>
              <a:avLst/>
              <a:gdLst/>
              <a:ahLst/>
              <a:cxnLst>
                <a:cxn ang="0">
                  <a:pos x="wd2" y="hd2"/>
                </a:cxn>
                <a:cxn ang="5400000">
                  <a:pos x="wd2" y="hd2"/>
                </a:cxn>
                <a:cxn ang="10800000">
                  <a:pos x="wd2" y="hd2"/>
                </a:cxn>
                <a:cxn ang="16200000">
                  <a:pos x="wd2" y="hd2"/>
                </a:cxn>
              </a:cxnLst>
              <a:rect l="0" t="0" r="r" b="b"/>
              <a:pathLst>
                <a:path w="21472" h="21472" extrusionOk="0">
                  <a:moveTo>
                    <a:pt x="19596" y="21021"/>
                  </a:moveTo>
                  <a:cubicBezTo>
                    <a:pt x="19348" y="21452"/>
                    <a:pt x="18797" y="21600"/>
                    <a:pt x="18366" y="21351"/>
                  </a:cubicBezTo>
                  <a:lnTo>
                    <a:pt x="15955" y="19958"/>
                  </a:lnTo>
                  <a:cubicBezTo>
                    <a:pt x="15524" y="19709"/>
                    <a:pt x="15377" y="19158"/>
                    <a:pt x="15626" y="18727"/>
                  </a:cubicBezTo>
                  <a:cubicBezTo>
                    <a:pt x="15874" y="18295"/>
                    <a:pt x="16425" y="18148"/>
                    <a:pt x="16856" y="18397"/>
                  </a:cubicBezTo>
                  <a:lnTo>
                    <a:pt x="19267" y="19790"/>
                  </a:lnTo>
                  <a:cubicBezTo>
                    <a:pt x="19698" y="20039"/>
                    <a:pt x="19845" y="20590"/>
                    <a:pt x="19596" y="21021"/>
                  </a:cubicBezTo>
                  <a:close/>
                  <a:moveTo>
                    <a:pt x="3073" y="4615"/>
                  </a:moveTo>
                  <a:lnTo>
                    <a:pt x="1681" y="2202"/>
                  </a:lnTo>
                  <a:cubicBezTo>
                    <a:pt x="1432" y="1771"/>
                    <a:pt x="881" y="1623"/>
                    <a:pt x="450" y="1872"/>
                  </a:cubicBezTo>
                  <a:cubicBezTo>
                    <a:pt x="20" y="2121"/>
                    <a:pt x="-128" y="2672"/>
                    <a:pt x="121" y="3104"/>
                  </a:cubicBezTo>
                  <a:lnTo>
                    <a:pt x="1513" y="5517"/>
                  </a:lnTo>
                  <a:cubicBezTo>
                    <a:pt x="1761" y="5948"/>
                    <a:pt x="2312" y="6095"/>
                    <a:pt x="2743" y="5847"/>
                  </a:cubicBezTo>
                  <a:cubicBezTo>
                    <a:pt x="3174" y="5598"/>
                    <a:pt x="3321" y="5046"/>
                    <a:pt x="3073" y="4615"/>
                  </a:cubicBezTo>
                  <a:close/>
                  <a:moveTo>
                    <a:pt x="7389" y="0"/>
                  </a:moveTo>
                  <a:cubicBezTo>
                    <a:pt x="7887" y="0"/>
                    <a:pt x="8290" y="404"/>
                    <a:pt x="8290" y="902"/>
                  </a:cubicBezTo>
                  <a:lnTo>
                    <a:pt x="8290" y="3688"/>
                  </a:lnTo>
                  <a:cubicBezTo>
                    <a:pt x="8290" y="4186"/>
                    <a:pt x="7887" y="4589"/>
                    <a:pt x="7389" y="4589"/>
                  </a:cubicBezTo>
                  <a:cubicBezTo>
                    <a:pt x="6892" y="4589"/>
                    <a:pt x="6489" y="4186"/>
                    <a:pt x="6489" y="3688"/>
                  </a:cubicBezTo>
                  <a:lnTo>
                    <a:pt x="6489" y="902"/>
                  </a:lnTo>
                  <a:cubicBezTo>
                    <a:pt x="6489" y="404"/>
                    <a:pt x="6892" y="0"/>
                    <a:pt x="7389" y="0"/>
                  </a:cubicBezTo>
                  <a:close/>
                  <a:moveTo>
                    <a:pt x="14401" y="1837"/>
                  </a:moveTo>
                  <a:cubicBezTo>
                    <a:pt x="14832" y="2085"/>
                    <a:pt x="14979" y="2637"/>
                    <a:pt x="14731" y="3068"/>
                  </a:cubicBezTo>
                  <a:lnTo>
                    <a:pt x="13339" y="5481"/>
                  </a:lnTo>
                  <a:cubicBezTo>
                    <a:pt x="13090" y="5912"/>
                    <a:pt x="12539" y="6060"/>
                    <a:pt x="12108" y="5811"/>
                  </a:cubicBezTo>
                  <a:cubicBezTo>
                    <a:pt x="11677" y="5562"/>
                    <a:pt x="11530" y="5011"/>
                    <a:pt x="11778" y="4580"/>
                  </a:cubicBezTo>
                  <a:lnTo>
                    <a:pt x="13170" y="2166"/>
                  </a:lnTo>
                  <a:cubicBezTo>
                    <a:pt x="13419" y="1735"/>
                    <a:pt x="13970" y="1588"/>
                    <a:pt x="14401" y="1837"/>
                  </a:cubicBezTo>
                  <a:close/>
                  <a:moveTo>
                    <a:pt x="21472" y="14014"/>
                  </a:moveTo>
                  <a:cubicBezTo>
                    <a:pt x="21472" y="14512"/>
                    <a:pt x="21069" y="14916"/>
                    <a:pt x="20572" y="14916"/>
                  </a:cubicBezTo>
                  <a:lnTo>
                    <a:pt x="17788" y="14916"/>
                  </a:lnTo>
                  <a:cubicBezTo>
                    <a:pt x="17290" y="14916"/>
                    <a:pt x="16887" y="14512"/>
                    <a:pt x="16887" y="14014"/>
                  </a:cubicBezTo>
                  <a:cubicBezTo>
                    <a:pt x="16887" y="13516"/>
                    <a:pt x="17290" y="13113"/>
                    <a:pt x="17788" y="13113"/>
                  </a:cubicBezTo>
                  <a:lnTo>
                    <a:pt x="20572" y="13113"/>
                  </a:lnTo>
                  <a:cubicBezTo>
                    <a:pt x="21069" y="13113"/>
                    <a:pt x="21472" y="13516"/>
                    <a:pt x="21472" y="14014"/>
                  </a:cubicBezTo>
                  <a:close/>
                  <a:moveTo>
                    <a:pt x="19535" y="6931"/>
                  </a:moveTo>
                  <a:cubicBezTo>
                    <a:pt x="19784" y="7362"/>
                    <a:pt x="19636" y="7913"/>
                    <a:pt x="19205" y="8162"/>
                  </a:cubicBezTo>
                  <a:lnTo>
                    <a:pt x="16794" y="9555"/>
                  </a:lnTo>
                  <a:cubicBezTo>
                    <a:pt x="16364" y="9804"/>
                    <a:pt x="15813" y="9656"/>
                    <a:pt x="15564" y="9225"/>
                  </a:cubicBezTo>
                  <a:cubicBezTo>
                    <a:pt x="15316" y="8794"/>
                    <a:pt x="15463" y="8243"/>
                    <a:pt x="15894" y="7994"/>
                  </a:cubicBezTo>
                  <a:lnTo>
                    <a:pt x="18304" y="6601"/>
                  </a:lnTo>
                  <a:cubicBezTo>
                    <a:pt x="18735" y="6352"/>
                    <a:pt x="19286" y="6499"/>
                    <a:pt x="19535" y="6931"/>
                  </a:cubicBezTo>
                  <a:close/>
                </a:path>
              </a:pathLst>
            </a:custGeom>
            <a:gradFill flip="none" rotWithShape="1">
              <a:gsLst>
                <a:gs pos="0">
                  <a:srgbClr val="FDD43E"/>
                </a:gs>
                <a:gs pos="100000">
                  <a:srgbClr val="FCEDBD">
                    <a:alpha val="80045"/>
                  </a:srgbClr>
                </a:gs>
              </a:gsLst>
              <a:path path="shape">
                <a:fillToRect l="53657" t="55633" r="46342" b="44366"/>
              </a:path>
            </a:gradFill>
            <a:ln w="12700" cap="flat">
              <a:noFill/>
              <a:miter lim="400000"/>
            </a:ln>
            <a:effectLst/>
          </p:spPr>
          <p:txBody>
            <a:bodyPr wrap="square" lIns="26788" tIns="26788" rIns="26788" bIns="26788" numCol="1" anchor="ctr">
              <a:noAutofit/>
            </a:bodyPr>
            <a:lstStyle/>
            <a:p>
              <a:pPr algn="ctr" defTabSz="321457" hangingPunct="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9"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23" name="Shape 423"/>
            <p:cNvSpPr/>
            <p:nvPr/>
          </p:nvSpPr>
          <p:spPr>
            <a:xfrm rot="10800000">
              <a:off x="5909684" y="6945642"/>
              <a:ext cx="423372" cy="422881"/>
            </a:xfrm>
            <a:custGeom>
              <a:avLst/>
              <a:gdLst/>
              <a:ahLst/>
              <a:cxnLst>
                <a:cxn ang="0">
                  <a:pos x="wd2" y="hd2"/>
                </a:cxn>
                <a:cxn ang="5400000">
                  <a:pos x="wd2" y="hd2"/>
                </a:cxn>
                <a:cxn ang="10800000">
                  <a:pos x="wd2" y="hd2"/>
                </a:cxn>
                <a:cxn ang="16200000">
                  <a:pos x="wd2" y="hd2"/>
                </a:cxn>
              </a:cxnLst>
              <a:rect l="0" t="0" r="r" b="b"/>
              <a:pathLst>
                <a:path w="21472" h="21472" extrusionOk="0">
                  <a:moveTo>
                    <a:pt x="19596" y="21021"/>
                  </a:moveTo>
                  <a:cubicBezTo>
                    <a:pt x="19348" y="21452"/>
                    <a:pt x="18797" y="21600"/>
                    <a:pt x="18366" y="21351"/>
                  </a:cubicBezTo>
                  <a:lnTo>
                    <a:pt x="15955" y="19958"/>
                  </a:lnTo>
                  <a:cubicBezTo>
                    <a:pt x="15524" y="19709"/>
                    <a:pt x="15377" y="19158"/>
                    <a:pt x="15626" y="18727"/>
                  </a:cubicBezTo>
                  <a:cubicBezTo>
                    <a:pt x="15874" y="18295"/>
                    <a:pt x="16425" y="18148"/>
                    <a:pt x="16856" y="18397"/>
                  </a:cubicBezTo>
                  <a:lnTo>
                    <a:pt x="19267" y="19790"/>
                  </a:lnTo>
                  <a:cubicBezTo>
                    <a:pt x="19698" y="20039"/>
                    <a:pt x="19845" y="20590"/>
                    <a:pt x="19596" y="21021"/>
                  </a:cubicBezTo>
                  <a:close/>
                  <a:moveTo>
                    <a:pt x="3073" y="4615"/>
                  </a:moveTo>
                  <a:lnTo>
                    <a:pt x="1681" y="2202"/>
                  </a:lnTo>
                  <a:cubicBezTo>
                    <a:pt x="1432" y="1771"/>
                    <a:pt x="881" y="1623"/>
                    <a:pt x="450" y="1872"/>
                  </a:cubicBezTo>
                  <a:cubicBezTo>
                    <a:pt x="20" y="2121"/>
                    <a:pt x="-128" y="2672"/>
                    <a:pt x="121" y="3104"/>
                  </a:cubicBezTo>
                  <a:lnTo>
                    <a:pt x="1513" y="5517"/>
                  </a:lnTo>
                  <a:cubicBezTo>
                    <a:pt x="1761" y="5948"/>
                    <a:pt x="2312" y="6095"/>
                    <a:pt x="2743" y="5847"/>
                  </a:cubicBezTo>
                  <a:cubicBezTo>
                    <a:pt x="3174" y="5598"/>
                    <a:pt x="3321" y="5046"/>
                    <a:pt x="3073" y="4615"/>
                  </a:cubicBezTo>
                  <a:close/>
                  <a:moveTo>
                    <a:pt x="7389" y="0"/>
                  </a:moveTo>
                  <a:cubicBezTo>
                    <a:pt x="7887" y="0"/>
                    <a:pt x="8290" y="404"/>
                    <a:pt x="8290" y="902"/>
                  </a:cubicBezTo>
                  <a:lnTo>
                    <a:pt x="8290" y="3688"/>
                  </a:lnTo>
                  <a:cubicBezTo>
                    <a:pt x="8290" y="4186"/>
                    <a:pt x="7887" y="4589"/>
                    <a:pt x="7389" y="4589"/>
                  </a:cubicBezTo>
                  <a:cubicBezTo>
                    <a:pt x="6892" y="4589"/>
                    <a:pt x="6489" y="4186"/>
                    <a:pt x="6489" y="3688"/>
                  </a:cubicBezTo>
                  <a:lnTo>
                    <a:pt x="6489" y="902"/>
                  </a:lnTo>
                  <a:cubicBezTo>
                    <a:pt x="6489" y="404"/>
                    <a:pt x="6892" y="0"/>
                    <a:pt x="7389" y="0"/>
                  </a:cubicBezTo>
                  <a:close/>
                  <a:moveTo>
                    <a:pt x="14401" y="1837"/>
                  </a:moveTo>
                  <a:cubicBezTo>
                    <a:pt x="14832" y="2085"/>
                    <a:pt x="14979" y="2637"/>
                    <a:pt x="14731" y="3068"/>
                  </a:cubicBezTo>
                  <a:lnTo>
                    <a:pt x="13339" y="5481"/>
                  </a:lnTo>
                  <a:cubicBezTo>
                    <a:pt x="13090" y="5912"/>
                    <a:pt x="12539" y="6060"/>
                    <a:pt x="12108" y="5811"/>
                  </a:cubicBezTo>
                  <a:cubicBezTo>
                    <a:pt x="11677" y="5562"/>
                    <a:pt x="11530" y="5011"/>
                    <a:pt x="11778" y="4580"/>
                  </a:cubicBezTo>
                  <a:lnTo>
                    <a:pt x="13170" y="2166"/>
                  </a:lnTo>
                  <a:cubicBezTo>
                    <a:pt x="13419" y="1735"/>
                    <a:pt x="13970" y="1588"/>
                    <a:pt x="14401" y="1837"/>
                  </a:cubicBezTo>
                  <a:close/>
                  <a:moveTo>
                    <a:pt x="21472" y="14014"/>
                  </a:moveTo>
                  <a:cubicBezTo>
                    <a:pt x="21472" y="14512"/>
                    <a:pt x="21069" y="14916"/>
                    <a:pt x="20572" y="14916"/>
                  </a:cubicBezTo>
                  <a:lnTo>
                    <a:pt x="17788" y="14916"/>
                  </a:lnTo>
                  <a:cubicBezTo>
                    <a:pt x="17290" y="14916"/>
                    <a:pt x="16887" y="14512"/>
                    <a:pt x="16887" y="14014"/>
                  </a:cubicBezTo>
                  <a:cubicBezTo>
                    <a:pt x="16887" y="13516"/>
                    <a:pt x="17290" y="13113"/>
                    <a:pt x="17788" y="13113"/>
                  </a:cubicBezTo>
                  <a:lnTo>
                    <a:pt x="20572" y="13113"/>
                  </a:lnTo>
                  <a:cubicBezTo>
                    <a:pt x="21069" y="13113"/>
                    <a:pt x="21472" y="13516"/>
                    <a:pt x="21472" y="14014"/>
                  </a:cubicBezTo>
                  <a:close/>
                  <a:moveTo>
                    <a:pt x="19535" y="6931"/>
                  </a:moveTo>
                  <a:cubicBezTo>
                    <a:pt x="19784" y="7362"/>
                    <a:pt x="19636" y="7913"/>
                    <a:pt x="19205" y="8162"/>
                  </a:cubicBezTo>
                  <a:lnTo>
                    <a:pt x="16794" y="9555"/>
                  </a:lnTo>
                  <a:cubicBezTo>
                    <a:pt x="16364" y="9804"/>
                    <a:pt x="15813" y="9656"/>
                    <a:pt x="15564" y="9225"/>
                  </a:cubicBezTo>
                  <a:cubicBezTo>
                    <a:pt x="15316" y="8794"/>
                    <a:pt x="15463" y="8243"/>
                    <a:pt x="15894" y="7994"/>
                  </a:cubicBezTo>
                  <a:lnTo>
                    <a:pt x="18304" y="6601"/>
                  </a:lnTo>
                  <a:cubicBezTo>
                    <a:pt x="18735" y="6352"/>
                    <a:pt x="19286" y="6499"/>
                    <a:pt x="19535" y="6931"/>
                  </a:cubicBezTo>
                  <a:close/>
                </a:path>
              </a:pathLst>
            </a:custGeom>
            <a:gradFill flip="none" rotWithShape="1">
              <a:gsLst>
                <a:gs pos="0">
                  <a:srgbClr val="FDD43E"/>
                </a:gs>
                <a:gs pos="100000">
                  <a:srgbClr val="FCEDBD">
                    <a:alpha val="80045"/>
                  </a:srgbClr>
                </a:gs>
              </a:gsLst>
              <a:path path="shape">
                <a:fillToRect l="53657" t="55633" r="46342" b="44366"/>
              </a:path>
            </a:gradFill>
            <a:ln w="12700" cap="flat">
              <a:noFill/>
              <a:miter lim="400000"/>
            </a:ln>
            <a:effectLst/>
          </p:spPr>
          <p:txBody>
            <a:bodyPr wrap="square" lIns="26788" tIns="26788" rIns="26788" bIns="26788" numCol="1" anchor="ctr">
              <a:noAutofit/>
            </a:bodyPr>
            <a:lstStyle/>
            <a:p>
              <a:pPr algn="ctr" defTabSz="321457" hangingPunct="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9"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74" name="Shape 618"/>
          <p:cNvSpPr/>
          <p:nvPr/>
        </p:nvSpPr>
        <p:spPr>
          <a:xfrm>
            <a:off x="2019948" y="5837675"/>
            <a:ext cx="8248955" cy="591507"/>
          </a:xfrm>
          <a:prstGeom prst="rect">
            <a:avLst/>
          </a:prstGeom>
          <a:solidFill>
            <a:srgbClr val="3197E0"/>
          </a:solidFill>
          <a:ln w="12700">
            <a:miter lim="400000"/>
          </a:ln>
          <a:extLst>
            <a:ext uri="{C572A759-6A51-4108-AA02-DFA0A04FC94B}">
              <ma14:wrappingTextBoxFlag xmlns:ma14="http://schemas.microsoft.com/office/mac/drawingml/2011/main" xmlns="" val="1"/>
            </a:ext>
          </a:extLst>
        </p:spPr>
        <p:txBody>
          <a:bodyPr wrap="square" lIns="35718" tIns="35718" rIns="35718" bIns="35718" anchor="ctr">
            <a:spAutoFit/>
          </a:bodyPr>
          <a:lstStyle>
            <a:lvl1pPr>
              <a:defRPr sz="3000"/>
            </a:lvl1pPr>
          </a:lstStyle>
          <a:p>
            <a:pPr algn="ctr" defTabSz="321457" hangingPunct="0">
              <a:lnSpc>
                <a:spcPct val="80000"/>
              </a:lnSpc>
              <a:spcBef>
                <a:spcPts val="3867"/>
              </a:spcBef>
            </a:pPr>
            <a:r>
              <a:rPr lang="en-US" sz="2109" kern="0" dirty="0">
                <a:solidFill>
                  <a:srgbClr val="FFFFFF"/>
                </a:solidFill>
                <a:sym typeface="Helvetica Neue Thin"/>
              </a:rPr>
              <a:t>UAS should be tested and rated against different operational environments</a:t>
            </a:r>
            <a:endParaRPr sz="2109" kern="0" dirty="0">
              <a:solidFill>
                <a:srgbClr val="FFFFFF"/>
              </a:solidFill>
              <a:sym typeface="Helvetica Neue Thin"/>
            </a:endParaRPr>
          </a:p>
        </p:txBody>
      </p:sp>
    </p:spTree>
    <p:extLst>
      <p:ext uri="{BB962C8B-B14F-4D97-AF65-F5344CB8AC3E}">
        <p14:creationId xmlns:p14="http://schemas.microsoft.com/office/powerpoint/2010/main" val="315027032"/>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749066" y="1879177"/>
            <a:ext cx="4263391" cy="4052177"/>
            <a:chOff x="553258" y="3619867"/>
            <a:chExt cx="6063673" cy="5763274"/>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r="18889"/>
            <a:stretch/>
          </p:blipFill>
          <p:spPr>
            <a:xfrm>
              <a:off x="553258" y="3930323"/>
              <a:ext cx="6063673" cy="5452818"/>
            </a:xfrm>
            <a:prstGeom prst="rect">
              <a:avLst/>
            </a:prstGeom>
          </p:spPr>
        </p:pic>
        <p:sp>
          <p:nvSpPr>
            <p:cNvPr id="15" name="TextBox 14"/>
            <p:cNvSpPr txBox="1"/>
            <p:nvPr/>
          </p:nvSpPr>
          <p:spPr>
            <a:xfrm>
              <a:off x="2493819" y="8027721"/>
              <a:ext cx="914400" cy="10355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321473" hangingPunct="0">
                <a:lnSpc>
                  <a:spcPct val="80000"/>
                </a:lnSpc>
                <a:spcBef>
                  <a:spcPts val="3868"/>
                </a:spcBef>
              </a:pPr>
              <a:r>
                <a:rPr lang="en-US" sz="1266" b="1" kern="0" dirty="0">
                  <a:solidFill>
                    <a:srgbClr val="FFFFFF"/>
                  </a:solidFill>
                  <a:sym typeface="Helvetica Neue Thin"/>
                </a:rPr>
                <a:t>5040</a:t>
              </a:r>
            </a:p>
          </p:txBody>
        </p:sp>
        <p:sp>
          <p:nvSpPr>
            <p:cNvPr id="16" name="TextBox 15"/>
            <p:cNvSpPr txBox="1"/>
            <p:nvPr/>
          </p:nvSpPr>
          <p:spPr>
            <a:xfrm>
              <a:off x="4076007" y="5786057"/>
              <a:ext cx="914400" cy="10355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321473" hangingPunct="0">
                <a:lnSpc>
                  <a:spcPct val="80000"/>
                </a:lnSpc>
                <a:spcBef>
                  <a:spcPts val="3868"/>
                </a:spcBef>
              </a:pPr>
              <a:r>
                <a:rPr lang="en-US" sz="1266" b="1" kern="0" dirty="0">
                  <a:solidFill>
                    <a:srgbClr val="FFFFFF"/>
                  </a:solidFill>
                  <a:sym typeface="Helvetica Neue Thin"/>
                </a:rPr>
                <a:t>5080</a:t>
              </a:r>
            </a:p>
          </p:txBody>
        </p:sp>
        <p:sp>
          <p:nvSpPr>
            <p:cNvPr id="17" name="TextBox 16"/>
            <p:cNvSpPr txBox="1"/>
            <p:nvPr/>
          </p:nvSpPr>
          <p:spPr>
            <a:xfrm>
              <a:off x="4533207" y="4341930"/>
              <a:ext cx="914400" cy="10355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321473" hangingPunct="0">
                <a:lnSpc>
                  <a:spcPct val="80000"/>
                </a:lnSpc>
                <a:spcBef>
                  <a:spcPts val="3868"/>
                </a:spcBef>
              </a:pPr>
              <a:r>
                <a:rPr lang="en-US" sz="1266" b="1" kern="0" dirty="0">
                  <a:solidFill>
                    <a:srgbClr val="FFFFFF"/>
                  </a:solidFill>
                  <a:sym typeface="Helvetica Neue Thin"/>
                </a:rPr>
                <a:t>5120</a:t>
              </a:r>
            </a:p>
          </p:txBody>
        </p:sp>
        <p:sp>
          <p:nvSpPr>
            <p:cNvPr id="18" name="TextBox 17"/>
            <p:cNvSpPr txBox="1"/>
            <p:nvPr/>
          </p:nvSpPr>
          <p:spPr>
            <a:xfrm>
              <a:off x="3618806" y="3619867"/>
              <a:ext cx="914400" cy="10355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321473" hangingPunct="0">
                <a:lnSpc>
                  <a:spcPct val="80000"/>
                </a:lnSpc>
                <a:spcBef>
                  <a:spcPts val="3868"/>
                </a:spcBef>
              </a:pPr>
              <a:r>
                <a:rPr lang="en-US" sz="1266" b="1" kern="0">
                  <a:solidFill>
                    <a:srgbClr val="FFFFFF"/>
                  </a:solidFill>
                  <a:sym typeface="Helvetica Neue Thin"/>
                </a:rPr>
                <a:t>5160</a:t>
              </a:r>
              <a:endParaRPr lang="en-US" sz="1266" b="1" kern="0" dirty="0">
                <a:solidFill>
                  <a:srgbClr val="FFFFFF"/>
                </a:solidFill>
                <a:sym typeface="Helvetica Neue Thin"/>
              </a:endParaRPr>
            </a:p>
          </p:txBody>
        </p:sp>
        <p:sp>
          <p:nvSpPr>
            <p:cNvPr id="19" name="TextBox 18"/>
            <p:cNvSpPr txBox="1"/>
            <p:nvPr/>
          </p:nvSpPr>
          <p:spPr>
            <a:xfrm>
              <a:off x="2449484" y="4438310"/>
              <a:ext cx="914400" cy="10355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321473" hangingPunct="0">
                <a:lnSpc>
                  <a:spcPct val="80000"/>
                </a:lnSpc>
                <a:spcBef>
                  <a:spcPts val="3868"/>
                </a:spcBef>
              </a:pPr>
              <a:r>
                <a:rPr lang="en-US" sz="1266" b="1" kern="0" dirty="0">
                  <a:solidFill>
                    <a:srgbClr val="FFFFFF"/>
                  </a:solidFill>
                  <a:sym typeface="Helvetica Neue Thin"/>
                </a:rPr>
                <a:t>5200</a:t>
              </a:r>
            </a:p>
          </p:txBody>
        </p:sp>
        <p:sp>
          <p:nvSpPr>
            <p:cNvPr id="20" name="TextBox 19"/>
            <p:cNvSpPr txBox="1"/>
            <p:nvPr/>
          </p:nvSpPr>
          <p:spPr>
            <a:xfrm>
              <a:off x="1535084" y="5467822"/>
              <a:ext cx="914400" cy="10355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321473" hangingPunct="0">
                <a:lnSpc>
                  <a:spcPct val="80000"/>
                </a:lnSpc>
                <a:spcBef>
                  <a:spcPts val="3868"/>
                </a:spcBef>
              </a:pPr>
              <a:r>
                <a:rPr lang="en-US" sz="1266" b="1" kern="0" dirty="0">
                  <a:solidFill>
                    <a:srgbClr val="FFFFFF"/>
                  </a:solidFill>
                  <a:sym typeface="Helvetica Neue Thin"/>
                </a:rPr>
                <a:t>5240</a:t>
              </a:r>
            </a:p>
          </p:txBody>
        </p:sp>
      </p:grpSp>
      <p:grpSp>
        <p:nvGrpSpPr>
          <p:cNvPr id="358" name="Group 358"/>
          <p:cNvGrpSpPr/>
          <p:nvPr/>
        </p:nvGrpSpPr>
        <p:grpSpPr>
          <a:xfrm>
            <a:off x="1516026" y="383615"/>
            <a:ext cx="8808060" cy="389467"/>
            <a:chOff x="-578970" y="42092"/>
            <a:chExt cx="12527399" cy="311596"/>
          </a:xfrm>
        </p:grpSpPr>
        <p:sp>
          <p:nvSpPr>
            <p:cNvPr id="356" name="Shape 356"/>
            <p:cNvSpPr/>
            <p:nvPr/>
          </p:nvSpPr>
          <p:spPr>
            <a:xfrm>
              <a:off x="-578970" y="42092"/>
              <a:ext cx="5783792" cy="3115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lnSpc>
                  <a:spcPct val="100000"/>
                </a:lnSpc>
                <a:spcBef>
                  <a:spcPts val="0"/>
                </a:spcBef>
                <a:defRPr sz="2800">
                  <a:solidFill>
                    <a:srgbClr val="5B6062"/>
                  </a:solidFill>
                  <a:latin typeface="Gill Sans Light"/>
                  <a:ea typeface="Gill Sans Light"/>
                  <a:cs typeface="Gill Sans Light"/>
                  <a:sym typeface="Gill Sans Light"/>
                </a:defRPr>
              </a:lvl1pPr>
            </a:lstStyle>
            <a:p>
              <a:pPr defTabSz="321457" hangingPunct="0"/>
              <a:r>
                <a:rPr sz="2531" kern="0"/>
                <a:t>Impact of Weather</a:t>
              </a:r>
            </a:p>
          </p:txBody>
        </p:sp>
        <p:sp>
          <p:nvSpPr>
            <p:cNvPr id="357" name="Shape 357"/>
            <p:cNvSpPr/>
            <p:nvPr/>
          </p:nvSpPr>
          <p:spPr>
            <a:xfrm flipV="1">
              <a:off x="3500665" y="233947"/>
              <a:ext cx="8447764" cy="1"/>
            </a:xfrm>
            <a:prstGeom prst="line">
              <a:avLst/>
            </a:prstGeom>
            <a:noFill/>
            <a:ln w="6350" cap="flat">
              <a:solidFill>
                <a:srgbClr val="5B6062"/>
              </a:solidFill>
              <a:prstDash val="solid"/>
              <a:miter lim="400000"/>
            </a:ln>
            <a:effectLst/>
          </p:spPr>
          <p:txBody>
            <a:bodyPr wrap="square" lIns="35718" tIns="35718" rIns="35718" bIns="35718" numCol="1" anchor="ctr">
              <a:noAutofit/>
            </a:bodyPr>
            <a:lstStyle/>
            <a:p>
              <a:pPr defTabSz="321457" hangingPunct="0">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grpSp>
      <p:pic>
        <p:nvPicPr>
          <p:cNvPr id="73" name="Picture 7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3091" y="700244"/>
            <a:ext cx="4834771" cy="3100476"/>
          </a:xfrm>
          <a:prstGeom prst="rect">
            <a:avLst/>
          </a:prstGeom>
        </p:spPr>
      </p:pic>
      <p:sp>
        <p:nvSpPr>
          <p:cNvPr id="78" name="Title 2"/>
          <p:cNvSpPr txBox="1">
            <a:spLocks/>
          </p:cNvSpPr>
          <p:nvPr/>
        </p:nvSpPr>
        <p:spPr>
          <a:xfrm>
            <a:off x="6225423" y="3800721"/>
            <a:ext cx="4264501" cy="2130632"/>
          </a:xfrm>
          <a:prstGeom prst="rect">
            <a:avLst/>
          </a:prstGeom>
          <a:solidFill>
            <a:srgbClr val="5B9BD5">
              <a:lumMod val="20000"/>
              <a:lumOff val="80000"/>
            </a:srgbClr>
          </a:solidFill>
          <a:ln w="12700">
            <a:miter lim="400000"/>
          </a:ln>
          <a:extLst>
            <a:ext uri="{C572A759-6A51-4108-AA02-DFA0A04FC94B}">
              <ma14:wrappingTextBoxFlag xmlns:ma14="http://schemas.microsoft.com/office/mac/drawingml/2011/main" xmlns="" val="1"/>
            </a:ext>
          </a:extLst>
        </p:spPr>
        <p:txBody>
          <a:bodyPr lIns="32145" rIns="32145" anchor="ctr">
            <a:normAutofit fontScale="97500"/>
          </a:bodyPr>
          <a:lstStyle>
            <a:lvl1pPr marL="0" marR="0" indent="0" algn="ctr" defTabSz="914400" rtl="0" latinLnBrk="0">
              <a:lnSpc>
                <a:spcPct val="90000"/>
              </a:lnSpc>
              <a:spcBef>
                <a:spcPts val="0"/>
              </a:spcBef>
              <a:spcAft>
                <a:spcPts val="0"/>
              </a:spcAft>
              <a:buClrTx/>
              <a:buSzTx/>
              <a:buFontTx/>
              <a:buNone/>
              <a:tabLst/>
              <a:defRPr sz="3200" b="0" i="0" u="none" strike="noStrike" cap="none" spc="0" baseline="0">
                <a:ln>
                  <a:noFill/>
                </a:ln>
                <a:solidFill>
                  <a:srgbClr val="000000"/>
                </a:solidFill>
                <a:effectLst>
                  <a:outerShdw blurRad="38100" dist="38100" dir="2700000" rotWithShape="0">
                    <a:srgbClr val="000000">
                      <a:alpha val="43137"/>
                    </a:srgbClr>
                  </a:outerShdw>
                </a:effectLst>
                <a:uFillTx/>
                <a:latin typeface="Calibri Light"/>
                <a:ea typeface="Calibri Light"/>
                <a:cs typeface="Calibri Light"/>
                <a:sym typeface="Calibri Light"/>
              </a:defRPr>
            </a:lvl1pPr>
            <a:lvl2pPr marL="0" marR="0" indent="0" algn="ctr" defTabSz="914400" rtl="0" latinLnBrk="0">
              <a:lnSpc>
                <a:spcPct val="90000"/>
              </a:lnSpc>
              <a:spcBef>
                <a:spcPts val="0"/>
              </a:spcBef>
              <a:spcAft>
                <a:spcPts val="0"/>
              </a:spcAft>
              <a:buClrTx/>
              <a:buSzTx/>
              <a:buFontTx/>
              <a:buNone/>
              <a:tabLst/>
              <a:defRPr sz="3200" b="0" i="0" u="none" strike="noStrike" cap="none" spc="0" baseline="0">
                <a:ln>
                  <a:noFill/>
                </a:ln>
                <a:solidFill>
                  <a:srgbClr val="000000"/>
                </a:solidFill>
                <a:effectLst>
                  <a:outerShdw blurRad="38100" dist="38100" dir="2700000" rotWithShape="0">
                    <a:srgbClr val="000000">
                      <a:alpha val="43137"/>
                    </a:srgbClr>
                  </a:outerShdw>
                </a:effectLst>
                <a:uFillTx/>
                <a:latin typeface="Calibri Light"/>
                <a:ea typeface="Calibri Light"/>
                <a:cs typeface="Calibri Light"/>
                <a:sym typeface="Calibri Light"/>
              </a:defRPr>
            </a:lvl2pPr>
            <a:lvl3pPr marL="0" marR="0" indent="0" algn="ctr" defTabSz="914400" rtl="0" latinLnBrk="0">
              <a:lnSpc>
                <a:spcPct val="90000"/>
              </a:lnSpc>
              <a:spcBef>
                <a:spcPts val="0"/>
              </a:spcBef>
              <a:spcAft>
                <a:spcPts val="0"/>
              </a:spcAft>
              <a:buClrTx/>
              <a:buSzTx/>
              <a:buFontTx/>
              <a:buNone/>
              <a:tabLst/>
              <a:defRPr sz="3200" b="0" i="0" u="none" strike="noStrike" cap="none" spc="0" baseline="0">
                <a:ln>
                  <a:noFill/>
                </a:ln>
                <a:solidFill>
                  <a:srgbClr val="000000"/>
                </a:solidFill>
                <a:effectLst>
                  <a:outerShdw blurRad="38100" dist="38100" dir="2700000" rotWithShape="0">
                    <a:srgbClr val="000000">
                      <a:alpha val="43137"/>
                    </a:srgbClr>
                  </a:outerShdw>
                </a:effectLst>
                <a:uFillTx/>
                <a:latin typeface="Calibri Light"/>
                <a:ea typeface="Calibri Light"/>
                <a:cs typeface="Calibri Light"/>
                <a:sym typeface="Calibri Light"/>
              </a:defRPr>
            </a:lvl3pPr>
            <a:lvl4pPr marL="0" marR="0" indent="0" algn="ctr" defTabSz="914400" rtl="0" latinLnBrk="0">
              <a:lnSpc>
                <a:spcPct val="90000"/>
              </a:lnSpc>
              <a:spcBef>
                <a:spcPts val="0"/>
              </a:spcBef>
              <a:spcAft>
                <a:spcPts val="0"/>
              </a:spcAft>
              <a:buClrTx/>
              <a:buSzTx/>
              <a:buFontTx/>
              <a:buNone/>
              <a:tabLst/>
              <a:defRPr sz="3200" b="0" i="0" u="none" strike="noStrike" cap="none" spc="0" baseline="0">
                <a:ln>
                  <a:noFill/>
                </a:ln>
                <a:solidFill>
                  <a:srgbClr val="000000"/>
                </a:solidFill>
                <a:effectLst>
                  <a:outerShdw blurRad="38100" dist="38100" dir="2700000" rotWithShape="0">
                    <a:srgbClr val="000000">
                      <a:alpha val="43137"/>
                    </a:srgbClr>
                  </a:outerShdw>
                </a:effectLst>
                <a:uFillTx/>
                <a:latin typeface="Calibri Light"/>
                <a:ea typeface="Calibri Light"/>
                <a:cs typeface="Calibri Light"/>
                <a:sym typeface="Calibri Light"/>
              </a:defRPr>
            </a:lvl4pPr>
            <a:lvl5pPr marL="0" marR="0" indent="0" algn="ctr" defTabSz="914400" rtl="0" latinLnBrk="0">
              <a:lnSpc>
                <a:spcPct val="90000"/>
              </a:lnSpc>
              <a:spcBef>
                <a:spcPts val="0"/>
              </a:spcBef>
              <a:spcAft>
                <a:spcPts val="0"/>
              </a:spcAft>
              <a:buClrTx/>
              <a:buSzTx/>
              <a:buFontTx/>
              <a:buNone/>
              <a:tabLst/>
              <a:defRPr sz="3200" b="0" i="0" u="none" strike="noStrike" cap="none" spc="0" baseline="0">
                <a:ln>
                  <a:noFill/>
                </a:ln>
                <a:solidFill>
                  <a:srgbClr val="000000"/>
                </a:solidFill>
                <a:effectLst>
                  <a:outerShdw blurRad="38100" dist="38100" dir="2700000" rotWithShape="0">
                    <a:srgbClr val="000000">
                      <a:alpha val="43137"/>
                    </a:srgbClr>
                  </a:outerShdw>
                </a:effectLst>
                <a:uFillTx/>
                <a:latin typeface="Calibri Light"/>
                <a:ea typeface="Calibri Light"/>
                <a:cs typeface="Calibri Light"/>
                <a:sym typeface="Calibri Light"/>
              </a:defRPr>
            </a:lvl5pPr>
            <a:lvl6pPr marL="0" marR="0" indent="0" algn="ctr" defTabSz="914400" rtl="0" latinLnBrk="0">
              <a:lnSpc>
                <a:spcPct val="90000"/>
              </a:lnSpc>
              <a:spcBef>
                <a:spcPts val="0"/>
              </a:spcBef>
              <a:spcAft>
                <a:spcPts val="0"/>
              </a:spcAft>
              <a:buClrTx/>
              <a:buSzTx/>
              <a:buFontTx/>
              <a:buNone/>
              <a:tabLst/>
              <a:defRPr sz="3200" b="0" i="0" u="none" strike="noStrike" cap="none" spc="0" baseline="0">
                <a:ln>
                  <a:noFill/>
                </a:ln>
                <a:solidFill>
                  <a:srgbClr val="000000"/>
                </a:solidFill>
                <a:effectLst>
                  <a:outerShdw blurRad="38100" dist="38100" dir="2700000" rotWithShape="0">
                    <a:srgbClr val="000000">
                      <a:alpha val="43137"/>
                    </a:srgbClr>
                  </a:outerShdw>
                </a:effectLst>
                <a:uFillTx/>
                <a:latin typeface="Calibri Light"/>
                <a:ea typeface="Calibri Light"/>
                <a:cs typeface="Calibri Light"/>
                <a:sym typeface="Calibri Light"/>
              </a:defRPr>
            </a:lvl6pPr>
            <a:lvl7pPr marL="0" marR="0" indent="0" algn="ctr" defTabSz="914400" rtl="0" latinLnBrk="0">
              <a:lnSpc>
                <a:spcPct val="90000"/>
              </a:lnSpc>
              <a:spcBef>
                <a:spcPts val="0"/>
              </a:spcBef>
              <a:spcAft>
                <a:spcPts val="0"/>
              </a:spcAft>
              <a:buClrTx/>
              <a:buSzTx/>
              <a:buFontTx/>
              <a:buNone/>
              <a:tabLst/>
              <a:defRPr sz="3200" b="0" i="0" u="none" strike="noStrike" cap="none" spc="0" baseline="0">
                <a:ln>
                  <a:noFill/>
                </a:ln>
                <a:solidFill>
                  <a:srgbClr val="000000"/>
                </a:solidFill>
                <a:effectLst>
                  <a:outerShdw blurRad="38100" dist="38100" dir="2700000" rotWithShape="0">
                    <a:srgbClr val="000000">
                      <a:alpha val="43137"/>
                    </a:srgbClr>
                  </a:outerShdw>
                </a:effectLst>
                <a:uFillTx/>
                <a:latin typeface="Calibri Light"/>
                <a:ea typeface="Calibri Light"/>
                <a:cs typeface="Calibri Light"/>
                <a:sym typeface="Calibri Light"/>
              </a:defRPr>
            </a:lvl7pPr>
            <a:lvl8pPr marL="0" marR="0" indent="0" algn="ctr" defTabSz="914400" rtl="0" latinLnBrk="0">
              <a:lnSpc>
                <a:spcPct val="90000"/>
              </a:lnSpc>
              <a:spcBef>
                <a:spcPts val="0"/>
              </a:spcBef>
              <a:spcAft>
                <a:spcPts val="0"/>
              </a:spcAft>
              <a:buClrTx/>
              <a:buSzTx/>
              <a:buFontTx/>
              <a:buNone/>
              <a:tabLst/>
              <a:defRPr sz="3200" b="0" i="0" u="none" strike="noStrike" cap="none" spc="0" baseline="0">
                <a:ln>
                  <a:noFill/>
                </a:ln>
                <a:solidFill>
                  <a:srgbClr val="000000"/>
                </a:solidFill>
                <a:effectLst>
                  <a:outerShdw blurRad="38100" dist="38100" dir="2700000" rotWithShape="0">
                    <a:srgbClr val="000000">
                      <a:alpha val="43137"/>
                    </a:srgbClr>
                  </a:outerShdw>
                </a:effectLst>
                <a:uFillTx/>
                <a:latin typeface="Calibri Light"/>
                <a:ea typeface="Calibri Light"/>
                <a:cs typeface="Calibri Light"/>
                <a:sym typeface="Calibri Light"/>
              </a:defRPr>
            </a:lvl8pPr>
            <a:lvl9pPr marL="0" marR="0" indent="0" algn="ctr" defTabSz="914400" rtl="0" latinLnBrk="0">
              <a:lnSpc>
                <a:spcPct val="90000"/>
              </a:lnSpc>
              <a:spcBef>
                <a:spcPts val="0"/>
              </a:spcBef>
              <a:spcAft>
                <a:spcPts val="0"/>
              </a:spcAft>
              <a:buClrTx/>
              <a:buSzTx/>
              <a:buFontTx/>
              <a:buNone/>
              <a:tabLst/>
              <a:defRPr sz="3200" b="0" i="0" u="none" strike="noStrike" cap="none" spc="0" baseline="0">
                <a:ln>
                  <a:noFill/>
                </a:ln>
                <a:solidFill>
                  <a:srgbClr val="000000"/>
                </a:solidFill>
                <a:effectLst>
                  <a:outerShdw blurRad="38100" dist="38100" dir="2700000" rotWithShape="0">
                    <a:srgbClr val="000000">
                      <a:alpha val="43137"/>
                    </a:srgbClr>
                  </a:outerShdw>
                </a:effectLst>
                <a:uFillTx/>
                <a:latin typeface="Calibri Light"/>
                <a:ea typeface="Calibri Light"/>
                <a:cs typeface="Calibri Light"/>
                <a:sym typeface="Calibri Light"/>
              </a:defRPr>
            </a:lvl9pPr>
          </a:lstStyle>
          <a:p>
            <a:pPr algn="l" defTabSz="642947">
              <a:defRPr/>
            </a:pPr>
            <a:r>
              <a:rPr lang="en-US" sz="1547" kern="0" dirty="0">
                <a:effectLst/>
              </a:rPr>
              <a:t/>
            </a:r>
            <a:br>
              <a:rPr lang="en-US" sz="1547" kern="0" dirty="0">
                <a:effectLst/>
              </a:rPr>
            </a:br>
            <a:r>
              <a:rPr lang="en-US" sz="1547" kern="0" dirty="0">
                <a:effectLst/>
              </a:rPr>
              <a:t/>
            </a:r>
            <a:br>
              <a:rPr lang="en-US" sz="1547" kern="0" dirty="0">
                <a:effectLst/>
              </a:rPr>
            </a:br>
            <a:endParaRPr lang="en-US" sz="1898" kern="0" dirty="0">
              <a:effectLst/>
            </a:endParaRPr>
          </a:p>
        </p:txBody>
      </p:sp>
      <p:sp>
        <p:nvSpPr>
          <p:cNvPr id="80" name="Shape 618"/>
          <p:cNvSpPr/>
          <p:nvPr/>
        </p:nvSpPr>
        <p:spPr>
          <a:xfrm>
            <a:off x="3929370" y="5252799"/>
            <a:ext cx="1707197" cy="245194"/>
          </a:xfrm>
          <a:prstGeom prst="rect">
            <a:avLst/>
          </a:prstGeom>
          <a:solidFill>
            <a:srgbClr val="3197E0"/>
          </a:solidFill>
          <a:ln w="12700">
            <a:noFill/>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defRPr sz="3000"/>
            </a:lvl1pPr>
          </a:lstStyle>
          <a:p>
            <a:pPr algn="ctr" defTabSz="321457" hangingPunct="0">
              <a:lnSpc>
                <a:spcPct val="80000"/>
              </a:lnSpc>
              <a:spcBef>
                <a:spcPts val="3867"/>
              </a:spcBef>
            </a:pPr>
            <a:r>
              <a:rPr lang="en-US" sz="1406" kern="0" dirty="0">
                <a:solidFill>
                  <a:srgbClr val="FFFFFF"/>
                </a:solidFill>
                <a:sym typeface="Helvetica Neue Thin"/>
              </a:rPr>
              <a:t>30 </a:t>
            </a:r>
            <a:r>
              <a:rPr lang="en-US" sz="1406" kern="0" dirty="0" err="1">
                <a:solidFill>
                  <a:srgbClr val="FFFFFF"/>
                </a:solidFill>
                <a:sym typeface="Helvetica Neue Thin"/>
              </a:rPr>
              <a:t>ft</a:t>
            </a:r>
            <a:r>
              <a:rPr lang="en-US" sz="1406" kern="0" dirty="0">
                <a:solidFill>
                  <a:srgbClr val="FFFFFF"/>
                </a:solidFill>
                <a:sym typeface="Helvetica Neue Thin"/>
              </a:rPr>
              <a:t> Weather Tower</a:t>
            </a:r>
            <a:endParaRPr sz="1406" kern="0" dirty="0">
              <a:solidFill>
                <a:srgbClr val="FFFFFF"/>
              </a:solidFill>
              <a:sym typeface="Helvetica Neue Thin"/>
            </a:endParaRPr>
          </a:p>
        </p:txBody>
      </p:sp>
      <p:sp>
        <p:nvSpPr>
          <p:cNvPr id="81" name="Shape 395"/>
          <p:cNvSpPr/>
          <p:nvPr/>
        </p:nvSpPr>
        <p:spPr>
          <a:xfrm>
            <a:off x="1636905" y="1180484"/>
            <a:ext cx="4196187" cy="59272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rmAutofit fontScale="92500"/>
          </a:bodyPr>
          <a:lstStyle>
            <a:lvl1pPr algn="l"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algn="ctr" hangingPunct="0"/>
            <a:r>
              <a:rPr lang="en-US" sz="1406" b="1" kern="0" dirty="0"/>
              <a:t>Basin and range topography yielded local micro-climates with observably different wind conditions </a:t>
            </a:r>
            <a:endParaRPr sz="1406" b="1" kern="0" dirty="0"/>
          </a:p>
        </p:txBody>
      </p:sp>
      <p:sp>
        <p:nvSpPr>
          <p:cNvPr id="82" name="Shape 395"/>
          <p:cNvSpPr/>
          <p:nvPr/>
        </p:nvSpPr>
        <p:spPr>
          <a:xfrm>
            <a:off x="6364559" y="3866323"/>
            <a:ext cx="4043536" cy="20650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rmAutofit fontScale="92500" lnSpcReduction="20000"/>
          </a:bodyPr>
          <a:lstStyle>
            <a:lvl1pPr algn="l"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hangingPunct="0"/>
            <a:r>
              <a:rPr lang="en-US" sz="1406" b="1" kern="0" dirty="0">
                <a:solidFill>
                  <a:srgbClr val="DCDEE0">
                    <a:lumMod val="50000"/>
                  </a:srgbClr>
                </a:solidFill>
              </a:rPr>
              <a:t>Local weather and national forecasts not indicative of observed conditions on site</a:t>
            </a:r>
          </a:p>
          <a:p>
            <a:pPr hangingPunct="0"/>
            <a:r>
              <a:rPr lang="en-US" sz="1406" b="1" kern="0" dirty="0">
                <a:solidFill>
                  <a:srgbClr val="DCDEE0">
                    <a:lumMod val="50000"/>
                  </a:srgbClr>
                </a:solidFill>
              </a:rPr>
              <a:t>Ground reports were not indicative of conditions UAS experienced aloft</a:t>
            </a:r>
          </a:p>
          <a:p>
            <a:pPr hangingPunct="0"/>
            <a:r>
              <a:rPr lang="en-US" sz="1406" b="1" kern="0" dirty="0">
                <a:solidFill>
                  <a:srgbClr val="DCDEE0">
                    <a:lumMod val="50000"/>
                  </a:srgbClr>
                </a:solidFill>
              </a:rPr>
              <a:t>Ground reports local to GCS location was not indicative of conditions UAS experience while BVLOS</a:t>
            </a:r>
          </a:p>
          <a:p>
            <a:pPr algn="ctr" hangingPunct="0"/>
            <a:endParaRPr sz="1406" b="1" kern="0" dirty="0">
              <a:solidFill>
                <a:srgbClr val="DCDEE0">
                  <a:lumMod val="50000"/>
                </a:srgbClr>
              </a:solidFill>
            </a:endParaRPr>
          </a:p>
        </p:txBody>
      </p:sp>
      <p:sp>
        <p:nvSpPr>
          <p:cNvPr id="21" name="Shape 395"/>
          <p:cNvSpPr/>
          <p:nvPr/>
        </p:nvSpPr>
        <p:spPr>
          <a:xfrm>
            <a:off x="8542000" y="1906384"/>
            <a:ext cx="1363379" cy="2939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rmAutofit/>
          </a:bodyPr>
          <a:lstStyle>
            <a:lvl1pPr algn="l"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algn="ctr" hangingPunct="0"/>
            <a:r>
              <a:rPr lang="en-US" sz="1406" b="1" kern="0">
                <a:solidFill>
                  <a:srgbClr val="FF0000"/>
                </a:solidFill>
              </a:rPr>
              <a:t>Operation Limit</a:t>
            </a:r>
            <a:endParaRPr sz="1406" b="1" kern="0" dirty="0">
              <a:solidFill>
                <a:srgbClr val="FF0000"/>
              </a:solidFill>
            </a:endParaRPr>
          </a:p>
        </p:txBody>
      </p:sp>
      <p:cxnSp>
        <p:nvCxnSpPr>
          <p:cNvPr id="4" name="Straight Connector 3"/>
          <p:cNvCxnSpPr/>
          <p:nvPr/>
        </p:nvCxnSpPr>
        <p:spPr>
          <a:xfrm flipV="1">
            <a:off x="6480453" y="1881287"/>
            <a:ext cx="3788448" cy="62272"/>
          </a:xfrm>
          <a:prstGeom prst="line">
            <a:avLst/>
          </a:prstGeom>
          <a:noFill/>
          <a:ln w="254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sp>
        <p:nvSpPr>
          <p:cNvPr id="24" name="Shape 618"/>
          <p:cNvSpPr/>
          <p:nvPr/>
        </p:nvSpPr>
        <p:spPr>
          <a:xfrm>
            <a:off x="1865229" y="6290630"/>
            <a:ext cx="8248955" cy="331820"/>
          </a:xfrm>
          <a:prstGeom prst="rect">
            <a:avLst/>
          </a:prstGeom>
          <a:solidFill>
            <a:srgbClr val="3197E0"/>
          </a:solidFill>
          <a:ln w="12700">
            <a:miter lim="400000"/>
          </a:ln>
          <a:extLst>
            <a:ext uri="{C572A759-6A51-4108-AA02-DFA0A04FC94B}">
              <ma14:wrappingTextBoxFlag xmlns:ma14="http://schemas.microsoft.com/office/mac/drawingml/2011/main" xmlns="" val="1"/>
            </a:ext>
          </a:extLst>
        </p:spPr>
        <p:txBody>
          <a:bodyPr wrap="square" lIns="35718" tIns="35718" rIns="35718" bIns="35718" anchor="ctr">
            <a:spAutoFit/>
          </a:bodyPr>
          <a:lstStyle>
            <a:lvl1pPr>
              <a:defRPr sz="3000"/>
            </a:lvl1pPr>
          </a:lstStyle>
          <a:p>
            <a:pPr algn="ctr" defTabSz="321457" hangingPunct="0">
              <a:lnSpc>
                <a:spcPct val="80000"/>
              </a:lnSpc>
              <a:spcBef>
                <a:spcPts val="3867"/>
              </a:spcBef>
            </a:pPr>
            <a:r>
              <a:rPr lang="en-US" sz="2109" kern="0" dirty="0">
                <a:solidFill>
                  <a:srgbClr val="FFFFFF"/>
                </a:solidFill>
                <a:sym typeface="Helvetica Neue Thin"/>
              </a:rPr>
              <a:t>Improvements in weather products are needed to support BVLOS</a:t>
            </a:r>
            <a:endParaRPr sz="2109" kern="0" dirty="0">
              <a:solidFill>
                <a:srgbClr val="FFFFFF"/>
              </a:solidFill>
              <a:sym typeface="Helvetica Neue Thin"/>
            </a:endParaRPr>
          </a:p>
        </p:txBody>
      </p:sp>
    </p:spTree>
    <p:extLst>
      <p:ext uri="{BB962C8B-B14F-4D97-AF65-F5344CB8AC3E}">
        <p14:creationId xmlns:p14="http://schemas.microsoft.com/office/powerpoint/2010/main" val="2135858142"/>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 name="Group 430"/>
          <p:cNvGrpSpPr/>
          <p:nvPr/>
        </p:nvGrpSpPr>
        <p:grpSpPr>
          <a:xfrm>
            <a:off x="1524141" y="276468"/>
            <a:ext cx="8744761" cy="778932"/>
            <a:chOff x="-567430" y="-43631"/>
            <a:chExt cx="12437371" cy="623190"/>
          </a:xfrm>
        </p:grpSpPr>
        <p:sp>
          <p:nvSpPr>
            <p:cNvPr id="428" name="Shape 428"/>
            <p:cNvSpPr/>
            <p:nvPr/>
          </p:nvSpPr>
          <p:spPr>
            <a:xfrm>
              <a:off x="-567430" y="-43631"/>
              <a:ext cx="5783792" cy="62319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lnSpc>
                  <a:spcPct val="100000"/>
                </a:lnSpc>
                <a:spcBef>
                  <a:spcPts val="0"/>
                </a:spcBef>
                <a:defRPr sz="2800">
                  <a:solidFill>
                    <a:srgbClr val="5B6062"/>
                  </a:solidFill>
                  <a:latin typeface="Gill Sans Light"/>
                  <a:ea typeface="Gill Sans Light"/>
                  <a:cs typeface="Gill Sans Light"/>
                  <a:sym typeface="Gill Sans Light"/>
                </a:defRPr>
              </a:lvl1pPr>
            </a:lstStyle>
            <a:p>
              <a:pPr defTabSz="321457" hangingPunct="0"/>
              <a:r>
                <a:rPr lang="en-US" sz="2531" kern="0" dirty="0"/>
                <a:t>Inconsistent </a:t>
              </a:r>
              <a:r>
                <a:rPr sz="2531" kern="0" dirty="0"/>
                <a:t>Altitude Reporting</a:t>
              </a:r>
            </a:p>
          </p:txBody>
        </p:sp>
        <p:sp>
          <p:nvSpPr>
            <p:cNvPr id="429" name="Shape 429"/>
            <p:cNvSpPr/>
            <p:nvPr/>
          </p:nvSpPr>
          <p:spPr>
            <a:xfrm flipV="1">
              <a:off x="5216362" y="311153"/>
              <a:ext cx="6653579" cy="0"/>
            </a:xfrm>
            <a:prstGeom prst="line">
              <a:avLst/>
            </a:prstGeom>
            <a:noFill/>
            <a:ln w="6350" cap="flat">
              <a:solidFill>
                <a:srgbClr val="5B6062"/>
              </a:solidFill>
              <a:prstDash val="solid"/>
              <a:miter lim="400000"/>
            </a:ln>
            <a:effectLst/>
          </p:spPr>
          <p:txBody>
            <a:bodyPr wrap="square" lIns="35718" tIns="35718" rIns="35718" bIns="35718" numCol="1" anchor="ctr">
              <a:noAutofit/>
            </a:bodyPr>
            <a:lstStyle/>
            <a:p>
              <a:pPr defTabSz="321457" hangingPunct="0">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grpSp>
      <p:pic>
        <p:nvPicPr>
          <p:cNvPr id="431" name="mountain.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flipH="1">
            <a:off x="1524140" y="3925781"/>
            <a:ext cx="9143723" cy="1419868"/>
          </a:xfrm>
          <a:prstGeom prst="rect">
            <a:avLst/>
          </a:prstGeom>
          <a:ln w="12700">
            <a:miter lim="400000"/>
          </a:ln>
        </p:spPr>
      </p:pic>
      <p:pic>
        <p:nvPicPr>
          <p:cNvPr id="432" name="pasted-image.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40400" y="3277744"/>
            <a:ext cx="920933" cy="503243"/>
          </a:xfrm>
          <a:prstGeom prst="rect">
            <a:avLst/>
          </a:prstGeom>
          <a:ln w="12700">
            <a:miter lim="400000"/>
          </a:ln>
        </p:spPr>
      </p:pic>
      <p:sp>
        <p:nvSpPr>
          <p:cNvPr id="434" name="Shape 434"/>
          <p:cNvSpPr/>
          <p:nvPr/>
        </p:nvSpPr>
        <p:spPr>
          <a:xfrm>
            <a:off x="5384359" y="3755673"/>
            <a:ext cx="1657963" cy="56656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nSpc>
                <a:spcPct val="100000"/>
              </a:lnSpc>
              <a:defRPr sz="1900">
                <a:solidFill>
                  <a:srgbClr val="3483C9"/>
                </a:solidFill>
                <a:latin typeface="Helvetica Neue Light"/>
                <a:ea typeface="Helvetica Neue Light"/>
                <a:cs typeface="Helvetica Neue Light"/>
                <a:sym typeface="Helvetica Neue Light"/>
              </a:defRPr>
            </a:lvl1pPr>
          </a:lstStyle>
          <a:p>
            <a:pPr algn="ctr" defTabSz="321457" hangingPunct="0">
              <a:spcBef>
                <a:spcPts val="3867"/>
              </a:spcBef>
            </a:pPr>
            <a:r>
              <a:rPr lang="en-US" sz="1336" kern="0" dirty="0"/>
              <a:t>Height above Terrain</a:t>
            </a:r>
            <a:endParaRPr sz="1336" kern="0" dirty="0"/>
          </a:p>
        </p:txBody>
      </p:sp>
      <p:sp>
        <p:nvSpPr>
          <p:cNvPr id="435" name="Shape 435"/>
          <p:cNvSpPr/>
          <p:nvPr/>
        </p:nvSpPr>
        <p:spPr>
          <a:xfrm>
            <a:off x="7044558" y="3766608"/>
            <a:ext cx="1" cy="761636"/>
          </a:xfrm>
          <a:prstGeom prst="line">
            <a:avLst/>
          </a:prstGeom>
          <a:ln w="25400">
            <a:solidFill>
              <a:srgbClr val="85888D"/>
            </a:solidFill>
            <a:miter lim="400000"/>
            <a:tailEnd type="triangle"/>
          </a:ln>
        </p:spPr>
        <p:txBody>
          <a:bodyPr lIns="35718" tIns="35718" rIns="35718" bIns="35718" anchor="ctr"/>
          <a:lstStyle/>
          <a:p>
            <a:pPr algn="ctr" defTabSz="321457" hangingPunct="0">
              <a:lnSpc>
                <a:spcPct val="80000"/>
              </a:lnSpc>
              <a:spcBef>
                <a:spcPts val="3867"/>
              </a:spcBef>
            </a:pPr>
            <a:endParaRPr sz="3516" kern="0">
              <a:solidFill>
                <a:srgbClr val="333333"/>
              </a:solidFill>
              <a:sym typeface="Helvetica Neue Thin"/>
            </a:endParaRPr>
          </a:p>
        </p:txBody>
      </p:sp>
      <p:sp>
        <p:nvSpPr>
          <p:cNvPr id="436" name="Shape 436"/>
          <p:cNvSpPr/>
          <p:nvPr/>
        </p:nvSpPr>
        <p:spPr>
          <a:xfrm>
            <a:off x="10197694" y="3766609"/>
            <a:ext cx="1" cy="1284669"/>
          </a:xfrm>
          <a:prstGeom prst="line">
            <a:avLst/>
          </a:prstGeom>
          <a:ln w="25400">
            <a:solidFill>
              <a:srgbClr val="85888D"/>
            </a:solidFill>
            <a:miter lim="400000"/>
            <a:tailEnd type="triangle"/>
          </a:ln>
        </p:spPr>
        <p:txBody>
          <a:bodyPr lIns="35718" tIns="35718" rIns="35718" bIns="35718" anchor="ctr"/>
          <a:lstStyle/>
          <a:p>
            <a:pPr algn="ctr" defTabSz="321457" hangingPunct="0">
              <a:lnSpc>
                <a:spcPct val="80000"/>
              </a:lnSpc>
              <a:spcBef>
                <a:spcPts val="3867"/>
              </a:spcBef>
            </a:pPr>
            <a:endParaRPr sz="3516" kern="0">
              <a:solidFill>
                <a:srgbClr val="333333"/>
              </a:solidFill>
              <a:sym typeface="Helvetica Neue Thin"/>
            </a:endParaRPr>
          </a:p>
        </p:txBody>
      </p:sp>
      <p:sp>
        <p:nvSpPr>
          <p:cNvPr id="437" name="Shape 437"/>
          <p:cNvSpPr/>
          <p:nvPr/>
        </p:nvSpPr>
        <p:spPr>
          <a:xfrm>
            <a:off x="8524461" y="4125660"/>
            <a:ext cx="1657961" cy="56656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nSpc>
                <a:spcPct val="100000"/>
              </a:lnSpc>
              <a:defRPr sz="1900">
                <a:solidFill>
                  <a:srgbClr val="3483C9"/>
                </a:solidFill>
                <a:latin typeface="Helvetica Neue Light"/>
                <a:ea typeface="Helvetica Neue Light"/>
                <a:cs typeface="Helvetica Neue Light"/>
                <a:sym typeface="Helvetica Neue Light"/>
              </a:defRPr>
            </a:lvl1pPr>
          </a:lstStyle>
          <a:p>
            <a:pPr algn="ctr" defTabSz="321457" hangingPunct="0">
              <a:spcBef>
                <a:spcPts val="3867"/>
              </a:spcBef>
            </a:pPr>
            <a:r>
              <a:rPr sz="1336" kern="0"/>
              <a:t>Height above Take-off Location</a:t>
            </a:r>
          </a:p>
        </p:txBody>
      </p:sp>
      <p:pic>
        <p:nvPicPr>
          <p:cNvPr id="438" name="military_aircraft_vectors.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882577" y="2283705"/>
            <a:ext cx="2406323" cy="999799"/>
          </a:xfrm>
          <a:prstGeom prst="rect">
            <a:avLst/>
          </a:prstGeom>
          <a:ln w="12700">
            <a:miter lim="400000"/>
          </a:ln>
        </p:spPr>
      </p:pic>
      <p:sp>
        <p:nvSpPr>
          <p:cNvPr id="439" name="Shape 439"/>
          <p:cNvSpPr/>
          <p:nvPr/>
        </p:nvSpPr>
        <p:spPr>
          <a:xfrm flipH="1">
            <a:off x="3625599" y="3261841"/>
            <a:ext cx="1" cy="1943409"/>
          </a:xfrm>
          <a:prstGeom prst="line">
            <a:avLst/>
          </a:prstGeom>
          <a:ln w="25400">
            <a:solidFill>
              <a:srgbClr val="85888D"/>
            </a:solidFill>
            <a:miter lim="400000"/>
            <a:tailEnd type="triangle"/>
          </a:ln>
        </p:spPr>
        <p:txBody>
          <a:bodyPr lIns="35718" tIns="35718" rIns="35718" bIns="35718" anchor="ctr"/>
          <a:lstStyle/>
          <a:p>
            <a:pPr algn="ctr" defTabSz="321457" hangingPunct="0">
              <a:lnSpc>
                <a:spcPct val="80000"/>
              </a:lnSpc>
              <a:spcBef>
                <a:spcPts val="3867"/>
              </a:spcBef>
            </a:pPr>
            <a:endParaRPr sz="3516" kern="0">
              <a:solidFill>
                <a:srgbClr val="333333"/>
              </a:solidFill>
              <a:sym typeface="Helvetica Neue Thin"/>
            </a:endParaRPr>
          </a:p>
        </p:txBody>
      </p:sp>
      <p:sp>
        <p:nvSpPr>
          <p:cNvPr id="440" name="Shape 440"/>
          <p:cNvSpPr/>
          <p:nvPr/>
        </p:nvSpPr>
        <p:spPr>
          <a:xfrm>
            <a:off x="2100865" y="3321370"/>
            <a:ext cx="1657963" cy="56656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nSpc>
                <a:spcPct val="100000"/>
              </a:lnSpc>
              <a:defRPr sz="1900">
                <a:solidFill>
                  <a:srgbClr val="3483C9"/>
                </a:solidFill>
                <a:latin typeface="Helvetica Neue Light"/>
                <a:ea typeface="Helvetica Neue Light"/>
                <a:cs typeface="Helvetica Neue Light"/>
                <a:sym typeface="Helvetica Neue Light"/>
              </a:defRPr>
            </a:lvl1pPr>
          </a:lstStyle>
          <a:p>
            <a:pPr algn="ctr" defTabSz="321457" hangingPunct="0">
              <a:spcBef>
                <a:spcPts val="3867"/>
              </a:spcBef>
            </a:pPr>
            <a:r>
              <a:rPr lang="en-US" sz="1336" kern="0" dirty="0"/>
              <a:t>MSL Altitude</a:t>
            </a:r>
            <a:endParaRPr sz="1336" kern="0" dirty="0"/>
          </a:p>
        </p:txBody>
      </p:sp>
      <p:sp>
        <p:nvSpPr>
          <p:cNvPr id="442" name="Shape 442"/>
          <p:cNvSpPr/>
          <p:nvPr/>
        </p:nvSpPr>
        <p:spPr>
          <a:xfrm>
            <a:off x="5190259" y="2548317"/>
            <a:ext cx="2612204" cy="36789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nSpc>
                <a:spcPct val="100000"/>
              </a:lnSpc>
              <a:defRPr sz="1900">
                <a:solidFill>
                  <a:srgbClr val="3483C9"/>
                </a:solidFill>
                <a:latin typeface="Helvetica Neue Medium"/>
                <a:ea typeface="Helvetica Neue Medium"/>
                <a:cs typeface="Helvetica Neue Medium"/>
                <a:sym typeface="Helvetica Neue Medium"/>
              </a:defRPr>
            </a:lvl1pPr>
          </a:lstStyle>
          <a:p>
            <a:pPr algn="ctr" defTabSz="321457" hangingPunct="0">
              <a:spcBef>
                <a:spcPts val="3867"/>
              </a:spcBef>
            </a:pPr>
            <a:r>
              <a:rPr sz="1336" kern="0" dirty="0"/>
              <a:t>Variety of Altitude Reporting </a:t>
            </a:r>
          </a:p>
        </p:txBody>
      </p:sp>
      <p:sp>
        <p:nvSpPr>
          <p:cNvPr id="443" name="Shape 443"/>
          <p:cNvSpPr/>
          <p:nvPr/>
        </p:nvSpPr>
        <p:spPr>
          <a:xfrm>
            <a:off x="1781309" y="1239476"/>
            <a:ext cx="8487593" cy="678197"/>
          </a:xfrm>
          <a:prstGeom prst="rect">
            <a:avLst/>
          </a:prstGeom>
          <a:ln w="12700">
            <a:miter lim="400000"/>
          </a:ln>
          <a:extLst>
            <a:ext uri="{C572A759-6A51-4108-AA02-DFA0A04FC94B}">
              <ma14:wrappingTextBoxFlag xmlns:ma14="http://schemas.microsoft.com/office/mac/drawingml/2011/main" xmlns="" val="1"/>
            </a:ext>
          </a:extLst>
        </p:spPr>
        <p:txBody>
          <a:bodyPr wrap="square" lIns="35718" tIns="35718" rIns="35718" bIns="35718" anchor="ctr">
            <a:spAutoFit/>
          </a:bodyPr>
          <a:lstStyle>
            <a:lvl1pPr algn="l" defTabSz="584200">
              <a:lnSpc>
                <a:spcPct val="100000"/>
              </a:lnSpc>
              <a:spcBef>
                <a:spcPts val="1000"/>
              </a:spcBef>
              <a:defRPr sz="1900">
                <a:solidFill>
                  <a:schemeClr val="accent4"/>
                </a:solidFill>
                <a:latin typeface="Futura"/>
                <a:ea typeface="Futura"/>
                <a:cs typeface="Futura"/>
                <a:sym typeface="Futura"/>
              </a:defRPr>
            </a:lvl1pPr>
          </a:lstStyle>
          <a:p>
            <a:pPr hangingPunct="0"/>
            <a:r>
              <a:rPr sz="1969" b="1" kern="0">
                <a:solidFill>
                  <a:srgbClr val="DE6A10"/>
                </a:solidFill>
              </a:rPr>
              <a:t>Increased risk of controlled flight into terrain and airborne collision hazard</a:t>
            </a:r>
          </a:p>
        </p:txBody>
      </p:sp>
      <p:sp>
        <p:nvSpPr>
          <p:cNvPr id="26" name="Shape 618"/>
          <p:cNvSpPr/>
          <p:nvPr/>
        </p:nvSpPr>
        <p:spPr>
          <a:xfrm>
            <a:off x="1948739" y="5807274"/>
            <a:ext cx="8248955" cy="591507"/>
          </a:xfrm>
          <a:prstGeom prst="rect">
            <a:avLst/>
          </a:prstGeom>
          <a:solidFill>
            <a:srgbClr val="3197E0"/>
          </a:solidFill>
          <a:ln w="12700">
            <a:miter lim="400000"/>
          </a:ln>
          <a:extLst>
            <a:ext uri="{C572A759-6A51-4108-AA02-DFA0A04FC94B}">
              <ma14:wrappingTextBoxFlag xmlns:ma14="http://schemas.microsoft.com/office/mac/drawingml/2011/main" xmlns="" val="1"/>
            </a:ext>
          </a:extLst>
        </p:spPr>
        <p:txBody>
          <a:bodyPr wrap="square" lIns="35718" tIns="35718" rIns="35718" bIns="35718" anchor="ctr">
            <a:spAutoFit/>
          </a:bodyPr>
          <a:lstStyle>
            <a:lvl1pPr>
              <a:defRPr sz="3000"/>
            </a:lvl1pPr>
          </a:lstStyle>
          <a:p>
            <a:pPr algn="ctr" defTabSz="321457" hangingPunct="0">
              <a:lnSpc>
                <a:spcPct val="80000"/>
              </a:lnSpc>
              <a:spcBef>
                <a:spcPts val="3867"/>
              </a:spcBef>
            </a:pPr>
            <a:r>
              <a:rPr lang="en-US" sz="2109" kern="0" dirty="0">
                <a:solidFill>
                  <a:srgbClr val="FFFFFF"/>
                </a:solidFill>
                <a:sym typeface="Helvetica Neue Thin"/>
              </a:rPr>
              <a:t>Altitude Reporting should be consistent </a:t>
            </a:r>
            <a:r>
              <a:rPr lang="en-US" sz="2109" kern="0">
                <a:solidFill>
                  <a:srgbClr val="FFFFFF"/>
                </a:solidFill>
                <a:sym typeface="Helvetica Neue Thin"/>
              </a:rPr>
              <a:t>or translatable across airspace users</a:t>
            </a:r>
            <a:endParaRPr sz="2109" kern="0" dirty="0">
              <a:solidFill>
                <a:srgbClr val="FFFFFF"/>
              </a:solidFill>
              <a:sym typeface="Helvetica Neue Thin"/>
            </a:endParaRPr>
          </a:p>
        </p:txBody>
      </p:sp>
      <p:pic>
        <p:nvPicPr>
          <p:cNvPr id="27" name="Picture 26" descr="Decal_Setup_No_Logo.238.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48330" y="2945032"/>
            <a:ext cx="1441727" cy="810642"/>
          </a:xfrm>
          <a:prstGeom prst="rect">
            <a:avLst/>
          </a:prstGeom>
        </p:spPr>
      </p:pic>
    </p:spTree>
    <p:extLst>
      <p:ext uri="{BB962C8B-B14F-4D97-AF65-F5344CB8AC3E}">
        <p14:creationId xmlns:p14="http://schemas.microsoft.com/office/powerpoint/2010/main" val="1688464773"/>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6" name="Group 516"/>
          <p:cNvGrpSpPr/>
          <p:nvPr/>
        </p:nvGrpSpPr>
        <p:grpSpPr>
          <a:xfrm>
            <a:off x="1627054" y="207624"/>
            <a:ext cx="8921317" cy="778930"/>
            <a:chOff x="-421060" y="52246"/>
            <a:chExt cx="12688481" cy="311594"/>
          </a:xfrm>
        </p:grpSpPr>
        <p:sp>
          <p:nvSpPr>
            <p:cNvPr id="514" name="Shape 514"/>
            <p:cNvSpPr/>
            <p:nvPr/>
          </p:nvSpPr>
          <p:spPr>
            <a:xfrm>
              <a:off x="-421060" y="52246"/>
              <a:ext cx="6574596" cy="3115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lnSpc>
                  <a:spcPct val="100000"/>
                </a:lnSpc>
                <a:spcBef>
                  <a:spcPts val="0"/>
                </a:spcBef>
                <a:defRPr sz="2800">
                  <a:solidFill>
                    <a:srgbClr val="5B6062"/>
                  </a:solidFill>
                  <a:latin typeface="Gill Sans Light"/>
                  <a:ea typeface="Gill Sans Light"/>
                  <a:cs typeface="Gill Sans Light"/>
                  <a:sym typeface="Gill Sans Light"/>
                </a:defRPr>
              </a:lvl1pPr>
            </a:lstStyle>
            <a:p>
              <a:pPr defTabSz="321457" hangingPunct="0"/>
              <a:r>
                <a:rPr sz="2531" kern="0" dirty="0"/>
                <a:t>Use of the UTM </a:t>
              </a:r>
              <a:r>
                <a:rPr lang="en-US" sz="2531" kern="0" dirty="0"/>
                <a:t>Research Platform</a:t>
              </a:r>
              <a:endParaRPr sz="2531" kern="0" dirty="0"/>
            </a:p>
          </p:txBody>
        </p:sp>
        <p:sp>
          <p:nvSpPr>
            <p:cNvPr id="515" name="Shape 515"/>
            <p:cNvSpPr/>
            <p:nvPr/>
          </p:nvSpPr>
          <p:spPr>
            <a:xfrm flipV="1">
              <a:off x="5988887" y="218297"/>
              <a:ext cx="6278534" cy="8684"/>
            </a:xfrm>
            <a:prstGeom prst="line">
              <a:avLst/>
            </a:prstGeom>
            <a:noFill/>
            <a:ln w="6350" cap="flat">
              <a:solidFill>
                <a:srgbClr val="5B6062"/>
              </a:solidFill>
              <a:prstDash val="solid"/>
              <a:miter lim="400000"/>
            </a:ln>
            <a:effectLst/>
          </p:spPr>
          <p:txBody>
            <a:bodyPr wrap="square" lIns="35718" tIns="35718" rIns="35718" bIns="35718" numCol="1" anchor="ctr">
              <a:noAutofit/>
            </a:bodyPr>
            <a:lstStyle/>
            <a:p>
              <a:pPr defTabSz="321457" hangingPunct="0">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grpSp>
      <p:grpSp>
        <p:nvGrpSpPr>
          <p:cNvPr id="528" name="Group 528"/>
          <p:cNvGrpSpPr/>
          <p:nvPr/>
        </p:nvGrpSpPr>
        <p:grpSpPr>
          <a:xfrm>
            <a:off x="1709763" y="1528131"/>
            <a:ext cx="4070431" cy="3975148"/>
            <a:chOff x="0" y="-387929"/>
            <a:chExt cx="5789231" cy="5653715"/>
          </a:xfrm>
        </p:grpSpPr>
        <p:sp>
          <p:nvSpPr>
            <p:cNvPr id="517" name="Shape 517"/>
            <p:cNvSpPr/>
            <p:nvPr/>
          </p:nvSpPr>
          <p:spPr>
            <a:xfrm>
              <a:off x="0" y="2003348"/>
              <a:ext cx="5789231" cy="6306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b">
              <a:noAutofit/>
            </a:bodyPr>
            <a:lstStyle>
              <a:lvl1pPr>
                <a:defRPr>
                  <a:solidFill>
                    <a:srgbClr val="3483C9"/>
                  </a:solidFill>
                  <a:latin typeface="+mj-lt"/>
                  <a:ea typeface="+mj-ea"/>
                  <a:cs typeface="+mj-cs"/>
                  <a:sym typeface="Helvetica Neue UltraLight"/>
                </a:defRPr>
              </a:lvl1pPr>
            </a:lstStyle>
            <a:p>
              <a:pPr algn="ctr" defTabSz="321457" hangingPunct="0">
                <a:lnSpc>
                  <a:spcPct val="80000"/>
                </a:lnSpc>
                <a:spcBef>
                  <a:spcPts val="3867"/>
                </a:spcBef>
              </a:pPr>
              <a:r>
                <a:rPr sz="3516" kern="0"/>
                <a:t>Medium Awareness</a:t>
              </a:r>
            </a:p>
          </p:txBody>
        </p:sp>
        <p:sp>
          <p:nvSpPr>
            <p:cNvPr id="518" name="Shape 518"/>
            <p:cNvSpPr/>
            <p:nvPr/>
          </p:nvSpPr>
          <p:spPr>
            <a:xfrm>
              <a:off x="339884" y="2957722"/>
              <a:ext cx="5449346" cy="23080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just"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hangingPunct="0">
                <a:spcBef>
                  <a:spcPts val="844"/>
                </a:spcBef>
              </a:pPr>
              <a:r>
                <a:rPr lang="en-US" sz="1406" b="1" u="sng" kern="0" dirty="0"/>
                <a:t>Areas for improvement</a:t>
              </a:r>
              <a:r>
                <a:rPr lang="en-US" sz="1406" b="1" kern="0" dirty="0"/>
                <a:t>:</a:t>
              </a:r>
            </a:p>
            <a:p>
              <a:pPr hangingPunct="0">
                <a:spcBef>
                  <a:spcPts val="844"/>
                </a:spcBef>
              </a:pPr>
              <a:r>
                <a:rPr lang="en-US" sz="1406" b="1" kern="0" dirty="0"/>
                <a:t>Spectrum Usage</a:t>
              </a:r>
            </a:p>
            <a:p>
              <a:pPr hangingPunct="0">
                <a:spcBef>
                  <a:spcPts val="844"/>
                </a:spcBef>
              </a:pPr>
              <a:r>
                <a:rPr lang="en-US" sz="1406" b="1" kern="0" dirty="0"/>
                <a:t>Contingency Management Actions</a:t>
              </a:r>
            </a:p>
            <a:p>
              <a:pPr hangingPunct="0">
                <a:spcBef>
                  <a:spcPts val="844"/>
                </a:spcBef>
              </a:pPr>
              <a:r>
                <a:rPr lang="en-US" sz="1406" b="1" kern="0" dirty="0"/>
                <a:t>User reported information (e.g. UREP)</a:t>
              </a:r>
            </a:p>
            <a:p>
              <a:pPr hangingPunct="0">
                <a:spcBef>
                  <a:spcPts val="844"/>
                </a:spcBef>
              </a:pPr>
              <a:r>
                <a:rPr lang="en-US" sz="1406" b="1" kern="0" dirty="0"/>
                <a:t>Integrated Airspace Display</a:t>
              </a:r>
              <a:endParaRPr sz="1406" b="1" kern="0" dirty="0"/>
            </a:p>
          </p:txBody>
        </p:sp>
        <p:grpSp>
          <p:nvGrpSpPr>
            <p:cNvPr id="527" name="Group 527"/>
            <p:cNvGrpSpPr/>
            <p:nvPr/>
          </p:nvGrpSpPr>
          <p:grpSpPr>
            <a:xfrm>
              <a:off x="1137736" y="-387929"/>
              <a:ext cx="3513757" cy="3513757"/>
              <a:chOff x="-1" y="-1"/>
              <a:chExt cx="3513755" cy="3513755"/>
            </a:xfrm>
          </p:grpSpPr>
          <p:sp>
            <p:nvSpPr>
              <p:cNvPr id="519" name="Shape 519"/>
              <p:cNvSpPr/>
              <p:nvPr/>
            </p:nvSpPr>
            <p:spPr>
              <a:xfrm>
                <a:off x="1756877" y="435"/>
                <a:ext cx="1724791" cy="16452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2805"/>
                    </a:lnTo>
                    <a:cubicBezTo>
                      <a:pt x="2494" y="12836"/>
                      <a:pt x="4977" y="13845"/>
                      <a:pt x="6880" y="15840"/>
                    </a:cubicBezTo>
                    <a:cubicBezTo>
                      <a:pt x="6937" y="15900"/>
                      <a:pt x="6985" y="15966"/>
                      <a:pt x="7040" y="16027"/>
                    </a:cubicBezTo>
                    <a:lnTo>
                      <a:pt x="15658" y="6942"/>
                    </a:lnTo>
                    <a:cubicBezTo>
                      <a:pt x="15610" y="6890"/>
                      <a:pt x="15569" y="6833"/>
                      <a:pt x="15520" y="6782"/>
                    </a:cubicBezTo>
                    <a:cubicBezTo>
                      <a:pt x="11232" y="2286"/>
                      <a:pt x="5621" y="31"/>
                      <a:pt x="0" y="0"/>
                    </a:cubicBezTo>
                    <a:close/>
                    <a:moveTo>
                      <a:pt x="15680" y="6969"/>
                    </a:moveTo>
                    <a:cubicBezTo>
                      <a:pt x="16196" y="7522"/>
                      <a:pt x="16681" y="8093"/>
                      <a:pt x="17135" y="8684"/>
                    </a:cubicBezTo>
                    <a:cubicBezTo>
                      <a:pt x="16682" y="8093"/>
                      <a:pt x="16196" y="7522"/>
                      <a:pt x="15680" y="6969"/>
                    </a:cubicBezTo>
                    <a:close/>
                    <a:moveTo>
                      <a:pt x="17211" y="8791"/>
                    </a:moveTo>
                    <a:cubicBezTo>
                      <a:pt x="17645" y="9364"/>
                      <a:pt x="18054" y="9952"/>
                      <a:pt x="18429" y="10556"/>
                    </a:cubicBezTo>
                    <a:cubicBezTo>
                      <a:pt x="18054" y="9952"/>
                      <a:pt x="17645" y="9365"/>
                      <a:pt x="17211" y="8791"/>
                    </a:cubicBezTo>
                    <a:close/>
                    <a:moveTo>
                      <a:pt x="18429" y="10556"/>
                    </a:moveTo>
                    <a:cubicBezTo>
                      <a:pt x="18821" y="11187"/>
                      <a:pt x="19182" y="11833"/>
                      <a:pt x="19509" y="12493"/>
                    </a:cubicBezTo>
                    <a:cubicBezTo>
                      <a:pt x="19182" y="11832"/>
                      <a:pt x="18821" y="11188"/>
                      <a:pt x="18429" y="10556"/>
                    </a:cubicBezTo>
                    <a:close/>
                    <a:moveTo>
                      <a:pt x="19662" y="12840"/>
                    </a:moveTo>
                    <a:cubicBezTo>
                      <a:pt x="19930" y="13403"/>
                      <a:pt x="20189" y="13971"/>
                      <a:pt x="20411" y="14551"/>
                    </a:cubicBezTo>
                    <a:cubicBezTo>
                      <a:pt x="20189" y="13971"/>
                      <a:pt x="19930" y="13403"/>
                      <a:pt x="19662" y="12840"/>
                    </a:cubicBezTo>
                    <a:close/>
                    <a:moveTo>
                      <a:pt x="20411" y="14551"/>
                    </a:moveTo>
                    <a:cubicBezTo>
                      <a:pt x="20675" y="15241"/>
                      <a:pt x="20907" y="15940"/>
                      <a:pt x="21105" y="16648"/>
                    </a:cubicBezTo>
                    <a:cubicBezTo>
                      <a:pt x="20908" y="15940"/>
                      <a:pt x="20674" y="15241"/>
                      <a:pt x="20411" y="14551"/>
                    </a:cubicBezTo>
                    <a:close/>
                    <a:moveTo>
                      <a:pt x="21145" y="16823"/>
                    </a:moveTo>
                    <a:cubicBezTo>
                      <a:pt x="21323" y="17477"/>
                      <a:pt x="21478" y="18137"/>
                      <a:pt x="21600" y="18802"/>
                    </a:cubicBezTo>
                    <a:cubicBezTo>
                      <a:pt x="21479" y="18136"/>
                      <a:pt x="21323" y="17478"/>
                      <a:pt x="21145" y="16823"/>
                    </a:cubicBezTo>
                    <a:close/>
                    <a:moveTo>
                      <a:pt x="9600" y="21230"/>
                    </a:moveTo>
                    <a:cubicBezTo>
                      <a:pt x="9622" y="21353"/>
                      <a:pt x="9637" y="21477"/>
                      <a:pt x="9655" y="21600"/>
                    </a:cubicBezTo>
                    <a:cubicBezTo>
                      <a:pt x="9636" y="21476"/>
                      <a:pt x="9622" y="21353"/>
                      <a:pt x="9600" y="21230"/>
                    </a:cubicBezTo>
                    <a:close/>
                  </a:path>
                </a:pathLst>
              </a:custGeom>
              <a:solidFill>
                <a:srgbClr val="B9B9B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520" name="Shape 520"/>
              <p:cNvSpPr/>
              <p:nvPr/>
            </p:nvSpPr>
            <p:spPr>
              <a:xfrm>
                <a:off x="2319031" y="529197"/>
                <a:ext cx="1194288" cy="1236682"/>
              </a:xfrm>
              <a:custGeom>
                <a:avLst/>
                <a:gdLst/>
                <a:ahLst/>
                <a:cxnLst>
                  <a:cxn ang="0">
                    <a:pos x="wd2" y="hd2"/>
                  </a:cxn>
                  <a:cxn ang="5400000">
                    <a:pos x="wd2" y="hd2"/>
                  </a:cxn>
                  <a:cxn ang="10800000">
                    <a:pos x="wd2" y="hd2"/>
                  </a:cxn>
                  <a:cxn ang="16200000">
                    <a:pos x="wd2" y="hd2"/>
                  </a:cxn>
                </a:cxnLst>
                <a:rect l="0" t="0" r="r" b="b"/>
                <a:pathLst>
                  <a:path w="21600" h="21600" extrusionOk="0">
                    <a:moveTo>
                      <a:pt x="12446" y="0"/>
                    </a:moveTo>
                    <a:lnTo>
                      <a:pt x="0" y="12086"/>
                    </a:lnTo>
                    <a:cubicBezTo>
                      <a:pt x="2628" y="14748"/>
                      <a:pt x="3954" y="18172"/>
                      <a:pt x="3954" y="21600"/>
                    </a:cubicBezTo>
                    <a:lnTo>
                      <a:pt x="21600" y="21600"/>
                    </a:lnTo>
                    <a:cubicBezTo>
                      <a:pt x="21600" y="13796"/>
                      <a:pt x="18541" y="5996"/>
                      <a:pt x="12446" y="0"/>
                    </a:cubicBezTo>
                    <a:close/>
                  </a:path>
                </a:pathLst>
              </a:custGeom>
              <a:solidFill>
                <a:srgbClr val="72B1D7"/>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521" name="Shape 521"/>
              <p:cNvSpPr/>
              <p:nvPr/>
            </p:nvSpPr>
            <p:spPr>
              <a:xfrm flipH="1">
                <a:off x="32086" y="435"/>
                <a:ext cx="1724792" cy="16452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2805"/>
                    </a:lnTo>
                    <a:cubicBezTo>
                      <a:pt x="2494" y="12836"/>
                      <a:pt x="4977" y="13845"/>
                      <a:pt x="6880" y="15840"/>
                    </a:cubicBezTo>
                    <a:cubicBezTo>
                      <a:pt x="6937" y="15900"/>
                      <a:pt x="6985" y="15966"/>
                      <a:pt x="7040" y="16027"/>
                    </a:cubicBezTo>
                    <a:lnTo>
                      <a:pt x="15658" y="6942"/>
                    </a:lnTo>
                    <a:cubicBezTo>
                      <a:pt x="15610" y="6890"/>
                      <a:pt x="15569" y="6833"/>
                      <a:pt x="15520" y="6782"/>
                    </a:cubicBezTo>
                    <a:cubicBezTo>
                      <a:pt x="11232" y="2286"/>
                      <a:pt x="5621" y="31"/>
                      <a:pt x="0" y="0"/>
                    </a:cubicBezTo>
                    <a:close/>
                    <a:moveTo>
                      <a:pt x="15680" y="6969"/>
                    </a:moveTo>
                    <a:cubicBezTo>
                      <a:pt x="16196" y="7522"/>
                      <a:pt x="16681" y="8093"/>
                      <a:pt x="17135" y="8684"/>
                    </a:cubicBezTo>
                    <a:cubicBezTo>
                      <a:pt x="16682" y="8093"/>
                      <a:pt x="16196" y="7522"/>
                      <a:pt x="15680" y="6969"/>
                    </a:cubicBezTo>
                    <a:close/>
                    <a:moveTo>
                      <a:pt x="17211" y="8791"/>
                    </a:moveTo>
                    <a:cubicBezTo>
                      <a:pt x="17645" y="9364"/>
                      <a:pt x="18054" y="9952"/>
                      <a:pt x="18429" y="10556"/>
                    </a:cubicBezTo>
                    <a:cubicBezTo>
                      <a:pt x="18054" y="9952"/>
                      <a:pt x="17645" y="9365"/>
                      <a:pt x="17211" y="8791"/>
                    </a:cubicBezTo>
                    <a:close/>
                    <a:moveTo>
                      <a:pt x="18429" y="10556"/>
                    </a:moveTo>
                    <a:cubicBezTo>
                      <a:pt x="18821" y="11187"/>
                      <a:pt x="19182" y="11833"/>
                      <a:pt x="19509" y="12493"/>
                    </a:cubicBezTo>
                    <a:cubicBezTo>
                      <a:pt x="19182" y="11832"/>
                      <a:pt x="18821" y="11188"/>
                      <a:pt x="18429" y="10556"/>
                    </a:cubicBezTo>
                    <a:close/>
                    <a:moveTo>
                      <a:pt x="19662" y="12840"/>
                    </a:moveTo>
                    <a:cubicBezTo>
                      <a:pt x="19930" y="13403"/>
                      <a:pt x="20189" y="13971"/>
                      <a:pt x="20411" y="14551"/>
                    </a:cubicBezTo>
                    <a:cubicBezTo>
                      <a:pt x="20189" y="13971"/>
                      <a:pt x="19930" y="13403"/>
                      <a:pt x="19662" y="12840"/>
                    </a:cubicBezTo>
                    <a:close/>
                    <a:moveTo>
                      <a:pt x="20411" y="14551"/>
                    </a:moveTo>
                    <a:cubicBezTo>
                      <a:pt x="20675" y="15241"/>
                      <a:pt x="20907" y="15940"/>
                      <a:pt x="21105" y="16648"/>
                    </a:cubicBezTo>
                    <a:cubicBezTo>
                      <a:pt x="20908" y="15940"/>
                      <a:pt x="20674" y="15241"/>
                      <a:pt x="20411" y="14551"/>
                    </a:cubicBezTo>
                    <a:close/>
                    <a:moveTo>
                      <a:pt x="21145" y="16823"/>
                    </a:moveTo>
                    <a:cubicBezTo>
                      <a:pt x="21323" y="17477"/>
                      <a:pt x="21478" y="18137"/>
                      <a:pt x="21600" y="18802"/>
                    </a:cubicBezTo>
                    <a:cubicBezTo>
                      <a:pt x="21479" y="18136"/>
                      <a:pt x="21323" y="17478"/>
                      <a:pt x="21145" y="16823"/>
                    </a:cubicBezTo>
                    <a:close/>
                    <a:moveTo>
                      <a:pt x="9600" y="21230"/>
                    </a:moveTo>
                    <a:cubicBezTo>
                      <a:pt x="9622" y="21353"/>
                      <a:pt x="9637" y="21477"/>
                      <a:pt x="9655" y="21600"/>
                    </a:cubicBezTo>
                    <a:cubicBezTo>
                      <a:pt x="9636" y="21476"/>
                      <a:pt x="9622" y="21353"/>
                      <a:pt x="9600" y="21230"/>
                    </a:cubicBezTo>
                    <a:close/>
                  </a:path>
                </a:pathLst>
              </a:custGeom>
              <a:solidFill>
                <a:srgbClr val="3197E0"/>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522" name="Shape 522"/>
              <p:cNvSpPr/>
              <p:nvPr/>
            </p:nvSpPr>
            <p:spPr>
              <a:xfrm flipH="1">
                <a:off x="436" y="529197"/>
                <a:ext cx="1194288" cy="1236682"/>
              </a:xfrm>
              <a:custGeom>
                <a:avLst/>
                <a:gdLst/>
                <a:ahLst/>
                <a:cxnLst>
                  <a:cxn ang="0">
                    <a:pos x="wd2" y="hd2"/>
                  </a:cxn>
                  <a:cxn ang="5400000">
                    <a:pos x="wd2" y="hd2"/>
                  </a:cxn>
                  <a:cxn ang="10800000">
                    <a:pos x="wd2" y="hd2"/>
                  </a:cxn>
                  <a:cxn ang="16200000">
                    <a:pos x="wd2" y="hd2"/>
                  </a:cxn>
                </a:cxnLst>
                <a:rect l="0" t="0" r="r" b="b"/>
                <a:pathLst>
                  <a:path w="21600" h="21600" extrusionOk="0">
                    <a:moveTo>
                      <a:pt x="12446" y="0"/>
                    </a:moveTo>
                    <a:lnTo>
                      <a:pt x="0" y="12086"/>
                    </a:lnTo>
                    <a:cubicBezTo>
                      <a:pt x="2628" y="14748"/>
                      <a:pt x="3954" y="18172"/>
                      <a:pt x="3954" y="21600"/>
                    </a:cubicBezTo>
                    <a:lnTo>
                      <a:pt x="21600" y="21600"/>
                    </a:lnTo>
                    <a:cubicBezTo>
                      <a:pt x="21600" y="13796"/>
                      <a:pt x="18541" y="5996"/>
                      <a:pt x="12446" y="0"/>
                    </a:cubicBezTo>
                    <a:close/>
                  </a:path>
                </a:pathLst>
              </a:custGeom>
              <a:solidFill>
                <a:srgbClr val="3484C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523" name="Shape 523"/>
              <p:cNvSpPr/>
              <p:nvPr/>
            </p:nvSpPr>
            <p:spPr>
              <a:xfrm>
                <a:off x="-1" y="-1"/>
                <a:ext cx="3513755" cy="3513755"/>
              </a:xfrm>
              <a:custGeom>
                <a:avLst/>
                <a:gdLst/>
                <a:ahLst/>
                <a:cxnLst>
                  <a:cxn ang="0">
                    <a:pos x="wd2" y="hd2"/>
                  </a:cxn>
                  <a:cxn ang="5400000">
                    <a:pos x="wd2" y="hd2"/>
                  </a:cxn>
                  <a:cxn ang="10800000">
                    <a:pos x="wd2" y="hd2"/>
                  </a:cxn>
                  <a:cxn ang="16200000">
                    <a:pos x="wd2" y="hd2"/>
                  </a:cxn>
                </a:cxnLst>
                <a:rect l="0" t="0" r="r" b="b"/>
                <a:pathLst>
                  <a:path w="19484" h="19484" extrusionOk="0">
                    <a:moveTo>
                      <a:pt x="12263" y="334"/>
                    </a:moveTo>
                    <a:cubicBezTo>
                      <a:pt x="17459" y="1726"/>
                      <a:pt x="20542" y="7067"/>
                      <a:pt x="19150" y="12263"/>
                    </a:cubicBezTo>
                    <a:cubicBezTo>
                      <a:pt x="17758" y="17459"/>
                      <a:pt x="12417" y="20542"/>
                      <a:pt x="7221" y="19150"/>
                    </a:cubicBezTo>
                    <a:cubicBezTo>
                      <a:pt x="2025" y="17758"/>
                      <a:pt x="-1058" y="12417"/>
                      <a:pt x="334" y="7221"/>
                    </a:cubicBezTo>
                    <a:cubicBezTo>
                      <a:pt x="1726" y="2025"/>
                      <a:pt x="7067" y="-1058"/>
                      <a:pt x="12263" y="334"/>
                    </a:cubicBezTo>
                    <a:close/>
                  </a:path>
                </a:pathLst>
              </a:custGeom>
              <a:solidFill>
                <a:srgbClr val="FFFFFF">
                  <a:alpha val="0"/>
                </a:srgbClr>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defRPr sz="2500"/>
                </a:pPr>
                <a:endParaRPr sz="1758" kern="0">
                  <a:solidFill>
                    <a:srgbClr val="333333"/>
                  </a:solidFill>
                  <a:sym typeface="Helvetica Neue Thin"/>
                </a:endParaRPr>
              </a:p>
            </p:txBody>
          </p:sp>
          <p:sp>
            <p:nvSpPr>
              <p:cNvPr id="524" name="Shape 524"/>
              <p:cNvSpPr/>
              <p:nvPr/>
            </p:nvSpPr>
            <p:spPr>
              <a:xfrm rot="1603682">
                <a:off x="1744540" y="561516"/>
                <a:ext cx="373928" cy="1324260"/>
              </a:xfrm>
              <a:custGeom>
                <a:avLst/>
                <a:gdLst/>
                <a:ahLst/>
                <a:cxnLst>
                  <a:cxn ang="0">
                    <a:pos x="wd2" y="hd2"/>
                  </a:cxn>
                  <a:cxn ang="5400000">
                    <a:pos x="wd2" y="hd2"/>
                  </a:cxn>
                  <a:cxn ang="10800000">
                    <a:pos x="wd2" y="hd2"/>
                  </a:cxn>
                  <a:cxn ang="16200000">
                    <a:pos x="wd2" y="hd2"/>
                  </a:cxn>
                </a:cxnLst>
                <a:rect l="0" t="0" r="r" b="b"/>
                <a:pathLst>
                  <a:path w="19678" h="21306" extrusionOk="0">
                    <a:moveTo>
                      <a:pt x="9839" y="0"/>
                    </a:moveTo>
                    <a:lnTo>
                      <a:pt x="4478" y="15772"/>
                    </a:lnTo>
                    <a:cubicBezTo>
                      <a:pt x="3911" y="15885"/>
                      <a:pt x="3381" y="16016"/>
                      <a:pt x="2884" y="16168"/>
                    </a:cubicBezTo>
                    <a:cubicBezTo>
                      <a:pt x="-961" y="17343"/>
                      <a:pt x="-961" y="19249"/>
                      <a:pt x="2884" y="20425"/>
                    </a:cubicBezTo>
                    <a:cubicBezTo>
                      <a:pt x="6728" y="21600"/>
                      <a:pt x="12950" y="21600"/>
                      <a:pt x="16794" y="20425"/>
                    </a:cubicBezTo>
                    <a:cubicBezTo>
                      <a:pt x="20639" y="19249"/>
                      <a:pt x="20639" y="17343"/>
                      <a:pt x="16794" y="16168"/>
                    </a:cubicBezTo>
                    <a:cubicBezTo>
                      <a:pt x="16297" y="16016"/>
                      <a:pt x="15767" y="15885"/>
                      <a:pt x="15200" y="15772"/>
                    </a:cubicBezTo>
                    <a:lnTo>
                      <a:pt x="9839" y="0"/>
                    </a:lnTo>
                    <a:close/>
                  </a:path>
                </a:pathLst>
              </a:custGeom>
              <a:solidFill>
                <a:srgbClr val="7F7F7F"/>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grpSp>
      </p:grpSp>
      <p:sp>
        <p:nvSpPr>
          <p:cNvPr id="529" name="Shape 529"/>
          <p:cNvSpPr/>
          <p:nvPr/>
        </p:nvSpPr>
        <p:spPr>
          <a:xfrm>
            <a:off x="2120302" y="946627"/>
            <a:ext cx="3455551" cy="36789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nSpc>
                <a:spcPct val="100000"/>
              </a:lnSpc>
              <a:defRPr sz="1900">
                <a:solidFill>
                  <a:srgbClr val="3483C9"/>
                </a:solidFill>
                <a:latin typeface="Helvetica Neue Medium"/>
                <a:ea typeface="Helvetica Neue Medium"/>
                <a:cs typeface="Helvetica Neue Medium"/>
                <a:sym typeface="Helvetica Neue Medium"/>
              </a:defRPr>
            </a:lvl1pPr>
          </a:lstStyle>
          <a:p>
            <a:pPr algn="ctr" defTabSz="321457" hangingPunct="0">
              <a:spcBef>
                <a:spcPts val="3867"/>
              </a:spcBef>
            </a:pPr>
            <a:r>
              <a:rPr lang="en-US" sz="1336" kern="0"/>
              <a:t>A</a:t>
            </a:r>
            <a:r>
              <a:rPr sz="1336" kern="0"/>
              <a:t>wareness</a:t>
            </a:r>
            <a:r>
              <a:rPr lang="en-US" sz="1336" kern="0"/>
              <a:t> </a:t>
            </a:r>
            <a:r>
              <a:rPr lang="en-US" sz="1336" kern="0" dirty="0"/>
              <a:t>of proximity to nearby operations</a:t>
            </a:r>
            <a:endParaRPr sz="1336" kern="0" dirty="0"/>
          </a:p>
        </p:txBody>
      </p:sp>
      <p:sp>
        <p:nvSpPr>
          <p:cNvPr id="530" name="Shape 530"/>
          <p:cNvSpPr/>
          <p:nvPr/>
        </p:nvSpPr>
        <p:spPr>
          <a:xfrm>
            <a:off x="7050665" y="946627"/>
            <a:ext cx="2612203" cy="36789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nSpc>
                <a:spcPct val="100000"/>
              </a:lnSpc>
              <a:defRPr sz="1900">
                <a:solidFill>
                  <a:srgbClr val="3483C9"/>
                </a:solidFill>
                <a:latin typeface="Helvetica Neue Medium"/>
                <a:ea typeface="Helvetica Neue Medium"/>
                <a:cs typeface="Helvetica Neue Medium"/>
                <a:sym typeface="Helvetica Neue Medium"/>
              </a:defRPr>
            </a:lvl1pPr>
          </a:lstStyle>
          <a:p>
            <a:pPr algn="ctr" defTabSz="321457" hangingPunct="0">
              <a:spcBef>
                <a:spcPts val="3867"/>
              </a:spcBef>
            </a:pPr>
            <a:r>
              <a:rPr sz="1336" kern="0"/>
              <a:t>Notifications and Alerts </a:t>
            </a:r>
          </a:p>
        </p:txBody>
      </p:sp>
      <p:grpSp>
        <p:nvGrpSpPr>
          <p:cNvPr id="536" name="Group 536"/>
          <p:cNvGrpSpPr/>
          <p:nvPr/>
        </p:nvGrpSpPr>
        <p:grpSpPr>
          <a:xfrm>
            <a:off x="5857891" y="1461889"/>
            <a:ext cx="838832" cy="3675350"/>
            <a:chOff x="0" y="0"/>
            <a:chExt cx="1193041" cy="5227323"/>
          </a:xfrm>
        </p:grpSpPr>
        <p:sp>
          <p:nvSpPr>
            <p:cNvPr id="547" name="Shape 547"/>
            <p:cNvSpPr/>
            <p:nvPr/>
          </p:nvSpPr>
          <p:spPr>
            <a:xfrm>
              <a:off x="0" y="0"/>
              <a:ext cx="1079635" cy="5227324"/>
            </a:xfrm>
            <a:custGeom>
              <a:avLst/>
              <a:gdLst/>
              <a:ahLst/>
              <a:cxnLst>
                <a:cxn ang="0">
                  <a:pos x="wd2" y="hd2"/>
                </a:cxn>
                <a:cxn ang="5400000">
                  <a:pos x="wd2" y="hd2"/>
                </a:cxn>
                <a:cxn ang="10800000">
                  <a:pos x="wd2" y="hd2"/>
                </a:cxn>
                <a:cxn ang="16200000">
                  <a:pos x="wd2" y="hd2"/>
                </a:cxn>
              </a:cxnLst>
              <a:rect l="0" t="0" r="r" b="b"/>
              <a:pathLst>
                <a:path w="16203" h="21600" extrusionOk="0">
                  <a:moveTo>
                    <a:pt x="0" y="0"/>
                  </a:moveTo>
                  <a:cubicBezTo>
                    <a:pt x="21289" y="7531"/>
                    <a:pt x="21600" y="14731"/>
                    <a:pt x="933" y="21600"/>
                  </a:cubicBezTo>
                </a:path>
              </a:pathLst>
            </a:custGeom>
            <a:noFill/>
            <a:ln w="63500" cap="flat">
              <a:solidFill>
                <a:srgbClr val="E5E5E5"/>
              </a:solidFill>
              <a:prstDash val="solid"/>
              <a:miter lim="400000"/>
            </a:ln>
            <a:effectLst/>
          </p:spPr>
          <p:txBody>
            <a:bodyPr/>
            <a:lstStyle/>
            <a:p>
              <a:pPr algn="ctr" defTabSz="321457" hangingPunct="0">
                <a:lnSpc>
                  <a:spcPct val="80000"/>
                </a:lnSpc>
                <a:spcBef>
                  <a:spcPts val="3867"/>
                </a:spcBef>
              </a:pPr>
              <a:endParaRPr sz="3516" kern="0">
                <a:solidFill>
                  <a:srgbClr val="333333"/>
                </a:solidFill>
                <a:sym typeface="Helvetica Neue Thin"/>
              </a:endParaRPr>
            </a:p>
          </p:txBody>
        </p:sp>
        <p:grpSp>
          <p:nvGrpSpPr>
            <p:cNvPr id="535" name="Group 535"/>
            <p:cNvGrpSpPr/>
            <p:nvPr/>
          </p:nvGrpSpPr>
          <p:grpSpPr>
            <a:xfrm>
              <a:off x="392573" y="633043"/>
              <a:ext cx="800469" cy="3994527"/>
              <a:chOff x="0" y="0"/>
              <a:chExt cx="800468" cy="3994525"/>
            </a:xfrm>
          </p:grpSpPr>
          <p:sp>
            <p:nvSpPr>
              <p:cNvPr id="532" name="Shape 532"/>
              <p:cNvSpPr/>
              <p:nvPr/>
            </p:nvSpPr>
            <p:spPr>
              <a:xfrm>
                <a:off x="585708" y="1889883"/>
                <a:ext cx="214761" cy="214760"/>
              </a:xfrm>
              <a:prstGeom prst="ellipse">
                <a:avLst/>
              </a:prstGeom>
              <a:solidFill>
                <a:srgbClr val="3484C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533" name="Shape 533"/>
              <p:cNvSpPr/>
              <p:nvPr/>
            </p:nvSpPr>
            <p:spPr>
              <a:xfrm>
                <a:off x="57269" y="3779766"/>
                <a:ext cx="214760" cy="214760"/>
              </a:xfrm>
              <a:prstGeom prst="ellipse">
                <a:avLst/>
              </a:prstGeom>
              <a:solidFill>
                <a:srgbClr val="3484C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534" name="Shape 534"/>
              <p:cNvSpPr/>
              <p:nvPr/>
            </p:nvSpPr>
            <p:spPr>
              <a:xfrm>
                <a:off x="0" y="0"/>
                <a:ext cx="214760" cy="214760"/>
              </a:xfrm>
              <a:prstGeom prst="ellipse">
                <a:avLst/>
              </a:prstGeom>
              <a:solidFill>
                <a:srgbClr val="3484C9"/>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grpSp>
      </p:grpSp>
      <p:grpSp>
        <p:nvGrpSpPr>
          <p:cNvPr id="546" name="Group 546"/>
          <p:cNvGrpSpPr/>
          <p:nvPr/>
        </p:nvGrpSpPr>
        <p:grpSpPr>
          <a:xfrm>
            <a:off x="6774421" y="1702713"/>
            <a:ext cx="3773951" cy="3265401"/>
            <a:chOff x="-35058" y="0"/>
            <a:chExt cx="5367559" cy="4644266"/>
          </a:xfrm>
        </p:grpSpPr>
        <p:sp>
          <p:nvSpPr>
            <p:cNvPr id="538" name="Shape 538"/>
            <p:cNvSpPr/>
            <p:nvPr/>
          </p:nvSpPr>
          <p:spPr>
            <a:xfrm>
              <a:off x="-35058" y="0"/>
              <a:ext cx="5179949" cy="7328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just">
                <a:lnSpc>
                  <a:spcPct val="100000"/>
                </a:lnSpc>
                <a:defRPr sz="2300">
                  <a:solidFill>
                    <a:srgbClr val="3899DC"/>
                  </a:solidFill>
                  <a:latin typeface="Helvetica Neue Light"/>
                  <a:ea typeface="Helvetica Neue Light"/>
                  <a:cs typeface="Helvetica Neue Light"/>
                  <a:sym typeface="Helvetica Neue Light"/>
                </a:defRPr>
              </a:lvl1pPr>
            </a:lstStyle>
            <a:p>
              <a:pPr defTabSz="321457" hangingPunct="0">
                <a:spcBef>
                  <a:spcPts val="3867"/>
                </a:spcBef>
              </a:pPr>
              <a:r>
                <a:rPr sz="1617" kern="0" dirty="0"/>
                <a:t>Operation plan violation alerts need to be clear and informative</a:t>
              </a:r>
            </a:p>
          </p:txBody>
        </p:sp>
        <p:sp>
          <p:nvSpPr>
            <p:cNvPr id="541" name="Shape 541"/>
            <p:cNvSpPr/>
            <p:nvPr/>
          </p:nvSpPr>
          <p:spPr>
            <a:xfrm>
              <a:off x="-1" y="1717882"/>
              <a:ext cx="5332502" cy="9614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just">
                <a:lnSpc>
                  <a:spcPct val="100000"/>
                </a:lnSpc>
                <a:defRPr sz="2500">
                  <a:solidFill>
                    <a:srgbClr val="3899DC"/>
                  </a:solidFill>
                  <a:latin typeface="Helvetica Neue Light"/>
                  <a:ea typeface="Helvetica Neue Light"/>
                  <a:cs typeface="Helvetica Neue Light"/>
                  <a:sym typeface="Helvetica Neue Light"/>
                </a:defRPr>
              </a:lvl1pPr>
            </a:lstStyle>
            <a:p>
              <a:pPr defTabSz="321457" hangingPunct="0">
                <a:spcBef>
                  <a:spcPts val="3867"/>
                </a:spcBef>
              </a:pPr>
              <a:r>
                <a:rPr sz="1758" kern="0" dirty="0"/>
                <a:t>Levels of alerting and severity should be included </a:t>
              </a:r>
              <a:r>
                <a:rPr sz="1758" kern="0"/>
                <a:t>in </a:t>
              </a:r>
              <a:r>
                <a:rPr lang="en-US" sz="1758" kern="0"/>
                <a:t>messages and displays</a:t>
              </a:r>
              <a:endParaRPr sz="1758" kern="0" dirty="0"/>
            </a:p>
          </p:txBody>
        </p:sp>
        <p:sp>
          <p:nvSpPr>
            <p:cNvPr id="544" name="Shape 544"/>
            <p:cNvSpPr/>
            <p:nvPr/>
          </p:nvSpPr>
          <p:spPr>
            <a:xfrm>
              <a:off x="-2" y="3538904"/>
              <a:ext cx="5150779" cy="11053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just">
                <a:lnSpc>
                  <a:spcPct val="100000"/>
                </a:lnSpc>
                <a:defRPr sz="2500">
                  <a:solidFill>
                    <a:srgbClr val="3899DC"/>
                  </a:solidFill>
                  <a:latin typeface="Helvetica Neue Light"/>
                  <a:ea typeface="Helvetica Neue Light"/>
                  <a:cs typeface="Helvetica Neue Light"/>
                  <a:sym typeface="Helvetica Neue Light"/>
                </a:defRPr>
              </a:lvl1pPr>
            </a:lstStyle>
            <a:p>
              <a:pPr defTabSz="321457" hangingPunct="0">
                <a:spcBef>
                  <a:spcPts val="3867"/>
                </a:spcBef>
              </a:pPr>
              <a:r>
                <a:rPr sz="1758" kern="0" dirty="0"/>
                <a:t>Procedures are needed for returning to normalcy from a</a:t>
              </a:r>
              <a:r>
                <a:rPr lang="en-US" sz="1758" kern="0" dirty="0"/>
                <a:t>n</a:t>
              </a:r>
              <a:r>
                <a:rPr sz="1758" kern="0" dirty="0"/>
                <a:t> operational plan violation</a:t>
              </a:r>
            </a:p>
          </p:txBody>
        </p:sp>
      </p:grpSp>
      <p:sp>
        <p:nvSpPr>
          <p:cNvPr id="35" name="Shape 529"/>
          <p:cNvSpPr/>
          <p:nvPr/>
        </p:nvSpPr>
        <p:spPr>
          <a:xfrm>
            <a:off x="4061168" y="2714877"/>
            <a:ext cx="1211789" cy="36789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nSpc>
                <a:spcPct val="100000"/>
              </a:lnSpc>
              <a:defRPr sz="1900">
                <a:solidFill>
                  <a:srgbClr val="3483C9"/>
                </a:solidFill>
                <a:latin typeface="Helvetica Neue Medium"/>
                <a:ea typeface="Helvetica Neue Medium"/>
                <a:cs typeface="Helvetica Neue Medium"/>
                <a:sym typeface="Helvetica Neue Medium"/>
              </a:defRPr>
            </a:lvl1pPr>
          </a:lstStyle>
          <a:p>
            <a:pPr algn="ctr" defTabSz="321457" hangingPunct="0">
              <a:spcBef>
                <a:spcPts val="3867"/>
              </a:spcBef>
            </a:pPr>
            <a:r>
              <a:rPr lang="en-US" sz="1336" kern="0"/>
              <a:t>Full Awareness</a:t>
            </a:r>
            <a:endParaRPr sz="1336" kern="0" dirty="0"/>
          </a:p>
        </p:txBody>
      </p:sp>
      <p:sp>
        <p:nvSpPr>
          <p:cNvPr id="36" name="Shape 529"/>
          <p:cNvSpPr/>
          <p:nvPr/>
        </p:nvSpPr>
        <p:spPr>
          <a:xfrm>
            <a:off x="2216358" y="2726618"/>
            <a:ext cx="1211789" cy="36789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nSpc>
                <a:spcPct val="100000"/>
              </a:lnSpc>
              <a:defRPr sz="1900">
                <a:solidFill>
                  <a:srgbClr val="3483C9"/>
                </a:solidFill>
                <a:latin typeface="Helvetica Neue Medium"/>
                <a:ea typeface="Helvetica Neue Medium"/>
                <a:cs typeface="Helvetica Neue Medium"/>
                <a:sym typeface="Helvetica Neue Medium"/>
              </a:defRPr>
            </a:lvl1pPr>
          </a:lstStyle>
          <a:p>
            <a:pPr algn="ctr" defTabSz="321457" hangingPunct="0">
              <a:spcBef>
                <a:spcPts val="3867"/>
              </a:spcBef>
            </a:pPr>
            <a:r>
              <a:rPr lang="en-US" sz="1336" kern="0" dirty="0"/>
              <a:t>No Awareness</a:t>
            </a:r>
            <a:endParaRPr sz="1336" kern="0" dirty="0"/>
          </a:p>
        </p:txBody>
      </p:sp>
      <p:sp>
        <p:nvSpPr>
          <p:cNvPr id="37" name="Shape 618"/>
          <p:cNvSpPr/>
          <p:nvPr/>
        </p:nvSpPr>
        <p:spPr>
          <a:xfrm>
            <a:off x="1948739" y="5807274"/>
            <a:ext cx="8248955" cy="591507"/>
          </a:xfrm>
          <a:prstGeom prst="rect">
            <a:avLst/>
          </a:prstGeom>
          <a:solidFill>
            <a:srgbClr val="3197E0"/>
          </a:solidFill>
          <a:ln w="12700">
            <a:miter lim="400000"/>
          </a:ln>
          <a:extLst>
            <a:ext uri="{C572A759-6A51-4108-AA02-DFA0A04FC94B}">
              <ma14:wrappingTextBoxFlag xmlns:ma14="http://schemas.microsoft.com/office/mac/drawingml/2011/main" xmlns="" val="1"/>
            </a:ext>
          </a:extLst>
        </p:spPr>
        <p:txBody>
          <a:bodyPr wrap="square" lIns="35718" tIns="35718" rIns="35718" bIns="35718" anchor="ctr">
            <a:spAutoFit/>
          </a:bodyPr>
          <a:lstStyle>
            <a:lvl1pPr>
              <a:defRPr sz="3000"/>
            </a:lvl1pPr>
          </a:lstStyle>
          <a:p>
            <a:pPr algn="ctr" defTabSz="321457" hangingPunct="0">
              <a:lnSpc>
                <a:spcPct val="80000"/>
              </a:lnSpc>
              <a:spcBef>
                <a:spcPts val="3867"/>
              </a:spcBef>
            </a:pPr>
            <a:r>
              <a:rPr lang="en-US" sz="2109" kern="0" dirty="0">
                <a:solidFill>
                  <a:srgbClr val="FFFFFF"/>
                </a:solidFill>
                <a:sym typeface="Helvetica Neue Thin"/>
              </a:rPr>
              <a:t>UTM improved awareness, however additional information should be shared between operators</a:t>
            </a:r>
            <a:endParaRPr sz="2109" kern="0" dirty="0">
              <a:solidFill>
                <a:srgbClr val="FFFFFF"/>
              </a:solidFill>
              <a:sym typeface="Helvetica Neue Thin"/>
            </a:endParaRPr>
          </a:p>
        </p:txBody>
      </p:sp>
    </p:spTree>
    <p:extLst>
      <p:ext uri="{BB962C8B-B14F-4D97-AF65-F5344CB8AC3E}">
        <p14:creationId xmlns:p14="http://schemas.microsoft.com/office/powerpoint/2010/main" val="1284352590"/>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body" idx="1"/>
          </p:nvPr>
        </p:nvSpPr>
        <p:spPr>
          <a:xfrm>
            <a:off x="402336" y="1271016"/>
            <a:ext cx="11068045" cy="4821380"/>
          </a:xfrm>
          <a:prstGeom prst="rect">
            <a:avLst/>
          </a:prstGeom>
        </p:spPr>
        <p:txBody>
          <a:bodyPr>
            <a:normAutofit/>
          </a:bodyPr>
          <a:lstStyle/>
          <a:p>
            <a:pPr>
              <a:lnSpc>
                <a:spcPct val="120000"/>
              </a:lnSpc>
              <a:spcBef>
                <a:spcPts val="1200"/>
              </a:spcBef>
              <a:spcAft>
                <a:spcPts val="1200"/>
              </a:spcAft>
              <a:defRPr sz="2400"/>
            </a:pPr>
            <a:r>
              <a:rPr sz="2400" dirty="0" smtClean="0">
                <a:latin typeface="+mn-lt"/>
                <a:cs typeface="Arial" panose="020B0604020202020204" pitchFamily="34" charset="0"/>
              </a:rPr>
              <a:t>UTM </a:t>
            </a:r>
            <a:r>
              <a:rPr sz="2400" dirty="0">
                <a:latin typeface="+mn-lt"/>
                <a:cs typeface="Arial" panose="020B0604020202020204" pitchFamily="34" charset="0"/>
              </a:rPr>
              <a:t>is </a:t>
            </a:r>
            <a:r>
              <a:rPr lang="en-US" sz="2400" dirty="0" smtClean="0">
                <a:latin typeface="+mn-lt"/>
                <a:cs typeface="Arial" panose="020B0604020202020204" pitchFamily="34" charset="0"/>
              </a:rPr>
              <a:t>an </a:t>
            </a:r>
            <a:r>
              <a:rPr sz="2400" dirty="0" smtClean="0">
                <a:latin typeface="+mn-lt"/>
                <a:cs typeface="Arial" panose="020B0604020202020204" pitchFamily="34" charset="0"/>
              </a:rPr>
              <a:t>“air </a:t>
            </a:r>
            <a:r>
              <a:rPr sz="2400" dirty="0">
                <a:latin typeface="+mn-lt"/>
                <a:cs typeface="Arial" panose="020B0604020202020204" pitchFamily="34" charset="0"/>
              </a:rPr>
              <a:t>traffic management” ecosystem </a:t>
            </a:r>
            <a:r>
              <a:rPr lang="en-US" sz="2400" dirty="0" smtClean="0">
                <a:latin typeface="+mn-lt"/>
                <a:cs typeface="Arial" panose="020B0604020202020204" pitchFamily="34" charset="0"/>
              </a:rPr>
              <a:t>for</a:t>
            </a:r>
            <a:r>
              <a:rPr sz="2400" dirty="0" smtClean="0">
                <a:latin typeface="+mn-lt"/>
                <a:cs typeface="Arial" panose="020B0604020202020204" pitchFamily="34" charset="0"/>
              </a:rPr>
              <a:t> </a:t>
            </a:r>
            <a:r>
              <a:rPr sz="2400" dirty="0">
                <a:latin typeface="+mn-lt"/>
                <a:cs typeface="Arial" panose="020B0604020202020204" pitchFamily="34" charset="0"/>
              </a:rPr>
              <a:t>uncontrolled airspace </a:t>
            </a:r>
          </a:p>
          <a:p>
            <a:pPr marL="344487" indent="-228600">
              <a:spcBef>
                <a:spcPts val="1200"/>
              </a:spcBef>
              <a:spcAft>
                <a:spcPts val="1200"/>
              </a:spcAft>
              <a:defRPr sz="2400"/>
            </a:pPr>
            <a:r>
              <a:rPr lang="en-US" sz="2400" dirty="0">
                <a:cs typeface="Arial" panose="020B0604020202020204" pitchFamily="34" charset="0"/>
              </a:rPr>
              <a:t>UTM is a separate, but complementary system to the Air Traffic Management (ATM) system</a:t>
            </a:r>
          </a:p>
          <a:p>
            <a:pPr marL="344487" indent="-228600">
              <a:spcBef>
                <a:spcPts val="1200"/>
              </a:spcBef>
              <a:spcAft>
                <a:spcPts val="1200"/>
              </a:spcAft>
              <a:defRPr sz="2400"/>
            </a:pPr>
            <a:r>
              <a:rPr lang="en-US" sz="2400" dirty="0" smtClean="0">
                <a:latin typeface="+mn-lt"/>
                <a:cs typeface="Arial" panose="020B0604020202020204" pitchFamily="34" charset="0"/>
              </a:rPr>
              <a:t>UTM </a:t>
            </a:r>
            <a:r>
              <a:rPr sz="2400" dirty="0" smtClean="0">
                <a:latin typeface="+mn-lt"/>
                <a:cs typeface="Arial" panose="020B0604020202020204" pitchFamily="34" charset="0"/>
              </a:rPr>
              <a:t>utilizes </a:t>
            </a:r>
            <a:r>
              <a:rPr sz="2400" dirty="0">
                <a:latin typeface="+mn-lt"/>
                <a:cs typeface="Arial" panose="020B0604020202020204" pitchFamily="34" charset="0"/>
              </a:rPr>
              <a:t>industry’s ability to supply services under FAA’s regulatory authority where these services do not exist</a:t>
            </a:r>
          </a:p>
          <a:p>
            <a:pPr>
              <a:lnSpc>
                <a:spcPct val="100000"/>
              </a:lnSpc>
              <a:spcBef>
                <a:spcPts val="1200"/>
              </a:spcBef>
              <a:spcAft>
                <a:spcPts val="1200"/>
              </a:spcAft>
              <a:defRPr sz="2400"/>
            </a:pPr>
            <a:r>
              <a:rPr sz="2400" dirty="0">
                <a:latin typeface="+mn-lt"/>
                <a:cs typeface="Arial" panose="020B0604020202020204" pitchFamily="34" charset="0"/>
              </a:rPr>
              <a:t>UTM </a:t>
            </a:r>
            <a:r>
              <a:rPr lang="en-US" sz="2400" dirty="0" smtClean="0">
                <a:latin typeface="+mn-lt"/>
                <a:cs typeface="Arial" panose="020B0604020202020204" pitchFamily="34" charset="0"/>
              </a:rPr>
              <a:t>development will ultimately identify </a:t>
            </a:r>
            <a:r>
              <a:rPr sz="2400" dirty="0" smtClean="0">
                <a:latin typeface="+mn-lt"/>
                <a:cs typeface="Arial" panose="020B0604020202020204" pitchFamily="34" charset="0"/>
              </a:rPr>
              <a:t>services</a:t>
            </a:r>
            <a:r>
              <a:rPr sz="2400" dirty="0">
                <a:latin typeface="+mn-lt"/>
                <a:cs typeface="Arial" panose="020B0604020202020204" pitchFamily="34" charset="0"/>
              </a:rPr>
              <a:t>, roles/responsibilities, information architecture, data exchange protocols, software functions, infrastructure, and performance requirements for </a:t>
            </a:r>
            <a:r>
              <a:rPr lang="en-US" sz="2400" dirty="0" smtClean="0">
                <a:latin typeface="+mn-lt"/>
                <a:cs typeface="Arial" panose="020B0604020202020204" pitchFamily="34" charset="0"/>
              </a:rPr>
              <a:t>enabling the management of </a:t>
            </a:r>
            <a:r>
              <a:rPr sz="2400" dirty="0" smtClean="0">
                <a:latin typeface="+mn-lt"/>
                <a:cs typeface="Arial" panose="020B0604020202020204" pitchFamily="34" charset="0"/>
              </a:rPr>
              <a:t>low-altitude </a:t>
            </a:r>
            <a:r>
              <a:rPr sz="2400" dirty="0">
                <a:latin typeface="+mn-lt"/>
                <a:cs typeface="Arial" panose="020B0604020202020204" pitchFamily="34" charset="0"/>
              </a:rPr>
              <a:t>uncontrolled UAS </a:t>
            </a:r>
            <a:r>
              <a:rPr sz="2400" dirty="0" smtClean="0">
                <a:latin typeface="+mn-lt"/>
                <a:cs typeface="Arial" panose="020B0604020202020204" pitchFamily="34" charset="0"/>
              </a:rPr>
              <a:t>operations</a:t>
            </a:r>
            <a:endParaRPr sz="2400" dirty="0">
              <a:latin typeface="+mn-lt"/>
              <a:cs typeface="Arial" panose="020B0604020202020204" pitchFamily="34" charset="0"/>
            </a:endParaRPr>
          </a:p>
        </p:txBody>
      </p:sp>
      <p:sp>
        <p:nvSpPr>
          <p:cNvPr id="156" name="Shape 156"/>
          <p:cNvSpPr/>
          <p:nvPr/>
        </p:nvSpPr>
        <p:spPr>
          <a:xfrm>
            <a:off x="552452" y="5823729"/>
            <a:ext cx="10917931" cy="707884"/>
          </a:xfrm>
          <a:prstGeom prst="rect">
            <a:avLst/>
          </a:prstGeom>
          <a:solidFill>
            <a:srgbClr val="941651"/>
          </a:solid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algn="ctr">
              <a:defRPr sz="2000">
                <a:solidFill>
                  <a:srgbClr val="FFFFFF"/>
                </a:solidFill>
                <a:latin typeface="Arial"/>
                <a:ea typeface="Arial"/>
                <a:cs typeface="Arial"/>
                <a:sym typeface="Arial"/>
              </a:defRPr>
            </a:pPr>
            <a:r>
              <a:rPr lang="en-US" dirty="0"/>
              <a:t>How to enable multiple BVLOS operations in low-altitude airspace?</a:t>
            </a:r>
          </a:p>
          <a:p>
            <a:pPr algn="ctr">
              <a:defRPr sz="2000">
                <a:solidFill>
                  <a:srgbClr val="FFFFFF"/>
                </a:solidFill>
                <a:latin typeface="Arial"/>
                <a:ea typeface="Arial"/>
                <a:cs typeface="Arial"/>
                <a:sym typeface="Arial"/>
              </a:defRPr>
            </a:pPr>
            <a:r>
              <a:rPr dirty="0" smtClean="0"/>
              <a:t>UTM </a:t>
            </a:r>
            <a:r>
              <a:rPr dirty="0"/>
              <a:t>addresses critical gaps associated with lack of support for uncontrolled operations </a:t>
            </a:r>
            <a:endParaRPr sz="3200" dirty="0"/>
          </a:p>
        </p:txBody>
      </p:sp>
      <p:sp>
        <p:nvSpPr>
          <p:cNvPr id="2" name="Title 1"/>
          <p:cNvSpPr>
            <a:spLocks noGrp="1"/>
          </p:cNvSpPr>
          <p:nvPr>
            <p:ph type="title"/>
          </p:nvPr>
        </p:nvSpPr>
        <p:spPr>
          <a:xfrm>
            <a:off x="211110" y="188612"/>
            <a:ext cx="11777692" cy="685800"/>
          </a:xfrm>
        </p:spPr>
        <p:txBody>
          <a:bodyPr>
            <a:normAutofit/>
          </a:bodyPr>
          <a:lstStyle/>
          <a:p>
            <a:r>
              <a:rPr lang="en-US" sz="3200" dirty="0" smtClean="0"/>
              <a:t>What is UTM?</a:t>
            </a:r>
            <a:endParaRPr lang="en-US" sz="3200" dirty="0"/>
          </a:p>
        </p:txBody>
      </p:sp>
    </p:spTree>
    <p:extLst>
      <p:ext uri="{BB962C8B-B14F-4D97-AF65-F5344CB8AC3E}">
        <p14:creationId xmlns:p14="http://schemas.microsoft.com/office/powerpoint/2010/main" val="3102524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1" name="Group 551"/>
          <p:cNvGrpSpPr/>
          <p:nvPr/>
        </p:nvGrpSpPr>
        <p:grpSpPr>
          <a:xfrm>
            <a:off x="1923102" y="149483"/>
            <a:ext cx="8848649" cy="778930"/>
            <a:chOff x="-1" y="47402"/>
            <a:chExt cx="12585127" cy="311594"/>
          </a:xfrm>
        </p:grpSpPr>
        <p:sp>
          <p:nvSpPr>
            <p:cNvPr id="549" name="Shape 549"/>
            <p:cNvSpPr/>
            <p:nvPr/>
          </p:nvSpPr>
          <p:spPr>
            <a:xfrm>
              <a:off x="-1" y="47402"/>
              <a:ext cx="10897712" cy="3115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lnSpc>
                  <a:spcPct val="100000"/>
                </a:lnSpc>
                <a:spcBef>
                  <a:spcPts val="0"/>
                </a:spcBef>
                <a:defRPr sz="2800">
                  <a:solidFill>
                    <a:srgbClr val="5B6062"/>
                  </a:solidFill>
                  <a:latin typeface="Gill Sans Light"/>
                  <a:ea typeface="Gill Sans Light"/>
                  <a:cs typeface="Gill Sans Light"/>
                  <a:sym typeface="Gill Sans Light"/>
                </a:defRPr>
              </a:lvl1pPr>
            </a:lstStyle>
            <a:p>
              <a:pPr defTabSz="321457" hangingPunct="0"/>
              <a:r>
                <a:rPr lang="en-US" sz="2531" kern="0" dirty="0"/>
                <a:t>Key Findings </a:t>
              </a:r>
              <a:r>
                <a:rPr sz="2531" kern="0" dirty="0"/>
                <a:t>using UTM to support Expanded Operations</a:t>
              </a:r>
            </a:p>
          </p:txBody>
        </p:sp>
        <p:sp>
          <p:nvSpPr>
            <p:cNvPr id="550" name="Shape 550"/>
            <p:cNvSpPr/>
            <p:nvPr/>
          </p:nvSpPr>
          <p:spPr>
            <a:xfrm>
              <a:off x="10515323" y="207458"/>
              <a:ext cx="2069803" cy="0"/>
            </a:xfrm>
            <a:prstGeom prst="line">
              <a:avLst/>
            </a:prstGeom>
            <a:noFill/>
            <a:ln w="6350" cap="flat">
              <a:solidFill>
                <a:srgbClr val="5B6062"/>
              </a:solidFill>
              <a:prstDash val="solid"/>
              <a:miter lim="400000"/>
            </a:ln>
            <a:effectLst/>
          </p:spPr>
          <p:txBody>
            <a:bodyPr wrap="square" lIns="35718" tIns="35718" rIns="35718" bIns="35718" numCol="1" anchor="ctr">
              <a:noAutofit/>
            </a:bodyPr>
            <a:lstStyle/>
            <a:p>
              <a:pPr defTabSz="321457" hangingPunct="0">
                <a:defRPr sz="1200">
                  <a:solidFill>
                    <a:srgbClr val="000000"/>
                  </a:solidFill>
                  <a:latin typeface="Helvetica"/>
                  <a:ea typeface="Helvetica"/>
                  <a:cs typeface="Helvetica"/>
                  <a:sym typeface="Helvetica"/>
                </a:defRPr>
              </a:pPr>
              <a:endParaRPr sz="844" b="1" kern="0">
                <a:solidFill>
                  <a:srgbClr val="000000"/>
                </a:solidFill>
                <a:latin typeface="Helvetica"/>
                <a:ea typeface="Helvetica"/>
                <a:cs typeface="Helvetica"/>
                <a:sym typeface="Helvetica"/>
              </a:endParaRPr>
            </a:p>
          </p:txBody>
        </p:sp>
      </p:grpSp>
      <p:grpSp>
        <p:nvGrpSpPr>
          <p:cNvPr id="559" name="Group 559"/>
          <p:cNvGrpSpPr/>
          <p:nvPr/>
        </p:nvGrpSpPr>
        <p:grpSpPr>
          <a:xfrm>
            <a:off x="670653" y="855437"/>
            <a:ext cx="10069353" cy="1012644"/>
            <a:chOff x="0" y="0"/>
            <a:chExt cx="5235857" cy="1440247"/>
          </a:xfrm>
        </p:grpSpPr>
        <p:sp>
          <p:nvSpPr>
            <p:cNvPr id="555" name="Shape 555"/>
            <p:cNvSpPr/>
            <p:nvPr/>
          </p:nvSpPr>
          <p:spPr>
            <a:xfrm>
              <a:off x="0" y="0"/>
              <a:ext cx="865658" cy="13059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r">
                <a:defRPr sz="8000">
                  <a:solidFill>
                    <a:srgbClr val="3483C9"/>
                  </a:solidFill>
                  <a:latin typeface="+mj-lt"/>
                  <a:ea typeface="+mj-ea"/>
                  <a:cs typeface="+mj-cs"/>
                  <a:sym typeface="Helvetica Neue UltraLight"/>
                </a:defRPr>
              </a:lvl1pPr>
            </a:lstStyle>
            <a:p>
              <a:pPr defTabSz="321457" hangingPunct="0">
                <a:lnSpc>
                  <a:spcPct val="80000"/>
                </a:lnSpc>
                <a:spcBef>
                  <a:spcPts val="3867"/>
                </a:spcBef>
              </a:pPr>
              <a:r>
                <a:rPr sz="5625" kern="0"/>
                <a:t>1</a:t>
              </a:r>
            </a:p>
          </p:txBody>
        </p:sp>
        <p:grpSp>
          <p:nvGrpSpPr>
            <p:cNvPr id="558" name="Group 558"/>
            <p:cNvGrpSpPr/>
            <p:nvPr/>
          </p:nvGrpSpPr>
          <p:grpSpPr>
            <a:xfrm>
              <a:off x="1016477" y="145857"/>
              <a:ext cx="4219380" cy="1294390"/>
              <a:chOff x="-56938" y="7352"/>
              <a:chExt cx="4219378" cy="1294389"/>
            </a:xfrm>
          </p:grpSpPr>
          <p:sp>
            <p:nvSpPr>
              <p:cNvPr id="556" name="Shape 556"/>
              <p:cNvSpPr/>
              <p:nvPr/>
            </p:nvSpPr>
            <p:spPr>
              <a:xfrm>
                <a:off x="-49997" y="521498"/>
                <a:ext cx="4212437" cy="78024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just"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hangingPunct="0"/>
                <a:r>
                  <a:rPr sz="1406" b="1" kern="0" dirty="0"/>
                  <a:t>UTM clearly raised situation awareness and shifted flight crew’s perspective of safety from a self-centered view to an airspace view.</a:t>
                </a:r>
              </a:p>
            </p:txBody>
          </p:sp>
          <p:sp>
            <p:nvSpPr>
              <p:cNvPr id="557" name="Shape 557"/>
              <p:cNvSpPr/>
              <p:nvPr/>
            </p:nvSpPr>
            <p:spPr>
              <a:xfrm>
                <a:off x="-56938" y="7352"/>
                <a:ext cx="4205221" cy="4346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hangingPunct="0"/>
                <a:r>
                  <a:rPr lang="en-US" sz="1406" b="1" kern="0" dirty="0"/>
                  <a:t>Information sharing provided situation awareness of airspace constraints</a:t>
                </a:r>
                <a:endParaRPr sz="1406" b="1" kern="0" dirty="0"/>
              </a:p>
            </p:txBody>
          </p:sp>
        </p:grpSp>
      </p:grpSp>
      <p:grpSp>
        <p:nvGrpSpPr>
          <p:cNvPr id="564" name="Group 564"/>
          <p:cNvGrpSpPr/>
          <p:nvPr/>
        </p:nvGrpSpPr>
        <p:grpSpPr>
          <a:xfrm>
            <a:off x="735055" y="1874937"/>
            <a:ext cx="10036700" cy="1344289"/>
            <a:chOff x="0" y="0"/>
            <a:chExt cx="5698965" cy="1911935"/>
          </a:xfrm>
        </p:grpSpPr>
        <p:sp>
          <p:nvSpPr>
            <p:cNvPr id="560" name="Shape 560"/>
            <p:cNvSpPr/>
            <p:nvPr/>
          </p:nvSpPr>
          <p:spPr>
            <a:xfrm>
              <a:off x="0" y="0"/>
              <a:ext cx="865658" cy="13059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r">
                <a:defRPr sz="8000">
                  <a:solidFill>
                    <a:srgbClr val="3483C9"/>
                  </a:solidFill>
                  <a:latin typeface="+mj-lt"/>
                  <a:ea typeface="+mj-ea"/>
                  <a:cs typeface="+mj-cs"/>
                  <a:sym typeface="Helvetica Neue UltraLight"/>
                </a:defRPr>
              </a:lvl1pPr>
            </a:lstStyle>
            <a:p>
              <a:pPr defTabSz="321457" hangingPunct="0">
                <a:lnSpc>
                  <a:spcPct val="80000"/>
                </a:lnSpc>
                <a:spcBef>
                  <a:spcPts val="3867"/>
                </a:spcBef>
              </a:pPr>
              <a:r>
                <a:rPr sz="5625" kern="0" dirty="0"/>
                <a:t>2</a:t>
              </a:r>
            </a:p>
          </p:txBody>
        </p:sp>
        <p:grpSp>
          <p:nvGrpSpPr>
            <p:cNvPr id="563" name="Group 563"/>
            <p:cNvGrpSpPr/>
            <p:nvPr/>
          </p:nvGrpSpPr>
          <p:grpSpPr>
            <a:xfrm>
              <a:off x="1073415" y="138505"/>
              <a:ext cx="4625550" cy="1773430"/>
              <a:chOff x="0" y="0"/>
              <a:chExt cx="4625548" cy="1773429"/>
            </a:xfrm>
          </p:grpSpPr>
          <p:sp>
            <p:nvSpPr>
              <p:cNvPr id="561" name="Shape 561"/>
              <p:cNvSpPr/>
              <p:nvPr/>
            </p:nvSpPr>
            <p:spPr>
              <a:xfrm>
                <a:off x="0" y="629792"/>
                <a:ext cx="4625546" cy="11436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just"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hangingPunct="0"/>
                <a:r>
                  <a:rPr sz="1406" b="1" kern="0" dirty="0"/>
                  <a:t>The test used numerous weather sensing equipment and weather products for forecasting, however the differences in local conditions and when the aircraft was aloft were dramatic. </a:t>
                </a:r>
              </a:p>
            </p:txBody>
          </p:sp>
          <p:sp>
            <p:nvSpPr>
              <p:cNvPr id="562" name="Shape 562"/>
              <p:cNvSpPr/>
              <p:nvPr/>
            </p:nvSpPr>
            <p:spPr>
              <a:xfrm>
                <a:off x="0" y="0"/>
                <a:ext cx="4625548" cy="5822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hangingPunct="0"/>
                <a:r>
                  <a:rPr sz="1406" b="1" kern="0" dirty="0"/>
                  <a:t>Informative weather products are lacking</a:t>
                </a:r>
              </a:p>
            </p:txBody>
          </p:sp>
        </p:grpSp>
      </p:grpSp>
      <p:grpSp>
        <p:nvGrpSpPr>
          <p:cNvPr id="59" name="Group 574"/>
          <p:cNvGrpSpPr/>
          <p:nvPr/>
        </p:nvGrpSpPr>
        <p:grpSpPr>
          <a:xfrm>
            <a:off x="857212" y="4616723"/>
            <a:ext cx="9867781" cy="1396241"/>
            <a:chOff x="0" y="0"/>
            <a:chExt cx="5945245" cy="1985825"/>
          </a:xfrm>
        </p:grpSpPr>
        <p:sp>
          <p:nvSpPr>
            <p:cNvPr id="60" name="Shape 570"/>
            <p:cNvSpPr/>
            <p:nvPr/>
          </p:nvSpPr>
          <p:spPr>
            <a:xfrm>
              <a:off x="0" y="0"/>
              <a:ext cx="865658" cy="13059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r">
                <a:defRPr sz="8000">
                  <a:solidFill>
                    <a:srgbClr val="3483C9"/>
                  </a:solidFill>
                  <a:latin typeface="+mj-lt"/>
                  <a:ea typeface="+mj-ea"/>
                  <a:cs typeface="+mj-cs"/>
                  <a:sym typeface="Helvetica Neue UltraLight"/>
                </a:defRPr>
              </a:lvl1pPr>
            </a:lstStyle>
            <a:p>
              <a:pPr defTabSz="321457" hangingPunct="0">
                <a:lnSpc>
                  <a:spcPct val="80000"/>
                </a:lnSpc>
                <a:spcBef>
                  <a:spcPts val="3867"/>
                </a:spcBef>
              </a:pPr>
              <a:r>
                <a:rPr sz="5625" kern="0"/>
                <a:t>4</a:t>
              </a:r>
            </a:p>
          </p:txBody>
        </p:sp>
        <p:grpSp>
          <p:nvGrpSpPr>
            <p:cNvPr id="61" name="Group 573"/>
            <p:cNvGrpSpPr/>
            <p:nvPr/>
          </p:nvGrpSpPr>
          <p:grpSpPr>
            <a:xfrm>
              <a:off x="1073415" y="138505"/>
              <a:ext cx="4871830" cy="1847320"/>
              <a:chOff x="0" y="0"/>
              <a:chExt cx="4871829" cy="1847318"/>
            </a:xfrm>
          </p:grpSpPr>
          <p:sp>
            <p:nvSpPr>
              <p:cNvPr id="62" name="Shape 571"/>
              <p:cNvSpPr/>
              <p:nvPr/>
            </p:nvSpPr>
            <p:spPr>
              <a:xfrm>
                <a:off x="0" y="777573"/>
                <a:ext cx="4871829" cy="10697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just"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hangingPunct="0"/>
                <a:r>
                  <a:rPr sz="1406" b="1" kern="0" dirty="0"/>
                  <a:t>Operators benefited from raised situation awareness due to notifications and alerts, but the frequency and severity diluted the usefulness for some operators. </a:t>
                </a:r>
              </a:p>
            </p:txBody>
          </p:sp>
          <p:sp>
            <p:nvSpPr>
              <p:cNvPr id="63" name="Shape 572"/>
              <p:cNvSpPr/>
              <p:nvPr/>
            </p:nvSpPr>
            <p:spPr>
              <a:xfrm>
                <a:off x="0" y="0"/>
                <a:ext cx="4804435" cy="6946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hangingPunct="0"/>
                <a:r>
                  <a:rPr sz="1406" b="1" kern="0" dirty="0"/>
                  <a:t>Alerting is useful but alerting criteria is needed</a:t>
                </a:r>
              </a:p>
            </p:txBody>
          </p:sp>
        </p:grpSp>
      </p:grpSp>
      <p:sp>
        <p:nvSpPr>
          <p:cNvPr id="64" name="Shape 618"/>
          <p:cNvSpPr/>
          <p:nvPr/>
        </p:nvSpPr>
        <p:spPr>
          <a:xfrm>
            <a:off x="2019946" y="6006499"/>
            <a:ext cx="8874591" cy="591507"/>
          </a:xfrm>
          <a:prstGeom prst="rect">
            <a:avLst/>
          </a:prstGeom>
          <a:solidFill>
            <a:srgbClr val="3197E0"/>
          </a:solidFill>
          <a:ln w="12700">
            <a:miter lim="400000"/>
          </a:ln>
          <a:extLst>
            <a:ext uri="{C572A759-6A51-4108-AA02-DFA0A04FC94B}">
              <ma14:wrappingTextBoxFlag xmlns:ma14="http://schemas.microsoft.com/office/mac/drawingml/2011/main" xmlns="" val="1"/>
            </a:ext>
          </a:extLst>
        </p:spPr>
        <p:txBody>
          <a:bodyPr wrap="square" lIns="35718" tIns="35718" rIns="35718" bIns="35718" anchor="ctr">
            <a:spAutoFit/>
          </a:bodyPr>
          <a:lstStyle>
            <a:lvl1pPr>
              <a:defRPr sz="3000"/>
            </a:lvl1pPr>
          </a:lstStyle>
          <a:p>
            <a:pPr algn="ctr" defTabSz="321457" hangingPunct="0">
              <a:lnSpc>
                <a:spcPct val="80000"/>
              </a:lnSpc>
              <a:spcBef>
                <a:spcPts val="3867"/>
              </a:spcBef>
            </a:pPr>
            <a:r>
              <a:rPr lang="en-US" sz="2109" b="1" kern="0" dirty="0">
                <a:solidFill>
                  <a:srgbClr val="FFFFFF"/>
                </a:solidFill>
                <a:sym typeface="Helvetica Neue Thin"/>
              </a:rPr>
              <a:t>A common awareness of all airspace constraints and hazards is essential for safe BVLOS operations </a:t>
            </a:r>
            <a:endParaRPr sz="2109" b="1" kern="0" dirty="0">
              <a:solidFill>
                <a:srgbClr val="FFFFFF"/>
              </a:solidFill>
              <a:sym typeface="Helvetica Neue Thin"/>
            </a:endParaRPr>
          </a:p>
        </p:txBody>
      </p:sp>
      <p:grpSp>
        <p:nvGrpSpPr>
          <p:cNvPr id="65" name="Group 579"/>
          <p:cNvGrpSpPr/>
          <p:nvPr/>
        </p:nvGrpSpPr>
        <p:grpSpPr>
          <a:xfrm>
            <a:off x="1097363" y="3201892"/>
            <a:ext cx="9533911" cy="1432162"/>
            <a:chOff x="0" y="0"/>
            <a:chExt cx="6736817" cy="2036914"/>
          </a:xfrm>
        </p:grpSpPr>
        <p:sp>
          <p:nvSpPr>
            <p:cNvPr id="66" name="Shape 575"/>
            <p:cNvSpPr/>
            <p:nvPr/>
          </p:nvSpPr>
          <p:spPr>
            <a:xfrm>
              <a:off x="0" y="0"/>
              <a:ext cx="865658" cy="13059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r">
                <a:defRPr sz="8000">
                  <a:solidFill>
                    <a:srgbClr val="3483C9"/>
                  </a:solidFill>
                  <a:latin typeface="+mj-lt"/>
                  <a:ea typeface="+mj-ea"/>
                  <a:cs typeface="+mj-cs"/>
                  <a:sym typeface="Helvetica Neue UltraLight"/>
                </a:defRPr>
              </a:lvl1pPr>
            </a:lstStyle>
            <a:p>
              <a:pPr defTabSz="321457" hangingPunct="0">
                <a:lnSpc>
                  <a:spcPct val="80000"/>
                </a:lnSpc>
                <a:spcBef>
                  <a:spcPts val="3867"/>
                </a:spcBef>
              </a:pPr>
              <a:r>
                <a:rPr lang="en-US" sz="5625" kern="0" dirty="0"/>
                <a:t>3</a:t>
              </a:r>
              <a:endParaRPr sz="5625" kern="0" dirty="0"/>
            </a:p>
          </p:txBody>
        </p:sp>
        <p:grpSp>
          <p:nvGrpSpPr>
            <p:cNvPr id="67" name="Group 578"/>
            <p:cNvGrpSpPr/>
            <p:nvPr/>
          </p:nvGrpSpPr>
          <p:grpSpPr>
            <a:xfrm>
              <a:off x="1073415" y="138505"/>
              <a:ext cx="5663402" cy="1898409"/>
              <a:chOff x="0" y="0"/>
              <a:chExt cx="5663400" cy="1898407"/>
            </a:xfrm>
          </p:grpSpPr>
          <p:sp>
            <p:nvSpPr>
              <p:cNvPr id="68" name="Shape 576"/>
              <p:cNvSpPr/>
              <p:nvPr/>
            </p:nvSpPr>
            <p:spPr>
              <a:xfrm>
                <a:off x="0" y="555901"/>
                <a:ext cx="5663314" cy="134250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just"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hangingPunct="0"/>
                <a:r>
                  <a:rPr sz="1406" b="1" kern="0" dirty="0"/>
                  <a:t>When users had the ability to communicate conflicts, like RF interference or weather conditions, it improved the safety and confidence in conducting operations. This was especially true </a:t>
                </a:r>
                <a:r>
                  <a:rPr lang="en-US" sz="1406" b="1" kern="0" dirty="0"/>
                  <a:t>in </a:t>
                </a:r>
                <a:r>
                  <a:rPr sz="1406" b="1" kern="0" dirty="0"/>
                  <a:t>aggressive weather conditions.</a:t>
                </a:r>
              </a:p>
            </p:txBody>
          </p:sp>
          <p:sp>
            <p:nvSpPr>
              <p:cNvPr id="69" name="Shape 577"/>
              <p:cNvSpPr/>
              <p:nvPr/>
            </p:nvSpPr>
            <p:spPr>
              <a:xfrm>
                <a:off x="0" y="0"/>
                <a:ext cx="5663400" cy="4346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hangingPunct="0"/>
                <a:r>
                  <a:rPr sz="1406" b="1" kern="0" dirty="0"/>
                  <a:t>User reported information enhanced safety</a:t>
                </a:r>
              </a:p>
            </p:txBody>
          </p:sp>
        </p:grpSp>
      </p:grpSp>
    </p:spTree>
    <p:extLst>
      <p:ext uri="{BB962C8B-B14F-4D97-AF65-F5344CB8AC3E}">
        <p14:creationId xmlns:p14="http://schemas.microsoft.com/office/powerpoint/2010/main" val="1899549904"/>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9" name="Group 559"/>
          <p:cNvGrpSpPr/>
          <p:nvPr/>
        </p:nvGrpSpPr>
        <p:grpSpPr>
          <a:xfrm>
            <a:off x="459905" y="923815"/>
            <a:ext cx="10831903" cy="1036832"/>
            <a:chOff x="0" y="0"/>
            <a:chExt cx="5285852" cy="1474648"/>
          </a:xfrm>
        </p:grpSpPr>
        <p:sp>
          <p:nvSpPr>
            <p:cNvPr id="555" name="Shape 555"/>
            <p:cNvSpPr/>
            <p:nvPr/>
          </p:nvSpPr>
          <p:spPr>
            <a:xfrm>
              <a:off x="0" y="0"/>
              <a:ext cx="865658" cy="13059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r">
                <a:defRPr sz="8000">
                  <a:solidFill>
                    <a:srgbClr val="3483C9"/>
                  </a:solidFill>
                  <a:latin typeface="+mj-lt"/>
                  <a:ea typeface="+mj-ea"/>
                  <a:cs typeface="+mj-cs"/>
                  <a:sym typeface="Helvetica Neue UltraLight"/>
                </a:defRPr>
              </a:lvl1pPr>
            </a:lstStyle>
            <a:p>
              <a:pPr defTabSz="321457" hangingPunct="0">
                <a:lnSpc>
                  <a:spcPct val="80000"/>
                </a:lnSpc>
                <a:spcBef>
                  <a:spcPts val="3867"/>
                </a:spcBef>
              </a:pPr>
              <a:r>
                <a:rPr lang="en-US" sz="5625" kern="0" dirty="0"/>
                <a:t>5</a:t>
              </a:r>
              <a:endParaRPr sz="5625" kern="0" dirty="0"/>
            </a:p>
          </p:txBody>
        </p:sp>
        <p:grpSp>
          <p:nvGrpSpPr>
            <p:cNvPr id="558" name="Group 558"/>
            <p:cNvGrpSpPr/>
            <p:nvPr/>
          </p:nvGrpSpPr>
          <p:grpSpPr>
            <a:xfrm>
              <a:off x="1073415" y="138505"/>
              <a:ext cx="4212438" cy="1336144"/>
              <a:chOff x="0" y="0"/>
              <a:chExt cx="4212436" cy="1336143"/>
            </a:xfrm>
          </p:grpSpPr>
          <p:sp>
            <p:nvSpPr>
              <p:cNvPr id="556" name="Shape 556"/>
              <p:cNvSpPr/>
              <p:nvPr/>
            </p:nvSpPr>
            <p:spPr>
              <a:xfrm>
                <a:off x="0" y="555901"/>
                <a:ext cx="4212437" cy="78024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just"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hangingPunct="0"/>
                <a:r>
                  <a:rPr lang="en-US" sz="1406" b="1" kern="0" dirty="0"/>
                  <a:t>Mixed operations require additional information to maintain situation awareness. A minimum set of required display information and common units are needed to ensure each operator has a common dialect to communicate hazards in the airspace.</a:t>
                </a:r>
              </a:p>
            </p:txBody>
          </p:sp>
          <p:sp>
            <p:nvSpPr>
              <p:cNvPr id="557" name="Shape 557"/>
              <p:cNvSpPr/>
              <p:nvPr/>
            </p:nvSpPr>
            <p:spPr>
              <a:xfrm>
                <a:off x="0" y="0"/>
                <a:ext cx="4205221" cy="4346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hangingPunct="0"/>
                <a:r>
                  <a:rPr lang="en-US" sz="1406" b="1" kern="0" dirty="0"/>
                  <a:t>Minimum set of GCS information is required </a:t>
                </a:r>
              </a:p>
            </p:txBody>
          </p:sp>
        </p:grpSp>
      </p:grpSp>
      <p:grpSp>
        <p:nvGrpSpPr>
          <p:cNvPr id="564" name="Group 564"/>
          <p:cNvGrpSpPr/>
          <p:nvPr/>
        </p:nvGrpSpPr>
        <p:grpSpPr>
          <a:xfrm>
            <a:off x="619235" y="2324429"/>
            <a:ext cx="10702992" cy="1344289"/>
            <a:chOff x="0" y="0"/>
            <a:chExt cx="5715209" cy="1911935"/>
          </a:xfrm>
        </p:grpSpPr>
        <p:sp>
          <p:nvSpPr>
            <p:cNvPr id="560" name="Shape 560"/>
            <p:cNvSpPr/>
            <p:nvPr/>
          </p:nvSpPr>
          <p:spPr>
            <a:xfrm>
              <a:off x="0" y="0"/>
              <a:ext cx="865658" cy="13059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r">
                <a:defRPr sz="8000">
                  <a:solidFill>
                    <a:srgbClr val="3483C9"/>
                  </a:solidFill>
                  <a:latin typeface="+mj-lt"/>
                  <a:ea typeface="+mj-ea"/>
                  <a:cs typeface="+mj-cs"/>
                  <a:sym typeface="Helvetica Neue UltraLight"/>
                </a:defRPr>
              </a:lvl1pPr>
            </a:lstStyle>
            <a:p>
              <a:pPr defTabSz="321457" hangingPunct="0">
                <a:lnSpc>
                  <a:spcPct val="80000"/>
                </a:lnSpc>
                <a:spcBef>
                  <a:spcPts val="3867"/>
                </a:spcBef>
              </a:pPr>
              <a:r>
                <a:rPr lang="en-US" sz="5625" kern="0" dirty="0"/>
                <a:t>6</a:t>
              </a:r>
              <a:endParaRPr sz="5625" kern="0" dirty="0"/>
            </a:p>
          </p:txBody>
        </p:sp>
        <p:grpSp>
          <p:nvGrpSpPr>
            <p:cNvPr id="563" name="Group 563"/>
            <p:cNvGrpSpPr/>
            <p:nvPr/>
          </p:nvGrpSpPr>
          <p:grpSpPr>
            <a:xfrm>
              <a:off x="1073415" y="138505"/>
              <a:ext cx="4641794" cy="1773430"/>
              <a:chOff x="0" y="0"/>
              <a:chExt cx="4641792" cy="1773429"/>
            </a:xfrm>
          </p:grpSpPr>
          <p:sp>
            <p:nvSpPr>
              <p:cNvPr id="561" name="Shape 561"/>
              <p:cNvSpPr/>
              <p:nvPr/>
            </p:nvSpPr>
            <p:spPr>
              <a:xfrm>
                <a:off x="0" y="629792"/>
                <a:ext cx="4641792" cy="11436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just"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hangingPunct="0"/>
                <a:r>
                  <a:rPr lang="en-US" sz="1406" b="1" kern="0" dirty="0"/>
                  <a:t>A common altitude measure for information sharing and reporting, common units of measure, and an acceptable error tolerance for each measurement are needed.</a:t>
                </a:r>
                <a:endParaRPr sz="1406" b="1" kern="0" dirty="0"/>
              </a:p>
            </p:txBody>
          </p:sp>
          <p:sp>
            <p:nvSpPr>
              <p:cNvPr id="562" name="Shape 562"/>
              <p:cNvSpPr/>
              <p:nvPr/>
            </p:nvSpPr>
            <p:spPr>
              <a:xfrm>
                <a:off x="0" y="0"/>
                <a:ext cx="4625548" cy="5822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hangingPunct="0"/>
                <a:r>
                  <a:rPr lang="en-US" sz="1406" b="1" kern="0" dirty="0"/>
                  <a:t>Differences reporting in altitude pose a hazard</a:t>
                </a:r>
              </a:p>
            </p:txBody>
          </p:sp>
        </p:grpSp>
      </p:grpSp>
      <p:grpSp>
        <p:nvGrpSpPr>
          <p:cNvPr id="59" name="Group 574"/>
          <p:cNvGrpSpPr/>
          <p:nvPr/>
        </p:nvGrpSpPr>
        <p:grpSpPr>
          <a:xfrm>
            <a:off x="413281" y="4670460"/>
            <a:ext cx="10871524" cy="1298858"/>
            <a:chOff x="18334" y="138505"/>
            <a:chExt cx="5110224" cy="1847320"/>
          </a:xfrm>
        </p:grpSpPr>
        <p:sp>
          <p:nvSpPr>
            <p:cNvPr id="60" name="Shape 570"/>
            <p:cNvSpPr/>
            <p:nvPr/>
          </p:nvSpPr>
          <p:spPr>
            <a:xfrm>
              <a:off x="18334" y="263081"/>
              <a:ext cx="865658" cy="13059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r">
                <a:defRPr sz="8000">
                  <a:solidFill>
                    <a:srgbClr val="3483C9"/>
                  </a:solidFill>
                  <a:latin typeface="+mj-lt"/>
                  <a:ea typeface="+mj-ea"/>
                  <a:cs typeface="+mj-cs"/>
                  <a:sym typeface="Helvetica Neue UltraLight"/>
                </a:defRPr>
              </a:lvl1pPr>
            </a:lstStyle>
            <a:p>
              <a:pPr defTabSz="321457" hangingPunct="0">
                <a:lnSpc>
                  <a:spcPct val="80000"/>
                </a:lnSpc>
                <a:spcBef>
                  <a:spcPts val="3867"/>
                </a:spcBef>
              </a:pPr>
              <a:r>
                <a:rPr lang="en-US" sz="5625" kern="0" dirty="0"/>
                <a:t>8</a:t>
              </a:r>
              <a:endParaRPr sz="5625" kern="0" dirty="0"/>
            </a:p>
          </p:txBody>
        </p:sp>
        <p:grpSp>
          <p:nvGrpSpPr>
            <p:cNvPr id="61" name="Group 573"/>
            <p:cNvGrpSpPr/>
            <p:nvPr/>
          </p:nvGrpSpPr>
          <p:grpSpPr>
            <a:xfrm>
              <a:off x="1073415" y="138505"/>
              <a:ext cx="4055143" cy="1847320"/>
              <a:chOff x="0" y="0"/>
              <a:chExt cx="4055142" cy="1847318"/>
            </a:xfrm>
          </p:grpSpPr>
          <p:sp>
            <p:nvSpPr>
              <p:cNvPr id="62" name="Shape 571"/>
              <p:cNvSpPr/>
              <p:nvPr/>
            </p:nvSpPr>
            <p:spPr>
              <a:xfrm>
                <a:off x="0" y="777573"/>
                <a:ext cx="4055142" cy="10697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just"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hangingPunct="0"/>
                <a:r>
                  <a:rPr lang="en-US" sz="1406" b="1" kern="0" dirty="0"/>
                  <a:t>Several vehicles greatly underperformed from what was listed by the manufacturers due to the environmental conditions. More uniformity and transparency as to how UAS are tested and at what conditions, is needed.</a:t>
                </a:r>
              </a:p>
            </p:txBody>
          </p:sp>
          <p:sp>
            <p:nvSpPr>
              <p:cNvPr id="63" name="Shape 572"/>
              <p:cNvSpPr/>
              <p:nvPr/>
            </p:nvSpPr>
            <p:spPr>
              <a:xfrm>
                <a:off x="0" y="0"/>
                <a:ext cx="3955768" cy="6946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hangingPunct="0"/>
                <a:r>
                  <a:rPr lang="en-US" sz="1406" b="1" kern="0" dirty="0"/>
                  <a:t>Vehicle performance should be rated by environment</a:t>
                </a:r>
              </a:p>
            </p:txBody>
          </p:sp>
        </p:grpSp>
      </p:grpSp>
      <p:sp>
        <p:nvSpPr>
          <p:cNvPr id="64" name="Shape 618"/>
          <p:cNvSpPr/>
          <p:nvPr/>
        </p:nvSpPr>
        <p:spPr>
          <a:xfrm>
            <a:off x="2019947" y="6231004"/>
            <a:ext cx="9404132" cy="331820"/>
          </a:xfrm>
          <a:prstGeom prst="rect">
            <a:avLst/>
          </a:prstGeom>
          <a:solidFill>
            <a:srgbClr val="3197E0"/>
          </a:solidFill>
          <a:ln w="12700">
            <a:miter lim="400000"/>
          </a:ln>
          <a:extLst>
            <a:ext uri="{C572A759-6A51-4108-AA02-DFA0A04FC94B}">
              <ma14:wrappingTextBoxFlag xmlns:ma14="http://schemas.microsoft.com/office/mac/drawingml/2011/main" xmlns="" val="1"/>
            </a:ext>
          </a:extLst>
        </p:spPr>
        <p:txBody>
          <a:bodyPr wrap="square" lIns="35718" tIns="35718" rIns="35718" bIns="35718" anchor="ctr">
            <a:spAutoFit/>
          </a:bodyPr>
          <a:lstStyle>
            <a:lvl1pPr>
              <a:defRPr sz="3000"/>
            </a:lvl1pPr>
          </a:lstStyle>
          <a:p>
            <a:pPr algn="ctr" defTabSz="321457" hangingPunct="0">
              <a:lnSpc>
                <a:spcPct val="80000"/>
              </a:lnSpc>
              <a:spcBef>
                <a:spcPts val="3867"/>
              </a:spcBef>
            </a:pPr>
            <a:r>
              <a:rPr lang="en-US" sz="2109" b="1" kern="0" dirty="0">
                <a:solidFill>
                  <a:srgbClr val="FFFFFF"/>
                </a:solidFill>
                <a:sym typeface="Helvetica Neue Thin"/>
              </a:rPr>
              <a:t>Industry standardization can reduce risk for BVLOS Operations </a:t>
            </a:r>
            <a:endParaRPr sz="2109" b="1" kern="0" dirty="0">
              <a:solidFill>
                <a:srgbClr val="FFFFFF"/>
              </a:solidFill>
              <a:sym typeface="Helvetica Neue Thin"/>
            </a:endParaRPr>
          </a:p>
        </p:txBody>
      </p:sp>
      <p:grpSp>
        <p:nvGrpSpPr>
          <p:cNvPr id="65" name="Group 579"/>
          <p:cNvGrpSpPr/>
          <p:nvPr/>
        </p:nvGrpSpPr>
        <p:grpSpPr>
          <a:xfrm>
            <a:off x="612236" y="3454659"/>
            <a:ext cx="10672568" cy="1432161"/>
            <a:chOff x="0" y="0"/>
            <a:chExt cx="5791110" cy="2036912"/>
          </a:xfrm>
        </p:grpSpPr>
        <p:sp>
          <p:nvSpPr>
            <p:cNvPr id="66" name="Shape 575"/>
            <p:cNvSpPr/>
            <p:nvPr/>
          </p:nvSpPr>
          <p:spPr>
            <a:xfrm>
              <a:off x="0" y="0"/>
              <a:ext cx="865658" cy="13059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r">
                <a:defRPr sz="8000">
                  <a:solidFill>
                    <a:srgbClr val="3483C9"/>
                  </a:solidFill>
                  <a:latin typeface="+mj-lt"/>
                  <a:ea typeface="+mj-ea"/>
                  <a:cs typeface="+mj-cs"/>
                  <a:sym typeface="Helvetica Neue UltraLight"/>
                </a:defRPr>
              </a:lvl1pPr>
            </a:lstStyle>
            <a:p>
              <a:pPr defTabSz="321457" hangingPunct="0">
                <a:lnSpc>
                  <a:spcPct val="80000"/>
                </a:lnSpc>
                <a:spcBef>
                  <a:spcPts val="3867"/>
                </a:spcBef>
              </a:pPr>
              <a:r>
                <a:rPr lang="en-US" sz="5625" kern="0" dirty="0"/>
                <a:t>7</a:t>
              </a:r>
              <a:endParaRPr sz="5625" kern="0" dirty="0"/>
            </a:p>
          </p:txBody>
        </p:sp>
        <p:grpSp>
          <p:nvGrpSpPr>
            <p:cNvPr id="67" name="Group 578"/>
            <p:cNvGrpSpPr/>
            <p:nvPr/>
          </p:nvGrpSpPr>
          <p:grpSpPr>
            <a:xfrm>
              <a:off x="1073415" y="138505"/>
              <a:ext cx="4717696" cy="1898408"/>
              <a:chOff x="0" y="0"/>
              <a:chExt cx="4717694" cy="1898406"/>
            </a:xfrm>
          </p:grpSpPr>
          <p:sp>
            <p:nvSpPr>
              <p:cNvPr id="68" name="Shape 576"/>
              <p:cNvSpPr/>
              <p:nvPr/>
            </p:nvSpPr>
            <p:spPr>
              <a:xfrm>
                <a:off x="0" y="555901"/>
                <a:ext cx="4717623" cy="134250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just"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hangingPunct="0"/>
                <a:r>
                  <a:rPr lang="en-US" sz="1406" b="1" kern="0" dirty="0"/>
                  <a:t>Even in favorable radio line of sight conditions  lost link conditions occur and when operating in close proximity of other operations interference when aloft is an issue.</a:t>
                </a:r>
              </a:p>
            </p:txBody>
          </p:sp>
          <p:sp>
            <p:nvSpPr>
              <p:cNvPr id="69" name="Shape 577"/>
              <p:cNvSpPr/>
              <p:nvPr/>
            </p:nvSpPr>
            <p:spPr>
              <a:xfrm>
                <a:off x="0" y="0"/>
                <a:ext cx="4717695" cy="4346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hangingPunct="0"/>
                <a:r>
                  <a:rPr lang="en-US" sz="1406" b="1" kern="0" dirty="0"/>
                  <a:t>Reliable and Redundant C2 Links</a:t>
                </a:r>
              </a:p>
            </p:txBody>
          </p:sp>
        </p:grpSp>
      </p:grpSp>
      <p:grpSp>
        <p:nvGrpSpPr>
          <p:cNvPr id="27" name="Group 551"/>
          <p:cNvGrpSpPr/>
          <p:nvPr/>
        </p:nvGrpSpPr>
        <p:grpSpPr>
          <a:xfrm>
            <a:off x="1923102" y="149483"/>
            <a:ext cx="8848649" cy="778930"/>
            <a:chOff x="-1" y="47402"/>
            <a:chExt cx="12585127" cy="311594"/>
          </a:xfrm>
        </p:grpSpPr>
        <p:sp>
          <p:nvSpPr>
            <p:cNvPr id="28" name="Shape 549"/>
            <p:cNvSpPr/>
            <p:nvPr/>
          </p:nvSpPr>
          <p:spPr>
            <a:xfrm>
              <a:off x="-1" y="47402"/>
              <a:ext cx="10897712" cy="3115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lnSpc>
                  <a:spcPct val="100000"/>
                </a:lnSpc>
                <a:spcBef>
                  <a:spcPts val="0"/>
                </a:spcBef>
                <a:defRPr sz="2800">
                  <a:solidFill>
                    <a:srgbClr val="5B6062"/>
                  </a:solidFill>
                  <a:latin typeface="Gill Sans Light"/>
                  <a:ea typeface="Gill Sans Light"/>
                  <a:cs typeface="Gill Sans Light"/>
                  <a:sym typeface="Gill Sans Light"/>
                </a:defRPr>
              </a:lvl1pPr>
            </a:lstStyle>
            <a:p>
              <a:pPr defTabSz="321457" hangingPunct="0"/>
              <a:r>
                <a:rPr lang="en-US" sz="2531" kern="0" dirty="0"/>
                <a:t>Key Findings </a:t>
              </a:r>
              <a:r>
                <a:rPr sz="2531" kern="0" dirty="0"/>
                <a:t>using UTM to support Expanded Operations</a:t>
              </a:r>
            </a:p>
          </p:txBody>
        </p:sp>
        <p:sp>
          <p:nvSpPr>
            <p:cNvPr id="29" name="Shape 550"/>
            <p:cNvSpPr/>
            <p:nvPr/>
          </p:nvSpPr>
          <p:spPr>
            <a:xfrm>
              <a:off x="10515323" y="207458"/>
              <a:ext cx="2069803" cy="0"/>
            </a:xfrm>
            <a:prstGeom prst="line">
              <a:avLst/>
            </a:prstGeom>
            <a:noFill/>
            <a:ln w="6350" cap="flat">
              <a:solidFill>
                <a:srgbClr val="5B6062"/>
              </a:solidFill>
              <a:prstDash val="solid"/>
              <a:miter lim="400000"/>
            </a:ln>
            <a:effectLst/>
          </p:spPr>
          <p:txBody>
            <a:bodyPr wrap="square" lIns="35718" tIns="35718" rIns="35718" bIns="35718" numCol="1" anchor="ctr">
              <a:noAutofit/>
            </a:bodyPr>
            <a:lstStyle/>
            <a:p>
              <a:pPr defTabSz="321457" hangingPunct="0">
                <a:defRPr sz="1200">
                  <a:solidFill>
                    <a:srgbClr val="000000"/>
                  </a:solidFill>
                  <a:latin typeface="Helvetica"/>
                  <a:ea typeface="Helvetica"/>
                  <a:cs typeface="Helvetica"/>
                  <a:sym typeface="Helvetica"/>
                </a:defRPr>
              </a:pPr>
              <a:endParaRPr sz="844" b="1" kern="0">
                <a:solidFill>
                  <a:srgbClr val="000000"/>
                </a:solidFill>
                <a:latin typeface="Helvetica"/>
                <a:ea typeface="Helvetica"/>
                <a:cs typeface="Helvetica"/>
                <a:sym typeface="Helvetica"/>
              </a:endParaRPr>
            </a:p>
          </p:txBody>
        </p:sp>
      </p:grpSp>
    </p:spTree>
    <p:extLst>
      <p:ext uri="{BB962C8B-B14F-4D97-AF65-F5344CB8AC3E}">
        <p14:creationId xmlns:p14="http://schemas.microsoft.com/office/powerpoint/2010/main" val="1803293072"/>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 name="Group 614"/>
          <p:cNvGrpSpPr/>
          <p:nvPr/>
        </p:nvGrpSpPr>
        <p:grpSpPr>
          <a:xfrm>
            <a:off x="4233813" y="1218446"/>
            <a:ext cx="6049980" cy="2083325"/>
            <a:chOff x="0" y="0"/>
            <a:chExt cx="8604677" cy="2963040"/>
          </a:xfrm>
        </p:grpSpPr>
        <p:sp>
          <p:nvSpPr>
            <p:cNvPr id="610" name="Shape 610"/>
            <p:cNvSpPr/>
            <p:nvPr/>
          </p:nvSpPr>
          <p:spPr>
            <a:xfrm>
              <a:off x="0" y="0"/>
              <a:ext cx="1195373" cy="18034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r">
                <a:defRPr sz="8000">
                  <a:solidFill>
                    <a:srgbClr val="3483C9"/>
                  </a:solidFill>
                  <a:latin typeface="+mj-lt"/>
                  <a:ea typeface="+mj-ea"/>
                  <a:cs typeface="+mj-cs"/>
                  <a:sym typeface="Helvetica Neue UltraLight"/>
                </a:defRPr>
              </a:lvl1pPr>
            </a:lstStyle>
            <a:p>
              <a:pPr defTabSz="321457" hangingPunct="0">
                <a:lnSpc>
                  <a:spcPct val="80000"/>
                </a:lnSpc>
                <a:spcBef>
                  <a:spcPts val="3867"/>
                </a:spcBef>
              </a:pPr>
              <a:r>
                <a:rPr sz="5625" kern="0"/>
                <a:t>9</a:t>
              </a:r>
            </a:p>
          </p:txBody>
        </p:sp>
        <p:grpSp>
          <p:nvGrpSpPr>
            <p:cNvPr id="613" name="Group 613"/>
            <p:cNvGrpSpPr/>
            <p:nvPr/>
          </p:nvGrpSpPr>
          <p:grpSpPr>
            <a:xfrm>
              <a:off x="1482261" y="207759"/>
              <a:ext cx="7122417" cy="2755282"/>
              <a:chOff x="0" y="0"/>
              <a:chExt cx="7122415" cy="2755280"/>
            </a:xfrm>
          </p:grpSpPr>
          <p:sp>
            <p:nvSpPr>
              <p:cNvPr id="611" name="Shape 611"/>
              <p:cNvSpPr/>
              <p:nvPr/>
            </p:nvSpPr>
            <p:spPr>
              <a:xfrm>
                <a:off x="16440" y="581992"/>
                <a:ext cx="7105976" cy="21732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just" defTabSz="584200">
                  <a:lnSpc>
                    <a:spcPct val="120000"/>
                  </a:lnSpc>
                  <a:spcBef>
                    <a:spcPts val="1000"/>
                  </a:spcBef>
                  <a:defRPr sz="1600">
                    <a:solidFill>
                      <a:srgbClr val="4D4D4D"/>
                    </a:solidFill>
                    <a:latin typeface="Helvetica Neue Light"/>
                    <a:ea typeface="Helvetica Neue Light"/>
                    <a:cs typeface="Helvetica Neue Light"/>
                    <a:sym typeface="Helvetica Neue Light"/>
                  </a:defRPr>
                </a:lvl1pPr>
              </a:lstStyle>
              <a:p>
                <a:pPr hangingPunct="0"/>
                <a:r>
                  <a:rPr sz="1406" b="1" kern="0" dirty="0"/>
                  <a:t>Surveillance </a:t>
                </a:r>
                <a:r>
                  <a:rPr lang="en-US" sz="1406" b="1" kern="0" dirty="0"/>
                  <a:t>may </a:t>
                </a:r>
                <a:r>
                  <a:rPr sz="1406" b="1" kern="0" dirty="0"/>
                  <a:t>not </a:t>
                </a:r>
                <a:r>
                  <a:rPr lang="en-US" sz="1406" b="1" kern="0" dirty="0"/>
                  <a:t>be </a:t>
                </a:r>
                <a:r>
                  <a:rPr sz="1406" b="1" kern="0" dirty="0"/>
                  <a:t>a requirement in </a:t>
                </a:r>
                <a:r>
                  <a:rPr lang="en-US" sz="1406" b="1" kern="0" dirty="0"/>
                  <a:t>all </a:t>
                </a:r>
                <a:r>
                  <a:rPr sz="1406" b="1" kern="0" dirty="0"/>
                  <a:t>TCL</a:t>
                </a:r>
                <a:r>
                  <a:rPr lang="en-US" sz="1406" b="1" kern="0" dirty="0"/>
                  <a:t> </a:t>
                </a:r>
                <a:r>
                  <a:rPr sz="1406" b="1" kern="0" dirty="0"/>
                  <a:t>2</a:t>
                </a:r>
                <a:r>
                  <a:rPr lang="en-US" sz="1406" b="1" kern="0" dirty="0"/>
                  <a:t> environments</a:t>
                </a:r>
                <a:r>
                  <a:rPr sz="1406" b="1" kern="0" dirty="0"/>
                  <a:t>, however for areas with increased manned </a:t>
                </a:r>
                <a:r>
                  <a:rPr sz="1406" b="1" kern="0"/>
                  <a:t>air traffic</a:t>
                </a:r>
                <a:r>
                  <a:rPr lang="en-US" sz="1406" b="1" kern="0"/>
                  <a:t>,</a:t>
                </a:r>
                <a:r>
                  <a:rPr sz="1406" b="1" kern="0"/>
                  <a:t> </a:t>
                </a:r>
                <a:r>
                  <a:rPr sz="1406" b="1" kern="0" dirty="0"/>
                  <a:t>surveillance provided increased situation awareness</a:t>
                </a:r>
                <a:r>
                  <a:rPr lang="en-US" sz="1406" b="1" kern="0" dirty="0"/>
                  <a:t> and should be required</a:t>
                </a:r>
                <a:r>
                  <a:rPr sz="1406" b="1" kern="0" dirty="0"/>
                  <a:t>. </a:t>
                </a:r>
              </a:p>
            </p:txBody>
          </p:sp>
          <p:sp>
            <p:nvSpPr>
              <p:cNvPr id="612" name="Shape 612"/>
              <p:cNvSpPr/>
              <p:nvPr/>
            </p:nvSpPr>
            <p:spPr>
              <a:xfrm>
                <a:off x="0" y="0"/>
                <a:ext cx="6469148" cy="59304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hangingPunct="0"/>
                <a:r>
                  <a:rPr sz="1687" b="1" kern="0"/>
                  <a:t>Surveillance enhanced situation awareness</a:t>
                </a:r>
              </a:p>
            </p:txBody>
          </p:sp>
        </p:grpSp>
      </p:grpSp>
      <p:pic>
        <p:nvPicPr>
          <p:cNvPr id="615" name="pipercub.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493577" y="4130055"/>
            <a:ext cx="1464439" cy="648042"/>
          </a:xfrm>
          <a:prstGeom prst="rect">
            <a:avLst/>
          </a:prstGeom>
          <a:ln w="12700">
            <a:miter lim="400000"/>
          </a:ln>
        </p:spPr>
      </p:pic>
      <p:pic>
        <p:nvPicPr>
          <p:cNvPr id="616" name="pasted-image.pd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775583" y="926594"/>
            <a:ext cx="2427615" cy="5283943"/>
          </a:xfrm>
          <a:prstGeom prst="rect">
            <a:avLst/>
          </a:prstGeom>
          <a:ln w="12700">
            <a:miter lim="400000"/>
          </a:ln>
        </p:spPr>
      </p:pic>
      <p:sp>
        <p:nvSpPr>
          <p:cNvPr id="617" name="Shape 617"/>
          <p:cNvSpPr/>
          <p:nvPr/>
        </p:nvSpPr>
        <p:spPr>
          <a:xfrm>
            <a:off x="1683325" y="6216926"/>
            <a:ext cx="2612203" cy="53080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nSpc>
                <a:spcPct val="100000"/>
              </a:lnSpc>
              <a:defRPr sz="1900">
                <a:solidFill>
                  <a:srgbClr val="3483C9"/>
                </a:solidFill>
                <a:latin typeface="Helvetica Neue Medium"/>
                <a:ea typeface="Helvetica Neue Medium"/>
                <a:cs typeface="Helvetica Neue Medium"/>
                <a:sym typeface="Helvetica Neue Medium"/>
              </a:defRPr>
            </a:lvl1pPr>
          </a:lstStyle>
          <a:p>
            <a:pPr algn="ctr" defTabSz="321457" hangingPunct="0">
              <a:spcBef>
                <a:spcPts val="3867"/>
              </a:spcBef>
            </a:pPr>
            <a:r>
              <a:rPr sz="1336" kern="0"/>
              <a:t>Manned Aircraft Test Range Incursion on 10/22/2016 </a:t>
            </a:r>
          </a:p>
        </p:txBody>
      </p:sp>
      <p:sp>
        <p:nvSpPr>
          <p:cNvPr id="618" name="Shape 618"/>
          <p:cNvSpPr/>
          <p:nvPr/>
        </p:nvSpPr>
        <p:spPr>
          <a:xfrm>
            <a:off x="2859319" y="5162657"/>
            <a:ext cx="1758493" cy="331820"/>
          </a:xfrm>
          <a:prstGeom prst="rect">
            <a:avLst/>
          </a:prstGeom>
          <a:solidFill>
            <a:srgbClr val="3197E0"/>
          </a:solidFill>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defRPr sz="3000"/>
            </a:lvl1pPr>
          </a:lstStyle>
          <a:p>
            <a:pPr algn="ctr" defTabSz="321457" hangingPunct="0">
              <a:lnSpc>
                <a:spcPct val="80000"/>
              </a:lnSpc>
              <a:spcBef>
                <a:spcPts val="3867"/>
              </a:spcBef>
            </a:pPr>
            <a:r>
              <a:rPr sz="2109" kern="0">
                <a:solidFill>
                  <a:srgbClr val="333333"/>
                </a:solidFill>
                <a:sym typeface="Helvetica Neue Thin"/>
              </a:rPr>
              <a:t>LSTAR Radar</a:t>
            </a:r>
          </a:p>
        </p:txBody>
      </p:sp>
      <p:sp>
        <p:nvSpPr>
          <p:cNvPr id="619" name="Shape 619"/>
          <p:cNvSpPr/>
          <p:nvPr/>
        </p:nvSpPr>
        <p:spPr>
          <a:xfrm>
            <a:off x="5034552" y="3920957"/>
            <a:ext cx="1213840" cy="39075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pPr algn="ctr" hangingPunct="0"/>
            <a:r>
              <a:rPr sz="1406" kern="0"/>
              <a:t>Piper Cub</a:t>
            </a:r>
          </a:p>
        </p:txBody>
      </p:sp>
      <p:sp>
        <p:nvSpPr>
          <p:cNvPr id="620" name="Shape 620"/>
          <p:cNvSpPr/>
          <p:nvPr/>
        </p:nvSpPr>
        <p:spPr>
          <a:xfrm flipV="1">
            <a:off x="7949889" y="4116333"/>
            <a:ext cx="1483747" cy="1"/>
          </a:xfrm>
          <a:prstGeom prst="line">
            <a:avLst/>
          </a:prstGeom>
          <a:ln w="6350">
            <a:solidFill>
              <a:srgbClr val="5B6062"/>
            </a:solidFill>
            <a:miter lim="400000"/>
          </a:ln>
        </p:spPr>
        <p:txBody>
          <a:bodyPr lIns="35718" tIns="35718" rIns="35718" bIns="35718" anchor="ctr"/>
          <a:lstStyle/>
          <a:p>
            <a:pPr defTabSz="321457" hangingPunct="0">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sp>
        <p:nvSpPr>
          <p:cNvPr id="621" name="Shape 621"/>
          <p:cNvSpPr/>
          <p:nvPr/>
        </p:nvSpPr>
        <p:spPr>
          <a:xfrm>
            <a:off x="4869337" y="5023888"/>
            <a:ext cx="3835225" cy="1"/>
          </a:xfrm>
          <a:prstGeom prst="line">
            <a:avLst/>
          </a:prstGeom>
          <a:ln w="6350">
            <a:solidFill>
              <a:srgbClr val="5B6062"/>
            </a:solidFill>
            <a:miter lim="400000"/>
          </a:ln>
        </p:spPr>
        <p:txBody>
          <a:bodyPr lIns="35718" tIns="35718" rIns="35718" bIns="35718" anchor="ctr"/>
          <a:lstStyle/>
          <a:p>
            <a:pPr defTabSz="321457" hangingPunct="0">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pic>
        <p:nvPicPr>
          <p:cNvPr id="622" name="mountain.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590529" y="6024694"/>
            <a:ext cx="6077331" cy="825922"/>
          </a:xfrm>
          <a:prstGeom prst="rect">
            <a:avLst/>
          </a:prstGeom>
          <a:ln w="12700">
            <a:miter lim="400000"/>
          </a:ln>
        </p:spPr>
      </p:pic>
      <p:sp>
        <p:nvSpPr>
          <p:cNvPr id="623" name="Shape 623"/>
          <p:cNvSpPr/>
          <p:nvPr/>
        </p:nvSpPr>
        <p:spPr>
          <a:xfrm>
            <a:off x="9543415" y="3920957"/>
            <a:ext cx="1213839" cy="39075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pPr algn="ctr" hangingPunct="0"/>
            <a:r>
              <a:rPr sz="1406" kern="0"/>
              <a:t>500 ft AGL</a:t>
            </a:r>
          </a:p>
        </p:txBody>
      </p:sp>
      <p:sp>
        <p:nvSpPr>
          <p:cNvPr id="624" name="Shape 624"/>
          <p:cNvSpPr/>
          <p:nvPr/>
        </p:nvSpPr>
        <p:spPr>
          <a:xfrm>
            <a:off x="9634333" y="4828510"/>
            <a:ext cx="1213839" cy="39075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pPr algn="ctr" hangingPunct="0"/>
            <a:r>
              <a:rPr sz="1406" kern="0"/>
              <a:t>300 ft AGL</a:t>
            </a:r>
          </a:p>
        </p:txBody>
      </p:sp>
      <p:pic>
        <p:nvPicPr>
          <p:cNvPr id="625" name="PrecisionHawk-Lancaster-UAV.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985558" flipH="1">
            <a:off x="6965656" y="3969580"/>
            <a:ext cx="829777" cy="576945"/>
          </a:xfrm>
          <a:prstGeom prst="rect">
            <a:avLst/>
          </a:prstGeom>
          <a:ln w="12700">
            <a:miter lim="400000"/>
          </a:ln>
        </p:spPr>
      </p:pic>
      <p:sp>
        <p:nvSpPr>
          <p:cNvPr id="626" name="Shape 626"/>
          <p:cNvSpPr/>
          <p:nvPr/>
        </p:nvSpPr>
        <p:spPr>
          <a:xfrm>
            <a:off x="7270461" y="6522143"/>
            <a:ext cx="220167" cy="220166"/>
          </a:xfrm>
          <a:prstGeom prst="ellipse">
            <a:avLst/>
          </a:prstGeom>
          <a:gradFill>
            <a:gsLst>
              <a:gs pos="0">
                <a:schemeClr val="accent5">
                  <a:hueOff val="260291"/>
                  <a:satOff val="1998"/>
                  <a:lumOff val="12368"/>
                </a:schemeClr>
              </a:gs>
              <a:gs pos="100000">
                <a:schemeClr val="accent5"/>
              </a:gs>
            </a:gsLst>
            <a:lin ang="5400000"/>
          </a:gradFill>
          <a:ln w="12700">
            <a:miter lim="400000"/>
          </a:ln>
        </p:spPr>
        <p:txBody>
          <a:bodyPr lIns="0" tIns="0" rIns="0" bIns="0"/>
          <a:lstStyle/>
          <a:p>
            <a:pPr algn="ctr" defTabSz="321457" hangingPunct="0">
              <a:lnSpc>
                <a:spcPct val="80000"/>
              </a:lnSpc>
              <a:spcBef>
                <a:spcPts val="3867"/>
              </a:spcBef>
            </a:pPr>
            <a:endParaRPr sz="3516" kern="0">
              <a:solidFill>
                <a:srgbClr val="333333"/>
              </a:solidFill>
              <a:sym typeface="Helvetica Neue Thin"/>
            </a:endParaRPr>
          </a:p>
        </p:txBody>
      </p:sp>
      <p:sp>
        <p:nvSpPr>
          <p:cNvPr id="627" name="Shape 627"/>
          <p:cNvSpPr/>
          <p:nvPr/>
        </p:nvSpPr>
        <p:spPr>
          <a:xfrm>
            <a:off x="7426105" y="6534002"/>
            <a:ext cx="920847" cy="285742"/>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defTabSz="584200">
              <a:lnSpc>
                <a:spcPct val="100000"/>
              </a:lnSpc>
              <a:spcBef>
                <a:spcPts val="3000"/>
              </a:spcBef>
              <a:defRPr sz="2000">
                <a:solidFill>
                  <a:srgbClr val="FFFFFF"/>
                </a:solidFill>
                <a:latin typeface="Helvetica Neue Light"/>
                <a:ea typeface="Helvetica Neue Light"/>
                <a:cs typeface="Helvetica Neue Light"/>
                <a:sym typeface="Helvetica Neue Light"/>
              </a:defRPr>
            </a:lvl1pPr>
          </a:lstStyle>
          <a:p>
            <a:pPr algn="ctr" hangingPunct="0"/>
            <a:r>
              <a:rPr sz="1406" kern="0"/>
              <a:t>GCS 3</a:t>
            </a:r>
          </a:p>
        </p:txBody>
      </p:sp>
      <p:grpSp>
        <p:nvGrpSpPr>
          <p:cNvPr id="630" name="Group 630"/>
          <p:cNvGrpSpPr/>
          <p:nvPr/>
        </p:nvGrpSpPr>
        <p:grpSpPr>
          <a:xfrm>
            <a:off x="8931331" y="6522144"/>
            <a:ext cx="1076491" cy="297601"/>
            <a:chOff x="0" y="0"/>
            <a:chExt cx="1531054" cy="423267"/>
          </a:xfrm>
        </p:grpSpPr>
        <p:sp>
          <p:nvSpPr>
            <p:cNvPr id="628" name="Shape 628"/>
            <p:cNvSpPr/>
            <p:nvPr/>
          </p:nvSpPr>
          <p:spPr>
            <a:xfrm>
              <a:off x="0" y="0"/>
              <a:ext cx="313135" cy="313135"/>
            </a:xfrm>
            <a:prstGeom prst="ellipse">
              <a:avLst/>
            </a:prstGeom>
            <a:solidFill>
              <a:schemeClr val="accent5"/>
            </a:solidFill>
            <a:ln w="12700" cap="flat">
              <a:noFill/>
              <a:miter lim="400000"/>
            </a:ln>
            <a:effectLst/>
          </p:spPr>
          <p:txBody>
            <a:bodyPr wrap="square" lIns="0" tIns="0" rIns="0" bIns="0" numCol="1" anchor="t">
              <a:noAutofit/>
            </a:bodyPr>
            <a:lstStyle/>
            <a:p>
              <a:pPr algn="ctr" defTabSz="321457" hangingPunct="0">
                <a:lnSpc>
                  <a:spcPct val="80000"/>
                </a:lnSpc>
                <a:spcBef>
                  <a:spcPts val="3867"/>
                </a:spcBef>
              </a:pPr>
              <a:endParaRPr sz="3516" kern="0">
                <a:solidFill>
                  <a:srgbClr val="333333"/>
                </a:solidFill>
                <a:sym typeface="Helvetica Neue Thin"/>
              </a:endParaRPr>
            </a:p>
          </p:txBody>
        </p:sp>
        <p:sp>
          <p:nvSpPr>
            <p:cNvPr id="629" name="Shape 629"/>
            <p:cNvSpPr/>
            <p:nvPr/>
          </p:nvSpPr>
          <p:spPr>
            <a:xfrm>
              <a:off x="221367" y="16867"/>
              <a:ext cx="1309688" cy="4064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584200">
                <a:lnSpc>
                  <a:spcPct val="100000"/>
                </a:lnSpc>
                <a:spcBef>
                  <a:spcPts val="3000"/>
                </a:spcBef>
                <a:defRPr sz="2000">
                  <a:solidFill>
                    <a:srgbClr val="FFFFFF"/>
                  </a:solidFill>
                  <a:latin typeface="Helvetica Neue Light"/>
                  <a:ea typeface="Helvetica Neue Light"/>
                  <a:cs typeface="Helvetica Neue Light"/>
                  <a:sym typeface="Helvetica Neue Light"/>
                </a:defRPr>
              </a:lvl1pPr>
            </a:lstStyle>
            <a:p>
              <a:pPr algn="ctr" hangingPunct="0"/>
              <a:r>
                <a:rPr sz="1406" kern="0"/>
                <a:t>GCS 5</a:t>
              </a:r>
            </a:p>
          </p:txBody>
        </p:sp>
      </p:grpSp>
      <p:grpSp>
        <p:nvGrpSpPr>
          <p:cNvPr id="633" name="Group 633"/>
          <p:cNvGrpSpPr/>
          <p:nvPr/>
        </p:nvGrpSpPr>
        <p:grpSpPr>
          <a:xfrm>
            <a:off x="8371781" y="4204482"/>
            <a:ext cx="1270403" cy="1414951"/>
            <a:chOff x="0" y="0"/>
            <a:chExt cx="1806849" cy="2012434"/>
          </a:xfrm>
        </p:grpSpPr>
        <p:pic>
          <p:nvPicPr>
            <p:cNvPr id="631" name="parachute.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8418715">
              <a:off x="302899" y="202198"/>
              <a:ext cx="1177452" cy="1345659"/>
            </a:xfrm>
            <a:prstGeom prst="rect">
              <a:avLst/>
            </a:prstGeom>
            <a:ln w="12700" cap="flat">
              <a:noFill/>
              <a:miter lim="400000"/>
            </a:ln>
            <a:effectLst/>
          </p:spPr>
        </p:pic>
        <p:pic>
          <p:nvPicPr>
            <p:cNvPr id="632" name="Bramor_RTK.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9198220" flipH="1">
              <a:off x="469308" y="1134415"/>
              <a:ext cx="1329107" cy="510378"/>
            </a:xfrm>
            <a:prstGeom prst="rect">
              <a:avLst/>
            </a:prstGeom>
            <a:ln w="25400" cap="flat">
              <a:noFill/>
              <a:miter lim="400000"/>
            </a:ln>
            <a:effectLst/>
          </p:spPr>
        </p:pic>
      </p:grpSp>
      <p:sp>
        <p:nvSpPr>
          <p:cNvPr id="634" name="Shape 634"/>
          <p:cNvSpPr/>
          <p:nvPr/>
        </p:nvSpPr>
        <p:spPr>
          <a:xfrm>
            <a:off x="6920121" y="3632324"/>
            <a:ext cx="1213839" cy="39075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pPr algn="ctr" hangingPunct="0"/>
            <a:r>
              <a:rPr sz="1406" kern="0"/>
              <a:t>Lancaster 5</a:t>
            </a:r>
          </a:p>
        </p:txBody>
      </p:sp>
      <p:sp>
        <p:nvSpPr>
          <p:cNvPr id="635" name="Shape 635"/>
          <p:cNvSpPr/>
          <p:nvPr/>
        </p:nvSpPr>
        <p:spPr>
          <a:xfrm>
            <a:off x="9009154" y="5426603"/>
            <a:ext cx="1213839" cy="39075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defTabSz="584200">
              <a:lnSpc>
                <a:spcPct val="100000"/>
              </a:lnSpc>
              <a:spcBef>
                <a:spcPts val="0"/>
              </a:spcBef>
              <a:defRPr sz="1500" cap="all">
                <a:solidFill>
                  <a:srgbClr val="262626"/>
                </a:solidFill>
                <a:latin typeface="Helvetica Neue"/>
                <a:ea typeface="Helvetica Neue"/>
                <a:cs typeface="Helvetica Neue"/>
                <a:sym typeface="Helvetica Neue"/>
              </a:defRPr>
            </a:lvl1pPr>
          </a:lstStyle>
          <a:p>
            <a:pPr algn="ctr" hangingPunct="0"/>
            <a:r>
              <a:rPr sz="1406" kern="0"/>
              <a:t>Bramor RTK </a:t>
            </a:r>
          </a:p>
        </p:txBody>
      </p:sp>
      <p:pic>
        <p:nvPicPr>
          <p:cNvPr id="636" name="LSTAR.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90531" y="6113571"/>
            <a:ext cx="360287" cy="648220"/>
          </a:xfrm>
          <a:prstGeom prst="rect">
            <a:avLst/>
          </a:prstGeom>
          <a:ln w="12700">
            <a:miter lim="400000"/>
          </a:ln>
        </p:spPr>
      </p:pic>
      <p:sp>
        <p:nvSpPr>
          <p:cNvPr id="637" name="Shape 637"/>
          <p:cNvSpPr/>
          <p:nvPr/>
        </p:nvSpPr>
        <p:spPr>
          <a:xfrm flipH="1" flipV="1">
            <a:off x="4457799" y="5526022"/>
            <a:ext cx="203003" cy="643009"/>
          </a:xfrm>
          <a:prstGeom prst="line">
            <a:avLst/>
          </a:prstGeom>
          <a:ln w="25400">
            <a:solidFill>
              <a:srgbClr val="85888D"/>
            </a:solidFill>
            <a:miter lim="400000"/>
          </a:ln>
        </p:spPr>
        <p:txBody>
          <a:bodyPr lIns="35718" tIns="35718" rIns="35718" bIns="35718" anchor="ctr"/>
          <a:lstStyle/>
          <a:p>
            <a:pPr algn="ctr" defTabSz="321457" hangingPunct="0">
              <a:lnSpc>
                <a:spcPct val="80000"/>
              </a:lnSpc>
              <a:spcBef>
                <a:spcPts val="3867"/>
              </a:spcBef>
            </a:pPr>
            <a:endParaRPr sz="3516" kern="0">
              <a:solidFill>
                <a:srgbClr val="333333"/>
              </a:solidFill>
              <a:sym typeface="Helvetica Neue Thin"/>
            </a:endParaRPr>
          </a:p>
        </p:txBody>
      </p:sp>
      <p:sp>
        <p:nvSpPr>
          <p:cNvPr id="639" name="Shape 639"/>
          <p:cNvSpPr/>
          <p:nvPr/>
        </p:nvSpPr>
        <p:spPr>
          <a:xfrm>
            <a:off x="5644685" y="4569642"/>
            <a:ext cx="1580964" cy="195745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907" y="11084"/>
                  <a:pt x="8707" y="18284"/>
                  <a:pt x="0" y="21600"/>
                </a:cubicBezTo>
              </a:path>
            </a:pathLst>
          </a:custGeom>
          <a:ln w="25400">
            <a:solidFill>
              <a:schemeClr val="accent4">
                <a:hueOff val="384618"/>
                <a:satOff val="3869"/>
                <a:lumOff val="5802"/>
                <a:alpha val="37374"/>
              </a:schemeClr>
            </a:solidFill>
            <a:miter lim="400000"/>
            <a:tailEnd type="stealth"/>
          </a:ln>
        </p:spPr>
        <p:txBody>
          <a:bodyPr/>
          <a:lstStyle/>
          <a:p>
            <a:pPr algn="ctr" defTabSz="321457" hangingPunct="0">
              <a:lnSpc>
                <a:spcPct val="80000"/>
              </a:lnSpc>
              <a:spcBef>
                <a:spcPts val="3867"/>
              </a:spcBef>
            </a:pPr>
            <a:endParaRPr sz="3516" kern="0">
              <a:solidFill>
                <a:srgbClr val="333333"/>
              </a:solidFill>
              <a:sym typeface="Helvetica Neue Thin"/>
            </a:endParaRPr>
          </a:p>
        </p:txBody>
      </p:sp>
      <p:grpSp>
        <p:nvGrpSpPr>
          <p:cNvPr id="34" name="Group 551"/>
          <p:cNvGrpSpPr/>
          <p:nvPr/>
        </p:nvGrpSpPr>
        <p:grpSpPr>
          <a:xfrm>
            <a:off x="1923102" y="149483"/>
            <a:ext cx="8848649" cy="778930"/>
            <a:chOff x="-1" y="47402"/>
            <a:chExt cx="12585127" cy="311594"/>
          </a:xfrm>
        </p:grpSpPr>
        <p:sp>
          <p:nvSpPr>
            <p:cNvPr id="35" name="Shape 549"/>
            <p:cNvSpPr/>
            <p:nvPr/>
          </p:nvSpPr>
          <p:spPr>
            <a:xfrm>
              <a:off x="-1" y="47402"/>
              <a:ext cx="10897712" cy="3115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lnSpc>
                  <a:spcPct val="100000"/>
                </a:lnSpc>
                <a:spcBef>
                  <a:spcPts val="0"/>
                </a:spcBef>
                <a:defRPr sz="2800">
                  <a:solidFill>
                    <a:srgbClr val="5B6062"/>
                  </a:solidFill>
                  <a:latin typeface="Gill Sans Light"/>
                  <a:ea typeface="Gill Sans Light"/>
                  <a:cs typeface="Gill Sans Light"/>
                  <a:sym typeface="Gill Sans Light"/>
                </a:defRPr>
              </a:lvl1pPr>
            </a:lstStyle>
            <a:p>
              <a:pPr defTabSz="321457" hangingPunct="0"/>
              <a:r>
                <a:rPr lang="en-US" sz="2531" kern="0" dirty="0"/>
                <a:t>Key Findings </a:t>
              </a:r>
              <a:r>
                <a:rPr sz="2531" kern="0" dirty="0"/>
                <a:t>using UTM to support Expanded Operations</a:t>
              </a:r>
            </a:p>
          </p:txBody>
        </p:sp>
        <p:sp>
          <p:nvSpPr>
            <p:cNvPr id="36" name="Shape 550"/>
            <p:cNvSpPr/>
            <p:nvPr/>
          </p:nvSpPr>
          <p:spPr>
            <a:xfrm>
              <a:off x="10515323" y="207458"/>
              <a:ext cx="2069803" cy="0"/>
            </a:xfrm>
            <a:prstGeom prst="line">
              <a:avLst/>
            </a:prstGeom>
            <a:noFill/>
            <a:ln w="6350" cap="flat">
              <a:solidFill>
                <a:srgbClr val="5B6062"/>
              </a:solidFill>
              <a:prstDash val="solid"/>
              <a:miter lim="400000"/>
            </a:ln>
            <a:effectLst/>
          </p:spPr>
          <p:txBody>
            <a:bodyPr wrap="square" lIns="35718" tIns="35718" rIns="35718" bIns="35718" numCol="1" anchor="ctr">
              <a:noAutofit/>
            </a:bodyPr>
            <a:lstStyle/>
            <a:p>
              <a:pPr defTabSz="321457" hangingPunct="0">
                <a:defRPr sz="1200">
                  <a:solidFill>
                    <a:srgbClr val="000000"/>
                  </a:solidFill>
                  <a:latin typeface="Helvetica"/>
                  <a:ea typeface="Helvetica"/>
                  <a:cs typeface="Helvetica"/>
                  <a:sym typeface="Helvetica"/>
                </a:defRPr>
              </a:pPr>
              <a:endParaRPr sz="844" b="1" kern="0">
                <a:solidFill>
                  <a:srgbClr val="000000"/>
                </a:solidFill>
                <a:latin typeface="Helvetica"/>
                <a:ea typeface="Helvetica"/>
                <a:cs typeface="Helvetica"/>
                <a:sym typeface="Helvetica"/>
              </a:endParaRPr>
            </a:p>
          </p:txBody>
        </p:sp>
      </p:grpSp>
    </p:spTree>
    <p:extLst>
      <p:ext uri="{BB962C8B-B14F-4D97-AF65-F5344CB8AC3E}">
        <p14:creationId xmlns:p14="http://schemas.microsoft.com/office/powerpoint/2010/main" val="139104174"/>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16"/>
          <p:cNvGrpSpPr/>
          <p:nvPr/>
        </p:nvGrpSpPr>
        <p:grpSpPr>
          <a:xfrm>
            <a:off x="838074" y="195516"/>
            <a:ext cx="10576389" cy="778930"/>
            <a:chOff x="-2" y="47402"/>
            <a:chExt cx="13311783" cy="311594"/>
          </a:xfrm>
        </p:grpSpPr>
        <p:sp>
          <p:nvSpPr>
            <p:cNvPr id="3" name="Shape 514"/>
            <p:cNvSpPr/>
            <p:nvPr/>
          </p:nvSpPr>
          <p:spPr>
            <a:xfrm>
              <a:off x="-2" y="47402"/>
              <a:ext cx="11000540" cy="3115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lnSpc>
                  <a:spcPct val="100000"/>
                </a:lnSpc>
                <a:spcBef>
                  <a:spcPts val="0"/>
                </a:spcBef>
                <a:defRPr sz="2800">
                  <a:solidFill>
                    <a:srgbClr val="5B6062"/>
                  </a:solidFill>
                  <a:latin typeface="Gill Sans Light"/>
                  <a:ea typeface="Gill Sans Light"/>
                  <a:cs typeface="Gill Sans Light"/>
                  <a:sym typeface="Gill Sans Light"/>
                </a:defRPr>
              </a:lvl1pPr>
            </a:lstStyle>
            <a:p>
              <a:pPr defTabSz="321457" hangingPunct="0"/>
              <a:r>
                <a:rPr lang="en-US" sz="2531" kern="0"/>
                <a:t>Preliminary Recommendations </a:t>
              </a:r>
              <a:r>
                <a:rPr lang="en-US" sz="2531" kern="0" dirty="0"/>
                <a:t>for Initial Multiple BVLOS Operations</a:t>
              </a:r>
              <a:endParaRPr sz="2531" kern="0" dirty="0"/>
            </a:p>
          </p:txBody>
        </p:sp>
        <p:sp>
          <p:nvSpPr>
            <p:cNvPr id="4" name="Shape 515"/>
            <p:cNvSpPr/>
            <p:nvPr/>
          </p:nvSpPr>
          <p:spPr>
            <a:xfrm>
              <a:off x="11000537" y="217200"/>
              <a:ext cx="2311244" cy="0"/>
            </a:xfrm>
            <a:prstGeom prst="line">
              <a:avLst/>
            </a:prstGeom>
            <a:noFill/>
            <a:ln w="6350" cap="flat">
              <a:solidFill>
                <a:srgbClr val="5B6062"/>
              </a:solidFill>
              <a:prstDash val="solid"/>
              <a:miter lim="400000"/>
            </a:ln>
            <a:effectLst/>
          </p:spPr>
          <p:txBody>
            <a:bodyPr wrap="square" lIns="35718" tIns="35718" rIns="35718" bIns="35718" numCol="1" anchor="ctr">
              <a:noAutofit/>
            </a:bodyPr>
            <a:lstStyle/>
            <a:p>
              <a:pPr defTabSz="321457" hangingPunct="0">
                <a:defRPr sz="1200">
                  <a:solidFill>
                    <a:srgbClr val="000000"/>
                  </a:solidFill>
                  <a:latin typeface="Helvetica"/>
                  <a:ea typeface="Helvetica"/>
                  <a:cs typeface="Helvetica"/>
                  <a:sym typeface="Helvetica"/>
                </a:defRPr>
              </a:pPr>
              <a:endParaRPr sz="844" kern="0">
                <a:solidFill>
                  <a:srgbClr val="000000"/>
                </a:solidFill>
                <a:latin typeface="Helvetica"/>
                <a:ea typeface="Helvetica"/>
                <a:cs typeface="Helvetica"/>
                <a:sym typeface="Helvetica"/>
              </a:endParaRPr>
            </a:p>
          </p:txBody>
        </p:sp>
      </p:grpSp>
      <p:pic>
        <p:nvPicPr>
          <p:cNvPr id="5" name="mountain.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 y="6082239"/>
            <a:ext cx="12192000" cy="773584"/>
          </a:xfrm>
          <a:prstGeom prst="rect">
            <a:avLst/>
          </a:prstGeom>
          <a:ln w="12700">
            <a:miter lim="400000"/>
          </a:ln>
        </p:spPr>
      </p:pic>
      <p:pic>
        <p:nvPicPr>
          <p:cNvPr id="6" name="pasted-image.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9170772" y="4336880"/>
            <a:ext cx="663141" cy="362373"/>
          </a:xfrm>
          <a:prstGeom prst="rect">
            <a:avLst/>
          </a:prstGeom>
          <a:ln w="12700">
            <a:miter lim="400000"/>
          </a:ln>
        </p:spPr>
      </p:pic>
      <p:pic>
        <p:nvPicPr>
          <p:cNvPr id="8" name="Picture 7"/>
          <p:cNvPicPr>
            <a:picLocks noChangeAspect="1"/>
          </p:cNvPicPr>
          <p:nvPr/>
        </p:nvPicPr>
        <p:blipFill rotWithShape="1">
          <a:blip r:embed="rId5" cstate="print">
            <a:clrChange>
              <a:clrFrom>
                <a:srgbClr val="000000">
                  <a:alpha val="0"/>
                </a:srgbClr>
              </a:clrFrom>
              <a:clrTo>
                <a:srgbClr val="000000">
                  <a:alpha val="0"/>
                </a:srgbClr>
              </a:clrTo>
            </a:clrChange>
            <a:duotone>
              <a:schemeClr val="bg2">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Effect>
                      <a14:colorTemperature colorTemp="11200"/>
                    </a14:imgEffect>
                  </a14:imgLayer>
                </a14:imgProps>
              </a:ext>
              <a:ext uri="{28A0092B-C50C-407E-A947-70E740481C1C}">
                <a14:useLocalDpi xmlns:a14="http://schemas.microsoft.com/office/drawing/2010/main" val="0"/>
              </a:ext>
            </a:extLst>
          </a:blip>
          <a:srcRect l="12505" t="13409" r="57313" b="18068"/>
          <a:stretch/>
        </p:blipFill>
        <p:spPr>
          <a:xfrm>
            <a:off x="2035496" y="6068820"/>
            <a:ext cx="295213" cy="714914"/>
          </a:xfrm>
          <a:prstGeom prst="rect">
            <a:avLst/>
          </a:prstGeom>
        </p:spPr>
      </p:pic>
      <p:pic>
        <p:nvPicPr>
          <p:cNvPr id="9" name="PrecisionHawk-Lancaster-UAV.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1173120" flipH="1">
            <a:off x="6697599" y="3477678"/>
            <a:ext cx="620736" cy="431598"/>
          </a:xfrm>
          <a:prstGeom prst="rect">
            <a:avLst/>
          </a:prstGeom>
          <a:ln w="12700">
            <a:miter lim="400000"/>
          </a:ln>
        </p:spPr>
      </p:pic>
      <p:pic>
        <p:nvPicPr>
          <p:cNvPr id="13" name="Picture 12"/>
          <p:cNvPicPr>
            <a:picLocks noChangeAspect="1"/>
          </p:cNvPicPr>
          <p:nvPr/>
        </p:nvPicPr>
        <p:blipFill rotWithShape="1">
          <a:blip r:embed="rId8" cstate="print">
            <a:clrChange>
              <a:clrFrom>
                <a:srgbClr val="000000">
                  <a:alpha val="0"/>
                </a:srgbClr>
              </a:clrFrom>
              <a:clrTo>
                <a:srgbClr val="000000">
                  <a:alpha val="0"/>
                </a:srgbClr>
              </a:clrTo>
            </a:clrChange>
            <a:duotone>
              <a:schemeClr val="accent4">
                <a:shade val="45000"/>
                <a:satMod val="135000"/>
              </a:schemeClr>
              <a:prstClr val="white"/>
            </a:duotone>
            <a:extLst>
              <a:ext uri="{BEBA8EAE-BF5A-486C-A8C5-ECC9F3942E4B}">
                <a14:imgProps xmlns:a14="http://schemas.microsoft.com/office/drawing/2010/main">
                  <a14:imgLayer r:embed="rId9">
                    <a14:imgEffect>
                      <a14:backgroundRemoval t="10000" b="90000" l="10000" r="90000"/>
                    </a14:imgEffect>
                    <a14:imgEffect>
                      <a14:colorTemperature colorTemp="11200"/>
                    </a14:imgEffect>
                  </a14:imgLayer>
                </a14:imgProps>
              </a:ext>
              <a:ext uri="{28A0092B-C50C-407E-A947-70E740481C1C}">
                <a14:useLocalDpi xmlns:a14="http://schemas.microsoft.com/office/drawing/2010/main" val="0"/>
              </a:ext>
            </a:extLst>
          </a:blip>
          <a:srcRect l="12505" t="13409" r="57313" b="18068"/>
          <a:stretch/>
        </p:blipFill>
        <p:spPr>
          <a:xfrm flipH="1">
            <a:off x="8341558" y="5816845"/>
            <a:ext cx="281623" cy="682001"/>
          </a:xfrm>
          <a:prstGeom prst="rect">
            <a:avLst/>
          </a:prstGeom>
        </p:spPr>
      </p:pic>
      <p:grpSp>
        <p:nvGrpSpPr>
          <p:cNvPr id="15" name="Group 24"/>
          <p:cNvGrpSpPr/>
          <p:nvPr/>
        </p:nvGrpSpPr>
        <p:grpSpPr>
          <a:xfrm>
            <a:off x="838076" y="1078696"/>
            <a:ext cx="8182249" cy="537827"/>
            <a:chOff x="0" y="0"/>
            <a:chExt cx="11637326" cy="764931"/>
          </a:xfrm>
        </p:grpSpPr>
        <p:sp>
          <p:nvSpPr>
            <p:cNvPr id="29" name="Shape 21"/>
            <p:cNvSpPr/>
            <p:nvPr/>
          </p:nvSpPr>
          <p:spPr>
            <a:xfrm>
              <a:off x="944369" y="0"/>
              <a:ext cx="10692957" cy="76493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a:lnSpc>
                  <a:spcPct val="90000"/>
                </a:lnSpc>
                <a:defRPr sz="2500">
                  <a:solidFill>
                    <a:srgbClr val="3484C9"/>
                  </a:solidFill>
                  <a:latin typeface="Helvetica Neue Light"/>
                  <a:ea typeface="Helvetica Neue Light"/>
                  <a:cs typeface="Helvetica Neue Light"/>
                  <a:sym typeface="Helvetica Neue Light"/>
                </a:defRPr>
              </a:lvl1pPr>
            </a:lstStyle>
            <a:p>
              <a:pPr algn="ctr" defTabSz="321457" hangingPunct="0">
                <a:spcBef>
                  <a:spcPts val="3867"/>
                </a:spcBef>
              </a:pPr>
              <a:r>
                <a:rPr lang="en-US" sz="1758" kern="0" dirty="0"/>
                <a:t>Operators need to </a:t>
              </a:r>
              <a:r>
                <a:rPr lang="en-US" sz="1758" b="1" kern="0" dirty="0">
                  <a:solidFill>
                    <a:srgbClr val="DE6A10"/>
                  </a:solidFill>
                </a:rPr>
                <a:t>display airspace information </a:t>
              </a:r>
              <a:r>
                <a:rPr lang="en-US" sz="1758" kern="0" dirty="0"/>
                <a:t>and have access to other operator’s operational intent and contingency actions in off-nominal conditions</a:t>
              </a:r>
              <a:endParaRPr sz="1758" kern="0" dirty="0"/>
            </a:p>
          </p:txBody>
        </p:sp>
        <p:sp>
          <p:nvSpPr>
            <p:cNvPr id="27" name="Shape 23"/>
            <p:cNvSpPr/>
            <p:nvPr/>
          </p:nvSpPr>
          <p:spPr>
            <a:xfrm>
              <a:off x="0" y="2930"/>
              <a:ext cx="762000" cy="762001"/>
            </a:xfrm>
            <a:prstGeom prst="ellipse">
              <a:avLst/>
            </a:prstGeom>
            <a:solidFill>
              <a:srgbClr val="B9B9B9"/>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3500" cap="all">
                  <a:solidFill>
                    <a:srgbClr val="FFFFFF"/>
                  </a:solidFill>
                </a:defRPr>
              </a:lvl1pPr>
            </a:lstStyle>
            <a:p>
              <a:pPr algn="ctr" hangingPunct="0"/>
              <a:r>
                <a:rPr sz="2461" kern="0">
                  <a:sym typeface="Helvetica Neue Thin"/>
                </a:rPr>
                <a:t>01</a:t>
              </a:r>
            </a:p>
          </p:txBody>
        </p:sp>
      </p:grpSp>
      <p:grpSp>
        <p:nvGrpSpPr>
          <p:cNvPr id="16" name="Group 29"/>
          <p:cNvGrpSpPr/>
          <p:nvPr/>
        </p:nvGrpSpPr>
        <p:grpSpPr>
          <a:xfrm>
            <a:off x="4378306" y="1947987"/>
            <a:ext cx="7036157" cy="535767"/>
            <a:chOff x="-3051994" y="213732"/>
            <a:chExt cx="10007279" cy="762001"/>
          </a:xfrm>
        </p:grpSpPr>
        <p:sp>
          <p:nvSpPr>
            <p:cNvPr id="22" name="Shape 25"/>
            <p:cNvSpPr/>
            <p:nvPr/>
          </p:nvSpPr>
          <p:spPr>
            <a:xfrm>
              <a:off x="-3051994" y="213732"/>
              <a:ext cx="762000" cy="762001"/>
            </a:xfrm>
            <a:prstGeom prst="ellipse">
              <a:avLst/>
            </a:prstGeom>
            <a:solidFill>
              <a:srgbClr val="72B1D7"/>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3500" cap="all">
                  <a:solidFill>
                    <a:srgbClr val="FFFFFF"/>
                  </a:solidFill>
                </a:defRPr>
              </a:lvl1pPr>
            </a:lstStyle>
            <a:p>
              <a:pPr algn="ctr" hangingPunct="0"/>
              <a:r>
                <a:rPr sz="2461" kern="0">
                  <a:sym typeface="Helvetica Neue Thin"/>
                </a:rPr>
                <a:t>02</a:t>
              </a:r>
            </a:p>
          </p:txBody>
        </p:sp>
        <p:sp>
          <p:nvSpPr>
            <p:cNvPr id="25" name="Shape 27"/>
            <p:cNvSpPr/>
            <p:nvPr/>
          </p:nvSpPr>
          <p:spPr>
            <a:xfrm>
              <a:off x="-2289994" y="213732"/>
              <a:ext cx="9245279" cy="762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a:lnSpc>
                  <a:spcPct val="90000"/>
                </a:lnSpc>
                <a:defRPr sz="2500">
                  <a:solidFill>
                    <a:srgbClr val="3484C9"/>
                  </a:solidFill>
                  <a:latin typeface="Helvetica Neue Light"/>
                  <a:ea typeface="Helvetica Neue Light"/>
                  <a:cs typeface="Helvetica Neue Light"/>
                  <a:sym typeface="Helvetica Neue Light"/>
                </a:defRPr>
              </a:lvl1pPr>
            </a:lstStyle>
            <a:p>
              <a:pPr algn="ctr" defTabSz="321457" hangingPunct="0">
                <a:spcBef>
                  <a:spcPts val="3867"/>
                </a:spcBef>
              </a:pPr>
              <a:r>
                <a:rPr lang="en-US" sz="1758" kern="0" dirty="0"/>
                <a:t>In the absence of acceptable weather products, </a:t>
              </a:r>
              <a:r>
                <a:rPr lang="en-US" sz="1758" b="1" kern="0" dirty="0">
                  <a:solidFill>
                    <a:srgbClr val="DE6A10"/>
                  </a:solidFill>
                </a:rPr>
                <a:t>atmospheric conditions </a:t>
              </a:r>
              <a:r>
                <a:rPr lang="en-US" sz="1758" kern="0" dirty="0"/>
                <a:t>should be </a:t>
              </a:r>
              <a:r>
                <a:rPr lang="en-US" sz="1758" b="1" kern="0" dirty="0">
                  <a:solidFill>
                    <a:srgbClr val="DE6A10"/>
                  </a:solidFill>
                </a:rPr>
                <a:t>self-reported </a:t>
              </a:r>
              <a:r>
                <a:rPr lang="en-US" sz="1758" kern="0" dirty="0">
                  <a:solidFill>
                    <a:srgbClr val="0070C0"/>
                  </a:solidFill>
                </a:rPr>
                <a:t>from</a:t>
              </a:r>
              <a:r>
                <a:rPr lang="en-US" sz="1758" b="1" kern="0" dirty="0">
                  <a:solidFill>
                    <a:srgbClr val="DE6A10"/>
                  </a:solidFill>
                </a:rPr>
                <a:t> GCS </a:t>
              </a:r>
              <a:r>
                <a:rPr lang="en-US" sz="1758" kern="0" dirty="0">
                  <a:solidFill>
                    <a:srgbClr val="0070C0"/>
                  </a:solidFill>
                </a:rPr>
                <a:t>and</a:t>
              </a:r>
              <a:r>
                <a:rPr lang="en-US" sz="1758" b="1" kern="0" dirty="0">
                  <a:solidFill>
                    <a:srgbClr val="DE6A10"/>
                  </a:solidFill>
                </a:rPr>
                <a:t> UAS</a:t>
              </a:r>
              <a:endParaRPr sz="1758" b="1" kern="0" dirty="0">
                <a:solidFill>
                  <a:srgbClr val="DE6A10"/>
                </a:solidFill>
              </a:endParaRPr>
            </a:p>
          </p:txBody>
        </p:sp>
      </p:grpSp>
      <p:grpSp>
        <p:nvGrpSpPr>
          <p:cNvPr id="17" name="Group 34"/>
          <p:cNvGrpSpPr/>
          <p:nvPr/>
        </p:nvGrpSpPr>
        <p:grpSpPr>
          <a:xfrm>
            <a:off x="838075" y="2942466"/>
            <a:ext cx="8684895" cy="535768"/>
            <a:chOff x="0" y="-1"/>
            <a:chExt cx="12352220" cy="762002"/>
          </a:xfrm>
        </p:grpSpPr>
        <p:sp>
          <p:nvSpPr>
            <p:cNvPr id="18" name="Shape 30"/>
            <p:cNvSpPr/>
            <p:nvPr/>
          </p:nvSpPr>
          <p:spPr>
            <a:xfrm>
              <a:off x="0" y="0"/>
              <a:ext cx="762000" cy="762001"/>
            </a:xfrm>
            <a:prstGeom prst="ellipse">
              <a:avLst/>
            </a:prstGeom>
            <a:solidFill>
              <a:srgbClr val="3484C9"/>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3500" cap="all">
                  <a:solidFill>
                    <a:srgbClr val="FFFFFF"/>
                  </a:solidFill>
                </a:defRPr>
              </a:lvl1pPr>
            </a:lstStyle>
            <a:p>
              <a:pPr algn="ctr" hangingPunct="0"/>
              <a:r>
                <a:rPr sz="2461" kern="0" dirty="0">
                  <a:sym typeface="Helvetica Neue Thin"/>
                </a:rPr>
                <a:t>03</a:t>
              </a:r>
            </a:p>
          </p:txBody>
        </p:sp>
        <p:sp>
          <p:nvSpPr>
            <p:cNvPr id="21" name="Shape 32"/>
            <p:cNvSpPr/>
            <p:nvPr/>
          </p:nvSpPr>
          <p:spPr>
            <a:xfrm>
              <a:off x="944369" y="-1"/>
              <a:ext cx="11407851" cy="762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a:lnSpc>
                  <a:spcPct val="90000"/>
                </a:lnSpc>
                <a:defRPr sz="2500">
                  <a:solidFill>
                    <a:srgbClr val="3484C9"/>
                  </a:solidFill>
                  <a:latin typeface="Helvetica Neue Light"/>
                  <a:ea typeface="Helvetica Neue Light"/>
                  <a:cs typeface="Helvetica Neue Light"/>
                  <a:sym typeface="Helvetica Neue Light"/>
                </a:defRPr>
              </a:lvl1pPr>
            </a:lstStyle>
            <a:p>
              <a:pPr algn="ctr" defTabSz="321457" hangingPunct="0">
                <a:spcBef>
                  <a:spcPts val="3867"/>
                </a:spcBef>
              </a:pPr>
              <a:r>
                <a:rPr lang="en-US" sz="1758" kern="0" dirty="0"/>
                <a:t>Initial BVLOS should </a:t>
              </a:r>
              <a:r>
                <a:rPr lang="en-US" sz="1758" b="1" kern="0" dirty="0">
                  <a:solidFill>
                    <a:srgbClr val="DE6A10"/>
                  </a:solidFill>
                </a:rPr>
                <a:t>avoid altitude stratification</a:t>
              </a:r>
              <a:r>
                <a:rPr lang="en-US" sz="1758" kern="0" dirty="0"/>
                <a:t>, until altitude standard, V2V</a:t>
              </a:r>
              <a:endParaRPr sz="1758" kern="0" dirty="0"/>
            </a:p>
          </p:txBody>
        </p:sp>
      </p:grpSp>
      <p:grpSp>
        <p:nvGrpSpPr>
          <p:cNvPr id="30" name="Group 24"/>
          <p:cNvGrpSpPr/>
          <p:nvPr/>
        </p:nvGrpSpPr>
        <p:grpSpPr>
          <a:xfrm>
            <a:off x="2425285" y="4120799"/>
            <a:ext cx="6057083" cy="537827"/>
            <a:chOff x="0" y="0"/>
            <a:chExt cx="8614775" cy="764931"/>
          </a:xfrm>
        </p:grpSpPr>
        <p:sp>
          <p:nvSpPr>
            <p:cNvPr id="31" name="Shape 21"/>
            <p:cNvSpPr/>
            <p:nvPr/>
          </p:nvSpPr>
          <p:spPr>
            <a:xfrm>
              <a:off x="944369" y="0"/>
              <a:ext cx="7670406" cy="76493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a:lnSpc>
                  <a:spcPct val="90000"/>
                </a:lnSpc>
                <a:defRPr sz="2500">
                  <a:solidFill>
                    <a:srgbClr val="3484C9"/>
                  </a:solidFill>
                  <a:latin typeface="Helvetica Neue Light"/>
                  <a:ea typeface="Helvetica Neue Light"/>
                  <a:cs typeface="Helvetica Neue Light"/>
                  <a:sym typeface="Helvetica Neue Light"/>
                </a:defRPr>
              </a:lvl1pPr>
            </a:lstStyle>
            <a:p>
              <a:pPr algn="ctr" defTabSz="321457" hangingPunct="0">
                <a:spcBef>
                  <a:spcPts val="3867"/>
                </a:spcBef>
              </a:pPr>
              <a:r>
                <a:rPr lang="en-US" sz="1758" b="1" kern="0" dirty="0">
                  <a:solidFill>
                    <a:srgbClr val="DE6A10"/>
                  </a:solidFill>
                </a:rPr>
                <a:t>Altitude reporting </a:t>
              </a:r>
              <a:r>
                <a:rPr lang="en-US" sz="1758" kern="0" dirty="0"/>
                <a:t>should be </a:t>
              </a:r>
              <a:r>
                <a:rPr lang="en-US" sz="1758" b="1" kern="0" dirty="0">
                  <a:solidFill>
                    <a:srgbClr val="DE6A10"/>
                  </a:solidFill>
                </a:rPr>
                <a:t>standardized </a:t>
              </a:r>
              <a:r>
                <a:rPr lang="en-US" sz="1758" kern="0" dirty="0"/>
                <a:t>and consistent/translatable to current airspace users</a:t>
              </a:r>
              <a:endParaRPr sz="1758" kern="0" dirty="0"/>
            </a:p>
          </p:txBody>
        </p:sp>
        <p:sp>
          <p:nvSpPr>
            <p:cNvPr id="32" name="Shape 23"/>
            <p:cNvSpPr/>
            <p:nvPr/>
          </p:nvSpPr>
          <p:spPr>
            <a:xfrm>
              <a:off x="0" y="2930"/>
              <a:ext cx="762000" cy="762001"/>
            </a:xfrm>
            <a:prstGeom prst="ellipse">
              <a:avLst/>
            </a:prstGeom>
            <a:solidFill>
              <a:srgbClr val="B9B9B9"/>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3500" cap="all">
                  <a:solidFill>
                    <a:srgbClr val="FFFFFF"/>
                  </a:solidFill>
                </a:defRPr>
              </a:lvl1pPr>
            </a:lstStyle>
            <a:p>
              <a:pPr algn="ctr" hangingPunct="0"/>
              <a:r>
                <a:rPr sz="2461" kern="0" dirty="0">
                  <a:sym typeface="Helvetica Neue Thin"/>
                </a:rPr>
                <a:t>0</a:t>
              </a:r>
              <a:r>
                <a:rPr lang="en-US" sz="2461" kern="0" dirty="0">
                  <a:sym typeface="Helvetica Neue Thin"/>
                </a:rPr>
                <a:t>4</a:t>
              </a:r>
              <a:endParaRPr sz="2461" kern="0" dirty="0">
                <a:sym typeface="Helvetica Neue Thin"/>
              </a:endParaRPr>
            </a:p>
          </p:txBody>
        </p:sp>
      </p:grpSp>
      <p:grpSp>
        <p:nvGrpSpPr>
          <p:cNvPr id="36" name="Group 29"/>
          <p:cNvGrpSpPr/>
          <p:nvPr/>
        </p:nvGrpSpPr>
        <p:grpSpPr>
          <a:xfrm>
            <a:off x="893253" y="5147491"/>
            <a:ext cx="8684896" cy="669353"/>
            <a:chOff x="0" y="-96030"/>
            <a:chExt cx="12352222" cy="951996"/>
          </a:xfrm>
        </p:grpSpPr>
        <p:sp>
          <p:nvSpPr>
            <p:cNvPr id="37" name="Shape 25"/>
            <p:cNvSpPr/>
            <p:nvPr/>
          </p:nvSpPr>
          <p:spPr>
            <a:xfrm>
              <a:off x="0" y="0"/>
              <a:ext cx="762000" cy="762001"/>
            </a:xfrm>
            <a:prstGeom prst="ellipse">
              <a:avLst/>
            </a:prstGeom>
            <a:solidFill>
              <a:srgbClr val="72B1D7"/>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3500" cap="all">
                  <a:solidFill>
                    <a:srgbClr val="FFFFFF"/>
                  </a:solidFill>
                </a:defRPr>
              </a:lvl1pPr>
            </a:lstStyle>
            <a:p>
              <a:pPr algn="ctr" hangingPunct="0"/>
              <a:r>
                <a:rPr sz="2461" kern="0" dirty="0">
                  <a:sym typeface="Helvetica Neue Thin"/>
                </a:rPr>
                <a:t>0</a:t>
              </a:r>
              <a:r>
                <a:rPr lang="en-US" sz="2461" kern="0" dirty="0">
                  <a:sym typeface="Helvetica Neue Thin"/>
                </a:rPr>
                <a:t>5</a:t>
              </a:r>
              <a:endParaRPr sz="2461" kern="0" dirty="0">
                <a:sym typeface="Helvetica Neue Thin"/>
              </a:endParaRPr>
            </a:p>
          </p:txBody>
        </p:sp>
        <p:sp>
          <p:nvSpPr>
            <p:cNvPr id="38" name="Shape 27"/>
            <p:cNvSpPr/>
            <p:nvPr/>
          </p:nvSpPr>
          <p:spPr>
            <a:xfrm>
              <a:off x="882173" y="-96030"/>
              <a:ext cx="11470049" cy="9519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a:lnSpc>
                  <a:spcPct val="90000"/>
                </a:lnSpc>
                <a:defRPr sz="2500">
                  <a:solidFill>
                    <a:srgbClr val="3484C9"/>
                  </a:solidFill>
                  <a:latin typeface="Helvetica Neue Light"/>
                  <a:ea typeface="Helvetica Neue Light"/>
                  <a:cs typeface="Helvetica Neue Light"/>
                  <a:sym typeface="Helvetica Neue Light"/>
                </a:defRPr>
              </a:lvl1pPr>
            </a:lstStyle>
            <a:p>
              <a:pPr algn="ctr" defTabSz="321457" hangingPunct="0">
                <a:spcBef>
                  <a:spcPts val="3867"/>
                </a:spcBef>
              </a:pPr>
              <a:r>
                <a:rPr lang="en-US" sz="1758" b="1" kern="0" dirty="0">
                  <a:solidFill>
                    <a:srgbClr val="DE6A10"/>
                  </a:solidFill>
                </a:rPr>
                <a:t>Operator training</a:t>
              </a:r>
              <a:r>
                <a:rPr lang="en-US" sz="1758" kern="0" dirty="0"/>
                <a:t>, </a:t>
              </a:r>
              <a:r>
                <a:rPr lang="en-US" sz="1758" b="1" kern="0" dirty="0">
                  <a:solidFill>
                    <a:srgbClr val="DE6A10"/>
                  </a:solidFill>
                </a:rPr>
                <a:t>UTM information integrated with GCS</a:t>
              </a:r>
              <a:r>
                <a:rPr lang="en-US" sz="1758" kern="0" dirty="0"/>
                <a:t>, displaying airspace constraints, and procedural guidance are needed to support </a:t>
              </a:r>
              <a:r>
                <a:rPr lang="en-US" sz="1758" b="1" kern="0" dirty="0">
                  <a:solidFill>
                    <a:srgbClr val="DE6A10"/>
                  </a:solidFill>
                </a:rPr>
                <a:t>separation provision</a:t>
              </a:r>
              <a:endParaRPr sz="1758" b="1" kern="0" dirty="0">
                <a:solidFill>
                  <a:srgbClr val="DE6A10"/>
                </a:solidFill>
              </a:endParaRPr>
            </a:p>
          </p:txBody>
        </p:sp>
      </p:grpSp>
      <p:pic>
        <p:nvPicPr>
          <p:cNvPr id="26" name="pipercub.jp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1805010" y="1955472"/>
            <a:ext cx="1464439" cy="648042"/>
          </a:xfrm>
          <a:prstGeom prst="rect">
            <a:avLst/>
          </a:prstGeom>
          <a:ln w="12700">
            <a:miter lim="400000"/>
          </a:ln>
        </p:spPr>
      </p:pic>
    </p:spTree>
    <p:extLst>
      <p:ext uri="{BB962C8B-B14F-4D97-AF65-F5344CB8AC3E}">
        <p14:creationId xmlns:p14="http://schemas.microsoft.com/office/powerpoint/2010/main" val="1461644482"/>
      </p:ext>
    </p:extLst>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p:cNvSpPr>
          <p:nvPr>
            <p:ph type="ctrTitle" idx="4294967295"/>
          </p:nvPr>
        </p:nvSpPr>
        <p:spPr>
          <a:xfrm>
            <a:off x="2" y="2686073"/>
            <a:ext cx="9410599" cy="994142"/>
          </a:xfrm>
          <a:prstGeom prst="rect">
            <a:avLst/>
          </a:prstGeom>
          <a:solidFill>
            <a:srgbClr val="0070C0"/>
          </a:solidFill>
        </p:spPr>
        <p:style>
          <a:lnRef idx="0">
            <a:schemeClr val="accent6"/>
          </a:lnRef>
          <a:fillRef idx="3">
            <a:schemeClr val="accent6"/>
          </a:fillRef>
          <a:effectRef idx="3">
            <a:schemeClr val="accent6"/>
          </a:effectRef>
          <a:fontRef idx="minor">
            <a:schemeClr val="lt1"/>
          </a:fontRef>
        </p:style>
        <p:txBody>
          <a:bodyPr anchor="ctr"/>
          <a:lstStyle>
            <a:lvl1pPr>
              <a:defRPr sz="4000"/>
            </a:lvl1pPr>
          </a:lstStyle>
          <a:p>
            <a:r>
              <a:rPr lang="en-US" b="1" dirty="0" smtClean="0">
                <a:solidFill>
                  <a:schemeClr val="bg1"/>
                </a:solidFill>
              </a:rPr>
              <a:t>Next Steps</a:t>
            </a:r>
            <a:endParaRPr b="1" dirty="0">
              <a:ln>
                <a:noFill/>
              </a:ln>
              <a:solidFill>
                <a:schemeClr val="bg1"/>
              </a:solidFill>
            </a:endParaRPr>
          </a:p>
        </p:txBody>
      </p:sp>
    </p:spTree>
    <p:extLst>
      <p:ext uri="{BB962C8B-B14F-4D97-AF65-F5344CB8AC3E}">
        <p14:creationId xmlns:p14="http://schemas.microsoft.com/office/powerpoint/2010/main" val="459441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1" y="51115"/>
            <a:ext cx="10621819" cy="914399"/>
          </a:xfrm>
        </p:spPr>
        <p:txBody>
          <a:bodyPr>
            <a:normAutofit/>
          </a:bodyPr>
          <a:lstStyle/>
          <a:p>
            <a:r>
              <a:rPr lang="en-US" sz="3200" smtClean="0"/>
              <a:t>Next </a:t>
            </a:r>
            <a:r>
              <a:rPr lang="en-US" sz="3200"/>
              <a:t>P</a:t>
            </a:r>
            <a:r>
              <a:rPr lang="en-US" sz="3200" smtClean="0"/>
              <a:t>lanned </a:t>
            </a:r>
            <a:r>
              <a:rPr lang="en-US" sz="3200" dirty="0" smtClean="0"/>
              <a:t>Evaluations	</a:t>
            </a:r>
            <a:endParaRPr lang="en-US" sz="3200" dirty="0"/>
          </a:p>
        </p:txBody>
      </p:sp>
      <p:sp>
        <p:nvSpPr>
          <p:cNvPr id="3" name="Content Placeholder 2"/>
          <p:cNvSpPr>
            <a:spLocks noGrp="1"/>
          </p:cNvSpPr>
          <p:nvPr>
            <p:ph idx="1"/>
          </p:nvPr>
        </p:nvSpPr>
        <p:spPr>
          <a:xfrm>
            <a:off x="406400" y="1271016"/>
            <a:ext cx="11379200" cy="5410200"/>
          </a:xfrm>
        </p:spPr>
        <p:txBody>
          <a:bodyPr>
            <a:normAutofit fontScale="92500" lnSpcReduction="10000"/>
          </a:bodyPr>
          <a:lstStyle/>
          <a:p>
            <a:pPr>
              <a:spcBef>
                <a:spcPts val="672"/>
              </a:spcBef>
              <a:spcAft>
                <a:spcPts val="1800"/>
              </a:spcAft>
            </a:pPr>
            <a:r>
              <a:rPr lang="en-US" sz="2800" dirty="0" smtClean="0">
                <a:latin typeface="+mj-lt"/>
              </a:rPr>
              <a:t>Additional TCL2 </a:t>
            </a:r>
            <a:r>
              <a:rPr lang="en-US" sz="2800" dirty="0" smtClean="0">
                <a:latin typeface="+mn-lt"/>
              </a:rPr>
              <a:t>multiple BVLOS tests at all FAA test sites in May/June 2017</a:t>
            </a:r>
            <a:endParaRPr lang="en-US" sz="2800" dirty="0">
              <a:latin typeface="+mn-lt"/>
            </a:endParaRPr>
          </a:p>
          <a:p>
            <a:pPr lvl="1">
              <a:spcBef>
                <a:spcPts val="1872"/>
              </a:spcBef>
              <a:spcAft>
                <a:spcPts val="1800"/>
              </a:spcAft>
            </a:pPr>
            <a:r>
              <a:rPr lang="en-US" sz="2900" dirty="0" smtClean="0">
                <a:latin typeface="+mn-lt"/>
              </a:rPr>
              <a:t>Task orders to all test sites issued last week. Strong industry participation (many operators, multiple USS, many use cases)</a:t>
            </a:r>
          </a:p>
          <a:p>
            <a:pPr lvl="1">
              <a:lnSpc>
                <a:spcPct val="110000"/>
              </a:lnSpc>
            </a:pPr>
            <a:r>
              <a:rPr lang="en-US" sz="2600" dirty="0"/>
              <a:t>Focus Areas:</a:t>
            </a:r>
          </a:p>
          <a:p>
            <a:pPr lvl="2"/>
            <a:r>
              <a:rPr lang="en-US" sz="2600" dirty="0"/>
              <a:t>UAS Service Supplier technologies and procedures</a:t>
            </a:r>
          </a:p>
          <a:p>
            <a:pPr lvl="2"/>
            <a:r>
              <a:rPr lang="en-US" sz="2600" dirty="0" err="1"/>
              <a:t>Geofencing</a:t>
            </a:r>
            <a:r>
              <a:rPr lang="en-US" sz="2600" dirty="0"/>
              <a:t> technologies/conformance monitoring,</a:t>
            </a:r>
          </a:p>
          <a:p>
            <a:pPr lvl="2"/>
            <a:r>
              <a:rPr lang="en-US" sz="2600" dirty="0"/>
              <a:t>Ground-based surveillance/sense and avoid,</a:t>
            </a:r>
          </a:p>
          <a:p>
            <a:pPr lvl="2"/>
            <a:r>
              <a:rPr lang="en-US" sz="2600" dirty="0"/>
              <a:t>Airborne sense and avoid</a:t>
            </a:r>
          </a:p>
          <a:p>
            <a:pPr lvl="2"/>
            <a:r>
              <a:rPr lang="en-US" sz="2600" dirty="0"/>
              <a:t>Communication, navigation, </a:t>
            </a:r>
            <a:r>
              <a:rPr lang="en-US" sz="2600" dirty="0" smtClean="0"/>
              <a:t>surveillance</a:t>
            </a:r>
          </a:p>
          <a:p>
            <a:pPr lvl="2"/>
            <a:r>
              <a:rPr lang="en-US" sz="2600" dirty="0" smtClean="0"/>
              <a:t>Human </a:t>
            </a:r>
            <a:r>
              <a:rPr lang="en-US" sz="2600" dirty="0"/>
              <a:t>factors related to UTM data creation and </a:t>
            </a:r>
            <a:r>
              <a:rPr lang="en-US" sz="2600" dirty="0" smtClean="0"/>
              <a:t>display</a:t>
            </a:r>
            <a:endParaRPr lang="en-US" sz="2600" dirty="0" smtClean="0">
              <a:latin typeface="+mn-lt"/>
            </a:endParaRPr>
          </a:p>
          <a:p>
            <a:pPr>
              <a:spcBef>
                <a:spcPts val="1872"/>
              </a:spcBef>
              <a:spcAft>
                <a:spcPts val="1800"/>
              </a:spcAft>
            </a:pPr>
            <a:r>
              <a:rPr lang="en-US" sz="2800" dirty="0" smtClean="0">
                <a:latin typeface="+mn-lt"/>
              </a:rPr>
              <a:t>TCL3 preparations ongoing, testing period end FY17/FY18</a:t>
            </a:r>
          </a:p>
        </p:txBody>
      </p:sp>
    </p:spTree>
    <p:extLst>
      <p:ext uri="{BB962C8B-B14F-4D97-AF65-F5344CB8AC3E}">
        <p14:creationId xmlns:p14="http://schemas.microsoft.com/office/powerpoint/2010/main" val="17976494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t="-270"/>
          <a:stretch/>
        </p:blipFill>
        <p:spPr>
          <a:xfrm>
            <a:off x="8405447" y="937425"/>
            <a:ext cx="2970856" cy="1804257"/>
          </a:xfrm>
        </p:spPr>
      </p:pic>
      <p:sp>
        <p:nvSpPr>
          <p:cNvPr id="2" name="Title 1"/>
          <p:cNvSpPr>
            <a:spLocks noGrp="1"/>
          </p:cNvSpPr>
          <p:nvPr>
            <p:ph type="title"/>
          </p:nvPr>
        </p:nvSpPr>
        <p:spPr>
          <a:xfrm>
            <a:off x="147782" y="34180"/>
            <a:ext cx="11364280" cy="914399"/>
          </a:xfrm>
          <a:ln>
            <a:noFill/>
          </a:ln>
        </p:spPr>
        <p:txBody>
          <a:bodyPr>
            <a:normAutofit/>
          </a:bodyPr>
          <a:lstStyle/>
          <a:p>
            <a:r>
              <a:rPr lang="en-US" sz="2800" dirty="0" smtClean="0"/>
              <a:t>TCL 2 National Safe UAS Integration Campaign </a:t>
            </a:r>
            <a:endParaRPr lang="en-US" sz="2800" dirty="0"/>
          </a:p>
        </p:txBody>
      </p:sp>
      <p:sp>
        <p:nvSpPr>
          <p:cNvPr id="6" name="Content Placeholder 7"/>
          <p:cNvSpPr txBox="1">
            <a:spLocks/>
          </p:cNvSpPr>
          <p:nvPr/>
        </p:nvSpPr>
        <p:spPr>
          <a:xfrm>
            <a:off x="195349" y="937425"/>
            <a:ext cx="7729451" cy="280166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a:ea typeface="+mn-ea"/>
                <a:cs typeface="Arial"/>
              </a:defRPr>
            </a:lvl1pPr>
            <a:lvl2pPr marL="684213" indent="-342900" algn="l" defTabSz="914400" rtl="0" eaLnBrk="1" latinLnBrk="0" hangingPunct="1">
              <a:spcBef>
                <a:spcPct val="20000"/>
              </a:spcBef>
              <a:buFont typeface="Arial" panose="020B0604020202020204" pitchFamily="34" charset="0"/>
              <a:buChar char="–"/>
              <a:defRPr sz="3000" kern="1200">
                <a:solidFill>
                  <a:schemeClr val="tx1"/>
                </a:solidFill>
                <a:latin typeface="Arial"/>
                <a:ea typeface="+mn-ea"/>
                <a:cs typeface="Arial"/>
              </a:defRPr>
            </a:lvl2pPr>
            <a:lvl3pPr marL="1025525" indent="-341313" algn="l" defTabSz="914400" rtl="0" eaLnBrk="1" latinLnBrk="0" hangingPunct="1">
              <a:spcBef>
                <a:spcPct val="20000"/>
              </a:spcBef>
              <a:buFont typeface="Courier New" panose="02070309020205020404" pitchFamily="49" charset="0"/>
              <a:buChar char="o"/>
              <a:defRPr sz="2800" kern="1200">
                <a:solidFill>
                  <a:schemeClr val="tx1"/>
                </a:solidFill>
                <a:latin typeface="Arial"/>
                <a:ea typeface="+mn-ea"/>
                <a:cs typeface="Arial"/>
              </a:defRPr>
            </a:lvl3pPr>
            <a:lvl4pPr marL="1433513" indent="-342900" algn="l" defTabSz="914400" rtl="0" eaLnBrk="1" latinLnBrk="0" hangingPunct="1">
              <a:spcBef>
                <a:spcPct val="20000"/>
              </a:spcBef>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4pPr>
            <a:lvl5pPr marL="1376363" indent="-350838" algn="l" defTabSz="914400" rtl="0" eaLnBrk="1" latinLnBrk="0" hangingPunct="1">
              <a:spcBef>
                <a:spcPct val="20000"/>
              </a:spcBef>
              <a:buFont typeface="Arial" panose="020B0604020202020204" pitchFamily="34" charset="0"/>
              <a:buChar char="»"/>
              <a:defRPr sz="2600" kern="1200">
                <a:solidFill>
                  <a:schemeClr val="tx1"/>
                </a:solidFill>
                <a:latin typeface="Arial"/>
                <a:ea typeface="+mn-ea"/>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US" sz="1800" b="1" dirty="0" smtClean="0">
                <a:solidFill>
                  <a:prstClr val="black"/>
                </a:solidFill>
              </a:rPr>
              <a:t>What:</a:t>
            </a:r>
            <a:r>
              <a:rPr lang="en-US" sz="1800" dirty="0" smtClean="0">
                <a:solidFill>
                  <a:prstClr val="black"/>
                </a:solidFill>
              </a:rPr>
              <a:t> Demonstrate and evaluate critical elements of diverse multiple BVLOS operations, 4 different vehicles from each site flown under UTM</a:t>
            </a:r>
          </a:p>
          <a:p>
            <a:pPr marL="0" indent="0">
              <a:spcAft>
                <a:spcPts val="600"/>
              </a:spcAft>
              <a:buFont typeface="Arial" panose="020B0604020202020204" pitchFamily="34" charset="0"/>
              <a:buNone/>
            </a:pPr>
            <a:r>
              <a:rPr lang="en-US" sz="1800" dirty="0" smtClean="0">
                <a:solidFill>
                  <a:prstClr val="black"/>
                </a:solidFill>
              </a:rPr>
              <a:t>Demonstrate architecture with multiple Operators, UAS Service Suppliers and Flight Information Management System (FIMS) </a:t>
            </a:r>
          </a:p>
          <a:p>
            <a:pPr marL="0" indent="0">
              <a:spcAft>
                <a:spcPts val="600"/>
              </a:spcAft>
              <a:buFont typeface="Arial" panose="020B0604020202020204" pitchFamily="34" charset="0"/>
              <a:buNone/>
            </a:pPr>
            <a:r>
              <a:rPr lang="en-US" sz="1800" b="1" dirty="0" smtClean="0">
                <a:solidFill>
                  <a:prstClr val="black"/>
                </a:solidFill>
              </a:rPr>
              <a:t>Where: </a:t>
            </a:r>
            <a:r>
              <a:rPr lang="en-US" sz="1800" dirty="0" smtClean="0">
                <a:solidFill>
                  <a:prstClr val="black"/>
                </a:solidFill>
              </a:rPr>
              <a:t>6 FAA UAS Test Sites</a:t>
            </a:r>
          </a:p>
          <a:p>
            <a:pPr marL="0" indent="0">
              <a:spcAft>
                <a:spcPts val="600"/>
              </a:spcAft>
              <a:buFont typeface="Arial" panose="020B0604020202020204" pitchFamily="34" charset="0"/>
              <a:buNone/>
            </a:pPr>
            <a:r>
              <a:rPr lang="en-US" sz="1800" b="1" dirty="0" smtClean="0">
                <a:solidFill>
                  <a:prstClr val="black"/>
                </a:solidFill>
              </a:rPr>
              <a:t>Who:</a:t>
            </a:r>
            <a:r>
              <a:rPr lang="en-US" sz="1800" dirty="0" smtClean="0">
                <a:solidFill>
                  <a:prstClr val="black"/>
                </a:solidFill>
              </a:rPr>
              <a:t> NASA, Test Sites, partners</a:t>
            </a:r>
          </a:p>
          <a:p>
            <a:pPr marL="0" indent="0">
              <a:spcAft>
                <a:spcPts val="600"/>
              </a:spcAft>
              <a:buFont typeface="Arial" panose="020B0604020202020204" pitchFamily="34" charset="0"/>
              <a:buNone/>
            </a:pPr>
            <a:r>
              <a:rPr lang="en-US" sz="1800" b="1" dirty="0" smtClean="0">
                <a:solidFill>
                  <a:prstClr val="black"/>
                </a:solidFill>
              </a:rPr>
              <a:t>When:</a:t>
            </a:r>
            <a:r>
              <a:rPr lang="en-US" sz="1800" dirty="0" smtClean="0">
                <a:solidFill>
                  <a:prstClr val="black"/>
                </a:solidFill>
              </a:rPr>
              <a:t> 15 May – </a:t>
            </a:r>
            <a:r>
              <a:rPr lang="en-US" sz="1800" dirty="0">
                <a:solidFill>
                  <a:prstClr val="black"/>
                </a:solidFill>
              </a:rPr>
              <a:t>9</a:t>
            </a:r>
            <a:r>
              <a:rPr lang="en-US" sz="1800" dirty="0" smtClean="0">
                <a:solidFill>
                  <a:prstClr val="black"/>
                </a:solidFill>
              </a:rPr>
              <a:t> June 2017</a:t>
            </a:r>
          </a:p>
          <a:p>
            <a:pPr marL="0" indent="0">
              <a:buFont typeface="Arial" panose="020B0604020202020204" pitchFamily="34" charset="0"/>
              <a:buNone/>
            </a:pPr>
            <a:endParaRPr lang="en-US" sz="2000" i="1" dirty="0" smtClean="0">
              <a:solidFill>
                <a:srgbClr val="1B587C">
                  <a:lumMod val="75000"/>
                </a:srgbClr>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349" y="3603989"/>
            <a:ext cx="3684989" cy="2760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le 2"/>
          <p:cNvGraphicFramePr>
            <a:graphicFrameLocks noGrp="1"/>
          </p:cNvGraphicFramePr>
          <p:nvPr>
            <p:extLst>
              <p:ext uri="{D42A27DB-BD31-4B8C-83A1-F6EECF244321}">
                <p14:modId xmlns:p14="http://schemas.microsoft.com/office/powerpoint/2010/main" val="1415488852"/>
              </p:ext>
            </p:extLst>
          </p:nvPr>
        </p:nvGraphicFramePr>
        <p:xfrm>
          <a:off x="4290533" y="2913021"/>
          <a:ext cx="7455990" cy="3329230"/>
        </p:xfrm>
        <a:graphic>
          <a:graphicData uri="http://schemas.openxmlformats.org/drawingml/2006/table">
            <a:tbl>
              <a:tblPr firstRow="1" bandRow="1">
                <a:tableStyleId>{F5AB1C69-6EDB-4FF4-983F-18BD219EF322}</a:tableStyleId>
              </a:tblPr>
              <a:tblGrid>
                <a:gridCol w="2061415"/>
                <a:gridCol w="827790"/>
                <a:gridCol w="1018615"/>
                <a:gridCol w="967683"/>
                <a:gridCol w="1001637"/>
                <a:gridCol w="916753"/>
                <a:gridCol w="662097"/>
              </a:tblGrid>
              <a:tr h="520042">
                <a:tc>
                  <a:txBody>
                    <a:bodyPr/>
                    <a:lstStyle/>
                    <a:p>
                      <a:pPr algn="ctr"/>
                      <a:r>
                        <a:rPr lang="en-US" sz="1600" dirty="0" smtClean="0"/>
                        <a:t>Test Site</a:t>
                      </a:r>
                      <a:endParaRPr lang="en-US" sz="1600" dirty="0"/>
                    </a:p>
                  </a:txBody>
                  <a:tcPr/>
                </a:tc>
                <a:tc>
                  <a:txBody>
                    <a:bodyPr/>
                    <a:lstStyle/>
                    <a:p>
                      <a:pPr algn="ctr"/>
                      <a:r>
                        <a:rPr lang="en-US" sz="1050" dirty="0" smtClean="0"/>
                        <a:t>USS</a:t>
                      </a:r>
                      <a:br>
                        <a:rPr lang="en-US" sz="1050" dirty="0" smtClean="0"/>
                      </a:br>
                      <a:r>
                        <a:rPr lang="en-US" sz="1050" dirty="0" smtClean="0"/>
                        <a:t>Tech</a:t>
                      </a:r>
                      <a:endParaRPr lang="en-US" sz="1050" dirty="0"/>
                    </a:p>
                  </a:txBody>
                  <a:tcPr/>
                </a:tc>
                <a:tc>
                  <a:txBody>
                    <a:bodyPr/>
                    <a:lstStyle/>
                    <a:p>
                      <a:pPr algn="ctr"/>
                      <a:r>
                        <a:rPr lang="en-US" sz="1000" dirty="0" err="1" smtClean="0"/>
                        <a:t>Geo</a:t>
                      </a:r>
                      <a:r>
                        <a:rPr lang="en-US" sz="1000" baseline="0" dirty="0" err="1" smtClean="0"/>
                        <a:t>fence</a:t>
                      </a:r>
                      <a:r>
                        <a:rPr lang="en-US" sz="1000" baseline="0" dirty="0" smtClean="0"/>
                        <a:t/>
                      </a:r>
                      <a:br>
                        <a:rPr lang="en-US" sz="1000" baseline="0" dirty="0" smtClean="0"/>
                      </a:br>
                      <a:r>
                        <a:rPr lang="en-US" sz="1000" baseline="0" dirty="0" smtClean="0"/>
                        <a:t>Tech</a:t>
                      </a:r>
                      <a:endParaRPr lang="en-US" sz="1400" dirty="0"/>
                    </a:p>
                  </a:txBody>
                  <a:tcPr/>
                </a:tc>
                <a:tc>
                  <a:txBody>
                    <a:bodyPr/>
                    <a:lstStyle/>
                    <a:p>
                      <a:pPr algn="ctr"/>
                      <a:r>
                        <a:rPr lang="en-US" sz="1050" dirty="0" smtClean="0"/>
                        <a:t>Ground-based</a:t>
                      </a:r>
                    </a:p>
                    <a:p>
                      <a:pPr algn="ctr"/>
                      <a:r>
                        <a:rPr lang="en-US" sz="1050" dirty="0" smtClean="0"/>
                        <a:t>SAA</a:t>
                      </a:r>
                      <a:endParaRPr lang="en-US" sz="1050" dirty="0"/>
                    </a:p>
                  </a:txBody>
                  <a:tcPr/>
                </a:tc>
                <a:tc>
                  <a:txBody>
                    <a:bodyPr/>
                    <a:lstStyle/>
                    <a:p>
                      <a:pPr algn="ctr"/>
                      <a:r>
                        <a:rPr lang="en-US" sz="1050" dirty="0" smtClean="0"/>
                        <a:t>Airborne</a:t>
                      </a:r>
                      <a:br>
                        <a:rPr lang="en-US" sz="1050" dirty="0" smtClean="0"/>
                      </a:br>
                      <a:r>
                        <a:rPr lang="en-US" sz="1050" dirty="0" smtClean="0"/>
                        <a:t>SAA</a:t>
                      </a:r>
                      <a:endParaRPr lang="en-US" sz="1050" dirty="0"/>
                    </a:p>
                  </a:txBody>
                  <a:tcPr/>
                </a:tc>
                <a:tc>
                  <a:txBody>
                    <a:bodyPr/>
                    <a:lstStyle/>
                    <a:p>
                      <a:pPr algn="ctr"/>
                      <a:r>
                        <a:rPr lang="en-US" sz="1050" dirty="0" smtClean="0"/>
                        <a:t>CNS</a:t>
                      </a:r>
                      <a:endParaRPr lang="en-US" sz="1050" dirty="0"/>
                    </a:p>
                  </a:txBody>
                  <a:tcPr/>
                </a:tc>
                <a:tc>
                  <a:txBody>
                    <a:bodyPr/>
                    <a:lstStyle/>
                    <a:p>
                      <a:pPr algn="ctr"/>
                      <a:r>
                        <a:rPr lang="en-US" sz="1050" dirty="0" smtClean="0"/>
                        <a:t>Human Factors</a:t>
                      </a:r>
                      <a:br>
                        <a:rPr lang="en-US" sz="1050" dirty="0" smtClean="0"/>
                      </a:br>
                      <a:endParaRPr lang="en-US" sz="1050" dirty="0"/>
                    </a:p>
                  </a:txBody>
                  <a:tcPr/>
                </a:tc>
              </a:tr>
              <a:tr h="343851">
                <a:tc>
                  <a:txBody>
                    <a:bodyPr/>
                    <a:lstStyle/>
                    <a:p>
                      <a:r>
                        <a:rPr lang="en-US" sz="1600" dirty="0" smtClean="0"/>
                        <a:t>Alaska</a:t>
                      </a:r>
                      <a:endParaRPr lang="en-US" sz="1600" dirty="0"/>
                    </a:p>
                  </a:txBody>
                  <a:tcPr/>
                </a:tc>
                <a:tc>
                  <a:txBody>
                    <a:bodyPr/>
                    <a:lstStyle/>
                    <a:p>
                      <a:pPr algn="ctr"/>
                      <a:endParaRPr lang="en-US" sz="1600" dirty="0"/>
                    </a:p>
                  </a:txBody>
                  <a:tcPr/>
                </a:tc>
                <a:tc>
                  <a:txBody>
                    <a:bodyPr/>
                    <a:lstStyle/>
                    <a:p>
                      <a:pPr algn="ctr"/>
                      <a:r>
                        <a:rPr lang="en-US" sz="1600" dirty="0" smtClean="0"/>
                        <a:t>X</a:t>
                      </a:r>
                      <a:endParaRPr lang="en-US" sz="1600" dirty="0"/>
                    </a:p>
                  </a:txBody>
                  <a:tcPr/>
                </a:tc>
                <a:tc>
                  <a:txBody>
                    <a:bodyPr/>
                    <a:lstStyle/>
                    <a:p>
                      <a:pPr algn="ctr"/>
                      <a:endParaRPr lang="en-US" sz="1600" dirty="0"/>
                    </a:p>
                  </a:txBody>
                  <a:tcPr/>
                </a:tc>
                <a:tc>
                  <a:txBody>
                    <a:bodyPr/>
                    <a:lstStyle/>
                    <a:p>
                      <a:pPr algn="ctr"/>
                      <a:endParaRPr lang="en-US" sz="1600" dirty="0"/>
                    </a:p>
                  </a:txBody>
                  <a:tcPr/>
                </a:tc>
                <a:tc>
                  <a:txBody>
                    <a:bodyPr/>
                    <a:lstStyle/>
                    <a:p>
                      <a:pPr algn="ctr"/>
                      <a:r>
                        <a:rPr lang="en-US" sz="1600" dirty="0" smtClean="0"/>
                        <a:t>X</a:t>
                      </a:r>
                      <a:endParaRPr lang="en-US" sz="1600" dirty="0"/>
                    </a:p>
                  </a:txBody>
                  <a:tcPr/>
                </a:tc>
                <a:tc>
                  <a:txBody>
                    <a:bodyPr/>
                    <a:lstStyle/>
                    <a:p>
                      <a:pPr algn="ctr"/>
                      <a:endParaRPr lang="en-US" sz="1600"/>
                    </a:p>
                  </a:txBody>
                  <a:tcPr/>
                </a:tc>
              </a:tr>
              <a:tr h="517507">
                <a:tc>
                  <a:txBody>
                    <a:bodyPr/>
                    <a:lstStyle/>
                    <a:p>
                      <a:r>
                        <a:rPr lang="en-US" sz="1600" dirty="0" smtClean="0"/>
                        <a:t>Nevada</a:t>
                      </a:r>
                      <a:endParaRPr lang="en-US" sz="1600" dirty="0"/>
                    </a:p>
                  </a:txBody>
                  <a:tcPr/>
                </a:tc>
                <a:tc>
                  <a:txBody>
                    <a:bodyPr/>
                    <a:lstStyle/>
                    <a:p>
                      <a:pPr algn="ctr"/>
                      <a:r>
                        <a:rPr lang="en-US" sz="1600" dirty="0" smtClean="0"/>
                        <a:t>X</a:t>
                      </a:r>
                      <a:endParaRPr lang="en-US" sz="1600" dirty="0"/>
                    </a:p>
                  </a:txBody>
                  <a:tcPr/>
                </a:tc>
                <a:tc>
                  <a:txBody>
                    <a:bodyPr/>
                    <a:lstStyle/>
                    <a:p>
                      <a:pPr algn="ctr"/>
                      <a:r>
                        <a:rPr lang="en-US" sz="1600" dirty="0" smtClean="0"/>
                        <a:t>X</a:t>
                      </a:r>
                      <a:endParaRPr lang="en-US" sz="1600" dirty="0"/>
                    </a:p>
                  </a:txBody>
                  <a:tcPr/>
                </a:tc>
                <a:tc>
                  <a:txBody>
                    <a:bodyPr/>
                    <a:lstStyle/>
                    <a:p>
                      <a:pPr algn="ctr"/>
                      <a:r>
                        <a:rPr lang="en-US" sz="1600" dirty="0" smtClean="0"/>
                        <a:t>X</a:t>
                      </a:r>
                      <a:endParaRPr lang="en-US" sz="1600" dirty="0"/>
                    </a:p>
                  </a:txBody>
                  <a:tcPr/>
                </a:tc>
                <a:tc>
                  <a:txBody>
                    <a:bodyPr/>
                    <a:lstStyle/>
                    <a:p>
                      <a:pPr algn="ctr"/>
                      <a:r>
                        <a:rPr lang="en-US" sz="1600" dirty="0" smtClean="0"/>
                        <a:t>X</a:t>
                      </a:r>
                      <a:endParaRPr lang="en-US" sz="1600" dirty="0"/>
                    </a:p>
                  </a:txBody>
                  <a:tcPr/>
                </a:tc>
                <a:tc>
                  <a:txBody>
                    <a:bodyPr/>
                    <a:lstStyle/>
                    <a:p>
                      <a:pPr algn="ctr"/>
                      <a:r>
                        <a:rPr lang="en-US" sz="1600" dirty="0" smtClean="0"/>
                        <a:t>X</a:t>
                      </a:r>
                      <a:endParaRPr lang="en-US" sz="1600" dirty="0"/>
                    </a:p>
                  </a:txBody>
                  <a:tcPr/>
                </a:tc>
                <a:tc>
                  <a:txBody>
                    <a:bodyPr/>
                    <a:lstStyle/>
                    <a:p>
                      <a:pPr algn="ctr"/>
                      <a:r>
                        <a:rPr lang="en-US" sz="1600" dirty="0" smtClean="0"/>
                        <a:t>X</a:t>
                      </a:r>
                      <a:endParaRPr lang="en-US" sz="1600" dirty="0"/>
                    </a:p>
                  </a:txBody>
                  <a:tcPr/>
                </a:tc>
              </a:tr>
              <a:tr h="343851">
                <a:tc>
                  <a:txBody>
                    <a:bodyPr/>
                    <a:lstStyle/>
                    <a:p>
                      <a:r>
                        <a:rPr lang="en-US" sz="1600" dirty="0" smtClean="0"/>
                        <a:t>New York</a:t>
                      </a:r>
                      <a:endParaRPr lang="en-US" sz="1600" dirty="0"/>
                    </a:p>
                  </a:txBody>
                  <a:tcPr/>
                </a:tc>
                <a:tc>
                  <a:txBody>
                    <a:bodyPr/>
                    <a:lstStyle/>
                    <a:p>
                      <a:pPr algn="ctr"/>
                      <a:r>
                        <a:rPr lang="en-US" sz="1600" dirty="0" smtClean="0"/>
                        <a:t>X</a:t>
                      </a:r>
                      <a:endParaRPr lang="en-US" sz="1600" dirty="0"/>
                    </a:p>
                  </a:txBody>
                  <a:tcPr/>
                </a:tc>
                <a:tc>
                  <a:txBody>
                    <a:bodyPr/>
                    <a:lstStyle/>
                    <a:p>
                      <a:pPr algn="ctr"/>
                      <a:r>
                        <a:rPr lang="en-US" sz="1600" dirty="0" smtClean="0"/>
                        <a:t>X</a:t>
                      </a:r>
                      <a:endParaRPr lang="en-US" sz="1600" dirty="0"/>
                    </a:p>
                  </a:txBody>
                  <a:tcPr/>
                </a:tc>
                <a:tc>
                  <a:txBody>
                    <a:bodyPr/>
                    <a:lstStyle/>
                    <a:p>
                      <a:pPr algn="ctr"/>
                      <a:endParaRPr lang="en-US" sz="1600" dirty="0"/>
                    </a:p>
                  </a:txBody>
                  <a:tcPr/>
                </a:tc>
                <a:tc>
                  <a:txBody>
                    <a:bodyPr/>
                    <a:lstStyle/>
                    <a:p>
                      <a:pPr algn="ctr"/>
                      <a:endParaRPr lang="en-US" sz="1600" dirty="0"/>
                    </a:p>
                  </a:txBody>
                  <a:tcPr/>
                </a:tc>
                <a:tc>
                  <a:txBody>
                    <a:bodyPr/>
                    <a:lstStyle/>
                    <a:p>
                      <a:pPr algn="ctr"/>
                      <a:r>
                        <a:rPr lang="en-US" sz="1600" dirty="0" smtClean="0"/>
                        <a:t>X</a:t>
                      </a:r>
                      <a:endParaRPr lang="en-US" sz="1600" dirty="0"/>
                    </a:p>
                  </a:txBody>
                  <a:tcPr/>
                </a:tc>
                <a:tc>
                  <a:txBody>
                    <a:bodyPr/>
                    <a:lstStyle/>
                    <a:p>
                      <a:pPr algn="ctr"/>
                      <a:endParaRPr lang="en-US" sz="1600"/>
                    </a:p>
                  </a:txBody>
                  <a:tcPr/>
                </a:tc>
              </a:tr>
              <a:tr h="517507">
                <a:tc>
                  <a:txBody>
                    <a:bodyPr/>
                    <a:lstStyle/>
                    <a:p>
                      <a:r>
                        <a:rPr lang="en-US" sz="1600" dirty="0" smtClean="0"/>
                        <a:t>North Dakota</a:t>
                      </a:r>
                      <a:endParaRPr lang="en-US" sz="1600" dirty="0"/>
                    </a:p>
                  </a:txBody>
                  <a:tcPr/>
                </a:tc>
                <a:tc>
                  <a:txBody>
                    <a:bodyPr/>
                    <a:lstStyle/>
                    <a:p>
                      <a:pPr algn="ctr"/>
                      <a:r>
                        <a:rPr lang="en-US" sz="1600" dirty="0" smtClean="0"/>
                        <a:t>X</a:t>
                      </a:r>
                      <a:endParaRPr lang="en-US" sz="1600" dirty="0"/>
                    </a:p>
                  </a:txBody>
                  <a:tcPr/>
                </a:tc>
                <a:tc>
                  <a:txBody>
                    <a:bodyPr/>
                    <a:lstStyle/>
                    <a:p>
                      <a:pPr algn="ctr"/>
                      <a:r>
                        <a:rPr lang="en-US" sz="1600" dirty="0" smtClean="0"/>
                        <a:t>X</a:t>
                      </a:r>
                      <a:endParaRPr lang="en-US" sz="1600" dirty="0"/>
                    </a:p>
                  </a:txBody>
                  <a:tcPr/>
                </a:tc>
                <a:tc>
                  <a:txBody>
                    <a:bodyPr/>
                    <a:lstStyle/>
                    <a:p>
                      <a:pPr algn="ctr"/>
                      <a:r>
                        <a:rPr lang="en-US" sz="1600" dirty="0" smtClean="0"/>
                        <a:t>X</a:t>
                      </a:r>
                      <a:endParaRPr lang="en-US" sz="1600" dirty="0"/>
                    </a:p>
                  </a:txBody>
                  <a:tcPr/>
                </a:tc>
                <a:tc>
                  <a:txBody>
                    <a:bodyPr/>
                    <a:lstStyle/>
                    <a:p>
                      <a:pPr algn="ctr"/>
                      <a:endParaRPr lang="en-US" sz="1600" dirty="0"/>
                    </a:p>
                  </a:txBody>
                  <a:tcPr/>
                </a:tc>
                <a:tc>
                  <a:txBody>
                    <a:bodyPr/>
                    <a:lstStyle/>
                    <a:p>
                      <a:pPr algn="ctr"/>
                      <a:r>
                        <a:rPr lang="en-US" sz="1600" dirty="0" smtClean="0"/>
                        <a:t>X</a:t>
                      </a:r>
                      <a:endParaRPr lang="en-US" sz="1600" dirty="0"/>
                    </a:p>
                  </a:txBody>
                  <a:tcPr/>
                </a:tc>
                <a:tc>
                  <a:txBody>
                    <a:bodyPr/>
                    <a:lstStyle/>
                    <a:p>
                      <a:pPr algn="ctr"/>
                      <a:r>
                        <a:rPr lang="en-US" sz="1600" dirty="0" smtClean="0"/>
                        <a:t>X</a:t>
                      </a:r>
                      <a:endParaRPr lang="en-US" sz="1600" dirty="0"/>
                    </a:p>
                  </a:txBody>
                  <a:tcPr/>
                </a:tc>
              </a:tr>
              <a:tr h="517507">
                <a:tc>
                  <a:txBody>
                    <a:bodyPr/>
                    <a:lstStyle/>
                    <a:p>
                      <a:r>
                        <a:rPr lang="en-US" sz="1600" dirty="0" smtClean="0"/>
                        <a:t>Texas</a:t>
                      </a:r>
                      <a:endParaRPr lang="en-US" sz="1600" dirty="0"/>
                    </a:p>
                  </a:txBody>
                  <a:tcPr/>
                </a:tc>
                <a:tc>
                  <a:txBody>
                    <a:bodyPr/>
                    <a:lstStyle/>
                    <a:p>
                      <a:pPr algn="ctr"/>
                      <a:endParaRPr lang="en-US" sz="1600" dirty="0"/>
                    </a:p>
                  </a:txBody>
                  <a:tcPr/>
                </a:tc>
                <a:tc>
                  <a:txBody>
                    <a:bodyPr/>
                    <a:lstStyle/>
                    <a:p>
                      <a:pPr algn="ctr"/>
                      <a:endParaRPr lang="en-US" sz="1600"/>
                    </a:p>
                  </a:txBody>
                  <a:tcPr/>
                </a:tc>
                <a:tc>
                  <a:txBody>
                    <a:bodyPr/>
                    <a:lstStyle/>
                    <a:p>
                      <a:pPr algn="ctr"/>
                      <a:endParaRPr lang="en-US" sz="1600" dirty="0"/>
                    </a:p>
                  </a:txBody>
                  <a:tcPr/>
                </a:tc>
                <a:tc>
                  <a:txBody>
                    <a:bodyPr/>
                    <a:lstStyle/>
                    <a:p>
                      <a:pPr algn="ctr"/>
                      <a:r>
                        <a:rPr lang="en-US" sz="1600" dirty="0" smtClean="0"/>
                        <a:t>X</a:t>
                      </a:r>
                      <a:endParaRPr lang="en-US" sz="1600" dirty="0"/>
                    </a:p>
                  </a:txBody>
                  <a:tcPr/>
                </a:tc>
                <a:tc>
                  <a:txBody>
                    <a:bodyPr/>
                    <a:lstStyle/>
                    <a:p>
                      <a:pPr algn="ctr"/>
                      <a:endParaRPr lang="en-US" sz="1600" dirty="0"/>
                    </a:p>
                  </a:txBody>
                  <a:tcPr/>
                </a:tc>
                <a:tc>
                  <a:txBody>
                    <a:bodyPr/>
                    <a:lstStyle/>
                    <a:p>
                      <a:pPr algn="ctr"/>
                      <a:endParaRPr lang="en-US" sz="1600"/>
                    </a:p>
                  </a:txBody>
                  <a:tcPr/>
                </a:tc>
              </a:tr>
              <a:tr h="517507">
                <a:tc>
                  <a:txBody>
                    <a:bodyPr/>
                    <a:lstStyle/>
                    <a:p>
                      <a:r>
                        <a:rPr lang="en-US" sz="1600" dirty="0" smtClean="0"/>
                        <a:t>Virginia</a:t>
                      </a:r>
                      <a:endParaRPr lang="en-US" sz="1600" dirty="0"/>
                    </a:p>
                  </a:txBody>
                  <a:tcPr/>
                </a:tc>
                <a:tc>
                  <a:txBody>
                    <a:bodyPr/>
                    <a:lstStyle/>
                    <a:p>
                      <a:pPr algn="ctr"/>
                      <a:r>
                        <a:rPr lang="en-US" sz="1600" dirty="0" smtClean="0"/>
                        <a:t>X</a:t>
                      </a:r>
                      <a:endParaRPr lang="en-US" sz="1600" dirty="0"/>
                    </a:p>
                  </a:txBody>
                  <a:tcPr/>
                </a:tc>
                <a:tc>
                  <a:txBody>
                    <a:bodyPr/>
                    <a:lstStyle/>
                    <a:p>
                      <a:pPr algn="ctr"/>
                      <a:endParaRPr lang="en-US" sz="1600"/>
                    </a:p>
                  </a:txBody>
                  <a:tcPr/>
                </a:tc>
                <a:tc>
                  <a:txBody>
                    <a:bodyPr/>
                    <a:lstStyle/>
                    <a:p>
                      <a:pPr algn="ctr"/>
                      <a:endParaRPr lang="en-US" sz="1600"/>
                    </a:p>
                  </a:txBody>
                  <a:tcPr/>
                </a:tc>
                <a:tc>
                  <a:txBody>
                    <a:bodyPr/>
                    <a:lstStyle/>
                    <a:p>
                      <a:pPr algn="ctr"/>
                      <a:r>
                        <a:rPr lang="en-US" sz="1600" dirty="0" smtClean="0"/>
                        <a:t>X</a:t>
                      </a:r>
                      <a:endParaRPr lang="en-US" sz="1600" dirty="0"/>
                    </a:p>
                  </a:txBody>
                  <a:tcPr/>
                </a:tc>
                <a:tc>
                  <a:txBody>
                    <a:bodyPr/>
                    <a:lstStyle/>
                    <a:p>
                      <a:pPr algn="ctr"/>
                      <a:endParaRPr lang="en-US" sz="1600" dirty="0"/>
                    </a:p>
                  </a:txBody>
                  <a:tcPr/>
                </a:tc>
                <a:tc>
                  <a:txBody>
                    <a:bodyPr/>
                    <a:lstStyle/>
                    <a:p>
                      <a:pPr algn="ctr"/>
                      <a:endParaRPr lang="en-US" sz="1600" dirty="0"/>
                    </a:p>
                  </a:txBody>
                  <a:tcPr/>
                </a:tc>
              </a:tr>
            </a:tbl>
          </a:graphicData>
        </a:graphic>
      </p:graphicFrame>
      <p:grpSp>
        <p:nvGrpSpPr>
          <p:cNvPr id="11" name="Group 334"/>
          <p:cNvGrpSpPr/>
          <p:nvPr/>
        </p:nvGrpSpPr>
        <p:grpSpPr>
          <a:xfrm>
            <a:off x="82063" y="6396337"/>
            <a:ext cx="11814376" cy="414299"/>
            <a:chOff x="-435174" y="0"/>
            <a:chExt cx="11814375" cy="414298"/>
          </a:xfrm>
          <a:solidFill>
            <a:srgbClr val="941651"/>
          </a:solidFill>
        </p:grpSpPr>
        <p:sp>
          <p:nvSpPr>
            <p:cNvPr id="12" name="Shape 332"/>
            <p:cNvSpPr/>
            <p:nvPr/>
          </p:nvSpPr>
          <p:spPr>
            <a:xfrm>
              <a:off x="0" y="0"/>
              <a:ext cx="11379200" cy="414298"/>
            </a:xfrm>
            <a:prstGeom prst="rect">
              <a:avLst/>
            </a:prstGeom>
            <a:grpFill/>
            <a:ln w="12700" cap="flat">
              <a:noFill/>
              <a:miter lim="400000"/>
            </a:ln>
            <a:effectLst/>
          </p:spPr>
          <p:txBody>
            <a:bodyPr wrap="square" lIns="45719" tIns="45719" rIns="45719" bIns="45719" numCol="1" anchor="t">
              <a:noAutofit/>
            </a:bodyPr>
            <a:lstStyle/>
            <a:p>
              <a:pPr algn="ctr">
                <a:spcBef>
                  <a:spcPts val="700"/>
                </a:spcBef>
                <a:defRPr sz="2400" b="1">
                  <a:solidFill>
                    <a:srgbClr val="FFFFFF"/>
                  </a:solidFill>
                  <a:latin typeface="Arial"/>
                  <a:ea typeface="Arial"/>
                  <a:cs typeface="Arial"/>
                  <a:sym typeface="Arial"/>
                </a:defRPr>
              </a:pPr>
              <a:endParaRPr sz="2400" b="1">
                <a:solidFill>
                  <a:srgbClr val="FFFFFF"/>
                </a:solidFill>
                <a:latin typeface="Arial"/>
                <a:ea typeface="Arial"/>
                <a:cs typeface="Arial"/>
                <a:sym typeface="Arial"/>
              </a:endParaRPr>
            </a:p>
          </p:txBody>
        </p:sp>
        <p:sp>
          <p:nvSpPr>
            <p:cNvPr id="13" name="Shape 333"/>
            <p:cNvSpPr/>
            <p:nvPr/>
          </p:nvSpPr>
          <p:spPr>
            <a:xfrm>
              <a:off x="-435174" y="0"/>
              <a:ext cx="11814375" cy="400107"/>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spcBef>
                  <a:spcPts val="500"/>
                </a:spcBef>
                <a:defRPr sz="2400" b="1">
                  <a:solidFill>
                    <a:srgbClr val="FFFFFF"/>
                  </a:solidFill>
                  <a:latin typeface="Arial"/>
                  <a:ea typeface="Arial"/>
                  <a:cs typeface="Arial"/>
                  <a:sym typeface="Arial"/>
                </a:defRPr>
              </a:lvl1pPr>
            </a:lstStyle>
            <a:p>
              <a:r>
                <a:rPr lang="en-US" sz="2000" dirty="0" smtClean="0"/>
                <a:t>The UTM concept and research platform is exercised by all industry and FAA test sites</a:t>
              </a:r>
              <a:endParaRPr dirty="0"/>
            </a:p>
          </p:txBody>
        </p:sp>
      </p:grpSp>
    </p:spTree>
    <p:extLst>
      <p:ext uri="{BB962C8B-B14F-4D97-AF65-F5344CB8AC3E}">
        <p14:creationId xmlns:p14="http://schemas.microsoft.com/office/powerpoint/2010/main" val="17434105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0188" y="181961"/>
            <a:ext cx="10058400" cy="685800"/>
          </a:xfrm>
        </p:spPr>
        <p:txBody>
          <a:bodyPr>
            <a:normAutofit/>
          </a:bodyPr>
          <a:lstStyle/>
          <a:p>
            <a:r>
              <a:rPr lang="en-US" sz="3200" dirty="0" smtClean="0"/>
              <a:t>QUESTIONS?</a:t>
            </a:r>
            <a:endParaRPr lang="en-US" sz="3200" dirty="0"/>
          </a:p>
        </p:txBody>
      </p:sp>
      <p:sp>
        <p:nvSpPr>
          <p:cNvPr id="4" name="Content Placeholder 2"/>
          <p:cNvSpPr>
            <a:spLocks noGrp="1"/>
          </p:cNvSpPr>
          <p:nvPr>
            <p:ph sz="quarter" idx="1"/>
          </p:nvPr>
        </p:nvSpPr>
        <p:spPr>
          <a:xfrm>
            <a:off x="109611" y="2985198"/>
            <a:ext cx="11857037" cy="1023938"/>
          </a:xfrm>
          <a:effectLst>
            <a:innerShdw blurRad="63500" dist="50800" dir="18900000">
              <a:prstClr val="black">
                <a:alpha val="50000"/>
              </a:prstClr>
            </a:innerShdw>
          </a:effectLst>
        </p:spPr>
        <p:txBody>
          <a:bodyPr>
            <a:normAutofit/>
          </a:bodyPr>
          <a:lstStyle/>
          <a:p>
            <a:pPr marL="0" indent="0" algn="ctr">
              <a:buNone/>
            </a:pPr>
            <a:r>
              <a:rPr lang="en-US" b="1" i="1" dirty="0" smtClean="0">
                <a:ln w="17780" cmpd="sng">
                  <a:solidFill>
                    <a:srgbClr val="FFFFFF"/>
                  </a:solidFill>
                  <a:prstDash val="solid"/>
                  <a:miter lim="800000"/>
                </a:ln>
                <a:solidFill>
                  <a:srgbClr val="C00000"/>
                </a:solidFill>
                <a:effectLst>
                  <a:outerShdw blurRad="50800" algn="tl" rotWithShape="0">
                    <a:srgbClr val="000000"/>
                  </a:outerShdw>
                </a:effectLst>
              </a:rPr>
              <a:t>Embracing innovation in aviation while respecting its safety tradition </a:t>
            </a:r>
            <a:endParaRPr lang="en-US" b="1" i="1" dirty="0">
              <a:ln w="17780" cmpd="sng">
                <a:solidFill>
                  <a:srgbClr val="FFFFFF"/>
                </a:solidFill>
                <a:prstDash val="solid"/>
                <a:miter lim="800000"/>
              </a:ln>
              <a:solidFill>
                <a:srgbClr val="C00000"/>
              </a:solidFill>
              <a:effectLst>
                <a:outerShdw blurRad="50800" algn="tl" rotWithShape="0">
                  <a:srgbClr val="000000"/>
                </a:outerShdw>
              </a:effectLst>
            </a:endParaRPr>
          </a:p>
        </p:txBody>
      </p:sp>
    </p:spTree>
    <p:extLst>
      <p:ext uri="{BB962C8B-B14F-4D97-AF65-F5344CB8AC3E}">
        <p14:creationId xmlns:p14="http://schemas.microsoft.com/office/powerpoint/2010/main" val="19996149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p:cNvSpPr>
          <p:nvPr>
            <p:ph type="body" idx="1"/>
          </p:nvPr>
        </p:nvSpPr>
        <p:spPr>
          <a:xfrm>
            <a:off x="402338" y="1271016"/>
            <a:ext cx="11659724" cy="5509550"/>
          </a:xfrm>
          <a:prstGeom prst="rect">
            <a:avLst/>
          </a:prstGeom>
        </p:spPr>
        <p:txBody>
          <a:bodyPr>
            <a:normAutofit/>
          </a:bodyPr>
          <a:lstStyle/>
          <a:p>
            <a:pPr>
              <a:lnSpc>
                <a:spcPct val="100000"/>
              </a:lnSpc>
              <a:spcBef>
                <a:spcPts val="1200"/>
              </a:spcBef>
              <a:spcAft>
                <a:spcPts val="1200"/>
              </a:spcAft>
              <a:defRPr sz="2500"/>
            </a:pPr>
            <a:r>
              <a:rPr sz="2400" dirty="0" smtClean="0">
                <a:latin typeface="+mn-lt"/>
                <a:cs typeface="Arial" panose="020B0604020202020204" pitchFamily="34" charset="0"/>
              </a:rPr>
              <a:t>FAA maintain</a:t>
            </a:r>
            <a:r>
              <a:rPr lang="en-US" sz="2400" dirty="0" smtClean="0">
                <a:latin typeface="+mn-lt"/>
                <a:cs typeface="Arial" panose="020B0604020202020204" pitchFamily="34" charset="0"/>
              </a:rPr>
              <a:t>s</a:t>
            </a:r>
            <a:r>
              <a:rPr sz="2400" dirty="0" smtClean="0">
                <a:latin typeface="+mn-lt"/>
                <a:cs typeface="Arial" panose="020B0604020202020204" pitchFamily="34" charset="0"/>
              </a:rPr>
              <a:t> </a:t>
            </a:r>
            <a:r>
              <a:rPr sz="2400" dirty="0">
                <a:latin typeface="+mn-lt"/>
                <a:cs typeface="Arial" panose="020B0604020202020204" pitchFamily="34" charset="0"/>
              </a:rPr>
              <a:t>regulatory </a:t>
            </a:r>
            <a:r>
              <a:rPr sz="2400" i="1" dirty="0">
                <a:latin typeface="+mn-lt"/>
                <a:cs typeface="Arial" panose="020B0604020202020204" pitchFamily="34" charset="0"/>
              </a:rPr>
              <a:t>AND</a:t>
            </a:r>
            <a:r>
              <a:rPr sz="2400" dirty="0">
                <a:latin typeface="+mn-lt"/>
                <a:cs typeface="Arial" panose="020B0604020202020204" pitchFamily="34" charset="0"/>
              </a:rPr>
              <a:t> operational authority for airspace and traffic operations </a:t>
            </a:r>
          </a:p>
          <a:p>
            <a:pPr>
              <a:lnSpc>
                <a:spcPct val="100000"/>
              </a:lnSpc>
              <a:spcBef>
                <a:spcPts val="600"/>
              </a:spcBef>
              <a:spcAft>
                <a:spcPts val="1200"/>
              </a:spcAft>
              <a:defRPr sz="2500"/>
            </a:pPr>
            <a:r>
              <a:rPr sz="2400" dirty="0">
                <a:latin typeface="+mn-lt"/>
                <a:cs typeface="Arial" panose="020B0604020202020204" pitchFamily="34" charset="0"/>
              </a:rPr>
              <a:t>UTM is used by FAA to </a:t>
            </a:r>
            <a:r>
              <a:rPr lang="en-US" sz="2400" dirty="0" smtClean="0">
                <a:latin typeface="+mn-lt"/>
                <a:cs typeface="Arial" panose="020B0604020202020204" pitchFamily="34" charset="0"/>
              </a:rPr>
              <a:t>issue</a:t>
            </a:r>
            <a:r>
              <a:rPr sz="2400" dirty="0" smtClean="0">
                <a:latin typeface="+mn-lt"/>
                <a:cs typeface="Arial" panose="020B0604020202020204" pitchFamily="34" charset="0"/>
              </a:rPr>
              <a:t> </a:t>
            </a:r>
            <a:r>
              <a:rPr sz="2400" dirty="0">
                <a:latin typeface="+mn-lt"/>
                <a:cs typeface="Arial" panose="020B0604020202020204" pitchFamily="34" charset="0"/>
              </a:rPr>
              <a:t>directives, </a:t>
            </a:r>
            <a:r>
              <a:rPr sz="2400" dirty="0" smtClean="0">
                <a:latin typeface="+mn-lt"/>
                <a:cs typeface="Arial" panose="020B0604020202020204" pitchFamily="34" charset="0"/>
              </a:rPr>
              <a:t>constraints</a:t>
            </a:r>
            <a:r>
              <a:rPr lang="en-US" sz="2400" dirty="0" smtClean="0">
                <a:latin typeface="+mn-lt"/>
                <a:cs typeface="Arial" panose="020B0604020202020204" pitchFamily="34" charset="0"/>
              </a:rPr>
              <a:t>,</a:t>
            </a:r>
            <a:r>
              <a:rPr sz="2400" dirty="0" smtClean="0">
                <a:latin typeface="+mn-lt"/>
                <a:cs typeface="Arial" panose="020B0604020202020204" pitchFamily="34" charset="0"/>
              </a:rPr>
              <a:t> </a:t>
            </a:r>
            <a:r>
              <a:rPr sz="2400" dirty="0">
                <a:latin typeface="+mn-lt"/>
                <a:cs typeface="Arial" panose="020B0604020202020204" pitchFamily="34" charset="0"/>
              </a:rPr>
              <a:t>and </a:t>
            </a:r>
            <a:r>
              <a:rPr sz="2400" dirty="0" smtClean="0">
                <a:latin typeface="+mn-lt"/>
                <a:cs typeface="Arial" panose="020B0604020202020204" pitchFamily="34" charset="0"/>
              </a:rPr>
              <a:t>airspace</a:t>
            </a:r>
            <a:r>
              <a:rPr lang="en-US" sz="2400" dirty="0" smtClean="0">
                <a:latin typeface="+mn-lt"/>
                <a:cs typeface="Arial" panose="020B0604020202020204" pitchFamily="34" charset="0"/>
              </a:rPr>
              <a:t> configurations</a:t>
            </a:r>
            <a:endParaRPr sz="2400" dirty="0">
              <a:latin typeface="+mn-lt"/>
              <a:cs typeface="Arial" panose="020B0604020202020204" pitchFamily="34" charset="0"/>
            </a:endParaRPr>
          </a:p>
          <a:p>
            <a:pPr>
              <a:lnSpc>
                <a:spcPct val="100000"/>
              </a:lnSpc>
              <a:spcBef>
                <a:spcPts val="600"/>
              </a:spcBef>
              <a:spcAft>
                <a:spcPts val="1200"/>
              </a:spcAft>
              <a:defRPr sz="2500"/>
            </a:pPr>
            <a:r>
              <a:rPr lang="en-US" sz="2400" dirty="0" smtClean="0">
                <a:latin typeface="+mn-lt"/>
                <a:cs typeface="Arial" panose="020B0604020202020204" pitchFamily="34" charset="0"/>
              </a:rPr>
              <a:t>Air traffic c</a:t>
            </a:r>
            <a:r>
              <a:rPr sz="2400" dirty="0" smtClean="0">
                <a:latin typeface="+mn-lt"/>
                <a:cs typeface="Arial" panose="020B0604020202020204" pitchFamily="34" charset="0"/>
              </a:rPr>
              <a:t>ontrollers </a:t>
            </a:r>
            <a:r>
              <a:rPr sz="2400" b="1" u="sng" dirty="0" smtClean="0">
                <a:latin typeface="+mn-lt"/>
                <a:cs typeface="Arial" panose="020B0604020202020204" pitchFamily="34" charset="0"/>
              </a:rPr>
              <a:t>are not required</a:t>
            </a:r>
            <a:r>
              <a:rPr sz="2400" b="1" dirty="0" smtClean="0">
                <a:latin typeface="+mn-lt"/>
                <a:cs typeface="Arial" panose="020B0604020202020204" pitchFamily="34" charset="0"/>
              </a:rPr>
              <a:t> </a:t>
            </a:r>
            <a:r>
              <a:rPr sz="2400" dirty="0" smtClean="0">
                <a:latin typeface="+mn-lt"/>
                <a:cs typeface="Arial" panose="020B0604020202020204" pitchFamily="34" charset="0"/>
              </a:rPr>
              <a:t>to actively “control” every UAS in uncontrolled airspace or uncontrolled operations inside controlled airspace </a:t>
            </a:r>
            <a:endParaRPr sz="2400" dirty="0">
              <a:latin typeface="+mn-lt"/>
              <a:cs typeface="Arial" panose="020B0604020202020204" pitchFamily="34" charset="0"/>
            </a:endParaRPr>
          </a:p>
          <a:p>
            <a:pPr>
              <a:lnSpc>
                <a:spcPct val="100000"/>
              </a:lnSpc>
              <a:spcBef>
                <a:spcPts val="600"/>
              </a:spcBef>
              <a:spcAft>
                <a:spcPts val="1200"/>
              </a:spcAft>
              <a:defRPr sz="2500"/>
            </a:pPr>
            <a:r>
              <a:rPr sz="2400" dirty="0">
                <a:latin typeface="+mn-lt"/>
                <a:cs typeface="Arial" panose="020B0604020202020204" pitchFamily="34" charset="0"/>
              </a:rPr>
              <a:t>FAA has on-demand access to airspace </a:t>
            </a:r>
            <a:r>
              <a:rPr lang="en-US" sz="2400" dirty="0" smtClean="0">
                <a:latin typeface="+mn-lt"/>
                <a:cs typeface="Arial" panose="020B0604020202020204" pitchFamily="34" charset="0"/>
              </a:rPr>
              <a:t>users</a:t>
            </a:r>
            <a:r>
              <a:rPr sz="2400" dirty="0" smtClean="0">
                <a:latin typeface="+mn-lt"/>
                <a:cs typeface="Arial" panose="020B0604020202020204" pitchFamily="34" charset="0"/>
              </a:rPr>
              <a:t> </a:t>
            </a:r>
            <a:r>
              <a:rPr sz="2400" dirty="0">
                <a:latin typeface="+mn-lt"/>
                <a:cs typeface="Arial" panose="020B0604020202020204" pitchFamily="34" charset="0"/>
              </a:rPr>
              <a:t>and </a:t>
            </a:r>
            <a:r>
              <a:rPr lang="en-US" sz="2400" dirty="0" smtClean="0">
                <a:latin typeface="+mn-lt"/>
                <a:cs typeface="Arial" panose="020B0604020202020204" pitchFamily="34" charset="0"/>
              </a:rPr>
              <a:t>can maintain </a:t>
            </a:r>
            <a:r>
              <a:rPr sz="2400" dirty="0" smtClean="0">
                <a:latin typeface="+mn-lt"/>
                <a:cs typeface="Arial" panose="020B0604020202020204" pitchFamily="34" charset="0"/>
              </a:rPr>
              <a:t>situation </a:t>
            </a:r>
            <a:r>
              <a:rPr sz="2400" dirty="0">
                <a:latin typeface="+mn-lt"/>
                <a:cs typeface="Arial" panose="020B0604020202020204" pitchFamily="34" charset="0"/>
              </a:rPr>
              <a:t>awareness </a:t>
            </a:r>
            <a:r>
              <a:rPr sz="2400" dirty="0" smtClean="0">
                <a:latin typeface="+mn-lt"/>
                <a:cs typeface="Arial" panose="020B0604020202020204" pitchFamily="34" charset="0"/>
              </a:rPr>
              <a:t>through </a:t>
            </a:r>
            <a:r>
              <a:rPr sz="2400" dirty="0">
                <a:latin typeface="+mn-lt"/>
                <a:cs typeface="Arial" panose="020B0604020202020204" pitchFamily="34" charset="0"/>
              </a:rPr>
              <a:t>UTM</a:t>
            </a:r>
          </a:p>
          <a:p>
            <a:pPr>
              <a:lnSpc>
                <a:spcPct val="100000"/>
              </a:lnSpc>
              <a:spcBef>
                <a:spcPts val="600"/>
              </a:spcBef>
              <a:spcAft>
                <a:spcPts val="1200"/>
              </a:spcAft>
              <a:defRPr sz="2500"/>
            </a:pPr>
            <a:r>
              <a:rPr sz="2400" dirty="0">
                <a:latin typeface="+mn-lt"/>
                <a:cs typeface="Arial" panose="020B0604020202020204" pitchFamily="34" charset="0"/>
              </a:rPr>
              <a:t>UTM </a:t>
            </a:r>
            <a:r>
              <a:rPr sz="2400" dirty="0" smtClean="0">
                <a:latin typeface="+mn-lt"/>
                <a:cs typeface="Arial" panose="020B0604020202020204" pitchFamily="34" charset="0"/>
              </a:rPr>
              <a:t>roles</a:t>
            </a:r>
            <a:r>
              <a:rPr lang="en-US" sz="2400" dirty="0" smtClean="0">
                <a:latin typeface="+mn-lt"/>
                <a:cs typeface="Arial" panose="020B0604020202020204" pitchFamily="34" charset="0"/>
              </a:rPr>
              <a:t>/</a:t>
            </a:r>
            <a:r>
              <a:rPr sz="2400" dirty="0" smtClean="0">
                <a:latin typeface="+mn-lt"/>
                <a:cs typeface="Arial" panose="020B0604020202020204" pitchFamily="34" charset="0"/>
              </a:rPr>
              <a:t>responsibilities</a:t>
            </a:r>
            <a:r>
              <a:rPr sz="2400" dirty="0">
                <a:latin typeface="+mn-lt"/>
                <a:cs typeface="Arial" panose="020B0604020202020204" pitchFamily="34" charset="0"/>
              </a:rPr>
              <a:t>: Regulator, UAS Operator, and UAS Service Supplier (USS</a:t>
            </a:r>
            <a:r>
              <a:rPr sz="2400" dirty="0" smtClean="0">
                <a:latin typeface="+mn-lt"/>
                <a:cs typeface="Arial" panose="020B0604020202020204" pitchFamily="34" charset="0"/>
              </a:rPr>
              <a:t>)</a:t>
            </a:r>
            <a:endParaRPr lang="en-US" sz="2400" dirty="0" smtClean="0">
              <a:latin typeface="+mn-lt"/>
              <a:cs typeface="Arial" panose="020B0604020202020204" pitchFamily="34" charset="0"/>
            </a:endParaRPr>
          </a:p>
          <a:p>
            <a:pPr>
              <a:lnSpc>
                <a:spcPct val="100000"/>
              </a:lnSpc>
              <a:spcBef>
                <a:spcPts val="600"/>
              </a:spcBef>
              <a:spcAft>
                <a:spcPts val="1200"/>
              </a:spcAft>
              <a:defRPr sz="2500"/>
            </a:pPr>
            <a:r>
              <a:rPr lang="en-US" sz="2400" dirty="0">
                <a:latin typeface="+mn-lt"/>
                <a:cs typeface="Arial" panose="020B0604020202020204" pitchFamily="34" charset="0"/>
              </a:rPr>
              <a:t>FAA </a:t>
            </a:r>
            <a:r>
              <a:rPr lang="en-US" sz="2400" dirty="0" smtClean="0">
                <a:latin typeface="+mn-lt"/>
                <a:cs typeface="Arial" panose="020B0604020202020204" pitchFamily="34" charset="0"/>
              </a:rPr>
              <a:t>Air Traffic </a:t>
            </a:r>
            <a:r>
              <a:rPr lang="en-US" sz="2400" dirty="0">
                <a:latin typeface="+mn-lt"/>
                <a:cs typeface="Arial" panose="020B0604020202020204" pitchFamily="34" charset="0"/>
              </a:rPr>
              <a:t>can institute operational constraints for safety reasons anytime</a:t>
            </a:r>
            <a:endParaRPr sz="2400" dirty="0">
              <a:latin typeface="+mn-lt"/>
              <a:cs typeface="Arial" panose="020B0604020202020204" pitchFamily="34" charset="0"/>
            </a:endParaRPr>
          </a:p>
        </p:txBody>
      </p:sp>
      <p:sp>
        <p:nvSpPr>
          <p:cNvPr id="162" name="Shape 162"/>
          <p:cNvSpPr/>
          <p:nvPr/>
        </p:nvSpPr>
        <p:spPr>
          <a:xfrm>
            <a:off x="300970" y="5954633"/>
            <a:ext cx="11379201" cy="456097"/>
          </a:xfrm>
          <a:prstGeom prst="rect">
            <a:avLst/>
          </a:prstGeom>
          <a:solidFill>
            <a:srgbClr val="941651"/>
          </a:solidFill>
          <a:ln w="12700">
            <a:miter lim="400000"/>
          </a:ln>
          <a:extLst>
            <a:ext uri="{C572A759-6A51-4108-AA02-DFA0A04FC94B}">
              <ma14:wrappingTextBoxFlag xmlns="" xmlns:ma14="http://schemas.microsoft.com/office/mac/drawingml/2011/main" val="1"/>
            </a:ext>
          </a:extLst>
        </p:spPr>
        <p:txBody>
          <a:bodyPr lIns="45719" rIns="45719">
            <a:normAutofit/>
          </a:bodyPr>
          <a:lstStyle>
            <a:lvl1pPr algn="ctr">
              <a:spcBef>
                <a:spcPts val="1300"/>
              </a:spcBef>
              <a:defRPr sz="2000">
                <a:solidFill>
                  <a:srgbClr val="FFFFFF"/>
                </a:solidFill>
                <a:latin typeface="Arial"/>
                <a:ea typeface="Arial"/>
                <a:cs typeface="Arial"/>
                <a:sym typeface="Arial"/>
              </a:defRPr>
            </a:lvl1pPr>
          </a:lstStyle>
          <a:p>
            <a:r>
              <a:rPr dirty="0"/>
              <a:t>Key principle is safely integrate </a:t>
            </a:r>
            <a:r>
              <a:rPr dirty="0" smtClean="0"/>
              <a:t>UAS </a:t>
            </a:r>
            <a:r>
              <a:rPr lang="en-US" dirty="0" smtClean="0"/>
              <a:t>in uncontrolled airspace </a:t>
            </a:r>
            <a:r>
              <a:rPr dirty="0" smtClean="0"/>
              <a:t>without </a:t>
            </a:r>
            <a:r>
              <a:rPr lang="en-US" dirty="0" smtClean="0"/>
              <a:t>burdening current </a:t>
            </a:r>
            <a:r>
              <a:rPr dirty="0" smtClean="0"/>
              <a:t>ATM</a:t>
            </a:r>
            <a:endParaRPr dirty="0"/>
          </a:p>
        </p:txBody>
      </p:sp>
      <p:sp>
        <p:nvSpPr>
          <p:cNvPr id="2" name="Title 1"/>
          <p:cNvSpPr>
            <a:spLocks noGrp="1"/>
          </p:cNvSpPr>
          <p:nvPr>
            <p:ph type="title"/>
          </p:nvPr>
        </p:nvSpPr>
        <p:spPr>
          <a:xfrm>
            <a:off x="161364" y="194975"/>
            <a:ext cx="10058400" cy="685800"/>
          </a:xfrm>
        </p:spPr>
        <p:txBody>
          <a:bodyPr>
            <a:normAutofit/>
          </a:bodyPr>
          <a:lstStyle/>
          <a:p>
            <a:r>
              <a:rPr lang="en-US" sz="3200" dirty="0" smtClean="0"/>
              <a:t>Key Operational Assumptions</a:t>
            </a:r>
            <a:endParaRPr lang="en-US" sz="3200" dirty="0"/>
          </a:p>
        </p:txBody>
      </p:sp>
    </p:spTree>
    <p:extLst>
      <p:ext uri="{BB962C8B-B14F-4D97-AF65-F5344CB8AC3E}">
        <p14:creationId xmlns:p14="http://schemas.microsoft.com/office/powerpoint/2010/main" val="4159850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p:cNvSpPr>
          <p:nvPr>
            <p:ph type="body" idx="1"/>
          </p:nvPr>
        </p:nvSpPr>
        <p:spPr>
          <a:xfrm>
            <a:off x="615638" y="1271017"/>
            <a:ext cx="5178583" cy="4834322"/>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a:normAutofit lnSpcReduction="10000"/>
          </a:bodyPr>
          <a:lstStyle/>
          <a:p>
            <a:pPr marL="0" indent="0" algn="ctr">
              <a:lnSpc>
                <a:spcPct val="108000"/>
              </a:lnSpc>
              <a:spcBef>
                <a:spcPts val="0"/>
              </a:spcBef>
              <a:buNone/>
              <a:defRPr sz="2400" b="1">
                <a:solidFill>
                  <a:srgbClr val="003399"/>
                </a:solidFill>
              </a:defRPr>
            </a:pPr>
            <a:endParaRPr lang="en-US" sz="1200" dirty="0" smtClean="0">
              <a:solidFill>
                <a:schemeClr val="tx1"/>
              </a:solidFill>
            </a:endParaRPr>
          </a:p>
          <a:p>
            <a:pPr marL="0" indent="0" algn="ctr">
              <a:lnSpc>
                <a:spcPct val="108000"/>
              </a:lnSpc>
              <a:spcBef>
                <a:spcPts val="0"/>
              </a:spcBef>
              <a:buNone/>
              <a:defRPr sz="2400" b="1">
                <a:solidFill>
                  <a:srgbClr val="003399"/>
                </a:solidFill>
              </a:defRPr>
            </a:pPr>
            <a:r>
              <a:rPr sz="2800" u="sng" dirty="0" smtClean="0">
                <a:solidFill>
                  <a:srgbClr val="C00000"/>
                </a:solidFill>
              </a:rPr>
              <a:t>Principles</a:t>
            </a:r>
            <a:endParaRPr sz="2800" u="sng" dirty="0">
              <a:solidFill>
                <a:srgbClr val="C00000"/>
              </a:solidFill>
            </a:endParaRPr>
          </a:p>
          <a:p>
            <a:pPr marL="569913" lvl="1">
              <a:spcBef>
                <a:spcPts val="1200"/>
              </a:spcBef>
              <a:buFont typeface="Wingdings" panose="05000000000000000000" pitchFamily="2" charset="2"/>
              <a:buChar char="q"/>
              <a:defRPr sz="1800"/>
            </a:pPr>
            <a:r>
              <a:rPr sz="2000" dirty="0"/>
              <a:t>Users operate in airspace volumes as specified in </a:t>
            </a:r>
            <a:r>
              <a:rPr sz="2000" dirty="0" smtClean="0"/>
              <a:t>authorizations</a:t>
            </a:r>
            <a:endParaRPr lang="en-US" sz="2000" dirty="0" smtClean="0"/>
          </a:p>
          <a:p>
            <a:pPr marL="569913" lvl="1">
              <a:spcBef>
                <a:spcPts val="1200"/>
              </a:spcBef>
              <a:buFont typeface="Wingdings" panose="05000000000000000000" pitchFamily="2" charset="2"/>
              <a:buChar char="q"/>
              <a:defRPr sz="1800"/>
            </a:pPr>
            <a:r>
              <a:rPr lang="en-US" sz="2000" dirty="0" smtClean="0"/>
              <a:t>Authorizations  are </a:t>
            </a:r>
            <a:r>
              <a:rPr sz="2000" dirty="0" smtClean="0"/>
              <a:t>issued </a:t>
            </a:r>
            <a:r>
              <a:rPr sz="2000" dirty="0"/>
              <a:t>based on type of operation and operator/vehicle performance</a:t>
            </a:r>
          </a:p>
          <a:p>
            <a:pPr marL="569913" lvl="1">
              <a:lnSpc>
                <a:spcPct val="108000"/>
              </a:lnSpc>
              <a:spcBef>
                <a:spcPts val="600"/>
              </a:spcBef>
              <a:buFont typeface="Wingdings" panose="05000000000000000000" pitchFamily="2" charset="2"/>
              <a:buChar char="q"/>
              <a:defRPr sz="1800"/>
            </a:pPr>
            <a:r>
              <a:rPr sz="2000" dirty="0"/>
              <a:t>UAS stay clear of each other</a:t>
            </a:r>
          </a:p>
          <a:p>
            <a:pPr marL="569913" lvl="1">
              <a:lnSpc>
                <a:spcPct val="108000"/>
              </a:lnSpc>
              <a:spcBef>
                <a:spcPts val="600"/>
              </a:spcBef>
              <a:buFont typeface="Wingdings" panose="05000000000000000000" pitchFamily="2" charset="2"/>
              <a:buChar char="q"/>
              <a:defRPr sz="1800"/>
            </a:pPr>
            <a:r>
              <a:rPr sz="2000" dirty="0"/>
              <a:t>UAS and manned aircraft stay clear of each other</a:t>
            </a:r>
          </a:p>
          <a:p>
            <a:pPr marL="569913" lvl="1">
              <a:lnSpc>
                <a:spcPct val="108000"/>
              </a:lnSpc>
              <a:spcBef>
                <a:spcPts val="600"/>
              </a:spcBef>
              <a:buFont typeface="Wingdings" panose="05000000000000000000" pitchFamily="2" charset="2"/>
              <a:buChar char="q"/>
              <a:defRPr sz="1800"/>
            </a:pPr>
            <a:r>
              <a:rPr sz="2000" dirty="0"/>
              <a:t>UAS operator has complete awareness of airspace and other constraints </a:t>
            </a:r>
          </a:p>
          <a:p>
            <a:pPr marL="569913" lvl="1">
              <a:lnSpc>
                <a:spcPct val="108000"/>
              </a:lnSpc>
              <a:spcBef>
                <a:spcPts val="600"/>
              </a:spcBef>
              <a:buFont typeface="Wingdings" panose="05000000000000000000" pitchFamily="2" charset="2"/>
              <a:buChar char="q"/>
              <a:defRPr sz="1800"/>
            </a:pPr>
            <a:r>
              <a:rPr sz="2000" dirty="0"/>
              <a:t>Public safety UAS have priority over other UAS </a:t>
            </a:r>
          </a:p>
        </p:txBody>
      </p:sp>
      <p:sp>
        <p:nvSpPr>
          <p:cNvPr id="2" name="Title 1"/>
          <p:cNvSpPr>
            <a:spLocks noGrp="1"/>
          </p:cNvSpPr>
          <p:nvPr>
            <p:ph type="title"/>
          </p:nvPr>
        </p:nvSpPr>
        <p:spPr>
          <a:xfrm>
            <a:off x="208632" y="179559"/>
            <a:ext cx="10058400" cy="685800"/>
          </a:xfrm>
        </p:spPr>
        <p:txBody>
          <a:bodyPr>
            <a:normAutofit/>
          </a:bodyPr>
          <a:lstStyle/>
          <a:p>
            <a:r>
              <a:rPr lang="en-US" sz="3200" dirty="0" smtClean="0"/>
              <a:t>UTM Principles and Services</a:t>
            </a:r>
            <a:endParaRPr lang="en-US" sz="3200" dirty="0"/>
          </a:p>
        </p:txBody>
      </p:sp>
      <p:sp>
        <p:nvSpPr>
          <p:cNvPr id="3" name="Rectangle 2"/>
          <p:cNvSpPr/>
          <p:nvPr/>
        </p:nvSpPr>
        <p:spPr>
          <a:xfrm>
            <a:off x="6111088" y="1270171"/>
            <a:ext cx="5175504" cy="483517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08000"/>
              </a:lnSpc>
              <a:spcBef>
                <a:spcPts val="1200"/>
              </a:spcBef>
              <a:defRPr sz="2400" b="1">
                <a:solidFill>
                  <a:srgbClr val="003399"/>
                </a:solidFill>
              </a:defRPr>
            </a:pPr>
            <a:endParaRPr lang="en-US" sz="1200" dirty="0" smtClean="0">
              <a:solidFill>
                <a:schemeClr val="tx1"/>
              </a:solidFill>
            </a:endParaRPr>
          </a:p>
          <a:p>
            <a:pPr algn="ctr">
              <a:lnSpc>
                <a:spcPct val="108000"/>
              </a:lnSpc>
              <a:defRPr sz="2400" b="1">
                <a:solidFill>
                  <a:srgbClr val="003399"/>
                </a:solidFill>
              </a:defRPr>
            </a:pPr>
            <a:r>
              <a:rPr lang="en-US" sz="2800" u="sng" dirty="0" smtClean="0">
                <a:solidFill>
                  <a:srgbClr val="C00000"/>
                </a:solidFill>
              </a:rPr>
              <a:t>Key </a:t>
            </a:r>
            <a:r>
              <a:rPr lang="en-US" sz="2800" u="sng" dirty="0">
                <a:solidFill>
                  <a:srgbClr val="C00000"/>
                </a:solidFill>
              </a:rPr>
              <a:t>UAS-related services</a:t>
            </a:r>
          </a:p>
          <a:p>
            <a:pPr marL="569913" lvl="1" indent="-342900">
              <a:lnSpc>
                <a:spcPct val="100000"/>
              </a:lnSpc>
              <a:spcBef>
                <a:spcPts val="1200"/>
              </a:spcBef>
              <a:buFont typeface="Wingdings" panose="05000000000000000000" pitchFamily="2" charset="2"/>
              <a:buChar char="q"/>
              <a:defRPr sz="2000"/>
            </a:pPr>
            <a:r>
              <a:rPr lang="en-US" dirty="0" smtClean="0"/>
              <a:t>Authentication</a:t>
            </a:r>
            <a:endParaRPr lang="en-US" sz="2400" dirty="0"/>
          </a:p>
          <a:p>
            <a:pPr marL="569913" lvl="1" indent="-342900">
              <a:lnSpc>
                <a:spcPct val="100000"/>
              </a:lnSpc>
              <a:spcBef>
                <a:spcPts val="600"/>
              </a:spcBef>
              <a:buFont typeface="Wingdings" panose="05000000000000000000" pitchFamily="2" charset="2"/>
              <a:buChar char="q"/>
              <a:defRPr sz="2000"/>
            </a:pPr>
            <a:r>
              <a:rPr lang="en-US" dirty="0"/>
              <a:t>Airspace configuration and static and dynamic geo-fence definitions</a:t>
            </a:r>
          </a:p>
          <a:p>
            <a:pPr marL="569913" lvl="1" indent="-342900">
              <a:lnSpc>
                <a:spcPct val="100000"/>
              </a:lnSpc>
              <a:spcBef>
                <a:spcPts val="600"/>
              </a:spcBef>
              <a:buFont typeface="Wingdings" panose="05000000000000000000" pitchFamily="2" charset="2"/>
              <a:buChar char="q"/>
              <a:defRPr sz="2000"/>
            </a:pPr>
            <a:r>
              <a:rPr lang="en-US" dirty="0"/>
              <a:t>Track and locate</a:t>
            </a:r>
          </a:p>
          <a:p>
            <a:pPr marL="569913" lvl="1" indent="-342900">
              <a:lnSpc>
                <a:spcPct val="100000"/>
              </a:lnSpc>
              <a:spcBef>
                <a:spcPts val="600"/>
              </a:spcBef>
              <a:buFont typeface="Wingdings" panose="05000000000000000000" pitchFamily="2" charset="2"/>
              <a:buChar char="q"/>
              <a:defRPr sz="2000"/>
            </a:pPr>
            <a:r>
              <a:rPr lang="en-US" dirty="0"/>
              <a:t>Communications and control (spectrum)</a:t>
            </a:r>
          </a:p>
          <a:p>
            <a:pPr marL="569913" lvl="1" indent="-342900">
              <a:lnSpc>
                <a:spcPct val="100000"/>
              </a:lnSpc>
              <a:spcBef>
                <a:spcPts val="600"/>
              </a:spcBef>
              <a:buFont typeface="Wingdings" panose="05000000000000000000" pitchFamily="2" charset="2"/>
              <a:buChar char="q"/>
              <a:defRPr sz="2000"/>
            </a:pPr>
            <a:r>
              <a:rPr lang="en-US" dirty="0"/>
              <a:t>Weather and wind prediction and sensing</a:t>
            </a:r>
            <a:endParaRPr lang="en-US" sz="2400" dirty="0"/>
          </a:p>
          <a:p>
            <a:pPr marL="569913" lvl="1" indent="-342900">
              <a:lnSpc>
                <a:spcPct val="100000"/>
              </a:lnSpc>
              <a:spcBef>
                <a:spcPts val="600"/>
              </a:spcBef>
              <a:buFont typeface="Wingdings" panose="05000000000000000000" pitchFamily="2" charset="2"/>
              <a:buChar char="q"/>
              <a:defRPr sz="2000"/>
            </a:pPr>
            <a:r>
              <a:rPr lang="en-US" dirty="0"/>
              <a:t>Conflict avoidance (e.g., airspace notification)</a:t>
            </a:r>
            <a:endParaRPr lang="en-US" sz="2400" dirty="0"/>
          </a:p>
          <a:p>
            <a:pPr marL="569913" lvl="1" indent="-342900">
              <a:lnSpc>
                <a:spcPct val="100000"/>
              </a:lnSpc>
              <a:spcBef>
                <a:spcPts val="600"/>
              </a:spcBef>
              <a:buFont typeface="Wingdings" panose="05000000000000000000" pitchFamily="2" charset="2"/>
              <a:buChar char="q"/>
              <a:defRPr sz="2000"/>
            </a:pPr>
            <a:r>
              <a:rPr lang="en-US" dirty="0"/>
              <a:t>Demand/capacity management</a:t>
            </a:r>
            <a:endParaRPr lang="en-US" sz="2400" dirty="0"/>
          </a:p>
          <a:p>
            <a:pPr marL="569913" lvl="1" indent="-342900">
              <a:lnSpc>
                <a:spcPct val="100000"/>
              </a:lnSpc>
              <a:spcBef>
                <a:spcPts val="600"/>
              </a:spcBef>
              <a:buFont typeface="Wingdings" panose="05000000000000000000" pitchFamily="2" charset="2"/>
              <a:buChar char="q"/>
              <a:defRPr sz="2000"/>
            </a:pPr>
            <a:r>
              <a:rPr lang="en-US" dirty="0"/>
              <a:t>Large-scale contingency management (e.g., GPS or cell outage</a:t>
            </a:r>
            <a:r>
              <a:rPr lang="en-US" dirty="0" smtClean="0"/>
              <a:t>)</a:t>
            </a:r>
          </a:p>
        </p:txBody>
      </p:sp>
    </p:spTree>
    <p:extLst>
      <p:ext uri="{BB962C8B-B14F-4D97-AF65-F5344CB8AC3E}">
        <p14:creationId xmlns:p14="http://schemas.microsoft.com/office/powerpoint/2010/main" val="3672787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normAutofit/>
          </a:bodyPr>
          <a:lstStyle/>
          <a:p>
            <a:r>
              <a:rPr lang="en-US" dirty="0"/>
              <a:t>Higher density UAS operations</a:t>
            </a:r>
          </a:p>
          <a:p>
            <a:r>
              <a:rPr lang="en-US" dirty="0"/>
              <a:t>Beyond visual light of sight (BVLOS) UAS operations </a:t>
            </a:r>
          </a:p>
          <a:p>
            <a:r>
              <a:rPr lang="en-US" dirty="0"/>
              <a:t>Manned and unmanned vehicle operations coordination</a:t>
            </a:r>
          </a:p>
          <a:p>
            <a:r>
              <a:rPr lang="en-US" dirty="0"/>
              <a:t>Unmanned vehicle operations coordination through agreed upon data/information exchanges about each others’ operations and with FAA NAS systems </a:t>
            </a:r>
          </a:p>
          <a:p>
            <a:r>
              <a:rPr lang="en-US" dirty="0"/>
              <a:t>Exceptions handling</a:t>
            </a:r>
          </a:p>
          <a:p>
            <a:r>
              <a:rPr lang="en-US" dirty="0" smtClean="0"/>
              <a:t>Beyond </a:t>
            </a:r>
            <a:r>
              <a:rPr lang="en-US" dirty="0"/>
              <a:t>Part 107 operations– </a:t>
            </a:r>
            <a:r>
              <a:rPr lang="en-US" dirty="0" smtClean="0"/>
              <a:t>e.g. </a:t>
            </a:r>
            <a:r>
              <a:rPr lang="en-US" dirty="0"/>
              <a:t>entry into controlled airspace</a:t>
            </a:r>
          </a:p>
          <a:p>
            <a:endParaRPr lang="en-US" dirty="0"/>
          </a:p>
        </p:txBody>
      </p:sp>
      <p:sp>
        <p:nvSpPr>
          <p:cNvPr id="3" name="Title 2"/>
          <p:cNvSpPr>
            <a:spLocks noGrp="1"/>
          </p:cNvSpPr>
          <p:nvPr>
            <p:ph type="title"/>
          </p:nvPr>
        </p:nvSpPr>
        <p:spPr/>
        <p:txBody>
          <a:bodyPr/>
          <a:lstStyle/>
          <a:p>
            <a:r>
              <a:rPr lang="en-US" dirty="0" smtClean="0"/>
              <a:t>Value of UTM</a:t>
            </a:r>
            <a:endParaRPr lang="en-US" dirty="0"/>
          </a:p>
        </p:txBody>
      </p:sp>
    </p:spTree>
    <p:extLst>
      <p:ext uri="{BB962C8B-B14F-4D97-AF65-F5344CB8AC3E}">
        <p14:creationId xmlns:p14="http://schemas.microsoft.com/office/powerpoint/2010/main" val="1287039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p:cNvSpPr>
          <p:nvPr>
            <p:ph type="ctrTitle" idx="4294967295"/>
          </p:nvPr>
        </p:nvSpPr>
        <p:spPr>
          <a:xfrm>
            <a:off x="1" y="2373313"/>
            <a:ext cx="8056179" cy="1325562"/>
          </a:xfrm>
          <a:prstGeom prst="rect">
            <a:avLst/>
          </a:prstGeom>
          <a:solidFill>
            <a:srgbClr val="0070C0"/>
          </a:solidFill>
        </p:spPr>
        <p:style>
          <a:lnRef idx="0">
            <a:schemeClr val="accent2"/>
          </a:lnRef>
          <a:fillRef idx="3">
            <a:schemeClr val="accent2"/>
          </a:fillRef>
          <a:effectRef idx="3">
            <a:schemeClr val="accent2"/>
          </a:effectRef>
          <a:fontRef idx="minor">
            <a:schemeClr val="lt1"/>
          </a:fontRef>
        </p:style>
        <p:txBody>
          <a:bodyPr/>
          <a:lstStyle>
            <a:lvl1pPr>
              <a:defRPr sz="4000"/>
            </a:lvl1pPr>
          </a:lstStyle>
          <a:p>
            <a:r>
              <a:rPr lang="en-US" b="1" dirty="0" smtClean="0">
                <a:ln>
                  <a:noFill/>
                </a:ln>
                <a:solidFill>
                  <a:schemeClr val="bg1"/>
                </a:solidFill>
                <a:latin typeface="+mj-lt"/>
              </a:rPr>
              <a:t>Roles and Responsibilitie</a:t>
            </a:r>
            <a:r>
              <a:rPr lang="en-US" dirty="0" smtClean="0">
                <a:ln>
                  <a:noFill/>
                </a:ln>
                <a:solidFill>
                  <a:schemeClr val="bg1"/>
                </a:solidFill>
                <a:latin typeface="+mj-lt"/>
              </a:rPr>
              <a:t>s and </a:t>
            </a:r>
            <a:r>
              <a:rPr lang="en-US" b="1" dirty="0" smtClean="0">
                <a:ln>
                  <a:noFill/>
                </a:ln>
                <a:solidFill>
                  <a:schemeClr val="bg1"/>
                </a:solidFill>
                <a:latin typeface="+mj-lt"/>
              </a:rPr>
              <a:t>Architecture</a:t>
            </a:r>
            <a:endParaRPr b="1" dirty="0">
              <a:ln>
                <a:noFill/>
              </a:ln>
              <a:solidFill>
                <a:schemeClr val="bg1"/>
              </a:solidFill>
              <a:latin typeface="+mj-lt"/>
            </a:endParaRPr>
          </a:p>
        </p:txBody>
      </p:sp>
    </p:spTree>
    <p:extLst>
      <p:ext uri="{BB962C8B-B14F-4D97-AF65-F5344CB8AC3E}">
        <p14:creationId xmlns:p14="http://schemas.microsoft.com/office/powerpoint/2010/main" val="1959679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gradFill>
          <a:gsLst>
            <a:gs pos="40000">
              <a:schemeClr val="accent1">
                <a:lumMod val="40000"/>
                <a:lumOff val="60000"/>
              </a:schemeClr>
            </a:gs>
            <a:gs pos="60000">
              <a:schemeClr val="accent1">
                <a:lumMod val="40000"/>
                <a:lumOff val="60000"/>
              </a:schemeClr>
            </a:gs>
            <a:gs pos="100000">
              <a:schemeClr val="bg1"/>
            </a:gs>
          </a:gsLst>
          <a:lin ang="5400000" scaled="1"/>
        </a:gradFill>
        <a:ln>
          <a:noFill/>
        </a:ln>
        <a:scene3d>
          <a:camera prst="orthographicFront"/>
          <a:lightRig rig="threePt" dir="t"/>
        </a:scene3d>
        <a:sp3d>
          <a:bevelT/>
        </a:sp3d>
      </a:spPr>
      <a:bodyPr lIns="137160" tIns="91440" bIns="182880">
        <a:noAutofit/>
      </a:bodyPr>
      <a:lstStyle>
        <a:defPPr marL="0" indent="0">
          <a:spcBef>
            <a:spcPts val="0"/>
          </a:spcBef>
          <a:spcAft>
            <a:spcPts val="0"/>
          </a:spcAft>
          <a:buNone/>
          <a:defRPr sz="1800" b="1" dirty="0">
            <a:latin typeface="Arial"/>
            <a:cs typeface="Arial"/>
          </a:defRPr>
        </a:defPPr>
      </a:lstStyle>
    </a:txDef>
  </a:objectDefaults>
  <a:extraClrSchemeLst/>
</a:theme>
</file>

<file path=ppt/theme/theme2.xml><?xml version="1.0" encoding="utf-8"?>
<a:theme xmlns:a="http://schemas.openxmlformats.org/drawingml/2006/main" name="White">
  <a:themeElements>
    <a:clrScheme name="White">
      <a:dk1>
        <a:srgbClr val="333333"/>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UltraLight"/>
        <a:ea typeface="Helvetica Neue UltraLight"/>
        <a:cs typeface="Helvetica Neue UltraLight"/>
      </a:majorFont>
      <a:minorFont>
        <a:latin typeface="Helvetica Neue Thin"/>
        <a:ea typeface="Helvetica Neue Thin"/>
        <a:cs typeface="Helvetica Neue Thi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484C9"/>
        </a:solid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ctr" defTabSz="457200" rtl="0" fontAlgn="auto" latinLnBrk="0" hangingPunct="0">
          <a:lnSpc>
            <a:spcPct val="80000"/>
          </a:lnSpc>
          <a:spcBef>
            <a:spcPts val="5500"/>
          </a:spcBef>
          <a:spcAft>
            <a:spcPts val="0"/>
          </a:spcAft>
          <a:buClrTx/>
          <a:buSzTx/>
          <a:buFontTx/>
          <a:buNone/>
          <a:tabLst/>
          <a:defRPr kumimoji="0" sz="5000" b="0" i="0" u="none" strike="noStrike" cap="none" spc="0" normalizeH="0" baseline="0">
            <a:ln>
              <a:noFill/>
            </a:ln>
            <a:solidFill>
              <a:srgbClr val="333333"/>
            </a:solidFill>
            <a:effectLst/>
            <a:uFillTx/>
            <a:latin typeface="+mn-lt"/>
            <a:ea typeface="+mn-ea"/>
            <a:cs typeface="+mn-cs"/>
            <a:sym typeface="Helvetica Neue T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80000"/>
          </a:lnSpc>
          <a:spcBef>
            <a:spcPts val="5500"/>
          </a:spcBef>
          <a:spcAft>
            <a:spcPts val="0"/>
          </a:spcAft>
          <a:buClrTx/>
          <a:buSzTx/>
          <a:buFontTx/>
          <a:buNone/>
          <a:tabLst/>
          <a:defRPr kumimoji="0" sz="5000" b="0" i="0" u="none" strike="noStrike" cap="none" spc="0" normalizeH="0" baseline="0">
            <a:ln>
              <a:noFill/>
            </a:ln>
            <a:solidFill>
              <a:srgbClr val="333333"/>
            </a:solidFill>
            <a:effectLst/>
            <a:uFillTx/>
            <a:latin typeface="+mn-lt"/>
            <a:ea typeface="+mn-ea"/>
            <a:cs typeface="+mn-cs"/>
            <a:sym typeface="Helvetica Neue T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Light Grey Segoe 16X9">
  <a:themeElements>
    <a:clrScheme name="5-00332 CSO Summit 2008">
      <a:dk1>
        <a:srgbClr val="000000"/>
      </a:dk1>
      <a:lt1>
        <a:srgbClr val="FFFFFF"/>
      </a:lt1>
      <a:dk2>
        <a:srgbClr val="050595"/>
      </a:dk2>
      <a:lt2>
        <a:srgbClr val="FFFF99"/>
      </a:lt2>
      <a:accent1>
        <a:srgbClr val="ECDFA7"/>
      </a:accent1>
      <a:accent2>
        <a:srgbClr val="4F6E9B"/>
      </a:accent2>
      <a:accent3>
        <a:srgbClr val="936553"/>
      </a:accent3>
      <a:accent4>
        <a:srgbClr val="88A17B"/>
      </a:accent4>
      <a:accent5>
        <a:srgbClr val="B8977E"/>
      </a:accent5>
      <a:accent6>
        <a:srgbClr val="99B5D3"/>
      </a:accent6>
      <a:hlink>
        <a:srgbClr val="050595"/>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4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txDef>
      <a:spPr>
        <a:noFill/>
      </a:spPr>
      <a:bodyPr wrap="none" rtlCol="0">
        <a:spAutoFit/>
      </a:bodyPr>
      <a:lstStyle>
        <a:defPPr>
          <a:defRPr dirty="0" err="1" smtClean="0">
            <a:solidFill>
              <a:schemeClr val="bg1"/>
            </a:solidFill>
          </a:defRPr>
        </a:defPPr>
      </a:lstStyle>
    </a:txDef>
  </a:objectDefaults>
  <a:extraClrSchemeLst/>
</a:theme>
</file>

<file path=ppt/theme/theme5.xml><?xml version="1.0" encoding="utf-8"?>
<a:theme xmlns:a="http://schemas.openxmlformats.org/drawingml/2006/main" name="2_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gradFill>
          <a:gsLst>
            <a:gs pos="40000">
              <a:schemeClr val="accent1">
                <a:lumMod val="40000"/>
                <a:lumOff val="60000"/>
              </a:schemeClr>
            </a:gs>
            <a:gs pos="60000">
              <a:schemeClr val="accent1">
                <a:lumMod val="40000"/>
                <a:lumOff val="60000"/>
              </a:schemeClr>
            </a:gs>
            <a:gs pos="100000">
              <a:schemeClr val="bg1"/>
            </a:gs>
          </a:gsLst>
          <a:lin ang="5400000" scaled="1"/>
        </a:gradFill>
        <a:ln>
          <a:noFill/>
        </a:ln>
        <a:scene3d>
          <a:camera prst="orthographicFront"/>
          <a:lightRig rig="threePt" dir="t"/>
        </a:scene3d>
        <a:sp3d>
          <a:bevelT/>
        </a:sp3d>
      </a:spPr>
      <a:bodyPr lIns="137160" tIns="91440" bIns="182880">
        <a:noAutofit/>
      </a:bodyPr>
      <a:lstStyle>
        <a:defPPr marL="0" indent="0">
          <a:spcBef>
            <a:spcPts val="0"/>
          </a:spcBef>
          <a:spcAft>
            <a:spcPts val="0"/>
          </a:spcAft>
          <a:buNone/>
          <a:defRPr sz="1800" b="1" dirty="0">
            <a:latin typeface="Arial"/>
            <a:cs typeface="Arial"/>
          </a:defRPr>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DA7335E1805E44495268AE629753871" ma:contentTypeVersion="6" ma:contentTypeDescription="Create a new document." ma:contentTypeScope="" ma:versionID="bafd424518a3d855d9383cb3da8610d1">
  <xsd:schema xmlns:xsd="http://www.w3.org/2001/XMLSchema" xmlns:xs="http://www.w3.org/2001/XMLSchema" xmlns:p="http://schemas.microsoft.com/office/2006/metadata/properties" xmlns:ns2="a4c11e10-6fbc-43d3-ac72-3e5fce9ced22" targetNamespace="http://schemas.microsoft.com/office/2006/metadata/properties" ma:root="true" ma:fieldsID="c1e546dc03a8a1795afe111ee3498295" ns2:_="">
    <xsd:import namespace="a4c11e10-6fbc-43d3-ac72-3e5fce9ced2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c11e10-6fbc-43d3-ac72-3e5fce9ced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3741F8-9B57-4333-A3BB-24EBD810C0CC}">
  <ds:schemaRefs>
    <ds:schemaRef ds:uri="http://www.w3.org/XML/1998/namespace"/>
    <ds:schemaRef ds:uri="http://schemas.microsoft.com/office/2006/metadata/properties"/>
    <ds:schemaRef ds:uri="http://purl.org/dc/elements/1.1/"/>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49C8F088-F20B-4D16-927D-9F6CA3357827}">
  <ds:schemaRefs>
    <ds:schemaRef ds:uri="http://schemas.microsoft.com/sharepoint/v3/contenttype/forms"/>
  </ds:schemaRefs>
</ds:datastoreItem>
</file>

<file path=customXml/itemProps3.xml><?xml version="1.0" encoding="utf-8"?>
<ds:datastoreItem xmlns:ds="http://schemas.openxmlformats.org/officeDocument/2006/customXml" ds:itemID="{3718AE5D-1413-4356-9C8F-54917DC2C64B}"/>
</file>

<file path=docProps/app.xml><?xml version="1.0" encoding="utf-8"?>
<Properties xmlns="http://schemas.openxmlformats.org/officeDocument/2006/extended-properties" xmlns:vt="http://schemas.openxmlformats.org/officeDocument/2006/docPropsVTypes">
  <Template/>
  <TotalTime>695661</TotalTime>
  <Words>3958</Words>
  <Application>Microsoft Office PowerPoint</Application>
  <PresentationFormat>Custom</PresentationFormat>
  <Paragraphs>686</Paragraphs>
  <Slides>57</Slides>
  <Notes>14</Notes>
  <HiddenSlides>0</HiddenSlides>
  <MMClips>0</MMClips>
  <ScaleCrop>false</ScaleCrop>
  <HeadingPairs>
    <vt:vector size="4" baseType="variant">
      <vt:variant>
        <vt:lpstr>Theme</vt:lpstr>
      </vt:variant>
      <vt:variant>
        <vt:i4>5</vt:i4>
      </vt:variant>
      <vt:variant>
        <vt:lpstr>Slide Titles</vt:lpstr>
      </vt:variant>
      <vt:variant>
        <vt:i4>57</vt:i4>
      </vt:variant>
    </vt:vector>
  </HeadingPairs>
  <TitlesOfParts>
    <vt:vector size="62" baseType="lpstr">
      <vt:lpstr>1_Office Theme</vt:lpstr>
      <vt:lpstr>White</vt:lpstr>
      <vt:lpstr>Office Theme</vt:lpstr>
      <vt:lpstr>1_Light Grey Segoe 16X9</vt:lpstr>
      <vt:lpstr>2_Office Theme</vt:lpstr>
      <vt:lpstr>Unmanned Aircraft Systems Traffic Management (UTM)  Safely Enabling UAS Operations in  Low-Altitude Airspace  </vt:lpstr>
      <vt:lpstr>Outline</vt:lpstr>
      <vt:lpstr> Overview</vt:lpstr>
      <vt:lpstr>Low Altitude UAS Operations</vt:lpstr>
      <vt:lpstr>What is UTM?</vt:lpstr>
      <vt:lpstr>Key Operational Assumptions</vt:lpstr>
      <vt:lpstr>UTM Principles and Services</vt:lpstr>
      <vt:lpstr>Value of UTM</vt:lpstr>
      <vt:lpstr>Roles and Responsibilities and Architecture</vt:lpstr>
      <vt:lpstr>PowerPoint Presentation</vt:lpstr>
      <vt:lpstr>PowerPoint Presentation</vt:lpstr>
      <vt:lpstr>UTM Approach and Schedule</vt:lpstr>
      <vt:lpstr>UTM Progression</vt:lpstr>
      <vt:lpstr>UTM Progression</vt:lpstr>
      <vt:lpstr>UTM Progression</vt:lpstr>
      <vt:lpstr>UTM Progression</vt:lpstr>
      <vt:lpstr>UTM Progression</vt:lpstr>
      <vt:lpstr>PowerPoint Presentation</vt:lpstr>
      <vt:lpstr>  FAA-NASA Research Transition Team (RTT) Deliverables</vt:lpstr>
      <vt:lpstr>UTM RTT Scope</vt:lpstr>
      <vt:lpstr>PowerPoint Presentation</vt:lpstr>
      <vt:lpstr>PowerPoint Presentation</vt:lpstr>
      <vt:lpstr>PowerPoint Presentation</vt:lpstr>
      <vt:lpstr>PowerPoint Presentation</vt:lpstr>
      <vt:lpstr>TCL 2 Demo and Preliminary Results</vt:lpstr>
      <vt:lpstr>PowerPoint Presentation</vt:lpstr>
      <vt:lpstr>TCL 1: Multiple VLOS Operations</vt:lpstr>
      <vt:lpstr>PowerPoint Presentation</vt:lpstr>
      <vt:lpstr>PowerPoint Presentation</vt:lpstr>
      <vt:lpstr>PowerPoint Presentation</vt:lpstr>
      <vt:lpstr>PowerPoint Presentation</vt:lpstr>
      <vt:lpstr>TCL 1 Safety-related Observations</vt:lpstr>
      <vt:lpstr>PowerPoint Presentation</vt:lpstr>
      <vt:lpstr>PowerPoint Presentation</vt:lpstr>
      <vt:lpstr>TCL-1 National Safe UAS Integration Campaign</vt:lpstr>
      <vt:lpstr>TCL-1 National Safe UAS Integration Campaign</vt:lpstr>
      <vt:lpstr>TCL 2: Multiple BVLOS Operations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TCL 2 Safety-related Observations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vt:lpstr>
      <vt:lpstr>Next Planned Evaluations </vt:lpstr>
      <vt:lpstr>TCL 2 National Safe UAS Integration Campaign </vt:lpstr>
      <vt:lpstr>QUESTIONS?</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 Nicola (ARC-AT)[WYLE LABS]</dc:creator>
  <cp:lastModifiedBy>Fitzpatrick, Kimberly CTR (FAA)</cp:lastModifiedBy>
  <cp:revision>2475</cp:revision>
  <cp:lastPrinted>2016-09-26T21:30:25Z</cp:lastPrinted>
  <dcterms:created xsi:type="dcterms:W3CDTF">2013-10-18T21:41:05Z</dcterms:created>
  <dcterms:modified xsi:type="dcterms:W3CDTF">2017-03-22T12:29:26Z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0x0101009DA7335E1805E44495268AE629753871</vt:lpwstr>
  </property>
</Properties>
</file>