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335" r:id="rId2"/>
    <p:sldId id="327" r:id="rId3"/>
    <p:sldId id="320" r:id="rId4"/>
    <p:sldId id="336" r:id="rId5"/>
    <p:sldId id="340" r:id="rId6"/>
    <p:sldId id="339" r:id="rId7"/>
    <p:sldId id="324" r:id="rId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hisenant, Candice A (TASC)" initials="WC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777777"/>
    <a:srgbClr val="969696"/>
    <a:srgbClr val="B9D0E5"/>
    <a:srgbClr val="9EBDD8"/>
    <a:srgbClr val="94B1CA"/>
    <a:srgbClr val="CC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728" autoAdjust="0"/>
  </p:normalViewPr>
  <p:slideViewPr>
    <p:cSldViewPr snapToGrid="0" snapToObjects="1">
      <p:cViewPr>
        <p:scale>
          <a:sx n="85" d="100"/>
          <a:sy n="85" d="100"/>
        </p:scale>
        <p:origin x="-714" y="-7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A3E5695-1976-4630-8C80-4E0F165C06A4}" type="datetimeFigureOut">
              <a:rPr lang="en-US"/>
              <a:pPr>
                <a:defRPr/>
              </a:pPr>
              <a:t>3/7/2017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483C6605-7F3D-48D5-ADCA-BDF3263BBD1C}" type="slidenum">
              <a:rPr lang="en-US"/>
              <a:pPr>
                <a:defRPr/>
              </a:pPr>
              <a:t>‹#›</a:t>
            </a:fld>
            <a:endParaRPr lang="en-US"/>
          </a:p>
        </p:txBody>
      </p:sp>
    </p:spTree>
    <p:extLst>
      <p:ext uri="{BB962C8B-B14F-4D97-AF65-F5344CB8AC3E}">
        <p14:creationId xmlns:p14="http://schemas.microsoft.com/office/powerpoint/2010/main" val="2473062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045B395-BB19-4B9F-BB48-9994DFB2D1E9}" type="datetimeFigureOut">
              <a:rPr lang="en-US"/>
              <a:pPr>
                <a:defRPr/>
              </a:pPr>
              <a:t>3/7/2017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6AB05AD1-B2E9-4E13-9E74-0E0F38E451C7}" type="slidenum">
              <a:rPr lang="en-US"/>
              <a:pPr>
                <a:defRPr/>
              </a:pPr>
              <a:t>‹#›</a:t>
            </a:fld>
            <a:endParaRPr lang="en-US"/>
          </a:p>
        </p:txBody>
      </p:sp>
    </p:spTree>
    <p:extLst>
      <p:ext uri="{BB962C8B-B14F-4D97-AF65-F5344CB8AC3E}">
        <p14:creationId xmlns:p14="http://schemas.microsoft.com/office/powerpoint/2010/main" val="74114321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defTabSz="931863" eaLnBrk="0" fontAlgn="base" hangingPunct="0">
              <a:spcBef>
                <a:spcPct val="50000"/>
              </a:spcBef>
              <a:spcAft>
                <a:spcPct val="0"/>
              </a:spcAft>
              <a:buChar char="•"/>
              <a:defRPr sz="2400">
                <a:solidFill>
                  <a:schemeClr val="tx1"/>
                </a:solidFill>
                <a:latin typeface="Arial" charset="0"/>
              </a:defRPr>
            </a:lvl6pPr>
            <a:lvl7pPr marL="2971800" indent="-228600" defTabSz="931863" eaLnBrk="0" fontAlgn="base" hangingPunct="0">
              <a:spcBef>
                <a:spcPct val="50000"/>
              </a:spcBef>
              <a:spcAft>
                <a:spcPct val="0"/>
              </a:spcAft>
              <a:buChar char="•"/>
              <a:defRPr sz="2400">
                <a:solidFill>
                  <a:schemeClr val="tx1"/>
                </a:solidFill>
                <a:latin typeface="Arial" charset="0"/>
              </a:defRPr>
            </a:lvl7pPr>
            <a:lvl8pPr marL="3429000" indent="-228600" defTabSz="931863" eaLnBrk="0" fontAlgn="base" hangingPunct="0">
              <a:spcBef>
                <a:spcPct val="50000"/>
              </a:spcBef>
              <a:spcAft>
                <a:spcPct val="0"/>
              </a:spcAft>
              <a:buChar char="•"/>
              <a:defRPr sz="2400">
                <a:solidFill>
                  <a:schemeClr val="tx1"/>
                </a:solidFill>
                <a:latin typeface="Arial" charset="0"/>
              </a:defRPr>
            </a:lvl8pPr>
            <a:lvl9pPr marL="3886200" indent="-228600" defTabSz="931863" eaLnBrk="0" fontAlgn="base" hangingPunct="0">
              <a:spcBef>
                <a:spcPct val="50000"/>
              </a:spcBef>
              <a:spcAft>
                <a:spcPct val="0"/>
              </a:spcAft>
              <a:buChar char="•"/>
              <a:defRPr sz="2400">
                <a:solidFill>
                  <a:schemeClr val="tx1"/>
                </a:solidFill>
                <a:latin typeface="Arial" charset="0"/>
              </a:defRPr>
            </a:lvl9pPr>
          </a:lstStyle>
          <a:p>
            <a:pPr eaLnBrk="1" hangingPunct="1"/>
            <a:fld id="{66F95CB7-0F52-48AD-B69B-791455C350FE}" type="slidenum">
              <a:rPr lang="en-US" altLang="en-US" sz="1200" smtClean="0"/>
              <a:pPr eaLnBrk="1" hangingPunct="1"/>
              <a:t>1</a:t>
            </a:fld>
            <a:endParaRPr lang="en-US" altLang="en-US" sz="120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bwMode="auto">
          <a:xfrm>
            <a:off x="914400" y="4344025"/>
            <a:ext cx="5029200" cy="305268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i="1" smtClean="0"/>
          </a:p>
        </p:txBody>
      </p:sp>
    </p:spTree>
    <p:extLst>
      <p:ext uri="{BB962C8B-B14F-4D97-AF65-F5344CB8AC3E}">
        <p14:creationId xmlns:p14="http://schemas.microsoft.com/office/powerpoint/2010/main" val="1474036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defTabSz="931863" eaLnBrk="0" fontAlgn="base" hangingPunct="0">
              <a:spcBef>
                <a:spcPct val="50000"/>
              </a:spcBef>
              <a:spcAft>
                <a:spcPct val="0"/>
              </a:spcAft>
              <a:buChar char="•"/>
              <a:defRPr sz="2400">
                <a:solidFill>
                  <a:schemeClr val="tx1"/>
                </a:solidFill>
                <a:latin typeface="Arial" charset="0"/>
              </a:defRPr>
            </a:lvl6pPr>
            <a:lvl7pPr marL="2971800" indent="-228600" defTabSz="931863" eaLnBrk="0" fontAlgn="base" hangingPunct="0">
              <a:spcBef>
                <a:spcPct val="50000"/>
              </a:spcBef>
              <a:spcAft>
                <a:spcPct val="0"/>
              </a:spcAft>
              <a:buChar char="•"/>
              <a:defRPr sz="2400">
                <a:solidFill>
                  <a:schemeClr val="tx1"/>
                </a:solidFill>
                <a:latin typeface="Arial" charset="0"/>
              </a:defRPr>
            </a:lvl7pPr>
            <a:lvl8pPr marL="3429000" indent="-228600" defTabSz="931863" eaLnBrk="0" fontAlgn="base" hangingPunct="0">
              <a:spcBef>
                <a:spcPct val="50000"/>
              </a:spcBef>
              <a:spcAft>
                <a:spcPct val="0"/>
              </a:spcAft>
              <a:buChar char="•"/>
              <a:defRPr sz="2400">
                <a:solidFill>
                  <a:schemeClr val="tx1"/>
                </a:solidFill>
                <a:latin typeface="Arial" charset="0"/>
              </a:defRPr>
            </a:lvl8pPr>
            <a:lvl9pPr marL="3886200" indent="-228600" defTabSz="931863" eaLnBrk="0" fontAlgn="base" hangingPunct="0">
              <a:spcBef>
                <a:spcPct val="50000"/>
              </a:spcBef>
              <a:spcAft>
                <a:spcPct val="0"/>
              </a:spcAft>
              <a:buChar char="•"/>
              <a:defRPr sz="2400">
                <a:solidFill>
                  <a:schemeClr val="tx1"/>
                </a:solidFill>
                <a:latin typeface="Arial" charset="0"/>
              </a:defRPr>
            </a:lvl9pPr>
          </a:lstStyle>
          <a:p>
            <a:pPr eaLnBrk="1" hangingPunct="1"/>
            <a:fld id="{F5A513A8-25E2-4DEF-94CE-4241620E39DE}" type="slidenum">
              <a:rPr lang="en-US" altLang="en-US" sz="1200" smtClean="0"/>
              <a:pPr eaLnBrk="1" hangingPunct="1"/>
              <a:t>3</a:t>
            </a:fld>
            <a:endParaRPr lang="en-US" altLang="en-US" sz="120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bwMode="auto">
          <a:xfrm>
            <a:off x="914400" y="4344024"/>
            <a:ext cx="5029200" cy="2748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676508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defTabSz="931863" eaLnBrk="0" fontAlgn="base" hangingPunct="0">
              <a:spcBef>
                <a:spcPct val="50000"/>
              </a:spcBef>
              <a:spcAft>
                <a:spcPct val="0"/>
              </a:spcAft>
              <a:buChar char="•"/>
              <a:defRPr sz="2400">
                <a:solidFill>
                  <a:schemeClr val="tx1"/>
                </a:solidFill>
                <a:latin typeface="Arial" charset="0"/>
              </a:defRPr>
            </a:lvl6pPr>
            <a:lvl7pPr marL="2971800" indent="-228600" defTabSz="931863" eaLnBrk="0" fontAlgn="base" hangingPunct="0">
              <a:spcBef>
                <a:spcPct val="50000"/>
              </a:spcBef>
              <a:spcAft>
                <a:spcPct val="0"/>
              </a:spcAft>
              <a:buChar char="•"/>
              <a:defRPr sz="2400">
                <a:solidFill>
                  <a:schemeClr val="tx1"/>
                </a:solidFill>
                <a:latin typeface="Arial" charset="0"/>
              </a:defRPr>
            </a:lvl7pPr>
            <a:lvl8pPr marL="3429000" indent="-228600" defTabSz="931863" eaLnBrk="0" fontAlgn="base" hangingPunct="0">
              <a:spcBef>
                <a:spcPct val="50000"/>
              </a:spcBef>
              <a:spcAft>
                <a:spcPct val="0"/>
              </a:spcAft>
              <a:buChar char="•"/>
              <a:defRPr sz="2400">
                <a:solidFill>
                  <a:schemeClr val="tx1"/>
                </a:solidFill>
                <a:latin typeface="Arial" charset="0"/>
              </a:defRPr>
            </a:lvl8pPr>
            <a:lvl9pPr marL="3886200" indent="-228600" defTabSz="931863" eaLnBrk="0" fontAlgn="base" hangingPunct="0">
              <a:spcBef>
                <a:spcPct val="50000"/>
              </a:spcBef>
              <a:spcAft>
                <a:spcPct val="0"/>
              </a:spcAft>
              <a:buChar char="•"/>
              <a:defRPr sz="2400">
                <a:solidFill>
                  <a:schemeClr val="tx1"/>
                </a:solidFill>
                <a:latin typeface="Arial" charset="0"/>
              </a:defRPr>
            </a:lvl9pPr>
          </a:lstStyle>
          <a:p>
            <a:pPr eaLnBrk="1" hangingPunct="1"/>
            <a:fld id="{BA3BF723-3BF4-44BD-97DE-B3237855144B}" type="slidenum">
              <a:rPr lang="en-US" altLang="en-US" sz="1200" smtClean="0">
                <a:solidFill>
                  <a:srgbClr val="000000"/>
                </a:solidFill>
              </a:rPr>
              <a:pPr eaLnBrk="1" hangingPunct="1"/>
              <a:t>4</a:t>
            </a:fld>
            <a:endParaRPr lang="en-US" altLang="en-US" sz="1200" smtClean="0">
              <a:solidFill>
                <a:srgbClr val="000000"/>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bwMode="auto">
          <a:xfrm>
            <a:off x="914400" y="4344025"/>
            <a:ext cx="5029200" cy="262640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827362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Slide Number Placeholder 6"/>
          <p:cNvSpPr>
            <a:spLocks noGrp="1"/>
          </p:cNvSpPr>
          <p:nvPr>
            <p:ph type="sldNum" sz="quarter" idx="13"/>
          </p:nvPr>
        </p:nvSpPr>
        <p:spPr/>
        <p:txBody>
          <a:bodyPr/>
          <a:lstStyle/>
          <a:p>
            <a:pPr>
              <a:defRPr/>
            </a:pPr>
            <a:fld id="{E38679ED-DBCE-403F-A9DF-7EA21A7900D1}" type="slidenum">
              <a:rPr lang="en-US" smtClean="0"/>
              <a:pPr>
                <a:defRPr/>
              </a:pPr>
              <a:t>5</a:t>
            </a:fld>
            <a:endParaRPr lang="en-US"/>
          </a:p>
        </p:txBody>
      </p:sp>
    </p:spTree>
    <p:extLst>
      <p:ext uri="{BB962C8B-B14F-4D97-AF65-F5344CB8AC3E}">
        <p14:creationId xmlns:p14="http://schemas.microsoft.com/office/powerpoint/2010/main" val="2161900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B05AD1-B2E9-4E13-9E74-0E0F38E451C7}" type="slidenum">
              <a:rPr lang="en-US" smtClean="0"/>
              <a:pPr>
                <a:defRPr/>
              </a:pPr>
              <a:t>6</a:t>
            </a:fld>
            <a:endParaRPr lang="en-US"/>
          </a:p>
        </p:txBody>
      </p:sp>
    </p:spTree>
    <p:extLst>
      <p:ext uri="{BB962C8B-B14F-4D97-AF65-F5344CB8AC3E}">
        <p14:creationId xmlns:p14="http://schemas.microsoft.com/office/powerpoint/2010/main" val="3855001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defTabSz="931863" eaLnBrk="0" fontAlgn="base" hangingPunct="0">
              <a:spcBef>
                <a:spcPct val="50000"/>
              </a:spcBef>
              <a:spcAft>
                <a:spcPct val="0"/>
              </a:spcAft>
              <a:buChar char="•"/>
              <a:defRPr sz="2400">
                <a:solidFill>
                  <a:schemeClr val="tx1"/>
                </a:solidFill>
                <a:latin typeface="Arial" charset="0"/>
              </a:defRPr>
            </a:lvl6pPr>
            <a:lvl7pPr marL="2971800" indent="-228600" defTabSz="931863" eaLnBrk="0" fontAlgn="base" hangingPunct="0">
              <a:spcBef>
                <a:spcPct val="50000"/>
              </a:spcBef>
              <a:spcAft>
                <a:spcPct val="0"/>
              </a:spcAft>
              <a:buChar char="•"/>
              <a:defRPr sz="2400">
                <a:solidFill>
                  <a:schemeClr val="tx1"/>
                </a:solidFill>
                <a:latin typeface="Arial" charset="0"/>
              </a:defRPr>
            </a:lvl7pPr>
            <a:lvl8pPr marL="3429000" indent="-228600" defTabSz="931863" eaLnBrk="0" fontAlgn="base" hangingPunct="0">
              <a:spcBef>
                <a:spcPct val="50000"/>
              </a:spcBef>
              <a:spcAft>
                <a:spcPct val="0"/>
              </a:spcAft>
              <a:buChar char="•"/>
              <a:defRPr sz="2400">
                <a:solidFill>
                  <a:schemeClr val="tx1"/>
                </a:solidFill>
                <a:latin typeface="Arial" charset="0"/>
              </a:defRPr>
            </a:lvl8pPr>
            <a:lvl9pPr marL="3886200" indent="-228600" defTabSz="931863" eaLnBrk="0" fontAlgn="base" hangingPunct="0">
              <a:spcBef>
                <a:spcPct val="50000"/>
              </a:spcBef>
              <a:spcAft>
                <a:spcPct val="0"/>
              </a:spcAft>
              <a:buChar char="•"/>
              <a:defRPr sz="2400">
                <a:solidFill>
                  <a:schemeClr val="tx1"/>
                </a:solidFill>
                <a:latin typeface="Arial" charset="0"/>
              </a:defRPr>
            </a:lvl9pPr>
          </a:lstStyle>
          <a:p>
            <a:pPr eaLnBrk="1" hangingPunct="1"/>
            <a:fld id="{F5A513A8-25E2-4DEF-94CE-4241620E39DE}" type="slidenum">
              <a:rPr lang="en-US" altLang="en-US" sz="1200" smtClean="0"/>
              <a:pPr eaLnBrk="1" hangingPunct="1"/>
              <a:t>7</a:t>
            </a:fld>
            <a:endParaRPr lang="en-US" altLang="en-US" sz="120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bwMode="auto">
          <a:xfrm>
            <a:off x="914400" y="4344024"/>
            <a:ext cx="5029200" cy="2748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1737975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FAA_NG_PPT_01_Titl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409113" cy="705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416581"/>
            <a:ext cx="7772400" cy="1123495"/>
          </a:xfrm>
        </p:spPr>
        <p:txBody>
          <a:bodyPr anchor="b">
            <a:normAutofit/>
          </a:bodyPr>
          <a:lstStyle>
            <a:lvl1pPr algn="l">
              <a:defRPr sz="3200" b="1">
                <a:solidFill>
                  <a:schemeClr val="bg1"/>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540076"/>
            <a:ext cx="7772400" cy="529182"/>
          </a:xfrm>
        </p:spPr>
        <p:txBody>
          <a:bodyPr>
            <a:normAutofit/>
          </a:bodyPr>
          <a:lstStyle>
            <a:lvl1pPr marL="0" indent="0" algn="l">
              <a:buNone/>
              <a:defRPr sz="2000" b="1">
                <a:solidFill>
                  <a:srgbClr val="8EB4E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a:xfrm>
            <a:off x="6821488" y="3505200"/>
            <a:ext cx="1636712" cy="365125"/>
          </a:xfrm>
          <a:prstGeom prst="rect">
            <a:avLst/>
          </a:prstGeom>
        </p:spPr>
        <p:txBody>
          <a:bodyPr/>
          <a:lstStyle>
            <a:lvl1pPr algn="r" fontAlgn="auto">
              <a:spcBef>
                <a:spcPts val="0"/>
              </a:spcBef>
              <a:spcAft>
                <a:spcPts val="0"/>
              </a:spcAft>
              <a:defRPr sz="1000" spc="0" smtClean="0">
                <a:solidFill>
                  <a:schemeClr val="tx2">
                    <a:lumMod val="40000"/>
                    <a:lumOff val="60000"/>
                  </a:schemeClr>
                </a:solidFill>
                <a:latin typeface="Arial"/>
                <a:cs typeface="Arial"/>
              </a:defRPr>
            </a:lvl1pPr>
          </a:lstStyle>
          <a:p>
            <a:pPr>
              <a:defRPr/>
            </a:pPr>
            <a:fld id="{958EEEA0-39CF-4656-9769-0D96F0AD643C}" type="datetimeFigureOut">
              <a:rPr lang="en-US"/>
              <a:pPr>
                <a:defRPr/>
              </a:pPr>
              <a:t>3/7/2017</a:t>
            </a:fld>
            <a:endParaRPr lang="en-US" dirty="0"/>
          </a:p>
        </p:txBody>
      </p:sp>
    </p:spTree>
    <p:extLst>
      <p:ext uri="{BB962C8B-B14F-4D97-AF65-F5344CB8AC3E}">
        <p14:creationId xmlns:p14="http://schemas.microsoft.com/office/powerpoint/2010/main" val="2480403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86525"/>
            <a:ext cx="2133600" cy="222250"/>
          </a:xfrm>
          <a:prstGeom prst="rect">
            <a:avLst/>
          </a:prstGeom>
        </p:spPr>
        <p:txBody>
          <a:bodyPr/>
          <a:lstStyle>
            <a:lvl1pPr fontAlgn="auto">
              <a:spcBef>
                <a:spcPts val="0"/>
              </a:spcBef>
              <a:spcAft>
                <a:spcPts val="0"/>
              </a:spcAft>
              <a:defRPr>
                <a:latin typeface="+mn-lt"/>
              </a:defRPr>
            </a:lvl1pPr>
          </a:lstStyle>
          <a:p>
            <a:pPr>
              <a:defRPr/>
            </a:pPr>
            <a:fld id="{C1A522E5-D569-4A2A-94FD-E3E53E37AAA6}" type="datetimeFigureOut">
              <a:rPr lang="en-US"/>
              <a:pPr>
                <a:defRPr/>
              </a:pPr>
              <a:t>3/7/2017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486525"/>
            <a:ext cx="2133600" cy="222250"/>
          </a:xfrm>
          <a:prstGeom prst="rect">
            <a:avLst/>
          </a:prstGeom>
        </p:spPr>
        <p:txBody>
          <a:bodyPr/>
          <a:lstStyle>
            <a:lvl1pPr fontAlgn="auto">
              <a:spcBef>
                <a:spcPts val="0"/>
              </a:spcBef>
              <a:spcAft>
                <a:spcPts val="0"/>
              </a:spcAft>
              <a:defRPr>
                <a:latin typeface="+mn-lt"/>
              </a:defRPr>
            </a:lvl1pPr>
          </a:lstStyle>
          <a:p>
            <a:pPr>
              <a:defRPr/>
            </a:pPr>
            <a:fld id="{1C563D34-977E-4471-8BC6-F76D8C7F0976}" type="slidenum">
              <a:rPr lang="en-US"/>
              <a:pPr>
                <a:defRPr/>
              </a:pPr>
              <a:t>‹#›</a:t>
            </a:fld>
            <a:endParaRPr lang="en-US"/>
          </a:p>
        </p:txBody>
      </p:sp>
    </p:spTree>
    <p:extLst>
      <p:ext uri="{BB962C8B-B14F-4D97-AF65-F5344CB8AC3E}">
        <p14:creationId xmlns:p14="http://schemas.microsoft.com/office/powerpoint/2010/main" val="3357711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486525"/>
            <a:ext cx="2133600" cy="222250"/>
          </a:xfrm>
          <a:prstGeom prst="rect">
            <a:avLst/>
          </a:prstGeom>
        </p:spPr>
        <p:txBody>
          <a:bodyPr/>
          <a:lstStyle>
            <a:lvl1pPr fontAlgn="auto">
              <a:spcBef>
                <a:spcPts val="0"/>
              </a:spcBef>
              <a:spcAft>
                <a:spcPts val="0"/>
              </a:spcAft>
              <a:defRPr>
                <a:latin typeface="+mn-lt"/>
              </a:defRPr>
            </a:lvl1pPr>
          </a:lstStyle>
          <a:p>
            <a:pPr>
              <a:defRPr/>
            </a:pPr>
            <a:fld id="{BC8294DE-F743-406D-8057-1AB7D5B4C794}" type="datetimeFigureOut">
              <a:rPr lang="en-US"/>
              <a:pPr>
                <a:defRPr/>
              </a:pPr>
              <a:t>3/7/2017</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486525"/>
            <a:ext cx="2133600" cy="222250"/>
          </a:xfrm>
          <a:prstGeom prst="rect">
            <a:avLst/>
          </a:prstGeom>
        </p:spPr>
        <p:txBody>
          <a:bodyPr/>
          <a:lstStyle>
            <a:lvl1pPr fontAlgn="auto">
              <a:spcBef>
                <a:spcPts val="0"/>
              </a:spcBef>
              <a:spcAft>
                <a:spcPts val="0"/>
              </a:spcAft>
              <a:defRPr>
                <a:latin typeface="+mn-lt"/>
              </a:defRPr>
            </a:lvl1pPr>
          </a:lstStyle>
          <a:p>
            <a:pPr>
              <a:defRPr/>
            </a:pPr>
            <a:fld id="{05E9AE37-CF27-44A4-8879-2F4DDF5613AE}" type="slidenum">
              <a:rPr lang="en-US"/>
              <a:pPr>
                <a:defRPr/>
              </a:pPr>
              <a:t>‹#›</a:t>
            </a:fld>
            <a:endParaRPr lang="en-US"/>
          </a:p>
        </p:txBody>
      </p:sp>
    </p:spTree>
    <p:extLst>
      <p:ext uri="{BB962C8B-B14F-4D97-AF65-F5344CB8AC3E}">
        <p14:creationId xmlns:p14="http://schemas.microsoft.com/office/powerpoint/2010/main" val="2109614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486525"/>
            <a:ext cx="2133600" cy="222250"/>
          </a:xfrm>
          <a:prstGeom prst="rect">
            <a:avLst/>
          </a:prstGeom>
        </p:spPr>
        <p:txBody>
          <a:bodyPr/>
          <a:lstStyle>
            <a:lvl1pPr fontAlgn="auto">
              <a:spcBef>
                <a:spcPts val="0"/>
              </a:spcBef>
              <a:spcAft>
                <a:spcPts val="0"/>
              </a:spcAft>
              <a:defRPr>
                <a:latin typeface="+mn-lt"/>
              </a:defRPr>
            </a:lvl1pPr>
          </a:lstStyle>
          <a:p>
            <a:pPr>
              <a:defRPr/>
            </a:pPr>
            <a:fld id="{2371A9B1-4A46-45B4-9193-9952DD1B1196}" type="datetimeFigureOut">
              <a:rPr lang="en-US"/>
              <a:pPr>
                <a:defRPr/>
              </a:pPr>
              <a:t>3/7/2017</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486525"/>
            <a:ext cx="2133600" cy="222250"/>
          </a:xfrm>
          <a:prstGeom prst="rect">
            <a:avLst/>
          </a:prstGeom>
        </p:spPr>
        <p:txBody>
          <a:bodyPr/>
          <a:lstStyle>
            <a:lvl1pPr fontAlgn="auto">
              <a:spcBef>
                <a:spcPts val="0"/>
              </a:spcBef>
              <a:spcAft>
                <a:spcPts val="0"/>
              </a:spcAft>
              <a:defRPr>
                <a:latin typeface="+mn-lt"/>
              </a:defRPr>
            </a:lvl1pPr>
          </a:lstStyle>
          <a:p>
            <a:pPr>
              <a:defRPr/>
            </a:pPr>
            <a:fld id="{6D8CCC3C-59C8-4175-A0BB-43F0EEA2A69E}" type="slidenum">
              <a:rPr lang="en-US"/>
              <a:pPr>
                <a:defRPr/>
              </a:pPr>
              <a:t>‹#›</a:t>
            </a:fld>
            <a:endParaRPr lang="en-US"/>
          </a:p>
        </p:txBody>
      </p:sp>
    </p:spTree>
    <p:extLst>
      <p:ext uri="{BB962C8B-B14F-4D97-AF65-F5344CB8AC3E}">
        <p14:creationId xmlns:p14="http://schemas.microsoft.com/office/powerpoint/2010/main" val="345530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486525"/>
            <a:ext cx="2133600" cy="222250"/>
          </a:xfrm>
          <a:prstGeom prst="rect">
            <a:avLst/>
          </a:prstGeom>
        </p:spPr>
        <p:txBody>
          <a:bodyPr/>
          <a:lstStyle>
            <a:lvl1pPr fontAlgn="auto">
              <a:spcBef>
                <a:spcPts val="0"/>
              </a:spcBef>
              <a:spcAft>
                <a:spcPts val="0"/>
              </a:spcAft>
              <a:defRPr>
                <a:latin typeface="+mn-lt"/>
              </a:defRPr>
            </a:lvl1pPr>
          </a:lstStyle>
          <a:p>
            <a:pPr>
              <a:defRPr/>
            </a:pPr>
            <a:fld id="{1A0B549E-D8D1-4EA3-A9BA-4FC6C0FC02FA}" type="datetimeFigureOut">
              <a:rPr lang="en-US"/>
              <a:pPr>
                <a:defRPr/>
              </a:pPr>
              <a:t>3/7/2017</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486525"/>
            <a:ext cx="2133600" cy="222250"/>
          </a:xfrm>
          <a:prstGeom prst="rect">
            <a:avLst/>
          </a:prstGeom>
        </p:spPr>
        <p:txBody>
          <a:bodyPr/>
          <a:lstStyle>
            <a:lvl1pPr fontAlgn="auto">
              <a:spcBef>
                <a:spcPts val="0"/>
              </a:spcBef>
              <a:spcAft>
                <a:spcPts val="0"/>
              </a:spcAft>
              <a:defRPr>
                <a:latin typeface="+mn-lt"/>
              </a:defRPr>
            </a:lvl1pPr>
          </a:lstStyle>
          <a:p>
            <a:pPr>
              <a:defRPr/>
            </a:pPr>
            <a:fld id="{4E417E8D-B544-4A08-BB72-2BD190AC77EA}" type="slidenum">
              <a:rPr lang="en-US"/>
              <a:pPr>
                <a:defRPr/>
              </a:pPr>
              <a:t>‹#›</a:t>
            </a:fld>
            <a:endParaRPr lang="en-US"/>
          </a:p>
        </p:txBody>
      </p:sp>
    </p:spTree>
    <p:extLst>
      <p:ext uri="{BB962C8B-B14F-4D97-AF65-F5344CB8AC3E}">
        <p14:creationId xmlns:p14="http://schemas.microsoft.com/office/powerpoint/2010/main" val="3937782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86525"/>
            <a:ext cx="2133600" cy="222250"/>
          </a:xfrm>
          <a:prstGeom prst="rect">
            <a:avLst/>
          </a:prstGeom>
        </p:spPr>
        <p:txBody>
          <a:bodyPr/>
          <a:lstStyle>
            <a:lvl1pPr fontAlgn="auto">
              <a:spcBef>
                <a:spcPts val="0"/>
              </a:spcBef>
              <a:spcAft>
                <a:spcPts val="0"/>
              </a:spcAft>
              <a:defRPr>
                <a:latin typeface="+mn-lt"/>
              </a:defRPr>
            </a:lvl1pPr>
          </a:lstStyle>
          <a:p>
            <a:pPr>
              <a:defRPr/>
            </a:pPr>
            <a:fld id="{304B8DFD-44FC-43B5-8B3F-19C8B3576EB0}" type="datetimeFigureOut">
              <a:rPr lang="en-US"/>
              <a:pPr>
                <a:defRPr/>
              </a:pPr>
              <a:t>3/7/2017</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486525"/>
            <a:ext cx="2133600" cy="222250"/>
          </a:xfrm>
          <a:prstGeom prst="rect">
            <a:avLst/>
          </a:prstGeom>
        </p:spPr>
        <p:txBody>
          <a:bodyPr/>
          <a:lstStyle>
            <a:lvl1pPr fontAlgn="auto">
              <a:spcBef>
                <a:spcPts val="0"/>
              </a:spcBef>
              <a:spcAft>
                <a:spcPts val="0"/>
              </a:spcAft>
              <a:defRPr>
                <a:latin typeface="+mn-lt"/>
              </a:defRPr>
            </a:lvl1pPr>
          </a:lstStyle>
          <a:p>
            <a:pPr>
              <a:defRPr/>
            </a:pPr>
            <a:fld id="{1061E191-22E2-44C7-A60B-5A2FC1818758}" type="slidenum">
              <a:rPr lang="en-US"/>
              <a:pPr>
                <a:defRPr/>
              </a:pPr>
              <a:t>‹#›</a:t>
            </a:fld>
            <a:endParaRPr lang="en-US"/>
          </a:p>
        </p:txBody>
      </p:sp>
    </p:spTree>
    <p:extLst>
      <p:ext uri="{BB962C8B-B14F-4D97-AF65-F5344CB8AC3E}">
        <p14:creationId xmlns:p14="http://schemas.microsoft.com/office/powerpoint/2010/main" val="877764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486525"/>
            <a:ext cx="2133600" cy="222250"/>
          </a:xfrm>
          <a:prstGeom prst="rect">
            <a:avLst/>
          </a:prstGeom>
        </p:spPr>
        <p:txBody>
          <a:bodyPr/>
          <a:lstStyle>
            <a:lvl1pPr fontAlgn="auto">
              <a:spcBef>
                <a:spcPts val="0"/>
              </a:spcBef>
              <a:spcAft>
                <a:spcPts val="0"/>
              </a:spcAft>
              <a:defRPr>
                <a:latin typeface="+mn-lt"/>
              </a:defRPr>
            </a:lvl1pPr>
          </a:lstStyle>
          <a:p>
            <a:pPr>
              <a:defRPr/>
            </a:pPr>
            <a:fld id="{4193A4E3-D488-4050-ADA6-78D3B92CE77F}" type="datetimeFigureOut">
              <a:rPr lang="en-US"/>
              <a:pPr>
                <a:defRPr/>
              </a:pPr>
              <a:t>3/7/2017</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486525"/>
            <a:ext cx="2133600" cy="222250"/>
          </a:xfrm>
          <a:prstGeom prst="rect">
            <a:avLst/>
          </a:prstGeom>
        </p:spPr>
        <p:txBody>
          <a:bodyPr/>
          <a:lstStyle>
            <a:lvl1pPr fontAlgn="auto">
              <a:spcBef>
                <a:spcPts val="0"/>
              </a:spcBef>
              <a:spcAft>
                <a:spcPts val="0"/>
              </a:spcAft>
              <a:defRPr>
                <a:latin typeface="+mn-lt"/>
              </a:defRPr>
            </a:lvl1pPr>
          </a:lstStyle>
          <a:p>
            <a:pPr>
              <a:defRPr/>
            </a:pPr>
            <a:fld id="{0C143678-25BB-4E67-AD4E-C53D8D3E3F24}" type="slidenum">
              <a:rPr lang="en-US"/>
              <a:pPr>
                <a:defRPr/>
              </a:pPr>
              <a:t>‹#›</a:t>
            </a:fld>
            <a:endParaRPr lang="en-US"/>
          </a:p>
        </p:txBody>
      </p:sp>
    </p:spTree>
    <p:extLst>
      <p:ext uri="{BB962C8B-B14F-4D97-AF65-F5344CB8AC3E}">
        <p14:creationId xmlns:p14="http://schemas.microsoft.com/office/powerpoint/2010/main" val="521736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3" name="Picture 8" descr="title_imagery_no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5"/>
          <p:cNvGrpSpPr>
            <a:grpSpLocks/>
          </p:cNvGrpSpPr>
          <p:nvPr/>
        </p:nvGrpSpPr>
        <p:grpSpPr bwMode="auto">
          <a:xfrm>
            <a:off x="5873750" y="269875"/>
            <a:ext cx="2895600" cy="911225"/>
            <a:chOff x="3700" y="170"/>
            <a:chExt cx="1824" cy="574"/>
          </a:xfrm>
        </p:grpSpPr>
        <p:pic>
          <p:nvPicPr>
            <p:cNvPr id="5" name="Picture 6"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userDrawn="1"/>
          </p:nvSpPr>
          <p:spPr bwMode="ltGray">
            <a:xfrm>
              <a:off x="4288" y="288"/>
              <a:ext cx="1236" cy="352"/>
            </a:xfrm>
            <a:prstGeom prst="rect">
              <a:avLst/>
            </a:prstGeom>
            <a:noFill/>
            <a:ln>
              <a:noFill/>
            </a:ln>
            <a:effectLs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defRPr/>
              </a:pPr>
              <a:r>
                <a:rPr lang="en-US" sz="1800" b="1" dirty="0" smtClean="0">
                  <a:solidFill>
                    <a:schemeClr val="bg1"/>
                  </a:solidFill>
                </a:rPr>
                <a:t>Federal Aviation</a:t>
              </a:r>
            </a:p>
            <a:p>
              <a:pPr eaLnBrk="1" hangingPunct="1">
                <a:lnSpc>
                  <a:spcPct val="85000"/>
                </a:lnSpc>
                <a:spcBef>
                  <a:spcPct val="0"/>
                </a:spcBef>
                <a:buFontTx/>
                <a:buNone/>
                <a:defRPr/>
              </a:pPr>
              <a:r>
                <a:rPr lang="en-US" sz="1800" b="1" dirty="0" smtClean="0">
                  <a:solidFill>
                    <a:schemeClr val="bg1"/>
                  </a:solidFill>
                </a:rPr>
                <a:t>Administration</a:t>
              </a:r>
            </a:p>
          </p:txBody>
        </p:sp>
      </p:grpSp>
      <p:sp>
        <p:nvSpPr>
          <p:cNvPr id="9219" name="Rectangle 3"/>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Click to edit Master title style</a:t>
            </a:r>
          </a:p>
        </p:txBody>
      </p:sp>
    </p:spTree>
    <p:extLst>
      <p:ext uri="{BB962C8B-B14F-4D97-AF65-F5344CB8AC3E}">
        <p14:creationId xmlns:p14="http://schemas.microsoft.com/office/powerpoint/2010/main" val="1564164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486525"/>
            <a:ext cx="2895600" cy="222250"/>
          </a:xfrm>
          <a:prstGeom prst="rect">
            <a:avLst/>
          </a:prstGeom>
        </p:spPr>
        <p:txBody>
          <a:bodyPr vert="horz" lIns="91440" tIns="45720" rIns="91440" bIns="45720" rtlCol="0" anchor="ctr"/>
          <a:lstStyle>
            <a:lvl1pPr algn="ctr" fontAlgn="auto">
              <a:spcBef>
                <a:spcPts val="0"/>
              </a:spcBef>
              <a:spcAft>
                <a:spcPts val="0"/>
              </a:spcAft>
              <a:defRPr sz="900" smtClean="0">
                <a:solidFill>
                  <a:schemeClr val="tx1">
                    <a:lumMod val="50000"/>
                    <a:lumOff val="50000"/>
                  </a:schemeClr>
                </a:solidFill>
                <a:latin typeface="Arial"/>
                <a:cs typeface="Arial"/>
              </a:defRPr>
            </a:lvl1pPr>
          </a:lstStyle>
          <a:p>
            <a:pPr>
              <a:defRPr/>
            </a:pPr>
            <a:fld id="{CB0516B7-4187-49B0-A890-4F65B819E50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76" r:id="rId8"/>
  </p:sldLayoutIdLst>
  <p:txStyles>
    <p:titleStyle>
      <a:lvl1pPr algn="ctr" defTabSz="457200" rtl="0" fontAlgn="base">
        <a:spcBef>
          <a:spcPct val="0"/>
        </a:spcBef>
        <a:spcAft>
          <a:spcPct val="0"/>
        </a:spcAft>
        <a:defRPr sz="3600" b="1" kern="1200">
          <a:solidFill>
            <a:srgbClr val="17375E"/>
          </a:solidFill>
          <a:latin typeface="Arial"/>
          <a:ea typeface="+mj-ea"/>
          <a:cs typeface="Arial"/>
        </a:defRPr>
      </a:lvl1pPr>
      <a:lvl2pPr algn="ctr" defTabSz="457200" rtl="0" fontAlgn="base">
        <a:spcBef>
          <a:spcPct val="0"/>
        </a:spcBef>
        <a:spcAft>
          <a:spcPct val="0"/>
        </a:spcAft>
        <a:defRPr sz="3600" b="1">
          <a:solidFill>
            <a:srgbClr val="17375E"/>
          </a:solidFill>
          <a:latin typeface="Arial" charset="0"/>
          <a:cs typeface="Arial" charset="0"/>
        </a:defRPr>
      </a:lvl2pPr>
      <a:lvl3pPr algn="ctr" defTabSz="457200" rtl="0" fontAlgn="base">
        <a:spcBef>
          <a:spcPct val="0"/>
        </a:spcBef>
        <a:spcAft>
          <a:spcPct val="0"/>
        </a:spcAft>
        <a:defRPr sz="3600" b="1">
          <a:solidFill>
            <a:srgbClr val="17375E"/>
          </a:solidFill>
          <a:latin typeface="Arial" charset="0"/>
          <a:cs typeface="Arial" charset="0"/>
        </a:defRPr>
      </a:lvl3pPr>
      <a:lvl4pPr algn="ctr" defTabSz="457200" rtl="0" fontAlgn="base">
        <a:spcBef>
          <a:spcPct val="0"/>
        </a:spcBef>
        <a:spcAft>
          <a:spcPct val="0"/>
        </a:spcAft>
        <a:defRPr sz="3600" b="1">
          <a:solidFill>
            <a:srgbClr val="17375E"/>
          </a:solidFill>
          <a:latin typeface="Arial" charset="0"/>
          <a:cs typeface="Arial" charset="0"/>
        </a:defRPr>
      </a:lvl4pPr>
      <a:lvl5pPr algn="ctr" defTabSz="457200" rtl="0" fontAlgn="base">
        <a:spcBef>
          <a:spcPct val="0"/>
        </a:spcBef>
        <a:spcAft>
          <a:spcPct val="0"/>
        </a:spcAft>
        <a:defRPr sz="3600" b="1">
          <a:solidFill>
            <a:srgbClr val="17375E"/>
          </a:solidFill>
          <a:latin typeface="Arial" charset="0"/>
          <a:cs typeface="Arial" charset="0"/>
        </a:defRPr>
      </a:lvl5pPr>
      <a:lvl6pPr marL="457200" algn="ctr" defTabSz="457200" rtl="0" fontAlgn="base">
        <a:spcBef>
          <a:spcPct val="0"/>
        </a:spcBef>
        <a:spcAft>
          <a:spcPct val="0"/>
        </a:spcAft>
        <a:defRPr sz="3600" b="1">
          <a:solidFill>
            <a:srgbClr val="17375E"/>
          </a:solidFill>
          <a:latin typeface="Arial" charset="0"/>
          <a:cs typeface="Arial" charset="0"/>
        </a:defRPr>
      </a:lvl6pPr>
      <a:lvl7pPr marL="914400" algn="ctr" defTabSz="457200" rtl="0" fontAlgn="base">
        <a:spcBef>
          <a:spcPct val="0"/>
        </a:spcBef>
        <a:spcAft>
          <a:spcPct val="0"/>
        </a:spcAft>
        <a:defRPr sz="3600" b="1">
          <a:solidFill>
            <a:srgbClr val="17375E"/>
          </a:solidFill>
          <a:latin typeface="Arial" charset="0"/>
          <a:cs typeface="Arial" charset="0"/>
        </a:defRPr>
      </a:lvl7pPr>
      <a:lvl8pPr marL="1371600" algn="ctr" defTabSz="457200" rtl="0" fontAlgn="base">
        <a:spcBef>
          <a:spcPct val="0"/>
        </a:spcBef>
        <a:spcAft>
          <a:spcPct val="0"/>
        </a:spcAft>
        <a:defRPr sz="3600" b="1">
          <a:solidFill>
            <a:srgbClr val="17375E"/>
          </a:solidFill>
          <a:latin typeface="Arial" charset="0"/>
          <a:cs typeface="Arial" charset="0"/>
        </a:defRPr>
      </a:lvl8pPr>
      <a:lvl9pPr marL="1828800" algn="ctr" defTabSz="457200" rtl="0" fontAlgn="base">
        <a:spcBef>
          <a:spcPct val="0"/>
        </a:spcBef>
        <a:spcAft>
          <a:spcPct val="0"/>
        </a:spcAft>
        <a:defRPr sz="3600" b="1">
          <a:solidFill>
            <a:srgbClr val="17375E"/>
          </a:solidFill>
          <a:latin typeface="Arial" charset="0"/>
          <a:cs typeface="Arial" charset="0"/>
        </a:defRPr>
      </a:lvl9pPr>
    </p:titleStyle>
    <p:bodyStyle>
      <a:lvl1pPr marL="342900" indent="-342900" algn="l" defTabSz="457200" rtl="0" fontAlgn="base">
        <a:spcBef>
          <a:spcPct val="20000"/>
        </a:spcBef>
        <a:spcAft>
          <a:spcPct val="0"/>
        </a:spcAft>
        <a:buClr>
          <a:srgbClr val="9BBB59"/>
        </a:buClr>
        <a:buFont typeface="Arial" charset="0"/>
        <a:buChar char="•"/>
        <a:defRPr sz="2800" kern="1200">
          <a:solidFill>
            <a:srgbClr val="7F7F7F"/>
          </a:solidFill>
          <a:latin typeface="Arial"/>
          <a:ea typeface="+mn-ea"/>
          <a:cs typeface="Arial"/>
        </a:defRPr>
      </a:lvl1pPr>
      <a:lvl2pPr marL="742950" indent="-285750" algn="l" defTabSz="457200" rtl="0" fontAlgn="base">
        <a:spcBef>
          <a:spcPct val="20000"/>
        </a:spcBef>
        <a:spcAft>
          <a:spcPct val="0"/>
        </a:spcAft>
        <a:buClr>
          <a:srgbClr val="CC9933"/>
        </a:buClr>
        <a:buSzPct val="50000"/>
        <a:buFont typeface="Wingdings" pitchFamily="2" charset="2"/>
        <a:buChar char=""/>
        <a:defRPr sz="2400" kern="1200">
          <a:solidFill>
            <a:srgbClr val="7F7F7F"/>
          </a:solidFill>
          <a:latin typeface="Arial"/>
          <a:ea typeface="+mn-ea"/>
          <a:cs typeface="Arial"/>
        </a:defRPr>
      </a:lvl2pPr>
      <a:lvl3pPr marL="1143000" indent="-228600" algn="l" defTabSz="457200" rtl="0" fontAlgn="base">
        <a:spcBef>
          <a:spcPct val="20000"/>
        </a:spcBef>
        <a:spcAft>
          <a:spcPct val="0"/>
        </a:spcAft>
        <a:buClr>
          <a:srgbClr val="9BBB59"/>
        </a:buClr>
        <a:buFont typeface="Arial" charset="0"/>
        <a:buChar char="•"/>
        <a:defRPr sz="2000" kern="1200">
          <a:solidFill>
            <a:srgbClr val="7F7F7F"/>
          </a:solidFill>
          <a:latin typeface="Arial"/>
          <a:ea typeface="+mn-ea"/>
          <a:cs typeface="Arial"/>
        </a:defRPr>
      </a:lvl3pPr>
      <a:lvl4pPr marL="1600200" indent="-228600" algn="l" defTabSz="457200" rtl="0" fontAlgn="base">
        <a:spcBef>
          <a:spcPct val="20000"/>
        </a:spcBef>
        <a:spcAft>
          <a:spcPct val="0"/>
        </a:spcAft>
        <a:buClr>
          <a:srgbClr val="CC9933"/>
        </a:buClr>
        <a:buSzPct val="50000"/>
        <a:buFont typeface="Wingdings" pitchFamily="2" charset="2"/>
        <a:buChar char=""/>
        <a:defRPr kern="1200">
          <a:solidFill>
            <a:srgbClr val="7F7F7F"/>
          </a:solidFill>
          <a:latin typeface="Arial"/>
          <a:ea typeface="+mn-ea"/>
          <a:cs typeface="Arial"/>
        </a:defRPr>
      </a:lvl4pPr>
      <a:lvl5pPr marL="2057400" indent="-228600" algn="l" defTabSz="457200" rtl="0" fontAlgn="base">
        <a:spcBef>
          <a:spcPct val="20000"/>
        </a:spcBef>
        <a:spcAft>
          <a:spcPct val="0"/>
        </a:spcAft>
        <a:buClr>
          <a:srgbClr val="558ED5"/>
        </a:buClr>
        <a:buSzPct val="80000"/>
        <a:buFont typeface="Arial" charset="0"/>
        <a:buChar char="»"/>
        <a:defRPr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457200" y="1219200"/>
            <a:ext cx="4983163" cy="1395413"/>
          </a:xfrm>
        </p:spPr>
        <p:txBody>
          <a:bodyPr/>
          <a:lstStyle/>
          <a:p>
            <a:pPr algn="ctr" eaLnBrk="1" hangingPunct="1"/>
            <a:r>
              <a:rPr lang="en-US" altLang="en-US" smtClean="0"/>
              <a:t>REDAC / NAS Ops </a:t>
            </a:r>
            <a:br>
              <a:rPr lang="en-US" altLang="en-US" smtClean="0"/>
            </a:br>
            <a:r>
              <a:rPr lang="en-US" altLang="en-US" sz="3200" b="0" smtClean="0"/>
              <a:t/>
            </a:r>
            <a:br>
              <a:rPr lang="en-US" altLang="en-US" sz="3200" b="0" smtClean="0"/>
            </a:br>
            <a:endParaRPr lang="en-US" altLang="en-US" b="0" smtClean="0"/>
          </a:p>
        </p:txBody>
      </p:sp>
      <p:sp>
        <p:nvSpPr>
          <p:cNvPr id="6147" name="Text Box 4"/>
          <p:cNvSpPr txBox="1">
            <a:spLocks noChangeArrowheads="1"/>
          </p:cNvSpPr>
          <p:nvPr/>
        </p:nvSpPr>
        <p:spPr bwMode="auto">
          <a:xfrm>
            <a:off x="237564" y="4912659"/>
            <a:ext cx="47926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1600" b="0" i="1" dirty="0" smtClean="0">
                <a:solidFill>
                  <a:srgbClr val="1D2F68"/>
                </a:solidFill>
              </a:rPr>
              <a:t>Rob Hunt, AJV-73 </a:t>
            </a:r>
            <a:endParaRPr lang="en-US" altLang="en-US" sz="1600" b="0" i="1" dirty="0">
              <a:solidFill>
                <a:srgbClr val="1D2F68"/>
              </a:solidFill>
            </a:endParaRPr>
          </a:p>
          <a:p>
            <a:pPr eaLnBrk="1" hangingPunct="1">
              <a:spcBef>
                <a:spcPct val="50000"/>
              </a:spcBef>
              <a:buFontTx/>
              <a:buNone/>
            </a:pPr>
            <a:r>
              <a:rPr lang="en-US" altLang="en-US" sz="1600" b="0" i="1" dirty="0">
                <a:solidFill>
                  <a:srgbClr val="1D2F68"/>
                </a:solidFill>
              </a:rPr>
              <a:t>March </a:t>
            </a:r>
            <a:r>
              <a:rPr lang="en-US" altLang="en-US" sz="1600" b="0" i="1" dirty="0" smtClean="0">
                <a:solidFill>
                  <a:srgbClr val="1D2F68"/>
                </a:solidFill>
              </a:rPr>
              <a:t>2017</a:t>
            </a:r>
            <a:endParaRPr lang="en-US" altLang="en-US" sz="1600" b="0" i="1" dirty="0">
              <a:solidFill>
                <a:srgbClr val="1D2F68"/>
              </a:solidFill>
            </a:endParaRPr>
          </a:p>
        </p:txBody>
      </p:sp>
      <p:sp>
        <p:nvSpPr>
          <p:cNvPr id="6148" name="Text Box 5"/>
          <p:cNvSpPr txBox="1">
            <a:spLocks noChangeArrowheads="1"/>
          </p:cNvSpPr>
          <p:nvPr/>
        </p:nvSpPr>
        <p:spPr bwMode="auto">
          <a:xfrm>
            <a:off x="152400" y="1972957"/>
            <a:ext cx="53340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i="1" dirty="0" smtClean="0">
                <a:solidFill>
                  <a:schemeClr val="tx2"/>
                </a:solidFill>
              </a:rPr>
              <a:t>Operations Concept Development &amp; Infrastructure (ATDP) </a:t>
            </a:r>
            <a:endParaRPr lang="en-US" altLang="en-US" i="1" dirty="0">
              <a:solidFill>
                <a:schemeClr val="tx2"/>
              </a:solidFill>
            </a:endParaRPr>
          </a:p>
          <a:p>
            <a:pPr eaLnBrk="1" hangingPunct="1">
              <a:spcBef>
                <a:spcPct val="50000"/>
              </a:spcBef>
              <a:buFontTx/>
              <a:buNone/>
            </a:pPr>
            <a:r>
              <a:rPr lang="en-US" altLang="en-US" i="1" dirty="0">
                <a:solidFill>
                  <a:schemeClr val="tx2"/>
                </a:solidFill>
              </a:rPr>
              <a:t>BLI Number:  </a:t>
            </a:r>
            <a:r>
              <a:rPr lang="en-US" altLang="en-US" i="1" dirty="0" smtClean="0">
                <a:solidFill>
                  <a:schemeClr val="tx2"/>
                </a:solidFill>
              </a:rPr>
              <a:t>1A01C</a:t>
            </a:r>
            <a:endParaRPr lang="en-US" altLang="en-US" i="1" dirty="0">
              <a:solidFill>
                <a:schemeClr val="tx2"/>
              </a:solidFill>
            </a:endParaRPr>
          </a:p>
        </p:txBody>
      </p:sp>
      <p:sp>
        <p:nvSpPr>
          <p:cNvPr id="6149" name="Rectangle 2"/>
          <p:cNvSpPr txBox="1">
            <a:spLocks noChangeArrowheads="1"/>
          </p:cNvSpPr>
          <p:nvPr/>
        </p:nvSpPr>
        <p:spPr bwMode="auto">
          <a:xfrm>
            <a:off x="152400" y="2109788"/>
            <a:ext cx="5334000"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0"/>
              </a:spcBef>
              <a:buFontTx/>
              <a:buNone/>
            </a:pPr>
            <a:r>
              <a:rPr lang="en-US" altLang="en-US" sz="3200" b="0" dirty="0">
                <a:solidFill>
                  <a:srgbClr val="1D2F68"/>
                </a:solidFill>
              </a:rPr>
              <a:t/>
            </a:r>
            <a:br>
              <a:rPr lang="en-US" altLang="en-US" sz="3200" b="0" dirty="0">
                <a:solidFill>
                  <a:srgbClr val="1D2F68"/>
                </a:solidFill>
              </a:rPr>
            </a:br>
            <a:endParaRPr lang="en-US" altLang="en-US" sz="4000" b="0" dirty="0">
              <a:solidFill>
                <a:srgbClr val="1D2F68"/>
              </a:solidFill>
            </a:endParaRPr>
          </a:p>
        </p:txBody>
      </p:sp>
    </p:spTree>
    <p:extLst>
      <p:ext uri="{BB962C8B-B14F-4D97-AF65-F5344CB8AC3E}">
        <p14:creationId xmlns:p14="http://schemas.microsoft.com/office/powerpoint/2010/main" val="1050282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5089"/>
            <a:ext cx="8229600" cy="4525963"/>
          </a:xfrm>
        </p:spPr>
        <p:txBody>
          <a:bodyPr/>
          <a:lstStyle/>
          <a:p>
            <a:pPr marL="0" indent="0">
              <a:buNone/>
            </a:pPr>
            <a:r>
              <a:rPr lang="en-US" sz="2000" b="1" dirty="0">
                <a:solidFill>
                  <a:schemeClr val="tx1"/>
                </a:solidFill>
              </a:rPr>
              <a:t>W</a:t>
            </a:r>
            <a:r>
              <a:rPr lang="en-US" sz="2000" b="1" dirty="0" smtClean="0">
                <a:solidFill>
                  <a:schemeClr val="tx1"/>
                </a:solidFill>
              </a:rPr>
              <a:t>hy </a:t>
            </a:r>
            <a:r>
              <a:rPr lang="en-US" sz="2000" b="1" dirty="0">
                <a:solidFill>
                  <a:schemeClr val="tx1"/>
                </a:solidFill>
              </a:rPr>
              <a:t>is this program necessary? </a:t>
            </a:r>
            <a:r>
              <a:rPr lang="en-US" sz="2000" dirty="0">
                <a:solidFill>
                  <a:schemeClr val="tx1"/>
                </a:solidFill>
              </a:rPr>
              <a:t> </a:t>
            </a:r>
          </a:p>
          <a:p>
            <a:pPr marL="0" indent="0" algn="just">
              <a:buNone/>
            </a:pPr>
            <a:r>
              <a:rPr lang="en-US" sz="1400" dirty="0">
                <a:solidFill>
                  <a:schemeClr val="tx1"/>
                </a:solidFill>
              </a:rPr>
              <a:t>The FAA is proceeding with NAS modernization based on the NextGen Operational Concept for 2025.  Concept development and validation is necessary to investigate specific concept elements, and to drive out operational and technical requirements and implications for human factors, training and procedures.  This program assesses the interaction of changing roles and responsibilities of NAS service providers and pilots, airspace changes, procedural changes and new mechanized systems for distributing weather, traffic and other flight related information.  It tests the assumptions behind common situational awareness and distributed information processing.</a:t>
            </a:r>
            <a:br>
              <a:rPr lang="en-US" sz="1400" dirty="0">
                <a:solidFill>
                  <a:schemeClr val="tx1"/>
                </a:solidFill>
              </a:rPr>
            </a:br>
            <a:r>
              <a:rPr lang="en-US" sz="1400" dirty="0">
                <a:solidFill>
                  <a:schemeClr val="tx1"/>
                </a:solidFill>
              </a:rPr>
              <a:t/>
            </a:r>
            <a:br>
              <a:rPr lang="en-US" sz="1400" dirty="0">
                <a:solidFill>
                  <a:schemeClr val="tx1"/>
                </a:solidFill>
              </a:rPr>
            </a:br>
            <a:r>
              <a:rPr lang="en-US" sz="1400" dirty="0">
                <a:solidFill>
                  <a:schemeClr val="tx1"/>
                </a:solidFill>
              </a:rPr>
              <a:t>The program uses analyses and associated white papers to validate whether future system requirements meet NextGen goals, including the flight data processing evolution in En Route Automation Modernization (ERAM), data communications, the future voice switch, changes in surveillance requirements and associated procedures, establishment of new roles and responsibilities to support increased productivity, etc.  It will develop methods, metrics, and models to demonstrate that the modernized system can handle anticipated growth in traffic demand according to the Terminal Area Forecasts (TAF) for incremental years.  This supports the goal of continued US leadership internationally and helps ensure the global harmonization through continued support for the ICAO Global ATM operational concept, the development of global requirements, and the definition of an air transportation performance framework.</a:t>
            </a:r>
          </a:p>
          <a:p>
            <a:endParaRPr lang="en-US" sz="1200" dirty="0">
              <a:solidFill>
                <a:schemeClr val="tx1"/>
              </a:solidFill>
            </a:endParaRPr>
          </a:p>
        </p:txBody>
      </p:sp>
      <p:sp>
        <p:nvSpPr>
          <p:cNvPr id="4" name="Rectangle 2"/>
          <p:cNvSpPr>
            <a:spLocks noGrp="1" noChangeArrowheads="1"/>
          </p:cNvSpPr>
          <p:nvPr>
            <p:ph type="title"/>
          </p:nvPr>
        </p:nvSpPr>
        <p:spPr>
          <a:xfrm>
            <a:off x="142875" y="236538"/>
            <a:ext cx="8753475" cy="782637"/>
          </a:xfrm>
        </p:spPr>
        <p:txBody>
          <a:bodyPr/>
          <a:lstStyle/>
          <a:p>
            <a:pPr eaLnBrk="1" hangingPunct="1"/>
            <a:r>
              <a:rPr lang="en-US" altLang="en-US" sz="2800" dirty="0" smtClean="0"/>
              <a:t>Operations Concept </a:t>
            </a:r>
            <a:r>
              <a:rPr lang="en-US" altLang="en-US" sz="2800" dirty="0"/>
              <a:t/>
            </a:r>
            <a:br>
              <a:rPr lang="en-US" altLang="en-US" sz="2800" dirty="0"/>
            </a:br>
            <a:r>
              <a:rPr lang="en-US" altLang="en-US" sz="2800" dirty="0" smtClean="0"/>
              <a:t>Development &amp; Infrastructure - ATDP  </a:t>
            </a:r>
            <a:br>
              <a:rPr lang="en-US" altLang="en-US" sz="2800" dirty="0" smtClean="0"/>
            </a:br>
            <a:endParaRPr lang="en-US" altLang="en-US" sz="1600" b="0" i="1" dirty="0" smtClean="0"/>
          </a:p>
        </p:txBody>
      </p:sp>
    </p:spTree>
    <p:extLst>
      <p:ext uri="{BB962C8B-B14F-4D97-AF65-F5344CB8AC3E}">
        <p14:creationId xmlns:p14="http://schemas.microsoft.com/office/powerpoint/2010/main" val="31389745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fld id="{1C36A248-F502-492E-BB5D-C220DBB8DBD7}" type="slidenum">
              <a:rPr lang="en-US" altLang="en-US" sz="1400" smtClean="0">
                <a:solidFill>
                  <a:schemeClr val="bg1"/>
                </a:solidFill>
              </a:rPr>
              <a:pPr eaLnBrk="1" hangingPunct="1"/>
              <a:t>3</a:t>
            </a:fld>
            <a:endParaRPr lang="en-US" altLang="en-US" sz="1400" smtClean="0">
              <a:solidFill>
                <a:schemeClr val="bg1"/>
              </a:solidFill>
            </a:endParaRPr>
          </a:p>
        </p:txBody>
      </p:sp>
      <p:sp>
        <p:nvSpPr>
          <p:cNvPr id="7171" name="Rectangle 2"/>
          <p:cNvSpPr>
            <a:spLocks noGrp="1" noChangeArrowheads="1"/>
          </p:cNvSpPr>
          <p:nvPr>
            <p:ph type="title"/>
          </p:nvPr>
        </p:nvSpPr>
        <p:spPr>
          <a:xfrm>
            <a:off x="142875" y="236538"/>
            <a:ext cx="8753475" cy="782637"/>
          </a:xfrm>
        </p:spPr>
        <p:txBody>
          <a:bodyPr/>
          <a:lstStyle/>
          <a:p>
            <a:pPr eaLnBrk="1" hangingPunct="1"/>
            <a:r>
              <a:rPr lang="en-US" altLang="en-US" sz="2800" dirty="0" smtClean="0"/>
              <a:t>Operations Concept </a:t>
            </a:r>
            <a:r>
              <a:rPr lang="en-US" altLang="en-US" sz="2800" dirty="0"/>
              <a:t/>
            </a:r>
            <a:br>
              <a:rPr lang="en-US" altLang="en-US" sz="2800" dirty="0"/>
            </a:br>
            <a:r>
              <a:rPr lang="en-US" altLang="en-US" sz="2800" dirty="0" smtClean="0"/>
              <a:t>Development &amp; Infrastructure - ATDP  </a:t>
            </a:r>
            <a:br>
              <a:rPr lang="en-US" altLang="en-US" sz="2800" dirty="0" smtClean="0"/>
            </a:br>
            <a:endParaRPr lang="en-US" altLang="en-US" sz="1600" b="0" i="1" dirty="0" smtClean="0"/>
          </a:p>
        </p:txBody>
      </p:sp>
      <p:sp>
        <p:nvSpPr>
          <p:cNvPr id="7172" name="Rectangle 3"/>
          <p:cNvSpPr txBox="1">
            <a:spLocks noChangeArrowheads="1"/>
          </p:cNvSpPr>
          <p:nvPr/>
        </p:nvSpPr>
        <p:spPr bwMode="auto">
          <a:xfrm>
            <a:off x="343430" y="1329753"/>
            <a:ext cx="8077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defRPr/>
            </a:pPr>
            <a:r>
              <a:rPr lang="en-US" sz="2000" b="1" kern="0" dirty="0" smtClean="0">
                <a:solidFill>
                  <a:srgbClr val="000000"/>
                </a:solidFill>
                <a:latin typeface="Arial"/>
              </a:rPr>
              <a:t>What are the benefits to the FAA</a:t>
            </a:r>
          </a:p>
          <a:p>
            <a:pPr algn="just" eaLnBrk="1" hangingPunct="1">
              <a:buFontTx/>
              <a:buNone/>
              <a:defRPr/>
            </a:pPr>
            <a:r>
              <a:rPr lang="en-US" sz="1400" dirty="0" smtClean="0"/>
              <a:t>The activity supports the FAA’s Strategic Initiatives by delivering benefits through technology and infrastructure; Concept </a:t>
            </a:r>
            <a:r>
              <a:rPr lang="en-US" sz="1400" dirty="0"/>
              <a:t>validation supports development, analysis, and simulation of new concepts to assess requirements and to evaluate the impact of the concept on system capacity, efficiency, safety and human performance. Evaluation criteria include the following:</a:t>
            </a:r>
          </a:p>
          <a:p>
            <a:pPr marL="171450" indent="-171450" algn="just">
              <a:buFont typeface="Arial" panose="020B0604020202020204" pitchFamily="34" charset="0"/>
              <a:buChar char="•"/>
            </a:pPr>
            <a:r>
              <a:rPr lang="en-US" sz="1400" dirty="0" smtClean="0"/>
              <a:t>Impact/Improvement </a:t>
            </a:r>
            <a:r>
              <a:rPr lang="en-US" sz="1400" dirty="0"/>
              <a:t>to Air Traffic Service Providers, airspace users, and automation that could increase capacity</a:t>
            </a:r>
            <a:r>
              <a:rPr lang="en-US" sz="1400" dirty="0" smtClean="0"/>
              <a:t>,</a:t>
            </a:r>
            <a:endParaRPr lang="en-US" sz="1400" dirty="0"/>
          </a:p>
          <a:p>
            <a:pPr marL="182880" indent="-182880" algn="just">
              <a:buFont typeface="Arial" panose="020B0604020202020204" pitchFamily="34" charset="0"/>
              <a:buChar char="•"/>
            </a:pPr>
            <a:r>
              <a:rPr lang="en-US" sz="1400" dirty="0" smtClean="0"/>
              <a:t>Impact/Improvement </a:t>
            </a:r>
            <a:r>
              <a:rPr lang="en-US" sz="1400" dirty="0"/>
              <a:t>on airspace structure which may increase productivity and hence capacity, </a:t>
            </a:r>
          </a:p>
          <a:p>
            <a:pPr marL="182880" indent="-182880" algn="just">
              <a:buFont typeface="Arial" panose="020B0604020202020204" pitchFamily="34" charset="0"/>
              <a:buChar char="•"/>
            </a:pPr>
            <a:r>
              <a:rPr lang="en-US" sz="1400" dirty="0" smtClean="0"/>
              <a:t>Impact/Improvement </a:t>
            </a:r>
            <a:r>
              <a:rPr lang="en-US" sz="1400" dirty="0"/>
              <a:t>on communication, navigation, and surveillance (CNS) requirements to support the FAA's efforts to reducing cost, increasing capacity and efficiency and;</a:t>
            </a:r>
          </a:p>
          <a:p>
            <a:pPr marL="182880" indent="-182880" algn="just">
              <a:buFont typeface="Arial" panose="020B0604020202020204" pitchFamily="34" charset="0"/>
              <a:buChar char="•"/>
            </a:pPr>
            <a:r>
              <a:rPr lang="en-US" sz="1400" dirty="0" smtClean="0"/>
              <a:t>Impact/Improvement </a:t>
            </a:r>
            <a:r>
              <a:rPr lang="en-US" sz="1400" dirty="0"/>
              <a:t>on automation, display, and facility configuration elements to increase productivity and hence capacity.</a:t>
            </a:r>
          </a:p>
          <a:p>
            <a:pPr eaLnBrk="1" hangingPunct="1">
              <a:buFontTx/>
              <a:buNone/>
              <a:defRPr/>
            </a:pPr>
            <a:endParaRPr lang="en-US" sz="1400" b="1" dirty="0" smtClean="0"/>
          </a:p>
          <a:p>
            <a:pPr eaLnBrk="1" hangingPunct="1">
              <a:buFontTx/>
              <a:buNone/>
              <a:defRPr/>
            </a:pPr>
            <a:r>
              <a:rPr lang="en-US" sz="2000" b="1" kern="0" dirty="0" smtClean="0">
                <a:solidFill>
                  <a:srgbClr val="000000"/>
                </a:solidFill>
                <a:latin typeface="Arial"/>
              </a:rPr>
              <a:t>What determines program success</a:t>
            </a:r>
          </a:p>
          <a:p>
            <a:pPr algn="just" eaLnBrk="1" hangingPunct="1">
              <a:buFontTx/>
              <a:buNone/>
              <a:defRPr/>
            </a:pPr>
            <a:r>
              <a:rPr lang="en-US" sz="1400" dirty="0" smtClean="0"/>
              <a:t>Success is measured by the completion of the goals identified in multi-year plans developed for each activity.  Initiatives that successfully complete all the project goals identified are then presented as candidates for acquisition.</a:t>
            </a:r>
          </a:p>
          <a:p>
            <a:pPr eaLnBrk="1" hangingPunct="1">
              <a:buFontTx/>
              <a:buNone/>
              <a:defRPr/>
            </a:pPr>
            <a:r>
              <a:rPr lang="en-US" sz="1400" dirty="0" smtClean="0"/>
              <a:t/>
            </a:r>
            <a:br>
              <a:rPr lang="en-US" sz="1400" dirty="0" smtClean="0"/>
            </a:br>
            <a:endParaRPr lang="en-US" sz="1400" dirty="0" smtClean="0"/>
          </a:p>
        </p:txBody>
      </p:sp>
    </p:spTree>
    <p:extLst>
      <p:ext uri="{BB962C8B-B14F-4D97-AF65-F5344CB8AC3E}">
        <p14:creationId xmlns:p14="http://schemas.microsoft.com/office/powerpoint/2010/main" val="1989747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pPr>
            <a:fld id="{D187488B-5047-499D-8139-9A69FFCA20FA}" type="slidenum">
              <a:rPr lang="en-US" altLang="en-US" sz="1400" b="0" smtClean="0">
                <a:solidFill>
                  <a:srgbClr val="FFFFFF"/>
                </a:solidFill>
              </a:rPr>
              <a:pPr eaLnBrk="1" hangingPunct="1">
                <a:spcBef>
                  <a:spcPct val="0"/>
                </a:spcBef>
              </a:pPr>
              <a:t>4</a:t>
            </a:fld>
            <a:endParaRPr lang="en-US" altLang="en-US" sz="1400" b="0" smtClean="0">
              <a:solidFill>
                <a:srgbClr val="FFFFFF"/>
              </a:solidFill>
            </a:endParaRPr>
          </a:p>
        </p:txBody>
      </p:sp>
      <p:sp>
        <p:nvSpPr>
          <p:cNvPr id="8195" name="Rectangle 2"/>
          <p:cNvSpPr>
            <a:spLocks noGrp="1" noChangeArrowheads="1"/>
          </p:cNvSpPr>
          <p:nvPr>
            <p:ph type="title"/>
          </p:nvPr>
        </p:nvSpPr>
        <p:spPr>
          <a:xfrm>
            <a:off x="533400" y="152400"/>
            <a:ext cx="8472488" cy="609600"/>
          </a:xfrm>
        </p:spPr>
        <p:txBody>
          <a:bodyPr/>
          <a:lstStyle/>
          <a:p>
            <a:pPr eaLnBrk="1" hangingPunct="1"/>
            <a:r>
              <a:rPr lang="en-US" altLang="en-US" sz="2400" dirty="0" smtClean="0"/>
              <a:t>Operations Concept Development &amp; Infrastructure – ATDP / BLI Number:  1A01C Overview Capabilities</a:t>
            </a:r>
          </a:p>
        </p:txBody>
      </p:sp>
      <p:sp>
        <p:nvSpPr>
          <p:cNvPr id="4100" name="Rectangle 3"/>
          <p:cNvSpPr>
            <a:spLocks noGrp="1" noChangeArrowheads="1"/>
          </p:cNvSpPr>
          <p:nvPr>
            <p:ph type="body" idx="1"/>
          </p:nvPr>
        </p:nvSpPr>
        <p:spPr>
          <a:xfrm>
            <a:off x="457200" y="1143000"/>
            <a:ext cx="8050213" cy="4495800"/>
          </a:xfrm>
        </p:spPr>
        <p:txBody>
          <a:bodyPr/>
          <a:lstStyle/>
          <a:p>
            <a:pPr marL="461963" lvl="1" indent="0" eaLnBrk="1" hangingPunct="1">
              <a:buFontTx/>
              <a:buNone/>
              <a:defRPr/>
            </a:pPr>
            <a:endParaRPr lang="en-US" sz="1400" b="1" dirty="0" smtClean="0"/>
          </a:p>
          <a:p>
            <a:pPr marL="461963" lvl="1" indent="0" eaLnBrk="1" hangingPunct="1">
              <a:buFontTx/>
              <a:buNone/>
              <a:defRPr/>
            </a:pPr>
            <a:r>
              <a:rPr lang="en-US" sz="1600" b="1" dirty="0" smtClean="0">
                <a:solidFill>
                  <a:schemeClr val="tx1"/>
                </a:solidFill>
              </a:rPr>
              <a:t>People:</a:t>
            </a:r>
          </a:p>
          <a:p>
            <a:pPr marL="461963" lvl="1" indent="0" eaLnBrk="1" hangingPunct="1">
              <a:buFont typeface="Arial" pitchFamily="34" charset="0"/>
              <a:buChar char="•"/>
              <a:defRPr/>
            </a:pPr>
            <a:r>
              <a:rPr lang="en-US" sz="1600" b="1" dirty="0" smtClean="0">
                <a:solidFill>
                  <a:schemeClr val="tx1"/>
                </a:solidFill>
              </a:rPr>
              <a:t>  </a:t>
            </a:r>
            <a:r>
              <a:rPr lang="en-US" sz="1600" dirty="0" smtClean="0">
                <a:solidFill>
                  <a:schemeClr val="tx1"/>
                </a:solidFill>
              </a:rPr>
              <a:t>Program Manager: Rob Hunt </a:t>
            </a:r>
          </a:p>
          <a:p>
            <a:pPr marL="461963" lvl="1" indent="0" eaLnBrk="1" hangingPunct="1">
              <a:buFont typeface="Arial" pitchFamily="34" charset="0"/>
              <a:buChar char="•"/>
              <a:defRPr/>
            </a:pPr>
            <a:r>
              <a:rPr lang="en-US" sz="1600" dirty="0" smtClean="0">
                <a:solidFill>
                  <a:schemeClr val="tx1"/>
                </a:solidFill>
              </a:rPr>
              <a:t>  Subject Matter Experts: Traffic Managers, ATC, Discipline Experts, Airspace User Community </a:t>
            </a:r>
          </a:p>
          <a:p>
            <a:pPr marL="461963" lvl="1" indent="0" eaLnBrk="1" hangingPunct="1">
              <a:buFont typeface="Arial" pitchFamily="34" charset="0"/>
              <a:buChar char="•"/>
              <a:defRPr/>
            </a:pPr>
            <a:r>
              <a:rPr lang="en-US" sz="1600" dirty="0" smtClean="0">
                <a:solidFill>
                  <a:schemeClr val="tx1"/>
                </a:solidFill>
              </a:rPr>
              <a:t>  Research Partners: ANG, NASA, </a:t>
            </a:r>
            <a:r>
              <a:rPr lang="en-US" sz="1600" dirty="0" err="1" smtClean="0">
                <a:solidFill>
                  <a:schemeClr val="tx1"/>
                </a:solidFill>
              </a:rPr>
              <a:t>Mitre</a:t>
            </a:r>
            <a:r>
              <a:rPr lang="en-US" sz="1600" dirty="0" smtClean="0">
                <a:solidFill>
                  <a:schemeClr val="tx1"/>
                </a:solidFill>
              </a:rPr>
              <a:t>, Lincoln Labs, Volpe, Academia</a:t>
            </a:r>
          </a:p>
          <a:p>
            <a:pPr marL="862013" lvl="2" indent="0" eaLnBrk="1" hangingPunct="1">
              <a:buFontTx/>
              <a:buNone/>
              <a:defRPr/>
            </a:pPr>
            <a:endParaRPr lang="en-US" sz="1600" b="1" dirty="0">
              <a:solidFill>
                <a:schemeClr val="tx1"/>
              </a:solidFill>
            </a:endParaRPr>
          </a:p>
          <a:p>
            <a:pPr marL="461963" lvl="1" indent="0" eaLnBrk="1" hangingPunct="1">
              <a:buFontTx/>
              <a:buNone/>
              <a:defRPr/>
            </a:pPr>
            <a:r>
              <a:rPr lang="en-US" sz="1600" b="1" dirty="0" smtClean="0">
                <a:solidFill>
                  <a:schemeClr val="tx1"/>
                </a:solidFill>
              </a:rPr>
              <a:t>Laboratories:</a:t>
            </a:r>
          </a:p>
          <a:p>
            <a:pPr marL="461963" lvl="1" indent="0" eaLnBrk="1" hangingPunct="1">
              <a:buFont typeface="Arial" pitchFamily="34" charset="0"/>
              <a:buChar char="•"/>
              <a:defRPr/>
            </a:pPr>
            <a:r>
              <a:rPr lang="en-US" sz="1600" dirty="0" smtClean="0">
                <a:solidFill>
                  <a:schemeClr val="tx1"/>
                </a:solidFill>
              </a:rPr>
              <a:t>  MITRE</a:t>
            </a:r>
          </a:p>
          <a:p>
            <a:pPr marL="461963" lvl="1" indent="0" eaLnBrk="1" hangingPunct="1">
              <a:buFont typeface="Arial" pitchFamily="34" charset="0"/>
              <a:buChar char="•"/>
              <a:defRPr/>
            </a:pPr>
            <a:r>
              <a:rPr lang="en-US" sz="1600" dirty="0">
                <a:solidFill>
                  <a:schemeClr val="tx1"/>
                </a:solidFill>
              </a:rPr>
              <a:t> </a:t>
            </a:r>
            <a:r>
              <a:rPr lang="en-US" sz="1600" dirty="0" smtClean="0">
                <a:solidFill>
                  <a:schemeClr val="tx1"/>
                </a:solidFill>
              </a:rPr>
              <a:t> Tech Center</a:t>
            </a:r>
          </a:p>
          <a:p>
            <a:pPr marL="461963" lvl="1" indent="0" eaLnBrk="1" hangingPunct="1">
              <a:buFont typeface="Arial" pitchFamily="34" charset="0"/>
              <a:buChar char="•"/>
              <a:defRPr/>
            </a:pPr>
            <a:r>
              <a:rPr lang="en-US" sz="1600" dirty="0">
                <a:solidFill>
                  <a:schemeClr val="tx1"/>
                </a:solidFill>
              </a:rPr>
              <a:t> </a:t>
            </a:r>
            <a:r>
              <a:rPr lang="en-US" sz="1600" dirty="0" smtClean="0">
                <a:solidFill>
                  <a:schemeClr val="tx1"/>
                </a:solidFill>
              </a:rPr>
              <a:t> DAB Test Bed</a:t>
            </a:r>
          </a:p>
          <a:p>
            <a:pPr marL="461963" lvl="1" indent="0" eaLnBrk="1" hangingPunct="1">
              <a:buFont typeface="Arial" pitchFamily="34" charset="0"/>
              <a:buChar char="•"/>
              <a:defRPr/>
            </a:pPr>
            <a:r>
              <a:rPr lang="en-US" sz="1600" dirty="0">
                <a:solidFill>
                  <a:schemeClr val="tx1"/>
                </a:solidFill>
              </a:rPr>
              <a:t> </a:t>
            </a:r>
            <a:r>
              <a:rPr lang="en-US" sz="1600" dirty="0" smtClean="0">
                <a:solidFill>
                  <a:schemeClr val="tx1"/>
                </a:solidFill>
              </a:rPr>
              <a:t> NASA</a:t>
            </a:r>
          </a:p>
          <a:p>
            <a:pPr marL="461963" lvl="1" indent="0" eaLnBrk="1" hangingPunct="1">
              <a:buFont typeface="Arial" pitchFamily="34" charset="0"/>
              <a:buChar char="•"/>
              <a:defRPr/>
            </a:pPr>
            <a:r>
              <a:rPr lang="en-US" sz="1600" dirty="0">
                <a:solidFill>
                  <a:schemeClr val="tx1"/>
                </a:solidFill>
              </a:rPr>
              <a:t> </a:t>
            </a:r>
            <a:r>
              <a:rPr lang="en-US" sz="1600" dirty="0" smtClean="0">
                <a:solidFill>
                  <a:schemeClr val="tx1"/>
                </a:solidFill>
              </a:rPr>
              <a:t> Volpe</a:t>
            </a:r>
          </a:p>
          <a:p>
            <a:pPr marL="461963" lvl="1" indent="0" eaLnBrk="1" hangingPunct="1">
              <a:buFont typeface="Arial" pitchFamily="34" charset="0"/>
              <a:buChar char="•"/>
              <a:defRPr/>
            </a:pPr>
            <a:endParaRPr lang="en-US" sz="1400" dirty="0">
              <a:solidFill>
                <a:srgbClr val="000000"/>
              </a:solidFill>
            </a:endParaRPr>
          </a:p>
          <a:p>
            <a:pPr lvl="2" eaLnBrk="1" hangingPunct="1">
              <a:buFontTx/>
              <a:buNone/>
              <a:defRPr/>
            </a:pPr>
            <a:endParaRPr lang="en-US" sz="1400" dirty="0" smtClean="0"/>
          </a:p>
        </p:txBody>
      </p:sp>
    </p:spTree>
    <p:extLst>
      <p:ext uri="{BB962C8B-B14F-4D97-AF65-F5344CB8AC3E}">
        <p14:creationId xmlns:p14="http://schemas.microsoft.com/office/powerpoint/2010/main" val="21223800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a:xfrm>
            <a:off x="6989200" y="3124200"/>
            <a:ext cx="3200400" cy="1676400"/>
          </a:xfrm>
          <a:prstGeom prst="ellipse">
            <a:avLst/>
          </a:prstGeom>
          <a:noFill/>
          <a:ln w="34925" cap="flat" cmpd="sng" algn="ctr">
            <a:solidFill>
              <a:schemeClr val="accent6">
                <a:lumMod val="75000"/>
              </a:schemeClr>
            </a:solidFill>
            <a:prstDash val="sysDash"/>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79" name="Oval 78"/>
          <p:cNvSpPr/>
          <p:nvPr/>
        </p:nvSpPr>
        <p:spPr>
          <a:xfrm>
            <a:off x="6997534" y="3124200"/>
            <a:ext cx="3200400" cy="1676400"/>
          </a:xfrm>
          <a:prstGeom prst="ellipse">
            <a:avLst/>
          </a:prstGeom>
          <a:noFill/>
          <a:ln w="25400" cap="flat" cmpd="sng" algn="ctr">
            <a:solidFill>
              <a:schemeClr val="accent1">
                <a:lumMod val="20000"/>
                <a:lumOff val="80000"/>
              </a:schemeClr>
            </a:solidFill>
            <a:prstDash val="sysDash"/>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84997" name="Straight Connector 95"/>
          <p:cNvCxnSpPr>
            <a:cxnSpLocks noChangeShapeType="1"/>
          </p:cNvCxnSpPr>
          <p:nvPr/>
        </p:nvCxnSpPr>
        <p:spPr bwMode="auto">
          <a:xfrm rot="5400000" flipH="1" flipV="1">
            <a:off x="3795944" y="4178301"/>
            <a:ext cx="752475" cy="0"/>
          </a:xfrm>
          <a:prstGeom prst="line">
            <a:avLst/>
          </a:prstGeom>
          <a:noFill/>
          <a:ln w="9525" algn="ctr">
            <a:solidFill>
              <a:srgbClr val="A6A6A6"/>
            </a:solidFill>
            <a:prstDash val="sysDash"/>
            <a:round/>
            <a:headEnd/>
            <a:tailEnd/>
          </a:ln>
          <a:extLst>
            <a:ext uri="{909E8E84-426E-40DD-AFC4-6F175D3DCCD1}">
              <a14:hiddenFill xmlns:a14="http://schemas.microsoft.com/office/drawing/2010/main">
                <a:noFill/>
              </a14:hiddenFill>
            </a:ext>
          </a:extLst>
        </p:spPr>
      </p:cxnSp>
      <p:sp>
        <p:nvSpPr>
          <p:cNvPr id="16" name="Freeform 15"/>
          <p:cNvSpPr/>
          <p:nvPr/>
        </p:nvSpPr>
        <p:spPr>
          <a:xfrm>
            <a:off x="2997034" y="2438402"/>
            <a:ext cx="5244704" cy="1387475"/>
          </a:xfrm>
          <a:custGeom>
            <a:avLst/>
            <a:gdLst>
              <a:gd name="connsiteX0" fmla="*/ 0 w 6697683"/>
              <a:gd name="connsiteY0" fmla="*/ 0 h 1045029"/>
              <a:gd name="connsiteX1" fmla="*/ 225631 w 6697683"/>
              <a:gd name="connsiteY1" fmla="*/ 344385 h 1045029"/>
              <a:gd name="connsiteX2" fmla="*/ 1698171 w 6697683"/>
              <a:gd name="connsiteY2" fmla="*/ 641268 h 1045029"/>
              <a:gd name="connsiteX3" fmla="*/ 3289465 w 6697683"/>
              <a:gd name="connsiteY3" fmla="*/ 700644 h 1045029"/>
              <a:gd name="connsiteX4" fmla="*/ 4643252 w 6697683"/>
              <a:gd name="connsiteY4" fmla="*/ 724395 h 1045029"/>
              <a:gd name="connsiteX5" fmla="*/ 5260769 w 6697683"/>
              <a:gd name="connsiteY5" fmla="*/ 807522 h 1045029"/>
              <a:gd name="connsiteX6" fmla="*/ 6246421 w 6697683"/>
              <a:gd name="connsiteY6" fmla="*/ 878774 h 1045029"/>
              <a:gd name="connsiteX7" fmla="*/ 6460177 w 6697683"/>
              <a:gd name="connsiteY7" fmla="*/ 1021278 h 1045029"/>
              <a:gd name="connsiteX8" fmla="*/ 6697683 w 6697683"/>
              <a:gd name="connsiteY8" fmla="*/ 1045029 h 1045029"/>
              <a:gd name="connsiteX0" fmla="*/ 0 w 6992587"/>
              <a:gd name="connsiteY0" fmla="*/ 0 h 1387434"/>
              <a:gd name="connsiteX1" fmla="*/ 520535 w 6992587"/>
              <a:gd name="connsiteY1" fmla="*/ 686790 h 1387434"/>
              <a:gd name="connsiteX2" fmla="*/ 1993075 w 6992587"/>
              <a:gd name="connsiteY2" fmla="*/ 983673 h 1387434"/>
              <a:gd name="connsiteX3" fmla="*/ 3584369 w 6992587"/>
              <a:gd name="connsiteY3" fmla="*/ 1043049 h 1387434"/>
              <a:gd name="connsiteX4" fmla="*/ 4938156 w 6992587"/>
              <a:gd name="connsiteY4" fmla="*/ 1066800 h 1387434"/>
              <a:gd name="connsiteX5" fmla="*/ 5555673 w 6992587"/>
              <a:gd name="connsiteY5" fmla="*/ 1149927 h 1387434"/>
              <a:gd name="connsiteX6" fmla="*/ 6541325 w 6992587"/>
              <a:gd name="connsiteY6" fmla="*/ 1221179 h 1387434"/>
              <a:gd name="connsiteX7" fmla="*/ 6755081 w 6992587"/>
              <a:gd name="connsiteY7" fmla="*/ 1363683 h 1387434"/>
              <a:gd name="connsiteX8" fmla="*/ 6992587 w 6992587"/>
              <a:gd name="connsiteY8" fmla="*/ 1387434 h 138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92587" h="1387434">
                <a:moveTo>
                  <a:pt x="0" y="0"/>
                </a:moveTo>
                <a:lnTo>
                  <a:pt x="520535" y="686790"/>
                </a:lnTo>
                <a:lnTo>
                  <a:pt x="1993075" y="983673"/>
                </a:lnTo>
                <a:lnTo>
                  <a:pt x="3584369" y="1043049"/>
                </a:lnTo>
                <a:lnTo>
                  <a:pt x="4938156" y="1066800"/>
                </a:lnTo>
                <a:lnTo>
                  <a:pt x="5555673" y="1149927"/>
                </a:lnTo>
                <a:lnTo>
                  <a:pt x="6541325" y="1221179"/>
                </a:lnTo>
                <a:lnTo>
                  <a:pt x="6755081" y="1363683"/>
                </a:lnTo>
                <a:lnTo>
                  <a:pt x="6992587" y="1387434"/>
                </a:lnTo>
              </a:path>
            </a:pathLst>
          </a:custGeom>
          <a:noFill/>
          <a:ln w="9525" cap="flat" cmpd="sng" algn="ctr">
            <a:solidFill>
              <a:srgbClr val="FFFFFF">
                <a:lumMod val="85000"/>
              </a:srgbClr>
            </a:solidFill>
            <a:prstDash val="sysDash"/>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84999" name="Group 97"/>
          <p:cNvGrpSpPr>
            <a:grpSpLocks/>
          </p:cNvGrpSpPr>
          <p:nvPr/>
        </p:nvGrpSpPr>
        <p:grpSpPr bwMode="auto">
          <a:xfrm>
            <a:off x="8311985" y="3840165"/>
            <a:ext cx="346472" cy="46037"/>
            <a:chOff x="7837583" y="3962400"/>
            <a:chExt cx="779988" cy="340888"/>
          </a:xfrm>
        </p:grpSpPr>
        <p:sp>
          <p:nvSpPr>
            <p:cNvPr id="19" name="Rectangle 18"/>
            <p:cNvSpPr/>
            <p:nvPr/>
          </p:nvSpPr>
          <p:spPr>
            <a:xfrm rot="19169421">
              <a:off x="7912633" y="4185739"/>
              <a:ext cx="611124" cy="47020"/>
            </a:xfrm>
            <a:prstGeom prst="rect">
              <a:avLst/>
            </a:prstGeom>
            <a:solidFill>
              <a:srgbClr val="FFFFCC"/>
            </a:solidFill>
            <a:ln w="25400" cap="flat" cmpd="sng" algn="ctr">
              <a:solidFill>
                <a:srgbClr val="FFFFCC">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 name="Rectangle 19"/>
            <p:cNvSpPr/>
            <p:nvPr/>
          </p:nvSpPr>
          <p:spPr>
            <a:xfrm rot="19169421">
              <a:off x="8009127" y="4256268"/>
              <a:ext cx="608444" cy="47020"/>
            </a:xfrm>
            <a:prstGeom prst="rect">
              <a:avLst/>
            </a:prstGeom>
            <a:solidFill>
              <a:srgbClr val="FFFFCC"/>
            </a:solidFill>
            <a:ln w="25400" cap="flat" cmpd="sng" algn="ctr">
              <a:solidFill>
                <a:srgbClr val="FFFFCC">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 name="Rectangle 20"/>
            <p:cNvSpPr/>
            <p:nvPr/>
          </p:nvSpPr>
          <p:spPr>
            <a:xfrm>
              <a:off x="7837583" y="3962400"/>
              <a:ext cx="608444" cy="47020"/>
            </a:xfrm>
            <a:prstGeom prst="rect">
              <a:avLst/>
            </a:prstGeom>
            <a:solidFill>
              <a:srgbClr val="FFFFCC"/>
            </a:solidFill>
            <a:ln w="25400" cap="flat" cmpd="sng" algn="ctr">
              <a:solidFill>
                <a:srgbClr val="FFFFCC">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22" name="Oval 21"/>
          <p:cNvSpPr/>
          <p:nvPr/>
        </p:nvSpPr>
        <p:spPr>
          <a:xfrm>
            <a:off x="5568785" y="2284415"/>
            <a:ext cx="6037660" cy="3354387"/>
          </a:xfrm>
          <a:prstGeom prst="ellipse">
            <a:avLst/>
          </a:prstGeom>
          <a:noFill/>
          <a:ln w="25400" cap="flat" cmpd="sng" algn="ctr">
            <a:solidFill>
              <a:srgbClr val="FFFFCC">
                <a:shade val="50000"/>
              </a:srgbClr>
            </a:solidFill>
            <a:prstDash val="sysDash"/>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3" name="Oval 22"/>
          <p:cNvSpPr/>
          <p:nvPr/>
        </p:nvSpPr>
        <p:spPr>
          <a:xfrm>
            <a:off x="4060262" y="1447800"/>
            <a:ext cx="9052322" cy="5029200"/>
          </a:xfrm>
          <a:prstGeom prst="ellipse">
            <a:avLst/>
          </a:prstGeom>
          <a:noFill/>
          <a:ln w="25400" cap="flat" cmpd="sng" algn="ctr">
            <a:solidFill>
              <a:srgbClr val="FFFFCC">
                <a:shade val="50000"/>
              </a:srgbClr>
            </a:solidFill>
            <a:prstDash val="sysDash"/>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4" name="Freeform 23"/>
          <p:cNvSpPr/>
          <p:nvPr/>
        </p:nvSpPr>
        <p:spPr>
          <a:xfrm>
            <a:off x="3016084" y="1754188"/>
            <a:ext cx="5230416" cy="2055812"/>
          </a:xfrm>
          <a:custGeom>
            <a:avLst/>
            <a:gdLst>
              <a:gd name="connsiteX0" fmla="*/ 0 w 7028761"/>
              <a:gd name="connsiteY0" fmla="*/ 0 h 1949986"/>
              <a:gd name="connsiteX1" fmla="*/ 506776 w 7028761"/>
              <a:gd name="connsiteY1" fmla="*/ 661012 h 1949986"/>
              <a:gd name="connsiteX2" fmla="*/ 1983036 w 7028761"/>
              <a:gd name="connsiteY2" fmla="*/ 969484 h 1949986"/>
              <a:gd name="connsiteX3" fmla="*/ 4913523 w 7028761"/>
              <a:gd name="connsiteY3" fmla="*/ 958468 h 1949986"/>
              <a:gd name="connsiteX4" fmla="*/ 6698255 w 7028761"/>
              <a:gd name="connsiteY4" fmla="*/ 1663547 h 1949986"/>
              <a:gd name="connsiteX5" fmla="*/ 6687238 w 7028761"/>
              <a:gd name="connsiteY5" fmla="*/ 1949986 h 1949986"/>
              <a:gd name="connsiteX6" fmla="*/ 7028761 w 7028761"/>
              <a:gd name="connsiteY6" fmla="*/ 1949986 h 1949986"/>
              <a:gd name="connsiteX0" fmla="*/ 0 w 6973677"/>
              <a:gd name="connsiteY0" fmla="*/ 0 h 2056482"/>
              <a:gd name="connsiteX1" fmla="*/ 506776 w 6973677"/>
              <a:gd name="connsiteY1" fmla="*/ 661012 h 2056482"/>
              <a:gd name="connsiteX2" fmla="*/ 1983036 w 6973677"/>
              <a:gd name="connsiteY2" fmla="*/ 969484 h 2056482"/>
              <a:gd name="connsiteX3" fmla="*/ 4913523 w 6973677"/>
              <a:gd name="connsiteY3" fmla="*/ 958468 h 2056482"/>
              <a:gd name="connsiteX4" fmla="*/ 6698255 w 6973677"/>
              <a:gd name="connsiteY4" fmla="*/ 1663547 h 2056482"/>
              <a:gd name="connsiteX5" fmla="*/ 6687238 w 6973677"/>
              <a:gd name="connsiteY5" fmla="*/ 1949986 h 2056482"/>
              <a:gd name="connsiteX6" fmla="*/ 6973677 w 6973677"/>
              <a:gd name="connsiteY6" fmla="*/ 2056482 h 2056482"/>
              <a:gd name="connsiteX0" fmla="*/ 0 w 6973677"/>
              <a:gd name="connsiteY0" fmla="*/ 0 h 2056482"/>
              <a:gd name="connsiteX1" fmla="*/ 506776 w 6973677"/>
              <a:gd name="connsiteY1" fmla="*/ 661012 h 2056482"/>
              <a:gd name="connsiteX2" fmla="*/ 1983036 w 6973677"/>
              <a:gd name="connsiteY2" fmla="*/ 969484 h 2056482"/>
              <a:gd name="connsiteX3" fmla="*/ 4913523 w 6973677"/>
              <a:gd name="connsiteY3" fmla="*/ 958468 h 2056482"/>
              <a:gd name="connsiteX4" fmla="*/ 6698255 w 6973677"/>
              <a:gd name="connsiteY4" fmla="*/ 1663547 h 2056482"/>
              <a:gd name="connsiteX5" fmla="*/ 6745077 w 6973677"/>
              <a:gd name="connsiteY5" fmla="*/ 2056482 h 2056482"/>
              <a:gd name="connsiteX6" fmla="*/ 6973677 w 6973677"/>
              <a:gd name="connsiteY6" fmla="*/ 2056482 h 2056482"/>
              <a:gd name="connsiteX0" fmla="*/ 0 w 6973677"/>
              <a:gd name="connsiteY0" fmla="*/ 0 h 2056482"/>
              <a:gd name="connsiteX1" fmla="*/ 506776 w 6973677"/>
              <a:gd name="connsiteY1" fmla="*/ 661012 h 2056482"/>
              <a:gd name="connsiteX2" fmla="*/ 1983036 w 6973677"/>
              <a:gd name="connsiteY2" fmla="*/ 969484 h 2056482"/>
              <a:gd name="connsiteX3" fmla="*/ 4913523 w 6973677"/>
              <a:gd name="connsiteY3" fmla="*/ 958468 h 2056482"/>
              <a:gd name="connsiteX4" fmla="*/ 6516477 w 6973677"/>
              <a:gd name="connsiteY4" fmla="*/ 1599282 h 2056482"/>
              <a:gd name="connsiteX5" fmla="*/ 6745077 w 6973677"/>
              <a:gd name="connsiteY5" fmla="*/ 2056482 h 2056482"/>
              <a:gd name="connsiteX6" fmla="*/ 6973677 w 6973677"/>
              <a:gd name="connsiteY6" fmla="*/ 2056482 h 2056482"/>
              <a:gd name="connsiteX0" fmla="*/ 0 w 6973677"/>
              <a:gd name="connsiteY0" fmla="*/ 0 h 2056482"/>
              <a:gd name="connsiteX1" fmla="*/ 506776 w 6973677"/>
              <a:gd name="connsiteY1" fmla="*/ 661012 h 2056482"/>
              <a:gd name="connsiteX2" fmla="*/ 1983036 w 6973677"/>
              <a:gd name="connsiteY2" fmla="*/ 969484 h 2056482"/>
              <a:gd name="connsiteX3" fmla="*/ 4913523 w 6973677"/>
              <a:gd name="connsiteY3" fmla="*/ 958468 h 2056482"/>
              <a:gd name="connsiteX4" fmla="*/ 6516477 w 6973677"/>
              <a:gd name="connsiteY4" fmla="*/ 1599282 h 2056482"/>
              <a:gd name="connsiteX5" fmla="*/ 6745077 w 6973677"/>
              <a:gd name="connsiteY5" fmla="*/ 1904082 h 2056482"/>
              <a:gd name="connsiteX6" fmla="*/ 6973677 w 6973677"/>
              <a:gd name="connsiteY6" fmla="*/ 2056482 h 205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73677" h="2056482">
                <a:moveTo>
                  <a:pt x="0" y="0"/>
                </a:moveTo>
                <a:lnTo>
                  <a:pt x="506776" y="661012"/>
                </a:lnTo>
                <a:lnTo>
                  <a:pt x="1983036" y="969484"/>
                </a:lnTo>
                <a:lnTo>
                  <a:pt x="4913523" y="958468"/>
                </a:lnTo>
                <a:lnTo>
                  <a:pt x="6516477" y="1599282"/>
                </a:lnTo>
                <a:lnTo>
                  <a:pt x="6745077" y="1904082"/>
                </a:lnTo>
                <a:lnTo>
                  <a:pt x="6973677" y="2056482"/>
                </a:lnTo>
              </a:path>
            </a:pathLst>
          </a:custGeom>
          <a:noFill/>
          <a:ln w="28575" cap="flat" cmpd="sng" algn="ctr">
            <a:solidFill>
              <a:srgbClr val="00B050"/>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78" name="TextBox 76"/>
          <p:cNvSpPr txBox="1">
            <a:spLocks noChangeArrowheads="1"/>
          </p:cNvSpPr>
          <p:nvPr/>
        </p:nvSpPr>
        <p:spPr bwMode="auto">
          <a:xfrm>
            <a:off x="6382256" y="2286000"/>
            <a:ext cx="6078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Top of</a:t>
            </a:r>
            <a:b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Descent</a:t>
            </a:r>
          </a:p>
        </p:txBody>
      </p:sp>
      <p:sp>
        <p:nvSpPr>
          <p:cNvPr id="26" name="TextBox 25"/>
          <p:cNvSpPr txBox="1"/>
          <p:nvPr/>
        </p:nvSpPr>
        <p:spPr>
          <a:xfrm>
            <a:off x="7819664" y="4799015"/>
            <a:ext cx="1197764" cy="230832"/>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TRACON Boundary</a:t>
            </a:r>
          </a:p>
        </p:txBody>
      </p:sp>
      <p:cxnSp>
        <p:nvCxnSpPr>
          <p:cNvPr id="85005" name="Straight Connector 79"/>
          <p:cNvCxnSpPr>
            <a:cxnSpLocks noChangeShapeType="1"/>
          </p:cNvCxnSpPr>
          <p:nvPr/>
        </p:nvCxnSpPr>
        <p:spPr bwMode="auto">
          <a:xfrm rot="5400000" flipH="1" flipV="1">
            <a:off x="6855850" y="3276600"/>
            <a:ext cx="609600" cy="0"/>
          </a:xfrm>
          <a:prstGeom prst="line">
            <a:avLst/>
          </a:prstGeom>
          <a:noFill/>
          <a:ln w="9525" algn="ctr">
            <a:solidFill>
              <a:srgbClr val="A6A6A6"/>
            </a:solidFill>
            <a:prstDash val="sysDash"/>
            <a:round/>
            <a:headEnd/>
            <a:tailEnd/>
          </a:ln>
          <a:extLst>
            <a:ext uri="{909E8E84-426E-40DD-AFC4-6F175D3DCCD1}">
              <a14:hiddenFill xmlns:a14="http://schemas.microsoft.com/office/drawing/2010/main">
                <a:noFill/>
              </a14:hiddenFill>
            </a:ext>
          </a:extLst>
        </p:spPr>
      </p:cxnSp>
      <p:sp>
        <p:nvSpPr>
          <p:cNvPr id="7181" name="TextBox 80"/>
          <p:cNvSpPr txBox="1">
            <a:spLocks noChangeArrowheads="1"/>
          </p:cNvSpPr>
          <p:nvPr/>
        </p:nvSpPr>
        <p:spPr bwMode="auto">
          <a:xfrm>
            <a:off x="5449415" y="2441575"/>
            <a:ext cx="44114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CMP</a:t>
            </a:r>
          </a:p>
        </p:txBody>
      </p:sp>
      <p:cxnSp>
        <p:nvCxnSpPr>
          <p:cNvPr id="85007" name="Straight Connector 82"/>
          <p:cNvCxnSpPr>
            <a:cxnSpLocks noChangeShapeType="1"/>
          </p:cNvCxnSpPr>
          <p:nvPr/>
        </p:nvCxnSpPr>
        <p:spPr bwMode="auto">
          <a:xfrm rot="5400000" flipH="1" flipV="1">
            <a:off x="6322450" y="3124200"/>
            <a:ext cx="762000" cy="0"/>
          </a:xfrm>
          <a:prstGeom prst="line">
            <a:avLst/>
          </a:prstGeom>
          <a:noFill/>
          <a:ln w="9525" algn="ctr">
            <a:solidFill>
              <a:srgbClr val="A6A6A6"/>
            </a:solidFill>
            <a:prstDash val="sysDash"/>
            <a:round/>
            <a:headEnd/>
            <a:tailEnd/>
          </a:ln>
          <a:extLst>
            <a:ext uri="{909E8E84-426E-40DD-AFC4-6F175D3DCCD1}">
              <a14:hiddenFill xmlns:a14="http://schemas.microsoft.com/office/drawing/2010/main">
                <a:noFill/>
              </a14:hiddenFill>
            </a:ext>
          </a:extLst>
        </p:spPr>
      </p:cxnSp>
      <p:cxnSp>
        <p:nvCxnSpPr>
          <p:cNvPr id="85008" name="Straight Connector 83"/>
          <p:cNvCxnSpPr>
            <a:cxnSpLocks noChangeShapeType="1"/>
          </p:cNvCxnSpPr>
          <p:nvPr/>
        </p:nvCxnSpPr>
        <p:spPr bwMode="auto">
          <a:xfrm flipV="1">
            <a:off x="4882984" y="3276600"/>
            <a:ext cx="0" cy="762000"/>
          </a:xfrm>
          <a:prstGeom prst="line">
            <a:avLst/>
          </a:prstGeom>
          <a:noFill/>
          <a:ln w="9525" algn="ctr">
            <a:solidFill>
              <a:srgbClr val="A6A6A6"/>
            </a:solidFill>
            <a:prstDash val="sysDash"/>
            <a:round/>
            <a:headEnd/>
            <a:tailEnd/>
          </a:ln>
          <a:extLst>
            <a:ext uri="{909E8E84-426E-40DD-AFC4-6F175D3DCCD1}">
              <a14:hiddenFill xmlns:a14="http://schemas.microsoft.com/office/drawing/2010/main">
                <a:noFill/>
              </a14:hiddenFill>
            </a:ext>
          </a:extLst>
        </p:spPr>
      </p:cxnSp>
      <p:cxnSp>
        <p:nvCxnSpPr>
          <p:cNvPr id="85009" name="Straight Arrow Connector 90"/>
          <p:cNvCxnSpPr>
            <a:cxnSpLocks noChangeShapeType="1"/>
          </p:cNvCxnSpPr>
          <p:nvPr/>
        </p:nvCxnSpPr>
        <p:spPr bwMode="auto">
          <a:xfrm>
            <a:off x="5568784" y="3886200"/>
            <a:ext cx="1420416" cy="0"/>
          </a:xfrm>
          <a:prstGeom prst="straightConnector1">
            <a:avLst/>
          </a:prstGeom>
          <a:noFill/>
          <a:ln w="9525"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34" name="TextBox 33"/>
          <p:cNvSpPr txBox="1"/>
          <p:nvPr/>
        </p:nvSpPr>
        <p:spPr bwMode="auto">
          <a:xfrm>
            <a:off x="5747379" y="3657602"/>
            <a:ext cx="1250156" cy="246063"/>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Arrival Metering*</a:t>
            </a:r>
          </a:p>
        </p:txBody>
      </p:sp>
      <p:sp>
        <p:nvSpPr>
          <p:cNvPr id="35" name="TextBox 34"/>
          <p:cNvSpPr txBox="1"/>
          <p:nvPr/>
        </p:nvSpPr>
        <p:spPr bwMode="auto">
          <a:xfrm rot="20409336">
            <a:off x="4201956" y="5162901"/>
            <a:ext cx="1116071" cy="246221"/>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7319F"/>
                </a:solidFill>
                <a:effectLst/>
                <a:uLnTx/>
                <a:uFillTx/>
                <a:latin typeface="Arial" panose="020B0604020202020204" pitchFamily="34" charset="0"/>
                <a:ea typeface="+mn-ea"/>
                <a:cs typeface="Arial" panose="020B0604020202020204" pitchFamily="34" charset="0"/>
              </a:rPr>
              <a:t>Path Stretch</a:t>
            </a:r>
            <a:endParaRPr kumimoji="0" lang="en-US" sz="1000" b="1" i="0" u="none" strike="noStrike" kern="0" cap="none" spc="0" normalizeH="0" baseline="0" noProof="0" dirty="0">
              <a:ln>
                <a:noFill/>
              </a:ln>
              <a:solidFill>
                <a:srgbClr val="97319F"/>
              </a:solidFill>
              <a:effectLst/>
              <a:uLnTx/>
              <a:uFillTx/>
              <a:latin typeface="Arial" panose="020B0604020202020204" pitchFamily="34" charset="0"/>
              <a:ea typeface="+mn-ea"/>
              <a:cs typeface="Arial" panose="020B0604020202020204" pitchFamily="34" charset="0"/>
            </a:endParaRPr>
          </a:p>
        </p:txBody>
      </p:sp>
      <p:cxnSp>
        <p:nvCxnSpPr>
          <p:cNvPr id="85012" name="Straight Arrow Connector 94"/>
          <p:cNvCxnSpPr>
            <a:cxnSpLocks noChangeShapeType="1"/>
          </p:cNvCxnSpPr>
          <p:nvPr/>
        </p:nvCxnSpPr>
        <p:spPr bwMode="auto">
          <a:xfrm flipV="1">
            <a:off x="3854283" y="4373563"/>
            <a:ext cx="3339704" cy="1568450"/>
          </a:xfrm>
          <a:prstGeom prst="straightConnector1">
            <a:avLst/>
          </a:prstGeom>
          <a:noFill/>
          <a:ln w="9525" algn="ctr">
            <a:solidFill>
              <a:srgbClr val="7030A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85013" name="Straight Connector 95"/>
          <p:cNvCxnSpPr>
            <a:cxnSpLocks noChangeShapeType="1"/>
          </p:cNvCxnSpPr>
          <p:nvPr/>
        </p:nvCxnSpPr>
        <p:spPr bwMode="auto">
          <a:xfrm rot="5400000" flipH="1" flipV="1">
            <a:off x="3854284" y="3009900"/>
            <a:ext cx="685800" cy="0"/>
          </a:xfrm>
          <a:prstGeom prst="line">
            <a:avLst/>
          </a:prstGeom>
          <a:noFill/>
          <a:ln w="9525" algn="ctr">
            <a:solidFill>
              <a:srgbClr val="A6A6A6"/>
            </a:solidFill>
            <a:prstDash val="sysDash"/>
            <a:round/>
            <a:headEnd/>
            <a:tailEnd/>
          </a:ln>
          <a:extLst>
            <a:ext uri="{909E8E84-426E-40DD-AFC4-6F175D3DCCD1}">
              <a14:hiddenFill xmlns:a14="http://schemas.microsoft.com/office/drawing/2010/main">
                <a:noFill/>
              </a14:hiddenFill>
            </a:ext>
          </a:extLst>
        </p:spPr>
      </p:cxnSp>
      <p:cxnSp>
        <p:nvCxnSpPr>
          <p:cNvPr id="85014" name="Straight Connector 96"/>
          <p:cNvCxnSpPr>
            <a:cxnSpLocks noChangeShapeType="1"/>
          </p:cNvCxnSpPr>
          <p:nvPr/>
        </p:nvCxnSpPr>
        <p:spPr bwMode="auto">
          <a:xfrm rot="5400000" flipH="1" flipV="1">
            <a:off x="3045850" y="2768600"/>
            <a:ext cx="685800" cy="0"/>
          </a:xfrm>
          <a:prstGeom prst="line">
            <a:avLst/>
          </a:prstGeom>
          <a:noFill/>
          <a:ln w="9525" algn="ctr">
            <a:solidFill>
              <a:srgbClr val="A6A6A6"/>
            </a:solidFill>
            <a:prstDash val="sysDash"/>
            <a:round/>
            <a:headEnd/>
            <a:tailEnd/>
          </a:ln>
          <a:extLst>
            <a:ext uri="{909E8E84-426E-40DD-AFC4-6F175D3DCCD1}">
              <a14:hiddenFill xmlns:a14="http://schemas.microsoft.com/office/drawing/2010/main">
                <a:noFill/>
              </a14:hiddenFill>
            </a:ext>
          </a:extLst>
        </p:spPr>
      </p:cxnSp>
      <p:cxnSp>
        <p:nvCxnSpPr>
          <p:cNvPr id="85015" name="Straight Connector 97"/>
          <p:cNvCxnSpPr>
            <a:cxnSpLocks noChangeShapeType="1"/>
          </p:cNvCxnSpPr>
          <p:nvPr/>
        </p:nvCxnSpPr>
        <p:spPr bwMode="auto">
          <a:xfrm rot="5400000" flipH="1" flipV="1">
            <a:off x="7751200" y="3505200"/>
            <a:ext cx="304800" cy="0"/>
          </a:xfrm>
          <a:prstGeom prst="line">
            <a:avLst/>
          </a:prstGeom>
          <a:noFill/>
          <a:ln w="9525" algn="ctr">
            <a:solidFill>
              <a:srgbClr val="7030A0"/>
            </a:solidFill>
            <a:prstDash val="sysDash"/>
            <a:round/>
            <a:headEnd/>
            <a:tailEnd/>
          </a:ln>
          <a:extLst>
            <a:ext uri="{909E8E84-426E-40DD-AFC4-6F175D3DCCD1}">
              <a14:hiddenFill xmlns:a14="http://schemas.microsoft.com/office/drawing/2010/main">
                <a:noFill/>
              </a14:hiddenFill>
            </a:ext>
          </a:extLst>
        </p:spPr>
      </p:cxnSp>
      <p:cxnSp>
        <p:nvCxnSpPr>
          <p:cNvPr id="85016" name="Straight Connector 98"/>
          <p:cNvCxnSpPr>
            <a:cxnSpLocks noChangeShapeType="1"/>
          </p:cNvCxnSpPr>
          <p:nvPr/>
        </p:nvCxnSpPr>
        <p:spPr bwMode="auto">
          <a:xfrm rot="5400000" flipH="1" flipV="1">
            <a:off x="7990515" y="3735388"/>
            <a:ext cx="152400" cy="0"/>
          </a:xfrm>
          <a:prstGeom prst="line">
            <a:avLst/>
          </a:prstGeom>
          <a:noFill/>
          <a:ln w="9525" algn="ctr">
            <a:solidFill>
              <a:srgbClr val="7030A0"/>
            </a:solidFill>
            <a:prstDash val="sysDash"/>
            <a:round/>
            <a:headEnd/>
            <a:tailEnd/>
          </a:ln>
          <a:extLst>
            <a:ext uri="{909E8E84-426E-40DD-AFC4-6F175D3DCCD1}">
              <a14:hiddenFill xmlns:a14="http://schemas.microsoft.com/office/drawing/2010/main">
                <a:noFill/>
              </a14:hiddenFill>
            </a:ext>
          </a:extLst>
        </p:spPr>
      </p:cxnSp>
      <p:sp>
        <p:nvSpPr>
          <p:cNvPr id="43" name="TextBox 42"/>
          <p:cNvSpPr txBox="1"/>
          <p:nvPr/>
        </p:nvSpPr>
        <p:spPr bwMode="auto">
          <a:xfrm rot="20817284">
            <a:off x="3597109" y="5059363"/>
            <a:ext cx="1382316" cy="252412"/>
          </a:xfrm>
          <a:prstGeom prst="rect">
            <a:avLst/>
          </a:prstGeom>
          <a:noFill/>
          <a:ln>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w="0"/>
              <a:solidFill>
                <a:srgbClr val="4F81BD"/>
              </a:solidFill>
              <a:effectLst>
                <a:outerShdw blurRad="38100" dist="25400" dir="5400000" algn="ctr" rotWithShape="0">
                  <a:srgbClr val="6E747A">
                    <a:alpha val="43000"/>
                  </a:srgbClr>
                </a:outerShdw>
              </a:effectLst>
              <a:uLnTx/>
              <a:uFillTx/>
              <a:latin typeface="Arial" panose="020B0604020202020204" pitchFamily="34" charset="0"/>
              <a:ea typeface="+mn-ea"/>
              <a:cs typeface="Arial" panose="020B0604020202020204" pitchFamily="34" charset="0"/>
            </a:endParaRPr>
          </a:p>
        </p:txBody>
      </p:sp>
      <p:sp>
        <p:nvSpPr>
          <p:cNvPr id="44" name="5-Point Star 43"/>
          <p:cNvSpPr/>
          <p:nvPr/>
        </p:nvSpPr>
        <p:spPr>
          <a:xfrm>
            <a:off x="4140034" y="2557463"/>
            <a:ext cx="114300" cy="152400"/>
          </a:xfrm>
          <a:prstGeom prst="star5">
            <a:avLst/>
          </a:prstGeom>
          <a:solidFill>
            <a:srgbClr val="FF0000"/>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85020" name="Straight Connector 106"/>
          <p:cNvCxnSpPr>
            <a:cxnSpLocks noChangeShapeType="1"/>
          </p:cNvCxnSpPr>
          <p:nvPr/>
        </p:nvCxnSpPr>
        <p:spPr bwMode="auto">
          <a:xfrm rot="5400000" flipH="1" flipV="1">
            <a:off x="5302084" y="3101975"/>
            <a:ext cx="762000" cy="0"/>
          </a:xfrm>
          <a:prstGeom prst="line">
            <a:avLst/>
          </a:prstGeom>
          <a:noFill/>
          <a:ln w="9525" algn="ctr">
            <a:solidFill>
              <a:srgbClr val="A6A6A6"/>
            </a:solidFill>
            <a:prstDash val="sysDash"/>
            <a:round/>
            <a:headEnd/>
            <a:tailEnd/>
          </a:ln>
          <a:extLst>
            <a:ext uri="{909E8E84-426E-40DD-AFC4-6F175D3DCCD1}">
              <a14:hiddenFill xmlns:a14="http://schemas.microsoft.com/office/drawing/2010/main">
                <a:noFill/>
              </a14:hiddenFill>
            </a:ext>
          </a:extLst>
        </p:spPr>
      </p:cxnSp>
      <p:sp>
        <p:nvSpPr>
          <p:cNvPr id="7198" name="TextBox 118"/>
          <p:cNvSpPr txBox="1">
            <a:spLocks noChangeArrowheads="1"/>
          </p:cNvSpPr>
          <p:nvPr/>
        </p:nvSpPr>
        <p:spPr bwMode="auto">
          <a:xfrm>
            <a:off x="6909573" y="2576515"/>
            <a:ext cx="5116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Meter</a:t>
            </a:r>
            <a:b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Point</a:t>
            </a:r>
          </a:p>
        </p:txBody>
      </p:sp>
      <p:cxnSp>
        <p:nvCxnSpPr>
          <p:cNvPr id="85023" name="Straight Connector 120"/>
          <p:cNvCxnSpPr>
            <a:cxnSpLocks noChangeShapeType="1"/>
            <a:endCxn id="62" idx="4"/>
          </p:cNvCxnSpPr>
          <p:nvPr/>
        </p:nvCxnSpPr>
        <p:spPr bwMode="auto">
          <a:xfrm flipV="1">
            <a:off x="2988700" y="2693990"/>
            <a:ext cx="2751534" cy="1855787"/>
          </a:xfrm>
          <a:prstGeom prst="line">
            <a:avLst/>
          </a:prstGeom>
          <a:noFill/>
          <a:ln w="28575" algn="ctr">
            <a:solidFill>
              <a:srgbClr val="00B050"/>
            </a:solidFill>
            <a:round/>
            <a:headEnd/>
            <a:tailEnd/>
          </a:ln>
          <a:extLst>
            <a:ext uri="{909E8E84-426E-40DD-AFC4-6F175D3DCCD1}">
              <a14:hiddenFill xmlns:a14="http://schemas.microsoft.com/office/drawing/2010/main">
                <a:noFill/>
              </a14:hiddenFill>
            </a:ext>
          </a:extLst>
        </p:spPr>
      </p:cxnSp>
      <p:pic>
        <p:nvPicPr>
          <p:cNvPr id="85024" name="Picture 4" descr="C:\Users\cmjohnson\AppData\Local\Microsoft\Windows\Temporary Internet Files\Content.IE5\R7K4EY9B\MC90038867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32094" flipH="1">
            <a:off x="5960500" y="2627315"/>
            <a:ext cx="3571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25" name="Picture 4" descr="C:\Users\cmjohnson\AppData\Local\Microsoft\Windows\Temporary Internet Files\Content.IE5\R7K4EY9B\MC90038867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112466" flipH="1">
            <a:off x="2843444" y="4391027"/>
            <a:ext cx="398859"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26" name="Picture 5" descr="C:\Users\cmjohnson\AppData\Local\Microsoft\Windows\Temporary Internet Files\Content.IE5\J7N377TF\MC90038869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3202" y="1676400"/>
            <a:ext cx="444104"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Rectangle 52"/>
          <p:cNvSpPr/>
          <p:nvPr/>
        </p:nvSpPr>
        <p:spPr>
          <a:xfrm>
            <a:off x="8166728" y="3352802"/>
            <a:ext cx="391716" cy="282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7319F"/>
              </a:solidFill>
              <a:effectLst/>
              <a:uLnTx/>
              <a:uFillTx/>
              <a:latin typeface="Arial" panose="020B0604020202020204" pitchFamily="34" charset="0"/>
              <a:ea typeface="+mn-ea"/>
              <a:cs typeface="Arial" panose="020B0604020202020204" pitchFamily="34" charset="0"/>
            </a:endParaRPr>
          </a:p>
        </p:txBody>
      </p:sp>
      <p:sp>
        <p:nvSpPr>
          <p:cNvPr id="54" name="5-Point Star 53"/>
          <p:cNvSpPr/>
          <p:nvPr/>
        </p:nvSpPr>
        <p:spPr>
          <a:xfrm>
            <a:off x="7108262" y="2849563"/>
            <a:ext cx="114300" cy="152400"/>
          </a:xfrm>
          <a:prstGeom prst="star5">
            <a:avLst/>
          </a:prstGeom>
          <a:solidFill>
            <a:srgbClr val="FF0000"/>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85029" name="Straight Arrow Connector 113"/>
          <p:cNvCxnSpPr>
            <a:cxnSpLocks noChangeShapeType="1"/>
            <a:endCxn id="77" idx="2"/>
          </p:cNvCxnSpPr>
          <p:nvPr/>
        </p:nvCxnSpPr>
        <p:spPr bwMode="auto">
          <a:xfrm flipV="1">
            <a:off x="7243995" y="3873500"/>
            <a:ext cx="939403" cy="444500"/>
          </a:xfrm>
          <a:prstGeom prst="straightConnector1">
            <a:avLst/>
          </a:prstGeom>
          <a:noFill/>
          <a:ln w="9525" algn="ctr">
            <a:solidFill>
              <a:srgbClr val="7030A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85030" name="Straight Arrow Connector 90"/>
          <p:cNvCxnSpPr>
            <a:cxnSpLocks noChangeShapeType="1"/>
          </p:cNvCxnSpPr>
          <p:nvPr/>
        </p:nvCxnSpPr>
        <p:spPr bwMode="auto">
          <a:xfrm>
            <a:off x="2561265" y="3722539"/>
            <a:ext cx="3028950" cy="0"/>
          </a:xfrm>
          <a:prstGeom prst="straightConnector1">
            <a:avLst/>
          </a:prstGeom>
          <a:noFill/>
          <a:ln w="9525"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58" name="TextBox 57"/>
          <p:cNvSpPr txBox="1"/>
          <p:nvPr/>
        </p:nvSpPr>
        <p:spPr bwMode="auto">
          <a:xfrm>
            <a:off x="2927979" y="3763963"/>
            <a:ext cx="1154906" cy="40011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Extended Metering* </a:t>
            </a:r>
          </a:p>
        </p:txBody>
      </p:sp>
      <p:cxnSp>
        <p:nvCxnSpPr>
          <p:cNvPr id="85033" name="Straight Arrow Connector 90"/>
          <p:cNvCxnSpPr>
            <a:cxnSpLocks noChangeShapeType="1"/>
          </p:cNvCxnSpPr>
          <p:nvPr/>
        </p:nvCxnSpPr>
        <p:spPr bwMode="auto">
          <a:xfrm>
            <a:off x="4047165" y="3886200"/>
            <a:ext cx="1543050" cy="0"/>
          </a:xfrm>
          <a:prstGeom prst="straightConnector1">
            <a:avLst/>
          </a:prstGeom>
          <a:noFill/>
          <a:ln w="9525"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62" name="5-Point Star 61"/>
          <p:cNvSpPr/>
          <p:nvPr/>
        </p:nvSpPr>
        <p:spPr>
          <a:xfrm>
            <a:off x="5625934" y="2635250"/>
            <a:ext cx="114300" cy="152400"/>
          </a:xfrm>
          <a:prstGeom prst="star5">
            <a:avLst/>
          </a:prstGeom>
          <a:solidFill>
            <a:srgbClr val="FF0000"/>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212" name="TextBox 80"/>
          <p:cNvSpPr txBox="1">
            <a:spLocks noChangeArrowheads="1"/>
          </p:cNvSpPr>
          <p:nvPr/>
        </p:nvSpPr>
        <p:spPr bwMode="auto">
          <a:xfrm>
            <a:off x="3978031" y="2393950"/>
            <a:ext cx="43473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XMP</a:t>
            </a:r>
          </a:p>
        </p:txBody>
      </p:sp>
      <p:sp>
        <p:nvSpPr>
          <p:cNvPr id="7213" name="Isosceles Triangle 63"/>
          <p:cNvSpPr>
            <a:spLocks noChangeArrowheads="1"/>
          </p:cNvSpPr>
          <p:nvPr/>
        </p:nvSpPr>
        <p:spPr bwMode="auto">
          <a:xfrm>
            <a:off x="6658206" y="2655888"/>
            <a:ext cx="57150" cy="76200"/>
          </a:xfrm>
          <a:prstGeom prst="triangle">
            <a:avLst>
              <a:gd name="adj" fmla="val 50000"/>
            </a:avLst>
          </a:prstGeom>
          <a:solidFill>
            <a:srgbClr val="FFC000"/>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5" name="Oval 64"/>
          <p:cNvSpPr/>
          <p:nvPr/>
        </p:nvSpPr>
        <p:spPr>
          <a:xfrm>
            <a:off x="2561265" y="523875"/>
            <a:ext cx="11772900" cy="6705600"/>
          </a:xfrm>
          <a:prstGeom prst="ellipse">
            <a:avLst/>
          </a:prstGeom>
          <a:noFill/>
          <a:ln w="25400" cap="flat" cmpd="sng" algn="ctr">
            <a:solidFill>
              <a:srgbClr val="FFFFCC">
                <a:shade val="50000"/>
              </a:srgbClr>
            </a:solidFill>
            <a:prstDash val="sysDash"/>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69" name="Straight Connector 83"/>
          <p:cNvCxnSpPr>
            <a:cxnSpLocks noChangeShapeType="1"/>
            <a:endCxn id="16" idx="3"/>
          </p:cNvCxnSpPr>
          <p:nvPr/>
        </p:nvCxnSpPr>
        <p:spPr bwMode="auto">
          <a:xfrm flipV="1">
            <a:off x="3160151" y="3481390"/>
            <a:ext cx="2525315" cy="1792287"/>
          </a:xfrm>
          <a:prstGeom prst="line">
            <a:avLst/>
          </a:prstGeom>
          <a:noFill/>
          <a:ln w="9525" algn="ctr">
            <a:solidFill>
              <a:schemeClr val="bg1">
                <a:lumMod val="85000"/>
              </a:schemeClr>
            </a:solidFill>
            <a:prstDash val="sysDash"/>
            <a:round/>
            <a:headEnd/>
            <a:tailEnd/>
          </a:ln>
          <a:extLst>
            <a:ext uri="{909E8E84-426E-40DD-AFC4-6F175D3DCCD1}">
              <a14:hiddenFill xmlns:a14="http://schemas.microsoft.com/office/drawing/2010/main">
                <a:noFill/>
              </a14:hiddenFill>
            </a:ext>
          </a:extLst>
        </p:spPr>
      </p:cxnSp>
      <p:cxnSp>
        <p:nvCxnSpPr>
          <p:cNvPr id="85041" name="Straight Connector 83"/>
          <p:cNvCxnSpPr>
            <a:cxnSpLocks noChangeShapeType="1"/>
          </p:cNvCxnSpPr>
          <p:nvPr/>
        </p:nvCxnSpPr>
        <p:spPr bwMode="auto">
          <a:xfrm flipV="1">
            <a:off x="3168484" y="4495800"/>
            <a:ext cx="0" cy="762000"/>
          </a:xfrm>
          <a:prstGeom prst="line">
            <a:avLst/>
          </a:prstGeom>
          <a:noFill/>
          <a:ln w="9525" algn="ctr">
            <a:solidFill>
              <a:srgbClr val="A6A6A6"/>
            </a:solidFill>
            <a:prstDash val="sysDash"/>
            <a:round/>
            <a:headEnd/>
            <a:tailEnd/>
          </a:ln>
          <a:extLst>
            <a:ext uri="{909E8E84-426E-40DD-AFC4-6F175D3DCCD1}">
              <a14:hiddenFill xmlns:a14="http://schemas.microsoft.com/office/drawing/2010/main">
                <a:noFill/>
              </a14:hiddenFill>
            </a:ext>
          </a:extLst>
        </p:spPr>
      </p:cxnSp>
      <p:sp>
        <p:nvSpPr>
          <p:cNvPr id="85042" name="TextBox 70"/>
          <p:cNvSpPr txBox="1">
            <a:spLocks noChangeArrowheads="1"/>
          </p:cNvSpPr>
          <p:nvPr/>
        </p:nvSpPr>
        <p:spPr bwMode="auto">
          <a:xfrm>
            <a:off x="8157204" y="3152777"/>
            <a:ext cx="84058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BBB59"/>
              </a:buClr>
              <a:buFont typeface="Arial" panose="020B0604020202020204" pitchFamily="34" charset="0"/>
              <a:buChar char="•"/>
              <a:defRPr sz="2800">
                <a:solidFill>
                  <a:srgbClr val="7F7F7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CC9933"/>
              </a:buClr>
              <a:buSzPct val="50000"/>
              <a:buFont typeface="Wingdings" panose="05000000000000000000" pitchFamily="2" charset="2"/>
              <a:buChar char=""/>
              <a:defRPr sz="2400">
                <a:solidFill>
                  <a:srgbClr val="7F7F7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9BBB59"/>
              </a:buClr>
              <a:buFont typeface="Arial" panose="020B0604020202020204" pitchFamily="34" charset="0"/>
              <a:buChar char="•"/>
              <a:defRPr sz="2000">
                <a:solidFill>
                  <a:srgbClr val="7F7F7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CC9933"/>
              </a:buClr>
              <a:buSzPct val="50000"/>
              <a:buFont typeface="Wingdings" panose="05000000000000000000" pitchFamily="2" charset="2"/>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558ED5"/>
              </a:buClr>
              <a:buSzPct val="80000"/>
              <a:buFont typeface="Arial" panose="020B0604020202020204" pitchFamily="34" charset="0"/>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558ED5"/>
              </a:buClr>
              <a:buSzPct val="80000"/>
              <a:buFont typeface="Arial" panose="020B0604020202020204" pitchFamily="34" charset="0"/>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558ED5"/>
              </a:buClr>
              <a:buSzPct val="80000"/>
              <a:buFont typeface="Arial" panose="020B0604020202020204" pitchFamily="34" charset="0"/>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558ED5"/>
              </a:buClr>
              <a:buSzPct val="80000"/>
              <a:buFont typeface="Arial" panose="020B0604020202020204" pitchFamily="34" charset="0"/>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558ED5"/>
              </a:buClr>
              <a:buSzPct val="80000"/>
              <a:buFont typeface="Arial" panose="020B0604020202020204" pitchFamily="34" charset="0"/>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600"/>
              </a:spcAft>
              <a:buClrTx/>
              <a:buSzTx/>
              <a:buFont typeface="Arial" panose="020B0604020202020204" pitchFamily="34" charset="0"/>
              <a:buNone/>
              <a:tabLst/>
              <a:defRPr/>
            </a:pPr>
            <a:r>
              <a:rPr kumimoji="0" lang="en-US" altLang="en-US" sz="1200" b="0" i="1" u="none" strike="noStrike" kern="1200" cap="none" spc="0" normalizeH="0" baseline="0" noProof="0">
                <a:ln>
                  <a:noFill/>
                </a:ln>
                <a:solidFill>
                  <a:srgbClr val="7F7F7F"/>
                </a:solidFill>
                <a:effectLst/>
                <a:uLnTx/>
                <a:uFillTx/>
                <a:latin typeface="Arial" panose="020B0604020202020204" pitchFamily="34" charset="0"/>
                <a:ea typeface="MS PGothic" panose="020B0600070205080204" pitchFamily="34" charset="-128"/>
                <a:cs typeface="Arial" panose="020B0604020202020204" pitchFamily="34" charset="0"/>
              </a:rPr>
              <a:t>40 NM</a:t>
            </a:r>
          </a:p>
        </p:txBody>
      </p:sp>
      <p:sp>
        <p:nvSpPr>
          <p:cNvPr id="85043" name="TextBox 71"/>
          <p:cNvSpPr txBox="1">
            <a:spLocks noChangeArrowheads="1"/>
          </p:cNvSpPr>
          <p:nvPr/>
        </p:nvSpPr>
        <p:spPr bwMode="auto">
          <a:xfrm>
            <a:off x="5356854" y="942977"/>
            <a:ext cx="8405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BBB59"/>
              </a:buClr>
              <a:buFont typeface="Arial" panose="020B0604020202020204" pitchFamily="34" charset="0"/>
              <a:buChar char="•"/>
              <a:defRPr sz="2800">
                <a:solidFill>
                  <a:srgbClr val="7F7F7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CC9933"/>
              </a:buClr>
              <a:buSzPct val="50000"/>
              <a:buFont typeface="Wingdings" panose="05000000000000000000" pitchFamily="2" charset="2"/>
              <a:buChar char=""/>
              <a:defRPr sz="2400">
                <a:solidFill>
                  <a:srgbClr val="7F7F7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9BBB59"/>
              </a:buClr>
              <a:buFont typeface="Arial" panose="020B0604020202020204" pitchFamily="34" charset="0"/>
              <a:buChar char="•"/>
              <a:defRPr sz="2000">
                <a:solidFill>
                  <a:srgbClr val="7F7F7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CC9933"/>
              </a:buClr>
              <a:buSzPct val="50000"/>
              <a:buFont typeface="Wingdings" panose="05000000000000000000" pitchFamily="2" charset="2"/>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558ED5"/>
              </a:buClr>
              <a:buSzPct val="80000"/>
              <a:buFont typeface="Arial" panose="020B0604020202020204" pitchFamily="34" charset="0"/>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558ED5"/>
              </a:buClr>
              <a:buSzPct val="80000"/>
              <a:buFont typeface="Arial" panose="020B0604020202020204" pitchFamily="34" charset="0"/>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558ED5"/>
              </a:buClr>
              <a:buSzPct val="80000"/>
              <a:buFont typeface="Arial" panose="020B0604020202020204" pitchFamily="34" charset="0"/>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558ED5"/>
              </a:buClr>
              <a:buSzPct val="80000"/>
              <a:buFont typeface="Arial" panose="020B0604020202020204" pitchFamily="34" charset="0"/>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558ED5"/>
              </a:buClr>
              <a:buSzPct val="80000"/>
              <a:buFont typeface="Arial" panose="020B0604020202020204" pitchFamily="34" charset="0"/>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600"/>
              </a:spcAft>
              <a:buClrTx/>
              <a:buSzTx/>
              <a:buFont typeface="Arial" panose="020B0604020202020204" pitchFamily="34" charset="0"/>
              <a:buNone/>
              <a:tabLst/>
              <a:defRPr/>
            </a:pPr>
            <a:r>
              <a:rPr kumimoji="0" lang="en-US" altLang="en-US" sz="1200" b="0" i="1" u="none" strike="noStrike" kern="1200" cap="none" spc="0" normalizeH="0" baseline="0" noProof="0" dirty="0" smtClean="0">
                <a:ln>
                  <a:noFill/>
                </a:ln>
                <a:solidFill>
                  <a:srgbClr val="7F7F7F"/>
                </a:solidFill>
                <a:effectLst/>
                <a:uLnTx/>
                <a:uFillTx/>
                <a:latin typeface="Arial" panose="020B0604020202020204" pitchFamily="34" charset="0"/>
                <a:ea typeface="MS PGothic" panose="020B0600070205080204" pitchFamily="34" charset="-128"/>
                <a:cs typeface="Arial" panose="020B0604020202020204" pitchFamily="34" charset="0"/>
              </a:rPr>
              <a:t>550 </a:t>
            </a:r>
            <a:r>
              <a:rPr kumimoji="0" lang="en-US" altLang="en-US" sz="1200" b="0" i="1" u="none" strike="noStrike" kern="1200" cap="none" spc="0" normalizeH="0" baseline="0" noProof="0" dirty="0">
                <a:ln>
                  <a:noFill/>
                </a:ln>
                <a:solidFill>
                  <a:srgbClr val="7F7F7F"/>
                </a:solidFill>
                <a:effectLst/>
                <a:uLnTx/>
                <a:uFillTx/>
                <a:latin typeface="Arial" panose="020B0604020202020204" pitchFamily="34" charset="0"/>
                <a:ea typeface="MS PGothic" panose="020B0600070205080204" pitchFamily="34" charset="-128"/>
                <a:cs typeface="Arial" panose="020B0604020202020204" pitchFamily="34" charset="0"/>
              </a:rPr>
              <a:t>NM</a:t>
            </a:r>
          </a:p>
        </p:txBody>
      </p:sp>
      <p:sp>
        <p:nvSpPr>
          <p:cNvPr id="85044" name="TextBox 72"/>
          <p:cNvSpPr txBox="1">
            <a:spLocks noChangeArrowheads="1"/>
          </p:cNvSpPr>
          <p:nvPr/>
        </p:nvSpPr>
        <p:spPr bwMode="auto">
          <a:xfrm>
            <a:off x="7299954" y="2390777"/>
            <a:ext cx="8405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BBB59"/>
              </a:buClr>
              <a:buFont typeface="Arial" panose="020B0604020202020204" pitchFamily="34" charset="0"/>
              <a:buChar char="•"/>
              <a:defRPr sz="2800">
                <a:solidFill>
                  <a:srgbClr val="7F7F7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CC9933"/>
              </a:buClr>
              <a:buSzPct val="50000"/>
              <a:buFont typeface="Wingdings" panose="05000000000000000000" pitchFamily="2" charset="2"/>
              <a:buChar char=""/>
              <a:defRPr sz="2400">
                <a:solidFill>
                  <a:srgbClr val="7F7F7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9BBB59"/>
              </a:buClr>
              <a:buFont typeface="Arial" panose="020B0604020202020204" pitchFamily="34" charset="0"/>
              <a:buChar char="•"/>
              <a:defRPr sz="2000">
                <a:solidFill>
                  <a:srgbClr val="7F7F7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CC9933"/>
              </a:buClr>
              <a:buSzPct val="50000"/>
              <a:buFont typeface="Wingdings" panose="05000000000000000000" pitchFamily="2" charset="2"/>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558ED5"/>
              </a:buClr>
              <a:buSzPct val="80000"/>
              <a:buFont typeface="Arial" panose="020B0604020202020204" pitchFamily="34" charset="0"/>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558ED5"/>
              </a:buClr>
              <a:buSzPct val="80000"/>
              <a:buFont typeface="Arial" panose="020B0604020202020204" pitchFamily="34" charset="0"/>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558ED5"/>
              </a:buClr>
              <a:buSzPct val="80000"/>
              <a:buFont typeface="Arial" panose="020B0604020202020204" pitchFamily="34" charset="0"/>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558ED5"/>
              </a:buClr>
              <a:buSzPct val="80000"/>
              <a:buFont typeface="Arial" panose="020B0604020202020204" pitchFamily="34" charset="0"/>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558ED5"/>
              </a:buClr>
              <a:buSzPct val="80000"/>
              <a:buFont typeface="Arial" panose="020B0604020202020204" pitchFamily="34" charset="0"/>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600"/>
              </a:spcAft>
              <a:buClrTx/>
              <a:buSzTx/>
              <a:buFont typeface="Arial" panose="020B0604020202020204" pitchFamily="34" charset="0"/>
              <a:buNone/>
              <a:tabLst/>
              <a:defRPr/>
            </a:pPr>
            <a:r>
              <a:rPr kumimoji="0" lang="en-US" altLang="en-US" sz="1200" b="0" i="1" u="none" strike="noStrike" kern="1200" cap="none" spc="0" normalizeH="0" baseline="0" noProof="0">
                <a:ln>
                  <a:noFill/>
                </a:ln>
                <a:solidFill>
                  <a:srgbClr val="7F7F7F"/>
                </a:solidFill>
                <a:effectLst/>
                <a:uLnTx/>
                <a:uFillTx/>
                <a:latin typeface="Arial" panose="020B0604020202020204" pitchFamily="34" charset="0"/>
                <a:ea typeface="MS PGothic" panose="020B0600070205080204" pitchFamily="34" charset="-128"/>
                <a:cs typeface="Arial" panose="020B0604020202020204" pitchFamily="34" charset="0"/>
              </a:rPr>
              <a:t>160-140 NM</a:t>
            </a:r>
          </a:p>
        </p:txBody>
      </p:sp>
      <p:cxnSp>
        <p:nvCxnSpPr>
          <p:cNvPr id="85045" name="Straight Arrow Connector 113"/>
          <p:cNvCxnSpPr>
            <a:cxnSpLocks noChangeShapeType="1"/>
          </p:cNvCxnSpPr>
          <p:nvPr/>
        </p:nvCxnSpPr>
        <p:spPr bwMode="auto">
          <a:xfrm flipV="1">
            <a:off x="5485441" y="4638677"/>
            <a:ext cx="2083594" cy="2066925"/>
          </a:xfrm>
          <a:prstGeom prst="straightConnector1">
            <a:avLst/>
          </a:prstGeom>
          <a:noFill/>
          <a:ln w="9525" algn="ctr">
            <a:solidFill>
              <a:srgbClr val="7030A0"/>
            </a:solidFill>
            <a:round/>
            <a:headEnd type="triangle" w="med" len="med"/>
            <a:tailEnd type="triangle" w="med" len="med"/>
          </a:ln>
          <a:extLst>
            <a:ext uri="{909E8E84-426E-40DD-AFC4-6F175D3DCCD1}">
              <a14:hiddenFill xmlns:a14="http://schemas.microsoft.com/office/drawing/2010/main">
                <a:noFill/>
              </a14:hiddenFill>
            </a:ext>
          </a:extLst>
        </p:spPr>
      </p:cxnSp>
      <p:sp>
        <p:nvSpPr>
          <p:cNvPr id="75" name="TextBox 74"/>
          <p:cNvSpPr txBox="1"/>
          <p:nvPr/>
        </p:nvSpPr>
        <p:spPr bwMode="auto">
          <a:xfrm rot="19326310">
            <a:off x="6223245" y="5469018"/>
            <a:ext cx="1357313" cy="400110"/>
          </a:xfrm>
          <a:prstGeom prst="rect">
            <a:avLst/>
          </a:prstGeom>
          <a:noFill/>
          <a:ln>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97319F"/>
                </a:solidFill>
                <a:effectLst/>
                <a:uLnTx/>
                <a:uFillTx/>
                <a:latin typeface="Arial" panose="020B0604020202020204" pitchFamily="34" charset="0"/>
                <a:ea typeface="+mn-ea"/>
                <a:cs typeface="Arial" panose="020B0604020202020204" pitchFamily="34" charset="0"/>
              </a:rPr>
              <a:t>Delay Countdown Timer*</a:t>
            </a:r>
          </a:p>
        </p:txBody>
      </p:sp>
      <p:cxnSp>
        <p:nvCxnSpPr>
          <p:cNvPr id="85047" name="Straight Arrow Connector 90"/>
          <p:cNvCxnSpPr>
            <a:cxnSpLocks noChangeShapeType="1"/>
          </p:cNvCxnSpPr>
          <p:nvPr/>
        </p:nvCxnSpPr>
        <p:spPr bwMode="auto">
          <a:xfrm>
            <a:off x="6997534" y="3886200"/>
            <a:ext cx="1123950" cy="0"/>
          </a:xfrm>
          <a:prstGeom prst="straightConnector1">
            <a:avLst/>
          </a:prstGeom>
          <a:noFill/>
          <a:ln w="9525"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67" name="TextBox 66"/>
          <p:cNvSpPr txBox="1"/>
          <p:nvPr/>
        </p:nvSpPr>
        <p:spPr bwMode="auto">
          <a:xfrm>
            <a:off x="7061829" y="3640138"/>
            <a:ext cx="1250156" cy="246062"/>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Terminal Metering</a:t>
            </a:r>
          </a:p>
        </p:txBody>
      </p:sp>
      <p:sp>
        <p:nvSpPr>
          <p:cNvPr id="64" name="5-Point Star 63"/>
          <p:cNvSpPr/>
          <p:nvPr/>
        </p:nvSpPr>
        <p:spPr>
          <a:xfrm>
            <a:off x="7854784" y="3276600"/>
            <a:ext cx="114300" cy="152400"/>
          </a:xfrm>
          <a:prstGeom prst="star5">
            <a:avLst/>
          </a:prstGeom>
          <a:solidFill>
            <a:srgbClr val="FF0000"/>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229" name="TextBox 118"/>
          <p:cNvSpPr txBox="1">
            <a:spLocks noChangeArrowheads="1"/>
          </p:cNvSpPr>
          <p:nvPr/>
        </p:nvSpPr>
        <p:spPr bwMode="auto">
          <a:xfrm>
            <a:off x="7538428" y="2971800"/>
            <a:ext cx="83869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Merge Point</a:t>
            </a:r>
          </a:p>
        </p:txBody>
      </p:sp>
      <p:sp>
        <p:nvSpPr>
          <p:cNvPr id="7230" name="TextBox 118"/>
          <p:cNvSpPr txBox="1">
            <a:spLocks noChangeArrowheads="1"/>
          </p:cNvSpPr>
          <p:nvPr/>
        </p:nvSpPr>
        <p:spPr bwMode="auto">
          <a:xfrm>
            <a:off x="7932852" y="3527425"/>
            <a:ext cx="72968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near FAF</a:t>
            </a:r>
          </a:p>
        </p:txBody>
      </p:sp>
      <p:sp>
        <p:nvSpPr>
          <p:cNvPr id="73" name="5-Point Star 72"/>
          <p:cNvSpPr/>
          <p:nvPr/>
        </p:nvSpPr>
        <p:spPr>
          <a:xfrm>
            <a:off x="4111459" y="3671888"/>
            <a:ext cx="114300" cy="152400"/>
          </a:xfrm>
          <a:prstGeom prst="star5">
            <a:avLst/>
          </a:prstGeom>
          <a:solidFill>
            <a:srgbClr val="FF0000"/>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232" name="TextBox 80"/>
          <p:cNvSpPr txBox="1">
            <a:spLocks noChangeArrowheads="1"/>
          </p:cNvSpPr>
          <p:nvPr/>
        </p:nvSpPr>
        <p:spPr bwMode="auto">
          <a:xfrm>
            <a:off x="3953029" y="3497265"/>
            <a:ext cx="43473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XMP</a:t>
            </a:r>
          </a:p>
        </p:txBody>
      </p:sp>
      <p:sp>
        <p:nvSpPr>
          <p:cNvPr id="77" name="5-Point Star 76"/>
          <p:cNvSpPr/>
          <p:nvPr/>
        </p:nvSpPr>
        <p:spPr>
          <a:xfrm>
            <a:off x="8161965" y="3721100"/>
            <a:ext cx="114300" cy="152400"/>
          </a:xfrm>
          <a:prstGeom prst="star5">
            <a:avLst/>
          </a:prstGeom>
          <a:solidFill>
            <a:srgbClr val="FF0000"/>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5059" name="TextBox 72"/>
          <p:cNvSpPr txBox="1">
            <a:spLocks noChangeArrowheads="1"/>
          </p:cNvSpPr>
          <p:nvPr/>
        </p:nvSpPr>
        <p:spPr bwMode="auto">
          <a:xfrm>
            <a:off x="6311735" y="1708152"/>
            <a:ext cx="8405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BBB59"/>
              </a:buClr>
              <a:buFont typeface="Arial" panose="020B0604020202020204" pitchFamily="34" charset="0"/>
              <a:buChar char="•"/>
              <a:defRPr sz="2800">
                <a:solidFill>
                  <a:srgbClr val="7F7F7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CC9933"/>
              </a:buClr>
              <a:buSzPct val="50000"/>
              <a:buFont typeface="Wingdings" panose="05000000000000000000" pitchFamily="2" charset="2"/>
              <a:buChar char=""/>
              <a:defRPr sz="2400">
                <a:solidFill>
                  <a:srgbClr val="7F7F7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9BBB59"/>
              </a:buClr>
              <a:buFont typeface="Arial" panose="020B0604020202020204" pitchFamily="34" charset="0"/>
              <a:buChar char="•"/>
              <a:defRPr sz="2000">
                <a:solidFill>
                  <a:srgbClr val="7F7F7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CC9933"/>
              </a:buClr>
              <a:buSzPct val="50000"/>
              <a:buFont typeface="Wingdings" panose="05000000000000000000" pitchFamily="2" charset="2"/>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558ED5"/>
              </a:buClr>
              <a:buSzPct val="80000"/>
              <a:buFont typeface="Arial" panose="020B0604020202020204" pitchFamily="34" charset="0"/>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558ED5"/>
              </a:buClr>
              <a:buSzPct val="80000"/>
              <a:buFont typeface="Arial" panose="020B0604020202020204" pitchFamily="34" charset="0"/>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558ED5"/>
              </a:buClr>
              <a:buSzPct val="80000"/>
              <a:buFont typeface="Arial" panose="020B0604020202020204" pitchFamily="34" charset="0"/>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558ED5"/>
              </a:buClr>
              <a:buSzPct val="80000"/>
              <a:buFont typeface="Arial" panose="020B0604020202020204" pitchFamily="34" charset="0"/>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558ED5"/>
              </a:buClr>
              <a:buSzPct val="80000"/>
              <a:buFont typeface="Arial" panose="020B0604020202020204" pitchFamily="34" charset="0"/>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600"/>
              </a:spcAft>
              <a:buClrTx/>
              <a:buSzTx/>
              <a:buFont typeface="Arial" panose="020B0604020202020204" pitchFamily="34" charset="0"/>
              <a:buNone/>
              <a:tabLst/>
              <a:defRPr/>
            </a:pPr>
            <a:r>
              <a:rPr kumimoji="0" lang="en-US" altLang="en-US" sz="1200" b="0" i="1" u="none" strike="noStrike" kern="1200" cap="none" spc="0" normalizeH="0" baseline="0" noProof="0">
                <a:ln>
                  <a:noFill/>
                </a:ln>
                <a:solidFill>
                  <a:srgbClr val="7F7F7F"/>
                </a:solidFill>
                <a:effectLst/>
                <a:uLnTx/>
                <a:uFillTx/>
                <a:latin typeface="Arial" panose="020B0604020202020204" pitchFamily="34" charset="0"/>
                <a:ea typeface="MS PGothic" panose="020B0600070205080204" pitchFamily="34" charset="-128"/>
                <a:cs typeface="Arial" panose="020B0604020202020204" pitchFamily="34" charset="0"/>
              </a:rPr>
              <a:t>300-280 NM</a:t>
            </a:r>
          </a:p>
        </p:txBody>
      </p:sp>
      <p:sp>
        <p:nvSpPr>
          <p:cNvPr id="78" name="TextBox 77"/>
          <p:cNvSpPr txBox="1"/>
          <p:nvPr/>
        </p:nvSpPr>
        <p:spPr bwMode="auto">
          <a:xfrm rot="19971912">
            <a:off x="3367319" y="1372364"/>
            <a:ext cx="1303734" cy="40011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Scheduling Freeze Horizon </a:t>
            </a:r>
          </a:p>
        </p:txBody>
      </p:sp>
      <p:sp>
        <p:nvSpPr>
          <p:cNvPr id="80" name="TextBox 79"/>
          <p:cNvSpPr txBox="1"/>
          <p:nvPr/>
        </p:nvSpPr>
        <p:spPr bwMode="auto">
          <a:xfrm>
            <a:off x="6496281" y="692152"/>
            <a:ext cx="2580084" cy="708025"/>
          </a:xfrm>
          <a:prstGeom prst="rect">
            <a:avLst/>
          </a:prstGeom>
          <a:noFill/>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Graphic Not to Scale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Freeze Horizon Distances are notional and will vary by location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 Indicates capability is fielded </a:t>
            </a:r>
          </a:p>
        </p:txBody>
      </p:sp>
      <p:sp>
        <p:nvSpPr>
          <p:cNvPr id="60" name="TextBox 59"/>
          <p:cNvSpPr txBox="1"/>
          <p:nvPr/>
        </p:nvSpPr>
        <p:spPr bwMode="auto">
          <a:xfrm>
            <a:off x="4318629" y="3868738"/>
            <a:ext cx="1250156" cy="40011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Coupled Scheduling*</a:t>
            </a:r>
          </a:p>
        </p:txBody>
      </p:sp>
      <p:sp>
        <p:nvSpPr>
          <p:cNvPr id="81" name="Rectangular Callout 80"/>
          <p:cNvSpPr/>
          <p:nvPr/>
        </p:nvSpPr>
        <p:spPr>
          <a:xfrm>
            <a:off x="4221625" y="1669224"/>
            <a:ext cx="1404309" cy="598486"/>
          </a:xfrm>
          <a:prstGeom prst="wedgeRectCallout">
            <a:avLst>
              <a:gd name="adj1" fmla="val 15908"/>
              <a:gd name="adj2" fmla="val 119239"/>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PBN Procedures:  </a:t>
            </a:r>
            <a:r>
              <a:rPr kumimoji="0" lang="en-US"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Optimizes design of airspace and STAR procedures to enable more efficient arrival operations.   </a:t>
            </a:r>
          </a:p>
        </p:txBody>
      </p:sp>
      <p:sp>
        <p:nvSpPr>
          <p:cNvPr id="82" name="Rectangular Callout 81"/>
          <p:cNvSpPr/>
          <p:nvPr/>
        </p:nvSpPr>
        <p:spPr>
          <a:xfrm>
            <a:off x="2518402" y="2681671"/>
            <a:ext cx="1366838" cy="707509"/>
          </a:xfrm>
          <a:prstGeom prst="wedgeRectCallout">
            <a:avLst>
              <a:gd name="adj1" fmla="val -15144"/>
              <a:gd name="adj2" fmla="val 101841"/>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Extended Metering:  </a:t>
            </a:r>
            <a:r>
              <a:rPr kumimoji="0" lang="en-US" sz="9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Greater </a:t>
            </a:r>
            <a:r>
              <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range for distribution of delay </a:t>
            </a:r>
            <a:r>
              <a:rPr kumimoji="0" lang="en-US" sz="9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(expands </a:t>
            </a:r>
            <a:r>
              <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solution horizon) for arrivals </a:t>
            </a:r>
          </a:p>
        </p:txBody>
      </p:sp>
      <p:sp>
        <p:nvSpPr>
          <p:cNvPr id="56" name="TextBox 55"/>
          <p:cNvSpPr txBox="1"/>
          <p:nvPr/>
        </p:nvSpPr>
        <p:spPr bwMode="auto">
          <a:xfrm rot="20253551">
            <a:off x="7278515" y="4010916"/>
            <a:ext cx="1070469" cy="246221"/>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97319F"/>
                </a:solidFill>
                <a:effectLst/>
                <a:uLnTx/>
                <a:uFillTx/>
                <a:latin typeface="Arial" panose="020B0604020202020204" pitchFamily="34" charset="0"/>
                <a:ea typeface="+mn-ea"/>
                <a:cs typeface="Arial" panose="020B0604020202020204" pitchFamily="34" charset="0"/>
              </a:rPr>
              <a:t>TSAS Tools</a:t>
            </a:r>
          </a:p>
        </p:txBody>
      </p:sp>
      <p:sp>
        <p:nvSpPr>
          <p:cNvPr id="7" name="Title 6"/>
          <p:cNvSpPr>
            <a:spLocks noGrp="1"/>
          </p:cNvSpPr>
          <p:nvPr>
            <p:ph type="title"/>
          </p:nvPr>
        </p:nvSpPr>
        <p:spPr>
          <a:xfrm>
            <a:off x="1066766" y="0"/>
            <a:ext cx="6793970" cy="835769"/>
          </a:xfrm>
        </p:spPr>
        <p:txBody>
          <a:bodyPr/>
          <a:lstStyle/>
          <a:p>
            <a:pPr algn="ctr"/>
            <a:r>
              <a:rPr lang="en-US" sz="3200" dirty="0" smtClean="0">
                <a:solidFill>
                  <a:srgbClr val="002060"/>
                </a:solidFill>
              </a:rPr>
              <a:t>Research Focus Areas</a:t>
            </a:r>
            <a:endParaRPr lang="en-US" sz="3200" dirty="0">
              <a:solidFill>
                <a:srgbClr val="002060"/>
              </a:solidFill>
            </a:endParaRPr>
          </a:p>
        </p:txBody>
      </p:sp>
      <p:sp>
        <p:nvSpPr>
          <p:cNvPr id="83" name="Rectangular Callout 80"/>
          <p:cNvSpPr/>
          <p:nvPr/>
        </p:nvSpPr>
        <p:spPr>
          <a:xfrm>
            <a:off x="4191398" y="5843592"/>
            <a:ext cx="1396763" cy="821478"/>
          </a:xfrm>
          <a:prstGeom prst="wedgeRectCallout">
            <a:avLst>
              <a:gd name="adj1" fmla="val 48933"/>
              <a:gd name="adj2" fmla="val -147359"/>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Ground Interval Management:  </a:t>
            </a:r>
            <a:endParaRPr lang="en-US" sz="900" kern="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Speed </a:t>
            </a:r>
            <a:r>
              <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advisories to achieve </a:t>
            </a:r>
            <a:r>
              <a:rPr kumimoji="0" lang="en-US" sz="9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meet-time </a:t>
            </a:r>
            <a:r>
              <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meter fixes.   </a:t>
            </a:r>
          </a:p>
        </p:txBody>
      </p:sp>
      <p:sp>
        <p:nvSpPr>
          <p:cNvPr id="84" name="Rectangular Callout 80"/>
          <p:cNvSpPr/>
          <p:nvPr/>
        </p:nvSpPr>
        <p:spPr>
          <a:xfrm>
            <a:off x="7509528" y="4816657"/>
            <a:ext cx="1396763" cy="852416"/>
          </a:xfrm>
          <a:prstGeom prst="wedgeRectCallout">
            <a:avLst>
              <a:gd name="adj1" fmla="val -34635"/>
              <a:gd name="adj2" fmla="val -125281"/>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Terminal Sequence and Spacing Tools:  </a:t>
            </a:r>
            <a:r>
              <a:rPr kumimoji="0" lang="en-US" sz="9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a:t>
            </a:r>
            <a:r>
              <a:rPr kumimoji="0" lang="en-US" sz="9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etering </a:t>
            </a:r>
            <a:r>
              <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the TRACON and provides Controller Managed Spacing tools.</a:t>
            </a:r>
          </a:p>
        </p:txBody>
      </p:sp>
      <p:sp>
        <p:nvSpPr>
          <p:cNvPr id="85" name="Slide Number Placeholder 5"/>
          <p:cNvSpPr>
            <a:spLocks noGrp="1"/>
          </p:cNvSpPr>
          <p:nvPr>
            <p:ph type="sldNum" sz="quarter" idx="10"/>
          </p:nvPr>
        </p:nvSpPr>
        <p:spPr>
          <a:xfrm>
            <a:off x="7955508" y="6482686"/>
            <a:ext cx="1188493" cy="211493"/>
          </a:xfrm>
        </p:spPr>
        <p:txBody>
          <a:bodyPr/>
          <a:lstStyle/>
          <a:p>
            <a:fld id="{C56037D6-FAEC-4C31-91A6-58A6C18A9030}" type="slidenum">
              <a:rPr lang="en-US" sz="1400" b="0" i="0" smtClean="0">
                <a:solidFill>
                  <a:schemeClr val="tx1"/>
                </a:solidFill>
              </a:rPr>
              <a:pPr/>
              <a:t>5</a:t>
            </a:fld>
            <a:endParaRPr lang="en-US" sz="1400" b="0" i="0" dirty="0">
              <a:solidFill>
                <a:schemeClr val="tx1"/>
              </a:solidFill>
            </a:endParaRPr>
          </a:p>
        </p:txBody>
      </p:sp>
      <p:grpSp>
        <p:nvGrpSpPr>
          <p:cNvPr id="92" name="Group 91"/>
          <p:cNvGrpSpPr/>
          <p:nvPr/>
        </p:nvGrpSpPr>
        <p:grpSpPr>
          <a:xfrm>
            <a:off x="1723236" y="6402557"/>
            <a:ext cx="1990726" cy="434975"/>
            <a:chOff x="9863445" y="1943101"/>
            <a:chExt cx="1990726" cy="434975"/>
          </a:xfrm>
        </p:grpSpPr>
        <p:cxnSp>
          <p:nvCxnSpPr>
            <p:cNvPr id="93" name="Straight Connector 92"/>
            <p:cNvCxnSpPr/>
            <p:nvPr/>
          </p:nvCxnSpPr>
          <p:spPr>
            <a:xfrm>
              <a:off x="11330295" y="2081213"/>
              <a:ext cx="515938" cy="0"/>
            </a:xfrm>
            <a:prstGeom prst="line">
              <a:avLst/>
            </a:prstGeom>
            <a:ln w="34925">
              <a:solidFill>
                <a:srgbClr val="97319F"/>
              </a:solidFill>
            </a:ln>
          </p:spPr>
          <p:style>
            <a:lnRef idx="1">
              <a:schemeClr val="accent1"/>
            </a:lnRef>
            <a:fillRef idx="0">
              <a:schemeClr val="accent1"/>
            </a:fillRef>
            <a:effectRef idx="0">
              <a:schemeClr val="accent1"/>
            </a:effectRef>
            <a:fontRef idx="minor">
              <a:schemeClr val="tx1"/>
            </a:fontRef>
          </p:style>
        </p:cxnSp>
        <p:sp>
          <p:nvSpPr>
            <p:cNvPr id="94" name="TextBox 7170"/>
            <p:cNvSpPr txBox="1">
              <a:spLocks noChangeArrowheads="1"/>
            </p:cNvSpPr>
            <p:nvPr/>
          </p:nvSpPr>
          <p:spPr bwMode="auto">
            <a:xfrm>
              <a:off x="10128558" y="1943101"/>
              <a:ext cx="1200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BBB59"/>
                </a:buClr>
                <a:buFont typeface="Arial" panose="020B0604020202020204" pitchFamily="34" charset="0"/>
                <a:buChar char="•"/>
                <a:defRPr sz="2800">
                  <a:solidFill>
                    <a:srgbClr val="7F7F7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CC9933"/>
                </a:buClr>
                <a:buSzPct val="50000"/>
                <a:buFont typeface="Wingdings" panose="05000000000000000000" pitchFamily="2" charset="2"/>
                <a:buChar char=""/>
                <a:defRPr sz="2400">
                  <a:solidFill>
                    <a:srgbClr val="7F7F7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9BBB59"/>
                </a:buClr>
                <a:buFont typeface="Arial" panose="020B0604020202020204" pitchFamily="34" charset="0"/>
                <a:buChar char="•"/>
                <a:defRPr sz="2000">
                  <a:solidFill>
                    <a:srgbClr val="7F7F7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CC9933"/>
                </a:buClr>
                <a:buSzPct val="50000"/>
                <a:buFont typeface="Wingdings" panose="05000000000000000000" pitchFamily="2" charset="2"/>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558ED5"/>
                </a:buClr>
                <a:buSzPct val="80000"/>
                <a:buFont typeface="Arial" panose="020B0604020202020204" pitchFamily="34" charset="0"/>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558ED5"/>
                </a:buClr>
                <a:buSzPct val="80000"/>
                <a:buFont typeface="Arial" panose="020B0604020202020204" pitchFamily="34" charset="0"/>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558ED5"/>
                </a:buClr>
                <a:buSzPct val="80000"/>
                <a:buFont typeface="Arial" panose="020B0604020202020204" pitchFamily="34" charset="0"/>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558ED5"/>
                </a:buClr>
                <a:buSzPct val="80000"/>
                <a:buFont typeface="Arial" panose="020B0604020202020204" pitchFamily="34" charset="0"/>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558ED5"/>
                </a:buClr>
                <a:buSzPct val="80000"/>
                <a:buFont typeface="Arial" panose="020B0604020202020204" pitchFamily="34" charset="0"/>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600"/>
                </a:spcAft>
                <a:buClrTx/>
                <a:buSzTx/>
                <a:buFont typeface="Arial" panose="020B0604020202020204" pitchFamily="34" charset="0"/>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Ground-based</a:t>
              </a:r>
            </a:p>
          </p:txBody>
        </p:sp>
        <p:sp>
          <p:nvSpPr>
            <p:cNvPr id="95" name="TextBox 95"/>
            <p:cNvSpPr txBox="1">
              <a:spLocks noChangeArrowheads="1"/>
            </p:cNvSpPr>
            <p:nvPr/>
          </p:nvSpPr>
          <p:spPr bwMode="auto">
            <a:xfrm>
              <a:off x="9863445" y="2101851"/>
              <a:ext cx="16017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BBB59"/>
                </a:buClr>
                <a:buFont typeface="Arial" panose="020B0604020202020204" pitchFamily="34" charset="0"/>
                <a:buChar char="•"/>
                <a:defRPr sz="2800">
                  <a:solidFill>
                    <a:srgbClr val="7F7F7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CC9933"/>
                </a:buClr>
                <a:buSzPct val="50000"/>
                <a:buFont typeface="Wingdings" panose="05000000000000000000" pitchFamily="2" charset="2"/>
                <a:buChar char=""/>
                <a:defRPr sz="2400">
                  <a:solidFill>
                    <a:srgbClr val="7F7F7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9BBB59"/>
                </a:buClr>
                <a:buFont typeface="Arial" panose="020B0604020202020204" pitchFamily="34" charset="0"/>
                <a:buChar char="•"/>
                <a:defRPr sz="2000">
                  <a:solidFill>
                    <a:srgbClr val="7F7F7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CC9933"/>
                </a:buClr>
                <a:buSzPct val="50000"/>
                <a:buFont typeface="Wingdings" panose="05000000000000000000" pitchFamily="2" charset="2"/>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558ED5"/>
                </a:buClr>
                <a:buSzPct val="80000"/>
                <a:buFont typeface="Arial" panose="020B0604020202020204" pitchFamily="34" charset="0"/>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558ED5"/>
                </a:buClr>
                <a:buSzPct val="80000"/>
                <a:buFont typeface="Arial" panose="020B0604020202020204" pitchFamily="34" charset="0"/>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558ED5"/>
                </a:buClr>
                <a:buSzPct val="80000"/>
                <a:buFont typeface="Arial" panose="020B0604020202020204" pitchFamily="34" charset="0"/>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558ED5"/>
                </a:buClr>
                <a:buSzPct val="80000"/>
                <a:buFont typeface="Arial" panose="020B0604020202020204" pitchFamily="34" charset="0"/>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558ED5"/>
                </a:buClr>
                <a:buSzPct val="80000"/>
                <a:buFont typeface="Arial" panose="020B0604020202020204" pitchFamily="34" charset="0"/>
                <a:buChar char="»"/>
                <a:defRPr>
                  <a:solidFill>
                    <a:srgbClr val="7F7F7F"/>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600"/>
                </a:spcAft>
                <a:buClrTx/>
                <a:buSzTx/>
                <a:buFont typeface="Arial" panose="020B0604020202020204" pitchFamily="34" charset="0"/>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Flight Deck-based</a:t>
              </a:r>
            </a:p>
          </p:txBody>
        </p:sp>
        <p:cxnSp>
          <p:nvCxnSpPr>
            <p:cNvPr id="96" name="Straight Connector 95"/>
            <p:cNvCxnSpPr/>
            <p:nvPr/>
          </p:nvCxnSpPr>
          <p:spPr>
            <a:xfrm>
              <a:off x="11338234" y="2233613"/>
              <a:ext cx="515937" cy="0"/>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grpSp>
      <p:cxnSp>
        <p:nvCxnSpPr>
          <p:cNvPr id="97" name="Straight Arrow Connector 100"/>
          <p:cNvCxnSpPr>
            <a:cxnSpLocks noChangeShapeType="1"/>
          </p:cNvCxnSpPr>
          <p:nvPr/>
        </p:nvCxnSpPr>
        <p:spPr bwMode="auto">
          <a:xfrm flipV="1">
            <a:off x="2997034" y="3843340"/>
            <a:ext cx="5362984" cy="1430337"/>
          </a:xfrm>
          <a:prstGeom prst="straightConnector1">
            <a:avLst/>
          </a:prstGeom>
          <a:noFill/>
          <a:ln w="9525" algn="ctr">
            <a:solidFill>
              <a:srgbClr val="FFC000"/>
            </a:solidFill>
            <a:round/>
            <a:headEnd type="triangle" w="med" len="med"/>
            <a:tailEnd type="triangle" w="med" len="med"/>
          </a:ln>
          <a:extLst>
            <a:ext uri="{909E8E84-426E-40DD-AFC4-6F175D3DCCD1}">
              <a14:hiddenFill xmlns:a14="http://schemas.microsoft.com/office/drawing/2010/main">
                <a:noFill/>
              </a14:hiddenFill>
            </a:ext>
          </a:extLst>
        </p:spPr>
      </p:cxnSp>
      <p:sp>
        <p:nvSpPr>
          <p:cNvPr id="98" name="TextBox 97"/>
          <p:cNvSpPr txBox="1"/>
          <p:nvPr/>
        </p:nvSpPr>
        <p:spPr bwMode="auto">
          <a:xfrm rot="20817284">
            <a:off x="3284589" y="4693151"/>
            <a:ext cx="1843087" cy="246062"/>
          </a:xfrm>
          <a:prstGeom prst="rect">
            <a:avLst/>
          </a:prstGeom>
          <a:noFill/>
          <a:ln>
            <a:noFill/>
          </a:ln>
        </p:spPr>
        <p:txBody>
          <a:bodyPr>
            <a:spAutoFit/>
          </a:bodyPr>
          <a:lstStyle/>
          <a:p>
            <a:pPr>
              <a:defRPr/>
            </a:pPr>
            <a:r>
              <a:rPr lang="en-US" sz="1000" b="1" kern="0" dirty="0">
                <a:solidFill>
                  <a:srgbClr val="FFC000"/>
                </a:solidFill>
                <a:latin typeface="Calibri" pitchFamily="34" charset="0"/>
              </a:rPr>
              <a:t>Time of Arrival Control </a:t>
            </a:r>
            <a:r>
              <a:rPr lang="en-US" sz="1000" b="1" kern="0" dirty="0" smtClean="0">
                <a:solidFill>
                  <a:srgbClr val="FFC000"/>
                </a:solidFill>
                <a:latin typeface="Calibri" pitchFamily="34" charset="0"/>
              </a:rPr>
              <a:t> (RTA)</a:t>
            </a:r>
            <a:endParaRPr lang="en-US" sz="1000" b="1" kern="0" dirty="0">
              <a:solidFill>
                <a:srgbClr val="FFC000"/>
              </a:solidFill>
              <a:latin typeface="Calibri" pitchFamily="34" charset="0"/>
            </a:endParaRPr>
          </a:p>
        </p:txBody>
      </p:sp>
      <p:cxnSp>
        <p:nvCxnSpPr>
          <p:cNvPr id="99" name="Straight Arrow Connector 113"/>
          <p:cNvCxnSpPr>
            <a:cxnSpLocks noChangeShapeType="1"/>
          </p:cNvCxnSpPr>
          <p:nvPr/>
        </p:nvCxnSpPr>
        <p:spPr bwMode="auto">
          <a:xfrm flipV="1">
            <a:off x="5356854" y="3841408"/>
            <a:ext cx="2812680" cy="1990981"/>
          </a:xfrm>
          <a:prstGeom prst="straightConnector1">
            <a:avLst/>
          </a:prstGeom>
          <a:noFill/>
          <a:ln w="9525" algn="ctr">
            <a:solidFill>
              <a:srgbClr val="FFC000"/>
            </a:solidFill>
            <a:round/>
            <a:headEnd type="triangle" w="med" len="med"/>
            <a:tailEnd type="triangle" w="med" len="med"/>
          </a:ln>
          <a:extLst>
            <a:ext uri="{909E8E84-426E-40DD-AFC4-6F175D3DCCD1}">
              <a14:hiddenFill xmlns:a14="http://schemas.microsoft.com/office/drawing/2010/main">
                <a:noFill/>
              </a14:hiddenFill>
            </a:ext>
          </a:extLst>
        </p:spPr>
      </p:cxnSp>
      <p:sp>
        <p:nvSpPr>
          <p:cNvPr id="100" name="TextBox 99"/>
          <p:cNvSpPr txBox="1"/>
          <p:nvPr/>
        </p:nvSpPr>
        <p:spPr bwMode="auto">
          <a:xfrm rot="19633742">
            <a:off x="5402009" y="4901832"/>
            <a:ext cx="2624138" cy="246062"/>
          </a:xfrm>
          <a:prstGeom prst="rect">
            <a:avLst/>
          </a:prstGeom>
          <a:noFill/>
          <a:ln>
            <a:noFill/>
          </a:ln>
        </p:spPr>
        <p:txBody>
          <a:bodyPr>
            <a:spAutoFit/>
          </a:bodyPr>
          <a:lstStyle/>
          <a:p>
            <a:pPr>
              <a:defRPr/>
            </a:pPr>
            <a:r>
              <a:rPr lang="en-US" sz="1000" b="1" kern="0" dirty="0">
                <a:solidFill>
                  <a:srgbClr val="FFC000"/>
                </a:solidFill>
                <a:latin typeface="Calibri" pitchFamily="34" charset="0"/>
              </a:rPr>
              <a:t>IM </a:t>
            </a:r>
            <a:r>
              <a:rPr lang="en-US" sz="1000" b="1" kern="0" dirty="0" err="1">
                <a:solidFill>
                  <a:srgbClr val="FFC000"/>
                </a:solidFill>
                <a:latin typeface="Calibri" pitchFamily="34" charset="0"/>
              </a:rPr>
              <a:t>En</a:t>
            </a:r>
            <a:r>
              <a:rPr lang="en-US" sz="1000" b="1" kern="0" dirty="0">
                <a:solidFill>
                  <a:srgbClr val="FFC000"/>
                </a:solidFill>
                <a:latin typeface="Calibri" pitchFamily="34" charset="0"/>
              </a:rPr>
              <a:t> Route and Terminal Operations</a:t>
            </a:r>
          </a:p>
        </p:txBody>
      </p:sp>
      <p:sp>
        <p:nvSpPr>
          <p:cNvPr id="86" name="TextBox 85"/>
          <p:cNvSpPr txBox="1"/>
          <p:nvPr/>
        </p:nvSpPr>
        <p:spPr bwMode="auto">
          <a:xfrm rot="20409336">
            <a:off x="5318713" y="4382607"/>
            <a:ext cx="2703803" cy="246221"/>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7319F"/>
                </a:solidFill>
                <a:effectLst/>
                <a:uLnTx/>
                <a:uFillTx/>
                <a:latin typeface="Arial" panose="020B0604020202020204" pitchFamily="34" charset="0"/>
                <a:ea typeface="+mn-ea"/>
                <a:cs typeface="Arial" panose="020B0604020202020204" pitchFamily="34" charset="0"/>
              </a:rPr>
              <a:t>Speed </a:t>
            </a:r>
            <a:r>
              <a:rPr kumimoji="0" lang="en-US" sz="1000" b="1" i="0" u="none" strike="noStrike" kern="0" cap="none" spc="0" normalizeH="0" baseline="0" noProof="0" dirty="0">
                <a:ln>
                  <a:noFill/>
                </a:ln>
                <a:solidFill>
                  <a:srgbClr val="97319F"/>
                </a:solidFill>
                <a:effectLst/>
                <a:uLnTx/>
                <a:uFillTx/>
                <a:latin typeface="Arial" panose="020B0604020202020204" pitchFamily="34" charset="0"/>
                <a:ea typeface="+mn-ea"/>
                <a:cs typeface="Arial" panose="020B0604020202020204" pitchFamily="34" charset="0"/>
              </a:rPr>
              <a:t>Advisories</a:t>
            </a:r>
            <a:r>
              <a:rPr kumimoji="0" lang="en-US" sz="1000" b="1" i="0" u="none" strike="noStrike" kern="0" cap="none" spc="0" normalizeH="0" baseline="0" noProof="0" dirty="0" smtClean="0">
                <a:ln>
                  <a:noFill/>
                </a:ln>
                <a:solidFill>
                  <a:srgbClr val="97319F"/>
                </a:solidFill>
                <a:effectLst/>
                <a:uLnTx/>
                <a:uFillTx/>
                <a:latin typeface="Arial" panose="020B0604020202020204" pitchFamily="34" charset="0"/>
                <a:ea typeface="+mn-ea"/>
                <a:cs typeface="Arial" panose="020B0604020202020204" pitchFamily="34" charset="0"/>
              </a:rPr>
              <a:t>* (GIM-S)</a:t>
            </a:r>
            <a:endParaRPr kumimoji="0" lang="en-US" sz="1000" b="1" i="0" u="none" strike="noStrike" kern="0" cap="none" spc="0" normalizeH="0" baseline="0" noProof="0" dirty="0">
              <a:ln>
                <a:noFill/>
              </a:ln>
              <a:solidFill>
                <a:srgbClr val="97319F"/>
              </a:solidFill>
              <a:effectLst/>
              <a:uLnTx/>
              <a:uFillTx/>
              <a:latin typeface="Arial" panose="020B0604020202020204" pitchFamily="34" charset="0"/>
              <a:ea typeface="+mn-ea"/>
              <a:cs typeface="Arial" panose="020B0604020202020204" pitchFamily="34" charset="0"/>
            </a:endParaRPr>
          </a:p>
        </p:txBody>
      </p:sp>
      <p:sp>
        <p:nvSpPr>
          <p:cNvPr id="87" name="Rectangular Callout 80"/>
          <p:cNvSpPr/>
          <p:nvPr/>
        </p:nvSpPr>
        <p:spPr>
          <a:xfrm>
            <a:off x="2588167" y="5464528"/>
            <a:ext cx="1396763" cy="626172"/>
          </a:xfrm>
          <a:prstGeom prst="wedgeRectCallout">
            <a:avLst>
              <a:gd name="adj1" fmla="val 69996"/>
              <a:gd name="adj2" fmla="val -53595"/>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Path Stretch:    </a:t>
            </a:r>
            <a:r>
              <a:rPr kumimoji="0" lang="en-US" sz="90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Closed-Loop lateral</a:t>
            </a:r>
            <a:r>
              <a:rPr kumimoji="0" lang="en-US" sz="900" i="0" u="none" strike="noStrike" kern="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maneuver to absorb delays</a:t>
            </a:r>
            <a:endParaRPr kumimoji="0" lang="en-US" sz="90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1" name="Content Placeholder 2"/>
          <p:cNvSpPr txBox="1">
            <a:spLocks/>
          </p:cNvSpPr>
          <p:nvPr/>
        </p:nvSpPr>
        <p:spPr bwMode="auto">
          <a:xfrm>
            <a:off x="-53790" y="776287"/>
            <a:ext cx="2894540"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Clr>
                <a:srgbClr val="9BBB59"/>
              </a:buClr>
              <a:buFont typeface="Arial" charset="0"/>
              <a:buChar char="•"/>
              <a:defRPr sz="2800" kern="1200">
                <a:solidFill>
                  <a:srgbClr val="7F7F7F"/>
                </a:solidFill>
                <a:latin typeface="Arial"/>
                <a:ea typeface="+mn-ea"/>
                <a:cs typeface="Arial"/>
              </a:defRPr>
            </a:lvl1pPr>
            <a:lvl2pPr marL="742950" indent="-285750" algn="l" defTabSz="457200" rtl="0" fontAlgn="base">
              <a:spcBef>
                <a:spcPct val="20000"/>
              </a:spcBef>
              <a:spcAft>
                <a:spcPct val="0"/>
              </a:spcAft>
              <a:buClr>
                <a:srgbClr val="CC9933"/>
              </a:buClr>
              <a:buSzPct val="50000"/>
              <a:buFont typeface="Wingdings" pitchFamily="2" charset="2"/>
              <a:buChar char=""/>
              <a:defRPr sz="2400" kern="1200">
                <a:solidFill>
                  <a:srgbClr val="7F7F7F"/>
                </a:solidFill>
                <a:latin typeface="Arial"/>
                <a:ea typeface="+mn-ea"/>
                <a:cs typeface="Arial"/>
              </a:defRPr>
            </a:lvl2pPr>
            <a:lvl3pPr marL="1143000" indent="-228600" algn="l" defTabSz="457200" rtl="0" fontAlgn="base">
              <a:spcBef>
                <a:spcPct val="20000"/>
              </a:spcBef>
              <a:spcAft>
                <a:spcPct val="0"/>
              </a:spcAft>
              <a:buClr>
                <a:srgbClr val="9BBB59"/>
              </a:buClr>
              <a:buFont typeface="Arial" charset="0"/>
              <a:buChar char="•"/>
              <a:defRPr sz="2000" kern="1200">
                <a:solidFill>
                  <a:srgbClr val="7F7F7F"/>
                </a:solidFill>
                <a:latin typeface="Arial"/>
                <a:ea typeface="+mn-ea"/>
                <a:cs typeface="Arial"/>
              </a:defRPr>
            </a:lvl3pPr>
            <a:lvl4pPr marL="1600200" indent="-228600" algn="l" defTabSz="457200" rtl="0" fontAlgn="base">
              <a:spcBef>
                <a:spcPct val="20000"/>
              </a:spcBef>
              <a:spcAft>
                <a:spcPct val="0"/>
              </a:spcAft>
              <a:buClr>
                <a:srgbClr val="CC9933"/>
              </a:buClr>
              <a:buSzPct val="50000"/>
              <a:buFont typeface="Wingdings" pitchFamily="2" charset="2"/>
              <a:buChar char=""/>
              <a:defRPr kern="1200">
                <a:solidFill>
                  <a:srgbClr val="7F7F7F"/>
                </a:solidFill>
                <a:latin typeface="Arial"/>
                <a:ea typeface="+mn-ea"/>
                <a:cs typeface="Arial"/>
              </a:defRPr>
            </a:lvl4pPr>
            <a:lvl5pPr marL="2057400" indent="-228600" algn="l" defTabSz="457200" rtl="0" fontAlgn="base">
              <a:spcBef>
                <a:spcPct val="20000"/>
              </a:spcBef>
              <a:spcAft>
                <a:spcPct val="0"/>
              </a:spcAft>
              <a:buClr>
                <a:srgbClr val="558ED5"/>
              </a:buClr>
              <a:buSzPct val="80000"/>
              <a:buFont typeface="Arial" charset="0"/>
              <a:buChar char="»"/>
              <a:defRPr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defTabSz="685783">
              <a:spcAft>
                <a:spcPts val="451"/>
              </a:spcAft>
              <a:buFont typeface="Arial" panose="020B0604020202020204" pitchFamily="34" charset="0"/>
              <a:buChar char="•"/>
              <a:defRPr/>
            </a:pPr>
            <a:r>
              <a:rPr lang="en-US" sz="1600" b="1" dirty="0" smtClean="0">
                <a:solidFill>
                  <a:sysClr val="windowText" lastClr="000000"/>
                </a:solidFill>
                <a:ea typeface="Verdana" pitchFamily="34" charset="0"/>
                <a:cs typeface="Verdana" pitchFamily="34" charset="0"/>
              </a:rPr>
              <a:t>PBN and Time, Speed, Spacing Tools </a:t>
            </a:r>
            <a:r>
              <a:rPr lang="en-US" sz="1600" b="1" dirty="0" smtClean="0">
                <a:solidFill>
                  <a:schemeClr val="tx1"/>
                </a:solidFill>
              </a:rPr>
              <a:t>Optimization </a:t>
            </a:r>
          </a:p>
          <a:p>
            <a:pPr marL="685800" lvl="1" defTabSz="685783">
              <a:spcAft>
                <a:spcPts val="451"/>
              </a:spcAft>
              <a:buFont typeface="Arial" panose="020B0604020202020204" pitchFamily="34" charset="0"/>
              <a:buChar char="•"/>
              <a:defRPr/>
            </a:pPr>
            <a:r>
              <a:rPr lang="en-US" sz="1400" dirty="0" smtClean="0">
                <a:solidFill>
                  <a:schemeClr val="tx1"/>
                </a:solidFill>
              </a:rPr>
              <a:t>Objectives</a:t>
            </a:r>
            <a:r>
              <a:rPr lang="en-US" sz="1400" dirty="0">
                <a:solidFill>
                  <a:schemeClr val="tx1"/>
                </a:solidFill>
              </a:rPr>
              <a:t>:  Expand the efficient use of PBN procedures in the NAS (leveraging the </a:t>
            </a:r>
            <a:r>
              <a:rPr lang="en-US" sz="1400" dirty="0" smtClean="0">
                <a:solidFill>
                  <a:schemeClr val="tx1"/>
                </a:solidFill>
              </a:rPr>
              <a:t>PBN NAV Strategy</a:t>
            </a:r>
            <a:r>
              <a:rPr lang="en-US" sz="1400" dirty="0">
                <a:solidFill>
                  <a:schemeClr val="tx1"/>
                </a:solidFill>
              </a:rPr>
              <a:t>) and </a:t>
            </a:r>
            <a:r>
              <a:rPr lang="en-US" sz="1400" dirty="0" smtClean="0">
                <a:solidFill>
                  <a:schemeClr val="tx1"/>
                </a:solidFill>
              </a:rPr>
              <a:t>apply </a:t>
            </a:r>
            <a:r>
              <a:rPr lang="en-US" sz="1400" dirty="0">
                <a:solidFill>
                  <a:schemeClr val="tx1"/>
                </a:solidFill>
              </a:rPr>
              <a:t>time, speed, spacing tools to </a:t>
            </a:r>
            <a:r>
              <a:rPr lang="en-US" sz="1400" dirty="0" smtClean="0">
                <a:solidFill>
                  <a:schemeClr val="tx1"/>
                </a:solidFill>
              </a:rPr>
              <a:t>   achieve </a:t>
            </a:r>
            <a:r>
              <a:rPr lang="en-US" sz="1400" dirty="0">
                <a:solidFill>
                  <a:schemeClr val="tx1"/>
                </a:solidFill>
              </a:rPr>
              <a:t>operational </a:t>
            </a:r>
            <a:r>
              <a:rPr lang="en-US" sz="1400" dirty="0" smtClean="0">
                <a:solidFill>
                  <a:schemeClr val="tx1"/>
                </a:solidFill>
              </a:rPr>
              <a:t> goals</a:t>
            </a:r>
          </a:p>
          <a:p>
            <a:pPr marL="685800" lvl="1" defTabSz="685783">
              <a:spcAft>
                <a:spcPts val="451"/>
              </a:spcAft>
              <a:buFont typeface="Arial" panose="020B0604020202020204" pitchFamily="34" charset="0"/>
              <a:buChar char="•"/>
              <a:defRPr/>
            </a:pPr>
            <a:r>
              <a:rPr lang="en-US" sz="1400" dirty="0" smtClean="0">
                <a:solidFill>
                  <a:schemeClr val="tx1"/>
                </a:solidFill>
              </a:rPr>
              <a:t>Potential </a:t>
            </a:r>
            <a:r>
              <a:rPr lang="en-US" sz="1400" dirty="0">
                <a:solidFill>
                  <a:schemeClr val="tx1"/>
                </a:solidFill>
              </a:rPr>
              <a:t>Activities:   Concept engineering </a:t>
            </a:r>
            <a:r>
              <a:rPr lang="en-US" sz="1400" dirty="0" smtClean="0">
                <a:solidFill>
                  <a:schemeClr val="tx1"/>
                </a:solidFill>
              </a:rPr>
              <a:t>activities (</a:t>
            </a:r>
            <a:r>
              <a:rPr lang="en-US" sz="1400" smtClean="0">
                <a:solidFill>
                  <a:schemeClr val="tx1"/>
                </a:solidFill>
              </a:rPr>
              <a:t>to include </a:t>
            </a:r>
            <a:r>
              <a:rPr lang="en-US" sz="1400" dirty="0" smtClean="0">
                <a:solidFill>
                  <a:schemeClr val="tx1"/>
                </a:solidFill>
              </a:rPr>
              <a:t>ATDs) </a:t>
            </a:r>
            <a:r>
              <a:rPr lang="en-US" sz="1400" dirty="0">
                <a:solidFill>
                  <a:schemeClr val="tx1"/>
                </a:solidFill>
              </a:rPr>
              <a:t>designed to </a:t>
            </a:r>
            <a:r>
              <a:rPr lang="en-US" sz="1400" dirty="0" smtClean="0">
                <a:solidFill>
                  <a:schemeClr val="tx1"/>
                </a:solidFill>
              </a:rPr>
              <a:t>mature the </a:t>
            </a:r>
            <a:r>
              <a:rPr lang="en-US" sz="1400" dirty="0">
                <a:solidFill>
                  <a:schemeClr val="tx1"/>
                </a:solidFill>
              </a:rPr>
              <a:t>tools necessary to enable the PBN </a:t>
            </a:r>
            <a:r>
              <a:rPr lang="en-US" sz="1400" dirty="0" smtClean="0">
                <a:solidFill>
                  <a:schemeClr val="tx1"/>
                </a:solidFill>
              </a:rPr>
              <a:t>NAV Strategy </a:t>
            </a:r>
            <a:r>
              <a:rPr lang="en-US" sz="1400" dirty="0">
                <a:solidFill>
                  <a:schemeClr val="tx1"/>
                </a:solidFill>
              </a:rPr>
              <a:t>and achieve </a:t>
            </a:r>
            <a:r>
              <a:rPr lang="en-US" sz="1400" dirty="0" smtClean="0">
                <a:solidFill>
                  <a:schemeClr val="tx1"/>
                </a:solidFill>
              </a:rPr>
              <a:t>throughput, </a:t>
            </a:r>
            <a:r>
              <a:rPr lang="en-US" sz="1400" dirty="0">
                <a:solidFill>
                  <a:schemeClr val="tx1"/>
                </a:solidFill>
              </a:rPr>
              <a:t>flight efficiency, safety, and other enterprise-level </a:t>
            </a:r>
            <a:r>
              <a:rPr lang="en-US" sz="1400" dirty="0" smtClean="0">
                <a:solidFill>
                  <a:schemeClr val="tx1"/>
                </a:solidFill>
              </a:rPr>
              <a:t>benefits</a:t>
            </a:r>
            <a:endParaRPr lang="en-US" sz="1000" dirty="0">
              <a:solidFill>
                <a:schemeClr val="tx1"/>
              </a:solidFill>
            </a:endParaRPr>
          </a:p>
          <a:p>
            <a:pPr marL="685800" lvl="1" defTabSz="685783">
              <a:spcAft>
                <a:spcPts val="451"/>
              </a:spcAft>
              <a:buFont typeface="Arial" panose="020B0604020202020204" pitchFamily="34" charset="0"/>
              <a:buChar char="•"/>
              <a:defRPr/>
            </a:pPr>
            <a:endParaRPr lang="en-US" sz="1400" dirty="0">
              <a:solidFill>
                <a:schemeClr val="tx1"/>
              </a:solidFill>
            </a:endParaRPr>
          </a:p>
        </p:txBody>
      </p:sp>
      <p:sp>
        <p:nvSpPr>
          <p:cNvPr id="101" name="Rectangular Callout 80"/>
          <p:cNvSpPr/>
          <p:nvPr/>
        </p:nvSpPr>
        <p:spPr>
          <a:xfrm>
            <a:off x="7485016" y="1708151"/>
            <a:ext cx="1396763" cy="513503"/>
          </a:xfrm>
          <a:prstGeom prst="wedgeRectCallout">
            <a:avLst>
              <a:gd name="adj1" fmla="val 20693"/>
              <a:gd name="adj2" fmla="val -46960"/>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Datacomm</a:t>
            </a:r>
            <a:r>
              <a:rPr kumimoji="0" lang="en-US" sz="9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when/where available</a:t>
            </a:r>
            <a:endParaRPr kumimoji="0" lang="en-US" sz="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62022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Content Placeholder 2"/>
          <p:cNvSpPr>
            <a:spLocks noGrp="1"/>
          </p:cNvSpPr>
          <p:nvPr>
            <p:ph idx="1"/>
          </p:nvPr>
        </p:nvSpPr>
        <p:spPr>
          <a:xfrm>
            <a:off x="257176" y="779368"/>
            <a:ext cx="4845790" cy="4813920"/>
          </a:xfrm>
        </p:spPr>
        <p:txBody>
          <a:bodyPr/>
          <a:lstStyle/>
          <a:p>
            <a:r>
              <a:rPr lang="en-US" sz="1600" b="1" dirty="0" smtClean="0">
                <a:solidFill>
                  <a:schemeClr val="tx1"/>
                </a:solidFill>
              </a:rPr>
              <a:t>Cross-Capability Integration Analysis</a:t>
            </a:r>
          </a:p>
          <a:p>
            <a:pPr lvl="1"/>
            <a:r>
              <a:rPr lang="en-US" sz="1400" dirty="0" smtClean="0">
                <a:solidFill>
                  <a:schemeClr val="tx1"/>
                </a:solidFill>
              </a:rPr>
              <a:t>Objective:  Continued examination of possible cross-capability integration issues as emerging concepts evolve and new concepts are planned for the mid-term</a:t>
            </a:r>
          </a:p>
          <a:p>
            <a:pPr lvl="1"/>
            <a:r>
              <a:rPr lang="en-US" sz="1400" dirty="0" smtClean="0">
                <a:solidFill>
                  <a:schemeClr val="tx1"/>
                </a:solidFill>
              </a:rPr>
              <a:t>Potential Activities:  Scenario development/update/execution, mitigation recommendations (e.g. further research, </a:t>
            </a:r>
            <a:r>
              <a:rPr lang="en-US" sz="1400" dirty="0" err="1" smtClean="0">
                <a:solidFill>
                  <a:schemeClr val="tx1"/>
                </a:solidFill>
              </a:rPr>
              <a:t>reqs</a:t>
            </a:r>
            <a:r>
              <a:rPr lang="en-US" sz="1400" dirty="0" smtClean="0">
                <a:solidFill>
                  <a:schemeClr val="tx1"/>
                </a:solidFill>
              </a:rPr>
              <a:t>)</a:t>
            </a:r>
          </a:p>
          <a:p>
            <a:pPr marL="457200" lvl="1" indent="0">
              <a:buNone/>
            </a:pPr>
            <a:endParaRPr lang="en-US" sz="800" dirty="0" smtClean="0">
              <a:solidFill>
                <a:schemeClr val="tx1"/>
              </a:solidFill>
            </a:endParaRPr>
          </a:p>
          <a:p>
            <a:r>
              <a:rPr lang="en-US" sz="1600" b="1" dirty="0" smtClean="0">
                <a:solidFill>
                  <a:schemeClr val="tx1"/>
                </a:solidFill>
              </a:rPr>
              <a:t>*RTCA Support</a:t>
            </a:r>
          </a:p>
          <a:p>
            <a:pPr lvl="1"/>
            <a:r>
              <a:rPr lang="en-US" sz="1400" dirty="0" smtClean="0">
                <a:solidFill>
                  <a:schemeClr val="tx1"/>
                </a:solidFill>
              </a:rPr>
              <a:t>Continued support of international standards and public/private collaboration</a:t>
            </a:r>
            <a:endParaRPr lang="en-US" sz="1400" dirty="0">
              <a:solidFill>
                <a:schemeClr val="tx1"/>
              </a:solidFill>
            </a:endParaRPr>
          </a:p>
        </p:txBody>
      </p:sp>
      <p:sp>
        <p:nvSpPr>
          <p:cNvPr id="4" name="Slide Number Placeholder 3"/>
          <p:cNvSpPr>
            <a:spLocks noGrp="1"/>
          </p:cNvSpPr>
          <p:nvPr>
            <p:ph type="sldNum" sz="quarter" idx="10"/>
          </p:nvPr>
        </p:nvSpPr>
        <p:spPr>
          <a:xfrm>
            <a:off x="6553200" y="6245225"/>
            <a:ext cx="2133600" cy="476250"/>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2CCDB1CB-F87F-4240-9F91-FD41D49E402A}" type="slidenum">
              <a:rPr lang="en-US" smtClean="0">
                <a:solidFill>
                  <a:srgbClr val="FFFFFF"/>
                </a:solidFill>
              </a:rPr>
              <a:pPr eaLnBrk="1" hangingPunct="1">
                <a:defRPr/>
              </a:pPr>
              <a:t>6</a:t>
            </a:fld>
            <a:endParaRPr lang="en-US" dirty="0" smtClean="0">
              <a:solidFill>
                <a:srgbClr val="FFFFFF"/>
              </a:solidFill>
            </a:endParaRPr>
          </a:p>
        </p:txBody>
      </p:sp>
      <p:sp>
        <p:nvSpPr>
          <p:cNvPr id="5" name="Slide Number Placeholder 3"/>
          <p:cNvSpPr txBox="1">
            <a:spLocks/>
          </p:cNvSpPr>
          <p:nvPr/>
        </p:nvSpPr>
        <p:spPr>
          <a:xfrm>
            <a:off x="8601456" y="6391529"/>
            <a:ext cx="5334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D47FE113-0109-4CC2-AD44-02C3645347BB}" type="slidenum">
              <a:rPr lang="en-US" sz="1600" smtClean="0"/>
              <a:pPr>
                <a:defRPr/>
              </a:pPr>
              <a:t>6</a:t>
            </a:fld>
            <a:endParaRPr lang="en-US" sz="1600" dirty="0"/>
          </a:p>
        </p:txBody>
      </p:sp>
      <p:sp>
        <p:nvSpPr>
          <p:cNvPr id="9" name="Rectangle 2"/>
          <p:cNvSpPr txBox="1">
            <a:spLocks noChangeArrowheads="1"/>
          </p:cNvSpPr>
          <p:nvPr/>
        </p:nvSpPr>
        <p:spPr bwMode="auto">
          <a:xfrm>
            <a:off x="142875" y="126810"/>
            <a:ext cx="8753475"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3600" b="1" kern="1200">
                <a:solidFill>
                  <a:srgbClr val="17375E"/>
                </a:solidFill>
                <a:latin typeface="Arial"/>
                <a:ea typeface="+mj-ea"/>
                <a:cs typeface="Arial"/>
              </a:defRPr>
            </a:lvl1pPr>
            <a:lvl2pPr algn="ctr" defTabSz="457200" rtl="0" fontAlgn="base">
              <a:spcBef>
                <a:spcPct val="0"/>
              </a:spcBef>
              <a:spcAft>
                <a:spcPct val="0"/>
              </a:spcAft>
              <a:defRPr sz="3600" b="1">
                <a:solidFill>
                  <a:srgbClr val="17375E"/>
                </a:solidFill>
                <a:latin typeface="Arial" charset="0"/>
                <a:cs typeface="Arial" charset="0"/>
              </a:defRPr>
            </a:lvl2pPr>
            <a:lvl3pPr algn="ctr" defTabSz="457200" rtl="0" fontAlgn="base">
              <a:spcBef>
                <a:spcPct val="0"/>
              </a:spcBef>
              <a:spcAft>
                <a:spcPct val="0"/>
              </a:spcAft>
              <a:defRPr sz="3600" b="1">
                <a:solidFill>
                  <a:srgbClr val="17375E"/>
                </a:solidFill>
                <a:latin typeface="Arial" charset="0"/>
                <a:cs typeface="Arial" charset="0"/>
              </a:defRPr>
            </a:lvl3pPr>
            <a:lvl4pPr algn="ctr" defTabSz="457200" rtl="0" fontAlgn="base">
              <a:spcBef>
                <a:spcPct val="0"/>
              </a:spcBef>
              <a:spcAft>
                <a:spcPct val="0"/>
              </a:spcAft>
              <a:defRPr sz="3600" b="1">
                <a:solidFill>
                  <a:srgbClr val="17375E"/>
                </a:solidFill>
                <a:latin typeface="Arial" charset="0"/>
                <a:cs typeface="Arial" charset="0"/>
              </a:defRPr>
            </a:lvl4pPr>
            <a:lvl5pPr algn="ctr" defTabSz="457200" rtl="0" fontAlgn="base">
              <a:spcBef>
                <a:spcPct val="0"/>
              </a:spcBef>
              <a:spcAft>
                <a:spcPct val="0"/>
              </a:spcAft>
              <a:defRPr sz="3600" b="1">
                <a:solidFill>
                  <a:srgbClr val="17375E"/>
                </a:solidFill>
                <a:latin typeface="Arial" charset="0"/>
                <a:cs typeface="Arial" charset="0"/>
              </a:defRPr>
            </a:lvl5pPr>
            <a:lvl6pPr marL="457200" algn="ctr" defTabSz="457200" rtl="0" fontAlgn="base">
              <a:spcBef>
                <a:spcPct val="0"/>
              </a:spcBef>
              <a:spcAft>
                <a:spcPct val="0"/>
              </a:spcAft>
              <a:defRPr sz="3600" b="1">
                <a:solidFill>
                  <a:srgbClr val="17375E"/>
                </a:solidFill>
                <a:latin typeface="Arial" charset="0"/>
                <a:cs typeface="Arial" charset="0"/>
              </a:defRPr>
            </a:lvl6pPr>
            <a:lvl7pPr marL="914400" algn="ctr" defTabSz="457200" rtl="0" fontAlgn="base">
              <a:spcBef>
                <a:spcPct val="0"/>
              </a:spcBef>
              <a:spcAft>
                <a:spcPct val="0"/>
              </a:spcAft>
              <a:defRPr sz="3600" b="1">
                <a:solidFill>
                  <a:srgbClr val="17375E"/>
                </a:solidFill>
                <a:latin typeface="Arial" charset="0"/>
                <a:cs typeface="Arial" charset="0"/>
              </a:defRPr>
            </a:lvl7pPr>
            <a:lvl8pPr marL="1371600" algn="ctr" defTabSz="457200" rtl="0" fontAlgn="base">
              <a:spcBef>
                <a:spcPct val="0"/>
              </a:spcBef>
              <a:spcAft>
                <a:spcPct val="0"/>
              </a:spcAft>
              <a:defRPr sz="3600" b="1">
                <a:solidFill>
                  <a:srgbClr val="17375E"/>
                </a:solidFill>
                <a:latin typeface="Arial" charset="0"/>
                <a:cs typeface="Arial" charset="0"/>
              </a:defRPr>
            </a:lvl8pPr>
            <a:lvl9pPr marL="1828800" algn="ctr" defTabSz="457200" rtl="0" fontAlgn="base">
              <a:spcBef>
                <a:spcPct val="0"/>
              </a:spcBef>
              <a:spcAft>
                <a:spcPct val="0"/>
              </a:spcAft>
              <a:defRPr sz="3600" b="1">
                <a:solidFill>
                  <a:srgbClr val="17375E"/>
                </a:solidFill>
                <a:latin typeface="Arial" charset="0"/>
                <a:cs typeface="Arial" charset="0"/>
              </a:defRPr>
            </a:lvl9pPr>
          </a:lstStyle>
          <a:p>
            <a:r>
              <a:rPr lang="en-US" altLang="en-US" sz="2800" dirty="0" smtClean="0"/>
              <a:t>Research Focus Areas</a:t>
            </a:r>
            <a:endParaRPr lang="en-US" altLang="en-US" sz="1600" b="0" i="1" dirty="0" smtClean="0"/>
          </a:p>
        </p:txBody>
      </p:sp>
      <p:pic>
        <p:nvPicPr>
          <p:cNvPr id="6" name="Picture 5"/>
          <p:cNvPicPr>
            <a:picLocks noChangeAspect="1"/>
          </p:cNvPicPr>
          <p:nvPr/>
        </p:nvPicPr>
        <p:blipFill>
          <a:blip r:embed="rId3"/>
          <a:stretch>
            <a:fillRect/>
          </a:stretch>
        </p:blipFill>
        <p:spPr>
          <a:xfrm>
            <a:off x="5704906" y="1038688"/>
            <a:ext cx="3264115" cy="2416002"/>
          </a:xfrm>
          <a:prstGeom prst="rect">
            <a:avLst/>
          </a:prstGeom>
          <a:ln w="19050">
            <a:solidFill>
              <a:schemeClr val="accent1">
                <a:lumMod val="60000"/>
                <a:lumOff val="40000"/>
              </a:schemeClr>
            </a:solidFill>
          </a:ln>
        </p:spPr>
      </p:pic>
      <p:grpSp>
        <p:nvGrpSpPr>
          <p:cNvPr id="7" name="Group 2"/>
          <p:cNvGrpSpPr>
            <a:grpSpLocks/>
          </p:cNvGrpSpPr>
          <p:nvPr/>
        </p:nvGrpSpPr>
        <p:grpSpPr bwMode="auto">
          <a:xfrm>
            <a:off x="24087" y="3380681"/>
            <a:ext cx="5534024" cy="3478537"/>
            <a:chOff x="1504950" y="1004010"/>
            <a:chExt cx="6254750" cy="5081903"/>
          </a:xfrm>
        </p:grpSpPr>
        <p:sp>
          <p:nvSpPr>
            <p:cNvPr id="8" name="Freeform 7"/>
            <p:cNvSpPr/>
            <p:nvPr/>
          </p:nvSpPr>
          <p:spPr>
            <a:xfrm rot="2335063">
              <a:off x="2300957" y="1586780"/>
              <a:ext cx="475879" cy="1643598"/>
            </a:xfrm>
            <a:custGeom>
              <a:avLst/>
              <a:gdLst>
                <a:gd name="connsiteX0" fmla="*/ 0 w 258354"/>
                <a:gd name="connsiteY0" fmla="*/ 0 h 461554"/>
                <a:gd name="connsiteX1" fmla="*/ 66766 w 258354"/>
                <a:gd name="connsiteY1" fmla="*/ 203200 h 461554"/>
                <a:gd name="connsiteX2" fmla="*/ 84183 w 258354"/>
                <a:gd name="connsiteY2" fmla="*/ 145143 h 461554"/>
                <a:gd name="connsiteX3" fmla="*/ 156754 w 258354"/>
                <a:gd name="connsiteY3" fmla="*/ 325120 h 461554"/>
                <a:gd name="connsiteX4" fmla="*/ 165463 w 258354"/>
                <a:gd name="connsiteY4" fmla="*/ 255451 h 461554"/>
                <a:gd name="connsiteX5" fmla="*/ 258354 w 258354"/>
                <a:gd name="connsiteY5" fmla="*/ 461554 h 461554"/>
                <a:gd name="connsiteX6" fmla="*/ 171269 w 258354"/>
                <a:gd name="connsiteY6" fmla="*/ 116114 h 461554"/>
                <a:gd name="connsiteX7" fmla="*/ 162560 w 258354"/>
                <a:gd name="connsiteY7" fmla="*/ 182880 h 461554"/>
                <a:gd name="connsiteX8" fmla="*/ 119017 w 258354"/>
                <a:gd name="connsiteY8" fmla="*/ 0 h 461554"/>
                <a:gd name="connsiteX9" fmla="*/ 95794 w 258354"/>
                <a:gd name="connsiteY9" fmla="*/ 81280 h 461554"/>
                <a:gd name="connsiteX10" fmla="*/ 0 w 258354"/>
                <a:gd name="connsiteY10" fmla="*/ 0 h 461554"/>
                <a:gd name="connsiteX0" fmla="*/ 0 w 258354"/>
                <a:gd name="connsiteY0" fmla="*/ 0 h 461554"/>
                <a:gd name="connsiteX1" fmla="*/ 66766 w 258354"/>
                <a:gd name="connsiteY1" fmla="*/ 203200 h 461554"/>
                <a:gd name="connsiteX2" fmla="*/ 84183 w 258354"/>
                <a:gd name="connsiteY2" fmla="*/ 145143 h 461554"/>
                <a:gd name="connsiteX3" fmla="*/ 156754 w 258354"/>
                <a:gd name="connsiteY3" fmla="*/ 325120 h 461554"/>
                <a:gd name="connsiteX4" fmla="*/ 165463 w 258354"/>
                <a:gd name="connsiteY4" fmla="*/ 255451 h 461554"/>
                <a:gd name="connsiteX5" fmla="*/ 258354 w 258354"/>
                <a:gd name="connsiteY5" fmla="*/ 461554 h 461554"/>
                <a:gd name="connsiteX6" fmla="*/ 171269 w 258354"/>
                <a:gd name="connsiteY6" fmla="*/ 116114 h 461554"/>
                <a:gd name="connsiteX7" fmla="*/ 162560 w 258354"/>
                <a:gd name="connsiteY7" fmla="*/ 182880 h 461554"/>
                <a:gd name="connsiteX8" fmla="*/ 119017 w 258354"/>
                <a:gd name="connsiteY8" fmla="*/ 0 h 461554"/>
                <a:gd name="connsiteX9" fmla="*/ 64506 w 258354"/>
                <a:gd name="connsiteY9" fmla="*/ 89326 h 461554"/>
                <a:gd name="connsiteX10" fmla="*/ 0 w 258354"/>
                <a:gd name="connsiteY10" fmla="*/ 0 h 461554"/>
                <a:gd name="connsiteX0" fmla="*/ 0 w 258354"/>
                <a:gd name="connsiteY0" fmla="*/ 0 h 461554"/>
                <a:gd name="connsiteX1" fmla="*/ 66766 w 258354"/>
                <a:gd name="connsiteY1" fmla="*/ 203200 h 461554"/>
                <a:gd name="connsiteX2" fmla="*/ 84183 w 258354"/>
                <a:gd name="connsiteY2" fmla="*/ 145143 h 461554"/>
                <a:gd name="connsiteX3" fmla="*/ 156754 w 258354"/>
                <a:gd name="connsiteY3" fmla="*/ 325120 h 461554"/>
                <a:gd name="connsiteX4" fmla="*/ 165463 w 258354"/>
                <a:gd name="connsiteY4" fmla="*/ 255451 h 461554"/>
                <a:gd name="connsiteX5" fmla="*/ 258354 w 258354"/>
                <a:gd name="connsiteY5" fmla="*/ 461554 h 461554"/>
                <a:gd name="connsiteX6" fmla="*/ 171269 w 258354"/>
                <a:gd name="connsiteY6" fmla="*/ 116114 h 461554"/>
                <a:gd name="connsiteX7" fmla="*/ 162560 w 258354"/>
                <a:gd name="connsiteY7" fmla="*/ 182880 h 461554"/>
                <a:gd name="connsiteX8" fmla="*/ 96668 w 258354"/>
                <a:gd name="connsiteY8" fmla="*/ 74199 h 461554"/>
                <a:gd name="connsiteX9" fmla="*/ 64506 w 258354"/>
                <a:gd name="connsiteY9" fmla="*/ 89326 h 461554"/>
                <a:gd name="connsiteX10" fmla="*/ 0 w 258354"/>
                <a:gd name="connsiteY10" fmla="*/ 0 h 461554"/>
                <a:gd name="connsiteX0" fmla="*/ 0 w 258354"/>
                <a:gd name="connsiteY0" fmla="*/ 0 h 461554"/>
                <a:gd name="connsiteX1" fmla="*/ 66766 w 258354"/>
                <a:gd name="connsiteY1" fmla="*/ 203200 h 461554"/>
                <a:gd name="connsiteX2" fmla="*/ 84183 w 258354"/>
                <a:gd name="connsiteY2" fmla="*/ 145143 h 461554"/>
                <a:gd name="connsiteX3" fmla="*/ 156754 w 258354"/>
                <a:gd name="connsiteY3" fmla="*/ 325120 h 461554"/>
                <a:gd name="connsiteX4" fmla="*/ 165463 w 258354"/>
                <a:gd name="connsiteY4" fmla="*/ 255451 h 461554"/>
                <a:gd name="connsiteX5" fmla="*/ 258354 w 258354"/>
                <a:gd name="connsiteY5" fmla="*/ 461554 h 461554"/>
                <a:gd name="connsiteX6" fmla="*/ 171269 w 258354"/>
                <a:gd name="connsiteY6" fmla="*/ 116114 h 461554"/>
                <a:gd name="connsiteX7" fmla="*/ 144681 w 258354"/>
                <a:gd name="connsiteY7" fmla="*/ 199865 h 461554"/>
                <a:gd name="connsiteX8" fmla="*/ 96668 w 258354"/>
                <a:gd name="connsiteY8" fmla="*/ 74199 h 461554"/>
                <a:gd name="connsiteX9" fmla="*/ 64506 w 258354"/>
                <a:gd name="connsiteY9" fmla="*/ 89326 h 461554"/>
                <a:gd name="connsiteX10" fmla="*/ 0 w 258354"/>
                <a:gd name="connsiteY10" fmla="*/ 0 h 461554"/>
                <a:gd name="connsiteX0" fmla="*/ 0 w 279809"/>
                <a:gd name="connsiteY0" fmla="*/ 0 h 499994"/>
                <a:gd name="connsiteX1" fmla="*/ 88221 w 279809"/>
                <a:gd name="connsiteY1" fmla="*/ 241640 h 499994"/>
                <a:gd name="connsiteX2" fmla="*/ 105638 w 279809"/>
                <a:gd name="connsiteY2" fmla="*/ 183583 h 499994"/>
                <a:gd name="connsiteX3" fmla="*/ 178209 w 279809"/>
                <a:gd name="connsiteY3" fmla="*/ 363560 h 499994"/>
                <a:gd name="connsiteX4" fmla="*/ 186918 w 279809"/>
                <a:gd name="connsiteY4" fmla="*/ 293891 h 499994"/>
                <a:gd name="connsiteX5" fmla="*/ 279809 w 279809"/>
                <a:gd name="connsiteY5" fmla="*/ 499994 h 499994"/>
                <a:gd name="connsiteX6" fmla="*/ 192724 w 279809"/>
                <a:gd name="connsiteY6" fmla="*/ 154554 h 499994"/>
                <a:gd name="connsiteX7" fmla="*/ 166136 w 279809"/>
                <a:gd name="connsiteY7" fmla="*/ 238305 h 499994"/>
                <a:gd name="connsiteX8" fmla="*/ 118123 w 279809"/>
                <a:gd name="connsiteY8" fmla="*/ 112639 h 499994"/>
                <a:gd name="connsiteX9" fmla="*/ 85961 w 279809"/>
                <a:gd name="connsiteY9" fmla="*/ 127766 h 499994"/>
                <a:gd name="connsiteX10" fmla="*/ 0 w 279809"/>
                <a:gd name="connsiteY10" fmla="*/ 0 h 499994"/>
                <a:gd name="connsiteX0" fmla="*/ 0 w 279809"/>
                <a:gd name="connsiteY0" fmla="*/ 0 h 499994"/>
                <a:gd name="connsiteX1" fmla="*/ 88221 w 279809"/>
                <a:gd name="connsiteY1" fmla="*/ 241640 h 499994"/>
                <a:gd name="connsiteX2" fmla="*/ 105638 w 279809"/>
                <a:gd name="connsiteY2" fmla="*/ 183583 h 499994"/>
                <a:gd name="connsiteX3" fmla="*/ 178209 w 279809"/>
                <a:gd name="connsiteY3" fmla="*/ 363560 h 499994"/>
                <a:gd name="connsiteX4" fmla="*/ 186918 w 279809"/>
                <a:gd name="connsiteY4" fmla="*/ 293891 h 499994"/>
                <a:gd name="connsiteX5" fmla="*/ 279809 w 279809"/>
                <a:gd name="connsiteY5" fmla="*/ 499994 h 499994"/>
                <a:gd name="connsiteX6" fmla="*/ 192724 w 279809"/>
                <a:gd name="connsiteY6" fmla="*/ 154554 h 499994"/>
                <a:gd name="connsiteX7" fmla="*/ 166136 w 279809"/>
                <a:gd name="connsiteY7" fmla="*/ 238305 h 499994"/>
                <a:gd name="connsiteX8" fmla="*/ 118123 w 279809"/>
                <a:gd name="connsiteY8" fmla="*/ 112639 h 499994"/>
                <a:gd name="connsiteX9" fmla="*/ 85961 w 279809"/>
                <a:gd name="connsiteY9" fmla="*/ 174252 h 499994"/>
                <a:gd name="connsiteX10" fmla="*/ 0 w 279809"/>
                <a:gd name="connsiteY10" fmla="*/ 0 h 499994"/>
                <a:gd name="connsiteX0" fmla="*/ 0 w 279809"/>
                <a:gd name="connsiteY0" fmla="*/ 0 h 499994"/>
                <a:gd name="connsiteX1" fmla="*/ 88221 w 279809"/>
                <a:gd name="connsiteY1" fmla="*/ 241640 h 499994"/>
                <a:gd name="connsiteX2" fmla="*/ 105638 w 279809"/>
                <a:gd name="connsiteY2" fmla="*/ 183583 h 499994"/>
                <a:gd name="connsiteX3" fmla="*/ 178209 w 279809"/>
                <a:gd name="connsiteY3" fmla="*/ 363560 h 499994"/>
                <a:gd name="connsiteX4" fmla="*/ 186918 w 279809"/>
                <a:gd name="connsiteY4" fmla="*/ 293891 h 499994"/>
                <a:gd name="connsiteX5" fmla="*/ 279809 w 279809"/>
                <a:gd name="connsiteY5" fmla="*/ 499994 h 499994"/>
                <a:gd name="connsiteX6" fmla="*/ 192724 w 279809"/>
                <a:gd name="connsiteY6" fmla="*/ 154554 h 499994"/>
                <a:gd name="connsiteX7" fmla="*/ 166136 w 279809"/>
                <a:gd name="connsiteY7" fmla="*/ 238305 h 499994"/>
                <a:gd name="connsiteX8" fmla="*/ 110078 w 279809"/>
                <a:gd name="connsiteY8" fmla="*/ 117109 h 499994"/>
                <a:gd name="connsiteX9" fmla="*/ 85961 w 279809"/>
                <a:gd name="connsiteY9" fmla="*/ 174252 h 499994"/>
                <a:gd name="connsiteX10" fmla="*/ 0 w 279809"/>
                <a:gd name="connsiteY10" fmla="*/ 0 h 499994"/>
                <a:gd name="connsiteX0" fmla="*/ 0 w 279809"/>
                <a:gd name="connsiteY0" fmla="*/ 0 h 499994"/>
                <a:gd name="connsiteX1" fmla="*/ 88221 w 279809"/>
                <a:gd name="connsiteY1" fmla="*/ 241640 h 499994"/>
                <a:gd name="connsiteX2" fmla="*/ 105638 w 279809"/>
                <a:gd name="connsiteY2" fmla="*/ 183583 h 499994"/>
                <a:gd name="connsiteX3" fmla="*/ 178209 w 279809"/>
                <a:gd name="connsiteY3" fmla="*/ 363560 h 499994"/>
                <a:gd name="connsiteX4" fmla="*/ 186918 w 279809"/>
                <a:gd name="connsiteY4" fmla="*/ 293891 h 499994"/>
                <a:gd name="connsiteX5" fmla="*/ 279809 w 279809"/>
                <a:gd name="connsiteY5" fmla="*/ 499994 h 499994"/>
                <a:gd name="connsiteX6" fmla="*/ 192724 w 279809"/>
                <a:gd name="connsiteY6" fmla="*/ 154554 h 499994"/>
                <a:gd name="connsiteX7" fmla="*/ 166136 w 279809"/>
                <a:gd name="connsiteY7" fmla="*/ 277639 h 499994"/>
                <a:gd name="connsiteX8" fmla="*/ 110078 w 279809"/>
                <a:gd name="connsiteY8" fmla="*/ 117109 h 499994"/>
                <a:gd name="connsiteX9" fmla="*/ 85961 w 279809"/>
                <a:gd name="connsiteY9" fmla="*/ 174252 h 499994"/>
                <a:gd name="connsiteX10" fmla="*/ 0 w 279809"/>
                <a:gd name="connsiteY10" fmla="*/ 0 h 499994"/>
                <a:gd name="connsiteX0" fmla="*/ 0 w 279809"/>
                <a:gd name="connsiteY0" fmla="*/ 0 h 499994"/>
                <a:gd name="connsiteX1" fmla="*/ 88221 w 279809"/>
                <a:gd name="connsiteY1" fmla="*/ 241640 h 499994"/>
                <a:gd name="connsiteX2" fmla="*/ 105638 w 279809"/>
                <a:gd name="connsiteY2" fmla="*/ 183583 h 499994"/>
                <a:gd name="connsiteX3" fmla="*/ 178209 w 279809"/>
                <a:gd name="connsiteY3" fmla="*/ 363560 h 499994"/>
                <a:gd name="connsiteX4" fmla="*/ 186918 w 279809"/>
                <a:gd name="connsiteY4" fmla="*/ 293891 h 499994"/>
                <a:gd name="connsiteX5" fmla="*/ 279809 w 279809"/>
                <a:gd name="connsiteY5" fmla="*/ 499994 h 499994"/>
                <a:gd name="connsiteX6" fmla="*/ 192724 w 279809"/>
                <a:gd name="connsiteY6" fmla="*/ 154554 h 499994"/>
                <a:gd name="connsiteX7" fmla="*/ 166136 w 279809"/>
                <a:gd name="connsiteY7" fmla="*/ 277639 h 499994"/>
                <a:gd name="connsiteX8" fmla="*/ 102032 w 279809"/>
                <a:gd name="connsiteY8" fmla="*/ 126048 h 499994"/>
                <a:gd name="connsiteX9" fmla="*/ 85961 w 279809"/>
                <a:gd name="connsiteY9" fmla="*/ 174252 h 499994"/>
                <a:gd name="connsiteX10" fmla="*/ 0 w 279809"/>
                <a:gd name="connsiteY10" fmla="*/ 0 h 499994"/>
                <a:gd name="connsiteX0" fmla="*/ 0 w 279809"/>
                <a:gd name="connsiteY0" fmla="*/ 0 h 499994"/>
                <a:gd name="connsiteX1" fmla="*/ 88221 w 279809"/>
                <a:gd name="connsiteY1" fmla="*/ 241640 h 499994"/>
                <a:gd name="connsiteX2" fmla="*/ 105638 w 279809"/>
                <a:gd name="connsiteY2" fmla="*/ 183583 h 499994"/>
                <a:gd name="connsiteX3" fmla="*/ 178209 w 279809"/>
                <a:gd name="connsiteY3" fmla="*/ 363560 h 499994"/>
                <a:gd name="connsiteX4" fmla="*/ 186918 w 279809"/>
                <a:gd name="connsiteY4" fmla="*/ 293891 h 499994"/>
                <a:gd name="connsiteX5" fmla="*/ 279809 w 279809"/>
                <a:gd name="connsiteY5" fmla="*/ 499994 h 499994"/>
                <a:gd name="connsiteX6" fmla="*/ 180209 w 279809"/>
                <a:gd name="connsiteY6" fmla="*/ 215343 h 499994"/>
                <a:gd name="connsiteX7" fmla="*/ 166136 w 279809"/>
                <a:gd name="connsiteY7" fmla="*/ 277639 h 499994"/>
                <a:gd name="connsiteX8" fmla="*/ 102032 w 279809"/>
                <a:gd name="connsiteY8" fmla="*/ 126048 h 499994"/>
                <a:gd name="connsiteX9" fmla="*/ 85961 w 279809"/>
                <a:gd name="connsiteY9" fmla="*/ 174252 h 499994"/>
                <a:gd name="connsiteX10" fmla="*/ 0 w 279809"/>
                <a:gd name="connsiteY10" fmla="*/ 0 h 49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809" h="499994">
                  <a:moveTo>
                    <a:pt x="0" y="0"/>
                  </a:moveTo>
                  <a:lnTo>
                    <a:pt x="88221" y="241640"/>
                  </a:lnTo>
                  <a:lnTo>
                    <a:pt x="105638" y="183583"/>
                  </a:lnTo>
                  <a:lnTo>
                    <a:pt x="178209" y="363560"/>
                  </a:lnTo>
                  <a:lnTo>
                    <a:pt x="186918" y="293891"/>
                  </a:lnTo>
                  <a:lnTo>
                    <a:pt x="279809" y="499994"/>
                  </a:lnTo>
                  <a:lnTo>
                    <a:pt x="180209" y="215343"/>
                  </a:lnTo>
                  <a:lnTo>
                    <a:pt x="166136" y="277639"/>
                  </a:lnTo>
                  <a:lnTo>
                    <a:pt x="102032" y="126048"/>
                  </a:lnTo>
                  <a:lnTo>
                    <a:pt x="85961" y="174252"/>
                  </a:lnTo>
                  <a:lnTo>
                    <a:pt x="0" y="0"/>
                  </a:lnTo>
                  <a:close/>
                </a:path>
              </a:pathLst>
            </a:custGeom>
            <a:solidFill>
              <a:schemeClr val="accent3">
                <a:lumMod val="60000"/>
                <a:lumOff val="40000"/>
              </a:schemeClr>
            </a:solidFill>
            <a:ln w="101600" cap="rnd">
              <a:noFill/>
            </a:ln>
            <a:effectLst>
              <a:glow rad="12700">
                <a:schemeClr val="bg1">
                  <a:alpha val="36000"/>
                </a:schemeClr>
              </a:glow>
            </a:effectLst>
          </p:spPr>
          <p:style>
            <a:lnRef idx="1">
              <a:schemeClr val="accent1"/>
            </a:lnRef>
            <a:fillRef idx="0">
              <a:schemeClr val="accent1"/>
            </a:fillRef>
            <a:effectRef idx="0">
              <a:schemeClr val="accent1"/>
            </a:effectRef>
            <a:fontRef idx="minor">
              <a:schemeClr val="tx1"/>
            </a:fontRef>
          </p:style>
          <p:txBody>
            <a:bodyPr anchor="ctr"/>
            <a:lstStyle/>
            <a:p>
              <a:pPr algn="ctr" defTabSz="685800" eaLnBrk="1" fontAlgn="auto" hangingPunct="1">
                <a:spcBef>
                  <a:spcPts val="0"/>
                </a:spcBef>
                <a:spcAft>
                  <a:spcPts val="0"/>
                </a:spcAft>
                <a:defRPr/>
              </a:pPr>
              <a:endParaRPr lang="en-US" sz="1350" kern="0" dirty="0">
                <a:solidFill>
                  <a:sysClr val="windowText" lastClr="000000"/>
                </a:solidFill>
              </a:endParaRPr>
            </a:p>
          </p:txBody>
        </p:sp>
        <p:cxnSp>
          <p:nvCxnSpPr>
            <p:cNvPr id="10" name="Straight Arrow Connector 9"/>
            <p:cNvCxnSpPr/>
            <p:nvPr/>
          </p:nvCxnSpPr>
          <p:spPr>
            <a:xfrm>
              <a:off x="3554413" y="1789970"/>
              <a:ext cx="544512" cy="1887890"/>
            </a:xfrm>
            <a:prstGeom prst="straightConnector1">
              <a:avLst/>
            </a:prstGeom>
            <a:ln w="15875">
              <a:solidFill>
                <a:schemeClr val="accent5">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rot="8386502">
              <a:off x="4149256" y="1004010"/>
              <a:ext cx="662294" cy="4146583"/>
            </a:xfrm>
            <a:custGeom>
              <a:avLst/>
              <a:gdLst>
                <a:gd name="connsiteX0" fmla="*/ 0 w 258354"/>
                <a:gd name="connsiteY0" fmla="*/ 0 h 461554"/>
                <a:gd name="connsiteX1" fmla="*/ 66766 w 258354"/>
                <a:gd name="connsiteY1" fmla="*/ 203200 h 461554"/>
                <a:gd name="connsiteX2" fmla="*/ 84183 w 258354"/>
                <a:gd name="connsiteY2" fmla="*/ 145143 h 461554"/>
                <a:gd name="connsiteX3" fmla="*/ 156754 w 258354"/>
                <a:gd name="connsiteY3" fmla="*/ 325120 h 461554"/>
                <a:gd name="connsiteX4" fmla="*/ 165463 w 258354"/>
                <a:gd name="connsiteY4" fmla="*/ 255451 h 461554"/>
                <a:gd name="connsiteX5" fmla="*/ 258354 w 258354"/>
                <a:gd name="connsiteY5" fmla="*/ 461554 h 461554"/>
                <a:gd name="connsiteX6" fmla="*/ 171269 w 258354"/>
                <a:gd name="connsiteY6" fmla="*/ 116114 h 461554"/>
                <a:gd name="connsiteX7" fmla="*/ 162560 w 258354"/>
                <a:gd name="connsiteY7" fmla="*/ 182880 h 461554"/>
                <a:gd name="connsiteX8" fmla="*/ 119017 w 258354"/>
                <a:gd name="connsiteY8" fmla="*/ 0 h 461554"/>
                <a:gd name="connsiteX9" fmla="*/ 95794 w 258354"/>
                <a:gd name="connsiteY9" fmla="*/ 81280 h 461554"/>
                <a:gd name="connsiteX10" fmla="*/ 0 w 258354"/>
                <a:gd name="connsiteY10" fmla="*/ 0 h 461554"/>
                <a:gd name="connsiteX0" fmla="*/ 0 w 258354"/>
                <a:gd name="connsiteY0" fmla="*/ 0 h 461554"/>
                <a:gd name="connsiteX1" fmla="*/ 66766 w 258354"/>
                <a:gd name="connsiteY1" fmla="*/ 203200 h 461554"/>
                <a:gd name="connsiteX2" fmla="*/ 84183 w 258354"/>
                <a:gd name="connsiteY2" fmla="*/ 145143 h 461554"/>
                <a:gd name="connsiteX3" fmla="*/ 156754 w 258354"/>
                <a:gd name="connsiteY3" fmla="*/ 325120 h 461554"/>
                <a:gd name="connsiteX4" fmla="*/ 165463 w 258354"/>
                <a:gd name="connsiteY4" fmla="*/ 255451 h 461554"/>
                <a:gd name="connsiteX5" fmla="*/ 258354 w 258354"/>
                <a:gd name="connsiteY5" fmla="*/ 461554 h 461554"/>
                <a:gd name="connsiteX6" fmla="*/ 171269 w 258354"/>
                <a:gd name="connsiteY6" fmla="*/ 116114 h 461554"/>
                <a:gd name="connsiteX7" fmla="*/ 162560 w 258354"/>
                <a:gd name="connsiteY7" fmla="*/ 182880 h 461554"/>
                <a:gd name="connsiteX8" fmla="*/ 119017 w 258354"/>
                <a:gd name="connsiteY8" fmla="*/ 0 h 461554"/>
                <a:gd name="connsiteX9" fmla="*/ 64506 w 258354"/>
                <a:gd name="connsiteY9" fmla="*/ 89326 h 461554"/>
                <a:gd name="connsiteX10" fmla="*/ 0 w 258354"/>
                <a:gd name="connsiteY10" fmla="*/ 0 h 461554"/>
                <a:gd name="connsiteX0" fmla="*/ 0 w 258354"/>
                <a:gd name="connsiteY0" fmla="*/ 0 h 461554"/>
                <a:gd name="connsiteX1" fmla="*/ 66766 w 258354"/>
                <a:gd name="connsiteY1" fmla="*/ 203200 h 461554"/>
                <a:gd name="connsiteX2" fmla="*/ 84183 w 258354"/>
                <a:gd name="connsiteY2" fmla="*/ 145143 h 461554"/>
                <a:gd name="connsiteX3" fmla="*/ 156754 w 258354"/>
                <a:gd name="connsiteY3" fmla="*/ 325120 h 461554"/>
                <a:gd name="connsiteX4" fmla="*/ 165463 w 258354"/>
                <a:gd name="connsiteY4" fmla="*/ 255451 h 461554"/>
                <a:gd name="connsiteX5" fmla="*/ 258354 w 258354"/>
                <a:gd name="connsiteY5" fmla="*/ 461554 h 461554"/>
                <a:gd name="connsiteX6" fmla="*/ 171269 w 258354"/>
                <a:gd name="connsiteY6" fmla="*/ 116114 h 461554"/>
                <a:gd name="connsiteX7" fmla="*/ 162560 w 258354"/>
                <a:gd name="connsiteY7" fmla="*/ 182880 h 461554"/>
                <a:gd name="connsiteX8" fmla="*/ 96668 w 258354"/>
                <a:gd name="connsiteY8" fmla="*/ 74199 h 461554"/>
                <a:gd name="connsiteX9" fmla="*/ 64506 w 258354"/>
                <a:gd name="connsiteY9" fmla="*/ 89326 h 461554"/>
                <a:gd name="connsiteX10" fmla="*/ 0 w 258354"/>
                <a:gd name="connsiteY10" fmla="*/ 0 h 461554"/>
                <a:gd name="connsiteX0" fmla="*/ 0 w 258354"/>
                <a:gd name="connsiteY0" fmla="*/ 0 h 461554"/>
                <a:gd name="connsiteX1" fmla="*/ 66766 w 258354"/>
                <a:gd name="connsiteY1" fmla="*/ 203200 h 461554"/>
                <a:gd name="connsiteX2" fmla="*/ 84183 w 258354"/>
                <a:gd name="connsiteY2" fmla="*/ 145143 h 461554"/>
                <a:gd name="connsiteX3" fmla="*/ 156754 w 258354"/>
                <a:gd name="connsiteY3" fmla="*/ 325120 h 461554"/>
                <a:gd name="connsiteX4" fmla="*/ 165463 w 258354"/>
                <a:gd name="connsiteY4" fmla="*/ 255451 h 461554"/>
                <a:gd name="connsiteX5" fmla="*/ 258354 w 258354"/>
                <a:gd name="connsiteY5" fmla="*/ 461554 h 461554"/>
                <a:gd name="connsiteX6" fmla="*/ 171269 w 258354"/>
                <a:gd name="connsiteY6" fmla="*/ 116114 h 461554"/>
                <a:gd name="connsiteX7" fmla="*/ 144681 w 258354"/>
                <a:gd name="connsiteY7" fmla="*/ 199865 h 461554"/>
                <a:gd name="connsiteX8" fmla="*/ 96668 w 258354"/>
                <a:gd name="connsiteY8" fmla="*/ 74199 h 461554"/>
                <a:gd name="connsiteX9" fmla="*/ 64506 w 258354"/>
                <a:gd name="connsiteY9" fmla="*/ 89326 h 461554"/>
                <a:gd name="connsiteX10" fmla="*/ 0 w 258354"/>
                <a:gd name="connsiteY10" fmla="*/ 0 h 461554"/>
                <a:gd name="connsiteX0" fmla="*/ 0 w 279809"/>
                <a:gd name="connsiteY0" fmla="*/ 0 h 499994"/>
                <a:gd name="connsiteX1" fmla="*/ 88221 w 279809"/>
                <a:gd name="connsiteY1" fmla="*/ 241640 h 499994"/>
                <a:gd name="connsiteX2" fmla="*/ 105638 w 279809"/>
                <a:gd name="connsiteY2" fmla="*/ 183583 h 499994"/>
                <a:gd name="connsiteX3" fmla="*/ 178209 w 279809"/>
                <a:gd name="connsiteY3" fmla="*/ 363560 h 499994"/>
                <a:gd name="connsiteX4" fmla="*/ 186918 w 279809"/>
                <a:gd name="connsiteY4" fmla="*/ 293891 h 499994"/>
                <a:gd name="connsiteX5" fmla="*/ 279809 w 279809"/>
                <a:gd name="connsiteY5" fmla="*/ 499994 h 499994"/>
                <a:gd name="connsiteX6" fmla="*/ 192724 w 279809"/>
                <a:gd name="connsiteY6" fmla="*/ 154554 h 499994"/>
                <a:gd name="connsiteX7" fmla="*/ 166136 w 279809"/>
                <a:gd name="connsiteY7" fmla="*/ 238305 h 499994"/>
                <a:gd name="connsiteX8" fmla="*/ 118123 w 279809"/>
                <a:gd name="connsiteY8" fmla="*/ 112639 h 499994"/>
                <a:gd name="connsiteX9" fmla="*/ 85961 w 279809"/>
                <a:gd name="connsiteY9" fmla="*/ 127766 h 499994"/>
                <a:gd name="connsiteX10" fmla="*/ 0 w 279809"/>
                <a:gd name="connsiteY10" fmla="*/ 0 h 499994"/>
                <a:gd name="connsiteX0" fmla="*/ 0 w 279809"/>
                <a:gd name="connsiteY0" fmla="*/ 0 h 499994"/>
                <a:gd name="connsiteX1" fmla="*/ 88221 w 279809"/>
                <a:gd name="connsiteY1" fmla="*/ 241640 h 499994"/>
                <a:gd name="connsiteX2" fmla="*/ 105638 w 279809"/>
                <a:gd name="connsiteY2" fmla="*/ 183583 h 499994"/>
                <a:gd name="connsiteX3" fmla="*/ 178209 w 279809"/>
                <a:gd name="connsiteY3" fmla="*/ 363560 h 499994"/>
                <a:gd name="connsiteX4" fmla="*/ 186918 w 279809"/>
                <a:gd name="connsiteY4" fmla="*/ 293891 h 499994"/>
                <a:gd name="connsiteX5" fmla="*/ 279809 w 279809"/>
                <a:gd name="connsiteY5" fmla="*/ 499994 h 499994"/>
                <a:gd name="connsiteX6" fmla="*/ 192724 w 279809"/>
                <a:gd name="connsiteY6" fmla="*/ 154554 h 499994"/>
                <a:gd name="connsiteX7" fmla="*/ 166136 w 279809"/>
                <a:gd name="connsiteY7" fmla="*/ 238305 h 499994"/>
                <a:gd name="connsiteX8" fmla="*/ 118123 w 279809"/>
                <a:gd name="connsiteY8" fmla="*/ 112639 h 499994"/>
                <a:gd name="connsiteX9" fmla="*/ 85961 w 279809"/>
                <a:gd name="connsiteY9" fmla="*/ 174252 h 499994"/>
                <a:gd name="connsiteX10" fmla="*/ 0 w 279809"/>
                <a:gd name="connsiteY10" fmla="*/ 0 h 499994"/>
                <a:gd name="connsiteX0" fmla="*/ 0 w 279809"/>
                <a:gd name="connsiteY0" fmla="*/ 0 h 499994"/>
                <a:gd name="connsiteX1" fmla="*/ 88221 w 279809"/>
                <a:gd name="connsiteY1" fmla="*/ 241640 h 499994"/>
                <a:gd name="connsiteX2" fmla="*/ 105638 w 279809"/>
                <a:gd name="connsiteY2" fmla="*/ 183583 h 499994"/>
                <a:gd name="connsiteX3" fmla="*/ 178209 w 279809"/>
                <a:gd name="connsiteY3" fmla="*/ 363560 h 499994"/>
                <a:gd name="connsiteX4" fmla="*/ 186918 w 279809"/>
                <a:gd name="connsiteY4" fmla="*/ 293891 h 499994"/>
                <a:gd name="connsiteX5" fmla="*/ 279809 w 279809"/>
                <a:gd name="connsiteY5" fmla="*/ 499994 h 499994"/>
                <a:gd name="connsiteX6" fmla="*/ 192724 w 279809"/>
                <a:gd name="connsiteY6" fmla="*/ 154554 h 499994"/>
                <a:gd name="connsiteX7" fmla="*/ 166136 w 279809"/>
                <a:gd name="connsiteY7" fmla="*/ 238305 h 499994"/>
                <a:gd name="connsiteX8" fmla="*/ 110078 w 279809"/>
                <a:gd name="connsiteY8" fmla="*/ 117109 h 499994"/>
                <a:gd name="connsiteX9" fmla="*/ 85961 w 279809"/>
                <a:gd name="connsiteY9" fmla="*/ 174252 h 499994"/>
                <a:gd name="connsiteX10" fmla="*/ 0 w 279809"/>
                <a:gd name="connsiteY10" fmla="*/ 0 h 499994"/>
                <a:gd name="connsiteX0" fmla="*/ 0 w 279809"/>
                <a:gd name="connsiteY0" fmla="*/ 0 h 499994"/>
                <a:gd name="connsiteX1" fmla="*/ 88221 w 279809"/>
                <a:gd name="connsiteY1" fmla="*/ 241640 h 499994"/>
                <a:gd name="connsiteX2" fmla="*/ 105638 w 279809"/>
                <a:gd name="connsiteY2" fmla="*/ 183583 h 499994"/>
                <a:gd name="connsiteX3" fmla="*/ 178209 w 279809"/>
                <a:gd name="connsiteY3" fmla="*/ 363560 h 499994"/>
                <a:gd name="connsiteX4" fmla="*/ 186918 w 279809"/>
                <a:gd name="connsiteY4" fmla="*/ 293891 h 499994"/>
                <a:gd name="connsiteX5" fmla="*/ 279809 w 279809"/>
                <a:gd name="connsiteY5" fmla="*/ 499994 h 499994"/>
                <a:gd name="connsiteX6" fmla="*/ 192724 w 279809"/>
                <a:gd name="connsiteY6" fmla="*/ 154554 h 499994"/>
                <a:gd name="connsiteX7" fmla="*/ 166136 w 279809"/>
                <a:gd name="connsiteY7" fmla="*/ 277639 h 499994"/>
                <a:gd name="connsiteX8" fmla="*/ 110078 w 279809"/>
                <a:gd name="connsiteY8" fmla="*/ 117109 h 499994"/>
                <a:gd name="connsiteX9" fmla="*/ 85961 w 279809"/>
                <a:gd name="connsiteY9" fmla="*/ 174252 h 499994"/>
                <a:gd name="connsiteX10" fmla="*/ 0 w 279809"/>
                <a:gd name="connsiteY10" fmla="*/ 0 h 499994"/>
                <a:gd name="connsiteX0" fmla="*/ 0 w 279809"/>
                <a:gd name="connsiteY0" fmla="*/ 0 h 499994"/>
                <a:gd name="connsiteX1" fmla="*/ 88221 w 279809"/>
                <a:gd name="connsiteY1" fmla="*/ 241640 h 499994"/>
                <a:gd name="connsiteX2" fmla="*/ 105638 w 279809"/>
                <a:gd name="connsiteY2" fmla="*/ 183583 h 499994"/>
                <a:gd name="connsiteX3" fmla="*/ 178209 w 279809"/>
                <a:gd name="connsiteY3" fmla="*/ 363560 h 499994"/>
                <a:gd name="connsiteX4" fmla="*/ 186918 w 279809"/>
                <a:gd name="connsiteY4" fmla="*/ 293891 h 499994"/>
                <a:gd name="connsiteX5" fmla="*/ 279809 w 279809"/>
                <a:gd name="connsiteY5" fmla="*/ 499994 h 499994"/>
                <a:gd name="connsiteX6" fmla="*/ 192724 w 279809"/>
                <a:gd name="connsiteY6" fmla="*/ 154554 h 499994"/>
                <a:gd name="connsiteX7" fmla="*/ 166136 w 279809"/>
                <a:gd name="connsiteY7" fmla="*/ 277639 h 499994"/>
                <a:gd name="connsiteX8" fmla="*/ 102032 w 279809"/>
                <a:gd name="connsiteY8" fmla="*/ 126048 h 499994"/>
                <a:gd name="connsiteX9" fmla="*/ 85961 w 279809"/>
                <a:gd name="connsiteY9" fmla="*/ 174252 h 499994"/>
                <a:gd name="connsiteX10" fmla="*/ 0 w 279809"/>
                <a:gd name="connsiteY10" fmla="*/ 0 h 499994"/>
                <a:gd name="connsiteX0" fmla="*/ 0 w 279809"/>
                <a:gd name="connsiteY0" fmla="*/ 0 h 499994"/>
                <a:gd name="connsiteX1" fmla="*/ 88221 w 279809"/>
                <a:gd name="connsiteY1" fmla="*/ 241640 h 499994"/>
                <a:gd name="connsiteX2" fmla="*/ 105638 w 279809"/>
                <a:gd name="connsiteY2" fmla="*/ 183583 h 499994"/>
                <a:gd name="connsiteX3" fmla="*/ 178209 w 279809"/>
                <a:gd name="connsiteY3" fmla="*/ 363560 h 499994"/>
                <a:gd name="connsiteX4" fmla="*/ 186918 w 279809"/>
                <a:gd name="connsiteY4" fmla="*/ 293891 h 499994"/>
                <a:gd name="connsiteX5" fmla="*/ 279809 w 279809"/>
                <a:gd name="connsiteY5" fmla="*/ 499994 h 499994"/>
                <a:gd name="connsiteX6" fmla="*/ 180209 w 279809"/>
                <a:gd name="connsiteY6" fmla="*/ 215343 h 499994"/>
                <a:gd name="connsiteX7" fmla="*/ 166136 w 279809"/>
                <a:gd name="connsiteY7" fmla="*/ 277639 h 499994"/>
                <a:gd name="connsiteX8" fmla="*/ 102032 w 279809"/>
                <a:gd name="connsiteY8" fmla="*/ 126048 h 499994"/>
                <a:gd name="connsiteX9" fmla="*/ 85961 w 279809"/>
                <a:gd name="connsiteY9" fmla="*/ 174252 h 499994"/>
                <a:gd name="connsiteX10" fmla="*/ 0 w 279809"/>
                <a:gd name="connsiteY10" fmla="*/ 0 h 49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809" h="499994">
                  <a:moveTo>
                    <a:pt x="0" y="0"/>
                  </a:moveTo>
                  <a:lnTo>
                    <a:pt x="88221" y="241640"/>
                  </a:lnTo>
                  <a:lnTo>
                    <a:pt x="105638" y="183583"/>
                  </a:lnTo>
                  <a:lnTo>
                    <a:pt x="178209" y="363560"/>
                  </a:lnTo>
                  <a:lnTo>
                    <a:pt x="186918" y="293891"/>
                  </a:lnTo>
                  <a:lnTo>
                    <a:pt x="279809" y="499994"/>
                  </a:lnTo>
                  <a:lnTo>
                    <a:pt x="180209" y="215343"/>
                  </a:lnTo>
                  <a:lnTo>
                    <a:pt x="166136" y="277639"/>
                  </a:lnTo>
                  <a:lnTo>
                    <a:pt x="102032" y="126048"/>
                  </a:lnTo>
                  <a:lnTo>
                    <a:pt x="85961" y="174252"/>
                  </a:lnTo>
                  <a:lnTo>
                    <a:pt x="0" y="0"/>
                  </a:lnTo>
                  <a:close/>
                </a:path>
              </a:pathLst>
            </a:custGeom>
            <a:solidFill>
              <a:schemeClr val="accent3">
                <a:lumMod val="60000"/>
                <a:lumOff val="40000"/>
              </a:schemeClr>
            </a:solidFill>
            <a:ln w="101600" cap="rnd">
              <a:noFill/>
            </a:ln>
            <a:effectLst>
              <a:glow rad="12700">
                <a:schemeClr val="bg1">
                  <a:alpha val="36000"/>
                </a:schemeClr>
              </a:glow>
            </a:effectLst>
          </p:spPr>
          <p:style>
            <a:lnRef idx="1">
              <a:schemeClr val="accent1"/>
            </a:lnRef>
            <a:fillRef idx="0">
              <a:schemeClr val="accent1"/>
            </a:fillRef>
            <a:effectRef idx="0">
              <a:schemeClr val="accent1"/>
            </a:effectRef>
            <a:fontRef idx="minor">
              <a:schemeClr val="tx1"/>
            </a:fontRef>
          </p:style>
          <p:txBody>
            <a:bodyPr anchor="ctr"/>
            <a:lstStyle/>
            <a:p>
              <a:pPr algn="ctr" defTabSz="685800" eaLnBrk="1" fontAlgn="auto" hangingPunct="1">
                <a:spcBef>
                  <a:spcPts val="0"/>
                </a:spcBef>
                <a:spcAft>
                  <a:spcPts val="0"/>
                </a:spcAft>
                <a:defRPr/>
              </a:pPr>
              <a:endParaRPr lang="en-US" sz="1350" kern="0" dirty="0">
                <a:solidFill>
                  <a:sysClr val="windowText" lastClr="000000"/>
                </a:solidFill>
              </a:endParaRPr>
            </a:p>
          </p:txBody>
        </p:sp>
        <p:pic>
          <p:nvPicPr>
            <p:cNvPr id="12" name="Picture 7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37263" y="4440238"/>
              <a:ext cx="1508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a:off x="6162675" y="4547972"/>
              <a:ext cx="3397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219825" y="4619423"/>
              <a:ext cx="3397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200775" y="4447941"/>
              <a:ext cx="195263" cy="2715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504950" y="3022100"/>
              <a:ext cx="1490663" cy="231818"/>
            </a:xfrm>
            <a:prstGeom prst="straightConnector1">
              <a:avLst/>
            </a:prstGeom>
            <a:ln>
              <a:solidFill>
                <a:schemeClr val="accent5">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647825" y="2386981"/>
              <a:ext cx="1358900" cy="832005"/>
            </a:xfrm>
            <a:prstGeom prst="straightConnector1">
              <a:avLst/>
            </a:prstGeom>
            <a:ln>
              <a:solidFill>
                <a:schemeClr val="accent5">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290763" y="2210735"/>
              <a:ext cx="738187" cy="986022"/>
            </a:xfrm>
            <a:prstGeom prst="straightConnector1">
              <a:avLst/>
            </a:prstGeom>
            <a:ln>
              <a:solidFill>
                <a:schemeClr val="accent5">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549090" y="4004947"/>
              <a:ext cx="940671" cy="674461"/>
            </a:xfrm>
            <a:prstGeom prst="rect">
              <a:avLst/>
            </a:prstGeom>
            <a:solidFill>
              <a:schemeClr val="bg1"/>
            </a:solidFill>
            <a:ln w="19050">
              <a:solidFill>
                <a:schemeClr val="tx2">
                  <a:lumMod val="60000"/>
                  <a:lumOff val="40000"/>
                </a:schemeClr>
              </a:solidFill>
            </a:ln>
          </p:spPr>
          <p:txBody>
            <a:bodyPr wrap="none">
              <a:spAutoFit/>
            </a:bodyPr>
            <a:lstStyle/>
            <a:p>
              <a:pPr algn="ctr" defTabSz="685800" eaLnBrk="1" fontAlgn="auto" hangingPunct="1">
                <a:spcBef>
                  <a:spcPts val="0"/>
                </a:spcBef>
                <a:spcAft>
                  <a:spcPts val="0"/>
                </a:spcAft>
                <a:defRPr/>
              </a:pPr>
              <a:r>
                <a:rPr lang="en-US" sz="1200" kern="0" dirty="0">
                  <a:solidFill>
                    <a:schemeClr val="accent5">
                      <a:lumMod val="75000"/>
                    </a:schemeClr>
                  </a:solidFill>
                  <a:latin typeface="Arial" pitchFamily="34" charset="0"/>
                  <a:ea typeface="Verdana" pitchFamily="34" charset="0"/>
                  <a:cs typeface="Verdana" pitchFamily="34" charset="0"/>
                </a:rPr>
                <a:t>Extended</a:t>
              </a:r>
            </a:p>
            <a:p>
              <a:pPr algn="ctr" defTabSz="685800" eaLnBrk="1" fontAlgn="auto" hangingPunct="1">
                <a:spcBef>
                  <a:spcPts val="0"/>
                </a:spcBef>
                <a:spcAft>
                  <a:spcPts val="0"/>
                </a:spcAft>
                <a:defRPr/>
              </a:pPr>
              <a:r>
                <a:rPr lang="en-US" sz="1200" kern="0" dirty="0">
                  <a:solidFill>
                    <a:schemeClr val="accent5">
                      <a:lumMod val="75000"/>
                    </a:schemeClr>
                  </a:solidFill>
                  <a:latin typeface="Arial" pitchFamily="34" charset="0"/>
                  <a:ea typeface="Verdana" pitchFamily="34" charset="0"/>
                  <a:cs typeface="Verdana" pitchFamily="34" charset="0"/>
                </a:rPr>
                <a:t>Metering</a:t>
              </a:r>
            </a:p>
          </p:txBody>
        </p:sp>
        <p:cxnSp>
          <p:nvCxnSpPr>
            <p:cNvPr id="20" name="Straight Arrow Connector 19"/>
            <p:cNvCxnSpPr/>
            <p:nvPr/>
          </p:nvCxnSpPr>
          <p:spPr>
            <a:xfrm>
              <a:off x="3014663" y="3218987"/>
              <a:ext cx="1069975" cy="479515"/>
            </a:xfrm>
            <a:prstGeom prst="straightConnector1">
              <a:avLst/>
            </a:prstGeom>
            <a:ln w="15875">
              <a:solidFill>
                <a:schemeClr val="accent5">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1" name="Freeform 20"/>
            <p:cNvSpPr/>
            <p:nvPr/>
          </p:nvSpPr>
          <p:spPr>
            <a:xfrm>
              <a:off x="4119563" y="3698501"/>
              <a:ext cx="3468687" cy="927273"/>
            </a:xfrm>
            <a:custGeom>
              <a:avLst/>
              <a:gdLst>
                <a:gd name="connsiteX0" fmla="*/ 0 w 4625220"/>
                <a:gd name="connsiteY0" fmla="*/ 0 h 1234912"/>
                <a:gd name="connsiteX1" fmla="*/ 1131216 w 4625220"/>
                <a:gd name="connsiteY1" fmla="*/ 593889 h 1234912"/>
                <a:gd name="connsiteX2" fmla="*/ 3535051 w 4625220"/>
                <a:gd name="connsiteY2" fmla="*/ 641023 h 1234912"/>
                <a:gd name="connsiteX3" fmla="*/ 4619134 w 4625220"/>
                <a:gd name="connsiteY3" fmla="*/ 782425 h 1234912"/>
                <a:gd name="connsiteX4" fmla="*/ 3940404 w 4625220"/>
                <a:gd name="connsiteY4" fmla="*/ 1140644 h 1234912"/>
                <a:gd name="connsiteX5" fmla="*/ 3214540 w 4625220"/>
                <a:gd name="connsiteY5" fmla="*/ 1234912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5220" h="1234912">
                  <a:moveTo>
                    <a:pt x="0" y="0"/>
                  </a:moveTo>
                  <a:cubicBezTo>
                    <a:pt x="271020" y="243526"/>
                    <a:pt x="542041" y="487052"/>
                    <a:pt x="1131216" y="593889"/>
                  </a:cubicBezTo>
                  <a:cubicBezTo>
                    <a:pt x="1720391" y="700726"/>
                    <a:pt x="2953731" y="609600"/>
                    <a:pt x="3535051" y="641023"/>
                  </a:cubicBezTo>
                  <a:cubicBezTo>
                    <a:pt x="4116371" y="672446"/>
                    <a:pt x="4551575" y="699155"/>
                    <a:pt x="4619134" y="782425"/>
                  </a:cubicBezTo>
                  <a:cubicBezTo>
                    <a:pt x="4686693" y="865695"/>
                    <a:pt x="4174503" y="1065230"/>
                    <a:pt x="3940404" y="1140644"/>
                  </a:cubicBezTo>
                  <a:cubicBezTo>
                    <a:pt x="3706305" y="1216058"/>
                    <a:pt x="3460422" y="1225485"/>
                    <a:pt x="3214540" y="1234912"/>
                  </a:cubicBezTo>
                </a:path>
              </a:pathLst>
            </a:custGeom>
            <a:noFill/>
            <a:ln w="158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kern="0" dirty="0">
                <a:solidFill>
                  <a:srgbClr val="0070C0"/>
                </a:solidFill>
              </a:endParaRPr>
            </a:p>
          </p:txBody>
        </p:sp>
        <p:cxnSp>
          <p:nvCxnSpPr>
            <p:cNvPr id="22" name="Straight Arrow Connector 21"/>
            <p:cNvCxnSpPr/>
            <p:nvPr/>
          </p:nvCxnSpPr>
          <p:spPr>
            <a:xfrm flipV="1">
              <a:off x="2770188" y="4856005"/>
              <a:ext cx="1046162" cy="724035"/>
            </a:xfrm>
            <a:prstGeom prst="straightConnector1">
              <a:avLst/>
            </a:prstGeom>
            <a:ln w="15875">
              <a:solidFill>
                <a:schemeClr val="accent5">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835400" y="4187543"/>
              <a:ext cx="1338263" cy="660523"/>
            </a:xfrm>
            <a:prstGeom prst="straightConnector1">
              <a:avLst/>
            </a:prstGeom>
            <a:ln w="15875">
              <a:solidFill>
                <a:schemeClr val="accent5">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058195" y="5089410"/>
              <a:ext cx="1063873" cy="674461"/>
            </a:xfrm>
            <a:prstGeom prst="rect">
              <a:avLst/>
            </a:prstGeom>
            <a:solidFill>
              <a:schemeClr val="bg1"/>
            </a:solidFill>
            <a:ln w="19050">
              <a:solidFill>
                <a:schemeClr val="tx2">
                  <a:lumMod val="60000"/>
                  <a:lumOff val="40000"/>
                </a:schemeClr>
              </a:solidFill>
            </a:ln>
          </p:spPr>
          <p:txBody>
            <a:bodyPr wrap="none">
              <a:spAutoFit/>
            </a:bodyPr>
            <a:lstStyle/>
            <a:p>
              <a:pPr algn="ctr" defTabSz="685800" eaLnBrk="1" fontAlgn="auto" hangingPunct="1">
                <a:spcBef>
                  <a:spcPts val="0"/>
                </a:spcBef>
                <a:spcAft>
                  <a:spcPts val="0"/>
                </a:spcAft>
                <a:defRPr/>
              </a:pPr>
              <a:r>
                <a:rPr lang="en-US" sz="1200" kern="0" dirty="0">
                  <a:solidFill>
                    <a:schemeClr val="accent5">
                      <a:lumMod val="75000"/>
                    </a:schemeClr>
                  </a:solidFill>
                  <a:latin typeface="Arial" pitchFamily="34" charset="0"/>
                  <a:ea typeface="Verdana" pitchFamily="34" charset="0"/>
                  <a:cs typeface="Verdana" pitchFamily="34" charset="0"/>
                </a:rPr>
                <a:t>Coupled</a:t>
              </a:r>
            </a:p>
            <a:p>
              <a:pPr algn="ctr" defTabSz="685800" eaLnBrk="1" fontAlgn="auto" hangingPunct="1">
                <a:spcBef>
                  <a:spcPts val="0"/>
                </a:spcBef>
                <a:spcAft>
                  <a:spcPts val="0"/>
                </a:spcAft>
                <a:defRPr/>
              </a:pPr>
              <a:r>
                <a:rPr lang="en-US" sz="1200" kern="0" dirty="0">
                  <a:solidFill>
                    <a:schemeClr val="accent5">
                      <a:lumMod val="75000"/>
                    </a:schemeClr>
                  </a:solidFill>
                  <a:latin typeface="Arial" pitchFamily="34" charset="0"/>
                  <a:ea typeface="Verdana" pitchFamily="34" charset="0"/>
                  <a:cs typeface="Verdana" pitchFamily="34" charset="0"/>
                </a:rPr>
                <a:t>Scheduling</a:t>
              </a:r>
            </a:p>
          </p:txBody>
        </p:sp>
        <p:sp>
          <p:nvSpPr>
            <p:cNvPr id="25" name="TextBox 24"/>
            <p:cNvSpPr txBox="1"/>
            <p:nvPr/>
          </p:nvSpPr>
          <p:spPr>
            <a:xfrm>
              <a:off x="2841626" y="2788694"/>
              <a:ext cx="1614650" cy="404676"/>
            </a:xfrm>
            <a:prstGeom prst="rect">
              <a:avLst/>
            </a:prstGeom>
            <a:solidFill>
              <a:schemeClr val="bg1"/>
            </a:solidFill>
            <a:ln w="19050">
              <a:solidFill>
                <a:schemeClr val="tx2">
                  <a:lumMod val="60000"/>
                  <a:lumOff val="40000"/>
                </a:schemeClr>
              </a:solidFill>
            </a:ln>
          </p:spPr>
          <p:txBody>
            <a:bodyPr wrap="none">
              <a:spAutoFit/>
            </a:bodyPr>
            <a:lstStyle>
              <a:defPPr>
                <a:defRPr lang="en-US"/>
              </a:defPPr>
              <a:lvl1pPr>
                <a:spcAft>
                  <a:spcPts val="600"/>
                </a:spcAft>
                <a:defRPr sz="1600">
                  <a:solidFill>
                    <a:srgbClr val="00B050"/>
                  </a:solidFill>
                  <a:ea typeface="Verdana" pitchFamily="34" charset="0"/>
                  <a:cs typeface="Verdana" pitchFamily="34" charset="0"/>
                </a:defRPr>
              </a:lvl1pPr>
            </a:lstStyle>
            <a:p>
              <a:pPr defTabSz="685800" eaLnBrk="1" fontAlgn="auto" hangingPunct="1">
                <a:spcBef>
                  <a:spcPts val="0"/>
                </a:spcBef>
                <a:spcAft>
                  <a:spcPts val="450"/>
                </a:spcAft>
                <a:defRPr/>
              </a:pPr>
              <a:r>
                <a:rPr lang="en-US" sz="1200" kern="0" dirty="0">
                  <a:solidFill>
                    <a:schemeClr val="accent5">
                      <a:lumMod val="75000"/>
                    </a:schemeClr>
                  </a:solidFill>
                  <a:latin typeface="Arial" pitchFamily="34" charset="0"/>
                </a:rPr>
                <a:t>Airborne Reroutes</a:t>
              </a:r>
            </a:p>
          </p:txBody>
        </p:sp>
        <p:sp>
          <p:nvSpPr>
            <p:cNvPr id="26" name="TextBox 25"/>
            <p:cNvSpPr txBox="1"/>
            <p:nvPr/>
          </p:nvSpPr>
          <p:spPr>
            <a:xfrm>
              <a:off x="5652204" y="4825828"/>
              <a:ext cx="2097971" cy="404676"/>
            </a:xfrm>
            <a:prstGeom prst="rect">
              <a:avLst/>
            </a:prstGeom>
            <a:noFill/>
            <a:ln w="19050">
              <a:solidFill>
                <a:schemeClr val="tx2">
                  <a:lumMod val="60000"/>
                  <a:lumOff val="40000"/>
                </a:schemeClr>
              </a:solidFill>
            </a:ln>
          </p:spPr>
          <p:txBody>
            <a:bodyPr wrap="square">
              <a:spAutoFit/>
            </a:bodyPr>
            <a:lstStyle/>
            <a:p>
              <a:pPr defTabSz="685800" eaLnBrk="1" fontAlgn="auto" hangingPunct="1">
                <a:spcBef>
                  <a:spcPts val="0"/>
                </a:spcBef>
                <a:spcAft>
                  <a:spcPts val="450"/>
                </a:spcAft>
                <a:defRPr/>
              </a:pPr>
              <a:r>
                <a:rPr lang="en-US" sz="1200" kern="0" dirty="0">
                  <a:solidFill>
                    <a:srgbClr val="0070C0"/>
                  </a:solidFill>
                  <a:latin typeface="Arial" pitchFamily="34" charset="0"/>
                  <a:ea typeface="Verdana" pitchFamily="34" charset="0"/>
                  <a:cs typeface="Verdana" pitchFamily="34" charset="0"/>
                </a:rPr>
                <a:t>Pre-Departure Reroutes</a:t>
              </a:r>
            </a:p>
          </p:txBody>
        </p:sp>
        <p:sp>
          <p:nvSpPr>
            <p:cNvPr id="27" name="TextBox 26"/>
            <p:cNvSpPr txBox="1"/>
            <p:nvPr/>
          </p:nvSpPr>
          <p:spPr>
            <a:xfrm>
              <a:off x="5173664" y="4360637"/>
              <a:ext cx="714374" cy="404676"/>
            </a:xfrm>
            <a:prstGeom prst="rect">
              <a:avLst/>
            </a:prstGeom>
            <a:noFill/>
            <a:ln w="19050">
              <a:solidFill>
                <a:schemeClr val="tx2">
                  <a:lumMod val="60000"/>
                  <a:lumOff val="40000"/>
                </a:schemeClr>
              </a:solidFill>
            </a:ln>
          </p:spPr>
          <p:txBody>
            <a:bodyPr wrap="square">
              <a:spAutoFit/>
            </a:bodyPr>
            <a:lstStyle/>
            <a:p>
              <a:pPr defTabSz="685800" eaLnBrk="1" fontAlgn="auto" hangingPunct="1">
                <a:spcBef>
                  <a:spcPts val="0"/>
                </a:spcBef>
                <a:spcAft>
                  <a:spcPts val="450"/>
                </a:spcAft>
                <a:defRPr/>
              </a:pPr>
              <a:r>
                <a:rPr lang="en-US" sz="1200" kern="0" dirty="0">
                  <a:solidFill>
                    <a:srgbClr val="0070C0"/>
                  </a:solidFill>
                  <a:latin typeface="Arial" pitchFamily="34" charset="0"/>
                  <a:ea typeface="Verdana" pitchFamily="34" charset="0"/>
                  <a:cs typeface="Verdana" pitchFamily="34" charset="0"/>
                </a:rPr>
                <a:t>IDAC</a:t>
              </a:r>
            </a:p>
          </p:txBody>
        </p:sp>
        <p:sp>
          <p:nvSpPr>
            <p:cNvPr id="28" name="TextBox 27"/>
            <p:cNvSpPr txBox="1"/>
            <p:nvPr/>
          </p:nvSpPr>
          <p:spPr>
            <a:xfrm>
              <a:off x="1670050" y="2345697"/>
              <a:ext cx="770237" cy="404676"/>
            </a:xfrm>
            <a:prstGeom prst="rect">
              <a:avLst/>
            </a:prstGeom>
            <a:solidFill>
              <a:schemeClr val="bg1"/>
            </a:solidFill>
            <a:ln w="19050">
              <a:solidFill>
                <a:schemeClr val="tx2">
                  <a:lumMod val="60000"/>
                  <a:lumOff val="40000"/>
                </a:schemeClr>
              </a:solidFill>
            </a:ln>
          </p:spPr>
          <p:txBody>
            <a:bodyPr wrap="square">
              <a:spAutoFit/>
            </a:bodyPr>
            <a:lstStyle/>
            <a:p>
              <a:pPr defTabSz="685800" eaLnBrk="1" fontAlgn="auto" hangingPunct="1">
                <a:spcBef>
                  <a:spcPts val="0"/>
                </a:spcBef>
                <a:spcAft>
                  <a:spcPts val="450"/>
                </a:spcAft>
                <a:defRPr/>
              </a:pPr>
              <a:r>
                <a:rPr lang="en-US" sz="1200" kern="0" dirty="0">
                  <a:solidFill>
                    <a:srgbClr val="0070C0"/>
                  </a:solidFill>
                  <a:latin typeface="Arial" pitchFamily="34" charset="0"/>
                  <a:ea typeface="Verdana" pitchFamily="34" charset="0"/>
                  <a:cs typeface="Verdana" pitchFamily="34" charset="0"/>
                </a:rPr>
                <a:t>CTOP</a:t>
              </a:r>
            </a:p>
          </p:txBody>
        </p:sp>
        <p:sp>
          <p:nvSpPr>
            <p:cNvPr id="29" name="TextBox 28"/>
            <p:cNvSpPr txBox="1"/>
            <p:nvPr/>
          </p:nvSpPr>
          <p:spPr>
            <a:xfrm>
              <a:off x="4148138" y="4135121"/>
              <a:ext cx="663471" cy="404676"/>
            </a:xfrm>
            <a:prstGeom prst="rect">
              <a:avLst/>
            </a:prstGeom>
            <a:solidFill>
              <a:schemeClr val="bg1"/>
            </a:solidFill>
            <a:ln w="19050">
              <a:solidFill>
                <a:schemeClr val="tx2">
                  <a:lumMod val="60000"/>
                  <a:lumOff val="40000"/>
                </a:schemeClr>
              </a:solidFill>
            </a:ln>
          </p:spPr>
          <p:txBody>
            <a:bodyPr wrap="none">
              <a:spAutoFit/>
            </a:bodyPr>
            <a:lstStyle/>
            <a:p>
              <a:pPr defTabSz="685800" eaLnBrk="1" fontAlgn="auto" hangingPunct="1">
                <a:spcBef>
                  <a:spcPts val="0"/>
                </a:spcBef>
                <a:spcAft>
                  <a:spcPts val="450"/>
                </a:spcAft>
                <a:defRPr/>
              </a:pPr>
              <a:r>
                <a:rPr lang="en-US" sz="1200" kern="0" dirty="0">
                  <a:solidFill>
                    <a:schemeClr val="accent5">
                      <a:lumMod val="75000"/>
                    </a:schemeClr>
                  </a:solidFill>
                  <a:latin typeface="Arial" pitchFamily="34" charset="0"/>
                  <a:ea typeface="Verdana" pitchFamily="34" charset="0"/>
                  <a:cs typeface="Verdana" pitchFamily="34" charset="0"/>
                </a:rPr>
                <a:t>TSAS</a:t>
              </a:r>
            </a:p>
          </p:txBody>
        </p:sp>
        <p:sp>
          <p:nvSpPr>
            <p:cNvPr id="30" name="TextBox 29"/>
            <p:cNvSpPr txBox="1"/>
            <p:nvPr/>
          </p:nvSpPr>
          <p:spPr>
            <a:xfrm>
              <a:off x="4511773" y="2642617"/>
              <a:ext cx="1606551" cy="674461"/>
            </a:xfrm>
            <a:prstGeom prst="rect">
              <a:avLst/>
            </a:prstGeom>
            <a:solidFill>
              <a:schemeClr val="bg1"/>
            </a:solidFill>
            <a:ln w="19050">
              <a:solidFill>
                <a:schemeClr val="tx2">
                  <a:lumMod val="60000"/>
                  <a:lumOff val="40000"/>
                </a:schemeClr>
              </a:solidFill>
            </a:ln>
          </p:spPr>
          <p:txBody>
            <a:bodyPr wrap="square">
              <a:spAutoFit/>
            </a:bodyPr>
            <a:lstStyle/>
            <a:p>
              <a:pPr algn="ctr" defTabSz="685800" eaLnBrk="1" fontAlgn="auto" hangingPunct="1">
                <a:spcBef>
                  <a:spcPts val="0"/>
                </a:spcBef>
                <a:spcAft>
                  <a:spcPts val="0"/>
                </a:spcAft>
                <a:defRPr/>
              </a:pPr>
              <a:r>
                <a:rPr lang="en-US" sz="1200" kern="0" dirty="0">
                  <a:solidFill>
                    <a:srgbClr val="0070C0"/>
                  </a:solidFill>
                  <a:latin typeface="Arial" pitchFamily="34" charset="0"/>
                  <a:ea typeface="Verdana" pitchFamily="34" charset="0"/>
                  <a:cs typeface="Verdana" pitchFamily="34" charset="0"/>
                </a:rPr>
                <a:t>Adjacent Center</a:t>
              </a:r>
            </a:p>
            <a:p>
              <a:pPr algn="ctr" defTabSz="685800" eaLnBrk="1" fontAlgn="auto" hangingPunct="1">
                <a:spcBef>
                  <a:spcPts val="0"/>
                </a:spcBef>
                <a:spcAft>
                  <a:spcPts val="0"/>
                </a:spcAft>
                <a:defRPr/>
              </a:pPr>
              <a:r>
                <a:rPr lang="en-US" sz="1200" kern="0" dirty="0">
                  <a:solidFill>
                    <a:srgbClr val="0070C0"/>
                  </a:solidFill>
                  <a:latin typeface="Arial" pitchFamily="34" charset="0"/>
                  <a:ea typeface="Verdana" pitchFamily="34" charset="0"/>
                  <a:cs typeface="Verdana" pitchFamily="34" charset="0"/>
                </a:rPr>
                <a:t>Metering</a:t>
              </a:r>
            </a:p>
          </p:txBody>
        </p:sp>
        <p:pic>
          <p:nvPicPr>
            <p:cNvPr id="31" name="Picture 217" descr="r.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389425">
              <a:off x="7067550" y="4184650"/>
              <a:ext cx="69215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588" descr="jet airpla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461620">
              <a:off x="1970088" y="3068638"/>
              <a:ext cx="541337" cy="1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7" descr="UHF Follow-on#.png"/>
            <p:cNvPicPr>
              <a:picLocks noChangeAspect="1"/>
            </p:cNvPicPr>
            <p:nvPr/>
          </p:nvPicPr>
          <p:blipFill>
            <a:blip r:embed="rId7">
              <a:lum bright="-20000"/>
              <a:extLst>
                <a:ext uri="{28A0092B-C50C-407E-A947-70E740481C1C}">
                  <a14:useLocalDpi xmlns:a14="http://schemas.microsoft.com/office/drawing/2010/main" val="0"/>
                </a:ext>
              </a:extLst>
            </a:blip>
            <a:srcRect/>
            <a:stretch>
              <a:fillRect/>
            </a:stretch>
          </p:blipFill>
          <p:spPr bwMode="auto">
            <a:xfrm rot="-725519">
              <a:off x="2620963" y="1468438"/>
              <a:ext cx="4889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4" name="Straight Connector 33"/>
            <p:cNvCxnSpPr>
              <a:endCxn id="12" idx="0"/>
            </p:cNvCxnSpPr>
            <p:nvPr/>
          </p:nvCxnSpPr>
          <p:spPr>
            <a:xfrm>
              <a:off x="2933700" y="1755038"/>
              <a:ext cx="3178175" cy="2684964"/>
            </a:xfrm>
            <a:prstGeom prst="line">
              <a:avLst/>
            </a:prstGeom>
            <a:ln>
              <a:solidFill>
                <a:schemeClr val="accent2">
                  <a:lumMod val="60000"/>
                  <a:lumOff val="40000"/>
                </a:schemeClr>
              </a:solidFill>
              <a:prstDash val="dashDot"/>
            </a:ln>
          </p:spPr>
          <p:style>
            <a:lnRef idx="1">
              <a:schemeClr val="accent3"/>
            </a:lnRef>
            <a:fillRef idx="0">
              <a:schemeClr val="accent3"/>
            </a:fillRef>
            <a:effectRef idx="0">
              <a:schemeClr val="accent3"/>
            </a:effectRef>
            <a:fontRef idx="minor">
              <a:schemeClr val="tx1"/>
            </a:fontRef>
          </p:style>
        </p:cxnSp>
        <p:sp>
          <p:nvSpPr>
            <p:cNvPr id="35" name="TextBox 34"/>
            <p:cNvSpPr txBox="1"/>
            <p:nvPr/>
          </p:nvSpPr>
          <p:spPr>
            <a:xfrm>
              <a:off x="2668588" y="2177392"/>
              <a:ext cx="1134531" cy="404676"/>
            </a:xfrm>
            <a:prstGeom prst="rect">
              <a:avLst/>
            </a:prstGeom>
            <a:solidFill>
              <a:schemeClr val="bg1"/>
            </a:solidFill>
            <a:ln w="19050">
              <a:solidFill>
                <a:schemeClr val="tx2">
                  <a:lumMod val="60000"/>
                  <a:lumOff val="40000"/>
                </a:schemeClr>
              </a:solidFill>
            </a:ln>
          </p:spPr>
          <p:txBody>
            <a:bodyPr wrap="none">
              <a:spAutoFit/>
            </a:bodyPr>
            <a:lstStyle/>
            <a:p>
              <a:pPr defTabSz="685800" eaLnBrk="1" fontAlgn="auto" hangingPunct="1">
                <a:spcBef>
                  <a:spcPts val="0"/>
                </a:spcBef>
                <a:spcAft>
                  <a:spcPts val="450"/>
                </a:spcAft>
                <a:defRPr/>
              </a:pPr>
              <a:r>
                <a:rPr lang="en-US" sz="1200" kern="0" dirty="0">
                  <a:solidFill>
                    <a:schemeClr val="accent5">
                      <a:lumMod val="75000"/>
                    </a:schemeClr>
                  </a:solidFill>
                  <a:latin typeface="Arial" pitchFamily="34" charset="0"/>
                  <a:ea typeface="Verdana" pitchFamily="34" charset="0"/>
                  <a:cs typeface="Verdana" pitchFamily="34" charset="0"/>
                </a:rPr>
                <a:t>Data Comm</a:t>
              </a:r>
            </a:p>
          </p:txBody>
        </p:sp>
        <p:sp>
          <p:nvSpPr>
            <p:cNvPr id="36" name="TextBox 35"/>
            <p:cNvSpPr txBox="1"/>
            <p:nvPr/>
          </p:nvSpPr>
          <p:spPr>
            <a:xfrm>
              <a:off x="1608138" y="3258681"/>
              <a:ext cx="1315708" cy="404676"/>
            </a:xfrm>
            <a:prstGeom prst="rect">
              <a:avLst/>
            </a:prstGeom>
            <a:noFill/>
            <a:ln w="19050">
              <a:solidFill>
                <a:schemeClr val="tx2">
                  <a:lumMod val="60000"/>
                  <a:lumOff val="40000"/>
                </a:schemeClr>
              </a:solidFill>
            </a:ln>
          </p:spPr>
          <p:txBody>
            <a:bodyPr wrap="none">
              <a:spAutoFit/>
            </a:bodyPr>
            <a:lstStyle/>
            <a:p>
              <a:pPr defTabSz="685800" eaLnBrk="1" fontAlgn="auto" hangingPunct="1">
                <a:spcBef>
                  <a:spcPts val="0"/>
                </a:spcBef>
                <a:spcAft>
                  <a:spcPts val="450"/>
                </a:spcAft>
                <a:defRPr/>
              </a:pPr>
              <a:r>
                <a:rPr lang="en-US" sz="1200" kern="0" dirty="0">
                  <a:solidFill>
                    <a:schemeClr val="accent5">
                      <a:lumMod val="75000"/>
                    </a:schemeClr>
                  </a:solidFill>
                  <a:latin typeface="Arial" pitchFamily="34" charset="0"/>
                  <a:ea typeface="Verdana" pitchFamily="34" charset="0"/>
                  <a:cs typeface="Verdana" pitchFamily="34" charset="0"/>
                </a:rPr>
                <a:t>Speed Control</a:t>
              </a:r>
            </a:p>
          </p:txBody>
        </p:sp>
        <p:pic>
          <p:nvPicPr>
            <p:cNvPr id="37" name="Picture 214" descr="r.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659188" y="3471863"/>
              <a:ext cx="509587"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Box 37"/>
            <p:cNvSpPr txBox="1"/>
            <p:nvPr/>
          </p:nvSpPr>
          <p:spPr>
            <a:xfrm>
              <a:off x="4522787" y="4871884"/>
              <a:ext cx="752476" cy="1214029"/>
            </a:xfrm>
            <a:prstGeom prst="rect">
              <a:avLst/>
            </a:prstGeom>
            <a:noFill/>
            <a:ln w="19050">
              <a:solidFill>
                <a:schemeClr val="tx2">
                  <a:lumMod val="60000"/>
                  <a:lumOff val="40000"/>
                </a:schemeClr>
              </a:solidFill>
            </a:ln>
          </p:spPr>
          <p:txBody>
            <a:bodyPr wrap="square">
              <a:spAutoFit/>
            </a:bodyPr>
            <a:lstStyle/>
            <a:p>
              <a:pPr defTabSz="685800" eaLnBrk="1" fontAlgn="auto" hangingPunct="1">
                <a:spcBef>
                  <a:spcPts val="0"/>
                </a:spcBef>
                <a:spcAft>
                  <a:spcPts val="0"/>
                </a:spcAft>
                <a:defRPr/>
              </a:pPr>
              <a:r>
                <a:rPr lang="en-US" sz="1200" kern="0" dirty="0">
                  <a:solidFill>
                    <a:srgbClr val="0070C0"/>
                  </a:solidFill>
                  <a:latin typeface="Arial" pitchFamily="34" charset="0"/>
                  <a:ea typeface="Verdana" pitchFamily="34" charset="0"/>
                  <a:cs typeface="Verdana" pitchFamily="34" charset="0"/>
                </a:rPr>
                <a:t>CRDA</a:t>
              </a:r>
            </a:p>
            <a:p>
              <a:pPr defTabSz="685800" eaLnBrk="1" fontAlgn="auto" hangingPunct="1">
                <a:spcBef>
                  <a:spcPts val="0"/>
                </a:spcBef>
                <a:spcAft>
                  <a:spcPts val="0"/>
                </a:spcAft>
                <a:defRPr/>
              </a:pPr>
              <a:r>
                <a:rPr lang="en-US" sz="1200" kern="0" dirty="0">
                  <a:solidFill>
                    <a:srgbClr val="0070C0"/>
                  </a:solidFill>
                  <a:latin typeface="Arial" pitchFamily="34" charset="0"/>
                  <a:ea typeface="Verdana" pitchFamily="34" charset="0"/>
                  <a:cs typeface="Verdana" pitchFamily="34" charset="0"/>
                </a:rPr>
                <a:t>ATPA</a:t>
              </a:r>
            </a:p>
            <a:p>
              <a:pPr defTabSz="685800" eaLnBrk="1" fontAlgn="auto" hangingPunct="1">
                <a:spcBef>
                  <a:spcPts val="0"/>
                </a:spcBef>
                <a:spcAft>
                  <a:spcPts val="0"/>
                </a:spcAft>
                <a:defRPr/>
              </a:pPr>
              <a:r>
                <a:rPr lang="en-US" sz="1200" kern="0" dirty="0">
                  <a:solidFill>
                    <a:srgbClr val="0070C0"/>
                  </a:solidFill>
                  <a:latin typeface="Arial" pitchFamily="34" charset="0"/>
                  <a:ea typeface="Verdana" pitchFamily="34" charset="0"/>
                  <a:cs typeface="Verdana" pitchFamily="34" charset="0"/>
                </a:rPr>
                <a:t>Wake</a:t>
              </a:r>
            </a:p>
            <a:p>
              <a:pPr defTabSz="685800" eaLnBrk="1" fontAlgn="auto" hangingPunct="1">
                <a:spcBef>
                  <a:spcPts val="0"/>
                </a:spcBef>
                <a:spcAft>
                  <a:spcPts val="0"/>
                </a:spcAft>
                <a:defRPr/>
              </a:pPr>
              <a:r>
                <a:rPr lang="en-US" sz="1200" kern="0" dirty="0">
                  <a:solidFill>
                    <a:srgbClr val="0070C0"/>
                  </a:solidFill>
                  <a:latin typeface="Arial" pitchFamily="34" charset="0"/>
                  <a:ea typeface="Verdana" pitchFamily="34" charset="0"/>
                  <a:cs typeface="Verdana" pitchFamily="34" charset="0"/>
                </a:rPr>
                <a:t>CSPO </a:t>
              </a:r>
            </a:p>
          </p:txBody>
        </p:sp>
        <p:sp>
          <p:nvSpPr>
            <p:cNvPr id="39" name="TextBox 38"/>
            <p:cNvSpPr txBox="1"/>
            <p:nvPr/>
          </p:nvSpPr>
          <p:spPr>
            <a:xfrm>
              <a:off x="5862637" y="3857466"/>
              <a:ext cx="639763" cy="277865"/>
            </a:xfrm>
            <a:prstGeom prst="rect">
              <a:avLst/>
            </a:prstGeom>
            <a:solidFill>
              <a:schemeClr val="bg1"/>
            </a:solidFill>
            <a:ln w="19050">
              <a:solidFill>
                <a:schemeClr val="tx2">
                  <a:lumMod val="60000"/>
                  <a:lumOff val="40000"/>
                </a:schemeClr>
              </a:solidFill>
            </a:ln>
          </p:spPr>
          <p:txBody>
            <a:bodyPr wrap="none">
              <a:spAutoFit/>
            </a:bodyPr>
            <a:lstStyle/>
            <a:p>
              <a:pPr defTabSz="685800" eaLnBrk="1" fontAlgn="auto" hangingPunct="1">
                <a:spcBef>
                  <a:spcPts val="0"/>
                </a:spcBef>
                <a:spcAft>
                  <a:spcPts val="450"/>
                </a:spcAft>
                <a:defRPr/>
              </a:pPr>
              <a:r>
                <a:rPr lang="en-US" sz="1200" kern="0" dirty="0">
                  <a:solidFill>
                    <a:srgbClr val="0070C0"/>
                  </a:solidFill>
                  <a:latin typeface="Arial" pitchFamily="34" charset="0"/>
                  <a:ea typeface="Verdana" pitchFamily="34" charset="0"/>
                  <a:cs typeface="Verdana" pitchFamily="34" charset="0"/>
                </a:rPr>
                <a:t>OAPM</a:t>
              </a:r>
            </a:p>
          </p:txBody>
        </p:sp>
        <p:sp>
          <p:nvSpPr>
            <p:cNvPr id="40" name="TextBox 39"/>
            <p:cNvSpPr txBox="1"/>
            <p:nvPr/>
          </p:nvSpPr>
          <p:spPr>
            <a:xfrm>
              <a:off x="4210050" y="3610786"/>
              <a:ext cx="1300303" cy="404676"/>
            </a:xfrm>
            <a:prstGeom prst="rect">
              <a:avLst/>
            </a:prstGeom>
            <a:solidFill>
              <a:schemeClr val="bg1"/>
            </a:solidFill>
            <a:ln w="19050">
              <a:solidFill>
                <a:schemeClr val="tx2">
                  <a:lumMod val="60000"/>
                  <a:lumOff val="40000"/>
                </a:schemeClr>
              </a:solidFill>
            </a:ln>
          </p:spPr>
          <p:txBody>
            <a:bodyPr wrap="square">
              <a:spAutoFit/>
            </a:bodyPr>
            <a:lstStyle/>
            <a:p>
              <a:pPr defTabSz="685800" eaLnBrk="1" fontAlgn="auto" hangingPunct="1">
                <a:spcBef>
                  <a:spcPts val="0"/>
                </a:spcBef>
                <a:spcAft>
                  <a:spcPts val="450"/>
                </a:spcAft>
                <a:defRPr/>
              </a:pPr>
              <a:r>
                <a:rPr lang="en-US" sz="1200" kern="0" dirty="0">
                  <a:solidFill>
                    <a:srgbClr val="0070C0"/>
                  </a:solidFill>
                  <a:latin typeface="Arial" pitchFamily="34" charset="0"/>
                  <a:ea typeface="Verdana" pitchFamily="34" charset="0"/>
                  <a:cs typeface="Verdana" pitchFamily="34" charset="0"/>
                </a:rPr>
                <a:t>RNAV / RNP</a:t>
              </a:r>
            </a:p>
          </p:txBody>
        </p:sp>
        <p:sp>
          <p:nvSpPr>
            <p:cNvPr id="41" name="TextBox 40"/>
            <p:cNvSpPr txBox="1"/>
            <p:nvPr/>
          </p:nvSpPr>
          <p:spPr>
            <a:xfrm>
              <a:off x="6100763" y="5310888"/>
              <a:ext cx="1216896" cy="674461"/>
            </a:xfrm>
            <a:prstGeom prst="rect">
              <a:avLst/>
            </a:prstGeom>
            <a:noFill/>
            <a:ln w="19050">
              <a:solidFill>
                <a:schemeClr val="tx2">
                  <a:lumMod val="60000"/>
                  <a:lumOff val="40000"/>
                </a:schemeClr>
              </a:solidFill>
            </a:ln>
          </p:spPr>
          <p:txBody>
            <a:bodyPr wrap="square">
              <a:spAutoFit/>
            </a:bodyPr>
            <a:lstStyle/>
            <a:p>
              <a:pPr algn="ctr" defTabSz="685800" eaLnBrk="1" fontAlgn="auto" hangingPunct="1">
                <a:spcBef>
                  <a:spcPts val="0"/>
                </a:spcBef>
                <a:spcAft>
                  <a:spcPts val="450"/>
                </a:spcAft>
                <a:defRPr/>
              </a:pPr>
              <a:r>
                <a:rPr lang="en-US" sz="1200" kern="0" dirty="0">
                  <a:solidFill>
                    <a:srgbClr val="0070C0"/>
                  </a:solidFill>
                  <a:latin typeface="Arial" pitchFamily="34" charset="0"/>
                  <a:ea typeface="Verdana" pitchFamily="34" charset="0"/>
                  <a:cs typeface="Verdana" pitchFamily="34" charset="0"/>
                </a:rPr>
                <a:t>Departure Scheduling</a:t>
              </a:r>
            </a:p>
          </p:txBody>
        </p:sp>
        <p:grpSp>
          <p:nvGrpSpPr>
            <p:cNvPr id="42" name="Group 67"/>
            <p:cNvGrpSpPr>
              <a:grpSpLocks/>
            </p:cNvGrpSpPr>
            <p:nvPr/>
          </p:nvGrpSpPr>
          <p:grpSpPr bwMode="auto">
            <a:xfrm>
              <a:off x="4011613" y="1811338"/>
              <a:ext cx="1143000" cy="700087"/>
              <a:chOff x="4264750" y="937595"/>
              <a:chExt cx="2065595" cy="1069838"/>
            </a:xfrm>
          </p:grpSpPr>
          <p:pic>
            <p:nvPicPr>
              <p:cNvPr id="43" name="Picture 68" descr="storm.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flipH="1">
                <a:off x="4894999" y="937595"/>
                <a:ext cx="1345998" cy="106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69" descr="clouds.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618024" y="1282965"/>
                <a:ext cx="712321" cy="44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70" descr="clouds.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264750" y="1108257"/>
                <a:ext cx="1573703" cy="666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46" name="Benefits #1">
            <a:hlinkClick r:id="" action="ppaction://media"/>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646738" y="3669152"/>
            <a:ext cx="3384550" cy="266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79516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fld id="{1C36A248-F502-492E-BB5D-C220DBB8DBD7}" type="slidenum">
              <a:rPr lang="en-US" altLang="en-US" sz="1400" smtClean="0">
                <a:solidFill>
                  <a:schemeClr val="bg1"/>
                </a:solidFill>
              </a:rPr>
              <a:pPr eaLnBrk="1" hangingPunct="1"/>
              <a:t>7</a:t>
            </a:fld>
            <a:endParaRPr lang="en-US" altLang="en-US" sz="1400" smtClean="0">
              <a:solidFill>
                <a:schemeClr val="bg1"/>
              </a:solidFill>
            </a:endParaRPr>
          </a:p>
        </p:txBody>
      </p:sp>
      <p:sp>
        <p:nvSpPr>
          <p:cNvPr id="7171" name="Rectangle 2"/>
          <p:cNvSpPr>
            <a:spLocks noGrp="1" noChangeArrowheads="1"/>
          </p:cNvSpPr>
          <p:nvPr>
            <p:ph type="title"/>
          </p:nvPr>
        </p:nvSpPr>
        <p:spPr/>
        <p:txBody>
          <a:bodyPr/>
          <a:lstStyle/>
          <a:p>
            <a:pPr algn="ctr" eaLnBrk="1" hangingPunct="1"/>
            <a:r>
              <a:rPr lang="en-US" altLang="en-US" sz="3400" dirty="0" smtClean="0"/>
              <a:t>Questions?</a:t>
            </a:r>
            <a:endParaRPr lang="en-US" altLang="en-US" sz="3400" i="1" dirty="0" smtClean="0"/>
          </a:p>
        </p:txBody>
      </p:sp>
    </p:spTree>
    <p:extLst>
      <p:ext uri="{BB962C8B-B14F-4D97-AF65-F5344CB8AC3E}">
        <p14:creationId xmlns:p14="http://schemas.microsoft.com/office/powerpoint/2010/main" val="34346469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FD97946-6E51-441E-B6BB-75704F296E3F}"/>
</file>

<file path=customXml/itemProps2.xml><?xml version="1.0" encoding="utf-8"?>
<ds:datastoreItem xmlns:ds="http://schemas.openxmlformats.org/officeDocument/2006/customXml" ds:itemID="{E1E68FD7-411F-4ACF-87B2-8EEDA7268A0F}"/>
</file>

<file path=customXml/itemProps3.xml><?xml version="1.0" encoding="utf-8"?>
<ds:datastoreItem xmlns:ds="http://schemas.openxmlformats.org/officeDocument/2006/customXml" ds:itemID="{DAB7598B-54C2-49A2-AA9A-56691847F79C}"/>
</file>

<file path=docProps/app.xml><?xml version="1.0" encoding="utf-8"?>
<Properties xmlns="http://schemas.openxmlformats.org/officeDocument/2006/extended-properties" xmlns:vt="http://schemas.openxmlformats.org/officeDocument/2006/docPropsVTypes">
  <TotalTime>19807</TotalTime>
  <Words>611</Words>
  <Application>Microsoft Office PowerPoint</Application>
  <PresentationFormat>On-screen Show (4:3)</PresentationFormat>
  <Paragraphs>112</Paragraphs>
  <Slides>7</Slides>
  <Notes>6</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REDAC / NAS Ops   </vt:lpstr>
      <vt:lpstr>Operations Concept  Development &amp; Infrastructure - ATDP   </vt:lpstr>
      <vt:lpstr>Operations Concept  Development &amp; Infrastructure - ATDP   </vt:lpstr>
      <vt:lpstr>Operations Concept Development &amp; Infrastructure – ATDP / BLI Number:  1A01C Overview Capabilities</vt:lpstr>
      <vt:lpstr>Research Focus Areas</vt:lpstr>
      <vt:lpstr>PowerPoint Presentation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Fitzpatrick, Kimberly CTR (FAA)</cp:lastModifiedBy>
  <cp:revision>137</cp:revision>
  <dcterms:created xsi:type="dcterms:W3CDTF">2011-05-05T22:04:56Z</dcterms:created>
  <dcterms:modified xsi:type="dcterms:W3CDTF">2017-03-07T19:02:31Z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