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308" r:id="rId2"/>
    <p:sldId id="438" r:id="rId3"/>
    <p:sldId id="439" r:id="rId4"/>
    <p:sldId id="443" r:id="rId5"/>
    <p:sldId id="441" r:id="rId6"/>
    <p:sldId id="442" r:id="rId7"/>
    <p:sldId id="444" r:id="rId8"/>
    <p:sldId id="440" r:id="rId9"/>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16">
          <p15:clr>
            <a:srgbClr val="A4A3A4"/>
          </p15:clr>
        </p15:guide>
        <p15:guide id="2" pos="43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ang, Diana (FAA)" initials="D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33CC33"/>
    <a:srgbClr val="DDDDDD"/>
    <a:srgbClr val="B2B2B2"/>
    <a:srgbClr val="1D2F68"/>
    <a:srgbClr val="306A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6" autoAdjust="0"/>
    <p:restoredTop sz="86978" autoAdjust="0"/>
  </p:normalViewPr>
  <p:slideViewPr>
    <p:cSldViewPr>
      <p:cViewPr varScale="1">
        <p:scale>
          <a:sx n="89" d="100"/>
          <a:sy n="89" d="100"/>
        </p:scale>
        <p:origin x="678" y="90"/>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2</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3</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4</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5</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6</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7</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charset="0"/>
              </a:defRPr>
            </a:lvl1pPr>
            <a:lvl2pPr marL="736600" indent="-282575" defTabSz="923925">
              <a:spcBef>
                <a:spcPct val="30000"/>
              </a:spcBef>
              <a:defRPr sz="1200">
                <a:solidFill>
                  <a:schemeClr val="tx1"/>
                </a:solidFill>
                <a:latin typeface="Arial" charset="0"/>
              </a:defRPr>
            </a:lvl2pPr>
            <a:lvl3pPr marL="1133475" indent="-225425" defTabSz="923925">
              <a:spcBef>
                <a:spcPct val="30000"/>
              </a:spcBef>
              <a:defRPr sz="1200">
                <a:solidFill>
                  <a:schemeClr val="tx1"/>
                </a:solidFill>
                <a:latin typeface="Arial" charset="0"/>
              </a:defRPr>
            </a:lvl3pPr>
            <a:lvl4pPr marL="1587500" indent="-225425" defTabSz="923925">
              <a:spcBef>
                <a:spcPct val="30000"/>
              </a:spcBef>
              <a:defRPr sz="1200">
                <a:solidFill>
                  <a:schemeClr val="tx1"/>
                </a:solidFill>
                <a:latin typeface="Arial" charset="0"/>
              </a:defRPr>
            </a:lvl4pPr>
            <a:lvl5pPr marL="2041525" indent="-225425" defTabSz="923925">
              <a:spcBef>
                <a:spcPct val="30000"/>
              </a:spcBef>
              <a:defRPr sz="1200">
                <a:solidFill>
                  <a:schemeClr val="tx1"/>
                </a:solidFill>
                <a:latin typeface="Arial" charset="0"/>
              </a:defRPr>
            </a:lvl5pPr>
            <a:lvl6pPr marL="2498725" indent="-225425" defTabSz="923925" eaLnBrk="0" fontAlgn="base" hangingPunct="0">
              <a:spcBef>
                <a:spcPct val="30000"/>
              </a:spcBef>
              <a:spcAft>
                <a:spcPct val="0"/>
              </a:spcAft>
              <a:defRPr sz="1200">
                <a:solidFill>
                  <a:schemeClr val="tx1"/>
                </a:solidFill>
                <a:latin typeface="Arial" charset="0"/>
              </a:defRPr>
            </a:lvl6pPr>
            <a:lvl7pPr marL="2955925" indent="-225425" defTabSz="923925" eaLnBrk="0" fontAlgn="base" hangingPunct="0">
              <a:spcBef>
                <a:spcPct val="30000"/>
              </a:spcBef>
              <a:spcAft>
                <a:spcPct val="0"/>
              </a:spcAft>
              <a:defRPr sz="1200">
                <a:solidFill>
                  <a:schemeClr val="tx1"/>
                </a:solidFill>
                <a:latin typeface="Arial" charset="0"/>
              </a:defRPr>
            </a:lvl7pPr>
            <a:lvl8pPr marL="3413125" indent="-225425" defTabSz="923925" eaLnBrk="0" fontAlgn="base" hangingPunct="0">
              <a:spcBef>
                <a:spcPct val="30000"/>
              </a:spcBef>
              <a:spcAft>
                <a:spcPct val="0"/>
              </a:spcAft>
              <a:defRPr sz="1200">
                <a:solidFill>
                  <a:schemeClr val="tx1"/>
                </a:solidFill>
                <a:latin typeface="Arial" charset="0"/>
              </a:defRPr>
            </a:lvl8pPr>
            <a:lvl9pPr marL="3870325" indent="-225425" defTabSz="923925" eaLnBrk="0" fontAlgn="base" hangingPunct="0">
              <a:spcBef>
                <a:spcPct val="30000"/>
              </a:spcBef>
              <a:spcAft>
                <a:spcPct val="0"/>
              </a:spcAft>
              <a:defRPr sz="1200">
                <a:solidFill>
                  <a:schemeClr val="tx1"/>
                </a:solidFill>
                <a:latin typeface="Arial" charset="0"/>
              </a:defRPr>
            </a:lvl9pPr>
          </a:lstStyle>
          <a:p>
            <a:pPr>
              <a:spcBef>
                <a:spcPct val="50000"/>
              </a:spcBef>
            </a:pPr>
            <a:fld id="{A0B58C05-2FA7-4C17-9749-1404FFD2D365}" type="slidenum">
              <a:rPr lang="en-US" altLang="en-US"/>
              <a:pPr>
                <a:spcBef>
                  <a:spcPct val="50000"/>
                </a:spcBef>
              </a:pPr>
              <a:t>8</a:t>
            </a:fld>
            <a:endParaRPr lang="en-US" alt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935148" y="4416509"/>
            <a:ext cx="5140106" cy="279628"/>
          </a:xfrm>
          <a:prstGeom prst="rect">
            <a:avLst/>
          </a:prstGeom>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5048730-8F6E-46FC-AD97-8631B1E93F9A}" type="slidenum">
              <a:rPr lang="en-US"/>
              <a:pPr>
                <a:defRPr/>
              </a:pPr>
              <a:t>‹#›</a:t>
            </a:fld>
            <a:endParaRPr lang="en-US" dirty="0"/>
          </a:p>
        </p:txBody>
      </p:sp>
    </p:spTree>
    <p:extLst>
      <p:ext uri="{BB962C8B-B14F-4D97-AF65-F5344CB8AC3E}">
        <p14:creationId xmlns:p14="http://schemas.microsoft.com/office/powerpoint/2010/main" val="26665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64FBF4B-7C9D-4F8A-B8F9-D0924BAAE581}" type="slidenum">
              <a:rPr lang="en-US"/>
              <a:pPr>
                <a:defRPr/>
              </a:pPr>
              <a:t>‹#›</a:t>
            </a:fld>
            <a:endParaRPr lang="en-US" dirty="0"/>
          </a:p>
        </p:txBody>
      </p:sp>
    </p:spTree>
    <p:extLst>
      <p:ext uri="{BB962C8B-B14F-4D97-AF65-F5344CB8AC3E}">
        <p14:creationId xmlns:p14="http://schemas.microsoft.com/office/powerpoint/2010/main" val="370292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44497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5" name="Rectangle 4"/>
          <p:cNvSpPr>
            <a:spLocks noGrp="1" noChangeArrowheads="1"/>
          </p:cNvSpPr>
          <p:nvPr>
            <p:ph type="sldNum" sz="quarter" idx="10"/>
          </p:nvPr>
        </p:nvSpPr>
        <p:spPr/>
        <p:txBody>
          <a:bodyPr/>
          <a:lstStyle>
            <a:lvl1pPr>
              <a:defRPr/>
            </a:lvl1pPr>
          </a:lstStyle>
          <a:p>
            <a:pPr>
              <a:defRPr/>
            </a:pPr>
            <a:fld id="{BC334316-1973-45DD-9D72-D931B666B954}" type="slidenum">
              <a:rPr lang="en-US"/>
              <a:pPr>
                <a:defRPr/>
              </a:pPr>
              <a:t>‹#›</a:t>
            </a:fld>
            <a:endParaRPr lang="en-US" dirty="0"/>
          </a:p>
        </p:txBody>
      </p:sp>
    </p:spTree>
    <p:extLst>
      <p:ext uri="{BB962C8B-B14F-4D97-AF65-F5344CB8AC3E}">
        <p14:creationId xmlns:p14="http://schemas.microsoft.com/office/powerpoint/2010/main" val="47287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3916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8F583D9-C9B8-4055-9135-66DB671894A8}" type="slidenum">
              <a:rPr lang="en-US"/>
              <a:pPr>
                <a:defRPr/>
              </a:pPr>
              <a:t>‹#›</a:t>
            </a:fld>
            <a:endParaRPr lang="en-US" dirty="0"/>
          </a:p>
        </p:txBody>
      </p:sp>
    </p:spTree>
    <p:extLst>
      <p:ext uri="{BB962C8B-B14F-4D97-AF65-F5344CB8AC3E}">
        <p14:creationId xmlns:p14="http://schemas.microsoft.com/office/powerpoint/2010/main" val="35574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88C76F1-B6C2-40F0-863F-C21F42B3DAE7}" type="slidenum">
              <a:rPr lang="en-US"/>
              <a:pPr>
                <a:defRPr/>
              </a:pPr>
              <a:t>‹#›</a:t>
            </a:fld>
            <a:endParaRPr lang="en-US" dirty="0"/>
          </a:p>
        </p:txBody>
      </p:sp>
    </p:spTree>
    <p:extLst>
      <p:ext uri="{BB962C8B-B14F-4D97-AF65-F5344CB8AC3E}">
        <p14:creationId xmlns:p14="http://schemas.microsoft.com/office/powerpoint/2010/main" val="296282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D534984-98CF-49C8-93CD-5882BAD1EA86}" type="slidenum">
              <a:rPr lang="en-US"/>
              <a:pPr>
                <a:defRPr/>
              </a:pPr>
              <a:t>‹#›</a:t>
            </a:fld>
            <a:endParaRPr lang="en-US" dirty="0"/>
          </a:p>
        </p:txBody>
      </p:sp>
    </p:spTree>
    <p:extLst>
      <p:ext uri="{BB962C8B-B14F-4D97-AF65-F5344CB8AC3E}">
        <p14:creationId xmlns:p14="http://schemas.microsoft.com/office/powerpoint/2010/main" val="303787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52817AC-DF7C-4746-9C86-DC8A83A15451}" type="slidenum">
              <a:rPr lang="en-US"/>
              <a:pPr>
                <a:defRPr/>
              </a:pPr>
              <a:t>‹#›</a:t>
            </a:fld>
            <a:endParaRPr lang="en-US" dirty="0"/>
          </a:p>
        </p:txBody>
      </p:sp>
    </p:spTree>
    <p:extLst>
      <p:ext uri="{BB962C8B-B14F-4D97-AF65-F5344CB8AC3E}">
        <p14:creationId xmlns:p14="http://schemas.microsoft.com/office/powerpoint/2010/main" val="181039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txBox="1">
            <a:spLocks noChangeArrowheads="1"/>
          </p:cNvSpPr>
          <p:nvPr userDrawn="1"/>
        </p:nvSpPr>
        <p:spPr bwMode="auto">
          <a:xfrm>
            <a:off x="350838" y="6223000"/>
            <a:ext cx="48307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New ATM Requirements</a:t>
            </a:r>
            <a:endParaRPr lang="en-US" b="1" dirty="0">
              <a:solidFill>
                <a:schemeClr val="bg1"/>
              </a:solidFill>
              <a:latin typeface="Arial" pitchFamily="34" charset="0"/>
            </a:endParaRPr>
          </a:p>
        </p:txBody>
      </p:sp>
      <p:sp>
        <p:nvSpPr>
          <p:cNvPr id="3" name="Rectangle 2"/>
          <p:cNvSpPr>
            <a:spLocks noGrp="1" noChangeArrowheads="1"/>
          </p:cNvSpPr>
          <p:nvPr>
            <p:ph type="sldNum" sz="quarter" idx="10"/>
          </p:nvPr>
        </p:nvSpPr>
        <p:spPr/>
        <p:txBody>
          <a:bodyPr/>
          <a:lstStyle>
            <a:lvl1pPr>
              <a:defRPr/>
            </a:lvl1pPr>
          </a:lstStyle>
          <a:p>
            <a:pPr>
              <a:defRPr/>
            </a:pPr>
            <a:fld id="{29A85720-2AFC-42F6-A611-71949B592496}" type="slidenum">
              <a:rPr lang="en-US"/>
              <a:pPr>
                <a:defRPr/>
              </a:pPr>
              <a:t>‹#›</a:t>
            </a:fld>
            <a:endParaRPr lang="en-US" dirty="0"/>
          </a:p>
        </p:txBody>
      </p:sp>
    </p:spTree>
    <p:extLst>
      <p:ext uri="{BB962C8B-B14F-4D97-AF65-F5344CB8AC3E}">
        <p14:creationId xmlns:p14="http://schemas.microsoft.com/office/powerpoint/2010/main" val="19216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6139896-4DC1-4E3D-B6D6-A3C9E8793B5C}" type="slidenum">
              <a:rPr lang="en-US"/>
              <a:pPr>
                <a:defRPr/>
              </a:pPr>
              <a:t>‹#›</a:t>
            </a:fld>
            <a:endParaRPr lang="en-US" dirty="0"/>
          </a:p>
        </p:txBody>
      </p:sp>
    </p:spTree>
    <p:extLst>
      <p:ext uri="{BB962C8B-B14F-4D97-AF65-F5344CB8AC3E}">
        <p14:creationId xmlns:p14="http://schemas.microsoft.com/office/powerpoint/2010/main" val="12108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47A84DA-C220-4C1A-8274-568CA00552C6}" type="slidenum">
              <a:rPr lang="en-US"/>
              <a:pPr>
                <a:defRPr/>
              </a:pPr>
              <a:t>‹#›</a:t>
            </a:fld>
            <a:endParaRPr lang="en-US" dirty="0"/>
          </a:p>
        </p:txBody>
      </p:sp>
    </p:spTree>
    <p:extLst>
      <p:ext uri="{BB962C8B-B14F-4D97-AF65-F5344CB8AC3E}">
        <p14:creationId xmlns:p14="http://schemas.microsoft.com/office/powerpoint/2010/main" val="419585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48" r:id="rId3"/>
    <p:sldLayoutId id="2147484049" r:id="rId4"/>
    <p:sldLayoutId id="2147484050" r:id="rId5"/>
    <p:sldLayoutId id="2147484051" r:id="rId6"/>
    <p:sldLayoutId id="2147484058" r:id="rId7"/>
    <p:sldLayoutId id="2147484052" r:id="rId8"/>
    <p:sldLayoutId id="2147484053" r:id="rId9"/>
    <p:sldLayoutId id="2147484054" r:id="rId10"/>
    <p:sldLayoutId id="2147484055" r:id="rId11"/>
    <p:sldLayoutId id="2147484059"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1219200"/>
            <a:ext cx="4983163" cy="1395413"/>
          </a:xfrm>
        </p:spPr>
        <p:txBody>
          <a:bodyPr/>
          <a:lstStyle/>
          <a:p>
            <a:pPr eaLnBrk="1" hangingPunct="1"/>
            <a:r>
              <a:rPr lang="en-US" altLang="en-US" dirty="0" smtClean="0"/>
              <a:t>REDAC / NAS Ops </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Francisco Bermudez, ANG-C72</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September 12, 2017</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smtClean="0">
                <a:solidFill>
                  <a:schemeClr val="bg2"/>
                </a:solidFill>
              </a:rPr>
              <a:t>New ATM Requirements</a:t>
            </a:r>
            <a:endParaRPr lang="en-US" altLang="en-US" i="1" dirty="0">
              <a:solidFill>
                <a:schemeClr val="bg2"/>
              </a:solidFill>
            </a:endParaRPr>
          </a:p>
          <a:p>
            <a:pPr eaLnBrk="1" hangingPunct="1">
              <a:spcBef>
                <a:spcPct val="50000"/>
              </a:spcBef>
              <a:buFontTx/>
              <a:buNone/>
            </a:pPr>
            <a:r>
              <a:rPr lang="en-US" altLang="en-US" i="1" dirty="0">
                <a:solidFill>
                  <a:schemeClr val="bg2"/>
                </a:solidFill>
              </a:rPr>
              <a:t>BLI Number</a:t>
            </a:r>
            <a:r>
              <a:rPr lang="en-US" altLang="en-US" i="1" dirty="0" smtClean="0">
                <a:solidFill>
                  <a:schemeClr val="bg2"/>
                </a:solidFill>
              </a:rPr>
              <a:t>: 1A09D</a:t>
            </a:r>
            <a:endParaRPr lang="en-US" altLang="en-US" i="1" dirty="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2</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 Benefits </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What are the benefits to the FAA?</a:t>
            </a:r>
          </a:p>
          <a:p>
            <a:pPr marL="171450" lvl="0" indent="-171450" eaLnBrk="1" hangingPunct="1">
              <a:spcBef>
                <a:spcPct val="0"/>
              </a:spcBef>
            </a:pPr>
            <a:endParaRPr lang="en-US" altLang="en-US" sz="1600" b="0" dirty="0" smtClean="0">
              <a:solidFill>
                <a:srgbClr val="000000"/>
              </a:solidFill>
            </a:endParaRPr>
          </a:p>
          <a:p>
            <a:pPr marL="171450" lvl="0" indent="-171450" eaLnBrk="1" hangingPunct="1">
              <a:spcBef>
                <a:spcPct val="0"/>
              </a:spcBef>
            </a:pPr>
            <a:r>
              <a:rPr lang="en-US" altLang="en-US" sz="1600" b="0" dirty="0" smtClean="0">
                <a:solidFill>
                  <a:srgbClr val="000000"/>
                </a:solidFill>
              </a:rPr>
              <a:t>The </a:t>
            </a:r>
            <a:r>
              <a:rPr lang="en-US" altLang="en-US" sz="1600" b="0" dirty="0">
                <a:solidFill>
                  <a:srgbClr val="000000"/>
                </a:solidFill>
              </a:rPr>
              <a:t>New ATM Requirements program is needed to identify new opportunities to improve the efficiency and effectiveness of air traffic management operations. Activities include the research and development of procedures, tools, and systems in support of operational improvements</a:t>
            </a:r>
            <a:r>
              <a:rPr lang="en-US" altLang="en-US" sz="1600" b="0" dirty="0" smtClean="0">
                <a:solidFill>
                  <a:srgbClr val="000000"/>
                </a:solidFill>
              </a:rPr>
              <a:t>.</a:t>
            </a:r>
          </a:p>
          <a:p>
            <a:pPr marL="171450" lvl="0" indent="-171450" eaLnBrk="1" hangingPunct="1">
              <a:spcBef>
                <a:spcPct val="0"/>
              </a:spcBef>
            </a:pPr>
            <a:endParaRPr lang="en-US" altLang="en-US" sz="1600" b="0" dirty="0" smtClean="0">
              <a:solidFill>
                <a:srgbClr val="000000"/>
              </a:solidFill>
            </a:endParaRPr>
          </a:p>
          <a:p>
            <a:pPr marL="171450" lvl="0" indent="-171450" eaLnBrk="1" hangingPunct="1">
              <a:spcBef>
                <a:spcPct val="0"/>
              </a:spcBef>
            </a:pPr>
            <a:r>
              <a:rPr lang="en-US" altLang="en-US" sz="1600" b="0" dirty="0">
                <a:solidFill>
                  <a:srgbClr val="000000"/>
                </a:solidFill>
              </a:rPr>
              <a:t>The service analysis and operational demonstration activities within this program support the development of operational improvements that will increase the number of arrivals and departures at major </a:t>
            </a:r>
            <a:r>
              <a:rPr lang="en-US" altLang="en-US" sz="1600" b="0" dirty="0" smtClean="0"/>
              <a:t>airports (FAA Performance Metric mapping).</a:t>
            </a:r>
            <a:endParaRPr lang="en-US" altLang="en-US" sz="16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3</a:t>
            </a:fld>
            <a:endParaRPr lang="en-US" altLang="en-US" sz="1400" b="0" smtClean="0">
              <a:solidFill>
                <a:schemeClr val="bg1"/>
              </a:solidFill>
            </a:endParaRPr>
          </a:p>
        </p:txBody>
      </p:sp>
      <p:sp>
        <p:nvSpPr>
          <p:cNvPr id="7171" name="Rectangle 2"/>
          <p:cNvSpPr>
            <a:spLocks noGrp="1" noChangeArrowheads="1"/>
          </p:cNvSpPr>
          <p:nvPr>
            <p:ph type="title"/>
          </p:nvPr>
        </p:nvSpPr>
        <p:spPr>
          <a:xfrm>
            <a:off x="228600" y="344488"/>
            <a:ext cx="9067800" cy="609600"/>
          </a:xfrm>
        </p:spPr>
        <p:txBody>
          <a:bodyPr/>
          <a:lstStyle/>
          <a:p>
            <a:pPr algn="ctr" eaLnBrk="1" hangingPunct="1"/>
            <a:r>
              <a:rPr lang="en-US" altLang="en-US" sz="3400" dirty="0" smtClean="0"/>
              <a:t>New ATM Requirements - Goals  </a:t>
            </a:r>
            <a:endParaRPr lang="en-US" altLang="en-US" sz="3400" i="1" dirty="0" smtClean="0"/>
          </a:p>
        </p:txBody>
      </p:sp>
      <p:sp>
        <p:nvSpPr>
          <p:cNvPr id="7172" name="Rectangle 3"/>
          <p:cNvSpPr txBox="1">
            <a:spLocks noChangeArrowheads="1"/>
          </p:cNvSpPr>
          <p:nvPr/>
        </p:nvSpPr>
        <p:spPr bwMode="auto">
          <a:xfrm>
            <a:off x="512763" y="1447800"/>
            <a:ext cx="8077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What are the Research Goals?</a:t>
            </a:r>
          </a:p>
          <a:p>
            <a:pPr eaLnBrk="1" hangingPunct="1">
              <a:spcBef>
                <a:spcPct val="50000"/>
              </a:spcBef>
              <a:buFontTx/>
              <a:buNone/>
            </a:pPr>
            <a:r>
              <a:rPr lang="en-US" altLang="en-US" sz="1800" b="0" dirty="0" smtClean="0">
                <a:solidFill>
                  <a:srgbClr val="000000"/>
                </a:solidFill>
              </a:rPr>
              <a:t>The New ATM Requirements research goals include:</a:t>
            </a:r>
          </a:p>
          <a:p>
            <a:pPr marL="171450" indent="-171450" eaLnBrk="1" hangingPunct="1">
              <a:spcBef>
                <a:spcPct val="0"/>
              </a:spcBef>
            </a:pPr>
            <a:endParaRPr lang="en-US" altLang="en-US" sz="1600" b="0" dirty="0" smtClean="0">
              <a:solidFill>
                <a:srgbClr val="000000"/>
              </a:solidFill>
            </a:endParaRPr>
          </a:p>
          <a:p>
            <a:pPr marL="171450" indent="-171450" eaLnBrk="1" hangingPunct="1">
              <a:spcBef>
                <a:spcPct val="0"/>
              </a:spcBef>
            </a:pPr>
            <a:r>
              <a:rPr lang="en-US" altLang="en-US" sz="1600" b="0" dirty="0" smtClean="0">
                <a:solidFill>
                  <a:srgbClr val="000000"/>
                </a:solidFill>
              </a:rPr>
              <a:t>Address </a:t>
            </a:r>
            <a:r>
              <a:rPr lang="en-US" altLang="en-US" sz="1600" b="0" dirty="0">
                <a:solidFill>
                  <a:srgbClr val="000000"/>
                </a:solidFill>
              </a:rPr>
              <a:t>the </a:t>
            </a:r>
            <a:r>
              <a:rPr lang="en-US" altLang="en-US" sz="1600" b="0" dirty="0"/>
              <a:t>need for harmonizing protocols and standards for enterprise information use both internally and with external </a:t>
            </a:r>
            <a:r>
              <a:rPr lang="en-US" altLang="en-US" sz="1600" b="0" dirty="0" smtClean="0"/>
              <a:t>agency and industry partners</a:t>
            </a:r>
            <a:endParaRPr lang="en-US" altLang="en-US" sz="1600" b="0" dirty="0"/>
          </a:p>
          <a:p>
            <a:pPr marL="171450" indent="-171450" eaLnBrk="1" hangingPunct="1">
              <a:spcBef>
                <a:spcPct val="0"/>
              </a:spcBef>
            </a:pPr>
            <a:r>
              <a:rPr lang="en-US" altLang="en-US" sz="1600" b="0" dirty="0"/>
              <a:t>Develop collision avoidance systems </a:t>
            </a:r>
            <a:r>
              <a:rPr lang="en-US" altLang="en-US" sz="1600" b="0" dirty="0" smtClean="0"/>
              <a:t>for new </a:t>
            </a:r>
            <a:r>
              <a:rPr lang="en-US" altLang="en-US" sz="1600" b="0" dirty="0"/>
              <a:t>user classes</a:t>
            </a:r>
          </a:p>
          <a:p>
            <a:pPr marL="171450" indent="-171450" eaLnBrk="1" hangingPunct="1">
              <a:spcBef>
                <a:spcPct val="0"/>
              </a:spcBef>
            </a:pPr>
            <a:r>
              <a:rPr lang="en-US" altLang="en-US" sz="1600" b="0" dirty="0"/>
              <a:t>Integrate weather </a:t>
            </a:r>
            <a:r>
              <a:rPr lang="en-US" altLang="en-US" sz="1600" b="0" dirty="0" smtClean="0"/>
              <a:t>information </a:t>
            </a:r>
            <a:r>
              <a:rPr lang="en-US" altLang="en-US" sz="1600" b="0" dirty="0"/>
              <a:t>into </a:t>
            </a:r>
            <a:r>
              <a:rPr lang="en-US" altLang="en-US" sz="1600" b="0" dirty="0" smtClean="0"/>
              <a:t>air traffic </a:t>
            </a:r>
            <a:r>
              <a:rPr lang="en-US" altLang="en-US" sz="1600" b="0" dirty="0"/>
              <a:t>management systems</a:t>
            </a:r>
          </a:p>
          <a:p>
            <a:pPr marL="171450" indent="-171450" eaLnBrk="1" hangingPunct="1">
              <a:spcBef>
                <a:spcPct val="0"/>
              </a:spcBef>
            </a:pPr>
            <a:r>
              <a:rPr lang="en-US" altLang="en-US" sz="1600" b="0" dirty="0"/>
              <a:t>Develop requirements </a:t>
            </a:r>
            <a:r>
              <a:rPr lang="en-US" altLang="en-US" sz="1600" b="0" dirty="0" smtClean="0"/>
              <a:t>for the exchange and synchronize trajectory </a:t>
            </a:r>
            <a:r>
              <a:rPr lang="en-US" altLang="en-US" sz="1600" b="0" dirty="0"/>
              <a:t>information </a:t>
            </a:r>
            <a:r>
              <a:rPr lang="en-US" altLang="en-US" sz="1600" b="0" dirty="0" smtClean="0"/>
              <a:t>between aircraft and ATM </a:t>
            </a:r>
            <a:r>
              <a:rPr lang="en-US" altLang="en-US" sz="1600" b="0" dirty="0"/>
              <a:t>systems</a:t>
            </a:r>
          </a:p>
          <a:p>
            <a:pPr marL="171450" indent="-171450" eaLnBrk="1" hangingPunct="1">
              <a:spcBef>
                <a:spcPct val="0"/>
              </a:spcBef>
            </a:pPr>
            <a:r>
              <a:rPr lang="en-US" altLang="en-US" sz="1600" b="0" dirty="0"/>
              <a:t>Develop advanced communications technologies for data exchange between air and ground </a:t>
            </a:r>
            <a:r>
              <a:rPr lang="en-US" altLang="en-US" sz="1600" b="0" dirty="0" smtClean="0"/>
              <a:t>systems </a:t>
            </a:r>
            <a:r>
              <a:rPr lang="en-US" altLang="en-US" sz="1600" b="0" dirty="0" err="1" smtClean="0"/>
              <a:t>e,g</a:t>
            </a:r>
            <a:r>
              <a:rPr lang="en-US" altLang="en-US" sz="1600" b="0" dirty="0" smtClean="0"/>
              <a:t>, swift broadband </a:t>
            </a:r>
            <a:r>
              <a:rPr lang="en-US" altLang="en-US" sz="1600" b="0" dirty="0" err="1" smtClean="0"/>
              <a:t>satcomm</a:t>
            </a:r>
            <a:endParaRPr lang="en-US" altLang="en-US" sz="1600" b="0" dirty="0"/>
          </a:p>
          <a:p>
            <a:pPr marL="171450" indent="-171450" eaLnBrk="1" hangingPunct="1">
              <a:spcBef>
                <a:spcPct val="0"/>
              </a:spcBef>
            </a:pPr>
            <a:r>
              <a:rPr lang="en-US" altLang="en-US" sz="1600" b="0" dirty="0"/>
              <a:t>Evaluate </a:t>
            </a:r>
            <a:r>
              <a:rPr lang="en-US" altLang="en-US" sz="1600" b="0" dirty="0" smtClean="0"/>
              <a:t>the future use of cloud architectures </a:t>
            </a:r>
            <a:r>
              <a:rPr lang="en-US" altLang="en-US" sz="1600" b="0" dirty="0"/>
              <a:t>to provide common and control services </a:t>
            </a:r>
            <a:endParaRPr lang="en-US" altLang="en-US" sz="1600" b="0" dirty="0" smtClean="0"/>
          </a:p>
          <a:p>
            <a:pPr marL="171450" indent="-171450" eaLnBrk="1" hangingPunct="1">
              <a:spcBef>
                <a:spcPct val="0"/>
              </a:spcBef>
            </a:pPr>
            <a:r>
              <a:rPr lang="en-US" altLang="en-US" sz="1600" b="0" dirty="0" smtClean="0"/>
              <a:t>Develop </a:t>
            </a:r>
            <a:r>
              <a:rPr lang="en-US" altLang="en-US" sz="1600" b="0" dirty="0"/>
              <a:t>a transition strategy for </a:t>
            </a:r>
            <a:r>
              <a:rPr lang="en-US" altLang="en-US" sz="1600" b="0" dirty="0">
                <a:solidFill>
                  <a:srgbClr val="000000"/>
                </a:solidFill>
              </a:rPr>
              <a:t>the </a:t>
            </a:r>
            <a:r>
              <a:rPr lang="en-US" altLang="en-US" sz="1600" b="0" dirty="0" smtClean="0">
                <a:solidFill>
                  <a:srgbClr val="000000"/>
                </a:solidFill>
              </a:rPr>
              <a:t>use </a:t>
            </a:r>
            <a:r>
              <a:rPr lang="en-US" altLang="en-US" sz="1600" b="0" dirty="0">
                <a:solidFill>
                  <a:srgbClr val="000000"/>
                </a:solidFill>
              </a:rPr>
              <a:t>of </a:t>
            </a:r>
            <a:r>
              <a:rPr lang="en-US" altLang="en-US" sz="1600" b="0" dirty="0" smtClean="0">
                <a:solidFill>
                  <a:srgbClr val="000000"/>
                </a:solidFill>
              </a:rPr>
              <a:t>commercial off the shelf (COTS) displays </a:t>
            </a:r>
            <a:r>
              <a:rPr lang="en-US" altLang="en-US" sz="1600" b="0" dirty="0">
                <a:solidFill>
                  <a:srgbClr val="000000"/>
                </a:solidFill>
              </a:rPr>
              <a:t>as Common Displays in the NAS.</a:t>
            </a:r>
          </a:p>
          <a:p>
            <a:pPr marL="171450" lvl="0" indent="-171450" eaLnBrk="1" hangingPunct="1">
              <a:spcBef>
                <a:spcPct val="0"/>
              </a:spcBef>
            </a:pPr>
            <a:endParaRPr lang="en-US" altLang="en-US" sz="1400" b="0" dirty="0" smtClean="0">
              <a:solidFill>
                <a:srgbClr val="000000"/>
              </a:solidFill>
            </a:endParaRPr>
          </a:p>
        </p:txBody>
      </p:sp>
    </p:spTree>
    <p:extLst>
      <p:ext uri="{BB962C8B-B14F-4D97-AF65-F5344CB8AC3E}">
        <p14:creationId xmlns:p14="http://schemas.microsoft.com/office/powerpoint/2010/main" val="2222549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4</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2800" dirty="0" smtClean="0"/>
              <a:t>New ATM Requirements - Accomplishments</a:t>
            </a:r>
            <a:endParaRPr lang="en-US" altLang="en-US" sz="28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FY17 Accomplishments</a:t>
            </a:r>
          </a:p>
          <a:p>
            <a:pPr marL="285750" indent="-285750" eaLnBrk="1" hangingPunct="1">
              <a:spcBef>
                <a:spcPct val="50000"/>
              </a:spcBef>
            </a:pPr>
            <a:r>
              <a:rPr lang="en-US" altLang="en-US" sz="1600" b="0" dirty="0" smtClean="0"/>
              <a:t>In support of the FAA’s evolution to FF-ICE and the adoption of harmonized information exchange models, conducted </a:t>
            </a:r>
            <a:r>
              <a:rPr lang="en-US" altLang="en-US" sz="1600" b="0" dirty="0"/>
              <a:t>quality assurance/quality control testing of Flight Information Exchange Model (FIXM) against FAA requirements</a:t>
            </a:r>
            <a:r>
              <a:rPr lang="en-US" altLang="en-US" sz="1600" b="0" dirty="0" smtClean="0"/>
              <a:t>.</a:t>
            </a:r>
          </a:p>
          <a:p>
            <a:pPr marL="285750" indent="-285750" eaLnBrk="1" hangingPunct="1">
              <a:spcBef>
                <a:spcPct val="50000"/>
              </a:spcBef>
            </a:pPr>
            <a:r>
              <a:rPr lang="en-US" altLang="en-US" sz="1600" b="0" dirty="0" smtClean="0"/>
              <a:t>In support of UAS integration into the NAS, completed </a:t>
            </a:r>
            <a:r>
              <a:rPr lang="en-US" altLang="en-US" sz="1600" b="0" dirty="0"/>
              <a:t>system requirements specification and updated </a:t>
            </a:r>
            <a:r>
              <a:rPr lang="en-US" altLang="en-US" sz="1600" b="0" dirty="0" smtClean="0"/>
              <a:t>the software </a:t>
            </a:r>
            <a:r>
              <a:rPr lang="en-US" altLang="en-US" sz="1600" b="0" dirty="0"/>
              <a:t>logic for the Airborne Collision Avoidance System (ACAS) Xu variant for unmanned aircraft. </a:t>
            </a:r>
            <a:endParaRPr lang="en-US" altLang="en-US" sz="1600" b="0" dirty="0" smtClean="0"/>
          </a:p>
          <a:p>
            <a:pPr marL="285750" indent="-285750" eaLnBrk="1" hangingPunct="1">
              <a:spcBef>
                <a:spcPct val="50000"/>
              </a:spcBef>
            </a:pPr>
            <a:r>
              <a:rPr lang="en-US" altLang="en-US" sz="1600" b="0" dirty="0" smtClean="0"/>
              <a:t>Initiated </a:t>
            </a:r>
            <a:r>
              <a:rPr lang="en-US" altLang="en-US" sz="1600" b="0" dirty="0"/>
              <a:t>work on synchronization of trajectory information between </a:t>
            </a:r>
            <a:r>
              <a:rPr lang="en-US" altLang="en-US" sz="1600" b="0" dirty="0" smtClean="0"/>
              <a:t>aircraft and ATM systems to support initial TBO in a </a:t>
            </a:r>
            <a:r>
              <a:rPr lang="en-US" altLang="en-US" sz="1600" b="0" dirty="0" err="1" smtClean="0"/>
              <a:t>datacomm</a:t>
            </a:r>
            <a:r>
              <a:rPr lang="en-US" altLang="en-US" sz="1600" b="0" dirty="0" smtClean="0"/>
              <a:t> and Connected Aircraft environment.</a:t>
            </a:r>
          </a:p>
          <a:p>
            <a:pPr marL="285750" indent="-285750" eaLnBrk="1" hangingPunct="1">
              <a:spcBef>
                <a:spcPct val="50000"/>
              </a:spcBef>
            </a:pPr>
            <a:r>
              <a:rPr lang="en-US" altLang="en-US" sz="1600" b="0" dirty="0" smtClean="0"/>
              <a:t>As part of the FAA’s </a:t>
            </a:r>
            <a:r>
              <a:rPr lang="en-US" altLang="en-US" sz="1600" b="0" dirty="0" err="1" smtClean="0"/>
              <a:t>datacomm</a:t>
            </a:r>
            <a:r>
              <a:rPr lang="en-US" altLang="en-US" sz="1600" b="0" dirty="0" smtClean="0"/>
              <a:t> evolution and international harmonization efforts, continued work at ICAO and RTCA in development of standards for Aeronautical Telecommunications Network (ATN) over Internet Protocol (IP) communications.</a:t>
            </a:r>
          </a:p>
          <a:p>
            <a:pPr marL="285750" indent="-285750" eaLnBrk="1" hangingPunct="1">
              <a:spcBef>
                <a:spcPct val="50000"/>
              </a:spcBef>
            </a:pPr>
            <a:r>
              <a:rPr lang="en-US" altLang="en-US" sz="1600" b="0" dirty="0" smtClean="0"/>
              <a:t>Completed report on current wind compression forecast skill (performance) and operational utilization in supporting advanced PBN and time-based operations in the terminal environment. </a:t>
            </a:r>
          </a:p>
          <a:p>
            <a:pPr marL="285750" indent="-285750" eaLnBrk="1" hangingPunct="1">
              <a:spcBef>
                <a:spcPct val="50000"/>
              </a:spcBef>
            </a:pPr>
            <a:endParaRPr lang="en-US" altLang="en-US" sz="1600" b="0" dirty="0">
              <a:solidFill>
                <a:srgbClr val="FF0000"/>
              </a:solidFill>
            </a:endParaRPr>
          </a:p>
          <a:p>
            <a:pPr lvl="0" eaLnBrk="1" hangingPunct="1">
              <a:spcBef>
                <a:spcPct val="0"/>
              </a:spcBef>
              <a:buNone/>
            </a:pPr>
            <a:endParaRPr lang="en-US" altLang="en-US" sz="1400" b="0" dirty="0" smtClean="0">
              <a:solidFill>
                <a:srgbClr val="000000"/>
              </a:solidFill>
            </a:endParaRPr>
          </a:p>
        </p:txBody>
      </p:sp>
    </p:spTree>
    <p:extLst>
      <p:ext uri="{BB962C8B-B14F-4D97-AF65-F5344CB8AC3E}">
        <p14:creationId xmlns:p14="http://schemas.microsoft.com/office/powerpoint/2010/main" val="1523847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5</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 Plans</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FY18 Planned Activities</a:t>
            </a:r>
          </a:p>
          <a:p>
            <a:pPr marL="285750" indent="-285750" eaLnBrk="1" hangingPunct="1">
              <a:spcBef>
                <a:spcPct val="50000"/>
              </a:spcBef>
            </a:pPr>
            <a:r>
              <a:rPr lang="en-US" altLang="en-US" sz="1600" b="0" dirty="0"/>
              <a:t>Develop enterprise </a:t>
            </a:r>
            <a:r>
              <a:rPr lang="en-US" altLang="en-US" sz="1600" b="0" dirty="0" smtClean="0"/>
              <a:t>information management governance </a:t>
            </a:r>
            <a:r>
              <a:rPr lang="en-US" altLang="en-US" sz="1600" b="0" dirty="0"/>
              <a:t>artifacts in compliance with ICAO standards</a:t>
            </a:r>
          </a:p>
          <a:p>
            <a:pPr marL="285750" indent="-285750" eaLnBrk="1" hangingPunct="1">
              <a:spcBef>
                <a:spcPct val="50000"/>
              </a:spcBef>
            </a:pPr>
            <a:r>
              <a:rPr lang="en-US" altLang="en-US" sz="1600" b="0" dirty="0"/>
              <a:t>Develop interoperability </a:t>
            </a:r>
            <a:r>
              <a:rPr lang="en-US" altLang="en-US" sz="1600" b="0" dirty="0" smtClean="0"/>
              <a:t>requirements </a:t>
            </a:r>
            <a:r>
              <a:rPr lang="en-US" altLang="en-US" sz="1600" b="0" dirty="0"/>
              <a:t>of collision avoidance systems</a:t>
            </a:r>
          </a:p>
          <a:p>
            <a:pPr marL="285750" indent="-285750" eaLnBrk="1" hangingPunct="1">
              <a:spcBef>
                <a:spcPct val="50000"/>
              </a:spcBef>
            </a:pPr>
            <a:r>
              <a:rPr lang="en-US" altLang="en-US" sz="1600" b="0" dirty="0"/>
              <a:t>Conduct studies surrounding the operational usage of wind information support capabilities and determine the performance level of current weather products and develop report.</a:t>
            </a:r>
          </a:p>
          <a:p>
            <a:pPr marL="285750" indent="-285750" eaLnBrk="1" hangingPunct="1">
              <a:spcBef>
                <a:spcPct val="50000"/>
              </a:spcBef>
            </a:pPr>
            <a:r>
              <a:rPr lang="en-US" altLang="en-US" sz="1600" b="0" dirty="0"/>
              <a:t>Develop air/ground trajectory synchronization simulation plan, begin execution.</a:t>
            </a:r>
          </a:p>
          <a:p>
            <a:pPr marL="285750" indent="-285750" eaLnBrk="1" hangingPunct="1">
              <a:spcBef>
                <a:spcPct val="50000"/>
              </a:spcBef>
            </a:pPr>
            <a:r>
              <a:rPr lang="en-US" altLang="en-US" sz="1600" b="0" dirty="0"/>
              <a:t>New Start: Develop engineering study evaluating the command &amp; control capability for NAS Systems in a cloud environment and complete report on this evaluation.</a:t>
            </a:r>
          </a:p>
          <a:p>
            <a:pPr marL="285750" indent="-285750" eaLnBrk="1" hangingPunct="1">
              <a:spcBef>
                <a:spcPct val="50000"/>
              </a:spcBef>
            </a:pPr>
            <a:r>
              <a:rPr lang="en-US" altLang="en-US" sz="1600" b="0" dirty="0"/>
              <a:t>New Start: Evaluate performance requirements for NAS information systems displays</a:t>
            </a:r>
          </a:p>
          <a:p>
            <a:pPr lvl="0" eaLnBrk="1" hangingPunct="1">
              <a:spcBef>
                <a:spcPct val="0"/>
              </a:spcBef>
              <a:buNone/>
            </a:pPr>
            <a:endParaRPr lang="en-US" altLang="en-US" sz="1400" b="0" dirty="0" smtClean="0">
              <a:solidFill>
                <a:srgbClr val="000000"/>
              </a:solidFill>
            </a:endParaRPr>
          </a:p>
        </p:txBody>
      </p:sp>
    </p:spTree>
    <p:extLst>
      <p:ext uri="{BB962C8B-B14F-4D97-AF65-F5344CB8AC3E}">
        <p14:creationId xmlns:p14="http://schemas.microsoft.com/office/powerpoint/2010/main" val="2315447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6</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 Plans  </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FY19 Planned Activities</a:t>
            </a:r>
          </a:p>
          <a:p>
            <a:pPr marL="285750" indent="-285750" eaLnBrk="1" hangingPunct="1">
              <a:spcBef>
                <a:spcPct val="50000"/>
              </a:spcBef>
            </a:pPr>
            <a:r>
              <a:rPr lang="en-US" altLang="en-US" sz="1600" b="0" dirty="0"/>
              <a:t>Develop guidance material for the implementation of information services governance.</a:t>
            </a:r>
          </a:p>
          <a:p>
            <a:pPr marL="285750" indent="-285750" eaLnBrk="1" hangingPunct="1">
              <a:spcBef>
                <a:spcPct val="50000"/>
              </a:spcBef>
            </a:pPr>
            <a:r>
              <a:rPr lang="en-US" altLang="en-US" sz="1600" b="0" dirty="0"/>
              <a:t>Analyze operational needs, usage, and service shortfalls for in-flight icing information support capabilities and develop report.</a:t>
            </a:r>
          </a:p>
          <a:p>
            <a:pPr marL="285750" indent="-285750" eaLnBrk="1" hangingPunct="1">
              <a:spcBef>
                <a:spcPct val="50000"/>
              </a:spcBef>
            </a:pPr>
            <a:r>
              <a:rPr lang="en-US" altLang="en-US" sz="1600" b="0" dirty="0"/>
              <a:t>Complete Air/Ground Trajectory Synchronization validation activities.</a:t>
            </a:r>
          </a:p>
          <a:p>
            <a:pPr marL="285750" indent="-285750" eaLnBrk="1" hangingPunct="1">
              <a:spcBef>
                <a:spcPct val="50000"/>
              </a:spcBef>
            </a:pPr>
            <a:r>
              <a:rPr lang="en-US" altLang="en-US" sz="1600" b="0" dirty="0"/>
              <a:t>Complete development of IP Standards to support the FAA's Data </a:t>
            </a:r>
            <a:r>
              <a:rPr lang="en-US" altLang="en-US" sz="1600" b="0" dirty="0" err="1"/>
              <a:t>Comm</a:t>
            </a:r>
            <a:r>
              <a:rPr lang="en-US" altLang="en-US" sz="1600" b="0" dirty="0"/>
              <a:t> Segment 2 and Future Communication Systems.</a:t>
            </a:r>
          </a:p>
          <a:p>
            <a:pPr marL="285750" indent="-285750" eaLnBrk="1" hangingPunct="1">
              <a:spcBef>
                <a:spcPct val="50000"/>
              </a:spcBef>
            </a:pPr>
            <a:r>
              <a:rPr lang="en-US" altLang="en-US" sz="1600" b="0" dirty="0" smtClean="0"/>
              <a:t>Assess </a:t>
            </a:r>
            <a:r>
              <a:rPr lang="en-US" altLang="en-US" sz="1600" b="0" dirty="0"/>
              <a:t>gaps in current cloud architecture to support command and control capability for NAS systems.</a:t>
            </a:r>
          </a:p>
          <a:p>
            <a:pPr marL="285750" indent="-285750" eaLnBrk="1" hangingPunct="1">
              <a:spcBef>
                <a:spcPct val="50000"/>
              </a:spcBef>
            </a:pPr>
            <a:r>
              <a:rPr lang="en-US" altLang="en-US" sz="1600" b="0" dirty="0"/>
              <a:t>Evaluate existing commercial common display/COTS capabilities.</a:t>
            </a:r>
          </a:p>
        </p:txBody>
      </p:sp>
    </p:spTree>
    <p:extLst>
      <p:ext uri="{BB962C8B-B14F-4D97-AF65-F5344CB8AC3E}">
        <p14:creationId xmlns:p14="http://schemas.microsoft.com/office/powerpoint/2010/main" val="2905370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7</a:t>
            </a:fld>
            <a:endParaRPr lang="en-US" altLang="en-US" sz="1400" b="0" smtClean="0">
              <a:solidFill>
                <a:schemeClr val="bg1"/>
              </a:solidFill>
            </a:endParaRPr>
          </a:p>
        </p:txBody>
      </p:sp>
      <p:sp>
        <p:nvSpPr>
          <p:cNvPr id="7171" name="Rectangle 2"/>
          <p:cNvSpPr>
            <a:spLocks noGrp="1" noChangeArrowheads="1"/>
          </p:cNvSpPr>
          <p:nvPr>
            <p:ph type="title"/>
          </p:nvPr>
        </p:nvSpPr>
        <p:spPr/>
        <p:txBody>
          <a:bodyPr/>
          <a:lstStyle/>
          <a:p>
            <a:pPr algn="ctr" eaLnBrk="1" hangingPunct="1"/>
            <a:r>
              <a:rPr lang="en-US" altLang="en-US" sz="3400" dirty="0" smtClean="0"/>
              <a:t>New ATM Requirements - Plans </a:t>
            </a:r>
            <a:endParaRPr lang="en-US" altLang="en-US" sz="3400" i="1" dirty="0" smtClean="0"/>
          </a:p>
        </p:txBody>
      </p:sp>
      <p:sp>
        <p:nvSpPr>
          <p:cNvPr id="7172" name="Rectangle 3"/>
          <p:cNvSpPr txBox="1">
            <a:spLocks noChangeArrowheads="1"/>
          </p:cNvSpPr>
          <p:nvPr/>
        </p:nvSpPr>
        <p:spPr bwMode="auto">
          <a:xfrm>
            <a:off x="512763" y="14478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smtClean="0">
                <a:solidFill>
                  <a:srgbClr val="000000"/>
                </a:solidFill>
              </a:rPr>
              <a:t>FY20 Planned Activities</a:t>
            </a:r>
          </a:p>
          <a:p>
            <a:pPr marL="285750" indent="-285750" eaLnBrk="1" hangingPunct="1">
              <a:spcBef>
                <a:spcPct val="50000"/>
              </a:spcBef>
            </a:pPr>
            <a:r>
              <a:rPr lang="en-US" altLang="en-US" sz="1600" b="0" dirty="0" smtClean="0"/>
              <a:t>Assess </a:t>
            </a:r>
            <a:r>
              <a:rPr lang="en-US" altLang="en-US" sz="1600" b="0" dirty="0"/>
              <a:t>gaps between FAA information services governance and ICAO information management Standards and Recommended </a:t>
            </a:r>
            <a:r>
              <a:rPr lang="en-US" altLang="en-US" sz="1600" b="0" dirty="0" smtClean="0"/>
              <a:t>Practices.</a:t>
            </a:r>
          </a:p>
          <a:p>
            <a:pPr marL="285750" indent="-285750" eaLnBrk="1" hangingPunct="1">
              <a:spcBef>
                <a:spcPct val="50000"/>
              </a:spcBef>
            </a:pPr>
            <a:r>
              <a:rPr lang="en-US" altLang="en-US" sz="1600" b="0" dirty="0" smtClean="0"/>
              <a:t>Analyze </a:t>
            </a:r>
            <a:r>
              <a:rPr lang="en-US" altLang="en-US" sz="1600" b="0" dirty="0"/>
              <a:t>current Winter Weather information support capabilities in operations to determine unmet FAA needs and develop report</a:t>
            </a:r>
            <a:r>
              <a:rPr lang="en-US" altLang="en-US" sz="1600" b="0" dirty="0" smtClean="0"/>
              <a:t>.</a:t>
            </a:r>
          </a:p>
          <a:p>
            <a:pPr marL="285750" indent="-285750" eaLnBrk="1" hangingPunct="1">
              <a:spcBef>
                <a:spcPct val="50000"/>
              </a:spcBef>
            </a:pPr>
            <a:r>
              <a:rPr lang="en-US" altLang="en-US" sz="1600" b="0" dirty="0" smtClean="0"/>
              <a:t>Compile </a:t>
            </a:r>
            <a:r>
              <a:rPr lang="en-US" altLang="en-US" sz="1600" b="0" dirty="0"/>
              <a:t>and publish Air/Ground Trajectory Synchronization implementation recommendations, including required performance guidelines for automation systems. </a:t>
            </a:r>
            <a:endParaRPr lang="en-US" altLang="en-US" sz="1600" b="0" dirty="0" smtClean="0"/>
          </a:p>
          <a:p>
            <a:pPr marL="285750" indent="-285750" eaLnBrk="1" hangingPunct="1">
              <a:spcBef>
                <a:spcPct val="50000"/>
              </a:spcBef>
            </a:pPr>
            <a:r>
              <a:rPr lang="en-US" altLang="en-US" sz="1600" b="0" dirty="0" smtClean="0"/>
              <a:t>Identify </a:t>
            </a:r>
            <a:r>
              <a:rPr lang="en-US" altLang="en-US" sz="1600" b="0" dirty="0"/>
              <a:t>and evaluate NAS Systems potentially suitable for command and control in a cloud </a:t>
            </a:r>
            <a:r>
              <a:rPr lang="en-US" altLang="en-US" sz="1600" b="0" dirty="0" smtClean="0"/>
              <a:t>environment</a:t>
            </a:r>
            <a:r>
              <a:rPr lang="en-US" altLang="en-US" sz="1600" b="0" dirty="0"/>
              <a:t> </a:t>
            </a:r>
            <a:r>
              <a:rPr lang="en-US" altLang="en-US" sz="1600" b="0" dirty="0" smtClean="0"/>
              <a:t>and develop a transition strategy.</a:t>
            </a:r>
          </a:p>
          <a:p>
            <a:pPr marL="285750" indent="-285750" eaLnBrk="1" hangingPunct="1">
              <a:spcBef>
                <a:spcPct val="50000"/>
              </a:spcBef>
            </a:pPr>
            <a:r>
              <a:rPr lang="en-US" altLang="en-US" sz="1600" b="0" dirty="0" smtClean="0"/>
              <a:t>Assess </a:t>
            </a:r>
            <a:r>
              <a:rPr lang="en-US" altLang="en-US" sz="1600" b="0" dirty="0"/>
              <a:t>and validate previously identified gaps in common </a:t>
            </a:r>
            <a:r>
              <a:rPr lang="en-US" altLang="en-US" sz="1600" b="0" dirty="0" smtClean="0"/>
              <a:t>display/COTS and perform a feasibility study on a transition strategy for NAS systems.</a:t>
            </a:r>
            <a:endParaRPr lang="en-US" altLang="en-US" sz="1600" b="0" dirty="0"/>
          </a:p>
        </p:txBody>
      </p:sp>
    </p:spTree>
    <p:extLst>
      <p:ext uri="{BB962C8B-B14F-4D97-AF65-F5344CB8AC3E}">
        <p14:creationId xmlns:p14="http://schemas.microsoft.com/office/powerpoint/2010/main" val="1202769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spcBef>
                <a:spcPct val="0"/>
              </a:spcBef>
              <a:buFontTx/>
              <a:buNone/>
            </a:pPr>
            <a:fld id="{F893B200-DB54-4D38-BFCC-4F34EC7D914B}" type="slidenum">
              <a:rPr lang="en-US" altLang="en-US" sz="1400" b="0">
                <a:solidFill>
                  <a:schemeClr val="bg1"/>
                </a:solidFill>
              </a:rPr>
              <a:pPr>
                <a:spcBef>
                  <a:spcPct val="0"/>
                </a:spcBef>
                <a:buFontTx/>
                <a:buNone/>
              </a:pPr>
              <a:t>8</a:t>
            </a:fld>
            <a:endParaRPr lang="en-US" altLang="en-US" sz="1400" b="0">
              <a:solidFill>
                <a:schemeClr val="bg1"/>
              </a:solidFill>
            </a:endParaRPr>
          </a:p>
        </p:txBody>
      </p:sp>
      <p:sp>
        <p:nvSpPr>
          <p:cNvPr id="56323" name="Rectangle 2"/>
          <p:cNvSpPr>
            <a:spLocks noGrp="1" noChangeArrowheads="1"/>
          </p:cNvSpPr>
          <p:nvPr>
            <p:ph type="title"/>
          </p:nvPr>
        </p:nvSpPr>
        <p:spPr>
          <a:xfrm>
            <a:off x="485775" y="53975"/>
            <a:ext cx="8472488" cy="609600"/>
          </a:xfrm>
        </p:spPr>
        <p:txBody>
          <a:bodyPr/>
          <a:lstStyle/>
          <a:p>
            <a:pPr algn="ctr" eaLnBrk="1" hangingPunct="1"/>
            <a:r>
              <a:rPr lang="en-US" altLang="en-US" sz="2400" dirty="0" smtClean="0"/>
              <a:t>1A09D – G01M.02-02 New Air Traffic Management (ATM) Requirements – F&amp;E</a:t>
            </a:r>
          </a:p>
        </p:txBody>
      </p:sp>
      <p:sp>
        <p:nvSpPr>
          <p:cNvPr id="56324" name="Rectangle 3"/>
          <p:cNvSpPr>
            <a:spLocks noChangeArrowheads="1"/>
          </p:cNvSpPr>
          <p:nvPr/>
        </p:nvSpPr>
        <p:spPr bwMode="auto">
          <a:xfrm>
            <a:off x="823913" y="3475038"/>
            <a:ext cx="38100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dirty="0"/>
              <a:t>FY </a:t>
            </a:r>
            <a:r>
              <a:rPr lang="en-US" altLang="en-US" sz="1800" u="sng" dirty="0" smtClean="0"/>
              <a:t>2020 Planned Research</a:t>
            </a:r>
            <a:endParaRPr lang="en-US" altLang="en-US" sz="1800" u="sng" dirty="0"/>
          </a:p>
        </p:txBody>
      </p:sp>
      <p:sp>
        <p:nvSpPr>
          <p:cNvPr id="56325" name="Rectangle 4"/>
          <p:cNvSpPr>
            <a:spLocks noChangeArrowheads="1"/>
          </p:cNvSpPr>
          <p:nvPr/>
        </p:nvSpPr>
        <p:spPr bwMode="auto">
          <a:xfrm>
            <a:off x="4953000" y="654050"/>
            <a:ext cx="3886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Research Goals</a:t>
            </a:r>
          </a:p>
        </p:txBody>
      </p:sp>
      <p:sp>
        <p:nvSpPr>
          <p:cNvPr id="56326" name="Rectangle 5"/>
          <p:cNvSpPr>
            <a:spLocks noChangeArrowheads="1"/>
          </p:cNvSpPr>
          <p:nvPr/>
        </p:nvSpPr>
        <p:spPr bwMode="auto">
          <a:xfrm>
            <a:off x="617538" y="808038"/>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FAA Strategic Plan</a:t>
            </a:r>
          </a:p>
        </p:txBody>
      </p:sp>
      <p:sp>
        <p:nvSpPr>
          <p:cNvPr id="56327" name="Rectangle 6"/>
          <p:cNvSpPr>
            <a:spLocks noChangeArrowheads="1"/>
          </p:cNvSpPr>
          <p:nvPr/>
        </p:nvSpPr>
        <p:spPr bwMode="auto">
          <a:xfrm>
            <a:off x="48006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Out Year Funding Requirements</a:t>
            </a:r>
            <a:r>
              <a:rPr lang="en-US" altLang="en-US" sz="1800" b="0"/>
              <a:t> </a:t>
            </a:r>
            <a:endParaRPr lang="en-US" altLang="en-US" sz="1800"/>
          </a:p>
        </p:txBody>
      </p:sp>
      <p:sp>
        <p:nvSpPr>
          <p:cNvPr id="56328" name="Line 7"/>
          <p:cNvSpPr>
            <a:spLocks noChangeShapeType="1"/>
          </p:cNvSpPr>
          <p:nvPr/>
        </p:nvSpPr>
        <p:spPr bwMode="auto">
          <a:xfrm>
            <a:off x="4495800" y="1219200"/>
            <a:ext cx="0" cy="480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9" name="Line 8"/>
          <p:cNvSpPr>
            <a:spLocks noChangeShapeType="1"/>
          </p:cNvSpPr>
          <p:nvPr/>
        </p:nvSpPr>
        <p:spPr bwMode="auto">
          <a:xfrm>
            <a:off x="0" y="3505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0" name="Text Box 10"/>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p>
        </p:txBody>
      </p:sp>
      <p:sp>
        <p:nvSpPr>
          <p:cNvPr id="96267" name="Rectangle 22"/>
          <p:cNvSpPr>
            <a:spLocks noChangeArrowheads="1"/>
          </p:cNvSpPr>
          <p:nvPr/>
        </p:nvSpPr>
        <p:spPr bwMode="auto">
          <a:xfrm>
            <a:off x="49213" y="3732327"/>
            <a:ext cx="4370387" cy="23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defRPr/>
            </a:pPr>
            <a:r>
              <a:rPr lang="en-US" altLang="en-US" sz="1050" b="0" dirty="0"/>
              <a:t>Assess gaps between FAA information services governance and ICAO information management Standards and Recommended Practices.</a:t>
            </a:r>
          </a:p>
          <a:p>
            <a:pPr eaLnBrk="1" hangingPunct="1">
              <a:spcBef>
                <a:spcPct val="0"/>
              </a:spcBef>
              <a:defRPr/>
            </a:pPr>
            <a:r>
              <a:rPr lang="en-US" altLang="en-US" sz="1050" b="0" dirty="0"/>
              <a:t>Analyze current Winter Weather information support capabilities in operations to determine unmet FAA needs and develop report.</a:t>
            </a:r>
          </a:p>
          <a:p>
            <a:pPr eaLnBrk="1" hangingPunct="1">
              <a:spcBef>
                <a:spcPct val="0"/>
              </a:spcBef>
              <a:defRPr/>
            </a:pPr>
            <a:r>
              <a:rPr lang="en-US" altLang="en-US" sz="1050" b="0" dirty="0"/>
              <a:t>Compile and publish Air/Ground Trajectory Synchronization implementation recommendations, including required performance guidelines for automation systems. </a:t>
            </a:r>
          </a:p>
          <a:p>
            <a:pPr eaLnBrk="1" hangingPunct="1">
              <a:spcBef>
                <a:spcPct val="0"/>
              </a:spcBef>
              <a:defRPr/>
            </a:pPr>
            <a:r>
              <a:rPr lang="en-US" altLang="en-US" sz="1050" b="0" dirty="0"/>
              <a:t>Identify and evaluate NAS Systems potentially suitable for command and control in a cloud environment and develop a transition strategy.</a:t>
            </a:r>
          </a:p>
          <a:p>
            <a:pPr eaLnBrk="1" hangingPunct="1">
              <a:spcBef>
                <a:spcPct val="0"/>
              </a:spcBef>
              <a:defRPr/>
            </a:pPr>
            <a:r>
              <a:rPr lang="en-US" altLang="en-US" sz="1050" b="0" dirty="0"/>
              <a:t>Assess and validate previously identified gaps in common display/COTS and perform a feasibility study on a transition strategy for NAS systems.</a:t>
            </a:r>
          </a:p>
        </p:txBody>
      </p:sp>
      <p:sp>
        <p:nvSpPr>
          <p:cNvPr id="56332" name="Rectangle 27"/>
          <p:cNvSpPr>
            <a:spLocks noChangeArrowheads="1"/>
          </p:cNvSpPr>
          <p:nvPr/>
        </p:nvSpPr>
        <p:spPr bwMode="auto">
          <a:xfrm>
            <a:off x="647700" y="167005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buFontTx/>
              <a:buNone/>
            </a:pPr>
            <a:r>
              <a:rPr lang="en-US" altLang="en-US" sz="1800" u="sng"/>
              <a:t>Need</a:t>
            </a:r>
          </a:p>
        </p:txBody>
      </p:sp>
      <p:graphicFrame>
        <p:nvGraphicFramePr>
          <p:cNvPr id="276651" name="Group 171"/>
          <p:cNvGraphicFramePr>
            <a:graphicFrameLocks noGrp="1"/>
          </p:cNvGraphicFramePr>
          <p:nvPr>
            <p:ph idx="1"/>
            <p:extLst>
              <p:ext uri="{D42A27DB-BD31-4B8C-83A1-F6EECF244321}">
                <p14:modId xmlns:p14="http://schemas.microsoft.com/office/powerpoint/2010/main" val="721122859"/>
              </p:ext>
            </p:extLst>
          </p:nvPr>
        </p:nvGraphicFramePr>
        <p:xfrm>
          <a:off x="4654550" y="3962400"/>
          <a:ext cx="4343400" cy="792168"/>
        </p:xfrm>
        <a:graphic>
          <a:graphicData uri="http://schemas.openxmlformats.org/drawingml/2006/table">
            <a:tbl>
              <a:tblPr/>
              <a:tblGrid>
                <a:gridCol w="90805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82625">
                  <a:extLst>
                    <a:ext uri="{9D8B030D-6E8A-4147-A177-3AD203B41FA5}">
                      <a16:colId xmlns:a16="http://schemas.microsoft.com/office/drawing/2014/main" val="20005"/>
                    </a:ext>
                  </a:extLst>
                </a:gridCol>
              </a:tblGrid>
              <a:tr h="2436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2019</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2020</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2021</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2022</a:t>
                      </a:r>
                    </a:p>
                  </a:txBody>
                  <a:tcPr marT="45642" marB="4564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rPr>
                        <a:t>FY 2023</a:t>
                      </a:r>
                    </a:p>
                  </a:txBody>
                  <a:tcPr marT="45642" marB="4564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84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Funding Target ($000)</a:t>
                      </a:r>
                    </a:p>
                  </a:txBody>
                  <a:tcPr marT="45642" marB="4564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$7,500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$7,500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$7,500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$7,500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$7,500</a:t>
                      </a:r>
                      <a:endParaRPr kumimoji="0" lang="en-US" sz="1000" b="1" i="0" u="none" strike="noStrike" cap="none" normalizeH="0" baseline="0" dirty="0">
                        <a:ln>
                          <a:noFill/>
                        </a:ln>
                        <a:solidFill>
                          <a:schemeClr val="tx1"/>
                        </a:solidFill>
                        <a:effectLst/>
                        <a:latin typeface="Arial" charset="0"/>
                      </a:endParaRPr>
                    </a:p>
                  </a:txBody>
                  <a:tcPr marT="45642" marB="4564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6356" name="Rectangle 20"/>
          <p:cNvSpPr>
            <a:spLocks noChangeArrowheads="1"/>
          </p:cNvSpPr>
          <p:nvPr/>
        </p:nvSpPr>
        <p:spPr bwMode="auto">
          <a:xfrm>
            <a:off x="307975" y="1306513"/>
            <a:ext cx="41910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a:t>Deliver Benefits through Technology and Infrastructure </a:t>
            </a:r>
          </a:p>
        </p:txBody>
      </p:sp>
      <p:sp>
        <p:nvSpPr>
          <p:cNvPr id="56357" name="Rectangle 21"/>
          <p:cNvSpPr>
            <a:spLocks noChangeArrowheads="1"/>
          </p:cNvSpPr>
          <p:nvPr/>
        </p:nvSpPr>
        <p:spPr bwMode="auto">
          <a:xfrm>
            <a:off x="4603750" y="1027113"/>
            <a:ext cx="44196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100" b="0" dirty="0"/>
              <a:t>Addresses the need for harmonizing protocols and standards for enterprise information use both internally and with external agency partners</a:t>
            </a:r>
          </a:p>
          <a:p>
            <a:pPr eaLnBrk="1" hangingPunct="1">
              <a:spcBef>
                <a:spcPct val="0"/>
              </a:spcBef>
            </a:pPr>
            <a:r>
              <a:rPr lang="en-US" altLang="en-US" sz="1100" b="0" dirty="0"/>
              <a:t>Develop collision avoidance </a:t>
            </a:r>
            <a:r>
              <a:rPr lang="en-US" altLang="en-US" sz="1100" b="0" dirty="0" smtClean="0"/>
              <a:t>systems for </a:t>
            </a:r>
            <a:r>
              <a:rPr lang="en-US" altLang="en-US" sz="1100" b="0" dirty="0"/>
              <a:t>new user classes</a:t>
            </a:r>
          </a:p>
          <a:p>
            <a:pPr eaLnBrk="1" hangingPunct="1">
              <a:spcBef>
                <a:spcPct val="0"/>
              </a:spcBef>
            </a:pPr>
            <a:r>
              <a:rPr lang="en-US" altLang="en-US" sz="1100" b="0" dirty="0"/>
              <a:t>Integrate weather data into </a:t>
            </a:r>
            <a:r>
              <a:rPr lang="en-US" altLang="en-US" sz="1100" b="0" dirty="0" smtClean="0"/>
              <a:t>air traffic management </a:t>
            </a:r>
            <a:r>
              <a:rPr lang="en-US" altLang="en-US" sz="1100" b="0" dirty="0"/>
              <a:t>systems</a:t>
            </a:r>
          </a:p>
          <a:p>
            <a:pPr eaLnBrk="1" hangingPunct="1">
              <a:spcBef>
                <a:spcPct val="0"/>
              </a:spcBef>
            </a:pPr>
            <a:r>
              <a:rPr lang="en-US" altLang="en-US" sz="1100" b="0" dirty="0"/>
              <a:t>Develop requirements to exchange </a:t>
            </a:r>
            <a:r>
              <a:rPr lang="en-US" altLang="en-US" sz="1100" b="0" dirty="0" smtClean="0"/>
              <a:t>and synchronize trajectory </a:t>
            </a:r>
            <a:r>
              <a:rPr lang="en-US" altLang="en-US" sz="1100" b="0" dirty="0"/>
              <a:t>information between </a:t>
            </a:r>
            <a:r>
              <a:rPr lang="en-US" altLang="en-US" sz="1100" b="0" dirty="0" smtClean="0"/>
              <a:t>aircraft and ATM </a:t>
            </a:r>
            <a:r>
              <a:rPr lang="en-US" altLang="en-US" sz="1100" b="0" dirty="0"/>
              <a:t>systems</a:t>
            </a:r>
          </a:p>
          <a:p>
            <a:pPr eaLnBrk="1" hangingPunct="1">
              <a:spcBef>
                <a:spcPct val="0"/>
              </a:spcBef>
            </a:pPr>
            <a:r>
              <a:rPr lang="en-US" altLang="en-US" sz="1100" b="0" dirty="0"/>
              <a:t>Develop advanced communications technologies for data exchange between air and ground systems</a:t>
            </a:r>
          </a:p>
          <a:p>
            <a:pPr eaLnBrk="1" hangingPunct="1">
              <a:spcBef>
                <a:spcPct val="0"/>
              </a:spcBef>
            </a:pPr>
            <a:r>
              <a:rPr lang="en-US" altLang="en-US" sz="1100" b="0" dirty="0"/>
              <a:t>Evaluate cloud architecture to provide common and control services in the future</a:t>
            </a:r>
          </a:p>
          <a:p>
            <a:pPr eaLnBrk="1" hangingPunct="1">
              <a:spcBef>
                <a:spcPct val="0"/>
              </a:spcBef>
            </a:pPr>
            <a:r>
              <a:rPr lang="en-US" altLang="en-US" sz="1100" b="0" dirty="0"/>
              <a:t>Develop a transition strategy for the possible use of COTS displays as Common Displays in the NAS.</a:t>
            </a:r>
          </a:p>
        </p:txBody>
      </p:sp>
      <p:sp>
        <p:nvSpPr>
          <p:cNvPr id="56358" name="Rectangle 28"/>
          <p:cNvSpPr>
            <a:spLocks noChangeArrowheads="1"/>
          </p:cNvSpPr>
          <p:nvPr/>
        </p:nvSpPr>
        <p:spPr bwMode="auto">
          <a:xfrm>
            <a:off x="304800" y="2090738"/>
            <a:ext cx="4191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spcBef>
                <a:spcPct val="20000"/>
              </a:spcBef>
              <a:buChar char="•"/>
              <a:defRPr sz="2800" b="1">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000">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r>
              <a:rPr lang="en-US" altLang="en-US" sz="1200" b="0" dirty="0"/>
              <a:t>The New ATM Requirements program is needed to identify new opportunities to improve the efficiency and effectiveness of air traffic management operations. Activities include the research and development of procedures, tools, and systems in support of operational improvements.</a:t>
            </a:r>
          </a:p>
        </p:txBody>
      </p:sp>
    </p:spTree>
    <p:extLst>
      <p:ext uri="{BB962C8B-B14F-4D97-AF65-F5344CB8AC3E}">
        <p14:creationId xmlns:p14="http://schemas.microsoft.com/office/powerpoint/2010/main" val="1817413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E20DA3-041D-4AAB-A256-01605D8F132C}"/>
</file>

<file path=customXml/itemProps2.xml><?xml version="1.0" encoding="utf-8"?>
<ds:datastoreItem xmlns:ds="http://schemas.openxmlformats.org/officeDocument/2006/customXml" ds:itemID="{50FCFD44-D0E9-4DDA-9506-BBDCA80A5C76}"/>
</file>

<file path=customXml/itemProps3.xml><?xml version="1.0" encoding="utf-8"?>
<ds:datastoreItem xmlns:ds="http://schemas.openxmlformats.org/officeDocument/2006/customXml" ds:itemID="{66194A9F-8299-46CF-88AC-3801EFB56AEA}"/>
</file>

<file path=docProps/app.xml><?xml version="1.0" encoding="utf-8"?>
<Properties xmlns="http://schemas.openxmlformats.org/officeDocument/2006/extended-properties" xmlns:vt="http://schemas.openxmlformats.org/officeDocument/2006/docPropsVTypes">
  <TotalTime>7896</TotalTime>
  <Words>976</Words>
  <Application>Microsoft Office PowerPoint</Application>
  <PresentationFormat>On-screen Show (4:3)</PresentationFormat>
  <Paragraphs>98</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FAA_slide_template_whitecover_whitebackground</vt:lpstr>
      <vt:lpstr>REDAC / NAS Ops   </vt:lpstr>
      <vt:lpstr>New ATM Requirements - Benefits </vt:lpstr>
      <vt:lpstr>New ATM Requirements - Goals  </vt:lpstr>
      <vt:lpstr>New ATM Requirements - Accomplishments</vt:lpstr>
      <vt:lpstr>New ATM Requirements - Plans</vt:lpstr>
      <vt:lpstr>New ATM Requirements - Plans  </vt:lpstr>
      <vt:lpstr>New ATM Requirements - Plans </vt:lpstr>
      <vt:lpstr>1A09D – G01M.02-02 New Air Traffic Management (ATM) Requirements – F&amp;E</vt:lpstr>
    </vt:vector>
  </TitlesOfParts>
  <Manager>Cathy Bigelow</Manager>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Fitzpatrick, Kimberly CTR (FAA)</cp:lastModifiedBy>
  <cp:revision>299</cp:revision>
  <cp:lastPrinted>2017-03-08T13:07:40Z</cp:lastPrinted>
  <dcterms:modified xsi:type="dcterms:W3CDTF">2017-08-10T12:34:10Z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