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73" r:id="rId3"/>
    <p:sldId id="274" r:id="rId4"/>
    <p:sldId id="275" r:id="rId5"/>
    <p:sldId id="276" r:id="rId6"/>
    <p:sldId id="277" r:id="rId7"/>
    <p:sldId id="278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36">
          <p15:clr>
            <a:srgbClr val="A4A3A4"/>
          </p15:clr>
        </p15:guide>
        <p15:guide id="2" pos="3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78" autoAdjust="0"/>
    <p:restoredTop sz="94717" autoAdjust="0"/>
  </p:normalViewPr>
  <p:slideViewPr>
    <p:cSldViewPr snapToGrid="0">
      <p:cViewPr varScale="1">
        <p:scale>
          <a:sx n="89" d="100"/>
          <a:sy n="89" d="100"/>
        </p:scale>
        <p:origin x="792" y="90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2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template photo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23" y="10411"/>
            <a:ext cx="4761999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270886" y="3393862"/>
            <a:ext cx="405973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</a:rPr>
              <a:t>Presented to</a:t>
            </a:r>
            <a:r>
              <a:rPr lang="en-US" sz="1600" dirty="0" smtClean="0">
                <a:solidFill>
                  <a:schemeClr val="tx1"/>
                </a:solidFill>
              </a:rPr>
              <a:t>: REDAC/NAS Operations 		</a:t>
            </a:r>
            <a:r>
              <a:rPr lang="en-US" sz="1600" baseline="0" dirty="0" smtClean="0">
                <a:solidFill>
                  <a:schemeClr val="tx1"/>
                </a:solidFill>
              </a:rPr>
              <a:t>      </a:t>
            </a:r>
            <a:r>
              <a:rPr lang="en-US" sz="1600" dirty="0" smtClean="0">
                <a:solidFill>
                  <a:schemeClr val="tx1"/>
                </a:solidFill>
              </a:rPr>
              <a:t>Subcommittee 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1600" dirty="0">
                <a:solidFill>
                  <a:schemeClr val="tx1"/>
                </a:solidFill>
              </a:rPr>
              <a:t>By</a:t>
            </a:r>
            <a:r>
              <a:rPr lang="en-US" sz="1600" dirty="0" smtClean="0">
                <a:solidFill>
                  <a:schemeClr val="tx1"/>
                </a:solidFill>
              </a:rPr>
              <a:t>:	Rob Pappas, FAA Pathfinder 	Program Manager</a:t>
            </a:r>
          </a:p>
          <a:p>
            <a:pPr>
              <a:buFontTx/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Date:	September 12, 2017</a:t>
            </a:r>
          </a:p>
          <a:p>
            <a:pPr>
              <a:buFontTx/>
              <a:buNone/>
            </a:pPr>
            <a:endParaRPr lang="en-US" sz="1600" dirty="0">
              <a:solidFill>
                <a:srgbClr val="1D2F68"/>
              </a:solidFill>
            </a:endParaRP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977852" y="177768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grpSp>
        <p:nvGrpSpPr>
          <p:cNvPr id="9" name="Group 25"/>
          <p:cNvGrpSpPr>
            <a:grpSpLocks/>
          </p:cNvGrpSpPr>
          <p:nvPr userDrawn="1"/>
        </p:nvGrpSpPr>
        <p:grpSpPr bwMode="auto">
          <a:xfrm>
            <a:off x="6997474" y="6097937"/>
            <a:ext cx="2047875" cy="660400"/>
            <a:chOff x="3596" y="3859"/>
            <a:chExt cx="1290" cy="416"/>
          </a:xfrm>
        </p:grpSpPr>
        <p:pic>
          <p:nvPicPr>
            <p:cNvPr id="10" name="Picture 26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Select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Select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7110" y="6248400"/>
            <a:ext cx="10490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346746" y="288119"/>
            <a:ext cx="4134369" cy="1395412"/>
          </a:xfrm>
        </p:spPr>
        <p:txBody>
          <a:bodyPr/>
          <a:lstStyle/>
          <a:p>
            <a:r>
              <a:rPr lang="en-US" dirty="0" smtClean="0"/>
              <a:t>FAA Pathfinder </a:t>
            </a:r>
            <a:br>
              <a:rPr lang="en-US" dirty="0" smtClean="0"/>
            </a:br>
            <a:r>
              <a:rPr lang="en-US" sz="3200" dirty="0">
                <a:solidFill>
                  <a:schemeClr val="tx1"/>
                </a:solidFill>
              </a:rPr>
              <a:t>Focus Area 3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BNSF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Operations (CONOPS)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505460" y="1193165"/>
            <a:ext cx="8050213" cy="4671304"/>
          </a:xfrm>
        </p:spPr>
        <p:txBody>
          <a:bodyPr/>
          <a:lstStyle/>
          <a:p>
            <a:r>
              <a:rPr lang="en-US" sz="2000" dirty="0"/>
              <a:t>The BNSF CONOPS consists of the overflight of critical infrastructure for the purpose of airborne safety inspections with a multitude of sensors. It consists of 4 phases:</a:t>
            </a:r>
          </a:p>
          <a:p>
            <a:pPr lvl="1"/>
            <a:r>
              <a:rPr lang="en-US" sz="2000" dirty="0"/>
              <a:t>Phase 1: Initial demonstration of limited BVLOS flight in rural environment class G (SRM process)</a:t>
            </a:r>
          </a:p>
          <a:p>
            <a:pPr lvl="1"/>
            <a:r>
              <a:rPr lang="en-US" sz="2000" dirty="0"/>
              <a:t>Phase 2: Further research into BVLOS flights in rural environments with different vehicles and with various technology based risk mitigations (RADAR, ADS-B, Dedicated C2 spectrum)</a:t>
            </a:r>
          </a:p>
          <a:p>
            <a:pPr lvl="1"/>
            <a:r>
              <a:rPr lang="en-US" sz="2000" dirty="0"/>
              <a:t>Phase 3: Exploration of new research areas in class G. Development of methods to safely operate in controlled airspace (SRMD process). Explore performance of airborne DAA sensors. </a:t>
            </a:r>
          </a:p>
          <a:p>
            <a:pPr lvl="1"/>
            <a:r>
              <a:rPr lang="en-US" sz="2000" dirty="0"/>
              <a:t>Phase 4: In definition stage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6504" y="6248400"/>
            <a:ext cx="1905000" cy="457200"/>
          </a:xfrm>
        </p:spPr>
        <p:txBody>
          <a:bodyPr/>
          <a:lstStyle/>
          <a:p>
            <a:fld id="{B3B1794D-CE01-4982-8A1C-98D478D9AB49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Applicable Regulations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80" y="989965"/>
            <a:ext cx="8050213" cy="5111897"/>
          </a:xfrm>
        </p:spPr>
        <p:txBody>
          <a:bodyPr/>
          <a:lstStyle/>
          <a:p>
            <a:r>
              <a:rPr lang="en-US" sz="1800" dirty="0"/>
              <a:t>Part 107 </a:t>
            </a:r>
          </a:p>
          <a:p>
            <a:pPr lvl="1"/>
            <a:r>
              <a:rPr lang="en-US" sz="1800" dirty="0"/>
              <a:t>VLOS flights and night flights</a:t>
            </a:r>
          </a:p>
          <a:p>
            <a:r>
              <a:rPr lang="en-US" sz="1800" dirty="0"/>
              <a:t>Part 91</a:t>
            </a:r>
          </a:p>
          <a:p>
            <a:pPr lvl="1"/>
            <a:r>
              <a:rPr lang="en-US" sz="1800" dirty="0"/>
              <a:t>Flight rules</a:t>
            </a:r>
          </a:p>
          <a:p>
            <a:r>
              <a:rPr lang="en-US" sz="1800" dirty="0"/>
              <a:t>Part 61</a:t>
            </a:r>
          </a:p>
          <a:p>
            <a:pPr lvl="1"/>
            <a:r>
              <a:rPr lang="en-US" sz="1800" dirty="0"/>
              <a:t>Pilot requirements</a:t>
            </a:r>
          </a:p>
          <a:p>
            <a:r>
              <a:rPr lang="en-US" sz="1800" dirty="0" smtClean="0"/>
              <a:t>Part </a:t>
            </a:r>
            <a:r>
              <a:rPr lang="en-US" sz="1800" dirty="0"/>
              <a:t>21</a:t>
            </a:r>
          </a:p>
          <a:p>
            <a:pPr lvl="1"/>
            <a:r>
              <a:rPr lang="en-US" sz="1800" dirty="0" smtClean="0"/>
              <a:t>TC and SAC </a:t>
            </a:r>
            <a:r>
              <a:rPr lang="en-US" sz="1800" dirty="0"/>
              <a:t>in the experimental category for research and development</a:t>
            </a:r>
          </a:p>
          <a:p>
            <a:r>
              <a:rPr lang="en-US" sz="1800" dirty="0"/>
              <a:t>Section 333</a:t>
            </a:r>
          </a:p>
          <a:p>
            <a:pPr lvl="1"/>
            <a:r>
              <a:rPr lang="en-US" sz="1800" dirty="0"/>
              <a:t>Exemption for VLOS</a:t>
            </a:r>
          </a:p>
          <a:p>
            <a:r>
              <a:rPr lang="en-US" sz="1800" dirty="0"/>
              <a:t>Section 2210</a:t>
            </a:r>
          </a:p>
          <a:p>
            <a:pPr lvl="1"/>
            <a:r>
              <a:rPr lang="en-US" sz="1800" dirty="0"/>
              <a:t>Exemption for BVLOS infrastructure inspection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09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Expanding Operational Windows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61441"/>
            <a:ext cx="8313420" cy="4537710"/>
          </a:xfrm>
        </p:spPr>
        <p:txBody>
          <a:bodyPr/>
          <a:lstStyle/>
          <a:p>
            <a:r>
              <a:rPr lang="en-US" sz="2200" dirty="0"/>
              <a:t>DAA: Airborne and ground sensor evaluation, human factors for pilot in command</a:t>
            </a:r>
          </a:p>
          <a:p>
            <a:r>
              <a:rPr lang="en-US" sz="2200" dirty="0"/>
              <a:t>ATO: Controlled airspace processes and procedures, coordination with DOD ATC</a:t>
            </a:r>
          </a:p>
          <a:p>
            <a:r>
              <a:rPr lang="en-US" sz="2200" dirty="0"/>
              <a:t>CERT: Section 2210 exemption, type certification </a:t>
            </a:r>
            <a:r>
              <a:rPr lang="en-US" sz="2200"/>
              <a:t>of </a:t>
            </a:r>
            <a:r>
              <a:rPr lang="en-US" sz="2200" smtClean="0"/>
              <a:t>UAS</a:t>
            </a:r>
            <a:endParaRPr lang="en-US" sz="2200" dirty="0"/>
          </a:p>
          <a:p>
            <a:r>
              <a:rPr lang="en-US" sz="2200" dirty="0"/>
              <a:t>Safety and Mitigations: NOTAMs, markings on charts, safety risk analysis, SRM process of BVLOS</a:t>
            </a:r>
          </a:p>
          <a:p>
            <a:r>
              <a:rPr lang="en-US" sz="2200" dirty="0"/>
              <a:t>Operational Research: Conducting BVLOS in rural areas for first time in the NAS, Data sharing with FAA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704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80" y="1101725"/>
            <a:ext cx="8050213" cy="4391025"/>
          </a:xfrm>
        </p:spPr>
        <p:txBody>
          <a:bodyPr/>
          <a:lstStyle/>
          <a:p>
            <a:r>
              <a:rPr lang="en-US" dirty="0"/>
              <a:t>Partnership initiated in March 2015</a:t>
            </a:r>
          </a:p>
          <a:p>
            <a:r>
              <a:rPr lang="en-US" dirty="0"/>
              <a:t>Phase 1 completed in Oct 2015</a:t>
            </a:r>
          </a:p>
          <a:p>
            <a:pPr lvl="1"/>
            <a:r>
              <a:rPr lang="en-US" dirty="0"/>
              <a:t>First BVLOS civilian flight in the lower 48 </a:t>
            </a:r>
          </a:p>
          <a:p>
            <a:r>
              <a:rPr lang="en-US" dirty="0"/>
              <a:t>Phase 2 completed in Dec 2016</a:t>
            </a:r>
          </a:p>
          <a:p>
            <a:pPr lvl="1"/>
            <a:r>
              <a:rPr lang="en-US" dirty="0"/>
              <a:t>First 200 mile regular BVLOS flight in civilian space for infrastructure inspection</a:t>
            </a:r>
          </a:p>
          <a:p>
            <a:r>
              <a:rPr lang="en-US" dirty="0"/>
              <a:t>Phase 3 under way in 2017</a:t>
            </a:r>
          </a:p>
          <a:p>
            <a:pPr lvl="1"/>
            <a:r>
              <a:rPr lang="en-US" dirty="0"/>
              <a:t>In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88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 Team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586838"/>
              </p:ext>
            </p:extLst>
          </p:nvPr>
        </p:nvGraphicFramePr>
        <p:xfrm>
          <a:off x="2222289" y="1151798"/>
          <a:ext cx="4885159" cy="4545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6816">
                  <a:extLst>
                    <a:ext uri="{9D8B030D-6E8A-4147-A177-3AD203B41FA5}">
                      <a16:colId xmlns:a16="http://schemas.microsoft.com/office/drawing/2014/main" val="2955189710"/>
                    </a:ext>
                  </a:extLst>
                </a:gridCol>
                <a:gridCol w="2008343">
                  <a:extLst>
                    <a:ext uri="{9D8B030D-6E8A-4147-A177-3AD203B41FA5}">
                      <a16:colId xmlns:a16="http://schemas.microsoft.com/office/drawing/2014/main" val="1932764957"/>
                    </a:ext>
                  </a:extLst>
                </a:gridCol>
              </a:tblGrid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Albouyeh, Dara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4049240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Bruner, 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04741891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Chew, Byron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41158400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Foltz James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8441481"/>
                  </a:ext>
                </a:extLst>
              </a:tr>
              <a:tr h="243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Fountain, Carl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88950079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Gelgelu, Gemechu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57472542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Ghimire, Rhitesh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09636974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Huebner, Chris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34506860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Jordan, Mark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77150997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Kirkland, Jeffrey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23633630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Larrow, Jarrett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2896114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Pappas, Rob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85678267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Portwood, Brett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97665916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Posey, Rich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53685526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Royal, Vonnie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58188812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Russell, David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50528428"/>
                  </a:ext>
                </a:extLst>
              </a:tr>
              <a:tr h="243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Schneider, Anthony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FAA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76929019"/>
                  </a:ext>
                </a:extLst>
              </a:tr>
              <a:tr h="253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Swann, Leslie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FAA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59929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28712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605C1E-68F2-43BD-B075-0585D73148D5}"/>
</file>

<file path=customXml/itemProps2.xml><?xml version="1.0" encoding="utf-8"?>
<ds:datastoreItem xmlns:ds="http://schemas.openxmlformats.org/officeDocument/2006/customXml" ds:itemID="{054F2E0B-7798-4E13-B453-543A5669A77B}"/>
</file>

<file path=customXml/itemProps3.xml><?xml version="1.0" encoding="utf-8"?>
<ds:datastoreItem xmlns:ds="http://schemas.openxmlformats.org/officeDocument/2006/customXml" ds:itemID="{F043D881-69C3-47E4-B4BD-1B53A28830A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5412</TotalTime>
  <Words>370</Words>
  <Application>Microsoft Office PowerPoint</Application>
  <PresentationFormat>On-screen Show (4:3)</PresentationFormat>
  <Paragraphs>79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 Neue Medium</vt:lpstr>
      <vt:lpstr>Times New Roman</vt:lpstr>
      <vt:lpstr>1_Custom Design</vt:lpstr>
      <vt:lpstr>2_Custom Design</vt:lpstr>
      <vt:lpstr>FAA Pathfinder  Focus Area 3  </vt:lpstr>
      <vt:lpstr>Concept of Operations (CONOPS)</vt:lpstr>
      <vt:lpstr>Key Applicable Regulations</vt:lpstr>
      <vt:lpstr>Expanding Operational Windows</vt:lpstr>
      <vt:lpstr>Milestones</vt:lpstr>
      <vt:lpstr>Engagement Team Members</vt:lpstr>
    </vt:vector>
  </TitlesOfParts>
  <Company>FAA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Fitzpatrick, Kimberly CTR (FAA)</cp:lastModifiedBy>
  <cp:revision>163</cp:revision>
  <dcterms:created xsi:type="dcterms:W3CDTF">2005-01-28T20:32:53Z</dcterms:created>
  <dcterms:modified xsi:type="dcterms:W3CDTF">2017-08-09T17:08:32Z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