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61" r:id="rId2"/>
  </p:sldMasterIdLst>
  <p:notesMasterIdLst>
    <p:notesMasterId r:id="rId10"/>
  </p:notesMasterIdLst>
  <p:handoutMasterIdLst>
    <p:handoutMasterId r:id="rId11"/>
  </p:handoutMasterIdLst>
  <p:sldIdLst>
    <p:sldId id="273" r:id="rId3"/>
    <p:sldId id="274" r:id="rId4"/>
    <p:sldId id="275" r:id="rId5"/>
    <p:sldId id="276" r:id="rId6"/>
    <p:sldId id="280" r:id="rId7"/>
    <p:sldId id="281" r:id="rId8"/>
    <p:sldId id="282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74"/>
            <p14:sldId id="275"/>
            <p14:sldId id="276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36">
          <p15:clr>
            <a:srgbClr val="A4A3A4"/>
          </p15:clr>
        </p15:guide>
        <p15:guide id="2" pos="3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178" autoAdjust="0"/>
    <p:restoredTop sz="94717" autoAdjust="0"/>
  </p:normalViewPr>
  <p:slideViewPr>
    <p:cSldViewPr snapToGrid="0">
      <p:cViewPr varScale="1">
        <p:scale>
          <a:sx n="89" d="100"/>
          <a:sy n="89" d="100"/>
        </p:scale>
        <p:origin x="792" y="90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A895D-F1B2-4238-92B1-93B3C1FCF0B4}" type="slidenum">
              <a:rPr lang="en-US"/>
              <a:pPr/>
              <a:t>2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template photo_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23" y="10411"/>
            <a:ext cx="4761999" cy="6858000"/>
          </a:xfrm>
          <a:prstGeom prst="rect">
            <a:avLst/>
          </a:prstGeom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7476" y="354380"/>
            <a:ext cx="4134369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dirty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30651" y="1795830"/>
            <a:ext cx="4108027" cy="1067092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270886" y="3393862"/>
            <a:ext cx="405973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endParaRPr lang="en-US" sz="1600" dirty="0" smtClean="0">
              <a:solidFill>
                <a:srgbClr val="1D2F68"/>
              </a:solidFill>
            </a:endParaRPr>
          </a:p>
          <a:p>
            <a:pPr>
              <a:buFontTx/>
              <a:buNone/>
            </a:pPr>
            <a:r>
              <a:rPr lang="en-US" sz="1600" dirty="0" smtClean="0">
                <a:solidFill>
                  <a:srgbClr val="1D2F68"/>
                </a:solidFill>
              </a:rPr>
              <a:t>By</a:t>
            </a:r>
            <a:r>
              <a:rPr lang="en-US" sz="1600" dirty="0">
                <a:solidFill>
                  <a:srgbClr val="1D2F68"/>
                </a:solidFill>
              </a:rPr>
              <a:t>:</a:t>
            </a:r>
          </a:p>
          <a:p>
            <a:pPr>
              <a:buFontTx/>
              <a:buNone/>
            </a:pPr>
            <a:endParaRPr lang="en-US" sz="1600" dirty="0" smtClean="0">
              <a:solidFill>
                <a:srgbClr val="1D2F68"/>
              </a:solidFill>
            </a:endParaRPr>
          </a:p>
          <a:p>
            <a:pPr>
              <a:buFontTx/>
              <a:buNone/>
            </a:pPr>
            <a:r>
              <a:rPr lang="en-US" sz="1600" dirty="0" smtClean="0">
                <a:solidFill>
                  <a:srgbClr val="1D2F68"/>
                </a:solidFill>
              </a:rPr>
              <a:t>Date</a:t>
            </a:r>
            <a:r>
              <a:rPr lang="en-US" sz="1600" dirty="0">
                <a:solidFill>
                  <a:srgbClr val="1D2F68"/>
                </a:solidFill>
              </a:rPr>
              <a:t>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977852" y="177768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grpSp>
        <p:nvGrpSpPr>
          <p:cNvPr id="9" name="Group 25"/>
          <p:cNvGrpSpPr>
            <a:grpSpLocks/>
          </p:cNvGrpSpPr>
          <p:nvPr userDrawn="1"/>
        </p:nvGrpSpPr>
        <p:grpSpPr bwMode="auto">
          <a:xfrm>
            <a:off x="6997474" y="6097937"/>
            <a:ext cx="2047875" cy="660400"/>
            <a:chOff x="3596" y="3859"/>
            <a:chExt cx="1290" cy="416"/>
          </a:xfrm>
        </p:grpSpPr>
        <p:pic>
          <p:nvPicPr>
            <p:cNvPr id="10" name="Picture 26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7110" y="6248400"/>
            <a:ext cx="10490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FAA Pathfinder Focus Area 1</a:t>
            </a:r>
            <a:endParaRPr lang="en-US" dirty="0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737787" y="3423927"/>
            <a:ext cx="34655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REDAC/NAS Operations Subcommittee </a:t>
            </a:r>
            <a:endParaRPr lang="en-US" sz="1600" dirty="0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1737787" y="4162223"/>
            <a:ext cx="26334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500" dirty="0" smtClean="0"/>
              <a:t>Rob Pappas, FAA Pathfinder Program Manager</a:t>
            </a:r>
            <a:endParaRPr lang="en-US" sz="1500" dirty="0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1704207" y="4827180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September 12, 2017</a:t>
            </a:r>
            <a:endParaRPr lang="en-US" sz="16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86"/>
          <a:stretch/>
        </p:blipFill>
        <p:spPr bwMode="auto">
          <a:xfrm>
            <a:off x="346355" y="1860178"/>
            <a:ext cx="1404257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60" y="2166016"/>
            <a:ext cx="1219080" cy="66467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2976"/>
            <a:ext cx="8472488" cy="609600"/>
          </a:xfrm>
        </p:spPr>
        <p:txBody>
          <a:bodyPr/>
          <a:lstStyle/>
          <a:p>
            <a:r>
              <a:rPr lang="en-US" dirty="0" smtClean="0"/>
              <a:t>Concept of Operations (CONOPS)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883657"/>
            <a:ext cx="8050213" cy="4391025"/>
          </a:xfrm>
        </p:spPr>
        <p:txBody>
          <a:bodyPr/>
          <a:lstStyle/>
          <a:p>
            <a:r>
              <a:rPr lang="en-US" sz="2400" dirty="0" smtClean="0"/>
              <a:t>CNN exploring </a:t>
            </a:r>
            <a:r>
              <a:rPr lang="en-US" sz="2400" dirty="0"/>
              <a:t>how UAS might be safely used for newsgathering in populated </a:t>
            </a:r>
            <a:r>
              <a:rPr lang="en-US" sz="2400" dirty="0" smtClean="0"/>
              <a:t>areas</a:t>
            </a:r>
          </a:p>
          <a:p>
            <a:r>
              <a:rPr lang="en-US" sz="2400" dirty="0" smtClean="0"/>
              <a:t>Production Value-Added-Documentaries/Historical Events</a:t>
            </a:r>
          </a:p>
          <a:p>
            <a:pPr lvl="1"/>
            <a:r>
              <a:rPr lang="en-US" sz="1800" dirty="0" smtClean="0"/>
              <a:t>Planned Event</a:t>
            </a:r>
          </a:p>
          <a:p>
            <a:pPr lvl="1"/>
            <a:r>
              <a:rPr lang="en-US" sz="1800" dirty="0" smtClean="0"/>
              <a:t>Documentaries</a:t>
            </a:r>
          </a:p>
          <a:p>
            <a:pPr lvl="1"/>
            <a:r>
              <a:rPr lang="en-US" sz="1800" dirty="0" smtClean="0"/>
              <a:t>Long Planning and Coordination Timeline (months/weeks</a:t>
            </a:r>
            <a:r>
              <a:rPr lang="en-US" sz="2000" dirty="0" smtClean="0"/>
              <a:t>)</a:t>
            </a:r>
          </a:p>
          <a:p>
            <a:r>
              <a:rPr lang="en-US" sz="2400" dirty="0" smtClean="0"/>
              <a:t>Enhances Storytelling</a:t>
            </a:r>
          </a:p>
          <a:p>
            <a:pPr lvl="1"/>
            <a:r>
              <a:rPr lang="en-US" sz="2000" dirty="0" smtClean="0"/>
              <a:t>Example East Coast Hurricane Coverage</a:t>
            </a:r>
          </a:p>
          <a:p>
            <a:r>
              <a:rPr lang="en-US" sz="2400" dirty="0" smtClean="0"/>
              <a:t>Breaking News-Accidents, Public Events, etc.</a:t>
            </a:r>
          </a:p>
          <a:p>
            <a:pPr lvl="1"/>
            <a:r>
              <a:rPr lang="en-US" sz="2000" dirty="0" smtClean="0"/>
              <a:t>Breaking event</a:t>
            </a:r>
          </a:p>
          <a:p>
            <a:pPr lvl="1"/>
            <a:r>
              <a:rPr lang="en-US" sz="2000" dirty="0" smtClean="0"/>
              <a:t>Short Notice</a:t>
            </a:r>
          </a:p>
          <a:p>
            <a:pPr lvl="1"/>
            <a:r>
              <a:rPr lang="en-US" sz="2000" dirty="0" smtClean="0"/>
              <a:t>Very Limited Planning and Coordination Time (hours)</a:t>
            </a:r>
            <a:endParaRPr lang="en-US" sz="20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6504" y="6248400"/>
            <a:ext cx="1905000" cy="457200"/>
          </a:xfrm>
        </p:spPr>
        <p:txBody>
          <a:bodyPr/>
          <a:lstStyle/>
          <a:p>
            <a:fld id="{B3B1794D-CE01-4982-8A1C-98D478D9AB49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Key Applicable Regulation-      </a:t>
            </a:r>
            <a:br>
              <a:rPr lang="en-US" sz="3600" dirty="0" smtClean="0"/>
            </a:br>
            <a:r>
              <a:rPr lang="en-US" sz="3600" dirty="0" smtClean="0"/>
              <a:t>Part 107.39 Operation Over People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245219"/>
            <a:ext cx="8458200" cy="4876800"/>
          </a:xfrm>
        </p:spPr>
        <p:txBody>
          <a:bodyPr>
            <a:normAutofit/>
          </a:bodyPr>
          <a:lstStyle/>
          <a:p>
            <a:r>
              <a:rPr lang="en-US" sz="1800" dirty="0"/>
              <a:t>§ 107.39 Operation over human beings</a:t>
            </a:r>
          </a:p>
          <a:p>
            <a:pPr marL="0" indent="0">
              <a:buNone/>
            </a:pPr>
            <a:r>
              <a:rPr lang="en-US" sz="1400" b="0" dirty="0"/>
              <a:t>	No person may operate a small unmanned aircraft over a human being unless that 	human being is:</a:t>
            </a:r>
          </a:p>
          <a:p>
            <a:pPr marL="0" indent="0">
              <a:buNone/>
            </a:pPr>
            <a:r>
              <a:rPr lang="en-US" sz="1400" b="0" dirty="0"/>
              <a:t>	(a) Directly participating in the operation of the small unmanned aircraft; or</a:t>
            </a:r>
          </a:p>
          <a:p>
            <a:pPr marL="0" indent="0">
              <a:buNone/>
            </a:pPr>
            <a:r>
              <a:rPr lang="en-US" sz="1400" b="0" dirty="0"/>
              <a:t>	(b) Located under a covered structure or inside a stationary vehicle that can provide 	reasonable protection from a falling small unmanned aircraft</a:t>
            </a:r>
            <a:endParaRPr lang="en-US" sz="2400" dirty="0"/>
          </a:p>
          <a:p>
            <a:r>
              <a:rPr lang="en-US" sz="1800" dirty="0"/>
              <a:t>Goals</a:t>
            </a:r>
          </a:p>
          <a:p>
            <a:pPr lvl="1"/>
            <a:r>
              <a:rPr lang="en-US" sz="1400" dirty="0"/>
              <a:t>Waiver approval for Operations Over People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Develop a repeatable FAA process for waiver application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Develop a viable technical approach for the validation of safety risk testing and mitigation that can be shared externally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33" y="4779305"/>
            <a:ext cx="1834377" cy="9078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054" y="4511675"/>
            <a:ext cx="3166945" cy="13934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5799" y="5710669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/>
              <a:t>Fotokite Tethered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0" y="5708933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/>
              <a:t>Vantage Robotics Snap</a:t>
            </a:r>
          </a:p>
        </p:txBody>
      </p:sp>
    </p:spTree>
    <p:extLst>
      <p:ext uri="{BB962C8B-B14F-4D97-AF65-F5344CB8AC3E}">
        <p14:creationId xmlns:p14="http://schemas.microsoft.com/office/powerpoint/2010/main" val="1216092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Windows That Are Expanding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444" y="1508125"/>
            <a:ext cx="8742556" cy="4391025"/>
          </a:xfrm>
        </p:spPr>
        <p:txBody>
          <a:bodyPr/>
          <a:lstStyle/>
          <a:p>
            <a:r>
              <a:rPr lang="en-US" dirty="0"/>
              <a:t>§ 107.39 Operation over human beings</a:t>
            </a:r>
          </a:p>
          <a:p>
            <a:pPr lvl="1"/>
            <a:r>
              <a:rPr lang="en-US" sz="2000" dirty="0"/>
              <a:t>Goal to expand the Operations over People operating Envelope based on a reasonable approach to safety mitigation of identified </a:t>
            </a:r>
            <a:r>
              <a:rPr lang="en-US" sz="2000" dirty="0" smtClean="0"/>
              <a:t>risks</a:t>
            </a:r>
            <a:endParaRPr lang="en-US" sz="2000" dirty="0"/>
          </a:p>
          <a:p>
            <a:pPr lvl="1"/>
            <a:r>
              <a:rPr lang="en-US" sz="2000" dirty="0"/>
              <a:t>Incorporate Lessons Learned from CNN Fotokite Waiver </a:t>
            </a:r>
            <a:r>
              <a:rPr lang="en-US" sz="2000" dirty="0" smtClean="0"/>
              <a:t>Process</a:t>
            </a:r>
          </a:p>
          <a:p>
            <a:pPr lvl="2"/>
            <a:r>
              <a:rPr lang="en-US" sz="1600" dirty="0"/>
              <a:t>Focused Waiver Team</a:t>
            </a:r>
          </a:p>
          <a:p>
            <a:pPr lvl="2"/>
            <a:r>
              <a:rPr lang="en-US" sz="1600" dirty="0" smtClean="0"/>
              <a:t>Defined </a:t>
            </a:r>
            <a:r>
              <a:rPr lang="en-US" sz="1600" dirty="0"/>
              <a:t>Waiver Package (CONOPS, Ops Manual, etc.)</a:t>
            </a:r>
          </a:p>
          <a:p>
            <a:pPr lvl="2"/>
            <a:r>
              <a:rPr lang="en-US" sz="1600" dirty="0"/>
              <a:t>Ops Over People Compatible Vehicle</a:t>
            </a:r>
          </a:p>
          <a:p>
            <a:pPr lvl="3"/>
            <a:r>
              <a:rPr lang="en-US" sz="1600" dirty="0"/>
              <a:t>Light weight vehicle (1.37 lbs.)</a:t>
            </a:r>
          </a:p>
          <a:p>
            <a:pPr lvl="3"/>
            <a:r>
              <a:rPr lang="en-US" sz="1600" dirty="0"/>
              <a:t>Shrouded propellers</a:t>
            </a:r>
          </a:p>
          <a:p>
            <a:pPr lvl="3"/>
            <a:r>
              <a:rPr lang="en-US" sz="1600" dirty="0"/>
              <a:t>No protruding points</a:t>
            </a:r>
          </a:p>
          <a:p>
            <a:pPr lvl="3"/>
            <a:r>
              <a:rPr lang="en-US" sz="1600" dirty="0"/>
              <a:t>Advanced software capabilities</a:t>
            </a:r>
          </a:p>
          <a:p>
            <a:pPr lvl="3"/>
            <a:r>
              <a:rPr lang="en-US" sz="1600" dirty="0"/>
              <a:t>Energy dissipating component design (“</a:t>
            </a:r>
            <a:r>
              <a:rPr lang="en-US" sz="1600" dirty="0" err="1"/>
              <a:t>MagConnect</a:t>
            </a:r>
            <a:r>
              <a:rPr lang="en-US" sz="1600" dirty="0"/>
              <a:t>”)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704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472488" cy="874712"/>
          </a:xfrm>
        </p:spPr>
        <p:txBody>
          <a:bodyPr/>
          <a:lstStyle/>
          <a:p>
            <a:r>
              <a:rPr lang="en-US" dirty="0"/>
              <a:t>Milestones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4876800"/>
          </a:xfrm>
        </p:spPr>
        <p:txBody>
          <a:bodyPr>
            <a:normAutofit/>
          </a:bodyPr>
          <a:lstStyle/>
          <a:p>
            <a:r>
              <a:rPr lang="en-US" sz="1800" dirty="0"/>
              <a:t>CNN’s Fotokite Pro vehicle received approval of waiver to Part 107.39…Waiver 0001 (August 29, 2016)….</a:t>
            </a:r>
            <a:r>
              <a:rPr lang="en-US" sz="1800" u="sng" dirty="0"/>
              <a:t>with altitude restrictions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400" b="0" dirty="0"/>
              <a:t>	</a:t>
            </a:r>
            <a:endParaRPr lang="en-US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763486"/>
            <a:ext cx="7924800" cy="400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03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472488" cy="874712"/>
          </a:xfrm>
        </p:spPr>
        <p:txBody>
          <a:bodyPr/>
          <a:lstStyle/>
          <a:p>
            <a:r>
              <a:rPr lang="en-US" dirty="0"/>
              <a:t>Milestones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7315200" cy="487680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FAA Part 107.39 Waiver Process Team developed a repeatable FAA process for waiver review and disposition</a:t>
            </a:r>
          </a:p>
          <a:p>
            <a:pPr lvl="1"/>
            <a:r>
              <a:rPr lang="en-US" sz="1600" dirty="0"/>
              <a:t>FAA Form 7711-2 Like Application</a:t>
            </a:r>
          </a:p>
          <a:p>
            <a:pPr lvl="1"/>
            <a:r>
              <a:rPr lang="en-US" sz="1600" dirty="0"/>
              <a:t>Concept of Operations</a:t>
            </a:r>
          </a:p>
          <a:p>
            <a:pPr lvl="1"/>
            <a:r>
              <a:rPr lang="en-US" sz="1600" dirty="0"/>
              <a:t>Operational Risk Assessment</a:t>
            </a:r>
          </a:p>
          <a:p>
            <a:pPr lvl="1"/>
            <a:r>
              <a:rPr lang="en-US" sz="1600" dirty="0"/>
              <a:t>Operations Manual</a:t>
            </a:r>
          </a:p>
          <a:p>
            <a:pPr lvl="1"/>
            <a:r>
              <a:rPr lang="en-US" sz="1600" dirty="0"/>
              <a:t>Vehicle Description</a:t>
            </a:r>
          </a:p>
          <a:p>
            <a:pPr lvl="1"/>
            <a:r>
              <a:rPr lang="en-US" sz="1600" dirty="0"/>
              <a:t>Other Documentation</a:t>
            </a:r>
            <a:endParaRPr lang="en-US" sz="1050" dirty="0"/>
          </a:p>
          <a:p>
            <a:r>
              <a:rPr lang="en-US" sz="2000" dirty="0"/>
              <a:t>CNN developed a viable technical approach for Part 107.39 waivers </a:t>
            </a:r>
          </a:p>
          <a:p>
            <a:r>
              <a:rPr lang="en-US" sz="2000" dirty="0"/>
              <a:t>Developed Draft PART 107.39 Waiver for Vantage Robotic Snap Free Flight Multirotor (Currently Under Review)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400" b="0" dirty="0"/>
              <a:t>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329" y="1446518"/>
            <a:ext cx="2438399" cy="10728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033" y="117170"/>
            <a:ext cx="1219080" cy="66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03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Pathfinder One</a:t>
            </a:r>
            <a:br>
              <a:rPr lang="en-US" dirty="0"/>
            </a:br>
            <a:r>
              <a:rPr lang="en-US" dirty="0"/>
              <a:t>Engagement Team Members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95300" y="1508125"/>
            <a:ext cx="8496300" cy="4391025"/>
          </a:xfrm>
        </p:spPr>
        <p:txBody>
          <a:bodyPr/>
          <a:lstStyle/>
          <a:p>
            <a:r>
              <a:rPr lang="en-US" sz="2000" dirty="0"/>
              <a:t>Sabrina Saunders-Hodge, FAA, AUS Focus Area One Champion</a:t>
            </a:r>
          </a:p>
          <a:p>
            <a:r>
              <a:rPr lang="en-US" sz="2000" dirty="0"/>
              <a:t>Jeff Breunig,  MITRE, Focus Area One Program Manager</a:t>
            </a:r>
          </a:p>
          <a:p>
            <a:r>
              <a:rPr lang="en-US" sz="2000" dirty="0"/>
              <a:t>Michelle Retman, FAA, AUS Focus Area One Technical Lead</a:t>
            </a:r>
          </a:p>
          <a:p>
            <a:r>
              <a:rPr lang="en-US" sz="2000" dirty="0"/>
              <a:t>Laine D’Augustine, MITRE, Focus Area One Technical Team</a:t>
            </a:r>
          </a:p>
          <a:p>
            <a:r>
              <a:rPr lang="en-US" sz="2000" dirty="0"/>
              <a:t>David Vigilante, CNN, Senior VP Legal</a:t>
            </a:r>
          </a:p>
          <a:p>
            <a:r>
              <a:rPr lang="en-US" sz="2000" dirty="0"/>
              <a:t>Greg Agvent, CNN, Senior Director News Operations</a:t>
            </a:r>
          </a:p>
          <a:p>
            <a:r>
              <a:rPr lang="en-US" sz="2000" dirty="0"/>
              <a:t>Emily Avant, CNN, Program Manager</a:t>
            </a:r>
          </a:p>
          <a:p>
            <a:r>
              <a:rPr lang="en-US" sz="2000" dirty="0"/>
              <a:t>Lisa Ellman, Hogan Lovell, Consulting Support to CNN</a:t>
            </a:r>
          </a:p>
          <a:p>
            <a:r>
              <a:rPr lang="en-US" sz="2000" dirty="0"/>
              <a:t>Matt Clark, Hogan Lovell, Consulting Support to CNN</a:t>
            </a:r>
          </a:p>
          <a:p>
            <a:r>
              <a:rPr lang="en-US" sz="2000" dirty="0"/>
              <a:t>Tobin Fisher, CEO, Vantage Robotics</a:t>
            </a:r>
          </a:p>
        </p:txBody>
      </p:sp>
    </p:spTree>
    <p:extLst>
      <p:ext uri="{BB962C8B-B14F-4D97-AF65-F5344CB8AC3E}">
        <p14:creationId xmlns:p14="http://schemas.microsoft.com/office/powerpoint/2010/main" val="311762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A8CB7E-1628-475E-AE5E-B8C80D5AD4E1}"/>
</file>

<file path=customXml/itemProps2.xml><?xml version="1.0" encoding="utf-8"?>
<ds:datastoreItem xmlns:ds="http://schemas.openxmlformats.org/officeDocument/2006/customXml" ds:itemID="{694C3C7C-1488-441B-ACEF-98C9BFD0704F}"/>
</file>

<file path=customXml/itemProps3.xml><?xml version="1.0" encoding="utf-8"?>
<ds:datastoreItem xmlns:ds="http://schemas.openxmlformats.org/officeDocument/2006/customXml" ds:itemID="{F0FF3BB6-A318-4402-B407-96B538FBD19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2548</TotalTime>
  <Words>356</Words>
  <Application>Microsoft Office PowerPoint</Application>
  <PresentationFormat>On-screen Show (4:3)</PresentationFormat>
  <Paragraphs>73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Helvetica Neue Medium</vt:lpstr>
      <vt:lpstr>Times New Roman</vt:lpstr>
      <vt:lpstr>1_Custom Design</vt:lpstr>
      <vt:lpstr>2_Custom Design</vt:lpstr>
      <vt:lpstr>FAA Pathfinder Focus Area 1</vt:lpstr>
      <vt:lpstr>Concept of Operations (CONOPS)</vt:lpstr>
      <vt:lpstr>Key Applicable Regulation-       Part 107.39 Operation Over People</vt:lpstr>
      <vt:lpstr>Operational Windows That Are Expanding</vt:lpstr>
      <vt:lpstr>Milestones </vt:lpstr>
      <vt:lpstr>Milestones </vt:lpstr>
      <vt:lpstr>Pathfinder One Engagement Team Members</vt:lpstr>
    </vt:vector>
  </TitlesOfParts>
  <Company>FAA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Fitzpatrick, Kimberly CTR (FAA)</cp:lastModifiedBy>
  <cp:revision>151</cp:revision>
  <dcterms:created xsi:type="dcterms:W3CDTF">2005-01-28T20:32:53Z</dcterms:created>
  <dcterms:modified xsi:type="dcterms:W3CDTF">2017-08-09T17:09:56Z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