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308" r:id="rId2"/>
    <p:sldId id="459" r:id="rId3"/>
    <p:sldId id="478" r:id="rId4"/>
    <p:sldId id="461" r:id="rId5"/>
    <p:sldId id="476" r:id="rId6"/>
    <p:sldId id="469" r:id="rId7"/>
    <p:sldId id="470" r:id="rId8"/>
    <p:sldId id="471" r:id="rId9"/>
    <p:sldId id="472" r:id="rId10"/>
    <p:sldId id="473" r:id="rId11"/>
    <p:sldId id="474" r:id="rId12"/>
    <p:sldId id="482" r:id="rId13"/>
    <p:sldId id="485" r:id="rId14"/>
    <p:sldId id="484" r:id="rId15"/>
    <p:sldId id="428" r:id="rId16"/>
    <p:sldId id="477" r:id="rId17"/>
    <p:sldId id="486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504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elman, Steve (FAA)" initials="SA" lastIdx="6" clrIdx="0"/>
  <p:cmAuthor id="1" name="McGettigan, Starr (FAA)" initials="sm" lastIdx="2" clrIdx="1">
    <p:extLst>
      <p:ext uri="{19B8F6BF-5375-455C-9EA6-DF929625EA0E}">
        <p15:presenceInfo xmlns:p15="http://schemas.microsoft.com/office/powerpoint/2012/main" userId="McGettigan, Starr (FA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33CC33"/>
    <a:srgbClr val="DDDDDD"/>
    <a:srgbClr val="B2B2B2"/>
    <a:srgbClr val="1D2F68"/>
    <a:srgbClr val="306A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6" autoAdjust="0"/>
    <p:restoredTop sz="86978" autoAdjust="0"/>
  </p:normalViewPr>
  <p:slideViewPr>
    <p:cSldViewPr>
      <p:cViewPr varScale="1">
        <p:scale>
          <a:sx n="116" d="100"/>
          <a:sy n="116" d="100"/>
        </p:scale>
        <p:origin x="1224" y="108"/>
      </p:cViewPr>
      <p:guideLst>
        <p:guide orient="horz" pos="81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10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CC23F78B-3041-448A-82A9-833FE625A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52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17000"/>
            <a:ext cx="297180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017000"/>
            <a:ext cx="297180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ABCCE368-CCD3-48E4-B935-B6F4149E6F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35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F95CB7-0F52-48AD-B69B-791455C350FE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31035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i="1" smtClean="0"/>
          </a:p>
        </p:txBody>
      </p:sp>
    </p:spTree>
    <p:extLst>
      <p:ext uri="{BB962C8B-B14F-4D97-AF65-F5344CB8AC3E}">
        <p14:creationId xmlns:p14="http://schemas.microsoft.com/office/powerpoint/2010/main" val="197950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416425"/>
            <a:ext cx="5029200" cy="612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93DD1-8C18-4F50-B57B-EE49FEF98EF1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9665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itle_imagery_no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5" name="Picture 6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15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8730-8F6E-46FC-AD97-8631B1E93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2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BF4B-7C9D-4F8A-B8F9-D0924BAAE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2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 userDrawn="1"/>
        </p:nvSpPr>
        <p:spPr bwMode="auto">
          <a:xfrm>
            <a:off x="350838" y="6223000"/>
            <a:ext cx="361156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Weather Program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4316-1973-45DD-9D72-D931B666B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7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Quad Chart (Overvie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0" y="1066800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457200" y="3355975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8"/>
          <p:cNvSpPr>
            <a:spLocks noGrp="1"/>
          </p:cNvSpPr>
          <p:nvPr>
            <p:ph sz="quarter" idx="14"/>
          </p:nvPr>
        </p:nvSpPr>
        <p:spPr>
          <a:xfrm>
            <a:off x="4722921" y="1371600"/>
            <a:ext cx="3886200" cy="1752600"/>
          </a:xfrm>
        </p:spPr>
        <p:txBody>
          <a:bodyPr/>
          <a:lstStyle>
            <a:lvl1pPr marL="233363" indent="-233363"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100">
                <a:solidFill>
                  <a:schemeClr val="tx1"/>
                </a:solidFill>
                <a:latin typeface="+mn-lt"/>
              </a:defRPr>
            </a:lvl4pPr>
            <a:lvl5pPr>
              <a:defRPr sz="11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18"/>
          <p:cNvSpPr>
            <a:spLocks noGrp="1"/>
          </p:cNvSpPr>
          <p:nvPr>
            <p:ph sz="quarter" idx="15"/>
          </p:nvPr>
        </p:nvSpPr>
        <p:spPr>
          <a:xfrm>
            <a:off x="4722921" y="3670984"/>
            <a:ext cx="3886200" cy="1815415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100">
                <a:solidFill>
                  <a:schemeClr val="tx1"/>
                </a:solidFill>
                <a:latin typeface="+mn-lt"/>
              </a:defRPr>
            </a:lvl4pPr>
            <a:lvl5pPr>
              <a:defRPr sz="11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0389"/>
          </a:xfrm>
        </p:spPr>
        <p:txBody>
          <a:bodyPr/>
          <a:lstStyle>
            <a:lvl1pPr>
              <a:defRPr sz="1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524898" y="1364557"/>
            <a:ext cx="3894702" cy="178055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18"/>
          <p:cNvSpPr>
            <a:spLocks noGrp="1"/>
          </p:cNvSpPr>
          <p:nvPr>
            <p:ph sz="quarter" idx="24"/>
          </p:nvPr>
        </p:nvSpPr>
        <p:spPr>
          <a:xfrm>
            <a:off x="533400" y="3679200"/>
            <a:ext cx="3886200" cy="1752600"/>
          </a:xfrm>
        </p:spPr>
        <p:txBody>
          <a:bodyPr/>
          <a:lstStyle>
            <a:lvl1pPr marL="233363" indent="-233363"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100">
                <a:solidFill>
                  <a:schemeClr val="tx1"/>
                </a:solidFill>
                <a:latin typeface="+mn-lt"/>
              </a:defRPr>
            </a:lvl4pPr>
            <a:lvl5pPr>
              <a:defRPr sz="11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445748" y="6215062"/>
            <a:ext cx="290705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UAS Weather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C174-9C3D-45C7-8D23-F7FF2C44B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8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 userDrawn="1"/>
        </p:nvSpPr>
        <p:spPr bwMode="auto">
          <a:xfrm>
            <a:off x="445748" y="6215062"/>
            <a:ext cx="290705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UAS Weather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C174-9C3D-45C7-8D23-F7FF2C44B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583D9-C9B8-4055-9135-66DB67189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6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C76F1-B6C2-40F0-863F-C21F42B3D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2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34984-98CF-49C8-93CD-5882BAD1E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7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17AC-DF7C-4746-9C86-DC8A83A15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9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 userDrawn="1"/>
        </p:nvSpPr>
        <p:spPr bwMode="auto">
          <a:xfrm>
            <a:off x="350838" y="6223000"/>
            <a:ext cx="391636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Weather Program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5720-2AFC-42F6-A611-71949B5924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2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39896-4DC1-4E3D-B6D6-A3C9E8793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2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A84DA-C220-4C1A-8274-568CA005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5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1" name="Picture 6" descr="NEW FAA LOGO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E2C51E-304E-46DD-B340-BBD7401E0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48" r:id="rId3"/>
    <p:sldLayoutId id="2147484049" r:id="rId4"/>
    <p:sldLayoutId id="2147484050" r:id="rId5"/>
    <p:sldLayoutId id="2147484051" r:id="rId6"/>
    <p:sldLayoutId id="2147484058" r:id="rId7"/>
    <p:sldLayoutId id="2147484052" r:id="rId8"/>
    <p:sldLayoutId id="2147484053" r:id="rId9"/>
    <p:sldLayoutId id="2147484054" r:id="rId10"/>
    <p:sldLayoutId id="2147484055" r:id="rId11"/>
    <p:sldLayoutId id="2147484059" r:id="rId12"/>
    <p:sldLayoutId id="214748406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4983163" cy="139541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REDAC / UAS </a:t>
            </a:r>
            <a:r>
              <a:rPr lang="en-US" altLang="en-US" dirty="0" err="1" smtClean="0"/>
              <a:t>Wx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sz="3200" b="0" dirty="0" smtClean="0"/>
              <a:t/>
            </a:r>
            <a:br>
              <a:rPr lang="en-US" altLang="en-US" sz="3200" b="0" dirty="0" smtClean="0"/>
            </a:br>
            <a:endParaRPr lang="en-US" altLang="en-US" b="0" dirty="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81000" y="5791200"/>
            <a:ext cx="4792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 i="1" dirty="0" smtClean="0">
                <a:solidFill>
                  <a:srgbClr val="1D2F68"/>
                </a:solidFill>
              </a:rPr>
              <a:t>Starr </a:t>
            </a:r>
            <a:r>
              <a:rPr lang="en-US" altLang="en-US" sz="1600" b="0" i="1" dirty="0" err="1" smtClean="0">
                <a:solidFill>
                  <a:srgbClr val="1D2F68"/>
                </a:solidFill>
              </a:rPr>
              <a:t>McGettigan</a:t>
            </a:r>
            <a:r>
              <a:rPr lang="en-US" altLang="en-US" sz="1600" b="0" i="1" dirty="0" smtClean="0">
                <a:solidFill>
                  <a:srgbClr val="1D2F68"/>
                </a:solidFill>
              </a:rPr>
              <a:t>, ANG-C6 </a:t>
            </a:r>
            <a:endParaRPr lang="en-US" altLang="en-US" sz="1600" b="0" i="1" dirty="0">
              <a:solidFill>
                <a:srgbClr val="1D2F68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 i="1" dirty="0" smtClean="0">
                <a:solidFill>
                  <a:srgbClr val="1D2F68"/>
                </a:solidFill>
              </a:rPr>
              <a:t>September 12, 2017</a:t>
            </a:r>
            <a:endParaRPr lang="en-US" altLang="en-US" sz="1600" b="0" i="1" dirty="0">
              <a:solidFill>
                <a:srgbClr val="1D2F68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533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 smtClean="0">
                <a:solidFill>
                  <a:schemeClr val="bg2"/>
                </a:solidFill>
              </a:rPr>
              <a:t>Weather Program</a:t>
            </a:r>
            <a:endParaRPr lang="en-US" altLang="en-US" i="1" dirty="0">
              <a:solidFill>
                <a:schemeClr val="bg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>
                <a:solidFill>
                  <a:schemeClr val="bg2"/>
                </a:solidFill>
              </a:rPr>
              <a:t>BLI Number:  </a:t>
            </a:r>
            <a:r>
              <a:rPr lang="en-US" altLang="en-US" i="1" dirty="0" smtClean="0">
                <a:solidFill>
                  <a:schemeClr val="bg2"/>
                </a:solidFill>
              </a:rPr>
              <a:t>A11.k</a:t>
            </a:r>
            <a:endParaRPr lang="en-US" altLang="en-US" i="1" dirty="0">
              <a:solidFill>
                <a:schemeClr val="bg2"/>
              </a:solidFill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152400" y="2109788"/>
            <a:ext cx="53340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0" i="1" dirty="0" smtClean="0">
                <a:solidFill>
                  <a:srgbClr val="1D2F68"/>
                </a:solidFill>
              </a:rPr>
              <a:t>Gap Analysis</a:t>
            </a:r>
            <a:r>
              <a:rPr lang="en-US" altLang="en-US" sz="3200" b="0" dirty="0">
                <a:solidFill>
                  <a:srgbClr val="1D2F68"/>
                </a:solidFill>
              </a:rPr>
              <a:t/>
            </a:r>
            <a:br>
              <a:rPr lang="en-US" altLang="en-US" sz="3200" b="0" dirty="0">
                <a:solidFill>
                  <a:srgbClr val="1D2F68"/>
                </a:solidFill>
              </a:rPr>
            </a:br>
            <a:endParaRPr lang="en-US" altLang="en-US" sz="4000" b="0" dirty="0">
              <a:solidFill>
                <a:srgbClr val="1D2F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Weather Information Gaps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Based on prioritization from MIT/LL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Focus on operations, not air traffic management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Driven by current operational environment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Survey feedback reflective of weather needs for current operations (small UAS VLOS operations)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BVLOS operations identified through interviews with FAA Pathfinder program and inferring operational needs from FAA UAS </a:t>
            </a:r>
            <a:r>
              <a:rPr lang="en-US" altLang="en-US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ConOps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7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Weather Information Gaps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37437"/>
              </p:ext>
            </p:extLst>
          </p:nvPr>
        </p:nvGraphicFramePr>
        <p:xfrm>
          <a:off x="533401" y="1035051"/>
          <a:ext cx="7848600" cy="49265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3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047">
                <a:tc>
                  <a:txBody>
                    <a:bodyPr/>
                    <a:lstStyle/>
                    <a:p>
                      <a:pPr marL="0" marR="0" lvl="1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lvl="1" indent="0">
                        <a:buClr>
                          <a:srgbClr val="9BBB59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en-US" altLang="en-US" sz="1200" b="0" dirty="0" smtClean="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Numerical Weather Prediction model performance uncertain, especially where there is a large variation in terrain.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047">
                <a:tc>
                  <a:txBody>
                    <a:bodyPr/>
                    <a:lstStyle/>
                    <a:p>
                      <a:pPr marL="0" marR="0" lvl="1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lvl="1" indent="0"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No mechanism to alert operators to rapid changes in winds (e.g., due to microburst outflows, gust fronts and sharp synoptic fronts).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49">
                <a:tc>
                  <a:txBody>
                    <a:bodyPr/>
                    <a:lstStyle/>
                    <a:p>
                      <a:pPr marL="0" marR="0" lvl="1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27" marB="45727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Clr>
                          <a:srgbClr val="9BBB59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Off-airport weather observations (visibility, ceiling, wind) are sparse.</a:t>
                      </a:r>
                    </a:p>
                  </a:txBody>
                  <a:tcPr marT="45727" marB="45727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967">
                <a:tc>
                  <a:txBody>
                    <a:bodyPr/>
                    <a:lstStyle/>
                    <a:p>
                      <a:pPr marL="0" marR="0" lvl="1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lvl="1" indent="0" defTabSz="914400" eaLnBrk="1" hangingPunct="1"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Tactical convective weather products are susceptible to latency.</a:t>
                      </a:r>
                    </a:p>
                    <a:p>
                      <a:pPr marL="0" lvl="1" indent="0"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Short term convective forecasts not readily available.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967">
                <a:tc>
                  <a:txBody>
                    <a:bodyPr/>
                    <a:lstStyle/>
                    <a:p>
                      <a:pPr marL="0" marR="0" lvl="1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27" marB="45727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2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Winds aloft forecasts lack precision. </a:t>
                      </a:r>
                    </a:p>
                    <a:p>
                      <a:pPr marL="0" lvl="1" indent="0"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Winds aloft observations are sparse for off-airport locations in the low and super high altitudes. </a:t>
                      </a:r>
                    </a:p>
                  </a:txBody>
                  <a:tcPr marT="45727" marB="45727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181">
                <a:tc>
                  <a:txBody>
                    <a:bodyPr/>
                    <a:lstStyle/>
                    <a:p>
                      <a:pPr marL="0" marR="0" lvl="1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2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Strategic convective weather forecast horizons do not support select BVLOS mission durations (e.g. 12-24 hour forecasts). </a:t>
                      </a:r>
                    </a:p>
                    <a:p>
                      <a:pPr marL="0" lvl="1" indent="0"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Forecast uncertainty is not sufficiently conveyed to manage risk in lost link contingency planning. 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49">
                <a:tc>
                  <a:txBody>
                    <a:bodyPr/>
                    <a:lstStyle/>
                    <a:p>
                      <a:pPr marL="0" marR="0" lvl="1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27" marB="45727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Wind products are not sufficient for missions in dense urban environments. </a:t>
                      </a:r>
                    </a:p>
                  </a:txBody>
                  <a:tcPr marT="45727" marB="45727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49">
                <a:tc>
                  <a:txBody>
                    <a:bodyPr/>
                    <a:lstStyle/>
                    <a:p>
                      <a:pPr marL="0" marR="0" lvl="1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lvl="1" indent="0"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Lack of validated very high-altitude (stratospheric) and low-altitude turbulence information.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047">
                <a:tc>
                  <a:txBody>
                    <a:bodyPr/>
                    <a:lstStyle/>
                    <a:p>
                      <a:pPr marL="0" marR="0" lvl="1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lvl="1" indent="0"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Icing and turbulence forecast uncertainty is not sufficiently conveyed to support lost link contingency planning.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49">
                <a:tc>
                  <a:txBody>
                    <a:bodyPr/>
                    <a:lstStyle/>
                    <a:p>
                      <a:pPr marL="0" marR="0" lvl="1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lvl="1" indent="0"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Icing models do not account for ‘cold soak’ effect.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49">
                <a:tc>
                  <a:txBody>
                    <a:bodyPr/>
                    <a:lstStyle/>
                    <a:p>
                      <a:pPr marL="0" marR="0" lvl="1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lvl="1" indent="0"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Turbulence and Icing models not do not provide sufficient information for small UAS operations.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3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Weather impact translation models do not exist for UAS and UTM.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387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9400" y="6245225"/>
            <a:ext cx="2057400" cy="476250"/>
          </a:xfrm>
        </p:spPr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57200" y="1295400"/>
            <a:ext cx="396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Clr>
                <a:srgbClr val="9BBB59"/>
              </a:buClr>
              <a:buFont typeface="Wingdings" panose="05000000000000000000" pitchFamily="2" charset="2"/>
              <a:buNone/>
            </a:pPr>
            <a:r>
              <a:rPr lang="en-US" altLang="en-US" sz="2000" b="1" u="sng" kern="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Gap 3</a:t>
            </a:r>
            <a:r>
              <a:rPr lang="en-US" altLang="en-US" sz="1800" kern="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marL="0" lvl="1" indent="0">
              <a:buClr>
                <a:srgbClr val="9BBB59"/>
              </a:buClr>
              <a:buFont typeface="Wingdings" panose="05000000000000000000" pitchFamily="2" charset="2"/>
              <a:buNone/>
            </a:pPr>
            <a:r>
              <a:rPr lang="en-US" altLang="en-US" sz="1800" kern="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Off-airport weather observations (visibility, ceiling, wind) are sparse.</a:t>
            </a:r>
          </a:p>
          <a:p>
            <a:pPr marL="0" lvl="1" indent="0">
              <a:buClr>
                <a:srgbClr val="9BBB59"/>
              </a:buClr>
              <a:buFont typeface="Wingdings" panose="05000000000000000000" pitchFamily="2" charset="2"/>
              <a:buNone/>
            </a:pPr>
            <a:endParaRPr lang="en-US" altLang="en-US" sz="2000" kern="0" dirty="0" smtClean="0">
              <a:solidFill>
                <a:srgbClr val="17375E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kern="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457200" y="76200"/>
            <a:ext cx="8229600" cy="881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US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Information Gaps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914400"/>
            <a:ext cx="3505200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4732338" y="3074988"/>
            <a:ext cx="4114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Aviation Digital Data Service (ADDS) Regional METAR Plot</a:t>
            </a:r>
          </a:p>
        </p:txBody>
      </p:sp>
      <p:sp>
        <p:nvSpPr>
          <p:cNvPr id="21" name="Content Placeholder 3"/>
          <p:cNvSpPr txBox="1">
            <a:spLocks/>
          </p:cNvSpPr>
          <p:nvPr/>
        </p:nvSpPr>
        <p:spPr bwMode="auto">
          <a:xfrm>
            <a:off x="457200" y="3657600"/>
            <a:ext cx="396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Clr>
                <a:srgbClr val="9BBB59"/>
              </a:buClr>
              <a:buFont typeface="Wingdings" panose="05000000000000000000" pitchFamily="2" charset="2"/>
              <a:buNone/>
              <a:defRPr/>
            </a:pPr>
            <a:r>
              <a:rPr lang="en-US" sz="2000" b="1" u="sng" kern="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Impacted Operation</a:t>
            </a:r>
          </a:p>
          <a:p>
            <a:pPr marL="0" lvl="1" indent="0">
              <a:buClr>
                <a:srgbClr val="9BBB59"/>
              </a:buClr>
              <a:buFont typeface="Wingdings" panose="05000000000000000000" pitchFamily="2" charset="2"/>
              <a:buNone/>
              <a:defRPr/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All UAS missions that operate off-airport, especially in the low-altitude domain and VLOS operations (Part 107)</a:t>
            </a:r>
          </a:p>
          <a:p>
            <a:pPr marL="0" lvl="1" indent="0">
              <a:buClr>
                <a:srgbClr val="9BBB59"/>
              </a:buClr>
              <a:buFont typeface="Wingdings" panose="05000000000000000000" pitchFamily="2" charset="2"/>
              <a:buNone/>
              <a:defRPr/>
            </a:pPr>
            <a:endParaRPr lang="en-US" sz="2000" kern="0" dirty="0" smtClean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rgbClr val="9BBB59"/>
              </a:buClr>
              <a:buFont typeface="Wingdings" panose="05000000000000000000" pitchFamily="2" charset="2"/>
              <a:buNone/>
              <a:defRPr/>
            </a:pPr>
            <a:endParaRPr lang="en-US" sz="2000" kern="0" dirty="0" smtClean="0">
              <a:solidFill>
                <a:srgbClr val="17375E"/>
              </a:solidFill>
              <a:ea typeface="MS PGothic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1000" kern="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" name="Content Placeholder 3"/>
          <p:cNvSpPr txBox="1">
            <a:spLocks/>
          </p:cNvSpPr>
          <p:nvPr/>
        </p:nvSpPr>
        <p:spPr bwMode="auto">
          <a:xfrm>
            <a:off x="4581525" y="3657600"/>
            <a:ext cx="457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Clr>
                <a:srgbClr val="9BBB59"/>
              </a:buClr>
              <a:buFont typeface="Wingdings" panose="05000000000000000000" pitchFamily="2" charset="2"/>
              <a:buNone/>
              <a:defRPr/>
            </a:pPr>
            <a:r>
              <a:rPr lang="en-US" sz="2000" b="1" u="sng" kern="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Current Weather Capability &amp; Limitations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Rural and terrain areas most impacted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Leveraging non certified observations, road cameras, </a:t>
            </a:r>
            <a:r>
              <a:rPr lang="en-US" sz="1800" kern="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etc.</a:t>
            </a:r>
            <a:endParaRPr lang="en-US" sz="1800" kern="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Improved analysis fields (e.g. RTMA)</a:t>
            </a:r>
          </a:p>
          <a:p>
            <a:pPr marL="0" lvl="1" indent="0">
              <a:buClr>
                <a:srgbClr val="9BBB59"/>
              </a:buClr>
              <a:buFont typeface="Wingdings" panose="05000000000000000000" pitchFamily="2" charset="2"/>
              <a:buNone/>
              <a:defRPr/>
            </a:pPr>
            <a:endParaRPr lang="en-US" sz="2000" kern="0" dirty="0" smtClean="0">
              <a:solidFill>
                <a:srgbClr val="17375E"/>
              </a:solidFill>
              <a:ea typeface="MS PGothic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1000" kern="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295400"/>
            <a:ext cx="3962400" cy="1828800"/>
          </a:xfrm>
        </p:spPr>
        <p:txBody>
          <a:bodyPr/>
          <a:lstStyle/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Gap 5</a:t>
            </a:r>
            <a:r>
              <a:rPr lang="en-US" altLang="en-U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</a:t>
            </a:r>
            <a:r>
              <a:rPr lang="en-US" alt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inds aloft forecasts lack precision. </a:t>
            </a: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Winds aloft observations are sparse for off-airport locations in the low and super high altitudes.</a:t>
            </a:r>
            <a:r>
              <a:rPr lang="en-US" altLang="en-US" sz="1800" dirty="0" smtClean="0">
                <a:solidFill>
                  <a:srgbClr val="17375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1063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Information Gaps (cont.)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3657600"/>
            <a:ext cx="39624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Impacted Operation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Primarily BVLOS mission planning, especially for time-based operations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81525" y="3657600"/>
            <a:ext cx="45720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sz="2000" b="1" u="sng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Current Weather Capability &amp; Limitations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Many more PIREPs and airborne observations available at standard flight altitudes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High resolution model improvements benefitting wind </a:t>
            </a:r>
            <a:r>
              <a:rPr lang="en-US" sz="18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forecasts</a:t>
            </a:r>
            <a:endParaRPr lang="en-US" sz="2000" dirty="0">
              <a:solidFill>
                <a:srgbClr val="17375E"/>
              </a:solidFill>
              <a:latin typeface="+mn-lt"/>
              <a:ea typeface="MS PGothic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1000" b="1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r="5832"/>
          <a:stretch>
            <a:fillRect/>
          </a:stretch>
        </p:blipFill>
        <p:spPr bwMode="auto">
          <a:xfrm>
            <a:off x="4603750" y="1219200"/>
            <a:ext cx="2235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68413"/>
            <a:ext cx="2136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572000" y="2770188"/>
            <a:ext cx="4800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Left:  Aviation Digital Data Service (ADDS) Regional TAF Plot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Right:  Cross section of winds along flight path from KDEN to KLIT</a:t>
            </a:r>
          </a:p>
        </p:txBody>
      </p:sp>
    </p:spTree>
    <p:extLst>
      <p:ext uri="{BB962C8B-B14F-4D97-AF65-F5344CB8AC3E}">
        <p14:creationId xmlns:p14="http://schemas.microsoft.com/office/powerpoint/2010/main" val="127423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295400"/>
            <a:ext cx="3962400" cy="1828800"/>
          </a:xfrm>
        </p:spPr>
        <p:txBody>
          <a:bodyPr/>
          <a:lstStyle/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Gap 7</a:t>
            </a:r>
            <a:r>
              <a:rPr lang="en-US" altLang="en-U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Wind products are not sufficient for missions in dense urban environments. </a:t>
            </a:r>
          </a:p>
        </p:txBody>
      </p:sp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1063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Information Gaps (cont.)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3657600"/>
            <a:ext cx="39624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Impacted Operation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 UAS missions in an urban environment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81525" y="3657600"/>
            <a:ext cx="45720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sz="2000" b="1" u="sng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Current Weather Capability &amp; Limitations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High resolution wind models indeed improving, but do not take into effect local terrain or wind tunnel effects</a:t>
            </a:r>
          </a:p>
          <a:p>
            <a:pPr marL="342900" lvl="1" indent="-342900">
              <a:buClr>
                <a:srgbClr val="9BBB59"/>
              </a:buClr>
              <a:buSzTx/>
              <a:defRPr/>
            </a:pPr>
            <a:endParaRPr lang="en-US" sz="2000" dirty="0" smtClean="0">
              <a:solidFill>
                <a:srgbClr val="17375E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rgbClr val="17375E"/>
              </a:solidFill>
              <a:latin typeface="+mn-lt"/>
              <a:ea typeface="MS PGothic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1000" b="1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8" r="14194"/>
          <a:stretch>
            <a:fillRect/>
          </a:stretch>
        </p:blipFill>
        <p:spPr>
          <a:xfrm>
            <a:off x="4611688" y="1143000"/>
            <a:ext cx="2057400" cy="149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572000" y="2725738"/>
            <a:ext cx="4800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Left:  Wind model illustrating flow patterns that form in an urban setting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Right:  Effect of terrain &amp; urban structures on the shape of the boundary layer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1457325"/>
            <a:ext cx="2365375" cy="106838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9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 smtClean="0"/>
              <a:t>Potential Research in FY18/19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219200"/>
            <a:ext cx="8258175" cy="4648200"/>
          </a:xfrm>
        </p:spPr>
        <p:txBody>
          <a:bodyPr/>
          <a:lstStyle/>
          <a:p>
            <a:r>
              <a:rPr lang="en-US" altLang="en-US" b="0" dirty="0" smtClean="0"/>
              <a:t>Improve analysis accuracy between </a:t>
            </a:r>
            <a:r>
              <a:rPr lang="en-US" altLang="en-US" b="0" dirty="0"/>
              <a:t>surface </a:t>
            </a:r>
            <a:r>
              <a:rPr lang="en-US" altLang="en-US" b="0" dirty="0" smtClean="0"/>
              <a:t>observations by leveraging and extending current work addressing similar manned aircraft issues</a:t>
            </a:r>
          </a:p>
          <a:p>
            <a:pPr lvl="1"/>
            <a:r>
              <a:rPr lang="en-US" altLang="en-US" dirty="0" smtClean="0"/>
              <a:t>Sparse off-airport weather observations (Gap 3)</a:t>
            </a:r>
            <a:endParaRPr lang="en-US" altLang="en-US" b="0" dirty="0"/>
          </a:p>
          <a:p>
            <a:r>
              <a:rPr lang="en-US" altLang="en-US" b="0" dirty="0"/>
              <a:t>Improve low level wind accuracy through modeling</a:t>
            </a:r>
          </a:p>
          <a:p>
            <a:pPr lvl="1"/>
            <a:r>
              <a:rPr lang="en-US" altLang="en-US" dirty="0"/>
              <a:t>Low-level winds aloft (Gap 5)</a:t>
            </a:r>
          </a:p>
          <a:p>
            <a:pPr lvl="1"/>
            <a:r>
              <a:rPr lang="en-US" altLang="en-US" dirty="0"/>
              <a:t>Urban wind modeling (Gap 7)</a:t>
            </a:r>
          </a:p>
          <a:p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4B2F8F-8F81-4758-979D-DC769FAF6946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92" y="1143000"/>
            <a:ext cx="8050213" cy="4391025"/>
          </a:xfrm>
        </p:spPr>
        <p:txBody>
          <a:bodyPr/>
          <a:lstStyle/>
          <a:p>
            <a:r>
              <a:rPr lang="en-US" altLang="en-US" b="0" dirty="0"/>
              <a:t>Prioritize gaps to align weather research with FAA UAS Implementation Plan and ConOps </a:t>
            </a:r>
          </a:p>
          <a:p>
            <a:r>
              <a:rPr lang="en-US" b="0" dirty="0" smtClean="0"/>
              <a:t>Continue collaboration with FAA UAS community to refine current gaps or define new gaps.</a:t>
            </a:r>
          </a:p>
          <a:p>
            <a:r>
              <a:rPr lang="en-US" b="0" dirty="0" smtClean="0"/>
              <a:t>Increase communication and collaboration with NASA UTM to begin to understand traffic management needs.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362200"/>
            <a:ext cx="8472488" cy="609600"/>
          </a:xfrm>
        </p:spPr>
        <p:txBody>
          <a:bodyPr/>
          <a:lstStyle/>
          <a:p>
            <a:pPr algn="ctr"/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817AC-DF7C-4746-9C86-DC8A83A1545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6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295400"/>
            <a:ext cx="39624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Gap 1</a:t>
            </a:r>
            <a:r>
              <a:rPr lang="en-US" altLang="en-U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Numerical Weather Prediction model performance uncertain, especially where there is a large variation in terrain.</a:t>
            </a:r>
          </a:p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</a:pPr>
            <a:endParaRPr lang="en-US" altLang="en-US" sz="2000" dirty="0" smtClean="0">
              <a:solidFill>
                <a:srgbClr val="17375E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1063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Information Gaps (cont.)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3657600"/>
            <a:ext cx="39624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sz="2000" b="1" u="sng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Impacted Operation</a:t>
            </a:r>
          </a:p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 UAS missions that operate off-airport, especially in the low-altitude domain and VLOS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operations (Part 107)</a:t>
            </a:r>
          </a:p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endParaRPr lang="en-US" sz="2000" dirty="0" smtClean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rgbClr val="17375E"/>
              </a:solidFill>
              <a:latin typeface="+mn-lt"/>
              <a:ea typeface="MS PGothic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1000" b="1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81525" y="3657600"/>
            <a:ext cx="45720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sz="2000" b="1" u="sng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Current Weather Capability &amp; Limitations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Though NWS operational model resolution has improved down to 3km resolution, forecast accuracy questionable for some missions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Costs and justifications needed to operate higher resolution models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9" descr="hrrr_east-us_00015_10m_wnd_sfc_gus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5"/>
          <a:stretch>
            <a:fillRect/>
          </a:stretch>
        </p:blipFill>
        <p:spPr bwMode="auto">
          <a:xfrm>
            <a:off x="4953000" y="914400"/>
            <a:ext cx="3352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732338" y="3074988"/>
            <a:ext cx="4114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High Resolution Rapid Refresh (HRRR) 10m Wind Gusts</a:t>
            </a:r>
          </a:p>
        </p:txBody>
      </p:sp>
    </p:spTree>
    <p:extLst>
      <p:ext uri="{BB962C8B-B14F-4D97-AF65-F5344CB8AC3E}">
        <p14:creationId xmlns:p14="http://schemas.microsoft.com/office/powerpoint/2010/main" val="3528127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295400"/>
            <a:ext cx="3962400" cy="1828800"/>
          </a:xfrm>
        </p:spPr>
        <p:txBody>
          <a:bodyPr/>
          <a:lstStyle/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Gap 2</a:t>
            </a:r>
            <a:r>
              <a:rPr lang="en-US" altLang="en-U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 mechanism to alert operators to rapid changes in winds (e.g., due to microburst outflows, gust fronts and sharp synoptic fronts)</a:t>
            </a:r>
          </a:p>
        </p:txBody>
      </p:sp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1063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Information Gaps (cont.)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3657600"/>
            <a:ext cx="39624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Impacted Operation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 UAS operations, though different level of alerts/notifications needed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81525" y="3657600"/>
            <a:ext cx="45720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sz="2000" b="1" u="sng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Current Weather Capability &amp; Limitations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Industry providers do have GA notification capability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Wide variety of operational platforms make uniform notifications challenging</a:t>
            </a:r>
          </a:p>
          <a:p>
            <a:pPr marL="342900" lvl="1" indent="-342900">
              <a:buClr>
                <a:srgbClr val="9BBB59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17375E"/>
              </a:solidFill>
              <a:latin typeface="+mn-lt"/>
              <a:ea typeface="MS PGothic" pitchFamily="34" charset="-128"/>
            </a:endParaRPr>
          </a:p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rgbClr val="17375E"/>
              </a:solidFill>
              <a:latin typeface="+mn-lt"/>
              <a:ea typeface="MS PGothic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1000" b="1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82700"/>
            <a:ext cx="1963738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87500"/>
            <a:ext cx="199072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732338" y="2895600"/>
            <a:ext cx="411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rgbClr val="17375E"/>
                </a:solidFill>
              </a:rPr>
              <a:t>Left: Integrated Terminal Weather System (ITWS)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rgbClr val="17375E"/>
                </a:solidFill>
              </a:rPr>
              <a:t>Right:  Microburst</a:t>
            </a:r>
          </a:p>
        </p:txBody>
      </p:sp>
    </p:spTree>
    <p:extLst>
      <p:ext uri="{BB962C8B-B14F-4D97-AF65-F5344CB8AC3E}">
        <p14:creationId xmlns:p14="http://schemas.microsoft.com/office/powerpoint/2010/main" val="302196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 smtClean="0">
                <a:cs typeface="Arial" panose="020B0604020202020204" pitchFamily="34" charset="0"/>
              </a:rPr>
              <a:t>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088"/>
            <a:ext cx="8229600" cy="4872038"/>
          </a:xfrm>
        </p:spPr>
        <p:txBody>
          <a:bodyPr/>
          <a:lstStyle/>
          <a:p>
            <a:pPr marL="461963" lvl="1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Purpose</a:t>
            </a:r>
            <a:endParaRPr lang="en-US" sz="2000" b="1" dirty="0">
              <a:solidFill>
                <a:srgbClr val="000000"/>
              </a:solidFill>
            </a:endParaRPr>
          </a:p>
          <a:p>
            <a:pPr marL="1147763" lvl="2" eaLnBrk="1" hangingPunct="1">
              <a:defRPr/>
            </a:pPr>
            <a:r>
              <a:rPr lang="en-US" dirty="0" smtClean="0"/>
              <a:t>Applied research focused on weather information and capabilities needed for safe and efficient UAS operations</a:t>
            </a:r>
          </a:p>
          <a:p>
            <a:pPr marL="1604963" lvl="3" eaLnBrk="1" hangingPunct="1">
              <a:defRPr/>
            </a:pPr>
            <a:r>
              <a:rPr lang="en-US" sz="1600" dirty="0" smtClean="0"/>
              <a:t>Specific initiatives to explore </a:t>
            </a:r>
            <a:r>
              <a:rPr lang="en-US" sz="1600" dirty="0"/>
              <a:t>enhancement of current weather capabilities or development of new capabilities necessary for UAS operations</a:t>
            </a:r>
          </a:p>
          <a:p>
            <a:pPr marL="1604963" lvl="3" eaLnBrk="1" hangingPunct="1">
              <a:defRPr/>
            </a:pPr>
            <a:r>
              <a:rPr lang="en-US" sz="1600" dirty="0"/>
              <a:t>Collaborative initiatives with FAA UAS organizations to </a:t>
            </a:r>
            <a:r>
              <a:rPr lang="en-US" sz="1600" dirty="0" smtClean="0"/>
              <a:t>align </a:t>
            </a:r>
            <a:r>
              <a:rPr lang="en-US" sz="1600" dirty="0"/>
              <a:t>weather research with the FAA UAS ConOps and Implementation </a:t>
            </a:r>
            <a:r>
              <a:rPr lang="en-US" sz="1600" dirty="0" smtClean="0"/>
              <a:t>Plan</a:t>
            </a:r>
          </a:p>
          <a:p>
            <a:pPr marL="1376363" lvl="3" indent="0" eaLnBrk="1" hangingPunct="1">
              <a:buNone/>
              <a:defRPr/>
            </a:pP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000000"/>
                </a:solidFill>
              </a:rPr>
              <a:t>     </a:t>
            </a:r>
            <a:r>
              <a:rPr lang="en-US" sz="2000" dirty="0" smtClean="0">
                <a:solidFill>
                  <a:srgbClr val="000000"/>
                </a:solidFill>
              </a:rPr>
              <a:t>Funding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0" dirty="0" smtClean="0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607591"/>
              </p:ext>
            </p:extLst>
          </p:nvPr>
        </p:nvGraphicFramePr>
        <p:xfrm>
          <a:off x="1219200" y="4191000"/>
          <a:ext cx="7239000" cy="137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FY16 (Enacted)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FY17 (Enacted)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FY18</a:t>
                      </a:r>
                      <a:r>
                        <a:rPr lang="en-US" sz="1800" baseline="0" dirty="0" smtClean="0"/>
                        <a:t> (Request)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FY19 </a:t>
                      </a:r>
                    </a:p>
                    <a:p>
                      <a:pPr algn="ctr"/>
                      <a:r>
                        <a:rPr lang="en-US" sz="1800" dirty="0" smtClean="0"/>
                        <a:t>(Target)</a:t>
                      </a:r>
                      <a:endParaRPr lang="en-US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54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$300K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$0*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Delays in contract award moved FY16 work into FY17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$300K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$300K</a:t>
                      </a:r>
                      <a:endParaRPr lang="en-US" sz="1800" b="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1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295400"/>
            <a:ext cx="3962400" cy="1828800"/>
          </a:xfrm>
        </p:spPr>
        <p:txBody>
          <a:bodyPr/>
          <a:lstStyle/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Gap 4</a:t>
            </a:r>
            <a:r>
              <a:rPr lang="en-US" altLang="en-U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Tactical convective weather products are susceptible to latency.</a:t>
            </a: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Short term convective forecasts not readily available.</a:t>
            </a:r>
          </a:p>
        </p:txBody>
      </p:sp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1063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Information Gaps (cont.)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3657600"/>
            <a:ext cx="39624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Impacted Operation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Primarily BVLOS missions for UAS without onboard weather radar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81525" y="3650166"/>
            <a:ext cx="45720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sz="2000" b="1" u="sng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Current Weather Capability &amp; Limitations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NEXRAD products have inherent latency leading to tactical decision errors in rapidly moving or developing weather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FAA products like ITWS/CIWS not available </a:t>
            </a:r>
            <a:r>
              <a:rPr lang="en-US" sz="18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publically</a:t>
            </a:r>
            <a:endParaRPr lang="en-US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732338" y="2922588"/>
            <a:ext cx="4114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rgbClr val="17375E"/>
                </a:solidFill>
              </a:rPr>
              <a:t>Left:  Integrated Terminal Weather System (ITWS)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rgbClr val="17375E"/>
                </a:solidFill>
              </a:rPr>
              <a:t>Right:  Corridor Integrated Weather System (CIWS)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77913"/>
            <a:ext cx="2247900" cy="1665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066800"/>
            <a:ext cx="1985963" cy="18669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14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295400"/>
            <a:ext cx="3962400" cy="2057400"/>
          </a:xfrm>
        </p:spPr>
        <p:txBody>
          <a:bodyPr/>
          <a:lstStyle/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Gap 6</a:t>
            </a:r>
            <a:r>
              <a:rPr lang="en-US" altLang="en-U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 convective weather forecast horizons do not support select BVLOS mission durations (e.g. 12-24 hour forecasts). </a:t>
            </a: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Forecast uncertainty is not sufficiently conveyed to manage risk in lost link contingency planning. </a:t>
            </a:r>
          </a:p>
        </p:txBody>
      </p:sp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1063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Information Gaps (cont.)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3657600"/>
            <a:ext cx="39624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Impacted Operation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Primarily BVLOS missions with longer durations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81525" y="3657600"/>
            <a:ext cx="45720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sz="2000" b="1" u="sng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Current Weather Capability &amp; Limitations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Forecasts used for ATM strategic planning 8 hours or less (TCM, </a:t>
            </a:r>
            <a:r>
              <a:rPr lang="en-US" sz="16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CoSPA</a:t>
            </a:r>
            <a:r>
              <a:rPr lang="en-US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Forecasts relaying uncertainty valuable for strategic planning, but may not be accurate or relevant enough for UAS decisions  </a:t>
            </a:r>
          </a:p>
          <a:p>
            <a:pPr marL="342900" lvl="1" indent="-342900">
              <a:buClr>
                <a:srgbClr val="9BBB59"/>
              </a:buClr>
              <a:buSzTx/>
              <a:defRPr/>
            </a:pPr>
            <a:endParaRPr lang="en-US" sz="2000" dirty="0">
              <a:solidFill>
                <a:srgbClr val="17375E"/>
              </a:solidFill>
              <a:latin typeface="+mn-lt"/>
              <a:ea typeface="MS PGothic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1000" b="1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732338" y="3090863"/>
            <a:ext cx="4114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TFM Convective Forecast (TCF)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06475"/>
            <a:ext cx="3048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59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295400"/>
            <a:ext cx="3962400" cy="1828800"/>
          </a:xfrm>
        </p:spPr>
        <p:txBody>
          <a:bodyPr/>
          <a:lstStyle/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Gap 8</a:t>
            </a:r>
            <a:r>
              <a:rPr lang="en-US" altLang="en-U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Lack of validated very high-altitude (stratospheric) and low-altitude turbulence information.</a:t>
            </a:r>
          </a:p>
        </p:txBody>
      </p:sp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1063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Information Gaps (cont.)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3657600"/>
            <a:ext cx="39624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Impacted Operation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Very high-altitude missions / low-altitude missions in the boundary layer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81525" y="3605562"/>
            <a:ext cx="4572000" cy="2590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altLang="en-US" sz="2000" b="1" u="sng" dirty="0" smtClean="0">
                <a:latin typeface="Arial" charset="0"/>
                <a:ea typeface="MS PGothic" pitchFamily="34" charset="-128"/>
                <a:cs typeface="Arial" charset="0"/>
              </a:rPr>
              <a:t>Current Weather Capability &amp; Limitations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Pilot reports, both automated and manually produced, are much less frequent outside of standard commercial aviation cruise altitude levels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Widely believed that automated UAS reports of sensible weather valuable in future weather models</a:t>
            </a:r>
            <a:endParaRPr lang="en-US" altLang="en-US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endParaRPr lang="en-US" altLang="en-US" sz="2000" dirty="0" smtClean="0">
              <a:solidFill>
                <a:srgbClr val="17375E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1000" b="1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732338" y="2960688"/>
            <a:ext cx="4114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PIREP (pilot report) of actual weather conditions encountered by aircrafts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012825"/>
            <a:ext cx="298132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09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295400"/>
            <a:ext cx="3962400" cy="1828800"/>
          </a:xfrm>
        </p:spPr>
        <p:txBody>
          <a:bodyPr/>
          <a:lstStyle/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Gap 9</a:t>
            </a:r>
            <a:r>
              <a:rPr lang="en-US" altLang="en-U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Icing and turbulence forecast uncertainty is not sufficiently conveyed to support lost link contingency planning.</a:t>
            </a:r>
          </a:p>
        </p:txBody>
      </p:sp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1063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Information Gaps (cont.)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3657600"/>
            <a:ext cx="39624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Impacted Operation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Primarily BVLOS missions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81525" y="3657600"/>
            <a:ext cx="45720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sz="2000" b="1" u="sng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Current Weather Capability &amp; Limitations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While improvements to icing and turbulence forecasts have been realized, science limitations still exist including:</a:t>
            </a:r>
            <a:endParaRPr lang="en-US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4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Accuracy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4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Uncertainty attributes</a:t>
            </a:r>
            <a:endParaRPr lang="en-US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0" t="27786" r="27650" b="14166"/>
          <a:stretch>
            <a:fillRect/>
          </a:stretch>
        </p:blipFill>
        <p:spPr bwMode="auto">
          <a:xfrm>
            <a:off x="6934200" y="1144588"/>
            <a:ext cx="20923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t="27972" r="30447" b="12643"/>
          <a:stretch>
            <a:fillRect/>
          </a:stretch>
        </p:blipFill>
        <p:spPr bwMode="auto">
          <a:xfrm>
            <a:off x="4648200" y="1144588"/>
            <a:ext cx="2133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732338" y="2895600"/>
            <a:ext cx="411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Left:  Graphical Turbulence Guidance  (GTG)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Right: Forecast Icing Product (FIP)</a:t>
            </a:r>
          </a:p>
        </p:txBody>
      </p:sp>
    </p:spTree>
    <p:extLst>
      <p:ext uri="{BB962C8B-B14F-4D97-AF65-F5344CB8AC3E}">
        <p14:creationId xmlns:p14="http://schemas.microsoft.com/office/powerpoint/2010/main" val="1768530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295400"/>
            <a:ext cx="3962400" cy="1828800"/>
          </a:xfrm>
        </p:spPr>
        <p:txBody>
          <a:bodyPr/>
          <a:lstStyle/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Gap 10</a:t>
            </a:r>
            <a:r>
              <a:rPr lang="en-US" altLang="en-U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Icing models do not account for ‘cold soak*’ effect.</a:t>
            </a: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5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*The wings of an aircraft are considered “</a:t>
            </a:r>
            <a:r>
              <a:rPr lang="en-US" altLang="en-US" sz="125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cold-soaked</a:t>
            </a:r>
            <a:r>
              <a:rPr lang="en-US" altLang="en-US" sz="125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 when they contain very cold fuel as a result of just landing after a flight at a high altitude. When precipitation falls on a cold-soaked aircraft, icing may occur regardless of ground temperature.</a:t>
            </a:r>
          </a:p>
        </p:txBody>
      </p:sp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1063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Information Gaps (cont.)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3657600"/>
            <a:ext cx="39624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Impacted Operation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High-altitude BVLOS missions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81525" y="3657600"/>
            <a:ext cx="45720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sz="2000" b="1" u="sng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Current Weather Capability &amp; Limitations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Wing temperature information not readily available to weather models</a:t>
            </a:r>
          </a:p>
          <a:p>
            <a:pPr marL="342900" lvl="1" indent="-342900">
              <a:buClr>
                <a:srgbClr val="9BBB59"/>
              </a:buClr>
              <a:buSzTx/>
              <a:defRPr/>
            </a:pPr>
            <a:endParaRPr lang="en-US" sz="2000" b="1" u="sng" dirty="0" smtClean="0">
              <a:solidFill>
                <a:srgbClr val="17375E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rgbClr val="17375E"/>
              </a:solidFill>
              <a:latin typeface="+mn-lt"/>
              <a:ea typeface="MS PGothic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1000" b="1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2914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732338" y="2895600"/>
            <a:ext cx="4114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Frozen precipitation on aircraft wing</a:t>
            </a:r>
          </a:p>
        </p:txBody>
      </p:sp>
    </p:spTree>
    <p:extLst>
      <p:ext uri="{BB962C8B-B14F-4D97-AF65-F5344CB8AC3E}">
        <p14:creationId xmlns:p14="http://schemas.microsoft.com/office/powerpoint/2010/main" val="109898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295400"/>
            <a:ext cx="3962400" cy="1828800"/>
          </a:xfrm>
        </p:spPr>
        <p:txBody>
          <a:bodyPr/>
          <a:lstStyle/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Gap 11</a:t>
            </a:r>
            <a:r>
              <a:rPr lang="en-US" altLang="en-U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Turbulence and Icing models do not provide sufficient information for small UAS operations.</a:t>
            </a:r>
          </a:p>
        </p:txBody>
      </p:sp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1063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Information Gaps (cont.)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3657600"/>
            <a:ext cx="39624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Impacted Operation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Primarily BVLOS missions with small UAS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81525" y="3657600"/>
            <a:ext cx="45720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sz="2000" b="1" u="sng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Current Weather Capability &amp; Limitations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While improvements to icing and turbulence forecasts have been realized, science limitations still exist including: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Accuracy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Uncertainty </a:t>
            </a:r>
            <a:r>
              <a:rPr lang="en-US" sz="14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attributes</a:t>
            </a:r>
            <a:endParaRPr lang="en-US" sz="2000" dirty="0">
              <a:solidFill>
                <a:srgbClr val="17375E"/>
              </a:solidFill>
              <a:latin typeface="+mn-lt"/>
              <a:ea typeface="MS PGothic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1000" b="1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0" t="27786" r="27650" b="14166"/>
          <a:stretch>
            <a:fillRect/>
          </a:stretch>
        </p:blipFill>
        <p:spPr bwMode="auto">
          <a:xfrm>
            <a:off x="6934200" y="1144588"/>
            <a:ext cx="20923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t="27972" r="30447" b="12643"/>
          <a:stretch>
            <a:fillRect/>
          </a:stretch>
        </p:blipFill>
        <p:spPr bwMode="auto">
          <a:xfrm>
            <a:off x="4648200" y="1144588"/>
            <a:ext cx="2133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732338" y="2895600"/>
            <a:ext cx="411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Left:  Graphical Turbulence Guidance  (GTG)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Right: Forecast Icing Product (FIP)</a:t>
            </a:r>
          </a:p>
        </p:txBody>
      </p:sp>
    </p:spTree>
    <p:extLst>
      <p:ext uri="{BB962C8B-B14F-4D97-AF65-F5344CB8AC3E}">
        <p14:creationId xmlns:p14="http://schemas.microsoft.com/office/powerpoint/2010/main" val="3553748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295400"/>
            <a:ext cx="3962400" cy="1828800"/>
          </a:xfrm>
        </p:spPr>
        <p:txBody>
          <a:bodyPr/>
          <a:lstStyle/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Gap 12</a:t>
            </a:r>
            <a:r>
              <a:rPr lang="en-US" altLang="en-U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marL="0"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Weather impact translation models do not exist for UAS and UTM.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1063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Information Gaps (cont.)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3657600"/>
            <a:ext cx="39624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000" b="1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Impacted Operation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Airspace management, including </a:t>
            </a:r>
            <a:r>
              <a:rPr lang="en-US" altLang="en-US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geofences</a:t>
            </a:r>
            <a:r>
              <a:rPr lang="en-US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airspace capacity balancing, time-based ops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81525" y="3657600"/>
            <a:ext cx="4572000" cy="1828800"/>
          </a:xfrm>
        </p:spPr>
        <p:txBody>
          <a:bodyPr/>
          <a:lstStyle/>
          <a:p>
            <a:pPr marL="0" lvl="1" indent="0">
              <a:buClr>
                <a:srgbClr val="9BBB59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altLang="en-US" sz="2000" b="1" u="sng" dirty="0" smtClean="0">
                <a:latin typeface="Arial" charset="0"/>
                <a:ea typeface="MS PGothic" pitchFamily="34" charset="-128"/>
                <a:cs typeface="Arial" charset="0"/>
              </a:rPr>
              <a:t>Current Weather Capability &amp; Limitations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Wide range of weather impacts based on UAS types and capabilities</a:t>
            </a:r>
          </a:p>
          <a:p>
            <a:pPr marL="342900" lvl="1" indent="-342900">
              <a:buSzTx/>
              <a:buFont typeface="Arial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Still working these issues in 121 and GA </a:t>
            </a:r>
            <a:r>
              <a:rPr lang="en-US" altLang="en-US" sz="18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operations</a:t>
            </a:r>
            <a:endParaRPr lang="en-US" altLang="en-US" sz="2000" dirty="0" smtClean="0">
              <a:solidFill>
                <a:srgbClr val="17375E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1000" b="1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8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813" y="1219200"/>
            <a:ext cx="4075112" cy="1528763"/>
          </a:xfrm>
        </p:spPr>
      </p:pic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732338" y="2895600"/>
            <a:ext cx="4114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Weather Avoidance Field (WAF)</a:t>
            </a:r>
          </a:p>
        </p:txBody>
      </p:sp>
    </p:spTree>
    <p:extLst>
      <p:ext uri="{BB962C8B-B14F-4D97-AF65-F5344CB8AC3E}">
        <p14:creationId xmlns:p14="http://schemas.microsoft.com/office/powerpoint/2010/main" val="94620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8050213" cy="4391025"/>
          </a:xfrm>
        </p:spPr>
        <p:txBody>
          <a:bodyPr/>
          <a:lstStyle/>
          <a:p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Prior to initial effort, there was little </a:t>
            </a:r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understanding about weather information most beneficial to support safe and efficient UAS operations </a:t>
            </a:r>
          </a:p>
          <a:p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The goals of this research were to provide a better understanding of: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Weather information and capabilities that would be most beneficial for UAS operations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Research needed to refine existing weather products for UAS operations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New weather capabilities </a:t>
            </a:r>
            <a:r>
              <a:rPr lang="en-US" alt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needed for </a:t>
            </a:r>
            <a:r>
              <a:rPr lang="en-US" alt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UAS operations </a:t>
            </a:r>
          </a:p>
          <a:p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focus on </a:t>
            </a:r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UAS operators not FAA air traffic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9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FY16 - 17 Accomplishments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8050213" cy="4391025"/>
          </a:xfrm>
        </p:spPr>
        <p:txBody>
          <a:bodyPr/>
          <a:lstStyle/>
          <a:p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Identified </a:t>
            </a: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UAS weather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stakeholders (Feb 2016</a:t>
            </a: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Catalog of UAS types, mission types, and weather considerations (Mar 2016</a:t>
            </a: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Analysis on weather impacts and preliminary user needs (Sep 2016)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Use cases developed for different mission types (examples on upcoming slides)</a:t>
            </a:r>
          </a:p>
          <a:p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Analysis on UAS weather information gaps (Feb 2017)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12 gaps identified (listed on upcoming slides)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Driven by current operational environment and prioritized by MIT/LL</a:t>
            </a:r>
          </a:p>
          <a:p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Preliminary research roadmap to address UAS weather information gaps (Feb 2017)</a:t>
            </a:r>
          </a:p>
          <a:p>
            <a:pPr marL="111125" indent="-111125" eaLnBrk="1" hangingPunct="1">
              <a:spcBef>
                <a:spcPts val="0"/>
              </a:spcBef>
            </a:pP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8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" y="344488"/>
            <a:ext cx="8639175" cy="609600"/>
          </a:xfrm>
        </p:spPr>
        <p:txBody>
          <a:bodyPr/>
          <a:lstStyle/>
          <a:p>
            <a:pPr algn="ctr"/>
            <a:r>
              <a:rPr lang="en-US" dirty="0"/>
              <a:t>FY16 - 17 </a:t>
            </a:r>
            <a:r>
              <a:rPr lang="en-US" dirty="0" smtClean="0"/>
              <a:t>Accomplishments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8050213" cy="4391025"/>
          </a:xfrm>
        </p:spPr>
        <p:txBody>
          <a:bodyPr/>
          <a:lstStyle/>
          <a:p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Briefing of initial research findings to FAA UAS community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FAA Headquarters –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March 8, </a:t>
            </a:r>
            <a:r>
              <a:rPr 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Representatives from 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AUS, ANG, ACE, AFS</a:t>
            </a:r>
            <a:r>
              <a:rPr lang="en-US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AIR, AJV, &amp; AVS invited</a:t>
            </a:r>
            <a:endParaRPr lang="en-US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FAA William J Hughes Technical Center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April 12, 2017</a:t>
            </a:r>
          </a:p>
          <a:p>
            <a:pPr marL="511175" lvl="2" indent="-111125" eaLnBrk="1" hangingPunct="1">
              <a:spcBef>
                <a:spcPts val="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marL="342900" lvl="1" indent="-342900">
              <a:buChar char="•"/>
            </a:pPr>
            <a:r>
              <a:rPr lang="en-US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Ongoing collaboration/communication with FAA UAS organizations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ANG-C2 PMRs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AUS Research Roundtable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FAA Technical Center Coordination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Team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Flight </a:t>
            </a:r>
            <a:r>
              <a:rPr lang="en-US" sz="1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Standards (AFS)</a:t>
            </a:r>
            <a:endParaRPr lang="en-US" sz="1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4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Initial Research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875" y="1143000"/>
            <a:ext cx="8386763" cy="40005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n-US" sz="2000" b="1" dirty="0">
                <a:ea typeface="MS PGothic" pitchFamily="34" charset="-128"/>
              </a:rPr>
              <a:t>Investigate weather information requirements for UAS operations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5775" y="1720850"/>
            <a:ext cx="2262188" cy="1168400"/>
          </a:xfrm>
          <a:prstGeom prst="rect">
            <a:avLst/>
          </a:prstGeom>
        </p:spPr>
        <p:txBody>
          <a:bodyPr/>
          <a:lstStyle>
            <a:lvl1pPr marL="233363" indent="-233363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2000" b="1">
                <a:latin typeface="Arial" pitchFamily="34" charset="0"/>
                <a:cs typeface="Arial" pitchFamily="34" charset="0"/>
              </a:defRPr>
            </a:lvl1pPr>
            <a:lvl2pPr marL="509588" indent="-225425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–"/>
              <a:defRPr sz="2000" b="1">
                <a:latin typeface="Arial" pitchFamily="34" charset="0"/>
                <a:cs typeface="Arial" pitchFamily="34" charset="0"/>
              </a:defRPr>
            </a:lvl2pPr>
            <a:lvl3pPr marL="854075" indent="-223838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3pPr>
            <a:lvl4pPr marL="1035050" indent="-180975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Courier New" pitchFamily="49" charset="0"/>
              <a:buChar char="o"/>
              <a:defRPr sz="1400" b="1">
                <a:latin typeface="Arial" pitchFamily="34" charset="0"/>
                <a:cs typeface="Arial" pitchFamily="34" charset="0"/>
              </a:defRPr>
            </a:lvl4pPr>
            <a:lvl5pPr marL="796925" indent="0" algn="l" eaLnBrk="1" hangingPunct="1">
              <a:spcBef>
                <a:spcPts val="600"/>
              </a:spcBef>
              <a:defRPr sz="1600" b="1">
                <a:latin typeface="Arial" pitchFamily="34" charset="0"/>
                <a:cs typeface="Arial" pitchFamily="34" charset="0"/>
              </a:defRPr>
            </a:lvl5pPr>
            <a:lvl6pPr marL="1147763" indent="0" algn="l" eaLnBrk="1" hangingPunct="1">
              <a:spcBef>
                <a:spcPts val="600"/>
              </a:spcBef>
              <a:defRPr sz="1400" b="1">
                <a:latin typeface="Arial" pitchFamily="34" charset="0"/>
                <a:cs typeface="Arial" pitchFamily="34" charset="0"/>
              </a:defRPr>
            </a:lvl6pPr>
            <a:lvl7pPr marL="1319213" indent="-179388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1200" b="1">
                <a:latin typeface="Arial" pitchFamily="34" charset="0"/>
                <a:cs typeface="Arial" pitchFamily="34" charset="0"/>
              </a:defRPr>
            </a:lvl7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ea typeface="MS PGothic" pitchFamily="34" charset="-128"/>
              </a:rPr>
              <a:t>90 surveys collected from UAS community (commercial and government operators)</a:t>
            </a:r>
          </a:p>
          <a:p>
            <a:pPr>
              <a:defRPr/>
            </a:pPr>
            <a:endParaRPr lang="en-US" sz="1400" kern="0" dirty="0">
              <a:solidFill>
                <a:sysClr val="windowText" lastClr="000000"/>
              </a:solidFill>
              <a:ea typeface="MS PGothic" pitchFamily="34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1992313"/>
            <a:ext cx="265112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 bwMode="auto">
          <a:xfrm>
            <a:off x="485775" y="2832100"/>
            <a:ext cx="2419350" cy="385763"/>
          </a:xfrm>
          <a:prstGeom prst="rightArrow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>
              <a:defRPr/>
            </a:pPr>
            <a:endParaRPr lang="en-US" b="1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530475"/>
            <a:ext cx="218757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 bwMode="auto">
          <a:xfrm>
            <a:off x="5638800" y="2832100"/>
            <a:ext cx="855663" cy="385763"/>
          </a:xfrm>
          <a:prstGeom prst="rightArrow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>
              <a:defRPr/>
            </a:pPr>
            <a:endParaRPr lang="en-US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884863" y="1624013"/>
            <a:ext cx="3133725" cy="1169987"/>
          </a:xfrm>
          <a:prstGeom prst="rect">
            <a:avLst/>
          </a:prstGeom>
        </p:spPr>
        <p:txBody>
          <a:bodyPr/>
          <a:lstStyle>
            <a:lvl1pPr marL="233363" indent="-233363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2000" b="1">
                <a:latin typeface="Arial" pitchFamily="34" charset="0"/>
                <a:cs typeface="Arial" pitchFamily="34" charset="0"/>
              </a:defRPr>
            </a:lvl1pPr>
            <a:lvl2pPr marL="509588" indent="-225425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–"/>
              <a:defRPr sz="2000" b="1">
                <a:latin typeface="Arial" pitchFamily="34" charset="0"/>
                <a:cs typeface="Arial" pitchFamily="34" charset="0"/>
              </a:defRPr>
            </a:lvl2pPr>
            <a:lvl3pPr marL="854075" indent="-223838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3pPr>
            <a:lvl4pPr marL="1035050" indent="-180975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Courier New" pitchFamily="49" charset="0"/>
              <a:buChar char="o"/>
              <a:defRPr sz="1400" b="1">
                <a:latin typeface="Arial" pitchFamily="34" charset="0"/>
                <a:cs typeface="Arial" pitchFamily="34" charset="0"/>
              </a:defRPr>
            </a:lvl4pPr>
            <a:lvl5pPr marL="796925" indent="0" algn="l" eaLnBrk="1" hangingPunct="1">
              <a:spcBef>
                <a:spcPts val="600"/>
              </a:spcBef>
              <a:defRPr sz="1600" b="1">
                <a:latin typeface="Arial" pitchFamily="34" charset="0"/>
                <a:cs typeface="Arial" pitchFamily="34" charset="0"/>
              </a:defRPr>
            </a:lvl5pPr>
            <a:lvl6pPr marL="1147763" indent="0" algn="l" eaLnBrk="1" hangingPunct="1">
              <a:spcBef>
                <a:spcPts val="600"/>
              </a:spcBef>
              <a:defRPr sz="1400" b="1">
                <a:latin typeface="Arial" pitchFamily="34" charset="0"/>
                <a:cs typeface="Arial" pitchFamily="34" charset="0"/>
              </a:defRPr>
            </a:lvl6pPr>
            <a:lvl7pPr marL="1319213" indent="-179388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1200" b="1">
                <a:latin typeface="Arial" pitchFamily="34" charset="0"/>
                <a:cs typeface="Arial" pitchFamily="34" charset="0"/>
              </a:defRPr>
            </a:lvl7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ea typeface="MS PGothic" pitchFamily="34" charset="-128"/>
              </a:rPr>
              <a:t>Classify broad range of UAS missions and vehicle types by commonly reported weather needs</a:t>
            </a:r>
            <a:endParaRPr lang="en-US" sz="1400" kern="0" dirty="0">
              <a:solidFill>
                <a:sysClr val="windowText" lastClr="000000"/>
              </a:solidFill>
              <a:ea typeface="MS PGothic" pitchFamily="34" charset="-128"/>
            </a:endParaRPr>
          </a:p>
        </p:txBody>
      </p:sp>
      <p:sp>
        <p:nvSpPr>
          <p:cNvPr id="14" name="Bent Arrow 13"/>
          <p:cNvSpPr/>
          <p:nvPr/>
        </p:nvSpPr>
        <p:spPr bwMode="auto">
          <a:xfrm rot="10800000">
            <a:off x="7689850" y="3600450"/>
            <a:ext cx="879475" cy="2043113"/>
          </a:xfrm>
          <a:prstGeom prst="bentArrow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>
              <a:defRPr/>
            </a:pPr>
            <a:endParaRPr lang="en-US" b="1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9138" y="4992688"/>
            <a:ext cx="1792287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635500"/>
            <a:ext cx="23939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88900" y="4114800"/>
            <a:ext cx="2068513" cy="1830388"/>
          </a:xfrm>
          <a:prstGeom prst="rect">
            <a:avLst/>
          </a:prstGeom>
        </p:spPr>
        <p:txBody>
          <a:bodyPr/>
          <a:lstStyle>
            <a:lvl1pPr marL="233363" indent="-233363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2000" b="1">
                <a:latin typeface="Arial" pitchFamily="34" charset="0"/>
                <a:cs typeface="Arial" pitchFamily="34" charset="0"/>
              </a:defRPr>
            </a:lvl1pPr>
            <a:lvl2pPr marL="509588" indent="-225425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–"/>
              <a:defRPr sz="2000" b="1">
                <a:latin typeface="Arial" pitchFamily="34" charset="0"/>
                <a:cs typeface="Arial" pitchFamily="34" charset="0"/>
              </a:defRPr>
            </a:lvl2pPr>
            <a:lvl3pPr marL="854075" indent="-223838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3pPr>
            <a:lvl4pPr marL="1035050" indent="-180975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Courier New" pitchFamily="49" charset="0"/>
              <a:buChar char="o"/>
              <a:defRPr sz="1400" b="1">
                <a:latin typeface="Arial" pitchFamily="34" charset="0"/>
                <a:cs typeface="Arial" pitchFamily="34" charset="0"/>
              </a:defRPr>
            </a:lvl4pPr>
            <a:lvl5pPr marL="796925" indent="0" algn="l" eaLnBrk="1" hangingPunct="1">
              <a:spcBef>
                <a:spcPts val="600"/>
              </a:spcBef>
              <a:defRPr sz="1600" b="1">
                <a:latin typeface="Arial" pitchFamily="34" charset="0"/>
                <a:cs typeface="Arial" pitchFamily="34" charset="0"/>
              </a:defRPr>
            </a:lvl5pPr>
            <a:lvl6pPr marL="1147763" indent="0" algn="l" eaLnBrk="1" hangingPunct="1">
              <a:spcBef>
                <a:spcPts val="600"/>
              </a:spcBef>
              <a:defRPr sz="1400" b="1">
                <a:latin typeface="Arial" pitchFamily="34" charset="0"/>
                <a:cs typeface="Arial" pitchFamily="34" charset="0"/>
              </a:defRPr>
            </a:lvl6pPr>
            <a:lvl7pPr marL="1319213" indent="-179388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1200" b="1">
                <a:latin typeface="Arial" pitchFamily="34" charset="0"/>
                <a:cs typeface="Arial" pitchFamily="34" charset="0"/>
              </a:defRPr>
            </a:lvl7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ea typeface="MS PGothic" pitchFamily="34" charset="-128"/>
              </a:rPr>
              <a:t>Provide preliminary roadmap to describe potential weather research needed to address current and future UAS operations</a:t>
            </a:r>
            <a:endParaRPr lang="en-US" sz="1400" kern="0" dirty="0">
              <a:solidFill>
                <a:sysClr val="windowText" lastClr="000000"/>
              </a:solidFill>
              <a:ea typeface="MS PGothic" pitchFamily="34" charset="-128"/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3908425" y="5056188"/>
            <a:ext cx="820738" cy="423862"/>
          </a:xfrm>
          <a:prstGeom prst="leftArrow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>
              <a:defRPr/>
            </a:pPr>
            <a:endParaRPr lang="en-US" b="1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6"/>
          <a:srcRect l="31529" t="14812" r="31278" b="16084"/>
          <a:stretch/>
        </p:blipFill>
        <p:spPr bwMode="auto">
          <a:xfrm>
            <a:off x="2257425" y="4051300"/>
            <a:ext cx="1546225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Content Placeholder 3"/>
          <p:cNvSpPr txBox="1">
            <a:spLocks/>
          </p:cNvSpPr>
          <p:nvPr/>
        </p:nvSpPr>
        <p:spPr>
          <a:xfrm>
            <a:off x="5005388" y="3725863"/>
            <a:ext cx="3663950" cy="695325"/>
          </a:xfrm>
          <a:prstGeom prst="rect">
            <a:avLst/>
          </a:prstGeom>
        </p:spPr>
        <p:txBody>
          <a:bodyPr/>
          <a:lstStyle>
            <a:lvl1pPr marL="233363" indent="-233363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2000" b="1">
                <a:latin typeface="Arial" pitchFamily="34" charset="0"/>
                <a:cs typeface="Arial" pitchFamily="34" charset="0"/>
              </a:defRPr>
            </a:lvl1pPr>
            <a:lvl2pPr marL="509588" indent="-225425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–"/>
              <a:defRPr sz="2000" b="1">
                <a:latin typeface="Arial" pitchFamily="34" charset="0"/>
                <a:cs typeface="Arial" pitchFamily="34" charset="0"/>
              </a:defRPr>
            </a:lvl2pPr>
            <a:lvl3pPr marL="854075" indent="-223838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3pPr>
            <a:lvl4pPr marL="1035050" indent="-180975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Courier New" pitchFamily="49" charset="0"/>
              <a:buChar char="o"/>
              <a:defRPr sz="1400" b="1">
                <a:latin typeface="Arial" pitchFamily="34" charset="0"/>
                <a:cs typeface="Arial" pitchFamily="34" charset="0"/>
              </a:defRPr>
            </a:lvl4pPr>
            <a:lvl5pPr marL="796925" indent="0" algn="l" eaLnBrk="1" hangingPunct="1">
              <a:spcBef>
                <a:spcPts val="600"/>
              </a:spcBef>
              <a:defRPr sz="1600" b="1">
                <a:latin typeface="Arial" pitchFamily="34" charset="0"/>
                <a:cs typeface="Arial" pitchFamily="34" charset="0"/>
              </a:defRPr>
            </a:lvl5pPr>
            <a:lvl6pPr marL="1147763" indent="0" algn="l" eaLnBrk="1" hangingPunct="1">
              <a:spcBef>
                <a:spcPts val="600"/>
              </a:spcBef>
              <a:defRPr sz="1400" b="1">
                <a:latin typeface="Arial" pitchFamily="34" charset="0"/>
                <a:cs typeface="Arial" pitchFamily="34" charset="0"/>
              </a:defRPr>
            </a:lvl6pPr>
            <a:lvl7pPr marL="1319213" indent="-179388" algn="l" eaLnBrk="1" hangingPunct="1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1200" b="1">
                <a:latin typeface="Arial" pitchFamily="34" charset="0"/>
                <a:cs typeface="Arial" pitchFamily="34" charset="0"/>
              </a:defRPr>
            </a:lvl7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ea typeface="MS PGothic" pitchFamily="34" charset="-128"/>
              </a:rPr>
              <a:t>Prioritize use cases and investigate ability of current weather products to meet operator needs </a:t>
            </a:r>
            <a:endParaRPr lang="en-US" sz="1400" kern="0" dirty="0">
              <a:solidFill>
                <a:sysClr val="windowText" lastClr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794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17375E"/>
                </a:solidFill>
              </a:rPr>
              <a:t>Use Case </a:t>
            </a:r>
            <a:r>
              <a:rPr lang="en-US" altLang="en-US" dirty="0" smtClean="0">
                <a:solidFill>
                  <a:srgbClr val="17375E"/>
                </a:solidFill>
              </a:rPr>
              <a:t>– </a:t>
            </a:r>
            <a:r>
              <a:rPr lang="en-US" altLang="en-US" dirty="0">
                <a:solidFill>
                  <a:srgbClr val="17375E"/>
                </a:solidFill>
              </a:rPr>
              <a:t>Survey &amp; </a:t>
            </a:r>
            <a:r>
              <a:rPr lang="en-US" altLang="en-US" dirty="0" smtClean="0">
                <a:solidFill>
                  <a:srgbClr val="17375E"/>
                </a:solidFill>
              </a:rPr>
              <a:t>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11538"/>
            <a:ext cx="26289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068388"/>
            <a:ext cx="2871788" cy="207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7263" y="1066800"/>
            <a:ext cx="3649662" cy="19954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257800" y="3121025"/>
            <a:ext cx="266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DJI Phantom III</a:t>
            </a: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222625"/>
            <a:ext cx="2379662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14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17375E"/>
                </a:solidFill>
              </a:rPr>
              <a:t>Use Case </a:t>
            </a:r>
            <a:r>
              <a:rPr lang="en-US" altLang="en-US" dirty="0" smtClean="0">
                <a:solidFill>
                  <a:srgbClr val="17375E"/>
                </a:solidFill>
              </a:rPr>
              <a:t>– </a:t>
            </a:r>
            <a:r>
              <a:rPr lang="en-US" altLang="en-US" dirty="0">
                <a:solidFill>
                  <a:srgbClr val="17375E"/>
                </a:solidFill>
              </a:rPr>
              <a:t>Maritime </a:t>
            </a:r>
            <a:r>
              <a:rPr lang="en-US" altLang="en-US" dirty="0" smtClean="0">
                <a:solidFill>
                  <a:srgbClr val="17375E"/>
                </a:solidFill>
              </a:rPr>
              <a:t>Surveillance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2650" y="1166812"/>
            <a:ext cx="36830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2362200" cy="2386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29718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5791200" y="3124200"/>
            <a:ext cx="1690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>
                <a:solidFill>
                  <a:schemeClr val="tx1"/>
                </a:solidFill>
                <a:latin typeface="Calibri" panose="020F0502020204030204" pitchFamily="34" charset="0"/>
              </a:rPr>
              <a:t>Global Hawk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505200"/>
            <a:ext cx="24892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83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Weather Information Gap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5C174-9C3D-45C7-8D23-F7FF2C44B7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9100" y="998537"/>
            <a:ext cx="2171700" cy="1638300"/>
          </a:xfrm>
          <a:prstGeom prst="roundRect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14913" y="4157662"/>
            <a:ext cx="2519362" cy="1819275"/>
          </a:xfrm>
          <a:prstGeom prst="roundRect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09913" y="2417762"/>
            <a:ext cx="1776412" cy="2212975"/>
          </a:xfrm>
          <a:prstGeom prst="roundRect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tx1"/>
                </a:solidFill>
              </a:rPr>
              <a:t>Dependent on mission class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tx1"/>
                </a:solidFill>
              </a:rPr>
              <a:t>Safety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tx1"/>
                </a:solidFill>
              </a:rPr>
              <a:t>Airspace management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tx1"/>
                </a:solidFill>
              </a:rPr>
              <a:t>Mission efficiency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tx1"/>
                </a:solidFill>
              </a:rPr>
              <a:t>Mission urgency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" y="2786062"/>
            <a:ext cx="2171700" cy="1476375"/>
          </a:xfrm>
          <a:prstGeom prst="roundRect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100" y="4465637"/>
            <a:ext cx="2171700" cy="1381125"/>
          </a:xfrm>
          <a:prstGeom prst="roundRect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  <a:endCxn id="7" idx="1"/>
          </p:cNvCxnSpPr>
          <p:nvPr/>
        </p:nvCxnSpPr>
        <p:spPr>
          <a:xfrm flipV="1">
            <a:off x="2590800" y="3524250"/>
            <a:ext cx="51911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3"/>
            <a:endCxn id="7" idx="0"/>
          </p:cNvCxnSpPr>
          <p:nvPr/>
        </p:nvCxnSpPr>
        <p:spPr>
          <a:xfrm>
            <a:off x="2590800" y="1817687"/>
            <a:ext cx="1406525" cy="600075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9" idx="3"/>
            <a:endCxn id="7" idx="2"/>
          </p:cNvCxnSpPr>
          <p:nvPr/>
        </p:nvCxnSpPr>
        <p:spPr>
          <a:xfrm flipV="1">
            <a:off x="2590800" y="4630737"/>
            <a:ext cx="1406525" cy="52546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291138" y="1219200"/>
            <a:ext cx="1971675" cy="2576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09575" y="990600"/>
            <a:ext cx="2200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Calibri" panose="020F0502020204030204" pitchFamily="34" charset="0"/>
              </a:rPr>
              <a:t>Mission Classification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485775" y="2841625"/>
            <a:ext cx="212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Calibri" panose="020F0502020204030204" pitchFamily="34" charset="0"/>
              </a:rPr>
              <a:t>Operator Surveys and Interviews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409575" y="4456112"/>
            <a:ext cx="221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Calibri" panose="020F0502020204030204" pitchFamily="34" charset="0"/>
              </a:rPr>
              <a:t>FAA ConOps and Vision for Integration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8" y="1238250"/>
            <a:ext cx="1622425" cy="1322387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311525"/>
            <a:ext cx="14287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230813" y="4208462"/>
            <a:ext cx="2124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Calibri" panose="020F0502020204030204" pitchFamily="34" charset="0"/>
              </a:rPr>
              <a:t>Current Weather Products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4886325"/>
            <a:ext cx="13001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/>
          <a:srcRect l="18375" t="5667" r="19500" b="6166"/>
          <a:stretch/>
        </p:blipFill>
        <p:spPr bwMode="auto">
          <a:xfrm>
            <a:off x="6281738" y="4541837"/>
            <a:ext cx="1130300" cy="120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1125" y="5229225"/>
            <a:ext cx="874713" cy="547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7"/>
          <a:srcRect l="5901" t="8333" b="4333"/>
          <a:stretch/>
        </p:blipFill>
        <p:spPr bwMode="auto">
          <a:xfrm>
            <a:off x="5191125" y="4533900"/>
            <a:ext cx="874713" cy="60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3182938" y="2498725"/>
            <a:ext cx="1658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Calibri" panose="020F0502020204030204" pitchFamily="34" charset="0"/>
              </a:rPr>
              <a:t>UAS Weather Needs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0500" y="1582737"/>
            <a:ext cx="1246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n-US" sz="1050" b="1" i="1" dirty="0">
                <a:ea typeface="MS PGothic" pitchFamily="34" charset="-128"/>
              </a:rPr>
              <a:t>Similar Missions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43175" y="5156200"/>
            <a:ext cx="16954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n-US" sz="1050" b="1" i="1" dirty="0">
                <a:ea typeface="MS PGothic" pitchFamily="34" charset="-128"/>
              </a:rPr>
              <a:t>Strategies for Airspace Management</a:t>
            </a:r>
          </a:p>
        </p:txBody>
      </p:sp>
      <p:cxnSp>
        <p:nvCxnSpPr>
          <p:cNvPr id="27" name="Elbow Connector 26"/>
          <p:cNvCxnSpPr>
            <a:stCxn id="7" idx="3"/>
            <a:endCxn id="13" idx="1"/>
          </p:cNvCxnSpPr>
          <p:nvPr/>
        </p:nvCxnSpPr>
        <p:spPr>
          <a:xfrm flipV="1">
            <a:off x="4886325" y="2507456"/>
            <a:ext cx="404813" cy="1016794"/>
          </a:xfrm>
          <a:prstGeom prst="bentConnector3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5514975" y="1292225"/>
            <a:ext cx="1582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Calibri" panose="020F0502020204030204" pitchFamily="34" charset="0"/>
              </a:rPr>
              <a:t>UAS Weather Gaps</a:t>
            </a: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346325"/>
            <a:ext cx="12827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668462"/>
            <a:ext cx="1009650" cy="514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5500688" y="2205037"/>
            <a:ext cx="7810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500" b="1">
                <a:solidFill>
                  <a:schemeClr val="tx1"/>
                </a:solidFill>
                <a:latin typeface="Calibri" panose="020F0502020204030204" pitchFamily="34" charset="0"/>
              </a:rPr>
              <a:t>List of Wx Products</a:t>
            </a:r>
          </a:p>
        </p:txBody>
      </p:sp>
      <p:sp>
        <p:nvSpPr>
          <p:cNvPr id="32" name="TextBox 30"/>
          <p:cNvSpPr txBox="1">
            <a:spLocks noChangeArrowheads="1"/>
          </p:cNvSpPr>
          <p:nvPr/>
        </p:nvSpPr>
        <p:spPr bwMode="auto">
          <a:xfrm>
            <a:off x="6270625" y="2198687"/>
            <a:ext cx="7874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500" b="1">
                <a:solidFill>
                  <a:schemeClr val="tx1"/>
                </a:solidFill>
                <a:latin typeface="Calibri" panose="020F0502020204030204" pitchFamily="34" charset="0"/>
              </a:rPr>
              <a:t>Ability to meet need</a:t>
            </a:r>
          </a:p>
        </p:txBody>
      </p:sp>
      <p:cxnSp>
        <p:nvCxnSpPr>
          <p:cNvPr id="33" name="Straight Arrow Connector 32"/>
          <p:cNvCxnSpPr>
            <a:stCxn id="13" idx="3"/>
          </p:cNvCxnSpPr>
          <p:nvPr/>
        </p:nvCxnSpPr>
        <p:spPr>
          <a:xfrm>
            <a:off x="7262813" y="2506662"/>
            <a:ext cx="33655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  <a:endCxn id="13" idx="2"/>
          </p:cNvCxnSpPr>
          <p:nvPr/>
        </p:nvCxnSpPr>
        <p:spPr>
          <a:xfrm flipV="1">
            <a:off x="6275388" y="3795712"/>
            <a:ext cx="1587" cy="3619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lded Corner 34"/>
          <p:cNvSpPr/>
          <p:nvPr/>
        </p:nvSpPr>
        <p:spPr>
          <a:xfrm>
            <a:off x="7599363" y="1925637"/>
            <a:ext cx="1436687" cy="1231900"/>
          </a:xfrm>
          <a:prstGeom prst="foldedCorner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en-US" sz="1100" b="1" dirty="0">
                <a:solidFill>
                  <a:schemeClr val="tx1"/>
                </a:solidFill>
              </a:rPr>
              <a:t>Recommendations for deeper quantitative analysis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056378544"/>
      </p:ext>
    </p:extLst>
  </p:cSld>
  <p:clrMapOvr>
    <a:masterClrMapping/>
  </p:clrMapOvr>
</p:sld>
</file>

<file path=ppt/theme/theme1.xml><?xml version="1.0" encoding="utf-8"?>
<a:theme xmlns:a="http://schemas.openxmlformats.org/drawingml/2006/main" name="FAA_slide_template_whitecover_whitebackground">
  <a:themeElements>
    <a:clrScheme name="FAA_slide_template_whitecover_white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A_slide_template_whitecover_white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A_slide_template_whitecover_white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C76454-04A8-4079-9D57-92441E05045B}"/>
</file>

<file path=customXml/itemProps2.xml><?xml version="1.0" encoding="utf-8"?>
<ds:datastoreItem xmlns:ds="http://schemas.openxmlformats.org/officeDocument/2006/customXml" ds:itemID="{7962447F-F8E5-422C-B63E-FED9E609FA37}"/>
</file>

<file path=customXml/itemProps3.xml><?xml version="1.0" encoding="utf-8"?>
<ds:datastoreItem xmlns:ds="http://schemas.openxmlformats.org/officeDocument/2006/customXml" ds:itemID="{62A09314-2E09-4AD8-8906-304C488DBFA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8002</TotalTime>
  <Words>1862</Words>
  <Application>Microsoft Office PowerPoint</Application>
  <PresentationFormat>On-screen Show (4:3)</PresentationFormat>
  <Paragraphs>278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Wingdings</vt:lpstr>
      <vt:lpstr>FAA_slide_template_whitecover_whitebackground</vt:lpstr>
      <vt:lpstr>REDAC / UAS Wx   </vt:lpstr>
      <vt:lpstr>Program Overview</vt:lpstr>
      <vt:lpstr>Background</vt:lpstr>
      <vt:lpstr>FY16 - 17 Accomplishments</vt:lpstr>
      <vt:lpstr>FY16 - 17 Accomplishments (cont.)</vt:lpstr>
      <vt:lpstr>Initial Research Approach</vt:lpstr>
      <vt:lpstr>Use Case – Survey &amp; Mapping</vt:lpstr>
      <vt:lpstr>Use Case – Maritime Surveillance</vt:lpstr>
      <vt:lpstr>Weather Information Gap Process</vt:lpstr>
      <vt:lpstr>Weather Information Gaps Overview</vt:lpstr>
      <vt:lpstr>Weather Information Gaps</vt:lpstr>
      <vt:lpstr>PowerPoint Presentation</vt:lpstr>
      <vt:lpstr>Weather Information Gaps (cont.)</vt:lpstr>
      <vt:lpstr>Weather Information Gaps (cont.)</vt:lpstr>
      <vt:lpstr>Potential Research in FY18/19</vt:lpstr>
      <vt:lpstr>Next Steps</vt:lpstr>
      <vt:lpstr>Back-up Slides</vt:lpstr>
      <vt:lpstr>Weather Information Gaps (cont.)</vt:lpstr>
      <vt:lpstr>Weather Information Gaps (cont.)</vt:lpstr>
      <vt:lpstr>Weather Information Gaps (cont.)</vt:lpstr>
      <vt:lpstr>Weather Information Gaps (cont.)</vt:lpstr>
      <vt:lpstr>Weather Information Gaps (cont.)</vt:lpstr>
      <vt:lpstr>Weather Information Gaps (cont.)</vt:lpstr>
      <vt:lpstr>Weather Information Gaps (cont.)</vt:lpstr>
      <vt:lpstr>Weather Information Gaps (cont.)</vt:lpstr>
      <vt:lpstr>Weather Information Gaps (cont.)</vt:lpstr>
    </vt:vector>
  </TitlesOfParts>
  <Manager>Cathy Bigelow</Manager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2012 REB PPT Portfolio Briefing Template</dc:title>
  <dc:subject>REB</dc:subject>
  <dc:creator>AJP-62</dc:creator>
  <cp:lastModifiedBy>Fitzpatrick, Kimberly CTR (FAA)</cp:lastModifiedBy>
  <cp:revision>394</cp:revision>
  <cp:lastPrinted>2013-06-19T18:30:20Z</cp:lastPrinted>
  <dcterms:modified xsi:type="dcterms:W3CDTF">2017-08-02T17:08:23Z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0x0101009DA7335E1805E44495268AE629753871</vt:lpwstr>
  </property>
</Properties>
</file>