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65" r:id="rId2"/>
  </p:sldMasterIdLst>
  <p:notesMasterIdLst>
    <p:notesMasterId r:id="rId19"/>
  </p:notesMasterIdLst>
  <p:handoutMasterIdLst>
    <p:handoutMasterId r:id="rId20"/>
  </p:handoutMasterIdLst>
  <p:sldIdLst>
    <p:sldId id="260" r:id="rId3"/>
    <p:sldId id="262" r:id="rId4"/>
    <p:sldId id="305" r:id="rId5"/>
    <p:sldId id="306" r:id="rId6"/>
    <p:sldId id="276" r:id="rId7"/>
    <p:sldId id="288" r:id="rId8"/>
    <p:sldId id="293" r:id="rId9"/>
    <p:sldId id="289" r:id="rId10"/>
    <p:sldId id="290" r:id="rId11"/>
    <p:sldId id="294" r:id="rId12"/>
    <p:sldId id="291" r:id="rId13"/>
    <p:sldId id="295" r:id="rId14"/>
    <p:sldId id="292" r:id="rId15"/>
    <p:sldId id="296" r:id="rId16"/>
    <p:sldId id="286" r:id="rId17"/>
    <p:sldId id="287" r:id="rId18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CBAD"/>
    <a:srgbClr val="FFFF66"/>
    <a:srgbClr val="D9D9D9"/>
    <a:srgbClr val="9900CC"/>
    <a:srgbClr val="A6A6A6"/>
    <a:srgbClr val="FFFFCC"/>
    <a:srgbClr val="FFFF99"/>
    <a:srgbClr val="C55A11"/>
    <a:srgbClr val="7F7F7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64" autoAdjust="0"/>
    <p:restoredTop sz="94660"/>
  </p:normalViewPr>
  <p:slideViewPr>
    <p:cSldViewPr snapToGrid="0">
      <p:cViewPr varScale="1">
        <p:scale>
          <a:sx n="84" d="100"/>
          <a:sy n="84" d="100"/>
        </p:scale>
        <p:origin x="1286" y="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ustomXml" Target="../customXml/item2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65E086-A47C-4A15-82B0-EADD77B7D930}" type="doc">
      <dgm:prSet loTypeId="urn:microsoft.com/office/officeart/2005/8/layout/pyramid3" loCatId="pyramid" qsTypeId="urn:microsoft.com/office/officeart/2005/8/quickstyle/3d2" qsCatId="3D" csTypeId="urn:microsoft.com/office/officeart/2005/8/colors/colorful2" csCatId="colorful" phldr="1"/>
      <dgm:spPr/>
    </dgm:pt>
    <dgm:pt modelId="{B4F9F6C4-4CC8-44D7-919E-ADE698E69DBC}">
      <dgm:prSet phldrT="[Text]" custT="1"/>
      <dgm:spPr>
        <a:solidFill>
          <a:srgbClr val="C00000"/>
        </a:solidFill>
      </dgm:spPr>
      <dgm:t>
        <a:bodyPr anchor="ctr"/>
        <a:lstStyle/>
        <a:p>
          <a:pPr algn="ctr"/>
          <a:r>
            <a:rPr lang="en-US" sz="2400" b="1" dirty="0" smtClean="0"/>
            <a:t>White House &amp; Congress</a:t>
          </a:r>
          <a:endParaRPr lang="en-US" sz="1800" b="1" dirty="0" smtClean="0"/>
        </a:p>
      </dgm:t>
    </dgm:pt>
    <dgm:pt modelId="{6DC23511-502C-467C-97E1-11763EE6A146}" type="parTrans" cxnId="{2473891D-BA06-45CE-A314-94653ABA3275}">
      <dgm:prSet/>
      <dgm:spPr/>
      <dgm:t>
        <a:bodyPr/>
        <a:lstStyle/>
        <a:p>
          <a:endParaRPr lang="en-US" sz="3200" b="1"/>
        </a:p>
      </dgm:t>
    </dgm:pt>
    <dgm:pt modelId="{6120FF3F-B14D-4E56-953F-2A9116AFF551}" type="sibTrans" cxnId="{2473891D-BA06-45CE-A314-94653ABA3275}">
      <dgm:prSet/>
      <dgm:spPr/>
      <dgm:t>
        <a:bodyPr/>
        <a:lstStyle/>
        <a:p>
          <a:endParaRPr lang="en-US" sz="3200" b="1"/>
        </a:p>
      </dgm:t>
    </dgm:pt>
    <dgm:pt modelId="{08ADE59E-8C6F-4732-A40D-02920F4AA10D}">
      <dgm:prSet phldrT="[Text]" custT="1"/>
      <dgm:spPr>
        <a:solidFill>
          <a:srgbClr val="FFFF00"/>
        </a:solidFill>
      </dgm:spPr>
      <dgm:t>
        <a:bodyPr anchor="ctr"/>
        <a:lstStyle/>
        <a:p>
          <a:pPr>
            <a:lnSpc>
              <a:spcPct val="75000"/>
            </a:lnSpc>
            <a:spcAft>
              <a:spcPts val="0"/>
            </a:spcAft>
          </a:pPr>
          <a:r>
            <a:rPr lang="en-US" sz="3200" b="1" dirty="0" smtClean="0"/>
            <a:t>FAA</a:t>
          </a:r>
          <a:endParaRPr lang="en-US" sz="1800" b="1" dirty="0"/>
        </a:p>
      </dgm:t>
    </dgm:pt>
    <dgm:pt modelId="{7BB68C50-45DC-4600-8E99-1CB5563A2E36}" type="parTrans" cxnId="{9D3FB813-A644-41AC-B029-DD10AA47AC61}">
      <dgm:prSet/>
      <dgm:spPr/>
      <dgm:t>
        <a:bodyPr/>
        <a:lstStyle/>
        <a:p>
          <a:endParaRPr lang="en-US" sz="3200" b="1"/>
        </a:p>
      </dgm:t>
    </dgm:pt>
    <dgm:pt modelId="{B69D35F1-1483-4798-9B52-73DC817C7F86}" type="sibTrans" cxnId="{9D3FB813-A644-41AC-B029-DD10AA47AC61}">
      <dgm:prSet/>
      <dgm:spPr/>
      <dgm:t>
        <a:bodyPr/>
        <a:lstStyle/>
        <a:p>
          <a:endParaRPr lang="en-US" sz="3200" b="1"/>
        </a:p>
      </dgm:t>
    </dgm:pt>
    <dgm:pt modelId="{8FA6CD84-001B-4F42-A55E-1142202E6525}">
      <dgm:prSet phldrT="[Text]" custT="1"/>
      <dgm:spPr>
        <a:solidFill>
          <a:srgbClr val="00B050"/>
        </a:solidFill>
      </dgm:spPr>
      <dgm:t>
        <a:bodyPr bIns="182880" anchor="ctr"/>
        <a:lstStyle/>
        <a:p>
          <a:pPr>
            <a:lnSpc>
              <a:spcPct val="75000"/>
            </a:lnSpc>
            <a:spcAft>
              <a:spcPts val="0"/>
            </a:spcAft>
          </a:pPr>
          <a:r>
            <a:rPr lang="en-US" sz="3200" b="1" dirty="0" smtClean="0"/>
            <a:t>AST</a:t>
          </a:r>
          <a:endParaRPr lang="en-US" sz="1800" b="1" dirty="0"/>
        </a:p>
      </dgm:t>
    </dgm:pt>
    <dgm:pt modelId="{F70D1D38-21C1-429F-A7C1-4C2415FEC7DA}" type="parTrans" cxnId="{015291A4-D937-486E-8893-0BDB27FD8276}">
      <dgm:prSet/>
      <dgm:spPr/>
      <dgm:t>
        <a:bodyPr/>
        <a:lstStyle/>
        <a:p>
          <a:endParaRPr lang="en-US" sz="3200" b="1"/>
        </a:p>
      </dgm:t>
    </dgm:pt>
    <dgm:pt modelId="{D9BE1E35-0967-458E-90CB-3E35086D3966}" type="sibTrans" cxnId="{015291A4-D937-486E-8893-0BDB27FD8276}">
      <dgm:prSet/>
      <dgm:spPr/>
      <dgm:t>
        <a:bodyPr/>
        <a:lstStyle/>
        <a:p>
          <a:endParaRPr lang="en-US" sz="3200" b="1"/>
        </a:p>
      </dgm:t>
    </dgm:pt>
    <dgm:pt modelId="{9AE9382D-2597-4AC1-BC5F-81ACBC5BE155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 anchor="ctr"/>
        <a:lstStyle/>
        <a:p>
          <a:r>
            <a:rPr lang="en-US" sz="3200" b="1" dirty="0" smtClean="0"/>
            <a:t>DOT</a:t>
          </a:r>
          <a:endParaRPr lang="en-US" sz="2400" b="1" dirty="0"/>
        </a:p>
      </dgm:t>
    </dgm:pt>
    <dgm:pt modelId="{8778FAED-6020-4F4B-9B0F-01C8EB89A7BC}" type="parTrans" cxnId="{FEB368D1-43C5-4D5D-84BC-EB00B6F05012}">
      <dgm:prSet/>
      <dgm:spPr/>
      <dgm:t>
        <a:bodyPr/>
        <a:lstStyle/>
        <a:p>
          <a:endParaRPr lang="en-US" sz="3200" b="1"/>
        </a:p>
      </dgm:t>
    </dgm:pt>
    <dgm:pt modelId="{FDAF6A17-43DB-43C5-BA6F-56E023E75CFB}" type="sibTrans" cxnId="{FEB368D1-43C5-4D5D-84BC-EB00B6F05012}">
      <dgm:prSet/>
      <dgm:spPr/>
      <dgm:t>
        <a:bodyPr/>
        <a:lstStyle/>
        <a:p>
          <a:endParaRPr lang="en-US" sz="3200" b="1"/>
        </a:p>
      </dgm:t>
    </dgm:pt>
    <dgm:pt modelId="{648A0B51-C9EB-4728-AD01-250C110C7A95}" type="pres">
      <dgm:prSet presAssocID="{5065E086-A47C-4A15-82B0-EADD77B7D930}" presName="Name0" presStyleCnt="0">
        <dgm:presLayoutVars>
          <dgm:dir/>
          <dgm:animLvl val="lvl"/>
          <dgm:resizeHandles val="exact"/>
        </dgm:presLayoutVars>
      </dgm:prSet>
      <dgm:spPr/>
    </dgm:pt>
    <dgm:pt modelId="{4E631009-7C67-4C50-B200-2984DB002A51}" type="pres">
      <dgm:prSet presAssocID="{B4F9F6C4-4CC8-44D7-919E-ADE698E69DBC}" presName="Name8" presStyleCnt="0"/>
      <dgm:spPr/>
    </dgm:pt>
    <dgm:pt modelId="{675EAA9A-0B61-4FB7-AF3B-D083B5943E2B}" type="pres">
      <dgm:prSet presAssocID="{B4F9F6C4-4CC8-44D7-919E-ADE698E69DBC}" presName="level" presStyleLbl="node1" presStyleIdx="0" presStyleCnt="4" custScaleY="7837" custLinFactNeighborX="25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CD0E90-1D70-4752-B4E2-795D0986FEB6}" type="pres">
      <dgm:prSet presAssocID="{B4F9F6C4-4CC8-44D7-919E-ADE698E69DB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04A4B4-74E9-4635-B699-1DD3CA1C6705}" type="pres">
      <dgm:prSet presAssocID="{9AE9382D-2597-4AC1-BC5F-81ACBC5BE155}" presName="Name8" presStyleCnt="0"/>
      <dgm:spPr/>
    </dgm:pt>
    <dgm:pt modelId="{EAEC4A98-833E-4C43-86AF-BF83B4DC26B4}" type="pres">
      <dgm:prSet presAssocID="{9AE9382D-2597-4AC1-BC5F-81ACBC5BE155}" presName="level" presStyleLbl="node1" presStyleIdx="1" presStyleCnt="4" custScaleY="24011" custLinFactNeighborY="120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C22B86-16CD-4A5B-88FA-D8216A3B6B3A}" type="pres">
      <dgm:prSet presAssocID="{9AE9382D-2597-4AC1-BC5F-81ACBC5BE15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7F87EA-14FE-4CC2-A93A-4C98B26F3427}" type="pres">
      <dgm:prSet presAssocID="{08ADE59E-8C6F-4732-A40D-02920F4AA10D}" presName="Name8" presStyleCnt="0"/>
      <dgm:spPr/>
    </dgm:pt>
    <dgm:pt modelId="{C01F6AE3-D964-48D6-B924-CC42A51AC9A2}" type="pres">
      <dgm:prSet presAssocID="{08ADE59E-8C6F-4732-A40D-02920F4AA10D}" presName="level" presStyleLbl="node1" presStyleIdx="2" presStyleCnt="4" custScaleY="22891" custLinFactNeighborX="254" custLinFactNeighborY="162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ABE49B-FD37-467F-ACF1-842AF42AC3A8}" type="pres">
      <dgm:prSet presAssocID="{08ADE59E-8C6F-4732-A40D-02920F4AA10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6F3B91-E7FB-4120-BCB6-B998FA81A21B}" type="pres">
      <dgm:prSet presAssocID="{8FA6CD84-001B-4F42-A55E-1142202E6525}" presName="Name8" presStyleCnt="0"/>
      <dgm:spPr/>
    </dgm:pt>
    <dgm:pt modelId="{C3EEDCF8-F28E-4D62-987B-4DD5C5DF3F25}" type="pres">
      <dgm:prSet presAssocID="{8FA6CD84-001B-4F42-A55E-1142202E6525}" presName="level" presStyleLbl="node1" presStyleIdx="3" presStyleCnt="4" custScaleY="33373" custLinFactNeighborX="440" custLinFactNeighborY="178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23DC80-351A-4A94-B9FE-3F66F44E1909}" type="pres">
      <dgm:prSet presAssocID="{8FA6CD84-001B-4F42-A55E-1142202E652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29EE46-F433-4895-94F9-77BAB3CB42C3}" type="presOf" srcId="{08ADE59E-8C6F-4732-A40D-02920F4AA10D}" destId="{C01F6AE3-D964-48D6-B924-CC42A51AC9A2}" srcOrd="0" destOrd="0" presId="urn:microsoft.com/office/officeart/2005/8/layout/pyramid3"/>
    <dgm:cxn modelId="{015291A4-D937-486E-8893-0BDB27FD8276}" srcId="{5065E086-A47C-4A15-82B0-EADD77B7D930}" destId="{8FA6CD84-001B-4F42-A55E-1142202E6525}" srcOrd="3" destOrd="0" parTransId="{F70D1D38-21C1-429F-A7C1-4C2415FEC7DA}" sibTransId="{D9BE1E35-0967-458E-90CB-3E35086D3966}"/>
    <dgm:cxn modelId="{01E554A5-95B1-435C-932E-8F8983DE33FD}" type="presOf" srcId="{B4F9F6C4-4CC8-44D7-919E-ADE698E69DBC}" destId="{90CD0E90-1D70-4752-B4E2-795D0986FEB6}" srcOrd="1" destOrd="0" presId="urn:microsoft.com/office/officeart/2005/8/layout/pyramid3"/>
    <dgm:cxn modelId="{FEB368D1-43C5-4D5D-84BC-EB00B6F05012}" srcId="{5065E086-A47C-4A15-82B0-EADD77B7D930}" destId="{9AE9382D-2597-4AC1-BC5F-81ACBC5BE155}" srcOrd="1" destOrd="0" parTransId="{8778FAED-6020-4F4B-9B0F-01C8EB89A7BC}" sibTransId="{FDAF6A17-43DB-43C5-BA6F-56E023E75CFB}"/>
    <dgm:cxn modelId="{635BD0AB-8372-448E-BEBC-C5AA03A10648}" type="presOf" srcId="{5065E086-A47C-4A15-82B0-EADD77B7D930}" destId="{648A0B51-C9EB-4728-AD01-250C110C7A95}" srcOrd="0" destOrd="0" presId="urn:microsoft.com/office/officeart/2005/8/layout/pyramid3"/>
    <dgm:cxn modelId="{181AC0E5-14BE-44D7-8CAE-42BC599CB00E}" type="presOf" srcId="{08ADE59E-8C6F-4732-A40D-02920F4AA10D}" destId="{B5ABE49B-FD37-467F-ACF1-842AF42AC3A8}" srcOrd="1" destOrd="0" presId="urn:microsoft.com/office/officeart/2005/8/layout/pyramid3"/>
    <dgm:cxn modelId="{6B1E510E-92FA-4F94-A6F4-AD8175BF9D10}" type="presOf" srcId="{9AE9382D-2597-4AC1-BC5F-81ACBC5BE155}" destId="{E4C22B86-16CD-4A5B-88FA-D8216A3B6B3A}" srcOrd="1" destOrd="0" presId="urn:microsoft.com/office/officeart/2005/8/layout/pyramid3"/>
    <dgm:cxn modelId="{991A4258-774C-40C4-B8F2-02E33FCCD157}" type="presOf" srcId="{8FA6CD84-001B-4F42-A55E-1142202E6525}" destId="{C3EEDCF8-F28E-4D62-987B-4DD5C5DF3F25}" srcOrd="0" destOrd="0" presId="urn:microsoft.com/office/officeart/2005/8/layout/pyramid3"/>
    <dgm:cxn modelId="{5E4EEF6C-C3F9-4715-A7AA-9F0780C33DF8}" type="presOf" srcId="{9AE9382D-2597-4AC1-BC5F-81ACBC5BE155}" destId="{EAEC4A98-833E-4C43-86AF-BF83B4DC26B4}" srcOrd="0" destOrd="0" presId="urn:microsoft.com/office/officeart/2005/8/layout/pyramid3"/>
    <dgm:cxn modelId="{8A6F7043-09CB-463D-B6B2-29A8D3BF9CCE}" type="presOf" srcId="{8FA6CD84-001B-4F42-A55E-1142202E6525}" destId="{FF23DC80-351A-4A94-B9FE-3F66F44E1909}" srcOrd="1" destOrd="0" presId="urn:microsoft.com/office/officeart/2005/8/layout/pyramid3"/>
    <dgm:cxn modelId="{2A24F6E2-5A49-4973-9D5B-E4248127990B}" type="presOf" srcId="{B4F9F6C4-4CC8-44D7-919E-ADE698E69DBC}" destId="{675EAA9A-0B61-4FB7-AF3B-D083B5943E2B}" srcOrd="0" destOrd="0" presId="urn:microsoft.com/office/officeart/2005/8/layout/pyramid3"/>
    <dgm:cxn modelId="{2473891D-BA06-45CE-A314-94653ABA3275}" srcId="{5065E086-A47C-4A15-82B0-EADD77B7D930}" destId="{B4F9F6C4-4CC8-44D7-919E-ADE698E69DBC}" srcOrd="0" destOrd="0" parTransId="{6DC23511-502C-467C-97E1-11763EE6A146}" sibTransId="{6120FF3F-B14D-4E56-953F-2A9116AFF551}"/>
    <dgm:cxn modelId="{9D3FB813-A644-41AC-B029-DD10AA47AC61}" srcId="{5065E086-A47C-4A15-82B0-EADD77B7D930}" destId="{08ADE59E-8C6F-4732-A40D-02920F4AA10D}" srcOrd="2" destOrd="0" parTransId="{7BB68C50-45DC-4600-8E99-1CB5563A2E36}" sibTransId="{B69D35F1-1483-4798-9B52-73DC817C7F86}"/>
    <dgm:cxn modelId="{6FC80725-8226-4BA7-8696-AA2992FE664B}" type="presParOf" srcId="{648A0B51-C9EB-4728-AD01-250C110C7A95}" destId="{4E631009-7C67-4C50-B200-2984DB002A51}" srcOrd="0" destOrd="0" presId="urn:microsoft.com/office/officeart/2005/8/layout/pyramid3"/>
    <dgm:cxn modelId="{9E6254B1-4328-4B5B-82B7-F44FB5E48120}" type="presParOf" srcId="{4E631009-7C67-4C50-B200-2984DB002A51}" destId="{675EAA9A-0B61-4FB7-AF3B-D083B5943E2B}" srcOrd="0" destOrd="0" presId="urn:microsoft.com/office/officeart/2005/8/layout/pyramid3"/>
    <dgm:cxn modelId="{8A803A54-E63C-454A-8B55-89779018059D}" type="presParOf" srcId="{4E631009-7C67-4C50-B200-2984DB002A51}" destId="{90CD0E90-1D70-4752-B4E2-795D0986FEB6}" srcOrd="1" destOrd="0" presId="urn:microsoft.com/office/officeart/2005/8/layout/pyramid3"/>
    <dgm:cxn modelId="{49FBF6DF-3F18-41E7-9E1E-326A9130D964}" type="presParOf" srcId="{648A0B51-C9EB-4728-AD01-250C110C7A95}" destId="{0904A4B4-74E9-4635-B699-1DD3CA1C6705}" srcOrd="1" destOrd="0" presId="urn:microsoft.com/office/officeart/2005/8/layout/pyramid3"/>
    <dgm:cxn modelId="{6ED2EB7D-9C38-4B85-831C-4AF006CA24A5}" type="presParOf" srcId="{0904A4B4-74E9-4635-B699-1DD3CA1C6705}" destId="{EAEC4A98-833E-4C43-86AF-BF83B4DC26B4}" srcOrd="0" destOrd="0" presId="urn:microsoft.com/office/officeart/2005/8/layout/pyramid3"/>
    <dgm:cxn modelId="{047D499B-7C86-463D-B986-95F8980843EB}" type="presParOf" srcId="{0904A4B4-74E9-4635-B699-1DD3CA1C6705}" destId="{E4C22B86-16CD-4A5B-88FA-D8216A3B6B3A}" srcOrd="1" destOrd="0" presId="urn:microsoft.com/office/officeart/2005/8/layout/pyramid3"/>
    <dgm:cxn modelId="{C0262ACA-83D6-4E40-9DFE-E5180DE0B290}" type="presParOf" srcId="{648A0B51-C9EB-4728-AD01-250C110C7A95}" destId="{387F87EA-14FE-4CC2-A93A-4C98B26F3427}" srcOrd="2" destOrd="0" presId="urn:microsoft.com/office/officeart/2005/8/layout/pyramid3"/>
    <dgm:cxn modelId="{2BC93F05-8FC9-49AF-AC4F-58C415195381}" type="presParOf" srcId="{387F87EA-14FE-4CC2-A93A-4C98B26F3427}" destId="{C01F6AE3-D964-48D6-B924-CC42A51AC9A2}" srcOrd="0" destOrd="0" presId="urn:microsoft.com/office/officeart/2005/8/layout/pyramid3"/>
    <dgm:cxn modelId="{A654B5B4-BD3B-4319-9A5F-FE69C478C0D6}" type="presParOf" srcId="{387F87EA-14FE-4CC2-A93A-4C98B26F3427}" destId="{B5ABE49B-FD37-467F-ACF1-842AF42AC3A8}" srcOrd="1" destOrd="0" presId="urn:microsoft.com/office/officeart/2005/8/layout/pyramid3"/>
    <dgm:cxn modelId="{4BF31A74-2A4D-4629-B130-AF51AC5BF78C}" type="presParOf" srcId="{648A0B51-C9EB-4728-AD01-250C110C7A95}" destId="{B06F3B91-E7FB-4120-BCB6-B998FA81A21B}" srcOrd="3" destOrd="0" presId="urn:microsoft.com/office/officeart/2005/8/layout/pyramid3"/>
    <dgm:cxn modelId="{94DEE2A1-B8DC-4018-B21C-79FBECEF84C5}" type="presParOf" srcId="{B06F3B91-E7FB-4120-BCB6-B998FA81A21B}" destId="{C3EEDCF8-F28E-4D62-987B-4DD5C5DF3F25}" srcOrd="0" destOrd="0" presId="urn:microsoft.com/office/officeart/2005/8/layout/pyramid3"/>
    <dgm:cxn modelId="{F456E32E-99C4-4F99-84FC-B93811007DA5}" type="presParOf" srcId="{B06F3B91-E7FB-4120-BCB6-B998FA81A21B}" destId="{FF23DC80-351A-4A94-B9FE-3F66F44E1909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5EAA9A-0B61-4FB7-AF3B-D083B5943E2B}">
      <dsp:nvSpPr>
        <dsp:cNvPr id="0" name=""/>
        <dsp:cNvSpPr/>
      </dsp:nvSpPr>
      <dsp:spPr>
        <a:xfrm rot="10800000">
          <a:off x="0" y="119666"/>
          <a:ext cx="4914900" cy="416565"/>
        </a:xfrm>
        <a:prstGeom prst="trapezoid">
          <a:avLst>
            <a:gd name="adj" fmla="val 46233"/>
          </a:avLst>
        </a:prstGeom>
        <a:solidFill>
          <a:srgbClr val="C0000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White House &amp; Congress</a:t>
          </a:r>
          <a:endParaRPr lang="en-US" sz="1800" b="1" kern="1200" dirty="0" smtClean="0"/>
        </a:p>
      </dsp:txBody>
      <dsp:txXfrm rot="-10800000">
        <a:off x="860107" y="119666"/>
        <a:ext cx="3194685" cy="416565"/>
      </dsp:txXfrm>
    </dsp:sp>
    <dsp:sp modelId="{EAEC4A98-833E-4C43-86AF-BF83B4DC26B4}">
      <dsp:nvSpPr>
        <dsp:cNvPr id="0" name=""/>
        <dsp:cNvSpPr/>
      </dsp:nvSpPr>
      <dsp:spPr>
        <a:xfrm rot="10800000">
          <a:off x="218574" y="656432"/>
          <a:ext cx="4477751" cy="1276274"/>
        </a:xfrm>
        <a:prstGeom prst="trapezoid">
          <a:avLst>
            <a:gd name="adj" fmla="val 46233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DOT</a:t>
          </a:r>
          <a:endParaRPr lang="en-US" sz="2400" b="1" kern="1200" dirty="0"/>
        </a:p>
      </dsp:txBody>
      <dsp:txXfrm rot="-10800000">
        <a:off x="1002180" y="656432"/>
        <a:ext cx="2910538" cy="1276274"/>
      </dsp:txXfrm>
    </dsp:sp>
    <dsp:sp modelId="{C01F6AE3-D964-48D6-B924-CC42A51AC9A2}">
      <dsp:nvSpPr>
        <dsp:cNvPr id="0" name=""/>
        <dsp:cNvSpPr/>
      </dsp:nvSpPr>
      <dsp:spPr>
        <a:xfrm rot="10800000">
          <a:off x="896214" y="2127012"/>
          <a:ext cx="3138413" cy="1216742"/>
        </a:xfrm>
        <a:prstGeom prst="trapezoid">
          <a:avLst>
            <a:gd name="adj" fmla="val 46233"/>
          </a:avLst>
        </a:prstGeom>
        <a:solidFill>
          <a:srgbClr val="FFFF0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75000"/>
            </a:lnSpc>
            <a:spcBef>
              <a:spcPct val="0"/>
            </a:spcBef>
            <a:spcAft>
              <a:spcPts val="0"/>
            </a:spcAft>
          </a:pPr>
          <a:r>
            <a:rPr lang="en-US" sz="3200" b="1" kern="1200" dirty="0" smtClean="0"/>
            <a:t>FAA</a:t>
          </a:r>
          <a:endParaRPr lang="en-US" sz="1800" b="1" kern="1200" dirty="0"/>
        </a:p>
      </dsp:txBody>
      <dsp:txXfrm rot="-10800000">
        <a:off x="1445437" y="2127012"/>
        <a:ext cx="2039969" cy="1216742"/>
      </dsp:txXfrm>
    </dsp:sp>
    <dsp:sp modelId="{C3EEDCF8-F28E-4D62-987B-4DD5C5DF3F25}">
      <dsp:nvSpPr>
        <dsp:cNvPr id="0" name=""/>
        <dsp:cNvSpPr/>
      </dsp:nvSpPr>
      <dsp:spPr>
        <a:xfrm rot="10800000">
          <a:off x="1534865" y="3516527"/>
          <a:ext cx="1861550" cy="1773899"/>
        </a:xfrm>
        <a:prstGeom prst="trapezoid">
          <a:avLst>
            <a:gd name="adj" fmla="val 50000"/>
          </a:avLst>
        </a:prstGeom>
        <a:solidFill>
          <a:srgbClr val="00B05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182880" numCol="1" spcCol="1270" anchor="ctr" anchorCtr="0">
          <a:noAutofit/>
        </a:bodyPr>
        <a:lstStyle/>
        <a:p>
          <a:pPr lvl="0" algn="ctr" defTabSz="1422400">
            <a:lnSpc>
              <a:spcPct val="75000"/>
            </a:lnSpc>
            <a:spcBef>
              <a:spcPct val="0"/>
            </a:spcBef>
            <a:spcAft>
              <a:spcPts val="0"/>
            </a:spcAft>
          </a:pPr>
          <a:r>
            <a:rPr lang="en-US" sz="3200" b="1" kern="1200" dirty="0" smtClean="0"/>
            <a:t>AST</a:t>
          </a:r>
          <a:endParaRPr lang="en-US" sz="1800" b="1" kern="1200" dirty="0"/>
        </a:p>
      </dsp:txBody>
      <dsp:txXfrm rot="-10800000">
        <a:off x="1534865" y="3516527"/>
        <a:ext cx="1861550" cy="17738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26833" cy="465797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1" y="0"/>
            <a:ext cx="3026833" cy="465797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B98FC42-62DB-4515-917E-D08BD2F817C6}" type="datetime1">
              <a:rPr lang="en-US"/>
              <a:pPr>
                <a:defRPr/>
              </a:pPr>
              <a:t>8/18/2017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17904"/>
            <a:ext cx="3026833" cy="465796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1" y="8817904"/>
            <a:ext cx="3026833" cy="465796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0154DDE-7B89-4E02-8EE7-468DE10491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19857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26833" cy="465797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1" y="0"/>
            <a:ext cx="3026833" cy="465797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028AA58-A63D-4F70-B295-C87988017734}" type="datetime1">
              <a:rPr lang="en-US"/>
              <a:pPr>
                <a:defRPr/>
              </a:pPr>
              <a:t>8/18/2017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03350" y="1160463"/>
            <a:ext cx="4178300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85" tIns="46442" rIns="92885" bIns="46442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vert="horz" lIns="92885" tIns="46442" rIns="92885" bIns="46442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17904"/>
            <a:ext cx="3026833" cy="465796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1" y="8817904"/>
            <a:ext cx="3026833" cy="465796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9E7A927-C46D-40EF-88F6-D035C5D26F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67277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825" y="5783263"/>
            <a:ext cx="18954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4356462" y="1986363"/>
            <a:ext cx="4500154" cy="29592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  <a:lvl2pPr marL="457189" indent="0">
              <a:buNone/>
              <a:defRPr>
                <a:solidFill>
                  <a:schemeClr val="bg1"/>
                </a:solidFill>
              </a:defRPr>
            </a:lvl2pPr>
            <a:lvl3pPr marL="914377" indent="0">
              <a:buNone/>
              <a:defRPr>
                <a:solidFill>
                  <a:schemeClr val="bg1"/>
                </a:solidFill>
              </a:defRPr>
            </a:lvl3pPr>
            <a:lvl4pPr marL="1371566" indent="0">
              <a:buNone/>
              <a:defRPr>
                <a:solidFill>
                  <a:schemeClr val="bg1"/>
                </a:solidFill>
              </a:defRPr>
            </a:lvl4pPr>
            <a:lvl5pPr marL="1828754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3705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" t="23940" r="-220" b="14948"/>
          <a:stretch>
            <a:fillRect/>
          </a:stretch>
        </p:blipFill>
        <p:spPr bwMode="auto">
          <a:xfrm>
            <a:off x="0" y="6108700"/>
            <a:ext cx="920432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1289050"/>
          </a:xfrm>
          <a:prstGeom prst="rect">
            <a:avLst/>
          </a:prstGeom>
          <a:solidFill>
            <a:srgbClr val="002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/>
          </a:p>
        </p:txBody>
      </p:sp>
      <p:sp>
        <p:nvSpPr>
          <p:cNvPr id="7" name="Footer Placeholder 2"/>
          <p:cNvSpPr txBox="1">
            <a:spLocks/>
          </p:cNvSpPr>
          <p:nvPr userDrawn="1"/>
        </p:nvSpPr>
        <p:spPr>
          <a:xfrm>
            <a:off x="411163" y="6226175"/>
            <a:ext cx="257968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</a:rPr>
              <a:t>Federal Aviation Administration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Footer Placeholder 2"/>
          <p:cNvSpPr txBox="1">
            <a:spLocks/>
          </p:cNvSpPr>
          <p:nvPr userDrawn="1"/>
        </p:nvSpPr>
        <p:spPr>
          <a:xfrm>
            <a:off x="3082925" y="6226175"/>
            <a:ext cx="317023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</a:rPr>
              <a:t>AST</a:t>
            </a:r>
            <a:r>
              <a:rPr lang="en-US" dirty="0">
                <a:solidFill>
                  <a:schemeClr val="bg1"/>
                </a:solidFill>
              </a:rPr>
              <a:t> Commercial Space Transportation</a:t>
            </a:r>
          </a:p>
        </p:txBody>
      </p:sp>
      <p:sp>
        <p:nvSpPr>
          <p:cNvPr id="9" name="Footer Placeholder 2"/>
          <p:cNvSpPr txBox="1">
            <a:spLocks/>
          </p:cNvSpPr>
          <p:nvPr userDrawn="1"/>
        </p:nvSpPr>
        <p:spPr>
          <a:xfrm>
            <a:off x="6146800" y="6226175"/>
            <a:ext cx="25463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Monday August 14, 2017 </a:t>
            </a:r>
            <a:r>
              <a:rPr lang="en-US" dirty="0">
                <a:solidFill>
                  <a:schemeClr val="bg1"/>
                </a:solidFill>
              </a:rPr>
              <a:t>| </a:t>
            </a:r>
            <a:fld id="{CC5FE88A-FC15-4A98-8F09-A1F280000013}" type="slidenum">
              <a:rPr lang="en-US" b="1" smtClean="0">
                <a:solidFill>
                  <a:schemeClr val="bg1"/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410479" y="1724302"/>
            <a:ext cx="8387357" cy="42497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>
              <a:defRPr b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b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b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b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10479" y="313514"/>
            <a:ext cx="8387357" cy="627017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205749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9C0A57-3F9F-4538-A756-91DC942B87D1}" type="datetime1">
              <a:rPr lang="en-US" smtClean="0"/>
              <a:t>8/18/2017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F7CEB033-2763-48DA-AE6E-6C8E31D57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33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r="430"/>
          <a:stretch/>
        </p:blipFill>
        <p:spPr bwMode="auto">
          <a:xfrm>
            <a:off x="-1" y="5856288"/>
            <a:ext cx="9144001" cy="100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1289050"/>
          </a:xfrm>
          <a:prstGeom prst="rect">
            <a:avLst/>
          </a:prstGeom>
          <a:solidFill>
            <a:srgbClr val="002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/>
          </a:p>
        </p:txBody>
      </p:sp>
      <p:sp>
        <p:nvSpPr>
          <p:cNvPr id="7" name="Footer Placeholder 2"/>
          <p:cNvSpPr txBox="1">
            <a:spLocks/>
          </p:cNvSpPr>
          <p:nvPr userDrawn="1"/>
        </p:nvSpPr>
        <p:spPr>
          <a:xfrm>
            <a:off x="410766" y="6226176"/>
            <a:ext cx="258008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</a:rPr>
              <a:t>Federal Aviation Administration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Footer Placeholder 2"/>
          <p:cNvSpPr txBox="1">
            <a:spLocks/>
          </p:cNvSpPr>
          <p:nvPr userDrawn="1"/>
        </p:nvSpPr>
        <p:spPr>
          <a:xfrm>
            <a:off x="3277791" y="6226176"/>
            <a:ext cx="25812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</a:rPr>
              <a:t>AST</a:t>
            </a:r>
            <a:r>
              <a:rPr lang="en-US" dirty="0">
                <a:solidFill>
                  <a:schemeClr val="bg1"/>
                </a:solidFill>
              </a:rPr>
              <a:t> Commercial Space Transportation</a:t>
            </a:r>
          </a:p>
        </p:txBody>
      </p:sp>
      <p:sp>
        <p:nvSpPr>
          <p:cNvPr id="9" name="Footer Placeholder 2"/>
          <p:cNvSpPr txBox="1">
            <a:spLocks/>
          </p:cNvSpPr>
          <p:nvPr userDrawn="1"/>
        </p:nvSpPr>
        <p:spPr>
          <a:xfrm>
            <a:off x="6146007" y="6226176"/>
            <a:ext cx="254674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25AB1A0-38EF-4931-9F32-E4EAB072D442}" type="datetime2">
              <a:rPr lang="en-US" smtClean="0">
                <a:solidFill>
                  <a:schemeClr val="bg1"/>
                </a:solidFill>
              </a:rPr>
              <a:t>Friday, August 18, 2017</a:t>
            </a:fld>
            <a:r>
              <a:rPr lang="en-US" dirty="0" smtClean="0">
                <a:solidFill>
                  <a:schemeClr val="bg1"/>
                </a:solidFill>
              </a:rPr>
              <a:t> | </a:t>
            </a:r>
            <a:fld id="{63A174E0-7CCC-483E-8E9D-EEAEFED4A27D}" type="slidenum">
              <a:rPr lang="en-US" smtClean="0">
                <a:solidFill>
                  <a:schemeClr val="bg1"/>
                </a:solidFill>
              </a:rPr>
              <a:t>‹#›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5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202624" y="1422959"/>
            <a:ext cx="8675906" cy="4249783"/>
          </a:xfrm>
          <a:prstGeom prst="rect">
            <a:avLst/>
          </a:prstGeom>
        </p:spPr>
        <p:txBody>
          <a:bodyPr/>
          <a:lstStyle/>
          <a:p>
            <a:pPr marL="228600" indent="-2286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sp>
        <p:nvSpPr>
          <p:cNvPr id="26" name="Title 2"/>
          <p:cNvSpPr>
            <a:spLocks noGrp="1"/>
          </p:cNvSpPr>
          <p:nvPr>
            <p:ph type="title"/>
          </p:nvPr>
        </p:nvSpPr>
        <p:spPr>
          <a:xfrm>
            <a:off x="0" y="1"/>
            <a:ext cx="9138935" cy="1292484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pPr algn="ctr">
              <a:lnSpc>
                <a:spcPct val="75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09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ythrough/>
      </p:transition>
    </mc:Choice>
    <mc:Fallback xmlns="">
      <p:transition spd="slow">
        <p:fade/>
      </p:transition>
    </mc:Fallback>
  </mc:AlternateContent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7143379-6CB0-4702-9B44-4C2F818D096F}" type="datetimeFigureOut">
              <a:rPr lang="en-US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8/18/2017</a:t>
            </a:fld>
            <a:endParaRPr lang="en-US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E0B5D69-CF5C-4C51-8641-F206730958AB}" type="slidenum">
              <a:rPr lang="en-US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4009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81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4356462" y="2120876"/>
            <a:ext cx="4500154" cy="26902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6182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ythrough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r="430"/>
          <a:stretch/>
        </p:blipFill>
        <p:spPr bwMode="auto">
          <a:xfrm>
            <a:off x="-1" y="5856288"/>
            <a:ext cx="9144001" cy="100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1289050"/>
          </a:xfrm>
          <a:prstGeom prst="rect">
            <a:avLst/>
          </a:prstGeom>
          <a:solidFill>
            <a:srgbClr val="002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>
              <a:solidFill>
                <a:srgbClr val="FFFFFF"/>
              </a:solidFill>
            </a:endParaRPr>
          </a:p>
        </p:txBody>
      </p:sp>
      <p:sp>
        <p:nvSpPr>
          <p:cNvPr id="7" name="Footer Placeholder 2"/>
          <p:cNvSpPr txBox="1">
            <a:spLocks/>
          </p:cNvSpPr>
          <p:nvPr userDrawn="1"/>
        </p:nvSpPr>
        <p:spPr>
          <a:xfrm>
            <a:off x="410766" y="6226178"/>
            <a:ext cx="258008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FFFF"/>
                </a:solidFill>
              </a:rPr>
              <a:t>Federal Aviation Administration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Footer Placeholder 2"/>
          <p:cNvSpPr txBox="1">
            <a:spLocks/>
          </p:cNvSpPr>
          <p:nvPr userDrawn="1"/>
        </p:nvSpPr>
        <p:spPr>
          <a:xfrm>
            <a:off x="3277792" y="6226178"/>
            <a:ext cx="25812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FFFF"/>
                </a:solidFill>
              </a:rPr>
              <a:t>AST</a:t>
            </a:r>
            <a:r>
              <a:rPr lang="en-US" dirty="0">
                <a:solidFill>
                  <a:srgbClr val="FFFFFF"/>
                </a:solidFill>
              </a:rPr>
              <a:t> Commercial Space Transportation</a:t>
            </a:r>
          </a:p>
        </p:txBody>
      </p:sp>
      <p:sp>
        <p:nvSpPr>
          <p:cNvPr id="9" name="Footer Placeholder 2"/>
          <p:cNvSpPr txBox="1">
            <a:spLocks/>
          </p:cNvSpPr>
          <p:nvPr userDrawn="1"/>
        </p:nvSpPr>
        <p:spPr>
          <a:xfrm>
            <a:off x="6146008" y="6226178"/>
            <a:ext cx="254674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25AB1A0-38EF-4931-9F32-E4EAB072D442}" type="datetime2">
              <a:rPr lang="en-US" smtClean="0">
                <a:solidFill>
                  <a:srgbClr val="FFFFFF"/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Friday, August 18, 2017</a:t>
            </a:fld>
            <a:r>
              <a:rPr lang="en-US" dirty="0" smtClean="0">
                <a:solidFill>
                  <a:srgbClr val="FFFFFF"/>
                </a:solidFill>
              </a:rPr>
              <a:t> | </a:t>
            </a:r>
            <a:fld id="{63A174E0-7CCC-483E-8E9D-EEAEFED4A27D}" type="slidenum">
              <a:rPr lang="en-US" smtClean="0">
                <a:solidFill>
                  <a:srgbClr val="FFFFFF"/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410478" y="1422960"/>
            <a:ext cx="8387357" cy="42497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>
              <a:defRPr b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b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b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b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10478" y="313510"/>
            <a:ext cx="8387357" cy="627017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69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ythrough/>
      </p:transition>
    </mc:Choice>
    <mc:Fallback xmlns="">
      <p:transition spd="slow">
        <p:fade/>
      </p:transition>
    </mc:Fallback>
  </mc:AlternateContent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6253B1-1375-46D7-A11B-750233489583}" type="datetime1">
              <a:rPr lang="en-US" smtClean="0"/>
              <a:t>8/18/2017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F7CEB033-2763-48DA-AE6E-6C8E31D57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955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3" r:id="rId3"/>
    <p:sldLayoutId id="2147483664" r:id="rId4"/>
    <p:sldLayoutId id="2147483669" r:id="rId5"/>
  </p:sldLayoutIdLst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7013" indent="-227013" algn="l" defTabSz="912813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2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6106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lythrough/>
      </p:transition>
    </mc:Choice>
    <mc:Fallback xmlns="">
      <p:transition spd="slow">
        <p:fade/>
      </p:transition>
    </mc:Fallback>
  </mc:AlternateConten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itle 1"/>
          <p:cNvSpPr>
            <a:spLocks noGrp="1"/>
          </p:cNvSpPr>
          <p:nvPr>
            <p:ph type="body" sz="quarter" idx="10"/>
          </p:nvPr>
        </p:nvSpPr>
        <p:spPr bwMode="auto">
          <a:xfrm>
            <a:off x="4356100" y="1985962"/>
            <a:ext cx="4500563" cy="392980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3000"/>
              </a:spcBef>
            </a:pPr>
            <a:r>
              <a:rPr lang="en-US" dirty="0" smtClean="0"/>
              <a:t>Commercial Space Transportation RE&amp;D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Program</a:t>
            </a:r>
          </a:p>
          <a:p>
            <a:pPr eaLnBrk="1" hangingPunct="1">
              <a:spcBef>
                <a:spcPts val="3000"/>
              </a:spcBef>
            </a:pPr>
            <a:r>
              <a:rPr lang="en-US" sz="2000" dirty="0" smtClean="0"/>
              <a:t>REDAC NAS Ops Subcommittee</a:t>
            </a:r>
          </a:p>
          <a:p>
            <a:pPr eaLnBrk="1" hangingPunct="1">
              <a:spcBef>
                <a:spcPts val="0"/>
              </a:spcBef>
            </a:pPr>
            <a:endParaRPr lang="en-US" sz="2000" dirty="0" smtClean="0"/>
          </a:p>
          <a:p>
            <a:pPr eaLnBrk="1" hangingPunct="1">
              <a:spcBef>
                <a:spcPts val="0"/>
              </a:spcBef>
            </a:pPr>
            <a:r>
              <a:rPr lang="en-US" sz="2000" dirty="0" smtClean="0"/>
              <a:t>Di Reimold</a:t>
            </a:r>
          </a:p>
          <a:p>
            <a:pPr eaLnBrk="1" hangingPunct="1">
              <a:spcBef>
                <a:spcPts val="0"/>
              </a:spcBef>
            </a:pPr>
            <a:r>
              <a:rPr lang="en-US" sz="2000" dirty="0" smtClean="0"/>
              <a:t>Director of Strategic Operations, AST</a:t>
            </a:r>
            <a:endParaRPr lang="en-US" dirty="0" smtClean="0"/>
          </a:p>
          <a:p>
            <a:pPr eaLnBrk="1" hangingPunct="1">
              <a:spcBef>
                <a:spcPts val="3000"/>
              </a:spcBef>
            </a:pPr>
            <a:r>
              <a:rPr lang="en-US" sz="2000" dirty="0" smtClean="0"/>
              <a:t>August 2017</a:t>
            </a: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228600" y="-76200"/>
            <a:ext cx="9144000" cy="6400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Select </a:t>
            </a:r>
            <a:r>
              <a:rPr lang="en-US" sz="3200" b="1" dirty="0" smtClean="0"/>
              <a:t>Highlights/Accomplishments for RA #2 </a:t>
            </a:r>
            <a:endParaRPr lang="en-US" sz="3200" b="1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568" y="790575"/>
            <a:ext cx="7391400" cy="606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Placeholder 1"/>
          <p:cNvSpPr txBox="1">
            <a:spLocks/>
          </p:cNvSpPr>
          <p:nvPr/>
        </p:nvSpPr>
        <p:spPr>
          <a:xfrm>
            <a:off x="4191000" y="5029201"/>
            <a:ext cx="3838876" cy="1600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Computed debris footprint using RRAT (95% confidence ellipses) and best available input data matches well with recorded debris impact locations</a:t>
            </a:r>
            <a:endParaRPr lang="en-US" sz="2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2400" y="533400"/>
            <a:ext cx="5958038" cy="2514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 smtClean="0"/>
              <a:t>Met first NARP milestone (2016)</a:t>
            </a:r>
            <a:endParaRPr lang="en-US" sz="1200" dirty="0">
              <a:solidFill>
                <a:sysClr val="windowText" lastClr="000000"/>
              </a:solidFill>
            </a:endParaRPr>
          </a:p>
          <a:p>
            <a:pPr lvl="1">
              <a:spcBef>
                <a:spcPts val="300"/>
              </a:spcBef>
            </a:pPr>
            <a:r>
              <a:rPr lang="en-US" sz="2400" dirty="0" smtClean="0">
                <a:solidFill>
                  <a:sysClr val="windowText" lastClr="000000"/>
                </a:solidFill>
              </a:rPr>
              <a:t>Compared </a:t>
            </a:r>
            <a:r>
              <a:rPr lang="en-US" sz="2400" dirty="0">
                <a:solidFill>
                  <a:sysClr val="windowText" lastClr="000000"/>
                </a:solidFill>
              </a:rPr>
              <a:t>debris predictions to empirical evidence from recent mishaps to identify potential areas for improvement in public safety assessments</a:t>
            </a:r>
            <a:endParaRPr lang="en-US" sz="2400" dirty="0" smtClean="0"/>
          </a:p>
          <a:p>
            <a:pPr marL="457200" lvl="1" indent="0">
              <a:buNone/>
            </a:pPr>
            <a:endParaRPr lang="en-US" sz="260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609600" y="2971800"/>
            <a:ext cx="4038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–"/>
            </a:pPr>
            <a:r>
              <a:rPr lang="en-US" sz="2400" dirty="0">
                <a:solidFill>
                  <a:sysClr val="windowText" lastClr="000000"/>
                </a:solidFill>
              </a:rPr>
              <a:t>Showed small adjustments to SS2 debris list (for high beta frags) produces RRAT results that match PF04 actual debris impacts</a:t>
            </a:r>
          </a:p>
          <a:p>
            <a:endParaRPr lang="en-US" dirty="0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399" y="457200"/>
            <a:ext cx="2834640" cy="15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 descr="http://www.collectspace.com/images/news-110314c-l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3" y="5257800"/>
            <a:ext cx="2377440" cy="1575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768" y="3378563"/>
            <a:ext cx="2743200" cy="1627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F7CEB033-2763-48DA-AE6E-6C8E31D57DB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54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78082"/>
          </a:xfrm>
        </p:spPr>
        <p:txBody>
          <a:bodyPr anchor="ctr"/>
          <a:lstStyle/>
          <a:p>
            <a:pPr algn="ctr">
              <a:lnSpc>
                <a:spcPct val="75000"/>
              </a:lnSpc>
            </a:pPr>
            <a:r>
              <a:rPr lang="en-US" sz="3200" dirty="0"/>
              <a:t>Research Area </a:t>
            </a:r>
            <a:r>
              <a:rPr lang="en-US" sz="3200" dirty="0" smtClean="0"/>
              <a:t>3. Human Spaceflight</a:t>
            </a:r>
            <a:endParaRPr lang="en-US" sz="28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475678"/>
              </p:ext>
            </p:extLst>
          </p:nvPr>
        </p:nvGraphicFramePr>
        <p:xfrm>
          <a:off x="80010" y="1343427"/>
          <a:ext cx="8983980" cy="4200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32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1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defTabSz="914400" rtl="0" eaLnBrk="1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</a:pPr>
                      <a:r>
                        <a:rPr lang="en-US" sz="2400" b="1" u="sng" kern="12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BIG QUESTION: 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What criteria, tools, and documents can facilitate the continuous improvement of occupant safety for CST? </a:t>
                      </a:r>
                      <a:endParaRPr lang="en-US" sz="2400" b="0" u="sng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l" defTabSz="914400" rtl="0" eaLnBrk="1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</a:pPr>
                      <a:r>
                        <a:rPr lang="en-US" sz="2400" b="1" u="sng" kern="12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GOALS</a:t>
                      </a:r>
                    </a:p>
                    <a:p>
                      <a:pPr marL="176213" indent="-176213" algn="l" defTabSz="914400" rtl="0" eaLnBrk="1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u="none" kern="12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Facilitate continuous improvement of operational safety of human-carrying vehicles (during both launch and reentry) and spaceports</a:t>
                      </a:r>
                    </a:p>
                    <a:p>
                      <a:pPr marL="176213" indent="-176213" algn="l" defTabSz="914400" rtl="0" eaLnBrk="1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u="none" kern="12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Protecting crew health and safety</a:t>
                      </a:r>
                    </a:p>
                    <a:p>
                      <a:pPr marL="176213" indent="-176213" algn="l" defTabSz="914400" rtl="0" eaLnBrk="1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u="none" kern="12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Identification and reduction of avoidable risks of human spaceflight</a:t>
                      </a:r>
                      <a:endParaRPr lang="en-US" sz="2400" b="0" u="none" kern="12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ts val="600"/>
                        </a:spcBef>
                      </a:pPr>
                      <a:r>
                        <a:rPr lang="en-US" sz="2400" b="1" u="sng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PROJECTS: (Current R&amp;D)</a:t>
                      </a:r>
                    </a:p>
                    <a:p>
                      <a:pPr marL="228600" indent="-228600" algn="l" defTabSz="914400" rtl="0" eaLnBrk="1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u="none" kern="12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Aerospace Physiology &amp; Medicine</a:t>
                      </a:r>
                      <a:endParaRPr lang="en-US" sz="2400" b="0" u="none" kern="1200" baseline="0" dirty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457200" lvl="1" indent="-228600" algn="l" defTabSz="914400" rtl="0" eaLnBrk="1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u="none" kern="12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Effects of Suborbital</a:t>
                      </a:r>
                      <a:r>
                        <a:rPr lang="en-US" sz="2400" b="0" u="none" kern="1200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Spaceflight</a:t>
                      </a:r>
                    </a:p>
                    <a:p>
                      <a:pPr marL="228600" lvl="0" indent="-228600" algn="l" defTabSz="914400" rtl="0" eaLnBrk="1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u="none" kern="12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Habitability &amp; Human Factors </a:t>
                      </a:r>
                    </a:p>
                    <a:p>
                      <a:pPr marL="228600" lvl="0" indent="-228600" algn="l" defTabSz="914400" rtl="0" eaLnBrk="1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u="none" kern="12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Human Rating</a:t>
                      </a:r>
                    </a:p>
                    <a:p>
                      <a:pPr marL="457200" lvl="1" indent="-228600" algn="l" defTabSz="914400" rtl="0" eaLnBrk="1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u="none" kern="1200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Perceived Risk of Spaceflight</a:t>
                      </a:r>
                    </a:p>
                  </a:txBody>
                  <a:tcPr marL="68580" marR="6858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99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800208"/>
            <a:ext cx="914400" cy="905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841424"/>
            <a:ext cx="2812116" cy="8229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358" y="5812082"/>
            <a:ext cx="914400" cy="881645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6400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Select </a:t>
            </a:r>
            <a:r>
              <a:rPr lang="en-US" sz="3200" b="1" dirty="0" smtClean="0"/>
              <a:t>Highlights for RA #3 </a:t>
            </a:r>
            <a:endParaRPr lang="en-US" sz="3200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914400"/>
            <a:ext cx="8229600" cy="54864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7338" lvl="1" indent="-287338">
              <a:lnSpc>
                <a:spcPct val="80000"/>
              </a:lnSpc>
              <a:spcBef>
                <a:spcPts val="0"/>
              </a:spcBef>
            </a:pPr>
            <a:r>
              <a:rPr lang="en-US" sz="3000" dirty="0" smtClean="0"/>
              <a:t>CU</a:t>
            </a:r>
            <a:r>
              <a:rPr lang="en-US" sz="3000" dirty="0"/>
              <a:t>, UTMB, and FIT have joined forces </a:t>
            </a:r>
            <a:r>
              <a:rPr lang="en-US" sz="3000" dirty="0" smtClean="0"/>
              <a:t>to conduct human spaceflight research collaboratively.</a:t>
            </a:r>
            <a:endParaRPr lang="en-US" sz="3000" dirty="0"/>
          </a:p>
          <a:p>
            <a:pPr marL="285750" lvl="1">
              <a:lnSpc>
                <a:spcPct val="80000"/>
              </a:lnSpc>
              <a:spcBef>
                <a:spcPts val="0"/>
              </a:spcBef>
            </a:pPr>
            <a:r>
              <a:rPr lang="en-US" sz="3000" dirty="0" smtClean="0"/>
              <a:t>Together</a:t>
            </a:r>
            <a:r>
              <a:rPr lang="en-US" sz="3000" dirty="0"/>
              <a:t>, the universities will </a:t>
            </a:r>
            <a:endParaRPr lang="en-US" sz="3000" dirty="0" smtClean="0"/>
          </a:p>
          <a:p>
            <a:pPr marL="685800" lvl="2">
              <a:lnSpc>
                <a:spcPct val="80000"/>
              </a:lnSpc>
              <a:spcBef>
                <a:spcPts val="0"/>
              </a:spcBef>
            </a:pPr>
            <a:r>
              <a:rPr lang="en-US" sz="3000" dirty="0" smtClean="0"/>
              <a:t>Assist </a:t>
            </a:r>
            <a:r>
              <a:rPr lang="en-US" sz="3000" dirty="0"/>
              <a:t>with verifications for the FAA/AST </a:t>
            </a:r>
            <a:r>
              <a:rPr lang="en-US" sz="3000" dirty="0" smtClean="0"/>
              <a:t>Human Space Flight Recommended </a:t>
            </a:r>
            <a:r>
              <a:rPr lang="en-US" sz="3000" dirty="0"/>
              <a:t>Practices </a:t>
            </a:r>
            <a:endParaRPr lang="en-US" sz="3000" dirty="0" smtClean="0"/>
          </a:p>
          <a:p>
            <a:pPr marL="1143000" lvl="3">
              <a:lnSpc>
                <a:spcPct val="80000"/>
              </a:lnSpc>
              <a:spcBef>
                <a:spcPts val="0"/>
              </a:spcBef>
            </a:pPr>
            <a:r>
              <a:rPr lang="en-US" sz="2600" dirty="0" smtClean="0"/>
              <a:t>The next </a:t>
            </a:r>
            <a:r>
              <a:rPr lang="en-US" sz="2600" dirty="0"/>
              <a:t>step for this </a:t>
            </a:r>
            <a:r>
              <a:rPr lang="en-US" sz="2600" dirty="0" smtClean="0"/>
              <a:t>document.</a:t>
            </a:r>
            <a:endParaRPr lang="en-US" sz="2600" dirty="0"/>
          </a:p>
          <a:p>
            <a:pPr marL="685800" lvl="2">
              <a:lnSpc>
                <a:spcPct val="80000"/>
              </a:lnSpc>
              <a:spcBef>
                <a:spcPts val="0"/>
              </a:spcBef>
            </a:pPr>
            <a:r>
              <a:rPr lang="en-US" sz="3000" dirty="0"/>
              <a:t>Publish ‘Design Implementation Considerations for Human Space Flight Occupant </a:t>
            </a:r>
            <a:r>
              <a:rPr lang="en-US" sz="3000" dirty="0" smtClean="0"/>
              <a:t>Safety,’ </a:t>
            </a:r>
            <a:r>
              <a:rPr lang="en-US" sz="3000" dirty="0"/>
              <a:t>an all-in-one document that will cover the vehicle/human/interface topic. </a:t>
            </a:r>
            <a:endParaRPr lang="en-US" sz="3000" dirty="0" smtClean="0"/>
          </a:p>
          <a:p>
            <a:pPr marL="285750" lvl="1">
              <a:lnSpc>
                <a:spcPct val="80000"/>
              </a:lnSpc>
              <a:spcBef>
                <a:spcPts val="0"/>
              </a:spcBef>
            </a:pPr>
            <a:r>
              <a:rPr lang="en-US" sz="3000" dirty="0"/>
              <a:t>C</a:t>
            </a:r>
            <a:r>
              <a:rPr lang="en-US" sz="3000" dirty="0" smtClean="0"/>
              <a:t>ollaboration funded starting in FY17</a:t>
            </a:r>
            <a:endParaRPr lang="en-US" sz="3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F7CEB033-2763-48DA-AE6E-6C8E31D57DB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42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78082"/>
          </a:xfrm>
        </p:spPr>
        <p:txBody>
          <a:bodyPr anchor="ctr"/>
          <a:lstStyle/>
          <a:p>
            <a:pPr algn="ctr">
              <a:lnSpc>
                <a:spcPct val="75000"/>
              </a:lnSpc>
            </a:pPr>
            <a:r>
              <a:rPr lang="en-US" sz="2800" dirty="0"/>
              <a:t>Research Area </a:t>
            </a:r>
            <a:r>
              <a:rPr lang="en-US" sz="2800" dirty="0" smtClean="0"/>
              <a:t>4. Space Transportation Industry Viability</a:t>
            </a:r>
            <a:endParaRPr lang="en-US" sz="28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6726663"/>
              </p:ext>
            </p:extLst>
          </p:nvPr>
        </p:nvGraphicFramePr>
        <p:xfrm>
          <a:off x="80010" y="1343427"/>
          <a:ext cx="8983980" cy="4081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32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1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defTabSz="914400" rtl="0" eaLnBrk="1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</a:pPr>
                      <a:r>
                        <a:rPr lang="en-US" sz="2400" b="1" u="sng" kern="12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BIG</a:t>
                      </a:r>
                      <a:r>
                        <a:rPr lang="en-US" sz="2400" b="1" u="sng" kern="1200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QUESTION: 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What can improve and sustain the evolving CST industry? </a:t>
                      </a:r>
                      <a:endParaRPr lang="en-US" sz="2400" b="0" u="sng" kern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l" defTabSz="914400" rtl="0" eaLnBrk="1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</a:pPr>
                      <a:r>
                        <a:rPr lang="en-US" sz="2400" b="1" u="sng" kern="12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GOALS</a:t>
                      </a:r>
                    </a:p>
                    <a:p>
                      <a:pPr marL="176213" indent="-176213" algn="l" defTabSz="914400" rtl="0" eaLnBrk="1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u="none" kern="12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Develop improved criteria for evaluating public safety</a:t>
                      </a:r>
                    </a:p>
                    <a:p>
                      <a:pPr marL="176213" indent="-176213" algn="l" defTabSz="914400" rtl="0" eaLnBrk="1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u="none" kern="12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Encourage growth of evolving space industry sectors through relevant economic, legal, legislative, regulatory, and market analyses &amp; modeling</a:t>
                      </a:r>
                    </a:p>
                    <a:p>
                      <a:pPr marL="176213" indent="-176213" algn="l" defTabSz="914400" rtl="0" eaLnBrk="1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u="none" kern="12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Support effective policy decision-making</a:t>
                      </a:r>
                    </a:p>
                    <a:p>
                      <a:pPr marL="176213" indent="-176213" algn="l" defTabSz="914400" rtl="0" eaLnBrk="1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u="none" kern="12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Provide a better understanding of the relationship of governmental policy, innovation adoption, and industry growth</a:t>
                      </a:r>
                    </a:p>
                  </a:txBody>
                  <a:tcPr marL="68580" marR="6858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ts val="600"/>
                        </a:spcBef>
                      </a:pPr>
                      <a:r>
                        <a:rPr lang="en-US" sz="2400" b="1" u="sng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PROJECTS: (Current R&amp;D)</a:t>
                      </a:r>
                    </a:p>
                    <a:p>
                      <a:pPr marL="228600" indent="-228600" algn="l" defTabSz="914400" rtl="0" eaLnBrk="1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u="none" kern="12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Regulatory Parametric Research</a:t>
                      </a:r>
                    </a:p>
                    <a:p>
                      <a:pPr marL="457200" marR="0" lvl="2" indent="-22860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="0" u="none" kern="12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Property Protection/MPL</a:t>
                      </a:r>
                    </a:p>
                    <a:p>
                      <a:pPr marL="457200" marR="0" lvl="2" indent="-22860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="0" u="none" kern="1200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Regulations for Reuse</a:t>
                      </a:r>
                    </a:p>
                    <a:p>
                      <a:pPr marL="457200" marR="0" lvl="2" indent="-22860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="0" u="none" kern="1200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Software Safety Requirements</a:t>
                      </a:r>
                    </a:p>
                    <a:p>
                      <a:pPr marL="457200" marR="0" lvl="2" indent="-22860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="0" u="none" kern="1200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Ground Safety (Facility/Transient)</a:t>
                      </a:r>
                    </a:p>
                    <a:p>
                      <a:pPr marL="457200" marR="0" lvl="2" indent="-22860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="0" u="none" kern="1200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Ground Crew Rest</a:t>
                      </a:r>
                    </a:p>
                    <a:p>
                      <a:pPr marL="457200" marR="0" lvl="2" indent="-22860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="0" u="none" kern="1200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Location Review</a:t>
                      </a:r>
                    </a:p>
                    <a:p>
                      <a:pPr marL="457200" marR="0" lvl="2" indent="-22860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="0" u="none" kern="1200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Amateur Rocket Definition</a:t>
                      </a:r>
                    </a:p>
                    <a:p>
                      <a:pPr marL="228600" indent="-228600" algn="l" defTabSz="914400" rtl="0" eaLnBrk="1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u="none" kern="12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Industry Analyses</a:t>
                      </a:r>
                    </a:p>
                    <a:p>
                      <a:pPr marL="228600" indent="-228600" algn="l" defTabSz="914400" rtl="0" eaLnBrk="1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u="none" kern="12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International, Multidisciplinary</a:t>
                      </a:r>
                      <a:r>
                        <a:rPr lang="en-US" sz="2000" b="0" u="none" kern="1200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Studies</a:t>
                      </a:r>
                    </a:p>
                  </a:txBody>
                  <a:tcPr marL="68580" marR="6858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0740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50943"/>
            <a:ext cx="2743200" cy="1787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 descr="Z:\Documents\Vehicles\Hubble\Hubble Photo on orbi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1" b="54083"/>
          <a:stretch/>
        </p:blipFill>
        <p:spPr bwMode="auto">
          <a:xfrm>
            <a:off x="2286000" y="4953000"/>
            <a:ext cx="2384778" cy="161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6400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Select </a:t>
            </a:r>
            <a:r>
              <a:rPr lang="en-US" sz="3200" b="1" dirty="0" smtClean="0"/>
              <a:t>Highlights/Accomplishments for RA #4 </a:t>
            </a:r>
            <a:endParaRPr lang="en-US" sz="3200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533400"/>
            <a:ext cx="6172200" cy="485457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 smtClean="0"/>
              <a:t>Drafted property protection criteria</a:t>
            </a:r>
          </a:p>
          <a:p>
            <a:pPr lvl="1"/>
            <a:r>
              <a:rPr lang="en-US" dirty="0"/>
              <a:t>Six types of property </a:t>
            </a:r>
            <a:r>
              <a:rPr lang="en-US" dirty="0" smtClean="0"/>
              <a:t>accounted for</a:t>
            </a:r>
            <a:endParaRPr lang="en-US" dirty="0"/>
          </a:p>
          <a:p>
            <a:pPr marL="919163" lvl="2"/>
            <a:r>
              <a:rPr lang="en-US" dirty="0"/>
              <a:t>Utility infrastructure</a:t>
            </a:r>
          </a:p>
          <a:p>
            <a:pPr marL="919163" lvl="2"/>
            <a:r>
              <a:rPr lang="en-US" dirty="0"/>
              <a:t>Transportation &amp; other infrastructure</a:t>
            </a:r>
          </a:p>
          <a:p>
            <a:pPr marL="919163" lvl="2"/>
            <a:r>
              <a:rPr lang="en-US" dirty="0" smtClean="0"/>
              <a:t>Emergency </a:t>
            </a:r>
            <a:r>
              <a:rPr lang="en-US" dirty="0"/>
              <a:t>response facilities</a:t>
            </a:r>
          </a:p>
          <a:p>
            <a:pPr marL="919163" lvl="2"/>
            <a:r>
              <a:rPr lang="en-US" dirty="0" smtClean="0"/>
              <a:t>Hazardous facilities (i.e. potential </a:t>
            </a:r>
            <a:r>
              <a:rPr lang="en-US" dirty="0"/>
              <a:t>secondary </a:t>
            </a:r>
            <a:r>
              <a:rPr lang="en-US" dirty="0" smtClean="0"/>
              <a:t>effects)</a:t>
            </a:r>
            <a:endParaRPr lang="en-US" dirty="0"/>
          </a:p>
          <a:p>
            <a:pPr marL="919163" lvl="2"/>
            <a:r>
              <a:rPr lang="en-US" dirty="0"/>
              <a:t>Range critical assets</a:t>
            </a:r>
          </a:p>
          <a:p>
            <a:pPr marL="919163" lvl="2"/>
            <a:r>
              <a:rPr lang="en-US" dirty="0" smtClean="0"/>
              <a:t>Significant </a:t>
            </a:r>
            <a:r>
              <a:rPr lang="en-US" dirty="0"/>
              <a:t>cultural, historical, environmental site</a:t>
            </a:r>
          </a:p>
          <a:p>
            <a:pPr marL="919163" lvl="2"/>
            <a:r>
              <a:rPr lang="en-US" dirty="0" smtClean="0"/>
              <a:t>Satellites</a:t>
            </a:r>
            <a:endParaRPr lang="en-US" dirty="0"/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343400"/>
            <a:ext cx="3657600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830762"/>
            <a:ext cx="2286000" cy="190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http://www.spacecoastbusiness.com/wp-content/uploads/2014/08/2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280" y="2333730"/>
            <a:ext cx="3017520" cy="2009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F7CEB033-2763-48DA-AE6E-6C8E31D57DB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282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2017 - </a:t>
            </a:r>
            <a:r>
              <a:rPr lang="en-US" sz="2400" dirty="0"/>
              <a:t>Review available data and analyses to identify priority areas of concern for repetitive use considerations of high utilization reusable spaceflight vehicles 	</a:t>
            </a:r>
          </a:p>
          <a:p>
            <a:pPr marL="0" indent="0">
              <a:buNone/>
            </a:pPr>
            <a:r>
              <a:rPr lang="en-US" sz="2400" dirty="0" smtClean="0"/>
              <a:t>2018 - </a:t>
            </a:r>
            <a:r>
              <a:rPr lang="en-US" sz="2400" dirty="0"/>
              <a:t>Assessment of screening and training requirements for pilots with repeated exposures to sustained high acceleration 	</a:t>
            </a:r>
          </a:p>
          <a:p>
            <a:pPr marL="0" indent="0">
              <a:buNone/>
            </a:pPr>
            <a:r>
              <a:rPr lang="en-US" sz="2400" b="1" dirty="0" smtClean="0"/>
              <a:t>2018 - Identify </a:t>
            </a:r>
            <a:r>
              <a:rPr lang="en-US" sz="2400" b="1" dirty="0"/>
              <a:t>and assess algorithm improvements for launch collision avoidance, with initial formulation of improved trajectory and uncertainty input data requirements </a:t>
            </a:r>
            <a:endParaRPr lang="en-US" sz="2400" b="1" dirty="0" smtClean="0"/>
          </a:p>
          <a:p>
            <a:pPr marL="0" indent="0">
              <a:buNone/>
            </a:pPr>
            <a:r>
              <a:rPr lang="en-US" sz="2400" dirty="0" smtClean="0"/>
              <a:t>2018 - </a:t>
            </a:r>
            <a:r>
              <a:rPr lang="en-US" sz="2400" dirty="0"/>
              <a:t>Identify candidate approaches to characterize dynamic population clusters in public safety analysis methods and evaluate potential mitigation measures 	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endParaRPr lang="en-US" sz="2400" dirty="0" smtClean="0"/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6477" y="1"/>
            <a:ext cx="8932457" cy="1292484"/>
          </a:xfrm>
        </p:spPr>
        <p:txBody>
          <a:bodyPr/>
          <a:lstStyle/>
          <a:p>
            <a:r>
              <a:rPr lang="en-US" dirty="0" smtClean="0"/>
              <a:t>Major Milestones for </a:t>
            </a:r>
            <a:r>
              <a:rPr lang="en-US" dirty="0"/>
              <a:t>2017 and 2018 </a:t>
            </a:r>
          </a:p>
        </p:txBody>
      </p:sp>
    </p:spTree>
    <p:extLst>
      <p:ext uri="{BB962C8B-B14F-4D97-AF65-F5344CB8AC3E}">
        <p14:creationId xmlns:p14="http://schemas.microsoft.com/office/powerpoint/2010/main" val="76666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ythrough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202624" y="1246497"/>
            <a:ext cx="8675906" cy="424978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2019 - </a:t>
            </a:r>
            <a:r>
              <a:rPr lang="en-US" sz="2000" dirty="0"/>
              <a:t>Identify draft recommended practices for crew human factors for suborbital winged commercial spaceflight vehicles 	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b="1" dirty="0" smtClean="0"/>
              <a:t>2019 - </a:t>
            </a:r>
            <a:r>
              <a:rPr lang="en-US" sz="2000" b="1" dirty="0"/>
              <a:t>Identify improved methods for assessing a proposed launch or reentry site location for its impact on the public, to include airspace and airport operations, other transportation modes, population centers, and critical national assets </a:t>
            </a:r>
            <a:r>
              <a:rPr lang="en-US" sz="2000" dirty="0"/>
              <a:t>	</a:t>
            </a:r>
          </a:p>
          <a:p>
            <a:pPr marL="0" indent="0">
              <a:buNone/>
            </a:pPr>
            <a:r>
              <a:rPr lang="en-US" sz="2000" dirty="0" smtClean="0"/>
              <a:t>2020 - </a:t>
            </a:r>
            <a:r>
              <a:rPr lang="en-US" sz="2000" dirty="0"/>
              <a:t>Identify draft recommended practices for autonomous flight safety systems 	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2020 - Complete Whole Atmosphere Model implementation coupling ionosphere and </a:t>
            </a:r>
            <a:r>
              <a:rPr lang="en-US" sz="2000" dirty="0" err="1"/>
              <a:t>magnetospheric</a:t>
            </a:r>
            <a:r>
              <a:rPr lang="en-US" sz="2000" dirty="0"/>
              <a:t> forcing and assimilate high-resolution </a:t>
            </a:r>
            <a:r>
              <a:rPr lang="en-US" sz="2000" dirty="0" smtClean="0"/>
              <a:t>data</a:t>
            </a:r>
          </a:p>
          <a:p>
            <a:pPr marL="0" indent="0">
              <a:buNone/>
            </a:pPr>
            <a:r>
              <a:rPr lang="en-US" sz="2000" dirty="0" smtClean="0"/>
              <a:t>2020 - </a:t>
            </a:r>
            <a:r>
              <a:rPr lang="en-US" sz="2000" dirty="0"/>
              <a:t>Develop and assess separation standards for improved airspace management of launch/reentry vehicles, such as hybrids and manned stratospheric balloons, during non-explosive phases of flight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b="1" dirty="0" smtClean="0"/>
              <a:t>2020 - </a:t>
            </a:r>
            <a:r>
              <a:rPr lang="en-US" sz="2000" b="1" dirty="0"/>
              <a:t>Develop refined approaches to estimate failure probabilities for </a:t>
            </a:r>
            <a:r>
              <a:rPr lang="en-US" sz="2000" b="1" dirty="0" smtClean="0"/>
              <a:t>RLVs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6477" y="1"/>
            <a:ext cx="8932457" cy="1292484"/>
          </a:xfrm>
        </p:spPr>
        <p:txBody>
          <a:bodyPr/>
          <a:lstStyle/>
          <a:p>
            <a:r>
              <a:rPr lang="en-US" dirty="0"/>
              <a:t>Major Milestones 2019 and </a:t>
            </a:r>
            <a:r>
              <a:rPr lang="en-US" dirty="0" smtClean="0"/>
              <a:t>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99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ythrough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2800" dirty="0" smtClean="0"/>
              <a:t>Progress since last update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2800" dirty="0" smtClean="0"/>
              <a:t>Pillars of AST’s Research and Development Program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2800" dirty="0" smtClean="0"/>
              <a:t>Research Areas and Selected Projects</a:t>
            </a:r>
          </a:p>
          <a:p>
            <a:pPr marL="915988" lvl="1" indent="-231775"/>
            <a:r>
              <a:rPr lang="en-US" sz="2800" dirty="0" smtClean="0"/>
              <a:t>Select Highlights/Accomplishments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sz="2800" dirty="0" smtClean="0"/>
              <a:t>Major Milestones in Next Few Years</a:t>
            </a:r>
          </a:p>
          <a:p>
            <a:pPr marL="231775" indent="-231775">
              <a:buFont typeface="Arial" pitchFamily="34" charset="0"/>
              <a:buChar char="•"/>
            </a:pPr>
            <a:endParaRPr lang="en-US" sz="2800" dirty="0"/>
          </a:p>
          <a:p>
            <a:pPr marL="231775" indent="-231775">
              <a:buFont typeface="Arial" pitchFamily="34" charset="0"/>
              <a:buChar char="•"/>
            </a:pP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Agenda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239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Recognition that commercial space transportation research not well understood—internally or externally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Disadvantaged by not having a CST strategic plan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Developed/updated AST Strategic Plan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Validated AST Research Priorities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Aligned priorities to resources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794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7407137"/>
              </p:ext>
            </p:extLst>
          </p:nvPr>
        </p:nvGraphicFramePr>
        <p:xfrm>
          <a:off x="132862" y="366078"/>
          <a:ext cx="8854830" cy="606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74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274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pPr marL="0">
                        <a:lnSpc>
                          <a:spcPct val="75000"/>
                        </a:lnSpc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ORGANIZATIONAL</a:t>
                      </a:r>
                      <a:br>
                        <a:rPr lang="en-US" sz="160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GOALS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205740" marR="6858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>
                        <a:lnSpc>
                          <a:spcPct val="75000"/>
                        </a:lnSpc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R&amp;D</a:t>
                      </a:r>
                      <a:br>
                        <a:rPr lang="en-US" sz="160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GOALS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20574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173038" indent="-173038">
                        <a:lnSpc>
                          <a:spcPct val="8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sz="2000" dirty="0"/>
                    </a:p>
                  </a:txBody>
                  <a:tcPr marL="13716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3038" indent="-173038" algn="r">
                        <a:lnSpc>
                          <a:spcPct val="8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sz="2000" dirty="0" smtClean="0"/>
                    </a:p>
                  </a:txBody>
                  <a:tcPr marL="0" marR="13716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indent="0">
                        <a:lnSpc>
                          <a:spcPct val="8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2000" u="sng" dirty="0" smtClean="0"/>
                        <a:t>DOT Strategic Goals</a:t>
                      </a:r>
                    </a:p>
                    <a:p>
                      <a:pPr marL="173038" indent="-173038">
                        <a:lnSpc>
                          <a:spcPct val="8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Safety</a:t>
                      </a:r>
                    </a:p>
                    <a:p>
                      <a:pPr marL="173038" indent="-173038">
                        <a:lnSpc>
                          <a:spcPct val="8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State of Good Repair</a:t>
                      </a:r>
                    </a:p>
                    <a:p>
                      <a:pPr marL="173038" indent="-173038">
                        <a:lnSpc>
                          <a:spcPct val="8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Economic Competitiveness</a:t>
                      </a:r>
                    </a:p>
                    <a:p>
                      <a:pPr marL="173038" indent="-173038">
                        <a:lnSpc>
                          <a:spcPct val="8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Quality of Life in Communities</a:t>
                      </a:r>
                    </a:p>
                    <a:p>
                      <a:pPr marL="173038" indent="-173038">
                        <a:lnSpc>
                          <a:spcPct val="8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Environmental Sustainability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3038" indent="-173038" algn="r">
                        <a:lnSpc>
                          <a:spcPct val="8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/>
                        <a:t>MAP-21 Goals</a:t>
                      </a:r>
                    </a:p>
                  </a:txBody>
                  <a:tcPr marL="0" marR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3040">
                <a:tc>
                  <a:txBody>
                    <a:bodyPr/>
                    <a:lstStyle/>
                    <a:p>
                      <a:pPr marL="0" indent="0">
                        <a:lnSpc>
                          <a:spcPct val="8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2000" u="sng" dirty="0" smtClean="0"/>
                        <a:t>FAA/AST Strategic Initiatives</a:t>
                      </a:r>
                    </a:p>
                    <a:p>
                      <a:pPr marL="173038" marR="0" indent="-173038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Enhance global leadership</a:t>
                      </a:r>
                    </a:p>
                    <a:p>
                      <a:pPr marL="173038" indent="-173038">
                        <a:lnSpc>
                          <a:spcPct val="8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Make aerospace safer &amp; smarter</a:t>
                      </a:r>
                    </a:p>
                    <a:p>
                      <a:pPr marL="173038" indent="-173038">
                        <a:lnSpc>
                          <a:spcPct val="8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Deliver benefits through technology </a:t>
                      </a:r>
                      <a:b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 infrastructure</a:t>
                      </a:r>
                    </a:p>
                    <a:p>
                      <a:pPr marL="173038" indent="-173038">
                        <a:lnSpc>
                          <a:spcPct val="8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Empower &amp; innovate with FAA’s people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8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2000" b="0" u="sng" dirty="0" smtClean="0"/>
                        <a:t>FAA National </a:t>
                      </a:r>
                    </a:p>
                    <a:p>
                      <a:pPr marL="0" indent="0" algn="r">
                        <a:lnSpc>
                          <a:spcPct val="8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2000" b="0" u="sng" dirty="0" smtClean="0"/>
                        <a:t>Aerospace Research </a:t>
                      </a:r>
                    </a:p>
                    <a:p>
                      <a:pPr marL="0" indent="0" algn="r">
                        <a:lnSpc>
                          <a:spcPct val="8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2000" b="0" u="sng" dirty="0" smtClean="0"/>
                        <a:t>Plan</a:t>
                      </a:r>
                    </a:p>
                    <a:p>
                      <a:pPr marL="173038" indent="-173038" algn="r">
                        <a:lnSpc>
                          <a:spcPct val="8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/>
                        <a:t>3 Outcomes </a:t>
                      </a:r>
                    </a:p>
                    <a:p>
                      <a:pPr marL="173038" indent="-173038" algn="r">
                        <a:lnSpc>
                          <a:spcPct val="8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000" baseline="0" dirty="0" smtClean="0"/>
                        <a:t>5 Goals</a:t>
                      </a:r>
                    </a:p>
                    <a:p>
                      <a:pPr marL="173038" indent="-173038" algn="r">
                        <a:lnSpc>
                          <a:spcPct val="8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000" baseline="0" dirty="0" smtClean="0"/>
                        <a:t>19 Objectives</a:t>
                      </a:r>
                      <a:endParaRPr lang="en-US" sz="2000" dirty="0"/>
                    </a:p>
                  </a:txBody>
                  <a:tcPr marL="0" marR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0">
                <a:tc>
                  <a:txBody>
                    <a:bodyPr/>
                    <a:lstStyle/>
                    <a:p>
                      <a:pPr marL="0" indent="0">
                        <a:lnSpc>
                          <a:spcPct val="8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2000" u="sng" dirty="0" smtClean="0"/>
                        <a:t>AST 2017 Priorities</a:t>
                      </a:r>
                    </a:p>
                    <a:p>
                      <a:pPr marL="173038" indent="-173038">
                        <a:lnSpc>
                          <a:spcPct val="8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Keep pace with industry</a:t>
                      </a:r>
                    </a:p>
                    <a:p>
                      <a:pPr marL="173038" indent="-173038">
                        <a:lnSpc>
                          <a:spcPct val="8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Streamline the CST regulatory framework</a:t>
                      </a:r>
                    </a:p>
                    <a:p>
                      <a:pPr marL="173038" indent="-173038">
                        <a:lnSpc>
                          <a:spcPct val="8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Continuously improve HSF safety</a:t>
                      </a:r>
                    </a:p>
                    <a:p>
                      <a:pPr marL="173038" indent="-173038">
                        <a:lnSpc>
                          <a:spcPct val="8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Develop and implement a civil STM system</a:t>
                      </a:r>
                    </a:p>
                    <a:p>
                      <a:pPr marL="173038" indent="-173038">
                        <a:lnSpc>
                          <a:spcPct val="8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Enable new and non-traditional CST</a:t>
                      </a:r>
                    </a:p>
                    <a:p>
                      <a:pPr marL="173038" indent="-173038">
                        <a:lnSpc>
                          <a:spcPct val="8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Safely integrate CST into the NAS</a:t>
                      </a:r>
                      <a:endParaRPr lang="en-US" sz="1600" dirty="0"/>
                    </a:p>
                  </a:txBody>
                  <a:tcPr marL="13716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0238" lvl="1" indent="-173038" algn="r">
                        <a:lnSpc>
                          <a:spcPct val="8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Safety and promotional goals   </a:t>
                      </a:r>
                      <a:b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in each of the four research areas.</a:t>
                      </a:r>
                    </a:p>
                  </a:txBody>
                  <a:tcPr marL="0" marR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" name="Diagram 3"/>
          <p:cNvGraphicFramePr/>
          <p:nvPr>
            <p:extLst/>
          </p:nvPr>
        </p:nvGraphicFramePr>
        <p:xfrm>
          <a:off x="2372445" y="1085426"/>
          <a:ext cx="4914900" cy="53153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697184" y="365760"/>
            <a:ext cx="4999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prstClr val="white"/>
                </a:solidFill>
                <a:latin typeface="Calibri"/>
                <a:cs typeface="+mn-cs"/>
              </a:rPr>
              <a:t>LEVELS OF R&amp;D </a:t>
            </a:r>
            <a:r>
              <a:rPr lang="en-US" sz="4000" b="1" dirty="0" smtClean="0">
                <a:solidFill>
                  <a:prstClr val="white"/>
                </a:solidFill>
                <a:latin typeface="Calibri"/>
                <a:cs typeface="+mn-cs"/>
              </a:rPr>
              <a:t>GOALS</a:t>
            </a:r>
            <a:endParaRPr lang="en-US" sz="4000" b="1" dirty="0">
              <a:solidFill>
                <a:prstClr val="white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2899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7" t="6010" r="36109" b="5855"/>
          <a:stretch/>
        </p:blipFill>
        <p:spPr bwMode="auto">
          <a:xfrm>
            <a:off x="274572" y="2280920"/>
            <a:ext cx="2011680" cy="420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7" t="6010" r="36109" b="5855"/>
          <a:stretch/>
        </p:blipFill>
        <p:spPr bwMode="auto">
          <a:xfrm>
            <a:off x="2498856" y="2242820"/>
            <a:ext cx="2011680" cy="420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7" t="6010" r="36109" b="5855"/>
          <a:stretch/>
        </p:blipFill>
        <p:spPr bwMode="auto">
          <a:xfrm>
            <a:off x="4678428" y="2242820"/>
            <a:ext cx="2011680" cy="420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7" t="6010" r="36109" b="5855"/>
          <a:stretch/>
        </p:blipFill>
        <p:spPr bwMode="auto">
          <a:xfrm>
            <a:off x="6858000" y="2242820"/>
            <a:ext cx="2011680" cy="420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Isosceles Triangle 3"/>
          <p:cNvSpPr/>
          <p:nvPr/>
        </p:nvSpPr>
        <p:spPr>
          <a:xfrm>
            <a:off x="495300" y="533400"/>
            <a:ext cx="8153400" cy="1722120"/>
          </a:xfrm>
          <a:prstGeom prst="triangle">
            <a:avLst/>
          </a:prstGeom>
          <a:blipFill>
            <a:blip r:embed="rId4"/>
            <a:tile tx="0" ty="0" sx="100000" sy="100000" flip="none" algn="tl"/>
          </a:blipFill>
          <a:ln w="76200">
            <a:solidFill>
              <a:schemeClr val="bg1">
                <a:lumMod val="75000"/>
              </a:schemeClr>
            </a:solidFill>
          </a:ln>
          <a:effectLst>
            <a:innerShdw blurRad="63500" dist="101600" dir="156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lIns="0" tIns="0" rIns="0" bIns="91440" rtlCol="0" anchor="b" anchorCtr="0"/>
          <a:lstStyle/>
          <a:p>
            <a:pPr algn="ctr">
              <a:lnSpc>
                <a:spcPct val="80000"/>
              </a:lnSpc>
            </a:pP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63500" dist="50800" dir="13500000">
                    <a:prstClr val="black">
                      <a:alpha val="70000"/>
                    </a:prstClr>
                  </a:innerShdw>
                </a:effectLst>
              </a:rPr>
              <a:t>Operators </a:t>
            </a:r>
            <a:b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63500" dist="50800" dir="13500000">
                    <a:prstClr val="black">
                      <a:alpha val="70000"/>
                    </a:prstClr>
                  </a:innerShdw>
                </a:effectLst>
              </a:rPr>
            </a:b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63500" dist="50800" dir="13500000">
                    <a:prstClr val="black">
                      <a:alpha val="70000"/>
                    </a:prstClr>
                  </a:innerShdw>
                </a:effectLst>
              </a:rPr>
              <a:t>are fully capable and </a:t>
            </a:r>
            <a:b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63500" dist="50800" dir="13500000">
                    <a:prstClr val="black">
                      <a:alpha val="70000"/>
                    </a:prstClr>
                  </a:innerShdw>
                </a:effectLst>
              </a:rPr>
            </a:b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63500" dist="50800" dir="13500000">
                    <a:prstClr val="black">
                      <a:alpha val="70000"/>
                    </a:prstClr>
                  </a:innerShdw>
                </a:effectLst>
              </a:rPr>
              <a:t>responsible to safely perform </a:t>
            </a:r>
            <a:b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63500" dist="50800" dir="13500000">
                    <a:prstClr val="black">
                      <a:alpha val="70000"/>
                    </a:prstClr>
                  </a:innerShdw>
                </a:effectLst>
              </a:rPr>
            </a:b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63500" dist="50800" dir="13500000">
                    <a:prstClr val="black">
                      <a:alpha val="70000"/>
                    </a:prstClr>
                  </a:innerShdw>
                </a:effectLst>
              </a:rPr>
              <a:t>all aspects of commercial space transportation.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innerShdw blurRad="63500" dist="50800" dir="13500000">
                  <a:prstClr val="black">
                    <a:alpha val="70000"/>
                  </a:prstClr>
                </a:inn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013" y="6454894"/>
            <a:ext cx="9071974" cy="36933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scene3d>
            <a:camera prst="perspectiveRelaxed">
              <a:rot lat="573599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b="1" spc="300" dirty="0" smtClean="0"/>
              <a:t>Technical and Administrative Interactions</a:t>
            </a:r>
            <a:endParaRPr lang="en-US" b="1" spc="3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10479" y="212777"/>
            <a:ext cx="8387357" cy="627017"/>
          </a:xfrm>
        </p:spPr>
        <p:txBody>
          <a:bodyPr/>
          <a:lstStyle/>
          <a:p>
            <a:r>
              <a:rPr lang="en-US" dirty="0" smtClean="0"/>
              <a:t>Pillars of CST R&amp;D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52" y="3106082"/>
            <a:ext cx="1188720" cy="1188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2910336" y="3106083"/>
            <a:ext cx="1188720" cy="1188720"/>
          </a:xfrm>
          <a:prstGeom prst="roundRect">
            <a:avLst/>
          </a:prstGeom>
          <a:blipFill rotWithShape="1">
            <a:blip r:embed="rId6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Rounded Rectangle 13"/>
          <p:cNvSpPr/>
          <p:nvPr/>
        </p:nvSpPr>
        <p:spPr>
          <a:xfrm>
            <a:off x="5109725" y="3106082"/>
            <a:ext cx="1188720" cy="1188720"/>
          </a:xfrm>
          <a:prstGeom prst="roundRect">
            <a:avLst/>
          </a:prstGeom>
          <a:blipFill rotWithShape="1">
            <a:blip r:embed="rId7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Rounded Rectangle 14"/>
          <p:cNvSpPr>
            <a:spLocks noChangeAspect="1"/>
          </p:cNvSpPr>
          <p:nvPr/>
        </p:nvSpPr>
        <p:spPr>
          <a:xfrm>
            <a:off x="7269480" y="3106083"/>
            <a:ext cx="1188720" cy="1188720"/>
          </a:xfrm>
          <a:prstGeom prst="roundRect">
            <a:avLst/>
          </a:prstGeom>
          <a:blipFill rotWithShape="1">
            <a:blip r:embed="rId8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TextBox 2"/>
          <p:cNvSpPr txBox="1"/>
          <p:nvPr/>
        </p:nvSpPr>
        <p:spPr>
          <a:xfrm>
            <a:off x="731772" y="4420106"/>
            <a:ext cx="1097280" cy="11233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>
              <a:lnSpc>
                <a:spcPct val="75000"/>
              </a:lnSpc>
            </a:pPr>
            <a:r>
              <a:rPr lang="en-US" b="1" dirty="0" smtClean="0"/>
              <a:t>Operations Domain</a:t>
            </a:r>
          </a:p>
          <a:p>
            <a:pPr lvl="0" algn="ctr">
              <a:lnSpc>
                <a:spcPct val="75000"/>
              </a:lnSpc>
              <a:spcBef>
                <a:spcPts val="1200"/>
              </a:spcBef>
            </a:pPr>
            <a:r>
              <a:rPr lang="en-US" sz="1600" b="1" dirty="0" smtClean="0"/>
              <a:t>Vision: </a:t>
            </a:r>
            <a:br>
              <a:rPr lang="en-US" sz="1600" b="1" dirty="0" smtClean="0"/>
            </a:br>
            <a:r>
              <a:rPr lang="en-US" sz="1600" b="1" dirty="0" smtClean="0"/>
              <a:t>Qualify, File &amp; Fly</a:t>
            </a:r>
            <a:endParaRPr lang="en-US" sz="1600" b="1" dirty="0"/>
          </a:p>
        </p:txBody>
      </p:sp>
      <p:sp>
        <p:nvSpPr>
          <p:cNvPr id="6" name="Rectangle 5"/>
          <p:cNvSpPr/>
          <p:nvPr/>
        </p:nvSpPr>
        <p:spPr>
          <a:xfrm>
            <a:off x="2818896" y="4420106"/>
            <a:ext cx="1371600" cy="1593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75000"/>
              </a:lnSpc>
              <a:spcBef>
                <a:spcPts val="1200"/>
              </a:spcBef>
            </a:pPr>
            <a:r>
              <a:rPr lang="en-US" b="1" dirty="0"/>
              <a:t>Engineering </a:t>
            </a:r>
            <a:r>
              <a:rPr lang="en-US" b="1" dirty="0" smtClean="0"/>
              <a:t>Domain</a:t>
            </a:r>
          </a:p>
          <a:p>
            <a:pPr lvl="0" algn="ctr">
              <a:lnSpc>
                <a:spcPct val="75000"/>
              </a:lnSpc>
              <a:spcBef>
                <a:spcPts val="1200"/>
              </a:spcBef>
            </a:pPr>
            <a:r>
              <a:rPr lang="en-US" sz="1600" b="1" dirty="0" smtClean="0"/>
              <a:t>Vision</a:t>
            </a:r>
            <a:r>
              <a:rPr lang="en-US" sz="1600" b="1" dirty="0"/>
              <a:t>:</a:t>
            </a:r>
            <a:br>
              <a:rPr lang="en-US" sz="1600" b="1" dirty="0"/>
            </a:br>
            <a:r>
              <a:rPr lang="en-US" sz="1600" b="1" dirty="0" smtClean="0"/>
              <a:t>Type </a:t>
            </a:r>
            <a:br>
              <a:rPr lang="en-US" sz="1600" b="1" dirty="0" smtClean="0"/>
            </a:br>
            <a:r>
              <a:rPr lang="en-US" sz="1600" b="1" dirty="0" smtClean="0"/>
              <a:t>Approval </a:t>
            </a:r>
            <a:br>
              <a:rPr lang="en-US" sz="1600" b="1" dirty="0" smtClean="0"/>
            </a:br>
            <a:r>
              <a:rPr lang="en-US" sz="1600" b="1" dirty="0" smtClean="0"/>
              <a:t>Based </a:t>
            </a:r>
            <a:r>
              <a:rPr lang="en-US" sz="1600" b="1" dirty="0"/>
              <a:t>on </a:t>
            </a:r>
            <a:r>
              <a:rPr lang="en-US" sz="1600" b="1" dirty="0" smtClean="0"/>
              <a:t>Standards</a:t>
            </a:r>
            <a:endParaRPr lang="en-US" sz="1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135628" y="4420106"/>
            <a:ext cx="1097280" cy="13311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>
              <a:lnSpc>
                <a:spcPct val="75000"/>
              </a:lnSpc>
            </a:pPr>
            <a:r>
              <a:rPr lang="en-US" b="1" dirty="0" smtClean="0"/>
              <a:t>Human Sciences Domain</a:t>
            </a:r>
          </a:p>
          <a:p>
            <a:pPr lvl="0" algn="ctr">
              <a:lnSpc>
                <a:spcPct val="75000"/>
              </a:lnSpc>
              <a:spcBef>
                <a:spcPts val="1200"/>
              </a:spcBef>
            </a:pPr>
            <a:r>
              <a:rPr lang="en-US" sz="1600" b="1" dirty="0" smtClean="0"/>
              <a:t>Vision: </a:t>
            </a:r>
            <a:br>
              <a:rPr lang="en-US" sz="1600" b="1" dirty="0" smtClean="0"/>
            </a:br>
            <a:r>
              <a:rPr lang="en-US" sz="1600" b="1" dirty="0" smtClean="0"/>
              <a:t>No Harmful Effects</a:t>
            </a:r>
            <a:endParaRPr lang="en-US" sz="1600" b="1" dirty="0"/>
          </a:p>
        </p:txBody>
      </p:sp>
      <p:sp>
        <p:nvSpPr>
          <p:cNvPr id="19" name="Rectangle 18"/>
          <p:cNvSpPr/>
          <p:nvPr/>
        </p:nvSpPr>
        <p:spPr>
          <a:xfrm>
            <a:off x="7178040" y="4420106"/>
            <a:ext cx="1371600" cy="1608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75000"/>
              </a:lnSpc>
              <a:spcBef>
                <a:spcPts val="1200"/>
              </a:spcBef>
            </a:pPr>
            <a:r>
              <a:rPr lang="en-US" b="1" dirty="0" smtClean="0"/>
              <a:t>Social Sciences Domain</a:t>
            </a:r>
          </a:p>
          <a:p>
            <a:pPr lvl="0" algn="ctr">
              <a:lnSpc>
                <a:spcPct val="75000"/>
              </a:lnSpc>
              <a:spcBef>
                <a:spcPts val="1200"/>
              </a:spcBef>
            </a:pPr>
            <a:r>
              <a:rPr lang="en-US" sz="1600" b="1" dirty="0" smtClean="0"/>
              <a:t>Vision</a:t>
            </a:r>
            <a:r>
              <a:rPr lang="en-US" sz="1600" b="1" dirty="0"/>
              <a:t>:</a:t>
            </a:r>
            <a:br>
              <a:rPr lang="en-US" sz="1600" b="1" dirty="0"/>
            </a:br>
            <a:r>
              <a:rPr lang="en-US" sz="1600" b="1" dirty="0" smtClean="0"/>
              <a:t>Long-Term Industry Growth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68109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9022905"/>
              </p:ext>
            </p:extLst>
          </p:nvPr>
        </p:nvGraphicFramePr>
        <p:xfrm>
          <a:off x="44424" y="1395382"/>
          <a:ext cx="9055157" cy="4504944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48031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1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ts val="600"/>
                        </a:spcBef>
                      </a:pPr>
                      <a:r>
                        <a:rPr lang="en-US" sz="2400" b="1" u="sng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BIG</a:t>
                      </a:r>
                      <a:r>
                        <a:rPr lang="en-US" sz="2400" b="1" u="sng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QUESTION: </a:t>
                      </a:r>
                      <a:r>
                        <a:rPr lang="en-US" sz="2000" b="0" kern="12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What criteria, tools, and documents can optimize public safety and maintain</a:t>
                      </a:r>
                      <a:r>
                        <a:rPr lang="en-US" sz="2000" b="0" kern="1200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commercial aviation safety and efficiency as CST is integrated into the NAS?</a:t>
                      </a:r>
                    </a:p>
                    <a:p>
                      <a:pPr>
                        <a:lnSpc>
                          <a:spcPct val="80000"/>
                        </a:lnSpc>
                        <a:spcBef>
                          <a:spcPts val="600"/>
                        </a:spcBef>
                      </a:pPr>
                      <a:r>
                        <a:rPr lang="en-US" sz="2400" b="1" u="sng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GOALS</a:t>
                      </a:r>
                    </a:p>
                    <a:p>
                      <a:pPr marL="176213" indent="-176213">
                        <a:lnSpc>
                          <a:spcPct val="8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Safe integration of air &amp; space traffic</a:t>
                      </a:r>
                    </a:p>
                    <a:p>
                      <a:pPr marL="176213" indent="-176213">
                        <a:lnSpc>
                          <a:spcPct val="8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Improved analytical methods to evaluate safety of public and property</a:t>
                      </a:r>
                    </a:p>
                    <a:p>
                      <a:pPr marL="176213" indent="-176213">
                        <a:lnSpc>
                          <a:spcPct val="8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Safe and equitable sharing of the NAS by air and space operators, with minimal disruption caused by commercial space traffic (outbound and inbound)</a:t>
                      </a:r>
                    </a:p>
                    <a:p>
                      <a:pPr marL="176213" indent="-176213">
                        <a:lnSpc>
                          <a:spcPct val="8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Improved spaceport interoperability and spaceport industry infrastructure resources.</a:t>
                      </a:r>
                      <a:endParaRPr lang="en-US" sz="20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ts val="600"/>
                        </a:spcBef>
                      </a:pPr>
                      <a:r>
                        <a:rPr lang="en-US" sz="2400" b="1" u="sng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PROJECTS: (Current R&amp;D)</a:t>
                      </a:r>
                    </a:p>
                    <a:p>
                      <a:pPr marL="176213" indent="-176213">
                        <a:lnSpc>
                          <a:spcPct val="8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Separation Concepts and Architectures</a:t>
                      </a:r>
                    </a:p>
                    <a:p>
                      <a:pPr marL="411480" lvl="1" indent="-228600">
                        <a:lnSpc>
                          <a:spcPct val="8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Dynamic Allocation of Special Use Airspace</a:t>
                      </a:r>
                    </a:p>
                    <a:p>
                      <a:pPr marL="411480" lvl="1" indent="-228600">
                        <a:lnSpc>
                          <a:spcPct val="8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Vehicle</a:t>
                      </a:r>
                      <a:r>
                        <a:rPr lang="en-US" sz="1800" b="0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Separation Standards</a:t>
                      </a:r>
                    </a:p>
                    <a:p>
                      <a:pPr marL="176213" indent="-176213">
                        <a:lnSpc>
                          <a:spcPct val="8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Dynamic Airspace Response and Decision-Making</a:t>
                      </a:r>
                    </a:p>
                    <a:p>
                      <a:pPr marL="411480" lvl="1" indent="-228600">
                        <a:lnSpc>
                          <a:spcPct val="8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Automated Air Traffic Data Handling</a:t>
                      </a:r>
                    </a:p>
                    <a:p>
                      <a:pPr marL="411480" lvl="1" indent="-228600">
                        <a:lnSpc>
                          <a:spcPct val="8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Analyses of Risk to People on Aircraft </a:t>
                      </a:r>
                    </a:p>
                    <a:p>
                      <a:pPr marL="411480" lvl="1" indent="-228600">
                        <a:lnSpc>
                          <a:spcPct val="8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Dynamic Population Cluster Analysis</a:t>
                      </a:r>
                    </a:p>
                    <a:p>
                      <a:pPr marL="176213" indent="-176213">
                        <a:lnSpc>
                          <a:spcPct val="8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Equipage-Communication Requirements</a:t>
                      </a:r>
                    </a:p>
                    <a:p>
                      <a:pPr marL="176213" indent="-176213">
                        <a:lnSpc>
                          <a:spcPct val="8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Probabilistic Tools/Methods</a:t>
                      </a:r>
                    </a:p>
                    <a:p>
                      <a:pPr marL="176213" indent="-176213">
                        <a:lnSpc>
                          <a:spcPct val="8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Spaceport Research</a:t>
                      </a:r>
                    </a:p>
                    <a:p>
                      <a:pPr marL="411480" lvl="1" indent="-228600">
                        <a:lnSpc>
                          <a:spcPct val="8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Launch and Landing Requirements</a:t>
                      </a:r>
                    </a:p>
                    <a:p>
                      <a:pPr marL="411480" lvl="1" indent="-228600">
                        <a:lnSpc>
                          <a:spcPct val="8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Noise Models and Data</a:t>
                      </a:r>
                    </a:p>
                    <a:p>
                      <a:pPr marL="411480" lvl="1" indent="-228600">
                        <a:lnSpc>
                          <a:spcPct val="8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Flight Corridor/Risk Analysis</a:t>
                      </a:r>
                    </a:p>
                    <a:p>
                      <a:pPr marL="404813" marR="0" lvl="1" indent="-22860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Vehicle Tracking and Monitoring</a:t>
                      </a:r>
                      <a:endParaRPr lang="en-US" sz="18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78082"/>
          </a:xfrm>
        </p:spPr>
        <p:txBody>
          <a:bodyPr anchor="ctr"/>
          <a:lstStyle/>
          <a:p>
            <a:pPr algn="ctr">
              <a:lnSpc>
                <a:spcPct val="75000"/>
              </a:lnSpc>
            </a:pPr>
            <a:r>
              <a:rPr lang="en-US" sz="3200" dirty="0" smtClean="0"/>
              <a:t>Research Area 1. Management of Space and Spaceport Operations</a:t>
            </a:r>
            <a:r>
              <a:rPr lang="en-US" sz="2800" b="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01366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6400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Select </a:t>
            </a:r>
            <a:r>
              <a:rPr lang="en-US" sz="3200" b="1" dirty="0" smtClean="0"/>
              <a:t>Highlights/Accomplishments for RA #1 </a:t>
            </a:r>
            <a:endParaRPr lang="en-US" sz="3200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2400" y="685800"/>
            <a:ext cx="8839200" cy="54864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 smtClean="0"/>
              <a:t>Demonstrated advanced ADS-B tracking capabilities</a:t>
            </a:r>
          </a:p>
          <a:p>
            <a:pPr lvl="1">
              <a:spcBef>
                <a:spcPts val="300"/>
              </a:spcBef>
            </a:pPr>
            <a:r>
              <a:rPr lang="en-US" altLang="en-US" sz="2400" dirty="0"/>
              <a:t>Hosted on a variety of </a:t>
            </a:r>
            <a:r>
              <a:rPr lang="en-US" altLang="en-US" sz="2400" dirty="0" smtClean="0"/>
              <a:t>rocket </a:t>
            </a:r>
            <a:r>
              <a:rPr lang="en-US" altLang="en-US" sz="2400" dirty="0"/>
              <a:t>powered </a:t>
            </a:r>
            <a:r>
              <a:rPr lang="en-US" altLang="en-US" sz="2400" dirty="0" smtClean="0"/>
              <a:t>vehicles, </a:t>
            </a:r>
            <a:r>
              <a:rPr lang="en-US" altLang="en-US" sz="2400" dirty="0"/>
              <a:t>stratospheric balloons,</a:t>
            </a:r>
            <a:r>
              <a:rPr lang="en-US" altLang="en-US" sz="2400" dirty="0" smtClean="0"/>
              <a:t> </a:t>
            </a:r>
            <a:r>
              <a:rPr lang="en-US" altLang="en-US" sz="2400" dirty="0"/>
              <a:t>and an RV prototype with various trajectories </a:t>
            </a:r>
            <a:endParaRPr lang="en-US" altLang="en-US" sz="2400" dirty="0" smtClean="0"/>
          </a:p>
          <a:p>
            <a:pPr lvl="1">
              <a:spcBef>
                <a:spcPts val="300"/>
              </a:spcBef>
            </a:pPr>
            <a:r>
              <a:rPr lang="en-US" sz="2400" dirty="0" smtClean="0"/>
              <a:t>Advanced prototype </a:t>
            </a:r>
            <a:r>
              <a:rPr lang="en-US" sz="2400" dirty="0"/>
              <a:t>ADS-B does </a:t>
            </a:r>
            <a:r>
              <a:rPr lang="en-US" sz="2400" dirty="0" smtClean="0"/>
              <a:t>function at</a:t>
            </a:r>
            <a:r>
              <a:rPr lang="en-US" sz="2400" dirty="0"/>
              <a:t>&gt; 4G, 60Kft, </a:t>
            </a:r>
            <a:r>
              <a:rPr lang="en-US" sz="2400" dirty="0" smtClean="0"/>
              <a:t>1000kts (unlike aircraft ADS-B); </a:t>
            </a:r>
            <a:r>
              <a:rPr lang="en-US" sz="2400" dirty="0"/>
              <a:t>flew to 70+ miles </a:t>
            </a:r>
            <a:r>
              <a:rPr lang="en-US" sz="2400" dirty="0" smtClean="0"/>
              <a:t>altitude</a:t>
            </a:r>
          </a:p>
          <a:p>
            <a:pPr lvl="1">
              <a:spcBef>
                <a:spcPts val="300"/>
              </a:spcBef>
            </a:pPr>
            <a:r>
              <a:rPr lang="en-US" sz="2400" dirty="0"/>
              <a:t>S</a:t>
            </a:r>
            <a:r>
              <a:rPr lang="en-US" sz="2400" dirty="0" smtClean="0"/>
              <a:t>howed ADS-B meets most applicable requirements for tracking sources used by range safety (RCC-324-01, Appendix A)</a:t>
            </a:r>
            <a:endParaRPr lang="en-US" sz="2400" dirty="0"/>
          </a:p>
          <a:p>
            <a:pPr marL="457200" lvl="1" indent="0">
              <a:buNone/>
            </a:pPr>
            <a:endParaRPr lang="en-US" sz="26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97" y="3810000"/>
            <a:ext cx="903287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673475"/>
            <a:ext cx="1965325" cy="2293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9" descr="https://encrypted-tbn2.gstatic.com/images?q=tbn:ANd9GcQajH_wKTdaGXFqCd2oHX7oV-AIdve5Lkm1eh-sWt8lTu02w4x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62" y="3578295"/>
            <a:ext cx="1449387" cy="171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8600" y="5273319"/>
            <a:ext cx="10972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200" dirty="0"/>
              <a:t>Near Space Corp</a:t>
            </a:r>
            <a:r>
              <a:rPr lang="en-US" altLang="en-US" sz="1200" dirty="0" smtClean="0"/>
              <a:t>. Balloon</a:t>
            </a:r>
            <a:endParaRPr lang="en-US" altLang="en-US" sz="1200" dirty="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454943" y="5254696"/>
            <a:ext cx="1597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Masten Space Systems</a:t>
            </a:r>
          </a:p>
          <a:p>
            <a:pPr algn="ctr" eaLnBrk="1" hangingPunct="1"/>
            <a:r>
              <a:rPr lang="en-US" altLang="en-US" sz="1200"/>
              <a:t>Xombie RLV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200400" y="5946775"/>
            <a:ext cx="1965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200" dirty="0" err="1"/>
              <a:t>UpAerospace</a:t>
            </a:r>
            <a:r>
              <a:rPr lang="en-US" altLang="en-US" sz="1200" dirty="0"/>
              <a:t> </a:t>
            </a:r>
            <a:r>
              <a:rPr lang="en-US" altLang="en-US" sz="1200" dirty="0" err="1" smtClean="0"/>
              <a:t>SpaceLoft</a:t>
            </a:r>
            <a:endParaRPr lang="en-US" altLang="en-US" sz="1200" dirty="0"/>
          </a:p>
          <a:p>
            <a:pPr eaLnBrk="1" hangingPunct="1"/>
            <a:r>
              <a:rPr lang="en-US" altLang="en-US" sz="1200" dirty="0" smtClean="0"/>
              <a:t>"Sounding Rocket" </a:t>
            </a:r>
            <a:r>
              <a:rPr lang="en-US" altLang="en-US" sz="1200" dirty="0"/>
              <a:t>like </a:t>
            </a:r>
            <a:r>
              <a:rPr lang="en-US" altLang="en-US" sz="1200" dirty="0" smtClean="0"/>
              <a:t>RLV</a:t>
            </a:r>
            <a:endParaRPr lang="en-US" altLang="en-US" sz="12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33"/>
          <a:stretch>
            <a:fillRect/>
          </a:stretch>
        </p:blipFill>
        <p:spPr bwMode="auto">
          <a:xfrm>
            <a:off x="533400" y="5702300"/>
            <a:ext cx="1884363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367141" y="5967413"/>
            <a:ext cx="10953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200" dirty="0"/>
              <a:t>UBR-ERAU Advanced</a:t>
            </a:r>
          </a:p>
          <a:p>
            <a:pPr eaLnBrk="1" hangingPunct="1"/>
            <a:r>
              <a:rPr lang="en-US" altLang="en-US" sz="1200" dirty="0"/>
              <a:t>ADS-B Transmitter </a:t>
            </a:r>
          </a:p>
        </p:txBody>
      </p:sp>
      <p:pic>
        <p:nvPicPr>
          <p:cNvPr id="13" name="Picture 8" descr="http://www.uasmagazine.com/uploads/posts/web/2017/01/resize/NASA_image0032-web_14855365138624-300x300-noup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082" y="3673475"/>
            <a:ext cx="1897062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5704682" y="4868863"/>
            <a:ext cx="22018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200" dirty="0"/>
              <a:t>Near Space Corp High Altitude </a:t>
            </a:r>
          </a:p>
          <a:p>
            <a:pPr algn="ctr" eaLnBrk="1" hangingPunct="1"/>
            <a:r>
              <a:rPr lang="en-US" altLang="en-US" sz="1200" dirty="0"/>
              <a:t>Shuttle System (HASS) -Winged RLV surrogate</a:t>
            </a:r>
          </a:p>
        </p:txBody>
      </p:sp>
      <p:pic>
        <p:nvPicPr>
          <p:cNvPr id="15" name="Picture 14" descr="grab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583238"/>
            <a:ext cx="1382713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805613" y="5651501"/>
            <a:ext cx="13303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200"/>
              <a:t>Terminal Velocity Aerospace</a:t>
            </a:r>
          </a:p>
          <a:p>
            <a:pPr eaLnBrk="1" hangingPunct="1"/>
            <a:r>
              <a:rPr lang="en-US" altLang="en-US" sz="1200"/>
              <a:t>Prototype commercial  RV</a:t>
            </a:r>
          </a:p>
          <a:p>
            <a:pPr eaLnBrk="1" hangingPunct="1"/>
            <a:r>
              <a:rPr lang="en-US" altLang="en-US" sz="1200"/>
              <a:t>And REBR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F7CEB033-2763-48DA-AE6E-6C8E31D57DB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04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0808826"/>
              </p:ext>
            </p:extLst>
          </p:nvPr>
        </p:nvGraphicFramePr>
        <p:xfrm>
          <a:off x="251460" y="1457728"/>
          <a:ext cx="8641080" cy="4428744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4320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5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ts val="600"/>
                        </a:spcBef>
                      </a:pPr>
                      <a:r>
                        <a:rPr lang="en-US" sz="2400" b="1" u="sng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BIG</a:t>
                      </a:r>
                      <a:r>
                        <a:rPr lang="en-US" sz="2400" b="1" u="sng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QUESTION: 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What advanced technologies and analysis techniques can optimize public safety and efficiency during CST and on-orbit?</a:t>
                      </a:r>
                      <a:endParaRPr lang="en-US" sz="2400" b="0" u="sng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80000"/>
                        </a:lnSpc>
                        <a:spcBef>
                          <a:spcPts val="600"/>
                        </a:spcBef>
                      </a:pPr>
                      <a:endParaRPr lang="en-US" sz="2400" b="1" u="sng" dirty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80000"/>
                        </a:lnSpc>
                        <a:spcBef>
                          <a:spcPts val="600"/>
                        </a:spcBef>
                      </a:pPr>
                      <a:r>
                        <a:rPr lang="en-US" sz="2400" b="1" u="sng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GOALS</a:t>
                      </a:r>
                    </a:p>
                    <a:p>
                      <a:pPr marL="176213" indent="-176213">
                        <a:lnSpc>
                          <a:spcPct val="8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Situational awareness and understanding of risk posed by resident space objects</a:t>
                      </a:r>
                    </a:p>
                    <a:p>
                      <a:pPr marL="176213" indent="-176213">
                        <a:lnSpc>
                          <a:spcPct val="8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Concept evaluation for Civil Space Traffic Management System (CSTM)</a:t>
                      </a:r>
                      <a:endParaRPr lang="en-US" sz="24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ts val="600"/>
                        </a:spcBef>
                      </a:pPr>
                      <a:r>
                        <a:rPr lang="en-US" sz="2400" b="1" u="sng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PROJECTS: (Current R&amp;D)</a:t>
                      </a:r>
                    </a:p>
                    <a:p>
                      <a:pPr marL="176213" indent="-176213">
                        <a:lnSpc>
                          <a:spcPct val="8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Research</a:t>
                      </a:r>
                      <a:r>
                        <a:rPr lang="en-US" sz="2400" b="0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CSTM architectures, methods, data gathering</a:t>
                      </a:r>
                    </a:p>
                    <a:p>
                      <a:pPr marL="176213" indent="-176213">
                        <a:lnSpc>
                          <a:spcPct val="8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Debris Monitoring, Tracking,</a:t>
                      </a:r>
                      <a:r>
                        <a:rPr lang="en-US" sz="2400" b="0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&amp; Identification</a:t>
                      </a:r>
                    </a:p>
                    <a:p>
                      <a:pPr marL="411480" lvl="1" indent="-228600">
                        <a:lnSpc>
                          <a:spcPct val="8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Database</a:t>
                      </a:r>
                      <a:r>
                        <a:rPr lang="en-US" sz="2400" b="0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Development</a:t>
                      </a:r>
                    </a:p>
                    <a:p>
                      <a:pPr marL="176213" indent="-176213">
                        <a:lnSpc>
                          <a:spcPct val="8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Debris Forecasting</a:t>
                      </a:r>
                    </a:p>
                    <a:p>
                      <a:pPr marL="411480" lvl="1" indent="-228600">
                        <a:lnSpc>
                          <a:spcPct val="8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Atmospheric and Debris Environment Modeling</a:t>
                      </a:r>
                    </a:p>
                    <a:p>
                      <a:pPr marL="176213" indent="-176213">
                        <a:lnSpc>
                          <a:spcPct val="8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Probabilistic Orbit Characterization</a:t>
                      </a:r>
                      <a:endParaRPr lang="en-US" sz="2400" b="0" dirty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11480" lvl="1" indent="-228600">
                        <a:lnSpc>
                          <a:spcPct val="8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Collision Avoidance Analysi</a:t>
                      </a:r>
                      <a:r>
                        <a:rPr lang="en-US" sz="2400" b="0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 Methods</a:t>
                      </a:r>
                    </a:p>
                  </a:txBody>
                  <a:tcPr marL="68580" marR="6858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78082"/>
          </a:xfrm>
        </p:spPr>
        <p:txBody>
          <a:bodyPr anchor="ctr"/>
          <a:lstStyle/>
          <a:p>
            <a:pPr algn="ctr">
              <a:lnSpc>
                <a:spcPct val="75000"/>
              </a:lnSpc>
            </a:pPr>
            <a:r>
              <a:rPr lang="en-US" sz="3200" dirty="0"/>
              <a:t>Research Area 1. Management of Space and Spaceport Operations (Continued)</a:t>
            </a:r>
          </a:p>
        </p:txBody>
      </p:sp>
    </p:spTree>
    <p:extLst>
      <p:ext uri="{BB962C8B-B14F-4D97-AF65-F5344CB8AC3E}">
        <p14:creationId xmlns:p14="http://schemas.microsoft.com/office/powerpoint/2010/main" val="304460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78082"/>
          </a:xfrm>
        </p:spPr>
        <p:txBody>
          <a:bodyPr anchor="ctr"/>
          <a:lstStyle/>
          <a:p>
            <a:pPr algn="ctr">
              <a:lnSpc>
                <a:spcPct val="75000"/>
              </a:lnSpc>
            </a:pPr>
            <a:r>
              <a:rPr lang="en-US" sz="3200" dirty="0"/>
              <a:t>Research Area </a:t>
            </a:r>
            <a:r>
              <a:rPr lang="en-US" sz="3200" dirty="0" smtClean="0"/>
              <a:t>2. Space Transportation Vehicles     (and Analysis)</a:t>
            </a:r>
            <a:endParaRPr lang="en-US" sz="32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1477859"/>
              </p:ext>
            </p:extLst>
          </p:nvPr>
        </p:nvGraphicFramePr>
        <p:xfrm>
          <a:off x="67543" y="1343427"/>
          <a:ext cx="9008918" cy="460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9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197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defTabSz="914400" rtl="0" eaLnBrk="1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</a:pPr>
                      <a:r>
                        <a:rPr lang="en-US" sz="2400" b="1" u="sng" kern="12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BIG</a:t>
                      </a:r>
                      <a:r>
                        <a:rPr lang="en-US" sz="2400" b="1" u="sng" kern="1200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QUESTION: 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What methods can optimize public safety, manufacturing and operating costs of CST vehicles?</a:t>
                      </a:r>
                      <a:endParaRPr lang="en-US" sz="2400" b="0" u="sng" kern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l" defTabSz="914400" rtl="0" eaLnBrk="1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</a:pPr>
                      <a:r>
                        <a:rPr lang="en-US" sz="2400" b="1" u="sng" kern="12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GOALS</a:t>
                      </a:r>
                    </a:p>
                    <a:p>
                      <a:pPr marL="176213" indent="-176213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u="none" kern="12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Improve vehicle safety and risk analyses and management</a:t>
                      </a:r>
                    </a:p>
                    <a:p>
                      <a:pPr marL="176213" indent="-176213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u="none" kern="12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Knowledge of safety-critical components and systems of the space vehicles and their operations</a:t>
                      </a:r>
                    </a:p>
                    <a:p>
                      <a:pPr marL="176213" marR="0" indent="-1762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="0" u="none" kern="12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Improve the manufacturability, assembly, and operational efficiencies of space transportation vehicles, systems, and subsystems</a:t>
                      </a:r>
                      <a:endParaRPr lang="en-US" sz="2000" b="0" u="none" kern="12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ts val="600"/>
                        </a:spcBef>
                      </a:pPr>
                      <a:r>
                        <a:rPr lang="en-US" sz="2400" b="1" u="sng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PROJECTS: (Current R&amp;D)</a:t>
                      </a:r>
                    </a:p>
                    <a:p>
                      <a:pPr marL="228600" indent="-228600" algn="l" defTabSz="914400" rtl="0" eaLnBrk="1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u="none" kern="12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Vehicle</a:t>
                      </a:r>
                      <a:r>
                        <a:rPr lang="en-US" sz="2000" b="0" u="none" kern="1200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Safety Analyses</a:t>
                      </a:r>
                    </a:p>
                    <a:p>
                      <a:pPr marL="457200" lvl="1" indent="-228600" algn="l" defTabSz="914400" rtl="0" eaLnBrk="1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u="none" kern="12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Vehicle</a:t>
                      </a:r>
                      <a:r>
                        <a:rPr lang="en-US" sz="2000" b="0" u="none" kern="1200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Probabilities of Failure</a:t>
                      </a:r>
                    </a:p>
                    <a:p>
                      <a:pPr marL="457200" lvl="1" indent="-228600" algn="l" defTabSz="914400" rtl="0" eaLnBrk="1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u="none" kern="1200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Vehicle Breakup Analyses</a:t>
                      </a:r>
                    </a:p>
                    <a:p>
                      <a:pPr marL="228600" lvl="0" indent="-228600" algn="l" defTabSz="914400" rtl="0" eaLnBrk="1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u="none" kern="12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Vehicle</a:t>
                      </a:r>
                      <a:r>
                        <a:rPr lang="en-US" sz="2000" b="0" u="none" kern="1200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Safety Systems and Technologies</a:t>
                      </a:r>
                    </a:p>
                    <a:p>
                      <a:pPr marL="457200" lvl="1" indent="-228600" algn="l" defTabSz="914400" rtl="0" eaLnBrk="1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u="none" kern="1200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Pressure, Gas Sensors</a:t>
                      </a:r>
                    </a:p>
                    <a:p>
                      <a:pPr marL="457200" lvl="1" indent="-228600" algn="l" defTabSz="914400" rtl="0" eaLnBrk="1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u="none" kern="1200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Flight Safety Systems</a:t>
                      </a:r>
                    </a:p>
                    <a:p>
                      <a:pPr marL="228600" lvl="0" indent="-228600" algn="l" defTabSz="914400" rtl="0" eaLnBrk="1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u="none" kern="12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Safety Critical Systems/Safety Enabling Tech</a:t>
                      </a:r>
                      <a:endParaRPr lang="en-US" sz="2000" b="0" u="none" kern="1200" baseline="0" dirty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457200" lvl="1" indent="-228600" algn="l" defTabSz="914400" rtl="0" eaLnBrk="1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u="none" kern="1200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Material and Structure Characterization</a:t>
                      </a:r>
                    </a:p>
                    <a:p>
                      <a:pPr marL="0" lvl="0" indent="-228600" algn="l" defTabSz="914400" rtl="0" eaLnBrk="1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u="none" kern="1200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Vehicle Operations Safety</a:t>
                      </a:r>
                    </a:p>
                    <a:p>
                      <a:pPr marL="457200" lvl="1" indent="-228600" algn="l" defTabSz="914400" rtl="0" eaLnBrk="1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u="none" kern="1200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Voluntary Reporting of Safety Data</a:t>
                      </a:r>
                      <a:endParaRPr lang="en-US" sz="2000" b="0" u="none" kern="1200" dirty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5417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ST Powerpoint Template 1024 -2">
  <a:themeElements>
    <a:clrScheme name="COE CST Colors">
      <a:dk1>
        <a:srgbClr val="000000"/>
      </a:dk1>
      <a:lt1>
        <a:srgbClr val="FFFFFF"/>
      </a:lt1>
      <a:dk2>
        <a:srgbClr val="BF0000"/>
      </a:dk2>
      <a:lt2>
        <a:srgbClr val="FFADAD"/>
      </a:lt2>
      <a:accent1>
        <a:srgbClr val="002060"/>
      </a:accent1>
      <a:accent2>
        <a:srgbClr val="D1D1F3"/>
      </a:accent2>
      <a:accent3>
        <a:srgbClr val="006600"/>
      </a:accent3>
      <a:accent4>
        <a:srgbClr val="CBFFCB"/>
      </a:accent4>
      <a:accent5>
        <a:srgbClr val="ED8D00"/>
      </a:accent5>
      <a:accent6>
        <a:srgbClr val="FFD9A5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ST Powerpoint Template 1024 -2" id="{DCCE6685-29B6-481A-AB75-1E64D7367C20}" vid="{2F9BF1CF-A2D9-4490-A6D1-432CFE1CEA95}"/>
    </a:ext>
  </a:extLst>
</a:theme>
</file>

<file path=ppt/theme/theme2.xml><?xml version="1.0" encoding="utf-8"?>
<a:theme xmlns:a="http://schemas.openxmlformats.org/drawingml/2006/main" name="AST Powerpoint Template wide">
  <a:themeElements>
    <a:clrScheme name="COE CST Colors">
      <a:dk1>
        <a:srgbClr val="000000"/>
      </a:dk1>
      <a:lt1>
        <a:srgbClr val="FFFFFF"/>
      </a:lt1>
      <a:dk2>
        <a:srgbClr val="BF0000"/>
      </a:dk2>
      <a:lt2>
        <a:srgbClr val="FFADAD"/>
      </a:lt2>
      <a:accent1>
        <a:srgbClr val="002060"/>
      </a:accent1>
      <a:accent2>
        <a:srgbClr val="D1D1F3"/>
      </a:accent2>
      <a:accent3>
        <a:srgbClr val="006600"/>
      </a:accent3>
      <a:accent4>
        <a:srgbClr val="CBFFCB"/>
      </a:accent4>
      <a:accent5>
        <a:srgbClr val="ED8D00"/>
      </a:accent5>
      <a:accent6>
        <a:srgbClr val="FFD9A5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ST Powerpoint Template v2" id="{D1BFF9CA-DFFB-446B-BA06-A8D6CE3D43FC}" vid="{FE615AE4-B9F7-4911-9F19-6BB5A927583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A7335E1805E44495268AE629753871" ma:contentTypeVersion="6" ma:contentTypeDescription="Create a new document." ma:contentTypeScope="" ma:versionID="bafd424518a3d855d9383cb3da8610d1">
  <xsd:schema xmlns:xsd="http://www.w3.org/2001/XMLSchema" xmlns:xs="http://www.w3.org/2001/XMLSchema" xmlns:p="http://schemas.microsoft.com/office/2006/metadata/properties" xmlns:ns2="a4c11e10-6fbc-43d3-ac72-3e5fce9ced22" targetNamespace="http://schemas.microsoft.com/office/2006/metadata/properties" ma:root="true" ma:fieldsID="c1e546dc03a8a1795afe111ee3498295" ns2:_="">
    <xsd:import namespace="a4c11e10-6fbc-43d3-ac72-3e5fce9ced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c11e10-6fbc-43d3-ac72-3e5fce9ced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E77A519-5B69-40C3-85A8-5548B52D04E7}"/>
</file>

<file path=customXml/itemProps2.xml><?xml version="1.0" encoding="utf-8"?>
<ds:datastoreItem xmlns:ds="http://schemas.openxmlformats.org/officeDocument/2006/customXml" ds:itemID="{F48EB1B6-5BA9-4C70-94C6-BF928B78EF51}"/>
</file>

<file path=customXml/itemProps3.xml><?xml version="1.0" encoding="utf-8"?>
<ds:datastoreItem xmlns:ds="http://schemas.openxmlformats.org/officeDocument/2006/customXml" ds:itemID="{535975C2-D767-44D5-AE22-8E4AA18DAC6C}"/>
</file>

<file path=docProps/app.xml><?xml version="1.0" encoding="utf-8"?>
<Properties xmlns="http://schemas.openxmlformats.org/officeDocument/2006/extended-properties" xmlns:vt="http://schemas.openxmlformats.org/officeDocument/2006/docPropsVTypes">
  <Template>AST Powerpoint Template 1024 -2</Template>
  <TotalTime>260</TotalTime>
  <Words>1100</Words>
  <Application>Microsoft Office PowerPoint</Application>
  <PresentationFormat>On-screen Show (4:3)</PresentationFormat>
  <Paragraphs>202</Paragraphs>
  <Slides>16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AST Powerpoint Template 1024 -2</vt:lpstr>
      <vt:lpstr>AST Powerpoint Template wide</vt:lpstr>
      <vt:lpstr>PowerPoint Presentation</vt:lpstr>
      <vt:lpstr>Agenda</vt:lpstr>
      <vt:lpstr>Progress</vt:lpstr>
      <vt:lpstr>PowerPoint Presentation</vt:lpstr>
      <vt:lpstr>Pillars of CST R&amp;D</vt:lpstr>
      <vt:lpstr>Research Area 1. Management of Space and Spaceport Operations </vt:lpstr>
      <vt:lpstr>PowerPoint Presentation</vt:lpstr>
      <vt:lpstr>Research Area 1. Management of Space and Spaceport Operations (Continued)</vt:lpstr>
      <vt:lpstr>Research Area 2. Space Transportation Vehicles     (and Analysis)</vt:lpstr>
      <vt:lpstr>PowerPoint Presentation</vt:lpstr>
      <vt:lpstr>Research Area 3. Human Spaceflight</vt:lpstr>
      <vt:lpstr>PowerPoint Presentation</vt:lpstr>
      <vt:lpstr>Research Area 4. Space Transportation Industry Viability</vt:lpstr>
      <vt:lpstr>PowerPoint Presentation</vt:lpstr>
      <vt:lpstr>Major Milestones for 2017 and 2018 </vt:lpstr>
      <vt:lpstr>Major Milestones 2019 and 2020</vt:lpstr>
    </vt:vector>
  </TitlesOfParts>
  <Company>Federal Aviation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Sullivan, Carla CTR (FAA)</dc:creator>
  <cp:lastModifiedBy>Koros, Anton (FAA)</cp:lastModifiedBy>
  <cp:revision>59</cp:revision>
  <cp:lastPrinted>2017-08-14T14:42:23Z</cp:lastPrinted>
  <dcterms:created xsi:type="dcterms:W3CDTF">2016-08-16T19:34:22Z</dcterms:created>
  <dcterms:modified xsi:type="dcterms:W3CDTF">2017-08-18T20:03:53Z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0x0101009DA7335E1805E44495268AE629753871</vt:lpwstr>
  </property>
</Properties>
</file>