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3.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9.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5.xml" ContentType="application/vnd.openxmlformats-officedocument.presentationml.tags+xml"/>
  <Override PartName="/ppt/tags/tag122.xml" ContentType="application/vnd.openxmlformats-officedocument.presentationml.tags+xml"/>
  <Override PartName="/ppt/tags/tag126.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123.xml" ContentType="application/vnd.openxmlformats-officedocument.presentationml.tags+xml"/>
  <Override PartName="/ppt/tags/tag121.xml" ContentType="application/vnd.openxmlformats-officedocument.presentationml.tags+xml"/>
  <Override PartName="/ppt/tags/tag127.xml" ContentType="application/vnd.openxmlformats-officedocument.presentationml.tags+xml"/>
  <Override PartName="/ppt/tags/tag113.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103.xml" ContentType="application/vnd.openxmlformats-officedocument.presentationml.tags+xml"/>
  <Override PartName="/ppt/tags/tag102.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12.xml" ContentType="application/vnd.openxmlformats-officedocument.presentationml.tags+xml"/>
  <Override PartName="/ppt/tags/tag111.xml" ContentType="application/vnd.openxmlformats-officedocument.presentationml.tags+xml"/>
  <Override PartName="/ppt/tags/tag110.xml" ContentType="application/vnd.openxmlformats-officedocument.presentationml.tags+xml"/>
  <Override PartName="/ppt/tags/tag109.xml" ContentType="application/vnd.openxmlformats-officedocument.presentationml.tags+xml"/>
  <Override PartName="/ppt/tags/tag114.xml" ContentType="application/vnd.openxmlformats-officedocument.presentationml.tags+xml"/>
  <Override PartName="/ppt/tags/tag12.xml" ContentType="application/vnd.openxmlformats-officedocument.presentationml.tags+xml"/>
  <Override PartName="/ppt/tags/tag12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10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33.xml" ContentType="application/vnd.openxmlformats-officedocument.presentationml.tags+xml"/>
  <Override PartName="/ppt/tags/tag132.xml" ContentType="application/vnd.openxmlformats-officedocument.presentationml.tags+xml"/>
  <Override PartName="/ppt/tags/tag131.xml" ContentType="application/vnd.openxmlformats-officedocument.presentationml.tags+xml"/>
  <Override PartName="/ppt/tags/tag130.xml" ContentType="application/vnd.openxmlformats-officedocument.presentationml.tags+xml"/>
  <Override PartName="/ppt/tags/tag134.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5.xml" ContentType="application/vnd.openxmlformats-officedocument.presentationml.tags+xml"/>
  <Override PartName="/ppt/tags/tag128.xml" ContentType="application/vnd.openxmlformats-officedocument.presentationml.tags+xml"/>
  <Override PartName="/ppt/tags/tag100.xml" ContentType="application/vnd.openxmlformats-officedocument.presentationml.tags+xml"/>
  <Override PartName="/ppt/tags/tag99.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88.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83.xml" ContentType="application/vnd.openxmlformats-officedocument.presentationml.tags+xml"/>
  <Override PartName="/ppt/tags/tag82.xml" ContentType="application/vnd.openxmlformats-officedocument.presentationml.tags+xml"/>
  <Override PartName="/ppt/tags/tag81.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8.xml" ContentType="application/vnd.openxmlformats-officedocument.presentationml.tags+xml"/>
  <Override PartName="/ppt/tags/tag97.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ppt/tags/tag71.xml" ContentType="application/vnd.openxmlformats-officedocument.presentationml.tags+xml"/>
  <Override PartName="/ppt/tags/tag18.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Lst>
  <p:notesMasterIdLst>
    <p:notesMasterId r:id="rId20"/>
  </p:notesMasterIdLst>
  <p:handoutMasterIdLst>
    <p:handoutMasterId r:id="rId21"/>
  </p:handoutMasterIdLst>
  <p:sldIdLst>
    <p:sldId id="335" r:id="rId3"/>
    <p:sldId id="327" r:id="rId4"/>
    <p:sldId id="320" r:id="rId5"/>
    <p:sldId id="336" r:id="rId6"/>
    <p:sldId id="340" r:id="rId7"/>
    <p:sldId id="339" r:id="rId8"/>
    <p:sldId id="341" r:id="rId9"/>
    <p:sldId id="342" r:id="rId10"/>
    <p:sldId id="343" r:id="rId11"/>
    <p:sldId id="344" r:id="rId12"/>
    <p:sldId id="345" r:id="rId13"/>
    <p:sldId id="346" r:id="rId14"/>
    <p:sldId id="347" r:id="rId15"/>
    <p:sldId id="348" r:id="rId16"/>
    <p:sldId id="349" r:id="rId17"/>
    <p:sldId id="350" r:id="rId18"/>
    <p:sldId id="324"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isenant, Candice A (TASC)" initials="WC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777777"/>
    <a:srgbClr val="969696"/>
    <a:srgbClr val="B9D0E5"/>
    <a:srgbClr val="9EBDD8"/>
    <a:srgbClr val="94B1CA"/>
    <a:srgbClr val="CC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728" autoAdjust="0"/>
  </p:normalViewPr>
  <p:slideViewPr>
    <p:cSldViewPr snapToGrid="0" snapToObjects="1">
      <p:cViewPr varScale="1">
        <p:scale>
          <a:sx n="131" d="100"/>
          <a:sy n="131" d="100"/>
        </p:scale>
        <p:origin x="23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A3E5695-1976-4630-8C80-4E0F165C06A4}" type="datetimeFigureOut">
              <a:rPr lang="en-US"/>
              <a:pPr>
                <a:defRPr/>
              </a:pPr>
              <a:t>8/15/2017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83C6605-7F3D-48D5-ADCA-BDF3263BBD1C}" type="slidenum">
              <a:rPr lang="en-US"/>
              <a:pPr>
                <a:defRPr/>
              </a:pPr>
              <a:t>‹#›</a:t>
            </a:fld>
            <a:endParaRPr lang="en-US"/>
          </a:p>
        </p:txBody>
      </p:sp>
    </p:spTree>
    <p:extLst>
      <p:ext uri="{BB962C8B-B14F-4D97-AF65-F5344CB8AC3E}">
        <p14:creationId xmlns:p14="http://schemas.microsoft.com/office/powerpoint/2010/main" val="2473062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045B395-BB19-4B9F-BB48-9994DFB2D1E9}" type="datetimeFigureOut">
              <a:rPr lang="en-US"/>
              <a:pPr>
                <a:defRPr/>
              </a:pPr>
              <a:t>8/15/2017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AB05AD1-B2E9-4E13-9E74-0E0F38E451C7}" type="slidenum">
              <a:rPr lang="en-US"/>
              <a:pPr>
                <a:defRPr/>
              </a:pPr>
              <a:t>‹#›</a:t>
            </a:fld>
            <a:endParaRPr lang="en-US"/>
          </a:p>
        </p:txBody>
      </p:sp>
    </p:spTree>
    <p:extLst>
      <p:ext uri="{BB962C8B-B14F-4D97-AF65-F5344CB8AC3E}">
        <p14:creationId xmlns:p14="http://schemas.microsoft.com/office/powerpoint/2010/main" val="74114321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66F95CB7-0F52-48AD-B69B-791455C350FE}" type="slidenum">
              <a:rPr lang="en-US" altLang="en-US" sz="1200" smtClean="0"/>
              <a:pPr eaLnBrk="1" hangingPunct="1"/>
              <a:t>1</a:t>
            </a:fld>
            <a:endParaRPr lang="en-US" altLang="en-US"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bwMode="auto">
          <a:xfrm>
            <a:off x="914400" y="4344025"/>
            <a:ext cx="5029200" cy="305268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smtClean="0"/>
          </a:p>
        </p:txBody>
      </p:sp>
    </p:spTree>
    <p:extLst>
      <p:ext uri="{BB962C8B-B14F-4D97-AF65-F5344CB8AC3E}">
        <p14:creationId xmlns:p14="http://schemas.microsoft.com/office/powerpoint/2010/main" val="147403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F5A513A8-25E2-4DEF-94CE-4241620E39DE}" type="slidenum">
              <a:rPr lang="en-US" altLang="en-US" sz="1200" smtClean="0"/>
              <a:pPr eaLnBrk="1" hangingPunct="1"/>
              <a:t>3</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bwMode="auto">
          <a:xfrm>
            <a:off x="914400" y="4344024"/>
            <a:ext cx="5029200" cy="27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7650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BA3BF723-3BF4-44BD-97DE-B3237855144B}" type="slidenum">
              <a:rPr lang="en-US" altLang="en-US" sz="1200" smtClean="0">
                <a:solidFill>
                  <a:srgbClr val="000000"/>
                </a:solidFill>
              </a:rPr>
              <a:pPr eaLnBrk="1" hangingPunct="1"/>
              <a:t>4</a:t>
            </a:fld>
            <a:endParaRPr lang="en-US" altLang="en-US" sz="1200"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bwMode="auto">
          <a:xfrm>
            <a:off x="914400" y="4344025"/>
            <a:ext cx="5029200" cy="26264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2736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Slide Number Placeholder 6"/>
          <p:cNvSpPr>
            <a:spLocks noGrp="1"/>
          </p:cNvSpPr>
          <p:nvPr>
            <p:ph type="sldNum" sz="quarter" idx="13"/>
          </p:nvPr>
        </p:nvSpPr>
        <p:spPr/>
        <p:txBody>
          <a:bodyPr/>
          <a:lstStyle/>
          <a:p>
            <a:pPr>
              <a:defRPr/>
            </a:pPr>
            <a:fld id="{E38679ED-DBCE-403F-A9DF-7EA21A7900D1}" type="slidenum">
              <a:rPr lang="en-US" smtClean="0"/>
              <a:pPr>
                <a:defRPr/>
              </a:pPr>
              <a:t>5</a:t>
            </a:fld>
            <a:endParaRPr lang="en-US"/>
          </a:p>
        </p:txBody>
      </p:sp>
    </p:spTree>
    <p:extLst>
      <p:ext uri="{BB962C8B-B14F-4D97-AF65-F5344CB8AC3E}">
        <p14:creationId xmlns:p14="http://schemas.microsoft.com/office/powerpoint/2010/main" val="216190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05AD1-B2E9-4E13-9E74-0E0F38E451C7}" type="slidenum">
              <a:rPr lang="en-US" smtClean="0"/>
              <a:pPr>
                <a:defRPr/>
              </a:pPr>
              <a:t>6</a:t>
            </a:fld>
            <a:endParaRPr lang="en-US"/>
          </a:p>
        </p:txBody>
      </p:sp>
    </p:spTree>
    <p:extLst>
      <p:ext uri="{BB962C8B-B14F-4D97-AF65-F5344CB8AC3E}">
        <p14:creationId xmlns:p14="http://schemas.microsoft.com/office/powerpoint/2010/main" val="385500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F5A513A8-25E2-4DEF-94CE-4241620E39DE}" type="slidenum">
              <a:rPr lang="en-US" altLang="en-US" sz="1200" smtClean="0"/>
              <a:pPr eaLnBrk="1" hangingPunct="1"/>
              <a:t>17</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bwMode="auto">
          <a:xfrm>
            <a:off x="914400" y="4344024"/>
            <a:ext cx="5029200" cy="27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73797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a:lstStyle>
            <a:lvl1pPr algn="r" fontAlgn="auto">
              <a:spcBef>
                <a:spcPts val="0"/>
              </a:spcBef>
              <a:spcAft>
                <a:spcPts val="0"/>
              </a:spcAft>
              <a:defRPr sz="1000" spc="0" smtClean="0">
                <a:solidFill>
                  <a:schemeClr val="tx2">
                    <a:lumMod val="40000"/>
                    <a:lumOff val="60000"/>
                  </a:schemeClr>
                </a:solidFill>
                <a:latin typeface="Arial"/>
                <a:cs typeface="Arial"/>
              </a:defRPr>
            </a:lvl1pPr>
          </a:lstStyle>
          <a:p>
            <a:pPr>
              <a:defRPr/>
            </a:pPr>
            <a:fld id="{958EEEA0-39CF-4656-9769-0D96F0AD643C}" type="datetimeFigureOut">
              <a:rPr lang="en-US"/>
              <a:pPr>
                <a:defRPr/>
              </a:pPr>
              <a:t>8/15/2017</a:t>
            </a:fld>
            <a:endParaRPr lang="en-US" dirty="0"/>
          </a:p>
        </p:txBody>
      </p:sp>
    </p:spTree>
    <p:extLst>
      <p:ext uri="{BB962C8B-B14F-4D97-AF65-F5344CB8AC3E}">
        <p14:creationId xmlns:p14="http://schemas.microsoft.com/office/powerpoint/2010/main" val="248040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9430502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8038131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261554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9762749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947972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C1A522E5-D569-4A2A-94FD-E3E53E37AAA6}" type="datetimeFigureOut">
              <a:rPr lang="en-US"/>
              <a:pPr>
                <a:defRPr/>
              </a:pPr>
              <a:t>8/15/2017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1C563D34-977E-4471-8BC6-F76D8C7F0976}" type="slidenum">
              <a:rPr lang="en-US"/>
              <a:pPr>
                <a:defRPr/>
              </a:pPr>
              <a:t>‹#›</a:t>
            </a:fld>
            <a:endParaRPr lang="en-US"/>
          </a:p>
        </p:txBody>
      </p:sp>
    </p:spTree>
    <p:extLst>
      <p:ext uri="{BB962C8B-B14F-4D97-AF65-F5344CB8AC3E}">
        <p14:creationId xmlns:p14="http://schemas.microsoft.com/office/powerpoint/2010/main" val="335771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BC8294DE-F743-406D-8057-1AB7D5B4C794}" type="datetimeFigureOut">
              <a:rPr lang="en-US"/>
              <a:pPr>
                <a:defRPr/>
              </a:pPr>
              <a:t>8/15/2017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05E9AE37-CF27-44A4-8879-2F4DDF5613AE}" type="slidenum">
              <a:rPr lang="en-US"/>
              <a:pPr>
                <a:defRPr/>
              </a:pPr>
              <a:t>‹#›</a:t>
            </a:fld>
            <a:endParaRPr lang="en-US"/>
          </a:p>
        </p:txBody>
      </p:sp>
    </p:spTree>
    <p:extLst>
      <p:ext uri="{BB962C8B-B14F-4D97-AF65-F5344CB8AC3E}">
        <p14:creationId xmlns:p14="http://schemas.microsoft.com/office/powerpoint/2010/main" val="210961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2371A9B1-4A46-45B4-9193-9952DD1B1196}" type="datetimeFigureOut">
              <a:rPr lang="en-US"/>
              <a:pPr>
                <a:defRPr/>
              </a:pPr>
              <a:t>8/15/2017</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6D8CCC3C-59C8-4175-A0BB-43F0EEA2A69E}" type="slidenum">
              <a:rPr lang="en-US"/>
              <a:pPr>
                <a:defRPr/>
              </a:pPr>
              <a:t>‹#›</a:t>
            </a:fld>
            <a:endParaRPr lang="en-US"/>
          </a:p>
        </p:txBody>
      </p:sp>
    </p:spTree>
    <p:extLst>
      <p:ext uri="{BB962C8B-B14F-4D97-AF65-F5344CB8AC3E}">
        <p14:creationId xmlns:p14="http://schemas.microsoft.com/office/powerpoint/2010/main" val="34553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1A0B549E-D8D1-4EA3-A9BA-4FC6C0FC02FA}" type="datetimeFigureOut">
              <a:rPr lang="en-US"/>
              <a:pPr>
                <a:defRPr/>
              </a:pPr>
              <a:t>8/15/2017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4E417E8D-B544-4A08-BB72-2BD190AC77EA}" type="slidenum">
              <a:rPr lang="en-US"/>
              <a:pPr>
                <a:defRPr/>
              </a:pPr>
              <a:t>‹#›</a:t>
            </a:fld>
            <a:endParaRPr lang="en-US"/>
          </a:p>
        </p:txBody>
      </p:sp>
    </p:spTree>
    <p:extLst>
      <p:ext uri="{BB962C8B-B14F-4D97-AF65-F5344CB8AC3E}">
        <p14:creationId xmlns:p14="http://schemas.microsoft.com/office/powerpoint/2010/main" val="393778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304B8DFD-44FC-43B5-8B3F-19C8B3576EB0}" type="datetimeFigureOut">
              <a:rPr lang="en-US"/>
              <a:pPr>
                <a:defRPr/>
              </a:pPr>
              <a:t>8/15/2017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1061E191-22E2-44C7-A60B-5A2FC1818758}" type="slidenum">
              <a:rPr lang="en-US"/>
              <a:pPr>
                <a:defRPr/>
              </a:pPr>
              <a:t>‹#›</a:t>
            </a:fld>
            <a:endParaRPr lang="en-US"/>
          </a:p>
        </p:txBody>
      </p:sp>
    </p:spTree>
    <p:extLst>
      <p:ext uri="{BB962C8B-B14F-4D97-AF65-F5344CB8AC3E}">
        <p14:creationId xmlns:p14="http://schemas.microsoft.com/office/powerpoint/2010/main" val="87776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4193A4E3-D488-4050-ADA6-78D3B92CE77F}" type="datetimeFigureOut">
              <a:rPr lang="en-US"/>
              <a:pPr>
                <a:defRPr/>
              </a:pPr>
              <a:t>8/15/2017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0C143678-25BB-4E67-AD4E-C53D8D3E3F24}" type="slidenum">
              <a:rPr lang="en-US"/>
              <a:pPr>
                <a:defRPr/>
              </a:pPr>
              <a:t>‹#›</a:t>
            </a:fld>
            <a:endParaRPr lang="en-US"/>
          </a:p>
        </p:txBody>
      </p:sp>
    </p:spTree>
    <p:extLst>
      <p:ext uri="{BB962C8B-B14F-4D97-AF65-F5344CB8AC3E}">
        <p14:creationId xmlns:p14="http://schemas.microsoft.com/office/powerpoint/2010/main" val="52173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rPr>
                <a:t>Federal Aviation</a:t>
              </a:r>
            </a:p>
            <a:p>
              <a:pPr eaLnBrk="1" hangingPunct="1">
                <a:lnSpc>
                  <a:spcPct val="85000"/>
                </a:lnSpc>
                <a:spcBef>
                  <a:spcPct val="0"/>
                </a:spcBef>
                <a:buFontTx/>
                <a:buNone/>
                <a:defRPr/>
              </a:pPr>
              <a:r>
                <a:rPr lang="en-US" sz="1800" b="1" dirty="0"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156416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07470" y="4475228"/>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spcBef>
                <a:spcPct val="50000"/>
              </a:spcBef>
            </a:pPr>
            <a:r>
              <a:rPr lang="en-US" sz="1600" dirty="0">
                <a:solidFill>
                  <a:srgbClr val="1D2F68"/>
                </a:solidFill>
                <a:latin typeface="Arial"/>
              </a:rPr>
              <a:t>Presented to:</a:t>
            </a:r>
          </a:p>
          <a:p>
            <a:pPr defTabSz="914400">
              <a:spcBef>
                <a:spcPct val="50000"/>
              </a:spcBef>
            </a:pPr>
            <a:r>
              <a:rPr lang="en-US" sz="1600" dirty="0">
                <a:solidFill>
                  <a:srgbClr val="1D2F68"/>
                </a:solidFill>
                <a:latin typeface="Arial"/>
              </a:rPr>
              <a:t>By:</a:t>
            </a:r>
          </a:p>
          <a:p>
            <a:pPr defTabSz="914400">
              <a:spcBef>
                <a:spcPct val="50000"/>
              </a:spcBef>
            </a:pPr>
            <a:r>
              <a:rPr lang="en-US" sz="1600" dirty="0">
                <a:solidFill>
                  <a:srgbClr val="1D2F68"/>
                </a:solidFill>
                <a:latin typeface="Arial"/>
              </a:rPr>
              <a:t>Date:</a:t>
            </a: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pPr>
              <a:r>
                <a:rPr lang="en-US" b="1">
                  <a:solidFill>
                    <a:srgbClr val="FFFFFF"/>
                  </a:solidFill>
                  <a:latin typeface="Arial"/>
                </a:rPr>
                <a:t>Federal Aviation</a:t>
              </a:r>
            </a:p>
            <a:p>
              <a:pPr defTabSz="914400">
                <a:lnSpc>
                  <a:spcPct val="85000"/>
                </a:lnSpc>
              </a:pPr>
              <a:r>
                <a:rPr lang="en-US" b="1">
                  <a:solidFill>
                    <a:srgbClr val="FFFFFF"/>
                  </a:solidFill>
                  <a:latin typeface="Arial"/>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pPr>
              <a:r>
                <a:rPr lang="en-US" sz="1200" b="1" dirty="0">
                  <a:solidFill>
                    <a:srgbClr val="FFFFFF"/>
                  </a:solidFill>
                  <a:latin typeface="Arial"/>
                </a:rPr>
                <a:t>Federal Aviation</a:t>
              </a:r>
            </a:p>
            <a:p>
              <a:pPr defTabSz="914400">
                <a:lnSpc>
                  <a:spcPct val="85000"/>
                </a:lnSpc>
              </a:pPr>
              <a:r>
                <a:rPr lang="en-US" sz="1200" b="1" dirty="0">
                  <a:solidFill>
                    <a:srgbClr val="FFFFFF"/>
                  </a:solidFill>
                  <a:latin typeface="Arial"/>
                </a:rPr>
                <a:t>Administration</a:t>
              </a:r>
            </a:p>
          </p:txBody>
        </p:sp>
      </p:grpSp>
    </p:spTree>
    <p:extLst>
      <p:ext uri="{BB962C8B-B14F-4D97-AF65-F5344CB8AC3E}">
        <p14:creationId xmlns:p14="http://schemas.microsoft.com/office/powerpoint/2010/main" val="15804060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lIns="91440" tIns="45720" rIns="91440" bIns="45720" rtlCol="0" anchor="ctr"/>
          <a:lstStyle>
            <a:lvl1pPr algn="ctr" fontAlgn="auto">
              <a:spcBef>
                <a:spcPts val="0"/>
              </a:spcBef>
              <a:spcAft>
                <a:spcPts val="0"/>
              </a:spcAft>
              <a:defRPr sz="900" smtClean="0">
                <a:solidFill>
                  <a:schemeClr val="tx1">
                    <a:lumMod val="50000"/>
                    <a:lumOff val="50000"/>
                  </a:schemeClr>
                </a:solidFill>
                <a:latin typeface="Arial"/>
                <a:cs typeface="Arial"/>
              </a:defRPr>
            </a:lvl1pPr>
          </a:lstStyle>
          <a:p>
            <a:pPr>
              <a:defRPr/>
            </a:pPr>
            <a:fld id="{CB0516B7-4187-49B0-A890-4F65B819E5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76" r:id="rId8"/>
  </p:sldLayoutIdLst>
  <p:txStyles>
    <p:titleStyle>
      <a:lvl1pPr algn="ctr" defTabSz="457200" rtl="0" fontAlgn="base">
        <a:spcBef>
          <a:spcPct val="0"/>
        </a:spcBef>
        <a:spcAft>
          <a:spcPct val="0"/>
        </a:spcAft>
        <a:defRPr sz="3600" b="1" kern="1200">
          <a:solidFill>
            <a:srgbClr val="17375E"/>
          </a:solidFill>
          <a:latin typeface="Arial"/>
          <a:ea typeface="+mj-ea"/>
          <a:cs typeface="Arial"/>
        </a:defRPr>
      </a:lvl1pPr>
      <a:lvl2pPr algn="ctr" defTabSz="457200" rtl="0" fontAlgn="base">
        <a:spcBef>
          <a:spcPct val="0"/>
        </a:spcBef>
        <a:spcAft>
          <a:spcPct val="0"/>
        </a:spcAft>
        <a:defRPr sz="3600" b="1">
          <a:solidFill>
            <a:srgbClr val="17375E"/>
          </a:solidFill>
          <a:latin typeface="Arial" charset="0"/>
          <a:cs typeface="Arial" charset="0"/>
        </a:defRPr>
      </a:lvl2pPr>
      <a:lvl3pPr algn="ctr" defTabSz="457200" rtl="0" fontAlgn="base">
        <a:spcBef>
          <a:spcPct val="0"/>
        </a:spcBef>
        <a:spcAft>
          <a:spcPct val="0"/>
        </a:spcAft>
        <a:defRPr sz="3600" b="1">
          <a:solidFill>
            <a:srgbClr val="17375E"/>
          </a:solidFill>
          <a:latin typeface="Arial" charset="0"/>
          <a:cs typeface="Arial" charset="0"/>
        </a:defRPr>
      </a:lvl3pPr>
      <a:lvl4pPr algn="ctr" defTabSz="457200" rtl="0" fontAlgn="base">
        <a:spcBef>
          <a:spcPct val="0"/>
        </a:spcBef>
        <a:spcAft>
          <a:spcPct val="0"/>
        </a:spcAft>
        <a:defRPr sz="3600" b="1">
          <a:solidFill>
            <a:srgbClr val="17375E"/>
          </a:solidFill>
          <a:latin typeface="Arial" charset="0"/>
          <a:cs typeface="Arial" charset="0"/>
        </a:defRPr>
      </a:lvl4pPr>
      <a:lvl5pPr algn="ctr" defTabSz="457200" rtl="0" fontAlgn="base">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p:titleStyle>
    <p:body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FontTx/>
              <a:buChar char="•"/>
            </a:pPr>
            <a:endParaRPr lang="en-US" sz="2400">
              <a:solidFill>
                <a:srgbClr val="000000"/>
              </a:solidFill>
              <a:latin typeface="Aria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pPr defTabSz="914400"/>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pPr defTabSz="914400"/>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pPr defTabSz="914400"/>
            <a:fld id="{74438B1A-AF1B-4C8B-993E-1BADE62A2451}" type="slidenum">
              <a:rPr lang="en-US" smtClean="0">
                <a:solidFill>
                  <a:srgbClr val="FFFFFF">
                    <a:lumMod val="65000"/>
                  </a:srgbClr>
                </a:solidFill>
              </a:rPr>
              <a:pPr defTabSz="914400"/>
              <a:t>‹#›</a:t>
            </a:fld>
            <a:endParaRPr lang="en-US" dirty="0">
              <a:solidFill>
                <a:srgbClr val="FFFFFF">
                  <a:lumMod val="65000"/>
                </a:srgbClr>
              </a:solidFill>
            </a:endParaRPr>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pPr>
              <a:r>
                <a:rPr lang="en-US" sz="1200" b="1" dirty="0">
                  <a:solidFill>
                    <a:srgbClr val="FFFFFF"/>
                  </a:solidFill>
                  <a:latin typeface="Arial"/>
                </a:rPr>
                <a:t>Federal Aviation</a:t>
              </a:r>
            </a:p>
            <a:p>
              <a:pPr defTabSz="914400">
                <a:lnSpc>
                  <a:spcPct val="85000"/>
                </a:lnSpc>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12579566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13" Type="http://schemas.openxmlformats.org/officeDocument/2006/relationships/tags" Target="../tags/tag113.xml"/><Relationship Id="rId118" Type="http://schemas.openxmlformats.org/officeDocument/2006/relationships/tags" Target="../tags/tag118.xml"/><Relationship Id="rId126" Type="http://schemas.openxmlformats.org/officeDocument/2006/relationships/tags" Target="../tags/tag126.xml"/><Relationship Id="rId134" Type="http://schemas.openxmlformats.org/officeDocument/2006/relationships/tags" Target="../tags/tag134.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tags" Target="../tags/tag108.xml"/><Relationship Id="rId116" Type="http://schemas.openxmlformats.org/officeDocument/2006/relationships/tags" Target="../tags/tag116.xml"/><Relationship Id="rId124" Type="http://schemas.openxmlformats.org/officeDocument/2006/relationships/tags" Target="../tags/tag124.xml"/><Relationship Id="rId129" Type="http://schemas.openxmlformats.org/officeDocument/2006/relationships/tags" Target="../tags/tag129.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32" Type="http://schemas.openxmlformats.org/officeDocument/2006/relationships/tags" Target="../tags/tag132.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slideLayout" Target="../slideLayouts/slideLayout13.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1219200"/>
            <a:ext cx="4983163" cy="1395413"/>
          </a:xfrm>
        </p:spPr>
        <p:txBody>
          <a:bodyPr/>
          <a:lstStyle/>
          <a:p>
            <a:pPr algn="ctr" eaLnBrk="1" hangingPunct="1"/>
            <a:r>
              <a:rPr lang="en-US" altLang="en-US" smtClean="0"/>
              <a:t>REDAC / NAS Ops </a:t>
            </a:r>
            <a:br>
              <a:rPr lang="en-US" altLang="en-US" smtClean="0"/>
            </a:br>
            <a:r>
              <a:rPr lang="en-US" altLang="en-US" sz="3200" b="0" smtClean="0"/>
              <a:t/>
            </a:r>
            <a:br>
              <a:rPr lang="en-US" altLang="en-US" sz="3200" b="0" smtClean="0"/>
            </a:br>
            <a:endParaRPr lang="en-US" altLang="en-US" b="0" smtClean="0"/>
          </a:p>
        </p:txBody>
      </p:sp>
      <p:sp>
        <p:nvSpPr>
          <p:cNvPr id="6147" name="Text Box 4"/>
          <p:cNvSpPr txBox="1">
            <a:spLocks noChangeArrowheads="1"/>
          </p:cNvSpPr>
          <p:nvPr/>
        </p:nvSpPr>
        <p:spPr bwMode="auto">
          <a:xfrm>
            <a:off x="237564" y="4912659"/>
            <a:ext cx="4792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600" b="0" i="1" dirty="0" smtClean="0">
                <a:solidFill>
                  <a:srgbClr val="1D2F68"/>
                </a:solidFill>
              </a:rPr>
              <a:t>Maureen Keegan, AJV-73 </a:t>
            </a:r>
            <a:endParaRPr lang="en-US" altLang="en-US" sz="1600" b="0" i="1" dirty="0">
              <a:solidFill>
                <a:srgbClr val="1D2F68"/>
              </a:solidFill>
            </a:endParaRPr>
          </a:p>
          <a:p>
            <a:pPr eaLnBrk="1" hangingPunct="1">
              <a:spcBef>
                <a:spcPct val="50000"/>
              </a:spcBef>
              <a:buFontTx/>
              <a:buNone/>
            </a:pPr>
            <a:r>
              <a:rPr lang="en-US" altLang="en-US" sz="1600" b="0" i="1" dirty="0" smtClean="0">
                <a:solidFill>
                  <a:srgbClr val="1D2F68"/>
                </a:solidFill>
              </a:rPr>
              <a:t>September 2017</a:t>
            </a:r>
            <a:endParaRPr lang="en-US" altLang="en-US" sz="1600" b="0" i="1" dirty="0">
              <a:solidFill>
                <a:srgbClr val="1D2F68"/>
              </a:solidFill>
            </a:endParaRPr>
          </a:p>
        </p:txBody>
      </p:sp>
      <p:sp>
        <p:nvSpPr>
          <p:cNvPr id="6148" name="Text Box 5"/>
          <p:cNvSpPr txBox="1">
            <a:spLocks noChangeArrowheads="1"/>
          </p:cNvSpPr>
          <p:nvPr/>
        </p:nvSpPr>
        <p:spPr bwMode="auto">
          <a:xfrm>
            <a:off x="152400" y="1972957"/>
            <a:ext cx="5334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i="1" dirty="0" smtClean="0">
                <a:solidFill>
                  <a:schemeClr val="tx2"/>
                </a:solidFill>
              </a:rPr>
              <a:t>Operations Concept Development &amp; Infrastructure (ATDP) </a:t>
            </a:r>
            <a:endParaRPr lang="en-US" altLang="en-US" i="1" dirty="0">
              <a:solidFill>
                <a:schemeClr val="tx2"/>
              </a:solidFill>
            </a:endParaRPr>
          </a:p>
          <a:p>
            <a:pPr eaLnBrk="1" hangingPunct="1">
              <a:spcBef>
                <a:spcPct val="50000"/>
              </a:spcBef>
              <a:buFontTx/>
              <a:buNone/>
            </a:pPr>
            <a:r>
              <a:rPr lang="en-US" altLang="en-US" i="1" dirty="0">
                <a:solidFill>
                  <a:schemeClr val="tx2"/>
                </a:solidFill>
              </a:rPr>
              <a:t>BLI Number:  </a:t>
            </a:r>
            <a:r>
              <a:rPr lang="en-US" altLang="en-US" i="1" dirty="0" smtClean="0">
                <a:solidFill>
                  <a:schemeClr val="tx2"/>
                </a:solidFill>
              </a:rPr>
              <a:t>1A01C</a:t>
            </a:r>
            <a:endParaRPr lang="en-US" altLang="en-US" i="1" dirty="0">
              <a:solidFill>
                <a:schemeClr val="tx2"/>
              </a:solidFill>
            </a:endParaRPr>
          </a:p>
        </p:txBody>
      </p:sp>
      <p:sp>
        <p:nvSpPr>
          <p:cNvPr id="6149" name="Rectangle 2"/>
          <p:cNvSpPr txBox="1">
            <a:spLocks noChangeArrowheads="1"/>
          </p:cNvSpPr>
          <p:nvPr/>
        </p:nvSpPr>
        <p:spPr bwMode="auto">
          <a:xfrm>
            <a:off x="152400" y="2109788"/>
            <a:ext cx="533400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n-US" sz="3200" b="0" dirty="0">
                <a:solidFill>
                  <a:srgbClr val="1D2F68"/>
                </a:solidFill>
              </a:rPr>
              <a:t/>
            </a:r>
            <a:br>
              <a:rPr lang="en-US" altLang="en-US" sz="3200" b="0" dirty="0">
                <a:solidFill>
                  <a:srgbClr val="1D2F68"/>
                </a:solidFill>
              </a:rPr>
            </a:br>
            <a:endParaRPr lang="en-US" altLang="en-US" sz="4000" b="0" dirty="0">
              <a:solidFill>
                <a:srgbClr val="1D2F68"/>
              </a:solidFill>
            </a:endParaRPr>
          </a:p>
        </p:txBody>
      </p:sp>
    </p:spTree>
    <p:extLst>
      <p:ext uri="{BB962C8B-B14F-4D97-AF65-F5344CB8AC3E}">
        <p14:creationId xmlns:p14="http://schemas.microsoft.com/office/powerpoint/2010/main" val="1050282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solidFill>
                  <a:srgbClr val="FFFFFF">
                    <a:lumMod val="65000"/>
                  </a:srgbClr>
                </a:solidFill>
              </a:rPr>
              <a:pPr/>
              <a:t>10</a:t>
            </a:fld>
            <a:endParaRPr lang="en-US">
              <a:solidFill>
                <a:srgbClr val="FFFFFF">
                  <a:lumMod val="65000"/>
                </a:srgbClr>
              </a:solidFill>
            </a:endParaRPr>
          </a:p>
        </p:txBody>
      </p:sp>
      <p:sp>
        <p:nvSpPr>
          <p:cNvPr id="3" name="Title 1"/>
          <p:cNvSpPr txBox="1">
            <a:spLocks/>
          </p:cNvSpPr>
          <p:nvPr/>
        </p:nvSpPr>
        <p:spPr>
          <a:xfrm>
            <a:off x="457200" y="76200"/>
            <a:ext cx="82296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800" b="1" dirty="0" smtClean="0">
                <a:solidFill>
                  <a:srgbClr val="1F497D">
                    <a:lumMod val="50000"/>
                  </a:srgbClr>
                </a:solidFill>
                <a:latin typeface="Calibri"/>
              </a:rPr>
              <a:t>Space Integration Enhancements Planning</a:t>
            </a:r>
            <a:endParaRPr lang="en-US" sz="2800" b="1" dirty="0">
              <a:solidFill>
                <a:srgbClr val="1F497D">
                  <a:lumMod val="50000"/>
                </a:srgbClr>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4141350875"/>
              </p:ext>
            </p:extLst>
          </p:nvPr>
        </p:nvGraphicFramePr>
        <p:xfrm>
          <a:off x="2002089" y="609600"/>
          <a:ext cx="7019990" cy="5249642"/>
        </p:xfrm>
        <a:graphic>
          <a:graphicData uri="http://schemas.openxmlformats.org/drawingml/2006/table">
            <a:tbl>
              <a:tblPr>
                <a:effectLst>
                  <a:innerShdw blurRad="114300">
                    <a:prstClr val="black"/>
                  </a:innerShdw>
                </a:effectLst>
              </a:tblPr>
              <a:tblGrid>
                <a:gridCol w="698377">
                  <a:extLst>
                    <a:ext uri="{9D8B030D-6E8A-4147-A177-3AD203B41FA5}">
                      <a16:colId xmlns:a16="http://schemas.microsoft.com/office/drawing/2014/main" val="20000"/>
                    </a:ext>
                  </a:extLst>
                </a:gridCol>
                <a:gridCol w="688032">
                  <a:extLst>
                    <a:ext uri="{9D8B030D-6E8A-4147-A177-3AD203B41FA5}">
                      <a16:colId xmlns:a16="http://schemas.microsoft.com/office/drawing/2014/main" val="20001"/>
                    </a:ext>
                  </a:extLst>
                </a:gridCol>
                <a:gridCol w="708724">
                  <a:extLst>
                    <a:ext uri="{9D8B030D-6E8A-4147-A177-3AD203B41FA5}">
                      <a16:colId xmlns:a16="http://schemas.microsoft.com/office/drawing/2014/main" val="20002"/>
                    </a:ext>
                  </a:extLst>
                </a:gridCol>
                <a:gridCol w="703551">
                  <a:extLst>
                    <a:ext uri="{9D8B030D-6E8A-4147-A177-3AD203B41FA5}">
                      <a16:colId xmlns:a16="http://schemas.microsoft.com/office/drawing/2014/main" val="20003"/>
                    </a:ext>
                  </a:extLst>
                </a:gridCol>
                <a:gridCol w="703551">
                  <a:extLst>
                    <a:ext uri="{9D8B030D-6E8A-4147-A177-3AD203B41FA5}">
                      <a16:colId xmlns:a16="http://schemas.microsoft.com/office/drawing/2014/main" val="20004"/>
                    </a:ext>
                  </a:extLst>
                </a:gridCol>
                <a:gridCol w="703551">
                  <a:extLst>
                    <a:ext uri="{9D8B030D-6E8A-4147-A177-3AD203B41FA5}">
                      <a16:colId xmlns:a16="http://schemas.microsoft.com/office/drawing/2014/main" val="20005"/>
                    </a:ext>
                  </a:extLst>
                </a:gridCol>
                <a:gridCol w="703551">
                  <a:extLst>
                    <a:ext uri="{9D8B030D-6E8A-4147-A177-3AD203B41FA5}">
                      <a16:colId xmlns:a16="http://schemas.microsoft.com/office/drawing/2014/main" val="20006"/>
                    </a:ext>
                  </a:extLst>
                </a:gridCol>
                <a:gridCol w="703551">
                  <a:extLst>
                    <a:ext uri="{9D8B030D-6E8A-4147-A177-3AD203B41FA5}">
                      <a16:colId xmlns:a16="http://schemas.microsoft.com/office/drawing/2014/main" val="20007"/>
                    </a:ext>
                  </a:extLst>
                </a:gridCol>
                <a:gridCol w="703551">
                  <a:extLst>
                    <a:ext uri="{9D8B030D-6E8A-4147-A177-3AD203B41FA5}">
                      <a16:colId xmlns:a16="http://schemas.microsoft.com/office/drawing/2014/main" val="20008"/>
                    </a:ext>
                  </a:extLst>
                </a:gridCol>
                <a:gridCol w="703551">
                  <a:extLst>
                    <a:ext uri="{9D8B030D-6E8A-4147-A177-3AD203B41FA5}">
                      <a16:colId xmlns:a16="http://schemas.microsoft.com/office/drawing/2014/main" val="20009"/>
                    </a:ext>
                  </a:extLst>
                </a:gridCol>
              </a:tblGrid>
              <a:tr h="305074">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accent1">
                              <a:lumMod val="50000"/>
                            </a:schemeClr>
                          </a:solidFill>
                          <a:effectLst/>
                        </a:rPr>
                        <a:t>CY2017</a:t>
                      </a:r>
                      <a:endParaRPr kumimoji="0" lang="en-US" sz="1200" b="1" i="0" u="none" strike="noStrike" cap="none" normalizeH="0" baseline="0" dirty="0" smtClean="0">
                        <a:ln>
                          <a:noFill/>
                        </a:ln>
                        <a:solidFill>
                          <a:schemeClr val="accent1">
                            <a:lumMod val="50000"/>
                          </a:schemeClr>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accent1">
                              <a:lumMod val="50000"/>
                            </a:schemeClr>
                          </a:solidFill>
                          <a:effectLst/>
                        </a:rPr>
                        <a:t>2018</a:t>
                      </a:r>
                      <a:endParaRPr kumimoji="0" lang="en-US" sz="1200" b="1" i="0" u="none" strike="noStrike" cap="none" normalizeH="0" baseline="0" dirty="0" smtClean="0">
                        <a:ln>
                          <a:noFill/>
                        </a:ln>
                        <a:solidFill>
                          <a:schemeClr val="accent1">
                            <a:lumMod val="50000"/>
                          </a:schemeClr>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accent1">
                              <a:lumMod val="50000"/>
                            </a:schemeClr>
                          </a:solidFill>
                          <a:effectLst/>
                        </a:rPr>
                        <a:t>2019</a:t>
                      </a:r>
                      <a:endParaRPr kumimoji="0" lang="en-US" sz="1200" b="1" i="0" u="none" strike="noStrike" cap="none" normalizeH="0" baseline="0" dirty="0" smtClean="0">
                        <a:ln>
                          <a:noFill/>
                        </a:ln>
                        <a:solidFill>
                          <a:schemeClr val="accent1">
                            <a:lumMod val="50000"/>
                          </a:schemeClr>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accent1">
                              <a:lumMod val="50000"/>
                            </a:schemeClr>
                          </a:solidFill>
                          <a:effectLst/>
                        </a:rPr>
                        <a:t>2020</a:t>
                      </a:r>
                      <a:endParaRPr kumimoji="0" lang="en-US" sz="1200" b="1" i="0" u="none" strike="noStrike" cap="none" normalizeH="0" baseline="0" dirty="0" smtClean="0">
                        <a:ln>
                          <a:noFill/>
                        </a:ln>
                        <a:solidFill>
                          <a:schemeClr val="accent1">
                            <a:lumMod val="50000"/>
                          </a:schemeClr>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accent1">
                              <a:lumMod val="50000"/>
                            </a:schemeClr>
                          </a:solidFill>
                          <a:effectLst/>
                        </a:rPr>
                        <a:t>2021</a:t>
                      </a:r>
                      <a:endParaRPr kumimoji="0" lang="en-US" sz="1200" b="1" i="0" u="none" strike="noStrike" cap="none" normalizeH="0" baseline="0" dirty="0" smtClean="0">
                        <a:ln>
                          <a:noFill/>
                        </a:ln>
                        <a:solidFill>
                          <a:schemeClr val="accent1">
                            <a:lumMod val="50000"/>
                          </a:schemeClr>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accent1">
                              <a:lumMod val="50000"/>
                            </a:schemeClr>
                          </a:solidFill>
                          <a:effectLst/>
                        </a:rPr>
                        <a:t>2022</a:t>
                      </a:r>
                      <a:endParaRPr kumimoji="0" lang="en-US" sz="1200" b="1" i="0" u="none" strike="noStrike" cap="none" normalizeH="0" baseline="0" dirty="0" smtClean="0">
                        <a:ln>
                          <a:noFill/>
                        </a:ln>
                        <a:solidFill>
                          <a:schemeClr val="accent1">
                            <a:lumMod val="50000"/>
                          </a:schemeClr>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accent1">
                              <a:lumMod val="50000"/>
                            </a:schemeClr>
                          </a:solidFill>
                          <a:effectLst/>
                        </a:rPr>
                        <a:t>2023</a:t>
                      </a:r>
                      <a:endParaRPr kumimoji="0" lang="en-US" sz="1200" b="1" i="0" u="none" strike="noStrike" cap="none" normalizeH="0" baseline="0" dirty="0" smtClean="0">
                        <a:ln>
                          <a:noFill/>
                        </a:ln>
                        <a:solidFill>
                          <a:schemeClr val="accent1">
                            <a:lumMod val="50000"/>
                          </a:schemeClr>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accent1">
                              <a:lumMod val="50000"/>
                            </a:schemeClr>
                          </a:solidFill>
                          <a:effectLst/>
                        </a:rPr>
                        <a:t>2024</a:t>
                      </a:r>
                      <a:endParaRPr kumimoji="0" lang="en-US" sz="1200" b="1" i="0" u="none" strike="noStrike" cap="none" normalizeH="0" baseline="0" dirty="0" smtClean="0">
                        <a:ln>
                          <a:noFill/>
                        </a:ln>
                        <a:solidFill>
                          <a:schemeClr val="accent1">
                            <a:lumMod val="50000"/>
                          </a:schemeClr>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accent1">
                              <a:lumMod val="50000"/>
                            </a:schemeClr>
                          </a:solidFill>
                          <a:effectLst/>
                        </a:rPr>
                        <a:t>2025</a:t>
                      </a:r>
                      <a:endParaRPr kumimoji="0" lang="en-US" sz="1200" b="1" i="0" u="none" strike="noStrike" cap="none" normalizeH="0" baseline="0" dirty="0" smtClean="0">
                        <a:ln>
                          <a:noFill/>
                        </a:ln>
                        <a:solidFill>
                          <a:schemeClr val="accent1">
                            <a:lumMod val="50000"/>
                          </a:schemeClr>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accent1">
                              <a:lumMod val="50000"/>
                            </a:schemeClr>
                          </a:solidFill>
                          <a:effectLst/>
                        </a:rPr>
                        <a:t>2026</a:t>
                      </a:r>
                      <a:endParaRPr kumimoji="0" lang="en-US" sz="1200" b="1" i="0" u="none" strike="noStrike" cap="none" normalizeH="0" baseline="0" dirty="0" smtClean="0">
                        <a:ln>
                          <a:noFill/>
                        </a:ln>
                        <a:solidFill>
                          <a:schemeClr val="accent1">
                            <a:lumMod val="50000"/>
                          </a:schemeClr>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50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4944568">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75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50000"/>
                        </a:srgbClr>
                      </a:solidFill>
                      <a:prstDash val="solid"/>
                      <a:round/>
                      <a:headEnd type="none" w="med" len="med"/>
                      <a:tailEnd type="none" w="med" len="med"/>
                    </a:lnR>
                    <a:lnT w="12700" cap="flat" cmpd="sng" algn="ctr">
                      <a:solidFill>
                        <a:srgbClr val="4F81BD">
                          <a:lumMod val="75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50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75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75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75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75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75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75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75000"/>
                        </a:srgbClr>
                      </a:solidFill>
                      <a:prstDash val="solid"/>
                      <a:round/>
                      <a:headEnd type="none" w="med" len="med"/>
                      <a:tailEnd type="none" w="med" len="med"/>
                    </a:lnR>
                    <a:lnT w="12700" cap="flat" cmpd="sng" algn="ctr">
                      <a:solidFill>
                        <a:srgbClr val="4F81BD">
                          <a:lumMod val="75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lvl="0" indent="0" algn="ctr" defTabSz="457200" rtl="0" eaLnBrk="0" fontAlgn="b"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txBody>
                  <a:tcPr marL="9525" marR="9525" marT="9549" marB="0" anchor="ctr" horzOverflow="overflow">
                    <a:lnL w="12700" cap="flat" cmpd="sng" algn="ctr">
                      <a:solidFill>
                        <a:srgbClr val="4F81BD">
                          <a:lumMod val="75000"/>
                        </a:srgbClr>
                      </a:solidFill>
                      <a:prstDash val="solid"/>
                      <a:round/>
                      <a:headEnd type="none" w="med" len="med"/>
                      <a:tailEnd type="none" w="med" len="med"/>
                    </a:lnL>
                    <a:lnR w="12700" cap="flat" cmpd="sng" algn="ctr">
                      <a:solidFill>
                        <a:srgbClr val="4F81BD">
                          <a:lumMod val="50000"/>
                        </a:srgbClr>
                      </a:solidFill>
                      <a:prstDash val="solid"/>
                      <a:round/>
                      <a:headEnd type="none" w="med" len="med"/>
                      <a:tailEnd type="none" w="med" len="med"/>
                    </a:lnR>
                    <a:lnT w="12700" cap="flat" cmpd="sng" algn="ctr">
                      <a:solidFill>
                        <a:srgbClr val="4F81BD">
                          <a:lumMod val="75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bl>
          </a:graphicData>
        </a:graphic>
      </p:graphicFrame>
      <p:grpSp>
        <p:nvGrpSpPr>
          <p:cNvPr id="5" name="Group 4"/>
          <p:cNvGrpSpPr/>
          <p:nvPr/>
        </p:nvGrpSpPr>
        <p:grpSpPr>
          <a:xfrm>
            <a:off x="151540" y="990600"/>
            <a:ext cx="8869680" cy="2667000"/>
            <a:chOff x="45401" y="3200399"/>
            <a:chExt cx="8961120" cy="1789045"/>
          </a:xfrm>
        </p:grpSpPr>
        <p:sp>
          <p:nvSpPr>
            <p:cNvPr id="6" name="Rounded Rectangle 5"/>
            <p:cNvSpPr/>
            <p:nvPr/>
          </p:nvSpPr>
          <p:spPr>
            <a:xfrm>
              <a:off x="45401" y="3200399"/>
              <a:ext cx="8961120" cy="1789045"/>
            </a:xfrm>
            <a:prstGeom prst="roundRect">
              <a:avLst/>
            </a:prstGeom>
            <a:solidFill>
              <a:srgbClr val="F79646">
                <a:lumMod val="20000"/>
                <a:lumOff val="80000"/>
                <a:alpha val="75000"/>
              </a:srgbClr>
            </a:solidFill>
            <a:ln>
              <a:solidFill>
                <a:srgbClr val="F79646">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fontAlgn="auto">
                <a:spcBef>
                  <a:spcPts val="0"/>
                </a:spcBef>
                <a:spcAft>
                  <a:spcPts val="0"/>
                </a:spcAft>
                <a:defRPr/>
              </a:pPr>
              <a:endParaRPr lang="en-US" kern="0" dirty="0" smtClean="0">
                <a:ln w="6350">
                  <a:solidFill>
                    <a:prstClr val="black"/>
                  </a:solidFill>
                </a:ln>
                <a:solidFill>
                  <a:prstClr val="white"/>
                </a:solidFill>
                <a:latin typeface="Calibri"/>
              </a:endParaRPr>
            </a:p>
          </p:txBody>
        </p:sp>
        <p:sp>
          <p:nvSpPr>
            <p:cNvPr id="7" name="Content Placeholder 2"/>
            <p:cNvSpPr txBox="1">
              <a:spLocks/>
            </p:cNvSpPr>
            <p:nvPr/>
          </p:nvSpPr>
          <p:spPr bwMode="auto">
            <a:xfrm>
              <a:off x="121601" y="3498293"/>
              <a:ext cx="1656291" cy="730807"/>
            </a:xfrm>
            <a:prstGeom prst="snip2DiagRect">
              <a:avLst/>
            </a:prstGeom>
            <a:solidFill>
              <a:srgbClr val="F79646">
                <a:lumMod val="60000"/>
                <a:lumOff val="40000"/>
              </a:srgbClr>
            </a:solidFill>
            <a:ln>
              <a:solidFill>
                <a:srgbClr val="F79646">
                  <a:lumMod val="75000"/>
                </a:srgbClr>
              </a:solidFill>
              <a:headEnd/>
              <a:tailEnd/>
            </a:ln>
            <a:effectLst>
              <a:innerShdw blurRad="63500" dist="50800" dir="10800000">
                <a:prstClr val="black">
                  <a:alpha val="50000"/>
                </a:prstClr>
              </a:innerShdw>
              <a:reflection blurRad="6350" stA="52000" endA="300" endPos="35000" dir="5400000" sy="-100000" algn="bl" rotWithShape="0"/>
            </a:effectLst>
            <a:scene3d>
              <a:camera prst="orthographicFront">
                <a:rot lat="0" lon="0" rev="0"/>
              </a:camera>
              <a:lightRig rig="threePt" dir="t">
                <a:rot lat="0" lon="0" rev="1200000"/>
              </a:lightRig>
            </a:scene3d>
            <a:sp3d>
              <a:bevelT w="63500" h="25400"/>
            </a:sp3d>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fontAlgn="auto" hangingPunct="1">
                <a:spcBef>
                  <a:spcPts val="0"/>
                </a:spcBef>
                <a:spcAft>
                  <a:spcPts val="0"/>
                </a:spcAft>
                <a:defRPr/>
              </a:pPr>
              <a:r>
                <a:rPr lang="en-US" altLang="en-US" sz="1400" b="1" kern="0" dirty="0" smtClean="0">
                  <a:solidFill>
                    <a:prstClr val="black"/>
                  </a:solidFill>
                  <a:latin typeface="Calibri"/>
                </a:rPr>
                <a:t>New Capabilities</a:t>
              </a:r>
              <a:endParaRPr lang="en-US" altLang="en-US" sz="800" b="1" kern="0" dirty="0">
                <a:solidFill>
                  <a:prstClr val="black"/>
                </a:solidFill>
                <a:latin typeface="Calibri"/>
              </a:endParaRPr>
            </a:p>
          </p:txBody>
        </p:sp>
      </p:grpSp>
      <p:grpSp>
        <p:nvGrpSpPr>
          <p:cNvPr id="8" name="Group 7"/>
          <p:cNvGrpSpPr/>
          <p:nvPr/>
        </p:nvGrpSpPr>
        <p:grpSpPr>
          <a:xfrm>
            <a:off x="152400" y="5105400"/>
            <a:ext cx="8869680" cy="753842"/>
            <a:chOff x="45401" y="5776316"/>
            <a:chExt cx="8961120" cy="868323"/>
          </a:xfrm>
        </p:grpSpPr>
        <p:sp>
          <p:nvSpPr>
            <p:cNvPr id="9" name="Rounded Rectangle 8"/>
            <p:cNvSpPr/>
            <p:nvPr/>
          </p:nvSpPr>
          <p:spPr>
            <a:xfrm>
              <a:off x="45401" y="5776316"/>
              <a:ext cx="8961120" cy="868323"/>
            </a:xfrm>
            <a:prstGeom prst="roundRect">
              <a:avLst/>
            </a:prstGeom>
            <a:solidFill>
              <a:sysClr val="window" lastClr="FFFFFF">
                <a:lumMod val="85000"/>
                <a:alpha val="75000"/>
              </a:sysClr>
            </a:solidFill>
            <a:ln>
              <a:solidFill>
                <a:sysClr val="windowText" lastClr="000000">
                  <a:lumMod val="50000"/>
                  <a:lumOff val="50000"/>
                </a:sys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fontAlgn="auto">
                <a:spcBef>
                  <a:spcPts val="0"/>
                </a:spcBef>
                <a:spcAft>
                  <a:spcPts val="0"/>
                </a:spcAft>
                <a:defRPr/>
              </a:pPr>
              <a:endParaRPr lang="en-US" kern="0" dirty="0" smtClean="0">
                <a:ln w="6350">
                  <a:solidFill>
                    <a:prstClr val="black"/>
                  </a:solidFill>
                </a:ln>
                <a:solidFill>
                  <a:prstClr val="white"/>
                </a:solidFill>
                <a:latin typeface="Calibri"/>
              </a:endParaRPr>
            </a:p>
          </p:txBody>
        </p:sp>
        <p:sp>
          <p:nvSpPr>
            <p:cNvPr id="10" name="Content Placeholder 2"/>
            <p:cNvSpPr txBox="1">
              <a:spLocks/>
            </p:cNvSpPr>
            <p:nvPr/>
          </p:nvSpPr>
          <p:spPr bwMode="auto">
            <a:xfrm>
              <a:off x="141710" y="5776317"/>
              <a:ext cx="1656291" cy="730807"/>
            </a:xfrm>
            <a:prstGeom prst="snip2DiagRect">
              <a:avLst/>
            </a:prstGeom>
            <a:solidFill>
              <a:sysClr val="window" lastClr="FFFFFF">
                <a:lumMod val="65000"/>
              </a:sysClr>
            </a:solidFill>
            <a:ln>
              <a:solidFill>
                <a:sysClr val="window" lastClr="FFFFFF">
                  <a:lumMod val="50000"/>
                </a:sysClr>
              </a:solidFill>
              <a:headEnd/>
              <a:tailEnd/>
            </a:ln>
            <a:effectLst>
              <a:innerShdw blurRad="63500" dist="50800" dir="10800000">
                <a:prstClr val="black">
                  <a:alpha val="50000"/>
                </a:prstClr>
              </a:innerShdw>
              <a:reflection blurRad="6350" stA="52000" endA="300" endPos="35000" dir="5400000" sy="-100000" algn="bl" rotWithShape="0"/>
            </a:effectLst>
            <a:scene3d>
              <a:camera prst="orthographicFront">
                <a:rot lat="0" lon="0" rev="0"/>
              </a:camera>
              <a:lightRig rig="threePt" dir="t">
                <a:rot lat="0" lon="0" rev="1200000"/>
              </a:lightRig>
            </a:scene3d>
            <a:sp3d>
              <a:bevelT w="63500" h="25400"/>
            </a:sp3d>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fontAlgn="auto" hangingPunct="1">
                <a:spcBef>
                  <a:spcPts val="0"/>
                </a:spcBef>
                <a:spcAft>
                  <a:spcPts val="0"/>
                </a:spcAft>
                <a:defRPr/>
              </a:pPr>
              <a:r>
                <a:rPr lang="en-US" altLang="en-US" sz="1400" b="1" kern="0" dirty="0" smtClean="0">
                  <a:solidFill>
                    <a:prstClr val="black"/>
                  </a:solidFill>
                  <a:latin typeface="Calibri"/>
                </a:rPr>
                <a:t>Policy &amp; Procedures</a:t>
              </a:r>
              <a:endParaRPr lang="en-US" altLang="en-US" sz="1400" b="1" kern="0" dirty="0">
                <a:solidFill>
                  <a:prstClr val="black"/>
                </a:solidFill>
                <a:latin typeface="Calibri"/>
              </a:endParaRPr>
            </a:p>
          </p:txBody>
        </p:sp>
      </p:grpSp>
      <p:sp>
        <p:nvSpPr>
          <p:cNvPr id="11" name="Rectangle 12" descr="103208-14  Enhanced Vision System for Taxi&#10;10/3/11 - 9/30/15"/>
          <p:cNvSpPr>
            <a:spLocks noChangeArrowheads="1"/>
          </p:cNvSpPr>
          <p:nvPr/>
        </p:nvSpPr>
        <p:spPr bwMode="auto">
          <a:xfrm>
            <a:off x="2735713" y="1422860"/>
            <a:ext cx="4426227" cy="237744"/>
          </a:xfrm>
          <a:prstGeom prst="rect">
            <a:avLst/>
          </a:prstGeom>
          <a:gradFill flip="none" rotWithShape="1">
            <a:gsLst>
              <a:gs pos="0">
                <a:srgbClr val="4BACC6">
                  <a:lumMod val="75000"/>
                </a:srgbClr>
              </a:gs>
              <a:gs pos="68000">
                <a:srgbClr val="4BACC6">
                  <a:lumMod val="75000"/>
                </a:srgbClr>
              </a:gs>
              <a:gs pos="100000">
                <a:srgbClr val="4F81BD">
                  <a:lumMod val="20000"/>
                  <a:lumOff val="80000"/>
                </a:srgbClr>
              </a:gs>
            </a:gsLst>
            <a:lin ang="10800000" scaled="1"/>
            <a:tileRect/>
          </a:gradFill>
          <a:ln w="1">
            <a:solidFill>
              <a:srgbClr val="1F497D">
                <a:lumMod val="75000"/>
              </a:srgbClr>
            </a:solidFill>
            <a:miter lim="800000"/>
            <a:headEnd/>
            <a:tailEnd/>
          </a:ln>
        </p:spPr>
        <p:txBody>
          <a:bodyPr lIns="1" tIns="1" rIns="1" bIns="1" anchor="ctr" anchorCtr="1"/>
          <a:lstStyle/>
          <a:p>
            <a:pPr defTabSz="914400" fontAlgn="auto">
              <a:spcBef>
                <a:spcPts val="0"/>
              </a:spcBef>
              <a:spcAft>
                <a:spcPts val="0"/>
              </a:spcAft>
              <a:defRPr/>
            </a:pPr>
            <a:r>
              <a:rPr lang="en-US" sz="900" b="1" kern="0" dirty="0" smtClean="0">
                <a:solidFill>
                  <a:prstClr val="white"/>
                </a:solidFill>
                <a:latin typeface="Calibri"/>
                <a:cs typeface="Calibri" pitchFamily="34" charset="0"/>
              </a:rPr>
              <a:t>	</a:t>
            </a:r>
            <a:r>
              <a:rPr lang="en-US" sz="900" b="1" kern="0" dirty="0">
                <a:solidFill>
                  <a:prstClr val="white"/>
                </a:solidFill>
                <a:latin typeface="Calibri"/>
                <a:cs typeface="Calibri" pitchFamily="34" charset="0"/>
              </a:rPr>
              <a:t>	</a:t>
            </a:r>
            <a:r>
              <a:rPr lang="en-US" sz="900" b="1" kern="0" dirty="0" smtClean="0">
                <a:solidFill>
                  <a:prstClr val="white"/>
                </a:solidFill>
                <a:latin typeface="Calibri"/>
                <a:cs typeface="Calibri" pitchFamily="34" charset="0"/>
              </a:rPr>
              <a:t>                          Space Integration Enhancements WP1</a:t>
            </a:r>
            <a:endParaRPr lang="en-US" sz="900" b="1" kern="0" dirty="0">
              <a:solidFill>
                <a:prstClr val="white"/>
              </a:solidFill>
              <a:latin typeface="Calibri"/>
              <a:cs typeface="Calibri" pitchFamily="34" charset="0"/>
            </a:endParaRPr>
          </a:p>
        </p:txBody>
      </p:sp>
      <p:sp>
        <p:nvSpPr>
          <p:cNvPr id="15" name="TextBox 14"/>
          <p:cNvSpPr txBox="1"/>
          <p:nvPr/>
        </p:nvSpPr>
        <p:spPr>
          <a:xfrm>
            <a:off x="4984004" y="1283616"/>
            <a:ext cx="457200" cy="215444"/>
          </a:xfrm>
          <a:prstGeom prst="rect">
            <a:avLst/>
          </a:prstGeom>
          <a:noFill/>
        </p:spPr>
        <p:txBody>
          <a:bodyPr wrap="square" rtlCol="0">
            <a:spAutoFit/>
          </a:bodyPr>
          <a:lstStyle/>
          <a:p>
            <a:pPr defTabSz="914400" fontAlgn="auto">
              <a:spcBef>
                <a:spcPts val="0"/>
              </a:spcBef>
              <a:spcAft>
                <a:spcPts val="0"/>
              </a:spcAft>
            </a:pPr>
            <a:r>
              <a:rPr lang="en-US" sz="800" b="1" dirty="0" smtClean="0">
                <a:solidFill>
                  <a:prstClr val="black"/>
                </a:solidFill>
                <a:latin typeface="Calibri"/>
              </a:rPr>
              <a:t>FID </a:t>
            </a:r>
            <a:endParaRPr lang="en-US" sz="800" b="1" dirty="0">
              <a:solidFill>
                <a:prstClr val="black"/>
              </a:solidFill>
              <a:latin typeface="Calibri"/>
            </a:endParaRPr>
          </a:p>
        </p:txBody>
      </p:sp>
      <p:sp>
        <p:nvSpPr>
          <p:cNvPr id="16" name="TextBox 15"/>
          <p:cNvSpPr txBox="1"/>
          <p:nvPr/>
        </p:nvSpPr>
        <p:spPr>
          <a:xfrm>
            <a:off x="3428140" y="1270460"/>
            <a:ext cx="457200" cy="215444"/>
          </a:xfrm>
          <a:prstGeom prst="rect">
            <a:avLst/>
          </a:prstGeom>
          <a:noFill/>
        </p:spPr>
        <p:txBody>
          <a:bodyPr wrap="square" rtlCol="0">
            <a:spAutoFit/>
          </a:bodyPr>
          <a:lstStyle/>
          <a:p>
            <a:pPr defTabSz="914400" fontAlgn="auto">
              <a:spcBef>
                <a:spcPts val="0"/>
              </a:spcBef>
              <a:spcAft>
                <a:spcPts val="0"/>
              </a:spcAft>
            </a:pPr>
            <a:r>
              <a:rPr lang="en-US" sz="800" b="1" dirty="0" smtClean="0">
                <a:solidFill>
                  <a:prstClr val="black"/>
                </a:solidFill>
                <a:latin typeface="Calibri"/>
              </a:rPr>
              <a:t>IARD </a:t>
            </a:r>
            <a:endParaRPr lang="en-US" sz="800" b="1" dirty="0">
              <a:solidFill>
                <a:prstClr val="black"/>
              </a:solidFill>
              <a:latin typeface="Calibri"/>
            </a:endParaRPr>
          </a:p>
        </p:txBody>
      </p:sp>
      <p:sp>
        <p:nvSpPr>
          <p:cNvPr id="17" name="Diamond 16"/>
          <p:cNvSpPr/>
          <p:nvPr/>
        </p:nvSpPr>
        <p:spPr bwMode="auto">
          <a:xfrm>
            <a:off x="3574282" y="1422860"/>
            <a:ext cx="158658" cy="245277"/>
          </a:xfrm>
          <a:prstGeom prst="diamond">
            <a:avLst/>
          </a:prstGeom>
          <a:solidFill>
            <a:srgbClr val="00B050"/>
          </a:solidFill>
          <a:ln w="28575" cap="flat" cmpd="sng" algn="ctr">
            <a:solidFill>
              <a:sysClr val="windowText" lastClr="000000"/>
            </a:solidFill>
            <a:prstDash val="solid"/>
          </a:ln>
          <a:effectLst/>
        </p:spPr>
        <p:txBody>
          <a:bodyPr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endParaRPr lang="en-US" sz="600" kern="0" dirty="0" smtClean="0">
              <a:ln w="12700">
                <a:solidFill>
                  <a:srgbClr val="1F497D">
                    <a:satMod val="155000"/>
                  </a:srgbClr>
                </a:solidFill>
                <a:prstDash val="solid"/>
              </a:ln>
              <a:solidFill>
                <a:prstClr val="black"/>
              </a:solidFill>
              <a:latin typeface="Calibri"/>
              <a:cs typeface="Arial" pitchFamily="34" charset="0"/>
            </a:endParaRPr>
          </a:p>
        </p:txBody>
      </p:sp>
      <p:sp>
        <p:nvSpPr>
          <p:cNvPr id="18" name="Diamond 17"/>
          <p:cNvSpPr/>
          <p:nvPr/>
        </p:nvSpPr>
        <p:spPr bwMode="auto">
          <a:xfrm>
            <a:off x="5053946" y="1422860"/>
            <a:ext cx="158658" cy="245277"/>
          </a:xfrm>
          <a:prstGeom prst="diamond">
            <a:avLst/>
          </a:prstGeom>
          <a:solidFill>
            <a:srgbClr val="00B050"/>
          </a:solidFill>
          <a:ln w="28575" cap="flat" cmpd="sng" algn="ctr">
            <a:solidFill>
              <a:sysClr val="windowText" lastClr="000000"/>
            </a:solidFill>
            <a:prstDash val="solid"/>
          </a:ln>
          <a:effectLst/>
        </p:spPr>
        <p:txBody>
          <a:bodyPr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endParaRPr lang="en-US" sz="600" kern="0" dirty="0" smtClean="0">
              <a:ln w="12700">
                <a:solidFill>
                  <a:srgbClr val="1F497D">
                    <a:satMod val="155000"/>
                  </a:srgbClr>
                </a:solidFill>
                <a:prstDash val="solid"/>
              </a:ln>
              <a:solidFill>
                <a:prstClr val="black"/>
              </a:solidFill>
              <a:latin typeface="Calibri"/>
              <a:cs typeface="Arial" pitchFamily="34" charset="0"/>
            </a:endParaRPr>
          </a:p>
        </p:txBody>
      </p:sp>
      <p:sp>
        <p:nvSpPr>
          <p:cNvPr id="19" name="Rectangle 12" descr="103208-14  Enhanced Vision System for Taxi&#10;10/3/11 - 9/30/15"/>
          <p:cNvSpPr>
            <a:spLocks noChangeArrowheads="1"/>
          </p:cNvSpPr>
          <p:nvPr/>
        </p:nvSpPr>
        <p:spPr bwMode="auto">
          <a:xfrm>
            <a:off x="2394973" y="5330513"/>
            <a:ext cx="6610183" cy="393192"/>
          </a:xfrm>
          <a:prstGeom prst="notchedRightArrow">
            <a:avLst/>
          </a:prstGeom>
          <a:gradFill flip="none" rotWithShape="1">
            <a:gsLst>
              <a:gs pos="0">
                <a:srgbClr val="F79646">
                  <a:lumMod val="60000"/>
                  <a:lumOff val="40000"/>
                </a:srgbClr>
              </a:gs>
              <a:gs pos="16000">
                <a:sysClr val="window" lastClr="FFFFFF"/>
              </a:gs>
              <a:gs pos="44000">
                <a:srgbClr val="F79646"/>
              </a:gs>
            </a:gsLst>
            <a:lin ang="18900000" scaled="1"/>
            <a:tileRect/>
          </a:gradFill>
          <a:ln w="1">
            <a:solidFill>
              <a:srgbClr val="1F497D">
                <a:lumMod val="75000"/>
              </a:srgbClr>
            </a:solidFill>
            <a:miter lim="800000"/>
            <a:headEnd/>
            <a:tailEnd/>
          </a:ln>
        </p:spPr>
        <p:txBody>
          <a:bodyPr lIns="1" tIns="1" rIns="1" bIns="1" anchor="ctr" anchorCtr="0"/>
          <a:lstStyle/>
          <a:p>
            <a:pPr algn="ctr" defTabSz="914400" fontAlgn="auto">
              <a:spcBef>
                <a:spcPts val="0"/>
              </a:spcBef>
              <a:spcAft>
                <a:spcPts val="0"/>
              </a:spcAft>
              <a:defRPr/>
            </a:pPr>
            <a:r>
              <a:rPr lang="en-US" sz="900" b="1" kern="0" dirty="0" smtClean="0">
                <a:solidFill>
                  <a:prstClr val="white"/>
                </a:solidFill>
                <a:latin typeface="Calibri"/>
                <a:cs typeface="Calibri" pitchFamily="34" charset="0"/>
              </a:rPr>
              <a:t>Work Group for Development of Policy/Procedure Items</a:t>
            </a:r>
            <a:endParaRPr lang="en-US" sz="900" b="1" kern="0" dirty="0">
              <a:solidFill>
                <a:prstClr val="white"/>
              </a:solidFill>
              <a:latin typeface="Calibri"/>
              <a:cs typeface="Calibri" pitchFamily="34" charset="0"/>
            </a:endParaRPr>
          </a:p>
        </p:txBody>
      </p:sp>
      <p:sp>
        <p:nvSpPr>
          <p:cNvPr id="20" name="TextBox 19"/>
          <p:cNvSpPr txBox="1"/>
          <p:nvPr/>
        </p:nvSpPr>
        <p:spPr>
          <a:xfrm>
            <a:off x="4111169" y="1270460"/>
            <a:ext cx="457200" cy="215444"/>
          </a:xfrm>
          <a:prstGeom prst="rect">
            <a:avLst/>
          </a:prstGeom>
          <a:noFill/>
        </p:spPr>
        <p:txBody>
          <a:bodyPr wrap="square" rtlCol="0">
            <a:spAutoFit/>
          </a:bodyPr>
          <a:lstStyle/>
          <a:p>
            <a:pPr algn="ctr" defTabSz="914400" fontAlgn="auto">
              <a:spcBef>
                <a:spcPts val="0"/>
              </a:spcBef>
              <a:spcAft>
                <a:spcPts val="0"/>
              </a:spcAft>
            </a:pPr>
            <a:r>
              <a:rPr lang="en-US" sz="800" b="1" dirty="0" smtClean="0">
                <a:solidFill>
                  <a:prstClr val="black"/>
                </a:solidFill>
                <a:latin typeface="Calibri"/>
              </a:rPr>
              <a:t>IID</a:t>
            </a:r>
            <a:endParaRPr lang="en-US" sz="800" b="1" dirty="0">
              <a:solidFill>
                <a:prstClr val="black"/>
              </a:solidFill>
              <a:latin typeface="Calibri"/>
            </a:endParaRPr>
          </a:p>
        </p:txBody>
      </p:sp>
      <p:sp>
        <p:nvSpPr>
          <p:cNvPr id="21" name="Diamond 20"/>
          <p:cNvSpPr/>
          <p:nvPr/>
        </p:nvSpPr>
        <p:spPr bwMode="auto">
          <a:xfrm>
            <a:off x="4257311" y="1422860"/>
            <a:ext cx="158658" cy="245277"/>
          </a:xfrm>
          <a:prstGeom prst="diamond">
            <a:avLst/>
          </a:prstGeom>
          <a:solidFill>
            <a:srgbClr val="00B050"/>
          </a:solidFill>
          <a:ln w="28575" cap="flat" cmpd="sng" algn="ctr">
            <a:solidFill>
              <a:sysClr val="windowText" lastClr="000000"/>
            </a:solidFill>
            <a:prstDash val="solid"/>
          </a:ln>
          <a:effectLst/>
        </p:spPr>
        <p:txBody>
          <a:bodyPr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endParaRPr lang="en-US" sz="600" kern="0" dirty="0" smtClean="0">
              <a:ln w="12700">
                <a:solidFill>
                  <a:srgbClr val="1F497D">
                    <a:satMod val="155000"/>
                  </a:srgbClr>
                </a:solidFill>
                <a:prstDash val="solid"/>
              </a:ln>
              <a:solidFill>
                <a:prstClr val="black"/>
              </a:solidFill>
              <a:latin typeface="Calibri"/>
              <a:cs typeface="Arial" pitchFamily="34" charset="0"/>
            </a:endParaRPr>
          </a:p>
        </p:txBody>
      </p:sp>
      <p:sp>
        <p:nvSpPr>
          <p:cNvPr id="22" name="Rectangle 12" descr="103208-14  Enhanced Vision System for Taxi&#10;10/3/11 - 9/30/15"/>
          <p:cNvSpPr>
            <a:spLocks noChangeArrowheads="1"/>
          </p:cNvSpPr>
          <p:nvPr/>
        </p:nvSpPr>
        <p:spPr bwMode="auto">
          <a:xfrm>
            <a:off x="4685440" y="1880059"/>
            <a:ext cx="4335780" cy="393192"/>
          </a:xfrm>
          <a:prstGeom prst="notchedRightArrow">
            <a:avLst/>
          </a:prstGeom>
          <a:gradFill flip="none" rotWithShape="1">
            <a:gsLst>
              <a:gs pos="0">
                <a:srgbClr val="4BACC6">
                  <a:lumMod val="75000"/>
                </a:srgbClr>
              </a:gs>
              <a:gs pos="68000">
                <a:srgbClr val="4BACC6">
                  <a:lumMod val="75000"/>
                </a:srgbClr>
              </a:gs>
              <a:gs pos="100000">
                <a:srgbClr val="4F81BD">
                  <a:lumMod val="20000"/>
                  <a:lumOff val="80000"/>
                </a:srgbClr>
              </a:gs>
            </a:gsLst>
            <a:lin ang="10800000" scaled="1"/>
            <a:tileRect/>
          </a:gradFill>
          <a:ln w="1">
            <a:solidFill>
              <a:srgbClr val="1F497D">
                <a:lumMod val="75000"/>
              </a:srgbClr>
            </a:solidFill>
            <a:miter lim="800000"/>
            <a:headEnd/>
            <a:tailEnd/>
          </a:ln>
        </p:spPr>
        <p:txBody>
          <a:bodyPr lIns="1" tIns="1" rIns="1" bIns="1" anchor="ctr" anchorCtr="1"/>
          <a:lstStyle/>
          <a:p>
            <a:pPr defTabSz="914400" fontAlgn="auto">
              <a:spcBef>
                <a:spcPts val="0"/>
              </a:spcBef>
              <a:spcAft>
                <a:spcPts val="0"/>
              </a:spcAft>
              <a:defRPr/>
            </a:pPr>
            <a:r>
              <a:rPr lang="en-US" sz="900" b="1" kern="0" dirty="0" smtClean="0">
                <a:solidFill>
                  <a:prstClr val="white"/>
                </a:solidFill>
                <a:latin typeface="Calibri"/>
                <a:cs typeface="Calibri" pitchFamily="34" charset="0"/>
              </a:rPr>
              <a:t>		                          Space Int. Enhance. WP2</a:t>
            </a:r>
          </a:p>
        </p:txBody>
      </p:sp>
      <p:sp>
        <p:nvSpPr>
          <p:cNvPr id="31" name="Rectangle 12" descr="103208-14  Enhanced Vision System for Taxi&#10;10/3/11 - 9/30/15"/>
          <p:cNvSpPr>
            <a:spLocks noChangeArrowheads="1"/>
          </p:cNvSpPr>
          <p:nvPr/>
        </p:nvSpPr>
        <p:spPr bwMode="auto">
          <a:xfrm>
            <a:off x="6930027" y="2438401"/>
            <a:ext cx="2091194" cy="394156"/>
          </a:xfrm>
          <a:prstGeom prst="notchedRightArrow">
            <a:avLst/>
          </a:prstGeom>
          <a:gradFill flip="none" rotWithShape="1">
            <a:gsLst>
              <a:gs pos="0">
                <a:srgbClr val="4BACC6">
                  <a:lumMod val="75000"/>
                </a:srgbClr>
              </a:gs>
              <a:gs pos="68000">
                <a:srgbClr val="4BACC6">
                  <a:lumMod val="75000"/>
                </a:srgbClr>
              </a:gs>
              <a:gs pos="100000">
                <a:srgbClr val="4F81BD">
                  <a:lumMod val="20000"/>
                  <a:lumOff val="80000"/>
                </a:srgbClr>
              </a:gs>
            </a:gsLst>
            <a:lin ang="10800000" scaled="1"/>
            <a:tileRect/>
          </a:gradFill>
          <a:ln w="1">
            <a:solidFill>
              <a:srgbClr val="1F497D">
                <a:lumMod val="75000"/>
              </a:srgbClr>
            </a:solidFill>
            <a:miter lim="800000"/>
            <a:headEnd/>
            <a:tailEnd/>
          </a:ln>
        </p:spPr>
        <p:txBody>
          <a:bodyPr lIns="1" tIns="1" rIns="1" bIns="1" anchor="ctr" anchorCtr="1"/>
          <a:lstStyle/>
          <a:p>
            <a:pPr algn="just" defTabSz="914400" fontAlgn="auto">
              <a:spcBef>
                <a:spcPts val="0"/>
              </a:spcBef>
              <a:spcAft>
                <a:spcPts val="0"/>
              </a:spcAft>
              <a:defRPr/>
            </a:pPr>
            <a:endParaRPr lang="en-US" sz="900" b="1" kern="0" dirty="0">
              <a:solidFill>
                <a:prstClr val="white"/>
              </a:solidFill>
              <a:latin typeface="Calibri"/>
              <a:cs typeface="Calibri" pitchFamily="34" charset="0"/>
            </a:endParaRPr>
          </a:p>
        </p:txBody>
      </p:sp>
      <p:sp>
        <p:nvSpPr>
          <p:cNvPr id="38" name="Rectangle 12" descr="103208-14  Enhanced Vision System for Taxi&#10;10/3/11 - 9/30/15"/>
          <p:cNvSpPr>
            <a:spLocks noChangeArrowheads="1"/>
          </p:cNvSpPr>
          <p:nvPr/>
        </p:nvSpPr>
        <p:spPr bwMode="auto">
          <a:xfrm>
            <a:off x="1981200" y="994238"/>
            <a:ext cx="914400" cy="241756"/>
          </a:xfrm>
          <a:prstGeom prst="rect">
            <a:avLst/>
          </a:prstGeom>
          <a:gradFill flip="none" rotWithShape="1">
            <a:gsLst>
              <a:gs pos="0">
                <a:srgbClr val="4BACC6">
                  <a:lumMod val="75000"/>
                </a:srgbClr>
              </a:gs>
              <a:gs pos="68000">
                <a:srgbClr val="4BACC6">
                  <a:lumMod val="75000"/>
                </a:srgbClr>
              </a:gs>
              <a:gs pos="100000">
                <a:srgbClr val="4F81BD">
                  <a:lumMod val="20000"/>
                  <a:lumOff val="80000"/>
                </a:srgbClr>
              </a:gs>
            </a:gsLst>
            <a:lin ang="10800000" scaled="1"/>
            <a:tileRect/>
          </a:gradFill>
          <a:ln w="1">
            <a:solidFill>
              <a:srgbClr val="1F497D">
                <a:lumMod val="75000"/>
              </a:srgbClr>
            </a:solidFill>
            <a:miter lim="800000"/>
            <a:headEnd/>
            <a:tailEnd/>
          </a:ln>
        </p:spPr>
        <p:txBody>
          <a:bodyPr lIns="1" tIns="1" rIns="1" bIns="1" anchor="ctr" anchorCtr="1"/>
          <a:lstStyle/>
          <a:p>
            <a:pPr defTabSz="914400" fontAlgn="auto">
              <a:spcBef>
                <a:spcPts val="0"/>
              </a:spcBef>
              <a:spcAft>
                <a:spcPts val="0"/>
              </a:spcAft>
              <a:defRPr/>
            </a:pPr>
            <a:r>
              <a:rPr lang="en-US" sz="900" b="1" kern="0" dirty="0" smtClean="0">
                <a:solidFill>
                  <a:prstClr val="white"/>
                </a:solidFill>
                <a:latin typeface="Calibri"/>
                <a:cs typeface="Calibri" pitchFamily="34" charset="0"/>
              </a:rPr>
              <a:t>Pre-Capability</a:t>
            </a:r>
            <a:endParaRPr lang="en-US" sz="900" b="1" kern="0" dirty="0">
              <a:solidFill>
                <a:prstClr val="white"/>
              </a:solidFill>
              <a:latin typeface="Calibri"/>
              <a:cs typeface="Calibri" pitchFamily="34" charset="0"/>
            </a:endParaRPr>
          </a:p>
        </p:txBody>
      </p:sp>
      <p:sp>
        <p:nvSpPr>
          <p:cNvPr id="42" name="TextBox 41"/>
          <p:cNvSpPr txBox="1"/>
          <p:nvPr/>
        </p:nvSpPr>
        <p:spPr>
          <a:xfrm>
            <a:off x="7046194" y="2521823"/>
            <a:ext cx="1793006" cy="230832"/>
          </a:xfrm>
          <a:prstGeom prst="rect">
            <a:avLst/>
          </a:prstGeom>
          <a:noFill/>
        </p:spPr>
        <p:txBody>
          <a:bodyPr wrap="square" rtlCol="0">
            <a:spAutoFit/>
          </a:bodyPr>
          <a:lstStyle/>
          <a:p>
            <a:pPr defTabSz="914400" fontAlgn="auto">
              <a:spcBef>
                <a:spcPts val="0"/>
              </a:spcBef>
              <a:spcAft>
                <a:spcPts val="0"/>
              </a:spcAft>
              <a:defRPr/>
            </a:pPr>
            <a:r>
              <a:rPr lang="en-US" sz="900" b="1" kern="0" dirty="0">
                <a:solidFill>
                  <a:prstClr val="white"/>
                </a:solidFill>
                <a:latin typeface="Calibri"/>
                <a:cs typeface="Calibri" pitchFamily="34" charset="0"/>
              </a:rPr>
              <a:t>Space Int. Enhance. </a:t>
            </a:r>
            <a:r>
              <a:rPr lang="en-US" sz="900" b="1" kern="0" dirty="0" smtClean="0">
                <a:solidFill>
                  <a:prstClr val="white"/>
                </a:solidFill>
                <a:latin typeface="Calibri"/>
                <a:cs typeface="Calibri" pitchFamily="34" charset="0"/>
              </a:rPr>
              <a:t>WP3</a:t>
            </a:r>
            <a:endParaRPr lang="en-US" sz="900" b="1" kern="0" dirty="0">
              <a:solidFill>
                <a:prstClr val="white"/>
              </a:solidFill>
              <a:latin typeface="Calibri"/>
              <a:cs typeface="Calibri" pitchFamily="34" charset="0"/>
            </a:endParaRPr>
          </a:p>
        </p:txBody>
      </p:sp>
      <p:grpSp>
        <p:nvGrpSpPr>
          <p:cNvPr id="43" name="Group 42"/>
          <p:cNvGrpSpPr/>
          <p:nvPr/>
        </p:nvGrpSpPr>
        <p:grpSpPr>
          <a:xfrm>
            <a:off x="158797" y="3733800"/>
            <a:ext cx="8869680" cy="1295400"/>
            <a:chOff x="152400" y="1066800"/>
            <a:chExt cx="8869680" cy="1295400"/>
          </a:xfrm>
        </p:grpSpPr>
        <p:grpSp>
          <p:nvGrpSpPr>
            <p:cNvPr id="44" name="Group 43"/>
            <p:cNvGrpSpPr/>
            <p:nvPr/>
          </p:nvGrpSpPr>
          <p:grpSpPr>
            <a:xfrm>
              <a:off x="152400" y="1066800"/>
              <a:ext cx="8869680" cy="1295400"/>
              <a:chOff x="45401" y="1143000"/>
              <a:chExt cx="8961120" cy="914400"/>
            </a:xfrm>
          </p:grpSpPr>
          <p:sp>
            <p:nvSpPr>
              <p:cNvPr id="60" name="Rounded Rectangle 59"/>
              <p:cNvSpPr/>
              <p:nvPr/>
            </p:nvSpPr>
            <p:spPr>
              <a:xfrm>
                <a:off x="45401" y="1143000"/>
                <a:ext cx="8961120" cy="914400"/>
              </a:xfrm>
              <a:prstGeom prst="roundRect">
                <a:avLst/>
              </a:prstGeom>
              <a:solidFill>
                <a:srgbClr val="4F81BD">
                  <a:lumMod val="20000"/>
                  <a:lumOff val="80000"/>
                  <a:alpha val="75000"/>
                </a:srgbClr>
              </a:solidFill>
              <a:ln>
                <a:solidFill>
                  <a:srgbClr val="4F81BD">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fontAlgn="auto">
                  <a:spcBef>
                    <a:spcPts val="0"/>
                  </a:spcBef>
                  <a:spcAft>
                    <a:spcPts val="0"/>
                  </a:spcAft>
                  <a:defRPr/>
                </a:pPr>
                <a:endParaRPr lang="en-US" kern="0" dirty="0" smtClean="0">
                  <a:ln w="6350">
                    <a:solidFill>
                      <a:prstClr val="black"/>
                    </a:solidFill>
                  </a:ln>
                  <a:solidFill>
                    <a:prstClr val="white"/>
                  </a:solidFill>
                  <a:latin typeface="Calibri"/>
                </a:endParaRPr>
              </a:p>
            </p:txBody>
          </p:sp>
          <p:sp>
            <p:nvSpPr>
              <p:cNvPr id="61" name="Content Placeholder 2"/>
              <p:cNvSpPr txBox="1">
                <a:spLocks/>
              </p:cNvSpPr>
              <p:nvPr/>
            </p:nvSpPr>
            <p:spPr bwMode="auto">
              <a:xfrm>
                <a:off x="141710" y="1250393"/>
                <a:ext cx="1656291" cy="730807"/>
              </a:xfrm>
              <a:prstGeom prst="snip2DiagRect">
                <a:avLst/>
              </a:prstGeom>
              <a:solidFill>
                <a:srgbClr val="4F81BD">
                  <a:lumMod val="60000"/>
                  <a:lumOff val="40000"/>
                </a:srgbClr>
              </a:solidFill>
              <a:ln>
                <a:solidFill>
                  <a:srgbClr val="1F497D">
                    <a:lumMod val="50000"/>
                  </a:srgbClr>
                </a:solidFill>
                <a:headEnd/>
                <a:tailEnd/>
              </a:ln>
              <a:effectLst>
                <a:innerShdw blurRad="63500" dist="50800" dir="10800000">
                  <a:prstClr val="black">
                    <a:alpha val="50000"/>
                  </a:prstClr>
                </a:innerShdw>
                <a:reflection blurRad="6350" stA="52000" endA="300" endPos="35000" dir="5400000" sy="-100000" algn="bl" rotWithShape="0"/>
              </a:effectLst>
              <a:scene3d>
                <a:camera prst="orthographicFront">
                  <a:rot lat="0" lon="0" rev="0"/>
                </a:camera>
                <a:lightRig rig="threePt" dir="t">
                  <a:rot lat="0" lon="0" rev="1200000"/>
                </a:lightRig>
              </a:scene3d>
              <a:sp3d>
                <a:bevelT w="63500" h="25400"/>
              </a:sp3d>
            </p:spPr>
            <p:txBody>
              <a:bodyPr lIns="0" r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fontAlgn="auto" hangingPunct="1">
                  <a:spcBef>
                    <a:spcPts val="0"/>
                  </a:spcBef>
                  <a:spcAft>
                    <a:spcPts val="0"/>
                  </a:spcAft>
                  <a:defRPr/>
                </a:pPr>
                <a:r>
                  <a:rPr lang="en-US" altLang="en-US" sz="1400" b="1" kern="0" dirty="0" smtClean="0">
                    <a:solidFill>
                      <a:prstClr val="black"/>
                    </a:solidFill>
                    <a:latin typeface="Calibri"/>
                  </a:rPr>
                  <a:t>Core Infrastructure</a:t>
                </a:r>
                <a:endParaRPr lang="en-US" altLang="en-US" sz="800" b="1" kern="0" dirty="0" smtClean="0">
                  <a:solidFill>
                    <a:srgbClr val="FF0000"/>
                  </a:solidFill>
                  <a:latin typeface="Calibri"/>
                </a:endParaRPr>
              </a:p>
            </p:txBody>
          </p:sp>
        </p:grpSp>
        <p:sp>
          <p:nvSpPr>
            <p:cNvPr id="45" name="Rectangle 12" descr="103208-14  Enhanced Vision System for Taxi&#10;10/3/11 - 9/30/15"/>
            <p:cNvSpPr>
              <a:spLocks noChangeArrowheads="1"/>
            </p:cNvSpPr>
            <p:nvPr/>
          </p:nvSpPr>
          <p:spPr bwMode="auto">
            <a:xfrm>
              <a:off x="1997335" y="1524000"/>
              <a:ext cx="4711393" cy="381000"/>
            </a:xfrm>
            <a:prstGeom prst="rightArrow">
              <a:avLst/>
            </a:prstGeom>
            <a:gradFill flip="none" rotWithShape="1">
              <a:gsLst>
                <a:gs pos="0">
                  <a:srgbClr val="4BACC6">
                    <a:lumMod val="75000"/>
                  </a:srgbClr>
                </a:gs>
                <a:gs pos="68000">
                  <a:srgbClr val="4BACC6">
                    <a:lumMod val="75000"/>
                  </a:srgbClr>
                </a:gs>
                <a:gs pos="100000">
                  <a:srgbClr val="4F81BD">
                    <a:lumMod val="20000"/>
                    <a:lumOff val="80000"/>
                  </a:srgbClr>
                </a:gs>
              </a:gsLst>
              <a:lin ang="10800000" scaled="1"/>
              <a:tileRect/>
            </a:gradFill>
            <a:ln w="1">
              <a:solidFill>
                <a:srgbClr val="1F497D">
                  <a:lumMod val="75000"/>
                </a:srgbClr>
              </a:solidFill>
              <a:miter lim="800000"/>
              <a:headEnd/>
              <a:tailEnd/>
            </a:ln>
          </p:spPr>
          <p:txBody>
            <a:bodyPr lIns="1" tIns="1" rIns="1" bIns="1" anchor="ctr" anchorCtr="1"/>
            <a:lstStyle/>
            <a:p>
              <a:pPr defTabSz="914400" fontAlgn="auto">
                <a:spcBef>
                  <a:spcPts val="0"/>
                </a:spcBef>
                <a:spcAft>
                  <a:spcPts val="0"/>
                </a:spcAft>
                <a:defRPr/>
              </a:pPr>
              <a:r>
                <a:rPr lang="en-US" sz="900" b="1" kern="0" dirty="0" smtClean="0">
                  <a:solidFill>
                    <a:prstClr val="white"/>
                  </a:solidFill>
                  <a:latin typeface="Calibri"/>
                  <a:cs typeface="Calibri" pitchFamily="34" charset="0"/>
                </a:rPr>
                <a:t>ERAM Enhancements and Tech Refresh</a:t>
              </a:r>
            </a:p>
          </p:txBody>
        </p:sp>
        <p:sp>
          <p:nvSpPr>
            <p:cNvPr id="55" name="Rectangle 12" descr="103208-14  Enhanced Vision System for Taxi&#10;10/3/11 - 9/30/15"/>
            <p:cNvSpPr>
              <a:spLocks noChangeArrowheads="1"/>
            </p:cNvSpPr>
            <p:nvPr/>
          </p:nvSpPr>
          <p:spPr bwMode="auto">
            <a:xfrm>
              <a:off x="2937957" y="1143000"/>
              <a:ext cx="6060802" cy="381000"/>
            </a:xfrm>
            <a:prstGeom prst="rightArrow">
              <a:avLst/>
            </a:prstGeom>
            <a:gradFill flip="none" rotWithShape="1">
              <a:gsLst>
                <a:gs pos="0">
                  <a:srgbClr val="4BACC6">
                    <a:lumMod val="75000"/>
                  </a:srgbClr>
                </a:gs>
                <a:gs pos="68000">
                  <a:srgbClr val="4BACC6">
                    <a:lumMod val="75000"/>
                  </a:srgbClr>
                </a:gs>
                <a:gs pos="100000">
                  <a:srgbClr val="4F81BD">
                    <a:lumMod val="20000"/>
                    <a:lumOff val="80000"/>
                  </a:srgbClr>
                </a:gs>
              </a:gsLst>
              <a:lin ang="10800000" scaled="1"/>
              <a:tileRect/>
            </a:gradFill>
            <a:ln w="1">
              <a:solidFill>
                <a:srgbClr val="1F497D">
                  <a:lumMod val="75000"/>
                </a:srgbClr>
              </a:solidFill>
              <a:miter lim="800000"/>
              <a:headEnd/>
              <a:tailEnd/>
            </a:ln>
          </p:spPr>
          <p:txBody>
            <a:bodyPr lIns="1" tIns="1" rIns="1" bIns="1" anchor="ctr" anchorCtr="1"/>
            <a:lstStyle/>
            <a:p>
              <a:pPr defTabSz="914400" fontAlgn="auto">
                <a:spcBef>
                  <a:spcPts val="0"/>
                </a:spcBef>
                <a:spcAft>
                  <a:spcPts val="0"/>
                </a:spcAft>
                <a:defRPr/>
              </a:pPr>
              <a:r>
                <a:rPr lang="en-US" sz="900" b="1" kern="0" dirty="0" smtClean="0">
                  <a:solidFill>
                    <a:prstClr val="white"/>
                  </a:solidFill>
                  <a:latin typeface="Calibri"/>
                  <a:cs typeface="Calibri" pitchFamily="34" charset="0"/>
                </a:rPr>
                <a:t>Traffic Flow Management/Collaborative Air Traffic Management Technologies </a:t>
              </a:r>
            </a:p>
          </p:txBody>
        </p:sp>
      </p:grpSp>
      <p:sp>
        <p:nvSpPr>
          <p:cNvPr id="63" name="Rectangle 62"/>
          <p:cNvSpPr/>
          <p:nvPr/>
        </p:nvSpPr>
        <p:spPr>
          <a:xfrm>
            <a:off x="1994207" y="2418694"/>
            <a:ext cx="1411829" cy="228600"/>
          </a:xfrm>
          <a:prstGeom prst="rect">
            <a:avLst/>
          </a:prstGeom>
          <a:gradFill flip="none" rotWithShape="1">
            <a:gsLst>
              <a:gs pos="0">
                <a:srgbClr val="4BACC6">
                  <a:lumMod val="75000"/>
                </a:srgbClr>
              </a:gs>
              <a:gs pos="68000">
                <a:srgbClr val="4BACC6">
                  <a:lumMod val="75000"/>
                </a:srgbClr>
              </a:gs>
              <a:gs pos="100000">
                <a:srgbClr val="4F81BD">
                  <a:lumMod val="20000"/>
                  <a:lumOff val="80000"/>
                </a:srgbClr>
              </a:gs>
            </a:gsLst>
            <a:lin ang="10800000" scaled="1"/>
            <a:tileRect/>
          </a:gradFill>
          <a:ln w="1">
            <a:solidFill>
              <a:srgbClr val="1F497D">
                <a:lumMod val="75000"/>
              </a:srgbClr>
            </a:solidFill>
            <a:miter lim="800000"/>
            <a:headEnd/>
            <a:tailEnd/>
          </a:ln>
        </p:spPr>
        <p:txBody>
          <a:bodyPr lIns="1" tIns="1" rIns="1" bIns="1" anchor="ctr" anchorCtr="1"/>
          <a:lstStyle/>
          <a:p>
            <a:pPr defTabSz="914400" fontAlgn="auto">
              <a:spcBef>
                <a:spcPts val="0"/>
              </a:spcBef>
              <a:spcAft>
                <a:spcPts val="0"/>
              </a:spcAft>
            </a:pPr>
            <a:r>
              <a:rPr lang="en-US" sz="900" b="1" kern="0" dirty="0" smtClean="0">
                <a:solidFill>
                  <a:prstClr val="white"/>
                </a:solidFill>
                <a:latin typeface="Calibri"/>
                <a:cs typeface="Calibri" pitchFamily="34" charset="0"/>
              </a:rPr>
              <a:t>     Space </a:t>
            </a:r>
            <a:r>
              <a:rPr lang="en-US" sz="900" b="1" kern="0" dirty="0">
                <a:solidFill>
                  <a:prstClr val="white"/>
                </a:solidFill>
                <a:latin typeface="Calibri"/>
                <a:cs typeface="Calibri" pitchFamily="34" charset="0"/>
              </a:rPr>
              <a:t>Data Integrator</a:t>
            </a:r>
          </a:p>
        </p:txBody>
      </p:sp>
      <p:sp>
        <p:nvSpPr>
          <p:cNvPr id="64" name="Right Arrow 63"/>
          <p:cNvSpPr/>
          <p:nvPr/>
        </p:nvSpPr>
        <p:spPr>
          <a:xfrm>
            <a:off x="1978873" y="3179519"/>
            <a:ext cx="5494182" cy="401881"/>
          </a:xfrm>
          <a:prstGeom prst="rightArrow">
            <a:avLst/>
          </a:prstGeom>
          <a:gradFill flip="none" rotWithShape="1">
            <a:gsLst>
              <a:gs pos="0">
                <a:srgbClr val="4BACC6">
                  <a:lumMod val="75000"/>
                </a:srgbClr>
              </a:gs>
              <a:gs pos="68000">
                <a:srgbClr val="4BACC6">
                  <a:lumMod val="75000"/>
                </a:srgbClr>
              </a:gs>
              <a:gs pos="100000">
                <a:srgbClr val="4F81BD">
                  <a:lumMod val="20000"/>
                  <a:lumOff val="80000"/>
                </a:srgbClr>
              </a:gs>
            </a:gsLst>
            <a:lin ang="10800000" scaled="1"/>
            <a:tileRect/>
          </a:gradFill>
          <a:ln w="1">
            <a:solidFill>
              <a:srgbClr val="1F497D">
                <a:lumMod val="75000"/>
              </a:srgbClr>
            </a:solidFill>
            <a:miter lim="800000"/>
            <a:headEnd/>
            <a:tailEnd/>
          </a:ln>
        </p:spPr>
        <p:txBody>
          <a:bodyPr lIns="1" tIns="1" rIns="1" bIns="1" anchor="ctr" anchorCtr="1"/>
          <a:lstStyle/>
          <a:p>
            <a:pPr defTabSz="914400" fontAlgn="auto">
              <a:spcBef>
                <a:spcPts val="0"/>
              </a:spcBef>
              <a:spcAft>
                <a:spcPts val="0"/>
              </a:spcAft>
            </a:pPr>
            <a:endParaRPr lang="en-US" sz="900" b="1" kern="0" dirty="0">
              <a:solidFill>
                <a:prstClr val="white"/>
              </a:solidFill>
              <a:latin typeface="Calibri"/>
              <a:cs typeface="Calibri" pitchFamily="34" charset="0"/>
            </a:endParaRPr>
          </a:p>
          <a:p>
            <a:pPr defTabSz="914400" fontAlgn="auto">
              <a:spcBef>
                <a:spcPts val="0"/>
              </a:spcBef>
              <a:spcAft>
                <a:spcPts val="0"/>
              </a:spcAft>
            </a:pPr>
            <a:r>
              <a:rPr lang="en-US" sz="900" b="1" kern="0" dirty="0">
                <a:solidFill>
                  <a:prstClr val="white"/>
                </a:solidFill>
                <a:latin typeface="Calibri"/>
                <a:cs typeface="Calibri" pitchFamily="34" charset="0"/>
              </a:rPr>
              <a:t>Aircraft Hazard Area Generator (RRAT)                                           Hazard Risk Assessment &amp; Management</a:t>
            </a:r>
          </a:p>
          <a:p>
            <a:pPr defTabSz="914400" fontAlgn="auto">
              <a:spcBef>
                <a:spcPts val="0"/>
              </a:spcBef>
              <a:spcAft>
                <a:spcPts val="0"/>
              </a:spcAft>
            </a:pPr>
            <a:endParaRPr lang="en-US" sz="900" b="1" kern="0" dirty="0">
              <a:solidFill>
                <a:prstClr val="white"/>
              </a:solidFill>
              <a:latin typeface="Calibri"/>
              <a:cs typeface="Calibri" pitchFamily="34" charset="0"/>
            </a:endParaRPr>
          </a:p>
        </p:txBody>
      </p:sp>
      <p:sp>
        <p:nvSpPr>
          <p:cNvPr id="68" name="TextBox 114"/>
          <p:cNvSpPr txBox="1">
            <a:spLocks noChangeArrowheads="1"/>
          </p:cNvSpPr>
          <p:nvPr/>
        </p:nvSpPr>
        <p:spPr bwMode="auto">
          <a:xfrm>
            <a:off x="3181816" y="2226497"/>
            <a:ext cx="3225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auto" hangingPunct="1">
              <a:spcBef>
                <a:spcPts val="0"/>
              </a:spcBef>
              <a:spcAft>
                <a:spcPts val="0"/>
              </a:spcAft>
            </a:pPr>
            <a:r>
              <a:rPr lang="en-US" altLang="en-US" sz="800" b="1" dirty="0">
                <a:solidFill>
                  <a:prstClr val="black"/>
                </a:solidFill>
                <a:latin typeface="Calibri"/>
              </a:rPr>
              <a:t>FID</a:t>
            </a:r>
          </a:p>
        </p:txBody>
      </p:sp>
      <p:sp>
        <p:nvSpPr>
          <p:cNvPr id="69" name="Rectangle 68"/>
          <p:cNvSpPr/>
          <p:nvPr/>
        </p:nvSpPr>
        <p:spPr>
          <a:xfrm>
            <a:off x="1987597" y="2864079"/>
            <a:ext cx="1390481" cy="239240"/>
          </a:xfrm>
          <a:prstGeom prst="rect">
            <a:avLst/>
          </a:prstGeom>
          <a:gradFill flip="none" rotWithShape="1">
            <a:gsLst>
              <a:gs pos="0">
                <a:srgbClr val="4BACC6">
                  <a:lumMod val="75000"/>
                </a:srgbClr>
              </a:gs>
              <a:gs pos="68000">
                <a:srgbClr val="4BACC6">
                  <a:lumMod val="75000"/>
                </a:srgbClr>
              </a:gs>
              <a:gs pos="100000">
                <a:srgbClr val="4F81BD">
                  <a:lumMod val="20000"/>
                  <a:lumOff val="80000"/>
                </a:srgbClr>
              </a:gs>
            </a:gsLst>
            <a:lin ang="10800000" scaled="1"/>
            <a:tileRect/>
          </a:gradFill>
          <a:ln w="1">
            <a:solidFill>
              <a:srgbClr val="1F497D">
                <a:lumMod val="75000"/>
              </a:srgbClr>
            </a:solidFill>
            <a:miter lim="800000"/>
            <a:headEnd/>
            <a:tailEnd/>
          </a:ln>
        </p:spPr>
        <p:txBody>
          <a:bodyPr lIns="1" tIns="1" rIns="1" bIns="1" anchor="ctr" anchorCtr="1"/>
          <a:lstStyle/>
          <a:p>
            <a:pPr defTabSz="914400" fontAlgn="auto">
              <a:spcBef>
                <a:spcPts val="0"/>
              </a:spcBef>
              <a:spcAft>
                <a:spcPts val="0"/>
              </a:spcAft>
            </a:pPr>
            <a:r>
              <a:rPr lang="en-US" sz="900" b="1" kern="0" dirty="0" smtClean="0">
                <a:solidFill>
                  <a:prstClr val="white"/>
                </a:solidFill>
                <a:latin typeface="Calibri"/>
                <a:cs typeface="Calibri" pitchFamily="34" charset="0"/>
              </a:rPr>
              <a:t>Other Prototype Capabilities</a:t>
            </a:r>
            <a:endParaRPr lang="en-US" sz="900" b="1" kern="0" dirty="0">
              <a:solidFill>
                <a:prstClr val="white"/>
              </a:solidFill>
              <a:latin typeface="Calibri"/>
              <a:cs typeface="Calibri" pitchFamily="34" charset="0"/>
            </a:endParaRPr>
          </a:p>
        </p:txBody>
      </p:sp>
      <p:sp>
        <p:nvSpPr>
          <p:cNvPr id="71" name="Diamond 70"/>
          <p:cNvSpPr/>
          <p:nvPr/>
        </p:nvSpPr>
        <p:spPr bwMode="auto">
          <a:xfrm>
            <a:off x="3306948" y="2416934"/>
            <a:ext cx="158658" cy="245277"/>
          </a:xfrm>
          <a:prstGeom prst="diamond">
            <a:avLst/>
          </a:prstGeom>
          <a:solidFill>
            <a:srgbClr val="00B050"/>
          </a:solidFill>
          <a:ln w="28575" cap="flat" cmpd="sng" algn="ctr">
            <a:solidFill>
              <a:sysClr val="windowText" lastClr="000000"/>
            </a:solidFill>
            <a:prstDash val="solid"/>
          </a:ln>
          <a:effectLst/>
        </p:spPr>
        <p:txBody>
          <a:bodyPr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endParaRPr lang="en-US" sz="600" kern="0" dirty="0" smtClean="0">
              <a:ln w="12700">
                <a:solidFill>
                  <a:srgbClr val="1F497D">
                    <a:satMod val="155000"/>
                  </a:srgbClr>
                </a:solidFill>
                <a:prstDash val="solid"/>
              </a:ln>
              <a:solidFill>
                <a:prstClr val="black"/>
              </a:solidFill>
              <a:latin typeface="Calibri"/>
              <a:cs typeface="Arial" pitchFamily="34" charset="0"/>
            </a:endParaRPr>
          </a:p>
        </p:txBody>
      </p:sp>
      <p:cxnSp>
        <p:nvCxnSpPr>
          <p:cNvPr id="77" name="Elbow Connector 76"/>
          <p:cNvCxnSpPr>
            <a:stCxn id="69" idx="3"/>
            <a:endCxn id="17" idx="1"/>
          </p:cNvCxnSpPr>
          <p:nvPr/>
        </p:nvCxnSpPr>
        <p:spPr bwMode="auto">
          <a:xfrm flipV="1">
            <a:off x="3378078" y="1545499"/>
            <a:ext cx="196204" cy="1438200"/>
          </a:xfrm>
          <a:prstGeom prst="bentConnector3">
            <a:avLst>
              <a:gd name="adj1" fmla="val 50000"/>
            </a:avLst>
          </a:prstGeom>
          <a:noFill/>
          <a:ln w="28575" cap="flat" cmpd="sng" algn="ctr">
            <a:solidFill>
              <a:schemeClr val="tx2">
                <a:lumMod val="50000"/>
                <a:lumOff val="50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Rectangle 12" descr="103208-14  Enhanced Vision System for Taxi&#10;10/3/11 - 9/30/15"/>
          <p:cNvSpPr>
            <a:spLocks noChangeArrowheads="1"/>
          </p:cNvSpPr>
          <p:nvPr/>
        </p:nvSpPr>
        <p:spPr bwMode="auto">
          <a:xfrm>
            <a:off x="2394973" y="4648200"/>
            <a:ext cx="3272749" cy="381000"/>
          </a:xfrm>
          <a:prstGeom prst="rightArrow">
            <a:avLst/>
          </a:prstGeom>
          <a:gradFill flip="none" rotWithShape="1">
            <a:gsLst>
              <a:gs pos="0">
                <a:srgbClr val="4BACC6">
                  <a:lumMod val="75000"/>
                </a:srgbClr>
              </a:gs>
              <a:gs pos="68000">
                <a:srgbClr val="4BACC6">
                  <a:lumMod val="75000"/>
                </a:srgbClr>
              </a:gs>
              <a:gs pos="100000">
                <a:srgbClr val="4F81BD">
                  <a:lumMod val="20000"/>
                  <a:lumOff val="80000"/>
                </a:srgbClr>
              </a:gs>
            </a:gsLst>
            <a:lin ang="10800000" scaled="1"/>
            <a:tileRect/>
          </a:gradFill>
          <a:ln w="1">
            <a:solidFill>
              <a:srgbClr val="1F497D">
                <a:lumMod val="75000"/>
              </a:srgbClr>
            </a:solidFill>
            <a:miter lim="800000"/>
            <a:headEnd/>
            <a:tailEnd/>
          </a:ln>
        </p:spPr>
        <p:txBody>
          <a:bodyPr lIns="1" tIns="1" rIns="1" bIns="1" anchor="ctr" anchorCtr="1"/>
          <a:lstStyle/>
          <a:p>
            <a:pPr defTabSz="914400" fontAlgn="auto">
              <a:spcBef>
                <a:spcPts val="0"/>
              </a:spcBef>
              <a:spcAft>
                <a:spcPts val="0"/>
              </a:spcAft>
              <a:defRPr/>
            </a:pPr>
            <a:r>
              <a:rPr lang="en-US" sz="900" b="1" kern="0" dirty="0" smtClean="0">
                <a:solidFill>
                  <a:prstClr val="white"/>
                </a:solidFill>
                <a:latin typeface="Calibri"/>
                <a:cs typeface="Calibri" pitchFamily="34" charset="0"/>
              </a:rPr>
              <a:t>Terminal Systems Enhancements</a:t>
            </a:r>
          </a:p>
        </p:txBody>
      </p:sp>
    </p:spTree>
    <p:extLst>
      <p:ext uri="{BB962C8B-B14F-4D97-AF65-F5344CB8AC3E}">
        <p14:creationId xmlns:p14="http://schemas.microsoft.com/office/powerpoint/2010/main" val="3447738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solidFill>
                  <a:srgbClr val="FFFFFF">
                    <a:lumMod val="65000"/>
                  </a:srgbClr>
                </a:solidFill>
              </a:rPr>
              <a:pPr/>
              <a:t>11</a:t>
            </a:fld>
            <a:endParaRPr lang="en-US">
              <a:solidFill>
                <a:srgbClr val="FFFFFF">
                  <a:lumMod val="65000"/>
                </a:srgbClr>
              </a:solidFill>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2000"/>
            <a:ext cx="8458200" cy="5083314"/>
          </a:xfrm>
          <a:prstGeom prst="rect">
            <a:avLst/>
          </a:prstGeom>
          <a:solidFill>
            <a:schemeClr val="bg1"/>
          </a:solidFill>
          <a:ln>
            <a:solidFill>
              <a:schemeClr val="tx1"/>
            </a:solidFill>
          </a:ln>
        </p:spPr>
      </p:pic>
      <p:sp>
        <p:nvSpPr>
          <p:cNvPr id="7" name="Title 1"/>
          <p:cNvSpPr txBox="1">
            <a:spLocks/>
          </p:cNvSpPr>
          <p:nvPr/>
        </p:nvSpPr>
        <p:spPr>
          <a:xfrm>
            <a:off x="457200" y="152400"/>
            <a:ext cx="82296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800" b="1" dirty="0" smtClean="0">
                <a:solidFill>
                  <a:srgbClr val="1F497D">
                    <a:lumMod val="50000"/>
                  </a:srgbClr>
                </a:solidFill>
                <a:latin typeface="Calibri"/>
              </a:rPr>
              <a:t>Space Integration Enhancements Process</a:t>
            </a:r>
            <a:endParaRPr lang="en-US" sz="2800" b="1" dirty="0">
              <a:solidFill>
                <a:srgbClr val="1F497D">
                  <a:lumMod val="50000"/>
                </a:srgbClr>
              </a:solidFill>
              <a:latin typeface="Calibri"/>
            </a:endParaRPr>
          </a:p>
        </p:txBody>
      </p:sp>
    </p:spTree>
    <p:extLst>
      <p:ext uri="{BB962C8B-B14F-4D97-AF65-F5344CB8AC3E}">
        <p14:creationId xmlns:p14="http://schemas.microsoft.com/office/powerpoint/2010/main" val="3136972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solidFill>
                  <a:srgbClr val="FFFFFF">
                    <a:lumMod val="65000"/>
                  </a:srgbClr>
                </a:solidFill>
              </a:rPr>
              <a:pPr/>
              <a:t>12</a:t>
            </a:fld>
            <a:endParaRPr lang="en-US">
              <a:solidFill>
                <a:srgbClr val="FFFFFF">
                  <a:lumMod val="65000"/>
                </a:srgbClr>
              </a:solidFill>
            </a:endParaRPr>
          </a:p>
        </p:txBody>
      </p:sp>
      <p:sp>
        <p:nvSpPr>
          <p:cNvPr id="70" name="Rectangle 69"/>
          <p:cNvSpPr/>
          <p:nvPr/>
        </p:nvSpPr>
        <p:spPr>
          <a:xfrm>
            <a:off x="194667" y="5680202"/>
            <a:ext cx="2990563" cy="307776"/>
          </a:xfrm>
          <a:prstGeom prst="rect">
            <a:avLst/>
          </a:prstGeom>
        </p:spPr>
        <p:txBody>
          <a:bodyPr wrap="none" lIns="121912" tIns="60956" rIns="121912" bIns="60956">
            <a:spAutoFit/>
          </a:bodyPr>
          <a:lstStyle/>
          <a:p>
            <a:pPr defTabSz="1219110" fontAlgn="auto">
              <a:spcBef>
                <a:spcPts val="0"/>
              </a:spcBef>
              <a:spcAft>
                <a:spcPts val="0"/>
              </a:spcAft>
            </a:pPr>
            <a:r>
              <a:rPr lang="en-US" sz="1200" dirty="0">
                <a:solidFill>
                  <a:srgbClr val="000000"/>
                </a:solidFill>
                <a:latin typeface="Arial"/>
                <a:cs typeface="Arial" panose="020B0604020202020204" pitchFamily="34" charset="0"/>
              </a:rPr>
              <a:t>*Awaiting publication of OV-6c diagram</a:t>
            </a:r>
            <a:endParaRPr lang="en-US" sz="1200" dirty="0">
              <a:solidFill>
                <a:prstClr val="black"/>
              </a:solidFill>
              <a:latin typeface="Arial"/>
              <a:cs typeface="Arial" panose="020B0604020202020204" pitchFamily="34" charset="0"/>
            </a:endParaRPr>
          </a:p>
        </p:txBody>
      </p:sp>
      <p:sp>
        <p:nvSpPr>
          <p:cNvPr id="71" name="TextBox 70"/>
          <p:cNvSpPr txBox="1"/>
          <p:nvPr/>
        </p:nvSpPr>
        <p:spPr>
          <a:xfrm>
            <a:off x="152400" y="0"/>
            <a:ext cx="8686800" cy="707886"/>
          </a:xfrm>
          <a:prstGeom prst="rect">
            <a:avLst/>
          </a:prstGeom>
          <a:extLst/>
        </p:spPr>
        <p:txBody>
          <a:bodyPr vert="horz" lIns="91440" tIns="45720" rIns="91440" bIns="45720"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2800" b="1" i="0" u="none" strike="noStrike" cap="none" spc="0" normalizeH="0" baseline="0">
                <a:ln>
                  <a:noFill/>
                </a:ln>
                <a:solidFill>
                  <a:srgbClr val="1F497D">
                    <a:lumMod val="50000"/>
                  </a:srgbClr>
                </a:solidFill>
                <a:effectLst/>
                <a:uLnTx/>
                <a:uFillTx/>
                <a:latin typeface="Calibri"/>
                <a:ea typeface="+mj-ea"/>
                <a:cs typeface="+mj-cs"/>
              </a:defRPr>
            </a:lvl1pPr>
          </a:lstStyle>
          <a:p>
            <a:pPr defTabSz="914400"/>
            <a:r>
              <a:rPr lang="en-US" dirty="0"/>
              <a:t>Quantifying the Shortfall Space</a:t>
            </a:r>
          </a:p>
        </p:txBody>
      </p:sp>
      <p:sp>
        <p:nvSpPr>
          <p:cNvPr id="168" name="Rectangle 167"/>
          <p:cNvSpPr/>
          <p:nvPr/>
        </p:nvSpPr>
        <p:spPr>
          <a:xfrm>
            <a:off x="3500159" y="1559183"/>
            <a:ext cx="2657456" cy="2769920"/>
          </a:xfrm>
          <a:prstGeom prst="rect">
            <a:avLst/>
          </a:prstGeom>
          <a:solidFill>
            <a:srgbClr val="EEECE1"/>
          </a:solidFill>
          <a:ln w="6350" cap="flat" cmpd="sng" algn="ctr">
            <a:solidFill>
              <a:sysClr val="windowText" lastClr="000000">
                <a:lumMod val="50000"/>
                <a:lumOff val="50000"/>
              </a:sysClr>
            </a:solidFill>
            <a:prstDash val="lgDashDotDot"/>
          </a:ln>
          <a:effectLst/>
        </p:spPr>
        <p:txBody>
          <a:bodyPr rtlCol="0" anchor="ctr"/>
          <a:lstStyle/>
          <a:p>
            <a:pPr algn="ctr" defTabSz="914400" fontAlgn="auto">
              <a:spcBef>
                <a:spcPts val="0"/>
              </a:spcBef>
              <a:spcAft>
                <a:spcPts val="0"/>
              </a:spcAft>
              <a:defRPr/>
            </a:pPr>
            <a:endParaRPr lang="en-US" sz="1350" kern="0" smtClean="0">
              <a:solidFill>
                <a:prstClr val="black"/>
              </a:solidFill>
              <a:latin typeface="Helvetica LT Std"/>
            </a:endParaRPr>
          </a:p>
        </p:txBody>
      </p:sp>
      <p:cxnSp>
        <p:nvCxnSpPr>
          <p:cNvPr id="169" name="Straight Arrow Connector 168"/>
          <p:cNvCxnSpPr>
            <a:endCxn id="178" idx="0"/>
          </p:cNvCxnSpPr>
          <p:nvPr/>
        </p:nvCxnSpPr>
        <p:spPr>
          <a:xfrm>
            <a:off x="5817502" y="1790336"/>
            <a:ext cx="957856" cy="739469"/>
          </a:xfrm>
          <a:prstGeom prst="straightConnector1">
            <a:avLst/>
          </a:prstGeom>
          <a:noFill/>
          <a:ln w="9525" cap="flat" cmpd="sng" algn="ctr">
            <a:solidFill>
              <a:sysClr val="windowText" lastClr="000000"/>
            </a:solidFill>
            <a:prstDash val="solid"/>
            <a:tailEnd type="triangle"/>
          </a:ln>
          <a:effectLst/>
        </p:spPr>
      </p:cxnSp>
      <p:sp>
        <p:nvSpPr>
          <p:cNvPr id="170" name="Rectangle 169"/>
          <p:cNvSpPr/>
          <p:nvPr/>
        </p:nvSpPr>
        <p:spPr>
          <a:xfrm>
            <a:off x="4994840" y="3650232"/>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endParaRPr>
          </a:p>
        </p:txBody>
      </p:sp>
      <p:sp>
        <p:nvSpPr>
          <p:cNvPr id="171" name="Rectangle 170"/>
          <p:cNvSpPr/>
          <p:nvPr/>
        </p:nvSpPr>
        <p:spPr>
          <a:xfrm>
            <a:off x="4917833" y="1663412"/>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endParaRPr>
          </a:p>
        </p:txBody>
      </p:sp>
      <p:sp>
        <p:nvSpPr>
          <p:cNvPr id="172" name="Rectangle 171"/>
          <p:cNvSpPr/>
          <p:nvPr/>
        </p:nvSpPr>
        <p:spPr>
          <a:xfrm>
            <a:off x="899612" y="2624397"/>
            <a:ext cx="845144" cy="409776"/>
          </a:xfrm>
          <a:prstGeom prst="rect">
            <a:avLst/>
          </a:prstGeom>
          <a:no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rPr>
              <a:t>PCI Table</a:t>
            </a:r>
          </a:p>
        </p:txBody>
      </p:sp>
      <p:sp>
        <p:nvSpPr>
          <p:cNvPr id="173" name="Rectangle 172"/>
          <p:cNvSpPr/>
          <p:nvPr/>
        </p:nvSpPr>
        <p:spPr>
          <a:xfrm>
            <a:off x="2316021" y="2671781"/>
            <a:ext cx="845144" cy="409776"/>
          </a:xfrm>
          <a:prstGeom prst="rect">
            <a:avLst/>
          </a:prstGeom>
          <a:no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rPr>
              <a:t>Analysis</a:t>
            </a:r>
          </a:p>
        </p:txBody>
      </p:sp>
      <p:sp>
        <p:nvSpPr>
          <p:cNvPr id="174" name="Rectangle 173"/>
          <p:cNvSpPr/>
          <p:nvPr/>
        </p:nvSpPr>
        <p:spPr>
          <a:xfrm>
            <a:off x="4963849" y="1718333"/>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endParaRPr>
          </a:p>
        </p:txBody>
      </p:sp>
      <p:sp>
        <p:nvSpPr>
          <p:cNvPr id="175" name="Rectangle 174"/>
          <p:cNvSpPr/>
          <p:nvPr/>
        </p:nvSpPr>
        <p:spPr>
          <a:xfrm>
            <a:off x="5014831" y="1790335"/>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endParaRPr>
          </a:p>
        </p:txBody>
      </p:sp>
      <p:sp>
        <p:nvSpPr>
          <p:cNvPr id="176" name="TextBox 175"/>
          <p:cNvSpPr txBox="1"/>
          <p:nvPr/>
        </p:nvSpPr>
        <p:spPr>
          <a:xfrm>
            <a:off x="1474758" y="2637595"/>
            <a:ext cx="1076121" cy="410369"/>
          </a:xfrm>
          <a:prstGeom prst="rect">
            <a:avLst/>
          </a:prstGeom>
          <a:noFill/>
        </p:spPr>
        <p:txBody>
          <a:bodyPr wrap="square" rtlCol="0">
            <a:spAutoFit/>
          </a:bodyPr>
          <a:lstStyle/>
          <a:p>
            <a:pPr algn="ctr" defTabSz="914400" fontAlgn="auto">
              <a:spcBef>
                <a:spcPts val="0"/>
              </a:spcBef>
              <a:spcAft>
                <a:spcPts val="450"/>
              </a:spcAft>
            </a:pPr>
            <a:r>
              <a:rPr lang="en-US" sz="825" b="1" dirty="0">
                <a:solidFill>
                  <a:prstClr val="black"/>
                </a:solidFill>
                <a:latin typeface="Helvetica LT Std"/>
                <a:ea typeface="Verdana" pitchFamily="34" charset="0"/>
                <a:cs typeface="Verdana" pitchFamily="34" charset="0"/>
              </a:rPr>
              <a:t>Problems </a:t>
            </a:r>
          </a:p>
          <a:p>
            <a:pPr algn="ctr" defTabSz="914400" fontAlgn="auto">
              <a:spcBef>
                <a:spcPts val="0"/>
              </a:spcBef>
              <a:spcAft>
                <a:spcPts val="450"/>
              </a:spcAft>
            </a:pPr>
            <a:r>
              <a:rPr lang="en-US" sz="825" b="1" dirty="0">
                <a:solidFill>
                  <a:prstClr val="black"/>
                </a:solidFill>
                <a:latin typeface="Helvetica LT Std"/>
                <a:ea typeface="Verdana" pitchFamily="34" charset="0"/>
                <a:cs typeface="Verdana" pitchFamily="34" charset="0"/>
              </a:rPr>
              <a:t>Impacts</a:t>
            </a:r>
          </a:p>
        </p:txBody>
      </p:sp>
      <p:cxnSp>
        <p:nvCxnSpPr>
          <p:cNvPr id="177" name="Straight Arrow Connector 176"/>
          <p:cNvCxnSpPr>
            <a:stCxn id="191" idx="3"/>
            <a:endCxn id="178" idx="0"/>
          </p:cNvCxnSpPr>
          <p:nvPr/>
        </p:nvCxnSpPr>
        <p:spPr>
          <a:xfrm>
            <a:off x="5970734" y="2039166"/>
            <a:ext cx="804624" cy="490638"/>
          </a:xfrm>
          <a:prstGeom prst="straightConnector1">
            <a:avLst/>
          </a:prstGeom>
          <a:noFill/>
          <a:ln w="9525" cap="flat" cmpd="sng" algn="ctr">
            <a:solidFill>
              <a:sysClr val="windowText" lastClr="000000"/>
            </a:solidFill>
            <a:prstDash val="solid"/>
            <a:tailEnd type="triangle"/>
          </a:ln>
          <a:effectLst/>
        </p:spPr>
      </p:cxnSp>
      <p:sp>
        <p:nvSpPr>
          <p:cNvPr id="178" name="Rectangle 177"/>
          <p:cNvSpPr/>
          <p:nvPr/>
        </p:nvSpPr>
        <p:spPr>
          <a:xfrm>
            <a:off x="6325523" y="2529805"/>
            <a:ext cx="899669" cy="665428"/>
          </a:xfrm>
          <a:prstGeom prst="rect">
            <a:avLst/>
          </a:prstGeom>
          <a:solidFill>
            <a:srgbClr val="C1CD23"/>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rPr>
              <a:t>Monetized Shortfall</a:t>
            </a:r>
          </a:p>
          <a:p>
            <a:pPr algn="ctr" defTabSz="914400" fontAlgn="auto">
              <a:spcBef>
                <a:spcPts val="0"/>
              </a:spcBef>
              <a:spcAft>
                <a:spcPts val="0"/>
              </a:spcAft>
              <a:defRPr/>
            </a:pPr>
            <a:r>
              <a:rPr lang="en-US" sz="1200" kern="0" dirty="0" smtClean="0">
                <a:solidFill>
                  <a:prstClr val="black"/>
                </a:solidFill>
                <a:latin typeface="Helvetica LT Std"/>
              </a:rPr>
              <a:t>$$</a:t>
            </a:r>
          </a:p>
        </p:txBody>
      </p:sp>
      <p:sp>
        <p:nvSpPr>
          <p:cNvPr id="179" name="Left Brace 178"/>
          <p:cNvSpPr/>
          <p:nvPr/>
        </p:nvSpPr>
        <p:spPr>
          <a:xfrm>
            <a:off x="3209216" y="1443398"/>
            <a:ext cx="127922" cy="2939144"/>
          </a:xfrm>
          <a:prstGeom prst="leftBrace">
            <a:avLst/>
          </a:prstGeom>
          <a:noFill/>
          <a:ln w="9525" cap="flat" cmpd="sng" algn="ctr">
            <a:solidFill>
              <a:sysClr val="windowText" lastClr="000000"/>
            </a:solidFill>
            <a:prstDash val="solid"/>
          </a:ln>
          <a:effectLst/>
        </p:spPr>
        <p:txBody>
          <a:bodyPr rtlCol="0" anchor="ctr"/>
          <a:lstStyle/>
          <a:p>
            <a:pPr algn="ctr" defTabSz="914400" fontAlgn="auto">
              <a:spcBef>
                <a:spcPts val="0"/>
              </a:spcBef>
              <a:spcAft>
                <a:spcPts val="0"/>
              </a:spcAft>
              <a:defRPr/>
            </a:pPr>
            <a:endParaRPr lang="en-US" sz="1350" kern="0" smtClean="0">
              <a:solidFill>
                <a:prstClr val="black"/>
              </a:solidFill>
              <a:latin typeface="Helvetica LT Std"/>
            </a:endParaRPr>
          </a:p>
        </p:txBody>
      </p:sp>
      <p:cxnSp>
        <p:nvCxnSpPr>
          <p:cNvPr id="180" name="Straight Arrow Connector 179"/>
          <p:cNvCxnSpPr>
            <a:stCxn id="172" idx="3"/>
          </p:cNvCxnSpPr>
          <p:nvPr/>
        </p:nvCxnSpPr>
        <p:spPr>
          <a:xfrm>
            <a:off x="1744755" y="2829285"/>
            <a:ext cx="548640" cy="0"/>
          </a:xfrm>
          <a:prstGeom prst="straightConnector1">
            <a:avLst/>
          </a:prstGeom>
          <a:noFill/>
          <a:ln w="9525" cap="flat" cmpd="sng" algn="ctr">
            <a:solidFill>
              <a:sysClr val="windowText" lastClr="000000"/>
            </a:solidFill>
            <a:prstDash val="solid"/>
            <a:tailEnd type="triangle"/>
          </a:ln>
          <a:effectLst/>
        </p:spPr>
      </p:cxnSp>
      <p:cxnSp>
        <p:nvCxnSpPr>
          <p:cNvPr id="181" name="Straight Arrow Connector 180"/>
          <p:cNvCxnSpPr/>
          <p:nvPr/>
        </p:nvCxnSpPr>
        <p:spPr>
          <a:xfrm>
            <a:off x="4564523" y="2011498"/>
            <a:ext cx="480060" cy="0"/>
          </a:xfrm>
          <a:prstGeom prst="straightConnector1">
            <a:avLst/>
          </a:prstGeom>
          <a:noFill/>
          <a:ln w="9525" cap="flat" cmpd="sng" algn="ctr">
            <a:solidFill>
              <a:sysClr val="windowText" lastClr="000000"/>
            </a:solidFill>
            <a:prstDash val="solid"/>
            <a:tailEnd type="triangle"/>
          </a:ln>
          <a:effectLst/>
        </p:spPr>
      </p:cxnSp>
      <p:sp>
        <p:nvSpPr>
          <p:cNvPr id="182" name="Rectangle 181"/>
          <p:cNvSpPr/>
          <p:nvPr/>
        </p:nvSpPr>
        <p:spPr>
          <a:xfrm>
            <a:off x="5040855" y="3705153"/>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endParaRPr>
          </a:p>
        </p:txBody>
      </p:sp>
      <p:sp>
        <p:nvSpPr>
          <p:cNvPr id="183" name="Rectangle 182"/>
          <p:cNvSpPr/>
          <p:nvPr/>
        </p:nvSpPr>
        <p:spPr>
          <a:xfrm>
            <a:off x="5091837" y="3777156"/>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endParaRPr>
          </a:p>
        </p:txBody>
      </p:sp>
      <p:sp>
        <p:nvSpPr>
          <p:cNvPr id="184" name="Rectangle 183"/>
          <p:cNvSpPr/>
          <p:nvPr/>
        </p:nvSpPr>
        <p:spPr>
          <a:xfrm>
            <a:off x="5148071" y="3849062"/>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rPr>
              <a:t>Metrics</a:t>
            </a:r>
          </a:p>
        </p:txBody>
      </p:sp>
      <p:cxnSp>
        <p:nvCxnSpPr>
          <p:cNvPr id="185" name="Straight Arrow Connector 184"/>
          <p:cNvCxnSpPr/>
          <p:nvPr/>
        </p:nvCxnSpPr>
        <p:spPr>
          <a:xfrm>
            <a:off x="4623717" y="3998319"/>
            <a:ext cx="480060" cy="0"/>
          </a:xfrm>
          <a:prstGeom prst="straightConnector1">
            <a:avLst/>
          </a:prstGeom>
          <a:noFill/>
          <a:ln w="9525" cap="flat" cmpd="sng" algn="ctr">
            <a:solidFill>
              <a:sysClr val="windowText" lastClr="000000"/>
            </a:solidFill>
            <a:prstDash val="solid"/>
            <a:tailEnd type="triangle"/>
          </a:ln>
          <a:effectLst/>
        </p:spPr>
      </p:cxnSp>
      <p:sp>
        <p:nvSpPr>
          <p:cNvPr id="186" name="Rectangle 185"/>
          <p:cNvSpPr/>
          <p:nvPr/>
        </p:nvSpPr>
        <p:spPr>
          <a:xfrm>
            <a:off x="4981697" y="2578479"/>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endParaRPr>
          </a:p>
        </p:txBody>
      </p:sp>
      <p:sp>
        <p:nvSpPr>
          <p:cNvPr id="187" name="Rectangle 186"/>
          <p:cNvSpPr/>
          <p:nvPr/>
        </p:nvSpPr>
        <p:spPr>
          <a:xfrm>
            <a:off x="5032679" y="2650482"/>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endParaRPr>
          </a:p>
        </p:txBody>
      </p:sp>
      <p:sp>
        <p:nvSpPr>
          <p:cNvPr id="188" name="Rectangle 187"/>
          <p:cNvSpPr/>
          <p:nvPr/>
        </p:nvSpPr>
        <p:spPr>
          <a:xfrm>
            <a:off x="5088913" y="2722388"/>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rPr>
              <a:t>Metrics</a:t>
            </a:r>
          </a:p>
        </p:txBody>
      </p:sp>
      <p:cxnSp>
        <p:nvCxnSpPr>
          <p:cNvPr id="189" name="Straight Arrow Connector 188"/>
          <p:cNvCxnSpPr/>
          <p:nvPr/>
        </p:nvCxnSpPr>
        <p:spPr>
          <a:xfrm>
            <a:off x="4582371" y="2871645"/>
            <a:ext cx="480060" cy="0"/>
          </a:xfrm>
          <a:prstGeom prst="straightConnector1">
            <a:avLst/>
          </a:prstGeom>
          <a:noFill/>
          <a:ln w="9525" cap="flat" cmpd="sng" algn="ctr">
            <a:solidFill>
              <a:sysClr val="windowText" lastClr="000000"/>
            </a:solidFill>
            <a:prstDash val="solid"/>
            <a:tailEnd type="triangle"/>
          </a:ln>
          <a:effectLst/>
        </p:spPr>
      </p:cxnSp>
      <p:cxnSp>
        <p:nvCxnSpPr>
          <p:cNvPr id="190" name="Straight Arrow Connector 189"/>
          <p:cNvCxnSpPr>
            <a:endCxn id="178" idx="2"/>
          </p:cNvCxnSpPr>
          <p:nvPr/>
        </p:nvCxnSpPr>
        <p:spPr>
          <a:xfrm flipV="1">
            <a:off x="6047740" y="3195233"/>
            <a:ext cx="727618" cy="808850"/>
          </a:xfrm>
          <a:prstGeom prst="straightConnector1">
            <a:avLst/>
          </a:prstGeom>
          <a:noFill/>
          <a:ln w="9525" cap="flat" cmpd="sng" algn="ctr">
            <a:solidFill>
              <a:sysClr val="windowText" lastClr="000000"/>
            </a:solidFill>
            <a:prstDash val="solid"/>
            <a:tailEnd type="triangle"/>
          </a:ln>
          <a:effectLst/>
        </p:spPr>
      </p:cxnSp>
      <p:sp>
        <p:nvSpPr>
          <p:cNvPr id="191" name="Rectangle 190"/>
          <p:cNvSpPr/>
          <p:nvPr/>
        </p:nvSpPr>
        <p:spPr>
          <a:xfrm>
            <a:off x="5071065" y="1862241"/>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rPr>
              <a:t>Metrics</a:t>
            </a:r>
          </a:p>
        </p:txBody>
      </p:sp>
      <p:cxnSp>
        <p:nvCxnSpPr>
          <p:cNvPr id="192" name="Straight Arrow Connector 191"/>
          <p:cNvCxnSpPr>
            <a:endCxn id="178" idx="1"/>
          </p:cNvCxnSpPr>
          <p:nvPr/>
        </p:nvCxnSpPr>
        <p:spPr>
          <a:xfrm>
            <a:off x="5978414" y="2858857"/>
            <a:ext cx="347109" cy="3662"/>
          </a:xfrm>
          <a:prstGeom prst="straightConnector1">
            <a:avLst/>
          </a:prstGeom>
          <a:noFill/>
          <a:ln w="9525" cap="flat" cmpd="sng" algn="ctr">
            <a:solidFill>
              <a:sysClr val="windowText" lastClr="000000"/>
            </a:solidFill>
            <a:prstDash val="solid"/>
            <a:tailEnd type="triangle"/>
          </a:ln>
          <a:effectLst/>
        </p:spPr>
      </p:cxnSp>
      <p:sp>
        <p:nvSpPr>
          <p:cNvPr id="193" name="Rectangle 192"/>
          <p:cNvSpPr/>
          <p:nvPr/>
        </p:nvSpPr>
        <p:spPr>
          <a:xfrm>
            <a:off x="3643137" y="3776396"/>
            <a:ext cx="975232" cy="435422"/>
          </a:xfrm>
          <a:prstGeom prst="rect">
            <a:avLst/>
          </a:prstGeom>
          <a:solidFill>
            <a:srgbClr val="00B3DC"/>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rPr>
              <a:t>Workload*, Workflow*</a:t>
            </a:r>
          </a:p>
        </p:txBody>
      </p:sp>
      <p:sp>
        <p:nvSpPr>
          <p:cNvPr id="194" name="Rectangle 193"/>
          <p:cNvSpPr/>
          <p:nvPr/>
        </p:nvSpPr>
        <p:spPr>
          <a:xfrm>
            <a:off x="3587813" y="1800452"/>
            <a:ext cx="975232" cy="422093"/>
          </a:xfrm>
          <a:prstGeom prst="rect">
            <a:avLst/>
          </a:prstGeom>
          <a:solidFill>
            <a:srgbClr val="00B3DC"/>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rPr>
              <a:t>Flight Efficiency</a:t>
            </a:r>
          </a:p>
        </p:txBody>
      </p:sp>
      <p:sp>
        <p:nvSpPr>
          <p:cNvPr id="195" name="Rectangle 194"/>
          <p:cNvSpPr/>
          <p:nvPr/>
        </p:nvSpPr>
        <p:spPr>
          <a:xfrm>
            <a:off x="3607808" y="2617386"/>
            <a:ext cx="975232" cy="588890"/>
          </a:xfrm>
          <a:prstGeom prst="rect">
            <a:avLst/>
          </a:prstGeom>
          <a:solidFill>
            <a:srgbClr val="00B3DC"/>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rPr>
              <a:t>Enroute Controller Workload</a:t>
            </a:r>
          </a:p>
        </p:txBody>
      </p:sp>
      <p:sp>
        <p:nvSpPr>
          <p:cNvPr id="196" name="TextBox 195"/>
          <p:cNvSpPr txBox="1"/>
          <p:nvPr/>
        </p:nvSpPr>
        <p:spPr>
          <a:xfrm>
            <a:off x="3558898" y="1615938"/>
            <a:ext cx="1049510" cy="219291"/>
          </a:xfrm>
          <a:prstGeom prst="rect">
            <a:avLst/>
          </a:prstGeom>
          <a:noFill/>
        </p:spPr>
        <p:txBody>
          <a:bodyPr wrap="square" rtlCol="0">
            <a:spAutoFit/>
          </a:bodyPr>
          <a:lstStyle/>
          <a:p>
            <a:pPr defTabSz="914400" fontAlgn="auto">
              <a:spcBef>
                <a:spcPts val="0"/>
              </a:spcBef>
              <a:spcAft>
                <a:spcPts val="450"/>
              </a:spcAft>
            </a:pPr>
            <a:r>
              <a:rPr lang="en-US" sz="825" i="1" dirty="0">
                <a:solidFill>
                  <a:prstClr val="black"/>
                </a:solidFill>
                <a:latin typeface="Helvetica LT Std"/>
                <a:ea typeface="Verdana" pitchFamily="34" charset="0"/>
                <a:cs typeface="Verdana" pitchFamily="34" charset="0"/>
              </a:rPr>
              <a:t>Phase: Real-time</a:t>
            </a:r>
          </a:p>
        </p:txBody>
      </p:sp>
      <p:sp>
        <p:nvSpPr>
          <p:cNvPr id="197" name="TextBox 196"/>
          <p:cNvSpPr txBox="1"/>
          <p:nvPr/>
        </p:nvSpPr>
        <p:spPr>
          <a:xfrm>
            <a:off x="3589346" y="3441085"/>
            <a:ext cx="1076121" cy="346249"/>
          </a:xfrm>
          <a:prstGeom prst="rect">
            <a:avLst/>
          </a:prstGeom>
          <a:noFill/>
        </p:spPr>
        <p:txBody>
          <a:bodyPr wrap="square" rtlCol="0">
            <a:spAutoFit/>
          </a:bodyPr>
          <a:lstStyle/>
          <a:p>
            <a:pPr algn="ctr" defTabSz="914400" fontAlgn="auto">
              <a:spcBef>
                <a:spcPts val="0"/>
              </a:spcBef>
              <a:spcAft>
                <a:spcPts val="450"/>
              </a:spcAft>
            </a:pPr>
            <a:r>
              <a:rPr lang="en-US" sz="825" i="1" dirty="0">
                <a:solidFill>
                  <a:prstClr val="black"/>
                </a:solidFill>
                <a:latin typeface="Helvetica LT Std"/>
                <a:ea typeface="Verdana" pitchFamily="34" charset="0"/>
                <a:cs typeface="Verdana" pitchFamily="34" charset="0"/>
              </a:rPr>
              <a:t>Phases: Planning &amp; Post Operation</a:t>
            </a:r>
          </a:p>
        </p:txBody>
      </p:sp>
      <p:sp>
        <p:nvSpPr>
          <p:cNvPr id="198" name="TextBox 197"/>
          <p:cNvSpPr txBox="1"/>
          <p:nvPr/>
        </p:nvSpPr>
        <p:spPr>
          <a:xfrm>
            <a:off x="3576828" y="2415560"/>
            <a:ext cx="1021902" cy="219291"/>
          </a:xfrm>
          <a:prstGeom prst="rect">
            <a:avLst/>
          </a:prstGeom>
          <a:noFill/>
        </p:spPr>
        <p:txBody>
          <a:bodyPr wrap="square" rtlCol="0">
            <a:spAutoFit/>
          </a:bodyPr>
          <a:lstStyle/>
          <a:p>
            <a:pPr algn="ctr" defTabSz="914400" fontAlgn="auto">
              <a:spcBef>
                <a:spcPts val="0"/>
              </a:spcBef>
              <a:spcAft>
                <a:spcPts val="450"/>
              </a:spcAft>
            </a:pPr>
            <a:r>
              <a:rPr lang="en-US" sz="825" i="1" dirty="0">
                <a:solidFill>
                  <a:prstClr val="black"/>
                </a:solidFill>
                <a:latin typeface="Helvetica LT Std"/>
                <a:ea typeface="Verdana" pitchFamily="34" charset="0"/>
                <a:cs typeface="Verdana" pitchFamily="34" charset="0"/>
              </a:rPr>
              <a:t>Phase: Real-time</a:t>
            </a:r>
          </a:p>
        </p:txBody>
      </p:sp>
      <p:sp>
        <p:nvSpPr>
          <p:cNvPr id="199" name="Left Brace 198"/>
          <p:cNvSpPr/>
          <p:nvPr/>
        </p:nvSpPr>
        <p:spPr>
          <a:xfrm rot="16200000">
            <a:off x="4614129" y="3150790"/>
            <a:ext cx="223245" cy="2939144"/>
          </a:xfrm>
          <a:prstGeom prst="leftBrace">
            <a:avLst/>
          </a:prstGeom>
          <a:noFill/>
          <a:ln w="25400" cap="flat" cmpd="sng" algn="ctr">
            <a:solidFill>
              <a:srgbClr val="F7901E"/>
            </a:solidFill>
            <a:prstDash val="solid"/>
          </a:ln>
          <a:effectLst>
            <a:outerShdw blurRad="40000" dist="20000" dir="5400000" rotWithShape="0">
              <a:srgbClr val="000000">
                <a:alpha val="38000"/>
              </a:srgbClr>
            </a:outerShdw>
          </a:effectLst>
        </p:spPr>
        <p:txBody>
          <a:bodyPr rtlCol="0" anchor="ctr"/>
          <a:lstStyle/>
          <a:p>
            <a:pPr algn="ctr" defTabSz="914400" fontAlgn="auto">
              <a:spcBef>
                <a:spcPts val="0"/>
              </a:spcBef>
              <a:spcAft>
                <a:spcPts val="0"/>
              </a:spcAft>
              <a:defRPr/>
            </a:pPr>
            <a:endParaRPr lang="en-US" sz="1350" kern="0" smtClean="0">
              <a:solidFill>
                <a:prstClr val="black"/>
              </a:solidFill>
              <a:latin typeface="Helvetica LT Std"/>
            </a:endParaRPr>
          </a:p>
        </p:txBody>
      </p:sp>
    </p:spTree>
    <p:extLst>
      <p:ext uri="{BB962C8B-B14F-4D97-AF65-F5344CB8AC3E}">
        <p14:creationId xmlns:p14="http://schemas.microsoft.com/office/powerpoint/2010/main" val="362973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fill="hold"/>
                                        <p:tgtEl>
                                          <p:spTgt spid="168"/>
                                        </p:tgtEl>
                                        <p:attrNameLst>
                                          <p:attrName>ppt_x</p:attrName>
                                        </p:attrNameLst>
                                      </p:cBhvr>
                                      <p:tavLst>
                                        <p:tav tm="0">
                                          <p:val>
                                            <p:strVal val="#ppt_x"/>
                                          </p:val>
                                        </p:tav>
                                        <p:tav tm="100000">
                                          <p:val>
                                            <p:strVal val="#ppt_x"/>
                                          </p:val>
                                        </p:tav>
                                      </p:tavLst>
                                    </p:anim>
                                    <p:anim calcmode="lin" valueType="num">
                                      <p:cBhvr additive="base">
                                        <p:cTn id="8" dur="500" fill="hold"/>
                                        <p:tgtEl>
                                          <p:spTgt spid="1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0"/>
                                        </p:tgtEl>
                                        <p:attrNameLst>
                                          <p:attrName>style.visibility</p:attrName>
                                        </p:attrNameLst>
                                      </p:cBhvr>
                                      <p:to>
                                        <p:strVal val="visible"/>
                                      </p:to>
                                    </p:set>
                                    <p:anim calcmode="lin" valueType="num">
                                      <p:cBhvr additive="base">
                                        <p:cTn id="11" dur="500" fill="hold"/>
                                        <p:tgtEl>
                                          <p:spTgt spid="170"/>
                                        </p:tgtEl>
                                        <p:attrNameLst>
                                          <p:attrName>ppt_x</p:attrName>
                                        </p:attrNameLst>
                                      </p:cBhvr>
                                      <p:tavLst>
                                        <p:tav tm="0">
                                          <p:val>
                                            <p:strVal val="#ppt_x"/>
                                          </p:val>
                                        </p:tav>
                                        <p:tav tm="100000">
                                          <p:val>
                                            <p:strVal val="#ppt_x"/>
                                          </p:val>
                                        </p:tav>
                                      </p:tavLst>
                                    </p:anim>
                                    <p:anim calcmode="lin" valueType="num">
                                      <p:cBhvr additive="base">
                                        <p:cTn id="12" dur="500" fill="hold"/>
                                        <p:tgtEl>
                                          <p:spTgt spid="17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1"/>
                                        </p:tgtEl>
                                        <p:attrNameLst>
                                          <p:attrName>style.visibility</p:attrName>
                                        </p:attrNameLst>
                                      </p:cBhvr>
                                      <p:to>
                                        <p:strVal val="visible"/>
                                      </p:to>
                                    </p:set>
                                    <p:anim calcmode="lin" valueType="num">
                                      <p:cBhvr additive="base">
                                        <p:cTn id="15" dur="500" fill="hold"/>
                                        <p:tgtEl>
                                          <p:spTgt spid="171"/>
                                        </p:tgtEl>
                                        <p:attrNameLst>
                                          <p:attrName>ppt_x</p:attrName>
                                        </p:attrNameLst>
                                      </p:cBhvr>
                                      <p:tavLst>
                                        <p:tav tm="0">
                                          <p:val>
                                            <p:strVal val="#ppt_x"/>
                                          </p:val>
                                        </p:tav>
                                        <p:tav tm="100000">
                                          <p:val>
                                            <p:strVal val="#ppt_x"/>
                                          </p:val>
                                        </p:tav>
                                      </p:tavLst>
                                    </p:anim>
                                    <p:anim calcmode="lin" valueType="num">
                                      <p:cBhvr additive="base">
                                        <p:cTn id="16" dur="500" fill="hold"/>
                                        <p:tgtEl>
                                          <p:spTgt spid="17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4"/>
                                        </p:tgtEl>
                                        <p:attrNameLst>
                                          <p:attrName>style.visibility</p:attrName>
                                        </p:attrNameLst>
                                      </p:cBhvr>
                                      <p:to>
                                        <p:strVal val="visible"/>
                                      </p:to>
                                    </p:set>
                                    <p:anim calcmode="lin" valueType="num">
                                      <p:cBhvr additive="base">
                                        <p:cTn id="19" dur="500" fill="hold"/>
                                        <p:tgtEl>
                                          <p:spTgt spid="174"/>
                                        </p:tgtEl>
                                        <p:attrNameLst>
                                          <p:attrName>ppt_x</p:attrName>
                                        </p:attrNameLst>
                                      </p:cBhvr>
                                      <p:tavLst>
                                        <p:tav tm="0">
                                          <p:val>
                                            <p:strVal val="#ppt_x"/>
                                          </p:val>
                                        </p:tav>
                                        <p:tav tm="100000">
                                          <p:val>
                                            <p:strVal val="#ppt_x"/>
                                          </p:val>
                                        </p:tav>
                                      </p:tavLst>
                                    </p:anim>
                                    <p:anim calcmode="lin" valueType="num">
                                      <p:cBhvr additive="base">
                                        <p:cTn id="20" dur="500" fill="hold"/>
                                        <p:tgtEl>
                                          <p:spTgt spid="17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5"/>
                                        </p:tgtEl>
                                        <p:attrNameLst>
                                          <p:attrName>style.visibility</p:attrName>
                                        </p:attrNameLst>
                                      </p:cBhvr>
                                      <p:to>
                                        <p:strVal val="visible"/>
                                      </p:to>
                                    </p:set>
                                    <p:anim calcmode="lin" valueType="num">
                                      <p:cBhvr additive="base">
                                        <p:cTn id="23" dur="500" fill="hold"/>
                                        <p:tgtEl>
                                          <p:spTgt spid="175"/>
                                        </p:tgtEl>
                                        <p:attrNameLst>
                                          <p:attrName>ppt_x</p:attrName>
                                        </p:attrNameLst>
                                      </p:cBhvr>
                                      <p:tavLst>
                                        <p:tav tm="0">
                                          <p:val>
                                            <p:strVal val="#ppt_x"/>
                                          </p:val>
                                        </p:tav>
                                        <p:tav tm="100000">
                                          <p:val>
                                            <p:strVal val="#ppt_x"/>
                                          </p:val>
                                        </p:tav>
                                      </p:tavLst>
                                    </p:anim>
                                    <p:anim calcmode="lin" valueType="num">
                                      <p:cBhvr additive="base">
                                        <p:cTn id="24" dur="500" fill="hold"/>
                                        <p:tgtEl>
                                          <p:spTgt spid="17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9"/>
                                        </p:tgtEl>
                                        <p:attrNameLst>
                                          <p:attrName>style.visibility</p:attrName>
                                        </p:attrNameLst>
                                      </p:cBhvr>
                                      <p:to>
                                        <p:strVal val="visible"/>
                                      </p:to>
                                    </p:set>
                                    <p:anim calcmode="lin" valueType="num">
                                      <p:cBhvr additive="base">
                                        <p:cTn id="27" dur="500" fill="hold"/>
                                        <p:tgtEl>
                                          <p:spTgt spid="179"/>
                                        </p:tgtEl>
                                        <p:attrNameLst>
                                          <p:attrName>ppt_x</p:attrName>
                                        </p:attrNameLst>
                                      </p:cBhvr>
                                      <p:tavLst>
                                        <p:tav tm="0">
                                          <p:val>
                                            <p:strVal val="#ppt_x"/>
                                          </p:val>
                                        </p:tav>
                                        <p:tav tm="100000">
                                          <p:val>
                                            <p:strVal val="#ppt_x"/>
                                          </p:val>
                                        </p:tav>
                                      </p:tavLst>
                                    </p:anim>
                                    <p:anim calcmode="lin" valueType="num">
                                      <p:cBhvr additive="base">
                                        <p:cTn id="28" dur="500" fill="hold"/>
                                        <p:tgtEl>
                                          <p:spTgt spid="17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1"/>
                                        </p:tgtEl>
                                        <p:attrNameLst>
                                          <p:attrName>style.visibility</p:attrName>
                                        </p:attrNameLst>
                                      </p:cBhvr>
                                      <p:to>
                                        <p:strVal val="visible"/>
                                      </p:to>
                                    </p:set>
                                    <p:anim calcmode="lin" valueType="num">
                                      <p:cBhvr additive="base">
                                        <p:cTn id="31" dur="500" fill="hold"/>
                                        <p:tgtEl>
                                          <p:spTgt spid="181"/>
                                        </p:tgtEl>
                                        <p:attrNameLst>
                                          <p:attrName>ppt_x</p:attrName>
                                        </p:attrNameLst>
                                      </p:cBhvr>
                                      <p:tavLst>
                                        <p:tav tm="0">
                                          <p:val>
                                            <p:strVal val="#ppt_x"/>
                                          </p:val>
                                        </p:tav>
                                        <p:tav tm="100000">
                                          <p:val>
                                            <p:strVal val="#ppt_x"/>
                                          </p:val>
                                        </p:tav>
                                      </p:tavLst>
                                    </p:anim>
                                    <p:anim calcmode="lin" valueType="num">
                                      <p:cBhvr additive="base">
                                        <p:cTn id="32" dur="500" fill="hold"/>
                                        <p:tgtEl>
                                          <p:spTgt spid="1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2"/>
                                        </p:tgtEl>
                                        <p:attrNameLst>
                                          <p:attrName>style.visibility</p:attrName>
                                        </p:attrNameLst>
                                      </p:cBhvr>
                                      <p:to>
                                        <p:strVal val="visible"/>
                                      </p:to>
                                    </p:set>
                                    <p:anim calcmode="lin" valueType="num">
                                      <p:cBhvr additive="base">
                                        <p:cTn id="35" dur="500" fill="hold"/>
                                        <p:tgtEl>
                                          <p:spTgt spid="182"/>
                                        </p:tgtEl>
                                        <p:attrNameLst>
                                          <p:attrName>ppt_x</p:attrName>
                                        </p:attrNameLst>
                                      </p:cBhvr>
                                      <p:tavLst>
                                        <p:tav tm="0">
                                          <p:val>
                                            <p:strVal val="#ppt_x"/>
                                          </p:val>
                                        </p:tav>
                                        <p:tav tm="100000">
                                          <p:val>
                                            <p:strVal val="#ppt_x"/>
                                          </p:val>
                                        </p:tav>
                                      </p:tavLst>
                                    </p:anim>
                                    <p:anim calcmode="lin" valueType="num">
                                      <p:cBhvr additive="base">
                                        <p:cTn id="36" dur="500" fill="hold"/>
                                        <p:tgtEl>
                                          <p:spTgt spid="1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3"/>
                                        </p:tgtEl>
                                        <p:attrNameLst>
                                          <p:attrName>style.visibility</p:attrName>
                                        </p:attrNameLst>
                                      </p:cBhvr>
                                      <p:to>
                                        <p:strVal val="visible"/>
                                      </p:to>
                                    </p:set>
                                    <p:anim calcmode="lin" valueType="num">
                                      <p:cBhvr additive="base">
                                        <p:cTn id="39" dur="500" fill="hold"/>
                                        <p:tgtEl>
                                          <p:spTgt spid="183"/>
                                        </p:tgtEl>
                                        <p:attrNameLst>
                                          <p:attrName>ppt_x</p:attrName>
                                        </p:attrNameLst>
                                      </p:cBhvr>
                                      <p:tavLst>
                                        <p:tav tm="0">
                                          <p:val>
                                            <p:strVal val="#ppt_x"/>
                                          </p:val>
                                        </p:tav>
                                        <p:tav tm="100000">
                                          <p:val>
                                            <p:strVal val="#ppt_x"/>
                                          </p:val>
                                        </p:tav>
                                      </p:tavLst>
                                    </p:anim>
                                    <p:anim calcmode="lin" valueType="num">
                                      <p:cBhvr additive="base">
                                        <p:cTn id="40" dur="500" fill="hold"/>
                                        <p:tgtEl>
                                          <p:spTgt spid="1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4"/>
                                        </p:tgtEl>
                                        <p:attrNameLst>
                                          <p:attrName>style.visibility</p:attrName>
                                        </p:attrNameLst>
                                      </p:cBhvr>
                                      <p:to>
                                        <p:strVal val="visible"/>
                                      </p:to>
                                    </p:set>
                                    <p:anim calcmode="lin" valueType="num">
                                      <p:cBhvr additive="base">
                                        <p:cTn id="43" dur="500" fill="hold"/>
                                        <p:tgtEl>
                                          <p:spTgt spid="184"/>
                                        </p:tgtEl>
                                        <p:attrNameLst>
                                          <p:attrName>ppt_x</p:attrName>
                                        </p:attrNameLst>
                                      </p:cBhvr>
                                      <p:tavLst>
                                        <p:tav tm="0">
                                          <p:val>
                                            <p:strVal val="#ppt_x"/>
                                          </p:val>
                                        </p:tav>
                                        <p:tav tm="100000">
                                          <p:val>
                                            <p:strVal val="#ppt_x"/>
                                          </p:val>
                                        </p:tav>
                                      </p:tavLst>
                                    </p:anim>
                                    <p:anim calcmode="lin" valueType="num">
                                      <p:cBhvr additive="base">
                                        <p:cTn id="44" dur="500" fill="hold"/>
                                        <p:tgtEl>
                                          <p:spTgt spid="18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5"/>
                                        </p:tgtEl>
                                        <p:attrNameLst>
                                          <p:attrName>style.visibility</p:attrName>
                                        </p:attrNameLst>
                                      </p:cBhvr>
                                      <p:to>
                                        <p:strVal val="visible"/>
                                      </p:to>
                                    </p:set>
                                    <p:anim calcmode="lin" valueType="num">
                                      <p:cBhvr additive="base">
                                        <p:cTn id="47" dur="500" fill="hold"/>
                                        <p:tgtEl>
                                          <p:spTgt spid="185"/>
                                        </p:tgtEl>
                                        <p:attrNameLst>
                                          <p:attrName>ppt_x</p:attrName>
                                        </p:attrNameLst>
                                      </p:cBhvr>
                                      <p:tavLst>
                                        <p:tav tm="0">
                                          <p:val>
                                            <p:strVal val="#ppt_x"/>
                                          </p:val>
                                        </p:tav>
                                        <p:tav tm="100000">
                                          <p:val>
                                            <p:strVal val="#ppt_x"/>
                                          </p:val>
                                        </p:tav>
                                      </p:tavLst>
                                    </p:anim>
                                    <p:anim calcmode="lin" valueType="num">
                                      <p:cBhvr additive="base">
                                        <p:cTn id="48" dur="500" fill="hold"/>
                                        <p:tgtEl>
                                          <p:spTgt spid="1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6"/>
                                        </p:tgtEl>
                                        <p:attrNameLst>
                                          <p:attrName>style.visibility</p:attrName>
                                        </p:attrNameLst>
                                      </p:cBhvr>
                                      <p:to>
                                        <p:strVal val="visible"/>
                                      </p:to>
                                    </p:set>
                                    <p:anim calcmode="lin" valueType="num">
                                      <p:cBhvr additive="base">
                                        <p:cTn id="51" dur="500" fill="hold"/>
                                        <p:tgtEl>
                                          <p:spTgt spid="186"/>
                                        </p:tgtEl>
                                        <p:attrNameLst>
                                          <p:attrName>ppt_x</p:attrName>
                                        </p:attrNameLst>
                                      </p:cBhvr>
                                      <p:tavLst>
                                        <p:tav tm="0">
                                          <p:val>
                                            <p:strVal val="#ppt_x"/>
                                          </p:val>
                                        </p:tav>
                                        <p:tav tm="100000">
                                          <p:val>
                                            <p:strVal val="#ppt_x"/>
                                          </p:val>
                                        </p:tav>
                                      </p:tavLst>
                                    </p:anim>
                                    <p:anim calcmode="lin" valueType="num">
                                      <p:cBhvr additive="base">
                                        <p:cTn id="52" dur="500" fill="hold"/>
                                        <p:tgtEl>
                                          <p:spTgt spid="1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7"/>
                                        </p:tgtEl>
                                        <p:attrNameLst>
                                          <p:attrName>style.visibility</p:attrName>
                                        </p:attrNameLst>
                                      </p:cBhvr>
                                      <p:to>
                                        <p:strVal val="visible"/>
                                      </p:to>
                                    </p:set>
                                    <p:anim calcmode="lin" valueType="num">
                                      <p:cBhvr additive="base">
                                        <p:cTn id="55" dur="500" fill="hold"/>
                                        <p:tgtEl>
                                          <p:spTgt spid="187"/>
                                        </p:tgtEl>
                                        <p:attrNameLst>
                                          <p:attrName>ppt_x</p:attrName>
                                        </p:attrNameLst>
                                      </p:cBhvr>
                                      <p:tavLst>
                                        <p:tav tm="0">
                                          <p:val>
                                            <p:strVal val="#ppt_x"/>
                                          </p:val>
                                        </p:tav>
                                        <p:tav tm="100000">
                                          <p:val>
                                            <p:strVal val="#ppt_x"/>
                                          </p:val>
                                        </p:tav>
                                      </p:tavLst>
                                    </p:anim>
                                    <p:anim calcmode="lin" valueType="num">
                                      <p:cBhvr additive="base">
                                        <p:cTn id="56" dur="500" fill="hold"/>
                                        <p:tgtEl>
                                          <p:spTgt spid="1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8"/>
                                        </p:tgtEl>
                                        <p:attrNameLst>
                                          <p:attrName>style.visibility</p:attrName>
                                        </p:attrNameLst>
                                      </p:cBhvr>
                                      <p:to>
                                        <p:strVal val="visible"/>
                                      </p:to>
                                    </p:set>
                                    <p:anim calcmode="lin" valueType="num">
                                      <p:cBhvr additive="base">
                                        <p:cTn id="59" dur="500" fill="hold"/>
                                        <p:tgtEl>
                                          <p:spTgt spid="188"/>
                                        </p:tgtEl>
                                        <p:attrNameLst>
                                          <p:attrName>ppt_x</p:attrName>
                                        </p:attrNameLst>
                                      </p:cBhvr>
                                      <p:tavLst>
                                        <p:tav tm="0">
                                          <p:val>
                                            <p:strVal val="#ppt_x"/>
                                          </p:val>
                                        </p:tav>
                                        <p:tav tm="100000">
                                          <p:val>
                                            <p:strVal val="#ppt_x"/>
                                          </p:val>
                                        </p:tav>
                                      </p:tavLst>
                                    </p:anim>
                                    <p:anim calcmode="lin" valueType="num">
                                      <p:cBhvr additive="base">
                                        <p:cTn id="60" dur="500" fill="hold"/>
                                        <p:tgtEl>
                                          <p:spTgt spid="18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89"/>
                                        </p:tgtEl>
                                        <p:attrNameLst>
                                          <p:attrName>style.visibility</p:attrName>
                                        </p:attrNameLst>
                                      </p:cBhvr>
                                      <p:to>
                                        <p:strVal val="visible"/>
                                      </p:to>
                                    </p:set>
                                    <p:anim calcmode="lin" valueType="num">
                                      <p:cBhvr additive="base">
                                        <p:cTn id="63" dur="500" fill="hold"/>
                                        <p:tgtEl>
                                          <p:spTgt spid="189"/>
                                        </p:tgtEl>
                                        <p:attrNameLst>
                                          <p:attrName>ppt_x</p:attrName>
                                        </p:attrNameLst>
                                      </p:cBhvr>
                                      <p:tavLst>
                                        <p:tav tm="0">
                                          <p:val>
                                            <p:strVal val="#ppt_x"/>
                                          </p:val>
                                        </p:tav>
                                        <p:tav tm="100000">
                                          <p:val>
                                            <p:strVal val="#ppt_x"/>
                                          </p:val>
                                        </p:tav>
                                      </p:tavLst>
                                    </p:anim>
                                    <p:anim calcmode="lin" valueType="num">
                                      <p:cBhvr additive="base">
                                        <p:cTn id="64" dur="500" fill="hold"/>
                                        <p:tgtEl>
                                          <p:spTgt spid="1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1"/>
                                        </p:tgtEl>
                                        <p:attrNameLst>
                                          <p:attrName>style.visibility</p:attrName>
                                        </p:attrNameLst>
                                      </p:cBhvr>
                                      <p:to>
                                        <p:strVal val="visible"/>
                                      </p:to>
                                    </p:set>
                                    <p:anim calcmode="lin" valueType="num">
                                      <p:cBhvr additive="base">
                                        <p:cTn id="67" dur="500" fill="hold"/>
                                        <p:tgtEl>
                                          <p:spTgt spid="191"/>
                                        </p:tgtEl>
                                        <p:attrNameLst>
                                          <p:attrName>ppt_x</p:attrName>
                                        </p:attrNameLst>
                                      </p:cBhvr>
                                      <p:tavLst>
                                        <p:tav tm="0">
                                          <p:val>
                                            <p:strVal val="#ppt_x"/>
                                          </p:val>
                                        </p:tav>
                                        <p:tav tm="100000">
                                          <p:val>
                                            <p:strVal val="#ppt_x"/>
                                          </p:val>
                                        </p:tav>
                                      </p:tavLst>
                                    </p:anim>
                                    <p:anim calcmode="lin" valueType="num">
                                      <p:cBhvr additive="base">
                                        <p:cTn id="68" dur="500" fill="hold"/>
                                        <p:tgtEl>
                                          <p:spTgt spid="19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3"/>
                                        </p:tgtEl>
                                        <p:attrNameLst>
                                          <p:attrName>style.visibility</p:attrName>
                                        </p:attrNameLst>
                                      </p:cBhvr>
                                      <p:to>
                                        <p:strVal val="visible"/>
                                      </p:to>
                                    </p:set>
                                    <p:anim calcmode="lin" valueType="num">
                                      <p:cBhvr additive="base">
                                        <p:cTn id="71" dur="500" fill="hold"/>
                                        <p:tgtEl>
                                          <p:spTgt spid="193"/>
                                        </p:tgtEl>
                                        <p:attrNameLst>
                                          <p:attrName>ppt_x</p:attrName>
                                        </p:attrNameLst>
                                      </p:cBhvr>
                                      <p:tavLst>
                                        <p:tav tm="0">
                                          <p:val>
                                            <p:strVal val="#ppt_x"/>
                                          </p:val>
                                        </p:tav>
                                        <p:tav tm="100000">
                                          <p:val>
                                            <p:strVal val="#ppt_x"/>
                                          </p:val>
                                        </p:tav>
                                      </p:tavLst>
                                    </p:anim>
                                    <p:anim calcmode="lin" valueType="num">
                                      <p:cBhvr additive="base">
                                        <p:cTn id="72" dur="500" fill="hold"/>
                                        <p:tgtEl>
                                          <p:spTgt spid="19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94"/>
                                        </p:tgtEl>
                                        <p:attrNameLst>
                                          <p:attrName>style.visibility</p:attrName>
                                        </p:attrNameLst>
                                      </p:cBhvr>
                                      <p:to>
                                        <p:strVal val="visible"/>
                                      </p:to>
                                    </p:set>
                                    <p:anim calcmode="lin" valueType="num">
                                      <p:cBhvr additive="base">
                                        <p:cTn id="75" dur="500" fill="hold"/>
                                        <p:tgtEl>
                                          <p:spTgt spid="194"/>
                                        </p:tgtEl>
                                        <p:attrNameLst>
                                          <p:attrName>ppt_x</p:attrName>
                                        </p:attrNameLst>
                                      </p:cBhvr>
                                      <p:tavLst>
                                        <p:tav tm="0">
                                          <p:val>
                                            <p:strVal val="#ppt_x"/>
                                          </p:val>
                                        </p:tav>
                                        <p:tav tm="100000">
                                          <p:val>
                                            <p:strVal val="#ppt_x"/>
                                          </p:val>
                                        </p:tav>
                                      </p:tavLst>
                                    </p:anim>
                                    <p:anim calcmode="lin" valueType="num">
                                      <p:cBhvr additive="base">
                                        <p:cTn id="76" dur="500" fill="hold"/>
                                        <p:tgtEl>
                                          <p:spTgt spid="19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95"/>
                                        </p:tgtEl>
                                        <p:attrNameLst>
                                          <p:attrName>style.visibility</p:attrName>
                                        </p:attrNameLst>
                                      </p:cBhvr>
                                      <p:to>
                                        <p:strVal val="visible"/>
                                      </p:to>
                                    </p:set>
                                    <p:anim calcmode="lin" valueType="num">
                                      <p:cBhvr additive="base">
                                        <p:cTn id="79" dur="500" fill="hold"/>
                                        <p:tgtEl>
                                          <p:spTgt spid="195"/>
                                        </p:tgtEl>
                                        <p:attrNameLst>
                                          <p:attrName>ppt_x</p:attrName>
                                        </p:attrNameLst>
                                      </p:cBhvr>
                                      <p:tavLst>
                                        <p:tav tm="0">
                                          <p:val>
                                            <p:strVal val="#ppt_x"/>
                                          </p:val>
                                        </p:tav>
                                        <p:tav tm="100000">
                                          <p:val>
                                            <p:strVal val="#ppt_x"/>
                                          </p:val>
                                        </p:tav>
                                      </p:tavLst>
                                    </p:anim>
                                    <p:anim calcmode="lin" valueType="num">
                                      <p:cBhvr additive="base">
                                        <p:cTn id="80" dur="500" fill="hold"/>
                                        <p:tgtEl>
                                          <p:spTgt spid="19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96"/>
                                        </p:tgtEl>
                                        <p:attrNameLst>
                                          <p:attrName>style.visibility</p:attrName>
                                        </p:attrNameLst>
                                      </p:cBhvr>
                                      <p:to>
                                        <p:strVal val="visible"/>
                                      </p:to>
                                    </p:set>
                                    <p:anim calcmode="lin" valueType="num">
                                      <p:cBhvr additive="base">
                                        <p:cTn id="83" dur="500" fill="hold"/>
                                        <p:tgtEl>
                                          <p:spTgt spid="196"/>
                                        </p:tgtEl>
                                        <p:attrNameLst>
                                          <p:attrName>ppt_x</p:attrName>
                                        </p:attrNameLst>
                                      </p:cBhvr>
                                      <p:tavLst>
                                        <p:tav tm="0">
                                          <p:val>
                                            <p:strVal val="#ppt_x"/>
                                          </p:val>
                                        </p:tav>
                                        <p:tav tm="100000">
                                          <p:val>
                                            <p:strVal val="#ppt_x"/>
                                          </p:val>
                                        </p:tav>
                                      </p:tavLst>
                                    </p:anim>
                                    <p:anim calcmode="lin" valueType="num">
                                      <p:cBhvr additive="base">
                                        <p:cTn id="84" dur="500" fill="hold"/>
                                        <p:tgtEl>
                                          <p:spTgt spid="19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97"/>
                                        </p:tgtEl>
                                        <p:attrNameLst>
                                          <p:attrName>style.visibility</p:attrName>
                                        </p:attrNameLst>
                                      </p:cBhvr>
                                      <p:to>
                                        <p:strVal val="visible"/>
                                      </p:to>
                                    </p:set>
                                    <p:anim calcmode="lin" valueType="num">
                                      <p:cBhvr additive="base">
                                        <p:cTn id="87" dur="500" fill="hold"/>
                                        <p:tgtEl>
                                          <p:spTgt spid="197"/>
                                        </p:tgtEl>
                                        <p:attrNameLst>
                                          <p:attrName>ppt_x</p:attrName>
                                        </p:attrNameLst>
                                      </p:cBhvr>
                                      <p:tavLst>
                                        <p:tav tm="0">
                                          <p:val>
                                            <p:strVal val="#ppt_x"/>
                                          </p:val>
                                        </p:tav>
                                        <p:tav tm="100000">
                                          <p:val>
                                            <p:strVal val="#ppt_x"/>
                                          </p:val>
                                        </p:tav>
                                      </p:tavLst>
                                    </p:anim>
                                    <p:anim calcmode="lin" valueType="num">
                                      <p:cBhvr additive="base">
                                        <p:cTn id="88" dur="500" fill="hold"/>
                                        <p:tgtEl>
                                          <p:spTgt spid="19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98"/>
                                        </p:tgtEl>
                                        <p:attrNameLst>
                                          <p:attrName>style.visibility</p:attrName>
                                        </p:attrNameLst>
                                      </p:cBhvr>
                                      <p:to>
                                        <p:strVal val="visible"/>
                                      </p:to>
                                    </p:set>
                                    <p:anim calcmode="lin" valueType="num">
                                      <p:cBhvr additive="base">
                                        <p:cTn id="91" dur="500" fill="hold"/>
                                        <p:tgtEl>
                                          <p:spTgt spid="198"/>
                                        </p:tgtEl>
                                        <p:attrNameLst>
                                          <p:attrName>ppt_x</p:attrName>
                                        </p:attrNameLst>
                                      </p:cBhvr>
                                      <p:tavLst>
                                        <p:tav tm="0">
                                          <p:val>
                                            <p:strVal val="#ppt_x"/>
                                          </p:val>
                                        </p:tav>
                                        <p:tav tm="100000">
                                          <p:val>
                                            <p:strVal val="#ppt_x"/>
                                          </p:val>
                                        </p:tav>
                                      </p:tavLst>
                                    </p:anim>
                                    <p:anim calcmode="lin" valueType="num">
                                      <p:cBhvr additive="base">
                                        <p:cTn id="92" dur="500" fill="hold"/>
                                        <p:tgtEl>
                                          <p:spTgt spid="19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99"/>
                                        </p:tgtEl>
                                        <p:attrNameLst>
                                          <p:attrName>style.visibility</p:attrName>
                                        </p:attrNameLst>
                                      </p:cBhvr>
                                      <p:to>
                                        <p:strVal val="visible"/>
                                      </p:to>
                                    </p:set>
                                    <p:anim calcmode="lin" valueType="num">
                                      <p:cBhvr additive="base">
                                        <p:cTn id="95" dur="500" fill="hold"/>
                                        <p:tgtEl>
                                          <p:spTgt spid="199"/>
                                        </p:tgtEl>
                                        <p:attrNameLst>
                                          <p:attrName>ppt_x</p:attrName>
                                        </p:attrNameLst>
                                      </p:cBhvr>
                                      <p:tavLst>
                                        <p:tav tm="0">
                                          <p:val>
                                            <p:strVal val="#ppt_x"/>
                                          </p:val>
                                        </p:tav>
                                        <p:tav tm="100000">
                                          <p:val>
                                            <p:strVal val="#ppt_x"/>
                                          </p:val>
                                        </p:tav>
                                      </p:tavLst>
                                    </p:anim>
                                    <p:anim calcmode="lin" valueType="num">
                                      <p:cBhvr additive="base">
                                        <p:cTn id="96" dur="500" fill="hold"/>
                                        <p:tgtEl>
                                          <p:spTgt spid="19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177"/>
                                        </p:tgtEl>
                                        <p:attrNameLst>
                                          <p:attrName>style.visibility</p:attrName>
                                        </p:attrNameLst>
                                      </p:cBhvr>
                                      <p:to>
                                        <p:strVal val="visible"/>
                                      </p:to>
                                    </p:set>
                                    <p:animEffect transition="in" filter="wipe(down)">
                                      <p:cBhvr>
                                        <p:cTn id="101" dur="500"/>
                                        <p:tgtEl>
                                          <p:spTgt spid="177"/>
                                        </p:tgtEl>
                                      </p:cBhvr>
                                    </p:animEffect>
                                  </p:childTnLst>
                                </p:cTn>
                              </p:par>
                              <p:par>
                                <p:cTn id="102" presetID="22" presetClass="entr" presetSubtype="4" fill="hold" nodeType="withEffect">
                                  <p:stCondLst>
                                    <p:cond delay="0"/>
                                  </p:stCondLst>
                                  <p:childTnLst>
                                    <p:set>
                                      <p:cBhvr>
                                        <p:cTn id="103" dur="1" fill="hold">
                                          <p:stCondLst>
                                            <p:cond delay="0"/>
                                          </p:stCondLst>
                                        </p:cTn>
                                        <p:tgtEl>
                                          <p:spTgt spid="169"/>
                                        </p:tgtEl>
                                        <p:attrNameLst>
                                          <p:attrName>style.visibility</p:attrName>
                                        </p:attrNameLst>
                                      </p:cBhvr>
                                      <p:to>
                                        <p:strVal val="visible"/>
                                      </p:to>
                                    </p:set>
                                    <p:animEffect transition="in" filter="wipe(down)">
                                      <p:cBhvr>
                                        <p:cTn id="104" dur="500"/>
                                        <p:tgtEl>
                                          <p:spTgt spid="169"/>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178"/>
                                        </p:tgtEl>
                                        <p:attrNameLst>
                                          <p:attrName>style.visibility</p:attrName>
                                        </p:attrNameLst>
                                      </p:cBhvr>
                                      <p:to>
                                        <p:strVal val="visible"/>
                                      </p:to>
                                    </p:set>
                                    <p:animEffect transition="in" filter="wipe(down)">
                                      <p:cBhvr>
                                        <p:cTn id="107" dur="500"/>
                                        <p:tgtEl>
                                          <p:spTgt spid="178"/>
                                        </p:tgtEl>
                                      </p:cBhvr>
                                    </p:animEffect>
                                  </p:childTnLst>
                                </p:cTn>
                              </p:par>
                              <p:par>
                                <p:cTn id="108" presetID="22" presetClass="entr" presetSubtype="4" fill="hold" nodeType="withEffect">
                                  <p:stCondLst>
                                    <p:cond delay="0"/>
                                  </p:stCondLst>
                                  <p:childTnLst>
                                    <p:set>
                                      <p:cBhvr>
                                        <p:cTn id="109" dur="1" fill="hold">
                                          <p:stCondLst>
                                            <p:cond delay="0"/>
                                          </p:stCondLst>
                                        </p:cTn>
                                        <p:tgtEl>
                                          <p:spTgt spid="192"/>
                                        </p:tgtEl>
                                        <p:attrNameLst>
                                          <p:attrName>style.visibility</p:attrName>
                                        </p:attrNameLst>
                                      </p:cBhvr>
                                      <p:to>
                                        <p:strVal val="visible"/>
                                      </p:to>
                                    </p:set>
                                    <p:animEffect transition="in" filter="wipe(down)">
                                      <p:cBhvr>
                                        <p:cTn id="110" dur="500"/>
                                        <p:tgtEl>
                                          <p:spTgt spid="192"/>
                                        </p:tgtEl>
                                      </p:cBhvr>
                                    </p:animEffect>
                                  </p:childTnLst>
                                </p:cTn>
                              </p:par>
                              <p:par>
                                <p:cTn id="111" presetID="22" presetClass="entr" presetSubtype="4" fill="hold" nodeType="withEffect">
                                  <p:stCondLst>
                                    <p:cond delay="0"/>
                                  </p:stCondLst>
                                  <p:childTnLst>
                                    <p:set>
                                      <p:cBhvr>
                                        <p:cTn id="112" dur="1" fill="hold">
                                          <p:stCondLst>
                                            <p:cond delay="0"/>
                                          </p:stCondLst>
                                        </p:cTn>
                                        <p:tgtEl>
                                          <p:spTgt spid="190"/>
                                        </p:tgtEl>
                                        <p:attrNameLst>
                                          <p:attrName>style.visibility</p:attrName>
                                        </p:attrNameLst>
                                      </p:cBhvr>
                                      <p:to>
                                        <p:strVal val="visible"/>
                                      </p:to>
                                    </p:set>
                                    <p:animEffect transition="in" filter="wipe(down)">
                                      <p:cBhvr>
                                        <p:cTn id="113"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70" grpId="0" animBg="1"/>
      <p:bldP spid="171" grpId="0" animBg="1"/>
      <p:bldP spid="174" grpId="0" animBg="1"/>
      <p:bldP spid="175" grpId="0" animBg="1"/>
      <p:bldP spid="178" grpId="0" animBg="1"/>
      <p:bldP spid="179" grpId="0" animBg="1"/>
      <p:bldP spid="182" grpId="0" animBg="1"/>
      <p:bldP spid="183" grpId="0" animBg="1"/>
      <p:bldP spid="184" grpId="0" animBg="1"/>
      <p:bldP spid="186" grpId="0" animBg="1"/>
      <p:bldP spid="187" grpId="0" animBg="1"/>
      <p:bldP spid="188" grpId="0" animBg="1"/>
      <p:bldP spid="191" grpId="0" animBg="1"/>
      <p:bldP spid="193" grpId="0" animBg="1"/>
      <p:bldP spid="194" grpId="0" animBg="1"/>
      <p:bldP spid="195" grpId="0" animBg="1"/>
      <p:bldP spid="196" grpId="0"/>
      <p:bldP spid="197" grpId="0"/>
      <p:bldP spid="198" grpId="0"/>
      <p:bldP spid="1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solidFill>
                  <a:srgbClr val="FFFFFF">
                    <a:lumMod val="65000"/>
                  </a:srgbClr>
                </a:solidFill>
              </a:rPr>
              <a:pPr/>
              <a:t>13</a:t>
            </a:fld>
            <a:endParaRPr lang="en-US">
              <a:solidFill>
                <a:srgbClr val="FFFFFF">
                  <a:lumMod val="65000"/>
                </a:srgbClr>
              </a:solidFill>
            </a:endParaRPr>
          </a:p>
        </p:txBody>
      </p:sp>
      <p:sp>
        <p:nvSpPr>
          <p:cNvPr id="106" name="TextBox 105"/>
          <p:cNvSpPr txBox="1"/>
          <p:nvPr/>
        </p:nvSpPr>
        <p:spPr>
          <a:xfrm>
            <a:off x="152400" y="0"/>
            <a:ext cx="8686800" cy="707886"/>
          </a:xfrm>
          <a:prstGeom prst="rect">
            <a:avLst/>
          </a:prstGeom>
          <a:extLst/>
        </p:spPr>
        <p:txBody>
          <a:bodyPr vert="horz" lIns="91440" tIns="45720" rIns="91440" bIns="45720"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2800" b="1" i="0" u="none" strike="noStrike" cap="none" spc="0" normalizeH="0" baseline="0">
                <a:ln>
                  <a:noFill/>
                </a:ln>
                <a:solidFill>
                  <a:srgbClr val="1F497D">
                    <a:lumMod val="50000"/>
                  </a:srgbClr>
                </a:solidFill>
                <a:effectLst/>
                <a:uLnTx/>
                <a:uFillTx/>
                <a:latin typeface="Calibri"/>
                <a:ea typeface="+mj-ea"/>
                <a:cs typeface="+mj-cs"/>
              </a:defRPr>
            </a:lvl1pPr>
          </a:lstStyle>
          <a:p>
            <a:pPr defTabSz="914400"/>
            <a:r>
              <a:rPr lang="en-US" dirty="0"/>
              <a:t>Quantifying the Shortfall Space</a:t>
            </a:r>
          </a:p>
        </p:txBody>
      </p:sp>
      <p:sp>
        <p:nvSpPr>
          <p:cNvPr id="140" name="Rectangle 139"/>
          <p:cNvSpPr/>
          <p:nvPr/>
        </p:nvSpPr>
        <p:spPr>
          <a:xfrm>
            <a:off x="3495183" y="1554066"/>
            <a:ext cx="2657456" cy="2769920"/>
          </a:xfrm>
          <a:prstGeom prst="rect">
            <a:avLst/>
          </a:prstGeom>
          <a:solidFill>
            <a:srgbClr val="EEECE1"/>
          </a:solidFill>
          <a:ln w="6350" cap="flat" cmpd="sng" algn="ctr">
            <a:solidFill>
              <a:sysClr val="windowText" lastClr="000000">
                <a:lumMod val="50000"/>
                <a:lumOff val="50000"/>
              </a:sysClr>
            </a:solidFill>
            <a:prstDash val="lgDashDotDot"/>
          </a:ln>
          <a:effectLst/>
        </p:spPr>
        <p:txBody>
          <a:bodyPr rtlCol="0" anchor="ctr"/>
          <a:lstStyle/>
          <a:p>
            <a:pPr algn="ctr" defTabSz="914400" fontAlgn="auto">
              <a:spcBef>
                <a:spcPts val="0"/>
              </a:spcBef>
              <a:spcAft>
                <a:spcPts val="0"/>
              </a:spcAft>
              <a:defRPr/>
            </a:pPr>
            <a:endParaRPr lang="en-US" sz="1350" kern="0" smtClean="0">
              <a:solidFill>
                <a:prstClr val="black"/>
              </a:solidFill>
              <a:latin typeface="Helvetica LT Std"/>
              <a:cs typeface="Arial" panose="020B0604020202020204" pitchFamily="34" charset="0"/>
            </a:endParaRPr>
          </a:p>
        </p:txBody>
      </p:sp>
      <p:cxnSp>
        <p:nvCxnSpPr>
          <p:cNvPr id="141" name="Straight Arrow Connector 140"/>
          <p:cNvCxnSpPr>
            <a:endCxn id="150" idx="0"/>
          </p:cNvCxnSpPr>
          <p:nvPr/>
        </p:nvCxnSpPr>
        <p:spPr>
          <a:xfrm>
            <a:off x="5812526" y="1785219"/>
            <a:ext cx="957856" cy="739469"/>
          </a:xfrm>
          <a:prstGeom prst="straightConnector1">
            <a:avLst/>
          </a:prstGeom>
          <a:noFill/>
          <a:ln w="9525" cap="flat" cmpd="sng" algn="ctr">
            <a:solidFill>
              <a:sysClr val="windowText" lastClr="000000"/>
            </a:solidFill>
            <a:prstDash val="solid"/>
            <a:tailEnd type="triangle"/>
          </a:ln>
          <a:effectLst/>
        </p:spPr>
      </p:cxnSp>
      <p:sp>
        <p:nvSpPr>
          <p:cNvPr id="142" name="Rectangle 141"/>
          <p:cNvSpPr/>
          <p:nvPr/>
        </p:nvSpPr>
        <p:spPr>
          <a:xfrm>
            <a:off x="4989864" y="3645115"/>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143" name="Rectangle 142"/>
          <p:cNvSpPr/>
          <p:nvPr/>
        </p:nvSpPr>
        <p:spPr>
          <a:xfrm>
            <a:off x="4912857" y="1658295"/>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144" name="Rectangle 143"/>
          <p:cNvSpPr/>
          <p:nvPr/>
        </p:nvSpPr>
        <p:spPr>
          <a:xfrm>
            <a:off x="894636" y="2619280"/>
            <a:ext cx="845144" cy="409776"/>
          </a:xfrm>
          <a:prstGeom prst="rect">
            <a:avLst/>
          </a:prstGeom>
          <a:no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PCI Table</a:t>
            </a:r>
          </a:p>
        </p:txBody>
      </p:sp>
      <p:sp>
        <p:nvSpPr>
          <p:cNvPr id="145" name="Rectangle 144"/>
          <p:cNvSpPr/>
          <p:nvPr/>
        </p:nvSpPr>
        <p:spPr>
          <a:xfrm>
            <a:off x="2311045" y="2666664"/>
            <a:ext cx="845144" cy="409776"/>
          </a:xfrm>
          <a:prstGeom prst="rect">
            <a:avLst/>
          </a:prstGeom>
          <a:no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Analysis</a:t>
            </a:r>
          </a:p>
        </p:txBody>
      </p:sp>
      <p:sp>
        <p:nvSpPr>
          <p:cNvPr id="146" name="Rectangle 145"/>
          <p:cNvSpPr/>
          <p:nvPr/>
        </p:nvSpPr>
        <p:spPr>
          <a:xfrm>
            <a:off x="4958873" y="1713216"/>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147" name="Rectangle 146"/>
          <p:cNvSpPr/>
          <p:nvPr/>
        </p:nvSpPr>
        <p:spPr>
          <a:xfrm>
            <a:off x="5009855" y="1785218"/>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148" name="TextBox 147"/>
          <p:cNvSpPr txBox="1"/>
          <p:nvPr/>
        </p:nvSpPr>
        <p:spPr>
          <a:xfrm>
            <a:off x="1469782" y="2632478"/>
            <a:ext cx="1076121" cy="410369"/>
          </a:xfrm>
          <a:prstGeom prst="rect">
            <a:avLst/>
          </a:prstGeom>
          <a:noFill/>
        </p:spPr>
        <p:txBody>
          <a:bodyPr wrap="square" rtlCol="0">
            <a:spAutoFit/>
          </a:bodyPr>
          <a:lstStyle/>
          <a:p>
            <a:pPr algn="ctr" defTabSz="914400" fontAlgn="auto">
              <a:spcBef>
                <a:spcPts val="0"/>
              </a:spcBef>
              <a:spcAft>
                <a:spcPts val="450"/>
              </a:spcAft>
            </a:pPr>
            <a:r>
              <a:rPr lang="en-US" sz="825" b="1" dirty="0">
                <a:solidFill>
                  <a:prstClr val="black"/>
                </a:solidFill>
                <a:latin typeface="Arial"/>
                <a:ea typeface="Verdana" pitchFamily="34" charset="0"/>
                <a:cs typeface="Arial" panose="020B0604020202020204" pitchFamily="34" charset="0"/>
              </a:rPr>
              <a:t>Problems </a:t>
            </a:r>
          </a:p>
          <a:p>
            <a:pPr algn="ctr" defTabSz="914400" fontAlgn="auto">
              <a:spcBef>
                <a:spcPts val="0"/>
              </a:spcBef>
              <a:spcAft>
                <a:spcPts val="450"/>
              </a:spcAft>
            </a:pPr>
            <a:r>
              <a:rPr lang="en-US" sz="825" b="1" dirty="0">
                <a:solidFill>
                  <a:prstClr val="black"/>
                </a:solidFill>
                <a:latin typeface="Arial"/>
                <a:ea typeface="Verdana" pitchFamily="34" charset="0"/>
                <a:cs typeface="Arial" panose="020B0604020202020204" pitchFamily="34" charset="0"/>
              </a:rPr>
              <a:t>Impacts</a:t>
            </a:r>
          </a:p>
        </p:txBody>
      </p:sp>
      <p:cxnSp>
        <p:nvCxnSpPr>
          <p:cNvPr id="149" name="Straight Arrow Connector 148"/>
          <p:cNvCxnSpPr>
            <a:stCxn id="163" idx="3"/>
            <a:endCxn id="150" idx="0"/>
          </p:cNvCxnSpPr>
          <p:nvPr/>
        </p:nvCxnSpPr>
        <p:spPr>
          <a:xfrm>
            <a:off x="5965758" y="2034049"/>
            <a:ext cx="804624" cy="490638"/>
          </a:xfrm>
          <a:prstGeom prst="straightConnector1">
            <a:avLst/>
          </a:prstGeom>
          <a:noFill/>
          <a:ln w="9525" cap="flat" cmpd="sng" algn="ctr">
            <a:solidFill>
              <a:sysClr val="windowText" lastClr="000000"/>
            </a:solidFill>
            <a:prstDash val="solid"/>
            <a:tailEnd type="triangle"/>
          </a:ln>
          <a:effectLst/>
        </p:spPr>
      </p:cxnSp>
      <p:sp>
        <p:nvSpPr>
          <p:cNvPr id="150" name="Rectangle 149"/>
          <p:cNvSpPr/>
          <p:nvPr/>
        </p:nvSpPr>
        <p:spPr>
          <a:xfrm>
            <a:off x="6320547" y="2524688"/>
            <a:ext cx="899669" cy="665428"/>
          </a:xfrm>
          <a:prstGeom prst="rect">
            <a:avLst/>
          </a:prstGeom>
          <a:solidFill>
            <a:srgbClr val="C1CD23"/>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Monetized Shortfall</a:t>
            </a:r>
          </a:p>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a:t>
            </a:r>
          </a:p>
        </p:txBody>
      </p:sp>
      <p:sp>
        <p:nvSpPr>
          <p:cNvPr id="151" name="Left Brace 150"/>
          <p:cNvSpPr/>
          <p:nvPr/>
        </p:nvSpPr>
        <p:spPr>
          <a:xfrm>
            <a:off x="3204240" y="1438281"/>
            <a:ext cx="127922" cy="2939144"/>
          </a:xfrm>
          <a:prstGeom prst="leftBrace">
            <a:avLst/>
          </a:prstGeom>
          <a:noFill/>
          <a:ln w="9525" cap="flat" cmpd="sng" algn="ctr">
            <a:solidFill>
              <a:sysClr val="windowText" lastClr="000000"/>
            </a:solidFill>
            <a:prstDash val="solid"/>
          </a:ln>
          <a:effectLst/>
        </p:spPr>
        <p:txBody>
          <a:bodyPr rtlCol="0" anchor="ctr"/>
          <a:lstStyle/>
          <a:p>
            <a:pPr algn="ctr" defTabSz="914400" fontAlgn="auto">
              <a:spcBef>
                <a:spcPts val="0"/>
              </a:spcBef>
              <a:spcAft>
                <a:spcPts val="0"/>
              </a:spcAft>
              <a:defRPr/>
            </a:pPr>
            <a:endParaRPr lang="en-US" sz="1350" kern="0" smtClean="0">
              <a:solidFill>
                <a:prstClr val="black"/>
              </a:solidFill>
              <a:latin typeface="Helvetica LT Std"/>
              <a:cs typeface="Arial" panose="020B0604020202020204" pitchFamily="34" charset="0"/>
            </a:endParaRPr>
          </a:p>
        </p:txBody>
      </p:sp>
      <p:cxnSp>
        <p:nvCxnSpPr>
          <p:cNvPr id="152" name="Straight Arrow Connector 151"/>
          <p:cNvCxnSpPr>
            <a:stCxn id="144" idx="3"/>
          </p:cNvCxnSpPr>
          <p:nvPr/>
        </p:nvCxnSpPr>
        <p:spPr>
          <a:xfrm>
            <a:off x="1739779" y="2824168"/>
            <a:ext cx="548640" cy="0"/>
          </a:xfrm>
          <a:prstGeom prst="straightConnector1">
            <a:avLst/>
          </a:prstGeom>
          <a:noFill/>
          <a:ln w="9525" cap="flat" cmpd="sng" algn="ctr">
            <a:solidFill>
              <a:sysClr val="windowText" lastClr="000000"/>
            </a:solidFill>
            <a:prstDash val="solid"/>
            <a:tailEnd type="triangle"/>
          </a:ln>
          <a:effectLst/>
        </p:spPr>
      </p:cxnSp>
      <p:cxnSp>
        <p:nvCxnSpPr>
          <p:cNvPr id="153" name="Straight Arrow Connector 152"/>
          <p:cNvCxnSpPr/>
          <p:nvPr/>
        </p:nvCxnSpPr>
        <p:spPr>
          <a:xfrm>
            <a:off x="4559547" y="2006381"/>
            <a:ext cx="480060" cy="0"/>
          </a:xfrm>
          <a:prstGeom prst="straightConnector1">
            <a:avLst/>
          </a:prstGeom>
          <a:noFill/>
          <a:ln w="9525" cap="flat" cmpd="sng" algn="ctr">
            <a:solidFill>
              <a:sysClr val="windowText" lastClr="000000"/>
            </a:solidFill>
            <a:prstDash val="solid"/>
            <a:tailEnd type="triangle"/>
          </a:ln>
          <a:effectLst/>
        </p:spPr>
      </p:cxnSp>
      <p:sp>
        <p:nvSpPr>
          <p:cNvPr id="154" name="Rectangle 153"/>
          <p:cNvSpPr/>
          <p:nvPr/>
        </p:nvSpPr>
        <p:spPr>
          <a:xfrm>
            <a:off x="5035879" y="3700036"/>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155" name="Rectangle 154"/>
          <p:cNvSpPr/>
          <p:nvPr/>
        </p:nvSpPr>
        <p:spPr>
          <a:xfrm>
            <a:off x="5086861" y="3772039"/>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156" name="Rectangle 155"/>
          <p:cNvSpPr/>
          <p:nvPr/>
        </p:nvSpPr>
        <p:spPr>
          <a:xfrm>
            <a:off x="5143095" y="3843945"/>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Metrics</a:t>
            </a:r>
          </a:p>
        </p:txBody>
      </p:sp>
      <p:cxnSp>
        <p:nvCxnSpPr>
          <p:cNvPr id="157" name="Straight Arrow Connector 156"/>
          <p:cNvCxnSpPr/>
          <p:nvPr/>
        </p:nvCxnSpPr>
        <p:spPr>
          <a:xfrm>
            <a:off x="4618741" y="3993202"/>
            <a:ext cx="480060" cy="0"/>
          </a:xfrm>
          <a:prstGeom prst="straightConnector1">
            <a:avLst/>
          </a:prstGeom>
          <a:noFill/>
          <a:ln w="9525" cap="flat" cmpd="sng" algn="ctr">
            <a:solidFill>
              <a:sysClr val="windowText" lastClr="000000"/>
            </a:solidFill>
            <a:prstDash val="solid"/>
            <a:tailEnd type="triangle"/>
          </a:ln>
          <a:effectLst/>
        </p:spPr>
      </p:cxnSp>
      <p:sp>
        <p:nvSpPr>
          <p:cNvPr id="158" name="Rectangle 157"/>
          <p:cNvSpPr/>
          <p:nvPr/>
        </p:nvSpPr>
        <p:spPr>
          <a:xfrm>
            <a:off x="4976721" y="2573362"/>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159" name="Rectangle 158"/>
          <p:cNvSpPr/>
          <p:nvPr/>
        </p:nvSpPr>
        <p:spPr>
          <a:xfrm>
            <a:off x="5027703" y="2645365"/>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160" name="Rectangle 159"/>
          <p:cNvSpPr/>
          <p:nvPr/>
        </p:nvSpPr>
        <p:spPr>
          <a:xfrm>
            <a:off x="5083937" y="2717271"/>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Metrics</a:t>
            </a:r>
          </a:p>
        </p:txBody>
      </p:sp>
      <p:cxnSp>
        <p:nvCxnSpPr>
          <p:cNvPr id="161" name="Straight Arrow Connector 160"/>
          <p:cNvCxnSpPr/>
          <p:nvPr/>
        </p:nvCxnSpPr>
        <p:spPr>
          <a:xfrm>
            <a:off x="4577395" y="2866528"/>
            <a:ext cx="480060" cy="0"/>
          </a:xfrm>
          <a:prstGeom prst="straightConnector1">
            <a:avLst/>
          </a:prstGeom>
          <a:noFill/>
          <a:ln w="9525" cap="flat" cmpd="sng" algn="ctr">
            <a:solidFill>
              <a:sysClr val="windowText" lastClr="000000"/>
            </a:solidFill>
            <a:prstDash val="solid"/>
            <a:tailEnd type="triangle"/>
          </a:ln>
          <a:effectLst/>
        </p:spPr>
      </p:cxnSp>
      <p:cxnSp>
        <p:nvCxnSpPr>
          <p:cNvPr id="162" name="Straight Arrow Connector 161"/>
          <p:cNvCxnSpPr>
            <a:endCxn id="150" idx="2"/>
          </p:cNvCxnSpPr>
          <p:nvPr/>
        </p:nvCxnSpPr>
        <p:spPr>
          <a:xfrm flipV="1">
            <a:off x="6042764" y="3190116"/>
            <a:ext cx="727618" cy="808850"/>
          </a:xfrm>
          <a:prstGeom prst="straightConnector1">
            <a:avLst/>
          </a:prstGeom>
          <a:noFill/>
          <a:ln w="9525" cap="flat" cmpd="sng" algn="ctr">
            <a:solidFill>
              <a:sysClr val="windowText" lastClr="000000"/>
            </a:solidFill>
            <a:prstDash val="solid"/>
            <a:tailEnd type="triangle"/>
          </a:ln>
          <a:effectLst/>
        </p:spPr>
      </p:cxnSp>
      <p:sp>
        <p:nvSpPr>
          <p:cNvPr id="163" name="Rectangle 162"/>
          <p:cNvSpPr/>
          <p:nvPr/>
        </p:nvSpPr>
        <p:spPr>
          <a:xfrm>
            <a:off x="5066089" y="1857124"/>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Metrics</a:t>
            </a:r>
          </a:p>
        </p:txBody>
      </p:sp>
      <p:cxnSp>
        <p:nvCxnSpPr>
          <p:cNvPr id="164" name="Straight Arrow Connector 163"/>
          <p:cNvCxnSpPr>
            <a:endCxn id="150" idx="1"/>
          </p:cNvCxnSpPr>
          <p:nvPr/>
        </p:nvCxnSpPr>
        <p:spPr>
          <a:xfrm>
            <a:off x="5973438" y="2853740"/>
            <a:ext cx="347109" cy="3662"/>
          </a:xfrm>
          <a:prstGeom prst="straightConnector1">
            <a:avLst/>
          </a:prstGeom>
          <a:noFill/>
          <a:ln w="9525" cap="flat" cmpd="sng" algn="ctr">
            <a:solidFill>
              <a:sysClr val="windowText" lastClr="000000"/>
            </a:solidFill>
            <a:prstDash val="solid"/>
            <a:tailEnd type="triangle"/>
          </a:ln>
          <a:effectLst/>
        </p:spPr>
      </p:cxnSp>
      <p:sp>
        <p:nvSpPr>
          <p:cNvPr id="165" name="Rectangle 164"/>
          <p:cNvSpPr/>
          <p:nvPr/>
        </p:nvSpPr>
        <p:spPr>
          <a:xfrm>
            <a:off x="3638161" y="3771279"/>
            <a:ext cx="975232" cy="435422"/>
          </a:xfrm>
          <a:prstGeom prst="rect">
            <a:avLst/>
          </a:prstGeom>
          <a:solidFill>
            <a:srgbClr val="00B3DC"/>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Workload*, Workflow*</a:t>
            </a:r>
          </a:p>
        </p:txBody>
      </p:sp>
      <p:sp>
        <p:nvSpPr>
          <p:cNvPr id="166" name="Rectangle 165"/>
          <p:cNvSpPr/>
          <p:nvPr/>
        </p:nvSpPr>
        <p:spPr>
          <a:xfrm>
            <a:off x="3582837" y="1795335"/>
            <a:ext cx="975232" cy="422093"/>
          </a:xfrm>
          <a:prstGeom prst="rect">
            <a:avLst/>
          </a:prstGeom>
          <a:solidFill>
            <a:srgbClr val="00B3DC"/>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Flight Efficiency</a:t>
            </a:r>
          </a:p>
        </p:txBody>
      </p:sp>
      <p:sp>
        <p:nvSpPr>
          <p:cNvPr id="167" name="Rectangle 166"/>
          <p:cNvSpPr/>
          <p:nvPr/>
        </p:nvSpPr>
        <p:spPr>
          <a:xfrm>
            <a:off x="3602832" y="2612269"/>
            <a:ext cx="975232" cy="588890"/>
          </a:xfrm>
          <a:prstGeom prst="rect">
            <a:avLst/>
          </a:prstGeom>
          <a:solidFill>
            <a:srgbClr val="00B3DC"/>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Enroute Controller Workload</a:t>
            </a:r>
          </a:p>
        </p:txBody>
      </p:sp>
      <p:sp>
        <p:nvSpPr>
          <p:cNvPr id="168" name="TextBox 167"/>
          <p:cNvSpPr txBox="1"/>
          <p:nvPr/>
        </p:nvSpPr>
        <p:spPr>
          <a:xfrm>
            <a:off x="3553922" y="1610821"/>
            <a:ext cx="1049510" cy="219291"/>
          </a:xfrm>
          <a:prstGeom prst="rect">
            <a:avLst/>
          </a:prstGeom>
          <a:noFill/>
        </p:spPr>
        <p:txBody>
          <a:bodyPr wrap="square" rtlCol="0">
            <a:spAutoFit/>
          </a:bodyPr>
          <a:lstStyle/>
          <a:p>
            <a:pPr defTabSz="914400" fontAlgn="auto">
              <a:spcBef>
                <a:spcPts val="0"/>
              </a:spcBef>
              <a:spcAft>
                <a:spcPts val="450"/>
              </a:spcAft>
            </a:pPr>
            <a:r>
              <a:rPr lang="en-US" sz="825" i="1" dirty="0">
                <a:solidFill>
                  <a:prstClr val="black"/>
                </a:solidFill>
                <a:latin typeface="Arial"/>
                <a:ea typeface="Verdana" pitchFamily="34" charset="0"/>
                <a:cs typeface="Arial" panose="020B0604020202020204" pitchFamily="34" charset="0"/>
              </a:rPr>
              <a:t>Phase: Real-time</a:t>
            </a:r>
          </a:p>
        </p:txBody>
      </p:sp>
      <p:sp>
        <p:nvSpPr>
          <p:cNvPr id="169" name="TextBox 168"/>
          <p:cNvSpPr txBox="1"/>
          <p:nvPr/>
        </p:nvSpPr>
        <p:spPr>
          <a:xfrm>
            <a:off x="3584370" y="3435968"/>
            <a:ext cx="1076121" cy="346249"/>
          </a:xfrm>
          <a:prstGeom prst="rect">
            <a:avLst/>
          </a:prstGeom>
          <a:noFill/>
        </p:spPr>
        <p:txBody>
          <a:bodyPr wrap="square" rtlCol="0">
            <a:spAutoFit/>
          </a:bodyPr>
          <a:lstStyle/>
          <a:p>
            <a:pPr algn="ctr" defTabSz="914400" fontAlgn="auto">
              <a:spcBef>
                <a:spcPts val="0"/>
              </a:spcBef>
              <a:spcAft>
                <a:spcPts val="450"/>
              </a:spcAft>
            </a:pPr>
            <a:r>
              <a:rPr lang="en-US" sz="825" i="1" dirty="0">
                <a:solidFill>
                  <a:prstClr val="black"/>
                </a:solidFill>
                <a:latin typeface="Arial"/>
                <a:ea typeface="Verdana" pitchFamily="34" charset="0"/>
                <a:cs typeface="Arial" panose="020B0604020202020204" pitchFamily="34" charset="0"/>
              </a:rPr>
              <a:t>Phases: Planning &amp; Post Operation</a:t>
            </a:r>
          </a:p>
        </p:txBody>
      </p:sp>
      <p:sp>
        <p:nvSpPr>
          <p:cNvPr id="170" name="TextBox 169"/>
          <p:cNvSpPr txBox="1"/>
          <p:nvPr/>
        </p:nvSpPr>
        <p:spPr>
          <a:xfrm>
            <a:off x="3571852" y="2410443"/>
            <a:ext cx="1021902" cy="219291"/>
          </a:xfrm>
          <a:prstGeom prst="rect">
            <a:avLst/>
          </a:prstGeom>
          <a:noFill/>
        </p:spPr>
        <p:txBody>
          <a:bodyPr wrap="square" rtlCol="0">
            <a:spAutoFit/>
          </a:bodyPr>
          <a:lstStyle/>
          <a:p>
            <a:pPr algn="ctr" defTabSz="914400" fontAlgn="auto">
              <a:spcBef>
                <a:spcPts val="0"/>
              </a:spcBef>
              <a:spcAft>
                <a:spcPts val="450"/>
              </a:spcAft>
            </a:pPr>
            <a:r>
              <a:rPr lang="en-US" sz="825" i="1" dirty="0">
                <a:solidFill>
                  <a:prstClr val="black"/>
                </a:solidFill>
                <a:latin typeface="Arial"/>
                <a:ea typeface="Verdana" pitchFamily="34" charset="0"/>
                <a:cs typeface="Arial" panose="020B0604020202020204" pitchFamily="34" charset="0"/>
              </a:rPr>
              <a:t>Phase: Real-time</a:t>
            </a:r>
          </a:p>
        </p:txBody>
      </p:sp>
      <p:sp>
        <p:nvSpPr>
          <p:cNvPr id="171" name="Left Brace 170"/>
          <p:cNvSpPr/>
          <p:nvPr/>
        </p:nvSpPr>
        <p:spPr>
          <a:xfrm rot="16200000">
            <a:off x="4609153" y="3145673"/>
            <a:ext cx="223245" cy="2939144"/>
          </a:xfrm>
          <a:prstGeom prst="leftBrace">
            <a:avLst/>
          </a:prstGeom>
          <a:noFill/>
          <a:ln w="25400" cap="flat" cmpd="sng" algn="ctr">
            <a:solidFill>
              <a:srgbClr val="F7901E"/>
            </a:solidFill>
            <a:prstDash val="solid"/>
          </a:ln>
          <a:effectLst>
            <a:outerShdw blurRad="40000" dist="20000" dir="5400000" rotWithShape="0">
              <a:srgbClr val="000000">
                <a:alpha val="38000"/>
              </a:srgbClr>
            </a:outerShdw>
          </a:effectLst>
        </p:spPr>
        <p:txBody>
          <a:bodyPr rtlCol="0" anchor="ctr"/>
          <a:lstStyle/>
          <a:p>
            <a:pPr algn="ctr" defTabSz="914400" fontAlgn="auto">
              <a:spcBef>
                <a:spcPts val="0"/>
              </a:spcBef>
              <a:spcAft>
                <a:spcPts val="0"/>
              </a:spcAft>
              <a:defRPr/>
            </a:pPr>
            <a:endParaRPr lang="en-US" sz="1350" kern="0" smtClean="0">
              <a:solidFill>
                <a:prstClr val="black"/>
              </a:solidFill>
              <a:latin typeface="Helvetica LT Std"/>
              <a:cs typeface="Arial" panose="020B0604020202020204" pitchFamily="34" charset="0"/>
            </a:endParaRPr>
          </a:p>
        </p:txBody>
      </p:sp>
      <p:sp>
        <p:nvSpPr>
          <p:cNvPr id="172" name="Content Placeholder 10"/>
          <p:cNvSpPr txBox="1">
            <a:spLocks/>
          </p:cNvSpPr>
          <p:nvPr/>
        </p:nvSpPr>
        <p:spPr>
          <a:xfrm>
            <a:off x="4680101" y="1640817"/>
            <a:ext cx="2606631" cy="1845721"/>
          </a:xfrm>
          <a:prstGeom prst="rect">
            <a:avLst/>
          </a:prstGeom>
          <a:solidFill>
            <a:srgbClr val="00B3DC">
              <a:lumMod val="20000"/>
              <a:lumOff val="80000"/>
            </a:srgbClr>
          </a:solidFill>
        </p:spPr>
        <p:txBody>
          <a:bodyPr vert="horz" lIns="91440" tIns="45720" rIns="91440" bIns="45720" rtlCol="0">
            <a:noAutofit/>
          </a:bodyPr>
          <a:lstStyle>
            <a:lvl1pPr marL="173831" indent="-173831" algn="l" defTabSz="685800" rtl="0" eaLnBrk="1" latinLnBrk="0" hangingPunct="1">
              <a:spcBef>
                <a:spcPts val="0"/>
              </a:spcBef>
              <a:spcAft>
                <a:spcPts val="450"/>
              </a:spcAft>
              <a:buClr>
                <a:schemeClr val="tx2"/>
              </a:buClr>
              <a:buSzPct val="120000"/>
              <a:buFont typeface="Wingdings" pitchFamily="2" charset="2"/>
              <a:buChar char="§"/>
              <a:defRPr sz="1500" b="1" kern="1200">
                <a:solidFill>
                  <a:schemeClr val="tx1"/>
                </a:solidFill>
                <a:latin typeface="Arial" pitchFamily="34" charset="0"/>
                <a:ea typeface="Verdana" pitchFamily="34" charset="0"/>
                <a:cs typeface="Arial" pitchFamily="34" charset="0"/>
              </a:defRPr>
            </a:lvl1pPr>
            <a:lvl2pPr marL="386954" indent="-171450" algn="l" defTabSz="685800" rtl="0" eaLnBrk="1" latinLnBrk="0" hangingPunct="1">
              <a:spcBef>
                <a:spcPts val="0"/>
              </a:spcBef>
              <a:spcAft>
                <a:spcPts val="450"/>
              </a:spcAft>
              <a:buClr>
                <a:schemeClr val="tx2"/>
              </a:buClr>
              <a:buFont typeface="Arial" pitchFamily="34" charset="0"/>
              <a:buChar char="–"/>
              <a:defRPr sz="1500" kern="1200">
                <a:solidFill>
                  <a:schemeClr val="tx1"/>
                </a:solidFill>
                <a:latin typeface="Arial" pitchFamily="34" charset="0"/>
                <a:ea typeface="Verdana" pitchFamily="34" charset="0"/>
                <a:cs typeface="Arial" pitchFamily="34" charset="0"/>
              </a:defRPr>
            </a:lvl2pPr>
            <a:lvl3pPr marL="560785" indent="-173831" algn="l" defTabSz="685800" rtl="0" eaLnBrk="1" latinLnBrk="0" hangingPunct="1">
              <a:spcBef>
                <a:spcPts val="0"/>
              </a:spcBef>
              <a:spcAft>
                <a:spcPts val="450"/>
              </a:spcAft>
              <a:buClr>
                <a:schemeClr val="tx2"/>
              </a:buClr>
              <a:buSzPct val="110000"/>
              <a:buFont typeface="Wingdings" pitchFamily="2" charset="2"/>
              <a:buChar char="§"/>
              <a:defRPr sz="1350" kern="1200">
                <a:solidFill>
                  <a:schemeClr val="tx1"/>
                </a:solidFill>
                <a:latin typeface="Arial" pitchFamily="34" charset="0"/>
                <a:ea typeface="Verdana" pitchFamily="34" charset="0"/>
                <a:cs typeface="Arial" pitchFamily="34" charset="0"/>
              </a:defRPr>
            </a:lvl3pPr>
            <a:lvl4pPr marL="772716" indent="-171450" algn="l" defTabSz="685800" rtl="0" eaLnBrk="1" latinLnBrk="0" hangingPunct="1">
              <a:spcBef>
                <a:spcPts val="0"/>
              </a:spcBef>
              <a:spcAft>
                <a:spcPts val="450"/>
              </a:spcAft>
              <a:buClr>
                <a:schemeClr val="tx2"/>
              </a:buClr>
              <a:buFont typeface="Arial" pitchFamily="34" charset="0"/>
              <a:buChar char="–"/>
              <a:defRPr lang="en-US" sz="1350" kern="1200" smtClean="0">
                <a:solidFill>
                  <a:schemeClr val="tx1"/>
                </a:solidFill>
                <a:latin typeface="Arial" pitchFamily="34" charset="0"/>
                <a:ea typeface="+mn-ea"/>
                <a:cs typeface="Arial" pitchFamily="34" charset="0"/>
              </a:defRPr>
            </a:lvl4pPr>
            <a:lvl5pPr marL="1031081" indent="-171450" algn="l" defTabSz="685800" rtl="0" eaLnBrk="1" latinLnBrk="0" hangingPunct="1">
              <a:spcBef>
                <a:spcPts val="0"/>
              </a:spcBef>
              <a:spcAft>
                <a:spcPts val="450"/>
              </a:spcAft>
              <a:buClr>
                <a:schemeClr val="tx2"/>
              </a:buClr>
              <a:buSzPct val="60000"/>
              <a:buFont typeface="Wingdings" pitchFamily="2" charset="2"/>
              <a:buChar char="q"/>
              <a:defRPr lang="en-US" sz="1350" kern="1200" smtClean="0">
                <a:solidFill>
                  <a:schemeClr val="tx1"/>
                </a:solidFill>
                <a:latin typeface="Arial" pitchFamily="34" charset="0"/>
                <a:ea typeface="+mn-ea"/>
                <a:cs typeface="Arial" pitchFamily="34" charset="0"/>
              </a:defRPr>
            </a:lvl5pPr>
            <a:lvl6pPr marL="1247775" indent="-171450" algn="l" defTabSz="685800" rtl="0" eaLnBrk="1" latinLnBrk="0" hangingPunct="1">
              <a:spcBef>
                <a:spcPts val="0"/>
              </a:spcBef>
              <a:spcAft>
                <a:spcPts val="450"/>
              </a:spcAft>
              <a:buClr>
                <a:schemeClr val="tx2"/>
              </a:buClr>
              <a:buFont typeface="Helvetica LT Std" pitchFamily="34" charset="0"/>
              <a:buChar char="–"/>
              <a:defRPr lang="en-US" sz="1350" kern="1200" smtClean="0">
                <a:solidFill>
                  <a:schemeClr val="tx1"/>
                </a:solidFill>
                <a:latin typeface="Arial" pitchFamily="34" charset="0"/>
                <a:ea typeface="+mn-ea"/>
                <a:cs typeface="Arial" pitchFamily="34" charset="0"/>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auto">
              <a:buClr>
                <a:srgbClr val="005F9E"/>
              </a:buClr>
              <a:buFont typeface="Wingdings" pitchFamily="2" charset="2"/>
              <a:buNone/>
              <a:defRPr/>
            </a:pPr>
            <a:r>
              <a:rPr lang="en-US" sz="1050" u="sng" dirty="0" smtClean="0">
                <a:solidFill>
                  <a:sysClr val="windowText" lastClr="000000"/>
                </a:solidFill>
              </a:rPr>
              <a:t>Flight Efficiency</a:t>
            </a:r>
          </a:p>
          <a:p>
            <a:pPr marL="0" indent="0" fontAlgn="auto">
              <a:buClr>
                <a:srgbClr val="005F9E"/>
              </a:buClr>
              <a:buFont typeface="Wingdings" pitchFamily="2" charset="2"/>
              <a:buNone/>
              <a:defRPr/>
            </a:pPr>
            <a:r>
              <a:rPr lang="en-US" sz="1050" b="0" i="1" dirty="0" smtClean="0">
                <a:solidFill>
                  <a:sysClr val="windowText" lastClr="000000"/>
                </a:solidFill>
              </a:rPr>
              <a:t>Real-time</a:t>
            </a:r>
            <a:r>
              <a:rPr lang="en-US" sz="1050" b="0" dirty="0" smtClean="0">
                <a:solidFill>
                  <a:sysClr val="windowText" lastClr="000000"/>
                </a:solidFill>
              </a:rPr>
              <a:t>: During a L/R operation, some routes are closed and aircraft are rerouted to avoid the AHA</a:t>
            </a:r>
          </a:p>
          <a:p>
            <a:pPr fontAlgn="auto">
              <a:buClr>
                <a:srgbClr val="005F9E"/>
              </a:buClr>
              <a:defRPr/>
            </a:pPr>
            <a:r>
              <a:rPr lang="en-US" sz="1050" b="0" dirty="0" smtClean="0">
                <a:solidFill>
                  <a:sysClr val="windowText" lastClr="000000"/>
                </a:solidFill>
              </a:rPr>
              <a:t>Flights’ reroute distance depends on AHA geometry and aircraft trajectory</a:t>
            </a:r>
          </a:p>
          <a:p>
            <a:pPr fontAlgn="auto">
              <a:buClr>
                <a:srgbClr val="005F9E"/>
              </a:buClr>
              <a:defRPr/>
            </a:pPr>
            <a:r>
              <a:rPr lang="en-US" altLang="en-US" sz="1050" b="0" dirty="0" smtClean="0">
                <a:solidFill>
                  <a:srgbClr val="000000"/>
                </a:solidFill>
              </a:rPr>
              <a:t>The amount of time airspace is cleared before and after AHAs varies</a:t>
            </a:r>
          </a:p>
          <a:p>
            <a:pPr marL="0" indent="0" fontAlgn="auto">
              <a:buClr>
                <a:srgbClr val="005F9E"/>
              </a:buClr>
              <a:buFont typeface="Wingdings" pitchFamily="2" charset="2"/>
              <a:buNone/>
              <a:defRPr/>
            </a:pPr>
            <a:r>
              <a:rPr lang="en-US" sz="1050" b="0" dirty="0" smtClean="0">
                <a:solidFill>
                  <a:srgbClr val="000000"/>
                </a:solidFill>
              </a:rPr>
              <a:t>(PCI Table RT1, RT2, RT3, RT4)</a:t>
            </a:r>
            <a:endParaRPr lang="en-US" sz="1050" b="0" dirty="0">
              <a:solidFill>
                <a:sysClr val="windowText" lastClr="000000"/>
              </a:solidFill>
            </a:endParaRPr>
          </a:p>
        </p:txBody>
      </p:sp>
      <p:sp>
        <p:nvSpPr>
          <p:cNvPr id="173" name="Rectangle 172"/>
          <p:cNvSpPr/>
          <p:nvPr/>
        </p:nvSpPr>
        <p:spPr>
          <a:xfrm>
            <a:off x="194667" y="5680202"/>
            <a:ext cx="2990563" cy="307776"/>
          </a:xfrm>
          <a:prstGeom prst="rect">
            <a:avLst/>
          </a:prstGeom>
        </p:spPr>
        <p:txBody>
          <a:bodyPr wrap="none" lIns="121912" tIns="60956" rIns="121912" bIns="60956">
            <a:spAutoFit/>
          </a:bodyPr>
          <a:lstStyle/>
          <a:p>
            <a:pPr defTabSz="1219110" fontAlgn="auto">
              <a:spcBef>
                <a:spcPts val="0"/>
              </a:spcBef>
              <a:spcAft>
                <a:spcPts val="0"/>
              </a:spcAft>
            </a:pPr>
            <a:r>
              <a:rPr lang="en-US" sz="1200" dirty="0">
                <a:solidFill>
                  <a:srgbClr val="000000"/>
                </a:solidFill>
                <a:latin typeface="Arial"/>
                <a:cs typeface="Arial" panose="020B0604020202020204" pitchFamily="34" charset="0"/>
              </a:rPr>
              <a:t>*Awaiting publication of OV-6c diagram</a:t>
            </a:r>
            <a:endParaRPr lang="en-US" sz="1200" dirty="0">
              <a:solidFill>
                <a:prstClr val="black"/>
              </a:solidFill>
              <a:latin typeface="Arial"/>
              <a:cs typeface="Arial" panose="020B0604020202020204" pitchFamily="34" charset="0"/>
            </a:endParaRPr>
          </a:p>
        </p:txBody>
      </p:sp>
      <p:sp>
        <p:nvSpPr>
          <p:cNvPr id="174" name="Rounded Rectangle 173"/>
          <p:cNvSpPr/>
          <p:nvPr/>
        </p:nvSpPr>
        <p:spPr bwMode="auto">
          <a:xfrm>
            <a:off x="6629400" y="3962400"/>
            <a:ext cx="2286000" cy="1906905"/>
          </a:xfrm>
          <a:prstGeom prst="roundRect">
            <a:avLst/>
          </a:prstGeom>
          <a:solidFill>
            <a:srgbClr val="00FF99"/>
          </a:solidFill>
          <a:ln>
            <a:noFill/>
          </a:ln>
          <a:effectLst/>
          <a:extLst/>
        </p:spPr>
        <p:txBody>
          <a:bodyPr vert="horz" wrap="square" lIns="91440" tIns="45720" rIns="91440" bIns="45720" numCol="1" rtlCol="0" anchor="t" anchorCtr="0" compatLnSpc="1">
            <a:prstTxWarp prst="textNoShape">
              <a:avLst/>
            </a:prstTxWarp>
            <a:spAutoFit/>
          </a:bodyPr>
          <a:lstStyle/>
          <a:p>
            <a:pPr defTabSz="914400" fontAlgn="auto">
              <a:spcBef>
                <a:spcPts val="0"/>
              </a:spcBef>
              <a:spcAft>
                <a:spcPts val="0"/>
              </a:spcAft>
            </a:pPr>
            <a:r>
              <a:rPr lang="en-US" sz="1400" u="sng" dirty="0" smtClean="0">
                <a:solidFill>
                  <a:srgbClr val="000000"/>
                </a:solidFill>
                <a:latin typeface="Arial"/>
              </a:rPr>
              <a:t>Example Findings*</a:t>
            </a:r>
            <a:r>
              <a:rPr lang="en-US" sz="1400" dirty="0" smtClean="0">
                <a:solidFill>
                  <a:srgbClr val="000000"/>
                </a:solidFill>
                <a:latin typeface="Arial"/>
              </a:rPr>
              <a:t>:</a:t>
            </a:r>
          </a:p>
          <a:p>
            <a:pPr marL="285750" indent="-285750" defTabSz="914400" fontAlgn="auto">
              <a:spcBef>
                <a:spcPts val="0"/>
              </a:spcBef>
              <a:spcAft>
                <a:spcPts val="0"/>
              </a:spcAft>
              <a:buFont typeface="Arial" panose="020B0604020202020204" pitchFamily="34" charset="0"/>
              <a:buChar char="•"/>
            </a:pPr>
            <a:r>
              <a:rPr lang="en-US" sz="1400" dirty="0">
                <a:solidFill>
                  <a:srgbClr val="000000"/>
                </a:solidFill>
                <a:latin typeface="Arial"/>
              </a:rPr>
              <a:t>Approx. 8,200 nm</a:t>
            </a:r>
          </a:p>
          <a:p>
            <a:pPr marL="285750" indent="-285750" defTabSz="914400" fontAlgn="auto">
              <a:spcBef>
                <a:spcPts val="0"/>
              </a:spcBef>
              <a:spcAft>
                <a:spcPts val="0"/>
              </a:spcAft>
              <a:buFont typeface="Arial" panose="020B0604020202020204" pitchFamily="34" charset="0"/>
              <a:buChar char="•"/>
            </a:pPr>
            <a:r>
              <a:rPr lang="en-US" sz="1400" dirty="0">
                <a:solidFill>
                  <a:srgbClr val="000000"/>
                </a:solidFill>
                <a:latin typeface="Arial"/>
              </a:rPr>
              <a:t>Approx. 1,500 </a:t>
            </a:r>
            <a:r>
              <a:rPr lang="en-US" sz="1400" dirty="0" smtClean="0">
                <a:solidFill>
                  <a:srgbClr val="000000"/>
                </a:solidFill>
                <a:latin typeface="Arial"/>
              </a:rPr>
              <a:t>mins.</a:t>
            </a:r>
            <a:endParaRPr lang="en-US" sz="1400" dirty="0">
              <a:solidFill>
                <a:srgbClr val="000000"/>
              </a:solidFill>
              <a:latin typeface="Arial"/>
            </a:endParaRPr>
          </a:p>
          <a:p>
            <a:pPr marL="285750" indent="-285750" defTabSz="914400" fontAlgn="auto">
              <a:spcBef>
                <a:spcPts val="0"/>
              </a:spcBef>
              <a:spcAft>
                <a:spcPts val="0"/>
              </a:spcAft>
              <a:buFont typeface="Arial" panose="020B0604020202020204" pitchFamily="34" charset="0"/>
              <a:buChar char="•"/>
            </a:pPr>
            <a:r>
              <a:rPr lang="en-US" sz="1400" dirty="0">
                <a:solidFill>
                  <a:srgbClr val="000000"/>
                </a:solidFill>
                <a:latin typeface="Arial"/>
              </a:rPr>
              <a:t>Approx. 10 nm </a:t>
            </a:r>
            <a:r>
              <a:rPr lang="en-US" sz="1400" dirty="0" smtClean="0">
                <a:solidFill>
                  <a:srgbClr val="000000"/>
                </a:solidFill>
                <a:latin typeface="Arial"/>
              </a:rPr>
              <a:t>(2 mins.) per flight</a:t>
            </a:r>
          </a:p>
          <a:p>
            <a:pPr defTabSz="914400" fontAlgn="auto">
              <a:spcBef>
                <a:spcPts val="0"/>
              </a:spcBef>
              <a:spcAft>
                <a:spcPts val="0"/>
              </a:spcAft>
            </a:pPr>
            <a:endParaRPr lang="en-US" sz="1200" i="1" dirty="0" smtClean="0">
              <a:solidFill>
                <a:srgbClr val="000000"/>
              </a:solidFill>
            </a:endParaRPr>
          </a:p>
          <a:p>
            <a:pPr defTabSz="914400" fontAlgn="auto">
              <a:spcBef>
                <a:spcPts val="0"/>
              </a:spcBef>
              <a:spcAft>
                <a:spcPts val="0"/>
              </a:spcAft>
            </a:pPr>
            <a:r>
              <a:rPr lang="en-US" sz="1200" i="1" dirty="0" smtClean="0">
                <a:solidFill>
                  <a:srgbClr val="000000"/>
                </a:solidFill>
              </a:rPr>
              <a:t>*Assuming 100 L/R events per year</a:t>
            </a:r>
          </a:p>
        </p:txBody>
      </p:sp>
      <p:sp>
        <p:nvSpPr>
          <p:cNvPr id="175" name="TextBox 174"/>
          <p:cNvSpPr txBox="1"/>
          <p:nvPr/>
        </p:nvSpPr>
        <p:spPr>
          <a:xfrm>
            <a:off x="230274" y="2057400"/>
            <a:ext cx="2800573" cy="461665"/>
          </a:xfrm>
          <a:prstGeom prst="rect">
            <a:avLst/>
          </a:prstGeom>
          <a:noFill/>
        </p:spPr>
        <p:txBody>
          <a:bodyPr wrap="square" rtlCol="0">
            <a:spAutoFit/>
          </a:bodyPr>
          <a:lstStyle/>
          <a:p>
            <a:pPr algn="ctr" defTabSz="914400" fontAlgn="auto">
              <a:spcBef>
                <a:spcPts val="0"/>
              </a:spcBef>
              <a:spcAft>
                <a:spcPts val="0"/>
              </a:spcAft>
            </a:pPr>
            <a:r>
              <a:rPr lang="en-US" sz="1200" b="1" dirty="0">
                <a:solidFill>
                  <a:srgbClr val="000000"/>
                </a:solidFill>
                <a:latin typeface="Arial Narrow" panose="020B0606020202030204" pitchFamily="34" charset="0"/>
                <a:ea typeface="Verdana" pitchFamily="34" charset="0"/>
                <a:cs typeface="Verdana" pitchFamily="34" charset="0"/>
              </a:rPr>
              <a:t>Notional Example</a:t>
            </a:r>
            <a:r>
              <a:rPr lang="en-US" sz="1200" dirty="0">
                <a:solidFill>
                  <a:srgbClr val="000000"/>
                </a:solidFill>
                <a:latin typeface="Arial Narrow" panose="020B0606020202030204" pitchFamily="34" charset="0"/>
                <a:ea typeface="Verdana" pitchFamily="34" charset="0"/>
                <a:cs typeface="Verdana" pitchFamily="34" charset="0"/>
              </a:rPr>
              <a:t>: FLL, MCO, MIA, PBI, RSW, SJU, </a:t>
            </a:r>
            <a:r>
              <a:rPr lang="en-US" sz="1200" dirty="0" smtClean="0">
                <a:solidFill>
                  <a:srgbClr val="000000"/>
                </a:solidFill>
                <a:latin typeface="Arial Narrow" panose="020B0606020202030204" pitchFamily="34" charset="0"/>
                <a:ea typeface="Verdana" pitchFamily="34" charset="0"/>
                <a:cs typeface="Verdana" pitchFamily="34" charset="0"/>
              </a:rPr>
              <a:t>TPA</a:t>
            </a:r>
            <a:endParaRPr lang="en-US" sz="1200" dirty="0">
              <a:solidFill>
                <a:srgbClr val="000000"/>
              </a:solidFill>
              <a:latin typeface="Arial Narrow" panose="020B0606020202030204" pitchFamily="34" charset="0"/>
              <a:ea typeface="Verdana" pitchFamily="34" charset="0"/>
              <a:cs typeface="Verdana" pitchFamily="34" charset="0"/>
            </a:endParaRPr>
          </a:p>
        </p:txBody>
      </p:sp>
      <p:pic>
        <p:nvPicPr>
          <p:cNvPr id="176" name="Picture 175"/>
          <p:cNvPicPr>
            <a:picLocks noChangeAspect="1"/>
          </p:cNvPicPr>
          <p:nvPr/>
        </p:nvPicPr>
        <p:blipFill>
          <a:blip r:embed="rId2"/>
          <a:stretch>
            <a:fillRect/>
          </a:stretch>
        </p:blipFill>
        <p:spPr>
          <a:xfrm>
            <a:off x="303908" y="533400"/>
            <a:ext cx="2555195" cy="1577916"/>
          </a:xfrm>
          <a:prstGeom prst="rect">
            <a:avLst/>
          </a:prstGeom>
        </p:spPr>
      </p:pic>
    </p:spTree>
    <p:extLst>
      <p:ext uri="{BB962C8B-B14F-4D97-AF65-F5344CB8AC3E}">
        <p14:creationId xmlns:p14="http://schemas.microsoft.com/office/powerpoint/2010/main" val="275891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anim calcmode="lin" valueType="num">
                                      <p:cBhvr>
                                        <p:cTn id="8" dur="1000" fill="hold"/>
                                        <p:tgtEl>
                                          <p:spTgt spid="172"/>
                                        </p:tgtEl>
                                        <p:attrNameLst>
                                          <p:attrName>ppt_x</p:attrName>
                                        </p:attrNameLst>
                                      </p:cBhvr>
                                      <p:tavLst>
                                        <p:tav tm="0">
                                          <p:val>
                                            <p:strVal val="#ppt_x"/>
                                          </p:val>
                                        </p:tav>
                                        <p:tav tm="100000">
                                          <p:val>
                                            <p:strVal val="#ppt_x"/>
                                          </p:val>
                                        </p:tav>
                                      </p:tavLst>
                                    </p:anim>
                                    <p:anim calcmode="lin" valueType="num">
                                      <p:cBhvr>
                                        <p:cTn id="9" dur="1000" fill="hold"/>
                                        <p:tgtEl>
                                          <p:spTgt spid="1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6"/>
                                        </p:tgtEl>
                                        <p:attrNameLst>
                                          <p:attrName>style.visibility</p:attrName>
                                        </p:attrNameLst>
                                      </p:cBhvr>
                                      <p:to>
                                        <p:strVal val="visible"/>
                                      </p:to>
                                    </p:set>
                                    <p:animEffect transition="in" filter="fade">
                                      <p:cBhvr>
                                        <p:cTn id="14" dur="1000"/>
                                        <p:tgtEl>
                                          <p:spTgt spid="17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5"/>
                                        </p:tgtEl>
                                        <p:attrNameLst>
                                          <p:attrName>style.visibility</p:attrName>
                                        </p:attrNameLst>
                                      </p:cBhvr>
                                      <p:to>
                                        <p:strVal val="visible"/>
                                      </p:to>
                                    </p:set>
                                    <p:animEffect transition="in" filter="fade">
                                      <p:cBhvr>
                                        <p:cTn id="17" dur="1000"/>
                                        <p:tgtEl>
                                          <p:spTgt spid="17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74"/>
                                        </p:tgtEl>
                                        <p:attrNameLst>
                                          <p:attrName>style.visibility</p:attrName>
                                        </p:attrNameLst>
                                      </p:cBhvr>
                                      <p:to>
                                        <p:strVal val="visible"/>
                                      </p:to>
                                    </p:set>
                                    <p:animEffect transition="in" filter="wipe(down)">
                                      <p:cBhvr>
                                        <p:cTn id="22" dur="580">
                                          <p:stCondLst>
                                            <p:cond delay="0"/>
                                          </p:stCondLst>
                                        </p:cTn>
                                        <p:tgtEl>
                                          <p:spTgt spid="174"/>
                                        </p:tgtEl>
                                      </p:cBhvr>
                                    </p:animEffect>
                                    <p:anim calcmode="lin" valueType="num">
                                      <p:cBhvr>
                                        <p:cTn id="23" dur="1822" tmFilter="0,0; 0.14,0.36; 0.43,0.73; 0.71,0.91; 1.0,1.0">
                                          <p:stCondLst>
                                            <p:cond delay="0"/>
                                          </p:stCondLst>
                                        </p:cTn>
                                        <p:tgtEl>
                                          <p:spTgt spid="17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7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7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7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74"/>
                                        </p:tgtEl>
                                        <p:attrNameLst>
                                          <p:attrName>ppt_y</p:attrName>
                                        </p:attrNameLst>
                                      </p:cBhvr>
                                      <p:tavLst>
                                        <p:tav tm="0" fmla="#ppt_y-sin(pi*$)/81">
                                          <p:val>
                                            <p:fltVal val="0"/>
                                          </p:val>
                                        </p:tav>
                                        <p:tav tm="100000">
                                          <p:val>
                                            <p:fltVal val="1"/>
                                          </p:val>
                                        </p:tav>
                                      </p:tavLst>
                                    </p:anim>
                                    <p:animScale>
                                      <p:cBhvr>
                                        <p:cTn id="28" dur="26">
                                          <p:stCondLst>
                                            <p:cond delay="650"/>
                                          </p:stCondLst>
                                        </p:cTn>
                                        <p:tgtEl>
                                          <p:spTgt spid="174"/>
                                        </p:tgtEl>
                                      </p:cBhvr>
                                      <p:to x="100000" y="60000"/>
                                    </p:animScale>
                                    <p:animScale>
                                      <p:cBhvr>
                                        <p:cTn id="29" dur="166" decel="50000">
                                          <p:stCondLst>
                                            <p:cond delay="676"/>
                                          </p:stCondLst>
                                        </p:cTn>
                                        <p:tgtEl>
                                          <p:spTgt spid="174"/>
                                        </p:tgtEl>
                                      </p:cBhvr>
                                      <p:to x="100000" y="100000"/>
                                    </p:animScale>
                                    <p:animScale>
                                      <p:cBhvr>
                                        <p:cTn id="30" dur="26">
                                          <p:stCondLst>
                                            <p:cond delay="1312"/>
                                          </p:stCondLst>
                                        </p:cTn>
                                        <p:tgtEl>
                                          <p:spTgt spid="174"/>
                                        </p:tgtEl>
                                      </p:cBhvr>
                                      <p:to x="100000" y="80000"/>
                                    </p:animScale>
                                    <p:animScale>
                                      <p:cBhvr>
                                        <p:cTn id="31" dur="166" decel="50000">
                                          <p:stCondLst>
                                            <p:cond delay="1338"/>
                                          </p:stCondLst>
                                        </p:cTn>
                                        <p:tgtEl>
                                          <p:spTgt spid="174"/>
                                        </p:tgtEl>
                                      </p:cBhvr>
                                      <p:to x="100000" y="100000"/>
                                    </p:animScale>
                                    <p:animScale>
                                      <p:cBhvr>
                                        <p:cTn id="32" dur="26">
                                          <p:stCondLst>
                                            <p:cond delay="1642"/>
                                          </p:stCondLst>
                                        </p:cTn>
                                        <p:tgtEl>
                                          <p:spTgt spid="174"/>
                                        </p:tgtEl>
                                      </p:cBhvr>
                                      <p:to x="100000" y="90000"/>
                                    </p:animScale>
                                    <p:animScale>
                                      <p:cBhvr>
                                        <p:cTn id="33" dur="166" decel="50000">
                                          <p:stCondLst>
                                            <p:cond delay="1668"/>
                                          </p:stCondLst>
                                        </p:cTn>
                                        <p:tgtEl>
                                          <p:spTgt spid="174"/>
                                        </p:tgtEl>
                                      </p:cBhvr>
                                      <p:to x="100000" y="100000"/>
                                    </p:animScale>
                                    <p:animScale>
                                      <p:cBhvr>
                                        <p:cTn id="34" dur="26">
                                          <p:stCondLst>
                                            <p:cond delay="1808"/>
                                          </p:stCondLst>
                                        </p:cTn>
                                        <p:tgtEl>
                                          <p:spTgt spid="174"/>
                                        </p:tgtEl>
                                      </p:cBhvr>
                                      <p:to x="100000" y="95000"/>
                                    </p:animScale>
                                    <p:animScale>
                                      <p:cBhvr>
                                        <p:cTn id="35" dur="166" decel="50000">
                                          <p:stCondLst>
                                            <p:cond delay="1834"/>
                                          </p:stCondLst>
                                        </p:cTn>
                                        <p:tgtEl>
                                          <p:spTgt spid="1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4" grpId="0" animBg="1"/>
      <p:bldP spid="1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solidFill>
                  <a:srgbClr val="FFFFFF">
                    <a:lumMod val="65000"/>
                  </a:srgbClr>
                </a:solidFill>
              </a:rPr>
              <a:pPr/>
              <a:t>14</a:t>
            </a:fld>
            <a:endParaRPr lang="en-US">
              <a:solidFill>
                <a:srgbClr val="FFFFFF">
                  <a:lumMod val="65000"/>
                </a:srgbClr>
              </a:solidFill>
            </a:endParaRPr>
          </a:p>
        </p:txBody>
      </p:sp>
      <p:sp>
        <p:nvSpPr>
          <p:cNvPr id="70" name="TextBox 69"/>
          <p:cNvSpPr txBox="1"/>
          <p:nvPr/>
        </p:nvSpPr>
        <p:spPr>
          <a:xfrm>
            <a:off x="152400" y="0"/>
            <a:ext cx="8686800" cy="707886"/>
          </a:xfrm>
          <a:prstGeom prst="rect">
            <a:avLst/>
          </a:prstGeom>
          <a:extLst/>
        </p:spPr>
        <p:txBody>
          <a:bodyPr vert="horz" lIns="91440" tIns="45720" rIns="91440" bIns="45720"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2800" b="1" i="0" u="none" strike="noStrike" cap="none" spc="0" normalizeH="0" baseline="0">
                <a:ln>
                  <a:noFill/>
                </a:ln>
                <a:solidFill>
                  <a:srgbClr val="1F497D">
                    <a:lumMod val="50000"/>
                  </a:srgbClr>
                </a:solidFill>
                <a:effectLst/>
                <a:uLnTx/>
                <a:uFillTx/>
                <a:latin typeface="Calibri"/>
                <a:ea typeface="+mj-ea"/>
                <a:cs typeface="+mj-cs"/>
              </a:defRPr>
            </a:lvl1pPr>
          </a:lstStyle>
          <a:p>
            <a:pPr defTabSz="914400"/>
            <a:r>
              <a:rPr lang="en-US" dirty="0"/>
              <a:t>Quantifying the Shortfall Space</a:t>
            </a:r>
          </a:p>
        </p:txBody>
      </p:sp>
      <p:sp>
        <p:nvSpPr>
          <p:cNvPr id="71" name="Rectangle 70"/>
          <p:cNvSpPr/>
          <p:nvPr/>
        </p:nvSpPr>
        <p:spPr>
          <a:xfrm>
            <a:off x="3496195" y="1549729"/>
            <a:ext cx="2657456" cy="2769920"/>
          </a:xfrm>
          <a:prstGeom prst="rect">
            <a:avLst/>
          </a:prstGeom>
          <a:solidFill>
            <a:srgbClr val="EEECE1"/>
          </a:solidFill>
          <a:ln w="6350" cap="flat" cmpd="sng" algn="ctr">
            <a:solidFill>
              <a:sysClr val="windowText" lastClr="000000">
                <a:lumMod val="50000"/>
                <a:lumOff val="50000"/>
              </a:sysClr>
            </a:solidFill>
            <a:prstDash val="lgDashDotDot"/>
          </a:ln>
          <a:effectLst/>
        </p:spPr>
        <p:txBody>
          <a:bodyPr rtlCol="0" anchor="ctr"/>
          <a:lstStyle/>
          <a:p>
            <a:pPr algn="ctr" defTabSz="914400" fontAlgn="auto">
              <a:spcBef>
                <a:spcPts val="0"/>
              </a:spcBef>
              <a:spcAft>
                <a:spcPts val="0"/>
              </a:spcAft>
              <a:defRPr/>
            </a:pPr>
            <a:endParaRPr lang="en-US" sz="1350" kern="0" smtClean="0">
              <a:solidFill>
                <a:prstClr val="black"/>
              </a:solidFill>
              <a:latin typeface="Helvetica LT Std"/>
              <a:cs typeface="Arial" panose="020B0604020202020204" pitchFamily="34" charset="0"/>
            </a:endParaRPr>
          </a:p>
        </p:txBody>
      </p:sp>
      <p:cxnSp>
        <p:nvCxnSpPr>
          <p:cNvPr id="72" name="Straight Arrow Connector 71"/>
          <p:cNvCxnSpPr>
            <a:endCxn id="81" idx="0"/>
          </p:cNvCxnSpPr>
          <p:nvPr/>
        </p:nvCxnSpPr>
        <p:spPr>
          <a:xfrm>
            <a:off x="5813538" y="1780882"/>
            <a:ext cx="957856" cy="739469"/>
          </a:xfrm>
          <a:prstGeom prst="straightConnector1">
            <a:avLst/>
          </a:prstGeom>
          <a:noFill/>
          <a:ln w="9525" cap="flat" cmpd="sng" algn="ctr">
            <a:solidFill>
              <a:sysClr val="windowText" lastClr="000000"/>
            </a:solidFill>
            <a:prstDash val="solid"/>
            <a:tailEnd type="triangle"/>
          </a:ln>
          <a:effectLst/>
        </p:spPr>
      </p:cxnSp>
      <p:sp>
        <p:nvSpPr>
          <p:cNvPr id="73" name="Rectangle 72"/>
          <p:cNvSpPr/>
          <p:nvPr/>
        </p:nvSpPr>
        <p:spPr>
          <a:xfrm>
            <a:off x="4990876" y="3640778"/>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74" name="Rectangle 73"/>
          <p:cNvSpPr/>
          <p:nvPr/>
        </p:nvSpPr>
        <p:spPr>
          <a:xfrm>
            <a:off x="4913869" y="1653958"/>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75" name="Rectangle 74"/>
          <p:cNvSpPr/>
          <p:nvPr/>
        </p:nvSpPr>
        <p:spPr>
          <a:xfrm>
            <a:off x="895648" y="2614943"/>
            <a:ext cx="845144" cy="409776"/>
          </a:xfrm>
          <a:prstGeom prst="rect">
            <a:avLst/>
          </a:prstGeom>
          <a:no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PCI Table</a:t>
            </a:r>
          </a:p>
        </p:txBody>
      </p:sp>
      <p:sp>
        <p:nvSpPr>
          <p:cNvPr id="76" name="Rectangle 75"/>
          <p:cNvSpPr/>
          <p:nvPr/>
        </p:nvSpPr>
        <p:spPr>
          <a:xfrm>
            <a:off x="2312057" y="2662327"/>
            <a:ext cx="845144" cy="409776"/>
          </a:xfrm>
          <a:prstGeom prst="rect">
            <a:avLst/>
          </a:prstGeom>
          <a:no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Analysis</a:t>
            </a:r>
          </a:p>
        </p:txBody>
      </p:sp>
      <p:sp>
        <p:nvSpPr>
          <p:cNvPr id="77" name="Rectangle 76"/>
          <p:cNvSpPr/>
          <p:nvPr/>
        </p:nvSpPr>
        <p:spPr>
          <a:xfrm>
            <a:off x="4959885" y="1708879"/>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78" name="Rectangle 77"/>
          <p:cNvSpPr/>
          <p:nvPr/>
        </p:nvSpPr>
        <p:spPr>
          <a:xfrm>
            <a:off x="5010867" y="1780881"/>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79" name="TextBox 78"/>
          <p:cNvSpPr txBox="1"/>
          <p:nvPr/>
        </p:nvSpPr>
        <p:spPr>
          <a:xfrm>
            <a:off x="1470794" y="2628141"/>
            <a:ext cx="1076121" cy="410369"/>
          </a:xfrm>
          <a:prstGeom prst="rect">
            <a:avLst/>
          </a:prstGeom>
          <a:noFill/>
        </p:spPr>
        <p:txBody>
          <a:bodyPr wrap="square" rtlCol="0">
            <a:spAutoFit/>
          </a:bodyPr>
          <a:lstStyle/>
          <a:p>
            <a:pPr algn="ctr" defTabSz="914400" fontAlgn="auto">
              <a:spcBef>
                <a:spcPts val="0"/>
              </a:spcBef>
              <a:spcAft>
                <a:spcPts val="450"/>
              </a:spcAft>
            </a:pPr>
            <a:r>
              <a:rPr lang="en-US" sz="825" b="1" dirty="0">
                <a:solidFill>
                  <a:prstClr val="black"/>
                </a:solidFill>
                <a:latin typeface="Arial"/>
                <a:ea typeface="Verdana" pitchFamily="34" charset="0"/>
                <a:cs typeface="Arial" panose="020B0604020202020204" pitchFamily="34" charset="0"/>
              </a:rPr>
              <a:t>Problems </a:t>
            </a:r>
          </a:p>
          <a:p>
            <a:pPr algn="ctr" defTabSz="914400" fontAlgn="auto">
              <a:spcBef>
                <a:spcPts val="0"/>
              </a:spcBef>
              <a:spcAft>
                <a:spcPts val="450"/>
              </a:spcAft>
            </a:pPr>
            <a:r>
              <a:rPr lang="en-US" sz="825" b="1" dirty="0">
                <a:solidFill>
                  <a:prstClr val="black"/>
                </a:solidFill>
                <a:latin typeface="Arial"/>
                <a:ea typeface="Verdana" pitchFamily="34" charset="0"/>
                <a:cs typeface="Arial" panose="020B0604020202020204" pitchFamily="34" charset="0"/>
              </a:rPr>
              <a:t>Impacts</a:t>
            </a:r>
          </a:p>
        </p:txBody>
      </p:sp>
      <p:cxnSp>
        <p:nvCxnSpPr>
          <p:cNvPr id="80" name="Straight Arrow Connector 79"/>
          <p:cNvCxnSpPr>
            <a:stCxn id="94" idx="3"/>
            <a:endCxn id="81" idx="0"/>
          </p:cNvCxnSpPr>
          <p:nvPr/>
        </p:nvCxnSpPr>
        <p:spPr>
          <a:xfrm>
            <a:off x="5966770" y="2029712"/>
            <a:ext cx="804624" cy="490638"/>
          </a:xfrm>
          <a:prstGeom prst="straightConnector1">
            <a:avLst/>
          </a:prstGeom>
          <a:noFill/>
          <a:ln w="9525" cap="flat" cmpd="sng" algn="ctr">
            <a:solidFill>
              <a:sysClr val="windowText" lastClr="000000"/>
            </a:solidFill>
            <a:prstDash val="solid"/>
            <a:tailEnd type="triangle"/>
          </a:ln>
          <a:effectLst/>
        </p:spPr>
      </p:cxnSp>
      <p:sp>
        <p:nvSpPr>
          <p:cNvPr id="81" name="Rectangle 80"/>
          <p:cNvSpPr/>
          <p:nvPr/>
        </p:nvSpPr>
        <p:spPr>
          <a:xfrm>
            <a:off x="6321559" y="2520351"/>
            <a:ext cx="899669" cy="665428"/>
          </a:xfrm>
          <a:prstGeom prst="rect">
            <a:avLst/>
          </a:prstGeom>
          <a:solidFill>
            <a:srgbClr val="C1CD23"/>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Monetized Shortfall</a:t>
            </a:r>
          </a:p>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a:t>
            </a:r>
          </a:p>
        </p:txBody>
      </p:sp>
      <p:sp>
        <p:nvSpPr>
          <p:cNvPr id="82" name="Left Brace 81"/>
          <p:cNvSpPr/>
          <p:nvPr/>
        </p:nvSpPr>
        <p:spPr>
          <a:xfrm>
            <a:off x="3205252" y="1433944"/>
            <a:ext cx="127922" cy="2939144"/>
          </a:xfrm>
          <a:prstGeom prst="leftBrace">
            <a:avLst/>
          </a:prstGeom>
          <a:noFill/>
          <a:ln w="9525" cap="flat" cmpd="sng" algn="ctr">
            <a:solidFill>
              <a:sysClr val="windowText" lastClr="000000"/>
            </a:solidFill>
            <a:prstDash val="solid"/>
          </a:ln>
          <a:effectLst/>
        </p:spPr>
        <p:txBody>
          <a:bodyPr rtlCol="0" anchor="ctr"/>
          <a:lstStyle/>
          <a:p>
            <a:pPr algn="ctr" defTabSz="914400" fontAlgn="auto">
              <a:spcBef>
                <a:spcPts val="0"/>
              </a:spcBef>
              <a:spcAft>
                <a:spcPts val="0"/>
              </a:spcAft>
              <a:defRPr/>
            </a:pPr>
            <a:endParaRPr lang="en-US" sz="1350" kern="0" smtClean="0">
              <a:solidFill>
                <a:prstClr val="black"/>
              </a:solidFill>
              <a:latin typeface="Helvetica LT Std"/>
              <a:cs typeface="Arial" panose="020B0604020202020204" pitchFamily="34" charset="0"/>
            </a:endParaRPr>
          </a:p>
        </p:txBody>
      </p:sp>
      <p:cxnSp>
        <p:nvCxnSpPr>
          <p:cNvPr id="83" name="Straight Arrow Connector 82"/>
          <p:cNvCxnSpPr>
            <a:stCxn id="75" idx="3"/>
          </p:cNvCxnSpPr>
          <p:nvPr/>
        </p:nvCxnSpPr>
        <p:spPr>
          <a:xfrm>
            <a:off x="1740791" y="2819831"/>
            <a:ext cx="548640" cy="0"/>
          </a:xfrm>
          <a:prstGeom prst="straightConnector1">
            <a:avLst/>
          </a:prstGeom>
          <a:noFill/>
          <a:ln w="9525" cap="flat" cmpd="sng" algn="ctr">
            <a:solidFill>
              <a:sysClr val="windowText" lastClr="000000"/>
            </a:solidFill>
            <a:prstDash val="solid"/>
            <a:tailEnd type="triangle"/>
          </a:ln>
          <a:effectLst/>
        </p:spPr>
      </p:cxnSp>
      <p:cxnSp>
        <p:nvCxnSpPr>
          <p:cNvPr id="84" name="Straight Arrow Connector 83"/>
          <p:cNvCxnSpPr/>
          <p:nvPr/>
        </p:nvCxnSpPr>
        <p:spPr>
          <a:xfrm>
            <a:off x="4560559" y="2002044"/>
            <a:ext cx="480060" cy="0"/>
          </a:xfrm>
          <a:prstGeom prst="straightConnector1">
            <a:avLst/>
          </a:prstGeom>
          <a:noFill/>
          <a:ln w="9525" cap="flat" cmpd="sng" algn="ctr">
            <a:solidFill>
              <a:sysClr val="windowText" lastClr="000000"/>
            </a:solidFill>
            <a:prstDash val="solid"/>
            <a:tailEnd type="triangle"/>
          </a:ln>
          <a:effectLst/>
        </p:spPr>
      </p:cxnSp>
      <p:sp>
        <p:nvSpPr>
          <p:cNvPr id="85" name="Rectangle 84"/>
          <p:cNvSpPr/>
          <p:nvPr/>
        </p:nvSpPr>
        <p:spPr>
          <a:xfrm>
            <a:off x="5036891" y="3695699"/>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86" name="Rectangle 85"/>
          <p:cNvSpPr/>
          <p:nvPr/>
        </p:nvSpPr>
        <p:spPr>
          <a:xfrm>
            <a:off x="5087873" y="3767702"/>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87" name="Rectangle 86"/>
          <p:cNvSpPr/>
          <p:nvPr/>
        </p:nvSpPr>
        <p:spPr>
          <a:xfrm>
            <a:off x="5144107" y="3839608"/>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Metrics</a:t>
            </a:r>
          </a:p>
        </p:txBody>
      </p:sp>
      <p:cxnSp>
        <p:nvCxnSpPr>
          <p:cNvPr id="88" name="Straight Arrow Connector 87"/>
          <p:cNvCxnSpPr/>
          <p:nvPr/>
        </p:nvCxnSpPr>
        <p:spPr>
          <a:xfrm>
            <a:off x="4619753" y="3988865"/>
            <a:ext cx="480060" cy="0"/>
          </a:xfrm>
          <a:prstGeom prst="straightConnector1">
            <a:avLst/>
          </a:prstGeom>
          <a:noFill/>
          <a:ln w="9525" cap="flat" cmpd="sng" algn="ctr">
            <a:solidFill>
              <a:sysClr val="windowText" lastClr="000000"/>
            </a:solidFill>
            <a:prstDash val="solid"/>
            <a:tailEnd type="triangle"/>
          </a:ln>
          <a:effectLst/>
        </p:spPr>
      </p:cxnSp>
      <p:sp>
        <p:nvSpPr>
          <p:cNvPr id="89" name="Rectangle 88"/>
          <p:cNvSpPr/>
          <p:nvPr/>
        </p:nvSpPr>
        <p:spPr>
          <a:xfrm>
            <a:off x="4977733" y="2569025"/>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90" name="Rectangle 89"/>
          <p:cNvSpPr/>
          <p:nvPr/>
        </p:nvSpPr>
        <p:spPr>
          <a:xfrm>
            <a:off x="5028715" y="2641028"/>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91" name="Rectangle 90"/>
          <p:cNvSpPr/>
          <p:nvPr/>
        </p:nvSpPr>
        <p:spPr>
          <a:xfrm>
            <a:off x="5084949" y="2712934"/>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Metrics</a:t>
            </a:r>
          </a:p>
        </p:txBody>
      </p:sp>
      <p:cxnSp>
        <p:nvCxnSpPr>
          <p:cNvPr id="92" name="Straight Arrow Connector 91"/>
          <p:cNvCxnSpPr/>
          <p:nvPr/>
        </p:nvCxnSpPr>
        <p:spPr>
          <a:xfrm>
            <a:off x="4578407" y="2862191"/>
            <a:ext cx="480060" cy="0"/>
          </a:xfrm>
          <a:prstGeom prst="straightConnector1">
            <a:avLst/>
          </a:prstGeom>
          <a:noFill/>
          <a:ln w="9525" cap="flat" cmpd="sng" algn="ctr">
            <a:solidFill>
              <a:sysClr val="windowText" lastClr="000000"/>
            </a:solidFill>
            <a:prstDash val="solid"/>
            <a:tailEnd type="triangle"/>
          </a:ln>
          <a:effectLst/>
        </p:spPr>
      </p:cxnSp>
      <p:cxnSp>
        <p:nvCxnSpPr>
          <p:cNvPr id="93" name="Straight Arrow Connector 92"/>
          <p:cNvCxnSpPr>
            <a:endCxn id="81" idx="2"/>
          </p:cNvCxnSpPr>
          <p:nvPr/>
        </p:nvCxnSpPr>
        <p:spPr>
          <a:xfrm flipV="1">
            <a:off x="6043776" y="3185779"/>
            <a:ext cx="727618" cy="808850"/>
          </a:xfrm>
          <a:prstGeom prst="straightConnector1">
            <a:avLst/>
          </a:prstGeom>
          <a:noFill/>
          <a:ln w="9525" cap="flat" cmpd="sng" algn="ctr">
            <a:solidFill>
              <a:sysClr val="windowText" lastClr="000000"/>
            </a:solidFill>
            <a:prstDash val="solid"/>
            <a:tailEnd type="triangle"/>
          </a:ln>
          <a:effectLst/>
        </p:spPr>
      </p:cxnSp>
      <p:sp>
        <p:nvSpPr>
          <p:cNvPr id="94" name="Rectangle 93"/>
          <p:cNvSpPr/>
          <p:nvPr/>
        </p:nvSpPr>
        <p:spPr>
          <a:xfrm>
            <a:off x="5067101" y="1852787"/>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Metrics</a:t>
            </a:r>
          </a:p>
        </p:txBody>
      </p:sp>
      <p:cxnSp>
        <p:nvCxnSpPr>
          <p:cNvPr id="95" name="Straight Arrow Connector 94"/>
          <p:cNvCxnSpPr>
            <a:endCxn id="81" idx="1"/>
          </p:cNvCxnSpPr>
          <p:nvPr/>
        </p:nvCxnSpPr>
        <p:spPr>
          <a:xfrm>
            <a:off x="5974450" y="2849403"/>
            <a:ext cx="347109" cy="3662"/>
          </a:xfrm>
          <a:prstGeom prst="straightConnector1">
            <a:avLst/>
          </a:prstGeom>
          <a:noFill/>
          <a:ln w="9525" cap="flat" cmpd="sng" algn="ctr">
            <a:solidFill>
              <a:sysClr val="windowText" lastClr="000000"/>
            </a:solidFill>
            <a:prstDash val="solid"/>
            <a:tailEnd type="triangle"/>
          </a:ln>
          <a:effectLst/>
        </p:spPr>
      </p:cxnSp>
      <p:sp>
        <p:nvSpPr>
          <p:cNvPr id="96" name="Rectangle 95"/>
          <p:cNvSpPr/>
          <p:nvPr/>
        </p:nvSpPr>
        <p:spPr>
          <a:xfrm>
            <a:off x="3639173" y="3766942"/>
            <a:ext cx="975232" cy="435422"/>
          </a:xfrm>
          <a:prstGeom prst="rect">
            <a:avLst/>
          </a:prstGeom>
          <a:solidFill>
            <a:srgbClr val="00B3DC"/>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Workload*, Workflow*</a:t>
            </a:r>
          </a:p>
        </p:txBody>
      </p:sp>
      <p:sp>
        <p:nvSpPr>
          <p:cNvPr id="97" name="Rectangle 96"/>
          <p:cNvSpPr/>
          <p:nvPr/>
        </p:nvSpPr>
        <p:spPr>
          <a:xfrm>
            <a:off x="3583849" y="1790998"/>
            <a:ext cx="975232" cy="422093"/>
          </a:xfrm>
          <a:prstGeom prst="rect">
            <a:avLst/>
          </a:prstGeom>
          <a:solidFill>
            <a:srgbClr val="00B3DC"/>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Flight Efficiency</a:t>
            </a:r>
          </a:p>
        </p:txBody>
      </p:sp>
      <p:sp>
        <p:nvSpPr>
          <p:cNvPr id="98" name="Rectangle 97"/>
          <p:cNvSpPr/>
          <p:nvPr/>
        </p:nvSpPr>
        <p:spPr>
          <a:xfrm>
            <a:off x="3603844" y="2607932"/>
            <a:ext cx="975232" cy="588890"/>
          </a:xfrm>
          <a:prstGeom prst="rect">
            <a:avLst/>
          </a:prstGeom>
          <a:solidFill>
            <a:srgbClr val="00B3DC"/>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Enroute Controller Workload</a:t>
            </a:r>
          </a:p>
        </p:txBody>
      </p:sp>
      <p:sp>
        <p:nvSpPr>
          <p:cNvPr id="99" name="TextBox 98"/>
          <p:cNvSpPr txBox="1"/>
          <p:nvPr/>
        </p:nvSpPr>
        <p:spPr>
          <a:xfrm>
            <a:off x="3554934" y="1606484"/>
            <a:ext cx="1049510" cy="219291"/>
          </a:xfrm>
          <a:prstGeom prst="rect">
            <a:avLst/>
          </a:prstGeom>
          <a:noFill/>
        </p:spPr>
        <p:txBody>
          <a:bodyPr wrap="square" rtlCol="0">
            <a:spAutoFit/>
          </a:bodyPr>
          <a:lstStyle/>
          <a:p>
            <a:pPr defTabSz="914400" fontAlgn="auto">
              <a:spcBef>
                <a:spcPts val="0"/>
              </a:spcBef>
              <a:spcAft>
                <a:spcPts val="450"/>
              </a:spcAft>
            </a:pPr>
            <a:r>
              <a:rPr lang="en-US" sz="825" i="1" dirty="0">
                <a:solidFill>
                  <a:prstClr val="black"/>
                </a:solidFill>
                <a:latin typeface="Arial"/>
                <a:ea typeface="Verdana" pitchFamily="34" charset="0"/>
                <a:cs typeface="Arial" panose="020B0604020202020204" pitchFamily="34" charset="0"/>
              </a:rPr>
              <a:t>Phase: Real-time</a:t>
            </a:r>
          </a:p>
        </p:txBody>
      </p:sp>
      <p:sp>
        <p:nvSpPr>
          <p:cNvPr id="100" name="TextBox 99"/>
          <p:cNvSpPr txBox="1"/>
          <p:nvPr/>
        </p:nvSpPr>
        <p:spPr>
          <a:xfrm>
            <a:off x="3585382" y="3431631"/>
            <a:ext cx="1076121" cy="346249"/>
          </a:xfrm>
          <a:prstGeom prst="rect">
            <a:avLst/>
          </a:prstGeom>
          <a:noFill/>
        </p:spPr>
        <p:txBody>
          <a:bodyPr wrap="square" rtlCol="0">
            <a:spAutoFit/>
          </a:bodyPr>
          <a:lstStyle/>
          <a:p>
            <a:pPr algn="ctr" defTabSz="914400" fontAlgn="auto">
              <a:spcBef>
                <a:spcPts val="0"/>
              </a:spcBef>
              <a:spcAft>
                <a:spcPts val="450"/>
              </a:spcAft>
            </a:pPr>
            <a:r>
              <a:rPr lang="en-US" sz="825" i="1" dirty="0">
                <a:solidFill>
                  <a:prstClr val="black"/>
                </a:solidFill>
                <a:latin typeface="Arial"/>
                <a:ea typeface="Verdana" pitchFamily="34" charset="0"/>
                <a:cs typeface="Arial" panose="020B0604020202020204" pitchFamily="34" charset="0"/>
              </a:rPr>
              <a:t>Phases: Planning &amp; Post Operation</a:t>
            </a:r>
          </a:p>
        </p:txBody>
      </p:sp>
      <p:sp>
        <p:nvSpPr>
          <p:cNvPr id="101" name="TextBox 100"/>
          <p:cNvSpPr txBox="1"/>
          <p:nvPr/>
        </p:nvSpPr>
        <p:spPr>
          <a:xfrm>
            <a:off x="3572864" y="2406106"/>
            <a:ext cx="1021902" cy="219291"/>
          </a:xfrm>
          <a:prstGeom prst="rect">
            <a:avLst/>
          </a:prstGeom>
          <a:noFill/>
        </p:spPr>
        <p:txBody>
          <a:bodyPr wrap="square" rtlCol="0">
            <a:spAutoFit/>
          </a:bodyPr>
          <a:lstStyle/>
          <a:p>
            <a:pPr algn="ctr" defTabSz="914400" fontAlgn="auto">
              <a:spcBef>
                <a:spcPts val="0"/>
              </a:spcBef>
              <a:spcAft>
                <a:spcPts val="450"/>
              </a:spcAft>
            </a:pPr>
            <a:r>
              <a:rPr lang="en-US" sz="825" i="1" dirty="0">
                <a:solidFill>
                  <a:prstClr val="black"/>
                </a:solidFill>
                <a:latin typeface="Arial"/>
                <a:ea typeface="Verdana" pitchFamily="34" charset="0"/>
                <a:cs typeface="Arial" panose="020B0604020202020204" pitchFamily="34" charset="0"/>
              </a:rPr>
              <a:t>Phase: Real-time</a:t>
            </a:r>
          </a:p>
        </p:txBody>
      </p:sp>
      <p:sp>
        <p:nvSpPr>
          <p:cNvPr id="102" name="Left Brace 101"/>
          <p:cNvSpPr/>
          <p:nvPr/>
        </p:nvSpPr>
        <p:spPr>
          <a:xfrm rot="16200000">
            <a:off x="4610165" y="3141336"/>
            <a:ext cx="223245" cy="2939144"/>
          </a:xfrm>
          <a:prstGeom prst="leftBrace">
            <a:avLst/>
          </a:prstGeom>
          <a:noFill/>
          <a:ln w="25400" cap="flat" cmpd="sng" algn="ctr">
            <a:solidFill>
              <a:srgbClr val="F7901E"/>
            </a:solidFill>
            <a:prstDash val="solid"/>
          </a:ln>
          <a:effectLst>
            <a:outerShdw blurRad="40000" dist="20000" dir="5400000" rotWithShape="0">
              <a:srgbClr val="000000">
                <a:alpha val="38000"/>
              </a:srgbClr>
            </a:outerShdw>
          </a:effectLst>
        </p:spPr>
        <p:txBody>
          <a:bodyPr rtlCol="0" anchor="ctr"/>
          <a:lstStyle/>
          <a:p>
            <a:pPr algn="ctr" defTabSz="914400" fontAlgn="auto">
              <a:spcBef>
                <a:spcPts val="0"/>
              </a:spcBef>
              <a:spcAft>
                <a:spcPts val="0"/>
              </a:spcAft>
              <a:defRPr/>
            </a:pPr>
            <a:endParaRPr lang="en-US" sz="1350" kern="0" smtClean="0">
              <a:solidFill>
                <a:prstClr val="black"/>
              </a:solidFill>
              <a:latin typeface="Helvetica LT Std"/>
              <a:cs typeface="Arial" panose="020B0604020202020204" pitchFamily="34" charset="0"/>
            </a:endParaRPr>
          </a:p>
        </p:txBody>
      </p:sp>
      <p:sp>
        <p:nvSpPr>
          <p:cNvPr id="103" name="Content Placeholder 10"/>
          <p:cNvSpPr txBox="1">
            <a:spLocks/>
          </p:cNvSpPr>
          <p:nvPr/>
        </p:nvSpPr>
        <p:spPr>
          <a:xfrm>
            <a:off x="4708569" y="2232877"/>
            <a:ext cx="2606631" cy="1701067"/>
          </a:xfrm>
          <a:prstGeom prst="rect">
            <a:avLst/>
          </a:prstGeom>
          <a:solidFill>
            <a:srgbClr val="00B3DC">
              <a:lumMod val="20000"/>
              <a:lumOff val="80000"/>
            </a:srgbClr>
          </a:solidFill>
        </p:spPr>
        <p:txBody>
          <a:bodyPr vert="horz" lIns="91440" tIns="45720" rIns="91440" bIns="45720" rtlCol="0">
            <a:noAutofit/>
          </a:bodyPr>
          <a:lstStyle>
            <a:lvl1pPr marL="173831" indent="-173831" algn="l" defTabSz="685800" rtl="0" eaLnBrk="1" latinLnBrk="0" hangingPunct="1">
              <a:spcBef>
                <a:spcPts val="0"/>
              </a:spcBef>
              <a:spcAft>
                <a:spcPts val="450"/>
              </a:spcAft>
              <a:buClr>
                <a:schemeClr val="tx2"/>
              </a:buClr>
              <a:buSzPct val="120000"/>
              <a:buFont typeface="Wingdings" pitchFamily="2" charset="2"/>
              <a:buChar char="§"/>
              <a:defRPr sz="1500" b="1" kern="1200">
                <a:solidFill>
                  <a:schemeClr val="tx1"/>
                </a:solidFill>
                <a:latin typeface="Arial" pitchFamily="34" charset="0"/>
                <a:ea typeface="Verdana" pitchFamily="34" charset="0"/>
                <a:cs typeface="Arial" pitchFamily="34" charset="0"/>
              </a:defRPr>
            </a:lvl1pPr>
            <a:lvl2pPr marL="386954" indent="-171450" algn="l" defTabSz="685800" rtl="0" eaLnBrk="1" latinLnBrk="0" hangingPunct="1">
              <a:spcBef>
                <a:spcPts val="0"/>
              </a:spcBef>
              <a:spcAft>
                <a:spcPts val="450"/>
              </a:spcAft>
              <a:buClr>
                <a:schemeClr val="tx2"/>
              </a:buClr>
              <a:buFont typeface="Arial" pitchFamily="34" charset="0"/>
              <a:buChar char="–"/>
              <a:defRPr sz="1500" kern="1200">
                <a:solidFill>
                  <a:schemeClr val="tx1"/>
                </a:solidFill>
                <a:latin typeface="Arial" pitchFamily="34" charset="0"/>
                <a:ea typeface="Verdana" pitchFamily="34" charset="0"/>
                <a:cs typeface="Arial" pitchFamily="34" charset="0"/>
              </a:defRPr>
            </a:lvl2pPr>
            <a:lvl3pPr marL="560785" indent="-173831" algn="l" defTabSz="685800" rtl="0" eaLnBrk="1" latinLnBrk="0" hangingPunct="1">
              <a:spcBef>
                <a:spcPts val="0"/>
              </a:spcBef>
              <a:spcAft>
                <a:spcPts val="450"/>
              </a:spcAft>
              <a:buClr>
                <a:schemeClr val="tx2"/>
              </a:buClr>
              <a:buSzPct val="110000"/>
              <a:buFont typeface="Wingdings" pitchFamily="2" charset="2"/>
              <a:buChar char="§"/>
              <a:defRPr sz="1350" kern="1200">
                <a:solidFill>
                  <a:schemeClr val="tx1"/>
                </a:solidFill>
                <a:latin typeface="Arial" pitchFamily="34" charset="0"/>
                <a:ea typeface="Verdana" pitchFamily="34" charset="0"/>
                <a:cs typeface="Arial" pitchFamily="34" charset="0"/>
              </a:defRPr>
            </a:lvl3pPr>
            <a:lvl4pPr marL="772716" indent="-171450" algn="l" defTabSz="685800" rtl="0" eaLnBrk="1" latinLnBrk="0" hangingPunct="1">
              <a:spcBef>
                <a:spcPts val="0"/>
              </a:spcBef>
              <a:spcAft>
                <a:spcPts val="450"/>
              </a:spcAft>
              <a:buClr>
                <a:schemeClr val="tx2"/>
              </a:buClr>
              <a:buFont typeface="Arial" pitchFamily="34" charset="0"/>
              <a:buChar char="–"/>
              <a:defRPr lang="en-US" sz="1350" kern="1200" smtClean="0">
                <a:solidFill>
                  <a:schemeClr val="tx1"/>
                </a:solidFill>
                <a:latin typeface="Arial" pitchFamily="34" charset="0"/>
                <a:ea typeface="+mn-ea"/>
                <a:cs typeface="Arial" pitchFamily="34" charset="0"/>
              </a:defRPr>
            </a:lvl4pPr>
            <a:lvl5pPr marL="1031081" indent="-171450" algn="l" defTabSz="685800" rtl="0" eaLnBrk="1" latinLnBrk="0" hangingPunct="1">
              <a:spcBef>
                <a:spcPts val="0"/>
              </a:spcBef>
              <a:spcAft>
                <a:spcPts val="450"/>
              </a:spcAft>
              <a:buClr>
                <a:schemeClr val="tx2"/>
              </a:buClr>
              <a:buSzPct val="60000"/>
              <a:buFont typeface="Wingdings" pitchFamily="2" charset="2"/>
              <a:buChar char="q"/>
              <a:defRPr lang="en-US" sz="1350" kern="1200" smtClean="0">
                <a:solidFill>
                  <a:schemeClr val="tx1"/>
                </a:solidFill>
                <a:latin typeface="Arial" pitchFamily="34" charset="0"/>
                <a:ea typeface="+mn-ea"/>
                <a:cs typeface="Arial" pitchFamily="34" charset="0"/>
              </a:defRPr>
            </a:lvl5pPr>
            <a:lvl6pPr marL="1247775" indent="-171450" algn="l" defTabSz="685800" rtl="0" eaLnBrk="1" latinLnBrk="0" hangingPunct="1">
              <a:spcBef>
                <a:spcPts val="0"/>
              </a:spcBef>
              <a:spcAft>
                <a:spcPts val="450"/>
              </a:spcAft>
              <a:buClr>
                <a:schemeClr val="tx2"/>
              </a:buClr>
              <a:buFont typeface="Helvetica LT Std" pitchFamily="34" charset="0"/>
              <a:buChar char="–"/>
              <a:defRPr lang="en-US" sz="1350" kern="1200" smtClean="0">
                <a:solidFill>
                  <a:schemeClr val="tx1"/>
                </a:solidFill>
                <a:latin typeface="Arial" pitchFamily="34" charset="0"/>
                <a:ea typeface="+mn-ea"/>
                <a:cs typeface="Arial" pitchFamily="34" charset="0"/>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auto">
              <a:buClr>
                <a:srgbClr val="005F9E"/>
              </a:buClr>
              <a:buFont typeface="Wingdings" pitchFamily="2" charset="2"/>
              <a:buNone/>
              <a:defRPr/>
            </a:pPr>
            <a:r>
              <a:rPr lang="en-US" sz="1050" u="sng" smtClean="0">
                <a:solidFill>
                  <a:sysClr val="windowText" lastClr="000000"/>
                </a:solidFill>
              </a:rPr>
              <a:t>Enroute Controller Workload</a:t>
            </a:r>
          </a:p>
          <a:p>
            <a:pPr marL="0" indent="0" fontAlgn="auto">
              <a:buClr>
                <a:srgbClr val="005F9E"/>
              </a:buClr>
              <a:buFont typeface="Wingdings" pitchFamily="2" charset="2"/>
              <a:buNone/>
              <a:defRPr/>
            </a:pPr>
            <a:r>
              <a:rPr lang="en-US" sz="1050" b="0" i="1" smtClean="0">
                <a:solidFill>
                  <a:sysClr val="windowText" lastClr="000000"/>
                </a:solidFill>
              </a:rPr>
              <a:t>Real-time</a:t>
            </a:r>
            <a:r>
              <a:rPr lang="en-US" sz="1050" b="0" smtClean="0">
                <a:solidFill>
                  <a:sysClr val="windowText" lastClr="000000"/>
                </a:solidFill>
              </a:rPr>
              <a:t>:</a:t>
            </a:r>
            <a:r>
              <a:rPr lang="en-US" sz="1050" b="0" i="1" smtClean="0">
                <a:solidFill>
                  <a:sysClr val="windowText" lastClr="000000"/>
                </a:solidFill>
              </a:rPr>
              <a:t> </a:t>
            </a:r>
            <a:r>
              <a:rPr lang="en-US" sz="1050" b="0" smtClean="0">
                <a:solidFill>
                  <a:sysClr val="windowText" lastClr="000000"/>
                </a:solidFill>
              </a:rPr>
              <a:t>During a L/R operation, changes to “regular” operations impact sector workload</a:t>
            </a:r>
          </a:p>
          <a:p>
            <a:pPr fontAlgn="auto">
              <a:buClr>
                <a:srgbClr val="005F9E"/>
              </a:buClr>
              <a:defRPr/>
            </a:pPr>
            <a:r>
              <a:rPr lang="en-US" sz="1050" b="0" smtClean="0">
                <a:solidFill>
                  <a:sysClr val="windowText" lastClr="000000"/>
                </a:solidFill>
              </a:rPr>
              <a:t>This change can lead to congestion and excess workload in some sectors, de-combining sectors, opening new positions, etc. </a:t>
            </a:r>
          </a:p>
          <a:p>
            <a:pPr marL="0" indent="0" fontAlgn="auto">
              <a:buClr>
                <a:srgbClr val="005F9E"/>
              </a:buClr>
              <a:buFont typeface="Wingdings" pitchFamily="2" charset="2"/>
              <a:buNone/>
              <a:defRPr/>
            </a:pPr>
            <a:r>
              <a:rPr lang="en-US" sz="1050" b="0" smtClean="0">
                <a:solidFill>
                  <a:srgbClr val="000000"/>
                </a:solidFill>
              </a:rPr>
              <a:t>(PCI Table RT1, RT2, RT3, RT4)</a:t>
            </a:r>
            <a:endParaRPr lang="en-US" sz="1050" b="0" dirty="0">
              <a:solidFill>
                <a:sysClr val="windowText" lastClr="000000"/>
              </a:solidFill>
            </a:endParaRPr>
          </a:p>
        </p:txBody>
      </p:sp>
      <p:sp>
        <p:nvSpPr>
          <p:cNvPr id="104" name="Rectangle 103"/>
          <p:cNvSpPr/>
          <p:nvPr/>
        </p:nvSpPr>
        <p:spPr>
          <a:xfrm>
            <a:off x="194667" y="5680202"/>
            <a:ext cx="2990563" cy="307776"/>
          </a:xfrm>
          <a:prstGeom prst="rect">
            <a:avLst/>
          </a:prstGeom>
        </p:spPr>
        <p:txBody>
          <a:bodyPr wrap="none" lIns="121912" tIns="60956" rIns="121912" bIns="60956">
            <a:spAutoFit/>
          </a:bodyPr>
          <a:lstStyle/>
          <a:p>
            <a:pPr defTabSz="1219110" fontAlgn="auto">
              <a:spcBef>
                <a:spcPts val="0"/>
              </a:spcBef>
              <a:spcAft>
                <a:spcPts val="0"/>
              </a:spcAft>
            </a:pPr>
            <a:r>
              <a:rPr lang="en-US" sz="1200" dirty="0">
                <a:solidFill>
                  <a:srgbClr val="000000"/>
                </a:solidFill>
                <a:latin typeface="Arial"/>
                <a:cs typeface="Arial" panose="020B0604020202020204" pitchFamily="34" charset="0"/>
              </a:rPr>
              <a:t>*Awaiting publication of OV-6c diagram</a:t>
            </a:r>
            <a:endParaRPr lang="en-US" sz="1200" dirty="0">
              <a:solidFill>
                <a:prstClr val="black"/>
              </a:solidFill>
              <a:latin typeface="Arial"/>
              <a:cs typeface="Arial" panose="020B0604020202020204" pitchFamily="34" charset="0"/>
            </a:endParaRPr>
          </a:p>
        </p:txBody>
      </p:sp>
    </p:spTree>
    <p:extLst>
      <p:ext uri="{BB962C8B-B14F-4D97-AF65-F5344CB8AC3E}">
        <p14:creationId xmlns:p14="http://schemas.microsoft.com/office/powerpoint/2010/main" val="2598958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solidFill>
                  <a:srgbClr val="FFFFFF">
                    <a:lumMod val="65000"/>
                  </a:srgbClr>
                </a:solidFill>
              </a:rPr>
              <a:pPr/>
              <a:t>15</a:t>
            </a:fld>
            <a:endParaRPr lang="en-US">
              <a:solidFill>
                <a:srgbClr val="FFFFFF">
                  <a:lumMod val="65000"/>
                </a:srgbClr>
              </a:solidFill>
            </a:endParaRPr>
          </a:p>
        </p:txBody>
      </p:sp>
      <p:sp>
        <p:nvSpPr>
          <p:cNvPr id="70" name="TextBox 69"/>
          <p:cNvSpPr txBox="1"/>
          <p:nvPr/>
        </p:nvSpPr>
        <p:spPr>
          <a:xfrm>
            <a:off x="152400" y="0"/>
            <a:ext cx="8686800" cy="707886"/>
          </a:xfrm>
          <a:prstGeom prst="rect">
            <a:avLst/>
          </a:prstGeom>
          <a:extLst/>
        </p:spPr>
        <p:txBody>
          <a:bodyPr vert="horz" lIns="91440" tIns="45720" rIns="91440" bIns="45720"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2800" b="1" i="0" u="none" strike="noStrike" cap="none" spc="0" normalizeH="0" baseline="0">
                <a:ln>
                  <a:noFill/>
                </a:ln>
                <a:solidFill>
                  <a:srgbClr val="1F497D">
                    <a:lumMod val="50000"/>
                  </a:srgbClr>
                </a:solidFill>
                <a:effectLst/>
                <a:uLnTx/>
                <a:uFillTx/>
                <a:latin typeface="Calibri"/>
                <a:ea typeface="+mj-ea"/>
                <a:cs typeface="+mj-cs"/>
              </a:defRPr>
            </a:lvl1pPr>
          </a:lstStyle>
          <a:p>
            <a:pPr defTabSz="914400"/>
            <a:r>
              <a:rPr lang="en-US" dirty="0"/>
              <a:t>Quantifying the Shortfall Space</a:t>
            </a:r>
          </a:p>
        </p:txBody>
      </p:sp>
      <p:sp>
        <p:nvSpPr>
          <p:cNvPr id="104" name="Rectangle 103"/>
          <p:cNvSpPr/>
          <p:nvPr/>
        </p:nvSpPr>
        <p:spPr>
          <a:xfrm>
            <a:off x="3495888" y="1549729"/>
            <a:ext cx="2657456" cy="2769920"/>
          </a:xfrm>
          <a:prstGeom prst="rect">
            <a:avLst/>
          </a:prstGeom>
          <a:solidFill>
            <a:srgbClr val="EEECE1"/>
          </a:solidFill>
          <a:ln w="6350" cap="flat" cmpd="sng" algn="ctr">
            <a:solidFill>
              <a:sysClr val="windowText" lastClr="000000">
                <a:lumMod val="50000"/>
                <a:lumOff val="50000"/>
              </a:sysClr>
            </a:solidFill>
            <a:prstDash val="lgDashDotDot"/>
          </a:ln>
          <a:effectLst/>
        </p:spPr>
        <p:txBody>
          <a:bodyPr rtlCol="0" anchor="ctr"/>
          <a:lstStyle/>
          <a:p>
            <a:pPr algn="ctr" defTabSz="914400" fontAlgn="auto">
              <a:spcBef>
                <a:spcPts val="0"/>
              </a:spcBef>
              <a:spcAft>
                <a:spcPts val="0"/>
              </a:spcAft>
              <a:defRPr/>
            </a:pPr>
            <a:endParaRPr lang="en-US" sz="1350" kern="0" smtClean="0">
              <a:solidFill>
                <a:prstClr val="black"/>
              </a:solidFill>
              <a:latin typeface="Helvetica LT Std"/>
              <a:cs typeface="Arial" panose="020B0604020202020204" pitchFamily="34" charset="0"/>
            </a:endParaRPr>
          </a:p>
        </p:txBody>
      </p:sp>
      <p:cxnSp>
        <p:nvCxnSpPr>
          <p:cNvPr id="105" name="Straight Arrow Connector 104"/>
          <p:cNvCxnSpPr>
            <a:endCxn id="114" idx="0"/>
          </p:cNvCxnSpPr>
          <p:nvPr/>
        </p:nvCxnSpPr>
        <p:spPr>
          <a:xfrm>
            <a:off x="5813231" y="1780882"/>
            <a:ext cx="957856" cy="739469"/>
          </a:xfrm>
          <a:prstGeom prst="straightConnector1">
            <a:avLst/>
          </a:prstGeom>
          <a:noFill/>
          <a:ln w="9525" cap="flat" cmpd="sng" algn="ctr">
            <a:solidFill>
              <a:sysClr val="windowText" lastClr="000000"/>
            </a:solidFill>
            <a:prstDash val="solid"/>
            <a:tailEnd type="triangle"/>
          </a:ln>
          <a:effectLst/>
        </p:spPr>
      </p:cxnSp>
      <p:sp>
        <p:nvSpPr>
          <p:cNvPr id="106" name="Rectangle 105"/>
          <p:cNvSpPr/>
          <p:nvPr/>
        </p:nvSpPr>
        <p:spPr>
          <a:xfrm>
            <a:off x="4990569" y="3640778"/>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107" name="Rectangle 106"/>
          <p:cNvSpPr/>
          <p:nvPr/>
        </p:nvSpPr>
        <p:spPr>
          <a:xfrm>
            <a:off x="4913562" y="1653958"/>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108" name="Rectangle 107"/>
          <p:cNvSpPr/>
          <p:nvPr/>
        </p:nvSpPr>
        <p:spPr>
          <a:xfrm>
            <a:off x="895341" y="2614943"/>
            <a:ext cx="845144" cy="409776"/>
          </a:xfrm>
          <a:prstGeom prst="rect">
            <a:avLst/>
          </a:prstGeom>
          <a:no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PCI Table</a:t>
            </a:r>
          </a:p>
        </p:txBody>
      </p:sp>
      <p:sp>
        <p:nvSpPr>
          <p:cNvPr id="109" name="Rectangle 108"/>
          <p:cNvSpPr/>
          <p:nvPr/>
        </p:nvSpPr>
        <p:spPr>
          <a:xfrm>
            <a:off x="2311750" y="2662327"/>
            <a:ext cx="845144" cy="409776"/>
          </a:xfrm>
          <a:prstGeom prst="rect">
            <a:avLst/>
          </a:prstGeom>
          <a:no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Analysis</a:t>
            </a:r>
          </a:p>
        </p:txBody>
      </p:sp>
      <p:sp>
        <p:nvSpPr>
          <p:cNvPr id="110" name="Rectangle 109"/>
          <p:cNvSpPr/>
          <p:nvPr/>
        </p:nvSpPr>
        <p:spPr>
          <a:xfrm>
            <a:off x="4959578" y="1708879"/>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111" name="Rectangle 110"/>
          <p:cNvSpPr/>
          <p:nvPr/>
        </p:nvSpPr>
        <p:spPr>
          <a:xfrm>
            <a:off x="5010560" y="1780881"/>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112" name="TextBox 111"/>
          <p:cNvSpPr txBox="1"/>
          <p:nvPr/>
        </p:nvSpPr>
        <p:spPr>
          <a:xfrm>
            <a:off x="1470487" y="2628141"/>
            <a:ext cx="1076121" cy="410369"/>
          </a:xfrm>
          <a:prstGeom prst="rect">
            <a:avLst/>
          </a:prstGeom>
          <a:noFill/>
        </p:spPr>
        <p:txBody>
          <a:bodyPr wrap="square" rtlCol="0">
            <a:spAutoFit/>
          </a:bodyPr>
          <a:lstStyle/>
          <a:p>
            <a:pPr algn="ctr" defTabSz="914400" fontAlgn="auto">
              <a:spcBef>
                <a:spcPts val="0"/>
              </a:spcBef>
              <a:spcAft>
                <a:spcPts val="450"/>
              </a:spcAft>
            </a:pPr>
            <a:r>
              <a:rPr lang="en-US" sz="825" b="1" dirty="0">
                <a:solidFill>
                  <a:prstClr val="black"/>
                </a:solidFill>
                <a:latin typeface="Arial"/>
                <a:ea typeface="Verdana" pitchFamily="34" charset="0"/>
                <a:cs typeface="Arial" panose="020B0604020202020204" pitchFamily="34" charset="0"/>
              </a:rPr>
              <a:t>Problems </a:t>
            </a:r>
          </a:p>
          <a:p>
            <a:pPr algn="ctr" defTabSz="914400" fontAlgn="auto">
              <a:spcBef>
                <a:spcPts val="0"/>
              </a:spcBef>
              <a:spcAft>
                <a:spcPts val="450"/>
              </a:spcAft>
            </a:pPr>
            <a:r>
              <a:rPr lang="en-US" sz="825" b="1" dirty="0">
                <a:solidFill>
                  <a:prstClr val="black"/>
                </a:solidFill>
                <a:latin typeface="Arial"/>
                <a:ea typeface="Verdana" pitchFamily="34" charset="0"/>
                <a:cs typeface="Arial" panose="020B0604020202020204" pitchFamily="34" charset="0"/>
              </a:rPr>
              <a:t>Impacts</a:t>
            </a:r>
          </a:p>
        </p:txBody>
      </p:sp>
      <p:cxnSp>
        <p:nvCxnSpPr>
          <p:cNvPr id="113" name="Straight Arrow Connector 112"/>
          <p:cNvCxnSpPr>
            <a:stCxn id="127" idx="3"/>
            <a:endCxn id="114" idx="0"/>
          </p:cNvCxnSpPr>
          <p:nvPr/>
        </p:nvCxnSpPr>
        <p:spPr>
          <a:xfrm>
            <a:off x="5966463" y="2029712"/>
            <a:ext cx="804624" cy="490638"/>
          </a:xfrm>
          <a:prstGeom prst="straightConnector1">
            <a:avLst/>
          </a:prstGeom>
          <a:noFill/>
          <a:ln w="9525" cap="flat" cmpd="sng" algn="ctr">
            <a:solidFill>
              <a:sysClr val="windowText" lastClr="000000"/>
            </a:solidFill>
            <a:prstDash val="solid"/>
            <a:tailEnd type="triangle"/>
          </a:ln>
          <a:effectLst/>
        </p:spPr>
      </p:cxnSp>
      <p:sp>
        <p:nvSpPr>
          <p:cNvPr id="114" name="Rectangle 113"/>
          <p:cNvSpPr/>
          <p:nvPr/>
        </p:nvSpPr>
        <p:spPr>
          <a:xfrm>
            <a:off x="6321252" y="2520351"/>
            <a:ext cx="899669" cy="665428"/>
          </a:xfrm>
          <a:prstGeom prst="rect">
            <a:avLst/>
          </a:prstGeom>
          <a:solidFill>
            <a:srgbClr val="00FF99"/>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Monetized Shortfall</a:t>
            </a:r>
          </a:p>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a:t>
            </a:r>
          </a:p>
        </p:txBody>
      </p:sp>
      <p:sp>
        <p:nvSpPr>
          <p:cNvPr id="115" name="Left Brace 114"/>
          <p:cNvSpPr/>
          <p:nvPr/>
        </p:nvSpPr>
        <p:spPr>
          <a:xfrm>
            <a:off x="3204945" y="1433944"/>
            <a:ext cx="127922" cy="2939144"/>
          </a:xfrm>
          <a:prstGeom prst="leftBrace">
            <a:avLst/>
          </a:prstGeom>
          <a:noFill/>
          <a:ln w="9525" cap="flat" cmpd="sng" algn="ctr">
            <a:solidFill>
              <a:sysClr val="windowText" lastClr="000000"/>
            </a:solidFill>
            <a:prstDash val="solid"/>
          </a:ln>
          <a:effectLst/>
        </p:spPr>
        <p:txBody>
          <a:bodyPr rtlCol="0" anchor="ctr"/>
          <a:lstStyle/>
          <a:p>
            <a:pPr algn="ctr" defTabSz="914400" fontAlgn="auto">
              <a:spcBef>
                <a:spcPts val="0"/>
              </a:spcBef>
              <a:spcAft>
                <a:spcPts val="0"/>
              </a:spcAft>
              <a:defRPr/>
            </a:pPr>
            <a:endParaRPr lang="en-US" sz="1350" kern="0" smtClean="0">
              <a:solidFill>
                <a:prstClr val="black"/>
              </a:solidFill>
              <a:latin typeface="Helvetica LT Std"/>
              <a:cs typeface="Arial" panose="020B0604020202020204" pitchFamily="34" charset="0"/>
            </a:endParaRPr>
          </a:p>
        </p:txBody>
      </p:sp>
      <p:cxnSp>
        <p:nvCxnSpPr>
          <p:cNvPr id="116" name="Straight Arrow Connector 115"/>
          <p:cNvCxnSpPr>
            <a:stCxn id="108" idx="3"/>
          </p:cNvCxnSpPr>
          <p:nvPr/>
        </p:nvCxnSpPr>
        <p:spPr>
          <a:xfrm>
            <a:off x="1740484" y="2819831"/>
            <a:ext cx="548640" cy="0"/>
          </a:xfrm>
          <a:prstGeom prst="straightConnector1">
            <a:avLst/>
          </a:prstGeom>
          <a:noFill/>
          <a:ln w="9525" cap="flat" cmpd="sng" algn="ctr">
            <a:solidFill>
              <a:sysClr val="windowText" lastClr="000000"/>
            </a:solidFill>
            <a:prstDash val="solid"/>
            <a:tailEnd type="triangle"/>
          </a:ln>
          <a:effectLst/>
        </p:spPr>
      </p:cxnSp>
      <p:cxnSp>
        <p:nvCxnSpPr>
          <p:cNvPr id="117" name="Straight Arrow Connector 116"/>
          <p:cNvCxnSpPr/>
          <p:nvPr/>
        </p:nvCxnSpPr>
        <p:spPr>
          <a:xfrm>
            <a:off x="4560252" y="2002044"/>
            <a:ext cx="480060" cy="0"/>
          </a:xfrm>
          <a:prstGeom prst="straightConnector1">
            <a:avLst/>
          </a:prstGeom>
          <a:noFill/>
          <a:ln w="9525" cap="flat" cmpd="sng" algn="ctr">
            <a:solidFill>
              <a:sysClr val="windowText" lastClr="000000"/>
            </a:solidFill>
            <a:prstDash val="solid"/>
            <a:tailEnd type="triangle"/>
          </a:ln>
          <a:effectLst/>
        </p:spPr>
      </p:cxnSp>
      <p:sp>
        <p:nvSpPr>
          <p:cNvPr id="118" name="Rectangle 117"/>
          <p:cNvSpPr/>
          <p:nvPr/>
        </p:nvSpPr>
        <p:spPr>
          <a:xfrm>
            <a:off x="5036584" y="3695699"/>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119" name="Rectangle 118"/>
          <p:cNvSpPr/>
          <p:nvPr/>
        </p:nvSpPr>
        <p:spPr>
          <a:xfrm>
            <a:off x="5087566" y="3767702"/>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120" name="Rectangle 119"/>
          <p:cNvSpPr/>
          <p:nvPr/>
        </p:nvSpPr>
        <p:spPr>
          <a:xfrm>
            <a:off x="5143800" y="3839608"/>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Metrics</a:t>
            </a:r>
          </a:p>
        </p:txBody>
      </p:sp>
      <p:cxnSp>
        <p:nvCxnSpPr>
          <p:cNvPr id="121" name="Straight Arrow Connector 120"/>
          <p:cNvCxnSpPr/>
          <p:nvPr/>
        </p:nvCxnSpPr>
        <p:spPr>
          <a:xfrm>
            <a:off x="4619446" y="3988865"/>
            <a:ext cx="480060" cy="0"/>
          </a:xfrm>
          <a:prstGeom prst="straightConnector1">
            <a:avLst/>
          </a:prstGeom>
          <a:noFill/>
          <a:ln w="9525" cap="flat" cmpd="sng" algn="ctr">
            <a:solidFill>
              <a:sysClr val="windowText" lastClr="000000"/>
            </a:solidFill>
            <a:prstDash val="solid"/>
            <a:tailEnd type="triangle"/>
          </a:ln>
          <a:effectLst/>
        </p:spPr>
      </p:cxnSp>
      <p:sp>
        <p:nvSpPr>
          <p:cNvPr id="122" name="Rectangle 121"/>
          <p:cNvSpPr/>
          <p:nvPr/>
        </p:nvSpPr>
        <p:spPr>
          <a:xfrm>
            <a:off x="4977426" y="2569025"/>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123" name="Rectangle 122"/>
          <p:cNvSpPr/>
          <p:nvPr/>
        </p:nvSpPr>
        <p:spPr>
          <a:xfrm>
            <a:off x="5028408" y="2641028"/>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endParaRPr lang="en-US" sz="1200" kern="0" dirty="0" smtClean="0">
              <a:solidFill>
                <a:prstClr val="black"/>
              </a:solidFill>
              <a:latin typeface="Helvetica LT Std"/>
              <a:cs typeface="Arial" panose="020B0604020202020204" pitchFamily="34" charset="0"/>
            </a:endParaRPr>
          </a:p>
        </p:txBody>
      </p:sp>
      <p:sp>
        <p:nvSpPr>
          <p:cNvPr id="124" name="Rectangle 123"/>
          <p:cNvSpPr/>
          <p:nvPr/>
        </p:nvSpPr>
        <p:spPr>
          <a:xfrm>
            <a:off x="5084642" y="2712934"/>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Metrics</a:t>
            </a:r>
          </a:p>
        </p:txBody>
      </p:sp>
      <p:cxnSp>
        <p:nvCxnSpPr>
          <p:cNvPr id="125" name="Straight Arrow Connector 124"/>
          <p:cNvCxnSpPr/>
          <p:nvPr/>
        </p:nvCxnSpPr>
        <p:spPr>
          <a:xfrm>
            <a:off x="4578100" y="2862191"/>
            <a:ext cx="480060" cy="0"/>
          </a:xfrm>
          <a:prstGeom prst="straightConnector1">
            <a:avLst/>
          </a:prstGeom>
          <a:noFill/>
          <a:ln w="9525" cap="flat" cmpd="sng" algn="ctr">
            <a:solidFill>
              <a:sysClr val="windowText" lastClr="000000"/>
            </a:solidFill>
            <a:prstDash val="solid"/>
            <a:tailEnd type="triangle"/>
          </a:ln>
          <a:effectLst/>
        </p:spPr>
      </p:cxnSp>
      <p:cxnSp>
        <p:nvCxnSpPr>
          <p:cNvPr id="126" name="Straight Arrow Connector 125"/>
          <p:cNvCxnSpPr>
            <a:endCxn id="114" idx="2"/>
          </p:cNvCxnSpPr>
          <p:nvPr/>
        </p:nvCxnSpPr>
        <p:spPr>
          <a:xfrm flipV="1">
            <a:off x="6043469" y="3185779"/>
            <a:ext cx="727618" cy="808850"/>
          </a:xfrm>
          <a:prstGeom prst="straightConnector1">
            <a:avLst/>
          </a:prstGeom>
          <a:noFill/>
          <a:ln w="9525" cap="flat" cmpd="sng" algn="ctr">
            <a:solidFill>
              <a:sysClr val="windowText" lastClr="000000"/>
            </a:solidFill>
            <a:prstDash val="solid"/>
            <a:tailEnd type="triangle"/>
          </a:ln>
          <a:effectLst/>
        </p:spPr>
      </p:cxnSp>
      <p:sp>
        <p:nvSpPr>
          <p:cNvPr id="127" name="Rectangle 126"/>
          <p:cNvSpPr/>
          <p:nvPr/>
        </p:nvSpPr>
        <p:spPr>
          <a:xfrm>
            <a:off x="5066794" y="1852787"/>
            <a:ext cx="899669" cy="353850"/>
          </a:xfrm>
          <a:prstGeom prst="rect">
            <a:avLst/>
          </a:prstGeom>
          <a:solidFill>
            <a:srgbClr val="F7901E">
              <a:lumMod val="60000"/>
              <a:lumOff val="40000"/>
            </a:srgbClr>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Metrics</a:t>
            </a:r>
          </a:p>
        </p:txBody>
      </p:sp>
      <p:cxnSp>
        <p:nvCxnSpPr>
          <p:cNvPr id="128" name="Straight Arrow Connector 127"/>
          <p:cNvCxnSpPr>
            <a:endCxn id="114" idx="1"/>
          </p:cNvCxnSpPr>
          <p:nvPr/>
        </p:nvCxnSpPr>
        <p:spPr>
          <a:xfrm>
            <a:off x="5974143" y="2849403"/>
            <a:ext cx="347109" cy="3662"/>
          </a:xfrm>
          <a:prstGeom prst="straightConnector1">
            <a:avLst/>
          </a:prstGeom>
          <a:noFill/>
          <a:ln w="9525" cap="flat" cmpd="sng" algn="ctr">
            <a:solidFill>
              <a:sysClr val="windowText" lastClr="000000"/>
            </a:solidFill>
            <a:prstDash val="solid"/>
            <a:tailEnd type="triangle"/>
          </a:ln>
          <a:effectLst/>
        </p:spPr>
      </p:cxnSp>
      <p:sp>
        <p:nvSpPr>
          <p:cNvPr id="129" name="Rectangle 128"/>
          <p:cNvSpPr/>
          <p:nvPr/>
        </p:nvSpPr>
        <p:spPr>
          <a:xfrm>
            <a:off x="3638866" y="3766942"/>
            <a:ext cx="975232" cy="435422"/>
          </a:xfrm>
          <a:prstGeom prst="rect">
            <a:avLst/>
          </a:prstGeom>
          <a:solidFill>
            <a:srgbClr val="00B3DC"/>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Workload*, Workflow*</a:t>
            </a:r>
          </a:p>
        </p:txBody>
      </p:sp>
      <p:sp>
        <p:nvSpPr>
          <p:cNvPr id="130" name="Rectangle 129"/>
          <p:cNvSpPr/>
          <p:nvPr/>
        </p:nvSpPr>
        <p:spPr>
          <a:xfrm>
            <a:off x="3583542" y="1790998"/>
            <a:ext cx="975232" cy="422093"/>
          </a:xfrm>
          <a:prstGeom prst="rect">
            <a:avLst/>
          </a:prstGeom>
          <a:solidFill>
            <a:srgbClr val="00B3DC"/>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Flight Efficiency</a:t>
            </a:r>
          </a:p>
        </p:txBody>
      </p:sp>
      <p:sp>
        <p:nvSpPr>
          <p:cNvPr id="131" name="Rectangle 130"/>
          <p:cNvSpPr/>
          <p:nvPr/>
        </p:nvSpPr>
        <p:spPr>
          <a:xfrm>
            <a:off x="3603537" y="2607932"/>
            <a:ext cx="975232" cy="588890"/>
          </a:xfrm>
          <a:prstGeom prst="rect">
            <a:avLst/>
          </a:prstGeom>
          <a:solidFill>
            <a:srgbClr val="00B3DC"/>
          </a:solidFill>
          <a:ln w="6350" cap="flat" cmpd="sng" algn="ctr">
            <a:solidFill>
              <a:sysClr val="windowText" lastClr="000000">
                <a:lumMod val="50000"/>
                <a:lumOff val="50000"/>
              </a:sysClr>
            </a:solidFill>
            <a:prstDash val="solid"/>
          </a:ln>
          <a:effectLst/>
        </p:spPr>
        <p:txBody>
          <a:bodyPr rtlCol="0" anchor="ctr"/>
          <a:lstStyle/>
          <a:p>
            <a:pPr algn="ctr" defTabSz="914400" fontAlgn="auto">
              <a:spcBef>
                <a:spcPts val="0"/>
              </a:spcBef>
              <a:spcAft>
                <a:spcPts val="0"/>
              </a:spcAft>
              <a:defRPr/>
            </a:pPr>
            <a:r>
              <a:rPr lang="en-US" sz="1200" kern="0" dirty="0" smtClean="0">
                <a:solidFill>
                  <a:prstClr val="black"/>
                </a:solidFill>
                <a:latin typeface="Helvetica LT Std"/>
                <a:cs typeface="Arial" panose="020B0604020202020204" pitchFamily="34" charset="0"/>
              </a:rPr>
              <a:t>Enroute Controller Workload</a:t>
            </a:r>
          </a:p>
        </p:txBody>
      </p:sp>
      <p:sp>
        <p:nvSpPr>
          <p:cNvPr id="132" name="TextBox 131"/>
          <p:cNvSpPr txBox="1"/>
          <p:nvPr/>
        </p:nvSpPr>
        <p:spPr>
          <a:xfrm>
            <a:off x="3554627" y="1606484"/>
            <a:ext cx="1049510" cy="219291"/>
          </a:xfrm>
          <a:prstGeom prst="rect">
            <a:avLst/>
          </a:prstGeom>
          <a:noFill/>
        </p:spPr>
        <p:txBody>
          <a:bodyPr wrap="square" rtlCol="0">
            <a:spAutoFit/>
          </a:bodyPr>
          <a:lstStyle/>
          <a:p>
            <a:pPr defTabSz="914400" fontAlgn="auto">
              <a:spcBef>
                <a:spcPts val="0"/>
              </a:spcBef>
              <a:spcAft>
                <a:spcPts val="450"/>
              </a:spcAft>
            </a:pPr>
            <a:r>
              <a:rPr lang="en-US" sz="825" i="1" dirty="0">
                <a:solidFill>
                  <a:prstClr val="black"/>
                </a:solidFill>
                <a:latin typeface="Arial"/>
                <a:ea typeface="Verdana" pitchFamily="34" charset="0"/>
                <a:cs typeface="Arial" panose="020B0604020202020204" pitchFamily="34" charset="0"/>
              </a:rPr>
              <a:t>Phase: Real-time</a:t>
            </a:r>
          </a:p>
        </p:txBody>
      </p:sp>
      <p:sp>
        <p:nvSpPr>
          <p:cNvPr id="133" name="TextBox 132"/>
          <p:cNvSpPr txBox="1"/>
          <p:nvPr/>
        </p:nvSpPr>
        <p:spPr>
          <a:xfrm>
            <a:off x="3585075" y="3431631"/>
            <a:ext cx="1076121" cy="346249"/>
          </a:xfrm>
          <a:prstGeom prst="rect">
            <a:avLst/>
          </a:prstGeom>
          <a:noFill/>
        </p:spPr>
        <p:txBody>
          <a:bodyPr wrap="square" rtlCol="0">
            <a:spAutoFit/>
          </a:bodyPr>
          <a:lstStyle/>
          <a:p>
            <a:pPr algn="ctr" defTabSz="914400" fontAlgn="auto">
              <a:spcBef>
                <a:spcPts val="0"/>
              </a:spcBef>
              <a:spcAft>
                <a:spcPts val="450"/>
              </a:spcAft>
            </a:pPr>
            <a:r>
              <a:rPr lang="en-US" sz="825" i="1" dirty="0">
                <a:solidFill>
                  <a:prstClr val="black"/>
                </a:solidFill>
                <a:latin typeface="Arial"/>
                <a:ea typeface="Verdana" pitchFamily="34" charset="0"/>
                <a:cs typeface="Arial" panose="020B0604020202020204" pitchFamily="34" charset="0"/>
              </a:rPr>
              <a:t>Phases: Planning &amp; Post Operation</a:t>
            </a:r>
          </a:p>
        </p:txBody>
      </p:sp>
      <p:sp>
        <p:nvSpPr>
          <p:cNvPr id="134" name="TextBox 133"/>
          <p:cNvSpPr txBox="1"/>
          <p:nvPr/>
        </p:nvSpPr>
        <p:spPr>
          <a:xfrm>
            <a:off x="3572557" y="2406106"/>
            <a:ext cx="1021902" cy="219291"/>
          </a:xfrm>
          <a:prstGeom prst="rect">
            <a:avLst/>
          </a:prstGeom>
          <a:noFill/>
        </p:spPr>
        <p:txBody>
          <a:bodyPr wrap="square" rtlCol="0">
            <a:spAutoFit/>
          </a:bodyPr>
          <a:lstStyle/>
          <a:p>
            <a:pPr algn="ctr" defTabSz="914400" fontAlgn="auto">
              <a:spcBef>
                <a:spcPts val="0"/>
              </a:spcBef>
              <a:spcAft>
                <a:spcPts val="450"/>
              </a:spcAft>
            </a:pPr>
            <a:r>
              <a:rPr lang="en-US" sz="825" i="1" dirty="0">
                <a:solidFill>
                  <a:prstClr val="black"/>
                </a:solidFill>
                <a:latin typeface="Arial"/>
                <a:ea typeface="Verdana" pitchFamily="34" charset="0"/>
                <a:cs typeface="Arial" panose="020B0604020202020204" pitchFamily="34" charset="0"/>
              </a:rPr>
              <a:t>Phase: Real-time</a:t>
            </a:r>
          </a:p>
        </p:txBody>
      </p:sp>
      <p:sp>
        <p:nvSpPr>
          <p:cNvPr id="135" name="Left Brace 134"/>
          <p:cNvSpPr/>
          <p:nvPr/>
        </p:nvSpPr>
        <p:spPr>
          <a:xfrm rot="16200000">
            <a:off x="4609858" y="3141336"/>
            <a:ext cx="223245" cy="2939144"/>
          </a:xfrm>
          <a:prstGeom prst="leftBrace">
            <a:avLst/>
          </a:prstGeom>
          <a:noFill/>
          <a:ln w="25400" cap="flat" cmpd="sng" algn="ctr">
            <a:solidFill>
              <a:srgbClr val="F7901E"/>
            </a:solidFill>
            <a:prstDash val="solid"/>
          </a:ln>
          <a:effectLst>
            <a:outerShdw blurRad="40000" dist="20000" dir="5400000" rotWithShape="0">
              <a:srgbClr val="000000">
                <a:alpha val="38000"/>
              </a:srgbClr>
            </a:outerShdw>
          </a:effectLst>
        </p:spPr>
        <p:txBody>
          <a:bodyPr rtlCol="0" anchor="ctr"/>
          <a:lstStyle/>
          <a:p>
            <a:pPr algn="ctr" defTabSz="914400" fontAlgn="auto">
              <a:spcBef>
                <a:spcPts val="0"/>
              </a:spcBef>
              <a:spcAft>
                <a:spcPts val="0"/>
              </a:spcAft>
              <a:defRPr/>
            </a:pPr>
            <a:endParaRPr lang="en-US" sz="1350" kern="0" smtClean="0">
              <a:solidFill>
                <a:prstClr val="black"/>
              </a:solidFill>
              <a:latin typeface="Helvetica LT Std"/>
              <a:cs typeface="Arial" panose="020B0604020202020204" pitchFamily="34" charset="0"/>
            </a:endParaRPr>
          </a:p>
        </p:txBody>
      </p:sp>
      <p:sp>
        <p:nvSpPr>
          <p:cNvPr id="136" name="Content Placeholder 10"/>
          <p:cNvSpPr txBox="1">
            <a:spLocks/>
          </p:cNvSpPr>
          <p:nvPr/>
        </p:nvSpPr>
        <p:spPr>
          <a:xfrm>
            <a:off x="4667889" y="3418800"/>
            <a:ext cx="2647311" cy="1335144"/>
          </a:xfrm>
          <a:prstGeom prst="rect">
            <a:avLst/>
          </a:prstGeom>
          <a:solidFill>
            <a:srgbClr val="00B3DC">
              <a:lumMod val="20000"/>
              <a:lumOff val="80000"/>
            </a:srgbClr>
          </a:solidFill>
        </p:spPr>
        <p:txBody>
          <a:bodyPr vert="horz" lIns="91440" tIns="45720" rIns="91440" bIns="45720" rtlCol="0">
            <a:noAutofit/>
          </a:bodyPr>
          <a:lstStyle>
            <a:lvl1pPr marL="173831" indent="-173831" algn="l" defTabSz="685800" rtl="0" eaLnBrk="1" latinLnBrk="0" hangingPunct="1">
              <a:spcBef>
                <a:spcPts val="0"/>
              </a:spcBef>
              <a:spcAft>
                <a:spcPts val="450"/>
              </a:spcAft>
              <a:buClr>
                <a:schemeClr val="tx2"/>
              </a:buClr>
              <a:buSzPct val="120000"/>
              <a:buFont typeface="Wingdings" pitchFamily="2" charset="2"/>
              <a:buChar char="§"/>
              <a:defRPr sz="1500" b="1" kern="1200">
                <a:solidFill>
                  <a:schemeClr val="tx1"/>
                </a:solidFill>
                <a:latin typeface="Arial" pitchFamily="34" charset="0"/>
                <a:ea typeface="Verdana" pitchFamily="34" charset="0"/>
                <a:cs typeface="Arial" pitchFamily="34" charset="0"/>
              </a:defRPr>
            </a:lvl1pPr>
            <a:lvl2pPr marL="386954" indent="-171450" algn="l" defTabSz="685800" rtl="0" eaLnBrk="1" latinLnBrk="0" hangingPunct="1">
              <a:spcBef>
                <a:spcPts val="0"/>
              </a:spcBef>
              <a:spcAft>
                <a:spcPts val="450"/>
              </a:spcAft>
              <a:buClr>
                <a:schemeClr val="tx2"/>
              </a:buClr>
              <a:buFont typeface="Arial" pitchFamily="34" charset="0"/>
              <a:buChar char="–"/>
              <a:defRPr sz="1500" kern="1200">
                <a:solidFill>
                  <a:schemeClr val="tx1"/>
                </a:solidFill>
                <a:latin typeface="Arial" pitchFamily="34" charset="0"/>
                <a:ea typeface="Verdana" pitchFamily="34" charset="0"/>
                <a:cs typeface="Arial" pitchFamily="34" charset="0"/>
              </a:defRPr>
            </a:lvl2pPr>
            <a:lvl3pPr marL="560785" indent="-173831" algn="l" defTabSz="685800" rtl="0" eaLnBrk="1" latinLnBrk="0" hangingPunct="1">
              <a:spcBef>
                <a:spcPts val="0"/>
              </a:spcBef>
              <a:spcAft>
                <a:spcPts val="450"/>
              </a:spcAft>
              <a:buClr>
                <a:schemeClr val="tx2"/>
              </a:buClr>
              <a:buSzPct val="110000"/>
              <a:buFont typeface="Wingdings" pitchFamily="2" charset="2"/>
              <a:buChar char="§"/>
              <a:defRPr sz="1350" kern="1200">
                <a:solidFill>
                  <a:schemeClr val="tx1"/>
                </a:solidFill>
                <a:latin typeface="Arial" pitchFamily="34" charset="0"/>
                <a:ea typeface="Verdana" pitchFamily="34" charset="0"/>
                <a:cs typeface="Arial" pitchFamily="34" charset="0"/>
              </a:defRPr>
            </a:lvl3pPr>
            <a:lvl4pPr marL="772716" indent="-171450" algn="l" defTabSz="685800" rtl="0" eaLnBrk="1" latinLnBrk="0" hangingPunct="1">
              <a:spcBef>
                <a:spcPts val="0"/>
              </a:spcBef>
              <a:spcAft>
                <a:spcPts val="450"/>
              </a:spcAft>
              <a:buClr>
                <a:schemeClr val="tx2"/>
              </a:buClr>
              <a:buFont typeface="Arial" pitchFamily="34" charset="0"/>
              <a:buChar char="–"/>
              <a:defRPr lang="en-US" sz="1350" kern="1200" smtClean="0">
                <a:solidFill>
                  <a:schemeClr val="tx1"/>
                </a:solidFill>
                <a:latin typeface="Arial" pitchFamily="34" charset="0"/>
                <a:ea typeface="+mn-ea"/>
                <a:cs typeface="Arial" pitchFamily="34" charset="0"/>
              </a:defRPr>
            </a:lvl4pPr>
            <a:lvl5pPr marL="1031081" indent="-171450" algn="l" defTabSz="685800" rtl="0" eaLnBrk="1" latinLnBrk="0" hangingPunct="1">
              <a:spcBef>
                <a:spcPts val="0"/>
              </a:spcBef>
              <a:spcAft>
                <a:spcPts val="450"/>
              </a:spcAft>
              <a:buClr>
                <a:schemeClr val="tx2"/>
              </a:buClr>
              <a:buSzPct val="60000"/>
              <a:buFont typeface="Wingdings" pitchFamily="2" charset="2"/>
              <a:buChar char="q"/>
              <a:defRPr lang="en-US" sz="1350" kern="1200" smtClean="0">
                <a:solidFill>
                  <a:schemeClr val="tx1"/>
                </a:solidFill>
                <a:latin typeface="Arial" pitchFamily="34" charset="0"/>
                <a:ea typeface="+mn-ea"/>
                <a:cs typeface="Arial" pitchFamily="34" charset="0"/>
              </a:defRPr>
            </a:lvl5pPr>
            <a:lvl6pPr marL="1247775" indent="-171450" algn="l" defTabSz="685800" rtl="0" eaLnBrk="1" latinLnBrk="0" hangingPunct="1">
              <a:spcBef>
                <a:spcPts val="0"/>
              </a:spcBef>
              <a:spcAft>
                <a:spcPts val="450"/>
              </a:spcAft>
              <a:buClr>
                <a:schemeClr val="tx2"/>
              </a:buClr>
              <a:buFont typeface="Helvetica LT Std" pitchFamily="34" charset="0"/>
              <a:buChar char="–"/>
              <a:defRPr lang="en-US" sz="1350" kern="1200" smtClean="0">
                <a:solidFill>
                  <a:schemeClr val="tx1"/>
                </a:solidFill>
                <a:latin typeface="Arial" pitchFamily="34" charset="0"/>
                <a:ea typeface="+mn-ea"/>
                <a:cs typeface="Arial" pitchFamily="34" charset="0"/>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auto">
              <a:buClr>
                <a:srgbClr val="005F9E"/>
              </a:buClr>
              <a:buFont typeface="Wingdings" pitchFamily="2" charset="2"/>
              <a:buNone/>
              <a:defRPr/>
            </a:pPr>
            <a:r>
              <a:rPr lang="en-US" sz="1050" u="sng" smtClean="0">
                <a:solidFill>
                  <a:sysClr val="windowText" lastClr="000000"/>
                </a:solidFill>
              </a:rPr>
              <a:t>Workload, Workflow</a:t>
            </a:r>
          </a:p>
          <a:p>
            <a:pPr marL="0" indent="0" fontAlgn="auto">
              <a:buClr>
                <a:srgbClr val="005F9E"/>
              </a:buClr>
              <a:buFont typeface="Wingdings" pitchFamily="2" charset="2"/>
              <a:buNone/>
              <a:defRPr/>
            </a:pPr>
            <a:r>
              <a:rPr lang="en-US" sz="1050" b="0" i="1" smtClean="0">
                <a:solidFill>
                  <a:sysClr val="windowText" lastClr="000000"/>
                </a:solidFill>
              </a:rPr>
              <a:t>Planning &amp; Post Operation</a:t>
            </a:r>
            <a:r>
              <a:rPr lang="en-US" sz="1050" b="0" smtClean="0">
                <a:solidFill>
                  <a:sysClr val="windowText" lastClr="000000"/>
                </a:solidFill>
              </a:rPr>
              <a:t>: Outdated means of communications, coordination and information exchange between Stakeholders can result in increased workload</a:t>
            </a:r>
          </a:p>
          <a:p>
            <a:pPr marL="0" indent="0" fontAlgn="auto">
              <a:buClr>
                <a:srgbClr val="005F9E"/>
              </a:buClr>
              <a:buFont typeface="Wingdings" pitchFamily="2" charset="2"/>
              <a:buNone/>
              <a:defRPr/>
            </a:pPr>
            <a:r>
              <a:rPr lang="en-US" sz="1000" b="0" smtClean="0">
                <a:solidFill>
                  <a:sysClr val="windowText" lastClr="000000"/>
                </a:solidFill>
              </a:rPr>
              <a:t>(PL1, PL2, PL3, PL4, PL5, PL6, PO1, PO2)</a:t>
            </a:r>
            <a:endParaRPr lang="en-US" sz="1000" b="0" dirty="0">
              <a:solidFill>
                <a:sysClr val="windowText" lastClr="000000"/>
              </a:solidFill>
            </a:endParaRPr>
          </a:p>
        </p:txBody>
      </p:sp>
      <p:sp>
        <p:nvSpPr>
          <p:cNvPr id="137" name="Rectangle 136"/>
          <p:cNvSpPr/>
          <p:nvPr/>
        </p:nvSpPr>
        <p:spPr>
          <a:xfrm>
            <a:off x="194667" y="5680202"/>
            <a:ext cx="2990563" cy="307776"/>
          </a:xfrm>
          <a:prstGeom prst="rect">
            <a:avLst/>
          </a:prstGeom>
        </p:spPr>
        <p:txBody>
          <a:bodyPr wrap="none" lIns="121912" tIns="60956" rIns="121912" bIns="60956">
            <a:spAutoFit/>
          </a:bodyPr>
          <a:lstStyle/>
          <a:p>
            <a:pPr defTabSz="1219110" fontAlgn="auto">
              <a:spcBef>
                <a:spcPts val="0"/>
              </a:spcBef>
              <a:spcAft>
                <a:spcPts val="0"/>
              </a:spcAft>
            </a:pPr>
            <a:r>
              <a:rPr lang="en-US" sz="1200" dirty="0">
                <a:solidFill>
                  <a:srgbClr val="000000"/>
                </a:solidFill>
                <a:latin typeface="Arial"/>
                <a:cs typeface="Arial" panose="020B0604020202020204" pitchFamily="34" charset="0"/>
              </a:rPr>
              <a:t>*Awaiting publication of OV-6c diagram</a:t>
            </a:r>
            <a:endParaRPr lang="en-US" sz="1200" dirty="0">
              <a:solidFill>
                <a:prstClr val="black"/>
              </a:solidFill>
              <a:latin typeface="Arial"/>
              <a:cs typeface="Arial" panose="020B0604020202020204" pitchFamily="34" charset="0"/>
            </a:endParaRPr>
          </a:p>
        </p:txBody>
      </p:sp>
    </p:spTree>
    <p:extLst>
      <p:ext uri="{BB962C8B-B14F-4D97-AF65-F5344CB8AC3E}">
        <p14:creationId xmlns:p14="http://schemas.microsoft.com/office/powerpoint/2010/main" val="1969725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1" name="OTLSHAPE_TB_00000000000000000000000000000000_LeftEndCaps" hidden="1"/>
          <p:cNvSpPr txBox="1"/>
          <p:nvPr>
            <p:custDataLst>
              <p:tags r:id="rId2"/>
            </p:custDataLst>
          </p:nvPr>
        </p:nvSpPr>
        <p:spPr>
          <a:xfrm>
            <a:off x="254000" y="428657"/>
            <a:ext cx="469900" cy="279061"/>
          </a:xfrm>
          <a:prstGeom prst="rect">
            <a:avLst/>
          </a:prstGeom>
          <a:noFill/>
        </p:spPr>
        <p:txBody>
          <a:bodyPr vert="horz" wrap="none" lIns="0" tIns="0" rIns="0" bIns="0" rtlCol="0" anchor="ctr" anchorCtr="0">
            <a:spAutoFit/>
          </a:bodyPr>
          <a:lstStyle/>
          <a:p>
            <a:pPr algn="ctr" defTabSz="914400" fontAlgn="auto">
              <a:spcBef>
                <a:spcPts val="0"/>
              </a:spcBef>
              <a:spcAft>
                <a:spcPts val="0"/>
              </a:spcAft>
            </a:pPr>
            <a:r>
              <a:rPr lang="en-US" b="1" smtClean="0">
                <a:solidFill>
                  <a:srgbClr val="333399"/>
                </a:solidFill>
                <a:latin typeface="Calibri"/>
              </a:rPr>
              <a:t>2016</a:t>
            </a:r>
            <a:endParaRPr lang="en-US" b="1">
              <a:solidFill>
                <a:srgbClr val="333399"/>
              </a:solidFill>
              <a:latin typeface="Calibri"/>
            </a:endParaRPr>
          </a:p>
        </p:txBody>
      </p:sp>
      <p:sp>
        <p:nvSpPr>
          <p:cNvPr id="9762" name="OTLSHAPE_TB_00000000000000000000000000000000_RightEndCaps" hidden="1"/>
          <p:cNvSpPr txBox="1"/>
          <p:nvPr>
            <p:custDataLst>
              <p:tags r:id="rId3"/>
            </p:custDataLst>
          </p:nvPr>
        </p:nvSpPr>
        <p:spPr>
          <a:xfrm>
            <a:off x="8426534" y="428657"/>
            <a:ext cx="469900" cy="279061"/>
          </a:xfrm>
          <a:prstGeom prst="rect">
            <a:avLst/>
          </a:prstGeom>
          <a:noFill/>
        </p:spPr>
        <p:txBody>
          <a:bodyPr vert="horz" wrap="none" lIns="0" tIns="0" rIns="0" bIns="0" rtlCol="0" anchor="ctr" anchorCtr="0">
            <a:spAutoFit/>
          </a:bodyPr>
          <a:lstStyle/>
          <a:p>
            <a:pPr algn="ctr" defTabSz="914400" fontAlgn="auto">
              <a:spcBef>
                <a:spcPts val="0"/>
              </a:spcBef>
              <a:spcAft>
                <a:spcPts val="0"/>
              </a:spcAft>
            </a:pPr>
            <a:r>
              <a:rPr lang="en-US" b="1" smtClean="0">
                <a:solidFill>
                  <a:srgbClr val="333399"/>
                </a:solidFill>
                <a:latin typeface="Calibri"/>
              </a:rPr>
              <a:t>2020</a:t>
            </a:r>
            <a:endParaRPr lang="en-US" b="1">
              <a:solidFill>
                <a:srgbClr val="333399"/>
              </a:solidFill>
              <a:latin typeface="Calibri"/>
            </a:endParaRPr>
          </a:p>
        </p:txBody>
      </p:sp>
      <p:sp>
        <p:nvSpPr>
          <p:cNvPr id="9764" name="OTLSHAPE_TB_00000000000000000000000000000000_ElapsedTime" hidden="1"/>
          <p:cNvSpPr/>
          <p:nvPr>
            <p:custDataLst>
              <p:tags r:id="rId4"/>
            </p:custDataLst>
          </p:nvPr>
        </p:nvSpPr>
        <p:spPr>
          <a:xfrm>
            <a:off x="0" y="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765" name="OTLSHAPE_TB_00000000000000000000000000000000_TodayMarkerShape" hidden="1"/>
          <p:cNvSpPr/>
          <p:nvPr>
            <p:custDataLst>
              <p:tags r:id="rId5"/>
            </p:custDataLst>
          </p:nvPr>
        </p:nvSpPr>
        <p:spPr>
          <a:xfrm>
            <a:off x="1341396" y="695188"/>
            <a:ext cx="72571" cy="846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766" name="OTLSHAPE_TB_00000000000000000000000000000000_TodayMarkerText" hidden="1"/>
          <p:cNvSpPr txBox="1"/>
          <p:nvPr>
            <p:custDataLst>
              <p:tags r:id="rId6"/>
            </p:custDataLst>
          </p:nvPr>
        </p:nvSpPr>
        <p:spPr>
          <a:xfrm>
            <a:off x="1377682" y="779855"/>
            <a:ext cx="363369" cy="184666"/>
          </a:xfrm>
          <a:prstGeom prst="rect">
            <a:avLst/>
          </a:prstGeom>
          <a:noFill/>
        </p:spPr>
        <p:txBody>
          <a:bodyPr vert="horz" wrap="none" lIns="0" tIns="0" rIns="0" bIns="0" rtlCol="0" anchor="ctr" anchorCtr="0">
            <a:spAutoFit/>
          </a:bodyPr>
          <a:lstStyle/>
          <a:p>
            <a:pPr algn="ctr" defTabSz="914400" fontAlgn="auto">
              <a:spcBef>
                <a:spcPts val="0"/>
              </a:spcBef>
              <a:spcAft>
                <a:spcPts val="0"/>
              </a:spcAft>
            </a:pPr>
            <a:r>
              <a:rPr lang="en-US" sz="1200" smtClean="0">
                <a:solidFill>
                  <a:srgbClr val="000000"/>
                </a:solidFill>
                <a:latin typeface="Calibri"/>
              </a:rPr>
              <a:t>Today</a:t>
            </a:r>
            <a:endParaRPr lang="en-US" sz="1200">
              <a:solidFill>
                <a:srgbClr val="000000"/>
              </a:solidFill>
              <a:latin typeface="Calibri"/>
            </a:endParaRPr>
          </a:p>
        </p:txBody>
      </p:sp>
      <p:sp>
        <p:nvSpPr>
          <p:cNvPr id="9773" name="OTLSHAPE_M_bc4b24f77c564f22ad1d85971d31af18_Date" hidden="1"/>
          <p:cNvSpPr txBox="1"/>
          <p:nvPr>
            <p:custDataLst>
              <p:tags r:id="rId7"/>
            </p:custDataLst>
          </p:nvPr>
        </p:nvSpPr>
        <p:spPr>
          <a:xfrm>
            <a:off x="842196"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Jan 1</a:t>
            </a:r>
            <a:endParaRPr lang="en-US" sz="1000">
              <a:solidFill>
                <a:srgbClr val="000000"/>
              </a:solidFill>
              <a:latin typeface="Times New Roman"/>
            </a:endParaRPr>
          </a:p>
        </p:txBody>
      </p:sp>
      <p:sp>
        <p:nvSpPr>
          <p:cNvPr id="9776" name="OTLSHAPE_M_572d8fdc85c94567bd575969574a20d5_Date" hidden="1"/>
          <p:cNvSpPr txBox="1"/>
          <p:nvPr>
            <p:custDataLst>
              <p:tags r:id="rId8"/>
            </p:custDataLst>
          </p:nvPr>
        </p:nvSpPr>
        <p:spPr>
          <a:xfrm>
            <a:off x="1213521"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Apr 1</a:t>
            </a:r>
            <a:endParaRPr lang="en-US" sz="1000">
              <a:solidFill>
                <a:srgbClr val="000000"/>
              </a:solidFill>
              <a:latin typeface="Times New Roman"/>
            </a:endParaRPr>
          </a:p>
        </p:txBody>
      </p:sp>
      <p:sp>
        <p:nvSpPr>
          <p:cNvPr id="9779" name="OTLSHAPE_M_8678111f80ba4252991f5b99c488db4c_Date" hidden="1"/>
          <p:cNvSpPr txBox="1"/>
          <p:nvPr>
            <p:custDataLst>
              <p:tags r:id="rId9"/>
            </p:custDataLst>
          </p:nvPr>
        </p:nvSpPr>
        <p:spPr>
          <a:xfrm>
            <a:off x="1584846"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Jul 1</a:t>
            </a:r>
            <a:endParaRPr lang="en-US" sz="1000">
              <a:solidFill>
                <a:srgbClr val="000000"/>
              </a:solidFill>
              <a:latin typeface="Times New Roman"/>
            </a:endParaRPr>
          </a:p>
        </p:txBody>
      </p:sp>
      <p:sp>
        <p:nvSpPr>
          <p:cNvPr id="9782" name="OTLSHAPE_M_8b085bc896494d219f9c2d06f39c07bc_Date" hidden="1"/>
          <p:cNvSpPr txBox="1"/>
          <p:nvPr>
            <p:custDataLst>
              <p:tags r:id="rId10"/>
            </p:custDataLst>
          </p:nvPr>
        </p:nvSpPr>
        <p:spPr>
          <a:xfrm>
            <a:off x="1960252"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Oct 1</a:t>
            </a:r>
            <a:endParaRPr lang="en-US" sz="1000">
              <a:solidFill>
                <a:srgbClr val="000000"/>
              </a:solidFill>
              <a:latin typeface="Times New Roman"/>
            </a:endParaRPr>
          </a:p>
        </p:txBody>
      </p:sp>
      <p:sp>
        <p:nvSpPr>
          <p:cNvPr id="9785" name="OTLSHAPE_M_bca3d5ba4b0a471a96ef4b3b06bb2a87_Date" hidden="1"/>
          <p:cNvSpPr txBox="1"/>
          <p:nvPr>
            <p:custDataLst>
              <p:tags r:id="rId11"/>
            </p:custDataLst>
          </p:nvPr>
        </p:nvSpPr>
        <p:spPr>
          <a:xfrm>
            <a:off x="2335658"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Jan 1</a:t>
            </a:r>
            <a:endParaRPr lang="en-US" sz="1000">
              <a:solidFill>
                <a:srgbClr val="000000"/>
              </a:solidFill>
              <a:latin typeface="Times New Roman"/>
            </a:endParaRPr>
          </a:p>
        </p:txBody>
      </p:sp>
      <p:sp>
        <p:nvSpPr>
          <p:cNvPr id="9788" name="OTLSHAPE_M_0d87bf2ec7da4f55a5da0bdbee01580a_Date" hidden="1"/>
          <p:cNvSpPr txBox="1"/>
          <p:nvPr>
            <p:custDataLst>
              <p:tags r:id="rId12"/>
            </p:custDataLst>
          </p:nvPr>
        </p:nvSpPr>
        <p:spPr>
          <a:xfrm>
            <a:off x="2702903"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Apr 1</a:t>
            </a:r>
            <a:endParaRPr lang="en-US" sz="1000">
              <a:solidFill>
                <a:srgbClr val="000000"/>
              </a:solidFill>
              <a:latin typeface="Times New Roman"/>
            </a:endParaRPr>
          </a:p>
        </p:txBody>
      </p:sp>
      <p:sp>
        <p:nvSpPr>
          <p:cNvPr id="9791" name="OTLSHAPE_M_fc4a0991754c4fe1bb2a72e259675247_Date" hidden="1"/>
          <p:cNvSpPr txBox="1"/>
          <p:nvPr>
            <p:custDataLst>
              <p:tags r:id="rId13"/>
            </p:custDataLst>
          </p:nvPr>
        </p:nvSpPr>
        <p:spPr>
          <a:xfrm>
            <a:off x="3074228"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Jul 1</a:t>
            </a:r>
            <a:endParaRPr lang="en-US" sz="1000">
              <a:solidFill>
                <a:srgbClr val="000000"/>
              </a:solidFill>
              <a:latin typeface="Times New Roman"/>
            </a:endParaRPr>
          </a:p>
        </p:txBody>
      </p:sp>
      <p:sp>
        <p:nvSpPr>
          <p:cNvPr id="9794" name="OTLSHAPE_M_cf9e642339f646ac8cc9c40b15a5fe9f_Date" hidden="1"/>
          <p:cNvSpPr txBox="1"/>
          <p:nvPr>
            <p:custDataLst>
              <p:tags r:id="rId14"/>
            </p:custDataLst>
          </p:nvPr>
        </p:nvSpPr>
        <p:spPr>
          <a:xfrm>
            <a:off x="3449634"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Oct 1</a:t>
            </a:r>
            <a:endParaRPr lang="en-US" sz="1000">
              <a:solidFill>
                <a:srgbClr val="000000"/>
              </a:solidFill>
              <a:latin typeface="Times New Roman"/>
            </a:endParaRPr>
          </a:p>
        </p:txBody>
      </p:sp>
      <p:sp>
        <p:nvSpPr>
          <p:cNvPr id="9797" name="OTLSHAPE_M_ef5fc457f8d9499996eae40bdd101e36_Date" hidden="1"/>
          <p:cNvSpPr txBox="1"/>
          <p:nvPr>
            <p:custDataLst>
              <p:tags r:id="rId15"/>
            </p:custDataLst>
          </p:nvPr>
        </p:nvSpPr>
        <p:spPr>
          <a:xfrm>
            <a:off x="3825040"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Jan 1</a:t>
            </a:r>
            <a:endParaRPr lang="en-US" sz="1000">
              <a:solidFill>
                <a:srgbClr val="000000"/>
              </a:solidFill>
              <a:latin typeface="Times New Roman"/>
            </a:endParaRPr>
          </a:p>
        </p:txBody>
      </p:sp>
      <p:sp>
        <p:nvSpPr>
          <p:cNvPr id="9800" name="OTLSHAPE_M_aa4969bd365a40a49f636cc364ded2af_Date" hidden="1"/>
          <p:cNvSpPr txBox="1"/>
          <p:nvPr>
            <p:custDataLst>
              <p:tags r:id="rId16"/>
            </p:custDataLst>
          </p:nvPr>
        </p:nvSpPr>
        <p:spPr>
          <a:xfrm>
            <a:off x="4192284"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Apr 1</a:t>
            </a:r>
            <a:endParaRPr lang="en-US" sz="1000">
              <a:solidFill>
                <a:srgbClr val="000000"/>
              </a:solidFill>
              <a:latin typeface="Times New Roman"/>
            </a:endParaRPr>
          </a:p>
        </p:txBody>
      </p:sp>
      <p:sp>
        <p:nvSpPr>
          <p:cNvPr id="9803" name="OTLSHAPE_M_1c56c695cefa4113b7677771022645b9_Date" hidden="1"/>
          <p:cNvSpPr txBox="1"/>
          <p:nvPr>
            <p:custDataLst>
              <p:tags r:id="rId17"/>
            </p:custDataLst>
          </p:nvPr>
        </p:nvSpPr>
        <p:spPr>
          <a:xfrm>
            <a:off x="4563610"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Jul 1</a:t>
            </a:r>
            <a:endParaRPr lang="en-US" sz="1000">
              <a:solidFill>
                <a:srgbClr val="000000"/>
              </a:solidFill>
              <a:latin typeface="Times New Roman"/>
            </a:endParaRPr>
          </a:p>
        </p:txBody>
      </p:sp>
      <p:sp>
        <p:nvSpPr>
          <p:cNvPr id="9806" name="OTLSHAPE_M_30f715a74ca54782bf9604f8e299c4ad_Date" hidden="1"/>
          <p:cNvSpPr txBox="1"/>
          <p:nvPr>
            <p:custDataLst>
              <p:tags r:id="rId18"/>
            </p:custDataLst>
          </p:nvPr>
        </p:nvSpPr>
        <p:spPr>
          <a:xfrm>
            <a:off x="4939016"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Oct 1</a:t>
            </a:r>
            <a:endParaRPr lang="en-US" sz="1000">
              <a:solidFill>
                <a:srgbClr val="000000"/>
              </a:solidFill>
              <a:latin typeface="Times New Roman"/>
            </a:endParaRPr>
          </a:p>
        </p:txBody>
      </p:sp>
      <p:sp>
        <p:nvSpPr>
          <p:cNvPr id="9809" name="OTLSHAPE_M_2e0d3bb2d3ff496da06b633ace17b55e_Date" hidden="1"/>
          <p:cNvSpPr txBox="1"/>
          <p:nvPr>
            <p:custDataLst>
              <p:tags r:id="rId19"/>
            </p:custDataLst>
          </p:nvPr>
        </p:nvSpPr>
        <p:spPr>
          <a:xfrm>
            <a:off x="5314421"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Jan 1</a:t>
            </a:r>
            <a:endParaRPr lang="en-US" sz="1000">
              <a:solidFill>
                <a:srgbClr val="000000"/>
              </a:solidFill>
              <a:latin typeface="Times New Roman"/>
            </a:endParaRPr>
          </a:p>
        </p:txBody>
      </p:sp>
      <p:sp>
        <p:nvSpPr>
          <p:cNvPr id="9812" name="OTLSHAPE_M_72661d475e3343038de4b95a80deb89b_Date" hidden="1"/>
          <p:cNvSpPr txBox="1"/>
          <p:nvPr>
            <p:custDataLst>
              <p:tags r:id="rId20"/>
            </p:custDataLst>
          </p:nvPr>
        </p:nvSpPr>
        <p:spPr>
          <a:xfrm>
            <a:off x="5681666"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Apr 1</a:t>
            </a:r>
            <a:endParaRPr lang="en-US" sz="1000">
              <a:solidFill>
                <a:srgbClr val="000000"/>
              </a:solidFill>
              <a:latin typeface="Times New Roman"/>
            </a:endParaRPr>
          </a:p>
        </p:txBody>
      </p:sp>
      <p:sp>
        <p:nvSpPr>
          <p:cNvPr id="9815" name="OTLSHAPE_M_15b38618b3bc4391bb3c4ea785410f0f_Date" hidden="1"/>
          <p:cNvSpPr txBox="1"/>
          <p:nvPr>
            <p:custDataLst>
              <p:tags r:id="rId21"/>
            </p:custDataLst>
          </p:nvPr>
        </p:nvSpPr>
        <p:spPr>
          <a:xfrm>
            <a:off x="6052991"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Jul 1</a:t>
            </a:r>
            <a:endParaRPr lang="en-US" sz="1000">
              <a:solidFill>
                <a:srgbClr val="000000"/>
              </a:solidFill>
              <a:latin typeface="Times New Roman"/>
            </a:endParaRPr>
          </a:p>
        </p:txBody>
      </p:sp>
      <p:sp>
        <p:nvSpPr>
          <p:cNvPr id="9818" name="OTLSHAPE_M_b9030ca2f6984f94aab450fc1ed20f48_Date" hidden="1"/>
          <p:cNvSpPr txBox="1"/>
          <p:nvPr>
            <p:custDataLst>
              <p:tags r:id="rId22"/>
            </p:custDataLst>
          </p:nvPr>
        </p:nvSpPr>
        <p:spPr>
          <a:xfrm>
            <a:off x="6428397"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Oct 1</a:t>
            </a:r>
            <a:endParaRPr lang="en-US" sz="1000">
              <a:solidFill>
                <a:srgbClr val="000000"/>
              </a:solidFill>
              <a:latin typeface="Times New Roman"/>
            </a:endParaRPr>
          </a:p>
        </p:txBody>
      </p:sp>
      <p:sp>
        <p:nvSpPr>
          <p:cNvPr id="9821" name="OTLSHAPE_M_ba162848d01a4e129de2b175c2446f7c_Date" hidden="1"/>
          <p:cNvSpPr txBox="1"/>
          <p:nvPr>
            <p:custDataLst>
              <p:tags r:id="rId23"/>
            </p:custDataLst>
          </p:nvPr>
        </p:nvSpPr>
        <p:spPr>
          <a:xfrm>
            <a:off x="6803803"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Jan 1</a:t>
            </a:r>
            <a:endParaRPr lang="en-US" sz="1000">
              <a:solidFill>
                <a:srgbClr val="000000"/>
              </a:solidFill>
              <a:latin typeface="Times New Roman"/>
            </a:endParaRPr>
          </a:p>
        </p:txBody>
      </p:sp>
      <p:sp>
        <p:nvSpPr>
          <p:cNvPr id="9824" name="OTLSHAPE_M_b5251e728cba4d05bd858352ccb41ec0_Date" hidden="1"/>
          <p:cNvSpPr txBox="1"/>
          <p:nvPr>
            <p:custDataLst>
              <p:tags r:id="rId24"/>
            </p:custDataLst>
          </p:nvPr>
        </p:nvSpPr>
        <p:spPr>
          <a:xfrm>
            <a:off x="7175129"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Apr 1</a:t>
            </a:r>
            <a:endParaRPr lang="en-US" sz="1000">
              <a:solidFill>
                <a:srgbClr val="000000"/>
              </a:solidFill>
              <a:latin typeface="Times New Roman"/>
            </a:endParaRPr>
          </a:p>
        </p:txBody>
      </p:sp>
      <p:sp>
        <p:nvSpPr>
          <p:cNvPr id="9827" name="OTLSHAPE_M_97cb055b136a4fc28b5b754fa30a5e8a_Date" hidden="1"/>
          <p:cNvSpPr txBox="1"/>
          <p:nvPr>
            <p:custDataLst>
              <p:tags r:id="rId25"/>
            </p:custDataLst>
          </p:nvPr>
        </p:nvSpPr>
        <p:spPr>
          <a:xfrm>
            <a:off x="7546453"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Jul 1</a:t>
            </a:r>
            <a:endParaRPr lang="en-US" sz="1000">
              <a:solidFill>
                <a:srgbClr val="000000"/>
              </a:solidFill>
              <a:latin typeface="Times New Roman"/>
            </a:endParaRPr>
          </a:p>
        </p:txBody>
      </p:sp>
      <p:sp>
        <p:nvSpPr>
          <p:cNvPr id="9830" name="OTLSHAPE_M_b42c97c4236e4bd2b8691a20ab170723_Date" hidden="1"/>
          <p:cNvSpPr txBox="1"/>
          <p:nvPr>
            <p:custDataLst>
              <p:tags r:id="rId26"/>
            </p:custDataLst>
          </p:nvPr>
        </p:nvSpPr>
        <p:spPr>
          <a:xfrm>
            <a:off x="7921859" y="326888"/>
            <a:ext cx="0" cy="769441"/>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000000"/>
                </a:solidFill>
                <a:latin typeface="Times New Roman"/>
              </a:rPr>
              <a:t>Oct 1</a:t>
            </a:r>
            <a:endParaRPr lang="en-US" sz="1000">
              <a:solidFill>
                <a:srgbClr val="000000"/>
              </a:solidFill>
              <a:latin typeface="Times New Roman"/>
            </a:endParaRPr>
          </a:p>
        </p:txBody>
      </p:sp>
      <p:sp>
        <p:nvSpPr>
          <p:cNvPr id="9833" name="OTLSHAPE_T_ad5ad3df4f3242058f22ad5d9eefa4a8_ShapePercentage" hidden="1"/>
          <p:cNvSpPr/>
          <p:nvPr>
            <p:custDataLst>
              <p:tags r:id="rId27"/>
            </p:custDataLst>
          </p:nvPr>
        </p:nvSpPr>
        <p:spPr>
          <a:xfrm>
            <a:off x="1464701" y="898388"/>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834" name="OTLSHAPE_T_ad5ad3df4f3242058f22ad5d9eefa4a8_Duration" hidden="1"/>
          <p:cNvSpPr txBox="1"/>
          <p:nvPr>
            <p:custDataLst>
              <p:tags r:id="rId28"/>
            </p:custDataLst>
          </p:nvPr>
        </p:nvSpPr>
        <p:spPr>
          <a:xfrm>
            <a:off x="0" y="89838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245 days</a:t>
            </a:r>
            <a:endParaRPr lang="en-US" sz="1000">
              <a:solidFill>
                <a:srgbClr val="333399"/>
              </a:solidFill>
              <a:latin typeface="Calibri"/>
            </a:endParaRPr>
          </a:p>
        </p:txBody>
      </p:sp>
      <p:sp>
        <p:nvSpPr>
          <p:cNvPr id="9835" name="OTLSHAPE_T_ad5ad3df4f3242058f22ad5d9eefa4a8_TextPercentage" hidden="1"/>
          <p:cNvSpPr txBox="1"/>
          <p:nvPr>
            <p:custDataLst>
              <p:tags r:id="rId29"/>
            </p:custDataLst>
          </p:nvPr>
        </p:nvSpPr>
        <p:spPr>
          <a:xfrm>
            <a:off x="0" y="105341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836" name="OTLSHAPE_T_ad5ad3df4f3242058f22ad5d9eefa4a8_JoinedDate" hidden="1"/>
          <p:cNvSpPr txBox="1"/>
          <p:nvPr>
            <p:custDataLst>
              <p:tags r:id="rId30"/>
            </p:custDataLst>
          </p:nvPr>
        </p:nvSpPr>
        <p:spPr>
          <a:xfrm>
            <a:off x="0" y="1053413"/>
            <a:ext cx="558800" cy="292100"/>
          </a:xfrm>
          <a:prstGeom prst="rect">
            <a:avLst/>
          </a:prstGeom>
          <a:noFill/>
        </p:spPr>
        <p:txBody>
          <a:bodyPr vert="horz" wrap="square" lIns="0" tIns="0" rIns="0" bIns="0" rtlCol="0" anchor="ctr" anchorCtr="0">
            <a:noAutofit/>
          </a:bodyPr>
          <a:lstStyle/>
          <a:p>
            <a:pPr defTabSz="914400" fontAlgn="auto">
              <a:spcBef>
                <a:spcPts val="0"/>
              </a:spcBef>
              <a:spcAft>
                <a:spcPts val="0"/>
              </a:spcAft>
            </a:pPr>
            <a:r>
              <a:rPr lang="en-US" sz="1000" smtClean="0">
                <a:solidFill>
                  <a:srgbClr val="000000"/>
                </a:solidFill>
                <a:latin typeface="Times New Roman"/>
              </a:rPr>
              <a:t>06/01/16 - 01/31/17</a:t>
            </a:r>
            <a:endParaRPr lang="en-US" sz="1000">
              <a:solidFill>
                <a:srgbClr val="000000"/>
              </a:solidFill>
              <a:latin typeface="Times New Roman"/>
            </a:endParaRPr>
          </a:p>
        </p:txBody>
      </p:sp>
      <p:sp>
        <p:nvSpPr>
          <p:cNvPr id="9837" name="OTLSHAPE_T_ad5ad3df4f3242058f22ad5d9eefa4a8_StartDate" hidden="1"/>
          <p:cNvSpPr txBox="1"/>
          <p:nvPr>
            <p:custDataLst>
              <p:tags r:id="rId31"/>
            </p:custDataLst>
          </p:nvPr>
        </p:nvSpPr>
        <p:spPr>
          <a:xfrm>
            <a:off x="0" y="134551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838" name="OTLSHAPE_T_ad5ad3df4f3242058f22ad5d9eefa4a8_EndDate" hidden="1"/>
          <p:cNvSpPr txBox="1"/>
          <p:nvPr>
            <p:custDataLst>
              <p:tags r:id="rId32"/>
            </p:custDataLst>
          </p:nvPr>
        </p:nvSpPr>
        <p:spPr>
          <a:xfrm>
            <a:off x="0" y="134551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841" name="OTLSHAPE_T_f9ce07123db848eb9dc9e4e03c3e4b1c_ShapePercentage" hidden="1"/>
          <p:cNvSpPr/>
          <p:nvPr>
            <p:custDataLst>
              <p:tags r:id="rId33"/>
            </p:custDataLst>
          </p:nvPr>
        </p:nvSpPr>
        <p:spPr>
          <a:xfrm>
            <a:off x="2460342" y="1139688"/>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842" name="OTLSHAPE_T_f9ce07123db848eb9dc9e4e03c3e4b1c_Duration" hidden="1"/>
          <p:cNvSpPr txBox="1"/>
          <p:nvPr>
            <p:custDataLst>
              <p:tags r:id="rId34"/>
            </p:custDataLst>
          </p:nvPr>
        </p:nvSpPr>
        <p:spPr>
          <a:xfrm>
            <a:off x="0" y="113968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485 days</a:t>
            </a:r>
            <a:endParaRPr lang="en-US" sz="1000">
              <a:solidFill>
                <a:srgbClr val="333399"/>
              </a:solidFill>
              <a:latin typeface="Calibri"/>
            </a:endParaRPr>
          </a:p>
        </p:txBody>
      </p:sp>
      <p:sp>
        <p:nvSpPr>
          <p:cNvPr id="9843" name="OTLSHAPE_T_f9ce07123db848eb9dc9e4e03c3e4b1c_TextPercentage" hidden="1"/>
          <p:cNvSpPr txBox="1"/>
          <p:nvPr>
            <p:custDataLst>
              <p:tags r:id="rId35"/>
            </p:custDataLst>
          </p:nvPr>
        </p:nvSpPr>
        <p:spPr>
          <a:xfrm>
            <a:off x="0" y="129471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844" name="OTLSHAPE_T_f9ce07123db848eb9dc9e4e03c3e4b1c_JoinedDate" hidden="1"/>
          <p:cNvSpPr txBox="1"/>
          <p:nvPr>
            <p:custDataLst>
              <p:tags r:id="rId36"/>
            </p:custDataLst>
          </p:nvPr>
        </p:nvSpPr>
        <p:spPr>
          <a:xfrm>
            <a:off x="0" y="1294713"/>
            <a:ext cx="558800" cy="292100"/>
          </a:xfrm>
          <a:prstGeom prst="rect">
            <a:avLst/>
          </a:prstGeom>
          <a:noFill/>
        </p:spPr>
        <p:txBody>
          <a:bodyPr vert="horz" wrap="square" lIns="0" tIns="0" rIns="0" bIns="0" rtlCol="0" anchor="ctr" anchorCtr="0">
            <a:noAutofit/>
          </a:bodyPr>
          <a:lstStyle/>
          <a:p>
            <a:pPr defTabSz="914400" fontAlgn="auto">
              <a:spcBef>
                <a:spcPts val="0"/>
              </a:spcBef>
              <a:spcAft>
                <a:spcPts val="0"/>
              </a:spcAft>
            </a:pPr>
            <a:r>
              <a:rPr lang="en-US" sz="1000" smtClean="0">
                <a:solidFill>
                  <a:srgbClr val="000000"/>
                </a:solidFill>
                <a:latin typeface="Times New Roman"/>
              </a:rPr>
              <a:t>01/31/17 - 05/30/18</a:t>
            </a:r>
            <a:endParaRPr lang="en-US" sz="1000">
              <a:solidFill>
                <a:srgbClr val="000000"/>
              </a:solidFill>
              <a:latin typeface="Times New Roman"/>
            </a:endParaRPr>
          </a:p>
        </p:txBody>
      </p:sp>
      <p:sp>
        <p:nvSpPr>
          <p:cNvPr id="9845" name="OTLSHAPE_T_f9ce07123db848eb9dc9e4e03c3e4b1c_StartDate" hidden="1"/>
          <p:cNvSpPr txBox="1"/>
          <p:nvPr>
            <p:custDataLst>
              <p:tags r:id="rId37"/>
            </p:custDataLst>
          </p:nvPr>
        </p:nvSpPr>
        <p:spPr>
          <a:xfrm>
            <a:off x="0" y="158681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846" name="OTLSHAPE_T_f9ce07123db848eb9dc9e4e03c3e4b1c_EndDate" hidden="1"/>
          <p:cNvSpPr txBox="1"/>
          <p:nvPr>
            <p:custDataLst>
              <p:tags r:id="rId38"/>
            </p:custDataLst>
          </p:nvPr>
        </p:nvSpPr>
        <p:spPr>
          <a:xfrm>
            <a:off x="0" y="158681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849" name="OTLSHAPE_T_d0a7b61d9fa64f66ae11b93c124758bc_ShapePercentage" hidden="1"/>
          <p:cNvSpPr/>
          <p:nvPr>
            <p:custDataLst>
              <p:tags r:id="rId39"/>
            </p:custDataLst>
          </p:nvPr>
        </p:nvSpPr>
        <p:spPr>
          <a:xfrm>
            <a:off x="4443464" y="1380988"/>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850" name="OTLSHAPE_T_d0a7b61d9fa64f66ae11b93c124758bc_Duration" hidden="1"/>
          <p:cNvSpPr txBox="1"/>
          <p:nvPr>
            <p:custDataLst>
              <p:tags r:id="rId40"/>
            </p:custDataLst>
          </p:nvPr>
        </p:nvSpPr>
        <p:spPr>
          <a:xfrm>
            <a:off x="0" y="138098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366 days</a:t>
            </a:r>
            <a:endParaRPr lang="en-US" sz="1000">
              <a:solidFill>
                <a:srgbClr val="333399"/>
              </a:solidFill>
              <a:latin typeface="Calibri"/>
            </a:endParaRPr>
          </a:p>
        </p:txBody>
      </p:sp>
      <p:sp>
        <p:nvSpPr>
          <p:cNvPr id="9851" name="OTLSHAPE_T_d0a7b61d9fa64f66ae11b93c124758bc_TextPercentage" hidden="1"/>
          <p:cNvSpPr txBox="1"/>
          <p:nvPr>
            <p:custDataLst>
              <p:tags r:id="rId41"/>
            </p:custDataLst>
          </p:nvPr>
        </p:nvSpPr>
        <p:spPr>
          <a:xfrm>
            <a:off x="0" y="153601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852" name="OTLSHAPE_T_d0a7b61d9fa64f66ae11b93c124758bc_JoinedDate" hidden="1"/>
          <p:cNvSpPr txBox="1"/>
          <p:nvPr>
            <p:custDataLst>
              <p:tags r:id="rId42"/>
            </p:custDataLst>
          </p:nvPr>
        </p:nvSpPr>
        <p:spPr>
          <a:xfrm>
            <a:off x="0" y="1536013"/>
            <a:ext cx="558800" cy="292100"/>
          </a:xfrm>
          <a:prstGeom prst="rect">
            <a:avLst/>
          </a:prstGeom>
          <a:noFill/>
        </p:spPr>
        <p:txBody>
          <a:bodyPr vert="horz" wrap="square" lIns="0" tIns="0" rIns="0" bIns="0" rtlCol="0" anchor="ctr" anchorCtr="0">
            <a:noAutofit/>
          </a:bodyPr>
          <a:lstStyle/>
          <a:p>
            <a:pPr defTabSz="914400" fontAlgn="auto">
              <a:spcBef>
                <a:spcPts val="0"/>
              </a:spcBef>
              <a:spcAft>
                <a:spcPts val="0"/>
              </a:spcAft>
            </a:pPr>
            <a:r>
              <a:rPr lang="en-US" sz="1000" smtClean="0">
                <a:solidFill>
                  <a:srgbClr val="000000"/>
                </a:solidFill>
                <a:latin typeface="Times New Roman"/>
              </a:rPr>
              <a:t>06/01/18 - 06/01/19</a:t>
            </a:r>
            <a:endParaRPr lang="en-US" sz="1000">
              <a:solidFill>
                <a:srgbClr val="000000"/>
              </a:solidFill>
              <a:latin typeface="Times New Roman"/>
            </a:endParaRPr>
          </a:p>
        </p:txBody>
      </p:sp>
      <p:sp>
        <p:nvSpPr>
          <p:cNvPr id="9853" name="OTLSHAPE_T_d0a7b61d9fa64f66ae11b93c124758bc_StartDate" hidden="1"/>
          <p:cNvSpPr txBox="1"/>
          <p:nvPr>
            <p:custDataLst>
              <p:tags r:id="rId43"/>
            </p:custDataLst>
          </p:nvPr>
        </p:nvSpPr>
        <p:spPr>
          <a:xfrm>
            <a:off x="0" y="182811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854" name="OTLSHAPE_T_d0a7b61d9fa64f66ae11b93c124758bc_EndDate" hidden="1"/>
          <p:cNvSpPr txBox="1"/>
          <p:nvPr>
            <p:custDataLst>
              <p:tags r:id="rId44"/>
            </p:custDataLst>
          </p:nvPr>
        </p:nvSpPr>
        <p:spPr>
          <a:xfrm>
            <a:off x="0" y="182811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857" name="OTLSHAPE_T_1b7f8a73ee3f4b0ab9269003c7ec22e8_ShapePercentage" hidden="1"/>
          <p:cNvSpPr/>
          <p:nvPr>
            <p:custDataLst>
              <p:tags r:id="rId45"/>
            </p:custDataLst>
          </p:nvPr>
        </p:nvSpPr>
        <p:spPr>
          <a:xfrm>
            <a:off x="5932846" y="1622288"/>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858" name="OTLSHAPE_T_1b7f8a73ee3f4b0ab9269003c7ec22e8_Duration" hidden="1"/>
          <p:cNvSpPr txBox="1"/>
          <p:nvPr>
            <p:custDataLst>
              <p:tags r:id="rId46"/>
            </p:custDataLst>
          </p:nvPr>
        </p:nvSpPr>
        <p:spPr>
          <a:xfrm>
            <a:off x="0" y="162228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367 days</a:t>
            </a:r>
            <a:endParaRPr lang="en-US" sz="1000">
              <a:solidFill>
                <a:srgbClr val="333399"/>
              </a:solidFill>
              <a:latin typeface="Calibri"/>
            </a:endParaRPr>
          </a:p>
        </p:txBody>
      </p:sp>
      <p:sp>
        <p:nvSpPr>
          <p:cNvPr id="9859" name="OTLSHAPE_T_1b7f8a73ee3f4b0ab9269003c7ec22e8_TextPercentage" hidden="1"/>
          <p:cNvSpPr txBox="1"/>
          <p:nvPr>
            <p:custDataLst>
              <p:tags r:id="rId47"/>
            </p:custDataLst>
          </p:nvPr>
        </p:nvSpPr>
        <p:spPr>
          <a:xfrm>
            <a:off x="0" y="177731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860" name="OTLSHAPE_T_1b7f8a73ee3f4b0ab9269003c7ec22e8_JoinedDate" hidden="1"/>
          <p:cNvSpPr txBox="1"/>
          <p:nvPr>
            <p:custDataLst>
              <p:tags r:id="rId48"/>
            </p:custDataLst>
          </p:nvPr>
        </p:nvSpPr>
        <p:spPr>
          <a:xfrm>
            <a:off x="0" y="1777313"/>
            <a:ext cx="558800" cy="292100"/>
          </a:xfrm>
          <a:prstGeom prst="rect">
            <a:avLst/>
          </a:prstGeom>
          <a:noFill/>
        </p:spPr>
        <p:txBody>
          <a:bodyPr vert="horz" wrap="square" lIns="0" tIns="0" rIns="0" bIns="0" rtlCol="0" anchor="ctr" anchorCtr="0">
            <a:noAutofit/>
          </a:bodyPr>
          <a:lstStyle/>
          <a:p>
            <a:pPr defTabSz="914400" fontAlgn="auto">
              <a:spcBef>
                <a:spcPts val="0"/>
              </a:spcBef>
              <a:spcAft>
                <a:spcPts val="0"/>
              </a:spcAft>
            </a:pPr>
            <a:r>
              <a:rPr lang="en-US" sz="1000" smtClean="0">
                <a:solidFill>
                  <a:srgbClr val="000000"/>
                </a:solidFill>
                <a:latin typeface="Times New Roman"/>
              </a:rPr>
              <a:t>06/01/19 - 06/01/20</a:t>
            </a:r>
            <a:endParaRPr lang="en-US" sz="1000">
              <a:solidFill>
                <a:srgbClr val="000000"/>
              </a:solidFill>
              <a:latin typeface="Times New Roman"/>
            </a:endParaRPr>
          </a:p>
        </p:txBody>
      </p:sp>
      <p:sp>
        <p:nvSpPr>
          <p:cNvPr id="9861" name="OTLSHAPE_T_1b7f8a73ee3f4b0ab9269003c7ec22e8_StartDate" hidden="1"/>
          <p:cNvSpPr txBox="1"/>
          <p:nvPr>
            <p:custDataLst>
              <p:tags r:id="rId49"/>
            </p:custDataLst>
          </p:nvPr>
        </p:nvSpPr>
        <p:spPr>
          <a:xfrm>
            <a:off x="0" y="206941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862" name="OTLSHAPE_T_1b7f8a73ee3f4b0ab9269003c7ec22e8_EndDate" hidden="1"/>
          <p:cNvSpPr txBox="1"/>
          <p:nvPr>
            <p:custDataLst>
              <p:tags r:id="rId50"/>
            </p:custDataLst>
          </p:nvPr>
        </p:nvSpPr>
        <p:spPr>
          <a:xfrm>
            <a:off x="0" y="206941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865" name="OTLSHAPE_T_434adf8381a345188c3617af275afc5f_ShapePercentage" hidden="1"/>
          <p:cNvSpPr/>
          <p:nvPr>
            <p:custDataLst>
              <p:tags r:id="rId51"/>
            </p:custDataLst>
          </p:nvPr>
        </p:nvSpPr>
        <p:spPr>
          <a:xfrm>
            <a:off x="3827309" y="1863588"/>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866" name="OTLSHAPE_T_434adf8381a345188c3617af275afc5f_Duration" hidden="1"/>
          <p:cNvSpPr txBox="1"/>
          <p:nvPr>
            <p:custDataLst>
              <p:tags r:id="rId52"/>
            </p:custDataLst>
          </p:nvPr>
        </p:nvSpPr>
        <p:spPr>
          <a:xfrm>
            <a:off x="0" y="186358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366 days</a:t>
            </a:r>
            <a:endParaRPr lang="en-US" sz="1000">
              <a:solidFill>
                <a:srgbClr val="333399"/>
              </a:solidFill>
              <a:latin typeface="Calibri"/>
            </a:endParaRPr>
          </a:p>
        </p:txBody>
      </p:sp>
      <p:sp>
        <p:nvSpPr>
          <p:cNvPr id="9867" name="OTLSHAPE_T_434adf8381a345188c3617af275afc5f_TextPercentage" hidden="1"/>
          <p:cNvSpPr txBox="1"/>
          <p:nvPr>
            <p:custDataLst>
              <p:tags r:id="rId53"/>
            </p:custDataLst>
          </p:nvPr>
        </p:nvSpPr>
        <p:spPr>
          <a:xfrm>
            <a:off x="0" y="201861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868" name="OTLSHAPE_T_434adf8381a345188c3617af275afc5f_JoinedDate" hidden="1"/>
          <p:cNvSpPr txBox="1"/>
          <p:nvPr>
            <p:custDataLst>
              <p:tags r:id="rId54"/>
            </p:custDataLst>
          </p:nvPr>
        </p:nvSpPr>
        <p:spPr>
          <a:xfrm>
            <a:off x="0" y="2018613"/>
            <a:ext cx="558800" cy="292100"/>
          </a:xfrm>
          <a:prstGeom prst="rect">
            <a:avLst/>
          </a:prstGeom>
          <a:noFill/>
        </p:spPr>
        <p:txBody>
          <a:bodyPr vert="horz" wrap="square" lIns="0" tIns="0" rIns="0" bIns="0" rtlCol="0" anchor="ctr" anchorCtr="0">
            <a:noAutofit/>
          </a:bodyPr>
          <a:lstStyle/>
          <a:p>
            <a:pPr defTabSz="914400" fontAlgn="auto">
              <a:spcBef>
                <a:spcPts val="0"/>
              </a:spcBef>
              <a:spcAft>
                <a:spcPts val="0"/>
              </a:spcAft>
            </a:pPr>
            <a:r>
              <a:rPr lang="en-US" sz="1000" smtClean="0">
                <a:solidFill>
                  <a:srgbClr val="000000"/>
                </a:solidFill>
                <a:latin typeface="Times New Roman"/>
              </a:rPr>
              <a:t>01/01/18 - 01/01/19</a:t>
            </a:r>
            <a:endParaRPr lang="en-US" sz="1000">
              <a:solidFill>
                <a:srgbClr val="000000"/>
              </a:solidFill>
              <a:latin typeface="Times New Roman"/>
            </a:endParaRPr>
          </a:p>
        </p:txBody>
      </p:sp>
      <p:sp>
        <p:nvSpPr>
          <p:cNvPr id="9869" name="OTLSHAPE_T_434adf8381a345188c3617af275afc5f_StartDate" hidden="1"/>
          <p:cNvSpPr txBox="1"/>
          <p:nvPr>
            <p:custDataLst>
              <p:tags r:id="rId55"/>
            </p:custDataLst>
          </p:nvPr>
        </p:nvSpPr>
        <p:spPr>
          <a:xfrm>
            <a:off x="0" y="231071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870" name="OTLSHAPE_T_434adf8381a345188c3617af275afc5f_EndDate" hidden="1"/>
          <p:cNvSpPr txBox="1"/>
          <p:nvPr>
            <p:custDataLst>
              <p:tags r:id="rId56"/>
            </p:custDataLst>
          </p:nvPr>
        </p:nvSpPr>
        <p:spPr>
          <a:xfrm>
            <a:off x="0" y="231071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873" name="OTLSHAPE_T_48ec363dafcf46f7b791902caf00898c_ShapePercentage" hidden="1"/>
          <p:cNvSpPr/>
          <p:nvPr>
            <p:custDataLst>
              <p:tags r:id="rId57"/>
            </p:custDataLst>
          </p:nvPr>
        </p:nvSpPr>
        <p:spPr>
          <a:xfrm>
            <a:off x="5316691" y="2222998"/>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874" name="OTLSHAPE_T_48ec363dafcf46f7b791902caf00898c_Duration" hidden="1"/>
          <p:cNvSpPr txBox="1"/>
          <p:nvPr>
            <p:custDataLst>
              <p:tags r:id="rId58"/>
            </p:custDataLst>
          </p:nvPr>
        </p:nvSpPr>
        <p:spPr>
          <a:xfrm>
            <a:off x="0" y="222299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366 days</a:t>
            </a:r>
            <a:endParaRPr lang="en-US" sz="1000">
              <a:solidFill>
                <a:srgbClr val="333399"/>
              </a:solidFill>
              <a:latin typeface="Calibri"/>
            </a:endParaRPr>
          </a:p>
        </p:txBody>
      </p:sp>
      <p:sp>
        <p:nvSpPr>
          <p:cNvPr id="9875" name="OTLSHAPE_T_48ec363dafcf46f7b791902caf00898c_TextPercentage" hidden="1"/>
          <p:cNvSpPr txBox="1"/>
          <p:nvPr>
            <p:custDataLst>
              <p:tags r:id="rId59"/>
            </p:custDataLst>
          </p:nvPr>
        </p:nvSpPr>
        <p:spPr>
          <a:xfrm>
            <a:off x="0" y="237802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876" name="OTLSHAPE_T_48ec363dafcf46f7b791902caf00898c_JoinedDate" hidden="1"/>
          <p:cNvSpPr txBox="1"/>
          <p:nvPr>
            <p:custDataLst>
              <p:tags r:id="rId60"/>
            </p:custDataLst>
          </p:nvPr>
        </p:nvSpPr>
        <p:spPr>
          <a:xfrm>
            <a:off x="0" y="2378023"/>
            <a:ext cx="558800" cy="292100"/>
          </a:xfrm>
          <a:prstGeom prst="rect">
            <a:avLst/>
          </a:prstGeom>
          <a:noFill/>
        </p:spPr>
        <p:txBody>
          <a:bodyPr vert="horz" wrap="square" lIns="0" tIns="0" rIns="0" bIns="0" rtlCol="0" anchor="ctr" anchorCtr="0">
            <a:noAutofit/>
          </a:bodyPr>
          <a:lstStyle/>
          <a:p>
            <a:pPr defTabSz="914400" fontAlgn="auto">
              <a:spcBef>
                <a:spcPts val="0"/>
              </a:spcBef>
              <a:spcAft>
                <a:spcPts val="0"/>
              </a:spcAft>
            </a:pPr>
            <a:r>
              <a:rPr lang="en-US" sz="1000" smtClean="0">
                <a:solidFill>
                  <a:srgbClr val="000000"/>
                </a:solidFill>
                <a:latin typeface="Times New Roman"/>
              </a:rPr>
              <a:t>01/01/19 - 01/01/20</a:t>
            </a:r>
            <a:endParaRPr lang="en-US" sz="1000">
              <a:solidFill>
                <a:srgbClr val="000000"/>
              </a:solidFill>
              <a:latin typeface="Times New Roman"/>
            </a:endParaRPr>
          </a:p>
        </p:txBody>
      </p:sp>
      <p:sp>
        <p:nvSpPr>
          <p:cNvPr id="9877" name="OTLSHAPE_T_48ec363dafcf46f7b791902caf00898c_StartDate" hidden="1"/>
          <p:cNvSpPr txBox="1"/>
          <p:nvPr>
            <p:custDataLst>
              <p:tags r:id="rId61"/>
            </p:custDataLst>
          </p:nvPr>
        </p:nvSpPr>
        <p:spPr>
          <a:xfrm>
            <a:off x="0" y="267012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878" name="OTLSHAPE_T_48ec363dafcf46f7b791902caf00898c_EndDate" hidden="1"/>
          <p:cNvSpPr txBox="1"/>
          <p:nvPr>
            <p:custDataLst>
              <p:tags r:id="rId62"/>
            </p:custDataLst>
          </p:nvPr>
        </p:nvSpPr>
        <p:spPr>
          <a:xfrm>
            <a:off x="0" y="267012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881" name="OTLSHAPE_T_0d7300d6f6fa4106a33ef515983ece30_ShapePercentage" hidden="1"/>
          <p:cNvSpPr/>
          <p:nvPr>
            <p:custDataLst>
              <p:tags r:id="rId63"/>
            </p:custDataLst>
          </p:nvPr>
        </p:nvSpPr>
        <p:spPr>
          <a:xfrm>
            <a:off x="6806072" y="2641463"/>
            <a:ext cx="0" cy="0"/>
          </a:xfrm>
          <a:prstGeom prs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882" name="OTLSHAPE_T_0d7300d6f6fa4106a33ef515983ece30_Duration" hidden="1"/>
          <p:cNvSpPr txBox="1"/>
          <p:nvPr>
            <p:custDataLst>
              <p:tags r:id="rId64"/>
            </p:custDataLst>
          </p:nvPr>
        </p:nvSpPr>
        <p:spPr>
          <a:xfrm>
            <a:off x="0" y="258240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153 days</a:t>
            </a:r>
            <a:endParaRPr lang="en-US" sz="1000">
              <a:solidFill>
                <a:srgbClr val="333399"/>
              </a:solidFill>
              <a:latin typeface="Calibri"/>
            </a:endParaRPr>
          </a:p>
        </p:txBody>
      </p:sp>
      <p:sp>
        <p:nvSpPr>
          <p:cNvPr id="9883" name="OTLSHAPE_T_0d7300d6f6fa4106a33ef515983ece30_TextPercentage" hidden="1"/>
          <p:cNvSpPr txBox="1"/>
          <p:nvPr>
            <p:custDataLst>
              <p:tags r:id="rId65"/>
            </p:custDataLst>
          </p:nvPr>
        </p:nvSpPr>
        <p:spPr>
          <a:xfrm>
            <a:off x="0" y="273743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884" name="OTLSHAPE_T_0d7300d6f6fa4106a33ef515983ece30_JoinedDate" hidden="1"/>
          <p:cNvSpPr txBox="1"/>
          <p:nvPr>
            <p:custDataLst>
              <p:tags r:id="rId66"/>
            </p:custDataLst>
          </p:nvPr>
        </p:nvSpPr>
        <p:spPr>
          <a:xfrm>
            <a:off x="0" y="2737433"/>
            <a:ext cx="558800" cy="292100"/>
          </a:xfrm>
          <a:prstGeom prst="rect">
            <a:avLst/>
          </a:prstGeom>
          <a:noFill/>
        </p:spPr>
        <p:txBody>
          <a:bodyPr vert="horz" wrap="square" lIns="0" tIns="0" rIns="0" bIns="0" rtlCol="0" anchor="ctr" anchorCtr="0">
            <a:noAutofit/>
          </a:bodyPr>
          <a:lstStyle/>
          <a:p>
            <a:pPr defTabSz="914400" fontAlgn="auto">
              <a:spcBef>
                <a:spcPts val="0"/>
              </a:spcBef>
              <a:spcAft>
                <a:spcPts val="0"/>
              </a:spcAft>
            </a:pPr>
            <a:r>
              <a:rPr lang="en-US" sz="1000" smtClean="0">
                <a:solidFill>
                  <a:srgbClr val="000000"/>
                </a:solidFill>
                <a:latin typeface="Times New Roman"/>
              </a:rPr>
              <a:t>01/01/20 - 06/01/20</a:t>
            </a:r>
            <a:endParaRPr lang="en-US" sz="1000">
              <a:solidFill>
                <a:srgbClr val="000000"/>
              </a:solidFill>
              <a:latin typeface="Times New Roman"/>
            </a:endParaRPr>
          </a:p>
        </p:txBody>
      </p:sp>
      <p:sp>
        <p:nvSpPr>
          <p:cNvPr id="9885" name="OTLSHAPE_T_0d7300d6f6fa4106a33ef515983ece30_StartDate" hidden="1"/>
          <p:cNvSpPr txBox="1"/>
          <p:nvPr>
            <p:custDataLst>
              <p:tags r:id="rId67"/>
            </p:custDataLst>
          </p:nvPr>
        </p:nvSpPr>
        <p:spPr>
          <a:xfrm>
            <a:off x="0" y="302953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886" name="OTLSHAPE_T_0d7300d6f6fa4106a33ef515983ece30_EndDate" hidden="1"/>
          <p:cNvSpPr txBox="1"/>
          <p:nvPr>
            <p:custDataLst>
              <p:tags r:id="rId68"/>
            </p:custDataLst>
          </p:nvPr>
        </p:nvSpPr>
        <p:spPr>
          <a:xfrm>
            <a:off x="0" y="302953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889" name="OTLSHAPE_T_7f3709e7623e48058a682297d613548b_ShapePercentage" hidden="1"/>
          <p:cNvSpPr/>
          <p:nvPr>
            <p:custDataLst>
              <p:tags r:id="rId69"/>
            </p:custDataLst>
          </p:nvPr>
        </p:nvSpPr>
        <p:spPr>
          <a:xfrm>
            <a:off x="5316691" y="2941818"/>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890" name="OTLSHAPE_T_7f3709e7623e48058a682297d613548b_Duration" hidden="1"/>
          <p:cNvSpPr txBox="1"/>
          <p:nvPr>
            <p:custDataLst>
              <p:tags r:id="rId70"/>
            </p:custDataLst>
          </p:nvPr>
        </p:nvSpPr>
        <p:spPr>
          <a:xfrm>
            <a:off x="0" y="294181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366 days</a:t>
            </a:r>
            <a:endParaRPr lang="en-US" sz="1000">
              <a:solidFill>
                <a:srgbClr val="333399"/>
              </a:solidFill>
              <a:latin typeface="Calibri"/>
            </a:endParaRPr>
          </a:p>
        </p:txBody>
      </p:sp>
      <p:sp>
        <p:nvSpPr>
          <p:cNvPr id="9891" name="OTLSHAPE_T_7f3709e7623e48058a682297d613548b_TextPercentage" hidden="1"/>
          <p:cNvSpPr txBox="1"/>
          <p:nvPr>
            <p:custDataLst>
              <p:tags r:id="rId71"/>
            </p:custDataLst>
          </p:nvPr>
        </p:nvSpPr>
        <p:spPr>
          <a:xfrm>
            <a:off x="0" y="309684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892" name="OTLSHAPE_T_7f3709e7623e48058a682297d613548b_JoinedDate" hidden="1"/>
          <p:cNvSpPr txBox="1"/>
          <p:nvPr>
            <p:custDataLst>
              <p:tags r:id="rId72"/>
            </p:custDataLst>
          </p:nvPr>
        </p:nvSpPr>
        <p:spPr>
          <a:xfrm>
            <a:off x="0" y="3096843"/>
            <a:ext cx="558800" cy="292100"/>
          </a:xfrm>
          <a:prstGeom prst="rect">
            <a:avLst/>
          </a:prstGeom>
          <a:noFill/>
        </p:spPr>
        <p:txBody>
          <a:bodyPr vert="horz" wrap="square" lIns="0" tIns="0" rIns="0" bIns="0" rtlCol="0" anchor="ctr" anchorCtr="0">
            <a:noAutofit/>
          </a:bodyPr>
          <a:lstStyle/>
          <a:p>
            <a:pPr defTabSz="914400" fontAlgn="auto">
              <a:spcBef>
                <a:spcPts val="0"/>
              </a:spcBef>
              <a:spcAft>
                <a:spcPts val="0"/>
              </a:spcAft>
            </a:pPr>
            <a:r>
              <a:rPr lang="en-US" sz="1000" smtClean="0">
                <a:solidFill>
                  <a:srgbClr val="000000"/>
                </a:solidFill>
                <a:latin typeface="Times New Roman"/>
              </a:rPr>
              <a:t>01/01/19 - 01/01/20</a:t>
            </a:r>
            <a:endParaRPr lang="en-US" sz="1000">
              <a:solidFill>
                <a:srgbClr val="000000"/>
              </a:solidFill>
              <a:latin typeface="Times New Roman"/>
            </a:endParaRPr>
          </a:p>
        </p:txBody>
      </p:sp>
      <p:sp>
        <p:nvSpPr>
          <p:cNvPr id="9893" name="OTLSHAPE_T_7f3709e7623e48058a682297d613548b_StartDate" hidden="1"/>
          <p:cNvSpPr txBox="1"/>
          <p:nvPr>
            <p:custDataLst>
              <p:tags r:id="rId73"/>
            </p:custDataLst>
          </p:nvPr>
        </p:nvSpPr>
        <p:spPr>
          <a:xfrm>
            <a:off x="0" y="338894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894" name="OTLSHAPE_T_7f3709e7623e48058a682297d613548b_EndDate" hidden="1"/>
          <p:cNvSpPr txBox="1"/>
          <p:nvPr>
            <p:custDataLst>
              <p:tags r:id="rId74"/>
            </p:custDataLst>
          </p:nvPr>
        </p:nvSpPr>
        <p:spPr>
          <a:xfrm>
            <a:off x="0" y="338894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897" name="OTLSHAPE_T_4733087da0e541fb965c5eb4a474823f_ShapePercentage" hidden="1"/>
          <p:cNvSpPr/>
          <p:nvPr>
            <p:custDataLst>
              <p:tags r:id="rId75"/>
            </p:custDataLst>
          </p:nvPr>
        </p:nvSpPr>
        <p:spPr>
          <a:xfrm>
            <a:off x="6806072" y="3183118"/>
            <a:ext cx="0" cy="0"/>
          </a:xfrm>
          <a:prstGeom prs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898" name="OTLSHAPE_T_4733087da0e541fb965c5eb4a474823f_Duration" hidden="1"/>
          <p:cNvSpPr txBox="1"/>
          <p:nvPr>
            <p:custDataLst>
              <p:tags r:id="rId76"/>
            </p:custDataLst>
          </p:nvPr>
        </p:nvSpPr>
        <p:spPr>
          <a:xfrm>
            <a:off x="0" y="318311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153 days</a:t>
            </a:r>
            <a:endParaRPr lang="en-US" sz="1000">
              <a:solidFill>
                <a:srgbClr val="333399"/>
              </a:solidFill>
              <a:latin typeface="Calibri"/>
            </a:endParaRPr>
          </a:p>
        </p:txBody>
      </p:sp>
      <p:sp>
        <p:nvSpPr>
          <p:cNvPr id="9899" name="OTLSHAPE_T_4733087da0e541fb965c5eb4a474823f_TextPercentage" hidden="1"/>
          <p:cNvSpPr txBox="1"/>
          <p:nvPr>
            <p:custDataLst>
              <p:tags r:id="rId77"/>
            </p:custDataLst>
          </p:nvPr>
        </p:nvSpPr>
        <p:spPr>
          <a:xfrm>
            <a:off x="0" y="333814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900" name="OTLSHAPE_T_4733087da0e541fb965c5eb4a474823f_JoinedDate" hidden="1"/>
          <p:cNvSpPr txBox="1"/>
          <p:nvPr>
            <p:custDataLst>
              <p:tags r:id="rId78"/>
            </p:custDataLst>
          </p:nvPr>
        </p:nvSpPr>
        <p:spPr>
          <a:xfrm>
            <a:off x="0" y="3338143"/>
            <a:ext cx="558800" cy="292100"/>
          </a:xfrm>
          <a:prstGeom prst="rect">
            <a:avLst/>
          </a:prstGeom>
          <a:noFill/>
        </p:spPr>
        <p:txBody>
          <a:bodyPr vert="horz" wrap="square" lIns="0" tIns="0" rIns="0" bIns="0" rtlCol="0" anchor="ctr" anchorCtr="0">
            <a:noAutofit/>
          </a:bodyPr>
          <a:lstStyle/>
          <a:p>
            <a:pPr defTabSz="914400" fontAlgn="auto">
              <a:spcBef>
                <a:spcPts val="0"/>
              </a:spcBef>
              <a:spcAft>
                <a:spcPts val="0"/>
              </a:spcAft>
            </a:pPr>
            <a:r>
              <a:rPr lang="en-US" sz="1000" smtClean="0">
                <a:solidFill>
                  <a:srgbClr val="000000"/>
                </a:solidFill>
                <a:latin typeface="Times New Roman"/>
              </a:rPr>
              <a:t>01/01/20 - 06/01/20</a:t>
            </a:r>
            <a:endParaRPr lang="en-US" sz="1000">
              <a:solidFill>
                <a:srgbClr val="000000"/>
              </a:solidFill>
              <a:latin typeface="Times New Roman"/>
            </a:endParaRPr>
          </a:p>
        </p:txBody>
      </p:sp>
      <p:sp>
        <p:nvSpPr>
          <p:cNvPr id="9901" name="OTLSHAPE_T_4733087da0e541fb965c5eb4a474823f_StartDate" hidden="1"/>
          <p:cNvSpPr txBox="1"/>
          <p:nvPr>
            <p:custDataLst>
              <p:tags r:id="rId79"/>
            </p:custDataLst>
          </p:nvPr>
        </p:nvSpPr>
        <p:spPr>
          <a:xfrm>
            <a:off x="0" y="363024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02" name="OTLSHAPE_T_4733087da0e541fb965c5eb4a474823f_EndDate" hidden="1"/>
          <p:cNvSpPr txBox="1"/>
          <p:nvPr>
            <p:custDataLst>
              <p:tags r:id="rId80"/>
            </p:custDataLst>
          </p:nvPr>
        </p:nvSpPr>
        <p:spPr>
          <a:xfrm>
            <a:off x="0" y="363024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05" name="OTLSHAPE_T_4fa5969353f84c92aba8798f9bbaee5b_ShapePercentage" hidden="1"/>
          <p:cNvSpPr/>
          <p:nvPr>
            <p:custDataLst>
              <p:tags r:id="rId81"/>
            </p:custDataLst>
          </p:nvPr>
        </p:nvSpPr>
        <p:spPr>
          <a:xfrm>
            <a:off x="5316691" y="3682228"/>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906" name="OTLSHAPE_T_4fa5969353f84c92aba8798f9bbaee5b_Duration" hidden="1"/>
          <p:cNvSpPr txBox="1"/>
          <p:nvPr>
            <p:custDataLst>
              <p:tags r:id="rId82"/>
            </p:custDataLst>
          </p:nvPr>
        </p:nvSpPr>
        <p:spPr>
          <a:xfrm>
            <a:off x="0" y="368222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366 days</a:t>
            </a:r>
            <a:endParaRPr lang="en-US" sz="1000">
              <a:solidFill>
                <a:srgbClr val="333399"/>
              </a:solidFill>
              <a:latin typeface="Calibri"/>
            </a:endParaRPr>
          </a:p>
        </p:txBody>
      </p:sp>
      <p:sp>
        <p:nvSpPr>
          <p:cNvPr id="9907" name="OTLSHAPE_T_4fa5969353f84c92aba8798f9bbaee5b_TextPercentage" hidden="1"/>
          <p:cNvSpPr txBox="1"/>
          <p:nvPr>
            <p:custDataLst>
              <p:tags r:id="rId83"/>
            </p:custDataLst>
          </p:nvPr>
        </p:nvSpPr>
        <p:spPr>
          <a:xfrm>
            <a:off x="0" y="383725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908" name="OTLSHAPE_T_4fa5969353f84c92aba8798f9bbaee5b_JoinedDate" hidden="1"/>
          <p:cNvSpPr txBox="1"/>
          <p:nvPr>
            <p:custDataLst>
              <p:tags r:id="rId84"/>
            </p:custDataLst>
          </p:nvPr>
        </p:nvSpPr>
        <p:spPr>
          <a:xfrm>
            <a:off x="0" y="3837253"/>
            <a:ext cx="558800" cy="292100"/>
          </a:xfrm>
          <a:prstGeom prst="rect">
            <a:avLst/>
          </a:prstGeom>
          <a:noFill/>
        </p:spPr>
        <p:txBody>
          <a:bodyPr vert="horz" wrap="square" lIns="0" tIns="0" rIns="0" bIns="0" rtlCol="0" anchor="ctr" anchorCtr="0">
            <a:noAutofit/>
          </a:bodyPr>
          <a:lstStyle/>
          <a:p>
            <a:pPr defTabSz="914400" fontAlgn="auto">
              <a:spcBef>
                <a:spcPts val="0"/>
              </a:spcBef>
              <a:spcAft>
                <a:spcPts val="0"/>
              </a:spcAft>
            </a:pPr>
            <a:r>
              <a:rPr lang="en-US" sz="1000" smtClean="0">
                <a:solidFill>
                  <a:srgbClr val="000000"/>
                </a:solidFill>
                <a:latin typeface="Times New Roman"/>
              </a:rPr>
              <a:t>01/01/19 - 01/01/20</a:t>
            </a:r>
            <a:endParaRPr lang="en-US" sz="1000">
              <a:solidFill>
                <a:srgbClr val="000000"/>
              </a:solidFill>
              <a:latin typeface="Times New Roman"/>
            </a:endParaRPr>
          </a:p>
        </p:txBody>
      </p:sp>
      <p:sp>
        <p:nvSpPr>
          <p:cNvPr id="9909" name="OTLSHAPE_T_4fa5969353f84c92aba8798f9bbaee5b_StartDate" hidden="1"/>
          <p:cNvSpPr txBox="1"/>
          <p:nvPr>
            <p:custDataLst>
              <p:tags r:id="rId85"/>
            </p:custDataLst>
          </p:nvPr>
        </p:nvSpPr>
        <p:spPr>
          <a:xfrm>
            <a:off x="0" y="412935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10" name="OTLSHAPE_T_4fa5969353f84c92aba8798f9bbaee5b_EndDate" hidden="1"/>
          <p:cNvSpPr txBox="1"/>
          <p:nvPr>
            <p:custDataLst>
              <p:tags r:id="rId86"/>
            </p:custDataLst>
          </p:nvPr>
        </p:nvSpPr>
        <p:spPr>
          <a:xfrm>
            <a:off x="0" y="412935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13" name="OTLSHAPE_T_ea9c668f8755461da9e29019883032b9_ShapePercentage" hidden="1"/>
          <p:cNvSpPr/>
          <p:nvPr>
            <p:custDataLst>
              <p:tags r:id="rId87"/>
            </p:custDataLst>
          </p:nvPr>
        </p:nvSpPr>
        <p:spPr>
          <a:xfrm>
            <a:off x="6806072" y="4041638"/>
            <a:ext cx="0" cy="0"/>
          </a:xfrm>
          <a:prstGeom prs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914" name="OTLSHAPE_T_ea9c668f8755461da9e29019883032b9_Duration" hidden="1"/>
          <p:cNvSpPr txBox="1"/>
          <p:nvPr>
            <p:custDataLst>
              <p:tags r:id="rId88"/>
            </p:custDataLst>
          </p:nvPr>
        </p:nvSpPr>
        <p:spPr>
          <a:xfrm>
            <a:off x="0" y="404163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153 days</a:t>
            </a:r>
            <a:endParaRPr lang="en-US" sz="1000">
              <a:solidFill>
                <a:srgbClr val="333399"/>
              </a:solidFill>
              <a:latin typeface="Calibri"/>
            </a:endParaRPr>
          </a:p>
        </p:txBody>
      </p:sp>
      <p:sp>
        <p:nvSpPr>
          <p:cNvPr id="9915" name="OTLSHAPE_T_ea9c668f8755461da9e29019883032b9_TextPercentage" hidden="1"/>
          <p:cNvSpPr txBox="1"/>
          <p:nvPr>
            <p:custDataLst>
              <p:tags r:id="rId89"/>
            </p:custDataLst>
          </p:nvPr>
        </p:nvSpPr>
        <p:spPr>
          <a:xfrm>
            <a:off x="0" y="419666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916" name="OTLSHAPE_T_ea9c668f8755461da9e29019883032b9_JoinedDate" hidden="1"/>
          <p:cNvSpPr txBox="1"/>
          <p:nvPr>
            <p:custDataLst>
              <p:tags r:id="rId90"/>
            </p:custDataLst>
          </p:nvPr>
        </p:nvSpPr>
        <p:spPr>
          <a:xfrm>
            <a:off x="0" y="4196663"/>
            <a:ext cx="558800" cy="292100"/>
          </a:xfrm>
          <a:prstGeom prst="rect">
            <a:avLst/>
          </a:prstGeom>
          <a:noFill/>
        </p:spPr>
        <p:txBody>
          <a:bodyPr vert="horz" wrap="square" lIns="0" tIns="0" rIns="0" bIns="0" rtlCol="0" anchor="ctr" anchorCtr="0">
            <a:noAutofit/>
          </a:bodyPr>
          <a:lstStyle/>
          <a:p>
            <a:pPr defTabSz="914400" fontAlgn="auto">
              <a:spcBef>
                <a:spcPts val="0"/>
              </a:spcBef>
              <a:spcAft>
                <a:spcPts val="0"/>
              </a:spcAft>
            </a:pPr>
            <a:r>
              <a:rPr lang="en-US" sz="1000" smtClean="0">
                <a:solidFill>
                  <a:srgbClr val="000000"/>
                </a:solidFill>
                <a:latin typeface="Times New Roman"/>
              </a:rPr>
              <a:t>01/01/20 - 06/01/20</a:t>
            </a:r>
            <a:endParaRPr lang="en-US" sz="1000">
              <a:solidFill>
                <a:srgbClr val="000000"/>
              </a:solidFill>
              <a:latin typeface="Times New Roman"/>
            </a:endParaRPr>
          </a:p>
        </p:txBody>
      </p:sp>
      <p:sp>
        <p:nvSpPr>
          <p:cNvPr id="9917" name="OTLSHAPE_T_ea9c668f8755461da9e29019883032b9_StartDate" hidden="1"/>
          <p:cNvSpPr txBox="1"/>
          <p:nvPr>
            <p:custDataLst>
              <p:tags r:id="rId91"/>
            </p:custDataLst>
          </p:nvPr>
        </p:nvSpPr>
        <p:spPr>
          <a:xfrm>
            <a:off x="0" y="448876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18" name="OTLSHAPE_T_ea9c668f8755461da9e29019883032b9_EndDate" hidden="1"/>
          <p:cNvSpPr txBox="1"/>
          <p:nvPr>
            <p:custDataLst>
              <p:tags r:id="rId92"/>
            </p:custDataLst>
          </p:nvPr>
        </p:nvSpPr>
        <p:spPr>
          <a:xfrm>
            <a:off x="0" y="448876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21" name="OTLSHAPE_T_a519a7cc078c4e629f03b5e315122469_ShapePercentage" hidden="1"/>
          <p:cNvSpPr/>
          <p:nvPr>
            <p:custDataLst>
              <p:tags r:id="rId93"/>
            </p:custDataLst>
          </p:nvPr>
        </p:nvSpPr>
        <p:spPr>
          <a:xfrm>
            <a:off x="6806072" y="4540748"/>
            <a:ext cx="0" cy="0"/>
          </a:xfrm>
          <a:prstGeom prs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922" name="OTLSHAPE_T_a519a7cc078c4e629f03b5e315122469_Duration" hidden="1"/>
          <p:cNvSpPr txBox="1"/>
          <p:nvPr>
            <p:custDataLst>
              <p:tags r:id="rId94"/>
            </p:custDataLst>
          </p:nvPr>
        </p:nvSpPr>
        <p:spPr>
          <a:xfrm>
            <a:off x="0" y="454074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153 days</a:t>
            </a:r>
            <a:endParaRPr lang="en-US" sz="1000">
              <a:solidFill>
                <a:srgbClr val="333399"/>
              </a:solidFill>
              <a:latin typeface="Calibri"/>
            </a:endParaRPr>
          </a:p>
        </p:txBody>
      </p:sp>
      <p:sp>
        <p:nvSpPr>
          <p:cNvPr id="9923" name="OTLSHAPE_T_a519a7cc078c4e629f03b5e315122469_TextPercentage" hidden="1"/>
          <p:cNvSpPr txBox="1"/>
          <p:nvPr>
            <p:custDataLst>
              <p:tags r:id="rId95"/>
            </p:custDataLst>
          </p:nvPr>
        </p:nvSpPr>
        <p:spPr>
          <a:xfrm>
            <a:off x="0" y="469577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924" name="OTLSHAPE_T_a519a7cc078c4e629f03b5e315122469_JoinedDate" hidden="1"/>
          <p:cNvSpPr txBox="1"/>
          <p:nvPr>
            <p:custDataLst>
              <p:tags r:id="rId96"/>
            </p:custDataLst>
          </p:nvPr>
        </p:nvSpPr>
        <p:spPr>
          <a:xfrm>
            <a:off x="0" y="4695773"/>
            <a:ext cx="558800" cy="292100"/>
          </a:xfrm>
          <a:prstGeom prst="rect">
            <a:avLst/>
          </a:prstGeom>
          <a:noFill/>
        </p:spPr>
        <p:txBody>
          <a:bodyPr vert="horz" wrap="square" lIns="0" tIns="0" rIns="0" bIns="0" rtlCol="0" anchor="ctr" anchorCtr="0">
            <a:noAutofit/>
          </a:bodyPr>
          <a:lstStyle/>
          <a:p>
            <a:pPr defTabSz="914400" fontAlgn="auto">
              <a:spcBef>
                <a:spcPts val="0"/>
              </a:spcBef>
              <a:spcAft>
                <a:spcPts val="0"/>
              </a:spcAft>
            </a:pPr>
            <a:r>
              <a:rPr lang="en-US" sz="1000" smtClean="0">
                <a:solidFill>
                  <a:srgbClr val="000000"/>
                </a:solidFill>
                <a:latin typeface="Times New Roman"/>
              </a:rPr>
              <a:t>01/01/20 - 06/01/20</a:t>
            </a:r>
            <a:endParaRPr lang="en-US" sz="1000">
              <a:solidFill>
                <a:srgbClr val="000000"/>
              </a:solidFill>
              <a:latin typeface="Times New Roman"/>
            </a:endParaRPr>
          </a:p>
        </p:txBody>
      </p:sp>
      <p:sp>
        <p:nvSpPr>
          <p:cNvPr id="9925" name="OTLSHAPE_T_a519a7cc078c4e629f03b5e315122469_StartDate" hidden="1"/>
          <p:cNvSpPr txBox="1"/>
          <p:nvPr>
            <p:custDataLst>
              <p:tags r:id="rId97"/>
            </p:custDataLst>
          </p:nvPr>
        </p:nvSpPr>
        <p:spPr>
          <a:xfrm>
            <a:off x="0" y="498787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26" name="OTLSHAPE_T_a519a7cc078c4e629f03b5e315122469_EndDate" hidden="1"/>
          <p:cNvSpPr txBox="1"/>
          <p:nvPr>
            <p:custDataLst>
              <p:tags r:id="rId98"/>
            </p:custDataLst>
          </p:nvPr>
        </p:nvSpPr>
        <p:spPr>
          <a:xfrm>
            <a:off x="0" y="498787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29" name="OTLSHAPE_T_b1b77f28c8074f0fb2bae0337b93a70b_ShapePercentage" hidden="1"/>
          <p:cNvSpPr/>
          <p:nvPr>
            <p:custDataLst>
              <p:tags r:id="rId99"/>
            </p:custDataLst>
          </p:nvPr>
        </p:nvSpPr>
        <p:spPr>
          <a:xfrm>
            <a:off x="2460342" y="5039858"/>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930" name="OTLSHAPE_T_b1b77f28c8074f0fb2bae0337b93a70b_Duration" hidden="1"/>
          <p:cNvSpPr txBox="1"/>
          <p:nvPr>
            <p:custDataLst>
              <p:tags r:id="rId100"/>
            </p:custDataLst>
          </p:nvPr>
        </p:nvSpPr>
        <p:spPr>
          <a:xfrm>
            <a:off x="0" y="503985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214 days</a:t>
            </a:r>
            <a:endParaRPr lang="en-US" sz="1000">
              <a:solidFill>
                <a:srgbClr val="333399"/>
              </a:solidFill>
              <a:latin typeface="Calibri"/>
            </a:endParaRPr>
          </a:p>
        </p:txBody>
      </p:sp>
      <p:sp>
        <p:nvSpPr>
          <p:cNvPr id="9931" name="OTLSHAPE_T_b1b77f28c8074f0fb2bae0337b93a70b_TextPercentage" hidden="1"/>
          <p:cNvSpPr txBox="1"/>
          <p:nvPr>
            <p:custDataLst>
              <p:tags r:id="rId101"/>
            </p:custDataLst>
          </p:nvPr>
        </p:nvSpPr>
        <p:spPr>
          <a:xfrm>
            <a:off x="0" y="519488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932" name="OTLSHAPE_T_b1b77f28c8074f0fb2bae0337b93a70b_JoinedDate" hidden="1"/>
          <p:cNvSpPr txBox="1"/>
          <p:nvPr>
            <p:custDataLst>
              <p:tags r:id="rId102"/>
            </p:custDataLst>
          </p:nvPr>
        </p:nvSpPr>
        <p:spPr>
          <a:xfrm>
            <a:off x="0" y="5194883"/>
            <a:ext cx="558800" cy="292100"/>
          </a:xfrm>
          <a:prstGeom prst="rect">
            <a:avLst/>
          </a:prstGeom>
          <a:noFill/>
        </p:spPr>
        <p:txBody>
          <a:bodyPr vert="horz" wrap="square" lIns="0" tIns="0" rIns="0" bIns="0" rtlCol="0" anchor="ctr" anchorCtr="0">
            <a:noAutofit/>
          </a:bodyPr>
          <a:lstStyle/>
          <a:p>
            <a:pPr defTabSz="914400" fontAlgn="auto">
              <a:spcBef>
                <a:spcPts val="0"/>
              </a:spcBef>
              <a:spcAft>
                <a:spcPts val="0"/>
              </a:spcAft>
            </a:pPr>
            <a:r>
              <a:rPr lang="en-US" sz="1000" smtClean="0">
                <a:solidFill>
                  <a:srgbClr val="000000"/>
                </a:solidFill>
                <a:latin typeface="Times New Roman"/>
              </a:rPr>
              <a:t>01/31/17 - 09/01/17</a:t>
            </a:r>
            <a:endParaRPr lang="en-US" sz="1000">
              <a:solidFill>
                <a:srgbClr val="000000"/>
              </a:solidFill>
              <a:latin typeface="Times New Roman"/>
            </a:endParaRPr>
          </a:p>
        </p:txBody>
      </p:sp>
      <p:sp>
        <p:nvSpPr>
          <p:cNvPr id="9933" name="OTLSHAPE_T_b1b77f28c8074f0fb2bae0337b93a70b_StartDate" hidden="1"/>
          <p:cNvSpPr txBox="1"/>
          <p:nvPr>
            <p:custDataLst>
              <p:tags r:id="rId103"/>
            </p:custDataLst>
          </p:nvPr>
        </p:nvSpPr>
        <p:spPr>
          <a:xfrm>
            <a:off x="0" y="548698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34" name="OTLSHAPE_T_b1b77f28c8074f0fb2bae0337b93a70b_EndDate" hidden="1"/>
          <p:cNvSpPr txBox="1"/>
          <p:nvPr>
            <p:custDataLst>
              <p:tags r:id="rId104"/>
            </p:custDataLst>
          </p:nvPr>
        </p:nvSpPr>
        <p:spPr>
          <a:xfrm>
            <a:off x="0" y="548698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37" name="OTLSHAPE_T_a77dee2f811e427a8f5af70fcd10ffbd_ShapePercentage" hidden="1"/>
          <p:cNvSpPr/>
          <p:nvPr>
            <p:custDataLst>
              <p:tags r:id="rId105"/>
            </p:custDataLst>
          </p:nvPr>
        </p:nvSpPr>
        <p:spPr>
          <a:xfrm>
            <a:off x="3329489" y="5399268"/>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938" name="OTLSHAPE_T_a77dee2f811e427a8f5af70fcd10ffbd_Duration" hidden="1"/>
          <p:cNvSpPr txBox="1"/>
          <p:nvPr>
            <p:custDataLst>
              <p:tags r:id="rId106"/>
            </p:custDataLst>
          </p:nvPr>
        </p:nvSpPr>
        <p:spPr>
          <a:xfrm>
            <a:off x="0" y="539926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731 days</a:t>
            </a:r>
            <a:endParaRPr lang="en-US" sz="1000">
              <a:solidFill>
                <a:srgbClr val="333399"/>
              </a:solidFill>
              <a:latin typeface="Calibri"/>
            </a:endParaRPr>
          </a:p>
        </p:txBody>
      </p:sp>
      <p:sp>
        <p:nvSpPr>
          <p:cNvPr id="9939" name="OTLSHAPE_T_a77dee2f811e427a8f5af70fcd10ffbd_TextPercentage" hidden="1"/>
          <p:cNvSpPr txBox="1"/>
          <p:nvPr>
            <p:custDataLst>
              <p:tags r:id="rId107"/>
            </p:custDataLst>
          </p:nvPr>
        </p:nvSpPr>
        <p:spPr>
          <a:xfrm>
            <a:off x="0" y="555429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940" name="OTLSHAPE_T_a77dee2f811e427a8f5af70fcd10ffbd_JoinedDate" hidden="1"/>
          <p:cNvSpPr txBox="1"/>
          <p:nvPr>
            <p:custDataLst>
              <p:tags r:id="rId108"/>
            </p:custDataLst>
          </p:nvPr>
        </p:nvSpPr>
        <p:spPr>
          <a:xfrm>
            <a:off x="0" y="5554293"/>
            <a:ext cx="558800" cy="292100"/>
          </a:xfrm>
          <a:prstGeom prst="rect">
            <a:avLst/>
          </a:prstGeom>
          <a:noFill/>
        </p:spPr>
        <p:txBody>
          <a:bodyPr vert="horz" wrap="square" lIns="0" tIns="0" rIns="0" bIns="0" rtlCol="0" anchor="ctr" anchorCtr="0">
            <a:noAutofit/>
          </a:bodyPr>
          <a:lstStyle/>
          <a:p>
            <a:pPr defTabSz="914400" fontAlgn="auto">
              <a:spcBef>
                <a:spcPts val="0"/>
              </a:spcBef>
              <a:spcAft>
                <a:spcPts val="0"/>
              </a:spcAft>
            </a:pPr>
            <a:r>
              <a:rPr lang="en-US" sz="1000" smtClean="0">
                <a:solidFill>
                  <a:srgbClr val="000000"/>
                </a:solidFill>
                <a:latin typeface="Times New Roman"/>
              </a:rPr>
              <a:t>09/01/17 - 09/01/19</a:t>
            </a:r>
            <a:endParaRPr lang="en-US" sz="1000">
              <a:solidFill>
                <a:srgbClr val="000000"/>
              </a:solidFill>
              <a:latin typeface="Times New Roman"/>
            </a:endParaRPr>
          </a:p>
        </p:txBody>
      </p:sp>
      <p:sp>
        <p:nvSpPr>
          <p:cNvPr id="9941" name="OTLSHAPE_T_a77dee2f811e427a8f5af70fcd10ffbd_StartDate" hidden="1"/>
          <p:cNvSpPr txBox="1"/>
          <p:nvPr>
            <p:custDataLst>
              <p:tags r:id="rId109"/>
            </p:custDataLst>
          </p:nvPr>
        </p:nvSpPr>
        <p:spPr>
          <a:xfrm>
            <a:off x="0" y="584639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42" name="OTLSHAPE_T_a77dee2f811e427a8f5af70fcd10ffbd_EndDate" hidden="1"/>
          <p:cNvSpPr txBox="1"/>
          <p:nvPr>
            <p:custDataLst>
              <p:tags r:id="rId110"/>
            </p:custDataLst>
          </p:nvPr>
        </p:nvSpPr>
        <p:spPr>
          <a:xfrm>
            <a:off x="0" y="584639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45" name="OTLSHAPE_T_05d82cc748594c3dbcd8039aeb1f98d8_ShapePercentage" hidden="1"/>
          <p:cNvSpPr/>
          <p:nvPr>
            <p:custDataLst>
              <p:tags r:id="rId111"/>
            </p:custDataLst>
          </p:nvPr>
        </p:nvSpPr>
        <p:spPr>
          <a:xfrm>
            <a:off x="3329489" y="5640568"/>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946" name="OTLSHAPE_T_05d82cc748594c3dbcd8039aeb1f98d8_Duration" hidden="1"/>
          <p:cNvSpPr txBox="1"/>
          <p:nvPr>
            <p:custDataLst>
              <p:tags r:id="rId112"/>
            </p:custDataLst>
          </p:nvPr>
        </p:nvSpPr>
        <p:spPr>
          <a:xfrm>
            <a:off x="0" y="564056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731 days</a:t>
            </a:r>
            <a:endParaRPr lang="en-US" sz="1000">
              <a:solidFill>
                <a:srgbClr val="333399"/>
              </a:solidFill>
              <a:latin typeface="Calibri"/>
            </a:endParaRPr>
          </a:p>
        </p:txBody>
      </p:sp>
      <p:sp>
        <p:nvSpPr>
          <p:cNvPr id="9947" name="OTLSHAPE_T_05d82cc748594c3dbcd8039aeb1f98d8_TextPercentage" hidden="1"/>
          <p:cNvSpPr txBox="1"/>
          <p:nvPr>
            <p:custDataLst>
              <p:tags r:id="rId113"/>
            </p:custDataLst>
          </p:nvPr>
        </p:nvSpPr>
        <p:spPr>
          <a:xfrm>
            <a:off x="0" y="579559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948" name="OTLSHAPE_T_05d82cc748594c3dbcd8039aeb1f98d8_JoinedDate" hidden="1"/>
          <p:cNvSpPr txBox="1"/>
          <p:nvPr>
            <p:custDataLst>
              <p:tags r:id="rId114"/>
            </p:custDataLst>
          </p:nvPr>
        </p:nvSpPr>
        <p:spPr>
          <a:xfrm>
            <a:off x="0" y="5795593"/>
            <a:ext cx="558800" cy="292100"/>
          </a:xfrm>
          <a:prstGeom prst="rect">
            <a:avLst/>
          </a:prstGeom>
          <a:noFill/>
        </p:spPr>
        <p:txBody>
          <a:bodyPr vert="horz" wrap="square" lIns="0" tIns="0" rIns="0" bIns="0" rtlCol="0" anchor="ctr" anchorCtr="0">
            <a:noAutofit/>
          </a:bodyPr>
          <a:lstStyle/>
          <a:p>
            <a:pPr defTabSz="914400" fontAlgn="auto">
              <a:spcBef>
                <a:spcPts val="0"/>
              </a:spcBef>
              <a:spcAft>
                <a:spcPts val="0"/>
              </a:spcAft>
            </a:pPr>
            <a:r>
              <a:rPr lang="en-US" sz="1000" smtClean="0">
                <a:solidFill>
                  <a:srgbClr val="000000"/>
                </a:solidFill>
                <a:latin typeface="Times New Roman"/>
              </a:rPr>
              <a:t>09/01/17 - 09/01/19</a:t>
            </a:r>
            <a:endParaRPr lang="en-US" sz="1000">
              <a:solidFill>
                <a:srgbClr val="000000"/>
              </a:solidFill>
              <a:latin typeface="Times New Roman"/>
            </a:endParaRPr>
          </a:p>
        </p:txBody>
      </p:sp>
      <p:sp>
        <p:nvSpPr>
          <p:cNvPr id="9949" name="OTLSHAPE_T_05d82cc748594c3dbcd8039aeb1f98d8_StartDate" hidden="1"/>
          <p:cNvSpPr txBox="1"/>
          <p:nvPr>
            <p:custDataLst>
              <p:tags r:id="rId115"/>
            </p:custDataLst>
          </p:nvPr>
        </p:nvSpPr>
        <p:spPr>
          <a:xfrm>
            <a:off x="0" y="608769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50" name="OTLSHAPE_T_05d82cc748594c3dbcd8039aeb1f98d8_EndDate" hidden="1"/>
          <p:cNvSpPr txBox="1"/>
          <p:nvPr>
            <p:custDataLst>
              <p:tags r:id="rId116"/>
            </p:custDataLst>
          </p:nvPr>
        </p:nvSpPr>
        <p:spPr>
          <a:xfrm>
            <a:off x="0" y="608769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53" name="OTLSHAPE_T_25ce5634ee63463297afc9977e4873f4_ShapePercentage" hidden="1"/>
          <p:cNvSpPr/>
          <p:nvPr>
            <p:custDataLst>
              <p:tags r:id="rId117"/>
            </p:custDataLst>
          </p:nvPr>
        </p:nvSpPr>
        <p:spPr>
          <a:xfrm>
            <a:off x="1587116" y="5881868"/>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954" name="OTLSHAPE_T_25ce5634ee63463297afc9977e4873f4_Duration" hidden="1"/>
          <p:cNvSpPr txBox="1"/>
          <p:nvPr>
            <p:custDataLst>
              <p:tags r:id="rId118"/>
            </p:custDataLst>
          </p:nvPr>
        </p:nvSpPr>
        <p:spPr>
          <a:xfrm>
            <a:off x="0" y="588186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365 days</a:t>
            </a:r>
            <a:endParaRPr lang="en-US" sz="1000">
              <a:solidFill>
                <a:srgbClr val="333399"/>
              </a:solidFill>
              <a:latin typeface="Calibri"/>
            </a:endParaRPr>
          </a:p>
        </p:txBody>
      </p:sp>
      <p:sp>
        <p:nvSpPr>
          <p:cNvPr id="9955" name="OTLSHAPE_T_25ce5634ee63463297afc9977e4873f4_TextPercentage" hidden="1"/>
          <p:cNvSpPr txBox="1"/>
          <p:nvPr>
            <p:custDataLst>
              <p:tags r:id="rId119"/>
            </p:custDataLst>
          </p:nvPr>
        </p:nvSpPr>
        <p:spPr>
          <a:xfrm>
            <a:off x="0" y="603689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956" name="OTLSHAPE_T_25ce5634ee63463297afc9977e4873f4_JoinedDate" hidden="1"/>
          <p:cNvSpPr txBox="1"/>
          <p:nvPr>
            <p:custDataLst>
              <p:tags r:id="rId120"/>
            </p:custDataLst>
          </p:nvPr>
        </p:nvSpPr>
        <p:spPr>
          <a:xfrm>
            <a:off x="0" y="6036893"/>
            <a:ext cx="1016000" cy="153888"/>
          </a:xfrm>
          <a:prstGeom prst="rect">
            <a:avLst/>
          </a:prstGeom>
          <a:noFill/>
        </p:spPr>
        <p:txBody>
          <a:bodyPr vert="horz" wrap="square" lIns="0" tIns="0" rIns="0" bIns="0" rtlCol="0" anchor="ctr" anchorCtr="0">
            <a:spAutoFit/>
          </a:bodyPr>
          <a:lstStyle/>
          <a:p>
            <a:pPr defTabSz="914400" fontAlgn="auto">
              <a:spcBef>
                <a:spcPts val="0"/>
              </a:spcBef>
              <a:spcAft>
                <a:spcPts val="0"/>
              </a:spcAft>
            </a:pPr>
            <a:r>
              <a:rPr lang="en-US" sz="1000" smtClean="0">
                <a:solidFill>
                  <a:srgbClr val="000000"/>
                </a:solidFill>
                <a:latin typeface="Times New Roman"/>
              </a:rPr>
              <a:t>07/01/16 - 06/30/17</a:t>
            </a:r>
            <a:endParaRPr lang="en-US" sz="1000">
              <a:solidFill>
                <a:srgbClr val="000000"/>
              </a:solidFill>
              <a:latin typeface="Times New Roman"/>
            </a:endParaRPr>
          </a:p>
        </p:txBody>
      </p:sp>
      <p:sp>
        <p:nvSpPr>
          <p:cNvPr id="9957" name="OTLSHAPE_T_25ce5634ee63463297afc9977e4873f4_StartDate" hidden="1"/>
          <p:cNvSpPr txBox="1"/>
          <p:nvPr>
            <p:custDataLst>
              <p:tags r:id="rId121"/>
            </p:custDataLst>
          </p:nvPr>
        </p:nvSpPr>
        <p:spPr>
          <a:xfrm>
            <a:off x="0" y="618294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58" name="OTLSHAPE_T_25ce5634ee63463297afc9977e4873f4_EndDate" hidden="1"/>
          <p:cNvSpPr txBox="1"/>
          <p:nvPr>
            <p:custDataLst>
              <p:tags r:id="rId122"/>
            </p:custDataLst>
          </p:nvPr>
        </p:nvSpPr>
        <p:spPr>
          <a:xfrm>
            <a:off x="0" y="618294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61" name="OTLSHAPE_T_9e02ecb2740845a1bf103058f94222ae_ShapePercentage" hidden="1"/>
          <p:cNvSpPr/>
          <p:nvPr>
            <p:custDataLst>
              <p:tags r:id="rId123"/>
            </p:custDataLst>
          </p:nvPr>
        </p:nvSpPr>
        <p:spPr>
          <a:xfrm>
            <a:off x="3076498" y="6123168"/>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962" name="OTLSHAPE_T_9e02ecb2740845a1bf103058f94222ae_Duration" hidden="1"/>
          <p:cNvSpPr txBox="1"/>
          <p:nvPr>
            <p:custDataLst>
              <p:tags r:id="rId124"/>
            </p:custDataLst>
          </p:nvPr>
        </p:nvSpPr>
        <p:spPr>
          <a:xfrm>
            <a:off x="0" y="612316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365 days</a:t>
            </a:r>
            <a:endParaRPr lang="en-US" sz="1000">
              <a:solidFill>
                <a:srgbClr val="333399"/>
              </a:solidFill>
              <a:latin typeface="Calibri"/>
            </a:endParaRPr>
          </a:p>
        </p:txBody>
      </p:sp>
      <p:sp>
        <p:nvSpPr>
          <p:cNvPr id="9963" name="OTLSHAPE_T_9e02ecb2740845a1bf103058f94222ae_TextPercentage" hidden="1"/>
          <p:cNvSpPr txBox="1"/>
          <p:nvPr>
            <p:custDataLst>
              <p:tags r:id="rId125"/>
            </p:custDataLst>
          </p:nvPr>
        </p:nvSpPr>
        <p:spPr>
          <a:xfrm>
            <a:off x="0" y="627819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964" name="OTLSHAPE_T_9e02ecb2740845a1bf103058f94222ae_JoinedDate" hidden="1"/>
          <p:cNvSpPr txBox="1"/>
          <p:nvPr>
            <p:custDataLst>
              <p:tags r:id="rId126"/>
            </p:custDataLst>
          </p:nvPr>
        </p:nvSpPr>
        <p:spPr>
          <a:xfrm>
            <a:off x="0" y="6278193"/>
            <a:ext cx="1016000" cy="153888"/>
          </a:xfrm>
          <a:prstGeom prst="rect">
            <a:avLst/>
          </a:prstGeom>
          <a:noFill/>
        </p:spPr>
        <p:txBody>
          <a:bodyPr vert="horz" wrap="square" lIns="0" tIns="0" rIns="0" bIns="0" rtlCol="0" anchor="ctr" anchorCtr="0">
            <a:spAutoFit/>
          </a:bodyPr>
          <a:lstStyle/>
          <a:p>
            <a:pPr defTabSz="914400" fontAlgn="auto">
              <a:spcBef>
                <a:spcPts val="0"/>
              </a:spcBef>
              <a:spcAft>
                <a:spcPts val="0"/>
              </a:spcAft>
            </a:pPr>
            <a:r>
              <a:rPr lang="en-US" sz="1000" smtClean="0">
                <a:solidFill>
                  <a:srgbClr val="000000"/>
                </a:solidFill>
                <a:latin typeface="Times New Roman"/>
              </a:rPr>
              <a:t>07/01/17 - 06/30/18</a:t>
            </a:r>
            <a:endParaRPr lang="en-US" sz="1000">
              <a:solidFill>
                <a:srgbClr val="000000"/>
              </a:solidFill>
              <a:latin typeface="Times New Roman"/>
            </a:endParaRPr>
          </a:p>
        </p:txBody>
      </p:sp>
      <p:sp>
        <p:nvSpPr>
          <p:cNvPr id="9965" name="OTLSHAPE_T_9e02ecb2740845a1bf103058f94222ae_StartDate" hidden="1"/>
          <p:cNvSpPr txBox="1"/>
          <p:nvPr>
            <p:custDataLst>
              <p:tags r:id="rId127"/>
            </p:custDataLst>
          </p:nvPr>
        </p:nvSpPr>
        <p:spPr>
          <a:xfrm>
            <a:off x="0" y="642424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66" name="OTLSHAPE_T_9e02ecb2740845a1bf103058f94222ae_EndDate" hidden="1"/>
          <p:cNvSpPr txBox="1"/>
          <p:nvPr>
            <p:custDataLst>
              <p:tags r:id="rId128"/>
            </p:custDataLst>
          </p:nvPr>
        </p:nvSpPr>
        <p:spPr>
          <a:xfrm>
            <a:off x="0" y="642424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69" name="OTLSHAPE_T_cb2fea56db30448ab8cc22a5abc16ff7_ShapePercentage" hidden="1"/>
          <p:cNvSpPr/>
          <p:nvPr>
            <p:custDataLst>
              <p:tags r:id="rId129"/>
            </p:custDataLst>
          </p:nvPr>
        </p:nvSpPr>
        <p:spPr>
          <a:xfrm>
            <a:off x="4565879" y="6364468"/>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endParaRPr>
          </a:p>
        </p:txBody>
      </p:sp>
      <p:sp>
        <p:nvSpPr>
          <p:cNvPr id="9970" name="OTLSHAPE_T_cb2fea56db30448ab8cc22a5abc16ff7_Duration" hidden="1"/>
          <p:cNvSpPr txBox="1"/>
          <p:nvPr>
            <p:custDataLst>
              <p:tags r:id="rId130"/>
            </p:custDataLst>
          </p:nvPr>
        </p:nvSpPr>
        <p:spPr>
          <a:xfrm>
            <a:off x="0" y="6364468"/>
            <a:ext cx="457200" cy="155025"/>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r>
              <a:rPr lang="en-US" sz="1000" smtClean="0">
                <a:solidFill>
                  <a:srgbClr val="333399"/>
                </a:solidFill>
                <a:latin typeface="Calibri"/>
              </a:rPr>
              <a:t>365 days</a:t>
            </a:r>
            <a:endParaRPr lang="en-US" sz="1000">
              <a:solidFill>
                <a:srgbClr val="333399"/>
              </a:solidFill>
              <a:latin typeface="Calibri"/>
            </a:endParaRPr>
          </a:p>
        </p:txBody>
      </p:sp>
      <p:sp>
        <p:nvSpPr>
          <p:cNvPr id="9971" name="OTLSHAPE_T_cb2fea56db30448ab8cc22a5abc16ff7_TextPercentage" hidden="1"/>
          <p:cNvSpPr txBox="1"/>
          <p:nvPr>
            <p:custDataLst>
              <p:tags r:id="rId131"/>
            </p:custDataLst>
          </p:nvPr>
        </p:nvSpPr>
        <p:spPr>
          <a:xfrm>
            <a:off x="0" y="651949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333399"/>
              </a:solidFill>
              <a:latin typeface="Calibri"/>
            </a:endParaRPr>
          </a:p>
        </p:txBody>
      </p:sp>
      <p:sp>
        <p:nvSpPr>
          <p:cNvPr id="9972" name="OTLSHAPE_T_cb2fea56db30448ab8cc22a5abc16ff7_JoinedDate" hidden="1"/>
          <p:cNvSpPr txBox="1"/>
          <p:nvPr>
            <p:custDataLst>
              <p:tags r:id="rId132"/>
            </p:custDataLst>
          </p:nvPr>
        </p:nvSpPr>
        <p:spPr>
          <a:xfrm>
            <a:off x="0" y="6519493"/>
            <a:ext cx="1016000" cy="153888"/>
          </a:xfrm>
          <a:prstGeom prst="rect">
            <a:avLst/>
          </a:prstGeom>
          <a:noFill/>
        </p:spPr>
        <p:txBody>
          <a:bodyPr vert="horz" wrap="square" lIns="0" tIns="0" rIns="0" bIns="0" rtlCol="0" anchor="ctr" anchorCtr="0">
            <a:spAutoFit/>
          </a:bodyPr>
          <a:lstStyle/>
          <a:p>
            <a:pPr defTabSz="914400" fontAlgn="auto">
              <a:spcBef>
                <a:spcPts val="0"/>
              </a:spcBef>
              <a:spcAft>
                <a:spcPts val="0"/>
              </a:spcAft>
            </a:pPr>
            <a:r>
              <a:rPr lang="en-US" sz="1000" smtClean="0">
                <a:solidFill>
                  <a:srgbClr val="000000"/>
                </a:solidFill>
                <a:latin typeface="Times New Roman"/>
              </a:rPr>
              <a:t>07/01/18 - 06/30/19</a:t>
            </a:r>
            <a:endParaRPr lang="en-US" sz="1000">
              <a:solidFill>
                <a:srgbClr val="000000"/>
              </a:solidFill>
              <a:latin typeface="Times New Roman"/>
            </a:endParaRPr>
          </a:p>
        </p:txBody>
      </p:sp>
      <p:sp>
        <p:nvSpPr>
          <p:cNvPr id="9973" name="OTLSHAPE_T_cb2fea56db30448ab8cc22a5abc16ff7_StartDate" hidden="1"/>
          <p:cNvSpPr txBox="1"/>
          <p:nvPr>
            <p:custDataLst>
              <p:tags r:id="rId133"/>
            </p:custDataLst>
          </p:nvPr>
        </p:nvSpPr>
        <p:spPr>
          <a:xfrm>
            <a:off x="0" y="666554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9974" name="OTLSHAPE_T_cb2fea56db30448ab8cc22a5abc16ff7_EndDate" hidden="1"/>
          <p:cNvSpPr txBox="1"/>
          <p:nvPr>
            <p:custDataLst>
              <p:tags r:id="rId134"/>
            </p:custDataLst>
          </p:nvPr>
        </p:nvSpPr>
        <p:spPr>
          <a:xfrm>
            <a:off x="0" y="6665543"/>
            <a:ext cx="0" cy="153888"/>
          </a:xfrm>
          <a:prstGeom prst="rect">
            <a:avLst/>
          </a:prstGeom>
          <a:noFill/>
        </p:spPr>
        <p:txBody>
          <a:bodyPr vert="horz" wrap="square" lIns="0" tIns="0" rIns="0" bIns="0" rtlCol="0" anchor="ctr" anchorCtr="0">
            <a:spAutoFit/>
          </a:bodyPr>
          <a:lstStyle/>
          <a:p>
            <a:pPr algn="ctr" defTabSz="914400" fontAlgn="auto">
              <a:spcBef>
                <a:spcPts val="0"/>
              </a:spcBef>
              <a:spcAft>
                <a:spcPts val="0"/>
              </a:spcAft>
            </a:pPr>
            <a:endParaRPr lang="en-US" sz="1000">
              <a:solidFill>
                <a:srgbClr val="000000"/>
              </a:solidFill>
              <a:latin typeface="Times New Roman"/>
            </a:endParaRPr>
          </a:p>
        </p:txBody>
      </p:sp>
      <p:sp>
        <p:nvSpPr>
          <p:cNvPr id="10032" name="TextBox 10031"/>
          <p:cNvSpPr txBox="1"/>
          <p:nvPr/>
        </p:nvSpPr>
        <p:spPr>
          <a:xfrm>
            <a:off x="76200" y="0"/>
            <a:ext cx="8943974" cy="707886"/>
          </a:xfrm>
          <a:prstGeom prst="rect">
            <a:avLst/>
          </a:prstGeom>
          <a:extLst/>
        </p:spPr>
        <p:txBody>
          <a:bodyPr vert="horz" lIns="91440" tIns="45720" rIns="91440" bIns="45720" rtlCol="0" anchor="ctr">
            <a:noAutofit/>
          </a:bodyPr>
          <a:lstStyle>
            <a:defPPr>
              <a:defRPr lang="en-US"/>
            </a:defPPr>
            <a:lvl1pPr marR="0" lvl="0" indent="0" algn="ctr" fontAlgn="auto">
              <a:lnSpc>
                <a:spcPct val="100000"/>
              </a:lnSpc>
              <a:spcBef>
                <a:spcPct val="0"/>
              </a:spcBef>
              <a:spcAft>
                <a:spcPts val="0"/>
              </a:spcAft>
              <a:buClrTx/>
              <a:buSzTx/>
              <a:buFontTx/>
              <a:buNone/>
              <a:tabLst/>
              <a:defRPr kumimoji="0" sz="2800" b="1" i="0" u="none" strike="noStrike" cap="none" spc="0" normalizeH="0" baseline="0">
                <a:ln>
                  <a:noFill/>
                </a:ln>
                <a:solidFill>
                  <a:srgbClr val="1F497D">
                    <a:lumMod val="50000"/>
                  </a:srgbClr>
                </a:solidFill>
                <a:effectLst/>
                <a:uLnTx/>
                <a:uFillTx/>
                <a:latin typeface="Calibri"/>
                <a:ea typeface="+mj-ea"/>
                <a:cs typeface="+mj-cs"/>
              </a:defRPr>
            </a:lvl1pPr>
          </a:lstStyle>
          <a:p>
            <a:pPr defTabSz="914400"/>
            <a:r>
              <a:rPr lang="en-US" dirty="0"/>
              <a:t>Space Integration Enhancements Next Steps</a:t>
            </a:r>
          </a:p>
        </p:txBody>
      </p:sp>
      <p:sp>
        <p:nvSpPr>
          <p:cNvPr id="136" name="Content Placeholder 2"/>
          <p:cNvSpPr txBox="1">
            <a:spLocks/>
          </p:cNvSpPr>
          <p:nvPr/>
        </p:nvSpPr>
        <p:spPr bwMode="auto">
          <a:xfrm>
            <a:off x="304800" y="685800"/>
            <a:ext cx="8639174" cy="5181600"/>
          </a:xfrm>
          <a:prstGeom prst="rect">
            <a:avLst/>
          </a:prstGeom>
          <a:solidFill>
            <a:schemeClr val="accent1">
              <a:alpha val="49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ctr" defTabSz="914400">
              <a:buFontTx/>
              <a:buNone/>
            </a:pPr>
            <a:r>
              <a:rPr lang="en-US" sz="2000" u="sng" kern="0" dirty="0" smtClean="0">
                <a:solidFill>
                  <a:srgbClr val="002060"/>
                </a:solidFill>
              </a:rPr>
              <a:t>Program Activities:</a:t>
            </a:r>
            <a:endParaRPr lang="en-US" sz="2000" u="sng" kern="0" dirty="0">
              <a:solidFill>
                <a:srgbClr val="002060"/>
              </a:solidFill>
            </a:endParaRPr>
          </a:p>
          <a:p>
            <a:pPr defTabSz="914400"/>
            <a:endParaRPr lang="en-US" sz="1800" b="0" kern="0" dirty="0" smtClean="0">
              <a:solidFill>
                <a:srgbClr val="002060"/>
              </a:solidFill>
            </a:endParaRPr>
          </a:p>
          <a:p>
            <a:pPr defTabSz="914400"/>
            <a:r>
              <a:rPr lang="en-US" sz="1800" b="0" kern="0" dirty="0" smtClean="0">
                <a:solidFill>
                  <a:srgbClr val="002060"/>
                </a:solidFill>
              </a:rPr>
              <a:t>Complete </a:t>
            </a:r>
            <a:r>
              <a:rPr lang="en-US" sz="1800" b="0" kern="0" dirty="0">
                <a:solidFill>
                  <a:srgbClr val="002060"/>
                </a:solidFill>
              </a:rPr>
              <a:t>c</a:t>
            </a:r>
            <a:r>
              <a:rPr lang="en-US" sz="1800" b="0" kern="0" dirty="0" smtClean="0">
                <a:solidFill>
                  <a:srgbClr val="002060"/>
                </a:solidFill>
              </a:rPr>
              <a:t>onceptual </a:t>
            </a:r>
            <a:r>
              <a:rPr lang="en-US" sz="1800" b="0" kern="0" dirty="0">
                <a:solidFill>
                  <a:srgbClr val="002060"/>
                </a:solidFill>
              </a:rPr>
              <a:t>s</a:t>
            </a:r>
            <a:r>
              <a:rPr lang="en-US" sz="1800" b="0" kern="0" dirty="0" smtClean="0">
                <a:solidFill>
                  <a:srgbClr val="002060"/>
                </a:solidFill>
              </a:rPr>
              <a:t>olutions/ capability </a:t>
            </a:r>
            <a:r>
              <a:rPr lang="en-US" sz="1800" b="0" kern="0" dirty="0">
                <a:solidFill>
                  <a:srgbClr val="002060"/>
                </a:solidFill>
              </a:rPr>
              <a:t>i</a:t>
            </a:r>
            <a:r>
              <a:rPr lang="en-US" sz="1800" b="0" kern="0" dirty="0" smtClean="0">
                <a:solidFill>
                  <a:srgbClr val="002060"/>
                </a:solidFill>
              </a:rPr>
              <a:t>dentification effort</a:t>
            </a:r>
            <a:endParaRPr lang="en-US" sz="2000" b="0" kern="0" dirty="0">
              <a:solidFill>
                <a:srgbClr val="002060"/>
              </a:solidFill>
            </a:endParaRPr>
          </a:p>
          <a:p>
            <a:pPr defTabSz="914400"/>
            <a:endParaRPr lang="en-US" sz="1200" b="0" kern="0" dirty="0">
              <a:solidFill>
                <a:srgbClr val="002060"/>
              </a:solidFill>
            </a:endParaRPr>
          </a:p>
          <a:p>
            <a:pPr defTabSz="914400"/>
            <a:r>
              <a:rPr lang="en-US" sz="1800" b="0" kern="0" dirty="0" smtClean="0">
                <a:solidFill>
                  <a:srgbClr val="002060"/>
                </a:solidFill>
              </a:rPr>
              <a:t>Prioritize with stakeholders conceptual solutions/capabilities</a:t>
            </a:r>
          </a:p>
          <a:p>
            <a:pPr lvl="1" defTabSz="914400"/>
            <a:r>
              <a:rPr lang="en-US" sz="1600" kern="0" dirty="0" smtClean="0">
                <a:solidFill>
                  <a:srgbClr val="002060"/>
                </a:solidFill>
              </a:rPr>
              <a:t>AJM, AJR, AJT, AJV, ANG, AST, NATCA, others </a:t>
            </a:r>
            <a:endParaRPr lang="en-US" sz="2000" kern="0" dirty="0">
              <a:solidFill>
                <a:srgbClr val="002060"/>
              </a:solidFill>
            </a:endParaRPr>
          </a:p>
          <a:p>
            <a:pPr defTabSz="914400"/>
            <a:endParaRPr lang="en-US" sz="1200" b="0" kern="0" dirty="0">
              <a:solidFill>
                <a:srgbClr val="002060"/>
              </a:solidFill>
            </a:endParaRPr>
          </a:p>
          <a:p>
            <a:pPr defTabSz="914400"/>
            <a:r>
              <a:rPr lang="en-US" sz="1800" b="0" kern="0" dirty="0" smtClean="0">
                <a:solidFill>
                  <a:srgbClr val="002060"/>
                </a:solidFill>
              </a:rPr>
              <a:t>Initiate </a:t>
            </a:r>
            <a:r>
              <a:rPr lang="en-US" sz="1800" b="0" kern="0" dirty="0">
                <a:solidFill>
                  <a:srgbClr val="002060"/>
                </a:solidFill>
              </a:rPr>
              <a:t>CONOPs development/validation</a:t>
            </a:r>
          </a:p>
          <a:p>
            <a:pPr lvl="1" defTabSz="914400"/>
            <a:r>
              <a:rPr lang="en-US" sz="1600" kern="0" dirty="0" smtClean="0">
                <a:solidFill>
                  <a:srgbClr val="002060"/>
                </a:solidFill>
              </a:rPr>
              <a:t> leveraging ANG Space Vehicle Operations concept work</a:t>
            </a:r>
            <a:endParaRPr lang="en-US" sz="2000" kern="0" dirty="0" smtClean="0">
              <a:solidFill>
                <a:srgbClr val="002060"/>
              </a:solidFill>
            </a:endParaRPr>
          </a:p>
          <a:p>
            <a:pPr defTabSz="914400"/>
            <a:endParaRPr lang="en-US" sz="1200" b="0" kern="0" dirty="0">
              <a:solidFill>
                <a:srgbClr val="002060"/>
              </a:solidFill>
            </a:endParaRPr>
          </a:p>
          <a:p>
            <a:pPr defTabSz="914400"/>
            <a:r>
              <a:rPr lang="en-US" sz="1800" b="0" kern="0" dirty="0" smtClean="0">
                <a:solidFill>
                  <a:srgbClr val="002060"/>
                </a:solidFill>
              </a:rPr>
              <a:t>Update </a:t>
            </a:r>
            <a:r>
              <a:rPr lang="en-US" sz="1800" b="0" kern="0" dirty="0">
                <a:solidFill>
                  <a:srgbClr val="002060"/>
                </a:solidFill>
              </a:rPr>
              <a:t>Enterprise Architecture artifacts </a:t>
            </a:r>
          </a:p>
          <a:p>
            <a:pPr defTabSz="914400"/>
            <a:endParaRPr lang="en-US" sz="2000" b="0" kern="0" dirty="0" smtClean="0">
              <a:solidFill>
                <a:srgbClr val="002060"/>
              </a:solidFill>
            </a:endParaRPr>
          </a:p>
          <a:p>
            <a:pPr marL="0" indent="0" algn="ctr" defTabSz="914400">
              <a:buFontTx/>
              <a:buNone/>
            </a:pPr>
            <a:r>
              <a:rPr lang="en-US" sz="2000" u="sng" kern="0" dirty="0" smtClean="0">
                <a:solidFill>
                  <a:srgbClr val="002060"/>
                </a:solidFill>
              </a:rPr>
              <a:t>Collaboration/Outreach Activities:</a:t>
            </a:r>
          </a:p>
          <a:p>
            <a:pPr marL="0" indent="0" algn="ctr" defTabSz="914400">
              <a:buFontTx/>
              <a:buNone/>
            </a:pPr>
            <a:endParaRPr lang="en-US" sz="2000" b="0" kern="0" dirty="0">
              <a:solidFill>
                <a:srgbClr val="002060"/>
              </a:solidFill>
            </a:endParaRPr>
          </a:p>
          <a:p>
            <a:pPr defTabSz="914400"/>
            <a:r>
              <a:rPr lang="en-US" sz="1800" b="0" kern="0" dirty="0">
                <a:solidFill>
                  <a:srgbClr val="002060"/>
                </a:solidFill>
              </a:rPr>
              <a:t>Finalize resource needs and source(s</a:t>
            </a:r>
            <a:r>
              <a:rPr lang="en-US" sz="1800" b="0" kern="0" dirty="0" smtClean="0">
                <a:solidFill>
                  <a:srgbClr val="002060"/>
                </a:solidFill>
              </a:rPr>
              <a:t>)</a:t>
            </a:r>
            <a:endParaRPr lang="en-US" sz="2000" b="0" kern="0" dirty="0">
              <a:solidFill>
                <a:srgbClr val="002060"/>
              </a:solidFill>
            </a:endParaRPr>
          </a:p>
          <a:p>
            <a:pPr defTabSz="914400"/>
            <a:r>
              <a:rPr lang="en-US" sz="1800" b="0" kern="0" dirty="0">
                <a:solidFill>
                  <a:srgbClr val="002060"/>
                </a:solidFill>
              </a:rPr>
              <a:t>Continue stakeholder engagement</a:t>
            </a:r>
          </a:p>
        </p:txBody>
      </p:sp>
      <p:sp>
        <p:nvSpPr>
          <p:cNvPr id="2" name="Slide Number Placeholder 1"/>
          <p:cNvSpPr>
            <a:spLocks noGrp="1"/>
          </p:cNvSpPr>
          <p:nvPr>
            <p:ph type="sldNum" sz="quarter" idx="12"/>
          </p:nvPr>
        </p:nvSpPr>
        <p:spPr/>
        <p:txBody>
          <a:bodyPr/>
          <a:lstStyle/>
          <a:p>
            <a:fld id="{8579F915-29B1-4ADF-B1F4-B9108899500C}" type="slidenum">
              <a:rPr lang="en-US" smtClean="0">
                <a:solidFill>
                  <a:srgbClr val="FFFFFF">
                    <a:lumMod val="65000"/>
                  </a:srgbClr>
                </a:solidFill>
              </a:rPr>
              <a:pPr/>
              <a:t>16</a:t>
            </a:fld>
            <a:endParaRPr lang="en-US">
              <a:solidFill>
                <a:srgbClr val="FFFFFF">
                  <a:lumMod val="65000"/>
                </a:srgbClr>
              </a:solidFill>
            </a:endParaRPr>
          </a:p>
        </p:txBody>
      </p:sp>
    </p:spTree>
    <p:custDataLst>
      <p:tags r:id="rId1"/>
    </p:custDataLst>
    <p:extLst>
      <p:ext uri="{BB962C8B-B14F-4D97-AF65-F5344CB8AC3E}">
        <p14:creationId xmlns:p14="http://schemas.microsoft.com/office/powerpoint/2010/main" val="840807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1C36A248-F502-492E-BB5D-C220DBB8DBD7}" type="slidenum">
              <a:rPr lang="en-US" altLang="en-US" sz="1400" smtClean="0">
                <a:solidFill>
                  <a:schemeClr val="bg1"/>
                </a:solidFill>
              </a:rPr>
              <a:pPr eaLnBrk="1" hangingPunct="1"/>
              <a:t>17</a:t>
            </a:fld>
            <a:endParaRPr lang="en-US" altLang="en-US" sz="1400" smtClean="0">
              <a:solidFill>
                <a:schemeClr val="bg1"/>
              </a:solidFill>
            </a:endParaRPr>
          </a:p>
        </p:txBody>
      </p:sp>
      <p:sp>
        <p:nvSpPr>
          <p:cNvPr id="7171" name="Rectangle 2"/>
          <p:cNvSpPr>
            <a:spLocks noGrp="1" noChangeArrowheads="1"/>
          </p:cNvSpPr>
          <p:nvPr>
            <p:ph type="title"/>
          </p:nvPr>
        </p:nvSpPr>
        <p:spPr/>
        <p:txBody>
          <a:bodyPr/>
          <a:lstStyle/>
          <a:p>
            <a:pPr algn="ctr" eaLnBrk="1" hangingPunct="1"/>
            <a:r>
              <a:rPr lang="en-US" altLang="en-US" sz="3400" dirty="0" smtClean="0"/>
              <a:t>Questions?</a:t>
            </a:r>
            <a:endParaRPr lang="en-US" altLang="en-US" sz="3400" i="1" dirty="0" smtClean="0"/>
          </a:p>
        </p:txBody>
      </p:sp>
    </p:spTree>
    <p:extLst>
      <p:ext uri="{BB962C8B-B14F-4D97-AF65-F5344CB8AC3E}">
        <p14:creationId xmlns:p14="http://schemas.microsoft.com/office/powerpoint/2010/main" val="3434646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5089"/>
            <a:ext cx="8229600" cy="4525963"/>
          </a:xfrm>
        </p:spPr>
        <p:txBody>
          <a:bodyPr/>
          <a:lstStyle/>
          <a:p>
            <a:pPr marL="0" indent="0">
              <a:buNone/>
            </a:pPr>
            <a:r>
              <a:rPr lang="en-US" sz="2000" b="1" dirty="0">
                <a:solidFill>
                  <a:schemeClr val="tx1"/>
                </a:solidFill>
              </a:rPr>
              <a:t>W</a:t>
            </a:r>
            <a:r>
              <a:rPr lang="en-US" sz="2000" b="1" dirty="0" smtClean="0">
                <a:solidFill>
                  <a:schemeClr val="tx1"/>
                </a:solidFill>
              </a:rPr>
              <a:t>hy </a:t>
            </a:r>
            <a:r>
              <a:rPr lang="en-US" sz="2000" b="1" dirty="0">
                <a:solidFill>
                  <a:schemeClr val="tx1"/>
                </a:solidFill>
              </a:rPr>
              <a:t>is this program necessary? </a:t>
            </a:r>
            <a:r>
              <a:rPr lang="en-US" sz="2000" dirty="0">
                <a:solidFill>
                  <a:schemeClr val="tx1"/>
                </a:solidFill>
              </a:rPr>
              <a:t> </a:t>
            </a:r>
          </a:p>
          <a:p>
            <a:pPr marL="0" indent="0">
              <a:buNone/>
            </a:pPr>
            <a:r>
              <a:rPr lang="en-US" sz="1400" dirty="0">
                <a:solidFill>
                  <a:schemeClr val="tx1"/>
                </a:solidFill>
              </a:rPr>
              <a:t>The FAA is proceeding with NAS modernization based on the NextGen Operational Concept for 2025.  Concept development and validation is necessary to investigate specific concept elements, and to drive out operational and technical requirements and implications for human factors, training and procedures.  This program assesses the interaction of changing roles and responsibilities of NAS service providers and pilots, airspace changes, procedural changes and new mechanized systems for distributing weather, traffic and other flight related information.  It tests the assumptions behind common situational awareness and distributed information processing.</a:t>
            </a:r>
            <a:br>
              <a:rPr lang="en-US" sz="1400" dirty="0">
                <a:solidFill>
                  <a:schemeClr val="tx1"/>
                </a:solidFill>
              </a:rPr>
            </a:br>
            <a:r>
              <a:rPr lang="en-US" sz="1400" dirty="0">
                <a:solidFill>
                  <a:schemeClr val="tx1"/>
                </a:solidFill>
              </a:rPr>
              <a:t/>
            </a:r>
            <a:br>
              <a:rPr lang="en-US" sz="1400" dirty="0">
                <a:solidFill>
                  <a:schemeClr val="tx1"/>
                </a:solidFill>
              </a:rPr>
            </a:br>
            <a:r>
              <a:rPr lang="en-US" sz="1400" dirty="0">
                <a:solidFill>
                  <a:schemeClr val="tx1"/>
                </a:solidFill>
              </a:rPr>
              <a:t>The program uses analyses and associated white papers to validate whether future system requirements meet NextGen goals, including the flight data processing evolution in En Route Automation Modernization (ERAM), data communications, the future voice switch, changes in surveillance requirements and associated procedures, establishment of new roles and responsibilities to support increased productivity, etc.  It will develop methods, metrics, and models to demonstrate that the modernized system can handle anticipated growth in traffic demand according to the Terminal Area Forecasts (TAF) for incremental years.  This supports the goal of continued US leadership internationally and helps ensure the global harmonization through continued support for the ICAO Global ATM operational concept, the development of global requirements, and the definition of an air transportation performance framework.</a:t>
            </a:r>
          </a:p>
          <a:p>
            <a:endParaRPr lang="en-US" sz="1200" dirty="0">
              <a:solidFill>
                <a:schemeClr val="tx1"/>
              </a:solidFill>
            </a:endParaRPr>
          </a:p>
        </p:txBody>
      </p:sp>
      <p:sp>
        <p:nvSpPr>
          <p:cNvPr id="4" name="Rectangle 2"/>
          <p:cNvSpPr>
            <a:spLocks noGrp="1" noChangeArrowheads="1"/>
          </p:cNvSpPr>
          <p:nvPr>
            <p:ph type="title"/>
          </p:nvPr>
        </p:nvSpPr>
        <p:spPr>
          <a:xfrm>
            <a:off x="142875" y="236538"/>
            <a:ext cx="8753475" cy="782637"/>
          </a:xfrm>
        </p:spPr>
        <p:txBody>
          <a:bodyPr/>
          <a:lstStyle/>
          <a:p>
            <a:pPr eaLnBrk="1" hangingPunct="1"/>
            <a:r>
              <a:rPr lang="en-US" altLang="en-US" sz="2800" dirty="0" smtClean="0"/>
              <a:t>Operations Concept </a:t>
            </a:r>
            <a:r>
              <a:rPr lang="en-US" altLang="en-US" sz="2800" dirty="0"/>
              <a:t/>
            </a:r>
            <a:br>
              <a:rPr lang="en-US" altLang="en-US" sz="2800" dirty="0"/>
            </a:br>
            <a:r>
              <a:rPr lang="en-US" altLang="en-US" sz="2800" dirty="0" smtClean="0"/>
              <a:t>Development &amp; Infrastructure - ATDP  </a:t>
            </a:r>
            <a:br>
              <a:rPr lang="en-US" altLang="en-US" sz="2800" dirty="0" smtClean="0"/>
            </a:br>
            <a:endParaRPr lang="en-US" altLang="en-US" sz="1600" b="0" i="1" dirty="0" smtClean="0"/>
          </a:p>
        </p:txBody>
      </p:sp>
    </p:spTree>
    <p:extLst>
      <p:ext uri="{BB962C8B-B14F-4D97-AF65-F5344CB8AC3E}">
        <p14:creationId xmlns:p14="http://schemas.microsoft.com/office/powerpoint/2010/main" val="3138974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1C36A248-F502-492E-BB5D-C220DBB8DBD7}" type="slidenum">
              <a:rPr lang="en-US" altLang="en-US" sz="1400" smtClean="0">
                <a:solidFill>
                  <a:schemeClr val="bg1"/>
                </a:solidFill>
              </a:rPr>
              <a:pPr eaLnBrk="1" hangingPunct="1"/>
              <a:t>3</a:t>
            </a:fld>
            <a:endParaRPr lang="en-US" altLang="en-US" sz="1400" smtClean="0">
              <a:solidFill>
                <a:schemeClr val="bg1"/>
              </a:solidFill>
            </a:endParaRPr>
          </a:p>
        </p:txBody>
      </p:sp>
      <p:sp>
        <p:nvSpPr>
          <p:cNvPr id="7171" name="Rectangle 2"/>
          <p:cNvSpPr>
            <a:spLocks noGrp="1" noChangeArrowheads="1"/>
          </p:cNvSpPr>
          <p:nvPr>
            <p:ph type="title"/>
          </p:nvPr>
        </p:nvSpPr>
        <p:spPr>
          <a:xfrm>
            <a:off x="142875" y="236538"/>
            <a:ext cx="8753475" cy="782637"/>
          </a:xfrm>
        </p:spPr>
        <p:txBody>
          <a:bodyPr/>
          <a:lstStyle/>
          <a:p>
            <a:pPr eaLnBrk="1" hangingPunct="1"/>
            <a:r>
              <a:rPr lang="en-US" altLang="en-US" sz="2800" dirty="0" smtClean="0"/>
              <a:t>Operations Concept </a:t>
            </a:r>
            <a:r>
              <a:rPr lang="en-US" altLang="en-US" sz="2800" dirty="0"/>
              <a:t/>
            </a:r>
            <a:br>
              <a:rPr lang="en-US" altLang="en-US" sz="2800" dirty="0"/>
            </a:br>
            <a:r>
              <a:rPr lang="en-US" altLang="en-US" sz="2800" dirty="0" smtClean="0"/>
              <a:t>Development &amp; Infrastructure - ATDP  </a:t>
            </a:r>
            <a:br>
              <a:rPr lang="en-US" altLang="en-US" sz="2800" dirty="0" smtClean="0"/>
            </a:br>
            <a:endParaRPr lang="en-US" altLang="en-US" sz="1600" b="0" i="1" dirty="0" smtClean="0"/>
          </a:p>
        </p:txBody>
      </p:sp>
      <p:sp>
        <p:nvSpPr>
          <p:cNvPr id="7172" name="Rectangle 3"/>
          <p:cNvSpPr txBox="1">
            <a:spLocks noChangeArrowheads="1"/>
          </p:cNvSpPr>
          <p:nvPr/>
        </p:nvSpPr>
        <p:spPr bwMode="auto">
          <a:xfrm>
            <a:off x="343430" y="1329753"/>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2000" b="1" kern="0" dirty="0" smtClean="0">
                <a:solidFill>
                  <a:srgbClr val="000000"/>
                </a:solidFill>
                <a:latin typeface="Arial"/>
              </a:rPr>
              <a:t>What are the benefits to the FAA</a:t>
            </a:r>
          </a:p>
          <a:p>
            <a:pPr eaLnBrk="1" hangingPunct="1">
              <a:buFontTx/>
              <a:buNone/>
              <a:defRPr/>
            </a:pPr>
            <a:r>
              <a:rPr lang="en-US" sz="1400" dirty="0" smtClean="0"/>
              <a:t>The activity supports the FAA’s Strategic Initiatives by delivering benefits through technology and infrastructure; Concept </a:t>
            </a:r>
            <a:r>
              <a:rPr lang="en-US" sz="1400" dirty="0"/>
              <a:t>validation supports development, analysis, and simulation of new concepts to assess requirements and to evaluate the impact of the concept on system capacity, efficiency, safety and human performance. Evaluation criteria include the following:</a:t>
            </a:r>
          </a:p>
          <a:p>
            <a:pPr marL="171450" indent="-171450">
              <a:buFont typeface="Arial" panose="020B0604020202020204" pitchFamily="34" charset="0"/>
              <a:buChar char="•"/>
            </a:pPr>
            <a:r>
              <a:rPr lang="en-US" sz="1400" dirty="0" smtClean="0"/>
              <a:t>Impact/Improvement </a:t>
            </a:r>
            <a:r>
              <a:rPr lang="en-US" sz="1400" dirty="0"/>
              <a:t>to Air Traffic Service Providers, airspace users, and automation that could increase capacity</a:t>
            </a:r>
            <a:r>
              <a:rPr lang="en-US" sz="1400" dirty="0" smtClean="0"/>
              <a:t>,</a:t>
            </a:r>
            <a:endParaRPr lang="en-US" sz="1400" dirty="0"/>
          </a:p>
          <a:p>
            <a:pPr marL="182880" indent="-182880">
              <a:buFont typeface="Arial" panose="020B0604020202020204" pitchFamily="34" charset="0"/>
              <a:buChar char="•"/>
            </a:pPr>
            <a:r>
              <a:rPr lang="en-US" sz="1400" dirty="0" smtClean="0"/>
              <a:t>Impact/Improvement </a:t>
            </a:r>
            <a:r>
              <a:rPr lang="en-US" sz="1400" dirty="0"/>
              <a:t>on airspace structure which may increase productivity and hence capacity, </a:t>
            </a:r>
          </a:p>
          <a:p>
            <a:pPr marL="182880" indent="-182880">
              <a:buFont typeface="Arial" panose="020B0604020202020204" pitchFamily="34" charset="0"/>
              <a:buChar char="•"/>
            </a:pPr>
            <a:r>
              <a:rPr lang="en-US" sz="1400" dirty="0" smtClean="0"/>
              <a:t>Impact/Improvement </a:t>
            </a:r>
            <a:r>
              <a:rPr lang="en-US" sz="1400" dirty="0"/>
              <a:t>on communication, navigation, and surveillance (CNS) requirements to support the FAA's efforts to reducing cost, increasing capacity and efficiency and;</a:t>
            </a:r>
          </a:p>
          <a:p>
            <a:pPr marL="182880" indent="-182880">
              <a:buFont typeface="Arial" panose="020B0604020202020204" pitchFamily="34" charset="0"/>
              <a:buChar char="•"/>
            </a:pPr>
            <a:r>
              <a:rPr lang="en-US" sz="1400" dirty="0" smtClean="0"/>
              <a:t>Impact/Improvement </a:t>
            </a:r>
            <a:r>
              <a:rPr lang="en-US" sz="1400" dirty="0"/>
              <a:t>on automation, display, and facility configuration elements to increase productivity and hence capacity.</a:t>
            </a:r>
          </a:p>
          <a:p>
            <a:pPr eaLnBrk="1" hangingPunct="1">
              <a:buFontTx/>
              <a:buNone/>
              <a:defRPr/>
            </a:pPr>
            <a:endParaRPr lang="en-US" sz="1400" b="1" dirty="0" smtClean="0"/>
          </a:p>
          <a:p>
            <a:pPr eaLnBrk="1" hangingPunct="1">
              <a:buFontTx/>
              <a:buNone/>
              <a:defRPr/>
            </a:pPr>
            <a:r>
              <a:rPr lang="en-US" sz="2000" b="1" kern="0" dirty="0" smtClean="0">
                <a:solidFill>
                  <a:srgbClr val="000000"/>
                </a:solidFill>
                <a:latin typeface="Arial"/>
              </a:rPr>
              <a:t>What determines program success</a:t>
            </a:r>
          </a:p>
          <a:p>
            <a:pPr eaLnBrk="1" hangingPunct="1">
              <a:buFontTx/>
              <a:buNone/>
              <a:defRPr/>
            </a:pPr>
            <a:r>
              <a:rPr lang="en-US" sz="1400" dirty="0" smtClean="0"/>
              <a:t>Success is measured by the completion of the goals identified in multi-year plans developed for each activity.  Initiatives that successfully complete all the project goals identified are then presented as candidates for acquisition.</a:t>
            </a:r>
          </a:p>
          <a:p>
            <a:pPr eaLnBrk="1" hangingPunct="1">
              <a:buFontTx/>
              <a:buNone/>
              <a:defRPr/>
            </a:pPr>
            <a:r>
              <a:rPr lang="en-US" sz="1400" dirty="0" smtClean="0"/>
              <a:t/>
            </a:r>
            <a:br>
              <a:rPr lang="en-US" sz="1400" dirty="0" smtClean="0"/>
            </a:br>
            <a:endParaRPr lang="en-US" sz="1400" dirty="0" smtClean="0"/>
          </a:p>
        </p:txBody>
      </p:sp>
    </p:spTree>
    <p:extLst>
      <p:ext uri="{BB962C8B-B14F-4D97-AF65-F5344CB8AC3E}">
        <p14:creationId xmlns:p14="http://schemas.microsoft.com/office/powerpoint/2010/main" val="1989747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187488B-5047-499D-8139-9A69FFCA20FA}" type="slidenum">
              <a:rPr lang="en-US" altLang="en-US" sz="1400" b="0" smtClean="0">
                <a:solidFill>
                  <a:srgbClr val="FFFFFF"/>
                </a:solidFill>
              </a:rPr>
              <a:pPr eaLnBrk="1" hangingPunct="1">
                <a:spcBef>
                  <a:spcPct val="0"/>
                </a:spcBef>
              </a:pPr>
              <a:t>4</a:t>
            </a:fld>
            <a:endParaRPr lang="en-US" altLang="en-US" sz="1400" b="0" smtClean="0">
              <a:solidFill>
                <a:srgbClr val="FFFFFF"/>
              </a:solidFill>
            </a:endParaRPr>
          </a:p>
        </p:txBody>
      </p:sp>
      <p:sp>
        <p:nvSpPr>
          <p:cNvPr id="8195" name="Rectangle 2"/>
          <p:cNvSpPr>
            <a:spLocks noGrp="1" noChangeArrowheads="1"/>
          </p:cNvSpPr>
          <p:nvPr>
            <p:ph type="title"/>
          </p:nvPr>
        </p:nvSpPr>
        <p:spPr>
          <a:xfrm>
            <a:off x="533400" y="152400"/>
            <a:ext cx="8472488" cy="609600"/>
          </a:xfrm>
        </p:spPr>
        <p:txBody>
          <a:bodyPr/>
          <a:lstStyle/>
          <a:p>
            <a:pPr eaLnBrk="1" hangingPunct="1"/>
            <a:r>
              <a:rPr lang="en-US" altLang="en-US" sz="2400" dirty="0" smtClean="0"/>
              <a:t>Operations Concept Development &amp; Infrastructure – ATDP / BLI Number:  1A01C Overview Capabilities</a:t>
            </a:r>
          </a:p>
        </p:txBody>
      </p:sp>
      <p:sp>
        <p:nvSpPr>
          <p:cNvPr id="4100" name="Rectangle 3"/>
          <p:cNvSpPr>
            <a:spLocks noGrp="1" noChangeArrowheads="1"/>
          </p:cNvSpPr>
          <p:nvPr>
            <p:ph type="body" idx="1"/>
          </p:nvPr>
        </p:nvSpPr>
        <p:spPr>
          <a:xfrm>
            <a:off x="457200" y="1143000"/>
            <a:ext cx="8050213" cy="4495800"/>
          </a:xfrm>
        </p:spPr>
        <p:txBody>
          <a:bodyPr/>
          <a:lstStyle/>
          <a:p>
            <a:pPr marL="461963" lvl="1" indent="0" eaLnBrk="1" hangingPunct="1">
              <a:buFontTx/>
              <a:buNone/>
              <a:defRPr/>
            </a:pPr>
            <a:endParaRPr lang="en-US" sz="1400" b="1" dirty="0" smtClean="0"/>
          </a:p>
          <a:p>
            <a:pPr marL="461963" lvl="1" indent="0" eaLnBrk="1" hangingPunct="1">
              <a:buFontTx/>
              <a:buNone/>
              <a:defRPr/>
            </a:pPr>
            <a:r>
              <a:rPr lang="en-US" sz="1600" b="1" dirty="0" smtClean="0">
                <a:solidFill>
                  <a:schemeClr val="tx1"/>
                </a:solidFill>
              </a:rPr>
              <a:t>People:</a:t>
            </a:r>
          </a:p>
          <a:p>
            <a:pPr marL="461963" lvl="1" indent="0" eaLnBrk="1" hangingPunct="1">
              <a:buFont typeface="Arial" pitchFamily="34" charset="0"/>
              <a:buChar char="•"/>
              <a:defRPr/>
            </a:pPr>
            <a:r>
              <a:rPr lang="en-US" sz="1600" b="1" dirty="0" smtClean="0">
                <a:solidFill>
                  <a:schemeClr val="tx1"/>
                </a:solidFill>
              </a:rPr>
              <a:t>  </a:t>
            </a:r>
            <a:r>
              <a:rPr lang="en-US" sz="1600" dirty="0" smtClean="0">
                <a:solidFill>
                  <a:schemeClr val="tx1"/>
                </a:solidFill>
              </a:rPr>
              <a:t>Program Manager: Maureen Keegan </a:t>
            </a:r>
          </a:p>
          <a:p>
            <a:pPr marL="461963" lvl="1" indent="0" eaLnBrk="1" hangingPunct="1">
              <a:buFont typeface="Arial" pitchFamily="34" charset="0"/>
              <a:buChar char="•"/>
              <a:defRPr/>
            </a:pPr>
            <a:r>
              <a:rPr lang="en-US" sz="1600" dirty="0" smtClean="0">
                <a:solidFill>
                  <a:schemeClr val="tx1"/>
                </a:solidFill>
              </a:rPr>
              <a:t>  Subject Matter Experts: Traffic Managers, ATC, Discipline Experts, Airspace User Community </a:t>
            </a:r>
          </a:p>
          <a:p>
            <a:pPr marL="461963" lvl="1" indent="0" eaLnBrk="1" hangingPunct="1">
              <a:buFont typeface="Arial" pitchFamily="34" charset="0"/>
              <a:buChar char="•"/>
              <a:defRPr/>
            </a:pPr>
            <a:r>
              <a:rPr lang="en-US" sz="1600" dirty="0" smtClean="0">
                <a:solidFill>
                  <a:schemeClr val="tx1"/>
                </a:solidFill>
              </a:rPr>
              <a:t>  Research Partners: ANG, NASA, </a:t>
            </a:r>
            <a:r>
              <a:rPr lang="en-US" sz="1600" dirty="0" err="1" smtClean="0">
                <a:solidFill>
                  <a:schemeClr val="tx1"/>
                </a:solidFill>
              </a:rPr>
              <a:t>Mitre</a:t>
            </a:r>
            <a:r>
              <a:rPr lang="en-US" sz="1600" dirty="0" smtClean="0">
                <a:solidFill>
                  <a:schemeClr val="tx1"/>
                </a:solidFill>
              </a:rPr>
              <a:t>, Lincoln Labs, Volpe, Academia</a:t>
            </a:r>
          </a:p>
          <a:p>
            <a:pPr marL="862013" lvl="2" indent="0" eaLnBrk="1" hangingPunct="1">
              <a:buFontTx/>
              <a:buNone/>
              <a:defRPr/>
            </a:pPr>
            <a:endParaRPr lang="en-US" sz="1600" b="1" dirty="0">
              <a:solidFill>
                <a:schemeClr val="tx1"/>
              </a:solidFill>
            </a:endParaRPr>
          </a:p>
          <a:p>
            <a:pPr marL="461963" lvl="1" indent="0" eaLnBrk="1" hangingPunct="1">
              <a:buFontTx/>
              <a:buNone/>
              <a:defRPr/>
            </a:pPr>
            <a:r>
              <a:rPr lang="en-US" sz="1600" b="1" dirty="0" smtClean="0">
                <a:solidFill>
                  <a:schemeClr val="tx1"/>
                </a:solidFill>
              </a:rPr>
              <a:t>Laboratories:</a:t>
            </a:r>
          </a:p>
          <a:p>
            <a:pPr marL="461963" lvl="1" indent="0" eaLnBrk="1" hangingPunct="1">
              <a:buFont typeface="Arial" pitchFamily="34" charset="0"/>
              <a:buChar char="•"/>
              <a:defRPr/>
            </a:pPr>
            <a:r>
              <a:rPr lang="en-US" sz="1600" dirty="0" smtClean="0">
                <a:solidFill>
                  <a:schemeClr val="tx1"/>
                </a:solidFill>
              </a:rPr>
              <a:t>  MITRE</a:t>
            </a:r>
          </a:p>
          <a:p>
            <a:pPr marL="461963" lvl="1" indent="0" eaLnBrk="1" hangingPunct="1">
              <a:buFont typeface="Arial" pitchFamily="34" charset="0"/>
              <a:buChar char="•"/>
              <a:defRPr/>
            </a:pPr>
            <a:r>
              <a:rPr lang="en-US" sz="1600" dirty="0">
                <a:solidFill>
                  <a:schemeClr val="tx1"/>
                </a:solidFill>
              </a:rPr>
              <a:t> </a:t>
            </a:r>
            <a:r>
              <a:rPr lang="en-US" sz="1600" dirty="0" smtClean="0">
                <a:solidFill>
                  <a:schemeClr val="tx1"/>
                </a:solidFill>
              </a:rPr>
              <a:t> Tech Center</a:t>
            </a:r>
          </a:p>
          <a:p>
            <a:pPr marL="461963" lvl="1" indent="0" eaLnBrk="1" hangingPunct="1">
              <a:buFont typeface="Arial" pitchFamily="34" charset="0"/>
              <a:buChar char="•"/>
              <a:defRPr/>
            </a:pPr>
            <a:r>
              <a:rPr lang="en-US" sz="1600" dirty="0">
                <a:solidFill>
                  <a:schemeClr val="tx1"/>
                </a:solidFill>
              </a:rPr>
              <a:t> </a:t>
            </a:r>
            <a:r>
              <a:rPr lang="en-US" sz="1600" dirty="0" smtClean="0">
                <a:solidFill>
                  <a:schemeClr val="tx1"/>
                </a:solidFill>
              </a:rPr>
              <a:t> DAB Test Bed</a:t>
            </a:r>
          </a:p>
          <a:p>
            <a:pPr marL="461963" lvl="1" indent="0" eaLnBrk="1" hangingPunct="1">
              <a:buFont typeface="Arial" pitchFamily="34" charset="0"/>
              <a:buChar char="•"/>
              <a:defRPr/>
            </a:pPr>
            <a:r>
              <a:rPr lang="en-US" sz="1600" dirty="0">
                <a:solidFill>
                  <a:schemeClr val="tx1"/>
                </a:solidFill>
              </a:rPr>
              <a:t> </a:t>
            </a:r>
            <a:r>
              <a:rPr lang="en-US" sz="1600" dirty="0" smtClean="0">
                <a:solidFill>
                  <a:schemeClr val="tx1"/>
                </a:solidFill>
              </a:rPr>
              <a:t> NASA</a:t>
            </a:r>
          </a:p>
          <a:p>
            <a:pPr marL="461963" lvl="1" indent="0" eaLnBrk="1" hangingPunct="1">
              <a:buFont typeface="Arial" pitchFamily="34" charset="0"/>
              <a:buChar char="•"/>
              <a:defRPr/>
            </a:pPr>
            <a:r>
              <a:rPr lang="en-US" sz="1600" dirty="0">
                <a:solidFill>
                  <a:schemeClr val="tx1"/>
                </a:solidFill>
              </a:rPr>
              <a:t> </a:t>
            </a:r>
            <a:r>
              <a:rPr lang="en-US" sz="1600" dirty="0" smtClean="0">
                <a:solidFill>
                  <a:schemeClr val="tx1"/>
                </a:solidFill>
              </a:rPr>
              <a:t> Volpe</a:t>
            </a:r>
          </a:p>
          <a:p>
            <a:pPr marL="461963" lvl="1" indent="0" eaLnBrk="1" hangingPunct="1">
              <a:buFont typeface="Arial" pitchFamily="34" charset="0"/>
              <a:buChar char="•"/>
              <a:defRPr/>
            </a:pPr>
            <a:endParaRPr lang="en-US" sz="1400" dirty="0">
              <a:solidFill>
                <a:srgbClr val="000000"/>
              </a:solidFill>
            </a:endParaRPr>
          </a:p>
          <a:p>
            <a:pPr lvl="2" eaLnBrk="1" hangingPunct="1">
              <a:buFontTx/>
              <a:buNone/>
              <a:defRPr/>
            </a:pPr>
            <a:endParaRPr lang="en-US" sz="1400" dirty="0" smtClean="0"/>
          </a:p>
        </p:txBody>
      </p:sp>
    </p:spTree>
    <p:extLst>
      <p:ext uri="{BB962C8B-B14F-4D97-AF65-F5344CB8AC3E}">
        <p14:creationId xmlns:p14="http://schemas.microsoft.com/office/powerpoint/2010/main" val="2122380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6989200" y="3124200"/>
            <a:ext cx="3200400" cy="1676400"/>
          </a:xfrm>
          <a:prstGeom prst="ellipse">
            <a:avLst/>
          </a:prstGeom>
          <a:noFill/>
          <a:ln w="34925" cap="flat" cmpd="sng" algn="ctr">
            <a:solidFill>
              <a:schemeClr val="accent6">
                <a:lumMod val="75000"/>
              </a:scheme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79" name="Oval 78"/>
          <p:cNvSpPr/>
          <p:nvPr/>
        </p:nvSpPr>
        <p:spPr>
          <a:xfrm>
            <a:off x="6997534" y="3124200"/>
            <a:ext cx="3200400" cy="1676400"/>
          </a:xfrm>
          <a:prstGeom prst="ellipse">
            <a:avLst/>
          </a:prstGeom>
          <a:noFill/>
          <a:ln w="25400" cap="flat" cmpd="sng" algn="ctr">
            <a:solidFill>
              <a:schemeClr val="accent1">
                <a:lumMod val="20000"/>
                <a:lumOff val="80000"/>
              </a:scheme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84997" name="Straight Connector 95"/>
          <p:cNvCxnSpPr>
            <a:cxnSpLocks noChangeShapeType="1"/>
          </p:cNvCxnSpPr>
          <p:nvPr/>
        </p:nvCxnSpPr>
        <p:spPr bwMode="auto">
          <a:xfrm rot="5400000" flipH="1" flipV="1">
            <a:off x="3795944" y="4178301"/>
            <a:ext cx="752475" cy="0"/>
          </a:xfrm>
          <a:prstGeom prst="line">
            <a:avLst/>
          </a:prstGeom>
          <a:noFill/>
          <a:ln w="9525" algn="ctr">
            <a:solidFill>
              <a:srgbClr val="A6A6A6"/>
            </a:solidFill>
            <a:prstDash val="sysDash"/>
            <a:round/>
            <a:headEnd/>
            <a:tailEnd/>
          </a:ln>
          <a:extLst>
            <a:ext uri="{909E8E84-426E-40DD-AFC4-6F175D3DCCD1}">
              <a14:hiddenFill xmlns:a14="http://schemas.microsoft.com/office/drawing/2010/main">
                <a:noFill/>
              </a14:hiddenFill>
            </a:ext>
          </a:extLst>
        </p:spPr>
      </p:cxnSp>
      <p:sp>
        <p:nvSpPr>
          <p:cNvPr id="16" name="Freeform 15"/>
          <p:cNvSpPr/>
          <p:nvPr/>
        </p:nvSpPr>
        <p:spPr>
          <a:xfrm>
            <a:off x="2997034" y="2438402"/>
            <a:ext cx="5244704" cy="1387475"/>
          </a:xfrm>
          <a:custGeom>
            <a:avLst/>
            <a:gdLst>
              <a:gd name="connsiteX0" fmla="*/ 0 w 6697683"/>
              <a:gd name="connsiteY0" fmla="*/ 0 h 1045029"/>
              <a:gd name="connsiteX1" fmla="*/ 225631 w 6697683"/>
              <a:gd name="connsiteY1" fmla="*/ 344385 h 1045029"/>
              <a:gd name="connsiteX2" fmla="*/ 1698171 w 6697683"/>
              <a:gd name="connsiteY2" fmla="*/ 641268 h 1045029"/>
              <a:gd name="connsiteX3" fmla="*/ 3289465 w 6697683"/>
              <a:gd name="connsiteY3" fmla="*/ 700644 h 1045029"/>
              <a:gd name="connsiteX4" fmla="*/ 4643252 w 6697683"/>
              <a:gd name="connsiteY4" fmla="*/ 724395 h 1045029"/>
              <a:gd name="connsiteX5" fmla="*/ 5260769 w 6697683"/>
              <a:gd name="connsiteY5" fmla="*/ 807522 h 1045029"/>
              <a:gd name="connsiteX6" fmla="*/ 6246421 w 6697683"/>
              <a:gd name="connsiteY6" fmla="*/ 878774 h 1045029"/>
              <a:gd name="connsiteX7" fmla="*/ 6460177 w 6697683"/>
              <a:gd name="connsiteY7" fmla="*/ 1021278 h 1045029"/>
              <a:gd name="connsiteX8" fmla="*/ 6697683 w 6697683"/>
              <a:gd name="connsiteY8" fmla="*/ 1045029 h 1045029"/>
              <a:gd name="connsiteX0" fmla="*/ 0 w 6992587"/>
              <a:gd name="connsiteY0" fmla="*/ 0 h 1387434"/>
              <a:gd name="connsiteX1" fmla="*/ 520535 w 6992587"/>
              <a:gd name="connsiteY1" fmla="*/ 686790 h 1387434"/>
              <a:gd name="connsiteX2" fmla="*/ 1993075 w 6992587"/>
              <a:gd name="connsiteY2" fmla="*/ 983673 h 1387434"/>
              <a:gd name="connsiteX3" fmla="*/ 3584369 w 6992587"/>
              <a:gd name="connsiteY3" fmla="*/ 1043049 h 1387434"/>
              <a:gd name="connsiteX4" fmla="*/ 4938156 w 6992587"/>
              <a:gd name="connsiteY4" fmla="*/ 1066800 h 1387434"/>
              <a:gd name="connsiteX5" fmla="*/ 5555673 w 6992587"/>
              <a:gd name="connsiteY5" fmla="*/ 1149927 h 1387434"/>
              <a:gd name="connsiteX6" fmla="*/ 6541325 w 6992587"/>
              <a:gd name="connsiteY6" fmla="*/ 1221179 h 1387434"/>
              <a:gd name="connsiteX7" fmla="*/ 6755081 w 6992587"/>
              <a:gd name="connsiteY7" fmla="*/ 1363683 h 1387434"/>
              <a:gd name="connsiteX8" fmla="*/ 6992587 w 6992587"/>
              <a:gd name="connsiteY8" fmla="*/ 1387434 h 138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2587" h="1387434">
                <a:moveTo>
                  <a:pt x="0" y="0"/>
                </a:moveTo>
                <a:lnTo>
                  <a:pt x="520535" y="686790"/>
                </a:lnTo>
                <a:lnTo>
                  <a:pt x="1993075" y="983673"/>
                </a:lnTo>
                <a:lnTo>
                  <a:pt x="3584369" y="1043049"/>
                </a:lnTo>
                <a:lnTo>
                  <a:pt x="4938156" y="1066800"/>
                </a:lnTo>
                <a:lnTo>
                  <a:pt x="5555673" y="1149927"/>
                </a:lnTo>
                <a:lnTo>
                  <a:pt x="6541325" y="1221179"/>
                </a:lnTo>
                <a:lnTo>
                  <a:pt x="6755081" y="1363683"/>
                </a:lnTo>
                <a:lnTo>
                  <a:pt x="6992587" y="1387434"/>
                </a:lnTo>
              </a:path>
            </a:pathLst>
          </a:custGeom>
          <a:noFill/>
          <a:ln w="9525" cap="flat" cmpd="sng" algn="ctr">
            <a:solidFill>
              <a:srgbClr val="FFFFFF">
                <a:lumMod val="85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84999" name="Group 97"/>
          <p:cNvGrpSpPr>
            <a:grpSpLocks/>
          </p:cNvGrpSpPr>
          <p:nvPr/>
        </p:nvGrpSpPr>
        <p:grpSpPr bwMode="auto">
          <a:xfrm>
            <a:off x="8311985" y="3840165"/>
            <a:ext cx="346472" cy="46037"/>
            <a:chOff x="7837583" y="3962400"/>
            <a:chExt cx="779988" cy="340888"/>
          </a:xfrm>
        </p:grpSpPr>
        <p:sp>
          <p:nvSpPr>
            <p:cNvPr id="19" name="Rectangle 18"/>
            <p:cNvSpPr/>
            <p:nvPr/>
          </p:nvSpPr>
          <p:spPr>
            <a:xfrm rot="19169421">
              <a:off x="7912633" y="4185739"/>
              <a:ext cx="611124" cy="47020"/>
            </a:xfrm>
            <a:prstGeom prst="rect">
              <a:avLst/>
            </a:prstGeom>
            <a:solidFill>
              <a:srgbClr val="FFFFCC"/>
            </a:solidFill>
            <a:ln w="25400" cap="flat" cmpd="sng" algn="ctr">
              <a:solidFill>
                <a:srgbClr val="FFFFCC">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rot="19169421">
              <a:off x="8009127" y="4256268"/>
              <a:ext cx="608444" cy="47020"/>
            </a:xfrm>
            <a:prstGeom prst="rect">
              <a:avLst/>
            </a:prstGeom>
            <a:solidFill>
              <a:srgbClr val="FFFFCC"/>
            </a:solidFill>
            <a:ln w="25400" cap="flat" cmpd="sng" algn="ctr">
              <a:solidFill>
                <a:srgbClr val="FFFFCC">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Rectangle 20"/>
            <p:cNvSpPr/>
            <p:nvPr/>
          </p:nvSpPr>
          <p:spPr>
            <a:xfrm>
              <a:off x="7837583" y="3962400"/>
              <a:ext cx="608444" cy="47020"/>
            </a:xfrm>
            <a:prstGeom prst="rect">
              <a:avLst/>
            </a:prstGeom>
            <a:solidFill>
              <a:srgbClr val="FFFFCC"/>
            </a:solidFill>
            <a:ln w="25400" cap="flat" cmpd="sng" algn="ctr">
              <a:solidFill>
                <a:srgbClr val="FFFFCC">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2" name="Oval 21"/>
          <p:cNvSpPr/>
          <p:nvPr/>
        </p:nvSpPr>
        <p:spPr>
          <a:xfrm>
            <a:off x="5568785" y="2284415"/>
            <a:ext cx="6037660" cy="3354387"/>
          </a:xfrm>
          <a:prstGeom prst="ellipse">
            <a:avLst/>
          </a:prstGeom>
          <a:noFill/>
          <a:ln w="25400" cap="flat" cmpd="sng" algn="ctr">
            <a:solidFill>
              <a:srgbClr val="FFFFCC">
                <a:shade val="50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Oval 22"/>
          <p:cNvSpPr/>
          <p:nvPr/>
        </p:nvSpPr>
        <p:spPr>
          <a:xfrm>
            <a:off x="4060262" y="1447800"/>
            <a:ext cx="9052322" cy="5029200"/>
          </a:xfrm>
          <a:prstGeom prst="ellipse">
            <a:avLst/>
          </a:prstGeom>
          <a:noFill/>
          <a:ln w="25400" cap="flat" cmpd="sng" algn="ctr">
            <a:solidFill>
              <a:srgbClr val="FFFFCC">
                <a:shade val="50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Freeform 23"/>
          <p:cNvSpPr/>
          <p:nvPr/>
        </p:nvSpPr>
        <p:spPr>
          <a:xfrm>
            <a:off x="3016084" y="1754188"/>
            <a:ext cx="5230416" cy="2055812"/>
          </a:xfrm>
          <a:custGeom>
            <a:avLst/>
            <a:gdLst>
              <a:gd name="connsiteX0" fmla="*/ 0 w 7028761"/>
              <a:gd name="connsiteY0" fmla="*/ 0 h 1949986"/>
              <a:gd name="connsiteX1" fmla="*/ 506776 w 7028761"/>
              <a:gd name="connsiteY1" fmla="*/ 661012 h 1949986"/>
              <a:gd name="connsiteX2" fmla="*/ 1983036 w 7028761"/>
              <a:gd name="connsiteY2" fmla="*/ 969484 h 1949986"/>
              <a:gd name="connsiteX3" fmla="*/ 4913523 w 7028761"/>
              <a:gd name="connsiteY3" fmla="*/ 958468 h 1949986"/>
              <a:gd name="connsiteX4" fmla="*/ 6698255 w 7028761"/>
              <a:gd name="connsiteY4" fmla="*/ 1663547 h 1949986"/>
              <a:gd name="connsiteX5" fmla="*/ 6687238 w 7028761"/>
              <a:gd name="connsiteY5" fmla="*/ 1949986 h 1949986"/>
              <a:gd name="connsiteX6" fmla="*/ 7028761 w 7028761"/>
              <a:gd name="connsiteY6" fmla="*/ 1949986 h 1949986"/>
              <a:gd name="connsiteX0" fmla="*/ 0 w 6973677"/>
              <a:gd name="connsiteY0" fmla="*/ 0 h 2056482"/>
              <a:gd name="connsiteX1" fmla="*/ 506776 w 6973677"/>
              <a:gd name="connsiteY1" fmla="*/ 661012 h 2056482"/>
              <a:gd name="connsiteX2" fmla="*/ 1983036 w 6973677"/>
              <a:gd name="connsiteY2" fmla="*/ 969484 h 2056482"/>
              <a:gd name="connsiteX3" fmla="*/ 4913523 w 6973677"/>
              <a:gd name="connsiteY3" fmla="*/ 958468 h 2056482"/>
              <a:gd name="connsiteX4" fmla="*/ 6698255 w 6973677"/>
              <a:gd name="connsiteY4" fmla="*/ 1663547 h 2056482"/>
              <a:gd name="connsiteX5" fmla="*/ 6687238 w 6973677"/>
              <a:gd name="connsiteY5" fmla="*/ 1949986 h 2056482"/>
              <a:gd name="connsiteX6" fmla="*/ 6973677 w 6973677"/>
              <a:gd name="connsiteY6" fmla="*/ 2056482 h 2056482"/>
              <a:gd name="connsiteX0" fmla="*/ 0 w 6973677"/>
              <a:gd name="connsiteY0" fmla="*/ 0 h 2056482"/>
              <a:gd name="connsiteX1" fmla="*/ 506776 w 6973677"/>
              <a:gd name="connsiteY1" fmla="*/ 661012 h 2056482"/>
              <a:gd name="connsiteX2" fmla="*/ 1983036 w 6973677"/>
              <a:gd name="connsiteY2" fmla="*/ 969484 h 2056482"/>
              <a:gd name="connsiteX3" fmla="*/ 4913523 w 6973677"/>
              <a:gd name="connsiteY3" fmla="*/ 958468 h 2056482"/>
              <a:gd name="connsiteX4" fmla="*/ 6698255 w 6973677"/>
              <a:gd name="connsiteY4" fmla="*/ 1663547 h 2056482"/>
              <a:gd name="connsiteX5" fmla="*/ 6745077 w 6973677"/>
              <a:gd name="connsiteY5" fmla="*/ 2056482 h 2056482"/>
              <a:gd name="connsiteX6" fmla="*/ 6973677 w 6973677"/>
              <a:gd name="connsiteY6" fmla="*/ 2056482 h 2056482"/>
              <a:gd name="connsiteX0" fmla="*/ 0 w 6973677"/>
              <a:gd name="connsiteY0" fmla="*/ 0 h 2056482"/>
              <a:gd name="connsiteX1" fmla="*/ 506776 w 6973677"/>
              <a:gd name="connsiteY1" fmla="*/ 661012 h 2056482"/>
              <a:gd name="connsiteX2" fmla="*/ 1983036 w 6973677"/>
              <a:gd name="connsiteY2" fmla="*/ 969484 h 2056482"/>
              <a:gd name="connsiteX3" fmla="*/ 4913523 w 6973677"/>
              <a:gd name="connsiteY3" fmla="*/ 958468 h 2056482"/>
              <a:gd name="connsiteX4" fmla="*/ 6516477 w 6973677"/>
              <a:gd name="connsiteY4" fmla="*/ 1599282 h 2056482"/>
              <a:gd name="connsiteX5" fmla="*/ 6745077 w 6973677"/>
              <a:gd name="connsiteY5" fmla="*/ 2056482 h 2056482"/>
              <a:gd name="connsiteX6" fmla="*/ 6973677 w 6973677"/>
              <a:gd name="connsiteY6" fmla="*/ 2056482 h 2056482"/>
              <a:gd name="connsiteX0" fmla="*/ 0 w 6973677"/>
              <a:gd name="connsiteY0" fmla="*/ 0 h 2056482"/>
              <a:gd name="connsiteX1" fmla="*/ 506776 w 6973677"/>
              <a:gd name="connsiteY1" fmla="*/ 661012 h 2056482"/>
              <a:gd name="connsiteX2" fmla="*/ 1983036 w 6973677"/>
              <a:gd name="connsiteY2" fmla="*/ 969484 h 2056482"/>
              <a:gd name="connsiteX3" fmla="*/ 4913523 w 6973677"/>
              <a:gd name="connsiteY3" fmla="*/ 958468 h 2056482"/>
              <a:gd name="connsiteX4" fmla="*/ 6516477 w 6973677"/>
              <a:gd name="connsiteY4" fmla="*/ 1599282 h 2056482"/>
              <a:gd name="connsiteX5" fmla="*/ 6745077 w 6973677"/>
              <a:gd name="connsiteY5" fmla="*/ 1904082 h 2056482"/>
              <a:gd name="connsiteX6" fmla="*/ 6973677 w 6973677"/>
              <a:gd name="connsiteY6" fmla="*/ 2056482 h 205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3677" h="2056482">
                <a:moveTo>
                  <a:pt x="0" y="0"/>
                </a:moveTo>
                <a:lnTo>
                  <a:pt x="506776" y="661012"/>
                </a:lnTo>
                <a:lnTo>
                  <a:pt x="1983036" y="969484"/>
                </a:lnTo>
                <a:lnTo>
                  <a:pt x="4913523" y="958468"/>
                </a:lnTo>
                <a:lnTo>
                  <a:pt x="6516477" y="1599282"/>
                </a:lnTo>
                <a:lnTo>
                  <a:pt x="6745077" y="1904082"/>
                </a:lnTo>
                <a:lnTo>
                  <a:pt x="6973677" y="2056482"/>
                </a:lnTo>
              </a:path>
            </a:pathLst>
          </a:custGeom>
          <a:noFill/>
          <a:ln w="28575" cap="flat" cmpd="sng" algn="ctr">
            <a:solidFill>
              <a:srgbClr val="00B05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8" name="TextBox 76"/>
          <p:cNvSpPr txBox="1">
            <a:spLocks noChangeArrowheads="1"/>
          </p:cNvSpPr>
          <p:nvPr/>
        </p:nvSpPr>
        <p:spPr bwMode="auto">
          <a:xfrm>
            <a:off x="6382256" y="2286000"/>
            <a:ext cx="607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Top of</a:t>
            </a:r>
            <a:b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Descent</a:t>
            </a:r>
          </a:p>
        </p:txBody>
      </p:sp>
      <p:sp>
        <p:nvSpPr>
          <p:cNvPr id="26" name="TextBox 25"/>
          <p:cNvSpPr txBox="1"/>
          <p:nvPr/>
        </p:nvSpPr>
        <p:spPr>
          <a:xfrm>
            <a:off x="7819664" y="4799015"/>
            <a:ext cx="1197764" cy="2308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TRACON Boundary</a:t>
            </a:r>
          </a:p>
        </p:txBody>
      </p:sp>
      <p:cxnSp>
        <p:nvCxnSpPr>
          <p:cNvPr id="85005" name="Straight Connector 79"/>
          <p:cNvCxnSpPr>
            <a:cxnSpLocks noChangeShapeType="1"/>
          </p:cNvCxnSpPr>
          <p:nvPr/>
        </p:nvCxnSpPr>
        <p:spPr bwMode="auto">
          <a:xfrm rot="5400000" flipH="1" flipV="1">
            <a:off x="6855850" y="3276600"/>
            <a:ext cx="609600" cy="0"/>
          </a:xfrm>
          <a:prstGeom prst="line">
            <a:avLst/>
          </a:prstGeom>
          <a:noFill/>
          <a:ln w="9525" algn="ctr">
            <a:solidFill>
              <a:srgbClr val="A6A6A6"/>
            </a:solidFill>
            <a:prstDash val="sysDash"/>
            <a:round/>
            <a:headEnd/>
            <a:tailEnd/>
          </a:ln>
          <a:extLst>
            <a:ext uri="{909E8E84-426E-40DD-AFC4-6F175D3DCCD1}">
              <a14:hiddenFill xmlns:a14="http://schemas.microsoft.com/office/drawing/2010/main">
                <a:noFill/>
              </a14:hiddenFill>
            </a:ext>
          </a:extLst>
        </p:spPr>
      </p:cxnSp>
      <p:sp>
        <p:nvSpPr>
          <p:cNvPr id="7181" name="TextBox 80"/>
          <p:cNvSpPr txBox="1">
            <a:spLocks noChangeArrowheads="1"/>
          </p:cNvSpPr>
          <p:nvPr/>
        </p:nvSpPr>
        <p:spPr bwMode="auto">
          <a:xfrm>
            <a:off x="5449415" y="2441575"/>
            <a:ext cx="4411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CMP</a:t>
            </a:r>
          </a:p>
        </p:txBody>
      </p:sp>
      <p:cxnSp>
        <p:nvCxnSpPr>
          <p:cNvPr id="85007" name="Straight Connector 82"/>
          <p:cNvCxnSpPr>
            <a:cxnSpLocks noChangeShapeType="1"/>
          </p:cNvCxnSpPr>
          <p:nvPr/>
        </p:nvCxnSpPr>
        <p:spPr bwMode="auto">
          <a:xfrm rot="5400000" flipH="1" flipV="1">
            <a:off x="6322450" y="3124200"/>
            <a:ext cx="762000" cy="0"/>
          </a:xfrm>
          <a:prstGeom prst="line">
            <a:avLst/>
          </a:prstGeom>
          <a:noFill/>
          <a:ln w="9525" algn="ctr">
            <a:solidFill>
              <a:srgbClr val="A6A6A6"/>
            </a:solidFill>
            <a:prstDash val="sysDash"/>
            <a:round/>
            <a:headEnd/>
            <a:tailEnd/>
          </a:ln>
          <a:extLst>
            <a:ext uri="{909E8E84-426E-40DD-AFC4-6F175D3DCCD1}">
              <a14:hiddenFill xmlns:a14="http://schemas.microsoft.com/office/drawing/2010/main">
                <a:noFill/>
              </a14:hiddenFill>
            </a:ext>
          </a:extLst>
        </p:spPr>
      </p:cxnSp>
      <p:cxnSp>
        <p:nvCxnSpPr>
          <p:cNvPr id="85008" name="Straight Connector 83"/>
          <p:cNvCxnSpPr>
            <a:cxnSpLocks noChangeShapeType="1"/>
          </p:cNvCxnSpPr>
          <p:nvPr/>
        </p:nvCxnSpPr>
        <p:spPr bwMode="auto">
          <a:xfrm flipV="1">
            <a:off x="4882984" y="3276600"/>
            <a:ext cx="0" cy="762000"/>
          </a:xfrm>
          <a:prstGeom prst="line">
            <a:avLst/>
          </a:prstGeom>
          <a:noFill/>
          <a:ln w="9525" algn="ctr">
            <a:solidFill>
              <a:srgbClr val="A6A6A6"/>
            </a:solidFill>
            <a:prstDash val="sysDash"/>
            <a:round/>
            <a:headEnd/>
            <a:tailEnd/>
          </a:ln>
          <a:extLst>
            <a:ext uri="{909E8E84-426E-40DD-AFC4-6F175D3DCCD1}">
              <a14:hiddenFill xmlns:a14="http://schemas.microsoft.com/office/drawing/2010/main">
                <a:noFill/>
              </a14:hiddenFill>
            </a:ext>
          </a:extLst>
        </p:spPr>
      </p:cxnSp>
      <p:cxnSp>
        <p:nvCxnSpPr>
          <p:cNvPr id="85009" name="Straight Arrow Connector 90"/>
          <p:cNvCxnSpPr>
            <a:cxnSpLocks noChangeShapeType="1"/>
          </p:cNvCxnSpPr>
          <p:nvPr/>
        </p:nvCxnSpPr>
        <p:spPr bwMode="auto">
          <a:xfrm>
            <a:off x="5568784" y="3886200"/>
            <a:ext cx="1420416" cy="0"/>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4" name="TextBox 33"/>
          <p:cNvSpPr txBox="1"/>
          <p:nvPr/>
        </p:nvSpPr>
        <p:spPr bwMode="auto">
          <a:xfrm>
            <a:off x="5747379" y="3657602"/>
            <a:ext cx="1250156" cy="2460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Arrival Metering*</a:t>
            </a:r>
          </a:p>
        </p:txBody>
      </p:sp>
      <p:sp>
        <p:nvSpPr>
          <p:cNvPr id="35" name="TextBox 34"/>
          <p:cNvSpPr txBox="1"/>
          <p:nvPr/>
        </p:nvSpPr>
        <p:spPr bwMode="auto">
          <a:xfrm rot="20409336">
            <a:off x="4201956" y="5162901"/>
            <a:ext cx="1116071" cy="246221"/>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7319F"/>
                </a:solidFill>
                <a:effectLst/>
                <a:uLnTx/>
                <a:uFillTx/>
                <a:latin typeface="Arial" panose="020B0604020202020204" pitchFamily="34" charset="0"/>
                <a:ea typeface="+mn-ea"/>
                <a:cs typeface="Arial" panose="020B0604020202020204" pitchFamily="34" charset="0"/>
              </a:rPr>
              <a:t>Path Stretch</a:t>
            </a:r>
            <a:endParaRPr kumimoji="0" lang="en-US" sz="1000" b="1" i="0" u="none" strike="noStrike" kern="0" cap="none" spc="0" normalizeH="0" baseline="0" noProof="0" dirty="0">
              <a:ln>
                <a:noFill/>
              </a:ln>
              <a:solidFill>
                <a:srgbClr val="97319F"/>
              </a:solidFill>
              <a:effectLst/>
              <a:uLnTx/>
              <a:uFillTx/>
              <a:latin typeface="Arial" panose="020B0604020202020204" pitchFamily="34" charset="0"/>
              <a:ea typeface="+mn-ea"/>
              <a:cs typeface="Arial" panose="020B0604020202020204" pitchFamily="34" charset="0"/>
            </a:endParaRPr>
          </a:p>
        </p:txBody>
      </p:sp>
      <p:cxnSp>
        <p:nvCxnSpPr>
          <p:cNvPr id="85012" name="Straight Arrow Connector 94"/>
          <p:cNvCxnSpPr>
            <a:cxnSpLocks noChangeShapeType="1"/>
          </p:cNvCxnSpPr>
          <p:nvPr/>
        </p:nvCxnSpPr>
        <p:spPr bwMode="auto">
          <a:xfrm flipV="1">
            <a:off x="3854283" y="4373563"/>
            <a:ext cx="3339704" cy="1568450"/>
          </a:xfrm>
          <a:prstGeom prst="straightConnector1">
            <a:avLst/>
          </a:prstGeom>
          <a:noFill/>
          <a:ln w="9525" algn="ctr">
            <a:solidFill>
              <a:srgbClr val="7030A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5013" name="Straight Connector 95"/>
          <p:cNvCxnSpPr>
            <a:cxnSpLocks noChangeShapeType="1"/>
          </p:cNvCxnSpPr>
          <p:nvPr/>
        </p:nvCxnSpPr>
        <p:spPr bwMode="auto">
          <a:xfrm rot="5400000" flipH="1" flipV="1">
            <a:off x="3854284" y="3009900"/>
            <a:ext cx="685800" cy="0"/>
          </a:xfrm>
          <a:prstGeom prst="line">
            <a:avLst/>
          </a:prstGeom>
          <a:noFill/>
          <a:ln w="9525" algn="ctr">
            <a:solidFill>
              <a:srgbClr val="A6A6A6"/>
            </a:solidFill>
            <a:prstDash val="sysDash"/>
            <a:round/>
            <a:headEnd/>
            <a:tailEnd/>
          </a:ln>
          <a:extLst>
            <a:ext uri="{909E8E84-426E-40DD-AFC4-6F175D3DCCD1}">
              <a14:hiddenFill xmlns:a14="http://schemas.microsoft.com/office/drawing/2010/main">
                <a:noFill/>
              </a14:hiddenFill>
            </a:ext>
          </a:extLst>
        </p:spPr>
      </p:cxnSp>
      <p:cxnSp>
        <p:nvCxnSpPr>
          <p:cNvPr id="85014" name="Straight Connector 96"/>
          <p:cNvCxnSpPr>
            <a:cxnSpLocks noChangeShapeType="1"/>
          </p:cNvCxnSpPr>
          <p:nvPr/>
        </p:nvCxnSpPr>
        <p:spPr bwMode="auto">
          <a:xfrm rot="5400000" flipH="1" flipV="1">
            <a:off x="3045850" y="2768600"/>
            <a:ext cx="685800" cy="0"/>
          </a:xfrm>
          <a:prstGeom prst="line">
            <a:avLst/>
          </a:prstGeom>
          <a:noFill/>
          <a:ln w="9525" algn="ctr">
            <a:solidFill>
              <a:srgbClr val="A6A6A6"/>
            </a:solidFill>
            <a:prstDash val="sysDash"/>
            <a:round/>
            <a:headEnd/>
            <a:tailEnd/>
          </a:ln>
          <a:extLst>
            <a:ext uri="{909E8E84-426E-40DD-AFC4-6F175D3DCCD1}">
              <a14:hiddenFill xmlns:a14="http://schemas.microsoft.com/office/drawing/2010/main">
                <a:noFill/>
              </a14:hiddenFill>
            </a:ext>
          </a:extLst>
        </p:spPr>
      </p:cxnSp>
      <p:cxnSp>
        <p:nvCxnSpPr>
          <p:cNvPr id="85015" name="Straight Connector 97"/>
          <p:cNvCxnSpPr>
            <a:cxnSpLocks noChangeShapeType="1"/>
          </p:cNvCxnSpPr>
          <p:nvPr/>
        </p:nvCxnSpPr>
        <p:spPr bwMode="auto">
          <a:xfrm rot="5400000" flipH="1" flipV="1">
            <a:off x="7751200" y="3505200"/>
            <a:ext cx="304800" cy="0"/>
          </a:xfrm>
          <a:prstGeom prst="line">
            <a:avLst/>
          </a:prstGeom>
          <a:noFill/>
          <a:ln w="9525" algn="ctr">
            <a:solidFill>
              <a:srgbClr val="7030A0"/>
            </a:solidFill>
            <a:prstDash val="sysDash"/>
            <a:round/>
            <a:headEnd/>
            <a:tailEnd/>
          </a:ln>
          <a:extLst>
            <a:ext uri="{909E8E84-426E-40DD-AFC4-6F175D3DCCD1}">
              <a14:hiddenFill xmlns:a14="http://schemas.microsoft.com/office/drawing/2010/main">
                <a:noFill/>
              </a14:hiddenFill>
            </a:ext>
          </a:extLst>
        </p:spPr>
      </p:cxnSp>
      <p:cxnSp>
        <p:nvCxnSpPr>
          <p:cNvPr id="85016" name="Straight Connector 98"/>
          <p:cNvCxnSpPr>
            <a:cxnSpLocks noChangeShapeType="1"/>
          </p:cNvCxnSpPr>
          <p:nvPr/>
        </p:nvCxnSpPr>
        <p:spPr bwMode="auto">
          <a:xfrm rot="5400000" flipH="1" flipV="1">
            <a:off x="7990515" y="3735388"/>
            <a:ext cx="152400" cy="0"/>
          </a:xfrm>
          <a:prstGeom prst="line">
            <a:avLst/>
          </a:prstGeom>
          <a:noFill/>
          <a:ln w="9525" algn="ctr">
            <a:solidFill>
              <a:srgbClr val="7030A0"/>
            </a:solidFill>
            <a:prstDash val="sysDash"/>
            <a:round/>
            <a:headEnd/>
            <a:tailEnd/>
          </a:ln>
          <a:extLst>
            <a:ext uri="{909E8E84-426E-40DD-AFC4-6F175D3DCCD1}">
              <a14:hiddenFill xmlns:a14="http://schemas.microsoft.com/office/drawing/2010/main">
                <a:noFill/>
              </a14:hiddenFill>
            </a:ext>
          </a:extLst>
        </p:spPr>
      </p:cxnSp>
      <p:sp>
        <p:nvSpPr>
          <p:cNvPr id="43" name="TextBox 42"/>
          <p:cNvSpPr txBox="1"/>
          <p:nvPr/>
        </p:nvSpPr>
        <p:spPr bwMode="auto">
          <a:xfrm rot="20817284">
            <a:off x="3597109" y="5059363"/>
            <a:ext cx="1382316" cy="252412"/>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w="0"/>
              <a:solidFill>
                <a:srgbClr val="4F81BD"/>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endParaRPr>
          </a:p>
        </p:txBody>
      </p:sp>
      <p:sp>
        <p:nvSpPr>
          <p:cNvPr id="44" name="5-Point Star 43"/>
          <p:cNvSpPr/>
          <p:nvPr/>
        </p:nvSpPr>
        <p:spPr>
          <a:xfrm>
            <a:off x="4140034" y="2557463"/>
            <a:ext cx="114300" cy="152400"/>
          </a:xfrm>
          <a:prstGeom prst="star5">
            <a:avLst/>
          </a:prstGeom>
          <a:solidFill>
            <a:srgbClr val="FF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85020" name="Straight Connector 106"/>
          <p:cNvCxnSpPr>
            <a:cxnSpLocks noChangeShapeType="1"/>
          </p:cNvCxnSpPr>
          <p:nvPr/>
        </p:nvCxnSpPr>
        <p:spPr bwMode="auto">
          <a:xfrm rot="5400000" flipH="1" flipV="1">
            <a:off x="5302084" y="3101975"/>
            <a:ext cx="762000" cy="0"/>
          </a:xfrm>
          <a:prstGeom prst="line">
            <a:avLst/>
          </a:prstGeom>
          <a:noFill/>
          <a:ln w="9525" algn="ctr">
            <a:solidFill>
              <a:srgbClr val="A6A6A6"/>
            </a:solidFill>
            <a:prstDash val="sysDash"/>
            <a:round/>
            <a:headEnd/>
            <a:tailEnd/>
          </a:ln>
          <a:extLst>
            <a:ext uri="{909E8E84-426E-40DD-AFC4-6F175D3DCCD1}">
              <a14:hiddenFill xmlns:a14="http://schemas.microsoft.com/office/drawing/2010/main">
                <a:noFill/>
              </a14:hiddenFill>
            </a:ext>
          </a:extLst>
        </p:spPr>
      </p:cxnSp>
      <p:sp>
        <p:nvSpPr>
          <p:cNvPr id="7198" name="TextBox 118"/>
          <p:cNvSpPr txBox="1">
            <a:spLocks noChangeArrowheads="1"/>
          </p:cNvSpPr>
          <p:nvPr/>
        </p:nvSpPr>
        <p:spPr bwMode="auto">
          <a:xfrm>
            <a:off x="6909573" y="2576515"/>
            <a:ext cx="5116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Meter</a:t>
            </a:r>
            <a:b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Point</a:t>
            </a:r>
          </a:p>
        </p:txBody>
      </p:sp>
      <p:cxnSp>
        <p:nvCxnSpPr>
          <p:cNvPr id="85023" name="Straight Connector 120"/>
          <p:cNvCxnSpPr>
            <a:cxnSpLocks noChangeShapeType="1"/>
            <a:endCxn id="62" idx="4"/>
          </p:cNvCxnSpPr>
          <p:nvPr/>
        </p:nvCxnSpPr>
        <p:spPr bwMode="auto">
          <a:xfrm flipV="1">
            <a:off x="2988700" y="2693990"/>
            <a:ext cx="2751534" cy="1855787"/>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pic>
        <p:nvPicPr>
          <p:cNvPr id="85024" name="Picture 4" descr="C:\Users\cmjohnson\AppData\Local\Microsoft\Windows\Temporary Internet Files\Content.IE5\R7K4EY9B\MC9003886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32094" flipH="1">
            <a:off x="5960500" y="2627315"/>
            <a:ext cx="3571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5" name="Picture 4" descr="C:\Users\cmjohnson\AppData\Local\Microsoft\Windows\Temporary Internet Files\Content.IE5\R7K4EY9B\MC9003886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12466" flipH="1">
            <a:off x="2843444" y="4391027"/>
            <a:ext cx="398859"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6" name="Picture 5" descr="C:\Users\cmjohnson\AppData\Local\Microsoft\Windows\Temporary Internet Files\Content.IE5\J7N377TF\MC90038869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3202" y="1676400"/>
            <a:ext cx="444104"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52"/>
          <p:cNvSpPr/>
          <p:nvPr/>
        </p:nvSpPr>
        <p:spPr>
          <a:xfrm>
            <a:off x="8166728" y="3352802"/>
            <a:ext cx="391716"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7319F"/>
              </a:solidFill>
              <a:effectLst/>
              <a:uLnTx/>
              <a:uFillTx/>
              <a:latin typeface="Arial" panose="020B0604020202020204" pitchFamily="34" charset="0"/>
              <a:ea typeface="+mn-ea"/>
              <a:cs typeface="Arial" panose="020B0604020202020204" pitchFamily="34" charset="0"/>
            </a:endParaRPr>
          </a:p>
        </p:txBody>
      </p:sp>
      <p:sp>
        <p:nvSpPr>
          <p:cNvPr id="54" name="5-Point Star 53"/>
          <p:cNvSpPr/>
          <p:nvPr/>
        </p:nvSpPr>
        <p:spPr>
          <a:xfrm>
            <a:off x="7108262" y="2849563"/>
            <a:ext cx="114300" cy="152400"/>
          </a:xfrm>
          <a:prstGeom prst="star5">
            <a:avLst/>
          </a:prstGeom>
          <a:solidFill>
            <a:srgbClr val="FF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85029" name="Straight Arrow Connector 113"/>
          <p:cNvCxnSpPr>
            <a:cxnSpLocks noChangeShapeType="1"/>
            <a:endCxn id="77" idx="2"/>
          </p:cNvCxnSpPr>
          <p:nvPr/>
        </p:nvCxnSpPr>
        <p:spPr bwMode="auto">
          <a:xfrm flipV="1">
            <a:off x="7243995" y="3873500"/>
            <a:ext cx="939403" cy="444500"/>
          </a:xfrm>
          <a:prstGeom prst="straightConnector1">
            <a:avLst/>
          </a:prstGeom>
          <a:noFill/>
          <a:ln w="9525" algn="ctr">
            <a:solidFill>
              <a:srgbClr val="7030A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5030" name="Straight Arrow Connector 90"/>
          <p:cNvCxnSpPr>
            <a:cxnSpLocks noChangeShapeType="1"/>
          </p:cNvCxnSpPr>
          <p:nvPr/>
        </p:nvCxnSpPr>
        <p:spPr bwMode="auto">
          <a:xfrm>
            <a:off x="2561265" y="3722539"/>
            <a:ext cx="3028950" cy="0"/>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8" name="TextBox 57"/>
          <p:cNvSpPr txBox="1"/>
          <p:nvPr/>
        </p:nvSpPr>
        <p:spPr bwMode="auto">
          <a:xfrm>
            <a:off x="2927979" y="3763963"/>
            <a:ext cx="1154906" cy="40011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Extended Metering* </a:t>
            </a:r>
          </a:p>
        </p:txBody>
      </p:sp>
      <p:cxnSp>
        <p:nvCxnSpPr>
          <p:cNvPr id="85033" name="Straight Arrow Connector 90"/>
          <p:cNvCxnSpPr>
            <a:cxnSpLocks noChangeShapeType="1"/>
          </p:cNvCxnSpPr>
          <p:nvPr/>
        </p:nvCxnSpPr>
        <p:spPr bwMode="auto">
          <a:xfrm>
            <a:off x="4047165" y="3886200"/>
            <a:ext cx="1543050" cy="0"/>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2" name="5-Point Star 61"/>
          <p:cNvSpPr/>
          <p:nvPr/>
        </p:nvSpPr>
        <p:spPr>
          <a:xfrm>
            <a:off x="5625934" y="2635250"/>
            <a:ext cx="114300" cy="152400"/>
          </a:xfrm>
          <a:prstGeom prst="star5">
            <a:avLst/>
          </a:prstGeom>
          <a:solidFill>
            <a:srgbClr val="FF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212" name="TextBox 80"/>
          <p:cNvSpPr txBox="1">
            <a:spLocks noChangeArrowheads="1"/>
          </p:cNvSpPr>
          <p:nvPr/>
        </p:nvSpPr>
        <p:spPr bwMode="auto">
          <a:xfrm>
            <a:off x="3978031" y="2393950"/>
            <a:ext cx="4347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XMP</a:t>
            </a:r>
          </a:p>
        </p:txBody>
      </p:sp>
      <p:sp>
        <p:nvSpPr>
          <p:cNvPr id="7213" name="Isosceles Triangle 63"/>
          <p:cNvSpPr>
            <a:spLocks noChangeArrowheads="1"/>
          </p:cNvSpPr>
          <p:nvPr/>
        </p:nvSpPr>
        <p:spPr bwMode="auto">
          <a:xfrm>
            <a:off x="6658206" y="2655888"/>
            <a:ext cx="57150" cy="76200"/>
          </a:xfrm>
          <a:prstGeom prst="triangle">
            <a:avLst>
              <a:gd name="adj" fmla="val 50000"/>
            </a:avLst>
          </a:prstGeom>
          <a:solidFill>
            <a:srgbClr val="FFC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Oval 64"/>
          <p:cNvSpPr/>
          <p:nvPr/>
        </p:nvSpPr>
        <p:spPr>
          <a:xfrm>
            <a:off x="2561265" y="523875"/>
            <a:ext cx="11772900" cy="6705600"/>
          </a:xfrm>
          <a:prstGeom prst="ellipse">
            <a:avLst/>
          </a:prstGeom>
          <a:noFill/>
          <a:ln w="25400" cap="flat" cmpd="sng" algn="ctr">
            <a:solidFill>
              <a:srgbClr val="FFFFCC">
                <a:shade val="50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69" name="Straight Connector 83"/>
          <p:cNvCxnSpPr>
            <a:cxnSpLocks noChangeShapeType="1"/>
            <a:endCxn id="16" idx="3"/>
          </p:cNvCxnSpPr>
          <p:nvPr/>
        </p:nvCxnSpPr>
        <p:spPr bwMode="auto">
          <a:xfrm flipV="1">
            <a:off x="3160151" y="3481390"/>
            <a:ext cx="2525315" cy="1792287"/>
          </a:xfrm>
          <a:prstGeom prst="line">
            <a:avLst/>
          </a:prstGeom>
          <a:noFill/>
          <a:ln w="9525" algn="ctr">
            <a:solidFill>
              <a:schemeClr val="bg1">
                <a:lumMod val="85000"/>
              </a:schemeClr>
            </a:solidFill>
            <a:prstDash val="sysDash"/>
            <a:round/>
            <a:headEnd/>
            <a:tailEnd/>
          </a:ln>
          <a:extLst>
            <a:ext uri="{909E8E84-426E-40DD-AFC4-6F175D3DCCD1}">
              <a14:hiddenFill xmlns:a14="http://schemas.microsoft.com/office/drawing/2010/main">
                <a:noFill/>
              </a14:hiddenFill>
            </a:ext>
          </a:extLst>
        </p:spPr>
      </p:cxnSp>
      <p:cxnSp>
        <p:nvCxnSpPr>
          <p:cNvPr id="85041" name="Straight Connector 83"/>
          <p:cNvCxnSpPr>
            <a:cxnSpLocks noChangeShapeType="1"/>
          </p:cNvCxnSpPr>
          <p:nvPr/>
        </p:nvCxnSpPr>
        <p:spPr bwMode="auto">
          <a:xfrm flipV="1">
            <a:off x="3168484" y="4495800"/>
            <a:ext cx="0" cy="762000"/>
          </a:xfrm>
          <a:prstGeom prst="line">
            <a:avLst/>
          </a:prstGeom>
          <a:noFill/>
          <a:ln w="9525" algn="ctr">
            <a:solidFill>
              <a:srgbClr val="A6A6A6"/>
            </a:solidFill>
            <a:prstDash val="sysDash"/>
            <a:round/>
            <a:headEnd/>
            <a:tailEnd/>
          </a:ln>
          <a:extLst>
            <a:ext uri="{909E8E84-426E-40DD-AFC4-6F175D3DCCD1}">
              <a14:hiddenFill xmlns:a14="http://schemas.microsoft.com/office/drawing/2010/main">
                <a:noFill/>
              </a14:hiddenFill>
            </a:ext>
          </a:extLst>
        </p:spPr>
      </p:cxnSp>
      <p:sp>
        <p:nvSpPr>
          <p:cNvPr id="85042" name="TextBox 70"/>
          <p:cNvSpPr txBox="1">
            <a:spLocks noChangeArrowheads="1"/>
          </p:cNvSpPr>
          <p:nvPr/>
        </p:nvSpPr>
        <p:spPr bwMode="auto">
          <a:xfrm>
            <a:off x="8157204" y="3152777"/>
            <a:ext cx="84058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CC9933"/>
              </a:buClr>
              <a:buSzPct val="50000"/>
              <a:buFont typeface="Wingdings" panose="05000000000000000000" pitchFamily="2" charset="2"/>
              <a:buChar char=""/>
              <a:defRPr sz="2400">
                <a:solidFill>
                  <a:srgbClr val="7F7F7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BBB59"/>
              </a:buClr>
              <a:buFont typeface="Arial" panose="020B0604020202020204" pitchFamily="34" charset="0"/>
              <a:buChar char="•"/>
              <a:defRPr sz="2000">
                <a:solidFill>
                  <a:srgbClr val="7F7F7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CC9933"/>
              </a:buClr>
              <a:buSzPct val="50000"/>
              <a:buFont typeface="Wingdings" panose="05000000000000000000" pitchFamily="2" charset="2"/>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altLang="en-US" sz="1200" b="0" i="1" u="none" strike="noStrike" kern="1200" cap="none" spc="0" normalizeH="0" baseline="0" noProof="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rPr>
              <a:t>40 NM</a:t>
            </a:r>
          </a:p>
        </p:txBody>
      </p:sp>
      <p:sp>
        <p:nvSpPr>
          <p:cNvPr id="85043" name="TextBox 71"/>
          <p:cNvSpPr txBox="1">
            <a:spLocks noChangeArrowheads="1"/>
          </p:cNvSpPr>
          <p:nvPr/>
        </p:nvSpPr>
        <p:spPr bwMode="auto">
          <a:xfrm>
            <a:off x="5356854" y="942977"/>
            <a:ext cx="8405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CC9933"/>
              </a:buClr>
              <a:buSzPct val="50000"/>
              <a:buFont typeface="Wingdings" panose="05000000000000000000" pitchFamily="2" charset="2"/>
              <a:buChar char=""/>
              <a:defRPr sz="2400">
                <a:solidFill>
                  <a:srgbClr val="7F7F7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BBB59"/>
              </a:buClr>
              <a:buFont typeface="Arial" panose="020B0604020202020204" pitchFamily="34" charset="0"/>
              <a:buChar char="•"/>
              <a:defRPr sz="2000">
                <a:solidFill>
                  <a:srgbClr val="7F7F7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CC9933"/>
              </a:buClr>
              <a:buSzPct val="50000"/>
              <a:buFont typeface="Wingdings" panose="05000000000000000000" pitchFamily="2" charset="2"/>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altLang="en-US" sz="1200" b="0" i="1" u="none" strike="noStrike" kern="1200" cap="none" spc="0" normalizeH="0" baseline="0" noProof="0" dirty="0" smtClean="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rPr>
              <a:t>550 </a:t>
            </a:r>
            <a:r>
              <a:rPr kumimoji="0" lang="en-US" altLang="en-US" sz="1200" b="0" i="1" u="none" strike="noStrike" kern="1200" cap="none" spc="0" normalizeH="0" baseline="0" noProof="0" dirty="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rPr>
              <a:t>NM</a:t>
            </a:r>
          </a:p>
        </p:txBody>
      </p:sp>
      <p:sp>
        <p:nvSpPr>
          <p:cNvPr id="85044" name="TextBox 72"/>
          <p:cNvSpPr txBox="1">
            <a:spLocks noChangeArrowheads="1"/>
          </p:cNvSpPr>
          <p:nvPr/>
        </p:nvSpPr>
        <p:spPr bwMode="auto">
          <a:xfrm>
            <a:off x="7299954" y="2390777"/>
            <a:ext cx="840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CC9933"/>
              </a:buClr>
              <a:buSzPct val="50000"/>
              <a:buFont typeface="Wingdings" panose="05000000000000000000" pitchFamily="2" charset="2"/>
              <a:buChar char=""/>
              <a:defRPr sz="2400">
                <a:solidFill>
                  <a:srgbClr val="7F7F7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BBB59"/>
              </a:buClr>
              <a:buFont typeface="Arial" panose="020B0604020202020204" pitchFamily="34" charset="0"/>
              <a:buChar char="•"/>
              <a:defRPr sz="2000">
                <a:solidFill>
                  <a:srgbClr val="7F7F7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CC9933"/>
              </a:buClr>
              <a:buSzPct val="50000"/>
              <a:buFont typeface="Wingdings" panose="05000000000000000000" pitchFamily="2" charset="2"/>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altLang="en-US" sz="1200" b="0" i="1" u="none" strike="noStrike" kern="1200" cap="none" spc="0" normalizeH="0" baseline="0" noProof="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rPr>
              <a:t>160-140 NM</a:t>
            </a:r>
          </a:p>
        </p:txBody>
      </p:sp>
      <p:cxnSp>
        <p:nvCxnSpPr>
          <p:cNvPr id="85045" name="Straight Arrow Connector 113"/>
          <p:cNvCxnSpPr>
            <a:cxnSpLocks noChangeShapeType="1"/>
          </p:cNvCxnSpPr>
          <p:nvPr/>
        </p:nvCxnSpPr>
        <p:spPr bwMode="auto">
          <a:xfrm flipV="1">
            <a:off x="5485441" y="4638677"/>
            <a:ext cx="2083594" cy="2066925"/>
          </a:xfrm>
          <a:prstGeom prst="straightConnector1">
            <a:avLst/>
          </a:prstGeom>
          <a:noFill/>
          <a:ln w="9525" algn="ctr">
            <a:solidFill>
              <a:srgbClr val="7030A0"/>
            </a:solidFill>
            <a:round/>
            <a:headEnd type="triangle" w="med" len="med"/>
            <a:tailEnd type="triangle" w="med" len="med"/>
          </a:ln>
          <a:extLst>
            <a:ext uri="{909E8E84-426E-40DD-AFC4-6F175D3DCCD1}">
              <a14:hiddenFill xmlns:a14="http://schemas.microsoft.com/office/drawing/2010/main">
                <a:noFill/>
              </a14:hiddenFill>
            </a:ext>
          </a:extLst>
        </p:spPr>
      </p:cxnSp>
      <p:sp>
        <p:nvSpPr>
          <p:cNvPr id="75" name="TextBox 74"/>
          <p:cNvSpPr txBox="1"/>
          <p:nvPr/>
        </p:nvSpPr>
        <p:spPr bwMode="auto">
          <a:xfrm rot="19326310">
            <a:off x="6223245" y="5469018"/>
            <a:ext cx="1357313" cy="400110"/>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7319F"/>
                </a:solidFill>
                <a:effectLst/>
                <a:uLnTx/>
                <a:uFillTx/>
                <a:latin typeface="Arial" panose="020B0604020202020204" pitchFamily="34" charset="0"/>
                <a:ea typeface="+mn-ea"/>
                <a:cs typeface="Arial" panose="020B0604020202020204" pitchFamily="34" charset="0"/>
              </a:rPr>
              <a:t>Delay Countdown Timer*</a:t>
            </a:r>
          </a:p>
        </p:txBody>
      </p:sp>
      <p:cxnSp>
        <p:nvCxnSpPr>
          <p:cNvPr id="85047" name="Straight Arrow Connector 90"/>
          <p:cNvCxnSpPr>
            <a:cxnSpLocks noChangeShapeType="1"/>
          </p:cNvCxnSpPr>
          <p:nvPr/>
        </p:nvCxnSpPr>
        <p:spPr bwMode="auto">
          <a:xfrm>
            <a:off x="6997534" y="3886200"/>
            <a:ext cx="1123950" cy="0"/>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7" name="TextBox 66"/>
          <p:cNvSpPr txBox="1"/>
          <p:nvPr/>
        </p:nvSpPr>
        <p:spPr bwMode="auto">
          <a:xfrm>
            <a:off x="7061829" y="3640138"/>
            <a:ext cx="1250156" cy="24606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Terminal Metering</a:t>
            </a:r>
          </a:p>
        </p:txBody>
      </p:sp>
      <p:sp>
        <p:nvSpPr>
          <p:cNvPr id="64" name="5-Point Star 63"/>
          <p:cNvSpPr/>
          <p:nvPr/>
        </p:nvSpPr>
        <p:spPr>
          <a:xfrm>
            <a:off x="7854784" y="3276600"/>
            <a:ext cx="114300" cy="152400"/>
          </a:xfrm>
          <a:prstGeom prst="star5">
            <a:avLst/>
          </a:prstGeom>
          <a:solidFill>
            <a:srgbClr val="FF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229" name="TextBox 118"/>
          <p:cNvSpPr txBox="1">
            <a:spLocks noChangeArrowheads="1"/>
          </p:cNvSpPr>
          <p:nvPr/>
        </p:nvSpPr>
        <p:spPr bwMode="auto">
          <a:xfrm>
            <a:off x="7538428" y="2971800"/>
            <a:ext cx="8386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Merge Point</a:t>
            </a:r>
          </a:p>
        </p:txBody>
      </p:sp>
      <p:sp>
        <p:nvSpPr>
          <p:cNvPr id="7230" name="TextBox 118"/>
          <p:cNvSpPr txBox="1">
            <a:spLocks noChangeArrowheads="1"/>
          </p:cNvSpPr>
          <p:nvPr/>
        </p:nvSpPr>
        <p:spPr bwMode="auto">
          <a:xfrm>
            <a:off x="7932852" y="3527425"/>
            <a:ext cx="7296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near FAF</a:t>
            </a:r>
          </a:p>
        </p:txBody>
      </p:sp>
      <p:sp>
        <p:nvSpPr>
          <p:cNvPr id="73" name="5-Point Star 72"/>
          <p:cNvSpPr/>
          <p:nvPr/>
        </p:nvSpPr>
        <p:spPr>
          <a:xfrm>
            <a:off x="4111459" y="3671888"/>
            <a:ext cx="114300" cy="152400"/>
          </a:xfrm>
          <a:prstGeom prst="star5">
            <a:avLst/>
          </a:prstGeom>
          <a:solidFill>
            <a:srgbClr val="FF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232" name="TextBox 80"/>
          <p:cNvSpPr txBox="1">
            <a:spLocks noChangeArrowheads="1"/>
          </p:cNvSpPr>
          <p:nvPr/>
        </p:nvSpPr>
        <p:spPr bwMode="auto">
          <a:xfrm>
            <a:off x="3953029" y="3497265"/>
            <a:ext cx="4347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XMP</a:t>
            </a:r>
          </a:p>
        </p:txBody>
      </p:sp>
      <p:sp>
        <p:nvSpPr>
          <p:cNvPr id="77" name="5-Point Star 76"/>
          <p:cNvSpPr/>
          <p:nvPr/>
        </p:nvSpPr>
        <p:spPr>
          <a:xfrm>
            <a:off x="8161965" y="3721100"/>
            <a:ext cx="114300" cy="152400"/>
          </a:xfrm>
          <a:prstGeom prst="star5">
            <a:avLst/>
          </a:prstGeom>
          <a:solidFill>
            <a:srgbClr val="FF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5059" name="TextBox 72"/>
          <p:cNvSpPr txBox="1">
            <a:spLocks noChangeArrowheads="1"/>
          </p:cNvSpPr>
          <p:nvPr/>
        </p:nvSpPr>
        <p:spPr bwMode="auto">
          <a:xfrm>
            <a:off x="6311735" y="1708152"/>
            <a:ext cx="840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CC9933"/>
              </a:buClr>
              <a:buSzPct val="50000"/>
              <a:buFont typeface="Wingdings" panose="05000000000000000000" pitchFamily="2" charset="2"/>
              <a:buChar char=""/>
              <a:defRPr sz="2400">
                <a:solidFill>
                  <a:srgbClr val="7F7F7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BBB59"/>
              </a:buClr>
              <a:buFont typeface="Arial" panose="020B0604020202020204" pitchFamily="34" charset="0"/>
              <a:buChar char="•"/>
              <a:defRPr sz="2000">
                <a:solidFill>
                  <a:srgbClr val="7F7F7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CC9933"/>
              </a:buClr>
              <a:buSzPct val="50000"/>
              <a:buFont typeface="Wingdings" panose="05000000000000000000" pitchFamily="2" charset="2"/>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altLang="en-US" sz="1200" b="0" i="1" u="none" strike="noStrike" kern="1200" cap="none" spc="0" normalizeH="0" baseline="0" noProof="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rPr>
              <a:t>300-280 NM</a:t>
            </a:r>
          </a:p>
        </p:txBody>
      </p:sp>
      <p:sp>
        <p:nvSpPr>
          <p:cNvPr id="78" name="TextBox 77"/>
          <p:cNvSpPr txBox="1"/>
          <p:nvPr/>
        </p:nvSpPr>
        <p:spPr bwMode="auto">
          <a:xfrm rot="19971912">
            <a:off x="3367319" y="1372364"/>
            <a:ext cx="1303734" cy="40011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Scheduling Freeze Horizon </a:t>
            </a:r>
          </a:p>
        </p:txBody>
      </p:sp>
      <p:sp>
        <p:nvSpPr>
          <p:cNvPr id="80" name="TextBox 79"/>
          <p:cNvSpPr txBox="1"/>
          <p:nvPr/>
        </p:nvSpPr>
        <p:spPr bwMode="auto">
          <a:xfrm>
            <a:off x="6496281" y="692152"/>
            <a:ext cx="2580084" cy="708025"/>
          </a:xfrm>
          <a:prstGeom prst="rect">
            <a:avLst/>
          </a:prstGeom>
          <a:noFill/>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Graphic Not to Scale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Freeze Horizon Distances are notional and will vary by location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 Indicates capability is fielded </a:t>
            </a:r>
          </a:p>
        </p:txBody>
      </p:sp>
      <p:sp>
        <p:nvSpPr>
          <p:cNvPr id="60" name="TextBox 59"/>
          <p:cNvSpPr txBox="1"/>
          <p:nvPr/>
        </p:nvSpPr>
        <p:spPr bwMode="auto">
          <a:xfrm>
            <a:off x="4318629" y="3868738"/>
            <a:ext cx="1250156" cy="40011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Coupled Scheduling*</a:t>
            </a:r>
          </a:p>
        </p:txBody>
      </p:sp>
      <p:sp>
        <p:nvSpPr>
          <p:cNvPr id="81" name="Rectangular Callout 80"/>
          <p:cNvSpPr/>
          <p:nvPr/>
        </p:nvSpPr>
        <p:spPr>
          <a:xfrm>
            <a:off x="4221625" y="1669224"/>
            <a:ext cx="1404309" cy="598486"/>
          </a:xfrm>
          <a:prstGeom prst="wedgeRectCallout">
            <a:avLst>
              <a:gd name="adj1" fmla="val 15908"/>
              <a:gd name="adj2" fmla="val 119239"/>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PBN Procedures:  </a:t>
            </a: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Optimizes design of airspace and STAR procedures to enable more efficient arrival operations.   </a:t>
            </a:r>
          </a:p>
        </p:txBody>
      </p:sp>
      <p:sp>
        <p:nvSpPr>
          <p:cNvPr id="82" name="Rectangular Callout 81"/>
          <p:cNvSpPr/>
          <p:nvPr/>
        </p:nvSpPr>
        <p:spPr>
          <a:xfrm>
            <a:off x="2518402" y="2681671"/>
            <a:ext cx="1366838" cy="707509"/>
          </a:xfrm>
          <a:prstGeom prst="wedgeRectCallout">
            <a:avLst>
              <a:gd name="adj1" fmla="val -15144"/>
              <a:gd name="adj2" fmla="val 101841"/>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Extended Metering:  </a:t>
            </a:r>
            <a:r>
              <a:rPr kumimoji="0" lang="en-US"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Greater </a:t>
            </a: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range for distribution of delay </a:t>
            </a:r>
            <a:r>
              <a:rPr kumimoji="0" lang="en-US"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(expands </a:t>
            </a: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solution horizon) for arrivals </a:t>
            </a:r>
          </a:p>
        </p:txBody>
      </p:sp>
      <p:sp>
        <p:nvSpPr>
          <p:cNvPr id="56" name="TextBox 55"/>
          <p:cNvSpPr txBox="1"/>
          <p:nvPr/>
        </p:nvSpPr>
        <p:spPr bwMode="auto">
          <a:xfrm rot="20253551">
            <a:off x="7278515" y="4010916"/>
            <a:ext cx="1070469" cy="246221"/>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7319F"/>
                </a:solidFill>
                <a:effectLst/>
                <a:uLnTx/>
                <a:uFillTx/>
                <a:latin typeface="Arial" panose="020B0604020202020204" pitchFamily="34" charset="0"/>
                <a:ea typeface="+mn-ea"/>
                <a:cs typeface="Arial" panose="020B0604020202020204" pitchFamily="34" charset="0"/>
              </a:rPr>
              <a:t>TSAS Tools</a:t>
            </a:r>
          </a:p>
        </p:txBody>
      </p:sp>
      <p:sp>
        <p:nvSpPr>
          <p:cNvPr id="7" name="Title 6"/>
          <p:cNvSpPr>
            <a:spLocks noGrp="1"/>
          </p:cNvSpPr>
          <p:nvPr>
            <p:ph type="title"/>
          </p:nvPr>
        </p:nvSpPr>
        <p:spPr>
          <a:xfrm>
            <a:off x="1066766" y="0"/>
            <a:ext cx="6793970" cy="835769"/>
          </a:xfrm>
        </p:spPr>
        <p:txBody>
          <a:bodyPr/>
          <a:lstStyle/>
          <a:p>
            <a:pPr algn="ctr"/>
            <a:r>
              <a:rPr lang="en-US" sz="3200" dirty="0" smtClean="0">
                <a:solidFill>
                  <a:srgbClr val="002060"/>
                </a:solidFill>
              </a:rPr>
              <a:t>Research Focus Areas</a:t>
            </a:r>
            <a:endParaRPr lang="en-US" sz="3200" dirty="0">
              <a:solidFill>
                <a:srgbClr val="002060"/>
              </a:solidFill>
            </a:endParaRPr>
          </a:p>
        </p:txBody>
      </p:sp>
      <p:sp>
        <p:nvSpPr>
          <p:cNvPr id="83" name="Rectangular Callout 80"/>
          <p:cNvSpPr/>
          <p:nvPr/>
        </p:nvSpPr>
        <p:spPr>
          <a:xfrm>
            <a:off x="4191398" y="5843592"/>
            <a:ext cx="1396763" cy="821478"/>
          </a:xfrm>
          <a:prstGeom prst="wedgeRectCallout">
            <a:avLst>
              <a:gd name="adj1" fmla="val 48933"/>
              <a:gd name="adj2" fmla="val -147359"/>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Ground Interval Management:  </a:t>
            </a:r>
            <a:endParaRPr lang="en-US" sz="900" kern="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Speed </a:t>
            </a: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advisories to achieve </a:t>
            </a:r>
            <a:r>
              <a:rPr kumimoji="0" lang="en-US"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meet-time </a:t>
            </a: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meter fixes.   </a:t>
            </a:r>
          </a:p>
        </p:txBody>
      </p:sp>
      <p:sp>
        <p:nvSpPr>
          <p:cNvPr id="84" name="Rectangular Callout 80"/>
          <p:cNvSpPr/>
          <p:nvPr/>
        </p:nvSpPr>
        <p:spPr>
          <a:xfrm>
            <a:off x="7509528" y="4816657"/>
            <a:ext cx="1396763" cy="852416"/>
          </a:xfrm>
          <a:prstGeom prst="wedgeRectCallout">
            <a:avLst>
              <a:gd name="adj1" fmla="val -34635"/>
              <a:gd name="adj2" fmla="val -125281"/>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Terminal Sequence and Spacing Tools:  </a:t>
            </a:r>
            <a:r>
              <a:rPr kumimoji="0" lang="en-US" sz="9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t>
            </a:r>
            <a:r>
              <a:rPr kumimoji="0" lang="en-US"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etering </a:t>
            </a: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TRACON and provides Controller Managed Spacing tools.</a:t>
            </a:r>
          </a:p>
        </p:txBody>
      </p:sp>
      <p:sp>
        <p:nvSpPr>
          <p:cNvPr id="85" name="Slide Number Placeholder 5"/>
          <p:cNvSpPr>
            <a:spLocks noGrp="1"/>
          </p:cNvSpPr>
          <p:nvPr>
            <p:ph type="sldNum" sz="quarter" idx="10"/>
          </p:nvPr>
        </p:nvSpPr>
        <p:spPr>
          <a:xfrm>
            <a:off x="7955508" y="6482686"/>
            <a:ext cx="1188493" cy="211493"/>
          </a:xfrm>
        </p:spPr>
        <p:txBody>
          <a:bodyPr/>
          <a:lstStyle/>
          <a:p>
            <a:fld id="{C56037D6-FAEC-4C31-91A6-58A6C18A9030}" type="slidenum">
              <a:rPr lang="en-US" sz="1400" b="0" i="0" smtClean="0">
                <a:solidFill>
                  <a:schemeClr val="tx1"/>
                </a:solidFill>
              </a:rPr>
              <a:pPr/>
              <a:t>5</a:t>
            </a:fld>
            <a:endParaRPr lang="en-US" sz="1400" b="0" i="0" dirty="0">
              <a:solidFill>
                <a:schemeClr val="tx1"/>
              </a:solidFill>
            </a:endParaRPr>
          </a:p>
        </p:txBody>
      </p:sp>
      <p:grpSp>
        <p:nvGrpSpPr>
          <p:cNvPr id="92" name="Group 91"/>
          <p:cNvGrpSpPr/>
          <p:nvPr/>
        </p:nvGrpSpPr>
        <p:grpSpPr>
          <a:xfrm>
            <a:off x="1723236" y="6402557"/>
            <a:ext cx="1990726" cy="434975"/>
            <a:chOff x="9863445" y="1943101"/>
            <a:chExt cx="1990726" cy="434975"/>
          </a:xfrm>
        </p:grpSpPr>
        <p:cxnSp>
          <p:nvCxnSpPr>
            <p:cNvPr id="93" name="Straight Connector 92"/>
            <p:cNvCxnSpPr/>
            <p:nvPr/>
          </p:nvCxnSpPr>
          <p:spPr>
            <a:xfrm>
              <a:off x="11330295" y="2081213"/>
              <a:ext cx="515938" cy="0"/>
            </a:xfrm>
            <a:prstGeom prst="line">
              <a:avLst/>
            </a:prstGeom>
            <a:ln w="34925">
              <a:solidFill>
                <a:srgbClr val="97319F"/>
              </a:solidFill>
            </a:ln>
          </p:spPr>
          <p:style>
            <a:lnRef idx="1">
              <a:schemeClr val="accent1"/>
            </a:lnRef>
            <a:fillRef idx="0">
              <a:schemeClr val="accent1"/>
            </a:fillRef>
            <a:effectRef idx="0">
              <a:schemeClr val="accent1"/>
            </a:effectRef>
            <a:fontRef idx="minor">
              <a:schemeClr val="tx1"/>
            </a:fontRef>
          </p:style>
        </p:cxnSp>
        <p:sp>
          <p:nvSpPr>
            <p:cNvPr id="94" name="TextBox 7170"/>
            <p:cNvSpPr txBox="1">
              <a:spLocks noChangeArrowheads="1"/>
            </p:cNvSpPr>
            <p:nvPr/>
          </p:nvSpPr>
          <p:spPr bwMode="auto">
            <a:xfrm>
              <a:off x="10128558" y="1943101"/>
              <a:ext cx="120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CC9933"/>
                </a:buClr>
                <a:buSzPct val="50000"/>
                <a:buFont typeface="Wingdings" panose="05000000000000000000" pitchFamily="2" charset="2"/>
                <a:buChar char=""/>
                <a:defRPr sz="2400">
                  <a:solidFill>
                    <a:srgbClr val="7F7F7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BBB59"/>
                </a:buClr>
                <a:buFont typeface="Arial" panose="020B0604020202020204" pitchFamily="34" charset="0"/>
                <a:buChar char="•"/>
                <a:defRPr sz="2000">
                  <a:solidFill>
                    <a:srgbClr val="7F7F7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CC9933"/>
                </a:buClr>
                <a:buSzPct val="50000"/>
                <a:buFont typeface="Wingdings" panose="05000000000000000000" pitchFamily="2" charset="2"/>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Ground-based</a:t>
              </a:r>
            </a:p>
          </p:txBody>
        </p:sp>
        <p:sp>
          <p:nvSpPr>
            <p:cNvPr id="95" name="TextBox 95"/>
            <p:cNvSpPr txBox="1">
              <a:spLocks noChangeArrowheads="1"/>
            </p:cNvSpPr>
            <p:nvPr/>
          </p:nvSpPr>
          <p:spPr bwMode="auto">
            <a:xfrm>
              <a:off x="9863445" y="2101851"/>
              <a:ext cx="1601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CC9933"/>
                </a:buClr>
                <a:buSzPct val="50000"/>
                <a:buFont typeface="Wingdings" panose="05000000000000000000" pitchFamily="2" charset="2"/>
                <a:buChar char=""/>
                <a:defRPr sz="2400">
                  <a:solidFill>
                    <a:srgbClr val="7F7F7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BBB59"/>
                </a:buClr>
                <a:buFont typeface="Arial" panose="020B0604020202020204" pitchFamily="34" charset="0"/>
                <a:buChar char="•"/>
                <a:defRPr sz="2000">
                  <a:solidFill>
                    <a:srgbClr val="7F7F7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CC9933"/>
                </a:buClr>
                <a:buSzPct val="50000"/>
                <a:buFont typeface="Wingdings" panose="05000000000000000000" pitchFamily="2" charset="2"/>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Flight Deck-based</a:t>
              </a:r>
            </a:p>
          </p:txBody>
        </p:sp>
        <p:cxnSp>
          <p:nvCxnSpPr>
            <p:cNvPr id="96" name="Straight Connector 95"/>
            <p:cNvCxnSpPr/>
            <p:nvPr/>
          </p:nvCxnSpPr>
          <p:spPr>
            <a:xfrm>
              <a:off x="11338234" y="2233613"/>
              <a:ext cx="515937"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97" name="Straight Arrow Connector 100"/>
          <p:cNvCxnSpPr>
            <a:cxnSpLocks noChangeShapeType="1"/>
          </p:cNvCxnSpPr>
          <p:nvPr/>
        </p:nvCxnSpPr>
        <p:spPr bwMode="auto">
          <a:xfrm flipV="1">
            <a:off x="2997034" y="3843340"/>
            <a:ext cx="5362984" cy="1430337"/>
          </a:xfrm>
          <a:prstGeom prst="straightConnector1">
            <a:avLst/>
          </a:prstGeom>
          <a:noFill/>
          <a:ln w="9525"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98" name="TextBox 97"/>
          <p:cNvSpPr txBox="1"/>
          <p:nvPr/>
        </p:nvSpPr>
        <p:spPr bwMode="auto">
          <a:xfrm rot="20817284">
            <a:off x="3284589" y="4693151"/>
            <a:ext cx="1843087" cy="246062"/>
          </a:xfrm>
          <a:prstGeom prst="rect">
            <a:avLst/>
          </a:prstGeom>
          <a:noFill/>
          <a:ln>
            <a:noFill/>
          </a:ln>
        </p:spPr>
        <p:txBody>
          <a:bodyPr>
            <a:spAutoFit/>
          </a:bodyPr>
          <a:lstStyle/>
          <a:p>
            <a:pPr>
              <a:defRPr/>
            </a:pPr>
            <a:r>
              <a:rPr lang="en-US" sz="1000" b="1" kern="0" dirty="0">
                <a:solidFill>
                  <a:srgbClr val="FFC000"/>
                </a:solidFill>
                <a:latin typeface="Calibri" pitchFamily="34" charset="0"/>
              </a:rPr>
              <a:t>Time of Arrival Control </a:t>
            </a:r>
            <a:r>
              <a:rPr lang="en-US" sz="1000" b="1" kern="0" dirty="0" smtClean="0">
                <a:solidFill>
                  <a:srgbClr val="FFC000"/>
                </a:solidFill>
                <a:latin typeface="Calibri" pitchFamily="34" charset="0"/>
              </a:rPr>
              <a:t> (RTA)</a:t>
            </a:r>
            <a:endParaRPr lang="en-US" sz="1000" b="1" kern="0" dirty="0">
              <a:solidFill>
                <a:srgbClr val="FFC000"/>
              </a:solidFill>
              <a:latin typeface="Calibri" pitchFamily="34" charset="0"/>
            </a:endParaRPr>
          </a:p>
        </p:txBody>
      </p:sp>
      <p:cxnSp>
        <p:nvCxnSpPr>
          <p:cNvPr id="99" name="Straight Arrow Connector 113"/>
          <p:cNvCxnSpPr>
            <a:cxnSpLocks noChangeShapeType="1"/>
          </p:cNvCxnSpPr>
          <p:nvPr/>
        </p:nvCxnSpPr>
        <p:spPr bwMode="auto">
          <a:xfrm flipV="1">
            <a:off x="5356854" y="3841408"/>
            <a:ext cx="2812680" cy="1990981"/>
          </a:xfrm>
          <a:prstGeom prst="straightConnector1">
            <a:avLst/>
          </a:prstGeom>
          <a:noFill/>
          <a:ln w="9525"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00" name="TextBox 99"/>
          <p:cNvSpPr txBox="1"/>
          <p:nvPr/>
        </p:nvSpPr>
        <p:spPr bwMode="auto">
          <a:xfrm rot="19633742">
            <a:off x="5402009" y="4901832"/>
            <a:ext cx="2624138" cy="246062"/>
          </a:xfrm>
          <a:prstGeom prst="rect">
            <a:avLst/>
          </a:prstGeom>
          <a:noFill/>
          <a:ln>
            <a:noFill/>
          </a:ln>
        </p:spPr>
        <p:txBody>
          <a:bodyPr>
            <a:spAutoFit/>
          </a:bodyPr>
          <a:lstStyle/>
          <a:p>
            <a:pPr>
              <a:defRPr/>
            </a:pPr>
            <a:r>
              <a:rPr lang="en-US" sz="1000" b="1" kern="0" dirty="0">
                <a:solidFill>
                  <a:srgbClr val="FFC000"/>
                </a:solidFill>
                <a:latin typeface="Calibri" pitchFamily="34" charset="0"/>
              </a:rPr>
              <a:t>IM </a:t>
            </a:r>
            <a:r>
              <a:rPr lang="en-US" sz="1000" b="1" kern="0" dirty="0" err="1">
                <a:solidFill>
                  <a:srgbClr val="FFC000"/>
                </a:solidFill>
                <a:latin typeface="Calibri" pitchFamily="34" charset="0"/>
              </a:rPr>
              <a:t>En</a:t>
            </a:r>
            <a:r>
              <a:rPr lang="en-US" sz="1000" b="1" kern="0" dirty="0">
                <a:solidFill>
                  <a:srgbClr val="FFC000"/>
                </a:solidFill>
                <a:latin typeface="Calibri" pitchFamily="34" charset="0"/>
              </a:rPr>
              <a:t> Route and Terminal Operations</a:t>
            </a:r>
          </a:p>
        </p:txBody>
      </p:sp>
      <p:sp>
        <p:nvSpPr>
          <p:cNvPr id="86" name="TextBox 85"/>
          <p:cNvSpPr txBox="1"/>
          <p:nvPr/>
        </p:nvSpPr>
        <p:spPr bwMode="auto">
          <a:xfrm rot="20409336">
            <a:off x="5318713" y="4382607"/>
            <a:ext cx="2703803" cy="246221"/>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7319F"/>
                </a:solidFill>
                <a:effectLst/>
                <a:uLnTx/>
                <a:uFillTx/>
                <a:latin typeface="Arial" panose="020B0604020202020204" pitchFamily="34" charset="0"/>
                <a:ea typeface="+mn-ea"/>
                <a:cs typeface="Arial" panose="020B0604020202020204" pitchFamily="34" charset="0"/>
              </a:rPr>
              <a:t>Speed </a:t>
            </a:r>
            <a:r>
              <a:rPr kumimoji="0" lang="en-US" sz="1000" b="1" i="0" u="none" strike="noStrike" kern="0" cap="none" spc="0" normalizeH="0" baseline="0" noProof="0" dirty="0">
                <a:ln>
                  <a:noFill/>
                </a:ln>
                <a:solidFill>
                  <a:srgbClr val="97319F"/>
                </a:solidFill>
                <a:effectLst/>
                <a:uLnTx/>
                <a:uFillTx/>
                <a:latin typeface="Arial" panose="020B0604020202020204" pitchFamily="34" charset="0"/>
                <a:ea typeface="+mn-ea"/>
                <a:cs typeface="Arial" panose="020B0604020202020204" pitchFamily="34" charset="0"/>
              </a:rPr>
              <a:t>Advisories</a:t>
            </a:r>
            <a:r>
              <a:rPr kumimoji="0" lang="en-US" sz="1000" b="1" i="0" u="none" strike="noStrike" kern="0" cap="none" spc="0" normalizeH="0" baseline="0" noProof="0" dirty="0" smtClean="0">
                <a:ln>
                  <a:noFill/>
                </a:ln>
                <a:solidFill>
                  <a:srgbClr val="97319F"/>
                </a:solidFill>
                <a:effectLst/>
                <a:uLnTx/>
                <a:uFillTx/>
                <a:latin typeface="Arial" panose="020B0604020202020204" pitchFamily="34" charset="0"/>
                <a:ea typeface="+mn-ea"/>
                <a:cs typeface="Arial" panose="020B0604020202020204" pitchFamily="34" charset="0"/>
              </a:rPr>
              <a:t>* (GIM-S)</a:t>
            </a:r>
            <a:endParaRPr kumimoji="0" lang="en-US" sz="1000" b="1" i="0" u="none" strike="noStrike" kern="0" cap="none" spc="0" normalizeH="0" baseline="0" noProof="0" dirty="0">
              <a:ln>
                <a:noFill/>
              </a:ln>
              <a:solidFill>
                <a:srgbClr val="97319F"/>
              </a:solidFill>
              <a:effectLst/>
              <a:uLnTx/>
              <a:uFillTx/>
              <a:latin typeface="Arial" panose="020B0604020202020204" pitchFamily="34" charset="0"/>
              <a:ea typeface="+mn-ea"/>
              <a:cs typeface="Arial" panose="020B0604020202020204" pitchFamily="34" charset="0"/>
            </a:endParaRPr>
          </a:p>
        </p:txBody>
      </p:sp>
      <p:sp>
        <p:nvSpPr>
          <p:cNvPr id="87" name="Rectangular Callout 80"/>
          <p:cNvSpPr/>
          <p:nvPr/>
        </p:nvSpPr>
        <p:spPr>
          <a:xfrm>
            <a:off x="2588167" y="5464528"/>
            <a:ext cx="1396763" cy="626172"/>
          </a:xfrm>
          <a:prstGeom prst="wedgeRectCallout">
            <a:avLst>
              <a:gd name="adj1" fmla="val 69996"/>
              <a:gd name="adj2" fmla="val -5359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Path Stretch:    </a:t>
            </a:r>
            <a:r>
              <a:rPr kumimoji="0" lang="en-US" sz="90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Closed-Loop lateral</a:t>
            </a:r>
            <a:r>
              <a:rPr kumimoji="0" lang="en-US" sz="900" i="0" u="none" strike="noStrike" kern="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maneuver to absorb delays</a:t>
            </a:r>
            <a:endParaRPr kumimoji="0" lang="en-US" sz="90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 name="Content Placeholder 2"/>
          <p:cNvSpPr txBox="1">
            <a:spLocks/>
          </p:cNvSpPr>
          <p:nvPr/>
        </p:nvSpPr>
        <p:spPr bwMode="auto">
          <a:xfrm>
            <a:off x="-53790" y="776287"/>
            <a:ext cx="289454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defTabSz="685783">
              <a:spcAft>
                <a:spcPts val="451"/>
              </a:spcAft>
              <a:buFont typeface="Arial" panose="020B0604020202020204" pitchFamily="34" charset="0"/>
              <a:buChar char="•"/>
              <a:defRPr/>
            </a:pPr>
            <a:r>
              <a:rPr lang="en-US" sz="1600" b="1" dirty="0" smtClean="0">
                <a:solidFill>
                  <a:sysClr val="windowText" lastClr="000000"/>
                </a:solidFill>
                <a:ea typeface="Verdana" pitchFamily="34" charset="0"/>
                <a:cs typeface="Verdana" pitchFamily="34" charset="0"/>
              </a:rPr>
              <a:t>PBN and Time, Speed, Spacing Tools </a:t>
            </a:r>
            <a:r>
              <a:rPr lang="en-US" sz="1600" b="1" dirty="0" smtClean="0">
                <a:solidFill>
                  <a:schemeClr val="tx1"/>
                </a:solidFill>
              </a:rPr>
              <a:t>Optimization </a:t>
            </a:r>
          </a:p>
          <a:p>
            <a:pPr marL="685800" lvl="1" defTabSz="685783">
              <a:spcAft>
                <a:spcPts val="451"/>
              </a:spcAft>
              <a:buFont typeface="Arial" panose="020B0604020202020204" pitchFamily="34" charset="0"/>
              <a:buChar char="•"/>
              <a:defRPr/>
            </a:pPr>
            <a:r>
              <a:rPr lang="en-US" sz="1400" dirty="0" smtClean="0">
                <a:solidFill>
                  <a:schemeClr val="tx1"/>
                </a:solidFill>
              </a:rPr>
              <a:t>Objectives</a:t>
            </a:r>
            <a:r>
              <a:rPr lang="en-US" sz="1400" dirty="0">
                <a:solidFill>
                  <a:schemeClr val="tx1"/>
                </a:solidFill>
              </a:rPr>
              <a:t>:  Expand the efficient use of PBN procedures in the NAS (leveraging the </a:t>
            </a:r>
            <a:r>
              <a:rPr lang="en-US" sz="1400" dirty="0" smtClean="0">
                <a:solidFill>
                  <a:schemeClr val="tx1"/>
                </a:solidFill>
              </a:rPr>
              <a:t>PBN NAV Strategy</a:t>
            </a:r>
            <a:r>
              <a:rPr lang="en-US" sz="1400" dirty="0">
                <a:solidFill>
                  <a:schemeClr val="tx1"/>
                </a:solidFill>
              </a:rPr>
              <a:t>) and </a:t>
            </a:r>
            <a:r>
              <a:rPr lang="en-US" sz="1400" dirty="0" smtClean="0">
                <a:solidFill>
                  <a:schemeClr val="tx1"/>
                </a:solidFill>
              </a:rPr>
              <a:t>apply </a:t>
            </a:r>
            <a:r>
              <a:rPr lang="en-US" sz="1400" dirty="0">
                <a:solidFill>
                  <a:schemeClr val="tx1"/>
                </a:solidFill>
              </a:rPr>
              <a:t>time, speed, spacing tools to </a:t>
            </a:r>
            <a:r>
              <a:rPr lang="en-US" sz="1400" dirty="0" smtClean="0">
                <a:solidFill>
                  <a:schemeClr val="tx1"/>
                </a:solidFill>
              </a:rPr>
              <a:t>   achieve </a:t>
            </a:r>
            <a:r>
              <a:rPr lang="en-US" sz="1400" dirty="0">
                <a:solidFill>
                  <a:schemeClr val="tx1"/>
                </a:solidFill>
              </a:rPr>
              <a:t>operational </a:t>
            </a:r>
            <a:r>
              <a:rPr lang="en-US" sz="1400" dirty="0" smtClean="0">
                <a:solidFill>
                  <a:schemeClr val="tx1"/>
                </a:solidFill>
              </a:rPr>
              <a:t> goals</a:t>
            </a:r>
          </a:p>
          <a:p>
            <a:pPr marL="685800" lvl="1" defTabSz="685783">
              <a:spcAft>
                <a:spcPts val="451"/>
              </a:spcAft>
              <a:buFont typeface="Arial" panose="020B0604020202020204" pitchFamily="34" charset="0"/>
              <a:buChar char="•"/>
              <a:defRPr/>
            </a:pPr>
            <a:r>
              <a:rPr lang="en-US" sz="1400" dirty="0" smtClean="0">
                <a:solidFill>
                  <a:schemeClr val="tx1"/>
                </a:solidFill>
              </a:rPr>
              <a:t>Potential </a:t>
            </a:r>
            <a:r>
              <a:rPr lang="en-US" sz="1400" dirty="0">
                <a:solidFill>
                  <a:schemeClr val="tx1"/>
                </a:solidFill>
              </a:rPr>
              <a:t>Activities:   Concept engineering </a:t>
            </a:r>
            <a:r>
              <a:rPr lang="en-US" sz="1400" dirty="0" smtClean="0">
                <a:solidFill>
                  <a:schemeClr val="tx1"/>
                </a:solidFill>
              </a:rPr>
              <a:t>activities (</a:t>
            </a:r>
            <a:r>
              <a:rPr lang="en-US" sz="1400" smtClean="0">
                <a:solidFill>
                  <a:schemeClr val="tx1"/>
                </a:solidFill>
              </a:rPr>
              <a:t>to include </a:t>
            </a:r>
            <a:r>
              <a:rPr lang="en-US" sz="1400" dirty="0" smtClean="0">
                <a:solidFill>
                  <a:schemeClr val="tx1"/>
                </a:solidFill>
              </a:rPr>
              <a:t>ATDs) </a:t>
            </a:r>
            <a:r>
              <a:rPr lang="en-US" sz="1400" dirty="0">
                <a:solidFill>
                  <a:schemeClr val="tx1"/>
                </a:solidFill>
              </a:rPr>
              <a:t>designed to </a:t>
            </a:r>
            <a:r>
              <a:rPr lang="en-US" sz="1400" dirty="0" smtClean="0">
                <a:solidFill>
                  <a:schemeClr val="tx1"/>
                </a:solidFill>
              </a:rPr>
              <a:t>mature the </a:t>
            </a:r>
            <a:r>
              <a:rPr lang="en-US" sz="1400" dirty="0">
                <a:solidFill>
                  <a:schemeClr val="tx1"/>
                </a:solidFill>
              </a:rPr>
              <a:t>tools necessary to enable the PBN </a:t>
            </a:r>
            <a:r>
              <a:rPr lang="en-US" sz="1400" dirty="0" smtClean="0">
                <a:solidFill>
                  <a:schemeClr val="tx1"/>
                </a:solidFill>
              </a:rPr>
              <a:t>NAV Strategy </a:t>
            </a:r>
            <a:r>
              <a:rPr lang="en-US" sz="1400" dirty="0">
                <a:solidFill>
                  <a:schemeClr val="tx1"/>
                </a:solidFill>
              </a:rPr>
              <a:t>and achieve </a:t>
            </a:r>
            <a:r>
              <a:rPr lang="en-US" sz="1400" dirty="0" smtClean="0">
                <a:solidFill>
                  <a:schemeClr val="tx1"/>
                </a:solidFill>
              </a:rPr>
              <a:t>throughput, </a:t>
            </a:r>
            <a:r>
              <a:rPr lang="en-US" sz="1400" dirty="0">
                <a:solidFill>
                  <a:schemeClr val="tx1"/>
                </a:solidFill>
              </a:rPr>
              <a:t>flight efficiency, safety, and other enterprise-level </a:t>
            </a:r>
            <a:r>
              <a:rPr lang="en-US" sz="1400" dirty="0" smtClean="0">
                <a:solidFill>
                  <a:schemeClr val="tx1"/>
                </a:solidFill>
              </a:rPr>
              <a:t>benefits</a:t>
            </a:r>
            <a:endParaRPr lang="en-US" sz="1000" dirty="0">
              <a:solidFill>
                <a:schemeClr val="tx1"/>
              </a:solidFill>
            </a:endParaRPr>
          </a:p>
          <a:p>
            <a:pPr marL="685800" lvl="1" defTabSz="685783">
              <a:spcAft>
                <a:spcPts val="451"/>
              </a:spcAft>
              <a:buFont typeface="Arial" panose="020B0604020202020204" pitchFamily="34" charset="0"/>
              <a:buChar char="•"/>
              <a:defRPr/>
            </a:pPr>
            <a:endParaRPr lang="en-US" sz="1400" dirty="0">
              <a:solidFill>
                <a:schemeClr val="tx1"/>
              </a:solidFill>
            </a:endParaRPr>
          </a:p>
        </p:txBody>
      </p:sp>
      <p:sp>
        <p:nvSpPr>
          <p:cNvPr id="101" name="Rectangular Callout 80"/>
          <p:cNvSpPr/>
          <p:nvPr/>
        </p:nvSpPr>
        <p:spPr>
          <a:xfrm>
            <a:off x="7485016" y="1708151"/>
            <a:ext cx="1396763" cy="513503"/>
          </a:xfrm>
          <a:prstGeom prst="wedgeRectCallout">
            <a:avLst>
              <a:gd name="adj1" fmla="val 20693"/>
              <a:gd name="adj2" fmla="val -46960"/>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Datacomm</a:t>
            </a:r>
            <a:r>
              <a:rPr kumimoji="0" lang="en-US" sz="9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when/where available</a:t>
            </a: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202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257176" y="779368"/>
            <a:ext cx="4845790" cy="4813920"/>
          </a:xfrm>
        </p:spPr>
        <p:txBody>
          <a:bodyPr/>
          <a:lstStyle/>
          <a:p>
            <a:r>
              <a:rPr lang="en-US" sz="1600" b="1" dirty="0" smtClean="0">
                <a:solidFill>
                  <a:schemeClr val="tx1"/>
                </a:solidFill>
              </a:rPr>
              <a:t>Cross-Capability Integration Analysis</a:t>
            </a:r>
          </a:p>
          <a:p>
            <a:pPr lvl="1"/>
            <a:r>
              <a:rPr lang="en-US" sz="1400" dirty="0" smtClean="0">
                <a:solidFill>
                  <a:schemeClr val="tx1"/>
                </a:solidFill>
              </a:rPr>
              <a:t>Objective:  Continued examination of possible cross-capability integration issues as emerging concepts evolve and new concepts are planned for the mid-term</a:t>
            </a:r>
          </a:p>
          <a:p>
            <a:pPr lvl="1"/>
            <a:r>
              <a:rPr lang="en-US" sz="1400" dirty="0" smtClean="0">
                <a:solidFill>
                  <a:schemeClr val="tx1"/>
                </a:solidFill>
              </a:rPr>
              <a:t>Potential Activities:  Scenario development/update/execution, mitigation recommendations (e.g. further research, </a:t>
            </a:r>
            <a:r>
              <a:rPr lang="en-US" sz="1400" dirty="0" err="1" smtClean="0">
                <a:solidFill>
                  <a:schemeClr val="tx1"/>
                </a:solidFill>
              </a:rPr>
              <a:t>reqs</a:t>
            </a:r>
            <a:r>
              <a:rPr lang="en-US" sz="1400" dirty="0" smtClean="0">
                <a:solidFill>
                  <a:schemeClr val="tx1"/>
                </a:solidFill>
              </a:rPr>
              <a:t>)</a:t>
            </a:r>
          </a:p>
          <a:p>
            <a:pPr marL="457200" lvl="1" indent="0">
              <a:buNone/>
            </a:pPr>
            <a:endParaRPr lang="en-US" sz="800" dirty="0" smtClean="0">
              <a:solidFill>
                <a:schemeClr val="tx1"/>
              </a:solidFill>
            </a:endParaRPr>
          </a:p>
          <a:p>
            <a:r>
              <a:rPr lang="en-US" sz="1600" b="1" dirty="0" smtClean="0">
                <a:solidFill>
                  <a:schemeClr val="tx1"/>
                </a:solidFill>
              </a:rPr>
              <a:t>*RTCA Support</a:t>
            </a:r>
          </a:p>
          <a:p>
            <a:pPr lvl="1"/>
            <a:r>
              <a:rPr lang="en-US" sz="1400" dirty="0" smtClean="0">
                <a:solidFill>
                  <a:schemeClr val="tx1"/>
                </a:solidFill>
              </a:rPr>
              <a:t>Continued support of international standards and public/private collaboration</a:t>
            </a:r>
            <a:endParaRPr lang="en-US" sz="1400" dirty="0">
              <a:solidFill>
                <a:schemeClr val="tx1"/>
              </a:solidFill>
            </a:endParaRPr>
          </a:p>
        </p:txBody>
      </p:sp>
      <p:sp>
        <p:nvSpPr>
          <p:cNvPr id="4" name="Slide Number Placeholder 3"/>
          <p:cNvSpPr>
            <a:spLocks noGrp="1"/>
          </p:cNvSpPr>
          <p:nvPr>
            <p:ph type="sldNum" sz="quarter" idx="10"/>
          </p:nvPr>
        </p:nvSpPr>
        <p:spPr>
          <a:xfrm>
            <a:off x="6553200" y="6245225"/>
            <a:ext cx="2133600" cy="476250"/>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6</a:t>
            </a:fld>
            <a:endParaRPr lang="en-US" dirty="0" smtClean="0">
              <a:solidFill>
                <a:srgbClr val="FFFFFF"/>
              </a:solidFill>
            </a:endParaRPr>
          </a:p>
        </p:txBody>
      </p:sp>
      <p:sp>
        <p:nvSpPr>
          <p:cNvPr id="5" name="Slide Number Placeholder 3"/>
          <p:cNvSpPr txBox="1">
            <a:spLocks/>
          </p:cNvSpPr>
          <p:nvPr/>
        </p:nvSpPr>
        <p:spPr>
          <a:xfrm>
            <a:off x="8601456" y="6391529"/>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6</a:t>
            </a:fld>
            <a:endParaRPr lang="en-US" sz="1600" dirty="0"/>
          </a:p>
        </p:txBody>
      </p:sp>
      <p:sp>
        <p:nvSpPr>
          <p:cNvPr id="9" name="Rectangle 2"/>
          <p:cNvSpPr txBox="1">
            <a:spLocks noChangeArrowheads="1"/>
          </p:cNvSpPr>
          <p:nvPr/>
        </p:nvSpPr>
        <p:spPr bwMode="auto">
          <a:xfrm>
            <a:off x="142875" y="126810"/>
            <a:ext cx="87534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600" b="1" kern="1200">
                <a:solidFill>
                  <a:srgbClr val="17375E"/>
                </a:solidFill>
                <a:latin typeface="Arial"/>
                <a:ea typeface="+mj-ea"/>
                <a:cs typeface="Arial"/>
              </a:defRPr>
            </a:lvl1pPr>
            <a:lvl2pPr algn="ctr" defTabSz="457200" rtl="0" fontAlgn="base">
              <a:spcBef>
                <a:spcPct val="0"/>
              </a:spcBef>
              <a:spcAft>
                <a:spcPct val="0"/>
              </a:spcAft>
              <a:defRPr sz="3600" b="1">
                <a:solidFill>
                  <a:srgbClr val="17375E"/>
                </a:solidFill>
                <a:latin typeface="Arial" charset="0"/>
                <a:cs typeface="Arial" charset="0"/>
              </a:defRPr>
            </a:lvl2pPr>
            <a:lvl3pPr algn="ctr" defTabSz="457200" rtl="0" fontAlgn="base">
              <a:spcBef>
                <a:spcPct val="0"/>
              </a:spcBef>
              <a:spcAft>
                <a:spcPct val="0"/>
              </a:spcAft>
              <a:defRPr sz="3600" b="1">
                <a:solidFill>
                  <a:srgbClr val="17375E"/>
                </a:solidFill>
                <a:latin typeface="Arial" charset="0"/>
                <a:cs typeface="Arial" charset="0"/>
              </a:defRPr>
            </a:lvl3pPr>
            <a:lvl4pPr algn="ctr" defTabSz="457200" rtl="0" fontAlgn="base">
              <a:spcBef>
                <a:spcPct val="0"/>
              </a:spcBef>
              <a:spcAft>
                <a:spcPct val="0"/>
              </a:spcAft>
              <a:defRPr sz="3600" b="1">
                <a:solidFill>
                  <a:srgbClr val="17375E"/>
                </a:solidFill>
                <a:latin typeface="Arial" charset="0"/>
                <a:cs typeface="Arial" charset="0"/>
              </a:defRPr>
            </a:lvl4pPr>
            <a:lvl5pPr algn="ctr" defTabSz="457200" rtl="0" fontAlgn="base">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a:lstStyle>
          <a:p>
            <a:r>
              <a:rPr lang="en-US" altLang="en-US" sz="2800" dirty="0" smtClean="0"/>
              <a:t>Research Focus Areas</a:t>
            </a:r>
            <a:endParaRPr lang="en-US" altLang="en-US" sz="1600" b="0" i="1" dirty="0" smtClean="0"/>
          </a:p>
        </p:txBody>
      </p:sp>
      <p:pic>
        <p:nvPicPr>
          <p:cNvPr id="6" name="Picture 5"/>
          <p:cNvPicPr>
            <a:picLocks noChangeAspect="1"/>
          </p:cNvPicPr>
          <p:nvPr/>
        </p:nvPicPr>
        <p:blipFill>
          <a:blip r:embed="rId3"/>
          <a:stretch>
            <a:fillRect/>
          </a:stretch>
        </p:blipFill>
        <p:spPr>
          <a:xfrm>
            <a:off x="5704906" y="1038688"/>
            <a:ext cx="3264115" cy="2416002"/>
          </a:xfrm>
          <a:prstGeom prst="rect">
            <a:avLst/>
          </a:prstGeom>
          <a:ln w="19050">
            <a:solidFill>
              <a:schemeClr val="accent1">
                <a:lumMod val="60000"/>
                <a:lumOff val="40000"/>
              </a:schemeClr>
            </a:solidFill>
          </a:ln>
        </p:spPr>
      </p:pic>
      <p:grpSp>
        <p:nvGrpSpPr>
          <p:cNvPr id="7" name="Group 2"/>
          <p:cNvGrpSpPr>
            <a:grpSpLocks/>
          </p:cNvGrpSpPr>
          <p:nvPr/>
        </p:nvGrpSpPr>
        <p:grpSpPr bwMode="auto">
          <a:xfrm>
            <a:off x="24087" y="3380681"/>
            <a:ext cx="5534024" cy="3478537"/>
            <a:chOff x="1504950" y="1004010"/>
            <a:chExt cx="6254750" cy="5081903"/>
          </a:xfrm>
        </p:grpSpPr>
        <p:sp>
          <p:nvSpPr>
            <p:cNvPr id="8" name="Freeform 7"/>
            <p:cNvSpPr/>
            <p:nvPr/>
          </p:nvSpPr>
          <p:spPr>
            <a:xfrm rot="2335063">
              <a:off x="2300957" y="1586780"/>
              <a:ext cx="475879" cy="1643598"/>
            </a:xfrm>
            <a:custGeom>
              <a:avLst/>
              <a:gdLst>
                <a:gd name="connsiteX0" fmla="*/ 0 w 258354"/>
                <a:gd name="connsiteY0" fmla="*/ 0 h 461554"/>
                <a:gd name="connsiteX1" fmla="*/ 66766 w 258354"/>
                <a:gd name="connsiteY1" fmla="*/ 203200 h 461554"/>
                <a:gd name="connsiteX2" fmla="*/ 84183 w 258354"/>
                <a:gd name="connsiteY2" fmla="*/ 145143 h 461554"/>
                <a:gd name="connsiteX3" fmla="*/ 156754 w 258354"/>
                <a:gd name="connsiteY3" fmla="*/ 325120 h 461554"/>
                <a:gd name="connsiteX4" fmla="*/ 165463 w 258354"/>
                <a:gd name="connsiteY4" fmla="*/ 255451 h 461554"/>
                <a:gd name="connsiteX5" fmla="*/ 258354 w 258354"/>
                <a:gd name="connsiteY5" fmla="*/ 461554 h 461554"/>
                <a:gd name="connsiteX6" fmla="*/ 171269 w 258354"/>
                <a:gd name="connsiteY6" fmla="*/ 116114 h 461554"/>
                <a:gd name="connsiteX7" fmla="*/ 162560 w 258354"/>
                <a:gd name="connsiteY7" fmla="*/ 182880 h 461554"/>
                <a:gd name="connsiteX8" fmla="*/ 119017 w 258354"/>
                <a:gd name="connsiteY8" fmla="*/ 0 h 461554"/>
                <a:gd name="connsiteX9" fmla="*/ 95794 w 258354"/>
                <a:gd name="connsiteY9" fmla="*/ 81280 h 461554"/>
                <a:gd name="connsiteX10" fmla="*/ 0 w 258354"/>
                <a:gd name="connsiteY10" fmla="*/ 0 h 461554"/>
                <a:gd name="connsiteX0" fmla="*/ 0 w 258354"/>
                <a:gd name="connsiteY0" fmla="*/ 0 h 461554"/>
                <a:gd name="connsiteX1" fmla="*/ 66766 w 258354"/>
                <a:gd name="connsiteY1" fmla="*/ 203200 h 461554"/>
                <a:gd name="connsiteX2" fmla="*/ 84183 w 258354"/>
                <a:gd name="connsiteY2" fmla="*/ 145143 h 461554"/>
                <a:gd name="connsiteX3" fmla="*/ 156754 w 258354"/>
                <a:gd name="connsiteY3" fmla="*/ 325120 h 461554"/>
                <a:gd name="connsiteX4" fmla="*/ 165463 w 258354"/>
                <a:gd name="connsiteY4" fmla="*/ 255451 h 461554"/>
                <a:gd name="connsiteX5" fmla="*/ 258354 w 258354"/>
                <a:gd name="connsiteY5" fmla="*/ 461554 h 461554"/>
                <a:gd name="connsiteX6" fmla="*/ 171269 w 258354"/>
                <a:gd name="connsiteY6" fmla="*/ 116114 h 461554"/>
                <a:gd name="connsiteX7" fmla="*/ 162560 w 258354"/>
                <a:gd name="connsiteY7" fmla="*/ 182880 h 461554"/>
                <a:gd name="connsiteX8" fmla="*/ 119017 w 258354"/>
                <a:gd name="connsiteY8" fmla="*/ 0 h 461554"/>
                <a:gd name="connsiteX9" fmla="*/ 64506 w 258354"/>
                <a:gd name="connsiteY9" fmla="*/ 89326 h 461554"/>
                <a:gd name="connsiteX10" fmla="*/ 0 w 258354"/>
                <a:gd name="connsiteY10" fmla="*/ 0 h 461554"/>
                <a:gd name="connsiteX0" fmla="*/ 0 w 258354"/>
                <a:gd name="connsiteY0" fmla="*/ 0 h 461554"/>
                <a:gd name="connsiteX1" fmla="*/ 66766 w 258354"/>
                <a:gd name="connsiteY1" fmla="*/ 203200 h 461554"/>
                <a:gd name="connsiteX2" fmla="*/ 84183 w 258354"/>
                <a:gd name="connsiteY2" fmla="*/ 145143 h 461554"/>
                <a:gd name="connsiteX3" fmla="*/ 156754 w 258354"/>
                <a:gd name="connsiteY3" fmla="*/ 325120 h 461554"/>
                <a:gd name="connsiteX4" fmla="*/ 165463 w 258354"/>
                <a:gd name="connsiteY4" fmla="*/ 255451 h 461554"/>
                <a:gd name="connsiteX5" fmla="*/ 258354 w 258354"/>
                <a:gd name="connsiteY5" fmla="*/ 461554 h 461554"/>
                <a:gd name="connsiteX6" fmla="*/ 171269 w 258354"/>
                <a:gd name="connsiteY6" fmla="*/ 116114 h 461554"/>
                <a:gd name="connsiteX7" fmla="*/ 162560 w 258354"/>
                <a:gd name="connsiteY7" fmla="*/ 182880 h 461554"/>
                <a:gd name="connsiteX8" fmla="*/ 96668 w 258354"/>
                <a:gd name="connsiteY8" fmla="*/ 74199 h 461554"/>
                <a:gd name="connsiteX9" fmla="*/ 64506 w 258354"/>
                <a:gd name="connsiteY9" fmla="*/ 89326 h 461554"/>
                <a:gd name="connsiteX10" fmla="*/ 0 w 258354"/>
                <a:gd name="connsiteY10" fmla="*/ 0 h 461554"/>
                <a:gd name="connsiteX0" fmla="*/ 0 w 258354"/>
                <a:gd name="connsiteY0" fmla="*/ 0 h 461554"/>
                <a:gd name="connsiteX1" fmla="*/ 66766 w 258354"/>
                <a:gd name="connsiteY1" fmla="*/ 203200 h 461554"/>
                <a:gd name="connsiteX2" fmla="*/ 84183 w 258354"/>
                <a:gd name="connsiteY2" fmla="*/ 145143 h 461554"/>
                <a:gd name="connsiteX3" fmla="*/ 156754 w 258354"/>
                <a:gd name="connsiteY3" fmla="*/ 325120 h 461554"/>
                <a:gd name="connsiteX4" fmla="*/ 165463 w 258354"/>
                <a:gd name="connsiteY4" fmla="*/ 255451 h 461554"/>
                <a:gd name="connsiteX5" fmla="*/ 258354 w 258354"/>
                <a:gd name="connsiteY5" fmla="*/ 461554 h 461554"/>
                <a:gd name="connsiteX6" fmla="*/ 171269 w 258354"/>
                <a:gd name="connsiteY6" fmla="*/ 116114 h 461554"/>
                <a:gd name="connsiteX7" fmla="*/ 144681 w 258354"/>
                <a:gd name="connsiteY7" fmla="*/ 199865 h 461554"/>
                <a:gd name="connsiteX8" fmla="*/ 96668 w 258354"/>
                <a:gd name="connsiteY8" fmla="*/ 74199 h 461554"/>
                <a:gd name="connsiteX9" fmla="*/ 64506 w 258354"/>
                <a:gd name="connsiteY9" fmla="*/ 89326 h 461554"/>
                <a:gd name="connsiteX10" fmla="*/ 0 w 258354"/>
                <a:gd name="connsiteY10" fmla="*/ 0 h 46155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38305 h 499994"/>
                <a:gd name="connsiteX8" fmla="*/ 118123 w 279809"/>
                <a:gd name="connsiteY8" fmla="*/ 112639 h 499994"/>
                <a:gd name="connsiteX9" fmla="*/ 85961 w 279809"/>
                <a:gd name="connsiteY9" fmla="*/ 127766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38305 h 499994"/>
                <a:gd name="connsiteX8" fmla="*/ 118123 w 279809"/>
                <a:gd name="connsiteY8" fmla="*/ 112639 h 499994"/>
                <a:gd name="connsiteX9" fmla="*/ 85961 w 279809"/>
                <a:gd name="connsiteY9" fmla="*/ 174252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38305 h 499994"/>
                <a:gd name="connsiteX8" fmla="*/ 110078 w 279809"/>
                <a:gd name="connsiteY8" fmla="*/ 117109 h 499994"/>
                <a:gd name="connsiteX9" fmla="*/ 85961 w 279809"/>
                <a:gd name="connsiteY9" fmla="*/ 174252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77639 h 499994"/>
                <a:gd name="connsiteX8" fmla="*/ 110078 w 279809"/>
                <a:gd name="connsiteY8" fmla="*/ 117109 h 499994"/>
                <a:gd name="connsiteX9" fmla="*/ 85961 w 279809"/>
                <a:gd name="connsiteY9" fmla="*/ 174252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77639 h 499994"/>
                <a:gd name="connsiteX8" fmla="*/ 102032 w 279809"/>
                <a:gd name="connsiteY8" fmla="*/ 126048 h 499994"/>
                <a:gd name="connsiteX9" fmla="*/ 85961 w 279809"/>
                <a:gd name="connsiteY9" fmla="*/ 174252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80209 w 279809"/>
                <a:gd name="connsiteY6" fmla="*/ 215343 h 499994"/>
                <a:gd name="connsiteX7" fmla="*/ 166136 w 279809"/>
                <a:gd name="connsiteY7" fmla="*/ 277639 h 499994"/>
                <a:gd name="connsiteX8" fmla="*/ 102032 w 279809"/>
                <a:gd name="connsiteY8" fmla="*/ 126048 h 499994"/>
                <a:gd name="connsiteX9" fmla="*/ 85961 w 279809"/>
                <a:gd name="connsiteY9" fmla="*/ 174252 h 499994"/>
                <a:gd name="connsiteX10" fmla="*/ 0 w 279809"/>
                <a:gd name="connsiteY10" fmla="*/ 0 h 49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809" h="499994">
                  <a:moveTo>
                    <a:pt x="0" y="0"/>
                  </a:moveTo>
                  <a:lnTo>
                    <a:pt x="88221" y="241640"/>
                  </a:lnTo>
                  <a:lnTo>
                    <a:pt x="105638" y="183583"/>
                  </a:lnTo>
                  <a:lnTo>
                    <a:pt x="178209" y="363560"/>
                  </a:lnTo>
                  <a:lnTo>
                    <a:pt x="186918" y="293891"/>
                  </a:lnTo>
                  <a:lnTo>
                    <a:pt x="279809" y="499994"/>
                  </a:lnTo>
                  <a:lnTo>
                    <a:pt x="180209" y="215343"/>
                  </a:lnTo>
                  <a:lnTo>
                    <a:pt x="166136" y="277639"/>
                  </a:lnTo>
                  <a:lnTo>
                    <a:pt x="102032" y="126048"/>
                  </a:lnTo>
                  <a:lnTo>
                    <a:pt x="85961" y="174252"/>
                  </a:lnTo>
                  <a:lnTo>
                    <a:pt x="0" y="0"/>
                  </a:lnTo>
                  <a:close/>
                </a:path>
              </a:pathLst>
            </a:custGeom>
            <a:solidFill>
              <a:schemeClr val="accent3">
                <a:lumMod val="60000"/>
                <a:lumOff val="40000"/>
              </a:schemeClr>
            </a:solidFill>
            <a:ln w="101600" cap="rnd">
              <a:noFill/>
            </a:ln>
            <a:effectLst>
              <a:glow rad="12700">
                <a:schemeClr val="bg1">
                  <a:alpha val="36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350" kern="0" dirty="0">
                <a:solidFill>
                  <a:sysClr val="windowText" lastClr="000000"/>
                </a:solidFill>
              </a:endParaRPr>
            </a:p>
          </p:txBody>
        </p:sp>
        <p:cxnSp>
          <p:nvCxnSpPr>
            <p:cNvPr id="10" name="Straight Arrow Connector 9"/>
            <p:cNvCxnSpPr/>
            <p:nvPr/>
          </p:nvCxnSpPr>
          <p:spPr>
            <a:xfrm>
              <a:off x="3554413" y="1789970"/>
              <a:ext cx="544512" cy="1887890"/>
            </a:xfrm>
            <a:prstGeom prst="straightConnector1">
              <a:avLst/>
            </a:prstGeom>
            <a:ln w="15875">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rot="8386502">
              <a:off x="4149256" y="1004010"/>
              <a:ext cx="662294" cy="4146583"/>
            </a:xfrm>
            <a:custGeom>
              <a:avLst/>
              <a:gdLst>
                <a:gd name="connsiteX0" fmla="*/ 0 w 258354"/>
                <a:gd name="connsiteY0" fmla="*/ 0 h 461554"/>
                <a:gd name="connsiteX1" fmla="*/ 66766 w 258354"/>
                <a:gd name="connsiteY1" fmla="*/ 203200 h 461554"/>
                <a:gd name="connsiteX2" fmla="*/ 84183 w 258354"/>
                <a:gd name="connsiteY2" fmla="*/ 145143 h 461554"/>
                <a:gd name="connsiteX3" fmla="*/ 156754 w 258354"/>
                <a:gd name="connsiteY3" fmla="*/ 325120 h 461554"/>
                <a:gd name="connsiteX4" fmla="*/ 165463 w 258354"/>
                <a:gd name="connsiteY4" fmla="*/ 255451 h 461554"/>
                <a:gd name="connsiteX5" fmla="*/ 258354 w 258354"/>
                <a:gd name="connsiteY5" fmla="*/ 461554 h 461554"/>
                <a:gd name="connsiteX6" fmla="*/ 171269 w 258354"/>
                <a:gd name="connsiteY6" fmla="*/ 116114 h 461554"/>
                <a:gd name="connsiteX7" fmla="*/ 162560 w 258354"/>
                <a:gd name="connsiteY7" fmla="*/ 182880 h 461554"/>
                <a:gd name="connsiteX8" fmla="*/ 119017 w 258354"/>
                <a:gd name="connsiteY8" fmla="*/ 0 h 461554"/>
                <a:gd name="connsiteX9" fmla="*/ 95794 w 258354"/>
                <a:gd name="connsiteY9" fmla="*/ 81280 h 461554"/>
                <a:gd name="connsiteX10" fmla="*/ 0 w 258354"/>
                <a:gd name="connsiteY10" fmla="*/ 0 h 461554"/>
                <a:gd name="connsiteX0" fmla="*/ 0 w 258354"/>
                <a:gd name="connsiteY0" fmla="*/ 0 h 461554"/>
                <a:gd name="connsiteX1" fmla="*/ 66766 w 258354"/>
                <a:gd name="connsiteY1" fmla="*/ 203200 h 461554"/>
                <a:gd name="connsiteX2" fmla="*/ 84183 w 258354"/>
                <a:gd name="connsiteY2" fmla="*/ 145143 h 461554"/>
                <a:gd name="connsiteX3" fmla="*/ 156754 w 258354"/>
                <a:gd name="connsiteY3" fmla="*/ 325120 h 461554"/>
                <a:gd name="connsiteX4" fmla="*/ 165463 w 258354"/>
                <a:gd name="connsiteY4" fmla="*/ 255451 h 461554"/>
                <a:gd name="connsiteX5" fmla="*/ 258354 w 258354"/>
                <a:gd name="connsiteY5" fmla="*/ 461554 h 461554"/>
                <a:gd name="connsiteX6" fmla="*/ 171269 w 258354"/>
                <a:gd name="connsiteY6" fmla="*/ 116114 h 461554"/>
                <a:gd name="connsiteX7" fmla="*/ 162560 w 258354"/>
                <a:gd name="connsiteY7" fmla="*/ 182880 h 461554"/>
                <a:gd name="connsiteX8" fmla="*/ 119017 w 258354"/>
                <a:gd name="connsiteY8" fmla="*/ 0 h 461554"/>
                <a:gd name="connsiteX9" fmla="*/ 64506 w 258354"/>
                <a:gd name="connsiteY9" fmla="*/ 89326 h 461554"/>
                <a:gd name="connsiteX10" fmla="*/ 0 w 258354"/>
                <a:gd name="connsiteY10" fmla="*/ 0 h 461554"/>
                <a:gd name="connsiteX0" fmla="*/ 0 w 258354"/>
                <a:gd name="connsiteY0" fmla="*/ 0 h 461554"/>
                <a:gd name="connsiteX1" fmla="*/ 66766 w 258354"/>
                <a:gd name="connsiteY1" fmla="*/ 203200 h 461554"/>
                <a:gd name="connsiteX2" fmla="*/ 84183 w 258354"/>
                <a:gd name="connsiteY2" fmla="*/ 145143 h 461554"/>
                <a:gd name="connsiteX3" fmla="*/ 156754 w 258354"/>
                <a:gd name="connsiteY3" fmla="*/ 325120 h 461554"/>
                <a:gd name="connsiteX4" fmla="*/ 165463 w 258354"/>
                <a:gd name="connsiteY4" fmla="*/ 255451 h 461554"/>
                <a:gd name="connsiteX5" fmla="*/ 258354 w 258354"/>
                <a:gd name="connsiteY5" fmla="*/ 461554 h 461554"/>
                <a:gd name="connsiteX6" fmla="*/ 171269 w 258354"/>
                <a:gd name="connsiteY6" fmla="*/ 116114 h 461554"/>
                <a:gd name="connsiteX7" fmla="*/ 162560 w 258354"/>
                <a:gd name="connsiteY7" fmla="*/ 182880 h 461554"/>
                <a:gd name="connsiteX8" fmla="*/ 96668 w 258354"/>
                <a:gd name="connsiteY8" fmla="*/ 74199 h 461554"/>
                <a:gd name="connsiteX9" fmla="*/ 64506 w 258354"/>
                <a:gd name="connsiteY9" fmla="*/ 89326 h 461554"/>
                <a:gd name="connsiteX10" fmla="*/ 0 w 258354"/>
                <a:gd name="connsiteY10" fmla="*/ 0 h 461554"/>
                <a:gd name="connsiteX0" fmla="*/ 0 w 258354"/>
                <a:gd name="connsiteY0" fmla="*/ 0 h 461554"/>
                <a:gd name="connsiteX1" fmla="*/ 66766 w 258354"/>
                <a:gd name="connsiteY1" fmla="*/ 203200 h 461554"/>
                <a:gd name="connsiteX2" fmla="*/ 84183 w 258354"/>
                <a:gd name="connsiteY2" fmla="*/ 145143 h 461554"/>
                <a:gd name="connsiteX3" fmla="*/ 156754 w 258354"/>
                <a:gd name="connsiteY3" fmla="*/ 325120 h 461554"/>
                <a:gd name="connsiteX4" fmla="*/ 165463 w 258354"/>
                <a:gd name="connsiteY4" fmla="*/ 255451 h 461554"/>
                <a:gd name="connsiteX5" fmla="*/ 258354 w 258354"/>
                <a:gd name="connsiteY5" fmla="*/ 461554 h 461554"/>
                <a:gd name="connsiteX6" fmla="*/ 171269 w 258354"/>
                <a:gd name="connsiteY6" fmla="*/ 116114 h 461554"/>
                <a:gd name="connsiteX7" fmla="*/ 144681 w 258354"/>
                <a:gd name="connsiteY7" fmla="*/ 199865 h 461554"/>
                <a:gd name="connsiteX8" fmla="*/ 96668 w 258354"/>
                <a:gd name="connsiteY8" fmla="*/ 74199 h 461554"/>
                <a:gd name="connsiteX9" fmla="*/ 64506 w 258354"/>
                <a:gd name="connsiteY9" fmla="*/ 89326 h 461554"/>
                <a:gd name="connsiteX10" fmla="*/ 0 w 258354"/>
                <a:gd name="connsiteY10" fmla="*/ 0 h 46155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38305 h 499994"/>
                <a:gd name="connsiteX8" fmla="*/ 118123 w 279809"/>
                <a:gd name="connsiteY8" fmla="*/ 112639 h 499994"/>
                <a:gd name="connsiteX9" fmla="*/ 85961 w 279809"/>
                <a:gd name="connsiteY9" fmla="*/ 127766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38305 h 499994"/>
                <a:gd name="connsiteX8" fmla="*/ 118123 w 279809"/>
                <a:gd name="connsiteY8" fmla="*/ 112639 h 499994"/>
                <a:gd name="connsiteX9" fmla="*/ 85961 w 279809"/>
                <a:gd name="connsiteY9" fmla="*/ 174252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38305 h 499994"/>
                <a:gd name="connsiteX8" fmla="*/ 110078 w 279809"/>
                <a:gd name="connsiteY8" fmla="*/ 117109 h 499994"/>
                <a:gd name="connsiteX9" fmla="*/ 85961 w 279809"/>
                <a:gd name="connsiteY9" fmla="*/ 174252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77639 h 499994"/>
                <a:gd name="connsiteX8" fmla="*/ 110078 w 279809"/>
                <a:gd name="connsiteY8" fmla="*/ 117109 h 499994"/>
                <a:gd name="connsiteX9" fmla="*/ 85961 w 279809"/>
                <a:gd name="connsiteY9" fmla="*/ 174252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77639 h 499994"/>
                <a:gd name="connsiteX8" fmla="*/ 102032 w 279809"/>
                <a:gd name="connsiteY8" fmla="*/ 126048 h 499994"/>
                <a:gd name="connsiteX9" fmla="*/ 85961 w 279809"/>
                <a:gd name="connsiteY9" fmla="*/ 174252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80209 w 279809"/>
                <a:gd name="connsiteY6" fmla="*/ 215343 h 499994"/>
                <a:gd name="connsiteX7" fmla="*/ 166136 w 279809"/>
                <a:gd name="connsiteY7" fmla="*/ 277639 h 499994"/>
                <a:gd name="connsiteX8" fmla="*/ 102032 w 279809"/>
                <a:gd name="connsiteY8" fmla="*/ 126048 h 499994"/>
                <a:gd name="connsiteX9" fmla="*/ 85961 w 279809"/>
                <a:gd name="connsiteY9" fmla="*/ 174252 h 499994"/>
                <a:gd name="connsiteX10" fmla="*/ 0 w 279809"/>
                <a:gd name="connsiteY10" fmla="*/ 0 h 49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809" h="499994">
                  <a:moveTo>
                    <a:pt x="0" y="0"/>
                  </a:moveTo>
                  <a:lnTo>
                    <a:pt x="88221" y="241640"/>
                  </a:lnTo>
                  <a:lnTo>
                    <a:pt x="105638" y="183583"/>
                  </a:lnTo>
                  <a:lnTo>
                    <a:pt x="178209" y="363560"/>
                  </a:lnTo>
                  <a:lnTo>
                    <a:pt x="186918" y="293891"/>
                  </a:lnTo>
                  <a:lnTo>
                    <a:pt x="279809" y="499994"/>
                  </a:lnTo>
                  <a:lnTo>
                    <a:pt x="180209" y="215343"/>
                  </a:lnTo>
                  <a:lnTo>
                    <a:pt x="166136" y="277639"/>
                  </a:lnTo>
                  <a:lnTo>
                    <a:pt x="102032" y="126048"/>
                  </a:lnTo>
                  <a:lnTo>
                    <a:pt x="85961" y="174252"/>
                  </a:lnTo>
                  <a:lnTo>
                    <a:pt x="0" y="0"/>
                  </a:lnTo>
                  <a:close/>
                </a:path>
              </a:pathLst>
            </a:custGeom>
            <a:solidFill>
              <a:schemeClr val="accent3">
                <a:lumMod val="60000"/>
                <a:lumOff val="40000"/>
              </a:schemeClr>
            </a:solidFill>
            <a:ln w="101600" cap="rnd">
              <a:noFill/>
            </a:ln>
            <a:effectLst>
              <a:glow rad="12700">
                <a:schemeClr val="bg1">
                  <a:alpha val="36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350" kern="0" dirty="0">
                <a:solidFill>
                  <a:sysClr val="windowText" lastClr="000000"/>
                </a:solidFill>
              </a:endParaRPr>
            </a:p>
          </p:txBody>
        </p:sp>
        <p:pic>
          <p:nvPicPr>
            <p:cNvPr id="12" name="Picture 7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7263" y="4440238"/>
              <a:ext cx="1508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6162675" y="4547972"/>
              <a:ext cx="339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19825" y="4619423"/>
              <a:ext cx="339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200775" y="4447941"/>
              <a:ext cx="195263" cy="2715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504950" y="3022100"/>
              <a:ext cx="1490663" cy="231818"/>
            </a:xfrm>
            <a:prstGeom prst="straightConnector1">
              <a:avLst/>
            </a:prstGeom>
            <a:ln>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47825" y="2386981"/>
              <a:ext cx="1358900" cy="832005"/>
            </a:xfrm>
            <a:prstGeom prst="straightConnector1">
              <a:avLst/>
            </a:prstGeom>
            <a:ln>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290763" y="2210735"/>
              <a:ext cx="738187" cy="986022"/>
            </a:xfrm>
            <a:prstGeom prst="straightConnector1">
              <a:avLst/>
            </a:prstGeom>
            <a:ln>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49090" y="4004947"/>
              <a:ext cx="940671" cy="674461"/>
            </a:xfrm>
            <a:prstGeom prst="rect">
              <a:avLst/>
            </a:prstGeom>
            <a:solidFill>
              <a:schemeClr val="bg1"/>
            </a:solidFill>
            <a:ln w="19050">
              <a:solidFill>
                <a:schemeClr val="tx2">
                  <a:lumMod val="60000"/>
                  <a:lumOff val="40000"/>
                </a:schemeClr>
              </a:solidFill>
            </a:ln>
          </p:spPr>
          <p:txBody>
            <a:bodyPr wrap="none">
              <a:spAutoFit/>
            </a:bodyPr>
            <a:lstStyle/>
            <a:p>
              <a:pPr algn="ctr" defTabSz="685800" eaLnBrk="1" fontAlgn="auto" hangingPunct="1">
                <a:spcBef>
                  <a:spcPts val="0"/>
                </a:spcBef>
                <a:spcAft>
                  <a:spcPts val="0"/>
                </a:spcAft>
                <a:defRPr/>
              </a:pPr>
              <a:r>
                <a:rPr lang="en-US" sz="1200" kern="0" dirty="0">
                  <a:solidFill>
                    <a:schemeClr val="accent5">
                      <a:lumMod val="75000"/>
                    </a:schemeClr>
                  </a:solidFill>
                  <a:latin typeface="Arial" pitchFamily="34" charset="0"/>
                  <a:ea typeface="Verdana" pitchFamily="34" charset="0"/>
                  <a:cs typeface="Verdana" pitchFamily="34" charset="0"/>
                </a:rPr>
                <a:t>Extended</a:t>
              </a:r>
            </a:p>
            <a:p>
              <a:pPr algn="ctr" defTabSz="685800" eaLnBrk="1" fontAlgn="auto" hangingPunct="1">
                <a:spcBef>
                  <a:spcPts val="0"/>
                </a:spcBef>
                <a:spcAft>
                  <a:spcPts val="0"/>
                </a:spcAft>
                <a:defRPr/>
              </a:pPr>
              <a:r>
                <a:rPr lang="en-US" sz="1200" kern="0" dirty="0">
                  <a:solidFill>
                    <a:schemeClr val="accent5">
                      <a:lumMod val="75000"/>
                    </a:schemeClr>
                  </a:solidFill>
                  <a:latin typeface="Arial" pitchFamily="34" charset="0"/>
                  <a:ea typeface="Verdana" pitchFamily="34" charset="0"/>
                  <a:cs typeface="Verdana" pitchFamily="34" charset="0"/>
                </a:rPr>
                <a:t>Metering</a:t>
              </a:r>
            </a:p>
          </p:txBody>
        </p:sp>
        <p:cxnSp>
          <p:nvCxnSpPr>
            <p:cNvPr id="20" name="Straight Arrow Connector 19"/>
            <p:cNvCxnSpPr/>
            <p:nvPr/>
          </p:nvCxnSpPr>
          <p:spPr>
            <a:xfrm>
              <a:off x="3014663" y="3218987"/>
              <a:ext cx="1069975" cy="479515"/>
            </a:xfrm>
            <a:prstGeom prst="straightConnector1">
              <a:avLst/>
            </a:prstGeom>
            <a:ln w="15875">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4119563" y="3698501"/>
              <a:ext cx="3468687" cy="927273"/>
            </a:xfrm>
            <a:custGeom>
              <a:avLst/>
              <a:gdLst>
                <a:gd name="connsiteX0" fmla="*/ 0 w 4625220"/>
                <a:gd name="connsiteY0" fmla="*/ 0 h 1234912"/>
                <a:gd name="connsiteX1" fmla="*/ 1131216 w 4625220"/>
                <a:gd name="connsiteY1" fmla="*/ 593889 h 1234912"/>
                <a:gd name="connsiteX2" fmla="*/ 3535051 w 4625220"/>
                <a:gd name="connsiteY2" fmla="*/ 641023 h 1234912"/>
                <a:gd name="connsiteX3" fmla="*/ 4619134 w 4625220"/>
                <a:gd name="connsiteY3" fmla="*/ 782425 h 1234912"/>
                <a:gd name="connsiteX4" fmla="*/ 3940404 w 4625220"/>
                <a:gd name="connsiteY4" fmla="*/ 1140644 h 1234912"/>
                <a:gd name="connsiteX5" fmla="*/ 3214540 w 4625220"/>
                <a:gd name="connsiteY5" fmla="*/ 1234912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5220" h="1234912">
                  <a:moveTo>
                    <a:pt x="0" y="0"/>
                  </a:moveTo>
                  <a:cubicBezTo>
                    <a:pt x="271020" y="243526"/>
                    <a:pt x="542041" y="487052"/>
                    <a:pt x="1131216" y="593889"/>
                  </a:cubicBezTo>
                  <a:cubicBezTo>
                    <a:pt x="1720391" y="700726"/>
                    <a:pt x="2953731" y="609600"/>
                    <a:pt x="3535051" y="641023"/>
                  </a:cubicBezTo>
                  <a:cubicBezTo>
                    <a:pt x="4116371" y="672446"/>
                    <a:pt x="4551575" y="699155"/>
                    <a:pt x="4619134" y="782425"/>
                  </a:cubicBezTo>
                  <a:cubicBezTo>
                    <a:pt x="4686693" y="865695"/>
                    <a:pt x="4174503" y="1065230"/>
                    <a:pt x="3940404" y="1140644"/>
                  </a:cubicBezTo>
                  <a:cubicBezTo>
                    <a:pt x="3706305" y="1216058"/>
                    <a:pt x="3460422" y="1225485"/>
                    <a:pt x="3214540" y="1234912"/>
                  </a:cubicBezTo>
                </a:path>
              </a:pathLst>
            </a:custGeom>
            <a:no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kern="0" dirty="0">
                <a:solidFill>
                  <a:srgbClr val="0070C0"/>
                </a:solidFill>
              </a:endParaRPr>
            </a:p>
          </p:txBody>
        </p:sp>
        <p:cxnSp>
          <p:nvCxnSpPr>
            <p:cNvPr id="22" name="Straight Arrow Connector 21"/>
            <p:cNvCxnSpPr/>
            <p:nvPr/>
          </p:nvCxnSpPr>
          <p:spPr>
            <a:xfrm flipV="1">
              <a:off x="2770188" y="4856005"/>
              <a:ext cx="1046162" cy="724035"/>
            </a:xfrm>
            <a:prstGeom prst="straightConnector1">
              <a:avLst/>
            </a:prstGeom>
            <a:ln w="15875">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835400" y="4187543"/>
              <a:ext cx="1338263" cy="660523"/>
            </a:xfrm>
            <a:prstGeom prst="straightConnector1">
              <a:avLst/>
            </a:prstGeom>
            <a:ln w="15875">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58195" y="5089410"/>
              <a:ext cx="1063873" cy="674461"/>
            </a:xfrm>
            <a:prstGeom prst="rect">
              <a:avLst/>
            </a:prstGeom>
            <a:solidFill>
              <a:schemeClr val="bg1"/>
            </a:solidFill>
            <a:ln w="19050">
              <a:solidFill>
                <a:schemeClr val="tx2">
                  <a:lumMod val="60000"/>
                  <a:lumOff val="40000"/>
                </a:schemeClr>
              </a:solidFill>
            </a:ln>
          </p:spPr>
          <p:txBody>
            <a:bodyPr wrap="none">
              <a:spAutoFit/>
            </a:bodyPr>
            <a:lstStyle/>
            <a:p>
              <a:pPr algn="ctr" defTabSz="685800" eaLnBrk="1" fontAlgn="auto" hangingPunct="1">
                <a:spcBef>
                  <a:spcPts val="0"/>
                </a:spcBef>
                <a:spcAft>
                  <a:spcPts val="0"/>
                </a:spcAft>
                <a:defRPr/>
              </a:pPr>
              <a:r>
                <a:rPr lang="en-US" sz="1200" kern="0" dirty="0">
                  <a:solidFill>
                    <a:schemeClr val="accent5">
                      <a:lumMod val="75000"/>
                    </a:schemeClr>
                  </a:solidFill>
                  <a:latin typeface="Arial" pitchFamily="34" charset="0"/>
                  <a:ea typeface="Verdana" pitchFamily="34" charset="0"/>
                  <a:cs typeface="Verdana" pitchFamily="34" charset="0"/>
                </a:rPr>
                <a:t>Coupled</a:t>
              </a:r>
            </a:p>
            <a:p>
              <a:pPr algn="ctr" defTabSz="685800" eaLnBrk="1" fontAlgn="auto" hangingPunct="1">
                <a:spcBef>
                  <a:spcPts val="0"/>
                </a:spcBef>
                <a:spcAft>
                  <a:spcPts val="0"/>
                </a:spcAft>
                <a:defRPr/>
              </a:pPr>
              <a:r>
                <a:rPr lang="en-US" sz="1200" kern="0" dirty="0">
                  <a:solidFill>
                    <a:schemeClr val="accent5">
                      <a:lumMod val="75000"/>
                    </a:schemeClr>
                  </a:solidFill>
                  <a:latin typeface="Arial" pitchFamily="34" charset="0"/>
                  <a:ea typeface="Verdana" pitchFamily="34" charset="0"/>
                  <a:cs typeface="Verdana" pitchFamily="34" charset="0"/>
                </a:rPr>
                <a:t>Scheduling</a:t>
              </a:r>
            </a:p>
          </p:txBody>
        </p:sp>
        <p:sp>
          <p:nvSpPr>
            <p:cNvPr id="25" name="TextBox 24"/>
            <p:cNvSpPr txBox="1"/>
            <p:nvPr/>
          </p:nvSpPr>
          <p:spPr>
            <a:xfrm>
              <a:off x="2841626" y="2788694"/>
              <a:ext cx="1614650" cy="404676"/>
            </a:xfrm>
            <a:prstGeom prst="rect">
              <a:avLst/>
            </a:prstGeom>
            <a:solidFill>
              <a:schemeClr val="bg1"/>
            </a:solidFill>
            <a:ln w="19050">
              <a:solidFill>
                <a:schemeClr val="tx2">
                  <a:lumMod val="60000"/>
                  <a:lumOff val="40000"/>
                </a:schemeClr>
              </a:solidFill>
            </a:ln>
          </p:spPr>
          <p:txBody>
            <a:bodyPr wrap="none">
              <a:spAutoFit/>
            </a:bodyPr>
            <a:lstStyle>
              <a:defPPr>
                <a:defRPr lang="en-US"/>
              </a:defPPr>
              <a:lvl1pPr>
                <a:spcAft>
                  <a:spcPts val="600"/>
                </a:spcAft>
                <a:defRPr sz="1600">
                  <a:solidFill>
                    <a:srgbClr val="00B050"/>
                  </a:solidFill>
                  <a:ea typeface="Verdana" pitchFamily="34" charset="0"/>
                  <a:cs typeface="Verdana" pitchFamily="34" charset="0"/>
                </a:defRPr>
              </a:lvl1pPr>
            </a:lstStyle>
            <a:p>
              <a:pPr defTabSz="685800" eaLnBrk="1" fontAlgn="auto" hangingPunct="1">
                <a:spcBef>
                  <a:spcPts val="0"/>
                </a:spcBef>
                <a:spcAft>
                  <a:spcPts val="450"/>
                </a:spcAft>
                <a:defRPr/>
              </a:pPr>
              <a:r>
                <a:rPr lang="en-US" sz="1200" kern="0" dirty="0">
                  <a:solidFill>
                    <a:schemeClr val="accent5">
                      <a:lumMod val="75000"/>
                    </a:schemeClr>
                  </a:solidFill>
                  <a:latin typeface="Arial" pitchFamily="34" charset="0"/>
                </a:rPr>
                <a:t>Airborne Reroutes</a:t>
              </a:r>
            </a:p>
          </p:txBody>
        </p:sp>
        <p:sp>
          <p:nvSpPr>
            <p:cNvPr id="26" name="TextBox 25"/>
            <p:cNvSpPr txBox="1"/>
            <p:nvPr/>
          </p:nvSpPr>
          <p:spPr>
            <a:xfrm>
              <a:off x="5652204" y="4825828"/>
              <a:ext cx="2097971" cy="404676"/>
            </a:xfrm>
            <a:prstGeom prst="rect">
              <a:avLst/>
            </a:prstGeom>
            <a:noFill/>
            <a:ln w="19050">
              <a:solidFill>
                <a:schemeClr val="tx2">
                  <a:lumMod val="60000"/>
                  <a:lumOff val="40000"/>
                </a:schemeClr>
              </a:solidFill>
            </a:ln>
          </p:spPr>
          <p:txBody>
            <a:bodyPr wrap="square">
              <a:spAutoFit/>
            </a:bodyPr>
            <a:lstStyle/>
            <a:p>
              <a:pPr defTabSz="685800" eaLnBrk="1" fontAlgn="auto" hangingPunct="1">
                <a:spcBef>
                  <a:spcPts val="0"/>
                </a:spcBef>
                <a:spcAft>
                  <a:spcPts val="450"/>
                </a:spcAft>
                <a:defRPr/>
              </a:pPr>
              <a:r>
                <a:rPr lang="en-US" sz="1200" kern="0" dirty="0">
                  <a:solidFill>
                    <a:srgbClr val="0070C0"/>
                  </a:solidFill>
                  <a:latin typeface="Arial" pitchFamily="34" charset="0"/>
                  <a:ea typeface="Verdana" pitchFamily="34" charset="0"/>
                  <a:cs typeface="Verdana" pitchFamily="34" charset="0"/>
                </a:rPr>
                <a:t>Pre-Departure Reroutes</a:t>
              </a:r>
            </a:p>
          </p:txBody>
        </p:sp>
        <p:sp>
          <p:nvSpPr>
            <p:cNvPr id="27" name="TextBox 26"/>
            <p:cNvSpPr txBox="1"/>
            <p:nvPr/>
          </p:nvSpPr>
          <p:spPr>
            <a:xfrm>
              <a:off x="5173664" y="4360637"/>
              <a:ext cx="714374" cy="404676"/>
            </a:xfrm>
            <a:prstGeom prst="rect">
              <a:avLst/>
            </a:prstGeom>
            <a:noFill/>
            <a:ln w="19050">
              <a:solidFill>
                <a:schemeClr val="tx2">
                  <a:lumMod val="60000"/>
                  <a:lumOff val="40000"/>
                </a:schemeClr>
              </a:solidFill>
            </a:ln>
          </p:spPr>
          <p:txBody>
            <a:bodyPr wrap="square">
              <a:spAutoFit/>
            </a:bodyPr>
            <a:lstStyle/>
            <a:p>
              <a:pPr defTabSz="685800" eaLnBrk="1" fontAlgn="auto" hangingPunct="1">
                <a:spcBef>
                  <a:spcPts val="0"/>
                </a:spcBef>
                <a:spcAft>
                  <a:spcPts val="450"/>
                </a:spcAft>
                <a:defRPr/>
              </a:pPr>
              <a:r>
                <a:rPr lang="en-US" sz="1200" kern="0" dirty="0">
                  <a:solidFill>
                    <a:srgbClr val="0070C0"/>
                  </a:solidFill>
                  <a:latin typeface="Arial" pitchFamily="34" charset="0"/>
                  <a:ea typeface="Verdana" pitchFamily="34" charset="0"/>
                  <a:cs typeface="Verdana" pitchFamily="34" charset="0"/>
                </a:rPr>
                <a:t>IDAC</a:t>
              </a:r>
            </a:p>
          </p:txBody>
        </p:sp>
        <p:sp>
          <p:nvSpPr>
            <p:cNvPr id="28" name="TextBox 27"/>
            <p:cNvSpPr txBox="1"/>
            <p:nvPr/>
          </p:nvSpPr>
          <p:spPr>
            <a:xfrm>
              <a:off x="1670050" y="2345697"/>
              <a:ext cx="770237" cy="404676"/>
            </a:xfrm>
            <a:prstGeom prst="rect">
              <a:avLst/>
            </a:prstGeom>
            <a:solidFill>
              <a:schemeClr val="bg1"/>
            </a:solidFill>
            <a:ln w="19050">
              <a:solidFill>
                <a:schemeClr val="tx2">
                  <a:lumMod val="60000"/>
                  <a:lumOff val="40000"/>
                </a:schemeClr>
              </a:solidFill>
            </a:ln>
          </p:spPr>
          <p:txBody>
            <a:bodyPr wrap="square">
              <a:spAutoFit/>
            </a:bodyPr>
            <a:lstStyle/>
            <a:p>
              <a:pPr defTabSz="685800" eaLnBrk="1" fontAlgn="auto" hangingPunct="1">
                <a:spcBef>
                  <a:spcPts val="0"/>
                </a:spcBef>
                <a:spcAft>
                  <a:spcPts val="450"/>
                </a:spcAft>
                <a:defRPr/>
              </a:pPr>
              <a:r>
                <a:rPr lang="en-US" sz="1200" kern="0" dirty="0">
                  <a:solidFill>
                    <a:srgbClr val="0070C0"/>
                  </a:solidFill>
                  <a:latin typeface="Arial" pitchFamily="34" charset="0"/>
                  <a:ea typeface="Verdana" pitchFamily="34" charset="0"/>
                  <a:cs typeface="Verdana" pitchFamily="34" charset="0"/>
                </a:rPr>
                <a:t>CTOP</a:t>
              </a:r>
            </a:p>
          </p:txBody>
        </p:sp>
        <p:sp>
          <p:nvSpPr>
            <p:cNvPr id="29" name="TextBox 28"/>
            <p:cNvSpPr txBox="1"/>
            <p:nvPr/>
          </p:nvSpPr>
          <p:spPr>
            <a:xfrm>
              <a:off x="4148138" y="4135121"/>
              <a:ext cx="663471" cy="404676"/>
            </a:xfrm>
            <a:prstGeom prst="rect">
              <a:avLst/>
            </a:prstGeom>
            <a:solidFill>
              <a:schemeClr val="bg1"/>
            </a:solidFill>
            <a:ln w="19050">
              <a:solidFill>
                <a:schemeClr val="tx2">
                  <a:lumMod val="60000"/>
                  <a:lumOff val="40000"/>
                </a:schemeClr>
              </a:solidFill>
            </a:ln>
          </p:spPr>
          <p:txBody>
            <a:bodyPr wrap="none">
              <a:spAutoFit/>
            </a:bodyPr>
            <a:lstStyle/>
            <a:p>
              <a:pPr defTabSz="685800" eaLnBrk="1" fontAlgn="auto" hangingPunct="1">
                <a:spcBef>
                  <a:spcPts val="0"/>
                </a:spcBef>
                <a:spcAft>
                  <a:spcPts val="450"/>
                </a:spcAft>
                <a:defRPr/>
              </a:pPr>
              <a:r>
                <a:rPr lang="en-US" sz="1200" kern="0" dirty="0">
                  <a:solidFill>
                    <a:schemeClr val="accent5">
                      <a:lumMod val="75000"/>
                    </a:schemeClr>
                  </a:solidFill>
                  <a:latin typeface="Arial" pitchFamily="34" charset="0"/>
                  <a:ea typeface="Verdana" pitchFamily="34" charset="0"/>
                  <a:cs typeface="Verdana" pitchFamily="34" charset="0"/>
                </a:rPr>
                <a:t>TSAS</a:t>
              </a:r>
            </a:p>
          </p:txBody>
        </p:sp>
        <p:sp>
          <p:nvSpPr>
            <p:cNvPr id="30" name="TextBox 29"/>
            <p:cNvSpPr txBox="1"/>
            <p:nvPr/>
          </p:nvSpPr>
          <p:spPr>
            <a:xfrm>
              <a:off x="4511773" y="2642617"/>
              <a:ext cx="1606551" cy="674461"/>
            </a:xfrm>
            <a:prstGeom prst="rect">
              <a:avLst/>
            </a:prstGeom>
            <a:solidFill>
              <a:schemeClr val="bg1"/>
            </a:solidFill>
            <a:ln w="19050">
              <a:solidFill>
                <a:schemeClr val="tx2">
                  <a:lumMod val="60000"/>
                  <a:lumOff val="40000"/>
                </a:schemeClr>
              </a:solidFill>
            </a:ln>
          </p:spPr>
          <p:txBody>
            <a:bodyPr wrap="square">
              <a:spAutoFit/>
            </a:bodyPr>
            <a:lstStyle/>
            <a:p>
              <a:pPr algn="ctr" defTabSz="685800" eaLnBrk="1" fontAlgn="auto" hangingPunct="1">
                <a:spcBef>
                  <a:spcPts val="0"/>
                </a:spcBef>
                <a:spcAft>
                  <a:spcPts val="0"/>
                </a:spcAft>
                <a:defRPr/>
              </a:pPr>
              <a:r>
                <a:rPr lang="en-US" sz="1200" kern="0" dirty="0">
                  <a:solidFill>
                    <a:srgbClr val="0070C0"/>
                  </a:solidFill>
                  <a:latin typeface="Arial" pitchFamily="34" charset="0"/>
                  <a:ea typeface="Verdana" pitchFamily="34" charset="0"/>
                  <a:cs typeface="Verdana" pitchFamily="34" charset="0"/>
                </a:rPr>
                <a:t>Adjacent Center</a:t>
              </a:r>
            </a:p>
            <a:p>
              <a:pPr algn="ctr" defTabSz="685800" eaLnBrk="1" fontAlgn="auto" hangingPunct="1">
                <a:spcBef>
                  <a:spcPts val="0"/>
                </a:spcBef>
                <a:spcAft>
                  <a:spcPts val="0"/>
                </a:spcAft>
                <a:defRPr/>
              </a:pPr>
              <a:r>
                <a:rPr lang="en-US" sz="1200" kern="0" dirty="0">
                  <a:solidFill>
                    <a:srgbClr val="0070C0"/>
                  </a:solidFill>
                  <a:latin typeface="Arial" pitchFamily="34" charset="0"/>
                  <a:ea typeface="Verdana" pitchFamily="34" charset="0"/>
                  <a:cs typeface="Verdana" pitchFamily="34" charset="0"/>
                </a:rPr>
                <a:t>Metering</a:t>
              </a:r>
            </a:p>
          </p:txBody>
        </p:sp>
        <p:pic>
          <p:nvPicPr>
            <p:cNvPr id="31" name="Picture 217" descr="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89425">
              <a:off x="7067550" y="4184650"/>
              <a:ext cx="6921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88" descr="jet airpla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61620">
              <a:off x="1970088" y="3068638"/>
              <a:ext cx="541337"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7" descr="UHF Follow-on#.png"/>
            <p:cNvPicPr>
              <a:picLocks noChangeAspect="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rot="-725519">
              <a:off x="2620963" y="1468438"/>
              <a:ext cx="488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Connector 33"/>
            <p:cNvCxnSpPr>
              <a:endCxn id="12" idx="0"/>
            </p:cNvCxnSpPr>
            <p:nvPr/>
          </p:nvCxnSpPr>
          <p:spPr>
            <a:xfrm>
              <a:off x="2933700" y="1755038"/>
              <a:ext cx="3178175" cy="2684964"/>
            </a:xfrm>
            <a:prstGeom prst="line">
              <a:avLst/>
            </a:prstGeom>
            <a:ln>
              <a:solidFill>
                <a:schemeClr val="accent2">
                  <a:lumMod val="60000"/>
                  <a:lumOff val="40000"/>
                </a:schemeClr>
              </a:solidFill>
              <a:prstDash val="dashDot"/>
            </a:ln>
          </p:spPr>
          <p:style>
            <a:lnRef idx="1">
              <a:schemeClr val="accent3"/>
            </a:lnRef>
            <a:fillRef idx="0">
              <a:schemeClr val="accent3"/>
            </a:fillRef>
            <a:effectRef idx="0">
              <a:schemeClr val="accent3"/>
            </a:effectRef>
            <a:fontRef idx="minor">
              <a:schemeClr val="tx1"/>
            </a:fontRef>
          </p:style>
        </p:cxnSp>
        <p:sp>
          <p:nvSpPr>
            <p:cNvPr id="35" name="TextBox 34"/>
            <p:cNvSpPr txBox="1"/>
            <p:nvPr/>
          </p:nvSpPr>
          <p:spPr>
            <a:xfrm>
              <a:off x="2668588" y="2177392"/>
              <a:ext cx="1134531" cy="404676"/>
            </a:xfrm>
            <a:prstGeom prst="rect">
              <a:avLst/>
            </a:prstGeom>
            <a:solidFill>
              <a:schemeClr val="bg1"/>
            </a:solidFill>
            <a:ln w="19050">
              <a:solidFill>
                <a:schemeClr val="tx2">
                  <a:lumMod val="60000"/>
                  <a:lumOff val="40000"/>
                </a:schemeClr>
              </a:solidFill>
            </a:ln>
          </p:spPr>
          <p:txBody>
            <a:bodyPr wrap="none">
              <a:spAutoFit/>
            </a:bodyPr>
            <a:lstStyle/>
            <a:p>
              <a:pPr defTabSz="685800" eaLnBrk="1" fontAlgn="auto" hangingPunct="1">
                <a:spcBef>
                  <a:spcPts val="0"/>
                </a:spcBef>
                <a:spcAft>
                  <a:spcPts val="450"/>
                </a:spcAft>
                <a:defRPr/>
              </a:pPr>
              <a:r>
                <a:rPr lang="en-US" sz="1200" kern="0" dirty="0">
                  <a:solidFill>
                    <a:schemeClr val="accent5">
                      <a:lumMod val="75000"/>
                    </a:schemeClr>
                  </a:solidFill>
                  <a:latin typeface="Arial" pitchFamily="34" charset="0"/>
                  <a:ea typeface="Verdana" pitchFamily="34" charset="0"/>
                  <a:cs typeface="Verdana" pitchFamily="34" charset="0"/>
                </a:rPr>
                <a:t>Data Comm</a:t>
              </a:r>
            </a:p>
          </p:txBody>
        </p:sp>
        <p:sp>
          <p:nvSpPr>
            <p:cNvPr id="36" name="TextBox 35"/>
            <p:cNvSpPr txBox="1"/>
            <p:nvPr/>
          </p:nvSpPr>
          <p:spPr>
            <a:xfrm>
              <a:off x="1608138" y="3258681"/>
              <a:ext cx="1315708" cy="404676"/>
            </a:xfrm>
            <a:prstGeom prst="rect">
              <a:avLst/>
            </a:prstGeom>
            <a:noFill/>
            <a:ln w="19050">
              <a:solidFill>
                <a:schemeClr val="tx2">
                  <a:lumMod val="60000"/>
                  <a:lumOff val="40000"/>
                </a:schemeClr>
              </a:solidFill>
            </a:ln>
          </p:spPr>
          <p:txBody>
            <a:bodyPr wrap="none">
              <a:spAutoFit/>
            </a:bodyPr>
            <a:lstStyle/>
            <a:p>
              <a:pPr defTabSz="685800" eaLnBrk="1" fontAlgn="auto" hangingPunct="1">
                <a:spcBef>
                  <a:spcPts val="0"/>
                </a:spcBef>
                <a:spcAft>
                  <a:spcPts val="450"/>
                </a:spcAft>
                <a:defRPr/>
              </a:pPr>
              <a:r>
                <a:rPr lang="en-US" sz="1200" kern="0" dirty="0">
                  <a:solidFill>
                    <a:schemeClr val="accent5">
                      <a:lumMod val="75000"/>
                    </a:schemeClr>
                  </a:solidFill>
                  <a:latin typeface="Arial" pitchFamily="34" charset="0"/>
                  <a:ea typeface="Verdana" pitchFamily="34" charset="0"/>
                  <a:cs typeface="Verdana" pitchFamily="34" charset="0"/>
                </a:rPr>
                <a:t>Speed Control</a:t>
              </a:r>
            </a:p>
          </p:txBody>
        </p:sp>
        <p:pic>
          <p:nvPicPr>
            <p:cNvPr id="37" name="Picture 214" descr="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59188" y="3471863"/>
              <a:ext cx="5095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4522787" y="4871884"/>
              <a:ext cx="752476" cy="1214029"/>
            </a:xfrm>
            <a:prstGeom prst="rect">
              <a:avLst/>
            </a:prstGeom>
            <a:noFill/>
            <a:ln w="19050">
              <a:solidFill>
                <a:schemeClr val="tx2">
                  <a:lumMod val="60000"/>
                  <a:lumOff val="40000"/>
                </a:schemeClr>
              </a:solidFill>
            </a:ln>
          </p:spPr>
          <p:txBody>
            <a:bodyPr wrap="square">
              <a:spAutoFit/>
            </a:bodyPr>
            <a:lstStyle/>
            <a:p>
              <a:pPr defTabSz="685800" eaLnBrk="1" fontAlgn="auto" hangingPunct="1">
                <a:spcBef>
                  <a:spcPts val="0"/>
                </a:spcBef>
                <a:spcAft>
                  <a:spcPts val="0"/>
                </a:spcAft>
                <a:defRPr/>
              </a:pPr>
              <a:r>
                <a:rPr lang="en-US" sz="1200" kern="0" dirty="0">
                  <a:solidFill>
                    <a:srgbClr val="0070C0"/>
                  </a:solidFill>
                  <a:latin typeface="Arial" pitchFamily="34" charset="0"/>
                  <a:ea typeface="Verdana" pitchFamily="34" charset="0"/>
                  <a:cs typeface="Verdana" pitchFamily="34" charset="0"/>
                </a:rPr>
                <a:t>CRDA</a:t>
              </a:r>
            </a:p>
            <a:p>
              <a:pPr defTabSz="685800" eaLnBrk="1" fontAlgn="auto" hangingPunct="1">
                <a:spcBef>
                  <a:spcPts val="0"/>
                </a:spcBef>
                <a:spcAft>
                  <a:spcPts val="0"/>
                </a:spcAft>
                <a:defRPr/>
              </a:pPr>
              <a:r>
                <a:rPr lang="en-US" sz="1200" kern="0" dirty="0">
                  <a:solidFill>
                    <a:srgbClr val="0070C0"/>
                  </a:solidFill>
                  <a:latin typeface="Arial" pitchFamily="34" charset="0"/>
                  <a:ea typeface="Verdana" pitchFamily="34" charset="0"/>
                  <a:cs typeface="Verdana" pitchFamily="34" charset="0"/>
                </a:rPr>
                <a:t>ATPA</a:t>
              </a:r>
            </a:p>
            <a:p>
              <a:pPr defTabSz="685800" eaLnBrk="1" fontAlgn="auto" hangingPunct="1">
                <a:spcBef>
                  <a:spcPts val="0"/>
                </a:spcBef>
                <a:spcAft>
                  <a:spcPts val="0"/>
                </a:spcAft>
                <a:defRPr/>
              </a:pPr>
              <a:r>
                <a:rPr lang="en-US" sz="1200" kern="0" dirty="0">
                  <a:solidFill>
                    <a:srgbClr val="0070C0"/>
                  </a:solidFill>
                  <a:latin typeface="Arial" pitchFamily="34" charset="0"/>
                  <a:ea typeface="Verdana" pitchFamily="34" charset="0"/>
                  <a:cs typeface="Verdana" pitchFamily="34" charset="0"/>
                </a:rPr>
                <a:t>Wake</a:t>
              </a:r>
            </a:p>
            <a:p>
              <a:pPr defTabSz="685800" eaLnBrk="1" fontAlgn="auto" hangingPunct="1">
                <a:spcBef>
                  <a:spcPts val="0"/>
                </a:spcBef>
                <a:spcAft>
                  <a:spcPts val="0"/>
                </a:spcAft>
                <a:defRPr/>
              </a:pPr>
              <a:r>
                <a:rPr lang="en-US" sz="1200" kern="0" dirty="0">
                  <a:solidFill>
                    <a:srgbClr val="0070C0"/>
                  </a:solidFill>
                  <a:latin typeface="Arial" pitchFamily="34" charset="0"/>
                  <a:ea typeface="Verdana" pitchFamily="34" charset="0"/>
                  <a:cs typeface="Verdana" pitchFamily="34" charset="0"/>
                </a:rPr>
                <a:t>CSPO </a:t>
              </a:r>
            </a:p>
          </p:txBody>
        </p:sp>
        <p:sp>
          <p:nvSpPr>
            <p:cNvPr id="39" name="TextBox 38"/>
            <p:cNvSpPr txBox="1"/>
            <p:nvPr/>
          </p:nvSpPr>
          <p:spPr>
            <a:xfrm>
              <a:off x="5862637" y="3857466"/>
              <a:ext cx="639763" cy="277865"/>
            </a:xfrm>
            <a:prstGeom prst="rect">
              <a:avLst/>
            </a:prstGeom>
            <a:solidFill>
              <a:schemeClr val="bg1"/>
            </a:solidFill>
            <a:ln w="19050">
              <a:solidFill>
                <a:schemeClr val="tx2">
                  <a:lumMod val="60000"/>
                  <a:lumOff val="40000"/>
                </a:schemeClr>
              </a:solidFill>
            </a:ln>
          </p:spPr>
          <p:txBody>
            <a:bodyPr wrap="none">
              <a:spAutoFit/>
            </a:bodyPr>
            <a:lstStyle/>
            <a:p>
              <a:pPr defTabSz="685800" eaLnBrk="1" fontAlgn="auto" hangingPunct="1">
                <a:spcBef>
                  <a:spcPts val="0"/>
                </a:spcBef>
                <a:spcAft>
                  <a:spcPts val="450"/>
                </a:spcAft>
                <a:defRPr/>
              </a:pPr>
              <a:r>
                <a:rPr lang="en-US" sz="1200" kern="0" dirty="0">
                  <a:solidFill>
                    <a:srgbClr val="0070C0"/>
                  </a:solidFill>
                  <a:latin typeface="Arial" pitchFamily="34" charset="0"/>
                  <a:ea typeface="Verdana" pitchFamily="34" charset="0"/>
                  <a:cs typeface="Verdana" pitchFamily="34" charset="0"/>
                </a:rPr>
                <a:t>OAPM</a:t>
              </a:r>
            </a:p>
          </p:txBody>
        </p:sp>
        <p:sp>
          <p:nvSpPr>
            <p:cNvPr id="40" name="TextBox 39"/>
            <p:cNvSpPr txBox="1"/>
            <p:nvPr/>
          </p:nvSpPr>
          <p:spPr>
            <a:xfrm>
              <a:off x="4210050" y="3610786"/>
              <a:ext cx="1300303" cy="404676"/>
            </a:xfrm>
            <a:prstGeom prst="rect">
              <a:avLst/>
            </a:prstGeom>
            <a:solidFill>
              <a:schemeClr val="bg1"/>
            </a:solidFill>
            <a:ln w="19050">
              <a:solidFill>
                <a:schemeClr val="tx2">
                  <a:lumMod val="60000"/>
                  <a:lumOff val="40000"/>
                </a:schemeClr>
              </a:solidFill>
            </a:ln>
          </p:spPr>
          <p:txBody>
            <a:bodyPr wrap="square">
              <a:spAutoFit/>
            </a:bodyPr>
            <a:lstStyle/>
            <a:p>
              <a:pPr defTabSz="685800" eaLnBrk="1" fontAlgn="auto" hangingPunct="1">
                <a:spcBef>
                  <a:spcPts val="0"/>
                </a:spcBef>
                <a:spcAft>
                  <a:spcPts val="450"/>
                </a:spcAft>
                <a:defRPr/>
              </a:pPr>
              <a:r>
                <a:rPr lang="en-US" sz="1200" kern="0" dirty="0">
                  <a:solidFill>
                    <a:srgbClr val="0070C0"/>
                  </a:solidFill>
                  <a:latin typeface="Arial" pitchFamily="34" charset="0"/>
                  <a:ea typeface="Verdana" pitchFamily="34" charset="0"/>
                  <a:cs typeface="Verdana" pitchFamily="34" charset="0"/>
                </a:rPr>
                <a:t>RNAV / RNP</a:t>
              </a:r>
            </a:p>
          </p:txBody>
        </p:sp>
        <p:sp>
          <p:nvSpPr>
            <p:cNvPr id="41" name="TextBox 40"/>
            <p:cNvSpPr txBox="1"/>
            <p:nvPr/>
          </p:nvSpPr>
          <p:spPr>
            <a:xfrm>
              <a:off x="6100763" y="5310888"/>
              <a:ext cx="1216896" cy="674461"/>
            </a:xfrm>
            <a:prstGeom prst="rect">
              <a:avLst/>
            </a:prstGeom>
            <a:noFill/>
            <a:ln w="19050">
              <a:solidFill>
                <a:schemeClr val="tx2">
                  <a:lumMod val="60000"/>
                  <a:lumOff val="40000"/>
                </a:schemeClr>
              </a:solidFill>
            </a:ln>
          </p:spPr>
          <p:txBody>
            <a:bodyPr wrap="square">
              <a:spAutoFit/>
            </a:bodyPr>
            <a:lstStyle/>
            <a:p>
              <a:pPr algn="ctr" defTabSz="685800" eaLnBrk="1" fontAlgn="auto" hangingPunct="1">
                <a:spcBef>
                  <a:spcPts val="0"/>
                </a:spcBef>
                <a:spcAft>
                  <a:spcPts val="450"/>
                </a:spcAft>
                <a:defRPr/>
              </a:pPr>
              <a:r>
                <a:rPr lang="en-US" sz="1200" kern="0" dirty="0">
                  <a:solidFill>
                    <a:srgbClr val="0070C0"/>
                  </a:solidFill>
                  <a:latin typeface="Arial" pitchFamily="34" charset="0"/>
                  <a:ea typeface="Verdana" pitchFamily="34" charset="0"/>
                  <a:cs typeface="Verdana" pitchFamily="34" charset="0"/>
                </a:rPr>
                <a:t>Departure Scheduling</a:t>
              </a:r>
            </a:p>
          </p:txBody>
        </p:sp>
        <p:grpSp>
          <p:nvGrpSpPr>
            <p:cNvPr id="42" name="Group 67"/>
            <p:cNvGrpSpPr>
              <a:grpSpLocks/>
            </p:cNvGrpSpPr>
            <p:nvPr/>
          </p:nvGrpSpPr>
          <p:grpSpPr bwMode="auto">
            <a:xfrm>
              <a:off x="4011613" y="1811338"/>
              <a:ext cx="1143000" cy="700087"/>
              <a:chOff x="4264750" y="937595"/>
              <a:chExt cx="2065595" cy="1069838"/>
            </a:xfrm>
          </p:grpSpPr>
          <p:pic>
            <p:nvPicPr>
              <p:cNvPr id="43" name="Picture 68" descr="storm.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flipH="1">
                <a:off x="4894999" y="937595"/>
                <a:ext cx="1345998" cy="106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69" descr="clouds.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618024" y="1282965"/>
                <a:ext cx="712321" cy="44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70" descr="clouds.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264750" y="1108257"/>
                <a:ext cx="1573703" cy="66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6" name="Benefits #1">
            <a:hlinkClick r:id="" action="ppaction://media"/>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646738" y="3669152"/>
            <a:ext cx="338455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951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078"/>
            <a:ext cx="8229600" cy="906092"/>
          </a:xfrm>
        </p:spPr>
        <p:txBody>
          <a:bodyPr/>
          <a:lstStyle/>
          <a:p>
            <a:r>
              <a:rPr lang="en-US" dirty="0" smtClean="0"/>
              <a:t>Research Focus Area</a:t>
            </a:r>
            <a:endParaRPr lang="en-US" dirty="0"/>
          </a:p>
        </p:txBody>
      </p:sp>
      <p:sp>
        <p:nvSpPr>
          <p:cNvPr id="3" name="Content Placeholder 2"/>
          <p:cNvSpPr>
            <a:spLocks noGrp="1"/>
          </p:cNvSpPr>
          <p:nvPr>
            <p:ph idx="1"/>
          </p:nvPr>
        </p:nvSpPr>
        <p:spPr>
          <a:xfrm>
            <a:off x="457200" y="1076398"/>
            <a:ext cx="8229600" cy="4525963"/>
          </a:xfrm>
        </p:spPr>
        <p:txBody>
          <a:bodyPr/>
          <a:lstStyle/>
          <a:p>
            <a:r>
              <a:rPr lang="en-US" dirty="0" smtClean="0">
                <a:solidFill>
                  <a:schemeClr val="tx1"/>
                </a:solidFill>
              </a:rPr>
              <a:t>Improved TBFM/TFMS Data Integration</a:t>
            </a:r>
          </a:p>
          <a:p>
            <a:pPr lvl="1"/>
            <a:r>
              <a:rPr lang="en-US" sz="2000" dirty="0" smtClean="0">
                <a:solidFill>
                  <a:schemeClr val="tx1"/>
                </a:solidFill>
              </a:rPr>
              <a:t>Objective: Explore the use of the TFMS toolset to strategically pre-condition demand into TBFM</a:t>
            </a:r>
          </a:p>
          <a:p>
            <a:pPr lvl="1"/>
            <a:r>
              <a:rPr lang="en-US" sz="2000" dirty="0" smtClean="0">
                <a:solidFill>
                  <a:schemeClr val="tx1"/>
                </a:solidFill>
              </a:rPr>
              <a:t>Leverages on-going research by NASA</a:t>
            </a:r>
            <a:endParaRPr lang="en-US" sz="2000" dirty="0">
              <a:solidFill>
                <a:schemeClr val="tx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31" t="38868" r="2344" b="16571"/>
          <a:stretch/>
        </p:blipFill>
        <p:spPr bwMode="auto">
          <a:xfrm>
            <a:off x="75799" y="2669257"/>
            <a:ext cx="8954979" cy="395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637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Area</a:t>
            </a:r>
            <a:endParaRPr lang="en-US" dirty="0"/>
          </a:p>
        </p:txBody>
      </p:sp>
      <p:sp>
        <p:nvSpPr>
          <p:cNvPr id="3" name="Content Placeholder 2"/>
          <p:cNvSpPr>
            <a:spLocks noGrp="1"/>
          </p:cNvSpPr>
          <p:nvPr>
            <p:ph idx="1"/>
          </p:nvPr>
        </p:nvSpPr>
        <p:spPr/>
        <p:txBody>
          <a:bodyPr/>
          <a:lstStyle/>
          <a:p>
            <a:r>
              <a:rPr lang="en-US" dirty="0">
                <a:solidFill>
                  <a:schemeClr val="tx1"/>
                </a:solidFill>
              </a:rPr>
              <a:t>Improved TBFM/TFMS Data Integration</a:t>
            </a:r>
          </a:p>
          <a:p>
            <a:r>
              <a:rPr lang="en-US" dirty="0" smtClean="0">
                <a:solidFill>
                  <a:schemeClr val="tx1"/>
                </a:solidFill>
              </a:rPr>
              <a:t>Status:</a:t>
            </a:r>
          </a:p>
          <a:p>
            <a:pPr lvl="1"/>
            <a:r>
              <a:rPr lang="en-US" dirty="0" smtClean="0">
                <a:solidFill>
                  <a:schemeClr val="tx1"/>
                </a:solidFill>
              </a:rPr>
              <a:t>Initial technical exchange meeting with NASA to discuss their simulation and findings for initial concept</a:t>
            </a:r>
          </a:p>
          <a:p>
            <a:pPr lvl="1"/>
            <a:r>
              <a:rPr lang="en-US" dirty="0" smtClean="0">
                <a:solidFill>
                  <a:schemeClr val="tx1"/>
                </a:solidFill>
              </a:rPr>
              <a:t>Assessment on-going to identify potential TMIs for strategic pre-conditioning of TBFM</a:t>
            </a:r>
          </a:p>
          <a:p>
            <a:pPr lvl="1"/>
            <a:r>
              <a:rPr lang="en-US" dirty="0" smtClean="0">
                <a:solidFill>
                  <a:schemeClr val="tx1"/>
                </a:solidFill>
              </a:rPr>
              <a:t>Initial concept targeted for early 2018</a:t>
            </a:r>
            <a:endParaRPr lang="en-US" dirty="0">
              <a:solidFill>
                <a:schemeClr val="tx1"/>
              </a:solidFill>
            </a:endParaRPr>
          </a:p>
        </p:txBody>
      </p:sp>
    </p:spTree>
    <p:extLst>
      <p:ext uri="{BB962C8B-B14F-4D97-AF65-F5344CB8AC3E}">
        <p14:creationId xmlns:p14="http://schemas.microsoft.com/office/powerpoint/2010/main" val="3781174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fontAlgn="base">
              <a:spcBef>
                <a:spcPct val="0"/>
              </a:spcBef>
              <a:spcAft>
                <a:spcPct val="0"/>
              </a:spcAft>
              <a:defRPr sz="3200" b="1">
                <a:solidFill>
                  <a:srgbClr val="1D2F68"/>
                </a:solidFill>
                <a:latin typeface="+mj-lt"/>
                <a:ea typeface="+mj-ea"/>
                <a:cs typeface="+mj-cs"/>
              </a:defRPr>
            </a:lvl1pPr>
            <a:lvl2pPr fontAlgn="base">
              <a:spcBef>
                <a:spcPct val="0"/>
              </a:spcBef>
              <a:spcAft>
                <a:spcPct val="0"/>
              </a:spcAft>
              <a:defRPr sz="4000" b="1">
                <a:solidFill>
                  <a:srgbClr val="1D2F68"/>
                </a:solidFill>
                <a:latin typeface="Arial" charset="0"/>
              </a:defRPr>
            </a:lvl2pPr>
            <a:lvl3pPr fontAlgn="base">
              <a:spcBef>
                <a:spcPct val="0"/>
              </a:spcBef>
              <a:spcAft>
                <a:spcPct val="0"/>
              </a:spcAft>
              <a:defRPr sz="4000" b="1">
                <a:solidFill>
                  <a:srgbClr val="1D2F68"/>
                </a:solidFill>
                <a:latin typeface="Arial" charset="0"/>
              </a:defRPr>
            </a:lvl3pPr>
            <a:lvl4pPr fontAlgn="base">
              <a:spcBef>
                <a:spcPct val="0"/>
              </a:spcBef>
              <a:spcAft>
                <a:spcPct val="0"/>
              </a:spcAft>
              <a:defRPr sz="4000" b="1">
                <a:solidFill>
                  <a:srgbClr val="1D2F68"/>
                </a:solidFill>
                <a:latin typeface="Arial" charset="0"/>
              </a:defRPr>
            </a:lvl4pPr>
            <a:lvl5pPr fontAlgn="base">
              <a:spcBef>
                <a:spcPct val="0"/>
              </a:spcBef>
              <a:spcAft>
                <a:spcPct val="0"/>
              </a:spcAft>
              <a:defRPr sz="4000" b="1">
                <a:solidFill>
                  <a:srgbClr val="1D2F68"/>
                </a:solidFill>
                <a:latin typeface="Arial" charset="0"/>
              </a:defRPr>
            </a:lvl5pPr>
            <a:lvl6pPr marL="457200" fontAlgn="base">
              <a:spcBef>
                <a:spcPct val="0"/>
              </a:spcBef>
              <a:spcAft>
                <a:spcPct val="0"/>
              </a:spcAft>
              <a:defRPr sz="4000" b="1">
                <a:solidFill>
                  <a:srgbClr val="1D2F68"/>
                </a:solidFill>
                <a:latin typeface="Arial" charset="0"/>
              </a:defRPr>
            </a:lvl6pPr>
            <a:lvl7pPr marL="914400" fontAlgn="base">
              <a:spcBef>
                <a:spcPct val="0"/>
              </a:spcBef>
              <a:spcAft>
                <a:spcPct val="0"/>
              </a:spcAft>
              <a:defRPr sz="4000" b="1">
                <a:solidFill>
                  <a:srgbClr val="1D2F68"/>
                </a:solidFill>
                <a:latin typeface="Arial" charset="0"/>
              </a:defRPr>
            </a:lvl7pPr>
            <a:lvl8pPr marL="1371600" fontAlgn="base">
              <a:spcBef>
                <a:spcPct val="0"/>
              </a:spcBef>
              <a:spcAft>
                <a:spcPct val="0"/>
              </a:spcAft>
              <a:defRPr sz="4000" b="1">
                <a:solidFill>
                  <a:srgbClr val="1D2F68"/>
                </a:solidFill>
                <a:latin typeface="Arial" charset="0"/>
              </a:defRPr>
            </a:lvl8pPr>
            <a:lvl9pPr marL="1828800" fontAlgn="base">
              <a:spcBef>
                <a:spcPct val="0"/>
              </a:spcBef>
              <a:spcAft>
                <a:spcPct val="0"/>
              </a:spcAft>
              <a:defRPr sz="4000" b="1">
                <a:solidFill>
                  <a:srgbClr val="1D2F68"/>
                </a:solidFill>
                <a:latin typeface="Arial" charset="0"/>
              </a:defRPr>
            </a:lvl9pPr>
          </a:lstStyle>
          <a:p>
            <a:pPr algn="ctr" defTabSz="914400"/>
            <a:r>
              <a:rPr lang="en-US" dirty="0" smtClean="0"/>
              <a:t>Space Integration Enhancements Strategy</a:t>
            </a:r>
            <a:endParaRPr lang="en-US" dirty="0"/>
          </a:p>
        </p:txBody>
      </p:sp>
      <p:sp>
        <p:nvSpPr>
          <p:cNvPr id="6" name="TextBox 5"/>
          <p:cNvSpPr txBox="1"/>
          <p:nvPr/>
        </p:nvSpPr>
        <p:spPr bwMode="auto">
          <a:xfrm>
            <a:off x="152400" y="1600200"/>
            <a:ext cx="8839200"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285750" indent="-285750" defTabSz="914400" fontAlgn="auto">
              <a:spcBef>
                <a:spcPts val="0"/>
              </a:spcBef>
              <a:spcAft>
                <a:spcPts val="0"/>
              </a:spcAft>
              <a:buFont typeface="Arial" panose="020B0604020202020204" pitchFamily="34" charset="0"/>
              <a:buChar char="•"/>
            </a:pPr>
            <a:r>
              <a:rPr lang="en-US" b="1" kern="0" dirty="0" smtClean="0">
                <a:solidFill>
                  <a:srgbClr val="000000"/>
                </a:solidFill>
                <a:latin typeface="Arial"/>
              </a:rPr>
              <a:t>Goal: Leverage work to date to develop ATO capabilities, services</a:t>
            </a:r>
            <a:r>
              <a:rPr lang="en-US" b="1" kern="0" dirty="0">
                <a:solidFill>
                  <a:srgbClr val="000000"/>
                </a:solidFill>
                <a:latin typeface="Arial"/>
              </a:rPr>
              <a:t>, systems and procedures to </a:t>
            </a:r>
            <a:r>
              <a:rPr lang="en-US" b="1" kern="0" dirty="0" smtClean="0">
                <a:solidFill>
                  <a:srgbClr val="000000"/>
                </a:solidFill>
                <a:latin typeface="Arial"/>
              </a:rPr>
              <a:t>integrate </a:t>
            </a:r>
            <a:r>
              <a:rPr lang="en-US" b="1" kern="0" dirty="0">
                <a:solidFill>
                  <a:srgbClr val="000000"/>
                </a:solidFill>
                <a:latin typeface="Arial"/>
              </a:rPr>
              <a:t>space operations into the NAS</a:t>
            </a:r>
          </a:p>
          <a:p>
            <a:pPr marL="742950" lvl="1" indent="-285750" defTabSz="914400">
              <a:spcBef>
                <a:spcPct val="20000"/>
              </a:spcBef>
              <a:buFont typeface="Arial" panose="020B0604020202020204" pitchFamily="34" charset="0"/>
              <a:buChar char="–"/>
            </a:pPr>
            <a:r>
              <a:rPr lang="en-US" sz="1600" kern="0" dirty="0">
                <a:solidFill>
                  <a:srgbClr val="000000"/>
                </a:solidFill>
                <a:latin typeface="Arial"/>
              </a:rPr>
              <a:t>S</a:t>
            </a:r>
            <a:r>
              <a:rPr lang="en-US" sz="1600" kern="0" dirty="0" smtClean="0">
                <a:solidFill>
                  <a:srgbClr val="000000"/>
                </a:solidFill>
                <a:latin typeface="Arial"/>
              </a:rPr>
              <a:t>upport the acquisition process by addressing </a:t>
            </a:r>
            <a:r>
              <a:rPr lang="en-US" sz="1600" kern="0" dirty="0">
                <a:solidFill>
                  <a:srgbClr val="000000"/>
                </a:solidFill>
                <a:latin typeface="Arial"/>
              </a:rPr>
              <a:t>shortfalls from preliminary Shortfall Analysis Report (</a:t>
            </a:r>
            <a:r>
              <a:rPr lang="en-US" sz="1600" kern="0" dirty="0" err="1">
                <a:solidFill>
                  <a:srgbClr val="000000"/>
                </a:solidFill>
                <a:latin typeface="Arial"/>
              </a:rPr>
              <a:t>pSAR</a:t>
            </a:r>
            <a:r>
              <a:rPr lang="en-US" sz="1600" kern="0" dirty="0">
                <a:solidFill>
                  <a:srgbClr val="000000"/>
                </a:solidFill>
                <a:latin typeface="Arial"/>
              </a:rPr>
              <a:t>) 2015 and Validation</a:t>
            </a:r>
          </a:p>
          <a:p>
            <a:pPr marL="742950" lvl="1" indent="-285750" defTabSz="914400">
              <a:spcBef>
                <a:spcPct val="20000"/>
              </a:spcBef>
              <a:buFont typeface="Arial" panose="020B0604020202020204" pitchFamily="34" charset="0"/>
              <a:buChar char="–"/>
            </a:pPr>
            <a:r>
              <a:rPr lang="en-US" sz="1600" kern="0" dirty="0" smtClean="0">
                <a:solidFill>
                  <a:srgbClr val="000000"/>
                </a:solidFill>
                <a:latin typeface="Arial"/>
              </a:rPr>
              <a:t>Phased </a:t>
            </a:r>
            <a:r>
              <a:rPr lang="en-US" sz="1600" kern="0" dirty="0">
                <a:solidFill>
                  <a:srgbClr val="000000"/>
                </a:solidFill>
                <a:latin typeface="Arial"/>
              </a:rPr>
              <a:t>investment approach integrating various </a:t>
            </a:r>
            <a:r>
              <a:rPr lang="en-US" sz="1600" kern="0" dirty="0" smtClean="0">
                <a:solidFill>
                  <a:srgbClr val="000000"/>
                </a:solidFill>
                <a:latin typeface="Arial"/>
              </a:rPr>
              <a:t>stakeholders, </a:t>
            </a:r>
            <a:r>
              <a:rPr lang="en-US" sz="1600" kern="0" dirty="0">
                <a:solidFill>
                  <a:srgbClr val="000000"/>
                </a:solidFill>
                <a:latin typeface="Arial"/>
              </a:rPr>
              <a:t>current capability </a:t>
            </a:r>
            <a:r>
              <a:rPr lang="en-US" sz="1600" kern="0" dirty="0" smtClean="0">
                <a:solidFill>
                  <a:srgbClr val="000000"/>
                </a:solidFill>
                <a:latin typeface="Arial"/>
              </a:rPr>
              <a:t>efforts, and future </a:t>
            </a:r>
            <a:r>
              <a:rPr lang="en-US" sz="1600" kern="0" dirty="0">
                <a:solidFill>
                  <a:srgbClr val="000000"/>
                </a:solidFill>
                <a:latin typeface="Arial"/>
              </a:rPr>
              <a:t>identified capabilities </a:t>
            </a:r>
            <a:endParaRPr lang="en-US" sz="1600" kern="0" dirty="0" smtClean="0">
              <a:solidFill>
                <a:srgbClr val="000000"/>
              </a:solidFill>
              <a:latin typeface="Arial"/>
            </a:endParaRPr>
          </a:p>
          <a:p>
            <a:pPr marL="742950" lvl="1" indent="-285750" defTabSz="914400">
              <a:spcBef>
                <a:spcPct val="20000"/>
              </a:spcBef>
              <a:buFont typeface="Arial" panose="020B0604020202020204" pitchFamily="34" charset="0"/>
              <a:buChar char="–"/>
            </a:pPr>
            <a:r>
              <a:rPr lang="en-US" sz="1600" kern="0" dirty="0" smtClean="0">
                <a:solidFill>
                  <a:srgbClr val="000000"/>
                </a:solidFill>
                <a:latin typeface="Arial"/>
              </a:rPr>
              <a:t>Leverage extensive efforts/research </a:t>
            </a:r>
            <a:r>
              <a:rPr lang="en-US" sz="1600" kern="0" dirty="0">
                <a:solidFill>
                  <a:srgbClr val="000000"/>
                </a:solidFill>
                <a:latin typeface="Arial"/>
              </a:rPr>
              <a:t>conducted by </a:t>
            </a:r>
            <a:r>
              <a:rPr lang="en-US" sz="1600" kern="0" dirty="0" err="1">
                <a:solidFill>
                  <a:srgbClr val="000000"/>
                </a:solidFill>
                <a:latin typeface="Arial"/>
              </a:rPr>
              <a:t>NextGen</a:t>
            </a:r>
            <a:r>
              <a:rPr lang="en-US" sz="1600" kern="0" dirty="0">
                <a:solidFill>
                  <a:srgbClr val="000000"/>
                </a:solidFill>
                <a:latin typeface="Arial"/>
              </a:rPr>
              <a:t> (ANG</a:t>
            </a:r>
            <a:r>
              <a:rPr lang="en-US" sz="1600" kern="0" dirty="0" smtClean="0">
                <a:solidFill>
                  <a:srgbClr val="000000"/>
                </a:solidFill>
                <a:latin typeface="Arial"/>
              </a:rPr>
              <a:t>), System Operations (AJR)  </a:t>
            </a:r>
            <a:r>
              <a:rPr lang="en-US" sz="1600" kern="0" dirty="0">
                <a:solidFill>
                  <a:srgbClr val="000000"/>
                </a:solidFill>
                <a:latin typeface="Arial"/>
              </a:rPr>
              <a:t>and the Office of Commercial Space Transportation (AST</a:t>
            </a:r>
            <a:r>
              <a:rPr lang="en-US" sz="1600" kern="0" dirty="0" smtClean="0">
                <a:solidFill>
                  <a:srgbClr val="000000"/>
                </a:solidFill>
                <a:latin typeface="Arial"/>
              </a:rPr>
              <a:t>)</a:t>
            </a:r>
          </a:p>
          <a:p>
            <a:pPr marL="742950" lvl="1" indent="-285750" defTabSz="914400">
              <a:spcBef>
                <a:spcPct val="20000"/>
              </a:spcBef>
              <a:buFont typeface="Arial" panose="020B0604020202020204" pitchFamily="34" charset="0"/>
              <a:buChar char="–"/>
            </a:pPr>
            <a:r>
              <a:rPr lang="en-US" sz="1600" kern="0" dirty="0" smtClean="0">
                <a:solidFill>
                  <a:srgbClr val="000000"/>
                </a:solidFill>
                <a:latin typeface="Arial"/>
              </a:rPr>
              <a:t>Prioritize operational capabilities </a:t>
            </a:r>
            <a:r>
              <a:rPr lang="en-US" sz="1600" kern="0" dirty="0">
                <a:solidFill>
                  <a:srgbClr val="000000"/>
                </a:solidFill>
                <a:latin typeface="Arial"/>
              </a:rPr>
              <a:t>for Space Integration Enhancements Work Packages</a:t>
            </a:r>
          </a:p>
          <a:p>
            <a:pPr defTabSz="914400" fontAlgn="auto">
              <a:spcBef>
                <a:spcPts val="0"/>
              </a:spcBef>
              <a:spcAft>
                <a:spcPts val="0"/>
              </a:spcAft>
            </a:pPr>
            <a:endParaRPr lang="en-US" sz="1200" b="1" dirty="0">
              <a:solidFill>
                <a:srgbClr val="C0C0C0"/>
              </a:solidFill>
              <a:latin typeface="Arial"/>
            </a:endParaRPr>
          </a:p>
        </p:txBody>
      </p:sp>
      <p:sp>
        <p:nvSpPr>
          <p:cNvPr id="2" name="Slide Number Placeholder 1"/>
          <p:cNvSpPr>
            <a:spLocks noGrp="1"/>
          </p:cNvSpPr>
          <p:nvPr>
            <p:ph type="sldNum" sz="quarter" idx="12"/>
          </p:nvPr>
        </p:nvSpPr>
        <p:spPr/>
        <p:txBody>
          <a:bodyPr/>
          <a:lstStyle/>
          <a:p>
            <a:fld id="{8579F915-29B1-4ADF-B1F4-B9108899500C}" type="slidenum">
              <a:rPr lang="en-US" smtClean="0">
                <a:solidFill>
                  <a:srgbClr val="FFFFFF">
                    <a:lumMod val="65000"/>
                  </a:srgbClr>
                </a:solidFill>
              </a:rPr>
              <a:pPr/>
              <a:t>9</a:t>
            </a:fld>
            <a:endParaRPr lang="en-US">
              <a:solidFill>
                <a:srgbClr val="FFFFFF">
                  <a:lumMod val="65000"/>
                </a:srgbClr>
              </a:solidFill>
            </a:endParaRPr>
          </a:p>
        </p:txBody>
      </p:sp>
    </p:spTree>
    <p:extLst>
      <p:ext uri="{BB962C8B-B14F-4D97-AF65-F5344CB8AC3E}">
        <p14:creationId xmlns:p14="http://schemas.microsoft.com/office/powerpoint/2010/main" val="21625926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HYW50dCIsIklzVGVtcGxhdGUiOmZhbHNlLCJWZXJzaW9uIjp7IiRpZCI6IjIiLCJWZXJzaW9uIjoiMy4wLjEiLCJPcmlnaW5hbEFzc2VtYmx5VmVyc2lvbiI6IjMuMDYuMDAuMDAiLCJFZGl0aW9uIjoiUGx1cyIsIklzUGx1c0VkaXRpb24iOnRydWV9LCJFZmZlY3QiOjA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mYWxz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SwiRm9udE5hbWUiOiJUaW1lcyBOZXcgUm9tYW4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mYWxzZSwiRWxhcHNlZFRpbWVGb3JtYXQiOjAsIlRvZGF5TWFya2VyUG9zaXRpb24iOjAsIlF1aWNrUG9zaXRpb24iOjMsIkFic29sdXRlUG9zaXRpb24iOjM0LjczOTIxMiwiTWFyZ2luIjp7IiRpZCI6IjQ5IiwiVG9wIjowLCJMZWZ0IjoxMCwiUmlnaHQiOjEwLCJCb3R0b20iOjB9LCJQYWRkaW5nIjp7IiRpZCI6IjUwIiwiVG9wIjowLCJMZWZ0IjowLCJSaWdodCI6MCwiQm90dG9tIjowfSwiQmFja2dyb3VuZCI6eyIkaWQiOiI1MSIsIkNvbG9yIjp7IiRpZCI6IjUyIiwiQSI6MjU1LCJSIjo0NywiRyI6NTQsIkIiOjE1M3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I1NSwiRyI6MjU1LCJCIjoyNTV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VGltZXMgTmV3IFJvbWFu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lRpbWVzIE5ldyBSb21hbiIsIklzQm9sZCI6ZmFsc2UsIklzSXRhbGljIjpmYWxzZSwiSXNVbmRlcmxpbmVkIjpmYWxzZSwiUGFyZW50U3R5bGUiOm51bGx9LCJBdXRvU2l6ZSI6MCwiRm9yZWdyb3VuZCI6eyIkaWQiOiI3NCIsIkNvbG9yIjp7IiRpZCI6Ijc1IiwiQSI6MjU1LCJSIjozMSwiRyI6NzMsIkIiOjEyNX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mYWxzZSwiV2lkdGgiOjAuMCwiSGVpZ2h0IjowLjAsIkJvcmRlclN0eWxlIjpudWxsLCJQYXJlbnRTdHlsZSI6bnVsbH0sIkRhdGVGb3JtYXQiOnsiJGlkIjoiNzkiLCJGb3JtYXRTdHJpbmciOiJNTU0gZCIsIlNlcGFyYXRvciI6Ii8iLCJVc2VJbnRlcm5hdGlvbmFsRGF0ZUZvcm1hdCI6ZmFsc2V9LCJJc1Zpc2libGUiOnRydWUsIlBhcmVudFN0eWxlIjpudWxsfSwiRGVmYXVsdFRhc2tTdHlsZSI6eyIkaWQiOiI4MCIsIlNoYXBlIjoxLCJTaGFwZVRoaWNrbmVzcyI6MSwiRHVyYXRpb25Gb3JtYXQiOjAsIkluY2x1ZGVOb25Xb3JraW5nRGF5c0luRHVyYXRpb24iOnRydW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A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2LCJFbmREYXRlUG9zaXRpb24iOjYsIlRpdGxlUG9zaXRpb24iOjIsIkR1cmF0aW9uUG9zaXRpb24iOjYsIlBlcmNlbnRhZ2VDb21wbGV0ZWRQb3NpdGlvbiI6NiwiU3BhY2luZyI6My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VGltZXMgTmV3IFJvbWFuIiwiSXNCb2xkIjp0cnV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ZmFsc2UsIkhvcml6b250YWxBbGlnbm1lbnQiOjE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UaW1lcyBOZXcgUm9tYW4iLCJJc0JvbGQiOmZhbHNlLCJJc0l0YWxpYyI6ZmFsc2UsIklzVW5kZXJsaW5lZCI6ZmFsc2UsIlBhcmVudFN0eWxlIjpudWxsfSwiQXV0b1NpemUiOjAsIkZvcmVncm91bmQiOnsiJGlkIjoiMTE2IiwiQ29sb3IiOnsiJGlkIjoiMTE3IiwiQSI6MjU1LCJSIjozMSwiRyI6NzMsIkIiOjEy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mYWxzZSwiV2lkdGgiOjAuMCwiSGVpZ2h0IjowLjAsIkJvcmRlclN0eWxlIjpudWxsLCJQYXJlbnRTdHlsZSI6bnVsbH0sIkRhdGVGb3JtYXQiOnsiJGlkIjoiMTIxIiwiRm9ybWF0U3RyaW5nIjoiTU0vZGQveXkiLCJTZXBhcmF0b3IiOiIvIiwiVXNlSW50ZXJuYXRpb25hbERhdGVGb3JtYXQiOmZhbHNlfSwiSXNWaXNpYmxlIjp0cnVlLCJQYXJlbnRTdHlsZSI6bnVsbH0sIlNob3dFbGFwc2VkVGltZUdyYWRpZW50U3R5bGUiOmZhbHNlfSwiU2NhbGUiOnsiJGlkIjoiMTIyIiwiU3RhcnREYXRlIjoiMjAxNi0wMS0wMVQyMzo1OTo1OS45OTlaIiwiRW5kRGF0ZSI6IjIwMjAtMTItMDFUMDA6MDA6MDBaIiwiRm9ybWF0IjoiTU0iLCJUeXBlIjo0LCJBdXRvRGF0ZVJhbmdlIjpmYWxzZSwiV29ya2luZ0RheXMiOjMxLCJUb2RheU1hcmtlclRleHQiOiJUb2RheSIsIkF1dG9TY2FsZVR5cGUiOmZhbHNlfSwiTWlsZXN0b25lcyI6W3siJGlkIjoiMTIzIiwiRGF0ZSI6IjIwMTYtMDEtMDFUMjM6NTk6NTkuOTk5WiIsIlN0eWxlIjp7IiRpZCI6IjEyNCIsIlNoYXBlIjowLCJDb25uZWN0b3JNYXJnaW4iOnsiJHJlZiI6IjU0In0sIkNvbm5lY3RvclN0eWxlIjp7IiRpZCI6IjEyNSIsIkxpbmVDb2xvciI6eyIkaWQiOiIxMjYiLCIkdHlwZSI6Ik5MUkUuQ29tbW9uLkRvbS5Tb2xpZENvbG9yQnJ1c2gsIE5MUkUuQ29tbW9uIiwiQ29sb3IiOnsiJGlkIjoiMTI3IiwiQSI6MTI3LCJSIjoxMTUsIkciOjExNSwiQiI6MTE1fX0sIkxpbmVXZWlnaHQiOjEuMCwiTGluZVR5cGUiOjAsIlBhcmVudFN0eWxlIjp7IiRyZWYiOiI1NSJ9fSwiSXNCZWxvd1RpbWViYW5kIjpmYWxzZSwiSGlkZURhdGUiOmZhbHNlLCJTaGFwZVNpemUiOjAsIlNwYWNpbmciOjIuMCwiUGFkZGluZyI6eyIkcmVmIjoiNTgifSwiU2hhcGVTdHlsZSI6eyIkaWQiOiIxMjgiLCJNYXJnaW4iOnsiJHJlZiI6IjYwIn0sIlBhZGRpbmciOnsiJHJlZiI6IjYxIn0sIkJhY2tncm91bmQiOnsiJGlkIjoiMTI5IiwiQ29sb3IiOnsiJGlkIjoiMTMwIiwiQSI6MjU1LCJSIjowLCJHIjowLCJCIjowfX0sIklzVmlzaWJsZSI6dHJ1ZSwiV2lkdGgiOjEyLjAsIkhlaWdodCI6MTQ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xLCJGb250TmFtZSI6IlRpbWVzIE5ldyBSb21hbi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lRpbWVzIE5ldyBSb21hbi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TM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YmM0YjI0ZjctN2M1Ni00ZjIyLWFkMWQtODU5NzFkMzFhZjE4IiwiSW1wb3J0SWQiOm51bGwsIlRpdGxlIjoiUTEiLCJOb3RlIjpudWxsLCJIeXBlcmxpbmsiOm51bGwsIklzQ2hhbmdlZCI6ZmFsc2UsIklzTmV3IjpmYWxzZX0seyIkaWQiOiIxMzgiLCJEYXRlIjoiMjAxNi0wNC0wMVQyMzo1OTo1OS45OTlaIiwiU3R5bGUiOnsiJGlkIjoiMTM5IiwiU2hhcGUiOjAsIkNvbm5lY3Rvck1hcmdpbiI6eyIkcmVmIjoiNTQifSwiQ29ubmVjdG9yU3R5bGUiOnsiJGlkIjoiMTQwIiwiTGluZUNvbG9yIjp7IiRpZCI6IjE0MSIsIiR0eXBlIjoiTkxSRS5Db21tb24uRG9tLlNvbGlkQ29sb3JCcnVzaCwgTkxSRS5Db21tb24iLCJDb2xvciI6eyIkaWQiOiIxNDIiLCJBIjoxMjcsIlIiOjAsIkciOjAsIkIiOjB9fSwiTGluZVdlaWdodCI6MS4wLCJMaW5lVHlwZSI6MCwiUGFyZW50U3R5bGUiOnsiJHJlZiI6IjU1In19LCJJc0JlbG93VGltZWJhbmQiOmZhbHNlLCJIaWRlRGF0ZSI6ZmFsc2UsIlNoYXBlU2l6ZSI6MCwiU3BhY2luZyI6Mi4wLCJQYWRkaW5nIjp7IiRyZWYiOiI1OCJ9LCJTaGFwZVN0eWxlIjp7IiRpZCI6IjE0MyIsIk1hcmdpbiI6eyIkcmVmIjoiNjAifSwiUGFkZGluZyI6eyIkcmVmIjoiNjEifSwiQmFja2dyb3VuZCI6eyIkaWQiOiIxNDQiLCJDb2xvciI6eyIkaWQiOiIxNDUiLCJBIjoyNTUsIlIiOjEyNywiRyI6MTI3LCJCIjoxMjd9fSwiSXNWaXNpYmxlIjp0cnVlLCJXaWR0aCI6MTIuMCwiSGVpZ2h0IjoxNC4wLCJCb3JkZXJTdHlsZSI6eyIkaWQiOiIxNDYiLCJMaW5lQ29sb3IiOnsiJHJlZiI6IjYzIn0sIkxpbmVXZWlnaHQiOjAuMCwiTGluZVR5cGUiOjAsIlBhcmVudFN0eWxlIjp7IiRyZWYiOiI2MiJ9fSwiUGFyZW50U3R5bGUiOnsiJHJlZiI6IjU5In19LCJUaXRsZVN0eWxlIjp7IiRpZCI6IjE0NyIsIkZvbnRTZXR0aW5ncyI6eyIkaWQiOiIxNDgiLCJGb250U2l6ZSI6MTEsIkZvbnROYW1lIjoiVGltZXMgTmV3IFJvbWFu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Q5IiwiTGluZUNvbG9yIjpudWxsLCJMaW5lV2VpZ2h0IjowLjAsIkxpbmVUeXBlIjowLCJQYXJlbnRTdHlsZSI6bnVsbH0sIlBhcmVudFN0eWxlIjp7IiRyZWYiOiI2NSJ9fSwiRGF0ZVN0eWxlIjp7IiRpZCI6IjE1MCIsIkZvbnRTZXR0aW5ncyI6eyIkaWQiOiIxNTEiLCJGb250U2l6ZSI6MTAsIkZvbnROYW1lIjoiVGltZXMgTmV3IFJvbWFu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xNT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1NzJkOGZkYy04NWM5LTQ1NjctYmQ1Ny01OTY5NTc0YTIwZDUiLCJJbXBvcnRJZCI6bnVsbCwiVGl0bGUiOiJRMiIsIk5vdGUiOm51bGwsIkh5cGVybGluayI6bnVsbCwiSXNDaGFuZ2VkIjpmYWxzZSwiSXNOZXciOmZhbHNlfSx7IiRpZCI6IjE1MyIsIkRhdGUiOiIyMDE2LTA3LTAxVDIzOjU5OjU5Ljk5OVoiLCJTdHlsZSI6eyIkaWQiOiIxNTQiLCJTaGFwZSI6MCwiQ29ubmVjdG9yTWFyZ2luIjp7IiRyZWYiOiI1NCJ9LCJDb25uZWN0b3JTdHlsZSI6eyIkaWQiOiIxNTUiLCJMaW5lQ29sb3IiOnsiJGlkIjoiMTU2IiwiJHR5cGUiOiJOTFJFLkNvbW1vbi5Eb20uU29saWRDb2xvckJydXNoLCBOTFJFLkNvbW1vbiIsIkNvbG9yIjp7IiRpZCI6IjE1NyIsIkEiOjEyNywiUiI6MCwiRyI6MCwiQiI6MH19LCJMaW5lV2VpZ2h0IjoxLjAsIkxpbmVUeXBlIjowLCJQYXJlbnRTdHlsZSI6eyIkcmVmIjoiNTUifX0sIklzQmVsb3dUaW1lYmFuZCI6ZmFsc2UsIkhpZGVEYXRlIjpmYWxzZSwiU2hhcGVTaXplIjowLCJTcGFjaW5nIjoyLjAsIlBhZGRpbmciOnsiJHJlZiI6IjU4In0sIlNoYXBlU3R5bGUiOnsiJGlkIjoiMTU4IiwiTWFyZ2luIjp7IiRyZWYiOiI2MCJ9LCJQYWRkaW5nIjp7IiRyZWYiOiI2MSJ9LCJCYWNrZ3JvdW5kIjp7IiRpZCI6IjE1OSIsIkNvbG9yIjp7IiRpZCI6IjE2MCIsIkEiOjI1NSwiUiI6MTI3LCJHIjoxMjcsIkIiOjEyN319LCJJc1Zpc2libGUiOnRydWUsIldpZHRoIjoxMi4wLCJIZWlnaHQiOjE0LjAsIkJvcmRlclN0eWxlIjp7IiRpZCI6IjE2MSIsIkxpbmVDb2xvciI6eyIkcmVmIjoiNjMifSwiTGluZVdlaWdodCI6MC4wLCJMaW5lVHlwZSI6MCwiUGFyZW50U3R5bGUiOnsiJHJlZiI6IjYyIn19LCJQYXJlbnRTdHlsZSI6eyIkcmVmIjoiNTkifX0sIlRpdGxlU3R5bGUiOnsiJGlkIjoiMTYyIiwiRm9udFNldHRpbmdzIjp7IiRpZCI6IjE2MyIsIkZvbnRTaXplIjoxMSwiRm9udE5hbWUiOiJUaW1lcyBOZXcgUm9tYW4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jQiLCJMaW5lQ29sb3IiOm51bGwsIkxpbmVXZWlnaHQiOjAuMCwiTGluZVR5cGUiOjAsIlBhcmVudFN0eWxlIjpudWxsfSwiUGFyZW50U3R5bGUiOnsiJHJlZiI6IjY1In19LCJEYXRlU3R5bGUiOnsiJGlkIjoiMTY1IiwiRm9udFNldHRpbmdzIjp7IiRpZCI6IjE2NiIsIkZvbnRTaXplIjoxMCwiRm9udE5hbWUiOiJUaW1lcyBOZXcgUm9tYW4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E2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g2NzgxMTFmLTgwYmEtNDI1Mi05OTFmLTViOTljNDg4ZGI0YyIsIkltcG9ydElkIjpudWxsLCJUaXRsZSI6IlEzIiwiTm90ZSI6bnVsbCwiSHlwZXJsaW5rIjpudWxsLCJJc0NoYW5nZWQiOmZhbHNlLCJJc05ldyI6ZmFsc2V9LHsiJGlkIjoiMTY4IiwiRGF0ZSI6IjIwMTYtMTAtMDFUMjM6NTk6NTkuOTk5WiIsIlN0eWxlIjp7IiRpZCI6IjE2OSIsIlNoYXBlIjowLCJDb25uZWN0b3JNYXJnaW4iOnsiJHJlZiI6IjU0In0sIkNvbm5lY3RvclN0eWxlIjp7IiRpZCI6IjE3MCIsIkxpbmVDb2xvciI6eyIkaWQiOiIxNzEiLCIkdHlwZSI6Ik5MUkUuQ29tbW9uLkRvbS5Tb2xpZENvbG9yQnJ1c2gsIE5MUkUuQ29tbW9uIiwiQ29sb3IiOnsiJGlkIjoiMTcyIiwiQSI6MTI3LCJSIjowLCJHIjowLCJCIjowfX0sIkxpbmVXZWlnaHQiOjEuMCwiTGluZVR5cGUiOjAsIlBhcmVudFN0eWxlIjp7IiRyZWYiOiI1NSJ9fSwiSXNCZWxvd1RpbWViYW5kIjpmYWxzZSwiSGlkZURhdGUiOmZhbHNlLCJTaGFwZVNpemUiOjAsIlNwYWNpbmciOjIuMCwiUGFkZGluZyI6eyIkcmVmIjoiNTgifSwiU2hhcGVTdHlsZSI6eyIkaWQiOiIxNzMiLCJNYXJnaW4iOnsiJHJlZiI6IjYwIn0sIlBhZGRpbmciOnsiJHJlZiI6IjYxIn0sIkJhY2tncm91bmQiOnsiJGlkIjoiMTc0IiwiQ29sb3IiOnsiJGlkIjoiMTc1IiwiQSI6MjU1LCJSIjoxMjcsIkciOjEyNywiQiI6MTI3fX0sIklzVmlzaWJsZSI6dHJ1ZSwiV2lkdGgiOjEyLjAsIkhlaWdodCI6MTQuMCwiQm9yZGVyU3R5bGUiOnsiJGlkIjoiMTc2IiwiTGluZUNvbG9yIjp7IiRyZWYiOiI2MyJ9LCJMaW5lV2VpZ2h0IjowLjAsIkxpbmVUeXBlIjowLCJQYXJlbnRTdHlsZSI6eyIkcmVmIjoiNjIifX0sIlBhcmVudFN0eWxlIjp7IiRyZWYiOiI1OSJ9fSwiVGl0bGVTdHlsZSI6eyIkaWQiOiIxNzciLCJGb250U2V0dGluZ3MiOnsiJGlkIjoiMTc4IiwiRm9udFNpemUiOjExLCJGb250TmFtZSI6IlRpbWVzIE5ldyBSb21hbi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OSIsIkxpbmVDb2xvciI6bnVsbCwiTGluZVdlaWdodCI6MC4wLCJMaW5lVHlwZSI6MCwiUGFyZW50U3R5bGUiOm51bGx9LCJQYXJlbnRTdHlsZSI6eyIkcmVmIjoiNjUifX0sIkRhdGVTdHlsZSI6eyIkaWQiOiIxODAiLCJGb250U2V0dGluZ3MiOnsiJGlkIjoiMTgxIiwiRm9udFNpemUiOjEwLCJGb250TmFtZSI6IlRpbWVzIE5ldyBSb21hbi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Tg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OGIwODViYzgtOTY0OS00ZDIxLTlmOWMtMmQwNmYzOWMwN2JjIiwiSW1wb3J0SWQiOm51bGwsIlRpdGxlIjoiUTQiLCJOb3RlIjpudWxsLCJIeXBlcmxpbmsiOm51bGwsIklzQ2hhbmdlZCI6ZmFsc2UsIklzTmV3IjpmYWxzZX0seyIkaWQiOiIxODMiLCJEYXRlIjoiMjAxNy0wMS0wMVQyMzo1OTo1OS45OTlaIiwiU3R5bGUiOnsiJGlkIjoiMTg0IiwiU2hhcGUiOjAsIkNvbm5lY3Rvck1hcmdpbiI6eyIkcmVmIjoiNTQifSwiQ29ubmVjdG9yU3R5bGUiOnsiJGlkIjoiMTg1IiwiTGluZUNvbG9yIjp7IiRpZCI6IjE4NiIsIiR0eXBlIjoiTkxSRS5Db21tb24uRG9tLlNvbGlkQ29sb3JCcnVzaCwgTkxSRS5Db21tb24iLCJDb2xvciI6eyIkaWQiOiIxODciLCJBIjoxMjcsIlIiOjAsIkciOjAsIkIiOjB9fSwiTGluZVdlaWdodCI6MS4wLCJMaW5lVHlwZSI6MCwiUGFyZW50U3R5bGUiOnsiJHJlZiI6IjU1In19LCJJc0JlbG93VGltZWJhbmQiOmZhbHNlLCJIaWRlRGF0ZSI6ZmFsc2UsIlNoYXBlU2l6ZSI6MCwiU3BhY2luZyI6Mi4wLCJQYWRkaW5nIjp7IiRyZWYiOiI1OCJ9LCJTaGFwZVN0eWxlIjp7IiRpZCI6IjE4OCIsIk1hcmdpbiI6eyIkcmVmIjoiNjAifSwiUGFkZGluZyI6eyIkcmVmIjoiNjEifSwiQmFja2dyb3VuZCI6eyIkaWQiOiIxODkiLCJDb2xvciI6eyIkaWQiOiIxOTAiLCJBIjoyNTUsIlIiOjAsIkciOjAsIkIiOjB9fSwiSXNWaXNpYmxlIjp0cnVlLCJXaWR0aCI6MTIuMCwiSGVpZ2h0IjoxNC4wLCJCb3JkZXJTdHlsZSI6eyIkaWQiOiIxOTEiLCJMaW5lQ29sb3IiOnsiJHJlZiI6IjYzIn0sIkxpbmVXZWlnaHQiOjAuMCwiTGluZVR5cGUiOjAsIlBhcmVudFN0eWxlIjp7IiRyZWYiOiI2MiJ9fSwiUGFyZW50U3R5bGUiOnsiJHJlZiI6IjU5In19LCJUaXRsZVN0eWxlIjp7IiRpZCI6IjE5MiIsIkZvbnRTZXR0aW5ncyI6eyIkaWQiOiIxOTMiLCJGb250U2l6ZSI6MTEsIkZvbnROYW1lIjoiVGltZXMgTmV3IFJvbWFu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k0IiwiTGluZUNvbG9yIjpudWxsLCJMaW5lV2VpZ2h0IjowLjAsIkxpbmVUeXBlIjowLCJQYXJlbnRTdHlsZSI6bnVsbH0sIlBhcmVudFN0eWxlIjp7IiRyZWYiOiI2NSJ9fSwiRGF0ZVN0eWxlIjp7IiRpZCI6IjE5NSIsIkZvbnRTZXR0aW5ncyI6eyIkaWQiOiIxOTYiLCJGb250U2l6ZSI6MTAsIkZvbnROYW1lIjoiVGltZXMgTmV3IFJvbWFu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xOT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iY2EzZDViYS00YjBhLTQ3MWEtOTZlZi00YjNiMDZiYjJhODciLCJJbXBvcnRJZCI6bnVsbCwiVGl0bGUiOiJRMSAiLCJOb3RlIjpudWxsLCJIeXBlcmxpbmsiOm51bGwsIklzQ2hhbmdlZCI6ZmFsc2UsIklzTmV3IjpmYWxzZX0seyIkaWQiOiIxOTgiLCJEYXRlIjoiMjAxNy0wNC0wMVQyMzo1OTo1OS45OTlaIiwiU3R5bGUiOnsiJGlkIjoiMTk5IiwiU2hhcGUiOjAsIkNvbm5lY3Rvck1hcmdpbiI6eyIkcmVmIjoiNTQifSwiQ29ubmVjdG9yU3R5bGUiOnsiJGlkIjoiMjAwIiwiTGluZUNvbG9yIjp7IiRpZCI6IjIwMSIsIiR0eXBlIjoiTkxSRS5Db21tb24uRG9tLlNvbGlkQ29sb3JCcnVzaCwgTkxSRS5Db21tb24iLCJDb2xvciI6eyIkaWQiOiIyMDIiLCJBIjoxMjcsIlIiOjAsIkciOjAsIkIiOjB9fSwiTGluZVdlaWdodCI6MS4wLCJMaW5lVHlwZSI6MCwiUGFyZW50U3R5bGUiOnsiJHJlZiI6IjU1In19LCJJc0JlbG93VGltZWJhbmQiOmZhbHNlLCJIaWRlRGF0ZSI6ZmFsc2UsIlNoYXBlU2l6ZSI6MCwiU3BhY2luZyI6Mi4wLCJQYWRkaW5nIjp7IiRyZWYiOiI1OCJ9LCJTaGFwZVN0eWxlIjp7IiRpZCI6IjIwMyIsIk1hcmdpbiI6eyIkcmVmIjoiNjAifSwiUGFkZGluZyI6eyIkcmVmIjoiNjEifSwiQmFja2dyb3VuZCI6eyIkaWQiOiIyMDQiLCJDb2xvciI6eyIkaWQiOiIyMDUiLCJBIjoyNTUsIlIiOjEyNywiRyI6MTI3LCJCIjoxMjd9fSwiSXNWaXNpYmxlIjp0cnVlLCJXaWR0aCI6MTIuMCwiSGVpZ2h0IjoxNC4wLCJCb3JkZXJTdHlsZSI6eyIkaWQiOiIyMDYiLCJMaW5lQ29sb3IiOnsiJHJlZiI6IjYzIn0sIkxpbmVXZWlnaHQiOjAuMCwiTGluZVR5cGUiOjAsIlBhcmVudFN0eWxlIjp7IiRyZWYiOiI2MiJ9fSwiUGFyZW50U3R5bGUiOnsiJHJlZiI6IjU5In19LCJUaXRsZVN0eWxlIjp7IiRpZCI6IjIwNyIsIkZvbnRTZXR0aW5ncyI6eyIkaWQiOiIyMDgiLCJGb250U2l6ZSI6MTEsIkZvbnROYW1lIjoiVGltZXMgTmV3IFJvbWFu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A5IiwiTGluZUNvbG9yIjpudWxsLCJMaW5lV2VpZ2h0IjowLjAsIkxpbmVUeXBlIjowLCJQYXJlbnRTdHlsZSI6bnVsbH0sIlBhcmVudFN0eWxlIjp7IiRyZWYiOiI2NSJ9fSwiRGF0ZVN0eWxlIjp7IiRpZCI6IjIxMCIsIkZvbnRTZXR0aW5ncyI6eyIkaWQiOiIyMTEiLCJGb250U2l6ZSI6MTAsIkZvbnROYW1lIjoiVGltZXMgTmV3IFJvbWFu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T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wZDg3YmYyZS1jN2RhLTRmNTUtYTVkYS0wYmRiZWUwMTU4MGEiLCJJbXBvcnRJZCI6bnVsbCwiVGl0bGUiOiJRMiIsIk5vdGUiOm51bGwsIkh5cGVybGluayI6bnVsbCwiSXNDaGFuZ2VkIjpmYWxzZSwiSXNOZXciOmZhbHNlfSx7IiRpZCI6IjIxMyIsIkRhdGUiOiIyMDE3LTA3LTAxVDIzOjU5OjU5Ljk5OVoiLCJTdHlsZSI6eyIkaWQiOiIyMTQiLCJTaGFwZSI6MCwiQ29ubmVjdG9yTWFyZ2luIjp7IiRyZWYiOiI1NCJ9LCJDb25uZWN0b3JTdHlsZSI6eyIkaWQiOiIyMTUiLCJMaW5lQ29sb3IiOnsiJGlkIjoiMjE2IiwiJHR5cGUiOiJOTFJFLkNvbW1vbi5Eb20uU29saWRDb2xvckJydXNoLCBOTFJFLkNvbW1vbiIsIkNvbG9yIjp7IiRpZCI6IjIxNyIsIkEiOjEyNywiUiI6MCwiRyI6MCwiQiI6MH19LCJMaW5lV2VpZ2h0IjoxLjAsIkxpbmVUeXBlIjowLCJQYXJlbnRTdHlsZSI6eyIkcmVmIjoiNTUifX0sIklzQmVsb3dUaW1lYmFuZCI6ZmFsc2UsIkhpZGVEYXRlIjpmYWxzZSwiU2hhcGVTaXplIjowLCJTcGFjaW5nIjoyLjAsIlBhZGRpbmciOnsiJHJlZiI6IjU4In0sIlNoYXBlU3R5bGUiOnsiJGlkIjoiMjE4IiwiTWFyZ2luIjp7IiRyZWYiOiI2MCJ9LCJQYWRkaW5nIjp7IiRyZWYiOiI2MSJ9LCJCYWNrZ3JvdW5kIjp7IiRpZCI6IjIxOSIsIkNvbG9yIjp7IiRpZCI6IjIyMCIsIkEiOjI1NSwiUiI6MTI3LCJHIjoxMjcsIkIiOjEyN319LCJJc1Zpc2libGUiOnRydWUsIldpZHRoIjoxMi4wLCJIZWlnaHQiOjE0LjAsIkJvcmRlclN0eWxlIjp7IiRpZCI6IjIyMSIsIkxpbmVDb2xvciI6eyIkcmVmIjoiNjMifSwiTGluZVdlaWdodCI6MC4wLCJMaW5lVHlwZSI6MCwiUGFyZW50U3R5bGUiOnsiJHJlZiI6IjYyIn19LCJQYXJlbnRTdHlsZSI6eyIkcmVmIjoiNTkifX0sIlRpdGxlU3R5bGUiOnsiJGlkIjoiMjIyIiwiRm9udFNldHRpbmdzIjp7IiRpZCI6IjIyMyIsIkZvbnRTaXplIjoxMSwiRm9udE5hbWUiOiJUaW1lcyBOZXcgUm9tYW4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jQiLCJMaW5lQ29sb3IiOm51bGwsIkxpbmVXZWlnaHQiOjAuMCwiTGluZVR5cGUiOjAsIlBhcmVudFN0eWxlIjpudWxsfSwiUGFyZW50U3R5bGUiOnsiJHJlZiI6IjY1In19LCJEYXRlU3R5bGUiOnsiJGlkIjoiMjI1IiwiRm9udFNldHRpbmdzIjp7IiRpZCI6IjIyNiIsIkZvbnRTaXplIjoxMCwiRm9udE5hbWUiOiJUaW1lcyBOZXcgUm9tYW4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ZjNGEwOTkxLTc1NGMtNGZlMS1iYjJhLTcyZTI1OTY3NTI0NyIsIkltcG9ydElkIjpudWxsLCJUaXRsZSI6IlEzIiwiTm90ZSI6bnVsbCwiSHlwZXJsaW5rIjpudWxsLCJJc0NoYW5nZWQiOmZhbHNlLCJJc05ldyI6ZmFsc2V9LHsiJGlkIjoiMjI4IiwiRGF0ZSI6IjIwMTctMTAtMDFUMjM6NTk6NTkuOTk5WiIsIlN0eWxlIjp7IiRpZCI6IjIyOSIsIlNoYXBlIjowLCJDb25uZWN0b3JNYXJnaW4iOnsiJHJlZiI6IjU0In0sIkNvbm5lY3RvclN0eWxlIjp7IiRpZCI6IjIzMCIsIkxpbmVDb2xvciI6eyIkaWQiOiIyMzEiLCIkdHlwZSI6Ik5MUkUuQ29tbW9uLkRvbS5Tb2xpZENvbG9yQnJ1c2gsIE5MUkUuQ29tbW9uIiwiQ29sb3IiOnsiJGlkIjoiMjMyIiwiQSI6MTI3LCJSIjowLCJHIjowLCJCIjowfX0sIkxpbmVXZWlnaHQiOjEuMCwiTGluZVR5cGUiOjAsIlBhcmVudFN0eWxlIjp7IiRyZWYiOiI1NSJ9fSwiSXNCZWxvd1RpbWViYW5kIjpmYWxzZSwiSGlkZURhdGUiOmZhbHNlLCJTaGFwZVNpemUiOjAsIlNwYWNpbmciOjIuMCwiUGFkZGluZyI6eyIkcmVmIjoiNTgifSwiU2hhcGVTdHlsZSI6eyIkaWQiOiIyMzMiLCJNYXJnaW4iOnsiJHJlZiI6IjYwIn0sIlBhZGRpbmciOnsiJHJlZiI6IjYxIn0sIkJhY2tncm91bmQiOnsiJGlkIjoiMjM0IiwiQ29sb3IiOnsiJGlkIjoiMjM1IiwiQSI6MjU1LCJSIjoxMjcsIkciOjEyNywiQiI6MTI3fX0sIklzVmlzaWJsZSI6dHJ1ZSwiV2lkdGgiOjEyLjAsIkhlaWdodCI6MTQuMCwiQm9yZGVyU3R5bGUiOnsiJGlkIjoiMjM2IiwiTGluZUNvbG9yIjp7IiRyZWYiOiI2MyJ9LCJMaW5lV2VpZ2h0IjowLjAsIkxpbmVUeXBlIjowLCJQYXJlbnRTdHlsZSI6eyIkcmVmIjoiNjIifX0sIlBhcmVudFN0eWxlIjp7IiRyZWYiOiI1OSJ9fSwiVGl0bGVTdHlsZSI6eyIkaWQiOiIyMzciLCJGb250U2V0dGluZ3MiOnsiJGlkIjoiMjM4IiwiRm9udFNpemUiOjExLCJGb250TmFtZSI6IlRpbWVzIE5ldyBSb21hbi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SIsIkxpbmVDb2xvciI6bnVsbCwiTGluZVdlaWdodCI6MC4wLCJMaW5lVHlwZSI6MCwiUGFyZW50U3R5bGUiOm51bGx9LCJQYXJlbnRTdHlsZSI6eyIkcmVmIjoiNjUifX0sIkRhdGVTdHlsZSI6eyIkaWQiOiIyNDAiLCJGb250U2V0dGluZ3MiOnsiJGlkIjoiMjQxIiwiRm9udFNpemUiOjEwLCJGb250TmFtZSI6IlRpbWVzIE5ldyBSb21hbi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jQ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Y2Y5ZTY0MjMtMzlmNi00NmFjLThjYzktYzQwYjE1YTVmZTlmIiwiSW1wb3J0SWQiOm51bGwsIlRpdGxlIjoiUTQiLCJOb3RlIjpudWxsLCJIeXBlcmxpbmsiOm51bGwsIklzQ2hhbmdlZCI6ZmFsc2UsIklzTmV3IjpmYWxzZX0seyIkaWQiOiIyNDMiLCJEYXRlIjoiMjAxOC0wMS0wMVQyMzo1OTo1OS45OTlaIiwiU3R5bGUiOnsiJGlkIjoiMjQ0IiwiU2hhcGUiOjAsIkNvbm5lY3Rvck1hcmdpbiI6eyIkcmVmIjoiNTQifSwiQ29ubmVjdG9yU3R5bGUiOnsiJGlkIjoiMjQ1IiwiTGluZUNvbG9yIjp7IiRpZCI6IjI0NiIsIiR0eXBlIjoiTkxSRS5Db21tb24uRG9tLlNvbGlkQ29sb3JCcnVzaCwgTkxSRS5Db21tb24iLCJDb2xvciI6eyIkaWQiOiIyNDciLCJBIjoxMjcsIlIiOjAsIkciOjAsIkIiOjB9fSwiTGluZVdlaWdodCI6MS4wLCJMaW5lVHlwZSI6MCwiUGFyZW50U3R5bGUiOnsiJHJlZiI6IjU1In19LCJJc0JlbG93VGltZWJhbmQiOmZhbHNlLCJIaWRlRGF0ZSI6ZmFsc2UsIlNoYXBlU2l6ZSI6MCwiU3BhY2luZyI6Mi4wLCJQYWRkaW5nIjp7IiRyZWYiOiI1OCJ9LCJTaGFwZVN0eWxlIjp7IiRpZCI6IjI0OCIsIk1hcmdpbiI6eyIkcmVmIjoiNjAifSwiUGFkZGluZyI6eyIkcmVmIjoiNjEifSwiQmFja2dyb3VuZCI6eyIkaWQiOiIyNDkiLCJDb2xvciI6eyIkaWQiOiIyNTAiLCJBIjoyNTUsIlIiOjAsIkciOjAsIkIiOjB9fSwiSXNWaXNpYmxlIjp0cnVlLCJXaWR0aCI6MTIuMCwiSGVpZ2h0IjoxNC4wLCJCb3JkZXJTdHlsZSI6eyIkaWQiOiIyNTEiLCJMaW5lQ29sb3IiOnsiJHJlZiI6IjYzIn0sIkxpbmVXZWlnaHQiOjAuMCwiTGluZVR5cGUiOjAsIlBhcmVudFN0eWxlIjp7IiRyZWYiOiI2MiJ9fSwiUGFyZW50U3R5bGUiOnsiJHJlZiI6IjU5In19LCJUaXRsZVN0eWxlIjp7IiRpZCI6IjI1MiIsIkZvbnRTZXR0aW5ncyI6eyIkaWQiOiIyNTMiLCJGb250U2l6ZSI6MTEsIkZvbnROYW1lIjoiVGltZXMgTmV3IFJvbWFu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0IiwiTGluZUNvbG9yIjpudWxsLCJMaW5lV2VpZ2h0IjowLjAsIkxpbmVUeXBlIjowLCJQYXJlbnRTdHlsZSI6bnVsbH0sIlBhcmVudFN0eWxlIjp7IiRyZWYiOiI2NSJ9fSwiRGF0ZVN0eWxlIjp7IiRpZCI6IjI1NSIsIkZvbnRTZXR0aW5ncyI6eyIkaWQiOiIyNTYiLCJGb250U2l6ZSI6MTAsIkZvbnROYW1lIjoiVGltZXMgTmV3IFJvbWFu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NT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lZjVmYzQ1Ny1mOGQ5LTQ5OTktOTZlYS1lNDBiZGQxMDFlMzYiLCJJbXBvcnRJZCI6bnVsbCwiVGl0bGUiOiJRMSIsIk5vdGUiOm51bGwsIkh5cGVybGluayI6bnVsbCwiSXNDaGFuZ2VkIjpmYWxzZSwiSXNOZXciOmZhbHNlfSx7IiRpZCI6IjI1OCIsIkRhdGUiOiIyMDE4LTA0LTAxVDIzOjU5OjU5Ljk5OVoiLCJTdHlsZSI6eyIkaWQiOiIyNTkiLCJTaGFwZSI6MCwiQ29ubmVjdG9yTWFyZ2luIjp7IiRyZWYiOiI1NCJ9LCJDb25uZWN0b3JTdHlsZSI6eyIkaWQiOiIyNjAiLCJMaW5lQ29sb3IiOnsiJGlkIjoiMjYxIiwiJHR5cGUiOiJOTFJFLkNvbW1vbi5Eb20uU29saWRDb2xvckJydXNoLCBOTFJFLkNvbW1vbiIsIkNvbG9yIjp7IiRpZCI6IjI2MiIsIkEiOjEyNywiUiI6MCwiRyI6MCwiQiI6MH19LCJMaW5lV2VpZ2h0IjoxLjAsIkxpbmVUeXBlIjowLCJQYXJlbnRTdHlsZSI6eyIkcmVmIjoiNTUifX0sIklzQmVsb3dUaW1lYmFuZCI6ZmFsc2UsIkhpZGVEYXRlIjpmYWxzZSwiU2hhcGVTaXplIjowLCJTcGFjaW5nIjoyLjAsIlBhZGRpbmciOnsiJHJlZiI6IjU4In0sIlNoYXBlU3R5bGUiOnsiJGlkIjoiMjYzIiwiTWFyZ2luIjp7IiRyZWYiOiI2MCJ9LCJQYWRkaW5nIjp7IiRyZWYiOiI2MSJ9LCJCYWNrZ3JvdW5kIjp7IiRpZCI6IjI2NCIsIkNvbG9yIjp7IiRpZCI6IjI2NSIsIkEiOjI1NSwiUiI6MTI3LCJHIjoxMjcsIkIiOjEyN319LCJJc1Zpc2libGUiOnRydWUsIldpZHRoIjoxMi4wLCJIZWlnaHQiOjE0LjAsIkJvcmRlclN0eWxlIjp7IiRpZCI6IjI2NiIsIkxpbmVDb2xvciI6eyIkcmVmIjoiNjMifSwiTGluZVdlaWdodCI6MC4wLCJMaW5lVHlwZSI6MCwiUGFyZW50U3R5bGUiOnsiJHJlZiI6IjYyIn19LCJQYXJlbnRTdHlsZSI6eyIkcmVmIjoiNTkifX0sIlRpdGxlU3R5bGUiOnsiJGlkIjoiMjY3IiwiRm9udFNldHRpbmdzIjp7IiRpZCI6IjI2OCIsIkZvbnRTaXplIjoxMSwiRm9udE5hbWUiOiJUaW1lcyBOZXcgUm9tYW4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jkiLCJMaW5lQ29sb3IiOm51bGwsIkxpbmVXZWlnaHQiOjAuMCwiTGluZVR5cGUiOjAsIlBhcmVudFN0eWxlIjpudWxsfSwiUGFyZW50U3R5bGUiOnsiJHJlZiI6IjY1In19LCJEYXRlU3R5bGUiOnsiJGlkIjoiMjcwIiwiRm9udFNldHRpbmdzIjp7IiRpZCI6IjI3MSIsIkZvbnRTaXplIjoxMCwiRm9udE5hbWUiOiJUaW1lcyBOZXcgUm9tYW4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3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FhNDk2OWJkLTM2NWEtNDBhNC05ZjYzLTZjYzM2NGRlZDJhZiIsIkltcG9ydElkIjpudWxsLCJUaXRsZSI6IlEyIiwiTm90ZSI6bnVsbCwiSHlwZXJsaW5rIjpudWxsLCJJc0NoYW5nZWQiOmZhbHNlLCJJc05ldyI6ZmFsc2V9LHsiJGlkIjoiMjczIiwiRGF0ZSI6IjIwMTgtMDctMDFUMjM6NTk6NTkuOTk5WiIsIlN0eWxlIjp7IiRpZCI6IjI3NCIsIlNoYXBlIjowLCJDb25uZWN0b3JNYXJnaW4iOnsiJHJlZiI6IjU0In0sIkNvbm5lY3RvclN0eWxlIjp7IiRpZCI6IjI3NSIsIkxpbmVDb2xvciI6eyIkaWQiOiIyNzYiLCIkdHlwZSI6Ik5MUkUuQ29tbW9uLkRvbS5Tb2xpZENvbG9yQnJ1c2gsIE5MUkUuQ29tbW9uIiwiQ29sb3IiOnsiJGlkIjoiMjc3IiwiQSI6MTI3LCJSIjowLCJHIjowLCJCIjowfX0sIkxpbmVXZWlnaHQiOjEuMCwiTGluZVR5cGUiOjAsIlBhcmVudFN0eWxlIjp7IiRyZWYiOiI1NSJ9fSwiSXNCZWxvd1RpbWViYW5kIjpmYWxzZSwiSGlkZURhdGUiOmZhbHNlLCJTaGFwZVNpemUiOjAsIlNwYWNpbmciOjIuMCwiUGFkZGluZyI6eyIkcmVmIjoiNTgifSwiU2hhcGVTdHlsZSI6eyIkaWQiOiIyNzgiLCJNYXJnaW4iOnsiJHJlZiI6IjYwIn0sIlBhZGRpbmciOnsiJHJlZiI6IjYxIn0sIkJhY2tncm91bmQiOnsiJGlkIjoiMjc5IiwiQ29sb3IiOnsiJGlkIjoiMjgwIiwiQSI6MjU1LCJSIjoxMjcsIkciOjEyNywiQiI6MTI3fX0sIklzVmlzaWJsZSI6dHJ1ZSwiV2lkdGgiOjEyLjAsIkhlaWdodCI6MTQuMCwiQm9yZGVyU3R5bGUiOnsiJGlkIjoiMjgxIiwiTGluZUNvbG9yIjp7IiRyZWYiOiI2MyJ9LCJMaW5lV2VpZ2h0IjowLjAsIkxpbmVUeXBlIjowLCJQYXJlbnRTdHlsZSI6eyIkcmVmIjoiNjIifX0sIlBhcmVudFN0eWxlIjp7IiRyZWYiOiI1OSJ9fSwiVGl0bGVTdHlsZSI6eyIkaWQiOiIyODIiLCJGb250U2V0dGluZ3MiOnsiJGlkIjoiMjgzIiwiRm9udFNpemUiOjExLCJGb250TmFtZSI6IlRpbWVzIE5ldyBSb21hbi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4NCIsIkxpbmVDb2xvciI6bnVsbCwiTGluZVdlaWdodCI6MC4wLCJMaW5lVHlwZSI6MCwiUGFyZW50U3R5bGUiOm51bGx9LCJQYXJlbnRTdHlsZSI6eyIkcmVmIjoiNjUifX0sIkRhdGVTdHlsZSI6eyIkaWQiOiIyODUiLCJGb250U2V0dGluZ3MiOnsiJGlkIjoiMjg2IiwiRm9udFNpemUiOjEwLCJGb250TmFtZSI6IlRpbWVzIE5ldyBSb21hbi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jg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MWM1NmM2OTUtY2VmYS00MTEzLWI3NjctNzc3MTAyMjY0NWI5IiwiSW1wb3J0SWQiOm51bGwsIlRpdGxlIjoiUTMiLCJOb3RlIjpudWxsLCJIeXBlcmxpbmsiOm51bGwsIklzQ2hhbmdlZCI6ZmFsc2UsIklzTmV3IjpmYWxzZX0seyIkaWQiOiIyODgiLCJEYXRlIjoiMjAxOC0xMC0wMVQyMzo1OTo1OS45OTlaIiwiU3R5bGUiOnsiJGlkIjoiMjg5IiwiU2hhcGUiOjAsIkNvbm5lY3Rvck1hcmdpbiI6eyIkcmVmIjoiNTQifSwiQ29ubmVjdG9yU3R5bGUiOnsiJGlkIjoiMjkwIiwiTGluZUNvbG9yIjp7IiRpZCI6IjI5MSIsIiR0eXBlIjoiTkxSRS5Db21tb24uRG9tLlNvbGlkQ29sb3JCcnVzaCwgTkxSRS5Db21tb24iLCJDb2xvciI6eyIkaWQiOiIyOTIiLCJBIjoxMjcsIlIiOjAsIkciOjAsIkIiOjB9fSwiTGluZVdlaWdodCI6MS4wLCJMaW5lVHlwZSI6MCwiUGFyZW50U3R5bGUiOnsiJHJlZiI6IjU1In19LCJJc0JlbG93VGltZWJhbmQiOmZhbHNlLCJIaWRlRGF0ZSI6ZmFsc2UsIlNoYXBlU2l6ZSI6MCwiU3BhY2luZyI6Mi4wLCJQYWRkaW5nIjp7IiRyZWYiOiI1OCJ9LCJTaGFwZVN0eWxlIjp7IiRpZCI6IjI5MyIsIk1hcmdpbiI6eyIkcmVmIjoiNjAifSwiUGFkZGluZyI6eyIkcmVmIjoiNjEifSwiQmFja2dyb3VuZCI6eyIkaWQiOiIyOTQiLCJDb2xvciI6eyIkaWQiOiIyOTUiLCJBIjoyNTUsIlIiOjEyNywiRyI6MTI3LCJCIjoxMjd9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VGltZXMgTmV3IFJvbWFu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k5IiwiTGluZUNvbG9yIjpudWxsLCJMaW5lV2VpZ2h0IjowLjAsIkxpbmVUeXBlIjowLCJQYXJlbnRTdHlsZSI6bnVsbH0sIlBhcmVudFN0eWxlIjp7IiRyZWYiOiI2NSJ9fSwiRGF0ZVN0eWxlIjp7IiRpZCI6IjMwMCIsIkZvbnRTZXR0aW5ncyI6eyIkaWQiOiIzMDEiLCJGb250U2l6ZSI6MTAsIkZvbnROYW1lIjoiVGltZXMgTmV3IFJvbWFu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zMD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zMGY3MTVhNy00Y2E1LTQ3ODItYmY5Ni0wNGY4ZTI5OWM0YWQiLCJJbXBvcnRJZCI6bnVsbCwiVGl0bGUiOiJRNCIsIk5vdGUiOm51bGwsIkh5cGVybGluayI6bnVsbCwiSXNDaGFuZ2VkIjpmYWxzZSwiSXNOZXciOmZhbHNlfSx7IiRpZCI6IjMwMyIsIkRhdGUiOiIyMDE5LTAxLTAxVDIzOjU5OjU5Ljk5OVoiLCJTdHlsZSI6eyIkaWQiOiIzMDQiLCJTaGFwZSI6MCwiQ29ubmVjdG9yTWFyZ2luIjp7IiRyZWYiOiI1NCJ9LCJDb25uZWN0b3JTdHlsZSI6eyIkaWQiOiIzMDUiLCJMaW5lQ29sb3IiOnsiJGlkIjoiMzA2IiwiJHR5cGUiOiJOTFJFLkNvbW1vbi5Eb20uU29saWRDb2xvckJydXNoLCBOTFJFLkNvbW1vbiIsIkNvbG9yIjp7IiRpZCI6IjMwNyIsIkEiOjEyNywiUiI6MCwiRyI6MCwiQiI6MH19LCJMaW5lV2VpZ2h0IjoxLjAsIkxpbmVUeXBlIjowLCJQYXJlbnRTdHlsZSI6eyIkcmVmIjoiNTUifX0sIklzQmVsb3dUaW1lYmFuZCI6ZmFsc2UsIkhpZGVEYXRlIjpmYWxzZSwiU2hhcGVTaXplIjowLCJTcGFjaW5nIjoyLjAsIlBhZGRpbmciOnsiJHJlZiI6IjU4In0sIlNoYXBlU3R5bGUiOnsiJGlkIjoiMzA4IiwiTWFyZ2luIjp7IiRyZWYiOiI2MCJ9LCJQYWRkaW5nIjp7IiRyZWYiOiI2MSJ9LCJCYWNrZ3JvdW5kIjp7IiRpZCI6IjMwOSIsIkNvbG9yIjp7IiRpZCI6IjMxMCIsIkEiOjI1NSwiUiI6MCwiRyI6MCwiQiI6MH19LCJJc1Zpc2libGUiOnRydWUsIldpZHRoIjoxMi4wLCJIZWlnaHQiOjE0LjAsIkJvcmRlclN0eWxlIjp7IiRpZCI6IjMxMSIsIkxpbmVDb2xvciI6eyIkcmVmIjoiNjMifSwiTGluZVdlaWdodCI6MC4wLCJMaW5lVHlwZSI6MCwiUGFyZW50U3R5bGUiOnsiJHJlZiI6IjYyIn19LCJQYXJlbnRTdHlsZSI6eyIkcmVmIjoiNTkifX0sIlRpdGxlU3R5bGUiOnsiJGlkIjoiMzEyIiwiRm9udFNldHRpbmdzIjp7IiRpZCI6IjMxMyIsIkZvbnRTaXplIjoxMSwiRm9udE5hbWUiOiJUaW1lcyBOZXcgUm9tYW4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TQiLCJMaW5lQ29sb3IiOm51bGwsIkxpbmVXZWlnaHQiOjAuMCwiTGluZVR5cGUiOjAsIlBhcmVudFN0eWxlIjpudWxsfSwiUGFyZW50U3R5bGUiOnsiJHJlZiI6IjY1In19LCJEYXRlU3R5bGUiOnsiJGlkIjoiMzE1IiwiRm9udFNldHRpbmdzIjp7IiRpZCI6IjMxNiIsIkZvbnRTaXplIjoxMCwiRm9udE5hbWUiOiJUaW1lcyBOZXcgUm9tYW4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Mx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JlMGQzYmIyLWQzZmYtNDk2ZC1hMDZiLTYzM2FjZTE3YjU1ZSIsIkltcG9ydElkIjpudWxsLCJUaXRsZSI6IlExIiwiTm90ZSI6bnVsbCwiSHlwZXJsaW5rIjpudWxsLCJJc0NoYW5nZWQiOmZhbHNlLCJJc05ldyI6ZmFsc2V9LHsiJGlkIjoiMzE4IiwiRGF0ZSI6IjIwMTktMDQtMDFUMjM6NTk6NTkuOTk5WiIsIlN0eWxlIjp7IiRpZCI6IjMxOSIsIlNoYXBlIjowLCJDb25uZWN0b3JNYXJnaW4iOnsiJHJlZiI6IjU0In0sIkNvbm5lY3RvclN0eWxlIjp7IiRpZCI6IjMyMCIsIkxpbmVDb2xvciI6eyIkaWQiOiIzMjEiLCIkdHlwZSI6Ik5MUkUuQ29tbW9uLkRvbS5Tb2xpZENvbG9yQnJ1c2gsIE5MUkUuQ29tbW9uIiwiQ29sb3IiOnsiJGlkIjoiMzIyIiwiQSI6MTI3LCJSIjowLCJHIjowLCJCIjowfX0sIkxpbmVXZWlnaHQiOjEuMCwiTGluZVR5cGUiOjAsIlBhcmVudFN0eWxlIjp7IiRyZWYiOiI1NSJ9fSwiSXNCZWxvd1RpbWViYW5kIjpmYWxzZSwiSGlkZURhdGUiOmZhbHNlLCJTaGFwZVNpemUiOjAsIlNwYWNpbmciOjIuMCwiUGFkZGluZyI6eyIkcmVmIjoiNTgifSwiU2hhcGVTdHlsZSI6eyIkaWQiOiIzMjMiLCJNYXJnaW4iOnsiJHJlZiI6IjYwIn0sIlBhZGRpbmciOnsiJHJlZiI6IjYxIn0sIkJhY2tncm91bmQiOnsiJGlkIjoiMzI0IiwiQ29sb3IiOnsiJGlkIjoiMzI1IiwiQSI6MjU1LCJSIjoxMjcsIkciOjEyNywiQiI6MTI3fX0sIklzVmlzaWJsZSI6dHJ1ZSwiV2lkdGgiOjEyLjAsIkhlaWdodCI6MTQuMCwiQm9yZGVyU3R5bGUiOnsiJGlkIjoiMzI2IiwiTGluZUNvbG9yIjp7IiRyZWYiOiI2MyJ9LCJMaW5lV2VpZ2h0IjowLjAsIkxpbmVUeXBlIjowLCJQYXJlbnRTdHlsZSI6eyIkcmVmIjoiNjIifX0sIlBhcmVudFN0eWxlIjp7IiRyZWYiOiI1OSJ9fSwiVGl0bGVTdHlsZSI6eyIkaWQiOiIzMjciLCJGb250U2V0dGluZ3MiOnsiJGlkIjoiMzI4IiwiRm9udFNpemUiOjExLCJGb250TmFtZSI6IlRpbWVzIE5ldyBSb21hbi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MyOSIsIkxpbmVDb2xvciI6bnVsbCwiTGluZVdlaWdodCI6MC4wLCJMaW5lVHlwZSI6MCwiUGFyZW50U3R5bGUiOm51bGx9LCJQYXJlbnRTdHlsZSI6eyIkcmVmIjoiNjUifX0sIkRhdGVTdHlsZSI6eyIkaWQiOiIzMzAiLCJGb250U2V0dGluZ3MiOnsiJGlkIjoiMzMxIiwiRm9udFNpemUiOjEwLCJGb250TmFtZSI6IlRpbWVzIE5ldyBSb21hbi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zM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NzI2NjFkNDctNWUzMy00MzAzLThkZTQtYjk1YTgwZGViODliIiwiSW1wb3J0SWQiOm51bGwsIlRpdGxlIjoiUTIiLCJOb3RlIjpudWxsLCJIeXBlcmxpbmsiOm51bGwsIklzQ2hhbmdlZCI6ZmFsc2UsIklzTmV3IjpmYWxzZX0seyIkaWQiOiIzMzMiLCJEYXRlIjoiMjAxOS0wNy0wMVQyMzo1OTo1OS45OTlaIiwiU3R5bGUiOnsiJGlkIjoiMzM0IiwiU2hhcGUiOjAsIkNvbm5lY3Rvck1hcmdpbiI6eyIkcmVmIjoiNTQifSwiQ29ubmVjdG9yU3R5bGUiOnsiJGlkIjoiMzM1IiwiTGluZUNvbG9yIjp7IiRyZWYiOiI1NiJ9LCJMaW5lV2VpZ2h0IjoxLjAsIkxpbmVUeXBlIjowLCJQYXJlbnRTdHlsZSI6eyIkcmVmIjoiNTUifX0sIklzQmVsb3dUaW1lYmFuZCI6ZmFsc2UsIkhpZGVEYXRlIjpmYWxzZSwiU2hhcGVTaXplIjowLCJTcGFjaW5nIjoyLjAsIlBhZGRpbmciOnsiJHJlZiI6IjU4In0sIlNoYXBlU3R5bGUiOnsiJGlkIjoiMzM2IiwiTWFyZ2luIjp7IiRyZWYiOiI2MCJ9LCJQYWRkaW5nIjp7IiRyZWYiOiI2MSJ9LCJCYWNrZ3JvdW5kIjp7IiRpZCI6IjMzNyIsIkNvbG9yIjp7IiRpZCI6IjMzOCIsIkEiOjI1NSwiUiI6MTI3LCJHIjoxMjcsIkIiOjEyN319LCJJc1Zpc2libGUiOnRydWUsIldpZHRoIjoxMi4wLCJIZWlnaHQiOjE0LjAsIkJvcmRlclN0eWxlIjp7IiRpZCI6IjMzOSIsIkxpbmVDb2xvciI6eyIkcmVmIjoiNjMifSwiTGluZVdlaWdodCI6MC4wLCJMaW5lVHlwZSI6MCwiUGFyZW50U3R5bGUiOnsiJHJlZiI6IjYyIn19LCJQYXJlbnRTdHlsZSI6eyIkcmVmIjoiNTkifX0sIlRpdGxlU3R5bGUiOnsiJGlkIjoiMzQwIiwiRm9udFNldHRpbmdzIjp7IiRpZCI6IjM0MSIsIkZvbnRTaXplIjoxMSwiRm9udE5hbWUiOiJUaW1lcyBOZXcgUm9tYW4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NDIiLCJMaW5lQ29sb3IiOm51bGwsIkxpbmVXZWlnaHQiOjAuMCwiTGluZVR5cGUiOjAsIlBhcmVudFN0eWxlIjpudWxsfSwiUGFyZW50U3R5bGUiOnsiJHJlZiI6IjY1In19LCJEYXRlU3R5bGUiOnsiJGlkIjoiMzQzIiwiRm9udFNldHRpbmdzIjp7IiRpZCI6IjM0NCIsIkZvbnRTaXplIjoxMCwiRm9udE5hbWUiOiJUaW1lcyBOZXcgUm9tYW4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M0NS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E1YjM4NjE4LWIzYmMtNDM5MS1iYjNjLTRlYTc4NTQxMGYwZiIsIkltcG9ydElkIjpudWxsLCJUaXRsZSI6IlEzIiwiTm90ZSI6bnVsbCwiSHlwZXJsaW5rIjpudWxsLCJJc0NoYW5nZWQiOmZhbHNlLCJJc05ldyI6ZmFsc2V9LHsiJGlkIjoiMzQ2IiwiRGF0ZSI6IjIwMTktMTAtMDFUMjM6NTk6NTkuOTk5WiIsIlN0eWxlIjp7IiRpZCI6IjM0NyIsIlNoYXBlIjowLCJDb25uZWN0b3JNYXJnaW4iOnsiJHJlZiI6IjU0In0sIkNvbm5lY3RvclN0eWxlIjp7IiRpZCI6IjM0OCIsIkxpbmVDb2xvciI6eyIkaWQiOiIzNDkiLCIkdHlwZSI6Ik5MUkUuQ29tbW9uLkRvbS5Tb2xpZENvbG9yQnJ1c2gsIE5MUkUuQ29tbW9uIiwiQ29sb3IiOnsiJGlkIjoiMzUwIiwiQSI6MTI3LCJSIjowLCJHIjowLCJCIjowfX0sIkxpbmVXZWlnaHQiOjEuMCwiTGluZVR5cGUiOjAsIlBhcmVudFN0eWxlIjp7IiRyZWYiOiI1NSJ9fSwiSXNCZWxvd1RpbWViYW5kIjpmYWxzZSwiSGlkZURhdGUiOmZhbHNlLCJTaGFwZVNpemUiOjAsIlNwYWNpbmciOjIuMCwiUGFkZGluZyI6eyIkcmVmIjoiNTgifSwiU2hhcGVTdHlsZSI6eyIkaWQiOiIzNTEiLCJNYXJnaW4iOnsiJHJlZiI6IjYwIn0sIlBhZGRpbmciOnsiJHJlZiI6IjYxIn0sIkJhY2tncm91bmQiOnsiJGlkIjoiMzUyIiwiQ29sb3IiOnsiJGlkIjoiMzUzIiwiQSI6MjU1LCJSIjoxMjcsIkciOjEyNywiQiI6MTI3fX0sIklzVmlzaWJsZSI6dHJ1ZSwiV2lkdGgiOjEyLjAsIkhlaWdodCI6MTQuMCwiQm9yZGVyU3R5bGUiOnsiJGlkIjoiMzU0IiwiTGluZUNvbG9yIjp7IiRyZWYiOiI2MyJ9LCJMaW5lV2VpZ2h0IjowLjAsIkxpbmVUeXBlIjowLCJQYXJlbnRTdHlsZSI6eyIkcmVmIjoiNjIifX0sIlBhcmVudFN0eWxlIjp7IiRyZWYiOiI1OSJ9fSwiVGl0bGVTdHlsZSI6eyIkaWQiOiIzNTUiLCJGb250U2V0dGluZ3MiOnsiJGlkIjoiMzU2IiwiRm9udFNpemUiOjExLCJGb250TmFtZSI6IlRpbWVzIE5ldyBSb21hbi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M1NyIsIkxpbmVDb2xvciI6bnVsbCwiTGluZVdlaWdodCI6MC4wLCJMaW5lVHlwZSI6MCwiUGFyZW50U3R5bGUiOm51bGx9LCJQYXJlbnRTdHlsZSI6eyIkcmVmIjoiNjUifX0sIkRhdGVTdHlsZSI6eyIkaWQiOiIzNTgiLCJGb250U2V0dGluZ3MiOnsiJGlkIjoiMzU5IiwiRm9udFNpemUiOjEwLCJGb250TmFtZSI6IlRpbWVzIE5ldyBSb21hbi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zYw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YjkwMzBjYTItZjY5OC00Zjk0LWFhYjQtNTBmYzFlZDIwZjQ4IiwiSW1wb3J0SWQiOm51bGwsIlRpdGxlIjoiUTQiLCJOb3RlIjpudWxsLCJIeXBlcmxpbmsiOm51bGwsIklzQ2hhbmdlZCI6ZmFsc2UsIklzTmV3IjpmYWxzZX0seyIkaWQiOiIzNjEiLCJEYXRlIjoiMjAyMC0wMS0wMVQyMzo1OTo1OS45OTlaIiwiU3R5bGUiOnsiJGlkIjoiMzYyIiwiU2hhcGUiOjAsIkNvbm5lY3Rvck1hcmdpbiI6eyIkcmVmIjoiNTQifSwiQ29ubmVjdG9yU3R5bGUiOnsiJGlkIjoiMzYzIiwiTGluZUNvbG9yIjp7IiRpZCI6IjM2NCIsIiR0eXBlIjoiTkxSRS5Db21tb24uRG9tLlNvbGlkQ29sb3JCcnVzaCwgTkxSRS5Db21tb24iLCJDb2xvciI6eyIkaWQiOiIzNjUiLCJBIjoxMjcsIlIiOjAsIkciOjAsIkIiOjB9fSwiTGluZVdlaWdodCI6MS4wLCJMaW5lVHlwZSI6MCwiUGFyZW50U3R5bGUiOnsiJHJlZiI6IjU1In19LCJJc0JlbG93VGltZWJhbmQiOmZhbHNlLCJIaWRlRGF0ZSI6ZmFsc2UsIlNoYXBlU2l6ZSI6MCwiU3BhY2luZyI6Mi4wLCJQYWRkaW5nIjp7IiRyZWYiOiI1OCJ9LCJTaGFwZVN0eWxlIjp7IiRpZCI6IjM2NiIsIk1hcmdpbiI6eyIkcmVmIjoiNjAifSwiUGFkZGluZyI6eyIkcmVmIjoiNjEifSwiQmFja2dyb3VuZCI6eyIkaWQiOiIzNjciLCJDb2xvciI6eyIkaWQiOiIzNjgiLCJBIjoyNTUsIlIiOjAsIkciOjAsIkIiOjB9fSwiSXNWaXNpYmxlIjp0cnVlLCJXaWR0aCI6MTIuMCwiSGVpZ2h0IjoxNC4wLCJCb3JkZXJTdHlsZSI6eyIkaWQiOiIzNjkiLCJMaW5lQ29sb3IiOnsiJHJlZiI6IjYzIn0sIkxpbmVXZWlnaHQiOjAuMCwiTGluZVR5cGUiOjAsIlBhcmVudFN0eWxlIjp7IiRyZWYiOiI2MiJ9fSwiUGFyZW50U3R5bGUiOnsiJHJlZiI6IjU5In19LCJUaXRsZVN0eWxlIjp7IiRpZCI6IjM3MCIsIkZvbnRTZXR0aW5ncyI6eyIkaWQiOiIzNzEiLCJGb250U2l6ZSI6MTEsIkZvbnROYW1lIjoiVGltZXMgTmV3IFJvbWFu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cyIiwiTGluZUNvbG9yIjpudWxsLCJMaW5lV2VpZ2h0IjowLjAsIkxpbmVUeXBlIjowLCJQYXJlbnRTdHlsZSI6bnVsbH0sIlBhcmVudFN0eWxlIjp7IiRyZWYiOiI2NSJ9fSwiRGF0ZVN0eWxlIjp7IiRpZCI6IjM3MyIsIkZvbnRTZXR0aW5ncyI6eyIkaWQiOiIzNzQiLCJGb250U2l6ZSI6MTAsIkZvbnROYW1lIjoiVGltZXMgTmV3IFJvbWFu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zNzU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iYTE2Mjg0OC1kMDFhLTRlMTItOWRlMi1iMTc1YzI0NDZmN2MiLCJJbXBvcnRJZCI6bnVsbCwiVGl0bGUiOiJRMSIsIk5vdGUiOm51bGwsIkh5cGVybGluayI6bnVsbCwiSXNDaGFuZ2VkIjpmYWxzZSwiSXNOZXciOmZhbHNlfSx7IiRpZCI6IjM3NiIsIkRhdGUiOiIyMDIwLTA0LTAxVDIzOjU5OjU5Ljk5OVoiLCJTdHlsZSI6eyIkaWQiOiIzNzciLCJTaGFwZSI6MCwiQ29ubmVjdG9yTWFyZ2luIjp7IiRyZWYiOiI1NCJ9LCJDb25uZWN0b3JTdHlsZSI6eyIkaWQiOiIzNzgiLCJMaW5lQ29sb3IiOnsiJGlkIjoiMzc5IiwiJHR5cGUiOiJOTFJFLkNvbW1vbi5Eb20uU29saWRDb2xvckJydXNoLCBOTFJFLkNvbW1vbiIsIkNvbG9yIjp7IiRpZCI6IjM4MCIsIkEiOjEyNywiUiI6MCwiRyI6MCwiQiI6MH19LCJMaW5lV2VpZ2h0IjoxLjAsIkxpbmVUeXBlIjowLCJQYXJlbnRTdHlsZSI6eyIkcmVmIjoiNTUifX0sIklzQmVsb3dUaW1lYmFuZCI6ZmFsc2UsIkhpZGVEYXRlIjpmYWxzZSwiU2hhcGVTaXplIjowLCJTcGFjaW5nIjoyLjAsIlBhZGRpbmciOnsiJHJlZiI6IjU4In0sIlNoYXBlU3R5bGUiOnsiJGlkIjoiMzgxIiwiTWFyZ2luIjp7IiRyZWYiOiI2MCJ9LCJQYWRkaW5nIjp7IiRyZWYiOiI2MSJ9LCJCYWNrZ3JvdW5kIjp7IiRpZCI6IjM4MiIsIkNvbG9yIjp7IiRpZCI6IjM4MyIsIkEiOjI1NSwiUiI6MTI3LCJHIjoxMjcsIkIiOjEyN319LCJJc1Zpc2libGUiOnRydWUsIldpZHRoIjoxMi4wLCJIZWlnaHQiOjE0LjAsIkJvcmRlclN0eWxlIjp7IiRpZCI6IjM4NCIsIkxpbmVDb2xvciI6eyIkcmVmIjoiNjMifSwiTGluZVdlaWdodCI6MC4wLCJMaW5lVHlwZSI6MCwiUGFyZW50U3R5bGUiOnsiJHJlZiI6IjYyIn19LCJQYXJlbnRTdHlsZSI6eyIkcmVmIjoiNTkifX0sIlRpdGxlU3R5bGUiOnsiJGlkIjoiMzg1IiwiRm9udFNldHRpbmdzIjp7IiRpZCI6IjM4NiIsIkZvbnRTaXplIjoxMSwiRm9udE5hbWUiOiJUaW1lcyBOZXcgUm9tYW4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ODciLCJMaW5lQ29sb3IiOm51bGwsIkxpbmVXZWlnaHQiOjAuMCwiTGluZVR5cGUiOjAsIlBhcmVudFN0eWxlIjpudWxsfSwiUGFyZW50U3R5bGUiOnsiJHJlZiI6IjY1In19LCJEYXRlU3R5bGUiOnsiJGlkIjoiMzg4IiwiRm9udFNldHRpbmdzIjp7IiRpZCI6IjM4OSIsIkZvbnRTaXplIjoxMCwiRm9udE5hbWUiOiJUaW1lcyBOZXcgUm9tYW4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M5M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I1MjUxZTcyLThjYmEtNGQwNS1iZDg1LTgzNTJjY2I0MWVjMCIsIkltcG9ydElkIjpudWxsLCJUaXRsZSI6IlEyIiwiTm90ZSI6bnVsbCwiSHlwZXJsaW5rIjpudWxsLCJJc0NoYW5nZWQiOmZhbHNlLCJJc05ldyI6ZmFsc2V9LHsiJGlkIjoiMzkxIiwiRGF0ZSI6IjIwMjAtMDctMDFUMjM6NTk6NTkuOTk5WiIsIlN0eWxlIjp7IiRpZCI6IjM5MiIsIlNoYXBlIjowLCJDb25uZWN0b3JNYXJnaW4iOnsiJHJlZiI6IjU0In0sIkNvbm5lY3RvclN0eWxlIjp7IiRpZCI6IjM5MyIsIkxpbmVDb2xvciI6eyIkaWQiOiIzOTQiLCIkdHlwZSI6Ik5MUkUuQ29tbW9uLkRvbS5Tb2xpZENvbG9yQnJ1c2gsIE5MUkUuQ29tbW9uIiwiQ29sb3IiOnsiJGlkIjoiMzk1IiwiQSI6MTI3LCJSIjowLCJHIjowLCJCIjowfX0sIkxpbmVXZWlnaHQiOjEuMCwiTGluZVR5cGUiOjAsIlBhcmVudFN0eWxlIjp7IiRyZWYiOiI1NSJ9fSwiSXNCZWxvd1RpbWViYW5kIjpmYWxzZSwiSGlkZURhdGUiOmZhbHNlLCJTaGFwZVNpemUiOjAsIlNwYWNpbmciOjIuMCwiUGFkZGluZyI6eyIkcmVmIjoiNTgifSwiU2hhcGVTdHlsZSI6eyIkaWQiOiIzOTYiLCJNYXJnaW4iOnsiJHJlZiI6IjYwIn0sIlBhZGRpbmciOnsiJHJlZiI6IjYxIn0sIkJhY2tncm91bmQiOnsiJGlkIjoiMzk3IiwiQ29sb3IiOnsiJGlkIjoiMzk4IiwiQSI6MjU1LCJSIjoxMjcsIkciOjEyNywiQiI6MTI3fX0sIklzVmlzaWJsZSI6dHJ1ZSwiV2lkdGgiOjEyLjAsIkhlaWdodCI6MTQuMCwiQm9yZGVyU3R5bGUiOnsiJGlkIjoiMzk5IiwiTGluZUNvbG9yIjp7IiRyZWYiOiI2MyJ9LCJMaW5lV2VpZ2h0IjowLjAsIkxpbmVUeXBlIjowLCJQYXJlbnRTdHlsZSI6eyIkcmVmIjoiNjIifX0sIlBhcmVudFN0eWxlIjp7IiRyZWYiOiI1OSJ9fSwiVGl0bGVTdHlsZSI6eyIkaWQiOiI0MDAiLCJGb250U2V0dGluZ3MiOnsiJGlkIjoiNDAxIiwiRm9udFNpemUiOjExLCJGb250TmFtZSI6IlRpbWVzIE5ldyBSb21hbi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QwMiIsIkxpbmVDb2xvciI6bnVsbCwiTGluZVdlaWdodCI6MC4wLCJMaW5lVHlwZSI6MCwiUGFyZW50U3R5bGUiOm51bGx9LCJQYXJlbnRTdHlsZSI6eyIkcmVmIjoiNjUifX0sIkRhdGVTdHlsZSI6eyIkaWQiOiI0MDMiLCJGb250U2V0dGluZ3MiOnsiJGlkIjoiNDA0IiwiRm9udFNpemUiOjEwLCJGb250TmFtZSI6IlRpbWVzIE5ldyBSb21hbi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NDA1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OTdjYjA1NWItMTM2YS00ZmMyLThiNWItNzU0ZmEzMGE1ZThhIiwiSW1wb3J0SWQiOm51bGwsIlRpdGxlIjoiUTMiLCJOb3RlIjpudWxsLCJIeXBlcmxpbmsiOm51bGwsIklzQ2hhbmdlZCI6ZmFsc2UsIklzTmV3IjpmYWxzZX0seyIkaWQiOiI0MDYiLCJEYXRlIjoiMjAyMC0xMC0wMVQyMzo1OTo1OS45OTlaIiwiU3R5bGUiOnsiJGlkIjoiNDA3IiwiU2hhcGUiOjAsIkNvbm5lY3Rvck1hcmdpbiI6eyIkcmVmIjoiNTQifSwiQ29ubmVjdG9yU3R5bGUiOnsiJGlkIjoiNDA4IiwiTGluZUNvbG9yIjp7IiRpZCI6IjQwOSIsIiR0eXBlIjoiTkxSRS5Db21tb24uRG9tLlNvbGlkQ29sb3JCcnVzaCwgTkxSRS5Db21tb24iLCJDb2xvciI6eyIkaWQiOiI0MTAiLCJBIjoyNTUsIlIiOjExNSwiRyI6MTE1LCJCIjoxMTV9fSwiTGluZVdlaWdodCI6MS4wLCJMaW5lVHlwZSI6MCwiUGFyZW50U3R5bGUiOnsiJHJlZiI6IjU1In19LCJJc0JlbG93VGltZWJhbmQiOmZhbHNlLCJIaWRlRGF0ZSI6ZmFsc2UsIlNoYXBlU2l6ZSI6MCwiU3BhY2luZyI6Mi4wLCJQYWRkaW5nIjp7IiRyZWYiOiI1OCJ9LCJTaGFwZVN0eWxlIjp7IiRpZCI6IjQxMSIsIk1hcmdpbiI6eyIkcmVmIjoiNjAifSwiUGFkZGluZyI6eyIkcmVmIjoiNjEifSwiQmFja2dyb3VuZCI6eyIkaWQiOiI0MTIiLCJDb2xvciI6eyIkaWQiOiI0MTMiLCJBIjoyNTUsIlIiOjEyNywiRyI6MTI3LCJCIjoxMjd9fSwiSXNWaXNpYmxlIjp0cnVlLCJXaWR0aCI6MTIuMCwiSGVpZ2h0IjoxNC4wLCJCb3JkZXJTdHlsZSI6eyIkaWQiOiI0MTQiLCJMaW5lQ29sb3IiOnsiJHJlZiI6IjYzIn0sIkxpbmVXZWlnaHQiOjAuMCwiTGluZVR5cGUiOjAsIlBhcmVudFN0eWxlIjp7IiRyZWYiOiI2MiJ9fSwiUGFyZW50U3R5bGUiOnsiJHJlZiI6IjU5In19LCJUaXRsZVN0eWxlIjp7IiRpZCI6IjQxNSIsIkZvbnRTZXR0aW5ncyI6eyIkaWQiOiI0MTYiLCJGb250U2l6ZSI6MTEsIkZvbnROYW1lIjoiVGltZXMgTmV3IFJvbWFu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NDE3IiwiTGluZUNvbG9yIjpudWxsLCJMaW5lV2VpZ2h0IjowLjAsIkxpbmVUeXBlIjowLCJQYXJlbnRTdHlsZSI6bnVsbH0sIlBhcmVudFN0eWxlIjp7IiRyZWYiOiI2NSJ9fSwiRGF0ZVN0eWxlIjp7IiRpZCI6IjQxOCIsIkZvbnRTZXR0aW5ncyI6eyIkaWQiOiI0MTkiLCJGb250U2l6ZSI6MTAsIkZvbnROYW1lIjoiVGltZXMgTmV3IFJvbWFu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0MjA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iNDJjOTdjNC0yMzZlLTRiZDItYjg2OS0xYTIwYWIxNzA3MjMiLCJJbXBvcnRJZCI6bnVsbCwiVGl0bGUiOiJRNCIsIk5vdGUiOm51bGwsIkh5cGVybGluayI6bnVsbCwiSXNDaGFuZ2VkIjpmYWxzZSwiSXNOZXciOmZhbHNlfV0sIlRhc2tzIjpbeyIkaWQiOiI0MjEiLCJHcm91cE5hbWUiOm51bGwsIlN0YXJ0RGF0ZSI6IjIwMTYtMDYtMDFUMDA6MDA6MDBaIiwiRW5kRGF0ZSI6IjIwMTctMDEtMzFUMjM6NTk6NTkuOTk5WiIsIlBlcmNlbnRhZ2VDb21wbGV0ZSI6bnVsbCwiU3R5bGUiOnsiJGlkIjoiNDIyIiwiU2hhcGUiOjAsIlNoYXBlVGhpY2tuZXNzIjoyLCJEdXJhdGlvbkZvcm1hdCI6MCwiSW5jbHVkZU5vbldvcmtpbmdEYXlzSW5EdXJhdGlvbiI6dHJ1ZSwiUGVyY2VudGFnZUNvbXBsZXRlU3R5bGUiOnsiJGlkIjoiNDIzIiwiRm9udFNldHRpbmdzIjp7IiRpZCI6IjQyN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yNSIsIkxpbmVDb2xvciI6bnVsbCwiTGluZVdlaWdodCI6MC4wLCJMaW5lVHlwZSI6MCwiUGFyZW50U3R5bGUiOm51bGx9LCJQYXJlbnRTdHlsZSI6eyIkcmVmIjoiODEifX0sIkR1cmF0aW9uU3R5bGUiOnsiJGlkIjoiNDI2IiwiRm9udFNldHRpbmdzIjp7IiRpZCI6IjQyN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yOCIsIkxpbmVDb2xvciI6bnVsbCwiTGluZVdlaWdodCI6MC4wLCJMaW5lVHlwZSI6MCwiUGFyZW50U3R5bGUiOm51bGx9LCJQYXJlbnRTdHlsZSI6eyIkcmVmIjoiODgifX0sIkhvcml6b250YWxDb25uZWN0b3JTdHlsZSI6eyIkaWQiOiI0MjkiLCJMaW5lQ29sb3IiOnsiJHJlZiI6Ijk2In0sIkxpbmVXZWlnaHQiOjAuMCwiTGluZVR5cGUiOjAsIlBhcmVudFN0eWxlIjp7IiRyZWYiOiI5NSJ9fSwiVmVydGljYWxDb25uZWN0b3JTdHlsZSI6eyIkaWQiOiI0MzAiLCJMaW5lQ29sb3IiOnsiJHJlZiI6Ijk5In0sIkxpbmVXZWlnaHQiOjAuMCwiTGluZVR5cGUiOjAsIlBhcmVudFN0eWxlIjp7IiRyZWYiOiI5OCJ9fSwiTWFyZ2luIjpudWxsLCJTdGFydERhdGVQb3NpdGlvbiI6NiwiRW5kRGF0ZVBvc2l0aW9uIjo2LCJUaXRsZVBvc2l0aW9uIjoyLCJEdXJhdGlvblBvc2l0aW9uIjo2LCJQZXJjZW50YWdlQ29tcGxldGVkUG9zaXRpb24iOjYsIlNwYWNpbmciOjMsIklzQmVsb3dUaW1lYmFuZCI6dHJ1ZSwiUGVyY2VudGFnZUNvbXBsZXRlU2hhcGVPcGFjaXR5IjozNSwiU2hhcGVTdHlsZSI6eyIkaWQiOiI0MzEiLCJNYXJnaW4iOnsiJHJlZiI6IjEwMiJ9LCJQYWRkaW5nIjp7IiRyZWYiOiIxMDMifSwiQmFja2dyb3VuZCI6eyIkaWQiOiI0MzIiLCJDb2xvciI6eyIkaWQiOiI0MzMiLCJBIjoyNTUsIlIiOjMxLCJHIjo3MywiQiI6MTI1fX0sIklzVmlzaWJsZSI6dHJ1ZSwiV2lkdGgiOjAuMCwiSGVpZ2h0IjoyMi4wLCJCb3JkZXJTdHlsZSI6eyIkaWQiOiI0MzQiLCJMaW5lQ29sb3IiOnsiJGlkIjoiNDM1IiwiJHR5cGUiOiJOTFJFLkNvbW1vbi5Eb20uU29saWRDb2xvckJydXNoLCBOTFJFLkNvbW1vbiIsIkNvbG9yIjp7IiRpZCI6IjQzNiIsIkEiOjI1NSwiUiI6MCwiRyI6MCwiQiI6MH19LCJMaW5lV2VpZ2h0IjoyLjAsIkxpbmVUeXBlIjowLCJQYXJlbnRTdHlsZSI6bnVsbH0sIlBhcmVudFN0eWxlIjp7IiRyZWYiOiIxMDEifX0sIlRpdGxlU3R5bGUiOnsiJGlkIjoiNDM3IiwiRm9udFNldHRpbmdzIjp7IiRpZCI6IjQzOCIsIkZvbnRTaXplIjoxMSwiRm9udE5hbWUiOiJUaW1lcyBOZXcgUm9tYW4iLCJJc0JvbGQiOnRydWUsIklzSXRhbGljIjpmYWxzZSwiSXNVbmRlcmxpbmVkIjpmYWxzZSwiUGFyZW50U3R5bGUiOnsiJHJlZiI6IjEwOCJ9fSwiQXV0b1NpemUiOjIsIkZvcmVncm91bmQiOnsiJGlkIjoiNDM5IiwiQ29sb3IiOnsiJGlkIjoiNDQwIiwiQSI6MjU1LCJSIjoyNTUsIkciOjI1NSwiQiI6MjU1fX0sIk1heFdpZHRoIjo5Mi41NDE4OTMwMDUzNzEx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0NDEiLCJMaW5lQ29sb3IiOm51bGwsIkxpbmVXZWlnaHQiOjAuMCwiTGluZVR5cGUiOjAsIlBhcmVudFN0eWxlIjpudWxsfSwiUGFyZW50U3R5bGUiOnsiJHJlZiI6IjEwNyJ9fSwiRGF0ZVN0eWxlIjp7IiRpZCI6IjQ0MiIsIkZvbnRTZXR0aW5ncyI6eyIkaWQiOiI0NDMiLCJGb250U2l6ZSI6MTAsIkZvbnROYW1lIjoiVGltZXMgTmV3IFJvbWFuIiwiSXNCb2xkIjpmYWxzZSwiSXNJdGFsaWMiOmZhbHNlLCJJc1VuZGVybGluZWQiOmZhbHNlLCJQYXJlbnRTdHlsZSI6eyIkcmVmIjoiMTE1In19LCJBdXRvU2l6ZSI6MiwiRm9yZWdyb3VuZCI6eyIkcmVmIjoiMTE2In0sIk1heFdpZHRoIjo1NS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mZhbHNlLCJXaWR0aCI6MC4wLCJIZWlnaHQiOjAuMCwiQm9yZGVyU3R5bGUiOnsiJGlkIjoiNDQ0IiwiTGluZUNvbG9yIjpudWxsLCJMaW5lV2VpZ2h0IjowLjAsIkxpbmVUeXBlIjowLCJQYXJlbnRTdHlsZSI6bnVsbH0sIlBhcmVudFN0eWxlIjp7IiRyZWYiOiIxMTQifX0sIkRhdGVGb3JtYXQiOnsiJGlkIjoiNDQ1IiwiRm9ybWF0U3RyaW5nIjoiTU0vZGQveXkiLCJTZXBhcmF0b3IiOiIvIiwiVXNlSW50ZXJuYXRpb25hbERhdGVGb3JtYXQiOmZhbHNlfSwiSXNWaXNpYmxlIjp0cnVlLCJQYXJlbnRTdHlsZSI6eyIkcmVmIjoiODAifX0sIkluZGV4IjoxLCJJZCI6ImFkNWFkM2RmLTRmMzItNDIwNS04ZjIyLWFkNWQ5ZWVmYTRhOCIsIkltcG9ydElkIjpudWxsLCJUaXRsZSI6IlByZS1DYXBhYmlsaXR5IiwiTm90ZSI6bnVsbCwiSHlwZXJsaW5rIjpudWxsLCJJc0NoYW5nZWQiOmZhbHNlLCJJc05ldyI6ZmFsc2V9LHsiJGlkIjoiNDQ2IiwiR3JvdXBOYW1lIjpudWxsLCJTdGFydERhdGUiOiIyMDE3LTAxLTMxVDAwOjAwOjAwWiIsIkVuZERhdGUiOiIyMDE4LTA1LTMwVDIzOjU5OjU5Ljk5OVoiLCJQZXJjZW50YWdlQ29tcGxldGUiOm51bGwsIlN0eWxlIjp7IiRpZCI6IjQ0NyIsIlNoYXBlIjowLCJTaGFwZVRoaWNrbmVzcyI6MiwiRHVyYXRpb25Gb3JtYXQiOjAsIkluY2x1ZGVOb25Xb3JraW5nRGF5c0luRHVyYXRpb24iOnRydWUsIlBlcmNlbnRhZ2VDb21wbGV0ZVN0eWxlIjp7IiRpZCI6IjQ0OCIsIkZvbnRTZXR0aW5ncyI6eyIkaWQiOiI0NDk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TAiLCJMaW5lQ29sb3IiOm51bGwsIkxpbmVXZWlnaHQiOjAuMCwiTGluZVR5cGUiOjAsIlBhcmVudFN0eWxlIjpudWxsfSwiUGFyZW50U3R5bGUiOnsiJHJlZiI6IjgxIn19LCJEdXJhdGlvblN0eWxlIjp7IiRpZCI6IjQ1MSIsIkZvbnRTZXR0aW5ncyI6eyIkaWQiOiI0NTI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TMiLCJMaW5lQ29sb3IiOm51bGwsIkxpbmVXZWlnaHQiOjAuMCwiTGluZVR5cGUiOjAsIlBhcmVudFN0eWxlIjpudWxsfSwiUGFyZW50U3R5bGUiOnsiJHJlZiI6Ijg4In19LCJIb3Jpem9udGFsQ29ubmVjdG9yU3R5bGUiOnsiJGlkIjoiNDU0IiwiTGluZUNvbG9yIjp7IiRyZWYiOiI5NiJ9LCJMaW5lV2VpZ2h0IjowLjAsIkxpbmVUeXBlIjowLCJQYXJlbnRTdHlsZSI6eyIkcmVmIjoiOTUifX0sIlZlcnRpY2FsQ29ubmVjdG9yU3R5bGUiOnsiJGlkIjoiNDU1IiwiTGluZUNvbG9yIjp7IiRyZWYiOiI5OSJ9LCJMaW5lV2VpZ2h0IjowLjAsIkxpbmVUeXBlIjowLCJQYXJlbnRTdHlsZSI6eyIkcmVmIjoiOTgifX0sIk1hcmdpbiI6bnVsbCwiU3RhcnREYXRlUG9zaXRpb24iOjYsIkVuZERhdGVQb3NpdGlvbiI6NiwiVGl0bGVQb3NpdGlvbiI6MiwiRHVyYXRpb25Qb3NpdGlvbiI6NiwiUGVyY2VudGFnZUNvbXBsZXRlZFBvc2l0aW9uIjo2LCJTcGFjaW5nIjozLCJJc0JlbG93VGltZWJhbmQiOnRydWUsIlBlcmNlbnRhZ2VDb21wbGV0ZVNoYXBlT3BhY2l0eSI6MzUsIlNoYXBlU3R5bGUiOnsiJGlkIjoiNDU2IiwiTWFyZ2luIjp7IiRyZWYiOiIxMDIifSwiUGFkZGluZyI6eyIkcmVmIjoiMTAzIn0sIkJhY2tncm91bmQiOnsiJGlkIjoiNDU3IiwiQ29sb3IiOnsiJGlkIjoiNDU4IiwiQSI6MjU1LCJSIjo3OSwiRyI6MTI5LCJCIjoxODl9fSwiSXNWaXNpYmxlIjp0cnVlLCJXaWR0aCI6MC4wLCJIZWlnaHQiOjIyLjAsIkJvcmRlclN0eWxlIjp7IiRpZCI6IjQ1OSIsIkxpbmVDb2xvciI6eyIkaWQiOiI0NjAiLCIkdHlwZSI6Ik5MUkUuQ29tbW9uLkRvbS5Tb2xpZENvbG9yQnJ1c2gsIE5MUkUuQ29tbW9uIiwiQ29sb3IiOnsiJGlkIjoiNDYxIiwiQSI6MjU1LCJSIjowLCJHIjowLCJCIjowfX0sIkxpbmVXZWlnaHQiOjIuMCwiTGluZVR5cGUiOjAsIlBhcmVudFN0eWxlIjpudWxsfSwiUGFyZW50U3R5bGUiOnsiJHJlZiI6IjEwMSJ9fSwiVGl0bGVTdHlsZSI6eyIkaWQiOiI0NjIiLCJGb250U2V0dGluZ3MiOnsiJGlkIjoiNDYzIiwiRm9udFNpemUiOjExLCJGb250TmFtZSI6IlRpbWVzIE5ldyBSb21hbiIsIklzQm9sZCI6dHJ1ZSwiSXNJdGFsaWMiOmZhbHNlLCJJc1VuZGVybGluZWQiOmZhbHNlLCJQYXJlbnRTdHlsZSI6eyIkcmVmIjoiMTA4In19LCJBdXRvU2l6ZSI6MiwiRm9yZWdyb3VuZCI6eyIkaWQiOiI0NjQiLCJDb2xvciI6eyIkaWQiOiI0NjUiLCJBIjoyNTUsIlIiOjI1NSwiRyI6MjU1LCJCIjoyNTV9fSwiTWF4V2lkdGgiOjEwMy43MzQ0ODk0NDA5MTc5Ny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DY2IiwiTGluZUNvbG9yIjpudWxsLCJMaW5lV2VpZ2h0IjowLjAsIkxpbmVUeXBlIjowLCJQYXJlbnRTdHlsZSI6bnVsbH0sIlBhcmVudFN0eWxlIjp7IiRyZWYiOiIxMDcifX0sIkRhdGVTdHlsZSI6eyIkaWQiOiI0NjciLCJGb250U2V0dGluZ3MiOnsiJGlkIjoiNDY4IiwiRm9udFNpemUiOjEwLCJGb250TmFtZSI6IlRpbWVzIE5ldyBSb21hbiIsIklzQm9sZCI6ZmFsc2UsIklzSXRhbGljIjpmYWxzZSwiSXNVbmRlcmxpbmVkIjpmYWxzZSwiUGFyZW50U3R5bGUiOnsiJHJlZiI6IjExNSJ9fSwiQXV0b1NpemUiOjIsIkZvcmVncm91bmQiOnsiJHJlZiI6IjExNiJ9LCJNYXhXaWR0aCI6NjQ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mYWxzZSwiV2lkdGgiOjAuMCwiSGVpZ2h0IjowLjAsIkJvcmRlclN0eWxlIjp7IiRpZCI6IjQ2OSIsIkxpbmVDb2xvciI6bnVsbCwiTGluZVdlaWdodCI6MC4wLCJMaW5lVHlwZSI6MCwiUGFyZW50U3R5bGUiOm51bGx9LCJQYXJlbnRTdHlsZSI6eyIkcmVmIjoiMTE0In19LCJEYXRlRm9ybWF0Ijp7IiRpZCI6IjQ3MCIsIkZvcm1hdFN0cmluZyI6Ik1NL2RkL3l5IiwiU2VwYXJhdG9yIjoiLyIsIlVzZUludGVybmF0aW9uYWxEYXRlRm9ybWF0IjpmYWxzZX0sIklzVmlzaWJsZSI6dHJ1ZSwiUGFyZW50U3R5bGUiOnsiJHJlZiI6IjgwIn19LCJJbmRleCI6MiwiSWQiOiJmOWNlMDcxMi0zZGI4LTQ4ZWItOWRjOS1lNGUwM2MzZTRiMWMiLCJJbXBvcnRJZCI6bnVsbCwiVGl0bGUiOiJTcGFjZSBXUDEgKENSRCkiLCJOb3RlIjpudWxsLCJIeXBlcmxpbmsiOm51bGwsIklzQ2hhbmdlZCI6ZmFsc2UsIklzTmV3IjpmYWxzZX0seyIkaWQiOiI0NzEiLCJHcm91cE5hbWUiOm51bGwsIlN0YXJ0RGF0ZSI6IjIwMTgtMDYtMDFUMDA6MDA6MDBaIiwiRW5kRGF0ZSI6IjIwMTktMDYtMDFUMjM6NTk6NTkuOTk5WiIsIlBlcmNlbnRhZ2VDb21wbGV0ZSI6bnVsbCwiU3R5bGUiOnsiJGlkIjoiNDcyIiwiU2hhcGUiOjAsIlNoYXBlVGhpY2tuZXNzIjoyLCJEdXJhdGlvbkZvcm1hdCI6MCwiSW5jbHVkZU5vbldvcmtpbmdEYXlzSW5EdXJhdGlvbiI6dHJ1ZSwiUGVyY2VudGFnZUNvbXBsZXRlU3R5bGUiOnsiJGlkIjoiNDczIiwiRm9udFNldHRpbmdzIjp7IiRpZCI6IjQ3N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3NSIsIkxpbmVDb2xvciI6bnVsbCwiTGluZVdlaWdodCI6MC4wLCJMaW5lVHlwZSI6MCwiUGFyZW50U3R5bGUiOm51bGx9LCJQYXJlbnRTdHlsZSI6eyIkcmVmIjoiODEifX0sIkR1cmF0aW9uU3R5bGUiOnsiJGlkIjoiNDc2IiwiRm9udFNldHRpbmdzIjp7IiRpZCI6IjQ3N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3OCIsIkxpbmVDb2xvciI6bnVsbCwiTGluZVdlaWdodCI6MC4wLCJMaW5lVHlwZSI6MCwiUGFyZW50U3R5bGUiOm51bGx9LCJQYXJlbnRTdHlsZSI6eyIkcmVmIjoiODgifX0sIkhvcml6b250YWxDb25uZWN0b3JTdHlsZSI6eyIkaWQiOiI0NzkiLCJMaW5lQ29sb3IiOnsiJHJlZiI6Ijk2In0sIkxpbmVXZWlnaHQiOjAuMCwiTGluZVR5cGUiOjAsIlBhcmVudFN0eWxlIjp7IiRyZWYiOiI5NSJ9fSwiVmVydGljYWxDb25uZWN0b3JTdHlsZSI6eyIkaWQiOiI0ODAiLCJMaW5lQ29sb3IiOnsiJHJlZiI6Ijk5In0sIkxpbmVXZWlnaHQiOjAuMCwiTGluZVR5cGUiOjAsIlBhcmVudFN0eWxlIjp7IiRyZWYiOiI5OCJ9fSwiTWFyZ2luIjpudWxsLCJTdGFydERhdGVQb3NpdGlvbiI6NiwiRW5kRGF0ZVBvc2l0aW9uIjo2LCJUaXRsZVBvc2l0aW9uIjoyLCJEdXJhdGlvblBvc2l0aW9uIjo2LCJQZXJjZW50YWdlQ29tcGxldGVkUG9zaXRpb24iOjYsIlNwYWNpbmciOjMsIklzQmVsb3dUaW1lYmFuZCI6dHJ1ZSwiUGVyY2VudGFnZUNvbXBsZXRlU2hhcGVPcGFjaXR5IjozNSwiU2hhcGVTdHlsZSI6eyIkaWQiOiI0ODEiLCJNYXJnaW4iOnsiJHJlZiI6IjEwMiJ9LCJQYWRkaW5nIjp7IiRyZWYiOiIxMDMifSwiQmFja2dyb3VuZCI6eyIkaWQiOiI0ODIiLCJDb2xvciI6eyIkaWQiOiI0ODMiLCJBIjoyNTUsIlIiOjc5LCJHIjoxMjksIkIiOjE4OX19LCJJc1Zpc2libGUiOnRydWUsIldpZHRoIjowLjAsIkhlaWdodCI6MjIuMCwiQm9yZGVyU3R5bGUiOnsiJGlkIjoiNDg0IiwiTGluZUNvbG9yIjp7IiRpZCI6IjQ4NSIsIiR0eXBlIjoiTkxSRS5Db21tb24uRG9tLlNvbGlkQ29sb3JCcnVzaCwgTkxSRS5Db21tb24iLCJDb2xvciI6eyIkaWQiOiI0ODYiLCJBIjoyNTUsIlIiOjAsIkciOjAsIkIiOjB9fSwiTGluZVdlaWdodCI6Mi4wLCJMaW5lVHlwZSI6MCwiUGFyZW50U3R5bGUiOm51bGx9LCJQYXJlbnRTdHlsZSI6eyIkcmVmIjoiMTAxIn19LCJUaXRsZVN0eWxlIjp7IiRpZCI6IjQ4NyIsIkZvbnRTZXR0aW5ncyI6eyIkaWQiOiI0ODgiLCJGb250U2l6ZSI6MTEsIkZvbnROYW1lIjoiVGltZXMgTmV3IFJvbWFuIiwiSXNCb2xkIjp0cnVlLCJJc0l0YWxpYyI6ZmFsc2UsIklzVW5kZXJsaW5lZCI6ZmFsc2UsIlBhcmVudFN0eWxlIjp7IiRyZWYiOiIxMDgifX0sIkF1dG9TaXplIjoyLCJGb3JlZ3JvdW5kIjp7IiRpZCI6IjQ4OSIsIkNvbG9yIjp7IiRpZCI6IjQ5MCIsIkEiOjI1NSwiUiI6MjU1LCJHIjoyNTUsIkIiOjI1NX19LCJNYXhXaWR0aCI6OTMuNjY2NDU4MTI5ODgyODEy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0OTEiLCJMaW5lQ29sb3IiOm51bGwsIkxpbmVXZWlnaHQiOjAuMCwiTGluZVR5cGUiOjAsIlBhcmVudFN0eWxlIjpudWxsfSwiUGFyZW50U3R5bGUiOnsiJHJlZiI6IjEwNyJ9fSwiRGF0ZVN0eWxlIjp7IiRpZCI6IjQ5MiIsIkZvbnRTZXR0aW5ncyI6eyIkaWQiOiI0OTMiLCJGb250U2l6ZSI6MTAsIkZvbnROYW1lIjoiVGltZXMgTmV3IFJvbWFuIiwiSXNCb2xkIjpmYWxzZSwiSXNJdGFsaWMiOmZhbHNlLCJJc1VuZGVybGluZWQiOmZhbHNlLCJQYXJlbnRTdHlsZSI6eyIkcmVmIjoiMTE1In19LCJBdXRvU2l6ZSI6MiwiRm9yZWdyb3VuZCI6eyIkcmVmIjoiMTE2In0sIk1heFdpZHRoIjo1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mZhbHNlLCJXaWR0aCI6MC4wLCJIZWlnaHQiOjAuMCwiQm9yZGVyU3R5bGUiOnsiJGlkIjoiNDk0IiwiTGluZUNvbG9yIjpudWxsLCJMaW5lV2VpZ2h0IjowLjAsIkxpbmVUeXBlIjowLCJQYXJlbnRTdHlsZSI6bnVsbH0sIlBhcmVudFN0eWxlIjp7IiRyZWYiOiIxMTQifX0sIkRhdGVGb3JtYXQiOnsiJGlkIjoiNDk1IiwiRm9ybWF0U3RyaW5nIjoiTU0vZGQveXkiLCJTZXBhcmF0b3IiOiIvIiwiVXNlSW50ZXJuYXRpb25hbERhdGVGb3JtYXQiOmZhbHNlfSwiSXNWaXNpYmxlIjp0cnVlLCJQYXJlbnRTdHlsZSI6eyIkcmVmIjoiODAifX0sIkluZGV4IjozLCJJZCI6ImQwYTdiNjFkLTlmYTYtNGY2Ni1hZTExLWI5M2MxMjQ3NThiYyIsIkltcG9ydElkIjpudWxsLCJUaXRsZSI6IlNwYWNlIFdQMSAoaUlBKSIsIk5vdGUiOm51bGwsIkh5cGVybGluayI6bnVsbCwiSXNDaGFuZ2VkIjpmYWxzZSwiSXNOZXciOmZhbHNlfSx7IiRpZCI6IjQ5NiIsIkdyb3VwTmFtZSI6bnVsbCwiU3RhcnREYXRlIjoiMjAxOS0wNi0wMVQwMDowMDowMFoiLCJFbmREYXRlIjoiMjAyMC0wNi0wMVQyMzo1OTo1OS45OTlaIiwiUGVyY2VudGFnZUNvbXBsZXRlIjpudWxsLCJTdHlsZSI6eyIkaWQiOiI0OTciLCJTaGFwZSI6MCwiU2hhcGVUaGlja25lc3MiOjIsIkR1cmF0aW9uRm9ybWF0IjowLCJJbmNsdWRlTm9uV29ya2luZ0RheXNJbkR1cmF0aW9uIjp0cnVlLCJQZXJjZW50YWdlQ29tcGxldGVTdHlsZSI6eyIkaWQiOiI0OTgiLCJGb250U2V0dGluZ3MiOnsiJGlkIjoiNDk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AwIiwiTGluZUNvbG9yIjpudWxsLCJMaW5lV2VpZ2h0IjowLjAsIkxpbmVUeXBlIjowLCJQYXJlbnRTdHlsZSI6bnVsbH0sIlBhcmVudFN0eWxlIjp7IiRyZWYiOiI4MSJ9fSwiRHVyYXRpb25TdHlsZSI6eyIkaWQiOiI1MDEiLCJGb250U2V0dGluZ3MiOnsiJGlkIjoiNTA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AzIiwiTGluZUNvbG9yIjpudWxsLCJMaW5lV2VpZ2h0IjowLjAsIkxpbmVUeXBlIjowLCJQYXJlbnRTdHlsZSI6bnVsbH0sIlBhcmVudFN0eWxlIjp7IiRyZWYiOiI4OCJ9fSwiSG9yaXpvbnRhbENvbm5lY3RvclN0eWxlIjp7IiRpZCI6IjUwNCIsIkxpbmVDb2xvciI6eyIkcmVmIjoiOTYifSwiTGluZVdlaWdodCI6MC4wLCJMaW5lVHlwZSI6MCwiUGFyZW50U3R5bGUiOnsiJHJlZiI6Ijk1In19LCJWZXJ0aWNhbENvbm5lY3RvclN0eWxlIjp7IiRpZCI6IjUwNSIsIkxpbmVDb2xvciI6eyIkcmVmIjoiOTkifSwiTGluZVdlaWdodCI6MC4wLCJMaW5lVHlwZSI6MCwiUGFyZW50U3R5bGUiOnsiJHJlZiI6Ijk4In19LCJNYXJnaW4iOm51bGwsIlN0YXJ0RGF0ZVBvc2l0aW9uIjo2LCJFbmREYXRlUG9zaXRpb24iOjYsIlRpdGxlUG9zaXRpb24iOjIsIkR1cmF0aW9uUG9zaXRpb24iOjYsIlBlcmNlbnRhZ2VDb21wbGV0ZWRQb3NpdGlvbiI6NiwiU3BhY2luZyI6MywiSXNCZWxvd1RpbWViYW5kIjp0cnVlLCJQZXJjZW50YWdlQ29tcGxldGVTaGFwZU9wYWNpdHkiOjM1LCJTaGFwZVN0eWxlIjp7IiRpZCI6IjUwNiIsIk1hcmdpbiI6eyIkcmVmIjoiMTAyIn0sIlBhZGRpbmciOnsiJHJlZiI6IjEwMyJ9LCJCYWNrZ3JvdW5kIjp7IiRpZCI6IjUwNyIsIkNvbG9yIjp7IiRpZCI6IjUwOCIsIkEiOjI1NSwiUiI6NzksIkciOjEyOSwiQiI6MTg5fX0sIklzVmlzaWJsZSI6dHJ1ZSwiV2lkdGgiOjAuMCwiSGVpZ2h0IjoyMi4wLCJCb3JkZXJTdHlsZSI6eyIkaWQiOiI1MDkiLCJMaW5lQ29sb3IiOnsiJGlkIjoiNTEwIiwiJHR5cGUiOiJOTFJFLkNvbW1vbi5Eb20uU29saWRDb2xvckJydXNoLCBOTFJFLkNvbW1vbiIsIkNvbG9yIjp7IiRpZCI6IjUxMSIsIkEiOjI1NSwiUiI6MCwiRyI6MCwiQiI6MH19LCJMaW5lV2VpZ2h0IjoyLjAsIkxpbmVUeXBlIjowLCJQYXJlbnRTdHlsZSI6bnVsbH0sIlBhcmVudFN0eWxlIjp7IiRyZWYiOiIxMDEifX0sIlRpdGxlU3R5bGUiOnsiJGlkIjoiNTEyIiwiRm9udFNldHRpbmdzIjp7IiRpZCI6IjUxMyIsIkZvbnRTaXplIjoxMSwiRm9udE5hbWUiOiJUaW1lcyBOZXcgUm9tYW4iLCJJc0JvbGQiOnRydWUsIklzSXRhbGljIjpmYWxzZSwiSXNVbmRlcmxpbmVkIjpmYWxzZSwiUGFyZW50U3R5bGUiOnsiJHJlZiI6IjEwOCJ9fSwiQXV0b1NpemUiOjIsIkZvcmVncm91bmQiOnsiJGlkIjoiNTE0IiwiQ29sb3IiOnsiJGlkIjoiNTE1IiwiQSI6MjU1LCJSIjoyNTUsIkciOjI1NSwiQiI6MjU1fX0sIk1heFdpZHRoIjo5OS43NzY4NDc4MzkzNTU0Njk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UxNiIsIkxpbmVDb2xvciI6bnVsbCwiTGluZVdlaWdodCI6MC4wLCJMaW5lVHlwZSI6MCwiUGFyZW50U3R5bGUiOm51bGx9LCJQYXJlbnRTdHlsZSI6eyIkcmVmIjoiMTA3In19LCJEYXRlU3R5bGUiOnsiJGlkIjoiNTE3IiwiRm9udFNldHRpbmdzIjp7IiRpZCI6IjUxOCIsIkZvbnRTaXplIjoxMCwiRm9udE5hbWUiOiJUaW1lcyBOZXcgUm9tYW4iLCJJc0JvbGQiOmZhbHNlLCJJc0l0YWxpYyI6ZmFsc2UsIklzVW5kZXJsaW5lZCI6ZmFsc2UsIlBhcmVudFN0eWxlIjp7IiRyZWYiOiIxMTUifX0sIkF1dG9TaXplIjoyLCJGb3JlZ3JvdW5kIjp7IiRyZWYiOiIxMTYifSwiTWF4V2lkdGgiOjU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ZmFsc2UsIldpZHRoIjowLjAsIkhlaWdodCI6MC4wLCJCb3JkZXJTdHlsZSI6eyIkaWQiOiI1MTkiLCJMaW5lQ29sb3IiOm51bGwsIkxpbmVXZWlnaHQiOjAuMCwiTGluZVR5cGUiOjAsIlBhcmVudFN0eWxlIjpudWxsfSwiUGFyZW50U3R5bGUiOnsiJHJlZiI6IjExNCJ9fSwiRGF0ZUZvcm1hdCI6eyIkaWQiOiI1MjAiLCJGb3JtYXRTdHJpbmciOiJNTS9kZC95eSIsIlNlcGFyYXRvciI6Ii8iLCJVc2VJbnRlcm5hdGlvbmFsRGF0ZUZvcm1hdCI6ZmFsc2V9LCJJc1Zpc2libGUiOnRydWUsIlBhcmVudFN0eWxlIjp7IiRyZWYiOiI4MCJ9fSwiSW5kZXgiOjQsIklkIjoiMWI3ZjhhNzMtZWUzZi00YjBhLWI5MjYtOTAwM2M3ZWMyMmU4IiwiSW1wb3J0SWQiOm51bGwsIlRpdGxlIjoiU3BhY2UgV1AxIChGSUEpIiwiTm90ZSI6bnVsbCwiSHlwZXJsaW5rIjpudWxsLCJJc0NoYW5nZWQiOmZhbHNlLCJJc05ldyI6ZmFsc2V9LHsiJGlkIjoiNTIxIiwiR3JvdXBOYW1lIjpudWxsLCJTdGFydERhdGUiOiIyMDE4LTAxLTAxVDAwOjAwOjAwWiIsIkVuZERhdGUiOiIyMDE5LTAxLTAxVDIzOjU5OjU5Ljk5OVoiLCJQZXJjZW50YWdlQ29tcGxldGUiOm51bGwsIlN0eWxlIjp7IiRpZCI6IjUyMiIsIlNoYXBlIjowLCJTaGFwZVRoaWNrbmVzcyI6MiwiRHVyYXRpb25Gb3JtYXQiOjAsIkluY2x1ZGVOb25Xb3JraW5nRGF5c0luRHVyYXRpb24iOnRydWUsIlBlcmNlbnRhZ2VDb21wbGV0ZVN0eWxlIjp7IiRpZCI6IjUyMyIsIkZvbnRTZXR0aW5ncyI6eyIkaWQiOiI1MjQ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MjUiLCJMaW5lQ29sb3IiOm51bGwsIkxpbmVXZWlnaHQiOjAuMCwiTGluZVR5cGUiOjAsIlBhcmVudFN0eWxlIjpudWxsfSwiUGFyZW50U3R5bGUiOnsiJHJlZiI6IjgxIn19LCJEdXJhdGlvblN0eWxlIjp7IiRpZCI6IjUyNiIsIkZvbnRTZXR0aW5ncyI6eyIkaWQiOiI1Mj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MjgiLCJMaW5lQ29sb3IiOm51bGwsIkxpbmVXZWlnaHQiOjAuMCwiTGluZVR5cGUiOjAsIlBhcmVudFN0eWxlIjpudWxsfSwiUGFyZW50U3R5bGUiOnsiJHJlZiI6Ijg4In19LCJIb3Jpem9udGFsQ29ubmVjdG9yU3R5bGUiOnsiJGlkIjoiNTI5IiwiTGluZUNvbG9yIjp7IiRyZWYiOiI5NiJ9LCJMaW5lV2VpZ2h0IjowLjAsIkxpbmVUeXBlIjowLCJQYXJlbnRTdHlsZSI6eyIkcmVmIjoiOTUifX0sIlZlcnRpY2FsQ29ubmVjdG9yU3R5bGUiOnsiJGlkIjoiNTMwIiwiTGluZUNvbG9yIjp7IiRyZWYiOiI5OSJ9LCJMaW5lV2VpZ2h0IjowLjAsIkxpbmVUeXBlIjowLCJQYXJlbnRTdHlsZSI6eyIkcmVmIjoiOTgifX0sIk1hcmdpbiI6bnVsbCwiU3RhcnREYXRlUG9zaXRpb24iOjYsIkVuZERhdGVQb3NpdGlvbiI6NiwiVGl0bGVQb3NpdGlvbiI6MiwiRHVyYXRpb25Qb3NpdGlvbiI6NiwiUGVyY2VudGFnZUNvbXBsZXRlZFBvc2l0aW9uIjo2LCJTcGFjaW5nIjozLCJJc0JlbG93VGltZWJhbmQiOnRydWUsIlBlcmNlbnRhZ2VDb21wbGV0ZVNoYXBlT3BhY2l0eSI6MzUsIlNoYXBlU3R5bGUiOnsiJGlkIjoiNTMxIiwiTWFyZ2luIjp7IiRyZWYiOiIxMDIifSwiUGFkZGluZyI6eyIkcmVmIjoiMTAzIn0sIkJhY2tncm91bmQiOnsiJGlkIjoiNTMyIiwiQ29sb3IiOnsiJGlkIjoiNTMzIiwiQSI6MjU1LCJSIjoxMjgsIkciOjEwMCwiQiI6MTYyfX0sIklzVmlzaWJsZSI6dHJ1ZSwiV2lkdGgiOjAuMCwiSGVpZ2h0IjoyMi4wLCJCb3JkZXJTdHlsZSI6eyIkaWQiOiI1MzQiLCJMaW5lQ29sb3IiOnsiJGlkIjoiNTM1IiwiJHR5cGUiOiJOTFJFLkNvbW1vbi5Eb20uU29saWRDb2xvckJydXNoLCBOTFJFLkNvbW1vbiIsIkNvbG9yIjp7IiRpZCI6IjUzNiIsIkEiOjI1NSwiUiI6MCwiRyI6MCwiQiI6MH19LCJMaW5lV2VpZ2h0IjoyLjAsIkxpbmVUeXBlIjowLCJQYXJlbnRTdHlsZSI6bnVsbH0sIlBhcmVudFN0eWxlIjp7IiRyZWYiOiIxMDEifX0sIlRpdGxlU3R5bGUiOnsiJGlkIjoiNTM3IiwiRm9udFNldHRpbmdzIjp7IiRpZCI6IjUzOCIsIkZvbnRTaXplIjoxMSwiRm9udE5hbWUiOiJUaW1lcyBOZXcgUm9tYW4iLCJJc0JvbGQiOnRydWUsIklzSXRhbGljIjpmYWxzZSwiSXNVbmRlcmxpbmVkIjpmYWxzZSwiUGFyZW50U3R5bGUiOnsiJHJlZiI6IjEwOCJ9fSwiQXV0b1NpemUiOjIsIkZvcmVncm91bmQiOnsiJGlkIjoiNTM5IiwiQ29sb3IiOnsiJGlkIjoiNTQwIiwiQSI6MjU1LCJSIjoyNTUsIkciOjI1NSwiQiI6MjU1fX0sIk1heFdpZHRoIjo3OS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1NDEiLCJMaW5lQ29sb3IiOm51bGwsIkxpbmVXZWlnaHQiOjAuMCwiTGluZVR5cGUiOjAsIlBhcmVudFN0eWxlIjpudWxsfSwiUGFyZW50U3R5bGUiOnsiJHJlZiI6IjEwNyJ9fSwiRGF0ZVN0eWxlIjp7IiRpZCI6IjU0MiIsIkZvbnRTZXR0aW5ncyI6eyIkaWQiOiI1NDMiLCJGb250U2l6ZSI6MTAsIkZvbnROYW1lIjoiVGltZXMgTmV3IFJvbWFuIiwiSXNCb2xkIjpmYWxzZSwiSXNJdGFsaWMiOmZhbHNlLCJJc1VuZGVybGluZWQiOmZhbHNlLCJQYXJlbnRTdHlsZSI6eyIkcmVmIjoiMTE1In19LCJBdXRvU2l6ZSI6MiwiRm9yZWdyb3VuZCI6eyIkcmVmIjoiMTE2In0sIk1heFdpZHRoIjo0OS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mZhbHNlLCJXaWR0aCI6MC4wLCJIZWlnaHQiOjAuMCwiQm9yZGVyU3R5bGUiOnsiJGlkIjoiNTQ0IiwiTGluZUNvbG9yIjpudWxsLCJMaW5lV2VpZ2h0IjowLjAsIkxpbmVUeXBlIjowLCJQYXJlbnRTdHlsZSI6bnVsbH0sIlBhcmVudFN0eWxlIjp7IiRyZWYiOiIxMTQifX0sIkRhdGVGb3JtYXQiOnsiJGlkIjoiNTQ1IiwiRm9ybWF0U3RyaW5nIjoiTU0vZGQveXkiLCJTZXBhcmF0b3IiOiIvIiwiVXNlSW50ZXJuYXRpb25hbERhdGVGb3JtYXQiOmZhbHNlfSwiSXNWaXNpYmxlIjp0cnVlLCJQYXJlbnRTdHlsZSI6eyIkcmVmIjoiODAifX0sIkluZGV4Ijo1LCJJZCI6IjQzNGFkZjgzLTgxYTMtNDUxOC04YzM2LTE3YWYyNzVhZmM1ZiIsIkltcG9ydElkIjpudWxsLCJUaXRsZSI6IlNwYWNlIFdQMiAoQ1JEKSIsIk5vdGUiOm51bGwsIkh5cGVybGluayI6bnVsbCwiSXNDaGFuZ2VkIjpmYWxzZSwiSXNOZXciOmZhbHNlfSx7IiRpZCI6IjU0NiIsIkdyb3VwTmFtZSI6bnVsbCwiU3RhcnREYXRlIjoiMjAxOS0wMS0wMVQwMDowMDowMFoiLCJFbmREYXRlIjoiMjAyMC0wMS0wMVQyMzo1OTo1OS45OTlaIiwiUGVyY2VudGFnZUNvbXBsZXRlIjpudWxsLCJTdHlsZSI6eyIkaWQiOiI1NDciLCJTaGFwZSI6MCwiU2hhcGVUaGlja25lc3MiOjIsIkR1cmF0aW9uRm9ybWF0IjowLCJJbmNsdWRlTm9uV29ya2luZ0RheXNJbkR1cmF0aW9uIjp0cnVlLCJQZXJjZW50YWdlQ29tcGxldGVTdHlsZSI6eyIkaWQiOiI1NDgiLCJGb250U2V0dGluZ3MiOnsiJGlkIjoiNTQ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UwIiwiTGluZUNvbG9yIjpudWxsLCJMaW5lV2VpZ2h0IjowLjAsIkxpbmVUeXBlIjowLCJQYXJlbnRTdHlsZSI6bnVsbH0sIlBhcmVudFN0eWxlIjp7IiRyZWYiOiI4MSJ9fSwiRHVyYXRpb25TdHlsZSI6eyIkaWQiOiI1NTEiLCJGb250U2V0dGluZ3MiOnsiJGlkIjoiNTU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UzIiwiTGluZUNvbG9yIjpudWxsLCJMaW5lV2VpZ2h0IjowLjAsIkxpbmVUeXBlIjowLCJQYXJlbnRTdHlsZSI6bnVsbH0sIlBhcmVudFN0eWxlIjp7IiRyZWYiOiI4OCJ9fSwiSG9yaXpvbnRhbENvbm5lY3RvclN0eWxlIjp7IiRpZCI6IjU1NCIsIkxpbmVDb2xvciI6eyIkcmVmIjoiOTYifSwiTGluZVdlaWdodCI6MC4wLCJMaW5lVHlwZSI6MCwiUGFyZW50U3R5bGUiOnsiJHJlZiI6Ijk1In19LCJWZXJ0aWNhbENvbm5lY3RvclN0eWxlIjp7IiRpZCI6IjU1NSIsIkxpbmVDb2xvciI6eyIkcmVmIjoiOTkifSwiTGluZVdlaWdodCI6MC4wLCJMaW5lVHlwZSI6MCwiUGFyZW50U3R5bGUiOnsiJHJlZiI6Ijk4In19LCJNYXJnaW4iOm51bGwsIlN0YXJ0RGF0ZVBvc2l0aW9uIjo2LCJFbmREYXRlUG9zaXRpb24iOjYsIlRpdGxlUG9zaXRpb24iOjIsIkR1cmF0aW9uUG9zaXRpb24iOjYsIlBlcmNlbnRhZ2VDb21wbGV0ZWRQb3NpdGlvbiI6NiwiU3BhY2luZyI6MywiSXNCZWxvd1RpbWViYW5kIjp0cnVlLCJQZXJjZW50YWdlQ29tcGxldGVTaGFwZU9wYWNpdHkiOjM1LCJTaGFwZVN0eWxlIjp7IiRpZCI6IjU1NiIsIk1hcmdpbiI6eyIkcmVmIjoiMTAyIn0sIlBhZGRpbmciOnsiJHJlZiI6IjEwMyJ9LCJCYWNrZ3JvdW5kIjp7IiRpZCI6IjU1NyIsIkNvbG9yIjp7IiRpZCI6IjU1OCIsIkEiOjI1NSwiUiI6MTI4LCJHIjoxMDAsIkIiOjE2Mn19LCJJc1Zpc2libGUiOnRydWUsIldpZHRoIjowLjAsIkhlaWdodCI6MjIuMCwiQm9yZGVyU3R5bGUiOnsiJGlkIjoiNTU5IiwiTGluZUNvbG9yIjp7IiRpZCI6IjU2MCIsIiR0eXBlIjoiTkxSRS5Db21tb24uRG9tLlNvbGlkQ29sb3JCcnVzaCwgTkxSRS5Db21tb24iLCJDb2xvciI6eyIkaWQiOiI1NjEiLCJBIjoyNTUsIlIiOjAsIkciOjAsIkIiOjB9fSwiTGluZVdlaWdodCI6Mi4wLCJMaW5lVHlwZSI6MCwiUGFyZW50U3R5bGUiOm51bGx9LCJQYXJlbnRTdHlsZSI6eyIkcmVmIjoiMTAxIn19LCJUaXRsZVN0eWxlIjp7IiRpZCI6IjU2MiIsIkZvbnRTZXR0aW5ncyI6eyIkaWQiOiI1NjMiLCJGb250U2l6ZSI6MTEsIkZvbnROYW1lIjoiVGltZXMgTmV3IFJvbWFuIiwiSXNCb2xkIjp0cnVlLCJJc0l0YWxpYyI6ZmFsc2UsIklzVW5kZXJsaW5lZCI6ZmFsc2UsIlBhcmVudFN0eWxlIjp7IiRyZWYiOiIxMDgifX0sIkF1dG9TaXplIjoyLCJGb3JlZ3JvdW5kIjp7IiRpZCI6IjU2NCIsIkNvbG9yIjp7IiRpZCI6IjU2NSIsIkEiOjI1NSwiUiI6MjU1LCJHIjoyNTUsIkIiOjI1NX19LCJNYXhXaWR0aCI6NzM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TY2IiwiTGluZUNvbG9yIjpudWxsLCJMaW5lV2VpZ2h0IjowLjAsIkxpbmVUeXBlIjowLCJQYXJlbnRTdHlsZSI6bnVsbH0sIlBhcmVudFN0eWxlIjp7IiRyZWYiOiIxMDcifX0sIkRhdGVTdHlsZSI6eyIkaWQiOiI1NjciLCJGb250U2V0dGluZ3MiOnsiJGlkIjoiNTY4IiwiRm9udFNpemUiOjEwLCJGb250TmFtZSI6IlRpbWVzIE5ldyBSb21hbiIsIklzQm9sZCI6ZmFsc2UsIklzSXRhbGljIjpmYWxzZSwiSXNVbmRlcmxpbmVkIjpmYWxzZSwiUGFyZW50U3R5bGUiOnsiJHJlZiI6IjExNSJ9fSwiQXV0b1NpemUiOjIsIkZvcmVncm91bmQiOnsiJHJlZiI6IjExNiJ9LCJNYXhXaWR0aCI6NDk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mYWxzZSwiV2lkdGgiOjAuMCwiSGVpZ2h0IjowLjAsIkJvcmRlclN0eWxlIjp7IiRpZCI6IjU2OSIsIkxpbmVDb2xvciI6bnVsbCwiTGluZVdlaWdodCI6MC4wLCJMaW5lVHlwZSI6MCwiUGFyZW50U3R5bGUiOm51bGx9LCJQYXJlbnRTdHlsZSI6eyIkcmVmIjoiMTE0In19LCJEYXRlRm9ybWF0Ijp7IiRpZCI6IjU3MCIsIkZvcm1hdFN0cmluZyI6Ik1NL2RkL3l5IiwiU2VwYXJhdG9yIjoiLyIsIlVzZUludGVybmF0aW9uYWxEYXRlRm9ybWF0IjpmYWxzZX0sIklzVmlzaWJsZSI6dHJ1ZSwiUGFyZW50U3R5bGUiOnsiJHJlZiI6IjgwIn19LCJJbmRleCI6NiwiSWQiOiI0OGVjMzYzZC1hZmNmLTQ2ZjctYjc5MS05MDJjYWYwMDg5OGMiLCJJbXBvcnRJZCI6bnVsbCwiVGl0bGUiOiJTcGFjZSBXUDIgKGlJQSkiLCJOb3RlIjpudWxsLCJIeXBlcmxpbmsiOm51bGwsIklzQ2hhbmdlZCI6ZmFsc2UsIklzTmV3IjpmYWxzZX0seyIkaWQiOiI1NzEiLCJHcm91cE5hbWUiOm51bGwsIlN0YXJ0RGF0ZSI6IjIwMjAtMDEtMDFUMDA6MDA6MDBaIiwiRW5kRGF0ZSI6IjIwMjAtMDYtMDFUMjM6NTk6NTkuOTk5WiIsIlBlcmNlbnRhZ2VDb21wbGV0ZSI6bnVsbCwiU3R5bGUiOnsiJGlkIjoiNTcyIiwiU2hhcGUiOjUsIlNoYXBlVGhpY2tuZXNzIjozLCJEdXJhdGlvbkZvcm1hdCI6MCwiSW5jbHVkZU5vbldvcmtpbmdEYXlzSW5EdXJhdGlvbiI6dHJ1ZSwiUGVyY2VudGFnZUNvbXBsZXRlU3R5bGUiOnsiJGlkIjoiNTczIiwiRm9udFNldHRpbmdzIjp7IiRpZCI6IjU3N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3NSIsIkxpbmVDb2xvciI6bnVsbCwiTGluZVdlaWdodCI6MC4wLCJMaW5lVHlwZSI6MCwiUGFyZW50U3R5bGUiOm51bGx9LCJQYXJlbnRTdHlsZSI6eyIkcmVmIjoiODEifX0sIkR1cmF0aW9uU3R5bGUiOnsiJGlkIjoiNTc2IiwiRm9udFNldHRpbmdzIjp7IiRpZCI6IjU3N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3OCIsIkxpbmVDb2xvciI6bnVsbCwiTGluZVdlaWdodCI6MC4wLCJMaW5lVHlwZSI6MCwiUGFyZW50U3R5bGUiOm51bGx9LCJQYXJlbnRTdHlsZSI6eyIkcmVmIjoiODgifX0sIkhvcml6b250YWxDb25uZWN0b3JTdHlsZSI6eyIkaWQiOiI1NzkiLCJMaW5lQ29sb3IiOnsiJHJlZiI6Ijk2In0sIkxpbmVXZWlnaHQiOjAuMCwiTGluZVR5cGUiOjAsIlBhcmVudFN0eWxlIjp7IiRyZWYiOiI5NSJ9fSwiVmVydGljYWxDb25uZWN0b3JTdHlsZSI6eyIkaWQiOiI1ODAiLCJMaW5lQ29sb3IiOnsiJHJlZiI6Ijk5In0sIkxpbmVXZWlnaHQiOjAuMCwiTGluZVR5cGUiOjAsIlBhcmVudFN0eWxlIjp7IiRyZWYiOiI5OCJ9fSwiTWFyZ2luIjpudWxsLCJTdGFydERhdGVQb3NpdGlvbiI6NiwiRW5kRGF0ZVBvc2l0aW9uIjo2LCJUaXRsZVBvc2l0aW9uIjoyLCJEdXJhdGlvblBvc2l0aW9uIjo2LCJQZXJjZW50YWdlQ29tcGxldGVkUG9zaXRpb24iOjYsIlNwYWNpbmciOjMsIklzQmVsb3dUaW1lYmFuZCI6dHJ1ZSwiUGVyY2VudGFnZUNvbXBsZXRlU2hhcGVPcGFjaXR5IjozNSwiU2hhcGVTdHlsZSI6eyIkaWQiOiI1ODEiLCJNYXJnaW4iOnsiJHJlZiI6IjEwMiJ9LCJQYWRkaW5nIjp7IiRyZWYiOiIxMDMifSwiQmFja2dyb3VuZCI6eyIkaWQiOiI1ODIiLCJDb2xvciI6eyIkaWQiOiI1ODMiLCJBIjoyNTUsIlIiOjEyOCwiRyI6MTAwLCJCIjoxNjJ9fSwiSXNWaXNpYmxlIjp0cnVlLCJXaWR0aCI6MC4wLCJIZWlnaHQiOjM2LjI5OTk5OTIzNzA2MDU0NywiQm9yZGVyU3R5bGUiOnsiJGlkIjoiNTg0IiwiTGluZUNvbG9yIjp7IiRpZCI6IjU4NSIsIiR0eXBlIjoiTkxSRS5Db21tb24uRG9tLlNvbGlkQ29sb3JCcnVzaCwgTkxSRS5Db21tb24iLCJDb2xvciI6eyIkaWQiOiI1ODYiLCJBIjoyNTUsIlIiOjAsIkciOjAsIkIiOjB9fSwiTGluZVdlaWdodCI6Mi4wLCJMaW5lVHlwZSI6MCwiUGFyZW50U3R5bGUiOm51bGx9LCJQYXJlbnRTdHlsZSI6eyIkcmVmIjoiMTAxIn19LCJUaXRsZVN0eWxlIjp7IiRpZCI6IjU4NyIsIkZvbnRTZXR0aW5ncyI6eyIkaWQiOiI1ODgiLCJGb250U2l6ZSI6MTEsIkZvbnROYW1lIjoiVGltZXMgTmV3IFJvbWFuIiwiSXNCb2xkIjp0cnVlLCJJc0l0YWxpYyI6ZmFsc2UsIklzVW5kZXJsaW5lZCI6ZmFsc2UsIlBhcmVudFN0eWxlIjp7IiRyZWYiOiIxMDgifX0sIkF1dG9TaXplIjoyLCJGb3JlZ3JvdW5kIjp7IiRyZWYiOiIxMDkifSwiTWF4V2lkdGgiOjU0LjA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U4OSIsIkxpbmVDb2xvciI6bnVsbCwiTGluZVdlaWdodCI6MC4wLCJMaW5lVHlwZSI6MCwiUGFyZW50U3R5bGUiOm51bGx9LCJQYXJlbnRTdHlsZSI6eyIkcmVmIjoiMTA3In19LCJEYXRlU3R5bGUiOnsiJGlkIjoiNTkwIiwiRm9udFNldHRpbmdzIjp7IiRpZCI6IjU5MSIsIkZvbnRTaXplIjoxMCwiRm9udE5hbWUiOiJUaW1lcyBOZXcgUm9tYW4iLCJJc0JvbGQiOmZhbHNlLCJJc0l0YWxpYyI6ZmFsc2UsIklzVW5kZXJsaW5lZCI6ZmFsc2UsIlBhcmVudFN0eWxlIjp7IiRyZWYiOiIxMTUifX0sIkF1dG9TaXplIjoyLCJGb3JlZ3JvdW5kIjp7IiRyZWYiOiIxMTYifSwiTWF4V2lkdGgiOjU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ZmFsc2UsIldpZHRoIjowLjAsIkhlaWdodCI6MC4wLCJCb3JkZXJTdHlsZSI6eyIkaWQiOiI1OTIiLCJMaW5lQ29sb3IiOm51bGwsIkxpbmVXZWlnaHQiOjAuMCwiTGluZVR5cGUiOjAsIlBhcmVudFN0eWxlIjpudWxsfSwiUGFyZW50U3R5bGUiOnsiJHJlZiI6IjExNCJ9fSwiRGF0ZUZvcm1hdCI6eyIkaWQiOiI1OTMiLCJGb3JtYXRTdHJpbmciOiJNTS9kZC95eSIsIlNlcGFyYXRvciI6Ii8iLCJVc2VJbnRlcm5hdGlvbmFsRGF0ZUZvcm1hdCI6ZmFsc2V9LCJJc1Zpc2libGUiOnRydWUsIlBhcmVudFN0eWxlIjp7IiRyZWYiOiI4MCJ9fSwiSW5kZXgiOjcsIklkIjoiMGQ3MzAwZDYtZjZmYS00MTA2LWEzM2UtZjUxNTk4M2VjZTMwIiwiSW1wb3J0SWQiOm51bGwsIlRpdGxlIjoiU3BhY2UgV1AyIChGSUEpIiwiTm90ZSI6bnVsbCwiSHlwZXJsaW5rIjpudWxsLCJJc0NoYW5nZWQiOmZhbHNlLCJJc05ldyI6ZmFsc2V9LHsiJGlkIjoiNTk0IiwiR3JvdXBOYW1lIjpudWxsLCJTdGFydERhdGUiOiIyMDE5LTAxLTAxVDAwOjAwOjAwWiIsIkVuZERhdGUiOiIyMDIwLTAxLTAxVDIzOjU5OjU5Ljk5OVoiLCJQZXJjZW50YWdlQ29tcGxldGUiOm51bGwsIlN0eWxlIjp7IiRpZCI6IjU5NSIsIlNoYXBlIjowLCJTaGFwZVRoaWNrbmVzcyI6MiwiRHVyYXRpb25Gb3JtYXQiOjAsIkluY2x1ZGVOb25Xb3JraW5nRGF5c0luRHVyYXRpb24iOnRydWUsIlBlcmNlbnRhZ2VDb21wbGV0ZVN0eWxlIjp7IiRpZCI6IjU5NiIsIkZvbnRTZXR0aW5ncyI6eyIkaWQiOiI1OTc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OTgiLCJMaW5lQ29sb3IiOm51bGwsIkxpbmVXZWlnaHQiOjAuMCwiTGluZVR5cGUiOjAsIlBhcmVudFN0eWxlIjpudWxsfSwiUGFyZW50U3R5bGUiOnsiJHJlZiI6IjgxIn19LCJEdXJhdGlvblN0eWxlIjp7IiRpZCI6IjU5OSIsIkZvbnRTZXR0aW5ncyI6eyIkaWQiOiI2MDA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2MDEiLCJMaW5lQ29sb3IiOm51bGwsIkxpbmVXZWlnaHQiOjAuMCwiTGluZVR5cGUiOjAsIlBhcmVudFN0eWxlIjpudWxsfSwiUGFyZW50U3R5bGUiOnsiJHJlZiI6Ijg4In19LCJIb3Jpem9udGFsQ29ubmVjdG9yU3R5bGUiOnsiJGlkIjoiNjAyIiwiTGluZUNvbG9yIjp7IiRyZWYiOiI5NiJ9LCJMaW5lV2VpZ2h0IjowLjAsIkxpbmVUeXBlIjowLCJQYXJlbnRTdHlsZSI6eyIkcmVmIjoiOTUifX0sIlZlcnRpY2FsQ29ubmVjdG9yU3R5bGUiOnsiJGlkIjoiNjAzIiwiTGluZUNvbG9yIjp7IiRyZWYiOiI5OSJ9LCJMaW5lV2VpZ2h0IjowLjAsIkxpbmVUeXBlIjowLCJQYXJlbnRTdHlsZSI6eyIkcmVmIjoiOTgifX0sIk1hcmdpbiI6bnVsbCwiU3RhcnREYXRlUG9zaXRpb24iOjYsIkVuZERhdGVQb3NpdGlvbiI6NiwiVGl0bGVQb3NpdGlvbiI6MiwiRHVyYXRpb25Qb3NpdGlvbiI6NiwiUGVyY2VudGFnZUNvbXBsZXRlZFBvc2l0aW9uIjo2LCJTcGFjaW5nIjozLCJJc0JlbG93VGltZWJhbmQiOnRydWUsIlBlcmNlbnRhZ2VDb21wbGV0ZVNoYXBlT3BhY2l0eSI6MzUsIlNoYXBlU3R5bGUiOnsiJGlkIjoiNjA0IiwiTWFyZ2luIjp7IiRyZWYiOiIxMDIifSwiUGFkZGluZyI6eyIkcmVmIjoiMTAzIn0sIkJhY2tncm91bmQiOnsiJGlkIjoiNjA1IiwiQ29sb3IiOnsiJGlkIjoiNjA2IiwiQSI6MjU1LCJSIjoyNDcsIkciOjE1MCwiQiI6NzB9fSwiSXNWaXNpYmxlIjp0cnVlLCJXaWR0aCI6MC4wLCJIZWlnaHQiOjIyLjAsIkJvcmRlclN0eWxlIjp7IiRpZCI6IjYwNyIsIkxpbmVDb2xvciI6eyIkaWQiOiI2MDgiLCIkdHlwZSI6Ik5MUkUuQ29tbW9uLkRvbS5Tb2xpZENvbG9yQnJ1c2gsIE5MUkUuQ29tbW9uIiwiQ29sb3IiOnsiJGlkIjoiNjA5IiwiQSI6MjU1LCJSIjowLCJHIjowLCJCIjowfX0sIkxpbmVXZWlnaHQiOjIuMCwiTGluZVR5cGUiOjAsIlBhcmVudFN0eWxlIjpudWxsfSwiUGFyZW50U3R5bGUiOnsiJHJlZiI6IjEwMSJ9fSwiVGl0bGVTdHlsZSI6eyIkaWQiOiI2MTAiLCJGb250U2V0dGluZ3MiOnsiJGlkIjoiNjExIiwiRm9udFNpemUiOjExLCJGb250TmFtZSI6IlRpbWVzIE5ldyBSb21hbiIsIklzQm9sZCI6dHJ1ZSwiSXNJdGFsaWMiOmZhbHNlLCJJc1VuZGVybGluZWQiOmZhbHNlLCJQYXJlbnRTdHlsZSI6eyIkcmVmIjoiMTA4In19LCJBdXRvU2l6ZSI6MiwiRm9yZWdyb3VuZCI6eyIkcmVmIjoiMTA5In0sIk1heFdpZHRoIjo5Ni40MzAyMzY4MTY0MDYyNS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NjEyIiwiTGluZUNvbG9yIjpudWxsLCJMaW5lV2VpZ2h0IjowLjAsIkxpbmVUeXBlIjowLCJQYXJlbnRTdHlsZSI6bnVsbH0sIlBhcmVudFN0eWxlIjp7IiRyZWYiOiIxMDcifX0sIkRhdGVTdHlsZSI6eyIkaWQiOiI2MTMiLCJGb250U2V0dGluZ3MiOnsiJGlkIjoiNjE0IiwiRm9udFNpemUiOjEwLCJGb250TmFtZSI6IlRpbWVzIE5ldyBSb21hbiIsIklzQm9sZCI6ZmFsc2UsIklzSXRhbGljIjpmYWxzZSwiSXNVbmRlcmxpbmVkIjpmYWxzZSwiUGFyZW50U3R5bGUiOnsiJHJlZiI6IjExNSJ9fSwiQXV0b1NpemUiOjIsIkZvcmVncm91bmQiOnsiJHJlZiI6IjExNiJ9LCJNYXhXaWR0aCI6NDk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mYWxzZSwiV2lkdGgiOjAuMCwiSGVpZ2h0IjowLjAsIkJvcmRlclN0eWxlIjp7IiRpZCI6IjYxNSIsIkxpbmVDb2xvciI6bnVsbCwiTGluZVdlaWdodCI6MC4wLCJMaW5lVHlwZSI6MCwiUGFyZW50U3R5bGUiOm51bGx9LCJQYXJlbnRTdHlsZSI6eyIkcmVmIjoiMTE0In19LCJEYXRlRm9ybWF0Ijp7IiRpZCI6IjYxNiIsIkZvcm1hdFN0cmluZyI6Ik1NL2RkL3l5IiwiU2VwYXJhdG9yIjoiLyIsIlVzZUludGVybmF0aW9uYWxEYXRlRm9ybWF0IjpmYWxzZX0sIklzVmlzaWJsZSI6dHJ1ZSwiUGFyZW50U3R5bGUiOnsiJHJlZiI6IjgwIn19LCJJbmRleCI6OCwiSWQiOiI3ZjM3MDllNy02MjNlLTQ4MDUtOGE2OC0yMjk3ZDYxMzU0OGIiLCJJbXBvcnRJZCI6bnVsbCwiVGl0bGUiOiJURk1TIFdQeCAoaUlBKSIsIk5vdGUiOm51bGwsIkh5cGVybGluayI6bnVsbCwiSXNDaGFuZ2VkIjpmYWxzZSwiSXNOZXciOmZhbHNlfSx7IiRpZCI6IjYxNyIsIkdyb3VwTmFtZSI6bnVsbCwiU3RhcnREYXRlIjoiMjAyMC0wMS0wMVQwMDowMDowMFoiLCJFbmREYXRlIjoiMjAyMC0wNi0wMVQyMzo1OTo1OS45OTlaIiwiUGVyY2VudGFnZUNvbXBsZXRlIjpudWxsLCJTdHlsZSI6eyIkaWQiOiI2MTgiLCJTaGFwZSI6NSwiU2hhcGVUaGlja25lc3MiOjMsIkR1cmF0aW9uRm9ybWF0IjowLCJJbmNsdWRlTm9uV29ya2luZ0RheXNJbkR1cmF0aW9uIjp0cnVlLCJQZXJjZW50YWdlQ29tcGxldGVTdHlsZSI6eyIkaWQiOiI2MTkiLCJGb250U2V0dGluZ3MiOnsiJGlkIjoiNjIw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jIxIiwiTGluZUNvbG9yIjpudWxsLCJMaW5lV2VpZ2h0IjowLjAsIkxpbmVUeXBlIjowLCJQYXJlbnRTdHlsZSI6bnVsbH0sIlBhcmVudFN0eWxlIjp7IiRyZWYiOiI4MSJ9fSwiRHVyYXRpb25TdHlsZSI6eyIkaWQiOiI2MjIiLCJGb250U2V0dGluZ3MiOnsiJGlkIjoiNjIz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jI0IiwiTGluZUNvbG9yIjpudWxsLCJMaW5lV2VpZ2h0IjowLjAsIkxpbmVUeXBlIjowLCJQYXJlbnRTdHlsZSI6bnVsbH0sIlBhcmVudFN0eWxlIjp7IiRyZWYiOiI4OCJ9fSwiSG9yaXpvbnRhbENvbm5lY3RvclN0eWxlIjp7IiRpZCI6IjYyNSIsIkxpbmVDb2xvciI6eyIkcmVmIjoiOTYifSwiTGluZVdlaWdodCI6MC4wLCJMaW5lVHlwZSI6MCwiUGFyZW50U3R5bGUiOnsiJHJlZiI6Ijk1In19LCJWZXJ0aWNhbENvbm5lY3RvclN0eWxlIjp7IiRpZCI6IjYyNiIsIkxpbmVDb2xvciI6eyIkcmVmIjoiOTkifSwiTGluZVdlaWdodCI6MC4wLCJMaW5lVHlwZSI6MCwiUGFyZW50U3R5bGUiOnsiJHJlZiI6Ijk4In19LCJNYXJnaW4iOm51bGwsIlN0YXJ0RGF0ZVBvc2l0aW9uIjo2LCJFbmREYXRlUG9zaXRpb24iOjYsIlRpdGxlUG9zaXRpb24iOjIsIkR1cmF0aW9uUG9zaXRpb24iOjYsIlBlcmNlbnRhZ2VDb21wbGV0ZWRQb3NpdGlvbiI6NiwiU3BhY2luZyI6MywiSXNCZWxvd1RpbWViYW5kIjp0cnVlLCJQZXJjZW50YWdlQ29tcGxldGVTaGFwZU9wYWNpdHkiOjM1LCJTaGFwZVN0eWxlIjp7IiRpZCI6IjYyNyIsIk1hcmdpbiI6eyIkcmVmIjoiMTAyIn0sIlBhZGRpbmciOnsiJHJlZiI6IjEwMyJ9LCJCYWNrZ3JvdW5kIjp7IiRpZCI6IjYyOCIsIkNvbG9yIjp7IiRpZCI6IjYyOSIsIkEiOjI1NSwiUiI6MjQ3LCJHIjoxNTAsIkIiOjcwfX0sIklzVmlzaWJsZSI6dHJ1ZSwiV2lkdGgiOjAuMCwiSGVpZ2h0IjozNi4yOTk5OTkyMzcwNjA1NDcsIkJvcmRlclN0eWxlIjp7IiRpZCI6IjYzMCIsIkxpbmVDb2xvciI6eyIkaWQiOiI2MzEiLCIkdHlwZSI6Ik5MUkUuQ29tbW9uLkRvbS5Tb2xpZENvbG9yQnJ1c2gsIE5MUkUuQ29tbW9uIiwiQ29sb3IiOnsiJGlkIjoiNjMyIiwiQSI6MjU1LCJSIjowLCJHIjowLCJCIjowfX0sIkxpbmVXZWlnaHQiOjIuMCwiTGluZVR5cGUiOjAsIlBhcmVudFN0eWxlIjpudWxsfSwiUGFyZW50U3R5bGUiOnsiJHJlZiI6IjEwMSJ9fSwiVGl0bGVTdHlsZSI6eyIkaWQiOiI2MzMiLCJGb250U2V0dGluZ3MiOnsiJGlkIjoiNjM0IiwiRm9udFNpemUiOjExLCJGb250TmFtZSI6IlRpbWVzIE5ldyBSb21hbiIsIklzQm9sZCI6dHJ1ZSwiSXNJdGFsaWMiOmZhbHNlLCJJc1VuZGVybGluZWQiOmZhbHNlLCJQYXJlbnRTdHlsZSI6eyIkcmVmIjoiMTA4In19LCJBdXRvU2l6ZSI6MiwiRm9yZWdyb3VuZCI6eyIkcmVmIjoiMTA5In0sIk1heFdpZHRoIjo3My4w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2MzUiLCJMaW5lQ29sb3IiOm51bGwsIkxpbmVXZWlnaHQiOjAuMCwiTGluZVR5cGUiOjAsIlBhcmVudFN0eWxlIjpudWxsfSwiUGFyZW50U3R5bGUiOnsiJHJlZiI6IjEwNyJ9fSwiRGF0ZVN0eWxlIjp7IiRpZCI6IjYzNiIsIkZvbnRTZXR0aW5ncyI6eyIkaWQiOiI2MzciLCJGb250U2l6ZSI6MTAsIkZvbnROYW1lIjoiVGltZXMgTmV3IFJvbWFuIiwiSXNCb2xkIjpmYWxzZSwiSXNJdGFsaWMiOmZhbHNlLCJJc1VuZGVybGluZWQiOmZhbHNlLCJQYXJlbnRTdHlsZSI6eyIkcmVmIjoiMTE1In19LCJBdXRvU2l6ZSI6MiwiRm9yZWdyb3VuZCI6eyIkcmVmIjoiMTE2In0sIk1heFdpZHRoIjo1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mZhbHNlLCJXaWR0aCI6MC4wLCJIZWlnaHQiOjAuMCwiQm9yZGVyU3R5bGUiOnsiJGlkIjoiNjM4IiwiTGluZUNvbG9yIjpudWxsLCJMaW5lV2VpZ2h0IjowLjAsIkxpbmVUeXBlIjowLCJQYXJlbnRTdHlsZSI6bnVsbH0sIlBhcmVudFN0eWxlIjp7IiRyZWYiOiIxMTQifX0sIkRhdGVGb3JtYXQiOnsiJGlkIjoiNjM5IiwiRm9ybWF0U3RyaW5nIjoiTU0vZGQveXkiLCJTZXBhcmF0b3IiOiIvIiwiVXNlSW50ZXJuYXRpb25hbERhdGVGb3JtYXQiOmZhbHNlfSwiSXNWaXNpYmxlIjp0cnVlLCJQYXJlbnRTdHlsZSI6eyIkcmVmIjoiODAifX0sIkluZGV4Ijo5LCJJZCI6IjQ3MzMwODdkLWEwZTUtNDFmYi05NjVjLTVlYjRhNDc0ODIzZiIsIkltcG9ydElkIjpudWxsLCJUaXRsZSI6IlRGTVMgV1B4IChGSUEpIiwiTm90ZSI6bnVsbCwiSHlwZXJsaW5rIjpudWxsLCJJc0NoYW5nZWQiOmZhbHNlLCJJc05ldyI6ZmFsc2V9LHsiJGlkIjoiNjQwIiwiR3JvdXBOYW1lIjpudWxsLCJTdGFydERhdGUiOiIyMDE5LTAxLTAxVDAwOjAwOjAwWiIsIkVuZERhdGUiOiIyMDIwLTAxLTAxVDIzOjU5OjU5Ljk5OVoiLCJQZXJjZW50YWdlQ29tcGxldGUiOm51bGwsIlN0eWxlIjp7IiRpZCI6IjY0MSIsIlNoYXBlIjowLCJTaGFwZVRoaWNrbmVzcyI6MiwiRHVyYXRpb25Gb3JtYXQiOjAsIkluY2x1ZGVOb25Xb3JraW5nRGF5c0luRHVyYXRpb24iOnRydWUsIlBlcmNlbnRhZ2VDb21wbGV0ZVN0eWxlIjp7IiRpZCI6IjY0MiIsIkZvbnRTZXR0aW5ncyI6eyIkaWQiOiI2ND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2NDQiLCJMaW5lQ29sb3IiOm51bGwsIkxpbmVXZWlnaHQiOjAuMCwiTGluZVR5cGUiOjAsIlBhcmVudFN0eWxlIjpudWxsfSwiUGFyZW50U3R5bGUiOnsiJHJlZiI6IjgxIn19LCJEdXJhdGlvblN0eWxlIjp7IiRpZCI6IjY0NSIsIkZvbnRTZXR0aW5ncyI6eyIkaWQiOiI2NDY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2NDciLCJMaW5lQ29sb3IiOm51bGwsIkxpbmVXZWlnaHQiOjAuMCwiTGluZVR5cGUiOjAsIlBhcmVudFN0eWxlIjpudWxsfSwiUGFyZW50U3R5bGUiOnsiJHJlZiI6Ijg4In19LCJIb3Jpem9udGFsQ29ubmVjdG9yU3R5bGUiOnsiJGlkIjoiNjQ4IiwiTGluZUNvbG9yIjp7IiRyZWYiOiI5NiJ9LCJMaW5lV2VpZ2h0IjowLjAsIkxpbmVUeXBlIjowLCJQYXJlbnRTdHlsZSI6eyIkcmVmIjoiOTUifX0sIlZlcnRpY2FsQ29ubmVjdG9yU3R5bGUiOnsiJGlkIjoiNjQ5IiwiTGluZUNvbG9yIjp7IiRyZWYiOiI5OSJ9LCJMaW5lV2VpZ2h0IjowLjAsIkxpbmVUeXBlIjowLCJQYXJlbnRTdHlsZSI6eyIkcmVmIjoiOTgifX0sIk1hcmdpbiI6bnVsbCwiU3RhcnREYXRlUG9zaXRpb24iOjYsIkVuZERhdGVQb3NpdGlvbiI6NiwiVGl0bGVQb3NpdGlvbiI6MiwiRHVyYXRpb25Qb3NpdGlvbiI6NiwiUGVyY2VudGFnZUNvbXBsZXRlZFBvc2l0aW9uIjo2LCJTcGFjaW5nIjozLCJJc0JlbG93VGltZWJhbmQiOnRydWUsIlBlcmNlbnRhZ2VDb21wbGV0ZVNoYXBlT3BhY2l0eSI6MzUsIlNoYXBlU3R5bGUiOnsiJGlkIjoiNjUwIiwiTWFyZ2luIjp7IiRyZWYiOiIxMDIifSwiUGFkZGluZyI6eyIkcmVmIjoiMTAzIn0sIkJhY2tncm91bmQiOnsiJGlkIjoiNjUxIiwiQ29sb3IiOnsiJGlkIjoiNjUyIiwiQSI6MjU1LCJSIjoxNTAsIkciOjIxNCwiQiI6NjZ9fSwiSXNWaXNpYmxlIjp0cnVlLCJXaWR0aCI6MC4wLCJIZWlnaHQiOjIyLjAsIkJvcmRlclN0eWxlIjp7IiRpZCI6IjY1MyIsIkxpbmVDb2xvciI6eyIkaWQiOiI2NTQiLCIkdHlwZSI6Ik5MUkUuQ29tbW9uLkRvbS5Tb2xpZENvbG9yQnJ1c2gsIE5MUkUuQ29tbW9uIiwiQ29sb3IiOnsiJGlkIjoiNjU1IiwiQSI6MjU1LCJSIjowLCJHIjowLCJCIjowfX0sIkxpbmVXZWlnaHQiOjIuMCwiTGluZVR5cGUiOjAsIlBhcmVudFN0eWxlIjpudWxsfSwiUGFyZW50U3R5bGUiOnsiJHJlZiI6IjEwMSJ9fSwiVGl0bGVTdHlsZSI6eyIkaWQiOiI2NTYiLCJGb250U2V0dGluZ3MiOnsiJGlkIjoiNjU3IiwiRm9udFNpemUiOjExLCJGb250TmFtZSI6IlRpbWVzIE5ldyBSb21hbiIsIklzQm9sZCI6dHJ1ZSwiSXNJdGFsaWMiOmZhbHNlLCJJc1VuZGVybGluZWQiOmZhbHNlLCJQYXJlbnRTdHlsZSI6eyIkcmVmIjoiMTA4In19LCJBdXRvU2l6ZSI6MiwiRm9yZWdyb3VuZCI6eyIkcmVmIjoiMTA5In0sIk1heFdpZHRoIjo3OS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2NTgiLCJMaW5lQ29sb3IiOm51bGwsIkxpbmVXZWlnaHQiOjAuMCwiTGluZVR5cGUiOjAsIlBhcmVudFN0eWxlIjpudWxsfSwiUGFyZW50U3R5bGUiOnsiJHJlZiI6IjEwNyJ9fSwiRGF0ZVN0eWxlIjp7IiRpZCI6IjY1OSIsIkZvbnRTZXR0aW5ncyI6eyIkaWQiOiI2NjAiLCJGb250U2l6ZSI6MTAsIkZvbnROYW1lIjoiVGltZXMgTmV3IFJvbWFuIiwiSXNCb2xkIjpmYWxzZSwiSXNJdGFsaWMiOmZhbHNlLCJJc1VuZGVybGluZWQiOmZhbHNlLCJQYXJlbnRTdHlsZSI6eyIkcmVmIjoiMTE1In19LCJBdXRvU2l6ZSI6MiwiRm9yZWdyb3VuZCI6eyIkcmVmIjoiMTE2In0sIk1heFdpZHRoIjo0OS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mZhbHNlLCJXaWR0aCI6MC4wLCJIZWlnaHQiOjAuMCwiQm9yZGVyU3R5bGUiOnsiJGlkIjoiNjYxIiwiTGluZUNvbG9yIjpudWxsLCJMaW5lV2VpZ2h0IjowLjAsIkxpbmVUeXBlIjowLCJQYXJlbnRTdHlsZSI6bnVsbH0sIlBhcmVudFN0eWxlIjp7IiRyZWYiOiIxMTQifX0sIkRhdGVGb3JtYXQiOnsiJGlkIjoiNjYyIiwiRm9ybWF0U3RyaW5nIjoiTU0vZGQveXkiLCJTZXBhcmF0b3IiOiIvIiwiVXNlSW50ZXJuYXRpb25hbERhdGVGb3JtYXQiOmZhbHNlfSwiSXNWaXNpYmxlIjp0cnVlLCJQYXJlbnRTdHlsZSI6eyIkcmVmIjoiODAifX0sIkluZGV4IjoxMCwiSWQiOiI0ZmE1OTY5My01M2Y4LTRjOTItYWJhOC03OThmOWJiYWVlNWIiLCJJbXBvcnRJZCI6bnVsbCwiVGl0bGUiOiJTcGFjZSBXUDMgKENSRCkiLCJOb3RlIjpudWxsLCJIeXBlcmxpbmsiOm51bGwsIklzQ2hhbmdlZCI6ZmFsc2UsIklzTmV3IjpmYWxzZX0seyIkaWQiOiI2NjMiLCJHcm91cE5hbWUiOm51bGwsIlN0YXJ0RGF0ZSI6IjIwMjAtMDEtMDFUMDA6MDA6MDBaIiwiRW5kRGF0ZSI6IjIwMjAtMDYtMDFUMjM6NTk6NTkuOTk5WiIsIlBlcmNlbnRhZ2VDb21wbGV0ZSI6bnVsbCwiU3R5bGUiOnsiJGlkIjoiNjY0IiwiU2hhcGUiOjUsIlNoYXBlVGhpY2tuZXNzIjozLCJEdXJhdGlvbkZvcm1hdCI6MCwiSW5jbHVkZU5vbldvcmtpbmdEYXlzSW5EdXJhdGlvbiI6dHJ1ZSwiUGVyY2VudGFnZUNvbXBsZXRlU3R5bGUiOnsiJGlkIjoiNjY1IiwiRm9udFNldHRpbmdzIjp7IiRpZCI6IjY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Y2NyIsIkxpbmVDb2xvciI6bnVsbCwiTGluZVdlaWdodCI6MC4wLCJMaW5lVHlwZSI6MCwiUGFyZW50U3R5bGUiOm51bGx9LCJQYXJlbnRTdHlsZSI6eyIkcmVmIjoiODEifX0sIkR1cmF0aW9uU3R5bGUiOnsiJGlkIjoiNjY4IiwiRm9udFNldHRpbmdzIjp7IiRpZCI6IjY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Y3MCIsIkxpbmVDb2xvciI6bnVsbCwiTGluZVdlaWdodCI6MC4wLCJMaW5lVHlwZSI6MCwiUGFyZW50U3R5bGUiOm51bGx9LCJQYXJlbnRTdHlsZSI6eyIkcmVmIjoiODgifX0sIkhvcml6b250YWxDb25uZWN0b3JTdHlsZSI6eyIkaWQiOiI2NzEiLCJMaW5lQ29sb3IiOnsiJHJlZiI6Ijk2In0sIkxpbmVXZWlnaHQiOjAuMCwiTGluZVR5cGUiOjAsIlBhcmVudFN0eWxlIjp7IiRyZWYiOiI5NSJ9fSwiVmVydGljYWxDb25uZWN0b3JTdHlsZSI6eyIkaWQiOiI2NzIiLCJMaW5lQ29sb3IiOnsiJHJlZiI6Ijk5In0sIkxpbmVXZWlnaHQiOjAuMCwiTGluZVR5cGUiOjAsIlBhcmVudFN0eWxlIjp7IiRyZWYiOiI5OCJ9fSwiTWFyZ2luIjpudWxsLCJTdGFydERhdGVQb3NpdGlvbiI6NiwiRW5kRGF0ZVBvc2l0aW9uIjo2LCJUaXRsZVBvc2l0aW9uIjoyLCJEdXJhdGlvblBvc2l0aW9uIjo2LCJQZXJjZW50YWdlQ29tcGxldGVkUG9zaXRpb24iOjYsIlNwYWNpbmciOjMsIklzQmVsb3dUaW1lYmFuZCI6dHJ1ZSwiUGVyY2VudGFnZUNvbXBsZXRlU2hhcGVPcGFjaXR5IjozNSwiU2hhcGVTdHlsZSI6eyIkaWQiOiI2NzMiLCJNYXJnaW4iOnsiJHJlZiI6IjEwMiJ9LCJQYWRkaW5nIjp7IiRyZWYiOiIxMDMifSwiQmFja2dyb3VuZCI6eyIkaWQiOiI2NzQiLCJDb2xvciI6eyIkaWQiOiI2NzUiLCJBIjoyNTUsIlIiOjE1MCwiRyI6MjE0LCJCIjo2Nn19LCJJc1Zpc2libGUiOnRydWUsIldpZHRoIjowLjAsIkhlaWdodCI6MzYuMjk5OTk5MjM3MDYwNTQ3LCJCb3JkZXJTdHlsZSI6eyIkaWQiOiI2NzYiLCJMaW5lQ29sb3IiOnsiJGlkIjoiNjc3IiwiJHR5cGUiOiJOTFJFLkNvbW1vbi5Eb20uU29saWRDb2xvckJydXNoLCBOTFJFLkNvbW1vbiIsIkNvbG9yIjp7IiRpZCI6IjY3OCIsIkEiOjI1NSwiUiI6MCwiRyI6MCwiQiI6MH19LCJMaW5lV2VpZ2h0IjoyLjAsIkxpbmVUeXBlIjowLCJQYXJlbnRTdHlsZSI6bnVsbH0sIlBhcmVudFN0eWxlIjp7IiRyZWYiOiIxMDEifX0sIlRpdGxlU3R5bGUiOnsiJGlkIjoiNjc5IiwiRm9udFNldHRpbmdzIjp7IiRpZCI6IjY4MCIsIkZvbnRTaXplIjoxMSwiRm9udE5hbWUiOiJUaW1lcyBOZXcgUm9tYW4iLCJJc0JvbGQiOnRydWUsIklzSXRhbGljIjpmYWxzZSwiSXNVbmRlcmxpbmVkIjpmYWxzZSwiUGFyZW50U3R5bGUiOnsiJHJlZiI6IjEwOCJ9fSwiQXV0b1NpemUiOjIsIkZvcmVncm91bmQiOnsiJHJlZiI6IjEwOSJ9LCJNYXhXaWR0aCI6NzMuM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NjgxIiwiTGluZUNvbG9yIjpudWxsLCJMaW5lV2VpZ2h0IjowLjAsIkxpbmVUeXBlIjowLCJQYXJlbnRTdHlsZSI6bnVsbH0sIlBhcmVudFN0eWxlIjp7IiRyZWYiOiIxMDcifX0sIkRhdGVTdHlsZSI6eyIkaWQiOiI2ODIiLCJGb250U2V0dGluZ3MiOnsiJGlkIjoiNjgzIiwiRm9udFNpemUiOjEwLCJGb250TmFtZSI6IlRpbWVzIE5ldyBSb21hbiIsIklzQm9sZCI6ZmFsc2UsIklzSXRhbGljIjpmYWxzZSwiSXNVbmRlcmxpbmVkIjpmYWxzZSwiUGFyZW50U3R5bGUiOnsiJHJlZiI6IjExNSJ9fSwiQXV0b1NpemUiOjIsIkZvcmVncm91bmQiOnsiJHJlZiI6IjExNiJ9LCJNYXhXaWR0aCI6NT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mYWxzZSwiV2lkdGgiOjAuMCwiSGVpZ2h0IjowLjAsIkJvcmRlclN0eWxlIjp7IiRpZCI6IjY4NCIsIkxpbmVDb2xvciI6bnVsbCwiTGluZVdlaWdodCI6MC4wLCJMaW5lVHlwZSI6MCwiUGFyZW50U3R5bGUiOm51bGx9LCJQYXJlbnRTdHlsZSI6eyIkcmVmIjoiMTE0In19LCJEYXRlRm9ybWF0Ijp7IiRpZCI6IjY4NSIsIkZvcm1hdFN0cmluZyI6Ik1NL2RkL3l5IiwiU2VwYXJhdG9yIjoiLyIsIlVzZUludGVybmF0aW9uYWxEYXRlRm9ybWF0IjpmYWxzZX0sIklzVmlzaWJsZSI6dHJ1ZSwiUGFyZW50U3R5bGUiOnsiJHJlZiI6IjgwIn19LCJJbmRleCI6MTEsIklkIjoiZWE5YzY2OGYtODc1NS00NjFkLWE5ZTItOTAxOTg4MzAzMmI5IiwiSW1wb3J0SWQiOm51bGwsIlRpdGxlIjoiU3BhY2UgV1AzIChpSUEpIiwiTm90ZSI6bnVsbCwiSHlwZXJsaW5rIjpudWxsLCJJc0NoYW5nZWQiOmZhbHNlLCJJc05ldyI6ZmFsc2V9LHsiJGlkIjoiNjg2IiwiR3JvdXBOYW1lIjpudWxsLCJTdGFydERhdGUiOiIyMDIwLTAxLTAxVDAwOjAwOjAwWiIsIkVuZERhdGUiOiIyMDIwLTA2LTAxVDIzOjU5OjU5Ljk5OVoiLCJQZXJjZW50YWdlQ29tcGxldGUiOm51bGwsIlN0eWxlIjp7IiRpZCI6IjY4NyIsIlNoYXBlIjo1LCJTaGFwZVRoaWNrbmVzcyI6MywiRHVyYXRpb25Gb3JtYXQiOjAsIkluY2x1ZGVOb25Xb3JraW5nRGF5c0luRHVyYXRpb24iOnRydWUsIlBlcmNlbnRhZ2VDb21wbGV0ZVN0eWxlIjp7IiRpZCI6IjY4OCIsIkZvbnRTZXR0aW5ncyI6eyIkaWQiOiI2ODk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2OTAiLCJMaW5lQ29sb3IiOm51bGwsIkxpbmVXZWlnaHQiOjAuMCwiTGluZVR5cGUiOjAsIlBhcmVudFN0eWxlIjpudWxsfSwiUGFyZW50U3R5bGUiOnsiJHJlZiI6IjgxIn19LCJEdXJhdGlvblN0eWxlIjp7IiRpZCI6IjY5MSIsIkZvbnRTZXR0aW5ncyI6eyIkaWQiOiI2OTI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2OTMiLCJMaW5lQ29sb3IiOm51bGwsIkxpbmVXZWlnaHQiOjAuMCwiTGluZVR5cGUiOjAsIlBhcmVudFN0eWxlIjpudWxsfSwiUGFyZW50U3R5bGUiOnsiJHJlZiI6Ijg4In19LCJIb3Jpem9udGFsQ29ubmVjdG9yU3R5bGUiOnsiJGlkIjoiNjk0IiwiTGluZUNvbG9yIjp7IiRyZWYiOiI5NiJ9LCJMaW5lV2VpZ2h0IjowLjAsIkxpbmVUeXBlIjowLCJQYXJlbnRTdHlsZSI6eyIkcmVmIjoiOTUifX0sIlZlcnRpY2FsQ29ubmVjdG9yU3R5bGUiOnsiJGlkIjoiNjk1IiwiTGluZUNvbG9yIjp7IiRyZWYiOiI5OSJ9LCJMaW5lV2VpZ2h0IjowLjAsIkxpbmVUeXBlIjowLCJQYXJlbnRTdHlsZSI6eyIkcmVmIjoiOTgifX0sIk1hcmdpbiI6bnVsbCwiU3RhcnREYXRlUG9zaXRpb24iOjYsIkVuZERhdGVQb3NpdGlvbiI6NiwiVGl0bGVQb3NpdGlvbiI6MiwiRHVyYXRpb25Qb3NpdGlvbiI6NiwiUGVyY2VudGFnZUNvbXBsZXRlZFBvc2l0aW9uIjo2LCJTcGFjaW5nIjozLCJJc0JlbG93VGltZWJhbmQiOnRydWUsIlBlcmNlbnRhZ2VDb21wbGV0ZVNoYXBlT3BhY2l0eSI6MzUsIlNoYXBlU3R5bGUiOnsiJGlkIjoiNjk2IiwiTWFyZ2luIjp7IiRyZWYiOiIxMDIifSwiUGFkZGluZyI6eyIkcmVmIjoiMTAzIn0sIkJhY2tncm91bmQiOnsiJGlkIjoiNjk3IiwiQ29sb3IiOnsiJGlkIjoiNjk4IiwiQSI6MjU1LCJSIjoyNTQsIkciOjE4NiwiQiI6MTB9fSwiSXNWaXNpYmxlIjp0cnVlLCJXaWR0aCI6MC4wLCJIZWlnaHQiOjM2LjI5OTk5OTIzNzA2MDU0NywiQm9yZGVyU3R5bGUiOnsiJGlkIjoiNjk5IiwiTGluZUNvbG9yIjp7IiRpZCI6IjcwMCIsIiR0eXBlIjoiTkxSRS5Db21tb24uRG9tLlNvbGlkQ29sb3JCcnVzaCwgTkxSRS5Db21tb24iLCJDb2xvciI6eyIkaWQiOiI3MDEiLCJBIjoyNTUsIlIiOjAsIkciOjAsIkIiOjB9fSwiTGluZVdlaWdodCI6Mi4wLCJMaW5lVHlwZSI6MCwiUGFyZW50U3R5bGUiOm51bGx9LCJQYXJlbnRTdHlsZSI6eyIkcmVmIjoiMTAxIn19LCJUaXRsZVN0eWxlIjp7IiRpZCI6IjcwMiIsIkZvbnRTZXR0aW5ncyI6eyIkaWQiOiI3MDMiLCJGb250U2l6ZSI6MTEsIkZvbnROYW1lIjoiVGltZXMgTmV3IFJvbWFuIiwiSXNCb2xkIjp0cnVlLCJJc0l0YWxpYyI6ZmFsc2UsIklzVW5kZXJsaW5lZCI6ZmFsc2UsIlBhcmVudFN0eWxlIjp7IiRyZWYiOiIxMDgifX0sIkF1dG9TaXplIjoyLCJGb3JlZ3JvdW5kIjp7IiRyZWYiOiIxMDkifSwiTWF4V2lkdGgiOjU0LjA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cwNCIsIkxpbmVDb2xvciI6bnVsbCwiTGluZVdlaWdodCI6MC4wLCJMaW5lVHlwZSI6MCwiUGFyZW50U3R5bGUiOm51bGx9LCJQYXJlbnRTdHlsZSI6eyIkcmVmIjoiMTA3In19LCJEYXRlU3R5bGUiOnsiJGlkIjoiNzA1IiwiRm9udFNldHRpbmdzIjp7IiRpZCI6IjcwNiIsIkZvbnRTaXplIjoxMCwiRm9udE5hbWUiOiJUaW1lcyBOZXcgUm9tYW4iLCJJc0JvbGQiOmZhbHNlLCJJc0l0YWxpYyI6ZmFsc2UsIklzVW5kZXJsaW5lZCI6ZmFsc2UsIlBhcmVudFN0eWxlIjp7IiRyZWYiOiIxMTUifX0sIkF1dG9TaXplIjoyLCJGb3JlZ3JvdW5kIjp7IiRyZWYiOiIxMTYifSwiTWF4V2lkdGgiOjU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ZmFsc2UsIldpZHRoIjowLjAsIkhlaWdodCI6MC4wLCJCb3JkZXJTdHlsZSI6eyIkaWQiOiI3MDciLCJMaW5lQ29sb3IiOm51bGwsIkxpbmVXZWlnaHQiOjAuMCwiTGluZVR5cGUiOjAsIlBhcmVudFN0eWxlIjpudWxsfSwiUGFyZW50U3R5bGUiOnsiJHJlZiI6IjExNCJ9fSwiRGF0ZUZvcm1hdCI6eyIkaWQiOiI3MDgiLCJGb3JtYXRTdHJpbmciOiJNTS9kZC95eSIsIlNlcGFyYXRvciI6Ii8iLCJVc2VJbnRlcm5hdGlvbmFsRGF0ZUZvcm1hdCI6ZmFsc2V9LCJJc1Zpc2libGUiOnRydWUsIlBhcmVudFN0eWxlIjp7IiRyZWYiOiI4MCJ9fSwiSW5kZXgiOjEyLCJJZCI6ImE1MTlhN2NjLTA3OGMtNGU2Mi05ZjAzLWI1ZTMxNTEyMjQ2OSIsIkltcG9ydElkIjpudWxsLCJUaXRsZSI6IlNwYWNlIFdQNCAoQ1JEKSIsIk5vdGUiOm51bGwsIkh5cGVybGluayI6bnVsbCwiSXNDaGFuZ2VkIjpmYWxzZSwiSXNOZXciOmZhbHNlfSx7IiRpZCI6IjcwOSIsIkdyb3VwTmFtZSI6bnVsbCwiU3RhcnREYXRlIjoiMjAxNy0wMS0zMVQwMDowMDowMFoiLCJFbmREYXRlIjoiMjAxNy0wOS0wMVQyMzo1OTo1OS45OTlaIiwiUGVyY2VudGFnZUNvbXBsZXRlIjpudWxsLCJTdHlsZSI6eyIkaWQiOiI3MTAiLCJTaGFwZSI6MCwiU2hhcGVUaGlja25lc3MiOjIsIkR1cmF0aW9uRm9ybWF0IjowLCJJbmNsdWRlTm9uV29ya2luZ0RheXNJbkR1cmF0aW9uIjp0cnVlLCJQZXJjZW50YWdlQ29tcGxldGVTdHlsZSI6eyIkaWQiOiI3MTEiLCJGb250U2V0dGluZ3MiOnsiJGlkIjoiNzE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zEzIiwiTGluZUNvbG9yIjpudWxsLCJMaW5lV2VpZ2h0IjowLjAsIkxpbmVUeXBlIjowLCJQYXJlbnRTdHlsZSI6bnVsbH0sIlBhcmVudFN0eWxlIjp7IiRyZWYiOiI4MSJ9fSwiRHVyYXRpb25TdHlsZSI6eyIkaWQiOiI3MTQiLCJGb250U2V0dGluZ3MiOnsiJGlkIjoiNzE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zE2IiwiTGluZUNvbG9yIjpudWxsLCJMaW5lV2VpZ2h0IjowLjAsIkxpbmVUeXBlIjowLCJQYXJlbnRTdHlsZSI6bnVsbH0sIlBhcmVudFN0eWxlIjp7IiRyZWYiOiI4OCJ9fSwiSG9yaXpvbnRhbENvbm5lY3RvclN0eWxlIjp7IiRpZCI6IjcxNyIsIkxpbmVDb2xvciI6eyIkcmVmIjoiOTYifSwiTGluZVdlaWdodCI6MC4wLCJMaW5lVHlwZSI6MCwiUGFyZW50U3R5bGUiOnsiJHJlZiI6Ijk1In19LCJWZXJ0aWNhbENvbm5lY3RvclN0eWxlIjp7IiRpZCI6IjcxOCIsIkxpbmVDb2xvciI6eyIkcmVmIjoiOTkifSwiTGluZVdlaWdodCI6MC4wLCJMaW5lVHlwZSI6MCwiUGFyZW50U3R5bGUiOnsiJHJlZiI6Ijk4In19LCJNYXJnaW4iOm51bGwsIlN0YXJ0RGF0ZVBvc2l0aW9uIjo2LCJFbmREYXRlUG9zaXRpb24iOjYsIlRpdGxlUG9zaXRpb24iOjIsIkR1cmF0aW9uUG9zaXRpb24iOjYsIlBlcmNlbnRhZ2VDb21wbGV0ZWRQb3NpdGlvbiI6NiwiU3BhY2luZyI6MywiSXNCZWxvd1RpbWViYW5kIjp0cnVlLCJQZXJjZW50YWdlQ29tcGxldGVTaGFwZU9wYWNpdHkiOjM1LCJTaGFwZVN0eWxlIjp7IiRpZCI6IjcxOSIsIk1hcmdpbiI6eyIkcmVmIjoiMTAyIn0sIlBhZGRpbmciOnsiJHJlZiI6IjEwMyJ9LCJCYWNrZ3JvdW5kIjp7IiRpZCI6IjcyMCIsIkNvbG9yIjp7IiRpZCI6IjcyMSIsIkEiOjI1NSwiUiI6MTc4LCJHIjoxNCwiQiI6MTh9fSwiSXNWaXNpYmxlIjp0cnVlLCJXaWR0aCI6MC4wLCJIZWlnaHQiOjIyLjAsIkJvcmRlclN0eWxlIjp7IiRpZCI6IjcyMiIsIkxpbmVDb2xvciI6eyIkaWQiOiI3MjMiLCIkdHlwZSI6Ik5MUkUuQ29tbW9uLkRvbS5Tb2xpZENvbG9yQnJ1c2gsIE5MUkUuQ29tbW9uIiwiQ29sb3IiOnsiJGlkIjoiNzI0IiwiQSI6MjU1LCJSIjowLCJHIjowLCJCIjowfX0sIkxpbmVXZWlnaHQiOjIuMCwiTGluZVR5cGUiOjAsIlBhcmVudFN0eWxlIjpudWxsfSwiUGFyZW50U3R5bGUiOnsiJHJlZiI6IjEwMSJ9fSwiVGl0bGVTdHlsZSI6eyIkaWQiOiI3MjUiLCJGb250U2V0dGluZ3MiOnsiJGlkIjoiNzI2IiwiRm9udFNpemUiOjExLCJGb250TmFtZSI6IlRpbWVzIE5ldyBSb21hbiIsIklzQm9sZCI6dHJ1ZSwiSXNJdGFsaWMiOmZhbHNlLCJJc1VuZGVybGluZWQiOmZhbHNlLCJQYXJlbnRTdHlsZSI6eyIkcmVmIjoiMTA4In19LCJBdXRvU2l6ZSI6MiwiRm9yZWdyb3VuZCI6eyIkaWQiOiI3MjciLCJDb2xvciI6eyIkaWQiOiI3MjgiLCJBIjoyNTUsIlIiOjI1NSwiRyI6MjU1LCJCIjoyNTV9fSwiTWF4V2lkdGgiOjc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cyOSIsIkxpbmVDb2xvciI6bnVsbCwiTGluZVdlaWdodCI6MC4wLCJMaW5lVHlwZSI6MCwiUGFyZW50U3R5bGUiOm51bGx9LCJQYXJlbnRTdHlsZSI6eyIkcmVmIjoiMTA3In19LCJEYXRlU3R5bGUiOnsiJGlkIjoiNzMwIiwiRm9udFNldHRpbmdzIjp7IiRpZCI6IjczMSIsIkZvbnRTaXplIjoxMCwiRm9udE5hbWUiOiJUaW1lcyBOZXcgUm9tYW4iLCJJc0JvbGQiOmZhbHNlLCJJc0l0YWxpYyI6ZmFsc2UsIklzVW5kZXJsaW5lZCI6ZmFsc2UsIlBhcmVudFN0eWxlIjp7IiRyZWYiOiIxMTUifX0sIkF1dG9TaXplIjoyLCJGb3JlZ3JvdW5kIjp7IiRyZWYiOiIxMTYifSwiTWF4V2lkdGgiOjU2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ZmFsc2UsIldpZHRoIjowLjAsIkhlaWdodCI6MC4wLCJCb3JkZXJTdHlsZSI6eyIkaWQiOiI3MzIiLCJMaW5lQ29sb3IiOm51bGwsIkxpbmVXZWlnaHQiOjAuMCwiTGluZVR5cGUiOjAsIlBhcmVudFN0eWxlIjpudWxsfSwiUGFyZW50U3R5bGUiOnsiJHJlZiI6IjExNCJ9fSwiRGF0ZUZvcm1hdCI6eyIkaWQiOiI3MzMiLCJGb3JtYXRTdHJpbmciOiJNTS9kZC95eSIsIlNlcGFyYXRvciI6Ii8iLCJVc2VJbnRlcm5hdGlvbmFsRGF0ZUZvcm1hdCI6ZmFsc2V9LCJJc1Zpc2libGUiOnRydWUsIlBhcmVudFN0eWxlIjp7IiRyZWYiOiI4MCJ9fSwiSW5kZXgiOjEzLCJJZCI6ImIxYjc3ZjI4LWM4MDctNGYwZi1iMmJhLWUwMzM3YjkzYTcwYiIsIkltcG9ydElkIjpudWxsLCJUaXRsZSI6IldvcmtpbmcgR3JvdXAiLCJOb3RlIjpudWxsLCJIeXBlcmxpbmsiOm51bGwsIklzQ2hhbmdlZCI6ZmFsc2UsIklzTmV3IjpmYWxzZX0seyIkaWQiOiI3MzQiLCJHcm91cE5hbWUiOm51bGwsIlN0YXJ0RGF0ZSI6IjIwMTctMDktMDFUMDA6MDA6MDBaIiwiRW5kRGF0ZSI6IjIwMTktMDktMDFUMjM6NTk6NTkuOTk5WiIsIlBlcmNlbnRhZ2VDb21wbGV0ZSI6bnVsbCwiU3R5bGUiOnsiJGlkIjoiNzM1IiwiU2hhcGUiOjAsIlNoYXBlVGhpY2tuZXNzIjoyLCJEdXJhdGlvbkZvcm1hdCI6MCwiSW5jbHVkZU5vbldvcmtpbmdEYXlzSW5EdXJhdGlvbiI6dHJ1ZSwiUGVyY2VudGFnZUNvbXBsZXRlU3R5bGUiOnsiJGlkIjoiNzM2IiwiRm9udFNldHRpbmdzIjp7IiRpZCI6Ijcz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czOCIsIkxpbmVDb2xvciI6bnVsbCwiTGluZVdlaWdodCI6MC4wLCJMaW5lVHlwZSI6MCwiUGFyZW50U3R5bGUiOm51bGx9LCJQYXJlbnRTdHlsZSI6eyIkcmVmIjoiODEifX0sIkR1cmF0aW9uU3R5bGUiOnsiJGlkIjoiNzM5IiwiRm9udFNldHRpbmdzIjp7IiRpZCI6Ijc0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c0MSIsIkxpbmVDb2xvciI6bnVsbCwiTGluZVdlaWdodCI6MC4wLCJMaW5lVHlwZSI6MCwiUGFyZW50U3R5bGUiOm51bGx9LCJQYXJlbnRTdHlsZSI6eyIkcmVmIjoiODgifX0sIkhvcml6b250YWxDb25uZWN0b3JTdHlsZSI6eyIkaWQiOiI3NDIiLCJMaW5lQ29sb3IiOnsiJHJlZiI6Ijk2In0sIkxpbmVXZWlnaHQiOjAuMCwiTGluZVR5cGUiOjAsIlBhcmVudFN0eWxlIjp7IiRyZWYiOiI5NSJ9fSwiVmVydGljYWxDb25uZWN0b3JTdHlsZSI6eyIkaWQiOiI3NDMiLCJMaW5lQ29sb3IiOnsiJHJlZiI6Ijk5In0sIkxpbmVXZWlnaHQiOjAuMCwiTGluZVR5cGUiOjAsIlBhcmVudFN0eWxlIjp7IiRyZWYiOiI5OCJ9fSwiTWFyZ2luIjpudWxsLCJTdGFydERhdGVQb3NpdGlvbiI6NiwiRW5kRGF0ZVBvc2l0aW9uIjo2LCJUaXRsZVBvc2l0aW9uIjoyLCJEdXJhdGlvblBvc2l0aW9uIjo2LCJQZXJjZW50YWdlQ29tcGxldGVkUG9zaXRpb24iOjYsIlNwYWNpbmciOjMsIklzQmVsb3dUaW1lYmFuZCI6dHJ1ZSwiUGVyY2VudGFnZUNvbXBsZXRlU2hhcGVPcGFjaXR5IjozNSwiU2hhcGVTdHlsZSI6eyIkaWQiOiI3NDQiLCJNYXJnaW4iOnsiJHJlZiI6IjEwMiJ9LCJQYWRkaW5nIjp7IiRyZWYiOiIxMDMifSwiQmFja2dyb3VuZCI6eyIkaWQiOiI3NDUiLCJDb2xvciI6eyIkaWQiOiI3NDYiLCJBIjoyNTUsIlIiOjIzNCwiRyI6MjIsIkIiOjMwfX0sIklzVmlzaWJsZSI6dHJ1ZSwiV2lkdGgiOjAuMCwiSGVpZ2h0IjoyMi4wLCJCb3JkZXJTdHlsZSI6eyIkaWQiOiI3NDciLCJMaW5lQ29sb3IiOnsiJGlkIjoiNzQ4IiwiJHR5cGUiOiJOTFJFLkNvbW1vbi5Eb20uU29saWRDb2xvckJydXNoLCBOTFJFLkNvbW1vbiIsIkNvbG9yIjp7IiRpZCI6Ijc0OSIsIkEiOjI1NSwiUiI6MCwiRyI6MCwiQiI6MH19LCJMaW5lV2VpZ2h0IjoyLjAsIkxpbmVUeXBlIjowLCJQYXJlbnRTdHlsZSI6bnVsbH0sIlBhcmVudFN0eWxlIjp7IiRyZWYiOiIxMDEifX0sIlRpdGxlU3R5bGUiOnsiJGlkIjoiNzUwIiwiRm9udFNldHRpbmdzIjp7IiRpZCI6Ijc1MSIsIkZvbnRTaXplIjoxMSwiRm9udE5hbWUiOiJUaW1lcyBOZXcgUm9tYW4iLCJJc0JvbGQiOnRydWUsIklzSXRhbGljIjpmYWxzZSwiSXNVbmRlcmxpbmVkIjpmYWxzZSwiUGFyZW50U3R5bGUiOnsiJHJlZiI6IjEwOCJ9fSwiQXV0b1NpemUiOjIsIkZvcmVncm91bmQiOnsiJGlkIjoiNzUyIiwiQ29sb3IiOnsiJGlkIjoiNzUzIiwiQSI6MjU1LCJSIjoyNTUsIkciOjI1NSwiQiI6MjU1fX0sIk1heFdpZHRoIjo0OC42ODY3NzEzOTI4MjIyNjY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c1NCIsIkxpbmVDb2xvciI6bnVsbCwiTGluZVdlaWdodCI6MC4wLCJMaW5lVHlwZSI6MCwiUGFyZW50U3R5bGUiOm51bGx9LCJQYXJlbnRTdHlsZSI6eyIkcmVmIjoiMTA3In19LCJEYXRlU3R5bGUiOnsiJGlkIjoiNzU1IiwiRm9udFNldHRpbmdzIjp7IiRpZCI6Ijc1NiIsIkZvbnRTaXplIjoxMCwiRm9udE5hbWUiOiJUaW1lcyBOZXcgUm9tYW4iLCJJc0JvbGQiOmZhbHNlLCJJc0l0YWxpYyI6ZmFsc2UsIklzVW5kZXJsaW5lZCI6ZmFsc2UsIlBhcmVudFN0eWxlIjp7IiRyZWYiOiIxMTUifX0sIkF1dG9TaXplIjoyLCJGb3JlZ3JvdW5kIjp7IiRyZWYiOiIxMTYifSwiTWF4V2lkdGgiOjUy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ZmFsc2UsIldpZHRoIjowLjAsIkhlaWdodCI6MC4wLCJCb3JkZXJTdHlsZSI6eyIkaWQiOiI3NTciLCJMaW5lQ29sb3IiOm51bGwsIkxpbmVXZWlnaHQiOjAuMCwiTGluZVR5cGUiOjAsIlBhcmVudFN0eWxlIjpudWxsfSwiUGFyZW50U3R5bGUiOnsiJHJlZiI6IjExNCJ9fSwiRGF0ZUZvcm1hdCI6eyIkaWQiOiI3NTgiLCJGb3JtYXRTdHJpbmciOiJNTS9kZC95eSIsIlNlcGFyYXRvciI6Ii8iLCJVc2VJbnRlcm5hdGlvbmFsRGF0ZUZvcm1hdCI6ZmFsc2V9LCJJc1Zpc2libGUiOnRydWUsIlBhcmVudFN0eWxlIjp7IiRyZWYiOiI4MCJ9fSwiSW5kZXgiOjE0LCJJZCI6ImE3N2RlZTJmLTgxMWUtNDI3YS04ZjVhLWY3MGZjZDEwZmZiZCIsIkltcG9ydElkIjpudWxsLCJUaXRsZSI6IlBvbGljaWVzIiwiTm90ZSI6bnVsbCwiSHlwZXJsaW5rIjpudWxsLCJJc0NoYW5nZWQiOmZhbHNlLCJJc05ldyI6ZmFsc2V9LHsiJGlkIjoiNzU5IiwiR3JvdXBOYW1lIjpudWxsLCJTdGFydERhdGUiOiIyMDE3LTA5LTAxVDAwOjAwOjAwWiIsIkVuZERhdGUiOiIyMDE5LTA5LTAxVDIzOjU5OjU5Ljk5OVoiLCJQZXJjZW50YWdlQ29tcGxldGUiOm51bGwsIlN0eWxlIjp7IiRpZCI6Ijc2MCIsIlNoYXBlIjowLCJTaGFwZVRoaWNrbmVzcyI6MiwiRHVyYXRpb25Gb3JtYXQiOjAsIkluY2x1ZGVOb25Xb3JraW5nRGF5c0luRHVyYXRpb24iOnRydWUsIlBlcmNlbnRhZ2VDb21wbGV0ZVN0eWxlIjp7IiRpZCI6Ijc2MSIsIkZvbnRTZXR0aW5ncyI6eyIkaWQiOiI3Nj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3NjMiLCJMaW5lQ29sb3IiOm51bGwsIkxpbmVXZWlnaHQiOjAuMCwiTGluZVR5cGUiOjAsIlBhcmVudFN0eWxlIjpudWxsfSwiUGFyZW50U3R5bGUiOnsiJHJlZiI6IjgxIn19LCJEdXJhdGlvblN0eWxlIjp7IiRpZCI6Ijc2NCIsIkZvbnRTZXR0aW5ncyI6eyIkaWQiOiI3Nj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3NjYiLCJMaW5lQ29sb3IiOm51bGwsIkxpbmVXZWlnaHQiOjAuMCwiTGluZVR5cGUiOjAsIlBhcmVudFN0eWxlIjpudWxsfSwiUGFyZW50U3R5bGUiOnsiJHJlZiI6Ijg4In19LCJIb3Jpem9udGFsQ29ubmVjdG9yU3R5bGUiOnsiJGlkIjoiNzY3IiwiTGluZUNvbG9yIjp7IiRyZWYiOiI5NiJ9LCJMaW5lV2VpZ2h0IjowLjAsIkxpbmVUeXBlIjowLCJQYXJlbnRTdHlsZSI6eyIkcmVmIjoiOTUifX0sIlZlcnRpY2FsQ29ubmVjdG9yU3R5bGUiOnsiJGlkIjoiNzY4IiwiTGluZUNvbG9yIjp7IiRyZWYiOiI5OSJ9LCJMaW5lV2VpZ2h0IjowLjAsIkxpbmVUeXBlIjowLCJQYXJlbnRTdHlsZSI6eyIkcmVmIjoiOTgifX0sIk1hcmdpbiI6bnVsbCwiU3RhcnREYXRlUG9zaXRpb24iOjYsIkVuZERhdGVQb3NpdGlvbiI6NiwiVGl0bGVQb3NpdGlvbiI6MiwiRHVyYXRpb25Qb3NpdGlvbiI6NiwiUGVyY2VudGFnZUNvbXBsZXRlZFBvc2l0aW9uIjo2LCJTcGFjaW5nIjozLCJJc0JlbG93VGltZWJhbmQiOnRydWUsIlBlcmNlbnRhZ2VDb21wbGV0ZVNoYXBlT3BhY2l0eSI6MzUsIlNoYXBlU3R5bGUiOnsiJGlkIjoiNzY5IiwiTWFyZ2luIjp7IiRyZWYiOiIxMDIifSwiUGFkZGluZyI6eyIkcmVmIjoiMTAzIn0sIkJhY2tncm91bmQiOnsiJGlkIjoiNzcwIiwiQ29sb3IiOnsiJGlkIjoiNzcxIiwiQSI6MjU1LCJSIjoyMzQsIkciOjIyLCJCIjozMH19LCJJc1Zpc2libGUiOnRydWUsIldpZHRoIjowLjAsIkhlaWdodCI6MjIuMCwiQm9yZGVyU3R5bGUiOnsiJGlkIjoiNzcyIiwiTGluZUNvbG9yIjp7IiRpZCI6Ijc3MyIsIiR0eXBlIjoiTkxSRS5Db21tb24uRG9tLlNvbGlkQ29sb3JCcnVzaCwgTkxSRS5Db21tb24iLCJDb2xvciI6eyIkaWQiOiI3NzQiLCJBIjoyNTUsIlIiOjAsIkciOjAsIkIiOjB9fSwiTGluZVdlaWdodCI6Mi4wLCJMaW5lVHlwZSI6MCwiUGFyZW50U3R5bGUiOm51bGx9LCJQYXJlbnRTdHlsZSI6eyIkcmVmIjoiMTAxIn19LCJUaXRsZVN0eWxlIjp7IiRpZCI6Ijc3NSIsIkZvbnRTZXR0aW5ncyI6eyIkaWQiOiI3NzYiLCJGb250U2l6ZSI6MTEsIkZvbnROYW1lIjoiVGltZXMgTmV3IFJvbWFuIiwiSXNCb2xkIjp0cnVlLCJJc0l0YWxpYyI6ZmFsc2UsIklzVW5kZXJsaW5lZCI6ZmFsc2UsIlBhcmVudFN0eWxlIjp7IiRyZWYiOiIxMDgifX0sIkF1dG9TaXplIjoyLCJGb3JlZ3JvdW5kIjp7IiRpZCI6Ijc3NyIsIkNvbG9yIjp7IiRpZCI6Ijc3OCIsIkEiOjI1NSwiUiI6MjU1LCJHIjoyNTUsIkIiOjI1NX19LCJNYXhXaWR0aCI6NzQuNTUxNjUxMDAwOTc2NTYy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3NzkiLCJMaW5lQ29sb3IiOm51bGwsIkxpbmVXZWlnaHQiOjAuMCwiTGluZVR5cGUiOjAsIlBhcmVudFN0eWxlIjpudWxsfSwiUGFyZW50U3R5bGUiOnsiJHJlZiI6IjEwNyJ9fSwiRGF0ZVN0eWxlIjp7IiRpZCI6Ijc4MCIsIkZvbnRTZXR0aW5ncyI6eyIkaWQiOiI3ODEiLCJGb250U2l6ZSI6MTAsIkZvbnROYW1lIjoiVGltZXMgTmV3IFJvbWFuIiwiSXNCb2xkIjpmYWxzZSwiSXNJdGFsaWMiOmZhbHNlLCJJc1VuZGVybGluZWQiOmZhbHNlLCJQYXJlbnRTdHlsZSI6eyIkcmVmIjoiMTE1In19LCJBdXRvU2l6ZSI6MiwiRm9yZWdyb3VuZCI6eyIkcmVmIjoiMTE2In0sIk1heFdpZHRoIjo1Mi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mZhbHNlLCJXaWR0aCI6MC4wLCJIZWlnaHQiOjAuMCwiQm9yZGVyU3R5bGUiOnsiJGlkIjoiNzgyIiwiTGluZUNvbG9yIjpudWxsLCJMaW5lV2VpZ2h0IjowLjAsIkxpbmVUeXBlIjowLCJQYXJlbnRTdHlsZSI6bnVsbH0sIlBhcmVudFN0eWxlIjp7IiRyZWYiOiIxMTQifX0sIkRhdGVGb3JtYXQiOnsiJGlkIjoiNzgzIiwiRm9ybWF0U3RyaW5nIjoiTU0vZGQveXkiLCJTZXBhcmF0b3IiOiIvIiwiVXNlSW50ZXJuYXRpb25hbERhdGVGb3JtYXQiOmZhbHNlfSwiSXNWaXNpYmxlIjp0cnVlLCJQYXJlbnRTdHlsZSI6eyIkcmVmIjoiODAifX0sIkluZGV4IjoxNSwiSWQiOiIwNWQ4MmNjNy00ODU5LTRjM2QtYmNkOC0wMzlhZWIxZjk4ZDgiLCJJbXBvcnRJZCI6bnVsbCwiVGl0bGUiOiJQcm9jZWR1cmVzIiwiTm90ZSI6bnVsbCwiSHlwZXJsaW5rIjpudWxsLCJJc0NoYW5nZWQiOmZhbHNlLCJJc05ldyI6ZmFsc2V9LHsiJGlkIjoiNzg0IiwiR3JvdXBOYW1lIjpudWxsLCJTdGFydERhdGUiOiIyMDE2LTA3LTAxVDAwOjAwOjAwWiIsIkVuZERhdGUiOiIyMDE3LTA2LTMwVDIzOjU5OjU5Ljk5OVoiLCJQZXJjZW50YWdlQ29tcGxldGUiOm51bGwsIlN0eWxlIjp7IiRpZCI6Ijc4NSIsIlNoYXBlIjowLCJTaGFwZVRoaWNrbmVzcyI6MSwiRHVyYXRpb25Gb3JtYXQiOjAsIkluY2x1ZGVOb25Xb3JraW5nRGF5c0luRHVyYXRpb24iOnRydWUsIlBlcmNlbnRhZ2VDb21wbGV0ZVN0eWxlIjp7IiRpZCI6Ijc4NiIsIkZvbnRTZXR0aW5ncyI6eyIkaWQiOiI3ODc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3ODgiLCJMaW5lQ29sb3IiOm51bGwsIkxpbmVXZWlnaHQiOjAuMCwiTGluZVR5cGUiOjAsIlBhcmVudFN0eWxlIjpudWxsfSwiUGFyZW50U3R5bGUiOnsiJHJlZiI6IjgxIn19LCJEdXJhdGlvblN0eWxlIjp7IiRpZCI6Ijc4OSIsIkZvbnRTZXR0aW5ncyI6eyIkaWQiOiI3OTA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3OTEiLCJMaW5lQ29sb3IiOm51bGwsIkxpbmVXZWlnaHQiOjAuMCwiTGluZVR5cGUiOjAsIlBhcmVudFN0eWxlIjpudWxsfSwiUGFyZW50U3R5bGUiOnsiJHJlZiI6Ijg4In19LCJIb3Jpem9udGFsQ29ubmVjdG9yU3R5bGUiOnsiJGlkIjoiNzkyIiwiTGluZUNvbG9yIjp7IiRyZWYiOiI5NiJ9LCJMaW5lV2VpZ2h0IjowLjAsIkxpbmVUeXBlIjowLCJQYXJlbnRTdHlsZSI6eyIkcmVmIjoiOTUifX0sIlZlcnRpY2FsQ29ubmVjdG9yU3R5bGUiOnsiJGlkIjoiNzkzIiwiTGluZUNvbG9yIjp7IiRyZWYiOiI5OSJ9LCJMaW5lV2VpZ2h0IjowLjAsIkxpbmVUeXBlIjowLCJQYXJlbnRTdHlsZSI6eyIkcmVmIjoiOTgifX0sIk1hcmdpbiI6bnVsbCwiU3RhcnREYXRlUG9zaXRpb24iOjYsIkVuZERhdGVQb3NpdGlvbiI6NiwiVGl0bGVQb3NpdGlvbiI6MiwiRHVyYXRpb25Qb3NpdGlvbiI6NiwiUGVyY2VudGFnZUNvbXBsZXRlZFBvc2l0aW9uIjo2LCJTcGFjaW5nIjozLCJJc0JlbG93VGltZWJhbmQiOnRydWUsIlBlcmNlbnRhZ2VDb21wbGV0ZVNoYXBlT3BhY2l0eSI6MzUsIlNoYXBlU3R5bGUiOnsiJGlkIjoiNzk0IiwiTWFyZ2luIjp7IiRyZWYiOiIxMDIifSwiUGFkZGluZyI6eyIkcmVmIjoiMTAzIn0sIkJhY2tncm91bmQiOnsiJGlkIjoiNzk1IiwiQ29sb3IiOnsiJGlkIjoiNzk2IiwiQSI6MjU1LCJSIjoyNSwiRyI6MTgwLCJCIjoxMTB9fSwiSXNWaXNpYmxlIjp0cnVlLCJXaWR0aCI6MC4wLCJIZWlnaHQiOjE2LjAsIkJvcmRlclN0eWxlIjp7IiRpZCI6Ijc5NyIsIkxpbmVDb2xvciI6eyIkaWQiOiI3OTgiLCIkdHlwZSI6Ik5MUkUuQ29tbW9uLkRvbS5Tb2xpZENvbG9yQnJ1c2gsIE5MUkUuQ29tbW9uIiwiQ29sb3IiOnsiJGlkIjoiNzk5IiwiQSI6MjU1LCJSIjowLCJHIjowLCJCIjowfX0sIkxpbmVXZWlnaHQiOjIuMCwiTGluZVR5cGUiOjAsIlBhcmVudFN0eWxlIjp7IiRyZWYiOiIxMDQifX0sIlBhcmVudFN0eWxlIjp7IiRyZWYiOiIxMDEifX0sIlRpdGxlU3R5bGUiOnsiJGlkIjoiODAwIiwiRm9udFNldHRpbmdzIjp7IiRpZCI6IjgwMSIsIkZvbnRTaXplIjoxMSwiRm9udE5hbWUiOiJUaW1lcyBOZXcgUm9tYW4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gwMiIsIkxpbmVDb2xvciI6bnVsbCwiTGluZVdlaWdodCI6MC4wLCJMaW5lVHlwZSI6MCwiUGFyZW50U3R5bGUiOm51bGx9LCJQYXJlbnRTdHlsZSI6eyIkcmVmIjoiMTA3In19LCJEYXRlU3R5bGUiOnsiJGlkIjoiODAzIiwiRm9udFNldHRpbmdzIjp7IiRpZCI6IjgwNCIsIkZvbnRTaXplIjoxMCwiRm9udE5hbWUiOiJUaW1lcyBOZXcgUm9tYW4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mZhbHNlLCJXaWR0aCI6MC4wLCJIZWlnaHQiOjAuMCwiQm9yZGVyU3R5bGUiOnsiJGlkIjoiODA1IiwiTGluZUNvbG9yIjpudWxsLCJMaW5lV2VpZ2h0IjowLjAsIkxpbmVUeXBlIjowLCJQYXJlbnRTdHlsZSI6bnVsbH0sIlBhcmVudFN0eWxlIjp7IiRyZWYiOiIxMTQifX0sIkRhdGVGb3JtYXQiOnsiJHJlZiI6IjEyMSJ9LCJJc1Zpc2libGUiOnRydWUsIlBhcmVudFN0eWxlIjp7IiRyZWYiOiI4MCJ9fSwiSW5kZXgiOjE2LCJJZCI6IjI1Y2U1NjM0LWVlNjMtNDYzMi05N2FmLWM5OTc3ZTQ4NzNmNCIsIkltcG9ydElkIjpudWxsLCJUaXRsZSI6IlNESSAoQ1JEKSIsIk5vdGUiOm51bGwsIkh5cGVybGluayI6bnVsbCwiSXNDaGFuZ2VkIjpmYWxzZSwiSXNOZXciOmZhbHNlfSx7IiRpZCI6IjgwNiIsIkdyb3VwTmFtZSI6bnVsbCwiU3RhcnREYXRlIjoiMjAxNy0wNy0wMVQwMDowMDowMFoiLCJFbmREYXRlIjoiMjAxOC0wNi0zMFQyMzo1OTo1OS45OTlaIiwiUGVyY2VudGFnZUNvbXBsZXRlIjpudWxsLCJTdHlsZSI6eyIkaWQiOiI4MDciLCJTaGFwZSI6MCwiU2hhcGVUaGlja25lc3MiOjEsIkR1cmF0aW9uRm9ybWF0IjowLCJJbmNsdWRlTm9uV29ya2luZ0RheXNJbkR1cmF0aW9uIjp0cnVlLCJQZXJjZW50YWdlQ29tcGxldGVTdHlsZSI6eyIkaWQiOiI4MDgiLCJGb250U2V0dGluZ3MiOnsiJGlkIjoiODA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ODEwIiwiTGluZUNvbG9yIjpudWxsLCJMaW5lV2VpZ2h0IjowLjAsIkxpbmVUeXBlIjowLCJQYXJlbnRTdHlsZSI6bnVsbH0sIlBhcmVudFN0eWxlIjp7IiRyZWYiOiI4MSJ9fSwiRHVyYXRpb25TdHlsZSI6eyIkaWQiOiI4MTEiLCJGb250U2V0dGluZ3MiOnsiJGlkIjoiODE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ODEzIiwiTGluZUNvbG9yIjpudWxsLCJMaW5lV2VpZ2h0IjowLjAsIkxpbmVUeXBlIjowLCJQYXJlbnRTdHlsZSI6bnVsbH0sIlBhcmVudFN0eWxlIjp7IiRyZWYiOiI4OCJ9fSwiSG9yaXpvbnRhbENvbm5lY3RvclN0eWxlIjp7IiRpZCI6IjgxNCIsIkxpbmVDb2xvciI6eyIkcmVmIjoiOTYifSwiTGluZVdlaWdodCI6MC4wLCJMaW5lVHlwZSI6MCwiUGFyZW50U3R5bGUiOnsiJHJlZiI6Ijk1In19LCJWZXJ0aWNhbENvbm5lY3RvclN0eWxlIjp7IiRpZCI6IjgxNSIsIkxpbmVDb2xvciI6eyIkcmVmIjoiOTkifSwiTGluZVdlaWdodCI6MC4wLCJMaW5lVHlwZSI6MCwiUGFyZW50U3R5bGUiOnsiJHJlZiI6Ijk4In19LCJNYXJnaW4iOm51bGwsIlN0YXJ0RGF0ZVBvc2l0aW9uIjo2LCJFbmREYXRlUG9zaXRpb24iOjYsIlRpdGxlUG9zaXRpb24iOjIsIkR1cmF0aW9uUG9zaXRpb24iOjYsIlBlcmNlbnRhZ2VDb21wbGV0ZWRQb3NpdGlvbiI6NiwiU3BhY2luZyI6MywiSXNCZWxvd1RpbWViYW5kIjp0cnVlLCJQZXJjZW50YWdlQ29tcGxldGVTaGFwZU9wYWNpdHkiOjM1LCJTaGFwZVN0eWxlIjp7IiRpZCI6IjgxNiIsIk1hcmdpbiI6eyIkcmVmIjoiMTAyIn0sIlBhZGRpbmciOnsiJHJlZiI6IjEwMyJ9LCJCYWNrZ3JvdW5kIjp7IiRpZCI6IjgxNyIsIkNvbG9yIjp7IiRpZCI6IjgxOCIsIkEiOjI1NSwiUiI6MjUsIkciOjE4MCwiQiI6MTEwfX0sIklzVmlzaWJsZSI6dHJ1ZSwiV2lkdGgiOjAuMCwiSGVpZ2h0IjoxNi4wLCJCb3JkZXJTdHlsZSI6eyIkaWQiOiI4MTkiLCJMaW5lQ29sb3IiOnsiJGlkIjoiODIwIiwiJHR5cGUiOiJOTFJFLkNvbW1vbi5Eb20uU29saWRDb2xvckJydXNoLCBOTFJFLkNvbW1vbiIsIkNvbG9yIjp7IiRpZCI6IjgyMSIsIkEiOjI1NSwiUiI6MCwiRyI6MCwiQiI6MH19LCJMaW5lV2VpZ2h0IjoyLjAsIkxpbmVUeXBlIjowLCJQYXJlbnRTdHlsZSI6eyIkcmVmIjoiMTA0In19LCJQYXJlbnRTdHlsZSI6eyIkcmVmIjoiMTAxIn19LCJUaXRsZVN0eWxlIjp7IiRpZCI6IjgyMiIsIkZvbnRTZXR0aW5ncyI6eyIkaWQiOiI4MjMiLCJGb250U2l6ZSI6MTEsIkZvbnROYW1lIjoiVGltZXMgTmV3IFJvbWFu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4MjQiLCJMaW5lQ29sb3IiOm51bGwsIkxpbmVXZWlnaHQiOjAuMCwiTGluZVR5cGUiOjAsIlBhcmVudFN0eWxlIjpudWxsfSwiUGFyZW50U3R5bGUiOnsiJHJlZiI6IjEwNyJ9fSwiRGF0ZVN0eWxlIjp7IiRpZCI6IjgyNSIsIkZvbnRTZXR0aW5ncyI6eyIkaWQiOiI4MjYiLCJGb250U2l6ZSI6MTAsIkZvbnROYW1lIjoiVGltZXMgTmV3IFJvbWFu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mYWxzZSwiV2lkdGgiOjAuMCwiSGVpZ2h0IjowLjAsIkJvcmRlclN0eWxlIjp7IiRpZCI6IjgyNyIsIkxpbmVDb2xvciI6bnVsbCwiTGluZVdlaWdodCI6MC4wLCJMaW5lVHlwZSI6MCwiUGFyZW50U3R5bGUiOm51bGx9LCJQYXJlbnRTdHlsZSI6eyIkcmVmIjoiMTE0In19LCJEYXRlRm9ybWF0Ijp7IiRyZWYiOiIxMjEifSwiSXNWaXNpYmxlIjp0cnVlLCJQYXJlbnRTdHlsZSI6eyIkcmVmIjoiODAifX0sIkluZGV4IjoxNywiSWQiOiI5ZTAyZWNiMi03NDA4LTQ1YTEtYmYxMC0zMDU4Zjk0MjIyYWUiLCJJbXBvcnRJZCI6bnVsbCwiVGl0bGUiOiJTREkgKGlJQSkiLCJOb3RlIjpudWxsLCJIeXBlcmxpbmsiOm51bGwsIklzQ2hhbmdlZCI6ZmFsc2UsIklzTmV3IjpmYWxzZX0seyIkaWQiOiI4MjgiLCJHcm91cE5hbWUiOm51bGwsIlN0YXJ0RGF0ZSI6IjIwMTgtMDctMDFUMDA6MDA6MDBaIiwiRW5kRGF0ZSI6IjIwMTktMDYtMzBUMjM6NTk6NTkuOTk5WiIsIlBlcmNlbnRhZ2VDb21wbGV0ZSI6bnVsbCwiU3R5bGUiOnsiJGlkIjoiODI5IiwiU2hhcGUiOjAsIlNoYXBlVGhpY2tuZXNzIjoyLCJEdXJhdGlvbkZvcm1hdCI6MCwiSW5jbHVkZU5vbldvcmtpbmdEYXlzSW5EdXJhdGlvbiI6dHJ1ZSwiUGVyY2VudGFnZUNvbXBsZXRlU3R5bGUiOnsiJGlkIjoiODMwIiwiRm9udFNldHRpbmdzIjp7IiRpZCI6Ijgz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gzMiIsIkxpbmVDb2xvciI6bnVsbCwiTGluZVdlaWdodCI6MC4wLCJMaW5lVHlwZSI6MCwiUGFyZW50U3R5bGUiOm51bGx9LCJQYXJlbnRTdHlsZSI6eyIkcmVmIjoiODEifX0sIkR1cmF0aW9uU3R5bGUiOnsiJGlkIjoiODMzIiwiRm9udFNldHRpbmdzIjp7IiRpZCI6IjgzN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gzNSIsIkxpbmVDb2xvciI6bnVsbCwiTGluZVdlaWdodCI6MC4wLCJMaW5lVHlwZSI6MCwiUGFyZW50U3R5bGUiOm51bGx9LCJQYXJlbnRTdHlsZSI6eyIkcmVmIjoiODgifX0sIkhvcml6b250YWxDb25uZWN0b3JTdHlsZSI6eyIkaWQiOiI4MzYiLCJMaW5lQ29sb3IiOnsiJHJlZiI6Ijk2In0sIkxpbmVXZWlnaHQiOjAuMCwiTGluZVR5cGUiOjAsIlBhcmVudFN0eWxlIjp7IiRyZWYiOiI5NSJ9fSwiVmVydGljYWxDb25uZWN0b3JTdHlsZSI6eyIkaWQiOiI4MzciLCJMaW5lQ29sb3IiOnsiJHJlZiI6Ijk5In0sIkxpbmVXZWlnaHQiOjAuMCwiTGluZVR5cGUiOjAsIlBhcmVudFN0eWxlIjp7IiRyZWYiOiI5OCJ9fSwiTWFyZ2luIjpudWxsLCJTdGFydERhdGVQb3NpdGlvbiI6NiwiRW5kRGF0ZVBvc2l0aW9uIjo2LCJUaXRsZVBvc2l0aW9uIjoyLCJEdXJhdGlvblBvc2l0aW9uIjo2LCJQZXJjZW50YWdlQ29tcGxldGVkUG9zaXRpb24iOjYsIlNwYWNpbmciOjMsIklzQmVsb3dUaW1lYmFuZCI6dHJ1ZSwiUGVyY2VudGFnZUNvbXBsZXRlU2hhcGVPcGFjaXR5IjozNSwiU2hhcGVTdHlsZSI6eyIkaWQiOiI4MzgiLCJNYXJnaW4iOnsiJHJlZiI6IjEwMiJ9LCJQYWRkaW5nIjp7IiRyZWYiOiIxMDMifSwiQmFja2dyb3VuZCI6eyIkaWQiOiI4MzkiLCJDb2xvciI6eyIkaWQiOiI4NDAiLCJBIjoyNTUsIlIiOjI1LCJHIjoxODAsIkIiOjExMH19LCJJc1Zpc2libGUiOnRydWUsIldpZHRoIjowLjAsIkhlaWdodCI6MjIuMCwiQm9yZGVyU3R5bGUiOnsiJGlkIjoiODQxIiwiTGluZUNvbG9yIjp7IiRpZCI6Ijg0MiIsIiR0eXBlIjoiTkxSRS5Db21tb24uRG9tLlNvbGlkQ29sb3JCcnVzaCwgTkxSRS5Db21tb24iLCJDb2xvciI6eyIkaWQiOiI4NDMiLCJBIjoyNTUsIlIiOjAsIkciOjAsIkIiOjB9fSwiTGluZVdlaWdodCI6Mi4wLCJMaW5lVHlwZSI6MCwiUGFyZW50U3R5bGUiOnsiJHJlZiI6IjEwNCJ9fSwiUGFyZW50U3R5bGUiOnsiJHJlZiI6IjEwMSJ9fSwiVGl0bGVTdHlsZSI6eyIkaWQiOiI4NDQiLCJGb250U2V0dGluZ3MiOnsiJGlkIjoiODQ1IiwiRm9udFNpemUiOjExLCJGb250TmFtZSI6IlRpbWVzIE5ldyBSb21hbi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ODQ2IiwiTGluZUNvbG9yIjpudWxsLCJMaW5lV2VpZ2h0IjowLjAsIkxpbmVUeXBlIjowLCJQYXJlbnRTdHlsZSI6bnVsbH0sIlBhcmVudFN0eWxlIjp7IiRyZWYiOiIxMDcifX0sIkRhdGVTdHlsZSI6eyIkaWQiOiI4NDciLCJGb250U2V0dGluZ3MiOnsiJGlkIjoiODQ4IiwiRm9udFNpemUiOjEwLCJGb250TmFtZSI6IlRpbWVzIE5ldyBSb21hbi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ZmFsc2UsIldpZHRoIjowLjAsIkhlaWdodCI6MC4wLCJCb3JkZXJTdHlsZSI6eyIkaWQiOiI4NDkiLCJMaW5lQ29sb3IiOm51bGwsIkxpbmVXZWlnaHQiOjAuMCwiTGluZVR5cGUiOjAsIlBhcmVudFN0eWxlIjpudWxsfSwiUGFyZW50U3R5bGUiOnsiJHJlZiI6IjExNCJ9fSwiRGF0ZUZvcm1hdCI6eyIkcmVmIjoiMTIxIn0sIklzVmlzaWJsZSI6dHJ1ZSwiUGFyZW50U3R5bGUiOnsiJHJlZiI6IjgwIn19LCJJbmRleCI6MTgsIklkIjoiY2IyZmVhNTYtZGIzMC00NDhhLWI4Y2MtMjJhNWFiYzE2ZmY3IiwiSW1wb3J0SWQiOm51bGwsIlRpdGxlIjoiU0RJIChGSUEpIiwiTm90ZSI6bnVsbCwiSHlwZXJsaW5rIjpudWxsLCJJc0NoYW5nZWQiOmZhbHNlLCJJc05ldyI6ZmFsc2V9XSwiTXNQcm9qZWN0SXRlbXNUcmVlIjp7IiRpZCI6Ijg1MCIsIlJvb3QiOnsiSW1wb3J0SWQiOm51bGwsIklzSW1wb3J0ZWQiOmZhbHNlLCJDaGlsZHJlbiI6W119fSwiTWV0YWRhdGEiOnsiJGlkIjoiODUxIn0sIlNldHRpbmdzIjp7IiRpZCI6Ijg1MiIsIkltcGFPcHRpb25zIjp7IiRpZCI6Ijg1M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DBFBFC-E271-4462-B6F2-F3DF27366BDA}"/>
</file>

<file path=customXml/itemProps2.xml><?xml version="1.0" encoding="utf-8"?>
<ds:datastoreItem xmlns:ds="http://schemas.openxmlformats.org/officeDocument/2006/customXml" ds:itemID="{F8EC3051-AF96-432A-9DE2-F656DD406A47}"/>
</file>

<file path=customXml/itemProps3.xml><?xml version="1.0" encoding="utf-8"?>
<ds:datastoreItem xmlns:ds="http://schemas.openxmlformats.org/officeDocument/2006/customXml" ds:itemID="{258F867E-23C9-448D-BC9A-9188A93984C9}"/>
</file>

<file path=docProps/app.xml><?xml version="1.0" encoding="utf-8"?>
<Properties xmlns="http://schemas.openxmlformats.org/officeDocument/2006/extended-properties" xmlns:vt="http://schemas.openxmlformats.org/officeDocument/2006/docPropsVTypes">
  <TotalTime>19856</TotalTime>
  <Words>1412</Words>
  <Application>Microsoft Office PowerPoint</Application>
  <PresentationFormat>On-screen Show (4:3)</PresentationFormat>
  <Paragraphs>330</Paragraphs>
  <Slides>17</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MS PGothic</vt:lpstr>
      <vt:lpstr>MS PGothic</vt:lpstr>
      <vt:lpstr>Arial</vt:lpstr>
      <vt:lpstr>Arial Narrow</vt:lpstr>
      <vt:lpstr>Calibri</vt:lpstr>
      <vt:lpstr>Helvetica LT Std</vt:lpstr>
      <vt:lpstr>Helvetica Neue Medium</vt:lpstr>
      <vt:lpstr>Times New Roman</vt:lpstr>
      <vt:lpstr>Verdana</vt:lpstr>
      <vt:lpstr>Wingdings</vt:lpstr>
      <vt:lpstr>Office Theme</vt:lpstr>
      <vt:lpstr>1_Custom Design</vt:lpstr>
      <vt:lpstr>REDAC / NAS Ops   </vt:lpstr>
      <vt:lpstr>Operations Concept  Development &amp; Infrastructure - ATDP   </vt:lpstr>
      <vt:lpstr>Operations Concept  Development &amp; Infrastructure - ATDP   </vt:lpstr>
      <vt:lpstr>Operations Concept Development &amp; Infrastructure – ATDP / BLI Number:  1A01C Overview Capabilities</vt:lpstr>
      <vt:lpstr>Research Focus Areas</vt:lpstr>
      <vt:lpstr>PowerPoint Presentation</vt:lpstr>
      <vt:lpstr>Research Focus Area</vt:lpstr>
      <vt:lpstr>Research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Fitzpatrick, Kimberly CTR (FAA)</cp:lastModifiedBy>
  <cp:revision>145</cp:revision>
  <dcterms:created xsi:type="dcterms:W3CDTF">2011-05-05T22:04:56Z</dcterms:created>
  <dcterms:modified xsi:type="dcterms:W3CDTF">2017-08-15T12:26:19Z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