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5"/>
  </p:notesMasterIdLst>
  <p:handoutMasterIdLst>
    <p:handoutMasterId r:id="rId16"/>
  </p:handoutMasterIdLst>
  <p:sldIdLst>
    <p:sldId id="308" r:id="rId2"/>
    <p:sldId id="450" r:id="rId3"/>
    <p:sldId id="446" r:id="rId4"/>
    <p:sldId id="443" r:id="rId5"/>
    <p:sldId id="444" r:id="rId6"/>
    <p:sldId id="430" r:id="rId7"/>
    <p:sldId id="428" r:id="rId8"/>
    <p:sldId id="429" r:id="rId9"/>
    <p:sldId id="439" r:id="rId10"/>
    <p:sldId id="440" r:id="rId11"/>
    <p:sldId id="442" r:id="rId12"/>
    <p:sldId id="449" r:id="rId13"/>
    <p:sldId id="448" r:id="rId14"/>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16">
          <p15:clr>
            <a:srgbClr val="A4A3A4"/>
          </p15:clr>
        </p15:guide>
        <p15:guide id="2" pos="432">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33CC33"/>
    <a:srgbClr val="DDDDDD"/>
    <a:srgbClr val="B2B2B2"/>
    <a:srgbClr val="1D2F68"/>
    <a:srgbClr val="306AFF"/>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76" autoAdjust="0"/>
    <p:restoredTop sz="86978" autoAdjust="0"/>
  </p:normalViewPr>
  <p:slideViewPr>
    <p:cSldViewPr>
      <p:cViewPr varScale="1">
        <p:scale>
          <a:sx n="89" d="100"/>
          <a:sy n="89" d="100"/>
        </p:scale>
        <p:origin x="678" y="90"/>
      </p:cViewPr>
      <p:guideLst>
        <p:guide orient="horz" pos="81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010"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hdr" sz="quarter"/>
          </p:nvPr>
        </p:nvSpPr>
        <p:spPr bwMode="auto">
          <a:xfrm>
            <a:off x="0"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FontTx/>
              <a:buNone/>
              <a:defRPr sz="1200"/>
            </a:lvl1pPr>
          </a:lstStyle>
          <a:p>
            <a:pPr>
              <a:defRPr/>
            </a:pPr>
            <a:endParaRPr lang="en-US"/>
          </a:p>
        </p:txBody>
      </p:sp>
      <p:sp>
        <p:nvSpPr>
          <p:cNvPr id="335875" name="Rectangle 3"/>
          <p:cNvSpPr>
            <a:spLocks noGrp="1" noChangeArrowheads="1"/>
          </p:cNvSpPr>
          <p:nvPr>
            <p:ph type="dt" sz="quarter" idx="1"/>
          </p:nvPr>
        </p:nvSpPr>
        <p:spPr bwMode="auto">
          <a:xfrm>
            <a:off x="3884613"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200"/>
            </a:lvl1pPr>
          </a:lstStyle>
          <a:p>
            <a:pPr>
              <a:defRPr/>
            </a:pPr>
            <a:endParaRPr lang="en-US"/>
          </a:p>
        </p:txBody>
      </p:sp>
      <p:sp>
        <p:nvSpPr>
          <p:cNvPr id="335876" name="Rectangle 4"/>
          <p:cNvSpPr>
            <a:spLocks noGrp="1" noChangeArrowheads="1"/>
          </p:cNvSpPr>
          <p:nvPr>
            <p:ph type="ftr" sz="quarter" idx="2"/>
          </p:nvPr>
        </p:nvSpPr>
        <p:spPr bwMode="auto">
          <a:xfrm>
            <a:off x="0" y="8829675"/>
            <a:ext cx="297180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FontTx/>
              <a:buNone/>
              <a:defRPr sz="1200"/>
            </a:lvl1pPr>
          </a:lstStyle>
          <a:p>
            <a:pPr>
              <a:defRPr/>
            </a:pPr>
            <a:endParaRPr lang="en-US"/>
          </a:p>
        </p:txBody>
      </p:sp>
      <p:sp>
        <p:nvSpPr>
          <p:cNvPr id="335877" name="Rectangle 5"/>
          <p:cNvSpPr>
            <a:spLocks noGrp="1" noChangeArrowheads="1"/>
          </p:cNvSpPr>
          <p:nvPr>
            <p:ph type="sldNum" sz="quarter" idx="3"/>
          </p:nvPr>
        </p:nvSpPr>
        <p:spPr bwMode="auto">
          <a:xfrm>
            <a:off x="3884613" y="8829675"/>
            <a:ext cx="297180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pPr>
              <a:defRPr/>
            </a:pPr>
            <a:fld id="{CC23F78B-3041-448A-82A9-833FE625A80E}" type="slidenum">
              <a:rPr lang="en-US"/>
              <a:pPr>
                <a:defRPr/>
              </a:pPr>
              <a:t>‹#›</a:t>
            </a:fld>
            <a:endParaRPr lang="en-US" dirty="0"/>
          </a:p>
        </p:txBody>
      </p:sp>
    </p:spTree>
    <p:extLst>
      <p:ext uri="{BB962C8B-B14F-4D97-AF65-F5344CB8AC3E}">
        <p14:creationId xmlns:p14="http://schemas.microsoft.com/office/powerpoint/2010/main" val="1271652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279400"/>
          </a:xfrm>
          <a:prstGeom prst="rect">
            <a:avLst/>
          </a:prstGeom>
          <a:noFill/>
          <a:ln>
            <a:noFill/>
          </a:ln>
          <a:effectLst/>
          <a:extLst/>
        </p:spPr>
        <p:txBody>
          <a:bodyPr vert="horz" wrap="square" lIns="93177" tIns="46589" rIns="93177" bIns="46589" numCol="1" anchor="t" anchorCtr="0" compatLnSpc="1">
            <a:prstTxWarp prst="textNoShape">
              <a:avLst/>
            </a:prstTxWarp>
            <a:spAutoFit/>
          </a:bodyPr>
          <a:lstStyle>
            <a:lvl1pPr defTabSz="931863">
              <a:defRPr sz="1200"/>
            </a:lvl1pPr>
          </a:lstStyle>
          <a:p>
            <a:pPr>
              <a:defRPr/>
            </a:pPr>
            <a:endParaRPr lang="en-US"/>
          </a:p>
        </p:txBody>
      </p:sp>
      <p:sp>
        <p:nvSpPr>
          <p:cNvPr id="54275" name="Rectangle 3"/>
          <p:cNvSpPr>
            <a:spLocks noGrp="1" noChangeArrowheads="1"/>
          </p:cNvSpPr>
          <p:nvPr>
            <p:ph type="dt" idx="1"/>
          </p:nvPr>
        </p:nvSpPr>
        <p:spPr bwMode="auto">
          <a:xfrm>
            <a:off x="3886200" y="0"/>
            <a:ext cx="2971800" cy="279400"/>
          </a:xfrm>
          <a:prstGeom prst="rect">
            <a:avLst/>
          </a:prstGeom>
          <a:noFill/>
          <a:ln>
            <a:noFill/>
          </a:ln>
          <a:effectLst/>
          <a:extLst/>
        </p:spPr>
        <p:txBody>
          <a:bodyPr vert="horz" wrap="square" lIns="93177" tIns="46589" rIns="93177" bIns="46589" numCol="1" anchor="t" anchorCtr="0" compatLnSpc="1">
            <a:prstTxWarp prst="textNoShape">
              <a:avLst/>
            </a:prstTxWarp>
            <a:spAutoFit/>
          </a:bodyPr>
          <a:lstStyle>
            <a:lvl1pPr algn="r" defTabSz="931863">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8" name="Rectangle 6"/>
          <p:cNvSpPr>
            <a:spLocks noGrp="1" noChangeArrowheads="1"/>
          </p:cNvSpPr>
          <p:nvPr>
            <p:ph type="ftr" sz="quarter" idx="4"/>
          </p:nvPr>
        </p:nvSpPr>
        <p:spPr bwMode="auto">
          <a:xfrm>
            <a:off x="0" y="9017000"/>
            <a:ext cx="2971800" cy="279400"/>
          </a:xfrm>
          <a:prstGeom prst="rect">
            <a:avLst/>
          </a:prstGeom>
          <a:noFill/>
          <a:ln>
            <a:noFill/>
          </a:ln>
          <a:effectLst/>
          <a:extLst/>
        </p:spPr>
        <p:txBody>
          <a:bodyPr vert="horz" wrap="square" lIns="93177" tIns="46589" rIns="93177" bIns="46589" numCol="1" anchor="b" anchorCtr="0" compatLnSpc="1">
            <a:prstTxWarp prst="textNoShape">
              <a:avLst/>
            </a:prstTxWarp>
            <a:spAutoFit/>
          </a:bodyPr>
          <a:lstStyle>
            <a:lvl1pPr defTabSz="931863">
              <a:defRPr sz="1200"/>
            </a:lvl1pPr>
          </a:lstStyle>
          <a:p>
            <a:pPr>
              <a:defRPr/>
            </a:pPr>
            <a:endParaRPr lang="en-US"/>
          </a:p>
        </p:txBody>
      </p:sp>
      <p:sp>
        <p:nvSpPr>
          <p:cNvPr id="54279" name="Rectangle 7"/>
          <p:cNvSpPr>
            <a:spLocks noGrp="1" noChangeArrowheads="1"/>
          </p:cNvSpPr>
          <p:nvPr>
            <p:ph type="sldNum" sz="quarter" idx="5"/>
          </p:nvPr>
        </p:nvSpPr>
        <p:spPr bwMode="auto">
          <a:xfrm>
            <a:off x="3886200" y="9017000"/>
            <a:ext cx="2971800" cy="279400"/>
          </a:xfrm>
          <a:prstGeom prst="rect">
            <a:avLst/>
          </a:prstGeom>
          <a:noFill/>
          <a:ln>
            <a:noFill/>
          </a:ln>
          <a:effectLst/>
          <a:extLst/>
        </p:spPr>
        <p:txBody>
          <a:bodyPr vert="horz" wrap="square" lIns="93177" tIns="46589" rIns="93177" bIns="46589" numCol="1" anchor="b" anchorCtr="0" compatLnSpc="1">
            <a:prstTxWarp prst="textNoShape">
              <a:avLst/>
            </a:prstTxWarp>
            <a:spAutoFit/>
          </a:bodyPr>
          <a:lstStyle>
            <a:lvl1pPr algn="r" defTabSz="931863">
              <a:defRPr sz="1200"/>
            </a:lvl1pPr>
          </a:lstStyle>
          <a:p>
            <a:pPr>
              <a:defRPr/>
            </a:pPr>
            <a:fld id="{ABCCE368-CCD3-48E4-B935-B6F4149E6FA1}" type="slidenum">
              <a:rPr lang="en-US"/>
              <a:pPr>
                <a:defRPr/>
              </a:pPr>
              <a:t>‹#›</a:t>
            </a:fld>
            <a:endParaRPr lang="en-US" dirty="0"/>
          </a:p>
        </p:txBody>
      </p:sp>
    </p:spTree>
    <p:extLst>
      <p:ext uri="{BB962C8B-B14F-4D97-AF65-F5344CB8AC3E}">
        <p14:creationId xmlns:p14="http://schemas.microsoft.com/office/powerpoint/2010/main" val="1850635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66F95CB7-0F52-48AD-B69B-791455C350FE}" type="slidenum">
              <a:rPr lang="en-US" altLang="en-US" sz="1200" smtClean="0"/>
              <a:pPr eaLnBrk="1" hangingPunct="1"/>
              <a:t>1</a:t>
            </a:fld>
            <a:endParaRPr lang="en-US" altLang="en-US"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bwMode="auto">
          <a:xfrm>
            <a:off x="914400" y="4416425"/>
            <a:ext cx="5029200" cy="31035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smtClean="0"/>
          </a:p>
        </p:txBody>
      </p:sp>
    </p:spTree>
    <p:extLst>
      <p:ext uri="{BB962C8B-B14F-4D97-AF65-F5344CB8AC3E}">
        <p14:creationId xmlns:p14="http://schemas.microsoft.com/office/powerpoint/2010/main" val="1364958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43000" y="685800"/>
            <a:ext cx="4646613" cy="3486150"/>
          </a:xfrm>
          <a:ln/>
        </p:spPr>
      </p:sp>
      <p:sp>
        <p:nvSpPr>
          <p:cNvPr id="24579" name="Notes Placeholder 2"/>
          <p:cNvSpPr>
            <a:spLocks noGrp="1"/>
          </p:cNvSpPr>
          <p:nvPr>
            <p:ph type="body" idx="1"/>
          </p:nvPr>
        </p:nvSpPr>
        <p:spPr bwMode="auto">
          <a:xfrm>
            <a:off x="914400" y="4416425"/>
            <a:ext cx="5029200" cy="247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smtClean="0"/>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7B769F2B-2666-4741-932B-2A5274EA8B4F}" type="slidenum">
              <a:rPr lang="en-US" altLang="en-US" sz="1200" smtClean="0"/>
              <a:pPr eaLnBrk="1" hangingPunct="1"/>
              <a:t>10</a:t>
            </a:fld>
            <a:endParaRPr lang="en-US" altLang="en-US" sz="1200" smtClean="0"/>
          </a:p>
        </p:txBody>
      </p:sp>
    </p:spTree>
    <p:extLst>
      <p:ext uri="{BB962C8B-B14F-4D97-AF65-F5344CB8AC3E}">
        <p14:creationId xmlns:p14="http://schemas.microsoft.com/office/powerpoint/2010/main" val="3179180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43000" y="685800"/>
            <a:ext cx="4646613" cy="3486150"/>
          </a:xfrm>
          <a:ln/>
        </p:spPr>
      </p:sp>
      <p:sp>
        <p:nvSpPr>
          <p:cNvPr id="24579" name="Notes Placeholder 2"/>
          <p:cNvSpPr>
            <a:spLocks noGrp="1"/>
          </p:cNvSpPr>
          <p:nvPr>
            <p:ph type="body" idx="1"/>
          </p:nvPr>
        </p:nvSpPr>
        <p:spPr bwMode="auto">
          <a:xfrm>
            <a:off x="914400" y="4416425"/>
            <a:ext cx="5029200" cy="247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smtClean="0"/>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7B769F2B-2666-4741-932B-2A5274EA8B4F}" type="slidenum">
              <a:rPr lang="en-US" altLang="en-US" sz="1200" smtClean="0"/>
              <a:pPr eaLnBrk="1" hangingPunct="1"/>
              <a:t>11</a:t>
            </a:fld>
            <a:endParaRPr lang="en-US" altLang="en-US" sz="1200" smtClean="0"/>
          </a:p>
        </p:txBody>
      </p:sp>
    </p:spTree>
    <p:extLst>
      <p:ext uri="{BB962C8B-B14F-4D97-AF65-F5344CB8AC3E}">
        <p14:creationId xmlns:p14="http://schemas.microsoft.com/office/powerpoint/2010/main" val="1196075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7AADBFE6-AF56-45E7-9966-516B319A8E52}" type="slidenum">
              <a:rPr lang="en-US" altLang="en-US" sz="1200" smtClean="0"/>
              <a:pPr eaLnBrk="1" hangingPunct="1"/>
              <a:t>13</a:t>
            </a:fld>
            <a:endParaRPr lang="en-US"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bwMode="auto">
          <a:xfrm>
            <a:off x="914400" y="4416425"/>
            <a:ext cx="50292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70099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1E7850A-4C1B-4C5A-ADAA-E8DBE01E0505}" type="slidenum">
              <a:rPr lang="en-US" altLang="en-US"/>
              <a:pPr>
                <a:spcBef>
                  <a:spcPct val="0"/>
                </a:spcBef>
              </a:pPr>
              <a:t>2</a:t>
            </a:fld>
            <a:endParaRPr lang="en-US" altLang="en-US"/>
          </a:p>
        </p:txBody>
      </p:sp>
      <p:sp>
        <p:nvSpPr>
          <p:cNvPr id="7171"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684869" y="4416426"/>
            <a:ext cx="5652880" cy="4575175"/>
          </a:xfrm>
          <a:prstGeom prst="rect">
            <a:avLst/>
          </a:prstGeom>
        </p:spPr>
        <p:txBody>
          <a:bodyPr/>
          <a:lstStyle/>
          <a:p>
            <a:pPr marL="175463" indent="-175463" eaLnBrk="1" hangingPunct="1">
              <a:spcBef>
                <a:spcPct val="75000"/>
              </a:spcBef>
              <a:buFontTx/>
              <a:buChar char="•"/>
              <a:defRPr/>
            </a:pPr>
            <a:r>
              <a:rPr lang="en-US" b="1" dirty="0">
                <a:solidFill>
                  <a:schemeClr val="accent2">
                    <a:lumMod val="75000"/>
                  </a:schemeClr>
                </a:solidFill>
                <a:cs typeface="Times New Roman" pitchFamily="18" charset="0"/>
              </a:rPr>
              <a:t>The Program should reference the CIT Guide  to populate this slide</a:t>
            </a:r>
            <a:endParaRPr lang="en-US" b="1" dirty="0">
              <a:solidFill>
                <a:schemeClr val="accent2">
                  <a:lumMod val="75000"/>
                </a:schemeClr>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xfrm>
            <a:off x="686421" y="4416426"/>
            <a:ext cx="5485158" cy="4183063"/>
          </a:xfrm>
          <a:prstGeom prst="rect">
            <a:avLst/>
          </a:prstGeom>
          <a:noFill/>
        </p:spPr>
        <p:txBody>
          <a:bodyPr/>
          <a:lstStyle/>
          <a:p>
            <a:r>
              <a:rPr lang="en-US" altLang="en-US" b="1" smtClean="0"/>
              <a:t>Describe exactly what your team does:</a:t>
            </a:r>
          </a:p>
          <a:p>
            <a:r>
              <a:rPr lang="en-US" altLang="en-US" smtClean="0"/>
              <a:t>-Serves as the focal point for all FAA runway safety efforts and as the agency’s primary representative to industry, national, and international aviation bodies on runway safety.</a:t>
            </a:r>
          </a:p>
          <a:p>
            <a:endParaRPr lang="en-US" altLang="en-US" b="1" smtClean="0">
              <a:latin typeface="Times New Roman" pitchFamily="18" charset="0"/>
            </a:endParaRPr>
          </a:p>
          <a:p>
            <a:pPr eaLnBrk="1" hangingPunct="1"/>
            <a:r>
              <a:rPr lang="en-US" altLang="en-US" smtClean="0"/>
              <a:t>As prescribed by FAA Order 7050.1B – Runway Safety Program: </a:t>
            </a:r>
          </a:p>
          <a:p>
            <a:r>
              <a:rPr lang="en-US" altLang="en-US" b="1" smtClean="0">
                <a:latin typeface="Times New Roman" pitchFamily="18" charset="0"/>
              </a:rPr>
              <a:t>Runway Safety Group (Runway Safety). </a:t>
            </a:r>
            <a:endParaRPr lang="en-US" altLang="en-US" smtClean="0"/>
          </a:p>
          <a:p>
            <a:r>
              <a:rPr lang="en-US" altLang="en-US" b="1" smtClean="0">
                <a:latin typeface="Times New Roman" pitchFamily="18" charset="0"/>
              </a:rPr>
              <a:t>a. </a:t>
            </a:r>
            <a:r>
              <a:rPr lang="en-US" altLang="en-US" smtClean="0">
                <a:latin typeface="Times New Roman" pitchFamily="18" charset="0"/>
              </a:rPr>
              <a:t>Works with other FAA organizations and the aviation community to improve runway safety. </a:t>
            </a:r>
          </a:p>
          <a:p>
            <a:r>
              <a:rPr lang="en-US" altLang="en-US" b="1" smtClean="0">
                <a:latin typeface="Times New Roman" pitchFamily="18" charset="0"/>
              </a:rPr>
              <a:t>b. </a:t>
            </a:r>
            <a:r>
              <a:rPr lang="en-US" altLang="en-US" smtClean="0">
                <a:latin typeface="Times New Roman" pitchFamily="18" charset="0"/>
              </a:rPr>
              <a:t>Develops policy on the proper classification and risk assessment of surface events, maintains appropriate metrics, and collects and classifies official data on surface events for the FAA. </a:t>
            </a:r>
          </a:p>
          <a:p>
            <a:r>
              <a:rPr lang="en-US" altLang="en-US" b="1" smtClean="0">
                <a:latin typeface="Times New Roman" pitchFamily="18" charset="0"/>
              </a:rPr>
              <a:t>c. </a:t>
            </a:r>
            <a:r>
              <a:rPr lang="en-US" altLang="en-US" smtClean="0">
                <a:latin typeface="Times New Roman" pitchFamily="18" charset="0"/>
              </a:rPr>
              <a:t>Determines whether surface events are runway incursions, runway excursions, or surface incidents, and classifies the severity of runway incursions. </a:t>
            </a:r>
          </a:p>
          <a:p>
            <a:r>
              <a:rPr lang="en-US" altLang="en-US" b="1" smtClean="0">
                <a:latin typeface="Times New Roman" pitchFamily="18" charset="0"/>
              </a:rPr>
              <a:t>d. </a:t>
            </a:r>
            <a:r>
              <a:rPr lang="en-US" altLang="en-US" smtClean="0">
                <a:latin typeface="Times New Roman" pitchFamily="18" charset="0"/>
              </a:rPr>
              <a:t>Conducts periodic reviews of the Runway Incursion Assessment Team results. </a:t>
            </a:r>
          </a:p>
          <a:p>
            <a:r>
              <a:rPr lang="en-US" altLang="en-US" b="1" smtClean="0">
                <a:latin typeface="Times New Roman" pitchFamily="18" charset="0"/>
              </a:rPr>
              <a:t>e. </a:t>
            </a:r>
            <a:r>
              <a:rPr lang="en-US" altLang="en-US" smtClean="0">
                <a:latin typeface="Times New Roman" pitchFamily="18" charset="0"/>
              </a:rPr>
              <a:t>Conducts analysis of individual surface events and overall runway incursion and excursion statistics and documents and publishes information on trends, risk factors, and lessons learned. </a:t>
            </a:r>
          </a:p>
          <a:p>
            <a:r>
              <a:rPr lang="en-US" altLang="en-US" b="1" smtClean="0">
                <a:latin typeface="Times New Roman" pitchFamily="18" charset="0"/>
              </a:rPr>
              <a:t>f. </a:t>
            </a:r>
            <a:r>
              <a:rPr lang="en-US" altLang="en-US" smtClean="0">
                <a:latin typeface="Times New Roman" pitchFamily="18" charset="0"/>
              </a:rPr>
              <a:t>Identifies runway incursion and excursion risks and influences their reduction. </a:t>
            </a:r>
          </a:p>
          <a:p>
            <a:r>
              <a:rPr lang="en-US" altLang="en-US" b="1" smtClean="0">
                <a:latin typeface="Times New Roman" pitchFamily="18" charset="0"/>
              </a:rPr>
              <a:t>g. </a:t>
            </a:r>
            <a:r>
              <a:rPr lang="en-US" altLang="en-US" smtClean="0">
                <a:latin typeface="Times New Roman" pitchFamily="18" charset="0"/>
              </a:rPr>
              <a:t>Researches, develops, and distributes products associated with safe surface operations on runways and taxiways. </a:t>
            </a:r>
          </a:p>
          <a:p>
            <a:r>
              <a:rPr lang="en-US" altLang="en-US" b="1" smtClean="0">
                <a:latin typeface="Times New Roman" pitchFamily="18" charset="0"/>
              </a:rPr>
              <a:t>h. </a:t>
            </a:r>
            <a:r>
              <a:rPr lang="en-US" altLang="en-US" smtClean="0">
                <a:latin typeface="Times New Roman" pitchFamily="18" charset="0"/>
              </a:rPr>
              <a:t>Collects and publishes information on runway safety best practices for airport operators, pilots, and air traffic controllers. </a:t>
            </a:r>
          </a:p>
          <a:p>
            <a:r>
              <a:rPr lang="en-US" altLang="en-US" b="1" smtClean="0">
                <a:latin typeface="Times New Roman" pitchFamily="18" charset="0"/>
              </a:rPr>
              <a:t>i. </a:t>
            </a:r>
            <a:r>
              <a:rPr lang="en-US" altLang="en-US" smtClean="0">
                <a:latin typeface="Times New Roman" pitchFamily="18" charset="0"/>
              </a:rPr>
              <a:t>Periodically reviews the effectiveness and impact of procedures, policies, and practices on surface safety. </a:t>
            </a:r>
          </a:p>
          <a:p>
            <a:r>
              <a:rPr lang="en-US" altLang="en-US" b="1" smtClean="0">
                <a:latin typeface="Times New Roman" pitchFamily="18" charset="0"/>
              </a:rPr>
              <a:t>j. </a:t>
            </a:r>
            <a:r>
              <a:rPr lang="en-US" altLang="en-US" smtClean="0">
                <a:latin typeface="Times New Roman" pitchFamily="18" charset="0"/>
              </a:rPr>
              <a:t>Determines locations for regional and special focus RSAT meetings in cooperation with the Service Area Runway Safety Team Manager, the RRSPM and the RRST(s). </a:t>
            </a:r>
          </a:p>
          <a:p>
            <a:r>
              <a:rPr lang="en-US" altLang="en-US" b="1" smtClean="0">
                <a:latin typeface="Times New Roman" pitchFamily="18" charset="0"/>
              </a:rPr>
              <a:t>k. </a:t>
            </a:r>
            <a:r>
              <a:rPr lang="en-US" altLang="en-US" smtClean="0">
                <a:latin typeface="Times New Roman" pitchFamily="18" charset="0"/>
              </a:rPr>
              <a:t>Establishes and maintains standard procedures for regional and special focus RSATs. </a:t>
            </a:r>
          </a:p>
          <a:p>
            <a:r>
              <a:rPr lang="en-US" altLang="en-US" b="1" smtClean="0">
                <a:latin typeface="Times New Roman" pitchFamily="18" charset="0"/>
              </a:rPr>
              <a:t>l. </a:t>
            </a:r>
            <a:r>
              <a:rPr lang="en-US" altLang="en-US" smtClean="0">
                <a:latin typeface="Times New Roman" pitchFamily="18" charset="0"/>
              </a:rPr>
              <a:t>Provides recommended standards and practices for the conduct of local RSATs. </a:t>
            </a:r>
          </a:p>
          <a:p>
            <a:r>
              <a:rPr lang="en-US" altLang="en-US" b="1" smtClean="0">
                <a:latin typeface="Times New Roman" pitchFamily="18" charset="0"/>
              </a:rPr>
              <a:t>m.</a:t>
            </a:r>
            <a:r>
              <a:rPr lang="en-US" altLang="en-US" smtClean="0">
                <a:latin typeface="Times New Roman" pitchFamily="18" charset="0"/>
              </a:rPr>
              <a:t>Provides at least one member of the Airport Construction Advisory Council. </a:t>
            </a:r>
          </a:p>
          <a:p>
            <a:r>
              <a:rPr lang="en-US" altLang="en-US" b="1" smtClean="0">
                <a:latin typeface="Times New Roman" pitchFamily="18" charset="0"/>
              </a:rPr>
              <a:t>n. </a:t>
            </a:r>
            <a:r>
              <a:rPr lang="en-US" altLang="en-US" smtClean="0">
                <a:latin typeface="Times New Roman" pitchFamily="18" charset="0"/>
              </a:rPr>
              <a:t>Participates in the Regional Runway Safety Governance Council. </a:t>
            </a:r>
          </a:p>
          <a:p>
            <a:r>
              <a:rPr lang="en-US" altLang="en-US" b="1" smtClean="0">
                <a:latin typeface="Times New Roman" pitchFamily="18" charset="0"/>
              </a:rPr>
              <a:t>o. </a:t>
            </a:r>
            <a:r>
              <a:rPr lang="en-US" altLang="en-US" smtClean="0">
                <a:latin typeface="Times New Roman" pitchFamily="18" charset="0"/>
              </a:rPr>
              <a:t>Ensures that Service Area Runway Safety Teams are executing national priorities and initiatives, and that a level of standardization across service areas and regions is maintained. </a:t>
            </a:r>
          </a:p>
          <a:p>
            <a:r>
              <a:rPr lang="en-US" altLang="en-US" b="1" smtClean="0">
                <a:latin typeface="Times New Roman" pitchFamily="18" charset="0"/>
              </a:rPr>
              <a:t>p. </a:t>
            </a:r>
            <a:r>
              <a:rPr lang="en-US" altLang="en-US" smtClean="0">
                <a:latin typeface="Times New Roman" pitchFamily="18" charset="0"/>
              </a:rPr>
              <a:t>Ensures that the Runway Safety Web page is updated with current information and that any links are valid. </a:t>
            </a:r>
          </a:p>
          <a:p>
            <a:r>
              <a:rPr lang="en-US" altLang="en-US" b="1" smtClean="0">
                <a:latin typeface="Times New Roman" pitchFamily="18" charset="0"/>
              </a:rPr>
              <a:t>q. </a:t>
            </a:r>
            <a:r>
              <a:rPr lang="en-US" altLang="en-US" smtClean="0">
                <a:latin typeface="Times New Roman" pitchFamily="18" charset="0"/>
              </a:rPr>
              <a:t>Develops and maintains a Runway Safety Maturity Model (RSMM) in collaboration with appropriate FAA lines of business and aviation industry partners, as appropriate. </a:t>
            </a:r>
          </a:p>
          <a:p>
            <a:r>
              <a:rPr lang="en-US" altLang="en-US" b="1" smtClean="0">
                <a:latin typeface="Times New Roman" pitchFamily="18" charset="0"/>
              </a:rPr>
              <a:t>r. </a:t>
            </a:r>
            <a:r>
              <a:rPr lang="en-US" altLang="en-US" smtClean="0">
                <a:latin typeface="Times New Roman" pitchFamily="18" charset="0"/>
              </a:rPr>
              <a:t>Coordinates requests for data on surface events from person(s), operator(s), certificate holder(s), or any related organization(s) which may be the subject of an investigation surrounding the surface event with the organization that has investigative authority for the subject event. Refrains from contacting such personnel directly unless the investigative authority grants permission for direct contact. </a:t>
            </a:r>
          </a:p>
          <a:p>
            <a:endParaRPr lang="en-US" altLang="en-US" smtClean="0">
              <a:latin typeface="Times New Roman" pitchFamily="18" charset="0"/>
            </a:endParaRPr>
          </a:p>
          <a:p>
            <a:r>
              <a:rPr lang="en-US" altLang="en-US" b="1" smtClean="0">
                <a:latin typeface="Times New Roman" pitchFamily="18" charset="0"/>
              </a:rPr>
              <a:t>Service Area Runway Safety Team Managers. </a:t>
            </a:r>
            <a:endParaRPr lang="en-US" altLang="en-US" smtClean="0">
              <a:latin typeface="Times New Roman" pitchFamily="18" charset="0"/>
            </a:endParaRPr>
          </a:p>
          <a:p>
            <a:r>
              <a:rPr lang="en-US" altLang="en-US" b="1" smtClean="0">
                <a:latin typeface="Times New Roman" pitchFamily="18" charset="0"/>
              </a:rPr>
              <a:t>a. </a:t>
            </a:r>
            <a:r>
              <a:rPr lang="en-US" altLang="en-US" smtClean="0">
                <a:latin typeface="Times New Roman" pitchFamily="18" charset="0"/>
              </a:rPr>
              <a:t>Manages and allocates all ATO resources as required to execute the Runway Safety Program in the service area. </a:t>
            </a:r>
          </a:p>
          <a:p>
            <a:r>
              <a:rPr lang="en-US" altLang="en-US" b="1" smtClean="0">
                <a:latin typeface="Times New Roman" pitchFamily="18" charset="0"/>
              </a:rPr>
              <a:t>b. </a:t>
            </a:r>
            <a:r>
              <a:rPr lang="en-US" altLang="en-US" smtClean="0">
                <a:latin typeface="Times New Roman" pitchFamily="18" charset="0"/>
              </a:rPr>
              <a:t>Provides a single point of contact for the Runway Safety Program for ATO organizations within the service area. </a:t>
            </a:r>
          </a:p>
          <a:p>
            <a:r>
              <a:rPr lang="en-US" altLang="en-US" b="1" smtClean="0">
                <a:latin typeface="Times New Roman" pitchFamily="18" charset="0"/>
              </a:rPr>
              <a:t>c. </a:t>
            </a:r>
            <a:r>
              <a:rPr lang="en-US" altLang="en-US" smtClean="0">
                <a:latin typeface="Times New Roman" pitchFamily="18" charset="0"/>
              </a:rPr>
              <a:t>Ensures that Runway Safety initiatives involving ATO organizations are common throughout the regions comprising the service area. </a:t>
            </a:r>
          </a:p>
          <a:p>
            <a:r>
              <a:rPr lang="en-US" altLang="en-US" b="1" smtClean="0">
                <a:latin typeface="Times New Roman" pitchFamily="18" charset="0"/>
              </a:rPr>
              <a:t>d. </a:t>
            </a:r>
            <a:r>
              <a:rPr lang="en-US" altLang="en-US" smtClean="0">
                <a:latin typeface="Times New Roman" pitchFamily="18" charset="0"/>
              </a:rPr>
              <a:t>Identifies key initiatives included in the National Runway Safety Plan for possible inclusion into the Regional Runway Safety Plans within the service area. </a:t>
            </a:r>
          </a:p>
          <a:p>
            <a:r>
              <a:rPr lang="en-US" altLang="en-US" b="1" smtClean="0">
                <a:latin typeface="Times New Roman" pitchFamily="18" charset="0"/>
              </a:rPr>
              <a:t>e. </a:t>
            </a:r>
            <a:r>
              <a:rPr lang="en-US" altLang="en-US" smtClean="0">
                <a:latin typeface="Times New Roman" pitchFamily="18" charset="0"/>
              </a:rPr>
              <a:t>Reviews and approves Regional Runway Safety Plans and submits them to the Runway Safety Group Manager for final approval. </a:t>
            </a:r>
          </a:p>
          <a:p>
            <a:r>
              <a:rPr lang="en-US" altLang="en-US" b="1" smtClean="0">
                <a:latin typeface="Times New Roman" pitchFamily="18" charset="0"/>
              </a:rPr>
              <a:t>f. </a:t>
            </a:r>
            <a:r>
              <a:rPr lang="en-US" altLang="en-US" smtClean="0">
                <a:latin typeface="Times New Roman" pitchFamily="18" charset="0"/>
              </a:rPr>
              <a:t>Manages the process of determining whether events reported as Mandatory Occurrence Reports (MOR) are determined to be runway incursions, runway excursions, or surface incidents, and supports entry of the incursion data into the national database. </a:t>
            </a:r>
          </a:p>
          <a:p>
            <a:r>
              <a:rPr lang="en-US" altLang="en-US" b="1" smtClean="0">
                <a:latin typeface="Times New Roman" pitchFamily="18" charset="0"/>
              </a:rPr>
              <a:t>g. </a:t>
            </a:r>
            <a:r>
              <a:rPr lang="en-US" altLang="en-US" smtClean="0">
                <a:latin typeface="Times New Roman" pitchFamily="18" charset="0"/>
              </a:rPr>
              <a:t>Represents the Runway Safety Group in all matters involving surface safety at the service area level. </a:t>
            </a:r>
          </a:p>
          <a:p>
            <a:r>
              <a:rPr lang="en-US" altLang="en-US" b="1" smtClean="0">
                <a:latin typeface="Times New Roman" pitchFamily="18" charset="0"/>
              </a:rPr>
              <a:t>h. </a:t>
            </a:r>
            <a:r>
              <a:rPr lang="en-US" altLang="en-US" smtClean="0">
                <a:latin typeface="Times New Roman" pitchFamily="18" charset="0"/>
              </a:rPr>
              <a:t>Monitors and participates in the National and Regional Runway Safety Governance Councils. </a:t>
            </a:r>
          </a:p>
          <a:p>
            <a:r>
              <a:rPr lang="en-US" altLang="en-US" b="1" smtClean="0">
                <a:latin typeface="Times New Roman" pitchFamily="18" charset="0"/>
              </a:rPr>
              <a:t>i. </a:t>
            </a:r>
            <a:r>
              <a:rPr lang="en-US" altLang="en-US" smtClean="0">
                <a:latin typeface="Times New Roman" pitchFamily="18" charset="0"/>
              </a:rPr>
              <a:t>Analyzes individual surface events and identifies and forwards appropriate follow up actions to the appropriate FAA line of business. </a:t>
            </a:r>
          </a:p>
          <a:p>
            <a:r>
              <a:rPr lang="en-US" altLang="en-US" b="1" smtClean="0">
                <a:latin typeface="Times New Roman" pitchFamily="18" charset="0"/>
              </a:rPr>
              <a:t>j. </a:t>
            </a:r>
            <a:r>
              <a:rPr lang="en-US" altLang="en-US" smtClean="0">
                <a:latin typeface="Times New Roman" pitchFamily="18" charset="0"/>
              </a:rPr>
              <a:t>Analyzes data on surface events to identify service area and regional runway safety trends and issues, best practices, and lessons learned. </a:t>
            </a:r>
          </a:p>
          <a:p>
            <a:r>
              <a:rPr lang="en-US" altLang="en-US" b="1" smtClean="0">
                <a:latin typeface="Times New Roman" pitchFamily="18" charset="0"/>
              </a:rPr>
              <a:t>k. </a:t>
            </a:r>
            <a:r>
              <a:rPr lang="en-US" altLang="en-US" smtClean="0">
                <a:latin typeface="Times New Roman" pitchFamily="18" charset="0"/>
              </a:rPr>
              <a:t>Works with RRSPMs within the service area to determine appropriate locations for regional and special focus RSATs. </a:t>
            </a:r>
          </a:p>
          <a:p>
            <a:r>
              <a:rPr lang="en-US" altLang="en-US" b="1" smtClean="0">
                <a:latin typeface="Times New Roman" pitchFamily="18" charset="0"/>
              </a:rPr>
              <a:t>l. </a:t>
            </a:r>
            <a:r>
              <a:rPr lang="en-US" altLang="en-US" smtClean="0">
                <a:latin typeface="Times New Roman" pitchFamily="18" charset="0"/>
              </a:rPr>
              <a:t>Provides support for local RSATs whenever possible. </a:t>
            </a:r>
          </a:p>
          <a:p>
            <a:r>
              <a:rPr lang="en-US" altLang="en-US" b="1" smtClean="0">
                <a:latin typeface="Times New Roman" pitchFamily="18" charset="0"/>
              </a:rPr>
              <a:t>m. </a:t>
            </a:r>
            <a:r>
              <a:rPr lang="en-US" altLang="en-US" smtClean="0">
                <a:latin typeface="Times New Roman" pitchFamily="18" charset="0"/>
              </a:rPr>
              <a:t>Identifies, coordinates, and initiates activities to improve runway safety that involve ATO organizations. </a:t>
            </a:r>
          </a:p>
          <a:p>
            <a:r>
              <a:rPr lang="en-US" altLang="en-US" b="1" smtClean="0">
                <a:latin typeface="Times New Roman" pitchFamily="18" charset="0"/>
              </a:rPr>
              <a:t>n. </a:t>
            </a:r>
            <a:r>
              <a:rPr lang="en-US" altLang="en-US" smtClean="0">
                <a:latin typeface="Times New Roman" pitchFamily="18" charset="0"/>
              </a:rPr>
              <a:t>Tracks the status of action items assigned in RSAP for all airports within the Service Area. </a:t>
            </a:r>
          </a:p>
          <a:p>
            <a:r>
              <a:rPr lang="en-US" altLang="en-US" b="1" smtClean="0">
                <a:latin typeface="Times New Roman" pitchFamily="18" charset="0"/>
              </a:rPr>
              <a:t>o. </a:t>
            </a:r>
            <a:r>
              <a:rPr lang="en-US" altLang="en-US" smtClean="0">
                <a:latin typeface="Times New Roman" pitchFamily="18" charset="0"/>
              </a:rPr>
              <a:t>Supports the execution of the Surface Risk Assessment Program and the Air Traffic Safety Action Program in the ATO Safety and Technical Training Service Area Office.</a:t>
            </a:r>
          </a:p>
          <a:p>
            <a:r>
              <a:rPr lang="en-US" altLang="en-US" b="1" smtClean="0">
                <a:latin typeface="Times New Roman" pitchFamily="18" charset="0"/>
              </a:rPr>
              <a:t>p. </a:t>
            </a:r>
            <a:r>
              <a:rPr lang="en-US" altLang="en-US" smtClean="0">
                <a:latin typeface="Times New Roman" pitchFamily="18" charset="0"/>
              </a:rPr>
              <a:t>Informs the Runway Safety Group Manager of all matters involving systemic surface safety issues occurring within the service area.</a:t>
            </a:r>
          </a:p>
          <a:p>
            <a:endParaRPr lang="en-US" altLang="en-US" smtClean="0">
              <a:latin typeface="Times New Roman" pitchFamily="18" charset="0"/>
            </a:endParaRPr>
          </a:p>
          <a:p>
            <a:r>
              <a:rPr lang="en-US" altLang="en-US" b="1" smtClean="0">
                <a:latin typeface="Times New Roman" pitchFamily="18" charset="0"/>
              </a:rPr>
              <a:t>Regional Runway Safety Program Managers (RRSPM). </a:t>
            </a:r>
            <a:endParaRPr lang="en-US" altLang="en-US" smtClean="0">
              <a:latin typeface="Times New Roman" pitchFamily="18" charset="0"/>
            </a:endParaRPr>
          </a:p>
          <a:p>
            <a:r>
              <a:rPr lang="en-US" altLang="en-US" b="1" smtClean="0">
                <a:latin typeface="Times New Roman" pitchFamily="18" charset="0"/>
              </a:rPr>
              <a:t>a. </a:t>
            </a:r>
            <a:r>
              <a:rPr lang="en-US" altLang="en-US" smtClean="0">
                <a:latin typeface="Times New Roman" pitchFamily="18" charset="0"/>
              </a:rPr>
              <a:t>Represents the Runway Safety Group in activities within the region. </a:t>
            </a:r>
          </a:p>
          <a:p>
            <a:r>
              <a:rPr lang="en-US" altLang="en-US" b="1" smtClean="0">
                <a:latin typeface="Times New Roman" pitchFamily="18" charset="0"/>
              </a:rPr>
              <a:t>b. </a:t>
            </a:r>
            <a:r>
              <a:rPr lang="en-US" altLang="en-US" smtClean="0">
                <a:latin typeface="Times New Roman" pitchFamily="18" charset="0"/>
              </a:rPr>
              <a:t>Coordinates all runway safety activities, issues, and objectives with the Regional Administrator and regional Line of Business (LOB) team members. </a:t>
            </a:r>
          </a:p>
          <a:p>
            <a:r>
              <a:rPr lang="en-US" altLang="en-US" b="1" smtClean="0">
                <a:latin typeface="Times New Roman" pitchFamily="18" charset="0"/>
              </a:rPr>
              <a:t>c. </a:t>
            </a:r>
            <a:r>
              <a:rPr lang="en-US" altLang="en-US" smtClean="0">
                <a:latin typeface="Times New Roman" pitchFamily="18" charset="0"/>
              </a:rPr>
              <a:t>Leads the RRST. (Note: The RRSPMleads those key members assigned to the team on a collateral basis only when they are performing runway safety duties.) </a:t>
            </a:r>
          </a:p>
          <a:p>
            <a:r>
              <a:rPr lang="en-US" altLang="en-US" b="1" smtClean="0">
                <a:latin typeface="Times New Roman" pitchFamily="18" charset="0"/>
              </a:rPr>
              <a:t>d. </a:t>
            </a:r>
            <a:r>
              <a:rPr lang="en-US" altLang="en-US" smtClean="0">
                <a:latin typeface="Times New Roman" pitchFamily="18" charset="0"/>
              </a:rPr>
              <a:t>Develops and implements the Regional Runway Safety Plan to support the surface event reduction initiatives and strategies in the NRSP. </a:t>
            </a:r>
          </a:p>
          <a:p>
            <a:r>
              <a:rPr lang="en-US" altLang="en-US" b="1" smtClean="0">
                <a:latin typeface="Times New Roman" pitchFamily="18" charset="0"/>
              </a:rPr>
              <a:t>e. </a:t>
            </a:r>
            <a:r>
              <a:rPr lang="en-US" altLang="en-US" smtClean="0">
                <a:latin typeface="Times New Roman" pitchFamily="18" charset="0"/>
              </a:rPr>
              <a:t>Initiates and implements runway safety outreach programs and activities, and conducts and participates in activities such as: </a:t>
            </a:r>
          </a:p>
          <a:p>
            <a:r>
              <a:rPr lang="en-US" altLang="en-US" smtClean="0">
                <a:latin typeface="Times New Roman" pitchFamily="18" charset="0"/>
              </a:rPr>
              <a:t>(1) Pilot seminars, flight instructor refresher clinics (FIRC), flight schools, and Aviation College programs. </a:t>
            </a:r>
          </a:p>
          <a:p>
            <a:r>
              <a:rPr lang="en-US" altLang="en-US" smtClean="0">
                <a:latin typeface="Times New Roman" pitchFamily="18" charset="0"/>
              </a:rPr>
              <a:t>(2) Air shows and fly-ins. </a:t>
            </a:r>
          </a:p>
          <a:p>
            <a:r>
              <a:rPr lang="en-US" altLang="en-US" smtClean="0">
                <a:latin typeface="Times New Roman" pitchFamily="18" charset="0"/>
              </a:rPr>
              <a:t>(3) Meetings with the aviation community. </a:t>
            </a:r>
          </a:p>
          <a:p>
            <a:r>
              <a:rPr lang="en-US" altLang="en-US" smtClean="0">
                <a:latin typeface="Times New Roman" pitchFamily="18" charset="0"/>
              </a:rPr>
              <a:t>(4) RSAT meetings. </a:t>
            </a:r>
          </a:p>
          <a:p>
            <a:r>
              <a:rPr lang="en-US" altLang="en-US" smtClean="0">
                <a:latin typeface="Times New Roman" pitchFamily="18" charset="0"/>
              </a:rPr>
              <a:t>(5) Aviation Maintenance Technician Workshops (AMTs) and Certified Flight Instructor/Designated Pilot Examiners Workshops/Conferences (CFIs/DPEs). </a:t>
            </a:r>
          </a:p>
          <a:p>
            <a:r>
              <a:rPr lang="en-US" altLang="en-US" smtClean="0">
                <a:latin typeface="Times New Roman" pitchFamily="18" charset="0"/>
              </a:rPr>
              <a:t>(6) State aviation conferences. </a:t>
            </a:r>
          </a:p>
          <a:p>
            <a:r>
              <a:rPr lang="en-US" altLang="en-US" smtClean="0">
                <a:latin typeface="Times New Roman" pitchFamily="18" charset="0"/>
              </a:rPr>
              <a:t>(7) Regional airport conferences and safety expos. </a:t>
            </a:r>
          </a:p>
          <a:p>
            <a:r>
              <a:rPr lang="en-US" altLang="en-US" smtClean="0">
                <a:latin typeface="Times New Roman" pitchFamily="18" charset="0"/>
              </a:rPr>
              <a:t>(8) Outreach visits to airports, ATCTs, and other locations. </a:t>
            </a:r>
          </a:p>
          <a:p>
            <a:r>
              <a:rPr lang="en-US" altLang="en-US" b="1" smtClean="0">
                <a:latin typeface="Times New Roman" pitchFamily="18" charset="0"/>
              </a:rPr>
              <a:t>f. </a:t>
            </a:r>
            <a:r>
              <a:rPr lang="en-US" altLang="en-US" smtClean="0">
                <a:latin typeface="Times New Roman" pitchFamily="18" charset="0"/>
              </a:rPr>
              <a:t>Works with the RRST to submit proposed regional RSAT locations to the Runway Safety Service Area Team Manager. </a:t>
            </a:r>
          </a:p>
          <a:p>
            <a:r>
              <a:rPr lang="en-US" altLang="en-US" b="1" smtClean="0">
                <a:latin typeface="Times New Roman" pitchFamily="18" charset="0"/>
              </a:rPr>
              <a:t>g. </a:t>
            </a:r>
            <a:r>
              <a:rPr lang="en-US" altLang="en-US" smtClean="0">
                <a:latin typeface="Times New Roman" pitchFamily="18" charset="0"/>
              </a:rPr>
              <a:t>Schedules and accomplishes regional RSATs at airports within and occasionally outside the region. </a:t>
            </a:r>
          </a:p>
          <a:p>
            <a:r>
              <a:rPr lang="en-US" altLang="en-US" b="1" smtClean="0">
                <a:latin typeface="Times New Roman" pitchFamily="18" charset="0"/>
              </a:rPr>
              <a:t>h. </a:t>
            </a:r>
            <a:r>
              <a:rPr lang="en-US" altLang="en-US" smtClean="0">
                <a:latin typeface="Times New Roman" pitchFamily="18" charset="0"/>
              </a:rPr>
              <a:t>Participates in and/or supports local RSAT meetings. </a:t>
            </a:r>
          </a:p>
          <a:p>
            <a:r>
              <a:rPr lang="en-US" altLang="en-US" b="1" smtClean="0">
                <a:latin typeface="Times New Roman" pitchFamily="18" charset="0"/>
              </a:rPr>
              <a:t>i. </a:t>
            </a:r>
            <a:r>
              <a:rPr lang="en-US" altLang="en-US" smtClean="0">
                <a:latin typeface="Times New Roman" pitchFamily="18" charset="0"/>
              </a:rPr>
              <a:t>Determines whether RSAPs meet the requirements of this order, provides feedback to RSAT chairpersons on compliance, and accepts all RSAPs within their region. </a:t>
            </a:r>
          </a:p>
          <a:p>
            <a:r>
              <a:rPr lang="en-US" altLang="en-US" b="1" smtClean="0">
                <a:latin typeface="Times New Roman" pitchFamily="18" charset="0"/>
              </a:rPr>
              <a:t>j. </a:t>
            </a:r>
            <a:r>
              <a:rPr lang="en-US" altLang="en-US" smtClean="0">
                <a:latin typeface="Times New Roman" pitchFamily="18" charset="0"/>
              </a:rPr>
              <a:t>Approves RSAPs for regional RSATs. </a:t>
            </a:r>
          </a:p>
          <a:p>
            <a:r>
              <a:rPr lang="en-US" altLang="en-US" b="1" smtClean="0">
                <a:latin typeface="Times New Roman" pitchFamily="18" charset="0"/>
              </a:rPr>
              <a:t>k. </a:t>
            </a:r>
            <a:r>
              <a:rPr lang="en-US" altLang="en-US" smtClean="0">
                <a:latin typeface="Times New Roman" pitchFamily="18" charset="0"/>
              </a:rPr>
              <a:t>Identifies, coordinates, and initiates activities to improve runway safety, including those that cross the responsibilities of two or more FAA organizations within the region. </a:t>
            </a:r>
          </a:p>
          <a:p>
            <a:r>
              <a:rPr lang="en-US" altLang="en-US" b="1" smtClean="0">
                <a:latin typeface="Times New Roman" pitchFamily="18" charset="0"/>
              </a:rPr>
              <a:t>l. </a:t>
            </a:r>
            <a:r>
              <a:rPr lang="en-US" altLang="en-US" smtClean="0">
                <a:latin typeface="Times New Roman" pitchFamily="18" charset="0"/>
              </a:rPr>
              <a:t>Measures the effectiveness of implemented recommendations (primarily resulting from RSAP) intended to reduce surface events. 11/07/13 7050.1B 7 </a:t>
            </a:r>
          </a:p>
          <a:p>
            <a:r>
              <a:rPr lang="en-US" altLang="en-US" b="1" smtClean="0">
                <a:latin typeface="Times New Roman" pitchFamily="18" charset="0"/>
              </a:rPr>
              <a:t>m. </a:t>
            </a:r>
            <a:r>
              <a:rPr lang="en-US" altLang="en-US" smtClean="0">
                <a:latin typeface="Times New Roman" pitchFamily="18" charset="0"/>
              </a:rPr>
              <a:t>Participates in Safety Risk Management (SRM) panels when possible and reviews Safety Risk Management Documents (SRMD) for surface movement risks. Support requests from SRM panels for data or input when participation is not possible. </a:t>
            </a:r>
          </a:p>
          <a:p>
            <a:r>
              <a:rPr lang="en-US" altLang="en-US" b="1" smtClean="0">
                <a:latin typeface="Times New Roman" pitchFamily="18" charset="0"/>
              </a:rPr>
              <a:t>n. </a:t>
            </a:r>
            <a:r>
              <a:rPr lang="en-US" altLang="en-US" smtClean="0">
                <a:latin typeface="Times New Roman" pitchFamily="18" charset="0"/>
              </a:rPr>
              <a:t>Collects data on surface events when necessary to support severity classification and/or analysis of individual events or trends. </a:t>
            </a:r>
          </a:p>
          <a:p>
            <a:r>
              <a:rPr lang="en-US" altLang="en-US" b="1" smtClean="0">
                <a:latin typeface="Times New Roman" pitchFamily="18" charset="0"/>
              </a:rPr>
              <a:t>o. </a:t>
            </a:r>
            <a:r>
              <a:rPr lang="en-US" altLang="en-US" smtClean="0">
                <a:latin typeface="Times New Roman" pitchFamily="18" charset="0"/>
              </a:rPr>
              <a:t>Participates in the Regional Runway Safety Governance Council (if applicable). </a:t>
            </a:r>
            <a:endParaRPr lang="en-US" altLang="en-US" smtClean="0"/>
          </a:p>
        </p:txBody>
      </p:sp>
      <p:sp>
        <p:nvSpPr>
          <p:cNvPr id="2253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C927D5C-37BD-4825-A68B-09639BD15A33}" type="slidenum">
              <a:rPr lang="en-US" altLang="en-US"/>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7AADBFE6-AF56-45E7-9966-516B319A8E52}" type="slidenum">
              <a:rPr lang="en-US" altLang="en-US" sz="1200" smtClean="0"/>
              <a:pPr eaLnBrk="1" hangingPunct="1"/>
              <a:t>4</a:t>
            </a:fld>
            <a:endParaRPr lang="en-US"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bwMode="auto">
          <a:xfrm>
            <a:off x="914400" y="4416425"/>
            <a:ext cx="50292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7009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7AADBFE6-AF56-45E7-9966-516B319A8E52}" type="slidenum">
              <a:rPr lang="en-US" altLang="en-US" sz="1200" smtClean="0"/>
              <a:pPr eaLnBrk="1" hangingPunct="1"/>
              <a:t>5</a:t>
            </a:fld>
            <a:endParaRPr lang="en-US"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bwMode="auto">
          <a:xfrm>
            <a:off x="914400" y="4416425"/>
            <a:ext cx="50292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70099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BA3BF723-3BF4-44BD-97DE-B3237855144B}" type="slidenum">
              <a:rPr lang="en-US" altLang="en-US" sz="1200" smtClean="0">
                <a:solidFill>
                  <a:srgbClr val="000000"/>
                </a:solidFill>
              </a:rPr>
              <a:pPr eaLnBrk="1" hangingPunct="1"/>
              <a:t>6</a:t>
            </a:fld>
            <a:endParaRPr lang="en-US" altLang="en-US" sz="1200"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bwMode="auto">
          <a:xfrm>
            <a:off x="914400" y="4416425"/>
            <a:ext cx="5029200" cy="2670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1680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bwMode="auto">
          <a:xfrm>
            <a:off x="914400" y="4416425"/>
            <a:ext cx="5029200" cy="612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B4693DD1-8C18-4F50-B57B-EE49FEF98EF1}" type="slidenum">
              <a:rPr lang="en-US" altLang="en-US" sz="1200" smtClean="0"/>
              <a:pPr eaLnBrk="1" hangingPunct="1"/>
              <a:t>7</a:t>
            </a:fld>
            <a:endParaRPr lang="en-US" altLang="en-US" sz="1200" smtClean="0"/>
          </a:p>
        </p:txBody>
      </p:sp>
    </p:spTree>
    <p:extLst>
      <p:ext uri="{BB962C8B-B14F-4D97-AF65-F5344CB8AC3E}">
        <p14:creationId xmlns:p14="http://schemas.microsoft.com/office/powerpoint/2010/main" val="649374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bwMode="auto">
          <a:xfrm>
            <a:off x="914400" y="4416425"/>
            <a:ext cx="5029200" cy="612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8E6B9D93-B779-4CBA-9DE1-1A31C540A70A}" type="slidenum">
              <a:rPr lang="en-US" altLang="en-US" sz="1200" smtClean="0"/>
              <a:pPr eaLnBrk="1" hangingPunct="1"/>
              <a:t>8</a:t>
            </a:fld>
            <a:endParaRPr lang="en-US" altLang="en-US" sz="1200" smtClean="0"/>
          </a:p>
        </p:txBody>
      </p:sp>
    </p:spTree>
    <p:extLst>
      <p:ext uri="{BB962C8B-B14F-4D97-AF65-F5344CB8AC3E}">
        <p14:creationId xmlns:p14="http://schemas.microsoft.com/office/powerpoint/2010/main" val="1887119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43000" y="685800"/>
            <a:ext cx="4646613" cy="3486150"/>
          </a:xfrm>
          <a:ln/>
        </p:spPr>
      </p:sp>
      <p:sp>
        <p:nvSpPr>
          <p:cNvPr id="24579" name="Notes Placeholder 2"/>
          <p:cNvSpPr>
            <a:spLocks noGrp="1"/>
          </p:cNvSpPr>
          <p:nvPr>
            <p:ph type="body" idx="1"/>
          </p:nvPr>
        </p:nvSpPr>
        <p:spPr bwMode="auto">
          <a:xfrm>
            <a:off x="914400" y="4416425"/>
            <a:ext cx="5029200" cy="247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smtClean="0"/>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7B769F2B-2666-4741-932B-2A5274EA8B4F}" type="slidenum">
              <a:rPr lang="en-US" altLang="en-US" sz="1200" smtClean="0"/>
              <a:pPr eaLnBrk="1" hangingPunct="1"/>
              <a:t>9</a:t>
            </a:fld>
            <a:endParaRPr lang="en-US" altLang="en-US" sz="1200" smtClean="0"/>
          </a:p>
        </p:txBody>
      </p:sp>
    </p:spTree>
    <p:extLst>
      <p:ext uri="{BB962C8B-B14F-4D97-AF65-F5344CB8AC3E}">
        <p14:creationId xmlns:p14="http://schemas.microsoft.com/office/powerpoint/2010/main" val="1196075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dirty="0" smtClean="0">
                  <a:solidFill>
                    <a:schemeClr val="bg1"/>
                  </a:solidFill>
                </a:rPr>
                <a:t>Federal Aviation</a:t>
              </a:r>
            </a:p>
            <a:p>
              <a:pPr eaLnBrk="1" hangingPunct="1">
                <a:lnSpc>
                  <a:spcPct val="85000"/>
                </a:lnSpc>
                <a:spcBef>
                  <a:spcPct val="0"/>
                </a:spcBef>
                <a:buFontTx/>
                <a:buNone/>
                <a:defRPr/>
              </a:pPr>
              <a:r>
                <a:rPr lang="en-US" sz="1800" b="1" dirty="0" smtClean="0">
                  <a:solidFill>
                    <a:schemeClr val="bg1"/>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921151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E5048730-8F6E-46FC-AD97-8631B1E93F9A}" type="slidenum">
              <a:rPr lang="en-US"/>
              <a:pPr>
                <a:defRPr/>
              </a:pPr>
              <a:t>‹#›</a:t>
            </a:fld>
            <a:endParaRPr lang="en-US" dirty="0"/>
          </a:p>
        </p:txBody>
      </p:sp>
    </p:spTree>
    <p:extLst>
      <p:ext uri="{BB962C8B-B14F-4D97-AF65-F5344CB8AC3E}">
        <p14:creationId xmlns:p14="http://schemas.microsoft.com/office/powerpoint/2010/main" val="266652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364FBF4B-7C9D-4F8A-B8F9-D0924BAAE581}" type="slidenum">
              <a:rPr lang="en-US"/>
              <a:pPr>
                <a:defRPr/>
              </a:pPr>
              <a:t>‹#›</a:t>
            </a:fld>
            <a:endParaRPr lang="en-US" dirty="0"/>
          </a:p>
        </p:txBody>
      </p:sp>
    </p:spTree>
    <p:extLst>
      <p:ext uri="{BB962C8B-B14F-4D97-AF65-F5344CB8AC3E}">
        <p14:creationId xmlns:p14="http://schemas.microsoft.com/office/powerpoint/2010/main" val="3702928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4" name="Rectangle 9"/>
          <p:cNvSpPr txBox="1">
            <a:spLocks noChangeArrowheads="1"/>
          </p:cNvSpPr>
          <p:nvPr userDrawn="1"/>
        </p:nvSpPr>
        <p:spPr bwMode="auto">
          <a:xfrm>
            <a:off x="350838" y="6223000"/>
            <a:ext cx="2133600" cy="476250"/>
          </a:xfrm>
          <a:prstGeom prst="rect">
            <a:avLst/>
          </a:prstGeom>
          <a:noFill/>
          <a:ln>
            <a:noFill/>
          </a:ln>
          <a:effectLst/>
          <a:extLst/>
        </p:spPr>
        <p:txBody>
          <a:bodyPr/>
          <a:lstStyle>
            <a:lvl1pPr>
              <a:defRPr/>
            </a:lvl1pPr>
          </a:lstStyle>
          <a:p>
            <a:pPr>
              <a:spcBef>
                <a:spcPct val="0"/>
              </a:spcBef>
              <a:buFontTx/>
              <a:buNone/>
              <a:defRPr/>
            </a:pPr>
            <a:r>
              <a:rPr lang="en-US" b="1" dirty="0" smtClean="0">
                <a:solidFill>
                  <a:schemeClr val="bg1"/>
                </a:solidFill>
                <a:latin typeface="Arial" pitchFamily="34" charset="0"/>
              </a:rPr>
              <a:t>RIRP</a:t>
            </a:r>
            <a:endParaRPr lang="en-US" b="1" dirty="0">
              <a:solidFill>
                <a:schemeClr val="bg1"/>
              </a:solidFill>
              <a:latin typeface="Arial" pitchFamily="34" charset="0"/>
            </a:endParaRPr>
          </a:p>
        </p:txBody>
      </p:sp>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dirty="0" smtClean="0"/>
          </a:p>
        </p:txBody>
      </p:sp>
      <p:sp>
        <p:nvSpPr>
          <p:cNvPr id="5" name="Rectangle 4"/>
          <p:cNvSpPr>
            <a:spLocks noGrp="1" noChangeArrowheads="1"/>
          </p:cNvSpPr>
          <p:nvPr>
            <p:ph type="sldNum" sz="quarter" idx="10"/>
          </p:nvPr>
        </p:nvSpPr>
        <p:spPr/>
        <p:txBody>
          <a:bodyPr/>
          <a:lstStyle>
            <a:lvl1pPr>
              <a:defRPr/>
            </a:lvl1pPr>
          </a:lstStyle>
          <a:p>
            <a:pPr>
              <a:defRPr/>
            </a:pPr>
            <a:fld id="{BC334316-1973-45DD-9D72-D931B666B954}" type="slidenum">
              <a:rPr lang="en-US"/>
              <a:pPr>
                <a:defRPr/>
              </a:pPr>
              <a:t>‹#›</a:t>
            </a:fld>
            <a:endParaRPr lang="en-US" dirty="0"/>
          </a:p>
        </p:txBody>
      </p:sp>
    </p:spTree>
    <p:extLst>
      <p:ext uri="{BB962C8B-B14F-4D97-AF65-F5344CB8AC3E}">
        <p14:creationId xmlns:p14="http://schemas.microsoft.com/office/powerpoint/2010/main" val="47287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8" name="TextBox 7"/>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50000"/>
              </a:spcBef>
              <a:buChar char="•"/>
              <a:defRPr sz="2400">
                <a:solidFill>
                  <a:schemeClr val="tx1"/>
                </a:solidFill>
                <a:latin typeface="Arial" charset="0"/>
              </a:defRPr>
            </a:lvl1pPr>
            <a:lvl2pPr marL="742950" indent="-285750">
              <a:spcBef>
                <a:spcPct val="50000"/>
              </a:spcBef>
              <a:buChar char="•"/>
              <a:defRPr sz="2400">
                <a:solidFill>
                  <a:schemeClr val="tx1"/>
                </a:solidFill>
                <a:latin typeface="Arial" charset="0"/>
              </a:defRPr>
            </a:lvl2pPr>
            <a:lvl3pPr marL="1143000" indent="-228600">
              <a:spcBef>
                <a:spcPct val="50000"/>
              </a:spcBef>
              <a:buChar char="•"/>
              <a:defRPr sz="2400">
                <a:solidFill>
                  <a:schemeClr val="tx1"/>
                </a:solidFill>
                <a:latin typeface="Arial" charset="0"/>
              </a:defRPr>
            </a:lvl3pPr>
            <a:lvl4pPr marL="1600200" indent="-228600">
              <a:spcBef>
                <a:spcPct val="50000"/>
              </a:spcBef>
              <a:buChar char="•"/>
              <a:defRPr sz="2400">
                <a:solidFill>
                  <a:schemeClr val="tx1"/>
                </a:solidFill>
                <a:latin typeface="Arial" charset="0"/>
              </a:defRPr>
            </a:lvl4pPr>
            <a:lvl5pPr marL="2057400" indent="-22860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fld id="{BC15FCD1-2E7C-4A74-92E4-96E5A1A730A0}" type="slidenum">
              <a:rPr lang="en-US" altLang="en-US" sz="800">
                <a:solidFill>
                  <a:srgbClr val="BCB296"/>
                </a:solidFill>
              </a:rPr>
              <a:pPr algn="r" eaLnBrk="1" hangingPunct="1"/>
              <a:t>‹#›</a:t>
            </a:fld>
            <a:endParaRPr lang="en-US" altLang="en-US" sz="800">
              <a:solidFill>
                <a:srgbClr val="BCB296"/>
              </a:solidFil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8" name="Content Placeholder 37"/>
          <p:cNvSpPr>
            <a:spLocks noGrp="1"/>
          </p:cNvSpPr>
          <p:nvPr>
            <p:ph sz="quarter" idx="15"/>
          </p:nvPr>
        </p:nvSpPr>
        <p:spPr>
          <a:xfrm>
            <a:off x="685800" y="2971800"/>
            <a:ext cx="2286000" cy="2743200"/>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37"/>
          <p:cNvSpPr>
            <a:spLocks noGrp="1"/>
          </p:cNvSpPr>
          <p:nvPr>
            <p:ph sz="quarter" idx="16"/>
          </p:nvPr>
        </p:nvSpPr>
        <p:spPr>
          <a:xfrm>
            <a:off x="3429000" y="2971800"/>
            <a:ext cx="2286000" cy="2743200"/>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6172200" y="2971800"/>
            <a:ext cx="2286000" cy="2743200"/>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4"/>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5" name="Text Placeholder 10"/>
          <p:cNvSpPr>
            <a:spLocks noGrp="1"/>
          </p:cNvSpPr>
          <p:nvPr>
            <p:ph type="body" sz="quarter" idx="14"/>
          </p:nvPr>
        </p:nvSpPr>
        <p:spPr>
          <a:xfrm>
            <a:off x="685800" y="6564565"/>
            <a:ext cx="5029200" cy="147733"/>
          </a:xfrm>
        </p:spPr>
        <p:txBody>
          <a:bodyPr anchor="b">
            <a:spAutoFit/>
          </a:bodyPr>
          <a:lstStyle>
            <a:lvl1pPr>
              <a:defRPr sz="800" baseline="0">
                <a:solidFill>
                  <a:schemeClr val="tx2">
                    <a:lumMod val="60000"/>
                    <a:lumOff val="40000"/>
                  </a:schemeClr>
                </a:solidFill>
                <a:latin typeface="Calibri" panose="020F0502020204030204" pitchFamily="34" charset="0"/>
                <a:cs typeface="Calibri" panose="020F0502020204030204" pitchFamily="34" charset="0"/>
              </a:defRPr>
            </a:lvl1pPr>
          </a:lstStyle>
          <a:p>
            <a:pPr lvl="0"/>
            <a:r>
              <a:rPr lang="en-US" dirty="0"/>
              <a:t>Click to edit Master text styles</a:t>
            </a:r>
          </a:p>
        </p:txBody>
      </p:sp>
    </p:spTree>
    <p:extLst>
      <p:ext uri="{BB962C8B-B14F-4D97-AF65-F5344CB8AC3E}">
        <p14:creationId xmlns:p14="http://schemas.microsoft.com/office/powerpoint/2010/main" val="237892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9"/>
          <p:cNvSpPr txBox="1">
            <a:spLocks noChangeArrowheads="1"/>
          </p:cNvSpPr>
          <p:nvPr userDrawn="1"/>
        </p:nvSpPr>
        <p:spPr bwMode="auto">
          <a:xfrm>
            <a:off x="350838" y="6223000"/>
            <a:ext cx="2133600" cy="476250"/>
          </a:xfrm>
          <a:prstGeom prst="rect">
            <a:avLst/>
          </a:prstGeom>
          <a:noFill/>
          <a:ln>
            <a:noFill/>
          </a:ln>
          <a:effectLst/>
          <a:extLst/>
        </p:spPr>
        <p:txBody>
          <a:bodyPr/>
          <a:lstStyle>
            <a:lvl1pPr>
              <a:defRPr/>
            </a:lvl1pPr>
          </a:lstStyle>
          <a:p>
            <a:pPr>
              <a:spcBef>
                <a:spcPct val="0"/>
              </a:spcBef>
              <a:buFontTx/>
              <a:buNone/>
              <a:defRPr/>
            </a:pPr>
            <a:r>
              <a:rPr lang="en-US" b="1" dirty="0" smtClean="0">
                <a:solidFill>
                  <a:schemeClr val="bg1"/>
                </a:solidFill>
                <a:latin typeface="Arial" pitchFamily="34" charset="0"/>
              </a:rPr>
              <a:t>RIRP</a:t>
            </a:r>
            <a:endParaRPr lang="en-US" b="1" dirty="0">
              <a:solidFill>
                <a:schemeClr val="bg1"/>
              </a:solidFill>
              <a:latin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B155C174-9C3D-45C7-8D23-F7FF2C44B7A6}" type="slidenum">
              <a:rPr lang="en-US"/>
              <a:pPr>
                <a:defRPr/>
              </a:pPr>
              <a:t>‹#›</a:t>
            </a:fld>
            <a:endParaRPr lang="en-US" dirty="0"/>
          </a:p>
        </p:txBody>
      </p:sp>
    </p:spTree>
    <p:extLst>
      <p:ext uri="{BB962C8B-B14F-4D97-AF65-F5344CB8AC3E}">
        <p14:creationId xmlns:p14="http://schemas.microsoft.com/office/powerpoint/2010/main" val="348400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48F583D9-C9B8-4055-9135-66DB671894A8}" type="slidenum">
              <a:rPr lang="en-US"/>
              <a:pPr>
                <a:defRPr/>
              </a:pPr>
              <a:t>‹#›</a:t>
            </a:fld>
            <a:endParaRPr lang="en-US" dirty="0"/>
          </a:p>
        </p:txBody>
      </p:sp>
    </p:spTree>
    <p:extLst>
      <p:ext uri="{BB962C8B-B14F-4D97-AF65-F5344CB8AC3E}">
        <p14:creationId xmlns:p14="http://schemas.microsoft.com/office/powerpoint/2010/main" val="355746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F88C76F1-B6C2-40F0-863F-C21F42B3DAE7}" type="slidenum">
              <a:rPr lang="en-US"/>
              <a:pPr>
                <a:defRPr/>
              </a:pPr>
              <a:t>‹#›</a:t>
            </a:fld>
            <a:endParaRPr lang="en-US" dirty="0"/>
          </a:p>
        </p:txBody>
      </p:sp>
    </p:spTree>
    <p:extLst>
      <p:ext uri="{BB962C8B-B14F-4D97-AF65-F5344CB8AC3E}">
        <p14:creationId xmlns:p14="http://schemas.microsoft.com/office/powerpoint/2010/main" val="296282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FD534984-98CF-49C8-93CD-5882BAD1EA86}" type="slidenum">
              <a:rPr lang="en-US"/>
              <a:pPr>
                <a:defRPr/>
              </a:pPr>
              <a:t>‹#›</a:t>
            </a:fld>
            <a:endParaRPr lang="en-US" dirty="0"/>
          </a:p>
        </p:txBody>
      </p:sp>
    </p:spTree>
    <p:extLst>
      <p:ext uri="{BB962C8B-B14F-4D97-AF65-F5344CB8AC3E}">
        <p14:creationId xmlns:p14="http://schemas.microsoft.com/office/powerpoint/2010/main" val="303787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552817AC-DF7C-4746-9C86-DC8A83A15451}" type="slidenum">
              <a:rPr lang="en-US"/>
              <a:pPr>
                <a:defRPr/>
              </a:pPr>
              <a:t>‹#›</a:t>
            </a:fld>
            <a:endParaRPr lang="en-US" dirty="0"/>
          </a:p>
        </p:txBody>
      </p:sp>
    </p:spTree>
    <p:extLst>
      <p:ext uri="{BB962C8B-B14F-4D97-AF65-F5344CB8AC3E}">
        <p14:creationId xmlns:p14="http://schemas.microsoft.com/office/powerpoint/2010/main" val="181039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txBox="1">
            <a:spLocks noChangeArrowheads="1"/>
          </p:cNvSpPr>
          <p:nvPr userDrawn="1"/>
        </p:nvSpPr>
        <p:spPr bwMode="auto">
          <a:xfrm>
            <a:off x="350838" y="6223000"/>
            <a:ext cx="2133600" cy="476250"/>
          </a:xfrm>
          <a:prstGeom prst="rect">
            <a:avLst/>
          </a:prstGeom>
          <a:noFill/>
          <a:ln>
            <a:noFill/>
          </a:ln>
          <a:effectLst/>
          <a:extLst/>
        </p:spPr>
        <p:txBody>
          <a:bodyPr/>
          <a:lstStyle>
            <a:lvl1pPr>
              <a:defRPr/>
            </a:lvl1pPr>
          </a:lstStyle>
          <a:p>
            <a:pPr>
              <a:spcBef>
                <a:spcPct val="0"/>
              </a:spcBef>
              <a:buFontTx/>
              <a:buNone/>
              <a:defRPr/>
            </a:pPr>
            <a:r>
              <a:rPr lang="en-US" b="1" dirty="0" smtClean="0">
                <a:solidFill>
                  <a:schemeClr val="bg1"/>
                </a:solidFill>
                <a:latin typeface="Arial" pitchFamily="34" charset="0"/>
              </a:rPr>
              <a:t>RIRP</a:t>
            </a:r>
            <a:endParaRPr lang="en-US" b="1" dirty="0">
              <a:solidFill>
                <a:schemeClr val="bg1"/>
              </a:solidFill>
              <a:latin typeface="Arial" pitchFamily="34" charset="0"/>
            </a:endParaRPr>
          </a:p>
        </p:txBody>
      </p:sp>
      <p:sp>
        <p:nvSpPr>
          <p:cNvPr id="3" name="Rectangle 2"/>
          <p:cNvSpPr>
            <a:spLocks noGrp="1" noChangeArrowheads="1"/>
          </p:cNvSpPr>
          <p:nvPr>
            <p:ph type="sldNum" sz="quarter" idx="10"/>
          </p:nvPr>
        </p:nvSpPr>
        <p:spPr/>
        <p:txBody>
          <a:bodyPr/>
          <a:lstStyle>
            <a:lvl1pPr>
              <a:defRPr/>
            </a:lvl1pPr>
          </a:lstStyle>
          <a:p>
            <a:pPr>
              <a:defRPr/>
            </a:pPr>
            <a:fld id="{29A85720-2AFC-42F6-A611-71949B592496}" type="slidenum">
              <a:rPr lang="en-US"/>
              <a:pPr>
                <a:defRPr/>
              </a:pPr>
              <a:t>‹#›</a:t>
            </a:fld>
            <a:endParaRPr lang="en-US" dirty="0"/>
          </a:p>
        </p:txBody>
      </p:sp>
    </p:spTree>
    <p:extLst>
      <p:ext uri="{BB962C8B-B14F-4D97-AF65-F5344CB8AC3E}">
        <p14:creationId xmlns:p14="http://schemas.microsoft.com/office/powerpoint/2010/main" val="192162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96139896-4DC1-4E3D-B6D6-A3C9E8793B5C}" type="slidenum">
              <a:rPr lang="en-US"/>
              <a:pPr>
                <a:defRPr/>
              </a:pPr>
              <a:t>‹#›</a:t>
            </a:fld>
            <a:endParaRPr lang="en-US" dirty="0"/>
          </a:p>
        </p:txBody>
      </p:sp>
    </p:spTree>
    <p:extLst>
      <p:ext uri="{BB962C8B-B14F-4D97-AF65-F5344CB8AC3E}">
        <p14:creationId xmlns:p14="http://schemas.microsoft.com/office/powerpoint/2010/main" val="121082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47A84DA-C220-4C1A-8274-568CA00552C6}" type="slidenum">
              <a:rPr lang="en-US"/>
              <a:pPr>
                <a:defRPr/>
              </a:pPr>
              <a:t>‹#›</a:t>
            </a:fld>
            <a:endParaRPr lang="en-US" dirty="0"/>
          </a:p>
        </p:txBody>
      </p:sp>
    </p:spTree>
    <p:extLst>
      <p:ext uri="{BB962C8B-B14F-4D97-AF65-F5344CB8AC3E}">
        <p14:creationId xmlns:p14="http://schemas.microsoft.com/office/powerpoint/2010/main" val="419585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defRPr/>
            </a:pPr>
            <a:endParaRPr lang="en-US" altLang="en-US" smtClean="0"/>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dirty="0" smtClean="0">
                  <a:solidFill>
                    <a:schemeClr val="bg1"/>
                  </a:solidFill>
                </a:rPr>
                <a:t>Federal Aviation</a:t>
              </a:r>
            </a:p>
            <a:p>
              <a:pPr eaLnBrk="1" hangingPunct="1">
                <a:lnSpc>
                  <a:spcPct val="85000"/>
                </a:lnSpc>
                <a:spcBef>
                  <a:spcPct val="0"/>
                </a:spcBef>
                <a:buFontTx/>
                <a:buNone/>
                <a:defRPr/>
              </a:pPr>
              <a:r>
                <a:rPr lang="en-US" sz="1200" b="1" dirty="0" smtClean="0">
                  <a:solidFill>
                    <a:schemeClr val="bg1"/>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defRPr>
            </a:lvl1pPr>
          </a:lstStyle>
          <a:p>
            <a:pPr>
              <a:defRPr/>
            </a:pPr>
            <a:fld id="{7DE2C51E-304E-46DD-B340-BBD7401E010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56" r:id="rId1"/>
    <p:sldLayoutId id="2147484057" r:id="rId2"/>
    <p:sldLayoutId id="2147484048" r:id="rId3"/>
    <p:sldLayoutId id="2147484049" r:id="rId4"/>
    <p:sldLayoutId id="2147484050" r:id="rId5"/>
    <p:sldLayoutId id="2147484051" r:id="rId6"/>
    <p:sldLayoutId id="2147484058" r:id="rId7"/>
    <p:sldLayoutId id="2147484052" r:id="rId8"/>
    <p:sldLayoutId id="2147484053" r:id="rId9"/>
    <p:sldLayoutId id="2147484054" r:id="rId10"/>
    <p:sldLayoutId id="2147484055" r:id="rId11"/>
    <p:sldLayoutId id="2147484059" r:id="rId12"/>
    <p:sldLayoutId id="2147484060"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fast.faa.gov/docs/acquisitionManagementPolicy/AcquisitionManagementPolicy_2.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57200" y="1219200"/>
            <a:ext cx="4983163" cy="1395413"/>
          </a:xfrm>
        </p:spPr>
        <p:txBody>
          <a:bodyPr/>
          <a:lstStyle/>
          <a:p>
            <a:pPr algn="ctr" eaLnBrk="1" hangingPunct="1"/>
            <a:r>
              <a:rPr lang="en-US" altLang="en-US" smtClean="0"/>
              <a:t>REDAC / NAS Ops </a:t>
            </a:r>
            <a:br>
              <a:rPr lang="en-US" altLang="en-US" smtClean="0"/>
            </a:br>
            <a:r>
              <a:rPr lang="en-US" altLang="en-US" sz="3200" b="0" smtClean="0"/>
              <a:t/>
            </a:r>
            <a:br>
              <a:rPr lang="en-US" altLang="en-US" sz="3200" b="0" smtClean="0"/>
            </a:br>
            <a:endParaRPr lang="en-US" altLang="en-US" b="0" smtClean="0"/>
          </a:p>
        </p:txBody>
      </p:sp>
      <p:sp>
        <p:nvSpPr>
          <p:cNvPr id="6147" name="Text Box 4"/>
          <p:cNvSpPr txBox="1">
            <a:spLocks noChangeArrowheads="1"/>
          </p:cNvSpPr>
          <p:nvPr/>
        </p:nvSpPr>
        <p:spPr bwMode="auto">
          <a:xfrm>
            <a:off x="381000" y="5562600"/>
            <a:ext cx="47926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600" b="0" i="1" dirty="0" smtClean="0">
                <a:solidFill>
                  <a:srgbClr val="1D2F68"/>
                </a:solidFill>
              </a:rPr>
              <a:t>Ben Marple, ANG-C5</a:t>
            </a:r>
          </a:p>
          <a:p>
            <a:pPr eaLnBrk="1" hangingPunct="1">
              <a:spcBef>
                <a:spcPct val="50000"/>
              </a:spcBef>
              <a:buFontTx/>
              <a:buNone/>
            </a:pPr>
            <a:r>
              <a:rPr lang="en-US" altLang="en-US" sz="1600" b="0" i="1" dirty="0" smtClean="0">
                <a:solidFill>
                  <a:srgbClr val="1D2F68"/>
                </a:solidFill>
              </a:rPr>
              <a:t>James Fee, AJI-14</a:t>
            </a:r>
            <a:endParaRPr lang="en-US" altLang="en-US" sz="1600" b="0" i="1" dirty="0">
              <a:solidFill>
                <a:srgbClr val="1D2F68"/>
              </a:solidFill>
            </a:endParaRPr>
          </a:p>
          <a:p>
            <a:pPr eaLnBrk="1" hangingPunct="1">
              <a:spcBef>
                <a:spcPct val="50000"/>
              </a:spcBef>
              <a:buFontTx/>
              <a:buNone/>
            </a:pPr>
            <a:r>
              <a:rPr lang="en-US" altLang="en-US" sz="1600" b="0" i="1" dirty="0" smtClean="0">
                <a:solidFill>
                  <a:srgbClr val="1D2F68"/>
                </a:solidFill>
              </a:rPr>
              <a:t>Sep 12, 2017</a:t>
            </a:r>
            <a:endParaRPr lang="en-US" altLang="en-US" sz="1600" b="0" i="1" dirty="0">
              <a:solidFill>
                <a:srgbClr val="1D2F68"/>
              </a:solidFill>
            </a:endParaRPr>
          </a:p>
        </p:txBody>
      </p:sp>
      <p:sp>
        <p:nvSpPr>
          <p:cNvPr id="6148" name="Text Box 5"/>
          <p:cNvSpPr txBox="1">
            <a:spLocks noChangeArrowheads="1"/>
          </p:cNvSpPr>
          <p:nvPr/>
        </p:nvSpPr>
        <p:spPr bwMode="auto">
          <a:xfrm>
            <a:off x="304800" y="4038600"/>
            <a:ext cx="533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i="1" dirty="0" smtClean="0">
                <a:solidFill>
                  <a:schemeClr val="bg2"/>
                </a:solidFill>
              </a:rPr>
              <a:t>Runway Incursion Reduction Program (RIRP)  </a:t>
            </a:r>
            <a:endParaRPr lang="en-US" altLang="en-US" i="1" dirty="0">
              <a:solidFill>
                <a:schemeClr val="bg2"/>
              </a:solidFill>
            </a:endParaRPr>
          </a:p>
        </p:txBody>
      </p:sp>
      <p:sp>
        <p:nvSpPr>
          <p:cNvPr id="6149" name="Rectangle 2"/>
          <p:cNvSpPr txBox="1">
            <a:spLocks noChangeArrowheads="1"/>
          </p:cNvSpPr>
          <p:nvPr/>
        </p:nvSpPr>
        <p:spPr bwMode="auto">
          <a:xfrm>
            <a:off x="152400" y="2109788"/>
            <a:ext cx="533400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n-US" sz="3200" b="0" i="1" dirty="0">
                <a:solidFill>
                  <a:srgbClr val="1D2F68"/>
                </a:solidFill>
              </a:rPr>
              <a:t>Review of FY </a:t>
            </a:r>
            <a:r>
              <a:rPr lang="en-US" altLang="en-US" sz="3200" b="0" i="1" dirty="0" smtClean="0">
                <a:solidFill>
                  <a:srgbClr val="1D2F68"/>
                </a:solidFill>
              </a:rPr>
              <a:t>2019 </a:t>
            </a:r>
            <a:r>
              <a:rPr lang="en-US" altLang="en-US" sz="3200" b="0" i="1" dirty="0">
                <a:solidFill>
                  <a:srgbClr val="1D2F68"/>
                </a:solidFill>
              </a:rPr>
              <a:t>Proposed Portfolio</a:t>
            </a:r>
            <a:r>
              <a:rPr lang="en-US" altLang="en-US" sz="3200" b="0" dirty="0">
                <a:solidFill>
                  <a:srgbClr val="1D2F68"/>
                </a:solidFill>
              </a:rPr>
              <a:t/>
            </a:r>
            <a:br>
              <a:rPr lang="en-US" altLang="en-US" sz="3200" b="0" dirty="0">
                <a:solidFill>
                  <a:srgbClr val="1D2F68"/>
                </a:solidFill>
              </a:rPr>
            </a:br>
            <a:endParaRPr lang="en-US" altLang="en-US" sz="4000" b="0" dirty="0">
              <a:solidFill>
                <a:srgbClr val="1D2F6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8B3B6E15-2EFE-4DB1-AF5F-854EBC8E93EC}" type="slidenum">
              <a:rPr lang="en-US" altLang="en-US" sz="1400" b="0" smtClean="0"/>
              <a:pPr eaLnBrk="1" hangingPunct="1">
                <a:spcBef>
                  <a:spcPct val="0"/>
                </a:spcBef>
              </a:pPr>
              <a:t>10</a:t>
            </a:fld>
            <a:endParaRPr lang="en-US" altLang="en-US" sz="1400" b="0" smtClean="0"/>
          </a:p>
        </p:txBody>
      </p:sp>
      <p:sp>
        <p:nvSpPr>
          <p:cNvPr id="14339"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Small Airport Surveillance Sensor (SASS)</a:t>
            </a:r>
            <a:endParaRPr lang="en-US" altLang="en-US" sz="2800" dirty="0" smtClean="0">
              <a:solidFill>
                <a:schemeClr val="tx1"/>
              </a:solidFill>
            </a:endParaRPr>
          </a:p>
        </p:txBody>
      </p:sp>
      <p:sp>
        <p:nvSpPr>
          <p:cNvPr id="14340"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16/17 </a:t>
            </a:r>
            <a:r>
              <a:rPr lang="en-US" altLang="en-US" sz="1800" u="sng" dirty="0"/>
              <a:t>Accomplishment / Issues</a:t>
            </a:r>
          </a:p>
        </p:txBody>
      </p:sp>
      <p:sp>
        <p:nvSpPr>
          <p:cNvPr id="14341"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14342"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4343"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4344"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6"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344169" name="Group 105"/>
          <p:cNvGraphicFramePr>
            <a:graphicFrameLocks noGrp="1"/>
          </p:cNvGraphicFramePr>
          <p:nvPr>
            <p:ph idx="1"/>
            <p:extLst>
              <p:ext uri="{D42A27DB-BD31-4B8C-83A1-F6EECF244321}">
                <p14:modId xmlns:p14="http://schemas.microsoft.com/office/powerpoint/2010/main" val="2894175335"/>
              </p:ext>
            </p:extLst>
          </p:nvPr>
        </p:nvGraphicFramePr>
        <p:xfrm>
          <a:off x="5410200" y="4351556"/>
          <a:ext cx="1600199" cy="793750"/>
        </p:xfrm>
        <a:graphic>
          <a:graphicData uri="http://schemas.openxmlformats.org/drawingml/2006/table">
            <a:tbl>
              <a:tblPr/>
              <a:tblGrid>
                <a:gridCol w="838200">
                  <a:extLst>
                    <a:ext uri="{9D8B030D-6E8A-4147-A177-3AD203B41FA5}">
                      <a16:colId xmlns:a16="http://schemas.microsoft.com/office/drawing/2014/main" val="20000"/>
                    </a:ext>
                  </a:extLst>
                </a:gridCol>
                <a:gridCol w="761999">
                  <a:extLst>
                    <a:ext uri="{9D8B030D-6E8A-4147-A177-3AD203B41FA5}">
                      <a16:colId xmlns:a16="http://schemas.microsoft.com/office/drawing/2014/main" val="20001"/>
                    </a:ext>
                  </a:extLst>
                </a:gridCol>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FY19</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$ 750K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$ 500K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4367" name="Rectangle 128"/>
          <p:cNvSpPr>
            <a:spLocks noChangeArrowheads="1"/>
          </p:cNvSpPr>
          <p:nvPr/>
        </p:nvSpPr>
        <p:spPr bwMode="auto">
          <a:xfrm>
            <a:off x="0" y="1619250"/>
            <a:ext cx="44354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r>
              <a:rPr lang="en-US" altLang="en-US" sz="1200" b="0" dirty="0" smtClean="0">
                <a:ea typeface="ＭＳ Ｐゴシック" pitchFamily="-65" charset="-128"/>
              </a:rPr>
              <a:t>Develop Low Cost Surface Surveillance Sensor </a:t>
            </a:r>
            <a:endParaRPr lang="en-US" altLang="en-US" sz="1200" b="0" dirty="0">
              <a:ea typeface="ＭＳ Ｐゴシック" pitchFamily="-65" charset="-128"/>
            </a:endParaRPr>
          </a:p>
          <a:p>
            <a:pPr eaLnBrk="1" hangingPunct="1">
              <a:spcBef>
                <a:spcPct val="50000"/>
              </a:spcBef>
            </a:pPr>
            <a:r>
              <a:rPr lang="en-US" altLang="en-US" sz="1200" b="0" dirty="0">
                <a:ea typeface="ＭＳ Ｐゴシック" pitchFamily="-65" charset="-128"/>
              </a:rPr>
              <a:t>Sponsor: Runway Safety Group (AJI-14)                      POC: </a:t>
            </a:r>
            <a:r>
              <a:rPr lang="en-US" altLang="en-US" sz="1200" b="0" dirty="0" smtClean="0">
                <a:ea typeface="ＭＳ Ｐゴシック" pitchFamily="-65" charset="-128"/>
              </a:rPr>
              <a:t>James Fee, </a:t>
            </a:r>
            <a:r>
              <a:rPr lang="en-US" altLang="en-US" sz="1200" b="0" dirty="0">
                <a:ea typeface="ＭＳ Ｐゴシック" pitchFamily="-65" charset="-128"/>
              </a:rPr>
              <a:t>Manager, Runway Safety, AJI-141 </a:t>
            </a:r>
          </a:p>
        </p:txBody>
      </p:sp>
      <p:sp>
        <p:nvSpPr>
          <p:cNvPr id="14368" name="Rectangle 129"/>
          <p:cNvSpPr>
            <a:spLocks noChangeArrowheads="1"/>
          </p:cNvSpPr>
          <p:nvPr/>
        </p:nvSpPr>
        <p:spPr bwMode="auto">
          <a:xfrm>
            <a:off x="4495801" y="1600200"/>
            <a:ext cx="137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a:ea typeface="ＭＳ Ｐゴシック" pitchFamily="-65" charset="-128"/>
              </a:rPr>
              <a:t>Products:</a:t>
            </a:r>
          </a:p>
          <a:p>
            <a:pPr marL="168275" indent="-168275" eaLnBrk="1" hangingPunct="1">
              <a:spcBef>
                <a:spcPct val="50000"/>
              </a:spcBef>
            </a:pPr>
            <a:r>
              <a:rPr lang="en-US" altLang="en-US" sz="1200" b="0" dirty="0">
                <a:ea typeface="ＭＳ Ｐゴシック" pitchFamily="-65" charset="-128"/>
              </a:rPr>
              <a:t> </a:t>
            </a:r>
            <a:r>
              <a:rPr lang="en-US" altLang="en-US" sz="1200" b="0" dirty="0" smtClean="0">
                <a:ea typeface="ＭＳ Ｐゴシック" pitchFamily="-65" charset="-128"/>
              </a:rPr>
              <a:t>SASS system</a:t>
            </a:r>
            <a:endParaRPr lang="en-US" altLang="en-US" sz="1200" b="0" dirty="0">
              <a:ea typeface="ＭＳ Ｐゴシック" pitchFamily="-65" charset="-128"/>
            </a:endParaRPr>
          </a:p>
          <a:p>
            <a:pPr eaLnBrk="1" hangingPunct="1">
              <a:spcBef>
                <a:spcPct val="50000"/>
              </a:spcBef>
              <a:buFontTx/>
              <a:buNone/>
            </a:pPr>
            <a:endParaRPr lang="en-US" altLang="en-US" sz="1200" b="0" dirty="0">
              <a:ea typeface="ＭＳ Ｐゴシック" pitchFamily="-65" charset="-128"/>
            </a:endParaRPr>
          </a:p>
        </p:txBody>
      </p:sp>
      <p:sp>
        <p:nvSpPr>
          <p:cNvPr id="14369" name="Rectangle 21"/>
          <p:cNvSpPr>
            <a:spLocks noChangeArrowheads="1"/>
          </p:cNvSpPr>
          <p:nvPr/>
        </p:nvSpPr>
        <p:spPr bwMode="auto">
          <a:xfrm>
            <a:off x="0" y="4102100"/>
            <a:ext cx="4495800"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lvl="0"/>
            <a:r>
              <a:rPr lang="en-US" sz="1200" b="0" dirty="0"/>
              <a:t>Demonstrated real time passive Mode S surface and airborne surveillance capability – Sep 2016</a:t>
            </a:r>
          </a:p>
          <a:p>
            <a:pPr lvl="0"/>
            <a:r>
              <a:rPr lang="en-US" sz="1200" b="0" dirty="0" smtClean="0"/>
              <a:t>SASS </a:t>
            </a:r>
            <a:r>
              <a:rPr lang="en-US" sz="1200" b="0" dirty="0"/>
              <a:t>awarded an R&amp;D 100 award at the 2016 R&amp;D 100 conference – Nov 2016</a:t>
            </a:r>
          </a:p>
          <a:p>
            <a:pPr lvl="0"/>
            <a:r>
              <a:rPr lang="en-US" sz="1200" b="0" dirty="0" smtClean="0"/>
              <a:t>Conducted </a:t>
            </a:r>
            <a:r>
              <a:rPr lang="en-US" sz="1200" b="0" dirty="0"/>
              <a:t>Technical Interchange Meeting (TIM) with MIT Lincoln Lab – Dec </a:t>
            </a:r>
            <a:r>
              <a:rPr lang="en-US" sz="1200" b="0" dirty="0" smtClean="0"/>
              <a:t>2016</a:t>
            </a:r>
          </a:p>
          <a:p>
            <a:pPr lvl="0"/>
            <a:r>
              <a:rPr lang="en-US" sz="1200" b="0" dirty="0" smtClean="0"/>
              <a:t>Developed Active Mode S surface surveillance capability – July 2017</a:t>
            </a:r>
            <a:endParaRPr lang="en-US" sz="1200" b="0" dirty="0"/>
          </a:p>
          <a:p>
            <a:pPr lvl="0"/>
            <a:endParaRPr lang="en-US" sz="1200" b="0" dirty="0"/>
          </a:p>
        </p:txBody>
      </p:sp>
      <p:pic>
        <p:nvPicPr>
          <p:cNvPr id="16" name="Picture 1"/>
          <p:cNvPicPr>
            <a:picLocks noChangeAspect="1" noChangeArrowheads="1"/>
          </p:cNvPicPr>
          <p:nvPr/>
        </p:nvPicPr>
        <p:blipFill>
          <a:blip r:embed="rId3" cstate="print"/>
          <a:srcRect/>
          <a:stretch>
            <a:fillRect/>
          </a:stretch>
        </p:blipFill>
        <p:spPr bwMode="auto">
          <a:xfrm>
            <a:off x="5867400" y="1674724"/>
            <a:ext cx="3124200" cy="1906675"/>
          </a:xfrm>
          <a:prstGeom prst="rect">
            <a:avLst/>
          </a:prstGeom>
          <a:noFill/>
          <a:ln w="9525">
            <a:noFill/>
            <a:miter lim="800000"/>
            <a:headEnd/>
            <a:tailEnd/>
          </a:ln>
        </p:spPr>
      </p:pic>
    </p:spTree>
    <p:extLst>
      <p:ext uri="{BB962C8B-B14F-4D97-AF65-F5344CB8AC3E}">
        <p14:creationId xmlns:p14="http://schemas.microsoft.com/office/powerpoint/2010/main" val="1187728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11</a:t>
            </a:fld>
            <a:endParaRPr lang="en-US" altLang="en-US" sz="1400" b="0" smtClean="0">
              <a:solidFill>
                <a:schemeClr val="bg1"/>
              </a:solidFill>
            </a:endParaRPr>
          </a:p>
        </p:txBody>
      </p:sp>
      <p:sp>
        <p:nvSpPr>
          <p:cNvPr id="14339"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Surface Taxi Conformance Monitoring (STCM)</a:t>
            </a:r>
          </a:p>
        </p:txBody>
      </p:sp>
      <p:sp>
        <p:nvSpPr>
          <p:cNvPr id="14340"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16/17 </a:t>
            </a:r>
            <a:r>
              <a:rPr lang="en-US" altLang="en-US" sz="1800" u="sng" dirty="0"/>
              <a:t>Accomplishment / Issues</a:t>
            </a:r>
          </a:p>
        </p:txBody>
      </p:sp>
      <p:sp>
        <p:nvSpPr>
          <p:cNvPr id="14341"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Outputs/Outcomes</a:t>
            </a:r>
          </a:p>
        </p:txBody>
      </p:sp>
      <p:sp>
        <p:nvSpPr>
          <p:cNvPr id="14342"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4343"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4344"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6"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344169" name="Group 105"/>
          <p:cNvGraphicFramePr>
            <a:graphicFrameLocks noGrp="1"/>
          </p:cNvGraphicFramePr>
          <p:nvPr>
            <p:ph idx="1"/>
            <p:extLst>
              <p:ext uri="{D42A27DB-BD31-4B8C-83A1-F6EECF244321}">
                <p14:modId xmlns:p14="http://schemas.microsoft.com/office/powerpoint/2010/main" val="74386608"/>
              </p:ext>
            </p:extLst>
          </p:nvPr>
        </p:nvGraphicFramePr>
        <p:xfrm>
          <a:off x="5157742" y="4343400"/>
          <a:ext cx="1546860" cy="793750"/>
        </p:xfrm>
        <a:graphic>
          <a:graphicData uri="http://schemas.openxmlformats.org/drawingml/2006/table">
            <a:tbl>
              <a:tblPr/>
              <a:tblGrid>
                <a:gridCol w="773430">
                  <a:extLst>
                    <a:ext uri="{9D8B030D-6E8A-4147-A177-3AD203B41FA5}">
                      <a16:colId xmlns:a16="http://schemas.microsoft.com/office/drawing/2014/main" val="20000"/>
                    </a:ext>
                  </a:extLst>
                </a:gridCol>
                <a:gridCol w="773430">
                  <a:extLst>
                    <a:ext uri="{9D8B030D-6E8A-4147-A177-3AD203B41FA5}">
                      <a16:colId xmlns:a16="http://schemas.microsoft.com/office/drawing/2014/main" val="20001"/>
                    </a:ext>
                  </a:extLst>
                </a:gridCol>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FY19</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$ 500K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$ 1.0M</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4367" name="Rectangle 128"/>
          <p:cNvSpPr>
            <a:spLocks noChangeArrowheads="1"/>
          </p:cNvSpPr>
          <p:nvPr/>
        </p:nvSpPr>
        <p:spPr bwMode="auto">
          <a:xfrm>
            <a:off x="0" y="1619250"/>
            <a:ext cx="443547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altLang="en-US" sz="1200" b="0" dirty="0">
                <a:ea typeface="ＭＳ Ｐゴシック" pitchFamily="-65" charset="-128"/>
              </a:rPr>
              <a:t>New:  </a:t>
            </a:r>
            <a:r>
              <a:rPr lang="en-US" sz="1200" b="0" dirty="0"/>
              <a:t>Conduct research to refine concept and develop tools for tower-based and cockpit-based taxi </a:t>
            </a:r>
            <a:r>
              <a:rPr lang="en-US" sz="1200" b="0" dirty="0" smtClean="0"/>
              <a:t>conformance monitoring</a:t>
            </a:r>
          </a:p>
          <a:p>
            <a:r>
              <a:rPr lang="en-US" altLang="en-US" sz="1200" b="0" dirty="0" smtClean="0">
                <a:ea typeface="ＭＳ Ｐゴシック" pitchFamily="-65" charset="-128"/>
              </a:rPr>
              <a:t>Sponsor</a:t>
            </a:r>
            <a:r>
              <a:rPr lang="en-US" altLang="en-US" sz="1200" b="0" dirty="0">
                <a:ea typeface="ＭＳ Ｐゴシック" pitchFamily="-65" charset="-128"/>
              </a:rPr>
              <a:t>: Runway Safety Group (AJI-14)                      POC: </a:t>
            </a:r>
            <a:r>
              <a:rPr lang="en-US" altLang="en-US" sz="1200" b="0" dirty="0" smtClean="0">
                <a:ea typeface="ＭＳ Ｐゴシック" pitchFamily="-65" charset="-128"/>
              </a:rPr>
              <a:t>James Fee, </a:t>
            </a:r>
            <a:r>
              <a:rPr lang="en-US" altLang="en-US" sz="1200" b="0" dirty="0">
                <a:ea typeface="ＭＳ Ｐゴシック" pitchFamily="-65" charset="-128"/>
              </a:rPr>
              <a:t>Manager, Runway Safety, AJI-141 </a:t>
            </a:r>
          </a:p>
        </p:txBody>
      </p:sp>
      <p:sp>
        <p:nvSpPr>
          <p:cNvPr id="14368" name="Rectangle 129"/>
          <p:cNvSpPr>
            <a:spLocks noChangeArrowheads="1"/>
          </p:cNvSpPr>
          <p:nvPr/>
        </p:nvSpPr>
        <p:spPr bwMode="auto">
          <a:xfrm>
            <a:off x="4495800" y="1600200"/>
            <a:ext cx="4038600" cy="14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284163" indent="-284163" eaLnBrk="1" hangingPunct="1">
              <a:spcBef>
                <a:spcPct val="50000"/>
              </a:spcBef>
              <a:buFontTx/>
              <a:buNone/>
            </a:pPr>
            <a:r>
              <a:rPr lang="en-US" altLang="en-US" sz="1200" b="0" dirty="0">
                <a:ea typeface="ＭＳ Ｐゴシック" pitchFamily="-65" charset="-128"/>
              </a:rPr>
              <a:t>Products:</a:t>
            </a:r>
          </a:p>
          <a:p>
            <a:pPr marL="230188" indent="-230188"/>
            <a:r>
              <a:rPr lang="en-US" sz="1200" b="0" dirty="0" smtClean="0"/>
              <a:t>Shortfall </a:t>
            </a:r>
            <a:r>
              <a:rPr lang="en-US" sz="1200" b="0" dirty="0"/>
              <a:t>analysis </a:t>
            </a:r>
            <a:r>
              <a:rPr lang="en-US" sz="1200" b="0" dirty="0" smtClean="0"/>
              <a:t>report to </a:t>
            </a:r>
            <a:r>
              <a:rPr lang="en-US" sz="1200" b="0" dirty="0"/>
              <a:t>identify Runway Incursions that may be prevented by various taxi </a:t>
            </a:r>
            <a:r>
              <a:rPr lang="en-US" sz="1200" b="0" dirty="0" smtClean="0"/>
              <a:t>conformance monitoring concepts at controlled airports</a:t>
            </a:r>
            <a:endParaRPr lang="en-US" altLang="en-US" sz="1200" b="0" dirty="0" smtClean="0">
              <a:ea typeface="ＭＳ Ｐゴシック" pitchFamily="-65" charset="-128"/>
            </a:endParaRPr>
          </a:p>
          <a:p>
            <a:pPr marL="230188" indent="-230188"/>
            <a:r>
              <a:rPr lang="en-US" altLang="en-US" sz="1200" b="0" dirty="0" smtClean="0">
                <a:ea typeface="ＭＳ Ｐゴシック" pitchFamily="-65" charset="-128"/>
              </a:rPr>
              <a:t>E</a:t>
            </a:r>
            <a:r>
              <a:rPr lang="en-US" sz="1200" b="0" dirty="0" smtClean="0"/>
              <a:t>xpected </a:t>
            </a:r>
            <a:r>
              <a:rPr lang="en-US" sz="1200" b="0" dirty="0"/>
              <a:t>impact </a:t>
            </a:r>
            <a:r>
              <a:rPr lang="en-US" sz="1200" b="0" dirty="0" smtClean="0"/>
              <a:t>estimate of taxi </a:t>
            </a:r>
            <a:r>
              <a:rPr lang="en-US" sz="1200" b="0" dirty="0"/>
              <a:t>conformance monitoring capabilities on Runway </a:t>
            </a:r>
            <a:r>
              <a:rPr lang="en-US" sz="1200" b="0" dirty="0" smtClean="0"/>
              <a:t>Incursions at controlled airports</a:t>
            </a:r>
            <a:endParaRPr lang="en-US" altLang="en-US" sz="1200" b="0" dirty="0">
              <a:ea typeface="ＭＳ Ｐゴシック" pitchFamily="-65" charset="-128"/>
            </a:endParaRPr>
          </a:p>
        </p:txBody>
      </p:sp>
      <p:sp>
        <p:nvSpPr>
          <p:cNvPr id="14369" name="Rectangle 21"/>
          <p:cNvSpPr>
            <a:spLocks noChangeArrowheads="1"/>
          </p:cNvSpPr>
          <p:nvPr/>
        </p:nvSpPr>
        <p:spPr bwMode="auto">
          <a:xfrm>
            <a:off x="0" y="3962400"/>
            <a:ext cx="449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r>
              <a:rPr lang="en-US" altLang="en-US" sz="1200" b="0" dirty="0" smtClean="0">
                <a:solidFill>
                  <a:srgbClr val="000000"/>
                </a:solidFill>
              </a:rPr>
              <a:t>N/A</a:t>
            </a:r>
          </a:p>
          <a:p>
            <a:pPr eaLnBrk="1" hangingPunct="1">
              <a:spcBef>
                <a:spcPct val="50000"/>
              </a:spcBef>
            </a:pPr>
            <a:endParaRPr lang="en-US" altLang="en-US" sz="1200" b="0" dirty="0">
              <a:solidFill>
                <a:srgbClr val="000000"/>
              </a:solidFill>
            </a:endParaRPr>
          </a:p>
          <a:p>
            <a:pPr eaLnBrk="1" hangingPunct="1">
              <a:spcBef>
                <a:spcPct val="50000"/>
              </a:spcBef>
            </a:pPr>
            <a:endParaRPr lang="en-US" altLang="en-US" sz="1200" b="0" dirty="0" smtClean="0">
              <a:solidFill>
                <a:srgbClr val="000000"/>
              </a:solidFill>
            </a:endParaRPr>
          </a:p>
        </p:txBody>
      </p:sp>
    </p:spTree>
    <p:extLst>
      <p:ext uri="{BB962C8B-B14F-4D97-AF65-F5344CB8AC3E}">
        <p14:creationId xmlns:p14="http://schemas.microsoft.com/office/powerpoint/2010/main" val="132886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743200"/>
            <a:ext cx="8472488" cy="609600"/>
          </a:xfrm>
        </p:spPr>
        <p:txBody>
          <a:bodyPr/>
          <a:lstStyle/>
          <a:p>
            <a:pPr algn="ctr"/>
            <a:r>
              <a:rPr lang="en-US" dirty="0" smtClean="0"/>
              <a:t>BACKUP</a:t>
            </a:r>
            <a:endParaRPr lang="en-US" dirty="0"/>
          </a:p>
        </p:txBody>
      </p:sp>
      <p:sp>
        <p:nvSpPr>
          <p:cNvPr id="4" name="Slide Number Placeholder 3"/>
          <p:cNvSpPr>
            <a:spLocks noGrp="1"/>
          </p:cNvSpPr>
          <p:nvPr>
            <p:ph type="sldNum" sz="quarter" idx="10"/>
          </p:nvPr>
        </p:nvSpPr>
        <p:spPr/>
        <p:txBody>
          <a:bodyPr/>
          <a:lstStyle/>
          <a:p>
            <a:pPr>
              <a:defRPr/>
            </a:pPr>
            <a:fld id="{BC334316-1973-45DD-9D72-D931B666B954}" type="slidenum">
              <a:rPr lang="en-US" smtClean="0"/>
              <a:pPr>
                <a:defRPr/>
              </a:pPr>
              <a:t>12</a:t>
            </a:fld>
            <a:endParaRPr lang="en-US" dirty="0"/>
          </a:p>
        </p:txBody>
      </p:sp>
    </p:spTree>
    <p:extLst>
      <p:ext uri="{BB962C8B-B14F-4D97-AF65-F5344CB8AC3E}">
        <p14:creationId xmlns:p14="http://schemas.microsoft.com/office/powerpoint/2010/main" val="95090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365FB8D0-F182-4E95-8C06-4BB15E4CA30A}" type="slidenum">
              <a:rPr lang="en-US" altLang="en-US" sz="1400" b="0" smtClean="0">
                <a:solidFill>
                  <a:schemeClr val="bg1"/>
                </a:solidFill>
              </a:rPr>
              <a:pPr eaLnBrk="1" hangingPunct="1">
                <a:spcBef>
                  <a:spcPct val="0"/>
                </a:spcBef>
              </a:pPr>
              <a:t>13</a:t>
            </a:fld>
            <a:endParaRPr lang="en-US" altLang="en-US" sz="1400" b="0" smtClean="0">
              <a:solidFill>
                <a:schemeClr val="bg1"/>
              </a:solidFill>
            </a:endParaRPr>
          </a:p>
        </p:txBody>
      </p:sp>
      <p:sp>
        <p:nvSpPr>
          <p:cNvPr id="7171" name="Rectangle 2"/>
          <p:cNvSpPr>
            <a:spLocks noGrp="1" noChangeArrowheads="1"/>
          </p:cNvSpPr>
          <p:nvPr>
            <p:ph type="title"/>
          </p:nvPr>
        </p:nvSpPr>
        <p:spPr>
          <a:xfrm>
            <a:off x="428625" y="76200"/>
            <a:ext cx="8472488" cy="609600"/>
          </a:xfrm>
        </p:spPr>
        <p:txBody>
          <a:bodyPr/>
          <a:lstStyle/>
          <a:p>
            <a:pPr algn="ctr" eaLnBrk="1" hangingPunct="1"/>
            <a:r>
              <a:rPr lang="en-US" altLang="en-US" sz="2800" dirty="0" smtClean="0"/>
              <a:t>FAA AMS Lifecycle</a:t>
            </a:r>
            <a:endParaRPr lang="en-US" altLang="en-US" sz="2800" i="1" dirty="0" smtClean="0"/>
          </a:p>
        </p:txBody>
      </p:sp>
      <p:sp>
        <p:nvSpPr>
          <p:cNvPr id="7172" name="Rectangle 3"/>
          <p:cNvSpPr txBox="1">
            <a:spLocks noChangeArrowheads="1"/>
          </p:cNvSpPr>
          <p:nvPr/>
        </p:nvSpPr>
        <p:spPr bwMode="auto">
          <a:xfrm>
            <a:off x="421906" y="2824885"/>
            <a:ext cx="84724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buNone/>
            </a:pPr>
            <a:r>
              <a:rPr lang="en-US" sz="1200" b="0" dirty="0" smtClean="0"/>
              <a:t>2.1.2 </a:t>
            </a:r>
            <a:r>
              <a:rPr lang="en-US" sz="1200" b="0" dirty="0"/>
              <a:t>Evolutionary Product Development Revised 4/2013 </a:t>
            </a:r>
            <a:endParaRPr lang="en-US" sz="1200" b="0" dirty="0" smtClean="0"/>
          </a:p>
          <a:p>
            <a:pPr marL="457200" lvl="1" indent="0">
              <a:buNone/>
            </a:pPr>
            <a:r>
              <a:rPr lang="en-US" sz="1200" b="0" dirty="0" smtClean="0"/>
              <a:t>The </a:t>
            </a:r>
            <a:r>
              <a:rPr lang="en-US" sz="1200" b="0" dirty="0"/>
              <a:t>FAA employs evolutionary product development to limit the design challenge for any one product development cycle by deferring risky technology and immature requirements to later updates. The objective is to minimize risk and facilitate the achievement of cost, schedule, and performance goals. Product development and implementation are appropriate when risk is low, requirements are known and stable, and resources are available. </a:t>
            </a:r>
            <a:endParaRPr lang="en-US" sz="1200" b="0" dirty="0" smtClean="0"/>
          </a:p>
          <a:p>
            <a:pPr marL="457200" lvl="1" indent="0">
              <a:buNone/>
            </a:pPr>
            <a:r>
              <a:rPr lang="en-US" sz="1200" b="0" dirty="0" smtClean="0"/>
              <a:t>Evolutionary </a:t>
            </a:r>
            <a:r>
              <a:rPr lang="en-US" sz="1200" b="0" dirty="0"/>
              <a:t>product development begins during research for service analysis when the FAA develops and evaluates new concepts and technology for possible application to the aviation service environment. Only the best new concepts validated to be technically, operationally, strategically, and financially mature and beneficial enter into the NAS Concept of Operations as candidates for investment and deployment. </a:t>
            </a:r>
            <a:endParaRPr lang="en-US" sz="1200" b="0" dirty="0" smtClean="0"/>
          </a:p>
          <a:p>
            <a:pPr marL="457200" lvl="1" indent="0">
              <a:buNone/>
            </a:pPr>
            <a:r>
              <a:rPr lang="en-US" sz="1200" b="0" dirty="0" smtClean="0"/>
              <a:t>During </a:t>
            </a:r>
            <a:r>
              <a:rPr lang="en-US" sz="1200" b="0" dirty="0"/>
              <a:t>concept and requirements definition, service teams conduct a final assessment of the maturity of marketplace technology and customer requirements. Only low-risk, high-value investment increments proceed to investment analysis and solution implementation. Higher risk concepts are deferred, terminated, or designated for additional research or technology </a:t>
            </a:r>
            <a:r>
              <a:rPr lang="en-US" sz="1200" b="0" dirty="0" smtClean="0"/>
              <a:t>development. </a:t>
            </a:r>
          </a:p>
          <a:p>
            <a:pPr marL="457200" lvl="1" indent="-457200">
              <a:buNone/>
            </a:pPr>
            <a:endParaRPr lang="en-US" sz="1200" b="0" dirty="0" smtClean="0"/>
          </a:p>
          <a:p>
            <a:pPr marL="457200" lvl="1" indent="-457200">
              <a:buNone/>
            </a:pPr>
            <a:r>
              <a:rPr lang="en-US" sz="1200" b="0" dirty="0" smtClean="0"/>
              <a:t>AMS Policy: </a:t>
            </a:r>
            <a:r>
              <a:rPr lang="en-US" sz="1200" dirty="0" smtClean="0">
                <a:hlinkClick r:id="rId3"/>
              </a:rPr>
              <a:t>http</a:t>
            </a:r>
            <a:r>
              <a:rPr lang="en-US" sz="1200" dirty="0">
                <a:hlinkClick r:id="rId3"/>
              </a:rPr>
              <a:t>://</a:t>
            </a:r>
            <a:r>
              <a:rPr lang="en-US" sz="1200" dirty="0" smtClean="0">
                <a:hlinkClick r:id="rId3"/>
              </a:rPr>
              <a:t>fast.faa.gov/docs/acquisitionManagementPolicy/AcquisitionManagementPolicy_2.pdf</a:t>
            </a:r>
            <a:endParaRPr lang="en-US" sz="1200" dirty="0" smtClean="0"/>
          </a:p>
          <a:p>
            <a:pPr marL="457200" lvl="1" indent="0">
              <a:buNone/>
            </a:pPr>
            <a:endParaRPr lang="en-US" sz="1200" b="0" dirty="0" smtClean="0"/>
          </a:p>
        </p:txBody>
      </p:sp>
      <p:pic>
        <p:nvPicPr>
          <p:cNvPr id="1026" name="Picture 2" descr="C:\AJP Docs\AJP Program\AMS LCM_who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297" y="654928"/>
            <a:ext cx="4134303" cy="216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530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366125" cy="493712"/>
          </a:xfrm>
        </p:spPr>
        <p:txBody>
          <a:bodyPr/>
          <a:lstStyle/>
          <a:p>
            <a:pPr eaLnBrk="1" hangingPunct="1"/>
            <a:r>
              <a:rPr lang="en-US" altLang="en-US" sz="3600" u="sng" dirty="0" smtClean="0">
                <a:cs typeface="Times New Roman" pitchFamily="18" charset="0"/>
              </a:rPr>
              <a:t>Program Overview</a:t>
            </a:r>
          </a:p>
        </p:txBody>
      </p:sp>
      <p:sp>
        <p:nvSpPr>
          <p:cNvPr id="4099" name="Rectangle 3"/>
          <p:cNvSpPr>
            <a:spLocks noGrp="1" noChangeArrowheads="1"/>
          </p:cNvSpPr>
          <p:nvPr>
            <p:ph type="body" idx="1"/>
          </p:nvPr>
        </p:nvSpPr>
        <p:spPr>
          <a:xfrm>
            <a:off x="533400" y="990600"/>
            <a:ext cx="7696200" cy="4800600"/>
          </a:xfrm>
        </p:spPr>
        <p:txBody>
          <a:bodyPr/>
          <a:lstStyle/>
          <a:p>
            <a:pPr eaLnBrk="1" hangingPunct="1">
              <a:defRPr/>
            </a:pPr>
            <a:r>
              <a:rPr lang="en-US" sz="1600" dirty="0" smtClean="0"/>
              <a:t>The </a:t>
            </a:r>
            <a:r>
              <a:rPr lang="en-US" sz="1600" dirty="0"/>
              <a:t>RIRP’s objective is to continually discover, research, implement, maintain and innovate technologies that will detect the incorrect presence of an object in the Runway Safety Area at every airport and deliver a directive cue to the individual who can take corrective action. </a:t>
            </a:r>
            <a:endParaRPr lang="en-US" sz="1600" dirty="0" smtClean="0"/>
          </a:p>
          <a:p>
            <a:pPr eaLnBrk="1" hangingPunct="1">
              <a:defRPr/>
            </a:pPr>
            <a:endParaRPr lang="en-US" sz="1600" dirty="0"/>
          </a:p>
          <a:p>
            <a:pPr eaLnBrk="1" hangingPunct="1">
              <a:defRPr/>
            </a:pPr>
            <a:r>
              <a:rPr lang="en-US" altLang="en-US" sz="1600" b="1" dirty="0" smtClean="0"/>
              <a:t>To-date</a:t>
            </a:r>
            <a:r>
              <a:rPr lang="en-US" altLang="en-US" sz="1600" b="1" dirty="0"/>
              <a:t>, the RIRP has been involved in the creation of successful runway safety baseline program technologies such as</a:t>
            </a:r>
          </a:p>
          <a:p>
            <a:pPr lvl="2" eaLnBrk="1" hangingPunct="1">
              <a:defRPr/>
            </a:pPr>
            <a:r>
              <a:rPr lang="en-US" altLang="en-US" sz="1400" b="1" dirty="0"/>
              <a:t>Airport Surface Detection Equipment (ASDE-X) </a:t>
            </a:r>
          </a:p>
          <a:p>
            <a:pPr lvl="2" eaLnBrk="1" hangingPunct="1">
              <a:defRPr/>
            </a:pPr>
            <a:r>
              <a:rPr lang="en-US" altLang="en-US" sz="1400" b="1" dirty="0"/>
              <a:t>Runway Status Lights (RWSL</a:t>
            </a:r>
            <a:r>
              <a:rPr lang="en-US" altLang="en-US" sz="1400" b="1" dirty="0" smtClean="0"/>
              <a:t>).</a:t>
            </a:r>
          </a:p>
          <a:p>
            <a:pPr lvl="1" eaLnBrk="1" hangingPunct="1">
              <a:defRPr/>
            </a:pPr>
            <a:endParaRPr lang="en-US" altLang="en-US" sz="1100" b="1" dirty="0"/>
          </a:p>
          <a:p>
            <a:pPr eaLnBrk="1" hangingPunct="1">
              <a:defRPr/>
            </a:pPr>
            <a:r>
              <a:rPr lang="en-US" altLang="en-US" sz="1600" b="1" dirty="0" smtClean="0"/>
              <a:t>Consistent with standing National Transportation Safety Board recommendations, research emphasis will remain on technologies that provide for direct safety indications and alerts to pilots and aircrews at large airports as well as those that can be applied cost effectively at small to medium airports. </a:t>
            </a:r>
            <a:endParaRPr lang="en-US" altLang="en-US" sz="1600" dirty="0" smtClean="0"/>
          </a:p>
          <a:p>
            <a:pPr lvl="2" eaLnBrk="1" hangingPunct="1">
              <a:defRPr/>
            </a:pPr>
            <a:r>
              <a:rPr lang="en-US" altLang="en-US" sz="1400" b="1" dirty="0"/>
              <a:t>When appropriate, investment analyses will be performed to support acquisition and implementation of selected solutions.</a:t>
            </a:r>
          </a:p>
          <a:p>
            <a:pPr lvl="2" eaLnBrk="1" hangingPunct="1">
              <a:defRPr/>
            </a:pPr>
            <a:endParaRPr lang="en-US" altLang="en-US" sz="1400" b="1" dirty="0"/>
          </a:p>
          <a:p>
            <a:pPr marL="0" indent="0" eaLnBrk="1" hangingPunct="1">
              <a:buFontTx/>
              <a:buNone/>
              <a:defRPr/>
            </a:pPr>
            <a:endParaRPr lang="en-US" altLang="en-US" sz="1600" dirty="0">
              <a:cs typeface="Times New Roman" pitchFamily="18" charset="0"/>
            </a:endParaRPr>
          </a:p>
          <a:p>
            <a:pPr eaLnBrk="1" hangingPunct="1">
              <a:defRPr/>
            </a:pPr>
            <a:endParaRPr lang="en-US" altLang="en-US" dirty="0">
              <a:cs typeface="Times New Roman" pitchFamily="18" charset="0"/>
            </a:endParaRPr>
          </a:p>
          <a:p>
            <a:pPr eaLnBrk="1" hangingPunct="1">
              <a:buFontTx/>
              <a:buNone/>
              <a:defRPr/>
            </a:pPr>
            <a:endParaRPr lang="en-US" altLang="en-US" dirty="0">
              <a:cs typeface="Times New Roman" pitchFamily="18" charset="0"/>
            </a:endParaRPr>
          </a:p>
          <a:p>
            <a:pPr eaLnBrk="1" hangingPunct="1">
              <a:buFontTx/>
              <a:buNone/>
              <a:defRPr/>
            </a:pPr>
            <a:endParaRPr lang="en-US" altLang="en-US" dirty="0">
              <a:cs typeface="Arial" charset="0"/>
            </a:endParaRPr>
          </a:p>
        </p:txBody>
      </p:sp>
    </p:spTree>
    <p:extLst>
      <p:ext uri="{BB962C8B-B14F-4D97-AF65-F5344CB8AC3E}">
        <p14:creationId xmlns:p14="http://schemas.microsoft.com/office/powerpoint/2010/main" val="3356146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a:xfrm>
            <a:off x="1357313" y="1066800"/>
            <a:ext cx="2825750" cy="4097338"/>
          </a:xfrm>
        </p:spPr>
        <p:txBody>
          <a:bodyPr/>
          <a:lstStyle/>
          <a:p>
            <a:pPr marL="57150" indent="0">
              <a:spcAft>
                <a:spcPts val="0"/>
              </a:spcAft>
              <a:buFontTx/>
              <a:buNone/>
              <a:defRPr/>
            </a:pPr>
            <a:r>
              <a:rPr lang="en-US" sz="2200" dirty="0">
                <a:solidFill>
                  <a:schemeClr val="accent5">
                    <a:lumMod val="50000"/>
                  </a:schemeClr>
                </a:solidFill>
                <a:latin typeface="Calibri" panose="020F0502020204030204" pitchFamily="34" charset="0"/>
                <a:cs typeface="Calibri" panose="020F0502020204030204" pitchFamily="34" charset="0"/>
              </a:rPr>
              <a:t>FAA Runway Safety Program Order</a:t>
            </a:r>
          </a:p>
          <a:p>
            <a:pPr marL="0" indent="0">
              <a:spcBef>
                <a:spcPts val="1200"/>
              </a:spcBef>
              <a:spcAft>
                <a:spcPts val="600"/>
              </a:spcAft>
              <a:buFontTx/>
              <a:buNone/>
              <a:defRPr/>
            </a:pPr>
            <a:r>
              <a:rPr lang="en-US" sz="1100" dirty="0">
                <a:solidFill>
                  <a:schemeClr val="accent5">
                    <a:lumMod val="50000"/>
                  </a:schemeClr>
                </a:solidFill>
                <a:latin typeface="Calibri" panose="020F0502020204030204" pitchFamily="34" charset="0"/>
                <a:cs typeface="Calibri" panose="020F0502020204030204" pitchFamily="34" charset="0"/>
              </a:rPr>
              <a:t>This order prescribes the Federal Aviation Administration (FAA) Runway Safety Program. </a:t>
            </a:r>
          </a:p>
          <a:p>
            <a:pPr marL="0" indent="0">
              <a:spcBef>
                <a:spcPts val="1200"/>
              </a:spcBef>
              <a:spcAft>
                <a:spcPts val="600"/>
              </a:spcAft>
              <a:buFontTx/>
              <a:buNone/>
              <a:defRPr/>
            </a:pPr>
            <a:r>
              <a:rPr lang="en-US" sz="900" i="1" dirty="0">
                <a:solidFill>
                  <a:schemeClr val="tx1">
                    <a:lumMod val="65000"/>
                    <a:lumOff val="35000"/>
                  </a:schemeClr>
                </a:solidFill>
                <a:latin typeface="Calibri" panose="020F0502020204030204" pitchFamily="34" charset="0"/>
                <a:cs typeface="Calibri" panose="020F0502020204030204" pitchFamily="34" charset="0"/>
              </a:rPr>
              <a:t>This directive establishes policy, assigns responsibility, and delegates authority for ensuring compliance with this order within each organization. </a:t>
            </a:r>
          </a:p>
          <a:p>
            <a:pPr marL="0" indent="0">
              <a:buFontTx/>
              <a:buNone/>
              <a:defRPr/>
            </a:pPr>
            <a:r>
              <a:rPr lang="en-US" sz="900" i="1" dirty="0">
                <a:solidFill>
                  <a:schemeClr val="tx1">
                    <a:lumMod val="65000"/>
                    <a:lumOff val="35000"/>
                  </a:schemeClr>
                </a:solidFill>
                <a:latin typeface="Calibri" panose="020F0502020204030204" pitchFamily="34" charset="0"/>
                <a:cs typeface="Calibri" panose="020F0502020204030204" pitchFamily="34" charset="0"/>
              </a:rPr>
              <a:t>The Air Traffic Organization (ATO) expanded the scope of the Runway Safety Program to include the prevention of runway excursions. </a:t>
            </a:r>
          </a:p>
          <a:p>
            <a:pPr marL="0" indent="0">
              <a:buFontTx/>
              <a:buNone/>
              <a:defRPr/>
            </a:pPr>
            <a:endParaRPr lang="en-US" sz="900" i="1" dirty="0">
              <a:solidFill>
                <a:schemeClr val="tx1">
                  <a:lumMod val="65000"/>
                  <a:lumOff val="35000"/>
                </a:schemeClr>
              </a:solidFill>
              <a:latin typeface="Calibri" panose="020F0502020204030204" pitchFamily="34" charset="0"/>
              <a:cs typeface="Calibri" panose="020F0502020204030204" pitchFamily="34" charset="0"/>
            </a:endParaRPr>
          </a:p>
          <a:p>
            <a:pPr marL="0" indent="0">
              <a:buFontTx/>
              <a:buNone/>
              <a:defRPr/>
            </a:pPr>
            <a:r>
              <a:rPr lang="en-US" sz="900" i="1" dirty="0">
                <a:solidFill>
                  <a:schemeClr val="tx1">
                    <a:lumMod val="65000"/>
                    <a:lumOff val="35000"/>
                  </a:schemeClr>
                </a:solidFill>
                <a:latin typeface="Calibri" panose="020F0502020204030204" pitchFamily="34" charset="0"/>
                <a:cs typeface="Calibri" panose="020F0502020204030204" pitchFamily="34" charset="0"/>
              </a:rPr>
              <a:t>The ATO Vice President for Safety and Technical Training may periodically evaluate national and regional runway safety programs. Evaluations will focus on compliance with this order and the effectiveness of the programs in meeting objectives, strategies, and initiatives outlined in FAA’s Strategic Plan and the National Runway Safety Plan. </a:t>
            </a:r>
          </a:p>
          <a:p>
            <a:pPr marL="0" indent="0">
              <a:buFontTx/>
              <a:buNone/>
              <a:defRPr/>
            </a:pPr>
            <a:endParaRPr lang="en-US" sz="900" i="1" dirty="0">
              <a:solidFill>
                <a:schemeClr val="tx1">
                  <a:lumMod val="65000"/>
                  <a:lumOff val="35000"/>
                </a:schemeClr>
              </a:solidFill>
              <a:latin typeface="Calibri" panose="020F0502020204030204" pitchFamily="34" charset="0"/>
              <a:cs typeface="Calibri" panose="020F0502020204030204" pitchFamily="34" charset="0"/>
            </a:endParaRPr>
          </a:p>
          <a:p>
            <a:pPr marL="0" indent="0">
              <a:buFontTx/>
              <a:buNone/>
              <a:defRPr/>
            </a:pPr>
            <a:r>
              <a:rPr lang="en-US" sz="900" i="1" dirty="0">
                <a:solidFill>
                  <a:schemeClr val="tx1">
                    <a:lumMod val="65000"/>
                    <a:lumOff val="35000"/>
                  </a:schemeClr>
                </a:solidFill>
                <a:latin typeface="Calibri" panose="020F0502020204030204" pitchFamily="34" charset="0"/>
                <a:cs typeface="Calibri" panose="020F0502020204030204" pitchFamily="34" charset="0"/>
              </a:rPr>
              <a:t>Our long-term goal is to improve runway safety by decreasing the number and severity of runway incursions, excursions, and other surface incidents. </a:t>
            </a:r>
          </a:p>
        </p:txBody>
      </p:sp>
      <p:sp>
        <p:nvSpPr>
          <p:cNvPr id="11" name="Content Placeholder 10"/>
          <p:cNvSpPr>
            <a:spLocks noGrp="1"/>
          </p:cNvSpPr>
          <p:nvPr>
            <p:ph sz="quarter" idx="16"/>
          </p:nvPr>
        </p:nvSpPr>
        <p:spPr>
          <a:xfrm>
            <a:off x="6075363" y="984250"/>
            <a:ext cx="2992437" cy="3886200"/>
          </a:xfrm>
        </p:spPr>
        <p:txBody>
          <a:bodyPr/>
          <a:lstStyle/>
          <a:p>
            <a:pPr marL="57150" indent="0">
              <a:buFontTx/>
              <a:buNone/>
              <a:defRPr/>
            </a:pPr>
            <a:r>
              <a:rPr lang="en-US" sz="2200" dirty="0">
                <a:solidFill>
                  <a:srgbClr val="D6A300"/>
                </a:solidFill>
                <a:latin typeface="Calibri" panose="020F0502020204030204" pitchFamily="34" charset="0"/>
                <a:cs typeface="Calibri" panose="020F0502020204030204" pitchFamily="34" charset="0"/>
              </a:rPr>
              <a:t>FAA National Runway Safety Plan</a:t>
            </a:r>
          </a:p>
          <a:p>
            <a:pPr marL="0" indent="0">
              <a:spcBef>
                <a:spcPts val="1200"/>
              </a:spcBef>
              <a:spcAft>
                <a:spcPts val="600"/>
              </a:spcAft>
              <a:buFontTx/>
              <a:buNone/>
              <a:defRPr/>
            </a:pPr>
            <a:r>
              <a:rPr lang="en-US" sz="1100" dirty="0">
                <a:solidFill>
                  <a:srgbClr val="D6A300"/>
                </a:solidFill>
                <a:latin typeface="Calibri" panose="020F0502020204030204" pitchFamily="34" charset="0"/>
                <a:cs typeface="Calibri" panose="020F0502020204030204" pitchFamily="34" charset="0"/>
              </a:rPr>
              <a:t>The National Runway Safety Plan is a living document that incorporates these objectives and outlines the FAA’s medium-term runway safety strategic vision. </a:t>
            </a:r>
          </a:p>
          <a:p>
            <a:pPr marL="57150" indent="0">
              <a:buFontTx/>
              <a:buNone/>
              <a:defRPr/>
            </a:pPr>
            <a:r>
              <a:rPr lang="en-US" sz="900" i="1" dirty="0">
                <a:solidFill>
                  <a:schemeClr val="tx1">
                    <a:lumMod val="65000"/>
                    <a:lumOff val="35000"/>
                  </a:schemeClr>
                </a:solidFill>
                <a:latin typeface="Calibri" panose="020F0502020204030204" pitchFamily="34" charset="0"/>
                <a:cs typeface="Calibri" panose="020F0502020204030204" pitchFamily="34" charset="0"/>
              </a:rPr>
              <a:t>The 2015-2017 National Runway Safety Plan (referred to herein as the “Plan”) directly supports the Administrator’s Strategic Priorities, including the initiatives to make aviation safer and smarter in the nation’s airports by moving to risk-based decision making; enabling the safe and efficient integration of the Next Generation Air Transportation System; and demonstrating glob-al leadership in improving air traffic safety and efficiency through data-driven solutions that shape international standards.</a:t>
            </a:r>
          </a:p>
        </p:txBody>
      </p:sp>
      <p:sp>
        <p:nvSpPr>
          <p:cNvPr id="54" name="Text Placeholder 7"/>
          <p:cNvSpPr>
            <a:spLocks noGrp="1"/>
          </p:cNvSpPr>
          <p:nvPr>
            <p:ph type="body" idx="28"/>
          </p:nvPr>
        </p:nvSpPr>
        <p:spPr>
          <a:xfrm>
            <a:off x="152400" y="153988"/>
            <a:ext cx="8924925" cy="841375"/>
          </a:xfrm>
        </p:spPr>
        <p:txBody>
          <a:bodyPr/>
          <a:lstStyle/>
          <a:p>
            <a:pPr>
              <a:defRPr/>
            </a:pPr>
            <a:r>
              <a:rPr lang="en-US" sz="2400" b="1" dirty="0" smtClean="0">
                <a:solidFill>
                  <a:srgbClr val="1D2F68"/>
                </a:solidFill>
                <a:latin typeface="+mj-lt"/>
                <a:ea typeface="+mj-ea"/>
                <a:cs typeface="+mj-cs"/>
              </a:rPr>
              <a:t>RIRP </a:t>
            </a:r>
            <a:r>
              <a:rPr lang="en-US" sz="2400" b="1" dirty="0">
                <a:solidFill>
                  <a:srgbClr val="1D2F68"/>
                </a:solidFill>
                <a:latin typeface="+mj-lt"/>
                <a:ea typeface="+mj-ea"/>
                <a:cs typeface="+mj-cs"/>
              </a:rPr>
              <a:t>supports critical FAA Runway Safety Requirements</a:t>
            </a:r>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0950"/>
            <a:ext cx="1438275" cy="177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313" y="1230313"/>
            <a:ext cx="1976437" cy="255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175" y="4122738"/>
            <a:ext cx="1428750" cy="183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876925" y="4038600"/>
            <a:ext cx="3162300" cy="2008188"/>
          </a:xfrm>
          <a:prstGeom prst="rect">
            <a:avLst/>
          </a:prstGeom>
        </p:spPr>
        <p:txBody>
          <a:bodyPr>
            <a:spAutoFit/>
          </a:bodyPr>
          <a:lstStyle/>
          <a:p>
            <a:pPr eaLnBrk="1" hangingPunct="1">
              <a:spcBef>
                <a:spcPts val="0"/>
              </a:spcBef>
              <a:spcAft>
                <a:spcPts val="0"/>
              </a:spcAft>
              <a:defRPr/>
            </a:pPr>
            <a:r>
              <a:rPr lang="en-US" sz="1800" b="1" dirty="0">
                <a:solidFill>
                  <a:srgbClr val="0070C0"/>
                </a:solidFill>
                <a:latin typeface="Calibri" panose="020F0502020204030204" pitchFamily="34" charset="0"/>
                <a:cs typeface="Calibri" panose="020F0502020204030204" pitchFamily="34" charset="0"/>
              </a:rPr>
              <a:t>FAA Call to Action</a:t>
            </a:r>
          </a:p>
          <a:p>
            <a:pPr eaLnBrk="1" hangingPunct="1">
              <a:spcBef>
                <a:spcPts val="1200"/>
              </a:spcBef>
              <a:spcAft>
                <a:spcPts val="600"/>
              </a:spcAft>
              <a:defRPr/>
            </a:pPr>
            <a:r>
              <a:rPr lang="en-US" sz="1100" b="1" dirty="0">
                <a:solidFill>
                  <a:srgbClr val="0070C0"/>
                </a:solidFill>
                <a:latin typeface="Calibri" panose="020F0502020204030204" pitchFamily="34" charset="0"/>
                <a:cs typeface="Calibri" panose="020F0502020204030204" pitchFamily="34" charset="0"/>
              </a:rPr>
              <a:t>The Runway Safety Call to Action (C2A) convened on June 24, 2015, with 108 representatives from industry, labor, and government. </a:t>
            </a:r>
          </a:p>
          <a:p>
            <a:pPr eaLnBrk="1" hangingPunct="1">
              <a:spcBef>
                <a:spcPct val="50000"/>
              </a:spcBef>
              <a:defRPr/>
            </a:pPr>
            <a:r>
              <a:rPr lang="en-US" sz="900" b="1" i="1" dirty="0">
                <a:solidFill>
                  <a:schemeClr val="tx1">
                    <a:lumMod val="65000"/>
                    <a:lumOff val="35000"/>
                  </a:schemeClr>
                </a:solidFill>
                <a:latin typeface="Calibri" panose="020F0502020204030204" pitchFamily="34" charset="0"/>
                <a:cs typeface="Calibri" panose="020F0502020204030204" pitchFamily="34" charset="0"/>
              </a:rPr>
              <a:t>The “Call” was summoned by the FAA Administrator and was a follow-up to the 2007 Call to Action Safety Summit. Here, the Summit established a five-point, short-term Call to Action Plan that was completed, while the mid- and long-term Call to Action Plans involving technology improvements are either complete or are now in their final stages of deployment.</a:t>
            </a:r>
          </a:p>
        </p:txBody>
      </p:sp>
    </p:spTree>
    <p:extLst>
      <p:ext uri="{BB962C8B-B14F-4D97-AF65-F5344CB8AC3E}">
        <p14:creationId xmlns:p14="http://schemas.microsoft.com/office/powerpoint/2010/main" val="1255883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365FB8D0-F182-4E95-8C06-4BB15E4CA30A}" type="slidenum">
              <a:rPr lang="en-US" altLang="en-US" sz="1400" b="0" smtClean="0">
                <a:solidFill>
                  <a:schemeClr val="bg1"/>
                </a:solidFill>
              </a:rPr>
              <a:pPr eaLnBrk="1" hangingPunct="1">
                <a:spcBef>
                  <a:spcPct val="0"/>
                </a:spcBef>
              </a:pPr>
              <a:t>4</a:t>
            </a:fld>
            <a:endParaRPr lang="en-US" altLang="en-US" sz="1400" b="0" smtClean="0">
              <a:solidFill>
                <a:schemeClr val="bg1"/>
              </a:solidFill>
            </a:endParaRPr>
          </a:p>
        </p:txBody>
      </p:sp>
      <p:sp>
        <p:nvSpPr>
          <p:cNvPr id="7171" name="Rectangle 2"/>
          <p:cNvSpPr>
            <a:spLocks noGrp="1" noChangeArrowheads="1"/>
          </p:cNvSpPr>
          <p:nvPr>
            <p:ph type="title"/>
          </p:nvPr>
        </p:nvSpPr>
        <p:spPr>
          <a:xfrm>
            <a:off x="428625" y="76200"/>
            <a:ext cx="8472488" cy="609600"/>
          </a:xfrm>
        </p:spPr>
        <p:txBody>
          <a:bodyPr/>
          <a:lstStyle/>
          <a:p>
            <a:pPr algn="ctr" eaLnBrk="1" hangingPunct="1"/>
            <a:r>
              <a:rPr lang="en-US" altLang="en-US" sz="2800" dirty="0" smtClean="0"/>
              <a:t>RIRP Response to REDAC recommendations</a:t>
            </a:r>
            <a:endParaRPr lang="en-US" altLang="en-US" sz="2800" i="1" dirty="0" smtClean="0"/>
          </a:p>
        </p:txBody>
      </p:sp>
      <p:sp>
        <p:nvSpPr>
          <p:cNvPr id="7172" name="Rectangle 3"/>
          <p:cNvSpPr txBox="1">
            <a:spLocks noChangeArrowheads="1"/>
          </p:cNvSpPr>
          <p:nvPr/>
        </p:nvSpPr>
        <p:spPr bwMode="auto">
          <a:xfrm>
            <a:off x="428625" y="609600"/>
            <a:ext cx="84724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346075" indent="-346075"/>
            <a:endParaRPr lang="en-US" sz="1600" b="0" dirty="0" smtClean="0"/>
          </a:p>
          <a:p>
            <a:pPr marL="346075" indent="-346075"/>
            <a:r>
              <a:rPr lang="en-US" sz="1600" b="0" dirty="0" smtClean="0"/>
              <a:t>The </a:t>
            </a:r>
            <a:r>
              <a:rPr lang="en-US" sz="1600" b="0" dirty="0"/>
              <a:t>RIRP’s primary mission is to research, prototype, test and conduct operational evaluations of potential runway incursion reduction technologies to assess their technical capability and operational </a:t>
            </a:r>
            <a:r>
              <a:rPr lang="en-US" sz="1600" b="0" dirty="0" smtClean="0"/>
              <a:t>feasibility.</a:t>
            </a:r>
          </a:p>
          <a:p>
            <a:pPr marL="346075" indent="-346075"/>
            <a:endParaRPr lang="en-US" sz="1600" b="0" dirty="0" smtClean="0"/>
          </a:p>
          <a:p>
            <a:pPr marL="346075" indent="-346075"/>
            <a:r>
              <a:rPr lang="en-US" sz="1600" b="0" dirty="0" smtClean="0"/>
              <a:t>If </a:t>
            </a:r>
            <a:r>
              <a:rPr lang="en-US" sz="1600" b="0" dirty="0"/>
              <a:t>the systems meet the technical requirements and prove to be feasible, </a:t>
            </a:r>
            <a:r>
              <a:rPr lang="en-US" sz="1600" dirty="0"/>
              <a:t>only then</a:t>
            </a:r>
            <a:r>
              <a:rPr lang="en-US" sz="1600" b="0" dirty="0"/>
              <a:t>, in accordance with the FAA’s AMS process, does the RIRP proceed with activities pertaining to cost and benefits estimation. The lessons learned during the test and evaluation of the technologies determine what </a:t>
            </a:r>
            <a:r>
              <a:rPr lang="en-US" sz="1600" b="0" dirty="0" smtClean="0"/>
              <a:t>potential “benefits pool” </a:t>
            </a:r>
            <a:r>
              <a:rPr lang="en-US" sz="1600" b="0" dirty="0"/>
              <a:t>the system can claim, and are used to build a potential business case for an acquisition decision by the FAA.</a:t>
            </a:r>
          </a:p>
          <a:p>
            <a:pPr marL="346075" indent="-346075"/>
            <a:endParaRPr lang="en-US" sz="1600" b="0" dirty="0" smtClean="0"/>
          </a:p>
          <a:p>
            <a:pPr marL="346075" indent="-346075"/>
            <a:r>
              <a:rPr lang="en-US" sz="1600" b="0" dirty="0" smtClean="0"/>
              <a:t>The </a:t>
            </a:r>
            <a:r>
              <a:rPr lang="en-US" sz="1600" b="0" dirty="0"/>
              <a:t>RIRP, and the program sponsor, the Office of Runway Safety (AJI-14) presented a briefing on the FAA's Runway Safety Metric at the Spring 2017 REDAC NAS Ops sub-committee meeting in order to address the committee’s Fall 2015 recommendation to the RIRP, viz. to estimate the benefits pool for Runway Incursion prevention technologies. </a:t>
            </a:r>
            <a:endParaRPr lang="en-US" sz="1600" b="0" dirty="0" smtClean="0"/>
          </a:p>
        </p:txBody>
      </p:sp>
    </p:spTree>
    <p:extLst>
      <p:ext uri="{BB962C8B-B14F-4D97-AF65-F5344CB8AC3E}">
        <p14:creationId xmlns:p14="http://schemas.microsoft.com/office/powerpoint/2010/main" val="3412632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365FB8D0-F182-4E95-8C06-4BB15E4CA30A}" type="slidenum">
              <a:rPr lang="en-US" altLang="en-US" sz="1400" b="0" smtClean="0">
                <a:solidFill>
                  <a:schemeClr val="bg1"/>
                </a:solidFill>
              </a:rPr>
              <a:pPr eaLnBrk="1" hangingPunct="1">
                <a:spcBef>
                  <a:spcPct val="0"/>
                </a:spcBef>
              </a:pPr>
              <a:t>5</a:t>
            </a:fld>
            <a:endParaRPr lang="en-US" altLang="en-US" sz="1400" b="0" smtClean="0">
              <a:solidFill>
                <a:schemeClr val="bg1"/>
              </a:solidFill>
            </a:endParaRPr>
          </a:p>
        </p:txBody>
      </p:sp>
      <p:sp>
        <p:nvSpPr>
          <p:cNvPr id="7171" name="Rectangle 2"/>
          <p:cNvSpPr>
            <a:spLocks noGrp="1" noChangeArrowheads="1"/>
          </p:cNvSpPr>
          <p:nvPr>
            <p:ph type="title"/>
          </p:nvPr>
        </p:nvSpPr>
        <p:spPr>
          <a:xfrm>
            <a:off x="428625" y="76200"/>
            <a:ext cx="8472488" cy="609600"/>
          </a:xfrm>
        </p:spPr>
        <p:txBody>
          <a:bodyPr/>
          <a:lstStyle/>
          <a:p>
            <a:pPr algn="ctr" eaLnBrk="1" hangingPunct="1"/>
            <a:r>
              <a:rPr lang="en-US" altLang="en-US" sz="2800" dirty="0" smtClean="0"/>
              <a:t>RIRP Response to recommendations</a:t>
            </a:r>
            <a:endParaRPr lang="en-US" altLang="en-US" sz="2800" i="1" dirty="0" smtClean="0"/>
          </a:p>
        </p:txBody>
      </p:sp>
      <p:sp>
        <p:nvSpPr>
          <p:cNvPr id="7172" name="Rectangle 3"/>
          <p:cNvSpPr txBox="1">
            <a:spLocks noChangeArrowheads="1"/>
          </p:cNvSpPr>
          <p:nvPr/>
        </p:nvSpPr>
        <p:spPr bwMode="auto">
          <a:xfrm>
            <a:off x="428625" y="762000"/>
            <a:ext cx="84724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346075" indent="-346075"/>
            <a:r>
              <a:rPr lang="en-US" sz="1600" b="0" dirty="0"/>
              <a:t>This Runway Safety </a:t>
            </a:r>
            <a:r>
              <a:rPr lang="en-US" sz="1600" b="0" dirty="0" smtClean="0"/>
              <a:t>Metric (RSM), </a:t>
            </a:r>
            <a:r>
              <a:rPr lang="en-US" sz="1600" b="0" dirty="0"/>
              <a:t>being developed by the FAA’s Office of Safety &amp; Technical Training (AJI) focuses on </a:t>
            </a:r>
            <a:r>
              <a:rPr lang="en-US" sz="1600" dirty="0"/>
              <a:t>quantifying the reduction of risk</a:t>
            </a:r>
            <a:r>
              <a:rPr lang="en-US" sz="1600" b="0" dirty="0"/>
              <a:t>, as opposed to valuing a theoretical loss of life; which was the metric previously used to calculate available benefit pool estimates. </a:t>
            </a:r>
          </a:p>
          <a:p>
            <a:pPr marL="747713" lvl="1" indent="-404813"/>
            <a:r>
              <a:rPr lang="en-US" sz="1200" b="0" dirty="0" smtClean="0"/>
              <a:t>This </a:t>
            </a:r>
            <a:r>
              <a:rPr lang="en-US" sz="1200" b="0" dirty="0"/>
              <a:t>metric has been developed </a:t>
            </a:r>
            <a:r>
              <a:rPr lang="en-US" sz="1200" b="1" dirty="0"/>
              <a:t>specifically for runway safety related programs</a:t>
            </a:r>
            <a:r>
              <a:rPr lang="en-US" sz="1200" u="sng" dirty="0"/>
              <a:t>, </a:t>
            </a:r>
            <a:r>
              <a:rPr lang="en-US" sz="1200" b="0" dirty="0"/>
              <a:t>since fatal aviation accident avoidance benefits have been exhausted by previous activities for all technology programs. </a:t>
            </a:r>
            <a:endParaRPr lang="en-US" sz="1200" b="0" dirty="0" smtClean="0"/>
          </a:p>
          <a:p>
            <a:pPr marL="346075" indent="-346075"/>
            <a:endParaRPr lang="en-US" sz="1600" b="0" dirty="0" smtClean="0"/>
          </a:p>
          <a:p>
            <a:pPr marL="346075" indent="-346075"/>
            <a:r>
              <a:rPr lang="en-US" sz="1600" b="0" dirty="0" smtClean="0"/>
              <a:t>Runway </a:t>
            </a:r>
            <a:r>
              <a:rPr lang="en-US" sz="1600" b="0" dirty="0"/>
              <a:t>Incursions in the NAS have increased significantly since the previous accident avoidance technology programs were acquired by the FAA. Since Runway Incursions are pre-cursors to runway accidents, the increase has contributed to an </a:t>
            </a:r>
            <a:r>
              <a:rPr lang="en-US" sz="1600" dirty="0"/>
              <a:t>increased runway safety risk </a:t>
            </a:r>
            <a:r>
              <a:rPr lang="en-US" sz="1600" b="0" dirty="0"/>
              <a:t>in the NAS. </a:t>
            </a:r>
          </a:p>
          <a:p>
            <a:pPr marL="346075" indent="-346075"/>
            <a:endParaRPr lang="en-US" sz="1600" b="0" dirty="0" smtClean="0"/>
          </a:p>
          <a:p>
            <a:pPr marL="346075" indent="-346075"/>
            <a:r>
              <a:rPr lang="en-US" sz="1600" b="0" dirty="0" smtClean="0"/>
              <a:t>The RSM will </a:t>
            </a:r>
            <a:r>
              <a:rPr lang="en-US" sz="1600" b="0" dirty="0"/>
              <a:t>serve as the cornerstone to quantify the benefits of all future runway safety systems, included those being investigated by the RIRP. </a:t>
            </a:r>
            <a:endParaRPr lang="en-US" sz="1600" b="0" dirty="0" smtClean="0"/>
          </a:p>
          <a:p>
            <a:pPr marL="346075" indent="-346075"/>
            <a:endParaRPr lang="en-US" sz="1600" b="0" dirty="0" smtClean="0"/>
          </a:p>
          <a:p>
            <a:pPr marL="346075" indent="-346075"/>
            <a:r>
              <a:rPr lang="en-US" sz="1600" b="0" dirty="0" smtClean="0"/>
              <a:t>The </a:t>
            </a:r>
            <a:r>
              <a:rPr lang="en-US" sz="1600" b="0" dirty="0"/>
              <a:t>RIRP and the Office of Runway Safety would like to continue </a:t>
            </a:r>
            <a:r>
              <a:rPr lang="en-US" sz="1600" b="0" dirty="0" smtClean="0"/>
              <a:t>to brief the </a:t>
            </a:r>
            <a:r>
              <a:rPr lang="en-US" sz="1600" b="0" dirty="0"/>
              <a:t>REDAC NAS Ops </a:t>
            </a:r>
            <a:r>
              <a:rPr lang="en-US" sz="1600" b="0" dirty="0" smtClean="0"/>
              <a:t>sub-committee on </a:t>
            </a:r>
            <a:r>
              <a:rPr lang="en-US" sz="1600" b="0" dirty="0"/>
              <a:t>the development of </a:t>
            </a:r>
            <a:r>
              <a:rPr lang="en-US" sz="1600" b="0" dirty="0" smtClean="0"/>
              <a:t>safety benefits based on the RSM, as the Metric is formally adopted by the FAA in FY2019.</a:t>
            </a:r>
            <a:endParaRPr lang="en-US" sz="1600" b="0" dirty="0"/>
          </a:p>
        </p:txBody>
      </p:sp>
    </p:spTree>
    <p:extLst>
      <p:ext uri="{BB962C8B-B14F-4D97-AF65-F5344CB8AC3E}">
        <p14:creationId xmlns:p14="http://schemas.microsoft.com/office/powerpoint/2010/main" val="1543464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187488B-5047-499D-8139-9A69FFCA20FA}" type="slidenum">
              <a:rPr lang="en-US" altLang="en-US" sz="1400" b="0" smtClean="0">
                <a:solidFill>
                  <a:srgbClr val="FFFFFF"/>
                </a:solidFill>
              </a:rPr>
              <a:pPr eaLnBrk="1" hangingPunct="1">
                <a:spcBef>
                  <a:spcPct val="0"/>
                </a:spcBef>
              </a:pPr>
              <a:t>6</a:t>
            </a:fld>
            <a:endParaRPr lang="en-US" altLang="en-US" sz="1400" b="0" smtClean="0">
              <a:solidFill>
                <a:srgbClr val="FFFFFF"/>
              </a:solidFill>
            </a:endParaRPr>
          </a:p>
        </p:txBody>
      </p:sp>
      <p:sp>
        <p:nvSpPr>
          <p:cNvPr id="8195" name="Rectangle 2"/>
          <p:cNvSpPr>
            <a:spLocks noGrp="1" noChangeArrowheads="1"/>
          </p:cNvSpPr>
          <p:nvPr>
            <p:ph type="title"/>
          </p:nvPr>
        </p:nvSpPr>
        <p:spPr>
          <a:xfrm>
            <a:off x="428625" y="228600"/>
            <a:ext cx="8472488" cy="609600"/>
          </a:xfrm>
        </p:spPr>
        <p:txBody>
          <a:bodyPr/>
          <a:lstStyle/>
          <a:p>
            <a:pPr algn="ctr" eaLnBrk="1" hangingPunct="1"/>
            <a:r>
              <a:rPr lang="en-US" altLang="en-US" sz="2800" dirty="0" smtClean="0"/>
              <a:t>RIRP Overview Capabilities</a:t>
            </a:r>
          </a:p>
        </p:txBody>
      </p:sp>
      <p:sp>
        <p:nvSpPr>
          <p:cNvPr id="4100" name="Rectangle 3"/>
          <p:cNvSpPr>
            <a:spLocks noGrp="1" noChangeArrowheads="1"/>
          </p:cNvSpPr>
          <p:nvPr>
            <p:ph type="body" idx="1"/>
          </p:nvPr>
        </p:nvSpPr>
        <p:spPr>
          <a:xfrm>
            <a:off x="275084" y="802828"/>
            <a:ext cx="8443913" cy="4302572"/>
          </a:xfrm>
        </p:spPr>
        <p:txBody>
          <a:bodyPr/>
          <a:lstStyle/>
          <a:p>
            <a:pPr marL="461963" lvl="1" indent="0" eaLnBrk="1" hangingPunct="1">
              <a:buFontTx/>
              <a:buNone/>
              <a:defRPr/>
            </a:pPr>
            <a:endParaRPr lang="en-US" sz="1000" b="1" dirty="0" smtClean="0"/>
          </a:p>
          <a:p>
            <a:pPr marL="461963" lvl="1" indent="0" eaLnBrk="1" hangingPunct="1">
              <a:buFontTx/>
              <a:buNone/>
              <a:defRPr/>
            </a:pPr>
            <a:r>
              <a:rPr lang="en-US" b="1" dirty="0" smtClean="0"/>
              <a:t>People:</a:t>
            </a:r>
          </a:p>
          <a:p>
            <a:pPr marL="461963" lvl="1" indent="0" eaLnBrk="1" hangingPunct="1">
              <a:buFont typeface="Arial" pitchFamily="34" charset="0"/>
              <a:buChar char="•"/>
              <a:defRPr/>
            </a:pPr>
            <a:r>
              <a:rPr lang="en-US" sz="2000" b="1" dirty="0" smtClean="0"/>
              <a:t>  </a:t>
            </a:r>
            <a:r>
              <a:rPr lang="en-US" sz="2000" dirty="0" smtClean="0"/>
              <a:t>Program Managers: Ben Marple</a:t>
            </a:r>
          </a:p>
          <a:p>
            <a:pPr marL="461963" lvl="1" indent="0" eaLnBrk="1" hangingPunct="1">
              <a:buFont typeface="Arial" pitchFamily="34" charset="0"/>
              <a:buChar char="•"/>
              <a:defRPr/>
            </a:pPr>
            <a:r>
              <a:rPr lang="en-US" sz="2000" dirty="0" smtClean="0"/>
              <a:t>  Support Contractors: GEMS Inc., Veracity Eng. </a:t>
            </a:r>
          </a:p>
          <a:p>
            <a:pPr marL="862013" lvl="2" indent="0" eaLnBrk="1" hangingPunct="1">
              <a:buFontTx/>
              <a:buNone/>
              <a:defRPr/>
            </a:pPr>
            <a:endParaRPr lang="en-US" sz="1000" b="1" dirty="0"/>
          </a:p>
          <a:p>
            <a:pPr marL="461963" lvl="1" indent="0" eaLnBrk="1" hangingPunct="1">
              <a:buFontTx/>
              <a:buNone/>
              <a:defRPr/>
            </a:pPr>
            <a:r>
              <a:rPr lang="en-US" b="1" dirty="0" smtClean="0"/>
              <a:t>Laboratories:</a:t>
            </a:r>
          </a:p>
          <a:p>
            <a:pPr marL="461963" lvl="1" indent="0" eaLnBrk="1" hangingPunct="1">
              <a:buFont typeface="Arial" pitchFamily="34" charset="0"/>
              <a:buChar char="•"/>
              <a:defRPr/>
            </a:pPr>
            <a:r>
              <a:rPr lang="en-US" sz="2000" dirty="0" smtClean="0">
                <a:solidFill>
                  <a:srgbClr val="000000"/>
                </a:solidFill>
              </a:rPr>
              <a:t>  MIT/LL:</a:t>
            </a:r>
          </a:p>
          <a:p>
            <a:pPr marL="862013" lvl="2" indent="0" eaLnBrk="1" hangingPunct="1">
              <a:buFont typeface="Arial" pitchFamily="34" charset="0"/>
              <a:buChar char="−"/>
              <a:defRPr/>
            </a:pPr>
            <a:r>
              <a:rPr lang="en-US" sz="1600" dirty="0" smtClean="0">
                <a:solidFill>
                  <a:srgbClr val="000000"/>
                </a:solidFill>
              </a:rPr>
              <a:t>  Safety Logic and Technology Development</a:t>
            </a:r>
          </a:p>
          <a:p>
            <a:pPr marL="862013" lvl="2" indent="0" eaLnBrk="1" hangingPunct="1">
              <a:buFont typeface="Arial" pitchFamily="34" charset="0"/>
              <a:buChar char="−"/>
              <a:defRPr/>
            </a:pPr>
            <a:r>
              <a:rPr lang="en-US" sz="1600" dirty="0">
                <a:solidFill>
                  <a:srgbClr val="000000"/>
                </a:solidFill>
              </a:rPr>
              <a:t> </a:t>
            </a:r>
            <a:r>
              <a:rPr lang="en-US" sz="1600" dirty="0" smtClean="0">
                <a:solidFill>
                  <a:srgbClr val="000000"/>
                </a:solidFill>
              </a:rPr>
              <a:t> System Requirements Development</a:t>
            </a:r>
          </a:p>
          <a:p>
            <a:pPr marL="461963" lvl="1" indent="0" eaLnBrk="1" hangingPunct="1">
              <a:buFont typeface="Arial" pitchFamily="34" charset="0"/>
              <a:buChar char="•"/>
              <a:defRPr/>
            </a:pPr>
            <a:r>
              <a:rPr lang="en-US" sz="2000" dirty="0" smtClean="0">
                <a:solidFill>
                  <a:srgbClr val="000000"/>
                </a:solidFill>
              </a:rPr>
              <a:t>MITRE:</a:t>
            </a:r>
          </a:p>
          <a:p>
            <a:pPr marL="862013" lvl="2" indent="0" eaLnBrk="1" hangingPunct="1">
              <a:buFont typeface="Arial" pitchFamily="34" charset="0"/>
              <a:buChar char="−"/>
              <a:defRPr/>
            </a:pPr>
            <a:r>
              <a:rPr lang="en-US" sz="1600" dirty="0" smtClean="0">
                <a:solidFill>
                  <a:srgbClr val="000000"/>
                </a:solidFill>
              </a:rPr>
              <a:t> Benefit Estimation Methodology  </a:t>
            </a:r>
          </a:p>
          <a:p>
            <a:pPr marL="862013" lvl="2" indent="0" eaLnBrk="1" hangingPunct="1">
              <a:buFont typeface="Arial" pitchFamily="34" charset="0"/>
              <a:buChar char="−"/>
              <a:defRPr/>
            </a:pPr>
            <a:r>
              <a:rPr lang="en-US" sz="1600" dirty="0" smtClean="0">
                <a:solidFill>
                  <a:srgbClr val="000000"/>
                </a:solidFill>
              </a:rPr>
              <a:t> Research / Data Mining</a:t>
            </a:r>
          </a:p>
          <a:p>
            <a:pPr marL="862013" lvl="2" indent="0" eaLnBrk="1" hangingPunct="1">
              <a:buFont typeface="Arial" pitchFamily="34" charset="0"/>
              <a:buChar char="−"/>
              <a:defRPr/>
            </a:pPr>
            <a:r>
              <a:rPr lang="en-US" sz="1600" dirty="0" smtClean="0">
                <a:solidFill>
                  <a:srgbClr val="000000"/>
                </a:solidFill>
              </a:rPr>
              <a:t>  </a:t>
            </a:r>
            <a:r>
              <a:rPr lang="en-US" sz="1600" dirty="0">
                <a:solidFill>
                  <a:srgbClr val="000000"/>
                </a:solidFill>
              </a:rPr>
              <a:t>Human Factors</a:t>
            </a:r>
          </a:p>
          <a:p>
            <a:pPr lvl="2"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76200"/>
            <a:ext cx="8472488" cy="609600"/>
          </a:xfrm>
        </p:spPr>
        <p:txBody>
          <a:bodyPr/>
          <a:lstStyle/>
          <a:p>
            <a:pPr algn="ctr"/>
            <a:r>
              <a:rPr lang="en-US" altLang="en-US" sz="2800" dirty="0" smtClean="0"/>
              <a:t>Anticipated Research in FY18 and FY19</a:t>
            </a:r>
          </a:p>
        </p:txBody>
      </p:sp>
      <p:sp>
        <p:nvSpPr>
          <p:cNvPr id="15363" name="Content Placeholder 2"/>
          <p:cNvSpPr>
            <a:spLocks noGrp="1"/>
          </p:cNvSpPr>
          <p:nvPr>
            <p:ph idx="1"/>
          </p:nvPr>
        </p:nvSpPr>
        <p:spPr>
          <a:xfrm>
            <a:off x="457200" y="838200"/>
            <a:ext cx="8050213" cy="4543425"/>
          </a:xfrm>
        </p:spPr>
        <p:txBody>
          <a:bodyPr/>
          <a:lstStyle/>
          <a:p>
            <a:pPr marL="0" indent="0">
              <a:buFontTx/>
              <a:buNone/>
              <a:defRPr/>
            </a:pPr>
            <a:r>
              <a:rPr lang="en-US" sz="2400" dirty="0" smtClean="0"/>
              <a:t>Planned Research Activities</a:t>
            </a:r>
          </a:p>
          <a:p>
            <a:pPr marL="0" indent="0">
              <a:buFontTx/>
              <a:buNone/>
              <a:defRPr/>
            </a:pPr>
            <a:endParaRPr lang="en-US" sz="1200" dirty="0" smtClean="0"/>
          </a:p>
          <a:p>
            <a:pPr>
              <a:defRPr/>
            </a:pPr>
            <a:r>
              <a:rPr lang="en-US" sz="1800" b="0" dirty="0" smtClean="0">
                <a:solidFill>
                  <a:srgbClr val="000000"/>
                </a:solidFill>
                <a:latin typeface="Arial" charset="0"/>
              </a:rPr>
              <a:t>Advanced RI prevention technology procurement </a:t>
            </a:r>
            <a:r>
              <a:rPr lang="en-US" altLang="en-US" sz="1800" b="0" dirty="0" smtClean="0"/>
              <a:t>for </a:t>
            </a:r>
            <a:r>
              <a:rPr lang="en-US" altLang="en-US" sz="1800" b="0" dirty="0">
                <a:solidFill>
                  <a:srgbClr val="000000"/>
                </a:solidFill>
              </a:rPr>
              <a:t>Runway </a:t>
            </a:r>
            <a:r>
              <a:rPr lang="en-US" altLang="en-US" sz="1800" b="0" dirty="0" smtClean="0">
                <a:solidFill>
                  <a:srgbClr val="000000"/>
                </a:solidFill>
              </a:rPr>
              <a:t>Incursion </a:t>
            </a:r>
            <a:r>
              <a:rPr lang="en-US" altLang="en-US" sz="1800" b="0" dirty="0">
                <a:solidFill>
                  <a:srgbClr val="000000"/>
                </a:solidFill>
              </a:rPr>
              <a:t>Prevention Shortfall Analysis (RIPSA</a:t>
            </a:r>
            <a:r>
              <a:rPr lang="en-US" altLang="en-US" sz="1800" b="0" dirty="0" smtClean="0">
                <a:solidFill>
                  <a:srgbClr val="000000"/>
                </a:solidFill>
              </a:rPr>
              <a:t>)</a:t>
            </a:r>
            <a:endParaRPr lang="en-US" altLang="en-US" sz="1800" b="0" dirty="0"/>
          </a:p>
          <a:p>
            <a:pPr lvl="0">
              <a:defRPr/>
            </a:pPr>
            <a:r>
              <a:rPr lang="en-US" sz="1800" b="0" dirty="0" smtClean="0">
                <a:solidFill>
                  <a:srgbClr val="000000"/>
                </a:solidFill>
                <a:latin typeface="Arial" charset="0"/>
              </a:rPr>
              <a:t>Site </a:t>
            </a:r>
            <a:r>
              <a:rPr lang="en-US" sz="1800" b="0" dirty="0">
                <a:solidFill>
                  <a:srgbClr val="000000"/>
                </a:solidFill>
                <a:latin typeface="Arial" charset="0"/>
              </a:rPr>
              <a:t>Implementation and systems installation </a:t>
            </a:r>
            <a:r>
              <a:rPr lang="en-US" altLang="en-US" sz="1800" b="0" dirty="0"/>
              <a:t>of </a:t>
            </a:r>
            <a:r>
              <a:rPr lang="en-US" altLang="en-US" sz="1800" b="0" dirty="0" smtClean="0"/>
              <a:t>localized surveillance </a:t>
            </a:r>
            <a:r>
              <a:rPr lang="en-US" altLang="en-US" sz="1800" b="0" dirty="0"/>
              <a:t>and annunciation technologies at RIPSA Candidate Airports following the right-site, right-size model </a:t>
            </a:r>
            <a:endParaRPr lang="en-US" altLang="en-US" sz="1800" b="0" dirty="0" smtClean="0"/>
          </a:p>
          <a:p>
            <a:pPr lvl="0">
              <a:defRPr/>
            </a:pPr>
            <a:r>
              <a:rPr lang="en-US" altLang="en-US" sz="1800" b="0" dirty="0" smtClean="0"/>
              <a:t>Small Airport Surveillance Sensor (SASS) surveillance capability development and testing at MIT Lincoln Lab</a:t>
            </a:r>
          </a:p>
          <a:p>
            <a:pPr>
              <a:defRPr/>
            </a:pPr>
            <a:r>
              <a:rPr lang="en-US" altLang="en-US" sz="1800" b="0" dirty="0" smtClean="0"/>
              <a:t>SASS Technology Transfer to Industry</a:t>
            </a:r>
          </a:p>
          <a:p>
            <a:r>
              <a:rPr lang="en-US" sz="1800" b="0" dirty="0" smtClean="0"/>
              <a:t>Initiate </a:t>
            </a:r>
            <a:r>
              <a:rPr lang="en-US" sz="1800" b="0" dirty="0"/>
              <a:t>research on </a:t>
            </a:r>
            <a:r>
              <a:rPr lang="en-US" sz="1800" b="0" dirty="0" smtClean="0"/>
              <a:t>Surface Taxi </a:t>
            </a:r>
            <a:r>
              <a:rPr lang="en-US" sz="1800" b="0" dirty="0"/>
              <a:t>Conformance </a:t>
            </a:r>
            <a:r>
              <a:rPr lang="en-US" sz="1800" b="0" dirty="0" smtClean="0"/>
              <a:t>Monitoring (STCM) for </a:t>
            </a:r>
            <a:r>
              <a:rPr lang="en-US" sz="1800" b="0" dirty="0"/>
              <a:t>RI prevention </a:t>
            </a:r>
            <a:endParaRPr lang="en-US" sz="1800" b="0" dirty="0" smtClean="0"/>
          </a:p>
          <a:p>
            <a:r>
              <a:rPr lang="en-US" sz="1800" b="0" dirty="0" smtClean="0"/>
              <a:t>Research capabilities </a:t>
            </a:r>
            <a:r>
              <a:rPr lang="en-US" sz="1800" b="0" dirty="0"/>
              <a:t>needed to digitize taxi route </a:t>
            </a:r>
            <a:r>
              <a:rPr lang="en-US" sz="1800" b="0" dirty="0" smtClean="0"/>
              <a:t>instructions to support STCM</a:t>
            </a:r>
          </a:p>
          <a:p>
            <a:r>
              <a:rPr lang="en-US" sz="1800" b="0" dirty="0" smtClean="0"/>
              <a:t>Develop </a:t>
            </a:r>
            <a:r>
              <a:rPr lang="en-US" sz="1800" b="0" dirty="0"/>
              <a:t>airport surface database requirements to support taxi conformance monitoring</a:t>
            </a:r>
          </a:p>
          <a:p>
            <a:pPr>
              <a:defRPr/>
            </a:pPr>
            <a:endParaRPr lang="en-US" altLang="en-US" sz="1800" b="0" dirty="0" smtClean="0"/>
          </a:p>
          <a:p>
            <a:pPr>
              <a:defRPr/>
            </a:pPr>
            <a:endParaRPr lang="en-US" sz="2000" dirty="0" smtClean="0"/>
          </a:p>
          <a:p>
            <a:pPr lvl="1">
              <a:defRPr/>
            </a:pPr>
            <a:endParaRPr lang="en-US" sz="2000" dirty="0"/>
          </a:p>
          <a:p>
            <a:pPr lvl="1">
              <a:defRPr/>
            </a:pPr>
            <a:endParaRPr lang="en-US" sz="2000" dirty="0" smtClean="0"/>
          </a:p>
        </p:txBody>
      </p:sp>
      <p:sp>
        <p:nvSpPr>
          <p:cNvPr id="922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54B2F8F-8F81-4758-979D-DC769FAF6946}" type="slidenum">
              <a:rPr lang="en-US" altLang="en-US" sz="1400" b="0" smtClean="0">
                <a:solidFill>
                  <a:schemeClr val="bg1"/>
                </a:solidFill>
              </a:rPr>
              <a:pPr eaLnBrk="1" hangingPunct="1">
                <a:spcBef>
                  <a:spcPct val="0"/>
                </a:spcBef>
              </a:pPr>
              <a:t>7</a:t>
            </a:fld>
            <a:endParaRPr lang="en-US" altLang="en-US" sz="1400" b="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228600"/>
            <a:ext cx="8472488" cy="609600"/>
          </a:xfrm>
        </p:spPr>
        <p:txBody>
          <a:bodyPr/>
          <a:lstStyle/>
          <a:p>
            <a:pPr algn="ctr"/>
            <a:r>
              <a:rPr lang="en-US" altLang="en-US" sz="2800" dirty="0"/>
              <a:t>Anticipated Research in FY18 and FY19</a:t>
            </a:r>
            <a:endParaRPr lang="en-US" altLang="en-US" sz="2800" dirty="0" smtClean="0"/>
          </a:p>
        </p:txBody>
      </p:sp>
      <p:sp>
        <p:nvSpPr>
          <p:cNvPr id="10243" name="Content Placeholder 2"/>
          <p:cNvSpPr>
            <a:spLocks noGrp="1"/>
          </p:cNvSpPr>
          <p:nvPr>
            <p:ph idx="1"/>
          </p:nvPr>
        </p:nvSpPr>
        <p:spPr>
          <a:xfrm>
            <a:off x="495300" y="1247775"/>
            <a:ext cx="8050213" cy="4391025"/>
          </a:xfrm>
        </p:spPr>
        <p:txBody>
          <a:bodyPr/>
          <a:lstStyle/>
          <a:p>
            <a:pPr marL="0" indent="0">
              <a:buFontTx/>
              <a:buNone/>
              <a:defRPr/>
            </a:pPr>
            <a:r>
              <a:rPr lang="en-US" sz="2400" dirty="0">
                <a:solidFill>
                  <a:srgbClr val="000000"/>
                </a:solidFill>
              </a:rPr>
              <a:t>Expected </a:t>
            </a:r>
            <a:r>
              <a:rPr lang="en-US" sz="2400" dirty="0" smtClean="0">
                <a:solidFill>
                  <a:srgbClr val="000000"/>
                </a:solidFill>
              </a:rPr>
              <a:t>Research Products</a:t>
            </a:r>
          </a:p>
          <a:p>
            <a:pPr marL="0" indent="0">
              <a:buFontTx/>
              <a:buNone/>
              <a:defRPr/>
            </a:pPr>
            <a:endParaRPr lang="en-US" sz="1200" dirty="0">
              <a:solidFill>
                <a:srgbClr val="000000"/>
              </a:solidFill>
            </a:endParaRPr>
          </a:p>
          <a:p>
            <a:pPr>
              <a:defRPr/>
            </a:pPr>
            <a:r>
              <a:rPr lang="en-US" sz="1800" b="0" dirty="0"/>
              <a:t>RIPSA </a:t>
            </a:r>
            <a:r>
              <a:rPr lang="en-US" sz="1800" b="0" dirty="0" smtClean="0"/>
              <a:t>Program </a:t>
            </a:r>
            <a:r>
              <a:rPr lang="en-US" sz="1800" b="0" dirty="0"/>
              <a:t>Plan for “Right-site-Right-size” technologies at candidate </a:t>
            </a:r>
            <a:r>
              <a:rPr lang="en-US" sz="1800" b="0" dirty="0" smtClean="0"/>
              <a:t>airports</a:t>
            </a:r>
          </a:p>
          <a:p>
            <a:pPr>
              <a:defRPr/>
            </a:pPr>
            <a:r>
              <a:rPr lang="en-US" altLang="en-US" sz="1800" b="0" dirty="0" smtClean="0"/>
              <a:t>Localized </a:t>
            </a:r>
            <a:r>
              <a:rPr lang="en-US" altLang="en-US" sz="1800" b="0" dirty="0"/>
              <a:t>surveillance and annunciation </a:t>
            </a:r>
            <a:r>
              <a:rPr lang="en-US" altLang="en-US" sz="1800" b="0" dirty="0" smtClean="0"/>
              <a:t>technology t</a:t>
            </a:r>
            <a:r>
              <a:rPr lang="en-US" sz="1800" b="0" dirty="0" smtClean="0"/>
              <a:t>est </a:t>
            </a:r>
            <a:r>
              <a:rPr lang="en-US" sz="1800" b="0" dirty="0">
                <a:solidFill>
                  <a:srgbClr val="000000"/>
                </a:solidFill>
                <a:latin typeface="Arial" charset="0"/>
              </a:rPr>
              <a:t>systems </a:t>
            </a:r>
            <a:r>
              <a:rPr lang="en-US" sz="1800" b="0" dirty="0" smtClean="0">
                <a:solidFill>
                  <a:srgbClr val="000000"/>
                </a:solidFill>
                <a:latin typeface="Arial" charset="0"/>
              </a:rPr>
              <a:t>installed</a:t>
            </a:r>
            <a:r>
              <a:rPr lang="en-US" altLang="en-US" sz="1800" b="0" dirty="0" smtClean="0"/>
              <a:t> </a:t>
            </a:r>
            <a:r>
              <a:rPr lang="en-US" altLang="en-US" sz="1800" b="0" dirty="0"/>
              <a:t>at RIPSA Candidate Airports</a:t>
            </a:r>
            <a:r>
              <a:rPr lang="en-US" sz="1800" b="0" dirty="0" smtClean="0"/>
              <a:t> </a:t>
            </a:r>
          </a:p>
          <a:p>
            <a:pPr>
              <a:defRPr/>
            </a:pPr>
            <a:r>
              <a:rPr lang="en-US" altLang="en-US" sz="1800" b="0" dirty="0">
                <a:ea typeface="ＭＳ Ｐゴシック" pitchFamily="-65" charset="-128"/>
              </a:rPr>
              <a:t>SASS surveillance capability report</a:t>
            </a:r>
          </a:p>
          <a:p>
            <a:r>
              <a:rPr lang="en-US" sz="1800" b="0" dirty="0" smtClean="0"/>
              <a:t>Shortfall </a:t>
            </a:r>
            <a:r>
              <a:rPr lang="en-US" sz="1800" b="0" dirty="0"/>
              <a:t>analysis report identifying RIs that may be prevented by various </a:t>
            </a:r>
            <a:r>
              <a:rPr lang="en-US" sz="1800" b="0" dirty="0" smtClean="0"/>
              <a:t>STCM </a:t>
            </a:r>
            <a:r>
              <a:rPr lang="en-US" sz="1800" b="0" dirty="0"/>
              <a:t>concepts at controlled </a:t>
            </a:r>
            <a:r>
              <a:rPr lang="en-US" sz="1800" b="0" dirty="0" smtClean="0"/>
              <a:t>airports</a:t>
            </a:r>
          </a:p>
          <a:p>
            <a:r>
              <a:rPr lang="en-US" sz="1800" b="0" dirty="0" smtClean="0"/>
              <a:t>Preliminary airport </a:t>
            </a:r>
            <a:r>
              <a:rPr lang="en-US" sz="1800" b="0" dirty="0"/>
              <a:t>surface database requirements to support taxi conformance monitoring</a:t>
            </a:r>
          </a:p>
          <a:p>
            <a:endParaRPr lang="en-US" sz="1800" b="0" dirty="0"/>
          </a:p>
        </p:txBody>
      </p:sp>
      <p:sp>
        <p:nvSpPr>
          <p:cNvPr id="1024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F61D0C9-802B-4503-B019-44442E54BC89}" type="slidenum">
              <a:rPr lang="en-US" altLang="en-US" sz="1400" b="0" smtClean="0">
                <a:solidFill>
                  <a:schemeClr val="bg1"/>
                </a:solidFill>
              </a:rPr>
              <a:pPr eaLnBrk="1" hangingPunct="1">
                <a:spcBef>
                  <a:spcPct val="0"/>
                </a:spcBef>
              </a:pPr>
              <a:t>8</a:t>
            </a:fld>
            <a:endParaRPr lang="en-US" altLang="en-US" sz="1400" b="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9</a:t>
            </a:fld>
            <a:endParaRPr lang="en-US" altLang="en-US" sz="1400" b="0" smtClean="0">
              <a:solidFill>
                <a:schemeClr val="bg1"/>
              </a:solidFill>
            </a:endParaRPr>
          </a:p>
        </p:txBody>
      </p:sp>
      <p:sp>
        <p:nvSpPr>
          <p:cNvPr id="14339" name="Rectangle 2"/>
          <p:cNvSpPr>
            <a:spLocks noGrp="1" noChangeArrowheads="1"/>
          </p:cNvSpPr>
          <p:nvPr>
            <p:ph type="title"/>
          </p:nvPr>
        </p:nvSpPr>
        <p:spPr>
          <a:xfrm>
            <a:off x="0" y="76200"/>
            <a:ext cx="9107488" cy="990600"/>
          </a:xfrm>
          <a:noFill/>
        </p:spPr>
        <p:txBody>
          <a:bodyPr/>
          <a:lstStyle/>
          <a:p>
            <a:pPr algn="ctr" eaLnBrk="1" hangingPunct="1"/>
            <a:r>
              <a:rPr lang="en-US" altLang="en-US" sz="2400" dirty="0" smtClean="0"/>
              <a:t>Runway Incursion Prevention Shortfall Analysis (RIPSA)</a:t>
            </a:r>
          </a:p>
        </p:txBody>
      </p:sp>
      <p:sp>
        <p:nvSpPr>
          <p:cNvPr id="14340"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16/17 </a:t>
            </a:r>
            <a:r>
              <a:rPr lang="en-US" altLang="en-US" sz="1800" u="sng" dirty="0"/>
              <a:t>Accomplishment / Issues</a:t>
            </a:r>
          </a:p>
        </p:txBody>
      </p:sp>
      <p:sp>
        <p:nvSpPr>
          <p:cNvPr id="14341"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14342"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4343"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4344"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6"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344169" name="Group 105"/>
          <p:cNvGraphicFramePr>
            <a:graphicFrameLocks noGrp="1"/>
          </p:cNvGraphicFramePr>
          <p:nvPr>
            <p:ph idx="1"/>
            <p:extLst>
              <p:ext uri="{D42A27DB-BD31-4B8C-83A1-F6EECF244321}">
                <p14:modId xmlns:p14="http://schemas.microsoft.com/office/powerpoint/2010/main" val="214943715"/>
              </p:ext>
            </p:extLst>
          </p:nvPr>
        </p:nvGraphicFramePr>
        <p:xfrm>
          <a:off x="5387340" y="4343400"/>
          <a:ext cx="1546860" cy="793750"/>
        </p:xfrm>
        <a:graphic>
          <a:graphicData uri="http://schemas.openxmlformats.org/drawingml/2006/table">
            <a:tbl>
              <a:tblPr/>
              <a:tblGrid>
                <a:gridCol w="773430">
                  <a:extLst>
                    <a:ext uri="{9D8B030D-6E8A-4147-A177-3AD203B41FA5}">
                      <a16:colId xmlns:a16="http://schemas.microsoft.com/office/drawing/2014/main" val="20000"/>
                    </a:ext>
                  </a:extLst>
                </a:gridCol>
                <a:gridCol w="773430">
                  <a:extLst>
                    <a:ext uri="{9D8B030D-6E8A-4147-A177-3AD203B41FA5}">
                      <a16:colId xmlns:a16="http://schemas.microsoft.com/office/drawing/2014/main" val="20001"/>
                    </a:ext>
                  </a:extLst>
                </a:gridCol>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FY19</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$ 750K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$ 1.5M</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4367" name="Rectangle 128"/>
          <p:cNvSpPr>
            <a:spLocks noChangeArrowheads="1"/>
          </p:cNvSpPr>
          <p:nvPr/>
        </p:nvSpPr>
        <p:spPr bwMode="auto">
          <a:xfrm>
            <a:off x="0" y="1619250"/>
            <a:ext cx="44354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r>
              <a:rPr lang="en-US" altLang="en-US" sz="1200" b="0" dirty="0" smtClean="0">
                <a:ea typeface="ＭＳ Ｐゴシック" pitchFamily="-65" charset="-128"/>
              </a:rPr>
              <a:t>Develop Program Requirements, prototype, test and evaluate potential technologies at candidate airports as identified in the RIPSA report.</a:t>
            </a:r>
            <a:endParaRPr lang="en-US" altLang="en-US" sz="1200" b="0" dirty="0">
              <a:ea typeface="ＭＳ Ｐゴシック" pitchFamily="-65" charset="-128"/>
            </a:endParaRPr>
          </a:p>
          <a:p>
            <a:pPr eaLnBrk="1" hangingPunct="1">
              <a:spcBef>
                <a:spcPct val="50000"/>
              </a:spcBef>
            </a:pPr>
            <a:r>
              <a:rPr lang="en-US" altLang="en-US" sz="1200" b="0" dirty="0">
                <a:ea typeface="ＭＳ Ｐゴシック" pitchFamily="-65" charset="-128"/>
              </a:rPr>
              <a:t>Sponsor: Runway Safety Group (AJI-14)                      POC: </a:t>
            </a:r>
            <a:r>
              <a:rPr lang="en-US" altLang="en-US" sz="1200" b="0" dirty="0" smtClean="0">
                <a:ea typeface="ＭＳ Ｐゴシック" pitchFamily="-65" charset="-128"/>
              </a:rPr>
              <a:t>James Fee, </a:t>
            </a:r>
            <a:r>
              <a:rPr lang="en-US" altLang="en-US" sz="1200" b="0" dirty="0">
                <a:ea typeface="ＭＳ Ｐゴシック" pitchFamily="-65" charset="-128"/>
              </a:rPr>
              <a:t>Manager, Runway Safety, AJI-141 </a:t>
            </a:r>
          </a:p>
        </p:txBody>
      </p:sp>
      <p:sp>
        <p:nvSpPr>
          <p:cNvPr id="14368" name="Rectangle 129"/>
          <p:cNvSpPr>
            <a:spLocks noChangeArrowheads="1"/>
          </p:cNvSpPr>
          <p:nvPr/>
        </p:nvSpPr>
        <p:spPr bwMode="auto">
          <a:xfrm>
            <a:off x="4495801" y="1600200"/>
            <a:ext cx="25146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230188" indent="-230188" eaLnBrk="1" hangingPunct="1">
              <a:spcBef>
                <a:spcPct val="50000"/>
              </a:spcBef>
              <a:buFontTx/>
              <a:buNone/>
            </a:pPr>
            <a:r>
              <a:rPr lang="en-US" altLang="en-US" sz="1200" b="0" dirty="0">
                <a:ea typeface="ＭＳ Ｐゴシック" pitchFamily="-65" charset="-128"/>
              </a:rPr>
              <a:t>Products:</a:t>
            </a:r>
          </a:p>
          <a:p>
            <a:pPr marL="230188" indent="-230188" eaLnBrk="1" hangingPunct="1">
              <a:spcBef>
                <a:spcPct val="50000"/>
              </a:spcBef>
            </a:pPr>
            <a:r>
              <a:rPr lang="en-US" altLang="en-US" sz="1200" b="0" dirty="0" smtClean="0">
                <a:ea typeface="ＭＳ Ｐゴシック" pitchFamily="-65" charset="-128"/>
              </a:rPr>
              <a:t> </a:t>
            </a:r>
            <a:r>
              <a:rPr lang="en-US" sz="1200" b="0" dirty="0"/>
              <a:t>RIPSA “Right-Site-Right-Size” </a:t>
            </a:r>
            <a:r>
              <a:rPr lang="en-US" sz="1200" b="0" dirty="0" smtClean="0"/>
              <a:t> Assessment </a:t>
            </a:r>
            <a:r>
              <a:rPr lang="en-US" sz="1200" b="0" dirty="0"/>
              <a:t>Report</a:t>
            </a:r>
            <a:endParaRPr lang="en-US" altLang="en-US" sz="1200" b="0" dirty="0" smtClean="0">
              <a:ea typeface="ＭＳ Ｐゴシック" pitchFamily="-65" charset="-128"/>
            </a:endParaRPr>
          </a:p>
          <a:p>
            <a:pPr marL="230188" indent="-230188" eaLnBrk="1" hangingPunct="1">
              <a:spcBef>
                <a:spcPct val="50000"/>
              </a:spcBef>
            </a:pPr>
            <a:r>
              <a:rPr lang="en-US" altLang="en-US" sz="1200" b="0" dirty="0" smtClean="0">
                <a:ea typeface="ＭＳ Ｐゴシック" pitchFamily="-65" charset="-128"/>
              </a:rPr>
              <a:t> Program Plan for feasible technologies at candidate airports. </a:t>
            </a:r>
          </a:p>
          <a:p>
            <a:pPr marL="230188" indent="-230188" eaLnBrk="1" hangingPunct="1">
              <a:spcBef>
                <a:spcPct val="50000"/>
              </a:spcBef>
            </a:pPr>
            <a:r>
              <a:rPr lang="en-US" altLang="en-US" sz="1200" b="0" dirty="0"/>
              <a:t>Localized surveillance and annunciation technology t</a:t>
            </a:r>
            <a:r>
              <a:rPr lang="en-US" sz="1200" b="0" dirty="0"/>
              <a:t>est </a:t>
            </a:r>
            <a:r>
              <a:rPr lang="en-US" sz="1200" b="0" dirty="0" smtClean="0">
                <a:solidFill>
                  <a:srgbClr val="000000"/>
                </a:solidFill>
              </a:rPr>
              <a:t>systems at candidate airports.</a:t>
            </a:r>
            <a:endParaRPr lang="en-US" altLang="en-US" sz="1200" b="0" dirty="0">
              <a:ea typeface="ＭＳ Ｐゴシック" pitchFamily="-65" charset="-128"/>
            </a:endParaRPr>
          </a:p>
        </p:txBody>
      </p:sp>
      <p:sp>
        <p:nvSpPr>
          <p:cNvPr id="14369" name="Rectangle 21"/>
          <p:cNvSpPr>
            <a:spLocks noChangeArrowheads="1"/>
          </p:cNvSpPr>
          <p:nvPr/>
        </p:nvSpPr>
        <p:spPr bwMode="auto">
          <a:xfrm>
            <a:off x="0" y="3962400"/>
            <a:ext cx="4495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r>
              <a:rPr lang="en-US" altLang="en-US" sz="1200" b="0" dirty="0" smtClean="0">
                <a:solidFill>
                  <a:srgbClr val="000000"/>
                </a:solidFill>
              </a:rPr>
              <a:t>Completed Runway Incursion Prevention Shortfall Analysis (RIPSA) report documenting RI causal factors and identifying small-medium airports that need RI prevention technologies.</a:t>
            </a:r>
          </a:p>
          <a:p>
            <a:pPr eaLnBrk="1" hangingPunct="1">
              <a:spcBef>
                <a:spcPct val="50000"/>
              </a:spcBef>
            </a:pPr>
            <a:r>
              <a:rPr lang="en-US" altLang="en-US" sz="1200" b="0" dirty="0" smtClean="0">
                <a:solidFill>
                  <a:srgbClr val="000000"/>
                </a:solidFill>
              </a:rPr>
              <a:t>Completed summary briefing on technical evaluation of feasible RI prevention technologies.</a:t>
            </a:r>
          </a:p>
          <a:p>
            <a:pPr eaLnBrk="1" hangingPunct="1">
              <a:spcBef>
                <a:spcPct val="50000"/>
              </a:spcBef>
            </a:pPr>
            <a:r>
              <a:rPr lang="en-US" altLang="en-US" sz="1200" b="0" dirty="0" smtClean="0">
                <a:solidFill>
                  <a:srgbClr val="000000"/>
                </a:solidFill>
              </a:rPr>
              <a:t>Completed candidate airport site assessments.</a:t>
            </a:r>
          </a:p>
          <a:p>
            <a:pPr eaLnBrk="1" hangingPunct="1">
              <a:spcBef>
                <a:spcPct val="50000"/>
              </a:spcBef>
            </a:pPr>
            <a:r>
              <a:rPr lang="en-US" altLang="en-US" sz="1200" b="0" dirty="0" smtClean="0">
                <a:solidFill>
                  <a:srgbClr val="000000"/>
                </a:solidFill>
              </a:rPr>
              <a:t>Completed draft candidate airport site assessments report.</a:t>
            </a:r>
            <a:endParaRPr lang="en-US" altLang="en-US" sz="1200" b="0" dirty="0">
              <a:solidFill>
                <a:srgbClr val="000000"/>
              </a:solidFill>
            </a:endParaRPr>
          </a:p>
          <a:p>
            <a:pPr eaLnBrk="1" hangingPunct="1">
              <a:spcBef>
                <a:spcPct val="50000"/>
              </a:spcBef>
            </a:pPr>
            <a:endParaRPr lang="en-US" altLang="en-US" sz="1200" b="0" dirty="0" smtClean="0">
              <a:solidFill>
                <a:srgbClr val="000000"/>
              </a:solidFill>
            </a:endParaRPr>
          </a:p>
          <a:p>
            <a:pPr eaLnBrk="1" hangingPunct="1">
              <a:spcBef>
                <a:spcPct val="50000"/>
              </a:spcBef>
            </a:pPr>
            <a:endParaRPr lang="en-US" altLang="en-US" sz="1200" b="0" dirty="0">
              <a:solidFill>
                <a:srgbClr val="000000"/>
              </a:solidFill>
            </a:endParaRPr>
          </a:p>
          <a:p>
            <a:pPr eaLnBrk="1" hangingPunct="1">
              <a:spcBef>
                <a:spcPct val="50000"/>
              </a:spcBef>
            </a:pPr>
            <a:endParaRPr lang="en-US" altLang="en-US" sz="1200" b="0" dirty="0" smtClean="0">
              <a:solidFill>
                <a:srgbClr val="00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0795" y="1600200"/>
            <a:ext cx="1770805" cy="1265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B6E5AA-6C4A-42EB-BC5A-99480F94D039}"/>
</file>

<file path=customXml/itemProps2.xml><?xml version="1.0" encoding="utf-8"?>
<ds:datastoreItem xmlns:ds="http://schemas.openxmlformats.org/officeDocument/2006/customXml" ds:itemID="{A72C460B-C088-498E-863E-5CA6D2F368DA}"/>
</file>

<file path=customXml/itemProps3.xml><?xml version="1.0" encoding="utf-8"?>
<ds:datastoreItem xmlns:ds="http://schemas.openxmlformats.org/officeDocument/2006/customXml" ds:itemID="{EC2E265D-306C-4A58-8479-E83AA7D9D2AB}"/>
</file>

<file path=docProps/app.xml><?xml version="1.0" encoding="utf-8"?>
<Properties xmlns="http://schemas.openxmlformats.org/officeDocument/2006/extended-properties" xmlns:vt="http://schemas.openxmlformats.org/officeDocument/2006/docPropsVTypes">
  <TotalTime>7491</TotalTime>
  <Words>2941</Words>
  <Application>Microsoft Office PowerPoint</Application>
  <PresentationFormat>On-screen Show (4:3)</PresentationFormat>
  <Paragraphs>232</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ＭＳ Ｐゴシック</vt:lpstr>
      <vt:lpstr>Arial</vt:lpstr>
      <vt:lpstr>Calibri</vt:lpstr>
      <vt:lpstr>Times New Roman</vt:lpstr>
      <vt:lpstr>FAA_slide_template_whitecover_whitebackground</vt:lpstr>
      <vt:lpstr>REDAC / NAS Ops   </vt:lpstr>
      <vt:lpstr>Program Overview</vt:lpstr>
      <vt:lpstr>PowerPoint Presentation</vt:lpstr>
      <vt:lpstr>RIRP Response to REDAC recommendations</vt:lpstr>
      <vt:lpstr>RIRP Response to recommendations</vt:lpstr>
      <vt:lpstr>RIRP Overview Capabilities</vt:lpstr>
      <vt:lpstr>Anticipated Research in FY18 and FY19</vt:lpstr>
      <vt:lpstr>Anticipated Research in FY18 and FY19</vt:lpstr>
      <vt:lpstr>Runway Incursion Prevention Shortfall Analysis (RIPSA)</vt:lpstr>
      <vt:lpstr>Small Airport Surveillance Sensor (SASS)</vt:lpstr>
      <vt:lpstr>Surface Taxi Conformance Monitoring (STCM)</vt:lpstr>
      <vt:lpstr>BACKUP</vt:lpstr>
      <vt:lpstr>FAA AMS Lifecycle</vt:lpstr>
    </vt:vector>
  </TitlesOfParts>
  <Manager>Cathy Bigelow</Manager>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2012 REB PPT Portfolio Briefing Template</dc:title>
  <dc:subject>REB</dc:subject>
  <dc:creator>AJP-62</dc:creator>
  <cp:lastModifiedBy>Fitzpatrick, Kimberly CTR (FAA)</cp:lastModifiedBy>
  <cp:revision>392</cp:revision>
  <cp:lastPrinted>2013-06-19T18:30:20Z</cp:lastPrinted>
  <dcterms:modified xsi:type="dcterms:W3CDTF">2017-08-18T13:15:48Z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0x0101009DA7335E1805E44495268AE629753871</vt:lpwstr>
  </property>
</Properties>
</file>