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16.xml" ContentType="application/vnd.openxmlformats-officedocument.presentationml.slide+xml"/>
  <Override PartName="/ppt/slides/slide13.xml" ContentType="application/vnd.openxmlformats-officedocument.presentationml.slide+xml"/>
  <Override PartName="/ppt/slides/slide15.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4.xml" ContentType="application/vnd.openxmlformats-officedocument.presentationml.slide+xml"/>
  <Override PartName="/ppt/slides/slide21.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2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notesSlides/notesSlide5.xml" ContentType="application/vnd.openxmlformats-officedocument.presentationml.notesSlide+xml"/>
  <Override PartName="/ppt/notesSlides/notesSlide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9.xml" ContentType="application/vnd.openxmlformats-officedocument.presentationml.notesSlide+xml"/>
  <Override PartName="/ppt/notesSlides/notesSlide13.xml" ContentType="application/vnd.openxmlformats-officedocument.presentationml.notesSlide+xml"/>
  <Override PartName="/ppt/notesSlides/notesSlide8.xml" ContentType="application/vnd.openxmlformats-officedocument.presentationml.notesSlid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1.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8"/>
  </p:notesMasterIdLst>
  <p:handoutMasterIdLst>
    <p:handoutMasterId r:id="rId29"/>
  </p:handoutMasterIdLst>
  <p:sldIdLst>
    <p:sldId id="308" r:id="rId2"/>
    <p:sldId id="493" r:id="rId3"/>
    <p:sldId id="478" r:id="rId4"/>
    <p:sldId id="438" r:id="rId5"/>
    <p:sldId id="430" r:id="rId6"/>
    <p:sldId id="494" r:id="rId7"/>
    <p:sldId id="484" r:id="rId8"/>
    <p:sldId id="483" r:id="rId9"/>
    <p:sldId id="469" r:id="rId10"/>
    <p:sldId id="486" r:id="rId11"/>
    <p:sldId id="485" r:id="rId12"/>
    <p:sldId id="471" r:id="rId13"/>
    <p:sldId id="472" r:id="rId14"/>
    <p:sldId id="487" r:id="rId15"/>
    <p:sldId id="468" r:id="rId16"/>
    <p:sldId id="489" r:id="rId17"/>
    <p:sldId id="477" r:id="rId18"/>
    <p:sldId id="490" r:id="rId19"/>
    <p:sldId id="491" r:id="rId20"/>
    <p:sldId id="474" r:id="rId21"/>
    <p:sldId id="497" r:id="rId22"/>
    <p:sldId id="496" r:id="rId23"/>
    <p:sldId id="498" r:id="rId24"/>
    <p:sldId id="499" r:id="rId25"/>
    <p:sldId id="500" r:id="rId26"/>
    <p:sldId id="501" r:id="rId27"/>
  </p:sldIdLst>
  <p:sldSz cx="9144000" cy="6858000" type="screen4x3"/>
  <p:notesSz cx="7010400" cy="9296400"/>
  <p:defaultTextStyle>
    <a:defPPr>
      <a:defRPr lang="en-US"/>
    </a:defPPr>
    <a:lvl1pPr algn="l" rtl="0" fontAlgn="base">
      <a:spcBef>
        <a:spcPct val="50000"/>
      </a:spcBef>
      <a:spcAft>
        <a:spcPct val="0"/>
      </a:spcAft>
      <a:buChar char="•"/>
      <a:defRPr sz="2400" kern="1200">
        <a:solidFill>
          <a:schemeClr val="tx1"/>
        </a:solidFill>
        <a:latin typeface="Arial" charset="0"/>
        <a:ea typeface="+mn-ea"/>
        <a:cs typeface="+mn-cs"/>
      </a:defRPr>
    </a:lvl1pPr>
    <a:lvl2pPr marL="457200" algn="l" rtl="0" fontAlgn="base">
      <a:spcBef>
        <a:spcPct val="50000"/>
      </a:spcBef>
      <a:spcAft>
        <a:spcPct val="0"/>
      </a:spcAft>
      <a:buChar char="•"/>
      <a:defRPr sz="2400" kern="1200">
        <a:solidFill>
          <a:schemeClr val="tx1"/>
        </a:solidFill>
        <a:latin typeface="Arial" charset="0"/>
        <a:ea typeface="+mn-ea"/>
        <a:cs typeface="+mn-cs"/>
      </a:defRPr>
    </a:lvl2pPr>
    <a:lvl3pPr marL="914400" algn="l" rtl="0" fontAlgn="base">
      <a:spcBef>
        <a:spcPct val="50000"/>
      </a:spcBef>
      <a:spcAft>
        <a:spcPct val="0"/>
      </a:spcAft>
      <a:buChar char="•"/>
      <a:defRPr sz="2400" kern="1200">
        <a:solidFill>
          <a:schemeClr val="tx1"/>
        </a:solidFill>
        <a:latin typeface="Arial" charset="0"/>
        <a:ea typeface="+mn-ea"/>
        <a:cs typeface="+mn-cs"/>
      </a:defRPr>
    </a:lvl3pPr>
    <a:lvl4pPr marL="1371600" algn="l" rtl="0" fontAlgn="base">
      <a:spcBef>
        <a:spcPct val="50000"/>
      </a:spcBef>
      <a:spcAft>
        <a:spcPct val="0"/>
      </a:spcAft>
      <a:buChar char="•"/>
      <a:defRPr sz="2400" kern="1200">
        <a:solidFill>
          <a:schemeClr val="tx1"/>
        </a:solidFill>
        <a:latin typeface="Arial" charset="0"/>
        <a:ea typeface="+mn-ea"/>
        <a:cs typeface="+mn-cs"/>
      </a:defRPr>
    </a:lvl4pPr>
    <a:lvl5pPr marL="1828800" algn="l" rtl="0" fontAlgn="base">
      <a:spcBef>
        <a:spcPct val="50000"/>
      </a:spcBef>
      <a:spcAft>
        <a:spcPct val="0"/>
      </a:spcAft>
      <a:buChar char="•"/>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816">
          <p15:clr>
            <a:srgbClr val="A4A3A4"/>
          </p15:clr>
        </p15:guide>
        <p15:guide id="2" pos="432">
          <p15:clr>
            <a:srgbClr val="A4A3A4"/>
          </p15:clr>
        </p15:guide>
      </p15:sldGuideLst>
    </p:ext>
    <p:ext uri="{2D200454-40CA-4A62-9FC3-DE9A4176ACB9}">
      <p15:notesGuideLst xmlns:p15="http://schemas.microsoft.com/office/powerpoint/2012/main">
        <p15:guide id="1" orient="horz" pos="2928">
          <p15:clr>
            <a:srgbClr val="A4A3A4"/>
          </p15:clr>
        </p15:guide>
        <p15:guide id="2" pos="2160">
          <p15:clr>
            <a:srgbClr val="A4A3A4"/>
          </p15:clr>
        </p15:guide>
        <p15:guide id="3"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050"/>
    <a:srgbClr val="306AFF"/>
    <a:srgbClr val="0070C0"/>
    <a:srgbClr val="33CC33"/>
    <a:srgbClr val="BBE0E3"/>
    <a:srgbClr val="DDDDDD"/>
    <a:srgbClr val="B2B2B2"/>
    <a:srgbClr val="1D2F68"/>
    <a:srgbClr val="0000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399" autoAdjust="0"/>
    <p:restoredTop sz="88034" autoAdjust="0"/>
  </p:normalViewPr>
  <p:slideViewPr>
    <p:cSldViewPr>
      <p:cViewPr varScale="1">
        <p:scale>
          <a:sx n="79" d="100"/>
          <a:sy n="79" d="100"/>
        </p:scale>
        <p:origin x="978" y="78"/>
      </p:cViewPr>
      <p:guideLst>
        <p:guide orient="horz" pos="816"/>
        <p:guide pos="432"/>
      </p:guideLst>
    </p:cSldViewPr>
  </p:slideViewPr>
  <p:outlineViewPr>
    <p:cViewPr>
      <p:scale>
        <a:sx n="33" d="100"/>
        <a:sy n="33" d="100"/>
      </p:scale>
      <p:origin x="0" y="6558"/>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8" d="100"/>
          <a:sy n="78" d="100"/>
        </p:scale>
        <p:origin x="-2010" y="-90"/>
      </p:cViewPr>
      <p:guideLst>
        <p:guide orient="horz" pos="2928"/>
        <p:guide pos="2160"/>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ustomXml" Target="../customXml/item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36"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35" Type="http://schemas.openxmlformats.org/officeDocument/2006/relationships/customXml" Target="../customXml/item2.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5874" name="Rectangle 2"/>
          <p:cNvSpPr>
            <a:spLocks noGrp="1" noChangeArrowheads="1"/>
          </p:cNvSpPr>
          <p:nvPr>
            <p:ph type="hdr" sz="quarter"/>
          </p:nvPr>
        </p:nvSpPr>
        <p:spPr bwMode="auto">
          <a:xfrm>
            <a:off x="0" y="0"/>
            <a:ext cx="3037840" cy="465138"/>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spcBef>
                <a:spcPct val="0"/>
              </a:spcBef>
              <a:buFontTx/>
              <a:buNone/>
              <a:defRPr sz="1200"/>
            </a:lvl1pPr>
          </a:lstStyle>
          <a:p>
            <a:pPr>
              <a:defRPr/>
            </a:pPr>
            <a:endParaRPr lang="en-US"/>
          </a:p>
        </p:txBody>
      </p:sp>
      <p:sp>
        <p:nvSpPr>
          <p:cNvPr id="335875" name="Rectangle 3"/>
          <p:cNvSpPr>
            <a:spLocks noGrp="1" noChangeArrowheads="1"/>
          </p:cNvSpPr>
          <p:nvPr>
            <p:ph type="dt" sz="quarter" idx="1"/>
          </p:nvPr>
        </p:nvSpPr>
        <p:spPr bwMode="auto">
          <a:xfrm>
            <a:off x="3970938" y="0"/>
            <a:ext cx="3037840" cy="465138"/>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spcBef>
                <a:spcPct val="0"/>
              </a:spcBef>
              <a:buFontTx/>
              <a:buNone/>
              <a:defRPr sz="1200"/>
            </a:lvl1pPr>
          </a:lstStyle>
          <a:p>
            <a:pPr>
              <a:defRPr/>
            </a:pPr>
            <a:endParaRPr lang="en-US"/>
          </a:p>
        </p:txBody>
      </p:sp>
      <p:sp>
        <p:nvSpPr>
          <p:cNvPr id="335876" name="Rectangle 4"/>
          <p:cNvSpPr>
            <a:spLocks noGrp="1" noChangeArrowheads="1"/>
          </p:cNvSpPr>
          <p:nvPr>
            <p:ph type="ftr" sz="quarter" idx="2"/>
          </p:nvPr>
        </p:nvSpPr>
        <p:spPr bwMode="auto">
          <a:xfrm>
            <a:off x="0" y="8829675"/>
            <a:ext cx="3037840" cy="465138"/>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spcBef>
                <a:spcPct val="0"/>
              </a:spcBef>
              <a:buFontTx/>
              <a:buNone/>
              <a:defRPr sz="1200"/>
            </a:lvl1pPr>
          </a:lstStyle>
          <a:p>
            <a:pPr>
              <a:defRPr/>
            </a:pPr>
            <a:endParaRPr lang="en-US"/>
          </a:p>
        </p:txBody>
      </p:sp>
      <p:sp>
        <p:nvSpPr>
          <p:cNvPr id="335877" name="Rectangle 5"/>
          <p:cNvSpPr>
            <a:spLocks noGrp="1" noChangeArrowheads="1"/>
          </p:cNvSpPr>
          <p:nvPr>
            <p:ph type="sldNum" sz="quarter" idx="3"/>
          </p:nvPr>
        </p:nvSpPr>
        <p:spPr bwMode="auto">
          <a:xfrm>
            <a:off x="3970938" y="8829675"/>
            <a:ext cx="3037840" cy="465138"/>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spcBef>
                <a:spcPct val="0"/>
              </a:spcBef>
              <a:buFontTx/>
              <a:buNone/>
              <a:defRPr sz="1200"/>
            </a:lvl1pPr>
          </a:lstStyle>
          <a:p>
            <a:pPr>
              <a:defRPr/>
            </a:pPr>
            <a:fld id="{CC23F78B-3041-448A-82A9-833FE625A80E}" type="slidenum">
              <a:rPr lang="en-US"/>
              <a:pPr>
                <a:defRPr/>
              </a:pPr>
              <a:t>‹#›</a:t>
            </a:fld>
            <a:endParaRPr lang="en-US" dirty="0"/>
          </a:p>
        </p:txBody>
      </p:sp>
    </p:spTree>
    <p:extLst>
      <p:ext uri="{BB962C8B-B14F-4D97-AF65-F5344CB8AC3E}">
        <p14:creationId xmlns:p14="http://schemas.microsoft.com/office/powerpoint/2010/main" val="12716524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4274" name="Rectangle 2"/>
          <p:cNvSpPr>
            <a:spLocks noGrp="1" noChangeArrowheads="1"/>
          </p:cNvSpPr>
          <p:nvPr>
            <p:ph type="hdr" sz="quarter"/>
          </p:nvPr>
        </p:nvSpPr>
        <p:spPr bwMode="auto">
          <a:xfrm>
            <a:off x="0" y="0"/>
            <a:ext cx="3037840" cy="279400"/>
          </a:xfrm>
          <a:prstGeom prst="rect">
            <a:avLst/>
          </a:prstGeom>
          <a:noFill/>
          <a:ln>
            <a:noFill/>
          </a:ln>
          <a:effectLst/>
          <a:extLst/>
        </p:spPr>
        <p:txBody>
          <a:bodyPr vert="horz" wrap="square" lIns="93177" tIns="46589" rIns="93177" bIns="46589" numCol="1" anchor="t" anchorCtr="0" compatLnSpc="1">
            <a:prstTxWarp prst="textNoShape">
              <a:avLst/>
            </a:prstTxWarp>
            <a:spAutoFit/>
          </a:bodyPr>
          <a:lstStyle>
            <a:lvl1pPr defTabSz="931863">
              <a:defRPr sz="1200"/>
            </a:lvl1pPr>
          </a:lstStyle>
          <a:p>
            <a:pPr>
              <a:defRPr/>
            </a:pPr>
            <a:endParaRPr lang="en-US"/>
          </a:p>
        </p:txBody>
      </p:sp>
      <p:sp>
        <p:nvSpPr>
          <p:cNvPr id="54275" name="Rectangle 3"/>
          <p:cNvSpPr>
            <a:spLocks noGrp="1" noChangeArrowheads="1"/>
          </p:cNvSpPr>
          <p:nvPr>
            <p:ph type="dt" idx="1"/>
          </p:nvPr>
        </p:nvSpPr>
        <p:spPr bwMode="auto">
          <a:xfrm>
            <a:off x="3972560" y="0"/>
            <a:ext cx="3037840" cy="279400"/>
          </a:xfrm>
          <a:prstGeom prst="rect">
            <a:avLst/>
          </a:prstGeom>
          <a:noFill/>
          <a:ln>
            <a:noFill/>
          </a:ln>
          <a:effectLst/>
          <a:extLst/>
        </p:spPr>
        <p:txBody>
          <a:bodyPr vert="horz" wrap="square" lIns="93177" tIns="46589" rIns="93177" bIns="46589" numCol="1" anchor="t" anchorCtr="0" compatLnSpc="1">
            <a:prstTxWarp prst="textNoShape">
              <a:avLst/>
            </a:prstTxWarp>
            <a:spAutoFit/>
          </a:bodyPr>
          <a:lstStyle>
            <a:lvl1pPr algn="r" defTabSz="931863">
              <a:defRPr sz="1200"/>
            </a:lvl1pPr>
          </a:lstStyle>
          <a:p>
            <a:pPr>
              <a:defRPr/>
            </a:pPr>
            <a:endParaRPr lang="en-US"/>
          </a:p>
        </p:txBody>
      </p:sp>
      <p:sp>
        <p:nvSpPr>
          <p:cNvPr id="15364"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8" name="Rectangle 6"/>
          <p:cNvSpPr>
            <a:spLocks noGrp="1" noChangeArrowheads="1"/>
          </p:cNvSpPr>
          <p:nvPr>
            <p:ph type="ftr" sz="quarter" idx="4"/>
          </p:nvPr>
        </p:nvSpPr>
        <p:spPr bwMode="auto">
          <a:xfrm>
            <a:off x="0" y="9017000"/>
            <a:ext cx="3037840" cy="279400"/>
          </a:xfrm>
          <a:prstGeom prst="rect">
            <a:avLst/>
          </a:prstGeom>
          <a:noFill/>
          <a:ln>
            <a:noFill/>
          </a:ln>
          <a:effectLst/>
          <a:extLst/>
        </p:spPr>
        <p:txBody>
          <a:bodyPr vert="horz" wrap="square" lIns="93177" tIns="46589" rIns="93177" bIns="46589" numCol="1" anchor="b" anchorCtr="0" compatLnSpc="1">
            <a:prstTxWarp prst="textNoShape">
              <a:avLst/>
            </a:prstTxWarp>
            <a:spAutoFit/>
          </a:bodyPr>
          <a:lstStyle>
            <a:lvl1pPr defTabSz="931863">
              <a:defRPr sz="1200"/>
            </a:lvl1pPr>
          </a:lstStyle>
          <a:p>
            <a:pPr>
              <a:defRPr/>
            </a:pPr>
            <a:endParaRPr lang="en-US"/>
          </a:p>
        </p:txBody>
      </p:sp>
      <p:sp>
        <p:nvSpPr>
          <p:cNvPr id="54279" name="Rectangle 7"/>
          <p:cNvSpPr>
            <a:spLocks noGrp="1" noChangeArrowheads="1"/>
          </p:cNvSpPr>
          <p:nvPr>
            <p:ph type="sldNum" sz="quarter" idx="5"/>
          </p:nvPr>
        </p:nvSpPr>
        <p:spPr bwMode="auto">
          <a:xfrm>
            <a:off x="3972560" y="9017000"/>
            <a:ext cx="3037840" cy="279400"/>
          </a:xfrm>
          <a:prstGeom prst="rect">
            <a:avLst/>
          </a:prstGeom>
          <a:noFill/>
          <a:ln>
            <a:noFill/>
          </a:ln>
          <a:effectLst/>
          <a:extLst/>
        </p:spPr>
        <p:txBody>
          <a:bodyPr vert="horz" wrap="square" lIns="93177" tIns="46589" rIns="93177" bIns="46589" numCol="1" anchor="b" anchorCtr="0" compatLnSpc="1">
            <a:prstTxWarp prst="textNoShape">
              <a:avLst/>
            </a:prstTxWarp>
            <a:spAutoFit/>
          </a:bodyPr>
          <a:lstStyle>
            <a:lvl1pPr algn="r" defTabSz="931863">
              <a:defRPr sz="1200"/>
            </a:lvl1pPr>
          </a:lstStyle>
          <a:p>
            <a:pPr>
              <a:defRPr/>
            </a:pPr>
            <a:fld id="{ABCCE368-CCD3-48E4-B935-B6F4149E6FA1}" type="slidenum">
              <a:rPr lang="en-US"/>
              <a:pPr>
                <a:defRPr/>
              </a:pPr>
              <a:t>‹#›</a:t>
            </a:fld>
            <a:endParaRPr lang="en-US" dirty="0"/>
          </a:p>
        </p:txBody>
      </p:sp>
    </p:spTree>
    <p:extLst>
      <p:ext uri="{BB962C8B-B14F-4D97-AF65-F5344CB8AC3E}">
        <p14:creationId xmlns:p14="http://schemas.microsoft.com/office/powerpoint/2010/main" val="185063563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66F95CB7-0F52-48AD-B69B-791455C350FE}" type="slidenum">
              <a:rPr lang="en-US" altLang="en-US" sz="1200" smtClean="0"/>
              <a:pPr eaLnBrk="1" hangingPunct="1"/>
              <a:t>1</a:t>
            </a:fld>
            <a:endParaRPr lang="en-US" altLang="en-US" sz="1200" dirty="0" smtClean="0"/>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bwMode="auto">
          <a:xfrm>
            <a:off x="934720" y="4416426"/>
            <a:ext cx="5140960" cy="31035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i="1"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675" y="4416427"/>
            <a:ext cx="5607050" cy="4183063"/>
          </a:xfrm>
          <a:prstGeom prst="rect">
            <a:avLst/>
          </a:prstGeom>
        </p:spPr>
        <p:txBody>
          <a:bodyPr/>
          <a:lstStyle/>
          <a:p>
            <a:endParaRPr lang="en-US" dirty="0"/>
          </a:p>
        </p:txBody>
      </p:sp>
      <p:sp>
        <p:nvSpPr>
          <p:cNvPr id="4" name="Slide Number Placeholder 3"/>
          <p:cNvSpPr>
            <a:spLocks noGrp="1"/>
          </p:cNvSpPr>
          <p:nvPr>
            <p:ph type="sldNum" sz="quarter" idx="10"/>
          </p:nvPr>
        </p:nvSpPr>
        <p:spPr/>
        <p:txBody>
          <a:bodyPr/>
          <a:lstStyle/>
          <a:p>
            <a:pPr>
              <a:defRPr/>
            </a:pPr>
            <a:fld id="{C52DB0EC-930B-4AC4-BB91-F6D0BDEEEE4F}" type="slidenum">
              <a:rPr lang="en-US" smtClean="0"/>
              <a:pPr>
                <a:defRPr/>
              </a:pPr>
              <a:t>14</a:t>
            </a:fld>
            <a:endParaRPr lang="en-US" dirty="0"/>
          </a:p>
        </p:txBody>
      </p:sp>
    </p:spTree>
    <p:extLst>
      <p:ext uri="{BB962C8B-B14F-4D97-AF65-F5344CB8AC3E}">
        <p14:creationId xmlns:p14="http://schemas.microsoft.com/office/powerpoint/2010/main" val="17964039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675" y="4416427"/>
            <a:ext cx="5607050" cy="4183063"/>
          </a:xfrm>
          <a:prstGeom prst="rect">
            <a:avLst/>
          </a:prstGeom>
        </p:spPr>
        <p:txBody>
          <a:bodyPr/>
          <a:lstStyle/>
          <a:p>
            <a:endParaRPr lang="en-US" dirty="0"/>
          </a:p>
        </p:txBody>
      </p:sp>
      <p:sp>
        <p:nvSpPr>
          <p:cNvPr id="4" name="Slide Number Placeholder 3"/>
          <p:cNvSpPr>
            <a:spLocks noGrp="1"/>
          </p:cNvSpPr>
          <p:nvPr>
            <p:ph type="sldNum" sz="quarter" idx="10"/>
          </p:nvPr>
        </p:nvSpPr>
        <p:spPr/>
        <p:txBody>
          <a:bodyPr/>
          <a:lstStyle/>
          <a:p>
            <a:pPr>
              <a:defRPr/>
            </a:pPr>
            <a:fld id="{C52DB0EC-930B-4AC4-BB91-F6D0BDEEEE4F}" type="slidenum">
              <a:rPr lang="en-US" smtClean="0"/>
              <a:pPr>
                <a:defRPr/>
              </a:pPr>
              <a:t>15</a:t>
            </a:fld>
            <a:endParaRPr lang="en-US" dirty="0"/>
          </a:p>
        </p:txBody>
      </p:sp>
    </p:spTree>
    <p:extLst>
      <p:ext uri="{BB962C8B-B14F-4D97-AF65-F5344CB8AC3E}">
        <p14:creationId xmlns:p14="http://schemas.microsoft.com/office/powerpoint/2010/main" val="29595043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675" y="4416427"/>
            <a:ext cx="5607050" cy="4183063"/>
          </a:xfrm>
          <a:prstGeom prst="rect">
            <a:avLst/>
          </a:prstGeom>
        </p:spPr>
        <p:txBody>
          <a:bodyPr/>
          <a:lstStyle/>
          <a:p>
            <a:endParaRPr lang="en-US" dirty="0"/>
          </a:p>
        </p:txBody>
      </p:sp>
      <p:sp>
        <p:nvSpPr>
          <p:cNvPr id="4" name="Slide Number Placeholder 3"/>
          <p:cNvSpPr>
            <a:spLocks noGrp="1"/>
          </p:cNvSpPr>
          <p:nvPr>
            <p:ph type="sldNum" sz="quarter" idx="10"/>
          </p:nvPr>
        </p:nvSpPr>
        <p:spPr/>
        <p:txBody>
          <a:bodyPr/>
          <a:lstStyle/>
          <a:p>
            <a:pPr>
              <a:defRPr/>
            </a:pPr>
            <a:fld id="{C52DB0EC-930B-4AC4-BB91-F6D0BDEEEE4F}" type="slidenum">
              <a:rPr lang="en-US" smtClean="0"/>
              <a:pPr>
                <a:defRPr/>
              </a:pPr>
              <a:t>16</a:t>
            </a:fld>
            <a:endParaRPr lang="en-US" dirty="0"/>
          </a:p>
        </p:txBody>
      </p:sp>
    </p:spTree>
    <p:extLst>
      <p:ext uri="{BB962C8B-B14F-4D97-AF65-F5344CB8AC3E}">
        <p14:creationId xmlns:p14="http://schemas.microsoft.com/office/powerpoint/2010/main" val="17964039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675" y="4416427"/>
            <a:ext cx="5607050" cy="4183063"/>
          </a:xfrm>
          <a:prstGeom prst="rect">
            <a:avLst/>
          </a:prstGeom>
        </p:spPr>
        <p:txBody>
          <a:bodyPr/>
          <a:lstStyle/>
          <a:p>
            <a:endParaRPr lang="en-US" dirty="0"/>
          </a:p>
        </p:txBody>
      </p:sp>
      <p:sp>
        <p:nvSpPr>
          <p:cNvPr id="4" name="Slide Number Placeholder 3"/>
          <p:cNvSpPr>
            <a:spLocks noGrp="1"/>
          </p:cNvSpPr>
          <p:nvPr>
            <p:ph type="sldNum" sz="quarter" idx="10"/>
          </p:nvPr>
        </p:nvSpPr>
        <p:spPr/>
        <p:txBody>
          <a:bodyPr/>
          <a:lstStyle/>
          <a:p>
            <a:pPr>
              <a:defRPr/>
            </a:pPr>
            <a:fld id="{C52DB0EC-930B-4AC4-BB91-F6D0BDEEEE4F}" type="slidenum">
              <a:rPr lang="en-US" smtClean="0"/>
              <a:pPr>
                <a:defRPr/>
              </a:pPr>
              <a:t>17</a:t>
            </a:fld>
            <a:endParaRPr lang="en-US" dirty="0"/>
          </a:p>
        </p:txBody>
      </p:sp>
    </p:spTree>
    <p:extLst>
      <p:ext uri="{BB962C8B-B14F-4D97-AF65-F5344CB8AC3E}">
        <p14:creationId xmlns:p14="http://schemas.microsoft.com/office/powerpoint/2010/main" val="5470891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675" y="4416427"/>
            <a:ext cx="5607050" cy="4183063"/>
          </a:xfrm>
          <a:prstGeom prst="rect">
            <a:avLst/>
          </a:prstGeom>
        </p:spPr>
        <p:txBody>
          <a:bodyPr/>
          <a:lstStyle/>
          <a:p>
            <a:endParaRPr lang="en-US" dirty="0"/>
          </a:p>
        </p:txBody>
      </p:sp>
      <p:sp>
        <p:nvSpPr>
          <p:cNvPr id="4" name="Slide Number Placeholder 3"/>
          <p:cNvSpPr>
            <a:spLocks noGrp="1"/>
          </p:cNvSpPr>
          <p:nvPr>
            <p:ph type="sldNum" sz="quarter" idx="10"/>
          </p:nvPr>
        </p:nvSpPr>
        <p:spPr/>
        <p:txBody>
          <a:bodyPr/>
          <a:lstStyle/>
          <a:p>
            <a:pPr>
              <a:defRPr/>
            </a:pPr>
            <a:fld id="{C52DB0EC-930B-4AC4-BB91-F6D0BDEEEE4F}" type="slidenum">
              <a:rPr lang="en-US" smtClean="0"/>
              <a:pPr>
                <a:defRPr/>
              </a:pPr>
              <a:t>18</a:t>
            </a:fld>
            <a:endParaRPr lang="en-US" dirty="0"/>
          </a:p>
        </p:txBody>
      </p:sp>
    </p:spTree>
    <p:extLst>
      <p:ext uri="{BB962C8B-B14F-4D97-AF65-F5344CB8AC3E}">
        <p14:creationId xmlns:p14="http://schemas.microsoft.com/office/powerpoint/2010/main" val="17964039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675" y="4416427"/>
            <a:ext cx="5607050" cy="4183063"/>
          </a:xfrm>
          <a:prstGeom prst="rect">
            <a:avLst/>
          </a:prstGeom>
        </p:spPr>
        <p:txBody>
          <a:bodyPr/>
          <a:lstStyle/>
          <a:p>
            <a:endParaRPr lang="en-US" dirty="0"/>
          </a:p>
        </p:txBody>
      </p:sp>
      <p:sp>
        <p:nvSpPr>
          <p:cNvPr id="4" name="Slide Number Placeholder 3"/>
          <p:cNvSpPr>
            <a:spLocks noGrp="1"/>
          </p:cNvSpPr>
          <p:nvPr>
            <p:ph type="sldNum" sz="quarter" idx="10"/>
          </p:nvPr>
        </p:nvSpPr>
        <p:spPr/>
        <p:txBody>
          <a:bodyPr/>
          <a:lstStyle/>
          <a:p>
            <a:pPr>
              <a:defRPr/>
            </a:pPr>
            <a:fld id="{C52DB0EC-930B-4AC4-BB91-F6D0BDEEEE4F}" type="slidenum">
              <a:rPr lang="en-US" smtClean="0"/>
              <a:pPr>
                <a:defRPr/>
              </a:pPr>
              <a:t>19</a:t>
            </a:fld>
            <a:endParaRPr lang="en-US" dirty="0"/>
          </a:p>
        </p:txBody>
      </p:sp>
    </p:spTree>
    <p:extLst>
      <p:ext uri="{BB962C8B-B14F-4D97-AF65-F5344CB8AC3E}">
        <p14:creationId xmlns:p14="http://schemas.microsoft.com/office/powerpoint/2010/main" val="17964039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675" y="4416425"/>
            <a:ext cx="5607050" cy="4183063"/>
          </a:xfrm>
          <a:prstGeom prst="rect">
            <a:avLst/>
          </a:prstGeom>
        </p:spPr>
        <p:txBody>
          <a:bodyPr/>
          <a:lstStyle/>
          <a:p>
            <a:r>
              <a:rPr lang="en-US" dirty="0" smtClean="0"/>
              <a:t>This</a:t>
            </a:r>
            <a:r>
              <a:rPr lang="en-US" baseline="0" dirty="0" smtClean="0"/>
              <a:t> is the list of projects that will be completed with the funding we are allotted through the INDP HF budget line. In FY16 our focus is solely on PBN-specific concepts, and in FY17 we begin to transition to broader elements that are foundational to </a:t>
            </a:r>
            <a:r>
              <a:rPr lang="en-US" baseline="0" dirty="0" err="1" smtClean="0"/>
              <a:t>NextGen</a:t>
            </a:r>
            <a:r>
              <a:rPr lang="en-US" baseline="0" dirty="0" smtClean="0"/>
              <a:t> transformation. These projects have been approved, and the FY 16 projects are currently being performed.</a:t>
            </a:r>
            <a:endParaRPr lang="en-US" dirty="0"/>
          </a:p>
        </p:txBody>
      </p:sp>
      <p:sp>
        <p:nvSpPr>
          <p:cNvPr id="4" name="Slide Number Placeholder 3"/>
          <p:cNvSpPr>
            <a:spLocks noGrp="1"/>
          </p:cNvSpPr>
          <p:nvPr>
            <p:ph type="sldNum" sz="quarter" idx="10"/>
          </p:nvPr>
        </p:nvSpPr>
        <p:spPr/>
        <p:txBody>
          <a:bodyPr/>
          <a:lstStyle/>
          <a:p>
            <a:fld id="{A49D9D67-1DA8-4E4F-A2DE-009B21B460A1}" type="slidenum">
              <a:rPr lang="en-US" smtClean="0"/>
              <a:t>22</a:t>
            </a:fld>
            <a:endParaRPr lang="en-US"/>
          </a:p>
        </p:txBody>
      </p:sp>
    </p:spTree>
    <p:extLst>
      <p:ext uri="{BB962C8B-B14F-4D97-AF65-F5344CB8AC3E}">
        <p14:creationId xmlns:p14="http://schemas.microsoft.com/office/powerpoint/2010/main" val="14983753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675" y="4416425"/>
            <a:ext cx="5607050" cy="4183063"/>
          </a:xfrm>
          <a:prstGeom prst="rect">
            <a:avLst/>
          </a:prstGeom>
        </p:spPr>
        <p:txBody>
          <a:bodyPr/>
          <a:lstStyle/>
          <a:p>
            <a:endParaRPr lang="en-US" dirty="0"/>
          </a:p>
        </p:txBody>
      </p:sp>
      <p:sp>
        <p:nvSpPr>
          <p:cNvPr id="4" name="Slide Number Placeholder 3"/>
          <p:cNvSpPr>
            <a:spLocks noGrp="1"/>
          </p:cNvSpPr>
          <p:nvPr>
            <p:ph type="sldNum" sz="quarter" idx="10"/>
          </p:nvPr>
        </p:nvSpPr>
        <p:spPr/>
        <p:txBody>
          <a:bodyPr/>
          <a:lstStyle/>
          <a:p>
            <a:pPr>
              <a:defRPr/>
            </a:pPr>
            <a:fld id="{ABCCE368-CCD3-48E4-B935-B6F4149E6FA1}" type="slidenum">
              <a:rPr lang="en-US" smtClean="0"/>
              <a:pPr>
                <a:defRPr/>
              </a:pPr>
              <a:t>3</a:t>
            </a:fld>
            <a:endParaRPr lang="en-US" dirty="0"/>
          </a:p>
        </p:txBody>
      </p:sp>
    </p:spTree>
    <p:extLst>
      <p:ext uri="{BB962C8B-B14F-4D97-AF65-F5344CB8AC3E}">
        <p14:creationId xmlns:p14="http://schemas.microsoft.com/office/powerpoint/2010/main" val="7274445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7AADBFE6-AF56-45E7-9966-516B319A8E52}" type="slidenum">
              <a:rPr lang="en-US" altLang="en-US" sz="1200" smtClean="0"/>
              <a:pPr eaLnBrk="1" hangingPunct="1"/>
              <a:t>4</a:t>
            </a:fld>
            <a:endParaRPr lang="en-US" altLang="en-US" sz="1200" dirty="0" smtClean="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bwMode="auto">
          <a:xfrm>
            <a:off x="934720" y="4416425"/>
            <a:ext cx="5140960" cy="2794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BA3BF723-3BF4-44BD-97DE-B3237855144B}" type="slidenum">
              <a:rPr lang="en-US" altLang="en-US" sz="1200" smtClean="0">
                <a:solidFill>
                  <a:srgbClr val="000000"/>
                </a:solidFill>
              </a:rPr>
              <a:pPr eaLnBrk="1" hangingPunct="1"/>
              <a:t>5</a:t>
            </a:fld>
            <a:endParaRPr lang="en-US" altLang="en-US" sz="1200" dirty="0" smtClean="0">
              <a:solidFill>
                <a:srgbClr val="000000"/>
              </a:solidFill>
            </a:endParaRPr>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bwMode="auto">
          <a:xfrm>
            <a:off x="934720" y="4416426"/>
            <a:ext cx="5140960" cy="267017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675" y="4416427"/>
            <a:ext cx="5607050" cy="4183063"/>
          </a:xfrm>
          <a:prstGeom prst="rect">
            <a:avLst/>
          </a:prstGeom>
        </p:spPr>
        <p:txBody>
          <a:bodyPr/>
          <a:lstStyle/>
          <a:p>
            <a:endParaRPr lang="en-US" dirty="0"/>
          </a:p>
        </p:txBody>
      </p:sp>
      <p:sp>
        <p:nvSpPr>
          <p:cNvPr id="4" name="Slide Number Placeholder 3"/>
          <p:cNvSpPr>
            <a:spLocks noGrp="1"/>
          </p:cNvSpPr>
          <p:nvPr>
            <p:ph type="sldNum" sz="quarter" idx="10"/>
          </p:nvPr>
        </p:nvSpPr>
        <p:spPr/>
        <p:txBody>
          <a:bodyPr/>
          <a:lstStyle/>
          <a:p>
            <a:fld id="{A49D9D67-1DA8-4E4F-A2DE-009B21B460A1}" type="slidenum">
              <a:rPr lang="en-US" smtClean="0"/>
              <a:t>7</a:t>
            </a:fld>
            <a:endParaRPr lang="en-US" dirty="0"/>
          </a:p>
        </p:txBody>
      </p:sp>
    </p:spTree>
    <p:extLst>
      <p:ext uri="{BB962C8B-B14F-4D97-AF65-F5344CB8AC3E}">
        <p14:creationId xmlns:p14="http://schemas.microsoft.com/office/powerpoint/2010/main" val="29520897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675" y="4416427"/>
            <a:ext cx="5607050" cy="4183063"/>
          </a:xfrm>
          <a:prstGeom prst="rect">
            <a:avLst/>
          </a:prstGeom>
        </p:spPr>
        <p:txBody>
          <a:bodyPr/>
          <a:lstStyle/>
          <a:p>
            <a:endParaRPr lang="en-US" dirty="0"/>
          </a:p>
        </p:txBody>
      </p:sp>
      <p:sp>
        <p:nvSpPr>
          <p:cNvPr id="4" name="Slide Number Placeholder 3"/>
          <p:cNvSpPr>
            <a:spLocks noGrp="1"/>
          </p:cNvSpPr>
          <p:nvPr>
            <p:ph type="sldNum" sz="quarter" idx="10"/>
          </p:nvPr>
        </p:nvSpPr>
        <p:spPr/>
        <p:txBody>
          <a:bodyPr/>
          <a:lstStyle/>
          <a:p>
            <a:fld id="{A49D9D67-1DA8-4E4F-A2DE-009B21B460A1}" type="slidenum">
              <a:rPr lang="en-US" smtClean="0"/>
              <a:t>8</a:t>
            </a:fld>
            <a:endParaRPr lang="en-US" dirty="0"/>
          </a:p>
        </p:txBody>
      </p:sp>
    </p:spTree>
    <p:extLst>
      <p:ext uri="{BB962C8B-B14F-4D97-AF65-F5344CB8AC3E}">
        <p14:creationId xmlns:p14="http://schemas.microsoft.com/office/powerpoint/2010/main" val="33500697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675" y="4416427"/>
            <a:ext cx="5607050" cy="4183063"/>
          </a:xfrm>
          <a:prstGeom prst="rect">
            <a:avLst/>
          </a:prstGeom>
        </p:spPr>
        <p:txBody>
          <a:bodyPr/>
          <a:lstStyle/>
          <a:p>
            <a:endParaRPr lang="en-US" dirty="0"/>
          </a:p>
        </p:txBody>
      </p:sp>
      <p:sp>
        <p:nvSpPr>
          <p:cNvPr id="4" name="Slide Number Placeholder 3"/>
          <p:cNvSpPr>
            <a:spLocks noGrp="1"/>
          </p:cNvSpPr>
          <p:nvPr>
            <p:ph type="sldNum" sz="quarter" idx="10"/>
          </p:nvPr>
        </p:nvSpPr>
        <p:spPr/>
        <p:txBody>
          <a:bodyPr/>
          <a:lstStyle/>
          <a:p>
            <a:pPr>
              <a:defRPr/>
            </a:pPr>
            <a:fld id="{C52DB0EC-930B-4AC4-BB91-F6D0BDEEEE4F}" type="slidenum">
              <a:rPr lang="en-US" smtClean="0"/>
              <a:pPr>
                <a:defRPr/>
              </a:pPr>
              <a:t>9</a:t>
            </a:fld>
            <a:endParaRPr lang="en-US" dirty="0"/>
          </a:p>
        </p:txBody>
      </p:sp>
    </p:spTree>
    <p:extLst>
      <p:ext uri="{BB962C8B-B14F-4D97-AF65-F5344CB8AC3E}">
        <p14:creationId xmlns:p14="http://schemas.microsoft.com/office/powerpoint/2010/main" val="17964039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675" y="4416427"/>
            <a:ext cx="5607050" cy="4183063"/>
          </a:xfrm>
          <a:prstGeom prst="rect">
            <a:avLst/>
          </a:prstGeom>
        </p:spPr>
        <p:txBody>
          <a:bodyPr/>
          <a:lstStyle/>
          <a:p>
            <a:endParaRPr lang="en-US" dirty="0"/>
          </a:p>
        </p:txBody>
      </p:sp>
      <p:sp>
        <p:nvSpPr>
          <p:cNvPr id="4" name="Slide Number Placeholder 3"/>
          <p:cNvSpPr>
            <a:spLocks noGrp="1"/>
          </p:cNvSpPr>
          <p:nvPr>
            <p:ph type="sldNum" sz="quarter" idx="10"/>
          </p:nvPr>
        </p:nvSpPr>
        <p:spPr/>
        <p:txBody>
          <a:bodyPr/>
          <a:lstStyle/>
          <a:p>
            <a:pPr>
              <a:defRPr/>
            </a:pPr>
            <a:fld id="{C52DB0EC-930B-4AC4-BB91-F6D0BDEEEE4F}" type="slidenum">
              <a:rPr lang="en-US" smtClean="0"/>
              <a:pPr>
                <a:defRPr/>
              </a:pPr>
              <a:t>10</a:t>
            </a:fld>
            <a:endParaRPr lang="en-US" dirty="0"/>
          </a:p>
        </p:txBody>
      </p:sp>
    </p:spTree>
    <p:extLst>
      <p:ext uri="{BB962C8B-B14F-4D97-AF65-F5344CB8AC3E}">
        <p14:creationId xmlns:p14="http://schemas.microsoft.com/office/powerpoint/2010/main" val="17964039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675" y="4416427"/>
            <a:ext cx="5607050" cy="4183063"/>
          </a:xfrm>
          <a:prstGeom prst="rect">
            <a:avLst/>
          </a:prstGeom>
        </p:spPr>
        <p:txBody>
          <a:bodyPr/>
          <a:lstStyle/>
          <a:p>
            <a:endParaRPr lang="en-US" dirty="0"/>
          </a:p>
        </p:txBody>
      </p:sp>
      <p:sp>
        <p:nvSpPr>
          <p:cNvPr id="4" name="Slide Number Placeholder 3"/>
          <p:cNvSpPr>
            <a:spLocks noGrp="1"/>
          </p:cNvSpPr>
          <p:nvPr>
            <p:ph type="sldNum" sz="quarter" idx="10"/>
          </p:nvPr>
        </p:nvSpPr>
        <p:spPr/>
        <p:txBody>
          <a:bodyPr/>
          <a:lstStyle/>
          <a:p>
            <a:pPr>
              <a:defRPr/>
            </a:pPr>
            <a:fld id="{C52DB0EC-930B-4AC4-BB91-F6D0BDEEEE4F}" type="slidenum">
              <a:rPr lang="en-US" smtClean="0"/>
              <a:pPr>
                <a:defRPr/>
              </a:pPr>
              <a:t>11</a:t>
            </a:fld>
            <a:endParaRPr lang="en-US" dirty="0"/>
          </a:p>
        </p:txBody>
      </p:sp>
    </p:spTree>
    <p:extLst>
      <p:ext uri="{BB962C8B-B14F-4D97-AF65-F5344CB8AC3E}">
        <p14:creationId xmlns:p14="http://schemas.microsoft.com/office/powerpoint/2010/main" val="179640399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3" name="Picture 8" descr="title_imagery_no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91175" y="0"/>
            <a:ext cx="355282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4" name="Group 5"/>
          <p:cNvGrpSpPr>
            <a:grpSpLocks/>
          </p:cNvGrpSpPr>
          <p:nvPr/>
        </p:nvGrpSpPr>
        <p:grpSpPr bwMode="auto">
          <a:xfrm>
            <a:off x="5873750" y="269875"/>
            <a:ext cx="2895600" cy="911225"/>
            <a:chOff x="3700" y="170"/>
            <a:chExt cx="1824" cy="574"/>
          </a:xfrm>
        </p:grpSpPr>
        <p:pic>
          <p:nvPicPr>
            <p:cNvPr id="5" name="Picture 6" descr="NEW FAA LOGO"/>
            <p:cNvPicPr>
              <a:picLocks noChangeAspect="1" noChangeArrowheads="1"/>
            </p:cNvPicPr>
            <p:nvPr userDrawn="1"/>
          </p:nvPicPr>
          <p:blipFill>
            <a:blip r:embed="rId3">
              <a:clrChange>
                <a:clrFrom>
                  <a:srgbClr val="DF1F06"/>
                </a:clrFrom>
                <a:clrTo>
                  <a:srgbClr val="DF1F06">
                    <a:alpha val="0"/>
                  </a:srgbClr>
                </a:clrTo>
              </a:clrChange>
              <a:extLst>
                <a:ext uri="{28A0092B-C50C-407E-A947-70E740481C1C}">
                  <a14:useLocalDpi xmlns:a14="http://schemas.microsoft.com/office/drawing/2010/main" val="0"/>
                </a:ext>
              </a:extLst>
            </a:blip>
            <a:srcRect l="14333" t="3734" r="14973" b="4564"/>
            <a:stretch>
              <a:fillRect/>
            </a:stretch>
          </p:blipFill>
          <p:spPr bwMode="auto">
            <a:xfrm>
              <a:off x="3700" y="170"/>
              <a:ext cx="573" cy="5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7"/>
            <p:cNvSpPr txBox="1">
              <a:spLocks noChangeArrowheads="1"/>
            </p:cNvSpPr>
            <p:nvPr userDrawn="1"/>
          </p:nvSpPr>
          <p:spPr bwMode="ltGray">
            <a:xfrm>
              <a:off x="4288" y="288"/>
              <a:ext cx="1236" cy="352"/>
            </a:xfrm>
            <a:prstGeom prst="rect">
              <a:avLst/>
            </a:prstGeom>
            <a:noFill/>
            <a:ln>
              <a:noFill/>
            </a:ln>
            <a:effectLs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lnSpc>
                  <a:spcPct val="85000"/>
                </a:lnSpc>
                <a:spcBef>
                  <a:spcPct val="0"/>
                </a:spcBef>
                <a:buFontTx/>
                <a:buNone/>
                <a:defRPr/>
              </a:pPr>
              <a:r>
                <a:rPr lang="en-US" sz="1800" b="1" dirty="0" smtClean="0">
                  <a:solidFill>
                    <a:schemeClr val="bg1"/>
                  </a:solidFill>
                </a:rPr>
                <a:t>Federal Aviation</a:t>
              </a:r>
            </a:p>
            <a:p>
              <a:pPr eaLnBrk="1" hangingPunct="1">
                <a:lnSpc>
                  <a:spcPct val="85000"/>
                </a:lnSpc>
                <a:spcBef>
                  <a:spcPct val="0"/>
                </a:spcBef>
                <a:buFontTx/>
                <a:buNone/>
                <a:defRPr/>
              </a:pPr>
              <a:r>
                <a:rPr lang="en-US" sz="1800" b="1" dirty="0" smtClean="0">
                  <a:solidFill>
                    <a:schemeClr val="bg1"/>
                  </a:solidFill>
                </a:rPr>
                <a:t>Administration</a:t>
              </a:r>
            </a:p>
          </p:txBody>
        </p:sp>
      </p:grpSp>
      <p:sp>
        <p:nvSpPr>
          <p:cNvPr id="9219" name="Rectangle 3"/>
          <p:cNvSpPr>
            <a:spLocks noGrp="1" noChangeArrowheads="1"/>
          </p:cNvSpPr>
          <p:nvPr>
            <p:ph type="ctrTitle"/>
          </p:nvPr>
        </p:nvSpPr>
        <p:spPr>
          <a:xfrm>
            <a:off x="446088" y="312738"/>
            <a:ext cx="4983162" cy="1395412"/>
          </a:xfrm>
        </p:spPr>
        <p:txBody>
          <a:bodyPr anchor="t"/>
          <a:lstStyle>
            <a:lvl1pPr>
              <a:defRPr/>
            </a:lvl1pPr>
          </a:lstStyle>
          <a:p>
            <a:pPr lvl="0"/>
            <a:r>
              <a:rPr lang="en-US" noProof="0" smtClean="0"/>
              <a:t>Click to edit Master title style</a:t>
            </a:r>
          </a:p>
        </p:txBody>
      </p:sp>
    </p:spTree>
    <p:extLst>
      <p:ext uri="{BB962C8B-B14F-4D97-AF65-F5344CB8AC3E}">
        <p14:creationId xmlns:p14="http://schemas.microsoft.com/office/powerpoint/2010/main" val="9211517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sldNum" sz="quarter" idx="10"/>
          </p:nvPr>
        </p:nvSpPr>
        <p:spPr>
          <a:ln/>
        </p:spPr>
        <p:txBody>
          <a:bodyPr/>
          <a:lstStyle>
            <a:lvl1pPr>
              <a:defRPr/>
            </a:lvl1pPr>
          </a:lstStyle>
          <a:p>
            <a:pPr>
              <a:defRPr/>
            </a:pPr>
            <a:fld id="{E5048730-8F6E-46FC-AD97-8631B1E93F9A}" type="slidenum">
              <a:rPr lang="en-US"/>
              <a:pPr>
                <a:defRPr/>
              </a:pPr>
              <a:t>‹#›</a:t>
            </a:fld>
            <a:endParaRPr lang="en-US" dirty="0"/>
          </a:p>
        </p:txBody>
      </p:sp>
    </p:spTree>
    <p:extLst>
      <p:ext uri="{BB962C8B-B14F-4D97-AF65-F5344CB8AC3E}">
        <p14:creationId xmlns:p14="http://schemas.microsoft.com/office/powerpoint/2010/main" val="26665271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3388" y="344488"/>
            <a:ext cx="2117725" cy="55546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8625" y="344488"/>
            <a:ext cx="6202363" cy="55546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sldNum" sz="quarter" idx="10"/>
          </p:nvPr>
        </p:nvSpPr>
        <p:spPr>
          <a:ln/>
        </p:spPr>
        <p:txBody>
          <a:bodyPr/>
          <a:lstStyle>
            <a:lvl1pPr>
              <a:defRPr/>
            </a:lvl1pPr>
          </a:lstStyle>
          <a:p>
            <a:pPr>
              <a:defRPr/>
            </a:pPr>
            <a:fld id="{364FBF4B-7C9D-4F8A-B8F9-D0924BAAE581}" type="slidenum">
              <a:rPr lang="en-US"/>
              <a:pPr>
                <a:defRPr/>
              </a:pPr>
              <a:t>‹#›</a:t>
            </a:fld>
            <a:endParaRPr lang="en-US" dirty="0"/>
          </a:p>
        </p:txBody>
      </p:sp>
    </p:spTree>
    <p:extLst>
      <p:ext uri="{BB962C8B-B14F-4D97-AF65-F5344CB8AC3E}">
        <p14:creationId xmlns:p14="http://schemas.microsoft.com/office/powerpoint/2010/main" val="37029283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4" name="Rectangle 9"/>
          <p:cNvSpPr txBox="1">
            <a:spLocks noChangeArrowheads="1"/>
          </p:cNvSpPr>
          <p:nvPr userDrawn="1"/>
        </p:nvSpPr>
        <p:spPr bwMode="auto">
          <a:xfrm>
            <a:off x="350838" y="6223000"/>
            <a:ext cx="2620962" cy="476250"/>
          </a:xfrm>
          <a:prstGeom prst="rect">
            <a:avLst/>
          </a:prstGeom>
          <a:noFill/>
          <a:ln>
            <a:noFill/>
          </a:ln>
          <a:effectLst/>
          <a:extLst/>
        </p:spPr>
        <p:txBody>
          <a:bodyPr/>
          <a:lstStyle>
            <a:lvl1pPr>
              <a:defRPr/>
            </a:lvl1pPr>
          </a:lstStyle>
          <a:p>
            <a:pPr>
              <a:spcBef>
                <a:spcPct val="0"/>
              </a:spcBef>
              <a:buFontTx/>
              <a:buNone/>
              <a:defRPr/>
            </a:pPr>
            <a:r>
              <a:rPr lang="en-US" b="1" dirty="0" smtClean="0">
                <a:solidFill>
                  <a:schemeClr val="bg1"/>
                </a:solidFill>
                <a:latin typeface="Arial" pitchFamily="34" charset="0"/>
              </a:rPr>
              <a:t>ATC/TechOps</a:t>
            </a:r>
            <a:endParaRPr lang="en-US" b="1" dirty="0">
              <a:solidFill>
                <a:schemeClr val="bg1"/>
              </a:solidFill>
              <a:latin typeface="Arial" pitchFamily="34" charset="0"/>
            </a:endParaRPr>
          </a:p>
        </p:txBody>
      </p:sp>
      <p:sp>
        <p:nvSpPr>
          <p:cNvPr id="2" name="Title 1"/>
          <p:cNvSpPr>
            <a:spLocks noGrp="1"/>
          </p:cNvSpPr>
          <p:nvPr>
            <p:ph type="title"/>
          </p:nvPr>
        </p:nvSpPr>
        <p:spPr>
          <a:xfrm>
            <a:off x="428625" y="344488"/>
            <a:ext cx="8472488" cy="6096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95300" y="1508125"/>
            <a:ext cx="8050213" cy="4391025"/>
          </a:xfrm>
        </p:spPr>
        <p:txBody>
          <a:bodyPr/>
          <a:lstStyle/>
          <a:p>
            <a:pPr lvl="0"/>
            <a:endParaRPr lang="en-US" noProof="0" dirty="0" smtClean="0"/>
          </a:p>
        </p:txBody>
      </p:sp>
      <p:sp>
        <p:nvSpPr>
          <p:cNvPr id="5" name="Rectangle 4"/>
          <p:cNvSpPr>
            <a:spLocks noGrp="1" noChangeArrowheads="1"/>
          </p:cNvSpPr>
          <p:nvPr>
            <p:ph type="sldNum" sz="quarter" idx="10"/>
          </p:nvPr>
        </p:nvSpPr>
        <p:spPr/>
        <p:txBody>
          <a:bodyPr/>
          <a:lstStyle>
            <a:lvl1pPr>
              <a:defRPr/>
            </a:lvl1pPr>
          </a:lstStyle>
          <a:p>
            <a:pPr>
              <a:defRPr/>
            </a:pPr>
            <a:fld id="{BC334316-1973-45DD-9D72-D931B666B954}" type="slidenum">
              <a:rPr lang="en-US"/>
              <a:pPr>
                <a:defRPr/>
              </a:pPr>
              <a:t>‹#›</a:t>
            </a:fld>
            <a:endParaRPr lang="en-US" dirty="0"/>
          </a:p>
        </p:txBody>
      </p:sp>
    </p:spTree>
    <p:extLst>
      <p:ext uri="{BB962C8B-B14F-4D97-AF65-F5344CB8AC3E}">
        <p14:creationId xmlns:p14="http://schemas.microsoft.com/office/powerpoint/2010/main" val="4728760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266700" y="1219200"/>
            <a:ext cx="8610600" cy="4724399"/>
          </a:xfrm>
        </p:spPr>
        <p:txBody>
          <a:bodyPr/>
          <a:lstStyle>
            <a:lvl1pPr>
              <a:defRPr b="0"/>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itle 4"/>
          <p:cNvSpPr>
            <a:spLocks noGrp="1"/>
          </p:cNvSpPr>
          <p:nvPr>
            <p:ph type="title"/>
          </p:nvPr>
        </p:nvSpPr>
        <p:spPr>
          <a:xfrm>
            <a:off x="0" y="344488"/>
            <a:ext cx="9143999" cy="609600"/>
          </a:xfrm>
        </p:spPr>
        <p:txBody>
          <a:bodyPr/>
          <a:lstStyle>
            <a:lvl1pPr algn="ctr">
              <a:defRPr/>
            </a:lvl1pPr>
          </a:lstStyle>
          <a:p>
            <a:r>
              <a:rPr lang="en-US" dirty="0"/>
              <a:t>Click to edit Master title style</a:t>
            </a:r>
          </a:p>
        </p:txBody>
      </p:sp>
    </p:spTree>
    <p:extLst>
      <p:ext uri="{BB962C8B-B14F-4D97-AF65-F5344CB8AC3E}">
        <p14:creationId xmlns:p14="http://schemas.microsoft.com/office/powerpoint/2010/main" val="38061308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9"/>
          <p:cNvSpPr txBox="1">
            <a:spLocks noChangeArrowheads="1"/>
          </p:cNvSpPr>
          <p:nvPr userDrawn="1"/>
        </p:nvSpPr>
        <p:spPr bwMode="auto">
          <a:xfrm>
            <a:off x="350838" y="6223000"/>
            <a:ext cx="2392362" cy="476250"/>
          </a:xfrm>
          <a:prstGeom prst="rect">
            <a:avLst/>
          </a:prstGeom>
          <a:noFill/>
          <a:ln>
            <a:noFill/>
          </a:ln>
          <a:effectLst/>
          <a:extLst/>
        </p:spPr>
        <p:txBody>
          <a:bodyPr/>
          <a:lstStyle>
            <a:lvl1pPr>
              <a:defRPr/>
            </a:lvl1pPr>
          </a:lstStyle>
          <a:p>
            <a:pPr>
              <a:spcBef>
                <a:spcPct val="0"/>
              </a:spcBef>
              <a:buFontTx/>
              <a:buNone/>
              <a:defRPr/>
            </a:pPr>
            <a:r>
              <a:rPr lang="en-US" b="1" dirty="0" smtClean="0">
                <a:solidFill>
                  <a:schemeClr val="bg1"/>
                </a:solidFill>
                <a:latin typeface="Arial" pitchFamily="34" charset="0"/>
              </a:rPr>
              <a:t>ATC/TechOps</a:t>
            </a:r>
            <a:endParaRPr lang="en-US" b="1" dirty="0">
              <a:solidFill>
                <a:schemeClr val="bg1"/>
              </a:solidFill>
              <a:latin typeface="Arial" pitchFamily="34" charset="0"/>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sldNum" sz="quarter" idx="10"/>
          </p:nvPr>
        </p:nvSpPr>
        <p:spPr/>
        <p:txBody>
          <a:bodyPr/>
          <a:lstStyle>
            <a:lvl1pPr>
              <a:defRPr/>
            </a:lvl1pPr>
          </a:lstStyle>
          <a:p>
            <a:pPr>
              <a:defRPr/>
            </a:pPr>
            <a:fld id="{B155C174-9C3D-45C7-8D23-F7FF2C44B7A6}" type="slidenum">
              <a:rPr lang="en-US"/>
              <a:pPr>
                <a:defRPr/>
              </a:pPr>
              <a:t>‹#›</a:t>
            </a:fld>
            <a:endParaRPr lang="en-US" dirty="0"/>
          </a:p>
        </p:txBody>
      </p:sp>
    </p:spTree>
    <p:extLst>
      <p:ext uri="{BB962C8B-B14F-4D97-AF65-F5344CB8AC3E}">
        <p14:creationId xmlns:p14="http://schemas.microsoft.com/office/powerpoint/2010/main" val="34840073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9"/>
          <p:cNvSpPr>
            <a:spLocks noGrp="1" noChangeArrowheads="1"/>
          </p:cNvSpPr>
          <p:nvPr>
            <p:ph type="sldNum" sz="quarter" idx="10"/>
          </p:nvPr>
        </p:nvSpPr>
        <p:spPr>
          <a:ln/>
        </p:spPr>
        <p:txBody>
          <a:bodyPr/>
          <a:lstStyle>
            <a:lvl1pPr>
              <a:defRPr/>
            </a:lvl1pPr>
          </a:lstStyle>
          <a:p>
            <a:pPr>
              <a:defRPr/>
            </a:pPr>
            <a:fld id="{48F583D9-C9B8-4055-9135-66DB671894A8}" type="slidenum">
              <a:rPr lang="en-US"/>
              <a:pPr>
                <a:defRPr/>
              </a:pPr>
              <a:t>‹#›</a:t>
            </a:fld>
            <a:endParaRPr lang="en-US" dirty="0"/>
          </a:p>
        </p:txBody>
      </p:sp>
    </p:spTree>
    <p:extLst>
      <p:ext uri="{BB962C8B-B14F-4D97-AF65-F5344CB8AC3E}">
        <p14:creationId xmlns:p14="http://schemas.microsoft.com/office/powerpoint/2010/main" val="35574639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95300" y="1508125"/>
            <a:ext cx="3948113" cy="4391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95813" y="1508125"/>
            <a:ext cx="3949700" cy="4391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sldNum" sz="quarter" idx="10"/>
          </p:nvPr>
        </p:nvSpPr>
        <p:spPr>
          <a:ln/>
        </p:spPr>
        <p:txBody>
          <a:bodyPr/>
          <a:lstStyle>
            <a:lvl1pPr>
              <a:defRPr/>
            </a:lvl1pPr>
          </a:lstStyle>
          <a:p>
            <a:pPr>
              <a:defRPr/>
            </a:pPr>
            <a:fld id="{F88C76F1-B6C2-40F0-863F-C21F42B3DAE7}" type="slidenum">
              <a:rPr lang="en-US"/>
              <a:pPr>
                <a:defRPr/>
              </a:pPr>
              <a:t>‹#›</a:t>
            </a:fld>
            <a:endParaRPr lang="en-US" dirty="0"/>
          </a:p>
        </p:txBody>
      </p:sp>
    </p:spTree>
    <p:extLst>
      <p:ext uri="{BB962C8B-B14F-4D97-AF65-F5344CB8AC3E}">
        <p14:creationId xmlns:p14="http://schemas.microsoft.com/office/powerpoint/2010/main" val="29628253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9"/>
          <p:cNvSpPr>
            <a:spLocks noGrp="1" noChangeArrowheads="1"/>
          </p:cNvSpPr>
          <p:nvPr>
            <p:ph type="sldNum" sz="quarter" idx="10"/>
          </p:nvPr>
        </p:nvSpPr>
        <p:spPr>
          <a:ln/>
        </p:spPr>
        <p:txBody>
          <a:bodyPr/>
          <a:lstStyle>
            <a:lvl1pPr>
              <a:defRPr/>
            </a:lvl1pPr>
          </a:lstStyle>
          <a:p>
            <a:pPr>
              <a:defRPr/>
            </a:pPr>
            <a:fld id="{FD534984-98CF-49C8-93CD-5882BAD1EA86}" type="slidenum">
              <a:rPr lang="en-US"/>
              <a:pPr>
                <a:defRPr/>
              </a:pPr>
              <a:t>‹#›</a:t>
            </a:fld>
            <a:endParaRPr lang="en-US" dirty="0"/>
          </a:p>
        </p:txBody>
      </p:sp>
    </p:spTree>
    <p:extLst>
      <p:ext uri="{BB962C8B-B14F-4D97-AF65-F5344CB8AC3E}">
        <p14:creationId xmlns:p14="http://schemas.microsoft.com/office/powerpoint/2010/main" val="30378723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9"/>
          <p:cNvSpPr>
            <a:spLocks noGrp="1" noChangeArrowheads="1"/>
          </p:cNvSpPr>
          <p:nvPr>
            <p:ph type="sldNum" sz="quarter" idx="10"/>
          </p:nvPr>
        </p:nvSpPr>
        <p:spPr>
          <a:ln/>
        </p:spPr>
        <p:txBody>
          <a:bodyPr/>
          <a:lstStyle>
            <a:lvl1pPr>
              <a:defRPr/>
            </a:lvl1pPr>
          </a:lstStyle>
          <a:p>
            <a:pPr>
              <a:defRPr/>
            </a:pPr>
            <a:fld id="{552817AC-DF7C-4746-9C86-DC8A83A15451}" type="slidenum">
              <a:rPr lang="en-US"/>
              <a:pPr>
                <a:defRPr/>
              </a:pPr>
              <a:t>‹#›</a:t>
            </a:fld>
            <a:endParaRPr lang="en-US" dirty="0"/>
          </a:p>
        </p:txBody>
      </p:sp>
    </p:spTree>
    <p:extLst>
      <p:ext uri="{BB962C8B-B14F-4D97-AF65-F5344CB8AC3E}">
        <p14:creationId xmlns:p14="http://schemas.microsoft.com/office/powerpoint/2010/main" val="18103962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txBox="1">
            <a:spLocks noChangeArrowheads="1"/>
          </p:cNvSpPr>
          <p:nvPr userDrawn="1"/>
        </p:nvSpPr>
        <p:spPr bwMode="auto">
          <a:xfrm>
            <a:off x="350838" y="6223000"/>
            <a:ext cx="2697162" cy="476250"/>
          </a:xfrm>
          <a:prstGeom prst="rect">
            <a:avLst/>
          </a:prstGeom>
          <a:noFill/>
          <a:ln>
            <a:noFill/>
          </a:ln>
          <a:effectLst/>
          <a:extLst/>
        </p:spPr>
        <p:txBody>
          <a:bodyPr/>
          <a:lstStyle>
            <a:lvl1pPr>
              <a:defRPr/>
            </a:lvl1pPr>
          </a:lstStyle>
          <a:p>
            <a:pPr>
              <a:spcBef>
                <a:spcPct val="0"/>
              </a:spcBef>
              <a:buFontTx/>
              <a:buNone/>
              <a:defRPr/>
            </a:pPr>
            <a:r>
              <a:rPr lang="en-US" b="1" dirty="0" smtClean="0">
                <a:solidFill>
                  <a:schemeClr val="bg1"/>
                </a:solidFill>
                <a:latin typeface="Arial" pitchFamily="34" charset="0"/>
              </a:rPr>
              <a:t>ATC/TechOps</a:t>
            </a:r>
            <a:endParaRPr lang="en-US" b="1" dirty="0">
              <a:solidFill>
                <a:schemeClr val="bg1"/>
              </a:solidFill>
              <a:latin typeface="Arial" pitchFamily="34" charset="0"/>
            </a:endParaRPr>
          </a:p>
        </p:txBody>
      </p:sp>
      <p:sp>
        <p:nvSpPr>
          <p:cNvPr id="3" name="Rectangle 2"/>
          <p:cNvSpPr>
            <a:spLocks noGrp="1" noChangeArrowheads="1"/>
          </p:cNvSpPr>
          <p:nvPr>
            <p:ph type="sldNum" sz="quarter" idx="10"/>
          </p:nvPr>
        </p:nvSpPr>
        <p:spPr/>
        <p:txBody>
          <a:bodyPr/>
          <a:lstStyle>
            <a:lvl1pPr>
              <a:defRPr/>
            </a:lvl1pPr>
          </a:lstStyle>
          <a:p>
            <a:pPr>
              <a:defRPr/>
            </a:pPr>
            <a:fld id="{29A85720-2AFC-42F6-A611-71949B592496}" type="slidenum">
              <a:rPr lang="en-US"/>
              <a:pPr>
                <a:defRPr/>
              </a:pPr>
              <a:t>‹#›</a:t>
            </a:fld>
            <a:endParaRPr lang="en-US" dirty="0"/>
          </a:p>
        </p:txBody>
      </p:sp>
    </p:spTree>
    <p:extLst>
      <p:ext uri="{BB962C8B-B14F-4D97-AF65-F5344CB8AC3E}">
        <p14:creationId xmlns:p14="http://schemas.microsoft.com/office/powerpoint/2010/main" val="19216294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sldNum" sz="quarter" idx="10"/>
          </p:nvPr>
        </p:nvSpPr>
        <p:spPr>
          <a:ln/>
        </p:spPr>
        <p:txBody>
          <a:bodyPr/>
          <a:lstStyle>
            <a:lvl1pPr>
              <a:defRPr/>
            </a:lvl1pPr>
          </a:lstStyle>
          <a:p>
            <a:pPr>
              <a:defRPr/>
            </a:pPr>
            <a:fld id="{96139896-4DC1-4E3D-B6D6-A3C9E8793B5C}" type="slidenum">
              <a:rPr lang="en-US"/>
              <a:pPr>
                <a:defRPr/>
              </a:pPr>
              <a:t>‹#›</a:t>
            </a:fld>
            <a:endParaRPr lang="en-US" dirty="0"/>
          </a:p>
        </p:txBody>
      </p:sp>
    </p:spTree>
    <p:extLst>
      <p:ext uri="{BB962C8B-B14F-4D97-AF65-F5344CB8AC3E}">
        <p14:creationId xmlns:p14="http://schemas.microsoft.com/office/powerpoint/2010/main" val="12108252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sldNum" sz="quarter" idx="10"/>
          </p:nvPr>
        </p:nvSpPr>
        <p:spPr>
          <a:ln/>
        </p:spPr>
        <p:txBody>
          <a:bodyPr/>
          <a:lstStyle>
            <a:lvl1pPr>
              <a:defRPr/>
            </a:lvl1pPr>
          </a:lstStyle>
          <a:p>
            <a:pPr>
              <a:defRPr/>
            </a:pPr>
            <a:fld id="{B47A84DA-C220-4C1A-8274-568CA00552C6}" type="slidenum">
              <a:rPr lang="en-US"/>
              <a:pPr>
                <a:defRPr/>
              </a:pPr>
              <a:t>‹#›</a:t>
            </a:fld>
            <a:endParaRPr lang="en-US" dirty="0"/>
          </a:p>
        </p:txBody>
      </p:sp>
    </p:spTree>
    <p:extLst>
      <p:ext uri="{BB962C8B-B14F-4D97-AF65-F5344CB8AC3E}">
        <p14:creationId xmlns:p14="http://schemas.microsoft.com/office/powerpoint/2010/main" val="41958558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6035675"/>
            <a:ext cx="9144000" cy="815975"/>
          </a:xfrm>
          <a:prstGeom prst="rect">
            <a:avLst/>
          </a:prstGeom>
          <a:solidFill>
            <a:srgbClr val="1D2F68"/>
          </a:solidFill>
          <a:ln w="9525">
            <a:solidFill>
              <a:srgbClr val="1D2F68"/>
            </a:solidFill>
            <a:miter lim="800000"/>
            <a:headEnd/>
            <a:tailEnd/>
          </a:ln>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defRPr/>
            </a:pPr>
            <a:endParaRPr lang="en-US" altLang="en-US" smtClean="0"/>
          </a:p>
        </p:txBody>
      </p:sp>
      <p:sp>
        <p:nvSpPr>
          <p:cNvPr id="1027" name="Rectangle 3"/>
          <p:cNvSpPr>
            <a:spLocks noGrp="1" noChangeArrowheads="1"/>
          </p:cNvSpPr>
          <p:nvPr>
            <p:ph type="title"/>
          </p:nvPr>
        </p:nvSpPr>
        <p:spPr bwMode="auto">
          <a:xfrm>
            <a:off x="428625" y="344488"/>
            <a:ext cx="8472488"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4"/>
          <p:cNvSpPr>
            <a:spLocks noGrp="1" noChangeArrowheads="1"/>
          </p:cNvSpPr>
          <p:nvPr>
            <p:ph type="body" idx="1"/>
          </p:nvPr>
        </p:nvSpPr>
        <p:spPr bwMode="auto">
          <a:xfrm>
            <a:off x="495300" y="1508125"/>
            <a:ext cx="8050213" cy="439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grpSp>
        <p:nvGrpSpPr>
          <p:cNvPr id="1029" name="Group 5"/>
          <p:cNvGrpSpPr>
            <a:grpSpLocks/>
          </p:cNvGrpSpPr>
          <p:nvPr/>
        </p:nvGrpSpPr>
        <p:grpSpPr bwMode="auto">
          <a:xfrm>
            <a:off x="5708650" y="6124575"/>
            <a:ext cx="2047875" cy="661988"/>
            <a:chOff x="3596" y="3858"/>
            <a:chExt cx="1290" cy="417"/>
          </a:xfrm>
        </p:grpSpPr>
        <p:pic>
          <p:nvPicPr>
            <p:cNvPr id="1031" name="Picture 6" descr="NEW FAA LOGO"/>
            <p:cNvPicPr>
              <a:picLocks noChangeAspect="1" noChangeArrowheads="1"/>
            </p:cNvPicPr>
            <p:nvPr userDrawn="1"/>
          </p:nvPicPr>
          <p:blipFill>
            <a:blip r:embed="rId15">
              <a:clrChange>
                <a:clrFrom>
                  <a:srgbClr val="DF1F06"/>
                </a:clrFrom>
                <a:clrTo>
                  <a:srgbClr val="DF1F06">
                    <a:alpha val="0"/>
                  </a:srgbClr>
                </a:clrTo>
              </a:clrChange>
              <a:extLst>
                <a:ext uri="{28A0092B-C50C-407E-A947-70E740481C1C}">
                  <a14:useLocalDpi xmlns:a14="http://schemas.microsoft.com/office/drawing/2010/main" val="0"/>
                </a:ext>
              </a:extLst>
            </a:blip>
            <a:srcRect l="14333" t="3734" r="14973" b="4564"/>
            <a:stretch>
              <a:fillRect/>
            </a:stretch>
          </p:blipFill>
          <p:spPr bwMode="auto">
            <a:xfrm>
              <a:off x="3596" y="3858"/>
              <a:ext cx="416" cy="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Text Box 7"/>
            <p:cNvSpPr txBox="1">
              <a:spLocks noChangeArrowheads="1"/>
            </p:cNvSpPr>
            <p:nvPr userDrawn="1"/>
          </p:nvSpPr>
          <p:spPr bwMode="auto">
            <a:xfrm>
              <a:off x="4023" y="3947"/>
              <a:ext cx="863" cy="254"/>
            </a:xfrm>
            <a:prstGeom prst="rect">
              <a:avLst/>
            </a:prstGeom>
            <a:noFill/>
            <a:ln>
              <a:noFill/>
            </a:ln>
            <a:effectLs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lnSpc>
                  <a:spcPct val="85000"/>
                </a:lnSpc>
                <a:spcBef>
                  <a:spcPct val="0"/>
                </a:spcBef>
                <a:buFontTx/>
                <a:buNone/>
                <a:defRPr/>
              </a:pPr>
              <a:r>
                <a:rPr lang="en-US" sz="1200" b="1" dirty="0" smtClean="0">
                  <a:solidFill>
                    <a:schemeClr val="bg1"/>
                  </a:solidFill>
                </a:rPr>
                <a:t>Federal Aviation</a:t>
              </a:r>
            </a:p>
            <a:p>
              <a:pPr eaLnBrk="1" hangingPunct="1">
                <a:lnSpc>
                  <a:spcPct val="85000"/>
                </a:lnSpc>
                <a:spcBef>
                  <a:spcPct val="0"/>
                </a:spcBef>
                <a:buFontTx/>
                <a:buNone/>
                <a:defRPr/>
              </a:pPr>
              <a:r>
                <a:rPr lang="en-US" sz="1200" b="1" dirty="0" smtClean="0">
                  <a:solidFill>
                    <a:schemeClr val="bg1"/>
                  </a:solidFill>
                </a:rPr>
                <a:t>Administration</a:t>
              </a:r>
            </a:p>
          </p:txBody>
        </p:sp>
      </p:grpSp>
      <p:sp>
        <p:nvSpPr>
          <p:cNvPr id="8201" name="Rectangle 9"/>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spcBef>
                <a:spcPct val="0"/>
              </a:spcBef>
              <a:buFontTx/>
              <a:buNone/>
              <a:defRPr sz="1400">
                <a:solidFill>
                  <a:schemeClr val="bg1"/>
                </a:solidFill>
              </a:defRPr>
            </a:lvl1pPr>
          </a:lstStyle>
          <a:p>
            <a:pPr>
              <a:defRPr/>
            </a:pPr>
            <a:fld id="{7DE2C51E-304E-46DD-B340-BBD7401E010C}"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4056" r:id="rId1"/>
    <p:sldLayoutId id="2147484057" r:id="rId2"/>
    <p:sldLayoutId id="2147484048" r:id="rId3"/>
    <p:sldLayoutId id="2147484049" r:id="rId4"/>
    <p:sldLayoutId id="2147484050" r:id="rId5"/>
    <p:sldLayoutId id="2147484051" r:id="rId6"/>
    <p:sldLayoutId id="2147484058" r:id="rId7"/>
    <p:sldLayoutId id="2147484052" r:id="rId8"/>
    <p:sldLayoutId id="2147484053" r:id="rId9"/>
    <p:sldLayoutId id="2147484054" r:id="rId10"/>
    <p:sldLayoutId id="2147484055" r:id="rId11"/>
    <p:sldLayoutId id="2147484059" r:id="rId12"/>
    <p:sldLayoutId id="2147484061" r:id="rId13"/>
  </p:sldLayoutIdLst>
  <p:hf hdr="0" ftr="0" dt="0"/>
  <p:txStyles>
    <p:titleStyle>
      <a:lvl1pPr algn="l" rtl="0" eaLnBrk="0" fontAlgn="base" hangingPunct="0">
        <a:spcBef>
          <a:spcPct val="0"/>
        </a:spcBef>
        <a:spcAft>
          <a:spcPct val="0"/>
        </a:spcAft>
        <a:defRPr sz="4000" b="1">
          <a:solidFill>
            <a:srgbClr val="1D2F68"/>
          </a:solidFill>
          <a:latin typeface="+mj-lt"/>
          <a:ea typeface="+mj-ea"/>
          <a:cs typeface="+mj-cs"/>
        </a:defRPr>
      </a:lvl1pPr>
      <a:lvl2pPr algn="l" rtl="0" eaLnBrk="0" fontAlgn="base" hangingPunct="0">
        <a:spcBef>
          <a:spcPct val="0"/>
        </a:spcBef>
        <a:spcAft>
          <a:spcPct val="0"/>
        </a:spcAft>
        <a:defRPr sz="4000" b="1">
          <a:solidFill>
            <a:srgbClr val="1D2F68"/>
          </a:solidFill>
          <a:latin typeface="Arial" charset="0"/>
        </a:defRPr>
      </a:lvl2pPr>
      <a:lvl3pPr algn="l" rtl="0" eaLnBrk="0" fontAlgn="base" hangingPunct="0">
        <a:spcBef>
          <a:spcPct val="0"/>
        </a:spcBef>
        <a:spcAft>
          <a:spcPct val="0"/>
        </a:spcAft>
        <a:defRPr sz="4000" b="1">
          <a:solidFill>
            <a:srgbClr val="1D2F68"/>
          </a:solidFill>
          <a:latin typeface="Arial" charset="0"/>
        </a:defRPr>
      </a:lvl3pPr>
      <a:lvl4pPr algn="l" rtl="0" eaLnBrk="0" fontAlgn="base" hangingPunct="0">
        <a:spcBef>
          <a:spcPct val="0"/>
        </a:spcBef>
        <a:spcAft>
          <a:spcPct val="0"/>
        </a:spcAft>
        <a:defRPr sz="4000" b="1">
          <a:solidFill>
            <a:srgbClr val="1D2F68"/>
          </a:solidFill>
          <a:latin typeface="Arial" charset="0"/>
        </a:defRPr>
      </a:lvl4pPr>
      <a:lvl5pPr algn="l" rtl="0" eaLnBrk="0" fontAlgn="base" hangingPunct="0">
        <a:spcBef>
          <a:spcPct val="0"/>
        </a:spcBef>
        <a:spcAft>
          <a:spcPct val="0"/>
        </a:spcAft>
        <a:defRPr sz="4000" b="1">
          <a:solidFill>
            <a:srgbClr val="1D2F68"/>
          </a:solidFill>
          <a:latin typeface="Arial" charset="0"/>
        </a:defRPr>
      </a:lvl5pPr>
      <a:lvl6pPr marL="457200" algn="l" rtl="0" fontAlgn="base">
        <a:spcBef>
          <a:spcPct val="0"/>
        </a:spcBef>
        <a:spcAft>
          <a:spcPct val="0"/>
        </a:spcAft>
        <a:defRPr sz="4000" b="1">
          <a:solidFill>
            <a:srgbClr val="1D2F68"/>
          </a:solidFill>
          <a:latin typeface="Arial" charset="0"/>
        </a:defRPr>
      </a:lvl6pPr>
      <a:lvl7pPr marL="914400" algn="l" rtl="0" fontAlgn="base">
        <a:spcBef>
          <a:spcPct val="0"/>
        </a:spcBef>
        <a:spcAft>
          <a:spcPct val="0"/>
        </a:spcAft>
        <a:defRPr sz="4000" b="1">
          <a:solidFill>
            <a:srgbClr val="1D2F68"/>
          </a:solidFill>
          <a:latin typeface="Arial" charset="0"/>
        </a:defRPr>
      </a:lvl7pPr>
      <a:lvl8pPr marL="1371600" algn="l" rtl="0" fontAlgn="base">
        <a:spcBef>
          <a:spcPct val="0"/>
        </a:spcBef>
        <a:spcAft>
          <a:spcPct val="0"/>
        </a:spcAft>
        <a:defRPr sz="4000" b="1">
          <a:solidFill>
            <a:srgbClr val="1D2F68"/>
          </a:solidFill>
          <a:latin typeface="Arial" charset="0"/>
        </a:defRPr>
      </a:lvl8pPr>
      <a:lvl9pPr marL="1828800" algn="l" rtl="0" fontAlgn="base">
        <a:spcBef>
          <a:spcPct val="0"/>
        </a:spcBef>
        <a:spcAft>
          <a:spcPct val="0"/>
        </a:spcAft>
        <a:defRPr sz="4000" b="1">
          <a:solidFill>
            <a:srgbClr val="1D2F68"/>
          </a:solidFill>
          <a:latin typeface="Arial" charset="0"/>
        </a:defRPr>
      </a:lvl9pPr>
    </p:titleStyle>
    <p:bodyStyle>
      <a:lvl1pPr marL="342900" indent="-342900" algn="l" rtl="0" eaLnBrk="0" fontAlgn="base" hangingPunct="0">
        <a:spcBef>
          <a:spcPct val="20000"/>
        </a:spcBef>
        <a:spcAft>
          <a:spcPct val="0"/>
        </a:spcAft>
        <a:buChar char="•"/>
        <a:defRPr sz="28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533400" y="685800"/>
            <a:ext cx="4983163" cy="1395413"/>
          </a:xfrm>
        </p:spPr>
        <p:txBody>
          <a:bodyPr/>
          <a:lstStyle/>
          <a:p>
            <a:pPr algn="ctr" eaLnBrk="1" hangingPunct="1"/>
            <a:r>
              <a:rPr lang="en-US" altLang="en-US" dirty="0" smtClean="0"/>
              <a:t>REDAC</a:t>
            </a:r>
            <a:br>
              <a:rPr lang="en-US" altLang="en-US" dirty="0" smtClean="0"/>
            </a:br>
            <a:r>
              <a:rPr lang="en-US" altLang="en-US" dirty="0" smtClean="0"/>
              <a:t>Human Factors</a:t>
            </a:r>
            <a:br>
              <a:rPr lang="en-US" altLang="en-US" dirty="0" smtClean="0"/>
            </a:br>
            <a:r>
              <a:rPr lang="en-US" altLang="en-US" sz="3200" b="0" dirty="0" smtClean="0"/>
              <a:t/>
            </a:r>
            <a:br>
              <a:rPr lang="en-US" altLang="en-US" sz="3200" b="0" dirty="0" smtClean="0"/>
            </a:br>
            <a:endParaRPr lang="en-US" altLang="en-US" b="0" dirty="0" smtClean="0"/>
          </a:p>
        </p:txBody>
      </p:sp>
      <p:sp>
        <p:nvSpPr>
          <p:cNvPr id="6147" name="Text Box 4"/>
          <p:cNvSpPr txBox="1">
            <a:spLocks noChangeArrowheads="1"/>
          </p:cNvSpPr>
          <p:nvPr/>
        </p:nvSpPr>
        <p:spPr bwMode="auto">
          <a:xfrm>
            <a:off x="381000" y="5791200"/>
            <a:ext cx="4792663"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50000"/>
              </a:spcBef>
              <a:buFontTx/>
              <a:buNone/>
            </a:pPr>
            <a:r>
              <a:rPr lang="en-US" altLang="en-US" sz="1600" b="0" i="1" dirty="0" smtClean="0">
                <a:solidFill>
                  <a:srgbClr val="1D2F68"/>
                </a:solidFill>
              </a:rPr>
              <a:t>Bill Kaliardos, Human Factors Division, ANG-C1 </a:t>
            </a:r>
            <a:endParaRPr lang="en-US" altLang="en-US" sz="1600" b="0" i="1" dirty="0">
              <a:solidFill>
                <a:srgbClr val="1D2F68"/>
              </a:solidFill>
            </a:endParaRPr>
          </a:p>
          <a:p>
            <a:pPr eaLnBrk="1" hangingPunct="1">
              <a:spcBef>
                <a:spcPct val="50000"/>
              </a:spcBef>
              <a:buFontTx/>
              <a:buNone/>
            </a:pPr>
            <a:r>
              <a:rPr lang="en-US" altLang="en-US" sz="1600" b="0" i="1" dirty="0" smtClean="0">
                <a:solidFill>
                  <a:srgbClr val="1D2F68"/>
                </a:solidFill>
              </a:rPr>
              <a:t>August 30, 2017</a:t>
            </a:r>
            <a:endParaRPr lang="en-US" altLang="en-US" sz="1600" b="0" i="1" dirty="0">
              <a:solidFill>
                <a:srgbClr val="1D2F68"/>
              </a:solidFill>
            </a:endParaRPr>
          </a:p>
        </p:txBody>
      </p:sp>
      <p:sp>
        <p:nvSpPr>
          <p:cNvPr id="6148" name="Text Box 5"/>
          <p:cNvSpPr txBox="1">
            <a:spLocks noChangeArrowheads="1"/>
          </p:cNvSpPr>
          <p:nvPr/>
        </p:nvSpPr>
        <p:spPr bwMode="auto">
          <a:xfrm>
            <a:off x="304800" y="4038600"/>
            <a:ext cx="5334000" cy="1600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50000"/>
              </a:spcBef>
              <a:buFontTx/>
              <a:buNone/>
            </a:pPr>
            <a:r>
              <a:rPr lang="en-US" altLang="en-US" i="1" u="sng" dirty="0">
                <a:solidFill>
                  <a:schemeClr val="bg2"/>
                </a:solidFill>
              </a:rPr>
              <a:t>NextGen</a:t>
            </a:r>
            <a:r>
              <a:rPr lang="en-US" altLang="en-US" i="1" dirty="0">
                <a:solidFill>
                  <a:schemeClr val="bg2"/>
                </a:solidFill>
              </a:rPr>
              <a:t> ATC/TechOps Human Factors</a:t>
            </a:r>
          </a:p>
          <a:p>
            <a:pPr eaLnBrk="1" hangingPunct="1">
              <a:spcBef>
                <a:spcPct val="50000"/>
              </a:spcBef>
              <a:buFontTx/>
              <a:buNone/>
            </a:pPr>
            <a:r>
              <a:rPr lang="en-US" altLang="en-US" i="1" dirty="0" smtClean="0">
                <a:solidFill>
                  <a:schemeClr val="bg2"/>
                </a:solidFill>
              </a:rPr>
              <a:t>BLI </a:t>
            </a:r>
            <a:r>
              <a:rPr lang="en-US" altLang="en-US" i="1" dirty="0">
                <a:solidFill>
                  <a:schemeClr val="bg2"/>
                </a:solidFill>
              </a:rPr>
              <a:t>Number: </a:t>
            </a:r>
            <a:r>
              <a:rPr lang="en-US" altLang="en-US" i="1" dirty="0" smtClean="0">
                <a:solidFill>
                  <a:schemeClr val="bg2"/>
                </a:solidFill>
              </a:rPr>
              <a:t>1A07A0/1A08A0 </a:t>
            </a:r>
            <a:endParaRPr lang="en-US" altLang="en-US" i="1" dirty="0">
              <a:solidFill>
                <a:schemeClr val="bg2"/>
              </a:solidFill>
            </a:endParaRPr>
          </a:p>
        </p:txBody>
      </p:sp>
      <p:sp>
        <p:nvSpPr>
          <p:cNvPr id="6149" name="Rectangle 2"/>
          <p:cNvSpPr txBox="1">
            <a:spLocks noChangeArrowheads="1"/>
          </p:cNvSpPr>
          <p:nvPr/>
        </p:nvSpPr>
        <p:spPr bwMode="auto">
          <a:xfrm>
            <a:off x="152400" y="2109788"/>
            <a:ext cx="5334000" cy="1395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algn="ctr" eaLnBrk="1" hangingPunct="1">
              <a:spcBef>
                <a:spcPct val="0"/>
              </a:spcBef>
              <a:buFontTx/>
              <a:buNone/>
            </a:pPr>
            <a:r>
              <a:rPr lang="en-US" altLang="en-US" sz="3200" b="0" i="1" dirty="0" smtClean="0">
                <a:solidFill>
                  <a:srgbClr val="1D2F68"/>
                </a:solidFill>
              </a:rPr>
              <a:t>FY2017 Research Accomplishments</a:t>
            </a:r>
            <a:endParaRPr lang="en-US" altLang="en-US" sz="4000" b="0" dirty="0">
              <a:solidFill>
                <a:srgbClr val="1D2F68"/>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28625" y="496888"/>
            <a:ext cx="8472488" cy="609600"/>
          </a:xfrm>
        </p:spPr>
        <p:txBody>
          <a:bodyPr/>
          <a:lstStyle/>
          <a:p>
            <a:r>
              <a:rPr lang="en-US" sz="2800" dirty="0"/>
              <a:t>Guidance for Service Analysis and Concept and Requirements Definition</a:t>
            </a:r>
          </a:p>
        </p:txBody>
      </p:sp>
      <p:sp>
        <p:nvSpPr>
          <p:cNvPr id="8" name="Content Placeholder 7"/>
          <p:cNvSpPr>
            <a:spLocks noGrp="1"/>
          </p:cNvSpPr>
          <p:nvPr>
            <p:ph sz="half" idx="1"/>
          </p:nvPr>
        </p:nvSpPr>
        <p:spPr>
          <a:xfrm>
            <a:off x="5486400" y="1752600"/>
            <a:ext cx="3058886" cy="2091776"/>
          </a:xfrm>
        </p:spPr>
        <p:txBody>
          <a:bodyPr/>
          <a:lstStyle/>
          <a:p>
            <a:pPr marL="0" indent="0">
              <a:buNone/>
            </a:pPr>
            <a:r>
              <a:rPr lang="en-US" sz="1400" b="1" dirty="0" smtClean="0">
                <a:solidFill>
                  <a:schemeClr val="tx1"/>
                </a:solidFill>
              </a:rPr>
              <a:t>Details</a:t>
            </a:r>
          </a:p>
          <a:p>
            <a:pPr marL="0" indent="0">
              <a:buNone/>
            </a:pPr>
            <a:endParaRPr lang="en-US" sz="1400" b="1" dirty="0" smtClean="0">
              <a:solidFill>
                <a:schemeClr val="tx1"/>
              </a:solidFill>
            </a:endParaRPr>
          </a:p>
          <a:p>
            <a:pPr indent="-115888"/>
            <a:r>
              <a:rPr lang="en-US" sz="1400" b="0" dirty="0" smtClean="0">
                <a:solidFill>
                  <a:schemeClr val="tx1"/>
                </a:solidFill>
              </a:rPr>
              <a:t>Task Manager: Bill Kaliardos</a:t>
            </a:r>
          </a:p>
          <a:p>
            <a:pPr indent="-115888"/>
            <a:r>
              <a:rPr lang="en-US" sz="1400" b="0" dirty="0" smtClean="0">
                <a:solidFill>
                  <a:schemeClr val="tx1"/>
                </a:solidFill>
              </a:rPr>
              <a:t>Performer: HumanProof</a:t>
            </a:r>
            <a:r>
              <a:rPr lang="en-US" sz="1400" b="0" dirty="0"/>
              <a:t> </a:t>
            </a:r>
            <a:r>
              <a:rPr lang="en-US" sz="1400" b="0" dirty="0" smtClean="0"/>
              <a:t>/ </a:t>
            </a:r>
            <a:r>
              <a:rPr lang="en-US" sz="1400" b="0" dirty="0" smtClean="0">
                <a:solidFill>
                  <a:schemeClr val="tx1"/>
                </a:solidFill>
              </a:rPr>
              <a:t>Engility</a:t>
            </a:r>
          </a:p>
          <a:p>
            <a:pPr indent="-115888"/>
            <a:r>
              <a:rPr lang="en-US" sz="1400" b="0" dirty="0" smtClean="0">
                <a:solidFill>
                  <a:schemeClr val="tx1"/>
                </a:solidFill>
              </a:rPr>
              <a:t>Customer: PMO</a:t>
            </a:r>
          </a:p>
          <a:p>
            <a:pPr marL="227012" indent="0">
              <a:buNone/>
            </a:pPr>
            <a:endParaRPr lang="en-US" sz="1200" dirty="0">
              <a:solidFill>
                <a:schemeClr val="tx1"/>
              </a:solidFill>
            </a:endParaRPr>
          </a:p>
        </p:txBody>
      </p:sp>
      <p:sp>
        <p:nvSpPr>
          <p:cNvPr id="9" name="Content Placeholder 8"/>
          <p:cNvSpPr>
            <a:spLocks noGrp="1"/>
          </p:cNvSpPr>
          <p:nvPr>
            <p:ph sz="half" idx="2"/>
          </p:nvPr>
        </p:nvSpPr>
        <p:spPr>
          <a:xfrm>
            <a:off x="468086" y="1752600"/>
            <a:ext cx="4332514" cy="3505200"/>
          </a:xfrm>
        </p:spPr>
        <p:txBody>
          <a:bodyPr/>
          <a:lstStyle/>
          <a:p>
            <a:pPr marL="0" indent="0">
              <a:buNone/>
            </a:pPr>
            <a:r>
              <a:rPr lang="en-US" sz="1400" b="1" dirty="0" smtClean="0">
                <a:solidFill>
                  <a:schemeClr val="tx1"/>
                </a:solidFill>
              </a:rPr>
              <a:t>Description</a:t>
            </a:r>
            <a:r>
              <a:rPr lang="en-US" sz="1400" b="1" dirty="0" smtClean="0"/>
              <a:t> </a:t>
            </a:r>
          </a:p>
          <a:p>
            <a:pPr marL="0" indent="0">
              <a:buNone/>
            </a:pPr>
            <a:endParaRPr lang="en-US" sz="1400" dirty="0"/>
          </a:p>
          <a:p>
            <a:pPr marL="0" indent="0" algn="just">
              <a:buNone/>
            </a:pPr>
            <a:r>
              <a:rPr lang="en-US" sz="1400" b="0" dirty="0" smtClean="0"/>
              <a:t>This </a:t>
            </a:r>
            <a:r>
              <a:rPr lang="en-US" sz="1400" b="0" dirty="0"/>
              <a:t>work </a:t>
            </a:r>
            <a:r>
              <a:rPr lang="en-US" sz="1400" b="0" dirty="0" smtClean="0"/>
              <a:t>developed human </a:t>
            </a:r>
            <a:r>
              <a:rPr lang="en-US" sz="1400" b="0" dirty="0"/>
              <a:t>factors guidance for use during the early Acquisition Management System (AMS) phases of Service Analysis (SA) and Concept and Requirements Definition (CRD). </a:t>
            </a:r>
            <a:r>
              <a:rPr lang="en-US" sz="1400" b="0" dirty="0" smtClean="0"/>
              <a:t> </a:t>
            </a:r>
          </a:p>
          <a:p>
            <a:pPr marL="0" indent="0" algn="just">
              <a:buNone/>
            </a:pPr>
            <a:endParaRPr lang="en-US" sz="1400" b="0" dirty="0"/>
          </a:p>
          <a:p>
            <a:pPr marL="0" indent="0" algn="just">
              <a:buNone/>
            </a:pPr>
            <a:r>
              <a:rPr lang="en-US" sz="1400" b="0" dirty="0" smtClean="0"/>
              <a:t>The result of </a:t>
            </a:r>
            <a:r>
              <a:rPr lang="en-US" sz="1400" b="0" dirty="0"/>
              <a:t>this effort </a:t>
            </a:r>
            <a:r>
              <a:rPr lang="en-US" sz="1400" b="0" dirty="0" smtClean="0"/>
              <a:t>is intended to inform updates to the </a:t>
            </a:r>
            <a:r>
              <a:rPr lang="en-US" sz="1400" b="0" dirty="0"/>
              <a:t>Human factors Job Aid </a:t>
            </a:r>
            <a:r>
              <a:rPr lang="en-US" sz="1400" b="0" dirty="0" smtClean="0"/>
              <a:t>and related AMS guidance for </a:t>
            </a:r>
            <a:r>
              <a:rPr lang="en-US" sz="1400" b="0" dirty="0"/>
              <a:t>SA and CRD phases. </a:t>
            </a:r>
            <a:r>
              <a:rPr lang="en-US" sz="1400" b="0" dirty="0" smtClean="0"/>
              <a:t> </a:t>
            </a:r>
            <a:endParaRPr lang="en-US" sz="1400" b="0" dirty="0"/>
          </a:p>
          <a:p>
            <a:pPr marL="0" indent="0" algn="just">
              <a:buNone/>
            </a:pPr>
            <a:endParaRPr lang="en-US" sz="1200" dirty="0">
              <a:solidFill>
                <a:schemeClr val="tx1"/>
              </a:solidFill>
            </a:endParaRPr>
          </a:p>
        </p:txBody>
      </p:sp>
      <p:sp>
        <p:nvSpPr>
          <p:cNvPr id="3" name="Slide Number Placeholder 2"/>
          <p:cNvSpPr>
            <a:spLocks noGrp="1"/>
          </p:cNvSpPr>
          <p:nvPr>
            <p:ph type="sldNum" sz="quarter" idx="10"/>
          </p:nvPr>
        </p:nvSpPr>
        <p:spPr>
          <a:xfrm>
            <a:off x="6553200" y="6305550"/>
            <a:ext cx="2133600" cy="476250"/>
          </a:xfrm>
        </p:spPr>
        <p:txBody>
          <a:bodyPr/>
          <a:lstStyle/>
          <a:p>
            <a:pPr>
              <a:defRPr/>
            </a:pPr>
            <a:fld id="{7F82FFED-CFB5-48B3-AF41-9490C3CBE027}" type="slidenum">
              <a:rPr lang="en-US" smtClean="0"/>
              <a:pPr>
                <a:defRPr/>
              </a:pPr>
              <a:t>10</a:t>
            </a:fld>
            <a:endParaRPr lang="en-US" dirty="0"/>
          </a:p>
        </p:txBody>
      </p:sp>
    </p:spTree>
    <p:extLst>
      <p:ext uri="{BB962C8B-B14F-4D97-AF65-F5344CB8AC3E}">
        <p14:creationId xmlns:p14="http://schemas.microsoft.com/office/powerpoint/2010/main" val="24797467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28625" y="651424"/>
            <a:ext cx="8472488" cy="609600"/>
          </a:xfrm>
        </p:spPr>
        <p:txBody>
          <a:bodyPr/>
          <a:lstStyle/>
          <a:p>
            <a:r>
              <a:rPr lang="en-US" sz="2800" dirty="0" smtClean="0"/>
              <a:t>Human Factors Guidance for the Display of NOTAMS on Information Display Systems (IDS)</a:t>
            </a:r>
            <a:br>
              <a:rPr lang="en-US" sz="2800" dirty="0" smtClean="0"/>
            </a:br>
            <a:endParaRPr lang="en-US" sz="2800" dirty="0"/>
          </a:p>
        </p:txBody>
      </p:sp>
      <p:sp>
        <p:nvSpPr>
          <p:cNvPr id="8" name="Content Placeholder 7"/>
          <p:cNvSpPr>
            <a:spLocks noGrp="1"/>
          </p:cNvSpPr>
          <p:nvPr>
            <p:ph sz="half" idx="1"/>
          </p:nvPr>
        </p:nvSpPr>
        <p:spPr>
          <a:xfrm>
            <a:off x="5410200" y="1718224"/>
            <a:ext cx="3135086" cy="2091776"/>
          </a:xfrm>
        </p:spPr>
        <p:txBody>
          <a:bodyPr/>
          <a:lstStyle/>
          <a:p>
            <a:pPr marL="0" indent="0">
              <a:buNone/>
            </a:pPr>
            <a:r>
              <a:rPr lang="en-US" sz="1400" b="1" dirty="0" smtClean="0">
                <a:solidFill>
                  <a:schemeClr val="tx1"/>
                </a:solidFill>
              </a:rPr>
              <a:t>Details</a:t>
            </a:r>
          </a:p>
          <a:p>
            <a:pPr marL="0" indent="0">
              <a:buNone/>
            </a:pPr>
            <a:endParaRPr lang="en-US" sz="1400" b="1" dirty="0" smtClean="0">
              <a:solidFill>
                <a:schemeClr val="tx1"/>
              </a:solidFill>
            </a:endParaRPr>
          </a:p>
          <a:p>
            <a:pPr indent="-115888"/>
            <a:r>
              <a:rPr lang="en-US" sz="1400" b="0" dirty="0" smtClean="0">
                <a:solidFill>
                  <a:schemeClr val="tx1"/>
                </a:solidFill>
              </a:rPr>
              <a:t>Task Manager: Jerome Lard</a:t>
            </a:r>
          </a:p>
          <a:p>
            <a:pPr indent="-115888"/>
            <a:r>
              <a:rPr lang="en-US" sz="1400" b="0" dirty="0" smtClean="0">
                <a:solidFill>
                  <a:schemeClr val="tx1"/>
                </a:solidFill>
              </a:rPr>
              <a:t>Performer: </a:t>
            </a:r>
            <a:r>
              <a:rPr lang="en-US" sz="1400" b="0" dirty="0">
                <a:solidFill>
                  <a:schemeClr val="tx1"/>
                </a:solidFill>
              </a:rPr>
              <a:t>Tech </a:t>
            </a:r>
            <a:r>
              <a:rPr lang="en-US" sz="1400" b="0" dirty="0" smtClean="0">
                <a:solidFill>
                  <a:schemeClr val="tx1"/>
                </a:solidFill>
              </a:rPr>
              <a:t>Center/ Securboration</a:t>
            </a:r>
          </a:p>
          <a:p>
            <a:pPr indent="-115888"/>
            <a:r>
              <a:rPr lang="en-US" sz="1400" b="0" dirty="0" smtClean="0">
                <a:solidFill>
                  <a:schemeClr val="tx1"/>
                </a:solidFill>
              </a:rPr>
              <a:t>Customer: PMO</a:t>
            </a:r>
          </a:p>
          <a:p>
            <a:pPr marL="227012" indent="0">
              <a:buNone/>
            </a:pPr>
            <a:endParaRPr lang="en-US" sz="1200" dirty="0">
              <a:solidFill>
                <a:schemeClr val="tx1"/>
              </a:solidFill>
            </a:endParaRPr>
          </a:p>
        </p:txBody>
      </p:sp>
      <p:sp>
        <p:nvSpPr>
          <p:cNvPr id="9" name="Content Placeholder 8"/>
          <p:cNvSpPr>
            <a:spLocks noGrp="1"/>
          </p:cNvSpPr>
          <p:nvPr>
            <p:ph sz="half" idx="2"/>
          </p:nvPr>
        </p:nvSpPr>
        <p:spPr>
          <a:xfrm>
            <a:off x="468086" y="1718224"/>
            <a:ext cx="4484914" cy="2091776"/>
          </a:xfrm>
        </p:spPr>
        <p:txBody>
          <a:bodyPr/>
          <a:lstStyle/>
          <a:p>
            <a:pPr marL="0" indent="0" algn="just">
              <a:buNone/>
            </a:pPr>
            <a:r>
              <a:rPr lang="en-US" sz="1400" dirty="0" smtClean="0">
                <a:solidFill>
                  <a:schemeClr val="tx1"/>
                </a:solidFill>
              </a:rPr>
              <a:t>Description</a:t>
            </a:r>
          </a:p>
          <a:p>
            <a:pPr marL="0" indent="0" algn="just">
              <a:buNone/>
            </a:pPr>
            <a:endParaRPr lang="en-US" sz="1400" b="0" dirty="0"/>
          </a:p>
          <a:p>
            <a:pPr marL="0" indent="0" algn="just">
              <a:buNone/>
            </a:pPr>
            <a:r>
              <a:rPr lang="en-US" sz="1400" b="0" dirty="0" smtClean="0"/>
              <a:t>The </a:t>
            </a:r>
            <a:r>
              <a:rPr lang="en-US" sz="1400" b="0" dirty="0"/>
              <a:t>research developed human factors guidance to ensure that changes and enhancements will be effective, support ATC tasks, and follow human factors guidelines and best practices. </a:t>
            </a:r>
            <a:endParaRPr lang="en-US" sz="1400" b="0" dirty="0" smtClean="0"/>
          </a:p>
          <a:p>
            <a:pPr marL="0" indent="0" algn="just">
              <a:buNone/>
            </a:pPr>
            <a:endParaRPr lang="en-US" sz="1400" b="0" dirty="0"/>
          </a:p>
          <a:p>
            <a:pPr marL="0" indent="0" algn="just">
              <a:buNone/>
            </a:pPr>
            <a:r>
              <a:rPr lang="en-US" sz="1400" b="0" dirty="0" smtClean="0"/>
              <a:t>This guidance describes how Notices </a:t>
            </a:r>
            <a:r>
              <a:rPr lang="en-US" sz="1400" b="0" dirty="0"/>
              <a:t>to Airmen (NOTAMs) are used by air traffic controllers </a:t>
            </a:r>
            <a:r>
              <a:rPr lang="en-US" sz="1400" b="0" dirty="0" smtClean="0"/>
              <a:t>today, </a:t>
            </a:r>
            <a:r>
              <a:rPr lang="en-US" sz="1400" b="0" dirty="0"/>
              <a:t>and how they are expected to be used in the NextGen timeframe.  In particular, the project </a:t>
            </a:r>
            <a:r>
              <a:rPr lang="en-US" sz="1400" b="0" dirty="0" smtClean="0"/>
              <a:t>determined if </a:t>
            </a:r>
            <a:r>
              <a:rPr lang="en-US" sz="1400" b="0" dirty="0"/>
              <a:t>new features and presentations for NOTAMs that are anticipated for the flight deck domain are applicable to ATC. </a:t>
            </a:r>
            <a:endParaRPr lang="en-US" sz="1400" b="0" dirty="0">
              <a:solidFill>
                <a:schemeClr val="tx1"/>
              </a:solidFill>
            </a:endParaRPr>
          </a:p>
        </p:txBody>
      </p:sp>
      <p:sp>
        <p:nvSpPr>
          <p:cNvPr id="3" name="Slide Number Placeholder 2"/>
          <p:cNvSpPr>
            <a:spLocks noGrp="1"/>
          </p:cNvSpPr>
          <p:nvPr>
            <p:ph type="sldNum" sz="quarter" idx="10"/>
          </p:nvPr>
        </p:nvSpPr>
        <p:spPr/>
        <p:txBody>
          <a:bodyPr/>
          <a:lstStyle/>
          <a:p>
            <a:pPr>
              <a:defRPr/>
            </a:pPr>
            <a:fld id="{7F82FFED-CFB5-48B3-AF41-9490C3CBE027}" type="slidenum">
              <a:rPr lang="en-US" smtClean="0"/>
              <a:pPr>
                <a:defRPr/>
              </a:pPr>
              <a:t>11</a:t>
            </a:fld>
            <a:endParaRPr lang="en-US" dirty="0"/>
          </a:p>
        </p:txBody>
      </p:sp>
    </p:spTree>
    <p:extLst>
      <p:ext uri="{BB962C8B-B14F-4D97-AF65-F5344CB8AC3E}">
        <p14:creationId xmlns:p14="http://schemas.microsoft.com/office/powerpoint/2010/main" val="27438375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28625" y="609600"/>
            <a:ext cx="8472488" cy="609600"/>
          </a:xfrm>
        </p:spPr>
        <p:txBody>
          <a:bodyPr/>
          <a:lstStyle/>
          <a:p>
            <a:r>
              <a:rPr lang="en-US" sz="2800" dirty="0" smtClean="0"/>
              <a:t>NextGen Segment Bravo Human Error Conditions Assessment</a:t>
            </a:r>
            <a:br>
              <a:rPr lang="en-US" sz="2800" dirty="0" smtClean="0"/>
            </a:br>
            <a:endParaRPr lang="en-US" sz="2800" dirty="0"/>
          </a:p>
        </p:txBody>
      </p:sp>
      <p:sp>
        <p:nvSpPr>
          <p:cNvPr id="8" name="Content Placeholder 7"/>
          <p:cNvSpPr>
            <a:spLocks noGrp="1"/>
          </p:cNvSpPr>
          <p:nvPr>
            <p:ph sz="half" idx="1"/>
          </p:nvPr>
        </p:nvSpPr>
        <p:spPr>
          <a:xfrm>
            <a:off x="5105400" y="1642024"/>
            <a:ext cx="3439886" cy="2091776"/>
          </a:xfrm>
        </p:spPr>
        <p:txBody>
          <a:bodyPr/>
          <a:lstStyle/>
          <a:p>
            <a:pPr marL="0" indent="0">
              <a:buNone/>
            </a:pPr>
            <a:r>
              <a:rPr lang="en-US" sz="1400" b="1" dirty="0" smtClean="0">
                <a:solidFill>
                  <a:schemeClr val="tx1"/>
                </a:solidFill>
              </a:rPr>
              <a:t>Details</a:t>
            </a:r>
          </a:p>
          <a:p>
            <a:pPr marL="0" indent="0">
              <a:buNone/>
            </a:pPr>
            <a:endParaRPr lang="en-US" sz="1400" b="1" dirty="0" smtClean="0">
              <a:solidFill>
                <a:schemeClr val="tx1"/>
              </a:solidFill>
            </a:endParaRPr>
          </a:p>
          <a:p>
            <a:pPr indent="-115888"/>
            <a:r>
              <a:rPr lang="en-US" sz="1400" b="0" dirty="0" smtClean="0">
                <a:solidFill>
                  <a:schemeClr val="tx1"/>
                </a:solidFill>
              </a:rPr>
              <a:t>Task Manager: Jerome Lard</a:t>
            </a:r>
          </a:p>
          <a:p>
            <a:pPr indent="-115888"/>
            <a:r>
              <a:rPr lang="en-US" sz="1400" b="0" dirty="0" smtClean="0">
                <a:solidFill>
                  <a:schemeClr val="tx1"/>
                </a:solidFill>
              </a:rPr>
              <a:t>Performer: Fort Hill Group</a:t>
            </a:r>
          </a:p>
          <a:p>
            <a:pPr indent="-115888"/>
            <a:r>
              <a:rPr lang="en-US" sz="1400" b="0" dirty="0" smtClean="0">
                <a:solidFill>
                  <a:schemeClr val="tx1"/>
                </a:solidFill>
              </a:rPr>
              <a:t>Customer: </a:t>
            </a:r>
            <a:r>
              <a:rPr lang="en-US" sz="1400" b="0" dirty="0" smtClean="0"/>
              <a:t>ANG-B3, AJI</a:t>
            </a:r>
            <a:endParaRPr lang="en-US" sz="1400" b="0" dirty="0"/>
          </a:p>
        </p:txBody>
      </p:sp>
      <p:sp>
        <p:nvSpPr>
          <p:cNvPr id="9" name="Content Placeholder 8"/>
          <p:cNvSpPr>
            <a:spLocks noGrp="1"/>
          </p:cNvSpPr>
          <p:nvPr>
            <p:ph sz="half" idx="2"/>
          </p:nvPr>
        </p:nvSpPr>
        <p:spPr>
          <a:xfrm>
            <a:off x="468085" y="1642024"/>
            <a:ext cx="4256315" cy="2091776"/>
          </a:xfrm>
        </p:spPr>
        <p:txBody>
          <a:bodyPr/>
          <a:lstStyle/>
          <a:p>
            <a:pPr marL="0" indent="0" algn="just">
              <a:buNone/>
            </a:pPr>
            <a:r>
              <a:rPr lang="en-US" sz="1400" dirty="0" smtClean="0">
                <a:solidFill>
                  <a:schemeClr val="tx1"/>
                </a:solidFill>
              </a:rPr>
              <a:t>Description</a:t>
            </a:r>
            <a:r>
              <a:rPr lang="en-US" sz="1400" dirty="0" smtClean="0"/>
              <a:t> </a:t>
            </a:r>
          </a:p>
          <a:p>
            <a:pPr marL="0" indent="0" algn="just">
              <a:buNone/>
            </a:pPr>
            <a:endParaRPr lang="en-US" sz="1400" b="0" dirty="0"/>
          </a:p>
          <a:p>
            <a:pPr marL="0" indent="0" algn="just">
              <a:buNone/>
            </a:pPr>
            <a:r>
              <a:rPr lang="en-US" sz="1400" b="0" dirty="0" smtClean="0"/>
              <a:t>This research developed </a:t>
            </a:r>
            <a:r>
              <a:rPr lang="en-US" sz="1400" b="0" dirty="0"/>
              <a:t>a series of human error mode metrics that describe the </a:t>
            </a:r>
            <a:r>
              <a:rPr lang="en-US" sz="1400" b="0" dirty="0" smtClean="0"/>
              <a:t>human performance risks associated </a:t>
            </a:r>
            <a:r>
              <a:rPr lang="en-US" sz="1400" b="0" dirty="0"/>
              <a:t>with controller operations in the NAS. </a:t>
            </a:r>
            <a:endParaRPr lang="en-US" sz="1400" b="0" dirty="0" smtClean="0"/>
          </a:p>
          <a:p>
            <a:pPr marL="0" indent="0" algn="just">
              <a:buNone/>
            </a:pPr>
            <a:endParaRPr lang="en-US" sz="1400" b="0" dirty="0"/>
          </a:p>
          <a:p>
            <a:pPr marL="0" indent="0" algn="just">
              <a:buNone/>
            </a:pPr>
            <a:r>
              <a:rPr lang="en-US" sz="1400" b="0" dirty="0" smtClean="0"/>
              <a:t>Identified metrics were coordinated </a:t>
            </a:r>
            <a:r>
              <a:rPr lang="en-US" sz="1400" b="0" dirty="0"/>
              <a:t>with NextGen Safety stakeholders to promote the inclusion into </a:t>
            </a:r>
            <a:r>
              <a:rPr lang="en-US" sz="1400" b="0" dirty="0" smtClean="0"/>
              <a:t>the NextGen </a:t>
            </a:r>
            <a:r>
              <a:rPr lang="en-US" sz="1400" b="0" dirty="0"/>
              <a:t>Safety Assessment process. </a:t>
            </a:r>
            <a:r>
              <a:rPr lang="en-US" sz="1400" b="0" dirty="0" smtClean="0"/>
              <a:t>The </a:t>
            </a:r>
            <a:r>
              <a:rPr lang="en-US" sz="1400" b="0" dirty="0"/>
              <a:t>assessment </a:t>
            </a:r>
            <a:r>
              <a:rPr lang="en-US" sz="1400" b="0" dirty="0" smtClean="0"/>
              <a:t>incorporated existing controller </a:t>
            </a:r>
            <a:r>
              <a:rPr lang="en-US" sz="1400" b="0" dirty="0"/>
              <a:t>task analyses, voluntary safety reports, and interviews with air traffic </a:t>
            </a:r>
            <a:r>
              <a:rPr lang="en-US" sz="1400" b="0" dirty="0" smtClean="0"/>
              <a:t>control subject </a:t>
            </a:r>
            <a:r>
              <a:rPr lang="en-US" sz="1400" b="0" dirty="0"/>
              <a:t>matter </a:t>
            </a:r>
            <a:r>
              <a:rPr lang="en-US" sz="1400" b="0" dirty="0" smtClean="0"/>
              <a:t>experts. </a:t>
            </a:r>
            <a:endParaRPr lang="en-US" sz="1400" b="0" dirty="0" smtClean="0">
              <a:solidFill>
                <a:schemeClr val="tx1"/>
              </a:solidFill>
            </a:endParaRPr>
          </a:p>
        </p:txBody>
      </p:sp>
      <p:sp>
        <p:nvSpPr>
          <p:cNvPr id="3" name="Slide Number Placeholder 2"/>
          <p:cNvSpPr>
            <a:spLocks noGrp="1"/>
          </p:cNvSpPr>
          <p:nvPr>
            <p:ph type="sldNum" sz="quarter" idx="10"/>
          </p:nvPr>
        </p:nvSpPr>
        <p:spPr/>
        <p:txBody>
          <a:bodyPr/>
          <a:lstStyle/>
          <a:p>
            <a:pPr>
              <a:defRPr/>
            </a:pPr>
            <a:fld id="{7F82FFED-CFB5-48B3-AF41-9490C3CBE027}" type="slidenum">
              <a:rPr lang="en-US" smtClean="0"/>
              <a:pPr>
                <a:defRPr/>
              </a:pPr>
              <a:t>12</a:t>
            </a:fld>
            <a:endParaRPr lang="en-US" dirty="0"/>
          </a:p>
        </p:txBody>
      </p:sp>
    </p:spTree>
    <p:extLst>
      <p:ext uri="{BB962C8B-B14F-4D97-AF65-F5344CB8AC3E}">
        <p14:creationId xmlns:p14="http://schemas.microsoft.com/office/powerpoint/2010/main" val="36011758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28625" y="457200"/>
            <a:ext cx="8472488" cy="609600"/>
          </a:xfrm>
        </p:spPr>
        <p:txBody>
          <a:bodyPr/>
          <a:lstStyle/>
          <a:p>
            <a:r>
              <a:rPr lang="en-US" sz="2800" dirty="0" smtClean="0"/>
              <a:t>NextGen Alarms and Alerts Management</a:t>
            </a:r>
            <a:br>
              <a:rPr lang="en-US" sz="2800" dirty="0" smtClean="0"/>
            </a:br>
            <a:endParaRPr lang="en-US" sz="2800" dirty="0"/>
          </a:p>
        </p:txBody>
      </p:sp>
      <p:sp>
        <p:nvSpPr>
          <p:cNvPr id="8" name="Content Placeholder 7"/>
          <p:cNvSpPr>
            <a:spLocks noGrp="1"/>
          </p:cNvSpPr>
          <p:nvPr>
            <p:ph sz="half" idx="1"/>
          </p:nvPr>
        </p:nvSpPr>
        <p:spPr>
          <a:xfrm>
            <a:off x="5105400" y="1718224"/>
            <a:ext cx="3439886" cy="2091776"/>
          </a:xfrm>
        </p:spPr>
        <p:txBody>
          <a:bodyPr/>
          <a:lstStyle/>
          <a:p>
            <a:pPr marL="0" indent="0">
              <a:buNone/>
            </a:pPr>
            <a:r>
              <a:rPr lang="en-US" sz="1400" b="1" dirty="0" smtClean="0">
                <a:solidFill>
                  <a:schemeClr val="tx1"/>
                </a:solidFill>
              </a:rPr>
              <a:t>Details</a:t>
            </a:r>
          </a:p>
          <a:p>
            <a:pPr marL="0" indent="0">
              <a:buNone/>
            </a:pPr>
            <a:endParaRPr lang="en-US" sz="1400" b="1" dirty="0" smtClean="0">
              <a:solidFill>
                <a:schemeClr val="tx1"/>
              </a:solidFill>
            </a:endParaRPr>
          </a:p>
          <a:p>
            <a:pPr indent="-115888"/>
            <a:r>
              <a:rPr lang="en-US" sz="1400" b="0" dirty="0" smtClean="0">
                <a:solidFill>
                  <a:schemeClr val="tx1"/>
                </a:solidFill>
              </a:rPr>
              <a:t>Task Manager: Jerome Lard =&gt; Bill Kaliardos</a:t>
            </a:r>
          </a:p>
          <a:p>
            <a:pPr indent="-115888"/>
            <a:r>
              <a:rPr lang="en-US" sz="1400" b="0" dirty="0" smtClean="0">
                <a:solidFill>
                  <a:schemeClr val="tx1"/>
                </a:solidFill>
              </a:rPr>
              <a:t>Performer: Tech Center</a:t>
            </a:r>
          </a:p>
          <a:p>
            <a:pPr indent="-115888"/>
            <a:r>
              <a:rPr lang="en-US" sz="1400" b="0" dirty="0" smtClean="0">
                <a:solidFill>
                  <a:schemeClr val="tx1"/>
                </a:solidFill>
              </a:rPr>
              <a:t>Customer: PMO</a:t>
            </a:r>
          </a:p>
        </p:txBody>
      </p:sp>
      <p:sp>
        <p:nvSpPr>
          <p:cNvPr id="9" name="Content Placeholder 8"/>
          <p:cNvSpPr>
            <a:spLocks noGrp="1"/>
          </p:cNvSpPr>
          <p:nvPr>
            <p:ph sz="half" idx="2"/>
          </p:nvPr>
        </p:nvSpPr>
        <p:spPr>
          <a:xfrm>
            <a:off x="468086" y="1718224"/>
            <a:ext cx="4180114" cy="2091776"/>
          </a:xfrm>
        </p:spPr>
        <p:txBody>
          <a:bodyPr/>
          <a:lstStyle/>
          <a:p>
            <a:pPr marL="0" indent="0" algn="just">
              <a:buNone/>
            </a:pPr>
            <a:r>
              <a:rPr lang="en-US" sz="1400" dirty="0" smtClean="0">
                <a:solidFill>
                  <a:schemeClr val="tx1"/>
                </a:solidFill>
              </a:rPr>
              <a:t>Description</a:t>
            </a:r>
          </a:p>
          <a:p>
            <a:pPr marL="0" indent="0" algn="just">
              <a:buNone/>
            </a:pPr>
            <a:endParaRPr lang="en-US" sz="1400" b="0" dirty="0"/>
          </a:p>
          <a:p>
            <a:pPr marL="0" indent="0" algn="just">
              <a:buNone/>
            </a:pPr>
            <a:r>
              <a:rPr lang="en-US" sz="1400" b="0" dirty="0" smtClean="0"/>
              <a:t>This research developed </a:t>
            </a:r>
            <a:r>
              <a:rPr lang="en-US" sz="1400" b="0" dirty="0"/>
              <a:t>guidance for the effective presentation and management of Alarms and Alerts in </a:t>
            </a:r>
            <a:r>
              <a:rPr lang="en-US" sz="1400" b="0" dirty="0" smtClean="0"/>
              <a:t>the </a:t>
            </a:r>
            <a:r>
              <a:rPr lang="en-US" sz="1400" b="0" dirty="0"/>
              <a:t>NextGen air traffic </a:t>
            </a:r>
            <a:r>
              <a:rPr lang="en-US" sz="1400" b="0" dirty="0" smtClean="0"/>
              <a:t>environment. </a:t>
            </a:r>
          </a:p>
          <a:p>
            <a:pPr marL="0" indent="0" algn="just">
              <a:buNone/>
            </a:pPr>
            <a:endParaRPr lang="en-US" sz="1400" b="0" dirty="0" smtClean="0"/>
          </a:p>
          <a:p>
            <a:pPr marL="0" indent="0" algn="just">
              <a:buNone/>
            </a:pPr>
            <a:r>
              <a:rPr lang="en-US" sz="1400" b="0" dirty="0" smtClean="0"/>
              <a:t>The work included an alarms, alerts, and notification taxonomy to identify coverage gaps in current FAA standards.</a:t>
            </a:r>
            <a:endParaRPr lang="en-US" sz="1400" b="1" dirty="0" smtClean="0">
              <a:solidFill>
                <a:schemeClr val="tx1"/>
              </a:solidFill>
            </a:endParaRPr>
          </a:p>
        </p:txBody>
      </p:sp>
      <p:sp>
        <p:nvSpPr>
          <p:cNvPr id="3" name="Slide Number Placeholder 2"/>
          <p:cNvSpPr>
            <a:spLocks noGrp="1"/>
          </p:cNvSpPr>
          <p:nvPr>
            <p:ph type="sldNum" sz="quarter" idx="10"/>
          </p:nvPr>
        </p:nvSpPr>
        <p:spPr/>
        <p:txBody>
          <a:bodyPr/>
          <a:lstStyle/>
          <a:p>
            <a:pPr>
              <a:defRPr/>
            </a:pPr>
            <a:fld id="{7F82FFED-CFB5-48B3-AF41-9490C3CBE027}" type="slidenum">
              <a:rPr lang="en-US" smtClean="0"/>
              <a:pPr>
                <a:defRPr/>
              </a:pPr>
              <a:t>13</a:t>
            </a:fld>
            <a:endParaRPr lang="en-US" dirty="0"/>
          </a:p>
        </p:txBody>
      </p:sp>
    </p:spTree>
    <p:extLst>
      <p:ext uri="{BB962C8B-B14F-4D97-AF65-F5344CB8AC3E}">
        <p14:creationId xmlns:p14="http://schemas.microsoft.com/office/powerpoint/2010/main" val="37971939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28625" y="457200"/>
            <a:ext cx="8472488" cy="609600"/>
          </a:xfrm>
        </p:spPr>
        <p:txBody>
          <a:bodyPr/>
          <a:lstStyle/>
          <a:p>
            <a:r>
              <a:rPr lang="en-US" sz="2800" dirty="0"/>
              <a:t>Update to NextGen Mid-Term Strategic Job Analysis for ATCSs</a:t>
            </a:r>
          </a:p>
        </p:txBody>
      </p:sp>
      <p:sp>
        <p:nvSpPr>
          <p:cNvPr id="8" name="Content Placeholder 7"/>
          <p:cNvSpPr>
            <a:spLocks noGrp="1"/>
          </p:cNvSpPr>
          <p:nvPr>
            <p:ph sz="half" idx="1"/>
          </p:nvPr>
        </p:nvSpPr>
        <p:spPr>
          <a:xfrm>
            <a:off x="5105400" y="1794424"/>
            <a:ext cx="3439886" cy="2091776"/>
          </a:xfrm>
        </p:spPr>
        <p:txBody>
          <a:bodyPr/>
          <a:lstStyle/>
          <a:p>
            <a:pPr marL="0" indent="0">
              <a:buNone/>
            </a:pPr>
            <a:r>
              <a:rPr lang="en-US" sz="1400" b="1" dirty="0" smtClean="0">
                <a:solidFill>
                  <a:schemeClr val="tx1"/>
                </a:solidFill>
              </a:rPr>
              <a:t>Details</a:t>
            </a:r>
          </a:p>
          <a:p>
            <a:pPr marL="0" indent="0">
              <a:buNone/>
            </a:pPr>
            <a:endParaRPr lang="en-US" sz="1400" b="1" dirty="0" smtClean="0">
              <a:solidFill>
                <a:schemeClr val="tx1"/>
              </a:solidFill>
            </a:endParaRPr>
          </a:p>
          <a:p>
            <a:pPr indent="-115888"/>
            <a:r>
              <a:rPr lang="en-US" sz="1400" b="0" dirty="0" smtClean="0">
                <a:solidFill>
                  <a:schemeClr val="tx1"/>
                </a:solidFill>
              </a:rPr>
              <a:t>Task Manager: Jerome Lard =&gt; Dan Herschler</a:t>
            </a:r>
          </a:p>
          <a:p>
            <a:pPr indent="-115888"/>
            <a:r>
              <a:rPr lang="en-US" sz="1400" b="0" dirty="0" smtClean="0">
                <a:solidFill>
                  <a:schemeClr val="tx1"/>
                </a:solidFill>
              </a:rPr>
              <a:t>Performer: American Institutes for Research</a:t>
            </a:r>
          </a:p>
          <a:p>
            <a:pPr indent="-115888"/>
            <a:r>
              <a:rPr lang="en-US" sz="1400" b="0" dirty="0" smtClean="0">
                <a:solidFill>
                  <a:schemeClr val="tx1"/>
                </a:solidFill>
              </a:rPr>
              <a:t>Customer: AJI</a:t>
            </a:r>
          </a:p>
          <a:p>
            <a:pPr marL="227012" indent="0">
              <a:buNone/>
            </a:pPr>
            <a:endParaRPr lang="en-US" sz="1200" dirty="0">
              <a:solidFill>
                <a:schemeClr val="tx1"/>
              </a:solidFill>
            </a:endParaRPr>
          </a:p>
        </p:txBody>
      </p:sp>
      <p:sp>
        <p:nvSpPr>
          <p:cNvPr id="9" name="Content Placeholder 8"/>
          <p:cNvSpPr>
            <a:spLocks noGrp="1"/>
          </p:cNvSpPr>
          <p:nvPr>
            <p:ph sz="half" idx="2"/>
          </p:nvPr>
        </p:nvSpPr>
        <p:spPr>
          <a:xfrm>
            <a:off x="468086" y="1794424"/>
            <a:ext cx="4408714" cy="2091776"/>
          </a:xfrm>
        </p:spPr>
        <p:txBody>
          <a:bodyPr/>
          <a:lstStyle/>
          <a:p>
            <a:pPr marL="0" indent="0">
              <a:buNone/>
            </a:pPr>
            <a:r>
              <a:rPr lang="en-US" sz="1400" b="1" dirty="0" smtClean="0">
                <a:solidFill>
                  <a:schemeClr val="tx1"/>
                </a:solidFill>
              </a:rPr>
              <a:t>Description</a:t>
            </a:r>
            <a:endParaRPr lang="en-US" sz="1400" dirty="0"/>
          </a:p>
          <a:p>
            <a:pPr marL="0" indent="0">
              <a:buNone/>
            </a:pPr>
            <a:endParaRPr lang="en-US" sz="1400" b="0" dirty="0" smtClean="0"/>
          </a:p>
          <a:p>
            <a:pPr marL="0" indent="0" algn="just">
              <a:buNone/>
            </a:pPr>
            <a:r>
              <a:rPr lang="en-US" sz="1400" b="0" dirty="0" smtClean="0"/>
              <a:t>This research updated the </a:t>
            </a:r>
            <a:r>
              <a:rPr lang="en-US" sz="1400" b="0" dirty="0"/>
              <a:t>existing NextGen Mid-Term ATCS Job Analysis Data to  reflect the impact of </a:t>
            </a:r>
            <a:r>
              <a:rPr lang="en-US" sz="1400" b="0" dirty="0" smtClean="0"/>
              <a:t>NextGen’s introduction </a:t>
            </a:r>
            <a:r>
              <a:rPr lang="en-US" sz="1400" b="0" dirty="0"/>
              <a:t>of new technologies, automation, and </a:t>
            </a:r>
            <a:r>
              <a:rPr lang="en-US" sz="1400" b="0" dirty="0" smtClean="0"/>
              <a:t>procedures that affect </a:t>
            </a:r>
            <a:r>
              <a:rPr lang="en-US" sz="1400" b="0" dirty="0"/>
              <a:t>the controller’s </a:t>
            </a:r>
            <a:r>
              <a:rPr lang="en-US" sz="1400" b="0" dirty="0" smtClean="0"/>
              <a:t>job.   </a:t>
            </a:r>
          </a:p>
          <a:p>
            <a:pPr marL="0" indent="0" algn="just">
              <a:buNone/>
            </a:pPr>
            <a:endParaRPr lang="en-US" sz="1400" b="0" dirty="0"/>
          </a:p>
          <a:p>
            <a:pPr marL="0" indent="0" algn="just">
              <a:buNone/>
            </a:pPr>
            <a:r>
              <a:rPr lang="en-US" sz="1400" b="0" dirty="0" smtClean="0"/>
              <a:t>The report identifies the NextGen Mid-Term Drivers, describes the selected Drivers, and describes their impact on the controllers’ job by 2020.  </a:t>
            </a:r>
            <a:endParaRPr lang="en-US" sz="1400" b="0" dirty="0"/>
          </a:p>
          <a:p>
            <a:pPr marL="0" indent="0" algn="just">
              <a:buNone/>
            </a:pPr>
            <a:endParaRPr lang="en-US" sz="1200" dirty="0">
              <a:solidFill>
                <a:schemeClr val="tx1"/>
              </a:solidFill>
            </a:endParaRPr>
          </a:p>
        </p:txBody>
      </p:sp>
      <p:sp>
        <p:nvSpPr>
          <p:cNvPr id="3" name="Slide Number Placeholder 2"/>
          <p:cNvSpPr>
            <a:spLocks noGrp="1"/>
          </p:cNvSpPr>
          <p:nvPr>
            <p:ph type="sldNum" sz="quarter" idx="10"/>
          </p:nvPr>
        </p:nvSpPr>
        <p:spPr/>
        <p:txBody>
          <a:bodyPr/>
          <a:lstStyle/>
          <a:p>
            <a:pPr>
              <a:defRPr/>
            </a:pPr>
            <a:fld id="{7F82FFED-CFB5-48B3-AF41-9490C3CBE027}" type="slidenum">
              <a:rPr lang="en-US" smtClean="0"/>
              <a:pPr>
                <a:defRPr/>
              </a:pPr>
              <a:t>14</a:t>
            </a:fld>
            <a:endParaRPr lang="en-US" dirty="0"/>
          </a:p>
        </p:txBody>
      </p:sp>
    </p:spTree>
    <p:extLst>
      <p:ext uri="{BB962C8B-B14F-4D97-AF65-F5344CB8AC3E}">
        <p14:creationId xmlns:p14="http://schemas.microsoft.com/office/powerpoint/2010/main" val="9974564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28625" y="685800"/>
            <a:ext cx="8472488" cy="609600"/>
          </a:xfrm>
        </p:spPr>
        <p:txBody>
          <a:bodyPr/>
          <a:lstStyle/>
          <a:p>
            <a:r>
              <a:rPr lang="en-US" sz="2800" dirty="0" smtClean="0"/>
              <a:t>NextGen HF Guidance on the Display of Information from ATC Time-Based Systems</a:t>
            </a:r>
            <a:br>
              <a:rPr lang="en-US" sz="2800" dirty="0" smtClean="0"/>
            </a:br>
            <a:endParaRPr lang="en-US" sz="2800" dirty="0"/>
          </a:p>
        </p:txBody>
      </p:sp>
      <p:sp>
        <p:nvSpPr>
          <p:cNvPr id="8" name="Content Placeholder 7"/>
          <p:cNvSpPr>
            <a:spLocks noGrp="1"/>
          </p:cNvSpPr>
          <p:nvPr>
            <p:ph sz="half" idx="1"/>
          </p:nvPr>
        </p:nvSpPr>
        <p:spPr>
          <a:xfrm>
            <a:off x="5334001" y="1946824"/>
            <a:ext cx="3211286" cy="2091776"/>
          </a:xfrm>
        </p:spPr>
        <p:txBody>
          <a:bodyPr/>
          <a:lstStyle/>
          <a:p>
            <a:pPr marL="0" indent="0">
              <a:buNone/>
            </a:pPr>
            <a:r>
              <a:rPr lang="en-US" sz="1400" b="1" dirty="0" smtClean="0">
                <a:solidFill>
                  <a:schemeClr val="tx1"/>
                </a:solidFill>
              </a:rPr>
              <a:t>Details</a:t>
            </a:r>
          </a:p>
          <a:p>
            <a:pPr marL="0" indent="0">
              <a:buNone/>
            </a:pPr>
            <a:endParaRPr lang="en-US" sz="1400" b="1" dirty="0" smtClean="0">
              <a:solidFill>
                <a:schemeClr val="tx1"/>
              </a:solidFill>
            </a:endParaRPr>
          </a:p>
          <a:p>
            <a:pPr indent="-115888"/>
            <a:r>
              <a:rPr lang="en-US" sz="1400" b="0" dirty="0" smtClean="0">
                <a:solidFill>
                  <a:schemeClr val="tx1"/>
                </a:solidFill>
              </a:rPr>
              <a:t>Task Manager: Jerome Lard =&gt; Dan Herschler</a:t>
            </a:r>
          </a:p>
          <a:p>
            <a:pPr indent="-115888"/>
            <a:r>
              <a:rPr lang="en-US" sz="1400" b="0" dirty="0" smtClean="0">
                <a:solidFill>
                  <a:schemeClr val="tx1"/>
                </a:solidFill>
              </a:rPr>
              <a:t>Performer: </a:t>
            </a:r>
            <a:r>
              <a:rPr lang="en-US" sz="1400" b="0" dirty="0">
                <a:solidFill>
                  <a:schemeClr val="tx1"/>
                </a:solidFill>
              </a:rPr>
              <a:t>Tech </a:t>
            </a:r>
            <a:r>
              <a:rPr lang="en-US" sz="1400" b="0" dirty="0" smtClean="0">
                <a:solidFill>
                  <a:schemeClr val="tx1"/>
                </a:solidFill>
              </a:rPr>
              <a:t>Center</a:t>
            </a:r>
          </a:p>
          <a:p>
            <a:pPr indent="-115888"/>
            <a:r>
              <a:rPr lang="en-US" sz="1400" b="0" dirty="0" smtClean="0"/>
              <a:t>Customer: PMO</a:t>
            </a:r>
            <a:endParaRPr lang="en-US" sz="1400" b="0" dirty="0" smtClean="0">
              <a:solidFill>
                <a:schemeClr val="tx1"/>
              </a:solidFill>
            </a:endParaRPr>
          </a:p>
        </p:txBody>
      </p:sp>
      <p:sp>
        <p:nvSpPr>
          <p:cNvPr id="9" name="Content Placeholder 8"/>
          <p:cNvSpPr>
            <a:spLocks noGrp="1"/>
          </p:cNvSpPr>
          <p:nvPr>
            <p:ph sz="half" idx="2"/>
          </p:nvPr>
        </p:nvSpPr>
        <p:spPr>
          <a:xfrm>
            <a:off x="468087" y="1946824"/>
            <a:ext cx="4637314" cy="2091776"/>
          </a:xfrm>
        </p:spPr>
        <p:txBody>
          <a:bodyPr/>
          <a:lstStyle/>
          <a:p>
            <a:pPr marL="0" indent="0" algn="just">
              <a:buNone/>
            </a:pPr>
            <a:r>
              <a:rPr lang="en-US" sz="1400" dirty="0" smtClean="0">
                <a:solidFill>
                  <a:schemeClr val="tx1"/>
                </a:solidFill>
              </a:rPr>
              <a:t>Description</a:t>
            </a:r>
          </a:p>
          <a:p>
            <a:pPr marL="0" indent="0" algn="just">
              <a:buNone/>
            </a:pPr>
            <a:endParaRPr lang="en-US" sz="1400" b="0" dirty="0"/>
          </a:p>
          <a:p>
            <a:pPr marL="0" indent="0" algn="just">
              <a:buNone/>
            </a:pPr>
            <a:r>
              <a:rPr lang="en-US" sz="1400" b="0" dirty="0" smtClean="0"/>
              <a:t>This research developed and evaluated methods for </a:t>
            </a:r>
            <a:r>
              <a:rPr lang="en-US" sz="1400" b="0" dirty="0"/>
              <a:t>the display and use of time-based information on Air Traffic Control (ATC) displays. </a:t>
            </a:r>
            <a:endParaRPr lang="en-US" sz="1400" b="0" dirty="0" smtClean="0"/>
          </a:p>
          <a:p>
            <a:pPr marL="0" indent="0" algn="just">
              <a:buNone/>
            </a:pPr>
            <a:endParaRPr lang="en-US" sz="1400" b="0" dirty="0"/>
          </a:p>
          <a:p>
            <a:pPr marL="0" indent="0" algn="just">
              <a:buNone/>
            </a:pPr>
            <a:r>
              <a:rPr lang="en-US" sz="1400" b="0" dirty="0" smtClean="0"/>
              <a:t>The product provides guidance and standard practices for presenting time-based information on ATC displays. </a:t>
            </a:r>
          </a:p>
          <a:p>
            <a:pPr marL="0" indent="0" algn="just">
              <a:buNone/>
            </a:pPr>
            <a:endParaRPr lang="en-US" sz="1400" b="0" dirty="0"/>
          </a:p>
          <a:p>
            <a:pPr marL="0" indent="0" algn="just">
              <a:buNone/>
            </a:pPr>
            <a:endParaRPr lang="en-US" sz="1200" dirty="0" smtClean="0">
              <a:solidFill>
                <a:schemeClr val="tx1"/>
              </a:solidFill>
            </a:endParaRPr>
          </a:p>
        </p:txBody>
      </p:sp>
      <p:sp>
        <p:nvSpPr>
          <p:cNvPr id="3" name="Slide Number Placeholder 2"/>
          <p:cNvSpPr>
            <a:spLocks noGrp="1"/>
          </p:cNvSpPr>
          <p:nvPr>
            <p:ph type="sldNum" sz="quarter" idx="10"/>
          </p:nvPr>
        </p:nvSpPr>
        <p:spPr/>
        <p:txBody>
          <a:bodyPr/>
          <a:lstStyle/>
          <a:p>
            <a:pPr>
              <a:defRPr/>
            </a:pPr>
            <a:fld id="{7F82FFED-CFB5-48B3-AF41-9490C3CBE027}" type="slidenum">
              <a:rPr lang="en-US" smtClean="0"/>
              <a:pPr>
                <a:defRPr/>
              </a:pPr>
              <a:t>15</a:t>
            </a:fld>
            <a:endParaRPr lang="en-US" dirty="0"/>
          </a:p>
        </p:txBody>
      </p:sp>
    </p:spTree>
    <p:extLst>
      <p:ext uri="{BB962C8B-B14F-4D97-AF65-F5344CB8AC3E}">
        <p14:creationId xmlns:p14="http://schemas.microsoft.com/office/powerpoint/2010/main" val="41721163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2800" dirty="0"/>
              <a:t>PBN Procedures Guidebook</a:t>
            </a:r>
          </a:p>
        </p:txBody>
      </p:sp>
      <p:sp>
        <p:nvSpPr>
          <p:cNvPr id="8" name="Content Placeholder 7"/>
          <p:cNvSpPr>
            <a:spLocks noGrp="1"/>
          </p:cNvSpPr>
          <p:nvPr>
            <p:ph sz="half" idx="1"/>
          </p:nvPr>
        </p:nvSpPr>
        <p:spPr>
          <a:xfrm>
            <a:off x="5334000" y="1794424"/>
            <a:ext cx="3211286" cy="2091776"/>
          </a:xfrm>
        </p:spPr>
        <p:txBody>
          <a:bodyPr/>
          <a:lstStyle/>
          <a:p>
            <a:pPr marL="0" indent="0">
              <a:buNone/>
            </a:pPr>
            <a:r>
              <a:rPr lang="en-US" sz="1400" b="1" dirty="0" smtClean="0">
                <a:solidFill>
                  <a:schemeClr val="tx1"/>
                </a:solidFill>
              </a:rPr>
              <a:t>Details</a:t>
            </a:r>
          </a:p>
          <a:p>
            <a:pPr marL="0" indent="0">
              <a:buNone/>
            </a:pPr>
            <a:endParaRPr lang="en-US" sz="1400" b="1" dirty="0" smtClean="0">
              <a:solidFill>
                <a:schemeClr val="tx1"/>
              </a:solidFill>
            </a:endParaRPr>
          </a:p>
          <a:p>
            <a:pPr indent="-115888"/>
            <a:r>
              <a:rPr lang="en-US" sz="1400" b="0" dirty="0" smtClean="0">
                <a:solidFill>
                  <a:schemeClr val="tx1"/>
                </a:solidFill>
              </a:rPr>
              <a:t>Task Manager: Jerome Lard</a:t>
            </a:r>
          </a:p>
          <a:p>
            <a:pPr indent="-115888"/>
            <a:r>
              <a:rPr lang="en-US" sz="1400" b="0" dirty="0" smtClean="0">
                <a:solidFill>
                  <a:schemeClr val="tx1"/>
                </a:solidFill>
              </a:rPr>
              <a:t>Performer: Fort Hill Group</a:t>
            </a:r>
          </a:p>
          <a:p>
            <a:pPr indent="-115888"/>
            <a:r>
              <a:rPr lang="en-US" sz="1400" b="0" dirty="0" smtClean="0">
                <a:solidFill>
                  <a:schemeClr val="tx1"/>
                </a:solidFill>
              </a:rPr>
              <a:t>Customer: AJV-14</a:t>
            </a:r>
          </a:p>
          <a:p>
            <a:pPr marL="227012" indent="0">
              <a:buNone/>
            </a:pPr>
            <a:endParaRPr lang="en-US" sz="1200" dirty="0">
              <a:solidFill>
                <a:schemeClr val="tx1"/>
              </a:solidFill>
            </a:endParaRPr>
          </a:p>
        </p:txBody>
      </p:sp>
      <p:sp>
        <p:nvSpPr>
          <p:cNvPr id="9" name="Content Placeholder 8"/>
          <p:cNvSpPr>
            <a:spLocks noGrp="1"/>
          </p:cNvSpPr>
          <p:nvPr>
            <p:ph sz="half" idx="2"/>
          </p:nvPr>
        </p:nvSpPr>
        <p:spPr>
          <a:xfrm>
            <a:off x="468086" y="1794424"/>
            <a:ext cx="4408714" cy="2091776"/>
          </a:xfrm>
        </p:spPr>
        <p:txBody>
          <a:bodyPr/>
          <a:lstStyle/>
          <a:p>
            <a:pPr marL="0" indent="0" algn="just">
              <a:buNone/>
            </a:pPr>
            <a:r>
              <a:rPr lang="en-US" sz="1400" b="1" dirty="0" smtClean="0">
                <a:solidFill>
                  <a:schemeClr val="tx1"/>
                </a:solidFill>
              </a:rPr>
              <a:t>Description</a:t>
            </a:r>
            <a:endParaRPr lang="en-US" sz="1400" dirty="0"/>
          </a:p>
          <a:p>
            <a:pPr marL="0" indent="0" algn="just">
              <a:buNone/>
            </a:pPr>
            <a:endParaRPr lang="en-US" sz="1400" b="0" dirty="0" smtClean="0"/>
          </a:p>
          <a:p>
            <a:pPr marL="0" indent="0" algn="just">
              <a:buNone/>
            </a:pPr>
            <a:r>
              <a:rPr lang="en-US" sz="1400" b="0" dirty="0" smtClean="0"/>
              <a:t>This research developed a </a:t>
            </a:r>
            <a:r>
              <a:rPr lang="en-US" sz="1400" b="0" dirty="0"/>
              <a:t>PBN procedure development guidebook that includes relevant guidance for procedure designers, operational and experimental data supporting the recommendations, and examples of recommendations applied to existing RNAV/RNP procedures. </a:t>
            </a:r>
          </a:p>
          <a:p>
            <a:pPr marL="0" indent="0" algn="just">
              <a:buNone/>
            </a:pPr>
            <a:endParaRPr lang="en-US" sz="1200" dirty="0">
              <a:solidFill>
                <a:schemeClr val="tx1"/>
              </a:solidFill>
            </a:endParaRPr>
          </a:p>
        </p:txBody>
      </p:sp>
      <p:sp>
        <p:nvSpPr>
          <p:cNvPr id="3" name="Slide Number Placeholder 2"/>
          <p:cNvSpPr>
            <a:spLocks noGrp="1"/>
          </p:cNvSpPr>
          <p:nvPr>
            <p:ph type="sldNum" sz="quarter" idx="10"/>
          </p:nvPr>
        </p:nvSpPr>
        <p:spPr/>
        <p:txBody>
          <a:bodyPr/>
          <a:lstStyle/>
          <a:p>
            <a:pPr>
              <a:defRPr/>
            </a:pPr>
            <a:fld id="{7F82FFED-CFB5-48B3-AF41-9490C3CBE027}" type="slidenum">
              <a:rPr lang="en-US" smtClean="0"/>
              <a:pPr>
                <a:defRPr/>
              </a:pPr>
              <a:t>16</a:t>
            </a:fld>
            <a:endParaRPr lang="en-US" dirty="0"/>
          </a:p>
        </p:txBody>
      </p:sp>
    </p:spTree>
    <p:extLst>
      <p:ext uri="{BB962C8B-B14F-4D97-AF65-F5344CB8AC3E}">
        <p14:creationId xmlns:p14="http://schemas.microsoft.com/office/powerpoint/2010/main" val="39649684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28625" y="685800"/>
            <a:ext cx="8472488" cy="609600"/>
          </a:xfrm>
        </p:spPr>
        <p:txBody>
          <a:bodyPr/>
          <a:lstStyle/>
          <a:p>
            <a:r>
              <a:rPr lang="en-US" sz="2800" dirty="0"/>
              <a:t>NextGen Traffic Flow Management Tool Assessment for the Traffic </a:t>
            </a:r>
            <a:r>
              <a:rPr lang="en-US" sz="2800" dirty="0" smtClean="0"/>
              <a:t>Manager</a:t>
            </a:r>
            <a:r>
              <a:rPr lang="en-US" sz="2800" dirty="0"/>
              <a:t/>
            </a:r>
            <a:br>
              <a:rPr lang="en-US" sz="2800" dirty="0"/>
            </a:br>
            <a:endParaRPr lang="en-US" sz="2800" dirty="0"/>
          </a:p>
        </p:txBody>
      </p:sp>
      <p:sp>
        <p:nvSpPr>
          <p:cNvPr id="8" name="Content Placeholder 7"/>
          <p:cNvSpPr>
            <a:spLocks noGrp="1"/>
          </p:cNvSpPr>
          <p:nvPr>
            <p:ph sz="half" idx="1"/>
          </p:nvPr>
        </p:nvSpPr>
        <p:spPr>
          <a:xfrm>
            <a:off x="5257801" y="1794424"/>
            <a:ext cx="3505200" cy="2091776"/>
          </a:xfrm>
        </p:spPr>
        <p:txBody>
          <a:bodyPr/>
          <a:lstStyle/>
          <a:p>
            <a:pPr marL="0" indent="0">
              <a:buNone/>
            </a:pPr>
            <a:r>
              <a:rPr lang="en-US" sz="1400" b="1" dirty="0" smtClean="0">
                <a:solidFill>
                  <a:schemeClr val="tx1"/>
                </a:solidFill>
              </a:rPr>
              <a:t>Details</a:t>
            </a:r>
          </a:p>
          <a:p>
            <a:pPr marL="0" indent="0">
              <a:buNone/>
            </a:pPr>
            <a:endParaRPr lang="en-US" sz="1400" b="1" dirty="0" smtClean="0">
              <a:solidFill>
                <a:schemeClr val="tx1"/>
              </a:solidFill>
            </a:endParaRPr>
          </a:p>
          <a:p>
            <a:pPr indent="-115888"/>
            <a:r>
              <a:rPr lang="en-US" sz="1400" b="0" dirty="0" smtClean="0">
                <a:solidFill>
                  <a:schemeClr val="tx1"/>
                </a:solidFill>
              </a:rPr>
              <a:t>Task Manager: Jerome Lard =&gt; Stephanie Kreseen </a:t>
            </a:r>
          </a:p>
          <a:p>
            <a:pPr indent="-115888"/>
            <a:r>
              <a:rPr lang="en-US" sz="1400" b="0" dirty="0" smtClean="0">
                <a:solidFill>
                  <a:schemeClr val="tx1"/>
                </a:solidFill>
              </a:rPr>
              <a:t>Performer: </a:t>
            </a:r>
            <a:r>
              <a:rPr lang="en-US" sz="1400" b="0" dirty="0">
                <a:solidFill>
                  <a:schemeClr val="tx1"/>
                </a:solidFill>
              </a:rPr>
              <a:t>Tech </a:t>
            </a:r>
            <a:r>
              <a:rPr lang="en-US" sz="1400" b="0" dirty="0" smtClean="0">
                <a:solidFill>
                  <a:schemeClr val="tx1"/>
                </a:solidFill>
              </a:rPr>
              <a:t>Center</a:t>
            </a:r>
          </a:p>
          <a:p>
            <a:pPr indent="-115888"/>
            <a:r>
              <a:rPr lang="en-US" sz="1400" b="0" dirty="0" smtClean="0">
                <a:solidFill>
                  <a:schemeClr val="tx1"/>
                </a:solidFill>
              </a:rPr>
              <a:t>Customer: PMO</a:t>
            </a:r>
          </a:p>
        </p:txBody>
      </p:sp>
      <p:sp>
        <p:nvSpPr>
          <p:cNvPr id="9" name="Content Placeholder 8"/>
          <p:cNvSpPr>
            <a:spLocks noGrp="1"/>
          </p:cNvSpPr>
          <p:nvPr>
            <p:ph sz="half" idx="2"/>
          </p:nvPr>
        </p:nvSpPr>
        <p:spPr>
          <a:xfrm>
            <a:off x="468087" y="1794424"/>
            <a:ext cx="4408714" cy="2091776"/>
          </a:xfrm>
        </p:spPr>
        <p:txBody>
          <a:bodyPr/>
          <a:lstStyle/>
          <a:p>
            <a:pPr marL="0" indent="0" algn="just">
              <a:buNone/>
            </a:pPr>
            <a:r>
              <a:rPr lang="en-US" sz="1400" dirty="0" smtClean="0">
                <a:solidFill>
                  <a:schemeClr val="tx1"/>
                </a:solidFill>
              </a:rPr>
              <a:t>Description</a:t>
            </a:r>
            <a:endParaRPr lang="en-US" sz="1400" dirty="0"/>
          </a:p>
          <a:p>
            <a:pPr marL="0" indent="0" algn="just">
              <a:buNone/>
            </a:pPr>
            <a:endParaRPr lang="en-US" sz="1400" b="0" dirty="0" smtClean="0">
              <a:solidFill>
                <a:schemeClr val="tx1"/>
              </a:solidFill>
            </a:endParaRPr>
          </a:p>
          <a:p>
            <a:pPr marL="0" indent="0" algn="just">
              <a:buNone/>
            </a:pPr>
            <a:r>
              <a:rPr lang="en-US" sz="1400" b="0" dirty="0" smtClean="0">
                <a:solidFill>
                  <a:schemeClr val="tx1"/>
                </a:solidFill>
              </a:rPr>
              <a:t>The purpose of this research was </a:t>
            </a:r>
            <a:r>
              <a:rPr lang="en-US" sz="1400" b="0" dirty="0">
                <a:solidFill>
                  <a:schemeClr val="tx1"/>
                </a:solidFill>
              </a:rPr>
              <a:t>to develop a better understanding of human behavior when using the types of decision-support tools planned for the Traffic Flow Management (TFM) </a:t>
            </a:r>
            <a:r>
              <a:rPr lang="en-US" sz="1400" b="0" dirty="0" smtClean="0">
                <a:solidFill>
                  <a:schemeClr val="tx1"/>
                </a:solidFill>
              </a:rPr>
              <a:t>domain.</a:t>
            </a:r>
          </a:p>
          <a:p>
            <a:pPr marL="0" indent="0" algn="just">
              <a:buNone/>
            </a:pPr>
            <a:endParaRPr lang="en-US" sz="1400" b="0" dirty="0"/>
          </a:p>
          <a:p>
            <a:pPr marL="0" indent="0" algn="just">
              <a:buNone/>
            </a:pPr>
            <a:r>
              <a:rPr lang="en-US" sz="1400" b="0" dirty="0" smtClean="0">
                <a:solidFill>
                  <a:schemeClr val="tx1"/>
                </a:solidFill>
              </a:rPr>
              <a:t>The work involved human-in-the-loop research based on a prototype TFM tool developed only for experimental purposes.</a:t>
            </a:r>
          </a:p>
          <a:p>
            <a:pPr marL="0" indent="0" algn="just">
              <a:buNone/>
            </a:pPr>
            <a:endParaRPr lang="en-US" sz="1400" b="0" dirty="0" smtClean="0">
              <a:solidFill>
                <a:schemeClr val="tx1"/>
              </a:solidFill>
            </a:endParaRPr>
          </a:p>
          <a:p>
            <a:pPr marL="0" indent="0" algn="just">
              <a:buNone/>
            </a:pPr>
            <a:r>
              <a:rPr lang="en-US" sz="1400" b="0" dirty="0" smtClean="0">
                <a:solidFill>
                  <a:schemeClr val="tx1"/>
                </a:solidFill>
              </a:rPr>
              <a:t>The product developed general </a:t>
            </a:r>
            <a:r>
              <a:rPr lang="en-US" sz="1400" b="0" dirty="0">
                <a:solidFill>
                  <a:schemeClr val="tx1"/>
                </a:solidFill>
              </a:rPr>
              <a:t>guidelines for the design and training of Traffic Managers and </a:t>
            </a:r>
            <a:r>
              <a:rPr lang="en-US" sz="1400" b="0" dirty="0" smtClean="0">
                <a:solidFill>
                  <a:schemeClr val="tx1"/>
                </a:solidFill>
              </a:rPr>
              <a:t>Coordinators.</a:t>
            </a:r>
            <a:endParaRPr lang="en-US" sz="1400" b="0" dirty="0">
              <a:solidFill>
                <a:schemeClr val="tx1"/>
              </a:solidFill>
            </a:endParaRPr>
          </a:p>
        </p:txBody>
      </p:sp>
      <p:sp>
        <p:nvSpPr>
          <p:cNvPr id="3" name="Slide Number Placeholder 2"/>
          <p:cNvSpPr>
            <a:spLocks noGrp="1"/>
          </p:cNvSpPr>
          <p:nvPr>
            <p:ph type="sldNum" sz="quarter" idx="10"/>
          </p:nvPr>
        </p:nvSpPr>
        <p:spPr/>
        <p:txBody>
          <a:bodyPr/>
          <a:lstStyle/>
          <a:p>
            <a:pPr>
              <a:defRPr/>
            </a:pPr>
            <a:fld id="{7F82FFED-CFB5-48B3-AF41-9490C3CBE027}" type="slidenum">
              <a:rPr lang="en-US" smtClean="0"/>
              <a:pPr>
                <a:defRPr/>
              </a:pPr>
              <a:t>17</a:t>
            </a:fld>
            <a:endParaRPr lang="en-US" dirty="0"/>
          </a:p>
        </p:txBody>
      </p:sp>
    </p:spTree>
    <p:extLst>
      <p:ext uri="{BB962C8B-B14F-4D97-AF65-F5344CB8AC3E}">
        <p14:creationId xmlns:p14="http://schemas.microsoft.com/office/powerpoint/2010/main" val="5987604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2800" dirty="0" smtClean="0"/>
              <a:t>NextGen Technical Operations</a:t>
            </a:r>
            <a:endParaRPr lang="en-US" sz="2800" dirty="0"/>
          </a:p>
        </p:txBody>
      </p:sp>
      <p:sp>
        <p:nvSpPr>
          <p:cNvPr id="8" name="Content Placeholder 7"/>
          <p:cNvSpPr>
            <a:spLocks noGrp="1"/>
          </p:cNvSpPr>
          <p:nvPr>
            <p:ph sz="half" idx="1"/>
          </p:nvPr>
        </p:nvSpPr>
        <p:spPr>
          <a:xfrm>
            <a:off x="5334000" y="1600200"/>
            <a:ext cx="3211286" cy="2091776"/>
          </a:xfrm>
        </p:spPr>
        <p:txBody>
          <a:bodyPr/>
          <a:lstStyle/>
          <a:p>
            <a:pPr marL="0" indent="0">
              <a:buNone/>
            </a:pPr>
            <a:r>
              <a:rPr lang="en-US" sz="1400" b="1" dirty="0" smtClean="0">
                <a:solidFill>
                  <a:schemeClr val="tx1"/>
                </a:solidFill>
              </a:rPr>
              <a:t>Details</a:t>
            </a:r>
          </a:p>
          <a:p>
            <a:pPr marL="0" indent="0">
              <a:buNone/>
            </a:pPr>
            <a:endParaRPr lang="en-US" sz="1400" b="1" dirty="0" smtClean="0">
              <a:solidFill>
                <a:schemeClr val="tx1"/>
              </a:solidFill>
            </a:endParaRPr>
          </a:p>
          <a:p>
            <a:pPr indent="-115888"/>
            <a:r>
              <a:rPr lang="en-US" sz="1400" b="0" dirty="0" smtClean="0">
                <a:solidFill>
                  <a:schemeClr val="tx1"/>
                </a:solidFill>
              </a:rPr>
              <a:t>Task Manager: Stephanie Kreseen =&gt; Dan Herschler</a:t>
            </a:r>
          </a:p>
          <a:p>
            <a:pPr indent="-115888"/>
            <a:r>
              <a:rPr lang="en-US" sz="1400" b="0" dirty="0" smtClean="0">
                <a:solidFill>
                  <a:schemeClr val="tx1"/>
                </a:solidFill>
              </a:rPr>
              <a:t>Performer: American Institutes for Research</a:t>
            </a:r>
          </a:p>
          <a:p>
            <a:pPr indent="-115888"/>
            <a:r>
              <a:rPr lang="en-US" sz="1400" b="0" dirty="0" smtClean="0">
                <a:solidFill>
                  <a:schemeClr val="tx1"/>
                </a:solidFill>
              </a:rPr>
              <a:t>Customer: PMO, AJW</a:t>
            </a:r>
          </a:p>
          <a:p>
            <a:pPr marL="227012" indent="0">
              <a:buNone/>
            </a:pPr>
            <a:endParaRPr lang="en-US" sz="1200" dirty="0">
              <a:solidFill>
                <a:schemeClr val="tx1"/>
              </a:solidFill>
            </a:endParaRPr>
          </a:p>
        </p:txBody>
      </p:sp>
      <p:sp>
        <p:nvSpPr>
          <p:cNvPr id="9" name="Content Placeholder 8"/>
          <p:cNvSpPr>
            <a:spLocks noGrp="1"/>
          </p:cNvSpPr>
          <p:nvPr>
            <p:ph sz="half" idx="2"/>
          </p:nvPr>
        </p:nvSpPr>
        <p:spPr>
          <a:xfrm>
            <a:off x="468086" y="1600200"/>
            <a:ext cx="4484914" cy="2091776"/>
          </a:xfrm>
        </p:spPr>
        <p:txBody>
          <a:bodyPr/>
          <a:lstStyle/>
          <a:p>
            <a:pPr marL="0" indent="0" algn="just">
              <a:buNone/>
            </a:pPr>
            <a:r>
              <a:rPr lang="en-US" sz="1400" dirty="0" smtClean="0">
                <a:solidFill>
                  <a:schemeClr val="tx1"/>
                </a:solidFill>
              </a:rPr>
              <a:t>Description</a:t>
            </a:r>
            <a:endParaRPr lang="en-US" sz="1400" dirty="0"/>
          </a:p>
          <a:p>
            <a:pPr marL="0" indent="0" algn="just">
              <a:buNone/>
            </a:pPr>
            <a:endParaRPr lang="en-US" sz="1400" b="0" dirty="0" smtClean="0"/>
          </a:p>
          <a:p>
            <a:pPr marL="0" indent="0" algn="just">
              <a:buNone/>
            </a:pPr>
            <a:r>
              <a:rPr lang="en-US" sz="1400" b="0" dirty="0" smtClean="0"/>
              <a:t>This research provided a</a:t>
            </a:r>
            <a:r>
              <a:rPr lang="en-US" sz="1400" b="0" dirty="0"/>
              <a:t>) methods for identifying human performance impacts of NextGen in Tech </a:t>
            </a:r>
            <a:r>
              <a:rPr lang="en-US" sz="1400" b="0" dirty="0" smtClean="0"/>
              <a:t>Ops, </a:t>
            </a:r>
            <a:r>
              <a:rPr lang="en-US" sz="1400" b="0" dirty="0"/>
              <a:t>and b) human factors guidance for future acquisitions of </a:t>
            </a:r>
            <a:r>
              <a:rPr lang="en-US" sz="1400" b="0" dirty="0" smtClean="0"/>
              <a:t>Tech </a:t>
            </a:r>
            <a:r>
              <a:rPr lang="en-US" sz="1400" b="0" dirty="0"/>
              <a:t>Ops systems</a:t>
            </a:r>
            <a:r>
              <a:rPr lang="en-US" sz="1400" b="0" dirty="0" smtClean="0"/>
              <a:t>.</a:t>
            </a:r>
          </a:p>
          <a:p>
            <a:pPr algn="just"/>
            <a:endParaRPr lang="en-US" sz="1400" b="0" dirty="0">
              <a:solidFill>
                <a:schemeClr val="tx1"/>
              </a:solidFill>
            </a:endParaRPr>
          </a:p>
          <a:p>
            <a:pPr marL="0" indent="0" algn="just">
              <a:buNone/>
            </a:pPr>
            <a:r>
              <a:rPr lang="en-US" sz="1400" b="0" dirty="0"/>
              <a:t>This </a:t>
            </a:r>
            <a:r>
              <a:rPr lang="en-US" sz="1400" b="0" dirty="0" smtClean="0"/>
              <a:t>product can </a:t>
            </a:r>
            <a:r>
              <a:rPr lang="en-US" sz="1400" b="0" dirty="0"/>
              <a:t>be used to identify potential human performance hazards stemming </a:t>
            </a:r>
            <a:r>
              <a:rPr lang="en-US" sz="1400" b="0" dirty="0" smtClean="0"/>
              <a:t>from NextGen </a:t>
            </a:r>
            <a:r>
              <a:rPr lang="en-US" sz="1400" b="0" dirty="0"/>
              <a:t>changes for all </a:t>
            </a:r>
            <a:r>
              <a:rPr lang="en-US" sz="1400" b="0" dirty="0" smtClean="0"/>
              <a:t>system specialists (maintenance) </a:t>
            </a:r>
            <a:r>
              <a:rPr lang="en-US" sz="1400" b="0" dirty="0"/>
              <a:t>personnel, regardless of whether they work in a </a:t>
            </a:r>
            <a:r>
              <a:rPr lang="en-US" sz="1400" b="0" dirty="0" smtClean="0"/>
              <a:t>Service Operation </a:t>
            </a:r>
            <a:r>
              <a:rPr lang="en-US" sz="1400" b="0" dirty="0"/>
              <a:t>Center (SOC), System Support Center (SSC), or any other </a:t>
            </a:r>
            <a:r>
              <a:rPr lang="en-US" sz="1400" b="0" dirty="0" smtClean="0"/>
              <a:t>facility</a:t>
            </a:r>
            <a:r>
              <a:rPr lang="en-US" sz="1400" b="0" dirty="0"/>
              <a:t>.</a:t>
            </a:r>
            <a:endParaRPr lang="en-US" sz="1400" dirty="0">
              <a:solidFill>
                <a:schemeClr val="tx1"/>
              </a:solidFill>
            </a:endParaRPr>
          </a:p>
        </p:txBody>
      </p:sp>
      <p:sp>
        <p:nvSpPr>
          <p:cNvPr id="3" name="Slide Number Placeholder 2"/>
          <p:cNvSpPr>
            <a:spLocks noGrp="1"/>
          </p:cNvSpPr>
          <p:nvPr>
            <p:ph type="sldNum" sz="quarter" idx="10"/>
          </p:nvPr>
        </p:nvSpPr>
        <p:spPr/>
        <p:txBody>
          <a:bodyPr/>
          <a:lstStyle/>
          <a:p>
            <a:pPr>
              <a:defRPr/>
            </a:pPr>
            <a:fld id="{7F82FFED-CFB5-48B3-AF41-9490C3CBE027}" type="slidenum">
              <a:rPr lang="en-US" smtClean="0"/>
              <a:pPr>
                <a:defRPr/>
              </a:pPr>
              <a:t>18</a:t>
            </a:fld>
            <a:endParaRPr lang="en-US" dirty="0"/>
          </a:p>
        </p:txBody>
      </p:sp>
    </p:spTree>
    <p:extLst>
      <p:ext uri="{BB962C8B-B14F-4D97-AF65-F5344CB8AC3E}">
        <p14:creationId xmlns:p14="http://schemas.microsoft.com/office/powerpoint/2010/main" val="30161867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28625" y="457200"/>
            <a:ext cx="8472488" cy="609600"/>
          </a:xfrm>
        </p:spPr>
        <p:txBody>
          <a:bodyPr/>
          <a:lstStyle/>
          <a:p>
            <a:r>
              <a:rPr lang="en-US" sz="2800" dirty="0" smtClean="0"/>
              <a:t>NextGen Airport and Weather Information Integration</a:t>
            </a:r>
            <a:endParaRPr lang="en-US" sz="2800" dirty="0"/>
          </a:p>
        </p:txBody>
      </p:sp>
      <p:sp>
        <p:nvSpPr>
          <p:cNvPr id="8" name="Content Placeholder 7"/>
          <p:cNvSpPr>
            <a:spLocks noGrp="1"/>
          </p:cNvSpPr>
          <p:nvPr>
            <p:ph sz="half" idx="1"/>
          </p:nvPr>
        </p:nvSpPr>
        <p:spPr>
          <a:xfrm>
            <a:off x="5410200" y="1870624"/>
            <a:ext cx="3135086" cy="2091776"/>
          </a:xfrm>
        </p:spPr>
        <p:txBody>
          <a:bodyPr/>
          <a:lstStyle/>
          <a:p>
            <a:pPr marL="0" indent="0">
              <a:buNone/>
            </a:pPr>
            <a:r>
              <a:rPr lang="en-US" sz="1400" b="1" dirty="0" smtClean="0">
                <a:solidFill>
                  <a:schemeClr val="tx1"/>
                </a:solidFill>
              </a:rPr>
              <a:t>Details</a:t>
            </a:r>
          </a:p>
          <a:p>
            <a:pPr marL="0" indent="0">
              <a:buNone/>
            </a:pPr>
            <a:endParaRPr lang="en-US" sz="1400" b="1" dirty="0" smtClean="0">
              <a:solidFill>
                <a:schemeClr val="tx1"/>
              </a:solidFill>
            </a:endParaRPr>
          </a:p>
          <a:p>
            <a:pPr indent="-115888"/>
            <a:r>
              <a:rPr lang="en-US" sz="1400" b="0" dirty="0" smtClean="0">
                <a:solidFill>
                  <a:schemeClr val="tx1"/>
                </a:solidFill>
              </a:rPr>
              <a:t>Task Manager: Stephanie Kreseen</a:t>
            </a:r>
          </a:p>
          <a:p>
            <a:pPr indent="-115888"/>
            <a:r>
              <a:rPr lang="en-US" sz="1400" b="0" dirty="0" smtClean="0">
                <a:solidFill>
                  <a:schemeClr val="tx1"/>
                </a:solidFill>
              </a:rPr>
              <a:t>Performer: </a:t>
            </a:r>
            <a:r>
              <a:rPr lang="en-US" sz="1400" b="0" dirty="0">
                <a:solidFill>
                  <a:schemeClr val="tx1"/>
                </a:solidFill>
              </a:rPr>
              <a:t>Tech </a:t>
            </a:r>
            <a:r>
              <a:rPr lang="en-US" sz="1400" b="0" dirty="0" smtClean="0">
                <a:solidFill>
                  <a:schemeClr val="tx1"/>
                </a:solidFill>
              </a:rPr>
              <a:t>Center</a:t>
            </a:r>
          </a:p>
          <a:p>
            <a:pPr indent="-115888"/>
            <a:r>
              <a:rPr lang="en-US" sz="1400" b="0" dirty="0" smtClean="0">
                <a:solidFill>
                  <a:schemeClr val="tx1"/>
                </a:solidFill>
              </a:rPr>
              <a:t>Customer: PMO</a:t>
            </a:r>
          </a:p>
          <a:p>
            <a:pPr marL="227012" indent="0">
              <a:buNone/>
            </a:pPr>
            <a:endParaRPr lang="en-US" sz="1200" dirty="0">
              <a:solidFill>
                <a:schemeClr val="tx1"/>
              </a:solidFill>
            </a:endParaRPr>
          </a:p>
        </p:txBody>
      </p:sp>
      <p:sp>
        <p:nvSpPr>
          <p:cNvPr id="9" name="Content Placeholder 8"/>
          <p:cNvSpPr>
            <a:spLocks noGrp="1"/>
          </p:cNvSpPr>
          <p:nvPr>
            <p:ph sz="half" idx="2"/>
          </p:nvPr>
        </p:nvSpPr>
        <p:spPr>
          <a:xfrm>
            <a:off x="468086" y="1870624"/>
            <a:ext cx="4637314" cy="2091776"/>
          </a:xfrm>
        </p:spPr>
        <p:txBody>
          <a:bodyPr/>
          <a:lstStyle/>
          <a:p>
            <a:pPr marL="0" indent="0">
              <a:buNone/>
            </a:pPr>
            <a:r>
              <a:rPr lang="en-US" sz="1400" b="1" dirty="0" smtClean="0">
                <a:solidFill>
                  <a:schemeClr val="tx1"/>
                </a:solidFill>
              </a:rPr>
              <a:t>Description</a:t>
            </a:r>
          </a:p>
          <a:p>
            <a:pPr marL="0" indent="0">
              <a:buNone/>
            </a:pPr>
            <a:endParaRPr lang="en-US" sz="1400" dirty="0"/>
          </a:p>
          <a:p>
            <a:pPr marL="0" indent="0" algn="just">
              <a:buNone/>
            </a:pPr>
            <a:r>
              <a:rPr lang="en-US" sz="1400" b="0" dirty="0" smtClean="0"/>
              <a:t>This research product, titled </a:t>
            </a:r>
            <a:r>
              <a:rPr lang="en-US" sz="1400" b="0" dirty="0"/>
              <a:t>“Guidance for the Display of Pilot Reports (PIREPs) on Information Display Systems</a:t>
            </a:r>
            <a:r>
              <a:rPr lang="en-US" sz="1400" b="0" dirty="0" smtClean="0"/>
              <a:t>”, describes terminal </a:t>
            </a:r>
            <a:r>
              <a:rPr lang="en-US" sz="1400" b="0" dirty="0"/>
              <a:t>and </a:t>
            </a:r>
            <a:r>
              <a:rPr lang="en-US" sz="1400" b="0" dirty="0" err="1" smtClean="0"/>
              <a:t>enroute</a:t>
            </a:r>
            <a:r>
              <a:rPr lang="en-US" sz="1400" b="0" dirty="0" smtClean="0"/>
              <a:t> </a:t>
            </a:r>
            <a:r>
              <a:rPr lang="en-US" sz="1400" b="0" dirty="0"/>
              <a:t>PIREP delivery systems, their human factors pros and cons, and </a:t>
            </a:r>
            <a:r>
              <a:rPr lang="en-US" sz="1400" b="0" dirty="0" smtClean="0"/>
              <a:t>provides guidance </a:t>
            </a:r>
            <a:r>
              <a:rPr lang="en-US" sz="1400" b="0" dirty="0"/>
              <a:t>as to how to improve the procedures and display systems.  </a:t>
            </a:r>
            <a:endParaRPr lang="en-US" sz="1400" b="0" dirty="0" smtClean="0"/>
          </a:p>
          <a:p>
            <a:pPr marL="0" indent="0" algn="just">
              <a:buNone/>
            </a:pPr>
            <a:endParaRPr lang="en-US" sz="1400" b="0" dirty="0"/>
          </a:p>
          <a:p>
            <a:pPr marL="0" indent="0" algn="just">
              <a:buNone/>
            </a:pPr>
            <a:r>
              <a:rPr lang="en-US" sz="1400" b="0" dirty="0" smtClean="0"/>
              <a:t>The report also provides suggestions </a:t>
            </a:r>
            <a:r>
              <a:rPr lang="en-US" sz="1400" b="0" dirty="0"/>
              <a:t>as to how this guidance can be applied for NextGen projects such as the Enterprise Information Display System </a:t>
            </a:r>
            <a:r>
              <a:rPr lang="en-US" sz="1400" b="0" dirty="0" smtClean="0"/>
              <a:t>and </a:t>
            </a:r>
            <a:r>
              <a:rPr lang="en-US" sz="1400" b="0" dirty="0"/>
              <a:t>Data Communications. </a:t>
            </a:r>
            <a:r>
              <a:rPr lang="en-US" sz="1400" b="0" dirty="0" smtClean="0"/>
              <a:t>  </a:t>
            </a:r>
            <a:endParaRPr lang="en-US" sz="1200" dirty="0">
              <a:solidFill>
                <a:schemeClr val="tx1"/>
              </a:solidFill>
            </a:endParaRPr>
          </a:p>
        </p:txBody>
      </p:sp>
      <p:sp>
        <p:nvSpPr>
          <p:cNvPr id="3" name="Slide Number Placeholder 2"/>
          <p:cNvSpPr>
            <a:spLocks noGrp="1"/>
          </p:cNvSpPr>
          <p:nvPr>
            <p:ph type="sldNum" sz="quarter" idx="10"/>
          </p:nvPr>
        </p:nvSpPr>
        <p:spPr/>
        <p:txBody>
          <a:bodyPr/>
          <a:lstStyle/>
          <a:p>
            <a:pPr>
              <a:defRPr/>
            </a:pPr>
            <a:fld id="{7F82FFED-CFB5-48B3-AF41-9490C3CBE027}" type="slidenum">
              <a:rPr lang="en-US" smtClean="0"/>
              <a:pPr>
                <a:defRPr/>
              </a:pPr>
              <a:t>19</a:t>
            </a:fld>
            <a:endParaRPr lang="en-US" dirty="0"/>
          </a:p>
        </p:txBody>
      </p:sp>
    </p:spTree>
    <p:extLst>
      <p:ext uri="{BB962C8B-B14F-4D97-AF65-F5344CB8AC3E}">
        <p14:creationId xmlns:p14="http://schemas.microsoft.com/office/powerpoint/2010/main" val="11466786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143000"/>
            <a:ext cx="8355013" cy="3962400"/>
          </a:xfrm>
        </p:spPr>
        <p:txBody>
          <a:bodyPr/>
          <a:lstStyle/>
          <a:p>
            <a:pPr marL="0" indent="0" algn="ctr">
              <a:buNone/>
            </a:pPr>
            <a:r>
              <a:rPr lang="en-US" sz="6600" dirty="0" smtClean="0"/>
              <a:t>Part I</a:t>
            </a:r>
          </a:p>
          <a:p>
            <a:pPr marL="0" indent="0" algn="ctr">
              <a:buNone/>
            </a:pPr>
            <a:r>
              <a:rPr lang="en-US" sz="4000" dirty="0" smtClean="0"/>
              <a:t>Intro and Background</a:t>
            </a:r>
            <a:endParaRPr lang="en-US" sz="4000" b="0" dirty="0"/>
          </a:p>
        </p:txBody>
      </p:sp>
      <p:sp>
        <p:nvSpPr>
          <p:cNvPr id="4" name="Slide Number Placeholder 3"/>
          <p:cNvSpPr>
            <a:spLocks noGrp="1"/>
          </p:cNvSpPr>
          <p:nvPr>
            <p:ph type="sldNum" sz="quarter" idx="10"/>
          </p:nvPr>
        </p:nvSpPr>
        <p:spPr/>
        <p:txBody>
          <a:bodyPr/>
          <a:lstStyle/>
          <a:p>
            <a:pPr>
              <a:defRPr/>
            </a:pPr>
            <a:fld id="{B155C174-9C3D-45C7-8D23-F7FF2C44B7A6}" type="slidenum">
              <a:rPr lang="en-US" smtClean="0"/>
              <a:pPr>
                <a:defRPr/>
              </a:pPr>
              <a:t>2</a:t>
            </a:fld>
            <a:endParaRPr lang="en-US" dirty="0"/>
          </a:p>
        </p:txBody>
      </p:sp>
    </p:spTree>
    <p:extLst>
      <p:ext uri="{BB962C8B-B14F-4D97-AF65-F5344CB8AC3E}">
        <p14:creationId xmlns:p14="http://schemas.microsoft.com/office/powerpoint/2010/main" val="20420951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28625" y="609600"/>
            <a:ext cx="8472488" cy="609600"/>
          </a:xfrm>
        </p:spPr>
        <p:txBody>
          <a:bodyPr/>
          <a:lstStyle/>
          <a:p>
            <a:r>
              <a:rPr lang="en-US" sz="2800" dirty="0" smtClean="0"/>
              <a:t>NextGen Human-Automation System Resiliency Impact on Safety Risk Assessment</a:t>
            </a:r>
            <a:br>
              <a:rPr lang="en-US" sz="2800" dirty="0" smtClean="0"/>
            </a:br>
            <a:endParaRPr lang="en-US" sz="2800" dirty="0"/>
          </a:p>
        </p:txBody>
      </p:sp>
      <p:sp>
        <p:nvSpPr>
          <p:cNvPr id="8" name="Content Placeholder 7"/>
          <p:cNvSpPr>
            <a:spLocks noGrp="1"/>
          </p:cNvSpPr>
          <p:nvPr>
            <p:ph sz="half" idx="1"/>
          </p:nvPr>
        </p:nvSpPr>
        <p:spPr>
          <a:xfrm>
            <a:off x="5105400" y="2057400"/>
            <a:ext cx="3429000" cy="2091776"/>
          </a:xfrm>
        </p:spPr>
        <p:txBody>
          <a:bodyPr/>
          <a:lstStyle/>
          <a:p>
            <a:pPr marL="0" indent="0">
              <a:buNone/>
            </a:pPr>
            <a:r>
              <a:rPr lang="en-US" sz="1400" b="1" dirty="0" smtClean="0">
                <a:solidFill>
                  <a:schemeClr val="tx1"/>
                </a:solidFill>
              </a:rPr>
              <a:t>Details</a:t>
            </a:r>
          </a:p>
          <a:p>
            <a:pPr marL="0" indent="0">
              <a:buNone/>
            </a:pPr>
            <a:endParaRPr lang="en-US" sz="1400" b="1" dirty="0" smtClean="0">
              <a:solidFill>
                <a:schemeClr val="tx1"/>
              </a:solidFill>
            </a:endParaRPr>
          </a:p>
          <a:p>
            <a:pPr indent="-115888"/>
            <a:r>
              <a:rPr lang="en-US" sz="1400" b="0" dirty="0" smtClean="0"/>
              <a:t>Task </a:t>
            </a:r>
            <a:r>
              <a:rPr lang="en-US" sz="1400" b="0" dirty="0" smtClean="0">
                <a:solidFill>
                  <a:schemeClr val="tx1"/>
                </a:solidFill>
              </a:rPr>
              <a:t>Manager: Jerome Lard =&gt; Dan Herschler</a:t>
            </a:r>
          </a:p>
          <a:p>
            <a:pPr indent="-115888"/>
            <a:r>
              <a:rPr lang="en-US" sz="1400" b="0" dirty="0" smtClean="0">
                <a:solidFill>
                  <a:schemeClr val="tx1"/>
                </a:solidFill>
              </a:rPr>
              <a:t>Performer: MIT Lincoln Labs</a:t>
            </a:r>
          </a:p>
          <a:p>
            <a:pPr indent="-115888"/>
            <a:r>
              <a:rPr lang="en-US" sz="1400" b="0" dirty="0" smtClean="0"/>
              <a:t>Customer: PMO</a:t>
            </a:r>
            <a:r>
              <a:rPr lang="en-US" sz="1400" b="0" dirty="0" smtClean="0">
                <a:solidFill>
                  <a:schemeClr val="tx1"/>
                </a:solidFill>
              </a:rPr>
              <a:t> </a:t>
            </a:r>
            <a:endParaRPr lang="en-US" sz="1400" b="0" dirty="0">
              <a:solidFill>
                <a:schemeClr val="tx1"/>
              </a:solidFill>
            </a:endParaRPr>
          </a:p>
        </p:txBody>
      </p:sp>
      <p:sp>
        <p:nvSpPr>
          <p:cNvPr id="9" name="Content Placeholder 8"/>
          <p:cNvSpPr>
            <a:spLocks noGrp="1"/>
          </p:cNvSpPr>
          <p:nvPr>
            <p:ph sz="half" idx="2"/>
          </p:nvPr>
        </p:nvSpPr>
        <p:spPr>
          <a:xfrm>
            <a:off x="492369" y="2023024"/>
            <a:ext cx="4384431" cy="2091776"/>
          </a:xfrm>
        </p:spPr>
        <p:txBody>
          <a:bodyPr/>
          <a:lstStyle/>
          <a:p>
            <a:pPr marL="0" indent="0" algn="just">
              <a:buNone/>
            </a:pPr>
            <a:r>
              <a:rPr lang="en-US" sz="1400" b="1" dirty="0" smtClean="0">
                <a:solidFill>
                  <a:schemeClr val="tx1"/>
                </a:solidFill>
              </a:rPr>
              <a:t>Description</a:t>
            </a:r>
            <a:endParaRPr lang="en-US" sz="1400" dirty="0"/>
          </a:p>
          <a:p>
            <a:pPr marL="0" indent="0" algn="just">
              <a:buNone/>
            </a:pPr>
            <a:endParaRPr lang="en-US" sz="1400" b="0" dirty="0" smtClean="0"/>
          </a:p>
          <a:p>
            <a:pPr marL="0" indent="0" algn="just">
              <a:buNone/>
            </a:pPr>
            <a:r>
              <a:rPr lang="en-US" sz="1400" b="0" dirty="0" smtClean="0"/>
              <a:t>This research produced Safety Risk Management (SRM) </a:t>
            </a:r>
            <a:r>
              <a:rPr lang="en-US" sz="1400" b="0" dirty="0"/>
              <a:t>resilience </a:t>
            </a:r>
            <a:r>
              <a:rPr lang="en-US" sz="1400" b="0" dirty="0" smtClean="0"/>
              <a:t>guidance to </a:t>
            </a:r>
            <a:r>
              <a:rPr lang="en-US" sz="1400" b="0" dirty="0"/>
              <a:t>help SRM practitioners identify </a:t>
            </a:r>
            <a:r>
              <a:rPr lang="en-US" sz="1400" b="0" dirty="0" smtClean="0"/>
              <a:t>human-system resilience </a:t>
            </a:r>
            <a:r>
              <a:rPr lang="en-US" sz="1400" b="0" dirty="0"/>
              <a:t>characteristics that exist or are planned as part of a system, as well as to identify steps that may increase </a:t>
            </a:r>
            <a:r>
              <a:rPr lang="en-US" sz="1400" b="0" dirty="0" smtClean="0"/>
              <a:t>human-system </a:t>
            </a:r>
            <a:r>
              <a:rPr lang="en-US" sz="1400" b="0" dirty="0"/>
              <a:t>resilience.  </a:t>
            </a:r>
            <a:endParaRPr lang="en-US" sz="1400" b="0" dirty="0" smtClean="0"/>
          </a:p>
          <a:p>
            <a:pPr marL="0" indent="0" algn="just">
              <a:buNone/>
            </a:pPr>
            <a:endParaRPr lang="en-US" sz="1400" b="0" dirty="0"/>
          </a:p>
          <a:p>
            <a:pPr marL="0" indent="0" algn="just">
              <a:buNone/>
            </a:pPr>
            <a:endParaRPr lang="en-US" sz="1200" b="0" dirty="0" smtClean="0"/>
          </a:p>
          <a:p>
            <a:pPr marL="0" indent="0" algn="just">
              <a:buNone/>
            </a:pPr>
            <a:endParaRPr lang="en-US" sz="1200" b="0" dirty="0">
              <a:solidFill>
                <a:schemeClr val="tx1"/>
              </a:solidFill>
            </a:endParaRPr>
          </a:p>
        </p:txBody>
      </p:sp>
      <p:sp>
        <p:nvSpPr>
          <p:cNvPr id="3" name="Slide Number Placeholder 2"/>
          <p:cNvSpPr>
            <a:spLocks noGrp="1"/>
          </p:cNvSpPr>
          <p:nvPr>
            <p:ph type="sldNum" sz="quarter" idx="10"/>
          </p:nvPr>
        </p:nvSpPr>
        <p:spPr/>
        <p:txBody>
          <a:bodyPr/>
          <a:lstStyle/>
          <a:p>
            <a:pPr>
              <a:defRPr/>
            </a:pPr>
            <a:fld id="{7F82FFED-CFB5-48B3-AF41-9490C3CBE027}" type="slidenum">
              <a:rPr lang="en-US" smtClean="0"/>
              <a:pPr>
                <a:defRPr/>
              </a:pPr>
              <a:t>20</a:t>
            </a:fld>
            <a:endParaRPr lang="en-US" dirty="0"/>
          </a:p>
        </p:txBody>
      </p:sp>
    </p:spTree>
    <p:extLst>
      <p:ext uri="{BB962C8B-B14F-4D97-AF65-F5344CB8AC3E}">
        <p14:creationId xmlns:p14="http://schemas.microsoft.com/office/powerpoint/2010/main" val="40996759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143000"/>
            <a:ext cx="8355013" cy="3962400"/>
          </a:xfrm>
        </p:spPr>
        <p:txBody>
          <a:bodyPr/>
          <a:lstStyle/>
          <a:p>
            <a:pPr marL="0" indent="0" algn="ctr">
              <a:buNone/>
            </a:pPr>
            <a:r>
              <a:rPr lang="en-US" sz="6600" dirty="0" smtClean="0"/>
              <a:t>Part 3</a:t>
            </a:r>
          </a:p>
          <a:p>
            <a:pPr marL="0" indent="0" algn="ctr">
              <a:buNone/>
            </a:pPr>
            <a:r>
              <a:rPr lang="en-US" sz="4000" dirty="0" smtClean="0"/>
              <a:t>Current and Planned Research</a:t>
            </a:r>
          </a:p>
        </p:txBody>
      </p:sp>
      <p:sp>
        <p:nvSpPr>
          <p:cNvPr id="4" name="Slide Number Placeholder 3"/>
          <p:cNvSpPr>
            <a:spLocks noGrp="1"/>
          </p:cNvSpPr>
          <p:nvPr>
            <p:ph type="sldNum" sz="quarter" idx="10"/>
          </p:nvPr>
        </p:nvSpPr>
        <p:spPr/>
        <p:txBody>
          <a:bodyPr/>
          <a:lstStyle/>
          <a:p>
            <a:pPr>
              <a:defRPr/>
            </a:pPr>
            <a:fld id="{B155C174-9C3D-45C7-8D23-F7FF2C44B7A6}" type="slidenum">
              <a:rPr lang="en-US" smtClean="0"/>
              <a:pPr>
                <a:defRPr/>
              </a:pPr>
              <a:t>21</a:t>
            </a:fld>
            <a:endParaRPr lang="en-US" dirty="0"/>
          </a:p>
        </p:txBody>
      </p:sp>
    </p:spTree>
    <p:extLst>
      <p:ext uri="{BB962C8B-B14F-4D97-AF65-F5344CB8AC3E}">
        <p14:creationId xmlns:p14="http://schemas.microsoft.com/office/powerpoint/2010/main" val="14212585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224058100"/>
              </p:ext>
            </p:extLst>
          </p:nvPr>
        </p:nvGraphicFramePr>
        <p:xfrm>
          <a:off x="1143000" y="2362200"/>
          <a:ext cx="6781800" cy="2392680"/>
        </p:xfrm>
        <a:graphic>
          <a:graphicData uri="http://schemas.openxmlformats.org/drawingml/2006/table">
            <a:tbl>
              <a:tblPr firstRow="1" bandRow="1">
                <a:tableStyleId>{21E4AEA4-8DFA-4A89-87EB-49C32662AFE0}</a:tableStyleId>
              </a:tblPr>
              <a:tblGrid>
                <a:gridCol w="6781800">
                  <a:extLst>
                    <a:ext uri="{9D8B030D-6E8A-4147-A177-3AD203B41FA5}">
                      <a16:colId xmlns:a16="http://schemas.microsoft.com/office/drawing/2014/main" val="20000"/>
                    </a:ext>
                  </a:extLst>
                </a:gridCol>
              </a:tblGrid>
              <a:tr h="370840">
                <a:tc>
                  <a:txBody>
                    <a:bodyPr/>
                    <a:lstStyle/>
                    <a:p>
                      <a:r>
                        <a:rPr lang="en-US" dirty="0" smtClean="0">
                          <a:latin typeface="Calibri" panose="020F0502020204030204" pitchFamily="34" charset="0"/>
                          <a:cs typeface="Calibri" panose="020F0502020204030204" pitchFamily="34" charset="0"/>
                        </a:rPr>
                        <a:t>Project</a:t>
                      </a:r>
                      <a:endParaRPr lang="en-US"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0000"/>
                  </a:ext>
                </a:extLst>
              </a:tr>
              <a:tr h="370840">
                <a:tc>
                  <a:txBody>
                    <a:bodyPr/>
                    <a:lstStyle/>
                    <a:p>
                      <a:r>
                        <a:rPr lang="en-US" dirty="0" smtClean="0">
                          <a:latin typeface="Calibri" panose="020F0502020204030204" pitchFamily="34" charset="0"/>
                          <a:cs typeface="Calibri" panose="020F0502020204030204" pitchFamily="34" charset="0"/>
                        </a:rPr>
                        <a:t>PBN Human Performance Metrics</a:t>
                      </a:r>
                      <a:r>
                        <a:rPr lang="en-US" baseline="0" dirty="0" smtClean="0">
                          <a:latin typeface="Calibri" panose="020F0502020204030204" pitchFamily="34" charset="0"/>
                          <a:cs typeface="Calibri" panose="020F0502020204030204" pitchFamily="34" charset="0"/>
                        </a:rPr>
                        <a:t> </a:t>
                      </a:r>
                    </a:p>
                  </a:txBody>
                  <a:tcPr/>
                </a:tc>
                <a:extLst>
                  <a:ext uri="{0D108BD9-81ED-4DB2-BD59-A6C34878D82A}">
                    <a16:rowId xmlns:a16="http://schemas.microsoft.com/office/drawing/2014/main" val="10001"/>
                  </a:ext>
                </a:extLst>
              </a:tr>
              <a:tr h="370840">
                <a:tc>
                  <a:txBody>
                    <a:bodyPr/>
                    <a:lstStyle/>
                    <a:p>
                      <a:r>
                        <a:rPr lang="en-US" dirty="0" smtClean="0">
                          <a:latin typeface="Calibri" panose="020F0502020204030204" pitchFamily="34" charset="0"/>
                          <a:cs typeface="Calibri" panose="020F0502020204030204" pitchFamily="34" charset="0"/>
                        </a:rPr>
                        <a:t>Established on RNP (EoR)</a:t>
                      </a:r>
                      <a:r>
                        <a:rPr lang="en-US" baseline="0" dirty="0" smtClean="0">
                          <a:latin typeface="Calibri" panose="020F0502020204030204" pitchFamily="34" charset="0"/>
                          <a:cs typeface="Calibri" panose="020F0502020204030204" pitchFamily="34" charset="0"/>
                        </a:rPr>
                        <a:t> Human Factors Implementation Guidance</a:t>
                      </a:r>
                      <a:endParaRPr lang="en-US"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0002"/>
                  </a:ext>
                </a:extLst>
              </a:tr>
              <a:tr h="370840">
                <a:tc>
                  <a:txBody>
                    <a:bodyPr/>
                    <a:lstStyle/>
                    <a:p>
                      <a:r>
                        <a:rPr lang="en-US" dirty="0" smtClean="0">
                          <a:latin typeface="Calibri" panose="020F0502020204030204" pitchFamily="34" charset="0"/>
                          <a:cs typeface="Calibri" panose="020F0502020204030204" pitchFamily="34" charset="0"/>
                        </a:rPr>
                        <a:t>Human Factors Integration Considerations of Time, Speed, and Spacing Tools</a:t>
                      </a:r>
                      <a:endParaRPr lang="en-US"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0003"/>
                  </a:ext>
                </a:extLst>
              </a:tr>
              <a:tr h="370840">
                <a:tc>
                  <a:txBody>
                    <a:bodyPr/>
                    <a:lstStyle/>
                    <a:p>
                      <a:r>
                        <a:rPr lang="en-US" dirty="0" smtClean="0">
                          <a:latin typeface="Calibri" panose="020F0502020204030204" pitchFamily="34" charset="0"/>
                          <a:cs typeface="Calibri" panose="020F0502020204030204" pitchFamily="34" charset="0"/>
                        </a:rPr>
                        <a:t>Human Performance Considerations for Contingency Operations in a Degraded NextGen Environment</a:t>
                      </a:r>
                      <a:endParaRPr lang="en-US"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0004"/>
                  </a:ext>
                </a:extLst>
              </a:tr>
            </a:tbl>
          </a:graphicData>
        </a:graphic>
      </p:graphicFrame>
      <p:sp>
        <p:nvSpPr>
          <p:cNvPr id="3" name="Title 2"/>
          <p:cNvSpPr>
            <a:spLocks noGrp="1"/>
          </p:cNvSpPr>
          <p:nvPr>
            <p:ph type="title"/>
          </p:nvPr>
        </p:nvSpPr>
        <p:spPr>
          <a:xfrm>
            <a:off x="0" y="457200"/>
            <a:ext cx="9143999" cy="609600"/>
          </a:xfrm>
        </p:spPr>
        <p:txBody>
          <a:bodyPr/>
          <a:lstStyle/>
          <a:p>
            <a:r>
              <a:rPr lang="en-US" dirty="0" smtClean="0"/>
              <a:t>Current Research</a:t>
            </a:r>
            <a:br>
              <a:rPr lang="en-US" dirty="0" smtClean="0"/>
            </a:br>
            <a:r>
              <a:rPr lang="en-US" dirty="0" smtClean="0"/>
              <a:t>(FY16 and FY17 PLA)</a:t>
            </a:r>
            <a:endParaRPr lang="en-US" dirty="0"/>
          </a:p>
        </p:txBody>
      </p:sp>
    </p:spTree>
    <p:extLst>
      <p:ext uri="{BB962C8B-B14F-4D97-AF65-F5344CB8AC3E}">
        <p14:creationId xmlns:p14="http://schemas.microsoft.com/office/powerpoint/2010/main" val="10731824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28625" y="609600"/>
            <a:ext cx="8472488" cy="609600"/>
          </a:xfrm>
        </p:spPr>
        <p:txBody>
          <a:bodyPr/>
          <a:lstStyle/>
          <a:p>
            <a:r>
              <a:rPr lang="en-US" sz="2800" dirty="0" smtClean="0"/>
              <a:t>Performance Based Navigation (PBN) Human Performance Metrics</a:t>
            </a:r>
            <a:br>
              <a:rPr lang="en-US" sz="2800" dirty="0" smtClean="0"/>
            </a:br>
            <a:endParaRPr lang="en-US" sz="2800" dirty="0"/>
          </a:p>
        </p:txBody>
      </p:sp>
      <p:sp>
        <p:nvSpPr>
          <p:cNvPr id="8" name="Content Placeholder 7"/>
          <p:cNvSpPr>
            <a:spLocks noGrp="1"/>
          </p:cNvSpPr>
          <p:nvPr>
            <p:ph sz="half" idx="1"/>
          </p:nvPr>
        </p:nvSpPr>
        <p:spPr>
          <a:xfrm>
            <a:off x="5105400" y="1752600"/>
            <a:ext cx="3429000" cy="2091776"/>
          </a:xfrm>
        </p:spPr>
        <p:txBody>
          <a:bodyPr/>
          <a:lstStyle/>
          <a:p>
            <a:pPr marL="0" indent="0">
              <a:buNone/>
            </a:pPr>
            <a:r>
              <a:rPr lang="en-US" sz="1400" b="1" dirty="0" smtClean="0">
                <a:solidFill>
                  <a:schemeClr val="tx1"/>
                </a:solidFill>
              </a:rPr>
              <a:t>Details</a:t>
            </a:r>
          </a:p>
          <a:p>
            <a:pPr marL="0" indent="0">
              <a:buNone/>
            </a:pPr>
            <a:endParaRPr lang="en-US" sz="1400" b="1" dirty="0" smtClean="0">
              <a:solidFill>
                <a:schemeClr val="tx1"/>
              </a:solidFill>
            </a:endParaRPr>
          </a:p>
          <a:p>
            <a:pPr indent="-115888"/>
            <a:r>
              <a:rPr lang="en-US" sz="1400" b="0" dirty="0" smtClean="0"/>
              <a:t>Task </a:t>
            </a:r>
            <a:r>
              <a:rPr lang="en-US" sz="1400" b="0" dirty="0" smtClean="0">
                <a:solidFill>
                  <a:schemeClr val="tx1"/>
                </a:solidFill>
              </a:rPr>
              <a:t>Manager: Stephanie Kreseen =&gt; Bill Kaliardos</a:t>
            </a:r>
          </a:p>
          <a:p>
            <a:pPr indent="-115888"/>
            <a:r>
              <a:rPr lang="en-US" sz="1400" b="0" dirty="0" smtClean="0">
                <a:solidFill>
                  <a:schemeClr val="tx1"/>
                </a:solidFill>
              </a:rPr>
              <a:t>Performer:  CSSI / Fort Hill Group</a:t>
            </a:r>
          </a:p>
          <a:p>
            <a:pPr indent="-115888"/>
            <a:r>
              <a:rPr lang="en-US" sz="1400" b="0" dirty="0" smtClean="0"/>
              <a:t>Customer: AJV-14, AJI</a:t>
            </a:r>
            <a:endParaRPr lang="en-US" sz="1400" b="0" dirty="0">
              <a:solidFill>
                <a:schemeClr val="tx1"/>
              </a:solidFill>
            </a:endParaRPr>
          </a:p>
        </p:txBody>
      </p:sp>
      <p:sp>
        <p:nvSpPr>
          <p:cNvPr id="9" name="Content Placeholder 8"/>
          <p:cNvSpPr>
            <a:spLocks noGrp="1"/>
          </p:cNvSpPr>
          <p:nvPr>
            <p:ph sz="half" idx="2"/>
          </p:nvPr>
        </p:nvSpPr>
        <p:spPr>
          <a:xfrm>
            <a:off x="492369" y="1760048"/>
            <a:ext cx="4384431" cy="2091776"/>
          </a:xfrm>
        </p:spPr>
        <p:txBody>
          <a:bodyPr/>
          <a:lstStyle/>
          <a:p>
            <a:pPr marL="0" indent="0" algn="just">
              <a:buNone/>
            </a:pPr>
            <a:r>
              <a:rPr lang="en-US" sz="1400" b="1" dirty="0" smtClean="0">
                <a:solidFill>
                  <a:schemeClr val="tx1"/>
                </a:solidFill>
              </a:rPr>
              <a:t>Description</a:t>
            </a:r>
            <a:endParaRPr lang="en-US" sz="1400" dirty="0"/>
          </a:p>
          <a:p>
            <a:pPr marL="0" indent="0" algn="just">
              <a:buNone/>
            </a:pPr>
            <a:endParaRPr lang="en-US" sz="1400" b="0" dirty="0" smtClean="0"/>
          </a:p>
          <a:p>
            <a:pPr marL="0" indent="0" algn="just">
              <a:buNone/>
            </a:pPr>
            <a:r>
              <a:rPr lang="en-US" sz="1400" b="0" dirty="0" smtClean="0"/>
              <a:t>This research is exploring ATC cognitive workload and other human performance aspects (situation awareness, trust, etc.) associated with PBN operations.  </a:t>
            </a:r>
          </a:p>
          <a:p>
            <a:pPr marL="0" indent="0" algn="just">
              <a:buNone/>
            </a:pPr>
            <a:endParaRPr lang="en-US" sz="1400" b="0" dirty="0" smtClean="0"/>
          </a:p>
          <a:p>
            <a:pPr marL="0" indent="0" algn="just">
              <a:buNone/>
            </a:pPr>
            <a:r>
              <a:rPr lang="en-US" sz="1400" b="0" dirty="0" smtClean="0"/>
              <a:t>The work will collect data on PBN performance, in field or laboratory settings, and explore potential mitigation strategies.  </a:t>
            </a:r>
          </a:p>
          <a:p>
            <a:pPr marL="0" indent="0" algn="just">
              <a:buNone/>
            </a:pPr>
            <a:endParaRPr lang="en-US" sz="1400" b="0" dirty="0"/>
          </a:p>
          <a:p>
            <a:pPr marL="0" indent="0" algn="just">
              <a:buNone/>
            </a:pPr>
            <a:endParaRPr lang="en-US" sz="1400" b="0" dirty="0" smtClean="0"/>
          </a:p>
          <a:p>
            <a:pPr marL="0" indent="0" algn="just">
              <a:buNone/>
            </a:pPr>
            <a:endParaRPr lang="en-US" sz="1400" b="0" dirty="0"/>
          </a:p>
          <a:p>
            <a:pPr marL="0" indent="0" algn="just">
              <a:buNone/>
            </a:pPr>
            <a:endParaRPr lang="en-US" sz="1400" b="0" dirty="0" smtClean="0"/>
          </a:p>
          <a:p>
            <a:pPr marL="0" indent="0" algn="just">
              <a:buNone/>
            </a:pPr>
            <a:endParaRPr lang="en-US" sz="1400" b="0" dirty="0"/>
          </a:p>
          <a:p>
            <a:pPr marL="0" indent="0" algn="just">
              <a:buNone/>
            </a:pPr>
            <a:endParaRPr lang="en-US" sz="1200" b="0" dirty="0" smtClean="0"/>
          </a:p>
          <a:p>
            <a:pPr marL="0" indent="0" algn="just">
              <a:buNone/>
            </a:pPr>
            <a:endParaRPr lang="en-US" sz="1200" b="0" dirty="0">
              <a:solidFill>
                <a:schemeClr val="tx1"/>
              </a:solidFill>
            </a:endParaRPr>
          </a:p>
        </p:txBody>
      </p:sp>
      <p:sp>
        <p:nvSpPr>
          <p:cNvPr id="3" name="Slide Number Placeholder 2"/>
          <p:cNvSpPr>
            <a:spLocks noGrp="1"/>
          </p:cNvSpPr>
          <p:nvPr>
            <p:ph type="sldNum" sz="quarter" idx="10"/>
          </p:nvPr>
        </p:nvSpPr>
        <p:spPr/>
        <p:txBody>
          <a:bodyPr/>
          <a:lstStyle/>
          <a:p>
            <a:pPr>
              <a:defRPr/>
            </a:pPr>
            <a:fld id="{7F82FFED-CFB5-48B3-AF41-9490C3CBE027}" type="slidenum">
              <a:rPr lang="en-US" smtClean="0"/>
              <a:pPr>
                <a:defRPr/>
              </a:pPr>
              <a:t>23</a:t>
            </a:fld>
            <a:endParaRPr lang="en-US" dirty="0"/>
          </a:p>
        </p:txBody>
      </p:sp>
    </p:spTree>
    <p:extLst>
      <p:ext uri="{BB962C8B-B14F-4D97-AF65-F5344CB8AC3E}">
        <p14:creationId xmlns:p14="http://schemas.microsoft.com/office/powerpoint/2010/main" val="6187154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28625" y="609600"/>
            <a:ext cx="8472488" cy="838200"/>
          </a:xfrm>
        </p:spPr>
        <p:txBody>
          <a:bodyPr/>
          <a:lstStyle/>
          <a:p>
            <a:r>
              <a:rPr lang="en-US" sz="2800" dirty="0" smtClean="0">
                <a:latin typeface="Calibri" panose="020F0502020204030204" pitchFamily="34" charset="0"/>
                <a:cs typeface="Calibri" panose="020F0502020204030204" pitchFamily="34" charset="0"/>
              </a:rPr>
              <a:t>Established-on-RNP </a:t>
            </a:r>
            <a:r>
              <a:rPr lang="en-US" sz="2800" dirty="0">
                <a:latin typeface="Calibri" panose="020F0502020204030204" pitchFamily="34" charset="0"/>
                <a:cs typeface="Calibri" panose="020F0502020204030204" pitchFamily="34" charset="0"/>
              </a:rPr>
              <a:t>(EoR) Human Factors Implementation </a:t>
            </a:r>
            <a:r>
              <a:rPr lang="en-US" sz="2800" dirty="0" smtClean="0">
                <a:latin typeface="Calibri" panose="020F0502020204030204" pitchFamily="34" charset="0"/>
                <a:cs typeface="Calibri" panose="020F0502020204030204" pitchFamily="34" charset="0"/>
              </a:rPr>
              <a:t>Guidance</a:t>
            </a:r>
            <a:r>
              <a:rPr lang="en-US" sz="2800" dirty="0" smtClean="0"/>
              <a:t/>
            </a:r>
            <a:br>
              <a:rPr lang="en-US" sz="2800" dirty="0" smtClean="0"/>
            </a:br>
            <a:endParaRPr lang="en-US" sz="2800" dirty="0"/>
          </a:p>
        </p:txBody>
      </p:sp>
      <p:sp>
        <p:nvSpPr>
          <p:cNvPr id="8" name="Content Placeholder 7"/>
          <p:cNvSpPr>
            <a:spLocks noGrp="1"/>
          </p:cNvSpPr>
          <p:nvPr>
            <p:ph sz="half" idx="1"/>
          </p:nvPr>
        </p:nvSpPr>
        <p:spPr>
          <a:xfrm>
            <a:off x="5105400" y="1447800"/>
            <a:ext cx="3429000" cy="2091776"/>
          </a:xfrm>
        </p:spPr>
        <p:txBody>
          <a:bodyPr/>
          <a:lstStyle/>
          <a:p>
            <a:pPr marL="0" indent="0">
              <a:buNone/>
            </a:pPr>
            <a:r>
              <a:rPr lang="en-US" sz="1400" b="1" dirty="0" smtClean="0">
                <a:solidFill>
                  <a:schemeClr val="tx1"/>
                </a:solidFill>
              </a:rPr>
              <a:t>Details</a:t>
            </a:r>
          </a:p>
          <a:p>
            <a:pPr marL="0" indent="0">
              <a:buNone/>
            </a:pPr>
            <a:endParaRPr lang="en-US" sz="1400" b="1" dirty="0" smtClean="0">
              <a:solidFill>
                <a:schemeClr val="tx1"/>
              </a:solidFill>
            </a:endParaRPr>
          </a:p>
          <a:p>
            <a:pPr indent="-115888"/>
            <a:r>
              <a:rPr lang="en-US" sz="1400" b="0" dirty="0" smtClean="0"/>
              <a:t>Task </a:t>
            </a:r>
            <a:r>
              <a:rPr lang="en-US" sz="1400" b="0" dirty="0" smtClean="0">
                <a:solidFill>
                  <a:schemeClr val="tx1"/>
                </a:solidFill>
              </a:rPr>
              <a:t>Manager: Stephanie Kreseen =&gt; Bill Kaliardos</a:t>
            </a:r>
          </a:p>
          <a:p>
            <a:pPr indent="-115888"/>
            <a:r>
              <a:rPr lang="en-US" sz="1400" b="0" dirty="0" smtClean="0">
                <a:solidFill>
                  <a:schemeClr val="tx1"/>
                </a:solidFill>
              </a:rPr>
              <a:t>Performer: </a:t>
            </a:r>
            <a:r>
              <a:rPr lang="en-US" sz="1400" b="0" dirty="0" smtClean="0"/>
              <a:t>Architecture Technology (AT) Corp </a:t>
            </a:r>
            <a:r>
              <a:rPr lang="en-US" sz="1400" b="0" dirty="0"/>
              <a:t>/ Evans, Inc.</a:t>
            </a:r>
          </a:p>
          <a:p>
            <a:pPr indent="-115888"/>
            <a:r>
              <a:rPr lang="en-US" sz="1400" b="0" dirty="0" smtClean="0"/>
              <a:t>Customer: AJV-14, AJI</a:t>
            </a:r>
            <a:endParaRPr lang="en-US" sz="1400" b="0" dirty="0">
              <a:solidFill>
                <a:schemeClr val="tx1"/>
              </a:solidFill>
            </a:endParaRPr>
          </a:p>
        </p:txBody>
      </p:sp>
      <p:sp>
        <p:nvSpPr>
          <p:cNvPr id="9" name="Content Placeholder 8"/>
          <p:cNvSpPr>
            <a:spLocks noGrp="1"/>
          </p:cNvSpPr>
          <p:nvPr>
            <p:ph sz="half" idx="2"/>
          </p:nvPr>
        </p:nvSpPr>
        <p:spPr>
          <a:xfrm>
            <a:off x="492369" y="1447800"/>
            <a:ext cx="4384431" cy="2091776"/>
          </a:xfrm>
        </p:spPr>
        <p:txBody>
          <a:bodyPr/>
          <a:lstStyle/>
          <a:p>
            <a:pPr marL="0" indent="0" algn="just">
              <a:buNone/>
            </a:pPr>
            <a:r>
              <a:rPr lang="en-US" sz="1400" b="1" dirty="0" smtClean="0">
                <a:solidFill>
                  <a:schemeClr val="tx1"/>
                </a:solidFill>
              </a:rPr>
              <a:t>Description</a:t>
            </a:r>
            <a:endParaRPr lang="en-US" sz="1400" dirty="0"/>
          </a:p>
          <a:p>
            <a:pPr marL="0" indent="0" algn="just">
              <a:buNone/>
            </a:pPr>
            <a:endParaRPr lang="en-US" sz="1400" b="0" dirty="0" smtClean="0"/>
          </a:p>
          <a:p>
            <a:pPr marL="0" indent="0" algn="just">
              <a:buNone/>
            </a:pPr>
            <a:r>
              <a:rPr lang="en-US" sz="1400" b="0" dirty="0" smtClean="0"/>
              <a:t>This research will develop guidance to facilitate EoR procedure implementation and utilization, from a HF perspective. </a:t>
            </a:r>
          </a:p>
          <a:p>
            <a:pPr marL="0" indent="0" algn="just">
              <a:buNone/>
            </a:pPr>
            <a:endParaRPr lang="en-US" sz="1400" b="0" dirty="0" smtClean="0"/>
          </a:p>
          <a:p>
            <a:pPr marL="0" indent="0" algn="just">
              <a:buNone/>
            </a:pPr>
            <a:r>
              <a:rPr lang="en-US" sz="1400" b="0" dirty="0" smtClean="0">
                <a:solidFill>
                  <a:sysClr val="windowText" lastClr="000000"/>
                </a:solidFill>
              </a:rPr>
              <a:t>(EoR is </a:t>
            </a:r>
            <a:r>
              <a:rPr lang="en-US" sz="1400" b="0" dirty="0">
                <a:solidFill>
                  <a:sysClr val="windowText" lastClr="000000"/>
                </a:solidFill>
              </a:rPr>
              <a:t>an operational concept using RNP instrument approach procedures designed to guide aircraft established on initial paths not aligned with the landing runway to a straight-in final without requiring either 1000 feet vertical or 3 miles radar separation from </a:t>
            </a:r>
            <a:r>
              <a:rPr lang="en-US" sz="1400" b="0" dirty="0" smtClean="0">
                <a:solidFill>
                  <a:sysClr val="windowText" lastClr="000000"/>
                </a:solidFill>
              </a:rPr>
              <a:t>aircraft.)</a:t>
            </a:r>
          </a:p>
          <a:p>
            <a:pPr marL="0" indent="0" algn="just">
              <a:buNone/>
            </a:pPr>
            <a:endParaRPr lang="en-US" sz="1400" b="0" dirty="0"/>
          </a:p>
          <a:p>
            <a:pPr marL="0" indent="0" algn="just">
              <a:buNone/>
            </a:pPr>
            <a:r>
              <a:rPr lang="en-US" sz="1400" b="0" dirty="0" smtClean="0"/>
              <a:t>The HF team will visit EoR sites to collect data from controllers, managers, and other relevant stakeholders.  Collected data will be used to identify HF associated with successes and challenges of these new operations, and create HF guidance to support future implementations.  </a:t>
            </a:r>
          </a:p>
          <a:p>
            <a:pPr marL="0" indent="0" algn="just">
              <a:buNone/>
            </a:pPr>
            <a:endParaRPr lang="en-US" sz="1400" b="0" dirty="0"/>
          </a:p>
          <a:p>
            <a:pPr marL="0" indent="0" algn="just">
              <a:buNone/>
            </a:pPr>
            <a:endParaRPr lang="en-US" sz="1200" b="0" dirty="0" smtClean="0"/>
          </a:p>
          <a:p>
            <a:pPr marL="0" indent="0" algn="just">
              <a:buNone/>
            </a:pPr>
            <a:endParaRPr lang="en-US" sz="1200" b="0" dirty="0">
              <a:solidFill>
                <a:schemeClr val="tx1"/>
              </a:solidFill>
            </a:endParaRPr>
          </a:p>
        </p:txBody>
      </p:sp>
      <p:sp>
        <p:nvSpPr>
          <p:cNvPr id="3" name="Slide Number Placeholder 2"/>
          <p:cNvSpPr>
            <a:spLocks noGrp="1"/>
          </p:cNvSpPr>
          <p:nvPr>
            <p:ph type="sldNum" sz="quarter" idx="10"/>
          </p:nvPr>
        </p:nvSpPr>
        <p:spPr/>
        <p:txBody>
          <a:bodyPr/>
          <a:lstStyle/>
          <a:p>
            <a:pPr>
              <a:defRPr/>
            </a:pPr>
            <a:fld id="{7F82FFED-CFB5-48B3-AF41-9490C3CBE027}" type="slidenum">
              <a:rPr lang="en-US" smtClean="0"/>
              <a:pPr>
                <a:defRPr/>
              </a:pPr>
              <a:t>24</a:t>
            </a:fld>
            <a:endParaRPr lang="en-US" dirty="0"/>
          </a:p>
        </p:txBody>
      </p:sp>
    </p:spTree>
    <p:extLst>
      <p:ext uri="{BB962C8B-B14F-4D97-AF65-F5344CB8AC3E}">
        <p14:creationId xmlns:p14="http://schemas.microsoft.com/office/powerpoint/2010/main" val="33180245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28625" y="609600"/>
            <a:ext cx="8472488" cy="1143000"/>
          </a:xfrm>
        </p:spPr>
        <p:txBody>
          <a:bodyPr/>
          <a:lstStyle/>
          <a:p>
            <a:r>
              <a:rPr lang="en-US" sz="2800" dirty="0">
                <a:latin typeface="Calibri" panose="020F0502020204030204" pitchFamily="34" charset="0"/>
                <a:cs typeface="Calibri" panose="020F0502020204030204" pitchFamily="34" charset="0"/>
              </a:rPr>
              <a:t>Human Factors Integration Considerations of Time, Speed, and Spacing Tools</a:t>
            </a:r>
            <a:br>
              <a:rPr lang="en-US" sz="2800" dirty="0">
                <a:latin typeface="Calibri" panose="020F0502020204030204" pitchFamily="34" charset="0"/>
                <a:cs typeface="Calibri" panose="020F0502020204030204" pitchFamily="34" charset="0"/>
              </a:rPr>
            </a:br>
            <a:r>
              <a:rPr lang="en-US" sz="2800" dirty="0" smtClean="0"/>
              <a:t/>
            </a:r>
            <a:br>
              <a:rPr lang="en-US" sz="2800" dirty="0" smtClean="0"/>
            </a:br>
            <a:endParaRPr lang="en-US" sz="2800" dirty="0"/>
          </a:p>
        </p:txBody>
      </p:sp>
      <p:sp>
        <p:nvSpPr>
          <p:cNvPr id="8" name="Content Placeholder 7"/>
          <p:cNvSpPr>
            <a:spLocks noGrp="1"/>
          </p:cNvSpPr>
          <p:nvPr>
            <p:ph sz="half" idx="1"/>
          </p:nvPr>
        </p:nvSpPr>
        <p:spPr>
          <a:xfrm>
            <a:off x="5105400" y="1718224"/>
            <a:ext cx="3429000" cy="2091776"/>
          </a:xfrm>
        </p:spPr>
        <p:txBody>
          <a:bodyPr/>
          <a:lstStyle/>
          <a:p>
            <a:pPr marL="0" indent="0">
              <a:buNone/>
            </a:pPr>
            <a:r>
              <a:rPr lang="en-US" sz="1400" b="1" dirty="0" smtClean="0">
                <a:solidFill>
                  <a:schemeClr val="tx1"/>
                </a:solidFill>
              </a:rPr>
              <a:t>Details</a:t>
            </a:r>
          </a:p>
          <a:p>
            <a:pPr marL="0" indent="0">
              <a:buNone/>
            </a:pPr>
            <a:endParaRPr lang="en-US" sz="1400" b="1" dirty="0" smtClean="0">
              <a:solidFill>
                <a:schemeClr val="tx1"/>
              </a:solidFill>
            </a:endParaRPr>
          </a:p>
          <a:p>
            <a:pPr indent="-115888"/>
            <a:r>
              <a:rPr lang="en-US" sz="1400" b="0" dirty="0" smtClean="0"/>
              <a:t>Task </a:t>
            </a:r>
            <a:r>
              <a:rPr lang="en-US" sz="1400" b="0" dirty="0" smtClean="0">
                <a:solidFill>
                  <a:schemeClr val="tx1"/>
                </a:solidFill>
              </a:rPr>
              <a:t>Manager: Stephanie Kreseen =&gt; Bill Kaliardos</a:t>
            </a:r>
          </a:p>
          <a:p>
            <a:pPr indent="-115888"/>
            <a:r>
              <a:rPr lang="en-US" sz="1400" b="0" dirty="0" smtClean="0">
                <a:solidFill>
                  <a:schemeClr val="tx1"/>
                </a:solidFill>
              </a:rPr>
              <a:t>Performer: TBD</a:t>
            </a:r>
          </a:p>
          <a:p>
            <a:pPr indent="-115888"/>
            <a:r>
              <a:rPr lang="en-US" sz="1400" b="0" dirty="0" smtClean="0"/>
              <a:t>Customer: </a:t>
            </a:r>
            <a:r>
              <a:rPr lang="en-US" sz="1400" b="0" dirty="0"/>
              <a:t> </a:t>
            </a:r>
            <a:r>
              <a:rPr lang="en-US" sz="1400" b="0" dirty="0" smtClean="0"/>
              <a:t>AJV-14, AJI, PMO</a:t>
            </a:r>
            <a:endParaRPr lang="en-US" sz="1400" b="0" dirty="0">
              <a:solidFill>
                <a:schemeClr val="tx1"/>
              </a:solidFill>
            </a:endParaRPr>
          </a:p>
        </p:txBody>
      </p:sp>
      <p:sp>
        <p:nvSpPr>
          <p:cNvPr id="9" name="Content Placeholder 8"/>
          <p:cNvSpPr>
            <a:spLocks noGrp="1"/>
          </p:cNvSpPr>
          <p:nvPr>
            <p:ph sz="half" idx="2"/>
          </p:nvPr>
        </p:nvSpPr>
        <p:spPr>
          <a:xfrm>
            <a:off x="492369" y="1718224"/>
            <a:ext cx="4384431" cy="2091776"/>
          </a:xfrm>
        </p:spPr>
        <p:txBody>
          <a:bodyPr/>
          <a:lstStyle/>
          <a:p>
            <a:pPr marL="0" indent="0" algn="just">
              <a:buNone/>
            </a:pPr>
            <a:r>
              <a:rPr lang="en-US" sz="1400" b="1" dirty="0" smtClean="0">
                <a:solidFill>
                  <a:schemeClr val="tx1"/>
                </a:solidFill>
              </a:rPr>
              <a:t>Description</a:t>
            </a:r>
            <a:endParaRPr lang="en-US" sz="1400" dirty="0"/>
          </a:p>
          <a:p>
            <a:pPr marL="0" indent="0" algn="just">
              <a:buNone/>
            </a:pPr>
            <a:endParaRPr lang="en-US" sz="1400" b="0" dirty="0" smtClean="0"/>
          </a:p>
          <a:p>
            <a:pPr marL="0" indent="0" algn="just">
              <a:buNone/>
            </a:pPr>
            <a:r>
              <a:rPr lang="en-US" sz="1400" b="0" dirty="0" smtClean="0"/>
              <a:t>This research will explore the integration of time, speed, and spacing tools from a HF perspective, towards improving PBN procedure design and implementation.  </a:t>
            </a:r>
          </a:p>
          <a:p>
            <a:pPr marL="0" indent="0" algn="just">
              <a:buNone/>
            </a:pPr>
            <a:endParaRPr lang="en-US" sz="1400" b="0" dirty="0"/>
          </a:p>
          <a:p>
            <a:pPr marL="0" indent="0" algn="just">
              <a:buNone/>
            </a:pPr>
            <a:r>
              <a:rPr lang="en-US" sz="1400" b="0" dirty="0" smtClean="0"/>
              <a:t>Example tools are Ground-based Interval Management (GIM-S) and Terminal Sequencing and Spacing (TSAS).  </a:t>
            </a:r>
          </a:p>
          <a:p>
            <a:pPr marL="0" indent="0" algn="just">
              <a:buNone/>
            </a:pPr>
            <a:endParaRPr lang="en-US" sz="1400" b="0" dirty="0"/>
          </a:p>
          <a:p>
            <a:pPr marL="0" indent="0" algn="just">
              <a:buNone/>
            </a:pPr>
            <a:r>
              <a:rPr lang="en-US" sz="1400" b="0" dirty="0" smtClean="0"/>
              <a:t>Data will be collected on the use of a suite of tools, versus standalone tools.  The work will include the identification of strategies for change management, integration methods, user motivation, and training.  </a:t>
            </a:r>
          </a:p>
          <a:p>
            <a:pPr marL="0" indent="0" algn="just">
              <a:buNone/>
            </a:pPr>
            <a:endParaRPr lang="en-US" sz="1400" b="0" dirty="0"/>
          </a:p>
          <a:p>
            <a:pPr marL="0" indent="0" algn="just">
              <a:buNone/>
            </a:pPr>
            <a:r>
              <a:rPr lang="en-US" sz="1400" b="0" dirty="0" smtClean="0"/>
              <a:t> </a:t>
            </a:r>
          </a:p>
          <a:p>
            <a:pPr marL="0" indent="0" algn="just">
              <a:buNone/>
            </a:pPr>
            <a:endParaRPr lang="en-US" sz="1400" b="0" dirty="0"/>
          </a:p>
          <a:p>
            <a:pPr marL="0" indent="0" algn="just">
              <a:buNone/>
            </a:pPr>
            <a:endParaRPr lang="en-US" sz="1200" b="0" dirty="0" smtClean="0"/>
          </a:p>
          <a:p>
            <a:pPr marL="0" indent="0" algn="just">
              <a:buNone/>
            </a:pPr>
            <a:endParaRPr lang="en-US" sz="1200" b="0" dirty="0">
              <a:solidFill>
                <a:schemeClr val="tx1"/>
              </a:solidFill>
            </a:endParaRPr>
          </a:p>
        </p:txBody>
      </p:sp>
      <p:sp>
        <p:nvSpPr>
          <p:cNvPr id="3" name="Slide Number Placeholder 2"/>
          <p:cNvSpPr>
            <a:spLocks noGrp="1"/>
          </p:cNvSpPr>
          <p:nvPr>
            <p:ph type="sldNum" sz="quarter" idx="10"/>
          </p:nvPr>
        </p:nvSpPr>
        <p:spPr/>
        <p:txBody>
          <a:bodyPr/>
          <a:lstStyle/>
          <a:p>
            <a:pPr>
              <a:defRPr/>
            </a:pPr>
            <a:fld id="{7F82FFED-CFB5-48B3-AF41-9490C3CBE027}" type="slidenum">
              <a:rPr lang="en-US" smtClean="0"/>
              <a:pPr>
                <a:defRPr/>
              </a:pPr>
              <a:t>25</a:t>
            </a:fld>
            <a:endParaRPr lang="en-US" dirty="0"/>
          </a:p>
        </p:txBody>
      </p:sp>
    </p:spTree>
    <p:extLst>
      <p:ext uri="{BB962C8B-B14F-4D97-AF65-F5344CB8AC3E}">
        <p14:creationId xmlns:p14="http://schemas.microsoft.com/office/powerpoint/2010/main" val="35501486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28625" y="609600"/>
            <a:ext cx="8472488" cy="914400"/>
          </a:xfrm>
        </p:spPr>
        <p:txBody>
          <a:bodyPr/>
          <a:lstStyle/>
          <a:p>
            <a:r>
              <a:rPr lang="en-US" sz="2800" dirty="0">
                <a:latin typeface="Calibri" panose="020F0502020204030204" pitchFamily="34" charset="0"/>
                <a:cs typeface="Calibri" panose="020F0502020204030204" pitchFamily="34" charset="0"/>
              </a:rPr>
              <a:t>Human Performance Considerations for Contingency Operations in a Degraded NextGen </a:t>
            </a:r>
            <a:r>
              <a:rPr lang="en-US" sz="2800" dirty="0" smtClean="0">
                <a:latin typeface="Calibri" panose="020F0502020204030204" pitchFamily="34" charset="0"/>
                <a:cs typeface="Calibri" panose="020F0502020204030204" pitchFamily="34" charset="0"/>
              </a:rPr>
              <a:t>Environment</a:t>
            </a:r>
            <a:r>
              <a:rPr lang="en-US" sz="2800" dirty="0" smtClean="0"/>
              <a:t/>
            </a:r>
            <a:br>
              <a:rPr lang="en-US" sz="2800" dirty="0" smtClean="0"/>
            </a:br>
            <a:endParaRPr lang="en-US" sz="2800" dirty="0"/>
          </a:p>
        </p:txBody>
      </p:sp>
      <p:sp>
        <p:nvSpPr>
          <p:cNvPr id="8" name="Content Placeholder 7"/>
          <p:cNvSpPr>
            <a:spLocks noGrp="1"/>
          </p:cNvSpPr>
          <p:nvPr>
            <p:ph sz="half" idx="1"/>
          </p:nvPr>
        </p:nvSpPr>
        <p:spPr>
          <a:xfrm>
            <a:off x="5105400" y="1870624"/>
            <a:ext cx="3429000" cy="2091776"/>
          </a:xfrm>
        </p:spPr>
        <p:txBody>
          <a:bodyPr/>
          <a:lstStyle/>
          <a:p>
            <a:pPr marL="0" indent="0">
              <a:buNone/>
            </a:pPr>
            <a:r>
              <a:rPr lang="en-US" sz="1400" b="1" dirty="0" smtClean="0">
                <a:solidFill>
                  <a:schemeClr val="tx1"/>
                </a:solidFill>
              </a:rPr>
              <a:t>Details</a:t>
            </a:r>
          </a:p>
          <a:p>
            <a:pPr marL="0" indent="0">
              <a:buNone/>
            </a:pPr>
            <a:endParaRPr lang="en-US" sz="1400" b="1" dirty="0" smtClean="0">
              <a:solidFill>
                <a:schemeClr val="tx1"/>
              </a:solidFill>
            </a:endParaRPr>
          </a:p>
          <a:p>
            <a:pPr indent="-115888"/>
            <a:r>
              <a:rPr lang="en-US" sz="1400" b="0" dirty="0" smtClean="0"/>
              <a:t>Task </a:t>
            </a:r>
            <a:r>
              <a:rPr lang="en-US" sz="1400" b="0" dirty="0" smtClean="0">
                <a:solidFill>
                  <a:schemeClr val="tx1"/>
                </a:solidFill>
              </a:rPr>
              <a:t>Manager: Stephanie Kreseen =&gt; Bill Kaliardos</a:t>
            </a:r>
          </a:p>
          <a:p>
            <a:pPr indent="-115888"/>
            <a:r>
              <a:rPr lang="en-US" sz="1400" b="0" dirty="0" smtClean="0">
                <a:solidFill>
                  <a:schemeClr val="tx1"/>
                </a:solidFill>
              </a:rPr>
              <a:t>Performer: TBD</a:t>
            </a:r>
          </a:p>
          <a:p>
            <a:pPr indent="-115888"/>
            <a:r>
              <a:rPr lang="en-US" sz="1400" b="0" dirty="0" smtClean="0"/>
              <a:t>Customer: AJV, AJI</a:t>
            </a:r>
            <a:endParaRPr lang="en-US" sz="1400" b="0" dirty="0">
              <a:solidFill>
                <a:schemeClr val="tx1"/>
              </a:solidFill>
            </a:endParaRPr>
          </a:p>
        </p:txBody>
      </p:sp>
      <p:sp>
        <p:nvSpPr>
          <p:cNvPr id="9" name="Content Placeholder 8"/>
          <p:cNvSpPr>
            <a:spLocks noGrp="1"/>
          </p:cNvSpPr>
          <p:nvPr>
            <p:ph sz="half" idx="2"/>
          </p:nvPr>
        </p:nvSpPr>
        <p:spPr>
          <a:xfrm>
            <a:off x="492369" y="1870624"/>
            <a:ext cx="4384431" cy="2091776"/>
          </a:xfrm>
        </p:spPr>
        <p:txBody>
          <a:bodyPr/>
          <a:lstStyle/>
          <a:p>
            <a:pPr marL="0" indent="0" algn="just">
              <a:buNone/>
            </a:pPr>
            <a:r>
              <a:rPr lang="en-US" sz="1400" b="1" dirty="0" smtClean="0">
                <a:solidFill>
                  <a:schemeClr val="tx1"/>
                </a:solidFill>
              </a:rPr>
              <a:t>Description</a:t>
            </a:r>
            <a:endParaRPr lang="en-US" sz="1400" dirty="0"/>
          </a:p>
          <a:p>
            <a:pPr marL="0" indent="0" algn="just">
              <a:buNone/>
            </a:pPr>
            <a:endParaRPr lang="en-US" sz="1400" b="0" dirty="0" smtClean="0"/>
          </a:p>
          <a:p>
            <a:pPr marL="0" indent="0" algn="just">
              <a:buNone/>
            </a:pPr>
            <a:r>
              <a:rPr lang="en-US" sz="1400" b="0" dirty="0" smtClean="0"/>
              <a:t>This research will explore resiliency of midterm contingency operations—when NextGen decision support tools become temporarily unavailable.  </a:t>
            </a:r>
          </a:p>
          <a:p>
            <a:pPr marL="0" indent="0" algn="just">
              <a:buNone/>
            </a:pPr>
            <a:endParaRPr lang="en-US" sz="1400" b="0" dirty="0"/>
          </a:p>
          <a:p>
            <a:pPr marL="0" indent="0" algn="just">
              <a:buNone/>
            </a:pPr>
            <a:r>
              <a:rPr lang="en-US" sz="1400" b="0" dirty="0" smtClean="0"/>
              <a:t>The intent is to address time-based tools, whose frequent use in nominal conditions may lead to long term skill degradation.  </a:t>
            </a:r>
          </a:p>
          <a:p>
            <a:pPr marL="0" indent="0" algn="just">
              <a:buNone/>
            </a:pPr>
            <a:endParaRPr lang="en-US" sz="1400" b="0" dirty="0"/>
          </a:p>
          <a:p>
            <a:pPr marL="0" indent="0" algn="just">
              <a:buNone/>
            </a:pPr>
            <a:r>
              <a:rPr lang="en-US" sz="1400" b="0" dirty="0" smtClean="0"/>
              <a:t>The research product will include estimates of unmitigated risks and consequences to NAS operations, and propose mitigations (e.g., controller training, standard procedures).</a:t>
            </a:r>
          </a:p>
          <a:p>
            <a:pPr marL="0" indent="0" algn="just">
              <a:buNone/>
            </a:pPr>
            <a:endParaRPr lang="en-US" sz="1400" b="0" dirty="0"/>
          </a:p>
          <a:p>
            <a:pPr marL="0" indent="0" algn="just">
              <a:buNone/>
            </a:pPr>
            <a:endParaRPr lang="en-US" sz="1400" b="0" dirty="0"/>
          </a:p>
          <a:p>
            <a:pPr marL="0" indent="0" algn="just">
              <a:buNone/>
            </a:pPr>
            <a:endParaRPr lang="en-US" sz="1200" b="0" dirty="0" smtClean="0"/>
          </a:p>
          <a:p>
            <a:pPr marL="0" indent="0" algn="just">
              <a:buNone/>
            </a:pPr>
            <a:endParaRPr lang="en-US" sz="1200" b="0" dirty="0">
              <a:solidFill>
                <a:schemeClr val="tx1"/>
              </a:solidFill>
            </a:endParaRPr>
          </a:p>
        </p:txBody>
      </p:sp>
      <p:sp>
        <p:nvSpPr>
          <p:cNvPr id="3" name="Slide Number Placeholder 2"/>
          <p:cNvSpPr>
            <a:spLocks noGrp="1"/>
          </p:cNvSpPr>
          <p:nvPr>
            <p:ph type="sldNum" sz="quarter" idx="10"/>
          </p:nvPr>
        </p:nvSpPr>
        <p:spPr/>
        <p:txBody>
          <a:bodyPr/>
          <a:lstStyle/>
          <a:p>
            <a:pPr>
              <a:defRPr/>
            </a:pPr>
            <a:fld id="{7F82FFED-CFB5-48B3-AF41-9490C3CBE027}" type="slidenum">
              <a:rPr lang="en-US" smtClean="0"/>
              <a:pPr>
                <a:defRPr/>
              </a:pPr>
              <a:t>26</a:t>
            </a:fld>
            <a:endParaRPr lang="en-US" dirty="0"/>
          </a:p>
        </p:txBody>
      </p:sp>
    </p:spTree>
    <p:extLst>
      <p:ext uri="{BB962C8B-B14F-4D97-AF65-F5344CB8AC3E}">
        <p14:creationId xmlns:p14="http://schemas.microsoft.com/office/powerpoint/2010/main" val="4698301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49"/>
            <a:ext cx="8472488" cy="102711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algn="ctr" eaLnBrk="1" hangingPunct="1"/>
            <a:r>
              <a:rPr lang="en-US" altLang="en-US" sz="2800" dirty="0"/>
              <a:t>NextGen ATC/TechOps Human Factors</a:t>
            </a:r>
            <a:br>
              <a:rPr lang="en-US" altLang="en-US" sz="2800" dirty="0"/>
            </a:br>
            <a:r>
              <a:rPr lang="en-US" altLang="en-US" sz="2000" i="1" dirty="0"/>
              <a:t>F&amp;E</a:t>
            </a:r>
            <a:endParaRPr lang="en-US" sz="2000" i="1" dirty="0"/>
          </a:p>
        </p:txBody>
      </p:sp>
      <p:sp>
        <p:nvSpPr>
          <p:cNvPr id="3" name="Content Placeholder 2"/>
          <p:cNvSpPr>
            <a:spLocks noGrp="1"/>
          </p:cNvSpPr>
          <p:nvPr>
            <p:ph idx="1"/>
          </p:nvPr>
        </p:nvSpPr>
        <p:spPr>
          <a:xfrm>
            <a:off x="381000" y="1371600"/>
            <a:ext cx="8355013" cy="3962400"/>
          </a:xfrm>
        </p:spPr>
        <p:txBody>
          <a:bodyPr/>
          <a:lstStyle/>
          <a:p>
            <a:pPr marL="0" indent="0">
              <a:buNone/>
            </a:pPr>
            <a:r>
              <a:rPr lang="en-US" sz="1800" dirty="0" smtClean="0"/>
              <a:t>Program Description</a:t>
            </a:r>
          </a:p>
          <a:p>
            <a:endParaRPr lang="en-US" sz="1800" b="0" dirty="0" smtClean="0"/>
          </a:p>
          <a:p>
            <a:r>
              <a:rPr lang="en-US" sz="1800" b="0" dirty="0" smtClean="0"/>
              <a:t>Focus on documenting and transitioning Human Factors Lessons Learned from concept </a:t>
            </a:r>
            <a:r>
              <a:rPr lang="en-US" sz="1800" b="0" dirty="0"/>
              <a:t>exploration </a:t>
            </a:r>
            <a:r>
              <a:rPr lang="en-US" sz="1800" b="0" dirty="0" smtClean="0"/>
              <a:t>and early implementation activities</a:t>
            </a:r>
          </a:p>
          <a:p>
            <a:endParaRPr lang="en-US" sz="1800" b="0" dirty="0" smtClean="0"/>
          </a:p>
          <a:p>
            <a:r>
              <a:rPr lang="en-US" sz="1800" b="0" dirty="0" smtClean="0"/>
              <a:t>Promotes the use of Human Factors Best Practices, Human Performance Metrics and Human Factors Standards in the early phases of NAS programs and procedures</a:t>
            </a:r>
          </a:p>
          <a:p>
            <a:pPr marL="0" indent="0">
              <a:buNone/>
            </a:pPr>
            <a:endParaRPr lang="en-US" sz="1800" b="0" dirty="0" smtClean="0"/>
          </a:p>
          <a:p>
            <a:r>
              <a:rPr lang="en-US" sz="1800" b="0" dirty="0" smtClean="0"/>
              <a:t>Work jointly with customer organizations to identify, collect and respond to their needs (AJM, AJG, AJV, AJI, AJW)</a:t>
            </a:r>
            <a:endParaRPr lang="en-US" sz="1800" b="0" dirty="0"/>
          </a:p>
        </p:txBody>
      </p:sp>
      <p:sp>
        <p:nvSpPr>
          <p:cNvPr id="4" name="Slide Number Placeholder 3"/>
          <p:cNvSpPr>
            <a:spLocks noGrp="1"/>
          </p:cNvSpPr>
          <p:nvPr>
            <p:ph type="sldNum" sz="quarter" idx="10"/>
          </p:nvPr>
        </p:nvSpPr>
        <p:spPr/>
        <p:txBody>
          <a:bodyPr/>
          <a:lstStyle/>
          <a:p>
            <a:pPr>
              <a:defRPr/>
            </a:pPr>
            <a:fld id="{B155C174-9C3D-45C7-8D23-F7FF2C44B7A6}" type="slidenum">
              <a:rPr lang="en-US" smtClean="0"/>
              <a:pPr>
                <a:defRPr/>
              </a:pPr>
              <a:t>3</a:t>
            </a:fld>
            <a:endParaRPr lang="en-US" dirty="0"/>
          </a:p>
        </p:txBody>
      </p:sp>
    </p:spTree>
    <p:extLst>
      <p:ext uri="{BB962C8B-B14F-4D97-AF65-F5344CB8AC3E}">
        <p14:creationId xmlns:p14="http://schemas.microsoft.com/office/powerpoint/2010/main" val="19509628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pPr>
            <a:fld id="{365FB8D0-F182-4E95-8C06-4BB15E4CA30A}" type="slidenum">
              <a:rPr lang="en-US" altLang="en-US" sz="1400" b="0" smtClean="0">
                <a:solidFill>
                  <a:schemeClr val="bg1"/>
                </a:solidFill>
              </a:rPr>
              <a:pPr eaLnBrk="1" hangingPunct="1">
                <a:spcBef>
                  <a:spcPct val="0"/>
                </a:spcBef>
              </a:pPr>
              <a:t>4</a:t>
            </a:fld>
            <a:endParaRPr lang="en-US" altLang="en-US" sz="1400" b="0" dirty="0" smtClean="0">
              <a:solidFill>
                <a:schemeClr val="bg1"/>
              </a:solidFill>
            </a:endParaRPr>
          </a:p>
        </p:txBody>
      </p:sp>
      <p:sp>
        <p:nvSpPr>
          <p:cNvPr id="7171" name="Rectangle 2"/>
          <p:cNvSpPr>
            <a:spLocks noGrp="1" noChangeArrowheads="1"/>
          </p:cNvSpPr>
          <p:nvPr>
            <p:ph type="title"/>
          </p:nvPr>
        </p:nvSpPr>
        <p:spPr>
          <a:xfrm>
            <a:off x="0" y="344488"/>
            <a:ext cx="9143999" cy="798512"/>
          </a:xfrm>
        </p:spPr>
        <p:txBody>
          <a:bodyPr/>
          <a:lstStyle/>
          <a:p>
            <a:pPr algn="ctr" eaLnBrk="1" hangingPunct="1"/>
            <a:r>
              <a:rPr lang="en-US" altLang="en-US" sz="2800" dirty="0"/>
              <a:t>NextGen ATC/TechOps Human </a:t>
            </a:r>
            <a:r>
              <a:rPr lang="en-US" altLang="en-US" sz="2800" dirty="0" smtClean="0"/>
              <a:t>Factors</a:t>
            </a:r>
            <a:br>
              <a:rPr lang="en-US" altLang="en-US" sz="2800" dirty="0" smtClean="0"/>
            </a:br>
            <a:r>
              <a:rPr lang="en-US" altLang="en-US" sz="2000" i="1" dirty="0" smtClean="0"/>
              <a:t>F&amp;E</a:t>
            </a:r>
            <a:endParaRPr lang="en-US" altLang="en-US" sz="2800" i="1" dirty="0" smtClean="0"/>
          </a:p>
        </p:txBody>
      </p:sp>
      <p:sp>
        <p:nvSpPr>
          <p:cNvPr id="7172" name="Rectangle 3"/>
          <p:cNvSpPr txBox="1">
            <a:spLocks noChangeArrowheads="1"/>
          </p:cNvSpPr>
          <p:nvPr/>
        </p:nvSpPr>
        <p:spPr bwMode="auto">
          <a:xfrm>
            <a:off x="381000" y="1447800"/>
            <a:ext cx="8208963"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50000"/>
              </a:spcBef>
              <a:buFontTx/>
              <a:buNone/>
            </a:pPr>
            <a:r>
              <a:rPr lang="en-US" altLang="en-US" sz="2000" dirty="0">
                <a:solidFill>
                  <a:srgbClr val="000000"/>
                </a:solidFill>
              </a:rPr>
              <a:t>What are the benefits to the </a:t>
            </a:r>
            <a:r>
              <a:rPr lang="en-US" altLang="en-US" sz="2000" dirty="0" smtClean="0">
                <a:solidFill>
                  <a:srgbClr val="000000"/>
                </a:solidFill>
              </a:rPr>
              <a:t>FAA?</a:t>
            </a:r>
          </a:p>
          <a:p>
            <a:pPr marL="342900" indent="-342900" eaLnBrk="1" hangingPunct="1">
              <a:spcBef>
                <a:spcPct val="50000"/>
              </a:spcBef>
            </a:pPr>
            <a:r>
              <a:rPr lang="en-US" sz="2000" b="0" dirty="0"/>
              <a:t>H</a:t>
            </a:r>
            <a:r>
              <a:rPr lang="en-US" sz="2000" b="0" dirty="0" smtClean="0"/>
              <a:t>uman </a:t>
            </a:r>
            <a:r>
              <a:rPr lang="en-US" sz="2000" b="0" dirty="0"/>
              <a:t>factors </a:t>
            </a:r>
            <a:r>
              <a:rPr lang="en-US" sz="2000" b="0" dirty="0" smtClean="0"/>
              <a:t>high-level </a:t>
            </a:r>
            <a:r>
              <a:rPr lang="en-US" sz="2000" b="0" dirty="0"/>
              <a:t>guidance to assist with the evolution of the NAS infrastructure and its </a:t>
            </a:r>
            <a:r>
              <a:rPr lang="en-US" sz="2000" b="0" dirty="0" smtClean="0"/>
              <a:t>workforce, </a:t>
            </a:r>
            <a:r>
              <a:rPr lang="en-US" sz="2000" b="0" dirty="0"/>
              <a:t>with a focus on the early phases of the Acquisition Management System (AMS</a:t>
            </a:r>
            <a:r>
              <a:rPr lang="en-US" sz="2000" b="0" dirty="0" smtClean="0"/>
              <a:t>)</a:t>
            </a:r>
            <a:endParaRPr lang="en-US" altLang="en-US" sz="1400" dirty="0"/>
          </a:p>
          <a:p>
            <a:pPr eaLnBrk="1" hangingPunct="1">
              <a:spcBef>
                <a:spcPct val="50000"/>
              </a:spcBef>
              <a:buFontTx/>
              <a:buNone/>
            </a:pPr>
            <a:endParaRPr lang="en-US" altLang="en-US" sz="2000" dirty="0" smtClean="0">
              <a:solidFill>
                <a:srgbClr val="000000"/>
              </a:solidFill>
            </a:endParaRPr>
          </a:p>
          <a:p>
            <a:pPr eaLnBrk="1" hangingPunct="1">
              <a:spcBef>
                <a:spcPct val="50000"/>
              </a:spcBef>
              <a:buFontTx/>
              <a:buNone/>
            </a:pPr>
            <a:r>
              <a:rPr lang="en-US" altLang="en-US" sz="2000" dirty="0" smtClean="0">
                <a:solidFill>
                  <a:srgbClr val="000000"/>
                </a:solidFill>
              </a:rPr>
              <a:t>What </a:t>
            </a:r>
            <a:r>
              <a:rPr lang="en-US" altLang="en-US" sz="2000" dirty="0">
                <a:solidFill>
                  <a:srgbClr val="000000"/>
                </a:solidFill>
              </a:rPr>
              <a:t>determines </a:t>
            </a:r>
            <a:r>
              <a:rPr lang="en-US" altLang="en-US" sz="2000" dirty="0" smtClean="0">
                <a:solidFill>
                  <a:srgbClr val="000000"/>
                </a:solidFill>
              </a:rPr>
              <a:t>success?</a:t>
            </a:r>
          </a:p>
          <a:p>
            <a:pPr marL="342900" indent="-342900" eaLnBrk="1" hangingPunct="1">
              <a:spcBef>
                <a:spcPct val="50000"/>
              </a:spcBef>
            </a:pPr>
            <a:r>
              <a:rPr lang="en-US" altLang="en-US" sz="2000" b="0" dirty="0" smtClean="0">
                <a:solidFill>
                  <a:srgbClr val="000000"/>
                </a:solidFill>
              </a:rPr>
              <a:t>Successful transition of Human Factors products.</a:t>
            </a:r>
          </a:p>
          <a:p>
            <a:pPr marL="342900" indent="-342900" eaLnBrk="1" hangingPunct="1">
              <a:spcBef>
                <a:spcPct val="50000"/>
              </a:spcBef>
            </a:pPr>
            <a:r>
              <a:rPr lang="en-US" altLang="en-US" sz="2000" b="0" dirty="0" smtClean="0">
                <a:solidFill>
                  <a:srgbClr val="000000"/>
                </a:solidFill>
              </a:rPr>
              <a:t>Early identification of HF opportunities, to minimize a program’s cost, safety and operational risks. </a:t>
            </a:r>
            <a:endParaRPr lang="en-US" altLang="en-US" sz="2000" b="0" dirty="0">
              <a:solidFill>
                <a:srgbClr val="000000"/>
              </a:solidFill>
            </a:endParaRPr>
          </a:p>
          <a:p>
            <a:pPr eaLnBrk="1" hangingPunct="1">
              <a:spcBef>
                <a:spcPct val="50000"/>
              </a:spcBef>
              <a:buFontTx/>
              <a:buNone/>
            </a:pPr>
            <a:endParaRPr lang="en-US" altLang="en-US" sz="1400" b="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pPr>
            <a:fld id="{D187488B-5047-499D-8139-9A69FFCA20FA}" type="slidenum">
              <a:rPr lang="en-US" altLang="en-US" sz="1400" b="0" smtClean="0">
                <a:solidFill>
                  <a:srgbClr val="FFFFFF"/>
                </a:solidFill>
              </a:rPr>
              <a:pPr eaLnBrk="1" hangingPunct="1">
                <a:spcBef>
                  <a:spcPct val="0"/>
                </a:spcBef>
              </a:pPr>
              <a:t>5</a:t>
            </a:fld>
            <a:endParaRPr lang="en-US" altLang="en-US" sz="1400" b="0" dirty="0" smtClean="0">
              <a:solidFill>
                <a:srgbClr val="FFFFFF"/>
              </a:solidFill>
            </a:endParaRPr>
          </a:p>
        </p:txBody>
      </p:sp>
      <p:sp>
        <p:nvSpPr>
          <p:cNvPr id="8195" name="Rectangle 2"/>
          <p:cNvSpPr>
            <a:spLocks noGrp="1" noChangeArrowheads="1"/>
          </p:cNvSpPr>
          <p:nvPr>
            <p:ph type="title"/>
          </p:nvPr>
        </p:nvSpPr>
        <p:spPr>
          <a:xfrm>
            <a:off x="381000" y="152400"/>
            <a:ext cx="8472488" cy="609600"/>
          </a:xfrm>
        </p:spPr>
        <p:txBody>
          <a:bodyPr/>
          <a:lstStyle/>
          <a:p>
            <a:pPr algn="ctr" eaLnBrk="1" hangingPunct="1"/>
            <a:r>
              <a:rPr lang="en-US" altLang="en-US" sz="3400" dirty="0"/>
              <a:t>NextGen ATC/TechOps </a:t>
            </a:r>
            <a:r>
              <a:rPr lang="en-US" altLang="en-US" sz="3400" dirty="0" smtClean="0"/>
              <a:t>HF “Team”</a:t>
            </a:r>
          </a:p>
        </p:txBody>
      </p:sp>
      <p:sp>
        <p:nvSpPr>
          <p:cNvPr id="4100" name="Rectangle 3"/>
          <p:cNvSpPr>
            <a:spLocks noGrp="1" noChangeArrowheads="1"/>
          </p:cNvSpPr>
          <p:nvPr>
            <p:ph type="body" idx="1"/>
          </p:nvPr>
        </p:nvSpPr>
        <p:spPr>
          <a:xfrm>
            <a:off x="152400" y="685800"/>
            <a:ext cx="8686800" cy="5181600"/>
          </a:xfrm>
        </p:spPr>
        <p:txBody>
          <a:bodyPr/>
          <a:lstStyle/>
          <a:p>
            <a:pPr marL="461963" lvl="1" indent="0" eaLnBrk="1" hangingPunct="1">
              <a:buFontTx/>
              <a:buNone/>
              <a:defRPr/>
            </a:pPr>
            <a:endParaRPr lang="en-US" sz="1000" b="1" dirty="0" smtClean="0"/>
          </a:p>
          <a:p>
            <a:pPr marL="461963" lvl="1" indent="0" eaLnBrk="1" hangingPunct="1">
              <a:spcBef>
                <a:spcPts val="0"/>
              </a:spcBef>
              <a:buFontTx/>
              <a:buNone/>
              <a:defRPr/>
            </a:pPr>
            <a:r>
              <a:rPr lang="en-US" sz="2000" b="1" dirty="0" smtClean="0"/>
              <a:t>Sponsors and Customers:</a:t>
            </a:r>
          </a:p>
          <a:p>
            <a:pPr marL="804863" lvl="1" indent="-342900" eaLnBrk="1" hangingPunct="1">
              <a:spcBef>
                <a:spcPts val="0"/>
              </a:spcBef>
              <a:buFont typeface="Arial" panose="020B0604020202020204" pitchFamily="34" charset="0"/>
              <a:buChar char="•"/>
              <a:defRPr/>
            </a:pPr>
            <a:r>
              <a:rPr lang="en-US" sz="1800" dirty="0" smtClean="0"/>
              <a:t>ANG – NextGen</a:t>
            </a:r>
          </a:p>
          <a:p>
            <a:pPr marL="804863" lvl="1" indent="-342900" eaLnBrk="1" hangingPunct="1">
              <a:spcBef>
                <a:spcPts val="0"/>
              </a:spcBef>
              <a:buFont typeface="Arial" panose="020B0604020202020204" pitchFamily="34" charset="0"/>
              <a:buChar char="•"/>
              <a:defRPr/>
            </a:pPr>
            <a:r>
              <a:rPr lang="en-US" sz="1800" dirty="0" smtClean="0"/>
              <a:t>AJM – Program Management Office (“PMO”)</a:t>
            </a:r>
          </a:p>
          <a:p>
            <a:pPr marL="804863" lvl="1" indent="-342900" eaLnBrk="1" hangingPunct="1">
              <a:spcBef>
                <a:spcPts val="0"/>
              </a:spcBef>
              <a:buFont typeface="Arial" panose="020B0604020202020204" pitchFamily="34" charset="0"/>
              <a:buChar char="•"/>
              <a:defRPr/>
            </a:pPr>
            <a:r>
              <a:rPr lang="en-US" sz="1800" dirty="0" smtClean="0"/>
              <a:t>AJI – Safety and Technical Training</a:t>
            </a:r>
          </a:p>
          <a:p>
            <a:pPr marL="804863" lvl="1" indent="-342900" eaLnBrk="1" hangingPunct="1">
              <a:spcBef>
                <a:spcPts val="0"/>
              </a:spcBef>
              <a:buFont typeface="Arial" panose="020B0604020202020204" pitchFamily="34" charset="0"/>
              <a:buChar char="•"/>
              <a:defRPr/>
            </a:pPr>
            <a:r>
              <a:rPr lang="en-US" sz="1800" dirty="0" smtClean="0"/>
              <a:t>AJG – Management Services</a:t>
            </a:r>
          </a:p>
          <a:p>
            <a:pPr marL="804863" lvl="1" indent="-342900" eaLnBrk="1" hangingPunct="1">
              <a:spcBef>
                <a:spcPts val="0"/>
              </a:spcBef>
              <a:buFont typeface="Arial" panose="020B0604020202020204" pitchFamily="34" charset="0"/>
              <a:buChar char="•"/>
              <a:defRPr/>
            </a:pPr>
            <a:r>
              <a:rPr lang="en-US" sz="1800" dirty="0" smtClean="0"/>
              <a:t>AJW – Technical Operations</a:t>
            </a:r>
          </a:p>
          <a:p>
            <a:pPr marL="804863" lvl="1" indent="-342900" eaLnBrk="1" hangingPunct="1">
              <a:spcBef>
                <a:spcPts val="0"/>
              </a:spcBef>
              <a:buFont typeface="Arial" panose="020B0604020202020204" pitchFamily="34" charset="0"/>
              <a:buChar char="•"/>
              <a:defRPr/>
            </a:pPr>
            <a:r>
              <a:rPr lang="en-US" sz="1800" dirty="0" smtClean="0"/>
              <a:t>AJV-14  PBN Programs &amp; Policy</a:t>
            </a:r>
          </a:p>
          <a:p>
            <a:pPr marL="804863" lvl="1" indent="-342900" eaLnBrk="1" hangingPunct="1">
              <a:spcBef>
                <a:spcPts val="0"/>
              </a:spcBef>
              <a:buFont typeface="Arial" panose="020B0604020202020204" pitchFamily="34" charset="0"/>
              <a:buChar char="•"/>
              <a:defRPr/>
            </a:pPr>
            <a:r>
              <a:rPr lang="en-US" sz="1800" dirty="0" smtClean="0"/>
              <a:t>AJV-7 – Operational Concepts, Validation and Requirements</a:t>
            </a:r>
            <a:endParaRPr lang="en-US" sz="2000" dirty="0" smtClean="0"/>
          </a:p>
          <a:p>
            <a:pPr marL="461963" lvl="1" indent="0" eaLnBrk="1" hangingPunct="1">
              <a:spcBef>
                <a:spcPts val="0"/>
              </a:spcBef>
              <a:buFontTx/>
              <a:buNone/>
              <a:defRPr/>
            </a:pPr>
            <a:endParaRPr lang="en-US" sz="2000" b="1" dirty="0" smtClean="0"/>
          </a:p>
          <a:p>
            <a:pPr marL="461963" lvl="1" indent="0" eaLnBrk="1" hangingPunct="1">
              <a:spcBef>
                <a:spcPts val="0"/>
              </a:spcBef>
              <a:buFontTx/>
              <a:buNone/>
              <a:defRPr/>
            </a:pPr>
            <a:r>
              <a:rPr lang="en-US" sz="2000" b="1" dirty="0" smtClean="0"/>
              <a:t>ANG-C1 Program Management:</a:t>
            </a:r>
          </a:p>
          <a:p>
            <a:pPr marL="461963" lvl="1" indent="220663" eaLnBrk="1" hangingPunct="1">
              <a:buFont typeface="Arial" pitchFamily="34" charset="0"/>
              <a:buChar char="•"/>
              <a:defRPr/>
            </a:pPr>
            <a:r>
              <a:rPr lang="en-US" sz="1800" dirty="0" smtClean="0"/>
              <a:t>PM – Bill Kaliardos and Dan Herschler</a:t>
            </a:r>
          </a:p>
          <a:p>
            <a:pPr marL="862013" lvl="2" indent="220663" eaLnBrk="1" hangingPunct="1">
              <a:buFont typeface="Arial" pitchFamily="34" charset="0"/>
              <a:buChar char="•"/>
              <a:defRPr/>
            </a:pPr>
            <a:r>
              <a:rPr lang="en-US" sz="1400" dirty="0" smtClean="0"/>
              <a:t>Recently changed from Stephanie Kreseen (and Jerome Lard prior to Stephanie)</a:t>
            </a:r>
          </a:p>
          <a:p>
            <a:pPr marL="461963" lvl="1" indent="0" eaLnBrk="1" hangingPunct="1">
              <a:buNone/>
              <a:defRPr/>
            </a:pPr>
            <a:r>
              <a:rPr lang="en-US" sz="2400" b="1" dirty="0" smtClean="0"/>
              <a:t>FAA Laboratories:</a:t>
            </a:r>
          </a:p>
          <a:p>
            <a:pPr marL="461963" lvl="1" indent="223838" eaLnBrk="1" hangingPunct="1">
              <a:buFont typeface="Arial" pitchFamily="34" charset="0"/>
              <a:buChar char="•"/>
              <a:defRPr/>
            </a:pPr>
            <a:r>
              <a:rPr lang="en-US" sz="1800" dirty="0">
                <a:solidFill>
                  <a:srgbClr val="000000"/>
                </a:solidFill>
              </a:rPr>
              <a:t>FAA Civil Aerospace Medical Institute (CAMI)</a:t>
            </a:r>
          </a:p>
          <a:p>
            <a:pPr marL="862013" lvl="2" indent="223838" eaLnBrk="1" hangingPunct="1">
              <a:buFont typeface="Arial" pitchFamily="34" charset="0"/>
              <a:buChar char="•"/>
              <a:defRPr/>
            </a:pPr>
            <a:r>
              <a:rPr lang="en-US" sz="1400" dirty="0">
                <a:solidFill>
                  <a:srgbClr val="000000"/>
                </a:solidFill>
              </a:rPr>
              <a:t>AAM-520 – Carol Manning, </a:t>
            </a:r>
            <a:r>
              <a:rPr lang="en-US" sz="1400" dirty="0" smtClean="0">
                <a:solidFill>
                  <a:srgbClr val="000000"/>
                </a:solidFill>
              </a:rPr>
              <a:t>Branch Manager</a:t>
            </a:r>
            <a:endParaRPr lang="en-US" sz="1400" dirty="0">
              <a:solidFill>
                <a:srgbClr val="000000"/>
              </a:solidFill>
            </a:endParaRPr>
          </a:p>
          <a:p>
            <a:pPr marL="461963" lvl="1" indent="223838" eaLnBrk="1" hangingPunct="1">
              <a:buFont typeface="Arial" pitchFamily="34" charset="0"/>
              <a:buChar char="•"/>
              <a:defRPr/>
            </a:pPr>
            <a:r>
              <a:rPr lang="en-US" sz="1800" dirty="0">
                <a:solidFill>
                  <a:srgbClr val="000000"/>
                </a:solidFill>
              </a:rPr>
              <a:t>FAA Research, Development and Human Factors Laboratory (RDHFL)</a:t>
            </a:r>
          </a:p>
          <a:p>
            <a:pPr marL="862013" lvl="2" indent="223838" eaLnBrk="1" hangingPunct="1">
              <a:buFont typeface="Arial" pitchFamily="34" charset="0"/>
              <a:buChar char="•"/>
              <a:defRPr/>
            </a:pPr>
            <a:r>
              <a:rPr lang="en-US" sz="1400" dirty="0">
                <a:solidFill>
                  <a:srgbClr val="000000"/>
                </a:solidFill>
              </a:rPr>
              <a:t>ANG-E25 – Kenneth Allendoerfer, </a:t>
            </a:r>
            <a:r>
              <a:rPr lang="en-US" sz="1400" dirty="0" smtClean="0">
                <a:solidFill>
                  <a:srgbClr val="000000"/>
                </a:solidFill>
              </a:rPr>
              <a:t>Branch Manager</a:t>
            </a:r>
            <a:endParaRPr lang="en-US" sz="1400" dirty="0">
              <a:solidFill>
                <a:srgbClr val="000000"/>
              </a:solidFill>
            </a:endParaRPr>
          </a:p>
          <a:p>
            <a:pPr lvl="2" eaLnBrk="1" hangingPunct="1">
              <a:buFontTx/>
              <a:buNone/>
              <a:defRPr/>
            </a:pPr>
            <a:endParaRPr lang="en-US"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143000"/>
            <a:ext cx="8355013" cy="3962400"/>
          </a:xfrm>
        </p:spPr>
        <p:txBody>
          <a:bodyPr/>
          <a:lstStyle/>
          <a:p>
            <a:pPr marL="0" indent="0" algn="ctr">
              <a:buNone/>
            </a:pPr>
            <a:r>
              <a:rPr lang="en-US" sz="6600" dirty="0" smtClean="0"/>
              <a:t>Part 2</a:t>
            </a:r>
          </a:p>
          <a:p>
            <a:pPr marL="0" indent="0" algn="ctr">
              <a:buNone/>
            </a:pPr>
            <a:r>
              <a:rPr lang="en-US" sz="4000" dirty="0" smtClean="0"/>
              <a:t>Completed FY17 Research</a:t>
            </a:r>
          </a:p>
        </p:txBody>
      </p:sp>
      <p:sp>
        <p:nvSpPr>
          <p:cNvPr id="4" name="Slide Number Placeholder 3"/>
          <p:cNvSpPr>
            <a:spLocks noGrp="1"/>
          </p:cNvSpPr>
          <p:nvPr>
            <p:ph type="sldNum" sz="quarter" idx="10"/>
          </p:nvPr>
        </p:nvSpPr>
        <p:spPr/>
        <p:txBody>
          <a:bodyPr/>
          <a:lstStyle/>
          <a:p>
            <a:pPr>
              <a:defRPr/>
            </a:pPr>
            <a:fld id="{B155C174-9C3D-45C7-8D23-F7FF2C44B7A6}" type="slidenum">
              <a:rPr lang="en-US" smtClean="0"/>
              <a:pPr>
                <a:defRPr/>
              </a:pPr>
              <a:t>6</a:t>
            </a:fld>
            <a:endParaRPr lang="en-US" dirty="0"/>
          </a:p>
        </p:txBody>
      </p:sp>
    </p:spTree>
    <p:extLst>
      <p:ext uri="{BB962C8B-B14F-4D97-AF65-F5344CB8AC3E}">
        <p14:creationId xmlns:p14="http://schemas.microsoft.com/office/powerpoint/2010/main" val="23098757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80314202"/>
              </p:ext>
            </p:extLst>
          </p:nvPr>
        </p:nvGraphicFramePr>
        <p:xfrm>
          <a:off x="1066800" y="1600200"/>
          <a:ext cx="6804608" cy="3866994"/>
        </p:xfrm>
        <a:graphic>
          <a:graphicData uri="http://schemas.openxmlformats.org/drawingml/2006/table">
            <a:tbl>
              <a:tblPr firstRow="1" bandRow="1">
                <a:tableStyleId>{21E4AEA4-8DFA-4A89-87EB-49C32662AFE0}</a:tableStyleId>
              </a:tblPr>
              <a:tblGrid>
                <a:gridCol w="5243385">
                  <a:extLst>
                    <a:ext uri="{9D8B030D-6E8A-4147-A177-3AD203B41FA5}">
                      <a16:colId xmlns:a16="http://schemas.microsoft.com/office/drawing/2014/main" val="20000"/>
                    </a:ext>
                  </a:extLst>
                </a:gridCol>
                <a:gridCol w="1561223">
                  <a:extLst>
                    <a:ext uri="{9D8B030D-6E8A-4147-A177-3AD203B41FA5}">
                      <a16:colId xmlns:a16="http://schemas.microsoft.com/office/drawing/2014/main" val="20003"/>
                    </a:ext>
                  </a:extLst>
                </a:gridCol>
              </a:tblGrid>
              <a:tr h="635696">
                <a:tc>
                  <a:txBody>
                    <a:bodyPr/>
                    <a:lstStyle/>
                    <a:p>
                      <a:r>
                        <a:rPr lang="en-US" dirty="0" smtClean="0">
                          <a:latin typeface="Calibri" panose="020F0502020204030204" pitchFamily="34" charset="0"/>
                          <a:cs typeface="Calibri" panose="020F0502020204030204" pitchFamily="34" charset="0"/>
                        </a:rPr>
                        <a:t>Project</a:t>
                      </a:r>
                      <a:endParaRPr lang="en-US" dirty="0">
                        <a:latin typeface="Calibri" panose="020F0502020204030204" pitchFamily="34" charset="0"/>
                        <a:cs typeface="Calibri" panose="020F0502020204030204" pitchFamily="34" charset="0"/>
                      </a:endParaRPr>
                    </a:p>
                  </a:txBody>
                  <a:tcPr/>
                </a:tc>
                <a:tc>
                  <a:txBody>
                    <a:bodyPr/>
                    <a:lstStyle/>
                    <a:p>
                      <a:r>
                        <a:rPr lang="en-US" dirty="0" smtClean="0">
                          <a:latin typeface="Calibri" panose="020F0502020204030204" pitchFamily="34" charset="0"/>
                          <a:cs typeface="Calibri" panose="020F0502020204030204" pitchFamily="34" charset="0"/>
                        </a:rPr>
                        <a:t>Completion Date</a:t>
                      </a:r>
                      <a:endParaRPr lang="en-US"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0000"/>
                  </a:ext>
                </a:extLst>
              </a:tr>
              <a:tr h="575154">
                <a:tc>
                  <a:txBody>
                    <a:bodyPr/>
                    <a:lstStyle/>
                    <a:p>
                      <a:r>
                        <a:rPr lang="en-US" sz="1600" dirty="0" smtClean="0">
                          <a:latin typeface="Calibri" panose="020F0502020204030204" pitchFamily="34" charset="0"/>
                          <a:cs typeface="Calibri" panose="020F0502020204030204" pitchFamily="34" charset="0"/>
                        </a:rPr>
                        <a:t>NAS EA Human-Systems Integration Roadmap Harmonization and Support</a:t>
                      </a:r>
                      <a:endParaRPr lang="en-US" sz="1600" dirty="0">
                        <a:latin typeface="Calibri" panose="020F0502020204030204" pitchFamily="34" charset="0"/>
                        <a:cs typeface="Calibri" panose="020F0502020204030204" pitchFamily="34" charset="0"/>
                      </a:endParaRPr>
                    </a:p>
                  </a:txBody>
                  <a:tcPr/>
                </a:tc>
                <a:tc>
                  <a:txBody>
                    <a:bodyPr/>
                    <a:lstStyle/>
                    <a:p>
                      <a:r>
                        <a:rPr lang="en-US" sz="1600" dirty="0" smtClean="0">
                          <a:latin typeface="Calibri" panose="020F0502020204030204" pitchFamily="34" charset="0"/>
                          <a:cs typeface="Calibri" panose="020F0502020204030204" pitchFamily="34" charset="0"/>
                        </a:rPr>
                        <a:t>10/2016</a:t>
                      </a:r>
                      <a:endParaRPr lang="en-US" sz="16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0001"/>
                  </a:ext>
                </a:extLst>
              </a:tr>
              <a:tr h="575154">
                <a:tc>
                  <a:txBody>
                    <a:bodyPr/>
                    <a:lstStyle/>
                    <a:p>
                      <a:r>
                        <a:rPr lang="en-US" sz="1600" dirty="0" smtClean="0">
                          <a:latin typeface="Calibri" panose="020F0502020204030204" pitchFamily="34" charset="0"/>
                          <a:cs typeface="Calibri" panose="020F0502020204030204" pitchFamily="34" charset="0"/>
                        </a:rPr>
                        <a:t>Guidance for Service Analysis and Concept and Requirements Definition</a:t>
                      </a:r>
                      <a:endParaRPr lang="en-US" sz="1600" dirty="0">
                        <a:latin typeface="Calibri" panose="020F0502020204030204" pitchFamily="34" charset="0"/>
                        <a:cs typeface="Calibri" panose="020F0502020204030204" pitchFamily="34" charset="0"/>
                      </a:endParaRPr>
                    </a:p>
                  </a:txBody>
                  <a:tcPr/>
                </a:tc>
                <a:tc>
                  <a:txBody>
                    <a:bodyPr/>
                    <a:lstStyle/>
                    <a:p>
                      <a:r>
                        <a:rPr lang="en-US" sz="1600" dirty="0" smtClean="0">
                          <a:latin typeface="Calibri" panose="020F0502020204030204" pitchFamily="34" charset="0"/>
                          <a:cs typeface="Calibri" panose="020F0502020204030204" pitchFamily="34" charset="0"/>
                        </a:rPr>
                        <a:t>11/2016</a:t>
                      </a:r>
                      <a:endParaRPr lang="en-US" sz="16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0002"/>
                  </a:ext>
                </a:extLst>
              </a:tr>
              <a:tr h="575154">
                <a:tc>
                  <a:txBody>
                    <a:bodyPr/>
                    <a:lstStyle/>
                    <a:p>
                      <a:r>
                        <a:rPr lang="en-US" sz="1600" dirty="0" smtClean="0">
                          <a:latin typeface="Calibri" panose="020F0502020204030204" pitchFamily="34" charset="0"/>
                          <a:cs typeface="Calibri" panose="020F0502020204030204" pitchFamily="34" charset="0"/>
                        </a:rPr>
                        <a:t>Human Factors Guidance for the Display of NOTAMS on Information Display Systems</a:t>
                      </a:r>
                      <a:endParaRPr lang="en-US" sz="1600" dirty="0">
                        <a:latin typeface="Calibri" panose="020F0502020204030204" pitchFamily="34" charset="0"/>
                        <a:cs typeface="Calibri" panose="020F0502020204030204" pitchFamily="34" charset="0"/>
                      </a:endParaRPr>
                    </a:p>
                  </a:txBody>
                  <a:tcPr/>
                </a:tc>
                <a:tc>
                  <a:txBody>
                    <a:bodyPr/>
                    <a:lstStyle/>
                    <a:p>
                      <a:r>
                        <a:rPr lang="en-US" sz="1600" dirty="0" smtClean="0">
                          <a:latin typeface="Calibri" panose="020F0502020204030204" pitchFamily="34" charset="0"/>
                          <a:cs typeface="Calibri" panose="020F0502020204030204" pitchFamily="34" charset="0"/>
                        </a:rPr>
                        <a:t>11/2016</a:t>
                      </a:r>
                      <a:endParaRPr lang="en-US" sz="16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0003"/>
                  </a:ext>
                </a:extLst>
              </a:tr>
              <a:tr h="575154">
                <a:tc>
                  <a:txBody>
                    <a:bodyPr/>
                    <a:lstStyle/>
                    <a:p>
                      <a:r>
                        <a:rPr lang="en-US" sz="1600" dirty="0" smtClean="0">
                          <a:latin typeface="Calibri" panose="020F0502020204030204" pitchFamily="34" charset="0"/>
                          <a:cs typeface="Calibri" panose="020F0502020204030204" pitchFamily="34" charset="0"/>
                        </a:rPr>
                        <a:t>NextGen Segment Bravo Human Error Conditions Assessment</a:t>
                      </a:r>
                      <a:endParaRPr lang="en-US" sz="1600" dirty="0">
                        <a:latin typeface="Calibri" panose="020F0502020204030204" pitchFamily="34" charset="0"/>
                        <a:cs typeface="Calibri" panose="020F0502020204030204" pitchFamily="34" charset="0"/>
                      </a:endParaRPr>
                    </a:p>
                  </a:txBody>
                  <a:tcPr/>
                </a:tc>
                <a:tc>
                  <a:txBody>
                    <a:bodyPr/>
                    <a:lstStyle/>
                    <a:p>
                      <a:r>
                        <a:rPr lang="en-US" sz="1600" dirty="0" smtClean="0">
                          <a:latin typeface="Calibri" panose="020F0502020204030204" pitchFamily="34" charset="0"/>
                          <a:cs typeface="Calibri" panose="020F0502020204030204" pitchFamily="34" charset="0"/>
                        </a:rPr>
                        <a:t>12/2016</a:t>
                      </a:r>
                      <a:endParaRPr lang="en-US" sz="16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0004"/>
                  </a:ext>
                </a:extLst>
              </a:tr>
              <a:tr h="332984">
                <a:tc>
                  <a:txBody>
                    <a:bodyPr/>
                    <a:lstStyle/>
                    <a:p>
                      <a:r>
                        <a:rPr lang="en-US" sz="1600" dirty="0" smtClean="0">
                          <a:latin typeface="Calibri" panose="020F0502020204030204" pitchFamily="34" charset="0"/>
                          <a:cs typeface="Calibri" panose="020F0502020204030204" pitchFamily="34" charset="0"/>
                        </a:rPr>
                        <a:t>NextGen Alarms and Alerts</a:t>
                      </a:r>
                      <a:endParaRPr lang="en-US" sz="1600" dirty="0">
                        <a:latin typeface="Calibri" panose="020F0502020204030204" pitchFamily="34" charset="0"/>
                        <a:cs typeface="Calibri" panose="020F0502020204030204" pitchFamily="34" charset="0"/>
                      </a:endParaRPr>
                    </a:p>
                  </a:txBody>
                  <a:tcPr/>
                </a:tc>
                <a:tc>
                  <a:txBody>
                    <a:bodyPr/>
                    <a:lstStyle/>
                    <a:p>
                      <a:r>
                        <a:rPr lang="en-US" sz="1600" dirty="0" smtClean="0">
                          <a:latin typeface="Calibri" panose="020F0502020204030204" pitchFamily="34" charset="0"/>
                          <a:cs typeface="Calibri" panose="020F0502020204030204" pitchFamily="34" charset="0"/>
                        </a:rPr>
                        <a:t>9/2016</a:t>
                      </a:r>
                      <a:endParaRPr lang="en-US" sz="16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0005"/>
                  </a:ext>
                </a:extLst>
              </a:tr>
              <a:tr h="575154">
                <a:tc>
                  <a:txBody>
                    <a:bodyPr/>
                    <a:lstStyle/>
                    <a:p>
                      <a:r>
                        <a:rPr lang="en-US" sz="1600" dirty="0" smtClean="0">
                          <a:latin typeface="Calibri" panose="020F0502020204030204" pitchFamily="34" charset="0"/>
                          <a:cs typeface="Calibri" panose="020F0502020204030204" pitchFamily="34" charset="0"/>
                        </a:rPr>
                        <a:t>Update to NextGen Mid-Term Strategic Job Analysis for ATCSs</a:t>
                      </a:r>
                      <a:endParaRPr lang="en-US" sz="1600" dirty="0">
                        <a:latin typeface="Calibri" panose="020F0502020204030204" pitchFamily="34" charset="0"/>
                        <a:cs typeface="Calibri" panose="020F0502020204030204" pitchFamily="34" charset="0"/>
                      </a:endParaRPr>
                    </a:p>
                  </a:txBody>
                  <a:tcPr/>
                </a:tc>
                <a:tc>
                  <a:txBody>
                    <a:bodyPr/>
                    <a:lstStyle/>
                    <a:p>
                      <a:r>
                        <a:rPr lang="en-US" sz="1600" dirty="0" smtClean="0">
                          <a:latin typeface="Calibri" panose="020F0502020204030204" pitchFamily="34" charset="0"/>
                          <a:cs typeface="Calibri" panose="020F0502020204030204" pitchFamily="34" charset="0"/>
                        </a:rPr>
                        <a:t>3/2017</a:t>
                      </a:r>
                      <a:endParaRPr lang="en-US" sz="16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0006"/>
                  </a:ext>
                </a:extLst>
              </a:tr>
            </a:tbl>
          </a:graphicData>
        </a:graphic>
      </p:graphicFrame>
      <p:sp>
        <p:nvSpPr>
          <p:cNvPr id="3" name="Title 2"/>
          <p:cNvSpPr>
            <a:spLocks noGrp="1"/>
          </p:cNvSpPr>
          <p:nvPr>
            <p:ph type="title"/>
          </p:nvPr>
        </p:nvSpPr>
        <p:spPr>
          <a:xfrm>
            <a:off x="0" y="344488"/>
            <a:ext cx="9143999" cy="874712"/>
          </a:xfrm>
        </p:spPr>
        <p:txBody>
          <a:bodyPr>
            <a:noAutofit/>
          </a:bodyPr>
          <a:lstStyle/>
          <a:p>
            <a:r>
              <a:rPr lang="en-US" sz="3200" dirty="0"/>
              <a:t>NextGen ATC/Tech Ops Human Factors - Recently Completed </a:t>
            </a:r>
            <a:r>
              <a:rPr lang="en-US" sz="3200" dirty="0" smtClean="0"/>
              <a:t>Projects (1 of 2)</a:t>
            </a:r>
            <a:endParaRPr lang="en-US" sz="3200" dirty="0"/>
          </a:p>
        </p:txBody>
      </p:sp>
    </p:spTree>
    <p:extLst>
      <p:ext uri="{BB962C8B-B14F-4D97-AF65-F5344CB8AC3E}">
        <p14:creationId xmlns:p14="http://schemas.microsoft.com/office/powerpoint/2010/main" val="34322275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492843751"/>
              </p:ext>
            </p:extLst>
          </p:nvPr>
        </p:nvGraphicFramePr>
        <p:xfrm>
          <a:off x="1066800" y="1676400"/>
          <a:ext cx="6934200" cy="3733801"/>
        </p:xfrm>
        <a:graphic>
          <a:graphicData uri="http://schemas.openxmlformats.org/drawingml/2006/table">
            <a:tbl>
              <a:tblPr firstRow="1" bandRow="1">
                <a:tableStyleId>{21E4AEA4-8DFA-4A89-87EB-49C32662AFE0}</a:tableStyleId>
              </a:tblPr>
              <a:tblGrid>
                <a:gridCol w="5499538">
                  <a:extLst>
                    <a:ext uri="{9D8B030D-6E8A-4147-A177-3AD203B41FA5}">
                      <a16:colId xmlns:a16="http://schemas.microsoft.com/office/drawing/2014/main" val="20000"/>
                    </a:ext>
                  </a:extLst>
                </a:gridCol>
                <a:gridCol w="1434662">
                  <a:extLst>
                    <a:ext uri="{9D8B030D-6E8A-4147-A177-3AD203B41FA5}">
                      <a16:colId xmlns:a16="http://schemas.microsoft.com/office/drawing/2014/main" val="20003"/>
                    </a:ext>
                  </a:extLst>
                </a:gridCol>
              </a:tblGrid>
              <a:tr h="684802">
                <a:tc>
                  <a:txBody>
                    <a:bodyPr/>
                    <a:lstStyle/>
                    <a:p>
                      <a:r>
                        <a:rPr lang="en-US" dirty="0" smtClean="0">
                          <a:latin typeface="Calibri" panose="020F0502020204030204" pitchFamily="34" charset="0"/>
                          <a:cs typeface="Calibri" panose="020F0502020204030204" pitchFamily="34" charset="0"/>
                        </a:rPr>
                        <a:t>Project</a:t>
                      </a:r>
                      <a:endParaRPr lang="en-US" dirty="0">
                        <a:latin typeface="Calibri" panose="020F0502020204030204" pitchFamily="34" charset="0"/>
                        <a:cs typeface="Calibri" panose="020F0502020204030204" pitchFamily="34" charset="0"/>
                      </a:endParaRPr>
                    </a:p>
                  </a:txBody>
                  <a:tcPr/>
                </a:tc>
                <a:tc>
                  <a:txBody>
                    <a:bodyPr/>
                    <a:lstStyle/>
                    <a:p>
                      <a:r>
                        <a:rPr lang="en-US" dirty="0" smtClean="0">
                          <a:latin typeface="Calibri" panose="020F0502020204030204" pitchFamily="34" charset="0"/>
                          <a:cs typeface="Calibri" panose="020F0502020204030204" pitchFamily="34" charset="0"/>
                        </a:rPr>
                        <a:t>Completion Date</a:t>
                      </a:r>
                      <a:endParaRPr lang="en-US"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0000"/>
                  </a:ext>
                </a:extLst>
              </a:tr>
              <a:tr h="619583">
                <a:tc>
                  <a:txBody>
                    <a:bodyPr/>
                    <a:lstStyle/>
                    <a:p>
                      <a:r>
                        <a:rPr lang="en-US" sz="1600" dirty="0" smtClean="0">
                          <a:latin typeface="Calibri" panose="020F0502020204030204" pitchFamily="34" charset="0"/>
                          <a:cs typeface="Calibri" panose="020F0502020204030204" pitchFamily="34" charset="0"/>
                        </a:rPr>
                        <a:t>NextGen HF Guidance on the Display of Information from ATC Time-Based Systems</a:t>
                      </a:r>
                      <a:endParaRPr lang="en-US" sz="1600" dirty="0">
                        <a:latin typeface="Calibri" panose="020F0502020204030204" pitchFamily="34" charset="0"/>
                        <a:cs typeface="Calibri" panose="020F0502020204030204" pitchFamily="34" charset="0"/>
                      </a:endParaRPr>
                    </a:p>
                  </a:txBody>
                  <a:tcPr/>
                </a:tc>
                <a:tc>
                  <a:txBody>
                    <a:bodyPr/>
                    <a:lstStyle/>
                    <a:p>
                      <a:r>
                        <a:rPr lang="en-US" sz="1600" dirty="0" smtClean="0">
                          <a:latin typeface="Calibri" panose="020F0502020204030204" pitchFamily="34" charset="0"/>
                          <a:cs typeface="Calibri" panose="020F0502020204030204" pitchFamily="34" charset="0"/>
                        </a:rPr>
                        <a:t>7/2017</a:t>
                      </a:r>
                      <a:endParaRPr lang="en-US" sz="16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0001"/>
                  </a:ext>
                </a:extLst>
              </a:tr>
              <a:tr h="396750">
                <a:tc>
                  <a:txBody>
                    <a:bodyPr/>
                    <a:lstStyle/>
                    <a:p>
                      <a:r>
                        <a:rPr lang="en-US" sz="1600" dirty="0" smtClean="0">
                          <a:latin typeface="Calibri" panose="020F0502020204030204" pitchFamily="34" charset="0"/>
                          <a:cs typeface="Calibri" panose="020F0502020204030204" pitchFamily="34" charset="0"/>
                        </a:rPr>
                        <a:t>PBN Procedures Guidebook</a:t>
                      </a:r>
                      <a:endParaRPr lang="en-US" sz="1600" dirty="0">
                        <a:latin typeface="Calibri" panose="020F0502020204030204" pitchFamily="34" charset="0"/>
                        <a:cs typeface="Calibri" panose="020F0502020204030204" pitchFamily="34" charset="0"/>
                      </a:endParaRPr>
                    </a:p>
                  </a:txBody>
                  <a:tcPr/>
                </a:tc>
                <a:tc>
                  <a:txBody>
                    <a:bodyPr/>
                    <a:lstStyle/>
                    <a:p>
                      <a:r>
                        <a:rPr lang="en-US" sz="1600" dirty="0" smtClean="0">
                          <a:latin typeface="Calibri" panose="020F0502020204030204" pitchFamily="34" charset="0"/>
                          <a:cs typeface="Calibri" panose="020F0502020204030204" pitchFamily="34" charset="0"/>
                        </a:rPr>
                        <a:t>6/2017</a:t>
                      </a:r>
                      <a:endParaRPr lang="en-US" sz="16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0002"/>
                  </a:ext>
                </a:extLst>
              </a:tr>
              <a:tr h="619583">
                <a:tc>
                  <a:txBody>
                    <a:bodyPr/>
                    <a:lstStyle/>
                    <a:p>
                      <a:r>
                        <a:rPr lang="en-US" sz="1600" dirty="0" smtClean="0">
                          <a:latin typeface="Calibri" panose="020F0502020204030204" pitchFamily="34" charset="0"/>
                          <a:cs typeface="Calibri" panose="020F0502020204030204" pitchFamily="34" charset="0"/>
                        </a:rPr>
                        <a:t>NextGen Traffic Flow Management Tool Assessment for the Traffic Manager</a:t>
                      </a:r>
                      <a:endParaRPr lang="en-US" sz="1600" dirty="0">
                        <a:latin typeface="Calibri" panose="020F0502020204030204" pitchFamily="34" charset="0"/>
                        <a:cs typeface="Calibri" panose="020F0502020204030204" pitchFamily="34" charset="0"/>
                      </a:endParaRPr>
                    </a:p>
                  </a:txBody>
                  <a:tcPr/>
                </a:tc>
                <a:tc>
                  <a:txBody>
                    <a:bodyPr/>
                    <a:lstStyle/>
                    <a:p>
                      <a:r>
                        <a:rPr lang="en-US" sz="1600" dirty="0" smtClean="0">
                          <a:latin typeface="Calibri" panose="020F0502020204030204" pitchFamily="34" charset="0"/>
                          <a:cs typeface="Calibri" panose="020F0502020204030204" pitchFamily="34" charset="0"/>
                        </a:rPr>
                        <a:t>3/2017</a:t>
                      </a:r>
                      <a:endParaRPr lang="en-US" sz="16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0003"/>
                  </a:ext>
                </a:extLst>
              </a:tr>
              <a:tr h="396750">
                <a:tc>
                  <a:txBody>
                    <a:bodyPr/>
                    <a:lstStyle/>
                    <a:p>
                      <a:r>
                        <a:rPr lang="en-US" sz="1600" dirty="0" smtClean="0">
                          <a:latin typeface="Calibri" panose="020F0502020204030204" pitchFamily="34" charset="0"/>
                          <a:cs typeface="Calibri" panose="020F0502020204030204" pitchFamily="34" charset="0"/>
                        </a:rPr>
                        <a:t>NextGen Technical Operations</a:t>
                      </a:r>
                      <a:endParaRPr lang="en-US" sz="1600" dirty="0">
                        <a:latin typeface="Calibri" panose="020F0502020204030204" pitchFamily="34" charset="0"/>
                        <a:cs typeface="Calibri" panose="020F0502020204030204" pitchFamily="34" charset="0"/>
                      </a:endParaRPr>
                    </a:p>
                  </a:txBody>
                  <a:tcPr/>
                </a:tc>
                <a:tc>
                  <a:txBody>
                    <a:bodyPr/>
                    <a:lstStyle/>
                    <a:p>
                      <a:r>
                        <a:rPr lang="en-US" sz="1600" dirty="0" smtClean="0">
                          <a:latin typeface="Calibri" panose="020F0502020204030204" pitchFamily="34" charset="0"/>
                          <a:cs typeface="Calibri" panose="020F0502020204030204" pitchFamily="34" charset="0"/>
                        </a:rPr>
                        <a:t>6/2017</a:t>
                      </a:r>
                      <a:endParaRPr lang="en-US" sz="16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0004"/>
                  </a:ext>
                </a:extLst>
              </a:tr>
              <a:tr h="396750">
                <a:tc>
                  <a:txBody>
                    <a:bodyPr/>
                    <a:lstStyle/>
                    <a:p>
                      <a:r>
                        <a:rPr lang="en-US" sz="1600" dirty="0" smtClean="0">
                          <a:latin typeface="Calibri" panose="020F0502020204030204" pitchFamily="34" charset="0"/>
                          <a:cs typeface="Calibri" panose="020F0502020204030204" pitchFamily="34" charset="0"/>
                        </a:rPr>
                        <a:t>NextGen Airport and Weather Information Integration</a:t>
                      </a:r>
                      <a:endParaRPr lang="en-US" sz="1600" dirty="0">
                        <a:latin typeface="Calibri" panose="020F0502020204030204" pitchFamily="34" charset="0"/>
                        <a:cs typeface="Calibri" panose="020F0502020204030204" pitchFamily="34" charset="0"/>
                      </a:endParaRPr>
                    </a:p>
                  </a:txBody>
                  <a:tcPr/>
                </a:tc>
                <a:tc>
                  <a:txBody>
                    <a:bodyPr/>
                    <a:lstStyle/>
                    <a:p>
                      <a:r>
                        <a:rPr lang="en-US" sz="1600" dirty="0" smtClean="0">
                          <a:latin typeface="Calibri" panose="020F0502020204030204" pitchFamily="34" charset="0"/>
                          <a:cs typeface="Calibri" panose="020F0502020204030204" pitchFamily="34" charset="0"/>
                        </a:rPr>
                        <a:t>5/2017</a:t>
                      </a:r>
                      <a:endParaRPr lang="en-US" sz="16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0005"/>
                  </a:ext>
                </a:extLst>
              </a:tr>
              <a:tr h="619583">
                <a:tc>
                  <a:txBody>
                    <a:bodyPr/>
                    <a:lstStyle/>
                    <a:p>
                      <a:r>
                        <a:rPr lang="en-US" sz="1600" dirty="0" smtClean="0">
                          <a:latin typeface="Calibri" panose="020F0502020204030204" pitchFamily="34" charset="0"/>
                          <a:cs typeface="Calibri" panose="020F0502020204030204" pitchFamily="34" charset="0"/>
                        </a:rPr>
                        <a:t>NextGen Human-Automation System Resiliency Impact on Safety Risk Assessment</a:t>
                      </a:r>
                      <a:endParaRPr lang="en-US" sz="1600" dirty="0">
                        <a:latin typeface="Calibri" panose="020F0502020204030204" pitchFamily="34" charset="0"/>
                        <a:cs typeface="Calibri" panose="020F0502020204030204" pitchFamily="34" charset="0"/>
                      </a:endParaRPr>
                    </a:p>
                  </a:txBody>
                  <a:tcPr/>
                </a:tc>
                <a:tc>
                  <a:txBody>
                    <a:bodyPr/>
                    <a:lstStyle/>
                    <a:p>
                      <a:r>
                        <a:rPr lang="en-US" sz="1600" dirty="0" smtClean="0">
                          <a:latin typeface="Calibri" panose="020F0502020204030204" pitchFamily="34" charset="0"/>
                          <a:cs typeface="Calibri" panose="020F0502020204030204" pitchFamily="34" charset="0"/>
                        </a:rPr>
                        <a:t>8/2017</a:t>
                      </a:r>
                      <a:endParaRPr lang="en-US" sz="16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0006"/>
                  </a:ext>
                </a:extLst>
              </a:tr>
            </a:tbl>
          </a:graphicData>
        </a:graphic>
      </p:graphicFrame>
      <p:sp>
        <p:nvSpPr>
          <p:cNvPr id="3" name="Title 2"/>
          <p:cNvSpPr>
            <a:spLocks noGrp="1"/>
          </p:cNvSpPr>
          <p:nvPr>
            <p:ph type="title"/>
          </p:nvPr>
        </p:nvSpPr>
        <p:spPr>
          <a:xfrm>
            <a:off x="0" y="344488"/>
            <a:ext cx="9143999" cy="874712"/>
          </a:xfrm>
        </p:spPr>
        <p:txBody>
          <a:bodyPr>
            <a:noAutofit/>
          </a:bodyPr>
          <a:lstStyle/>
          <a:p>
            <a:r>
              <a:rPr lang="en-US" sz="3200" dirty="0"/>
              <a:t>NextGen ATC/Tech Ops Human Factors - Recently Completed Projects </a:t>
            </a:r>
            <a:r>
              <a:rPr lang="en-US" sz="3200" dirty="0" smtClean="0"/>
              <a:t>(2 </a:t>
            </a:r>
            <a:r>
              <a:rPr lang="en-US" sz="3200" dirty="0"/>
              <a:t>of 2)</a:t>
            </a:r>
          </a:p>
        </p:txBody>
      </p:sp>
    </p:spTree>
    <p:extLst>
      <p:ext uri="{BB962C8B-B14F-4D97-AF65-F5344CB8AC3E}">
        <p14:creationId xmlns:p14="http://schemas.microsoft.com/office/powerpoint/2010/main" val="14540396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28625" y="533400"/>
            <a:ext cx="8472488" cy="609600"/>
          </a:xfrm>
        </p:spPr>
        <p:txBody>
          <a:bodyPr/>
          <a:lstStyle/>
          <a:p>
            <a:r>
              <a:rPr lang="en-US" sz="2800" dirty="0">
                <a:latin typeface="Calibri" panose="020F0502020204030204" pitchFamily="34" charset="0"/>
                <a:cs typeface="Calibri" panose="020F0502020204030204" pitchFamily="34" charset="0"/>
              </a:rPr>
              <a:t>NAS EA Human-Systems Integration </a:t>
            </a:r>
            <a:r>
              <a:rPr lang="en-US" sz="2800" dirty="0" smtClean="0">
                <a:latin typeface="Calibri" panose="020F0502020204030204" pitchFamily="34" charset="0"/>
                <a:cs typeface="Calibri" panose="020F0502020204030204" pitchFamily="34" charset="0"/>
              </a:rPr>
              <a:t>(HSI) Roadmap </a:t>
            </a:r>
            <a:r>
              <a:rPr lang="en-US" sz="2800" dirty="0">
                <a:latin typeface="Calibri" panose="020F0502020204030204" pitchFamily="34" charset="0"/>
                <a:cs typeface="Calibri" panose="020F0502020204030204" pitchFamily="34" charset="0"/>
              </a:rPr>
              <a:t>Harmonization and Support</a:t>
            </a:r>
          </a:p>
        </p:txBody>
      </p:sp>
      <p:sp>
        <p:nvSpPr>
          <p:cNvPr id="8" name="Content Placeholder 7"/>
          <p:cNvSpPr>
            <a:spLocks noGrp="1"/>
          </p:cNvSpPr>
          <p:nvPr>
            <p:ph sz="half" idx="1"/>
          </p:nvPr>
        </p:nvSpPr>
        <p:spPr>
          <a:xfrm>
            <a:off x="5638800" y="1870624"/>
            <a:ext cx="2906486" cy="2091776"/>
          </a:xfrm>
        </p:spPr>
        <p:txBody>
          <a:bodyPr/>
          <a:lstStyle/>
          <a:p>
            <a:pPr marL="0" indent="0">
              <a:buNone/>
            </a:pPr>
            <a:r>
              <a:rPr lang="en-US" sz="1400" b="1" dirty="0" smtClean="0">
                <a:solidFill>
                  <a:schemeClr val="tx1"/>
                </a:solidFill>
              </a:rPr>
              <a:t>Details</a:t>
            </a:r>
          </a:p>
          <a:p>
            <a:pPr marL="0" indent="0">
              <a:buNone/>
            </a:pPr>
            <a:endParaRPr lang="en-US" sz="1400" b="1" dirty="0" smtClean="0">
              <a:solidFill>
                <a:schemeClr val="tx1"/>
              </a:solidFill>
            </a:endParaRPr>
          </a:p>
          <a:p>
            <a:pPr indent="-115888"/>
            <a:r>
              <a:rPr lang="en-US" sz="1400" b="0" dirty="0" smtClean="0">
                <a:solidFill>
                  <a:schemeClr val="tx1"/>
                </a:solidFill>
              </a:rPr>
              <a:t>Task Manager: </a:t>
            </a:r>
            <a:r>
              <a:rPr lang="en-US" sz="1400" b="0" dirty="0"/>
              <a:t> </a:t>
            </a:r>
            <a:r>
              <a:rPr lang="en-US" sz="1400" b="0" dirty="0" smtClean="0"/>
              <a:t>Jerome Lard</a:t>
            </a:r>
            <a:endParaRPr lang="en-US" sz="1400" b="0" dirty="0" smtClean="0">
              <a:solidFill>
                <a:schemeClr val="tx1"/>
              </a:solidFill>
            </a:endParaRPr>
          </a:p>
          <a:p>
            <a:pPr indent="-115888"/>
            <a:r>
              <a:rPr lang="en-US" sz="1400" b="0" dirty="0" smtClean="0">
                <a:solidFill>
                  <a:schemeClr val="tx1"/>
                </a:solidFill>
              </a:rPr>
              <a:t>Performer: Fort Hill Group</a:t>
            </a:r>
          </a:p>
          <a:p>
            <a:pPr indent="-115888"/>
            <a:r>
              <a:rPr lang="en-US" sz="1400" b="0" dirty="0" smtClean="0">
                <a:solidFill>
                  <a:schemeClr val="tx1"/>
                </a:solidFill>
              </a:rPr>
              <a:t>Customer: PMO and all FAA enterprise stakeholders</a:t>
            </a:r>
          </a:p>
          <a:p>
            <a:pPr marL="227012" indent="0">
              <a:buNone/>
            </a:pPr>
            <a:endParaRPr lang="en-US" sz="1200" dirty="0">
              <a:solidFill>
                <a:schemeClr val="tx1"/>
              </a:solidFill>
            </a:endParaRPr>
          </a:p>
        </p:txBody>
      </p:sp>
      <p:sp>
        <p:nvSpPr>
          <p:cNvPr id="9" name="Content Placeholder 8"/>
          <p:cNvSpPr>
            <a:spLocks noGrp="1"/>
          </p:cNvSpPr>
          <p:nvPr>
            <p:ph sz="half" idx="2"/>
          </p:nvPr>
        </p:nvSpPr>
        <p:spPr>
          <a:xfrm>
            <a:off x="468086" y="1870624"/>
            <a:ext cx="4408714" cy="2091776"/>
          </a:xfrm>
        </p:spPr>
        <p:txBody>
          <a:bodyPr/>
          <a:lstStyle/>
          <a:p>
            <a:pPr marL="0" indent="0">
              <a:buNone/>
            </a:pPr>
            <a:r>
              <a:rPr lang="en-US" sz="1400" b="1" dirty="0" smtClean="0">
                <a:solidFill>
                  <a:schemeClr val="tx1"/>
                </a:solidFill>
              </a:rPr>
              <a:t>Description</a:t>
            </a:r>
            <a:endParaRPr lang="en-US" sz="1400" dirty="0"/>
          </a:p>
          <a:p>
            <a:pPr marL="0" indent="0">
              <a:buNone/>
            </a:pPr>
            <a:endParaRPr lang="en-US" sz="1400" b="0" dirty="0" smtClean="0"/>
          </a:p>
          <a:p>
            <a:pPr marL="0" indent="0" algn="just">
              <a:buNone/>
            </a:pPr>
            <a:r>
              <a:rPr lang="en-US" sz="1400" b="0" dirty="0"/>
              <a:t>This work reviewed all NAS Enterprise Architecture (EA) Infrastructure and Service Roadmaps to identify key ATC, Tech Ops, and Aviation Industry interdependencies between the HSI Roadmap and other EA Roadmaps. </a:t>
            </a:r>
          </a:p>
          <a:p>
            <a:pPr marL="0" indent="0" algn="just">
              <a:buNone/>
            </a:pPr>
            <a:endParaRPr lang="en-US" sz="1200" dirty="0">
              <a:solidFill>
                <a:schemeClr val="tx1"/>
              </a:solidFill>
            </a:endParaRPr>
          </a:p>
        </p:txBody>
      </p:sp>
      <p:sp>
        <p:nvSpPr>
          <p:cNvPr id="3" name="Slide Number Placeholder 2"/>
          <p:cNvSpPr>
            <a:spLocks noGrp="1"/>
          </p:cNvSpPr>
          <p:nvPr>
            <p:ph type="sldNum" sz="quarter" idx="10"/>
          </p:nvPr>
        </p:nvSpPr>
        <p:spPr/>
        <p:txBody>
          <a:bodyPr/>
          <a:lstStyle/>
          <a:p>
            <a:pPr>
              <a:defRPr/>
            </a:pPr>
            <a:fld id="{7F82FFED-CFB5-48B3-AF41-9490C3CBE027}" type="slidenum">
              <a:rPr lang="en-US" smtClean="0"/>
              <a:pPr>
                <a:defRPr/>
              </a:pPr>
              <a:t>9</a:t>
            </a:fld>
            <a:endParaRPr lang="en-US" dirty="0"/>
          </a:p>
        </p:txBody>
      </p:sp>
    </p:spTree>
    <p:extLst>
      <p:ext uri="{BB962C8B-B14F-4D97-AF65-F5344CB8AC3E}">
        <p14:creationId xmlns:p14="http://schemas.microsoft.com/office/powerpoint/2010/main" val="1400757230"/>
      </p:ext>
    </p:extLst>
  </p:cSld>
  <p:clrMapOvr>
    <a:masterClrMapping/>
  </p:clrMapOvr>
</p:sld>
</file>

<file path=ppt/theme/theme1.xml><?xml version="1.0" encoding="utf-8"?>
<a:theme xmlns:a="http://schemas.openxmlformats.org/drawingml/2006/main" name="FAA_slide_template_whitecover_whitebackground">
  <a:themeElements>
    <a:clrScheme name="FAA_slide_template_whitecover_whitebackgroun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FAA_slide_template_whitecover_whitebackgroun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FAA_slide_template_whitecover_whitebackgroun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FAA_slide_template_whitecover_whitebackgroun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FAA_slide_template_whitecover_whitebackgroun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FAA_slide_template_whitecover_whitebackgroun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FAA_slide_template_whitecover_whitebackgroun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FAA_slide_template_whitecover_whitebackgroun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FAA_slide_template_whitecover_whitebackgroun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FAA_slide_template_whitecover_whitebackgroun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FAA_slide_template_whitecover_whitebackgroun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FAA_slide_template_whitecover_whitebackgroun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FAA_slide_template_whitecover_whitebackgroun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FAA_slide_template_whitecover_whitebackgroun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DA7335E1805E44495268AE629753871" ma:contentTypeVersion="6" ma:contentTypeDescription="Create a new document." ma:contentTypeScope="" ma:versionID="bafd424518a3d855d9383cb3da8610d1">
  <xsd:schema xmlns:xsd="http://www.w3.org/2001/XMLSchema" xmlns:xs="http://www.w3.org/2001/XMLSchema" xmlns:p="http://schemas.microsoft.com/office/2006/metadata/properties" xmlns:ns2="a4c11e10-6fbc-43d3-ac72-3e5fce9ced22" targetNamespace="http://schemas.microsoft.com/office/2006/metadata/properties" ma:root="true" ma:fieldsID="c1e546dc03a8a1795afe111ee3498295" ns2:_="">
    <xsd:import namespace="a4c11e10-6fbc-43d3-ac72-3e5fce9ced2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c11e10-6fbc-43d3-ac72-3e5fce9ced2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15E6D4D-E0F8-46C5-B72D-6E1CC9D6BE70}"/>
</file>

<file path=customXml/itemProps2.xml><?xml version="1.0" encoding="utf-8"?>
<ds:datastoreItem xmlns:ds="http://schemas.openxmlformats.org/officeDocument/2006/customXml" ds:itemID="{D9E0F058-C6A1-4D69-AC29-082FDB16B426}"/>
</file>

<file path=customXml/itemProps3.xml><?xml version="1.0" encoding="utf-8"?>
<ds:datastoreItem xmlns:ds="http://schemas.openxmlformats.org/officeDocument/2006/customXml" ds:itemID="{25AC0972-6EE8-4335-B61A-6E59C0482539}"/>
</file>

<file path=docProps/app.xml><?xml version="1.0" encoding="utf-8"?>
<Properties xmlns="http://schemas.openxmlformats.org/officeDocument/2006/extended-properties" xmlns:vt="http://schemas.openxmlformats.org/officeDocument/2006/docPropsVTypes">
  <TotalTime>15168</TotalTime>
  <Words>1987</Words>
  <Application>Microsoft Office PowerPoint</Application>
  <PresentationFormat>On-screen Show (4:3)</PresentationFormat>
  <Paragraphs>311</Paragraphs>
  <Slides>26</Slides>
  <Notes>16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26</vt:i4>
      </vt:variant>
    </vt:vector>
  </HeadingPairs>
  <TitlesOfParts>
    <vt:vector size="29" baseType="lpstr">
      <vt:lpstr>Arial</vt:lpstr>
      <vt:lpstr>Calibri</vt:lpstr>
      <vt:lpstr>FAA_slide_template_whitecover_whitebackground</vt:lpstr>
      <vt:lpstr>REDAC Human Factors  </vt:lpstr>
      <vt:lpstr>PowerPoint Presentation</vt:lpstr>
      <vt:lpstr>NextGen ATC/TechOps Human Factors F&amp;E</vt:lpstr>
      <vt:lpstr>NextGen ATC/TechOps Human Factors F&amp;E</vt:lpstr>
      <vt:lpstr>NextGen ATC/TechOps HF “Team”</vt:lpstr>
      <vt:lpstr>PowerPoint Presentation</vt:lpstr>
      <vt:lpstr>NextGen ATC/Tech Ops Human Factors - Recently Completed Projects (1 of 2)</vt:lpstr>
      <vt:lpstr>NextGen ATC/Tech Ops Human Factors - Recently Completed Projects (2 of 2)</vt:lpstr>
      <vt:lpstr>NAS EA Human-Systems Integration (HSI) Roadmap Harmonization and Support</vt:lpstr>
      <vt:lpstr>Guidance for Service Analysis and Concept and Requirements Definition</vt:lpstr>
      <vt:lpstr>Human Factors Guidance for the Display of NOTAMS on Information Display Systems (IDS) </vt:lpstr>
      <vt:lpstr>NextGen Segment Bravo Human Error Conditions Assessment </vt:lpstr>
      <vt:lpstr>NextGen Alarms and Alerts Management </vt:lpstr>
      <vt:lpstr>Update to NextGen Mid-Term Strategic Job Analysis for ATCSs</vt:lpstr>
      <vt:lpstr>NextGen HF Guidance on the Display of Information from ATC Time-Based Systems </vt:lpstr>
      <vt:lpstr>PBN Procedures Guidebook</vt:lpstr>
      <vt:lpstr>NextGen Traffic Flow Management Tool Assessment for the Traffic Manager </vt:lpstr>
      <vt:lpstr>NextGen Technical Operations</vt:lpstr>
      <vt:lpstr>NextGen Airport and Weather Information Integration</vt:lpstr>
      <vt:lpstr>NextGen Human-Automation System Resiliency Impact on Safety Risk Assessment </vt:lpstr>
      <vt:lpstr>PowerPoint Presentation</vt:lpstr>
      <vt:lpstr>Current Research (FY16 and FY17 PLA)</vt:lpstr>
      <vt:lpstr>Performance Based Navigation (PBN) Human Performance Metrics </vt:lpstr>
      <vt:lpstr>Established-on-RNP (EoR) Human Factors Implementation Guidance </vt:lpstr>
      <vt:lpstr>Human Factors Integration Considerations of Time, Speed, and Spacing Tools  </vt:lpstr>
      <vt:lpstr>Human Performance Considerations for Contingency Operations in a Degraded NextGen Environment </vt:lpstr>
    </vt:vector>
  </TitlesOfParts>
  <Manager>Cathy Bigelow</Manager>
  <Company>FAA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FY 2012 REB PPT Portfolio Briefing Template</dc:title>
  <dc:subject>REB</dc:subject>
  <dc:creator>AJP-62</dc:creator>
  <cp:lastModifiedBy>Fitzpatrick, Kimberly CTR (FAA)</cp:lastModifiedBy>
  <cp:revision>376</cp:revision>
  <cp:lastPrinted>2017-08-11T20:24:10Z</cp:lastPrinted>
  <dcterms:modified xsi:type="dcterms:W3CDTF">2017-08-16T18:54:51Z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
    <vt:lpwstr>Document</vt:lpwstr>
  </property>
  <property fmtid="{D5CDD505-2E9C-101B-9397-08002B2CF9AE}" pid="3" name="ContentTypeId">
    <vt:lpwstr>0x0101009DA7335E1805E44495268AE629753871</vt:lpwstr>
  </property>
</Properties>
</file>