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291" r:id="rId3"/>
    <p:sldId id="259" r:id="rId4"/>
    <p:sldId id="260" r:id="rId5"/>
    <p:sldId id="261" r:id="rId6"/>
    <p:sldId id="262" r:id="rId7"/>
    <p:sldId id="277" r:id="rId8"/>
    <p:sldId id="278" r:id="rId9"/>
    <p:sldId id="279" r:id="rId10"/>
    <p:sldId id="280" r:id="rId11"/>
    <p:sldId id="281" r:id="rId12"/>
    <p:sldId id="282" r:id="rId13"/>
    <p:sldId id="283" r:id="rId14"/>
    <p:sldId id="284" r:id="rId15"/>
    <p:sldId id="285" r:id="rId16"/>
    <p:sldId id="286" r:id="rId17"/>
    <p:sldId id="287" r:id="rId18"/>
    <p:sldId id="292" r:id="rId19"/>
    <p:sldId id="293" r:id="rId20"/>
    <p:sldId id="265" r:id="rId21"/>
    <p:sldId id="289" r:id="rId22"/>
    <p:sldId id="272" r:id="rId23"/>
    <p:sldId id="273" r:id="rId24"/>
    <p:sldId id="290" r:id="rId25"/>
    <p:sldId id="274" r:id="rId26"/>
    <p:sldId id="275" r:id="rId27"/>
    <p:sldId id="276" r:id="rId28"/>
    <p:sldId id="288" r:id="rId29"/>
    <p:sldId id="263" r:id="rId30"/>
    <p:sldId id="264" r:id="rId31"/>
    <p:sldId id="266" r:id="rId32"/>
    <p:sldId id="267" r:id="rId33"/>
    <p:sldId id="2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rina Woods" initials="S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5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CBC5E-FA2B-46A4-950E-77966ECBEB16}" type="datetimeFigureOut">
              <a:rPr lang="en-US" smtClean="0"/>
              <a:t>8/17/2017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08607-ADD7-49BF-AE3C-A45C767EDF13}" type="slidenum">
              <a:rPr lang="en-US" smtClean="0"/>
              <a:t>‹#›</a:t>
            </a:fld>
            <a:endParaRPr lang="en-US"/>
          </a:p>
        </p:txBody>
      </p:sp>
    </p:spTree>
    <p:extLst>
      <p:ext uri="{BB962C8B-B14F-4D97-AF65-F5344CB8AC3E}">
        <p14:creationId xmlns:p14="http://schemas.microsoft.com/office/powerpoint/2010/main" val="398268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charset="0"/>
              </a:defRPr>
            </a:lvl1pPr>
            <a:lvl2pPr marL="729057" indent="-280406" defTabSz="914437" eaLnBrk="0" hangingPunct="0">
              <a:defRPr sz="2400">
                <a:solidFill>
                  <a:schemeClr val="tx1"/>
                </a:solidFill>
                <a:latin typeface="Arial" charset="0"/>
              </a:defRPr>
            </a:lvl2pPr>
            <a:lvl3pPr marL="1121626" indent="-224325" defTabSz="914437" eaLnBrk="0" hangingPunct="0">
              <a:defRPr sz="2400">
                <a:solidFill>
                  <a:schemeClr val="tx1"/>
                </a:solidFill>
                <a:latin typeface="Arial" charset="0"/>
              </a:defRPr>
            </a:lvl3pPr>
            <a:lvl4pPr marL="1570276" indent="-224325" defTabSz="914437" eaLnBrk="0" hangingPunct="0">
              <a:defRPr sz="2400">
                <a:solidFill>
                  <a:schemeClr val="tx1"/>
                </a:solidFill>
                <a:latin typeface="Arial" charset="0"/>
              </a:defRPr>
            </a:lvl4pPr>
            <a:lvl5pPr marL="2018927" indent="-224325" defTabSz="914437" eaLnBrk="0" hangingPunct="0">
              <a:defRPr sz="2400">
                <a:solidFill>
                  <a:schemeClr val="tx1"/>
                </a:solidFill>
                <a:latin typeface="Arial" charset="0"/>
              </a:defRPr>
            </a:lvl5pPr>
            <a:lvl6pPr marL="2467577" indent="-224325" defTabSz="914437" eaLnBrk="0" fontAlgn="base" hangingPunct="0">
              <a:spcBef>
                <a:spcPct val="50000"/>
              </a:spcBef>
              <a:spcAft>
                <a:spcPct val="0"/>
              </a:spcAft>
              <a:buChar char="•"/>
              <a:defRPr sz="2400">
                <a:solidFill>
                  <a:schemeClr val="tx1"/>
                </a:solidFill>
                <a:latin typeface="Arial" charset="0"/>
              </a:defRPr>
            </a:lvl6pPr>
            <a:lvl7pPr marL="2916227" indent="-224325" defTabSz="914437" eaLnBrk="0" fontAlgn="base" hangingPunct="0">
              <a:spcBef>
                <a:spcPct val="50000"/>
              </a:spcBef>
              <a:spcAft>
                <a:spcPct val="0"/>
              </a:spcAft>
              <a:buChar char="•"/>
              <a:defRPr sz="2400">
                <a:solidFill>
                  <a:schemeClr val="tx1"/>
                </a:solidFill>
                <a:latin typeface="Arial" charset="0"/>
              </a:defRPr>
            </a:lvl7pPr>
            <a:lvl8pPr marL="3364878" indent="-224325" defTabSz="914437" eaLnBrk="0" fontAlgn="base" hangingPunct="0">
              <a:spcBef>
                <a:spcPct val="50000"/>
              </a:spcBef>
              <a:spcAft>
                <a:spcPct val="0"/>
              </a:spcAft>
              <a:buChar char="•"/>
              <a:defRPr sz="2400">
                <a:solidFill>
                  <a:schemeClr val="tx1"/>
                </a:solidFill>
                <a:latin typeface="Arial" charset="0"/>
              </a:defRPr>
            </a:lvl8pPr>
            <a:lvl9pPr marL="3813528" indent="-224325" defTabSz="914437" eaLnBrk="0" fontAlgn="base" hangingPunct="0">
              <a:spcBef>
                <a:spcPct val="50000"/>
              </a:spcBef>
              <a:spcAft>
                <a:spcPct val="0"/>
              </a:spcAft>
              <a:buChar char="•"/>
              <a:defRPr sz="2400">
                <a:solidFill>
                  <a:schemeClr val="tx1"/>
                </a:solidFill>
                <a:latin typeface="Arial" charset="0"/>
              </a:defRPr>
            </a:lvl9pPr>
          </a:lstStyle>
          <a:p>
            <a:pPr eaLnBrk="1" hangingPunct="1"/>
            <a:fld id="{66F95CB7-0F52-48AD-B69B-791455C350FE}" type="slidenum">
              <a:rPr lang="en-US" altLang="en-US" sz="1200"/>
              <a:pPr eaLnBrk="1" hangingPunct="1"/>
              <a:t>1</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bwMode="auto">
          <a:xfrm>
            <a:off x="914400" y="4344026"/>
            <a:ext cx="5029200" cy="30526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bwMode="auto">
          <a:xfrm>
            <a:off x="914400" y="4344025"/>
            <a:ext cx="5029200" cy="602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4693DD1-8C18-4F50-B57B-EE49FEF98EF1}" type="slidenum">
              <a:rPr lang="en-US" altLang="en-US" sz="1200" smtClean="0"/>
              <a:pPr eaLnBrk="1" hangingPunct="1"/>
              <a:t>29</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bwMode="auto">
          <a:xfrm>
            <a:off x="914400" y="4344025"/>
            <a:ext cx="5029200" cy="602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8E6B9D93-B779-4CBA-9DE1-1A31C540A70A}" type="slidenum">
              <a:rPr lang="en-US" altLang="en-US" sz="1200" smtClean="0"/>
              <a:pPr eaLnBrk="1" hangingPunct="1"/>
              <a:t>30</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bwMode="auto">
          <a:xfrm>
            <a:off x="914400" y="4344025"/>
            <a:ext cx="5029200" cy="6027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8E6B9D93-B779-4CBA-9DE1-1A31C540A70A}" type="slidenum">
              <a:rPr lang="en-US" altLang="en-US" sz="1200" smtClean="0"/>
              <a:pPr eaLnBrk="1" hangingPunct="1"/>
              <a:t>31</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charset="0"/>
              </a:defRPr>
            </a:lvl1pPr>
            <a:lvl2pPr marL="729057" indent="-280406" defTabSz="914437" eaLnBrk="0" hangingPunct="0">
              <a:defRPr sz="2400">
                <a:solidFill>
                  <a:schemeClr val="tx1"/>
                </a:solidFill>
                <a:latin typeface="Arial" charset="0"/>
              </a:defRPr>
            </a:lvl2pPr>
            <a:lvl3pPr marL="1121626" indent="-224325" defTabSz="914437" eaLnBrk="0" hangingPunct="0">
              <a:defRPr sz="2400">
                <a:solidFill>
                  <a:schemeClr val="tx1"/>
                </a:solidFill>
                <a:latin typeface="Arial" charset="0"/>
              </a:defRPr>
            </a:lvl3pPr>
            <a:lvl4pPr marL="1570276" indent="-224325" defTabSz="914437" eaLnBrk="0" hangingPunct="0">
              <a:defRPr sz="2400">
                <a:solidFill>
                  <a:schemeClr val="tx1"/>
                </a:solidFill>
                <a:latin typeface="Arial" charset="0"/>
              </a:defRPr>
            </a:lvl4pPr>
            <a:lvl5pPr marL="2018927" indent="-224325" defTabSz="914437" eaLnBrk="0" hangingPunct="0">
              <a:defRPr sz="2400">
                <a:solidFill>
                  <a:schemeClr val="tx1"/>
                </a:solidFill>
                <a:latin typeface="Arial" charset="0"/>
              </a:defRPr>
            </a:lvl5pPr>
            <a:lvl6pPr marL="2467577" indent="-224325" defTabSz="914437" eaLnBrk="0" fontAlgn="base" hangingPunct="0">
              <a:spcBef>
                <a:spcPct val="50000"/>
              </a:spcBef>
              <a:spcAft>
                <a:spcPct val="0"/>
              </a:spcAft>
              <a:buChar char="•"/>
              <a:defRPr sz="2400">
                <a:solidFill>
                  <a:schemeClr val="tx1"/>
                </a:solidFill>
                <a:latin typeface="Arial" charset="0"/>
              </a:defRPr>
            </a:lvl6pPr>
            <a:lvl7pPr marL="2916227" indent="-224325" defTabSz="914437" eaLnBrk="0" fontAlgn="base" hangingPunct="0">
              <a:spcBef>
                <a:spcPct val="50000"/>
              </a:spcBef>
              <a:spcAft>
                <a:spcPct val="0"/>
              </a:spcAft>
              <a:buChar char="•"/>
              <a:defRPr sz="2400">
                <a:solidFill>
                  <a:schemeClr val="tx1"/>
                </a:solidFill>
                <a:latin typeface="Arial" charset="0"/>
              </a:defRPr>
            </a:lvl7pPr>
            <a:lvl8pPr marL="3364878" indent="-224325" defTabSz="914437" eaLnBrk="0" fontAlgn="base" hangingPunct="0">
              <a:spcBef>
                <a:spcPct val="50000"/>
              </a:spcBef>
              <a:spcAft>
                <a:spcPct val="0"/>
              </a:spcAft>
              <a:buChar char="•"/>
              <a:defRPr sz="2400">
                <a:solidFill>
                  <a:schemeClr val="tx1"/>
                </a:solidFill>
                <a:latin typeface="Arial" charset="0"/>
              </a:defRPr>
            </a:lvl8pPr>
            <a:lvl9pPr marL="3813528" indent="-224325" defTabSz="914437" eaLnBrk="0" fontAlgn="base" hangingPunct="0">
              <a:spcBef>
                <a:spcPct val="50000"/>
              </a:spcBef>
              <a:spcAft>
                <a:spcPct val="0"/>
              </a:spcAft>
              <a:buChar char="•"/>
              <a:defRPr sz="2400">
                <a:solidFill>
                  <a:schemeClr val="tx1"/>
                </a:solidFill>
                <a:latin typeface="Arial" charset="0"/>
              </a:defRPr>
            </a:lvl9pPr>
          </a:lstStyle>
          <a:p>
            <a:pPr eaLnBrk="1" hangingPunct="1"/>
            <a:fld id="{7AADBFE6-AF56-45E7-9966-516B319A8E52}" type="slidenum">
              <a:rPr lang="en-US" altLang="en-US" sz="1200"/>
              <a:pPr eaLnBrk="1" hangingPunct="1"/>
              <a:t>4</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charset="0"/>
              </a:defRPr>
            </a:lvl1pPr>
            <a:lvl2pPr marL="729057" indent="-280406" defTabSz="914437" eaLnBrk="0" hangingPunct="0">
              <a:defRPr sz="2400">
                <a:solidFill>
                  <a:schemeClr val="tx1"/>
                </a:solidFill>
                <a:latin typeface="Arial" charset="0"/>
              </a:defRPr>
            </a:lvl2pPr>
            <a:lvl3pPr marL="1121626" indent="-224325" defTabSz="914437" eaLnBrk="0" hangingPunct="0">
              <a:defRPr sz="2400">
                <a:solidFill>
                  <a:schemeClr val="tx1"/>
                </a:solidFill>
                <a:latin typeface="Arial" charset="0"/>
              </a:defRPr>
            </a:lvl3pPr>
            <a:lvl4pPr marL="1570276" indent="-224325" defTabSz="914437" eaLnBrk="0" hangingPunct="0">
              <a:defRPr sz="2400">
                <a:solidFill>
                  <a:schemeClr val="tx1"/>
                </a:solidFill>
                <a:latin typeface="Arial" charset="0"/>
              </a:defRPr>
            </a:lvl4pPr>
            <a:lvl5pPr marL="2018927" indent="-224325" defTabSz="914437" eaLnBrk="0" hangingPunct="0">
              <a:defRPr sz="2400">
                <a:solidFill>
                  <a:schemeClr val="tx1"/>
                </a:solidFill>
                <a:latin typeface="Arial" charset="0"/>
              </a:defRPr>
            </a:lvl5pPr>
            <a:lvl6pPr marL="2467577" indent="-224325" defTabSz="914437" eaLnBrk="0" fontAlgn="base" hangingPunct="0">
              <a:spcBef>
                <a:spcPct val="50000"/>
              </a:spcBef>
              <a:spcAft>
                <a:spcPct val="0"/>
              </a:spcAft>
              <a:buChar char="•"/>
              <a:defRPr sz="2400">
                <a:solidFill>
                  <a:schemeClr val="tx1"/>
                </a:solidFill>
                <a:latin typeface="Arial" charset="0"/>
              </a:defRPr>
            </a:lvl6pPr>
            <a:lvl7pPr marL="2916227" indent="-224325" defTabSz="914437" eaLnBrk="0" fontAlgn="base" hangingPunct="0">
              <a:spcBef>
                <a:spcPct val="50000"/>
              </a:spcBef>
              <a:spcAft>
                <a:spcPct val="0"/>
              </a:spcAft>
              <a:buChar char="•"/>
              <a:defRPr sz="2400">
                <a:solidFill>
                  <a:schemeClr val="tx1"/>
                </a:solidFill>
                <a:latin typeface="Arial" charset="0"/>
              </a:defRPr>
            </a:lvl7pPr>
            <a:lvl8pPr marL="3364878" indent="-224325" defTabSz="914437" eaLnBrk="0" fontAlgn="base" hangingPunct="0">
              <a:spcBef>
                <a:spcPct val="50000"/>
              </a:spcBef>
              <a:spcAft>
                <a:spcPct val="0"/>
              </a:spcAft>
              <a:buChar char="•"/>
              <a:defRPr sz="2400">
                <a:solidFill>
                  <a:schemeClr val="tx1"/>
                </a:solidFill>
                <a:latin typeface="Arial" charset="0"/>
              </a:defRPr>
            </a:lvl8pPr>
            <a:lvl9pPr marL="3813528" indent="-224325" defTabSz="914437" eaLnBrk="0" fontAlgn="base" hangingPunct="0">
              <a:spcBef>
                <a:spcPct val="50000"/>
              </a:spcBef>
              <a:spcAft>
                <a:spcPct val="0"/>
              </a:spcAft>
              <a:buChar char="•"/>
              <a:defRPr sz="2400">
                <a:solidFill>
                  <a:schemeClr val="tx1"/>
                </a:solidFill>
                <a:latin typeface="Arial" charset="0"/>
              </a:defRPr>
            </a:lvl9pPr>
          </a:lstStyle>
          <a:p>
            <a:pPr eaLnBrk="1" hangingPunct="1"/>
            <a:fld id="{BA3BF723-3BF4-44BD-97DE-B3237855144B}" type="slidenum">
              <a:rPr lang="en-US" altLang="en-US" sz="1200">
                <a:solidFill>
                  <a:srgbClr val="000000"/>
                </a:solidFill>
              </a:rPr>
              <a:pPr eaLnBrk="1" hangingPunct="1"/>
              <a:t>5</a:t>
            </a:fld>
            <a:endParaRPr lang="en-US" altLang="en-US" sz="120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bwMode="auto">
          <a:xfrm>
            <a:off x="914400" y="4344026"/>
            <a:ext cx="5029200" cy="26264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t>22</a:t>
            </a:fld>
            <a:endParaRPr lang="en-US"/>
          </a:p>
        </p:txBody>
      </p:sp>
    </p:spTree>
    <p:extLst>
      <p:ext uri="{BB962C8B-B14F-4D97-AF65-F5344CB8AC3E}">
        <p14:creationId xmlns:p14="http://schemas.microsoft.com/office/powerpoint/2010/main" val="10342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t>23</a:t>
            </a:fld>
            <a:endParaRPr lang="en-US"/>
          </a:p>
        </p:txBody>
      </p:sp>
    </p:spTree>
    <p:extLst>
      <p:ext uri="{BB962C8B-B14F-4D97-AF65-F5344CB8AC3E}">
        <p14:creationId xmlns:p14="http://schemas.microsoft.com/office/powerpoint/2010/main" val="10342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6C5D1C-44AD-4B1F-9E7A-EA63492C6D20}"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56196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t>25</a:t>
            </a:fld>
            <a:endParaRPr lang="en-US"/>
          </a:p>
        </p:txBody>
      </p:sp>
    </p:spTree>
    <p:extLst>
      <p:ext uri="{BB962C8B-B14F-4D97-AF65-F5344CB8AC3E}">
        <p14:creationId xmlns:p14="http://schemas.microsoft.com/office/powerpoint/2010/main" val="10342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t>26</a:t>
            </a:fld>
            <a:endParaRPr lang="en-US"/>
          </a:p>
        </p:txBody>
      </p:sp>
    </p:spTree>
    <p:extLst>
      <p:ext uri="{BB962C8B-B14F-4D97-AF65-F5344CB8AC3E}">
        <p14:creationId xmlns:p14="http://schemas.microsoft.com/office/powerpoint/2010/main" val="10342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9FB2D-C38E-974E-8D16-89FCC2827767}" type="slidenum">
              <a:rPr lang="en-US" smtClean="0"/>
              <a:t>27</a:t>
            </a:fld>
            <a:endParaRPr lang="en-US"/>
          </a:p>
        </p:txBody>
      </p:sp>
    </p:spTree>
    <p:extLst>
      <p:ext uri="{BB962C8B-B14F-4D97-AF65-F5344CB8AC3E}">
        <p14:creationId xmlns:p14="http://schemas.microsoft.com/office/powerpoint/2010/main" val="103424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76AA15-44F6-4F58-B544-AE9597B2209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141861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6AA15-44F6-4F58-B544-AE9597B2209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48336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6AA15-44F6-4F58-B544-AE9597B2209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314559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076907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3640138" y="6486525"/>
            <a:ext cx="2133600" cy="234950"/>
          </a:xfrm>
          <a:prstGeom prst="rect">
            <a:avLst/>
          </a:prstGeom>
        </p:spPr>
        <p:txBody>
          <a:bodyPr/>
          <a:lstStyle>
            <a:lvl1pPr>
              <a:defRPr/>
            </a:lvl1pPr>
          </a:lstStyle>
          <a:p>
            <a:pPr>
              <a:defRPr/>
            </a:pPr>
            <a:fld id="{270D9700-55C9-4994-9F50-83587CDD3D72}"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167672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6AA15-44F6-4F58-B544-AE9597B2209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211839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6AA15-44F6-4F58-B544-AE9597B2209A}"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324700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76AA15-44F6-4F58-B544-AE9597B2209A}"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309557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76AA15-44F6-4F58-B544-AE9597B2209A}"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59689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6AA15-44F6-4F58-B544-AE9597B2209A}"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177543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6AA15-44F6-4F58-B544-AE9597B2209A}"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308417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6AA15-44F6-4F58-B544-AE9597B2209A}"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280949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6AA15-44F6-4F58-B544-AE9597B2209A}"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81224-0F1E-45B6-8563-EAD77634FBAB}" type="slidenum">
              <a:rPr lang="en-US" smtClean="0"/>
              <a:t>‹#›</a:t>
            </a:fld>
            <a:endParaRPr lang="en-US"/>
          </a:p>
        </p:txBody>
      </p:sp>
    </p:spTree>
    <p:extLst>
      <p:ext uri="{BB962C8B-B14F-4D97-AF65-F5344CB8AC3E}">
        <p14:creationId xmlns:p14="http://schemas.microsoft.com/office/powerpoint/2010/main" val="36547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6AA15-44F6-4F58-B544-AE9597B2209A}" type="datetimeFigureOut">
              <a:rPr lang="en-US" smtClean="0"/>
              <a:t>8/17/2017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81224-0F1E-45B6-8563-EAD77634FBAB}" type="slidenum">
              <a:rPr lang="en-US" smtClean="0"/>
              <a:t>‹#›</a:t>
            </a:fld>
            <a:endParaRPr lang="en-US"/>
          </a:p>
        </p:txBody>
      </p:sp>
    </p:spTree>
    <p:extLst>
      <p:ext uri="{BB962C8B-B14F-4D97-AF65-F5344CB8AC3E}">
        <p14:creationId xmlns:p14="http://schemas.microsoft.com/office/powerpoint/2010/main" val="74820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1219200"/>
            <a:ext cx="4983163" cy="1395413"/>
          </a:xfrm>
        </p:spPr>
        <p:txBody>
          <a:bodyPr>
            <a:normAutofit fontScale="90000"/>
          </a:bodyPr>
          <a:lstStyle/>
          <a:p>
            <a:pPr algn="ctr" eaLnBrk="1" hangingPunct="1"/>
            <a:r>
              <a:rPr lang="en-US" altLang="en-US" dirty="0" smtClean="0">
                <a:latin typeface="Arial" panose="020B0604020202020204" pitchFamily="34" charset="0"/>
                <a:cs typeface="Arial" panose="020B0604020202020204" pitchFamily="34" charset="0"/>
              </a:rPr>
              <a:t>REDAC / NAS Ops </a:t>
            </a:r>
            <a:br>
              <a:rPr lang="en-US" altLang="en-US" dirty="0" smtClean="0">
                <a:latin typeface="Arial" panose="020B0604020202020204" pitchFamily="34" charset="0"/>
                <a:cs typeface="Arial" panose="020B0604020202020204" pitchFamily="34" charset="0"/>
              </a:rPr>
            </a:br>
            <a:r>
              <a:rPr lang="en-US" altLang="en-US" sz="3200" b="0" dirty="0" smtClean="0">
                <a:latin typeface="Arial" panose="020B0604020202020204" pitchFamily="34" charset="0"/>
                <a:cs typeface="Arial" panose="020B0604020202020204" pitchFamily="34" charset="0"/>
              </a:rPr>
              <a:t/>
            </a:r>
            <a:br>
              <a:rPr lang="en-US" altLang="en-US" sz="3200" b="0" dirty="0" smtClean="0">
                <a:latin typeface="Arial" panose="020B0604020202020204" pitchFamily="34" charset="0"/>
                <a:cs typeface="Arial" panose="020B0604020202020204" pitchFamily="34" charset="0"/>
              </a:rPr>
            </a:br>
            <a:endParaRPr lang="en-US" altLang="en-US" b="0" dirty="0" smtClean="0">
              <a:latin typeface="Arial" panose="020B0604020202020204" pitchFamily="34" charset="0"/>
              <a:cs typeface="Arial" panose="020B0604020202020204" pitchFamily="34" charset="0"/>
            </a:endParaRPr>
          </a:p>
        </p:txBody>
      </p:sp>
      <p:sp>
        <p:nvSpPr>
          <p:cNvPr id="6147" name="Text Box 4"/>
          <p:cNvSpPr txBox="1">
            <a:spLocks noChangeArrowheads="1"/>
          </p:cNvSpPr>
          <p:nvPr/>
        </p:nvSpPr>
        <p:spPr bwMode="auto">
          <a:xfrm>
            <a:off x="381000" y="5597604"/>
            <a:ext cx="47926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i="1" dirty="0" smtClean="0">
                <a:solidFill>
                  <a:srgbClr val="1D2F68"/>
                </a:solidFill>
              </a:rPr>
              <a:t>Dan Herschler, ANG-C1,</a:t>
            </a:r>
            <a:br>
              <a:rPr lang="en-US" altLang="en-US" sz="1200" b="0" i="1" dirty="0" smtClean="0">
                <a:solidFill>
                  <a:srgbClr val="1D2F68"/>
                </a:solidFill>
              </a:rPr>
            </a:br>
            <a:r>
              <a:rPr lang="en-US" altLang="en-US" sz="1200" b="0" i="1" dirty="0" smtClean="0">
                <a:solidFill>
                  <a:srgbClr val="1D2F68"/>
                </a:solidFill>
              </a:rPr>
              <a:t>R&amp;D Budget Line Program Manager</a:t>
            </a:r>
            <a:endParaRPr lang="en-US" altLang="en-US" sz="1200" b="0" i="1" dirty="0">
              <a:solidFill>
                <a:srgbClr val="1D2F68"/>
              </a:solidFill>
            </a:endParaRPr>
          </a:p>
          <a:p>
            <a:pPr eaLnBrk="1" hangingPunct="1">
              <a:spcBef>
                <a:spcPct val="50000"/>
              </a:spcBef>
              <a:buFontTx/>
              <a:buNone/>
            </a:pPr>
            <a:r>
              <a:rPr lang="en-US" altLang="en-US" sz="1200" b="0" i="1" smtClean="0">
                <a:solidFill>
                  <a:srgbClr val="1D2F68"/>
                </a:solidFill>
              </a:rPr>
              <a:t>September 13, </a:t>
            </a:r>
            <a:r>
              <a:rPr lang="en-US" altLang="en-US" sz="1200" b="0" i="1" dirty="0" smtClean="0">
                <a:solidFill>
                  <a:srgbClr val="1D2F68"/>
                </a:solidFill>
              </a:rPr>
              <a:t>2017</a:t>
            </a:r>
            <a:endParaRPr lang="en-US" altLang="en-US" sz="1200" b="0" i="1" dirty="0">
              <a:solidFill>
                <a:srgbClr val="1D2F68"/>
              </a:solidFill>
            </a:endParaRPr>
          </a:p>
        </p:txBody>
      </p:sp>
      <p:sp>
        <p:nvSpPr>
          <p:cNvPr id="6148" name="Text Box 5"/>
          <p:cNvSpPr txBox="1">
            <a:spLocks noChangeArrowheads="1"/>
          </p:cNvSpPr>
          <p:nvPr/>
        </p:nvSpPr>
        <p:spPr bwMode="auto">
          <a:xfrm>
            <a:off x="304800" y="3505200"/>
            <a:ext cx="5334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i="1" dirty="0" smtClean="0">
                <a:solidFill>
                  <a:schemeClr val="accent1">
                    <a:lumMod val="75000"/>
                  </a:schemeClr>
                </a:solidFill>
              </a:rPr>
              <a:t>A11.i Air Traffic Control / Technical Operations Human Factors</a:t>
            </a:r>
            <a:endParaRPr lang="en-US" altLang="en-US" i="1" dirty="0">
              <a:solidFill>
                <a:schemeClr val="accent1">
                  <a:lumMod val="75000"/>
                </a:schemeClr>
              </a:solidFill>
            </a:endParaRPr>
          </a:p>
          <a:p>
            <a:pPr eaLnBrk="1" hangingPunct="1">
              <a:spcBef>
                <a:spcPct val="50000"/>
              </a:spcBef>
              <a:buFontTx/>
              <a:buNone/>
            </a:pPr>
            <a:r>
              <a:rPr lang="en-US" altLang="en-US" sz="2000" i="1" dirty="0">
                <a:solidFill>
                  <a:schemeClr val="accent1">
                    <a:lumMod val="75000"/>
                  </a:schemeClr>
                </a:solidFill>
              </a:rPr>
              <a:t>BLI Number:  </a:t>
            </a:r>
            <a:r>
              <a:rPr lang="en-US" altLang="en-US" sz="2000" i="1" dirty="0" smtClean="0">
                <a:solidFill>
                  <a:schemeClr val="accent1">
                    <a:lumMod val="75000"/>
                  </a:schemeClr>
                </a:solidFill>
              </a:rPr>
              <a:t>8BA000</a:t>
            </a:r>
            <a:r>
              <a:rPr lang="en-US" altLang="en-US" sz="2000" i="1" dirty="0">
                <a:solidFill>
                  <a:schemeClr val="accent1">
                    <a:lumMod val="75000"/>
                  </a:schemeClr>
                </a:solidFill>
              </a:rPr>
              <a:t> </a:t>
            </a:r>
            <a:r>
              <a:rPr lang="en-US" altLang="en-US" sz="2000" i="1" dirty="0" smtClean="0">
                <a:solidFill>
                  <a:schemeClr val="accent1">
                    <a:lumMod val="75000"/>
                  </a:schemeClr>
                </a:solidFill>
              </a:rPr>
              <a:t>(Core Program</a:t>
            </a:r>
            <a:r>
              <a:rPr lang="en-US" altLang="en-US" sz="2000" i="1" dirty="0">
                <a:solidFill>
                  <a:schemeClr val="accent1">
                    <a:lumMod val="75000"/>
                  </a:schemeClr>
                </a:solidFill>
              </a:rPr>
              <a:t>)</a:t>
            </a:r>
          </a:p>
        </p:txBody>
      </p:sp>
      <p:sp>
        <p:nvSpPr>
          <p:cNvPr id="6149" name="Rectangle 2"/>
          <p:cNvSpPr txBox="1">
            <a:spLocks noChangeArrowheads="1"/>
          </p:cNvSpPr>
          <p:nvPr/>
        </p:nvSpPr>
        <p:spPr bwMode="auto">
          <a:xfrm>
            <a:off x="152400" y="2109788"/>
            <a:ext cx="5334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pPr>
            <a:r>
              <a:rPr lang="en-US" altLang="en-US" sz="3200" b="0" i="1" dirty="0" smtClean="0">
                <a:solidFill>
                  <a:srgbClr val="1D2F68"/>
                </a:solidFill>
              </a:rPr>
              <a:t>FY2017 </a:t>
            </a:r>
            <a:r>
              <a:rPr lang="en-US" altLang="en-US" sz="3200" b="0" i="1" dirty="0">
                <a:solidFill>
                  <a:srgbClr val="1D2F68"/>
                </a:solidFill>
              </a:rPr>
              <a:t>Accomplishments</a:t>
            </a:r>
            <a:endParaRPr lang="en-US" altLang="en-US" sz="4000" b="0" dirty="0">
              <a:solidFill>
                <a:srgbClr val="1D2F68"/>
              </a:solidFill>
            </a:endParaRPr>
          </a:p>
          <a:p>
            <a:pPr algn="ctr" eaLnBrk="1" hangingPunct="1">
              <a:spcBef>
                <a:spcPct val="0"/>
              </a:spcBef>
              <a:buFontTx/>
              <a:buNone/>
            </a:pPr>
            <a:r>
              <a:rPr lang="en-US" altLang="en-US" sz="3200" b="0" dirty="0">
                <a:solidFill>
                  <a:srgbClr val="1D2F68"/>
                </a:solidFill>
              </a:rPr>
              <a:t/>
            </a:r>
            <a:br>
              <a:rPr lang="en-US" altLang="en-US" sz="3200" b="0" dirty="0">
                <a:solidFill>
                  <a:srgbClr val="1D2F68"/>
                </a:solidFill>
              </a:rPr>
            </a:br>
            <a:endParaRPr lang="en-US" altLang="en-US" sz="4000" b="0" dirty="0">
              <a:solidFill>
                <a:srgbClr val="1D2F68"/>
              </a:solidFill>
            </a:endParaRPr>
          </a:p>
        </p:txBody>
      </p:sp>
    </p:spTree>
    <p:extLst>
      <p:ext uri="{BB962C8B-B14F-4D97-AF65-F5344CB8AC3E}">
        <p14:creationId xmlns:p14="http://schemas.microsoft.com/office/powerpoint/2010/main" val="2517110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HF.2 Human Factors in Workforce Optimization</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FY2017 Accomplishments</a:t>
            </a:r>
          </a:p>
          <a:p>
            <a:r>
              <a:rPr lang="en-US" sz="1800" dirty="0" smtClean="0"/>
              <a:t>Developed and implemented On-the-Job Training (OJT) certification standards (Program Manager: Stephanie Kreseen)</a:t>
            </a:r>
          </a:p>
          <a:p>
            <a:pPr lvl="1"/>
            <a:r>
              <a:rPr lang="en-US" altLang="en-US" sz="1400" dirty="0" smtClean="0"/>
              <a:t>Completed development of training standards</a:t>
            </a:r>
          </a:p>
          <a:p>
            <a:pPr lvl="1"/>
            <a:r>
              <a:rPr lang="en-US" altLang="en-US" sz="1400" dirty="0" smtClean="0"/>
              <a:t>ATO took over validation of the training standards</a:t>
            </a:r>
          </a:p>
          <a:p>
            <a:pPr lvl="1"/>
            <a:r>
              <a:rPr lang="en-US" altLang="en-US" sz="1400" dirty="0" smtClean="0"/>
              <a:t>OJT instructors (OJTIs) and Front Line Managers (FLMs) received skill enhancement and best practices training</a:t>
            </a:r>
          </a:p>
          <a:p>
            <a:pPr lvl="1"/>
            <a:r>
              <a:rPr lang="en-US" altLang="en-US" sz="1400" dirty="0" err="1" smtClean="0"/>
              <a:t>Developmentals</a:t>
            </a:r>
            <a:r>
              <a:rPr lang="en-US" altLang="en-US" sz="1400" dirty="0" smtClean="0"/>
              <a:t> received learning styles and study skills training</a:t>
            </a:r>
            <a:r>
              <a:rPr lang="en-US" sz="1400" dirty="0" smtClean="0"/>
              <a:t/>
            </a:r>
            <a:br>
              <a:rPr lang="en-US" sz="1400" dirty="0" smtClean="0"/>
            </a:br>
            <a:endParaRPr lang="en-US" sz="1400" dirty="0" smtClean="0"/>
          </a:p>
          <a:p>
            <a:r>
              <a:rPr lang="en-US" sz="1800" dirty="0" smtClean="0"/>
              <a:t>FAA Academy ATC On the job training instructor (OJTI) course</a:t>
            </a:r>
          </a:p>
          <a:p>
            <a:pPr lvl="1"/>
            <a:r>
              <a:rPr lang="en-US" sz="1400" dirty="0" smtClean="0"/>
              <a:t>Provided guidance and input to contribute to improvements to OJTI initial Training at the FAA Academy</a:t>
            </a:r>
          </a:p>
          <a:p>
            <a:pPr lvl="1"/>
            <a:r>
              <a:rPr lang="en-US" sz="1400" dirty="0" smtClean="0"/>
              <a:t>Updating the supplemental resource, The Air Traffic Instructor’s Handbook, for use in OJTI courses and for use by OJTIs and FLMs at ATC field facilities</a:t>
            </a:r>
          </a:p>
          <a:p>
            <a:pPr lvl="1"/>
            <a:endParaRPr lang="en-US" sz="1400" dirty="0"/>
          </a:p>
          <a:p>
            <a:r>
              <a:rPr lang="en-US" sz="1800" dirty="0" smtClean="0"/>
              <a:t>Began a review of ATC Collegiate Training Initiative (CTI) program benefits</a:t>
            </a:r>
          </a:p>
          <a:p>
            <a:pPr lvl="1"/>
            <a:r>
              <a:rPr lang="en-US" sz="1400" dirty="0" smtClean="0"/>
              <a:t>25 years since the CTI program was initiated</a:t>
            </a:r>
          </a:p>
          <a:p>
            <a:pPr lvl="1"/>
            <a:endParaRPr lang="en-US" dirty="0"/>
          </a:p>
        </p:txBody>
      </p:sp>
      <p:sp>
        <p:nvSpPr>
          <p:cNvPr id="4" name="Slide Number Placeholder 3"/>
          <p:cNvSpPr>
            <a:spLocks noGrp="1"/>
          </p:cNvSpPr>
          <p:nvPr>
            <p:ph type="sldNum" sz="quarter" idx="10"/>
          </p:nvPr>
        </p:nvSpPr>
        <p:spPr/>
        <p:txBody>
          <a:bodyPr/>
          <a:lstStyle/>
          <a:p>
            <a:fld id="{B155C174-9C3D-45C7-8D23-F7FF2C44B7A6}" type="slidenum">
              <a:rPr lang="en-US" smtClean="0"/>
              <a:pPr/>
              <a:t>10</a:t>
            </a:fld>
            <a:endParaRPr lang="en-US" dirty="0"/>
          </a:p>
        </p:txBody>
      </p:sp>
    </p:spTree>
    <p:extLst>
      <p:ext uri="{BB962C8B-B14F-4D97-AF65-F5344CB8AC3E}">
        <p14:creationId xmlns:p14="http://schemas.microsoft.com/office/powerpoint/2010/main" val="276528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HF.3 Human Factors in Improved Safety</a:t>
            </a:r>
          </a:p>
        </p:txBody>
      </p:sp>
      <p:sp>
        <p:nvSpPr>
          <p:cNvPr id="3" name="Content Placeholder 2"/>
          <p:cNvSpPr>
            <a:spLocks noGrp="1"/>
          </p:cNvSpPr>
          <p:nvPr>
            <p:ph idx="1"/>
          </p:nvPr>
        </p:nvSpPr>
        <p:spPr>
          <a:xfrm>
            <a:off x="495300" y="1704975"/>
            <a:ext cx="8050213" cy="4391025"/>
          </a:xfrm>
        </p:spPr>
        <p:txBody>
          <a:bodyPr/>
          <a:lstStyle/>
          <a:p>
            <a:r>
              <a:rPr lang="en-US" sz="2000" b="0" dirty="0"/>
              <a:t>Identify and characterize safety-related aspects of human capabilities and limitations that impact performance of air traffic control and technical operations personnel in the </a:t>
            </a:r>
            <a:r>
              <a:rPr lang="en-US" sz="2000" b="0" dirty="0" smtClean="0"/>
              <a:t>NAS</a:t>
            </a:r>
          </a:p>
          <a:p>
            <a:endParaRPr lang="en-US" sz="2000" b="0" dirty="0"/>
          </a:p>
          <a:p>
            <a:r>
              <a:rPr lang="en-US" sz="2000" b="0" dirty="0"/>
              <a:t>Through analysis and research, support major FAA safety initiatives such as the Runway Safety Call to Action, by developing human factors recommendations and guidance that will improve procedures and training in operational domains where air traffic controllers and pilots interact</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11</a:t>
            </a:fld>
            <a:endParaRPr lang="en-US" dirty="0"/>
          </a:p>
        </p:txBody>
      </p:sp>
    </p:spTree>
    <p:extLst>
      <p:ext uri="{BB962C8B-B14F-4D97-AF65-F5344CB8AC3E}">
        <p14:creationId xmlns:p14="http://schemas.microsoft.com/office/powerpoint/2010/main" val="1486745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HF.3 Human Factors in Improved Safety</a:t>
            </a:r>
            <a:endParaRPr lang="en-US" sz="3600" dirty="0"/>
          </a:p>
        </p:txBody>
      </p:sp>
      <p:sp>
        <p:nvSpPr>
          <p:cNvPr id="3" name="Content Placeholder 2"/>
          <p:cNvSpPr>
            <a:spLocks noGrp="1"/>
          </p:cNvSpPr>
          <p:nvPr>
            <p:ph idx="1"/>
          </p:nvPr>
        </p:nvSpPr>
        <p:spPr/>
        <p:txBody>
          <a:bodyPr>
            <a:normAutofit/>
          </a:bodyPr>
          <a:lstStyle/>
          <a:p>
            <a:pPr marL="0" indent="0">
              <a:buNone/>
            </a:pPr>
            <a:r>
              <a:rPr lang="en-US" sz="2400" dirty="0" smtClean="0"/>
              <a:t>FY2017 Accomplishments</a:t>
            </a:r>
          </a:p>
          <a:p>
            <a:r>
              <a:rPr lang="en-US" sz="1800" dirty="0"/>
              <a:t>I</a:t>
            </a:r>
            <a:r>
              <a:rPr lang="en-US" sz="1800" dirty="0" smtClean="0"/>
              <a:t>mproved visual scanning by tower controllers</a:t>
            </a:r>
          </a:p>
          <a:p>
            <a:pPr lvl="1"/>
            <a:r>
              <a:rPr lang="en-US" sz="1400" dirty="0" smtClean="0"/>
              <a:t>Follow-on to prior work on development of recommendations for visual scanning using low-fidelity simulation research and the output from a workgroup meeting</a:t>
            </a:r>
          </a:p>
          <a:p>
            <a:pPr lvl="1"/>
            <a:r>
              <a:rPr lang="en-US" sz="1400" dirty="0" smtClean="0"/>
              <a:t>Developing a high fidelity tower simulation capability for future studies to  </a:t>
            </a:r>
            <a:r>
              <a:rPr lang="en-US" sz="1400" dirty="0"/>
              <a:t>develop guidance </a:t>
            </a:r>
            <a:r>
              <a:rPr lang="en-US" sz="1400" dirty="0" smtClean="0"/>
              <a:t>for controllers scanning practices. </a:t>
            </a:r>
          </a:p>
          <a:p>
            <a:pPr lvl="1"/>
            <a:r>
              <a:rPr lang="en-US" sz="1400" dirty="0" smtClean="0"/>
              <a:t>Results </a:t>
            </a:r>
            <a:r>
              <a:rPr lang="en-US" sz="1400" dirty="0"/>
              <a:t>will support development of methods to train </a:t>
            </a:r>
            <a:r>
              <a:rPr lang="en-US" sz="1400" dirty="0" smtClean="0"/>
              <a:t>tower </a:t>
            </a:r>
            <a:r>
              <a:rPr lang="en-US" sz="1400" dirty="0"/>
              <a:t>controllers in FAA Academy and recurrent field training to </a:t>
            </a:r>
            <a:r>
              <a:rPr lang="en-US" sz="1400" dirty="0" smtClean="0"/>
              <a:t>scan for traffic and hazards in the airport environment. </a:t>
            </a:r>
          </a:p>
          <a:p>
            <a:r>
              <a:rPr lang="en-US" sz="1800" dirty="0" smtClean="0"/>
              <a:t>Improved </a:t>
            </a:r>
            <a:r>
              <a:rPr lang="en-US" sz="1800" dirty="0" err="1" smtClean="0"/>
              <a:t>en</a:t>
            </a:r>
            <a:r>
              <a:rPr lang="en-US" sz="1800" dirty="0" smtClean="0"/>
              <a:t> route radar display visual scanning</a:t>
            </a:r>
          </a:p>
          <a:p>
            <a:pPr lvl="1"/>
            <a:r>
              <a:rPr lang="en-US" sz="1400" dirty="0" smtClean="0"/>
              <a:t>Supporting Oklahoma University research (funded in the AJI Operations account) to improve methods for training </a:t>
            </a:r>
            <a:r>
              <a:rPr lang="en-US" sz="1400" dirty="0" err="1" smtClean="0"/>
              <a:t>en</a:t>
            </a:r>
            <a:r>
              <a:rPr lang="en-US" sz="1400" dirty="0" smtClean="0"/>
              <a:t> route developmental controllers to scan an </a:t>
            </a:r>
            <a:r>
              <a:rPr lang="en-US" sz="1400" dirty="0" err="1" smtClean="0"/>
              <a:t>en</a:t>
            </a:r>
            <a:r>
              <a:rPr lang="en-US" sz="1400" dirty="0" smtClean="0"/>
              <a:t> route radar display</a:t>
            </a:r>
          </a:p>
          <a:p>
            <a:pPr lvl="1"/>
            <a:r>
              <a:rPr lang="en-US" sz="1400" dirty="0" smtClean="0"/>
              <a:t>Recommendations will be proposed for FAA Academy and field training. </a:t>
            </a:r>
            <a:endParaRPr lang="en-US" sz="1400" dirty="0"/>
          </a:p>
        </p:txBody>
      </p:sp>
      <p:sp>
        <p:nvSpPr>
          <p:cNvPr id="4" name="Slide Number Placeholder 3"/>
          <p:cNvSpPr>
            <a:spLocks noGrp="1"/>
          </p:cNvSpPr>
          <p:nvPr>
            <p:ph type="sldNum" sz="quarter" idx="10"/>
          </p:nvPr>
        </p:nvSpPr>
        <p:spPr/>
        <p:txBody>
          <a:bodyPr/>
          <a:lstStyle/>
          <a:p>
            <a:fld id="{B155C174-9C3D-45C7-8D23-F7FF2C44B7A6}" type="slidenum">
              <a:rPr lang="en-US" smtClean="0"/>
              <a:pPr/>
              <a:t>12</a:t>
            </a:fld>
            <a:endParaRPr lang="en-US" dirty="0"/>
          </a:p>
        </p:txBody>
      </p:sp>
    </p:spTree>
    <p:extLst>
      <p:ext uri="{BB962C8B-B14F-4D97-AF65-F5344CB8AC3E}">
        <p14:creationId xmlns:p14="http://schemas.microsoft.com/office/powerpoint/2010/main" val="2566720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09600"/>
            <a:ext cx="8472488" cy="609600"/>
          </a:xfrm>
        </p:spPr>
        <p:txBody>
          <a:bodyPr>
            <a:normAutofit fontScale="90000"/>
          </a:bodyPr>
          <a:lstStyle/>
          <a:p>
            <a:r>
              <a:rPr lang="en-US" sz="3200" dirty="0"/>
              <a:t>HF.4 Human Factors in </a:t>
            </a:r>
            <a:r>
              <a:rPr lang="en-US" sz="3200" dirty="0" smtClean="0"/>
              <a:t>NAS </a:t>
            </a:r>
            <a:r>
              <a:rPr lang="en-US" sz="3200" dirty="0"/>
              <a:t>Technology Integration</a:t>
            </a:r>
            <a:br>
              <a:rPr lang="en-US" sz="3200" dirty="0"/>
            </a:br>
            <a:endParaRPr lang="en-US" sz="3200" dirty="0"/>
          </a:p>
        </p:txBody>
      </p:sp>
      <p:sp>
        <p:nvSpPr>
          <p:cNvPr id="3" name="Content Placeholder 2"/>
          <p:cNvSpPr>
            <a:spLocks noGrp="1"/>
          </p:cNvSpPr>
          <p:nvPr>
            <p:ph idx="1"/>
          </p:nvPr>
        </p:nvSpPr>
        <p:spPr>
          <a:xfrm>
            <a:off x="495300" y="1295400"/>
            <a:ext cx="8050213" cy="4391025"/>
          </a:xfrm>
        </p:spPr>
        <p:txBody>
          <a:bodyPr/>
          <a:lstStyle/>
          <a:p>
            <a:r>
              <a:rPr lang="en-US" sz="2000" b="0" dirty="0" smtClean="0"/>
              <a:t>Develop </a:t>
            </a:r>
            <a:r>
              <a:rPr lang="en-US" sz="2000" b="0" dirty="0"/>
              <a:t>methods and tools to support air traffic control system acquisition program efforts to address human factors during concept development, including prototyping and scenario evaluations</a:t>
            </a:r>
            <a:r>
              <a:rPr lang="en-US" sz="2000" b="0" dirty="0" smtClean="0"/>
              <a:t>.</a:t>
            </a:r>
          </a:p>
          <a:p>
            <a:endParaRPr lang="en-US" sz="2000" b="0" dirty="0"/>
          </a:p>
          <a:p>
            <a:r>
              <a:rPr lang="en-US" sz="2000" b="0" dirty="0"/>
              <a:t>Improve human factors laboratory capabilities using state-of-the-art human performance and human factors measurement techniques, to support studies that more robustly evaluate and predict human performance with future NAS technologies and procedures.</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13</a:t>
            </a:fld>
            <a:endParaRPr lang="en-US" dirty="0"/>
          </a:p>
        </p:txBody>
      </p:sp>
    </p:spTree>
    <p:extLst>
      <p:ext uri="{BB962C8B-B14F-4D97-AF65-F5344CB8AC3E}">
        <p14:creationId xmlns:p14="http://schemas.microsoft.com/office/powerpoint/2010/main" val="4080966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09600"/>
            <a:ext cx="8472488" cy="609600"/>
          </a:xfrm>
        </p:spPr>
        <p:txBody>
          <a:bodyPr>
            <a:normAutofit fontScale="90000"/>
          </a:bodyPr>
          <a:lstStyle/>
          <a:p>
            <a:r>
              <a:rPr lang="en-US" sz="3200" dirty="0"/>
              <a:t>HF.4 Human Factors in </a:t>
            </a:r>
            <a:r>
              <a:rPr lang="en-US" sz="3200" dirty="0" smtClean="0"/>
              <a:t>NAS </a:t>
            </a:r>
            <a:r>
              <a:rPr lang="en-US" sz="3200" dirty="0"/>
              <a:t>Technology Integration</a:t>
            </a:r>
            <a:br>
              <a:rPr lang="en-US" sz="3200" dirty="0"/>
            </a:br>
            <a:endParaRPr lang="en-US" sz="3200" dirty="0"/>
          </a:p>
        </p:txBody>
      </p:sp>
      <p:sp>
        <p:nvSpPr>
          <p:cNvPr id="3" name="Content Placeholder 2"/>
          <p:cNvSpPr>
            <a:spLocks noGrp="1"/>
          </p:cNvSpPr>
          <p:nvPr>
            <p:ph idx="1"/>
          </p:nvPr>
        </p:nvSpPr>
        <p:spPr>
          <a:xfrm>
            <a:off x="495300" y="1295400"/>
            <a:ext cx="8050213" cy="5060950"/>
          </a:xfrm>
        </p:spPr>
        <p:txBody>
          <a:bodyPr>
            <a:normAutofit fontScale="92500" lnSpcReduction="20000"/>
          </a:bodyPr>
          <a:lstStyle/>
          <a:p>
            <a:pPr marL="0" indent="0">
              <a:buNone/>
            </a:pPr>
            <a:r>
              <a:rPr lang="en-US" sz="2600" dirty="0" smtClean="0"/>
              <a:t>FY2017 Accomplishments</a:t>
            </a:r>
          </a:p>
          <a:p>
            <a:r>
              <a:rPr lang="en-US" sz="1900" dirty="0" smtClean="0"/>
              <a:t>Identify and mitigate human factors challenges in air traffic controller tools</a:t>
            </a:r>
          </a:p>
          <a:p>
            <a:pPr lvl="1"/>
            <a:r>
              <a:rPr lang="en-US" sz="1500" dirty="0"/>
              <a:t>Applied data mining method to calculate frequency of use, effectiveness, number of errors, novel uses of capabilities, for selected ATC system </a:t>
            </a:r>
            <a:r>
              <a:rPr lang="en-US" sz="1500" dirty="0" smtClean="0"/>
              <a:t>functions. </a:t>
            </a:r>
          </a:p>
          <a:p>
            <a:pPr lvl="1"/>
            <a:r>
              <a:rPr lang="en-US" sz="1500" dirty="0" smtClean="0"/>
              <a:t>Identifying Ground-based Interval Management-Spacing (GIM-S) operational challenges, including controller use and disuse of the capability</a:t>
            </a:r>
          </a:p>
          <a:p>
            <a:pPr lvl="1"/>
            <a:r>
              <a:rPr lang="en-US" sz="1500" dirty="0" smtClean="0"/>
              <a:t>Developing recommendations to encourage </a:t>
            </a:r>
            <a:r>
              <a:rPr lang="en-US" sz="1500" dirty="0"/>
              <a:t>more frequent or more effective use of new ATC system features and provide feedback to programs on systems / procedures that pose problems for users</a:t>
            </a:r>
            <a:r>
              <a:rPr lang="en-US" sz="1500" dirty="0" smtClean="0"/>
              <a:t>.</a:t>
            </a:r>
          </a:p>
          <a:p>
            <a:pPr lvl="1"/>
            <a:r>
              <a:rPr lang="en-US" sz="1500" dirty="0" smtClean="0"/>
              <a:t>Tech Center data stores: </a:t>
            </a:r>
          </a:p>
          <a:p>
            <a:pPr lvl="2"/>
            <a:r>
              <a:rPr lang="en-US" sz="1500" dirty="0" smtClean="0"/>
              <a:t>CASSIE </a:t>
            </a:r>
            <a:r>
              <a:rPr lang="en-US" sz="1500" dirty="0"/>
              <a:t>(Computing and Analytics Shared Services Integrated Environment) </a:t>
            </a:r>
            <a:endParaRPr lang="en-US" sz="1500" dirty="0" smtClean="0"/>
          </a:p>
          <a:p>
            <a:pPr lvl="2"/>
            <a:r>
              <a:rPr lang="en-US" sz="1500" dirty="0" smtClean="0"/>
              <a:t>NER </a:t>
            </a:r>
            <a:r>
              <a:rPr lang="en-US" sz="1500" dirty="0"/>
              <a:t>(NAS Enterprise Repository</a:t>
            </a:r>
            <a:r>
              <a:rPr lang="en-US" sz="1500" dirty="0" smtClean="0"/>
              <a:t>)</a:t>
            </a:r>
            <a:endParaRPr lang="en-US" sz="1500" dirty="0"/>
          </a:p>
          <a:p>
            <a:pPr lvl="1"/>
            <a:endParaRPr lang="en-US" sz="1500" dirty="0" smtClean="0"/>
          </a:p>
          <a:p>
            <a:pPr lvl="1"/>
            <a:endParaRPr lang="en-US" sz="1500" dirty="0"/>
          </a:p>
          <a:p>
            <a:pPr>
              <a:defRPr/>
            </a:pPr>
            <a:r>
              <a:rPr lang="en-US" sz="1900" dirty="0" smtClean="0"/>
              <a:t>Assess design </a:t>
            </a:r>
            <a:r>
              <a:rPr lang="en-US" sz="1900" dirty="0"/>
              <a:t>decisions </a:t>
            </a:r>
            <a:r>
              <a:rPr lang="en-US" sz="1900" dirty="0" smtClean="0"/>
              <a:t>represented in the design of the air traffic controller’s  computer-human interface from a human factors perspective.</a:t>
            </a:r>
          </a:p>
          <a:p>
            <a:pPr lvl="1">
              <a:defRPr/>
            </a:pPr>
            <a:r>
              <a:rPr lang="en-US" sz="1500" dirty="0" smtClean="0"/>
              <a:t>CHI </a:t>
            </a:r>
            <a:r>
              <a:rPr lang="en-US" sz="1500" dirty="0"/>
              <a:t>development.  </a:t>
            </a:r>
            <a:r>
              <a:rPr lang="en-US" sz="1500" dirty="0" smtClean="0"/>
              <a:t>Assessed </a:t>
            </a:r>
            <a:r>
              <a:rPr lang="en-US" sz="1500" dirty="0"/>
              <a:t>the integrated work environment for controllers to identify relative risks and initiate development of potential mitigation </a:t>
            </a:r>
            <a:r>
              <a:rPr lang="en-US" sz="1500" dirty="0" smtClean="0"/>
              <a:t>strategies</a:t>
            </a:r>
          </a:p>
          <a:p>
            <a:pPr lvl="1">
              <a:defRPr/>
            </a:pPr>
            <a:r>
              <a:rPr lang="en-US" sz="1500" dirty="0" smtClean="0"/>
              <a:t>Provide Air </a:t>
            </a:r>
            <a:r>
              <a:rPr lang="en-US" sz="1500" dirty="0"/>
              <a:t>Traffic, Safety and Program Managers with an initial risk assessment and recommended risk </a:t>
            </a:r>
            <a:r>
              <a:rPr lang="en-US" sz="1500" dirty="0" smtClean="0"/>
              <a:t>mitigations.</a:t>
            </a:r>
          </a:p>
          <a:p>
            <a:pPr lvl="1">
              <a:defRPr/>
            </a:pPr>
            <a:r>
              <a:rPr lang="en-US" sz="1500" dirty="0" smtClean="0"/>
              <a:t>Provide recommendations with scientific data supporting the need to make </a:t>
            </a:r>
            <a:r>
              <a:rPr lang="en-US" sz="1500" dirty="0"/>
              <a:t>changes to the controller's work </a:t>
            </a:r>
            <a:r>
              <a:rPr lang="en-US" sz="1500" dirty="0" smtClean="0"/>
              <a:t>environment. Addressing new </a:t>
            </a:r>
            <a:r>
              <a:rPr lang="en-US" sz="1500" dirty="0"/>
              <a:t>technologies; NAS change requirements from the field; and external requirements from organizations such as ICAO.</a:t>
            </a:r>
          </a:p>
          <a:p>
            <a:endParaRPr lang="en-US" sz="1800" dirty="0"/>
          </a:p>
          <a:p>
            <a:pPr lvl="1"/>
            <a:endParaRPr lang="en-US" sz="1400"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14</a:t>
            </a:fld>
            <a:endParaRPr lang="en-US" dirty="0"/>
          </a:p>
        </p:txBody>
      </p:sp>
    </p:spTree>
    <p:extLst>
      <p:ext uri="{BB962C8B-B14F-4D97-AF65-F5344CB8AC3E}">
        <p14:creationId xmlns:p14="http://schemas.microsoft.com/office/powerpoint/2010/main" val="2057231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HF.5 Human Performance Enhancement</a:t>
            </a:r>
          </a:p>
        </p:txBody>
      </p:sp>
      <p:sp>
        <p:nvSpPr>
          <p:cNvPr id="3" name="Content Placeholder 2"/>
          <p:cNvSpPr>
            <a:spLocks noGrp="1"/>
          </p:cNvSpPr>
          <p:nvPr>
            <p:ph idx="1"/>
          </p:nvPr>
        </p:nvSpPr>
        <p:spPr>
          <a:xfrm>
            <a:off x="495300" y="1219200"/>
            <a:ext cx="8050213" cy="4391025"/>
          </a:xfrm>
        </p:spPr>
        <p:txBody>
          <a:bodyPr/>
          <a:lstStyle/>
          <a:p>
            <a:r>
              <a:rPr lang="en-US" altLang="en-US" sz="2000" b="0" dirty="0"/>
              <a:t>Develop methods of measurement and assessment criteria supporting evaluation of air traffic controller and technician performance and application in workforce improvement policies</a:t>
            </a:r>
            <a:r>
              <a:rPr lang="en-US" altLang="en-US" sz="2000" b="0" dirty="0" smtClean="0"/>
              <a:t>.</a:t>
            </a:r>
          </a:p>
          <a:p>
            <a:endParaRPr lang="en-US" altLang="en-US" sz="2000" b="0" dirty="0"/>
          </a:p>
          <a:p>
            <a:r>
              <a:rPr lang="en-US" altLang="en-US" sz="2000" b="0" dirty="0"/>
              <a:t>Conduct focused research to identify minimum qualifications for specific air traffic control and technical operations jobs and performance in initial training.</a:t>
            </a:r>
          </a:p>
          <a:p>
            <a:endParaRPr lang="en-US" sz="2000"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15</a:t>
            </a:fld>
            <a:endParaRPr lang="en-US" dirty="0"/>
          </a:p>
        </p:txBody>
      </p:sp>
    </p:spTree>
    <p:extLst>
      <p:ext uri="{BB962C8B-B14F-4D97-AF65-F5344CB8AC3E}">
        <p14:creationId xmlns:p14="http://schemas.microsoft.com/office/powerpoint/2010/main" val="428195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HF.5 Human Performance Enhancement</a:t>
            </a:r>
          </a:p>
        </p:txBody>
      </p:sp>
      <p:sp>
        <p:nvSpPr>
          <p:cNvPr id="3" name="Content Placeholder 2"/>
          <p:cNvSpPr>
            <a:spLocks noGrp="1"/>
          </p:cNvSpPr>
          <p:nvPr>
            <p:ph idx="1"/>
          </p:nvPr>
        </p:nvSpPr>
        <p:spPr>
          <a:xfrm>
            <a:off x="495300" y="1219200"/>
            <a:ext cx="8050213" cy="5029200"/>
          </a:xfrm>
        </p:spPr>
        <p:txBody>
          <a:bodyPr>
            <a:normAutofit fontScale="92500" lnSpcReduction="10000"/>
          </a:bodyPr>
          <a:lstStyle/>
          <a:p>
            <a:pPr marL="0" indent="0">
              <a:buNone/>
            </a:pPr>
            <a:r>
              <a:rPr lang="en-US" sz="2400" dirty="0" smtClean="0"/>
              <a:t>FY2017 Accomplishments</a:t>
            </a:r>
          </a:p>
          <a:p>
            <a:pPr marL="0" indent="0">
              <a:buNone/>
            </a:pPr>
            <a:endParaRPr lang="en-US" sz="2400" dirty="0"/>
          </a:p>
          <a:p>
            <a:r>
              <a:rPr lang="en-US" sz="1900" b="0" dirty="0" smtClean="0"/>
              <a:t>Recommended Use of Common Principles Course in ATSS Employment Decisions</a:t>
            </a:r>
          </a:p>
          <a:p>
            <a:pPr lvl="1"/>
            <a:r>
              <a:rPr lang="en-US" sz="1400" dirty="0" smtClean="0"/>
              <a:t>Completed content validation of the Common Principles Course</a:t>
            </a:r>
          </a:p>
          <a:p>
            <a:pPr lvl="1"/>
            <a:r>
              <a:rPr lang="en-US" sz="1400" dirty="0" smtClean="0"/>
              <a:t>Briefed Vice President for Technical Operations (AJW-0) with findings and recommendations</a:t>
            </a:r>
            <a:br>
              <a:rPr lang="en-US" sz="1400" dirty="0" smtClean="0"/>
            </a:br>
            <a:endParaRPr lang="en-US" sz="1400" dirty="0" smtClean="0"/>
          </a:p>
          <a:p>
            <a:r>
              <a:rPr lang="en-US" sz="1900" b="0" dirty="0" smtClean="0"/>
              <a:t>Advise ATO Management Services (AJG) about why </a:t>
            </a:r>
            <a:r>
              <a:rPr lang="en-US" sz="1900" b="0" dirty="0"/>
              <a:t>air traffic control specialists (ATCSs) fail field qualification training</a:t>
            </a:r>
            <a:endParaRPr lang="en-US" sz="1900" b="0" dirty="0" smtClean="0"/>
          </a:p>
          <a:p>
            <a:pPr lvl="1"/>
            <a:r>
              <a:rPr lang="en-US" sz="1400" dirty="0"/>
              <a:t>Assessed </a:t>
            </a:r>
            <a:r>
              <a:rPr lang="en-US" sz="1400" dirty="0" smtClean="0">
                <a:cs typeface="Arial" pitchFamily="34" charset="0"/>
              </a:rPr>
              <a:t>trainees </a:t>
            </a:r>
            <a:r>
              <a:rPr lang="en-US" sz="1400" dirty="0">
                <a:cs typeface="Arial" pitchFamily="34" charset="0"/>
              </a:rPr>
              <a:t>who </a:t>
            </a:r>
            <a:r>
              <a:rPr lang="en-US" sz="1400" dirty="0" smtClean="0">
                <a:cs typeface="Arial" pitchFamily="34" charset="0"/>
              </a:rPr>
              <a:t>came </a:t>
            </a:r>
            <a:r>
              <a:rPr lang="en-US" sz="1400" dirty="0">
                <a:cs typeface="Arial" pitchFamily="34" charset="0"/>
              </a:rPr>
              <a:t>to the Academy to retrain in </a:t>
            </a:r>
            <a:r>
              <a:rPr lang="en-US" sz="1400" dirty="0" smtClean="0">
                <a:cs typeface="Arial" pitchFamily="34" charset="0"/>
              </a:rPr>
              <a:t>the tower option after </a:t>
            </a:r>
            <a:r>
              <a:rPr lang="en-US" sz="1400" dirty="0">
                <a:cs typeface="Arial" pitchFamily="34" charset="0"/>
              </a:rPr>
              <a:t>failing field training at </a:t>
            </a:r>
            <a:r>
              <a:rPr lang="en-US" sz="1400" dirty="0" err="1">
                <a:cs typeface="Arial" pitchFamily="34" charset="0"/>
              </a:rPr>
              <a:t>en</a:t>
            </a:r>
            <a:r>
              <a:rPr lang="en-US" sz="1400" dirty="0">
                <a:cs typeface="Arial" pitchFamily="34" charset="0"/>
              </a:rPr>
              <a:t> route and higher level TRACON </a:t>
            </a:r>
            <a:r>
              <a:rPr lang="en-US" sz="1400" dirty="0" smtClean="0">
                <a:cs typeface="Arial" pitchFamily="34" charset="0"/>
              </a:rPr>
              <a:t>facilities using </a:t>
            </a:r>
            <a:r>
              <a:rPr lang="en-US" sz="1400" dirty="0" smtClean="0"/>
              <a:t>the </a:t>
            </a:r>
            <a:r>
              <a:rPr lang="en-US" sz="1400" dirty="0" smtClean="0">
                <a:cs typeface="Arial" pitchFamily="34" charset="0"/>
              </a:rPr>
              <a:t>Controller </a:t>
            </a:r>
            <a:r>
              <a:rPr lang="en-US" sz="1400" dirty="0">
                <a:cs typeface="Arial" pitchFamily="34" charset="0"/>
              </a:rPr>
              <a:t>Transfer Questionnaire (CTQ</a:t>
            </a:r>
            <a:r>
              <a:rPr lang="en-US" sz="1400" dirty="0" smtClean="0">
                <a:cs typeface="Arial" pitchFamily="34" charset="0"/>
              </a:rPr>
              <a:t>)</a:t>
            </a:r>
            <a:br>
              <a:rPr lang="en-US" sz="1400" dirty="0" smtClean="0">
                <a:cs typeface="Arial" pitchFamily="34" charset="0"/>
              </a:rPr>
            </a:br>
            <a:endParaRPr lang="en-US" sz="1400" dirty="0" smtClean="0">
              <a:cs typeface="Arial" pitchFamily="34" charset="0"/>
            </a:endParaRPr>
          </a:p>
          <a:p>
            <a:r>
              <a:rPr lang="en-US" sz="1900" b="0" dirty="0" smtClean="0">
                <a:cs typeface="Arial" pitchFamily="34" charset="0"/>
              </a:rPr>
              <a:t>Supported ATO data-driven </a:t>
            </a:r>
            <a:r>
              <a:rPr lang="en-US" sz="1900" b="0" dirty="0">
                <a:cs typeface="Arial" pitchFamily="34" charset="0"/>
              </a:rPr>
              <a:t>decision-making </a:t>
            </a:r>
            <a:r>
              <a:rPr lang="en-US" sz="1900" b="0" dirty="0" smtClean="0">
                <a:cs typeface="Arial" pitchFamily="34" charset="0"/>
              </a:rPr>
              <a:t>on ATC selection </a:t>
            </a:r>
            <a:r>
              <a:rPr lang="en-US" sz="1900" b="0" dirty="0">
                <a:cs typeface="Arial" pitchFamily="34" charset="0"/>
              </a:rPr>
              <a:t>and </a:t>
            </a:r>
            <a:r>
              <a:rPr lang="en-US" sz="1900" b="0" dirty="0" smtClean="0">
                <a:cs typeface="Arial" pitchFamily="34" charset="0"/>
              </a:rPr>
              <a:t>training, for controllers who were unsuccessful </a:t>
            </a:r>
            <a:r>
              <a:rPr lang="en-US" sz="1900" b="0" dirty="0">
                <a:cs typeface="Arial" pitchFamily="34" charset="0"/>
              </a:rPr>
              <a:t>in training at their first assigned facility </a:t>
            </a:r>
            <a:r>
              <a:rPr lang="en-US" sz="1900" b="0" dirty="0" smtClean="0">
                <a:cs typeface="Arial" pitchFamily="34" charset="0"/>
              </a:rPr>
              <a:t>and were </a:t>
            </a:r>
            <a:r>
              <a:rPr lang="en-US" sz="1900" b="0" dirty="0">
                <a:cs typeface="Arial" pitchFamily="34" charset="0"/>
              </a:rPr>
              <a:t>allowed to transfer to a lower-level ATC facility</a:t>
            </a:r>
            <a:r>
              <a:rPr lang="en-US" sz="1900" b="0" dirty="0" smtClean="0">
                <a:cs typeface="Arial" pitchFamily="34" charset="0"/>
              </a:rPr>
              <a:t>.</a:t>
            </a:r>
            <a:r>
              <a:rPr lang="en-US" sz="1500" b="0" dirty="0" smtClean="0">
                <a:cs typeface="Arial" pitchFamily="34" charset="0"/>
              </a:rPr>
              <a:t/>
            </a:r>
            <a:br>
              <a:rPr lang="en-US" sz="1500" b="0" dirty="0" smtClean="0">
                <a:cs typeface="Arial" pitchFamily="34" charset="0"/>
              </a:rPr>
            </a:br>
            <a:endParaRPr lang="en-US" sz="1500" b="0" dirty="0" smtClean="0">
              <a:cs typeface="Arial" pitchFamily="34" charset="0"/>
            </a:endParaRPr>
          </a:p>
          <a:p>
            <a:r>
              <a:rPr lang="en-US" sz="1900" dirty="0" smtClean="0">
                <a:cs typeface="Arial" pitchFamily="34" charset="0"/>
              </a:rPr>
              <a:t>Improving FAA Academy instructor rater reliability</a:t>
            </a:r>
          </a:p>
          <a:p>
            <a:pPr lvl="1"/>
            <a:r>
              <a:rPr lang="en-US" sz="1400" dirty="0" smtClean="0">
                <a:cs typeface="Arial" pitchFamily="34" charset="0"/>
              </a:rPr>
              <a:t>Assessed feasibility of using recordings of student performance as stimuli for evaluation of inter-rater agreement.</a:t>
            </a:r>
          </a:p>
          <a:p>
            <a:pPr lvl="1"/>
            <a:r>
              <a:rPr lang="en-US" sz="1400" dirty="0" smtClean="0">
                <a:cs typeface="Arial" pitchFamily="34" charset="0"/>
              </a:rPr>
              <a:t>Provided </a:t>
            </a:r>
            <a:r>
              <a:rPr lang="en-US" sz="1400" dirty="0">
                <a:cs typeface="Arial" pitchFamily="34" charset="0"/>
              </a:rPr>
              <a:t>expertise and training on the psychological biases and errors that can impact performance ratings. </a:t>
            </a:r>
            <a:r>
              <a:rPr lang="en-US" sz="1400" dirty="0" smtClean="0">
                <a:cs typeface="Arial" pitchFamily="34" charset="0"/>
              </a:rPr>
              <a:t>Incorporated </a:t>
            </a:r>
            <a:r>
              <a:rPr lang="en-US" sz="1400" dirty="0">
                <a:cs typeface="Arial" pitchFamily="34" charset="0"/>
              </a:rPr>
              <a:t>best practices in this area. </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16</a:t>
            </a:fld>
            <a:endParaRPr lang="en-US" dirty="0"/>
          </a:p>
        </p:txBody>
      </p:sp>
    </p:spTree>
    <p:extLst>
      <p:ext uri="{BB962C8B-B14F-4D97-AF65-F5344CB8AC3E}">
        <p14:creationId xmlns:p14="http://schemas.microsoft.com/office/powerpoint/2010/main" val="3145365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Supplemental Slides</a:t>
            </a:r>
            <a:endParaRPr lang="en-US" sz="3200" dirty="0"/>
          </a:p>
        </p:txBody>
      </p:sp>
      <p:sp>
        <p:nvSpPr>
          <p:cNvPr id="3" name="Content Placeholder 2"/>
          <p:cNvSpPr>
            <a:spLocks noGrp="1"/>
          </p:cNvSpPr>
          <p:nvPr>
            <p:ph idx="1"/>
          </p:nvPr>
        </p:nvSpPr>
        <p:spPr/>
        <p:txBody>
          <a:bodyPr>
            <a:normAutofit/>
          </a:bodyPr>
          <a:lstStyle/>
          <a:p>
            <a:r>
              <a:rPr lang="en-US" dirty="0" smtClean="0"/>
              <a:t>FY2017 Research Requirements</a:t>
            </a:r>
          </a:p>
          <a:p>
            <a:endParaRPr lang="en-US" dirty="0" smtClean="0"/>
          </a:p>
          <a:p>
            <a:r>
              <a:rPr lang="en-US" dirty="0" smtClean="0"/>
              <a:t>Risks</a:t>
            </a:r>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17</a:t>
            </a:fld>
            <a:endParaRPr lang="en-US" dirty="0"/>
          </a:p>
        </p:txBody>
      </p:sp>
    </p:spTree>
    <p:extLst>
      <p:ext uri="{BB962C8B-B14F-4D97-AF65-F5344CB8AC3E}">
        <p14:creationId xmlns:p14="http://schemas.microsoft.com/office/powerpoint/2010/main" val="3889754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688"/>
            <a:ext cx="8229600" cy="1143000"/>
          </a:xfrm>
        </p:spPr>
        <p:txBody>
          <a:bodyPr/>
          <a:lstStyle/>
          <a:p>
            <a:r>
              <a:rPr lang="en-US" sz="3200" dirty="0" smtClean="0"/>
              <a:t>FY2017 Research Requirements</a:t>
            </a:r>
            <a:endParaRPr lang="en-US" sz="3200" dirty="0"/>
          </a:p>
        </p:txBody>
      </p:sp>
      <p:sp>
        <p:nvSpPr>
          <p:cNvPr id="3" name="Slide Number Placeholder 2"/>
          <p:cNvSpPr>
            <a:spLocks noGrp="1"/>
          </p:cNvSpPr>
          <p:nvPr>
            <p:ph type="sldNum" sz="quarter" idx="10"/>
          </p:nvPr>
        </p:nvSpPr>
        <p:spPr/>
        <p:txBody>
          <a:bodyPr/>
          <a:lstStyle/>
          <a:p>
            <a:pPr>
              <a:defRPr/>
            </a:pPr>
            <a:fld id="{270D9700-55C9-4994-9F50-83587CDD3D72}" type="slidenum">
              <a:rPr lang="en-US" smtClean="0"/>
              <a:pPr>
                <a:defRPr/>
              </a:pPr>
              <a:t>18</a:t>
            </a:fld>
            <a:endParaRPr lang="en-US" smtClean="0"/>
          </a:p>
          <a:p>
            <a:pPr>
              <a:defRPr/>
            </a:pPr>
            <a:endParaRPr lang="en-US" dirty="0"/>
          </a:p>
        </p:txBody>
      </p:sp>
      <p:graphicFrame>
        <p:nvGraphicFramePr>
          <p:cNvPr id="4" name="Table 3"/>
          <p:cNvGraphicFramePr>
            <a:graphicFrameLocks noGrp="1"/>
          </p:cNvGraphicFramePr>
          <p:nvPr>
            <p:extLst/>
          </p:nvPr>
        </p:nvGraphicFramePr>
        <p:xfrm>
          <a:off x="283030" y="605790"/>
          <a:ext cx="7690660" cy="5973858"/>
        </p:xfrm>
        <a:graphic>
          <a:graphicData uri="http://schemas.openxmlformats.org/drawingml/2006/table">
            <a:tbl>
              <a:tblPr firstRow="1" bandRow="1">
                <a:tableStyleId>{5C22544A-7EE6-4342-B048-85BDC9FD1C3A}</a:tableStyleId>
              </a:tblPr>
              <a:tblGrid>
                <a:gridCol w="919632">
                  <a:extLst>
                    <a:ext uri="{9D8B030D-6E8A-4147-A177-3AD203B41FA5}">
                      <a16:colId xmlns:a16="http://schemas.microsoft.com/office/drawing/2014/main" val="20000"/>
                    </a:ext>
                  </a:extLst>
                </a:gridCol>
                <a:gridCol w="4275452">
                  <a:extLst>
                    <a:ext uri="{9D8B030D-6E8A-4147-A177-3AD203B41FA5}">
                      <a16:colId xmlns:a16="http://schemas.microsoft.com/office/drawing/2014/main" val="20001"/>
                    </a:ext>
                  </a:extLst>
                </a:gridCol>
                <a:gridCol w="800333">
                  <a:extLst>
                    <a:ext uri="{9D8B030D-6E8A-4147-A177-3AD203B41FA5}">
                      <a16:colId xmlns:a16="http://schemas.microsoft.com/office/drawing/2014/main" val="20002"/>
                    </a:ext>
                  </a:extLst>
                </a:gridCol>
                <a:gridCol w="1695243">
                  <a:extLst>
                    <a:ext uri="{9D8B030D-6E8A-4147-A177-3AD203B41FA5}">
                      <a16:colId xmlns:a16="http://schemas.microsoft.com/office/drawing/2014/main" val="20004"/>
                    </a:ext>
                  </a:extLst>
                </a:gridCol>
              </a:tblGrid>
              <a:tr h="370840">
                <a:tc>
                  <a:txBody>
                    <a:bodyPr/>
                    <a:lstStyle/>
                    <a:p>
                      <a:r>
                        <a:rPr lang="en-US" sz="1000" dirty="0" smtClean="0"/>
                        <a:t>No.</a:t>
                      </a:r>
                      <a:endParaRPr lang="en-US" sz="1000" dirty="0"/>
                    </a:p>
                  </a:txBody>
                  <a:tcPr/>
                </a:tc>
                <a:tc>
                  <a:txBody>
                    <a:bodyPr/>
                    <a:lstStyle/>
                    <a:p>
                      <a:r>
                        <a:rPr lang="en-US" sz="1000" dirty="0" smtClean="0"/>
                        <a:t>Title</a:t>
                      </a:r>
                      <a:endParaRPr lang="en-US" sz="1000" dirty="0"/>
                    </a:p>
                  </a:txBody>
                  <a:tcPr/>
                </a:tc>
                <a:tc>
                  <a:txBody>
                    <a:bodyPr/>
                    <a:lstStyle/>
                    <a:p>
                      <a:pPr algn="ctr"/>
                      <a:r>
                        <a:rPr lang="en-US" sz="1000" dirty="0" smtClean="0"/>
                        <a:t>Technical</a:t>
                      </a:r>
                      <a:r>
                        <a:rPr lang="en-US" sz="1000" baseline="0" dirty="0" smtClean="0"/>
                        <a:t> Performer</a:t>
                      </a:r>
                      <a:endParaRPr lang="en-US" sz="1000" dirty="0"/>
                    </a:p>
                  </a:txBody>
                  <a:tcPr/>
                </a:tc>
                <a:tc>
                  <a:txBody>
                    <a:bodyPr/>
                    <a:lstStyle/>
                    <a:p>
                      <a:pPr algn="ctr"/>
                      <a:r>
                        <a:rPr lang="en-US" sz="1000" dirty="0" smtClean="0"/>
                        <a:t>Acquisition Status</a:t>
                      </a:r>
                      <a:endParaRPr lang="en-US" sz="1000" dirty="0"/>
                    </a:p>
                  </a:txBody>
                  <a:tcPr/>
                </a:tc>
                <a:extLst>
                  <a:ext uri="{0D108BD9-81ED-4DB2-BD59-A6C34878D82A}">
                    <a16:rowId xmlns:a16="http://schemas.microsoft.com/office/drawing/2014/main" val="10000"/>
                  </a:ext>
                </a:extLst>
              </a:tr>
              <a:tr h="370840">
                <a:tc>
                  <a:txBody>
                    <a:bodyPr/>
                    <a:lstStyle/>
                    <a:p>
                      <a:r>
                        <a:rPr lang="en-US" sz="1000" dirty="0" smtClean="0"/>
                        <a:t>HF17-AJG-1</a:t>
                      </a:r>
                      <a:endParaRPr lang="en-US" sz="1000" dirty="0"/>
                    </a:p>
                  </a:txBody>
                  <a:tcPr/>
                </a:tc>
                <a:tc>
                  <a:txBody>
                    <a:bodyPr/>
                    <a:lstStyle/>
                    <a:p>
                      <a:r>
                        <a:rPr lang="en-US" sz="1000" dirty="0" smtClean="0"/>
                        <a:t>Determine if attachment of job jeopardy to performance in the Common Principles (FAA 43078001) is supported by content validation </a:t>
                      </a:r>
                      <a:endParaRPr lang="en-US" sz="1000" dirty="0"/>
                    </a:p>
                  </a:txBody>
                  <a:tcPr/>
                </a:tc>
                <a:tc>
                  <a:txBody>
                    <a:bodyPr/>
                    <a:lstStyle/>
                    <a:p>
                      <a:pPr algn="ctr"/>
                      <a:r>
                        <a:rPr lang="en-US" sz="1000" dirty="0" smtClean="0"/>
                        <a:t>CAMI</a:t>
                      </a:r>
                      <a:endParaRPr lang="en-US" sz="1000" dirty="0"/>
                    </a:p>
                  </a:txBody>
                  <a:tcPr/>
                </a:tc>
                <a:tc>
                  <a:txBody>
                    <a:bodyPr/>
                    <a:lstStyle/>
                    <a:p>
                      <a:pPr algn="ctr"/>
                      <a:r>
                        <a:rPr lang="en-US" sz="1000" dirty="0" smtClean="0"/>
                        <a:t>FY2017 CAMI PD Task 5</a:t>
                      </a:r>
                      <a:endParaRPr lang="en-US" sz="1000" dirty="0"/>
                    </a:p>
                  </a:txBody>
                  <a:tcPr/>
                </a:tc>
                <a:extLst>
                  <a:ext uri="{0D108BD9-81ED-4DB2-BD59-A6C34878D82A}">
                    <a16:rowId xmlns:a16="http://schemas.microsoft.com/office/drawing/2014/main" val="10001"/>
                  </a:ext>
                </a:extLst>
              </a:tr>
              <a:tr h="370840">
                <a:tc>
                  <a:txBody>
                    <a:bodyPr/>
                    <a:lstStyle/>
                    <a:p>
                      <a:r>
                        <a:rPr lang="en-US" sz="1000" dirty="0" smtClean="0"/>
                        <a:t>HF17-AJG-2</a:t>
                      </a:r>
                      <a:endParaRPr lang="en-US" sz="1000" dirty="0"/>
                    </a:p>
                  </a:txBody>
                  <a:tcPr/>
                </a:tc>
                <a:tc>
                  <a:txBody>
                    <a:bodyPr/>
                    <a:lstStyle/>
                    <a:p>
                      <a:r>
                        <a:rPr lang="en-US" sz="1000" dirty="0" smtClean="0"/>
                        <a:t>Update and maintain an ATCS longitudinal training and performance database to support evaluation of proposed strategies, tests, or interventions in training, placement, and/or promotion of ATCSs</a:t>
                      </a:r>
                      <a:endParaRPr lang="en-US" sz="1000" dirty="0"/>
                    </a:p>
                  </a:txBody>
                  <a:tcPr/>
                </a:tc>
                <a:tc>
                  <a:txBody>
                    <a:bodyPr/>
                    <a:lstStyle/>
                    <a:p>
                      <a:pPr algn="ctr"/>
                      <a:r>
                        <a:rPr lang="en-US" sz="1000" dirty="0" smtClean="0"/>
                        <a:t>CAMI</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Task</a:t>
                      </a:r>
                      <a:r>
                        <a:rPr lang="en-US" sz="1000" baseline="0" dirty="0" smtClean="0"/>
                        <a:t> 4</a:t>
                      </a:r>
                      <a:endParaRPr lang="en-US" sz="1000" dirty="0"/>
                    </a:p>
                  </a:txBody>
                  <a:tcPr/>
                </a:tc>
                <a:extLst>
                  <a:ext uri="{0D108BD9-81ED-4DB2-BD59-A6C34878D82A}">
                    <a16:rowId xmlns:a16="http://schemas.microsoft.com/office/drawing/2014/main" val="10002"/>
                  </a:ext>
                </a:extLst>
              </a:tr>
              <a:tr h="370840">
                <a:tc>
                  <a:txBody>
                    <a:bodyPr/>
                    <a:lstStyle/>
                    <a:p>
                      <a:r>
                        <a:rPr lang="en-US" sz="1000" dirty="0" smtClean="0"/>
                        <a:t>HF17-AJG-3</a:t>
                      </a:r>
                      <a:endParaRPr lang="en-US" sz="1000" dirty="0"/>
                    </a:p>
                  </a:txBody>
                  <a:tcPr/>
                </a:tc>
                <a:tc>
                  <a:txBody>
                    <a:bodyPr/>
                    <a:lstStyle/>
                    <a:p>
                      <a:r>
                        <a:rPr lang="en-US" sz="1000" dirty="0" smtClean="0"/>
                        <a:t>Conduct strategic job analysis for NAS Security and Enterprise Operations (NASEO) Directorate</a:t>
                      </a:r>
                      <a:endParaRPr lang="en-US" sz="1000" dirty="0"/>
                    </a:p>
                  </a:txBody>
                  <a:tcPr/>
                </a:tc>
                <a:tc>
                  <a:txBody>
                    <a:bodyPr/>
                    <a:lstStyle/>
                    <a:p>
                      <a:pPr algn="ctr"/>
                      <a:r>
                        <a:rPr lang="en-US" sz="1000" dirty="0" smtClean="0"/>
                        <a:t>CAMI</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Task</a:t>
                      </a:r>
                      <a:r>
                        <a:rPr lang="en-US" sz="1000" baseline="0" dirty="0" smtClean="0"/>
                        <a:t> 10</a:t>
                      </a:r>
                      <a:endParaRPr lang="en-US" sz="1000" dirty="0" smtClean="0"/>
                    </a:p>
                  </a:txBody>
                  <a:tcPr/>
                </a:tc>
                <a:extLst>
                  <a:ext uri="{0D108BD9-81ED-4DB2-BD59-A6C34878D82A}">
                    <a16:rowId xmlns:a16="http://schemas.microsoft.com/office/drawing/2014/main" val="10003"/>
                  </a:ext>
                </a:extLst>
              </a:tr>
              <a:tr h="370840">
                <a:tc>
                  <a:txBody>
                    <a:bodyPr/>
                    <a:lstStyle/>
                    <a:p>
                      <a:r>
                        <a:rPr lang="en-US" sz="1000" dirty="0" smtClean="0"/>
                        <a:t>HF17-AJG-4</a:t>
                      </a:r>
                      <a:endParaRPr lang="en-US" sz="1000" dirty="0"/>
                    </a:p>
                  </a:txBody>
                  <a:tcPr/>
                </a:tc>
                <a:tc>
                  <a:txBody>
                    <a:bodyPr/>
                    <a:lstStyle/>
                    <a:p>
                      <a:r>
                        <a:rPr lang="en-US" sz="1000" dirty="0" smtClean="0"/>
                        <a:t>Develop recommendations for increasing the likelihood that controller trainees will succeed in field training to ensure that trainees are not lost due to factors other than their ability to control air traffic</a:t>
                      </a:r>
                      <a:endParaRPr lang="en-US" sz="1000" dirty="0"/>
                    </a:p>
                  </a:txBody>
                  <a:tcPr/>
                </a:tc>
                <a:tc>
                  <a:txBody>
                    <a:bodyPr/>
                    <a:lstStyle/>
                    <a:p>
                      <a:pPr algn="ctr"/>
                      <a:r>
                        <a:rPr lang="en-US" sz="1000" dirty="0" smtClean="0"/>
                        <a:t>CAMI</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Task 6</a:t>
                      </a:r>
                      <a:endParaRPr lang="en-US" sz="1000" dirty="0"/>
                    </a:p>
                  </a:txBody>
                  <a:tcPr/>
                </a:tc>
                <a:extLst>
                  <a:ext uri="{0D108BD9-81ED-4DB2-BD59-A6C34878D82A}">
                    <a16:rowId xmlns:a16="http://schemas.microsoft.com/office/drawing/2014/main" val="10004"/>
                  </a:ext>
                </a:extLst>
              </a:tr>
              <a:tr h="370840">
                <a:tc>
                  <a:txBody>
                    <a:bodyPr/>
                    <a:lstStyle/>
                    <a:p>
                      <a:r>
                        <a:rPr lang="en-US" sz="1000" dirty="0" smtClean="0"/>
                        <a:t>HF17-AJG-5</a:t>
                      </a:r>
                      <a:endParaRPr lang="en-US" sz="1000" dirty="0"/>
                    </a:p>
                  </a:txBody>
                  <a:tcPr/>
                </a:tc>
                <a:tc>
                  <a:txBody>
                    <a:bodyPr/>
                    <a:lstStyle/>
                    <a:p>
                      <a:r>
                        <a:rPr lang="en-US" sz="1000" dirty="0" smtClean="0"/>
                        <a:t>Technical Operations Talent Acquisition Process: Development</a:t>
                      </a:r>
                      <a:r>
                        <a:rPr lang="en-US" sz="1000" baseline="0" dirty="0" smtClean="0"/>
                        <a:t> of field ATSS (FV-2101) structured pre-employment interview</a:t>
                      </a:r>
                      <a:endParaRPr lang="en-US" sz="1000" dirty="0"/>
                    </a:p>
                  </a:txBody>
                  <a:tcPr/>
                </a:tc>
                <a:tc>
                  <a:txBody>
                    <a:bodyPr/>
                    <a:lstStyle/>
                    <a:p>
                      <a:pPr algn="ctr"/>
                      <a:r>
                        <a:rPr lang="en-US" sz="1000" dirty="0" smtClean="0"/>
                        <a:t>CAMI</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Requirement Withdrawn</a:t>
                      </a:r>
                    </a:p>
                  </a:txBody>
                  <a:tcPr/>
                </a:tc>
                <a:extLst>
                  <a:ext uri="{0D108BD9-81ED-4DB2-BD59-A6C34878D82A}">
                    <a16:rowId xmlns:a16="http://schemas.microsoft.com/office/drawing/2014/main" val="10005"/>
                  </a:ext>
                </a:extLst>
              </a:tr>
              <a:tr h="0">
                <a:tc>
                  <a:txBody>
                    <a:bodyPr/>
                    <a:lstStyle/>
                    <a:p>
                      <a:endParaRPr lang="en-US" sz="1000" dirty="0"/>
                    </a:p>
                  </a:txBody>
                  <a:tcPr/>
                </a:tc>
                <a:tc>
                  <a:txBody>
                    <a:bodyPr/>
                    <a:lstStyle/>
                    <a:p>
                      <a:r>
                        <a:rPr lang="en-US" sz="1000" b="1" i="1" dirty="0" smtClean="0"/>
                        <a:t>AJG Total = 4 projects</a:t>
                      </a:r>
                      <a:endParaRPr lang="en-US" sz="1000" b="1" i="1" dirty="0"/>
                    </a:p>
                  </a:txBody>
                  <a:tcPr/>
                </a:tc>
                <a:tc>
                  <a:txBody>
                    <a:bodyPr/>
                    <a:lstStyle/>
                    <a:p>
                      <a:pPr algn="ctr"/>
                      <a:endParaRPr lang="en-US" sz="1000" b="1" i="1" dirty="0"/>
                    </a:p>
                  </a:txBody>
                  <a:tcPr/>
                </a:tc>
                <a:tc>
                  <a:txBody>
                    <a:bodyPr/>
                    <a:lstStyle/>
                    <a:p>
                      <a:pPr algn="ctr"/>
                      <a:endParaRPr lang="en-US" sz="1000" b="1" i="1" dirty="0"/>
                    </a:p>
                  </a:txBody>
                  <a:tcPr/>
                </a:tc>
                <a:extLst>
                  <a:ext uri="{0D108BD9-81ED-4DB2-BD59-A6C34878D82A}">
                    <a16:rowId xmlns:a16="http://schemas.microsoft.com/office/drawing/2014/main" val="10006"/>
                  </a:ext>
                </a:extLst>
              </a:tr>
              <a:tr h="370840">
                <a:tc>
                  <a:txBody>
                    <a:bodyPr/>
                    <a:lstStyle/>
                    <a:p>
                      <a:r>
                        <a:rPr lang="en-US" sz="1000" dirty="0" smtClean="0"/>
                        <a:t>HF17-AJI1-1</a:t>
                      </a:r>
                      <a:endParaRPr lang="en-US" sz="1000" dirty="0"/>
                    </a:p>
                  </a:txBody>
                  <a:tcPr/>
                </a:tc>
                <a:tc>
                  <a:txBody>
                    <a:bodyPr/>
                    <a:lstStyle/>
                    <a:p>
                      <a:r>
                        <a:rPr lang="en-US" sz="1000" dirty="0" smtClean="0"/>
                        <a:t>Conduct research to support Runway Safety Call to Action Implementation Plan activities - Literature Review for Human Factors in </a:t>
                      </a:r>
                      <a:br>
                        <a:rPr lang="en-US" sz="1000" dirty="0" smtClean="0"/>
                      </a:br>
                      <a:r>
                        <a:rPr lang="en-US" sz="1000" dirty="0" smtClean="0"/>
                        <a:t>Wrong Surface Landings</a:t>
                      </a:r>
                      <a:endParaRPr lang="en-US" sz="1000" dirty="0"/>
                    </a:p>
                  </a:txBody>
                  <a:tcPr/>
                </a:tc>
                <a:tc>
                  <a:txBody>
                    <a:bodyPr/>
                    <a:lstStyle/>
                    <a:p>
                      <a:pPr algn="ctr"/>
                      <a:endParaRPr lang="en-US" sz="1000" dirty="0"/>
                    </a:p>
                  </a:txBody>
                  <a:tcPr/>
                </a:tc>
                <a:tc>
                  <a:txBody>
                    <a:bodyPr/>
                    <a:lstStyle/>
                    <a:p>
                      <a:pPr algn="ctr"/>
                      <a:r>
                        <a:rPr lang="en-US" sz="1000" dirty="0" smtClean="0"/>
                        <a:t>Requirement Withdrawn</a:t>
                      </a:r>
                    </a:p>
                    <a:p>
                      <a:pPr algn="ctr"/>
                      <a:r>
                        <a:rPr lang="en-US" sz="1000" dirty="0" smtClean="0"/>
                        <a:t>(AJI Used Ops Account</a:t>
                      </a:r>
                      <a:r>
                        <a:rPr lang="en-US" sz="1000" baseline="0" dirty="0" smtClean="0"/>
                        <a:t> to fund this)</a:t>
                      </a:r>
                      <a:endParaRPr lang="en-US" sz="1000" dirty="0"/>
                    </a:p>
                  </a:txBody>
                  <a:tcPr/>
                </a:tc>
                <a:extLst>
                  <a:ext uri="{0D108BD9-81ED-4DB2-BD59-A6C34878D82A}">
                    <a16:rowId xmlns:a16="http://schemas.microsoft.com/office/drawing/2014/main" val="10007"/>
                  </a:ext>
                </a:extLst>
              </a:tr>
              <a:tr h="365538">
                <a:tc>
                  <a:txBody>
                    <a:bodyPr/>
                    <a:lstStyle/>
                    <a:p>
                      <a:r>
                        <a:rPr lang="en-US" sz="1000" dirty="0" smtClean="0"/>
                        <a:t>HF17-AJI1-2</a:t>
                      </a:r>
                      <a:endParaRPr lang="en-US" sz="1000" dirty="0"/>
                    </a:p>
                  </a:txBody>
                  <a:tcPr/>
                </a:tc>
                <a:tc>
                  <a:txBody>
                    <a:bodyPr/>
                    <a:lstStyle/>
                    <a:p>
                      <a:r>
                        <a:rPr lang="en-US" sz="1000" dirty="0" smtClean="0"/>
                        <a:t>Visual Scanning Techniques Research Study</a:t>
                      </a:r>
                      <a:endParaRPr lang="en-US" sz="1000" dirty="0"/>
                    </a:p>
                  </a:txBody>
                  <a:tcPr/>
                </a:tc>
                <a:tc>
                  <a:txBody>
                    <a:bodyPr/>
                    <a:lstStyle/>
                    <a:p>
                      <a:pPr algn="ctr"/>
                      <a:r>
                        <a:rPr lang="en-US" sz="1000" dirty="0" smtClean="0"/>
                        <a:t>CAMI</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Task</a:t>
                      </a:r>
                      <a:r>
                        <a:rPr lang="en-US" sz="1000" baseline="0" dirty="0" smtClean="0"/>
                        <a:t> 3</a:t>
                      </a:r>
                      <a:endParaRPr lang="en-US" sz="1000" dirty="0" smtClean="0"/>
                    </a:p>
                  </a:txBody>
                  <a:tcPr/>
                </a:tc>
                <a:extLst>
                  <a:ext uri="{0D108BD9-81ED-4DB2-BD59-A6C34878D82A}">
                    <a16:rowId xmlns:a16="http://schemas.microsoft.com/office/drawing/2014/main" val="10008"/>
                  </a:ext>
                </a:extLst>
              </a:tr>
              <a:tr h="370840">
                <a:tc>
                  <a:txBody>
                    <a:bodyPr/>
                    <a:lstStyle/>
                    <a:p>
                      <a:endParaRPr lang="en-US" sz="1000" dirty="0"/>
                    </a:p>
                  </a:txBody>
                  <a:tcPr/>
                </a:tc>
                <a:tc>
                  <a:txBody>
                    <a:bodyPr/>
                    <a:lstStyle/>
                    <a:p>
                      <a:r>
                        <a:rPr lang="en-US" sz="1000" dirty="0" smtClean="0"/>
                        <a:t>Air Traffic On-the-Job Training</a:t>
                      </a:r>
                      <a:r>
                        <a:rPr lang="en-US" sz="1000" baseline="0" dirty="0" smtClean="0"/>
                        <a:t> Instructor (OJT-I) Support and Instructor’s Handbook</a:t>
                      </a:r>
                      <a:endParaRPr lang="en-US" sz="1000" dirty="0"/>
                    </a:p>
                  </a:txBody>
                  <a:tcPr/>
                </a:tc>
                <a:tc>
                  <a:txBody>
                    <a:bodyPr/>
                    <a:lstStyle/>
                    <a:p>
                      <a:pPr algn="ctr"/>
                      <a:r>
                        <a:rPr lang="en-US" sz="1000" dirty="0" smtClean="0"/>
                        <a:t>CAMI</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Task 1</a:t>
                      </a:r>
                    </a:p>
                  </a:txBody>
                  <a:tcPr/>
                </a:tc>
                <a:extLst>
                  <a:ext uri="{0D108BD9-81ED-4DB2-BD59-A6C34878D82A}">
                    <a16:rowId xmlns:a16="http://schemas.microsoft.com/office/drawing/2014/main" val="10009"/>
                  </a:ext>
                </a:extLst>
              </a:tr>
              <a:tr h="370840">
                <a:tc>
                  <a:txBody>
                    <a:bodyPr/>
                    <a:lstStyle/>
                    <a:p>
                      <a:r>
                        <a:rPr lang="en-US" sz="1000" dirty="0" smtClean="0"/>
                        <a:t>HF17-AJI2-1</a:t>
                      </a:r>
                      <a:endParaRPr lang="en-US" sz="1000" dirty="0"/>
                    </a:p>
                  </a:txBody>
                  <a:tcPr/>
                </a:tc>
                <a:tc>
                  <a:txBody>
                    <a:bodyPr/>
                    <a:lstStyle/>
                    <a:p>
                      <a:r>
                        <a:rPr lang="en-US" sz="1000" b="0" i="0" dirty="0" smtClean="0"/>
                        <a:t>Assess the Radar Vectoring Aptitude Test (RVAT) as a measure of vectoring aptitude and assist in determining its predictive validity, utility, and fairness use in the placement of newly hired air traffic developmental controller</a:t>
                      </a:r>
                      <a:endParaRPr lang="en-US" sz="1000" b="0" i="0" dirty="0"/>
                    </a:p>
                  </a:txBody>
                  <a:tcPr/>
                </a:tc>
                <a:tc>
                  <a:txBody>
                    <a:bodyPr/>
                    <a:lstStyle/>
                    <a:p>
                      <a:pPr algn="ctr"/>
                      <a:r>
                        <a:rPr lang="en-US" sz="1000" dirty="0" smtClean="0"/>
                        <a:t>CAMI</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Task 8</a:t>
                      </a:r>
                    </a:p>
                  </a:txBody>
                  <a:tcPr/>
                </a:tc>
                <a:extLst>
                  <a:ext uri="{0D108BD9-81ED-4DB2-BD59-A6C34878D82A}">
                    <a16:rowId xmlns:a16="http://schemas.microsoft.com/office/drawing/2014/main" val="10010"/>
                  </a:ext>
                </a:extLst>
              </a:tr>
              <a:tr h="370840">
                <a:tc>
                  <a:txBody>
                    <a:bodyPr/>
                    <a:lstStyle/>
                    <a:p>
                      <a:r>
                        <a:rPr lang="en-US" sz="1000" dirty="0" smtClean="0"/>
                        <a:t>HF17-AJI2-2</a:t>
                      </a:r>
                      <a:endParaRPr lang="en-US" sz="1000" dirty="0"/>
                    </a:p>
                  </a:txBody>
                  <a:tcPr/>
                </a:tc>
                <a:tc>
                  <a:txBody>
                    <a:bodyPr/>
                    <a:lstStyle/>
                    <a:p>
                      <a:r>
                        <a:rPr lang="en-US" sz="1000" b="0" i="0" dirty="0" smtClean="0"/>
                        <a:t>Conduct research to provide data and targeted analyses to support data-driven decision-making at the FAA Academy Air Traffic Division, including documenting and improving the reliability of the raters who evaluate ATC student performance at the end of their initial courses. </a:t>
                      </a:r>
                      <a:endParaRPr lang="en-US" sz="1000" b="0" i="0" dirty="0"/>
                    </a:p>
                  </a:txBody>
                  <a:tcPr/>
                </a:tc>
                <a:tc>
                  <a:txBody>
                    <a:bodyPr/>
                    <a:lstStyle/>
                    <a:p>
                      <a:pPr algn="ctr"/>
                      <a:r>
                        <a:rPr lang="en-US" sz="1000" dirty="0" smtClean="0"/>
                        <a:t>CAMI</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Task 9</a:t>
                      </a:r>
                    </a:p>
                    <a:p>
                      <a:pPr algn="ctr"/>
                      <a:endParaRPr lang="en-US" sz="1000" dirty="0"/>
                    </a:p>
                  </a:txBody>
                  <a:tcPr/>
                </a:tc>
                <a:extLst>
                  <a:ext uri="{0D108BD9-81ED-4DB2-BD59-A6C34878D82A}">
                    <a16:rowId xmlns:a16="http://schemas.microsoft.com/office/drawing/2014/main" val="10011"/>
                  </a:ext>
                </a:extLst>
              </a:tr>
              <a:tr h="211445">
                <a:tc>
                  <a:txBody>
                    <a:bodyPr/>
                    <a:lstStyle/>
                    <a:p>
                      <a:r>
                        <a:rPr lang="en-US" sz="1000" dirty="0" smtClean="0"/>
                        <a:t>HF17-AJI2-3</a:t>
                      </a:r>
                      <a:endParaRPr lang="en-US" sz="1000" dirty="0"/>
                    </a:p>
                  </a:txBody>
                  <a:tcPr/>
                </a:tc>
                <a:tc>
                  <a:txBody>
                    <a:bodyPr/>
                    <a:lstStyle/>
                    <a:p>
                      <a:r>
                        <a:rPr lang="en-US" sz="1000" b="0" i="0" dirty="0" smtClean="0"/>
                        <a:t>Evaluate</a:t>
                      </a:r>
                      <a:r>
                        <a:rPr lang="en-US" sz="1000" b="0" i="0" baseline="0" dirty="0" smtClean="0"/>
                        <a:t> AT-CTI Program effectiveness</a:t>
                      </a:r>
                      <a:endParaRPr lang="en-US" sz="1000" b="0" i="0" dirty="0"/>
                    </a:p>
                  </a:txBody>
                  <a:tcPr/>
                </a:tc>
                <a:tc>
                  <a:txBody>
                    <a:bodyPr/>
                    <a:lstStyle/>
                    <a:p>
                      <a:pPr algn="ctr"/>
                      <a:r>
                        <a:rPr lang="en-US" sz="1000" dirty="0" smtClean="0"/>
                        <a:t>CAMI</a:t>
                      </a:r>
                      <a:endParaRPr lang="en-US" sz="1000" dirty="0"/>
                    </a:p>
                  </a:txBody>
                  <a:tcPr/>
                </a:tc>
                <a:tc>
                  <a:txBody>
                    <a:bodyPr/>
                    <a:lstStyle/>
                    <a:p>
                      <a:pPr algn="ctr"/>
                      <a:r>
                        <a:rPr lang="en-US" sz="1000" dirty="0" smtClean="0"/>
                        <a:t>FY2017 CAMI PD Task 11</a:t>
                      </a:r>
                      <a:endParaRPr lang="en-US" sz="1000" dirty="0"/>
                    </a:p>
                  </a:txBody>
                  <a:tcPr/>
                </a:tc>
                <a:extLst>
                  <a:ext uri="{0D108BD9-81ED-4DB2-BD59-A6C34878D82A}">
                    <a16:rowId xmlns:a16="http://schemas.microsoft.com/office/drawing/2014/main" val="10012"/>
                  </a:ext>
                </a:extLst>
              </a:tr>
              <a:tr h="218440">
                <a:tc>
                  <a:txBody>
                    <a:bodyPr/>
                    <a:lstStyle/>
                    <a:p>
                      <a:endParaRPr lang="en-US" sz="1000" dirty="0"/>
                    </a:p>
                  </a:txBody>
                  <a:tcPr/>
                </a:tc>
                <a:tc>
                  <a:txBody>
                    <a:bodyPr/>
                    <a:lstStyle/>
                    <a:p>
                      <a:r>
                        <a:rPr lang="en-US" sz="1000" b="1" i="1" dirty="0" smtClean="0"/>
                        <a:t>AJI Total = 5 projects</a:t>
                      </a:r>
                      <a:endParaRPr lang="en-US" sz="1000" b="1" i="1" dirty="0"/>
                    </a:p>
                  </a:txBody>
                  <a:tcPr/>
                </a:tc>
                <a:tc>
                  <a:txBody>
                    <a:bodyPr/>
                    <a:lstStyle/>
                    <a:p>
                      <a:pPr algn="ctr"/>
                      <a:endParaRPr lang="en-US" sz="1000" dirty="0"/>
                    </a:p>
                  </a:txBody>
                  <a:tcPr/>
                </a:tc>
                <a:tc>
                  <a:txBody>
                    <a:bodyPr/>
                    <a:lstStyle/>
                    <a:p>
                      <a:pPr algn="ctr"/>
                      <a:endParaRPr lang="en-US" sz="1000" b="1" i="1"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0925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688"/>
            <a:ext cx="8229600" cy="1143000"/>
          </a:xfrm>
        </p:spPr>
        <p:txBody>
          <a:bodyPr/>
          <a:lstStyle/>
          <a:p>
            <a:r>
              <a:rPr lang="en-US" sz="3200" dirty="0" smtClean="0"/>
              <a:t>FY2017 Research Requirements (cont.)</a:t>
            </a:r>
            <a:endParaRPr lang="en-US" sz="3200" dirty="0"/>
          </a:p>
        </p:txBody>
      </p:sp>
      <p:sp>
        <p:nvSpPr>
          <p:cNvPr id="3" name="Slide Number Placeholder 2"/>
          <p:cNvSpPr>
            <a:spLocks noGrp="1"/>
          </p:cNvSpPr>
          <p:nvPr>
            <p:ph type="sldNum" sz="quarter" idx="10"/>
          </p:nvPr>
        </p:nvSpPr>
        <p:spPr/>
        <p:txBody>
          <a:bodyPr/>
          <a:lstStyle/>
          <a:p>
            <a:pPr>
              <a:defRPr/>
            </a:pPr>
            <a:fld id="{270D9700-55C9-4994-9F50-83587CDD3D72}" type="slidenum">
              <a:rPr lang="en-US" smtClean="0"/>
              <a:pPr>
                <a:defRPr/>
              </a:pPr>
              <a:t>19</a:t>
            </a:fld>
            <a:endParaRPr lang="en-US" smtClean="0"/>
          </a:p>
          <a:p>
            <a:pPr>
              <a:defRPr/>
            </a:pPr>
            <a:endParaRPr lang="en-US" dirty="0"/>
          </a:p>
        </p:txBody>
      </p:sp>
      <p:graphicFrame>
        <p:nvGraphicFramePr>
          <p:cNvPr id="4" name="Table 3"/>
          <p:cNvGraphicFramePr>
            <a:graphicFrameLocks noGrp="1"/>
          </p:cNvGraphicFramePr>
          <p:nvPr>
            <p:extLst/>
          </p:nvPr>
        </p:nvGraphicFramePr>
        <p:xfrm>
          <a:off x="990600" y="765612"/>
          <a:ext cx="7176103" cy="4297680"/>
        </p:xfrm>
        <a:graphic>
          <a:graphicData uri="http://schemas.openxmlformats.org/drawingml/2006/table">
            <a:tbl>
              <a:tblPr firstRow="1" bandRow="1">
                <a:tableStyleId>{5C22544A-7EE6-4342-B048-85BDC9FD1C3A}</a:tableStyleId>
              </a:tblPr>
              <a:tblGrid>
                <a:gridCol w="876404">
                  <a:extLst>
                    <a:ext uri="{9D8B030D-6E8A-4147-A177-3AD203B41FA5}">
                      <a16:colId xmlns:a16="http://schemas.microsoft.com/office/drawing/2014/main" val="20000"/>
                    </a:ext>
                  </a:extLst>
                </a:gridCol>
                <a:gridCol w="34125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896533">
                  <a:extLst>
                    <a:ext uri="{9D8B030D-6E8A-4147-A177-3AD203B41FA5}">
                      <a16:colId xmlns:a16="http://schemas.microsoft.com/office/drawing/2014/main" val="20004"/>
                    </a:ext>
                  </a:extLst>
                </a:gridCol>
              </a:tblGrid>
              <a:tr h="370840">
                <a:tc>
                  <a:txBody>
                    <a:bodyPr/>
                    <a:lstStyle/>
                    <a:p>
                      <a:r>
                        <a:rPr lang="en-US" sz="1000" dirty="0" smtClean="0"/>
                        <a:t>No.</a:t>
                      </a:r>
                      <a:endParaRPr lang="en-US" sz="1000" dirty="0"/>
                    </a:p>
                  </a:txBody>
                  <a:tcPr/>
                </a:tc>
                <a:tc>
                  <a:txBody>
                    <a:bodyPr/>
                    <a:lstStyle/>
                    <a:p>
                      <a:r>
                        <a:rPr lang="en-US" sz="1000" dirty="0" smtClean="0"/>
                        <a:t>Title</a:t>
                      </a:r>
                      <a:endParaRPr lang="en-US" sz="1000" dirty="0"/>
                    </a:p>
                  </a:txBody>
                  <a:tcPr/>
                </a:tc>
                <a:tc>
                  <a:txBody>
                    <a:bodyPr/>
                    <a:lstStyle/>
                    <a:p>
                      <a:pPr algn="ctr"/>
                      <a:r>
                        <a:rPr lang="en-US" sz="1000" dirty="0" smtClean="0"/>
                        <a:t>Technical</a:t>
                      </a:r>
                      <a:r>
                        <a:rPr lang="en-US" sz="1000" baseline="0" dirty="0" smtClean="0"/>
                        <a:t> Performer</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Acquisition Status</a:t>
                      </a:r>
                    </a:p>
                    <a:p>
                      <a:pPr algn="ctr"/>
                      <a:endParaRPr lang="en-US" sz="1000" dirty="0"/>
                    </a:p>
                  </a:txBody>
                  <a:tcPr/>
                </a:tc>
                <a:extLst>
                  <a:ext uri="{0D108BD9-81ED-4DB2-BD59-A6C34878D82A}">
                    <a16:rowId xmlns:a16="http://schemas.microsoft.com/office/drawing/2014/main" val="10000"/>
                  </a:ext>
                </a:extLst>
              </a:tr>
              <a:tr h="370840">
                <a:tc>
                  <a:txBody>
                    <a:bodyPr/>
                    <a:lstStyle/>
                    <a:p>
                      <a:r>
                        <a:rPr lang="en-US" sz="1000" dirty="0" smtClean="0"/>
                        <a:t>HF17-AJT-1</a:t>
                      </a:r>
                      <a:endParaRPr lang="en-US" sz="1000" dirty="0"/>
                    </a:p>
                  </a:txBody>
                  <a:tcPr/>
                </a:tc>
                <a:tc>
                  <a:txBody>
                    <a:bodyPr/>
                    <a:lstStyle/>
                    <a:p>
                      <a:r>
                        <a:rPr lang="en-US" sz="1000" dirty="0" smtClean="0"/>
                        <a:t>Supplemental Review of Visual Air Traffic Terminal Services</a:t>
                      </a:r>
                      <a:endParaRPr lang="en-US" sz="1000" dirty="0"/>
                    </a:p>
                  </a:txBody>
                  <a:tcPr/>
                </a:tc>
                <a:tc>
                  <a:txBody>
                    <a:bodyPr/>
                    <a:lstStyle/>
                    <a:p>
                      <a:pPr algn="ctr"/>
                      <a:r>
                        <a:rPr lang="en-US" sz="1000" dirty="0" smtClean="0"/>
                        <a:t>ANG-E25</a:t>
                      </a:r>
                      <a:endParaRPr lang="en-US" sz="1000" dirty="0"/>
                    </a:p>
                  </a:txBody>
                  <a:tcPr/>
                </a:tc>
                <a:tc>
                  <a:txBody>
                    <a:bodyPr/>
                    <a:lstStyle/>
                    <a:p>
                      <a:pPr algn="ctr"/>
                      <a:r>
                        <a:rPr lang="en-US" sz="1000" dirty="0" smtClean="0"/>
                        <a:t>Requirement Withdrawn</a:t>
                      </a:r>
                      <a:endParaRPr lang="en-US" sz="1000" dirty="0"/>
                    </a:p>
                  </a:txBody>
                  <a:tcPr/>
                </a:tc>
                <a:extLst>
                  <a:ext uri="{0D108BD9-81ED-4DB2-BD59-A6C34878D82A}">
                    <a16:rowId xmlns:a16="http://schemas.microsoft.com/office/drawing/2014/main" val="10001"/>
                  </a:ext>
                </a:extLst>
              </a:tr>
              <a:tr h="129194">
                <a:tc>
                  <a:txBody>
                    <a:bodyPr/>
                    <a:lstStyle/>
                    <a:p>
                      <a:endParaRPr lang="en-US" sz="1000" dirty="0"/>
                    </a:p>
                  </a:txBody>
                  <a:tcPr/>
                </a:tc>
                <a:tc>
                  <a:txBody>
                    <a:bodyPr/>
                    <a:lstStyle/>
                    <a:p>
                      <a:r>
                        <a:rPr lang="en-US" sz="1000" b="1" i="1" dirty="0" smtClean="0"/>
                        <a:t>AJT</a:t>
                      </a:r>
                      <a:r>
                        <a:rPr lang="en-US" sz="1000" b="1" i="1" baseline="0" dirty="0" smtClean="0"/>
                        <a:t> Total = 0 projects</a:t>
                      </a:r>
                      <a:endParaRPr lang="en-US" sz="1000" b="1" i="1" dirty="0"/>
                    </a:p>
                  </a:txBody>
                  <a:tcPr/>
                </a:tc>
                <a:tc>
                  <a:txBody>
                    <a:bodyPr/>
                    <a:lstStyle/>
                    <a:p>
                      <a:pPr algn="ctr"/>
                      <a:endParaRPr lang="en-US" sz="1000" dirty="0"/>
                    </a:p>
                  </a:txBody>
                  <a:tcPr/>
                </a:tc>
                <a:tc>
                  <a:txBody>
                    <a:bodyPr/>
                    <a:lstStyle/>
                    <a:p>
                      <a:pPr algn="ctr"/>
                      <a:endParaRPr lang="en-US" sz="1000" b="1" i="1" dirty="0"/>
                    </a:p>
                  </a:txBody>
                  <a:tcPr/>
                </a:tc>
                <a:extLst>
                  <a:ext uri="{0D108BD9-81ED-4DB2-BD59-A6C34878D82A}">
                    <a16:rowId xmlns:a16="http://schemas.microsoft.com/office/drawing/2014/main" val="10002"/>
                  </a:ext>
                </a:extLst>
              </a:tr>
              <a:tr h="370840">
                <a:tc>
                  <a:txBody>
                    <a:bodyPr/>
                    <a:lstStyle/>
                    <a:p>
                      <a:r>
                        <a:rPr lang="en-US" sz="1000" dirty="0" smtClean="0"/>
                        <a:t>HF17-AJM-1</a:t>
                      </a:r>
                      <a:endParaRPr lang="en-US" sz="1000" dirty="0"/>
                    </a:p>
                  </a:txBody>
                  <a:tcPr/>
                </a:tc>
                <a:tc>
                  <a:txBody>
                    <a:bodyPr/>
                    <a:lstStyle/>
                    <a:p>
                      <a:r>
                        <a:rPr lang="en-US" sz="1000" dirty="0" smtClean="0"/>
                        <a:t>Optimizing Air Traffic Control Information Presentation</a:t>
                      </a:r>
                      <a:endParaRPr lang="en-US" sz="1000" dirty="0"/>
                    </a:p>
                  </a:txBody>
                  <a:tcPr/>
                </a:tc>
                <a:tc>
                  <a:txBody>
                    <a:bodyPr/>
                    <a:lstStyle/>
                    <a:p>
                      <a:pPr algn="ctr"/>
                      <a:r>
                        <a:rPr lang="en-US" sz="1000" dirty="0" smtClean="0"/>
                        <a:t>ANG-E25</a:t>
                      </a:r>
                      <a:endParaRPr lang="en-US" sz="1000" dirty="0"/>
                    </a:p>
                  </a:txBody>
                  <a:tcPr/>
                </a:tc>
                <a:tc>
                  <a:txBody>
                    <a:bodyPr/>
                    <a:lstStyle/>
                    <a:p>
                      <a:pPr algn="ctr"/>
                      <a:r>
                        <a:rPr lang="en-US" sz="1000" dirty="0" smtClean="0"/>
                        <a:t>FY2017 ANG-E25</a:t>
                      </a:r>
                      <a:r>
                        <a:rPr lang="en-US" sz="1000" baseline="0" dirty="0" smtClean="0"/>
                        <a:t> LOEA </a:t>
                      </a:r>
                      <a:br>
                        <a:rPr lang="en-US" sz="1000" baseline="0" dirty="0" smtClean="0"/>
                      </a:br>
                      <a:r>
                        <a:rPr lang="en-US" sz="1000" baseline="0" dirty="0" smtClean="0"/>
                        <a:t>under development</a:t>
                      </a:r>
                      <a:endParaRPr lang="en-US" sz="1000" dirty="0"/>
                    </a:p>
                  </a:txBody>
                  <a:tcPr/>
                </a:tc>
                <a:extLst>
                  <a:ext uri="{0D108BD9-81ED-4DB2-BD59-A6C34878D82A}">
                    <a16:rowId xmlns:a16="http://schemas.microsoft.com/office/drawing/2014/main" val="10003"/>
                  </a:ext>
                </a:extLst>
              </a:tr>
              <a:tr h="370840">
                <a:tc>
                  <a:txBody>
                    <a:bodyPr/>
                    <a:lstStyle/>
                    <a:p>
                      <a:r>
                        <a:rPr lang="en-US" sz="1000" dirty="0" smtClean="0"/>
                        <a:t>HF17-AJM-2</a:t>
                      </a:r>
                      <a:endParaRPr lang="en-US" sz="1000" dirty="0"/>
                    </a:p>
                  </a:txBody>
                  <a:tcPr/>
                </a:tc>
                <a:tc>
                  <a:txBody>
                    <a:bodyPr/>
                    <a:lstStyle/>
                    <a:p>
                      <a:r>
                        <a:rPr lang="en-US" sz="1000" dirty="0" smtClean="0"/>
                        <a:t>Color</a:t>
                      </a:r>
                      <a:r>
                        <a:rPr lang="en-US" sz="1000" baseline="0" dirty="0" smtClean="0"/>
                        <a:t> palette  development and deployment</a:t>
                      </a:r>
                      <a:endParaRPr lang="en-US" sz="1000" dirty="0"/>
                    </a:p>
                  </a:txBody>
                  <a:tcPr/>
                </a:tc>
                <a:tc>
                  <a:txBody>
                    <a:bodyPr/>
                    <a:lstStyle/>
                    <a:p>
                      <a:pPr algn="ctr"/>
                      <a:r>
                        <a:rPr lang="en-US" sz="1000" dirty="0" smtClean="0"/>
                        <a:t>CAMI</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Task 7</a:t>
                      </a:r>
                      <a:br>
                        <a:rPr lang="en-US" sz="1000" dirty="0" smtClean="0"/>
                      </a:br>
                      <a:endParaRPr lang="en-US" sz="1000" dirty="0" smtClean="0"/>
                    </a:p>
                  </a:txBody>
                  <a:tcPr/>
                </a:tc>
                <a:extLst>
                  <a:ext uri="{0D108BD9-81ED-4DB2-BD59-A6C34878D82A}">
                    <a16:rowId xmlns:a16="http://schemas.microsoft.com/office/drawing/2014/main" val="10004"/>
                  </a:ext>
                </a:extLst>
              </a:tr>
              <a:tr h="370840">
                <a:tc>
                  <a:txBody>
                    <a:bodyPr/>
                    <a:lstStyle/>
                    <a:p>
                      <a:r>
                        <a:rPr lang="en-US" sz="1000" dirty="0" smtClean="0"/>
                        <a:t>HF17-AJM-3</a:t>
                      </a:r>
                      <a:endParaRPr lang="en-US" sz="1000" dirty="0"/>
                    </a:p>
                  </a:txBody>
                  <a:tcPr/>
                </a:tc>
                <a:tc>
                  <a:txBody>
                    <a:bodyPr/>
                    <a:lstStyle/>
                    <a:p>
                      <a:r>
                        <a:rPr lang="en-US" sz="1000" dirty="0" smtClean="0"/>
                        <a:t>NAS Capability Utilization Analysis</a:t>
                      </a:r>
                      <a:endParaRPr lang="en-US" sz="1000" dirty="0"/>
                    </a:p>
                  </a:txBody>
                  <a:tcPr/>
                </a:tc>
                <a:tc>
                  <a:txBody>
                    <a:bodyPr/>
                    <a:lstStyle/>
                    <a:p>
                      <a:pPr algn="ctr"/>
                      <a:r>
                        <a:rPr lang="en-US" sz="1000" dirty="0" smtClean="0"/>
                        <a:t>ANG-E25</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ANG-E25</a:t>
                      </a:r>
                      <a:r>
                        <a:rPr lang="en-US" sz="1000" baseline="0" dirty="0" smtClean="0"/>
                        <a:t> LOEA </a:t>
                      </a:r>
                      <a:br>
                        <a:rPr lang="en-US" sz="1000" baseline="0" dirty="0" smtClean="0"/>
                      </a:br>
                      <a:r>
                        <a:rPr lang="en-US" sz="1000" baseline="0" dirty="0" smtClean="0"/>
                        <a:t>under development</a:t>
                      </a:r>
                      <a:endParaRPr lang="en-US" sz="1000" dirty="0" smtClean="0"/>
                    </a:p>
                  </a:txBody>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HF17-AJM-4</a:t>
                      </a:r>
                      <a:endParaRPr lang="en-US" sz="1000" dirty="0"/>
                    </a:p>
                  </a:txBody>
                  <a:tcPr/>
                </a:tc>
                <a:tc>
                  <a:txBody>
                    <a:bodyPr/>
                    <a:lstStyle/>
                    <a:p>
                      <a:r>
                        <a:rPr lang="en-US" sz="1000" dirty="0" smtClean="0"/>
                        <a:t>Standardized Scenario Development</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CAMI</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CAMI PD Task 2</a:t>
                      </a:r>
                    </a:p>
                  </a:txBody>
                  <a:tcPr/>
                </a:tc>
                <a:extLst>
                  <a:ext uri="{0D108BD9-81ED-4DB2-BD59-A6C34878D82A}">
                    <a16:rowId xmlns:a16="http://schemas.microsoft.com/office/drawing/2014/main" val="10006"/>
                  </a:ext>
                </a:extLst>
              </a:tr>
              <a:tr h="0">
                <a:tc>
                  <a:txBody>
                    <a:bodyPr/>
                    <a:lstStyle/>
                    <a:p>
                      <a:endParaRPr lang="en-US" sz="1000" dirty="0"/>
                    </a:p>
                  </a:txBody>
                  <a:tcPr/>
                </a:tc>
                <a:tc>
                  <a:txBody>
                    <a:bodyPr/>
                    <a:lstStyle/>
                    <a:p>
                      <a:r>
                        <a:rPr lang="en-US" sz="1000" b="1" i="1" dirty="0" smtClean="0"/>
                        <a:t>AJM Total = 4 projects</a:t>
                      </a:r>
                      <a:endParaRPr lang="en-US" sz="1000" b="1" i="1" dirty="0"/>
                    </a:p>
                  </a:txBody>
                  <a:tcPr/>
                </a:tc>
                <a:tc>
                  <a:txBody>
                    <a:bodyPr/>
                    <a:lstStyle/>
                    <a:p>
                      <a:pPr algn="ctr"/>
                      <a:endParaRPr lang="en-US" sz="1000" b="1" i="1" dirty="0"/>
                    </a:p>
                  </a:txBody>
                  <a:tcPr/>
                </a:tc>
                <a:tc>
                  <a:txBody>
                    <a:bodyPr/>
                    <a:lstStyle/>
                    <a:p>
                      <a:pPr algn="ctr"/>
                      <a:endParaRPr lang="en-US" sz="1000" b="1" i="1" dirty="0"/>
                    </a:p>
                  </a:txBody>
                  <a:tcPr/>
                </a:tc>
                <a:extLst>
                  <a:ext uri="{0D108BD9-81ED-4DB2-BD59-A6C34878D82A}">
                    <a16:rowId xmlns:a16="http://schemas.microsoft.com/office/drawing/2014/main" val="10007"/>
                  </a:ext>
                </a:extLst>
              </a:tr>
              <a:tr h="370840">
                <a:tc>
                  <a:txBody>
                    <a:bodyPr/>
                    <a:lstStyle/>
                    <a:p>
                      <a:r>
                        <a:rPr lang="en-US" sz="1000" dirty="0" smtClean="0"/>
                        <a:t>HF17-AJW-1</a:t>
                      </a:r>
                      <a:endParaRPr lang="en-US" sz="1000" dirty="0"/>
                    </a:p>
                  </a:txBody>
                  <a:tcPr/>
                </a:tc>
                <a:tc>
                  <a:txBody>
                    <a:bodyPr/>
                    <a:lstStyle/>
                    <a:p>
                      <a:r>
                        <a:rPr lang="en-US" sz="1000" dirty="0" smtClean="0"/>
                        <a:t>Revising HF Style Guide for New ATO Equipment</a:t>
                      </a:r>
                      <a:endParaRPr lang="en-US" sz="1000" dirty="0"/>
                    </a:p>
                  </a:txBody>
                  <a:tcPr/>
                </a:tc>
                <a:tc>
                  <a:txBody>
                    <a:bodyPr/>
                    <a:lstStyle/>
                    <a:p>
                      <a:pPr algn="ctr"/>
                      <a:r>
                        <a:rPr lang="en-US" sz="1000" dirty="0" smtClean="0"/>
                        <a:t>ANG-E25</a:t>
                      </a:r>
                      <a:endParaRPr lang="en-US" sz="1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t>FY2017 ANG-E25</a:t>
                      </a:r>
                      <a:r>
                        <a:rPr lang="en-US" sz="1000" baseline="0" dirty="0" smtClean="0"/>
                        <a:t> LOEA</a:t>
                      </a:r>
                      <a:endParaRPr lang="en-US" sz="1000" dirty="0" smtClean="0"/>
                    </a:p>
                  </a:txBody>
                  <a:tcPr/>
                </a:tc>
                <a:extLst>
                  <a:ext uri="{0D108BD9-81ED-4DB2-BD59-A6C34878D82A}">
                    <a16:rowId xmlns:a16="http://schemas.microsoft.com/office/drawing/2014/main" val="10008"/>
                  </a:ext>
                </a:extLst>
              </a:tr>
              <a:tr h="370840">
                <a:tc>
                  <a:txBody>
                    <a:bodyPr/>
                    <a:lstStyle/>
                    <a:p>
                      <a:endParaRPr lang="en-US" sz="1000" dirty="0"/>
                    </a:p>
                  </a:txBody>
                  <a:tcPr/>
                </a:tc>
                <a:tc>
                  <a:txBody>
                    <a:bodyPr/>
                    <a:lstStyle/>
                    <a:p>
                      <a:r>
                        <a:rPr lang="en-US" sz="1000" b="1" i="1" dirty="0" smtClean="0"/>
                        <a:t>AJW Total = 1 project</a:t>
                      </a:r>
                      <a:endParaRPr lang="en-US" sz="1000" b="1" i="1" dirty="0"/>
                    </a:p>
                  </a:txBody>
                  <a:tcPr/>
                </a:tc>
                <a:tc>
                  <a:txBody>
                    <a:bodyPr/>
                    <a:lstStyle/>
                    <a:p>
                      <a:pPr algn="ctr"/>
                      <a:endParaRPr lang="en-US" sz="1000" dirty="0"/>
                    </a:p>
                  </a:txBody>
                  <a:tcPr/>
                </a:tc>
                <a:tc>
                  <a:txBody>
                    <a:bodyPr/>
                    <a:lstStyle/>
                    <a:p>
                      <a:pPr algn="ctr"/>
                      <a:endParaRPr lang="en-US" sz="1000" b="1" i="1" dirty="0"/>
                    </a:p>
                  </a:txBody>
                  <a:tcPr/>
                </a:tc>
                <a:extLst>
                  <a:ext uri="{0D108BD9-81ED-4DB2-BD59-A6C34878D82A}">
                    <a16:rowId xmlns:a16="http://schemas.microsoft.com/office/drawing/2014/main" val="10009"/>
                  </a:ext>
                </a:extLst>
              </a:tr>
              <a:tr h="370840">
                <a:tc>
                  <a:txBody>
                    <a:bodyPr/>
                    <a:lstStyle/>
                    <a:p>
                      <a:endParaRPr lang="en-US" sz="1000" dirty="0"/>
                    </a:p>
                  </a:txBody>
                  <a:tcPr/>
                </a:tc>
                <a:tc>
                  <a:txBody>
                    <a:bodyPr/>
                    <a:lstStyle/>
                    <a:p>
                      <a:r>
                        <a:rPr lang="en-US" sz="1000" b="0" i="0" dirty="0" smtClean="0"/>
                        <a:t>Host</a:t>
                      </a:r>
                      <a:r>
                        <a:rPr lang="en-US" sz="1000" b="0" i="0" baseline="0" dirty="0" smtClean="0"/>
                        <a:t> the DoD HFE TAG</a:t>
                      </a:r>
                      <a:endParaRPr lang="en-US" sz="1000" b="0" i="0" dirty="0"/>
                    </a:p>
                  </a:txBody>
                  <a:tcPr/>
                </a:tc>
                <a:tc>
                  <a:txBody>
                    <a:bodyPr/>
                    <a:lstStyle/>
                    <a:p>
                      <a:pPr algn="ctr"/>
                      <a:r>
                        <a:rPr lang="en-US" sz="1000" dirty="0" smtClean="0"/>
                        <a:t>ANG-E25</a:t>
                      </a:r>
                      <a:endParaRPr lang="en-US"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FY2017 ANG-E25</a:t>
                      </a:r>
                      <a:r>
                        <a:rPr lang="en-US" sz="1000" baseline="0" dirty="0" smtClean="0"/>
                        <a:t> LOEA</a:t>
                      </a:r>
                      <a:endParaRPr lang="en-US" sz="1000" dirty="0" smtClean="0"/>
                    </a:p>
                  </a:txBody>
                  <a:tcPr/>
                </a:tc>
                <a:extLst>
                  <a:ext uri="{0D108BD9-81ED-4DB2-BD59-A6C34878D82A}">
                    <a16:rowId xmlns:a16="http://schemas.microsoft.com/office/drawing/2014/main" val="3989723818"/>
                  </a:ext>
                </a:extLst>
              </a:tr>
              <a:tr h="370840">
                <a:tc>
                  <a:txBody>
                    <a:bodyPr/>
                    <a:lstStyle/>
                    <a:p>
                      <a:endParaRPr lang="en-US" sz="1000" dirty="0"/>
                    </a:p>
                  </a:txBody>
                  <a:tcPr/>
                </a:tc>
                <a:tc>
                  <a:txBody>
                    <a:bodyPr/>
                    <a:lstStyle/>
                    <a:p>
                      <a:r>
                        <a:rPr lang="en-US" sz="1000" b="1" i="1" dirty="0" smtClean="0"/>
                        <a:t>FY2017</a:t>
                      </a:r>
                      <a:r>
                        <a:rPr lang="en-US" sz="1000" b="1" i="1" baseline="0" dirty="0" smtClean="0"/>
                        <a:t> </a:t>
                      </a:r>
                      <a:r>
                        <a:rPr lang="en-US" sz="1000" b="1" i="1" dirty="0" smtClean="0"/>
                        <a:t>Total = 15 projects</a:t>
                      </a:r>
                      <a:endParaRPr lang="en-US" sz="1000" b="1" i="1" dirty="0"/>
                    </a:p>
                  </a:txBody>
                  <a:tcPr/>
                </a:tc>
                <a:tc>
                  <a:txBody>
                    <a:bodyPr/>
                    <a:lstStyle/>
                    <a:p>
                      <a:pPr algn="ctr"/>
                      <a:endParaRPr lang="en-US" sz="1000" dirty="0"/>
                    </a:p>
                  </a:txBody>
                  <a:tcPr/>
                </a:tc>
                <a:tc>
                  <a:txBody>
                    <a:bodyPr/>
                    <a:lstStyle/>
                    <a:p>
                      <a:pPr algn="ctr"/>
                      <a:endParaRPr lang="en-US" sz="1000" b="1" i="1"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87452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Contents</a:t>
            </a:r>
            <a:endParaRPr lang="en-US" sz="3200" dirty="0"/>
          </a:p>
        </p:txBody>
      </p:sp>
      <p:sp>
        <p:nvSpPr>
          <p:cNvPr id="3" name="Content Placeholder 2"/>
          <p:cNvSpPr>
            <a:spLocks noGrp="1"/>
          </p:cNvSpPr>
          <p:nvPr>
            <p:ph idx="1"/>
          </p:nvPr>
        </p:nvSpPr>
        <p:spPr>
          <a:xfrm>
            <a:off x="457200" y="1447800"/>
            <a:ext cx="8229600" cy="5334000"/>
          </a:xfrm>
        </p:spPr>
        <p:txBody>
          <a:bodyPr>
            <a:normAutofit fontScale="92500" lnSpcReduction="20000"/>
          </a:bodyPr>
          <a:lstStyle/>
          <a:p>
            <a:r>
              <a:rPr lang="en-US" sz="2400" dirty="0">
                <a:latin typeface="Arial" panose="020B0604020202020204" pitchFamily="34" charset="0"/>
                <a:cs typeface="Arial" panose="020B0604020202020204" pitchFamily="34" charset="0"/>
              </a:rPr>
              <a:t>ATC /Tech Ops </a:t>
            </a:r>
            <a:r>
              <a:rPr lang="en-US" sz="2400" dirty="0" smtClean="0">
                <a:latin typeface="Arial" panose="020B0604020202020204" pitchFamily="34" charset="0"/>
                <a:cs typeface="Arial" panose="020B0604020202020204" pitchFamily="34" charset="0"/>
              </a:rPr>
              <a:t>Human Factors R&amp;D Core Program</a:t>
            </a:r>
            <a:endParaRPr lang="en-US" sz="24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Overview</a:t>
            </a:r>
          </a:p>
          <a:p>
            <a:pPr lvl="1"/>
            <a:r>
              <a:rPr lang="en-US" sz="2000" dirty="0" smtClean="0">
                <a:latin typeface="Arial" panose="020B0604020202020204" pitchFamily="34" charset="0"/>
                <a:cs typeface="Arial" panose="020B0604020202020204" pitchFamily="34" charset="0"/>
              </a:rPr>
              <a:t>Benefits</a:t>
            </a:r>
          </a:p>
          <a:p>
            <a:pPr lvl="1"/>
            <a:r>
              <a:rPr lang="en-US" sz="2000" dirty="0" smtClean="0">
                <a:latin typeface="Arial" panose="020B0604020202020204" pitchFamily="34" charset="0"/>
                <a:cs typeface="Arial" panose="020B0604020202020204" pitchFamily="34" charset="0"/>
              </a:rPr>
              <a:t>Program team</a:t>
            </a:r>
          </a:p>
          <a:p>
            <a:pPr lvl="1"/>
            <a:r>
              <a:rPr lang="en-US" sz="2000" dirty="0" smtClean="0">
                <a:latin typeface="Arial" panose="020B0604020202020204" pitchFamily="34" charset="0"/>
                <a:cs typeface="Arial" panose="020B0604020202020204" pitchFamily="34" charset="0"/>
              </a:rPr>
              <a:t>Focus areas</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FY 2017 Accomplishments by Focus Area</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Supplemental slides</a:t>
            </a:r>
          </a:p>
          <a:p>
            <a:pPr lvl="1"/>
            <a:r>
              <a:rPr lang="en-US" sz="2000" dirty="0">
                <a:latin typeface="Arial" panose="020B0604020202020204" pitchFamily="34" charset="0"/>
                <a:cs typeface="Arial" panose="020B0604020202020204" pitchFamily="34" charset="0"/>
              </a:rPr>
              <a:t>FY2017 </a:t>
            </a:r>
            <a:r>
              <a:rPr lang="en-US" sz="2000" dirty="0" smtClean="0">
                <a:latin typeface="Arial" panose="020B0604020202020204" pitchFamily="34" charset="0"/>
                <a:cs typeface="Arial" panose="020B0604020202020204" pitchFamily="34" charset="0"/>
              </a:rPr>
              <a:t>research requirements</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Risks</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Additional reading</a:t>
            </a:r>
          </a:p>
          <a:p>
            <a:pPr lvl="1"/>
            <a:r>
              <a:rPr lang="en-US" sz="2000" dirty="0">
                <a:latin typeface="Arial" panose="020B0604020202020204" pitchFamily="34" charset="0"/>
                <a:cs typeface="Arial" panose="020B0604020202020204" pitchFamily="34" charset="0"/>
              </a:rPr>
              <a:t>Research to Reality </a:t>
            </a:r>
            <a:r>
              <a:rPr lang="en-US" sz="2000" dirty="0" smtClean="0">
                <a:latin typeface="Arial" panose="020B0604020202020204" pitchFamily="34" charset="0"/>
                <a:cs typeface="Arial" panose="020B0604020202020204" pitchFamily="34" charset="0"/>
              </a:rPr>
              <a:t>slides</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Anticipated research in FY18 and beyond</a:t>
            </a:r>
          </a:p>
          <a:p>
            <a:pPr lvl="1"/>
            <a:r>
              <a:rPr lang="en-US" sz="2000" dirty="0">
                <a:latin typeface="Arial" panose="020B0604020202020204" pitchFamily="34" charset="0"/>
                <a:cs typeface="Arial" panose="020B0604020202020204" pitchFamily="34" charset="0"/>
              </a:rPr>
              <a:t>Emerging FY19 focal areas</a:t>
            </a:r>
          </a:p>
          <a:p>
            <a:pPr lvl="1"/>
            <a:r>
              <a:rPr lang="en-US" sz="2000" dirty="0">
                <a:latin typeface="Arial" panose="020B0604020202020204" pitchFamily="34" charset="0"/>
                <a:cs typeface="Arial" panose="020B0604020202020204" pitchFamily="34" charset="0"/>
              </a:rPr>
              <a:t>Research Requirement Evolution (AJG)</a:t>
            </a:r>
          </a:p>
          <a:p>
            <a:endParaRPr lang="en-US" sz="2400" dirty="0" smtClean="0">
              <a:latin typeface="Arial" panose="020B0604020202020204" pitchFamily="34" charset="0"/>
              <a:cs typeface="Arial" panose="020B0604020202020204" pitchFamily="34" charset="0"/>
            </a:endParaRPr>
          </a:p>
          <a:p>
            <a:pPr lvl="1"/>
            <a:endParaRPr lang="en-US" sz="2000" dirty="0"/>
          </a:p>
          <a:p>
            <a:endParaRPr lang="en-US" sz="24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2238822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Risks</a:t>
            </a:r>
            <a:endParaRPr lang="en-US" dirty="0"/>
          </a:p>
        </p:txBody>
      </p:sp>
      <p:sp>
        <p:nvSpPr>
          <p:cNvPr id="9" name="TextBox 8"/>
          <p:cNvSpPr txBox="1"/>
          <p:nvPr/>
        </p:nvSpPr>
        <p:spPr>
          <a:xfrm>
            <a:off x="441960" y="1524000"/>
            <a:ext cx="8244840" cy="5109091"/>
          </a:xfrm>
          <a:prstGeom prst="rect">
            <a:avLst/>
          </a:prstGeom>
          <a:noFill/>
        </p:spPr>
        <p:txBody>
          <a:bodyPr wrap="square" rtlCol="0">
            <a:spAutoFit/>
          </a:bodyPr>
          <a:lstStyle/>
          <a:p>
            <a:r>
              <a:rPr lang="en-US" sz="2600" b="1" dirty="0" smtClean="0">
                <a:latin typeface="Arial" panose="020B0604020202020204" pitchFamily="34" charset="0"/>
                <a:cs typeface="Arial" panose="020B0604020202020204" pitchFamily="34" charset="0"/>
              </a:rPr>
              <a:t>Research Requirements Process Transition</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Prior to FY16, the Human Factors Division (ANG-C1) polled ATO stakeholders for R&amp;D needs and built the research program slate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 FY16 and FY17 the new AJI-155 Human Performance Team hosted the new R&amp;D requirements Roundtable, including representatives from AJI-1 and AJI-2, AJW, AJG, and AJM.</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Jason Demagalski (AJI-155 manager) sent a widely addressed email on June 26, 2017 stating that they were not adequately resourced to continue to host the R&amp;D requirements Roundtable.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ANG-C1 is working with others within the ATO to formalize the R&amp;D requirements process and identify an Executive level sponsor for this important function, on a permanent basis, beginning in FY18.</a:t>
            </a:r>
            <a:endParaRPr lang="en-US" sz="2000" dirty="0">
              <a:latin typeface="Arial" panose="020B0604020202020204" pitchFamily="34" charset="0"/>
              <a:cs typeface="Arial" panose="020B0604020202020204" pitchFamily="34" charset="0"/>
            </a:endParaRPr>
          </a:p>
        </p:txBody>
      </p:sp>
      <p:sp>
        <p:nvSpPr>
          <p:cNvPr id="7" name="Slide Number Placeholder 3"/>
          <p:cNvSpPr txBox="1">
            <a:spLocks/>
          </p:cNvSpPr>
          <p:nvPr/>
        </p:nvSpPr>
        <p:spPr>
          <a:xfrm>
            <a:off x="609600" y="65087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155C174-9C3D-45C7-8D23-F7FF2C44B7A6}" type="slidenum">
              <a:rPr lang="en-US" smtClean="0"/>
              <a:pPr>
                <a:defRPr/>
              </a:pPr>
              <a:t>20</a:t>
            </a:fld>
            <a:endParaRPr lang="en-US" dirty="0"/>
          </a:p>
        </p:txBody>
      </p:sp>
    </p:spTree>
    <p:extLst>
      <p:ext uri="{BB962C8B-B14F-4D97-AF65-F5344CB8AC3E}">
        <p14:creationId xmlns:p14="http://schemas.microsoft.com/office/powerpoint/2010/main" val="2157421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Additional Reading</a:t>
            </a:r>
            <a:endParaRPr lang="en-US" sz="3200" dirty="0"/>
          </a:p>
        </p:txBody>
      </p:sp>
      <p:sp>
        <p:nvSpPr>
          <p:cNvPr id="3" name="Content Placeholder 2"/>
          <p:cNvSpPr>
            <a:spLocks noGrp="1"/>
          </p:cNvSpPr>
          <p:nvPr>
            <p:ph idx="1"/>
          </p:nvPr>
        </p:nvSpPr>
        <p:spPr/>
        <p:txBody>
          <a:bodyPr>
            <a:normAutofit/>
          </a:bodyPr>
          <a:lstStyle/>
          <a:p>
            <a:r>
              <a:rPr lang="en-US" dirty="0" smtClean="0"/>
              <a:t>Research </a:t>
            </a:r>
            <a:r>
              <a:rPr lang="en-US" dirty="0"/>
              <a:t>to Reality Slides</a:t>
            </a:r>
          </a:p>
          <a:p>
            <a:r>
              <a:rPr lang="en-US" dirty="0" smtClean="0"/>
              <a:t>Anticipated research in FY18 and beyond</a:t>
            </a:r>
          </a:p>
          <a:p>
            <a:r>
              <a:rPr lang="en-US" dirty="0" smtClean="0"/>
              <a:t>Emerging FY19 focal areas</a:t>
            </a:r>
          </a:p>
          <a:p>
            <a:r>
              <a:rPr lang="en-US" dirty="0" smtClean="0"/>
              <a:t>Research Requirement Evolution (AJG)</a:t>
            </a:r>
          </a:p>
          <a:p>
            <a:pPr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21</a:t>
            </a:fld>
            <a:endParaRPr lang="en-US" dirty="0"/>
          </a:p>
        </p:txBody>
      </p:sp>
    </p:spTree>
    <p:extLst>
      <p:ext uri="{BB962C8B-B14F-4D97-AF65-F5344CB8AC3E}">
        <p14:creationId xmlns:p14="http://schemas.microsoft.com/office/powerpoint/2010/main" val="3151691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2057400" y="5715000"/>
            <a:ext cx="5863167" cy="1066167"/>
          </a:xfrm>
          <a:prstGeom prst="roundRect">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a:r>
              <a:rPr lang="en-US" sz="1200" u="sng" dirty="0">
                <a:solidFill>
                  <a:srgbClr val="384A47"/>
                </a:solidFill>
              </a:rPr>
              <a:t>Future Activities</a:t>
            </a:r>
          </a:p>
          <a:p>
            <a:pPr marL="114300" indent="-114300">
              <a:buFont typeface="Arial" charset="0"/>
              <a:buChar char="•"/>
            </a:pPr>
            <a:r>
              <a:rPr lang="en-US" sz="1200" dirty="0" smtClean="0">
                <a:solidFill>
                  <a:srgbClr val="384A47"/>
                </a:solidFill>
              </a:rPr>
              <a:t>Track the relationship between analyses and policy and SOP development.</a:t>
            </a:r>
          </a:p>
          <a:p>
            <a:pPr marL="114300" indent="-114300">
              <a:buFont typeface="Arial" charset="0"/>
              <a:buChar char="•"/>
            </a:pPr>
            <a:r>
              <a:rPr lang="en-US" sz="1200" dirty="0" smtClean="0">
                <a:solidFill>
                  <a:srgbClr val="384A47"/>
                </a:solidFill>
              </a:rPr>
              <a:t>Continuously improve the longitudinal database to increase responsiveness based on identified research needs.</a:t>
            </a:r>
            <a:endParaRPr lang="en-US" sz="1200" dirty="0">
              <a:solidFill>
                <a:srgbClr val="384A47"/>
              </a:solidFill>
            </a:endParaRPr>
          </a:p>
        </p:txBody>
      </p:sp>
      <p:sp>
        <p:nvSpPr>
          <p:cNvPr id="91" name="Rounded Rectangle 90"/>
          <p:cNvSpPr/>
          <p:nvPr/>
        </p:nvSpPr>
        <p:spPr>
          <a:xfrm>
            <a:off x="6968067" y="694266"/>
            <a:ext cx="1752600" cy="3344334"/>
          </a:xfrm>
          <a:prstGeom prst="roundRect">
            <a:avLst>
              <a:gd name="adj" fmla="val 9904"/>
            </a:avLst>
          </a:prstGeom>
          <a:solidFill>
            <a:schemeClr val="bg1"/>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14" name="Rounded Rectangle 13"/>
          <p:cNvSpPr/>
          <p:nvPr/>
        </p:nvSpPr>
        <p:spPr>
          <a:xfrm>
            <a:off x="4876800" y="3810000"/>
            <a:ext cx="3352800" cy="1952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580993" y="702733"/>
            <a:ext cx="1752600" cy="4783667"/>
          </a:xfrm>
          <a:prstGeom prst="roundRect">
            <a:avLst>
              <a:gd name="adj" fmla="val 9659"/>
            </a:avLst>
          </a:prstGeom>
          <a:solidFill>
            <a:schemeClr val="bg1"/>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a:solidFill>
                  <a:srgbClr val="B9612F"/>
                </a:solidFill>
              </a:rPr>
              <a:t>AJG identifies research questions of interest in the placement, training, and promotion of air traffic controllers.  CAMI analyzes data in the longitudinal </a:t>
            </a:r>
            <a:r>
              <a:rPr lang="en-US" sz="1200" dirty="0" smtClean="0">
                <a:solidFill>
                  <a:srgbClr val="B9612F"/>
                </a:solidFill>
              </a:rPr>
              <a:t>database and </a:t>
            </a:r>
            <a:r>
              <a:rPr lang="en-US" sz="1200" dirty="0">
                <a:solidFill>
                  <a:srgbClr val="B9612F"/>
                </a:solidFill>
              </a:rPr>
              <a:t>provides feedback to </a:t>
            </a:r>
            <a:r>
              <a:rPr lang="en-US" sz="1200" dirty="0" smtClean="0">
                <a:solidFill>
                  <a:srgbClr val="B9612F"/>
                </a:solidFill>
              </a:rPr>
              <a:t>AJG.</a:t>
            </a:r>
          </a:p>
          <a:p>
            <a:pPr algn="ctr"/>
            <a:r>
              <a:rPr lang="en-US" sz="1200" u="sng" dirty="0" smtClean="0">
                <a:solidFill>
                  <a:srgbClr val="B9612F"/>
                </a:solidFill>
              </a:rPr>
              <a:t>Assessments</a:t>
            </a:r>
          </a:p>
          <a:p>
            <a:pPr marL="171450" indent="-171450">
              <a:buFont typeface="Arial" panose="020B0604020202020204" pitchFamily="34" charset="0"/>
              <a:buChar char="•"/>
            </a:pPr>
            <a:r>
              <a:rPr lang="en-US" sz="1200" dirty="0" smtClean="0">
                <a:solidFill>
                  <a:srgbClr val="B9612F"/>
                </a:solidFill>
              </a:rPr>
              <a:t>ATC Basics </a:t>
            </a:r>
            <a:r>
              <a:rPr lang="en-US" sz="1200" dirty="0">
                <a:solidFill>
                  <a:srgbClr val="B9612F"/>
                </a:solidFill>
              </a:rPr>
              <a:t>to </a:t>
            </a:r>
            <a:r>
              <a:rPr lang="en-US" sz="1200" dirty="0" smtClean="0">
                <a:solidFill>
                  <a:srgbClr val="B9612F"/>
                </a:solidFill>
              </a:rPr>
              <a:t>Initial</a:t>
            </a:r>
          </a:p>
          <a:p>
            <a:r>
              <a:rPr lang="en-US" sz="1200" dirty="0" smtClean="0">
                <a:solidFill>
                  <a:srgbClr val="B9612F"/>
                </a:solidFill>
              </a:rPr>
              <a:t>Course Outcomes</a:t>
            </a:r>
          </a:p>
          <a:p>
            <a:pPr marL="171450" indent="-171450">
              <a:buFont typeface="Arial" panose="020B0604020202020204" pitchFamily="34" charset="0"/>
              <a:buChar char="•"/>
            </a:pPr>
            <a:r>
              <a:rPr lang="en-US" sz="1200" dirty="0" smtClean="0">
                <a:solidFill>
                  <a:srgbClr val="B9612F"/>
                </a:solidFill>
              </a:rPr>
              <a:t>NEST-VP Agreement</a:t>
            </a:r>
          </a:p>
          <a:p>
            <a:r>
              <a:rPr lang="en-US" sz="1200" dirty="0" smtClean="0">
                <a:solidFill>
                  <a:srgbClr val="B9612F"/>
                </a:solidFill>
              </a:rPr>
              <a:t>on Developmental Retention </a:t>
            </a:r>
            <a:r>
              <a:rPr lang="en-US" sz="1200" dirty="0">
                <a:solidFill>
                  <a:srgbClr val="B9612F"/>
                </a:solidFill>
              </a:rPr>
              <a:t>&amp;</a:t>
            </a:r>
            <a:r>
              <a:rPr lang="en-US" sz="1200" dirty="0" smtClean="0">
                <a:solidFill>
                  <a:srgbClr val="B9612F"/>
                </a:solidFill>
              </a:rPr>
              <a:t> Placement</a:t>
            </a:r>
          </a:p>
          <a:p>
            <a:pPr marL="171450" indent="-171450">
              <a:buFont typeface="Arial" panose="020B0604020202020204" pitchFamily="34" charset="0"/>
              <a:buChar char="•"/>
            </a:pPr>
            <a:r>
              <a:rPr lang="en-US" sz="1200" dirty="0" smtClean="0">
                <a:solidFill>
                  <a:srgbClr val="B9612F"/>
                </a:solidFill>
              </a:rPr>
              <a:t>ATC Approach to</a:t>
            </a:r>
          </a:p>
          <a:p>
            <a:r>
              <a:rPr lang="en-US" sz="1200" dirty="0" smtClean="0">
                <a:solidFill>
                  <a:srgbClr val="B9612F"/>
                </a:solidFill>
              </a:rPr>
              <a:t>Placement</a:t>
            </a:r>
          </a:p>
          <a:p>
            <a:pPr marL="171450" indent="-171450">
              <a:buFont typeface="Arial" panose="020B0604020202020204" pitchFamily="34" charset="0"/>
              <a:buChar char="•"/>
            </a:pPr>
            <a:r>
              <a:rPr lang="en-US" sz="1200" dirty="0" smtClean="0">
                <a:solidFill>
                  <a:srgbClr val="B9612F"/>
                </a:solidFill>
              </a:rPr>
              <a:t>Training Outcomes:</a:t>
            </a:r>
          </a:p>
          <a:p>
            <a:pPr marL="171450" indent="-171450">
              <a:buFont typeface="Calibri" panose="020F0502020204030204" pitchFamily="34" charset="0"/>
              <a:buChar char="–"/>
            </a:pPr>
            <a:r>
              <a:rPr lang="en-US" sz="1200" dirty="0" smtClean="0">
                <a:solidFill>
                  <a:srgbClr val="B9612F"/>
                </a:solidFill>
              </a:rPr>
              <a:t>ERAM Course Trainees</a:t>
            </a:r>
          </a:p>
          <a:p>
            <a:pPr marL="171450" indent="-171450">
              <a:buFont typeface="Calibri" panose="020F0502020204030204" pitchFamily="34" charset="0"/>
              <a:buChar char="–"/>
            </a:pPr>
            <a:r>
              <a:rPr lang="en-US" sz="1200" dirty="0" smtClean="0">
                <a:solidFill>
                  <a:srgbClr val="B9612F"/>
                </a:solidFill>
              </a:rPr>
              <a:t>Transfer Lowers</a:t>
            </a:r>
          </a:p>
          <a:p>
            <a:endParaRPr lang="en-US" sz="1200" dirty="0" smtClean="0">
              <a:solidFill>
                <a:srgbClr val="B9612F"/>
              </a:solidFill>
            </a:endParaRPr>
          </a:p>
        </p:txBody>
      </p:sp>
      <p:sp>
        <p:nvSpPr>
          <p:cNvPr id="81" name="Rounded Rectangle 80"/>
          <p:cNvSpPr/>
          <p:nvPr/>
        </p:nvSpPr>
        <p:spPr>
          <a:xfrm>
            <a:off x="380885" y="702733"/>
            <a:ext cx="1752600" cy="4215922"/>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084B79"/>
                </a:solidFill>
              </a:rPr>
              <a:t>AJG P2 is responsible for Technical Workforce Planning, Prioritization &amp; Hiring Plan Development for Air Traffic and Tech Ops. They report on the technical workforce, conduct staff studies, and validate positions.</a:t>
            </a:r>
          </a:p>
          <a:p>
            <a:endParaRPr lang="en-US" sz="1200" dirty="0">
              <a:solidFill>
                <a:srgbClr val="084B79"/>
              </a:solidFill>
            </a:endParaRPr>
          </a:p>
          <a:p>
            <a:r>
              <a:rPr lang="en-US" sz="1200" dirty="0">
                <a:solidFill>
                  <a:srgbClr val="084B79"/>
                </a:solidFill>
              </a:rPr>
              <a:t>Human factors </a:t>
            </a:r>
            <a:r>
              <a:rPr lang="en-US" sz="1200" dirty="0" smtClean="0">
                <a:solidFill>
                  <a:srgbClr val="084B79"/>
                </a:solidFill>
              </a:rPr>
              <a:t>analytical support </a:t>
            </a:r>
            <a:r>
              <a:rPr lang="en-US" sz="1200" dirty="0">
                <a:solidFill>
                  <a:srgbClr val="084B79"/>
                </a:solidFill>
              </a:rPr>
              <a:t>was </a:t>
            </a:r>
            <a:r>
              <a:rPr lang="en-US" sz="1200" dirty="0" smtClean="0">
                <a:solidFill>
                  <a:srgbClr val="084B79"/>
                </a:solidFill>
              </a:rPr>
              <a:t>requested to inform data-driven-decisions in the design of placement, training, and promotion programs for air traffic controllers. </a:t>
            </a:r>
            <a:endParaRPr lang="en-US" sz="1200" dirty="0">
              <a:solidFill>
                <a:srgbClr val="084B79"/>
              </a:solidFill>
            </a:endParaRPr>
          </a:p>
          <a:p>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Autofit/>
          </a:bodyPr>
          <a:lstStyle/>
          <a:p>
            <a:r>
              <a:rPr lang="en-US" sz="2000" b="1" dirty="0" smtClean="0">
                <a:solidFill>
                  <a:srgbClr val="385D8A"/>
                </a:solidFill>
              </a:rPr>
              <a:t>Human Factors Analyses Drive Personnel Decisions: </a:t>
            </a:r>
            <a:br>
              <a:rPr lang="en-US" sz="2000" b="1" dirty="0" smtClean="0">
                <a:solidFill>
                  <a:srgbClr val="385D8A"/>
                </a:solidFill>
              </a:rPr>
            </a:br>
            <a:r>
              <a:rPr lang="en-US" sz="2000" b="1" dirty="0" smtClean="0">
                <a:solidFill>
                  <a:srgbClr val="385D8A"/>
                </a:solidFill>
              </a:rPr>
              <a:t>From Research to Reality</a:t>
            </a:r>
            <a:endParaRPr lang="en-US" sz="2000"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AJG Identifies</a:t>
            </a:r>
            <a:endParaRPr lang="en-US" sz="1600" b="1" dirty="0"/>
          </a:p>
          <a:p>
            <a:pPr algn="ctr"/>
            <a:r>
              <a:rPr lang="en-US" sz="1600" b="1" dirty="0"/>
              <a:t>Research </a:t>
            </a:r>
            <a:r>
              <a:rPr lang="en-US" sz="1600" b="1" dirty="0" smtClean="0"/>
              <a:t>Need</a:t>
            </a:r>
          </a:p>
          <a:p>
            <a:pPr algn="ctr"/>
            <a:r>
              <a:rPr lang="en-US" sz="1600" b="1" dirty="0" smtClean="0"/>
              <a:t>(2013)</a:t>
            </a:r>
            <a:endParaRPr lang="en-US" sz="1600" dirty="0"/>
          </a:p>
        </p:txBody>
      </p:sp>
      <p:cxnSp>
        <p:nvCxnSpPr>
          <p:cNvPr id="10" name="Straight Arrow Connector 9"/>
          <p:cNvCxnSpPr>
            <a:stCxn id="5" idx="3"/>
            <a:endCxn id="8" idx="1"/>
          </p:cNvCxnSpPr>
          <p:nvPr/>
        </p:nvCxnSpPr>
        <p:spPr>
          <a:xfrm>
            <a:off x="2133600" y="1188042"/>
            <a:ext cx="447393"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333593" y="1188042"/>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9906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553200" y="1181100"/>
            <a:ext cx="414868" cy="6942"/>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stCxn id="102" idx="1"/>
          </p:cNvCxnSpPr>
          <p:nvPr/>
        </p:nvCxnSpPr>
        <p:spPr>
          <a:xfrm flipH="1">
            <a:off x="609600" y="6248084"/>
            <a:ext cx="1447800" cy="0"/>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4918656"/>
            <a:ext cx="0" cy="1329427"/>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8534400" y="4038600"/>
            <a:ext cx="2" cy="2209484"/>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102" idx="3"/>
          </p:cNvCxnSpPr>
          <p:nvPr/>
        </p:nvCxnSpPr>
        <p:spPr>
          <a:xfrm flipH="1">
            <a:off x="7920567" y="6248083"/>
            <a:ext cx="613834" cy="1"/>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34" name="Rectangle 33"/>
          <p:cNvSpPr/>
          <p:nvPr/>
        </p:nvSpPr>
        <p:spPr>
          <a:xfrm>
            <a:off x="6925153" y="1680294"/>
            <a:ext cx="1795514" cy="1754326"/>
          </a:xfrm>
          <a:prstGeom prst="rect">
            <a:avLst/>
          </a:prstGeom>
        </p:spPr>
        <p:txBody>
          <a:bodyPr wrap="square">
            <a:spAutoFit/>
          </a:bodyPr>
          <a:lstStyle/>
          <a:p>
            <a:r>
              <a:rPr lang="en-US" sz="1200" dirty="0" smtClean="0">
                <a:latin typeface="+mn-lt"/>
              </a:rPr>
              <a:t>AJG uses our analyses to inform decisions in planning, prioritizing, and developing a hiring plan and implementing recruitment activities and initiatives in air traffic control. </a:t>
            </a:r>
          </a:p>
          <a:p>
            <a:endParaRPr lang="en-US" sz="1200" dirty="0"/>
          </a:p>
        </p:txBody>
      </p:sp>
      <p:sp>
        <p:nvSpPr>
          <p:cNvPr id="83" name="Rounded Rectangle 82"/>
          <p:cNvSpPr/>
          <p:nvPr/>
        </p:nvSpPr>
        <p:spPr>
          <a:xfrm>
            <a:off x="4800600" y="694266"/>
            <a:ext cx="1752600" cy="3268134"/>
          </a:xfrm>
          <a:prstGeom prst="roundRect">
            <a:avLst>
              <a:gd name="adj" fmla="val 9659"/>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384A47"/>
                </a:solidFill>
              </a:rPr>
              <a:t>AJG uses analytical results for programmatic decision-making.  Results influence policies in ATC training and placement:</a:t>
            </a:r>
          </a:p>
          <a:p>
            <a:pPr marL="171450" indent="-171450">
              <a:buFont typeface="Arial" panose="020B0604020202020204" pitchFamily="34" charset="0"/>
              <a:buChar char="•"/>
            </a:pPr>
            <a:r>
              <a:rPr lang="en-US" sz="1200" dirty="0" smtClean="0">
                <a:solidFill>
                  <a:srgbClr val="384A47"/>
                </a:solidFill>
              </a:rPr>
              <a:t>AT Basics pass score</a:t>
            </a:r>
          </a:p>
          <a:p>
            <a:pPr marL="171450" indent="-171450">
              <a:buFont typeface="Arial" panose="020B0604020202020204" pitchFamily="34" charset="0"/>
              <a:buChar char="•"/>
            </a:pPr>
            <a:r>
              <a:rPr lang="en-US" sz="1200" dirty="0" smtClean="0">
                <a:solidFill>
                  <a:srgbClr val="384A47"/>
                </a:solidFill>
              </a:rPr>
              <a:t>Standards for ATC trainee retention recommendations</a:t>
            </a:r>
          </a:p>
          <a:p>
            <a:pPr marL="171450" indent="-171450">
              <a:buFont typeface="Arial" panose="020B0604020202020204" pitchFamily="34" charset="0"/>
              <a:buChar char="•"/>
            </a:pPr>
            <a:r>
              <a:rPr lang="en-US" sz="1200" dirty="0" smtClean="0">
                <a:solidFill>
                  <a:srgbClr val="384A47"/>
                </a:solidFill>
              </a:rPr>
              <a:t>ATC trainee facility type and level placement </a:t>
            </a:r>
          </a:p>
          <a:p>
            <a:pPr marL="171450" indent="-171450">
              <a:buFont typeface="Arial" panose="020B0604020202020204" pitchFamily="34" charset="0"/>
              <a:buChar char="•"/>
            </a:pPr>
            <a:endParaRPr lang="en-US" sz="1200" dirty="0">
              <a:solidFill>
                <a:srgbClr val="384A47"/>
              </a:solidFill>
            </a:endParaRPr>
          </a:p>
          <a:p>
            <a:endParaRPr lang="en-US" sz="1200" dirty="0" smtClean="0">
              <a:solidFill>
                <a:srgbClr val="384A47"/>
              </a:solidFill>
            </a:endParaRPr>
          </a:p>
          <a:p>
            <a:endParaRPr lang="en-US" sz="1200" dirty="0">
              <a:solidFill>
                <a:srgbClr val="384A47"/>
              </a:solidFill>
            </a:endParaRPr>
          </a:p>
        </p:txBody>
      </p:sp>
      <p:pic>
        <p:nvPicPr>
          <p:cNvPr id="1026" name="Picture 2" descr="Logo AJG-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86200"/>
            <a:ext cx="990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580993" y="694266"/>
            <a:ext cx="1752600" cy="987552"/>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ANG-C1 Coordinates CAMI Research </a:t>
            </a:r>
          </a:p>
          <a:p>
            <a:pPr algn="ctr"/>
            <a:r>
              <a:rPr lang="en-US" sz="1600" b="1" dirty="0" smtClean="0"/>
              <a:t>(2014 – 2017)</a:t>
            </a:r>
            <a:endParaRPr lang="en-US" sz="1600" dirty="0"/>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AJG Uses Research Results</a:t>
            </a:r>
          </a:p>
          <a:p>
            <a:pPr algn="ctr"/>
            <a:r>
              <a:rPr lang="en-US" sz="1600" b="1" dirty="0" smtClean="0"/>
              <a:t>(2015+)</a:t>
            </a:r>
            <a:endParaRPr lang="en-US" sz="1600" dirty="0"/>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Organizational Users</a:t>
            </a:r>
          </a:p>
        </p:txBody>
      </p:sp>
      <p:pic>
        <p:nvPicPr>
          <p:cNvPr id="1032" name="Picture 8" descr="https://ksn2.faa.gov/ajg/ajg-r/AJG-R4/AboutAJGR4/AJG-R4-OrgChart.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04" r="12361" b="13636"/>
          <a:stretch/>
        </p:blipFill>
        <p:spPr bwMode="auto">
          <a:xfrm>
            <a:off x="6266542" y="3886200"/>
            <a:ext cx="1886858" cy="1524000"/>
          </a:xfrm>
          <a:prstGeom prst="rect">
            <a:avLst/>
          </a:prstGeom>
          <a:noFill/>
          <a:extLst>
            <a:ext uri="{909E8E84-426E-40DD-AFC4-6F175D3DCCD1}">
              <a14:hiddenFill xmlns:a14="http://schemas.microsoft.com/office/drawing/2010/main">
                <a:solidFill>
                  <a:srgbClr val="FFFFFF"/>
                </a:solidFill>
              </a14:hiddenFill>
            </a:ext>
          </a:extLst>
        </p:spPr>
      </p:pic>
      <p:sp>
        <p:nvSpPr>
          <p:cNvPr id="46" name="Rounded Rectangle 45"/>
          <p:cNvSpPr/>
          <p:nvPr/>
        </p:nvSpPr>
        <p:spPr>
          <a:xfrm>
            <a:off x="4988983" y="4948950"/>
            <a:ext cx="2057400" cy="73358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65000"/>
                    <a:lumOff val="35000"/>
                  </a:schemeClr>
                </a:solidFill>
              </a:rPr>
              <a:t>Mission:  To provide accurate and timely recommendations with regard to placement and future needs for the ATO Technical workforce from a global perspective.</a:t>
            </a:r>
          </a:p>
        </p:txBody>
      </p:sp>
    </p:spTree>
    <p:extLst>
      <p:ext uri="{BB962C8B-B14F-4D97-AF65-F5344CB8AC3E}">
        <p14:creationId xmlns:p14="http://schemas.microsoft.com/office/powerpoint/2010/main" val="2297019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303" y="4275202"/>
            <a:ext cx="2419454" cy="15303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AAM520CB\Desktop\atcacadem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0969" y="4348348"/>
            <a:ext cx="3047999" cy="14571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2" name="Rounded Rectangle 101"/>
          <p:cNvSpPr/>
          <p:nvPr/>
        </p:nvSpPr>
        <p:spPr>
          <a:xfrm>
            <a:off x="2057400" y="5876453"/>
            <a:ext cx="5863167" cy="91376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a:spcAft>
                <a:spcPts val="400"/>
              </a:spcAft>
            </a:pPr>
            <a:r>
              <a:rPr lang="en-US" sz="1400" b="1" dirty="0">
                <a:solidFill>
                  <a:schemeClr val="tx1"/>
                </a:solidFill>
              </a:rPr>
              <a:t>Future Activities</a:t>
            </a:r>
          </a:p>
          <a:p>
            <a:r>
              <a:rPr lang="en-US" sz="1200" b="1" dirty="0" smtClean="0">
                <a:solidFill>
                  <a:schemeClr val="tx1"/>
                </a:solidFill>
              </a:rPr>
              <a:t>If positive results are obtained, further expansion of recommended improvements to other AJI training programs could be considered. Additionally, if found useful, the RVAT could be implemented as a placement tool to increase the likelihood of trainee success. </a:t>
            </a:r>
            <a:endParaRPr lang="en-US" sz="1200" b="1" dirty="0">
              <a:solidFill>
                <a:schemeClr val="tx1"/>
              </a:solidFill>
            </a:endParaRPr>
          </a:p>
        </p:txBody>
      </p:sp>
      <p:sp>
        <p:nvSpPr>
          <p:cNvPr id="91" name="Rounded Rectangle 90"/>
          <p:cNvSpPr/>
          <p:nvPr/>
        </p:nvSpPr>
        <p:spPr>
          <a:xfrm>
            <a:off x="6895643" y="810783"/>
            <a:ext cx="1920240" cy="3563552"/>
          </a:xfrm>
          <a:prstGeom prst="roundRect">
            <a:avLst>
              <a:gd name="adj" fmla="val 9904"/>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82" name="Rounded Rectangle 81"/>
          <p:cNvSpPr/>
          <p:nvPr/>
        </p:nvSpPr>
        <p:spPr>
          <a:xfrm>
            <a:off x="2508569" y="820423"/>
            <a:ext cx="1920240" cy="3567426"/>
          </a:xfrm>
          <a:prstGeom prst="roundRect">
            <a:avLst>
              <a:gd name="adj" fmla="val 965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pPr>
              <a:spcAft>
                <a:spcPts val="200"/>
              </a:spcAft>
            </a:pPr>
            <a:r>
              <a:rPr lang="en-US" sz="1200" b="1" dirty="0" smtClean="0">
                <a:solidFill>
                  <a:schemeClr val="tx1"/>
                </a:solidFill>
              </a:rPr>
              <a:t>AJI identified </a:t>
            </a:r>
            <a:r>
              <a:rPr lang="en-US" sz="1200" b="1" dirty="0">
                <a:solidFill>
                  <a:schemeClr val="tx1"/>
                </a:solidFill>
              </a:rPr>
              <a:t>research questions </a:t>
            </a:r>
            <a:r>
              <a:rPr lang="en-US" sz="1200" b="1" dirty="0" smtClean="0">
                <a:solidFill>
                  <a:schemeClr val="tx1"/>
                </a:solidFill>
              </a:rPr>
              <a:t>concerning the placement and training of ATC trainees.  CAMI will collect and analyze data to evaluate the utility of the RVAT as a proposed placement tool, as well as measure the current reliability of </a:t>
            </a:r>
            <a:r>
              <a:rPr lang="en-US" sz="1200" b="1" dirty="0">
                <a:solidFill>
                  <a:schemeClr val="tx1"/>
                </a:solidFill>
              </a:rPr>
              <a:t>evaluators </a:t>
            </a:r>
            <a:r>
              <a:rPr lang="en-US" sz="1200" b="1" dirty="0" smtClean="0">
                <a:solidFill>
                  <a:schemeClr val="tx1"/>
                </a:solidFill>
              </a:rPr>
              <a:t>who rate students in the ATC initial course performance. </a:t>
            </a:r>
            <a:endParaRPr lang="en-US" sz="1200" dirty="0" smtClean="0">
              <a:solidFill>
                <a:srgbClr val="B9612F"/>
              </a:solidFill>
            </a:endParaRPr>
          </a:p>
        </p:txBody>
      </p:sp>
      <p:sp>
        <p:nvSpPr>
          <p:cNvPr id="81" name="Rounded Rectangle 80"/>
          <p:cNvSpPr/>
          <p:nvPr/>
        </p:nvSpPr>
        <p:spPr>
          <a:xfrm>
            <a:off x="308461" y="820421"/>
            <a:ext cx="1920240" cy="5024610"/>
          </a:xfrm>
          <a:prstGeom prst="roundRect">
            <a:avLst>
              <a:gd name="adj" fmla="val 732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b="1" dirty="0" smtClean="0">
                <a:solidFill>
                  <a:schemeClr val="tx1"/>
                </a:solidFill>
              </a:rPr>
              <a:t>AJI-2000 is the organizational element responsible for Technical Training within the ATO. </a:t>
            </a:r>
            <a:endParaRPr lang="en-US" sz="1200" b="1" dirty="0">
              <a:solidFill>
                <a:schemeClr val="tx1"/>
              </a:solidFill>
            </a:endParaRPr>
          </a:p>
          <a:p>
            <a:r>
              <a:rPr lang="en-US" sz="1200" b="1" dirty="0">
                <a:solidFill>
                  <a:schemeClr val="tx1"/>
                </a:solidFill>
              </a:rPr>
              <a:t>Human factors </a:t>
            </a:r>
            <a:r>
              <a:rPr lang="en-US" sz="1200" b="1" dirty="0" smtClean="0">
                <a:solidFill>
                  <a:schemeClr val="tx1"/>
                </a:solidFill>
              </a:rPr>
              <a:t>research support </a:t>
            </a:r>
            <a:r>
              <a:rPr lang="en-US" sz="1200" b="1" dirty="0">
                <a:solidFill>
                  <a:schemeClr val="tx1"/>
                </a:solidFill>
              </a:rPr>
              <a:t>was needed </a:t>
            </a:r>
            <a:r>
              <a:rPr lang="en-US" sz="1200" b="1" dirty="0" smtClean="0">
                <a:solidFill>
                  <a:schemeClr val="tx1"/>
                </a:solidFill>
              </a:rPr>
              <a:t>to enhance data-driven-decisions in two key areas.</a:t>
            </a:r>
          </a:p>
          <a:p>
            <a:r>
              <a:rPr lang="en-US" sz="1200" b="1" dirty="0" smtClean="0">
                <a:solidFill>
                  <a:schemeClr val="tx1"/>
                </a:solidFill>
              </a:rPr>
              <a:t>First</a:t>
            </a:r>
            <a:r>
              <a:rPr lang="en-US" sz="1200" b="1" smtClean="0">
                <a:solidFill>
                  <a:schemeClr val="tx1"/>
                </a:solidFill>
              </a:rPr>
              <a:t>, the </a:t>
            </a:r>
            <a:r>
              <a:rPr lang="en-US" sz="1200" b="1" dirty="0" smtClean="0">
                <a:solidFill>
                  <a:schemeClr val="tx1"/>
                </a:solidFill>
              </a:rPr>
              <a:t>Radar Vectoring Aptitude Test (RVAT) tool that AJI and MITRE developed must be evaluated for use as a potential ATC specialty placement tool. Second, AJI and the Academy are looking for ways to improve performance evaluations of students during their initial training courses.</a:t>
            </a:r>
            <a:endParaRPr lang="en-US" sz="1200" dirty="0">
              <a:solidFill>
                <a:srgbClr val="084B79"/>
              </a:solidFill>
            </a:endParaRPr>
          </a:p>
        </p:txBody>
      </p:sp>
      <p:sp>
        <p:nvSpPr>
          <p:cNvPr id="2" name="Title 1"/>
          <p:cNvSpPr>
            <a:spLocks noGrp="1"/>
          </p:cNvSpPr>
          <p:nvPr>
            <p:ph type="title"/>
          </p:nvPr>
        </p:nvSpPr>
        <p:spPr>
          <a:xfrm>
            <a:off x="6658" y="45265"/>
            <a:ext cx="9144000" cy="692742"/>
          </a:xfrm>
        </p:spPr>
        <p:txBody>
          <a:bodyPr>
            <a:noAutofit/>
          </a:bodyPr>
          <a:lstStyle/>
          <a:p>
            <a:r>
              <a:rPr lang="en-US" sz="1600" b="1" dirty="0">
                <a:solidFill>
                  <a:schemeClr val="tx2"/>
                </a:solidFill>
                <a:latin typeface="Arial" panose="020B0604020202020204" pitchFamily="34" charset="0"/>
                <a:cs typeface="Arial" panose="020B0604020202020204" pitchFamily="34" charset="0"/>
              </a:rPr>
              <a:t>ATC </a:t>
            </a:r>
            <a:r>
              <a:rPr lang="en-US" sz="1600" b="1" dirty="0" smtClean="0">
                <a:solidFill>
                  <a:schemeClr val="tx2"/>
                </a:solidFill>
                <a:latin typeface="Arial" panose="020B0604020202020204" pitchFamily="34" charset="0"/>
                <a:cs typeface="Arial" panose="020B0604020202020204" pitchFamily="34" charset="0"/>
              </a:rPr>
              <a:t>Trainee Pipeline Placement and Performance Evaluation: </a:t>
            </a:r>
            <a:br>
              <a:rPr lang="en-US" sz="1600" b="1" dirty="0" smtClean="0">
                <a:solidFill>
                  <a:schemeClr val="tx2"/>
                </a:solidFill>
                <a:latin typeface="Arial" panose="020B0604020202020204" pitchFamily="34" charset="0"/>
                <a:cs typeface="Arial" panose="020B0604020202020204" pitchFamily="34" charset="0"/>
              </a:rPr>
            </a:br>
            <a:r>
              <a:rPr lang="en-US" sz="1600" b="1" dirty="0" smtClean="0">
                <a:solidFill>
                  <a:schemeClr val="tx2"/>
                </a:solidFill>
                <a:latin typeface="Arial" panose="020B0604020202020204" pitchFamily="34" charset="0"/>
                <a:cs typeface="Arial" panose="020B0604020202020204" pitchFamily="34" charset="0"/>
              </a:rPr>
              <a:t>From </a:t>
            </a:r>
            <a:r>
              <a:rPr lang="en-US" sz="1600" b="1" dirty="0">
                <a:solidFill>
                  <a:schemeClr val="tx2"/>
                </a:solidFill>
                <a:latin typeface="Arial" panose="020B0604020202020204" pitchFamily="34" charset="0"/>
                <a:cs typeface="Arial" panose="020B0604020202020204" pitchFamily="34" charset="0"/>
              </a:rPr>
              <a:t>Research to Reality</a:t>
            </a:r>
          </a:p>
        </p:txBody>
      </p:sp>
      <p:sp>
        <p:nvSpPr>
          <p:cNvPr id="5" name="Rounded Rectangle 4"/>
          <p:cNvSpPr/>
          <p:nvPr/>
        </p:nvSpPr>
        <p:spPr>
          <a:xfrm>
            <a:off x="308576" y="811955"/>
            <a:ext cx="1920240" cy="98755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AJI Identifies</a:t>
            </a:r>
            <a:endParaRPr lang="en-US" sz="1600" b="1" dirty="0"/>
          </a:p>
          <a:p>
            <a:pPr algn="ctr"/>
            <a:r>
              <a:rPr lang="en-US" sz="1600" b="1" dirty="0"/>
              <a:t>Research </a:t>
            </a:r>
            <a:r>
              <a:rPr lang="en-US" sz="1600" b="1" dirty="0" smtClean="0"/>
              <a:t>Need</a:t>
            </a:r>
          </a:p>
          <a:p>
            <a:pPr algn="ctr"/>
            <a:r>
              <a:rPr lang="en-US" sz="1600" b="1" dirty="0" smtClean="0"/>
              <a:t>(2015)</a:t>
            </a:r>
            <a:endParaRPr lang="en-US" sz="1600" dirty="0"/>
          </a:p>
        </p:txBody>
      </p:sp>
      <p:cxnSp>
        <p:nvCxnSpPr>
          <p:cNvPr id="10" name="Straight Arrow Connector 9"/>
          <p:cNvCxnSpPr>
            <a:stCxn id="5" idx="3"/>
            <a:endCxn id="8" idx="1"/>
          </p:cNvCxnSpPr>
          <p:nvPr/>
        </p:nvCxnSpPr>
        <p:spPr>
          <a:xfrm>
            <a:off x="2228816" y="1305731"/>
            <a:ext cx="279753" cy="0"/>
          </a:xfrm>
          <a:prstGeom prst="straightConnector1">
            <a:avLst/>
          </a:prstGeom>
          <a:ln>
            <a:solidFill>
              <a:schemeClr val="accent1"/>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428809" y="1305731"/>
            <a:ext cx="299367" cy="0"/>
          </a:xfrm>
          <a:prstGeom prst="straightConnector1">
            <a:avLst/>
          </a:prstGeom>
          <a:ln>
            <a:solidFill>
              <a:schemeClr val="accent2"/>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62253" y="1066800"/>
            <a:ext cx="342444" cy="0"/>
          </a:xfrm>
          <a:prstGeom prst="straightConnector1">
            <a:avLst/>
          </a:prstGeom>
          <a:ln>
            <a:solidFill>
              <a:schemeClr val="accent4"/>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648416" y="1298789"/>
            <a:ext cx="247228" cy="6942"/>
          </a:xfrm>
          <a:prstGeom prst="straightConnector1">
            <a:avLst/>
          </a:prstGeom>
          <a:ln>
            <a:solidFill>
              <a:schemeClr val="accent3">
                <a:lumMod val="75000"/>
              </a:schemeClr>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H="1">
            <a:off x="609600" y="6134100"/>
            <a:ext cx="1447800" cy="0"/>
          </a:xfrm>
          <a:prstGeom prst="line">
            <a:avLst/>
          </a:prstGeom>
          <a:ln>
            <a:solidFill>
              <a:schemeClr val="accent1"/>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5845031"/>
            <a:ext cx="0" cy="307619"/>
          </a:xfrm>
          <a:prstGeom prst="straightConnector1">
            <a:avLst/>
          </a:prstGeom>
          <a:ln>
            <a:solidFill>
              <a:schemeClr val="accent1"/>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8534402" y="4374335"/>
            <a:ext cx="0" cy="1721665"/>
          </a:xfrm>
          <a:prstGeom prst="line">
            <a:avLst/>
          </a:prstGeom>
          <a:ln>
            <a:solidFill>
              <a:schemeClr val="accent3">
                <a:lumMod val="75000"/>
              </a:schemeClr>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7920568" y="6096000"/>
            <a:ext cx="613834" cy="0"/>
          </a:xfrm>
          <a:prstGeom prst="straightConnector1">
            <a:avLst/>
          </a:prstGeom>
          <a:ln>
            <a:solidFill>
              <a:schemeClr val="accent3">
                <a:lumMod val="75000"/>
              </a:schemeClr>
            </a:solidFill>
            <a:tailEnd type="arrow"/>
          </a:ln>
          <a:effectLst/>
        </p:spPr>
        <p:style>
          <a:lnRef idx="3">
            <a:schemeClr val="dk1"/>
          </a:lnRef>
          <a:fillRef idx="0">
            <a:schemeClr val="dk1"/>
          </a:fillRef>
          <a:effectRef idx="2">
            <a:schemeClr val="dk1"/>
          </a:effectRef>
          <a:fontRef idx="minor">
            <a:schemeClr val="tx1"/>
          </a:fontRef>
        </p:style>
      </p:cxnSp>
      <p:sp>
        <p:nvSpPr>
          <p:cNvPr id="34" name="Rectangle 33"/>
          <p:cNvSpPr/>
          <p:nvPr/>
        </p:nvSpPr>
        <p:spPr>
          <a:xfrm>
            <a:off x="6895644" y="1797983"/>
            <a:ext cx="1920240" cy="2492990"/>
          </a:xfrm>
          <a:prstGeom prst="rect">
            <a:avLst/>
          </a:prstGeom>
        </p:spPr>
        <p:txBody>
          <a:bodyPr wrap="square">
            <a:spAutoFit/>
          </a:bodyPr>
          <a:lstStyle/>
          <a:p>
            <a:r>
              <a:rPr lang="en-US" sz="1200" b="1" dirty="0" smtClean="0">
                <a:latin typeface="+mn-lt"/>
              </a:rPr>
              <a:t>AJI will use this research to inform decisions in evaluating and improving ATC placement and training programs. Coordination with ATO groups that are responsible for new hire placements will provide an opportunity to expand application of the results. The intent is to reduce trainee attrition.</a:t>
            </a:r>
            <a:endParaRPr lang="en-US" sz="1200" dirty="0">
              <a:latin typeface="+mn-lt"/>
            </a:endParaRPr>
          </a:p>
        </p:txBody>
      </p:sp>
      <p:sp>
        <p:nvSpPr>
          <p:cNvPr id="83" name="Rounded Rectangle 82"/>
          <p:cNvSpPr/>
          <p:nvPr/>
        </p:nvSpPr>
        <p:spPr>
          <a:xfrm>
            <a:off x="4728176" y="811954"/>
            <a:ext cx="1920240" cy="3952441"/>
          </a:xfrm>
          <a:prstGeom prst="roundRect">
            <a:avLst>
              <a:gd name="adj" fmla="val 9659"/>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b="1" dirty="0">
                <a:solidFill>
                  <a:schemeClr val="tx1"/>
                </a:solidFill>
              </a:rPr>
              <a:t>Recommendations for improvements will be provided to AJI.</a:t>
            </a:r>
          </a:p>
          <a:p>
            <a:r>
              <a:rPr lang="en-US" sz="1200" b="1" dirty="0" smtClean="0">
                <a:solidFill>
                  <a:schemeClr val="tx1"/>
                </a:solidFill>
              </a:rPr>
              <a:t>Results can influence policies in ATC training and placement:</a:t>
            </a:r>
          </a:p>
          <a:p>
            <a:pPr marL="171450" indent="-171450">
              <a:buFont typeface="Arial" panose="020B0604020202020204" pitchFamily="34" charset="0"/>
              <a:buChar char="•"/>
            </a:pPr>
            <a:r>
              <a:rPr lang="en-US" sz="1200" b="1" dirty="0" smtClean="0">
                <a:solidFill>
                  <a:schemeClr val="tx1"/>
                </a:solidFill>
              </a:rPr>
              <a:t>Implementation of periodic reliability training for evaluators at the Academy</a:t>
            </a:r>
          </a:p>
          <a:p>
            <a:pPr marL="171450" indent="-171450">
              <a:spcAft>
                <a:spcPts val="200"/>
              </a:spcAft>
              <a:buFont typeface="Arial" panose="020B0604020202020204" pitchFamily="34" charset="0"/>
              <a:buChar char="•"/>
            </a:pPr>
            <a:r>
              <a:rPr lang="en-US" sz="1200" b="1" dirty="0" smtClean="0">
                <a:solidFill>
                  <a:schemeClr val="tx1"/>
                </a:solidFill>
              </a:rPr>
              <a:t>Use of the RVAT tool to place newly hired trainees into the appropriate ATC specialty.</a:t>
            </a:r>
            <a:endParaRPr lang="en-US" sz="1200" dirty="0" smtClean="0">
              <a:solidFill>
                <a:srgbClr val="384A47"/>
              </a:solidFill>
            </a:endParaRPr>
          </a:p>
          <a:p>
            <a:endParaRPr lang="en-US" sz="1200" dirty="0">
              <a:solidFill>
                <a:srgbClr val="384A47"/>
              </a:solidFill>
            </a:endParaRPr>
          </a:p>
        </p:txBody>
      </p:sp>
      <p:sp>
        <p:nvSpPr>
          <p:cNvPr id="8" name="Rounded Rectangle 7"/>
          <p:cNvSpPr/>
          <p:nvPr/>
        </p:nvSpPr>
        <p:spPr>
          <a:xfrm>
            <a:off x="2508569" y="811955"/>
            <a:ext cx="1920240" cy="98755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ANG-C1 Coordinates CAMI Research </a:t>
            </a:r>
          </a:p>
          <a:p>
            <a:pPr algn="ctr"/>
            <a:r>
              <a:rPr lang="en-US" sz="1600" b="1" dirty="0" smtClean="0"/>
              <a:t>(2016 – 2017)</a:t>
            </a:r>
            <a:endParaRPr lang="en-US" sz="1600" dirty="0"/>
          </a:p>
        </p:txBody>
      </p:sp>
      <p:sp>
        <p:nvSpPr>
          <p:cNvPr id="7" name="Rounded Rectangle 6"/>
          <p:cNvSpPr/>
          <p:nvPr/>
        </p:nvSpPr>
        <p:spPr>
          <a:xfrm>
            <a:off x="4728176" y="811955"/>
            <a:ext cx="1920240" cy="98755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AJI Uses Research Results</a:t>
            </a:r>
          </a:p>
          <a:p>
            <a:pPr algn="ctr"/>
            <a:r>
              <a:rPr lang="en-US" sz="1600" b="1" dirty="0" smtClean="0"/>
              <a:t>(2016+)</a:t>
            </a:r>
            <a:endParaRPr lang="en-US" sz="1600" dirty="0"/>
          </a:p>
        </p:txBody>
      </p:sp>
      <p:sp>
        <p:nvSpPr>
          <p:cNvPr id="6" name="Rounded Rectangle 5"/>
          <p:cNvSpPr/>
          <p:nvPr/>
        </p:nvSpPr>
        <p:spPr>
          <a:xfrm>
            <a:off x="6894212" y="810431"/>
            <a:ext cx="1920240" cy="98755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Organizational Users</a:t>
            </a:r>
          </a:p>
        </p:txBody>
      </p:sp>
      <p:sp>
        <p:nvSpPr>
          <p:cNvPr id="19" name="Rounded Rectangle 18"/>
          <p:cNvSpPr/>
          <p:nvPr/>
        </p:nvSpPr>
        <p:spPr>
          <a:xfrm>
            <a:off x="7694085" y="4771399"/>
            <a:ext cx="685800" cy="611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0" name="TextBox 19"/>
          <p:cNvSpPr txBox="1"/>
          <p:nvPr/>
        </p:nvSpPr>
        <p:spPr>
          <a:xfrm>
            <a:off x="7696200" y="4854229"/>
            <a:ext cx="685800" cy="461665"/>
          </a:xfrm>
          <a:prstGeom prst="rect">
            <a:avLst/>
          </a:prstGeom>
          <a:noFill/>
        </p:spPr>
        <p:txBody>
          <a:bodyPr wrap="square" rtlCol="0">
            <a:spAutoFit/>
          </a:bodyPr>
          <a:lstStyle/>
          <a:p>
            <a:pPr algn="ctr"/>
            <a:r>
              <a:rPr lang="en-US" sz="1200" b="1" dirty="0" smtClean="0"/>
              <a:t>RVAT Image</a:t>
            </a:r>
            <a:endParaRPr lang="en-US" sz="1200" b="1" dirty="0"/>
          </a:p>
        </p:txBody>
      </p:sp>
    </p:spTree>
    <p:extLst>
      <p:ext uri="{BB962C8B-B14F-4D97-AF65-F5344CB8AC3E}">
        <p14:creationId xmlns:p14="http://schemas.microsoft.com/office/powerpoint/2010/main" val="3992911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5367536"/>
            <a:ext cx="9144000" cy="1524000"/>
          </a:xfrm>
          <a:prstGeom prst="rect">
            <a:avLst/>
          </a:prstGeom>
          <a:solidFill>
            <a:schemeClr val="bg1"/>
          </a:solidFill>
          <a:ln w="9525" algn="ctr">
            <a:noFill/>
            <a:round/>
            <a:headEnd/>
            <a:tailEnd/>
          </a:ln>
        </p:spPr>
        <p:txBody>
          <a:bodyPr>
            <a:spAutoFit/>
          </a:bodyPr>
          <a:lstStyle/>
          <a:p>
            <a:pPr fontAlgn="base">
              <a:spcBef>
                <a:spcPct val="50000"/>
              </a:spcBef>
              <a:spcAft>
                <a:spcPct val="0"/>
              </a:spcAft>
              <a:buFontTx/>
              <a:buChar char="•"/>
            </a:pPr>
            <a:endParaRPr lang="en-US" sz="2000">
              <a:solidFill>
                <a:srgbClr val="000000"/>
              </a:solidFill>
            </a:endParaRPr>
          </a:p>
        </p:txBody>
      </p:sp>
      <p:sp>
        <p:nvSpPr>
          <p:cNvPr id="26" name="Rectangle 10"/>
          <p:cNvSpPr>
            <a:spLocks noChangeArrowheads="1"/>
          </p:cNvSpPr>
          <p:nvPr/>
        </p:nvSpPr>
        <p:spPr bwMode="auto">
          <a:xfrm>
            <a:off x="228600" y="1241426"/>
            <a:ext cx="1600200" cy="652463"/>
          </a:xfrm>
          <a:prstGeom prst="roundRect">
            <a:avLst>
              <a:gd name="adj" fmla="val 16667"/>
            </a:avLst>
          </a:prstGeom>
          <a:solidFill>
            <a:srgbClr val="9BBB59"/>
          </a:solidFill>
          <a:ln w="9525">
            <a:solidFill>
              <a:schemeClr val="tx1"/>
            </a:solidFill>
            <a:miter lim="800000"/>
            <a:headEnd/>
            <a:tailEnd/>
          </a:ln>
          <a:effectLst>
            <a:outerShdw blurRad="50800" dist="38100" dir="2700000" algn="tl" rotWithShape="0">
              <a:srgbClr val="000000">
                <a:alpha val="39999"/>
              </a:srgbClr>
            </a:outerShdw>
          </a:effectLst>
        </p:spPr>
        <p:txBody>
          <a:bodyPr anchor="ctr"/>
          <a:lstStyle/>
          <a:p>
            <a:pPr algn="ctr" defTabSz="457200" eaLnBrk="0" fontAlgn="base" hangingPunct="0">
              <a:spcBef>
                <a:spcPct val="0"/>
              </a:spcBef>
              <a:spcAft>
                <a:spcPct val="0"/>
              </a:spcAft>
              <a:defRPr/>
            </a:pPr>
            <a:endParaRPr lang="en-GB" sz="2000" b="1" i="1" dirty="0">
              <a:solidFill>
                <a:prstClr val="white"/>
              </a:solidFill>
              <a:cs typeface="Arial"/>
            </a:endParaRPr>
          </a:p>
        </p:txBody>
      </p:sp>
      <p:sp>
        <p:nvSpPr>
          <p:cNvPr id="30" name="Rectangle 18"/>
          <p:cNvSpPr>
            <a:spLocks noChangeArrowheads="1"/>
          </p:cNvSpPr>
          <p:nvPr/>
        </p:nvSpPr>
        <p:spPr bwMode="auto">
          <a:xfrm>
            <a:off x="2178050" y="1241426"/>
            <a:ext cx="1936750" cy="652463"/>
          </a:xfrm>
          <a:prstGeom prst="roundRect">
            <a:avLst>
              <a:gd name="adj" fmla="val 16667"/>
            </a:avLst>
          </a:prstGeom>
          <a:solidFill>
            <a:schemeClr val="accent1"/>
          </a:solidFill>
          <a:ln w="9525">
            <a:solidFill>
              <a:schemeClr val="tx1"/>
            </a:solidFill>
            <a:miter lim="800000"/>
            <a:headEnd/>
            <a:tailEnd/>
          </a:ln>
          <a:effectLst>
            <a:outerShdw blurRad="50800" dist="38100" dir="2700000" algn="tl" rotWithShape="0">
              <a:srgbClr val="000000">
                <a:alpha val="39999"/>
              </a:srgbClr>
            </a:outerShdw>
          </a:effectLst>
        </p:spPr>
        <p:txBody>
          <a:bodyPr anchor="ctr"/>
          <a:lstStyle/>
          <a:p>
            <a:pPr algn="ctr" defTabSz="457200" eaLnBrk="0" fontAlgn="base" hangingPunct="0">
              <a:spcBef>
                <a:spcPct val="0"/>
              </a:spcBef>
              <a:spcAft>
                <a:spcPct val="0"/>
              </a:spcAft>
              <a:defRPr/>
            </a:pPr>
            <a:endParaRPr lang="en-GB" sz="2000" b="1" i="1" dirty="0">
              <a:solidFill>
                <a:prstClr val="white"/>
              </a:solidFill>
              <a:cs typeface="Arial"/>
            </a:endParaRPr>
          </a:p>
        </p:txBody>
      </p:sp>
      <p:sp>
        <p:nvSpPr>
          <p:cNvPr id="27" name="Rectangle 13"/>
          <p:cNvSpPr>
            <a:spLocks noChangeArrowheads="1"/>
          </p:cNvSpPr>
          <p:nvPr/>
        </p:nvSpPr>
        <p:spPr bwMode="auto">
          <a:xfrm>
            <a:off x="4540250" y="1241426"/>
            <a:ext cx="1860550" cy="652463"/>
          </a:xfrm>
          <a:prstGeom prst="roundRect">
            <a:avLst>
              <a:gd name="adj" fmla="val 16667"/>
            </a:avLst>
          </a:prstGeom>
          <a:solidFill>
            <a:srgbClr val="8064A2"/>
          </a:solidFill>
          <a:ln w="9525">
            <a:solidFill>
              <a:schemeClr val="tx1"/>
            </a:solidFill>
            <a:miter lim="800000"/>
            <a:headEnd/>
            <a:tailEnd/>
          </a:ln>
          <a:effectLst>
            <a:outerShdw blurRad="50800" dist="38100" dir="2700000" algn="tl" rotWithShape="0">
              <a:srgbClr val="000000">
                <a:alpha val="39999"/>
              </a:srgbClr>
            </a:outerShdw>
          </a:effectLst>
        </p:spPr>
        <p:txBody>
          <a:bodyPr anchor="ctr"/>
          <a:lstStyle/>
          <a:p>
            <a:pPr algn="ctr" defTabSz="457200" eaLnBrk="0" fontAlgn="base" hangingPunct="0">
              <a:spcBef>
                <a:spcPct val="0"/>
              </a:spcBef>
              <a:spcAft>
                <a:spcPct val="0"/>
              </a:spcAft>
              <a:defRPr/>
            </a:pPr>
            <a:endParaRPr lang="en-GB" sz="2000" b="1" i="1" dirty="0">
              <a:solidFill>
                <a:srgbClr val="FFFFFF"/>
              </a:solidFill>
              <a:cs typeface="Arial"/>
            </a:endParaRPr>
          </a:p>
        </p:txBody>
      </p:sp>
      <p:sp>
        <p:nvSpPr>
          <p:cNvPr id="32" name="Rectangle 22"/>
          <p:cNvSpPr>
            <a:spLocks noChangeArrowheads="1"/>
          </p:cNvSpPr>
          <p:nvPr/>
        </p:nvSpPr>
        <p:spPr bwMode="auto">
          <a:xfrm>
            <a:off x="6905625" y="1219201"/>
            <a:ext cx="1581150" cy="650875"/>
          </a:xfrm>
          <a:prstGeom prst="roundRect">
            <a:avLst>
              <a:gd name="adj" fmla="val 16667"/>
            </a:avLst>
          </a:prstGeom>
          <a:solidFill>
            <a:srgbClr val="BFBFBF"/>
          </a:solidFill>
          <a:ln w="9525">
            <a:solidFill>
              <a:schemeClr val="tx1"/>
            </a:solidFill>
            <a:miter lim="800000"/>
            <a:headEnd/>
            <a:tailEnd/>
          </a:ln>
          <a:effectLst>
            <a:outerShdw blurRad="50800" dist="38100" dir="2700000" algn="tl" rotWithShape="0">
              <a:srgbClr val="000000">
                <a:alpha val="39999"/>
              </a:srgbClr>
            </a:outerShdw>
          </a:effectLst>
        </p:spPr>
        <p:txBody>
          <a:bodyPr wrap="none" lIns="45720" rIns="45720" anchor="ctr"/>
          <a:lstStyle/>
          <a:p>
            <a:pPr algn="ctr" defTabSz="457200" eaLnBrk="0" fontAlgn="base" hangingPunct="0">
              <a:spcBef>
                <a:spcPct val="0"/>
              </a:spcBef>
              <a:spcAft>
                <a:spcPct val="0"/>
              </a:spcAft>
              <a:defRPr/>
            </a:pPr>
            <a:endParaRPr lang="en-GB" sz="2000" b="1" i="1" dirty="0">
              <a:solidFill>
                <a:prstClr val="black"/>
              </a:solidFill>
              <a:cs typeface="Arial"/>
            </a:endParaRPr>
          </a:p>
        </p:txBody>
      </p:sp>
      <p:sp>
        <p:nvSpPr>
          <p:cNvPr id="22534" name="Title 1"/>
          <p:cNvSpPr>
            <a:spLocks noGrp="1"/>
          </p:cNvSpPr>
          <p:nvPr>
            <p:ph type="title" idx="4294967295"/>
          </p:nvPr>
        </p:nvSpPr>
        <p:spPr>
          <a:xfrm>
            <a:off x="0" y="152400"/>
            <a:ext cx="9144000" cy="838200"/>
          </a:xfrm>
        </p:spPr>
        <p:txBody>
          <a:bodyPr>
            <a:normAutofit fontScale="90000"/>
          </a:bodyPr>
          <a:lstStyle/>
          <a:p>
            <a:pPr algn="ctr" eaLnBrk="1" hangingPunct="1"/>
            <a:r>
              <a:rPr lang="en-US" sz="3200" dirty="0" smtClean="0">
                <a:solidFill>
                  <a:srgbClr val="002060"/>
                </a:solidFill>
                <a:cs typeface="Arial" charset="0"/>
              </a:rPr>
              <a:t>From Research to Reality: </a:t>
            </a:r>
            <a:br>
              <a:rPr lang="en-US" sz="3200" dirty="0" smtClean="0">
                <a:solidFill>
                  <a:srgbClr val="002060"/>
                </a:solidFill>
                <a:cs typeface="Arial" charset="0"/>
              </a:rPr>
            </a:br>
            <a:r>
              <a:rPr lang="en-US" sz="3200" dirty="0" smtClean="0">
                <a:solidFill>
                  <a:srgbClr val="002060"/>
                </a:solidFill>
                <a:cs typeface="Arial" charset="0"/>
              </a:rPr>
              <a:t>Air Traffic Instructor’s Handbook</a:t>
            </a:r>
          </a:p>
        </p:txBody>
      </p:sp>
      <p:sp>
        <p:nvSpPr>
          <p:cNvPr id="22535" name="Slide Number Placeholder 1"/>
          <p:cNvSpPr>
            <a:spLocks noGrp="1"/>
          </p:cNvSpPr>
          <p:nvPr>
            <p:ph type="sldNum" sz="quarter" idx="4294967295"/>
          </p:nvPr>
        </p:nvSpPr>
        <p:spPr bwMode="auto">
          <a:xfrm>
            <a:off x="0" y="6116638"/>
            <a:ext cx="2133600" cy="365125"/>
          </a:xfrm>
          <a:prstGeom prst="rect">
            <a:avLst/>
          </a:prstGeom>
          <a:noFill/>
          <a:ln>
            <a:miter lim="800000"/>
            <a:headEnd/>
            <a:tailEnd/>
          </a:ln>
        </p:spPr>
        <p:txBody>
          <a:bodyPr/>
          <a:lstStyle/>
          <a:p>
            <a:pPr fontAlgn="base">
              <a:spcBef>
                <a:spcPct val="0"/>
              </a:spcBef>
              <a:spcAft>
                <a:spcPct val="0"/>
              </a:spcAft>
            </a:pPr>
            <a:fld id="{26C23AA7-B07B-4CF1-98BF-879E33F909AF}" type="slidenum">
              <a:rPr lang="en-US" sz="1400">
                <a:solidFill>
                  <a:srgbClr val="FFFFFF"/>
                </a:solidFill>
                <a:ea typeface="ＭＳ Ｐゴシック" charset="-128"/>
                <a:cs typeface="Arial" charset="0"/>
              </a:rPr>
              <a:pPr fontAlgn="base">
                <a:spcBef>
                  <a:spcPct val="0"/>
                </a:spcBef>
                <a:spcAft>
                  <a:spcPct val="0"/>
                </a:spcAft>
              </a:pPr>
              <a:t>24</a:t>
            </a:fld>
            <a:endParaRPr lang="en-US" sz="1400">
              <a:solidFill>
                <a:srgbClr val="FFFFFF"/>
              </a:solidFill>
              <a:ea typeface="ＭＳ Ｐゴシック" charset="-128"/>
              <a:cs typeface="Arial" charset="0"/>
            </a:endParaRPr>
          </a:p>
        </p:txBody>
      </p:sp>
      <p:sp>
        <p:nvSpPr>
          <p:cNvPr id="22536" name="TextBox 5"/>
          <p:cNvSpPr txBox="1">
            <a:spLocks noChangeArrowheads="1"/>
          </p:cNvSpPr>
          <p:nvPr/>
        </p:nvSpPr>
        <p:spPr bwMode="auto">
          <a:xfrm>
            <a:off x="228600" y="1188006"/>
            <a:ext cx="1524000" cy="738664"/>
          </a:xfrm>
          <a:prstGeom prst="rect">
            <a:avLst/>
          </a:prstGeom>
          <a:noFill/>
          <a:ln w="9525">
            <a:noFill/>
            <a:miter lim="800000"/>
            <a:headEnd/>
            <a:tailEnd/>
          </a:ln>
        </p:spPr>
        <p:txBody>
          <a:bodyPr anchor="ctr">
            <a:spAutoFit/>
          </a:bodyPr>
          <a:lstStyle/>
          <a:p>
            <a:pPr algn="ctr" fontAlgn="base">
              <a:spcBef>
                <a:spcPct val="0"/>
              </a:spcBef>
              <a:spcAft>
                <a:spcPct val="0"/>
              </a:spcAft>
            </a:pPr>
            <a:r>
              <a:rPr lang="en-US" sz="1400" b="1" dirty="0" smtClean="0">
                <a:solidFill>
                  <a:srgbClr val="000000"/>
                </a:solidFill>
                <a:ea typeface="ＭＳ Ｐゴシック" charset="-128"/>
                <a:cs typeface="Arial" charset="0"/>
              </a:rPr>
              <a:t>AJI </a:t>
            </a:r>
            <a:r>
              <a:rPr lang="en-US" sz="1400" b="1" dirty="0">
                <a:solidFill>
                  <a:srgbClr val="000000"/>
                </a:solidFill>
                <a:ea typeface="ＭＳ Ｐゴシック" charset="-128"/>
                <a:cs typeface="Arial" charset="0"/>
              </a:rPr>
              <a:t>Identifies Research </a:t>
            </a:r>
            <a:r>
              <a:rPr lang="en-US" sz="1400" b="1" dirty="0" smtClean="0">
                <a:solidFill>
                  <a:srgbClr val="000000"/>
                </a:solidFill>
                <a:ea typeface="ＭＳ Ｐゴシック" charset="-128"/>
                <a:cs typeface="Arial" charset="0"/>
              </a:rPr>
              <a:t>Need</a:t>
            </a:r>
            <a:br>
              <a:rPr lang="en-US" sz="1400" b="1" dirty="0" smtClean="0">
                <a:solidFill>
                  <a:srgbClr val="000000"/>
                </a:solidFill>
                <a:ea typeface="ＭＳ Ｐゴシック" charset="-128"/>
                <a:cs typeface="Arial" charset="0"/>
              </a:rPr>
            </a:br>
            <a:r>
              <a:rPr lang="en-US" sz="1400" b="1" dirty="0" smtClean="0">
                <a:solidFill>
                  <a:srgbClr val="000000"/>
                </a:solidFill>
                <a:ea typeface="ＭＳ Ｐゴシック" charset="-128"/>
                <a:cs typeface="Arial" charset="0"/>
              </a:rPr>
              <a:t>(2013)</a:t>
            </a:r>
            <a:endParaRPr lang="en-US" sz="1400" b="1" dirty="0">
              <a:solidFill>
                <a:srgbClr val="000000"/>
              </a:solidFill>
              <a:ea typeface="ＭＳ Ｐゴシック" charset="-128"/>
              <a:cs typeface="Arial" charset="0"/>
            </a:endParaRPr>
          </a:p>
        </p:txBody>
      </p:sp>
      <p:sp>
        <p:nvSpPr>
          <p:cNvPr id="22537" name="TextBox 8"/>
          <p:cNvSpPr txBox="1">
            <a:spLocks noChangeArrowheads="1"/>
          </p:cNvSpPr>
          <p:nvPr/>
        </p:nvSpPr>
        <p:spPr bwMode="auto">
          <a:xfrm>
            <a:off x="4343400" y="1998093"/>
            <a:ext cx="2081213" cy="3416320"/>
          </a:xfrm>
          <a:prstGeom prst="rect">
            <a:avLst/>
          </a:prstGeom>
          <a:noFill/>
          <a:ln w="9525">
            <a:noFill/>
            <a:miter lim="800000"/>
            <a:headEnd/>
            <a:tailEnd/>
          </a:ln>
        </p:spPr>
        <p:txBody>
          <a:bodyPr>
            <a:spAutoFit/>
          </a:bodyPr>
          <a:lstStyle/>
          <a:p>
            <a:pPr marL="285750" indent="-166688" fontAlgn="base">
              <a:spcBef>
                <a:spcPts val="300"/>
              </a:spcBef>
              <a:spcAft>
                <a:spcPct val="0"/>
              </a:spcAft>
              <a:buFont typeface="Arial" charset="0"/>
              <a:buChar char="•"/>
            </a:pPr>
            <a:r>
              <a:rPr lang="en-US" sz="1200" dirty="0" smtClean="0">
                <a:solidFill>
                  <a:srgbClr val="000000"/>
                </a:solidFill>
                <a:ea typeface="ＭＳ Ｐゴシック" charset="-128"/>
                <a:cs typeface="Arial" charset="0"/>
              </a:rPr>
              <a:t>Clearance with NATCA review </a:t>
            </a:r>
          </a:p>
          <a:p>
            <a:pPr marL="285750" indent="-166688" fontAlgn="base">
              <a:spcBef>
                <a:spcPts val="300"/>
              </a:spcBef>
              <a:spcAft>
                <a:spcPct val="0"/>
              </a:spcAft>
              <a:buFont typeface="Arial" charset="0"/>
              <a:buChar char="•"/>
            </a:pPr>
            <a:r>
              <a:rPr lang="en-US" sz="1200" dirty="0" smtClean="0">
                <a:solidFill>
                  <a:srgbClr val="000000"/>
                </a:solidFill>
                <a:ea typeface="ＭＳ Ｐゴシック" charset="-128"/>
                <a:cs typeface="Arial" charset="0"/>
              </a:rPr>
              <a:t>Clearance with SUPCOM</a:t>
            </a:r>
          </a:p>
          <a:p>
            <a:pPr marL="285750" indent="-166688" fontAlgn="base">
              <a:spcBef>
                <a:spcPts val="300"/>
              </a:spcBef>
              <a:spcAft>
                <a:spcPct val="0"/>
              </a:spcAft>
              <a:buFont typeface="Arial" charset="0"/>
              <a:buChar char="•"/>
            </a:pPr>
            <a:r>
              <a:rPr lang="en-US" sz="1200" dirty="0" smtClean="0">
                <a:solidFill>
                  <a:srgbClr val="000000"/>
                </a:solidFill>
                <a:ea typeface="ＭＳ Ｐゴシック" charset="-128"/>
                <a:cs typeface="Arial" charset="0"/>
              </a:rPr>
              <a:t>2017 AJI-2 review and Revisions  </a:t>
            </a:r>
          </a:p>
          <a:p>
            <a:pPr marL="285750" indent="-166688" fontAlgn="base">
              <a:spcBef>
                <a:spcPts val="300"/>
              </a:spcBef>
              <a:spcAft>
                <a:spcPct val="0"/>
              </a:spcAft>
              <a:buFont typeface="Arial" charset="0"/>
              <a:buChar char="•"/>
            </a:pPr>
            <a:r>
              <a:rPr lang="en-US" sz="1200" dirty="0" smtClean="0">
                <a:solidFill>
                  <a:srgbClr val="000000"/>
                </a:solidFill>
                <a:ea typeface="ＭＳ Ｐゴシック" charset="-128"/>
                <a:cs typeface="Arial" charset="0"/>
              </a:rPr>
              <a:t>Link on AJI Website (pending)</a:t>
            </a:r>
          </a:p>
          <a:p>
            <a:pPr marL="285750" indent="-166688" fontAlgn="base">
              <a:spcBef>
                <a:spcPts val="300"/>
              </a:spcBef>
              <a:spcAft>
                <a:spcPct val="0"/>
              </a:spcAft>
              <a:buFont typeface="Arial" charset="0"/>
              <a:buChar char="•"/>
            </a:pPr>
            <a:r>
              <a:rPr lang="en-US" sz="1200" dirty="0" smtClean="0">
                <a:solidFill>
                  <a:srgbClr val="000000"/>
                </a:solidFill>
                <a:ea typeface="ＭＳ Ｐゴシック" charset="-128"/>
                <a:cs typeface="Arial" charset="0"/>
              </a:rPr>
              <a:t>Provided to supplement  OJTI training (pending)</a:t>
            </a:r>
          </a:p>
          <a:p>
            <a:pPr marL="285750" indent="-166688" fontAlgn="base">
              <a:spcBef>
                <a:spcPts val="300"/>
              </a:spcBef>
              <a:spcAft>
                <a:spcPct val="0"/>
              </a:spcAft>
              <a:buFont typeface="Arial" charset="0"/>
              <a:buChar char="•"/>
            </a:pPr>
            <a:r>
              <a:rPr lang="en-US" sz="1200" dirty="0" smtClean="0">
                <a:solidFill>
                  <a:srgbClr val="000000"/>
                </a:solidFill>
                <a:ea typeface="ＭＳ Ｐゴシック" charset="-128"/>
                <a:cs typeface="Arial" charset="0"/>
              </a:rPr>
              <a:t>Provided to SUPCOM (pending)</a:t>
            </a:r>
          </a:p>
          <a:p>
            <a:pPr marL="285750" indent="-166688" fontAlgn="base">
              <a:spcBef>
                <a:spcPts val="300"/>
              </a:spcBef>
              <a:spcAft>
                <a:spcPct val="0"/>
              </a:spcAft>
              <a:buFont typeface="Arial" charset="0"/>
              <a:buChar char="•"/>
            </a:pPr>
            <a:r>
              <a:rPr lang="en-US" sz="1200" dirty="0" smtClean="0">
                <a:solidFill>
                  <a:srgbClr val="000000"/>
                </a:solidFill>
                <a:ea typeface="ＭＳ Ｐゴシック" charset="-128"/>
                <a:cs typeface="Arial" charset="0"/>
              </a:rPr>
              <a:t>Basis for SUPCOM training development (pending)</a:t>
            </a:r>
          </a:p>
          <a:p>
            <a:pPr marL="285750" indent="-166688" fontAlgn="base">
              <a:spcBef>
                <a:spcPts val="300"/>
              </a:spcBef>
              <a:spcAft>
                <a:spcPct val="0"/>
              </a:spcAft>
              <a:buFont typeface="Arial" charset="0"/>
              <a:buChar char="•"/>
            </a:pPr>
            <a:endParaRPr lang="en-US" sz="1400" dirty="0" smtClean="0">
              <a:solidFill>
                <a:srgbClr val="000000"/>
              </a:solidFill>
              <a:ea typeface="ＭＳ Ｐゴシック" charset="-128"/>
              <a:cs typeface="Arial" charset="0"/>
            </a:endParaRPr>
          </a:p>
          <a:p>
            <a:pPr marL="285750" indent="-166688" fontAlgn="base">
              <a:spcBef>
                <a:spcPts val="300"/>
              </a:spcBef>
              <a:spcAft>
                <a:spcPct val="0"/>
              </a:spcAft>
              <a:buFont typeface="Arial" charset="0"/>
              <a:buChar char="•"/>
            </a:pPr>
            <a:endParaRPr lang="en-US" sz="1400" dirty="0">
              <a:solidFill>
                <a:srgbClr val="000000"/>
              </a:solidFill>
              <a:ea typeface="ＭＳ Ｐゴシック" charset="-128"/>
              <a:cs typeface="Arial" charset="0"/>
            </a:endParaRPr>
          </a:p>
        </p:txBody>
      </p:sp>
      <p:sp>
        <p:nvSpPr>
          <p:cNvPr id="22538" name="Rectangle 7"/>
          <p:cNvSpPr>
            <a:spLocks noChangeAspect="1" noChangeArrowheads="1"/>
          </p:cNvSpPr>
          <p:nvPr/>
        </p:nvSpPr>
        <p:spPr bwMode="auto">
          <a:xfrm>
            <a:off x="6781800" y="4350177"/>
            <a:ext cx="1086644" cy="1734281"/>
          </a:xfrm>
          <a:prstGeom prst="rect">
            <a:avLst/>
          </a:prstGeom>
          <a:noFill/>
          <a:ln w="28575">
            <a:solidFill>
              <a:schemeClr val="tx1"/>
            </a:solidFill>
            <a:miter lim="800000"/>
            <a:headEnd/>
            <a:tailEnd/>
          </a:ln>
        </p:spPr>
        <p:txBody>
          <a:bodyPr wrap="none" anchor="ctr"/>
          <a:lstStyle/>
          <a:p>
            <a:pPr fontAlgn="base">
              <a:spcBef>
                <a:spcPct val="0"/>
              </a:spcBef>
              <a:spcAft>
                <a:spcPct val="0"/>
              </a:spcAft>
            </a:pPr>
            <a:endParaRPr lang="en-US" sz="2000">
              <a:solidFill>
                <a:srgbClr val="000000"/>
              </a:solidFill>
              <a:cs typeface="Arial" charset="0"/>
            </a:endParaRPr>
          </a:p>
        </p:txBody>
      </p:sp>
      <p:grpSp>
        <p:nvGrpSpPr>
          <p:cNvPr id="22540" name="Group 50"/>
          <p:cNvGrpSpPr>
            <a:grpSpLocks/>
          </p:cNvGrpSpPr>
          <p:nvPr/>
        </p:nvGrpSpPr>
        <p:grpSpPr bwMode="auto">
          <a:xfrm>
            <a:off x="1219200" y="1974851"/>
            <a:ext cx="3733800" cy="4654549"/>
            <a:chOff x="1219200" y="1834118"/>
            <a:chExt cx="3733800" cy="4654738"/>
          </a:xfrm>
        </p:grpSpPr>
        <p:sp>
          <p:nvSpPr>
            <p:cNvPr id="22552" name="TextBox 6"/>
            <p:cNvSpPr txBox="1">
              <a:spLocks noChangeArrowheads="1"/>
            </p:cNvSpPr>
            <p:nvPr/>
          </p:nvSpPr>
          <p:spPr bwMode="auto">
            <a:xfrm>
              <a:off x="2057400" y="1834118"/>
              <a:ext cx="2482850" cy="3762721"/>
            </a:xfrm>
            <a:prstGeom prst="rect">
              <a:avLst/>
            </a:prstGeom>
            <a:noFill/>
            <a:ln w="9525">
              <a:noFill/>
              <a:miter lim="800000"/>
              <a:headEnd/>
              <a:tailEnd/>
            </a:ln>
          </p:spPr>
          <p:txBody>
            <a:bodyPr wrap="square">
              <a:spAutoFit/>
            </a:bodyPr>
            <a:lstStyle/>
            <a:p>
              <a:pPr fontAlgn="base">
                <a:spcBef>
                  <a:spcPts val="300"/>
                </a:spcBef>
                <a:spcAft>
                  <a:spcPct val="0"/>
                </a:spcAft>
              </a:pPr>
              <a:r>
                <a:rPr lang="en-US" sz="1200" dirty="0" smtClean="0">
                  <a:solidFill>
                    <a:srgbClr val="000000"/>
                  </a:solidFill>
                  <a:cs typeface="Arial" charset="0"/>
                </a:rPr>
                <a:t>In support of formal OJTI training, research was conducted to develop supplemental HF, psychological, and educational resources for use by OJTIs in training controllers and FLMs in developing OJTIs.</a:t>
              </a:r>
            </a:p>
            <a:p>
              <a:pPr fontAlgn="base">
                <a:spcBef>
                  <a:spcPts val="300"/>
                </a:spcBef>
                <a:spcAft>
                  <a:spcPct val="0"/>
                </a:spcAft>
              </a:pPr>
              <a:r>
                <a:rPr lang="en-US" sz="1200" dirty="0" smtClean="0">
                  <a:solidFill>
                    <a:srgbClr val="000000"/>
                  </a:solidFill>
                  <a:cs typeface="Arial" charset="0"/>
                </a:rPr>
                <a:t>Outputs: Air Traffic Instructor’s Handbook provides supplemental information for Academy and field training:</a:t>
              </a:r>
            </a:p>
            <a:p>
              <a:pPr marL="171450" indent="-171450" fontAlgn="base">
                <a:spcBef>
                  <a:spcPts val="300"/>
                </a:spcBef>
                <a:spcAft>
                  <a:spcPct val="0"/>
                </a:spcAft>
                <a:buFont typeface="Arial" panose="020B0604020202020204" pitchFamily="34" charset="0"/>
                <a:buChar char="•"/>
              </a:pPr>
              <a:r>
                <a:rPr lang="en-US" sz="1200" dirty="0" smtClean="0">
                  <a:solidFill>
                    <a:srgbClr val="000000"/>
                  </a:solidFill>
                  <a:cs typeface="Arial" charset="0"/>
                </a:rPr>
                <a:t>human behavior</a:t>
              </a:r>
            </a:p>
            <a:p>
              <a:pPr marL="171450" indent="-171450" fontAlgn="base">
                <a:spcBef>
                  <a:spcPts val="300"/>
                </a:spcBef>
                <a:spcAft>
                  <a:spcPct val="0"/>
                </a:spcAft>
                <a:buFont typeface="Arial" panose="020B0604020202020204" pitchFamily="34" charset="0"/>
                <a:buChar char="•"/>
              </a:pPr>
              <a:r>
                <a:rPr lang="en-US" sz="1200" dirty="0" smtClean="0">
                  <a:solidFill>
                    <a:srgbClr val="000000"/>
                  </a:solidFill>
                  <a:cs typeface="Arial" charset="0"/>
                </a:rPr>
                <a:t>the learning process</a:t>
              </a:r>
            </a:p>
            <a:p>
              <a:pPr marL="171450" indent="-171450" fontAlgn="base">
                <a:spcBef>
                  <a:spcPts val="300"/>
                </a:spcBef>
                <a:spcAft>
                  <a:spcPct val="0"/>
                </a:spcAft>
                <a:buFont typeface="Arial" panose="020B0604020202020204" pitchFamily="34" charset="0"/>
                <a:buChar char="•"/>
              </a:pPr>
              <a:r>
                <a:rPr lang="en-US" sz="1200" dirty="0" smtClean="0">
                  <a:solidFill>
                    <a:srgbClr val="000000"/>
                  </a:solidFill>
                  <a:cs typeface="Arial" charset="0"/>
                </a:rPr>
                <a:t>effective communication</a:t>
              </a:r>
            </a:p>
            <a:p>
              <a:pPr marL="171450" indent="-171450" fontAlgn="base">
                <a:spcBef>
                  <a:spcPts val="300"/>
                </a:spcBef>
                <a:spcAft>
                  <a:spcPct val="0"/>
                </a:spcAft>
                <a:buFont typeface="Arial" panose="020B0604020202020204" pitchFamily="34" charset="0"/>
                <a:buChar char="•"/>
              </a:pPr>
              <a:r>
                <a:rPr lang="en-US" sz="1200" dirty="0" smtClean="0">
                  <a:solidFill>
                    <a:srgbClr val="000000"/>
                  </a:solidFill>
                  <a:cs typeface="Arial" charset="0"/>
                </a:rPr>
                <a:t>the teaching process</a:t>
              </a:r>
            </a:p>
            <a:p>
              <a:pPr marL="171450" indent="-171450" fontAlgn="base">
                <a:spcBef>
                  <a:spcPts val="300"/>
                </a:spcBef>
                <a:spcAft>
                  <a:spcPct val="0"/>
                </a:spcAft>
                <a:buFont typeface="Arial" panose="020B0604020202020204" pitchFamily="34" charset="0"/>
                <a:buChar char="•"/>
              </a:pPr>
              <a:r>
                <a:rPr lang="en-US" sz="1200" dirty="0" smtClean="0">
                  <a:solidFill>
                    <a:srgbClr val="000000"/>
                  </a:solidFill>
                  <a:cs typeface="Arial" charset="0"/>
                </a:rPr>
                <a:t>assessment</a:t>
              </a:r>
            </a:p>
            <a:p>
              <a:pPr marL="171450" indent="-171450" fontAlgn="base">
                <a:spcBef>
                  <a:spcPts val="300"/>
                </a:spcBef>
                <a:spcAft>
                  <a:spcPct val="0"/>
                </a:spcAft>
                <a:buFont typeface="Arial" panose="020B0604020202020204" pitchFamily="34" charset="0"/>
                <a:buChar char="•"/>
              </a:pPr>
              <a:r>
                <a:rPr lang="en-US" sz="1200" dirty="0" smtClean="0">
                  <a:solidFill>
                    <a:srgbClr val="000000"/>
                  </a:solidFill>
                  <a:cs typeface="Arial" charset="0"/>
                </a:rPr>
                <a:t>planning instructional activities</a:t>
              </a:r>
            </a:p>
            <a:p>
              <a:pPr marL="171450" indent="-171450" fontAlgn="base">
                <a:spcBef>
                  <a:spcPts val="300"/>
                </a:spcBef>
                <a:spcAft>
                  <a:spcPct val="0"/>
                </a:spcAft>
                <a:buFont typeface="Arial" panose="020B0604020202020204" pitchFamily="34" charset="0"/>
                <a:buChar char="•"/>
              </a:pPr>
              <a:r>
                <a:rPr lang="en-US" sz="1200" dirty="0" smtClean="0">
                  <a:solidFill>
                    <a:srgbClr val="000000"/>
                  </a:solidFill>
                  <a:cs typeface="Arial" charset="0"/>
                </a:rPr>
                <a:t>risk management, and</a:t>
              </a:r>
            </a:p>
            <a:p>
              <a:pPr marL="171450" indent="-171450" fontAlgn="base">
                <a:spcBef>
                  <a:spcPts val="300"/>
                </a:spcBef>
                <a:spcAft>
                  <a:spcPct val="0"/>
                </a:spcAft>
                <a:buFont typeface="Arial" panose="020B0604020202020204" pitchFamily="34" charset="0"/>
                <a:buChar char="•"/>
              </a:pPr>
              <a:r>
                <a:rPr lang="en-US" sz="1200" dirty="0" smtClean="0">
                  <a:solidFill>
                    <a:srgbClr val="000000"/>
                  </a:solidFill>
                  <a:cs typeface="Arial" charset="0"/>
                </a:rPr>
                <a:t>additional resources available</a:t>
              </a:r>
              <a:endParaRPr lang="en-US" sz="1200" dirty="0">
                <a:solidFill>
                  <a:srgbClr val="000000"/>
                </a:solidFill>
                <a:cs typeface="Arial" charset="0"/>
              </a:endParaRPr>
            </a:p>
          </p:txBody>
        </p:sp>
        <p:sp>
          <p:nvSpPr>
            <p:cNvPr id="22553" name="Rectangle 60"/>
            <p:cNvSpPr>
              <a:spLocks noChangeArrowheads="1"/>
            </p:cNvSpPr>
            <p:nvPr/>
          </p:nvSpPr>
          <p:spPr bwMode="auto">
            <a:xfrm>
              <a:off x="1219200" y="6211890"/>
              <a:ext cx="3733800" cy="276966"/>
            </a:xfrm>
            <a:prstGeom prst="rect">
              <a:avLst/>
            </a:prstGeom>
            <a:noFill/>
            <a:ln w="9525">
              <a:noFill/>
              <a:miter lim="800000"/>
              <a:headEnd/>
              <a:tailEnd/>
            </a:ln>
          </p:spPr>
          <p:txBody>
            <a:bodyPr>
              <a:spAutoFit/>
            </a:bodyPr>
            <a:lstStyle/>
            <a:p>
              <a:pPr fontAlgn="base">
                <a:spcBef>
                  <a:spcPct val="0"/>
                </a:spcBef>
                <a:spcAft>
                  <a:spcPct val="0"/>
                </a:spcAft>
              </a:pPr>
              <a:endParaRPr lang="en-US" sz="1200" dirty="0">
                <a:solidFill>
                  <a:srgbClr val="000000"/>
                </a:solidFill>
                <a:cs typeface="Arial" charset="0"/>
              </a:endParaRPr>
            </a:p>
          </p:txBody>
        </p:sp>
      </p:grpSp>
      <p:sp>
        <p:nvSpPr>
          <p:cNvPr id="22541" name="Rectangle 21"/>
          <p:cNvSpPr>
            <a:spLocks noChangeArrowheads="1"/>
          </p:cNvSpPr>
          <p:nvPr/>
        </p:nvSpPr>
        <p:spPr bwMode="auto">
          <a:xfrm>
            <a:off x="152400" y="1981201"/>
            <a:ext cx="1828800" cy="3416320"/>
          </a:xfrm>
          <a:prstGeom prst="rect">
            <a:avLst/>
          </a:prstGeom>
          <a:noFill/>
          <a:ln w="9525">
            <a:noFill/>
            <a:miter lim="800000"/>
            <a:headEnd/>
            <a:tailEnd/>
          </a:ln>
        </p:spPr>
        <p:txBody>
          <a:bodyPr>
            <a:spAutoFit/>
          </a:bodyPr>
          <a:lstStyle/>
          <a:p>
            <a:r>
              <a:rPr lang="en-US" sz="1200" dirty="0" smtClean="0">
                <a:solidFill>
                  <a:srgbClr val="000000"/>
                </a:solidFill>
                <a:cs typeface="Arial" charset="0"/>
              </a:rPr>
              <a:t>Formal course revision for the OJTI Initial Training course was recommended.</a:t>
            </a:r>
          </a:p>
          <a:p>
            <a:endParaRPr lang="en-US" sz="1200" dirty="0" smtClean="0">
              <a:solidFill>
                <a:srgbClr val="000000"/>
              </a:solidFill>
              <a:cs typeface="Arial" charset="0"/>
            </a:endParaRPr>
          </a:p>
          <a:p>
            <a:r>
              <a:rPr lang="en-US" sz="1200" dirty="0" smtClean="0">
                <a:solidFill>
                  <a:srgbClr val="000000"/>
                </a:solidFill>
                <a:cs typeface="Arial" charset="0"/>
              </a:rPr>
              <a:t>The OJTI Work group responsible for development identified the need for a supplemental OJTI handbook or ‘tool box’ for OJTIs to use once training was complete.</a:t>
            </a:r>
          </a:p>
          <a:p>
            <a:endParaRPr lang="en-US" sz="1200" dirty="0" smtClean="0">
              <a:solidFill>
                <a:srgbClr val="000000"/>
              </a:solidFill>
              <a:cs typeface="Arial" charset="0"/>
            </a:endParaRPr>
          </a:p>
          <a:p>
            <a:r>
              <a:rPr lang="en-US" sz="1200" dirty="0" smtClean="0">
                <a:solidFill>
                  <a:srgbClr val="000000"/>
                </a:solidFill>
                <a:cs typeface="Arial" charset="0"/>
              </a:rPr>
              <a:t>The supplemental resource should also be available for FLMs working with OJTIs.</a:t>
            </a:r>
            <a:endParaRPr lang="en-US" sz="1200" dirty="0">
              <a:solidFill>
                <a:srgbClr val="000000"/>
              </a:solidFill>
              <a:cs typeface="Arial" charset="0"/>
            </a:endParaRPr>
          </a:p>
        </p:txBody>
      </p:sp>
      <p:sp>
        <p:nvSpPr>
          <p:cNvPr id="22542" name="TextBox 5"/>
          <p:cNvSpPr txBox="1">
            <a:spLocks noChangeArrowheads="1"/>
          </p:cNvSpPr>
          <p:nvPr/>
        </p:nvSpPr>
        <p:spPr bwMode="auto">
          <a:xfrm>
            <a:off x="2133600" y="1176895"/>
            <a:ext cx="2057400" cy="738664"/>
          </a:xfrm>
          <a:prstGeom prst="rect">
            <a:avLst/>
          </a:prstGeom>
          <a:noFill/>
          <a:ln w="9525">
            <a:noFill/>
            <a:miter lim="800000"/>
            <a:headEnd/>
            <a:tailEnd/>
          </a:ln>
        </p:spPr>
        <p:txBody>
          <a:bodyPr anchor="ctr">
            <a:spAutoFit/>
          </a:bodyPr>
          <a:lstStyle/>
          <a:p>
            <a:pPr algn="ctr" eaLnBrk="0" fontAlgn="base" hangingPunct="0">
              <a:spcBef>
                <a:spcPct val="0"/>
              </a:spcBef>
              <a:spcAft>
                <a:spcPct val="0"/>
              </a:spcAft>
            </a:pPr>
            <a:r>
              <a:rPr lang="en-US" sz="1400" b="1" dirty="0">
                <a:solidFill>
                  <a:srgbClr val="000000"/>
                </a:solidFill>
                <a:ea typeface="ＭＳ Ｐゴシック" charset="-128"/>
                <a:cs typeface="Arial" charset="0"/>
              </a:rPr>
              <a:t>ANG-C1 </a:t>
            </a:r>
            <a:r>
              <a:rPr lang="en-US" sz="1400" b="1" dirty="0" smtClean="0">
                <a:solidFill>
                  <a:srgbClr val="000000"/>
                </a:solidFill>
                <a:ea typeface="ＭＳ Ｐゴシック" charset="-128"/>
                <a:cs typeface="Arial" charset="0"/>
              </a:rPr>
              <a:t>Coordinates CAMI Research</a:t>
            </a:r>
            <a:br>
              <a:rPr lang="en-US" sz="1400" b="1" dirty="0" smtClean="0">
                <a:solidFill>
                  <a:srgbClr val="000000"/>
                </a:solidFill>
                <a:ea typeface="ＭＳ Ｐゴシック" charset="-128"/>
                <a:cs typeface="Arial" charset="0"/>
              </a:rPr>
            </a:br>
            <a:r>
              <a:rPr lang="en-US" sz="1400" b="1" dirty="0" smtClean="0">
                <a:solidFill>
                  <a:srgbClr val="000000"/>
                </a:solidFill>
                <a:ea typeface="ＭＳ Ｐゴシック" charset="-128"/>
                <a:cs typeface="Arial" charset="0"/>
              </a:rPr>
              <a:t>(2013-2016)</a:t>
            </a:r>
            <a:endParaRPr lang="en-US" sz="1400" b="1" dirty="0">
              <a:solidFill>
                <a:srgbClr val="000000"/>
              </a:solidFill>
              <a:ea typeface="ＭＳ Ｐゴシック" charset="-128"/>
              <a:cs typeface="Arial" charset="0"/>
            </a:endParaRPr>
          </a:p>
        </p:txBody>
      </p:sp>
      <p:sp>
        <p:nvSpPr>
          <p:cNvPr id="22543" name="TextBox 5"/>
          <p:cNvSpPr txBox="1">
            <a:spLocks noChangeArrowheads="1"/>
          </p:cNvSpPr>
          <p:nvPr/>
        </p:nvSpPr>
        <p:spPr bwMode="auto">
          <a:xfrm>
            <a:off x="4572000" y="1176895"/>
            <a:ext cx="1828800" cy="738664"/>
          </a:xfrm>
          <a:prstGeom prst="rect">
            <a:avLst/>
          </a:prstGeom>
          <a:noFill/>
          <a:ln w="9525">
            <a:noFill/>
            <a:miter lim="800000"/>
            <a:headEnd/>
            <a:tailEnd/>
          </a:ln>
        </p:spPr>
        <p:txBody>
          <a:bodyPr anchor="ctr">
            <a:spAutoFit/>
          </a:bodyPr>
          <a:lstStyle/>
          <a:p>
            <a:pPr algn="ctr" eaLnBrk="0" fontAlgn="base" hangingPunct="0">
              <a:spcBef>
                <a:spcPct val="0"/>
              </a:spcBef>
              <a:spcAft>
                <a:spcPct val="0"/>
              </a:spcAft>
            </a:pPr>
            <a:r>
              <a:rPr lang="en-US" sz="1400" b="1" dirty="0" smtClean="0">
                <a:solidFill>
                  <a:srgbClr val="FFFFFF"/>
                </a:solidFill>
                <a:ea typeface="ＭＳ Ｐゴシック" charset="-128"/>
                <a:cs typeface="Arial" charset="0"/>
              </a:rPr>
              <a:t>AJI </a:t>
            </a:r>
            <a:r>
              <a:rPr lang="en-US" sz="1400" b="1" dirty="0">
                <a:solidFill>
                  <a:srgbClr val="FFFFFF"/>
                </a:solidFill>
                <a:ea typeface="ＭＳ Ｐゴシック" charset="-128"/>
                <a:cs typeface="Arial" charset="0"/>
              </a:rPr>
              <a:t>Uses Research </a:t>
            </a:r>
            <a:r>
              <a:rPr lang="en-US" sz="1400" b="1" dirty="0" smtClean="0">
                <a:solidFill>
                  <a:srgbClr val="FFFFFF"/>
                </a:solidFill>
                <a:ea typeface="ＭＳ Ｐゴシック" charset="-128"/>
                <a:cs typeface="Arial" charset="0"/>
              </a:rPr>
              <a:t>Results</a:t>
            </a:r>
            <a:br>
              <a:rPr lang="en-US" sz="1400" b="1" dirty="0" smtClean="0">
                <a:solidFill>
                  <a:srgbClr val="FFFFFF"/>
                </a:solidFill>
                <a:ea typeface="ＭＳ Ｐゴシック" charset="-128"/>
                <a:cs typeface="Arial" charset="0"/>
              </a:rPr>
            </a:br>
            <a:r>
              <a:rPr lang="en-US" sz="1400" b="1" dirty="0" smtClean="0">
                <a:solidFill>
                  <a:srgbClr val="FFFFFF"/>
                </a:solidFill>
                <a:ea typeface="ＭＳ Ｐゴシック" charset="-128"/>
                <a:cs typeface="Arial" charset="0"/>
              </a:rPr>
              <a:t>(2016+)</a:t>
            </a:r>
            <a:endParaRPr lang="en-US" sz="1400" b="1" dirty="0">
              <a:solidFill>
                <a:srgbClr val="FFFFFF"/>
              </a:solidFill>
              <a:ea typeface="ＭＳ Ｐゴシック" charset="-128"/>
              <a:cs typeface="Arial" charset="0"/>
            </a:endParaRPr>
          </a:p>
        </p:txBody>
      </p:sp>
      <p:sp>
        <p:nvSpPr>
          <p:cNvPr id="22544" name="TextBox 5"/>
          <p:cNvSpPr txBox="1">
            <a:spLocks noChangeArrowheads="1"/>
          </p:cNvSpPr>
          <p:nvPr/>
        </p:nvSpPr>
        <p:spPr bwMode="auto">
          <a:xfrm>
            <a:off x="6781800" y="1295400"/>
            <a:ext cx="1828800" cy="523220"/>
          </a:xfrm>
          <a:prstGeom prst="rect">
            <a:avLst/>
          </a:prstGeom>
          <a:noFill/>
          <a:ln w="9525">
            <a:noFill/>
            <a:miter lim="800000"/>
            <a:headEnd/>
            <a:tailEnd/>
          </a:ln>
        </p:spPr>
        <p:txBody>
          <a:bodyPr anchor="ctr">
            <a:spAutoFit/>
          </a:bodyPr>
          <a:lstStyle/>
          <a:p>
            <a:pPr algn="ctr" eaLnBrk="0" fontAlgn="base" hangingPunct="0">
              <a:spcBef>
                <a:spcPct val="0"/>
              </a:spcBef>
              <a:spcAft>
                <a:spcPct val="0"/>
              </a:spcAft>
            </a:pPr>
            <a:r>
              <a:rPr lang="en-US" sz="1400" b="1" dirty="0" smtClean="0">
                <a:solidFill>
                  <a:srgbClr val="000000"/>
                </a:solidFill>
                <a:ea typeface="ＭＳ Ｐゴシック" charset="-128"/>
                <a:cs typeface="Arial" charset="0"/>
              </a:rPr>
              <a:t>Organizational </a:t>
            </a:r>
            <a:r>
              <a:rPr lang="en-US" sz="1400" b="1" dirty="0">
                <a:solidFill>
                  <a:srgbClr val="000000"/>
                </a:solidFill>
                <a:ea typeface="ＭＳ Ｐゴシック" charset="-128"/>
                <a:cs typeface="Arial" charset="0"/>
              </a:rPr>
              <a:t>Users</a:t>
            </a:r>
          </a:p>
        </p:txBody>
      </p:sp>
      <p:sp>
        <p:nvSpPr>
          <p:cNvPr id="67" name="TextBox 66"/>
          <p:cNvSpPr txBox="1"/>
          <p:nvPr/>
        </p:nvSpPr>
        <p:spPr>
          <a:xfrm>
            <a:off x="6545832" y="1981201"/>
            <a:ext cx="2362200" cy="1600438"/>
          </a:xfrm>
          <a:prstGeom prst="rect">
            <a:avLst/>
          </a:prstGeom>
          <a:noFill/>
        </p:spPr>
        <p:txBody>
          <a:bodyPr>
            <a:spAutoFit/>
          </a:bodyPr>
          <a:lstStyle>
            <a:lvl1pPr eaLnBrk="0" hangingPunct="0">
              <a:defRPr>
                <a:solidFill>
                  <a:schemeClr val="tx1"/>
                </a:solidFill>
                <a:latin typeface="Calibri" charset="0"/>
                <a:ea typeface="ＭＳ Ｐゴシック" charset="0"/>
              </a:defRPr>
            </a:lvl1pPr>
            <a:lvl2pPr marL="742950" indent="-285750" eaLnBrk="0" hangingPunct="0">
              <a:defRPr>
                <a:solidFill>
                  <a:schemeClr val="tx1"/>
                </a:solidFill>
                <a:latin typeface="Calibri" charset="0"/>
                <a:ea typeface="ＭＳ Ｐゴシック" charset="0"/>
              </a:defRPr>
            </a:lvl2pPr>
            <a:lvl3pPr marL="1143000" indent="-228600" eaLnBrk="0" hangingPunct="0">
              <a:defRPr>
                <a:solidFill>
                  <a:schemeClr val="tx1"/>
                </a:solidFill>
                <a:latin typeface="Calibri" charset="0"/>
                <a:ea typeface="ＭＳ Ｐゴシック" charset="0"/>
              </a:defRPr>
            </a:lvl3pPr>
            <a:lvl4pPr marL="1600200" indent="-228600" eaLnBrk="0" hangingPunct="0">
              <a:defRPr>
                <a:solidFill>
                  <a:schemeClr val="tx1"/>
                </a:solidFill>
                <a:latin typeface="Calibri" charset="0"/>
                <a:ea typeface="ＭＳ Ｐゴシック" charset="0"/>
              </a:defRPr>
            </a:lvl4pPr>
            <a:lvl5pPr marL="2057400" indent="-228600" eaLnBrk="0" hangingPunct="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fontAlgn="base" hangingPunct="1">
              <a:spcBef>
                <a:spcPct val="0"/>
              </a:spcBef>
              <a:spcAft>
                <a:spcPct val="0"/>
              </a:spcAft>
              <a:defRPr/>
            </a:pPr>
            <a:r>
              <a:rPr lang="en-US" sz="1200" dirty="0" smtClean="0">
                <a:solidFill>
                  <a:srgbClr val="000000"/>
                </a:solidFill>
                <a:latin typeface="Arial"/>
                <a:cs typeface="Arial"/>
              </a:rPr>
              <a:t>Using Handbook For:</a:t>
            </a:r>
          </a:p>
          <a:p>
            <a:pPr marL="171450" indent="-171450" eaLnBrk="1" fontAlgn="base" hangingPunct="1">
              <a:spcBef>
                <a:spcPct val="0"/>
              </a:spcBef>
              <a:spcAft>
                <a:spcPct val="0"/>
              </a:spcAft>
              <a:buFont typeface="Arial" panose="020B0604020202020204" pitchFamily="34" charset="0"/>
              <a:buChar char="•"/>
              <a:defRPr/>
            </a:pPr>
            <a:r>
              <a:rPr lang="en-US" sz="1200" dirty="0" smtClean="0">
                <a:solidFill>
                  <a:srgbClr val="000000"/>
                </a:solidFill>
                <a:latin typeface="+mn-lt"/>
                <a:cs typeface="Arial"/>
              </a:rPr>
              <a:t>Field OJTI Training Supplement</a:t>
            </a:r>
          </a:p>
          <a:p>
            <a:pPr marL="171450" indent="-171450" eaLnBrk="1" fontAlgn="base" hangingPunct="1">
              <a:spcBef>
                <a:spcPct val="0"/>
              </a:spcBef>
              <a:spcAft>
                <a:spcPct val="0"/>
              </a:spcAft>
              <a:buFont typeface="Arial" panose="020B0604020202020204" pitchFamily="34" charset="0"/>
              <a:buChar char="•"/>
              <a:defRPr/>
            </a:pPr>
            <a:r>
              <a:rPr lang="en-US" sz="1200" dirty="0" smtClean="0">
                <a:solidFill>
                  <a:srgbClr val="000000"/>
                </a:solidFill>
                <a:latin typeface="+mn-lt"/>
                <a:cs typeface="Arial"/>
              </a:rPr>
              <a:t>Field Classroom trainers</a:t>
            </a:r>
          </a:p>
          <a:p>
            <a:pPr marL="171450" indent="-171450" eaLnBrk="1" fontAlgn="base" hangingPunct="1">
              <a:spcBef>
                <a:spcPct val="0"/>
              </a:spcBef>
              <a:spcAft>
                <a:spcPct val="0"/>
              </a:spcAft>
              <a:buFont typeface="Arial" panose="020B0604020202020204" pitchFamily="34" charset="0"/>
              <a:buChar char="•"/>
              <a:defRPr/>
            </a:pPr>
            <a:r>
              <a:rPr lang="en-US" sz="1200" dirty="0" smtClean="0">
                <a:latin typeface="+mn-lt"/>
              </a:rPr>
              <a:t>OJTI </a:t>
            </a:r>
            <a:r>
              <a:rPr lang="en-US" sz="1200" dirty="0">
                <a:latin typeface="+mn-lt"/>
              </a:rPr>
              <a:t>Supplemental </a:t>
            </a:r>
            <a:r>
              <a:rPr lang="en-US" sz="1200" dirty="0" smtClean="0">
                <a:latin typeface="+mn-lt"/>
              </a:rPr>
              <a:t>Workshop </a:t>
            </a:r>
          </a:p>
          <a:p>
            <a:pPr marL="171450" indent="-171450" eaLnBrk="1" fontAlgn="base" hangingPunct="1">
              <a:spcBef>
                <a:spcPct val="0"/>
              </a:spcBef>
              <a:spcAft>
                <a:spcPct val="0"/>
              </a:spcAft>
              <a:buFont typeface="Arial" panose="020B0604020202020204" pitchFamily="34" charset="0"/>
              <a:buChar char="•"/>
              <a:defRPr/>
            </a:pPr>
            <a:r>
              <a:rPr lang="en-US" sz="1200" dirty="0" smtClean="0">
                <a:solidFill>
                  <a:srgbClr val="000000"/>
                </a:solidFill>
                <a:latin typeface="+mn-lt"/>
                <a:cs typeface="Arial"/>
              </a:rPr>
              <a:t>OJTI Basic Techniques Course</a:t>
            </a:r>
          </a:p>
          <a:p>
            <a:pPr marL="171450" indent="-171450" eaLnBrk="1" fontAlgn="base" hangingPunct="1">
              <a:spcBef>
                <a:spcPct val="0"/>
              </a:spcBef>
              <a:spcAft>
                <a:spcPct val="0"/>
              </a:spcAft>
              <a:buFont typeface="Arial" panose="020B0604020202020204" pitchFamily="34" charset="0"/>
              <a:buChar char="•"/>
              <a:defRPr/>
            </a:pPr>
            <a:r>
              <a:rPr lang="en-US" sz="1200" dirty="0" smtClean="0">
                <a:solidFill>
                  <a:srgbClr val="000000"/>
                </a:solidFill>
                <a:latin typeface="+mn-lt"/>
                <a:cs typeface="Arial"/>
              </a:rPr>
              <a:t>OJTI Cadre Workshop</a:t>
            </a:r>
          </a:p>
          <a:p>
            <a:pPr marL="171450" indent="-171450" eaLnBrk="1" fontAlgn="base" hangingPunct="1">
              <a:spcBef>
                <a:spcPct val="0"/>
              </a:spcBef>
              <a:spcAft>
                <a:spcPct val="0"/>
              </a:spcAft>
              <a:buFont typeface="Arial" panose="020B0604020202020204" pitchFamily="34" charset="0"/>
              <a:buChar char="•"/>
              <a:defRPr/>
            </a:pPr>
            <a:r>
              <a:rPr lang="en-US" sz="1200" dirty="0" smtClean="0">
                <a:solidFill>
                  <a:srgbClr val="000000"/>
                </a:solidFill>
                <a:latin typeface="+mn-lt"/>
                <a:cs typeface="Arial"/>
              </a:rPr>
              <a:t>SUPCOM FLMs</a:t>
            </a:r>
          </a:p>
          <a:p>
            <a:pPr eaLnBrk="1" fontAlgn="base" hangingPunct="1">
              <a:spcBef>
                <a:spcPct val="0"/>
              </a:spcBef>
              <a:spcAft>
                <a:spcPct val="0"/>
              </a:spcAft>
              <a:defRPr/>
            </a:pPr>
            <a:r>
              <a:rPr lang="en-US" sz="1400" dirty="0" smtClean="0">
                <a:solidFill>
                  <a:srgbClr val="000000"/>
                </a:solidFill>
                <a:latin typeface="+mn-lt"/>
                <a:cs typeface="Arial"/>
              </a:rPr>
              <a:t> </a:t>
            </a:r>
          </a:p>
        </p:txBody>
      </p:sp>
      <p:cxnSp>
        <p:nvCxnSpPr>
          <p:cNvPr id="28" name="AutoShape 15"/>
          <p:cNvCxnSpPr>
            <a:cxnSpLocks noChangeShapeType="1"/>
          </p:cNvCxnSpPr>
          <p:nvPr/>
        </p:nvCxnSpPr>
        <p:spPr bwMode="auto">
          <a:xfrm>
            <a:off x="4132263" y="1552576"/>
            <a:ext cx="407987" cy="0"/>
          </a:xfrm>
          <a:prstGeom prst="straightConnector1">
            <a:avLst/>
          </a:prstGeom>
          <a:noFill/>
          <a:ln w="28575">
            <a:solidFill>
              <a:schemeClr val="accent1">
                <a:lumMod val="50000"/>
              </a:schemeClr>
            </a:solidFill>
            <a:round/>
            <a:headEnd/>
            <a:tailEnd type="triangle" w="med" len="med"/>
          </a:ln>
          <a:extLst/>
        </p:spPr>
      </p:cxnSp>
      <p:cxnSp>
        <p:nvCxnSpPr>
          <p:cNvPr id="31" name="AutoShape 20"/>
          <p:cNvCxnSpPr>
            <a:cxnSpLocks noChangeShapeType="1"/>
          </p:cNvCxnSpPr>
          <p:nvPr/>
        </p:nvCxnSpPr>
        <p:spPr bwMode="auto">
          <a:xfrm>
            <a:off x="1838325" y="1576389"/>
            <a:ext cx="349250" cy="0"/>
          </a:xfrm>
          <a:prstGeom prst="straightConnector1">
            <a:avLst/>
          </a:prstGeom>
          <a:noFill/>
          <a:ln w="28575">
            <a:solidFill>
              <a:schemeClr val="accent1">
                <a:lumMod val="50000"/>
              </a:schemeClr>
            </a:solidFill>
            <a:round/>
            <a:headEnd/>
            <a:tailEnd type="triangle" w="med" len="med"/>
          </a:ln>
          <a:extLst/>
        </p:spPr>
      </p:cxnSp>
      <p:cxnSp>
        <p:nvCxnSpPr>
          <p:cNvPr id="33" name="AutoShape 24"/>
          <p:cNvCxnSpPr>
            <a:cxnSpLocks noChangeShapeType="1"/>
          </p:cNvCxnSpPr>
          <p:nvPr/>
        </p:nvCxnSpPr>
        <p:spPr bwMode="auto">
          <a:xfrm>
            <a:off x="6424613" y="1544639"/>
            <a:ext cx="481012" cy="0"/>
          </a:xfrm>
          <a:prstGeom prst="straightConnector1">
            <a:avLst/>
          </a:prstGeom>
          <a:noFill/>
          <a:ln w="28575">
            <a:solidFill>
              <a:schemeClr val="accent1">
                <a:lumMod val="50000"/>
              </a:schemeClr>
            </a:solidFill>
            <a:round/>
            <a:headEnd/>
            <a:tailEnd type="triangle" w="med" len="med"/>
          </a:ln>
          <a:extLst/>
        </p:spPr>
      </p:cxnSp>
      <p:cxnSp>
        <p:nvCxnSpPr>
          <p:cNvPr id="36" name="AutoShape 24"/>
          <p:cNvCxnSpPr>
            <a:cxnSpLocks noChangeShapeType="1"/>
          </p:cNvCxnSpPr>
          <p:nvPr/>
        </p:nvCxnSpPr>
        <p:spPr bwMode="auto">
          <a:xfrm>
            <a:off x="6400800" y="1665289"/>
            <a:ext cx="481013" cy="0"/>
          </a:xfrm>
          <a:prstGeom prst="straightConnector1">
            <a:avLst/>
          </a:prstGeom>
          <a:noFill/>
          <a:ln w="28575">
            <a:solidFill>
              <a:schemeClr val="accent1">
                <a:lumMod val="50000"/>
              </a:schemeClr>
            </a:solidFill>
            <a:round/>
            <a:headEnd type="arrow"/>
            <a:tailEnd type="none" w="med" len="med"/>
          </a:ln>
          <a:extLst/>
        </p:spPr>
      </p:cxnSp>
      <p:cxnSp>
        <p:nvCxnSpPr>
          <p:cNvPr id="3" name="Straight Arrow Connector 2"/>
          <p:cNvCxnSpPr/>
          <p:nvPr/>
        </p:nvCxnSpPr>
        <p:spPr>
          <a:xfrm flipV="1">
            <a:off x="838200" y="5486400"/>
            <a:ext cx="0" cy="11430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216015" y="4519710"/>
            <a:ext cx="0" cy="210969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15340" y="6629400"/>
            <a:ext cx="5400675" cy="952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137" name="TextBox 65"/>
          <p:cNvSpPr txBox="1">
            <a:spLocks noChangeArrowheads="1"/>
          </p:cNvSpPr>
          <p:nvPr/>
        </p:nvSpPr>
        <p:spPr bwMode="auto">
          <a:xfrm>
            <a:off x="1838324" y="6283151"/>
            <a:ext cx="3545681" cy="492443"/>
          </a:xfrm>
          <a:prstGeom prst="rect">
            <a:avLst/>
          </a:prstGeom>
          <a:solidFill>
            <a:schemeClr val="accent1">
              <a:lumMod val="50000"/>
            </a:schemeClr>
          </a:solidFill>
          <a:ln w="28575">
            <a:solidFill>
              <a:schemeClr val="accent1">
                <a:lumMod val="50000"/>
              </a:schemeClr>
            </a:solidFill>
            <a:miter lim="800000"/>
            <a:headEnd/>
            <a:tailEnd/>
          </a:ln>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defRPr/>
            </a:pPr>
            <a:r>
              <a:rPr lang="en-US" sz="1300" dirty="0" smtClean="0">
                <a:solidFill>
                  <a:srgbClr val="FFFFFF"/>
                </a:solidFill>
                <a:latin typeface="Arial"/>
                <a:cs typeface="Arial"/>
              </a:rPr>
              <a:t>Identify Needs for Additional Guidance to be Included in Future Handbook Editions</a:t>
            </a:r>
          </a:p>
        </p:txBody>
      </p:sp>
      <p:pic>
        <p:nvPicPr>
          <p:cNvPr id="29" name="Picture 28"/>
          <p:cNvPicPr/>
          <p:nvPr/>
        </p:nvPicPr>
        <p:blipFill rotWithShape="1">
          <a:blip r:embed="rId3"/>
          <a:srcRect l="37069" t="23448" r="35904" b="16781"/>
          <a:stretch/>
        </p:blipFill>
        <p:spPr bwMode="auto">
          <a:xfrm>
            <a:off x="6533960" y="3817822"/>
            <a:ext cx="2067877" cy="26362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2665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1981201" y="6019800"/>
            <a:ext cx="5939366" cy="762000"/>
          </a:xfrm>
          <a:prstGeom prst="roundRect">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a:r>
              <a:rPr lang="en-US" sz="1400" u="sng" dirty="0">
                <a:solidFill>
                  <a:srgbClr val="384A47"/>
                </a:solidFill>
              </a:rPr>
              <a:t>Future Activities</a:t>
            </a:r>
          </a:p>
          <a:p>
            <a:r>
              <a:rPr lang="en-US" sz="1400" dirty="0" smtClean="0">
                <a:solidFill>
                  <a:srgbClr val="384A47"/>
                </a:solidFill>
              </a:rPr>
              <a:t>Validate the findings using current tower controllers, higher fidelity simulations of real airports</a:t>
            </a:r>
            <a:r>
              <a:rPr lang="en-US" sz="1400" smtClean="0">
                <a:solidFill>
                  <a:srgbClr val="384A47"/>
                </a:solidFill>
              </a:rPr>
              <a:t>, and </a:t>
            </a:r>
            <a:r>
              <a:rPr lang="en-US" sz="1400" dirty="0" smtClean="0">
                <a:solidFill>
                  <a:srgbClr val="384A47"/>
                </a:solidFill>
              </a:rPr>
              <a:t>think </a:t>
            </a:r>
            <a:r>
              <a:rPr lang="en-US" sz="1400" smtClean="0">
                <a:solidFill>
                  <a:srgbClr val="384A47"/>
                </a:solidFill>
              </a:rPr>
              <a:t>aloud &amp; </a:t>
            </a:r>
            <a:r>
              <a:rPr lang="en-US" sz="1400" dirty="0" smtClean="0">
                <a:solidFill>
                  <a:srgbClr val="384A47"/>
                </a:solidFill>
              </a:rPr>
              <a:t>shadowing protocols in the field.</a:t>
            </a:r>
            <a:endParaRPr lang="en-US" sz="1400" dirty="0">
              <a:solidFill>
                <a:srgbClr val="384A47"/>
              </a:solidFill>
            </a:endParaRPr>
          </a:p>
        </p:txBody>
      </p:sp>
      <p:sp>
        <p:nvSpPr>
          <p:cNvPr id="91" name="Rounded Rectangle 90"/>
          <p:cNvSpPr/>
          <p:nvPr/>
        </p:nvSpPr>
        <p:spPr>
          <a:xfrm>
            <a:off x="6968067" y="694266"/>
            <a:ext cx="1752600" cy="2963334"/>
          </a:xfrm>
          <a:prstGeom prst="roundRect">
            <a:avLst>
              <a:gd name="adj" fmla="val 9904"/>
            </a:avLst>
          </a:prstGeom>
          <a:solidFill>
            <a:schemeClr val="bg1"/>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81" name="Rounded Rectangle 80"/>
          <p:cNvSpPr/>
          <p:nvPr/>
        </p:nvSpPr>
        <p:spPr>
          <a:xfrm>
            <a:off x="380885" y="702733"/>
            <a:ext cx="1752600" cy="5128651"/>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Autofit/>
          </a:bodyPr>
          <a:lstStyle/>
          <a:p>
            <a:r>
              <a:rPr lang="en-US" sz="1800" b="1" dirty="0">
                <a:solidFill>
                  <a:srgbClr val="385D8A"/>
                </a:solidFill>
              </a:rPr>
              <a:t>Understanding Visual Scanning Performance of Tower Controllers: </a:t>
            </a:r>
            <a:r>
              <a:rPr lang="en-US" sz="1800" b="1" dirty="0" smtClean="0">
                <a:solidFill>
                  <a:srgbClr val="385D8A"/>
                </a:solidFill>
              </a:rPr>
              <a:t/>
            </a:r>
            <a:br>
              <a:rPr lang="en-US" sz="1800" b="1" dirty="0" smtClean="0">
                <a:solidFill>
                  <a:srgbClr val="385D8A"/>
                </a:solidFill>
              </a:rPr>
            </a:br>
            <a:r>
              <a:rPr lang="en-US" sz="1800" b="1" dirty="0" smtClean="0">
                <a:solidFill>
                  <a:srgbClr val="385D8A"/>
                </a:solidFill>
              </a:rPr>
              <a:t>From Research to Reality</a:t>
            </a:r>
            <a:endParaRPr lang="en-US" sz="1800"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AJI</a:t>
            </a:r>
            <a:r>
              <a:rPr lang="en-US" sz="1600" b="1" dirty="0" smtClean="0"/>
              <a:t> Identifies</a:t>
            </a:r>
            <a:endParaRPr lang="en-US" sz="1600" b="1" dirty="0"/>
          </a:p>
          <a:p>
            <a:pPr algn="ctr"/>
            <a:r>
              <a:rPr lang="en-US" sz="1600" b="1" dirty="0"/>
              <a:t>Research </a:t>
            </a:r>
            <a:r>
              <a:rPr lang="en-US" sz="1600" b="1" dirty="0" smtClean="0"/>
              <a:t>Need</a:t>
            </a:r>
          </a:p>
          <a:p>
            <a:pPr algn="ctr"/>
            <a:r>
              <a:rPr lang="en-US" sz="1600" b="1" dirty="0" smtClean="0"/>
              <a:t>(2016)</a:t>
            </a:r>
            <a:endParaRPr lang="en-US" sz="1600" dirty="0"/>
          </a:p>
        </p:txBody>
      </p:sp>
      <p:cxnSp>
        <p:nvCxnSpPr>
          <p:cNvPr id="10" name="Straight Arrow Connector 9"/>
          <p:cNvCxnSpPr>
            <a:stCxn id="5" idx="3"/>
          </p:cNvCxnSpPr>
          <p:nvPr/>
        </p:nvCxnSpPr>
        <p:spPr>
          <a:xfrm flipV="1">
            <a:off x="2133600" y="1181100"/>
            <a:ext cx="447393" cy="6942"/>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4333593" y="1143000"/>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11430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stCxn id="102" idx="1"/>
          </p:cNvCxnSpPr>
          <p:nvPr/>
        </p:nvCxnSpPr>
        <p:spPr>
          <a:xfrm flipH="1">
            <a:off x="1203959" y="6400800"/>
            <a:ext cx="777242" cy="0"/>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1203960" y="5831385"/>
            <a:ext cx="0" cy="569415"/>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8404860" y="3657600"/>
            <a:ext cx="2" cy="2667001"/>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7935808" y="6324601"/>
            <a:ext cx="469052"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34" name="Rectangle 33"/>
          <p:cNvSpPr/>
          <p:nvPr/>
        </p:nvSpPr>
        <p:spPr>
          <a:xfrm>
            <a:off x="6967486" y="1680294"/>
            <a:ext cx="1795514" cy="1938992"/>
          </a:xfrm>
          <a:prstGeom prst="rect">
            <a:avLst/>
          </a:prstGeom>
        </p:spPr>
        <p:txBody>
          <a:bodyPr wrap="square">
            <a:spAutoFit/>
          </a:bodyPr>
          <a:lstStyle/>
          <a:p>
            <a:r>
              <a:rPr lang="en-US" sz="1200" dirty="0" smtClean="0">
                <a:latin typeface="+mn-lt"/>
              </a:rPr>
              <a:t>Tower controllers learn something from the briefing that they can use to enhance their scanning performance.</a:t>
            </a:r>
          </a:p>
          <a:p>
            <a:endParaRPr lang="en-US" sz="1200" dirty="0" smtClean="0">
              <a:latin typeface="+mn-lt"/>
            </a:endParaRPr>
          </a:p>
          <a:p>
            <a:r>
              <a:rPr lang="en-US" sz="1200" dirty="0" smtClean="0">
                <a:latin typeface="+mn-lt"/>
              </a:rPr>
              <a:t>Identified scanning best practices are introduced into tower controller training.</a:t>
            </a:r>
            <a:endParaRPr lang="en-US" sz="1200" dirty="0">
              <a:latin typeface="+mn-lt"/>
            </a:endParaRPr>
          </a:p>
        </p:txBody>
      </p:sp>
      <p:sp>
        <p:nvSpPr>
          <p:cNvPr id="83" name="Rounded Rectangle 82"/>
          <p:cNvSpPr/>
          <p:nvPr/>
        </p:nvSpPr>
        <p:spPr>
          <a:xfrm>
            <a:off x="4800600" y="694266"/>
            <a:ext cx="1752600" cy="3059626"/>
          </a:xfrm>
          <a:prstGeom prst="roundRect">
            <a:avLst>
              <a:gd name="adj" fmla="val 9659"/>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384A47"/>
                </a:solidFill>
              </a:rPr>
              <a:t>AJI will incorporate human factors research results into briefing that provides guidance on effective scanning and will disseminate the briefing to field controllers via a PFS teleconference on or before September 30</a:t>
            </a:r>
            <a:r>
              <a:rPr lang="en-US" sz="1200" baseline="30000" dirty="0" smtClean="0">
                <a:solidFill>
                  <a:srgbClr val="384A47"/>
                </a:solidFill>
              </a:rPr>
              <a:t>th</a:t>
            </a:r>
            <a:r>
              <a:rPr lang="en-US" sz="1200" dirty="0" smtClean="0">
                <a:solidFill>
                  <a:srgbClr val="384A47"/>
                </a:solidFill>
              </a:rPr>
              <a:t>, 2016.</a:t>
            </a:r>
            <a:endParaRPr lang="en-US" sz="1200" dirty="0">
              <a:solidFill>
                <a:srgbClr val="384A47"/>
              </a:solidFill>
            </a:endParaRPr>
          </a:p>
        </p:txBody>
      </p:sp>
      <p:sp>
        <p:nvSpPr>
          <p:cNvPr id="8" name="Rounded Rectangle 7"/>
          <p:cNvSpPr/>
          <p:nvPr/>
        </p:nvSpPr>
        <p:spPr>
          <a:xfrm>
            <a:off x="2580993" y="694266"/>
            <a:ext cx="1752600" cy="1210734"/>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ANG-C1 Sponsors Research Program</a:t>
            </a:r>
          </a:p>
          <a:p>
            <a:pPr algn="ctr"/>
            <a:r>
              <a:rPr lang="en-US" sz="1600" b="1" dirty="0" smtClean="0"/>
              <a:t>(2016)</a:t>
            </a:r>
            <a:endParaRPr lang="en-US" sz="1600" dirty="0"/>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AJI</a:t>
            </a:r>
            <a:r>
              <a:rPr lang="en-US" sz="1600" b="1" dirty="0" smtClean="0"/>
              <a:t> Uses Research Results</a:t>
            </a:r>
          </a:p>
          <a:p>
            <a:pPr algn="ctr"/>
            <a:r>
              <a:rPr lang="en-US" sz="1600" b="1" dirty="0" smtClean="0"/>
              <a:t>(2016)</a:t>
            </a:r>
            <a:endParaRPr lang="en-US" sz="1600" dirty="0"/>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Tower Controllers in the Field</a:t>
            </a:r>
          </a:p>
        </p:txBody>
      </p:sp>
      <p:sp>
        <p:nvSpPr>
          <p:cNvPr id="9" name="Rectangle 8"/>
          <p:cNvSpPr/>
          <p:nvPr/>
        </p:nvSpPr>
        <p:spPr>
          <a:xfrm>
            <a:off x="424603" y="1676400"/>
            <a:ext cx="1632797" cy="4154984"/>
          </a:xfrm>
          <a:prstGeom prst="rect">
            <a:avLst/>
          </a:prstGeom>
        </p:spPr>
        <p:txBody>
          <a:bodyPr wrap="square">
            <a:spAutoFit/>
          </a:bodyPr>
          <a:lstStyle/>
          <a:p>
            <a:r>
              <a:rPr lang="en-US" sz="1200" dirty="0" smtClean="0">
                <a:solidFill>
                  <a:srgbClr val="384A47"/>
                </a:solidFill>
                <a:latin typeface="+mn-lt"/>
              </a:rPr>
              <a:t>Number 4 on </a:t>
            </a:r>
            <a:r>
              <a:rPr lang="en-US" sz="1200" dirty="0" err="1" smtClean="0">
                <a:solidFill>
                  <a:srgbClr val="384A47"/>
                </a:solidFill>
                <a:latin typeface="+mn-lt"/>
              </a:rPr>
              <a:t>ATO’s</a:t>
            </a:r>
            <a:r>
              <a:rPr lang="en-US" sz="1200" dirty="0" smtClean="0">
                <a:solidFill>
                  <a:srgbClr val="384A47"/>
                </a:solidFill>
                <a:latin typeface="+mn-lt"/>
              </a:rPr>
              <a:t> </a:t>
            </a:r>
            <a:r>
              <a:rPr lang="en-US" sz="1200" dirty="0">
                <a:solidFill>
                  <a:srgbClr val="384A47"/>
                </a:solidFill>
                <a:latin typeface="+mn-lt"/>
              </a:rPr>
              <a:t>FY </a:t>
            </a:r>
            <a:r>
              <a:rPr lang="en-US" sz="1200" dirty="0" smtClean="0">
                <a:solidFill>
                  <a:srgbClr val="384A47"/>
                </a:solidFill>
                <a:latin typeface="+mn-lt"/>
              </a:rPr>
              <a:t>2016 Top </a:t>
            </a:r>
            <a:r>
              <a:rPr lang="en-US" sz="1200" dirty="0">
                <a:solidFill>
                  <a:srgbClr val="384A47"/>
                </a:solidFill>
                <a:latin typeface="+mn-lt"/>
              </a:rPr>
              <a:t>5 Safety </a:t>
            </a:r>
            <a:r>
              <a:rPr lang="en-US" sz="1200" dirty="0" smtClean="0">
                <a:solidFill>
                  <a:srgbClr val="384A47"/>
                </a:solidFill>
                <a:latin typeface="+mn-lt"/>
              </a:rPr>
              <a:t>issues list was “Tower </a:t>
            </a:r>
            <a:r>
              <a:rPr lang="en-US" sz="1200" dirty="0">
                <a:solidFill>
                  <a:srgbClr val="384A47"/>
                </a:solidFill>
                <a:latin typeface="+mn-lt"/>
              </a:rPr>
              <a:t>Visual Scanning: </a:t>
            </a:r>
            <a:r>
              <a:rPr lang="en-US" sz="1200" dirty="0" smtClean="0">
                <a:solidFill>
                  <a:srgbClr val="384A47"/>
                </a:solidFill>
                <a:latin typeface="+mn-lt"/>
              </a:rPr>
              <a:t> Air </a:t>
            </a:r>
            <a:r>
              <a:rPr lang="en-US" sz="1200" dirty="0">
                <a:solidFill>
                  <a:srgbClr val="384A47"/>
                </a:solidFill>
                <a:latin typeface="+mn-lt"/>
              </a:rPr>
              <a:t>Traffic Control scanning technique did not provide situational awareness.”  </a:t>
            </a:r>
            <a:r>
              <a:rPr lang="en-US" sz="1200" dirty="0" smtClean="0">
                <a:solidFill>
                  <a:srgbClr val="384A47"/>
                </a:solidFill>
                <a:latin typeface="+mn-lt"/>
              </a:rPr>
              <a:t>Scanning arose as a Top 5 Safety issue when deficits </a:t>
            </a:r>
            <a:r>
              <a:rPr lang="en-US" sz="1200" dirty="0">
                <a:solidFill>
                  <a:srgbClr val="384A47"/>
                </a:solidFill>
                <a:latin typeface="+mn-lt"/>
              </a:rPr>
              <a:t>in visual scanning </a:t>
            </a:r>
            <a:r>
              <a:rPr lang="en-US" sz="1200" dirty="0" smtClean="0">
                <a:solidFill>
                  <a:srgbClr val="384A47"/>
                </a:solidFill>
                <a:latin typeface="+mn-lt"/>
              </a:rPr>
              <a:t>were found to have contributed </a:t>
            </a:r>
            <a:r>
              <a:rPr lang="en-US" sz="1200" dirty="0">
                <a:solidFill>
                  <a:srgbClr val="384A47"/>
                </a:solidFill>
                <a:latin typeface="+mn-lt"/>
              </a:rPr>
              <a:t>to 42 </a:t>
            </a:r>
            <a:r>
              <a:rPr lang="en-US" sz="1200" dirty="0" smtClean="0">
                <a:solidFill>
                  <a:srgbClr val="384A47"/>
                </a:solidFill>
                <a:latin typeface="+mn-lt"/>
              </a:rPr>
              <a:t>traffic incidents, most of which were </a:t>
            </a:r>
            <a:r>
              <a:rPr lang="en-US" sz="1200" dirty="0">
                <a:solidFill>
                  <a:srgbClr val="384A47"/>
                </a:solidFill>
                <a:latin typeface="+mn-lt"/>
              </a:rPr>
              <a:t>runway </a:t>
            </a:r>
            <a:r>
              <a:rPr lang="en-US" sz="1200" dirty="0" smtClean="0">
                <a:solidFill>
                  <a:srgbClr val="384A47"/>
                </a:solidFill>
                <a:latin typeface="+mn-lt"/>
              </a:rPr>
              <a:t>incursions. It was proposed that human factors research could provide valuable input into the identification of a mitigation strategy. </a:t>
            </a:r>
            <a:endParaRPr lang="en-US" sz="1200" dirty="0">
              <a:solidFill>
                <a:srgbClr val="384A47"/>
              </a:solidFill>
              <a:latin typeface="+mn-lt"/>
            </a:endParaRPr>
          </a:p>
        </p:txBody>
      </p:sp>
      <p:sp>
        <p:nvSpPr>
          <p:cNvPr id="31" name="Rounded Rectangle 30"/>
          <p:cNvSpPr/>
          <p:nvPr/>
        </p:nvSpPr>
        <p:spPr>
          <a:xfrm>
            <a:off x="2580993" y="702733"/>
            <a:ext cx="1752600" cy="5240868"/>
          </a:xfrm>
          <a:prstGeom prst="roundRect">
            <a:avLst>
              <a:gd name="adj" fmla="val 9659"/>
            </a:avLst>
          </a:prstGeom>
          <a:no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smtClean="0">
              <a:solidFill>
                <a:srgbClr val="B9612F"/>
              </a:solidFill>
            </a:endParaRPr>
          </a:p>
          <a:p>
            <a:r>
              <a:rPr lang="en-US" sz="1200" dirty="0" smtClean="0">
                <a:solidFill>
                  <a:srgbClr val="B9612F"/>
                </a:solidFill>
              </a:rPr>
              <a:t>ANG-C1 </a:t>
            </a:r>
            <a:r>
              <a:rPr lang="en-US" sz="1200" dirty="0">
                <a:solidFill>
                  <a:srgbClr val="B9612F"/>
                </a:solidFill>
              </a:rPr>
              <a:t>sponsored a human factors project </a:t>
            </a:r>
            <a:r>
              <a:rPr lang="en-US" sz="1200" dirty="0" smtClean="0">
                <a:solidFill>
                  <a:srgbClr val="B9612F"/>
                </a:solidFill>
              </a:rPr>
              <a:t>to:</a:t>
            </a:r>
          </a:p>
          <a:p>
            <a:pPr marL="171450" indent="-171450">
              <a:buFont typeface="Arial" panose="020B0604020202020204" pitchFamily="34" charset="0"/>
              <a:buChar char="•"/>
            </a:pPr>
            <a:r>
              <a:rPr lang="en-US" sz="1200" dirty="0" smtClean="0">
                <a:solidFill>
                  <a:srgbClr val="B9612F"/>
                </a:solidFill>
              </a:rPr>
              <a:t>Conduct literature review regarding scanning and how it is taught to air traffic controllers</a:t>
            </a:r>
          </a:p>
          <a:p>
            <a:pPr marL="171450" indent="-171450">
              <a:buFont typeface="Arial" panose="020B0604020202020204" pitchFamily="34" charset="0"/>
              <a:buChar char="•"/>
            </a:pPr>
            <a:r>
              <a:rPr lang="en-US" sz="1200" dirty="0" smtClean="0">
                <a:solidFill>
                  <a:srgbClr val="B9612F"/>
                </a:solidFill>
              </a:rPr>
              <a:t>Participate in work group to identify characteristics of a good scan</a:t>
            </a:r>
          </a:p>
          <a:p>
            <a:pPr marL="171450" indent="-171450">
              <a:buFont typeface="Arial" panose="020B0604020202020204" pitchFamily="34" charset="0"/>
              <a:buChar char="•"/>
            </a:pPr>
            <a:r>
              <a:rPr lang="en-US" sz="1200" dirty="0" smtClean="0">
                <a:solidFill>
                  <a:srgbClr val="B9612F"/>
                </a:solidFill>
              </a:rPr>
              <a:t>Conduct human-in-the-loop experiments to characterize controller scanning</a:t>
            </a:r>
          </a:p>
          <a:p>
            <a:pPr marL="171450" indent="-171450">
              <a:buFont typeface="Arial" panose="020B0604020202020204" pitchFamily="34" charset="0"/>
              <a:buChar char="•"/>
            </a:pPr>
            <a:r>
              <a:rPr lang="en-US" sz="1200" dirty="0" smtClean="0">
                <a:solidFill>
                  <a:srgbClr val="B9612F"/>
                </a:solidFill>
              </a:rPr>
              <a:t>Attempt to test the performance impact of the scanning characteristics identified by the work group. </a:t>
            </a:r>
            <a:endParaRPr lang="en-US" sz="1200" dirty="0">
              <a:solidFill>
                <a:srgbClr val="B9612F"/>
              </a:solidFill>
            </a:endParaRPr>
          </a:p>
        </p:txBody>
      </p:sp>
      <p:pic>
        <p:nvPicPr>
          <p:cNvPr id="2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263" y="3821749"/>
            <a:ext cx="2859616"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061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2057400" y="5715000"/>
            <a:ext cx="5863167" cy="1066167"/>
          </a:xfrm>
          <a:prstGeom prst="roundRect">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a:r>
              <a:rPr lang="en-US" sz="1400" u="sng" dirty="0">
                <a:solidFill>
                  <a:srgbClr val="384A47"/>
                </a:solidFill>
              </a:rPr>
              <a:t>Future Activities</a:t>
            </a:r>
          </a:p>
          <a:p>
            <a:pPr marL="114300" indent="-114300">
              <a:buFont typeface="Arial" charset="0"/>
              <a:buChar char="•"/>
            </a:pPr>
            <a:r>
              <a:rPr lang="en-US" sz="1100" dirty="0" smtClean="0">
                <a:solidFill>
                  <a:srgbClr val="384A47"/>
                </a:solidFill>
              </a:rPr>
              <a:t>Develop methods/tools within </a:t>
            </a:r>
            <a:r>
              <a:rPr lang="en-US" sz="1100" dirty="0" err="1" smtClean="0">
                <a:solidFill>
                  <a:srgbClr val="384A47"/>
                </a:solidFill>
              </a:rPr>
              <a:t>JAIdB</a:t>
            </a:r>
            <a:r>
              <a:rPr lang="en-US" sz="1100" dirty="0" smtClean="0">
                <a:solidFill>
                  <a:srgbClr val="384A47"/>
                </a:solidFill>
              </a:rPr>
              <a:t> for comparison of job/task analyses for single occupation to identify changes</a:t>
            </a:r>
          </a:p>
          <a:p>
            <a:pPr marL="114300" indent="-114300">
              <a:buFont typeface="Arial" charset="0"/>
              <a:buChar char="•"/>
            </a:pPr>
            <a:r>
              <a:rPr lang="en-US" sz="1100" dirty="0" smtClean="0">
                <a:solidFill>
                  <a:srgbClr val="384A47"/>
                </a:solidFill>
              </a:rPr>
              <a:t>Populate JAIdB with additional JTAs, such as most recent APTMetrics </a:t>
            </a:r>
            <a:r>
              <a:rPr lang="en-US" sz="1100" smtClean="0">
                <a:solidFill>
                  <a:srgbClr val="384A47"/>
                </a:solidFill>
              </a:rPr>
              <a:t>ATCS job analysis </a:t>
            </a:r>
            <a:r>
              <a:rPr lang="en-US" sz="1100" dirty="0" smtClean="0">
                <a:solidFill>
                  <a:srgbClr val="384A47"/>
                </a:solidFill>
              </a:rPr>
              <a:t>(2016) and other occupations</a:t>
            </a:r>
          </a:p>
          <a:p>
            <a:pPr marL="114300" indent="-114300">
              <a:buFont typeface="Arial" charset="0"/>
              <a:buChar char="•"/>
            </a:pPr>
            <a:r>
              <a:rPr lang="en-US" sz="1100" dirty="0" smtClean="0">
                <a:solidFill>
                  <a:srgbClr val="384A47"/>
                </a:solidFill>
              </a:rPr>
              <a:t>Develop access protocols for HF researchers outside FAA cloud</a:t>
            </a:r>
            <a:endParaRPr lang="en-US" sz="1100" dirty="0">
              <a:solidFill>
                <a:srgbClr val="384A47"/>
              </a:solidFill>
            </a:endParaRPr>
          </a:p>
        </p:txBody>
      </p:sp>
      <p:sp>
        <p:nvSpPr>
          <p:cNvPr id="91" name="Rounded Rectangle 90"/>
          <p:cNvSpPr/>
          <p:nvPr/>
        </p:nvSpPr>
        <p:spPr>
          <a:xfrm>
            <a:off x="6968067" y="694266"/>
            <a:ext cx="1752600" cy="4487334"/>
          </a:xfrm>
          <a:prstGeom prst="roundRect">
            <a:avLst>
              <a:gd name="adj" fmla="val 9904"/>
            </a:avLst>
          </a:prstGeom>
          <a:solidFill>
            <a:schemeClr val="bg1"/>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82" name="Rounded Rectangle 81"/>
          <p:cNvSpPr/>
          <p:nvPr/>
        </p:nvSpPr>
        <p:spPr>
          <a:xfrm>
            <a:off x="2580993" y="702733"/>
            <a:ext cx="1752600" cy="4783667"/>
          </a:xfrm>
          <a:prstGeom prst="roundRect">
            <a:avLst>
              <a:gd name="adj" fmla="val 9659"/>
            </a:avLst>
          </a:prstGeom>
          <a:solidFill>
            <a:schemeClr val="bg1"/>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B9612F"/>
                </a:solidFill>
              </a:rPr>
              <a:t>Prototype web-based Job Analysis Information Database (</a:t>
            </a:r>
            <a:r>
              <a:rPr lang="en-US" sz="1200" dirty="0" err="1" smtClean="0">
                <a:solidFill>
                  <a:srgbClr val="B9612F"/>
                </a:solidFill>
              </a:rPr>
              <a:t>JAIdB</a:t>
            </a:r>
            <a:r>
              <a:rPr lang="en-US" sz="1200" dirty="0" smtClean="0">
                <a:solidFill>
                  <a:srgbClr val="B9612F"/>
                </a:solidFill>
              </a:rPr>
              <a:t>) developed, hosted by contractor (AIR®), populated initially with 2007 ATCS job analysis data for ATCT, TRACON, &amp; ARTCC.</a:t>
            </a:r>
          </a:p>
          <a:p>
            <a:r>
              <a:rPr lang="en-US" sz="1200" dirty="0" smtClean="0">
                <a:solidFill>
                  <a:srgbClr val="B9612F"/>
                </a:solidFill>
              </a:rPr>
              <a:t>Training community (AJI) identified additional functional requirements for </a:t>
            </a:r>
            <a:r>
              <a:rPr lang="en-US" sz="1200" dirty="0" err="1" smtClean="0">
                <a:solidFill>
                  <a:srgbClr val="B9612F"/>
                </a:solidFill>
              </a:rPr>
              <a:t>JAIdB</a:t>
            </a:r>
            <a:r>
              <a:rPr lang="en-US" sz="1200" dirty="0" smtClean="0">
                <a:solidFill>
                  <a:srgbClr val="B9612F"/>
                </a:solidFill>
              </a:rPr>
              <a:t>, leading to version 2.0 in 2014-2015.</a:t>
            </a:r>
          </a:p>
          <a:p>
            <a:r>
              <a:rPr lang="en-US" sz="1200" dirty="0" err="1" smtClean="0">
                <a:solidFill>
                  <a:srgbClr val="B9612F"/>
                </a:solidFill>
              </a:rPr>
              <a:t>JAIdB</a:t>
            </a:r>
            <a:r>
              <a:rPr lang="en-US" sz="1200" dirty="0" smtClean="0">
                <a:solidFill>
                  <a:srgbClr val="B9612F"/>
                </a:solidFill>
              </a:rPr>
              <a:t> version 2.0 to be published on FAA Cloud service in late 2016 (depending on support contract).</a:t>
            </a:r>
          </a:p>
        </p:txBody>
      </p:sp>
      <p:sp>
        <p:nvSpPr>
          <p:cNvPr id="81" name="Rounded Rectangle 80"/>
          <p:cNvSpPr/>
          <p:nvPr/>
        </p:nvSpPr>
        <p:spPr>
          <a:xfrm>
            <a:off x="380885" y="702732"/>
            <a:ext cx="1752600" cy="4326467"/>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084B79"/>
                </a:solidFill>
              </a:rPr>
              <a:t>Multiple job/task analyses were generated for ATCS occupation in recent years, including the Human Solutions, Inc. En Route cognitive task analysis (2011) and the American Institutes for Research (AIR®) 2007 and 2011 job analysis. No single repository/point-of-access exists for the JTA data for human factors engineering (ANG) and training (AJI). Need identified for web-based repository for JTA data.</a:t>
            </a:r>
            <a:endParaRPr lang="en-US" sz="1200" dirty="0">
              <a:solidFill>
                <a:srgbClr val="084B79"/>
              </a:solidFill>
            </a:endParaRPr>
          </a:p>
          <a:p>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Autofit/>
          </a:bodyPr>
          <a:lstStyle/>
          <a:p>
            <a:r>
              <a:rPr lang="en-US" sz="1800" b="1" dirty="0" smtClean="0">
                <a:solidFill>
                  <a:srgbClr val="385D8A"/>
                </a:solidFill>
              </a:rPr>
              <a:t>Job Analysis Information Database: </a:t>
            </a:r>
            <a:br>
              <a:rPr lang="en-US" sz="1800" b="1" dirty="0" smtClean="0">
                <a:solidFill>
                  <a:srgbClr val="385D8A"/>
                </a:solidFill>
              </a:rPr>
            </a:br>
            <a:r>
              <a:rPr lang="en-US" sz="1800" b="1" dirty="0" smtClean="0">
                <a:solidFill>
                  <a:srgbClr val="385D8A"/>
                </a:solidFill>
              </a:rPr>
              <a:t>From Research to Reality</a:t>
            </a:r>
            <a:endParaRPr lang="en-US" sz="1800"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AJI &amp; ANG Identify</a:t>
            </a:r>
            <a:endParaRPr lang="en-US" sz="1600" b="1" dirty="0"/>
          </a:p>
          <a:p>
            <a:pPr algn="ctr"/>
            <a:r>
              <a:rPr lang="en-US" sz="1600" b="1" dirty="0"/>
              <a:t>Research </a:t>
            </a:r>
            <a:r>
              <a:rPr lang="en-US" sz="1600" b="1" dirty="0" smtClean="0"/>
              <a:t>Need</a:t>
            </a:r>
          </a:p>
          <a:p>
            <a:pPr algn="ctr"/>
            <a:r>
              <a:rPr lang="en-US" sz="1600" b="1" dirty="0" smtClean="0"/>
              <a:t>(2012)</a:t>
            </a:r>
            <a:endParaRPr lang="en-US" sz="1600" dirty="0"/>
          </a:p>
        </p:txBody>
      </p:sp>
      <p:cxnSp>
        <p:nvCxnSpPr>
          <p:cNvPr id="10" name="Straight Arrow Connector 9"/>
          <p:cNvCxnSpPr>
            <a:stCxn id="5" idx="3"/>
            <a:endCxn id="8" idx="1"/>
          </p:cNvCxnSpPr>
          <p:nvPr/>
        </p:nvCxnSpPr>
        <p:spPr>
          <a:xfrm>
            <a:off x="2133600" y="1188042"/>
            <a:ext cx="447393"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333593" y="1188042"/>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9906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553200" y="1181100"/>
            <a:ext cx="414868" cy="6942"/>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stCxn id="102" idx="1"/>
          </p:cNvCxnSpPr>
          <p:nvPr/>
        </p:nvCxnSpPr>
        <p:spPr>
          <a:xfrm flipH="1">
            <a:off x="609600" y="6248084"/>
            <a:ext cx="1447800" cy="0"/>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5029200"/>
            <a:ext cx="0" cy="1218884"/>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8534400" y="5181600"/>
            <a:ext cx="2" cy="1066484"/>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102" idx="3"/>
          </p:cNvCxnSpPr>
          <p:nvPr/>
        </p:nvCxnSpPr>
        <p:spPr>
          <a:xfrm flipH="1">
            <a:off x="7920567" y="6248083"/>
            <a:ext cx="613834" cy="1"/>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34" name="Rectangle 33"/>
          <p:cNvSpPr/>
          <p:nvPr/>
        </p:nvSpPr>
        <p:spPr>
          <a:xfrm>
            <a:off x="6968067" y="1680294"/>
            <a:ext cx="1752599" cy="3600986"/>
          </a:xfrm>
          <a:prstGeom prst="rect">
            <a:avLst/>
          </a:prstGeom>
        </p:spPr>
        <p:txBody>
          <a:bodyPr wrap="square">
            <a:spAutoFit/>
          </a:bodyPr>
          <a:lstStyle/>
          <a:p>
            <a:r>
              <a:rPr lang="en-US" sz="1200" dirty="0" smtClean="0"/>
              <a:t>JTA data can be used by ATO, Academy, and human resources to:</a:t>
            </a:r>
          </a:p>
          <a:p>
            <a:r>
              <a:rPr lang="en-US" sz="1200" dirty="0" smtClean="0"/>
              <a:t>• </a:t>
            </a:r>
            <a:r>
              <a:rPr lang="en-US" sz="1000" dirty="0" smtClean="0">
                <a:latin typeface="+mn-lt"/>
              </a:rPr>
              <a:t>Develop </a:t>
            </a:r>
            <a:r>
              <a:rPr lang="en-US" sz="1000" dirty="0">
                <a:latin typeface="+mn-lt"/>
              </a:rPr>
              <a:t>training </a:t>
            </a:r>
          </a:p>
          <a:p>
            <a:r>
              <a:rPr lang="en-US" sz="1000" dirty="0" smtClean="0">
                <a:latin typeface="+mn-lt"/>
              </a:rPr>
              <a:t>• Validate </a:t>
            </a:r>
            <a:r>
              <a:rPr lang="en-US" sz="1000" dirty="0">
                <a:latin typeface="+mn-lt"/>
              </a:rPr>
              <a:t>training course content </a:t>
            </a:r>
          </a:p>
          <a:p>
            <a:r>
              <a:rPr lang="en-US" sz="1000" dirty="0" smtClean="0">
                <a:latin typeface="+mn-lt"/>
              </a:rPr>
              <a:t>• Support </a:t>
            </a:r>
            <a:r>
              <a:rPr lang="en-US" sz="1000" dirty="0">
                <a:latin typeface="+mn-lt"/>
              </a:rPr>
              <a:t>development of methods and messaging for new hire candidate recruitment</a:t>
            </a:r>
          </a:p>
          <a:p>
            <a:r>
              <a:rPr lang="en-US" sz="1000" dirty="0" smtClean="0">
                <a:latin typeface="+mn-lt"/>
              </a:rPr>
              <a:t>• Develop </a:t>
            </a:r>
            <a:r>
              <a:rPr lang="en-US" sz="1000" dirty="0">
                <a:latin typeface="+mn-lt"/>
              </a:rPr>
              <a:t>and </a:t>
            </a:r>
            <a:r>
              <a:rPr lang="en-US" sz="1000" dirty="0" smtClean="0">
                <a:latin typeface="+mn-lt"/>
              </a:rPr>
              <a:t>validate </a:t>
            </a:r>
            <a:r>
              <a:rPr lang="en-US" sz="1000" dirty="0">
                <a:latin typeface="+mn-lt"/>
              </a:rPr>
              <a:t>selection instruments</a:t>
            </a:r>
          </a:p>
          <a:p>
            <a:r>
              <a:rPr lang="en-US" sz="1000" dirty="0" smtClean="0">
                <a:latin typeface="+mn-lt"/>
              </a:rPr>
              <a:t>• Develop </a:t>
            </a:r>
            <a:r>
              <a:rPr lang="en-US" sz="1000" dirty="0">
                <a:latin typeface="+mn-lt"/>
              </a:rPr>
              <a:t>methods for determining best fit </a:t>
            </a:r>
            <a:r>
              <a:rPr lang="en-US" sz="1000" dirty="0" smtClean="0">
                <a:latin typeface="+mn-lt"/>
              </a:rPr>
              <a:t>and job placement for </a:t>
            </a:r>
            <a:r>
              <a:rPr lang="en-US" sz="1000" dirty="0">
                <a:latin typeface="+mn-lt"/>
              </a:rPr>
              <a:t>new hires in areas of specialization and level of complexity</a:t>
            </a:r>
          </a:p>
          <a:p>
            <a:r>
              <a:rPr lang="en-US" sz="1000" dirty="0" smtClean="0">
                <a:latin typeface="+mn-lt"/>
              </a:rPr>
              <a:t>• Establish performance </a:t>
            </a:r>
            <a:r>
              <a:rPr lang="en-US" sz="1000" dirty="0">
                <a:latin typeface="+mn-lt"/>
              </a:rPr>
              <a:t>metrics and standards</a:t>
            </a:r>
          </a:p>
          <a:p>
            <a:r>
              <a:rPr lang="en-US" sz="1000" dirty="0" smtClean="0">
                <a:latin typeface="+mn-lt"/>
              </a:rPr>
              <a:t>• Identify </a:t>
            </a:r>
            <a:r>
              <a:rPr lang="en-US" sz="1000" dirty="0">
                <a:latin typeface="+mn-lt"/>
              </a:rPr>
              <a:t>the impact of planned NAS changes </a:t>
            </a:r>
          </a:p>
          <a:p>
            <a:endParaRPr lang="en-US" sz="1000" dirty="0"/>
          </a:p>
        </p:txBody>
      </p:sp>
      <p:sp>
        <p:nvSpPr>
          <p:cNvPr id="83" name="Rounded Rectangle 82"/>
          <p:cNvSpPr/>
          <p:nvPr/>
        </p:nvSpPr>
        <p:spPr>
          <a:xfrm>
            <a:off x="4800600" y="694266"/>
            <a:ext cx="1752600" cy="3268134"/>
          </a:xfrm>
          <a:prstGeom prst="roundRect">
            <a:avLst>
              <a:gd name="adj" fmla="val 9659"/>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384A47"/>
                </a:solidFill>
              </a:rPr>
              <a:t>JAIdB provides single point of access to ATCS (FV-2152), Tech Ops ATSS (FV-2101), &amp; AVS Operations Research Analyst (ORA; FV-1515) job/task analysis data for ANG/HF research community and AJI &amp; other training development community</a:t>
            </a:r>
          </a:p>
          <a:p>
            <a:pPr marL="171450" indent="-171450">
              <a:buFont typeface="Arial" panose="020B0604020202020204" pitchFamily="34" charset="0"/>
              <a:buChar char="•"/>
            </a:pPr>
            <a:endParaRPr lang="en-US" sz="1200" dirty="0">
              <a:solidFill>
                <a:srgbClr val="384A47"/>
              </a:solidFill>
            </a:endParaRPr>
          </a:p>
          <a:p>
            <a:endParaRPr lang="en-US" sz="1200" dirty="0" smtClean="0">
              <a:solidFill>
                <a:srgbClr val="384A47"/>
              </a:solidFill>
            </a:endParaRPr>
          </a:p>
          <a:p>
            <a:endParaRPr lang="en-US" sz="1200" dirty="0">
              <a:solidFill>
                <a:srgbClr val="384A47"/>
              </a:solidFill>
            </a:endParaRPr>
          </a:p>
        </p:txBody>
      </p:sp>
      <p:sp>
        <p:nvSpPr>
          <p:cNvPr id="8" name="Rounded Rectangle 7"/>
          <p:cNvSpPr/>
          <p:nvPr/>
        </p:nvSpPr>
        <p:spPr>
          <a:xfrm>
            <a:off x="2580993" y="694266"/>
            <a:ext cx="1752600" cy="987552"/>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ANG-C1 Coordinates CAMI Research </a:t>
            </a:r>
          </a:p>
          <a:p>
            <a:pPr algn="ctr"/>
            <a:r>
              <a:rPr lang="en-US" sz="1600" b="1" dirty="0" smtClean="0"/>
              <a:t>(2012 – 2017)</a:t>
            </a:r>
            <a:endParaRPr lang="en-US" sz="1600" dirty="0"/>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 AJI Uses Research Results</a:t>
            </a:r>
          </a:p>
          <a:p>
            <a:pPr algn="ctr"/>
            <a:r>
              <a:rPr lang="en-US" sz="1600" b="1" dirty="0" smtClean="0"/>
              <a:t>(2017+)</a:t>
            </a:r>
            <a:endParaRPr lang="en-US" sz="1600" dirty="0"/>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Organizational Users</a:t>
            </a:r>
          </a:p>
        </p:txBody>
      </p:sp>
      <p:pic>
        <p:nvPicPr>
          <p:cNvPr id="25"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8537" r="39021" b="27580"/>
          <a:stretch/>
        </p:blipFill>
        <p:spPr bwMode="auto">
          <a:xfrm>
            <a:off x="4459393" y="4012479"/>
            <a:ext cx="2483844" cy="16263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9762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2057400" y="5715000"/>
            <a:ext cx="5863167" cy="1066167"/>
          </a:xfrm>
          <a:prstGeom prst="roundRect">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14300" indent="-114300" algn="ctr"/>
            <a:r>
              <a:rPr lang="en-US" sz="1400" u="sng" dirty="0">
                <a:solidFill>
                  <a:srgbClr val="384A47"/>
                </a:solidFill>
              </a:rPr>
              <a:t>Future Activities</a:t>
            </a:r>
          </a:p>
          <a:p>
            <a:pPr marL="114300" indent="-114300">
              <a:buFont typeface="Arial" charset="0"/>
              <a:buChar char="•"/>
            </a:pPr>
            <a:r>
              <a:rPr lang="en-US" sz="1100" dirty="0" smtClean="0">
                <a:solidFill>
                  <a:srgbClr val="384A47"/>
                </a:solidFill>
              </a:rPr>
              <a:t>Re-engineer ATSS selection process (including on-line application/crediting plan, assessment of knowledge &amp; skills, and interview) to be adaptable to specific position requirements</a:t>
            </a:r>
          </a:p>
        </p:txBody>
      </p:sp>
      <p:sp>
        <p:nvSpPr>
          <p:cNvPr id="91" name="Rounded Rectangle 90"/>
          <p:cNvSpPr/>
          <p:nvPr/>
        </p:nvSpPr>
        <p:spPr>
          <a:xfrm>
            <a:off x="6968067" y="694266"/>
            <a:ext cx="1752600" cy="3344334"/>
          </a:xfrm>
          <a:prstGeom prst="roundRect">
            <a:avLst>
              <a:gd name="adj" fmla="val 9904"/>
            </a:avLst>
          </a:prstGeom>
          <a:solidFill>
            <a:schemeClr val="bg1"/>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endParaRPr lang="en-US" sz="1200" dirty="0">
              <a:solidFill>
                <a:srgbClr val="084B79"/>
              </a:solidFill>
            </a:endParaRPr>
          </a:p>
        </p:txBody>
      </p:sp>
      <p:sp>
        <p:nvSpPr>
          <p:cNvPr id="82" name="Rounded Rectangle 81"/>
          <p:cNvSpPr/>
          <p:nvPr/>
        </p:nvSpPr>
        <p:spPr>
          <a:xfrm>
            <a:off x="2580993" y="702733"/>
            <a:ext cx="1752600" cy="4783667"/>
          </a:xfrm>
          <a:prstGeom prst="roundRect">
            <a:avLst>
              <a:gd name="adj" fmla="val 9659"/>
            </a:avLst>
          </a:prstGeom>
          <a:solidFill>
            <a:schemeClr val="bg1"/>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B9612F"/>
                </a:solidFill>
              </a:rPr>
              <a:t>CAMI developed a program to validate Common Principles for job jeopardy:</a:t>
            </a:r>
          </a:p>
          <a:p>
            <a:r>
              <a:rPr lang="en-US" sz="1200" dirty="0" smtClean="0">
                <a:solidFill>
                  <a:srgbClr val="B9612F"/>
                </a:solidFill>
              </a:rPr>
              <a:t>* Conducted baseline job analysis</a:t>
            </a:r>
          </a:p>
          <a:p>
            <a:r>
              <a:rPr lang="en-US" sz="1200" dirty="0" smtClean="0">
                <a:solidFill>
                  <a:srgbClr val="B9612F"/>
                </a:solidFill>
              </a:rPr>
              <a:t>* Identified important job duties/tasks &amp; KSAOs required overall.</a:t>
            </a:r>
          </a:p>
          <a:p>
            <a:r>
              <a:rPr lang="en-US" sz="1200" dirty="0" smtClean="0">
                <a:solidFill>
                  <a:srgbClr val="B9612F"/>
                </a:solidFill>
              </a:rPr>
              <a:t>* Currently linking specific duties/tasks to specific KSAOs to identify KSAOs essential to successful job performance.</a:t>
            </a:r>
          </a:p>
          <a:p>
            <a:r>
              <a:rPr lang="en-US" sz="1200" dirty="0" smtClean="0">
                <a:solidFill>
                  <a:srgbClr val="B9612F"/>
                </a:solidFill>
              </a:rPr>
              <a:t>* Will compare essential KSAOs and Common Principles content to establish the degree of content validity.</a:t>
            </a:r>
          </a:p>
        </p:txBody>
      </p:sp>
      <p:sp>
        <p:nvSpPr>
          <p:cNvPr id="81" name="Rounded Rectangle 80"/>
          <p:cNvSpPr/>
          <p:nvPr/>
        </p:nvSpPr>
        <p:spPr>
          <a:xfrm>
            <a:off x="380885" y="702733"/>
            <a:ext cx="1752600" cy="4215922"/>
          </a:xfrm>
          <a:prstGeom prst="roundRect">
            <a:avLst>
              <a:gd name="adj" fmla="val 7322"/>
            </a:avLst>
          </a:prstGeom>
          <a:no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084B79"/>
                </a:solidFill>
              </a:rPr>
              <a:t>Tech Ops re-instituted the Common Principles course in 2011 to ensure that ATSS had basic electronics knowledge &amp; skills when reporting for duty. Tech Ops managers Identified the need to attach job jeopardy to performance in the course.</a:t>
            </a:r>
          </a:p>
          <a:p>
            <a:r>
              <a:rPr lang="en-US" sz="1200" dirty="0" smtClean="0">
                <a:solidFill>
                  <a:srgbClr val="084B79"/>
                </a:solidFill>
              </a:rPr>
              <a:t>Attachment of job jeopardy makes Common Principles a selection procedure within scope of 29 CFR § 1607, requiring validation. </a:t>
            </a:r>
            <a:endParaRPr lang="en-US" sz="1200" dirty="0">
              <a:solidFill>
                <a:srgbClr val="084B79"/>
              </a:solidFill>
            </a:endParaRPr>
          </a:p>
          <a:p>
            <a:endParaRPr lang="en-US" sz="1200" dirty="0">
              <a:solidFill>
                <a:srgbClr val="084B79"/>
              </a:solidFill>
            </a:endParaRPr>
          </a:p>
        </p:txBody>
      </p:sp>
      <p:sp>
        <p:nvSpPr>
          <p:cNvPr id="2" name="Title 1"/>
          <p:cNvSpPr>
            <a:spLocks noGrp="1"/>
          </p:cNvSpPr>
          <p:nvPr>
            <p:ph type="title"/>
          </p:nvPr>
        </p:nvSpPr>
        <p:spPr>
          <a:xfrm>
            <a:off x="0" y="-152400"/>
            <a:ext cx="9144000" cy="914400"/>
          </a:xfrm>
        </p:spPr>
        <p:txBody>
          <a:bodyPr>
            <a:noAutofit/>
          </a:bodyPr>
          <a:lstStyle/>
          <a:p>
            <a:r>
              <a:rPr lang="en-US" sz="1800" b="1" dirty="0" smtClean="0">
                <a:solidFill>
                  <a:srgbClr val="385D8A"/>
                </a:solidFill>
              </a:rPr>
              <a:t>Tech Ops Common Principles Validation: </a:t>
            </a:r>
            <a:br>
              <a:rPr lang="en-US" sz="1800" b="1" dirty="0" smtClean="0">
                <a:solidFill>
                  <a:srgbClr val="385D8A"/>
                </a:solidFill>
              </a:rPr>
            </a:br>
            <a:r>
              <a:rPr lang="en-US" sz="1800" b="1" dirty="0" smtClean="0">
                <a:solidFill>
                  <a:srgbClr val="385D8A"/>
                </a:solidFill>
              </a:rPr>
              <a:t>From Research to Reality</a:t>
            </a:r>
            <a:endParaRPr lang="en-US" sz="1800" dirty="0">
              <a:solidFill>
                <a:srgbClr val="385D8A"/>
              </a:solidFill>
            </a:endParaRPr>
          </a:p>
        </p:txBody>
      </p:sp>
      <p:sp>
        <p:nvSpPr>
          <p:cNvPr id="5" name="Rounded Rectangle 4"/>
          <p:cNvSpPr/>
          <p:nvPr/>
        </p:nvSpPr>
        <p:spPr>
          <a:xfrm>
            <a:off x="381000" y="694266"/>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AJW Identifies</a:t>
            </a:r>
            <a:endParaRPr lang="en-US" sz="1600" b="1" dirty="0"/>
          </a:p>
          <a:p>
            <a:pPr algn="ctr"/>
            <a:r>
              <a:rPr lang="en-US" sz="1600" b="1" dirty="0"/>
              <a:t>Research </a:t>
            </a:r>
            <a:r>
              <a:rPr lang="en-US" sz="1600" b="1" dirty="0" smtClean="0"/>
              <a:t>Need</a:t>
            </a:r>
          </a:p>
          <a:p>
            <a:pPr algn="ctr"/>
            <a:r>
              <a:rPr lang="en-US" sz="1600" b="1" dirty="0" smtClean="0"/>
              <a:t>(2014)</a:t>
            </a:r>
            <a:endParaRPr lang="en-US" sz="1600" dirty="0"/>
          </a:p>
        </p:txBody>
      </p:sp>
      <p:cxnSp>
        <p:nvCxnSpPr>
          <p:cNvPr id="10" name="Straight Arrow Connector 9"/>
          <p:cNvCxnSpPr>
            <a:stCxn id="5" idx="3"/>
            <a:endCxn id="8" idx="1"/>
          </p:cNvCxnSpPr>
          <p:nvPr/>
        </p:nvCxnSpPr>
        <p:spPr>
          <a:xfrm>
            <a:off x="2133600" y="1188042"/>
            <a:ext cx="447393" cy="0"/>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stCxn id="8" idx="3"/>
            <a:endCxn id="7" idx="1"/>
          </p:cNvCxnSpPr>
          <p:nvPr/>
        </p:nvCxnSpPr>
        <p:spPr>
          <a:xfrm>
            <a:off x="4333593" y="1188042"/>
            <a:ext cx="467007" cy="0"/>
          </a:xfrm>
          <a:prstGeom prst="straightConnector1">
            <a:avLst/>
          </a:prstGeom>
          <a:ln>
            <a:solidFill>
              <a:srgbClr val="B9612F"/>
            </a:solidFill>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6553200" y="990600"/>
            <a:ext cx="414867" cy="0"/>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7" idx="3"/>
          </p:cNvCxnSpPr>
          <p:nvPr/>
        </p:nvCxnSpPr>
        <p:spPr>
          <a:xfrm flipH="1">
            <a:off x="6553200" y="1181100"/>
            <a:ext cx="414868" cy="6942"/>
          </a:xfrm>
          <a:prstGeom prst="straightConnector1">
            <a:avLst/>
          </a:prstGeom>
          <a:ln>
            <a:solidFill>
              <a:srgbClr val="384A47"/>
            </a:solidFill>
            <a:tailEnd type="arrow"/>
          </a:ln>
          <a:effectLst/>
        </p:spPr>
        <p:style>
          <a:lnRef idx="3">
            <a:schemeClr val="dk1"/>
          </a:lnRef>
          <a:fillRef idx="0">
            <a:schemeClr val="dk1"/>
          </a:fillRef>
          <a:effectRef idx="2">
            <a:schemeClr val="dk1"/>
          </a:effectRef>
          <a:fontRef idx="minor">
            <a:schemeClr val="tx1"/>
          </a:fontRef>
        </p:style>
      </p:cxnSp>
      <p:cxnSp>
        <p:nvCxnSpPr>
          <p:cNvPr id="33" name="Straight Connector 32"/>
          <p:cNvCxnSpPr>
            <a:stCxn id="102" idx="1"/>
          </p:cNvCxnSpPr>
          <p:nvPr/>
        </p:nvCxnSpPr>
        <p:spPr>
          <a:xfrm flipH="1">
            <a:off x="609600" y="6248084"/>
            <a:ext cx="1447800" cy="0"/>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09600" y="4918656"/>
            <a:ext cx="0" cy="1329427"/>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8534400" y="4038600"/>
            <a:ext cx="2" cy="2209484"/>
          </a:xfrm>
          <a:prstGeom prst="line">
            <a:avLst/>
          </a:prstGeom>
          <a:ln>
            <a:solidFill>
              <a:srgbClr val="084B79"/>
            </a:solidFill>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102" idx="3"/>
          </p:cNvCxnSpPr>
          <p:nvPr/>
        </p:nvCxnSpPr>
        <p:spPr>
          <a:xfrm flipH="1">
            <a:off x="7920567" y="6248083"/>
            <a:ext cx="613834" cy="1"/>
          </a:xfrm>
          <a:prstGeom prst="straightConnector1">
            <a:avLst/>
          </a:prstGeom>
          <a:ln>
            <a:solidFill>
              <a:srgbClr val="084B79"/>
            </a:solidFill>
            <a:tailEnd type="arrow"/>
          </a:ln>
          <a:effectLst/>
        </p:spPr>
        <p:style>
          <a:lnRef idx="3">
            <a:schemeClr val="dk1"/>
          </a:lnRef>
          <a:fillRef idx="0">
            <a:schemeClr val="dk1"/>
          </a:fillRef>
          <a:effectRef idx="2">
            <a:schemeClr val="dk1"/>
          </a:effectRef>
          <a:fontRef idx="minor">
            <a:schemeClr val="tx1"/>
          </a:fontRef>
        </p:style>
      </p:cxnSp>
      <p:sp>
        <p:nvSpPr>
          <p:cNvPr id="34" name="Rectangle 33"/>
          <p:cNvSpPr/>
          <p:nvPr/>
        </p:nvSpPr>
        <p:spPr>
          <a:xfrm>
            <a:off x="6968067" y="1680294"/>
            <a:ext cx="1752599" cy="2123658"/>
          </a:xfrm>
          <a:prstGeom prst="rect">
            <a:avLst/>
          </a:prstGeom>
        </p:spPr>
        <p:txBody>
          <a:bodyPr wrap="square">
            <a:spAutoFit/>
          </a:bodyPr>
          <a:lstStyle/>
          <a:p>
            <a:r>
              <a:rPr lang="en-US" sz="1200" dirty="0" smtClean="0">
                <a:latin typeface="+mn-lt"/>
              </a:rPr>
              <a:t>AJW uses Common Principles to screen out new hires without level of technical electronics knowledge and skill required at SSCs.</a:t>
            </a:r>
          </a:p>
          <a:p>
            <a:r>
              <a:rPr lang="en-US" sz="1200" dirty="0" smtClean="0">
                <a:latin typeface="+mn-lt"/>
              </a:rPr>
              <a:t>Common Principles to be used on interim basis while ATSS selection process is re-engineered.</a:t>
            </a:r>
          </a:p>
          <a:p>
            <a:endParaRPr lang="en-US" sz="1200" dirty="0">
              <a:latin typeface="+mn-lt"/>
            </a:endParaRPr>
          </a:p>
        </p:txBody>
      </p:sp>
      <p:sp>
        <p:nvSpPr>
          <p:cNvPr id="83" name="Rounded Rectangle 82"/>
          <p:cNvSpPr/>
          <p:nvPr/>
        </p:nvSpPr>
        <p:spPr>
          <a:xfrm>
            <a:off x="4800600" y="694266"/>
            <a:ext cx="1752600" cy="3268134"/>
          </a:xfrm>
          <a:prstGeom prst="roundRect">
            <a:avLst>
              <a:gd name="adj" fmla="val 9659"/>
            </a:avLst>
          </a:prstGeom>
          <a:solidFill>
            <a:schemeClr val="bg1"/>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lIns="45720" tIns="987552" rIns="45720" rtlCol="0" anchor="t" anchorCtr="0"/>
          <a:lstStyle/>
          <a:p>
            <a:r>
              <a:rPr lang="en-US" sz="1200" dirty="0" smtClean="0">
                <a:solidFill>
                  <a:srgbClr val="384A47"/>
                </a:solidFill>
              </a:rPr>
              <a:t>Analysis results will provide justification to AHR, AGC, and PASS to attach (or not) job jeopardy to performance in Common Principles course. </a:t>
            </a:r>
          </a:p>
          <a:p>
            <a:pPr marL="171450" indent="-171450">
              <a:buFont typeface="Arial" panose="020B0604020202020204" pitchFamily="34" charset="0"/>
              <a:buChar char="•"/>
            </a:pPr>
            <a:endParaRPr lang="en-US" sz="1200" dirty="0">
              <a:solidFill>
                <a:srgbClr val="384A47"/>
              </a:solidFill>
            </a:endParaRPr>
          </a:p>
          <a:p>
            <a:endParaRPr lang="en-US" sz="1200" dirty="0" smtClean="0">
              <a:solidFill>
                <a:srgbClr val="384A47"/>
              </a:solidFill>
            </a:endParaRPr>
          </a:p>
          <a:p>
            <a:endParaRPr lang="en-US" sz="1200" dirty="0">
              <a:solidFill>
                <a:srgbClr val="384A47"/>
              </a:solidFill>
            </a:endParaRPr>
          </a:p>
        </p:txBody>
      </p:sp>
      <p:sp>
        <p:nvSpPr>
          <p:cNvPr id="8" name="Rounded Rectangle 7"/>
          <p:cNvSpPr/>
          <p:nvPr/>
        </p:nvSpPr>
        <p:spPr>
          <a:xfrm>
            <a:off x="2580993" y="694266"/>
            <a:ext cx="1752600" cy="987552"/>
          </a:xfrm>
          <a:prstGeom prst="roundRect">
            <a:avLst/>
          </a:prstGeom>
          <a:solidFill>
            <a:srgbClr val="B9612F"/>
          </a:solidFill>
          <a:ln>
            <a:solidFill>
              <a:srgbClr val="B9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ANG-C1 Coordinates CAMI Research </a:t>
            </a:r>
          </a:p>
          <a:p>
            <a:pPr algn="ctr"/>
            <a:r>
              <a:rPr lang="en-US" sz="1600" b="1" dirty="0" smtClean="0"/>
              <a:t>(2012 – 2017)</a:t>
            </a:r>
            <a:endParaRPr lang="en-US" sz="1600" dirty="0"/>
          </a:p>
        </p:txBody>
      </p:sp>
      <p:sp>
        <p:nvSpPr>
          <p:cNvPr id="7" name="Rounded Rectangle 6"/>
          <p:cNvSpPr/>
          <p:nvPr/>
        </p:nvSpPr>
        <p:spPr>
          <a:xfrm>
            <a:off x="4800600" y="694266"/>
            <a:ext cx="1752600" cy="987552"/>
          </a:xfrm>
          <a:prstGeom prst="roundRect">
            <a:avLst/>
          </a:prstGeom>
          <a:solidFill>
            <a:srgbClr val="384A47"/>
          </a:solidFill>
          <a:ln>
            <a:solidFill>
              <a:srgbClr val="3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AJW Uses Research Results</a:t>
            </a:r>
          </a:p>
          <a:p>
            <a:pPr algn="ctr"/>
            <a:r>
              <a:rPr lang="en-US" sz="1600" b="1" dirty="0" smtClean="0"/>
              <a:t>(2017+)</a:t>
            </a:r>
            <a:endParaRPr lang="en-US" sz="1600" dirty="0"/>
          </a:p>
        </p:txBody>
      </p:sp>
      <p:sp>
        <p:nvSpPr>
          <p:cNvPr id="6" name="Rounded Rectangle 5"/>
          <p:cNvSpPr/>
          <p:nvPr/>
        </p:nvSpPr>
        <p:spPr>
          <a:xfrm>
            <a:off x="6968067" y="692742"/>
            <a:ext cx="1752600" cy="987552"/>
          </a:xfrm>
          <a:prstGeom prst="roundRect">
            <a:avLst/>
          </a:prstGeom>
          <a:solidFill>
            <a:srgbClr val="084B79"/>
          </a:solidFill>
          <a:ln>
            <a:solidFill>
              <a:srgbClr val="08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Organizational Users</a:t>
            </a:r>
          </a:p>
        </p:txBody>
      </p:sp>
      <p:pic>
        <p:nvPicPr>
          <p:cNvPr id="27"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7489" t="-12500" r="16884" b="12500"/>
          <a:stretch/>
        </p:blipFill>
        <p:spPr bwMode="auto">
          <a:xfrm>
            <a:off x="4427220" y="3334657"/>
            <a:ext cx="2499360" cy="238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159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ATC / Tech Ops Human Factors – </a:t>
            </a:r>
            <a:br>
              <a:rPr lang="en-US" sz="3200" dirty="0"/>
            </a:br>
            <a:r>
              <a:rPr lang="en-US" sz="3200" dirty="0"/>
              <a:t>Core Program </a:t>
            </a:r>
            <a:r>
              <a:rPr lang="en-US" sz="3200" dirty="0" smtClean="0"/>
              <a:t>Future Plans</a:t>
            </a:r>
            <a:endParaRPr lang="en-US" sz="3200" dirty="0"/>
          </a:p>
        </p:txBody>
      </p:sp>
      <p:sp>
        <p:nvSpPr>
          <p:cNvPr id="3" name="Content Placeholder 2"/>
          <p:cNvSpPr>
            <a:spLocks noGrp="1"/>
          </p:cNvSpPr>
          <p:nvPr>
            <p:ph idx="1"/>
          </p:nvPr>
        </p:nvSpPr>
        <p:spPr/>
        <p:txBody>
          <a:bodyPr>
            <a:normAutofit/>
          </a:bodyPr>
          <a:lstStyle/>
          <a:p>
            <a:r>
              <a:rPr lang="en-US" dirty="0" smtClean="0"/>
              <a:t>FY2018 – 2020 research plans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28</a:t>
            </a:fld>
            <a:endParaRPr lang="en-US" dirty="0"/>
          </a:p>
        </p:txBody>
      </p:sp>
    </p:spTree>
    <p:extLst>
      <p:ext uri="{BB962C8B-B14F-4D97-AF65-F5344CB8AC3E}">
        <p14:creationId xmlns:p14="http://schemas.microsoft.com/office/powerpoint/2010/main" val="3492179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472488" cy="609600"/>
          </a:xfrm>
        </p:spPr>
        <p:txBody>
          <a:bodyPr/>
          <a:lstStyle/>
          <a:p>
            <a:pPr algn="ctr"/>
            <a:r>
              <a:rPr lang="en-US" altLang="en-US" sz="3200" dirty="0" smtClean="0">
                <a:latin typeface="Arial" panose="020B0604020202020204" pitchFamily="34" charset="0"/>
                <a:cs typeface="Arial" panose="020B0604020202020204" pitchFamily="34" charset="0"/>
              </a:rPr>
              <a:t>Anticipated Research in FY18 and beyond</a:t>
            </a:r>
          </a:p>
        </p:txBody>
      </p:sp>
      <p:sp>
        <p:nvSpPr>
          <p:cNvPr id="15363" name="Content Placeholder 2"/>
          <p:cNvSpPr>
            <a:spLocks noGrp="1"/>
          </p:cNvSpPr>
          <p:nvPr>
            <p:ph idx="1"/>
          </p:nvPr>
        </p:nvSpPr>
        <p:spPr>
          <a:xfrm>
            <a:off x="457200" y="1066800"/>
            <a:ext cx="8229600" cy="5410200"/>
          </a:xfrm>
        </p:spPr>
        <p:txBody>
          <a:bodyPr>
            <a:normAutofit fontScale="85000" lnSpcReduction="20000"/>
          </a:bodyPr>
          <a:lstStyle/>
          <a:p>
            <a:pPr marL="0" indent="0">
              <a:buFontTx/>
              <a:buNone/>
              <a:defRPr/>
            </a:pPr>
            <a:r>
              <a:rPr lang="en-US" sz="2400" u="sng" dirty="0" smtClean="0">
                <a:latin typeface="Arial" panose="020B0604020202020204" pitchFamily="34" charset="0"/>
                <a:cs typeface="Arial" panose="020B0604020202020204" pitchFamily="34" charset="0"/>
              </a:rPr>
              <a:t>Planned Research Activities</a:t>
            </a:r>
            <a:br>
              <a:rPr lang="en-US" sz="2400" u="sng" dirty="0" smtClean="0">
                <a:latin typeface="Arial" panose="020B0604020202020204" pitchFamily="34" charset="0"/>
                <a:cs typeface="Arial" panose="020B0604020202020204" pitchFamily="34" charset="0"/>
              </a:rPr>
            </a:br>
            <a:endParaRPr lang="en-US" sz="2400" u="sng" dirty="0" smtClean="0">
              <a:latin typeface="Arial" panose="020B0604020202020204" pitchFamily="34" charset="0"/>
              <a:cs typeface="Arial" panose="020B0604020202020204" pitchFamily="34" charset="0"/>
            </a:endParaRPr>
          </a:p>
          <a:p>
            <a:pPr>
              <a:defRPr/>
            </a:pPr>
            <a:r>
              <a:rPr lang="en-US" sz="1800" b="0" dirty="0" smtClean="0">
                <a:latin typeface="Arial" panose="020B0604020202020204" pitchFamily="34" charset="0"/>
                <a:cs typeface="Arial" panose="020B0604020202020204" pitchFamily="34" charset="0"/>
              </a:rPr>
              <a:t>ATC and Tech Ops Display Design Standards &amp; Guidance – Started FY17, ends FY20</a:t>
            </a:r>
          </a:p>
          <a:p>
            <a:pPr>
              <a:defRPr/>
            </a:pPr>
            <a:r>
              <a:rPr lang="en-US" sz="1800" b="0" dirty="0" smtClean="0">
                <a:latin typeface="Arial" panose="020B0604020202020204" pitchFamily="34" charset="0"/>
                <a:cs typeface="Arial" panose="020B0604020202020204" pitchFamily="34" charset="0"/>
              </a:rPr>
              <a:t>Tech Ops Workforce Transition Job Analysis Efforts – Started FY17, ends FY18</a:t>
            </a:r>
          </a:p>
          <a:p>
            <a:pPr>
              <a:defRPr/>
            </a:pPr>
            <a:r>
              <a:rPr lang="en-US" sz="1800" dirty="0" smtClean="0">
                <a:latin typeface="Arial" panose="020B0604020202020204" pitchFamily="34" charset="0"/>
                <a:cs typeface="Arial" panose="020B0604020202020204" pitchFamily="34" charset="0"/>
              </a:rPr>
              <a:t>NAS ATC Capability and Equipment Utilization </a:t>
            </a:r>
            <a:r>
              <a:rPr lang="en-US" sz="1800" dirty="0">
                <a:latin typeface="Arial" panose="020B0604020202020204" pitchFamily="34" charset="0"/>
                <a:cs typeface="Arial" panose="020B0604020202020204" pitchFamily="34" charset="0"/>
              </a:rPr>
              <a:t>H</a:t>
            </a:r>
            <a:r>
              <a:rPr lang="en-US" sz="1800" dirty="0" smtClean="0">
                <a:latin typeface="Arial" panose="020B0604020202020204" pitchFamily="34" charset="0"/>
                <a:cs typeface="Arial" panose="020B0604020202020204" pitchFamily="34" charset="0"/>
              </a:rPr>
              <a:t>F Issues – Started FY16, ends FY18</a:t>
            </a:r>
            <a:endParaRPr lang="en-US" sz="1800" b="0" dirty="0" smtClean="0">
              <a:latin typeface="Arial" panose="020B0604020202020204" pitchFamily="34" charset="0"/>
              <a:cs typeface="Arial" panose="020B0604020202020204" pitchFamily="34" charset="0"/>
            </a:endParaRPr>
          </a:p>
          <a:p>
            <a:pPr>
              <a:defRPr/>
            </a:pPr>
            <a:r>
              <a:rPr lang="en-US" sz="1800" b="0" dirty="0" smtClean="0">
                <a:latin typeface="Arial" panose="020B0604020202020204" pitchFamily="34" charset="0"/>
                <a:cs typeface="Arial" panose="020B0604020202020204" pitchFamily="34" charset="0"/>
              </a:rPr>
              <a:t>ATCS Selection, Placement, Training and Performance Evaluation R&amp;D – Started FY17, Ends FY20</a:t>
            </a:r>
          </a:p>
          <a:p>
            <a:pPr>
              <a:defRPr/>
            </a:pPr>
            <a:r>
              <a:rPr lang="en-US" sz="1800" dirty="0" smtClean="0">
                <a:latin typeface="Arial" panose="020B0604020202020204" pitchFamily="34" charset="0"/>
                <a:cs typeface="Arial" panose="020B0604020202020204" pitchFamily="34" charset="0"/>
              </a:rPr>
              <a:t>Runway Safety Analysis and Training Research to Develop Best Practices – Started FY16, Ends FY19</a:t>
            </a:r>
            <a:endParaRPr lang="en-US" sz="1800" b="0" dirty="0" smtClean="0">
              <a:latin typeface="Arial" panose="020B0604020202020204" pitchFamily="34" charset="0"/>
              <a:cs typeface="Arial" panose="020B0604020202020204" pitchFamily="34" charset="0"/>
            </a:endParaRPr>
          </a:p>
          <a:p>
            <a:pPr lvl="1">
              <a:defRPr/>
            </a:pPr>
            <a:endParaRPr lang="en-US" sz="2000" dirty="0" smtClean="0">
              <a:latin typeface="Arial" panose="020B0604020202020204" pitchFamily="34" charset="0"/>
              <a:cs typeface="Arial" panose="020B0604020202020204" pitchFamily="34" charset="0"/>
            </a:endParaRPr>
          </a:p>
          <a:p>
            <a:pPr marL="0" indent="0">
              <a:buFontTx/>
              <a:buNone/>
              <a:defRPr/>
            </a:pPr>
            <a:r>
              <a:rPr lang="en-US" sz="2400" u="sng" dirty="0">
                <a:solidFill>
                  <a:srgbClr val="000000"/>
                </a:solidFill>
                <a:latin typeface="Arial" panose="020B0604020202020204" pitchFamily="34" charset="0"/>
                <a:cs typeface="Arial" panose="020B0604020202020204" pitchFamily="34" charset="0"/>
              </a:rPr>
              <a:t>Expected </a:t>
            </a:r>
            <a:r>
              <a:rPr lang="en-US" sz="2400" u="sng" dirty="0" smtClean="0">
                <a:latin typeface="Arial" panose="020B0604020202020204" pitchFamily="34" charset="0"/>
                <a:cs typeface="Arial" panose="020B0604020202020204" pitchFamily="34" charset="0"/>
              </a:rPr>
              <a:t>R</a:t>
            </a:r>
            <a:r>
              <a:rPr lang="en-US" sz="2400" u="sng" dirty="0" smtClean="0">
                <a:solidFill>
                  <a:srgbClr val="000000"/>
                </a:solidFill>
                <a:latin typeface="Arial" panose="020B0604020202020204" pitchFamily="34" charset="0"/>
                <a:cs typeface="Arial" panose="020B0604020202020204" pitchFamily="34" charset="0"/>
              </a:rPr>
              <a:t>esearch Products</a:t>
            </a:r>
            <a:br>
              <a:rPr lang="en-US" sz="2400" u="sng" dirty="0" smtClean="0">
                <a:solidFill>
                  <a:srgbClr val="000000"/>
                </a:solidFill>
                <a:latin typeface="Arial" panose="020B0604020202020204" pitchFamily="34" charset="0"/>
                <a:cs typeface="Arial" panose="020B0604020202020204" pitchFamily="34" charset="0"/>
              </a:rPr>
            </a:br>
            <a:endParaRPr lang="en-US" sz="2400" u="sng" dirty="0">
              <a:solidFill>
                <a:srgbClr val="000000"/>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Technical Operations Graphical User Interface (GUI) Style Guide for New ATO Equipment </a:t>
            </a:r>
            <a:r>
              <a:rPr lang="en-US" sz="1800" dirty="0" smtClean="0">
                <a:latin typeface="Arial" panose="020B0604020202020204" pitchFamily="34" charset="0"/>
                <a:cs typeface="Arial" panose="020B0604020202020204" pitchFamily="34" charset="0"/>
              </a:rPr>
              <a:t>– Part 1 FY18, Part 2 FY19, Part 3 FY20</a:t>
            </a:r>
          </a:p>
          <a:p>
            <a:pPr>
              <a:defRPr/>
            </a:pPr>
            <a:r>
              <a:rPr lang="en-US" sz="1800" dirty="0" smtClean="0">
                <a:latin typeface="Arial" panose="020B0604020202020204" pitchFamily="34" charset="0"/>
                <a:cs typeface="Arial" panose="020B0604020202020204" pitchFamily="34" charset="0"/>
              </a:rPr>
              <a:t>ATC Display Color Standard with Color Palette that Accommodates Color Vision Deficient Users  – FY18</a:t>
            </a:r>
          </a:p>
          <a:p>
            <a:pPr>
              <a:defRPr/>
            </a:pPr>
            <a:r>
              <a:rPr lang="en-US" sz="1800" dirty="0" smtClean="0">
                <a:latin typeface="Arial" panose="020B0604020202020204" pitchFamily="34" charset="0"/>
                <a:cs typeface="Arial" panose="020B0604020202020204" pitchFamily="34" charset="0"/>
              </a:rPr>
              <a:t>Technical Operations Pre-Hire Selection Tool – FY20</a:t>
            </a:r>
          </a:p>
          <a:p>
            <a:pPr>
              <a:defRPr/>
            </a:pPr>
            <a:r>
              <a:rPr lang="en-US" sz="1800" dirty="0" smtClean="0">
                <a:latin typeface="Arial" panose="020B0604020202020204" pitchFamily="34" charset="0"/>
                <a:cs typeface="Arial" panose="020B0604020202020204" pitchFamily="34" charset="0"/>
              </a:rPr>
              <a:t>Recommendation from MITRE to Technical Training (AJI-2) on Policy Decision for use of Radar Vectoring Aptitude Test (RVAT) as a Job Placement Method – FY18</a:t>
            </a:r>
          </a:p>
          <a:p>
            <a:pPr>
              <a:defRPr/>
            </a:pPr>
            <a:r>
              <a:rPr lang="en-US" sz="1800" dirty="0" smtClean="0">
                <a:latin typeface="Arial" panose="020B0604020202020204" pitchFamily="34" charset="0"/>
                <a:cs typeface="Arial" panose="020B0604020202020204" pitchFamily="34" charset="0"/>
              </a:rPr>
              <a:t>Recommended Interventions to Mitigate Non-Task Factors Impacting ATCS Training Success – FY18</a:t>
            </a:r>
          </a:p>
          <a:p>
            <a:pPr>
              <a:defRPr/>
            </a:pPr>
            <a:r>
              <a:rPr lang="en-US" sz="1800" dirty="0" smtClean="0">
                <a:latin typeface="Arial" panose="020B0604020202020204" pitchFamily="34" charset="0"/>
                <a:cs typeface="Arial" panose="020B0604020202020204" pitchFamily="34" charset="0"/>
              </a:rPr>
              <a:t>Recommended Training Methods for Improving ATCS Scanning Techniques – FY18</a:t>
            </a:r>
          </a:p>
          <a:p>
            <a:pPr lvl="1">
              <a:defRPr/>
            </a:pPr>
            <a:endParaRPr lang="en-US" sz="2000" dirty="0">
              <a:latin typeface="Arial" panose="020B0604020202020204" pitchFamily="34" charset="0"/>
              <a:cs typeface="Arial" panose="020B0604020202020204" pitchFamily="34" charset="0"/>
            </a:endParaRPr>
          </a:p>
          <a:p>
            <a:pPr lvl="1">
              <a:defRPr/>
            </a:pPr>
            <a:endParaRPr lang="en-US" sz="2000" dirty="0" smtClean="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54B2F8F-8F81-4758-979D-DC769FAF6946}" type="slidenum">
              <a:rPr lang="en-US" altLang="en-US" sz="1400" b="0" smtClean="0">
                <a:solidFill>
                  <a:schemeClr val="bg1"/>
                </a:solidFill>
              </a:rPr>
              <a:pPr eaLnBrk="1" hangingPunct="1">
                <a:spcBef>
                  <a:spcPct val="0"/>
                </a:spcBef>
              </a:pPr>
              <a:t>29</a:t>
            </a:fld>
            <a:endParaRPr lang="en-US" altLang="en-US" sz="1400" b="0" smtClean="0">
              <a:solidFill>
                <a:schemeClr val="bg1"/>
              </a:solidFill>
            </a:endParaRPr>
          </a:p>
        </p:txBody>
      </p:sp>
      <p:sp>
        <p:nvSpPr>
          <p:cNvPr id="5"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29</a:t>
            </a:fld>
            <a:endParaRPr lang="en-US" dirty="0"/>
          </a:p>
        </p:txBody>
      </p:sp>
    </p:spTree>
    <p:extLst>
      <p:ext uri="{BB962C8B-B14F-4D97-AF65-F5344CB8AC3E}">
        <p14:creationId xmlns:p14="http://schemas.microsoft.com/office/powerpoint/2010/main" val="3983179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ATC / Tech Ops Human Factors –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Core Program Overview</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323975"/>
            <a:ext cx="8050213" cy="5305425"/>
          </a:xfrm>
        </p:spPr>
        <p:txBody>
          <a:bodyPr>
            <a:normAutofit fontScale="92500" lnSpcReduction="10000"/>
          </a:bodyPr>
          <a:lstStyle/>
          <a:p>
            <a:r>
              <a:rPr lang="en-US" sz="2400" dirty="0" smtClean="0">
                <a:latin typeface="Arial" panose="020B0604020202020204" pitchFamily="34" charset="0"/>
                <a:cs typeface="Arial" panose="020B0604020202020204" pitchFamily="34" charset="0"/>
              </a:rPr>
              <a:t>Purpose:</a:t>
            </a:r>
          </a:p>
          <a:p>
            <a:pPr lvl="1"/>
            <a:r>
              <a:rPr lang="en-US" sz="2000" dirty="0">
                <a:latin typeface="Arial" panose="020B0604020202020204" pitchFamily="34" charset="0"/>
                <a:cs typeface="Arial" panose="020B0604020202020204" pitchFamily="34" charset="0"/>
              </a:rPr>
              <a:t>To provide technical sponsors with timely and appropriate R&amp;D products and consultation </a:t>
            </a:r>
            <a:r>
              <a:rPr lang="en-US" sz="2000" dirty="0" smtClean="0">
                <a:latin typeface="Arial" panose="020B0604020202020204" pitchFamily="34" charset="0"/>
                <a:cs typeface="Arial" panose="020B0604020202020204" pitchFamily="34" charset="0"/>
              </a:rPr>
              <a:t>services, </a:t>
            </a:r>
            <a:r>
              <a:rPr lang="en-US" sz="2000" dirty="0">
                <a:latin typeface="Arial" panose="020B0604020202020204" pitchFamily="34" charset="0"/>
                <a:cs typeface="Arial" panose="020B0604020202020204" pitchFamily="34" charset="0"/>
              </a:rPr>
              <a:t>as identified by the ATO Human Factors R&amp;D Roundtable and ANG-C management, that improve safety and efficiency of complex ATC </a:t>
            </a:r>
            <a:r>
              <a:rPr lang="en-US" sz="2000" dirty="0" smtClean="0">
                <a:latin typeface="Arial" panose="020B0604020202020204" pitchFamily="34" charset="0"/>
                <a:cs typeface="Arial" panose="020B0604020202020204" pitchFamily="34" charset="0"/>
              </a:rPr>
              <a:t>systems</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Provide support to Human Factors efforts for FAA acquisition programs through In-Service Review (ISR) Checklist human factors approval responsibility, and Acquisition Management System (AMS) Policy </a:t>
            </a:r>
            <a:r>
              <a:rPr lang="en-US" altLang="en-US" sz="2000" dirty="0" smtClean="0">
                <a:latin typeface="Arial" panose="020B0604020202020204" pitchFamily="34" charset="0"/>
                <a:cs typeface="Arial" panose="020B0604020202020204" pitchFamily="34" charset="0"/>
              </a:rPr>
              <a:t>updates</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Methods used:</a:t>
            </a:r>
          </a:p>
          <a:p>
            <a:pPr lvl="1"/>
            <a:r>
              <a:rPr lang="en-US" sz="2000" dirty="0">
                <a:latin typeface="Arial" panose="020B0604020202020204" pitchFamily="34" charset="0"/>
                <a:cs typeface="Arial" panose="020B0604020202020204" pitchFamily="34" charset="0"/>
              </a:rPr>
              <a:t>Measuring individual and team performance of air traffic controllers and technical operations specialists.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Recommending and testing improvements to design, procedures, training, selection and placement; and mitigations to address human performance shortfalls.</a:t>
            </a:r>
          </a:p>
          <a:p>
            <a:pPr lvl="1"/>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a:t>
            </a:fld>
            <a:endParaRPr lang="en-US" dirty="0"/>
          </a:p>
        </p:txBody>
      </p:sp>
    </p:spTree>
    <p:extLst>
      <p:ext uri="{BB962C8B-B14F-4D97-AF65-F5344CB8AC3E}">
        <p14:creationId xmlns:p14="http://schemas.microsoft.com/office/powerpoint/2010/main" val="314078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533400"/>
            <a:ext cx="8472488" cy="609600"/>
          </a:xfrm>
        </p:spPr>
        <p:txBody>
          <a:bodyPr>
            <a:normAutofit fontScale="90000"/>
          </a:bodyPr>
          <a:lstStyle/>
          <a:p>
            <a:r>
              <a:rPr lang="en-US" altLang="en-US" dirty="0" smtClean="0">
                <a:latin typeface="Arial" panose="020B0604020202020204" pitchFamily="34" charset="0"/>
                <a:cs typeface="Arial" panose="020B0604020202020204" pitchFamily="34" charset="0"/>
              </a:rPr>
              <a:t>Emerging FY19 Focal Areas</a:t>
            </a:r>
          </a:p>
        </p:txBody>
      </p:sp>
      <p:sp>
        <p:nvSpPr>
          <p:cNvPr id="10243" name="Content Placeholder 2"/>
          <p:cNvSpPr>
            <a:spLocks noGrp="1"/>
          </p:cNvSpPr>
          <p:nvPr>
            <p:ph idx="1"/>
          </p:nvPr>
        </p:nvSpPr>
        <p:spPr>
          <a:xfrm>
            <a:off x="457200" y="1295400"/>
            <a:ext cx="8229600" cy="5181600"/>
          </a:xfrm>
        </p:spPr>
        <p:txBody>
          <a:bodyPr>
            <a:normAutofit lnSpcReduction="10000"/>
          </a:bodyPr>
          <a:lstStyle/>
          <a:p>
            <a:r>
              <a:rPr lang="en-US" altLang="en-US" sz="1800" dirty="0" smtClean="0">
                <a:latin typeface="Arial" panose="020B0604020202020204" pitchFamily="34" charset="0"/>
                <a:cs typeface="Arial" panose="020B0604020202020204" pitchFamily="34" charset="0"/>
              </a:rPr>
              <a:t>Research to Support </a:t>
            </a:r>
            <a:r>
              <a:rPr lang="en-US" altLang="en-US" sz="1800" u="sng" dirty="0" smtClean="0">
                <a:latin typeface="Arial" panose="020B0604020202020204" pitchFamily="34" charset="0"/>
                <a:cs typeface="Arial" panose="020B0604020202020204" pitchFamily="34" charset="0"/>
              </a:rPr>
              <a:t>Controller</a:t>
            </a:r>
            <a:r>
              <a:rPr lang="en-US" altLang="en-US" sz="1800" dirty="0" smtClean="0">
                <a:latin typeface="Arial" panose="020B0604020202020204" pitchFamily="34" charset="0"/>
                <a:cs typeface="Arial" panose="020B0604020202020204" pitchFamily="34" charset="0"/>
              </a:rPr>
              <a:t> Selection, Placement, and Training Performance Evaluation</a:t>
            </a:r>
            <a:br>
              <a:rPr lang="en-US" altLang="en-US" sz="1800" dirty="0" smtClean="0">
                <a:latin typeface="Arial" panose="020B0604020202020204" pitchFamily="34" charset="0"/>
                <a:cs typeface="Arial" panose="020B0604020202020204" pitchFamily="34" charset="0"/>
              </a:rPr>
            </a:br>
            <a:endParaRPr lang="en-US" altLang="en-US" sz="1800" dirty="0" smtClean="0">
              <a:latin typeface="Arial" panose="020B0604020202020204" pitchFamily="34" charset="0"/>
              <a:cs typeface="Arial" panose="020B0604020202020204" pitchFamily="34" charset="0"/>
            </a:endParaRPr>
          </a:p>
          <a:p>
            <a:pPr lvl="1"/>
            <a:r>
              <a:rPr lang="en-US" altLang="en-US" sz="1600" dirty="0" smtClean="0">
                <a:latin typeface="Arial" panose="020B0604020202020204" pitchFamily="34" charset="0"/>
                <a:cs typeface="Arial" panose="020B0604020202020204" pitchFamily="34" charset="0"/>
              </a:rPr>
              <a:t>Develop </a:t>
            </a:r>
            <a:r>
              <a:rPr lang="en-US" altLang="en-US" sz="1600" dirty="0">
                <a:latin typeface="Arial" panose="020B0604020202020204" pitchFamily="34" charset="0"/>
                <a:cs typeface="Arial" panose="020B0604020202020204" pitchFamily="34" charset="0"/>
              </a:rPr>
              <a:t>new approaches to aptitude testing for future </a:t>
            </a:r>
            <a:r>
              <a:rPr lang="en-US" altLang="en-US" sz="1600" dirty="0" smtClean="0">
                <a:latin typeface="Arial" panose="020B0604020202020204" pitchFamily="34" charset="0"/>
                <a:cs typeface="Arial" panose="020B0604020202020204" pitchFamily="34" charset="0"/>
              </a:rPr>
              <a:t>controllers.</a:t>
            </a:r>
            <a:endParaRPr lang="en-US" altLang="en-US" sz="1600" dirty="0">
              <a:latin typeface="Arial" panose="020B0604020202020204" pitchFamily="34" charset="0"/>
              <a:cs typeface="Arial" panose="020B0604020202020204" pitchFamily="34" charset="0"/>
            </a:endParaRPr>
          </a:p>
          <a:p>
            <a:pPr lvl="1"/>
            <a:r>
              <a:rPr lang="en-US" altLang="en-US" sz="1600" dirty="0" smtClean="0">
                <a:latin typeface="Arial" panose="020B0604020202020204" pitchFamily="34" charset="0"/>
                <a:cs typeface="Arial" panose="020B0604020202020204" pitchFamily="34" charset="0"/>
              </a:rPr>
              <a:t>Support MITRE’s assessment of </a:t>
            </a:r>
            <a:r>
              <a:rPr lang="en-US" altLang="en-US" sz="1600" dirty="0">
                <a:latin typeface="Arial" panose="020B0604020202020204" pitchFamily="34" charset="0"/>
                <a:cs typeface="Arial" panose="020B0604020202020204" pitchFamily="34" charset="0"/>
              </a:rPr>
              <a:t>the Radar Vectoring Aptitude Test (RVAT) as </a:t>
            </a:r>
            <a:r>
              <a:rPr lang="en-US" altLang="en-US" sz="1600" dirty="0" smtClean="0">
                <a:latin typeface="Arial" panose="020B0604020202020204" pitchFamily="34" charset="0"/>
                <a:cs typeface="Arial" panose="020B0604020202020204" pitchFamily="34" charset="0"/>
              </a:rPr>
              <a:t>a selection procedure. Support research to determine its predictive </a:t>
            </a:r>
            <a:r>
              <a:rPr lang="en-US" altLang="en-US" sz="1600" dirty="0">
                <a:latin typeface="Arial" panose="020B0604020202020204" pitchFamily="34" charset="0"/>
                <a:cs typeface="Arial" panose="020B0604020202020204" pitchFamily="34" charset="0"/>
              </a:rPr>
              <a:t>validity, utility, and fairness </a:t>
            </a:r>
            <a:r>
              <a:rPr lang="en-US" altLang="en-US" sz="1600" dirty="0" smtClean="0">
                <a:latin typeface="Arial" panose="020B0604020202020204" pitchFamily="34" charset="0"/>
                <a:cs typeface="Arial" panose="020B0604020202020204" pitchFamily="34" charset="0"/>
              </a:rPr>
              <a:t>in </a:t>
            </a:r>
            <a:r>
              <a:rPr lang="en-US" altLang="en-US" sz="1600" dirty="0">
                <a:latin typeface="Arial" panose="020B0604020202020204" pitchFamily="34" charset="0"/>
                <a:cs typeface="Arial" panose="020B0604020202020204" pitchFamily="34" charset="0"/>
              </a:rPr>
              <a:t>the </a:t>
            </a:r>
            <a:r>
              <a:rPr lang="en-US" altLang="en-US" sz="1600" dirty="0" smtClean="0">
                <a:latin typeface="Arial" panose="020B0604020202020204" pitchFamily="34" charset="0"/>
                <a:cs typeface="Arial" panose="020B0604020202020204" pitchFamily="34" charset="0"/>
              </a:rPr>
              <a:t>selection of </a:t>
            </a:r>
            <a:r>
              <a:rPr lang="en-US" altLang="en-US" sz="1600" dirty="0">
                <a:latin typeface="Arial" panose="020B0604020202020204" pitchFamily="34" charset="0"/>
                <a:cs typeface="Arial" panose="020B0604020202020204" pitchFamily="34" charset="0"/>
              </a:rPr>
              <a:t>newly hired </a:t>
            </a:r>
            <a:r>
              <a:rPr lang="en-US" altLang="en-US" sz="1600" dirty="0" smtClean="0">
                <a:latin typeface="Arial" panose="020B0604020202020204" pitchFamily="34" charset="0"/>
                <a:cs typeface="Arial" panose="020B0604020202020204" pitchFamily="34" charset="0"/>
              </a:rPr>
              <a:t>controllers. [subject to HR concurrence]</a:t>
            </a:r>
          </a:p>
          <a:p>
            <a:pPr lvl="1"/>
            <a:r>
              <a:rPr lang="en-US" altLang="en-US" sz="1600" dirty="0" smtClean="0">
                <a:latin typeface="Arial" panose="020B0604020202020204" pitchFamily="34" charset="0"/>
                <a:cs typeface="Arial" panose="020B0604020202020204" pitchFamily="34" charset="0"/>
              </a:rPr>
              <a:t>Evaluate 2014</a:t>
            </a:r>
            <a:r>
              <a:rPr lang="en-US" altLang="en-US" sz="1600" dirty="0">
                <a:latin typeface="Arial" panose="020B0604020202020204" pitchFamily="34" charset="0"/>
                <a:cs typeface="Arial" panose="020B0604020202020204" pitchFamily="34" charset="0"/>
              </a:rPr>
              <a:t>, 2015, 2016 </a:t>
            </a:r>
            <a:r>
              <a:rPr lang="en-US" altLang="en-US" sz="1600" dirty="0" smtClean="0">
                <a:latin typeface="Arial" panose="020B0604020202020204" pitchFamily="34" charset="0"/>
                <a:cs typeface="Arial" panose="020B0604020202020204" pitchFamily="34" charset="0"/>
              </a:rPr>
              <a:t>controller hiring processes and recommend improvements for better applicant/job fit.</a:t>
            </a:r>
            <a:endParaRPr lang="en-US" altLang="en-US" sz="1600" dirty="0">
              <a:latin typeface="Arial" panose="020B0604020202020204" pitchFamily="34" charset="0"/>
              <a:cs typeface="Arial" panose="020B0604020202020204" pitchFamily="34" charset="0"/>
            </a:endParaRPr>
          </a:p>
          <a:p>
            <a:pPr lvl="1"/>
            <a:r>
              <a:rPr lang="en-US" altLang="en-US" sz="1600" dirty="0" smtClean="0">
                <a:latin typeface="Arial" panose="020B0604020202020204" pitchFamily="34" charset="0"/>
                <a:cs typeface="Arial" panose="020B0604020202020204" pitchFamily="34" charset="0"/>
              </a:rPr>
              <a:t>Develop </a:t>
            </a:r>
            <a:r>
              <a:rPr lang="en-US" altLang="en-US" sz="1600" dirty="0">
                <a:latin typeface="Arial" panose="020B0604020202020204" pitchFamily="34" charset="0"/>
                <a:cs typeface="Arial" panose="020B0604020202020204" pitchFamily="34" charset="0"/>
              </a:rPr>
              <a:t>measures of </a:t>
            </a:r>
            <a:r>
              <a:rPr lang="en-US" altLang="en-US" sz="1600" dirty="0" smtClean="0">
                <a:latin typeface="Arial" panose="020B0604020202020204" pitchFamily="34" charset="0"/>
                <a:cs typeface="Arial" panose="020B0604020202020204" pitchFamily="34" charset="0"/>
              </a:rPr>
              <a:t>controller </a:t>
            </a:r>
            <a:r>
              <a:rPr lang="en-US" altLang="en-US" sz="1600" dirty="0">
                <a:latin typeface="Arial" panose="020B0604020202020204" pitchFamily="34" charset="0"/>
                <a:cs typeface="Arial" panose="020B0604020202020204" pitchFamily="34" charset="0"/>
              </a:rPr>
              <a:t>on-position core technical job </a:t>
            </a:r>
            <a:r>
              <a:rPr lang="en-US" altLang="en-US" sz="1600" dirty="0" smtClean="0">
                <a:latin typeface="Arial" panose="020B0604020202020204" pitchFamily="34" charset="0"/>
                <a:cs typeface="Arial" panose="020B0604020202020204" pitchFamily="34" charset="0"/>
              </a:rPr>
              <a:t>performance and identify training environment performance obstacles.</a:t>
            </a:r>
          </a:p>
          <a:p>
            <a:pPr lvl="1"/>
            <a:r>
              <a:rPr lang="en-US" sz="1600" dirty="0" smtClean="0">
                <a:latin typeface="Arial" panose="020B0604020202020204" pitchFamily="34" charset="0"/>
                <a:cs typeface="Arial" panose="020B0604020202020204" pitchFamily="34" charset="0"/>
              </a:rPr>
              <a:t>Assess </a:t>
            </a:r>
            <a:r>
              <a:rPr lang="en-US" sz="1600" dirty="0">
                <a:latin typeface="Arial" panose="020B0604020202020204" pitchFamily="34" charset="0"/>
                <a:cs typeface="Arial" panose="020B0604020202020204" pitchFamily="34" charset="0"/>
              </a:rPr>
              <a:t>use of alternative training technologies and practices to improve field training efficiency and reduce the time for developmental controllers to reach full certification</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Air Traffic Control Safety Research</a:t>
            </a:r>
          </a:p>
          <a:p>
            <a:pPr lvl="1"/>
            <a:r>
              <a:rPr lang="en-US" sz="1600" dirty="0">
                <a:latin typeface="Arial" panose="020B0604020202020204" pitchFamily="34" charset="0"/>
                <a:cs typeface="Arial" panose="020B0604020202020204" pitchFamily="34" charset="0"/>
              </a:rPr>
              <a:t>Recommend improvements to controller visual scanning techniques to reduce runway incursions and loss of standard separation at tower-controlled airports. </a:t>
            </a:r>
          </a:p>
          <a:p>
            <a:pPr lvl="1"/>
            <a:endParaRPr lang="en-US" altLang="en-US" sz="18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altLang="en-US" sz="1800" dirty="0" smtClean="0">
              <a:latin typeface="Arial" panose="020B0604020202020204" pitchFamily="34" charset="0"/>
              <a:cs typeface="Arial" panose="020B0604020202020204" pitchFamily="34" charset="0"/>
            </a:endParaRPr>
          </a:p>
          <a:p>
            <a:endParaRPr lang="en-US" altLang="en-US" sz="1800" dirty="0" smtClean="0">
              <a:latin typeface="Arial" panose="020B0604020202020204" pitchFamily="34" charset="0"/>
              <a:cs typeface="Arial" panose="020B0604020202020204" pitchFamily="34" charset="0"/>
            </a:endParaRPr>
          </a:p>
        </p:txBody>
      </p:sp>
      <p:sp>
        <p:nvSpPr>
          <p:cNvPr id="102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F61D0C9-802B-4503-B019-44442E54BC89}" type="slidenum">
              <a:rPr lang="en-US" altLang="en-US" sz="1400" b="0" smtClean="0">
                <a:solidFill>
                  <a:schemeClr val="bg1"/>
                </a:solidFill>
              </a:rPr>
              <a:pPr eaLnBrk="1" hangingPunct="1">
                <a:spcBef>
                  <a:spcPct val="0"/>
                </a:spcBef>
              </a:pPr>
              <a:t>30</a:t>
            </a:fld>
            <a:endParaRPr lang="en-US" altLang="en-US" sz="1400" b="0" smtClean="0">
              <a:solidFill>
                <a:schemeClr val="bg1"/>
              </a:solidFill>
            </a:endParaRPr>
          </a:p>
        </p:txBody>
      </p:sp>
      <p:sp>
        <p:nvSpPr>
          <p:cNvPr id="5"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30</a:t>
            </a:fld>
            <a:endParaRPr lang="en-US" dirty="0"/>
          </a:p>
        </p:txBody>
      </p:sp>
    </p:spTree>
    <p:extLst>
      <p:ext uri="{BB962C8B-B14F-4D97-AF65-F5344CB8AC3E}">
        <p14:creationId xmlns:p14="http://schemas.microsoft.com/office/powerpoint/2010/main" val="3142680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533400"/>
            <a:ext cx="8472488" cy="609600"/>
          </a:xfrm>
        </p:spPr>
        <p:txBody>
          <a:bodyPr>
            <a:noAutofit/>
          </a:bodyPr>
          <a:lstStyle/>
          <a:p>
            <a:r>
              <a:rPr lang="en-US" altLang="en-US" sz="3600" dirty="0" smtClean="0">
                <a:latin typeface="Arial" panose="020B0604020202020204" pitchFamily="34" charset="0"/>
                <a:cs typeface="Arial" panose="020B0604020202020204" pitchFamily="34" charset="0"/>
              </a:rPr>
              <a:t>Emerging FY19 Focal Areas (continued)</a:t>
            </a:r>
          </a:p>
        </p:txBody>
      </p:sp>
      <p:sp>
        <p:nvSpPr>
          <p:cNvPr id="10243" name="Content Placeholder 2"/>
          <p:cNvSpPr>
            <a:spLocks noGrp="1"/>
          </p:cNvSpPr>
          <p:nvPr>
            <p:ph idx="1"/>
          </p:nvPr>
        </p:nvSpPr>
        <p:spPr>
          <a:xfrm>
            <a:off x="457200" y="1295400"/>
            <a:ext cx="8229600" cy="5181600"/>
          </a:xfrm>
        </p:spPr>
        <p:txBody>
          <a:bodyPr>
            <a:normAutofit/>
          </a:bodyPr>
          <a:lstStyle/>
          <a:p>
            <a:r>
              <a:rPr lang="en-US" altLang="en-US" sz="1800" dirty="0" smtClean="0">
                <a:latin typeface="Arial" panose="020B0604020202020204" pitchFamily="34" charset="0"/>
                <a:cs typeface="Arial" panose="020B0604020202020204" pitchFamily="34" charset="0"/>
              </a:rPr>
              <a:t>Research to Support Selection, Placement, and Training Performance </a:t>
            </a:r>
            <a:r>
              <a:rPr lang="en-US" altLang="en-US" sz="1800" dirty="0">
                <a:latin typeface="Arial" panose="020B0604020202020204" pitchFamily="34" charset="0"/>
                <a:cs typeface="Arial" panose="020B0604020202020204" pitchFamily="34" charset="0"/>
              </a:rPr>
              <a:t>Evaluation of </a:t>
            </a:r>
            <a:r>
              <a:rPr lang="en-US" altLang="en-US" sz="1800" u="sng" dirty="0">
                <a:latin typeface="Arial" panose="020B0604020202020204" pitchFamily="34" charset="0"/>
                <a:cs typeface="Arial" panose="020B0604020202020204" pitchFamily="34" charset="0"/>
              </a:rPr>
              <a:t>Technical Operations Personnel</a:t>
            </a: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
            </a:r>
            <a:br>
              <a:rPr lang="en-US" altLang="en-US" sz="1800" dirty="0" smtClean="0">
                <a:latin typeface="Arial" panose="020B0604020202020204" pitchFamily="34" charset="0"/>
                <a:cs typeface="Arial" panose="020B0604020202020204" pitchFamily="34" charset="0"/>
              </a:rPr>
            </a:br>
            <a:endParaRPr lang="en-US" altLang="en-US" sz="1800" dirty="0" smtClean="0">
              <a:latin typeface="Arial" panose="020B0604020202020204" pitchFamily="34" charset="0"/>
              <a:cs typeface="Arial" panose="020B0604020202020204" pitchFamily="34" charset="0"/>
            </a:endParaRPr>
          </a:p>
          <a:p>
            <a:pPr lvl="1"/>
            <a:r>
              <a:rPr lang="en-US" altLang="en-US" sz="1600" dirty="0">
                <a:latin typeface="Arial" panose="020B0604020202020204" pitchFamily="34" charset="0"/>
                <a:cs typeface="Arial" panose="020B0604020202020204" pitchFamily="34" charset="0"/>
              </a:rPr>
              <a:t>Engineering Services strategic job analysis</a:t>
            </a:r>
          </a:p>
          <a:p>
            <a:pPr lvl="1"/>
            <a:r>
              <a:rPr lang="en-US" altLang="en-US" sz="1600" dirty="0" smtClean="0">
                <a:latin typeface="Arial" panose="020B0604020202020204" pitchFamily="34" charset="0"/>
                <a:cs typeface="Arial" panose="020B0604020202020204" pitchFamily="34" charset="0"/>
              </a:rPr>
              <a:t>Future </a:t>
            </a:r>
            <a:r>
              <a:rPr lang="en-US" altLang="en-US" sz="1600" dirty="0">
                <a:latin typeface="Arial" panose="020B0604020202020204" pitchFamily="34" charset="0"/>
                <a:cs typeface="Arial" panose="020B0604020202020204" pitchFamily="34" charset="0"/>
              </a:rPr>
              <a:t>SSC 2101 strategic job analysis</a:t>
            </a:r>
          </a:p>
          <a:p>
            <a:pPr lvl="1"/>
            <a:r>
              <a:rPr lang="en-US" altLang="en-US" sz="1600" dirty="0" smtClean="0">
                <a:latin typeface="Arial" panose="020B0604020202020204" pitchFamily="34" charset="0"/>
                <a:cs typeface="Arial" panose="020B0604020202020204" pitchFamily="34" charset="0"/>
              </a:rPr>
              <a:t>Future ATSS </a:t>
            </a:r>
            <a:r>
              <a:rPr lang="en-US" altLang="en-US" sz="1600" dirty="0">
                <a:latin typeface="Arial" panose="020B0604020202020204" pitchFamily="34" charset="0"/>
                <a:cs typeface="Arial" panose="020B0604020202020204" pitchFamily="34" charset="0"/>
              </a:rPr>
              <a:t>Automated Crediting Plan</a:t>
            </a:r>
          </a:p>
          <a:p>
            <a:pPr lvl="1"/>
            <a:r>
              <a:rPr lang="en-US" altLang="en-US" sz="1600" dirty="0" smtClean="0">
                <a:latin typeface="Arial" panose="020B0604020202020204" pitchFamily="34" charset="0"/>
                <a:cs typeface="Arial" panose="020B0604020202020204" pitchFamily="34" charset="0"/>
              </a:rPr>
              <a:t>Future ATSS </a:t>
            </a:r>
            <a:r>
              <a:rPr lang="en-US" altLang="en-US" sz="1600" dirty="0">
                <a:latin typeface="Arial" panose="020B0604020202020204" pitchFamily="34" charset="0"/>
                <a:cs typeface="Arial" panose="020B0604020202020204" pitchFamily="34" charset="0"/>
              </a:rPr>
              <a:t>Technical Electronics Knowledge &amp; Skill </a:t>
            </a:r>
            <a:r>
              <a:rPr lang="en-US" altLang="en-US" sz="1600" dirty="0" smtClean="0">
                <a:latin typeface="Arial" panose="020B0604020202020204" pitchFamily="34" charset="0"/>
                <a:cs typeface="Arial" panose="020B0604020202020204" pitchFamily="34" charset="0"/>
              </a:rPr>
              <a:t>Assessment</a:t>
            </a:r>
          </a:p>
          <a:p>
            <a:pPr lvl="1"/>
            <a:r>
              <a:rPr lang="en-US" sz="1600" dirty="0">
                <a:latin typeface="Arial" panose="020B0604020202020204" pitchFamily="34" charset="0"/>
                <a:cs typeface="Arial" panose="020B0604020202020204" pitchFamily="34" charset="0"/>
              </a:rPr>
              <a:t>Develop guidance for ATO sponsors on Technical Operations workforce optimization for specific workforce elements</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endParaRPr lang="en-US" altLang="en-US" sz="1800" dirty="0" smtClean="0">
              <a:latin typeface="Arial" panose="020B0604020202020204" pitchFamily="34" charset="0"/>
              <a:cs typeface="Arial" panose="020B0604020202020204" pitchFamily="34" charset="0"/>
            </a:endParaRPr>
          </a:p>
        </p:txBody>
      </p:sp>
      <p:sp>
        <p:nvSpPr>
          <p:cNvPr id="102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F61D0C9-802B-4503-B019-44442E54BC89}" type="slidenum">
              <a:rPr lang="en-US" altLang="en-US" sz="1400" b="0" smtClean="0">
                <a:solidFill>
                  <a:schemeClr val="bg1"/>
                </a:solidFill>
              </a:rPr>
              <a:pPr eaLnBrk="1" hangingPunct="1">
                <a:spcBef>
                  <a:spcPct val="0"/>
                </a:spcBef>
              </a:pPr>
              <a:t>31</a:t>
            </a:fld>
            <a:endParaRPr lang="en-US" altLang="en-US" sz="1400" b="0" smtClean="0">
              <a:solidFill>
                <a:schemeClr val="bg1"/>
              </a:solidFill>
            </a:endParaRPr>
          </a:p>
        </p:txBody>
      </p:sp>
      <p:sp>
        <p:nvSpPr>
          <p:cNvPr id="5"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31</a:t>
            </a:fld>
            <a:endParaRPr lang="en-US" dirty="0"/>
          </a:p>
        </p:txBody>
      </p:sp>
    </p:spTree>
    <p:extLst>
      <p:ext uri="{BB962C8B-B14F-4D97-AF65-F5344CB8AC3E}">
        <p14:creationId xmlns:p14="http://schemas.microsoft.com/office/powerpoint/2010/main" val="994076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819150"/>
            <a:ext cx="83185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1324" y="76200"/>
            <a:ext cx="8474076"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Research </a:t>
            </a:r>
            <a:r>
              <a:rPr lang="en-US" sz="1600" dirty="0" smtClean="0">
                <a:latin typeface="Arial" panose="020B0604020202020204" pitchFamily="34" charset="0"/>
                <a:cs typeface="Arial" panose="020B0604020202020204" pitchFamily="34" charset="0"/>
              </a:rPr>
              <a:t>Requirement Evolution</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Support </a:t>
            </a:r>
            <a:r>
              <a:rPr lang="en-US" sz="1600" dirty="0" smtClean="0">
                <a:latin typeface="Arial" panose="020B0604020202020204" pitchFamily="34" charset="0"/>
                <a:cs typeface="Arial" panose="020B0604020202020204" pitchFamily="34" charset="0"/>
              </a:rPr>
              <a:t>Selection</a:t>
            </a:r>
            <a:r>
              <a:rPr lang="en-US" sz="1600" dirty="0">
                <a:latin typeface="Arial" panose="020B0604020202020204" pitchFamily="34" charset="0"/>
                <a:cs typeface="Arial" panose="020B0604020202020204" pitchFamily="34" charset="0"/>
              </a:rPr>
              <a:t>, Placement, and Training Performance </a:t>
            </a:r>
            <a:r>
              <a:rPr lang="en-US" sz="1600" dirty="0" smtClean="0">
                <a:latin typeface="Arial" panose="020B0604020202020204" pitchFamily="34" charset="0"/>
                <a:cs typeface="Arial" panose="020B0604020202020204" pitchFamily="34" charset="0"/>
              </a:rPr>
              <a:t>Evaluation of </a:t>
            </a:r>
            <a:br>
              <a:rPr lang="en-US" sz="1600" dirty="0" smtClean="0">
                <a:latin typeface="Arial" panose="020B0604020202020204" pitchFamily="34" charset="0"/>
                <a:cs typeface="Arial" panose="020B0604020202020204" pitchFamily="34" charset="0"/>
              </a:rPr>
            </a:br>
            <a:r>
              <a:rPr lang="en-US" sz="1600" u="sng" dirty="0" smtClean="0">
                <a:latin typeface="Arial" panose="020B0604020202020204" pitchFamily="34" charset="0"/>
                <a:cs typeface="Arial" panose="020B0604020202020204" pitchFamily="34" charset="0"/>
              </a:rPr>
              <a:t>Technical Operations Personnel</a:t>
            </a:r>
            <a:endParaRPr lang="en-US"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606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324" y="76200"/>
            <a:ext cx="8474076"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Research </a:t>
            </a:r>
            <a:r>
              <a:rPr lang="en-US" sz="1600" dirty="0">
                <a:latin typeface="Arial" panose="020B0604020202020204" pitchFamily="34" charset="0"/>
                <a:cs typeface="Arial" panose="020B0604020202020204" pitchFamily="34" charset="0"/>
              </a:rPr>
              <a:t>Requirement Evolution </a:t>
            </a:r>
            <a:r>
              <a:rPr lang="en-US" sz="1600" dirty="0" smtClean="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Support </a:t>
            </a:r>
            <a:r>
              <a:rPr lang="en-US" sz="1600" u="sng" dirty="0" smtClean="0">
                <a:latin typeface="Arial" panose="020B0604020202020204" pitchFamily="34" charset="0"/>
                <a:cs typeface="Arial" panose="020B0604020202020204" pitchFamily="34" charset="0"/>
              </a:rPr>
              <a:t>Controller</a:t>
            </a:r>
            <a:r>
              <a:rPr lang="en-US" sz="1600" dirty="0" smtClean="0">
                <a:latin typeface="Arial" panose="020B0604020202020204" pitchFamily="34" charset="0"/>
                <a:cs typeface="Arial" panose="020B0604020202020204" pitchFamily="34" charset="0"/>
              </a:rPr>
              <a:t> Selection</a:t>
            </a:r>
            <a:r>
              <a:rPr lang="en-US" sz="1600" dirty="0">
                <a:latin typeface="Arial" panose="020B0604020202020204" pitchFamily="34" charset="0"/>
                <a:cs typeface="Arial" panose="020B0604020202020204" pitchFamily="34" charset="0"/>
              </a:rPr>
              <a:t>, Placement, and Training Performance </a:t>
            </a:r>
            <a:r>
              <a:rPr lang="en-US" sz="1600" dirty="0" smtClean="0">
                <a:latin typeface="Arial" panose="020B0604020202020204" pitchFamily="34" charset="0"/>
                <a:cs typeface="Arial" panose="020B0604020202020204" pitchFamily="34" charset="0"/>
              </a:rPr>
              <a:t>Evaluation</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of Air Traffic Control Specialists</a:t>
            </a:r>
            <a:endParaRPr lang="en-US" sz="1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406400"/>
            <a:ext cx="8324850" cy="635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44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365FB8D0-F182-4E95-8C06-4BB15E4CA30A}" type="slidenum">
              <a:rPr lang="en-US" altLang="en-US" sz="1400" b="0" smtClean="0">
                <a:solidFill>
                  <a:schemeClr val="bg1"/>
                </a:solidFill>
              </a:rPr>
              <a:pPr eaLnBrk="1" hangingPunct="1">
                <a:spcBef>
                  <a:spcPct val="0"/>
                </a:spcBef>
              </a:pPr>
              <a:t>4</a:t>
            </a:fld>
            <a:endParaRPr lang="en-US" altLang="en-US" sz="1400" b="0" smtClean="0">
              <a:solidFill>
                <a:schemeClr val="bg1"/>
              </a:solidFill>
            </a:endParaRPr>
          </a:p>
        </p:txBody>
      </p:sp>
      <p:sp>
        <p:nvSpPr>
          <p:cNvPr id="7172" name="Rectangle 3"/>
          <p:cNvSpPr txBox="1">
            <a:spLocks noChangeArrowheads="1"/>
          </p:cNvSpPr>
          <p:nvPr/>
        </p:nvSpPr>
        <p:spPr bwMode="auto">
          <a:xfrm>
            <a:off x="512763" y="990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2000" dirty="0">
                <a:solidFill>
                  <a:srgbClr val="000000"/>
                </a:solidFill>
              </a:rPr>
              <a:t>What are the benefits to the </a:t>
            </a:r>
            <a:r>
              <a:rPr lang="en-US" altLang="en-US" sz="2000" dirty="0" smtClean="0">
                <a:solidFill>
                  <a:srgbClr val="000000"/>
                </a:solidFill>
              </a:rPr>
              <a:t>FAA:</a:t>
            </a:r>
          </a:p>
          <a:p>
            <a:pPr marL="346075" indent="-346075" eaLnBrk="1" hangingPunct="1">
              <a:spcBef>
                <a:spcPct val="50000"/>
              </a:spcBef>
            </a:pPr>
            <a:r>
              <a:rPr lang="en-US" altLang="en-US" sz="1800" b="0" dirty="0" smtClean="0">
                <a:solidFill>
                  <a:srgbClr val="000000"/>
                </a:solidFill>
              </a:rPr>
              <a:t>Improving </a:t>
            </a:r>
            <a:r>
              <a:rPr lang="en-US" altLang="en-US" sz="1800" b="0" dirty="0">
                <a:solidFill>
                  <a:srgbClr val="000000"/>
                </a:solidFill>
              </a:rPr>
              <a:t>the safety and efficiency of complex ATC </a:t>
            </a:r>
            <a:r>
              <a:rPr lang="en-US" altLang="en-US" sz="1800" b="0" dirty="0" smtClean="0">
                <a:solidFill>
                  <a:srgbClr val="000000"/>
                </a:solidFill>
              </a:rPr>
              <a:t>systems by application of R&amp;D to address factors affecting human performance in air traffic control operations and ATC system maintenance.</a:t>
            </a:r>
          </a:p>
          <a:p>
            <a:pPr marL="346075" indent="-346075" eaLnBrk="1" hangingPunct="1">
              <a:spcBef>
                <a:spcPct val="50000"/>
              </a:spcBef>
            </a:pPr>
            <a:r>
              <a:rPr lang="en-US" altLang="en-US" sz="1800" b="0" dirty="0" smtClean="0">
                <a:solidFill>
                  <a:srgbClr val="000000"/>
                </a:solidFill>
              </a:rPr>
              <a:t>Recommending </a:t>
            </a:r>
            <a:r>
              <a:rPr lang="en-US" altLang="en-US" sz="1800" b="0" dirty="0">
                <a:solidFill>
                  <a:srgbClr val="000000"/>
                </a:solidFill>
              </a:rPr>
              <a:t>and testing improvements to design, procedures, training, selection and placement; and mitigations to address human performance shortfalls.</a:t>
            </a:r>
          </a:p>
          <a:p>
            <a:pPr eaLnBrk="1" hangingPunct="1">
              <a:spcBef>
                <a:spcPct val="50000"/>
              </a:spcBef>
              <a:buFontTx/>
              <a:buNone/>
            </a:pPr>
            <a:r>
              <a:rPr lang="en-US" altLang="en-US" sz="2000" dirty="0" smtClean="0">
                <a:solidFill>
                  <a:srgbClr val="000000"/>
                </a:solidFill>
              </a:rPr>
              <a:t>What </a:t>
            </a:r>
            <a:r>
              <a:rPr lang="en-US" altLang="en-US" sz="2000" dirty="0">
                <a:solidFill>
                  <a:srgbClr val="000000"/>
                </a:solidFill>
              </a:rPr>
              <a:t>determines program </a:t>
            </a:r>
            <a:r>
              <a:rPr lang="en-US" altLang="en-US" sz="2000" dirty="0" smtClean="0">
                <a:solidFill>
                  <a:srgbClr val="000000"/>
                </a:solidFill>
              </a:rPr>
              <a:t>success:</a:t>
            </a:r>
            <a:endParaRPr lang="en-US" altLang="en-US" sz="2000" dirty="0">
              <a:solidFill>
                <a:srgbClr val="000000"/>
              </a:solidFill>
            </a:endParaRPr>
          </a:p>
          <a:p>
            <a:pPr marL="285750" indent="-285750" eaLnBrk="1" hangingPunct="1">
              <a:spcBef>
                <a:spcPct val="50000"/>
              </a:spcBef>
            </a:pPr>
            <a:r>
              <a:rPr lang="en-US" altLang="en-US" sz="1800" b="0" dirty="0" smtClean="0"/>
              <a:t>R&amp;D Sponsors and Stakeholders in the ATO are able to make important workforce policy and acquisition decisions based on the results of </a:t>
            </a:r>
            <a:r>
              <a:rPr lang="en-US" altLang="en-US" sz="1800" b="0" dirty="0" smtClean="0">
                <a:solidFill>
                  <a:srgbClr val="000000"/>
                </a:solidFill>
              </a:rPr>
              <a:t>thorough, </a:t>
            </a:r>
            <a:r>
              <a:rPr lang="en-US" altLang="en-US" sz="1800" b="0" dirty="0">
                <a:solidFill>
                  <a:srgbClr val="000000"/>
                </a:solidFill>
              </a:rPr>
              <a:t>timely, </a:t>
            </a:r>
            <a:r>
              <a:rPr lang="en-US" altLang="en-US" sz="1800" b="0" dirty="0" smtClean="0">
                <a:solidFill>
                  <a:srgbClr val="000000"/>
                </a:solidFill>
              </a:rPr>
              <a:t>and focused </a:t>
            </a:r>
            <a:r>
              <a:rPr lang="en-US" altLang="en-US" sz="1800" b="0" dirty="0">
                <a:solidFill>
                  <a:srgbClr val="000000"/>
                </a:solidFill>
              </a:rPr>
              <a:t>R&amp;D efforts</a:t>
            </a:r>
            <a:r>
              <a:rPr lang="en-US" altLang="en-US" sz="1800" b="0" dirty="0" smtClean="0">
                <a:solidFill>
                  <a:srgbClr val="000000"/>
                </a:solidFill>
              </a:rPr>
              <a:t>.</a:t>
            </a:r>
          </a:p>
          <a:p>
            <a:pPr marL="285750" indent="-285750" eaLnBrk="1" hangingPunct="1">
              <a:spcBef>
                <a:spcPct val="50000"/>
              </a:spcBef>
            </a:pPr>
            <a:r>
              <a:rPr lang="en-US" altLang="en-US" sz="1800" b="0" dirty="0" smtClean="0">
                <a:solidFill>
                  <a:srgbClr val="000000"/>
                </a:solidFill>
              </a:rPr>
              <a:t>When programs embrace human factors processes and requirements during system acquisition, they reduce human factors risks.  This increases the likelihood for successful system implementation and operation, while reducing the likelihood for system design and engineering rework.</a:t>
            </a:r>
            <a:endParaRPr lang="en-US" altLang="en-US" sz="1800" b="0" dirty="0"/>
          </a:p>
        </p:txBody>
      </p:sp>
      <p:sp>
        <p:nvSpPr>
          <p:cNvPr id="7"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ATC / Tech Ops Human Factors Benefits</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4</a:t>
            </a:fld>
            <a:endParaRPr lang="en-US" dirty="0"/>
          </a:p>
        </p:txBody>
      </p:sp>
    </p:spTree>
    <p:extLst>
      <p:ext uri="{BB962C8B-B14F-4D97-AF65-F5344CB8AC3E}">
        <p14:creationId xmlns:p14="http://schemas.microsoft.com/office/powerpoint/2010/main" val="2368872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187488B-5047-499D-8139-9A69FFCA20FA}" type="slidenum">
              <a:rPr lang="en-US" altLang="en-US" sz="1400" b="0" smtClean="0">
                <a:solidFill>
                  <a:srgbClr val="FFFFFF"/>
                </a:solidFill>
              </a:rPr>
              <a:pPr eaLnBrk="1" hangingPunct="1">
                <a:spcBef>
                  <a:spcPct val="0"/>
                </a:spcBef>
              </a:pPr>
              <a:t>5</a:t>
            </a:fld>
            <a:endParaRPr lang="en-US" altLang="en-US" sz="1400" b="0" smtClean="0">
              <a:solidFill>
                <a:srgbClr val="FFFFFF"/>
              </a:solidFill>
            </a:endParaRPr>
          </a:p>
        </p:txBody>
      </p:sp>
      <p:sp>
        <p:nvSpPr>
          <p:cNvPr id="4100" name="Rectangle 3"/>
          <p:cNvSpPr>
            <a:spLocks noGrp="1" noChangeArrowheads="1"/>
          </p:cNvSpPr>
          <p:nvPr>
            <p:ph type="body" idx="1"/>
          </p:nvPr>
        </p:nvSpPr>
        <p:spPr>
          <a:xfrm>
            <a:off x="228600" y="1219200"/>
            <a:ext cx="8763000" cy="5334000"/>
          </a:xfrm>
        </p:spPr>
        <p:txBody>
          <a:bodyPr>
            <a:noAutofit/>
          </a:bodyPr>
          <a:lstStyle/>
          <a:p>
            <a:pPr marL="461963" lvl="1" indent="0" eaLnBrk="1" hangingPunct="1">
              <a:buFontTx/>
              <a:buNone/>
              <a:defRPr/>
            </a:pPr>
            <a:r>
              <a:rPr lang="en-US" sz="1800" b="1" dirty="0" smtClean="0">
                <a:latin typeface="Arial" panose="020B0604020202020204" pitchFamily="34" charset="0"/>
                <a:cs typeface="Arial" panose="020B0604020202020204" pitchFamily="34" charset="0"/>
              </a:rPr>
              <a:t>ATO Sponsors:</a:t>
            </a:r>
          </a:p>
          <a:p>
            <a:pPr marL="1319213" lvl="2" indent="-457200" eaLnBrk="1" hangingPunct="1">
              <a:defRPr/>
            </a:pPr>
            <a:r>
              <a:rPr lang="en-US" sz="1600" dirty="0" smtClean="0">
                <a:latin typeface="Arial" panose="020B0604020202020204" pitchFamily="34" charset="0"/>
                <a:cs typeface="Arial" panose="020B0604020202020204" pitchFamily="34" charset="0"/>
              </a:rPr>
              <a:t>AJG 	– Management Services</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(also supports AHF-02, Deputy Director HR Services)</a:t>
            </a:r>
          </a:p>
          <a:p>
            <a:pPr marL="1319213" lvl="2" indent="-457200" eaLnBrk="1" hangingPunct="1">
              <a:defRPr/>
            </a:pPr>
            <a:r>
              <a:rPr lang="en-US" sz="1600" dirty="0" smtClean="0">
                <a:latin typeface="Arial" panose="020B0604020202020204" pitchFamily="34" charset="0"/>
                <a:cs typeface="Arial" panose="020B0604020202020204" pitchFamily="34" charset="0"/>
              </a:rPr>
              <a:t>AJI 	– Safety and Technical Training  - includes AJI-155 Human Performance team and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AJI-213 Training Curriculum Team (also supports AMA-1 FAA Academy)</a:t>
            </a:r>
          </a:p>
          <a:p>
            <a:pPr marL="1319213" lvl="2" indent="-457200" eaLnBrk="1" hangingPunct="1">
              <a:defRPr/>
            </a:pPr>
            <a:r>
              <a:rPr lang="en-US" sz="1600" dirty="0" smtClean="0">
                <a:latin typeface="Arial" panose="020B0604020202020204" pitchFamily="34" charset="0"/>
                <a:cs typeface="Arial" panose="020B0604020202020204" pitchFamily="34" charset="0"/>
              </a:rPr>
              <a:t>AJM 	– Program Management Office</a:t>
            </a:r>
          </a:p>
          <a:p>
            <a:pPr marL="1319213" lvl="2" indent="-457200" eaLnBrk="1" hangingPunct="1">
              <a:defRPr/>
            </a:pPr>
            <a:r>
              <a:rPr lang="en-US" sz="1600" dirty="0" smtClean="0">
                <a:latin typeface="Arial" panose="020B0604020202020204" pitchFamily="34" charset="0"/>
                <a:cs typeface="Arial" panose="020B0604020202020204" pitchFamily="34" charset="0"/>
              </a:rPr>
              <a:t>AJW 	– Technical Operations Services</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461963" lvl="1" indent="0" eaLnBrk="1" hangingPunct="1">
              <a:buFontTx/>
              <a:buNone/>
              <a:defRPr/>
            </a:pPr>
            <a:r>
              <a:rPr lang="en-US" sz="1800" b="1" dirty="0" smtClean="0">
                <a:latin typeface="Arial" panose="020B0604020202020204" pitchFamily="34" charset="0"/>
                <a:cs typeface="Arial" panose="020B0604020202020204" pitchFamily="34" charset="0"/>
              </a:rPr>
              <a:t>ANG-C1 Program Management:</a:t>
            </a:r>
            <a:endParaRPr lang="en-US" sz="1800" b="1" dirty="0">
              <a:latin typeface="Arial" panose="020B0604020202020204" pitchFamily="34" charset="0"/>
              <a:cs typeface="Arial" panose="020B0604020202020204" pitchFamily="34" charset="0"/>
            </a:endParaRPr>
          </a:p>
          <a:p>
            <a:pPr marL="1204913" lvl="2" indent="-342900">
              <a:defRPr/>
            </a:pPr>
            <a:r>
              <a:rPr lang="en-US" sz="1600" dirty="0" smtClean="0">
                <a:latin typeface="Arial" panose="020B0604020202020204" pitchFamily="34" charset="0"/>
                <a:cs typeface="Arial" panose="020B0604020202020204" pitchFamily="34" charset="0"/>
              </a:rPr>
              <a:t>BLI PM – Dan Herschler</a:t>
            </a:r>
          </a:p>
          <a:p>
            <a:pPr marL="1204913" lvl="2" indent="-342900" eaLnBrk="1" hangingPunct="1">
              <a:defRPr/>
            </a:pPr>
            <a:r>
              <a:rPr lang="en-US" sz="1600" dirty="0" smtClean="0">
                <a:latin typeface="Arial" panose="020B0604020202020204" pitchFamily="34" charset="0"/>
                <a:cs typeface="Arial" panose="020B0604020202020204" pitchFamily="34" charset="0"/>
              </a:rPr>
              <a:t>OJTI Training Standards – Stephanie Kreseen</a:t>
            </a:r>
            <a:br>
              <a:rPr lang="en-US" sz="1600" dirty="0" smtClean="0">
                <a:latin typeface="Arial" panose="020B0604020202020204" pitchFamily="34" charset="0"/>
                <a:cs typeface="Arial" panose="020B0604020202020204" pitchFamily="34" charset="0"/>
              </a:rPr>
            </a:br>
            <a:endParaRPr lang="en-US" sz="800" b="1" dirty="0">
              <a:latin typeface="Arial" panose="020B0604020202020204" pitchFamily="34" charset="0"/>
              <a:cs typeface="Arial" panose="020B0604020202020204" pitchFamily="34" charset="0"/>
            </a:endParaRPr>
          </a:p>
          <a:p>
            <a:pPr marL="461963" lvl="1" indent="0" eaLnBrk="1" hangingPunct="1">
              <a:buFontTx/>
              <a:buNone/>
              <a:defRPr/>
            </a:pPr>
            <a:r>
              <a:rPr lang="en-US" sz="1800" b="1" dirty="0" smtClean="0">
                <a:latin typeface="Arial" panose="020B0604020202020204" pitchFamily="34" charset="0"/>
                <a:cs typeface="Arial" panose="020B0604020202020204" pitchFamily="34" charset="0"/>
              </a:rPr>
              <a:t>FAA Research Performers:</a:t>
            </a:r>
          </a:p>
          <a:p>
            <a:pPr marL="1204913" lvl="2" indent="-342900" eaLnBrk="1" hangingPunct="1">
              <a:defRPr/>
            </a:pPr>
            <a:r>
              <a:rPr lang="en-US" sz="1600" dirty="0" smtClean="0">
                <a:solidFill>
                  <a:srgbClr val="000000"/>
                </a:solidFill>
                <a:latin typeface="Arial" panose="020B0604020202020204" pitchFamily="34" charset="0"/>
                <a:cs typeface="Arial" panose="020B0604020202020204" pitchFamily="34" charset="0"/>
              </a:rPr>
              <a:t>FAA Civil Aerospace Medical Institute (CAMI)</a:t>
            </a:r>
          </a:p>
          <a:p>
            <a:pPr marL="1662113" lvl="3" indent="-342900" eaLnBrk="1" hangingPunct="1">
              <a:defRPr/>
            </a:pPr>
            <a:r>
              <a:rPr lang="en-US" sz="1400" dirty="0">
                <a:solidFill>
                  <a:srgbClr val="000000"/>
                </a:solidFill>
                <a:latin typeface="Arial" panose="020B0604020202020204" pitchFamily="34" charset="0"/>
                <a:cs typeface="Arial" panose="020B0604020202020204" pitchFamily="34" charset="0"/>
              </a:rPr>
              <a:t>Aerospace Human Factors Research Division (AAM-500)</a:t>
            </a:r>
          </a:p>
          <a:p>
            <a:pPr marL="2119313" lvl="4" indent="-342900" eaLnBrk="1" hangingPunct="1">
              <a:defRPr/>
            </a:pPr>
            <a:r>
              <a:rPr lang="en-US" sz="1400" dirty="0">
                <a:solidFill>
                  <a:srgbClr val="000000"/>
                </a:solidFill>
                <a:latin typeface="Arial" panose="020B0604020202020204" pitchFamily="34" charset="0"/>
                <a:cs typeface="Arial" panose="020B0604020202020204" pitchFamily="34" charset="0"/>
              </a:rPr>
              <a:t>AAM-520 – Carol Manning, Manager</a:t>
            </a:r>
            <a:endParaRPr lang="en-US" sz="1400" dirty="0" smtClean="0">
              <a:solidFill>
                <a:srgbClr val="000000"/>
              </a:solidFill>
              <a:latin typeface="Arial" panose="020B0604020202020204" pitchFamily="34" charset="0"/>
              <a:cs typeface="Arial" panose="020B0604020202020204" pitchFamily="34" charset="0"/>
            </a:endParaRPr>
          </a:p>
          <a:p>
            <a:pPr marL="1204913" lvl="2" indent="-342900" eaLnBrk="1" hangingPunct="1">
              <a:defRPr/>
            </a:pPr>
            <a:r>
              <a:rPr lang="en-US" sz="1600" dirty="0">
                <a:solidFill>
                  <a:srgbClr val="000000"/>
                </a:solidFill>
                <a:latin typeface="Arial" panose="020B0604020202020204" pitchFamily="34" charset="0"/>
                <a:cs typeface="Arial" panose="020B0604020202020204" pitchFamily="34" charset="0"/>
              </a:rPr>
              <a:t>FAA William J. Hughes Technical </a:t>
            </a:r>
            <a:r>
              <a:rPr lang="en-US" sz="1600" dirty="0" smtClean="0">
                <a:solidFill>
                  <a:srgbClr val="000000"/>
                </a:solidFill>
                <a:latin typeface="Arial" panose="020B0604020202020204" pitchFamily="34" charset="0"/>
                <a:cs typeface="Arial" panose="020B0604020202020204" pitchFamily="34" charset="0"/>
              </a:rPr>
              <a:t>Center</a:t>
            </a:r>
          </a:p>
          <a:p>
            <a:pPr marL="1662113" lvl="3" indent="-342900" eaLnBrk="1" hangingPunct="1">
              <a:defRPr/>
            </a:pPr>
            <a:r>
              <a:rPr lang="en-US" sz="1400" dirty="0" smtClean="0">
                <a:solidFill>
                  <a:srgbClr val="000000"/>
                </a:solidFill>
                <a:latin typeface="Arial" panose="020B0604020202020204" pitchFamily="34" charset="0"/>
                <a:cs typeface="Arial" panose="020B0604020202020204" pitchFamily="34" charset="0"/>
              </a:rPr>
              <a:t>Aviation Research Division (ANG-E2), Human Factors Branch </a:t>
            </a:r>
          </a:p>
          <a:p>
            <a:pPr marL="2119313" lvl="4" indent="-342900" eaLnBrk="1" hangingPunct="1">
              <a:defRPr/>
            </a:pPr>
            <a:r>
              <a:rPr lang="en-US" sz="1200" dirty="0" smtClean="0">
                <a:solidFill>
                  <a:srgbClr val="000000"/>
                </a:solidFill>
                <a:latin typeface="Arial" panose="020B0604020202020204" pitchFamily="34" charset="0"/>
                <a:cs typeface="Arial" panose="020B0604020202020204" pitchFamily="34" charset="0"/>
              </a:rPr>
              <a:t>ANG-E25 – Kenneth Allendoerfer, Manager</a:t>
            </a:r>
          </a:p>
          <a:p>
            <a:pPr lvl="2" eaLnBrk="1" hangingPunct="1">
              <a:buFontTx/>
              <a:buNone/>
              <a:defRPr/>
            </a:pPr>
            <a:endParaRPr lang="en-US" sz="1800" dirty="0" smtClean="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428625" y="344488"/>
            <a:ext cx="8472488" cy="609600"/>
          </a:xfrm>
        </p:spPr>
        <p:txBody>
          <a:bodyPr>
            <a:normAutofit fontScale="90000"/>
          </a:bodyPr>
          <a:lstStyle/>
          <a:p>
            <a:r>
              <a:rPr lang="en-US" sz="3200" dirty="0" smtClean="0">
                <a:latin typeface="Arial" panose="020B0604020202020204" pitchFamily="34" charset="0"/>
                <a:cs typeface="Arial" panose="020B0604020202020204" pitchFamily="34" charset="0"/>
              </a:rPr>
              <a:t>ATC / Tech Ops Human Factors –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Core Program Team</a:t>
            </a:r>
            <a:endParaRPr lang="en-US" sz="320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5</a:t>
            </a:fld>
            <a:endParaRPr lang="en-US" dirty="0"/>
          </a:p>
        </p:txBody>
      </p:sp>
    </p:spTree>
    <p:extLst>
      <p:ext uri="{BB962C8B-B14F-4D97-AF65-F5344CB8AC3E}">
        <p14:creationId xmlns:p14="http://schemas.microsoft.com/office/powerpoint/2010/main" val="555752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ATC / Tech Ops Human </a:t>
            </a:r>
            <a:r>
              <a:rPr lang="en-US" sz="3200" dirty="0" smtClean="0">
                <a:latin typeface="Arial" panose="020B0604020202020204" pitchFamily="34" charset="0"/>
                <a:cs typeface="Arial" panose="020B0604020202020204" pitchFamily="34" charset="0"/>
              </a:rPr>
              <a:t>Factors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Focus Areas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The program addresses R&amp;D needs within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five focus areas</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914400" lvl="1" indent="-457200">
              <a:buFont typeface="+mj-lt"/>
              <a:buAutoNum type="arabicPeriod"/>
            </a:pPr>
            <a:r>
              <a:rPr lang="en-US" sz="1800" dirty="0">
                <a:latin typeface="Arial" panose="020B0604020202020204" pitchFamily="34" charset="0"/>
                <a:cs typeface="Arial" panose="020B0604020202020204" pitchFamily="34" charset="0"/>
              </a:rPr>
              <a:t>Human Factors Standards</a:t>
            </a:r>
          </a:p>
          <a:p>
            <a:pPr marL="914400" lvl="1" indent="-457200">
              <a:buFont typeface="+mj-lt"/>
              <a:buAutoNum type="arabicPeriod"/>
            </a:pPr>
            <a:r>
              <a:rPr lang="en-US" sz="1800" dirty="0">
                <a:latin typeface="Arial" panose="020B0604020202020204" pitchFamily="34" charset="0"/>
                <a:cs typeface="Arial" panose="020B0604020202020204" pitchFamily="34" charset="0"/>
              </a:rPr>
              <a:t>Workforce Optimization – Human Factors Efforts</a:t>
            </a:r>
          </a:p>
          <a:p>
            <a:pPr marL="914400" lvl="1" indent="-457200">
              <a:buFont typeface="+mj-lt"/>
              <a:buAutoNum type="arabicPeriod"/>
            </a:pPr>
            <a:r>
              <a:rPr lang="en-US" sz="1800" dirty="0">
                <a:latin typeface="Arial" panose="020B0604020202020204" pitchFamily="34" charset="0"/>
                <a:cs typeface="Arial" panose="020B0604020202020204" pitchFamily="34" charset="0"/>
              </a:rPr>
              <a:t>Improved Safety – Human Factors Efforts</a:t>
            </a:r>
          </a:p>
          <a:p>
            <a:pPr marL="914400" lvl="1" indent="-457200">
              <a:buFont typeface="+mj-lt"/>
              <a:buAutoNum type="arabicPeriod"/>
            </a:pPr>
            <a:r>
              <a:rPr lang="en-US" sz="1800" dirty="0">
                <a:latin typeface="Arial" panose="020B0604020202020204" pitchFamily="34" charset="0"/>
                <a:cs typeface="Arial" panose="020B0604020202020204" pitchFamily="34" charset="0"/>
              </a:rPr>
              <a:t>Human Factors in NAS Technology Integration</a:t>
            </a:r>
          </a:p>
          <a:p>
            <a:pPr marL="914400" lvl="1" indent="-457200">
              <a:buFont typeface="+mj-lt"/>
              <a:buAutoNum type="arabicPeriod"/>
            </a:pPr>
            <a:r>
              <a:rPr lang="en-US" sz="1800" dirty="0">
                <a:latin typeface="Arial" panose="020B0604020202020204" pitchFamily="34" charset="0"/>
                <a:cs typeface="Arial" panose="020B0604020202020204" pitchFamily="34" charset="0"/>
              </a:rPr>
              <a:t>Human Performance </a:t>
            </a:r>
            <a:r>
              <a:rPr lang="en-US" sz="1800" dirty="0" smtClean="0">
                <a:latin typeface="Arial" panose="020B0604020202020204" pitchFamily="34" charset="0"/>
                <a:cs typeface="Arial" panose="020B0604020202020204" pitchFamily="34" charset="0"/>
              </a:rPr>
              <a:t>Enhancement</a:t>
            </a:r>
          </a:p>
          <a:p>
            <a:pPr marL="914400" lvl="1" indent="-457200">
              <a:buFont typeface="+mj-lt"/>
              <a:buAutoNum type="arabicPeriod"/>
            </a:pPr>
            <a:endParaRPr lang="en-US" sz="1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program also supports Human Factors efforts for FAA acquisition programs through ISR Checklist human factors approval responsibility, and AMS Policy updates</a:t>
            </a:r>
          </a:p>
          <a:p>
            <a:endParaRPr lang="en-US" sz="2000" dirty="0">
              <a:latin typeface="Arial" panose="020B0604020202020204" pitchFamily="34" charset="0"/>
              <a:cs typeface="Arial" panose="020B0604020202020204" pitchFamily="34" charset="0"/>
            </a:endParaRPr>
          </a:p>
        </p:txBody>
      </p:sp>
      <p:sp>
        <p:nvSpPr>
          <p:cNvPr id="6" name="Slide Number Placeholder 3"/>
          <p:cNvSpPr>
            <a:spLocks noGrp="1"/>
          </p:cNvSpPr>
          <p:nvPr>
            <p:ph type="sldNum" sz="quarter" idx="10"/>
          </p:nvPr>
        </p:nvSpPr>
        <p:spPr>
          <a:xfrm>
            <a:off x="609600" y="6508750"/>
            <a:ext cx="2133600" cy="365125"/>
          </a:xfrm>
        </p:spPr>
        <p:txBody>
          <a:bodyPr/>
          <a:lstStyle/>
          <a:p>
            <a:pPr>
              <a:defRPr/>
            </a:pPr>
            <a:fld id="{B155C174-9C3D-45C7-8D23-F7FF2C44B7A6}" type="slidenum">
              <a:rPr lang="en-US" smtClean="0"/>
              <a:pPr>
                <a:defRPr/>
              </a:pPr>
              <a:t>6</a:t>
            </a:fld>
            <a:endParaRPr lang="en-US" dirty="0"/>
          </a:p>
        </p:txBody>
      </p:sp>
    </p:spTree>
    <p:extLst>
      <p:ext uri="{BB962C8B-B14F-4D97-AF65-F5344CB8AC3E}">
        <p14:creationId xmlns:p14="http://schemas.microsoft.com/office/powerpoint/2010/main" val="2502362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HF.1 Human Factors Standards</a:t>
            </a:r>
          </a:p>
        </p:txBody>
      </p:sp>
      <p:sp>
        <p:nvSpPr>
          <p:cNvPr id="3" name="Content Placeholder 2"/>
          <p:cNvSpPr>
            <a:spLocks noGrp="1"/>
          </p:cNvSpPr>
          <p:nvPr>
            <p:ph idx="1"/>
          </p:nvPr>
        </p:nvSpPr>
        <p:spPr>
          <a:xfrm>
            <a:off x="495300" y="1247775"/>
            <a:ext cx="8050213" cy="4391025"/>
          </a:xfrm>
        </p:spPr>
        <p:txBody>
          <a:bodyPr/>
          <a:lstStyle/>
          <a:p>
            <a:r>
              <a:rPr lang="en-US" sz="2400" dirty="0"/>
              <a:t>Develop and update human factors standards that convey:</a:t>
            </a:r>
          </a:p>
          <a:p>
            <a:pPr lvl="1"/>
            <a:r>
              <a:rPr lang="en-US" sz="2000" dirty="0"/>
              <a:t>Human factors design requirements for new and modified air traffic control systems.</a:t>
            </a:r>
          </a:p>
          <a:p>
            <a:pPr lvl="1"/>
            <a:r>
              <a:rPr lang="en-US" sz="2000" dirty="0"/>
              <a:t>Human factors practices and requirements for contractors who plan and execute human factors efforts to meet air traffic control acquisition program requirements.</a:t>
            </a:r>
          </a:p>
          <a:p>
            <a:r>
              <a:rPr lang="en-US" sz="2400" dirty="0"/>
              <a:t>Update AMS Policy and Guidance that PMO human factors specialists will reference and apply on FAA acquisition programs.</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7</a:t>
            </a:fld>
            <a:endParaRPr lang="en-US" dirty="0"/>
          </a:p>
        </p:txBody>
      </p:sp>
    </p:spTree>
    <p:extLst>
      <p:ext uri="{BB962C8B-B14F-4D97-AF65-F5344CB8AC3E}">
        <p14:creationId xmlns:p14="http://schemas.microsoft.com/office/powerpoint/2010/main" val="3739870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HF.1 Human Factors </a:t>
            </a:r>
            <a:r>
              <a:rPr lang="en-US" sz="3200" dirty="0" smtClean="0"/>
              <a:t>Standards</a:t>
            </a:r>
            <a:endParaRPr lang="en-US" sz="3200" dirty="0"/>
          </a:p>
        </p:txBody>
      </p:sp>
      <p:sp>
        <p:nvSpPr>
          <p:cNvPr id="3" name="Content Placeholder 2"/>
          <p:cNvSpPr>
            <a:spLocks noGrp="1"/>
          </p:cNvSpPr>
          <p:nvPr>
            <p:ph idx="1"/>
          </p:nvPr>
        </p:nvSpPr>
        <p:spPr>
          <a:xfrm>
            <a:off x="495300" y="1171575"/>
            <a:ext cx="8050213" cy="4391025"/>
          </a:xfrm>
        </p:spPr>
        <p:txBody>
          <a:bodyPr>
            <a:noAutofit/>
          </a:bodyPr>
          <a:lstStyle/>
          <a:p>
            <a:pPr marL="0" indent="0">
              <a:buNone/>
            </a:pPr>
            <a:r>
              <a:rPr lang="en-US" sz="2400" dirty="0" smtClean="0"/>
              <a:t>FY2017 Accomplishments</a:t>
            </a:r>
          </a:p>
          <a:p>
            <a:r>
              <a:rPr lang="en-US" sz="1400" b="0" dirty="0" smtClean="0"/>
              <a:t>HF-STD-001B – UPDATED Human Factors Design Standard (December 30, 2016)</a:t>
            </a:r>
          </a:p>
          <a:p>
            <a:pPr lvl="1"/>
            <a:r>
              <a:rPr lang="en-US" sz="1400" b="0" dirty="0" smtClean="0"/>
              <a:t>This is </a:t>
            </a:r>
            <a:r>
              <a:rPr lang="en-US" sz="1400" b="0" dirty="0"/>
              <a:t>the main source of human engineering design requirements for new and modified </a:t>
            </a:r>
            <a:r>
              <a:rPr lang="en-US" sz="1400" b="0" dirty="0" smtClean="0"/>
              <a:t>systems.  </a:t>
            </a:r>
            <a:endParaRPr lang="en-US" sz="1400" b="0" dirty="0"/>
          </a:p>
          <a:p>
            <a:pPr lvl="1"/>
            <a:r>
              <a:rPr lang="en-US" sz="1400" b="0" dirty="0"/>
              <a:t>The updated standard </a:t>
            </a:r>
            <a:r>
              <a:rPr lang="en-US" sz="1400" b="0" dirty="0" smtClean="0"/>
              <a:t>guides </a:t>
            </a:r>
            <a:r>
              <a:rPr lang="en-US" sz="1400" b="0" dirty="0"/>
              <a:t>the PMO in defining </a:t>
            </a:r>
            <a:r>
              <a:rPr lang="en-US" sz="1400" b="0" dirty="0" smtClean="0"/>
              <a:t>human factors design </a:t>
            </a:r>
            <a:r>
              <a:rPr lang="en-US" sz="1400" b="0" dirty="0"/>
              <a:t>requirements for air traffic control system </a:t>
            </a:r>
            <a:r>
              <a:rPr lang="en-US" sz="1400" b="0" dirty="0" smtClean="0"/>
              <a:t>acquisitions. </a:t>
            </a:r>
            <a:endParaRPr lang="en-US" sz="1400" b="0" dirty="0"/>
          </a:p>
          <a:p>
            <a:pPr lvl="1"/>
            <a:endParaRPr lang="en-US" sz="1400" dirty="0" smtClean="0"/>
          </a:p>
          <a:p>
            <a:r>
              <a:rPr lang="en-US" sz="1400" b="0" dirty="0" smtClean="0"/>
              <a:t>HF-STD-010 (DRAFT) – ATC Display Color Standard </a:t>
            </a:r>
            <a:r>
              <a:rPr lang="en-US" sz="1400" dirty="0"/>
              <a:t>– This new standard </a:t>
            </a:r>
            <a:r>
              <a:rPr lang="en-US" sz="1400" dirty="0" smtClean="0"/>
              <a:t>replaces HF-STD-002 </a:t>
            </a:r>
            <a:r>
              <a:rPr lang="en-US" sz="1400" dirty="0"/>
              <a:t>“Baseline requirements for color use in air traffic control displays” (April 2007).</a:t>
            </a:r>
          </a:p>
          <a:p>
            <a:pPr lvl="1"/>
            <a:r>
              <a:rPr lang="en-US" sz="1400" dirty="0"/>
              <a:t>The ATO sponsor (AJM-352) needs a standard that addresses display requirements in detail to ensure that the perceptual limitations of Color Vision Deficient (CVD) air traffic controllers will not adversely affect their job performance. </a:t>
            </a:r>
          </a:p>
          <a:p>
            <a:pPr lvl="1"/>
            <a:r>
              <a:rPr lang="en-US" sz="1400" dirty="0"/>
              <a:t>CAMI is developing a color palette </a:t>
            </a:r>
            <a:r>
              <a:rPr lang="en-US" sz="1400" dirty="0" smtClean="0"/>
              <a:t>to </a:t>
            </a:r>
            <a:r>
              <a:rPr lang="en-US" sz="1400" dirty="0"/>
              <a:t>ensure that ATC display colors are recognizable, discriminable, and legible for normal color vision (NCV) and CVD air traffic controllers</a:t>
            </a:r>
            <a:r>
              <a:rPr lang="en-US" sz="1400" dirty="0" smtClean="0"/>
              <a:t>.</a:t>
            </a:r>
          </a:p>
          <a:p>
            <a:pPr lvl="1"/>
            <a:r>
              <a:rPr lang="en-US" sz="1400" b="0" dirty="0" smtClean="0"/>
              <a:t>The new standard should be completed in early FY18.</a:t>
            </a:r>
          </a:p>
          <a:p>
            <a:endParaRPr lang="en-US" sz="1400" b="0" dirty="0"/>
          </a:p>
          <a:p>
            <a:r>
              <a:rPr lang="en-US" sz="1400" b="0" dirty="0" smtClean="0"/>
              <a:t>HF-STD-009 – Technical Operations Graphical User Interface Standard (January 19, 2017)</a:t>
            </a:r>
          </a:p>
          <a:p>
            <a:pPr lvl="1"/>
            <a:r>
              <a:rPr lang="en-US" sz="1400" dirty="0" smtClean="0"/>
              <a:t>Provides graphical user interface design requirements for new and modified ATC systems maintenance workstations, published in 2015</a:t>
            </a:r>
          </a:p>
          <a:p>
            <a:pPr lvl="1"/>
            <a:r>
              <a:rPr lang="en-US" sz="1400" dirty="0" smtClean="0"/>
              <a:t>Updated in 2017 to identify and appropriately credit use of ASTM F 1166 copyrighted material in over 40% of its content. </a:t>
            </a:r>
          </a:p>
          <a:p>
            <a:pPr lvl="1"/>
            <a:endParaRPr lang="en-US" sz="1400" b="0" dirty="0"/>
          </a:p>
          <a:p>
            <a:r>
              <a:rPr lang="en-US" sz="1400" dirty="0" smtClean="0"/>
              <a:t>Initiated project on Technical Operations Graphical User Interface Style Guide</a:t>
            </a:r>
            <a:endParaRPr lang="en-US" sz="1400" b="0"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8</a:t>
            </a:fld>
            <a:endParaRPr lang="en-US" dirty="0"/>
          </a:p>
        </p:txBody>
      </p:sp>
    </p:spTree>
    <p:extLst>
      <p:ext uri="{BB962C8B-B14F-4D97-AF65-F5344CB8AC3E}">
        <p14:creationId xmlns:p14="http://schemas.microsoft.com/office/powerpoint/2010/main" val="2696292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HF.2 </a:t>
            </a:r>
            <a:r>
              <a:rPr lang="en-US" sz="3200" dirty="0"/>
              <a:t>Human Factors in </a:t>
            </a:r>
            <a:r>
              <a:rPr lang="en-US" sz="3200" dirty="0" smtClean="0"/>
              <a:t>Workforce </a:t>
            </a:r>
            <a:r>
              <a:rPr lang="en-US" sz="3200" dirty="0"/>
              <a:t>Optimization</a:t>
            </a:r>
          </a:p>
        </p:txBody>
      </p:sp>
      <p:sp>
        <p:nvSpPr>
          <p:cNvPr id="3" name="Content Placeholder 2"/>
          <p:cNvSpPr>
            <a:spLocks noGrp="1"/>
          </p:cNvSpPr>
          <p:nvPr>
            <p:ph idx="1"/>
          </p:nvPr>
        </p:nvSpPr>
        <p:spPr>
          <a:xfrm>
            <a:off x="495300" y="1143000"/>
            <a:ext cx="8050213" cy="4391025"/>
          </a:xfrm>
        </p:spPr>
        <p:txBody>
          <a:bodyPr/>
          <a:lstStyle/>
          <a:p>
            <a:r>
              <a:rPr lang="en-US" sz="2000" b="0" dirty="0"/>
              <a:t>Develop recommendations and guidance for ATO </a:t>
            </a:r>
            <a:r>
              <a:rPr lang="en-US" sz="2000" b="0" dirty="0" smtClean="0"/>
              <a:t>sponsors (and </a:t>
            </a:r>
            <a:r>
              <a:rPr lang="en-US" sz="2000" b="0" dirty="0"/>
              <a:t>FAA Academy </a:t>
            </a:r>
            <a:r>
              <a:rPr lang="en-US" sz="2000" b="0" dirty="0" smtClean="0"/>
              <a:t>stakeholders) </a:t>
            </a:r>
            <a:r>
              <a:rPr lang="en-US" sz="2000" b="0" dirty="0"/>
              <a:t>who are responsible for policies affecting controller and technician recruitment, training, placement, staffing, and performance evaluation</a:t>
            </a:r>
            <a:r>
              <a:rPr lang="en-US" sz="2000" b="0" dirty="0" smtClean="0"/>
              <a:t>.</a:t>
            </a:r>
          </a:p>
          <a:p>
            <a:endParaRPr lang="en-US" sz="2000" b="0" dirty="0"/>
          </a:p>
          <a:p>
            <a:r>
              <a:rPr lang="en-US" sz="2000" b="0" dirty="0"/>
              <a:t>Maintain </a:t>
            </a:r>
            <a:r>
              <a:rPr lang="en-US" sz="2000" b="0" dirty="0" smtClean="0"/>
              <a:t>reliable </a:t>
            </a:r>
            <a:r>
              <a:rPr lang="en-US" sz="2000" b="0" dirty="0"/>
              <a:t>and valid job/task analysis data that </a:t>
            </a:r>
            <a:r>
              <a:rPr lang="en-US" sz="2000" b="0" dirty="0" smtClean="0"/>
              <a:t>support </a:t>
            </a:r>
            <a:r>
              <a:rPr lang="en-US" sz="2000" b="0" dirty="0"/>
              <a:t>application of FAA policies, and that will withstand potential legal challenges</a:t>
            </a:r>
            <a:r>
              <a:rPr lang="en-US" sz="2000" b="0" dirty="0" smtClean="0"/>
              <a:t>.</a:t>
            </a:r>
          </a:p>
          <a:p>
            <a:endParaRPr lang="en-US" sz="2000" b="0" dirty="0"/>
          </a:p>
          <a:p>
            <a:r>
              <a:rPr lang="en-US" sz="2000" b="0" dirty="0" smtClean="0"/>
              <a:t>Upon sponsor request, conduct </a:t>
            </a:r>
            <a:r>
              <a:rPr lang="en-US" sz="2000" b="0" dirty="0"/>
              <a:t>research to identify and recommend alternative approaches where current policies and methods result in adverse impact for employee selection, as required by EEOC Uniform Guidelines in 29 Code of Federal Regulations.</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9</a:t>
            </a:fld>
            <a:endParaRPr lang="en-US" dirty="0"/>
          </a:p>
        </p:txBody>
      </p:sp>
    </p:spTree>
    <p:extLst>
      <p:ext uri="{BB962C8B-B14F-4D97-AF65-F5344CB8AC3E}">
        <p14:creationId xmlns:p14="http://schemas.microsoft.com/office/powerpoint/2010/main" val="3011638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180A77-6202-48E8-8564-049AC39866E3}"/>
</file>

<file path=customXml/itemProps2.xml><?xml version="1.0" encoding="utf-8"?>
<ds:datastoreItem xmlns:ds="http://schemas.openxmlformats.org/officeDocument/2006/customXml" ds:itemID="{C01BC930-0CE6-471A-B4F0-CA33023AAD61}"/>
</file>

<file path=customXml/itemProps3.xml><?xml version="1.0" encoding="utf-8"?>
<ds:datastoreItem xmlns:ds="http://schemas.openxmlformats.org/officeDocument/2006/customXml" ds:itemID="{8A4E7DE2-0E4A-430F-8BD2-4D086281DAF9}"/>
</file>

<file path=docProps/app.xml><?xml version="1.0" encoding="utf-8"?>
<Properties xmlns="http://schemas.openxmlformats.org/officeDocument/2006/extended-properties" xmlns:vt="http://schemas.openxmlformats.org/officeDocument/2006/docPropsVTypes">
  <TotalTime>1324</TotalTime>
  <Words>3586</Words>
  <Application>Microsoft Office PowerPoint</Application>
  <PresentationFormat>On-screen Show (4:3)</PresentationFormat>
  <Paragraphs>496</Paragraphs>
  <Slides>33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ＭＳ Ｐゴシック</vt:lpstr>
      <vt:lpstr>Arial</vt:lpstr>
      <vt:lpstr>Calibri</vt:lpstr>
      <vt:lpstr>Office Theme</vt:lpstr>
      <vt:lpstr>REDAC / NAS Ops   </vt:lpstr>
      <vt:lpstr>Contents</vt:lpstr>
      <vt:lpstr>ATC / Tech Ops Human Factors –  Core Program Overview</vt:lpstr>
      <vt:lpstr>ATC / Tech Ops Human Factors Benefits </vt:lpstr>
      <vt:lpstr>ATC / Tech Ops Human Factors –  Core Program Team</vt:lpstr>
      <vt:lpstr>ATC / Tech Ops Human Factors  Focus Areas</vt:lpstr>
      <vt:lpstr>HF.1 Human Factors Standards</vt:lpstr>
      <vt:lpstr>HF.1 Human Factors Standards</vt:lpstr>
      <vt:lpstr>HF.2 Human Factors in Workforce Optimization</vt:lpstr>
      <vt:lpstr>HF.2 Human Factors in Workforce Optimization</vt:lpstr>
      <vt:lpstr>HF.3 Human Factors in Improved Safety</vt:lpstr>
      <vt:lpstr>HF.3 Human Factors in Improved Safety</vt:lpstr>
      <vt:lpstr>HF.4 Human Factors in NAS Technology Integration </vt:lpstr>
      <vt:lpstr>HF.4 Human Factors in NAS Technology Integration </vt:lpstr>
      <vt:lpstr>HF.5 Human Performance Enhancement</vt:lpstr>
      <vt:lpstr>HF.5 Human Performance Enhancement</vt:lpstr>
      <vt:lpstr>Supplemental Slides</vt:lpstr>
      <vt:lpstr>FY2017 Research Requirements</vt:lpstr>
      <vt:lpstr>FY2017 Research Requirements (cont.)</vt:lpstr>
      <vt:lpstr>Risks</vt:lpstr>
      <vt:lpstr>Additional Reading</vt:lpstr>
      <vt:lpstr>Human Factors Analyses Drive Personnel Decisions:  From Research to Reality</vt:lpstr>
      <vt:lpstr>ATC Trainee Pipeline Placement and Performance Evaluation:  From Research to Reality</vt:lpstr>
      <vt:lpstr>From Research to Reality:  Air Traffic Instructor’s Handbook</vt:lpstr>
      <vt:lpstr>Understanding Visual Scanning Performance of Tower Controllers:  From Research to Reality</vt:lpstr>
      <vt:lpstr>Job Analysis Information Database:  From Research to Reality</vt:lpstr>
      <vt:lpstr>Tech Ops Common Principles Validation:  From Research to Reality</vt:lpstr>
      <vt:lpstr>ATC / Tech Ops Human Factors –  Core Program Future Plans</vt:lpstr>
      <vt:lpstr>Anticipated Research in FY18 and beyond</vt:lpstr>
      <vt:lpstr>Emerging FY19 Focal Areas</vt:lpstr>
      <vt:lpstr>Emerging FY19 Focal Areas (continued)</vt:lpstr>
      <vt:lpstr>PowerPoint Presentation</vt:lpstr>
      <vt:lpstr>PowerPoint Presentation</vt:lpstr>
    </vt:vector>
  </TitlesOfParts>
  <Company>Federal Aviation Administraton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Traffic Control/Technical Operations  Human Factors, Base Program (RE&amp;D)</dc:title>
  <dc:creator>Herschler, Dan (FAA)</dc:creator>
  <cp:lastModifiedBy>Fitzpatrick, Kimberly CTR (FAA)</cp:lastModifiedBy>
  <cp:revision>88</cp:revision>
  <dcterms:created xsi:type="dcterms:W3CDTF">2017-02-01T15:22:04Z</dcterms:created>
  <dcterms:modified xsi:type="dcterms:W3CDTF">2017-08-17T18:48:03Z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