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9" r:id="rId3"/>
  </p:sldMasterIdLst>
  <p:notesMasterIdLst>
    <p:notesMasterId r:id="rId34"/>
  </p:notesMasterIdLst>
  <p:handoutMasterIdLst>
    <p:handoutMasterId r:id="rId35"/>
  </p:handoutMasterIdLst>
  <p:sldIdLst>
    <p:sldId id="611" r:id="rId4"/>
    <p:sldId id="620" r:id="rId5"/>
    <p:sldId id="614" r:id="rId6"/>
    <p:sldId id="615" r:id="rId7"/>
    <p:sldId id="616" r:id="rId8"/>
    <p:sldId id="621" r:id="rId9"/>
    <p:sldId id="618" r:id="rId10"/>
    <p:sldId id="619" r:id="rId11"/>
    <p:sldId id="593" r:id="rId12"/>
    <p:sldId id="600" r:id="rId13"/>
    <p:sldId id="624" r:id="rId14"/>
    <p:sldId id="625" r:id="rId15"/>
    <p:sldId id="626" r:id="rId16"/>
    <p:sldId id="627" r:id="rId17"/>
    <p:sldId id="628" r:id="rId18"/>
    <p:sldId id="629" r:id="rId19"/>
    <p:sldId id="630" r:id="rId20"/>
    <p:sldId id="631" r:id="rId21"/>
    <p:sldId id="632" r:id="rId22"/>
    <p:sldId id="633" r:id="rId23"/>
    <p:sldId id="634" r:id="rId24"/>
    <p:sldId id="635" r:id="rId25"/>
    <p:sldId id="636" r:id="rId26"/>
    <p:sldId id="610" r:id="rId27"/>
    <p:sldId id="608" r:id="rId28"/>
    <p:sldId id="606" r:id="rId29"/>
    <p:sldId id="571" r:id="rId30"/>
    <p:sldId id="637" r:id="rId31"/>
    <p:sldId id="638" r:id="rId32"/>
    <p:sldId id="590"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pos="2160">
          <p15:clr>
            <a:srgbClr val="A4A3A4"/>
          </p15:clr>
        </p15:guide>
        <p15:guide id="4" pos="225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kradhar Agava" initials="C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817" autoAdjust="0"/>
    <p:restoredTop sz="85958" autoAdjust="0"/>
  </p:normalViewPr>
  <p:slideViewPr>
    <p:cSldViewPr snapToGrid="0">
      <p:cViewPr varScale="1">
        <p:scale>
          <a:sx n="113" d="100"/>
          <a:sy n="113" d="100"/>
        </p:scale>
        <p:origin x="8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6" d="100"/>
          <a:sy n="126" d="100"/>
        </p:scale>
        <p:origin x="-2700" y="-108"/>
      </p:cViewPr>
      <p:guideLst>
        <p:guide orient="horz" pos="2928"/>
        <p:guide pos="2208"/>
        <p:guide pos="2160"/>
        <p:guide pos="22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82DD8A5A-7F97-4F92-A80D-4EA3B1A87370}" type="datetimeFigureOut">
              <a:rPr lang="en-US" smtClean="0"/>
              <a:pPr/>
              <a:t>9/6/2017</a:t>
            </a:fld>
            <a:endParaRPr lang="en-US" dirty="0"/>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F88665BA-A90C-47E7-A13A-4B6F52885ABB}" type="slidenum">
              <a:rPr lang="en-US" smtClean="0"/>
              <a:pPr/>
              <a:t>‹#›</a:t>
            </a:fld>
            <a:endParaRPr lang="en-US" dirty="0"/>
          </a:p>
        </p:txBody>
      </p:sp>
    </p:spTree>
    <p:extLst>
      <p:ext uri="{BB962C8B-B14F-4D97-AF65-F5344CB8AC3E}">
        <p14:creationId xmlns:p14="http://schemas.microsoft.com/office/powerpoint/2010/main" val="14670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38FF916-9816-4546-B3DC-C2FF1FE23142}" type="datetimeFigureOut">
              <a:rPr lang="en-US" smtClean="0"/>
              <a:pPr/>
              <a:t>9/6/2017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7CE0A6-9DF2-48A2-8030-D9E98154AE07}" type="slidenum">
              <a:rPr lang="en-US" smtClean="0"/>
              <a:pPr/>
              <a:t>‹#›</a:t>
            </a:fld>
            <a:endParaRPr lang="en-US" dirty="0"/>
          </a:p>
        </p:txBody>
      </p:sp>
    </p:spTree>
    <p:extLst>
      <p:ext uri="{BB962C8B-B14F-4D97-AF65-F5344CB8AC3E}">
        <p14:creationId xmlns:p14="http://schemas.microsoft.com/office/powerpoint/2010/main" val="3569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166AA0E1-C7E5-45AF-8F62-E05771F77B86}" type="slidenum">
              <a:rPr lang="en-US" altLang="en-US">
                <a:solidFill>
                  <a:prstClr val="black"/>
                </a:solidFill>
              </a:rPr>
              <a:pPr eaLnBrk="1" hangingPunct="1"/>
              <a:t>1</a:t>
            </a:fld>
            <a:endParaRPr lang="en-US"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15</a:t>
            </a:fld>
            <a:endParaRPr lang="en-US" altLang="en-US" dirty="0" smtClean="0"/>
          </a:p>
        </p:txBody>
      </p:sp>
    </p:spTree>
    <p:extLst>
      <p:ext uri="{BB962C8B-B14F-4D97-AF65-F5344CB8AC3E}">
        <p14:creationId xmlns:p14="http://schemas.microsoft.com/office/powerpoint/2010/main" val="405449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16</a:t>
            </a:fld>
            <a:endParaRPr lang="en-US" altLang="en-US" dirty="0" smtClean="0"/>
          </a:p>
        </p:txBody>
      </p:sp>
    </p:spTree>
    <p:extLst>
      <p:ext uri="{BB962C8B-B14F-4D97-AF65-F5344CB8AC3E}">
        <p14:creationId xmlns:p14="http://schemas.microsoft.com/office/powerpoint/2010/main" val="1351276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17</a:t>
            </a:fld>
            <a:endParaRPr lang="en-US" altLang="en-US" dirty="0" smtClean="0"/>
          </a:p>
        </p:txBody>
      </p:sp>
    </p:spTree>
    <p:extLst>
      <p:ext uri="{BB962C8B-B14F-4D97-AF65-F5344CB8AC3E}">
        <p14:creationId xmlns:p14="http://schemas.microsoft.com/office/powerpoint/2010/main" val="127913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670330-6295-4A60-B042-12BC02E04A56}" type="slidenum">
              <a:rPr lang="en-US" altLang="en-US" smtClean="0"/>
              <a:pPr fontAlgn="base">
                <a:spcBef>
                  <a:spcPct val="0"/>
                </a:spcBef>
                <a:spcAft>
                  <a:spcPct val="0"/>
                </a:spcAft>
                <a:defRPr/>
              </a:pPr>
              <a:t>18</a:t>
            </a:fld>
            <a:endParaRPr lang="en-US" altLang="en-US" dirty="0" smtClean="0"/>
          </a:p>
        </p:txBody>
      </p:sp>
    </p:spTree>
    <p:extLst>
      <p:ext uri="{BB962C8B-B14F-4D97-AF65-F5344CB8AC3E}">
        <p14:creationId xmlns:p14="http://schemas.microsoft.com/office/powerpoint/2010/main" val="301150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19</a:t>
            </a:fld>
            <a:endParaRPr lang="en-US" altLang="en-US" dirty="0" smtClean="0"/>
          </a:p>
        </p:txBody>
      </p:sp>
    </p:spTree>
    <p:extLst>
      <p:ext uri="{BB962C8B-B14F-4D97-AF65-F5344CB8AC3E}">
        <p14:creationId xmlns:p14="http://schemas.microsoft.com/office/powerpoint/2010/main" val="1768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20</a:t>
            </a:fld>
            <a:endParaRPr lang="en-US" altLang="en-US" dirty="0" smtClean="0"/>
          </a:p>
        </p:txBody>
      </p:sp>
    </p:spTree>
    <p:extLst>
      <p:ext uri="{BB962C8B-B14F-4D97-AF65-F5344CB8AC3E}">
        <p14:creationId xmlns:p14="http://schemas.microsoft.com/office/powerpoint/2010/main" val="1046623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05E714-76C9-4DDF-9257-F32BC53EB751}" type="slidenum">
              <a:rPr lang="en-US" altLang="en-US" smtClean="0"/>
              <a:pPr fontAlgn="base">
                <a:spcBef>
                  <a:spcPct val="0"/>
                </a:spcBef>
                <a:spcAft>
                  <a:spcPct val="0"/>
                </a:spcAft>
                <a:defRPr/>
              </a:pPr>
              <a:t>21</a:t>
            </a:fld>
            <a:endParaRPr lang="en-US" altLang="en-US" dirty="0" smtClean="0"/>
          </a:p>
        </p:txBody>
      </p:sp>
    </p:spTree>
    <p:extLst>
      <p:ext uri="{BB962C8B-B14F-4D97-AF65-F5344CB8AC3E}">
        <p14:creationId xmlns:p14="http://schemas.microsoft.com/office/powerpoint/2010/main" val="1117881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22</a:t>
            </a:fld>
            <a:endParaRPr lang="en-US" altLang="en-US" dirty="0" smtClean="0"/>
          </a:p>
        </p:txBody>
      </p:sp>
    </p:spTree>
    <p:extLst>
      <p:ext uri="{BB962C8B-B14F-4D97-AF65-F5344CB8AC3E}">
        <p14:creationId xmlns:p14="http://schemas.microsoft.com/office/powerpoint/2010/main" val="22698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23</a:t>
            </a:fld>
            <a:endParaRPr lang="en-US" altLang="en-US" dirty="0" smtClean="0"/>
          </a:p>
        </p:txBody>
      </p:sp>
    </p:spTree>
    <p:extLst>
      <p:ext uri="{BB962C8B-B14F-4D97-AF65-F5344CB8AC3E}">
        <p14:creationId xmlns:p14="http://schemas.microsoft.com/office/powerpoint/2010/main" val="2075133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24</a:t>
            </a:fld>
            <a:endParaRPr lang="en-US" dirty="0"/>
          </a:p>
        </p:txBody>
      </p:sp>
    </p:spTree>
    <p:extLst>
      <p:ext uri="{BB962C8B-B14F-4D97-AF65-F5344CB8AC3E}">
        <p14:creationId xmlns:p14="http://schemas.microsoft.com/office/powerpoint/2010/main" val="296292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a:t>
            </a:fld>
            <a:endParaRPr lang="en-US" dirty="0"/>
          </a:p>
        </p:txBody>
      </p:sp>
    </p:spTree>
    <p:extLst>
      <p:ext uri="{BB962C8B-B14F-4D97-AF65-F5344CB8AC3E}">
        <p14:creationId xmlns:p14="http://schemas.microsoft.com/office/powerpoint/2010/main" val="964799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	</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25</a:t>
            </a:fld>
            <a:endParaRPr lang="en-US" dirty="0"/>
          </a:p>
        </p:txBody>
      </p:sp>
    </p:spTree>
    <p:extLst>
      <p:ext uri="{BB962C8B-B14F-4D97-AF65-F5344CB8AC3E}">
        <p14:creationId xmlns:p14="http://schemas.microsoft.com/office/powerpoint/2010/main" val="2962927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27</a:t>
            </a:fld>
            <a:endParaRPr lang="en-US" dirty="0"/>
          </a:p>
        </p:txBody>
      </p:sp>
    </p:spTree>
    <p:extLst>
      <p:ext uri="{BB962C8B-B14F-4D97-AF65-F5344CB8AC3E}">
        <p14:creationId xmlns:p14="http://schemas.microsoft.com/office/powerpoint/2010/main" val="853322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28</a:t>
            </a:fld>
            <a:endParaRPr lang="en-US" dirty="0"/>
          </a:p>
        </p:txBody>
      </p:sp>
    </p:spTree>
    <p:extLst>
      <p:ext uri="{BB962C8B-B14F-4D97-AF65-F5344CB8AC3E}">
        <p14:creationId xmlns:p14="http://schemas.microsoft.com/office/powerpoint/2010/main" val="371260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29</a:t>
            </a:fld>
            <a:endParaRPr lang="en-US" dirty="0"/>
          </a:p>
        </p:txBody>
      </p:sp>
    </p:spTree>
    <p:extLst>
      <p:ext uri="{BB962C8B-B14F-4D97-AF65-F5344CB8AC3E}">
        <p14:creationId xmlns:p14="http://schemas.microsoft.com/office/powerpoint/2010/main" val="3427531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1029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CYBERSECURITY RESEARCH AND DEVELOPMENT.—Not later</a:t>
            </a:r>
          </a:p>
          <a:p>
            <a:r>
              <a:rPr lang="en-US" sz="1200" b="0" i="0" u="none" strike="noStrike" kern="1200" baseline="0" dirty="0" smtClean="0">
                <a:solidFill>
                  <a:schemeClr val="tx1"/>
                </a:solidFill>
                <a:latin typeface="+mn-lt"/>
                <a:ea typeface="+mn-ea"/>
                <a:cs typeface="+mn-cs"/>
              </a:rPr>
              <a:t>than 1 year after the date of enactment of this Act, the Administrator,</a:t>
            </a:r>
          </a:p>
          <a:p>
            <a:r>
              <a:rPr lang="en-US" sz="1200" b="0" i="0" u="none" strike="noStrike" kern="1200" baseline="0" dirty="0" smtClean="0">
                <a:solidFill>
                  <a:schemeClr val="tx1"/>
                </a:solidFill>
                <a:latin typeface="+mn-lt"/>
                <a:ea typeface="+mn-ea"/>
                <a:cs typeface="+mn-cs"/>
              </a:rPr>
              <a:t>in consultation with other agencies as appropriate, shall</a:t>
            </a:r>
          </a:p>
          <a:p>
            <a:r>
              <a:rPr lang="en-US" sz="1200" b="0" i="0" u="none" strike="noStrike" kern="1200" baseline="0" dirty="0" smtClean="0">
                <a:solidFill>
                  <a:schemeClr val="tx1"/>
                </a:solidFill>
                <a:latin typeface="+mn-lt"/>
                <a:ea typeface="+mn-ea"/>
                <a:cs typeface="+mn-cs"/>
              </a:rPr>
              <a:t>establish a cybersecurity research and development plan for the</a:t>
            </a:r>
          </a:p>
          <a:p>
            <a:r>
              <a:rPr lang="en-US" sz="1200" b="0" i="0" u="none" strike="noStrike" kern="1200" baseline="0" dirty="0" smtClean="0">
                <a:solidFill>
                  <a:schemeClr val="tx1"/>
                </a:solidFill>
                <a:latin typeface="+mn-lt"/>
                <a:ea typeface="+mn-ea"/>
                <a:cs typeface="+mn-cs"/>
              </a:rPr>
              <a:t>national airspace system, including—</a:t>
            </a:r>
          </a:p>
          <a:p>
            <a:r>
              <a:rPr lang="en-US" sz="1200" b="0" i="0" u="none" strike="noStrike" kern="1200" baseline="0" dirty="0" smtClean="0">
                <a:solidFill>
                  <a:schemeClr val="tx1"/>
                </a:solidFill>
                <a:latin typeface="+mn-lt"/>
                <a:ea typeface="+mn-ea"/>
                <a:cs typeface="+mn-cs"/>
              </a:rPr>
              <a:t>(1) any proposal for research and development cooperation</a:t>
            </a:r>
          </a:p>
          <a:p>
            <a:r>
              <a:rPr lang="en-US" sz="1200" b="0" i="0" u="none" strike="noStrike" kern="1200" baseline="0" dirty="0" smtClean="0">
                <a:solidFill>
                  <a:schemeClr val="tx1"/>
                </a:solidFill>
                <a:latin typeface="+mn-lt"/>
                <a:ea typeface="+mn-ea"/>
                <a:cs typeface="+mn-cs"/>
              </a:rPr>
              <a:t>with international partners;</a:t>
            </a:r>
          </a:p>
          <a:p>
            <a:r>
              <a:rPr lang="en-US" sz="1200" b="0" i="0" u="none" strike="noStrike" kern="1200" baseline="0" dirty="0" smtClean="0">
                <a:solidFill>
                  <a:schemeClr val="tx1"/>
                </a:solidFill>
                <a:latin typeface="+mn-lt"/>
                <a:ea typeface="+mn-ea"/>
                <a:cs typeface="+mn-cs"/>
              </a:rPr>
              <a:t>(2) an evaluation and determination of research and</a:t>
            </a:r>
          </a:p>
          <a:p>
            <a:r>
              <a:rPr lang="en-US" sz="1200" b="0" i="0" u="none" strike="noStrike" kern="1200" baseline="0" dirty="0" smtClean="0">
                <a:solidFill>
                  <a:schemeClr val="tx1"/>
                </a:solidFill>
                <a:latin typeface="+mn-lt"/>
                <a:ea typeface="+mn-ea"/>
                <a:cs typeface="+mn-cs"/>
              </a:rPr>
              <a:t>development needs to determine any cybersecurity risks of</a:t>
            </a:r>
          </a:p>
          <a:p>
            <a:r>
              <a:rPr lang="en-US" sz="1200" b="0" i="0" u="none" strike="noStrike" kern="1200" baseline="0" dirty="0" smtClean="0">
                <a:solidFill>
                  <a:schemeClr val="tx1"/>
                </a:solidFill>
                <a:latin typeface="+mn-lt"/>
                <a:ea typeface="+mn-ea"/>
                <a:cs typeface="+mn-cs"/>
              </a:rPr>
              <a:t>cabin communications and cabin information technology systems</a:t>
            </a:r>
          </a:p>
          <a:p>
            <a:r>
              <a:rPr lang="en-US" sz="1200" b="0" i="0" u="none" strike="noStrike" kern="1200" baseline="0" dirty="0" smtClean="0">
                <a:solidFill>
                  <a:schemeClr val="tx1"/>
                </a:solidFill>
                <a:latin typeface="+mn-lt"/>
                <a:ea typeface="+mn-ea"/>
                <a:cs typeface="+mn-cs"/>
              </a:rPr>
              <a:t>on board in the passenger domain; and</a:t>
            </a:r>
          </a:p>
          <a:p>
            <a:r>
              <a:rPr lang="en-US" sz="1200" b="0" i="0" u="none" strike="noStrike" kern="1200" baseline="0" dirty="0" smtClean="0">
                <a:solidFill>
                  <a:schemeClr val="tx1"/>
                </a:solidFill>
                <a:latin typeface="+mn-lt"/>
                <a:ea typeface="+mn-ea"/>
                <a:cs typeface="+mn-cs"/>
              </a:rPr>
              <a:t>(3) objectives, proposed tasks, milestones, and a 5-year</a:t>
            </a:r>
          </a:p>
          <a:p>
            <a:r>
              <a:rPr lang="en-US" sz="1200" b="0" i="0" u="none" strike="noStrike" kern="1200" baseline="0" dirty="0" smtClean="0">
                <a:solidFill>
                  <a:schemeClr val="tx1"/>
                </a:solidFill>
                <a:latin typeface="+mn-lt"/>
                <a:ea typeface="+mn-ea"/>
                <a:cs typeface="+mn-cs"/>
              </a:rPr>
              <a:t>budgetary profile.</a:t>
            </a:r>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4</a:t>
            </a:fld>
            <a:endParaRPr lang="en-US" dirty="0"/>
          </a:p>
        </p:txBody>
      </p:sp>
    </p:spTree>
    <p:extLst>
      <p:ext uri="{BB962C8B-B14F-4D97-AF65-F5344CB8AC3E}">
        <p14:creationId xmlns:p14="http://schemas.microsoft.com/office/powerpoint/2010/main" val="8328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5</a:t>
            </a:fld>
            <a:endParaRPr lang="en-US" dirty="0"/>
          </a:p>
        </p:txBody>
      </p:sp>
    </p:spTree>
    <p:extLst>
      <p:ext uri="{BB962C8B-B14F-4D97-AF65-F5344CB8AC3E}">
        <p14:creationId xmlns:p14="http://schemas.microsoft.com/office/powerpoint/2010/main" val="244554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CE0A6-9DF2-48A2-8030-D9E98154AE07}" type="slidenum">
              <a:rPr lang="en-US" smtClean="0"/>
              <a:pPr/>
              <a:t>6</a:t>
            </a:fld>
            <a:endParaRPr lang="en-US" dirty="0"/>
          </a:p>
        </p:txBody>
      </p:sp>
    </p:spTree>
    <p:extLst>
      <p:ext uri="{BB962C8B-B14F-4D97-AF65-F5344CB8AC3E}">
        <p14:creationId xmlns:p14="http://schemas.microsoft.com/office/powerpoint/2010/main" val="370147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213069-5CA2-4CC6-A208-CFA813F8BF2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smtClean="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70806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12</a:t>
            </a:fld>
            <a:endParaRPr lang="en-US" altLang="en-US" dirty="0" smtClean="0"/>
          </a:p>
        </p:txBody>
      </p:sp>
    </p:spTree>
    <p:extLst>
      <p:ext uri="{BB962C8B-B14F-4D97-AF65-F5344CB8AC3E}">
        <p14:creationId xmlns:p14="http://schemas.microsoft.com/office/powerpoint/2010/main" val="357018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13</a:t>
            </a:fld>
            <a:endParaRPr lang="en-US" altLang="en-US" dirty="0" smtClean="0"/>
          </a:p>
        </p:txBody>
      </p:sp>
    </p:spTree>
    <p:extLst>
      <p:ext uri="{BB962C8B-B14F-4D97-AF65-F5344CB8AC3E}">
        <p14:creationId xmlns:p14="http://schemas.microsoft.com/office/powerpoint/2010/main" val="337511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213069-5CA2-4CC6-A208-CFA813F8BF28}" type="slidenum">
              <a:rPr lang="en-US" altLang="en-US" smtClean="0"/>
              <a:pPr fontAlgn="base">
                <a:spcBef>
                  <a:spcPct val="0"/>
                </a:spcBef>
                <a:spcAft>
                  <a:spcPct val="0"/>
                </a:spcAft>
                <a:defRPr/>
              </a:pPr>
              <a:t>14</a:t>
            </a:fld>
            <a:endParaRPr lang="en-US" altLang="en-US" dirty="0" smtClean="0"/>
          </a:p>
        </p:txBody>
      </p:sp>
    </p:spTree>
    <p:extLst>
      <p:ext uri="{BB962C8B-B14F-4D97-AF65-F5344CB8AC3E}">
        <p14:creationId xmlns:p14="http://schemas.microsoft.com/office/powerpoint/2010/main" val="389090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nchorCtr="0"/>
          <a:lstStyle>
            <a:lvl1pPr algn="l">
              <a:defRPr>
                <a:solidFill>
                  <a:schemeClr val="bg1">
                    <a:lumMod val="85000"/>
                  </a:schemeClr>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38421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529F09-E6C2-4198-8942-365C801E2082}"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271772-320B-4EF0-9387-CBE82646B2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0466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6046EC4-A443-4F6B-8506-25D6240550BD}"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ED7C7C-BB0F-4BB9-AB77-F17EE1A6F4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993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F04379-2C0C-45F5-BCE0-9998999E803A}"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9502C2C-D777-4832-8E9E-3912B9014B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511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332420-CCA2-486C-8636-E4B4164516E2}"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D1845B4-3F26-46DC-A416-4669896BB5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654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DD5A98-CC63-4EC3-8660-F98ED473A45A}"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AB983-AE20-4EBF-99A1-CE78AB5015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683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1431DD-539A-4E57-A42A-DCDF07EEE18C}"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BFEB03-8EDC-4C5A-8560-89B03C3441C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5075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8E6DC-BA7E-41DE-8B6C-332254E9DF46}"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293641-EF96-461E-AEEF-D112B49EC5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10572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E97D2-3D88-4298-8994-ECEB7897B8F2}"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DE9C36-FA3E-4643-85CB-60086F4212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0126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B3CB2F-9A37-40D4-8A8A-90C1A59B0254}"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1385C0-3DE8-4FA2-B165-F96B7FFE16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10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4" name="Slide Number Placeholder 5"/>
          <p:cNvSpPr>
            <a:spLocks noGrp="1"/>
          </p:cNvSpPr>
          <p:nvPr>
            <p:ph type="sldNum" sz="quarter" idx="11"/>
          </p:nvPr>
        </p:nvSpPr>
        <p:spPr/>
        <p:txBody>
          <a:bodyPr/>
          <a:lstStyle>
            <a:lvl1pPr>
              <a:defRPr/>
            </a:lvl1pPr>
          </a:lstStyle>
          <a:p>
            <a:pPr>
              <a:defRPr/>
            </a:pPr>
            <a:fld id="{EBD742B0-2123-4C31-8B8D-E338766FBDD5}"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297852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38D2534-4F29-4D6A-99CA-34A9E7D541B9}" type="slidenum">
              <a:rPr lang="en-US" smtClean="0"/>
              <a:pPr/>
              <a:t>‹#›</a:t>
            </a:fld>
            <a:endParaRPr lang="en-US" dirty="0"/>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Tree>
    <p:extLst>
      <p:ext uri="{BB962C8B-B14F-4D97-AF65-F5344CB8AC3E}">
        <p14:creationId xmlns:p14="http://schemas.microsoft.com/office/powerpoint/2010/main" val="3590112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chor="t"/>
          <a:lstStyle>
            <a:lvl1pPr algn="l">
              <a:defRPr>
                <a:solidFill>
                  <a:schemeClr val="bg1">
                    <a:lumMod val="85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5"/>
          <p:cNvSpPr>
            <a:spLocks noGrp="1"/>
          </p:cNvSpPr>
          <p:nvPr>
            <p:ph type="sldNum" sz="quarter" idx="12"/>
          </p:nvPr>
        </p:nvSpPr>
        <p:spPr/>
        <p:txBody>
          <a:bodyPr/>
          <a:lstStyle>
            <a:lvl1pPr>
              <a:defRPr/>
            </a:lvl1pPr>
          </a:lstStyle>
          <a:p>
            <a:pPr>
              <a:defRPr/>
            </a:pPr>
            <a:fld id="{170CADC0-9199-4136-9BD9-3753B81E4B2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6600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01638" indent="-401638">
              <a:buFont typeface="Arial" pitchFamily="34" charset="0"/>
              <a:buChar char="•"/>
              <a:defRPr/>
            </a:lvl1pPr>
            <a:lvl2pPr marL="801688" indent="-457200">
              <a:spcBef>
                <a:spcPts val="600"/>
              </a:spcBef>
              <a:spcAft>
                <a:spcPts val="1200"/>
              </a:spcAft>
              <a:buClr>
                <a:srgbClr val="C0D597"/>
              </a:buClr>
              <a:buSzPct val="80000"/>
              <a:buFont typeface="Arial" pitchFamily="34" charset="0"/>
              <a:buChar char="•"/>
              <a:defRPr sz="2400"/>
            </a:lvl2pPr>
            <a:lvl3pPr marL="1143000" indent="-228600">
              <a:buFont typeface="Arial" pitchFamily="34" charset="0"/>
              <a:buChar char="•"/>
              <a:defRPr sz="2100"/>
            </a:lvl3pPr>
            <a:lvl4pPr marL="1600200" indent="-228600">
              <a:buFont typeface="Arial" pitchFamily="34" charset="0"/>
              <a:buChar char="•"/>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August 24, 2015</a:t>
            </a:r>
          </a:p>
        </p:txBody>
      </p:sp>
      <p:sp>
        <p:nvSpPr>
          <p:cNvPr id="5" name="Slide Number Placeholder 5"/>
          <p:cNvSpPr>
            <a:spLocks noGrp="1"/>
          </p:cNvSpPr>
          <p:nvPr>
            <p:ph type="sldNum" sz="quarter" idx="11"/>
          </p:nvPr>
        </p:nvSpPr>
        <p:spPr/>
        <p:txBody>
          <a:bodyPr/>
          <a:lstStyle>
            <a:lvl1pPr>
              <a:defRPr>
                <a:latin typeface="Arial" pitchFamily="34" charset="0"/>
                <a:cs typeface="Arial" pitchFamily="34" charset="0"/>
              </a:defRPr>
            </a:lvl1pPr>
          </a:lstStyle>
          <a:p>
            <a:pPr>
              <a:defRPr/>
            </a:pPr>
            <a:fld id="{1D680966-24D3-4EF0-9724-14B2EE7BFFE5}" type="slidenum">
              <a:rPr lang="en-US">
                <a:solidFill>
                  <a:prstClr val="black">
                    <a:tint val="75000"/>
                  </a:prstClr>
                </a:solidFill>
              </a:rPr>
              <a:pPr>
                <a:defRPr/>
              </a:pPr>
              <a:t>‹#›</a:t>
            </a:fld>
            <a:endParaRPr lang="en-US" dirty="0">
              <a:solidFill>
                <a:prstClr val="black">
                  <a:tint val="75000"/>
                </a:prstClr>
              </a:solidFill>
            </a:endParaRPr>
          </a:p>
        </p:txBody>
      </p:sp>
      <p:sp>
        <p:nvSpPr>
          <p:cNvPr id="6" name="Footer Placeholder 5"/>
          <p:cNvSpPr>
            <a:spLocks noGrp="1"/>
          </p:cNvSpPr>
          <p:nvPr>
            <p:ph type="ftr"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43046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4" name="Slide Number Placeholder 5"/>
          <p:cNvSpPr>
            <a:spLocks noGrp="1"/>
          </p:cNvSpPr>
          <p:nvPr>
            <p:ph type="sldNum" sz="quarter" idx="11"/>
          </p:nvPr>
        </p:nvSpPr>
        <p:spPr/>
        <p:txBody>
          <a:bodyPr/>
          <a:lstStyle>
            <a:lvl1pPr>
              <a:defRPr/>
            </a:lvl1pPr>
          </a:lstStyle>
          <a:p>
            <a:pPr>
              <a:defRPr/>
            </a:pPr>
            <a:fld id="{EBD742B0-2123-4C31-8B8D-E338766FBDD5}" type="slidenum">
              <a:rPr lang="en-US">
                <a:solidFill>
                  <a:prstClr val="black">
                    <a:tint val="75000"/>
                  </a:prstClr>
                </a:solidFill>
              </a:rPr>
              <a:pPr>
                <a:defRPr/>
              </a:pPr>
              <a:t>‹#›</a:t>
            </a:fld>
            <a:endParaRPr lang="en-US" dirty="0">
              <a:solidFill>
                <a:prstClr val="black">
                  <a:tint val="75000"/>
                </a:prstClr>
              </a:solidFill>
            </a:endParaRPr>
          </a:p>
        </p:txBody>
      </p:sp>
      <p:sp>
        <p:nvSpPr>
          <p:cNvPr id="5"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38333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7BAEB87-0DEB-4AF3-8B64-D85089AC1E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0358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6" name="Footer Placeholder 5"/>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7" name="Slide Number Placeholder 6"/>
          <p:cNvSpPr>
            <a:spLocks noGrp="1"/>
          </p:cNvSpPr>
          <p:nvPr>
            <p:ph type="sldNum" sz="quarter" idx="12"/>
          </p:nvPr>
        </p:nvSpPr>
        <p:spPr/>
        <p:txBody>
          <a:bodyPr/>
          <a:lstStyle>
            <a:lvl1pPr>
              <a:defRPr/>
            </a:lvl1pPr>
          </a:lstStyle>
          <a:p>
            <a:pPr>
              <a:defRPr/>
            </a:pPr>
            <a:fld id="{9584A52B-E17C-4CFC-83F0-74304C8428E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5746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8" name="Footer Placeholder 7"/>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9" name="Slide Number Placeholder 8"/>
          <p:cNvSpPr>
            <a:spLocks noGrp="1"/>
          </p:cNvSpPr>
          <p:nvPr>
            <p:ph type="sldNum" sz="quarter" idx="12"/>
          </p:nvPr>
        </p:nvSpPr>
        <p:spPr/>
        <p:txBody>
          <a:bodyPr/>
          <a:lstStyle>
            <a:lvl1pPr>
              <a:defRPr/>
            </a:lvl1pPr>
          </a:lstStyle>
          <a:p>
            <a:pPr>
              <a:defRPr/>
            </a:pPr>
            <a:fld id="{FCA18B17-EC4A-4BDA-A390-AF6BE9936D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6770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pPr>
              <a:defRPr/>
            </a:pPr>
            <a:r>
              <a:rPr lang="en-US" dirty="0">
                <a:solidFill>
                  <a:prstClr val="black">
                    <a:tint val="75000"/>
                  </a:prstClr>
                </a:solidFill>
              </a:rPr>
              <a:t>15 May 2012</a:t>
            </a:r>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ANG-E Directorate Review</a:t>
            </a:r>
          </a:p>
        </p:txBody>
      </p:sp>
      <p:sp>
        <p:nvSpPr>
          <p:cNvPr id="5" name="Slide Number Placeholder 4"/>
          <p:cNvSpPr>
            <a:spLocks noGrp="1"/>
          </p:cNvSpPr>
          <p:nvPr>
            <p:ph type="sldNum" sz="quarter" idx="12"/>
          </p:nvPr>
        </p:nvSpPr>
        <p:spPr/>
        <p:txBody>
          <a:bodyPr/>
          <a:lstStyle>
            <a:lvl1pPr>
              <a:defRPr/>
            </a:lvl1pPr>
          </a:lstStyle>
          <a:p>
            <a:pPr>
              <a:defRPr/>
            </a:pPr>
            <a:fld id="{3877FC18-BBA4-4257-B6B2-89AC056816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7258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solidFill>
                  <a:prstClr val="black">
                    <a:tint val="75000"/>
                  </a:prstClr>
                </a:solidFill>
              </a:rPr>
              <a:t>15 May 2012</a:t>
            </a:r>
          </a:p>
        </p:txBody>
      </p:sp>
      <p:sp>
        <p:nvSpPr>
          <p:cNvPr id="3" name="Slide Number Placeholder 5"/>
          <p:cNvSpPr>
            <a:spLocks noGrp="1"/>
          </p:cNvSpPr>
          <p:nvPr>
            <p:ph type="sldNum" sz="quarter" idx="11"/>
          </p:nvPr>
        </p:nvSpPr>
        <p:spPr/>
        <p:txBody>
          <a:bodyPr/>
          <a:lstStyle>
            <a:lvl1pPr>
              <a:defRPr/>
            </a:lvl1pPr>
          </a:lstStyle>
          <a:p>
            <a:pPr>
              <a:defRPr/>
            </a:pPr>
            <a:fld id="{65FCB19B-BBDC-47EA-A497-00AD0B101863}" type="slidenum">
              <a:rPr lang="en-US">
                <a:solidFill>
                  <a:prstClr val="black">
                    <a:tint val="75000"/>
                  </a:prstClr>
                </a:solidFill>
              </a:rPr>
              <a:pPr>
                <a:defRPr/>
              </a:pPr>
              <a:t>‹#›</a:t>
            </a:fld>
            <a:endParaRPr lang="en-US" dirty="0">
              <a:solidFill>
                <a:prstClr val="black">
                  <a:tint val="75000"/>
                </a:prstClr>
              </a:solidFill>
            </a:endParaRPr>
          </a:p>
        </p:txBody>
      </p:sp>
      <p:sp>
        <p:nvSpPr>
          <p:cNvPr id="4" name="Footer Placeholder 4"/>
          <p:cNvSpPr>
            <a:spLocks noGrp="1"/>
          </p:cNvSpPr>
          <p:nvPr>
            <p:ph type="ftr" sz="quarter" idx="12"/>
          </p:nvPr>
        </p:nvSpPr>
        <p:spPr/>
        <p:txBody>
          <a:bodyPr/>
          <a:lstStyle>
            <a:lvl1pPr>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388477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1676400"/>
            <a:ext cx="7772400" cy="1362075"/>
          </a:xfrm>
        </p:spPr>
        <p:txBody>
          <a:bodyPr anchor="t">
            <a:normAutofit/>
          </a:bodyPr>
          <a:lstStyle>
            <a:lvl1pPr algn="l">
              <a:defRPr sz="24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3048000"/>
            <a:ext cx="7772400" cy="1500187"/>
          </a:xfrm>
        </p:spPr>
        <p:txBody>
          <a:bodyPr anchor="t" anchorCtr="0"/>
          <a:lstStyle>
            <a:lvl1pPr marL="0" indent="0">
              <a:spcBef>
                <a:spcPts val="0"/>
              </a:spcBef>
              <a:buNone/>
              <a:defRPr sz="2000" b="1">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45841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401638" indent="-401638">
              <a:buFont typeface="Arial" pitchFamily="34" charset="0"/>
              <a:buChar char="•"/>
              <a:defRPr sz="2800"/>
            </a:lvl1pPr>
            <a:lvl2pPr marL="801688" indent="-457200">
              <a:buFont typeface="Arial" pitchFamily="34" charset="0"/>
              <a:buChar char="•"/>
              <a:defRPr sz="2400"/>
            </a:lvl2pPr>
            <a:lvl3pPr marL="1143000" indent="-228600">
              <a:buFont typeface="Arial" pitchFamily="34" charset="0"/>
              <a:buChar char="•"/>
              <a:defRPr sz="2000"/>
            </a:lvl3pPr>
            <a:lvl4pPr marL="1600200" indent="-228600">
              <a:buFont typeface="Arial" pitchFamily="34" charset="0"/>
              <a:buChar char="•"/>
              <a:defRPr sz="1800"/>
            </a:lvl4pPr>
            <a:lvl5pPr marL="2057400" indent="-228600">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228405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401638" indent="-401638">
              <a:buFont typeface="Arial" pitchFamily="34" charset="0"/>
              <a:buChar char="•"/>
              <a:defRPr sz="2400"/>
            </a:lvl1pPr>
            <a:lvl2pPr marL="801688" indent="-45720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406474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itchFamily="34" charset="0"/>
                <a:cs typeface="Arial" pitchFamily="34"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103627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a:t>
            </a:fld>
            <a:endParaRPr lang="en-US" dirty="0"/>
          </a:p>
        </p:txBody>
      </p:sp>
    </p:spTree>
    <p:extLst>
      <p:ext uri="{BB962C8B-B14F-4D97-AF65-F5344CB8AC3E}">
        <p14:creationId xmlns:p14="http://schemas.microsoft.com/office/powerpoint/2010/main" val="93477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221BE8-F05B-4889-B6CB-4F569B083A25}"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D6632C-183B-4709-93B2-0C14D16AE72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202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42BB72-3BE1-4FBC-B91D-F928F4B13B00}"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3672757-C8D6-4D58-AAC9-B7F6330D25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198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92" y="0"/>
            <a:ext cx="9140215" cy="685800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2534-4F29-4D6A-99CA-34A9E7D541B9}" type="slidenum">
              <a:rPr lang="en-US" smtClean="0"/>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924606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914400" rtl="0" eaLnBrk="1" latinLnBrk="0" hangingPunct="1">
        <a:spcBef>
          <a:spcPct val="0"/>
        </a:spcBef>
        <a:buNone/>
        <a:defRPr sz="3200" b="1" kern="1200">
          <a:solidFill>
            <a:srgbClr val="002060"/>
          </a:solidFill>
          <a:latin typeface="Arial" pitchFamily="34" charset="0"/>
          <a:ea typeface="+mj-ea"/>
          <a:cs typeface="Arial" pitchFamily="34" charset="0"/>
        </a:defRPr>
      </a:lvl1pPr>
    </p:titleStyle>
    <p:bodyStyle>
      <a:lvl1pPr marL="401638" indent="-401638" algn="l" defTabSz="914400" rtl="0" eaLnBrk="1" latinLnBrk="0" hangingPunct="1">
        <a:spcBef>
          <a:spcPts val="600"/>
        </a:spcBef>
        <a:spcAft>
          <a:spcPts val="0"/>
        </a:spcAft>
        <a:buClr>
          <a:srgbClr val="9BBB59"/>
        </a:buClr>
        <a:buSzPct val="90000"/>
        <a:buFont typeface="Wingdings" pitchFamily="2" charset="2"/>
        <a:buChar char=""/>
        <a:defRPr sz="2800" b="0" kern="1200">
          <a:solidFill>
            <a:schemeClr val="tx1">
              <a:lumMod val="50000"/>
              <a:lumOff val="50000"/>
            </a:schemeClr>
          </a:solidFill>
          <a:latin typeface="Arial" pitchFamily="34" charset="0"/>
          <a:ea typeface="+mn-ea"/>
          <a:cs typeface="Arial" pitchFamily="34" charset="0"/>
        </a:defRPr>
      </a:lvl1pPr>
      <a:lvl2pPr marL="801688" indent="-457200" algn="l" defTabSz="914400" rtl="0" eaLnBrk="1" latinLnBrk="0" hangingPunct="1">
        <a:spcBef>
          <a:spcPts val="600"/>
        </a:spcBef>
        <a:spcAft>
          <a:spcPts val="1200"/>
        </a:spcAft>
        <a:buClr>
          <a:srgbClr val="C0D597"/>
        </a:buClr>
        <a:buSzPct val="85000"/>
        <a:buFont typeface="Webdings" pitchFamily="18" charset="2"/>
        <a:buChar char=""/>
        <a:defRPr sz="2400" kern="1200">
          <a:solidFill>
            <a:schemeClr val="tx1">
              <a:lumMod val="50000"/>
              <a:lumOff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58798B-493F-4482-846C-84C3915B2F15}" type="datetimeFigureOut">
              <a:rPr lang="en-US">
                <a:solidFill>
                  <a:prstClr val="black">
                    <a:tint val="75000"/>
                  </a:prstClr>
                </a:solidFill>
              </a:rPr>
              <a:pPr>
                <a:defRPr/>
              </a:pPr>
              <a:t>9/6/2017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523177-E3A7-4693-88D6-5EB14AA8DC7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84138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9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15 May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807EDD-E6E6-49B0-B1E9-7F9034A4E167}" type="slidenum">
              <a:rPr lang="en-US">
                <a:solidFill>
                  <a:prstClr val="black">
                    <a:tint val="75000"/>
                  </a:prstClr>
                </a:solidFill>
              </a:rPr>
              <a:pPr>
                <a:defRPr/>
              </a:pPr>
              <a:t>‹#›</a:t>
            </a:fld>
            <a:endParaRPr lang="en-US" dirty="0">
              <a:solidFill>
                <a:prstClr val="black">
                  <a:tint val="75000"/>
                </a:prstClr>
              </a:solidFill>
            </a:endParaRPr>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solidFill>
                  <a:prstClr val="black">
                    <a:tint val="75000"/>
                  </a:prstClr>
                </a:solidFill>
              </a:rPr>
              <a:t>ANG-E Directorate Review</a:t>
            </a:r>
          </a:p>
        </p:txBody>
      </p:sp>
    </p:spTree>
    <p:extLst>
      <p:ext uri="{BB962C8B-B14F-4D97-AF65-F5344CB8AC3E}">
        <p14:creationId xmlns:p14="http://schemas.microsoft.com/office/powerpoint/2010/main" val="14371952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rtl="0" eaLnBrk="0" fontAlgn="base" hangingPunct="0">
        <a:spcBef>
          <a:spcPct val="0"/>
        </a:spcBef>
        <a:spcAft>
          <a:spcPct val="0"/>
        </a:spcAft>
        <a:defRPr sz="3200" b="1" kern="1200">
          <a:solidFill>
            <a:srgbClr val="002060"/>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2060"/>
          </a:solidFill>
          <a:latin typeface="Arial" pitchFamily="34" charset="0"/>
          <a:cs typeface="Arial" pitchFamily="34" charset="0"/>
        </a:defRPr>
      </a:lvl2pPr>
      <a:lvl3pPr algn="ctr" rtl="0" eaLnBrk="0" fontAlgn="base" hangingPunct="0">
        <a:spcBef>
          <a:spcPct val="0"/>
        </a:spcBef>
        <a:spcAft>
          <a:spcPct val="0"/>
        </a:spcAft>
        <a:defRPr sz="3200" b="1">
          <a:solidFill>
            <a:srgbClr val="002060"/>
          </a:solidFill>
          <a:latin typeface="Arial" pitchFamily="34" charset="0"/>
          <a:cs typeface="Arial" pitchFamily="34" charset="0"/>
        </a:defRPr>
      </a:lvl3pPr>
      <a:lvl4pPr algn="ctr" rtl="0" eaLnBrk="0" fontAlgn="base" hangingPunct="0">
        <a:spcBef>
          <a:spcPct val="0"/>
        </a:spcBef>
        <a:spcAft>
          <a:spcPct val="0"/>
        </a:spcAft>
        <a:defRPr sz="3200" b="1">
          <a:solidFill>
            <a:srgbClr val="002060"/>
          </a:solidFill>
          <a:latin typeface="Arial" pitchFamily="34" charset="0"/>
          <a:cs typeface="Arial" pitchFamily="34" charset="0"/>
        </a:defRPr>
      </a:lvl4pPr>
      <a:lvl5pPr algn="ctr" rtl="0" eaLnBrk="0" fontAlgn="base" hangingPunct="0">
        <a:spcBef>
          <a:spcPct val="0"/>
        </a:spcBef>
        <a:spcAft>
          <a:spcPct val="0"/>
        </a:spcAft>
        <a:defRPr sz="3200" b="1">
          <a:solidFill>
            <a:srgbClr val="002060"/>
          </a:solidFill>
          <a:latin typeface="Arial" pitchFamily="34" charset="0"/>
          <a:cs typeface="Arial" pitchFamily="34" charset="0"/>
        </a:defRPr>
      </a:lvl5pPr>
      <a:lvl6pPr marL="457200" algn="ctr" rtl="0" fontAlgn="base">
        <a:spcBef>
          <a:spcPct val="0"/>
        </a:spcBef>
        <a:spcAft>
          <a:spcPct val="0"/>
        </a:spcAft>
        <a:defRPr sz="3200" b="1">
          <a:solidFill>
            <a:srgbClr val="002060"/>
          </a:solidFill>
          <a:latin typeface="Arial" pitchFamily="34" charset="0"/>
          <a:cs typeface="Arial" pitchFamily="34" charset="0"/>
        </a:defRPr>
      </a:lvl6pPr>
      <a:lvl7pPr marL="914400" algn="ctr" rtl="0" fontAlgn="base">
        <a:spcBef>
          <a:spcPct val="0"/>
        </a:spcBef>
        <a:spcAft>
          <a:spcPct val="0"/>
        </a:spcAft>
        <a:defRPr sz="3200" b="1">
          <a:solidFill>
            <a:srgbClr val="002060"/>
          </a:solidFill>
          <a:latin typeface="Arial" pitchFamily="34" charset="0"/>
          <a:cs typeface="Arial" pitchFamily="34" charset="0"/>
        </a:defRPr>
      </a:lvl7pPr>
      <a:lvl8pPr marL="1371600" algn="ctr" rtl="0" fontAlgn="base">
        <a:spcBef>
          <a:spcPct val="0"/>
        </a:spcBef>
        <a:spcAft>
          <a:spcPct val="0"/>
        </a:spcAft>
        <a:defRPr sz="3200" b="1">
          <a:solidFill>
            <a:srgbClr val="002060"/>
          </a:solidFill>
          <a:latin typeface="Arial" pitchFamily="34" charset="0"/>
          <a:cs typeface="Arial" pitchFamily="34" charset="0"/>
        </a:defRPr>
      </a:lvl8pPr>
      <a:lvl9pPr marL="1828800" algn="ctr" rtl="0" fontAlgn="base">
        <a:spcBef>
          <a:spcPct val="0"/>
        </a:spcBef>
        <a:spcAft>
          <a:spcPct val="0"/>
        </a:spcAft>
        <a:defRPr sz="3200" b="1">
          <a:solidFill>
            <a:srgbClr val="002060"/>
          </a:solidFill>
          <a:latin typeface="Arial" pitchFamily="34" charset="0"/>
          <a:cs typeface="Arial" pitchFamily="34" charset="0"/>
        </a:defRPr>
      </a:lvl9pPr>
    </p:titleStyle>
    <p:bodyStyle>
      <a:lvl1pPr marL="401638" indent="-401638" algn="l" rtl="0" eaLnBrk="0" fontAlgn="base" hangingPunct="0">
        <a:spcBef>
          <a:spcPts val="600"/>
        </a:spcBef>
        <a:spcAft>
          <a:spcPct val="0"/>
        </a:spcAft>
        <a:buClr>
          <a:srgbClr val="9BBB59"/>
        </a:buClr>
        <a:buSzPct val="90000"/>
        <a:buFont typeface="Wingdings" pitchFamily="2" charset="2"/>
        <a:buChar char=""/>
        <a:defRPr sz="2800" kern="1200">
          <a:solidFill>
            <a:srgbClr val="7F7F7F"/>
          </a:solidFill>
          <a:latin typeface="Arial" pitchFamily="34" charset="0"/>
          <a:ea typeface="+mn-ea"/>
          <a:cs typeface="Arial" pitchFamily="34" charset="0"/>
        </a:defRPr>
      </a:lvl1pPr>
      <a:lvl2pPr marL="801688" indent="-457200" algn="l" rtl="0" eaLnBrk="0" fontAlgn="base" hangingPunct="0">
        <a:spcBef>
          <a:spcPts val="600"/>
        </a:spcBef>
        <a:spcAft>
          <a:spcPts val="1200"/>
        </a:spcAft>
        <a:buClr>
          <a:srgbClr val="C0D597"/>
        </a:buClr>
        <a:buSzPct val="85000"/>
        <a:buFont typeface="Webdings" pitchFamily="18" charset="2"/>
        <a:buChar char=""/>
        <a:defRPr sz="2400" kern="1200">
          <a:solidFill>
            <a:srgbClr val="7F7F7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rgbClr val="7F7F7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rgbClr val="7F7F7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File:2010-05-14-USCYBERCOM_Logo.jpg" TargetMode="External"/><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29.jpeg"/><Relationship Id="rId2" Type="http://schemas.openxmlformats.org/officeDocument/2006/relationships/hyperlink" Target="https://www.google.com/url?q=http://www.cfinotebook.net/cfinotebook.html&amp;sa=U&amp;ei=TnZ6U8HwOs6MqAaZ-IKQBw&amp;ved=0CC4Q9QEwAA&amp;usg=AFQjCNEpOvZZGqcqG8SapQgYO_su518LlQ" TargetMode="External"/><Relationship Id="rId16"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5" Type="http://schemas.openxmlformats.org/officeDocument/2006/relationships/hyperlink" Target="http://www.google.com/url?url=http://www.nist.gov/itl/iad/ig/idqt.cfm&amp;rct=j&amp;frm=1&amp;q=&amp;esrc=s&amp;sa=U&amp;ei=8qytVL-EAofjsASTyIHYAQ&amp;ved=0CBYQ9QEwAA&amp;usg=AFQjCNEFsPCzLH0aNtywhyth2zA23cVCIw" TargetMode="External"/><Relationship Id="rId10" Type="http://schemas.openxmlformats.org/officeDocument/2006/relationships/hyperlink" Target="http://www.rtca.org/index.asp" TargetMode="External"/><Relationship Id="rId4" Type="http://schemas.openxmlformats.org/officeDocument/2006/relationships/image" Target="../media/image19.png"/><Relationship Id="rId9" Type="http://schemas.openxmlformats.org/officeDocument/2006/relationships/image" Target="../media/image23.jpe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ctrTitle"/>
          </p:nvPr>
        </p:nvSpPr>
        <p:spPr>
          <a:xfrm>
            <a:off x="243385" y="970959"/>
            <a:ext cx="4656161" cy="1840175"/>
          </a:xfrm>
        </p:spPr>
        <p:txBody>
          <a:bodyPr/>
          <a:lstStyle/>
          <a:p>
            <a:pPr algn="ctr" eaLnBrk="1" hangingPunct="1"/>
            <a:r>
              <a:rPr lang="en-US" sz="4000" dirty="0">
                <a:solidFill>
                  <a:srgbClr val="002060"/>
                </a:solidFill>
              </a:rPr>
              <a:t>FAA Cybersecurity R&amp;D Plan</a:t>
            </a:r>
            <a:endParaRPr lang="en-US" altLang="en-US" sz="2400" dirty="0" smtClean="0">
              <a:solidFill>
                <a:schemeClr val="tx2"/>
              </a:solidFill>
            </a:endParaRPr>
          </a:p>
        </p:txBody>
      </p:sp>
      <p:sp>
        <p:nvSpPr>
          <p:cNvPr id="8195" name="Rectangle 2"/>
          <p:cNvSpPr>
            <a:spLocks noChangeArrowheads="1"/>
          </p:cNvSpPr>
          <p:nvPr/>
        </p:nvSpPr>
        <p:spPr bwMode="auto">
          <a:xfrm>
            <a:off x="4920146" y="3896564"/>
            <a:ext cx="36957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9163" lvl="1" indent="-687388" fontAlgn="base">
              <a:spcAft>
                <a:spcPct val="0"/>
              </a:spcAft>
            </a:pPr>
            <a:r>
              <a:rPr lang="en-US" altLang="en-US" sz="1600" b="1" dirty="0" smtClean="0">
                <a:solidFill>
                  <a:srgbClr val="1F497D"/>
                </a:solidFill>
                <a:cs typeface="Arial" pitchFamily="34" charset="0"/>
              </a:rPr>
              <a:t>To: 	</a:t>
            </a:r>
            <a:r>
              <a:rPr lang="en-US" altLang="en-US" sz="1600" b="1" dirty="0" smtClean="0">
                <a:solidFill>
                  <a:srgbClr val="1F497D"/>
                </a:solidFill>
                <a:cs typeface="Arial" pitchFamily="34" charset="0"/>
              </a:rPr>
              <a:t>NAS Ops Subcommittee</a:t>
            </a:r>
            <a:endParaRPr lang="en-US" altLang="en-US" sz="1600" dirty="0" smtClean="0">
              <a:solidFill>
                <a:srgbClr val="1F497D"/>
              </a:solidFill>
              <a:cs typeface="Arial" pitchFamily="34" charset="0"/>
            </a:endParaRPr>
          </a:p>
          <a:p>
            <a:pPr marL="468313" lvl="1" fontAlgn="base">
              <a:spcAft>
                <a:spcPct val="0"/>
              </a:spcAft>
            </a:pPr>
            <a:endParaRPr lang="en-US" altLang="en-US" sz="1600" dirty="0" smtClean="0">
              <a:solidFill>
                <a:srgbClr val="1F497D"/>
              </a:solidFill>
              <a:cs typeface="Arial" pitchFamily="34" charset="0"/>
            </a:endParaRPr>
          </a:p>
          <a:p>
            <a:pPr marL="468313" lvl="1" indent="-236538" fontAlgn="base">
              <a:spcAft>
                <a:spcPct val="0"/>
              </a:spcAft>
            </a:pPr>
            <a:r>
              <a:rPr lang="en-US" altLang="en-US" sz="1600" dirty="0" smtClean="0">
                <a:solidFill>
                  <a:srgbClr val="1F497D"/>
                </a:solidFill>
                <a:cs typeface="Arial" pitchFamily="34" charset="0"/>
              </a:rPr>
              <a:t>By:	John Lapointe, ANG-E2</a:t>
            </a:r>
          </a:p>
          <a:p>
            <a:pPr marL="919163" lvl="1" fontAlgn="base">
              <a:spcAft>
                <a:spcPct val="0"/>
              </a:spcAft>
            </a:pPr>
            <a:r>
              <a:rPr lang="en-US" altLang="en-US" sz="1600" dirty="0" smtClean="0">
                <a:solidFill>
                  <a:srgbClr val="1F497D"/>
                </a:solidFill>
                <a:cs typeface="Arial" pitchFamily="34" charset="0"/>
              </a:rPr>
              <a:t>Chuck Agava, ANG-E271</a:t>
            </a:r>
          </a:p>
          <a:p>
            <a:pPr marL="914400" lvl="1" indent="-682625" fontAlgn="base">
              <a:spcBef>
                <a:spcPct val="50000"/>
              </a:spcBef>
              <a:spcAft>
                <a:spcPct val="0"/>
              </a:spcAft>
            </a:pPr>
            <a:r>
              <a:rPr lang="en-US" altLang="en-US" sz="1600" b="1" dirty="0" smtClean="0">
                <a:solidFill>
                  <a:srgbClr val="1F497D"/>
                </a:solidFill>
                <a:cs typeface="Arial" pitchFamily="34" charset="0"/>
              </a:rPr>
              <a:t>Date:    	</a:t>
            </a:r>
            <a:r>
              <a:rPr lang="en-US" altLang="en-US" sz="1600" dirty="0" smtClean="0">
                <a:solidFill>
                  <a:srgbClr val="1F497D"/>
                </a:solidFill>
                <a:cs typeface="Arial" pitchFamily="34" charset="0"/>
              </a:rPr>
              <a:t>September 13, </a:t>
            </a:r>
            <a:r>
              <a:rPr lang="en-US" altLang="en-US" sz="1600" dirty="0" smtClean="0">
                <a:solidFill>
                  <a:srgbClr val="1F497D"/>
                </a:solidFill>
                <a:cs typeface="Arial" pitchFamily="34" charset="0"/>
              </a:rPr>
              <a:t>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001" y="970958"/>
            <a:ext cx="3691845" cy="203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Users\John Lapointe\AppData\Local\Microsoft\Windows\Temporary Internet Files\Content.IE5\14EL7X80\cybersecurit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446" y="3704229"/>
            <a:ext cx="3684894" cy="213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2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 Same Side Corner Rectangle 78"/>
          <p:cNvSpPr/>
          <p:nvPr/>
        </p:nvSpPr>
        <p:spPr bwMode="auto">
          <a:xfrm>
            <a:off x="1756786" y="3012734"/>
            <a:ext cx="7278357" cy="284378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34" name="Round Same Side Corner Rectangle 33"/>
          <p:cNvSpPr/>
          <p:nvPr/>
        </p:nvSpPr>
        <p:spPr bwMode="auto">
          <a:xfrm>
            <a:off x="2179497" y="1790827"/>
            <a:ext cx="6735902"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40" name="Round Same Side Corner Rectangle 39"/>
          <p:cNvSpPr/>
          <p:nvPr/>
        </p:nvSpPr>
        <p:spPr bwMode="auto">
          <a:xfrm>
            <a:off x="2179497" y="754856"/>
            <a:ext cx="6735903" cy="914400"/>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sp>
        <p:nvSpPr>
          <p:cNvPr id="53" name="Oval 52"/>
          <p:cNvSpPr/>
          <p:nvPr/>
        </p:nvSpPr>
        <p:spPr>
          <a:xfrm>
            <a:off x="4265613" y="907263"/>
            <a:ext cx="1035050" cy="60371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2</a:t>
            </a:r>
            <a:endParaRPr lang="en-US" sz="1400" b="1" dirty="0">
              <a:solidFill>
                <a:prstClr val="white"/>
              </a:solidFill>
            </a:endParaRPr>
          </a:p>
        </p:txBody>
      </p:sp>
      <p:sp>
        <p:nvSpPr>
          <p:cNvPr id="57" name="Rounded Rectangle 56"/>
          <p:cNvSpPr/>
          <p:nvPr/>
        </p:nvSpPr>
        <p:spPr>
          <a:xfrm>
            <a:off x="3800607" y="1970417"/>
            <a:ext cx="930011"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Security and Resiliency</a:t>
            </a:r>
            <a:endParaRPr lang="en-US" sz="1200" b="1" dirty="0">
              <a:solidFill>
                <a:srgbClr val="0070C0"/>
              </a:solidFill>
            </a:endParaRPr>
          </a:p>
        </p:txBody>
      </p:sp>
      <p:sp>
        <p:nvSpPr>
          <p:cNvPr id="45"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0"/>
              </a:spcBef>
              <a:defRPr/>
            </a:pPr>
            <a:r>
              <a:rPr lang="en-US" sz="3200" b="1" dirty="0" smtClean="0">
                <a:solidFill>
                  <a:srgbClr val="9BBB59">
                    <a:lumMod val="40000"/>
                    <a:lumOff val="60000"/>
                  </a:srgbClr>
                </a:solidFill>
                <a:latin typeface="Calibri" pitchFamily="34" charset="0"/>
                <a:cs typeface="Arial" charset="0"/>
              </a:rPr>
              <a:t>Cybersecurity R&amp;D Plan- Framework</a:t>
            </a:r>
          </a:p>
        </p:txBody>
      </p:sp>
      <p:sp>
        <p:nvSpPr>
          <p:cNvPr id="46" name="Oval 45"/>
          <p:cNvSpPr/>
          <p:nvPr/>
        </p:nvSpPr>
        <p:spPr>
          <a:xfrm>
            <a:off x="5835362" y="895381"/>
            <a:ext cx="103505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3</a:t>
            </a:r>
            <a:endParaRPr lang="en-US" sz="1400" b="1" dirty="0">
              <a:solidFill>
                <a:prstClr val="white"/>
              </a:solidFill>
            </a:endParaRPr>
          </a:p>
        </p:txBody>
      </p:sp>
      <p:sp>
        <p:nvSpPr>
          <p:cNvPr id="47" name="Oval 46"/>
          <p:cNvSpPr/>
          <p:nvPr/>
        </p:nvSpPr>
        <p:spPr>
          <a:xfrm>
            <a:off x="7288213" y="865747"/>
            <a:ext cx="977900" cy="6333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prstClr val="white"/>
                </a:solidFill>
              </a:rPr>
              <a:t>FAA Goal 4</a:t>
            </a:r>
            <a:endParaRPr lang="en-US" sz="1400" b="1" dirty="0">
              <a:solidFill>
                <a:prstClr val="white"/>
              </a:solidFill>
            </a:endParaRPr>
          </a:p>
        </p:txBody>
      </p:sp>
      <p:sp>
        <p:nvSpPr>
          <p:cNvPr id="48" name="Round Same Side Corner Rectangle 47"/>
          <p:cNvSpPr/>
          <p:nvPr/>
        </p:nvSpPr>
        <p:spPr bwMode="auto">
          <a:xfrm>
            <a:off x="3323755" y="3209211"/>
            <a:ext cx="1495916" cy="2288075"/>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schemeClr val="accent6">
                    <a:lumMod val="75000"/>
                  </a:schemeClr>
                </a:solidFill>
                <a:cs typeface="Arial" charset="0"/>
              </a:rPr>
              <a:t>Aircraft </a:t>
            </a:r>
            <a:r>
              <a:rPr lang="en-US" sz="1100" b="1" dirty="0">
                <a:solidFill>
                  <a:schemeClr val="accent6">
                    <a:lumMod val="75000"/>
                  </a:schemeClr>
                </a:solidFill>
                <a:cs typeface="Arial" charset="0"/>
              </a:rPr>
              <a:t>Systems Information Security Protection (ASISP)</a:t>
            </a:r>
          </a:p>
          <a:p>
            <a:pPr marL="171450" indent="-171450">
              <a:spcBef>
                <a:spcPct val="0"/>
              </a:spcBef>
              <a:buFont typeface="Wingdings" panose="05000000000000000000" pitchFamily="2" charset="2"/>
              <a:buChar char="ü"/>
              <a:defRPr/>
            </a:pPr>
            <a:r>
              <a:rPr lang="en-US" sz="1100" b="1" dirty="0" smtClean="0">
                <a:solidFill>
                  <a:schemeClr val="accent6">
                    <a:lumMod val="40000"/>
                    <a:lumOff val="60000"/>
                  </a:schemeClr>
                </a:solidFill>
                <a:cs typeface="Arial" charset="0"/>
              </a:rPr>
              <a:t>UAS </a:t>
            </a:r>
            <a:r>
              <a:rPr lang="en-US" sz="1100" b="1" dirty="0">
                <a:solidFill>
                  <a:schemeClr val="accent6">
                    <a:lumMod val="40000"/>
                    <a:lumOff val="60000"/>
                  </a:schemeClr>
                </a:solidFill>
                <a:cs typeface="Arial" charset="0"/>
              </a:rPr>
              <a:t>C2 Link Security Protection </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Cybersecurity Risks of Cabin Communications </a:t>
            </a:r>
            <a:r>
              <a:rPr lang="en-US" sz="1100" b="1" dirty="0" smtClean="0">
                <a:solidFill>
                  <a:prstClr val="white"/>
                </a:solidFill>
                <a:cs typeface="Arial" charset="0"/>
              </a:rPr>
              <a:t>and Information </a:t>
            </a:r>
            <a:r>
              <a:rPr lang="en-US" sz="1100" b="1" dirty="0">
                <a:solidFill>
                  <a:prstClr val="white"/>
                </a:solidFill>
                <a:cs typeface="Arial" charset="0"/>
              </a:rPr>
              <a:t>Systems</a:t>
            </a:r>
          </a:p>
        </p:txBody>
      </p:sp>
      <p:sp>
        <p:nvSpPr>
          <p:cNvPr id="64" name="Down Arrow 63"/>
          <p:cNvSpPr/>
          <p:nvPr/>
        </p:nvSpPr>
        <p:spPr>
          <a:xfrm>
            <a:off x="4022952" y="2581524"/>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6" name="Down Arrow 65"/>
          <p:cNvSpPr/>
          <p:nvPr/>
        </p:nvSpPr>
        <p:spPr>
          <a:xfrm>
            <a:off x="5236897" y="2558818"/>
            <a:ext cx="484187" cy="5334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Rounded Rectangle 28"/>
          <p:cNvSpPr/>
          <p:nvPr/>
        </p:nvSpPr>
        <p:spPr>
          <a:xfrm>
            <a:off x="5092171" y="1971924"/>
            <a:ext cx="901700" cy="557477"/>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Data Analytics</a:t>
            </a:r>
            <a:endParaRPr lang="en-US" sz="1200" b="1" dirty="0">
              <a:solidFill>
                <a:srgbClr val="0070C0"/>
              </a:solidFill>
            </a:endParaRPr>
          </a:p>
        </p:txBody>
      </p:sp>
      <p:sp>
        <p:nvSpPr>
          <p:cNvPr id="30" name="Rounded Rectangle 29"/>
          <p:cNvSpPr/>
          <p:nvPr/>
        </p:nvSpPr>
        <p:spPr>
          <a:xfrm>
            <a:off x="7665300" y="1873104"/>
            <a:ext cx="1169459"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Human Behavior &amp; Human Factors</a:t>
            </a:r>
            <a:endParaRPr lang="en-US" sz="1200" b="1" dirty="0">
              <a:solidFill>
                <a:srgbClr val="0070C0"/>
              </a:solidFill>
            </a:endParaRPr>
          </a:p>
        </p:txBody>
      </p:sp>
      <p:sp>
        <p:nvSpPr>
          <p:cNvPr id="31" name="Rounded Rectangle 30"/>
          <p:cNvSpPr/>
          <p:nvPr/>
        </p:nvSpPr>
        <p:spPr>
          <a:xfrm>
            <a:off x="6377769" y="1919801"/>
            <a:ext cx="1035050" cy="609600"/>
          </a:xfrm>
          <a:prstGeom prst="roundRect">
            <a:avLst>
              <a:gd name="adj" fmla="val 9183"/>
            </a:avLst>
          </a:prstGeom>
          <a:solidFill>
            <a:schemeClr val="accent3">
              <a:lumMod val="60000"/>
              <a:lumOff val="40000"/>
            </a:schemeClr>
          </a:solidFill>
          <a:ln w="19050" cap="flat" cmpd="sng" algn="ctr">
            <a:solidFill>
              <a:srgbClr val="FFC000"/>
            </a:solidFill>
            <a:prstDash val="solid"/>
          </a:ln>
          <a:effectLst/>
        </p:spPr>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US" sz="1200" b="1" dirty="0" smtClean="0">
                <a:solidFill>
                  <a:srgbClr val="0070C0"/>
                </a:solidFill>
              </a:rPr>
              <a:t>System-wide Safety Assurance</a:t>
            </a:r>
            <a:endParaRPr lang="en-US" sz="1200" b="1" dirty="0">
              <a:solidFill>
                <a:srgbClr val="0070C0"/>
              </a:solidFill>
            </a:endParaRPr>
          </a:p>
        </p:txBody>
      </p:sp>
      <p:sp>
        <p:nvSpPr>
          <p:cNvPr id="33" name="TextBox 32"/>
          <p:cNvSpPr txBox="1"/>
          <p:nvPr/>
        </p:nvSpPr>
        <p:spPr>
          <a:xfrm>
            <a:off x="2323733" y="775364"/>
            <a:ext cx="1719396" cy="923330"/>
          </a:xfrm>
          <a:prstGeom prst="rect">
            <a:avLst/>
          </a:prstGeom>
          <a:noFill/>
        </p:spPr>
        <p:txBody>
          <a:bodyPr wrap="square" rtlCol="0">
            <a:spAutoFit/>
          </a:bodyPr>
          <a:lstStyle/>
          <a:p>
            <a:pPr fontAlgn="base">
              <a:spcBef>
                <a:spcPct val="0"/>
              </a:spcBef>
              <a:spcAft>
                <a:spcPct val="0"/>
              </a:spcAft>
            </a:pPr>
            <a:r>
              <a:rPr lang="en-US" b="1" dirty="0" smtClean="0">
                <a:solidFill>
                  <a:srgbClr val="FF0000"/>
                </a:solidFill>
                <a:cs typeface="Arial" charset="0"/>
              </a:rPr>
              <a:t>FAA Cybersecurity Goals</a:t>
            </a:r>
            <a:endParaRPr lang="en-US" b="1" dirty="0">
              <a:solidFill>
                <a:srgbClr val="FF0000"/>
              </a:solidFill>
              <a:cs typeface="Arial" charset="0"/>
            </a:endParaRPr>
          </a:p>
        </p:txBody>
      </p:sp>
      <p:sp>
        <p:nvSpPr>
          <p:cNvPr id="36" name="TextBox 35"/>
          <p:cNvSpPr txBox="1"/>
          <p:nvPr/>
        </p:nvSpPr>
        <p:spPr>
          <a:xfrm>
            <a:off x="2327427" y="1936150"/>
            <a:ext cx="1352683" cy="707886"/>
          </a:xfrm>
          <a:prstGeom prst="rect">
            <a:avLst/>
          </a:prstGeom>
          <a:noFill/>
        </p:spPr>
        <p:txBody>
          <a:bodyPr wrap="square" rtlCol="0">
            <a:spAutoFit/>
          </a:bodyPr>
          <a:lstStyle/>
          <a:p>
            <a:pPr fontAlgn="base">
              <a:spcBef>
                <a:spcPct val="0"/>
              </a:spcBef>
              <a:spcAft>
                <a:spcPct val="0"/>
              </a:spcAft>
            </a:pPr>
            <a:r>
              <a:rPr lang="en-US" sz="2000" b="1" dirty="0" smtClean="0">
                <a:solidFill>
                  <a:srgbClr val="FF0000"/>
                </a:solidFill>
                <a:cs typeface="Arial" charset="0"/>
              </a:rPr>
              <a:t>Research </a:t>
            </a:r>
          </a:p>
          <a:p>
            <a:pPr fontAlgn="base">
              <a:spcBef>
                <a:spcPct val="0"/>
              </a:spcBef>
              <a:spcAft>
                <a:spcPct val="0"/>
              </a:spcAft>
            </a:pPr>
            <a:r>
              <a:rPr lang="en-US" sz="2000" b="1" dirty="0" smtClean="0">
                <a:solidFill>
                  <a:srgbClr val="FF0000"/>
                </a:solidFill>
                <a:cs typeface="Arial" charset="0"/>
              </a:rPr>
              <a:t>Areas</a:t>
            </a:r>
            <a:endParaRPr lang="en-US" sz="2000" b="1" dirty="0">
              <a:solidFill>
                <a:srgbClr val="FF0000"/>
              </a:solidFill>
              <a:cs typeface="Arial" charset="0"/>
            </a:endParaRPr>
          </a:p>
        </p:txBody>
      </p:sp>
      <p:sp>
        <p:nvSpPr>
          <p:cNvPr id="37" name="Round Same Side Corner Rectangle 36"/>
          <p:cNvSpPr/>
          <p:nvPr/>
        </p:nvSpPr>
        <p:spPr bwMode="auto">
          <a:xfrm>
            <a:off x="4920343" y="3234138"/>
            <a:ext cx="1340755" cy="2263148"/>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prstClr val="white"/>
                </a:solidFill>
                <a:cs typeface="Arial" charset="0"/>
              </a:rPr>
              <a:t>Flight Deck Data Exchange</a:t>
            </a:r>
          </a:p>
          <a:p>
            <a:pPr marL="171450" indent="-171450">
              <a:spcBef>
                <a:spcPct val="0"/>
              </a:spcBef>
              <a:buFont typeface="Wingdings" panose="05000000000000000000" pitchFamily="2" charset="2"/>
              <a:buChar char="ü"/>
              <a:defRPr/>
            </a:pPr>
            <a:r>
              <a:rPr lang="en-US" sz="1100" b="1" dirty="0">
                <a:solidFill>
                  <a:schemeClr val="accent6">
                    <a:lumMod val="75000"/>
                  </a:schemeClr>
                </a:solidFill>
                <a:cs typeface="Arial" charset="0"/>
              </a:rPr>
              <a:t>NextGen Information </a:t>
            </a:r>
            <a:r>
              <a:rPr lang="en-US" sz="1100" b="1" dirty="0" smtClean="0">
                <a:solidFill>
                  <a:schemeClr val="accent6">
                    <a:lumMod val="75000"/>
                  </a:schemeClr>
                </a:solidFill>
                <a:cs typeface="Arial" charset="0"/>
              </a:rPr>
              <a:t>Security</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IAM Interoperability</a:t>
            </a: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p:txBody>
      </p:sp>
      <p:sp>
        <p:nvSpPr>
          <p:cNvPr id="38" name="Round Same Side Corner Rectangle 37"/>
          <p:cNvSpPr/>
          <p:nvPr/>
        </p:nvSpPr>
        <p:spPr bwMode="auto">
          <a:xfrm>
            <a:off x="7665301" y="3229725"/>
            <a:ext cx="1169459" cy="2267560"/>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a:spcBef>
                <a:spcPct val="0"/>
              </a:spcBef>
              <a:buFont typeface="Wingdings" panose="05000000000000000000" pitchFamily="2" charset="2"/>
              <a:buChar char="ü"/>
              <a:defRPr/>
            </a:pPr>
            <a:r>
              <a:rPr lang="en-US" sz="1100" b="1" dirty="0" smtClean="0">
                <a:solidFill>
                  <a:prstClr val="white"/>
                </a:solidFill>
                <a:cs typeface="Arial" charset="0"/>
              </a:rPr>
              <a:t>ASISP Response and Recovery</a:t>
            </a:r>
          </a:p>
          <a:p>
            <a:pPr marL="171450" indent="-171450">
              <a:spcBef>
                <a:spcPct val="0"/>
              </a:spcBef>
              <a:buFont typeface="Wingdings" panose="05000000000000000000" pitchFamily="2" charset="2"/>
              <a:buChar char="ü"/>
              <a:defRPr/>
            </a:pPr>
            <a:r>
              <a:rPr lang="en-US" sz="1100" b="1" dirty="0">
                <a:solidFill>
                  <a:prstClr val="white"/>
                </a:solidFill>
                <a:cs typeface="Arial" charset="0"/>
              </a:rPr>
              <a:t>Situational Awareness Visualization &amp; Threat Assessment</a:t>
            </a:r>
          </a:p>
          <a:p>
            <a:pPr marL="171450" indent="-171450">
              <a:spcBef>
                <a:spcPct val="0"/>
              </a:spcBef>
              <a:buFont typeface="Wingdings" panose="05000000000000000000" pitchFamily="2" charset="2"/>
              <a:buChar char="ü"/>
              <a:defRPr/>
            </a:pPr>
            <a:endParaRPr lang="en-US" sz="1000" b="1" dirty="0">
              <a:solidFill>
                <a:prstClr val="white"/>
              </a:solidFill>
              <a:cs typeface="Arial" charset="0"/>
            </a:endParaRPr>
          </a:p>
        </p:txBody>
      </p:sp>
      <p:sp>
        <p:nvSpPr>
          <p:cNvPr id="39" name="Round Same Side Corner Rectangle 38"/>
          <p:cNvSpPr/>
          <p:nvPr/>
        </p:nvSpPr>
        <p:spPr bwMode="auto">
          <a:xfrm>
            <a:off x="6392789" y="3234314"/>
            <a:ext cx="1187802" cy="2262971"/>
          </a:xfrm>
          <a:prstGeom prst="round2SameRect">
            <a:avLst/>
          </a:prstGeom>
          <a:solidFill>
            <a:schemeClr val="tx2">
              <a:lumMod val="75000"/>
            </a:schemeClr>
          </a:solidFill>
          <a:ln w="28575" cap="flat" cmpd="sng" algn="ctr">
            <a:solidFill>
              <a:srgbClr val="0070C0"/>
            </a:solidFill>
            <a:prstDash val="solid"/>
            <a:round/>
            <a:headEnd type="none" w="med" len="med"/>
            <a:tailEnd type="none" w="med" len="med"/>
          </a:ln>
          <a:effectLst/>
        </p:spPr>
        <p:txBody>
          <a:bodyPr tIns="18288" rIns="0" bIns="18288"/>
          <a:lstStyle/>
          <a:p>
            <a:pPr marL="171450" indent="-171450" fontAlgn="base">
              <a:spcBef>
                <a:spcPct val="0"/>
              </a:spcBef>
              <a:spcAft>
                <a:spcPct val="0"/>
              </a:spcAft>
              <a:buFont typeface="Wingdings" panose="05000000000000000000" pitchFamily="2" charset="2"/>
              <a:buChar char="ü"/>
              <a:defRPr/>
            </a:pPr>
            <a:r>
              <a:rPr lang="en-US" sz="1100" b="1" dirty="0">
                <a:solidFill>
                  <a:prstClr val="white"/>
                </a:solidFill>
                <a:cs typeface="Arial" charset="0"/>
              </a:rPr>
              <a:t>UAS C2 Link Security Protection Capability</a:t>
            </a:r>
          </a:p>
          <a:p>
            <a:pPr marL="171450" indent="-171450" fontAlgn="base">
              <a:spcBef>
                <a:spcPct val="0"/>
              </a:spcBef>
              <a:spcAft>
                <a:spcPct val="0"/>
              </a:spcAft>
              <a:buFont typeface="Wingdings" panose="05000000000000000000" pitchFamily="2" charset="2"/>
              <a:buChar char="ü"/>
              <a:defRPr/>
            </a:pPr>
            <a:r>
              <a:rPr lang="en-US" sz="1100" b="1" dirty="0" smtClean="0">
                <a:solidFill>
                  <a:schemeClr val="accent6">
                    <a:lumMod val="75000"/>
                  </a:schemeClr>
                </a:solidFill>
                <a:cs typeface="Arial" charset="0"/>
              </a:rPr>
              <a:t>CyTF Virtualization</a:t>
            </a:r>
          </a:p>
          <a:p>
            <a:pPr fontAlgn="base">
              <a:spcBef>
                <a:spcPct val="0"/>
              </a:spcBef>
              <a:spcAft>
                <a:spcPct val="0"/>
              </a:spcAft>
              <a:defRPr/>
            </a:pPr>
            <a:endParaRPr lang="en-US" sz="1000" b="1" dirty="0">
              <a:solidFill>
                <a:prstClr val="white"/>
              </a:solidFill>
              <a:cs typeface="Arial" charset="0"/>
            </a:endParaRPr>
          </a:p>
        </p:txBody>
      </p:sp>
      <p:sp>
        <p:nvSpPr>
          <p:cNvPr id="41" name="Down Arrow 40"/>
          <p:cNvSpPr/>
          <p:nvPr/>
        </p:nvSpPr>
        <p:spPr>
          <a:xfrm>
            <a:off x="6653201" y="2558818"/>
            <a:ext cx="484187" cy="55610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42" name="Round Same Side Corner Rectangle 41"/>
          <p:cNvSpPr/>
          <p:nvPr/>
        </p:nvSpPr>
        <p:spPr bwMode="auto">
          <a:xfrm>
            <a:off x="194551" y="3614086"/>
            <a:ext cx="1059384" cy="1725326"/>
          </a:xfrm>
          <a:prstGeom prst="round2SameRect">
            <a:avLst/>
          </a:prstGeom>
          <a:solidFill>
            <a:schemeClr val="accent1">
              <a:lumMod val="20000"/>
              <a:lumOff val="80000"/>
            </a:schemeClr>
          </a:solidFill>
          <a:ln w="28575" cap="flat" cmpd="sng" algn="ctr">
            <a:solidFill>
              <a:srgbClr val="0070C0"/>
            </a:solidFill>
            <a:prstDash val="solid"/>
            <a:round/>
            <a:headEnd type="none" w="med" len="med"/>
            <a:tailEnd type="none" w="med" len="med"/>
          </a:ln>
          <a:effectLst/>
        </p:spPr>
        <p:txBody>
          <a:bodyPr tIns="18288" rIns="0" bIns="18288"/>
          <a:lstStyle/>
          <a:p>
            <a:pPr algn="ctr">
              <a:defRPr/>
            </a:pPr>
            <a:endParaRPr lang="en-US" sz="2000" b="1" i="1" dirty="0">
              <a:solidFill>
                <a:prstClr val="white"/>
              </a:solidFill>
              <a:cs typeface="Arial" charset="0"/>
            </a:endParaRPr>
          </a:p>
        </p:txBody>
      </p:sp>
      <p:cxnSp>
        <p:nvCxnSpPr>
          <p:cNvPr id="3" name="Straight Connector 2"/>
          <p:cNvCxnSpPr/>
          <p:nvPr/>
        </p:nvCxnSpPr>
        <p:spPr>
          <a:xfrm flipV="1">
            <a:off x="194551" y="4078216"/>
            <a:ext cx="1059384" cy="532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15722" y="4728322"/>
            <a:ext cx="1038213" cy="400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83757" y="3677543"/>
            <a:ext cx="542136" cy="338554"/>
          </a:xfrm>
          <a:prstGeom prst="rect">
            <a:avLst/>
          </a:prstGeom>
          <a:noFill/>
        </p:spPr>
        <p:txBody>
          <a:bodyPr wrap="none" rtlCol="0">
            <a:spAutoFit/>
          </a:bodyPr>
          <a:lstStyle/>
          <a:p>
            <a:pPr algn="ctr" fontAlgn="base">
              <a:spcBef>
                <a:spcPct val="0"/>
              </a:spcBef>
              <a:spcAft>
                <a:spcPct val="0"/>
              </a:spcAft>
            </a:pPr>
            <a:r>
              <a:rPr lang="en-US" sz="1600" b="1" dirty="0" smtClean="0">
                <a:solidFill>
                  <a:srgbClr val="FF0000"/>
                </a:solidFill>
                <a:cs typeface="Arial" charset="0"/>
              </a:rPr>
              <a:t>NAS</a:t>
            </a:r>
            <a:endParaRPr lang="en-US" sz="1600" b="1" dirty="0">
              <a:solidFill>
                <a:srgbClr val="FF0000"/>
              </a:solidFill>
              <a:cs typeface="Arial" charset="0"/>
            </a:endParaRPr>
          </a:p>
        </p:txBody>
      </p:sp>
      <p:sp>
        <p:nvSpPr>
          <p:cNvPr id="58" name="TextBox 57"/>
          <p:cNvSpPr txBox="1"/>
          <p:nvPr/>
        </p:nvSpPr>
        <p:spPr>
          <a:xfrm>
            <a:off x="276844" y="4142055"/>
            <a:ext cx="894797" cy="584775"/>
          </a:xfrm>
          <a:prstGeom prst="rect">
            <a:avLst/>
          </a:prstGeom>
          <a:noFill/>
        </p:spPr>
        <p:txBody>
          <a:bodyPr wrap="none" rtlCol="0">
            <a:spAutoFit/>
          </a:bodyPr>
          <a:lstStyle/>
          <a:p>
            <a:pPr fontAlgn="base">
              <a:spcBef>
                <a:spcPct val="0"/>
              </a:spcBef>
              <a:spcAft>
                <a:spcPct val="0"/>
              </a:spcAft>
            </a:pPr>
            <a:r>
              <a:rPr lang="en-US" sz="1600" b="1" dirty="0" smtClean="0">
                <a:solidFill>
                  <a:srgbClr val="FF0000"/>
                </a:solidFill>
                <a:cs typeface="Arial" charset="0"/>
              </a:rPr>
              <a:t>Mission </a:t>
            </a:r>
          </a:p>
          <a:p>
            <a:pPr fontAlgn="base">
              <a:spcBef>
                <a:spcPct val="0"/>
              </a:spcBef>
              <a:spcAft>
                <a:spcPct val="0"/>
              </a:spcAft>
            </a:pPr>
            <a:r>
              <a:rPr lang="en-US" sz="1600" b="1" dirty="0" smtClean="0">
                <a:solidFill>
                  <a:srgbClr val="FF0000"/>
                </a:solidFill>
                <a:cs typeface="Arial" charset="0"/>
              </a:rPr>
              <a:t>Support</a:t>
            </a:r>
            <a:endParaRPr lang="en-US" sz="1600" b="1" dirty="0">
              <a:solidFill>
                <a:srgbClr val="FF0000"/>
              </a:solidFill>
              <a:cs typeface="Arial" charset="0"/>
            </a:endParaRPr>
          </a:p>
        </p:txBody>
      </p:sp>
      <p:sp>
        <p:nvSpPr>
          <p:cNvPr id="59" name="TextBox 58"/>
          <p:cNvSpPr txBox="1"/>
          <p:nvPr/>
        </p:nvSpPr>
        <p:spPr>
          <a:xfrm>
            <a:off x="351697" y="4926822"/>
            <a:ext cx="574196" cy="338554"/>
          </a:xfrm>
          <a:prstGeom prst="rect">
            <a:avLst/>
          </a:prstGeom>
          <a:noFill/>
        </p:spPr>
        <p:txBody>
          <a:bodyPr wrap="none" rtlCol="0">
            <a:spAutoFit/>
          </a:bodyPr>
          <a:lstStyle/>
          <a:p>
            <a:pPr fontAlgn="base">
              <a:spcBef>
                <a:spcPct val="0"/>
              </a:spcBef>
              <a:spcAft>
                <a:spcPct val="0"/>
              </a:spcAft>
            </a:pPr>
            <a:r>
              <a:rPr lang="en-US" sz="1600" b="1" dirty="0" smtClean="0">
                <a:solidFill>
                  <a:srgbClr val="FF0000"/>
                </a:solidFill>
                <a:cs typeface="Arial" charset="0"/>
              </a:rPr>
              <a:t>R&amp;D</a:t>
            </a:r>
            <a:endParaRPr lang="en-US" sz="1600" b="1" dirty="0">
              <a:solidFill>
                <a:srgbClr val="FF0000"/>
              </a:solidFill>
              <a:cs typeface="Arial" charset="0"/>
            </a:endParaRPr>
          </a:p>
        </p:txBody>
      </p:sp>
      <p:sp>
        <p:nvSpPr>
          <p:cNvPr id="60" name="TextBox 59"/>
          <p:cNvSpPr txBox="1"/>
          <p:nvPr/>
        </p:nvSpPr>
        <p:spPr>
          <a:xfrm>
            <a:off x="36011" y="3082942"/>
            <a:ext cx="1593578"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FAA Domains</a:t>
            </a:r>
            <a:endParaRPr lang="en-US" sz="2000" b="1" dirty="0">
              <a:solidFill>
                <a:srgbClr val="FF0000"/>
              </a:solidFill>
              <a:cs typeface="Arial" charset="0"/>
            </a:endParaRPr>
          </a:p>
        </p:txBody>
      </p:sp>
      <p:sp>
        <p:nvSpPr>
          <p:cNvPr id="61" name="Down Arrow 60"/>
          <p:cNvSpPr/>
          <p:nvPr/>
        </p:nvSpPr>
        <p:spPr>
          <a:xfrm>
            <a:off x="8024019" y="2529401"/>
            <a:ext cx="484187" cy="58552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ight Arrow 7"/>
          <p:cNvSpPr/>
          <p:nvPr/>
        </p:nvSpPr>
        <p:spPr>
          <a:xfrm>
            <a:off x="1342603" y="4276562"/>
            <a:ext cx="1150226"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cxnSp>
        <p:nvCxnSpPr>
          <p:cNvPr id="62" name="Straight Arrow Connector 61"/>
          <p:cNvCxnSpPr>
            <a:stCxn id="53" idx="4"/>
            <a:endCxn id="57" idx="0"/>
          </p:cNvCxnSpPr>
          <p:nvPr/>
        </p:nvCxnSpPr>
        <p:spPr>
          <a:xfrm flipH="1">
            <a:off x="4265613" y="1510980"/>
            <a:ext cx="517525" cy="4594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819671" y="1499096"/>
            <a:ext cx="723350" cy="4441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5543021" y="1536960"/>
            <a:ext cx="756122" cy="40626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484862" y="1524285"/>
            <a:ext cx="484367" cy="3488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30" idx="0"/>
          </p:cNvCxnSpPr>
          <p:nvPr/>
        </p:nvCxnSpPr>
        <p:spPr>
          <a:xfrm>
            <a:off x="7790522" y="1404967"/>
            <a:ext cx="459508" cy="4681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686372" y="3726723"/>
            <a:ext cx="1676036" cy="400110"/>
          </a:xfrm>
          <a:prstGeom prst="rect">
            <a:avLst/>
          </a:prstGeom>
          <a:noFill/>
        </p:spPr>
        <p:txBody>
          <a:bodyPr wrap="none" rtlCol="0">
            <a:spAutoFit/>
          </a:bodyPr>
          <a:lstStyle/>
          <a:p>
            <a:pPr fontAlgn="base">
              <a:spcBef>
                <a:spcPct val="0"/>
              </a:spcBef>
              <a:spcAft>
                <a:spcPct val="0"/>
              </a:spcAft>
            </a:pPr>
            <a:r>
              <a:rPr lang="en-US" sz="2000" b="1" dirty="0" smtClean="0">
                <a:solidFill>
                  <a:srgbClr val="FF0000"/>
                </a:solidFill>
                <a:cs typeface="Arial" charset="0"/>
              </a:rPr>
              <a:t>Requirements</a:t>
            </a:r>
            <a:endParaRPr lang="en-US" sz="2000" b="1" dirty="0">
              <a:solidFill>
                <a:srgbClr val="FF0000"/>
              </a:solidFill>
              <a:cs typeface="Arial" charset="0"/>
            </a:endParaRPr>
          </a:p>
        </p:txBody>
      </p:sp>
      <p:sp>
        <p:nvSpPr>
          <p:cNvPr id="4" name="Slide Number Placeholder 3"/>
          <p:cNvSpPr>
            <a:spLocks noGrp="1"/>
          </p:cNvSpPr>
          <p:nvPr>
            <p:ph type="sldNum" sz="quarter" idx="12"/>
          </p:nvPr>
        </p:nvSpPr>
        <p:spPr/>
        <p:txBody>
          <a:bodyPr/>
          <a:lstStyle/>
          <a:p>
            <a:pPr>
              <a:defRPr/>
            </a:pPr>
            <a:fld id="{2FD6632C-183B-4709-93B2-0C14D16AE722}"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54433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6A9766E-08FD-42AE-91B3-D68F02E446CF}" type="slidenum">
              <a:rPr kumimoji="0" lang="en-US" altLang="en-US" sz="1200" b="0" i="0" u="none" strike="noStrike" kern="1200" cap="none" spc="0" normalizeH="0" baseline="0" noProof="0" smtClean="0">
                <a:ln>
                  <a:noFill/>
                </a:ln>
                <a:solidFill>
                  <a:srgbClr val="898989"/>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smtClean="0">
              <a:ln>
                <a:noFill/>
              </a:ln>
              <a:solidFill>
                <a:srgbClr val="898989"/>
              </a:solidFill>
              <a:effectLst/>
              <a:uLnTx/>
              <a:uFillTx/>
              <a:latin typeface="Arial" charset="0"/>
              <a:ea typeface="+mn-ea"/>
              <a:cs typeface="Arial" charset="0"/>
            </a:endParaRPr>
          </a:p>
        </p:txBody>
      </p:sp>
      <p:sp>
        <p:nvSpPr>
          <p:cNvPr id="12291"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9BBB59">
                    <a:lumMod val="40000"/>
                    <a:lumOff val="60000"/>
                  </a:srgbClr>
                </a:solidFill>
                <a:effectLst/>
                <a:uLnTx/>
                <a:uFillTx/>
                <a:latin typeface="Calibri" pitchFamily="34" charset="0"/>
                <a:ea typeface="+mn-ea"/>
                <a:cs typeface="+mn-cs"/>
              </a:rPr>
              <a:t>Cybersecurity R&amp;D Plan – Research Requirements</a:t>
            </a:r>
            <a:endParaRPr kumimoji="0" lang="en-US" sz="3200" b="1" i="0" u="none" strike="noStrike" kern="1200" cap="none" spc="0" normalizeH="0" baseline="0" noProof="0" dirty="0">
              <a:ln>
                <a:noFill/>
              </a:ln>
              <a:solidFill>
                <a:srgbClr val="9BBB59">
                  <a:lumMod val="40000"/>
                  <a:lumOff val="60000"/>
                </a:srgbClr>
              </a:solidFill>
              <a:effectLst/>
              <a:uLnTx/>
              <a:uFillTx/>
              <a:latin typeface="Calibri" pitchFamily="34" charset="0"/>
              <a:ea typeface="+mn-ea"/>
              <a:cs typeface="+mn-cs"/>
            </a:endParaRPr>
          </a:p>
        </p:txBody>
      </p:sp>
      <p:graphicFrame>
        <p:nvGraphicFramePr>
          <p:cNvPr id="10" name="Table 9"/>
          <p:cNvGraphicFramePr>
            <a:graphicFrameLocks noGrp="1"/>
          </p:cNvGraphicFramePr>
          <p:nvPr>
            <p:extLst/>
          </p:nvPr>
        </p:nvGraphicFramePr>
        <p:xfrm>
          <a:off x="320675" y="896938"/>
          <a:ext cx="8502650" cy="733425"/>
        </p:xfrm>
        <a:graphic>
          <a:graphicData uri="http://schemas.openxmlformats.org/drawingml/2006/table">
            <a:tbl>
              <a:tblPr firstRow="1" bandRow="1">
                <a:tableStyleId>{073A0DAA-6AF3-43AB-8588-CEC1D06C72B9}</a:tableStyleId>
              </a:tblPr>
              <a:tblGrid>
                <a:gridCol w="8502650">
                  <a:extLst>
                    <a:ext uri="{9D8B030D-6E8A-4147-A177-3AD203B41FA5}">
                      <a16:colId xmlns:a16="http://schemas.microsoft.com/office/drawing/2014/main" val="20000"/>
                    </a:ext>
                  </a:extLst>
                </a:gridCol>
              </a:tblGrid>
              <a:tr h="733425">
                <a:tc>
                  <a:txBody>
                    <a:bodyPr/>
                    <a:lstStyle/>
                    <a:p>
                      <a:pPr algn="ctr"/>
                      <a:r>
                        <a:rPr lang="en-US" sz="2400" b="1" dirty="0" smtClean="0">
                          <a:solidFill>
                            <a:schemeClr val="tx1"/>
                          </a:solidFill>
                        </a:rPr>
                        <a:t>Research Area: Security</a:t>
                      </a:r>
                      <a:r>
                        <a:rPr lang="en-US" sz="2400" b="1" baseline="0" dirty="0" smtClean="0">
                          <a:solidFill>
                            <a:schemeClr val="tx1"/>
                          </a:solidFill>
                        </a:rPr>
                        <a:t> and Resiliency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Develop methods to enhance FAA’s ability to prevent, detect, and respond to cyber</a:t>
                      </a:r>
                      <a:r>
                        <a:rPr lang="en-US" sz="1600" b="1" baseline="0" dirty="0" smtClean="0">
                          <a:solidFill>
                            <a:srgbClr val="C00000"/>
                          </a:solidFill>
                        </a:rPr>
                        <a:t> </a:t>
                      </a:r>
                      <a:r>
                        <a:rPr lang="en-US" sz="1600" b="1" dirty="0" smtClean="0">
                          <a:solidFill>
                            <a:srgbClr val="C00000"/>
                          </a:solidFill>
                        </a:rPr>
                        <a:t>attacks</a:t>
                      </a:r>
                      <a:endParaRPr lang="en-US" sz="1600" b="1" kern="1200" baseline="0" dirty="0" smtClean="0">
                        <a:solidFill>
                          <a:srgbClr val="C00000"/>
                        </a:solidFill>
                        <a:effectLst/>
                        <a:latin typeface="+mn-lt"/>
                        <a:ea typeface="+mn-ea"/>
                        <a:cs typeface="+mn-cs"/>
                      </a:endParaRPr>
                    </a:p>
                  </a:txBody>
                  <a:tcPr marL="91431" marR="91431" marT="45677" marB="456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nvPr>
        </p:nvGraphicFramePr>
        <p:xfrm>
          <a:off x="320675" y="4924529"/>
          <a:ext cx="8773853" cy="883492"/>
        </p:xfrm>
        <a:graphic>
          <a:graphicData uri="http://schemas.openxmlformats.org/drawingml/2006/table">
            <a:tbl>
              <a:tblPr firstRow="1" bandRow="1">
                <a:tableStyleId>{5C22544A-7EE6-4342-B048-85BDC9FD1C3A}</a:tableStyleId>
              </a:tblPr>
              <a:tblGrid>
                <a:gridCol w="1657048">
                  <a:extLst>
                    <a:ext uri="{9D8B030D-6E8A-4147-A177-3AD203B41FA5}">
                      <a16:colId xmlns:a16="http://schemas.microsoft.com/office/drawing/2014/main" val="20000"/>
                    </a:ext>
                  </a:extLst>
                </a:gridCol>
                <a:gridCol w="1423361">
                  <a:extLst>
                    <a:ext uri="{9D8B030D-6E8A-4147-A177-3AD203B41FA5}">
                      <a16:colId xmlns:a16="http://schemas.microsoft.com/office/drawing/2014/main" val="20001"/>
                    </a:ext>
                  </a:extLst>
                </a:gridCol>
                <a:gridCol w="1423361">
                  <a:extLst>
                    <a:ext uri="{9D8B030D-6E8A-4147-A177-3AD203B41FA5}">
                      <a16:colId xmlns:a16="http://schemas.microsoft.com/office/drawing/2014/main" val="20002"/>
                    </a:ext>
                  </a:extLst>
                </a:gridCol>
                <a:gridCol w="1423361">
                  <a:extLst>
                    <a:ext uri="{9D8B030D-6E8A-4147-A177-3AD203B41FA5}">
                      <a16:colId xmlns:a16="http://schemas.microsoft.com/office/drawing/2014/main" val="20003"/>
                    </a:ext>
                  </a:extLst>
                </a:gridCol>
                <a:gridCol w="1423361">
                  <a:extLst>
                    <a:ext uri="{9D8B030D-6E8A-4147-A177-3AD203B41FA5}">
                      <a16:colId xmlns:a16="http://schemas.microsoft.com/office/drawing/2014/main" val="20004"/>
                    </a:ext>
                  </a:extLst>
                </a:gridCol>
                <a:gridCol w="1423361">
                  <a:extLst>
                    <a:ext uri="{9D8B030D-6E8A-4147-A177-3AD203B41FA5}">
                      <a16:colId xmlns:a16="http://schemas.microsoft.com/office/drawing/2014/main" val="20005"/>
                    </a:ext>
                  </a:extLst>
                </a:gridCol>
              </a:tblGrid>
              <a:tr h="569167">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smtClean="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$2,310K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$4,430K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$4,950K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$4,200K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$4,000K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6" name="TextBox 15"/>
          <p:cNvSpPr txBox="1"/>
          <p:nvPr/>
        </p:nvSpPr>
        <p:spPr>
          <a:xfrm>
            <a:off x="400050" y="1935670"/>
            <a:ext cx="8423275" cy="2308324"/>
          </a:xfrm>
          <a:prstGeom prst="rect">
            <a:avLst/>
          </a:prstGeom>
          <a:solidFill>
            <a:schemeClr val="accent3">
              <a:lumMod val="40000"/>
              <a:lumOff val="60000"/>
            </a:schemeClr>
          </a:solidFill>
          <a:ln w="1905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smtClean="0">
              <a:ln>
                <a:noFill/>
              </a:ln>
              <a:solidFill>
                <a:prstClr val="black"/>
              </a:solidFill>
              <a:effectLst/>
              <a:uLnTx/>
              <a:uFillTx/>
              <a:latin typeface="Calibri"/>
              <a:ea typeface="+mn-ea"/>
              <a:cs typeface="+mn-cs"/>
            </a:endParaRPr>
          </a:p>
          <a:p>
            <a:pPr marL="909638" marR="0" lvl="1" indent="-4524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Aircraft Systems Information Security Protection (ASISP)</a:t>
            </a:r>
          </a:p>
          <a:p>
            <a:pPr marL="909638" marR="0" lvl="1" indent="-452438"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Cybersecurity Risks of Cabin Communications and Cabin IT Systems</a:t>
            </a:r>
          </a:p>
          <a:p>
            <a:pPr marL="917575" marR="0" lvl="1" indent="-460375"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1" u="none" strike="noStrike" kern="1200" cap="none" spc="0" normalizeH="0" baseline="0" noProof="0" dirty="0" smtClean="0">
                <a:ln>
                  <a:noFill/>
                </a:ln>
                <a:solidFill>
                  <a:prstClr val="black"/>
                </a:solidFill>
                <a:effectLst/>
                <a:uLnTx/>
                <a:uFillTx/>
                <a:latin typeface="Calibri"/>
                <a:ea typeface="+mn-ea"/>
                <a:cs typeface="+mn-cs"/>
              </a:rPr>
              <a:t>Unmanned Aircraft Systems Networked Command and Control (C2) Link Security Protection </a:t>
            </a:r>
          </a:p>
        </p:txBody>
      </p:sp>
    </p:spTree>
    <p:extLst>
      <p:ext uri="{BB962C8B-B14F-4D97-AF65-F5344CB8AC3E}">
        <p14:creationId xmlns:p14="http://schemas.microsoft.com/office/powerpoint/2010/main" val="3000008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12</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ASISP </a:t>
            </a:r>
            <a:r>
              <a:rPr lang="en-US" sz="3200" b="1" dirty="0" smtClean="0">
                <a:solidFill>
                  <a:schemeClr val="accent3">
                    <a:lumMod val="40000"/>
                    <a:lumOff val="60000"/>
                  </a:schemeClr>
                </a:solidFill>
                <a:latin typeface="Calibri" pitchFamily="34" charset="0"/>
                <a:cs typeface="+mn-cs"/>
              </a:rPr>
              <a:t>Research Requirement</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latin typeface="+mn-lt"/>
                <a:cs typeface="+mn-cs"/>
              </a:rPr>
              <a:t>Assess/analyze </a:t>
            </a:r>
            <a:r>
              <a:rPr lang="en-US" dirty="0">
                <a:latin typeface="+mn-lt"/>
                <a:cs typeface="+mn-cs"/>
              </a:rPr>
              <a:t>wired and wireless connectivity to aircraft systems to identify information-security-protection vulnerabilities and risks that could adversely affect the safety of an </a:t>
            </a:r>
            <a:r>
              <a:rPr lang="en-US" dirty="0" smtClean="0">
                <a:latin typeface="+mn-lt"/>
                <a:cs typeface="+mn-cs"/>
              </a:rPr>
              <a:t>aircraft.</a:t>
            </a:r>
          </a:p>
        </p:txBody>
      </p:sp>
      <p:sp>
        <p:nvSpPr>
          <p:cNvPr id="9" name="Rectangle 8"/>
          <p:cNvSpPr/>
          <p:nvPr/>
        </p:nvSpPr>
        <p:spPr>
          <a:xfrm>
            <a:off x="364200" y="2954916"/>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ASISP </a:t>
            </a:r>
            <a:r>
              <a:rPr lang="en-US" dirty="0" smtClean="0"/>
              <a:t>safety risk assessment and risk </a:t>
            </a:r>
            <a:r>
              <a:rPr lang="en-US" dirty="0"/>
              <a:t>mitigation </a:t>
            </a:r>
            <a:r>
              <a:rPr lang="en-US" dirty="0" smtClean="0"/>
              <a:t>processes.</a:t>
            </a:r>
          </a:p>
          <a:p>
            <a:pPr marL="285750" indent="-285750" fontAlgn="auto">
              <a:spcBef>
                <a:spcPts val="0"/>
              </a:spcBef>
              <a:spcAft>
                <a:spcPts val="0"/>
              </a:spcAft>
              <a:buFont typeface="Arial" panose="020B0604020202020204" pitchFamily="34" charset="0"/>
              <a:buChar char="•"/>
              <a:defRPr/>
            </a:pPr>
            <a:r>
              <a:rPr lang="en-US" dirty="0" smtClean="0"/>
              <a:t>Technical data for use in the development of aircraft </a:t>
            </a:r>
            <a:r>
              <a:rPr lang="en-US" dirty="0"/>
              <a:t>systems information security-protection-related rulemaking, policy development, and guidance for best practices.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549" y="4134353"/>
            <a:ext cx="5228706" cy="20546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417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13</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Cybersecurity Risks of Cabin Communications</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latin typeface="+mn-lt"/>
                <a:cs typeface="+mn-cs"/>
              </a:rPr>
              <a:t>Conduct an </a:t>
            </a:r>
            <a:r>
              <a:rPr lang="en-US" dirty="0" smtClean="0"/>
              <a:t>evaluation </a:t>
            </a:r>
            <a:r>
              <a:rPr lang="en-US" dirty="0"/>
              <a:t>and determination of research and development needs to determine any cybersecurity risks of cabin communications and cabin information technology systems on board in the passenger </a:t>
            </a:r>
            <a:r>
              <a:rPr lang="en-US" dirty="0" smtClean="0"/>
              <a:t>domain.</a:t>
            </a:r>
            <a:endParaRPr lang="en-US" dirty="0" smtClean="0">
              <a:latin typeface="+mn-lt"/>
              <a:cs typeface="+mn-cs"/>
            </a:endParaRP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lvl="0" indent="-285750">
              <a:buFont typeface="Arial" panose="020B0604020202020204" pitchFamily="34" charset="0"/>
              <a:buChar char="•"/>
            </a:pPr>
            <a:r>
              <a:rPr lang="en-US" dirty="0" smtClean="0">
                <a:latin typeface="+mn-lt"/>
                <a:cs typeface="+mn-cs"/>
              </a:rPr>
              <a:t>Technical data </a:t>
            </a:r>
            <a:r>
              <a:rPr lang="en-US" dirty="0" smtClean="0"/>
              <a:t>on the </a:t>
            </a:r>
            <a:r>
              <a:rPr lang="en-US" dirty="0"/>
              <a:t>identification and assessment of any safety </a:t>
            </a:r>
            <a:r>
              <a:rPr lang="en-US" dirty="0" smtClean="0"/>
              <a:t>risks</a:t>
            </a:r>
            <a:r>
              <a:rPr lang="en-US" dirty="0"/>
              <a:t> </a:t>
            </a:r>
            <a:r>
              <a:rPr lang="en-US" dirty="0" smtClean="0"/>
              <a:t>as well as the </a:t>
            </a:r>
            <a:r>
              <a:rPr lang="en-US" dirty="0"/>
              <a:t>identification of discovered vulnerabilities</a:t>
            </a:r>
            <a:r>
              <a:rPr lang="en-US" dirty="0" smtClean="0"/>
              <a:t>.</a:t>
            </a:r>
          </a:p>
          <a:p>
            <a:pPr marL="285750" lvl="0" indent="-285750">
              <a:buFont typeface="Arial" panose="020B0604020202020204" pitchFamily="34" charset="0"/>
              <a:buChar char="•"/>
            </a:pPr>
            <a:r>
              <a:rPr lang="en-US" dirty="0" smtClean="0"/>
              <a:t>The technical would </a:t>
            </a:r>
            <a:r>
              <a:rPr lang="en-US" dirty="0"/>
              <a:t>provide a basis for developing rulemaking, policy, guidance, standards, training, and tools for </a:t>
            </a:r>
            <a:r>
              <a:rPr lang="en-US" dirty="0" smtClean="0"/>
              <a:t>security.</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4" name="Picture 3"/>
          <p:cNvPicPr>
            <a:picLocks noChangeAspect="1"/>
          </p:cNvPicPr>
          <p:nvPr/>
        </p:nvPicPr>
        <p:blipFill>
          <a:blip r:embed="rId3"/>
          <a:stretch>
            <a:fillRect/>
          </a:stretch>
        </p:blipFill>
        <p:spPr>
          <a:xfrm>
            <a:off x="2198959" y="4574751"/>
            <a:ext cx="4560893" cy="1781599"/>
          </a:xfrm>
          <a:prstGeom prst="rect">
            <a:avLst/>
          </a:prstGeom>
        </p:spPr>
      </p:pic>
    </p:spTree>
    <p:extLst>
      <p:ext uri="{BB962C8B-B14F-4D97-AF65-F5344CB8AC3E}">
        <p14:creationId xmlns:p14="http://schemas.microsoft.com/office/powerpoint/2010/main" val="1134383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14</a:t>
            </a:fld>
            <a:endParaRPr lang="en-US" altLang="en-US" sz="1200" dirty="0" smtClean="0">
              <a:solidFill>
                <a:srgbClr val="898989"/>
              </a:solidFill>
            </a:endParaRPr>
          </a:p>
        </p:txBody>
      </p:sp>
      <p:sp>
        <p:nvSpPr>
          <p:cNvPr id="12291"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16" name="TextBox 15"/>
          <p:cNvSpPr txBox="1"/>
          <p:nvPr/>
        </p:nvSpPr>
        <p:spPr>
          <a:xfrm>
            <a:off x="267383" y="2102540"/>
            <a:ext cx="8609234" cy="2185214"/>
          </a:xfrm>
          <a:prstGeom prst="rect">
            <a:avLst/>
          </a:prstGeom>
          <a:solidFill>
            <a:schemeClr val="accent3">
              <a:lumMod val="40000"/>
              <a:lumOff val="60000"/>
            </a:schemeClr>
          </a:solidFill>
          <a:ln w="19050">
            <a:noFill/>
          </a:ln>
        </p:spPr>
        <p:txBody>
          <a:bodyPr wrap="square" rtlCol="0">
            <a:spAutoFit/>
          </a:bodyPr>
          <a:lstStyle/>
          <a:p>
            <a:endParaRPr lang="en-US" sz="2400" i="1" dirty="0" smtClean="0">
              <a:latin typeface="+mj-lt"/>
            </a:endParaRPr>
          </a:p>
          <a:p>
            <a:pPr marL="909638" lvl="1" indent="-452438">
              <a:buFont typeface="Wingdings" panose="05000000000000000000" pitchFamily="2" charset="2"/>
              <a:buChar char="ü"/>
            </a:pPr>
            <a:r>
              <a:rPr lang="en-US" sz="2800" b="1" i="1" dirty="0" smtClean="0">
                <a:latin typeface="+mj-lt"/>
              </a:rPr>
              <a:t>Flight Deck Data Exchange</a:t>
            </a:r>
          </a:p>
          <a:p>
            <a:pPr marL="909638" lvl="1" indent="-452438">
              <a:buFont typeface="Wingdings" panose="05000000000000000000" pitchFamily="2" charset="2"/>
              <a:buChar char="ü"/>
            </a:pPr>
            <a:r>
              <a:rPr lang="en-US" sz="2800" b="1" i="1" dirty="0" smtClean="0">
                <a:latin typeface="+mj-lt"/>
              </a:rPr>
              <a:t>Identify and Authorization Management Interoperability</a:t>
            </a:r>
          </a:p>
          <a:p>
            <a:pPr marL="917575" lvl="1" indent="-460375">
              <a:buFont typeface="Wingdings" panose="05000000000000000000" pitchFamily="2" charset="2"/>
              <a:buChar char="ü"/>
            </a:pPr>
            <a:r>
              <a:rPr lang="en-US" sz="2800" b="1" i="1" dirty="0" smtClean="0">
                <a:latin typeface="+mj-lt"/>
              </a:rPr>
              <a:t>NextGen Information Security</a:t>
            </a:r>
          </a:p>
        </p:txBody>
      </p:sp>
      <p:graphicFrame>
        <p:nvGraphicFramePr>
          <p:cNvPr id="8" name="Table 7"/>
          <p:cNvGraphicFramePr>
            <a:graphicFrameLocks noGrp="1"/>
          </p:cNvGraphicFramePr>
          <p:nvPr>
            <p:extLst/>
          </p:nvPr>
        </p:nvGraphicFramePr>
        <p:xfrm>
          <a:off x="381000" y="866775"/>
          <a:ext cx="8458200" cy="944772"/>
        </p:xfrm>
        <a:graphic>
          <a:graphicData uri="http://schemas.openxmlformats.org/drawingml/2006/table">
            <a:tbl>
              <a:tblPr firstRow="1" bandRow="1">
                <a:tableStyleId>{073A0DAA-6AF3-43AB-8588-CEC1D06C72B9}</a:tableStyleId>
              </a:tblPr>
              <a:tblGrid>
                <a:gridCol w="8458200">
                  <a:extLst>
                    <a:ext uri="{9D8B030D-6E8A-4147-A177-3AD203B41FA5}">
                      <a16:colId xmlns:a16="http://schemas.microsoft.com/office/drawing/2014/main" val="20000"/>
                    </a:ext>
                  </a:extLst>
                </a:gridCol>
              </a:tblGrid>
              <a:tr h="884447">
                <a:tc>
                  <a:txBody>
                    <a:bodyPr/>
                    <a:lstStyle/>
                    <a:p>
                      <a:pPr algn="ctr"/>
                      <a:r>
                        <a:rPr lang="en-US" sz="2400" b="1" dirty="0" smtClean="0">
                          <a:solidFill>
                            <a:schemeClr val="tx1"/>
                          </a:solidFill>
                        </a:rPr>
                        <a:t>Research Area: Data</a:t>
                      </a:r>
                      <a:r>
                        <a:rPr lang="en-US" sz="2400" b="1" baseline="0" dirty="0" smtClean="0">
                          <a:solidFill>
                            <a:schemeClr val="tx1"/>
                          </a:solidFill>
                        </a:rPr>
                        <a:t> Analytics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analytical capabilities for aggregating and correlating current data with the intent of understanding, predicting, and responding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nvPr>
        </p:nvGraphicFramePr>
        <p:xfrm>
          <a:off x="267383" y="4841290"/>
          <a:ext cx="8434387" cy="731838"/>
        </p:xfrm>
        <a:graphic>
          <a:graphicData uri="http://schemas.openxmlformats.org/drawingml/2006/table">
            <a:tbl>
              <a:tblPr firstRow="1" bandRow="1">
                <a:tableStyleId>{5C22544A-7EE6-4342-B048-85BDC9FD1C3A}</a:tableStyleId>
              </a:tblPr>
              <a:tblGrid>
                <a:gridCol w="1240295">
                  <a:extLst>
                    <a:ext uri="{9D8B030D-6E8A-4147-A177-3AD203B41FA5}">
                      <a16:colId xmlns:a16="http://schemas.microsoft.com/office/drawing/2014/main" val="20000"/>
                    </a:ext>
                  </a:extLst>
                </a:gridCol>
                <a:gridCol w="1240295">
                  <a:extLst>
                    <a:ext uri="{9D8B030D-6E8A-4147-A177-3AD203B41FA5}">
                      <a16:colId xmlns:a16="http://schemas.microsoft.com/office/drawing/2014/main" val="20001"/>
                    </a:ext>
                  </a:extLst>
                </a:gridCol>
                <a:gridCol w="1351606">
                  <a:extLst>
                    <a:ext uri="{9D8B030D-6E8A-4147-A177-3AD203B41FA5}">
                      <a16:colId xmlns:a16="http://schemas.microsoft.com/office/drawing/2014/main" val="20002"/>
                    </a:ext>
                  </a:extLst>
                </a:gridCol>
                <a:gridCol w="1440901">
                  <a:extLst>
                    <a:ext uri="{9D8B030D-6E8A-4147-A177-3AD203B41FA5}">
                      <a16:colId xmlns:a16="http://schemas.microsoft.com/office/drawing/2014/main" val="20003"/>
                    </a:ext>
                  </a:extLst>
                </a:gridCol>
                <a:gridCol w="1580645">
                  <a:extLst>
                    <a:ext uri="{9D8B030D-6E8A-4147-A177-3AD203B41FA5}">
                      <a16:colId xmlns:a16="http://schemas.microsoft.com/office/drawing/2014/main" val="20004"/>
                    </a:ext>
                  </a:extLst>
                </a:gridCol>
                <a:gridCol w="1580645">
                  <a:extLst>
                    <a:ext uri="{9D8B030D-6E8A-4147-A177-3AD203B41FA5}">
                      <a16:colId xmlns:a16="http://schemas.microsoft.com/office/drawing/2014/main" val="20005"/>
                    </a:ext>
                  </a:extLst>
                </a:gridCol>
              </a:tblGrid>
              <a:tr h="365919">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b="1" u="none" strike="noStrike" dirty="0">
                          <a:effectLst/>
                          <a:latin typeface="+mn-lt"/>
                        </a:rPr>
                        <a:t>FY18</a:t>
                      </a:r>
                      <a:endParaRPr lang="en-US" sz="1800" b="1" i="0" u="none" strike="noStrike" dirty="0">
                        <a:solidFill>
                          <a:srgbClr val="FFFFFF"/>
                        </a:solidFill>
                        <a:effectLst/>
                        <a:latin typeface="+mn-lt"/>
                      </a:endParaRPr>
                    </a:p>
                  </a:txBody>
                  <a:tcPr marL="9525" marR="9525" marT="9525" marB="0" anchor="ctr"/>
                </a:tc>
                <a:tc>
                  <a:txBody>
                    <a:bodyPr/>
                    <a:lstStyle/>
                    <a:p>
                      <a:pPr algn="ctr" rtl="0" fontAlgn="ctr"/>
                      <a:r>
                        <a:rPr lang="en-US" sz="1800" b="1" u="none" strike="noStrike" dirty="0">
                          <a:effectLst/>
                          <a:latin typeface="+mn-lt"/>
                        </a:rPr>
                        <a:t>FY19</a:t>
                      </a:r>
                      <a:endParaRPr lang="en-US" sz="1800" b="1" i="0" u="none" strike="noStrike" dirty="0">
                        <a:solidFill>
                          <a:srgbClr val="FFFFFF"/>
                        </a:solidFill>
                        <a:effectLst/>
                        <a:latin typeface="+mn-lt"/>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65919">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mn-lt"/>
                          <a:ea typeface="Calibri"/>
                          <a:cs typeface="Times New Roman"/>
                        </a:rPr>
                        <a:t>$1,000K</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mn-lt"/>
                          <a:ea typeface="Calibri"/>
                          <a:cs typeface="Times New Roman"/>
                        </a:rPr>
                        <a:t>$6,250K</a:t>
                      </a:r>
                      <a:endParaRPr lang="en-US" sz="1800" b="1" dirty="0">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$6,350K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$6,200K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$4,200K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49587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15</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Flight Deck Data Exchange</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Evaluate </a:t>
            </a:r>
            <a:r>
              <a:rPr lang="en-US" dirty="0"/>
              <a:t>the security requirements to enable safe data exchange between certified and non-certified systems, the performance standards required to enable operational information exchange, and the data-exchange protocols to enable seamless integration between airborne and ground systems.</a:t>
            </a:r>
            <a:endParaRPr lang="en-US" dirty="0" smtClean="0">
              <a:latin typeface="+mn-lt"/>
              <a:cs typeface="+mn-cs"/>
            </a:endParaRPr>
          </a:p>
        </p:txBody>
      </p:sp>
      <p:sp>
        <p:nvSpPr>
          <p:cNvPr id="9" name="Rectangle 8"/>
          <p:cNvSpPr/>
          <p:nvPr/>
        </p:nvSpPr>
        <p:spPr>
          <a:xfrm>
            <a:off x="320674" y="3480657"/>
            <a:ext cx="8686800" cy="1477328"/>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smtClean="0"/>
              <a:t>Technical data on </a:t>
            </a:r>
            <a:r>
              <a:rPr lang="en-US" dirty="0"/>
              <a:t>recommended flight-deck data-exchange requirements and performance </a:t>
            </a:r>
            <a:r>
              <a:rPr lang="en-US" dirty="0" smtClean="0"/>
              <a:t>standards.</a:t>
            </a:r>
          </a:p>
          <a:p>
            <a:pPr marL="285750" indent="-285750" fontAlgn="auto">
              <a:spcBef>
                <a:spcPts val="0"/>
              </a:spcBef>
              <a:spcAft>
                <a:spcPts val="0"/>
              </a:spcAft>
              <a:buFont typeface="Arial" panose="020B0604020202020204" pitchFamily="34" charset="0"/>
              <a:buChar char="•"/>
              <a:defRPr/>
            </a:pPr>
            <a:r>
              <a:rPr lang="en-US" dirty="0" smtClean="0">
                <a:latin typeface="+mn-lt"/>
                <a:cs typeface="+mn-cs"/>
              </a:rPr>
              <a:t>It </a:t>
            </a:r>
            <a:r>
              <a:rPr lang="en-US" dirty="0" smtClean="0"/>
              <a:t>is </a:t>
            </a:r>
            <a:r>
              <a:rPr lang="en-US" dirty="0"/>
              <a:t>envisioned that flight operators will be able to operate at their optimal performance envelopes while reducing the need for air traffic control </a:t>
            </a:r>
            <a:r>
              <a:rPr lang="en-US" dirty="0" smtClean="0"/>
              <a:t>intervention </a:t>
            </a:r>
            <a:r>
              <a:rPr lang="en-US" dirty="0"/>
              <a:t>and restrictions by enabling reduced and delegated separation management.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2" y="2910301"/>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202994" y="5353234"/>
            <a:ext cx="1604234" cy="1003116"/>
          </a:xfrm>
          <a:prstGeom prst="rect">
            <a:avLst/>
          </a:prstGeom>
          <a:ln w="19050">
            <a:solidFill>
              <a:schemeClr val="tx1"/>
            </a:solidFill>
          </a:ln>
        </p:spPr>
      </p:pic>
      <p:pic>
        <p:nvPicPr>
          <p:cNvPr id="10" name="Picture 9"/>
          <p:cNvPicPr>
            <a:picLocks noChangeAspect="1"/>
          </p:cNvPicPr>
          <p:nvPr/>
        </p:nvPicPr>
        <p:blipFill>
          <a:blip r:embed="rId4"/>
          <a:stretch>
            <a:fillRect/>
          </a:stretch>
        </p:blipFill>
        <p:spPr>
          <a:xfrm>
            <a:off x="4024537" y="5384543"/>
            <a:ext cx="954787" cy="876790"/>
          </a:xfrm>
          <a:prstGeom prst="rect">
            <a:avLst/>
          </a:prstGeom>
        </p:spPr>
      </p:pic>
      <p:pic>
        <p:nvPicPr>
          <p:cNvPr id="13" name="Picture 12"/>
          <p:cNvPicPr>
            <a:picLocks noChangeAspect="1"/>
          </p:cNvPicPr>
          <p:nvPr/>
        </p:nvPicPr>
        <p:blipFill>
          <a:blip r:embed="rId5"/>
          <a:stretch>
            <a:fillRect/>
          </a:stretch>
        </p:blipFill>
        <p:spPr>
          <a:xfrm>
            <a:off x="5119463" y="5370232"/>
            <a:ext cx="1696973" cy="1010894"/>
          </a:xfrm>
          <a:prstGeom prst="rect">
            <a:avLst/>
          </a:prstGeom>
          <a:ln w="19050">
            <a:solidFill>
              <a:schemeClr val="tx1"/>
            </a:solidFill>
          </a:ln>
        </p:spPr>
      </p:pic>
    </p:spTree>
    <p:extLst>
      <p:ext uri="{BB962C8B-B14F-4D97-AF65-F5344CB8AC3E}">
        <p14:creationId xmlns:p14="http://schemas.microsoft.com/office/powerpoint/2010/main" val="4133797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16</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IAM Interoperability</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Assess </a:t>
            </a:r>
            <a:r>
              <a:rPr lang="en-US" dirty="0"/>
              <a:t>and analyze the expansion of identity and authorization management (IAM) with domestic and international public key infrastructure (PKI) systems, and to explore and recommend solutions for interoperability, capacity, and architectural issues that arise with the industry, domestic, and international aviation partners.</a:t>
            </a:r>
            <a:endParaRPr lang="en-US" dirty="0" smtClean="0">
              <a:latin typeface="+mn-lt"/>
              <a:cs typeface="+mn-cs"/>
            </a:endParaRPr>
          </a:p>
        </p:txBody>
      </p:sp>
      <p:sp>
        <p:nvSpPr>
          <p:cNvPr id="9" name="Rectangle 8"/>
          <p:cNvSpPr/>
          <p:nvPr/>
        </p:nvSpPr>
        <p:spPr>
          <a:xfrm>
            <a:off x="364200" y="3399115"/>
            <a:ext cx="8686800" cy="1477328"/>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Methodology for expanding IAM trust framework, algorithmic interoperability, and internal use cases, including collaboration with the expanded, heterogeneous IAM user </a:t>
            </a:r>
            <a:r>
              <a:rPr lang="en-US" dirty="0" smtClean="0"/>
              <a:t>community.</a:t>
            </a:r>
          </a:p>
          <a:p>
            <a:pPr marL="285750" indent="-285750" fontAlgn="auto">
              <a:spcBef>
                <a:spcPts val="0"/>
              </a:spcBef>
              <a:spcAft>
                <a:spcPts val="0"/>
              </a:spcAft>
              <a:buFont typeface="Arial" panose="020B0604020202020204" pitchFamily="34" charset="0"/>
              <a:buChar char="•"/>
              <a:defRPr/>
            </a:pPr>
            <a:r>
              <a:rPr lang="en-US" dirty="0" smtClean="0"/>
              <a:t>Technical </a:t>
            </a:r>
            <a:r>
              <a:rPr lang="en-US" dirty="0"/>
              <a:t>data for use in the development of standards, policies, and governance to support the unified global Operational Concept for IAM.</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2850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604150" y="5109840"/>
            <a:ext cx="4087596" cy="1504957"/>
          </a:xfrm>
          <a:prstGeom prst="rect">
            <a:avLst/>
          </a:prstGeom>
        </p:spPr>
      </p:pic>
    </p:spTree>
    <p:extLst>
      <p:ext uri="{BB962C8B-B14F-4D97-AF65-F5344CB8AC3E}">
        <p14:creationId xmlns:p14="http://schemas.microsoft.com/office/powerpoint/2010/main" val="471388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17</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rPr>
              <a:t>NextGen Information Security</a:t>
            </a:r>
            <a:endParaRPr lang="en-US" sz="3200" b="1" dirty="0">
              <a:solidFill>
                <a:schemeClr val="accent3">
                  <a:lumMod val="40000"/>
                  <a:lumOff val="60000"/>
                </a:schemeClr>
              </a:solidFill>
              <a:latin typeface="Calibri" pitchFamily="34" charset="0"/>
              <a:cs typeface="+mn-cs"/>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Conduct </a:t>
            </a:r>
            <a:r>
              <a:rPr lang="en-US" dirty="0"/>
              <a:t>research on big data methodologies addressing cyber security parameters such as data volume, data rates, behavioral data, and a variety of other parameters to help prevent disruptive cyber incidents that may impact Operational data which includes the </a:t>
            </a:r>
            <a:r>
              <a:rPr lang="en-US" dirty="0" smtClean="0"/>
              <a:t>NAS, mission support and R&amp;D domains</a:t>
            </a:r>
            <a:r>
              <a:rPr lang="en-US" dirty="0"/>
              <a:t>.</a:t>
            </a:r>
            <a:endParaRPr lang="en-US" dirty="0" smtClean="0">
              <a:latin typeface="+mn-lt"/>
              <a:cs typeface="+mn-cs"/>
            </a:endParaRPr>
          </a:p>
        </p:txBody>
      </p:sp>
      <p:sp>
        <p:nvSpPr>
          <p:cNvPr id="9" name="Rectangle 8"/>
          <p:cNvSpPr/>
          <p:nvPr/>
        </p:nvSpPr>
        <p:spPr>
          <a:xfrm>
            <a:off x="364200" y="3399115"/>
            <a:ext cx="8686800" cy="1569660"/>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sz="1600" dirty="0" smtClean="0"/>
              <a:t>Advanced </a:t>
            </a:r>
            <a:r>
              <a:rPr lang="en-US" sz="1600" dirty="0"/>
              <a:t>big data analytics approaches to detect and respond to advanced persistent and insider </a:t>
            </a:r>
            <a:r>
              <a:rPr lang="en-US" sz="1600" dirty="0" smtClean="0"/>
              <a:t>threats.</a:t>
            </a:r>
          </a:p>
          <a:p>
            <a:pPr marL="285750" indent="-285750" fontAlgn="auto">
              <a:spcBef>
                <a:spcPts val="0"/>
              </a:spcBef>
              <a:spcAft>
                <a:spcPts val="0"/>
              </a:spcAft>
              <a:buFont typeface="Arial" panose="020B0604020202020204" pitchFamily="34" charset="0"/>
              <a:buChar char="•"/>
              <a:defRPr/>
            </a:pPr>
            <a:r>
              <a:rPr lang="en-US" sz="1600" dirty="0" smtClean="0"/>
              <a:t>Big </a:t>
            </a:r>
            <a:r>
              <a:rPr lang="en-US" sz="1600" dirty="0"/>
              <a:t>analytical capabilities for aggregating and correlating current behavioral and operational data with the intent of understanding, predicting and responding to cyber events</a:t>
            </a:r>
            <a:r>
              <a:rPr lang="en-US" sz="1600" dirty="0" smtClean="0"/>
              <a:t>.</a:t>
            </a:r>
          </a:p>
          <a:p>
            <a:pPr marL="285750" indent="-285750">
              <a:buFont typeface="Arial" panose="020B0604020202020204" pitchFamily="34" charset="0"/>
              <a:buChar char="•"/>
              <a:defRPr/>
            </a:pPr>
            <a:r>
              <a:rPr lang="en-US" sz="1600" dirty="0" smtClean="0"/>
              <a:t>The intent is </a:t>
            </a:r>
            <a:r>
              <a:rPr lang="en-US" sz="1600" dirty="0"/>
              <a:t>to provide the necessary protections of the ATC services and associated functions from potential disruptive cyber events</a:t>
            </a:r>
            <a:r>
              <a:rPr lang="en-US" sz="1600" dirty="0" smtClean="0"/>
              <a:t>.</a:t>
            </a:r>
            <a:endParaRPr lang="en-US" sz="1600" dirty="0"/>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9875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399905" y="5147264"/>
            <a:ext cx="2770793" cy="1574211"/>
          </a:xfrm>
          <a:prstGeom prst="rect">
            <a:avLst/>
          </a:prstGeom>
        </p:spPr>
      </p:pic>
    </p:spTree>
    <p:extLst>
      <p:ext uri="{BB962C8B-B14F-4D97-AF65-F5344CB8AC3E}">
        <p14:creationId xmlns:p14="http://schemas.microsoft.com/office/powerpoint/2010/main" val="3496617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68C1D8C7-987F-40CF-B340-67FA0CFC7F69}" type="slidenum">
              <a:rPr lang="en-US" altLang="en-US" sz="1200" smtClean="0">
                <a:solidFill>
                  <a:srgbClr val="898989"/>
                </a:solidFill>
              </a:rPr>
              <a:pPr fontAlgn="base">
                <a:spcBef>
                  <a:spcPct val="0"/>
                </a:spcBef>
                <a:spcAft>
                  <a:spcPct val="0"/>
                </a:spcAft>
              </a:pPr>
              <a:t>18</a:t>
            </a:fld>
            <a:endParaRPr lang="en-US" altLang="en-US" sz="1200" dirty="0" smtClean="0">
              <a:solidFill>
                <a:srgbClr val="898989"/>
              </a:solidFill>
            </a:endParaRPr>
          </a:p>
        </p:txBody>
      </p:sp>
      <p:sp>
        <p:nvSpPr>
          <p:cNvPr id="14339"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4340"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sp>
        <p:nvSpPr>
          <p:cNvPr id="14345" name="AutoShape 2" descr="Image result for cyber respons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6" name="AutoShape 4" descr="Image result for cyber respons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7" name="AutoShape 6" descr="Image result for cyber response"/>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8" name="AutoShape 8" descr="Image result for cyber response"/>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9" name="AutoShape 10" descr="Image result for cyber response"/>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0" name="AutoShape 12" descr="Image result for cyber response"/>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51" name="AutoShape 14" descr="Image result for cyber response"/>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graphicFrame>
        <p:nvGraphicFramePr>
          <p:cNvPr id="19" name="Table 18"/>
          <p:cNvGraphicFramePr>
            <a:graphicFrameLocks noGrp="1"/>
          </p:cNvGraphicFramePr>
          <p:nvPr>
            <p:extLst/>
          </p:nvPr>
        </p:nvGraphicFramePr>
        <p:xfrm>
          <a:off x="460375" y="790575"/>
          <a:ext cx="8302625" cy="944772"/>
        </p:xfrm>
        <a:graphic>
          <a:graphicData uri="http://schemas.openxmlformats.org/drawingml/2006/table">
            <a:tbl>
              <a:tblPr firstRow="1" bandRow="1">
                <a:tableStyleId>{073A0DAA-6AF3-43AB-8588-CEC1D06C72B9}</a:tableStyleId>
              </a:tblPr>
              <a:tblGrid>
                <a:gridCol w="8302625">
                  <a:extLst>
                    <a:ext uri="{9D8B030D-6E8A-4147-A177-3AD203B41FA5}">
                      <a16:colId xmlns:a16="http://schemas.microsoft.com/office/drawing/2014/main" val="20000"/>
                    </a:ext>
                  </a:extLst>
                </a:gridCol>
              </a:tblGrid>
              <a:tr h="944563">
                <a:tc>
                  <a:txBody>
                    <a:bodyPr/>
                    <a:lstStyle/>
                    <a:p>
                      <a:pPr algn="ctr"/>
                      <a:r>
                        <a:rPr lang="en-US" sz="2400" b="1" dirty="0" smtClean="0">
                          <a:solidFill>
                            <a:schemeClr val="tx1"/>
                          </a:solidFill>
                        </a:rPr>
                        <a:t>Research Area: Human</a:t>
                      </a:r>
                      <a:r>
                        <a:rPr lang="en-US" sz="2400" b="1" baseline="0" dirty="0" smtClean="0">
                          <a:solidFill>
                            <a:schemeClr val="tx1"/>
                          </a:solidFill>
                        </a:rPr>
                        <a:t> Behavior/Human Factors</a:t>
                      </a:r>
                    </a:p>
                    <a:p>
                      <a:pPr marL="0" indent="0" algn="ctr" fontAlgn="auto">
                        <a:spcBef>
                          <a:spcPts val="0"/>
                        </a:spcBef>
                        <a:spcAft>
                          <a:spcPts val="0"/>
                        </a:spcAft>
                        <a:buFont typeface="Wingdings" panose="05000000000000000000" pitchFamily="2" charset="2"/>
                        <a:buNone/>
                        <a:defRPr/>
                      </a:pPr>
                      <a:r>
                        <a:rPr lang="en-US" sz="1600" b="1" dirty="0" smtClean="0">
                          <a:solidFill>
                            <a:srgbClr val="C00000"/>
                          </a:solidFill>
                          <a:latin typeface="+mn-lt"/>
                          <a:cs typeface="+mn-cs"/>
                        </a:rPr>
                        <a:t>Develop and validate human-in-the-loop policies, training, and procedures to detect and respond to cyber attacks</a:t>
                      </a:r>
                      <a:endParaRPr lang="en-US" sz="1600" b="1" dirty="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nvPr>
        </p:nvGraphicFramePr>
        <p:xfrm>
          <a:off x="307975" y="4628121"/>
          <a:ext cx="8609232" cy="598170"/>
        </p:xfrm>
        <a:graphic>
          <a:graphicData uri="http://schemas.openxmlformats.org/drawingml/2006/table">
            <a:tbl>
              <a:tblPr firstRow="1" bandRow="1">
                <a:tableStyleId>{5C22544A-7EE6-4342-B048-85BDC9FD1C3A}</a:tableStyleId>
              </a:tblPr>
              <a:tblGrid>
                <a:gridCol w="1625957">
                  <a:extLst>
                    <a:ext uri="{9D8B030D-6E8A-4147-A177-3AD203B41FA5}">
                      <a16:colId xmlns:a16="http://schemas.microsoft.com/office/drawing/2014/main" val="20000"/>
                    </a:ext>
                  </a:extLst>
                </a:gridCol>
                <a:gridCol w="1396655">
                  <a:extLst>
                    <a:ext uri="{9D8B030D-6E8A-4147-A177-3AD203B41FA5}">
                      <a16:colId xmlns:a16="http://schemas.microsoft.com/office/drawing/2014/main" val="20001"/>
                    </a:ext>
                  </a:extLst>
                </a:gridCol>
                <a:gridCol w="1396655">
                  <a:extLst>
                    <a:ext uri="{9D8B030D-6E8A-4147-A177-3AD203B41FA5}">
                      <a16:colId xmlns:a16="http://schemas.microsoft.com/office/drawing/2014/main" val="20002"/>
                    </a:ext>
                  </a:extLst>
                </a:gridCol>
                <a:gridCol w="1396655">
                  <a:extLst>
                    <a:ext uri="{9D8B030D-6E8A-4147-A177-3AD203B41FA5}">
                      <a16:colId xmlns:a16="http://schemas.microsoft.com/office/drawing/2014/main" val="20003"/>
                    </a:ext>
                  </a:extLst>
                </a:gridCol>
                <a:gridCol w="1396655">
                  <a:extLst>
                    <a:ext uri="{9D8B030D-6E8A-4147-A177-3AD203B41FA5}">
                      <a16:colId xmlns:a16="http://schemas.microsoft.com/office/drawing/2014/main" val="20004"/>
                    </a:ext>
                  </a:extLst>
                </a:gridCol>
                <a:gridCol w="1396655">
                  <a:extLst>
                    <a:ext uri="{9D8B030D-6E8A-4147-A177-3AD203B41FA5}">
                      <a16:colId xmlns:a16="http://schemas.microsoft.com/office/drawing/2014/main" val="20005"/>
                    </a:ext>
                  </a:extLst>
                </a:gridCol>
              </a:tblGrid>
              <a:tr h="0">
                <a:tc>
                  <a:txBody>
                    <a:bodyPr/>
                    <a:lstStyle/>
                    <a:p>
                      <a:pPr algn="ctr" rtl="0" fontAlgn="ctr"/>
                      <a:r>
                        <a:rPr lang="en-US" sz="1800" u="none" strike="noStrike" dirty="0">
                          <a:effectLst/>
                        </a:rPr>
                        <a:t>Funding Profile</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18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$0</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$1,000K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$3,000K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$3,000K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$2,000K</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21" name="TextBox 20"/>
          <p:cNvSpPr txBox="1"/>
          <p:nvPr/>
        </p:nvSpPr>
        <p:spPr>
          <a:xfrm>
            <a:off x="307975" y="2497015"/>
            <a:ext cx="8609234" cy="1323439"/>
          </a:xfrm>
          <a:prstGeom prst="rect">
            <a:avLst/>
          </a:prstGeom>
          <a:solidFill>
            <a:schemeClr val="accent3">
              <a:lumMod val="40000"/>
              <a:lumOff val="60000"/>
            </a:schemeClr>
          </a:solidFill>
          <a:ln w="19050">
            <a:noFill/>
          </a:ln>
        </p:spPr>
        <p:txBody>
          <a:bodyPr wrap="square" rtlCol="0">
            <a:spAutoFit/>
          </a:bodyPr>
          <a:lstStyle/>
          <a:p>
            <a:endParaRPr lang="en-US" sz="2400" i="1" dirty="0" smtClean="0">
              <a:ln>
                <a:solidFill>
                  <a:schemeClr val="bg1"/>
                </a:solidFill>
              </a:ln>
              <a:latin typeface="+mj-lt"/>
            </a:endParaRPr>
          </a:p>
          <a:p>
            <a:pPr marL="909638" lvl="1" indent="-452438">
              <a:buFont typeface="Wingdings" panose="05000000000000000000" pitchFamily="2" charset="2"/>
              <a:buChar char="ü"/>
            </a:pPr>
            <a:r>
              <a:rPr lang="en-US" sz="2800" b="1" i="1" dirty="0" smtClean="0">
                <a:latin typeface="+mj-lt"/>
              </a:rPr>
              <a:t>Situational Awareness Visualization</a:t>
            </a:r>
          </a:p>
          <a:p>
            <a:pPr marL="909638" lvl="1" indent="-452438">
              <a:buFont typeface="Wingdings" panose="05000000000000000000" pitchFamily="2" charset="2"/>
              <a:buChar char="ü"/>
            </a:pPr>
            <a:r>
              <a:rPr lang="en-US" sz="2800" b="1" i="1" dirty="0" smtClean="0">
                <a:latin typeface="+mj-lt"/>
              </a:rPr>
              <a:t>ASISP Response and Recovery</a:t>
            </a:r>
          </a:p>
        </p:txBody>
      </p:sp>
    </p:spTree>
    <p:extLst>
      <p:ext uri="{BB962C8B-B14F-4D97-AF65-F5344CB8AC3E}">
        <p14:creationId xmlns:p14="http://schemas.microsoft.com/office/powerpoint/2010/main" val="1237810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19</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rPr>
              <a:t>Situational </a:t>
            </a:r>
            <a:r>
              <a:rPr lang="en-US" sz="3200" b="1" dirty="0">
                <a:solidFill>
                  <a:schemeClr val="accent3">
                    <a:lumMod val="40000"/>
                    <a:lumOff val="60000"/>
                  </a:schemeClr>
                </a:solidFill>
              </a:rPr>
              <a:t>Awareness Visualization</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923330"/>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Identify </a:t>
            </a:r>
            <a:r>
              <a:rPr lang="en-US" dirty="0"/>
              <a:t>and assess products that can assist the FAA in the detection, protection, behavior analysis, and visualization of insider threats, and to support the requirement for Information Security Continuous </a:t>
            </a:r>
            <a:r>
              <a:rPr lang="en-US" dirty="0" smtClean="0"/>
              <a:t>Monitoring</a:t>
            </a:r>
            <a:r>
              <a:rPr lang="en-US" dirty="0" smtClean="0">
                <a:latin typeface="+mn-lt"/>
                <a:cs typeface="+mn-cs"/>
              </a:rPr>
              <a:t>.</a:t>
            </a: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Assessment of candidate situational awareness visualization, real-time threat assessment and compliance tools, and threat intelligence tools in the R&amp;D domain</a:t>
            </a:r>
            <a:r>
              <a:rPr lang="en-US" dirty="0" smtClean="0"/>
              <a:t>.</a:t>
            </a:r>
          </a:p>
          <a:p>
            <a:pPr marL="285750" indent="-285750" fontAlgn="auto">
              <a:spcBef>
                <a:spcPts val="0"/>
              </a:spcBef>
              <a:spcAft>
                <a:spcPts val="0"/>
              </a:spcAft>
              <a:buFont typeface="Arial" panose="020B0604020202020204" pitchFamily="34" charset="0"/>
              <a:buChar char="•"/>
              <a:defRPr/>
            </a:pPr>
            <a:r>
              <a:rPr lang="en-US" dirty="0" smtClean="0"/>
              <a:t>Recommendations </a:t>
            </a:r>
            <a:r>
              <a:rPr lang="en-US" dirty="0"/>
              <a:t>for implementation of situational awareness visualizations and threat compliance, threat assessment, and threat intelligence within the FAA.</a:t>
            </a:r>
            <a:r>
              <a:rPr lang="en-US" dirty="0" smtClean="0"/>
              <a:t>. </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150525" y="4333874"/>
            <a:ext cx="3133898" cy="2155825"/>
          </a:xfrm>
          <a:prstGeom prst="rect">
            <a:avLst/>
          </a:prstGeom>
        </p:spPr>
      </p:pic>
    </p:spTree>
    <p:extLst>
      <p:ext uri="{BB962C8B-B14F-4D97-AF65-F5344CB8AC3E}">
        <p14:creationId xmlns:p14="http://schemas.microsoft.com/office/powerpoint/2010/main" val="423640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9764" y="1001126"/>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318661" y="3690422"/>
            <a:ext cx="8506678" cy="461665"/>
          </a:xfrm>
          <a:prstGeom prst="rect">
            <a:avLst/>
          </a:prstGeom>
          <a:noFill/>
          <a:ln w="28575">
            <a:solidFill>
              <a:schemeClr val="tx1"/>
            </a:solidFill>
          </a:ln>
        </p:spPr>
        <p:txBody>
          <a:bodyPr wrap="square" rtlCol="0">
            <a:spAutoFit/>
          </a:bodyPr>
          <a:lstStyle/>
          <a:p>
            <a:pPr algn="ctr"/>
            <a:r>
              <a:rPr lang="en-US" sz="2400" b="1" dirty="0" smtClean="0">
                <a:latin typeface="+mj-lt"/>
              </a:rPr>
              <a:t>For Your </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Today’s Objective</a:t>
            </a:r>
            <a:endParaRPr lang="en-US" sz="3200" b="1" dirty="0">
              <a:solidFill>
                <a:schemeClr val="accent3">
                  <a:lumMod val="40000"/>
                  <a:lumOff val="60000"/>
                </a:schemeClr>
              </a:solidFill>
              <a:latin typeface="Calibri" pitchFamily="34" charset="0"/>
              <a:cs typeface="+mn-cs"/>
            </a:endParaRPr>
          </a:p>
        </p:txBody>
      </p:sp>
      <p:pic>
        <p:nvPicPr>
          <p:cNvPr id="2050" name="Picture 2" descr="C:\Users\John Lapointe\AppData\Local\Microsoft\Windows\Temporary Internet Files\Content.IE5\MFZ6EFBY\can-stock-photo_csp14778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8953" y="1847068"/>
            <a:ext cx="1638473" cy="1336266"/>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8" name="Picture 10" descr="C:\Users\John Lapointe\AppData\Local\Microsoft\Windows\Temporary Internet Files\Content.IE5\14EL7X80\Fun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966" y="1828985"/>
            <a:ext cx="1682391" cy="1378581"/>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pic>
        <p:nvPicPr>
          <p:cNvPr id="2059" name="Picture 11" descr="C:\Users\John Lapointe\AppData\Local\Microsoft\Windows\Temporary Internet Files\Content.IE5\WB9P7L8I\g8xfz4hb-13745644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978" y="1828985"/>
            <a:ext cx="1765444" cy="1372268"/>
          </a:xfrm>
          <a:prstGeom prst="rect">
            <a:avLst/>
          </a:prstGeom>
          <a:noFill/>
          <a:ln w="19050">
            <a:solidFill>
              <a:srgbClr val="00B0F0"/>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25854" y="3150112"/>
            <a:ext cx="1519903" cy="369332"/>
          </a:xfrm>
          <a:prstGeom prst="rect">
            <a:avLst/>
          </a:prstGeom>
          <a:noFill/>
        </p:spPr>
        <p:txBody>
          <a:bodyPr wrap="none" rtlCol="0">
            <a:spAutoFit/>
          </a:bodyPr>
          <a:lstStyle/>
          <a:p>
            <a:r>
              <a:rPr lang="en-US" b="1" dirty="0" smtClean="0"/>
              <a:t>Requirements</a:t>
            </a:r>
            <a:endParaRPr lang="en-US" b="1" dirty="0"/>
          </a:p>
        </p:txBody>
      </p:sp>
      <p:sp>
        <p:nvSpPr>
          <p:cNvPr id="6" name="TextBox 5"/>
          <p:cNvSpPr txBox="1"/>
          <p:nvPr/>
        </p:nvSpPr>
        <p:spPr>
          <a:xfrm>
            <a:off x="7357898" y="3164109"/>
            <a:ext cx="659604" cy="369332"/>
          </a:xfrm>
          <a:prstGeom prst="rect">
            <a:avLst/>
          </a:prstGeom>
          <a:noFill/>
        </p:spPr>
        <p:txBody>
          <a:bodyPr wrap="none" rtlCol="0">
            <a:spAutoFit/>
          </a:bodyPr>
          <a:lstStyle/>
          <a:p>
            <a:r>
              <a:rPr lang="en-US" b="1" dirty="0" smtClean="0"/>
              <a:t>Gaps</a:t>
            </a:r>
            <a:endParaRPr lang="en-US" b="1" dirty="0"/>
          </a:p>
        </p:txBody>
      </p:sp>
      <p:sp>
        <p:nvSpPr>
          <p:cNvPr id="8" name="TextBox 7"/>
          <p:cNvSpPr txBox="1"/>
          <p:nvPr/>
        </p:nvSpPr>
        <p:spPr>
          <a:xfrm>
            <a:off x="4545482" y="3164109"/>
            <a:ext cx="1629357" cy="369332"/>
          </a:xfrm>
          <a:prstGeom prst="rect">
            <a:avLst/>
          </a:prstGeom>
          <a:noFill/>
        </p:spPr>
        <p:txBody>
          <a:bodyPr wrap="none" rtlCol="0">
            <a:spAutoFit/>
          </a:bodyPr>
          <a:lstStyle/>
          <a:p>
            <a:r>
              <a:rPr lang="en-US" b="1" dirty="0" smtClean="0"/>
              <a:t>Funding Profile</a:t>
            </a:r>
            <a:endParaRPr lang="en-US" b="1" dirty="0"/>
          </a:p>
        </p:txBody>
      </p:sp>
      <p:sp>
        <p:nvSpPr>
          <p:cNvPr id="9" name="TextBox 8"/>
          <p:cNvSpPr txBox="1"/>
          <p:nvPr/>
        </p:nvSpPr>
        <p:spPr>
          <a:xfrm>
            <a:off x="2422747" y="5819939"/>
            <a:ext cx="929165" cy="369332"/>
          </a:xfrm>
          <a:prstGeom prst="rect">
            <a:avLst/>
          </a:prstGeom>
          <a:noFill/>
        </p:spPr>
        <p:txBody>
          <a:bodyPr wrap="none" rtlCol="0">
            <a:spAutoFit/>
          </a:bodyPr>
          <a:lstStyle/>
          <a:p>
            <a:r>
              <a:rPr lang="en-US" b="1" dirty="0" smtClean="0"/>
              <a:t>Review </a:t>
            </a:r>
            <a:endParaRPr lang="en-US" b="1" dirty="0"/>
          </a:p>
        </p:txBody>
      </p:sp>
      <p:sp>
        <p:nvSpPr>
          <p:cNvPr id="5" name="Slide Number Placeholder 4"/>
          <p:cNvSpPr>
            <a:spLocks noGrp="1"/>
          </p:cNvSpPr>
          <p:nvPr>
            <p:ph type="sldNum" sz="quarter" idx="12"/>
          </p:nvPr>
        </p:nvSpPr>
        <p:spPr/>
        <p:txBody>
          <a:bodyPr/>
          <a:lstStyle/>
          <a:p>
            <a:fld id="{638D2534-4F29-4D6A-99CA-34A9E7D541B9}" type="slidenum">
              <a:rPr lang="en-US" smtClean="0"/>
              <a:pPr/>
              <a:t>2</a:t>
            </a:fld>
            <a:endParaRPr lang="en-US" dirty="0"/>
          </a:p>
        </p:txBody>
      </p:sp>
      <p:pic>
        <p:nvPicPr>
          <p:cNvPr id="13" name="Picture 12" descr="Exploring Research and Innovati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953" y="4380806"/>
            <a:ext cx="1451307" cy="1451307"/>
          </a:xfrm>
          <a:prstGeom prst="rect">
            <a:avLst/>
          </a:prstGeom>
        </p:spPr>
      </p:pic>
      <p:pic>
        <p:nvPicPr>
          <p:cNvPr id="15" name="Picture 14" descr="Consejos para &lt;strong&gt;feedback&lt;/strong&gt; efectiv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4590" y="4344229"/>
            <a:ext cx="2185410" cy="1546141"/>
          </a:xfrm>
          <a:prstGeom prst="rect">
            <a:avLst/>
          </a:prstGeom>
        </p:spPr>
      </p:pic>
      <p:sp>
        <p:nvSpPr>
          <p:cNvPr id="21" name="TextBox 20"/>
          <p:cNvSpPr txBox="1"/>
          <p:nvPr/>
        </p:nvSpPr>
        <p:spPr>
          <a:xfrm>
            <a:off x="318661" y="1056814"/>
            <a:ext cx="8506678" cy="461665"/>
          </a:xfrm>
          <a:prstGeom prst="rect">
            <a:avLst/>
          </a:prstGeom>
          <a:noFill/>
          <a:ln w="28575">
            <a:solidFill>
              <a:schemeClr val="tx1"/>
            </a:solidFill>
          </a:ln>
        </p:spPr>
        <p:txBody>
          <a:bodyPr wrap="square" rtlCol="0">
            <a:spAutoFit/>
          </a:bodyPr>
          <a:lstStyle/>
          <a:p>
            <a:pPr algn="ctr"/>
            <a:r>
              <a:rPr lang="en-US" sz="2400" b="1" dirty="0" smtClean="0">
                <a:latin typeface="+mj-lt"/>
              </a:rPr>
              <a:t>Provide update on the FAA Cybersecurity R&amp;D Plan</a:t>
            </a:r>
          </a:p>
        </p:txBody>
      </p:sp>
      <p:pic>
        <p:nvPicPr>
          <p:cNvPr id="16" name="Picture 15" descr="... the enterprise wake up to the potential of an api centric &lt;strong&gt;approach&lt;/strong&g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131" y="1847068"/>
            <a:ext cx="1407748" cy="1354185"/>
          </a:xfrm>
          <a:prstGeom prst="rect">
            <a:avLst/>
          </a:prstGeom>
        </p:spPr>
      </p:pic>
      <p:sp>
        <p:nvSpPr>
          <p:cNvPr id="24" name="TextBox 23"/>
          <p:cNvSpPr txBox="1"/>
          <p:nvPr/>
        </p:nvSpPr>
        <p:spPr>
          <a:xfrm>
            <a:off x="345867" y="3131540"/>
            <a:ext cx="1106778" cy="369332"/>
          </a:xfrm>
          <a:prstGeom prst="rect">
            <a:avLst/>
          </a:prstGeom>
          <a:noFill/>
        </p:spPr>
        <p:txBody>
          <a:bodyPr wrap="none" rtlCol="0">
            <a:spAutoFit/>
          </a:bodyPr>
          <a:lstStyle/>
          <a:p>
            <a:r>
              <a:rPr lang="en-US" b="1" dirty="0" smtClean="0"/>
              <a:t>Approach</a:t>
            </a:r>
            <a:endParaRPr lang="en-US" b="1" dirty="0"/>
          </a:p>
        </p:txBody>
      </p:sp>
    </p:spTree>
    <p:extLst>
      <p:ext uri="{BB962C8B-B14F-4D97-AF65-F5344CB8AC3E}">
        <p14:creationId xmlns:p14="http://schemas.microsoft.com/office/powerpoint/2010/main" val="3495514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20</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ASISP Response and Recovery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646331"/>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To determine whether </a:t>
            </a:r>
            <a:r>
              <a:rPr lang="en-US" dirty="0"/>
              <a:t>aircraft pilots will recognize that a cyber-attack is occurring and, if so, respond appropriately</a:t>
            </a:r>
            <a:r>
              <a:rPr lang="en-US" dirty="0" smtClean="0"/>
              <a:t>.</a:t>
            </a:r>
            <a:endParaRPr lang="en-US" dirty="0" smtClean="0">
              <a:latin typeface="+mn-lt"/>
              <a:cs typeface="+mn-cs"/>
            </a:endParaRPr>
          </a:p>
        </p:txBody>
      </p:sp>
      <p:sp>
        <p:nvSpPr>
          <p:cNvPr id="9" name="Rectangle 8"/>
          <p:cNvSpPr/>
          <p:nvPr/>
        </p:nvSpPr>
        <p:spPr>
          <a:xfrm>
            <a:off x="364200" y="2954916"/>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lvl="0" indent="-285750">
              <a:buFont typeface="Arial" panose="020B0604020202020204" pitchFamily="34" charset="0"/>
              <a:buChar char="•"/>
            </a:pPr>
            <a:r>
              <a:rPr lang="en-US" dirty="0" smtClean="0">
                <a:latin typeface="+mn-lt"/>
                <a:cs typeface="+mn-cs"/>
              </a:rPr>
              <a:t>Technical data derived from </a:t>
            </a:r>
            <a:r>
              <a:rPr lang="en-US" dirty="0" smtClean="0"/>
              <a:t>specific </a:t>
            </a:r>
            <a:r>
              <a:rPr lang="en-US" dirty="0"/>
              <a:t>cyber-attack </a:t>
            </a:r>
            <a:r>
              <a:rPr lang="en-US" dirty="0" smtClean="0"/>
              <a:t>scenarios </a:t>
            </a:r>
            <a:r>
              <a:rPr lang="en-US" dirty="0"/>
              <a:t>to understand pilot </a:t>
            </a:r>
            <a:r>
              <a:rPr lang="en-US" dirty="0" smtClean="0"/>
              <a:t>behavior, i.e., understand </a:t>
            </a:r>
            <a:r>
              <a:rPr lang="en-US" dirty="0"/>
              <a:t>the human-factors implications of an information security </a:t>
            </a:r>
            <a:r>
              <a:rPr lang="en-US" dirty="0" smtClean="0"/>
              <a:t>attack. </a:t>
            </a:r>
            <a:endParaRPr lang="en-US" dirty="0" smtClean="0">
              <a:latin typeface="+mn-lt"/>
              <a:cs typeface="+mn-cs"/>
            </a:endParaRPr>
          </a:p>
          <a:p>
            <a:pPr marL="285750" lvl="0" indent="-285750">
              <a:buFont typeface="Arial" panose="020B0604020202020204" pitchFamily="34" charset="0"/>
              <a:buChar char="•"/>
            </a:pPr>
            <a:r>
              <a:rPr lang="en-US" dirty="0" smtClean="0"/>
              <a:t>The technical would </a:t>
            </a:r>
            <a:r>
              <a:rPr lang="en-US" dirty="0"/>
              <a:t>provide a basis for developing rulemaking, policy, guidance, standards, training, and tools for </a:t>
            </a:r>
            <a:r>
              <a:rPr lang="en-US" dirty="0" smtClean="0"/>
              <a:t>security.</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80183" y="2399995"/>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3272010" y="4320470"/>
            <a:ext cx="2896034" cy="2169230"/>
          </a:xfrm>
          <a:prstGeom prst="rect">
            <a:avLst/>
          </a:prstGeom>
        </p:spPr>
      </p:pic>
    </p:spTree>
    <p:extLst>
      <p:ext uri="{BB962C8B-B14F-4D97-AF65-F5344CB8AC3E}">
        <p14:creationId xmlns:p14="http://schemas.microsoft.com/office/powerpoint/2010/main" val="1078433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xfrm>
            <a:off x="8151813" y="6489700"/>
            <a:ext cx="1069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0DF0F8FC-DF27-4C9F-B9CB-7625BC168755}" type="slidenum">
              <a:rPr lang="en-US" altLang="en-US" sz="1200" smtClean="0">
                <a:solidFill>
                  <a:srgbClr val="898989"/>
                </a:solidFill>
              </a:rPr>
              <a:pPr fontAlgn="base">
                <a:spcBef>
                  <a:spcPct val="0"/>
                </a:spcBef>
                <a:spcAft>
                  <a:spcPct val="0"/>
                </a:spcAft>
              </a:pPr>
              <a:t>21</a:t>
            </a:fld>
            <a:endParaRPr lang="en-US" altLang="en-US" sz="1200" dirty="0" smtClean="0">
              <a:solidFill>
                <a:srgbClr val="898989"/>
              </a:solidFill>
            </a:endParaRPr>
          </a:p>
        </p:txBody>
      </p:sp>
      <p:sp>
        <p:nvSpPr>
          <p:cNvPr id="15363"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5364"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sp>
        <p:nvSpPr>
          <p:cNvPr id="7" name="TextBox 4"/>
          <p:cNvSpPr txBox="1">
            <a:spLocks noChangeArrowheads="1"/>
          </p:cNvSpPr>
          <p:nvPr/>
        </p:nvSpPr>
        <p:spPr bwMode="auto">
          <a:xfrm>
            <a:off x="0" y="93663"/>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Cybersecurity R&amp;D Plan – Research Requirements</a:t>
            </a:r>
            <a:endParaRPr lang="en-US" sz="3200" b="1" dirty="0">
              <a:solidFill>
                <a:schemeClr val="accent3">
                  <a:lumMod val="40000"/>
                  <a:lumOff val="60000"/>
                </a:schemeClr>
              </a:solidFill>
              <a:latin typeface="Calibri" pitchFamily="34" charset="0"/>
              <a:cs typeface="+mn-cs"/>
            </a:endParaRPr>
          </a:p>
        </p:txBody>
      </p:sp>
      <p:graphicFrame>
        <p:nvGraphicFramePr>
          <p:cNvPr id="15" name="Table 14"/>
          <p:cNvGraphicFramePr>
            <a:graphicFrameLocks noGrp="1"/>
          </p:cNvGraphicFramePr>
          <p:nvPr>
            <p:extLst/>
          </p:nvPr>
        </p:nvGraphicFramePr>
        <p:xfrm>
          <a:off x="447223" y="970915"/>
          <a:ext cx="8429394" cy="973138"/>
        </p:xfrm>
        <a:graphic>
          <a:graphicData uri="http://schemas.openxmlformats.org/drawingml/2006/table">
            <a:tbl>
              <a:tblPr firstRow="1" bandRow="1">
                <a:tableStyleId>{073A0DAA-6AF3-43AB-8588-CEC1D06C72B9}</a:tableStyleId>
              </a:tblPr>
              <a:tblGrid>
                <a:gridCol w="8429394">
                  <a:extLst>
                    <a:ext uri="{9D8B030D-6E8A-4147-A177-3AD203B41FA5}">
                      <a16:colId xmlns:a16="http://schemas.microsoft.com/office/drawing/2014/main" val="20000"/>
                    </a:ext>
                  </a:extLst>
                </a:gridCol>
              </a:tblGrid>
              <a:tr h="973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Research Area: System-Wide</a:t>
                      </a:r>
                      <a:r>
                        <a:rPr lang="en-US" sz="2400" b="1" baseline="0" dirty="0" smtClean="0">
                          <a:solidFill>
                            <a:schemeClr val="tx1"/>
                          </a:solidFill>
                        </a:rPr>
                        <a:t> Safety Assurance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latin typeface="+mn-lt"/>
                          <a:cs typeface="+mn-cs"/>
                        </a:rPr>
                        <a:t>Develop real time, continuous, safety analysis and assurance tools and capabilities to prevent/mitigate the impact of cyber attacks</a:t>
                      </a:r>
                      <a:endParaRPr lang="en-US" sz="1600" b="1" u="sng" dirty="0" smtClean="0">
                        <a:solidFill>
                          <a:srgbClr val="C00000"/>
                        </a:solidFill>
                        <a:latin typeface="+mn-lt"/>
                        <a:cs typeface="+mn-cs"/>
                      </a:endParaRPr>
                    </a:p>
                  </a:txBody>
                  <a:tcPr marL="91431" marR="91431" marT="45666" marB="4566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460375" y="4426902"/>
          <a:ext cx="8276323" cy="598170"/>
        </p:xfrm>
        <a:graphic>
          <a:graphicData uri="http://schemas.openxmlformats.org/drawingml/2006/table">
            <a:tbl>
              <a:tblPr firstRow="1" bandRow="1">
                <a:tableStyleId>{5C22544A-7EE6-4342-B048-85BDC9FD1C3A}</a:tableStyleId>
              </a:tblPr>
              <a:tblGrid>
                <a:gridCol w="1563083">
                  <a:extLst>
                    <a:ext uri="{9D8B030D-6E8A-4147-A177-3AD203B41FA5}">
                      <a16:colId xmlns:a16="http://schemas.microsoft.com/office/drawing/2014/main" val="20000"/>
                    </a:ext>
                  </a:extLst>
                </a:gridCol>
                <a:gridCol w="1342648">
                  <a:extLst>
                    <a:ext uri="{9D8B030D-6E8A-4147-A177-3AD203B41FA5}">
                      <a16:colId xmlns:a16="http://schemas.microsoft.com/office/drawing/2014/main" val="20001"/>
                    </a:ext>
                  </a:extLst>
                </a:gridCol>
                <a:gridCol w="1342648">
                  <a:extLst>
                    <a:ext uri="{9D8B030D-6E8A-4147-A177-3AD203B41FA5}">
                      <a16:colId xmlns:a16="http://schemas.microsoft.com/office/drawing/2014/main" val="20002"/>
                    </a:ext>
                  </a:extLst>
                </a:gridCol>
                <a:gridCol w="1342648">
                  <a:extLst>
                    <a:ext uri="{9D8B030D-6E8A-4147-A177-3AD203B41FA5}">
                      <a16:colId xmlns:a16="http://schemas.microsoft.com/office/drawing/2014/main" val="20003"/>
                    </a:ext>
                  </a:extLst>
                </a:gridCol>
                <a:gridCol w="1342648">
                  <a:extLst>
                    <a:ext uri="{9D8B030D-6E8A-4147-A177-3AD203B41FA5}">
                      <a16:colId xmlns:a16="http://schemas.microsoft.com/office/drawing/2014/main" val="20004"/>
                    </a:ext>
                  </a:extLst>
                </a:gridCol>
                <a:gridCol w="1342648">
                  <a:extLst>
                    <a:ext uri="{9D8B030D-6E8A-4147-A177-3AD203B41FA5}">
                      <a16:colId xmlns:a16="http://schemas.microsoft.com/office/drawing/2014/main" val="20005"/>
                    </a:ext>
                  </a:extLst>
                </a:gridCol>
              </a:tblGrid>
              <a:tr h="0">
                <a:tc>
                  <a:txBody>
                    <a:bodyPr/>
                    <a:lstStyle/>
                    <a:p>
                      <a:pPr algn="ctr" rtl="0" fontAlgn="ctr"/>
                      <a:r>
                        <a:rPr lang="en-US" sz="1400" u="none" strike="noStrike" dirty="0">
                          <a:effectLst/>
                        </a:rPr>
                        <a:t>Funding Profile</a:t>
                      </a:r>
                      <a:endParaRPr lang="en-US" sz="14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FY18</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FY19</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FY20</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FY21</a:t>
                      </a:r>
                      <a:endParaRPr lang="en-US" sz="1800" b="1" i="0" u="none" strike="noStrike" dirty="0">
                        <a:solidFill>
                          <a:srgbClr val="FFFFFF"/>
                        </a:solidFill>
                        <a:effectLst/>
                        <a:latin typeface="Calibri"/>
                      </a:endParaRPr>
                    </a:p>
                  </a:txBody>
                  <a:tcPr marL="9525" marR="9525" marT="9525" marB="0" anchor="ctr"/>
                </a:tc>
                <a:tc>
                  <a:txBody>
                    <a:bodyPr/>
                    <a:lstStyle/>
                    <a:p>
                      <a:pPr algn="ctr" rtl="0" fontAlgn="ctr"/>
                      <a:r>
                        <a:rPr lang="en-US" sz="1800" u="none" strike="noStrike" dirty="0">
                          <a:effectLst/>
                        </a:rPr>
                        <a:t>FY22</a:t>
                      </a:r>
                      <a:endParaRPr lang="en-US" sz="180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314325">
                <a:tc>
                  <a:txBody>
                    <a:bodyPr/>
                    <a:lstStyle/>
                    <a:p>
                      <a:pPr algn="ctr" fontAlgn="t"/>
                      <a:r>
                        <a:rPr lang="en-US" sz="1800" u="none" strike="noStrike" dirty="0">
                          <a:effectLst/>
                        </a:rPr>
                        <a:t> </a:t>
                      </a:r>
                      <a:endParaRPr lang="en-US" sz="900" b="0" i="0" u="none" strike="noStrike" dirty="0">
                        <a:solidFill>
                          <a:srgbClr val="000000"/>
                        </a:solidFill>
                        <a:effectLst/>
                        <a:latin typeface="Arial"/>
                      </a:endParaRPr>
                    </a:p>
                  </a:txBody>
                  <a:tcPr marL="9525" marR="9525" marT="9525"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a:t>
                      </a:r>
                      <a:r>
                        <a:rPr lang="en-US" sz="1800" b="1" dirty="0" smtClean="0">
                          <a:solidFill>
                            <a:srgbClr val="111111"/>
                          </a:solidFill>
                          <a:effectLst/>
                          <a:latin typeface="Calibri"/>
                          <a:ea typeface="Calibri"/>
                          <a:cs typeface="Times New Roman"/>
                        </a:rPr>
                        <a:t>400K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1" dirty="0">
                          <a:solidFill>
                            <a:srgbClr val="111111"/>
                          </a:solidFill>
                          <a:effectLst/>
                          <a:latin typeface="Calibri"/>
                          <a:ea typeface="Calibri"/>
                          <a:cs typeface="Times New Roman"/>
                        </a:rPr>
                        <a:t>$2,100K</a:t>
                      </a:r>
                      <a:endParaRPr lang="en-US"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$2,100K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tabLst>
                          <a:tab pos="685800" algn="l"/>
                        </a:tabLst>
                      </a:pPr>
                      <a:r>
                        <a:rPr lang="en-US" sz="1800" b="0" i="1" dirty="0">
                          <a:solidFill>
                            <a:srgbClr val="111111"/>
                          </a:solidFill>
                          <a:effectLst/>
                          <a:latin typeface="Calibri"/>
                          <a:ea typeface="Calibri"/>
                          <a:cs typeface="Times New Roman"/>
                        </a:rPr>
                        <a:t>$1,000K</a:t>
                      </a:r>
                      <a:endParaRPr lang="en-US" sz="1800" b="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12" name="TextBox 11"/>
          <p:cNvSpPr txBox="1"/>
          <p:nvPr/>
        </p:nvSpPr>
        <p:spPr>
          <a:xfrm>
            <a:off x="267383" y="2202994"/>
            <a:ext cx="8609234" cy="1323439"/>
          </a:xfrm>
          <a:prstGeom prst="rect">
            <a:avLst/>
          </a:prstGeom>
          <a:solidFill>
            <a:schemeClr val="accent3">
              <a:lumMod val="40000"/>
              <a:lumOff val="60000"/>
            </a:schemeClr>
          </a:solidFill>
          <a:ln w="19050">
            <a:noFill/>
          </a:ln>
        </p:spPr>
        <p:txBody>
          <a:bodyPr wrap="square" rtlCol="0">
            <a:spAutoFit/>
          </a:bodyPr>
          <a:lstStyle/>
          <a:p>
            <a:endParaRPr lang="en-US" sz="2400" i="1" dirty="0" smtClean="0">
              <a:latin typeface="+mj-lt"/>
            </a:endParaRPr>
          </a:p>
          <a:p>
            <a:pPr marL="909638" lvl="1" indent="-452438">
              <a:buFont typeface="Wingdings" panose="05000000000000000000" pitchFamily="2" charset="2"/>
              <a:buChar char="ü"/>
            </a:pPr>
            <a:r>
              <a:rPr lang="en-US" sz="2800" b="1" i="1" dirty="0" smtClean="0">
                <a:latin typeface="+mj-lt"/>
              </a:rPr>
              <a:t>UAS C2 Link Systems Security Capability</a:t>
            </a:r>
          </a:p>
          <a:p>
            <a:pPr marL="909638" lvl="1" indent="-452438">
              <a:buFont typeface="Wingdings" panose="05000000000000000000" pitchFamily="2" charset="2"/>
              <a:buChar char="ü"/>
            </a:pPr>
            <a:r>
              <a:rPr lang="en-US" sz="2800" b="1" i="1" dirty="0" smtClean="0">
                <a:latin typeface="+mj-lt"/>
              </a:rPr>
              <a:t>FAA Cybersecurity Test Facility</a:t>
            </a:r>
          </a:p>
        </p:txBody>
      </p:sp>
    </p:spTree>
    <p:extLst>
      <p:ext uri="{BB962C8B-B14F-4D97-AF65-F5344CB8AC3E}">
        <p14:creationId xmlns:p14="http://schemas.microsoft.com/office/powerpoint/2010/main" val="1789141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22</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UAS C2 Link Systems Security Capability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646331"/>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Assess </a:t>
            </a:r>
            <a:r>
              <a:rPr lang="en-US" dirty="0"/>
              <a:t>efficient and effective mitigation against security threats of terrestrial, </a:t>
            </a:r>
            <a:r>
              <a:rPr lang="en-US" dirty="0" smtClean="0"/>
              <a:t>SatCom, </a:t>
            </a:r>
            <a:r>
              <a:rPr lang="en-US" dirty="0"/>
              <a:t>and network terrestrial and </a:t>
            </a:r>
            <a:r>
              <a:rPr lang="en-US" dirty="0" smtClean="0"/>
              <a:t>SatCom C2 </a:t>
            </a:r>
            <a:r>
              <a:rPr lang="en-US" dirty="0"/>
              <a:t>data-link systems with a high level of sophistication. </a:t>
            </a:r>
            <a:endParaRPr lang="en-US" dirty="0" smtClean="0">
              <a:latin typeface="+mn-lt"/>
              <a:cs typeface="+mn-cs"/>
            </a:endParaRPr>
          </a:p>
        </p:txBody>
      </p:sp>
      <p:sp>
        <p:nvSpPr>
          <p:cNvPr id="9" name="Rectangle 8"/>
          <p:cNvSpPr/>
          <p:nvPr/>
        </p:nvSpPr>
        <p:spPr>
          <a:xfrm>
            <a:off x="364200" y="3140371"/>
            <a:ext cx="8686800" cy="1754326"/>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smtClean="0"/>
              <a:t>Avionic </a:t>
            </a:r>
            <a:r>
              <a:rPr lang="en-US" dirty="0"/>
              <a:t>systems-design and airworthiness-approval requirements for the UAS C2 </a:t>
            </a:r>
            <a:r>
              <a:rPr lang="en-US" dirty="0" smtClean="0"/>
              <a:t>non-payload communication </a:t>
            </a:r>
            <a:r>
              <a:rPr lang="en-US" dirty="0"/>
              <a:t>data links</a:t>
            </a:r>
            <a:r>
              <a:rPr lang="en-US" dirty="0" smtClean="0"/>
              <a:t>.</a:t>
            </a:r>
          </a:p>
          <a:p>
            <a:pPr marL="285750" indent="-285750" fontAlgn="auto">
              <a:spcBef>
                <a:spcPts val="0"/>
              </a:spcBef>
              <a:spcAft>
                <a:spcPts val="0"/>
              </a:spcAft>
              <a:buFont typeface="Arial" panose="020B0604020202020204" pitchFamily="34" charset="0"/>
              <a:buChar char="•"/>
              <a:defRPr/>
            </a:pPr>
            <a:r>
              <a:rPr lang="en-US" dirty="0" smtClean="0">
                <a:latin typeface="+mn-lt"/>
                <a:cs typeface="+mn-cs"/>
              </a:rPr>
              <a:t>Technical derived from the research will be used  in the </a:t>
            </a:r>
            <a:r>
              <a:rPr lang="en-US" dirty="0" smtClean="0"/>
              <a:t>development </a:t>
            </a:r>
            <a:r>
              <a:rPr lang="en-US" dirty="0"/>
              <a:t>of FAA new </a:t>
            </a:r>
            <a:r>
              <a:rPr lang="en-US" dirty="0" smtClean="0"/>
              <a:t>advisory circulars for </a:t>
            </a:r>
            <a:r>
              <a:rPr lang="en-US" dirty="0"/>
              <a:t>security protection of new and unique C2 terrestrial, SatCom, and networked systems, FAA Path Finder certification activities, publication of operational guidance materials, and other related </a:t>
            </a:r>
            <a:r>
              <a:rPr lang="en-US" dirty="0" smtClean="0"/>
              <a:t>activities.</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648893" y="2617379"/>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123" y="5017579"/>
            <a:ext cx="2425443" cy="1737120"/>
          </a:xfrm>
          <a:prstGeom prst="rect">
            <a:avLst/>
          </a:prstGeom>
          <a:solidFill>
            <a:schemeClr val="bg2"/>
          </a:solidFill>
          <a:ln>
            <a:noFill/>
          </a:ln>
        </p:spPr>
      </p:pic>
    </p:spTree>
    <p:extLst>
      <p:ext uri="{BB962C8B-B14F-4D97-AF65-F5344CB8AC3E}">
        <p14:creationId xmlns:p14="http://schemas.microsoft.com/office/powerpoint/2010/main" val="93690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46A9766E-08FD-42AE-91B3-D68F02E446CF}" type="slidenum">
              <a:rPr lang="en-US" altLang="en-US" sz="1200" smtClean="0">
                <a:solidFill>
                  <a:srgbClr val="898989"/>
                </a:solidFill>
              </a:rPr>
              <a:pPr fontAlgn="base">
                <a:spcBef>
                  <a:spcPct val="0"/>
                </a:spcBef>
                <a:spcAft>
                  <a:spcPct val="0"/>
                </a:spcAft>
              </a:pPr>
              <a:t>23</a:t>
            </a:fld>
            <a:endParaRPr lang="en-US" altLang="en-US" sz="1200" dirty="0" smtClean="0">
              <a:solidFill>
                <a:srgbClr val="898989"/>
              </a:solidFill>
            </a:endParaRPr>
          </a:p>
        </p:txBody>
      </p:sp>
      <p:sp>
        <p:nvSpPr>
          <p:cNvPr id="7" name="TextBox 4"/>
          <p:cNvSpPr txBox="1">
            <a:spLocks noChangeArrowheads="1"/>
          </p:cNvSpPr>
          <p:nvPr/>
        </p:nvSpPr>
        <p:spPr bwMode="auto">
          <a:xfrm>
            <a:off x="0" y="93663"/>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a:solidFill>
                  <a:schemeClr val="accent3">
                    <a:lumMod val="40000"/>
                    <a:lumOff val="60000"/>
                  </a:schemeClr>
                </a:solidFill>
              </a:rPr>
              <a:t>FAA </a:t>
            </a:r>
            <a:r>
              <a:rPr lang="en-US" sz="3200" b="1" dirty="0" smtClean="0">
                <a:solidFill>
                  <a:schemeClr val="accent3">
                    <a:lumMod val="40000"/>
                    <a:lumOff val="60000"/>
                  </a:schemeClr>
                </a:solidFill>
              </a:rPr>
              <a:t>Cybersecurity Test Facility</a:t>
            </a:r>
            <a:endParaRPr lang="en-US" sz="3200" b="1" dirty="0">
              <a:solidFill>
                <a:schemeClr val="accent3">
                  <a:lumMod val="40000"/>
                  <a:lumOff val="60000"/>
                </a:schemeClr>
              </a:solidFill>
              <a:latin typeface="Calibri" pitchFamily="34" charset="0"/>
            </a:endParaRPr>
          </a:p>
        </p:txBody>
      </p:sp>
      <p:sp>
        <p:nvSpPr>
          <p:cNvPr id="8" name="Rectangle 7"/>
          <p:cNvSpPr/>
          <p:nvPr/>
        </p:nvSpPr>
        <p:spPr>
          <a:xfrm>
            <a:off x="364200" y="1350111"/>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fontAlgn="auto">
              <a:spcBef>
                <a:spcPts val="0"/>
              </a:spcBef>
              <a:spcAft>
                <a:spcPts val="0"/>
              </a:spcAft>
              <a:defRPr/>
            </a:pPr>
            <a:r>
              <a:rPr lang="en-US" dirty="0" smtClean="0"/>
              <a:t>Identify</a:t>
            </a:r>
            <a:r>
              <a:rPr lang="en-US" dirty="0"/>
              <a:t>, evaluate, and provide recommendations for candidate systems and tools that should be virtualized for use within the </a:t>
            </a:r>
            <a:r>
              <a:rPr lang="en-US" dirty="0" smtClean="0"/>
              <a:t>Cybersecurity Test Facility (CyTF) for the purpose of assessing </a:t>
            </a:r>
            <a:r>
              <a:rPr lang="en-US" dirty="0"/>
              <a:t>cybersecurity vulnerabilities in the R&amp;D domain, and recommend mitigation </a:t>
            </a:r>
            <a:r>
              <a:rPr lang="en-US" dirty="0" smtClean="0"/>
              <a:t>strategies.</a:t>
            </a:r>
            <a:endParaRPr lang="en-US" dirty="0" smtClean="0">
              <a:latin typeface="+mn-lt"/>
              <a:cs typeface="+mn-cs"/>
            </a:endParaRPr>
          </a:p>
        </p:txBody>
      </p:sp>
      <p:sp>
        <p:nvSpPr>
          <p:cNvPr id="9" name="Rectangle 8"/>
          <p:cNvSpPr/>
          <p:nvPr/>
        </p:nvSpPr>
        <p:spPr>
          <a:xfrm>
            <a:off x="364200" y="3399115"/>
            <a:ext cx="8686800" cy="1200329"/>
          </a:xfrm>
          <a:prstGeom prst="rect">
            <a:avLst/>
          </a:prstGeom>
          <a:solidFill>
            <a:schemeClr val="accent1">
              <a:lumMod val="20000"/>
              <a:lumOff val="80000"/>
            </a:schemeClr>
          </a:solidFill>
          <a:ln w="28575">
            <a:solidFill>
              <a:schemeClr val="tx1"/>
            </a:solidFill>
          </a:ln>
        </p:spPr>
        <p:txBody>
          <a:bodyPr wrap="square">
            <a:spAutoFit/>
          </a:bodyPr>
          <a:lstStyle/>
          <a:p>
            <a:pPr marL="285750" indent="-285750" fontAlgn="auto">
              <a:spcBef>
                <a:spcPts val="0"/>
              </a:spcBef>
              <a:spcAft>
                <a:spcPts val="0"/>
              </a:spcAft>
              <a:buFont typeface="Arial" panose="020B0604020202020204" pitchFamily="34" charset="0"/>
              <a:buChar char="•"/>
              <a:defRPr/>
            </a:pPr>
            <a:r>
              <a:rPr lang="en-US" dirty="0"/>
              <a:t>Identification of additional candidate FAA capabilities for inclusion into the CyTF</a:t>
            </a:r>
            <a:endParaRPr lang="en-US" dirty="0" smtClean="0"/>
          </a:p>
          <a:p>
            <a:pPr marL="285750" indent="-285750" fontAlgn="auto">
              <a:spcBef>
                <a:spcPts val="0"/>
              </a:spcBef>
              <a:spcAft>
                <a:spcPts val="0"/>
              </a:spcAft>
              <a:buFont typeface="Arial" panose="020B0604020202020204" pitchFamily="34" charset="0"/>
              <a:buChar char="•"/>
              <a:defRPr/>
            </a:pPr>
            <a:r>
              <a:rPr lang="en-US" dirty="0" smtClean="0"/>
              <a:t>Improvement </a:t>
            </a:r>
            <a:r>
              <a:rPr lang="en-US" dirty="0"/>
              <a:t>and enhancement of the CyTF capabilities, and enable comprehensive, realistic, and complex cybersecurity exercises, product evaluations, and other R&amp;D </a:t>
            </a:r>
            <a:r>
              <a:rPr lang="en-US" dirty="0" smtClean="0"/>
              <a:t>activities.</a:t>
            </a:r>
            <a:endParaRPr lang="en-US" dirty="0">
              <a:latin typeface="+mn-lt"/>
              <a:cs typeface="+mn-cs"/>
            </a:endParaRPr>
          </a:p>
        </p:txBody>
      </p:sp>
      <p:sp>
        <p:nvSpPr>
          <p:cNvPr id="11" name="TextBox 10"/>
          <p:cNvSpPr txBox="1"/>
          <p:nvPr/>
        </p:nvSpPr>
        <p:spPr>
          <a:xfrm>
            <a:off x="3581683" y="795361"/>
            <a:ext cx="2251835"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Problem Statement</a:t>
            </a:r>
            <a:endParaRPr lang="en-US" sz="2000" b="1" dirty="0">
              <a:solidFill>
                <a:srgbClr val="FF0000"/>
              </a:solidFill>
              <a:cs typeface="Arial" charset="0"/>
            </a:endParaRPr>
          </a:p>
        </p:txBody>
      </p:sp>
      <p:sp>
        <p:nvSpPr>
          <p:cNvPr id="12" name="TextBox 11"/>
          <p:cNvSpPr txBox="1"/>
          <p:nvPr/>
        </p:nvSpPr>
        <p:spPr>
          <a:xfrm>
            <a:off x="3723708" y="2828508"/>
            <a:ext cx="1967783" cy="400110"/>
          </a:xfrm>
          <a:prstGeom prst="rect">
            <a:avLst/>
          </a:prstGeom>
          <a:solidFill>
            <a:srgbClr val="FFFF00"/>
          </a:solidFill>
          <a:ln w="12700">
            <a:solidFill>
              <a:schemeClr val="tx1"/>
            </a:solidFill>
          </a:ln>
        </p:spPr>
        <p:txBody>
          <a:bodyPr wrap="none" rtlCol="0">
            <a:spAutoFit/>
          </a:bodyPr>
          <a:lstStyle/>
          <a:p>
            <a:pPr fontAlgn="base">
              <a:spcBef>
                <a:spcPct val="0"/>
              </a:spcBef>
              <a:spcAft>
                <a:spcPct val="0"/>
              </a:spcAft>
            </a:pPr>
            <a:r>
              <a:rPr lang="en-US" sz="2000" b="1" dirty="0" smtClean="0">
                <a:solidFill>
                  <a:srgbClr val="FF0000"/>
                </a:solidFill>
                <a:cs typeface="Arial" charset="0"/>
              </a:rPr>
              <a:t>Research Output</a:t>
            </a:r>
            <a:endParaRPr lang="en-US" sz="2000" b="1" dirty="0">
              <a:solidFill>
                <a:srgbClr val="FF0000"/>
              </a:solidFill>
              <a:cs typeface="Arial" charset="0"/>
            </a:endParaRPr>
          </a:p>
        </p:txBody>
      </p:sp>
      <p:pic>
        <p:nvPicPr>
          <p:cNvPr id="2" name="Picture 1"/>
          <p:cNvPicPr>
            <a:picLocks noChangeAspect="1"/>
          </p:cNvPicPr>
          <p:nvPr/>
        </p:nvPicPr>
        <p:blipFill>
          <a:blip r:embed="rId3"/>
          <a:stretch>
            <a:fillRect/>
          </a:stretch>
        </p:blipFill>
        <p:spPr>
          <a:xfrm>
            <a:off x="2036619" y="4994366"/>
            <a:ext cx="2402378" cy="1522811"/>
          </a:xfrm>
          <a:prstGeom prst="rect">
            <a:avLst/>
          </a:prstGeom>
        </p:spPr>
      </p:pic>
      <p:pic>
        <p:nvPicPr>
          <p:cNvPr id="3" name="Picture 2"/>
          <p:cNvPicPr>
            <a:picLocks noChangeAspect="1"/>
          </p:cNvPicPr>
          <p:nvPr/>
        </p:nvPicPr>
        <p:blipFill>
          <a:blip r:embed="rId4"/>
          <a:stretch>
            <a:fillRect/>
          </a:stretch>
        </p:blipFill>
        <p:spPr>
          <a:xfrm>
            <a:off x="4707599" y="4985524"/>
            <a:ext cx="2308343" cy="1531653"/>
          </a:xfrm>
          <a:prstGeom prst="rect">
            <a:avLst/>
          </a:prstGeom>
        </p:spPr>
      </p:pic>
    </p:spTree>
    <p:extLst>
      <p:ext uri="{BB962C8B-B14F-4D97-AF65-F5344CB8AC3E}">
        <p14:creationId xmlns:p14="http://schemas.microsoft.com/office/powerpoint/2010/main" val="2125846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04427"/>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Research Needs:  </a:t>
            </a:r>
            <a:r>
              <a:rPr lang="en-US" sz="3200" b="1" dirty="0" smtClean="0">
                <a:solidFill>
                  <a:schemeClr val="accent3">
                    <a:lumMod val="40000"/>
                    <a:lumOff val="60000"/>
                  </a:schemeClr>
                </a:solidFill>
                <a:latin typeface="Calibri" pitchFamily="34" charset="0"/>
              </a:rPr>
              <a:t>UAS Cybersecurity</a:t>
            </a:r>
            <a:endParaRPr lang="en-US" sz="3200" b="1" dirty="0">
              <a:solidFill>
                <a:schemeClr val="accent3">
                  <a:lumMod val="40000"/>
                  <a:lumOff val="60000"/>
                </a:schemeClr>
              </a:solidFill>
              <a:latin typeface="Calibri" pitchFamily="34" charset="0"/>
              <a:cs typeface="+mn-cs"/>
            </a:endParaRPr>
          </a:p>
        </p:txBody>
      </p: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24</a:t>
            </a:fld>
            <a:endParaRPr lang="en-US" dirty="0"/>
          </a:p>
        </p:txBody>
      </p:sp>
      <p:sp>
        <p:nvSpPr>
          <p:cNvPr id="6" name="Rectangle 5"/>
          <p:cNvSpPr/>
          <p:nvPr/>
        </p:nvSpPr>
        <p:spPr>
          <a:xfrm>
            <a:off x="155575" y="876472"/>
            <a:ext cx="8652177" cy="923330"/>
          </a:xfrm>
          <a:prstGeom prst="rect">
            <a:avLst/>
          </a:prstGeom>
          <a:solidFill>
            <a:schemeClr val="accent5">
              <a:lumMod val="20000"/>
              <a:lumOff val="80000"/>
            </a:schemeClr>
          </a:solidFill>
          <a:ln w="28575">
            <a:solidFill>
              <a:schemeClr val="tx1"/>
            </a:solidFill>
          </a:ln>
        </p:spPr>
        <p:txBody>
          <a:bodyPr wrap="square">
            <a:spAutoFit/>
          </a:bodyPr>
          <a:lstStyle/>
          <a:p>
            <a:pPr marL="285750" indent="-285750">
              <a:buFont typeface="Arial" pitchFamily="34" charset="0"/>
              <a:buChar char="•"/>
            </a:pPr>
            <a:r>
              <a:rPr lang="en-US" dirty="0"/>
              <a:t>Four UAS-cybersecurity requirements that address a research gap.</a:t>
            </a:r>
          </a:p>
          <a:p>
            <a:pPr marL="285750" indent="-285750">
              <a:buFont typeface="Arial" pitchFamily="34" charset="0"/>
              <a:buChar char="•"/>
            </a:pPr>
            <a:r>
              <a:rPr lang="en-US" dirty="0"/>
              <a:t>Initial draft version of requirements are pending additional review and acceptance.</a:t>
            </a:r>
          </a:p>
          <a:p>
            <a:pPr marL="285750" indent="-285750">
              <a:buFont typeface="Arial" pitchFamily="34" charset="0"/>
              <a:buChar char="•"/>
            </a:pPr>
            <a:r>
              <a:rPr lang="en-US" dirty="0"/>
              <a:t>Cost estimates need to be vetted.</a:t>
            </a:r>
          </a:p>
        </p:txBody>
      </p:sp>
      <p:sp>
        <p:nvSpPr>
          <p:cNvPr id="9" name="Rectangle 8"/>
          <p:cNvSpPr/>
          <p:nvPr/>
        </p:nvSpPr>
        <p:spPr>
          <a:xfrm>
            <a:off x="155575" y="2012522"/>
            <a:ext cx="2282825" cy="2123658"/>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latin typeface="+mn-lt"/>
                <a:cs typeface="+mn-cs"/>
              </a:rPr>
              <a:t>Information Security Protection </a:t>
            </a:r>
            <a:r>
              <a:rPr lang="en-US" sz="1200" dirty="0" smtClean="0">
                <a:latin typeface="+mn-lt"/>
                <a:cs typeface="+mn-cs"/>
              </a:rPr>
              <a:t>research supports </a:t>
            </a:r>
            <a:r>
              <a:rPr lang="en-US" sz="1200" dirty="0" smtClean="0"/>
              <a:t>information </a:t>
            </a:r>
            <a:r>
              <a:rPr lang="en-US" sz="1200" dirty="0"/>
              <a:t>security concerns associated with:</a:t>
            </a:r>
          </a:p>
          <a:p>
            <a:pPr marL="171450" indent="-171450">
              <a:buFont typeface="Wingdings" panose="05000000000000000000" pitchFamily="2" charset="2"/>
              <a:buChar char="§"/>
            </a:pPr>
            <a:r>
              <a:rPr lang="en-US" sz="1200" dirty="0"/>
              <a:t> </a:t>
            </a:r>
            <a:r>
              <a:rPr lang="en-US" sz="1200" dirty="0" smtClean="0"/>
              <a:t>UAS </a:t>
            </a:r>
            <a:r>
              <a:rPr lang="en-US" sz="1200" dirty="0"/>
              <a:t>pilot to/from NAS- Data Communications</a:t>
            </a:r>
          </a:p>
          <a:p>
            <a:pPr marL="171450" lvl="0" indent="-171450">
              <a:buFont typeface="Wingdings" panose="05000000000000000000" pitchFamily="2" charset="2"/>
              <a:buChar char="§"/>
            </a:pPr>
            <a:r>
              <a:rPr lang="en-US" sz="1200" dirty="0"/>
              <a:t>UAS pilot to/from NAS- Voice Communications</a:t>
            </a:r>
          </a:p>
          <a:p>
            <a:pPr marL="171450" lvl="0" indent="-171450">
              <a:buFont typeface="Wingdings" panose="05000000000000000000" pitchFamily="2" charset="2"/>
              <a:buChar char="§"/>
            </a:pPr>
            <a:r>
              <a:rPr lang="en-US" sz="1200" dirty="0"/>
              <a:t>UAS Flight Plans</a:t>
            </a:r>
          </a:p>
          <a:p>
            <a:pPr marL="171450" lvl="0" indent="-171450">
              <a:buFont typeface="Wingdings" panose="05000000000000000000" pitchFamily="2" charset="2"/>
              <a:buChar char="§"/>
            </a:pPr>
            <a:r>
              <a:rPr lang="en-US" sz="1200" dirty="0"/>
              <a:t>UAS Departure Clearances</a:t>
            </a:r>
          </a:p>
          <a:p>
            <a:pPr marL="285750" indent="-285750" fontAlgn="auto">
              <a:spcBef>
                <a:spcPts val="0"/>
              </a:spcBef>
              <a:spcAft>
                <a:spcPts val="0"/>
              </a:spcAft>
              <a:buFont typeface="Wingdings" panose="05000000000000000000" pitchFamily="2" charset="2"/>
              <a:buChar char="ü"/>
              <a:defRPr/>
            </a:pPr>
            <a:endParaRPr lang="en-US" sz="1200" dirty="0">
              <a:latin typeface="+mn-lt"/>
              <a:cs typeface="+mn-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6196" y="1878736"/>
            <a:ext cx="3233057" cy="2315539"/>
          </a:xfrm>
          <a:prstGeom prst="rect">
            <a:avLst/>
          </a:prstGeom>
          <a:solidFill>
            <a:schemeClr val="bg2"/>
          </a:solidFill>
          <a:ln>
            <a:noFill/>
          </a:ln>
        </p:spPr>
      </p:pic>
      <p:sp>
        <p:nvSpPr>
          <p:cNvPr id="11" name="Rectangle 10"/>
          <p:cNvSpPr/>
          <p:nvPr/>
        </p:nvSpPr>
        <p:spPr>
          <a:xfrm>
            <a:off x="6333322" y="2007832"/>
            <a:ext cx="2511425" cy="1938992"/>
          </a:xfrm>
          <a:prstGeom prst="rect">
            <a:avLst/>
          </a:prstGeom>
          <a:solidFill>
            <a:schemeClr val="accent1">
              <a:lumMod val="20000"/>
              <a:lumOff val="80000"/>
            </a:schemeClr>
          </a:solidFill>
          <a:ln w="28575">
            <a:solidFill>
              <a:schemeClr val="tx1"/>
            </a:solidFill>
          </a:ln>
        </p:spPr>
        <p:txBody>
          <a:bodyPr>
            <a:spAutoFit/>
          </a:bodyPr>
          <a:lstStyle/>
          <a:p>
            <a:pPr marL="0" lvl="2">
              <a:defRPr/>
            </a:pPr>
            <a:r>
              <a:rPr lang="en-US" sz="1200" b="1" dirty="0" smtClean="0">
                <a:solidFill>
                  <a:srgbClr val="FF0000"/>
                </a:solidFill>
              </a:rPr>
              <a:t>Unmanned Aircraft Control Station Ground-to-Ground </a:t>
            </a:r>
            <a:r>
              <a:rPr lang="en-US" sz="1200" b="1" dirty="0">
                <a:solidFill>
                  <a:srgbClr val="FF0000"/>
                </a:solidFill>
              </a:rPr>
              <a:t>Communication with NAS Air Traffic </a:t>
            </a:r>
            <a:r>
              <a:rPr lang="en-US" sz="1200" b="1" dirty="0" smtClean="0">
                <a:solidFill>
                  <a:srgbClr val="FF0000"/>
                </a:solidFill>
              </a:rPr>
              <a:t>Control </a:t>
            </a:r>
            <a:r>
              <a:rPr lang="en-US" sz="1200" dirty="0" smtClean="0"/>
              <a:t>research supports </a:t>
            </a:r>
            <a:r>
              <a:rPr lang="en-US" sz="1200" dirty="0"/>
              <a:t>shall identify the safety issues associated with the use of UAS Gateways that provide the capability for multiple Pilots-in-Command (PICs) to communicate with Air Traffic Control via dynamically built voice bridges. </a:t>
            </a:r>
          </a:p>
        </p:txBody>
      </p:sp>
      <p:sp>
        <p:nvSpPr>
          <p:cNvPr id="13" name="Rectangle 12"/>
          <p:cNvSpPr/>
          <p:nvPr/>
        </p:nvSpPr>
        <p:spPr>
          <a:xfrm>
            <a:off x="155575" y="4465044"/>
            <a:ext cx="2075997" cy="1938992"/>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rPr>
              <a:t>UAS Risk Management Framework </a:t>
            </a:r>
            <a:r>
              <a:rPr lang="en-US" sz="1200" dirty="0" smtClean="0"/>
              <a:t>research  supports the development of </a:t>
            </a:r>
            <a:r>
              <a:rPr lang="en-US" sz="1200" dirty="0"/>
              <a:t>comprehensive UAS cybersecurity risk management </a:t>
            </a:r>
            <a:r>
              <a:rPr lang="en-US" sz="1200" dirty="0" smtClean="0"/>
              <a:t>processes </a:t>
            </a:r>
            <a:r>
              <a:rPr lang="en-US" sz="1200" dirty="0"/>
              <a:t>and guidelines </a:t>
            </a:r>
            <a:r>
              <a:rPr lang="en-US" sz="1200" dirty="0" smtClean="0"/>
              <a:t>to be used </a:t>
            </a:r>
            <a:r>
              <a:rPr lang="en-US" sz="1200" dirty="0"/>
              <a:t>in the development of new FAA regulations, policy, standards, guidance, and training</a:t>
            </a:r>
            <a:endParaRPr lang="en-US" sz="1200" dirty="0">
              <a:latin typeface="+mn-lt"/>
              <a:cs typeface="+mn-cs"/>
            </a:endParaRPr>
          </a:p>
        </p:txBody>
      </p:sp>
      <p:sp>
        <p:nvSpPr>
          <p:cNvPr id="14" name="Rectangle 13"/>
          <p:cNvSpPr/>
          <p:nvPr/>
        </p:nvSpPr>
        <p:spPr>
          <a:xfrm>
            <a:off x="2557014" y="4374220"/>
            <a:ext cx="2264229" cy="2308324"/>
          </a:xfrm>
          <a:prstGeom prst="rect">
            <a:avLst/>
          </a:prstGeom>
          <a:solidFill>
            <a:schemeClr val="accent1">
              <a:lumMod val="20000"/>
              <a:lumOff val="80000"/>
            </a:schemeClr>
          </a:solidFill>
          <a:ln w="28575">
            <a:solidFill>
              <a:schemeClr val="tx1"/>
            </a:solidFill>
          </a:ln>
        </p:spPr>
        <p:txBody>
          <a:bodyPr wrap="square">
            <a:spAutoFit/>
          </a:bodyPr>
          <a:lstStyle/>
          <a:p>
            <a:r>
              <a:rPr lang="en-US" sz="1200" b="1" dirty="0" smtClean="0">
                <a:solidFill>
                  <a:srgbClr val="FF0000"/>
                </a:solidFill>
              </a:rPr>
              <a:t>Development of Cybersecurity UAS Integration Model </a:t>
            </a:r>
            <a:r>
              <a:rPr lang="en-US" sz="1200" dirty="0" smtClean="0"/>
              <a:t>research supports a virtual </a:t>
            </a:r>
            <a:r>
              <a:rPr lang="en-US" sz="1200" dirty="0"/>
              <a:t>representation of the existing NAS and FAA Telecommunications Infrastructure (FTI) systems </a:t>
            </a:r>
            <a:r>
              <a:rPr lang="en-US" sz="1200" dirty="0" smtClean="0"/>
              <a:t>and helps the FAA prepare </a:t>
            </a:r>
            <a:r>
              <a:rPr lang="en-US" sz="1200" dirty="0"/>
              <a:t>for full UAS integration into the NAS, along with procedures, threat and vulnerability analysis and related documentation.</a:t>
            </a:r>
          </a:p>
          <a:p>
            <a:r>
              <a:rPr lang="en-US" sz="1200" dirty="0" smtClean="0"/>
              <a:t>. </a:t>
            </a:r>
            <a:endParaRPr lang="en-US" sz="1200" dirty="0"/>
          </a:p>
        </p:txBody>
      </p:sp>
      <p:pic>
        <p:nvPicPr>
          <p:cNvPr id="1028" name="Picture 4" descr="UAS CyTF 4-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776" y="4235950"/>
            <a:ext cx="3386376" cy="23405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058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04427"/>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tabLst>
                <a:tab pos="3206750" algn="l"/>
              </a:tabLst>
              <a:defRPr/>
            </a:pPr>
            <a:r>
              <a:rPr lang="en-US" sz="3200" b="1" dirty="0" smtClean="0">
                <a:solidFill>
                  <a:schemeClr val="accent3">
                    <a:lumMod val="40000"/>
                    <a:lumOff val="60000"/>
                  </a:schemeClr>
                </a:solidFill>
              </a:rPr>
              <a:t>Cyber </a:t>
            </a:r>
            <a:r>
              <a:rPr lang="en-US" sz="3200" b="1" dirty="0">
                <a:solidFill>
                  <a:schemeClr val="accent3">
                    <a:lumMod val="40000"/>
                    <a:lumOff val="60000"/>
                  </a:schemeClr>
                </a:solidFill>
              </a:rPr>
              <a:t>Positioning, Navigation, </a:t>
            </a:r>
            <a:r>
              <a:rPr lang="en-US" sz="3200" b="1" dirty="0" smtClean="0">
                <a:solidFill>
                  <a:schemeClr val="accent3">
                    <a:lumMod val="40000"/>
                    <a:lumOff val="60000"/>
                  </a:schemeClr>
                </a:solidFill>
              </a:rPr>
              <a:t>and Timing</a:t>
            </a:r>
          </a:p>
          <a:p>
            <a:pPr algn="ctr" eaLnBrk="1" fontAlgn="auto" hangingPunct="1">
              <a:spcAft>
                <a:spcPts val="0"/>
              </a:spcAft>
              <a:tabLst>
                <a:tab pos="3206750" algn="l"/>
              </a:tabLst>
              <a:defRPr/>
            </a:pPr>
            <a:r>
              <a:rPr lang="en-US" sz="3200" b="1" dirty="0" smtClean="0">
                <a:solidFill>
                  <a:schemeClr val="accent3">
                    <a:lumMod val="40000"/>
                    <a:lumOff val="60000"/>
                  </a:schemeClr>
                </a:solidFill>
                <a:latin typeface="Calibri" pitchFamily="34" charset="0"/>
              </a:rPr>
              <a:t>Research Need</a:t>
            </a:r>
            <a:endParaRPr lang="en-US" sz="3200" b="1" dirty="0">
              <a:solidFill>
                <a:schemeClr val="accent3">
                  <a:lumMod val="40000"/>
                  <a:lumOff val="60000"/>
                </a:schemeClr>
              </a:solidFill>
              <a:latin typeface="Calibri" pitchFamily="34" charset="0"/>
            </a:endParaRPr>
          </a:p>
        </p:txBody>
      </p: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25</a:t>
            </a:fld>
            <a:endParaRPr lang="en-US" dirty="0"/>
          </a:p>
        </p:txBody>
      </p:sp>
      <p:sp>
        <p:nvSpPr>
          <p:cNvPr id="6" name="Rectangle 5"/>
          <p:cNvSpPr/>
          <p:nvPr/>
        </p:nvSpPr>
        <p:spPr>
          <a:xfrm>
            <a:off x="1" y="1395404"/>
            <a:ext cx="9144000" cy="923330"/>
          </a:xfrm>
          <a:prstGeom prst="rect">
            <a:avLst/>
          </a:prstGeom>
          <a:solidFill>
            <a:schemeClr val="accent5">
              <a:lumMod val="20000"/>
              <a:lumOff val="80000"/>
            </a:schemeClr>
          </a:solidFill>
          <a:ln w="28575">
            <a:solidFill>
              <a:schemeClr val="tx1"/>
            </a:solidFill>
          </a:ln>
        </p:spPr>
        <p:txBody>
          <a:bodyPr wrap="square">
            <a:spAutoFit/>
          </a:bodyPr>
          <a:lstStyle/>
          <a:p>
            <a:pPr marL="285750" indent="-285750">
              <a:buFont typeface="Arial" pitchFamily="34" charset="0"/>
              <a:buChar char="•"/>
            </a:pPr>
            <a:r>
              <a:rPr lang="en-US" dirty="0"/>
              <a:t>FAA is working with DHS </a:t>
            </a:r>
            <a:r>
              <a:rPr lang="en-US" dirty="0" smtClean="0"/>
              <a:t>to </a:t>
            </a:r>
            <a:r>
              <a:rPr lang="en-US" dirty="0"/>
              <a:t>access the vulnerabilities of GPS equipment, including timing systems used in NAS </a:t>
            </a:r>
            <a:r>
              <a:rPr lang="en-US" dirty="0" smtClean="0"/>
              <a:t>infrastructure.</a:t>
            </a:r>
          </a:p>
          <a:p>
            <a:pPr marL="285750" indent="-285750">
              <a:buFont typeface="Arial" pitchFamily="34" charset="0"/>
              <a:buChar char="•"/>
            </a:pPr>
            <a:r>
              <a:rPr lang="en-US" dirty="0" smtClean="0"/>
              <a:t>Tasks</a:t>
            </a:r>
            <a:r>
              <a:rPr lang="en-US" dirty="0"/>
              <a:t>, milestones, research outcomes and resources </a:t>
            </a:r>
            <a:r>
              <a:rPr lang="en-US" dirty="0" smtClean="0"/>
              <a:t>required have not been fully defined.</a:t>
            </a:r>
            <a:endParaRPr lang="en-US" dirty="0"/>
          </a:p>
        </p:txBody>
      </p:sp>
      <p:sp>
        <p:nvSpPr>
          <p:cNvPr id="16" name="Rectangle 15"/>
          <p:cNvSpPr/>
          <p:nvPr/>
        </p:nvSpPr>
        <p:spPr>
          <a:xfrm>
            <a:off x="4572000" y="2688609"/>
            <a:ext cx="3712191" cy="2739211"/>
          </a:xfrm>
          <a:prstGeom prst="rect">
            <a:avLst/>
          </a:prstGeom>
          <a:solidFill>
            <a:schemeClr val="accent1">
              <a:lumMod val="20000"/>
              <a:lumOff val="80000"/>
            </a:schemeClr>
          </a:solidFill>
          <a:ln w="38100">
            <a:solidFill>
              <a:schemeClr val="tx1"/>
            </a:solidFill>
          </a:ln>
        </p:spPr>
        <p:txBody>
          <a:bodyPr wrap="square">
            <a:spAutoFit/>
          </a:bodyPr>
          <a:lstStyle/>
          <a:p>
            <a:pPr fontAlgn="auto">
              <a:spcBef>
                <a:spcPts val="0"/>
              </a:spcBef>
              <a:spcAft>
                <a:spcPts val="0"/>
              </a:spcAft>
              <a:defRPr/>
            </a:pPr>
            <a:r>
              <a:rPr lang="en-US" sz="1600" b="1" dirty="0">
                <a:solidFill>
                  <a:srgbClr val="FF0000"/>
                </a:solidFill>
                <a:latin typeface="+mn-lt"/>
                <a:cs typeface="+mn-cs"/>
              </a:rPr>
              <a:t>The Space-based Positioning, Navigation, and Timing (PNT) </a:t>
            </a:r>
            <a:r>
              <a:rPr lang="en-US" sz="1600" dirty="0">
                <a:latin typeface="+mn-lt"/>
                <a:cs typeface="+mn-cs"/>
              </a:rPr>
              <a:t>research need focuses on enabling technologies for NextGen capabilities and identifying the critical failure mechanisms for essential elements of the national airspace infrastructure and external supporting infrastructure sectors</a:t>
            </a:r>
            <a:r>
              <a:rPr lang="en-US" sz="1600" dirty="0" smtClean="0">
                <a:latin typeface="+mn-lt"/>
                <a:cs typeface="+mn-cs"/>
              </a:rPr>
              <a:t>. </a:t>
            </a:r>
            <a:endParaRPr lang="en-US" sz="1200" dirty="0" smtClean="0">
              <a:latin typeface="+mn-lt"/>
              <a:cs typeface="+mn-cs"/>
            </a:endParaRPr>
          </a:p>
          <a:p>
            <a:pPr fontAlgn="auto">
              <a:spcBef>
                <a:spcPts val="0"/>
              </a:spcBef>
              <a:spcAft>
                <a:spcPts val="0"/>
              </a:spcAft>
              <a:defRPr/>
            </a:pPr>
            <a:endParaRPr lang="en-US" sz="1200" dirty="0"/>
          </a:p>
          <a:p>
            <a:pPr fontAlgn="auto">
              <a:spcBef>
                <a:spcPts val="0"/>
              </a:spcBef>
              <a:spcAft>
                <a:spcPts val="0"/>
              </a:spcAft>
              <a:defRPr/>
            </a:pPr>
            <a:r>
              <a:rPr lang="en-US" sz="1600" dirty="0"/>
              <a:t>Where possible, these activities will be conducted jointly with DHS and other agency partners. </a:t>
            </a:r>
            <a:endParaRPr lang="en-US" sz="1200" dirty="0">
              <a:latin typeface="+mn-lt"/>
              <a:cs typeface="+mn-cs"/>
            </a:endParaRPr>
          </a:p>
        </p:txBody>
      </p:sp>
      <p:pic>
        <p:nvPicPr>
          <p:cNvPr id="17" name="Picture 4" descr="Image result for position navigation and ti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2688609"/>
            <a:ext cx="3511124" cy="288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826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bwMode="auto">
          <a:xfrm>
            <a:off x="7519916" y="6383645"/>
            <a:ext cx="147962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rgbClr val="7F7F7F"/>
                </a:solidFill>
                <a:latin typeface="Arial" charset="0"/>
                <a:cs typeface="Arial" charset="0"/>
              </a:defRPr>
            </a:lvl1pPr>
            <a:lvl2pPr marL="742950" indent="-285750">
              <a:defRPr sz="2400">
                <a:solidFill>
                  <a:srgbClr val="7F7F7F"/>
                </a:solidFill>
                <a:latin typeface="Arial" charset="0"/>
                <a:cs typeface="Arial" charset="0"/>
              </a:defRPr>
            </a:lvl2pPr>
            <a:lvl3pPr>
              <a:defRPr sz="2400">
                <a:solidFill>
                  <a:srgbClr val="7F7F7F"/>
                </a:solidFill>
                <a:latin typeface="Arial" charset="0"/>
                <a:cs typeface="Arial" charset="0"/>
              </a:defRPr>
            </a:lvl3pPr>
            <a:lvl4pPr>
              <a:defRPr sz="2000">
                <a:solidFill>
                  <a:srgbClr val="7F7F7F"/>
                </a:solidFill>
                <a:latin typeface="Arial" charset="0"/>
                <a:cs typeface="Arial" charset="0"/>
              </a:defRPr>
            </a:lvl4pPr>
            <a:lvl5pPr>
              <a:defRPr sz="2000">
                <a:solidFill>
                  <a:srgbClr val="7F7F7F"/>
                </a:solidFill>
                <a:latin typeface="Arial" charset="0"/>
                <a:cs typeface="Arial" charset="0"/>
              </a:defRPr>
            </a:lvl5pPr>
            <a:lvl6pPr eaLnBrk="0" fontAlgn="base" hangingPunct="0">
              <a:spcAft>
                <a:spcPct val="0"/>
              </a:spcAft>
              <a:buFont typeface="Arial" charset="0"/>
              <a:buChar char="»"/>
              <a:defRPr sz="2000">
                <a:solidFill>
                  <a:srgbClr val="7F7F7F"/>
                </a:solidFill>
                <a:latin typeface="Arial" charset="0"/>
                <a:cs typeface="Arial" charset="0"/>
              </a:defRPr>
            </a:lvl6pPr>
            <a:lvl7pPr eaLnBrk="0" fontAlgn="base" hangingPunct="0">
              <a:spcAft>
                <a:spcPct val="0"/>
              </a:spcAft>
              <a:buFont typeface="Arial" charset="0"/>
              <a:buChar char="»"/>
              <a:defRPr sz="2000">
                <a:solidFill>
                  <a:srgbClr val="7F7F7F"/>
                </a:solidFill>
                <a:latin typeface="Arial" charset="0"/>
                <a:cs typeface="Arial" charset="0"/>
              </a:defRPr>
            </a:lvl7pPr>
            <a:lvl8pPr eaLnBrk="0" fontAlgn="base" hangingPunct="0">
              <a:spcAft>
                <a:spcPct val="0"/>
              </a:spcAft>
              <a:buFont typeface="Arial" charset="0"/>
              <a:buChar char="»"/>
              <a:defRPr sz="2000">
                <a:solidFill>
                  <a:srgbClr val="7F7F7F"/>
                </a:solidFill>
                <a:latin typeface="Arial" charset="0"/>
                <a:cs typeface="Arial" charset="0"/>
              </a:defRPr>
            </a:lvl8pPr>
            <a:lvl9pPr eaLnBrk="0" fontAlgn="base" hangingPunct="0">
              <a:spcAft>
                <a:spcPct val="0"/>
              </a:spcAft>
              <a:buFont typeface="Arial" charset="0"/>
              <a:buChar char="»"/>
              <a:defRPr sz="2000">
                <a:solidFill>
                  <a:srgbClr val="7F7F7F"/>
                </a:solidFill>
                <a:latin typeface="Arial" charset="0"/>
                <a:cs typeface="Arial" charset="0"/>
              </a:defRPr>
            </a:lvl9pPr>
          </a:lstStyle>
          <a:p>
            <a:pPr fontAlgn="base">
              <a:spcBef>
                <a:spcPct val="0"/>
              </a:spcBef>
              <a:spcAft>
                <a:spcPct val="0"/>
              </a:spcAft>
            </a:pPr>
            <a:fld id="{183653CA-3F1D-4E7C-9D88-EDB53DA3C3DC}" type="slidenum">
              <a:rPr lang="en-US" altLang="en-US" sz="1200" smtClean="0">
                <a:solidFill>
                  <a:srgbClr val="898989"/>
                </a:solidFill>
              </a:rPr>
              <a:pPr fontAlgn="base">
                <a:spcBef>
                  <a:spcPct val="0"/>
                </a:spcBef>
                <a:spcAft>
                  <a:spcPct val="0"/>
                </a:spcAft>
              </a:pPr>
              <a:t>26</a:t>
            </a:fld>
            <a:endParaRPr lang="en-US" altLang="en-US" sz="1200" dirty="0" smtClean="0">
              <a:solidFill>
                <a:srgbClr val="898989"/>
              </a:solidFill>
            </a:endParaRPr>
          </a:p>
        </p:txBody>
      </p:sp>
      <p:sp>
        <p:nvSpPr>
          <p:cNvPr id="16387" name="Rectangle 2"/>
          <p:cNvSpPr>
            <a:spLocks noChangeArrowheads="1"/>
          </p:cNvSpPr>
          <p:nvPr/>
        </p:nvSpPr>
        <p:spPr bwMode="auto">
          <a:xfrm>
            <a:off x="1531938" y="2505075"/>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ltLang="en-US" dirty="0"/>
          </a:p>
        </p:txBody>
      </p:sp>
      <p:sp>
        <p:nvSpPr>
          <p:cNvPr id="16388" name="Rectangle 3"/>
          <p:cNvSpPr>
            <a:spLocks noChangeArrowheads="1"/>
          </p:cNvSpPr>
          <p:nvPr/>
        </p:nvSpPr>
        <p:spPr bwMode="auto">
          <a:xfrm>
            <a:off x="1531938" y="25050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spAutoFit/>
          </a:bodyPr>
          <a:lstStyle/>
          <a:p>
            <a:pPr eaLnBrk="0" hangingPunct="0"/>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3000268795"/>
              </p:ext>
            </p:extLst>
          </p:nvPr>
        </p:nvGraphicFramePr>
        <p:xfrm>
          <a:off x="0" y="873456"/>
          <a:ext cx="9144001" cy="5139692"/>
        </p:xfrm>
        <a:graphic>
          <a:graphicData uri="http://schemas.openxmlformats.org/drawingml/2006/table">
            <a:tbl>
              <a:tblPr firstRow="1" firstCol="1" bandRow="1">
                <a:tableStyleId>{5C22544A-7EE6-4342-B048-85BDC9FD1C3A}</a:tableStyleId>
              </a:tblPr>
              <a:tblGrid>
                <a:gridCol w="4072996">
                  <a:extLst>
                    <a:ext uri="{9D8B030D-6E8A-4147-A177-3AD203B41FA5}">
                      <a16:colId xmlns:a16="http://schemas.microsoft.com/office/drawing/2014/main" val="20000"/>
                    </a:ext>
                  </a:extLst>
                </a:gridCol>
                <a:gridCol w="2395428">
                  <a:extLst>
                    <a:ext uri="{9D8B030D-6E8A-4147-A177-3AD203B41FA5}">
                      <a16:colId xmlns:a16="http://schemas.microsoft.com/office/drawing/2014/main" val="20001"/>
                    </a:ext>
                  </a:extLst>
                </a:gridCol>
                <a:gridCol w="612907">
                  <a:extLst>
                    <a:ext uri="{9D8B030D-6E8A-4147-A177-3AD203B41FA5}">
                      <a16:colId xmlns:a16="http://schemas.microsoft.com/office/drawing/2014/main" val="20002"/>
                    </a:ext>
                  </a:extLst>
                </a:gridCol>
                <a:gridCol w="707201">
                  <a:extLst>
                    <a:ext uri="{9D8B030D-6E8A-4147-A177-3AD203B41FA5}">
                      <a16:colId xmlns:a16="http://schemas.microsoft.com/office/drawing/2014/main" val="20003"/>
                    </a:ext>
                  </a:extLst>
                </a:gridCol>
                <a:gridCol w="1355469">
                  <a:extLst>
                    <a:ext uri="{9D8B030D-6E8A-4147-A177-3AD203B41FA5}">
                      <a16:colId xmlns:a16="http://schemas.microsoft.com/office/drawing/2014/main" val="20004"/>
                    </a:ext>
                  </a:extLst>
                </a:gridCol>
              </a:tblGrid>
              <a:tr h="304486">
                <a:tc>
                  <a:txBody>
                    <a:bodyPr/>
                    <a:lstStyle/>
                    <a:p>
                      <a:pPr marL="0" marR="0" algn="ctr">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6443" marR="56443" marT="0" marB="0"/>
                </a:tc>
                <a:tc>
                  <a:txBody>
                    <a:bodyPr/>
                    <a:lstStyle/>
                    <a:p>
                      <a:pPr marL="0" marR="0" algn="ctr">
                        <a:lnSpc>
                          <a:spcPct val="115000"/>
                        </a:lnSpc>
                        <a:spcBef>
                          <a:spcPts val="0"/>
                        </a:spcBef>
                        <a:spcAft>
                          <a:spcPts val="0"/>
                        </a:spcAft>
                      </a:pPr>
                      <a:endParaRPr lang="en-US" sz="1200" dirty="0">
                        <a:effectLst/>
                        <a:latin typeface="Arial" pitchFamily="34" charset="0"/>
                        <a:ea typeface="Calibri"/>
                        <a:cs typeface="Arial" pitchFamily="34" charset="0"/>
                      </a:endParaRPr>
                    </a:p>
                  </a:txBody>
                  <a:tcPr marL="56443" marR="56443" marT="0" marB="0"/>
                </a:tc>
                <a:tc gridSpan="3">
                  <a:txBody>
                    <a:bodyPr/>
                    <a:lstStyle/>
                    <a:p>
                      <a:pPr marL="0" marR="0" algn="ctr">
                        <a:lnSpc>
                          <a:spcPct val="115000"/>
                        </a:lnSpc>
                        <a:spcBef>
                          <a:spcPts val="0"/>
                        </a:spcBef>
                        <a:spcAft>
                          <a:spcPts val="0"/>
                        </a:spcAft>
                      </a:pPr>
                      <a:r>
                        <a:rPr lang="en-US" sz="1400" dirty="0" smtClean="0">
                          <a:effectLst/>
                          <a:latin typeface="+mj-lt"/>
                          <a:cs typeface="Arial" pitchFamily="34" charset="0"/>
                        </a:rPr>
                        <a:t>Primary</a:t>
                      </a:r>
                      <a:r>
                        <a:rPr lang="en-US" sz="1400" baseline="0" dirty="0" smtClean="0">
                          <a:effectLst/>
                          <a:latin typeface="+mj-lt"/>
                          <a:cs typeface="Arial" pitchFamily="34" charset="0"/>
                        </a:rPr>
                        <a:t> </a:t>
                      </a:r>
                      <a:r>
                        <a:rPr lang="en-US" sz="1400" dirty="0" smtClean="0">
                          <a:effectLst/>
                          <a:latin typeface="+mj-lt"/>
                          <a:cs typeface="Arial" pitchFamily="34" charset="0"/>
                        </a:rPr>
                        <a:t>Domain</a:t>
                      </a:r>
                      <a:endParaRPr lang="en-US" sz="1400" dirty="0">
                        <a:effectLst/>
                        <a:latin typeface="+mj-lt"/>
                        <a:ea typeface="Calibri"/>
                        <a:cs typeface="Arial" pitchFamily="34" charset="0"/>
                      </a:endParaRPr>
                    </a:p>
                  </a:txBody>
                  <a:tcPr marL="56443" marR="56443"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3321">
                <a:tc>
                  <a:txBody>
                    <a:bodyPr/>
                    <a:lstStyle/>
                    <a:p>
                      <a:pPr marL="0" marR="0" algn="ctr">
                        <a:lnSpc>
                          <a:spcPct val="115000"/>
                        </a:lnSpc>
                        <a:spcBef>
                          <a:spcPts val="0"/>
                        </a:spcBef>
                        <a:spcAft>
                          <a:spcPts val="0"/>
                        </a:spcAft>
                      </a:pPr>
                      <a:r>
                        <a:rPr lang="en-US" sz="1400" dirty="0">
                          <a:effectLst/>
                          <a:latin typeface="+mn-lt"/>
                          <a:cs typeface="Arial" panose="020B0604020202020204" pitchFamily="34" charset="0"/>
                        </a:rPr>
                        <a:t>Requirement</a:t>
                      </a:r>
                      <a:endParaRPr lang="en-US" sz="1400" dirty="0">
                        <a:effectLst/>
                        <a:latin typeface="+mn-lt"/>
                        <a:ea typeface="Calibri"/>
                        <a:cs typeface="Arial" panose="020B0604020202020204" pitchFamily="34" charset="0"/>
                      </a:endParaRPr>
                    </a:p>
                  </a:txBody>
                  <a:tcPr marL="56443" marR="56443" marT="0" marB="0"/>
                </a:tc>
                <a:tc>
                  <a:txBody>
                    <a:bodyPr/>
                    <a:lstStyle/>
                    <a:p>
                      <a:pPr marL="0" marR="0" algn="ctr">
                        <a:lnSpc>
                          <a:spcPct val="115000"/>
                        </a:lnSpc>
                        <a:spcBef>
                          <a:spcPts val="0"/>
                        </a:spcBef>
                        <a:spcAft>
                          <a:spcPts val="0"/>
                        </a:spcAft>
                      </a:pPr>
                      <a:r>
                        <a:rPr lang="en-US" sz="1400" b="1" dirty="0" smtClean="0">
                          <a:solidFill>
                            <a:schemeClr val="bg1"/>
                          </a:solidFill>
                          <a:effectLst/>
                          <a:latin typeface="+mn-lt"/>
                          <a:ea typeface="Calibri"/>
                          <a:cs typeface="Arial" panose="020B0604020202020204" pitchFamily="34" charset="0"/>
                        </a:rPr>
                        <a:t>Research Area</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NAS</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R&amp;D</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cs typeface="Arial" panose="020B0604020202020204" pitchFamily="34" charset="0"/>
                        </a:rPr>
                        <a:t>Mission Support</a:t>
                      </a:r>
                      <a:endParaRPr lang="en-US" sz="1400" b="1" dirty="0">
                        <a:solidFill>
                          <a:schemeClr val="bg1"/>
                        </a:solidFill>
                        <a:effectLst/>
                        <a:latin typeface="+mn-lt"/>
                        <a:ea typeface="Calibri"/>
                        <a:cs typeface="Arial" panose="020B0604020202020204" pitchFamily="34" charset="0"/>
                      </a:endParaRPr>
                    </a:p>
                  </a:txBody>
                  <a:tcPr marL="56443" marR="56443" marT="0" marB="0">
                    <a:solidFill>
                      <a:schemeClr val="accent1"/>
                    </a:solidFill>
                  </a:tcPr>
                </a:tc>
                <a:extLst>
                  <a:ext uri="{0D108BD9-81ED-4DB2-BD59-A6C34878D82A}">
                    <a16:rowId xmlns:a16="http://schemas.microsoft.com/office/drawing/2014/main" val="10001"/>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Aircraft Systems Information Security Protection (ASISP)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2"/>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UAS  C2 Link Security Protection</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3"/>
                  </a:ext>
                </a:extLst>
              </a:tr>
              <a:tr h="55727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smtClean="0">
                          <a:solidFill>
                            <a:schemeClr val="bg1"/>
                          </a:solidFill>
                          <a:effectLst/>
                          <a:latin typeface="+mn-lt"/>
                          <a:cs typeface="Arial" panose="020B0604020202020204" pitchFamily="34" charset="0"/>
                        </a:rPr>
                        <a:t>Cybersecurity Risks of Cabin Communications and Cabin Information Technology Systems</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ea typeface="Calibri"/>
                          <a:cs typeface="Shruti" panose="020B0502040204020203" pitchFamily="34" charset="0"/>
                        </a:rPr>
                        <a:t>Security</a:t>
                      </a:r>
                      <a:r>
                        <a:rPr lang="en-US" sz="1200" b="1" baseline="0" dirty="0" smtClean="0">
                          <a:solidFill>
                            <a:srgbClr val="00B050"/>
                          </a:solidFill>
                          <a:effectLst/>
                          <a:latin typeface="+mn-lt"/>
                          <a:ea typeface="Calibri"/>
                          <a:cs typeface="Shruti" panose="020B0502040204020203" pitchFamily="34" charset="0"/>
                        </a:rPr>
                        <a:t> &amp; Resiliency</a:t>
                      </a:r>
                      <a:endParaRPr lang="en-US" sz="1200" b="1" dirty="0">
                        <a:solidFill>
                          <a:srgbClr val="00B05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00B050"/>
                          </a:solidFill>
                          <a:effectLst/>
                          <a:latin typeface="+mn-lt"/>
                          <a:cs typeface="Shruti" panose="020B0502040204020203" pitchFamily="34" charset="0"/>
                        </a:rPr>
                        <a:t>Regulatory Service</a:t>
                      </a:r>
                      <a:endParaRPr lang="en-US" sz="1200" b="1" dirty="0">
                        <a:solidFill>
                          <a:srgbClr val="00B05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4"/>
                  </a:ext>
                </a:extLst>
              </a:tr>
              <a:tr h="42707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Flight Deck Data Exchange</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ea typeface="Calibri"/>
                          <a:cs typeface="Shruti" panose="020B0502040204020203" pitchFamily="34" charset="0"/>
                        </a:rPr>
                        <a:t>Data Analytics</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FF0000"/>
                          </a:solidFill>
                          <a:effectLst/>
                          <a:latin typeface="+mn-lt"/>
                          <a:cs typeface="Shruti" panose="020B0502040204020203" pitchFamily="34" charset="0"/>
                        </a:rPr>
                        <a:t>X</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5"/>
                  </a:ext>
                </a:extLst>
              </a:tr>
              <a:tr h="43918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NextGen Information Security</a:t>
                      </a:r>
                      <a:endParaRPr lang="en-US" sz="1200" b="1" dirty="0">
                        <a:solidFill>
                          <a:schemeClr val="bg1"/>
                        </a:solidFill>
                        <a:effectLst/>
                        <a:latin typeface="+mn-lt"/>
                        <a:cs typeface="Arial" panose="020B0604020202020204" pitchFamily="34" charset="0"/>
                      </a:endParaRPr>
                    </a:p>
                    <a:p>
                      <a:pPr marL="0" marR="0">
                        <a:lnSpc>
                          <a:spcPct val="115000"/>
                        </a:lnSpc>
                        <a:spcBef>
                          <a:spcPts val="0"/>
                        </a:spcBef>
                        <a:spcAft>
                          <a:spcPts val="0"/>
                        </a:spcAft>
                      </a:pP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 </a:t>
                      </a: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6"/>
                  </a:ext>
                </a:extLst>
              </a:tr>
              <a:tr h="356905">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IAM Interoperability</a:t>
                      </a:r>
                      <a:endParaRPr lang="en-US" sz="1200" b="1" dirty="0">
                        <a:solidFill>
                          <a:schemeClr val="bg1"/>
                        </a:solidFill>
                        <a:effectLst/>
                        <a:latin typeface="+mn-lt"/>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ea typeface="Calibri"/>
                          <a:cs typeface="Shruti" panose="020B0502040204020203" pitchFamily="34" charset="0"/>
                        </a:rPr>
                        <a:t>Data Analytics</a:t>
                      </a: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FF0000"/>
                          </a:solidFill>
                          <a:effectLst/>
                          <a:latin typeface="+mn-lt"/>
                          <a:cs typeface="Shruti" panose="020B0502040204020203" pitchFamily="34" charset="0"/>
                        </a:rPr>
                        <a:t>X</a:t>
                      </a:r>
                      <a:endParaRPr lang="en-US" sz="1200" b="1" dirty="0" smtClean="0">
                        <a:solidFill>
                          <a:srgbClr val="FF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7"/>
                  </a:ext>
                </a:extLst>
              </a:tr>
              <a:tr h="4104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dirty="0">
                          <a:solidFill>
                            <a:schemeClr val="bg1"/>
                          </a:solidFill>
                          <a:effectLst/>
                          <a:latin typeface="+mn-lt"/>
                          <a:cs typeface="Arial" panose="020B0604020202020204" pitchFamily="34" charset="0"/>
                        </a:rPr>
                        <a:t> </a:t>
                      </a:r>
                      <a:r>
                        <a:rPr lang="en-US" sz="1200" b="1" dirty="0" smtClean="0">
                          <a:solidFill>
                            <a:schemeClr val="bg1"/>
                          </a:solidFill>
                          <a:effectLst/>
                          <a:latin typeface="+mn-lt"/>
                          <a:ea typeface="Calibri"/>
                          <a:cs typeface="Arial" panose="020B0604020202020204" pitchFamily="34" charset="0"/>
                        </a:rPr>
                        <a:t>UAS  C2 Link Security Protection Capability</a:t>
                      </a:r>
                    </a:p>
                    <a:p>
                      <a:pPr marL="0" marR="0">
                        <a:lnSpc>
                          <a:spcPct val="115000"/>
                        </a:lnSpc>
                        <a:spcBef>
                          <a:spcPts val="0"/>
                        </a:spcBef>
                        <a:spcAft>
                          <a:spcPts val="0"/>
                        </a:spcAft>
                      </a:pP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8"/>
                  </a:ext>
                </a:extLst>
              </a:tr>
              <a:tr h="434570">
                <a:tc>
                  <a:txBody>
                    <a:bodyPr/>
                    <a:lstStyle/>
                    <a:p>
                      <a:pPr marL="0" marR="0">
                        <a:lnSpc>
                          <a:spcPct val="115000"/>
                        </a:lnSpc>
                        <a:spcBef>
                          <a:spcPts val="0"/>
                        </a:spcBef>
                        <a:spcAft>
                          <a:spcPts val="0"/>
                        </a:spcAft>
                      </a:pPr>
                      <a:r>
                        <a:rPr lang="en-US" sz="1200" b="1" dirty="0" smtClean="0">
                          <a:solidFill>
                            <a:schemeClr val="bg1"/>
                          </a:solidFill>
                          <a:effectLst/>
                          <a:latin typeface="+mn-lt"/>
                          <a:cs typeface="Arial" panose="020B0604020202020204" pitchFamily="34" charset="0"/>
                        </a:rPr>
                        <a:t>CyTF</a:t>
                      </a:r>
                      <a:r>
                        <a:rPr lang="en-US" sz="1200" b="1" baseline="0" dirty="0" smtClean="0">
                          <a:solidFill>
                            <a:schemeClr val="bg1"/>
                          </a:solidFill>
                          <a:effectLst/>
                          <a:latin typeface="+mn-lt"/>
                          <a:cs typeface="Arial" panose="020B0604020202020204" pitchFamily="34" charset="0"/>
                        </a:rPr>
                        <a:t> Virtualization</a:t>
                      </a:r>
                      <a:r>
                        <a:rPr lang="en-US" sz="1200" b="1" dirty="0">
                          <a:solidFill>
                            <a:schemeClr val="bg1"/>
                          </a:solidFill>
                          <a:effectLst/>
                          <a:latin typeface="+mn-lt"/>
                          <a:cs typeface="Arial" panose="020B0604020202020204" pitchFamily="34" charset="0"/>
                        </a:rPr>
                        <a:t> </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7030A0"/>
                          </a:solidFill>
                          <a:effectLst/>
                          <a:latin typeface="+mn-lt"/>
                          <a:ea typeface="Calibri"/>
                          <a:cs typeface="Shruti" panose="020B0502040204020203" pitchFamily="34" charset="0"/>
                        </a:rPr>
                        <a:t>System-Wide</a:t>
                      </a:r>
                      <a:r>
                        <a:rPr lang="en-US" sz="1200" b="1" baseline="0" dirty="0" smtClean="0">
                          <a:solidFill>
                            <a:srgbClr val="7030A0"/>
                          </a:solidFill>
                          <a:effectLst/>
                          <a:latin typeface="+mn-lt"/>
                          <a:ea typeface="Calibri"/>
                          <a:cs typeface="Shruti" panose="020B0502040204020203" pitchFamily="34" charset="0"/>
                        </a:rPr>
                        <a:t> Safety Performance</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7030A0"/>
                          </a:solidFill>
                          <a:effectLst/>
                          <a:latin typeface="+mn-lt"/>
                          <a:cs typeface="Shruti" panose="020B0502040204020203" pitchFamily="34" charset="0"/>
                        </a:rPr>
                        <a:t>X</a:t>
                      </a:r>
                      <a:endParaRPr lang="en-US" sz="1200" b="1" dirty="0">
                        <a:solidFill>
                          <a:srgbClr val="7030A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r>
                        <a:rPr lang="en-US" sz="1200" b="1" dirty="0">
                          <a:solidFill>
                            <a:srgbClr val="FF0000"/>
                          </a:solidFill>
                          <a:effectLst/>
                          <a:latin typeface="+mn-lt"/>
                          <a:cs typeface="Shruti" panose="020B0502040204020203" pitchFamily="34" charset="0"/>
                        </a:rPr>
                        <a:t> </a:t>
                      </a:r>
                      <a:endParaRPr lang="en-US" sz="1200" b="1" dirty="0">
                        <a:solidFill>
                          <a:srgbClr val="FF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09"/>
                  </a:ext>
                </a:extLst>
              </a:tr>
              <a:tr h="361712">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ASISP Response and Recovery</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algn="ctr">
                        <a:lnSpc>
                          <a:spcPct val="200000"/>
                        </a:lnSpc>
                        <a:spcBef>
                          <a:spcPts val="0"/>
                        </a:spcBef>
                        <a:spcAft>
                          <a:spcPts val="1000"/>
                        </a:spcAft>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0"/>
                        </a:spcAft>
                      </a:pPr>
                      <a:r>
                        <a:rPr lang="en-US" sz="1200" b="1" dirty="0" smtClean="0">
                          <a:solidFill>
                            <a:srgbClr val="C00000"/>
                          </a:solidFill>
                          <a:effectLst/>
                          <a:latin typeface="+mn-lt"/>
                          <a:cs typeface="Shruti" panose="020B0502040204020203" pitchFamily="34" charset="0"/>
                        </a:rPr>
                        <a:t>Regulatory Service</a:t>
                      </a: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0"/>
                  </a:ext>
                </a:extLst>
              </a:tr>
              <a:tr h="570305">
                <a:tc>
                  <a:txBody>
                    <a:bodyPr/>
                    <a:lstStyle/>
                    <a:p>
                      <a:pPr marL="0" marR="0">
                        <a:lnSpc>
                          <a:spcPct val="115000"/>
                        </a:lnSpc>
                        <a:spcBef>
                          <a:spcPts val="0"/>
                        </a:spcBef>
                        <a:spcAft>
                          <a:spcPts val="0"/>
                        </a:spcAft>
                      </a:pPr>
                      <a:r>
                        <a:rPr lang="en-US" sz="1200" b="1" dirty="0" smtClean="0">
                          <a:solidFill>
                            <a:schemeClr val="bg1"/>
                          </a:solidFill>
                          <a:effectLst/>
                          <a:latin typeface="+mn-lt"/>
                          <a:ea typeface="Calibri"/>
                          <a:cs typeface="Arial" panose="020B0604020202020204" pitchFamily="34" charset="0"/>
                        </a:rPr>
                        <a:t>Situational</a:t>
                      </a:r>
                      <a:r>
                        <a:rPr lang="en-US" sz="1200" b="1" baseline="0" dirty="0" smtClean="0">
                          <a:solidFill>
                            <a:schemeClr val="bg1"/>
                          </a:solidFill>
                          <a:effectLst/>
                          <a:latin typeface="+mn-lt"/>
                          <a:ea typeface="Calibri"/>
                          <a:cs typeface="Arial" panose="020B0604020202020204" pitchFamily="34" charset="0"/>
                        </a:rPr>
                        <a:t> Awareness Visualization and Threat Assessment</a:t>
                      </a:r>
                      <a:endParaRPr lang="en-US" sz="1200" b="1" dirty="0">
                        <a:solidFill>
                          <a:schemeClr val="bg1"/>
                        </a:solidFill>
                        <a:effectLst/>
                        <a:latin typeface="+mn-lt"/>
                        <a:ea typeface="Calibri"/>
                        <a:cs typeface="Arial" panose="020B0604020202020204"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ea typeface="Calibri"/>
                          <a:cs typeface="Shruti" panose="020B0502040204020203" pitchFamily="34" charset="0"/>
                        </a:rPr>
                        <a:t>Human Behavior/Human</a:t>
                      </a:r>
                      <a:r>
                        <a:rPr lang="en-US" sz="1200" b="1" baseline="0" dirty="0" smtClean="0">
                          <a:solidFill>
                            <a:srgbClr val="C00000"/>
                          </a:solidFill>
                          <a:effectLst/>
                          <a:latin typeface="+mn-lt"/>
                          <a:ea typeface="Calibri"/>
                          <a:cs typeface="Shruti" panose="020B0502040204020203" pitchFamily="34" charset="0"/>
                        </a:rPr>
                        <a:t> Factors</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indent="0" algn="ctr" defTabSz="914400" rtl="0" eaLnBrk="1" fontAlgn="auto" latinLnBrk="0" hangingPunct="1">
                        <a:lnSpc>
                          <a:spcPct val="200000"/>
                        </a:lnSpc>
                        <a:spcBef>
                          <a:spcPts val="0"/>
                        </a:spcBef>
                        <a:spcAft>
                          <a:spcPts val="1000"/>
                        </a:spcAft>
                        <a:buClrTx/>
                        <a:buSzTx/>
                        <a:buFontTx/>
                        <a:buNone/>
                        <a:tabLst/>
                        <a:defRPr/>
                      </a:pPr>
                      <a:r>
                        <a:rPr lang="en-US" sz="1200" b="1" dirty="0" smtClean="0">
                          <a:solidFill>
                            <a:srgbClr val="C00000"/>
                          </a:solidFill>
                          <a:effectLst/>
                          <a:latin typeface="+mn-lt"/>
                          <a:cs typeface="Shruti" panose="020B0502040204020203" pitchFamily="34" charset="0"/>
                        </a:rPr>
                        <a:t>X</a:t>
                      </a:r>
                      <a:endParaRPr lang="en-US" sz="1200" b="1" dirty="0" smtClean="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tc>
                  <a:txBody>
                    <a:bodyPr/>
                    <a:lstStyle/>
                    <a:p>
                      <a:pPr marL="0" marR="0" algn="ctr">
                        <a:lnSpc>
                          <a:spcPct val="200000"/>
                        </a:lnSpc>
                        <a:spcBef>
                          <a:spcPts val="0"/>
                        </a:spcBef>
                        <a:spcAft>
                          <a:spcPts val="1000"/>
                        </a:spcAft>
                      </a:pPr>
                      <a:endParaRPr lang="en-US" sz="1200" b="1" dirty="0">
                        <a:solidFill>
                          <a:srgbClr val="C00000"/>
                        </a:solidFill>
                        <a:effectLst/>
                        <a:latin typeface="+mn-lt"/>
                        <a:ea typeface="Calibri"/>
                        <a:cs typeface="Shruti" panose="020B0502040204020203" pitchFamily="34" charset="0"/>
                      </a:endParaRPr>
                    </a:p>
                  </a:txBody>
                  <a:tcPr marL="56443" marR="56443" marT="0" marB="0"/>
                </a:tc>
                <a:extLst>
                  <a:ext uri="{0D108BD9-81ED-4DB2-BD59-A6C34878D82A}">
                    <a16:rowId xmlns:a16="http://schemas.microsoft.com/office/drawing/2014/main" val="10011"/>
                  </a:ext>
                </a:extLst>
              </a:tr>
            </a:tbl>
          </a:graphicData>
        </a:graphic>
      </p:graphicFrame>
      <p:sp>
        <p:nvSpPr>
          <p:cNvPr id="8" name="TextBox 4"/>
          <p:cNvSpPr txBox="1">
            <a:spLocks noChangeArrowheads="1"/>
          </p:cNvSpPr>
          <p:nvPr/>
        </p:nvSpPr>
        <p:spPr bwMode="auto">
          <a:xfrm>
            <a:off x="0" y="22225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ts val="0"/>
              </a:spcBef>
              <a:spcAft>
                <a:spcPts val="0"/>
              </a:spcAft>
              <a:defRPr/>
            </a:pPr>
            <a:r>
              <a:rPr lang="en-US" sz="3200" b="1" dirty="0" smtClean="0">
                <a:solidFill>
                  <a:schemeClr val="accent3">
                    <a:lumMod val="40000"/>
                    <a:lumOff val="60000"/>
                  </a:schemeClr>
                </a:solidFill>
                <a:latin typeface="Calibri" pitchFamily="34" charset="0"/>
                <a:cs typeface="+mn-cs"/>
              </a:rPr>
              <a:t>Mapping of Requirements to FAA Domains</a:t>
            </a:r>
            <a:endParaRPr lang="en-US" sz="3200" b="1" dirty="0">
              <a:solidFill>
                <a:schemeClr val="accent3">
                  <a:lumMod val="40000"/>
                  <a:lumOff val="60000"/>
                </a:schemeClr>
              </a:solidFill>
              <a:latin typeface="Calibri" pitchFamily="34" charset="0"/>
              <a:cs typeface="+mn-cs"/>
            </a:endParaRPr>
          </a:p>
        </p:txBody>
      </p:sp>
    </p:spTree>
    <p:extLst>
      <p:ext uri="{BB962C8B-B14F-4D97-AF65-F5344CB8AC3E}">
        <p14:creationId xmlns:p14="http://schemas.microsoft.com/office/powerpoint/2010/main" val="2512931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76200"/>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Plan-Funding Summary</a:t>
            </a:r>
            <a:endParaRPr lang="en-US" sz="3200" b="1" dirty="0">
              <a:solidFill>
                <a:schemeClr val="accent3">
                  <a:lumMod val="40000"/>
                  <a:lumOff val="60000"/>
                </a:schemeClr>
              </a:solidFill>
              <a:latin typeface="Calibri" pitchFamily="34" charset="0"/>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357821551"/>
              </p:ext>
            </p:extLst>
          </p:nvPr>
        </p:nvGraphicFramePr>
        <p:xfrm>
          <a:off x="357484" y="1135781"/>
          <a:ext cx="8478507" cy="3060836"/>
        </p:xfrm>
        <a:graphic>
          <a:graphicData uri="http://schemas.openxmlformats.org/drawingml/2006/table">
            <a:tbl>
              <a:tblPr firstRow="1" firstCol="1" bandRow="1">
                <a:tableStyleId>{5C22544A-7EE6-4342-B048-85BDC9FD1C3A}</a:tableStyleId>
              </a:tblPr>
              <a:tblGrid>
                <a:gridCol w="1645487">
                  <a:extLst>
                    <a:ext uri="{9D8B030D-6E8A-4147-A177-3AD203B41FA5}">
                      <a16:colId xmlns:a16="http://schemas.microsoft.com/office/drawing/2014/main" val="20000"/>
                    </a:ext>
                  </a:extLst>
                </a:gridCol>
                <a:gridCol w="1048760">
                  <a:extLst>
                    <a:ext uri="{9D8B030D-6E8A-4147-A177-3AD203B41FA5}">
                      <a16:colId xmlns:a16="http://schemas.microsoft.com/office/drawing/2014/main" val="20001"/>
                    </a:ext>
                  </a:extLst>
                </a:gridCol>
                <a:gridCol w="1156852">
                  <a:extLst>
                    <a:ext uri="{9D8B030D-6E8A-4147-A177-3AD203B41FA5}">
                      <a16:colId xmlns:a16="http://schemas.microsoft.com/office/drawing/2014/main" val="20002"/>
                    </a:ext>
                  </a:extLst>
                </a:gridCol>
                <a:gridCol w="1156852">
                  <a:extLst>
                    <a:ext uri="{9D8B030D-6E8A-4147-A177-3AD203B41FA5}">
                      <a16:colId xmlns:a16="http://schemas.microsoft.com/office/drawing/2014/main" val="20003"/>
                    </a:ext>
                  </a:extLst>
                </a:gridCol>
                <a:gridCol w="1156852">
                  <a:extLst>
                    <a:ext uri="{9D8B030D-6E8A-4147-A177-3AD203B41FA5}">
                      <a16:colId xmlns:a16="http://schemas.microsoft.com/office/drawing/2014/main" val="20004"/>
                    </a:ext>
                  </a:extLst>
                </a:gridCol>
                <a:gridCol w="1156852">
                  <a:extLst>
                    <a:ext uri="{9D8B030D-6E8A-4147-A177-3AD203B41FA5}">
                      <a16:colId xmlns:a16="http://schemas.microsoft.com/office/drawing/2014/main" val="20005"/>
                    </a:ext>
                  </a:extLst>
                </a:gridCol>
                <a:gridCol w="1156852">
                  <a:extLst>
                    <a:ext uri="{9D8B030D-6E8A-4147-A177-3AD203B41FA5}">
                      <a16:colId xmlns:a16="http://schemas.microsoft.com/office/drawing/2014/main" val="20006"/>
                    </a:ext>
                  </a:extLst>
                </a:gridCol>
              </a:tblGrid>
              <a:tr h="765209">
                <a:tc>
                  <a:txBody>
                    <a:bodyPr/>
                    <a:lstStyle/>
                    <a:p>
                      <a:pPr marL="0" marR="0" algn="ctr">
                        <a:lnSpc>
                          <a:spcPct val="115000"/>
                        </a:lnSpc>
                        <a:spcBef>
                          <a:spcPts val="600"/>
                        </a:spcBef>
                        <a:spcAft>
                          <a:spcPts val="0"/>
                        </a:spcAft>
                      </a:pPr>
                      <a:r>
                        <a:rPr lang="en-US" sz="1600" dirty="0">
                          <a:effectLst/>
                        </a:rPr>
                        <a:t>Funding Type</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2018</a:t>
                      </a:r>
                    </a:p>
                    <a:p>
                      <a:pPr marL="0" marR="0" algn="ctr">
                        <a:lnSpc>
                          <a:spcPct val="115000"/>
                        </a:lnSpc>
                        <a:spcBef>
                          <a:spcPts val="600"/>
                        </a:spcBef>
                        <a:spcAft>
                          <a:spcPts val="0"/>
                        </a:spcAft>
                      </a:pPr>
                      <a:r>
                        <a:rPr lang="en-US" sz="1600" dirty="0" smtClean="0">
                          <a:effectLst/>
                          <a:latin typeface="Calibri"/>
                          <a:ea typeface="Calibri"/>
                          <a:cs typeface="Times New Roman"/>
                        </a:rPr>
                        <a:t>Requested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2019</a:t>
                      </a:r>
                    </a:p>
                    <a:p>
                      <a:pPr marL="0" marR="0" algn="ctr">
                        <a:lnSpc>
                          <a:spcPct val="115000"/>
                        </a:lnSpc>
                        <a:spcBef>
                          <a:spcPts val="600"/>
                        </a:spcBef>
                        <a:spcAft>
                          <a:spcPts val="0"/>
                        </a:spcAft>
                      </a:pPr>
                      <a:r>
                        <a:rPr lang="en-US" sz="1600" dirty="0" smtClean="0">
                          <a:effectLst/>
                          <a:latin typeface="Calibri"/>
                          <a:ea typeface="Calibri"/>
                          <a:cs typeface="Times New Roman"/>
                        </a:rPr>
                        <a:t>Planned</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2020</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2021</a:t>
                      </a:r>
                    </a:p>
                    <a:p>
                      <a:pPr marL="0" marR="0" algn="ctr">
                        <a:lnSpc>
                          <a:spcPct val="115000"/>
                        </a:lnSpc>
                        <a:spcBef>
                          <a:spcPts val="600"/>
                        </a:spcBef>
                        <a:spcAft>
                          <a:spcPts val="0"/>
                        </a:spcAft>
                      </a:pPr>
                      <a:r>
                        <a:rPr lang="en-US" sz="1600" dirty="0" smtClean="0">
                          <a:effectLst/>
                          <a:latin typeface="Calibri"/>
                          <a:ea typeface="Calibri"/>
                          <a:cs typeface="Times New Roman"/>
                        </a:rPr>
                        <a:t>Out-Year</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smtClean="0">
                          <a:effectLst/>
                        </a:rPr>
                        <a:t>2022</a:t>
                      </a:r>
                    </a:p>
                    <a:p>
                      <a:pPr marL="0" marR="0" algn="ctr">
                        <a:lnSpc>
                          <a:spcPct val="115000"/>
                        </a:lnSpc>
                        <a:spcBef>
                          <a:spcPts val="600"/>
                        </a:spcBef>
                        <a:spcAft>
                          <a:spcPts val="0"/>
                        </a:spcAft>
                      </a:pPr>
                      <a:r>
                        <a:rPr lang="en-US" sz="1600" dirty="0" smtClean="0">
                          <a:effectLst/>
                          <a:latin typeface="+mn-lt"/>
                          <a:ea typeface="Calibri"/>
                          <a:cs typeface="Times New Roman"/>
                        </a:rPr>
                        <a:t>Out-Year</a:t>
                      </a:r>
                      <a:endParaRPr lang="en-US" sz="1600" dirty="0">
                        <a:effectLst/>
                        <a:latin typeface="+mn-lt"/>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dirty="0">
                          <a:effectLst/>
                        </a:rPr>
                        <a:t>Total</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5209">
                <a:tc>
                  <a:txBody>
                    <a:bodyPr/>
                    <a:lstStyle/>
                    <a:p>
                      <a:pPr marL="0" marR="0" algn="ctr">
                        <a:lnSpc>
                          <a:spcPct val="115000"/>
                        </a:lnSpc>
                        <a:spcBef>
                          <a:spcPts val="60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Total</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600"/>
                        </a:spcBef>
                        <a:spcAft>
                          <a:spcPts val="0"/>
                        </a:spcAft>
                      </a:pPr>
                      <a:r>
                        <a:rPr lang="en-US" sz="1600" b="0" dirty="0" smtClean="0">
                          <a:effectLst/>
                        </a:rPr>
                        <a:t>$3,710K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dirty="0">
                          <a:effectLst/>
                        </a:rPr>
                        <a:t>$</a:t>
                      </a:r>
                      <a:r>
                        <a:rPr lang="en-US" sz="1600" b="0" dirty="0" smtClean="0">
                          <a:effectLst/>
                        </a:rPr>
                        <a:t>13,780K</a:t>
                      </a:r>
                      <a:endParaRPr lang="en-US" sz="1600" b="0"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16,400K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14,400K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600"/>
                        </a:spcBef>
                        <a:spcAft>
                          <a:spcPts val="0"/>
                        </a:spcAft>
                      </a:pPr>
                      <a:r>
                        <a:rPr lang="en-US" sz="1600" b="0" i="1" dirty="0">
                          <a:effectLst/>
                        </a:rPr>
                        <a:t>$</a:t>
                      </a:r>
                      <a:r>
                        <a:rPr lang="en-US" sz="1600" b="0" i="1" dirty="0" smtClean="0">
                          <a:effectLst/>
                        </a:rPr>
                        <a:t>11,200K</a:t>
                      </a:r>
                      <a:endParaRPr lang="en-US" sz="1600" b="0" i="1" dirty="0">
                        <a:effectLst/>
                        <a:latin typeface="Calibri"/>
                        <a:ea typeface="Calibri"/>
                        <a:cs typeface="Times New Roman"/>
                      </a:endParaRPr>
                    </a:p>
                  </a:txBody>
                  <a:tcPr marL="58073" marR="58073" marT="0" marB="0" anchor="ctr"/>
                </a:tc>
                <a:tc>
                  <a:txBody>
                    <a:bodyPr/>
                    <a:lstStyle/>
                    <a:p>
                      <a:pPr marL="0" marR="0" algn="ctr">
                        <a:lnSpc>
                          <a:spcPct val="115000"/>
                        </a:lnSpc>
                        <a:spcBef>
                          <a:spcPts val="0"/>
                        </a:spcBef>
                        <a:spcAft>
                          <a:spcPts val="0"/>
                        </a:spcAft>
                      </a:pPr>
                      <a:r>
                        <a:rPr lang="en-US" sz="1600" b="0" dirty="0" smtClean="0">
                          <a:effectLst/>
                        </a:rPr>
                        <a:t>$59,490K</a:t>
                      </a:r>
                      <a:endParaRPr lang="en-US" sz="1600" b="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765209">
                <a:tc>
                  <a:txBody>
                    <a:bodyPr/>
                    <a:lstStyle/>
                    <a:p>
                      <a:pPr marL="0" marR="0" algn="ctr">
                        <a:lnSpc>
                          <a:spcPct val="115000"/>
                        </a:lnSpc>
                        <a:spcBef>
                          <a:spcPts val="0"/>
                        </a:spcBef>
                        <a:spcAft>
                          <a:spcPts val="0"/>
                        </a:spcAft>
                      </a:pPr>
                      <a:r>
                        <a:rPr lang="en-US" sz="1600" dirty="0" smtClean="0">
                          <a:effectLst/>
                          <a:latin typeface="+mn-lt"/>
                          <a:ea typeface="+mn-ea"/>
                          <a:cs typeface="+mn-cs"/>
                        </a:rPr>
                        <a:t>Requested/</a:t>
                      </a:r>
                    </a:p>
                    <a:p>
                      <a:pPr marL="0" marR="0" algn="ctr">
                        <a:lnSpc>
                          <a:spcPct val="115000"/>
                        </a:lnSpc>
                        <a:spcBef>
                          <a:spcPts val="0"/>
                        </a:spcBef>
                        <a:spcAft>
                          <a:spcPts val="0"/>
                        </a:spcAft>
                      </a:pPr>
                      <a:r>
                        <a:rPr lang="en-US" sz="1600" dirty="0" smtClean="0">
                          <a:effectLst/>
                          <a:latin typeface="+mn-lt"/>
                          <a:ea typeface="+mn-ea"/>
                          <a:cs typeface="+mn-cs"/>
                        </a:rPr>
                        <a:t>Planned/</a:t>
                      </a: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$3,710K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0" dirty="0" smtClean="0">
                        <a:solidFill>
                          <a:schemeClr val="tx1"/>
                        </a:solidFill>
                        <a:effectLst/>
                      </a:endParaRPr>
                    </a:p>
                    <a:p>
                      <a:pPr marL="0" marR="0" algn="ctr">
                        <a:lnSpc>
                          <a:spcPct val="115000"/>
                        </a:lnSpc>
                        <a:spcBef>
                          <a:spcPts val="0"/>
                        </a:spcBef>
                        <a:spcAft>
                          <a:spcPts val="0"/>
                        </a:spcAft>
                      </a:pPr>
                      <a:r>
                        <a:rPr lang="en-US" sz="1600" b="0" dirty="0" smtClean="0">
                          <a:solidFill>
                            <a:schemeClr val="tx1"/>
                          </a:solidFill>
                          <a:effectLst/>
                        </a:rPr>
                        <a:t>$8,030K</a:t>
                      </a:r>
                      <a:endParaRPr lang="en-US" sz="1600" b="0" dirty="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0" i="1" dirty="0" smtClean="0">
                          <a:solidFill>
                            <a:schemeClr val="tx1"/>
                          </a:solidFill>
                          <a:effectLst/>
                        </a:rPr>
                        <a:t>TBD</a:t>
                      </a:r>
                      <a:endParaRPr lang="en-US" sz="1600" b="0" i="1" dirty="0">
                        <a:solidFill>
                          <a:schemeClr val="tx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0" dirty="0" smtClean="0">
                        <a:solidFill>
                          <a:schemeClr val="tx1"/>
                        </a:solidFill>
                        <a:effectLst/>
                      </a:endParaRPr>
                    </a:p>
                  </a:txBody>
                  <a:tcPr marL="68580" marR="68580" marT="0" marB="0">
                    <a:pattFill prst="pct75">
                      <a:fgClr>
                        <a:schemeClr val="bg1">
                          <a:lumMod val="50000"/>
                        </a:schemeClr>
                      </a:fgClr>
                      <a:bgClr>
                        <a:schemeClr val="bg1"/>
                      </a:bgClr>
                    </a:pattFill>
                  </a:tcPr>
                </a:tc>
                <a:extLst>
                  <a:ext uri="{0D108BD9-81ED-4DB2-BD59-A6C34878D82A}">
                    <a16:rowId xmlns:a16="http://schemas.microsoft.com/office/drawing/2014/main" val="10002"/>
                  </a:ext>
                </a:extLst>
              </a:tr>
              <a:tr h="765209">
                <a:tc>
                  <a:txBody>
                    <a:bodyPr/>
                    <a:lstStyle/>
                    <a:p>
                      <a:pPr marL="0" marR="0" algn="ctr">
                        <a:lnSpc>
                          <a:spcPct val="115000"/>
                        </a:lnSpc>
                        <a:spcBef>
                          <a:spcPts val="600"/>
                        </a:spcBef>
                        <a:spcAft>
                          <a:spcPts val="0"/>
                        </a:spcAft>
                      </a:pPr>
                      <a:endParaRPr lang="en-US" sz="1600" b="0" dirty="0" smtClean="0">
                        <a:effectLst/>
                      </a:endParaRPr>
                    </a:p>
                    <a:p>
                      <a:pPr marL="0" marR="0" algn="ctr">
                        <a:lnSpc>
                          <a:spcPct val="115000"/>
                        </a:lnSpc>
                        <a:spcBef>
                          <a:spcPts val="0"/>
                        </a:spcBef>
                        <a:spcAft>
                          <a:spcPts val="0"/>
                        </a:spcAft>
                      </a:pPr>
                      <a:r>
                        <a:rPr lang="en-US" sz="1600" b="1" dirty="0" smtClean="0">
                          <a:solidFill>
                            <a:schemeClr val="bg1"/>
                          </a:solidFill>
                          <a:effectLst/>
                          <a:latin typeface="+mn-lt"/>
                          <a:ea typeface="+mn-ea"/>
                          <a:cs typeface="+mn-cs"/>
                        </a:rPr>
                        <a:t>Shortfall</a:t>
                      </a:r>
                      <a:endParaRPr lang="en-US" sz="1600" b="1"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$0</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b="1" dirty="0" smtClean="0">
                        <a:solidFill>
                          <a:srgbClr val="FF0000"/>
                        </a:solidFill>
                        <a:effectLst/>
                      </a:endParaRPr>
                    </a:p>
                    <a:p>
                      <a:pPr marL="0" marR="0" algn="ctr">
                        <a:lnSpc>
                          <a:spcPct val="115000"/>
                        </a:lnSpc>
                        <a:spcBef>
                          <a:spcPts val="0"/>
                        </a:spcBef>
                        <a:spcAft>
                          <a:spcPts val="0"/>
                        </a:spcAft>
                      </a:pPr>
                      <a:r>
                        <a:rPr lang="en-US" sz="1600" b="1" dirty="0" smtClean="0">
                          <a:solidFill>
                            <a:srgbClr val="FF0000"/>
                          </a:solidFill>
                          <a:effectLst/>
                        </a:rPr>
                        <a:t>$</a:t>
                      </a:r>
                      <a:r>
                        <a:rPr lang="en-US" sz="1600" b="1" dirty="0">
                          <a:solidFill>
                            <a:srgbClr val="FF0000"/>
                          </a:solidFill>
                          <a:effectLst/>
                        </a:rPr>
                        <a:t>5,750K</a:t>
                      </a:r>
                      <a:endParaRPr lang="en-US" sz="1600" b="1" dirty="0">
                        <a:solidFill>
                          <a:srgbClr val="FF0000"/>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i="1" dirty="0" smtClean="0">
                          <a:solidFill>
                            <a:srgbClr val="FF0000"/>
                          </a:solidFill>
                          <a:effectLst/>
                        </a:rPr>
                        <a:t>TBD</a:t>
                      </a:r>
                      <a:endParaRPr lang="en-US" sz="1600" b="1" i="1" dirty="0">
                        <a:solidFill>
                          <a:srgbClr val="FF000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endParaRPr lang="en-US" sz="1600" b="1" dirty="0">
                        <a:solidFill>
                          <a:srgbClr val="FF0000"/>
                        </a:solidFill>
                        <a:effectLst/>
                        <a:latin typeface="Calibri"/>
                        <a:ea typeface="Calibri"/>
                        <a:cs typeface="Times New Roman"/>
                      </a:endParaRPr>
                    </a:p>
                  </a:txBody>
                  <a:tcPr marL="68580" marR="68580" marT="0" marB="0" anchor="ctr">
                    <a:pattFill prst="pct75">
                      <a:fgClr>
                        <a:schemeClr val="bg1">
                          <a:lumMod val="50000"/>
                        </a:schemeClr>
                      </a:fgClr>
                      <a:bgClr>
                        <a:schemeClr val="bg1"/>
                      </a:bgClr>
                    </a:pattFill>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638D2534-4F29-4D6A-99CA-34A9E7D541B9}" type="slidenum">
              <a:rPr lang="en-US" smtClean="0"/>
              <a:pPr/>
              <a:t>27</a:t>
            </a:fld>
            <a:endParaRPr lang="en-US" dirty="0"/>
          </a:p>
        </p:txBody>
      </p:sp>
    </p:spTree>
    <p:extLst>
      <p:ext uri="{BB962C8B-B14F-4D97-AF65-F5344CB8AC3E}">
        <p14:creationId xmlns:p14="http://schemas.microsoft.com/office/powerpoint/2010/main" val="2412432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nvPr>
        </p:nvGraphicFramePr>
        <p:xfrm>
          <a:off x="-4" y="614549"/>
          <a:ext cx="9077504" cy="5973017"/>
        </p:xfrm>
        <a:graphic>
          <a:graphicData uri="http://schemas.openxmlformats.org/drawingml/2006/table">
            <a:tbl>
              <a:tblPr firstRow="1" firstCol="1" bandRow="1">
                <a:tableStyleId>{5C22544A-7EE6-4342-B048-85BDC9FD1C3A}</a:tableStyleId>
              </a:tblPr>
              <a:tblGrid>
                <a:gridCol w="2510796">
                  <a:extLst>
                    <a:ext uri="{9D8B030D-6E8A-4147-A177-3AD203B41FA5}">
                      <a16:colId xmlns:a16="http://schemas.microsoft.com/office/drawing/2014/main" val="20000"/>
                    </a:ext>
                  </a:extLst>
                </a:gridCol>
                <a:gridCol w="1260182">
                  <a:extLst>
                    <a:ext uri="{9D8B030D-6E8A-4147-A177-3AD203B41FA5}">
                      <a16:colId xmlns:a16="http://schemas.microsoft.com/office/drawing/2014/main" val="20001"/>
                    </a:ext>
                  </a:extLst>
                </a:gridCol>
                <a:gridCol w="1295294">
                  <a:extLst>
                    <a:ext uri="{9D8B030D-6E8A-4147-A177-3AD203B41FA5}">
                      <a16:colId xmlns:a16="http://schemas.microsoft.com/office/drawing/2014/main" val="20002"/>
                    </a:ext>
                  </a:extLst>
                </a:gridCol>
                <a:gridCol w="1408952">
                  <a:extLst>
                    <a:ext uri="{9D8B030D-6E8A-4147-A177-3AD203B41FA5}">
                      <a16:colId xmlns:a16="http://schemas.microsoft.com/office/drawing/2014/main" val="20003"/>
                    </a:ext>
                  </a:extLst>
                </a:gridCol>
                <a:gridCol w="1104544">
                  <a:extLst>
                    <a:ext uri="{9D8B030D-6E8A-4147-A177-3AD203B41FA5}">
                      <a16:colId xmlns:a16="http://schemas.microsoft.com/office/drawing/2014/main" val="20004"/>
                    </a:ext>
                  </a:extLst>
                </a:gridCol>
                <a:gridCol w="1497736">
                  <a:extLst>
                    <a:ext uri="{9D8B030D-6E8A-4147-A177-3AD203B41FA5}">
                      <a16:colId xmlns:a16="http://schemas.microsoft.com/office/drawing/2014/main" val="20005"/>
                    </a:ext>
                  </a:extLst>
                </a:gridCol>
              </a:tblGrid>
              <a:tr h="495041">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73852">
                <a:tc>
                  <a:txBody>
                    <a:bodyPr/>
                    <a:lstStyle/>
                    <a:p>
                      <a:pPr marL="0" marR="0">
                        <a:lnSpc>
                          <a:spcPct val="100000"/>
                        </a:lnSpc>
                        <a:spcBef>
                          <a:spcPts val="0"/>
                        </a:spcBef>
                        <a:spcAft>
                          <a:spcPts val="0"/>
                        </a:spcAft>
                      </a:pPr>
                      <a:r>
                        <a:rPr lang="en-US" sz="1200" dirty="0">
                          <a:effectLst/>
                        </a:rPr>
                        <a:t>NextGen-Information Security</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Calibri"/>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rPr>
                        <a:t>Improve</a:t>
                      </a:r>
                      <a:r>
                        <a:rPr lang="en-US" sz="1200" b="0" i="0" baseline="0" dirty="0" smtClean="0">
                          <a:solidFill>
                            <a:schemeClr val="tx1"/>
                          </a:solidFill>
                          <a:effectLst/>
                        </a:rPr>
                        <a:t> integrated modeling capabilities &amp; system-wide analysis</a:t>
                      </a:r>
                      <a:endParaRPr lang="en-US" sz="1200" b="0" i="0" dirty="0">
                        <a:solidFill>
                          <a:schemeClr val="tx1"/>
                        </a:solidFill>
                        <a:effectLst/>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Primary:  Data Engineering </a:t>
                      </a:r>
                    </a:p>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Secondary:  System</a:t>
                      </a:r>
                      <a:r>
                        <a:rPr lang="en-US" sz="1200" b="0" i="0" baseline="0" dirty="0" smtClean="0">
                          <a:solidFill>
                            <a:schemeClr val="tx1"/>
                          </a:solidFill>
                          <a:effectLst/>
                          <a:latin typeface="Calibri"/>
                          <a:ea typeface="Calibri"/>
                          <a:cs typeface="Times New Roman"/>
                        </a:rPr>
                        <a:t>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analytics, methods, and tools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Protection of</a:t>
                      </a:r>
                      <a:r>
                        <a:rPr lang="en-US" sz="1200" b="0" i="0" baseline="0" dirty="0" smtClean="0">
                          <a:solidFill>
                            <a:schemeClr val="tx1"/>
                          </a:solidFill>
                          <a:effectLst/>
                          <a:latin typeface="Calibri"/>
                          <a:ea typeface="Calibri"/>
                          <a:cs typeface="Times New Roman"/>
                        </a:rPr>
                        <a:t> ATC services from disruptive cyber attacks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1"/>
                  </a:ext>
                </a:extLst>
              </a:tr>
              <a:tr h="978210">
                <a:tc>
                  <a:txBody>
                    <a:bodyPr/>
                    <a:lstStyle/>
                    <a:p>
                      <a:pPr marL="0" marR="0">
                        <a:lnSpc>
                          <a:spcPct val="100000"/>
                        </a:lnSpc>
                        <a:spcBef>
                          <a:spcPts val="0"/>
                        </a:spcBef>
                        <a:spcAft>
                          <a:spcPts val="0"/>
                        </a:spcAft>
                      </a:pPr>
                      <a:r>
                        <a:rPr lang="en-US" sz="1200" dirty="0">
                          <a:effectLst/>
                        </a:rPr>
                        <a:t>Flight Deck Data Exchange</a:t>
                      </a:r>
                      <a:endParaRPr lang="en-US" sz="1200" dirty="0">
                        <a:effectLst/>
                        <a:latin typeface="Calibri"/>
                        <a:ea typeface="Calibri"/>
                        <a:cs typeface="Times New Roman"/>
                      </a:endParaRPr>
                    </a:p>
                  </a:txBody>
                  <a:tcPr marL="58073" marR="58073" marT="0" marB="0" anchor="ctr"/>
                </a:tc>
                <a:tc>
                  <a:txBody>
                    <a:bodyPr/>
                    <a:lstStyle/>
                    <a:p>
                      <a:pPr algn="l" eaLnBrk="1" hangingPunct="1">
                        <a:spcBef>
                          <a:spcPct val="0"/>
                        </a:spcBef>
                        <a:spcAft>
                          <a:spcPts val="300"/>
                        </a:spcAft>
                        <a:buFontTx/>
                        <a:buNone/>
                      </a:pPr>
                      <a:r>
                        <a:rPr lang="en-US" altLang="en-US" sz="1200" b="0" dirty="0" smtClean="0">
                          <a:solidFill>
                            <a:schemeClr val="tx1"/>
                          </a:solidFill>
                        </a:rPr>
                        <a:t>Protect FAA Networks</a:t>
                      </a:r>
                      <a:endParaRPr lang="en-US" altLang="en-US" sz="1200" b="0" dirty="0">
                        <a:solidFill>
                          <a:schemeClr val="tx1"/>
                        </a:solidFill>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Improve</a:t>
                      </a:r>
                      <a:r>
                        <a:rPr lang="en-US" sz="1200" b="0" i="0" baseline="0" dirty="0" smtClean="0">
                          <a:solidFill>
                            <a:schemeClr val="tx1"/>
                          </a:solidFill>
                          <a:effectLst/>
                          <a:latin typeface="Calibri"/>
                          <a:ea typeface="Calibri"/>
                          <a:cs typeface="Times New Roman"/>
                        </a:rPr>
                        <a:t> airport operations, air traffic &amp; air space management capabilities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Separation Management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Data exchange protocols</a:t>
                      </a:r>
                      <a:r>
                        <a:rPr lang="en-US" sz="1200" b="0" i="0" baseline="0" dirty="0" smtClean="0">
                          <a:solidFill>
                            <a:schemeClr val="tx1"/>
                          </a:solidFill>
                          <a:effectLst/>
                          <a:latin typeface="Calibri"/>
                          <a:ea typeface="Calibri"/>
                          <a:cs typeface="Times New Roman"/>
                        </a:rPr>
                        <a:t> and performance standards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b="0" i="0" dirty="0" smtClean="0">
                          <a:solidFill>
                            <a:schemeClr val="tx1"/>
                          </a:solidFill>
                          <a:effectLst/>
                          <a:latin typeface="Calibri"/>
                          <a:ea typeface="Calibri"/>
                          <a:cs typeface="Times New Roman"/>
                        </a:rPr>
                        <a:t>Optimal performance</a:t>
                      </a:r>
                      <a:r>
                        <a:rPr lang="en-US" sz="1200" b="0" i="0" baseline="0" dirty="0" smtClean="0">
                          <a:solidFill>
                            <a:schemeClr val="tx1"/>
                          </a:solidFill>
                          <a:effectLst/>
                          <a:latin typeface="Calibri"/>
                          <a:ea typeface="Calibri"/>
                          <a:cs typeface="Times New Roman"/>
                        </a:rPr>
                        <a:t>  envelopes in the NAS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2"/>
                  </a:ext>
                </a:extLst>
              </a:tr>
              <a:tr h="978210">
                <a:tc>
                  <a:txBody>
                    <a:bodyPr/>
                    <a:lstStyle/>
                    <a:p>
                      <a:pPr marL="0" marR="0">
                        <a:lnSpc>
                          <a:spcPct val="100000"/>
                        </a:lnSpc>
                        <a:spcBef>
                          <a:spcPts val="0"/>
                        </a:spcBef>
                        <a:spcAft>
                          <a:spcPts val="0"/>
                        </a:spcAft>
                      </a:pPr>
                      <a:r>
                        <a:rPr lang="en-US" sz="1200" dirty="0">
                          <a:effectLst/>
                        </a:rPr>
                        <a:t>Aircraft Systems Information Security Protection</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Safety risk management framework</a:t>
                      </a:r>
                      <a:r>
                        <a:rPr lang="en-US" sz="1200" b="0" i="0" baseline="0" dirty="0" smtClean="0">
                          <a:solidFill>
                            <a:schemeClr val="tx1"/>
                          </a:solidFill>
                          <a:effectLst/>
                          <a:latin typeface="Calibri"/>
                          <a:ea typeface="Calibri"/>
                          <a:cs typeface="Times New Roman"/>
                        </a:rPr>
                        <a:t> &amp; processes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3"/>
                  </a:ext>
                </a:extLst>
              </a:tr>
              <a:tr h="978210">
                <a:tc>
                  <a:txBody>
                    <a:bodyPr/>
                    <a:lstStyle/>
                    <a:p>
                      <a:pPr marL="0" marR="0">
                        <a:lnSpc>
                          <a:spcPct val="100000"/>
                        </a:lnSpc>
                        <a:spcBef>
                          <a:spcPts val="0"/>
                        </a:spcBef>
                        <a:spcAft>
                          <a:spcPts val="0"/>
                        </a:spcAft>
                      </a:pPr>
                      <a:r>
                        <a:rPr lang="en-US" sz="1200" dirty="0">
                          <a:effectLst/>
                        </a:rPr>
                        <a:t>Cybersecurity Risks of Cabin Communications and Cabin Information Technology Systems</a:t>
                      </a:r>
                      <a:endParaRPr lang="en-US" sz="1200" dirty="0">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0"/>
                        </a:spcAft>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Increase Infrastructure durability and resiliency</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200" i="0" dirty="0" smtClean="0">
                          <a:solidFill>
                            <a:schemeClr val="tx1"/>
                          </a:solidFill>
                          <a:effectLst/>
                          <a:latin typeface="+mn-lt"/>
                          <a:ea typeface="Calibri"/>
                          <a:cs typeface="Times New Roman"/>
                        </a:rPr>
                        <a:t>Aviation</a:t>
                      </a:r>
                      <a:r>
                        <a:rPr lang="en-US" sz="1200" i="0" baseline="0" dirty="0" smtClean="0">
                          <a:solidFill>
                            <a:schemeClr val="tx1"/>
                          </a:solidFill>
                          <a:effectLst/>
                          <a:latin typeface="+mn-lt"/>
                          <a:ea typeface="Calibri"/>
                          <a:cs typeface="Times New Roman"/>
                        </a:rPr>
                        <a:t> Ecosystem</a:t>
                      </a:r>
                      <a:endParaRPr lang="en-US" sz="12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Vulnerability</a:t>
                      </a:r>
                      <a:r>
                        <a:rPr lang="en-US" sz="1200" b="0" i="0" baseline="0" dirty="0" smtClean="0">
                          <a:solidFill>
                            <a:schemeClr val="tx1"/>
                          </a:solidFill>
                          <a:effectLst/>
                          <a:latin typeface="Calibri"/>
                          <a:ea typeface="Calibri"/>
                          <a:cs typeface="Times New Roman"/>
                        </a:rPr>
                        <a:t> discoveries and risk assessment</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Policy,</a:t>
                      </a:r>
                      <a:r>
                        <a:rPr lang="en-US" sz="1200" b="0" i="0" baseline="0" dirty="0" smtClean="0">
                          <a:solidFill>
                            <a:schemeClr val="tx1"/>
                          </a:solidFill>
                          <a:effectLst/>
                          <a:latin typeface="Calibri"/>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4"/>
                  </a:ext>
                </a:extLst>
              </a:tr>
              <a:tr h="1369494">
                <a:tc>
                  <a:txBody>
                    <a:bodyPr/>
                    <a:lstStyle/>
                    <a:p>
                      <a:pPr marL="0" marR="0">
                        <a:lnSpc>
                          <a:spcPct val="100000"/>
                        </a:lnSpc>
                        <a:spcBef>
                          <a:spcPts val="0"/>
                        </a:spcBef>
                        <a:spcAft>
                          <a:spcPts val="0"/>
                        </a:spcAft>
                      </a:pPr>
                      <a:r>
                        <a:rPr lang="en-US" sz="1200" dirty="0">
                          <a:effectLst/>
                        </a:rPr>
                        <a:t>Aircraft Systems Information Security Protection Response and Recovery</a:t>
                      </a:r>
                      <a:endParaRPr lang="en-US" sz="120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i="0" dirty="0" smtClean="0">
                          <a:solidFill>
                            <a:schemeClr val="tx1"/>
                          </a:solidFill>
                          <a:effectLst/>
                          <a:latin typeface="+mn-lt"/>
                          <a:ea typeface="Calibri"/>
                          <a:cs typeface="Times New Roman"/>
                        </a:rPr>
                        <a:t>Enhance data-driven risk management decision capabilities</a:t>
                      </a:r>
                      <a:endParaRPr lang="en-US" sz="120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Improve the operation</a:t>
                      </a:r>
                      <a:r>
                        <a:rPr lang="en-US" sz="1200" b="0" i="0" baseline="0" dirty="0" smtClean="0">
                          <a:solidFill>
                            <a:schemeClr val="tx1"/>
                          </a:solidFill>
                          <a:effectLst/>
                          <a:latin typeface="Calibri"/>
                          <a:ea typeface="Calibri"/>
                          <a:cs typeface="Times New Roman"/>
                        </a:rPr>
                        <a:t> of the</a:t>
                      </a:r>
                      <a:r>
                        <a:rPr lang="en-US" sz="1200" b="0" i="0" dirty="0" smtClean="0">
                          <a:solidFill>
                            <a:schemeClr val="tx1"/>
                          </a:solidFill>
                          <a:effectLst/>
                          <a:latin typeface="Calibri"/>
                          <a:ea typeface="Calibri"/>
                          <a:cs typeface="Times New Roman"/>
                        </a:rPr>
                        <a:t> human component of</a:t>
                      </a:r>
                      <a:r>
                        <a:rPr lang="en-US" sz="1200" b="0" i="0" baseline="0" dirty="0" smtClean="0">
                          <a:solidFill>
                            <a:schemeClr val="tx1"/>
                          </a:solidFill>
                          <a:effectLst/>
                          <a:latin typeface="Calibri"/>
                          <a:ea typeface="Calibri"/>
                          <a:cs typeface="Times New Roman"/>
                        </a:rPr>
                        <a:t> the system</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200" b="0" i="0" dirty="0" smtClean="0">
                          <a:solidFill>
                            <a:schemeClr val="tx1"/>
                          </a:solidFill>
                          <a:effectLst/>
                          <a:latin typeface="Calibri"/>
                          <a:ea typeface="Calibri"/>
                          <a:cs typeface="Times New Roman"/>
                        </a:rPr>
                        <a:t>Human Performance</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200" b="0" i="0" dirty="0" smtClean="0">
                          <a:solidFill>
                            <a:schemeClr val="tx1"/>
                          </a:solidFill>
                          <a:effectLst/>
                          <a:latin typeface="Calibri"/>
                          <a:ea typeface="Calibri"/>
                          <a:cs typeface="Times New Roman"/>
                        </a:rPr>
                        <a:t>Results</a:t>
                      </a:r>
                      <a:r>
                        <a:rPr lang="en-US" sz="1200" b="0" i="0" baseline="0" dirty="0" smtClean="0">
                          <a:solidFill>
                            <a:schemeClr val="tx1"/>
                          </a:solidFill>
                          <a:effectLst/>
                          <a:latin typeface="Calibri"/>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200" b="0" i="0" baseline="0" dirty="0" smtClean="0">
                          <a:solidFill>
                            <a:schemeClr val="tx1"/>
                          </a:solidFill>
                          <a:effectLst/>
                          <a:latin typeface="Calibri"/>
                          <a:ea typeface="Calibri"/>
                          <a:cs typeface="Times New Roman"/>
                        </a:rPr>
                        <a:t>Research studies with pilots</a:t>
                      </a:r>
                      <a:endParaRPr lang="en-US" sz="1200" b="0" i="0" dirty="0">
                        <a:solidFill>
                          <a:schemeClr val="tx1"/>
                        </a:solidFill>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200" b="0" i="0" dirty="0" smtClean="0">
                          <a:solidFill>
                            <a:schemeClr val="tx1"/>
                          </a:solidFill>
                          <a:effectLst/>
                          <a:latin typeface="+mn-lt"/>
                          <a:ea typeface="Calibri"/>
                          <a:cs typeface="Times New Roman"/>
                        </a:rPr>
                        <a:t>Policy,</a:t>
                      </a:r>
                      <a:r>
                        <a:rPr lang="en-US" sz="1200" b="0" i="0" baseline="0" dirty="0" smtClean="0">
                          <a:solidFill>
                            <a:schemeClr val="tx1"/>
                          </a:solidFill>
                          <a:effectLst/>
                          <a:latin typeface="+mn-lt"/>
                          <a:ea typeface="Calibri"/>
                          <a:cs typeface="Times New Roman"/>
                        </a:rPr>
                        <a:t> guidance, training  &amp; tools</a:t>
                      </a:r>
                      <a:endParaRPr lang="en-US" sz="1200" b="0" i="0" dirty="0">
                        <a:solidFill>
                          <a:schemeClr val="tx1"/>
                        </a:solidFill>
                        <a:effectLst/>
                        <a:latin typeface="Calibri"/>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28</a:t>
            </a:fld>
            <a:endParaRPr lang="en-US" dirty="0"/>
          </a:p>
        </p:txBody>
      </p:sp>
    </p:spTree>
    <p:extLst>
      <p:ext uri="{BB962C8B-B14F-4D97-AF65-F5344CB8AC3E}">
        <p14:creationId xmlns:p14="http://schemas.microsoft.com/office/powerpoint/2010/main" val="1979983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ChangeArrowheads="1"/>
          </p:cNvSpPr>
          <p:nvPr/>
        </p:nvSpPr>
        <p:spPr bwMode="auto">
          <a:xfrm>
            <a:off x="0" y="5862"/>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a:solidFill>
                  <a:schemeClr val="accent3">
                    <a:lumMod val="40000"/>
                    <a:lumOff val="60000"/>
                  </a:schemeClr>
                </a:solidFill>
                <a:latin typeface="Calibri" pitchFamily="34" charset="0"/>
                <a:cs typeface="+mn-cs"/>
              </a:rPr>
              <a:t>Cybersecurity R&amp;D </a:t>
            </a:r>
            <a:r>
              <a:rPr lang="en-US" sz="2800" b="1" dirty="0" smtClean="0">
                <a:solidFill>
                  <a:schemeClr val="accent3">
                    <a:lumMod val="40000"/>
                    <a:lumOff val="60000"/>
                  </a:schemeClr>
                </a:solidFill>
                <a:latin typeface="Calibri" pitchFamily="34" charset="0"/>
                <a:cs typeface="+mn-cs"/>
              </a:rPr>
              <a:t>Requirements – Mapped to the NARP</a:t>
            </a:r>
            <a:endParaRPr lang="en-US" sz="2800" b="1" dirty="0">
              <a:solidFill>
                <a:schemeClr val="accent3">
                  <a:lumMod val="40000"/>
                  <a:lumOff val="60000"/>
                </a:schemeClr>
              </a:solidFill>
              <a:latin typeface="Calibri" pitchFamily="34" charset="0"/>
              <a:cs typeface="+mn-cs"/>
            </a:endParaRPr>
          </a:p>
        </p:txBody>
      </p:sp>
      <p:graphicFrame>
        <p:nvGraphicFramePr>
          <p:cNvPr id="3" name="Table 2"/>
          <p:cNvGraphicFramePr>
            <a:graphicFrameLocks noGrp="1"/>
          </p:cNvGraphicFramePr>
          <p:nvPr>
            <p:extLst/>
          </p:nvPr>
        </p:nvGraphicFramePr>
        <p:xfrm>
          <a:off x="-7" y="614549"/>
          <a:ext cx="9085817" cy="5992323"/>
        </p:xfrm>
        <a:graphic>
          <a:graphicData uri="http://schemas.openxmlformats.org/drawingml/2006/table">
            <a:tbl>
              <a:tblPr firstRow="1" firstCol="1" bandRow="1">
                <a:tableStyleId>{5C22544A-7EE6-4342-B048-85BDC9FD1C3A}</a:tableStyleId>
              </a:tblPr>
              <a:tblGrid>
                <a:gridCol w="2513095">
                  <a:extLst>
                    <a:ext uri="{9D8B030D-6E8A-4147-A177-3AD203B41FA5}">
                      <a16:colId xmlns:a16="http://schemas.microsoft.com/office/drawing/2014/main" val="20000"/>
                    </a:ext>
                  </a:extLst>
                </a:gridCol>
                <a:gridCol w="1261336">
                  <a:extLst>
                    <a:ext uri="{9D8B030D-6E8A-4147-A177-3AD203B41FA5}">
                      <a16:colId xmlns:a16="http://schemas.microsoft.com/office/drawing/2014/main" val="20001"/>
                    </a:ext>
                  </a:extLst>
                </a:gridCol>
                <a:gridCol w="1296480">
                  <a:extLst>
                    <a:ext uri="{9D8B030D-6E8A-4147-A177-3AD203B41FA5}">
                      <a16:colId xmlns:a16="http://schemas.microsoft.com/office/drawing/2014/main" val="20002"/>
                    </a:ext>
                  </a:extLst>
                </a:gridCol>
                <a:gridCol w="1410242">
                  <a:extLst>
                    <a:ext uri="{9D8B030D-6E8A-4147-A177-3AD203B41FA5}">
                      <a16:colId xmlns:a16="http://schemas.microsoft.com/office/drawing/2014/main" val="20003"/>
                    </a:ext>
                  </a:extLst>
                </a:gridCol>
                <a:gridCol w="1105556">
                  <a:extLst>
                    <a:ext uri="{9D8B030D-6E8A-4147-A177-3AD203B41FA5}">
                      <a16:colId xmlns:a16="http://schemas.microsoft.com/office/drawing/2014/main" val="20004"/>
                    </a:ext>
                  </a:extLst>
                </a:gridCol>
                <a:gridCol w="1499108">
                  <a:extLst>
                    <a:ext uri="{9D8B030D-6E8A-4147-A177-3AD203B41FA5}">
                      <a16:colId xmlns:a16="http://schemas.microsoft.com/office/drawing/2014/main" val="20005"/>
                    </a:ext>
                  </a:extLst>
                </a:gridCol>
              </a:tblGrid>
              <a:tr h="550995">
                <a:tc>
                  <a:txBody>
                    <a:bodyPr/>
                    <a:lstStyle/>
                    <a:p>
                      <a:pPr marL="0" marR="0" algn="ctr">
                        <a:lnSpc>
                          <a:spcPct val="115000"/>
                        </a:lnSpc>
                        <a:spcBef>
                          <a:spcPts val="0"/>
                        </a:spcBef>
                        <a:spcAft>
                          <a:spcPts val="0"/>
                        </a:spcAft>
                      </a:pPr>
                      <a:r>
                        <a:rPr lang="en-US" sz="1200" dirty="0">
                          <a:effectLst/>
                        </a:rPr>
                        <a:t>Requirement</a:t>
                      </a:r>
                      <a:endParaRPr lang="en-US" sz="120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FAA Goals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latin typeface="+mn-lt"/>
                        </a:rPr>
                        <a:t>Draft NARP Goal</a:t>
                      </a:r>
                      <a:endParaRPr lang="en-US" sz="1200" i="0" dirty="0">
                        <a:effectLst/>
                        <a:latin typeface="+mn-lt"/>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Draft NARP Objective</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Output(s)</a:t>
                      </a:r>
                      <a:endParaRPr lang="en-US" sz="1200" i="0" dirty="0">
                        <a:effectLst/>
                        <a:latin typeface="Calibri"/>
                        <a:ea typeface="Calibri"/>
                        <a:cs typeface="Times New Roman"/>
                      </a:endParaRPr>
                    </a:p>
                  </a:txBody>
                  <a:tcPr marL="58073" marR="58073" marT="0" marB="0"/>
                </a:tc>
                <a:tc>
                  <a:txBody>
                    <a:bodyPr/>
                    <a:lstStyle/>
                    <a:p>
                      <a:pPr marL="0" marR="0" algn="ctr">
                        <a:lnSpc>
                          <a:spcPct val="115000"/>
                        </a:lnSpc>
                        <a:spcBef>
                          <a:spcPts val="0"/>
                        </a:spcBef>
                        <a:spcAft>
                          <a:spcPts val="0"/>
                        </a:spcAft>
                      </a:pPr>
                      <a:r>
                        <a:rPr lang="en-US" sz="1200" i="0" dirty="0" smtClean="0">
                          <a:effectLst/>
                        </a:rPr>
                        <a:t>Research Outcome</a:t>
                      </a:r>
                      <a:endParaRPr lang="en-US" sz="1200" i="0" dirty="0">
                        <a:effectLst/>
                        <a:latin typeface="Calibri"/>
                        <a:ea typeface="Calibri"/>
                        <a:cs typeface="Times New Roman"/>
                      </a:endParaRPr>
                    </a:p>
                  </a:txBody>
                  <a:tcPr marL="58073" marR="58073" marT="0" marB="0"/>
                </a:tc>
                <a:extLst>
                  <a:ext uri="{0D108BD9-81ED-4DB2-BD59-A6C34878D82A}">
                    <a16:rowId xmlns:a16="http://schemas.microsoft.com/office/drawing/2014/main" val="10000"/>
                  </a:ext>
                </a:extLst>
              </a:tr>
              <a:tr h="1143216">
                <a:tc>
                  <a:txBody>
                    <a:bodyPr/>
                    <a:lstStyle/>
                    <a:p>
                      <a:pPr marL="0" marR="0">
                        <a:lnSpc>
                          <a:spcPct val="100000"/>
                        </a:lnSpc>
                        <a:spcBef>
                          <a:spcPts val="0"/>
                        </a:spcBef>
                        <a:spcAft>
                          <a:spcPts val="0"/>
                        </a:spcAft>
                      </a:pPr>
                      <a:r>
                        <a:rPr lang="en-US" sz="1050" dirty="0">
                          <a:effectLst/>
                        </a:rPr>
                        <a:t>UAS </a:t>
                      </a:r>
                      <a:r>
                        <a:rPr lang="en-US" sz="1050" dirty="0" smtClean="0">
                          <a:effectLst/>
                        </a:rPr>
                        <a:t>Networked C2 </a:t>
                      </a:r>
                      <a:r>
                        <a:rPr lang="en-US" sz="1050" dirty="0">
                          <a:effectLst/>
                        </a:rPr>
                        <a:t>Link Systems Security Protection</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0"/>
                        </a:spcAft>
                      </a:pP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1"/>
                  </a:ext>
                </a:extLst>
              </a:tr>
              <a:tr h="1143216">
                <a:tc>
                  <a:txBody>
                    <a:bodyPr/>
                    <a:lstStyle/>
                    <a:p>
                      <a:pPr marL="0" marR="0">
                        <a:lnSpc>
                          <a:spcPct val="100000"/>
                        </a:lnSpc>
                        <a:spcBef>
                          <a:spcPts val="0"/>
                        </a:spcBef>
                        <a:spcAft>
                          <a:spcPts val="0"/>
                        </a:spcAft>
                      </a:pPr>
                      <a:r>
                        <a:rPr lang="en-US" sz="1050" dirty="0">
                          <a:effectLst/>
                        </a:rPr>
                        <a:t>UAS Security Control Capability</a:t>
                      </a:r>
                      <a:endParaRPr lang="en-US" sz="1050" dirty="0">
                        <a:effectLst/>
                        <a:latin typeface="Calibri"/>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b="0" i="0" dirty="0">
                        <a:solidFill>
                          <a:schemeClr val="tx1"/>
                        </a:solidFill>
                        <a:effectLst/>
                        <a:latin typeface="+mn-lt"/>
                        <a:ea typeface="Calibri"/>
                        <a:cs typeface="Times New Roman"/>
                      </a:endParaRPr>
                    </a:p>
                  </a:txBody>
                  <a:tcPr marL="64401" marR="64401"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b="0" i="0" dirty="0">
                        <a:solidFill>
                          <a:schemeClr val="tx1"/>
                        </a:solidFill>
                        <a:effectLst/>
                        <a:latin typeface="+mn-lt"/>
                        <a:ea typeface="Calibri"/>
                        <a:cs typeface="Times New Roman"/>
                      </a:endParaRPr>
                    </a:p>
                  </a:txBody>
                  <a:tcPr marL="64401" marR="64401" marT="0" marB="0" anchor="ctr"/>
                </a:tc>
                <a:extLst>
                  <a:ext uri="{0D108BD9-81ED-4DB2-BD59-A6C34878D82A}">
                    <a16:rowId xmlns:a16="http://schemas.microsoft.com/office/drawing/2014/main" val="10002"/>
                  </a:ext>
                </a:extLst>
              </a:tr>
              <a:tr h="1143216">
                <a:tc>
                  <a:txBody>
                    <a:bodyPr/>
                    <a:lstStyle/>
                    <a:p>
                      <a:pPr marL="0" marR="0">
                        <a:lnSpc>
                          <a:spcPct val="100000"/>
                        </a:lnSpc>
                        <a:spcBef>
                          <a:spcPts val="0"/>
                        </a:spcBef>
                        <a:spcAft>
                          <a:spcPts val="0"/>
                        </a:spcAft>
                      </a:pPr>
                      <a:r>
                        <a:rPr lang="en-US" sz="1050" dirty="0" smtClean="0">
                          <a:effectLst/>
                        </a:rPr>
                        <a:t>CyTF Virtualization</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60325" marR="0" indent="-60325" algn="l">
                        <a:lnSpc>
                          <a:spcPct val="100000"/>
                        </a:lnSpc>
                        <a:spcBef>
                          <a:spcPts val="0"/>
                        </a:spcBef>
                        <a:spcAft>
                          <a:spcPts val="0"/>
                        </a:spcAft>
                        <a:buFontTx/>
                        <a:buChar char="-"/>
                      </a:pPr>
                      <a:r>
                        <a:rPr lang="en-US" sz="1100" b="0" i="0" dirty="0" smtClean="0">
                          <a:solidFill>
                            <a:schemeClr val="tx1"/>
                          </a:solidFill>
                          <a:effectLst/>
                          <a:latin typeface="+mn-lt"/>
                          <a:ea typeface="Calibri"/>
                          <a:cs typeface="Times New Roman"/>
                        </a:rPr>
                        <a:t>Results</a:t>
                      </a:r>
                      <a:r>
                        <a:rPr lang="en-US" sz="1100" b="0" i="0" baseline="0" dirty="0" smtClean="0">
                          <a:solidFill>
                            <a:schemeClr val="tx1"/>
                          </a:solidFill>
                          <a:effectLst/>
                          <a:latin typeface="+mn-lt"/>
                          <a:ea typeface="Calibri"/>
                          <a:cs typeface="Times New Roman"/>
                        </a:rPr>
                        <a:t> of simulation of cyber attack scenarios.</a:t>
                      </a:r>
                    </a:p>
                    <a:p>
                      <a:pPr marL="60325" marR="0" indent="-60325" algn="l">
                        <a:lnSpc>
                          <a:spcPct val="100000"/>
                        </a:lnSpc>
                        <a:spcBef>
                          <a:spcPts val="0"/>
                        </a:spcBef>
                        <a:spcAft>
                          <a:spcPts val="0"/>
                        </a:spcAft>
                        <a:buFontTx/>
                        <a:buChar char="-"/>
                      </a:pPr>
                      <a:r>
                        <a:rPr lang="en-US" sz="1100" b="0" i="0" baseline="0" dirty="0" smtClean="0">
                          <a:solidFill>
                            <a:schemeClr val="tx1"/>
                          </a:solidFill>
                          <a:effectLst/>
                          <a:latin typeface="+mn-lt"/>
                          <a:ea typeface="Calibri"/>
                          <a:cs typeface="Times New Roman"/>
                        </a:rPr>
                        <a:t>Evaluation of tools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Protection of</a:t>
                      </a:r>
                      <a:r>
                        <a:rPr lang="en-US" sz="1100" b="0" i="0" baseline="0" dirty="0" smtClean="0">
                          <a:solidFill>
                            <a:schemeClr val="tx1"/>
                          </a:solidFill>
                          <a:effectLst/>
                          <a:latin typeface="+mn-lt"/>
                          <a:ea typeface="Calibri"/>
                          <a:cs typeface="Times New Roman"/>
                        </a:rPr>
                        <a:t> ATC services from disruptive cyber attacks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3"/>
                  </a:ext>
                </a:extLst>
              </a:tr>
              <a:tr h="952680">
                <a:tc>
                  <a:txBody>
                    <a:bodyPr/>
                    <a:lstStyle/>
                    <a:p>
                      <a:pPr marL="0" marR="0">
                        <a:lnSpc>
                          <a:spcPct val="100000"/>
                        </a:lnSpc>
                        <a:spcBef>
                          <a:spcPts val="0"/>
                        </a:spcBef>
                        <a:spcAft>
                          <a:spcPts val="0"/>
                        </a:spcAft>
                      </a:pPr>
                      <a:r>
                        <a:rPr lang="en-US" sz="1050" dirty="0">
                          <a:effectLst/>
                        </a:rPr>
                        <a:t>IAM </a:t>
                      </a:r>
                      <a:r>
                        <a:rPr lang="en-US" sz="1050" dirty="0" smtClean="0">
                          <a:effectLst/>
                        </a:rPr>
                        <a:t>Interoperability</a:t>
                      </a:r>
                      <a:r>
                        <a:rPr lang="en-US" sz="1050" dirty="0">
                          <a:effectLst/>
                        </a:rPr>
                        <a:t> </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Cyber Workforce Capability </a:t>
                      </a:r>
                      <a:r>
                        <a:rPr lang="en-US" altLang="en-US" sz="1100" b="0" baseline="0" dirty="0" smtClean="0">
                          <a:solidFill>
                            <a:schemeClr val="tx1"/>
                          </a:solidFill>
                          <a:latin typeface="+mn-lt"/>
                        </a:rPr>
                        <a:t> /</a:t>
                      </a:r>
                      <a:endParaRPr lang="en-US" sz="1100" i="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100" b="0" dirty="0" smtClean="0">
                          <a:solidFill>
                            <a:schemeClr val="tx1"/>
                          </a:solidFill>
                          <a:latin typeface="+mn-lt"/>
                        </a:rPr>
                        <a:t>Protect FAA Networks</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4"/>
                  </a:ext>
                </a:extLst>
              </a:tr>
              <a:tr h="952680">
                <a:tc>
                  <a:txBody>
                    <a:bodyPr/>
                    <a:lstStyle/>
                    <a:p>
                      <a:pPr marL="0" marR="0">
                        <a:lnSpc>
                          <a:spcPct val="100000"/>
                        </a:lnSpc>
                        <a:spcBef>
                          <a:spcPts val="0"/>
                        </a:spcBef>
                        <a:spcAft>
                          <a:spcPts val="0"/>
                        </a:spcAft>
                      </a:pPr>
                      <a:r>
                        <a:rPr lang="en-US" sz="1050" dirty="0">
                          <a:effectLst/>
                        </a:rPr>
                        <a:t>Situational Awareness Visualization, Threat Assessment and </a:t>
                      </a:r>
                      <a:r>
                        <a:rPr lang="en-US" sz="1050" dirty="0" smtClean="0">
                          <a:effectLst/>
                        </a:rPr>
                        <a:t>Compliance</a:t>
                      </a:r>
                      <a:endParaRPr lang="en-US" sz="1050" dirty="0">
                        <a:effectLst/>
                        <a:latin typeface="Calibri"/>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altLang="en-US" sz="1100" b="0" dirty="0" smtClean="0">
                          <a:solidFill>
                            <a:schemeClr val="tx1"/>
                          </a:solidFill>
                          <a:latin typeface="+mn-lt"/>
                        </a:rPr>
                        <a:t>Cyber Workforce Capability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i="0" dirty="0" smtClean="0">
                          <a:solidFill>
                            <a:schemeClr val="tx1"/>
                          </a:solidFill>
                          <a:effectLst/>
                          <a:latin typeface="+mn-lt"/>
                          <a:ea typeface="Calibri"/>
                          <a:cs typeface="Times New Roman"/>
                        </a:rPr>
                        <a:t>Increase Infrastructure durability and resiliency</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Cybersecurity -</a:t>
                      </a:r>
                    </a:p>
                    <a:p>
                      <a:pPr marL="0" marR="0" indent="0" algn="l">
                        <a:lnSpc>
                          <a:spcPct val="100000"/>
                        </a:lnSpc>
                        <a:spcBef>
                          <a:spcPts val="0"/>
                        </a:spcBef>
                        <a:spcAft>
                          <a:spcPts val="0"/>
                        </a:spcAft>
                        <a:buFontTx/>
                        <a:buNone/>
                      </a:pPr>
                      <a:r>
                        <a:rPr lang="en-US" sz="1100" i="0" dirty="0" smtClean="0">
                          <a:solidFill>
                            <a:schemeClr val="tx1"/>
                          </a:solidFill>
                          <a:effectLst/>
                          <a:latin typeface="+mn-lt"/>
                          <a:ea typeface="Calibri"/>
                          <a:cs typeface="Times New Roman"/>
                        </a:rPr>
                        <a:t>Aviation</a:t>
                      </a:r>
                      <a:r>
                        <a:rPr lang="en-US" sz="1100" i="0" baseline="0" dirty="0" smtClean="0">
                          <a:solidFill>
                            <a:schemeClr val="tx1"/>
                          </a:solidFill>
                          <a:effectLst/>
                          <a:latin typeface="+mn-lt"/>
                          <a:ea typeface="Calibri"/>
                          <a:cs typeface="Times New Roman"/>
                        </a:rPr>
                        <a:t> Ecosystem</a:t>
                      </a:r>
                      <a:endParaRPr lang="en-US" sz="1100" i="0" dirty="0" smtClean="0">
                        <a:solidFill>
                          <a:schemeClr val="tx1"/>
                        </a:solidFill>
                        <a:effectLst/>
                        <a:latin typeface="+mn-lt"/>
                        <a:ea typeface="Calibri"/>
                        <a:cs typeface="Times New Roman"/>
                      </a:endParaRPr>
                    </a:p>
                    <a:p>
                      <a:pPr marL="0" marR="0" algn="l">
                        <a:lnSpc>
                          <a:spcPct val="100000"/>
                        </a:lnSpc>
                        <a:spcBef>
                          <a:spcPts val="0"/>
                        </a:spcBef>
                        <a:spcAft>
                          <a:spcPts val="1000"/>
                        </a:spcAft>
                      </a:pP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algn="l">
                        <a:lnSpc>
                          <a:spcPct val="100000"/>
                        </a:lnSpc>
                        <a:spcBef>
                          <a:spcPts val="0"/>
                        </a:spcBef>
                        <a:spcAft>
                          <a:spcPts val="1000"/>
                        </a:spcAft>
                      </a:pPr>
                      <a:r>
                        <a:rPr lang="en-US" sz="1100" i="0" dirty="0" smtClean="0">
                          <a:solidFill>
                            <a:schemeClr val="tx1"/>
                          </a:solidFill>
                          <a:effectLst/>
                          <a:latin typeface="+mn-lt"/>
                          <a:ea typeface="Calibri"/>
                          <a:cs typeface="Times New Roman"/>
                        </a:rPr>
                        <a:t>Technical data for the development of standards, policies and governance</a:t>
                      </a:r>
                      <a:endParaRPr lang="en-US" sz="1100" i="0" dirty="0">
                        <a:solidFill>
                          <a:schemeClr val="tx1"/>
                        </a:solidFill>
                        <a:effectLst/>
                        <a:latin typeface="+mn-lt"/>
                        <a:ea typeface="Calibri"/>
                        <a:cs typeface="Times New Roman"/>
                      </a:endParaRPr>
                    </a:p>
                  </a:txBody>
                  <a:tcPr marL="58073" marR="58073" marT="0" marB="0" anchor="ctr"/>
                </a:tc>
                <a:tc>
                  <a:txBody>
                    <a:bodyPr/>
                    <a:lstStyle/>
                    <a:p>
                      <a:pPr marL="0" marR="0" indent="0" algn="l" defTabSz="914400" rtl="0" eaLnBrk="1" fontAlgn="auto" latinLnBrk="0" hangingPunct="1">
                        <a:lnSpc>
                          <a:spcPct val="100000"/>
                        </a:lnSpc>
                        <a:spcBef>
                          <a:spcPts val="0"/>
                        </a:spcBef>
                        <a:spcAft>
                          <a:spcPts val="1000"/>
                        </a:spcAft>
                        <a:buClrTx/>
                        <a:buSzTx/>
                        <a:buFontTx/>
                        <a:buNone/>
                        <a:tabLst/>
                        <a:defRPr/>
                      </a:pPr>
                      <a:r>
                        <a:rPr lang="en-US" sz="1100" b="0" i="0" dirty="0" smtClean="0">
                          <a:solidFill>
                            <a:schemeClr val="tx1"/>
                          </a:solidFill>
                          <a:effectLst/>
                          <a:latin typeface="+mn-lt"/>
                          <a:ea typeface="Calibri"/>
                          <a:cs typeface="Times New Roman"/>
                        </a:rPr>
                        <a:t>Policy,</a:t>
                      </a:r>
                      <a:r>
                        <a:rPr lang="en-US" sz="1100" b="0" i="0" baseline="0" dirty="0" smtClean="0">
                          <a:solidFill>
                            <a:schemeClr val="tx1"/>
                          </a:solidFill>
                          <a:effectLst/>
                          <a:latin typeface="+mn-lt"/>
                          <a:ea typeface="Calibri"/>
                          <a:cs typeface="Times New Roman"/>
                        </a:rPr>
                        <a:t> guidance, training  &amp; tools</a:t>
                      </a:r>
                      <a:endParaRPr lang="en-US" sz="1100" i="0" dirty="0">
                        <a:solidFill>
                          <a:schemeClr val="tx1"/>
                        </a:solidFill>
                        <a:effectLst/>
                        <a:latin typeface="+mn-lt"/>
                        <a:ea typeface="Calibri"/>
                        <a:cs typeface="Times New Roman"/>
                      </a:endParaRPr>
                    </a:p>
                  </a:txBody>
                  <a:tcPr marL="58073" marR="58073" marT="0" marB="0" anchor="ctr"/>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a:xfrm>
            <a:off x="6553200" y="6587567"/>
            <a:ext cx="2133600" cy="270433"/>
          </a:xfrm>
        </p:spPr>
        <p:txBody>
          <a:bodyPr/>
          <a:lstStyle/>
          <a:p>
            <a:fld id="{638D2534-4F29-4D6A-99CA-34A9E7D541B9}" type="slidenum">
              <a:rPr lang="en-US" smtClean="0"/>
              <a:pPr/>
              <a:t>29</a:t>
            </a:fld>
            <a:endParaRPr lang="en-US" dirty="0"/>
          </a:p>
        </p:txBody>
      </p:sp>
    </p:spTree>
    <p:extLst>
      <p:ext uri="{BB962C8B-B14F-4D97-AF65-F5344CB8AC3E}">
        <p14:creationId xmlns:p14="http://schemas.microsoft.com/office/powerpoint/2010/main" val="200691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41565" y="1126950"/>
            <a:ext cx="9102436" cy="489364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600" b="1" u="sng" dirty="0" smtClean="0">
                <a:latin typeface="+mj-lt"/>
              </a:rPr>
              <a:t>Section 2111</a:t>
            </a:r>
          </a:p>
          <a:p>
            <a:pPr lvl="1"/>
            <a:r>
              <a:rPr lang="en-US" sz="2600" b="1" dirty="0" smtClean="0">
                <a:latin typeface="+mj-lt"/>
              </a:rPr>
              <a:t>(a)- </a:t>
            </a:r>
            <a:r>
              <a:rPr lang="en-US" sz="2400" b="1" dirty="0" smtClean="0">
                <a:latin typeface="+mj-lt"/>
              </a:rPr>
              <a:t>Comprehensive and Strategic Aviation Framework</a:t>
            </a:r>
          </a:p>
          <a:p>
            <a:pPr marL="1257300" lvl="2" indent="-342900">
              <a:buFont typeface="Arial" panose="020B0604020202020204" pitchFamily="34" charset="0"/>
              <a:buChar char="•"/>
            </a:pPr>
            <a:r>
              <a:rPr lang="en-US" sz="1600" i="1" dirty="0"/>
              <a:t>Strategic framework of principles and policies to reduce cybersecurity risks to the national airspace system, civil aviation, and agency information </a:t>
            </a:r>
            <a:r>
              <a:rPr lang="en-US" sz="1600" i="1" dirty="0" smtClean="0"/>
              <a:t>systems that takes into consideration the interactions </a:t>
            </a:r>
            <a:r>
              <a:rPr lang="en-US" sz="1600" i="1" dirty="0"/>
              <a:t>and interdependence of different components of aircraft systems and the national airspace </a:t>
            </a:r>
            <a:r>
              <a:rPr lang="en-US" sz="1600" i="1" dirty="0" smtClean="0"/>
              <a:t>system.  (Due: </a:t>
            </a:r>
            <a:r>
              <a:rPr lang="en-US" sz="1600" i="1" dirty="0"/>
              <a:t>within 240 days of </a:t>
            </a:r>
            <a:r>
              <a:rPr lang="en-US" sz="1600" i="1" dirty="0" smtClean="0"/>
              <a:t>enactment)</a:t>
            </a:r>
            <a:endParaRPr lang="en-US" sz="1600" b="1" dirty="0" smtClean="0"/>
          </a:p>
          <a:p>
            <a:pPr lvl="1"/>
            <a:r>
              <a:rPr lang="en-US" sz="2600" b="1" dirty="0" smtClean="0">
                <a:latin typeface="+mj-lt"/>
              </a:rPr>
              <a:t>(b)- </a:t>
            </a:r>
            <a:r>
              <a:rPr lang="en-US" sz="2400" b="1" dirty="0" smtClean="0">
                <a:latin typeface="+mj-lt"/>
              </a:rPr>
              <a:t>Update on Cybersecurity Implementation Progress</a:t>
            </a:r>
          </a:p>
          <a:p>
            <a:pPr marL="1257300" lvl="2" indent="-342900">
              <a:buFont typeface="Arial" panose="020B0604020202020204" pitchFamily="34" charset="0"/>
              <a:buChar char="•"/>
            </a:pPr>
            <a:r>
              <a:rPr lang="en-US" sz="1600" i="1" dirty="0" smtClean="0"/>
              <a:t>Provide to Congress </a:t>
            </a:r>
            <a:r>
              <a:rPr lang="en-US" sz="1600" i="1" dirty="0"/>
              <a:t>an update on progress made toward the implementation of </a:t>
            </a:r>
            <a:r>
              <a:rPr lang="en-US" sz="1600" i="1" dirty="0" smtClean="0"/>
              <a:t>section 2111. </a:t>
            </a:r>
            <a:r>
              <a:rPr lang="en-US" sz="1600" i="1" dirty="0"/>
              <a:t>(Due: within </a:t>
            </a:r>
            <a:r>
              <a:rPr lang="en-US" sz="1600" i="1" dirty="0" smtClean="0"/>
              <a:t>90 </a:t>
            </a:r>
            <a:r>
              <a:rPr lang="en-US" sz="1600" i="1" dirty="0"/>
              <a:t>days of enactment)</a:t>
            </a:r>
            <a:endParaRPr lang="en-US" sz="1600" b="1" dirty="0"/>
          </a:p>
          <a:p>
            <a:pPr lvl="1"/>
            <a:r>
              <a:rPr lang="en-US" sz="2600" b="1" dirty="0" smtClean="0">
                <a:latin typeface="+mj-lt"/>
              </a:rPr>
              <a:t>(c)- </a:t>
            </a:r>
            <a:r>
              <a:rPr lang="en-US" sz="2400" b="1" dirty="0" smtClean="0">
                <a:latin typeface="+mj-lt"/>
              </a:rPr>
              <a:t>Cybersecurity Threat Model</a:t>
            </a:r>
          </a:p>
          <a:p>
            <a:pPr marL="1257300" lvl="2" indent="-342900">
              <a:buFont typeface="Arial" panose="020B0604020202020204" pitchFamily="34" charset="0"/>
              <a:buChar char="•"/>
            </a:pPr>
            <a:r>
              <a:rPr lang="en-US" sz="1600" i="1" dirty="0" smtClean="0"/>
              <a:t>Assess </a:t>
            </a:r>
            <a:r>
              <a:rPr lang="en-US" sz="1600" i="1" dirty="0"/>
              <a:t>and research the potential cost and timetable of developing and maintaining an agency-wide </a:t>
            </a:r>
            <a:r>
              <a:rPr lang="en-US" sz="1600" i="1" dirty="0" smtClean="0"/>
              <a:t>cybersecurity threat model. </a:t>
            </a:r>
            <a:r>
              <a:rPr lang="en-US" sz="1600" i="1" dirty="0"/>
              <a:t>(Due: within </a:t>
            </a:r>
            <a:r>
              <a:rPr lang="en-US" sz="1600" i="1" dirty="0" smtClean="0"/>
              <a:t>1 year </a:t>
            </a:r>
            <a:r>
              <a:rPr lang="en-US" sz="1600" i="1" dirty="0"/>
              <a:t>of enactment)</a:t>
            </a:r>
            <a:endParaRPr lang="en-US" sz="1600" b="1" dirty="0"/>
          </a:p>
          <a:p>
            <a:pPr lvl="1"/>
            <a:r>
              <a:rPr lang="en-US" sz="2400" b="1" dirty="0" smtClean="0">
                <a:latin typeface="+mj-lt"/>
              </a:rPr>
              <a:t>(d)- National Institute of Standards and Technology Information Security Standards</a:t>
            </a:r>
          </a:p>
          <a:p>
            <a:pPr marL="1200150" lvl="2" indent="-285750">
              <a:buFont typeface="Arial" panose="020B0604020202020204" pitchFamily="34" charset="0"/>
              <a:buChar char="•"/>
            </a:pPr>
            <a:r>
              <a:rPr lang="en-US" sz="1600" i="1" dirty="0"/>
              <a:t>Provide to Congress an update on progress made toward the implementation of </a:t>
            </a:r>
            <a:r>
              <a:rPr lang="en-US" sz="1600" i="1" dirty="0" smtClean="0"/>
              <a:t>NIST latest revisions to FAA information and information systems. </a:t>
            </a:r>
            <a:r>
              <a:rPr lang="en-US" sz="1600" i="1" dirty="0"/>
              <a:t>(Due: within </a:t>
            </a:r>
            <a:r>
              <a:rPr lang="en-US" sz="1600" i="1" dirty="0" smtClean="0"/>
              <a:t>180 </a:t>
            </a:r>
            <a:r>
              <a:rPr lang="en-US" sz="1600" i="1" dirty="0"/>
              <a:t>days of enactment</a:t>
            </a:r>
            <a:r>
              <a:rPr lang="en-US" sz="1600" i="1"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3</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(1)</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3249343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ini Mandalapu\AppData\Local\Microsoft\Windows\Temporary Internet Files\Content.IE5\VH04ET4F\question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886" y="1664676"/>
            <a:ext cx="4103914" cy="41039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38D2534-4F29-4D6A-99CA-34A9E7D541B9}" type="slidenum">
              <a:rPr lang="en-US" smtClean="0"/>
              <a:pPr/>
              <a:t>30</a:t>
            </a:fld>
            <a:endParaRPr lang="en-US" dirty="0"/>
          </a:p>
        </p:txBody>
      </p:sp>
    </p:spTree>
    <p:extLst>
      <p:ext uri="{BB962C8B-B14F-4D97-AF65-F5344CB8AC3E}">
        <p14:creationId xmlns:p14="http://schemas.microsoft.com/office/powerpoint/2010/main" val="1069918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9080" y="1335547"/>
            <a:ext cx="8609234" cy="4154984"/>
          </a:xfrm>
          <a:prstGeom prst="rect">
            <a:avLst/>
          </a:prstGeom>
          <a:noFill/>
          <a:ln w="19050">
            <a:noFill/>
          </a:ln>
        </p:spPr>
        <p:txBody>
          <a:bodyPr wrap="square" rtlCol="0">
            <a:spAutoFit/>
          </a:bodyPr>
          <a:lstStyle/>
          <a:p>
            <a:r>
              <a:rPr lang="en-US" sz="2400" b="1" u="sng" dirty="0" smtClean="0">
                <a:latin typeface="+mj-lt"/>
              </a:rPr>
              <a:t>Section 2111</a:t>
            </a:r>
          </a:p>
          <a:p>
            <a:r>
              <a:rPr lang="en-US" sz="2400" dirty="0" smtClean="0">
                <a:latin typeface="+mj-lt"/>
              </a:rPr>
              <a:t>(e) of the FAA </a:t>
            </a:r>
            <a:r>
              <a:rPr lang="en-US" sz="2400" dirty="0">
                <a:latin typeface="+mj-lt"/>
              </a:rPr>
              <a:t>Extension, Safety and Security Act of 2016, </a:t>
            </a:r>
            <a:r>
              <a:rPr lang="en-US" sz="2400" dirty="0" smtClean="0">
                <a:latin typeface="+mj-lt"/>
              </a:rPr>
              <a:t>“…</a:t>
            </a:r>
            <a:r>
              <a:rPr lang="en-US" sz="2400" i="1" dirty="0" smtClean="0">
                <a:latin typeface="+mj-lt"/>
              </a:rPr>
              <a:t>the </a:t>
            </a:r>
            <a:r>
              <a:rPr lang="en-US" sz="2400" i="1" dirty="0">
                <a:latin typeface="+mj-lt"/>
              </a:rPr>
              <a:t>Administrator, </a:t>
            </a:r>
            <a:r>
              <a:rPr lang="en-US" sz="2400" i="1" dirty="0" smtClean="0">
                <a:latin typeface="+mj-lt"/>
              </a:rPr>
              <a:t>… </a:t>
            </a:r>
            <a:r>
              <a:rPr lang="en-US" sz="2400" i="1" dirty="0">
                <a:latin typeface="+mj-lt"/>
              </a:rPr>
              <a:t>shall establish </a:t>
            </a:r>
            <a:r>
              <a:rPr lang="en-US" sz="2400" dirty="0">
                <a:latin typeface="+mj-lt"/>
              </a:rPr>
              <a:t>a</a:t>
            </a:r>
            <a:r>
              <a:rPr lang="en-US" sz="2400" b="1" i="1" dirty="0">
                <a:solidFill>
                  <a:srgbClr val="FF0000"/>
                </a:solidFill>
                <a:latin typeface="+mj-lt"/>
              </a:rPr>
              <a:t> </a:t>
            </a:r>
            <a:r>
              <a:rPr lang="en-US" sz="2400" i="1" dirty="0" smtClean="0">
                <a:solidFill>
                  <a:srgbClr val="FF0000"/>
                </a:solidFill>
                <a:latin typeface="+mj-lt"/>
              </a:rPr>
              <a:t>c</a:t>
            </a:r>
            <a:r>
              <a:rPr lang="en-US" sz="2400" i="1" u="sng" dirty="0" smtClean="0">
                <a:solidFill>
                  <a:srgbClr val="FF0000"/>
                </a:solidFill>
                <a:latin typeface="+mj-lt"/>
              </a:rPr>
              <a:t>ybersecurity </a:t>
            </a:r>
            <a:r>
              <a:rPr lang="en-US" sz="2400" i="1" u="sng" dirty="0">
                <a:solidFill>
                  <a:srgbClr val="FF0000"/>
                </a:solidFill>
                <a:latin typeface="+mj-lt"/>
              </a:rPr>
              <a:t>research and development plan</a:t>
            </a:r>
            <a:r>
              <a:rPr lang="en-US" sz="2400" i="1" dirty="0">
                <a:solidFill>
                  <a:srgbClr val="FF0000"/>
                </a:solidFill>
                <a:latin typeface="+mj-lt"/>
              </a:rPr>
              <a:t> </a:t>
            </a:r>
            <a:r>
              <a:rPr lang="en-US" sz="2400" i="1" dirty="0">
                <a:latin typeface="+mj-lt"/>
              </a:rPr>
              <a:t>for the national airspace </a:t>
            </a:r>
            <a:r>
              <a:rPr lang="en-US" sz="2400" i="1" dirty="0" smtClean="0">
                <a:latin typeface="+mj-lt"/>
              </a:rPr>
              <a:t>system…” </a:t>
            </a:r>
          </a:p>
          <a:p>
            <a:endParaRPr lang="en-US" sz="2400" i="1" dirty="0" smtClean="0">
              <a:latin typeface="+mj-lt"/>
            </a:endParaRPr>
          </a:p>
          <a:p>
            <a:pPr marL="909638" lvl="1" indent="-452438">
              <a:buFont typeface="Arial" panose="020B0604020202020204" pitchFamily="34" charset="0"/>
              <a:buChar char="•"/>
            </a:pPr>
            <a:r>
              <a:rPr lang="en-US" sz="2400" i="1" dirty="0" smtClean="0">
                <a:latin typeface="+mj-lt"/>
              </a:rPr>
              <a:t>Cooperation </a:t>
            </a:r>
            <a:r>
              <a:rPr lang="en-US" sz="2400" i="1" dirty="0">
                <a:latin typeface="+mj-lt"/>
              </a:rPr>
              <a:t>with international </a:t>
            </a:r>
            <a:r>
              <a:rPr lang="en-US" sz="2400" i="1" dirty="0" smtClean="0">
                <a:latin typeface="+mj-lt"/>
              </a:rPr>
              <a:t>partners</a:t>
            </a:r>
          </a:p>
          <a:p>
            <a:pPr marL="909638" lvl="1" indent="-452438">
              <a:buFont typeface="Arial" panose="020B0604020202020204" pitchFamily="34" charset="0"/>
              <a:buChar char="•"/>
            </a:pPr>
            <a:r>
              <a:rPr lang="en-US" sz="2400" i="1" dirty="0" smtClean="0">
                <a:latin typeface="+mj-lt"/>
              </a:rPr>
              <a:t>Risks </a:t>
            </a:r>
            <a:r>
              <a:rPr lang="en-US" sz="2400" i="1" dirty="0">
                <a:latin typeface="+mj-lt"/>
              </a:rPr>
              <a:t>of cabin communications and cabin information technology </a:t>
            </a:r>
            <a:endParaRPr lang="en-US" sz="2400" i="1" dirty="0" smtClean="0">
              <a:latin typeface="+mj-lt"/>
            </a:endParaRPr>
          </a:p>
          <a:p>
            <a:pPr marL="917575" lvl="1" indent="-460375">
              <a:buFont typeface="Arial" panose="020B0604020202020204" pitchFamily="34" charset="0"/>
              <a:buChar char="•"/>
            </a:pPr>
            <a:r>
              <a:rPr lang="en-US" sz="2400" i="1" dirty="0" smtClean="0">
                <a:latin typeface="+mj-lt"/>
              </a:rPr>
              <a:t>Objectives</a:t>
            </a:r>
            <a:r>
              <a:rPr lang="en-US" sz="2400" i="1" dirty="0">
                <a:latin typeface="+mj-lt"/>
              </a:rPr>
              <a:t>, proposed tasks, milestones, and a 5-year budgetary </a:t>
            </a:r>
            <a:r>
              <a:rPr lang="en-US" sz="2400" i="1" dirty="0" smtClean="0">
                <a:latin typeface="+mj-lt"/>
              </a:rPr>
              <a:t>profile</a:t>
            </a:r>
          </a:p>
          <a:p>
            <a:pPr marL="917575" lvl="1" indent="-460375">
              <a:buFont typeface="Arial" panose="020B0604020202020204" pitchFamily="34" charset="0"/>
              <a:buChar char="•"/>
            </a:pPr>
            <a:r>
              <a:rPr lang="en-US" sz="2400" dirty="0" smtClean="0"/>
              <a:t>One </a:t>
            </a:r>
            <a:r>
              <a:rPr lang="en-US" sz="2400" dirty="0"/>
              <a:t>year after the date of enactment of </a:t>
            </a:r>
            <a:r>
              <a:rPr lang="en-US" sz="2400" dirty="0" smtClean="0"/>
              <a:t>the Act (</a:t>
            </a:r>
            <a:r>
              <a:rPr lang="en-US" sz="2400" dirty="0" smtClean="0">
                <a:solidFill>
                  <a:srgbClr val="FF0000"/>
                </a:solidFill>
              </a:rPr>
              <a:t>7/15/2016</a:t>
            </a:r>
            <a:r>
              <a:rPr lang="en-US" sz="2400" dirty="0" smtClean="0"/>
              <a:t>)</a:t>
            </a:r>
            <a:endParaRPr lang="en-US" sz="2400" b="1" dirty="0">
              <a:latin typeface="+mj-lt"/>
            </a:endParaRP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638D2534-4F29-4D6A-99CA-34A9E7D541B9}" type="slidenum">
              <a:rPr lang="en-US" smtClean="0"/>
              <a:pPr/>
              <a:t>4</a:t>
            </a:fld>
            <a:endParaRPr lang="en-US" dirty="0"/>
          </a:p>
        </p:txBody>
      </p:sp>
      <p:sp>
        <p:nvSpPr>
          <p:cNvPr id="8" name="TextBox 4"/>
          <p:cNvSpPr txBox="1">
            <a:spLocks noChangeArrowheads="1"/>
          </p:cNvSpPr>
          <p:nvPr/>
        </p:nvSpPr>
        <p:spPr bwMode="auto">
          <a:xfrm>
            <a:off x="0" y="18646"/>
            <a:ext cx="9144000" cy="1077218"/>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sz="3200" b="1" dirty="0" smtClean="0">
                <a:solidFill>
                  <a:schemeClr val="accent3">
                    <a:lumMod val="60000"/>
                    <a:lumOff val="40000"/>
                  </a:schemeClr>
                </a:solidFill>
                <a:latin typeface="+mn-lt"/>
              </a:rPr>
              <a:t>FAA </a:t>
            </a:r>
            <a:r>
              <a:rPr lang="en-US" sz="3200" b="1" dirty="0">
                <a:solidFill>
                  <a:schemeClr val="accent3">
                    <a:lumMod val="60000"/>
                    <a:lumOff val="40000"/>
                  </a:schemeClr>
                </a:solidFill>
                <a:latin typeface="+mn-lt"/>
              </a:rPr>
              <a:t>Extension, Safety, and Security Act of </a:t>
            </a:r>
            <a:r>
              <a:rPr lang="en-US" sz="3200" b="1" dirty="0" smtClean="0">
                <a:solidFill>
                  <a:schemeClr val="accent3">
                    <a:lumMod val="60000"/>
                    <a:lumOff val="40000"/>
                  </a:schemeClr>
                </a:solidFill>
                <a:latin typeface="+mn-lt"/>
              </a:rPr>
              <a:t>2016</a:t>
            </a:r>
            <a:endParaRPr lang="en-US" sz="3200" b="1" dirty="0">
              <a:solidFill>
                <a:schemeClr val="accent3">
                  <a:lumMod val="60000"/>
                  <a:lumOff val="40000"/>
                </a:schemeClr>
              </a:solidFill>
              <a:latin typeface="+mn-lt"/>
            </a:endParaRPr>
          </a:p>
          <a:p>
            <a:pPr algn="ctr">
              <a:defRPr/>
            </a:pPr>
            <a:r>
              <a:rPr lang="en-US" sz="3200" b="1" dirty="0" smtClean="0">
                <a:solidFill>
                  <a:schemeClr val="accent3">
                    <a:lumMod val="60000"/>
                    <a:lumOff val="40000"/>
                  </a:schemeClr>
                </a:solidFill>
                <a:latin typeface="Calibri" pitchFamily="34" charset="0"/>
              </a:rPr>
              <a:t> </a:t>
            </a:r>
            <a:r>
              <a:rPr lang="en-US" sz="3200" b="1" dirty="0">
                <a:solidFill>
                  <a:schemeClr val="accent3">
                    <a:lumMod val="60000"/>
                    <a:lumOff val="40000"/>
                  </a:schemeClr>
                </a:solidFill>
                <a:latin typeface="Calibri" pitchFamily="34" charset="0"/>
              </a:rPr>
              <a:t>Section 2111 Aviation </a:t>
            </a:r>
            <a:r>
              <a:rPr lang="en-US" sz="3200" b="1" dirty="0" smtClean="0">
                <a:solidFill>
                  <a:schemeClr val="accent3">
                    <a:lumMod val="60000"/>
                    <a:lumOff val="40000"/>
                  </a:schemeClr>
                </a:solidFill>
                <a:latin typeface="Calibri" pitchFamily="34" charset="0"/>
              </a:rPr>
              <a:t>Cybersecurity (2)</a:t>
            </a:r>
            <a:endParaRPr lang="en-US" sz="3200" b="1" dirty="0">
              <a:solidFill>
                <a:schemeClr val="accent3">
                  <a:lumMod val="60000"/>
                  <a:lumOff val="40000"/>
                </a:schemeClr>
              </a:solidFill>
              <a:latin typeface="Calibri" pitchFamily="34" charset="0"/>
            </a:endParaRPr>
          </a:p>
        </p:txBody>
      </p:sp>
    </p:spTree>
    <p:extLst>
      <p:ext uri="{BB962C8B-B14F-4D97-AF65-F5344CB8AC3E}">
        <p14:creationId xmlns:p14="http://schemas.microsoft.com/office/powerpoint/2010/main" val="2200090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53475" y="687519"/>
            <a:ext cx="8506678"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Timeline</a:t>
            </a:r>
            <a:endParaRPr lang="en-US" sz="3200" b="1" dirty="0">
              <a:solidFill>
                <a:schemeClr val="accent3">
                  <a:lumMod val="40000"/>
                  <a:lumOff val="60000"/>
                </a:schemeClr>
              </a:solidFill>
              <a:latin typeface="Calibri" pitchFamily="34" charset="0"/>
              <a:cs typeface="+mn-cs"/>
            </a:endParaRPr>
          </a:p>
        </p:txBody>
      </p:sp>
      <p:cxnSp>
        <p:nvCxnSpPr>
          <p:cNvPr id="10" name="Straight Connector 9"/>
          <p:cNvCxnSpPr/>
          <p:nvPr/>
        </p:nvCxnSpPr>
        <p:spPr>
          <a:xfrm flipV="1">
            <a:off x="402595" y="1660085"/>
            <a:ext cx="8209546" cy="2406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5770"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0154" y="1275075"/>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02739" y="1273674"/>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91217" y="127367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78595" y="1261093"/>
            <a:ext cx="0" cy="72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269412" y="1261093"/>
            <a:ext cx="0" cy="721895"/>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758" y="991923"/>
            <a:ext cx="696024" cy="276999"/>
          </a:xfrm>
          <a:prstGeom prst="rect">
            <a:avLst/>
          </a:prstGeom>
          <a:noFill/>
        </p:spPr>
        <p:txBody>
          <a:bodyPr wrap="none" rtlCol="0">
            <a:spAutoFit/>
          </a:bodyPr>
          <a:lstStyle/>
          <a:p>
            <a:r>
              <a:rPr lang="en-US" sz="1200" dirty="0" smtClean="0"/>
              <a:t>7/15/16</a:t>
            </a:r>
            <a:endParaRPr lang="en-US" sz="1200" dirty="0"/>
          </a:p>
        </p:txBody>
      </p:sp>
      <p:sp>
        <p:nvSpPr>
          <p:cNvPr id="34" name="TextBox 33"/>
          <p:cNvSpPr txBox="1"/>
          <p:nvPr/>
        </p:nvSpPr>
        <p:spPr>
          <a:xfrm>
            <a:off x="1552142" y="991923"/>
            <a:ext cx="696024" cy="276999"/>
          </a:xfrm>
          <a:prstGeom prst="rect">
            <a:avLst/>
          </a:prstGeom>
          <a:noFill/>
        </p:spPr>
        <p:txBody>
          <a:bodyPr wrap="none" rtlCol="0">
            <a:spAutoFit/>
          </a:bodyPr>
          <a:lstStyle/>
          <a:p>
            <a:r>
              <a:rPr lang="en-US" sz="1200" dirty="0"/>
              <a:t>9</a:t>
            </a:r>
            <a:r>
              <a:rPr lang="en-US" sz="1200" dirty="0" smtClean="0"/>
              <a:t>/15/16</a:t>
            </a:r>
            <a:endParaRPr lang="en-US" sz="1200" dirty="0"/>
          </a:p>
        </p:txBody>
      </p:sp>
      <p:sp>
        <p:nvSpPr>
          <p:cNvPr id="35" name="TextBox 34"/>
          <p:cNvSpPr txBox="1"/>
          <p:nvPr/>
        </p:nvSpPr>
        <p:spPr>
          <a:xfrm>
            <a:off x="2815453" y="991923"/>
            <a:ext cx="774571" cy="276999"/>
          </a:xfrm>
          <a:prstGeom prst="rect">
            <a:avLst/>
          </a:prstGeom>
          <a:noFill/>
        </p:spPr>
        <p:txBody>
          <a:bodyPr wrap="none" rtlCol="0">
            <a:spAutoFit/>
          </a:bodyPr>
          <a:lstStyle/>
          <a:p>
            <a:r>
              <a:rPr lang="en-US" sz="1200" dirty="0" smtClean="0"/>
              <a:t>11/15/16</a:t>
            </a:r>
            <a:endParaRPr lang="en-US" sz="1200" dirty="0"/>
          </a:p>
        </p:txBody>
      </p:sp>
      <p:sp>
        <p:nvSpPr>
          <p:cNvPr id="36" name="TextBox 35"/>
          <p:cNvSpPr txBox="1"/>
          <p:nvPr/>
        </p:nvSpPr>
        <p:spPr>
          <a:xfrm>
            <a:off x="4223988" y="991923"/>
            <a:ext cx="696024" cy="276999"/>
          </a:xfrm>
          <a:prstGeom prst="rect">
            <a:avLst/>
          </a:prstGeom>
          <a:noFill/>
        </p:spPr>
        <p:txBody>
          <a:bodyPr wrap="none" rtlCol="0">
            <a:spAutoFit/>
          </a:bodyPr>
          <a:lstStyle/>
          <a:p>
            <a:r>
              <a:rPr lang="en-US" sz="1200" dirty="0" smtClean="0"/>
              <a:t>1/15/17</a:t>
            </a:r>
            <a:endParaRPr lang="en-US" sz="1200" dirty="0"/>
          </a:p>
        </p:txBody>
      </p:sp>
      <p:sp>
        <p:nvSpPr>
          <p:cNvPr id="37" name="TextBox 36"/>
          <p:cNvSpPr txBox="1"/>
          <p:nvPr/>
        </p:nvSpPr>
        <p:spPr>
          <a:xfrm>
            <a:off x="6921400" y="991923"/>
            <a:ext cx="696024" cy="276999"/>
          </a:xfrm>
          <a:prstGeom prst="rect">
            <a:avLst/>
          </a:prstGeom>
          <a:noFill/>
        </p:spPr>
        <p:txBody>
          <a:bodyPr wrap="none" rtlCol="0">
            <a:spAutoFit/>
          </a:bodyPr>
          <a:lstStyle/>
          <a:p>
            <a:r>
              <a:rPr lang="en-US" sz="1200" dirty="0" smtClean="0"/>
              <a:t>5/15/17</a:t>
            </a:r>
            <a:endParaRPr lang="en-US" sz="1200" dirty="0"/>
          </a:p>
        </p:txBody>
      </p:sp>
      <p:sp>
        <p:nvSpPr>
          <p:cNvPr id="38" name="TextBox 37"/>
          <p:cNvSpPr txBox="1"/>
          <p:nvPr/>
        </p:nvSpPr>
        <p:spPr>
          <a:xfrm>
            <a:off x="8264129" y="991923"/>
            <a:ext cx="696024" cy="276999"/>
          </a:xfrm>
          <a:prstGeom prst="rect">
            <a:avLst/>
          </a:prstGeom>
          <a:noFill/>
        </p:spPr>
        <p:txBody>
          <a:bodyPr wrap="none" rtlCol="0">
            <a:spAutoFit/>
          </a:bodyPr>
          <a:lstStyle/>
          <a:p>
            <a:r>
              <a:rPr lang="en-US" sz="1200" dirty="0" smtClean="0"/>
              <a:t>7/15/17</a:t>
            </a:r>
            <a:endParaRPr lang="en-US" sz="1200" dirty="0"/>
          </a:p>
        </p:txBody>
      </p:sp>
      <p:cxnSp>
        <p:nvCxnSpPr>
          <p:cNvPr id="39" name="Straight Connector 38"/>
          <p:cNvCxnSpPr/>
          <p:nvPr/>
        </p:nvCxnSpPr>
        <p:spPr>
          <a:xfrm>
            <a:off x="8612141" y="1275075"/>
            <a:ext cx="0" cy="721895"/>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30583" y="991923"/>
            <a:ext cx="696024" cy="276999"/>
          </a:xfrm>
          <a:prstGeom prst="rect">
            <a:avLst/>
          </a:prstGeom>
          <a:noFill/>
        </p:spPr>
        <p:txBody>
          <a:bodyPr wrap="none" rtlCol="0">
            <a:spAutoFit/>
          </a:bodyPr>
          <a:lstStyle/>
          <a:p>
            <a:r>
              <a:rPr lang="en-US" sz="1200" dirty="0"/>
              <a:t>3</a:t>
            </a:r>
            <a:r>
              <a:rPr lang="en-US" sz="1200" dirty="0" smtClean="0"/>
              <a:t>/15/17</a:t>
            </a:r>
            <a:endParaRPr lang="en-US" sz="1200" dirty="0"/>
          </a:p>
        </p:txBody>
      </p:sp>
      <p:sp>
        <p:nvSpPr>
          <p:cNvPr id="19" name="TextBox 18"/>
          <p:cNvSpPr txBox="1"/>
          <p:nvPr/>
        </p:nvSpPr>
        <p:spPr>
          <a:xfrm>
            <a:off x="69416" y="2051248"/>
            <a:ext cx="803425" cy="461665"/>
          </a:xfrm>
          <a:prstGeom prst="rect">
            <a:avLst/>
          </a:prstGeom>
          <a:noFill/>
          <a:ln w="19050">
            <a:solidFill>
              <a:schemeClr val="tx1"/>
            </a:solidFill>
          </a:ln>
        </p:spPr>
        <p:txBody>
          <a:bodyPr wrap="none" rtlCol="0">
            <a:spAutoFit/>
          </a:bodyPr>
          <a:lstStyle/>
          <a:p>
            <a:pPr algn="ctr"/>
            <a:r>
              <a:rPr lang="en-US" sz="1200" dirty="0" smtClean="0"/>
              <a:t>PL 114-90</a:t>
            </a:r>
          </a:p>
          <a:p>
            <a:pPr algn="ctr"/>
            <a:r>
              <a:rPr lang="en-US" sz="1200" dirty="0" smtClean="0"/>
              <a:t>Signed</a:t>
            </a:r>
            <a:endParaRPr lang="en-US" sz="1200" dirty="0"/>
          </a:p>
        </p:txBody>
      </p:sp>
      <p:sp>
        <p:nvSpPr>
          <p:cNvPr id="45" name="TextBox 44"/>
          <p:cNvSpPr txBox="1"/>
          <p:nvPr/>
        </p:nvSpPr>
        <p:spPr>
          <a:xfrm>
            <a:off x="8024237" y="2024374"/>
            <a:ext cx="1079470" cy="461665"/>
          </a:xfrm>
          <a:prstGeom prst="rect">
            <a:avLst/>
          </a:prstGeom>
          <a:noFill/>
          <a:ln w="19050">
            <a:solidFill>
              <a:schemeClr val="tx1"/>
            </a:solidFill>
          </a:ln>
        </p:spPr>
        <p:txBody>
          <a:bodyPr wrap="square" rtlCol="0">
            <a:spAutoFit/>
          </a:bodyPr>
          <a:lstStyle/>
          <a:p>
            <a:pPr algn="ctr"/>
            <a:r>
              <a:rPr lang="en-US" sz="1200" dirty="0" smtClean="0"/>
              <a:t>Plan</a:t>
            </a:r>
          </a:p>
          <a:p>
            <a:pPr algn="ctr"/>
            <a:r>
              <a:rPr lang="en-US" sz="1200" dirty="0"/>
              <a:t>Established</a:t>
            </a:r>
          </a:p>
        </p:txBody>
      </p:sp>
      <p:sp>
        <p:nvSpPr>
          <p:cNvPr id="24" name="TextBox 23"/>
          <p:cNvSpPr txBox="1"/>
          <p:nvPr/>
        </p:nvSpPr>
        <p:spPr>
          <a:xfrm>
            <a:off x="1421455" y="2138343"/>
            <a:ext cx="6301090" cy="3785652"/>
          </a:xfrm>
          <a:prstGeom prst="rect">
            <a:avLst/>
          </a:prstGeom>
          <a:noFill/>
          <a:ln w="19050">
            <a:solidFill>
              <a:schemeClr val="tx1"/>
            </a:solidFill>
          </a:ln>
        </p:spPr>
        <p:txBody>
          <a:bodyPr wrap="square" rtlCol="0">
            <a:spAutoFit/>
          </a:bodyPr>
          <a:lstStyle/>
          <a:p>
            <a:r>
              <a:rPr lang="en-US" dirty="0" smtClean="0"/>
              <a:t>Milestones</a:t>
            </a:r>
          </a:p>
          <a:p>
            <a:pPr marL="285750" indent="-285750">
              <a:buFont typeface="Arial" pitchFamily="34" charset="0"/>
              <a:buChar char="•"/>
            </a:pPr>
            <a:r>
              <a:rPr lang="en-US" dirty="0" smtClean="0"/>
              <a:t>2/24/17  	ANG-E initiated action</a:t>
            </a:r>
          </a:p>
          <a:p>
            <a:pPr marL="285750" indent="-285750">
              <a:buFont typeface="Arial" pitchFamily="34" charset="0"/>
              <a:buChar char="•"/>
            </a:pPr>
            <a:r>
              <a:rPr lang="en-US" dirty="0" smtClean="0"/>
              <a:t>4/7/17 	First draft released (Internal to ANG-E)</a:t>
            </a:r>
          </a:p>
          <a:p>
            <a:pPr marL="285750" indent="-285750">
              <a:buFont typeface="Arial" pitchFamily="34" charset="0"/>
              <a:buChar char="•"/>
            </a:pPr>
            <a:r>
              <a:rPr lang="en-US" dirty="0" smtClean="0"/>
              <a:t>4/21/17	Version 0.5 released for comments</a:t>
            </a:r>
          </a:p>
          <a:p>
            <a:pPr marL="285750" indent="-285750">
              <a:buFont typeface="Arial" pitchFamily="34" charset="0"/>
              <a:buChar char="•"/>
            </a:pPr>
            <a:r>
              <a:rPr lang="en-US" dirty="0" smtClean="0"/>
              <a:t>4/24 – 5/26	Comments ( ~100) received and adjudicated </a:t>
            </a:r>
          </a:p>
          <a:p>
            <a:pPr marL="285750" indent="-285750">
              <a:buFont typeface="Arial" pitchFamily="34" charset="0"/>
              <a:buChar char="•"/>
            </a:pPr>
            <a:r>
              <a:rPr lang="en-US" dirty="0" smtClean="0"/>
              <a:t>5/26/17	Version 0.6 sent submitted for editing</a:t>
            </a:r>
          </a:p>
          <a:p>
            <a:pPr marL="285750" indent="-285750">
              <a:buFont typeface="Arial" pitchFamily="34" charset="0"/>
              <a:buChar char="•"/>
            </a:pPr>
            <a:r>
              <a:rPr lang="en-US" dirty="0" smtClean="0"/>
              <a:t>6/2/17	Current Version 0.7 released</a:t>
            </a:r>
          </a:p>
          <a:p>
            <a:pPr marL="285750" indent="-285750">
              <a:buFont typeface="Arial" pitchFamily="34" charset="0"/>
              <a:buChar char="•"/>
            </a:pPr>
            <a:r>
              <a:rPr lang="en-US" dirty="0" smtClean="0"/>
              <a:t>6/16/17	Version 0.8 released to CSC</a:t>
            </a:r>
          </a:p>
          <a:p>
            <a:pPr marL="285750" indent="-285750">
              <a:buFont typeface="Arial" pitchFamily="34" charset="0"/>
              <a:buChar char="•"/>
            </a:pPr>
            <a:r>
              <a:rPr lang="en-US" b="1" dirty="0" smtClean="0"/>
              <a:t>6/21/17	Briefed CSC</a:t>
            </a:r>
          </a:p>
          <a:p>
            <a:pPr marL="285750" indent="-285750">
              <a:buFont typeface="Arial" pitchFamily="34" charset="0"/>
              <a:buChar char="•"/>
            </a:pPr>
            <a:r>
              <a:rPr lang="en-US" dirty="0" smtClean="0"/>
              <a:t>6/30/17	Comments due from all </a:t>
            </a:r>
          </a:p>
          <a:p>
            <a:pPr marL="285750" indent="-285750">
              <a:buFont typeface="Arial" pitchFamily="34" charset="0"/>
              <a:buChar char="•"/>
            </a:pPr>
            <a:r>
              <a:rPr lang="en-US" dirty="0" smtClean="0"/>
              <a:t>7/03/17	Concurrence from CSC</a:t>
            </a:r>
          </a:p>
          <a:p>
            <a:pPr marL="285750" indent="-285750">
              <a:buFont typeface="Arial" pitchFamily="34" charset="0"/>
              <a:buChar char="•"/>
            </a:pPr>
            <a:r>
              <a:rPr lang="en-US" b="1" dirty="0" smtClean="0"/>
              <a:t>7/11/17	Briefed ANG-E Staff</a:t>
            </a:r>
          </a:p>
          <a:p>
            <a:pPr marL="285750" indent="-285750">
              <a:buFont typeface="Arial" pitchFamily="34" charset="0"/>
              <a:buChar char="•"/>
            </a:pPr>
            <a:r>
              <a:rPr lang="en-US" sz="2400" b="1" dirty="0" smtClean="0">
                <a:solidFill>
                  <a:schemeClr val="accent1">
                    <a:lumMod val="75000"/>
                  </a:schemeClr>
                </a:solidFill>
              </a:rPr>
              <a:t>7/14/17	Released Version 1.0</a:t>
            </a:r>
            <a:endParaRPr lang="en-US" sz="24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638D2534-4F29-4D6A-99CA-34A9E7D541B9}" type="slidenum">
              <a:rPr lang="en-US" smtClean="0"/>
              <a:pPr/>
              <a:t>5</a:t>
            </a:fld>
            <a:endParaRPr lang="en-US" dirty="0"/>
          </a:p>
        </p:txBody>
      </p:sp>
      <p:pic>
        <p:nvPicPr>
          <p:cNvPr id="31"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290" y="4933904"/>
            <a:ext cx="715216" cy="620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94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217919" y="687519"/>
            <a:ext cx="2742233" cy="1031051"/>
          </a:xfrm>
          <a:prstGeom prst="rect">
            <a:avLst/>
          </a:prstGeom>
          <a:noFill/>
        </p:spPr>
        <p:txBody>
          <a:bodyPr wrap="square" rtlCol="0">
            <a:spAutoFit/>
          </a:bodyPr>
          <a:lstStyle/>
          <a:p>
            <a:pPr marL="285750" indent="-285750">
              <a:spcBef>
                <a:spcPts val="0"/>
              </a:spcBef>
              <a:spcAft>
                <a:spcPts val="600"/>
              </a:spcAft>
            </a:pPr>
            <a:endParaRPr lang="en-US" sz="2800" b="1" dirty="0"/>
          </a:p>
          <a:p>
            <a:pPr marL="914400" lvl="1" indent="-457200">
              <a:spcAft>
                <a:spcPts val="600"/>
              </a:spcAft>
              <a:buFont typeface="Wingdings" panose="05000000000000000000" pitchFamily="2" charset="2"/>
              <a:buChar char="q"/>
            </a:pPr>
            <a:endParaRPr lang="en-US" sz="2800" b="1" dirty="0"/>
          </a:p>
        </p:txBody>
      </p:sp>
      <p:sp>
        <p:nvSpPr>
          <p:cNvPr id="7" name="TextBox 6"/>
          <p:cNvSpPr txBox="1"/>
          <p:nvPr/>
        </p:nvSpPr>
        <p:spPr>
          <a:xfrm>
            <a:off x="1741445" y="1419108"/>
            <a:ext cx="3335521" cy="1169551"/>
          </a:xfrm>
          <a:prstGeom prst="rect">
            <a:avLst/>
          </a:prstGeom>
          <a:noFill/>
        </p:spPr>
        <p:txBody>
          <a:bodyPr wrap="square" rtlCol="0">
            <a:spAutoFit/>
          </a:bodyPr>
          <a:lstStyle/>
          <a:p>
            <a:pPr marL="228600" lvl="1"/>
            <a:r>
              <a:rPr lang="en-US" sz="1400" b="1" dirty="0" smtClean="0"/>
              <a:t>Cybersecurity Strategy 2017-2022</a:t>
            </a:r>
          </a:p>
          <a:p>
            <a:pPr marL="228600" lvl="1"/>
            <a:r>
              <a:rPr lang="en-US" sz="1400" b="1" dirty="0" smtClean="0"/>
              <a:t>National Aviation Research Plan</a:t>
            </a:r>
          </a:p>
          <a:p>
            <a:pPr marL="228600" lvl="1"/>
            <a:r>
              <a:rPr lang="en-US" sz="1400" b="1" dirty="0" smtClean="0"/>
              <a:t>FAA Budget Narratives</a:t>
            </a:r>
          </a:p>
          <a:p>
            <a:pPr marL="228600" lvl="1"/>
            <a:r>
              <a:rPr lang="en-US" sz="1400" b="1" dirty="0" smtClean="0"/>
              <a:t>FY 2019 Budget Estimates</a:t>
            </a:r>
          </a:p>
          <a:p>
            <a:pPr marL="228600" lvl="1"/>
            <a:r>
              <a:rPr lang="en-US" sz="1400" b="1" dirty="0" smtClean="0"/>
              <a:t>FAA Research Leads</a:t>
            </a:r>
          </a:p>
        </p:txBody>
      </p:sp>
      <p:sp>
        <p:nvSpPr>
          <p:cNvPr id="2" name="AutoShape 2" descr="Image result for ment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ment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TextBox 4"/>
          <p:cNvSpPr txBox="1">
            <a:spLocks noChangeArrowheads="1"/>
          </p:cNvSpPr>
          <p:nvPr/>
        </p:nvSpPr>
        <p:spPr bwMode="auto">
          <a:xfrm>
            <a:off x="0" y="173018"/>
            <a:ext cx="9144000" cy="52322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2800" b="1" dirty="0" smtClean="0">
                <a:solidFill>
                  <a:schemeClr val="accent3">
                    <a:lumMod val="40000"/>
                    <a:lumOff val="60000"/>
                  </a:schemeClr>
                </a:solidFill>
                <a:latin typeface="Calibri" pitchFamily="34" charset="0"/>
                <a:cs typeface="+mn-cs"/>
              </a:rPr>
              <a:t>FAA Cybersecurity </a:t>
            </a:r>
            <a:r>
              <a:rPr lang="en-US" sz="2800" b="1" dirty="0">
                <a:solidFill>
                  <a:schemeClr val="accent3">
                    <a:lumMod val="40000"/>
                    <a:lumOff val="60000"/>
                  </a:schemeClr>
                </a:solidFill>
                <a:latin typeface="Calibri" pitchFamily="34" charset="0"/>
                <a:cs typeface="+mn-cs"/>
              </a:rPr>
              <a:t>R&amp;D </a:t>
            </a:r>
            <a:r>
              <a:rPr lang="en-US" sz="2800" b="1" dirty="0" smtClean="0">
                <a:solidFill>
                  <a:schemeClr val="accent3">
                    <a:lumMod val="40000"/>
                    <a:lumOff val="60000"/>
                  </a:schemeClr>
                </a:solidFill>
                <a:latin typeface="Calibri" pitchFamily="34" charset="0"/>
                <a:cs typeface="+mn-cs"/>
              </a:rPr>
              <a:t>Plan - Development</a:t>
            </a:r>
            <a:endParaRPr lang="en-US" sz="2800" b="1" dirty="0">
              <a:solidFill>
                <a:schemeClr val="accent3">
                  <a:lumMod val="40000"/>
                  <a:lumOff val="60000"/>
                </a:schemeClr>
              </a:solidFill>
              <a:latin typeface="Calibri" pitchFamily="34" charset="0"/>
              <a:cs typeface="+mn-cs"/>
            </a:endParaRPr>
          </a:p>
        </p:txBody>
      </p:sp>
      <p:pic>
        <p:nvPicPr>
          <p:cNvPr id="1026" name="Picture 2" descr="C:\Users\John Lapointe\AppData\Local\Microsoft\Windows\Temporary Internet Files\Content.IE5\MFZ6EFBY\search-engine-ch[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555752"/>
            <a:ext cx="1608483" cy="19764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267" y="2810893"/>
            <a:ext cx="1624263" cy="16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5845" y="4319130"/>
            <a:ext cx="1940629" cy="12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3438" y="2047384"/>
            <a:ext cx="3314497" cy="1815882"/>
          </a:xfrm>
          <a:prstGeom prst="rect">
            <a:avLst/>
          </a:prstGeom>
          <a:noFill/>
        </p:spPr>
        <p:txBody>
          <a:bodyPr wrap="none" rtlCol="0">
            <a:spAutoFit/>
          </a:bodyPr>
          <a:lstStyle/>
          <a:p>
            <a:r>
              <a:rPr lang="en-US" sz="1400" b="1" dirty="0" smtClean="0"/>
              <a:t>FAA (CSTAs and SMEs)</a:t>
            </a:r>
          </a:p>
          <a:p>
            <a:r>
              <a:rPr lang="en-US" sz="1400" b="1" dirty="0" smtClean="0"/>
              <a:t>FAA Organizations</a:t>
            </a:r>
          </a:p>
          <a:p>
            <a:pPr marL="285750" indent="-285750">
              <a:buFont typeface="Arial" panose="020B0604020202020204" pitchFamily="34" charset="0"/>
              <a:buChar char="•"/>
            </a:pPr>
            <a:r>
              <a:rPr lang="en-US" sz="1400" b="1" dirty="0" smtClean="0"/>
              <a:t>Aviation Safety </a:t>
            </a:r>
          </a:p>
          <a:p>
            <a:pPr marL="285750" indent="-285750">
              <a:buFont typeface="Arial" panose="020B0604020202020204" pitchFamily="34" charset="0"/>
              <a:buChar char="•"/>
            </a:pPr>
            <a:r>
              <a:rPr lang="en-US" sz="1400" b="1" dirty="0" smtClean="0"/>
              <a:t>NextGen</a:t>
            </a:r>
          </a:p>
          <a:p>
            <a:pPr marL="285750" indent="-285750">
              <a:buFont typeface="Arial" panose="020B0604020202020204" pitchFamily="34" charset="0"/>
              <a:buChar char="•"/>
            </a:pPr>
            <a:r>
              <a:rPr lang="en-US" sz="1400" b="1" dirty="0" smtClean="0"/>
              <a:t>Air Traffic Organization</a:t>
            </a:r>
          </a:p>
          <a:p>
            <a:pPr marL="285750" indent="-285750">
              <a:buFont typeface="Arial" panose="020B0604020202020204" pitchFamily="34" charset="0"/>
              <a:buChar char="•"/>
            </a:pPr>
            <a:r>
              <a:rPr lang="en-US" sz="1400" b="1" dirty="0" smtClean="0"/>
              <a:t>Finance &amp; Management</a:t>
            </a:r>
          </a:p>
          <a:p>
            <a:pPr marL="285750" indent="-285750">
              <a:buFont typeface="Arial" panose="020B0604020202020204" pitchFamily="34" charset="0"/>
              <a:buChar char="•"/>
            </a:pPr>
            <a:r>
              <a:rPr lang="en-US" sz="1400" b="1" dirty="0" smtClean="0"/>
              <a:t>Security &amp; Hazardous Materials Safety</a:t>
            </a:r>
          </a:p>
          <a:p>
            <a:r>
              <a:rPr lang="en-US" sz="1400" b="1" dirty="0" smtClean="0"/>
              <a:t>ICCT </a:t>
            </a:r>
          </a:p>
        </p:txBody>
      </p:sp>
      <p:cxnSp>
        <p:nvCxnSpPr>
          <p:cNvPr id="9" name="Straight Arrow Connector 8"/>
          <p:cNvCxnSpPr/>
          <p:nvPr/>
        </p:nvCxnSpPr>
        <p:spPr>
          <a:xfrm>
            <a:off x="1597304" y="2632428"/>
            <a:ext cx="642963" cy="578165"/>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01832" y="4033373"/>
            <a:ext cx="713433" cy="570011"/>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76474" y="5204190"/>
            <a:ext cx="713433" cy="285006"/>
          </a:xfrm>
          <a:prstGeom prst="straightConnector1">
            <a:avLst/>
          </a:prstGeom>
          <a:ln w="95250">
            <a:tailEnd type="arrow"/>
          </a:ln>
          <a:effectLst>
            <a:glow rad="101600">
              <a:srgbClr val="00B050">
                <a:alpha val="60000"/>
              </a:srgbClr>
            </a:glow>
          </a:effectLst>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6560567" y="6471080"/>
            <a:ext cx="2133600" cy="365125"/>
          </a:xfrm>
        </p:spPr>
        <p:txBody>
          <a:bodyPr/>
          <a:lstStyle/>
          <a:p>
            <a:fld id="{638D2534-4F29-4D6A-99CA-34A9E7D541B9}" type="slidenum">
              <a:rPr lang="en-US" smtClean="0"/>
              <a:pPr/>
              <a:t>6</a:t>
            </a:fld>
            <a:endParaRPr lang="en-US" dirty="0"/>
          </a:p>
        </p:txBody>
      </p:sp>
      <p:sp>
        <p:nvSpPr>
          <p:cNvPr id="10" name="TextBox 9"/>
          <p:cNvSpPr txBox="1"/>
          <p:nvPr/>
        </p:nvSpPr>
        <p:spPr>
          <a:xfrm>
            <a:off x="323563" y="1018378"/>
            <a:ext cx="1309461" cy="369332"/>
          </a:xfrm>
          <a:prstGeom prst="rect">
            <a:avLst/>
          </a:prstGeom>
          <a:noFill/>
        </p:spPr>
        <p:txBody>
          <a:bodyPr wrap="none" rtlCol="0">
            <a:spAutoFit/>
          </a:bodyPr>
          <a:lstStyle/>
          <a:p>
            <a:r>
              <a:rPr lang="en-US" b="1" u="sng" dirty="0" smtClean="0">
                <a:solidFill>
                  <a:srgbClr val="FF0000"/>
                </a:solidFill>
              </a:rPr>
              <a:t>Assessment</a:t>
            </a:r>
            <a:endParaRPr lang="en-US" b="1" u="sng" dirty="0">
              <a:solidFill>
                <a:srgbClr val="FF0000"/>
              </a:solidFill>
            </a:endParaRPr>
          </a:p>
        </p:txBody>
      </p:sp>
      <p:sp>
        <p:nvSpPr>
          <p:cNvPr id="20" name="TextBox 19"/>
          <p:cNvSpPr txBox="1"/>
          <p:nvPr/>
        </p:nvSpPr>
        <p:spPr>
          <a:xfrm>
            <a:off x="2497471" y="1021640"/>
            <a:ext cx="1109856" cy="369332"/>
          </a:xfrm>
          <a:prstGeom prst="rect">
            <a:avLst/>
          </a:prstGeom>
          <a:noFill/>
        </p:spPr>
        <p:txBody>
          <a:bodyPr wrap="none" rtlCol="0">
            <a:spAutoFit/>
          </a:bodyPr>
          <a:lstStyle/>
          <a:p>
            <a:r>
              <a:rPr lang="en-US" b="1" u="sng" dirty="0" smtClean="0">
                <a:solidFill>
                  <a:srgbClr val="FF0000"/>
                </a:solidFill>
              </a:rPr>
              <a:t>Discovery</a:t>
            </a:r>
            <a:endParaRPr lang="en-US" b="1" u="sng" dirty="0">
              <a:solidFill>
                <a:srgbClr val="FF0000"/>
              </a:solidFill>
            </a:endParaRPr>
          </a:p>
        </p:txBody>
      </p:sp>
      <p:sp>
        <p:nvSpPr>
          <p:cNvPr id="21" name="TextBox 20"/>
          <p:cNvSpPr txBox="1"/>
          <p:nvPr/>
        </p:nvSpPr>
        <p:spPr>
          <a:xfrm>
            <a:off x="4433438" y="1049776"/>
            <a:ext cx="2618153" cy="369332"/>
          </a:xfrm>
          <a:prstGeom prst="rect">
            <a:avLst/>
          </a:prstGeom>
          <a:noFill/>
        </p:spPr>
        <p:txBody>
          <a:bodyPr wrap="none" rtlCol="0">
            <a:spAutoFit/>
          </a:bodyPr>
          <a:lstStyle/>
          <a:p>
            <a:r>
              <a:rPr lang="en-US" b="1" u="sng" dirty="0" smtClean="0">
                <a:solidFill>
                  <a:srgbClr val="FF0000"/>
                </a:solidFill>
              </a:rPr>
              <a:t>Comments / Concurrence</a:t>
            </a:r>
            <a:endParaRPr lang="en-US" b="1" u="sng" dirty="0">
              <a:solidFill>
                <a:srgbClr val="FF0000"/>
              </a:solidFill>
            </a:endParaRPr>
          </a:p>
        </p:txBody>
      </p:sp>
      <p:sp>
        <p:nvSpPr>
          <p:cNvPr id="22" name="TextBox 21"/>
          <p:cNvSpPr txBox="1"/>
          <p:nvPr/>
        </p:nvSpPr>
        <p:spPr>
          <a:xfrm>
            <a:off x="7287169" y="1087053"/>
            <a:ext cx="870751" cy="369332"/>
          </a:xfrm>
          <a:prstGeom prst="rect">
            <a:avLst/>
          </a:prstGeom>
          <a:noFill/>
        </p:spPr>
        <p:txBody>
          <a:bodyPr wrap="none" rtlCol="0">
            <a:spAutoFit/>
          </a:bodyPr>
          <a:lstStyle/>
          <a:p>
            <a:r>
              <a:rPr lang="en-US" b="1" u="sng" dirty="0" smtClean="0">
                <a:solidFill>
                  <a:srgbClr val="FF0000"/>
                </a:solidFill>
              </a:rPr>
              <a:t>Output</a:t>
            </a:r>
            <a:endParaRPr lang="en-US" b="1" u="sng" dirty="0">
              <a:solidFill>
                <a:srgbClr val="FF0000"/>
              </a:solidFill>
            </a:endParaRPr>
          </a:p>
        </p:txBody>
      </p:sp>
      <p:pic>
        <p:nvPicPr>
          <p:cNvPr id="5" name="Picture 4"/>
          <p:cNvPicPr>
            <a:picLocks noChangeAspect="1"/>
          </p:cNvPicPr>
          <p:nvPr/>
        </p:nvPicPr>
        <p:blipFill>
          <a:blip r:embed="rId6"/>
          <a:stretch>
            <a:fillRect/>
          </a:stretch>
        </p:blipFill>
        <p:spPr>
          <a:xfrm>
            <a:off x="7089907" y="4721053"/>
            <a:ext cx="1604260" cy="1813560"/>
          </a:xfrm>
          <a:prstGeom prst="rect">
            <a:avLst/>
          </a:prstGeom>
          <a:ln w="19050">
            <a:solidFill>
              <a:schemeClr val="tx1"/>
            </a:solidFill>
          </a:ln>
        </p:spPr>
      </p:pic>
    </p:spTree>
    <p:extLst>
      <p:ext uri="{BB962C8B-B14F-4D97-AF65-F5344CB8AC3E}">
        <p14:creationId xmlns:p14="http://schemas.microsoft.com/office/powerpoint/2010/main" val="179089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8D2534-4F29-4D6A-99CA-34A9E7D541B9}" type="slidenum">
              <a:rPr lang="en-US" smtClean="0"/>
              <a:pPr/>
              <a:t>7</a:t>
            </a:fld>
            <a:endParaRPr lang="en-US" dirty="0"/>
          </a:p>
        </p:txBody>
      </p:sp>
      <p:sp>
        <p:nvSpPr>
          <p:cNvPr id="4" name="TextBox 4"/>
          <p:cNvSpPr txBox="1">
            <a:spLocks noGrp="1" noChangeArrowheads="1"/>
          </p:cNvSpPr>
          <p:nvPr>
            <p:ph type="title"/>
          </p:nvPr>
        </p:nvSpPr>
        <p:spPr bwMode="auto">
          <a:xfrm>
            <a:off x="457200" y="355312"/>
            <a:ext cx="82296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smtClean="0">
                <a:solidFill>
                  <a:schemeClr val="accent3">
                    <a:lumMod val="40000"/>
                    <a:lumOff val="60000"/>
                  </a:schemeClr>
                </a:solidFill>
                <a:latin typeface="Calibri" pitchFamily="34" charset="0"/>
                <a:cs typeface="+mn-cs"/>
              </a:rPr>
              <a:t>Alignment to CSC Strategic Plan: 2017 - 2022</a:t>
            </a:r>
            <a:endParaRPr lang="en-US" sz="3200" b="1" dirty="0">
              <a:solidFill>
                <a:schemeClr val="accent3">
                  <a:lumMod val="40000"/>
                  <a:lumOff val="60000"/>
                </a:schemeClr>
              </a:solidFill>
              <a:latin typeface="Calibri" pitchFamily="34" charset="0"/>
              <a:cs typeface="+mn-cs"/>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84194" y="1204824"/>
            <a:ext cx="3427297" cy="4710661"/>
          </a:xfrm>
          <a:prstGeom prst="rect">
            <a:avLst/>
          </a:prstGeom>
        </p:spPr>
      </p:pic>
      <p:pic>
        <p:nvPicPr>
          <p:cNvPr id="8" name="Picture 7"/>
          <p:cNvPicPr>
            <a:picLocks noChangeAspect="1"/>
          </p:cNvPicPr>
          <p:nvPr/>
        </p:nvPicPr>
        <p:blipFill>
          <a:blip r:embed="rId3"/>
          <a:stretch>
            <a:fillRect/>
          </a:stretch>
        </p:blipFill>
        <p:spPr>
          <a:xfrm>
            <a:off x="2539446" y="1826951"/>
            <a:ext cx="2644068" cy="3466406"/>
          </a:xfrm>
          <a:prstGeom prst="rect">
            <a:avLst/>
          </a:prstGeom>
        </p:spPr>
      </p:pic>
      <p:sp>
        <p:nvSpPr>
          <p:cNvPr id="9" name="TextBox 8"/>
          <p:cNvSpPr txBox="1"/>
          <p:nvPr/>
        </p:nvSpPr>
        <p:spPr>
          <a:xfrm>
            <a:off x="327086" y="1975104"/>
            <a:ext cx="2011680" cy="3170099"/>
          </a:xfrm>
          <a:prstGeom prst="rect">
            <a:avLst/>
          </a:prstGeom>
          <a:noFill/>
          <a:ln w="19050">
            <a:solidFill>
              <a:schemeClr val="tx1"/>
            </a:solidFill>
          </a:ln>
        </p:spPr>
        <p:txBody>
          <a:bodyPr wrap="square" rtlCol="0">
            <a:spAutoFit/>
          </a:bodyPr>
          <a:lstStyle/>
          <a:p>
            <a:r>
              <a:rPr lang="en-US" sz="1400" b="1" dirty="0" smtClean="0"/>
              <a:t>CSC Steering Committee </a:t>
            </a:r>
          </a:p>
          <a:p>
            <a:pPr marL="285750" indent="-285750">
              <a:buFont typeface="Arial" panose="020B0604020202020204" pitchFamily="34" charset="0"/>
              <a:buChar char="•"/>
            </a:pPr>
            <a:r>
              <a:rPr lang="en-US" sz="1400" dirty="0" smtClean="0">
                <a:solidFill>
                  <a:schemeClr val="tx2">
                    <a:lumMod val="75000"/>
                  </a:schemeClr>
                </a:solidFill>
              </a:rPr>
              <a:t>FAA Chief Information Security Officer</a:t>
            </a:r>
          </a:p>
          <a:p>
            <a:pPr marL="285750" indent="-285750">
              <a:buFont typeface="Arial" panose="020B0604020202020204" pitchFamily="34" charset="0"/>
              <a:buChar char="•"/>
            </a:pPr>
            <a:r>
              <a:rPr lang="en-US" sz="1400" dirty="0" smtClean="0">
                <a:solidFill>
                  <a:schemeClr val="tx2">
                    <a:lumMod val="75000"/>
                  </a:schemeClr>
                </a:solidFill>
              </a:rPr>
              <a:t>Aviation Safety</a:t>
            </a:r>
          </a:p>
          <a:p>
            <a:pPr marL="285750" indent="-285750">
              <a:buFont typeface="Arial" panose="020B0604020202020204" pitchFamily="34" charset="0"/>
              <a:buChar char="•"/>
            </a:pPr>
            <a:r>
              <a:rPr lang="en-US" sz="1400" dirty="0" smtClean="0">
                <a:solidFill>
                  <a:schemeClr val="tx2">
                    <a:lumMod val="75000"/>
                  </a:schemeClr>
                </a:solidFill>
              </a:rPr>
              <a:t>Security &amp; Hazardous Materials Safety</a:t>
            </a:r>
          </a:p>
          <a:p>
            <a:pPr marL="285750" indent="-285750">
              <a:buFont typeface="Arial" panose="020B0604020202020204" pitchFamily="34" charset="0"/>
              <a:buChar char="•"/>
            </a:pPr>
            <a:r>
              <a:rPr lang="en-US" sz="1400" dirty="0" smtClean="0">
                <a:solidFill>
                  <a:schemeClr val="tx2">
                    <a:lumMod val="75000"/>
                  </a:schemeClr>
                </a:solidFill>
              </a:rPr>
              <a:t>Air Traffic Organization</a:t>
            </a:r>
          </a:p>
          <a:p>
            <a:pPr marL="285750" indent="-285750">
              <a:buFont typeface="Arial" panose="020B0604020202020204" pitchFamily="34" charset="0"/>
              <a:buChar char="•"/>
            </a:pPr>
            <a:r>
              <a:rPr lang="en-US" sz="1400" dirty="0" smtClean="0">
                <a:solidFill>
                  <a:schemeClr val="tx2">
                    <a:lumMod val="75000"/>
                  </a:schemeClr>
                </a:solidFill>
              </a:rPr>
              <a:t>NextGen</a:t>
            </a:r>
          </a:p>
          <a:p>
            <a:pPr marL="285750" indent="-285750">
              <a:buFont typeface="Arial" panose="020B0604020202020204" pitchFamily="34" charset="0"/>
              <a:buChar char="•"/>
            </a:pPr>
            <a:r>
              <a:rPr lang="en-US" sz="1400" dirty="0" smtClean="0">
                <a:solidFill>
                  <a:schemeClr val="tx2">
                    <a:lumMod val="75000"/>
                  </a:schemeClr>
                </a:solidFill>
              </a:rPr>
              <a:t>DOT </a:t>
            </a:r>
            <a:r>
              <a:rPr lang="en-US" sz="1400" dirty="0">
                <a:solidFill>
                  <a:schemeClr val="tx2">
                    <a:lumMod val="75000"/>
                  </a:schemeClr>
                </a:solidFill>
              </a:rPr>
              <a:t>Chief Information Security Officer</a:t>
            </a:r>
          </a:p>
          <a:p>
            <a:endParaRPr lang="en-US" dirty="0"/>
          </a:p>
        </p:txBody>
      </p:sp>
    </p:spTree>
    <p:extLst>
      <p:ext uri="{BB962C8B-B14F-4D97-AF65-F5344CB8AC3E}">
        <p14:creationId xmlns:p14="http://schemas.microsoft.com/office/powerpoint/2010/main" val="423114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97900" y="3452103"/>
            <a:ext cx="4005262" cy="2677401"/>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 name="Rectangle 24"/>
          <p:cNvSpPr/>
          <p:nvPr/>
        </p:nvSpPr>
        <p:spPr>
          <a:xfrm flipH="1" flipV="1">
            <a:off x="384800" y="884048"/>
            <a:ext cx="4052887" cy="2335212"/>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scene3d>
              <a:camera prst="orthographicFront">
                <a:rot lat="900000" lon="0" rev="0"/>
              </a:camera>
              <a:lightRig rig="threePt" dir="t"/>
            </a:scene3d>
          </a:bodyPr>
          <a:lstStyle/>
          <a:p>
            <a:pPr algn="ctr">
              <a:defRPr/>
            </a:pPr>
            <a:endParaRPr lang="en-US" dirty="0">
              <a:solidFill>
                <a:schemeClr val="tx1"/>
              </a:solidFill>
            </a:endParaRPr>
          </a:p>
        </p:txBody>
      </p:sp>
      <p:sp>
        <p:nvSpPr>
          <p:cNvPr id="24" name="Rectangle 23"/>
          <p:cNvSpPr/>
          <p:nvPr/>
        </p:nvSpPr>
        <p:spPr>
          <a:xfrm flipV="1">
            <a:off x="4672895" y="881250"/>
            <a:ext cx="4054475" cy="2362200"/>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 </a:t>
            </a:r>
            <a:endParaRPr lang="en-US" dirty="0"/>
          </a:p>
        </p:txBody>
      </p:sp>
      <p:sp>
        <p:nvSpPr>
          <p:cNvPr id="23" name="Rectangle 22"/>
          <p:cNvSpPr/>
          <p:nvPr/>
        </p:nvSpPr>
        <p:spPr>
          <a:xfrm>
            <a:off x="4722108" y="3470958"/>
            <a:ext cx="4005262" cy="2663115"/>
          </a:xfrm>
          <a:prstGeom prst="rect">
            <a:avLst/>
          </a:prstGeom>
          <a:gradFill>
            <a:gsLst>
              <a:gs pos="0">
                <a:srgbClr val="FFEFD1"/>
              </a:gs>
              <a:gs pos="64999">
                <a:srgbClr val="F0EBD5"/>
              </a:gs>
              <a:gs pos="100000">
                <a:srgbClr val="D1C39F"/>
              </a:gs>
            </a:gsLst>
            <a:lin ang="16200000" scaled="0"/>
          </a:gradFill>
          <a:ln>
            <a:solidFill>
              <a:srgbClr val="CC993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391" name="Slide Number Placeholder 4"/>
          <p:cNvSpPr>
            <a:spLocks noGrp="1"/>
          </p:cNvSpPr>
          <p:nvPr>
            <p:ph type="sldNum" sz="quarter" idx="12"/>
          </p:nvPr>
        </p:nvSpPr>
        <p:spPr>
          <a:xfrm>
            <a:off x="6553200" y="6334125"/>
            <a:ext cx="2133600" cy="222250"/>
          </a:xfrm>
          <a:noFill/>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fld id="{8109A272-46ED-442A-8A89-7BF600564E5B}" type="slidenum">
              <a:rPr lang="en-US" sz="1200" b="0" smtClean="0">
                <a:latin typeface="+mn-lt"/>
              </a:rPr>
              <a:pPr eaLnBrk="1" hangingPunct="1"/>
              <a:t>8</a:t>
            </a:fld>
            <a:endParaRPr lang="en-US" sz="1200" b="0" dirty="0">
              <a:latin typeface="+mn-lt"/>
            </a:endParaRPr>
          </a:p>
        </p:txBody>
      </p:sp>
      <p:grpSp>
        <p:nvGrpSpPr>
          <p:cNvPr id="16392" name="Group 17"/>
          <p:cNvGrpSpPr>
            <a:grpSpLocks/>
          </p:cNvGrpSpPr>
          <p:nvPr/>
        </p:nvGrpSpPr>
        <p:grpSpPr bwMode="auto">
          <a:xfrm>
            <a:off x="1998522" y="928771"/>
            <a:ext cx="5130800" cy="4860925"/>
            <a:chOff x="2722880" y="1788160"/>
            <a:chExt cx="3667760" cy="3739048"/>
          </a:xfrm>
        </p:grpSpPr>
        <p:sp>
          <p:nvSpPr>
            <p:cNvPr id="13" name="Right Triangle 12"/>
            <p:cNvSpPr/>
            <p:nvPr/>
          </p:nvSpPr>
          <p:spPr>
            <a:xfrm flipH="1" flipV="1">
              <a:off x="2722880" y="3739499"/>
              <a:ext cx="1757846"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ight Triangle 11"/>
            <p:cNvSpPr/>
            <p:nvPr/>
          </p:nvSpPr>
          <p:spPr>
            <a:xfrm flipH="1">
              <a:off x="2722880" y="1788160"/>
              <a:ext cx="1757846" cy="1788931"/>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ight Triangle 7"/>
            <p:cNvSpPr/>
            <p:nvPr/>
          </p:nvSpPr>
          <p:spPr>
            <a:xfrm>
              <a:off x="4632793" y="1788160"/>
              <a:ext cx="1757847" cy="1787709"/>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5" name="Rectangle 9"/>
            <p:cNvSpPr>
              <a:spLocks noChangeArrowheads="1"/>
            </p:cNvSpPr>
            <p:nvPr/>
          </p:nvSpPr>
          <p:spPr bwMode="auto">
            <a:xfrm>
              <a:off x="3314016" y="4159023"/>
              <a:ext cx="1376466" cy="28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International</a:t>
              </a:r>
            </a:p>
          </p:txBody>
        </p:sp>
        <p:sp>
          <p:nvSpPr>
            <p:cNvPr id="14" name="Right Triangle 13"/>
            <p:cNvSpPr/>
            <p:nvPr/>
          </p:nvSpPr>
          <p:spPr>
            <a:xfrm flipV="1">
              <a:off x="4632793" y="3738278"/>
              <a:ext cx="1757847" cy="1788930"/>
            </a:xfrm>
            <a:prstGeom prst="rtTriangle">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6428" name="Rectangle 16"/>
            <p:cNvSpPr>
              <a:spLocks noChangeArrowheads="1"/>
            </p:cNvSpPr>
            <p:nvPr/>
          </p:nvSpPr>
          <p:spPr bwMode="auto">
            <a:xfrm>
              <a:off x="4599094" y="4135499"/>
              <a:ext cx="1743230" cy="4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t>Government Agencies</a:t>
              </a:r>
            </a:p>
          </p:txBody>
        </p:sp>
      </p:grpSp>
      <p:pic>
        <p:nvPicPr>
          <p:cNvPr id="16395" name="Picture 6" descr="https://encrypted-tbn0.gstatic.com/images?q=tbn:ANd9GcR8dPyKSwM7EoHAx19k7O6RXfPgn-45BHVJJcJEarxYst4ypRJR9TTfP0hhQ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130" y="2260861"/>
            <a:ext cx="75088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7" name="Group 27"/>
          <p:cNvGrpSpPr>
            <a:grpSpLocks/>
          </p:cNvGrpSpPr>
          <p:nvPr/>
        </p:nvGrpSpPr>
        <p:grpSpPr bwMode="auto">
          <a:xfrm>
            <a:off x="5469243" y="1196938"/>
            <a:ext cx="1455088" cy="336937"/>
            <a:chOff x="7130246" y="1725414"/>
            <a:chExt cx="1455103" cy="336431"/>
          </a:xfrm>
        </p:grpSpPr>
        <p:pic>
          <p:nvPicPr>
            <p:cNvPr id="1642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7404886" y="1725414"/>
              <a:ext cx="1180463"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Aviation Safety</a:t>
              </a:r>
              <a:endParaRPr lang="en-US" sz="1200" dirty="0">
                <a:solidFill>
                  <a:schemeClr val="tx2">
                    <a:lumMod val="60000"/>
                    <a:lumOff val="40000"/>
                  </a:schemeClr>
                </a:solidFill>
                <a:latin typeface="Constantia" panose="02030602050306030303" pitchFamily="18" charset="0"/>
              </a:endParaRPr>
            </a:p>
          </p:txBody>
        </p:sp>
      </p:grpSp>
      <p:grpSp>
        <p:nvGrpSpPr>
          <p:cNvPr id="16398" name="Group 36"/>
          <p:cNvGrpSpPr>
            <a:grpSpLocks/>
          </p:cNvGrpSpPr>
          <p:nvPr/>
        </p:nvGrpSpPr>
        <p:grpSpPr bwMode="auto">
          <a:xfrm>
            <a:off x="5825555" y="1624825"/>
            <a:ext cx="2553660" cy="336937"/>
            <a:chOff x="7130246" y="1725414"/>
            <a:chExt cx="2552694" cy="336431"/>
          </a:xfrm>
        </p:grpSpPr>
        <p:pic>
          <p:nvPicPr>
            <p:cNvPr id="1641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7404780" y="1725414"/>
              <a:ext cx="2278160"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Security &amp; Hazardous Materials</a:t>
              </a:r>
              <a:endParaRPr lang="en-US" sz="1200" dirty="0">
                <a:solidFill>
                  <a:schemeClr val="tx2">
                    <a:lumMod val="60000"/>
                    <a:lumOff val="40000"/>
                  </a:schemeClr>
                </a:solidFill>
                <a:latin typeface="Constantia" panose="02030602050306030303" pitchFamily="18" charset="0"/>
              </a:endParaRPr>
            </a:p>
          </p:txBody>
        </p:sp>
      </p:grpSp>
      <p:grpSp>
        <p:nvGrpSpPr>
          <p:cNvPr id="16399" name="Group 39"/>
          <p:cNvGrpSpPr>
            <a:grpSpLocks/>
          </p:cNvGrpSpPr>
          <p:nvPr/>
        </p:nvGrpSpPr>
        <p:grpSpPr bwMode="auto">
          <a:xfrm>
            <a:off x="6290932" y="2038742"/>
            <a:ext cx="2193379" cy="312169"/>
            <a:chOff x="7130246" y="1750145"/>
            <a:chExt cx="2192514" cy="311700"/>
          </a:xfrm>
        </p:grpSpPr>
        <p:pic>
          <p:nvPicPr>
            <p:cNvPr id="1641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246" y="1758315"/>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7424590" y="1750145"/>
              <a:ext cx="1898170" cy="276583"/>
            </a:xfrm>
            <a:prstGeom prst="rect">
              <a:avLst/>
            </a:prstGeom>
            <a:noFill/>
          </p:spPr>
          <p:txBody>
            <a:bodyPr wrap="none">
              <a:spAutoFit/>
            </a:bodyPr>
            <a:lstStyle/>
            <a:p>
              <a:pPr>
                <a:defRPr/>
              </a:pPr>
              <a:r>
                <a:rPr lang="en-US" sz="1200" dirty="0">
                  <a:solidFill>
                    <a:schemeClr val="tx2">
                      <a:lumMod val="60000"/>
                      <a:lumOff val="40000"/>
                    </a:schemeClr>
                  </a:solidFill>
                  <a:latin typeface="Constantia" panose="02030602050306030303" pitchFamily="18" charset="0"/>
                </a:rPr>
                <a:t>Finance and Management</a:t>
              </a:r>
            </a:p>
          </p:txBody>
        </p:sp>
      </p:grpSp>
      <p:grpSp>
        <p:nvGrpSpPr>
          <p:cNvPr id="16400" name="Group 42"/>
          <p:cNvGrpSpPr>
            <a:grpSpLocks/>
          </p:cNvGrpSpPr>
          <p:nvPr/>
        </p:nvGrpSpPr>
        <p:grpSpPr bwMode="auto">
          <a:xfrm>
            <a:off x="6646935" y="2452000"/>
            <a:ext cx="2027467" cy="336940"/>
            <a:chOff x="7260157" y="1621477"/>
            <a:chExt cx="2028040" cy="336433"/>
          </a:xfrm>
        </p:grpSpPr>
        <p:pic>
          <p:nvPicPr>
            <p:cNvPr id="1641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Box 44"/>
            <p:cNvSpPr txBox="1"/>
            <p:nvPr/>
          </p:nvSpPr>
          <p:spPr>
            <a:xfrm>
              <a:off x="7517403" y="1621477"/>
              <a:ext cx="1770794"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Air Traffic Organization</a:t>
              </a:r>
              <a:endParaRPr lang="en-US" sz="1200" dirty="0">
                <a:solidFill>
                  <a:schemeClr val="tx2">
                    <a:lumMod val="60000"/>
                    <a:lumOff val="40000"/>
                  </a:schemeClr>
                </a:solidFill>
                <a:latin typeface="Constantia" panose="02030602050306030303" pitchFamily="18" charset="0"/>
              </a:endParaRPr>
            </a:p>
          </p:txBody>
        </p:sp>
      </p:grpSp>
      <p:pic>
        <p:nvPicPr>
          <p:cNvPr id="16401"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4977" y="4160564"/>
            <a:ext cx="6715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0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0026" y="5182507"/>
            <a:ext cx="6397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03" name="TextBox 28"/>
          <p:cNvSpPr txBox="1">
            <a:spLocks noChangeArrowheads="1"/>
          </p:cNvSpPr>
          <p:nvPr/>
        </p:nvSpPr>
        <p:spPr bwMode="auto">
          <a:xfrm>
            <a:off x="7969250" y="4812943"/>
            <a:ext cx="50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DHS</a:t>
            </a:r>
          </a:p>
        </p:txBody>
      </p:sp>
      <p:sp>
        <p:nvSpPr>
          <p:cNvPr id="16404" name="TextBox 48"/>
          <p:cNvSpPr txBox="1">
            <a:spLocks noChangeArrowheads="1"/>
          </p:cNvSpPr>
          <p:nvPr/>
        </p:nvSpPr>
        <p:spPr bwMode="auto">
          <a:xfrm>
            <a:off x="7894977" y="5760640"/>
            <a:ext cx="5254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DOD</a:t>
            </a:r>
          </a:p>
        </p:txBody>
      </p:sp>
      <p:sp>
        <p:nvSpPr>
          <p:cNvPr id="16405" name="Rectangle 31"/>
          <p:cNvSpPr>
            <a:spLocks noChangeArrowheads="1"/>
          </p:cNvSpPr>
          <p:nvPr/>
        </p:nvSpPr>
        <p:spPr bwMode="auto">
          <a:xfrm>
            <a:off x="3022871" y="2251025"/>
            <a:ext cx="14787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itchFamily="2" charset="2"/>
              <a:buNone/>
            </a:pPr>
            <a:r>
              <a:rPr lang="en-US" sz="2000" dirty="0" smtClean="0"/>
              <a:t>Industry &amp;</a:t>
            </a:r>
          </a:p>
          <a:p>
            <a:pPr>
              <a:buFont typeface="Wingdings" pitchFamily="2" charset="2"/>
              <a:buNone/>
            </a:pPr>
            <a:r>
              <a:rPr lang="en-US" sz="2000" dirty="0" smtClean="0"/>
              <a:t>Academia</a:t>
            </a:r>
            <a:endParaRPr lang="en-US" sz="2000" dirty="0"/>
          </a:p>
        </p:txBody>
      </p:sp>
      <p:pic>
        <p:nvPicPr>
          <p:cNvPr id="16406" name="Picture 16" descr="2010-05-14-USCYBERCOM 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0675" y="5149850"/>
            <a:ext cx="6667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52"/>
          <p:cNvSpPr txBox="1">
            <a:spLocks noChangeArrowheads="1"/>
          </p:cNvSpPr>
          <p:nvPr/>
        </p:nvSpPr>
        <p:spPr bwMode="auto">
          <a:xfrm>
            <a:off x="6553200" y="5805488"/>
            <a:ext cx="935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Cybercom</a:t>
            </a:r>
          </a:p>
        </p:txBody>
      </p:sp>
      <p:pic>
        <p:nvPicPr>
          <p:cNvPr id="16408" name="Picture 18" descr="http://www.rtca.org/images/layout/header_logo.p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5265" y="1623196"/>
            <a:ext cx="7016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9087" y="3102300"/>
            <a:ext cx="946219" cy="85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0"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0400" y="5126038"/>
            <a:ext cx="792163"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1" name="TextBox 56"/>
          <p:cNvSpPr txBox="1">
            <a:spLocks noChangeArrowheads="1"/>
          </p:cNvSpPr>
          <p:nvPr/>
        </p:nvSpPr>
        <p:spPr bwMode="auto">
          <a:xfrm>
            <a:off x="5867400" y="5803900"/>
            <a:ext cx="619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6pPr>
            <a:lvl7pPr marL="29718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7pPr>
            <a:lvl8pPr marL="34290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8pPr>
            <a:lvl9pPr marL="3886200" indent="-228600" eaLnBrk="0" fontAlgn="base" hangingPunct="0">
              <a:lnSpc>
                <a:spcPct val="90000"/>
              </a:lnSpc>
              <a:spcBef>
                <a:spcPct val="20000"/>
              </a:spcBef>
              <a:spcAft>
                <a:spcPct val="0"/>
              </a:spcAft>
              <a:buFont typeface="Wingdings" pitchFamily="2" charset="2"/>
              <a:buChar char="Ø"/>
              <a:defRPr sz="2800" b="1">
                <a:solidFill>
                  <a:schemeClr val="tx1"/>
                </a:solidFill>
                <a:latin typeface="Arial" pitchFamily="34" charset="0"/>
              </a:defRPr>
            </a:lvl9pPr>
          </a:lstStyle>
          <a:p>
            <a:pPr eaLnBrk="1" hangingPunct="1"/>
            <a:r>
              <a:rPr lang="en-US" sz="1200" dirty="0"/>
              <a:t>NASA</a:t>
            </a:r>
          </a:p>
        </p:txBody>
      </p:sp>
      <p:sp>
        <p:nvSpPr>
          <p:cNvPr id="16412" name="Rectangle 57"/>
          <p:cNvSpPr>
            <a:spLocks noChangeArrowheads="1"/>
          </p:cNvSpPr>
          <p:nvPr/>
        </p:nvSpPr>
        <p:spPr bwMode="auto">
          <a:xfrm>
            <a:off x="610011" y="2312693"/>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SC-222</a:t>
            </a:r>
            <a:endParaRPr lang="en-US" sz="1000" dirty="0"/>
          </a:p>
        </p:txBody>
      </p:sp>
      <p:sp>
        <p:nvSpPr>
          <p:cNvPr id="16413" name="Rectangle 58"/>
          <p:cNvSpPr>
            <a:spLocks noChangeArrowheads="1"/>
          </p:cNvSpPr>
          <p:nvPr/>
        </p:nvSpPr>
        <p:spPr bwMode="auto">
          <a:xfrm>
            <a:off x="608475" y="2018726"/>
            <a:ext cx="88899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t>SC-216 </a:t>
            </a:r>
          </a:p>
        </p:txBody>
      </p:sp>
      <p:pic>
        <p:nvPicPr>
          <p:cNvPr id="16436" name="Picture 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294" y="4016056"/>
            <a:ext cx="1011466" cy="9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encrypted-tbn0.gstatic.com/images?q=tbn:ANd9GcQt3OT7nMfG9Iiyy-FwLuLr5z0d-rMMWH-Hrt-5eKh5XdMrvnvvKFSvdCU9">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9537" y="4482613"/>
            <a:ext cx="1304925" cy="58102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4"/>
          <p:cNvSpPr txBox="1">
            <a:spLocks noChangeArrowheads="1"/>
          </p:cNvSpPr>
          <p:nvPr/>
        </p:nvSpPr>
        <p:spPr bwMode="auto">
          <a:xfrm>
            <a:off x="0" y="216946"/>
            <a:ext cx="9144000" cy="584200"/>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Partnerships</a:t>
            </a:r>
            <a:endParaRPr lang="en-US" sz="3200" b="1" dirty="0">
              <a:solidFill>
                <a:schemeClr val="accent3">
                  <a:lumMod val="40000"/>
                  <a:lumOff val="60000"/>
                </a:schemeClr>
              </a:solidFill>
              <a:latin typeface="Calibri" pitchFamily="34" charset="0"/>
              <a:cs typeface="+mn-cs"/>
            </a:endParaRPr>
          </a:p>
        </p:txBody>
      </p:sp>
      <p:sp>
        <p:nvSpPr>
          <p:cNvPr id="3" name="Rectangle 2"/>
          <p:cNvSpPr/>
          <p:nvPr/>
        </p:nvSpPr>
        <p:spPr>
          <a:xfrm>
            <a:off x="2182057" y="1695637"/>
            <a:ext cx="848117" cy="369332"/>
          </a:xfrm>
          <a:prstGeom prst="rect">
            <a:avLst/>
          </a:prstGeom>
        </p:spPr>
        <p:txBody>
          <a:bodyPr wrap="none">
            <a:spAutoFit/>
          </a:bodyPr>
          <a:lstStyle/>
          <a:p>
            <a:r>
              <a:rPr lang="en-US" dirty="0" smtClean="0"/>
              <a:t>CRDAs </a:t>
            </a:r>
            <a:endParaRPr lang="en-US" dirty="0"/>
          </a:p>
        </p:txBody>
      </p:sp>
      <p:pic>
        <p:nvPicPr>
          <p:cNvPr id="3074" name="Picture 2" descr="https://ec.europa.eu/transport/sites/transport/files/modes/air/sesar/images/sesar-project-log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69517" y="5085044"/>
            <a:ext cx="1133248" cy="82788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78839" y="1004112"/>
            <a:ext cx="2239396" cy="390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57"/>
          <p:cNvSpPr>
            <a:spLocks noChangeArrowheads="1"/>
          </p:cNvSpPr>
          <p:nvPr/>
        </p:nvSpPr>
        <p:spPr bwMode="auto">
          <a:xfrm>
            <a:off x="619459" y="2861891"/>
            <a:ext cx="6912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SC-228</a:t>
            </a:r>
            <a:endParaRPr lang="en-US" sz="1000" dirty="0"/>
          </a:p>
        </p:txBody>
      </p:sp>
      <p:grpSp>
        <p:nvGrpSpPr>
          <p:cNvPr id="48" name="Group 42"/>
          <p:cNvGrpSpPr>
            <a:grpSpLocks/>
          </p:cNvGrpSpPr>
          <p:nvPr/>
        </p:nvGrpSpPr>
        <p:grpSpPr bwMode="auto">
          <a:xfrm>
            <a:off x="7106050" y="2868178"/>
            <a:ext cx="1027900" cy="336937"/>
            <a:chOff x="7260157" y="1621479"/>
            <a:chExt cx="1028189" cy="336431"/>
          </a:xfrm>
        </p:grpSpPr>
        <p:pic>
          <p:nvPicPr>
            <p:cNvPr id="4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157" y="1654380"/>
              <a:ext cx="294344" cy="3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7517405" y="1621479"/>
              <a:ext cx="770941" cy="276583"/>
            </a:xfrm>
            <a:prstGeom prst="rect">
              <a:avLst/>
            </a:prstGeom>
            <a:noFill/>
          </p:spPr>
          <p:txBody>
            <a:bodyPr wrap="none">
              <a:spAutoFit/>
            </a:bodyPr>
            <a:lstStyle/>
            <a:p>
              <a:pPr>
                <a:defRPr/>
              </a:pPr>
              <a:r>
                <a:rPr lang="en-US" sz="1200" dirty="0" smtClean="0">
                  <a:solidFill>
                    <a:schemeClr val="tx2">
                      <a:lumMod val="60000"/>
                      <a:lumOff val="40000"/>
                    </a:schemeClr>
                  </a:solidFill>
                  <a:latin typeface="Constantia" panose="02030602050306030303" pitchFamily="18" charset="0"/>
                </a:rPr>
                <a:t>NextGen</a:t>
              </a:r>
              <a:endParaRPr lang="en-US" sz="1200" dirty="0">
                <a:solidFill>
                  <a:schemeClr val="tx2">
                    <a:lumMod val="60000"/>
                    <a:lumOff val="40000"/>
                  </a:schemeClr>
                </a:solidFill>
                <a:latin typeface="Constantia" panose="02030602050306030303" pitchFamily="18" charset="0"/>
              </a:endParaRPr>
            </a:p>
          </p:txBody>
        </p:sp>
      </p:grpSp>
      <p:sp>
        <p:nvSpPr>
          <p:cNvPr id="51" name="Rectangle 57"/>
          <p:cNvSpPr>
            <a:spLocks noChangeArrowheads="1"/>
          </p:cNvSpPr>
          <p:nvPr/>
        </p:nvSpPr>
        <p:spPr bwMode="auto">
          <a:xfrm>
            <a:off x="605650" y="2597977"/>
            <a:ext cx="7312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smtClean="0"/>
              <a:t>SC-223 </a:t>
            </a:r>
            <a:endParaRPr lang="en-US" sz="1400" dirty="0"/>
          </a:p>
        </p:txBody>
      </p:sp>
      <p:sp>
        <p:nvSpPr>
          <p:cNvPr id="2" name="TextBox 1"/>
          <p:cNvSpPr txBox="1"/>
          <p:nvPr/>
        </p:nvSpPr>
        <p:spPr>
          <a:xfrm>
            <a:off x="1773162" y="6259358"/>
            <a:ext cx="5368794" cy="369332"/>
          </a:xfrm>
          <a:prstGeom prst="rect">
            <a:avLst/>
          </a:prstGeom>
          <a:noFill/>
        </p:spPr>
        <p:txBody>
          <a:bodyPr wrap="square" rtlCol="0">
            <a:spAutoFit/>
          </a:bodyPr>
          <a:lstStyle/>
          <a:p>
            <a:r>
              <a:rPr lang="en-US" sz="900" dirty="0" smtClean="0"/>
              <a:t>SC-216 - Aeronautical Systems Security                  	SC-222 </a:t>
            </a:r>
            <a:r>
              <a:rPr lang="en-US" sz="900" dirty="0"/>
              <a:t>- Minimum Aviation Performance Standards</a:t>
            </a:r>
            <a:endParaRPr lang="en-US" sz="900" dirty="0" smtClean="0"/>
          </a:p>
          <a:p>
            <a:r>
              <a:rPr lang="en-US" sz="900" dirty="0" smtClean="0"/>
              <a:t>SC-223 - </a:t>
            </a:r>
            <a:r>
              <a:rPr lang="en-US" sz="900" dirty="0"/>
              <a:t>Internet Protocol Suite (IPS) and </a:t>
            </a:r>
            <a:r>
              <a:rPr lang="en-US" sz="900" dirty="0" err="1" smtClean="0"/>
              <a:t>AeroMACS</a:t>
            </a:r>
            <a:r>
              <a:rPr lang="en-US" sz="900" dirty="0" smtClean="0"/>
              <a:t>	SC-228 – Minimum Performance Standards- UAS </a:t>
            </a:r>
            <a:endParaRPr lang="en-US" sz="1000" i="1" dirty="0"/>
          </a:p>
        </p:txBody>
      </p:sp>
    </p:spTree>
    <p:extLst>
      <p:ext uri="{BB962C8B-B14F-4D97-AF65-F5344CB8AC3E}">
        <p14:creationId xmlns:p14="http://schemas.microsoft.com/office/powerpoint/2010/main" val="87383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3248104" y="1095845"/>
            <a:ext cx="2688734" cy="73547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
          <p:cNvSpPr txBox="1">
            <a:spLocks noChangeArrowheads="1"/>
          </p:cNvSpPr>
          <p:nvPr/>
        </p:nvSpPr>
        <p:spPr bwMode="auto">
          <a:xfrm>
            <a:off x="0" y="173018"/>
            <a:ext cx="9144000" cy="584775"/>
          </a:xfrm>
          <a:prstGeom prst="rect">
            <a:avLst/>
          </a:prstGeom>
          <a:solidFill>
            <a:schemeClr val="accent1"/>
          </a:solidFill>
          <a:ln>
            <a:solidFill>
              <a:schemeClr val="tx2">
                <a:lumMod val="50000"/>
              </a:schemeClr>
            </a:solid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Aft>
                <a:spcPts val="0"/>
              </a:spcAft>
              <a:defRPr/>
            </a:pPr>
            <a:r>
              <a:rPr lang="en-US" sz="3200" b="1" dirty="0">
                <a:solidFill>
                  <a:schemeClr val="accent3">
                    <a:lumMod val="40000"/>
                    <a:lumOff val="60000"/>
                  </a:schemeClr>
                </a:solidFill>
                <a:latin typeface="Calibri" pitchFamily="34" charset="0"/>
                <a:cs typeface="+mn-cs"/>
              </a:rPr>
              <a:t>Cybersecurity R&amp;D </a:t>
            </a:r>
            <a:r>
              <a:rPr lang="en-US" sz="3200" b="1" dirty="0" smtClean="0">
                <a:solidFill>
                  <a:schemeClr val="accent3">
                    <a:lumMod val="40000"/>
                    <a:lumOff val="60000"/>
                  </a:schemeClr>
                </a:solidFill>
                <a:latin typeface="Calibri" pitchFamily="34" charset="0"/>
                <a:cs typeface="+mn-cs"/>
              </a:rPr>
              <a:t>Plan - Definitions</a:t>
            </a:r>
            <a:endParaRPr lang="en-US" sz="3200" b="1" dirty="0">
              <a:solidFill>
                <a:schemeClr val="accent3">
                  <a:lumMod val="40000"/>
                  <a:lumOff val="60000"/>
                </a:schemeClr>
              </a:solidFill>
              <a:latin typeface="Calibri" pitchFamily="34" charset="0"/>
              <a:cs typeface="+mn-cs"/>
            </a:endParaRPr>
          </a:p>
        </p:txBody>
      </p:sp>
      <p:sp>
        <p:nvSpPr>
          <p:cNvPr id="58" name="TextBox 57"/>
          <p:cNvSpPr txBox="1"/>
          <p:nvPr/>
        </p:nvSpPr>
        <p:spPr>
          <a:xfrm>
            <a:off x="3227633" y="1209771"/>
            <a:ext cx="2688734" cy="461665"/>
          </a:xfrm>
          <a:prstGeom prst="rect">
            <a:avLst/>
          </a:prstGeom>
          <a:noFill/>
        </p:spPr>
        <p:txBody>
          <a:bodyPr wrap="square" rtlCol="0">
            <a:spAutoFit/>
          </a:bodyPr>
          <a:lstStyle/>
          <a:p>
            <a:pPr algn="ctr"/>
            <a:r>
              <a:rPr lang="en-US" sz="2400" b="1" dirty="0" smtClean="0">
                <a:solidFill>
                  <a:srgbClr val="FF0000"/>
                </a:solidFill>
              </a:rPr>
              <a:t>Research Areas</a:t>
            </a:r>
            <a:endParaRPr lang="en-US" sz="2400" b="1" dirty="0">
              <a:solidFill>
                <a:srgbClr val="FF0000"/>
              </a:solidFill>
            </a:endParaRPr>
          </a:p>
        </p:txBody>
      </p:sp>
      <p:sp>
        <p:nvSpPr>
          <p:cNvPr id="16" name="Slide Number Placeholder 15"/>
          <p:cNvSpPr>
            <a:spLocks noGrp="1"/>
          </p:cNvSpPr>
          <p:nvPr>
            <p:ph type="sldNum" sz="quarter" idx="12"/>
          </p:nvPr>
        </p:nvSpPr>
        <p:spPr/>
        <p:txBody>
          <a:bodyPr/>
          <a:lstStyle/>
          <a:p>
            <a:fld id="{638D2534-4F29-4D6A-99CA-34A9E7D541B9}" type="slidenum">
              <a:rPr lang="en-US" smtClean="0"/>
              <a:pPr/>
              <a:t>9</a:t>
            </a:fld>
            <a:endParaRPr lang="en-US" dirty="0"/>
          </a:p>
        </p:txBody>
      </p:sp>
      <p:sp>
        <p:nvSpPr>
          <p:cNvPr id="62" name="TextBox 61"/>
          <p:cNvSpPr txBox="1"/>
          <p:nvPr/>
        </p:nvSpPr>
        <p:spPr>
          <a:xfrm>
            <a:off x="3084394" y="2056262"/>
            <a:ext cx="3016155" cy="4616648"/>
          </a:xfrm>
          <a:prstGeom prst="rect">
            <a:avLst/>
          </a:prstGeom>
          <a:solidFill>
            <a:schemeClr val="tx2">
              <a:lumMod val="20000"/>
              <a:lumOff val="80000"/>
            </a:schemeClr>
          </a:solidFill>
          <a:ln w="28575">
            <a:solidFill>
              <a:schemeClr val="tx1"/>
            </a:solidFill>
          </a:ln>
        </p:spPr>
        <p:txBody>
          <a:bodyPr wrap="square" rtlCol="0">
            <a:spAutoFit/>
          </a:bodyPr>
          <a:lstStyle/>
          <a:p>
            <a:pPr marL="285750" lvl="0" indent="-285750">
              <a:buFont typeface="Wingdings" panose="05000000000000000000" pitchFamily="2" charset="2"/>
              <a:buChar char="Ø"/>
            </a:pPr>
            <a:r>
              <a:rPr lang="en-US" sz="1400" b="1" dirty="0" smtClean="0">
                <a:solidFill>
                  <a:srgbClr val="FF0000"/>
                </a:solidFill>
              </a:rPr>
              <a:t>Security and Resiliency </a:t>
            </a:r>
            <a:r>
              <a:rPr lang="en-US" sz="1400" b="1" dirty="0" smtClean="0"/>
              <a:t>- </a:t>
            </a:r>
            <a:r>
              <a:rPr lang="en-US" sz="1400" b="1" dirty="0"/>
              <a:t>Develop methods to </a:t>
            </a:r>
            <a:r>
              <a:rPr lang="en-US" sz="1400" b="1" dirty="0" smtClean="0"/>
              <a:t>enhance </a:t>
            </a:r>
            <a:r>
              <a:rPr lang="en-US" sz="1400" b="1" dirty="0"/>
              <a:t>FAA’s ability to prevent, </a:t>
            </a:r>
            <a:r>
              <a:rPr lang="en-US" sz="1400" b="1" dirty="0" smtClean="0"/>
              <a:t>detect</a:t>
            </a:r>
            <a:r>
              <a:rPr lang="en-US" sz="1400" b="1" dirty="0"/>
              <a:t>, and respond to </a:t>
            </a:r>
            <a:r>
              <a:rPr lang="en-US" sz="1400" b="1" dirty="0" smtClean="0"/>
              <a:t>cyber attacks</a:t>
            </a:r>
          </a:p>
          <a:p>
            <a:pPr marL="285750" lvl="0" indent="-285750">
              <a:buFont typeface="Wingdings" panose="05000000000000000000" pitchFamily="2" charset="2"/>
              <a:buChar char="Ø"/>
            </a:pPr>
            <a:r>
              <a:rPr lang="en-US" sz="1400" b="1" dirty="0" smtClean="0">
                <a:solidFill>
                  <a:srgbClr val="FF0000"/>
                </a:solidFill>
              </a:rPr>
              <a:t>Data Analytics</a:t>
            </a:r>
            <a:r>
              <a:rPr lang="en-US" sz="1400" b="1" dirty="0" smtClean="0"/>
              <a:t> - </a:t>
            </a:r>
            <a:r>
              <a:rPr lang="en-US" sz="1400" b="1" dirty="0"/>
              <a:t>Develop analytical capabilities for aggregating and correlating current </a:t>
            </a:r>
            <a:r>
              <a:rPr lang="en-US" sz="1400" b="1" dirty="0" smtClean="0"/>
              <a:t>data </a:t>
            </a:r>
            <a:r>
              <a:rPr lang="en-US" sz="1400" b="1" dirty="0"/>
              <a:t>with the intent of understanding, predicting, and responding to cyber </a:t>
            </a:r>
            <a:r>
              <a:rPr lang="en-US" sz="1400" b="1" dirty="0" smtClean="0"/>
              <a:t>attacks.</a:t>
            </a:r>
            <a:endParaRPr lang="en-US" sz="1400" b="1" dirty="0" smtClean="0">
              <a:solidFill>
                <a:srgbClr val="FF0000"/>
              </a:solidFill>
            </a:endParaRPr>
          </a:p>
          <a:p>
            <a:pPr marL="285750" indent="-285750">
              <a:buFont typeface="Wingdings" panose="05000000000000000000" pitchFamily="2" charset="2"/>
              <a:buChar char="Ø"/>
            </a:pPr>
            <a:r>
              <a:rPr lang="en-US" sz="1400" b="1" dirty="0">
                <a:solidFill>
                  <a:srgbClr val="FF0000"/>
                </a:solidFill>
              </a:rPr>
              <a:t>Human </a:t>
            </a:r>
            <a:r>
              <a:rPr lang="en-US" sz="1400" b="1" dirty="0" smtClean="0">
                <a:solidFill>
                  <a:srgbClr val="FF0000"/>
                </a:solidFill>
              </a:rPr>
              <a:t>Behavior/Human Factors </a:t>
            </a:r>
            <a:r>
              <a:rPr lang="en-US" sz="1400" b="1" dirty="0" smtClean="0"/>
              <a:t> - Develop and </a:t>
            </a:r>
            <a:r>
              <a:rPr lang="en-US" sz="1400" b="1" dirty="0"/>
              <a:t>validate </a:t>
            </a:r>
            <a:r>
              <a:rPr lang="en-US" sz="1400" b="1" dirty="0" smtClean="0"/>
              <a:t>human-in-the-loop policies</a:t>
            </a:r>
            <a:r>
              <a:rPr lang="en-US" sz="1400" b="1" dirty="0"/>
              <a:t>, training, </a:t>
            </a:r>
            <a:r>
              <a:rPr lang="en-US" sz="1400" b="1" dirty="0" smtClean="0"/>
              <a:t>and procedures to detect </a:t>
            </a:r>
            <a:r>
              <a:rPr lang="en-US" sz="1400" b="1" dirty="0"/>
              <a:t>and respond to </a:t>
            </a:r>
            <a:r>
              <a:rPr lang="en-US" sz="1400" b="1" dirty="0" smtClean="0"/>
              <a:t>cyber attacks</a:t>
            </a:r>
            <a:endParaRPr lang="en-US" sz="1400" b="1" dirty="0">
              <a:solidFill>
                <a:srgbClr val="FF0000"/>
              </a:solidFill>
            </a:endParaRPr>
          </a:p>
          <a:p>
            <a:pPr marL="285750" indent="-285750">
              <a:buFont typeface="Wingdings" panose="05000000000000000000" pitchFamily="2" charset="2"/>
              <a:buChar char="Ø"/>
            </a:pPr>
            <a:r>
              <a:rPr lang="en-US" sz="1400" b="1" dirty="0" smtClean="0">
                <a:solidFill>
                  <a:srgbClr val="FF0000"/>
                </a:solidFill>
              </a:rPr>
              <a:t>System-Wide Safety Assurance</a:t>
            </a:r>
            <a:r>
              <a:rPr lang="en-US" sz="1400" b="1" dirty="0" smtClean="0"/>
              <a:t> - Develop </a:t>
            </a:r>
            <a:r>
              <a:rPr lang="en-US" sz="1400" b="1" dirty="0"/>
              <a:t>real time, continuous, safety analysis and assurance tools and </a:t>
            </a:r>
            <a:r>
              <a:rPr lang="en-US" sz="1400" b="1" dirty="0" smtClean="0"/>
              <a:t>capabilities to prevent/mitigate the impact of cyber attacks.</a:t>
            </a:r>
            <a:r>
              <a:rPr lang="en-US" sz="1400" b="1" u="sng" dirty="0" smtClean="0"/>
              <a:t> </a:t>
            </a:r>
          </a:p>
        </p:txBody>
      </p:sp>
      <p:sp>
        <p:nvSpPr>
          <p:cNvPr id="31" name="Rectangle 30"/>
          <p:cNvSpPr/>
          <p:nvPr/>
        </p:nvSpPr>
        <p:spPr>
          <a:xfrm>
            <a:off x="6402417" y="1065066"/>
            <a:ext cx="2445488" cy="76373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6406083" y="1209770"/>
            <a:ext cx="2441822" cy="461665"/>
          </a:xfrm>
          <a:prstGeom prst="rect">
            <a:avLst/>
          </a:prstGeom>
          <a:noFill/>
        </p:spPr>
        <p:txBody>
          <a:bodyPr wrap="square" rtlCol="0">
            <a:spAutoFit/>
          </a:bodyPr>
          <a:lstStyle/>
          <a:p>
            <a:pPr algn="ctr"/>
            <a:r>
              <a:rPr lang="en-US" sz="2400" b="1" dirty="0" smtClean="0">
                <a:solidFill>
                  <a:srgbClr val="FF0000"/>
                </a:solidFill>
              </a:rPr>
              <a:t>FAA Domains</a:t>
            </a:r>
            <a:endParaRPr lang="en-US" sz="2400" b="1" dirty="0">
              <a:solidFill>
                <a:srgbClr val="FF0000"/>
              </a:solidFill>
            </a:endParaRPr>
          </a:p>
        </p:txBody>
      </p:sp>
      <p:sp>
        <p:nvSpPr>
          <p:cNvPr id="33" name="TextBox 32"/>
          <p:cNvSpPr txBox="1"/>
          <p:nvPr/>
        </p:nvSpPr>
        <p:spPr>
          <a:xfrm>
            <a:off x="6262576" y="2025755"/>
            <a:ext cx="2725169"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NAS</a:t>
            </a:r>
            <a:r>
              <a:rPr lang="en-US" sz="1400" b="1" dirty="0" smtClean="0"/>
              <a:t>- Automation, Communication, Navigation, Surveillance and Weather</a:t>
            </a:r>
          </a:p>
          <a:p>
            <a:pPr marL="285750" indent="-285750">
              <a:buFont typeface="Wingdings" panose="05000000000000000000" pitchFamily="2" charset="2"/>
              <a:buChar char="Ø"/>
            </a:pPr>
            <a:r>
              <a:rPr lang="en-US" sz="1400" b="1" dirty="0" smtClean="0">
                <a:solidFill>
                  <a:srgbClr val="FF0000"/>
                </a:solidFill>
              </a:rPr>
              <a:t>Mission Support- </a:t>
            </a:r>
            <a:r>
              <a:rPr lang="en-US" sz="1400" b="1" dirty="0" smtClean="0"/>
              <a:t>Administrative, NAS support </a:t>
            </a:r>
            <a:r>
              <a:rPr lang="en-US" sz="1400" b="1" dirty="0"/>
              <a:t>a</a:t>
            </a:r>
            <a:r>
              <a:rPr lang="en-US" sz="1400" b="1" dirty="0" smtClean="0"/>
              <a:t>pplications, Aircraft certification/Regulatory </a:t>
            </a:r>
            <a:r>
              <a:rPr lang="en-US" sz="1400" b="1" dirty="0"/>
              <a:t>s</a:t>
            </a:r>
            <a:r>
              <a:rPr lang="en-US" sz="1400" b="1" dirty="0" smtClean="0"/>
              <a:t>ervices, Airports and Commercial space</a:t>
            </a:r>
          </a:p>
          <a:p>
            <a:pPr marL="285750" indent="-285750">
              <a:buFont typeface="Wingdings" panose="05000000000000000000" pitchFamily="2" charset="2"/>
              <a:buChar char="Ø"/>
            </a:pPr>
            <a:r>
              <a:rPr lang="en-US" sz="1400" b="1" dirty="0" smtClean="0">
                <a:solidFill>
                  <a:srgbClr val="FF0000"/>
                </a:solidFill>
              </a:rPr>
              <a:t>R&amp;D</a:t>
            </a:r>
            <a:r>
              <a:rPr lang="en-US" sz="1400" b="1" dirty="0" smtClean="0"/>
              <a:t>- Air space management, New technologies for aerospace vehicles, Infrastructure durability and resiliency; Human component of the system, Integrated modeling capabilities and system-wide analysis</a:t>
            </a:r>
          </a:p>
          <a:p>
            <a:endParaRPr lang="en-US" sz="1400" b="1" dirty="0"/>
          </a:p>
          <a:p>
            <a:pPr algn="ctr"/>
            <a:endParaRPr lang="en-US" sz="1400" b="1" u="sng" dirty="0"/>
          </a:p>
          <a:p>
            <a:pPr algn="ctr"/>
            <a:endParaRPr lang="en-US" sz="1400" b="1" u="sng" dirty="0" smtClean="0"/>
          </a:p>
        </p:txBody>
      </p:sp>
      <p:sp>
        <p:nvSpPr>
          <p:cNvPr id="34" name="Rectangle 33"/>
          <p:cNvSpPr/>
          <p:nvPr/>
        </p:nvSpPr>
        <p:spPr>
          <a:xfrm>
            <a:off x="291925" y="1069718"/>
            <a:ext cx="2505704" cy="7417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291925" y="1216100"/>
            <a:ext cx="2505704" cy="461665"/>
          </a:xfrm>
          <a:prstGeom prst="rect">
            <a:avLst/>
          </a:prstGeom>
          <a:noFill/>
        </p:spPr>
        <p:txBody>
          <a:bodyPr wrap="square" rtlCol="0">
            <a:spAutoFit/>
          </a:bodyPr>
          <a:lstStyle/>
          <a:p>
            <a:pPr algn="ctr"/>
            <a:r>
              <a:rPr lang="en-US" sz="2400" b="1" dirty="0" smtClean="0">
                <a:solidFill>
                  <a:srgbClr val="FF0000"/>
                </a:solidFill>
              </a:rPr>
              <a:t>FAA Goals</a:t>
            </a:r>
            <a:endParaRPr lang="en-US" sz="2400" b="1" dirty="0">
              <a:solidFill>
                <a:srgbClr val="FF0000"/>
              </a:solidFill>
            </a:endParaRPr>
          </a:p>
        </p:txBody>
      </p:sp>
      <p:sp>
        <p:nvSpPr>
          <p:cNvPr id="36" name="TextBox 35"/>
          <p:cNvSpPr txBox="1"/>
          <p:nvPr/>
        </p:nvSpPr>
        <p:spPr>
          <a:xfrm>
            <a:off x="200410" y="2059474"/>
            <a:ext cx="2688734" cy="4401205"/>
          </a:xfrm>
          <a:prstGeom prst="rect">
            <a:avLst/>
          </a:prstGeom>
          <a:solidFill>
            <a:schemeClr val="tx2">
              <a:lumMod val="20000"/>
              <a:lumOff val="80000"/>
            </a:schemeClr>
          </a:solidFill>
          <a:ln w="28575">
            <a:solidFill>
              <a:schemeClr val="tx1"/>
            </a:solidFill>
          </a:ln>
        </p:spPr>
        <p:txBody>
          <a:bodyPr wrap="square" rtlCol="0">
            <a:spAutoFit/>
          </a:bodyPr>
          <a:lstStyle/>
          <a:p>
            <a:pPr marL="285750" indent="-285750">
              <a:buFont typeface="Wingdings" panose="05000000000000000000" pitchFamily="2" charset="2"/>
              <a:buChar char="Ø"/>
            </a:pPr>
            <a:r>
              <a:rPr lang="en-US" sz="1400" b="1" dirty="0" smtClean="0">
                <a:solidFill>
                  <a:srgbClr val="FF0000"/>
                </a:solidFill>
              </a:rPr>
              <a:t>Goal 1- </a:t>
            </a:r>
            <a:r>
              <a:rPr lang="en-US" sz="1400" dirty="0" smtClean="0"/>
              <a:t>Refine and maintain a cybersecurity governance structure to enhance cross domain synergy</a:t>
            </a:r>
          </a:p>
          <a:p>
            <a:pPr marL="285750" indent="-285750">
              <a:buFont typeface="Wingdings" panose="05000000000000000000" pitchFamily="2" charset="2"/>
              <a:buChar char="Ø"/>
            </a:pPr>
            <a:r>
              <a:rPr lang="en-US" sz="1400" b="1" dirty="0" smtClean="0">
                <a:solidFill>
                  <a:srgbClr val="FF0000"/>
                </a:solidFill>
              </a:rPr>
              <a:t>Goal 2- </a:t>
            </a:r>
            <a:r>
              <a:rPr lang="en-US" sz="1400" b="1" dirty="0" smtClean="0"/>
              <a:t>Protect and defend FAA networks and systems to mitigate risks to FAA missions and service delivery</a:t>
            </a:r>
          </a:p>
          <a:p>
            <a:pPr marL="285750" indent="-285750">
              <a:buFont typeface="Wingdings" panose="05000000000000000000" pitchFamily="2" charset="2"/>
              <a:buChar char="Ø"/>
            </a:pPr>
            <a:r>
              <a:rPr lang="en-US" sz="1400" b="1" dirty="0" smtClean="0">
                <a:solidFill>
                  <a:srgbClr val="FF0000"/>
                </a:solidFill>
              </a:rPr>
              <a:t>Goal 3</a:t>
            </a:r>
            <a:r>
              <a:rPr lang="en-US" sz="1400" b="1" dirty="0" smtClean="0"/>
              <a:t>-Enhance data-driven risk management decision capabilities</a:t>
            </a:r>
          </a:p>
          <a:p>
            <a:pPr marL="285750" indent="-285750">
              <a:buFont typeface="Wingdings" panose="05000000000000000000" pitchFamily="2" charset="2"/>
              <a:buChar char="Ø"/>
            </a:pPr>
            <a:r>
              <a:rPr lang="en-US" sz="1400" b="1" dirty="0" smtClean="0">
                <a:solidFill>
                  <a:srgbClr val="FF0000"/>
                </a:solidFill>
              </a:rPr>
              <a:t>Goal 4</a:t>
            </a:r>
            <a:r>
              <a:rPr lang="en-US" sz="1400" b="1" dirty="0" smtClean="0"/>
              <a:t>-Build and maintain workforce capabilities for cybersecurity</a:t>
            </a:r>
          </a:p>
          <a:p>
            <a:pPr marL="285750" indent="-285750">
              <a:buFont typeface="Wingdings" panose="05000000000000000000" pitchFamily="2" charset="2"/>
              <a:buChar char="Ø"/>
            </a:pPr>
            <a:r>
              <a:rPr lang="en-US" sz="1400" b="1" dirty="0" smtClean="0">
                <a:solidFill>
                  <a:srgbClr val="FF0000"/>
                </a:solidFill>
              </a:rPr>
              <a:t>Goal 5</a:t>
            </a:r>
            <a:r>
              <a:rPr lang="en-US" sz="1400" b="1" dirty="0" smtClean="0"/>
              <a:t>-Build and maintain relationships with external partners in government and industry to sustain and improve cybersecurity in the aviation domain</a:t>
            </a:r>
            <a:endParaRPr lang="en-US" sz="1400" b="1" dirty="0"/>
          </a:p>
        </p:txBody>
      </p:sp>
    </p:spTree>
    <p:extLst>
      <p:ext uri="{BB962C8B-B14F-4D97-AF65-F5344CB8AC3E}">
        <p14:creationId xmlns:p14="http://schemas.microsoft.com/office/powerpoint/2010/main" val="2372895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DF0038-22E1-4482-BA17-69BD98298EAE}"/>
</file>

<file path=customXml/itemProps2.xml><?xml version="1.0" encoding="utf-8"?>
<ds:datastoreItem xmlns:ds="http://schemas.openxmlformats.org/officeDocument/2006/customXml" ds:itemID="{FFAF8482-94A2-4C36-9318-9B43B3C19671}"/>
</file>

<file path=customXml/itemProps3.xml><?xml version="1.0" encoding="utf-8"?>
<ds:datastoreItem xmlns:ds="http://schemas.openxmlformats.org/officeDocument/2006/customXml" ds:itemID="{74FF5F16-F2AA-46A2-BC0B-1F727FA72293}"/>
</file>

<file path=docProps/app.xml><?xml version="1.0" encoding="utf-8"?>
<Properties xmlns="http://schemas.openxmlformats.org/officeDocument/2006/extended-properties" xmlns:vt="http://schemas.openxmlformats.org/officeDocument/2006/docPropsVTypes">
  <Template/>
  <TotalTime>17871</TotalTime>
  <Words>2824</Words>
  <Application>Microsoft Office PowerPoint</Application>
  <PresentationFormat>On-screen Show (4:3)</PresentationFormat>
  <Paragraphs>541</Paragraphs>
  <Slides>30</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Constantia</vt:lpstr>
      <vt:lpstr>Shruti</vt:lpstr>
      <vt:lpstr>Times New Roman</vt:lpstr>
      <vt:lpstr>Webdings</vt:lpstr>
      <vt:lpstr>Wingdings</vt:lpstr>
      <vt:lpstr>Office Theme</vt:lpstr>
      <vt:lpstr>1_Office Theme</vt:lpstr>
      <vt:lpstr>2_Office Theme</vt:lpstr>
      <vt:lpstr>FAA Cybersecurity R&amp;D Plan</vt:lpstr>
      <vt:lpstr>PowerPoint Presentation</vt:lpstr>
      <vt:lpstr>PowerPoint Presentation</vt:lpstr>
      <vt:lpstr>PowerPoint Presentation</vt:lpstr>
      <vt:lpstr>PowerPoint Presentation</vt:lpstr>
      <vt:lpstr>PowerPoint Presentation</vt:lpstr>
      <vt:lpstr>Alignment to CSC Strategic Plan: 2017 - 2022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CTR Hess</dc:creator>
  <cp:lastModifiedBy>Lapointe, John (FAA)</cp:lastModifiedBy>
  <cp:revision>950</cp:revision>
  <cp:lastPrinted>2017-07-10T19:01:08Z</cp:lastPrinted>
  <dcterms:created xsi:type="dcterms:W3CDTF">2015-04-10T15:15:26Z</dcterms:created>
  <dcterms:modified xsi:type="dcterms:W3CDTF">2017-09-06T19:42:21Z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