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jpg" ContentType="image/jp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DADADA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1C1C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2F6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DADADA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1C1C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2F6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02590" y="1128267"/>
            <a:ext cx="3835400" cy="43675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688840" y="1128267"/>
            <a:ext cx="3957320" cy="4215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DADADA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1C1C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1D2F6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DADADA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1C1C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rgbClr val="DADADA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C1C1C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035687"/>
            <a:ext cx="9144000" cy="815975"/>
          </a:xfrm>
          <a:custGeom>
            <a:avLst/>
            <a:gdLst/>
            <a:ahLst/>
            <a:cxnLst/>
            <a:rect l="l" t="t" r="r" b="b"/>
            <a:pathLst>
              <a:path w="9144000" h="815975">
                <a:moveTo>
                  <a:pt x="0" y="815962"/>
                </a:moveTo>
                <a:lnTo>
                  <a:pt x="9144000" y="815962"/>
                </a:lnTo>
                <a:lnTo>
                  <a:pt x="9144000" y="0"/>
                </a:lnTo>
                <a:lnTo>
                  <a:pt x="0" y="0"/>
                </a:lnTo>
                <a:lnTo>
                  <a:pt x="0" y="815962"/>
                </a:lnTo>
                <a:close/>
              </a:path>
            </a:pathLst>
          </a:custGeom>
          <a:solidFill>
            <a:srgbClr val="1D2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035675"/>
            <a:ext cx="9144000" cy="815975"/>
          </a:xfrm>
          <a:custGeom>
            <a:avLst/>
            <a:gdLst/>
            <a:ahLst/>
            <a:cxnLst/>
            <a:rect l="l" t="t" r="r" b="b"/>
            <a:pathLst>
              <a:path w="9144000" h="815975">
                <a:moveTo>
                  <a:pt x="0" y="0"/>
                </a:moveTo>
                <a:lnTo>
                  <a:pt x="9144000" y="0"/>
                </a:lnTo>
                <a:lnTo>
                  <a:pt x="9144000" y="815975"/>
                </a:lnTo>
                <a:lnTo>
                  <a:pt x="0" y="815975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1D2F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5708650" y="6124575"/>
            <a:ext cx="660399" cy="6619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6865" y="124967"/>
            <a:ext cx="8510269" cy="1115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1D2F6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58165" y="1255267"/>
            <a:ext cx="8027669" cy="4293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465252" y="6281314"/>
            <a:ext cx="1193165" cy="488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3540" y="6290354"/>
            <a:ext cx="994410" cy="319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rgbClr val="DADADA"/>
                </a:solidFill>
                <a:latin typeface="Arial"/>
                <a:cs typeface="Arial"/>
              </a:defRPr>
            </a:lvl1pPr>
          </a:lstStyle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31745" y="6367420"/>
            <a:ext cx="2216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C1C1C1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a.gov/uas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hyperlink" Target="http://www.faa.gov/uas" TargetMode="Externa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a.gov/uas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aa.gov/uas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faa.gov/uas" TargetMode="Externa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hyperlink" Target="http://www.faa.gov/uas" TargetMode="Externa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hyperlink" Target="http://www.faa.gov/uas" TargetMode="Externa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hyperlink" Target="http://www.faa.gov/uas" TargetMode="Externa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hyperlink" Target="http://www.faa.gov/uas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jp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Relationship Id="rId29" Type="http://schemas.openxmlformats.org/officeDocument/2006/relationships/hyperlink" Target="http://www.faa.gov/uas" TargetMode="Externa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54.png"/><Relationship Id="rId18" Type="http://schemas.openxmlformats.org/officeDocument/2006/relationships/image" Target="../media/image55.png"/><Relationship Id="rId19" Type="http://schemas.openxmlformats.org/officeDocument/2006/relationships/image" Target="../media/image56.png"/><Relationship Id="rId20" Type="http://schemas.openxmlformats.org/officeDocument/2006/relationships/image" Target="../media/image57.png"/><Relationship Id="rId21" Type="http://schemas.openxmlformats.org/officeDocument/2006/relationships/image" Target="../media/image58.png"/><Relationship Id="rId22" Type="http://schemas.openxmlformats.org/officeDocument/2006/relationships/hyperlink" Target="http://www.faa.gov/uas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7800" y="0"/>
            <a:ext cx="3886200" cy="68579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336296"/>
            <a:ext cx="4141470" cy="6286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0"/>
              <a:t>FAA UAS</a:t>
            </a:r>
            <a:r>
              <a:rPr dirty="0" sz="4000" spc="-25"/>
              <a:t> </a:t>
            </a:r>
            <a:r>
              <a:rPr dirty="0" sz="4000" spc="-10"/>
              <a:t>Update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07340" y="2090928"/>
            <a:ext cx="4217670" cy="11156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3600" spc="-5" b="1">
                <a:solidFill>
                  <a:srgbClr val="808080"/>
                </a:solidFill>
                <a:latin typeface="Arial"/>
                <a:cs typeface="Arial"/>
              </a:rPr>
              <a:t>Strategic Initiatives  and</a:t>
            </a:r>
            <a:r>
              <a:rPr dirty="0" sz="3600" spc="-185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808080"/>
                </a:solidFill>
                <a:latin typeface="Arial"/>
                <a:cs typeface="Arial"/>
              </a:rPr>
              <a:t>Activities</a:t>
            </a:r>
            <a:endParaRPr sz="3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3377" y="5328979"/>
            <a:ext cx="3963035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1F497D"/>
                </a:solidFill>
                <a:latin typeface="Arial"/>
                <a:cs typeface="Arial"/>
              </a:rPr>
              <a:t>Presented </a:t>
            </a:r>
            <a:r>
              <a:rPr dirty="0" sz="1600" spc="-20" b="1">
                <a:solidFill>
                  <a:srgbClr val="1F497D"/>
                </a:solidFill>
                <a:latin typeface="Arial"/>
                <a:cs typeface="Arial"/>
              </a:rPr>
              <a:t>by: </a:t>
            </a:r>
            <a:r>
              <a:rPr dirty="0" sz="1600">
                <a:solidFill>
                  <a:srgbClr val="1F497D"/>
                </a:solidFill>
                <a:latin typeface="Arial"/>
                <a:cs typeface="Arial"/>
              </a:rPr>
              <a:t>Bill </a:t>
            </a:r>
            <a:r>
              <a:rPr dirty="0" sz="1600" spc="-15">
                <a:solidFill>
                  <a:srgbClr val="1F497D"/>
                </a:solidFill>
                <a:latin typeface="Arial"/>
                <a:cs typeface="Arial"/>
              </a:rPr>
              <a:t>Crozier, </a:t>
            </a:r>
            <a:r>
              <a:rPr dirty="0" sz="1600" spc="-5">
                <a:solidFill>
                  <a:srgbClr val="1F497D"/>
                </a:solidFill>
                <a:latin typeface="Arial"/>
                <a:cs typeface="Arial"/>
              </a:rPr>
              <a:t>Deputy</a:t>
            </a:r>
            <a:r>
              <a:rPr dirty="0" sz="1600" spc="75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dirty="0" sz="1600" spc="-15">
                <a:solidFill>
                  <a:srgbClr val="1F497D"/>
                </a:solidFill>
                <a:latin typeface="Arial"/>
                <a:cs typeface="Arial"/>
              </a:rPr>
              <a:t>Director,</a:t>
            </a:r>
            <a:endParaRPr sz="1600">
              <a:latin typeface="Arial"/>
              <a:cs typeface="Arial"/>
            </a:endParaRPr>
          </a:p>
          <a:p>
            <a:pPr marL="1384300">
              <a:lnSpc>
                <a:spcPct val="100000"/>
              </a:lnSpc>
            </a:pPr>
            <a:r>
              <a:rPr dirty="0" sz="1600" spc="-35">
                <a:solidFill>
                  <a:srgbClr val="1F497D"/>
                </a:solidFill>
                <a:latin typeface="Arial"/>
                <a:cs typeface="Arial"/>
              </a:rPr>
              <a:t>FAA </a:t>
            </a:r>
            <a:r>
              <a:rPr dirty="0" sz="1600" spc="-5">
                <a:solidFill>
                  <a:srgbClr val="1F497D"/>
                </a:solidFill>
                <a:latin typeface="Arial"/>
                <a:cs typeface="Arial"/>
              </a:rPr>
              <a:t>UAS Integration</a:t>
            </a:r>
            <a:r>
              <a:rPr dirty="0" sz="1600" spc="-75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1F497D"/>
                </a:solidFill>
                <a:latin typeface="Arial"/>
                <a:cs typeface="Arial"/>
              </a:rPr>
              <a:t>Office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3377" y="6304333"/>
            <a:ext cx="532130" cy="25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solidFill>
                  <a:srgbClr val="1F497D"/>
                </a:solidFill>
                <a:latin typeface="Arial"/>
                <a:cs typeface="Arial"/>
              </a:rPr>
              <a:t>Da</a:t>
            </a:r>
            <a:r>
              <a:rPr dirty="0" sz="1600" spc="-10" b="1">
                <a:solidFill>
                  <a:srgbClr val="1F497D"/>
                </a:solidFill>
                <a:latin typeface="Arial"/>
                <a:cs typeface="Arial"/>
              </a:rPr>
              <a:t>t</a:t>
            </a:r>
            <a:r>
              <a:rPr dirty="0" sz="1600" spc="-5" b="1">
                <a:solidFill>
                  <a:srgbClr val="1F497D"/>
                </a:solidFill>
                <a:latin typeface="Arial"/>
                <a:cs typeface="Arial"/>
              </a:rPr>
              <a:t>e: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24994" y="6304333"/>
            <a:ext cx="1256665" cy="25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>
                <a:solidFill>
                  <a:srgbClr val="1F497D"/>
                </a:solidFill>
                <a:latin typeface="Arial"/>
                <a:cs typeface="Arial"/>
              </a:rPr>
              <a:t>May 31,</a:t>
            </a:r>
            <a:r>
              <a:rPr dirty="0" sz="1600" spc="-6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dirty="0" sz="1600" spc="-5">
                <a:solidFill>
                  <a:srgbClr val="1F497D"/>
                </a:solidFill>
                <a:latin typeface="Arial"/>
                <a:cs typeface="Arial"/>
              </a:rPr>
              <a:t>2017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65" y="362775"/>
            <a:ext cx="7113270" cy="5670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UAS in Controlled Airspace</a:t>
            </a:r>
            <a:r>
              <a:rPr dirty="0" spc="-25"/>
              <a:t> </a:t>
            </a:r>
            <a:r>
              <a:rPr dirty="0" spc="-5"/>
              <a:t>ARC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  <a:hlinkClick r:id="rId2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35940" y="1331467"/>
            <a:ext cx="7673340" cy="41167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98450" marR="880744" indent="-28575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5" b="1">
                <a:latin typeface="Arial"/>
                <a:cs typeface="Arial"/>
              </a:rPr>
              <a:t>Recommend scenarios encompassing  most </a:t>
            </a:r>
            <a:r>
              <a:rPr dirty="0" sz="2800" b="1">
                <a:latin typeface="Arial"/>
                <a:cs typeface="Arial"/>
              </a:rPr>
              <a:t>desired</a:t>
            </a:r>
            <a:r>
              <a:rPr dirty="0" sz="2800" spc="-4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operations</a:t>
            </a:r>
            <a:endParaRPr sz="2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5" b="1">
                <a:latin typeface="Arial"/>
                <a:cs typeface="Arial"/>
              </a:rPr>
              <a:t>Identify gaps in </a:t>
            </a:r>
            <a:r>
              <a:rPr dirty="0" sz="2800" spc="-10" b="1">
                <a:latin typeface="Arial"/>
                <a:cs typeface="Arial"/>
              </a:rPr>
              <a:t>R&amp;D </a:t>
            </a:r>
            <a:r>
              <a:rPr dirty="0" sz="2800" b="1">
                <a:latin typeface="Arial"/>
                <a:cs typeface="Arial"/>
              </a:rPr>
              <a:t>to </a:t>
            </a:r>
            <a:r>
              <a:rPr dirty="0" sz="2800" spc="-5" b="1">
                <a:latin typeface="Arial"/>
                <a:cs typeface="Arial"/>
              </a:rPr>
              <a:t>inform</a:t>
            </a:r>
            <a:r>
              <a:rPr dirty="0" sz="2800" spc="7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integration</a:t>
            </a:r>
            <a:endParaRPr sz="2800">
              <a:latin typeface="Arial"/>
              <a:cs typeface="Arial"/>
            </a:endParaRPr>
          </a:p>
          <a:p>
            <a:pPr marL="299085" marR="194310" indent="-286385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5" b="1">
                <a:latin typeface="Arial"/>
                <a:cs typeface="Arial"/>
              </a:rPr>
              <a:t>Recommend prioritized changes/additions  </a:t>
            </a:r>
            <a:r>
              <a:rPr dirty="0" sz="2800" b="1">
                <a:latin typeface="Arial"/>
                <a:cs typeface="Arial"/>
              </a:rPr>
              <a:t>to </a:t>
            </a:r>
            <a:r>
              <a:rPr dirty="0" sz="2800" spc="-5" b="1">
                <a:latin typeface="Arial"/>
                <a:cs typeface="Arial"/>
              </a:rPr>
              <a:t>policies and capabilities </a:t>
            </a:r>
            <a:r>
              <a:rPr dirty="0" sz="2800" b="1">
                <a:latin typeface="Arial"/>
                <a:cs typeface="Arial"/>
              </a:rPr>
              <a:t>to achieve  </a:t>
            </a:r>
            <a:r>
              <a:rPr dirty="0" sz="2800" spc="-5" b="1">
                <a:latin typeface="Arial"/>
                <a:cs typeface="Arial"/>
              </a:rPr>
              <a:t>integration</a:t>
            </a:r>
            <a:endParaRPr sz="2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17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dirty="0" sz="2800" spc="-10" b="1">
                <a:latin typeface="Arial"/>
                <a:cs typeface="Arial"/>
              </a:rPr>
              <a:t>Submit </a:t>
            </a:r>
            <a:r>
              <a:rPr dirty="0" sz="2800" spc="-5" b="1">
                <a:latin typeface="Arial"/>
                <a:cs typeface="Arial"/>
              </a:rPr>
              <a:t>recommendations to the </a:t>
            </a:r>
            <a:r>
              <a:rPr dirty="0" sz="2800" spc="-60" b="1">
                <a:latin typeface="Arial"/>
                <a:cs typeface="Arial"/>
              </a:rPr>
              <a:t>FAA </a:t>
            </a:r>
            <a:r>
              <a:rPr dirty="0" sz="2800" spc="-5" b="1">
                <a:latin typeface="Arial"/>
                <a:cs typeface="Arial"/>
              </a:rPr>
              <a:t>within  12</a:t>
            </a:r>
            <a:r>
              <a:rPr dirty="0" sz="2800" spc="-85" b="1">
                <a:latin typeface="Arial"/>
                <a:cs typeface="Arial"/>
              </a:rPr>
              <a:t> </a:t>
            </a:r>
            <a:r>
              <a:rPr dirty="0" sz="2800" spc="-5" b="1">
                <a:latin typeface="Arial"/>
                <a:cs typeface="Arial"/>
              </a:rPr>
              <a:t>months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65" y="362775"/>
            <a:ext cx="5713730" cy="5670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Stakeholder</a:t>
            </a:r>
            <a:r>
              <a:rPr dirty="0" spc="-45"/>
              <a:t> </a:t>
            </a:r>
            <a:r>
              <a:rPr dirty="0" spc="-5"/>
              <a:t>Collaboration</a:t>
            </a:r>
          </a:p>
        </p:txBody>
      </p:sp>
      <p:sp>
        <p:nvSpPr>
          <p:cNvPr id="3" name="object 3"/>
          <p:cNvSpPr/>
          <p:nvPr/>
        </p:nvSpPr>
        <p:spPr>
          <a:xfrm>
            <a:off x="323850" y="1752600"/>
            <a:ext cx="4114800" cy="3962400"/>
          </a:xfrm>
          <a:custGeom>
            <a:avLst/>
            <a:gdLst/>
            <a:ahLst/>
            <a:cxnLst/>
            <a:rect l="l" t="t" r="r" b="b"/>
            <a:pathLst>
              <a:path w="4114800" h="3962400">
                <a:moveTo>
                  <a:pt x="0" y="0"/>
                </a:moveTo>
                <a:lnTo>
                  <a:pt x="4114800" y="0"/>
                </a:lnTo>
                <a:lnTo>
                  <a:pt x="4114800" y="3962400"/>
                </a:lnTo>
                <a:lnTo>
                  <a:pt x="0" y="3962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4F81B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10100" y="1752600"/>
            <a:ext cx="4124325" cy="3962400"/>
          </a:xfrm>
          <a:custGeom>
            <a:avLst/>
            <a:gdLst/>
            <a:ahLst/>
            <a:cxnLst/>
            <a:rect l="l" t="t" r="r" b="b"/>
            <a:pathLst>
              <a:path w="4124325" h="3962400">
                <a:moveTo>
                  <a:pt x="0" y="0"/>
                </a:moveTo>
                <a:lnTo>
                  <a:pt x="4124325" y="0"/>
                </a:lnTo>
                <a:lnTo>
                  <a:pt x="4124325" y="3962400"/>
                </a:lnTo>
                <a:lnTo>
                  <a:pt x="0" y="39624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F7964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60604" y="1037844"/>
            <a:ext cx="4241291" cy="835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21920">
              <a:lnSpc>
                <a:spcPct val="100000"/>
              </a:lnSpc>
            </a:pPr>
            <a:r>
              <a:rPr dirty="0"/>
              <a:t>Drone </a:t>
            </a:r>
            <a:r>
              <a:rPr dirty="0" spc="-5"/>
              <a:t>Advisory</a:t>
            </a:r>
            <a:r>
              <a:rPr dirty="0" spc="-150"/>
              <a:t> </a:t>
            </a:r>
            <a:r>
              <a:rPr dirty="0"/>
              <a:t>Committee</a:t>
            </a:r>
          </a:p>
          <a:p>
            <a:pPr algn="ctr" marL="122555">
              <a:lnSpc>
                <a:spcPct val="100000"/>
              </a:lnSpc>
              <a:spcBef>
                <a:spcPts val="15"/>
              </a:spcBef>
            </a:pPr>
            <a:r>
              <a:rPr dirty="0" sz="1600" spc="-15"/>
              <a:t>(DAC)</a:t>
            </a:r>
            <a:endParaRPr sz="1600"/>
          </a:p>
          <a:p>
            <a:pPr marL="355600" marR="5080" indent="-224154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000000"/>
                </a:solidFill>
              </a:rPr>
              <a:t>Purpose: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help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prioritize the FAA’s  UAS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integration</a:t>
            </a:r>
            <a:r>
              <a:rPr dirty="0" sz="18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activities</a:t>
            </a:r>
            <a:endParaRPr sz="1800">
              <a:latin typeface="Arial"/>
              <a:cs typeface="Arial"/>
            </a:endParaRPr>
          </a:p>
          <a:p>
            <a:pPr marL="355600" marR="718185" indent="-224154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Chaired by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Intel CEO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Brian 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Krzanich</a:t>
            </a:r>
            <a:endParaRPr sz="1800">
              <a:latin typeface="Arial"/>
              <a:cs typeface="Arial"/>
            </a:endParaRPr>
          </a:p>
          <a:p>
            <a:pPr marL="355600" indent="-224154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35</a:t>
            </a:r>
            <a:r>
              <a:rPr dirty="0" sz="1800" spc="-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members</a:t>
            </a:r>
            <a:endParaRPr sz="1800">
              <a:latin typeface="Arial"/>
              <a:cs typeface="Arial"/>
            </a:endParaRPr>
          </a:p>
          <a:p>
            <a:pPr marL="756285" marR="320040" indent="-287020">
              <a:lnSpc>
                <a:spcPct val="100000"/>
              </a:lnSpc>
              <a:spcBef>
                <a:spcPts val="335"/>
              </a:spcBef>
              <a:tabLst>
                <a:tab pos="756285" algn="l"/>
              </a:tabLst>
            </a:pP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–	</a:t>
            </a:r>
            <a:r>
              <a:rPr dirty="0" sz="1400" spc="-5" b="0">
                <a:solidFill>
                  <a:srgbClr val="000000"/>
                </a:solidFill>
                <a:latin typeface="Arial"/>
                <a:cs typeface="Arial"/>
              </a:rPr>
              <a:t>UAS manufacturers</a:t>
            </a:r>
            <a:r>
              <a:rPr dirty="0" sz="1400" spc="-4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5" b="0">
                <a:solidFill>
                  <a:srgbClr val="000000"/>
                </a:solidFill>
                <a:latin typeface="Arial"/>
                <a:cs typeface="Arial"/>
              </a:rPr>
              <a:t>and</a:t>
            </a:r>
            <a:r>
              <a:rPr dirty="0" sz="1400" spc="-3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5" b="0">
                <a:solidFill>
                  <a:srgbClr val="000000"/>
                </a:solidFill>
                <a:latin typeface="Arial"/>
                <a:cs typeface="Arial"/>
              </a:rPr>
              <a:t>operators,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5" b="0">
                <a:solidFill>
                  <a:srgbClr val="000000"/>
                </a:solidFill>
                <a:latin typeface="Arial"/>
                <a:cs typeface="Arial"/>
              </a:rPr>
              <a:t>traditional manned aviation, labor  organizations, radio and navigation  equipment manufacturers, airport  operators,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state </a:t>
            </a:r>
            <a:r>
              <a:rPr dirty="0" sz="1400" spc="-5" b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local</a:t>
            </a:r>
            <a:r>
              <a:rPr dirty="0" sz="1400" spc="-1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officials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Subcommittee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+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3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Task</a:t>
            </a:r>
            <a:r>
              <a:rPr dirty="0" sz="1800" spc="-6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Groups</a:t>
            </a:r>
            <a:endParaRPr sz="1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3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400" spc="-5">
                <a:latin typeface="Arial"/>
                <a:cs typeface="Arial"/>
              </a:rPr>
              <a:t>Roles and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Responsibilities</a:t>
            </a:r>
            <a:endParaRPr sz="1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3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400">
                <a:latin typeface="Arial"/>
                <a:cs typeface="Arial"/>
              </a:rPr>
              <a:t>Access to</a:t>
            </a:r>
            <a:r>
              <a:rPr dirty="0" sz="1400" spc="-1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Airspace</a:t>
            </a:r>
            <a:endParaRPr sz="1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3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400" spc="-5">
                <a:latin typeface="Arial"/>
                <a:cs typeface="Arial"/>
              </a:rPr>
              <a:t>UAS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Funding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43044" y="1037844"/>
            <a:ext cx="4311395" cy="835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73660">
              <a:lnSpc>
                <a:spcPct val="100000"/>
              </a:lnSpc>
            </a:pPr>
            <a:r>
              <a:rPr dirty="0"/>
              <a:t>Unmanned Aircraft Safety</a:t>
            </a:r>
            <a:r>
              <a:rPr dirty="0" spc="-240"/>
              <a:t> </a:t>
            </a:r>
            <a:r>
              <a:rPr dirty="0" spc="-35"/>
              <a:t>Team</a:t>
            </a:r>
          </a:p>
          <a:p>
            <a:pPr algn="ctr" marL="15875">
              <a:lnSpc>
                <a:spcPct val="100000"/>
              </a:lnSpc>
              <a:spcBef>
                <a:spcPts val="15"/>
              </a:spcBef>
            </a:pPr>
            <a:r>
              <a:rPr dirty="0" sz="1600" spc="-15"/>
              <a:t>(UAST)</a:t>
            </a:r>
            <a:endParaRPr sz="1600"/>
          </a:p>
          <a:p>
            <a:pPr marL="355600" marR="90170" indent="-224154">
              <a:lnSpc>
                <a:spcPct val="100000"/>
              </a:lnSpc>
              <a:spcBef>
                <a:spcPts val="8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1800" spc="-5">
                <a:solidFill>
                  <a:srgbClr val="000000"/>
                </a:solidFill>
              </a:rPr>
              <a:t>Purpose: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gather and analyze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data  </a:t>
            </a:r>
            <a:r>
              <a:rPr dirty="0" sz="1800" b="0">
                <a:solidFill>
                  <a:srgbClr val="000000"/>
                </a:solidFill>
                <a:latin typeface="Arial"/>
                <a:cs typeface="Arial"/>
              </a:rPr>
              <a:t>to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enhance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safety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and operations 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of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drones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in the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nation’s</a:t>
            </a:r>
            <a:r>
              <a:rPr dirty="0" sz="1800" spc="1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airspace</a:t>
            </a:r>
            <a:endParaRPr sz="1800">
              <a:latin typeface="Arial"/>
              <a:cs typeface="Arial"/>
            </a:endParaRPr>
          </a:p>
          <a:p>
            <a:pPr marL="355600" marR="356235" indent="-224154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Co-chaired by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AirMap CEO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Ben 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Marcus</a:t>
            </a:r>
            <a:endParaRPr sz="1800">
              <a:latin typeface="Arial"/>
              <a:cs typeface="Arial"/>
            </a:endParaRPr>
          </a:p>
          <a:p>
            <a:pPr marL="355600" indent="-224154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48</a:t>
            </a:r>
            <a:r>
              <a:rPr dirty="0" sz="1800" spc="-95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members</a:t>
            </a:r>
            <a:endParaRPr sz="1800">
              <a:latin typeface="Arial"/>
              <a:cs typeface="Arial"/>
            </a:endParaRPr>
          </a:p>
          <a:p>
            <a:pPr marL="756285" marR="5080" indent="-287020">
              <a:lnSpc>
                <a:spcPct val="100000"/>
              </a:lnSpc>
              <a:spcBef>
                <a:spcPts val="335"/>
              </a:spcBef>
              <a:tabLst>
                <a:tab pos="756285" algn="l"/>
              </a:tabLst>
            </a:pP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–	Primarily </a:t>
            </a:r>
            <a:r>
              <a:rPr dirty="0" sz="1400" spc="-5" b="0">
                <a:solidFill>
                  <a:srgbClr val="000000"/>
                </a:solidFill>
                <a:latin typeface="Arial"/>
                <a:cs typeface="Arial"/>
              </a:rPr>
              <a:t>UAS</a:t>
            </a:r>
            <a:r>
              <a:rPr dirty="0" sz="1400" spc="-2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5" b="0">
                <a:solidFill>
                  <a:srgbClr val="000000"/>
                </a:solidFill>
                <a:latin typeface="Arial"/>
                <a:cs typeface="Arial"/>
              </a:rPr>
              <a:t>manufacturers,</a:t>
            </a:r>
            <a:r>
              <a:rPr dirty="0" sz="1400" spc="-4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5" b="0">
                <a:solidFill>
                  <a:srgbClr val="000000"/>
                </a:solidFill>
                <a:latin typeface="Arial"/>
                <a:cs typeface="Arial"/>
              </a:rPr>
              <a:t>operators,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5" b="0">
                <a:solidFill>
                  <a:srgbClr val="000000"/>
                </a:solidFill>
                <a:latin typeface="Arial"/>
                <a:cs typeface="Arial"/>
              </a:rPr>
              <a:t>and </a:t>
            </a:r>
            <a:r>
              <a:rPr dirty="0" sz="1400" b="0">
                <a:solidFill>
                  <a:srgbClr val="000000"/>
                </a:solidFill>
                <a:latin typeface="Arial"/>
                <a:cs typeface="Arial"/>
              </a:rPr>
              <a:t>data </a:t>
            </a:r>
            <a:r>
              <a:rPr dirty="0" sz="1400" spc="-5" b="0">
                <a:solidFill>
                  <a:srgbClr val="000000"/>
                </a:solidFill>
                <a:latin typeface="Arial"/>
                <a:cs typeface="Arial"/>
              </a:rPr>
              <a:t>service providers, as well as  traditional manned aviation</a:t>
            </a:r>
            <a:r>
              <a:rPr dirty="0" sz="1400" spc="-8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400" spc="-5" b="0">
                <a:solidFill>
                  <a:srgbClr val="000000"/>
                </a:solidFill>
                <a:latin typeface="Arial"/>
                <a:cs typeface="Arial"/>
              </a:rPr>
              <a:t>groups</a:t>
            </a:r>
            <a:endParaRPr sz="1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 spc="-5" b="0">
                <a:solidFill>
                  <a:srgbClr val="000000"/>
                </a:solidFill>
                <a:latin typeface="Arial"/>
                <a:cs typeface="Arial"/>
              </a:rPr>
              <a:t>3 Working</a:t>
            </a:r>
            <a:r>
              <a:rPr dirty="0" sz="1800" spc="-60" b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Arial"/>
                <a:cs typeface="Arial"/>
              </a:rPr>
              <a:t>Groups</a:t>
            </a:r>
            <a:endParaRPr sz="1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3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400" spc="-5">
                <a:latin typeface="Arial"/>
                <a:cs typeface="Arial"/>
              </a:rPr>
              <a:t>UAS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Survey</a:t>
            </a:r>
            <a:endParaRPr sz="1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3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400" spc="-5">
                <a:latin typeface="Arial"/>
                <a:cs typeface="Arial"/>
              </a:rPr>
              <a:t>UAS Data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Management</a:t>
            </a:r>
            <a:endParaRPr sz="1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33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1400" spc="-5">
                <a:latin typeface="Arial"/>
                <a:cs typeface="Arial"/>
              </a:rPr>
              <a:t>UAS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Communications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  <a:hlinkClick r:id="rId4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  <p:transition spd="med">
    <p:fade thruBlk="0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65" y="330264"/>
            <a:ext cx="5050155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/>
              <a:t>Legislative</a:t>
            </a:r>
            <a:r>
              <a:rPr dirty="0" sz="4000" spc="-40"/>
              <a:t> </a:t>
            </a:r>
            <a:r>
              <a:rPr dirty="0" sz="4000" spc="-5"/>
              <a:t>Activities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  <a:hlinkClick r:id="rId2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558165" y="1255267"/>
            <a:ext cx="7866380" cy="4293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499109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800" spc="-10" b="1">
                <a:latin typeface="Arial"/>
                <a:cs typeface="Arial"/>
              </a:rPr>
              <a:t>FAA </a:t>
            </a:r>
            <a:r>
              <a:rPr dirty="0" sz="2800" spc="-5" b="1">
                <a:latin typeface="Arial"/>
                <a:cs typeface="Arial"/>
              </a:rPr>
              <a:t>Extension, </a:t>
            </a:r>
            <a:r>
              <a:rPr dirty="0" sz="2800" b="1">
                <a:latin typeface="Arial"/>
                <a:cs typeface="Arial"/>
              </a:rPr>
              <a:t>Safety </a:t>
            </a:r>
            <a:r>
              <a:rPr dirty="0" sz="2800" spc="-5" b="1">
                <a:latin typeface="Arial"/>
                <a:cs typeface="Arial"/>
              </a:rPr>
              <a:t>and Security Act –  Public Law</a:t>
            </a:r>
            <a:r>
              <a:rPr dirty="0" sz="2800" spc="-6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114-190</a:t>
            </a:r>
            <a:endParaRPr sz="28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90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Section 2202 – Remote </a:t>
            </a:r>
            <a:r>
              <a:rPr dirty="0" sz="2400">
                <a:latin typeface="Arial"/>
                <a:cs typeface="Arial"/>
              </a:rPr>
              <a:t>ID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Standards</a:t>
            </a:r>
            <a:endParaRPr sz="2400">
              <a:latin typeface="Arial"/>
              <a:cs typeface="Arial"/>
            </a:endParaRPr>
          </a:p>
          <a:p>
            <a:pPr lvl="1" marL="756285" marR="205104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Section 2206 – Airport Safety and Airspace Hazard  Mitigation Pilot</a:t>
            </a:r>
            <a:r>
              <a:rPr dirty="0" sz="2400" spc="-3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Program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Section 2208 – UTM Research</a:t>
            </a:r>
            <a:r>
              <a:rPr dirty="0" sz="2400" spc="20">
                <a:latin typeface="Arial"/>
                <a:cs typeface="Arial"/>
              </a:rPr>
              <a:t> </a:t>
            </a:r>
            <a:r>
              <a:rPr dirty="0" sz="2400" spc="-10">
                <a:latin typeface="Arial"/>
                <a:cs typeface="Arial"/>
              </a:rPr>
              <a:t>Plan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Section 2209 – Restrictions over </a:t>
            </a:r>
            <a:r>
              <a:rPr dirty="0" sz="2400" spc="-10">
                <a:latin typeface="Arial"/>
                <a:cs typeface="Arial"/>
              </a:rPr>
              <a:t>Fixed </a:t>
            </a:r>
            <a:r>
              <a:rPr dirty="0" sz="2400" spc="-5">
                <a:latin typeface="Arial"/>
                <a:cs typeface="Arial"/>
              </a:rPr>
              <a:t>Site</a:t>
            </a:r>
            <a:r>
              <a:rPr dirty="0" sz="2400" spc="9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Facilities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Section 2211 – UAS Research</a:t>
            </a:r>
            <a:r>
              <a:rPr dirty="0" sz="2400" spc="1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Roadmap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Section 2212 – UAS Collision</a:t>
            </a:r>
            <a:r>
              <a:rPr dirty="0" sz="2400" spc="5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Research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latin typeface="Arial"/>
                <a:cs typeface="Arial"/>
              </a:rPr>
              <a:t>Section 2213 – Probabilistic Risk</a:t>
            </a:r>
            <a:r>
              <a:rPr dirty="0" sz="2400" spc="7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Assessments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365" y="290576"/>
            <a:ext cx="2281555" cy="6286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0"/>
              <a:t>O</a:t>
            </a:r>
            <a:r>
              <a:rPr dirty="0" sz="4000" spc="-10"/>
              <a:t>ve</a:t>
            </a:r>
            <a:r>
              <a:rPr dirty="0" sz="4000"/>
              <a:t>r</a:t>
            </a:r>
            <a:r>
              <a:rPr dirty="0" sz="4000" spc="-10"/>
              <a:t>v</a:t>
            </a:r>
            <a:r>
              <a:rPr dirty="0" sz="4000"/>
              <a:t>i</a:t>
            </a:r>
            <a:r>
              <a:rPr dirty="0" sz="4000" spc="-10"/>
              <a:t>ew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  <a:hlinkClick r:id="rId2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3" name="object 3"/>
          <p:cNvSpPr txBox="1"/>
          <p:nvPr/>
        </p:nvSpPr>
        <p:spPr>
          <a:xfrm>
            <a:off x="612140" y="1104900"/>
            <a:ext cx="7327265" cy="48444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2017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Accomplishments</a:t>
            </a:r>
            <a:endParaRPr sz="24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4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Registration continues </a:t>
            </a:r>
            <a:r>
              <a:rPr dirty="0" sz="2000" spc="-5">
                <a:latin typeface="Arial"/>
                <a:cs typeface="Arial"/>
              </a:rPr>
              <a:t>to </a:t>
            </a:r>
            <a:r>
              <a:rPr dirty="0" sz="2000">
                <a:latin typeface="Arial"/>
                <a:cs typeface="Arial"/>
              </a:rPr>
              <a:t>grow – </a:t>
            </a:r>
            <a:r>
              <a:rPr dirty="0" sz="2000" spc="-5">
                <a:latin typeface="Arial"/>
                <a:cs typeface="Arial"/>
              </a:rPr>
              <a:t>over</a:t>
            </a:r>
            <a:r>
              <a:rPr dirty="0" sz="2000" spc="-1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835,000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Arial"/>
                <a:cs typeface="Arial"/>
              </a:rPr>
              <a:t>Pilot certificates </a:t>
            </a:r>
            <a:r>
              <a:rPr dirty="0" sz="2000">
                <a:latin typeface="Arial"/>
                <a:cs typeface="Arial"/>
              </a:rPr>
              <a:t>–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47,000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Arial"/>
                <a:cs typeface="Arial"/>
              </a:rPr>
              <a:t>Extended </a:t>
            </a:r>
            <a:r>
              <a:rPr dirty="0" sz="2000">
                <a:latin typeface="Arial"/>
                <a:cs typeface="Arial"/>
              </a:rPr>
              <a:t>and beyond </a:t>
            </a:r>
            <a:r>
              <a:rPr dirty="0" sz="2000" spc="-5">
                <a:latin typeface="Arial"/>
                <a:cs typeface="Arial"/>
              </a:rPr>
              <a:t>line-of-sight</a:t>
            </a:r>
            <a:r>
              <a:rPr dirty="0" sz="2000" spc="-8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waivers</a:t>
            </a:r>
            <a:endParaRPr sz="2000">
              <a:latin typeface="Arial"/>
              <a:cs typeface="Arial"/>
            </a:endParaRPr>
          </a:p>
          <a:p>
            <a:pPr lvl="1" marL="756285" indent="-286385">
              <a:lnSpc>
                <a:spcPct val="100000"/>
              </a:lnSpc>
              <a:spcBef>
                <a:spcPts val="48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UAS </a:t>
            </a:r>
            <a:r>
              <a:rPr dirty="0" sz="2000" spc="-5">
                <a:latin typeface="Arial"/>
                <a:cs typeface="Arial"/>
              </a:rPr>
              <a:t>facility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maps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LAANC and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UTM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UAS Integrated</a:t>
            </a:r>
            <a:r>
              <a:rPr dirty="0" sz="2400" spc="-65" b="1">
                <a:latin typeface="Arial"/>
                <a:cs typeface="Arial"/>
              </a:rPr>
              <a:t> </a:t>
            </a:r>
            <a:r>
              <a:rPr dirty="0" sz="2400" b="1">
                <a:latin typeface="Arial"/>
                <a:cs typeface="Arial"/>
              </a:rPr>
              <a:t>Gateway</a:t>
            </a:r>
            <a:endParaRPr sz="24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ARCs – UAS </a:t>
            </a:r>
            <a:r>
              <a:rPr dirty="0" sz="2400" b="1">
                <a:latin typeface="Arial"/>
                <a:cs typeface="Arial"/>
              </a:rPr>
              <a:t>ID </a:t>
            </a:r>
            <a:r>
              <a:rPr dirty="0" sz="2400" spc="-5" b="1">
                <a:latin typeface="Arial"/>
                <a:cs typeface="Arial"/>
              </a:rPr>
              <a:t>and Tracking, UAS </a:t>
            </a:r>
            <a:r>
              <a:rPr dirty="0" sz="2400" b="1">
                <a:latin typeface="Arial"/>
                <a:cs typeface="Arial"/>
              </a:rPr>
              <a:t>in </a:t>
            </a:r>
            <a:r>
              <a:rPr dirty="0" sz="2400" spc="-5" b="1">
                <a:latin typeface="Arial"/>
                <a:cs typeface="Arial"/>
              </a:rPr>
              <a:t>Controlled  Airspace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DAC and UAST</a:t>
            </a:r>
            <a:r>
              <a:rPr dirty="0" sz="2400" spc="-5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progress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Budget support </a:t>
            </a:r>
            <a:r>
              <a:rPr dirty="0" sz="2400" b="1">
                <a:latin typeface="Arial"/>
                <a:cs typeface="Arial"/>
              </a:rPr>
              <a:t>in </a:t>
            </a:r>
            <a:r>
              <a:rPr dirty="0" sz="2400" spc="-5" b="1">
                <a:latin typeface="Arial"/>
                <a:cs typeface="Arial"/>
              </a:rPr>
              <a:t>appropriations</a:t>
            </a:r>
            <a:r>
              <a:rPr dirty="0" sz="2400" spc="-75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bill</a:t>
            </a:r>
            <a:endParaRPr sz="24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latin typeface="Arial"/>
                <a:cs typeface="Arial"/>
              </a:rPr>
              <a:t>Legislative</a:t>
            </a:r>
            <a:r>
              <a:rPr dirty="0" sz="2400" spc="-6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Activities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21925" y="3608853"/>
            <a:ext cx="2187575" cy="2187575"/>
          </a:xfrm>
          <a:custGeom>
            <a:avLst/>
            <a:gdLst/>
            <a:ahLst/>
            <a:cxnLst/>
            <a:rect l="l" t="t" r="r" b="b"/>
            <a:pathLst>
              <a:path w="2187575" h="2187575">
                <a:moveTo>
                  <a:pt x="532765" y="152844"/>
                </a:moveTo>
                <a:lnTo>
                  <a:pt x="491643" y="178522"/>
                </a:lnTo>
                <a:lnTo>
                  <a:pt x="451791" y="205950"/>
                </a:lnTo>
                <a:lnTo>
                  <a:pt x="413258" y="235074"/>
                </a:lnTo>
                <a:lnTo>
                  <a:pt x="376097" y="265843"/>
                </a:lnTo>
                <a:lnTo>
                  <a:pt x="340361" y="298204"/>
                </a:lnTo>
                <a:lnTo>
                  <a:pt x="306101" y="332107"/>
                </a:lnTo>
                <a:lnTo>
                  <a:pt x="273369" y="367498"/>
                </a:lnTo>
                <a:lnTo>
                  <a:pt x="242218" y="404325"/>
                </a:lnTo>
                <a:lnTo>
                  <a:pt x="212699" y="442537"/>
                </a:lnTo>
                <a:lnTo>
                  <a:pt x="184865" y="482081"/>
                </a:lnTo>
                <a:lnTo>
                  <a:pt x="158767" y="522906"/>
                </a:lnTo>
                <a:lnTo>
                  <a:pt x="134458" y="564958"/>
                </a:lnTo>
                <a:lnTo>
                  <a:pt x="111990" y="608187"/>
                </a:lnTo>
                <a:lnTo>
                  <a:pt x="91415" y="652540"/>
                </a:lnTo>
                <a:lnTo>
                  <a:pt x="72784" y="697965"/>
                </a:lnTo>
                <a:lnTo>
                  <a:pt x="56150" y="744411"/>
                </a:lnTo>
                <a:lnTo>
                  <a:pt x="41566" y="791823"/>
                </a:lnTo>
                <a:lnTo>
                  <a:pt x="29082" y="840152"/>
                </a:lnTo>
                <a:lnTo>
                  <a:pt x="18751" y="889345"/>
                </a:lnTo>
                <a:lnTo>
                  <a:pt x="10625" y="939349"/>
                </a:lnTo>
                <a:lnTo>
                  <a:pt x="4757" y="990113"/>
                </a:lnTo>
                <a:lnTo>
                  <a:pt x="1197" y="1041584"/>
                </a:lnTo>
                <a:lnTo>
                  <a:pt x="0" y="1093711"/>
                </a:lnTo>
                <a:lnTo>
                  <a:pt x="1058" y="1142704"/>
                </a:lnTo>
                <a:lnTo>
                  <a:pt x="4203" y="1191121"/>
                </a:lnTo>
                <a:lnTo>
                  <a:pt x="9392" y="1238919"/>
                </a:lnTo>
                <a:lnTo>
                  <a:pt x="16582" y="1286055"/>
                </a:lnTo>
                <a:lnTo>
                  <a:pt x="25730" y="1332485"/>
                </a:lnTo>
                <a:lnTo>
                  <a:pt x="36793" y="1378167"/>
                </a:lnTo>
                <a:lnTo>
                  <a:pt x="49726" y="1423058"/>
                </a:lnTo>
                <a:lnTo>
                  <a:pt x="64488" y="1467113"/>
                </a:lnTo>
                <a:lnTo>
                  <a:pt x="81035" y="1510290"/>
                </a:lnTo>
                <a:lnTo>
                  <a:pt x="99324" y="1552546"/>
                </a:lnTo>
                <a:lnTo>
                  <a:pt x="119311" y="1593838"/>
                </a:lnTo>
                <a:lnTo>
                  <a:pt x="140953" y="1634122"/>
                </a:lnTo>
                <a:lnTo>
                  <a:pt x="164208" y="1673355"/>
                </a:lnTo>
                <a:lnTo>
                  <a:pt x="189032" y="1711494"/>
                </a:lnTo>
                <a:lnTo>
                  <a:pt x="215382" y="1748496"/>
                </a:lnTo>
                <a:lnTo>
                  <a:pt x="243214" y="1784317"/>
                </a:lnTo>
                <a:lnTo>
                  <a:pt x="272486" y="1818915"/>
                </a:lnTo>
                <a:lnTo>
                  <a:pt x="303154" y="1852246"/>
                </a:lnTo>
                <a:lnTo>
                  <a:pt x="335175" y="1884268"/>
                </a:lnTo>
                <a:lnTo>
                  <a:pt x="368506" y="1914936"/>
                </a:lnTo>
                <a:lnTo>
                  <a:pt x="403104" y="1944208"/>
                </a:lnTo>
                <a:lnTo>
                  <a:pt x="438926" y="1972040"/>
                </a:lnTo>
                <a:lnTo>
                  <a:pt x="475928" y="1998390"/>
                </a:lnTo>
                <a:lnTo>
                  <a:pt x="514067" y="2023214"/>
                </a:lnTo>
                <a:lnTo>
                  <a:pt x="553300" y="2046468"/>
                </a:lnTo>
                <a:lnTo>
                  <a:pt x="593584" y="2068111"/>
                </a:lnTo>
                <a:lnTo>
                  <a:pt x="634875" y="2088098"/>
                </a:lnTo>
                <a:lnTo>
                  <a:pt x="677131" y="2106387"/>
                </a:lnTo>
                <a:lnTo>
                  <a:pt x="720309" y="2122933"/>
                </a:lnTo>
                <a:lnTo>
                  <a:pt x="764364" y="2137695"/>
                </a:lnTo>
                <a:lnTo>
                  <a:pt x="809254" y="2150629"/>
                </a:lnTo>
                <a:lnTo>
                  <a:pt x="854936" y="2161691"/>
                </a:lnTo>
                <a:lnTo>
                  <a:pt x="901367" y="2170839"/>
                </a:lnTo>
                <a:lnTo>
                  <a:pt x="948503" y="2178030"/>
                </a:lnTo>
                <a:lnTo>
                  <a:pt x="996301" y="2183219"/>
                </a:lnTo>
                <a:lnTo>
                  <a:pt x="1044718" y="2186364"/>
                </a:lnTo>
                <a:lnTo>
                  <a:pt x="1093711" y="2187422"/>
                </a:lnTo>
                <a:lnTo>
                  <a:pt x="1142704" y="2186364"/>
                </a:lnTo>
                <a:lnTo>
                  <a:pt x="1191121" y="2183219"/>
                </a:lnTo>
                <a:lnTo>
                  <a:pt x="1238919" y="2178030"/>
                </a:lnTo>
                <a:lnTo>
                  <a:pt x="1286055" y="2170839"/>
                </a:lnTo>
                <a:lnTo>
                  <a:pt x="1332485" y="2161691"/>
                </a:lnTo>
                <a:lnTo>
                  <a:pt x="1378167" y="2150629"/>
                </a:lnTo>
                <a:lnTo>
                  <a:pt x="1423058" y="2137695"/>
                </a:lnTo>
                <a:lnTo>
                  <a:pt x="1467113" y="2122933"/>
                </a:lnTo>
                <a:lnTo>
                  <a:pt x="1510290" y="2106387"/>
                </a:lnTo>
                <a:lnTo>
                  <a:pt x="1552546" y="2088098"/>
                </a:lnTo>
                <a:lnTo>
                  <a:pt x="1593838" y="2068111"/>
                </a:lnTo>
                <a:lnTo>
                  <a:pt x="1634122" y="2046468"/>
                </a:lnTo>
                <a:lnTo>
                  <a:pt x="1673355" y="2023214"/>
                </a:lnTo>
                <a:lnTo>
                  <a:pt x="1711494" y="1998390"/>
                </a:lnTo>
                <a:lnTo>
                  <a:pt x="1748496" y="1972040"/>
                </a:lnTo>
                <a:lnTo>
                  <a:pt x="1784317" y="1944208"/>
                </a:lnTo>
                <a:lnTo>
                  <a:pt x="1818915" y="1914936"/>
                </a:lnTo>
                <a:lnTo>
                  <a:pt x="1852246" y="1884268"/>
                </a:lnTo>
                <a:lnTo>
                  <a:pt x="1884268" y="1852246"/>
                </a:lnTo>
                <a:lnTo>
                  <a:pt x="1914936" y="1818915"/>
                </a:lnTo>
                <a:lnTo>
                  <a:pt x="1944208" y="1784317"/>
                </a:lnTo>
                <a:lnTo>
                  <a:pt x="1972040" y="1748496"/>
                </a:lnTo>
                <a:lnTo>
                  <a:pt x="1998390" y="1711494"/>
                </a:lnTo>
                <a:lnTo>
                  <a:pt x="2023214" y="1673355"/>
                </a:lnTo>
                <a:lnTo>
                  <a:pt x="2046468" y="1634122"/>
                </a:lnTo>
                <a:lnTo>
                  <a:pt x="2068111" y="1593838"/>
                </a:lnTo>
                <a:lnTo>
                  <a:pt x="2088098" y="1552546"/>
                </a:lnTo>
                <a:lnTo>
                  <a:pt x="2106387" y="1510290"/>
                </a:lnTo>
                <a:lnTo>
                  <a:pt x="2122933" y="1467113"/>
                </a:lnTo>
                <a:lnTo>
                  <a:pt x="2137695" y="1423058"/>
                </a:lnTo>
                <a:lnTo>
                  <a:pt x="2150629" y="1378167"/>
                </a:lnTo>
                <a:lnTo>
                  <a:pt x="2161691" y="1332485"/>
                </a:lnTo>
                <a:lnTo>
                  <a:pt x="2170839" y="1286055"/>
                </a:lnTo>
                <a:lnTo>
                  <a:pt x="2178030" y="1238919"/>
                </a:lnTo>
                <a:lnTo>
                  <a:pt x="2183219" y="1191121"/>
                </a:lnTo>
                <a:lnTo>
                  <a:pt x="2186364" y="1142704"/>
                </a:lnTo>
                <a:lnTo>
                  <a:pt x="2187422" y="1093711"/>
                </a:lnTo>
                <a:lnTo>
                  <a:pt x="1093711" y="1093711"/>
                </a:lnTo>
                <a:lnTo>
                  <a:pt x="532765" y="152844"/>
                </a:lnTo>
                <a:close/>
              </a:path>
              <a:path w="2187575" h="2187575">
                <a:moveTo>
                  <a:pt x="1094600" y="0"/>
                </a:moveTo>
                <a:lnTo>
                  <a:pt x="1093711" y="1093711"/>
                </a:lnTo>
                <a:lnTo>
                  <a:pt x="2187422" y="1093711"/>
                </a:lnTo>
                <a:lnTo>
                  <a:pt x="2186365" y="1044741"/>
                </a:lnTo>
                <a:lnTo>
                  <a:pt x="2183223" y="996347"/>
                </a:lnTo>
                <a:lnTo>
                  <a:pt x="2178038" y="948571"/>
                </a:lnTo>
                <a:lnTo>
                  <a:pt x="2170855" y="901457"/>
                </a:lnTo>
                <a:lnTo>
                  <a:pt x="2161716" y="855047"/>
                </a:lnTo>
                <a:lnTo>
                  <a:pt x="2150664" y="809385"/>
                </a:lnTo>
                <a:lnTo>
                  <a:pt x="2137742" y="764514"/>
                </a:lnTo>
                <a:lnTo>
                  <a:pt x="2122994" y="720477"/>
                </a:lnTo>
                <a:lnTo>
                  <a:pt x="2106463" y="677316"/>
                </a:lnTo>
                <a:lnTo>
                  <a:pt x="2088191" y="635077"/>
                </a:lnTo>
                <a:lnTo>
                  <a:pt x="2068222" y="593800"/>
                </a:lnTo>
                <a:lnTo>
                  <a:pt x="2046599" y="553530"/>
                </a:lnTo>
                <a:lnTo>
                  <a:pt x="2023365" y="514309"/>
                </a:lnTo>
                <a:lnTo>
                  <a:pt x="1998563" y="476181"/>
                </a:lnTo>
                <a:lnTo>
                  <a:pt x="1972237" y="439189"/>
                </a:lnTo>
                <a:lnTo>
                  <a:pt x="1944429" y="403376"/>
                </a:lnTo>
                <a:lnTo>
                  <a:pt x="1915183" y="368785"/>
                </a:lnTo>
                <a:lnTo>
                  <a:pt x="1884541" y="335459"/>
                </a:lnTo>
                <a:lnTo>
                  <a:pt x="1852548" y="303441"/>
                </a:lnTo>
                <a:lnTo>
                  <a:pt x="1819245" y="272775"/>
                </a:lnTo>
                <a:lnTo>
                  <a:pt x="1784676" y="243503"/>
                </a:lnTo>
                <a:lnTo>
                  <a:pt x="1748885" y="215669"/>
                </a:lnTo>
                <a:lnTo>
                  <a:pt x="1711914" y="189316"/>
                </a:lnTo>
                <a:lnTo>
                  <a:pt x="1673806" y="164487"/>
                </a:lnTo>
                <a:lnTo>
                  <a:pt x="1634605" y="141224"/>
                </a:lnTo>
                <a:lnTo>
                  <a:pt x="1594353" y="119572"/>
                </a:lnTo>
                <a:lnTo>
                  <a:pt x="1553095" y="99573"/>
                </a:lnTo>
                <a:lnTo>
                  <a:pt x="1510872" y="81271"/>
                </a:lnTo>
                <a:lnTo>
                  <a:pt x="1467728" y="64707"/>
                </a:lnTo>
                <a:lnTo>
                  <a:pt x="1423707" y="49927"/>
                </a:lnTo>
                <a:lnTo>
                  <a:pt x="1378851" y="36972"/>
                </a:lnTo>
                <a:lnTo>
                  <a:pt x="1333203" y="25887"/>
                </a:lnTo>
                <a:lnTo>
                  <a:pt x="1286807" y="16713"/>
                </a:lnTo>
                <a:lnTo>
                  <a:pt x="1239705" y="9494"/>
                </a:lnTo>
                <a:lnTo>
                  <a:pt x="1191941" y="4273"/>
                </a:lnTo>
                <a:lnTo>
                  <a:pt x="1143559" y="1094"/>
                </a:lnTo>
                <a:lnTo>
                  <a:pt x="1094600" y="0"/>
                </a:lnTo>
                <a:close/>
              </a:path>
            </a:pathLst>
          </a:custGeom>
          <a:solidFill>
            <a:srgbClr val="4BACC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21925" y="3608853"/>
            <a:ext cx="2187575" cy="2187575"/>
          </a:xfrm>
          <a:custGeom>
            <a:avLst/>
            <a:gdLst/>
            <a:ahLst/>
            <a:cxnLst/>
            <a:rect l="l" t="t" r="r" b="b"/>
            <a:pathLst>
              <a:path w="2187575" h="2187575">
                <a:moveTo>
                  <a:pt x="1093711" y="1093711"/>
                </a:moveTo>
                <a:lnTo>
                  <a:pt x="532765" y="152844"/>
                </a:lnTo>
                <a:lnTo>
                  <a:pt x="491643" y="178522"/>
                </a:lnTo>
                <a:lnTo>
                  <a:pt x="451791" y="205950"/>
                </a:lnTo>
                <a:lnTo>
                  <a:pt x="413258" y="235074"/>
                </a:lnTo>
                <a:lnTo>
                  <a:pt x="376097" y="265843"/>
                </a:lnTo>
                <a:lnTo>
                  <a:pt x="340361" y="298204"/>
                </a:lnTo>
                <a:lnTo>
                  <a:pt x="306101" y="332107"/>
                </a:lnTo>
                <a:lnTo>
                  <a:pt x="273369" y="367498"/>
                </a:lnTo>
                <a:lnTo>
                  <a:pt x="242218" y="404325"/>
                </a:lnTo>
                <a:lnTo>
                  <a:pt x="212699" y="442537"/>
                </a:lnTo>
                <a:lnTo>
                  <a:pt x="184865" y="482081"/>
                </a:lnTo>
                <a:lnTo>
                  <a:pt x="158767" y="522906"/>
                </a:lnTo>
                <a:lnTo>
                  <a:pt x="134458" y="564958"/>
                </a:lnTo>
                <a:lnTo>
                  <a:pt x="111990" y="608187"/>
                </a:lnTo>
                <a:lnTo>
                  <a:pt x="91415" y="652540"/>
                </a:lnTo>
                <a:lnTo>
                  <a:pt x="72784" y="697965"/>
                </a:lnTo>
                <a:lnTo>
                  <a:pt x="56150" y="744411"/>
                </a:lnTo>
                <a:lnTo>
                  <a:pt x="41566" y="791823"/>
                </a:lnTo>
                <a:lnTo>
                  <a:pt x="29082" y="840152"/>
                </a:lnTo>
                <a:lnTo>
                  <a:pt x="18751" y="889345"/>
                </a:lnTo>
                <a:lnTo>
                  <a:pt x="10625" y="939349"/>
                </a:lnTo>
                <a:lnTo>
                  <a:pt x="4757" y="990113"/>
                </a:lnTo>
                <a:lnTo>
                  <a:pt x="1197" y="1041584"/>
                </a:lnTo>
                <a:lnTo>
                  <a:pt x="0" y="1093711"/>
                </a:lnTo>
                <a:lnTo>
                  <a:pt x="1058" y="1142704"/>
                </a:lnTo>
                <a:lnTo>
                  <a:pt x="4203" y="1191121"/>
                </a:lnTo>
                <a:lnTo>
                  <a:pt x="9392" y="1238919"/>
                </a:lnTo>
                <a:lnTo>
                  <a:pt x="16582" y="1286055"/>
                </a:lnTo>
                <a:lnTo>
                  <a:pt x="25730" y="1332485"/>
                </a:lnTo>
                <a:lnTo>
                  <a:pt x="36793" y="1378167"/>
                </a:lnTo>
                <a:lnTo>
                  <a:pt x="49726" y="1423058"/>
                </a:lnTo>
                <a:lnTo>
                  <a:pt x="64488" y="1467113"/>
                </a:lnTo>
                <a:lnTo>
                  <a:pt x="81035" y="1510290"/>
                </a:lnTo>
                <a:lnTo>
                  <a:pt x="99324" y="1552546"/>
                </a:lnTo>
                <a:lnTo>
                  <a:pt x="119311" y="1593838"/>
                </a:lnTo>
                <a:lnTo>
                  <a:pt x="140953" y="1634122"/>
                </a:lnTo>
                <a:lnTo>
                  <a:pt x="164208" y="1673355"/>
                </a:lnTo>
                <a:lnTo>
                  <a:pt x="189032" y="1711494"/>
                </a:lnTo>
                <a:lnTo>
                  <a:pt x="215382" y="1748496"/>
                </a:lnTo>
                <a:lnTo>
                  <a:pt x="243214" y="1784317"/>
                </a:lnTo>
                <a:lnTo>
                  <a:pt x="272486" y="1818915"/>
                </a:lnTo>
                <a:lnTo>
                  <a:pt x="303154" y="1852246"/>
                </a:lnTo>
                <a:lnTo>
                  <a:pt x="335175" y="1884268"/>
                </a:lnTo>
                <a:lnTo>
                  <a:pt x="368506" y="1914936"/>
                </a:lnTo>
                <a:lnTo>
                  <a:pt x="403104" y="1944208"/>
                </a:lnTo>
                <a:lnTo>
                  <a:pt x="438926" y="1972040"/>
                </a:lnTo>
                <a:lnTo>
                  <a:pt x="475928" y="1998390"/>
                </a:lnTo>
                <a:lnTo>
                  <a:pt x="514067" y="2023214"/>
                </a:lnTo>
                <a:lnTo>
                  <a:pt x="553300" y="2046468"/>
                </a:lnTo>
                <a:lnTo>
                  <a:pt x="593584" y="2068111"/>
                </a:lnTo>
                <a:lnTo>
                  <a:pt x="634875" y="2088098"/>
                </a:lnTo>
                <a:lnTo>
                  <a:pt x="677131" y="2106387"/>
                </a:lnTo>
                <a:lnTo>
                  <a:pt x="720309" y="2122933"/>
                </a:lnTo>
                <a:lnTo>
                  <a:pt x="764364" y="2137695"/>
                </a:lnTo>
                <a:lnTo>
                  <a:pt x="809254" y="2150629"/>
                </a:lnTo>
                <a:lnTo>
                  <a:pt x="854936" y="2161691"/>
                </a:lnTo>
                <a:lnTo>
                  <a:pt x="901367" y="2170839"/>
                </a:lnTo>
                <a:lnTo>
                  <a:pt x="948503" y="2178030"/>
                </a:lnTo>
                <a:lnTo>
                  <a:pt x="996301" y="2183219"/>
                </a:lnTo>
                <a:lnTo>
                  <a:pt x="1044718" y="2186364"/>
                </a:lnTo>
                <a:lnTo>
                  <a:pt x="1093711" y="2187422"/>
                </a:lnTo>
                <a:lnTo>
                  <a:pt x="1142704" y="2186364"/>
                </a:lnTo>
                <a:lnTo>
                  <a:pt x="1191121" y="2183219"/>
                </a:lnTo>
                <a:lnTo>
                  <a:pt x="1238919" y="2178030"/>
                </a:lnTo>
                <a:lnTo>
                  <a:pt x="1286055" y="2170839"/>
                </a:lnTo>
                <a:lnTo>
                  <a:pt x="1332485" y="2161691"/>
                </a:lnTo>
                <a:lnTo>
                  <a:pt x="1378167" y="2150629"/>
                </a:lnTo>
                <a:lnTo>
                  <a:pt x="1423058" y="2137695"/>
                </a:lnTo>
                <a:lnTo>
                  <a:pt x="1467113" y="2122933"/>
                </a:lnTo>
                <a:lnTo>
                  <a:pt x="1510290" y="2106387"/>
                </a:lnTo>
                <a:lnTo>
                  <a:pt x="1552546" y="2088098"/>
                </a:lnTo>
                <a:lnTo>
                  <a:pt x="1593838" y="2068111"/>
                </a:lnTo>
                <a:lnTo>
                  <a:pt x="1634122" y="2046468"/>
                </a:lnTo>
                <a:lnTo>
                  <a:pt x="1673355" y="2023214"/>
                </a:lnTo>
                <a:lnTo>
                  <a:pt x="1711494" y="1998390"/>
                </a:lnTo>
                <a:lnTo>
                  <a:pt x="1748496" y="1972040"/>
                </a:lnTo>
                <a:lnTo>
                  <a:pt x="1784317" y="1944208"/>
                </a:lnTo>
                <a:lnTo>
                  <a:pt x="1818915" y="1914936"/>
                </a:lnTo>
                <a:lnTo>
                  <a:pt x="1852246" y="1884268"/>
                </a:lnTo>
                <a:lnTo>
                  <a:pt x="1884268" y="1852246"/>
                </a:lnTo>
                <a:lnTo>
                  <a:pt x="1914936" y="1818915"/>
                </a:lnTo>
                <a:lnTo>
                  <a:pt x="1944208" y="1784317"/>
                </a:lnTo>
                <a:lnTo>
                  <a:pt x="1972040" y="1748496"/>
                </a:lnTo>
                <a:lnTo>
                  <a:pt x="1998390" y="1711494"/>
                </a:lnTo>
                <a:lnTo>
                  <a:pt x="2023214" y="1673355"/>
                </a:lnTo>
                <a:lnTo>
                  <a:pt x="2046468" y="1634122"/>
                </a:lnTo>
                <a:lnTo>
                  <a:pt x="2068111" y="1593838"/>
                </a:lnTo>
                <a:lnTo>
                  <a:pt x="2088098" y="1552546"/>
                </a:lnTo>
                <a:lnTo>
                  <a:pt x="2106387" y="1510290"/>
                </a:lnTo>
                <a:lnTo>
                  <a:pt x="2122933" y="1467113"/>
                </a:lnTo>
                <a:lnTo>
                  <a:pt x="2137695" y="1423058"/>
                </a:lnTo>
                <a:lnTo>
                  <a:pt x="2150629" y="1378167"/>
                </a:lnTo>
                <a:lnTo>
                  <a:pt x="2161691" y="1332485"/>
                </a:lnTo>
                <a:lnTo>
                  <a:pt x="2170839" y="1286055"/>
                </a:lnTo>
                <a:lnTo>
                  <a:pt x="2178030" y="1238919"/>
                </a:lnTo>
                <a:lnTo>
                  <a:pt x="2183219" y="1191121"/>
                </a:lnTo>
                <a:lnTo>
                  <a:pt x="2186364" y="1142704"/>
                </a:lnTo>
                <a:lnTo>
                  <a:pt x="2187422" y="1093711"/>
                </a:lnTo>
                <a:lnTo>
                  <a:pt x="2186365" y="1044741"/>
                </a:lnTo>
                <a:lnTo>
                  <a:pt x="2183223" y="996347"/>
                </a:lnTo>
                <a:lnTo>
                  <a:pt x="2178038" y="948571"/>
                </a:lnTo>
                <a:lnTo>
                  <a:pt x="2170855" y="901457"/>
                </a:lnTo>
                <a:lnTo>
                  <a:pt x="2161716" y="855047"/>
                </a:lnTo>
                <a:lnTo>
                  <a:pt x="2150664" y="809385"/>
                </a:lnTo>
                <a:lnTo>
                  <a:pt x="2137742" y="764514"/>
                </a:lnTo>
                <a:lnTo>
                  <a:pt x="2122994" y="720477"/>
                </a:lnTo>
                <a:lnTo>
                  <a:pt x="2106463" y="677316"/>
                </a:lnTo>
                <a:lnTo>
                  <a:pt x="2088191" y="635077"/>
                </a:lnTo>
                <a:lnTo>
                  <a:pt x="2068222" y="593800"/>
                </a:lnTo>
                <a:lnTo>
                  <a:pt x="2046599" y="553530"/>
                </a:lnTo>
                <a:lnTo>
                  <a:pt x="2023365" y="514309"/>
                </a:lnTo>
                <a:lnTo>
                  <a:pt x="1998563" y="476181"/>
                </a:lnTo>
                <a:lnTo>
                  <a:pt x="1972237" y="439189"/>
                </a:lnTo>
                <a:lnTo>
                  <a:pt x="1944429" y="403376"/>
                </a:lnTo>
                <a:lnTo>
                  <a:pt x="1915183" y="368785"/>
                </a:lnTo>
                <a:lnTo>
                  <a:pt x="1884541" y="335459"/>
                </a:lnTo>
                <a:lnTo>
                  <a:pt x="1852548" y="303441"/>
                </a:lnTo>
                <a:lnTo>
                  <a:pt x="1819245" y="272775"/>
                </a:lnTo>
                <a:lnTo>
                  <a:pt x="1784676" y="243503"/>
                </a:lnTo>
                <a:lnTo>
                  <a:pt x="1748885" y="215669"/>
                </a:lnTo>
                <a:lnTo>
                  <a:pt x="1711914" y="189316"/>
                </a:lnTo>
                <a:lnTo>
                  <a:pt x="1673806" y="164487"/>
                </a:lnTo>
                <a:lnTo>
                  <a:pt x="1634605" y="141224"/>
                </a:lnTo>
                <a:lnTo>
                  <a:pt x="1594353" y="119572"/>
                </a:lnTo>
                <a:lnTo>
                  <a:pt x="1553095" y="99573"/>
                </a:lnTo>
                <a:lnTo>
                  <a:pt x="1510872" y="81271"/>
                </a:lnTo>
                <a:lnTo>
                  <a:pt x="1467728" y="64707"/>
                </a:lnTo>
                <a:lnTo>
                  <a:pt x="1423707" y="49927"/>
                </a:lnTo>
                <a:lnTo>
                  <a:pt x="1378851" y="36972"/>
                </a:lnTo>
                <a:lnTo>
                  <a:pt x="1333203" y="25887"/>
                </a:lnTo>
                <a:lnTo>
                  <a:pt x="1286807" y="16713"/>
                </a:lnTo>
                <a:lnTo>
                  <a:pt x="1239705" y="9494"/>
                </a:lnTo>
                <a:lnTo>
                  <a:pt x="1191941" y="4273"/>
                </a:lnTo>
                <a:lnTo>
                  <a:pt x="1143559" y="1094"/>
                </a:lnTo>
                <a:lnTo>
                  <a:pt x="1094600" y="0"/>
                </a:lnTo>
                <a:lnTo>
                  <a:pt x="1093711" y="109371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854004" y="3610225"/>
            <a:ext cx="561975" cy="1092835"/>
          </a:xfrm>
          <a:custGeom>
            <a:avLst/>
            <a:gdLst/>
            <a:ahLst/>
            <a:cxnLst/>
            <a:rect l="l" t="t" r="r" b="b"/>
            <a:pathLst>
              <a:path w="561975" h="1092835">
                <a:moveTo>
                  <a:pt x="505917" y="0"/>
                </a:moveTo>
                <a:lnTo>
                  <a:pt x="455838" y="3592"/>
                </a:lnTo>
                <a:lnTo>
                  <a:pt x="406433" y="9372"/>
                </a:lnTo>
                <a:lnTo>
                  <a:pt x="357749" y="17291"/>
                </a:lnTo>
                <a:lnTo>
                  <a:pt x="309834" y="27301"/>
                </a:lnTo>
                <a:lnTo>
                  <a:pt x="262736" y="39353"/>
                </a:lnTo>
                <a:lnTo>
                  <a:pt x="216504" y="53401"/>
                </a:lnTo>
                <a:lnTo>
                  <a:pt x="171185" y="69395"/>
                </a:lnTo>
                <a:lnTo>
                  <a:pt x="126827" y="87288"/>
                </a:lnTo>
                <a:lnTo>
                  <a:pt x="83478" y="107031"/>
                </a:lnTo>
                <a:lnTo>
                  <a:pt x="41186" y="128578"/>
                </a:lnTo>
                <a:lnTo>
                  <a:pt x="0" y="151879"/>
                </a:lnTo>
                <a:lnTo>
                  <a:pt x="561632" y="1092339"/>
                </a:lnTo>
                <a:lnTo>
                  <a:pt x="505917" y="0"/>
                </a:lnTo>
                <a:close/>
              </a:path>
            </a:pathLst>
          </a:custGeom>
          <a:solidFill>
            <a:srgbClr val="F7964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854004" y="3610225"/>
            <a:ext cx="561975" cy="1092835"/>
          </a:xfrm>
          <a:custGeom>
            <a:avLst/>
            <a:gdLst/>
            <a:ahLst/>
            <a:cxnLst/>
            <a:rect l="l" t="t" r="r" b="b"/>
            <a:pathLst>
              <a:path w="561975" h="1092835">
                <a:moveTo>
                  <a:pt x="561632" y="1092339"/>
                </a:moveTo>
                <a:lnTo>
                  <a:pt x="505917" y="0"/>
                </a:lnTo>
                <a:lnTo>
                  <a:pt x="455838" y="3592"/>
                </a:lnTo>
                <a:lnTo>
                  <a:pt x="406433" y="9372"/>
                </a:lnTo>
                <a:lnTo>
                  <a:pt x="357749" y="17291"/>
                </a:lnTo>
                <a:lnTo>
                  <a:pt x="309834" y="27301"/>
                </a:lnTo>
                <a:lnTo>
                  <a:pt x="262736" y="39353"/>
                </a:lnTo>
                <a:lnTo>
                  <a:pt x="216504" y="53401"/>
                </a:lnTo>
                <a:lnTo>
                  <a:pt x="171185" y="69395"/>
                </a:lnTo>
                <a:lnTo>
                  <a:pt x="126827" y="87288"/>
                </a:lnTo>
                <a:lnTo>
                  <a:pt x="83478" y="107031"/>
                </a:lnTo>
                <a:lnTo>
                  <a:pt x="41186" y="128578"/>
                </a:lnTo>
                <a:lnTo>
                  <a:pt x="0" y="151879"/>
                </a:lnTo>
                <a:lnTo>
                  <a:pt x="561632" y="10923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387994" y="3608853"/>
            <a:ext cx="0" cy="1094105"/>
          </a:xfrm>
          <a:custGeom>
            <a:avLst/>
            <a:gdLst/>
            <a:ahLst/>
            <a:cxnLst/>
            <a:rect l="l" t="t" r="r" b="b"/>
            <a:pathLst>
              <a:path w="0" h="1094104">
                <a:moveTo>
                  <a:pt x="0" y="0"/>
                </a:moveTo>
                <a:lnTo>
                  <a:pt x="0" y="1093711"/>
                </a:lnTo>
              </a:path>
            </a:pathLst>
          </a:custGeom>
          <a:ln w="55283">
            <a:solidFill>
              <a:srgbClr val="8064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60353" y="3608853"/>
            <a:ext cx="55880" cy="1094105"/>
          </a:xfrm>
          <a:custGeom>
            <a:avLst/>
            <a:gdLst/>
            <a:ahLst/>
            <a:cxnLst/>
            <a:rect l="l" t="t" r="r" b="b"/>
            <a:pathLst>
              <a:path w="55880" h="1094104">
                <a:moveTo>
                  <a:pt x="55283" y="1093711"/>
                </a:moveTo>
                <a:lnTo>
                  <a:pt x="55283" y="0"/>
                </a:lnTo>
                <a:lnTo>
                  <a:pt x="0" y="1396"/>
                </a:lnTo>
                <a:lnTo>
                  <a:pt x="55283" y="109371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178692" y="5099409"/>
            <a:ext cx="768985" cy="27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990" marR="5080" indent="-161925">
              <a:lnSpc>
                <a:spcPts val="1040"/>
              </a:lnSpc>
            </a:pPr>
            <a:r>
              <a:rPr dirty="0" sz="900" spc="-5" b="1">
                <a:latin typeface="Arial"/>
                <a:cs typeface="Arial"/>
              </a:rPr>
              <a:t>Online</a:t>
            </a:r>
            <a:r>
              <a:rPr dirty="0" sz="900" spc="-60" b="1">
                <a:latin typeface="Arial"/>
                <a:cs typeface="Arial"/>
              </a:rPr>
              <a:t> </a:t>
            </a:r>
            <a:r>
              <a:rPr dirty="0" sz="900" spc="-5" b="1">
                <a:latin typeface="Arial"/>
                <a:cs typeface="Arial"/>
              </a:rPr>
              <a:t>Hobby  </a:t>
            </a:r>
            <a:r>
              <a:rPr dirty="0" sz="900" b="1">
                <a:latin typeface="Arial"/>
                <a:cs typeface="Arial"/>
              </a:rPr>
              <a:t>764,344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38955" y="3861911"/>
            <a:ext cx="682625" cy="409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1905">
              <a:lnSpc>
                <a:spcPct val="96100"/>
              </a:lnSpc>
            </a:pPr>
            <a:r>
              <a:rPr dirty="0" sz="900" spc="-5" b="1">
                <a:latin typeface="Arial"/>
                <a:cs typeface="Arial"/>
              </a:rPr>
              <a:t>Online  </a:t>
            </a:r>
            <a:r>
              <a:rPr dirty="0" sz="900" spc="-10" b="1">
                <a:latin typeface="Arial"/>
                <a:cs typeface="Arial"/>
              </a:rPr>
              <a:t>C</a:t>
            </a:r>
            <a:r>
              <a:rPr dirty="0" sz="900" b="1">
                <a:latin typeface="Arial"/>
                <a:cs typeface="Arial"/>
              </a:rPr>
              <a:t>o</a:t>
            </a:r>
            <a:r>
              <a:rPr dirty="0" sz="900" spc="-5" b="1">
                <a:latin typeface="Arial"/>
                <a:cs typeface="Arial"/>
              </a:rPr>
              <a:t>mme</a:t>
            </a:r>
            <a:r>
              <a:rPr dirty="0" sz="900" spc="-5" b="1">
                <a:latin typeface="Arial"/>
                <a:cs typeface="Arial"/>
              </a:rPr>
              <a:t>r</a:t>
            </a:r>
            <a:r>
              <a:rPr dirty="0" sz="900" b="1">
                <a:latin typeface="Arial"/>
                <a:cs typeface="Arial"/>
              </a:rPr>
              <a:t>cial  </a:t>
            </a:r>
            <a:r>
              <a:rPr dirty="0" sz="900" b="1">
                <a:latin typeface="Arial"/>
                <a:cs typeface="Arial"/>
              </a:rPr>
              <a:t>64,808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95075" y="3804961"/>
            <a:ext cx="344805" cy="275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7940" marR="5080" indent="-15875">
              <a:lnSpc>
                <a:spcPts val="1040"/>
              </a:lnSpc>
            </a:pPr>
            <a:r>
              <a:rPr dirty="0" sz="900" spc="-5" b="1">
                <a:latin typeface="Arial"/>
                <a:cs typeface="Arial"/>
              </a:rPr>
              <a:t>P</a:t>
            </a:r>
            <a:r>
              <a:rPr dirty="0" sz="900" b="1">
                <a:latin typeface="Arial"/>
                <a:cs typeface="Arial"/>
              </a:rPr>
              <a:t>ap</a:t>
            </a:r>
            <a:r>
              <a:rPr dirty="0" sz="900" spc="-5" b="1">
                <a:latin typeface="Arial"/>
                <a:cs typeface="Arial"/>
              </a:rPr>
              <a:t>er  </a:t>
            </a:r>
            <a:r>
              <a:rPr dirty="0" sz="900" b="1">
                <a:latin typeface="Arial"/>
                <a:cs typeface="Arial"/>
              </a:rPr>
              <a:t>6,727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6907" y="3282950"/>
            <a:ext cx="1805305" cy="25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20" b="1">
                <a:latin typeface="Arial"/>
                <a:cs typeface="Arial"/>
              </a:rPr>
              <a:t>UAS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Registrations</a:t>
            </a:r>
            <a:endParaRPr sz="1600">
              <a:latin typeface="Arial"/>
              <a:cs typeface="Arial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5327650" y="3498850"/>
          <a:ext cx="3371850" cy="2350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7653"/>
                <a:gridCol w="1505146"/>
              </a:tblGrid>
              <a:tr h="583882">
                <a:tc gridSpan="2">
                  <a:txBody>
                    <a:bodyPr/>
                    <a:lstStyle/>
                    <a:p>
                      <a:pPr marL="829310" marR="84455" indent="-73914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Airspace Waivers/Authorizations  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Approved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600" spc="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4,336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29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434853">
                <a:tc>
                  <a:txBody>
                    <a:bodyPr/>
                    <a:lstStyle/>
                    <a:p>
                      <a:pPr algn="r" marR="5556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B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L w="1270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98B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3025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602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870"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98B954"/>
                      </a:solidFill>
                      <a:prstDash val="solid"/>
                    </a:lnB>
                  </a:tcPr>
                </a:tc>
              </a:tr>
              <a:tr h="439616">
                <a:tc>
                  <a:txBody>
                    <a:bodyPr/>
                    <a:lstStyle/>
                    <a:p>
                      <a:pPr algn="r" marR="5556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98B954"/>
                      </a:solidFill>
                      <a:prstDash val="solid"/>
                    </a:lnT>
                    <a:lnB w="9525">
                      <a:solidFill>
                        <a:srgbClr val="98B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30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941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98B954"/>
                      </a:solidFill>
                      <a:prstDash val="solid"/>
                    </a:lnT>
                    <a:lnB w="9525">
                      <a:solidFill>
                        <a:srgbClr val="98B954"/>
                      </a:solidFill>
                      <a:prstDash val="solid"/>
                    </a:lnB>
                  </a:tcPr>
                </a:tc>
              </a:tr>
              <a:tr h="439615">
                <a:tc>
                  <a:txBody>
                    <a:bodyPr/>
                    <a:lstStyle/>
                    <a:p>
                      <a:pPr algn="r" marR="55499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98B954"/>
                      </a:solidFill>
                      <a:prstDash val="solid"/>
                    </a:lnT>
                    <a:lnB w="9525">
                      <a:solidFill>
                        <a:srgbClr val="98B9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366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2,368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98B954"/>
                      </a:solidFill>
                      <a:prstDash val="solid"/>
                    </a:lnT>
                    <a:lnB w="9525">
                      <a:solidFill>
                        <a:srgbClr val="98B954"/>
                      </a:solidFill>
                      <a:prstDash val="solid"/>
                    </a:lnB>
                  </a:tcPr>
                </a:tc>
              </a:tr>
              <a:tr h="439615">
                <a:tc>
                  <a:txBody>
                    <a:bodyPr/>
                    <a:lstStyle/>
                    <a:p>
                      <a:pPr algn="r" marR="560070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4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L w="12700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98B95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3025">
                        <a:lnSpc>
                          <a:spcPct val="100000"/>
                        </a:lnSpc>
                        <a:spcBef>
                          <a:spcPts val="805"/>
                        </a:spcBef>
                      </a:pPr>
                      <a:r>
                        <a:rPr dirty="0" sz="1400" spc="-5" b="1">
                          <a:latin typeface="Arial"/>
                          <a:cs typeface="Arial"/>
                        </a:rPr>
                        <a:t>425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02235"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98B954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3" name="object 13"/>
          <p:cNvSpPr/>
          <p:nvPr/>
        </p:nvSpPr>
        <p:spPr>
          <a:xfrm>
            <a:off x="2705100" y="1498092"/>
            <a:ext cx="0" cy="94615"/>
          </a:xfrm>
          <a:custGeom>
            <a:avLst/>
            <a:gdLst/>
            <a:ahLst/>
            <a:cxnLst/>
            <a:rect l="l" t="t" r="r" b="b"/>
            <a:pathLst>
              <a:path w="0" h="94615">
                <a:moveTo>
                  <a:pt x="0" y="0"/>
                </a:moveTo>
                <a:lnTo>
                  <a:pt x="0" y="94475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705100" y="2029968"/>
            <a:ext cx="0" cy="187960"/>
          </a:xfrm>
          <a:custGeom>
            <a:avLst/>
            <a:gdLst/>
            <a:ahLst/>
            <a:cxnLst/>
            <a:rect l="l" t="t" r="r" b="b"/>
            <a:pathLst>
              <a:path w="0" h="187960">
                <a:moveTo>
                  <a:pt x="0" y="0"/>
                </a:moveTo>
                <a:lnTo>
                  <a:pt x="0" y="187451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705100" y="2342388"/>
            <a:ext cx="0" cy="718185"/>
          </a:xfrm>
          <a:custGeom>
            <a:avLst/>
            <a:gdLst/>
            <a:ahLst/>
            <a:cxnLst/>
            <a:rect l="l" t="t" r="r" b="b"/>
            <a:pathLst>
              <a:path w="0" h="718185">
                <a:moveTo>
                  <a:pt x="0" y="0"/>
                </a:moveTo>
                <a:lnTo>
                  <a:pt x="0" y="71780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49523" y="1498092"/>
            <a:ext cx="0" cy="94615"/>
          </a:xfrm>
          <a:custGeom>
            <a:avLst/>
            <a:gdLst/>
            <a:ahLst/>
            <a:cxnLst/>
            <a:rect l="l" t="t" r="r" b="b"/>
            <a:pathLst>
              <a:path w="0" h="94615">
                <a:moveTo>
                  <a:pt x="0" y="0"/>
                </a:moveTo>
                <a:lnTo>
                  <a:pt x="0" y="94475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49523" y="2029968"/>
            <a:ext cx="0" cy="1030605"/>
          </a:xfrm>
          <a:custGeom>
            <a:avLst/>
            <a:gdLst/>
            <a:ahLst/>
            <a:cxnLst/>
            <a:rect l="l" t="t" r="r" b="b"/>
            <a:pathLst>
              <a:path w="0" h="1030605">
                <a:moveTo>
                  <a:pt x="0" y="0"/>
                </a:moveTo>
                <a:lnTo>
                  <a:pt x="0" y="10302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92423" y="1498092"/>
            <a:ext cx="0" cy="94615"/>
          </a:xfrm>
          <a:custGeom>
            <a:avLst/>
            <a:gdLst/>
            <a:ahLst/>
            <a:cxnLst/>
            <a:rect l="l" t="t" r="r" b="b"/>
            <a:pathLst>
              <a:path w="0" h="94615">
                <a:moveTo>
                  <a:pt x="0" y="0"/>
                </a:moveTo>
                <a:lnTo>
                  <a:pt x="0" y="94475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735323" y="1498092"/>
            <a:ext cx="0" cy="94615"/>
          </a:xfrm>
          <a:custGeom>
            <a:avLst/>
            <a:gdLst/>
            <a:ahLst/>
            <a:cxnLst/>
            <a:rect l="l" t="t" r="r" b="b"/>
            <a:pathLst>
              <a:path w="0" h="94615">
                <a:moveTo>
                  <a:pt x="0" y="0"/>
                </a:moveTo>
                <a:lnTo>
                  <a:pt x="0" y="94475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078223" y="1498092"/>
            <a:ext cx="0" cy="94615"/>
          </a:xfrm>
          <a:custGeom>
            <a:avLst/>
            <a:gdLst/>
            <a:ahLst/>
            <a:cxnLst/>
            <a:rect l="l" t="t" r="r" b="b"/>
            <a:pathLst>
              <a:path w="0" h="94615">
                <a:moveTo>
                  <a:pt x="0" y="0"/>
                </a:moveTo>
                <a:lnTo>
                  <a:pt x="0" y="94475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422647" y="1498092"/>
            <a:ext cx="0" cy="94615"/>
          </a:xfrm>
          <a:custGeom>
            <a:avLst/>
            <a:gdLst/>
            <a:ahLst/>
            <a:cxnLst/>
            <a:rect l="l" t="t" r="r" b="b"/>
            <a:pathLst>
              <a:path w="0" h="94615">
                <a:moveTo>
                  <a:pt x="0" y="0"/>
                </a:moveTo>
                <a:lnTo>
                  <a:pt x="0" y="94475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765547" y="1498091"/>
            <a:ext cx="0" cy="1562100"/>
          </a:xfrm>
          <a:custGeom>
            <a:avLst/>
            <a:gdLst/>
            <a:ahLst/>
            <a:cxnLst/>
            <a:rect l="l" t="t" r="r" b="b"/>
            <a:pathLst>
              <a:path w="0" h="1562100">
                <a:moveTo>
                  <a:pt x="0" y="0"/>
                </a:moveTo>
                <a:lnTo>
                  <a:pt x="0" y="1562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362200" y="2217420"/>
            <a:ext cx="690880" cy="125095"/>
          </a:xfrm>
          <a:custGeom>
            <a:avLst/>
            <a:gdLst/>
            <a:ahLst/>
            <a:cxnLst/>
            <a:rect l="l" t="t" r="r" b="b"/>
            <a:pathLst>
              <a:path w="690880" h="125094">
                <a:moveTo>
                  <a:pt x="690372" y="0"/>
                </a:moveTo>
                <a:lnTo>
                  <a:pt x="0" y="0"/>
                </a:lnTo>
                <a:lnTo>
                  <a:pt x="0" y="124967"/>
                </a:lnTo>
                <a:lnTo>
                  <a:pt x="690372" y="124967"/>
                </a:lnTo>
                <a:lnTo>
                  <a:pt x="690372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2362200" y="2529827"/>
            <a:ext cx="332740" cy="125095"/>
          </a:xfrm>
          <a:custGeom>
            <a:avLst/>
            <a:gdLst/>
            <a:ahLst/>
            <a:cxnLst/>
            <a:rect l="l" t="t" r="r" b="b"/>
            <a:pathLst>
              <a:path w="332739" h="125094">
                <a:moveTo>
                  <a:pt x="332219" y="0"/>
                </a:moveTo>
                <a:lnTo>
                  <a:pt x="0" y="0"/>
                </a:lnTo>
                <a:lnTo>
                  <a:pt x="0" y="124980"/>
                </a:lnTo>
                <a:lnTo>
                  <a:pt x="332219" y="124980"/>
                </a:lnTo>
                <a:lnTo>
                  <a:pt x="332219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2362200" y="2842260"/>
            <a:ext cx="329565" cy="125095"/>
          </a:xfrm>
          <a:custGeom>
            <a:avLst/>
            <a:gdLst/>
            <a:ahLst/>
            <a:cxnLst/>
            <a:rect l="l" t="t" r="r" b="b"/>
            <a:pathLst>
              <a:path w="329564" h="125094">
                <a:moveTo>
                  <a:pt x="329184" y="0"/>
                </a:moveTo>
                <a:lnTo>
                  <a:pt x="0" y="0"/>
                </a:lnTo>
                <a:lnTo>
                  <a:pt x="0" y="124967"/>
                </a:lnTo>
                <a:lnTo>
                  <a:pt x="329184" y="124967"/>
                </a:lnTo>
                <a:lnTo>
                  <a:pt x="32918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362200" y="1498091"/>
            <a:ext cx="2403475" cy="0"/>
          </a:xfrm>
          <a:custGeom>
            <a:avLst/>
            <a:gdLst/>
            <a:ahLst/>
            <a:cxnLst/>
            <a:rect l="l" t="t" r="r" b="b"/>
            <a:pathLst>
              <a:path w="2403475" h="0">
                <a:moveTo>
                  <a:pt x="0" y="0"/>
                </a:moveTo>
                <a:lnTo>
                  <a:pt x="2403348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362200" y="1458467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5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705100" y="1458467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5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49523" y="1458467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5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392423" y="1458467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5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735323" y="1458467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5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078223" y="1458467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5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422647" y="1458467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5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765547" y="1458467"/>
            <a:ext cx="0" cy="40005"/>
          </a:xfrm>
          <a:custGeom>
            <a:avLst/>
            <a:gdLst/>
            <a:ahLst/>
            <a:cxnLst/>
            <a:rect l="l" t="t" r="r" b="b"/>
            <a:pathLst>
              <a:path w="0" h="40005">
                <a:moveTo>
                  <a:pt x="0" y="0"/>
                </a:moveTo>
                <a:lnTo>
                  <a:pt x="0" y="39624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362200" y="1498091"/>
            <a:ext cx="0" cy="1562100"/>
          </a:xfrm>
          <a:custGeom>
            <a:avLst/>
            <a:gdLst/>
            <a:ahLst/>
            <a:cxnLst/>
            <a:rect l="l" t="t" r="r" b="b"/>
            <a:pathLst>
              <a:path w="0" h="1562100">
                <a:moveTo>
                  <a:pt x="0" y="0"/>
                </a:moveTo>
                <a:lnTo>
                  <a:pt x="0" y="156210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322576" y="149809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2322576" y="181051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2322576" y="212293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2322576" y="2435351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22576" y="274777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2322576" y="3060192"/>
            <a:ext cx="40005" cy="0"/>
          </a:xfrm>
          <a:custGeom>
            <a:avLst/>
            <a:gdLst/>
            <a:ahLst/>
            <a:cxnLst/>
            <a:rect l="l" t="t" r="r" b="b"/>
            <a:pathLst>
              <a:path w="40005" h="0">
                <a:moveTo>
                  <a:pt x="0" y="0"/>
                </a:moveTo>
                <a:lnTo>
                  <a:pt x="39624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42" name="object 42"/>
          <p:cNvGraphicFramePr>
            <a:graphicFrameLocks noGrp="1"/>
          </p:cNvGraphicFramePr>
          <p:nvPr/>
        </p:nvGraphicFramePr>
        <p:xfrm>
          <a:off x="2362200" y="1592567"/>
          <a:ext cx="2269490" cy="146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2900"/>
                <a:gridCol w="344424"/>
                <a:gridCol w="342900"/>
                <a:gridCol w="193535"/>
                <a:gridCol w="149364"/>
                <a:gridCol w="342900"/>
                <a:gridCol w="344424"/>
                <a:gridCol w="208787"/>
              </a:tblGrid>
              <a:tr h="124980">
                <a:tc gridSpan="8">
                  <a:txBody>
                    <a:bodyPr/>
                    <a:lstStyle/>
                    <a:p>
                      <a:pPr algn="r" marR="69850">
                        <a:lnSpc>
                          <a:spcPts val="105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66%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7451"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87878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78787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78787"/>
                      </a:solidFill>
                      <a:prstDash val="solid"/>
                    </a:lnR>
                  </a:tcPr>
                </a:tc>
                <a:tc grid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78787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3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78787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78787"/>
                      </a:solidFill>
                      <a:prstDash val="solid"/>
                    </a:lnR>
                  </a:tcPr>
                </a:tc>
                <a:tc rowSpan="3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78787"/>
                      </a:solidFill>
                      <a:prstDash val="solid"/>
                    </a:lnL>
                  </a:tcPr>
                </a:tc>
              </a:tr>
              <a:tr h="124967">
                <a:tc gridSpan="4">
                  <a:txBody>
                    <a:bodyPr/>
                    <a:lstStyle/>
                    <a:p>
                      <a:pPr algn="r" marR="69850">
                        <a:lnSpc>
                          <a:spcPts val="1050"/>
                        </a:lnSpc>
                      </a:pPr>
                      <a:r>
                        <a:rPr dirty="0" sz="1000" spc="-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878787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78787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78787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878787"/>
                      </a:solidFill>
                      <a:prstDash val="solid"/>
                    </a:lnL>
                  </a:tcPr>
                </a:tc>
              </a:tr>
              <a:tr h="1030224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algn="ctr" marR="42545">
                        <a:lnSpc>
                          <a:spcPct val="10000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20%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0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dirty="0" sz="10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10%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878787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78787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78787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878787"/>
                      </a:solidFill>
                      <a:prstDash val="solid"/>
                    </a:lnL>
                    <a:lnR w="9144">
                      <a:solidFill>
                        <a:srgbClr val="878787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878787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sp>
        <p:nvSpPr>
          <p:cNvPr id="43" name="object 43"/>
          <p:cNvSpPr txBox="1"/>
          <p:nvPr/>
        </p:nvSpPr>
        <p:spPr>
          <a:xfrm>
            <a:off x="738228" y="1875609"/>
            <a:ext cx="1524000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 b="1">
                <a:latin typeface="Arial"/>
                <a:cs typeface="Arial"/>
              </a:rPr>
              <a:t>Operations over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b="1">
                <a:latin typeface="Arial"/>
                <a:cs typeface="Arial"/>
              </a:rPr>
              <a:t>People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34750" y="2188090"/>
            <a:ext cx="122491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 b="1">
                <a:latin typeface="Arial"/>
                <a:cs typeface="Arial"/>
              </a:rPr>
              <a:t>BVLOS</a:t>
            </a:r>
            <a:r>
              <a:rPr dirty="0" sz="1050" spc="-70" b="1">
                <a:latin typeface="Arial"/>
                <a:cs typeface="Arial"/>
              </a:rPr>
              <a:t> </a:t>
            </a:r>
            <a:r>
              <a:rPr dirty="0" sz="1050" spc="-5" b="1">
                <a:latin typeface="Arial"/>
                <a:cs typeface="Arial"/>
              </a:rPr>
              <a:t>Operations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068" y="2500571"/>
            <a:ext cx="2182495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 b="1">
                <a:latin typeface="Arial"/>
                <a:cs typeface="Arial"/>
              </a:rPr>
              <a:t>Operations </a:t>
            </a:r>
            <a:r>
              <a:rPr dirty="0" sz="1050" b="1">
                <a:latin typeface="Arial"/>
                <a:cs typeface="Arial"/>
              </a:rPr>
              <a:t>from a </a:t>
            </a:r>
            <a:r>
              <a:rPr dirty="0" sz="1050" spc="-5" b="1">
                <a:latin typeface="Arial"/>
                <a:cs typeface="Arial"/>
              </a:rPr>
              <a:t>Moving</a:t>
            </a:r>
            <a:r>
              <a:rPr dirty="0" sz="1050" spc="-50" b="1">
                <a:latin typeface="Arial"/>
                <a:cs typeface="Arial"/>
              </a:rPr>
              <a:t> </a:t>
            </a:r>
            <a:r>
              <a:rPr dirty="0" sz="1050" spc="-5" b="1">
                <a:latin typeface="Arial"/>
                <a:cs typeface="Arial"/>
              </a:rPr>
              <a:t>Vehicle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42550" y="2813052"/>
            <a:ext cx="2019300" cy="174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50" spc="-5" b="1">
                <a:latin typeface="Arial"/>
                <a:cs typeface="Arial"/>
              </a:rPr>
              <a:t>Operational Limitation: Altitude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116558" y="920750"/>
            <a:ext cx="3794125" cy="802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2895">
              <a:lnSpc>
                <a:spcPct val="100000"/>
              </a:lnSpc>
            </a:pPr>
            <a:r>
              <a:rPr dirty="0" sz="1600" spc="-50" b="1">
                <a:latin typeface="Arial"/>
                <a:cs typeface="Arial"/>
              </a:rPr>
              <a:t>Top </a:t>
            </a:r>
            <a:r>
              <a:rPr dirty="0" sz="1600" spc="-5" b="1">
                <a:latin typeface="Arial"/>
                <a:cs typeface="Arial"/>
              </a:rPr>
              <a:t>5 </a:t>
            </a:r>
            <a:r>
              <a:rPr dirty="0" sz="1600" spc="-20" b="1">
                <a:latin typeface="Arial"/>
                <a:cs typeface="Arial"/>
              </a:rPr>
              <a:t>Waiver</a:t>
            </a:r>
            <a:r>
              <a:rPr dirty="0" sz="1600" spc="3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Requests</a:t>
            </a:r>
            <a:endParaRPr sz="1600">
              <a:latin typeface="Arial"/>
              <a:cs typeface="Arial"/>
            </a:endParaRPr>
          </a:p>
          <a:p>
            <a:pPr marL="1149350">
              <a:lnSpc>
                <a:spcPct val="100000"/>
              </a:lnSpc>
              <a:spcBef>
                <a:spcPts val="655"/>
              </a:spcBef>
            </a:pPr>
            <a:r>
              <a:rPr dirty="0" sz="1050">
                <a:latin typeface="Arial"/>
                <a:cs typeface="Arial"/>
              </a:rPr>
              <a:t>0%   </a:t>
            </a:r>
            <a:r>
              <a:rPr dirty="0" sz="1050" spc="-5">
                <a:latin typeface="Arial"/>
                <a:cs typeface="Arial"/>
              </a:rPr>
              <a:t>10%  20%  30%  40%  50%  60% </a:t>
            </a:r>
            <a:r>
              <a:rPr dirty="0" sz="1050" spc="135">
                <a:latin typeface="Arial"/>
                <a:cs typeface="Arial"/>
              </a:rPr>
              <a:t> </a:t>
            </a:r>
            <a:r>
              <a:rPr dirty="0" sz="1050" spc="-10">
                <a:latin typeface="Arial"/>
                <a:cs typeface="Arial"/>
              </a:rPr>
              <a:t>70%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050" spc="-5" b="1">
                <a:latin typeface="Arial"/>
                <a:cs typeface="Arial"/>
              </a:rPr>
              <a:t>Night</a:t>
            </a:r>
            <a:r>
              <a:rPr dirty="0" sz="1050" spc="220" b="1">
                <a:latin typeface="Arial"/>
                <a:cs typeface="Arial"/>
              </a:rPr>
              <a:t> </a:t>
            </a:r>
            <a:r>
              <a:rPr dirty="0" sz="1050" spc="-5" b="1">
                <a:latin typeface="Arial"/>
                <a:cs typeface="Arial"/>
              </a:rPr>
              <a:t>Operations</a:t>
            </a:r>
            <a:endParaRPr sz="1050">
              <a:latin typeface="Arial"/>
              <a:cs typeface="Arial"/>
            </a:endParaRPr>
          </a:p>
        </p:txBody>
      </p:sp>
      <p:sp>
        <p:nvSpPr>
          <p:cNvPr id="48" name="object 48"/>
          <p:cNvSpPr txBox="1">
            <a:spLocks noGrp="1"/>
          </p:cNvSpPr>
          <p:nvPr>
            <p:ph type="title"/>
          </p:nvPr>
        </p:nvSpPr>
        <p:spPr>
          <a:xfrm>
            <a:off x="383540" y="246888"/>
            <a:ext cx="4573905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UAS by the</a:t>
            </a:r>
            <a:r>
              <a:rPr dirty="0" spc="-45"/>
              <a:t> </a:t>
            </a:r>
            <a:r>
              <a:rPr dirty="0" spc="-5"/>
              <a:t>Numbers</a:t>
            </a:r>
          </a:p>
        </p:txBody>
      </p:sp>
      <p:sp>
        <p:nvSpPr>
          <p:cNvPr id="49" name="object 49"/>
          <p:cNvSpPr/>
          <p:nvPr/>
        </p:nvSpPr>
        <p:spPr>
          <a:xfrm>
            <a:off x="3352800" y="3733800"/>
            <a:ext cx="1600200" cy="277495"/>
          </a:xfrm>
          <a:custGeom>
            <a:avLst/>
            <a:gdLst/>
            <a:ahLst/>
            <a:cxnLst/>
            <a:rect l="l" t="t" r="r" b="b"/>
            <a:pathLst>
              <a:path w="1600200" h="277495">
                <a:moveTo>
                  <a:pt x="0" y="0"/>
                </a:moveTo>
                <a:lnTo>
                  <a:pt x="1600200" y="0"/>
                </a:lnTo>
                <a:lnTo>
                  <a:pt x="160020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3352800" y="3733800"/>
            <a:ext cx="1600200" cy="277495"/>
          </a:xfrm>
          <a:prstGeom prst="rect">
            <a:avLst/>
          </a:prstGeom>
          <a:ln w="25400">
            <a:solidFill>
              <a:srgbClr val="9BBB59"/>
            </a:solidFill>
          </a:ln>
        </p:spPr>
        <p:txBody>
          <a:bodyPr wrap="square" lIns="0" tIns="28575" rIns="0" bIns="0" rtlCol="0" vert="horz">
            <a:spAutoFit/>
          </a:bodyPr>
          <a:lstStyle/>
          <a:p>
            <a:pPr marL="286385">
              <a:lnSpc>
                <a:spcPct val="100000"/>
              </a:lnSpc>
              <a:spcBef>
                <a:spcPts val="225"/>
              </a:spcBef>
            </a:pPr>
            <a:r>
              <a:rPr dirty="0" sz="1200" spc="-20" b="1">
                <a:latin typeface="Arial"/>
                <a:cs typeface="Arial"/>
              </a:rPr>
              <a:t>Total: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835,879</a:t>
            </a:r>
            <a:endParaRPr sz="1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790912" y="1078979"/>
            <a:ext cx="941069" cy="1106170"/>
          </a:xfrm>
          <a:custGeom>
            <a:avLst/>
            <a:gdLst/>
            <a:ahLst/>
            <a:cxnLst/>
            <a:rect l="l" t="t" r="r" b="b"/>
            <a:pathLst>
              <a:path w="941070" h="1106170">
                <a:moveTo>
                  <a:pt x="584" y="0"/>
                </a:moveTo>
                <a:lnTo>
                  <a:pt x="0" y="1105992"/>
                </a:lnTo>
                <a:lnTo>
                  <a:pt x="941057" y="521665"/>
                </a:lnTo>
                <a:lnTo>
                  <a:pt x="914865" y="481333"/>
                </a:lnTo>
                <a:lnTo>
                  <a:pt x="886987" y="442258"/>
                </a:lnTo>
                <a:lnTo>
                  <a:pt x="857475" y="404488"/>
                </a:lnTo>
                <a:lnTo>
                  <a:pt x="826378" y="368073"/>
                </a:lnTo>
                <a:lnTo>
                  <a:pt x="793745" y="333064"/>
                </a:lnTo>
                <a:lnTo>
                  <a:pt x="759626" y="299510"/>
                </a:lnTo>
                <a:lnTo>
                  <a:pt x="724071" y="267461"/>
                </a:lnTo>
                <a:lnTo>
                  <a:pt x="687131" y="236966"/>
                </a:lnTo>
                <a:lnTo>
                  <a:pt x="648854" y="208076"/>
                </a:lnTo>
                <a:lnTo>
                  <a:pt x="609291" y="180841"/>
                </a:lnTo>
                <a:lnTo>
                  <a:pt x="568492" y="155309"/>
                </a:lnTo>
                <a:lnTo>
                  <a:pt x="526506" y="131532"/>
                </a:lnTo>
                <a:lnTo>
                  <a:pt x="483383" y="109559"/>
                </a:lnTo>
                <a:lnTo>
                  <a:pt x="439173" y="89439"/>
                </a:lnTo>
                <a:lnTo>
                  <a:pt x="393925" y="71223"/>
                </a:lnTo>
                <a:lnTo>
                  <a:pt x="347690" y="54960"/>
                </a:lnTo>
                <a:lnTo>
                  <a:pt x="300518" y="40700"/>
                </a:lnTo>
                <a:lnTo>
                  <a:pt x="252458" y="28494"/>
                </a:lnTo>
                <a:lnTo>
                  <a:pt x="203560" y="18390"/>
                </a:lnTo>
                <a:lnTo>
                  <a:pt x="153873" y="10439"/>
                </a:lnTo>
                <a:lnTo>
                  <a:pt x="103449" y="4690"/>
                </a:lnTo>
                <a:lnTo>
                  <a:pt x="52336" y="1194"/>
                </a:lnTo>
                <a:lnTo>
                  <a:pt x="584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790912" y="1078979"/>
            <a:ext cx="941069" cy="1106170"/>
          </a:xfrm>
          <a:custGeom>
            <a:avLst/>
            <a:gdLst/>
            <a:ahLst/>
            <a:cxnLst/>
            <a:rect l="l" t="t" r="r" b="b"/>
            <a:pathLst>
              <a:path w="941070" h="1106170">
                <a:moveTo>
                  <a:pt x="0" y="1105992"/>
                </a:moveTo>
                <a:lnTo>
                  <a:pt x="941057" y="521665"/>
                </a:lnTo>
                <a:lnTo>
                  <a:pt x="914865" y="481333"/>
                </a:lnTo>
                <a:lnTo>
                  <a:pt x="886987" y="442258"/>
                </a:lnTo>
                <a:lnTo>
                  <a:pt x="857475" y="404488"/>
                </a:lnTo>
                <a:lnTo>
                  <a:pt x="826378" y="368073"/>
                </a:lnTo>
                <a:lnTo>
                  <a:pt x="793745" y="333064"/>
                </a:lnTo>
                <a:lnTo>
                  <a:pt x="759626" y="299510"/>
                </a:lnTo>
                <a:lnTo>
                  <a:pt x="724071" y="267461"/>
                </a:lnTo>
                <a:lnTo>
                  <a:pt x="687131" y="236966"/>
                </a:lnTo>
                <a:lnTo>
                  <a:pt x="648854" y="208076"/>
                </a:lnTo>
                <a:lnTo>
                  <a:pt x="609291" y="180841"/>
                </a:lnTo>
                <a:lnTo>
                  <a:pt x="568492" y="155309"/>
                </a:lnTo>
                <a:lnTo>
                  <a:pt x="526506" y="131532"/>
                </a:lnTo>
                <a:lnTo>
                  <a:pt x="483383" y="109559"/>
                </a:lnTo>
                <a:lnTo>
                  <a:pt x="439173" y="89439"/>
                </a:lnTo>
                <a:lnTo>
                  <a:pt x="393925" y="71223"/>
                </a:lnTo>
                <a:lnTo>
                  <a:pt x="347690" y="54960"/>
                </a:lnTo>
                <a:lnTo>
                  <a:pt x="300518" y="40700"/>
                </a:lnTo>
                <a:lnTo>
                  <a:pt x="252458" y="28494"/>
                </a:lnTo>
                <a:lnTo>
                  <a:pt x="203560" y="18390"/>
                </a:lnTo>
                <a:lnTo>
                  <a:pt x="153873" y="10439"/>
                </a:lnTo>
                <a:lnTo>
                  <a:pt x="103449" y="4690"/>
                </a:lnTo>
                <a:lnTo>
                  <a:pt x="52336" y="1194"/>
                </a:lnTo>
                <a:lnTo>
                  <a:pt x="584" y="0"/>
                </a:lnTo>
                <a:lnTo>
                  <a:pt x="0" y="11059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790912" y="1600644"/>
            <a:ext cx="1106170" cy="1435735"/>
          </a:xfrm>
          <a:custGeom>
            <a:avLst/>
            <a:gdLst/>
            <a:ahLst/>
            <a:cxnLst/>
            <a:rect l="l" t="t" r="r" b="b"/>
            <a:pathLst>
              <a:path w="1106170" h="1435735">
                <a:moveTo>
                  <a:pt x="941057" y="0"/>
                </a:moveTo>
                <a:lnTo>
                  <a:pt x="0" y="584326"/>
                </a:lnTo>
                <a:lnTo>
                  <a:pt x="709472" y="1435227"/>
                </a:lnTo>
                <a:lnTo>
                  <a:pt x="745226" y="1404122"/>
                </a:lnTo>
                <a:lnTo>
                  <a:pt x="779593" y="1371524"/>
                </a:lnTo>
                <a:lnTo>
                  <a:pt x="812526" y="1337480"/>
                </a:lnTo>
                <a:lnTo>
                  <a:pt x="843974" y="1302038"/>
                </a:lnTo>
                <a:lnTo>
                  <a:pt x="873891" y="1265247"/>
                </a:lnTo>
                <a:lnTo>
                  <a:pt x="902228" y="1227155"/>
                </a:lnTo>
                <a:lnTo>
                  <a:pt x="928937" y="1187811"/>
                </a:lnTo>
                <a:lnTo>
                  <a:pt x="953969" y="1147262"/>
                </a:lnTo>
                <a:lnTo>
                  <a:pt x="977276" y="1105557"/>
                </a:lnTo>
                <a:lnTo>
                  <a:pt x="998810" y="1062745"/>
                </a:lnTo>
                <a:lnTo>
                  <a:pt x="1018522" y="1018873"/>
                </a:lnTo>
                <a:lnTo>
                  <a:pt x="1036365" y="973990"/>
                </a:lnTo>
                <a:lnTo>
                  <a:pt x="1052289" y="928145"/>
                </a:lnTo>
                <a:lnTo>
                  <a:pt x="1066247" y="881385"/>
                </a:lnTo>
                <a:lnTo>
                  <a:pt x="1078190" y="833758"/>
                </a:lnTo>
                <a:lnTo>
                  <a:pt x="1088070" y="785314"/>
                </a:lnTo>
                <a:lnTo>
                  <a:pt x="1095838" y="736101"/>
                </a:lnTo>
                <a:lnTo>
                  <a:pt x="1101447" y="686166"/>
                </a:lnTo>
                <a:lnTo>
                  <a:pt x="1104847" y="635559"/>
                </a:lnTo>
                <a:lnTo>
                  <a:pt x="1105992" y="584326"/>
                </a:lnTo>
                <a:lnTo>
                  <a:pt x="1104746" y="530871"/>
                </a:lnTo>
                <a:lnTo>
                  <a:pt x="1101044" y="478099"/>
                </a:lnTo>
                <a:lnTo>
                  <a:pt x="1094942" y="426063"/>
                </a:lnTo>
                <a:lnTo>
                  <a:pt x="1086494" y="374821"/>
                </a:lnTo>
                <a:lnTo>
                  <a:pt x="1075756" y="324425"/>
                </a:lnTo>
                <a:lnTo>
                  <a:pt x="1062782" y="274932"/>
                </a:lnTo>
                <a:lnTo>
                  <a:pt x="1047626" y="226396"/>
                </a:lnTo>
                <a:lnTo>
                  <a:pt x="1030345" y="178873"/>
                </a:lnTo>
                <a:lnTo>
                  <a:pt x="1010992" y="132416"/>
                </a:lnTo>
                <a:lnTo>
                  <a:pt x="989624" y="87082"/>
                </a:lnTo>
                <a:lnTo>
                  <a:pt x="966293" y="42925"/>
                </a:lnTo>
                <a:lnTo>
                  <a:pt x="941057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790912" y="1600644"/>
            <a:ext cx="1106170" cy="1435735"/>
          </a:xfrm>
          <a:custGeom>
            <a:avLst/>
            <a:gdLst/>
            <a:ahLst/>
            <a:cxnLst/>
            <a:rect l="l" t="t" r="r" b="b"/>
            <a:pathLst>
              <a:path w="1106170" h="1435735">
                <a:moveTo>
                  <a:pt x="0" y="584326"/>
                </a:moveTo>
                <a:lnTo>
                  <a:pt x="709472" y="1435227"/>
                </a:lnTo>
                <a:lnTo>
                  <a:pt x="745226" y="1404122"/>
                </a:lnTo>
                <a:lnTo>
                  <a:pt x="779593" y="1371524"/>
                </a:lnTo>
                <a:lnTo>
                  <a:pt x="812526" y="1337480"/>
                </a:lnTo>
                <a:lnTo>
                  <a:pt x="843974" y="1302038"/>
                </a:lnTo>
                <a:lnTo>
                  <a:pt x="873891" y="1265247"/>
                </a:lnTo>
                <a:lnTo>
                  <a:pt x="902228" y="1227155"/>
                </a:lnTo>
                <a:lnTo>
                  <a:pt x="928937" y="1187811"/>
                </a:lnTo>
                <a:lnTo>
                  <a:pt x="953969" y="1147262"/>
                </a:lnTo>
                <a:lnTo>
                  <a:pt x="977276" y="1105557"/>
                </a:lnTo>
                <a:lnTo>
                  <a:pt x="998810" y="1062745"/>
                </a:lnTo>
                <a:lnTo>
                  <a:pt x="1018522" y="1018873"/>
                </a:lnTo>
                <a:lnTo>
                  <a:pt x="1036365" y="973990"/>
                </a:lnTo>
                <a:lnTo>
                  <a:pt x="1052289" y="928145"/>
                </a:lnTo>
                <a:lnTo>
                  <a:pt x="1066247" y="881385"/>
                </a:lnTo>
                <a:lnTo>
                  <a:pt x="1078190" y="833758"/>
                </a:lnTo>
                <a:lnTo>
                  <a:pt x="1088070" y="785314"/>
                </a:lnTo>
                <a:lnTo>
                  <a:pt x="1095838" y="736101"/>
                </a:lnTo>
                <a:lnTo>
                  <a:pt x="1101447" y="686166"/>
                </a:lnTo>
                <a:lnTo>
                  <a:pt x="1104847" y="635559"/>
                </a:lnTo>
                <a:lnTo>
                  <a:pt x="1105992" y="584326"/>
                </a:lnTo>
                <a:lnTo>
                  <a:pt x="1104746" y="530871"/>
                </a:lnTo>
                <a:lnTo>
                  <a:pt x="1101044" y="478099"/>
                </a:lnTo>
                <a:lnTo>
                  <a:pt x="1094942" y="426063"/>
                </a:lnTo>
                <a:lnTo>
                  <a:pt x="1086494" y="374821"/>
                </a:lnTo>
                <a:lnTo>
                  <a:pt x="1075756" y="324425"/>
                </a:lnTo>
                <a:lnTo>
                  <a:pt x="1062782" y="274932"/>
                </a:lnTo>
                <a:lnTo>
                  <a:pt x="1047626" y="226396"/>
                </a:lnTo>
                <a:lnTo>
                  <a:pt x="1030345" y="178873"/>
                </a:lnTo>
                <a:lnTo>
                  <a:pt x="1010992" y="132416"/>
                </a:lnTo>
                <a:lnTo>
                  <a:pt x="989624" y="87082"/>
                </a:lnTo>
                <a:lnTo>
                  <a:pt x="966293" y="42925"/>
                </a:lnTo>
                <a:lnTo>
                  <a:pt x="941057" y="0"/>
                </a:lnTo>
                <a:lnTo>
                  <a:pt x="0" y="58432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5684920" y="1393990"/>
            <a:ext cx="1815464" cy="1897380"/>
          </a:xfrm>
          <a:custGeom>
            <a:avLst/>
            <a:gdLst/>
            <a:ahLst/>
            <a:cxnLst/>
            <a:rect l="l" t="t" r="r" b="b"/>
            <a:pathLst>
              <a:path w="1815465" h="1897379">
                <a:moveTo>
                  <a:pt x="330225" y="0"/>
                </a:moveTo>
                <a:lnTo>
                  <a:pt x="296925" y="34102"/>
                </a:lnTo>
                <a:lnTo>
                  <a:pt x="265122" y="69624"/>
                </a:lnTo>
                <a:lnTo>
                  <a:pt x="234864" y="106517"/>
                </a:lnTo>
                <a:lnTo>
                  <a:pt x="206202" y="144733"/>
                </a:lnTo>
                <a:lnTo>
                  <a:pt x="179184" y="184220"/>
                </a:lnTo>
                <a:lnTo>
                  <a:pt x="153860" y="224932"/>
                </a:lnTo>
                <a:lnTo>
                  <a:pt x="130278" y="266817"/>
                </a:lnTo>
                <a:lnTo>
                  <a:pt x="108489" y="309827"/>
                </a:lnTo>
                <a:lnTo>
                  <a:pt x="88541" y="353914"/>
                </a:lnTo>
                <a:lnTo>
                  <a:pt x="70483" y="399026"/>
                </a:lnTo>
                <a:lnTo>
                  <a:pt x="54366" y="445117"/>
                </a:lnTo>
                <a:lnTo>
                  <a:pt x="40238" y="492135"/>
                </a:lnTo>
                <a:lnTo>
                  <a:pt x="28148" y="540032"/>
                </a:lnTo>
                <a:lnTo>
                  <a:pt x="18146" y="588759"/>
                </a:lnTo>
                <a:lnTo>
                  <a:pt x="10281" y="638267"/>
                </a:lnTo>
                <a:lnTo>
                  <a:pt x="4602" y="688506"/>
                </a:lnTo>
                <a:lnTo>
                  <a:pt x="1158" y="739427"/>
                </a:lnTo>
                <a:lnTo>
                  <a:pt x="0" y="790981"/>
                </a:lnTo>
                <a:lnTo>
                  <a:pt x="1014" y="839227"/>
                </a:lnTo>
                <a:lnTo>
                  <a:pt x="4031" y="886923"/>
                </a:lnTo>
                <a:lnTo>
                  <a:pt x="9009" y="934027"/>
                </a:lnTo>
                <a:lnTo>
                  <a:pt x="15909" y="980499"/>
                </a:lnTo>
                <a:lnTo>
                  <a:pt x="24690" y="1026300"/>
                </a:lnTo>
                <a:lnTo>
                  <a:pt x="35313" y="1071389"/>
                </a:lnTo>
                <a:lnTo>
                  <a:pt x="47735" y="1115725"/>
                </a:lnTo>
                <a:lnTo>
                  <a:pt x="61918" y="1159268"/>
                </a:lnTo>
                <a:lnTo>
                  <a:pt x="77821" y="1201978"/>
                </a:lnTo>
                <a:lnTo>
                  <a:pt x="95404" y="1243815"/>
                </a:lnTo>
                <a:lnTo>
                  <a:pt x="114626" y="1284738"/>
                </a:lnTo>
                <a:lnTo>
                  <a:pt x="135447" y="1324707"/>
                </a:lnTo>
                <a:lnTo>
                  <a:pt x="157827" y="1363682"/>
                </a:lnTo>
                <a:lnTo>
                  <a:pt x="181725" y="1401622"/>
                </a:lnTo>
                <a:lnTo>
                  <a:pt x="207101" y="1438487"/>
                </a:lnTo>
                <a:lnTo>
                  <a:pt x="233915" y="1474237"/>
                </a:lnTo>
                <a:lnTo>
                  <a:pt x="262127" y="1508831"/>
                </a:lnTo>
                <a:lnTo>
                  <a:pt x="291696" y="1542229"/>
                </a:lnTo>
                <a:lnTo>
                  <a:pt x="322581" y="1574392"/>
                </a:lnTo>
                <a:lnTo>
                  <a:pt x="354743" y="1605277"/>
                </a:lnTo>
                <a:lnTo>
                  <a:pt x="388141" y="1634846"/>
                </a:lnTo>
                <a:lnTo>
                  <a:pt x="422736" y="1663057"/>
                </a:lnTo>
                <a:lnTo>
                  <a:pt x="458485" y="1689871"/>
                </a:lnTo>
                <a:lnTo>
                  <a:pt x="495350" y="1715248"/>
                </a:lnTo>
                <a:lnTo>
                  <a:pt x="533291" y="1739146"/>
                </a:lnTo>
                <a:lnTo>
                  <a:pt x="572265" y="1761525"/>
                </a:lnTo>
                <a:lnTo>
                  <a:pt x="612234" y="1782346"/>
                </a:lnTo>
                <a:lnTo>
                  <a:pt x="653157" y="1801568"/>
                </a:lnTo>
                <a:lnTo>
                  <a:pt x="694994" y="1819151"/>
                </a:lnTo>
                <a:lnTo>
                  <a:pt x="737704" y="1835054"/>
                </a:lnTo>
                <a:lnTo>
                  <a:pt x="781248" y="1849237"/>
                </a:lnTo>
                <a:lnTo>
                  <a:pt x="825584" y="1861660"/>
                </a:lnTo>
                <a:lnTo>
                  <a:pt x="870672" y="1872282"/>
                </a:lnTo>
                <a:lnTo>
                  <a:pt x="916473" y="1881063"/>
                </a:lnTo>
                <a:lnTo>
                  <a:pt x="962946" y="1887963"/>
                </a:lnTo>
                <a:lnTo>
                  <a:pt x="1010050" y="1892942"/>
                </a:lnTo>
                <a:lnTo>
                  <a:pt x="1057745" y="1895959"/>
                </a:lnTo>
                <a:lnTo>
                  <a:pt x="1105992" y="1896973"/>
                </a:lnTo>
                <a:lnTo>
                  <a:pt x="1159847" y="1895708"/>
                </a:lnTo>
                <a:lnTo>
                  <a:pt x="1213009" y="1891951"/>
                </a:lnTo>
                <a:lnTo>
                  <a:pt x="1265422" y="1885758"/>
                </a:lnTo>
                <a:lnTo>
                  <a:pt x="1317029" y="1877185"/>
                </a:lnTo>
                <a:lnTo>
                  <a:pt x="1367774" y="1866288"/>
                </a:lnTo>
                <a:lnTo>
                  <a:pt x="1417602" y="1853124"/>
                </a:lnTo>
                <a:lnTo>
                  <a:pt x="1466455" y="1837748"/>
                </a:lnTo>
                <a:lnTo>
                  <a:pt x="1514278" y="1820218"/>
                </a:lnTo>
                <a:lnTo>
                  <a:pt x="1561014" y="1800588"/>
                </a:lnTo>
                <a:lnTo>
                  <a:pt x="1606607" y="1778916"/>
                </a:lnTo>
                <a:lnTo>
                  <a:pt x="1651001" y="1755257"/>
                </a:lnTo>
                <a:lnTo>
                  <a:pt x="1694140" y="1729668"/>
                </a:lnTo>
                <a:lnTo>
                  <a:pt x="1735968" y="1702205"/>
                </a:lnTo>
                <a:lnTo>
                  <a:pt x="1776428" y="1672924"/>
                </a:lnTo>
                <a:lnTo>
                  <a:pt x="1815465" y="1641881"/>
                </a:lnTo>
                <a:lnTo>
                  <a:pt x="1105992" y="790981"/>
                </a:lnTo>
                <a:lnTo>
                  <a:pt x="330225" y="0"/>
                </a:lnTo>
                <a:close/>
              </a:path>
            </a:pathLst>
          </a:custGeom>
          <a:solidFill>
            <a:srgbClr val="9BBB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5684920" y="1393990"/>
            <a:ext cx="1815464" cy="1897380"/>
          </a:xfrm>
          <a:custGeom>
            <a:avLst/>
            <a:gdLst/>
            <a:ahLst/>
            <a:cxnLst/>
            <a:rect l="l" t="t" r="r" b="b"/>
            <a:pathLst>
              <a:path w="1815465" h="1897379">
                <a:moveTo>
                  <a:pt x="1105992" y="790981"/>
                </a:moveTo>
                <a:lnTo>
                  <a:pt x="330225" y="0"/>
                </a:lnTo>
                <a:lnTo>
                  <a:pt x="296925" y="34102"/>
                </a:lnTo>
                <a:lnTo>
                  <a:pt x="265122" y="69624"/>
                </a:lnTo>
                <a:lnTo>
                  <a:pt x="234864" y="106517"/>
                </a:lnTo>
                <a:lnTo>
                  <a:pt x="206202" y="144733"/>
                </a:lnTo>
                <a:lnTo>
                  <a:pt x="179184" y="184220"/>
                </a:lnTo>
                <a:lnTo>
                  <a:pt x="153860" y="224932"/>
                </a:lnTo>
                <a:lnTo>
                  <a:pt x="130278" y="266817"/>
                </a:lnTo>
                <a:lnTo>
                  <a:pt x="108489" y="309827"/>
                </a:lnTo>
                <a:lnTo>
                  <a:pt x="88541" y="353914"/>
                </a:lnTo>
                <a:lnTo>
                  <a:pt x="70483" y="399026"/>
                </a:lnTo>
                <a:lnTo>
                  <a:pt x="54366" y="445117"/>
                </a:lnTo>
                <a:lnTo>
                  <a:pt x="40238" y="492135"/>
                </a:lnTo>
                <a:lnTo>
                  <a:pt x="28148" y="540032"/>
                </a:lnTo>
                <a:lnTo>
                  <a:pt x="18146" y="588759"/>
                </a:lnTo>
                <a:lnTo>
                  <a:pt x="10281" y="638267"/>
                </a:lnTo>
                <a:lnTo>
                  <a:pt x="4602" y="688506"/>
                </a:lnTo>
                <a:lnTo>
                  <a:pt x="1158" y="739427"/>
                </a:lnTo>
                <a:lnTo>
                  <a:pt x="0" y="790981"/>
                </a:lnTo>
                <a:lnTo>
                  <a:pt x="1014" y="839227"/>
                </a:lnTo>
                <a:lnTo>
                  <a:pt x="4031" y="886923"/>
                </a:lnTo>
                <a:lnTo>
                  <a:pt x="9009" y="934027"/>
                </a:lnTo>
                <a:lnTo>
                  <a:pt x="15909" y="980499"/>
                </a:lnTo>
                <a:lnTo>
                  <a:pt x="24690" y="1026300"/>
                </a:lnTo>
                <a:lnTo>
                  <a:pt x="35313" y="1071389"/>
                </a:lnTo>
                <a:lnTo>
                  <a:pt x="47735" y="1115725"/>
                </a:lnTo>
                <a:lnTo>
                  <a:pt x="61918" y="1159268"/>
                </a:lnTo>
                <a:lnTo>
                  <a:pt x="77821" y="1201978"/>
                </a:lnTo>
                <a:lnTo>
                  <a:pt x="95404" y="1243815"/>
                </a:lnTo>
                <a:lnTo>
                  <a:pt x="114626" y="1284738"/>
                </a:lnTo>
                <a:lnTo>
                  <a:pt x="135447" y="1324707"/>
                </a:lnTo>
                <a:lnTo>
                  <a:pt x="157827" y="1363682"/>
                </a:lnTo>
                <a:lnTo>
                  <a:pt x="181725" y="1401622"/>
                </a:lnTo>
                <a:lnTo>
                  <a:pt x="207101" y="1438487"/>
                </a:lnTo>
                <a:lnTo>
                  <a:pt x="233915" y="1474237"/>
                </a:lnTo>
                <a:lnTo>
                  <a:pt x="262127" y="1508831"/>
                </a:lnTo>
                <a:lnTo>
                  <a:pt x="291696" y="1542229"/>
                </a:lnTo>
                <a:lnTo>
                  <a:pt x="322581" y="1574392"/>
                </a:lnTo>
                <a:lnTo>
                  <a:pt x="354743" y="1605277"/>
                </a:lnTo>
                <a:lnTo>
                  <a:pt x="388141" y="1634846"/>
                </a:lnTo>
                <a:lnTo>
                  <a:pt x="422736" y="1663057"/>
                </a:lnTo>
                <a:lnTo>
                  <a:pt x="458485" y="1689871"/>
                </a:lnTo>
                <a:lnTo>
                  <a:pt x="495350" y="1715248"/>
                </a:lnTo>
                <a:lnTo>
                  <a:pt x="533291" y="1739146"/>
                </a:lnTo>
                <a:lnTo>
                  <a:pt x="572265" y="1761525"/>
                </a:lnTo>
                <a:lnTo>
                  <a:pt x="612234" y="1782346"/>
                </a:lnTo>
                <a:lnTo>
                  <a:pt x="653157" y="1801568"/>
                </a:lnTo>
                <a:lnTo>
                  <a:pt x="694994" y="1819151"/>
                </a:lnTo>
                <a:lnTo>
                  <a:pt x="737704" y="1835054"/>
                </a:lnTo>
                <a:lnTo>
                  <a:pt x="781248" y="1849237"/>
                </a:lnTo>
                <a:lnTo>
                  <a:pt x="825584" y="1861660"/>
                </a:lnTo>
                <a:lnTo>
                  <a:pt x="870672" y="1872282"/>
                </a:lnTo>
                <a:lnTo>
                  <a:pt x="916473" y="1881063"/>
                </a:lnTo>
                <a:lnTo>
                  <a:pt x="962946" y="1887963"/>
                </a:lnTo>
                <a:lnTo>
                  <a:pt x="1010050" y="1892942"/>
                </a:lnTo>
                <a:lnTo>
                  <a:pt x="1057745" y="1895959"/>
                </a:lnTo>
                <a:lnTo>
                  <a:pt x="1105992" y="1896973"/>
                </a:lnTo>
                <a:lnTo>
                  <a:pt x="1159847" y="1895708"/>
                </a:lnTo>
                <a:lnTo>
                  <a:pt x="1213009" y="1891951"/>
                </a:lnTo>
                <a:lnTo>
                  <a:pt x="1265422" y="1885758"/>
                </a:lnTo>
                <a:lnTo>
                  <a:pt x="1317029" y="1877185"/>
                </a:lnTo>
                <a:lnTo>
                  <a:pt x="1367774" y="1866288"/>
                </a:lnTo>
                <a:lnTo>
                  <a:pt x="1417602" y="1853124"/>
                </a:lnTo>
                <a:lnTo>
                  <a:pt x="1466455" y="1837748"/>
                </a:lnTo>
                <a:lnTo>
                  <a:pt x="1514278" y="1820218"/>
                </a:lnTo>
                <a:lnTo>
                  <a:pt x="1561014" y="1800588"/>
                </a:lnTo>
                <a:lnTo>
                  <a:pt x="1606607" y="1778916"/>
                </a:lnTo>
                <a:lnTo>
                  <a:pt x="1651001" y="1755257"/>
                </a:lnTo>
                <a:lnTo>
                  <a:pt x="1694140" y="1729668"/>
                </a:lnTo>
                <a:lnTo>
                  <a:pt x="1735968" y="1702205"/>
                </a:lnTo>
                <a:lnTo>
                  <a:pt x="1776428" y="1672924"/>
                </a:lnTo>
                <a:lnTo>
                  <a:pt x="1815465" y="1641881"/>
                </a:lnTo>
                <a:lnTo>
                  <a:pt x="1105992" y="79098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6014853" y="1078979"/>
            <a:ext cx="776605" cy="1106170"/>
          </a:xfrm>
          <a:custGeom>
            <a:avLst/>
            <a:gdLst/>
            <a:ahLst/>
            <a:cxnLst/>
            <a:rect l="l" t="t" r="r" b="b"/>
            <a:pathLst>
              <a:path w="776604" h="1106170">
                <a:moveTo>
                  <a:pt x="775157" y="0"/>
                </a:moveTo>
                <a:lnTo>
                  <a:pt x="721987" y="1275"/>
                </a:lnTo>
                <a:lnTo>
                  <a:pt x="669492" y="4980"/>
                </a:lnTo>
                <a:lnTo>
                  <a:pt x="617729" y="11060"/>
                </a:lnTo>
                <a:lnTo>
                  <a:pt x="566749" y="19461"/>
                </a:lnTo>
                <a:lnTo>
                  <a:pt x="516608" y="30130"/>
                </a:lnTo>
                <a:lnTo>
                  <a:pt x="467359" y="43011"/>
                </a:lnTo>
                <a:lnTo>
                  <a:pt x="419057" y="58052"/>
                </a:lnTo>
                <a:lnTo>
                  <a:pt x="371756" y="75198"/>
                </a:lnTo>
                <a:lnTo>
                  <a:pt x="325509" y="94395"/>
                </a:lnTo>
                <a:lnTo>
                  <a:pt x="280371" y="115588"/>
                </a:lnTo>
                <a:lnTo>
                  <a:pt x="236396" y="138725"/>
                </a:lnTo>
                <a:lnTo>
                  <a:pt x="193639" y="163750"/>
                </a:lnTo>
                <a:lnTo>
                  <a:pt x="152152" y="190610"/>
                </a:lnTo>
                <a:lnTo>
                  <a:pt x="111991" y="219251"/>
                </a:lnTo>
                <a:lnTo>
                  <a:pt x="73209" y="249618"/>
                </a:lnTo>
                <a:lnTo>
                  <a:pt x="35860" y="281657"/>
                </a:lnTo>
                <a:lnTo>
                  <a:pt x="0" y="315315"/>
                </a:lnTo>
                <a:lnTo>
                  <a:pt x="776058" y="1105992"/>
                </a:lnTo>
                <a:lnTo>
                  <a:pt x="775157" y="0"/>
                </a:lnTo>
                <a:close/>
              </a:path>
            </a:pathLst>
          </a:custGeom>
          <a:solidFill>
            <a:srgbClr val="8064A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6014853" y="1078979"/>
            <a:ext cx="776605" cy="1106170"/>
          </a:xfrm>
          <a:custGeom>
            <a:avLst/>
            <a:gdLst/>
            <a:ahLst/>
            <a:cxnLst/>
            <a:rect l="l" t="t" r="r" b="b"/>
            <a:pathLst>
              <a:path w="776604" h="1106170">
                <a:moveTo>
                  <a:pt x="776058" y="1105992"/>
                </a:moveTo>
                <a:lnTo>
                  <a:pt x="775157" y="0"/>
                </a:lnTo>
                <a:lnTo>
                  <a:pt x="721987" y="1275"/>
                </a:lnTo>
                <a:lnTo>
                  <a:pt x="669492" y="4980"/>
                </a:lnTo>
                <a:lnTo>
                  <a:pt x="617729" y="11060"/>
                </a:lnTo>
                <a:lnTo>
                  <a:pt x="566749" y="19461"/>
                </a:lnTo>
                <a:lnTo>
                  <a:pt x="516608" y="30130"/>
                </a:lnTo>
                <a:lnTo>
                  <a:pt x="467359" y="43011"/>
                </a:lnTo>
                <a:lnTo>
                  <a:pt x="419057" y="58052"/>
                </a:lnTo>
                <a:lnTo>
                  <a:pt x="371756" y="75198"/>
                </a:lnTo>
                <a:lnTo>
                  <a:pt x="325509" y="94395"/>
                </a:lnTo>
                <a:lnTo>
                  <a:pt x="280371" y="115588"/>
                </a:lnTo>
                <a:lnTo>
                  <a:pt x="236396" y="138725"/>
                </a:lnTo>
                <a:lnTo>
                  <a:pt x="193639" y="163750"/>
                </a:lnTo>
                <a:lnTo>
                  <a:pt x="152152" y="190610"/>
                </a:lnTo>
                <a:lnTo>
                  <a:pt x="111991" y="219251"/>
                </a:lnTo>
                <a:lnTo>
                  <a:pt x="73209" y="249618"/>
                </a:lnTo>
                <a:lnTo>
                  <a:pt x="35860" y="281657"/>
                </a:lnTo>
                <a:lnTo>
                  <a:pt x="0" y="315315"/>
                </a:lnTo>
                <a:lnTo>
                  <a:pt x="776058" y="11059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6941466" y="1354581"/>
            <a:ext cx="490220" cy="30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6995" marR="5080" indent="-74930">
              <a:lnSpc>
                <a:spcPts val="1150"/>
              </a:lnSpc>
            </a:pPr>
            <a:r>
              <a:rPr dirty="0" sz="1000" spc="-10" b="1">
                <a:latin typeface="Arial"/>
                <a:cs typeface="Arial"/>
              </a:rPr>
              <a:t>Class</a:t>
            </a:r>
            <a:r>
              <a:rPr dirty="0" sz="1000" spc="-6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B  </a:t>
            </a:r>
            <a:r>
              <a:rPr dirty="0" sz="1000" spc="-10" b="1">
                <a:latin typeface="Arial"/>
                <a:cs typeface="Arial"/>
              </a:rPr>
              <a:t>2,771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351174" y="2202331"/>
            <a:ext cx="490220" cy="30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6995" marR="5080" indent="-74930">
              <a:lnSpc>
                <a:spcPts val="1150"/>
              </a:lnSpc>
            </a:pPr>
            <a:r>
              <a:rPr dirty="0" sz="1000" spc="-10" b="1">
                <a:latin typeface="Arial"/>
                <a:cs typeface="Arial"/>
              </a:rPr>
              <a:t>Class</a:t>
            </a:r>
            <a:r>
              <a:rPr dirty="0" sz="1000" spc="-6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C  </a:t>
            </a:r>
            <a:r>
              <a:rPr dirty="0" sz="1000" spc="-10" b="1">
                <a:latin typeface="Arial"/>
                <a:cs typeface="Arial"/>
              </a:rPr>
              <a:t>3,905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219197" y="2438238"/>
            <a:ext cx="490220" cy="30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6995" marR="5080" indent="-74930">
              <a:lnSpc>
                <a:spcPts val="1150"/>
              </a:lnSpc>
            </a:pPr>
            <a:r>
              <a:rPr dirty="0" sz="1000" spc="-10" b="1">
                <a:latin typeface="Arial"/>
                <a:cs typeface="Arial"/>
              </a:rPr>
              <a:t>Class</a:t>
            </a:r>
            <a:r>
              <a:rPr dirty="0" sz="1000" spc="-6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D  </a:t>
            </a:r>
            <a:r>
              <a:rPr dirty="0" sz="1000" spc="-10" b="1">
                <a:latin typeface="Arial"/>
                <a:cs typeface="Arial"/>
              </a:rPr>
              <a:t>8,347</a:t>
            </a:r>
            <a:endParaRPr sz="10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228431" y="1288047"/>
            <a:ext cx="483234" cy="3028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2550" marR="5080" indent="-70485">
              <a:lnSpc>
                <a:spcPts val="1150"/>
              </a:lnSpc>
            </a:pPr>
            <a:r>
              <a:rPr dirty="0" sz="1000" spc="-10" b="1">
                <a:latin typeface="Arial"/>
                <a:cs typeface="Arial"/>
              </a:rPr>
              <a:t>Class</a:t>
            </a:r>
            <a:r>
              <a:rPr dirty="0" sz="1000" spc="-65" b="1">
                <a:latin typeface="Arial"/>
                <a:cs typeface="Arial"/>
              </a:rPr>
              <a:t> </a:t>
            </a:r>
            <a:r>
              <a:rPr dirty="0" sz="1000" spc="-5" b="1">
                <a:latin typeface="Arial"/>
                <a:cs typeface="Arial"/>
              </a:rPr>
              <a:t>E  </a:t>
            </a:r>
            <a:r>
              <a:rPr dirty="0" sz="1000" spc="-10" b="1">
                <a:latin typeface="Arial"/>
                <a:cs typeface="Arial"/>
              </a:rPr>
              <a:t>2,118</a:t>
            </a:r>
            <a:endParaRPr sz="10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125448" y="768350"/>
            <a:ext cx="3932554" cy="259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0" b="1">
                <a:latin typeface="Arial"/>
                <a:cs typeface="Arial"/>
              </a:rPr>
              <a:t>Airspace Waiver/Authorization</a:t>
            </a:r>
            <a:r>
              <a:rPr dirty="0" sz="1600" spc="8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Requests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685316" y="1143000"/>
            <a:ext cx="1295400" cy="277495"/>
          </a:xfrm>
          <a:custGeom>
            <a:avLst/>
            <a:gdLst/>
            <a:ahLst/>
            <a:cxnLst/>
            <a:rect l="l" t="t" r="r" b="b"/>
            <a:pathLst>
              <a:path w="1295400" h="277494">
                <a:moveTo>
                  <a:pt x="0" y="0"/>
                </a:moveTo>
                <a:lnTo>
                  <a:pt x="1295400" y="0"/>
                </a:lnTo>
                <a:lnTo>
                  <a:pt x="1295400" y="276999"/>
                </a:lnTo>
                <a:lnTo>
                  <a:pt x="0" y="2769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7685316" y="1143000"/>
            <a:ext cx="1295400" cy="277495"/>
          </a:xfrm>
          <a:prstGeom prst="rect">
            <a:avLst/>
          </a:prstGeom>
          <a:ln w="25400">
            <a:solidFill>
              <a:srgbClr val="9BBB59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176530">
              <a:lnSpc>
                <a:spcPct val="100000"/>
              </a:lnSpc>
              <a:spcBef>
                <a:spcPts val="220"/>
              </a:spcBef>
            </a:pPr>
            <a:r>
              <a:rPr dirty="0" sz="1200" spc="-20" b="1">
                <a:latin typeface="Arial"/>
                <a:cs typeface="Arial"/>
              </a:rPr>
              <a:t>Total:</a:t>
            </a:r>
            <a:r>
              <a:rPr dirty="0" sz="1200" spc="-45" b="1">
                <a:latin typeface="Arial"/>
                <a:cs typeface="Arial"/>
              </a:rPr>
              <a:t> </a:t>
            </a:r>
            <a:r>
              <a:rPr dirty="0" sz="1200" spc="-5">
                <a:latin typeface="Arial"/>
                <a:cs typeface="Arial"/>
              </a:rPr>
              <a:t>17,141</a:t>
            </a:r>
            <a:endParaRPr sz="1200">
              <a:latin typeface="Arial"/>
              <a:cs typeface="Arial"/>
            </a:endParaRPr>
          </a:p>
        </p:txBody>
      </p:sp>
      <p:sp>
        <p:nvSpPr>
          <p:cNvPr id="66" name="object 66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67" name="object 67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  <a:hlinkClick r:id="rId2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  <p:transition spd="med">
    <p:fade thruBlk="0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652" y="214377"/>
            <a:ext cx="5413375" cy="6286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/>
              <a:t>Meeting the</a:t>
            </a:r>
            <a:r>
              <a:rPr dirty="0" sz="4000" spc="-55"/>
              <a:t> </a:t>
            </a:r>
            <a:r>
              <a:rPr dirty="0" sz="4000" spc="-5"/>
              <a:t>Challenge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6358239" y="2971796"/>
            <a:ext cx="2111375" cy="2211705"/>
          </a:xfrm>
          <a:custGeom>
            <a:avLst/>
            <a:gdLst/>
            <a:ahLst/>
            <a:cxnLst/>
            <a:rect l="l" t="t" r="r" b="b"/>
            <a:pathLst>
              <a:path w="2111375" h="2211704">
                <a:moveTo>
                  <a:pt x="625881" y="0"/>
                </a:moveTo>
                <a:lnTo>
                  <a:pt x="0" y="564261"/>
                </a:lnTo>
                <a:lnTo>
                  <a:pt x="1484922" y="2211324"/>
                </a:lnTo>
                <a:lnTo>
                  <a:pt x="2110790" y="1647063"/>
                </a:lnTo>
                <a:lnTo>
                  <a:pt x="625881" y="0"/>
                </a:lnTo>
                <a:close/>
              </a:path>
            </a:pathLst>
          </a:custGeom>
          <a:solidFill>
            <a:srgbClr val="604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29044" y="4927567"/>
            <a:ext cx="4036060" cy="843280"/>
          </a:xfrm>
          <a:custGeom>
            <a:avLst/>
            <a:gdLst/>
            <a:ahLst/>
            <a:cxnLst/>
            <a:rect l="l" t="t" r="r" b="b"/>
            <a:pathLst>
              <a:path w="4036060" h="843279">
                <a:moveTo>
                  <a:pt x="0" y="0"/>
                </a:moveTo>
                <a:lnTo>
                  <a:pt x="0" y="842670"/>
                </a:lnTo>
                <a:lnTo>
                  <a:pt x="4036072" y="842670"/>
                </a:lnTo>
                <a:lnTo>
                  <a:pt x="4036072" y="0"/>
                </a:lnTo>
                <a:lnTo>
                  <a:pt x="0" y="0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139806" y="829423"/>
            <a:ext cx="2540635" cy="2887345"/>
          </a:xfrm>
          <a:custGeom>
            <a:avLst/>
            <a:gdLst/>
            <a:ahLst/>
            <a:cxnLst/>
            <a:rect l="l" t="t" r="r" b="b"/>
            <a:pathLst>
              <a:path w="2540635" h="2887345">
                <a:moveTo>
                  <a:pt x="1768652" y="0"/>
                </a:moveTo>
                <a:lnTo>
                  <a:pt x="0" y="2290914"/>
                </a:lnTo>
                <a:lnTo>
                  <a:pt x="771956" y="2886875"/>
                </a:lnTo>
                <a:lnTo>
                  <a:pt x="2540596" y="595972"/>
                </a:lnTo>
                <a:lnTo>
                  <a:pt x="1768652" y="0"/>
                </a:lnTo>
                <a:close/>
              </a:path>
            </a:pathLst>
          </a:custGeom>
          <a:solidFill>
            <a:srgbClr val="B3A2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901826" y="804684"/>
            <a:ext cx="3327400" cy="3048635"/>
          </a:xfrm>
          <a:custGeom>
            <a:avLst/>
            <a:gdLst/>
            <a:ahLst/>
            <a:cxnLst/>
            <a:rect l="l" t="t" r="r" b="b"/>
            <a:pathLst>
              <a:path w="3327400" h="3048635">
                <a:moveTo>
                  <a:pt x="1131176" y="0"/>
                </a:moveTo>
                <a:lnTo>
                  <a:pt x="0" y="9855"/>
                </a:lnTo>
                <a:lnTo>
                  <a:pt x="2363838" y="2615171"/>
                </a:lnTo>
                <a:lnTo>
                  <a:pt x="2175408" y="2786138"/>
                </a:lnTo>
                <a:lnTo>
                  <a:pt x="3326917" y="3048342"/>
                </a:lnTo>
                <a:lnTo>
                  <a:pt x="3199393" y="2047798"/>
                </a:lnTo>
                <a:lnTo>
                  <a:pt x="2989173" y="2047798"/>
                </a:lnTo>
                <a:lnTo>
                  <a:pt x="1131176" y="0"/>
                </a:lnTo>
                <a:close/>
              </a:path>
              <a:path w="3327400" h="3048635">
                <a:moveTo>
                  <a:pt x="3177603" y="1876831"/>
                </a:moveTo>
                <a:lnTo>
                  <a:pt x="2989173" y="2047798"/>
                </a:lnTo>
                <a:lnTo>
                  <a:pt x="3199393" y="2047798"/>
                </a:lnTo>
                <a:lnTo>
                  <a:pt x="3177603" y="1876831"/>
                </a:lnTo>
                <a:close/>
              </a:path>
            </a:pathLst>
          </a:custGeom>
          <a:solidFill>
            <a:srgbClr val="604A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183994" y="4672285"/>
            <a:ext cx="4926965" cy="1353820"/>
          </a:xfrm>
          <a:custGeom>
            <a:avLst/>
            <a:gdLst/>
            <a:ahLst/>
            <a:cxnLst/>
            <a:rect l="l" t="t" r="r" b="b"/>
            <a:pathLst>
              <a:path w="4926965" h="1353820">
                <a:moveTo>
                  <a:pt x="1063116" y="0"/>
                </a:moveTo>
                <a:lnTo>
                  <a:pt x="0" y="676617"/>
                </a:lnTo>
                <a:lnTo>
                  <a:pt x="1063116" y="1353223"/>
                </a:lnTo>
                <a:lnTo>
                  <a:pt x="1063116" y="1098804"/>
                </a:lnTo>
                <a:lnTo>
                  <a:pt x="4100042" y="1098804"/>
                </a:lnTo>
                <a:lnTo>
                  <a:pt x="4926850" y="254431"/>
                </a:lnTo>
                <a:lnTo>
                  <a:pt x="1063116" y="254431"/>
                </a:lnTo>
                <a:lnTo>
                  <a:pt x="1063116" y="0"/>
                </a:lnTo>
                <a:close/>
              </a:path>
            </a:pathLst>
          </a:custGeom>
          <a:solidFill>
            <a:srgbClr val="40315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026151" y="1554479"/>
            <a:ext cx="2770631" cy="2944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774180" y="3505212"/>
            <a:ext cx="1097279" cy="10774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549516" y="1970238"/>
            <a:ext cx="1802130" cy="2057400"/>
          </a:xfrm>
          <a:custGeom>
            <a:avLst/>
            <a:gdLst/>
            <a:ahLst/>
            <a:cxnLst/>
            <a:rect l="l" t="t" r="r" b="b"/>
            <a:pathLst>
              <a:path w="1802129" h="2057400">
                <a:moveTo>
                  <a:pt x="1801625" y="1917700"/>
                </a:moveTo>
                <a:lnTo>
                  <a:pt x="1736803" y="1917700"/>
                </a:lnTo>
                <a:lnTo>
                  <a:pt x="1730448" y="1930400"/>
                </a:lnTo>
                <a:lnTo>
                  <a:pt x="1721544" y="1943100"/>
                </a:lnTo>
                <a:lnTo>
                  <a:pt x="1710093" y="1955800"/>
                </a:lnTo>
                <a:lnTo>
                  <a:pt x="1629918" y="2019300"/>
                </a:lnTo>
                <a:lnTo>
                  <a:pt x="1667192" y="2057400"/>
                </a:lnTo>
                <a:lnTo>
                  <a:pt x="1764817" y="1981200"/>
                </a:lnTo>
                <a:lnTo>
                  <a:pt x="1773258" y="1968500"/>
                </a:lnTo>
                <a:lnTo>
                  <a:pt x="1780390" y="1955800"/>
                </a:lnTo>
                <a:lnTo>
                  <a:pt x="1786212" y="1955800"/>
                </a:lnTo>
                <a:lnTo>
                  <a:pt x="1790725" y="1943100"/>
                </a:lnTo>
                <a:lnTo>
                  <a:pt x="1797115" y="1943100"/>
                </a:lnTo>
                <a:lnTo>
                  <a:pt x="1799328" y="1930400"/>
                </a:lnTo>
                <a:lnTo>
                  <a:pt x="1800885" y="1930400"/>
                </a:lnTo>
                <a:lnTo>
                  <a:pt x="1801625" y="1917700"/>
                </a:lnTo>
                <a:close/>
              </a:path>
              <a:path w="1802129" h="2057400">
                <a:moveTo>
                  <a:pt x="1695881" y="1778000"/>
                </a:moveTo>
                <a:lnTo>
                  <a:pt x="1538795" y="1917700"/>
                </a:lnTo>
                <a:lnTo>
                  <a:pt x="1576070" y="1955800"/>
                </a:lnTo>
                <a:lnTo>
                  <a:pt x="1647215" y="1892300"/>
                </a:lnTo>
                <a:lnTo>
                  <a:pt x="1659521" y="1892300"/>
                </a:lnTo>
                <a:lnTo>
                  <a:pt x="1670113" y="1879600"/>
                </a:lnTo>
                <a:lnTo>
                  <a:pt x="1678990" y="1866900"/>
                </a:lnTo>
                <a:lnTo>
                  <a:pt x="1780476" y="1866900"/>
                </a:lnTo>
                <a:lnTo>
                  <a:pt x="1765417" y="1854200"/>
                </a:lnTo>
                <a:lnTo>
                  <a:pt x="1748223" y="1841500"/>
                </a:lnTo>
                <a:lnTo>
                  <a:pt x="1707426" y="1841500"/>
                </a:lnTo>
                <a:lnTo>
                  <a:pt x="1730502" y="1816100"/>
                </a:lnTo>
                <a:lnTo>
                  <a:pt x="1695881" y="1778000"/>
                </a:lnTo>
                <a:close/>
              </a:path>
              <a:path w="1802129" h="2057400">
                <a:moveTo>
                  <a:pt x="1798078" y="1892300"/>
                </a:moveTo>
                <a:lnTo>
                  <a:pt x="1743646" y="1892300"/>
                </a:lnTo>
                <a:lnTo>
                  <a:pt x="1745284" y="1905000"/>
                </a:lnTo>
                <a:lnTo>
                  <a:pt x="1744002" y="1917700"/>
                </a:lnTo>
                <a:lnTo>
                  <a:pt x="1801406" y="1917700"/>
                </a:lnTo>
                <a:lnTo>
                  <a:pt x="1800224" y="1905000"/>
                </a:lnTo>
                <a:lnTo>
                  <a:pt x="1798078" y="1892300"/>
                </a:lnTo>
                <a:close/>
              </a:path>
              <a:path w="1802129" h="2057400">
                <a:moveTo>
                  <a:pt x="1791049" y="1879600"/>
                </a:moveTo>
                <a:lnTo>
                  <a:pt x="1735683" y="1879600"/>
                </a:lnTo>
                <a:lnTo>
                  <a:pt x="1740712" y="1892300"/>
                </a:lnTo>
                <a:lnTo>
                  <a:pt x="1795006" y="1892300"/>
                </a:lnTo>
                <a:lnTo>
                  <a:pt x="1791049" y="1879600"/>
                </a:lnTo>
                <a:close/>
              </a:path>
              <a:path w="1802129" h="2057400">
                <a:moveTo>
                  <a:pt x="1780476" y="1866900"/>
                </a:moveTo>
                <a:lnTo>
                  <a:pt x="1725012" y="1866900"/>
                </a:lnTo>
                <a:lnTo>
                  <a:pt x="1730592" y="1879600"/>
                </a:lnTo>
                <a:lnTo>
                  <a:pt x="1786205" y="1879600"/>
                </a:lnTo>
                <a:lnTo>
                  <a:pt x="1780476" y="1866900"/>
                </a:lnTo>
                <a:close/>
              </a:path>
              <a:path w="1802129" h="2057400">
                <a:moveTo>
                  <a:pt x="1575520" y="1638300"/>
                </a:moveTo>
                <a:lnTo>
                  <a:pt x="1468015" y="1638300"/>
                </a:lnTo>
                <a:lnTo>
                  <a:pt x="1456192" y="1651000"/>
                </a:lnTo>
                <a:lnTo>
                  <a:pt x="1445348" y="1651000"/>
                </a:lnTo>
                <a:lnTo>
                  <a:pt x="1414511" y="1689100"/>
                </a:lnTo>
                <a:lnTo>
                  <a:pt x="1403246" y="1727200"/>
                </a:lnTo>
                <a:lnTo>
                  <a:pt x="1403867" y="1752600"/>
                </a:lnTo>
                <a:lnTo>
                  <a:pt x="1417380" y="1790700"/>
                </a:lnTo>
                <a:lnTo>
                  <a:pt x="1450310" y="1828800"/>
                </a:lnTo>
                <a:lnTo>
                  <a:pt x="1468358" y="1841500"/>
                </a:lnTo>
                <a:lnTo>
                  <a:pt x="1551206" y="1841500"/>
                </a:lnTo>
                <a:lnTo>
                  <a:pt x="1570610" y="1828800"/>
                </a:lnTo>
                <a:lnTo>
                  <a:pt x="1588960" y="1816100"/>
                </a:lnTo>
                <a:lnTo>
                  <a:pt x="1604598" y="1803400"/>
                </a:lnTo>
                <a:lnTo>
                  <a:pt x="1610377" y="1790700"/>
                </a:lnTo>
                <a:lnTo>
                  <a:pt x="1475378" y="1790700"/>
                </a:lnTo>
                <a:lnTo>
                  <a:pt x="1467599" y="1778000"/>
                </a:lnTo>
                <a:lnTo>
                  <a:pt x="1461369" y="1778000"/>
                </a:lnTo>
                <a:lnTo>
                  <a:pt x="1457274" y="1765300"/>
                </a:lnTo>
                <a:lnTo>
                  <a:pt x="1455312" y="1752600"/>
                </a:lnTo>
                <a:lnTo>
                  <a:pt x="1455483" y="1739900"/>
                </a:lnTo>
                <a:lnTo>
                  <a:pt x="1458028" y="1727200"/>
                </a:lnTo>
                <a:lnTo>
                  <a:pt x="1463187" y="1714500"/>
                </a:lnTo>
                <a:lnTo>
                  <a:pt x="1470958" y="1714500"/>
                </a:lnTo>
                <a:lnTo>
                  <a:pt x="1481340" y="1701800"/>
                </a:lnTo>
                <a:lnTo>
                  <a:pt x="1492958" y="1689100"/>
                </a:lnTo>
                <a:lnTo>
                  <a:pt x="1504456" y="1676400"/>
                </a:lnTo>
                <a:lnTo>
                  <a:pt x="1611602" y="1676400"/>
                </a:lnTo>
                <a:lnTo>
                  <a:pt x="1597787" y="1663700"/>
                </a:lnTo>
                <a:lnTo>
                  <a:pt x="1587047" y="1651000"/>
                </a:lnTo>
                <a:lnTo>
                  <a:pt x="1575520" y="1638300"/>
                </a:lnTo>
                <a:close/>
              </a:path>
              <a:path w="1802129" h="2057400">
                <a:moveTo>
                  <a:pt x="1611602" y="1676400"/>
                </a:moveTo>
                <a:lnTo>
                  <a:pt x="1547507" y="1676400"/>
                </a:lnTo>
                <a:lnTo>
                  <a:pt x="1556261" y="1689100"/>
                </a:lnTo>
                <a:lnTo>
                  <a:pt x="1564043" y="1689100"/>
                </a:lnTo>
                <a:lnTo>
                  <a:pt x="1570267" y="1701800"/>
                </a:lnTo>
                <a:lnTo>
                  <a:pt x="1574350" y="1714500"/>
                </a:lnTo>
                <a:lnTo>
                  <a:pt x="1576292" y="1727200"/>
                </a:lnTo>
                <a:lnTo>
                  <a:pt x="1576095" y="1727200"/>
                </a:lnTo>
                <a:lnTo>
                  <a:pt x="1573537" y="1739900"/>
                </a:lnTo>
                <a:lnTo>
                  <a:pt x="1568416" y="1752600"/>
                </a:lnTo>
                <a:lnTo>
                  <a:pt x="1560730" y="1765300"/>
                </a:lnTo>
                <a:lnTo>
                  <a:pt x="1550479" y="1778000"/>
                </a:lnTo>
                <a:lnTo>
                  <a:pt x="1538727" y="1778000"/>
                </a:lnTo>
                <a:lnTo>
                  <a:pt x="1527149" y="1790700"/>
                </a:lnTo>
                <a:lnTo>
                  <a:pt x="1610377" y="1790700"/>
                </a:lnTo>
                <a:lnTo>
                  <a:pt x="1616155" y="1778000"/>
                </a:lnTo>
                <a:lnTo>
                  <a:pt x="1623634" y="1765300"/>
                </a:lnTo>
                <a:lnTo>
                  <a:pt x="1627035" y="1739900"/>
                </a:lnTo>
                <a:lnTo>
                  <a:pt x="1626228" y="1727200"/>
                </a:lnTo>
                <a:lnTo>
                  <a:pt x="1621083" y="1701800"/>
                </a:lnTo>
                <a:lnTo>
                  <a:pt x="1611602" y="1676400"/>
                </a:lnTo>
                <a:close/>
              </a:path>
              <a:path w="1802129" h="2057400">
                <a:moveTo>
                  <a:pt x="1455013" y="1511300"/>
                </a:moveTo>
                <a:lnTo>
                  <a:pt x="1297914" y="1651000"/>
                </a:lnTo>
                <a:lnTo>
                  <a:pt x="1335189" y="1689100"/>
                </a:lnTo>
                <a:lnTo>
                  <a:pt x="1492288" y="1549400"/>
                </a:lnTo>
                <a:lnTo>
                  <a:pt x="1455013" y="1511300"/>
                </a:lnTo>
                <a:close/>
              </a:path>
              <a:path w="1802129" h="2057400">
                <a:moveTo>
                  <a:pt x="1550111" y="1625600"/>
                </a:moveTo>
                <a:lnTo>
                  <a:pt x="1494586" y="1625600"/>
                </a:lnTo>
                <a:lnTo>
                  <a:pt x="1480814" y="1638300"/>
                </a:lnTo>
                <a:lnTo>
                  <a:pt x="1563207" y="1638300"/>
                </a:lnTo>
                <a:lnTo>
                  <a:pt x="1550111" y="1625600"/>
                </a:lnTo>
                <a:close/>
              </a:path>
              <a:path w="1802129" h="2057400">
                <a:moveTo>
                  <a:pt x="1306741" y="1587500"/>
                </a:moveTo>
                <a:lnTo>
                  <a:pt x="1237330" y="1587500"/>
                </a:lnTo>
                <a:lnTo>
                  <a:pt x="1242009" y="1600200"/>
                </a:lnTo>
                <a:lnTo>
                  <a:pt x="1250410" y="1600200"/>
                </a:lnTo>
                <a:lnTo>
                  <a:pt x="1259154" y="1612900"/>
                </a:lnTo>
                <a:lnTo>
                  <a:pt x="1268241" y="1612900"/>
                </a:lnTo>
                <a:lnTo>
                  <a:pt x="1277670" y="1625600"/>
                </a:lnTo>
                <a:lnTo>
                  <a:pt x="1306741" y="1587500"/>
                </a:lnTo>
                <a:close/>
              </a:path>
              <a:path w="1802129" h="2057400">
                <a:moveTo>
                  <a:pt x="1285278" y="1574800"/>
                </a:moveTo>
                <a:lnTo>
                  <a:pt x="1230134" y="1574800"/>
                </a:lnTo>
                <a:lnTo>
                  <a:pt x="1233371" y="1587500"/>
                </a:lnTo>
                <a:lnTo>
                  <a:pt x="1291209" y="1587500"/>
                </a:lnTo>
                <a:lnTo>
                  <a:pt x="1285278" y="1574800"/>
                </a:lnTo>
                <a:close/>
              </a:path>
              <a:path w="1802129" h="2057400">
                <a:moveTo>
                  <a:pt x="1283182" y="1562100"/>
                </a:moveTo>
                <a:lnTo>
                  <a:pt x="1224737" y="1562100"/>
                </a:lnTo>
                <a:lnTo>
                  <a:pt x="1227620" y="1574800"/>
                </a:lnTo>
                <a:lnTo>
                  <a:pt x="1283868" y="1574800"/>
                </a:lnTo>
                <a:lnTo>
                  <a:pt x="1283182" y="1562100"/>
                </a:lnTo>
                <a:close/>
              </a:path>
              <a:path w="1802129" h="2057400">
                <a:moveTo>
                  <a:pt x="1349070" y="1397000"/>
                </a:moveTo>
                <a:lnTo>
                  <a:pt x="1315935" y="1422400"/>
                </a:lnTo>
                <a:lnTo>
                  <a:pt x="1333042" y="1447800"/>
                </a:lnTo>
                <a:lnTo>
                  <a:pt x="1264551" y="1498600"/>
                </a:lnTo>
                <a:lnTo>
                  <a:pt x="1254531" y="1511300"/>
                </a:lnTo>
                <a:lnTo>
                  <a:pt x="1246509" y="1524000"/>
                </a:lnTo>
                <a:lnTo>
                  <a:pt x="1240486" y="1524000"/>
                </a:lnTo>
                <a:lnTo>
                  <a:pt x="1236459" y="1536700"/>
                </a:lnTo>
                <a:lnTo>
                  <a:pt x="1230630" y="1536700"/>
                </a:lnTo>
                <a:lnTo>
                  <a:pt x="1226972" y="1549400"/>
                </a:lnTo>
                <a:lnTo>
                  <a:pt x="1224026" y="1562100"/>
                </a:lnTo>
                <a:lnTo>
                  <a:pt x="1287732" y="1562100"/>
                </a:lnTo>
                <a:lnTo>
                  <a:pt x="1292104" y="1549400"/>
                </a:lnTo>
                <a:lnTo>
                  <a:pt x="1298571" y="1549400"/>
                </a:lnTo>
                <a:lnTo>
                  <a:pt x="1307134" y="1536700"/>
                </a:lnTo>
                <a:lnTo>
                  <a:pt x="1370457" y="1485900"/>
                </a:lnTo>
                <a:lnTo>
                  <a:pt x="1429054" y="1485900"/>
                </a:lnTo>
                <a:lnTo>
                  <a:pt x="1403578" y="1447800"/>
                </a:lnTo>
                <a:lnTo>
                  <a:pt x="1459052" y="1409700"/>
                </a:lnTo>
                <a:lnTo>
                  <a:pt x="1366177" y="1409700"/>
                </a:lnTo>
                <a:lnTo>
                  <a:pt x="1349070" y="1397000"/>
                </a:lnTo>
                <a:close/>
              </a:path>
              <a:path w="1802129" h="2057400">
                <a:moveTo>
                  <a:pt x="1514767" y="1460500"/>
                </a:moveTo>
                <a:lnTo>
                  <a:pt x="1476311" y="1485900"/>
                </a:lnTo>
                <a:lnTo>
                  <a:pt x="1513586" y="1536700"/>
                </a:lnTo>
                <a:lnTo>
                  <a:pt x="1552041" y="1498600"/>
                </a:lnTo>
                <a:lnTo>
                  <a:pt x="1514767" y="1460500"/>
                </a:lnTo>
                <a:close/>
              </a:path>
              <a:path w="1802129" h="2057400">
                <a:moveTo>
                  <a:pt x="1299539" y="1384300"/>
                </a:moveTo>
                <a:lnTo>
                  <a:pt x="1189926" y="1384300"/>
                </a:lnTo>
                <a:lnTo>
                  <a:pt x="1197775" y="1397000"/>
                </a:lnTo>
                <a:lnTo>
                  <a:pt x="1209954" y="1397000"/>
                </a:lnTo>
                <a:lnTo>
                  <a:pt x="1201661" y="1409700"/>
                </a:lnTo>
                <a:lnTo>
                  <a:pt x="1194703" y="1409700"/>
                </a:lnTo>
                <a:lnTo>
                  <a:pt x="1188764" y="1422400"/>
                </a:lnTo>
                <a:lnTo>
                  <a:pt x="1179944" y="1422400"/>
                </a:lnTo>
                <a:lnTo>
                  <a:pt x="1173099" y="1435100"/>
                </a:lnTo>
                <a:lnTo>
                  <a:pt x="1103501" y="1435100"/>
                </a:lnTo>
                <a:lnTo>
                  <a:pt x="1110832" y="1447800"/>
                </a:lnTo>
                <a:lnTo>
                  <a:pt x="1126896" y="1447800"/>
                </a:lnTo>
                <a:lnTo>
                  <a:pt x="1135643" y="1460500"/>
                </a:lnTo>
                <a:lnTo>
                  <a:pt x="1151026" y="1460500"/>
                </a:lnTo>
                <a:lnTo>
                  <a:pt x="1147025" y="1473200"/>
                </a:lnTo>
                <a:lnTo>
                  <a:pt x="1142339" y="1473200"/>
                </a:lnTo>
                <a:lnTo>
                  <a:pt x="1179207" y="1524000"/>
                </a:lnTo>
                <a:lnTo>
                  <a:pt x="1182484" y="1511300"/>
                </a:lnTo>
                <a:lnTo>
                  <a:pt x="1185973" y="1511300"/>
                </a:lnTo>
                <a:lnTo>
                  <a:pt x="1189676" y="1498600"/>
                </a:lnTo>
                <a:lnTo>
                  <a:pt x="1193596" y="1498600"/>
                </a:lnTo>
                <a:lnTo>
                  <a:pt x="1198409" y="1485900"/>
                </a:lnTo>
                <a:lnTo>
                  <a:pt x="1204806" y="1485900"/>
                </a:lnTo>
                <a:lnTo>
                  <a:pt x="1212786" y="1473200"/>
                </a:lnTo>
                <a:lnTo>
                  <a:pt x="1222349" y="1460500"/>
                </a:lnTo>
                <a:lnTo>
                  <a:pt x="1271257" y="1422400"/>
                </a:lnTo>
                <a:lnTo>
                  <a:pt x="1283423" y="1409700"/>
                </a:lnTo>
                <a:lnTo>
                  <a:pt x="1292850" y="1397000"/>
                </a:lnTo>
                <a:lnTo>
                  <a:pt x="1299539" y="1384300"/>
                </a:lnTo>
                <a:close/>
              </a:path>
              <a:path w="1802129" h="2057400">
                <a:moveTo>
                  <a:pt x="1429054" y="1485900"/>
                </a:moveTo>
                <a:lnTo>
                  <a:pt x="1370457" y="1485900"/>
                </a:lnTo>
                <a:lnTo>
                  <a:pt x="1395920" y="1511300"/>
                </a:lnTo>
                <a:lnTo>
                  <a:pt x="1429054" y="1485900"/>
                </a:lnTo>
                <a:close/>
              </a:path>
              <a:path w="1802129" h="2057400">
                <a:moveTo>
                  <a:pt x="1144651" y="1358900"/>
                </a:moveTo>
                <a:lnTo>
                  <a:pt x="1070644" y="1358900"/>
                </a:lnTo>
                <a:lnTo>
                  <a:pt x="1069111" y="1371600"/>
                </a:lnTo>
                <a:lnTo>
                  <a:pt x="1070195" y="1384300"/>
                </a:lnTo>
                <a:lnTo>
                  <a:pt x="1074075" y="1397000"/>
                </a:lnTo>
                <a:lnTo>
                  <a:pt x="1080753" y="1409700"/>
                </a:lnTo>
                <a:lnTo>
                  <a:pt x="1090231" y="1422400"/>
                </a:lnTo>
                <a:lnTo>
                  <a:pt x="1096634" y="1435100"/>
                </a:lnTo>
                <a:lnTo>
                  <a:pt x="1165555" y="1435100"/>
                </a:lnTo>
                <a:lnTo>
                  <a:pt x="1157300" y="1422400"/>
                </a:lnTo>
                <a:lnTo>
                  <a:pt x="1136111" y="1422400"/>
                </a:lnTo>
                <a:lnTo>
                  <a:pt x="1130668" y="1409700"/>
                </a:lnTo>
                <a:lnTo>
                  <a:pt x="1124648" y="1409700"/>
                </a:lnTo>
                <a:lnTo>
                  <a:pt x="1121816" y="1397000"/>
                </a:lnTo>
                <a:lnTo>
                  <a:pt x="1122514" y="1384300"/>
                </a:lnTo>
                <a:lnTo>
                  <a:pt x="1125601" y="1371600"/>
                </a:lnTo>
                <a:lnTo>
                  <a:pt x="1137335" y="1371600"/>
                </a:lnTo>
                <a:lnTo>
                  <a:pt x="1144651" y="1358900"/>
                </a:lnTo>
                <a:close/>
              </a:path>
              <a:path w="1802129" h="2057400">
                <a:moveTo>
                  <a:pt x="1397393" y="1384300"/>
                </a:moveTo>
                <a:lnTo>
                  <a:pt x="1366177" y="1409700"/>
                </a:lnTo>
                <a:lnTo>
                  <a:pt x="1459052" y="1409700"/>
                </a:lnTo>
                <a:lnTo>
                  <a:pt x="1397393" y="1384300"/>
                </a:lnTo>
                <a:close/>
              </a:path>
              <a:path w="1802129" h="2057400">
                <a:moveTo>
                  <a:pt x="1305397" y="1371600"/>
                </a:moveTo>
                <a:lnTo>
                  <a:pt x="1171979" y="1371600"/>
                </a:lnTo>
                <a:lnTo>
                  <a:pt x="1180909" y="1384300"/>
                </a:lnTo>
                <a:lnTo>
                  <a:pt x="1303489" y="1384300"/>
                </a:lnTo>
                <a:lnTo>
                  <a:pt x="1305397" y="1371600"/>
                </a:lnTo>
                <a:close/>
              </a:path>
              <a:path w="1802129" h="2057400">
                <a:moveTo>
                  <a:pt x="1179324" y="1333500"/>
                </a:moveTo>
                <a:lnTo>
                  <a:pt x="1089863" y="1333500"/>
                </a:lnTo>
                <a:lnTo>
                  <a:pt x="1081021" y="1346200"/>
                </a:lnTo>
                <a:lnTo>
                  <a:pt x="1074615" y="1358900"/>
                </a:lnTo>
                <a:lnTo>
                  <a:pt x="1144651" y="1358900"/>
                </a:lnTo>
                <a:lnTo>
                  <a:pt x="1153363" y="1371600"/>
                </a:lnTo>
                <a:lnTo>
                  <a:pt x="1218004" y="1371600"/>
                </a:lnTo>
                <a:lnTo>
                  <a:pt x="1205351" y="1358900"/>
                </a:lnTo>
                <a:lnTo>
                  <a:pt x="1190599" y="1346200"/>
                </a:lnTo>
                <a:lnTo>
                  <a:pt x="1179324" y="1333500"/>
                </a:lnTo>
                <a:close/>
              </a:path>
              <a:path w="1802129" h="2057400">
                <a:moveTo>
                  <a:pt x="1283724" y="1308100"/>
                </a:moveTo>
                <a:lnTo>
                  <a:pt x="1224749" y="1308100"/>
                </a:lnTo>
                <a:lnTo>
                  <a:pt x="1231379" y="1320800"/>
                </a:lnTo>
                <a:lnTo>
                  <a:pt x="1238008" y="1320800"/>
                </a:lnTo>
                <a:lnTo>
                  <a:pt x="1244464" y="1333500"/>
                </a:lnTo>
                <a:lnTo>
                  <a:pt x="1249105" y="1346200"/>
                </a:lnTo>
                <a:lnTo>
                  <a:pt x="1251931" y="1346200"/>
                </a:lnTo>
                <a:lnTo>
                  <a:pt x="1252943" y="1358900"/>
                </a:lnTo>
                <a:lnTo>
                  <a:pt x="1253070" y="1358900"/>
                </a:lnTo>
                <a:lnTo>
                  <a:pt x="1249146" y="1371600"/>
                </a:lnTo>
                <a:lnTo>
                  <a:pt x="1305956" y="1371600"/>
                </a:lnTo>
                <a:lnTo>
                  <a:pt x="1305168" y="1358900"/>
                </a:lnTo>
                <a:lnTo>
                  <a:pt x="1303032" y="1346200"/>
                </a:lnTo>
                <a:lnTo>
                  <a:pt x="1299008" y="1333500"/>
                </a:lnTo>
                <a:lnTo>
                  <a:pt x="1292572" y="1320800"/>
                </a:lnTo>
                <a:lnTo>
                  <a:pt x="1283724" y="1308100"/>
                </a:lnTo>
                <a:close/>
              </a:path>
              <a:path w="1802129" h="2057400">
                <a:moveTo>
                  <a:pt x="1159656" y="1320800"/>
                </a:moveTo>
                <a:lnTo>
                  <a:pt x="1103872" y="1320800"/>
                </a:lnTo>
                <a:lnTo>
                  <a:pt x="1096690" y="1333500"/>
                </a:lnTo>
                <a:lnTo>
                  <a:pt x="1169009" y="1333500"/>
                </a:lnTo>
                <a:lnTo>
                  <a:pt x="1159656" y="1320800"/>
                </a:lnTo>
                <a:close/>
              </a:path>
              <a:path w="1802129" h="2057400">
                <a:moveTo>
                  <a:pt x="1245654" y="1270000"/>
                </a:moveTo>
                <a:lnTo>
                  <a:pt x="1166774" y="1270000"/>
                </a:lnTo>
                <a:lnTo>
                  <a:pt x="1193800" y="1320800"/>
                </a:lnTo>
                <a:lnTo>
                  <a:pt x="1203401" y="1308100"/>
                </a:lnTo>
                <a:lnTo>
                  <a:pt x="1283724" y="1308100"/>
                </a:lnTo>
                <a:lnTo>
                  <a:pt x="1272463" y="1295400"/>
                </a:lnTo>
                <a:lnTo>
                  <a:pt x="1258898" y="1282700"/>
                </a:lnTo>
                <a:lnTo>
                  <a:pt x="1245654" y="1270000"/>
                </a:lnTo>
                <a:close/>
              </a:path>
              <a:path w="1802129" h="2057400">
                <a:moveTo>
                  <a:pt x="1106462" y="1117600"/>
                </a:moveTo>
                <a:lnTo>
                  <a:pt x="949375" y="1257300"/>
                </a:lnTo>
                <a:lnTo>
                  <a:pt x="986637" y="1308100"/>
                </a:lnTo>
                <a:lnTo>
                  <a:pt x="1035164" y="1257300"/>
                </a:lnTo>
                <a:lnTo>
                  <a:pt x="1053680" y="1244600"/>
                </a:lnTo>
                <a:lnTo>
                  <a:pt x="1069149" y="1231900"/>
                </a:lnTo>
                <a:lnTo>
                  <a:pt x="1081570" y="1219200"/>
                </a:lnTo>
                <a:lnTo>
                  <a:pt x="1098443" y="1219200"/>
                </a:lnTo>
                <a:lnTo>
                  <a:pt x="1105266" y="1206500"/>
                </a:lnTo>
                <a:lnTo>
                  <a:pt x="1182553" y="1206500"/>
                </a:lnTo>
                <a:lnTo>
                  <a:pt x="1176731" y="1193800"/>
                </a:lnTo>
                <a:lnTo>
                  <a:pt x="1170724" y="1181100"/>
                </a:lnTo>
                <a:lnTo>
                  <a:pt x="1118743" y="1181100"/>
                </a:lnTo>
                <a:lnTo>
                  <a:pt x="1141082" y="1155700"/>
                </a:lnTo>
                <a:lnTo>
                  <a:pt x="1106462" y="1117600"/>
                </a:lnTo>
                <a:close/>
              </a:path>
              <a:path w="1802129" h="2057400">
                <a:moveTo>
                  <a:pt x="1207474" y="1257300"/>
                </a:moveTo>
                <a:lnTo>
                  <a:pt x="1194357" y="1257300"/>
                </a:lnTo>
                <a:lnTo>
                  <a:pt x="1180790" y="1270000"/>
                </a:lnTo>
                <a:lnTo>
                  <a:pt x="1220139" y="1270000"/>
                </a:lnTo>
                <a:lnTo>
                  <a:pt x="1207474" y="1257300"/>
                </a:lnTo>
                <a:close/>
              </a:path>
              <a:path w="1802129" h="2057400">
                <a:moveTo>
                  <a:pt x="1187276" y="1206500"/>
                </a:moveTo>
                <a:lnTo>
                  <a:pt x="1123708" y="1206500"/>
                </a:lnTo>
                <a:lnTo>
                  <a:pt x="1129728" y="1219200"/>
                </a:lnTo>
                <a:lnTo>
                  <a:pt x="1134948" y="1219200"/>
                </a:lnTo>
                <a:lnTo>
                  <a:pt x="1138653" y="1231900"/>
                </a:lnTo>
                <a:lnTo>
                  <a:pt x="1141672" y="1231900"/>
                </a:lnTo>
                <a:lnTo>
                  <a:pt x="1144006" y="1244600"/>
                </a:lnTo>
                <a:lnTo>
                  <a:pt x="1145654" y="1244600"/>
                </a:lnTo>
                <a:lnTo>
                  <a:pt x="1193431" y="1231900"/>
                </a:lnTo>
                <a:lnTo>
                  <a:pt x="1190902" y="1219200"/>
                </a:lnTo>
                <a:lnTo>
                  <a:pt x="1187276" y="1206500"/>
                </a:lnTo>
                <a:close/>
              </a:path>
              <a:path w="1802129" h="2057400">
                <a:moveTo>
                  <a:pt x="975114" y="977900"/>
                </a:moveTo>
                <a:lnTo>
                  <a:pt x="879924" y="977900"/>
                </a:lnTo>
                <a:lnTo>
                  <a:pt x="868104" y="990600"/>
                </a:lnTo>
                <a:lnTo>
                  <a:pt x="857262" y="1003300"/>
                </a:lnTo>
                <a:lnTo>
                  <a:pt x="844811" y="1016000"/>
                </a:lnTo>
                <a:lnTo>
                  <a:pt x="820483" y="1054100"/>
                </a:lnTo>
                <a:lnTo>
                  <a:pt x="815151" y="1079500"/>
                </a:lnTo>
                <a:lnTo>
                  <a:pt x="815773" y="1092200"/>
                </a:lnTo>
                <a:lnTo>
                  <a:pt x="829289" y="1130300"/>
                </a:lnTo>
                <a:lnTo>
                  <a:pt x="862216" y="1168400"/>
                </a:lnTo>
                <a:lnTo>
                  <a:pt x="899902" y="1193800"/>
                </a:lnTo>
                <a:lnTo>
                  <a:pt x="942650" y="1193800"/>
                </a:lnTo>
                <a:lnTo>
                  <a:pt x="963107" y="1181100"/>
                </a:lnTo>
                <a:lnTo>
                  <a:pt x="982512" y="1181100"/>
                </a:lnTo>
                <a:lnTo>
                  <a:pt x="1000861" y="1155700"/>
                </a:lnTo>
                <a:lnTo>
                  <a:pt x="1016499" y="1143000"/>
                </a:lnTo>
                <a:lnTo>
                  <a:pt x="905734" y="1143000"/>
                </a:lnTo>
                <a:lnTo>
                  <a:pt x="896026" y="1130300"/>
                </a:lnTo>
                <a:lnTo>
                  <a:pt x="879513" y="1130300"/>
                </a:lnTo>
                <a:lnTo>
                  <a:pt x="873283" y="1117600"/>
                </a:lnTo>
                <a:lnTo>
                  <a:pt x="869188" y="1104900"/>
                </a:lnTo>
                <a:lnTo>
                  <a:pt x="867225" y="1092200"/>
                </a:lnTo>
                <a:lnTo>
                  <a:pt x="867397" y="1079500"/>
                </a:lnTo>
                <a:lnTo>
                  <a:pt x="869940" y="1079500"/>
                </a:lnTo>
                <a:lnTo>
                  <a:pt x="875095" y="1066800"/>
                </a:lnTo>
                <a:lnTo>
                  <a:pt x="882861" y="1054100"/>
                </a:lnTo>
                <a:lnTo>
                  <a:pt x="893241" y="1041400"/>
                </a:lnTo>
                <a:lnTo>
                  <a:pt x="904865" y="1028700"/>
                </a:lnTo>
                <a:lnTo>
                  <a:pt x="927735" y="1028700"/>
                </a:lnTo>
                <a:lnTo>
                  <a:pt x="938987" y="1016000"/>
                </a:lnTo>
                <a:lnTo>
                  <a:pt x="1016598" y="1016000"/>
                </a:lnTo>
                <a:lnTo>
                  <a:pt x="1009688" y="1003300"/>
                </a:lnTo>
                <a:lnTo>
                  <a:pt x="998950" y="990600"/>
                </a:lnTo>
                <a:lnTo>
                  <a:pt x="987426" y="990600"/>
                </a:lnTo>
                <a:lnTo>
                  <a:pt x="975114" y="977900"/>
                </a:lnTo>
                <a:close/>
              </a:path>
              <a:path w="1802129" h="2057400">
                <a:moveTo>
                  <a:pt x="1016598" y="1016000"/>
                </a:moveTo>
                <a:lnTo>
                  <a:pt x="938987" y="1016000"/>
                </a:lnTo>
                <a:lnTo>
                  <a:pt x="949685" y="1028700"/>
                </a:lnTo>
                <a:lnTo>
                  <a:pt x="968172" y="1028700"/>
                </a:lnTo>
                <a:lnTo>
                  <a:pt x="975956" y="1041400"/>
                </a:lnTo>
                <a:lnTo>
                  <a:pt x="982181" y="1041400"/>
                </a:lnTo>
                <a:lnTo>
                  <a:pt x="986262" y="1054100"/>
                </a:lnTo>
                <a:lnTo>
                  <a:pt x="988201" y="1066800"/>
                </a:lnTo>
                <a:lnTo>
                  <a:pt x="987996" y="1079500"/>
                </a:lnTo>
                <a:lnTo>
                  <a:pt x="985444" y="1092200"/>
                </a:lnTo>
                <a:lnTo>
                  <a:pt x="980322" y="1092200"/>
                </a:lnTo>
                <a:lnTo>
                  <a:pt x="972633" y="1104900"/>
                </a:lnTo>
                <a:lnTo>
                  <a:pt x="962380" y="1117600"/>
                </a:lnTo>
                <a:lnTo>
                  <a:pt x="950634" y="1130300"/>
                </a:lnTo>
                <a:lnTo>
                  <a:pt x="939055" y="1130300"/>
                </a:lnTo>
                <a:lnTo>
                  <a:pt x="927645" y="1143000"/>
                </a:lnTo>
                <a:lnTo>
                  <a:pt x="1016499" y="1143000"/>
                </a:lnTo>
                <a:lnTo>
                  <a:pt x="1028057" y="1130300"/>
                </a:lnTo>
                <a:lnTo>
                  <a:pt x="1035535" y="1104900"/>
                </a:lnTo>
                <a:lnTo>
                  <a:pt x="1038936" y="1092200"/>
                </a:lnTo>
                <a:lnTo>
                  <a:pt x="1038130" y="1066800"/>
                </a:lnTo>
                <a:lnTo>
                  <a:pt x="1032989" y="1041400"/>
                </a:lnTo>
                <a:lnTo>
                  <a:pt x="1023509" y="1028700"/>
                </a:lnTo>
                <a:lnTo>
                  <a:pt x="1016598" y="1016000"/>
                </a:lnTo>
                <a:close/>
              </a:path>
              <a:path w="1802129" h="2057400">
                <a:moveTo>
                  <a:pt x="705428" y="914400"/>
                </a:moveTo>
                <a:lnTo>
                  <a:pt x="675373" y="914400"/>
                </a:lnTo>
                <a:lnTo>
                  <a:pt x="673642" y="927100"/>
                </a:lnTo>
                <a:lnTo>
                  <a:pt x="673119" y="927100"/>
                </a:lnTo>
                <a:lnTo>
                  <a:pt x="673805" y="939800"/>
                </a:lnTo>
                <a:lnTo>
                  <a:pt x="675703" y="952500"/>
                </a:lnTo>
                <a:lnTo>
                  <a:pt x="678649" y="965200"/>
                </a:lnTo>
                <a:lnTo>
                  <a:pt x="682477" y="965200"/>
                </a:lnTo>
                <a:lnTo>
                  <a:pt x="687188" y="977900"/>
                </a:lnTo>
                <a:lnTo>
                  <a:pt x="692785" y="990600"/>
                </a:lnTo>
                <a:lnTo>
                  <a:pt x="705953" y="990600"/>
                </a:lnTo>
                <a:lnTo>
                  <a:pt x="720920" y="1003300"/>
                </a:lnTo>
                <a:lnTo>
                  <a:pt x="737685" y="1016000"/>
                </a:lnTo>
                <a:lnTo>
                  <a:pt x="756246" y="1016000"/>
                </a:lnTo>
                <a:lnTo>
                  <a:pt x="775789" y="1003300"/>
                </a:lnTo>
                <a:lnTo>
                  <a:pt x="795497" y="1003300"/>
                </a:lnTo>
                <a:lnTo>
                  <a:pt x="835406" y="977900"/>
                </a:lnTo>
                <a:lnTo>
                  <a:pt x="852670" y="952500"/>
                </a:lnTo>
                <a:lnTo>
                  <a:pt x="723282" y="952500"/>
                </a:lnTo>
                <a:lnTo>
                  <a:pt x="716610" y="939800"/>
                </a:lnTo>
                <a:lnTo>
                  <a:pt x="710014" y="939800"/>
                </a:lnTo>
                <a:lnTo>
                  <a:pt x="706286" y="927100"/>
                </a:lnTo>
                <a:lnTo>
                  <a:pt x="705428" y="914400"/>
                </a:lnTo>
                <a:close/>
              </a:path>
              <a:path w="1802129" h="2057400">
                <a:moveTo>
                  <a:pt x="948420" y="965200"/>
                </a:moveTo>
                <a:lnTo>
                  <a:pt x="920664" y="965200"/>
                </a:lnTo>
                <a:lnTo>
                  <a:pt x="906500" y="977900"/>
                </a:lnTo>
                <a:lnTo>
                  <a:pt x="962012" y="977900"/>
                </a:lnTo>
                <a:lnTo>
                  <a:pt x="948420" y="965200"/>
                </a:lnTo>
                <a:close/>
              </a:path>
              <a:path w="1802129" h="2057400">
                <a:moveTo>
                  <a:pt x="856449" y="838200"/>
                </a:moveTo>
                <a:lnTo>
                  <a:pt x="799520" y="838200"/>
                </a:lnTo>
                <a:lnTo>
                  <a:pt x="807551" y="850900"/>
                </a:lnTo>
                <a:lnTo>
                  <a:pt x="814692" y="850900"/>
                </a:lnTo>
                <a:lnTo>
                  <a:pt x="820476" y="863600"/>
                </a:lnTo>
                <a:lnTo>
                  <a:pt x="824155" y="876300"/>
                </a:lnTo>
                <a:lnTo>
                  <a:pt x="825731" y="876300"/>
                </a:lnTo>
                <a:lnTo>
                  <a:pt x="825207" y="889000"/>
                </a:lnTo>
                <a:lnTo>
                  <a:pt x="822143" y="901700"/>
                </a:lnTo>
                <a:lnTo>
                  <a:pt x="816109" y="914400"/>
                </a:lnTo>
                <a:lnTo>
                  <a:pt x="807107" y="927100"/>
                </a:lnTo>
                <a:lnTo>
                  <a:pt x="795134" y="939800"/>
                </a:lnTo>
                <a:lnTo>
                  <a:pt x="782787" y="939800"/>
                </a:lnTo>
                <a:lnTo>
                  <a:pt x="771047" y="952500"/>
                </a:lnTo>
                <a:lnTo>
                  <a:pt x="852670" y="952500"/>
                </a:lnTo>
                <a:lnTo>
                  <a:pt x="865563" y="939800"/>
                </a:lnTo>
                <a:lnTo>
                  <a:pt x="874087" y="927100"/>
                </a:lnTo>
                <a:lnTo>
                  <a:pt x="878243" y="901700"/>
                </a:lnTo>
                <a:lnTo>
                  <a:pt x="878359" y="889000"/>
                </a:lnTo>
                <a:lnTo>
                  <a:pt x="874766" y="863600"/>
                </a:lnTo>
                <a:lnTo>
                  <a:pt x="867463" y="850900"/>
                </a:lnTo>
                <a:lnTo>
                  <a:pt x="856449" y="838200"/>
                </a:lnTo>
                <a:close/>
              </a:path>
              <a:path w="1802129" h="2057400">
                <a:moveTo>
                  <a:pt x="834529" y="698500"/>
                </a:moveTo>
                <a:lnTo>
                  <a:pt x="617677" y="889000"/>
                </a:lnTo>
                <a:lnTo>
                  <a:pt x="652297" y="927100"/>
                </a:lnTo>
                <a:lnTo>
                  <a:pt x="675373" y="914400"/>
                </a:lnTo>
                <a:lnTo>
                  <a:pt x="705428" y="914400"/>
                </a:lnTo>
                <a:lnTo>
                  <a:pt x="707440" y="901700"/>
                </a:lnTo>
                <a:lnTo>
                  <a:pt x="711058" y="889000"/>
                </a:lnTo>
                <a:lnTo>
                  <a:pt x="717129" y="876300"/>
                </a:lnTo>
                <a:lnTo>
                  <a:pt x="725655" y="876300"/>
                </a:lnTo>
                <a:lnTo>
                  <a:pt x="736638" y="863600"/>
                </a:lnTo>
                <a:lnTo>
                  <a:pt x="748270" y="850900"/>
                </a:lnTo>
                <a:lnTo>
                  <a:pt x="759507" y="850900"/>
                </a:lnTo>
                <a:lnTo>
                  <a:pt x="770349" y="838200"/>
                </a:lnTo>
                <a:lnTo>
                  <a:pt x="856449" y="838200"/>
                </a:lnTo>
                <a:lnTo>
                  <a:pt x="843669" y="825500"/>
                </a:lnTo>
                <a:lnTo>
                  <a:pt x="828951" y="812800"/>
                </a:lnTo>
                <a:lnTo>
                  <a:pt x="793699" y="812800"/>
                </a:lnTo>
                <a:lnTo>
                  <a:pt x="871804" y="736600"/>
                </a:lnTo>
                <a:lnTo>
                  <a:pt x="834529" y="698500"/>
                </a:lnTo>
                <a:close/>
              </a:path>
              <a:path w="1802129" h="2057400">
                <a:moveTo>
                  <a:pt x="624687" y="812800"/>
                </a:moveTo>
                <a:lnTo>
                  <a:pt x="556031" y="812800"/>
                </a:lnTo>
                <a:lnTo>
                  <a:pt x="554240" y="825500"/>
                </a:lnTo>
                <a:lnTo>
                  <a:pt x="591121" y="863600"/>
                </a:lnTo>
                <a:lnTo>
                  <a:pt x="594392" y="850900"/>
                </a:lnTo>
                <a:lnTo>
                  <a:pt x="597881" y="850900"/>
                </a:lnTo>
                <a:lnTo>
                  <a:pt x="601583" y="838200"/>
                </a:lnTo>
                <a:lnTo>
                  <a:pt x="605497" y="838200"/>
                </a:lnTo>
                <a:lnTo>
                  <a:pt x="610310" y="825500"/>
                </a:lnTo>
                <a:lnTo>
                  <a:pt x="616707" y="825500"/>
                </a:lnTo>
                <a:lnTo>
                  <a:pt x="624687" y="812800"/>
                </a:lnTo>
                <a:close/>
              </a:path>
              <a:path w="1802129" h="2057400">
                <a:moveTo>
                  <a:pt x="695336" y="749300"/>
                </a:moveTo>
                <a:lnTo>
                  <a:pt x="613575" y="749300"/>
                </a:lnTo>
                <a:lnTo>
                  <a:pt x="606609" y="762000"/>
                </a:lnTo>
                <a:lnTo>
                  <a:pt x="595746" y="762000"/>
                </a:lnTo>
                <a:lnTo>
                  <a:pt x="591845" y="774700"/>
                </a:lnTo>
                <a:lnTo>
                  <a:pt x="508541" y="774700"/>
                </a:lnTo>
                <a:lnTo>
                  <a:pt x="515404" y="787400"/>
                </a:lnTo>
                <a:lnTo>
                  <a:pt x="530529" y="787400"/>
                </a:lnTo>
                <a:lnTo>
                  <a:pt x="538799" y="800100"/>
                </a:lnTo>
                <a:lnTo>
                  <a:pt x="564781" y="800100"/>
                </a:lnTo>
                <a:lnTo>
                  <a:pt x="562940" y="812800"/>
                </a:lnTo>
                <a:lnTo>
                  <a:pt x="634250" y="812800"/>
                </a:lnTo>
                <a:lnTo>
                  <a:pt x="695336" y="749300"/>
                </a:lnTo>
                <a:close/>
              </a:path>
              <a:path w="1802129" h="2057400">
                <a:moveTo>
                  <a:pt x="580915" y="673100"/>
                </a:moveTo>
                <a:lnTo>
                  <a:pt x="501764" y="673100"/>
                </a:lnTo>
                <a:lnTo>
                  <a:pt x="492922" y="685800"/>
                </a:lnTo>
                <a:lnTo>
                  <a:pt x="486516" y="698500"/>
                </a:lnTo>
                <a:lnTo>
                  <a:pt x="482545" y="711200"/>
                </a:lnTo>
                <a:lnTo>
                  <a:pt x="481012" y="723900"/>
                </a:lnTo>
                <a:lnTo>
                  <a:pt x="482098" y="736600"/>
                </a:lnTo>
                <a:lnTo>
                  <a:pt x="485982" y="749300"/>
                </a:lnTo>
                <a:lnTo>
                  <a:pt x="492665" y="762000"/>
                </a:lnTo>
                <a:lnTo>
                  <a:pt x="502145" y="774700"/>
                </a:lnTo>
                <a:lnTo>
                  <a:pt x="561328" y="774700"/>
                </a:lnTo>
                <a:lnTo>
                  <a:pt x="554266" y="762000"/>
                </a:lnTo>
                <a:lnTo>
                  <a:pt x="542569" y="762000"/>
                </a:lnTo>
                <a:lnTo>
                  <a:pt x="536562" y="749300"/>
                </a:lnTo>
                <a:lnTo>
                  <a:pt x="533730" y="749300"/>
                </a:lnTo>
                <a:lnTo>
                  <a:pt x="534428" y="723900"/>
                </a:lnTo>
                <a:lnTo>
                  <a:pt x="537514" y="723900"/>
                </a:lnTo>
                <a:lnTo>
                  <a:pt x="549249" y="711200"/>
                </a:lnTo>
                <a:lnTo>
                  <a:pt x="629910" y="711200"/>
                </a:lnTo>
                <a:lnTo>
                  <a:pt x="617254" y="698500"/>
                </a:lnTo>
                <a:lnTo>
                  <a:pt x="602500" y="685800"/>
                </a:lnTo>
                <a:lnTo>
                  <a:pt x="591227" y="685800"/>
                </a:lnTo>
                <a:lnTo>
                  <a:pt x="580915" y="673100"/>
                </a:lnTo>
                <a:close/>
              </a:path>
              <a:path w="1802129" h="2057400">
                <a:moveTo>
                  <a:pt x="715391" y="723900"/>
                </a:moveTo>
                <a:lnTo>
                  <a:pt x="592810" y="723900"/>
                </a:lnTo>
                <a:lnTo>
                  <a:pt x="601833" y="736600"/>
                </a:lnTo>
                <a:lnTo>
                  <a:pt x="609680" y="736600"/>
                </a:lnTo>
                <a:lnTo>
                  <a:pt x="616354" y="749300"/>
                </a:lnTo>
                <a:lnTo>
                  <a:pt x="704762" y="749300"/>
                </a:lnTo>
                <a:lnTo>
                  <a:pt x="711447" y="736600"/>
                </a:lnTo>
                <a:lnTo>
                  <a:pt x="715391" y="723900"/>
                </a:lnTo>
                <a:close/>
              </a:path>
              <a:path w="1802129" h="2057400">
                <a:moveTo>
                  <a:pt x="640466" y="711200"/>
                </a:moveTo>
                <a:lnTo>
                  <a:pt x="576313" y="711200"/>
                </a:lnTo>
                <a:lnTo>
                  <a:pt x="583880" y="723900"/>
                </a:lnTo>
                <a:lnTo>
                  <a:pt x="648919" y="723900"/>
                </a:lnTo>
                <a:lnTo>
                  <a:pt x="640466" y="711200"/>
                </a:lnTo>
                <a:close/>
              </a:path>
              <a:path w="1802129" h="2057400">
                <a:moveTo>
                  <a:pt x="714933" y="685800"/>
                </a:moveTo>
                <a:lnTo>
                  <a:pt x="663834" y="685800"/>
                </a:lnTo>
                <a:lnTo>
                  <a:pt x="664845" y="698500"/>
                </a:lnTo>
                <a:lnTo>
                  <a:pt x="664984" y="698500"/>
                </a:lnTo>
                <a:lnTo>
                  <a:pt x="661047" y="711200"/>
                </a:lnTo>
                <a:lnTo>
                  <a:pt x="648919" y="723900"/>
                </a:lnTo>
                <a:lnTo>
                  <a:pt x="717298" y="723900"/>
                </a:lnTo>
                <a:lnTo>
                  <a:pt x="717857" y="711200"/>
                </a:lnTo>
                <a:lnTo>
                  <a:pt x="717069" y="698500"/>
                </a:lnTo>
                <a:lnTo>
                  <a:pt x="714933" y="685800"/>
                </a:lnTo>
                <a:close/>
              </a:path>
              <a:path w="1802129" h="2057400">
                <a:moveTo>
                  <a:pt x="610247" y="444500"/>
                </a:moveTo>
                <a:lnTo>
                  <a:pt x="393395" y="647700"/>
                </a:lnTo>
                <a:lnTo>
                  <a:pt x="430669" y="685800"/>
                </a:lnTo>
                <a:lnTo>
                  <a:pt x="647522" y="495300"/>
                </a:lnTo>
                <a:lnTo>
                  <a:pt x="610247" y="444500"/>
                </a:lnTo>
                <a:close/>
              </a:path>
              <a:path w="1802129" h="2057400">
                <a:moveTo>
                  <a:pt x="644640" y="609600"/>
                </a:moveTo>
                <a:lnTo>
                  <a:pt x="592702" y="609600"/>
                </a:lnTo>
                <a:lnTo>
                  <a:pt x="578688" y="622300"/>
                </a:lnTo>
                <a:lnTo>
                  <a:pt x="605701" y="660400"/>
                </a:lnTo>
                <a:lnTo>
                  <a:pt x="643280" y="660400"/>
                </a:lnTo>
                <a:lnTo>
                  <a:pt x="649922" y="673100"/>
                </a:lnTo>
                <a:lnTo>
                  <a:pt x="656376" y="673100"/>
                </a:lnTo>
                <a:lnTo>
                  <a:pt x="661012" y="685800"/>
                </a:lnTo>
                <a:lnTo>
                  <a:pt x="710916" y="685800"/>
                </a:lnTo>
                <a:lnTo>
                  <a:pt x="704484" y="673100"/>
                </a:lnTo>
                <a:lnTo>
                  <a:pt x="695638" y="660400"/>
                </a:lnTo>
                <a:lnTo>
                  <a:pt x="684377" y="647700"/>
                </a:lnTo>
                <a:lnTo>
                  <a:pt x="670806" y="635000"/>
                </a:lnTo>
                <a:lnTo>
                  <a:pt x="657561" y="622300"/>
                </a:lnTo>
                <a:lnTo>
                  <a:pt x="644640" y="609600"/>
                </a:lnTo>
                <a:close/>
              </a:path>
              <a:path w="1802129" h="2057400">
                <a:moveTo>
                  <a:pt x="563168" y="660400"/>
                </a:moveTo>
                <a:lnTo>
                  <a:pt x="523324" y="660400"/>
                </a:lnTo>
                <a:lnTo>
                  <a:pt x="515785" y="673100"/>
                </a:lnTo>
                <a:lnTo>
                  <a:pt x="571562" y="673100"/>
                </a:lnTo>
                <a:lnTo>
                  <a:pt x="563168" y="660400"/>
                </a:lnTo>
                <a:close/>
              </a:path>
              <a:path w="1802129" h="2057400">
                <a:moveTo>
                  <a:pt x="534949" y="368300"/>
                </a:moveTo>
                <a:lnTo>
                  <a:pt x="318096" y="558800"/>
                </a:lnTo>
                <a:lnTo>
                  <a:pt x="355371" y="596900"/>
                </a:lnTo>
                <a:lnTo>
                  <a:pt x="572223" y="406400"/>
                </a:lnTo>
                <a:lnTo>
                  <a:pt x="534949" y="368300"/>
                </a:lnTo>
                <a:close/>
              </a:path>
              <a:path w="1802129" h="2057400">
                <a:moveTo>
                  <a:pt x="390648" y="317500"/>
                </a:moveTo>
                <a:lnTo>
                  <a:pt x="326553" y="317500"/>
                </a:lnTo>
                <a:lnTo>
                  <a:pt x="335308" y="330200"/>
                </a:lnTo>
                <a:lnTo>
                  <a:pt x="343090" y="330200"/>
                </a:lnTo>
                <a:lnTo>
                  <a:pt x="349315" y="342900"/>
                </a:lnTo>
                <a:lnTo>
                  <a:pt x="353398" y="355600"/>
                </a:lnTo>
                <a:lnTo>
                  <a:pt x="355340" y="355600"/>
                </a:lnTo>
                <a:lnTo>
                  <a:pt x="355142" y="368300"/>
                </a:lnTo>
                <a:lnTo>
                  <a:pt x="352584" y="381000"/>
                </a:lnTo>
                <a:lnTo>
                  <a:pt x="347462" y="393700"/>
                </a:lnTo>
                <a:lnTo>
                  <a:pt x="339773" y="406400"/>
                </a:lnTo>
                <a:lnTo>
                  <a:pt x="329514" y="419100"/>
                </a:lnTo>
                <a:lnTo>
                  <a:pt x="317767" y="419100"/>
                </a:lnTo>
                <a:lnTo>
                  <a:pt x="306189" y="431800"/>
                </a:lnTo>
                <a:lnTo>
                  <a:pt x="203939" y="431800"/>
                </a:lnTo>
                <a:lnTo>
                  <a:pt x="212902" y="444500"/>
                </a:lnTo>
                <a:lnTo>
                  <a:pt x="229352" y="469900"/>
                </a:lnTo>
                <a:lnTo>
                  <a:pt x="247399" y="469900"/>
                </a:lnTo>
                <a:lnTo>
                  <a:pt x="267041" y="482600"/>
                </a:lnTo>
                <a:lnTo>
                  <a:pt x="330246" y="482600"/>
                </a:lnTo>
                <a:lnTo>
                  <a:pt x="349647" y="469900"/>
                </a:lnTo>
                <a:lnTo>
                  <a:pt x="367995" y="457200"/>
                </a:lnTo>
                <a:lnTo>
                  <a:pt x="383635" y="444500"/>
                </a:lnTo>
                <a:lnTo>
                  <a:pt x="395197" y="419100"/>
                </a:lnTo>
                <a:lnTo>
                  <a:pt x="402679" y="406400"/>
                </a:lnTo>
                <a:lnTo>
                  <a:pt x="406082" y="381000"/>
                </a:lnTo>
                <a:lnTo>
                  <a:pt x="405270" y="355600"/>
                </a:lnTo>
                <a:lnTo>
                  <a:pt x="400126" y="342900"/>
                </a:lnTo>
                <a:lnTo>
                  <a:pt x="390648" y="317500"/>
                </a:lnTo>
                <a:close/>
              </a:path>
              <a:path w="1802129" h="2057400">
                <a:moveTo>
                  <a:pt x="354561" y="279400"/>
                </a:moveTo>
                <a:lnTo>
                  <a:pt x="235238" y="279400"/>
                </a:lnTo>
                <a:lnTo>
                  <a:pt x="224396" y="292100"/>
                </a:lnTo>
                <a:lnTo>
                  <a:pt x="211946" y="304800"/>
                </a:lnTo>
                <a:lnTo>
                  <a:pt x="187617" y="342900"/>
                </a:lnTo>
                <a:lnTo>
                  <a:pt x="182289" y="368300"/>
                </a:lnTo>
                <a:lnTo>
                  <a:pt x="182912" y="381000"/>
                </a:lnTo>
                <a:lnTo>
                  <a:pt x="185724" y="393700"/>
                </a:lnTo>
                <a:lnTo>
                  <a:pt x="190351" y="419100"/>
                </a:lnTo>
                <a:lnTo>
                  <a:pt x="196422" y="431800"/>
                </a:lnTo>
                <a:lnTo>
                  <a:pt x="254424" y="431800"/>
                </a:lnTo>
                <a:lnTo>
                  <a:pt x="246646" y="419100"/>
                </a:lnTo>
                <a:lnTo>
                  <a:pt x="240417" y="406400"/>
                </a:lnTo>
                <a:lnTo>
                  <a:pt x="236321" y="406400"/>
                </a:lnTo>
                <a:lnTo>
                  <a:pt x="234359" y="393700"/>
                </a:lnTo>
                <a:lnTo>
                  <a:pt x="234530" y="381000"/>
                </a:lnTo>
                <a:lnTo>
                  <a:pt x="237074" y="368300"/>
                </a:lnTo>
                <a:lnTo>
                  <a:pt x="242228" y="355600"/>
                </a:lnTo>
                <a:lnTo>
                  <a:pt x="249995" y="342900"/>
                </a:lnTo>
                <a:lnTo>
                  <a:pt x="260375" y="342900"/>
                </a:lnTo>
                <a:lnTo>
                  <a:pt x="272000" y="330200"/>
                </a:lnTo>
                <a:lnTo>
                  <a:pt x="283500" y="317500"/>
                </a:lnTo>
                <a:lnTo>
                  <a:pt x="390648" y="317500"/>
                </a:lnTo>
                <a:lnTo>
                  <a:pt x="376834" y="304800"/>
                </a:lnTo>
                <a:lnTo>
                  <a:pt x="366089" y="292100"/>
                </a:lnTo>
                <a:lnTo>
                  <a:pt x="354561" y="279400"/>
                </a:lnTo>
                <a:close/>
              </a:path>
              <a:path w="1802129" h="2057400">
                <a:moveTo>
                  <a:pt x="216395" y="12700"/>
                </a:moveTo>
                <a:lnTo>
                  <a:pt x="110112" y="12700"/>
                </a:lnTo>
                <a:lnTo>
                  <a:pt x="82877" y="25400"/>
                </a:lnTo>
                <a:lnTo>
                  <a:pt x="33073" y="76200"/>
                </a:lnTo>
                <a:lnTo>
                  <a:pt x="5198" y="127000"/>
                </a:lnTo>
                <a:lnTo>
                  <a:pt x="0" y="152400"/>
                </a:lnTo>
                <a:lnTo>
                  <a:pt x="419" y="177800"/>
                </a:lnTo>
                <a:lnTo>
                  <a:pt x="17498" y="228600"/>
                </a:lnTo>
                <a:lnTo>
                  <a:pt x="50205" y="266700"/>
                </a:lnTo>
                <a:lnTo>
                  <a:pt x="84653" y="292100"/>
                </a:lnTo>
                <a:lnTo>
                  <a:pt x="163200" y="292100"/>
                </a:lnTo>
                <a:lnTo>
                  <a:pt x="184912" y="279400"/>
                </a:lnTo>
                <a:lnTo>
                  <a:pt x="166452" y="241300"/>
                </a:lnTo>
                <a:lnTo>
                  <a:pt x="109207" y="241300"/>
                </a:lnTo>
                <a:lnTo>
                  <a:pt x="98444" y="228600"/>
                </a:lnTo>
                <a:lnTo>
                  <a:pt x="79432" y="228600"/>
                </a:lnTo>
                <a:lnTo>
                  <a:pt x="71183" y="215900"/>
                </a:lnTo>
                <a:lnTo>
                  <a:pt x="62160" y="203200"/>
                </a:lnTo>
                <a:lnTo>
                  <a:pt x="56314" y="190500"/>
                </a:lnTo>
                <a:lnTo>
                  <a:pt x="53645" y="177800"/>
                </a:lnTo>
                <a:lnTo>
                  <a:pt x="54152" y="165100"/>
                </a:lnTo>
                <a:lnTo>
                  <a:pt x="58555" y="152400"/>
                </a:lnTo>
                <a:lnTo>
                  <a:pt x="67575" y="127000"/>
                </a:lnTo>
                <a:lnTo>
                  <a:pt x="81211" y="114300"/>
                </a:lnTo>
                <a:lnTo>
                  <a:pt x="99466" y="88900"/>
                </a:lnTo>
                <a:lnTo>
                  <a:pt x="118342" y="76200"/>
                </a:lnTo>
                <a:lnTo>
                  <a:pt x="136221" y="63500"/>
                </a:lnTo>
                <a:lnTo>
                  <a:pt x="268560" y="63500"/>
                </a:lnTo>
                <a:lnTo>
                  <a:pt x="260794" y="50800"/>
                </a:lnTo>
                <a:lnTo>
                  <a:pt x="239479" y="25400"/>
                </a:lnTo>
                <a:lnTo>
                  <a:pt x="216395" y="12700"/>
                </a:lnTo>
                <a:close/>
              </a:path>
              <a:path w="1802129" h="2057400">
                <a:moveTo>
                  <a:pt x="329145" y="266700"/>
                </a:moveTo>
                <a:lnTo>
                  <a:pt x="259856" y="266700"/>
                </a:lnTo>
                <a:lnTo>
                  <a:pt x="247057" y="279400"/>
                </a:lnTo>
                <a:lnTo>
                  <a:pt x="342247" y="279400"/>
                </a:lnTo>
                <a:lnTo>
                  <a:pt x="329145" y="266700"/>
                </a:lnTo>
                <a:close/>
              </a:path>
              <a:path w="1802129" h="2057400">
                <a:moveTo>
                  <a:pt x="160299" y="228600"/>
                </a:moveTo>
                <a:lnTo>
                  <a:pt x="133162" y="228600"/>
                </a:lnTo>
                <a:lnTo>
                  <a:pt x="120787" y="241300"/>
                </a:lnTo>
                <a:lnTo>
                  <a:pt x="166452" y="241300"/>
                </a:lnTo>
                <a:lnTo>
                  <a:pt x="160299" y="228600"/>
                </a:lnTo>
                <a:close/>
              </a:path>
              <a:path w="1802129" h="2057400">
                <a:moveTo>
                  <a:pt x="268560" y="63500"/>
                </a:moveTo>
                <a:lnTo>
                  <a:pt x="197472" y="63500"/>
                </a:lnTo>
                <a:lnTo>
                  <a:pt x="210002" y="76200"/>
                </a:lnTo>
                <a:lnTo>
                  <a:pt x="221386" y="88900"/>
                </a:lnTo>
                <a:lnTo>
                  <a:pt x="228303" y="88900"/>
                </a:lnTo>
                <a:lnTo>
                  <a:pt x="233414" y="101600"/>
                </a:lnTo>
                <a:lnTo>
                  <a:pt x="236718" y="114300"/>
                </a:lnTo>
                <a:lnTo>
                  <a:pt x="238213" y="127000"/>
                </a:lnTo>
                <a:lnTo>
                  <a:pt x="237892" y="127000"/>
                </a:lnTo>
                <a:lnTo>
                  <a:pt x="235746" y="139700"/>
                </a:lnTo>
                <a:lnTo>
                  <a:pt x="231777" y="152400"/>
                </a:lnTo>
                <a:lnTo>
                  <a:pt x="225983" y="165100"/>
                </a:lnTo>
                <a:lnTo>
                  <a:pt x="275196" y="190500"/>
                </a:lnTo>
                <a:lnTo>
                  <a:pt x="283728" y="177800"/>
                </a:lnTo>
                <a:lnTo>
                  <a:pt x="289912" y="165100"/>
                </a:lnTo>
                <a:lnTo>
                  <a:pt x="293748" y="152400"/>
                </a:lnTo>
                <a:lnTo>
                  <a:pt x="295236" y="139700"/>
                </a:lnTo>
                <a:lnTo>
                  <a:pt x="293548" y="114300"/>
                </a:lnTo>
                <a:lnTo>
                  <a:pt x="287245" y="88900"/>
                </a:lnTo>
                <a:lnTo>
                  <a:pt x="276327" y="76200"/>
                </a:lnTo>
                <a:lnTo>
                  <a:pt x="268560" y="63500"/>
                </a:lnTo>
                <a:close/>
              </a:path>
              <a:path w="1802129" h="2057400">
                <a:moveTo>
                  <a:pt x="164909" y="0"/>
                </a:moveTo>
                <a:lnTo>
                  <a:pt x="137456" y="12700"/>
                </a:lnTo>
                <a:lnTo>
                  <a:pt x="191539" y="12700"/>
                </a:lnTo>
                <a:lnTo>
                  <a:pt x="1649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96795" y="5020055"/>
            <a:ext cx="5465063" cy="804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6777227" y="5020055"/>
            <a:ext cx="583691" cy="8046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882401" y="2811503"/>
            <a:ext cx="2272665" cy="2951480"/>
          </a:xfrm>
          <a:custGeom>
            <a:avLst/>
            <a:gdLst/>
            <a:ahLst/>
            <a:cxnLst/>
            <a:rect l="l" t="t" r="r" b="b"/>
            <a:pathLst>
              <a:path w="2272665" h="2951479">
                <a:moveTo>
                  <a:pt x="2091918" y="0"/>
                </a:moveTo>
                <a:lnTo>
                  <a:pt x="1027747" y="91592"/>
                </a:lnTo>
                <a:lnTo>
                  <a:pt x="1261808" y="272288"/>
                </a:lnTo>
                <a:lnTo>
                  <a:pt x="0" y="1906714"/>
                </a:lnTo>
                <a:lnTo>
                  <a:pt x="433260" y="2951391"/>
                </a:lnTo>
                <a:lnTo>
                  <a:pt x="2038603" y="872007"/>
                </a:lnTo>
                <a:lnTo>
                  <a:pt x="2241650" y="872007"/>
                </a:lnTo>
                <a:lnTo>
                  <a:pt x="2091918" y="0"/>
                </a:lnTo>
                <a:close/>
              </a:path>
              <a:path w="2272665" h="2951479">
                <a:moveTo>
                  <a:pt x="2241650" y="872007"/>
                </a:moveTo>
                <a:lnTo>
                  <a:pt x="2038603" y="872007"/>
                </a:lnTo>
                <a:lnTo>
                  <a:pt x="2272677" y="1052703"/>
                </a:lnTo>
                <a:lnTo>
                  <a:pt x="2241650" y="872007"/>
                </a:lnTo>
                <a:close/>
              </a:path>
            </a:pathLst>
          </a:custGeom>
          <a:solidFill>
            <a:srgbClr val="B3A2C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624583" y="1920240"/>
            <a:ext cx="2285999" cy="25968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875788" y="1830323"/>
            <a:ext cx="1103375" cy="1057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982969" y="2364220"/>
            <a:ext cx="1448435" cy="1689100"/>
          </a:xfrm>
          <a:custGeom>
            <a:avLst/>
            <a:gdLst/>
            <a:ahLst/>
            <a:cxnLst/>
            <a:rect l="l" t="t" r="r" b="b"/>
            <a:pathLst>
              <a:path w="1448435" h="1689100">
                <a:moveTo>
                  <a:pt x="35801" y="1473200"/>
                </a:moveTo>
                <a:lnTo>
                  <a:pt x="0" y="1524000"/>
                </a:lnTo>
                <a:lnTo>
                  <a:pt x="231114" y="1689100"/>
                </a:lnTo>
                <a:lnTo>
                  <a:pt x="266903" y="1651000"/>
                </a:lnTo>
                <a:lnTo>
                  <a:pt x="35801" y="1473200"/>
                </a:lnTo>
                <a:close/>
              </a:path>
              <a:path w="1448435" h="1689100">
                <a:moveTo>
                  <a:pt x="164490" y="1435100"/>
                </a:moveTo>
                <a:lnTo>
                  <a:pt x="132930" y="1473200"/>
                </a:lnTo>
                <a:lnTo>
                  <a:pt x="300355" y="1600200"/>
                </a:lnTo>
                <a:lnTo>
                  <a:pt x="334340" y="1562100"/>
                </a:lnTo>
                <a:lnTo>
                  <a:pt x="258508" y="1498600"/>
                </a:lnTo>
                <a:lnTo>
                  <a:pt x="245744" y="1498600"/>
                </a:lnTo>
                <a:lnTo>
                  <a:pt x="235513" y="1485900"/>
                </a:lnTo>
                <a:lnTo>
                  <a:pt x="227813" y="1473200"/>
                </a:lnTo>
                <a:lnTo>
                  <a:pt x="222643" y="1473200"/>
                </a:lnTo>
                <a:lnTo>
                  <a:pt x="219271" y="1460500"/>
                </a:lnTo>
                <a:lnTo>
                  <a:pt x="189090" y="1460500"/>
                </a:lnTo>
                <a:lnTo>
                  <a:pt x="164490" y="1435100"/>
                </a:lnTo>
                <a:close/>
              </a:path>
              <a:path w="1448435" h="1689100">
                <a:moveTo>
                  <a:pt x="365385" y="1409700"/>
                </a:moveTo>
                <a:lnTo>
                  <a:pt x="275113" y="1409700"/>
                </a:lnTo>
                <a:lnTo>
                  <a:pt x="285491" y="1422400"/>
                </a:lnTo>
                <a:lnTo>
                  <a:pt x="297992" y="1435100"/>
                </a:lnTo>
                <a:lnTo>
                  <a:pt x="383438" y="1498600"/>
                </a:lnTo>
                <a:lnTo>
                  <a:pt x="417410" y="1447800"/>
                </a:lnTo>
                <a:lnTo>
                  <a:pt x="365385" y="1409700"/>
                </a:lnTo>
                <a:close/>
              </a:path>
              <a:path w="1448435" h="1689100">
                <a:moveTo>
                  <a:pt x="313359" y="1371600"/>
                </a:moveTo>
                <a:lnTo>
                  <a:pt x="203034" y="1371600"/>
                </a:lnTo>
                <a:lnTo>
                  <a:pt x="192597" y="1397000"/>
                </a:lnTo>
                <a:lnTo>
                  <a:pt x="186794" y="1409700"/>
                </a:lnTo>
                <a:lnTo>
                  <a:pt x="185625" y="1435100"/>
                </a:lnTo>
                <a:lnTo>
                  <a:pt x="189090" y="1460500"/>
                </a:lnTo>
                <a:lnTo>
                  <a:pt x="216965" y="1460500"/>
                </a:lnTo>
                <a:lnTo>
                  <a:pt x="215723" y="1447800"/>
                </a:lnTo>
                <a:lnTo>
                  <a:pt x="215544" y="1447800"/>
                </a:lnTo>
                <a:lnTo>
                  <a:pt x="216404" y="1435100"/>
                </a:lnTo>
                <a:lnTo>
                  <a:pt x="218279" y="1435100"/>
                </a:lnTo>
                <a:lnTo>
                  <a:pt x="221171" y="1422400"/>
                </a:lnTo>
                <a:lnTo>
                  <a:pt x="225082" y="1422400"/>
                </a:lnTo>
                <a:lnTo>
                  <a:pt x="229679" y="1409700"/>
                </a:lnTo>
                <a:lnTo>
                  <a:pt x="365385" y="1409700"/>
                </a:lnTo>
                <a:lnTo>
                  <a:pt x="313359" y="1371600"/>
                </a:lnTo>
                <a:close/>
              </a:path>
              <a:path w="1448435" h="1689100">
                <a:moveTo>
                  <a:pt x="315683" y="1244600"/>
                </a:moveTo>
                <a:lnTo>
                  <a:pt x="284124" y="1282700"/>
                </a:lnTo>
                <a:lnTo>
                  <a:pt x="451548" y="1409700"/>
                </a:lnTo>
                <a:lnTo>
                  <a:pt x="485533" y="1358900"/>
                </a:lnTo>
                <a:lnTo>
                  <a:pt x="409702" y="1308100"/>
                </a:lnTo>
                <a:lnTo>
                  <a:pt x="396936" y="1295400"/>
                </a:lnTo>
                <a:lnTo>
                  <a:pt x="386702" y="1282700"/>
                </a:lnTo>
                <a:lnTo>
                  <a:pt x="379001" y="1282700"/>
                </a:lnTo>
                <a:lnTo>
                  <a:pt x="373837" y="1270000"/>
                </a:lnTo>
                <a:lnTo>
                  <a:pt x="370465" y="1270000"/>
                </a:lnTo>
                <a:lnTo>
                  <a:pt x="368158" y="1257300"/>
                </a:lnTo>
                <a:lnTo>
                  <a:pt x="340283" y="1257300"/>
                </a:lnTo>
                <a:lnTo>
                  <a:pt x="315683" y="1244600"/>
                </a:lnTo>
                <a:close/>
              </a:path>
              <a:path w="1448435" h="1689100">
                <a:moveTo>
                  <a:pt x="295752" y="1358900"/>
                </a:moveTo>
                <a:lnTo>
                  <a:pt x="215118" y="1358900"/>
                </a:lnTo>
                <a:lnTo>
                  <a:pt x="208866" y="1371600"/>
                </a:lnTo>
                <a:lnTo>
                  <a:pt x="304114" y="1371600"/>
                </a:lnTo>
                <a:lnTo>
                  <a:pt x="295752" y="1358900"/>
                </a:lnTo>
                <a:close/>
              </a:path>
              <a:path w="1448435" h="1689100">
                <a:moveTo>
                  <a:pt x="281698" y="1346200"/>
                </a:moveTo>
                <a:lnTo>
                  <a:pt x="236073" y="1346200"/>
                </a:lnTo>
                <a:lnTo>
                  <a:pt x="228879" y="1358900"/>
                </a:lnTo>
                <a:lnTo>
                  <a:pt x="288279" y="1358900"/>
                </a:lnTo>
                <a:lnTo>
                  <a:pt x="281698" y="1346200"/>
                </a:lnTo>
                <a:close/>
              </a:path>
              <a:path w="1448435" h="1689100">
                <a:moveTo>
                  <a:pt x="499237" y="1206500"/>
                </a:moveTo>
                <a:lnTo>
                  <a:pt x="411924" y="1206500"/>
                </a:lnTo>
                <a:lnTo>
                  <a:pt x="418053" y="1219200"/>
                </a:lnTo>
                <a:lnTo>
                  <a:pt x="436679" y="1219200"/>
                </a:lnTo>
                <a:lnTo>
                  <a:pt x="449173" y="1231900"/>
                </a:lnTo>
                <a:lnTo>
                  <a:pt x="534619" y="1295400"/>
                </a:lnTo>
                <a:lnTo>
                  <a:pt x="568604" y="1257300"/>
                </a:lnTo>
                <a:lnTo>
                  <a:pt x="499237" y="1206500"/>
                </a:lnTo>
                <a:close/>
              </a:path>
              <a:path w="1448435" h="1689100">
                <a:moveTo>
                  <a:pt x="455301" y="1168400"/>
                </a:moveTo>
                <a:lnTo>
                  <a:pt x="360057" y="1168400"/>
                </a:lnTo>
                <a:lnTo>
                  <a:pt x="354228" y="1181100"/>
                </a:lnTo>
                <a:lnTo>
                  <a:pt x="343784" y="1193800"/>
                </a:lnTo>
                <a:lnTo>
                  <a:pt x="337978" y="1219200"/>
                </a:lnTo>
                <a:lnTo>
                  <a:pt x="336811" y="1231900"/>
                </a:lnTo>
                <a:lnTo>
                  <a:pt x="340283" y="1257300"/>
                </a:lnTo>
                <a:lnTo>
                  <a:pt x="366916" y="1257300"/>
                </a:lnTo>
                <a:lnTo>
                  <a:pt x="366737" y="1244600"/>
                </a:lnTo>
                <a:lnTo>
                  <a:pt x="367597" y="1244600"/>
                </a:lnTo>
                <a:lnTo>
                  <a:pt x="369473" y="1231900"/>
                </a:lnTo>
                <a:lnTo>
                  <a:pt x="372365" y="1231900"/>
                </a:lnTo>
                <a:lnTo>
                  <a:pt x="376275" y="1219200"/>
                </a:lnTo>
                <a:lnTo>
                  <a:pt x="380860" y="1219200"/>
                </a:lnTo>
                <a:lnTo>
                  <a:pt x="386270" y="1206500"/>
                </a:lnTo>
                <a:lnTo>
                  <a:pt x="499237" y="1206500"/>
                </a:lnTo>
                <a:lnTo>
                  <a:pt x="464553" y="1181100"/>
                </a:lnTo>
                <a:lnTo>
                  <a:pt x="455301" y="1168400"/>
                </a:lnTo>
                <a:close/>
              </a:path>
              <a:path w="1448435" h="1689100">
                <a:moveTo>
                  <a:pt x="621207" y="1168400"/>
                </a:moveTo>
                <a:lnTo>
                  <a:pt x="537791" y="1168400"/>
                </a:lnTo>
                <a:lnTo>
                  <a:pt x="552086" y="1181100"/>
                </a:lnTo>
                <a:lnTo>
                  <a:pt x="607870" y="1181100"/>
                </a:lnTo>
                <a:lnTo>
                  <a:pt x="621207" y="1168400"/>
                </a:lnTo>
                <a:close/>
              </a:path>
              <a:path w="1448435" h="1689100">
                <a:moveTo>
                  <a:pt x="439466" y="1155700"/>
                </a:moveTo>
                <a:lnTo>
                  <a:pt x="380060" y="1155700"/>
                </a:lnTo>
                <a:lnTo>
                  <a:pt x="372973" y="1168400"/>
                </a:lnTo>
                <a:lnTo>
                  <a:pt x="446939" y="1168400"/>
                </a:lnTo>
                <a:lnTo>
                  <a:pt x="439466" y="1155700"/>
                </a:lnTo>
                <a:close/>
              </a:path>
              <a:path w="1448435" h="1689100">
                <a:moveTo>
                  <a:pt x="673509" y="1016000"/>
                </a:moveTo>
                <a:lnTo>
                  <a:pt x="596523" y="1016000"/>
                </a:lnTo>
                <a:lnTo>
                  <a:pt x="608672" y="1028700"/>
                </a:lnTo>
                <a:lnTo>
                  <a:pt x="619979" y="1041400"/>
                </a:lnTo>
                <a:lnTo>
                  <a:pt x="628657" y="1054100"/>
                </a:lnTo>
                <a:lnTo>
                  <a:pt x="634710" y="1054100"/>
                </a:lnTo>
                <a:lnTo>
                  <a:pt x="638136" y="1066800"/>
                </a:lnTo>
                <a:lnTo>
                  <a:pt x="639156" y="1079500"/>
                </a:lnTo>
                <a:lnTo>
                  <a:pt x="637984" y="1092200"/>
                </a:lnTo>
                <a:lnTo>
                  <a:pt x="634622" y="1104900"/>
                </a:lnTo>
                <a:lnTo>
                  <a:pt x="629069" y="1104900"/>
                </a:lnTo>
                <a:lnTo>
                  <a:pt x="621856" y="1117600"/>
                </a:lnTo>
                <a:lnTo>
                  <a:pt x="613516" y="1117600"/>
                </a:lnTo>
                <a:lnTo>
                  <a:pt x="604049" y="1130300"/>
                </a:lnTo>
                <a:lnTo>
                  <a:pt x="489413" y="1130300"/>
                </a:lnTo>
                <a:lnTo>
                  <a:pt x="498619" y="1143000"/>
                </a:lnTo>
                <a:lnTo>
                  <a:pt x="509041" y="1155700"/>
                </a:lnTo>
                <a:lnTo>
                  <a:pt x="523443" y="1168400"/>
                </a:lnTo>
                <a:lnTo>
                  <a:pt x="633871" y="1168400"/>
                </a:lnTo>
                <a:lnTo>
                  <a:pt x="645439" y="1155700"/>
                </a:lnTo>
                <a:lnTo>
                  <a:pt x="655912" y="1143000"/>
                </a:lnTo>
                <a:lnTo>
                  <a:pt x="665289" y="1143000"/>
                </a:lnTo>
                <a:lnTo>
                  <a:pt x="677388" y="1117600"/>
                </a:lnTo>
                <a:lnTo>
                  <a:pt x="685147" y="1092200"/>
                </a:lnTo>
                <a:lnTo>
                  <a:pt x="688565" y="1079500"/>
                </a:lnTo>
                <a:lnTo>
                  <a:pt x="687641" y="1054100"/>
                </a:lnTo>
                <a:lnTo>
                  <a:pt x="682565" y="1041400"/>
                </a:lnTo>
                <a:lnTo>
                  <a:pt x="673509" y="1016000"/>
                </a:lnTo>
                <a:close/>
              </a:path>
              <a:path w="1448435" h="1689100">
                <a:moveTo>
                  <a:pt x="624280" y="965200"/>
                </a:moveTo>
                <a:lnTo>
                  <a:pt x="541731" y="965200"/>
                </a:lnTo>
                <a:lnTo>
                  <a:pt x="522736" y="977900"/>
                </a:lnTo>
                <a:lnTo>
                  <a:pt x="490054" y="1003300"/>
                </a:lnTo>
                <a:lnTo>
                  <a:pt x="469888" y="1041400"/>
                </a:lnTo>
                <a:lnTo>
                  <a:pt x="465611" y="1066800"/>
                </a:lnTo>
                <a:lnTo>
                  <a:pt x="466537" y="1079500"/>
                </a:lnTo>
                <a:lnTo>
                  <a:pt x="469554" y="1092200"/>
                </a:lnTo>
                <a:lnTo>
                  <a:pt x="474662" y="1104900"/>
                </a:lnTo>
                <a:lnTo>
                  <a:pt x="481427" y="1130300"/>
                </a:lnTo>
                <a:lnTo>
                  <a:pt x="570491" y="1130300"/>
                </a:lnTo>
                <a:lnTo>
                  <a:pt x="558527" y="1117600"/>
                </a:lnTo>
                <a:lnTo>
                  <a:pt x="546239" y="1117600"/>
                </a:lnTo>
                <a:lnTo>
                  <a:pt x="535078" y="1104900"/>
                </a:lnTo>
                <a:lnTo>
                  <a:pt x="526511" y="1092200"/>
                </a:lnTo>
                <a:lnTo>
                  <a:pt x="520538" y="1079500"/>
                </a:lnTo>
                <a:lnTo>
                  <a:pt x="517156" y="1066800"/>
                </a:lnTo>
                <a:lnTo>
                  <a:pt x="516161" y="1054100"/>
                </a:lnTo>
                <a:lnTo>
                  <a:pt x="517348" y="1054100"/>
                </a:lnTo>
                <a:lnTo>
                  <a:pt x="520719" y="1041400"/>
                </a:lnTo>
                <a:lnTo>
                  <a:pt x="526275" y="1028700"/>
                </a:lnTo>
                <a:lnTo>
                  <a:pt x="533490" y="1028700"/>
                </a:lnTo>
                <a:lnTo>
                  <a:pt x="541821" y="1016000"/>
                </a:lnTo>
                <a:lnTo>
                  <a:pt x="673509" y="1016000"/>
                </a:lnTo>
                <a:lnTo>
                  <a:pt x="660477" y="1003300"/>
                </a:lnTo>
                <a:lnTo>
                  <a:pt x="643470" y="977900"/>
                </a:lnTo>
                <a:lnTo>
                  <a:pt x="624280" y="965200"/>
                </a:lnTo>
                <a:close/>
              </a:path>
              <a:path w="1448435" h="1689100">
                <a:moveTo>
                  <a:pt x="605967" y="863600"/>
                </a:moveTo>
                <a:lnTo>
                  <a:pt x="570306" y="901700"/>
                </a:lnTo>
                <a:lnTo>
                  <a:pt x="789482" y="965200"/>
                </a:lnTo>
                <a:lnTo>
                  <a:pt x="820077" y="927100"/>
                </a:lnTo>
                <a:lnTo>
                  <a:pt x="804557" y="901700"/>
                </a:lnTo>
                <a:lnTo>
                  <a:pt x="745756" y="901700"/>
                </a:lnTo>
                <a:lnTo>
                  <a:pt x="745144" y="899553"/>
                </a:lnTo>
                <a:lnTo>
                  <a:pt x="715606" y="889000"/>
                </a:lnTo>
                <a:lnTo>
                  <a:pt x="605967" y="863600"/>
                </a:lnTo>
                <a:close/>
              </a:path>
              <a:path w="1448435" h="1689100">
                <a:moveTo>
                  <a:pt x="745144" y="899553"/>
                </a:moveTo>
                <a:lnTo>
                  <a:pt x="745756" y="901700"/>
                </a:lnTo>
                <a:lnTo>
                  <a:pt x="751154" y="901700"/>
                </a:lnTo>
                <a:lnTo>
                  <a:pt x="745144" y="899553"/>
                </a:lnTo>
                <a:close/>
              </a:path>
              <a:path w="1448435" h="1689100">
                <a:moveTo>
                  <a:pt x="703681" y="736600"/>
                </a:moveTo>
                <a:lnTo>
                  <a:pt x="668731" y="774700"/>
                </a:lnTo>
                <a:lnTo>
                  <a:pt x="729754" y="876300"/>
                </a:lnTo>
                <a:lnTo>
                  <a:pt x="733196" y="876300"/>
                </a:lnTo>
                <a:lnTo>
                  <a:pt x="736714" y="889000"/>
                </a:lnTo>
                <a:lnTo>
                  <a:pt x="742137" y="889000"/>
                </a:lnTo>
                <a:lnTo>
                  <a:pt x="745144" y="899553"/>
                </a:lnTo>
                <a:lnTo>
                  <a:pt x="751154" y="901700"/>
                </a:lnTo>
                <a:lnTo>
                  <a:pt x="804557" y="901700"/>
                </a:lnTo>
                <a:lnTo>
                  <a:pt x="703681" y="736600"/>
                </a:lnTo>
                <a:close/>
              </a:path>
              <a:path w="1448435" h="1689100">
                <a:moveTo>
                  <a:pt x="928966" y="787400"/>
                </a:moveTo>
                <a:lnTo>
                  <a:pt x="820150" y="787400"/>
                </a:lnTo>
                <a:lnTo>
                  <a:pt x="824658" y="800100"/>
                </a:lnTo>
                <a:lnTo>
                  <a:pt x="830200" y="800100"/>
                </a:lnTo>
                <a:lnTo>
                  <a:pt x="836777" y="812800"/>
                </a:lnTo>
                <a:lnTo>
                  <a:pt x="847752" y="812800"/>
                </a:lnTo>
                <a:lnTo>
                  <a:pt x="859228" y="825500"/>
                </a:lnTo>
                <a:lnTo>
                  <a:pt x="896053" y="825500"/>
                </a:lnTo>
                <a:lnTo>
                  <a:pt x="907727" y="812800"/>
                </a:lnTo>
                <a:lnTo>
                  <a:pt x="918699" y="800100"/>
                </a:lnTo>
                <a:lnTo>
                  <a:pt x="928966" y="787400"/>
                </a:lnTo>
                <a:close/>
              </a:path>
              <a:path w="1448435" h="1689100">
                <a:moveTo>
                  <a:pt x="938499" y="774700"/>
                </a:moveTo>
                <a:lnTo>
                  <a:pt x="814304" y="774700"/>
                </a:lnTo>
                <a:lnTo>
                  <a:pt x="816673" y="787400"/>
                </a:lnTo>
                <a:lnTo>
                  <a:pt x="934160" y="787400"/>
                </a:lnTo>
                <a:lnTo>
                  <a:pt x="938499" y="774700"/>
                </a:lnTo>
                <a:close/>
              </a:path>
              <a:path w="1448435" h="1689100">
                <a:moveTo>
                  <a:pt x="967804" y="673100"/>
                </a:moveTo>
                <a:lnTo>
                  <a:pt x="845448" y="673100"/>
                </a:lnTo>
                <a:lnTo>
                  <a:pt x="839050" y="698500"/>
                </a:lnTo>
                <a:lnTo>
                  <a:pt x="830922" y="711200"/>
                </a:lnTo>
                <a:lnTo>
                  <a:pt x="824914" y="723900"/>
                </a:lnTo>
                <a:lnTo>
                  <a:pt x="820129" y="736600"/>
                </a:lnTo>
                <a:lnTo>
                  <a:pt x="816565" y="749300"/>
                </a:lnTo>
                <a:lnTo>
                  <a:pt x="814222" y="749300"/>
                </a:lnTo>
                <a:lnTo>
                  <a:pt x="813076" y="762000"/>
                </a:lnTo>
                <a:lnTo>
                  <a:pt x="813104" y="774700"/>
                </a:lnTo>
                <a:lnTo>
                  <a:pt x="879525" y="774700"/>
                </a:lnTo>
                <a:lnTo>
                  <a:pt x="872388" y="762000"/>
                </a:lnTo>
                <a:lnTo>
                  <a:pt x="859878" y="762000"/>
                </a:lnTo>
                <a:lnTo>
                  <a:pt x="856894" y="749300"/>
                </a:lnTo>
                <a:lnTo>
                  <a:pt x="857237" y="736600"/>
                </a:lnTo>
                <a:lnTo>
                  <a:pt x="860207" y="736600"/>
                </a:lnTo>
                <a:lnTo>
                  <a:pt x="863504" y="723900"/>
                </a:lnTo>
                <a:lnTo>
                  <a:pt x="868006" y="711200"/>
                </a:lnTo>
                <a:lnTo>
                  <a:pt x="872705" y="698500"/>
                </a:lnTo>
                <a:lnTo>
                  <a:pt x="876588" y="698500"/>
                </a:lnTo>
                <a:lnTo>
                  <a:pt x="879658" y="685800"/>
                </a:lnTo>
                <a:lnTo>
                  <a:pt x="974483" y="685800"/>
                </a:lnTo>
                <a:lnTo>
                  <a:pt x="967804" y="673100"/>
                </a:lnTo>
                <a:close/>
              </a:path>
              <a:path w="1448435" h="1689100">
                <a:moveTo>
                  <a:pt x="946392" y="749300"/>
                </a:moveTo>
                <a:lnTo>
                  <a:pt x="911958" y="749300"/>
                </a:lnTo>
                <a:lnTo>
                  <a:pt x="907910" y="762000"/>
                </a:lnTo>
                <a:lnTo>
                  <a:pt x="895654" y="762000"/>
                </a:lnTo>
                <a:lnTo>
                  <a:pt x="879525" y="774700"/>
                </a:lnTo>
                <a:lnTo>
                  <a:pt x="941984" y="774700"/>
                </a:lnTo>
                <a:lnTo>
                  <a:pt x="944613" y="762000"/>
                </a:lnTo>
                <a:lnTo>
                  <a:pt x="946392" y="749300"/>
                </a:lnTo>
                <a:close/>
              </a:path>
              <a:path w="1448435" h="1689100">
                <a:moveTo>
                  <a:pt x="863480" y="596900"/>
                </a:moveTo>
                <a:lnTo>
                  <a:pt x="811301" y="596900"/>
                </a:lnTo>
                <a:lnTo>
                  <a:pt x="801940" y="609600"/>
                </a:lnTo>
                <a:lnTo>
                  <a:pt x="792008" y="609600"/>
                </a:lnTo>
                <a:lnTo>
                  <a:pt x="781503" y="622300"/>
                </a:lnTo>
                <a:lnTo>
                  <a:pt x="759404" y="647700"/>
                </a:lnTo>
                <a:lnTo>
                  <a:pt x="751389" y="673100"/>
                </a:lnTo>
                <a:lnTo>
                  <a:pt x="746374" y="685800"/>
                </a:lnTo>
                <a:lnTo>
                  <a:pt x="744359" y="698500"/>
                </a:lnTo>
                <a:lnTo>
                  <a:pt x="745102" y="711200"/>
                </a:lnTo>
                <a:lnTo>
                  <a:pt x="748358" y="723900"/>
                </a:lnTo>
                <a:lnTo>
                  <a:pt x="754126" y="736600"/>
                </a:lnTo>
                <a:lnTo>
                  <a:pt x="762406" y="749300"/>
                </a:lnTo>
                <a:lnTo>
                  <a:pt x="800493" y="711200"/>
                </a:lnTo>
                <a:lnTo>
                  <a:pt x="794816" y="698500"/>
                </a:lnTo>
                <a:lnTo>
                  <a:pt x="792111" y="698500"/>
                </a:lnTo>
                <a:lnTo>
                  <a:pt x="792683" y="685800"/>
                </a:lnTo>
                <a:lnTo>
                  <a:pt x="795858" y="673100"/>
                </a:lnTo>
                <a:lnTo>
                  <a:pt x="801903" y="673100"/>
                </a:lnTo>
                <a:lnTo>
                  <a:pt x="808413" y="660400"/>
                </a:lnTo>
                <a:lnTo>
                  <a:pt x="814533" y="647700"/>
                </a:lnTo>
                <a:lnTo>
                  <a:pt x="923179" y="647700"/>
                </a:lnTo>
                <a:lnTo>
                  <a:pt x="888949" y="622300"/>
                </a:lnTo>
                <a:lnTo>
                  <a:pt x="875371" y="609600"/>
                </a:lnTo>
                <a:lnTo>
                  <a:pt x="863480" y="596900"/>
                </a:lnTo>
                <a:close/>
              </a:path>
              <a:path w="1448435" h="1689100">
                <a:moveTo>
                  <a:pt x="946683" y="723900"/>
                </a:moveTo>
                <a:lnTo>
                  <a:pt x="917562" y="723900"/>
                </a:lnTo>
                <a:lnTo>
                  <a:pt x="916786" y="736600"/>
                </a:lnTo>
                <a:lnTo>
                  <a:pt x="914917" y="749300"/>
                </a:lnTo>
                <a:lnTo>
                  <a:pt x="947329" y="749300"/>
                </a:lnTo>
                <a:lnTo>
                  <a:pt x="947426" y="736600"/>
                </a:lnTo>
                <a:lnTo>
                  <a:pt x="946683" y="723900"/>
                </a:lnTo>
                <a:close/>
              </a:path>
              <a:path w="1448435" h="1689100">
                <a:moveTo>
                  <a:pt x="1003058" y="685800"/>
                </a:moveTo>
                <a:lnTo>
                  <a:pt x="890739" y="685800"/>
                </a:lnTo>
                <a:lnTo>
                  <a:pt x="897971" y="698500"/>
                </a:lnTo>
                <a:lnTo>
                  <a:pt x="908106" y="698500"/>
                </a:lnTo>
                <a:lnTo>
                  <a:pt x="911009" y="711200"/>
                </a:lnTo>
                <a:lnTo>
                  <a:pt x="915492" y="711200"/>
                </a:lnTo>
                <a:lnTo>
                  <a:pt x="917676" y="723900"/>
                </a:lnTo>
                <a:lnTo>
                  <a:pt x="960158" y="723900"/>
                </a:lnTo>
                <a:lnTo>
                  <a:pt x="965619" y="736600"/>
                </a:lnTo>
                <a:lnTo>
                  <a:pt x="969441" y="736600"/>
                </a:lnTo>
                <a:lnTo>
                  <a:pt x="1003058" y="685800"/>
                </a:lnTo>
                <a:close/>
              </a:path>
              <a:path w="1448435" h="1689100">
                <a:moveTo>
                  <a:pt x="923179" y="647700"/>
                </a:moveTo>
                <a:lnTo>
                  <a:pt x="840130" y="647700"/>
                </a:lnTo>
                <a:lnTo>
                  <a:pt x="853059" y="660400"/>
                </a:lnTo>
                <a:lnTo>
                  <a:pt x="850118" y="673100"/>
                </a:lnTo>
                <a:lnTo>
                  <a:pt x="959880" y="673100"/>
                </a:lnTo>
                <a:lnTo>
                  <a:pt x="950711" y="660400"/>
                </a:lnTo>
                <a:lnTo>
                  <a:pt x="940295" y="660400"/>
                </a:lnTo>
                <a:lnTo>
                  <a:pt x="923179" y="647700"/>
                </a:lnTo>
                <a:close/>
              </a:path>
              <a:path w="1448435" h="1689100">
                <a:moveTo>
                  <a:pt x="1052306" y="622300"/>
                </a:moveTo>
                <a:lnTo>
                  <a:pt x="998152" y="622300"/>
                </a:lnTo>
                <a:lnTo>
                  <a:pt x="1003477" y="635000"/>
                </a:lnTo>
                <a:lnTo>
                  <a:pt x="1046746" y="635000"/>
                </a:lnTo>
                <a:lnTo>
                  <a:pt x="1052306" y="622300"/>
                </a:lnTo>
                <a:close/>
              </a:path>
              <a:path w="1448435" h="1689100">
                <a:moveTo>
                  <a:pt x="982887" y="546100"/>
                </a:moveTo>
                <a:lnTo>
                  <a:pt x="898182" y="546100"/>
                </a:lnTo>
                <a:lnTo>
                  <a:pt x="971181" y="609600"/>
                </a:lnTo>
                <a:lnTo>
                  <a:pt x="982007" y="622300"/>
                </a:lnTo>
                <a:lnTo>
                  <a:pt x="1062602" y="622300"/>
                </a:lnTo>
                <a:lnTo>
                  <a:pt x="1067333" y="609600"/>
                </a:lnTo>
                <a:lnTo>
                  <a:pt x="1074219" y="609600"/>
                </a:lnTo>
                <a:lnTo>
                  <a:pt x="1079885" y="596900"/>
                </a:lnTo>
                <a:lnTo>
                  <a:pt x="1084330" y="584200"/>
                </a:lnTo>
                <a:lnTo>
                  <a:pt x="1027010" y="584200"/>
                </a:lnTo>
                <a:lnTo>
                  <a:pt x="1024305" y="571500"/>
                </a:lnTo>
                <a:lnTo>
                  <a:pt x="1008977" y="571500"/>
                </a:lnTo>
                <a:lnTo>
                  <a:pt x="999756" y="558800"/>
                </a:lnTo>
                <a:lnTo>
                  <a:pt x="982887" y="546100"/>
                </a:lnTo>
                <a:close/>
              </a:path>
              <a:path w="1448435" h="1689100">
                <a:moveTo>
                  <a:pt x="1050290" y="546100"/>
                </a:moveTo>
                <a:lnTo>
                  <a:pt x="1044028" y="571500"/>
                </a:lnTo>
                <a:lnTo>
                  <a:pt x="1035977" y="571500"/>
                </a:lnTo>
                <a:lnTo>
                  <a:pt x="1029881" y="584200"/>
                </a:lnTo>
                <a:lnTo>
                  <a:pt x="1084330" y="584200"/>
                </a:lnTo>
                <a:lnTo>
                  <a:pt x="1087551" y="571500"/>
                </a:lnTo>
                <a:lnTo>
                  <a:pt x="1050290" y="546100"/>
                </a:lnTo>
                <a:close/>
              </a:path>
              <a:path w="1448435" h="1689100">
                <a:moveTo>
                  <a:pt x="837857" y="431800"/>
                </a:moveTo>
                <a:lnTo>
                  <a:pt x="829602" y="495300"/>
                </a:lnTo>
                <a:lnTo>
                  <a:pt x="862876" y="520700"/>
                </a:lnTo>
                <a:lnTo>
                  <a:pt x="847267" y="546100"/>
                </a:lnTo>
                <a:lnTo>
                  <a:pt x="882586" y="571500"/>
                </a:lnTo>
                <a:lnTo>
                  <a:pt x="898182" y="546100"/>
                </a:lnTo>
                <a:lnTo>
                  <a:pt x="982887" y="546100"/>
                </a:lnTo>
                <a:lnTo>
                  <a:pt x="932281" y="508000"/>
                </a:lnTo>
                <a:lnTo>
                  <a:pt x="955509" y="482600"/>
                </a:lnTo>
                <a:lnTo>
                  <a:pt x="896975" y="482600"/>
                </a:lnTo>
                <a:lnTo>
                  <a:pt x="837857" y="431800"/>
                </a:lnTo>
                <a:close/>
              </a:path>
              <a:path w="1448435" h="1689100">
                <a:moveTo>
                  <a:pt x="977836" y="381000"/>
                </a:moveTo>
                <a:lnTo>
                  <a:pt x="943851" y="419100"/>
                </a:lnTo>
                <a:lnTo>
                  <a:pt x="1111275" y="546100"/>
                </a:lnTo>
                <a:lnTo>
                  <a:pt x="1145247" y="508000"/>
                </a:lnTo>
                <a:lnTo>
                  <a:pt x="977836" y="381000"/>
                </a:lnTo>
                <a:close/>
              </a:path>
              <a:path w="1448435" h="1689100">
                <a:moveTo>
                  <a:pt x="920191" y="444500"/>
                </a:moveTo>
                <a:lnTo>
                  <a:pt x="896975" y="482600"/>
                </a:lnTo>
                <a:lnTo>
                  <a:pt x="955509" y="482600"/>
                </a:lnTo>
                <a:lnTo>
                  <a:pt x="920191" y="444500"/>
                </a:lnTo>
                <a:close/>
              </a:path>
              <a:path w="1448435" h="1689100">
                <a:moveTo>
                  <a:pt x="1201215" y="215900"/>
                </a:moveTo>
                <a:lnTo>
                  <a:pt x="1099672" y="215900"/>
                </a:lnTo>
                <a:lnTo>
                  <a:pt x="1082447" y="228600"/>
                </a:lnTo>
                <a:lnTo>
                  <a:pt x="1066990" y="254000"/>
                </a:lnTo>
                <a:lnTo>
                  <a:pt x="1058463" y="266700"/>
                </a:lnTo>
                <a:lnTo>
                  <a:pt x="1051740" y="279400"/>
                </a:lnTo>
                <a:lnTo>
                  <a:pt x="1046823" y="292100"/>
                </a:lnTo>
                <a:lnTo>
                  <a:pt x="1043711" y="304800"/>
                </a:lnTo>
                <a:lnTo>
                  <a:pt x="1042546" y="317500"/>
                </a:lnTo>
                <a:lnTo>
                  <a:pt x="1043473" y="330200"/>
                </a:lnTo>
                <a:lnTo>
                  <a:pt x="1058361" y="368300"/>
                </a:lnTo>
                <a:lnTo>
                  <a:pt x="1085977" y="406400"/>
                </a:lnTo>
                <a:lnTo>
                  <a:pt x="1100373" y="406400"/>
                </a:lnTo>
                <a:lnTo>
                  <a:pt x="1129019" y="431800"/>
                </a:lnTo>
                <a:lnTo>
                  <a:pt x="1184804" y="431800"/>
                </a:lnTo>
                <a:lnTo>
                  <a:pt x="1198143" y="419100"/>
                </a:lnTo>
                <a:lnTo>
                  <a:pt x="1210806" y="419100"/>
                </a:lnTo>
                <a:lnTo>
                  <a:pt x="1222375" y="406400"/>
                </a:lnTo>
                <a:lnTo>
                  <a:pt x="1232847" y="393700"/>
                </a:lnTo>
                <a:lnTo>
                  <a:pt x="1242225" y="381000"/>
                </a:lnTo>
                <a:lnTo>
                  <a:pt x="1159070" y="381000"/>
                </a:lnTo>
                <a:lnTo>
                  <a:pt x="1147425" y="368300"/>
                </a:lnTo>
                <a:lnTo>
                  <a:pt x="1135457" y="368300"/>
                </a:lnTo>
                <a:lnTo>
                  <a:pt x="1123162" y="355600"/>
                </a:lnTo>
                <a:lnTo>
                  <a:pt x="1112008" y="355600"/>
                </a:lnTo>
                <a:lnTo>
                  <a:pt x="1103445" y="342900"/>
                </a:lnTo>
                <a:lnTo>
                  <a:pt x="1097473" y="330200"/>
                </a:lnTo>
                <a:lnTo>
                  <a:pt x="1094092" y="317500"/>
                </a:lnTo>
                <a:lnTo>
                  <a:pt x="1093091" y="304800"/>
                </a:lnTo>
                <a:lnTo>
                  <a:pt x="1094279" y="292100"/>
                </a:lnTo>
                <a:lnTo>
                  <a:pt x="1097653" y="292100"/>
                </a:lnTo>
                <a:lnTo>
                  <a:pt x="1103210" y="279400"/>
                </a:lnTo>
                <a:lnTo>
                  <a:pt x="1110426" y="266700"/>
                </a:lnTo>
                <a:lnTo>
                  <a:pt x="1128205" y="266700"/>
                </a:lnTo>
                <a:lnTo>
                  <a:pt x="1138770" y="254000"/>
                </a:lnTo>
                <a:lnTo>
                  <a:pt x="1243929" y="254000"/>
                </a:lnTo>
                <a:lnTo>
                  <a:pt x="1237412" y="241300"/>
                </a:lnTo>
                <a:lnTo>
                  <a:pt x="1220406" y="228600"/>
                </a:lnTo>
                <a:lnTo>
                  <a:pt x="1201215" y="215900"/>
                </a:lnTo>
                <a:close/>
              </a:path>
              <a:path w="1448435" h="1689100">
                <a:moveTo>
                  <a:pt x="914146" y="330200"/>
                </a:moveTo>
                <a:lnTo>
                  <a:pt x="880160" y="368300"/>
                </a:lnTo>
                <a:lnTo>
                  <a:pt x="921156" y="406400"/>
                </a:lnTo>
                <a:lnTo>
                  <a:pt x="955128" y="355600"/>
                </a:lnTo>
                <a:lnTo>
                  <a:pt x="914146" y="330200"/>
                </a:lnTo>
                <a:close/>
              </a:path>
              <a:path w="1448435" h="1689100">
                <a:moveTo>
                  <a:pt x="1243929" y="254000"/>
                </a:moveTo>
                <a:lnTo>
                  <a:pt x="1150041" y="254000"/>
                </a:lnTo>
                <a:lnTo>
                  <a:pt x="1161603" y="266700"/>
                </a:lnTo>
                <a:lnTo>
                  <a:pt x="1173459" y="266700"/>
                </a:lnTo>
                <a:lnTo>
                  <a:pt x="1185608" y="279400"/>
                </a:lnTo>
                <a:lnTo>
                  <a:pt x="1196909" y="292100"/>
                </a:lnTo>
                <a:lnTo>
                  <a:pt x="1205588" y="292100"/>
                </a:lnTo>
                <a:lnTo>
                  <a:pt x="1211643" y="304800"/>
                </a:lnTo>
                <a:lnTo>
                  <a:pt x="1215072" y="317500"/>
                </a:lnTo>
                <a:lnTo>
                  <a:pt x="1216091" y="330200"/>
                </a:lnTo>
                <a:lnTo>
                  <a:pt x="1214920" y="342900"/>
                </a:lnTo>
                <a:lnTo>
                  <a:pt x="1211557" y="342900"/>
                </a:lnTo>
                <a:lnTo>
                  <a:pt x="1206004" y="355600"/>
                </a:lnTo>
                <a:lnTo>
                  <a:pt x="1198786" y="368300"/>
                </a:lnTo>
                <a:lnTo>
                  <a:pt x="1190447" y="368300"/>
                </a:lnTo>
                <a:lnTo>
                  <a:pt x="1180983" y="381000"/>
                </a:lnTo>
                <a:lnTo>
                  <a:pt x="1242225" y="381000"/>
                </a:lnTo>
                <a:lnTo>
                  <a:pt x="1254324" y="368300"/>
                </a:lnTo>
                <a:lnTo>
                  <a:pt x="1262083" y="342900"/>
                </a:lnTo>
                <a:lnTo>
                  <a:pt x="1265501" y="330200"/>
                </a:lnTo>
                <a:lnTo>
                  <a:pt x="1264577" y="304800"/>
                </a:lnTo>
                <a:lnTo>
                  <a:pt x="1259500" y="279400"/>
                </a:lnTo>
                <a:lnTo>
                  <a:pt x="1250445" y="266700"/>
                </a:lnTo>
                <a:lnTo>
                  <a:pt x="1243929" y="254000"/>
                </a:lnTo>
                <a:close/>
              </a:path>
              <a:path w="1448435" h="1689100">
                <a:moveTo>
                  <a:pt x="1194993" y="88900"/>
                </a:moveTo>
                <a:lnTo>
                  <a:pt x="1163434" y="127000"/>
                </a:lnTo>
                <a:lnTo>
                  <a:pt x="1330858" y="266700"/>
                </a:lnTo>
                <a:lnTo>
                  <a:pt x="1364843" y="215900"/>
                </a:lnTo>
                <a:lnTo>
                  <a:pt x="1289011" y="165100"/>
                </a:lnTo>
                <a:lnTo>
                  <a:pt x="1276248" y="152400"/>
                </a:lnTo>
                <a:lnTo>
                  <a:pt x="1266016" y="139700"/>
                </a:lnTo>
                <a:lnTo>
                  <a:pt x="1258316" y="127000"/>
                </a:lnTo>
                <a:lnTo>
                  <a:pt x="1253147" y="127000"/>
                </a:lnTo>
                <a:lnTo>
                  <a:pt x="1249775" y="114300"/>
                </a:lnTo>
                <a:lnTo>
                  <a:pt x="1219593" y="114300"/>
                </a:lnTo>
                <a:lnTo>
                  <a:pt x="1194993" y="88900"/>
                </a:lnTo>
                <a:close/>
              </a:path>
              <a:path w="1448435" h="1689100">
                <a:moveTo>
                  <a:pt x="1160729" y="203200"/>
                </a:moveTo>
                <a:lnTo>
                  <a:pt x="1139431" y="203200"/>
                </a:lnTo>
                <a:lnTo>
                  <a:pt x="1118666" y="215900"/>
                </a:lnTo>
                <a:lnTo>
                  <a:pt x="1181323" y="215900"/>
                </a:lnTo>
                <a:lnTo>
                  <a:pt x="1160729" y="203200"/>
                </a:lnTo>
                <a:close/>
              </a:path>
              <a:path w="1448435" h="1689100">
                <a:moveTo>
                  <a:pt x="1388456" y="63500"/>
                </a:moveTo>
                <a:lnTo>
                  <a:pt x="1297363" y="63500"/>
                </a:lnTo>
                <a:lnTo>
                  <a:pt x="1305617" y="76200"/>
                </a:lnTo>
                <a:lnTo>
                  <a:pt x="1315994" y="76200"/>
                </a:lnTo>
                <a:lnTo>
                  <a:pt x="1328496" y="88900"/>
                </a:lnTo>
                <a:lnTo>
                  <a:pt x="1413941" y="152400"/>
                </a:lnTo>
                <a:lnTo>
                  <a:pt x="1447914" y="114300"/>
                </a:lnTo>
                <a:lnTo>
                  <a:pt x="1388456" y="63500"/>
                </a:lnTo>
                <a:close/>
              </a:path>
              <a:path w="1448435" h="1689100">
                <a:moveTo>
                  <a:pt x="1343863" y="25400"/>
                </a:moveTo>
                <a:lnTo>
                  <a:pt x="1239369" y="25400"/>
                </a:lnTo>
                <a:lnTo>
                  <a:pt x="1233538" y="38100"/>
                </a:lnTo>
                <a:lnTo>
                  <a:pt x="1223101" y="50800"/>
                </a:lnTo>
                <a:lnTo>
                  <a:pt x="1217298" y="76200"/>
                </a:lnTo>
                <a:lnTo>
                  <a:pt x="1216128" y="88900"/>
                </a:lnTo>
                <a:lnTo>
                  <a:pt x="1219593" y="114300"/>
                </a:lnTo>
                <a:lnTo>
                  <a:pt x="1247468" y="114300"/>
                </a:lnTo>
                <a:lnTo>
                  <a:pt x="1246226" y="101600"/>
                </a:lnTo>
                <a:lnTo>
                  <a:pt x="1246047" y="101600"/>
                </a:lnTo>
                <a:lnTo>
                  <a:pt x="1246907" y="88900"/>
                </a:lnTo>
                <a:lnTo>
                  <a:pt x="1248783" y="88900"/>
                </a:lnTo>
                <a:lnTo>
                  <a:pt x="1251675" y="76200"/>
                </a:lnTo>
                <a:lnTo>
                  <a:pt x="1255585" y="76200"/>
                </a:lnTo>
                <a:lnTo>
                  <a:pt x="1260182" y="63500"/>
                </a:lnTo>
                <a:lnTo>
                  <a:pt x="1388456" y="63500"/>
                </a:lnTo>
                <a:lnTo>
                  <a:pt x="1343863" y="25400"/>
                </a:lnTo>
                <a:close/>
              </a:path>
              <a:path w="1448435" h="1689100">
                <a:moveTo>
                  <a:pt x="1326256" y="12700"/>
                </a:moveTo>
                <a:lnTo>
                  <a:pt x="1252294" y="12700"/>
                </a:lnTo>
                <a:lnTo>
                  <a:pt x="1245622" y="25400"/>
                </a:lnTo>
                <a:lnTo>
                  <a:pt x="1334617" y="25400"/>
                </a:lnTo>
                <a:lnTo>
                  <a:pt x="1326256" y="12700"/>
                </a:lnTo>
                <a:close/>
              </a:path>
              <a:path w="1448435" h="1689100">
                <a:moveTo>
                  <a:pt x="1299743" y="0"/>
                </a:moveTo>
                <a:lnTo>
                  <a:pt x="1273567" y="0"/>
                </a:lnTo>
                <a:lnTo>
                  <a:pt x="1266576" y="12700"/>
                </a:lnTo>
                <a:lnTo>
                  <a:pt x="1306015" y="12700"/>
                </a:lnTo>
                <a:lnTo>
                  <a:pt x="12997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874797" y="2552966"/>
            <a:ext cx="1490345" cy="838200"/>
          </a:xfrm>
          <a:custGeom>
            <a:avLst/>
            <a:gdLst/>
            <a:ahLst/>
            <a:cxnLst/>
            <a:rect l="l" t="t" r="r" b="b"/>
            <a:pathLst>
              <a:path w="1490345" h="838200">
                <a:moveTo>
                  <a:pt x="1350708" y="0"/>
                </a:moveTo>
                <a:lnTo>
                  <a:pt x="139611" y="0"/>
                </a:lnTo>
                <a:lnTo>
                  <a:pt x="95484" y="7117"/>
                </a:lnTo>
                <a:lnTo>
                  <a:pt x="57160" y="26937"/>
                </a:lnTo>
                <a:lnTo>
                  <a:pt x="26937" y="57160"/>
                </a:lnTo>
                <a:lnTo>
                  <a:pt x="7117" y="95484"/>
                </a:lnTo>
                <a:lnTo>
                  <a:pt x="0" y="139611"/>
                </a:lnTo>
                <a:lnTo>
                  <a:pt x="0" y="698055"/>
                </a:lnTo>
                <a:lnTo>
                  <a:pt x="7117" y="742186"/>
                </a:lnTo>
                <a:lnTo>
                  <a:pt x="26937" y="780512"/>
                </a:lnTo>
                <a:lnTo>
                  <a:pt x="57160" y="810732"/>
                </a:lnTo>
                <a:lnTo>
                  <a:pt x="95484" y="830550"/>
                </a:lnTo>
                <a:lnTo>
                  <a:pt x="139611" y="837666"/>
                </a:lnTo>
                <a:lnTo>
                  <a:pt x="1350708" y="837666"/>
                </a:lnTo>
                <a:lnTo>
                  <a:pt x="1394835" y="830550"/>
                </a:lnTo>
                <a:lnTo>
                  <a:pt x="1433159" y="810732"/>
                </a:lnTo>
                <a:lnTo>
                  <a:pt x="1463381" y="780512"/>
                </a:lnTo>
                <a:lnTo>
                  <a:pt x="1483201" y="742186"/>
                </a:lnTo>
                <a:lnTo>
                  <a:pt x="1490319" y="698055"/>
                </a:lnTo>
                <a:lnTo>
                  <a:pt x="1490319" y="139611"/>
                </a:lnTo>
                <a:lnTo>
                  <a:pt x="1483201" y="95484"/>
                </a:lnTo>
                <a:lnTo>
                  <a:pt x="1463381" y="57160"/>
                </a:lnTo>
                <a:lnTo>
                  <a:pt x="1433159" y="26937"/>
                </a:lnTo>
                <a:lnTo>
                  <a:pt x="1394835" y="7117"/>
                </a:lnTo>
                <a:lnTo>
                  <a:pt x="13507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025670" y="2595378"/>
            <a:ext cx="5011420" cy="2974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75895">
              <a:lnSpc>
                <a:spcPts val="2735"/>
              </a:lnSpc>
            </a:pPr>
            <a:r>
              <a:rPr dirty="0" sz="2400" spc="-35" b="1">
                <a:solidFill>
                  <a:srgbClr val="808080"/>
                </a:solidFill>
                <a:latin typeface="Arial"/>
                <a:cs typeface="Arial"/>
              </a:rPr>
              <a:t>Volume</a:t>
            </a:r>
            <a:endParaRPr sz="2400">
              <a:latin typeface="Arial"/>
              <a:cs typeface="Arial"/>
            </a:endParaRPr>
          </a:p>
          <a:p>
            <a:pPr marL="2107565">
              <a:lnSpc>
                <a:spcPts val="2735"/>
              </a:lnSpc>
            </a:pPr>
            <a:r>
              <a:rPr dirty="0" sz="2400" b="1">
                <a:solidFill>
                  <a:srgbClr val="808080"/>
                </a:solidFill>
                <a:latin typeface="Arial"/>
                <a:cs typeface="Arial"/>
              </a:rPr>
              <a:t>+</a:t>
            </a:r>
            <a:r>
              <a:rPr dirty="0" sz="2400" spc="-90" b="1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808080"/>
                </a:solidFill>
                <a:latin typeface="Arial"/>
                <a:cs typeface="Arial"/>
              </a:rPr>
              <a:t>Pace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875155" marR="884555" indent="-600710">
              <a:lnSpc>
                <a:spcPts val="2590"/>
              </a:lnSpc>
              <a:spcBef>
                <a:spcPts val="1720"/>
              </a:spcBef>
            </a:pPr>
            <a:r>
              <a:rPr dirty="0" sz="2400" spc="-5" b="1">
                <a:latin typeface="Arial"/>
                <a:cs typeface="Arial"/>
              </a:rPr>
              <a:t>P</a:t>
            </a:r>
            <a:r>
              <a:rPr dirty="0" sz="2400" spc="-10" b="1">
                <a:latin typeface="Arial"/>
                <a:cs typeface="Arial"/>
              </a:rPr>
              <a:t>e</a:t>
            </a:r>
            <a:r>
              <a:rPr dirty="0" sz="2400" spc="-5" b="1">
                <a:latin typeface="Arial"/>
                <a:cs typeface="Arial"/>
              </a:rPr>
              <a:t>r</a:t>
            </a:r>
            <a:r>
              <a:rPr dirty="0" sz="2400" b="1">
                <a:latin typeface="Arial"/>
                <a:cs typeface="Arial"/>
              </a:rPr>
              <a:t>f</a:t>
            </a:r>
            <a:r>
              <a:rPr dirty="0" sz="2400" spc="-5" b="1">
                <a:latin typeface="Arial"/>
                <a:cs typeface="Arial"/>
              </a:rPr>
              <a:t>o</a:t>
            </a:r>
            <a:r>
              <a:rPr dirty="0" sz="2400" b="1">
                <a:latin typeface="Arial"/>
                <a:cs typeface="Arial"/>
              </a:rPr>
              <a:t>r</a:t>
            </a:r>
            <a:r>
              <a:rPr dirty="0" sz="2400" spc="-5" b="1">
                <a:latin typeface="Arial"/>
                <a:cs typeface="Arial"/>
              </a:rPr>
              <a:t>m</a:t>
            </a:r>
            <a:r>
              <a:rPr dirty="0" sz="2400" spc="-10" b="1">
                <a:latin typeface="Arial"/>
                <a:cs typeface="Arial"/>
              </a:rPr>
              <a:t>ance</a:t>
            </a:r>
            <a:r>
              <a:rPr dirty="0" sz="2400" b="1">
                <a:latin typeface="Arial"/>
                <a:cs typeface="Arial"/>
              </a:rPr>
              <a:t>-</a:t>
            </a:r>
            <a:r>
              <a:rPr dirty="0" sz="2400" spc="-5" b="1">
                <a:latin typeface="Arial"/>
                <a:cs typeface="Arial"/>
              </a:rPr>
              <a:t>based  </a:t>
            </a:r>
            <a:r>
              <a:rPr dirty="0" sz="2400" spc="-5" b="1">
                <a:latin typeface="Arial"/>
                <a:cs typeface="Arial"/>
              </a:rPr>
              <a:t>regulations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800" spc="-5" b="1">
                <a:solidFill>
                  <a:srgbClr val="FFFFFF"/>
                </a:solidFill>
                <a:latin typeface="Arial"/>
                <a:cs typeface="Arial"/>
              </a:rPr>
              <a:t>Shared commitment </a:t>
            </a:r>
            <a:r>
              <a:rPr dirty="0" sz="2800" b="1">
                <a:solidFill>
                  <a:srgbClr val="FFFFFF"/>
                </a:solidFill>
                <a:latin typeface="Arial"/>
                <a:cs typeface="Arial"/>
              </a:rPr>
              <a:t>to safety</a:t>
            </a:r>
            <a:endParaRPr sz="2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430434" y="3510911"/>
            <a:ext cx="274320" cy="222885"/>
          </a:xfrm>
          <a:custGeom>
            <a:avLst/>
            <a:gdLst/>
            <a:ahLst/>
            <a:cxnLst/>
            <a:rect l="l" t="t" r="r" b="b"/>
            <a:pathLst>
              <a:path w="274320" h="222885">
                <a:moveTo>
                  <a:pt x="274320" y="111442"/>
                </a:moveTo>
                <a:lnTo>
                  <a:pt x="0" y="111442"/>
                </a:lnTo>
                <a:lnTo>
                  <a:pt x="137160" y="222885"/>
                </a:lnTo>
                <a:lnTo>
                  <a:pt x="274320" y="111442"/>
                </a:lnTo>
                <a:close/>
              </a:path>
              <a:path w="274320" h="222885">
                <a:moveTo>
                  <a:pt x="205740" y="0"/>
                </a:moveTo>
                <a:lnTo>
                  <a:pt x="68580" y="0"/>
                </a:lnTo>
                <a:lnTo>
                  <a:pt x="68580" y="111442"/>
                </a:lnTo>
                <a:lnTo>
                  <a:pt x="205740" y="111442"/>
                </a:lnTo>
                <a:lnTo>
                  <a:pt x="2057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  <a:hlinkClick r:id="rId8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  <p:transition spd="med">
    <p:fade thruBlk="0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7288" y="247040"/>
            <a:ext cx="6045835" cy="5670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UAS Facility Maps</a:t>
            </a:r>
            <a:r>
              <a:rPr dirty="0" spc="-25"/>
              <a:t> </a:t>
            </a:r>
            <a:r>
              <a:rPr dirty="0" spc="-5"/>
              <a:t>(UASFM)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934808"/>
            <a:ext cx="7238999" cy="49445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09637" y="930046"/>
            <a:ext cx="7248525" cy="4954270"/>
          </a:xfrm>
          <a:custGeom>
            <a:avLst/>
            <a:gdLst/>
            <a:ahLst/>
            <a:cxnLst/>
            <a:rect l="l" t="t" r="r" b="b"/>
            <a:pathLst>
              <a:path w="7248525" h="4954270">
                <a:moveTo>
                  <a:pt x="0" y="0"/>
                </a:moveTo>
                <a:lnTo>
                  <a:pt x="7248525" y="0"/>
                </a:lnTo>
                <a:lnTo>
                  <a:pt x="7248525" y="4954079"/>
                </a:lnTo>
                <a:lnTo>
                  <a:pt x="0" y="4954079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  <a:hlinkClick r:id="rId3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  <p:transition spd="med">
    <p:fade thruBlk="0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5"/>
              <a:t>UAS Low Altitude Authorization &amp;  Notification Capability</a:t>
            </a:r>
            <a:r>
              <a:rPr dirty="0" spc="-20"/>
              <a:t> </a:t>
            </a:r>
            <a:r>
              <a:rPr dirty="0"/>
              <a:t>(LAANC)</a:t>
            </a:r>
          </a:p>
        </p:txBody>
      </p:sp>
      <p:sp>
        <p:nvSpPr>
          <p:cNvPr id="3" name="object 3"/>
          <p:cNvSpPr/>
          <p:nvPr/>
        </p:nvSpPr>
        <p:spPr>
          <a:xfrm>
            <a:off x="92826" y="1371600"/>
            <a:ext cx="8958336" cy="4648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  <a:hlinkClick r:id="rId3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  <p:transition spd="med">
    <p:fade thruBlk="0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170688"/>
            <a:ext cx="7442834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Managing Airspace Access –</a:t>
            </a:r>
            <a:r>
              <a:rPr dirty="0" spc="-40"/>
              <a:t> </a:t>
            </a:r>
            <a:r>
              <a:rPr dirty="0" spc="-5"/>
              <a:t>UTM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890917"/>
            <a:ext cx="8458199" cy="5056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2252" y="3372618"/>
            <a:ext cx="8277225" cy="14604"/>
          </a:xfrm>
          <a:custGeom>
            <a:avLst/>
            <a:gdLst/>
            <a:ahLst/>
            <a:cxnLst/>
            <a:rect l="l" t="t" r="r" b="b"/>
            <a:pathLst>
              <a:path w="8277225" h="14604">
                <a:moveTo>
                  <a:pt x="0" y="0"/>
                </a:moveTo>
                <a:lnTo>
                  <a:pt x="8276628" y="14490"/>
                </a:lnTo>
              </a:path>
            </a:pathLst>
          </a:custGeom>
          <a:ln w="22225">
            <a:solidFill>
              <a:srgbClr val="FFC000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31889" y="3408867"/>
            <a:ext cx="3136900" cy="543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 b="1" i="1">
                <a:solidFill>
                  <a:srgbClr val="1F497D"/>
                </a:solidFill>
                <a:latin typeface="Calibri"/>
                <a:cs typeface="Calibri"/>
              </a:rPr>
              <a:t>UAS </a:t>
            </a:r>
            <a:r>
              <a:rPr dirty="0" sz="1800" spc="-15" b="1" i="1">
                <a:solidFill>
                  <a:srgbClr val="1F497D"/>
                </a:solidFill>
                <a:latin typeface="Calibri"/>
                <a:cs typeface="Calibri"/>
              </a:rPr>
              <a:t>Traffic </a:t>
            </a:r>
            <a:r>
              <a:rPr dirty="0" sz="1800" spc="-5" b="1" i="1">
                <a:solidFill>
                  <a:srgbClr val="1F497D"/>
                </a:solidFill>
                <a:latin typeface="Calibri"/>
                <a:cs typeface="Calibri"/>
              </a:rPr>
              <a:t>Management</a:t>
            </a:r>
            <a:r>
              <a:rPr dirty="0" sz="1800" spc="40" b="1" i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800" spc="-15" b="1" i="1">
                <a:solidFill>
                  <a:srgbClr val="1F497D"/>
                </a:solidFill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5" i="1">
                <a:solidFill>
                  <a:srgbClr val="1F497D"/>
                </a:solidFill>
                <a:latin typeface="Calibri"/>
                <a:cs typeface="Calibri"/>
              </a:rPr>
              <a:t>Cooperative</a:t>
            </a:r>
            <a:r>
              <a:rPr dirty="0" sz="1600" spc="-40" i="1">
                <a:solidFill>
                  <a:srgbClr val="1F497D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1F497D"/>
                </a:solidFill>
                <a:latin typeface="Calibri"/>
                <a:cs typeface="Calibri"/>
              </a:rPr>
              <a:t>interaction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  <a:hlinkClick r:id="rId3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  <p:sp>
        <p:nvSpPr>
          <p:cNvPr id="6" name="object 6"/>
          <p:cNvSpPr txBox="1"/>
          <p:nvPr/>
        </p:nvSpPr>
        <p:spPr>
          <a:xfrm>
            <a:off x="514405" y="1002736"/>
            <a:ext cx="3024505" cy="520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 i="1">
                <a:solidFill>
                  <a:srgbClr val="FFFFFF"/>
                </a:solidFill>
                <a:latin typeface="Calibri"/>
                <a:cs typeface="Calibri"/>
              </a:rPr>
              <a:t>Air </a:t>
            </a:r>
            <a:r>
              <a:rPr dirty="0" sz="1800" spc="-15" b="1" i="1">
                <a:solidFill>
                  <a:srgbClr val="FFFFFF"/>
                </a:solidFill>
                <a:latin typeface="Calibri"/>
                <a:cs typeface="Calibri"/>
              </a:rPr>
              <a:t>Traffic </a:t>
            </a:r>
            <a:r>
              <a:rPr dirty="0" sz="1800" spc="-5" b="1" i="1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dirty="0" sz="1800" spc="10" b="1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5" b="1" i="1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600" spc="-5" i="1">
                <a:solidFill>
                  <a:srgbClr val="FFFFFF"/>
                </a:solidFill>
                <a:latin typeface="Calibri"/>
                <a:cs typeface="Calibri"/>
              </a:rPr>
              <a:t>Established policies &amp;</a:t>
            </a:r>
            <a:r>
              <a:rPr dirty="0" sz="1600" spc="-5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600" spc="-5" i="1">
                <a:solidFill>
                  <a:srgbClr val="FFFFFF"/>
                </a:solidFill>
                <a:latin typeface="Calibri"/>
                <a:cs typeface="Calibri"/>
              </a:rPr>
              <a:t>procedures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75323" y="5680455"/>
            <a:ext cx="2407285" cy="182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100" spc="-5">
                <a:solidFill>
                  <a:srgbClr val="3E3E3E"/>
                </a:solidFill>
                <a:latin typeface="Arial"/>
                <a:cs typeface="Arial"/>
              </a:rPr>
              <a:t>HALE </a:t>
            </a:r>
            <a:r>
              <a:rPr dirty="0" sz="1100">
                <a:solidFill>
                  <a:srgbClr val="3E3E3E"/>
                </a:solidFill>
                <a:latin typeface="Arial"/>
                <a:cs typeface="Arial"/>
              </a:rPr>
              <a:t>= High </a:t>
            </a:r>
            <a:r>
              <a:rPr dirty="0" sz="1100" spc="-5">
                <a:solidFill>
                  <a:srgbClr val="3E3E3E"/>
                </a:solidFill>
                <a:latin typeface="Arial"/>
                <a:cs typeface="Arial"/>
              </a:rPr>
              <a:t>Altitude Long</a:t>
            </a:r>
            <a:r>
              <a:rPr dirty="0" sz="1100" spc="-1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dirty="0" sz="1100" spc="-5">
                <a:solidFill>
                  <a:srgbClr val="3E3E3E"/>
                </a:solidFill>
                <a:latin typeface="Arial"/>
                <a:cs typeface="Arial"/>
              </a:rPr>
              <a:t>Endurance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 thruBlk="0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9740" y="246888"/>
            <a:ext cx="5336540" cy="56705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5"/>
              <a:t>UAS Integrated</a:t>
            </a:r>
            <a:r>
              <a:rPr dirty="0" spc="-40"/>
              <a:t> </a:t>
            </a:r>
            <a:r>
              <a:rPr dirty="0" spc="-5"/>
              <a:t>Gateway</a:t>
            </a:r>
          </a:p>
        </p:txBody>
      </p:sp>
      <p:sp>
        <p:nvSpPr>
          <p:cNvPr id="3" name="object 3"/>
          <p:cNvSpPr/>
          <p:nvPr/>
        </p:nvSpPr>
        <p:spPr>
          <a:xfrm>
            <a:off x="2489264" y="1318462"/>
            <a:ext cx="371475" cy="3488690"/>
          </a:xfrm>
          <a:custGeom>
            <a:avLst/>
            <a:gdLst/>
            <a:ahLst/>
            <a:cxnLst/>
            <a:rect l="l" t="t" r="r" b="b"/>
            <a:pathLst>
              <a:path w="371475" h="3488690">
                <a:moveTo>
                  <a:pt x="371468" y="0"/>
                </a:moveTo>
                <a:lnTo>
                  <a:pt x="0" y="0"/>
                </a:lnTo>
                <a:lnTo>
                  <a:pt x="0" y="3488240"/>
                </a:lnTo>
                <a:lnTo>
                  <a:pt x="371468" y="3488240"/>
                </a:lnTo>
                <a:lnTo>
                  <a:pt x="371468" y="0"/>
                </a:lnTo>
                <a:close/>
              </a:path>
            </a:pathLst>
          </a:custGeom>
          <a:ln w="773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314575" y="1324724"/>
            <a:ext cx="533400" cy="35140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00">
              <a:latin typeface="Times New Roman"/>
              <a:cs typeface="Times New Roman"/>
            </a:endParaRPr>
          </a:p>
          <a:p>
            <a:pPr algn="r" marR="24130">
              <a:lnSpc>
                <a:spcPct val="100000"/>
              </a:lnSpc>
            </a:pPr>
            <a:r>
              <a:rPr dirty="0" sz="950" spc="5">
                <a:latin typeface="Calibri"/>
                <a:cs typeface="Calibri"/>
              </a:rPr>
              <a:t>)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50">
              <a:latin typeface="Times New Roman"/>
              <a:cs typeface="Times New Roman"/>
            </a:endParaRPr>
          </a:p>
          <a:p>
            <a:pPr algn="r" marL="377190" marR="24130">
              <a:lnSpc>
                <a:spcPct val="60300"/>
              </a:lnSpc>
            </a:pPr>
            <a:r>
              <a:rPr dirty="0" sz="950">
                <a:latin typeface="Calibri"/>
                <a:cs typeface="Calibri"/>
              </a:rPr>
              <a:t>Service  </a:t>
            </a:r>
            <a:r>
              <a:rPr dirty="0" sz="950" spc="10">
                <a:latin typeface="Calibri"/>
                <a:cs typeface="Calibri"/>
              </a:rPr>
              <a:t>a</a:t>
            </a:r>
            <a:endParaRPr sz="950">
              <a:latin typeface="Calibri"/>
              <a:cs typeface="Calibri"/>
            </a:endParaRPr>
          </a:p>
          <a:p>
            <a:pPr algn="r" marR="24130">
              <a:lnSpc>
                <a:spcPts val="1070"/>
              </a:lnSpc>
            </a:pPr>
            <a:r>
              <a:rPr dirty="0" sz="950" spc="10">
                <a:latin typeface="Calibri"/>
                <a:cs typeface="Calibri"/>
              </a:rPr>
              <a:t>as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800">
              <a:latin typeface="Times New Roman"/>
              <a:cs typeface="Times New Roman"/>
            </a:endParaRPr>
          </a:p>
          <a:p>
            <a:pPr algn="r" marR="24130">
              <a:lnSpc>
                <a:spcPct val="100000"/>
              </a:lnSpc>
            </a:pPr>
            <a:r>
              <a:rPr dirty="0" sz="950" spc="5">
                <a:latin typeface="Calibri"/>
                <a:cs typeface="Calibri"/>
              </a:rPr>
              <a:t>Data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228600" marR="24130">
              <a:lnSpc>
                <a:spcPct val="42500"/>
              </a:lnSpc>
            </a:pPr>
            <a:r>
              <a:rPr dirty="0" baseline="93567" sz="1425" spc="7">
                <a:latin typeface="Calibri"/>
                <a:cs typeface="Calibri"/>
              </a:rPr>
              <a:t>Laye</a:t>
            </a:r>
            <a:r>
              <a:rPr dirty="0" baseline="93567" sz="1425" spc="7">
                <a:latin typeface="Calibri"/>
                <a:cs typeface="Calibri"/>
              </a:rPr>
              <a:t>r </a:t>
            </a:r>
            <a:r>
              <a:rPr dirty="0" baseline="93567" sz="1425" spc="-37">
                <a:latin typeface="Calibri"/>
                <a:cs typeface="Calibri"/>
              </a:rPr>
              <a:t> </a:t>
            </a:r>
            <a:r>
              <a:rPr dirty="0" sz="950" spc="-4075">
                <a:latin typeface="Calibri"/>
                <a:cs typeface="Calibri"/>
              </a:rPr>
              <a:t>Enterprise</a:t>
            </a:r>
            <a:r>
              <a:rPr dirty="0" sz="950" spc="5">
                <a:latin typeface="Calibri"/>
                <a:cs typeface="Calibri"/>
              </a:rPr>
              <a:t> Data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500">
              <a:latin typeface="Times New Roman"/>
              <a:cs typeface="Times New Roman"/>
            </a:endParaRPr>
          </a:p>
          <a:p>
            <a:pPr algn="r" marR="24130">
              <a:lnSpc>
                <a:spcPts val="935"/>
              </a:lnSpc>
            </a:pPr>
            <a:r>
              <a:rPr dirty="0" baseline="61403" sz="1425" spc="15">
                <a:latin typeface="Calibri"/>
                <a:cs typeface="Calibri"/>
              </a:rPr>
              <a:t>UAS</a:t>
            </a:r>
            <a:r>
              <a:rPr dirty="0" baseline="61403" sz="1425" spc="-135">
                <a:latin typeface="Calibri"/>
                <a:cs typeface="Calibri"/>
              </a:rPr>
              <a:t> </a:t>
            </a:r>
            <a:r>
              <a:rPr dirty="0" sz="950" spc="-445">
                <a:latin typeface="Calibri"/>
                <a:cs typeface="Calibri"/>
              </a:rPr>
              <a:t>through</a:t>
            </a:r>
            <a:endParaRPr sz="950">
              <a:latin typeface="Calibri"/>
              <a:cs typeface="Calibri"/>
            </a:endParaRPr>
          </a:p>
          <a:p>
            <a:pPr algn="r" marR="24130">
              <a:lnSpc>
                <a:spcPts val="935"/>
              </a:lnSpc>
            </a:pPr>
            <a:r>
              <a:rPr dirty="0" sz="950" spc="10">
                <a:latin typeface="Calibri"/>
                <a:cs typeface="Calibri"/>
              </a:rPr>
              <a:t>d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600">
              <a:latin typeface="Times New Roman"/>
              <a:cs typeface="Times New Roman"/>
            </a:endParaRPr>
          </a:p>
          <a:p>
            <a:pPr algn="r" marR="24130">
              <a:lnSpc>
                <a:spcPct val="100000"/>
              </a:lnSpc>
            </a:pPr>
            <a:r>
              <a:rPr dirty="0" sz="950" spc="5">
                <a:latin typeface="Calibri"/>
                <a:cs typeface="Calibri"/>
              </a:rPr>
              <a:t>provide</a:t>
            </a:r>
            <a:endParaRPr sz="950">
              <a:latin typeface="Calibri"/>
              <a:cs typeface="Calibri"/>
            </a:endParaRPr>
          </a:p>
          <a:p>
            <a:pPr algn="r" marR="24130">
              <a:lnSpc>
                <a:spcPct val="100000"/>
              </a:lnSpc>
              <a:spcBef>
                <a:spcPts val="75"/>
              </a:spcBef>
            </a:pPr>
            <a:r>
              <a:rPr dirty="0" sz="950" spc="5">
                <a:latin typeface="Calibri"/>
                <a:cs typeface="Calibri"/>
              </a:rPr>
              <a:t>be</a:t>
            </a:r>
            <a:endParaRPr sz="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50">
              <a:latin typeface="Times New Roman"/>
              <a:cs typeface="Times New Roman"/>
            </a:endParaRPr>
          </a:p>
          <a:p>
            <a:pPr algn="r" marL="377190" marR="24130">
              <a:lnSpc>
                <a:spcPct val="25900"/>
              </a:lnSpc>
              <a:spcBef>
                <a:spcPts val="5"/>
              </a:spcBef>
            </a:pPr>
            <a:r>
              <a:rPr dirty="0" sz="950">
                <a:latin typeface="Calibri"/>
                <a:cs typeface="Calibri"/>
              </a:rPr>
              <a:t>To  </a:t>
            </a:r>
            <a:r>
              <a:rPr dirty="0" sz="950" spc="5">
                <a:latin typeface="Calibri"/>
                <a:cs typeface="Calibri"/>
              </a:rPr>
              <a:t>(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53523" y="2726905"/>
            <a:ext cx="444969" cy="2583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453523" y="2856102"/>
            <a:ext cx="444995" cy="3163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453530" y="2856105"/>
            <a:ext cx="445134" cy="316865"/>
          </a:xfrm>
          <a:custGeom>
            <a:avLst/>
            <a:gdLst/>
            <a:ahLst/>
            <a:cxnLst/>
            <a:rect l="l" t="t" r="r" b="b"/>
            <a:pathLst>
              <a:path w="445135" h="316864">
                <a:moveTo>
                  <a:pt x="3095" y="1515"/>
                </a:moveTo>
                <a:lnTo>
                  <a:pt x="3095" y="187142"/>
                </a:lnTo>
                <a:lnTo>
                  <a:pt x="0" y="187112"/>
                </a:lnTo>
                <a:lnTo>
                  <a:pt x="8155" y="221456"/>
                </a:lnTo>
                <a:lnTo>
                  <a:pt x="30770" y="252318"/>
                </a:lnTo>
                <a:lnTo>
                  <a:pt x="65717" y="278466"/>
                </a:lnTo>
                <a:lnTo>
                  <a:pt x="110867" y="298668"/>
                </a:lnTo>
                <a:lnTo>
                  <a:pt x="164093" y="311693"/>
                </a:lnTo>
                <a:lnTo>
                  <a:pt x="223268" y="316308"/>
                </a:lnTo>
                <a:lnTo>
                  <a:pt x="282383" y="311693"/>
                </a:lnTo>
                <a:lnTo>
                  <a:pt x="335448" y="298668"/>
                </a:lnTo>
                <a:lnTo>
                  <a:pt x="380352" y="278466"/>
                </a:lnTo>
                <a:lnTo>
                  <a:pt x="414981" y="252318"/>
                </a:lnTo>
                <a:lnTo>
                  <a:pt x="444965" y="187112"/>
                </a:lnTo>
                <a:lnTo>
                  <a:pt x="444214" y="187142"/>
                </a:lnTo>
                <a:lnTo>
                  <a:pt x="444214" y="1515"/>
                </a:lnTo>
                <a:lnTo>
                  <a:pt x="414985" y="65206"/>
                </a:lnTo>
                <a:lnTo>
                  <a:pt x="380354" y="91354"/>
                </a:lnTo>
                <a:lnTo>
                  <a:pt x="335448" y="111556"/>
                </a:lnTo>
                <a:lnTo>
                  <a:pt x="282379" y="124581"/>
                </a:lnTo>
                <a:lnTo>
                  <a:pt x="223260" y="129196"/>
                </a:lnTo>
                <a:lnTo>
                  <a:pt x="164089" y="124581"/>
                </a:lnTo>
                <a:lnTo>
                  <a:pt x="110864" y="111556"/>
                </a:lnTo>
                <a:lnTo>
                  <a:pt x="65716" y="91354"/>
                </a:lnTo>
                <a:lnTo>
                  <a:pt x="30770" y="65206"/>
                </a:lnTo>
                <a:lnTo>
                  <a:pt x="8155" y="34344"/>
                </a:lnTo>
                <a:lnTo>
                  <a:pt x="0" y="0"/>
                </a:lnTo>
              </a:path>
            </a:pathLst>
          </a:custGeom>
          <a:ln w="74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453529" y="2726909"/>
            <a:ext cx="445134" cy="445770"/>
          </a:xfrm>
          <a:custGeom>
            <a:avLst/>
            <a:gdLst/>
            <a:ahLst/>
            <a:cxnLst/>
            <a:rect l="l" t="t" r="r" b="b"/>
            <a:pathLst>
              <a:path w="445135" h="445769">
                <a:moveTo>
                  <a:pt x="444965" y="129196"/>
                </a:moveTo>
                <a:lnTo>
                  <a:pt x="414199" y="63986"/>
                </a:lnTo>
                <a:lnTo>
                  <a:pt x="379254" y="37838"/>
                </a:lnTo>
                <a:lnTo>
                  <a:pt x="334105" y="17638"/>
                </a:lnTo>
                <a:lnTo>
                  <a:pt x="280879" y="4614"/>
                </a:lnTo>
                <a:lnTo>
                  <a:pt x="221704" y="0"/>
                </a:lnTo>
                <a:lnTo>
                  <a:pt x="162589" y="4611"/>
                </a:lnTo>
                <a:lnTo>
                  <a:pt x="109521" y="17634"/>
                </a:lnTo>
                <a:lnTo>
                  <a:pt x="64616" y="37836"/>
                </a:lnTo>
                <a:lnTo>
                  <a:pt x="29985" y="63984"/>
                </a:lnTo>
                <a:lnTo>
                  <a:pt x="0" y="129196"/>
                </a:lnTo>
                <a:lnTo>
                  <a:pt x="3095" y="130712"/>
                </a:lnTo>
                <a:lnTo>
                  <a:pt x="3095" y="316339"/>
                </a:lnTo>
                <a:lnTo>
                  <a:pt x="0" y="316308"/>
                </a:lnTo>
                <a:lnTo>
                  <a:pt x="8156" y="350655"/>
                </a:lnTo>
                <a:lnTo>
                  <a:pt x="30772" y="381518"/>
                </a:lnTo>
                <a:lnTo>
                  <a:pt x="65719" y="407665"/>
                </a:lnTo>
                <a:lnTo>
                  <a:pt x="110870" y="427866"/>
                </a:lnTo>
                <a:lnTo>
                  <a:pt x="164096" y="440890"/>
                </a:lnTo>
                <a:lnTo>
                  <a:pt x="223268" y="445504"/>
                </a:lnTo>
                <a:lnTo>
                  <a:pt x="282383" y="440889"/>
                </a:lnTo>
                <a:lnTo>
                  <a:pt x="335448" y="427865"/>
                </a:lnTo>
                <a:lnTo>
                  <a:pt x="380352" y="407663"/>
                </a:lnTo>
                <a:lnTo>
                  <a:pt x="414981" y="381515"/>
                </a:lnTo>
                <a:lnTo>
                  <a:pt x="444965" y="316308"/>
                </a:lnTo>
                <a:lnTo>
                  <a:pt x="444214" y="316339"/>
                </a:lnTo>
                <a:lnTo>
                  <a:pt x="444214" y="130712"/>
                </a:lnTo>
              </a:path>
            </a:pathLst>
          </a:custGeom>
          <a:ln w="154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405363" y="3204408"/>
            <a:ext cx="542290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Calibri"/>
                <a:cs typeface="Calibri"/>
              </a:rPr>
              <a:t>Waiver</a:t>
            </a:r>
            <a:r>
              <a:rPr dirty="0" sz="950" spc="-85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db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453523" y="3395167"/>
            <a:ext cx="444969" cy="2583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453523" y="3522776"/>
            <a:ext cx="444995" cy="31789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453530" y="3522784"/>
            <a:ext cx="445134" cy="318135"/>
          </a:xfrm>
          <a:custGeom>
            <a:avLst/>
            <a:gdLst/>
            <a:ahLst/>
            <a:cxnLst/>
            <a:rect l="l" t="t" r="r" b="b"/>
            <a:pathLst>
              <a:path w="445135" h="318135">
                <a:moveTo>
                  <a:pt x="3095" y="0"/>
                </a:moveTo>
                <a:lnTo>
                  <a:pt x="3095" y="185627"/>
                </a:lnTo>
                <a:lnTo>
                  <a:pt x="0" y="188689"/>
                </a:lnTo>
                <a:lnTo>
                  <a:pt x="8155" y="223034"/>
                </a:lnTo>
                <a:lnTo>
                  <a:pt x="30770" y="253896"/>
                </a:lnTo>
                <a:lnTo>
                  <a:pt x="65717" y="280044"/>
                </a:lnTo>
                <a:lnTo>
                  <a:pt x="110867" y="300246"/>
                </a:lnTo>
                <a:lnTo>
                  <a:pt x="164093" y="313271"/>
                </a:lnTo>
                <a:lnTo>
                  <a:pt x="223268" y="317886"/>
                </a:lnTo>
                <a:lnTo>
                  <a:pt x="282383" y="313271"/>
                </a:lnTo>
                <a:lnTo>
                  <a:pt x="335448" y="300246"/>
                </a:lnTo>
                <a:lnTo>
                  <a:pt x="380352" y="280044"/>
                </a:lnTo>
                <a:lnTo>
                  <a:pt x="414981" y="253896"/>
                </a:lnTo>
                <a:lnTo>
                  <a:pt x="444965" y="188689"/>
                </a:lnTo>
                <a:lnTo>
                  <a:pt x="444214" y="185627"/>
                </a:lnTo>
                <a:lnTo>
                  <a:pt x="444214" y="0"/>
                </a:lnTo>
                <a:lnTo>
                  <a:pt x="414985" y="66784"/>
                </a:lnTo>
                <a:lnTo>
                  <a:pt x="380354" y="92932"/>
                </a:lnTo>
                <a:lnTo>
                  <a:pt x="335448" y="113134"/>
                </a:lnTo>
                <a:lnTo>
                  <a:pt x="282379" y="126159"/>
                </a:lnTo>
                <a:lnTo>
                  <a:pt x="223260" y="130774"/>
                </a:lnTo>
                <a:lnTo>
                  <a:pt x="164089" y="126159"/>
                </a:lnTo>
                <a:lnTo>
                  <a:pt x="110864" y="113134"/>
                </a:lnTo>
                <a:lnTo>
                  <a:pt x="65716" y="92932"/>
                </a:lnTo>
                <a:lnTo>
                  <a:pt x="30770" y="66784"/>
                </a:lnTo>
                <a:lnTo>
                  <a:pt x="8155" y="35922"/>
                </a:lnTo>
                <a:lnTo>
                  <a:pt x="0" y="1577"/>
                </a:lnTo>
              </a:path>
            </a:pathLst>
          </a:custGeom>
          <a:ln w="74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453529" y="3395166"/>
            <a:ext cx="445134" cy="445770"/>
          </a:xfrm>
          <a:custGeom>
            <a:avLst/>
            <a:gdLst/>
            <a:ahLst/>
            <a:cxnLst/>
            <a:rect l="l" t="t" r="r" b="b"/>
            <a:pathLst>
              <a:path w="445135" h="445770">
                <a:moveTo>
                  <a:pt x="444965" y="129196"/>
                </a:moveTo>
                <a:lnTo>
                  <a:pt x="414199" y="63989"/>
                </a:lnTo>
                <a:lnTo>
                  <a:pt x="379254" y="37841"/>
                </a:lnTo>
                <a:lnTo>
                  <a:pt x="334105" y="17639"/>
                </a:lnTo>
                <a:lnTo>
                  <a:pt x="280879" y="4615"/>
                </a:lnTo>
                <a:lnTo>
                  <a:pt x="221704" y="0"/>
                </a:lnTo>
                <a:lnTo>
                  <a:pt x="162589" y="4611"/>
                </a:lnTo>
                <a:lnTo>
                  <a:pt x="109521" y="17634"/>
                </a:lnTo>
                <a:lnTo>
                  <a:pt x="64616" y="37836"/>
                </a:lnTo>
                <a:lnTo>
                  <a:pt x="29985" y="63984"/>
                </a:lnTo>
                <a:lnTo>
                  <a:pt x="0" y="129196"/>
                </a:lnTo>
                <a:lnTo>
                  <a:pt x="3095" y="127618"/>
                </a:lnTo>
                <a:lnTo>
                  <a:pt x="3095" y="313245"/>
                </a:lnTo>
                <a:lnTo>
                  <a:pt x="0" y="316308"/>
                </a:lnTo>
                <a:lnTo>
                  <a:pt x="8156" y="350655"/>
                </a:lnTo>
                <a:lnTo>
                  <a:pt x="30772" y="381518"/>
                </a:lnTo>
                <a:lnTo>
                  <a:pt x="65719" y="407665"/>
                </a:lnTo>
                <a:lnTo>
                  <a:pt x="110870" y="427866"/>
                </a:lnTo>
                <a:lnTo>
                  <a:pt x="164096" y="440890"/>
                </a:lnTo>
                <a:lnTo>
                  <a:pt x="223268" y="445504"/>
                </a:lnTo>
                <a:lnTo>
                  <a:pt x="282383" y="440889"/>
                </a:lnTo>
                <a:lnTo>
                  <a:pt x="335448" y="427865"/>
                </a:lnTo>
                <a:lnTo>
                  <a:pt x="380352" y="407663"/>
                </a:lnTo>
                <a:lnTo>
                  <a:pt x="414981" y="381515"/>
                </a:lnTo>
                <a:lnTo>
                  <a:pt x="444965" y="316308"/>
                </a:lnTo>
                <a:lnTo>
                  <a:pt x="444214" y="313245"/>
                </a:lnTo>
                <a:lnTo>
                  <a:pt x="444214" y="127618"/>
                </a:lnTo>
              </a:path>
            </a:pathLst>
          </a:custGeom>
          <a:ln w="154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365670" y="3872665"/>
            <a:ext cx="621665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Calibri"/>
                <a:cs typeface="Calibri"/>
              </a:rPr>
              <a:t>Accident</a:t>
            </a:r>
            <a:r>
              <a:rPr dirty="0" sz="950" spc="-90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db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53523" y="4137672"/>
            <a:ext cx="444969" cy="2583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453523" y="4265282"/>
            <a:ext cx="444995" cy="3178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453530" y="4265293"/>
            <a:ext cx="445134" cy="318135"/>
          </a:xfrm>
          <a:custGeom>
            <a:avLst/>
            <a:gdLst/>
            <a:ahLst/>
            <a:cxnLst/>
            <a:rect l="l" t="t" r="r" b="b"/>
            <a:pathLst>
              <a:path w="445135" h="318135">
                <a:moveTo>
                  <a:pt x="3095" y="0"/>
                </a:moveTo>
                <a:lnTo>
                  <a:pt x="3095" y="185627"/>
                </a:lnTo>
                <a:lnTo>
                  <a:pt x="0" y="188689"/>
                </a:lnTo>
                <a:lnTo>
                  <a:pt x="8155" y="223034"/>
                </a:lnTo>
                <a:lnTo>
                  <a:pt x="30770" y="253896"/>
                </a:lnTo>
                <a:lnTo>
                  <a:pt x="65717" y="280044"/>
                </a:lnTo>
                <a:lnTo>
                  <a:pt x="110867" y="300246"/>
                </a:lnTo>
                <a:lnTo>
                  <a:pt x="164093" y="313271"/>
                </a:lnTo>
                <a:lnTo>
                  <a:pt x="223268" y="317886"/>
                </a:lnTo>
                <a:lnTo>
                  <a:pt x="282383" y="313271"/>
                </a:lnTo>
                <a:lnTo>
                  <a:pt x="335448" y="300246"/>
                </a:lnTo>
                <a:lnTo>
                  <a:pt x="380352" y="280044"/>
                </a:lnTo>
                <a:lnTo>
                  <a:pt x="414981" y="253896"/>
                </a:lnTo>
                <a:lnTo>
                  <a:pt x="444965" y="188689"/>
                </a:lnTo>
                <a:lnTo>
                  <a:pt x="444214" y="185627"/>
                </a:lnTo>
                <a:lnTo>
                  <a:pt x="444214" y="0"/>
                </a:lnTo>
                <a:lnTo>
                  <a:pt x="414985" y="66784"/>
                </a:lnTo>
                <a:lnTo>
                  <a:pt x="380354" y="92932"/>
                </a:lnTo>
                <a:lnTo>
                  <a:pt x="335448" y="113134"/>
                </a:lnTo>
                <a:lnTo>
                  <a:pt x="282379" y="126159"/>
                </a:lnTo>
                <a:lnTo>
                  <a:pt x="223260" y="130774"/>
                </a:lnTo>
                <a:lnTo>
                  <a:pt x="164089" y="126159"/>
                </a:lnTo>
                <a:lnTo>
                  <a:pt x="110864" y="113134"/>
                </a:lnTo>
                <a:lnTo>
                  <a:pt x="65716" y="92932"/>
                </a:lnTo>
                <a:lnTo>
                  <a:pt x="30770" y="66784"/>
                </a:lnTo>
                <a:lnTo>
                  <a:pt x="8155" y="35922"/>
                </a:lnTo>
                <a:lnTo>
                  <a:pt x="0" y="1577"/>
                </a:lnTo>
              </a:path>
            </a:pathLst>
          </a:custGeom>
          <a:ln w="74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453529" y="4137674"/>
            <a:ext cx="445134" cy="445770"/>
          </a:xfrm>
          <a:custGeom>
            <a:avLst/>
            <a:gdLst/>
            <a:ahLst/>
            <a:cxnLst/>
            <a:rect l="l" t="t" r="r" b="b"/>
            <a:pathLst>
              <a:path w="445135" h="445770">
                <a:moveTo>
                  <a:pt x="444965" y="129196"/>
                </a:moveTo>
                <a:lnTo>
                  <a:pt x="414199" y="63989"/>
                </a:lnTo>
                <a:lnTo>
                  <a:pt x="379254" y="37841"/>
                </a:lnTo>
                <a:lnTo>
                  <a:pt x="334105" y="17639"/>
                </a:lnTo>
                <a:lnTo>
                  <a:pt x="280879" y="4615"/>
                </a:lnTo>
                <a:lnTo>
                  <a:pt x="221704" y="0"/>
                </a:lnTo>
                <a:lnTo>
                  <a:pt x="162589" y="4611"/>
                </a:lnTo>
                <a:lnTo>
                  <a:pt x="109521" y="17634"/>
                </a:lnTo>
                <a:lnTo>
                  <a:pt x="64616" y="37836"/>
                </a:lnTo>
                <a:lnTo>
                  <a:pt x="29985" y="63984"/>
                </a:lnTo>
                <a:lnTo>
                  <a:pt x="0" y="129196"/>
                </a:lnTo>
                <a:lnTo>
                  <a:pt x="3095" y="127618"/>
                </a:lnTo>
                <a:lnTo>
                  <a:pt x="3095" y="313245"/>
                </a:lnTo>
                <a:lnTo>
                  <a:pt x="0" y="316308"/>
                </a:lnTo>
                <a:lnTo>
                  <a:pt x="8156" y="350655"/>
                </a:lnTo>
                <a:lnTo>
                  <a:pt x="30772" y="381518"/>
                </a:lnTo>
                <a:lnTo>
                  <a:pt x="65719" y="407665"/>
                </a:lnTo>
                <a:lnTo>
                  <a:pt x="110870" y="427866"/>
                </a:lnTo>
                <a:lnTo>
                  <a:pt x="164096" y="440890"/>
                </a:lnTo>
                <a:lnTo>
                  <a:pt x="223268" y="445504"/>
                </a:lnTo>
                <a:lnTo>
                  <a:pt x="282383" y="440889"/>
                </a:lnTo>
                <a:lnTo>
                  <a:pt x="335448" y="427865"/>
                </a:lnTo>
                <a:lnTo>
                  <a:pt x="380352" y="407663"/>
                </a:lnTo>
                <a:lnTo>
                  <a:pt x="414981" y="381515"/>
                </a:lnTo>
                <a:lnTo>
                  <a:pt x="444965" y="316308"/>
                </a:lnTo>
                <a:lnTo>
                  <a:pt x="444214" y="313245"/>
                </a:lnTo>
                <a:lnTo>
                  <a:pt x="444214" y="127618"/>
                </a:lnTo>
              </a:path>
            </a:pathLst>
          </a:custGeom>
          <a:ln w="154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3186496" y="4611409"/>
            <a:ext cx="979805" cy="3168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9535" marR="5080" indent="-77470">
              <a:lnSpc>
                <a:spcPct val="102600"/>
              </a:lnSpc>
            </a:pPr>
            <a:r>
              <a:rPr dirty="0" sz="950" spc="10">
                <a:latin typeface="Calibri"/>
                <a:cs typeface="Calibri"/>
              </a:rPr>
              <a:t>Authorizations</a:t>
            </a:r>
            <a:r>
              <a:rPr dirty="0" sz="950" spc="-85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and  </a:t>
            </a:r>
            <a:r>
              <a:rPr dirty="0" sz="950" spc="5">
                <a:latin typeface="Calibri"/>
                <a:cs typeface="Calibri"/>
              </a:rPr>
              <a:t>Notifications</a:t>
            </a:r>
            <a:r>
              <a:rPr dirty="0" sz="950" spc="-75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db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53523" y="2058644"/>
            <a:ext cx="444969" cy="25839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453523" y="2184717"/>
            <a:ext cx="444995" cy="3194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453530" y="2184723"/>
            <a:ext cx="445134" cy="320040"/>
          </a:xfrm>
          <a:custGeom>
            <a:avLst/>
            <a:gdLst/>
            <a:ahLst/>
            <a:cxnLst/>
            <a:rect l="l" t="t" r="r" b="b"/>
            <a:pathLst>
              <a:path w="445135" h="320039">
                <a:moveTo>
                  <a:pt x="3095" y="0"/>
                </a:moveTo>
                <a:lnTo>
                  <a:pt x="3095" y="193361"/>
                </a:lnTo>
                <a:lnTo>
                  <a:pt x="0" y="190236"/>
                </a:lnTo>
                <a:lnTo>
                  <a:pt x="8155" y="224581"/>
                </a:lnTo>
                <a:lnTo>
                  <a:pt x="30770" y="255443"/>
                </a:lnTo>
                <a:lnTo>
                  <a:pt x="65717" y="281591"/>
                </a:lnTo>
                <a:lnTo>
                  <a:pt x="110867" y="301793"/>
                </a:lnTo>
                <a:lnTo>
                  <a:pt x="164093" y="314817"/>
                </a:lnTo>
                <a:lnTo>
                  <a:pt x="223268" y="319433"/>
                </a:lnTo>
                <a:lnTo>
                  <a:pt x="282383" y="314817"/>
                </a:lnTo>
                <a:lnTo>
                  <a:pt x="335448" y="301793"/>
                </a:lnTo>
                <a:lnTo>
                  <a:pt x="380352" y="281591"/>
                </a:lnTo>
                <a:lnTo>
                  <a:pt x="414981" y="255443"/>
                </a:lnTo>
                <a:lnTo>
                  <a:pt x="444965" y="190236"/>
                </a:lnTo>
                <a:lnTo>
                  <a:pt x="444214" y="193361"/>
                </a:lnTo>
                <a:lnTo>
                  <a:pt x="444214" y="0"/>
                </a:lnTo>
                <a:lnTo>
                  <a:pt x="437226" y="37469"/>
                </a:lnTo>
                <a:lnTo>
                  <a:pt x="380354" y="94479"/>
                </a:lnTo>
                <a:lnTo>
                  <a:pt x="335448" y="114681"/>
                </a:lnTo>
                <a:lnTo>
                  <a:pt x="282379" y="127705"/>
                </a:lnTo>
                <a:lnTo>
                  <a:pt x="223260" y="132321"/>
                </a:lnTo>
                <a:lnTo>
                  <a:pt x="164089" y="127705"/>
                </a:lnTo>
                <a:lnTo>
                  <a:pt x="110864" y="114681"/>
                </a:lnTo>
                <a:lnTo>
                  <a:pt x="65716" y="94479"/>
                </a:lnTo>
                <a:lnTo>
                  <a:pt x="30770" y="68331"/>
                </a:lnTo>
                <a:lnTo>
                  <a:pt x="8155" y="37469"/>
                </a:lnTo>
                <a:lnTo>
                  <a:pt x="0" y="3124"/>
                </a:lnTo>
              </a:path>
            </a:pathLst>
          </a:custGeom>
          <a:ln w="742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53529" y="2058652"/>
            <a:ext cx="445134" cy="445770"/>
          </a:xfrm>
          <a:custGeom>
            <a:avLst/>
            <a:gdLst/>
            <a:ahLst/>
            <a:cxnLst/>
            <a:rect l="l" t="t" r="r" b="b"/>
            <a:pathLst>
              <a:path w="445135" h="445769">
                <a:moveTo>
                  <a:pt x="444965" y="129196"/>
                </a:moveTo>
                <a:lnTo>
                  <a:pt x="414199" y="63989"/>
                </a:lnTo>
                <a:lnTo>
                  <a:pt x="379254" y="37841"/>
                </a:lnTo>
                <a:lnTo>
                  <a:pt x="334105" y="17639"/>
                </a:lnTo>
                <a:lnTo>
                  <a:pt x="280879" y="4615"/>
                </a:lnTo>
                <a:lnTo>
                  <a:pt x="221704" y="0"/>
                </a:lnTo>
                <a:lnTo>
                  <a:pt x="162589" y="4611"/>
                </a:lnTo>
                <a:lnTo>
                  <a:pt x="109521" y="17634"/>
                </a:lnTo>
                <a:lnTo>
                  <a:pt x="64616" y="37836"/>
                </a:lnTo>
                <a:lnTo>
                  <a:pt x="29985" y="63984"/>
                </a:lnTo>
                <a:lnTo>
                  <a:pt x="0" y="129196"/>
                </a:lnTo>
                <a:lnTo>
                  <a:pt x="3095" y="126071"/>
                </a:lnTo>
                <a:lnTo>
                  <a:pt x="3095" y="319433"/>
                </a:lnTo>
                <a:lnTo>
                  <a:pt x="0" y="316308"/>
                </a:lnTo>
                <a:lnTo>
                  <a:pt x="8156" y="350655"/>
                </a:lnTo>
                <a:lnTo>
                  <a:pt x="30772" y="381518"/>
                </a:lnTo>
                <a:lnTo>
                  <a:pt x="65719" y="407665"/>
                </a:lnTo>
                <a:lnTo>
                  <a:pt x="110870" y="427866"/>
                </a:lnTo>
                <a:lnTo>
                  <a:pt x="164096" y="440890"/>
                </a:lnTo>
                <a:lnTo>
                  <a:pt x="223268" y="445504"/>
                </a:lnTo>
                <a:lnTo>
                  <a:pt x="282383" y="440889"/>
                </a:lnTo>
                <a:lnTo>
                  <a:pt x="335448" y="427865"/>
                </a:lnTo>
                <a:lnTo>
                  <a:pt x="380352" y="407663"/>
                </a:lnTo>
                <a:lnTo>
                  <a:pt x="414981" y="381515"/>
                </a:lnTo>
                <a:lnTo>
                  <a:pt x="444965" y="316308"/>
                </a:lnTo>
                <a:lnTo>
                  <a:pt x="444214" y="319433"/>
                </a:lnTo>
                <a:lnTo>
                  <a:pt x="444214" y="126071"/>
                </a:lnTo>
              </a:path>
            </a:pathLst>
          </a:custGeom>
          <a:ln w="1547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3382328" y="2536150"/>
            <a:ext cx="588645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Calibri"/>
                <a:cs typeface="Calibri"/>
              </a:rPr>
              <a:t>Registry</a:t>
            </a:r>
            <a:r>
              <a:rPr dirty="0" sz="950" spc="-95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db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973459" y="5139283"/>
            <a:ext cx="526249" cy="4833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060884" y="5156799"/>
            <a:ext cx="439420" cy="466090"/>
          </a:xfrm>
          <a:custGeom>
            <a:avLst/>
            <a:gdLst/>
            <a:ahLst/>
            <a:cxnLst/>
            <a:rect l="l" t="t" r="r" b="b"/>
            <a:pathLst>
              <a:path w="439420" h="466089">
                <a:moveTo>
                  <a:pt x="0" y="400993"/>
                </a:moveTo>
                <a:lnTo>
                  <a:pt x="49459" y="424655"/>
                </a:lnTo>
                <a:lnTo>
                  <a:pt x="100707" y="443064"/>
                </a:lnTo>
                <a:lnTo>
                  <a:pt x="153363" y="456129"/>
                </a:lnTo>
                <a:lnTo>
                  <a:pt x="207048" y="463754"/>
                </a:lnTo>
                <a:lnTo>
                  <a:pt x="261382" y="465846"/>
                </a:lnTo>
                <a:lnTo>
                  <a:pt x="283345" y="464091"/>
                </a:lnTo>
                <a:lnTo>
                  <a:pt x="304858" y="459545"/>
                </a:lnTo>
                <a:lnTo>
                  <a:pt x="325679" y="452277"/>
                </a:lnTo>
                <a:lnTo>
                  <a:pt x="345566" y="442356"/>
                </a:lnTo>
                <a:lnTo>
                  <a:pt x="352984" y="448064"/>
                </a:lnTo>
                <a:lnTo>
                  <a:pt x="361523" y="451012"/>
                </a:lnTo>
                <a:lnTo>
                  <a:pt x="370516" y="451085"/>
                </a:lnTo>
                <a:lnTo>
                  <a:pt x="379292" y="448165"/>
                </a:lnTo>
                <a:lnTo>
                  <a:pt x="397121" y="436756"/>
                </a:lnTo>
                <a:lnTo>
                  <a:pt x="412685" y="422398"/>
                </a:lnTo>
                <a:lnTo>
                  <a:pt x="425662" y="405446"/>
                </a:lnTo>
                <a:lnTo>
                  <a:pt x="435724" y="386258"/>
                </a:lnTo>
                <a:lnTo>
                  <a:pt x="438820" y="384681"/>
                </a:lnTo>
                <a:lnTo>
                  <a:pt x="438820" y="206788"/>
                </a:lnTo>
                <a:lnTo>
                  <a:pt x="435724" y="209495"/>
                </a:lnTo>
                <a:lnTo>
                  <a:pt x="429289" y="164169"/>
                </a:lnTo>
                <a:lnTo>
                  <a:pt x="415051" y="121691"/>
                </a:lnTo>
                <a:lnTo>
                  <a:pt x="393679" y="83049"/>
                </a:lnTo>
                <a:lnTo>
                  <a:pt x="365842" y="49229"/>
                </a:lnTo>
                <a:lnTo>
                  <a:pt x="332210" y="21217"/>
                </a:lnTo>
                <a:lnTo>
                  <a:pt x="293452" y="0"/>
                </a:lnTo>
              </a:path>
            </a:pathLst>
          </a:custGeom>
          <a:ln w="7427">
            <a:solidFill>
              <a:srgbClr val="37377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973457" y="5139295"/>
            <a:ext cx="146685" cy="419100"/>
          </a:xfrm>
          <a:custGeom>
            <a:avLst/>
            <a:gdLst/>
            <a:ahLst/>
            <a:cxnLst/>
            <a:rect l="l" t="t" r="r" b="b"/>
            <a:pathLst>
              <a:path w="146685" h="419100">
                <a:moveTo>
                  <a:pt x="146103" y="0"/>
                </a:moveTo>
                <a:lnTo>
                  <a:pt x="107053" y="21962"/>
                </a:lnTo>
                <a:lnTo>
                  <a:pt x="73229" y="50713"/>
                </a:lnTo>
                <a:lnTo>
                  <a:pt x="45294" y="85260"/>
                </a:lnTo>
                <a:lnTo>
                  <a:pt x="23909" y="124610"/>
                </a:lnTo>
                <a:lnTo>
                  <a:pt x="9738" y="167771"/>
                </a:lnTo>
                <a:lnTo>
                  <a:pt x="3443" y="213749"/>
                </a:lnTo>
                <a:lnTo>
                  <a:pt x="0" y="216557"/>
                </a:lnTo>
                <a:lnTo>
                  <a:pt x="7738" y="317105"/>
                </a:lnTo>
                <a:lnTo>
                  <a:pt x="4209" y="313941"/>
                </a:lnTo>
                <a:lnTo>
                  <a:pt x="6027" y="332829"/>
                </a:lnTo>
                <a:lnTo>
                  <a:pt x="33911" y="380032"/>
                </a:lnTo>
                <a:lnTo>
                  <a:pt x="59039" y="388665"/>
                </a:lnTo>
                <a:lnTo>
                  <a:pt x="67885" y="385988"/>
                </a:lnTo>
                <a:lnTo>
                  <a:pt x="69922" y="395759"/>
                </a:lnTo>
                <a:lnTo>
                  <a:pt x="73993" y="404661"/>
                </a:lnTo>
                <a:lnTo>
                  <a:pt x="79896" y="412352"/>
                </a:lnTo>
                <a:lnTo>
                  <a:pt x="87426" y="418496"/>
                </a:lnTo>
              </a:path>
            </a:pathLst>
          </a:custGeom>
          <a:ln w="7428">
            <a:solidFill>
              <a:srgbClr val="37377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88991" y="4880178"/>
            <a:ext cx="309232" cy="3240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088994" y="4880180"/>
            <a:ext cx="309245" cy="324485"/>
          </a:xfrm>
          <a:custGeom>
            <a:avLst/>
            <a:gdLst/>
            <a:ahLst/>
            <a:cxnLst/>
            <a:rect l="l" t="t" r="r" b="b"/>
            <a:pathLst>
              <a:path w="309245" h="324485">
                <a:moveTo>
                  <a:pt x="309224" y="162036"/>
                </a:moveTo>
                <a:lnTo>
                  <a:pt x="301341" y="110821"/>
                </a:lnTo>
                <a:lnTo>
                  <a:pt x="279392" y="66341"/>
                </a:lnTo>
                <a:lnTo>
                  <a:pt x="245923" y="31264"/>
                </a:lnTo>
                <a:lnTo>
                  <a:pt x="203482" y="8261"/>
                </a:lnTo>
                <a:lnTo>
                  <a:pt x="154616" y="0"/>
                </a:lnTo>
                <a:lnTo>
                  <a:pt x="105745" y="8261"/>
                </a:lnTo>
                <a:lnTo>
                  <a:pt x="63302" y="31264"/>
                </a:lnTo>
                <a:lnTo>
                  <a:pt x="29832" y="66341"/>
                </a:lnTo>
                <a:lnTo>
                  <a:pt x="7882" y="110821"/>
                </a:lnTo>
                <a:lnTo>
                  <a:pt x="0" y="162036"/>
                </a:lnTo>
                <a:lnTo>
                  <a:pt x="7882" y="213252"/>
                </a:lnTo>
                <a:lnTo>
                  <a:pt x="29832" y="257732"/>
                </a:lnTo>
                <a:lnTo>
                  <a:pt x="63302" y="292809"/>
                </a:lnTo>
                <a:lnTo>
                  <a:pt x="105745" y="315812"/>
                </a:lnTo>
                <a:lnTo>
                  <a:pt x="154616" y="324073"/>
                </a:lnTo>
                <a:lnTo>
                  <a:pt x="203482" y="315812"/>
                </a:lnTo>
                <a:lnTo>
                  <a:pt x="245923" y="292809"/>
                </a:lnTo>
                <a:lnTo>
                  <a:pt x="279392" y="257732"/>
                </a:lnTo>
                <a:lnTo>
                  <a:pt x="301341" y="213252"/>
                </a:lnTo>
                <a:lnTo>
                  <a:pt x="309224" y="162036"/>
                </a:lnTo>
                <a:close/>
              </a:path>
            </a:pathLst>
          </a:custGeom>
          <a:ln w="7427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037548" y="5218982"/>
            <a:ext cx="51435" cy="306705"/>
          </a:xfrm>
          <a:custGeom>
            <a:avLst/>
            <a:gdLst/>
            <a:ahLst/>
            <a:cxnLst/>
            <a:rect l="l" t="t" r="r" b="b"/>
            <a:pathLst>
              <a:path w="51435" h="306704">
                <a:moveTo>
                  <a:pt x="3797" y="306300"/>
                </a:moveTo>
                <a:lnTo>
                  <a:pt x="0" y="253977"/>
                </a:lnTo>
                <a:lnTo>
                  <a:pt x="965" y="201733"/>
                </a:lnTo>
                <a:lnTo>
                  <a:pt x="6642" y="149889"/>
                </a:lnTo>
                <a:lnTo>
                  <a:pt x="16981" y="98771"/>
                </a:lnTo>
                <a:lnTo>
                  <a:pt x="31932" y="48700"/>
                </a:lnTo>
                <a:lnTo>
                  <a:pt x="51445" y="0"/>
                </a:lnTo>
              </a:path>
            </a:pathLst>
          </a:custGeom>
          <a:ln w="7429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383958" y="5274964"/>
            <a:ext cx="26034" cy="324485"/>
          </a:xfrm>
          <a:custGeom>
            <a:avLst/>
            <a:gdLst/>
            <a:ahLst/>
            <a:cxnLst/>
            <a:rect l="l" t="t" r="r" b="b"/>
            <a:pathLst>
              <a:path w="26035" h="324485">
                <a:moveTo>
                  <a:pt x="22528" y="324228"/>
                </a:moveTo>
                <a:lnTo>
                  <a:pt x="25369" y="269897"/>
                </a:lnTo>
                <a:lnTo>
                  <a:pt x="25563" y="215553"/>
                </a:lnTo>
                <a:lnTo>
                  <a:pt x="23116" y="161293"/>
                </a:lnTo>
                <a:lnTo>
                  <a:pt x="18035" y="107216"/>
                </a:lnTo>
                <a:lnTo>
                  <a:pt x="10327" y="53419"/>
                </a:lnTo>
                <a:lnTo>
                  <a:pt x="0" y="0"/>
                </a:lnTo>
              </a:path>
            </a:pathLst>
          </a:custGeom>
          <a:ln w="7429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119918" y="5136571"/>
            <a:ext cx="233679" cy="65405"/>
          </a:xfrm>
          <a:custGeom>
            <a:avLst/>
            <a:gdLst/>
            <a:ahLst/>
            <a:cxnLst/>
            <a:rect l="l" t="t" r="r" b="b"/>
            <a:pathLst>
              <a:path w="233679" h="65404">
                <a:moveTo>
                  <a:pt x="0" y="0"/>
                </a:moveTo>
                <a:lnTo>
                  <a:pt x="35691" y="36089"/>
                </a:lnTo>
                <a:lnTo>
                  <a:pt x="78795" y="57917"/>
                </a:lnTo>
                <a:lnTo>
                  <a:pt x="125739" y="64950"/>
                </a:lnTo>
                <a:lnTo>
                  <a:pt x="172951" y="56653"/>
                </a:lnTo>
                <a:lnTo>
                  <a:pt x="216860" y="32492"/>
                </a:lnTo>
                <a:lnTo>
                  <a:pt x="222726" y="27882"/>
                </a:lnTo>
                <a:lnTo>
                  <a:pt x="228275" y="22839"/>
                </a:lnTo>
                <a:lnTo>
                  <a:pt x="233460" y="17402"/>
                </a:lnTo>
              </a:path>
            </a:pathLst>
          </a:custGeom>
          <a:ln w="7425">
            <a:solidFill>
              <a:srgbClr val="54545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973452" y="4882022"/>
            <a:ext cx="526415" cy="741045"/>
          </a:xfrm>
          <a:custGeom>
            <a:avLst/>
            <a:gdLst/>
            <a:ahLst/>
            <a:cxnLst/>
            <a:rect l="l" t="t" r="r" b="b"/>
            <a:pathLst>
              <a:path w="526414" h="741045">
                <a:moveTo>
                  <a:pt x="146110" y="257268"/>
                </a:moveTo>
                <a:lnTo>
                  <a:pt x="107379" y="279595"/>
                </a:lnTo>
                <a:lnTo>
                  <a:pt x="73787" y="308510"/>
                </a:lnTo>
                <a:lnTo>
                  <a:pt x="45966" y="343066"/>
                </a:lnTo>
                <a:lnTo>
                  <a:pt x="24548" y="382314"/>
                </a:lnTo>
                <a:lnTo>
                  <a:pt x="10166" y="425306"/>
                </a:lnTo>
                <a:lnTo>
                  <a:pt x="3451" y="471094"/>
                </a:lnTo>
                <a:lnTo>
                  <a:pt x="0" y="473825"/>
                </a:lnTo>
                <a:lnTo>
                  <a:pt x="7738" y="574373"/>
                </a:lnTo>
                <a:lnTo>
                  <a:pt x="4217" y="571209"/>
                </a:lnTo>
                <a:lnTo>
                  <a:pt x="6034" y="590098"/>
                </a:lnTo>
                <a:lnTo>
                  <a:pt x="33919" y="637300"/>
                </a:lnTo>
                <a:lnTo>
                  <a:pt x="59047" y="645933"/>
                </a:lnTo>
                <a:lnTo>
                  <a:pt x="67893" y="643256"/>
                </a:lnTo>
                <a:lnTo>
                  <a:pt x="69927" y="653027"/>
                </a:lnTo>
                <a:lnTo>
                  <a:pt x="136894" y="699426"/>
                </a:lnTo>
                <a:lnTo>
                  <a:pt x="188142" y="717836"/>
                </a:lnTo>
                <a:lnTo>
                  <a:pt x="240798" y="730900"/>
                </a:lnTo>
                <a:lnTo>
                  <a:pt x="294482" y="738525"/>
                </a:lnTo>
                <a:lnTo>
                  <a:pt x="348816" y="740617"/>
                </a:lnTo>
                <a:lnTo>
                  <a:pt x="370778" y="738863"/>
                </a:lnTo>
                <a:lnTo>
                  <a:pt x="392289" y="734319"/>
                </a:lnTo>
                <a:lnTo>
                  <a:pt x="413107" y="727052"/>
                </a:lnTo>
                <a:lnTo>
                  <a:pt x="432992" y="717128"/>
                </a:lnTo>
                <a:lnTo>
                  <a:pt x="440415" y="722835"/>
                </a:lnTo>
                <a:lnTo>
                  <a:pt x="448956" y="725783"/>
                </a:lnTo>
                <a:lnTo>
                  <a:pt x="457947" y="725856"/>
                </a:lnTo>
                <a:lnTo>
                  <a:pt x="466719" y="722936"/>
                </a:lnTo>
                <a:lnTo>
                  <a:pt x="484552" y="711532"/>
                </a:lnTo>
                <a:lnTo>
                  <a:pt x="500118" y="697176"/>
                </a:lnTo>
                <a:lnTo>
                  <a:pt x="513093" y="680225"/>
                </a:lnTo>
                <a:lnTo>
                  <a:pt x="523151" y="661037"/>
                </a:lnTo>
                <a:lnTo>
                  <a:pt x="526246" y="659452"/>
                </a:lnTo>
                <a:lnTo>
                  <a:pt x="526246" y="497028"/>
                </a:lnTo>
                <a:lnTo>
                  <a:pt x="523151" y="500679"/>
                </a:lnTo>
                <a:lnTo>
                  <a:pt x="519491" y="452104"/>
                </a:lnTo>
                <a:lnTo>
                  <a:pt x="506777" y="406256"/>
                </a:lnTo>
                <a:lnTo>
                  <a:pt x="485784" y="364368"/>
                </a:lnTo>
                <a:lnTo>
                  <a:pt x="457288" y="327669"/>
                </a:lnTo>
                <a:lnTo>
                  <a:pt x="422064" y="297393"/>
                </a:lnTo>
                <a:lnTo>
                  <a:pt x="380886" y="274771"/>
                </a:lnTo>
                <a:lnTo>
                  <a:pt x="379207" y="272729"/>
                </a:lnTo>
                <a:lnTo>
                  <a:pt x="379571" y="274670"/>
                </a:lnTo>
                <a:lnTo>
                  <a:pt x="408497" y="232544"/>
                </a:lnTo>
                <a:lnTo>
                  <a:pt x="422917" y="184781"/>
                </a:lnTo>
                <a:lnTo>
                  <a:pt x="422837" y="135156"/>
                </a:lnTo>
                <a:lnTo>
                  <a:pt x="408263" y="87447"/>
                </a:lnTo>
                <a:lnTo>
                  <a:pt x="379199" y="45428"/>
                </a:lnTo>
                <a:lnTo>
                  <a:pt x="339006" y="15113"/>
                </a:lnTo>
                <a:lnTo>
                  <a:pt x="293432" y="0"/>
                </a:lnTo>
                <a:lnTo>
                  <a:pt x="246081" y="83"/>
                </a:lnTo>
                <a:lnTo>
                  <a:pt x="200555" y="15357"/>
                </a:lnTo>
                <a:lnTo>
                  <a:pt x="160458" y="45815"/>
                </a:lnTo>
                <a:lnTo>
                  <a:pt x="133747" y="83502"/>
                </a:lnTo>
                <a:lnTo>
                  <a:pt x="118766" y="126303"/>
                </a:lnTo>
                <a:lnTo>
                  <a:pt x="115706" y="171406"/>
                </a:lnTo>
                <a:lnTo>
                  <a:pt x="124757" y="215998"/>
                </a:lnTo>
                <a:lnTo>
                  <a:pt x="146110" y="257268"/>
                </a:lnTo>
              </a:path>
            </a:pathLst>
          </a:custGeom>
          <a:ln w="2063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719637" y="5629618"/>
            <a:ext cx="995680" cy="23114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168275">
              <a:lnSpc>
                <a:spcPct val="100000"/>
              </a:lnSpc>
              <a:spcBef>
                <a:spcPts val="195"/>
              </a:spcBef>
            </a:pPr>
            <a:r>
              <a:rPr dirty="0" sz="950" spc="10">
                <a:latin typeface="Calibri"/>
                <a:cs typeface="Calibri"/>
              </a:rPr>
              <a:t>UAS</a:t>
            </a:r>
            <a:r>
              <a:rPr dirty="0" sz="950" spc="-75">
                <a:latin typeface="Calibri"/>
                <a:cs typeface="Calibri"/>
              </a:rPr>
              <a:t> </a:t>
            </a:r>
            <a:r>
              <a:rPr dirty="0" sz="950" spc="5">
                <a:latin typeface="Calibri"/>
                <a:cs typeface="Calibri"/>
              </a:rPr>
              <a:t>Operator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419349" y="2355647"/>
            <a:ext cx="3714683" cy="198326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5236579" y="4566930"/>
            <a:ext cx="0" cy="178435"/>
          </a:xfrm>
          <a:custGeom>
            <a:avLst/>
            <a:gdLst/>
            <a:ahLst/>
            <a:cxnLst/>
            <a:rect l="l" t="t" r="r" b="b"/>
            <a:pathLst>
              <a:path w="0" h="178435">
                <a:moveTo>
                  <a:pt x="0" y="177892"/>
                </a:moveTo>
                <a:lnTo>
                  <a:pt x="0" y="0"/>
                </a:lnTo>
              </a:path>
            </a:pathLst>
          </a:custGeom>
          <a:ln w="232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5190145" y="4729353"/>
            <a:ext cx="93345" cy="154940"/>
          </a:xfrm>
          <a:custGeom>
            <a:avLst/>
            <a:gdLst/>
            <a:ahLst/>
            <a:cxnLst/>
            <a:rect l="l" t="t" r="r" b="b"/>
            <a:pathLst>
              <a:path w="93345" h="154939">
                <a:moveTo>
                  <a:pt x="46433" y="154689"/>
                </a:moveTo>
                <a:lnTo>
                  <a:pt x="0" y="0"/>
                </a:lnTo>
                <a:lnTo>
                  <a:pt x="92867" y="0"/>
                </a:lnTo>
                <a:lnTo>
                  <a:pt x="46433" y="1546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190145" y="4435442"/>
            <a:ext cx="93345" cy="147320"/>
          </a:xfrm>
          <a:custGeom>
            <a:avLst/>
            <a:gdLst/>
            <a:ahLst/>
            <a:cxnLst/>
            <a:rect l="l" t="t" r="r" b="b"/>
            <a:pathLst>
              <a:path w="93345" h="147320">
                <a:moveTo>
                  <a:pt x="92867" y="146954"/>
                </a:moveTo>
                <a:lnTo>
                  <a:pt x="0" y="146954"/>
                </a:lnTo>
                <a:lnTo>
                  <a:pt x="46433" y="0"/>
                </a:lnTo>
                <a:lnTo>
                  <a:pt x="92867" y="146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088013" y="1527276"/>
            <a:ext cx="272389" cy="38272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5096179" y="1488617"/>
            <a:ext cx="302920" cy="19335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306224" y="1631226"/>
            <a:ext cx="108572" cy="28279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182412" y="1486954"/>
            <a:ext cx="108343" cy="5731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135981" y="1279791"/>
            <a:ext cx="196710" cy="23403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135972" y="1279789"/>
            <a:ext cx="196850" cy="234315"/>
          </a:xfrm>
          <a:custGeom>
            <a:avLst/>
            <a:gdLst/>
            <a:ahLst/>
            <a:cxnLst/>
            <a:rect l="l" t="t" r="r" b="b"/>
            <a:pathLst>
              <a:path w="196850" h="234315">
                <a:moveTo>
                  <a:pt x="196715" y="118298"/>
                </a:moveTo>
                <a:lnTo>
                  <a:pt x="187636" y="166464"/>
                </a:lnTo>
                <a:lnTo>
                  <a:pt x="166584" y="202682"/>
                </a:lnTo>
                <a:lnTo>
                  <a:pt x="136570" y="225142"/>
                </a:lnTo>
                <a:lnTo>
                  <a:pt x="100606" y="232033"/>
                </a:lnTo>
                <a:lnTo>
                  <a:pt x="98988" y="234029"/>
                </a:lnTo>
                <a:lnTo>
                  <a:pt x="61799" y="225948"/>
                </a:lnTo>
                <a:lnTo>
                  <a:pt x="30706" y="202646"/>
                </a:lnTo>
                <a:lnTo>
                  <a:pt x="9006" y="165532"/>
                </a:lnTo>
                <a:lnTo>
                  <a:pt x="0" y="116016"/>
                </a:lnTo>
                <a:lnTo>
                  <a:pt x="1276" y="118298"/>
                </a:lnTo>
                <a:lnTo>
                  <a:pt x="9570" y="71284"/>
                </a:lnTo>
                <a:lnTo>
                  <a:pt x="31067" y="34684"/>
                </a:lnTo>
                <a:lnTo>
                  <a:pt x="62501" y="10316"/>
                </a:lnTo>
                <a:lnTo>
                  <a:pt x="100606" y="0"/>
                </a:lnTo>
                <a:lnTo>
                  <a:pt x="98988" y="1492"/>
                </a:lnTo>
                <a:lnTo>
                  <a:pt x="135837" y="10911"/>
                </a:lnTo>
                <a:lnTo>
                  <a:pt x="165976" y="34585"/>
                </a:lnTo>
                <a:lnTo>
                  <a:pt x="186243" y="70344"/>
                </a:lnTo>
                <a:lnTo>
                  <a:pt x="193473" y="116016"/>
                </a:lnTo>
              </a:path>
            </a:pathLst>
          </a:custGeom>
          <a:ln w="3868">
            <a:solidFill>
              <a:srgbClr val="9966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112756" y="1651044"/>
            <a:ext cx="0" cy="139700"/>
          </a:xfrm>
          <a:custGeom>
            <a:avLst/>
            <a:gdLst/>
            <a:ahLst/>
            <a:cxnLst/>
            <a:rect l="l" t="t" r="r" b="b"/>
            <a:pathLst>
              <a:path w="0" h="139700">
                <a:moveTo>
                  <a:pt x="0" y="139220"/>
                </a:moveTo>
                <a:lnTo>
                  <a:pt x="0" y="0"/>
                </a:lnTo>
              </a:path>
            </a:pathLst>
          </a:custGeom>
          <a:ln w="3869">
            <a:solidFill>
              <a:srgbClr val="2956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5267535" y="1736123"/>
            <a:ext cx="0" cy="147320"/>
          </a:xfrm>
          <a:custGeom>
            <a:avLst/>
            <a:gdLst/>
            <a:ahLst/>
            <a:cxnLst/>
            <a:rect l="l" t="t" r="r" b="b"/>
            <a:pathLst>
              <a:path w="0" h="147319">
                <a:moveTo>
                  <a:pt x="0" y="146954"/>
                </a:moveTo>
                <a:lnTo>
                  <a:pt x="0" y="0"/>
                </a:lnTo>
              </a:path>
            </a:pathLst>
          </a:custGeom>
          <a:ln w="3869">
            <a:solidFill>
              <a:srgbClr val="2956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065118" y="1279789"/>
            <a:ext cx="349885" cy="631190"/>
          </a:xfrm>
          <a:custGeom>
            <a:avLst/>
            <a:gdLst/>
            <a:ahLst/>
            <a:cxnLst/>
            <a:rect l="l" t="t" r="r" b="b"/>
            <a:pathLst>
              <a:path w="349885" h="631189">
                <a:moveTo>
                  <a:pt x="302205" y="621842"/>
                </a:moveTo>
                <a:lnTo>
                  <a:pt x="331719" y="603599"/>
                </a:lnTo>
                <a:lnTo>
                  <a:pt x="345560" y="587226"/>
                </a:lnTo>
                <a:lnTo>
                  <a:pt x="349536" y="575788"/>
                </a:lnTo>
                <a:lnTo>
                  <a:pt x="349458" y="572349"/>
                </a:lnTo>
                <a:lnTo>
                  <a:pt x="349683" y="570238"/>
                </a:lnTo>
                <a:lnTo>
                  <a:pt x="347877" y="521204"/>
                </a:lnTo>
                <a:lnTo>
                  <a:pt x="344929" y="465722"/>
                </a:lnTo>
                <a:lnTo>
                  <a:pt x="342367" y="418553"/>
                </a:lnTo>
                <a:lnTo>
                  <a:pt x="341720" y="394457"/>
                </a:lnTo>
                <a:lnTo>
                  <a:pt x="339467" y="391649"/>
                </a:lnTo>
                <a:lnTo>
                  <a:pt x="327355" y="341355"/>
                </a:lnTo>
                <a:lnTo>
                  <a:pt x="305846" y="301962"/>
                </a:lnTo>
                <a:lnTo>
                  <a:pt x="282363" y="273310"/>
                </a:lnTo>
                <a:lnTo>
                  <a:pt x="264330" y="255237"/>
                </a:lnTo>
                <a:lnTo>
                  <a:pt x="265538" y="258524"/>
                </a:lnTo>
                <a:lnTo>
                  <a:pt x="255832" y="250472"/>
                </a:lnTo>
                <a:lnTo>
                  <a:pt x="246123" y="243367"/>
                </a:lnTo>
                <a:lnTo>
                  <a:pt x="236146" y="237218"/>
                </a:lnTo>
                <a:lnTo>
                  <a:pt x="225636" y="232033"/>
                </a:lnTo>
                <a:lnTo>
                  <a:pt x="225636" y="216564"/>
                </a:lnTo>
                <a:lnTo>
                  <a:pt x="225667" y="214298"/>
                </a:lnTo>
                <a:lnTo>
                  <a:pt x="243300" y="194626"/>
                </a:lnTo>
                <a:lnTo>
                  <a:pt x="256113" y="171474"/>
                </a:lnTo>
                <a:lnTo>
                  <a:pt x="263369" y="145164"/>
                </a:lnTo>
                <a:lnTo>
                  <a:pt x="264330" y="116016"/>
                </a:lnTo>
                <a:lnTo>
                  <a:pt x="267573" y="118298"/>
                </a:lnTo>
                <a:lnTo>
                  <a:pt x="259917" y="72817"/>
                </a:lnTo>
                <a:lnTo>
                  <a:pt x="239148" y="35525"/>
                </a:lnTo>
                <a:lnTo>
                  <a:pt x="208564" y="10045"/>
                </a:lnTo>
                <a:lnTo>
                  <a:pt x="171463" y="0"/>
                </a:lnTo>
                <a:lnTo>
                  <a:pt x="169846" y="1492"/>
                </a:lnTo>
                <a:lnTo>
                  <a:pt x="131792" y="10639"/>
                </a:lnTo>
                <a:lnTo>
                  <a:pt x="100594" y="35426"/>
                </a:lnTo>
                <a:lnTo>
                  <a:pt x="79274" y="71878"/>
                </a:lnTo>
                <a:lnTo>
                  <a:pt x="70857" y="116016"/>
                </a:lnTo>
                <a:lnTo>
                  <a:pt x="72134" y="118298"/>
                </a:lnTo>
                <a:lnTo>
                  <a:pt x="74961" y="146382"/>
                </a:lnTo>
                <a:lnTo>
                  <a:pt x="82790" y="171607"/>
                </a:lnTo>
                <a:lnTo>
                  <a:pt x="94645" y="192810"/>
                </a:lnTo>
                <a:lnTo>
                  <a:pt x="109552" y="208830"/>
                </a:lnTo>
                <a:lnTo>
                  <a:pt x="32162" y="255237"/>
                </a:lnTo>
                <a:lnTo>
                  <a:pt x="31056" y="258648"/>
                </a:lnTo>
                <a:lnTo>
                  <a:pt x="19157" y="265527"/>
                </a:lnTo>
                <a:lnTo>
                  <a:pt x="12888" y="273104"/>
                </a:lnTo>
                <a:lnTo>
                  <a:pt x="10175" y="286136"/>
                </a:lnTo>
                <a:lnTo>
                  <a:pt x="8946" y="309378"/>
                </a:lnTo>
                <a:lnTo>
                  <a:pt x="1207" y="471801"/>
                </a:lnTo>
                <a:lnTo>
                  <a:pt x="1044" y="472180"/>
                </a:lnTo>
                <a:lnTo>
                  <a:pt x="0" y="488268"/>
                </a:lnTo>
                <a:lnTo>
                  <a:pt x="8946" y="495005"/>
                </a:lnTo>
                <a:lnTo>
                  <a:pt x="8288" y="498091"/>
                </a:lnTo>
                <a:lnTo>
                  <a:pt x="21385" y="509759"/>
                </a:lnTo>
                <a:lnTo>
                  <a:pt x="33272" y="515203"/>
                </a:lnTo>
                <a:lnTo>
                  <a:pt x="42505" y="517121"/>
                </a:lnTo>
                <a:lnTo>
                  <a:pt x="47640" y="518208"/>
                </a:lnTo>
                <a:lnTo>
                  <a:pt x="82185" y="554451"/>
                </a:lnTo>
                <a:lnTo>
                  <a:pt x="121468" y="578117"/>
                </a:lnTo>
                <a:lnTo>
                  <a:pt x="161821" y="592778"/>
                </a:lnTo>
                <a:lnTo>
                  <a:pt x="202419" y="603287"/>
                </a:lnTo>
                <a:lnTo>
                  <a:pt x="202094" y="605971"/>
                </a:lnTo>
                <a:lnTo>
                  <a:pt x="210775" y="613117"/>
                </a:lnTo>
                <a:lnTo>
                  <a:pt x="230184" y="625047"/>
                </a:lnTo>
                <a:lnTo>
                  <a:pt x="260781" y="630636"/>
                </a:lnTo>
                <a:lnTo>
                  <a:pt x="303025" y="618756"/>
                </a:lnTo>
              </a:path>
            </a:pathLst>
          </a:custGeom>
          <a:ln w="74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 txBox="1"/>
          <p:nvPr/>
        </p:nvSpPr>
        <p:spPr>
          <a:xfrm>
            <a:off x="4876800" y="990600"/>
            <a:ext cx="762000" cy="245110"/>
          </a:xfrm>
          <a:prstGeom prst="rect">
            <a:avLst/>
          </a:prstGeom>
        </p:spPr>
        <p:txBody>
          <a:bodyPr wrap="square" lIns="0" tIns="93345" rIns="0" bIns="0" rtlCol="0" vert="horz">
            <a:spAutoFit/>
          </a:bodyPr>
          <a:lstStyle/>
          <a:p>
            <a:pPr marL="128905">
              <a:lnSpc>
                <a:spcPct val="100000"/>
              </a:lnSpc>
              <a:spcBef>
                <a:spcPts val="735"/>
              </a:spcBef>
            </a:pPr>
            <a:r>
              <a:rPr dirty="0" sz="950" spc="10">
                <a:latin typeface="Calibri"/>
                <a:cs typeface="Calibri"/>
              </a:rPr>
              <a:t>FAA</a:t>
            </a:r>
            <a:r>
              <a:rPr dirty="0" sz="950" spc="-95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User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587254" y="1318463"/>
            <a:ext cx="310489" cy="17204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3587331" y="1423365"/>
            <a:ext cx="118414" cy="3382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3587333" y="1423375"/>
            <a:ext cx="118745" cy="338455"/>
          </a:xfrm>
          <a:custGeom>
            <a:avLst/>
            <a:gdLst/>
            <a:ahLst/>
            <a:cxnLst/>
            <a:rect l="l" t="t" r="r" b="b"/>
            <a:pathLst>
              <a:path w="118745" h="338455">
                <a:moveTo>
                  <a:pt x="118413" y="67135"/>
                </a:moveTo>
                <a:lnTo>
                  <a:pt x="84636" y="57854"/>
                </a:lnTo>
                <a:lnTo>
                  <a:pt x="53205" y="43324"/>
                </a:lnTo>
                <a:lnTo>
                  <a:pt x="24774" y="23915"/>
                </a:lnTo>
                <a:lnTo>
                  <a:pt x="0" y="0"/>
                </a:lnTo>
                <a:lnTo>
                  <a:pt x="851" y="3372"/>
                </a:lnTo>
                <a:lnTo>
                  <a:pt x="851" y="274078"/>
                </a:lnTo>
                <a:lnTo>
                  <a:pt x="0" y="276506"/>
                </a:lnTo>
                <a:lnTo>
                  <a:pt x="25131" y="299096"/>
                </a:lnTo>
                <a:lnTo>
                  <a:pt x="53681" y="317147"/>
                </a:lnTo>
                <a:lnTo>
                  <a:pt x="84992" y="330319"/>
                </a:lnTo>
                <a:lnTo>
                  <a:pt x="118413" y="338274"/>
                </a:lnTo>
                <a:lnTo>
                  <a:pt x="116935" y="335953"/>
                </a:lnTo>
                <a:lnTo>
                  <a:pt x="116935" y="65247"/>
                </a:lnTo>
              </a:path>
            </a:pathLst>
          </a:custGeom>
          <a:ln w="3714">
            <a:solidFill>
              <a:srgbClr val="A784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704285" y="1380286"/>
            <a:ext cx="193230" cy="37890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3704271" y="1380339"/>
            <a:ext cx="193675" cy="379095"/>
          </a:xfrm>
          <a:custGeom>
            <a:avLst/>
            <a:gdLst/>
            <a:ahLst/>
            <a:cxnLst/>
            <a:rect l="l" t="t" r="r" b="b"/>
            <a:pathLst>
              <a:path w="193675" h="379094">
                <a:moveTo>
                  <a:pt x="0" y="108282"/>
                </a:moveTo>
                <a:lnTo>
                  <a:pt x="0" y="378988"/>
                </a:lnTo>
                <a:lnTo>
                  <a:pt x="193473" y="270706"/>
                </a:lnTo>
                <a:lnTo>
                  <a:pt x="193473" y="0"/>
                </a:lnTo>
                <a:lnTo>
                  <a:pt x="0" y="108282"/>
                </a:lnTo>
                <a:close/>
              </a:path>
            </a:pathLst>
          </a:custGeom>
          <a:ln w="3714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3587329" y="1318463"/>
            <a:ext cx="310515" cy="443230"/>
          </a:xfrm>
          <a:custGeom>
            <a:avLst/>
            <a:gdLst/>
            <a:ahLst/>
            <a:cxnLst/>
            <a:rect l="l" t="t" r="r" b="b"/>
            <a:pathLst>
              <a:path w="310514" h="443230">
                <a:moveTo>
                  <a:pt x="310416" y="61875"/>
                </a:moveTo>
                <a:lnTo>
                  <a:pt x="194332" y="0"/>
                </a:lnTo>
                <a:lnTo>
                  <a:pt x="859" y="108282"/>
                </a:lnTo>
                <a:lnTo>
                  <a:pt x="859" y="378988"/>
                </a:lnTo>
                <a:lnTo>
                  <a:pt x="0" y="381409"/>
                </a:lnTo>
                <a:lnTo>
                  <a:pt x="25136" y="403999"/>
                </a:lnTo>
                <a:lnTo>
                  <a:pt x="53687" y="422049"/>
                </a:lnTo>
                <a:lnTo>
                  <a:pt x="85000" y="435219"/>
                </a:lnTo>
                <a:lnTo>
                  <a:pt x="118421" y="443169"/>
                </a:lnTo>
                <a:lnTo>
                  <a:pt x="116942" y="440864"/>
                </a:lnTo>
                <a:lnTo>
                  <a:pt x="310416" y="332581"/>
                </a:lnTo>
                <a:lnTo>
                  <a:pt x="310416" y="61875"/>
                </a:lnTo>
              </a:path>
            </a:pathLst>
          </a:custGeom>
          <a:ln w="1547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3630815" y="1591043"/>
            <a:ext cx="21869" cy="2588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3630813" y="1589726"/>
            <a:ext cx="22225" cy="27305"/>
          </a:xfrm>
          <a:custGeom>
            <a:avLst/>
            <a:gdLst/>
            <a:ahLst/>
            <a:cxnLst/>
            <a:rect l="l" t="t" r="r" b="b"/>
            <a:pathLst>
              <a:path w="22225" h="27305">
                <a:moveTo>
                  <a:pt x="19478" y="10487"/>
                </a:moveTo>
                <a:lnTo>
                  <a:pt x="17087" y="3929"/>
                </a:lnTo>
                <a:lnTo>
                  <a:pt x="11329" y="0"/>
                </a:lnTo>
                <a:lnTo>
                  <a:pt x="6609" y="1717"/>
                </a:lnTo>
                <a:lnTo>
                  <a:pt x="1888" y="3434"/>
                </a:lnTo>
                <a:lnTo>
                  <a:pt x="0" y="10139"/>
                </a:lnTo>
                <a:lnTo>
                  <a:pt x="2391" y="16706"/>
                </a:lnTo>
                <a:lnTo>
                  <a:pt x="4782" y="23265"/>
                </a:lnTo>
                <a:lnTo>
                  <a:pt x="10540" y="27194"/>
                </a:lnTo>
                <a:lnTo>
                  <a:pt x="15261" y="25477"/>
                </a:lnTo>
                <a:lnTo>
                  <a:pt x="19981" y="23760"/>
                </a:lnTo>
                <a:lnTo>
                  <a:pt x="21870" y="17046"/>
                </a:lnTo>
                <a:lnTo>
                  <a:pt x="19478" y="10487"/>
                </a:lnTo>
                <a:close/>
              </a:path>
            </a:pathLst>
          </a:custGeom>
          <a:ln w="37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3606461" y="1647191"/>
            <a:ext cx="80010" cy="42545"/>
          </a:xfrm>
          <a:custGeom>
            <a:avLst/>
            <a:gdLst/>
            <a:ahLst/>
            <a:cxnLst/>
            <a:rect l="l" t="t" r="r" b="b"/>
            <a:pathLst>
              <a:path w="80010" h="42544">
                <a:moveTo>
                  <a:pt x="0" y="0"/>
                </a:moveTo>
                <a:lnTo>
                  <a:pt x="18503" y="14017"/>
                </a:lnTo>
                <a:lnTo>
                  <a:pt x="38116" y="25789"/>
                </a:lnTo>
                <a:lnTo>
                  <a:pt x="58671" y="35228"/>
                </a:lnTo>
                <a:lnTo>
                  <a:pt x="80005" y="42245"/>
                </a:lnTo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606461" y="1663704"/>
            <a:ext cx="80010" cy="42545"/>
          </a:xfrm>
          <a:custGeom>
            <a:avLst/>
            <a:gdLst/>
            <a:ahLst/>
            <a:cxnLst/>
            <a:rect l="l" t="t" r="r" b="b"/>
            <a:pathLst>
              <a:path w="80010" h="42544">
                <a:moveTo>
                  <a:pt x="0" y="0"/>
                </a:moveTo>
                <a:lnTo>
                  <a:pt x="18503" y="14017"/>
                </a:lnTo>
                <a:lnTo>
                  <a:pt x="38116" y="25789"/>
                </a:lnTo>
                <a:lnTo>
                  <a:pt x="58671" y="35228"/>
                </a:lnTo>
                <a:lnTo>
                  <a:pt x="80005" y="42245"/>
                </a:lnTo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3606461" y="1680217"/>
            <a:ext cx="80010" cy="42545"/>
          </a:xfrm>
          <a:custGeom>
            <a:avLst/>
            <a:gdLst/>
            <a:ahLst/>
            <a:cxnLst/>
            <a:rect l="l" t="t" r="r" b="b"/>
            <a:pathLst>
              <a:path w="80010" h="42544">
                <a:moveTo>
                  <a:pt x="0" y="0"/>
                </a:moveTo>
                <a:lnTo>
                  <a:pt x="18503" y="14017"/>
                </a:lnTo>
                <a:lnTo>
                  <a:pt x="38116" y="25789"/>
                </a:lnTo>
                <a:lnTo>
                  <a:pt x="58671" y="35228"/>
                </a:lnTo>
                <a:lnTo>
                  <a:pt x="80005" y="42245"/>
                </a:lnTo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603187" y="1475525"/>
            <a:ext cx="86995" cy="50165"/>
          </a:xfrm>
          <a:custGeom>
            <a:avLst/>
            <a:gdLst/>
            <a:ahLst/>
            <a:cxnLst/>
            <a:rect l="l" t="t" r="r" b="b"/>
            <a:pathLst>
              <a:path w="86995" h="50165">
                <a:moveTo>
                  <a:pt x="82930" y="49647"/>
                </a:moveTo>
                <a:lnTo>
                  <a:pt x="61136" y="42438"/>
                </a:lnTo>
                <a:lnTo>
                  <a:pt x="40405" y="32924"/>
                </a:lnTo>
                <a:lnTo>
                  <a:pt x="20936" y="21210"/>
                </a:lnTo>
                <a:lnTo>
                  <a:pt x="2925" y="7401"/>
                </a:lnTo>
                <a:lnTo>
                  <a:pt x="1315" y="6496"/>
                </a:lnTo>
                <a:lnTo>
                  <a:pt x="263" y="4903"/>
                </a:lnTo>
                <a:lnTo>
                  <a:pt x="92" y="3116"/>
                </a:lnTo>
                <a:lnTo>
                  <a:pt x="0" y="2382"/>
                </a:lnTo>
                <a:lnTo>
                  <a:pt x="255" y="1647"/>
                </a:lnTo>
                <a:lnTo>
                  <a:pt x="1764" y="69"/>
                </a:lnTo>
                <a:lnTo>
                  <a:pt x="3443" y="0"/>
                </a:lnTo>
                <a:lnTo>
                  <a:pt x="4527" y="951"/>
                </a:lnTo>
                <a:lnTo>
                  <a:pt x="22184" y="14407"/>
                </a:lnTo>
                <a:lnTo>
                  <a:pt x="41267" y="25795"/>
                </a:lnTo>
                <a:lnTo>
                  <a:pt x="61581" y="35015"/>
                </a:lnTo>
                <a:lnTo>
                  <a:pt x="82930" y="41967"/>
                </a:lnTo>
                <a:lnTo>
                  <a:pt x="84478" y="42299"/>
                </a:lnTo>
                <a:lnTo>
                  <a:pt x="85685" y="43459"/>
                </a:lnTo>
                <a:lnTo>
                  <a:pt x="86528" y="47064"/>
                </a:lnTo>
                <a:lnTo>
                  <a:pt x="85143" y="49167"/>
                </a:lnTo>
                <a:lnTo>
                  <a:pt x="82930" y="49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603187" y="1475524"/>
            <a:ext cx="86995" cy="50165"/>
          </a:xfrm>
          <a:custGeom>
            <a:avLst/>
            <a:gdLst/>
            <a:ahLst/>
            <a:cxnLst/>
            <a:rect l="l" t="t" r="r" b="b"/>
            <a:pathLst>
              <a:path w="86995" h="50165">
                <a:moveTo>
                  <a:pt x="2925" y="7401"/>
                </a:moveTo>
                <a:lnTo>
                  <a:pt x="20936" y="21210"/>
                </a:lnTo>
                <a:lnTo>
                  <a:pt x="40405" y="32924"/>
                </a:lnTo>
                <a:lnTo>
                  <a:pt x="61136" y="42438"/>
                </a:lnTo>
                <a:lnTo>
                  <a:pt x="82930" y="49647"/>
                </a:lnTo>
                <a:lnTo>
                  <a:pt x="85143" y="49167"/>
                </a:lnTo>
                <a:lnTo>
                  <a:pt x="86528" y="47064"/>
                </a:lnTo>
                <a:lnTo>
                  <a:pt x="86033" y="44944"/>
                </a:lnTo>
                <a:lnTo>
                  <a:pt x="85685" y="43459"/>
                </a:lnTo>
                <a:lnTo>
                  <a:pt x="84478" y="42299"/>
                </a:lnTo>
                <a:lnTo>
                  <a:pt x="82930" y="41967"/>
                </a:lnTo>
                <a:lnTo>
                  <a:pt x="61581" y="35015"/>
                </a:lnTo>
                <a:lnTo>
                  <a:pt x="41267" y="25795"/>
                </a:lnTo>
                <a:lnTo>
                  <a:pt x="22184" y="14407"/>
                </a:lnTo>
                <a:lnTo>
                  <a:pt x="4527" y="951"/>
                </a:lnTo>
                <a:lnTo>
                  <a:pt x="3443" y="0"/>
                </a:lnTo>
                <a:lnTo>
                  <a:pt x="1764" y="69"/>
                </a:lnTo>
                <a:lnTo>
                  <a:pt x="773" y="1106"/>
                </a:lnTo>
                <a:lnTo>
                  <a:pt x="255" y="1647"/>
                </a:lnTo>
                <a:lnTo>
                  <a:pt x="0" y="2382"/>
                </a:lnTo>
                <a:lnTo>
                  <a:pt x="92" y="3116"/>
                </a:lnTo>
                <a:lnTo>
                  <a:pt x="263" y="4903"/>
                </a:lnTo>
                <a:lnTo>
                  <a:pt x="1315" y="6496"/>
                </a:lnTo>
                <a:lnTo>
                  <a:pt x="2925" y="7401"/>
                </a:lnTo>
                <a:close/>
              </a:path>
            </a:pathLst>
          </a:custGeom>
          <a:ln w="37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626624" y="1499717"/>
            <a:ext cx="26695" cy="1587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626626" y="1499802"/>
            <a:ext cx="27305" cy="15875"/>
          </a:xfrm>
          <a:custGeom>
            <a:avLst/>
            <a:gdLst/>
            <a:ahLst/>
            <a:cxnLst/>
            <a:rect l="l" t="t" r="r" b="b"/>
            <a:pathLst>
              <a:path w="27304" h="15875">
                <a:moveTo>
                  <a:pt x="26691" y="15375"/>
                </a:moveTo>
                <a:lnTo>
                  <a:pt x="22062" y="6504"/>
                </a:lnTo>
                <a:lnTo>
                  <a:pt x="16049" y="1259"/>
                </a:lnTo>
                <a:lnTo>
                  <a:pt x="9356" y="0"/>
                </a:lnTo>
                <a:lnTo>
                  <a:pt x="2685" y="3085"/>
                </a:lnTo>
                <a:lnTo>
                  <a:pt x="0" y="8499"/>
                </a:lnTo>
                <a:lnTo>
                  <a:pt x="6384" y="13998"/>
                </a:lnTo>
                <a:lnTo>
                  <a:pt x="16948" y="15375"/>
                </a:lnTo>
                <a:lnTo>
                  <a:pt x="20144" y="15792"/>
                </a:lnTo>
                <a:lnTo>
                  <a:pt x="23495" y="15792"/>
                </a:lnTo>
                <a:lnTo>
                  <a:pt x="26691" y="15375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603662" y="1504099"/>
            <a:ext cx="85128" cy="65138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3603667" y="1509708"/>
            <a:ext cx="85725" cy="48895"/>
          </a:xfrm>
          <a:custGeom>
            <a:avLst/>
            <a:gdLst/>
            <a:ahLst/>
            <a:cxnLst/>
            <a:rect l="l" t="t" r="r" b="b"/>
            <a:pathLst>
              <a:path w="85725" h="48894">
                <a:moveTo>
                  <a:pt x="85128" y="48525"/>
                </a:moveTo>
                <a:lnTo>
                  <a:pt x="82798" y="47621"/>
                </a:lnTo>
                <a:lnTo>
                  <a:pt x="60960" y="40505"/>
                </a:lnTo>
                <a:lnTo>
                  <a:pt x="40207" y="31020"/>
                </a:lnTo>
                <a:lnTo>
                  <a:pt x="20749" y="19273"/>
                </a:lnTo>
                <a:lnTo>
                  <a:pt x="2793" y="5375"/>
                </a:lnTo>
                <a:lnTo>
                  <a:pt x="0" y="2119"/>
                </a:lnTo>
                <a:lnTo>
                  <a:pt x="2793" y="0"/>
                </a:lnTo>
                <a:lnTo>
                  <a:pt x="20955" y="13578"/>
                </a:lnTo>
                <a:lnTo>
                  <a:pt x="40457" y="25203"/>
                </a:lnTo>
                <a:lnTo>
                  <a:pt x="61128" y="34788"/>
                </a:lnTo>
                <a:lnTo>
                  <a:pt x="82798" y="42245"/>
                </a:lnTo>
                <a:lnTo>
                  <a:pt x="85128" y="42245"/>
                </a:lnTo>
                <a:lnTo>
                  <a:pt x="85128" y="48525"/>
                </a:lnTo>
                <a:close/>
              </a:path>
              <a:path w="85725" h="48894">
                <a:moveTo>
                  <a:pt x="85128" y="42245"/>
                </a:moveTo>
                <a:lnTo>
                  <a:pt x="82798" y="42245"/>
                </a:lnTo>
                <a:lnTo>
                  <a:pt x="85128" y="40791"/>
                </a:lnTo>
                <a:lnTo>
                  <a:pt x="85128" y="4224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3603666" y="1504090"/>
            <a:ext cx="83185" cy="64769"/>
          </a:xfrm>
          <a:custGeom>
            <a:avLst/>
            <a:gdLst/>
            <a:ahLst/>
            <a:cxnLst/>
            <a:rect l="l" t="t" r="r" b="b"/>
            <a:pathLst>
              <a:path w="83185" h="64769">
                <a:moveTo>
                  <a:pt x="0" y="0"/>
                </a:moveTo>
                <a:lnTo>
                  <a:pt x="0" y="23203"/>
                </a:lnTo>
                <a:lnTo>
                  <a:pt x="2793" y="22515"/>
                </a:lnTo>
                <a:lnTo>
                  <a:pt x="20955" y="36094"/>
                </a:lnTo>
                <a:lnTo>
                  <a:pt x="40458" y="47721"/>
                </a:lnTo>
                <a:lnTo>
                  <a:pt x="61131" y="57307"/>
                </a:lnTo>
                <a:lnTo>
                  <a:pt x="82806" y="64760"/>
                </a:lnTo>
              </a:path>
            </a:pathLst>
          </a:custGeom>
          <a:ln w="3713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3606459" y="1505867"/>
            <a:ext cx="82550" cy="60325"/>
          </a:xfrm>
          <a:custGeom>
            <a:avLst/>
            <a:gdLst/>
            <a:ahLst/>
            <a:cxnLst/>
            <a:rect l="l" t="t" r="r" b="b"/>
            <a:pathLst>
              <a:path w="82550" h="60325">
                <a:moveTo>
                  <a:pt x="82334" y="60096"/>
                </a:moveTo>
                <a:lnTo>
                  <a:pt x="82334" y="44627"/>
                </a:lnTo>
                <a:lnTo>
                  <a:pt x="80012" y="42237"/>
                </a:lnTo>
                <a:lnTo>
                  <a:pt x="58390" y="34683"/>
                </a:lnTo>
                <a:lnTo>
                  <a:pt x="37742" y="25069"/>
                </a:lnTo>
                <a:lnTo>
                  <a:pt x="18226" y="13480"/>
                </a:lnTo>
                <a:lnTo>
                  <a:pt x="0" y="0"/>
                </a:lnTo>
              </a:path>
            </a:pathLst>
          </a:custGeom>
          <a:ln w="37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3297925" y="1752371"/>
            <a:ext cx="757555" cy="1644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50" spc="10">
                <a:latin typeface="Calibri"/>
                <a:cs typeface="Calibri"/>
              </a:rPr>
              <a:t>UAS</a:t>
            </a:r>
            <a:r>
              <a:rPr dirty="0" sz="950" spc="-80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Reporting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5724525" y="4438764"/>
            <a:ext cx="3267075" cy="1385570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00">
              <a:latin typeface="Times New Roman"/>
              <a:cs typeface="Times New Roman"/>
            </a:endParaRPr>
          </a:p>
          <a:p>
            <a:pPr marL="54610">
              <a:lnSpc>
                <a:spcPct val="100000"/>
              </a:lnSpc>
            </a:pPr>
            <a:r>
              <a:rPr dirty="0" sz="1100" spc="35">
                <a:latin typeface="Symbol"/>
                <a:cs typeface="Symbol"/>
              </a:rPr>
              <a:t>•</a:t>
            </a:r>
            <a:r>
              <a:rPr dirty="0" sz="1100" spc="35">
                <a:latin typeface="Times New Roman"/>
                <a:cs typeface="Times New Roman"/>
              </a:rPr>
              <a:t> </a:t>
            </a:r>
            <a:r>
              <a:rPr dirty="0" sz="1100" spc="300">
                <a:latin typeface="Times New Roman"/>
                <a:cs typeface="Times New Roman"/>
              </a:rPr>
              <a:t> </a:t>
            </a:r>
            <a:r>
              <a:rPr dirty="0" sz="1100" spc="10">
                <a:latin typeface="Calibri"/>
                <a:cs typeface="Calibri"/>
              </a:rPr>
              <a:t>Registration</a:t>
            </a:r>
            <a:endParaRPr sz="11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55"/>
              </a:spcBef>
            </a:pPr>
            <a:r>
              <a:rPr dirty="0" sz="1100" spc="35">
                <a:latin typeface="Symbol"/>
                <a:cs typeface="Symbol"/>
              </a:rPr>
              <a:t>•</a:t>
            </a:r>
            <a:r>
              <a:rPr dirty="0" sz="1100" spc="35">
                <a:latin typeface="Times New Roman"/>
                <a:cs typeface="Times New Roman"/>
              </a:rPr>
              <a:t>   </a:t>
            </a:r>
            <a:r>
              <a:rPr dirty="0" sz="1100" spc="15">
                <a:latin typeface="Calibri"/>
                <a:cs typeface="Calibri"/>
              </a:rPr>
              <a:t>Waivers –</a:t>
            </a:r>
            <a:r>
              <a:rPr dirty="0" sz="1100" spc="-4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Request/Status</a:t>
            </a:r>
            <a:endParaRPr sz="11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55"/>
              </a:spcBef>
            </a:pPr>
            <a:r>
              <a:rPr dirty="0" sz="1100" spc="35">
                <a:latin typeface="Symbol"/>
                <a:cs typeface="Symbol"/>
              </a:rPr>
              <a:t>•</a:t>
            </a:r>
            <a:r>
              <a:rPr dirty="0" sz="1100" spc="35">
                <a:latin typeface="Times New Roman"/>
                <a:cs typeface="Times New Roman"/>
              </a:rPr>
              <a:t>   </a:t>
            </a:r>
            <a:r>
              <a:rPr dirty="0" sz="1100" spc="15">
                <a:latin typeface="Calibri"/>
                <a:cs typeface="Calibri"/>
              </a:rPr>
              <a:t>Authorizations  –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Request/Status</a:t>
            </a:r>
            <a:endParaRPr sz="11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55"/>
              </a:spcBef>
            </a:pPr>
            <a:r>
              <a:rPr dirty="0" sz="1100" spc="35">
                <a:latin typeface="Symbol"/>
                <a:cs typeface="Symbol"/>
              </a:rPr>
              <a:t>•</a:t>
            </a:r>
            <a:r>
              <a:rPr dirty="0" sz="1100" spc="35">
                <a:latin typeface="Times New Roman"/>
                <a:cs typeface="Times New Roman"/>
              </a:rPr>
              <a:t>   </a:t>
            </a:r>
            <a:r>
              <a:rPr dirty="0" sz="1100" spc="15">
                <a:latin typeface="Calibri"/>
                <a:cs typeface="Calibri"/>
              </a:rPr>
              <a:t>Accident</a:t>
            </a:r>
            <a:r>
              <a:rPr dirty="0" sz="1100" spc="-5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Reporting</a:t>
            </a:r>
            <a:endParaRPr sz="11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55"/>
              </a:spcBef>
            </a:pPr>
            <a:r>
              <a:rPr dirty="0" sz="1100" spc="35">
                <a:latin typeface="Symbol"/>
                <a:cs typeface="Symbol"/>
              </a:rPr>
              <a:t>•</a:t>
            </a:r>
            <a:r>
              <a:rPr dirty="0" sz="1100" spc="35">
                <a:latin typeface="Times New Roman"/>
                <a:cs typeface="Times New Roman"/>
              </a:rPr>
              <a:t>   </a:t>
            </a:r>
            <a:r>
              <a:rPr dirty="0" sz="1100" spc="10">
                <a:latin typeface="Calibri"/>
                <a:cs typeface="Calibri"/>
              </a:rPr>
              <a:t>Education /</a:t>
            </a:r>
            <a:r>
              <a:rPr dirty="0" sz="1100" spc="-6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Training</a:t>
            </a:r>
            <a:endParaRPr sz="11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  <a:spcBef>
                <a:spcPts val="55"/>
              </a:spcBef>
            </a:pPr>
            <a:r>
              <a:rPr dirty="0" sz="1100" spc="35">
                <a:latin typeface="Symbol"/>
                <a:cs typeface="Symbol"/>
              </a:rPr>
              <a:t>•</a:t>
            </a:r>
            <a:r>
              <a:rPr dirty="0" sz="1100" spc="35">
                <a:latin typeface="Times New Roman"/>
                <a:cs typeface="Times New Roman"/>
              </a:rPr>
              <a:t>   </a:t>
            </a:r>
            <a:r>
              <a:rPr dirty="0" sz="1100" spc="20">
                <a:latin typeface="Calibri"/>
                <a:cs typeface="Calibri"/>
              </a:rPr>
              <a:t>UAS </a:t>
            </a:r>
            <a:r>
              <a:rPr dirty="0" sz="1100" spc="10">
                <a:latin typeface="Calibri"/>
                <a:cs typeface="Calibri"/>
              </a:rPr>
              <a:t>Operator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Communication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992294" y="2277531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 h="0">
                <a:moveTo>
                  <a:pt x="325034" y="0"/>
                </a:moveTo>
                <a:lnTo>
                  <a:pt x="0" y="0"/>
                </a:lnTo>
              </a:path>
            </a:pathLst>
          </a:custGeom>
          <a:ln w="23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3309590" y="2231122"/>
            <a:ext cx="147320" cy="100965"/>
          </a:xfrm>
          <a:custGeom>
            <a:avLst/>
            <a:gdLst/>
            <a:ahLst/>
            <a:cxnLst/>
            <a:rect l="l" t="t" r="r" b="b"/>
            <a:pathLst>
              <a:path w="147320" h="100964">
                <a:moveTo>
                  <a:pt x="0" y="100547"/>
                </a:moveTo>
                <a:lnTo>
                  <a:pt x="0" y="0"/>
                </a:lnTo>
                <a:lnTo>
                  <a:pt x="147039" y="46406"/>
                </a:lnTo>
                <a:lnTo>
                  <a:pt x="0" y="100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2860732" y="2231121"/>
            <a:ext cx="147320" cy="100965"/>
          </a:xfrm>
          <a:custGeom>
            <a:avLst/>
            <a:gdLst/>
            <a:ahLst/>
            <a:cxnLst/>
            <a:rect l="l" t="t" r="r" b="b"/>
            <a:pathLst>
              <a:path w="147319" h="100964">
                <a:moveTo>
                  <a:pt x="147039" y="100547"/>
                </a:moveTo>
                <a:lnTo>
                  <a:pt x="0" y="46406"/>
                </a:lnTo>
                <a:lnTo>
                  <a:pt x="147039" y="0"/>
                </a:lnTo>
                <a:lnTo>
                  <a:pt x="147039" y="100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3309590" y="2904017"/>
            <a:ext cx="147320" cy="93345"/>
          </a:xfrm>
          <a:custGeom>
            <a:avLst/>
            <a:gdLst/>
            <a:ahLst/>
            <a:cxnLst/>
            <a:rect l="l" t="t" r="r" b="b"/>
            <a:pathLst>
              <a:path w="147320" h="93344">
                <a:moveTo>
                  <a:pt x="0" y="92813"/>
                </a:moveTo>
                <a:lnTo>
                  <a:pt x="0" y="0"/>
                </a:lnTo>
                <a:lnTo>
                  <a:pt x="147039" y="46406"/>
                </a:lnTo>
                <a:lnTo>
                  <a:pt x="0" y="92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860732" y="2904016"/>
            <a:ext cx="147320" cy="93345"/>
          </a:xfrm>
          <a:custGeom>
            <a:avLst/>
            <a:gdLst/>
            <a:ahLst/>
            <a:cxnLst/>
            <a:rect l="l" t="t" r="r" b="b"/>
            <a:pathLst>
              <a:path w="147319" h="93344">
                <a:moveTo>
                  <a:pt x="147039" y="92813"/>
                </a:moveTo>
                <a:lnTo>
                  <a:pt x="0" y="46406"/>
                </a:lnTo>
                <a:lnTo>
                  <a:pt x="147039" y="0"/>
                </a:lnTo>
                <a:lnTo>
                  <a:pt x="147039" y="92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992294" y="3615585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 h="0">
                <a:moveTo>
                  <a:pt x="325034" y="0"/>
                </a:moveTo>
                <a:lnTo>
                  <a:pt x="0" y="0"/>
                </a:lnTo>
              </a:path>
            </a:pathLst>
          </a:custGeom>
          <a:ln w="23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309590" y="3569177"/>
            <a:ext cx="147320" cy="100965"/>
          </a:xfrm>
          <a:custGeom>
            <a:avLst/>
            <a:gdLst/>
            <a:ahLst/>
            <a:cxnLst/>
            <a:rect l="l" t="t" r="r" b="b"/>
            <a:pathLst>
              <a:path w="147320" h="100964">
                <a:moveTo>
                  <a:pt x="0" y="100547"/>
                </a:moveTo>
                <a:lnTo>
                  <a:pt x="0" y="0"/>
                </a:lnTo>
                <a:lnTo>
                  <a:pt x="147039" y="46406"/>
                </a:lnTo>
                <a:lnTo>
                  <a:pt x="0" y="100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2860732" y="3569176"/>
            <a:ext cx="147320" cy="100965"/>
          </a:xfrm>
          <a:custGeom>
            <a:avLst/>
            <a:gdLst/>
            <a:ahLst/>
            <a:cxnLst/>
            <a:rect l="l" t="t" r="r" b="b"/>
            <a:pathLst>
              <a:path w="147319" h="100964">
                <a:moveTo>
                  <a:pt x="147039" y="100547"/>
                </a:moveTo>
                <a:lnTo>
                  <a:pt x="0" y="46406"/>
                </a:lnTo>
                <a:lnTo>
                  <a:pt x="147039" y="0"/>
                </a:lnTo>
                <a:lnTo>
                  <a:pt x="147039" y="100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2992294" y="4358089"/>
            <a:ext cx="325120" cy="0"/>
          </a:xfrm>
          <a:custGeom>
            <a:avLst/>
            <a:gdLst/>
            <a:ahLst/>
            <a:cxnLst/>
            <a:rect l="l" t="t" r="r" b="b"/>
            <a:pathLst>
              <a:path w="325120" h="0">
                <a:moveTo>
                  <a:pt x="325034" y="0"/>
                </a:moveTo>
                <a:lnTo>
                  <a:pt x="0" y="0"/>
                </a:lnTo>
              </a:path>
            </a:pathLst>
          </a:custGeom>
          <a:ln w="23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309590" y="4311681"/>
            <a:ext cx="147320" cy="100965"/>
          </a:xfrm>
          <a:custGeom>
            <a:avLst/>
            <a:gdLst/>
            <a:ahLst/>
            <a:cxnLst/>
            <a:rect l="l" t="t" r="r" b="b"/>
            <a:pathLst>
              <a:path w="147320" h="100964">
                <a:moveTo>
                  <a:pt x="0" y="100547"/>
                </a:moveTo>
                <a:lnTo>
                  <a:pt x="0" y="0"/>
                </a:lnTo>
                <a:lnTo>
                  <a:pt x="147039" y="46406"/>
                </a:lnTo>
                <a:lnTo>
                  <a:pt x="0" y="100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860732" y="4311680"/>
            <a:ext cx="147320" cy="100965"/>
          </a:xfrm>
          <a:custGeom>
            <a:avLst/>
            <a:gdLst/>
            <a:ahLst/>
            <a:cxnLst/>
            <a:rect l="l" t="t" r="r" b="b"/>
            <a:pathLst>
              <a:path w="147319" h="100964">
                <a:moveTo>
                  <a:pt x="147039" y="100547"/>
                </a:moveTo>
                <a:lnTo>
                  <a:pt x="0" y="46406"/>
                </a:lnTo>
                <a:lnTo>
                  <a:pt x="147039" y="0"/>
                </a:lnTo>
                <a:lnTo>
                  <a:pt x="147039" y="100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4029311" y="4242069"/>
            <a:ext cx="108585" cy="31115"/>
          </a:xfrm>
          <a:custGeom>
            <a:avLst/>
            <a:gdLst/>
            <a:ahLst/>
            <a:cxnLst/>
            <a:rect l="l" t="t" r="r" b="b"/>
            <a:pathLst>
              <a:path w="108585" h="31114">
                <a:moveTo>
                  <a:pt x="0" y="30937"/>
                </a:moveTo>
                <a:lnTo>
                  <a:pt x="108344" y="0"/>
                </a:lnTo>
              </a:path>
            </a:pathLst>
          </a:custGeom>
          <a:ln w="2320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3897748" y="4218864"/>
            <a:ext cx="154940" cy="100965"/>
          </a:xfrm>
          <a:custGeom>
            <a:avLst/>
            <a:gdLst/>
            <a:ahLst/>
            <a:cxnLst/>
            <a:rect l="l" t="t" r="r" b="b"/>
            <a:pathLst>
              <a:path w="154939" h="100964">
                <a:moveTo>
                  <a:pt x="154778" y="100547"/>
                </a:moveTo>
                <a:lnTo>
                  <a:pt x="0" y="85079"/>
                </a:lnTo>
                <a:lnTo>
                  <a:pt x="131561" y="0"/>
                </a:lnTo>
                <a:lnTo>
                  <a:pt x="154778" y="100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4114439" y="4203394"/>
            <a:ext cx="154940" cy="93345"/>
          </a:xfrm>
          <a:custGeom>
            <a:avLst/>
            <a:gdLst/>
            <a:ahLst/>
            <a:cxnLst/>
            <a:rect l="l" t="t" r="r" b="b"/>
            <a:pathLst>
              <a:path w="154939" h="93345">
                <a:moveTo>
                  <a:pt x="23216" y="92813"/>
                </a:moveTo>
                <a:lnTo>
                  <a:pt x="0" y="0"/>
                </a:lnTo>
                <a:lnTo>
                  <a:pt x="154778" y="7734"/>
                </a:lnTo>
                <a:lnTo>
                  <a:pt x="23216" y="92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4037049" y="3615574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606" y="0"/>
                </a:lnTo>
              </a:path>
            </a:pathLst>
          </a:custGeom>
          <a:ln w="23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897748" y="3569167"/>
            <a:ext cx="147320" cy="100965"/>
          </a:xfrm>
          <a:custGeom>
            <a:avLst/>
            <a:gdLst/>
            <a:ahLst/>
            <a:cxnLst/>
            <a:rect l="l" t="t" r="r" b="b"/>
            <a:pathLst>
              <a:path w="147320" h="100964">
                <a:moveTo>
                  <a:pt x="147039" y="100547"/>
                </a:moveTo>
                <a:lnTo>
                  <a:pt x="0" y="46406"/>
                </a:lnTo>
                <a:lnTo>
                  <a:pt x="147039" y="0"/>
                </a:lnTo>
                <a:lnTo>
                  <a:pt x="147039" y="100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4122177" y="3569165"/>
            <a:ext cx="147320" cy="100965"/>
          </a:xfrm>
          <a:custGeom>
            <a:avLst/>
            <a:gdLst/>
            <a:ahLst/>
            <a:cxnLst/>
            <a:rect l="l" t="t" r="r" b="b"/>
            <a:pathLst>
              <a:path w="147320" h="100964">
                <a:moveTo>
                  <a:pt x="0" y="100547"/>
                </a:moveTo>
                <a:lnTo>
                  <a:pt x="0" y="0"/>
                </a:lnTo>
                <a:lnTo>
                  <a:pt x="147039" y="46406"/>
                </a:lnTo>
                <a:lnTo>
                  <a:pt x="0" y="100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897748" y="2904000"/>
            <a:ext cx="147320" cy="93345"/>
          </a:xfrm>
          <a:custGeom>
            <a:avLst/>
            <a:gdLst/>
            <a:ahLst/>
            <a:cxnLst/>
            <a:rect l="l" t="t" r="r" b="b"/>
            <a:pathLst>
              <a:path w="147320" h="93344">
                <a:moveTo>
                  <a:pt x="147039" y="92813"/>
                </a:moveTo>
                <a:lnTo>
                  <a:pt x="0" y="46406"/>
                </a:lnTo>
                <a:lnTo>
                  <a:pt x="147039" y="0"/>
                </a:lnTo>
                <a:lnTo>
                  <a:pt x="147039" y="92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4122177" y="2903998"/>
            <a:ext cx="147320" cy="93345"/>
          </a:xfrm>
          <a:custGeom>
            <a:avLst/>
            <a:gdLst/>
            <a:ahLst/>
            <a:cxnLst/>
            <a:rect l="l" t="t" r="r" b="b"/>
            <a:pathLst>
              <a:path w="147320" h="93344">
                <a:moveTo>
                  <a:pt x="0" y="92813"/>
                </a:moveTo>
                <a:lnTo>
                  <a:pt x="0" y="0"/>
                </a:lnTo>
                <a:lnTo>
                  <a:pt x="147039" y="46406"/>
                </a:lnTo>
                <a:lnTo>
                  <a:pt x="0" y="92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029311" y="2408992"/>
            <a:ext cx="116205" cy="46990"/>
          </a:xfrm>
          <a:custGeom>
            <a:avLst/>
            <a:gdLst/>
            <a:ahLst/>
            <a:cxnLst/>
            <a:rect l="l" t="t" r="r" b="b"/>
            <a:pathLst>
              <a:path w="116204" h="46989">
                <a:moveTo>
                  <a:pt x="0" y="0"/>
                </a:moveTo>
                <a:lnTo>
                  <a:pt x="116083" y="46406"/>
                </a:lnTo>
              </a:path>
            </a:pathLst>
          </a:custGeom>
          <a:ln w="2320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897748" y="2362584"/>
            <a:ext cx="154940" cy="100965"/>
          </a:xfrm>
          <a:custGeom>
            <a:avLst/>
            <a:gdLst/>
            <a:ahLst/>
            <a:cxnLst/>
            <a:rect l="l" t="t" r="r" b="b"/>
            <a:pathLst>
              <a:path w="154939" h="100964">
                <a:moveTo>
                  <a:pt x="123822" y="100547"/>
                </a:moveTo>
                <a:lnTo>
                  <a:pt x="0" y="0"/>
                </a:lnTo>
                <a:lnTo>
                  <a:pt x="154778" y="7734"/>
                </a:lnTo>
                <a:lnTo>
                  <a:pt x="123822" y="100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114439" y="2408989"/>
            <a:ext cx="154940" cy="93345"/>
          </a:xfrm>
          <a:custGeom>
            <a:avLst/>
            <a:gdLst/>
            <a:ahLst/>
            <a:cxnLst/>
            <a:rect l="l" t="t" r="r" b="b"/>
            <a:pathLst>
              <a:path w="154939" h="93344">
                <a:moveTo>
                  <a:pt x="154778" y="92813"/>
                </a:moveTo>
                <a:lnTo>
                  <a:pt x="0" y="92813"/>
                </a:lnTo>
                <a:lnTo>
                  <a:pt x="38694" y="0"/>
                </a:lnTo>
                <a:lnTo>
                  <a:pt x="154778" y="92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976502" y="1542872"/>
            <a:ext cx="268846" cy="38279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1003388" y="1504099"/>
            <a:ext cx="304926" cy="19335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1218031" y="1645259"/>
            <a:ext cx="107111" cy="27956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1094628" y="1500987"/>
            <a:ext cx="109966" cy="57496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047597" y="1295260"/>
            <a:ext cx="195706" cy="23258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1047586" y="1295260"/>
            <a:ext cx="196215" cy="233045"/>
          </a:xfrm>
          <a:custGeom>
            <a:avLst/>
            <a:gdLst/>
            <a:ahLst/>
            <a:cxnLst/>
            <a:rect l="l" t="t" r="r" b="b"/>
            <a:pathLst>
              <a:path w="196215" h="233044">
                <a:moveTo>
                  <a:pt x="195438" y="116859"/>
                </a:moveTo>
                <a:lnTo>
                  <a:pt x="186293" y="165048"/>
                </a:lnTo>
                <a:lnTo>
                  <a:pt x="164779" y="201423"/>
                </a:lnTo>
                <a:lnTo>
                  <a:pt x="133510" y="224310"/>
                </a:lnTo>
                <a:lnTo>
                  <a:pt x="95103" y="232033"/>
                </a:lnTo>
                <a:lnTo>
                  <a:pt x="97711" y="232590"/>
                </a:lnTo>
                <a:lnTo>
                  <a:pt x="60577" y="224532"/>
                </a:lnTo>
                <a:lnTo>
                  <a:pt x="29868" y="201387"/>
                </a:lnTo>
                <a:lnTo>
                  <a:pt x="9212" y="164701"/>
                </a:lnTo>
                <a:lnTo>
                  <a:pt x="2236" y="116016"/>
                </a:lnTo>
                <a:lnTo>
                  <a:pt x="0" y="116859"/>
                </a:lnTo>
                <a:lnTo>
                  <a:pt x="8227" y="69867"/>
                </a:lnTo>
                <a:lnTo>
                  <a:pt x="29262" y="33425"/>
                </a:lnTo>
                <a:lnTo>
                  <a:pt x="59442" y="9485"/>
                </a:lnTo>
                <a:lnTo>
                  <a:pt x="95103" y="0"/>
                </a:lnTo>
                <a:lnTo>
                  <a:pt x="97711" y="54"/>
                </a:lnTo>
                <a:lnTo>
                  <a:pt x="134615" y="9494"/>
                </a:lnTo>
                <a:lnTo>
                  <a:pt x="165139" y="33326"/>
                </a:lnTo>
                <a:lnTo>
                  <a:pt x="186448" y="69513"/>
                </a:lnTo>
                <a:lnTo>
                  <a:pt x="195709" y="116016"/>
                </a:lnTo>
              </a:path>
            </a:pathLst>
          </a:custGeom>
          <a:ln w="3868">
            <a:solidFill>
              <a:srgbClr val="9966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018864" y="1666513"/>
            <a:ext cx="0" cy="139700"/>
          </a:xfrm>
          <a:custGeom>
            <a:avLst/>
            <a:gdLst/>
            <a:ahLst/>
            <a:cxnLst/>
            <a:rect l="l" t="t" r="r" b="b"/>
            <a:pathLst>
              <a:path w="0" h="139700">
                <a:moveTo>
                  <a:pt x="0" y="139220"/>
                </a:moveTo>
                <a:lnTo>
                  <a:pt x="0" y="0"/>
                </a:lnTo>
              </a:path>
            </a:pathLst>
          </a:custGeom>
          <a:ln w="3869">
            <a:solidFill>
              <a:srgbClr val="2956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181381" y="1751592"/>
            <a:ext cx="0" cy="147320"/>
          </a:xfrm>
          <a:custGeom>
            <a:avLst/>
            <a:gdLst/>
            <a:ahLst/>
            <a:cxnLst/>
            <a:rect l="l" t="t" r="r" b="b"/>
            <a:pathLst>
              <a:path w="0" h="147319">
                <a:moveTo>
                  <a:pt x="0" y="146954"/>
                </a:moveTo>
                <a:lnTo>
                  <a:pt x="0" y="0"/>
                </a:lnTo>
              </a:path>
            </a:pathLst>
          </a:custGeom>
          <a:ln w="3869">
            <a:solidFill>
              <a:srgbClr val="29568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975455" y="1295260"/>
            <a:ext cx="353060" cy="629920"/>
          </a:xfrm>
          <a:custGeom>
            <a:avLst/>
            <a:gdLst/>
            <a:ahLst/>
            <a:cxnLst/>
            <a:rect l="l" t="t" r="r" b="b"/>
            <a:pathLst>
              <a:path w="353059" h="629919">
                <a:moveTo>
                  <a:pt x="302205" y="620404"/>
                </a:moveTo>
                <a:lnTo>
                  <a:pt x="331774" y="602183"/>
                </a:lnTo>
                <a:lnTo>
                  <a:pt x="345998" y="585967"/>
                </a:lnTo>
                <a:lnTo>
                  <a:pt x="351015" y="574956"/>
                </a:lnTo>
                <a:lnTo>
                  <a:pt x="352964" y="572349"/>
                </a:lnTo>
                <a:lnTo>
                  <a:pt x="349683" y="568799"/>
                </a:lnTo>
                <a:lnTo>
                  <a:pt x="347811" y="519667"/>
                </a:lnTo>
                <a:lnTo>
                  <a:pt x="344400" y="463497"/>
                </a:lnTo>
                <a:lnTo>
                  <a:pt x="340582" y="414458"/>
                </a:lnTo>
                <a:lnTo>
                  <a:pt x="337486" y="386722"/>
                </a:lnTo>
                <a:lnTo>
                  <a:pt x="339467" y="390211"/>
                </a:lnTo>
                <a:lnTo>
                  <a:pt x="327410" y="339939"/>
                </a:lnTo>
                <a:lnTo>
                  <a:pt x="306284" y="300704"/>
                </a:lnTo>
                <a:lnTo>
                  <a:pt x="283842" y="272478"/>
                </a:lnTo>
                <a:lnTo>
                  <a:pt x="267836" y="255237"/>
                </a:lnTo>
                <a:lnTo>
                  <a:pt x="265538" y="257085"/>
                </a:lnTo>
                <a:lnTo>
                  <a:pt x="255887" y="249056"/>
                </a:lnTo>
                <a:lnTo>
                  <a:pt x="246562" y="242108"/>
                </a:lnTo>
                <a:lnTo>
                  <a:pt x="237625" y="236386"/>
                </a:lnTo>
                <a:lnTo>
                  <a:pt x="229141" y="232033"/>
                </a:lnTo>
                <a:lnTo>
                  <a:pt x="229141" y="216564"/>
                </a:lnTo>
                <a:lnTo>
                  <a:pt x="225667" y="212860"/>
                </a:lnTo>
                <a:lnTo>
                  <a:pt x="243355" y="193210"/>
                </a:lnTo>
                <a:lnTo>
                  <a:pt x="256552" y="170216"/>
                </a:lnTo>
                <a:lnTo>
                  <a:pt x="264848" y="144333"/>
                </a:lnTo>
                <a:lnTo>
                  <a:pt x="267836" y="116016"/>
                </a:lnTo>
                <a:lnTo>
                  <a:pt x="267573" y="116859"/>
                </a:lnTo>
                <a:lnTo>
                  <a:pt x="259851" y="71401"/>
                </a:lnTo>
                <a:lnTo>
                  <a:pt x="238619" y="34266"/>
                </a:lnTo>
                <a:lnTo>
                  <a:pt x="206778" y="9213"/>
                </a:lnTo>
                <a:lnTo>
                  <a:pt x="167230" y="0"/>
                </a:lnTo>
                <a:lnTo>
                  <a:pt x="169846" y="54"/>
                </a:lnTo>
                <a:lnTo>
                  <a:pt x="131847" y="9222"/>
                </a:lnTo>
                <a:lnTo>
                  <a:pt x="101032" y="34167"/>
                </a:lnTo>
                <a:lnTo>
                  <a:pt x="80753" y="71046"/>
                </a:lnTo>
                <a:lnTo>
                  <a:pt x="74363" y="116016"/>
                </a:lnTo>
                <a:lnTo>
                  <a:pt x="72134" y="116859"/>
                </a:lnTo>
                <a:lnTo>
                  <a:pt x="75015" y="144966"/>
                </a:lnTo>
                <a:lnTo>
                  <a:pt x="83228" y="170348"/>
                </a:lnTo>
                <a:lnTo>
                  <a:pt x="96124" y="191979"/>
                </a:lnTo>
                <a:lnTo>
                  <a:pt x="113057" y="208830"/>
                </a:lnTo>
                <a:lnTo>
                  <a:pt x="27929" y="255237"/>
                </a:lnTo>
                <a:lnTo>
                  <a:pt x="31056" y="257209"/>
                </a:lnTo>
                <a:lnTo>
                  <a:pt x="19091" y="264111"/>
                </a:lnTo>
                <a:lnTo>
                  <a:pt x="12359" y="271845"/>
                </a:lnTo>
                <a:lnTo>
                  <a:pt x="8389" y="285304"/>
                </a:lnTo>
                <a:lnTo>
                  <a:pt x="4713" y="309378"/>
                </a:lnTo>
                <a:lnTo>
                  <a:pt x="4713" y="471801"/>
                </a:lnTo>
                <a:lnTo>
                  <a:pt x="1044" y="470742"/>
                </a:lnTo>
                <a:lnTo>
                  <a:pt x="0" y="486830"/>
                </a:lnTo>
                <a:lnTo>
                  <a:pt x="4713" y="495005"/>
                </a:lnTo>
                <a:lnTo>
                  <a:pt x="8280" y="496652"/>
                </a:lnTo>
                <a:lnTo>
                  <a:pt x="21316" y="508343"/>
                </a:lnTo>
                <a:lnTo>
                  <a:pt x="32742" y="513945"/>
                </a:lnTo>
                <a:lnTo>
                  <a:pt x="40719" y="516289"/>
                </a:lnTo>
                <a:lnTo>
                  <a:pt x="43407" y="518208"/>
                </a:lnTo>
                <a:lnTo>
                  <a:pt x="44800" y="515486"/>
                </a:lnTo>
                <a:lnTo>
                  <a:pt x="82240" y="553035"/>
                </a:lnTo>
                <a:lnTo>
                  <a:pt x="121906" y="576859"/>
                </a:lnTo>
                <a:lnTo>
                  <a:pt x="163300" y="591946"/>
                </a:lnTo>
                <a:lnTo>
                  <a:pt x="205925" y="603287"/>
                </a:lnTo>
                <a:lnTo>
                  <a:pt x="202094" y="604533"/>
                </a:lnTo>
                <a:lnTo>
                  <a:pt x="210708" y="611701"/>
                </a:lnTo>
                <a:lnTo>
                  <a:pt x="229652" y="623788"/>
                </a:lnTo>
                <a:lnTo>
                  <a:pt x="258992" y="629804"/>
                </a:lnTo>
                <a:lnTo>
                  <a:pt x="298792" y="618756"/>
                </a:lnTo>
              </a:path>
            </a:pathLst>
          </a:custGeom>
          <a:ln w="742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 txBox="1"/>
          <p:nvPr/>
        </p:nvSpPr>
        <p:spPr>
          <a:xfrm>
            <a:off x="1333500" y="1371600"/>
            <a:ext cx="990600" cy="384175"/>
          </a:xfrm>
          <a:prstGeom prst="rect">
            <a:avLst/>
          </a:prstGeom>
        </p:spPr>
        <p:txBody>
          <a:bodyPr wrap="square" lIns="0" tIns="80010" rIns="0" bIns="0" rtlCol="0" vert="horz">
            <a:spAutoFit/>
          </a:bodyPr>
          <a:lstStyle/>
          <a:p>
            <a:pPr marL="163195" marR="619760" indent="-1270">
              <a:lnSpc>
                <a:spcPct val="102600"/>
              </a:lnSpc>
              <a:spcBef>
                <a:spcPts val="630"/>
              </a:spcBef>
            </a:pPr>
            <a:r>
              <a:rPr dirty="0" sz="950" spc="5">
                <a:latin typeface="Calibri"/>
                <a:cs typeface="Calibri"/>
              </a:rPr>
              <a:t>FAA  </a:t>
            </a:r>
            <a:r>
              <a:rPr dirty="0" sz="950" spc="10">
                <a:latin typeface="Calibri"/>
                <a:cs typeface="Calibri"/>
              </a:rPr>
              <a:t>ATC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09600" y="2496045"/>
            <a:ext cx="1066800" cy="933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1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5"/>
              </a:spcBef>
            </a:pPr>
            <a:r>
              <a:rPr dirty="0" sz="950" spc="10">
                <a:latin typeface="Calibri"/>
                <a:cs typeface="Calibri"/>
              </a:rPr>
              <a:t>LAANC</a:t>
            </a:r>
            <a:r>
              <a:rPr dirty="0" sz="950" spc="-85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ATC</a:t>
            </a:r>
            <a:endParaRPr sz="950">
              <a:latin typeface="Calibri"/>
              <a:cs typeface="Calibri"/>
            </a:endParaRPr>
          </a:p>
          <a:p>
            <a:pPr marL="329565">
              <a:lnSpc>
                <a:spcPct val="100000"/>
              </a:lnSpc>
              <a:spcBef>
                <a:spcPts val="30"/>
              </a:spcBef>
            </a:pPr>
            <a:r>
              <a:rPr dirty="0" sz="950" spc="10">
                <a:latin typeface="Calibri"/>
                <a:cs typeface="Calibri"/>
              </a:rPr>
              <a:t>Application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1150426" y="2192451"/>
            <a:ext cx="0" cy="178435"/>
          </a:xfrm>
          <a:custGeom>
            <a:avLst/>
            <a:gdLst/>
            <a:ahLst/>
            <a:cxnLst/>
            <a:rect l="l" t="t" r="r" b="b"/>
            <a:pathLst>
              <a:path w="0" h="178435">
                <a:moveTo>
                  <a:pt x="0" y="0"/>
                </a:moveTo>
                <a:lnTo>
                  <a:pt x="0" y="177892"/>
                </a:lnTo>
              </a:path>
            </a:pathLst>
          </a:custGeom>
          <a:ln w="232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1096253" y="2060964"/>
            <a:ext cx="100965" cy="147320"/>
          </a:xfrm>
          <a:custGeom>
            <a:avLst/>
            <a:gdLst/>
            <a:ahLst/>
            <a:cxnLst/>
            <a:rect l="l" t="t" r="r" b="b"/>
            <a:pathLst>
              <a:path w="100965" h="147319">
                <a:moveTo>
                  <a:pt x="100606" y="146954"/>
                </a:moveTo>
                <a:lnTo>
                  <a:pt x="0" y="146954"/>
                </a:lnTo>
                <a:lnTo>
                  <a:pt x="54172" y="0"/>
                </a:lnTo>
                <a:lnTo>
                  <a:pt x="100606" y="146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1096253" y="2354872"/>
            <a:ext cx="100965" cy="147320"/>
          </a:xfrm>
          <a:custGeom>
            <a:avLst/>
            <a:gdLst/>
            <a:ahLst/>
            <a:cxnLst/>
            <a:rect l="l" t="t" r="r" b="b"/>
            <a:pathLst>
              <a:path w="100965" h="147319">
                <a:moveTo>
                  <a:pt x="54172" y="146954"/>
                </a:moveTo>
                <a:lnTo>
                  <a:pt x="0" y="0"/>
                </a:lnTo>
                <a:lnTo>
                  <a:pt x="100606" y="0"/>
                </a:lnTo>
                <a:lnTo>
                  <a:pt x="54172" y="146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762000" y="3791445"/>
            <a:ext cx="1066800" cy="933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9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>
              <a:latin typeface="Times New Roman"/>
              <a:cs typeface="Times New Roman"/>
            </a:endParaRPr>
          </a:p>
          <a:p>
            <a:pPr algn="ctr" marL="97155" marR="81280" indent="-1270">
              <a:lnSpc>
                <a:spcPct val="102600"/>
              </a:lnSpc>
            </a:pPr>
            <a:r>
              <a:rPr dirty="0" sz="950" spc="10">
                <a:latin typeface="Calibri"/>
                <a:cs typeface="Calibri"/>
              </a:rPr>
              <a:t>LAANC 3</a:t>
            </a:r>
            <a:r>
              <a:rPr dirty="0" baseline="41666" sz="900" spc="15">
                <a:latin typeface="Calibri"/>
                <a:cs typeface="Calibri"/>
              </a:rPr>
              <a:t>rd </a:t>
            </a:r>
            <a:r>
              <a:rPr dirty="0" sz="950" spc="10">
                <a:latin typeface="Calibri"/>
                <a:cs typeface="Calibri"/>
              </a:rPr>
              <a:t>Party  Partner</a:t>
            </a:r>
            <a:r>
              <a:rPr dirty="0" sz="950" spc="-85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Providing </a:t>
            </a:r>
            <a:r>
              <a:rPr dirty="0" sz="950" spc="5">
                <a:latin typeface="Calibri"/>
                <a:cs typeface="Calibri"/>
              </a:rPr>
              <a:t> </a:t>
            </a:r>
            <a:r>
              <a:rPr dirty="0" sz="950" spc="10">
                <a:latin typeface="Calibri"/>
                <a:cs typeface="Calibri"/>
              </a:rPr>
              <a:t>Authorizations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808234" y="2950421"/>
            <a:ext cx="506730" cy="0"/>
          </a:xfrm>
          <a:custGeom>
            <a:avLst/>
            <a:gdLst/>
            <a:ahLst/>
            <a:cxnLst/>
            <a:rect l="l" t="t" r="r" b="b"/>
            <a:pathLst>
              <a:path w="506730" h="0">
                <a:moveTo>
                  <a:pt x="0" y="0"/>
                </a:moveTo>
                <a:lnTo>
                  <a:pt x="506339" y="0"/>
                </a:lnTo>
              </a:path>
            </a:pathLst>
          </a:custGeom>
          <a:ln w="23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1668934" y="2904014"/>
            <a:ext cx="147320" cy="93345"/>
          </a:xfrm>
          <a:custGeom>
            <a:avLst/>
            <a:gdLst/>
            <a:ahLst/>
            <a:cxnLst/>
            <a:rect l="l" t="t" r="r" b="b"/>
            <a:pathLst>
              <a:path w="147319" h="93344">
                <a:moveTo>
                  <a:pt x="147039" y="92813"/>
                </a:moveTo>
                <a:lnTo>
                  <a:pt x="0" y="46406"/>
                </a:lnTo>
                <a:lnTo>
                  <a:pt x="147039" y="0"/>
                </a:lnTo>
                <a:lnTo>
                  <a:pt x="147039" y="92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2342220" y="2904012"/>
            <a:ext cx="147320" cy="93345"/>
          </a:xfrm>
          <a:custGeom>
            <a:avLst/>
            <a:gdLst/>
            <a:ahLst/>
            <a:cxnLst/>
            <a:rect l="l" t="t" r="r" b="b"/>
            <a:pathLst>
              <a:path w="147319" h="93344">
                <a:moveTo>
                  <a:pt x="0" y="92813"/>
                </a:moveTo>
                <a:lnTo>
                  <a:pt x="0" y="0"/>
                </a:lnTo>
                <a:lnTo>
                  <a:pt x="147039" y="46406"/>
                </a:lnTo>
                <a:lnTo>
                  <a:pt x="0" y="92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1297466" y="4868564"/>
            <a:ext cx="3552190" cy="425450"/>
          </a:xfrm>
          <a:custGeom>
            <a:avLst/>
            <a:gdLst/>
            <a:ahLst/>
            <a:cxnLst/>
            <a:rect l="l" t="t" r="r" b="b"/>
            <a:pathLst>
              <a:path w="3552190" h="425450">
                <a:moveTo>
                  <a:pt x="3552167" y="425395"/>
                </a:moveTo>
                <a:lnTo>
                  <a:pt x="0" y="425395"/>
                </a:lnTo>
                <a:lnTo>
                  <a:pt x="0" y="0"/>
                </a:lnTo>
              </a:path>
            </a:pathLst>
          </a:custGeom>
          <a:ln w="23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4841894" y="5239816"/>
            <a:ext cx="147320" cy="100965"/>
          </a:xfrm>
          <a:custGeom>
            <a:avLst/>
            <a:gdLst/>
            <a:ahLst/>
            <a:cxnLst/>
            <a:rect l="l" t="t" r="r" b="b"/>
            <a:pathLst>
              <a:path w="147320" h="100964">
                <a:moveTo>
                  <a:pt x="0" y="100547"/>
                </a:moveTo>
                <a:lnTo>
                  <a:pt x="0" y="0"/>
                </a:lnTo>
                <a:lnTo>
                  <a:pt x="147039" y="54141"/>
                </a:lnTo>
                <a:lnTo>
                  <a:pt x="0" y="100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1251032" y="4729341"/>
            <a:ext cx="100965" cy="147320"/>
          </a:xfrm>
          <a:custGeom>
            <a:avLst/>
            <a:gdLst/>
            <a:ahLst/>
            <a:cxnLst/>
            <a:rect l="l" t="t" r="r" b="b"/>
            <a:pathLst>
              <a:path w="100965" h="147320">
                <a:moveTo>
                  <a:pt x="100606" y="146954"/>
                </a:moveTo>
                <a:lnTo>
                  <a:pt x="0" y="146954"/>
                </a:lnTo>
                <a:lnTo>
                  <a:pt x="46433" y="0"/>
                </a:lnTo>
                <a:lnTo>
                  <a:pt x="100606" y="146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1955274" y="4288476"/>
            <a:ext cx="359410" cy="0"/>
          </a:xfrm>
          <a:custGeom>
            <a:avLst/>
            <a:gdLst/>
            <a:ahLst/>
            <a:cxnLst/>
            <a:rect l="l" t="t" r="r" b="b"/>
            <a:pathLst>
              <a:path w="359410" h="0">
                <a:moveTo>
                  <a:pt x="0" y="0"/>
                </a:moveTo>
                <a:lnTo>
                  <a:pt x="359300" y="0"/>
                </a:lnTo>
              </a:path>
            </a:pathLst>
          </a:custGeom>
          <a:ln w="23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1815974" y="4234333"/>
            <a:ext cx="147320" cy="100965"/>
          </a:xfrm>
          <a:custGeom>
            <a:avLst/>
            <a:gdLst/>
            <a:ahLst/>
            <a:cxnLst/>
            <a:rect l="l" t="t" r="r" b="b"/>
            <a:pathLst>
              <a:path w="147319" h="100964">
                <a:moveTo>
                  <a:pt x="147039" y="100547"/>
                </a:moveTo>
                <a:lnTo>
                  <a:pt x="0" y="54141"/>
                </a:lnTo>
                <a:lnTo>
                  <a:pt x="147039" y="0"/>
                </a:lnTo>
                <a:lnTo>
                  <a:pt x="147039" y="100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2342220" y="4234332"/>
            <a:ext cx="147320" cy="100965"/>
          </a:xfrm>
          <a:custGeom>
            <a:avLst/>
            <a:gdLst/>
            <a:ahLst/>
            <a:cxnLst/>
            <a:rect l="l" t="t" r="r" b="b"/>
            <a:pathLst>
              <a:path w="147319" h="100964">
                <a:moveTo>
                  <a:pt x="0" y="100547"/>
                </a:moveTo>
                <a:lnTo>
                  <a:pt x="0" y="0"/>
                </a:lnTo>
                <a:lnTo>
                  <a:pt x="147039" y="54141"/>
                </a:lnTo>
                <a:lnTo>
                  <a:pt x="0" y="1005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5236579" y="1999072"/>
            <a:ext cx="0" cy="147320"/>
          </a:xfrm>
          <a:custGeom>
            <a:avLst/>
            <a:gdLst/>
            <a:ahLst/>
            <a:cxnLst/>
            <a:rect l="l" t="t" r="r" b="b"/>
            <a:pathLst>
              <a:path w="0" h="147319">
                <a:moveTo>
                  <a:pt x="0" y="146954"/>
                </a:moveTo>
                <a:lnTo>
                  <a:pt x="0" y="0"/>
                </a:lnTo>
              </a:path>
            </a:pathLst>
          </a:custGeom>
          <a:ln w="23216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/>
          <p:nvPr/>
        </p:nvSpPr>
        <p:spPr>
          <a:xfrm>
            <a:off x="5190145" y="2130557"/>
            <a:ext cx="93345" cy="147320"/>
          </a:xfrm>
          <a:custGeom>
            <a:avLst/>
            <a:gdLst/>
            <a:ahLst/>
            <a:cxnLst/>
            <a:rect l="l" t="t" r="r" b="b"/>
            <a:pathLst>
              <a:path w="93345" h="147319">
                <a:moveTo>
                  <a:pt x="46433" y="146954"/>
                </a:moveTo>
                <a:lnTo>
                  <a:pt x="0" y="0"/>
                </a:lnTo>
                <a:lnTo>
                  <a:pt x="92867" y="0"/>
                </a:lnTo>
                <a:lnTo>
                  <a:pt x="46433" y="146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/>
          <p:nvPr/>
        </p:nvSpPr>
        <p:spPr>
          <a:xfrm>
            <a:off x="5190145" y="1867584"/>
            <a:ext cx="93345" cy="147320"/>
          </a:xfrm>
          <a:custGeom>
            <a:avLst/>
            <a:gdLst/>
            <a:ahLst/>
            <a:cxnLst/>
            <a:rect l="l" t="t" r="r" b="b"/>
            <a:pathLst>
              <a:path w="93345" h="147319">
                <a:moveTo>
                  <a:pt x="92867" y="146954"/>
                </a:moveTo>
                <a:lnTo>
                  <a:pt x="0" y="146954"/>
                </a:lnTo>
                <a:lnTo>
                  <a:pt x="46433" y="0"/>
                </a:lnTo>
                <a:lnTo>
                  <a:pt x="92867" y="1469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9" name="object 119"/>
          <p:cNvSpPr/>
          <p:nvPr/>
        </p:nvSpPr>
        <p:spPr>
          <a:xfrm>
            <a:off x="3897745" y="1612346"/>
            <a:ext cx="1021715" cy="0"/>
          </a:xfrm>
          <a:custGeom>
            <a:avLst/>
            <a:gdLst/>
            <a:ahLst/>
            <a:cxnLst/>
            <a:rect l="l" t="t" r="r" b="b"/>
            <a:pathLst>
              <a:path w="1021714" h="0">
                <a:moveTo>
                  <a:pt x="0" y="0"/>
                </a:moveTo>
                <a:lnTo>
                  <a:pt x="1021538" y="0"/>
                </a:lnTo>
              </a:path>
            </a:pathLst>
          </a:custGeom>
          <a:ln w="2320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0" name="object 120"/>
          <p:cNvSpPr/>
          <p:nvPr/>
        </p:nvSpPr>
        <p:spPr>
          <a:xfrm>
            <a:off x="4903805" y="1565938"/>
            <a:ext cx="147320" cy="93345"/>
          </a:xfrm>
          <a:custGeom>
            <a:avLst/>
            <a:gdLst/>
            <a:ahLst/>
            <a:cxnLst/>
            <a:rect l="l" t="t" r="r" b="b"/>
            <a:pathLst>
              <a:path w="147320" h="93344">
                <a:moveTo>
                  <a:pt x="0" y="92813"/>
                </a:moveTo>
                <a:lnTo>
                  <a:pt x="0" y="0"/>
                </a:lnTo>
                <a:lnTo>
                  <a:pt x="147039" y="46406"/>
                </a:lnTo>
                <a:lnTo>
                  <a:pt x="0" y="928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1" name="object 121"/>
          <p:cNvSpPr/>
          <p:nvPr/>
        </p:nvSpPr>
        <p:spPr>
          <a:xfrm>
            <a:off x="2860729" y="1504061"/>
            <a:ext cx="572770" cy="0"/>
          </a:xfrm>
          <a:custGeom>
            <a:avLst/>
            <a:gdLst/>
            <a:ahLst/>
            <a:cxnLst/>
            <a:rect l="l" t="t" r="r" b="b"/>
            <a:pathLst>
              <a:path w="572770" h="0">
                <a:moveTo>
                  <a:pt x="0" y="0"/>
                </a:moveTo>
                <a:lnTo>
                  <a:pt x="572680" y="0"/>
                </a:lnTo>
              </a:path>
            </a:pathLst>
          </a:custGeom>
          <a:ln w="3093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2" name="object 122"/>
          <p:cNvSpPr/>
          <p:nvPr/>
        </p:nvSpPr>
        <p:spPr>
          <a:xfrm>
            <a:off x="3417931" y="1442184"/>
            <a:ext cx="170815" cy="116205"/>
          </a:xfrm>
          <a:custGeom>
            <a:avLst/>
            <a:gdLst/>
            <a:ahLst/>
            <a:cxnLst/>
            <a:rect l="l" t="t" r="r" b="b"/>
            <a:pathLst>
              <a:path w="170814" h="116205">
                <a:moveTo>
                  <a:pt x="0" y="116016"/>
                </a:moveTo>
                <a:lnTo>
                  <a:pt x="0" y="0"/>
                </a:lnTo>
                <a:lnTo>
                  <a:pt x="170256" y="61875"/>
                </a:lnTo>
                <a:lnTo>
                  <a:pt x="0" y="116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3" name="object 123"/>
          <p:cNvSpPr txBox="1"/>
          <p:nvPr/>
        </p:nvSpPr>
        <p:spPr>
          <a:xfrm>
            <a:off x="5715000" y="1007986"/>
            <a:ext cx="2514600" cy="1169670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8255">
              <a:lnSpc>
                <a:spcPct val="100000"/>
              </a:lnSpc>
              <a:spcBef>
                <a:spcPts val="930"/>
              </a:spcBef>
            </a:pPr>
            <a:r>
              <a:rPr dirty="0" sz="1100" spc="35">
                <a:latin typeface="Symbol"/>
                <a:cs typeface="Symbol"/>
              </a:rPr>
              <a:t>•</a:t>
            </a:r>
            <a:r>
              <a:rPr dirty="0" sz="1100" spc="35">
                <a:latin typeface="Times New Roman"/>
                <a:cs typeface="Times New Roman"/>
              </a:rPr>
              <a:t>   </a:t>
            </a:r>
            <a:r>
              <a:rPr dirty="0" sz="1100" spc="15">
                <a:latin typeface="Calibri"/>
                <a:cs typeface="Calibri"/>
              </a:rPr>
              <a:t>FAA </a:t>
            </a:r>
            <a:r>
              <a:rPr dirty="0" sz="1100" spc="20">
                <a:latin typeface="Calibri"/>
                <a:cs typeface="Calibri"/>
              </a:rPr>
              <a:t>AUS </a:t>
            </a:r>
            <a:r>
              <a:rPr dirty="0" sz="1100" spc="15">
                <a:latin typeface="Calibri"/>
                <a:cs typeface="Calibri"/>
              </a:rPr>
              <a:t>– Performance</a:t>
            </a:r>
            <a:r>
              <a:rPr dirty="0" sz="1100" spc="-5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Reports</a:t>
            </a:r>
            <a:endParaRPr sz="1100">
              <a:latin typeface="Calibri"/>
              <a:cs typeface="Calibri"/>
            </a:endParaRPr>
          </a:p>
          <a:p>
            <a:pPr marL="8255">
              <a:lnSpc>
                <a:spcPct val="100000"/>
              </a:lnSpc>
              <a:spcBef>
                <a:spcPts val="55"/>
              </a:spcBef>
            </a:pPr>
            <a:r>
              <a:rPr dirty="0" sz="1100" spc="35">
                <a:latin typeface="Symbol"/>
                <a:cs typeface="Symbol"/>
              </a:rPr>
              <a:t>•</a:t>
            </a:r>
            <a:r>
              <a:rPr dirty="0" sz="1100" spc="35">
                <a:latin typeface="Times New Roman"/>
                <a:cs typeface="Times New Roman"/>
              </a:rPr>
              <a:t>   </a:t>
            </a:r>
            <a:r>
              <a:rPr dirty="0" sz="1100" spc="15">
                <a:latin typeface="Calibri"/>
                <a:cs typeface="Calibri"/>
              </a:rPr>
              <a:t>FAA AFS  –</a:t>
            </a:r>
            <a:r>
              <a:rPr dirty="0" sz="1100" spc="-7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Waiver/Accidents</a:t>
            </a:r>
            <a:endParaRPr sz="1100">
              <a:latin typeface="Calibri"/>
              <a:cs typeface="Calibri"/>
            </a:endParaRPr>
          </a:p>
          <a:p>
            <a:pPr marL="8255">
              <a:lnSpc>
                <a:spcPct val="100000"/>
              </a:lnSpc>
              <a:spcBef>
                <a:spcPts val="55"/>
              </a:spcBef>
            </a:pPr>
            <a:r>
              <a:rPr dirty="0" sz="1100" spc="35">
                <a:latin typeface="Symbol"/>
                <a:cs typeface="Symbol"/>
              </a:rPr>
              <a:t>•</a:t>
            </a:r>
            <a:r>
              <a:rPr dirty="0" sz="1100" spc="35">
                <a:latin typeface="Times New Roman"/>
                <a:cs typeface="Times New Roman"/>
              </a:rPr>
              <a:t>   </a:t>
            </a:r>
            <a:r>
              <a:rPr dirty="0" sz="1100" spc="15">
                <a:latin typeface="Calibri"/>
                <a:cs typeface="Calibri"/>
              </a:rPr>
              <a:t>FAA </a:t>
            </a:r>
            <a:r>
              <a:rPr dirty="0" sz="1100" spc="20">
                <a:latin typeface="Calibri"/>
                <a:cs typeface="Calibri"/>
              </a:rPr>
              <a:t>ATO </a:t>
            </a:r>
            <a:r>
              <a:rPr dirty="0" sz="1100" spc="10">
                <a:latin typeface="Calibri"/>
                <a:cs typeface="Calibri"/>
              </a:rPr>
              <a:t>-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15">
                <a:latin typeface="Calibri"/>
                <a:cs typeface="Calibri"/>
              </a:rPr>
              <a:t>Authorizations</a:t>
            </a:r>
            <a:endParaRPr sz="1100">
              <a:latin typeface="Calibri"/>
              <a:cs typeface="Calibri"/>
            </a:endParaRPr>
          </a:p>
          <a:p>
            <a:pPr marL="8255">
              <a:lnSpc>
                <a:spcPct val="100000"/>
              </a:lnSpc>
              <a:spcBef>
                <a:spcPts val="55"/>
              </a:spcBef>
            </a:pPr>
            <a:r>
              <a:rPr dirty="0" sz="1100" spc="35">
                <a:latin typeface="Symbol"/>
                <a:cs typeface="Symbol"/>
              </a:rPr>
              <a:t>•</a:t>
            </a:r>
            <a:r>
              <a:rPr dirty="0" sz="1100" spc="35">
                <a:latin typeface="Times New Roman"/>
                <a:cs typeface="Times New Roman"/>
              </a:rPr>
              <a:t>   </a:t>
            </a:r>
            <a:r>
              <a:rPr dirty="0" sz="1100" spc="15">
                <a:latin typeface="Calibri"/>
                <a:cs typeface="Calibri"/>
              </a:rPr>
              <a:t>FAA </a:t>
            </a:r>
            <a:r>
              <a:rPr dirty="0" sz="1100" spc="20">
                <a:latin typeface="Calibri"/>
                <a:cs typeface="Calibri"/>
              </a:rPr>
              <a:t>ASH </a:t>
            </a:r>
            <a:r>
              <a:rPr dirty="0" sz="1100" spc="15">
                <a:latin typeface="Calibri"/>
                <a:cs typeface="Calibri"/>
              </a:rPr>
              <a:t>– Registry</a:t>
            </a:r>
            <a:r>
              <a:rPr dirty="0" sz="1100" spc="-85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Lookup</a:t>
            </a:r>
            <a:endParaRPr sz="1100">
              <a:latin typeface="Calibri"/>
              <a:cs typeface="Calibri"/>
            </a:endParaRPr>
          </a:p>
          <a:p>
            <a:pPr marL="8255">
              <a:lnSpc>
                <a:spcPct val="100000"/>
              </a:lnSpc>
              <a:spcBef>
                <a:spcPts val="55"/>
              </a:spcBef>
            </a:pPr>
            <a:r>
              <a:rPr dirty="0" sz="1100" spc="35">
                <a:latin typeface="Symbol"/>
                <a:cs typeface="Symbol"/>
              </a:rPr>
              <a:t>•</a:t>
            </a:r>
            <a:r>
              <a:rPr dirty="0" sz="1100" spc="35">
                <a:latin typeface="Times New Roman"/>
                <a:cs typeface="Times New Roman"/>
              </a:rPr>
              <a:t>   </a:t>
            </a:r>
            <a:r>
              <a:rPr dirty="0" sz="1100" spc="15">
                <a:latin typeface="Calibri"/>
                <a:cs typeface="Calibri"/>
              </a:rPr>
              <a:t>FAA </a:t>
            </a:r>
            <a:r>
              <a:rPr dirty="0" sz="1100" spc="20">
                <a:latin typeface="Calibri"/>
                <a:cs typeface="Calibri"/>
              </a:rPr>
              <a:t>AOC </a:t>
            </a:r>
            <a:r>
              <a:rPr dirty="0" sz="1100" spc="15">
                <a:latin typeface="Calibri"/>
                <a:cs typeface="Calibri"/>
              </a:rPr>
              <a:t>– </a:t>
            </a:r>
            <a:r>
              <a:rPr dirty="0" sz="1100" spc="10">
                <a:latin typeface="Calibri"/>
                <a:cs typeface="Calibri"/>
              </a:rPr>
              <a:t>Alerts </a:t>
            </a:r>
            <a:r>
              <a:rPr dirty="0" sz="1100" spc="15">
                <a:latin typeface="Calibri"/>
                <a:cs typeface="Calibri"/>
              </a:rPr>
              <a:t>and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10">
                <a:latin typeface="Calibri"/>
                <a:cs typeface="Calibri"/>
              </a:rPr>
              <a:t>Notifications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715000" y="1007986"/>
            <a:ext cx="2514600" cy="1169670"/>
          </a:xfrm>
          <a:custGeom>
            <a:avLst/>
            <a:gdLst/>
            <a:ahLst/>
            <a:cxnLst/>
            <a:rect l="l" t="t" r="r" b="b"/>
            <a:pathLst>
              <a:path w="2514600" h="1169670">
                <a:moveTo>
                  <a:pt x="0" y="0"/>
                </a:moveTo>
                <a:lnTo>
                  <a:pt x="2514600" y="0"/>
                </a:lnTo>
                <a:lnTo>
                  <a:pt x="2514600" y="1169555"/>
                </a:lnTo>
                <a:lnTo>
                  <a:pt x="0" y="116955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 txBox="1"/>
          <p:nvPr/>
        </p:nvSpPr>
        <p:spPr>
          <a:xfrm>
            <a:off x="5715000" y="1007986"/>
            <a:ext cx="2514600" cy="1169670"/>
          </a:xfrm>
          <a:prstGeom prst="rect">
            <a:avLst/>
          </a:prstGeom>
          <a:ln w="25400">
            <a:solidFill>
              <a:srgbClr val="4F81BD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365125" indent="-286385">
              <a:lnSpc>
                <a:spcPct val="100000"/>
              </a:lnSpc>
              <a:spcBef>
                <a:spcPts val="215"/>
              </a:spcBef>
              <a:buChar char="•"/>
              <a:tabLst>
                <a:tab pos="365125" algn="l"/>
                <a:tab pos="365760" algn="l"/>
              </a:tabLst>
            </a:pPr>
            <a:r>
              <a:rPr dirty="0" sz="1400" spc="-5">
                <a:latin typeface="Arial"/>
                <a:cs typeface="Arial"/>
              </a:rPr>
              <a:t>Performance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Reports</a:t>
            </a:r>
            <a:endParaRPr sz="1400">
              <a:latin typeface="Arial"/>
              <a:cs typeface="Arial"/>
            </a:endParaRPr>
          </a:p>
          <a:p>
            <a:pPr marL="365125" indent="-286385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dirty="0" sz="1400" spc="-5">
                <a:latin typeface="Arial"/>
                <a:cs typeface="Arial"/>
              </a:rPr>
              <a:t>Waivers/Accidents</a:t>
            </a:r>
            <a:endParaRPr sz="1400">
              <a:latin typeface="Arial"/>
              <a:cs typeface="Arial"/>
            </a:endParaRPr>
          </a:p>
          <a:p>
            <a:pPr marL="365125" indent="-286385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dirty="0" sz="1400" spc="-5">
                <a:latin typeface="Arial"/>
                <a:cs typeface="Arial"/>
              </a:rPr>
              <a:t>Authorizations</a:t>
            </a:r>
            <a:endParaRPr sz="1400">
              <a:latin typeface="Arial"/>
              <a:cs typeface="Arial"/>
            </a:endParaRPr>
          </a:p>
          <a:p>
            <a:pPr marL="365125" indent="-286385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dirty="0" sz="1400">
                <a:latin typeface="Arial"/>
                <a:cs typeface="Arial"/>
              </a:rPr>
              <a:t>Registry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Lookup</a:t>
            </a:r>
            <a:endParaRPr sz="1400">
              <a:latin typeface="Arial"/>
              <a:cs typeface="Arial"/>
            </a:endParaRPr>
          </a:p>
          <a:p>
            <a:pPr marL="365125" indent="-286385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dirty="0" sz="1400">
                <a:latin typeface="Arial"/>
                <a:cs typeface="Arial"/>
              </a:rPr>
              <a:t>Alerts </a:t>
            </a:r>
            <a:r>
              <a:rPr dirty="0" sz="1400" spc="-5">
                <a:latin typeface="Arial"/>
                <a:cs typeface="Arial"/>
              </a:rPr>
              <a:t>and</a:t>
            </a:r>
            <a:r>
              <a:rPr dirty="0" sz="1400" spc="-1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Notifications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724525" y="4438764"/>
            <a:ext cx="3267075" cy="1385570"/>
          </a:xfrm>
          <a:custGeom>
            <a:avLst/>
            <a:gdLst/>
            <a:ahLst/>
            <a:cxnLst/>
            <a:rect l="l" t="t" r="r" b="b"/>
            <a:pathLst>
              <a:path w="3267075" h="1385570">
                <a:moveTo>
                  <a:pt x="0" y="0"/>
                </a:moveTo>
                <a:lnTo>
                  <a:pt x="3267075" y="0"/>
                </a:lnTo>
                <a:lnTo>
                  <a:pt x="3267075" y="1384998"/>
                </a:lnTo>
                <a:lnTo>
                  <a:pt x="0" y="138499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" name="object 127"/>
          <p:cNvSpPr txBox="1"/>
          <p:nvPr/>
        </p:nvSpPr>
        <p:spPr>
          <a:xfrm>
            <a:off x="5724525" y="4438764"/>
            <a:ext cx="3267075" cy="1385570"/>
          </a:xfrm>
          <a:prstGeom prst="rect">
            <a:avLst/>
          </a:prstGeom>
          <a:ln w="25400">
            <a:solidFill>
              <a:srgbClr val="9BBB59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365125" indent="-286385">
              <a:lnSpc>
                <a:spcPct val="100000"/>
              </a:lnSpc>
              <a:spcBef>
                <a:spcPts val="215"/>
              </a:spcBef>
              <a:buChar char="•"/>
              <a:tabLst>
                <a:tab pos="365125" algn="l"/>
                <a:tab pos="365760" algn="l"/>
              </a:tabLst>
            </a:pPr>
            <a:r>
              <a:rPr dirty="0" sz="1400" spc="-5">
                <a:latin typeface="Arial"/>
                <a:cs typeface="Arial"/>
              </a:rPr>
              <a:t>UAS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Registration</a:t>
            </a:r>
            <a:endParaRPr sz="1400">
              <a:latin typeface="Arial"/>
              <a:cs typeface="Arial"/>
            </a:endParaRPr>
          </a:p>
          <a:p>
            <a:pPr marL="365125" marR="222250" indent="-286385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dirty="0" sz="1400" spc="-5">
                <a:latin typeface="Arial"/>
                <a:cs typeface="Arial"/>
              </a:rPr>
              <a:t>Part 107 </a:t>
            </a:r>
            <a:r>
              <a:rPr dirty="0" sz="1400" spc="-10">
                <a:latin typeface="Arial"/>
                <a:cs typeface="Arial"/>
              </a:rPr>
              <a:t>waivers </a:t>
            </a:r>
            <a:r>
              <a:rPr dirty="0" sz="1400">
                <a:latin typeface="Arial"/>
                <a:cs typeface="Arial"/>
              </a:rPr>
              <a:t>&amp; </a:t>
            </a:r>
            <a:r>
              <a:rPr dirty="0" sz="1400" spc="-5">
                <a:latin typeface="Arial"/>
                <a:cs typeface="Arial"/>
              </a:rPr>
              <a:t>authorizations  (requests and </a:t>
            </a:r>
            <a:r>
              <a:rPr dirty="0" sz="1400">
                <a:latin typeface="Arial"/>
                <a:cs typeface="Arial"/>
              </a:rPr>
              <a:t>status</a:t>
            </a:r>
            <a:r>
              <a:rPr dirty="0" sz="1400" spc="-10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lookup)</a:t>
            </a:r>
            <a:endParaRPr sz="1400">
              <a:latin typeface="Arial"/>
              <a:cs typeface="Arial"/>
            </a:endParaRPr>
          </a:p>
          <a:p>
            <a:pPr marL="365125" indent="-286385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dirty="0" sz="1400">
                <a:latin typeface="Arial"/>
                <a:cs typeface="Arial"/>
              </a:rPr>
              <a:t>Accident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Reporting</a:t>
            </a:r>
            <a:endParaRPr sz="1400">
              <a:latin typeface="Arial"/>
              <a:cs typeface="Arial"/>
            </a:endParaRPr>
          </a:p>
          <a:p>
            <a:pPr marL="365125" indent="-286385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dirty="0" sz="1400">
                <a:latin typeface="Arial"/>
                <a:cs typeface="Arial"/>
              </a:rPr>
              <a:t>Education &amp;</a:t>
            </a:r>
            <a:r>
              <a:rPr dirty="0" sz="1400" spc="-15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Training</a:t>
            </a:r>
            <a:endParaRPr sz="1400">
              <a:latin typeface="Arial"/>
              <a:cs typeface="Arial"/>
            </a:endParaRPr>
          </a:p>
          <a:p>
            <a:pPr marL="365125" indent="-286385">
              <a:lnSpc>
                <a:spcPct val="100000"/>
              </a:lnSpc>
              <a:buChar char="•"/>
              <a:tabLst>
                <a:tab pos="365125" algn="l"/>
                <a:tab pos="365760" algn="l"/>
              </a:tabLst>
            </a:pPr>
            <a:r>
              <a:rPr dirty="0" sz="1400">
                <a:latin typeface="Arial"/>
                <a:cs typeface="Arial"/>
              </a:rPr>
              <a:t>Alerts </a:t>
            </a:r>
            <a:r>
              <a:rPr dirty="0" sz="1400" spc="-5">
                <a:latin typeface="Arial"/>
                <a:cs typeface="Arial"/>
              </a:rPr>
              <a:t>and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Communications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410200" y="5131267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 h="0">
                <a:moveTo>
                  <a:pt x="0" y="0"/>
                </a:moveTo>
                <a:lnTo>
                  <a:pt x="28602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5610512" y="5081256"/>
            <a:ext cx="85725" cy="100330"/>
          </a:xfrm>
          <a:custGeom>
            <a:avLst/>
            <a:gdLst/>
            <a:ahLst/>
            <a:cxnLst/>
            <a:rect l="l" t="t" r="r" b="b"/>
            <a:pathLst>
              <a:path w="85725" h="100329">
                <a:moveTo>
                  <a:pt x="0" y="0"/>
                </a:moveTo>
                <a:lnTo>
                  <a:pt x="85725" y="50012"/>
                </a:lnTo>
                <a:lnTo>
                  <a:pt x="0" y="10001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/>
          <p:nvPr/>
        </p:nvSpPr>
        <p:spPr>
          <a:xfrm>
            <a:off x="5400676" y="1571000"/>
            <a:ext cx="286385" cy="0"/>
          </a:xfrm>
          <a:custGeom>
            <a:avLst/>
            <a:gdLst/>
            <a:ahLst/>
            <a:cxnLst/>
            <a:rect l="l" t="t" r="r" b="b"/>
            <a:pathLst>
              <a:path w="286385" h="0">
                <a:moveTo>
                  <a:pt x="0" y="0"/>
                </a:moveTo>
                <a:lnTo>
                  <a:pt x="286029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1" name="object 131"/>
          <p:cNvSpPr/>
          <p:nvPr/>
        </p:nvSpPr>
        <p:spPr>
          <a:xfrm>
            <a:off x="5600988" y="1520988"/>
            <a:ext cx="85725" cy="100330"/>
          </a:xfrm>
          <a:custGeom>
            <a:avLst/>
            <a:gdLst/>
            <a:ahLst/>
            <a:cxnLst/>
            <a:rect l="l" t="t" r="r" b="b"/>
            <a:pathLst>
              <a:path w="85725" h="100330">
                <a:moveTo>
                  <a:pt x="0" y="0"/>
                </a:moveTo>
                <a:lnTo>
                  <a:pt x="85725" y="50012"/>
                </a:lnTo>
                <a:lnTo>
                  <a:pt x="0" y="100012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333500" y="1371600"/>
            <a:ext cx="990600" cy="369570"/>
          </a:xfrm>
          <a:custGeom>
            <a:avLst/>
            <a:gdLst/>
            <a:ahLst/>
            <a:cxnLst/>
            <a:rect l="l" t="t" r="r" b="b"/>
            <a:pathLst>
              <a:path w="990600" h="369569">
                <a:moveTo>
                  <a:pt x="0" y="0"/>
                </a:moveTo>
                <a:lnTo>
                  <a:pt x="990600" y="0"/>
                </a:lnTo>
                <a:lnTo>
                  <a:pt x="990600" y="369328"/>
                </a:lnTo>
                <a:lnTo>
                  <a:pt x="0" y="3693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 txBox="1"/>
          <p:nvPr/>
        </p:nvSpPr>
        <p:spPr>
          <a:xfrm>
            <a:off x="1412875" y="1414271"/>
            <a:ext cx="831850" cy="288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12090" marR="5080" indent="-200025">
              <a:lnSpc>
                <a:spcPct val="100000"/>
              </a:lnSpc>
            </a:pPr>
            <a:r>
              <a:rPr dirty="0" sz="900" spc="-5" b="1">
                <a:latin typeface="Arial"/>
                <a:cs typeface="Arial"/>
              </a:rPr>
              <a:t>FAA Air</a:t>
            </a:r>
            <a:r>
              <a:rPr dirty="0" sz="900" spc="-55" b="1">
                <a:latin typeface="Arial"/>
                <a:cs typeface="Arial"/>
              </a:rPr>
              <a:t> </a:t>
            </a:r>
            <a:r>
              <a:rPr dirty="0" sz="900" spc="-5" b="1">
                <a:latin typeface="Arial"/>
                <a:cs typeface="Arial"/>
              </a:rPr>
              <a:t>Traffic  Control</a:t>
            </a:r>
            <a:endParaRPr sz="900">
              <a:latin typeface="Arial"/>
              <a:cs typeface="Arial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876800" y="990600"/>
            <a:ext cx="762000" cy="231140"/>
          </a:xfrm>
          <a:custGeom>
            <a:avLst/>
            <a:gdLst/>
            <a:ahLst/>
            <a:cxnLst/>
            <a:rect l="l" t="t" r="r" b="b"/>
            <a:pathLst>
              <a:path w="762000" h="231140">
                <a:moveTo>
                  <a:pt x="0" y="0"/>
                </a:moveTo>
                <a:lnTo>
                  <a:pt x="762000" y="0"/>
                </a:lnTo>
                <a:lnTo>
                  <a:pt x="762000" y="230835"/>
                </a:lnTo>
                <a:lnTo>
                  <a:pt x="0" y="230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5" name="object 135"/>
          <p:cNvSpPr txBox="1"/>
          <p:nvPr/>
        </p:nvSpPr>
        <p:spPr>
          <a:xfrm>
            <a:off x="4983607" y="1033271"/>
            <a:ext cx="547370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5" b="1">
                <a:latin typeface="Arial"/>
                <a:cs typeface="Arial"/>
              </a:rPr>
              <a:t>FAA</a:t>
            </a:r>
            <a:r>
              <a:rPr dirty="0" sz="900" spc="-80" b="1">
                <a:latin typeface="Arial"/>
                <a:cs typeface="Arial"/>
              </a:rPr>
              <a:t> </a:t>
            </a:r>
            <a:r>
              <a:rPr dirty="0" sz="900" spc="-5" b="1">
                <a:latin typeface="Arial"/>
                <a:cs typeface="Arial"/>
              </a:rPr>
              <a:t>User</a:t>
            </a:r>
            <a:endParaRPr sz="900">
              <a:latin typeface="Arial"/>
              <a:cs typeface="Arial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719637" y="5629618"/>
            <a:ext cx="995680" cy="231140"/>
          </a:xfrm>
          <a:custGeom>
            <a:avLst/>
            <a:gdLst/>
            <a:ahLst/>
            <a:cxnLst/>
            <a:rect l="l" t="t" r="r" b="b"/>
            <a:pathLst>
              <a:path w="995679" h="231139">
                <a:moveTo>
                  <a:pt x="0" y="0"/>
                </a:moveTo>
                <a:lnTo>
                  <a:pt x="995362" y="0"/>
                </a:lnTo>
                <a:lnTo>
                  <a:pt x="995362" y="230835"/>
                </a:lnTo>
                <a:lnTo>
                  <a:pt x="0" y="2308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7" name="object 137"/>
          <p:cNvSpPr txBox="1"/>
          <p:nvPr/>
        </p:nvSpPr>
        <p:spPr>
          <a:xfrm>
            <a:off x="4826285" y="5672292"/>
            <a:ext cx="781685" cy="151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900" spc="-10" b="1">
                <a:latin typeface="Arial"/>
                <a:cs typeface="Arial"/>
              </a:rPr>
              <a:t>UAS</a:t>
            </a:r>
            <a:r>
              <a:rPr dirty="0" sz="900" spc="-55" b="1">
                <a:latin typeface="Arial"/>
                <a:cs typeface="Arial"/>
              </a:rPr>
              <a:t> </a:t>
            </a:r>
            <a:r>
              <a:rPr dirty="0" sz="900" spc="-5" b="1">
                <a:latin typeface="Arial"/>
                <a:cs typeface="Arial"/>
              </a:rPr>
              <a:t>Operator</a:t>
            </a:r>
            <a:endParaRPr sz="900">
              <a:latin typeface="Arial"/>
              <a:cs typeface="Arial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609600" y="2496045"/>
            <a:ext cx="1066800" cy="933450"/>
          </a:xfrm>
          <a:custGeom>
            <a:avLst/>
            <a:gdLst/>
            <a:ahLst/>
            <a:cxnLst/>
            <a:rect l="l" t="t" r="r" b="b"/>
            <a:pathLst>
              <a:path w="1066800" h="933450">
                <a:moveTo>
                  <a:pt x="0" y="0"/>
                </a:moveTo>
                <a:lnTo>
                  <a:pt x="1066800" y="0"/>
                </a:lnTo>
                <a:lnTo>
                  <a:pt x="1066800" y="932954"/>
                </a:lnTo>
                <a:lnTo>
                  <a:pt x="0" y="9329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9" name="object 139"/>
          <p:cNvSpPr txBox="1"/>
          <p:nvPr/>
        </p:nvSpPr>
        <p:spPr>
          <a:xfrm>
            <a:off x="2979594" y="2775072"/>
            <a:ext cx="350520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37185" algn="l"/>
              </a:tabLst>
            </a:pPr>
            <a:r>
              <a:rPr dirty="0" sz="1200" b="1" u="heavy">
                <a:latin typeface="Arial"/>
                <a:cs typeface="Arial"/>
              </a:rPr>
              <a:t> </a:t>
            </a:r>
            <a:r>
              <a:rPr dirty="0" sz="1200" b="1" u="heavy">
                <a:latin typeface="Arial"/>
                <a:cs typeface="Arial"/>
              </a:rPr>
              <a:t>	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024349" y="2775072"/>
            <a:ext cx="126364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b="1" u="heavy">
                <a:latin typeface="Arial"/>
                <a:cs typeface="Arial"/>
              </a:rPr>
              <a:t> </a:t>
            </a:r>
            <a:r>
              <a:rPr dirty="0" sz="1200" spc="125" b="1" u="heavy">
                <a:latin typeface="Arial"/>
                <a:cs typeface="Arial"/>
              </a:rPr>
              <a:t> 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09600" y="2496045"/>
            <a:ext cx="1066800" cy="933450"/>
          </a:xfrm>
          <a:prstGeom prst="rect">
            <a:avLst/>
          </a:prstGeom>
          <a:ln w="25400">
            <a:solidFill>
              <a:srgbClr val="F79646"/>
            </a:solidFill>
          </a:ln>
        </p:spPr>
        <p:txBody>
          <a:bodyPr wrap="square" lIns="0" tIns="831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dirty="0" sz="1200" spc="-20" b="1">
                <a:latin typeface="Arial"/>
                <a:cs typeface="Arial"/>
              </a:rPr>
              <a:t>LAANC</a:t>
            </a:r>
            <a:endParaRPr sz="1200">
              <a:latin typeface="Arial"/>
              <a:cs typeface="Arial"/>
            </a:endParaRPr>
          </a:p>
          <a:p>
            <a:pPr algn="ctr" marL="106680" marR="100330">
              <a:lnSpc>
                <a:spcPct val="100000"/>
              </a:lnSpc>
            </a:pPr>
            <a:r>
              <a:rPr dirty="0" sz="1200" spc="-10" b="1">
                <a:latin typeface="Arial"/>
                <a:cs typeface="Arial"/>
              </a:rPr>
              <a:t>Application  </a:t>
            </a:r>
            <a:r>
              <a:rPr dirty="0" sz="1200" spc="-5" b="1">
                <a:latin typeface="Arial"/>
                <a:cs typeface="Arial"/>
              </a:rPr>
              <a:t>for </a:t>
            </a:r>
            <a:r>
              <a:rPr dirty="0" sz="1200" spc="-15" b="1">
                <a:latin typeface="Arial"/>
                <a:cs typeface="Arial"/>
              </a:rPr>
              <a:t>Air  Traffic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762000" y="3791445"/>
            <a:ext cx="1066800" cy="933450"/>
          </a:xfrm>
          <a:custGeom>
            <a:avLst/>
            <a:gdLst/>
            <a:ahLst/>
            <a:cxnLst/>
            <a:rect l="l" t="t" r="r" b="b"/>
            <a:pathLst>
              <a:path w="1066800" h="933450">
                <a:moveTo>
                  <a:pt x="0" y="0"/>
                </a:moveTo>
                <a:lnTo>
                  <a:pt x="1066800" y="0"/>
                </a:lnTo>
                <a:lnTo>
                  <a:pt x="1066800" y="932954"/>
                </a:lnTo>
                <a:lnTo>
                  <a:pt x="0" y="9329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3" name="object 143"/>
          <p:cNvSpPr txBox="1"/>
          <p:nvPr/>
        </p:nvSpPr>
        <p:spPr>
          <a:xfrm>
            <a:off x="762000" y="3791445"/>
            <a:ext cx="1066800" cy="933450"/>
          </a:xfrm>
          <a:prstGeom prst="rect">
            <a:avLst/>
          </a:prstGeom>
          <a:ln w="25400">
            <a:solidFill>
              <a:srgbClr val="F79646"/>
            </a:solidFill>
          </a:ln>
        </p:spPr>
        <p:txBody>
          <a:bodyPr wrap="square" lIns="0" tIns="831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55"/>
              </a:spcBef>
            </a:pPr>
            <a:r>
              <a:rPr dirty="0" sz="1200" spc="-20" b="1">
                <a:latin typeface="Arial"/>
                <a:cs typeface="Arial"/>
              </a:rPr>
              <a:t>LAANC</a:t>
            </a:r>
            <a:r>
              <a:rPr dirty="0" sz="1200" spc="-15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3</a:t>
            </a:r>
            <a:r>
              <a:rPr dirty="0" baseline="24305" sz="1200" spc="-7" b="1">
                <a:latin typeface="Arial"/>
                <a:cs typeface="Arial"/>
              </a:rPr>
              <a:t>rd</a:t>
            </a:r>
            <a:endParaRPr baseline="24305" sz="1200">
              <a:latin typeface="Arial"/>
              <a:cs typeface="Arial"/>
            </a:endParaRPr>
          </a:p>
          <a:p>
            <a:pPr algn="ctr" marL="106680" marR="100330" indent="381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Party  Partner  </a:t>
            </a:r>
            <a:r>
              <a:rPr dirty="0" sz="1200" spc="-10" b="1">
                <a:latin typeface="Arial"/>
                <a:cs typeface="Arial"/>
              </a:rPr>
              <a:t>Application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2314575" y="1324724"/>
            <a:ext cx="533400" cy="3514090"/>
          </a:xfrm>
          <a:custGeom>
            <a:avLst/>
            <a:gdLst/>
            <a:ahLst/>
            <a:cxnLst/>
            <a:rect l="l" t="t" r="r" b="b"/>
            <a:pathLst>
              <a:path w="533400" h="3514090">
                <a:moveTo>
                  <a:pt x="0" y="0"/>
                </a:moveTo>
                <a:lnTo>
                  <a:pt x="533158" y="0"/>
                </a:lnTo>
                <a:lnTo>
                  <a:pt x="533158" y="3513975"/>
                </a:lnTo>
                <a:lnTo>
                  <a:pt x="0" y="35139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5" name="object 145"/>
          <p:cNvSpPr/>
          <p:nvPr/>
        </p:nvSpPr>
        <p:spPr>
          <a:xfrm>
            <a:off x="2314575" y="1324724"/>
            <a:ext cx="533400" cy="3514090"/>
          </a:xfrm>
          <a:custGeom>
            <a:avLst/>
            <a:gdLst/>
            <a:ahLst/>
            <a:cxnLst/>
            <a:rect l="l" t="t" r="r" b="b"/>
            <a:pathLst>
              <a:path w="533400" h="3514090">
                <a:moveTo>
                  <a:pt x="0" y="0"/>
                </a:moveTo>
                <a:lnTo>
                  <a:pt x="533158" y="0"/>
                </a:lnTo>
                <a:lnTo>
                  <a:pt x="533158" y="3513975"/>
                </a:lnTo>
                <a:lnTo>
                  <a:pt x="0" y="351397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064A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6" name="object 146"/>
          <p:cNvSpPr txBox="1"/>
          <p:nvPr/>
        </p:nvSpPr>
        <p:spPr>
          <a:xfrm>
            <a:off x="2395436" y="2499658"/>
            <a:ext cx="379095" cy="1164590"/>
          </a:xfrm>
          <a:prstGeom prst="rect">
            <a:avLst/>
          </a:prstGeom>
        </p:spPr>
        <p:txBody>
          <a:bodyPr wrap="square" lIns="0" tIns="4445" rIns="0" bIns="0" rtlCol="0" vert="vert270">
            <a:spAutoFit/>
          </a:bodyPr>
          <a:lstStyle/>
          <a:p>
            <a:pPr marL="292735" marR="5080" indent="-280670">
              <a:lnSpc>
                <a:spcPts val="1440"/>
              </a:lnSpc>
              <a:spcBef>
                <a:spcPts val="35"/>
              </a:spcBef>
            </a:pPr>
            <a:r>
              <a:rPr dirty="0" sz="1200" spc="-5" b="1">
                <a:latin typeface="Arial"/>
                <a:cs typeface="Arial"/>
              </a:rPr>
              <a:t>U</a:t>
            </a:r>
            <a:r>
              <a:rPr dirty="0" sz="1200" spc="-4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S</a:t>
            </a:r>
            <a:r>
              <a:rPr dirty="0" sz="1200" spc="4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</a:t>
            </a:r>
            <a:r>
              <a:rPr dirty="0" sz="1200" b="1">
                <a:latin typeface="Arial"/>
                <a:cs typeface="Arial"/>
              </a:rPr>
              <a:t>a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a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L</a:t>
            </a:r>
            <a:r>
              <a:rPr dirty="0" sz="1200" b="1">
                <a:latin typeface="Arial"/>
                <a:cs typeface="Arial"/>
              </a:rPr>
              <a:t>a</a:t>
            </a:r>
            <a:r>
              <a:rPr dirty="0" sz="1200" spc="-35" b="1">
                <a:latin typeface="Arial"/>
                <a:cs typeface="Arial"/>
              </a:rPr>
              <a:t>y</a:t>
            </a:r>
            <a:r>
              <a:rPr dirty="0" sz="1200" b="1">
                <a:latin typeface="Arial"/>
                <a:cs typeface="Arial"/>
              </a:rPr>
              <a:t>er </a:t>
            </a:r>
            <a:r>
              <a:rPr dirty="0" sz="1200" spc="-5" b="1">
                <a:latin typeface="Arial"/>
                <a:cs typeface="Arial"/>
              </a:rPr>
              <a:t>(</a:t>
            </a:r>
            <a:r>
              <a:rPr dirty="0" sz="1200" spc="-65" b="1">
                <a:latin typeface="Arial"/>
                <a:cs typeface="Arial"/>
              </a:rPr>
              <a:t>F</a:t>
            </a:r>
            <a:r>
              <a:rPr dirty="0" sz="1200" spc="-30" b="1">
                <a:latin typeface="Arial"/>
                <a:cs typeface="Arial"/>
              </a:rPr>
              <a:t>A</a:t>
            </a:r>
            <a:r>
              <a:rPr dirty="0" sz="1200" b="1">
                <a:latin typeface="Arial"/>
                <a:cs typeface="Arial"/>
              </a:rPr>
              <a:t>A</a:t>
            </a:r>
            <a:r>
              <a:rPr dirty="0" sz="1200" spc="-2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I</a:t>
            </a:r>
            <a:r>
              <a:rPr dirty="0" sz="1200" spc="-5" b="1">
                <a:latin typeface="Arial"/>
                <a:cs typeface="Arial"/>
              </a:rPr>
              <a:t>T</a:t>
            </a:r>
            <a:r>
              <a:rPr dirty="0" sz="1200" b="1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7" name="object 147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148" name="object 148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  <a:hlinkClick r:id="rId29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149" name="object 14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  <p:transition spd="med">
    <p:fade thruBlk="0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066" y="193175"/>
            <a:ext cx="6934834" cy="5486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17375E"/>
                </a:solidFill>
              </a:rPr>
              <a:t>UAS </a:t>
            </a:r>
            <a:r>
              <a:rPr dirty="0" spc="-5">
                <a:solidFill>
                  <a:srgbClr val="17375E"/>
                </a:solidFill>
              </a:rPr>
              <a:t>Identification and</a:t>
            </a:r>
            <a:r>
              <a:rPr dirty="0" spc="-25">
                <a:solidFill>
                  <a:srgbClr val="17375E"/>
                </a:solidFill>
              </a:rPr>
              <a:t> </a:t>
            </a:r>
            <a:r>
              <a:rPr dirty="0" spc="-5">
                <a:solidFill>
                  <a:srgbClr val="17375E"/>
                </a:solidFill>
              </a:rPr>
              <a:t>Tracking</a:t>
            </a:r>
          </a:p>
        </p:txBody>
      </p:sp>
      <p:sp>
        <p:nvSpPr>
          <p:cNvPr id="3" name="object 3"/>
          <p:cNvSpPr/>
          <p:nvPr/>
        </p:nvSpPr>
        <p:spPr>
          <a:xfrm>
            <a:off x="7972425" y="685800"/>
            <a:ext cx="1030286" cy="974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501128" y="1793747"/>
            <a:ext cx="68579" cy="33680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93519" y="1793747"/>
            <a:ext cx="77723" cy="38343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72939" y="1426464"/>
            <a:ext cx="74675" cy="31958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3380" y="1933955"/>
            <a:ext cx="2394191" cy="9524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20595" y="2223194"/>
            <a:ext cx="1993900" cy="3803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135255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Existing and Emerging  </a:t>
            </a:r>
            <a:r>
              <a:rPr dirty="0" sz="1200" spc="-10" b="1">
                <a:latin typeface="Arial"/>
                <a:cs typeface="Arial"/>
              </a:rPr>
              <a:t>Technologies </a:t>
            </a:r>
            <a:r>
              <a:rPr dirty="0" sz="1200" spc="-5" b="1">
                <a:latin typeface="Arial"/>
                <a:cs typeface="Arial"/>
              </a:rPr>
              <a:t>Group</a:t>
            </a:r>
            <a:r>
              <a:rPr dirty="0" sz="1200" spc="-50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(WG1)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39083" y="1933955"/>
            <a:ext cx="2394203" cy="97383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524303" y="2191698"/>
            <a:ext cx="1898650" cy="4419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" marR="5080" indent="-18415">
              <a:lnSpc>
                <a:spcPct val="100000"/>
              </a:lnSpc>
            </a:pPr>
            <a:r>
              <a:rPr dirty="0" sz="1400" spc="-5" b="1">
                <a:latin typeface="Arial"/>
                <a:cs typeface="Arial"/>
              </a:rPr>
              <a:t>Law Enforcement </a:t>
            </a:r>
            <a:r>
              <a:rPr dirty="0" sz="1400" spc="-10" b="1">
                <a:latin typeface="Arial"/>
                <a:cs typeface="Arial"/>
              </a:rPr>
              <a:t>and  </a:t>
            </a:r>
            <a:r>
              <a:rPr dirty="0" sz="1400" b="1">
                <a:latin typeface="Arial"/>
                <a:cs typeface="Arial"/>
              </a:rPr>
              <a:t>Security </a:t>
            </a:r>
            <a:r>
              <a:rPr dirty="0" sz="1400" spc="-5" b="1">
                <a:latin typeface="Arial"/>
                <a:cs typeface="Arial"/>
              </a:rPr>
              <a:t>Group</a:t>
            </a:r>
            <a:r>
              <a:rPr dirty="0" sz="1400" spc="-120" b="1">
                <a:latin typeface="Arial"/>
                <a:cs typeface="Arial"/>
              </a:rPr>
              <a:t> </a:t>
            </a:r>
            <a:r>
              <a:rPr dirty="0" sz="1400" spc="-5" b="1">
                <a:latin typeface="Arial"/>
                <a:cs typeface="Arial"/>
              </a:rPr>
              <a:t>(WG2)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257544" y="1921764"/>
            <a:ext cx="2394191" cy="101650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640912" y="2161726"/>
            <a:ext cx="1520825" cy="502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9539" marR="5080" indent="-11747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-10" b="1">
                <a:latin typeface="Arial"/>
                <a:cs typeface="Arial"/>
              </a:rPr>
              <a:t>mp</a:t>
            </a:r>
            <a:r>
              <a:rPr dirty="0" sz="1600" spc="-5" b="1">
                <a:latin typeface="Arial"/>
                <a:cs typeface="Arial"/>
              </a:rPr>
              <a:t>l</a:t>
            </a:r>
            <a:r>
              <a:rPr dirty="0" sz="1600" spc="-5" b="1">
                <a:latin typeface="Arial"/>
                <a:cs typeface="Arial"/>
              </a:rPr>
              <a:t>e</a:t>
            </a:r>
            <a:r>
              <a:rPr dirty="0" sz="1600" spc="-10" b="1">
                <a:latin typeface="Arial"/>
                <a:cs typeface="Arial"/>
              </a:rPr>
              <a:t>m</a:t>
            </a:r>
            <a:r>
              <a:rPr dirty="0" sz="1600" spc="-5" b="1">
                <a:latin typeface="Arial"/>
                <a:cs typeface="Arial"/>
              </a:rPr>
              <a:t>e</a:t>
            </a:r>
            <a:r>
              <a:rPr dirty="0" sz="1600" spc="-10" b="1">
                <a:latin typeface="Arial"/>
                <a:cs typeface="Arial"/>
              </a:rPr>
              <a:t>nt</a:t>
            </a:r>
            <a:r>
              <a:rPr dirty="0" sz="1600" spc="-5" b="1">
                <a:latin typeface="Arial"/>
                <a:cs typeface="Arial"/>
              </a:rPr>
              <a:t>a</a:t>
            </a:r>
            <a:r>
              <a:rPr dirty="0" sz="1600" spc="-10" b="1">
                <a:latin typeface="Arial"/>
                <a:cs typeface="Arial"/>
              </a:rPr>
              <a:t>t</a:t>
            </a:r>
            <a:r>
              <a:rPr dirty="0" sz="1600" spc="-5" b="1">
                <a:latin typeface="Arial"/>
                <a:cs typeface="Arial"/>
              </a:rPr>
              <a:t>i</a:t>
            </a:r>
            <a:r>
              <a:rPr dirty="0" sz="1600" spc="-10" b="1">
                <a:latin typeface="Arial"/>
                <a:cs typeface="Arial"/>
              </a:rPr>
              <a:t>on  </a:t>
            </a:r>
            <a:r>
              <a:rPr dirty="0" sz="1600" spc="-10" b="1">
                <a:latin typeface="Arial"/>
                <a:cs typeface="Arial"/>
              </a:rPr>
              <a:t>Group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(WG3)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52927" y="638555"/>
            <a:ext cx="3368039" cy="13213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3049984" y="1092450"/>
            <a:ext cx="2868930" cy="427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Identification &amp; </a:t>
            </a:r>
            <a:r>
              <a:rPr dirty="0" sz="1600" spc="-15" b="1">
                <a:latin typeface="Arial"/>
                <a:cs typeface="Arial"/>
              </a:rPr>
              <a:t>Tracking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ARC</a:t>
            </a:r>
            <a:endParaRPr sz="16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DFO-Earl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b="1">
                <a:latin typeface="Arial"/>
                <a:cs typeface="Arial"/>
              </a:rPr>
              <a:t>Lawrence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91996" y="1766316"/>
            <a:ext cx="6060947" cy="777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80643" y="4532376"/>
            <a:ext cx="1892807" cy="10454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7408" y="5376671"/>
            <a:ext cx="1894331" cy="7406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638543" y="4421123"/>
            <a:ext cx="1892807" cy="7421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569964" y="2860560"/>
            <a:ext cx="1911095" cy="103173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694592" y="3075077"/>
            <a:ext cx="1557020" cy="517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5402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Domestic/  International</a:t>
            </a:r>
            <a:r>
              <a:rPr dirty="0" sz="1100" spc="-7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Technology</a:t>
            </a:r>
            <a:endParaRPr sz="1100">
              <a:latin typeface="Arial"/>
              <a:cs typeface="Arial"/>
            </a:endParaRPr>
          </a:p>
          <a:p>
            <a:pPr algn="ctr" marL="1905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Industry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592823" y="3762755"/>
            <a:ext cx="1892807" cy="7421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6798864" y="3975701"/>
            <a:ext cx="142684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Standards</a:t>
            </a:r>
            <a:r>
              <a:rPr dirty="0" sz="1400" spc="-9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Bodies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80644" y="2869704"/>
            <a:ext cx="1924811" cy="10317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718465" y="3084545"/>
            <a:ext cx="1596390" cy="517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5529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Domestic/  International</a:t>
            </a:r>
            <a:r>
              <a:rPr dirty="0" sz="1100" spc="235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Technology</a:t>
            </a:r>
            <a:endParaRPr sz="1100">
              <a:latin typeface="Arial"/>
              <a:cs typeface="Arial"/>
            </a:endParaRPr>
          </a:p>
          <a:p>
            <a:pPr marL="530860">
              <a:lnSpc>
                <a:spcPct val="100000"/>
              </a:lnSpc>
            </a:pPr>
            <a:r>
              <a:rPr dirty="0" sz="1100">
                <a:latin typeface="Arial"/>
                <a:cs typeface="Arial"/>
              </a:rPr>
              <a:t>Industry</a:t>
            </a:r>
            <a:endParaRPr sz="11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80643" y="3753611"/>
            <a:ext cx="1940051" cy="103022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724852" y="3967003"/>
            <a:ext cx="1563370" cy="5175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493395">
              <a:lnSpc>
                <a:spcPct val="100000"/>
              </a:lnSpc>
            </a:pPr>
            <a:r>
              <a:rPr dirty="0" sz="1100" spc="-10">
                <a:latin typeface="Arial"/>
                <a:cs typeface="Arial"/>
              </a:rPr>
              <a:t>FFRDCs  </a:t>
            </a:r>
            <a:r>
              <a:rPr dirty="0" sz="1100" spc="-5">
                <a:latin typeface="Arial"/>
                <a:cs typeface="Arial"/>
              </a:rPr>
              <a:t>(MITRE,</a:t>
            </a:r>
            <a:r>
              <a:rPr dirty="0" sz="1100" spc="-35">
                <a:latin typeface="Arial"/>
                <a:cs typeface="Arial"/>
              </a:rPr>
              <a:t> </a:t>
            </a:r>
            <a:r>
              <a:rPr dirty="0" sz="1100" spc="-5">
                <a:latin typeface="Arial"/>
                <a:cs typeface="Arial"/>
              </a:rPr>
              <a:t>MIT/LL,VOLPE,</a:t>
            </a:r>
            <a:endParaRPr sz="1100">
              <a:latin typeface="Arial"/>
              <a:cs typeface="Arial"/>
            </a:endParaRPr>
          </a:p>
          <a:p>
            <a:pPr marL="100965">
              <a:lnSpc>
                <a:spcPct val="100000"/>
              </a:lnSpc>
            </a:pPr>
            <a:r>
              <a:rPr dirty="0" sz="1100" spc="-5">
                <a:latin typeface="Arial"/>
                <a:cs typeface="Arial"/>
              </a:rPr>
              <a:t>Aerospace Corp,</a:t>
            </a:r>
            <a:r>
              <a:rPr dirty="0" sz="1100" spc="-6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etc.)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10355" y="3509771"/>
            <a:ext cx="2013203" cy="74066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3731784" y="3721937"/>
            <a:ext cx="1664970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Sheriffs</a:t>
            </a:r>
            <a:r>
              <a:rPr dirty="0" sz="1400" spc="-1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Associations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16451" y="2878835"/>
            <a:ext cx="1894331" cy="74218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3905429" y="3091572"/>
            <a:ext cx="126174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Chiefs of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Police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08247" y="4177283"/>
            <a:ext cx="2162555" cy="74066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3629742" y="4389282"/>
            <a:ext cx="181419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Govt </a:t>
            </a:r>
            <a:r>
              <a:rPr dirty="0" sz="1400">
                <a:latin typeface="Arial"/>
                <a:cs typeface="Arial"/>
              </a:rPr>
              <a:t>Security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Partners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47688" y="5100827"/>
            <a:ext cx="1894331" cy="74066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1262975" y="4633638"/>
            <a:ext cx="6885305" cy="1183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898515">
              <a:lnSpc>
                <a:spcPct val="100000"/>
              </a:lnSpc>
            </a:pPr>
            <a:r>
              <a:rPr dirty="0" sz="1400" spc="-5">
                <a:latin typeface="Arial"/>
                <a:cs typeface="Arial"/>
              </a:rPr>
              <a:t>Operators</a:t>
            </a:r>
            <a:endParaRPr sz="1400">
              <a:latin typeface="Arial"/>
              <a:cs typeface="Arial"/>
            </a:endParaRPr>
          </a:p>
          <a:p>
            <a:pPr marL="34290">
              <a:lnSpc>
                <a:spcPct val="100000"/>
              </a:lnSpc>
              <a:spcBef>
                <a:spcPts val="390"/>
              </a:spcBef>
            </a:pPr>
            <a:r>
              <a:rPr dirty="0" sz="1400" spc="-5">
                <a:latin typeface="Arial"/>
                <a:cs typeface="Arial"/>
              </a:rPr>
              <a:t>NIST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1400" spc="-10">
                <a:latin typeface="Arial"/>
                <a:cs typeface="Arial"/>
              </a:rPr>
              <a:t>M</a:t>
            </a:r>
            <a:r>
              <a:rPr dirty="0" sz="1400" spc="-5">
                <a:latin typeface="Arial"/>
                <a:cs typeface="Arial"/>
              </a:rPr>
              <a:t>anu</a:t>
            </a:r>
            <a:r>
              <a:rPr dirty="0" sz="1400" spc="5">
                <a:latin typeface="Arial"/>
                <a:cs typeface="Arial"/>
              </a:rPr>
              <a:t>f</a:t>
            </a:r>
            <a:r>
              <a:rPr dirty="0" sz="1400" spc="-5">
                <a:latin typeface="Arial"/>
                <a:cs typeface="Arial"/>
              </a:rPr>
              <a:t>a</a:t>
            </a:r>
            <a:r>
              <a:rPr dirty="0" sz="1400" spc="5">
                <a:latin typeface="Arial"/>
                <a:cs typeface="Arial"/>
              </a:rPr>
              <a:t>c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 spc="-5">
                <a:latin typeface="Arial"/>
                <a:cs typeface="Arial"/>
              </a:rPr>
              <a:t>u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 spc="-5">
                <a:latin typeface="Arial"/>
                <a:cs typeface="Arial"/>
              </a:rPr>
              <a:t>e</a:t>
            </a:r>
            <a:r>
              <a:rPr dirty="0" sz="1400" spc="-15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dirty="0" sz="1400">
                <a:latin typeface="Arial"/>
                <a:cs typeface="Arial"/>
              </a:rPr>
              <a:t>NASA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dt" idx="6" sz="half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pc="-15"/>
              <a:t>REDAC </a:t>
            </a:r>
            <a:r>
              <a:rPr dirty="0" spc="-5"/>
              <a:t>Meeting  </a:t>
            </a:r>
            <a:r>
              <a:rPr dirty="0"/>
              <a:t>May </a:t>
            </a:r>
            <a:r>
              <a:rPr dirty="0" spc="-10"/>
              <a:t>31,</a:t>
            </a:r>
            <a:r>
              <a:rPr dirty="0" spc="-105"/>
              <a:t> </a:t>
            </a:r>
            <a:r>
              <a:rPr dirty="0" spc="-10"/>
              <a:t>2017</a:t>
            </a:r>
          </a:p>
        </p:txBody>
      </p:sp>
      <p:sp>
        <p:nvSpPr>
          <p:cNvPr id="36" name="object 3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ct val="86300"/>
              </a:lnSpc>
              <a:spcBef>
                <a:spcPts val="180"/>
              </a:spcBef>
            </a:pPr>
            <a:r>
              <a:rPr dirty="0" spc="-5"/>
              <a:t>Federal</a:t>
            </a:r>
            <a:r>
              <a:rPr dirty="0" spc="-120"/>
              <a:t> </a:t>
            </a:r>
            <a:r>
              <a:rPr dirty="0" spc="-15"/>
              <a:t>Aviation  </a:t>
            </a:r>
            <a:r>
              <a:rPr dirty="0" spc="-5"/>
              <a:t>Administration  </a:t>
            </a:r>
            <a:r>
              <a:rPr dirty="0" sz="1050" spc="-5" b="0">
                <a:solidFill>
                  <a:srgbClr val="C1C1C1"/>
                </a:solidFill>
                <a:latin typeface="Arial"/>
                <a:cs typeface="Arial"/>
                <a:hlinkClick r:id="rId22"/>
              </a:rPr>
              <a:t>www.faa.gov/uas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425"/>
              </a:lnSpc>
            </a:pPr>
            <a:fld id="{81D60167-4931-47E6-BA6A-407CBD079E47}" type="slidenum">
              <a:rPr dirty="0" spc="-5"/>
              <a:t>10</a:t>
            </a:fld>
          </a:p>
        </p:txBody>
      </p:sp>
    </p:spTree>
  </p:cSld>
  <p:clrMapOvr>
    <a:masterClrMapping/>
  </p:clrMapOvr>
  <p:transition spd="med">
    <p:fade thruBlk="0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1C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Dickerman, Thea CTR (FAA)</dc:creator>
  <dc:title>FAA Unmanned Aircraft System (UAS) Updates</dc:title>
  <dcterms:created xsi:type="dcterms:W3CDTF">2017-05-25T13:47:52Z</dcterms:created>
  <dcterms:modified xsi:type="dcterms:W3CDTF">2017-05-25T13:47:52Z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2017-05-23T00:00:00Z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2017-05-25T00:00:00Z</vt:filetime>
  </property>
</Properties>
</file>