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snapToGrid="0">
      <p:cViewPr varScale="1">
        <p:scale>
          <a:sx n="94" d="100"/>
          <a:sy n="94" d="100"/>
        </p:scale>
        <p:origin x="86" y="41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DC24FF-B348-457E-AC2A-464623C86523}"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754878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DC24FF-B348-457E-AC2A-464623C86523}"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530896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DC24FF-B348-457E-AC2A-464623C86523}"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4279736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DC24FF-B348-457E-AC2A-464623C86523}"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2573462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7DC24FF-B348-457E-AC2A-464623C86523}"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46447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DC24FF-B348-457E-AC2A-464623C86523}"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235400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DC24FF-B348-457E-AC2A-464623C86523}" type="datetimeFigureOut">
              <a:rPr lang="en-US" smtClean="0"/>
              <a:t>5/16/2017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140678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DC24FF-B348-457E-AC2A-464623C86523}" type="datetimeFigureOut">
              <a:rPr lang="en-US" smtClean="0"/>
              <a:t>5/16/2017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859095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C24FF-B348-457E-AC2A-464623C86523}" type="datetimeFigureOut">
              <a:rPr lang="en-US" smtClean="0"/>
              <a:t>5/16/2017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1351518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7DC24FF-B348-457E-AC2A-464623C86523}"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554803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7DC24FF-B348-457E-AC2A-464623C86523}"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ACD64-0A40-4222-87FC-301543E1CF94}" type="slidenum">
              <a:rPr lang="en-US" smtClean="0"/>
              <a:t>‹#›</a:t>
            </a:fld>
            <a:endParaRPr lang="en-US"/>
          </a:p>
        </p:txBody>
      </p:sp>
    </p:spTree>
    <p:extLst>
      <p:ext uri="{BB962C8B-B14F-4D97-AF65-F5344CB8AC3E}">
        <p14:creationId xmlns:p14="http://schemas.microsoft.com/office/powerpoint/2010/main" val="305261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C24FF-B348-457E-AC2A-464623C86523}" type="datetimeFigureOut">
              <a:rPr lang="en-US" smtClean="0"/>
              <a:t>5/16/2017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ACD64-0A40-4222-87FC-301543E1CF94}" type="slidenum">
              <a:rPr lang="en-US" smtClean="0"/>
              <a:t>‹#›</a:t>
            </a:fld>
            <a:endParaRPr lang="en-US"/>
          </a:p>
        </p:txBody>
      </p:sp>
    </p:spTree>
    <p:extLst>
      <p:ext uri="{BB962C8B-B14F-4D97-AF65-F5344CB8AC3E}">
        <p14:creationId xmlns:p14="http://schemas.microsoft.com/office/powerpoint/2010/main" val="1322253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REDAC Human Factors Subcommittee Findings and Recommendations</a:t>
            </a:r>
            <a:endParaRPr lang="en-US" dirty="0"/>
          </a:p>
        </p:txBody>
      </p:sp>
      <p:sp>
        <p:nvSpPr>
          <p:cNvPr id="3" name="Subtitle 2"/>
          <p:cNvSpPr>
            <a:spLocks noGrp="1"/>
          </p:cNvSpPr>
          <p:nvPr>
            <p:ph type="subTitle" idx="1"/>
          </p:nvPr>
        </p:nvSpPr>
        <p:spPr/>
        <p:txBody>
          <a:bodyPr>
            <a:normAutofit/>
          </a:bodyPr>
          <a:lstStyle/>
          <a:p>
            <a:r>
              <a:rPr lang="en-US" sz="3600" dirty="0" smtClean="0"/>
              <a:t>Spring 2017</a:t>
            </a:r>
          </a:p>
          <a:p>
            <a:r>
              <a:rPr lang="en-US" sz="3600" dirty="0" smtClean="0"/>
              <a:t>Jack Blackhurst</a:t>
            </a:r>
          </a:p>
          <a:p>
            <a:endParaRPr lang="en-US" sz="3600" dirty="0"/>
          </a:p>
        </p:txBody>
      </p:sp>
    </p:spTree>
    <p:extLst>
      <p:ext uri="{BB962C8B-B14F-4D97-AF65-F5344CB8AC3E}">
        <p14:creationId xmlns:p14="http://schemas.microsoft.com/office/powerpoint/2010/main" val="1642580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Factors Portfolio Prioritization and Competencies.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u="sng" dirty="0" smtClean="0"/>
              <a:t>Finding 1</a:t>
            </a:r>
            <a:r>
              <a:rPr lang="en-US" dirty="0" smtClean="0"/>
              <a:t>: </a:t>
            </a:r>
            <a:r>
              <a:rPr lang="en-US" dirty="0" smtClean="0"/>
              <a:t>The </a:t>
            </a:r>
            <a:r>
              <a:rPr lang="en-US" dirty="0"/>
              <a:t>Human Factors Subcommittee had a previous finding concerned about how HF research funding for NextGen and UAVs have significantly increased at the expense of core HF research areas like fatigue and training. The Subcommittee received a briefing on the prioritization process but it didn't answer the question. Further Subcommittee discussion addressed how the HF research community manages its competencies whether organic, contract, or Centers of Excellence. The HF Community could not tell the HF Subcommittee how it assesses its technical competencies.</a:t>
            </a:r>
          </a:p>
          <a:p>
            <a:pPr marL="0" indent="0">
              <a:buNone/>
            </a:pPr>
            <a:r>
              <a:rPr lang="en-US" dirty="0"/>
              <a:t> </a:t>
            </a:r>
          </a:p>
          <a:p>
            <a:pPr marL="0" indent="0">
              <a:buNone/>
            </a:pPr>
            <a:r>
              <a:rPr lang="en-US" b="1" u="sng" dirty="0" smtClean="0"/>
              <a:t>Recommendation </a:t>
            </a:r>
            <a:r>
              <a:rPr lang="en-US" b="1" u="sng" dirty="0" smtClean="0"/>
              <a:t>1</a:t>
            </a:r>
            <a:r>
              <a:rPr lang="en-US" dirty="0" smtClean="0"/>
              <a:t>: </a:t>
            </a:r>
            <a:r>
              <a:rPr lang="en-US" dirty="0"/>
              <a:t>The Subcommittee recommends the FAA HF research community establishes a process to define and assess its technical competencies in a Lead, Leverage, Watch, or similar construct to be able to determine the status of their ability to respond to changing FAA priority needs. The Subcommittee recommends the FAA HF community report out to the HF REDAC Subcommittee at its next meeting.</a:t>
            </a:r>
          </a:p>
        </p:txBody>
      </p:sp>
    </p:spTree>
    <p:extLst>
      <p:ext uri="{BB962C8B-B14F-4D97-AF65-F5344CB8AC3E}">
        <p14:creationId xmlns:p14="http://schemas.microsoft.com/office/powerpoint/2010/main" val="3248821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NextGen HF Research Support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u="sng" dirty="0" smtClean="0"/>
              <a:t>Finding 2</a:t>
            </a:r>
            <a:r>
              <a:rPr lang="en-US" dirty="0" smtClean="0"/>
              <a:t>: The </a:t>
            </a:r>
            <a:r>
              <a:rPr lang="en-US" dirty="0"/>
              <a:t>Subcommittee has made previous recommendations on the need for HF research in NextGen. The Subcommittee received a briefing and was very pleased with the HF communities' response and proposed research plan for FY19. However, due to current budget deliberations, this research was reflected as unfunded. The Subcommittee supports this proposed research.</a:t>
            </a:r>
          </a:p>
          <a:p>
            <a:pPr marL="0" indent="0">
              <a:buNone/>
            </a:pPr>
            <a:endParaRPr lang="en-US" dirty="0"/>
          </a:p>
          <a:p>
            <a:pPr marL="0" indent="0">
              <a:buNone/>
            </a:pPr>
            <a:r>
              <a:rPr lang="en-US" b="1" u="sng" dirty="0" smtClean="0"/>
              <a:t>Recommendation 2</a:t>
            </a:r>
            <a:r>
              <a:rPr lang="en-US" dirty="0" smtClean="0"/>
              <a:t>:  </a:t>
            </a:r>
            <a:r>
              <a:rPr lang="en-US" dirty="0"/>
              <a:t>The Subcommittee recommends the NextGen Chief Scientist assess the priority and funding of this HF NextGen research and report out the results at the next HF Subcommittee meeting.</a:t>
            </a:r>
          </a:p>
          <a:p>
            <a:pPr marL="0" indent="0">
              <a:buNone/>
            </a:pPr>
            <a:endParaRPr lang="en-US" dirty="0"/>
          </a:p>
        </p:txBody>
      </p:sp>
    </p:spTree>
    <p:extLst>
      <p:ext uri="{BB962C8B-B14F-4D97-AF65-F5344CB8AC3E}">
        <p14:creationId xmlns:p14="http://schemas.microsoft.com/office/powerpoint/2010/main" val="255490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Mixed-Capability NextGen Environment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u="sng" dirty="0" smtClean="0"/>
              <a:t>Finding 3</a:t>
            </a:r>
            <a:r>
              <a:rPr lang="en-US" dirty="0" smtClean="0"/>
              <a:t>: Two </a:t>
            </a:r>
            <a:r>
              <a:rPr lang="en-US" dirty="0"/>
              <a:t>years ago the REDAC Committee identified mixed equipage as one of the top issues the FAA will face in the next ten years. A discussion on this issue was held at the March 2017 meeting.</a:t>
            </a:r>
          </a:p>
          <a:p>
            <a:pPr marL="0" indent="0">
              <a:buNone/>
            </a:pPr>
            <a:endParaRPr lang="en-US" dirty="0"/>
          </a:p>
          <a:p>
            <a:pPr marL="0" indent="0">
              <a:buNone/>
            </a:pPr>
            <a:r>
              <a:rPr lang="en-US" b="1" u="sng" dirty="0" smtClean="0"/>
              <a:t>Recommendation 3</a:t>
            </a:r>
            <a:r>
              <a:rPr lang="en-US" dirty="0" smtClean="0"/>
              <a:t>: </a:t>
            </a:r>
            <a:r>
              <a:rPr lang="en-US" dirty="0"/>
              <a:t>At the next HF Subcommittee meeting, Human Factors Subcommittee requests that the FAA summarize research that has been conducted that considers the effects of NextGen implementation of multiple capabilities across the NAS and increased complexity on the human role, to include their interaction and integrated human performance considerations on pilots, dispatchers, and controllers. This will allow the Human Factors Subcommittee to ascertain the extent to which the human role has been accounted for in the complex multi-capability environment of NextGen, and help determine where more specific HF research may be warranted to avoid failure to successfully apply combinations of new capabilities and realize their benefits.</a:t>
            </a:r>
          </a:p>
          <a:p>
            <a:pPr marL="0" indent="0">
              <a:buNone/>
            </a:pPr>
            <a:endParaRPr lang="en-US" dirty="0"/>
          </a:p>
        </p:txBody>
      </p:sp>
    </p:spTree>
    <p:extLst>
      <p:ext uri="{BB962C8B-B14F-4D97-AF65-F5344CB8AC3E}">
        <p14:creationId xmlns:p14="http://schemas.microsoft.com/office/powerpoint/2010/main" val="4244636697"/>
      </p:ext>
    </p:extLst>
  </p:cSld>
  <p:clrMapOvr>
    <a:masterClrMapping/>
  </p:clrMapOvr>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366</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REDAC Human Factors Subcommittee Findings and Recommendations</vt:lpstr>
      <vt:lpstr>Human Factors Portfolio Prioritization and Competencies.</vt:lpstr>
      <vt:lpstr>NextGen HF Research Support</vt:lpstr>
      <vt:lpstr>Mixed-Capability NextGen Environment</vt:lpstr>
    </vt:vector>
  </TitlesOfParts>
  <Company>FAA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REDAC Human Factors Subcommittee Findings and Recommendations</dc:title>
  <dc:creator>Sherry Chappell</dc:creator>
  <cp:lastModifiedBy>Sherry Chappell</cp:lastModifiedBy>
  <cp:revision>3</cp:revision>
  <dcterms:created xsi:type="dcterms:W3CDTF">2017-05-16T19:42:16Z</dcterms:created>
  <dcterms:modified xsi:type="dcterms:W3CDTF">2017-05-16T19:46:56Z</dcterms:modified>
</cp:coreProperties>
</file>