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725" r:id="rId5"/>
  </p:sldMasterIdLst>
  <p:notesMasterIdLst>
    <p:notesMasterId r:id="rId24"/>
  </p:notesMasterIdLst>
  <p:handoutMasterIdLst>
    <p:handoutMasterId r:id="rId25"/>
  </p:handoutMasterIdLst>
  <p:sldIdLst>
    <p:sldId id="366" r:id="rId6"/>
    <p:sldId id="438" r:id="rId7"/>
    <p:sldId id="444" r:id="rId8"/>
    <p:sldId id="445" r:id="rId9"/>
    <p:sldId id="418" r:id="rId10"/>
    <p:sldId id="402" r:id="rId11"/>
    <p:sldId id="431" r:id="rId12"/>
    <p:sldId id="448" r:id="rId13"/>
    <p:sldId id="442" r:id="rId14"/>
    <p:sldId id="432" r:id="rId15"/>
    <p:sldId id="420" r:id="rId16"/>
    <p:sldId id="449" r:id="rId17"/>
    <p:sldId id="450" r:id="rId18"/>
    <p:sldId id="446" r:id="rId19"/>
    <p:sldId id="427" r:id="rId20"/>
    <p:sldId id="451" r:id="rId21"/>
    <p:sldId id="346" r:id="rId22"/>
    <p:sldId id="452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4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1" userDrawn="1">
          <p15:clr>
            <a:srgbClr val="A4A3A4"/>
          </p15:clr>
        </p15:guide>
        <p15:guide id="2" pos="2237" userDrawn="1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  <p15:guide id="5" orient="horz" pos="2955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pos="2245">
          <p15:clr>
            <a:srgbClr val="A4A3A4"/>
          </p15:clr>
        </p15:guide>
        <p15:guide id="8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 Whitley" initials="PW" lastIdx="5" clrIdx="0"/>
  <p:cmAuthor id="1" name="son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660066"/>
    <a:srgbClr val="9900FF"/>
    <a:srgbClr val="990099"/>
    <a:srgbClr val="9900CC"/>
    <a:srgbClr val="0000FF"/>
    <a:srgbClr val="E7E7E7"/>
    <a:srgbClr val="006600"/>
    <a:srgbClr val="3399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9" autoAdjust="0"/>
    <p:restoredTop sz="92175" autoAdjust="0"/>
  </p:normalViewPr>
  <p:slideViewPr>
    <p:cSldViewPr>
      <p:cViewPr varScale="1">
        <p:scale>
          <a:sx n="104" d="100"/>
          <a:sy n="104" d="100"/>
        </p:scale>
        <p:origin x="-1932" y="-84"/>
      </p:cViewPr>
      <p:guideLst>
        <p:guide orient="horz" pos="384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-1570" y="-62"/>
      </p:cViewPr>
      <p:guideLst>
        <p:guide orient="horz" pos="2951"/>
        <p:guide orient="horz" pos="2924"/>
        <p:guide orient="horz" pos="2955"/>
        <p:guide orient="horz" pos="2928"/>
        <p:guide pos="2237"/>
        <p:guide pos="2200"/>
        <p:guide pos="224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1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975181D7-6CE8-4CB8-9C0A-37EA0A449069}" type="datetimeFigureOut">
              <a:rPr lang="en-US" smtClean="0"/>
              <a:pPr/>
              <a:t>5/28/2017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DB90389B-DC6B-4FF7-B382-0D3AD17825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9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5" y="1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84AAB8-D4B8-468F-AD20-E9682A1FB307}" type="datetimeFigureOut">
              <a:rPr lang="en-US"/>
              <a:pPr>
                <a:defRPr/>
              </a:pPr>
              <a:t>5/28/2017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80" rIns="93157" bIns="4658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9"/>
            <a:ext cx="5607050" cy="4183063"/>
          </a:xfrm>
          <a:prstGeom prst="rect">
            <a:avLst/>
          </a:prstGeom>
        </p:spPr>
        <p:txBody>
          <a:bodyPr vert="horz" lIns="93157" tIns="46580" rIns="93157" bIns="465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829675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5" y="8829675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96B079-0203-4EF7-8C2B-A1AC366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37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 dirty="0" smtClean="0"/>
              <a:t>Narrowing the focus to the R,E&amp;D Account: i.e. No longer discussing the larger R&amp;D program described in the NARP (which</a:t>
            </a:r>
            <a:r>
              <a:rPr lang="en-US" altLang="en-US" b="1" baseline="0" dirty="0" smtClean="0"/>
              <a:t> includes F&amp;E/AIP)</a:t>
            </a:r>
            <a:endParaRPr lang="en-US" altLang="en-US" baseline="0" dirty="0" smtClean="0"/>
          </a:p>
          <a:p>
            <a:endParaRPr lang="en-US" altLang="en-US" baseline="0" dirty="0" smtClean="0"/>
          </a:p>
          <a:p>
            <a:pPr marL="228552" indent="-228552">
              <a:buFont typeface="+mj-lt"/>
              <a:buAutoNum type="arabicPeriod"/>
            </a:pPr>
            <a:r>
              <a:rPr lang="en-US" altLang="en-US" dirty="0" smtClean="0"/>
              <a:t>The R,E&amp;D appropriation is the smallest of FAA’s capital accounts (about 1% of FAA’s total budget authority) and the only one dedicated exclusively to R&amp;D. </a:t>
            </a:r>
          </a:p>
          <a:p>
            <a:pPr marL="228552" indent="-228552">
              <a:buFont typeface="+mj-lt"/>
              <a:buAutoNum type="arabicPeriod"/>
            </a:pPr>
            <a:r>
              <a:rPr lang="en-US" altLang="en-US" dirty="0" smtClean="0"/>
              <a:t>Like the F&amp;E appropriation,</a:t>
            </a:r>
            <a:r>
              <a:rPr lang="en-US" altLang="en-US" baseline="0" dirty="0" smtClean="0"/>
              <a:t> it is a multiyear account with funds remaining available for obligation for three years; thus during any execution year we operate with three active accounts.</a:t>
            </a:r>
          </a:p>
          <a:p>
            <a:pPr marL="228552" indent="-228552">
              <a:buFont typeface="+mj-lt"/>
              <a:buAutoNum type="arabicPeriod"/>
            </a:pPr>
            <a:r>
              <a:rPr lang="en-US" altLang="en-US" baseline="0" dirty="0" smtClean="0"/>
              <a:t>Unlike the F&amp;E appropriation, each budgeted line item within the R,E&amp;D appropriation provides for both the federal staff and the contracted resources supporting the program.</a:t>
            </a:r>
          </a:p>
          <a:p>
            <a:pPr marL="228552" indent="-228552">
              <a:buFont typeface="+mj-lt"/>
              <a:buAutoNum type="arabicPeriod"/>
            </a:pPr>
            <a:r>
              <a:rPr lang="en-US" altLang="en-US" baseline="0" dirty="0" smtClean="0"/>
              <a:t>Another distinctive characteristic of the R,E&amp;D portfolio is that it largely supports research aimed at informing regulatory activity (i.e. issuance of rules and guidance materials) as opposed to developing new technology – a key thrust of R&amp;D funded through the F&amp;E account.</a:t>
            </a:r>
          </a:p>
          <a:p>
            <a:pPr marL="228552" indent="-228552">
              <a:buFont typeface="+mj-lt"/>
              <a:buAutoNum type="arabicPeriod"/>
            </a:pPr>
            <a:r>
              <a:rPr lang="en-US" altLang="en-US" baseline="0" dirty="0" smtClean="0"/>
              <a:t>Through FY2016 … the R,E&amp;D portfolio consisted of 21 separately funded line items across 4 activities; a 22</a:t>
            </a:r>
            <a:r>
              <a:rPr lang="en-US" altLang="en-US" baseline="30000" dirty="0" smtClean="0"/>
              <a:t>nd</a:t>
            </a:r>
            <a:r>
              <a:rPr lang="en-US" altLang="en-US" baseline="0" dirty="0" smtClean="0"/>
              <a:t> program is proposed with the FY2017 budget to conduct Cybersecurity R&amp;D to address emerging and continuing security threats against our aviation infrastructure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3F55A4-D03C-407B-8242-36B0578F028F}" type="slidenum">
              <a:rPr lang="en-US" altLang="en-US" sz="1200">
                <a:latin typeface="Times New Roman" pitchFamily="18" charset="0"/>
              </a:rPr>
              <a:pPr eaLnBrk="1" hangingPunct="1"/>
              <a:t>2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37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15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15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Aviation Ecosystem - Aircraft, Airlines, Airports, Aviation Operators, &amp; 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15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90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74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C1569-D920-4AEC-B8A4-A0D9CABB667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52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4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Executive – </a:t>
            </a:r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NARP</a:t>
            </a:r>
            <a:r>
              <a:rPr lang="en-US" b="1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does not seem to be used, barely mentioned at REDAC meetings, limited value communicating holistic FAA R&amp;D story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Advisory Committee (REDAC) </a:t>
            </a:r>
          </a:p>
          <a:p>
            <a:pPr marL="457200" lvl="2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May, 2016:  REDAC chair’s letter to Administrator Huerta</a:t>
            </a:r>
          </a:p>
          <a:p>
            <a:pPr marL="457200" lvl="2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REDAC Questions:</a:t>
            </a:r>
          </a:p>
          <a:p>
            <a:pPr marL="684213" lvl="1"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FAA’s Research and Development Strategy?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 there a strategic context for the agency’s R&amp;D investments?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research aligned with FAA’s mission and operational outcomes?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Interagency, Industry, and Centers of Excellence work activities?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Accountability Office 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 of FAA’S Research and Development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(Feb. 2017)</a:t>
            </a:r>
          </a:p>
          <a:p>
            <a:pPr marL="228600" lvl="1"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general observations: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Need for forward looking outlook – aware of NARP redesign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Need for transparent prioritization process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Areas for improvement in fulfilling statutory requirement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1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1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u="sng" dirty="0" smtClean="0">
                <a:solidFill>
                  <a:prstClr val="black"/>
                </a:solidFill>
              </a:rPr>
              <a:t>Outcomes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prstClr val="black"/>
                </a:solidFill>
              </a:rPr>
              <a:t>Principles: “Why”</a:t>
            </a:r>
          </a:p>
          <a:p>
            <a:endParaRPr lang="en-US" altLang="en-US" dirty="0" smtClean="0"/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prstClr val="black"/>
                </a:solidFill>
              </a:rPr>
              <a:t>Goals</a:t>
            </a:r>
          </a:p>
          <a:p>
            <a:pPr defTabSz="457200" eaLnBrk="0" hangingPunct="0"/>
            <a:r>
              <a:rPr lang="en-US" altLang="en-US" sz="1200" dirty="0" smtClean="0">
                <a:solidFill>
                  <a:prstClr val="black"/>
                </a:solidFill>
              </a:rPr>
              <a:t>Pursuit: “Where”</a:t>
            </a:r>
          </a:p>
          <a:p>
            <a:endParaRPr lang="en-US" altLang="en-US" dirty="0" smtClean="0"/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u="sng" dirty="0" smtClean="0">
                <a:solidFill>
                  <a:prstClr val="black"/>
                </a:solidFill>
              </a:rPr>
              <a:t>Objectives</a:t>
            </a:r>
          </a:p>
          <a:p>
            <a:pPr defTabSz="457200" eaLnBrk="0" hangingPunct="0"/>
            <a:r>
              <a:rPr lang="en-US" altLang="en-US" sz="1200" dirty="0" smtClean="0">
                <a:solidFill>
                  <a:prstClr val="black"/>
                </a:solidFill>
              </a:rPr>
              <a:t>Domain:  “What/Who/Why”</a:t>
            </a:r>
          </a:p>
          <a:p>
            <a:endParaRPr lang="en-US" altLang="en-US" dirty="0" smtClean="0"/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u="sng" dirty="0" smtClean="0">
                <a:solidFill>
                  <a:prstClr val="black"/>
                </a:solidFill>
              </a:rPr>
              <a:t>Outputs</a:t>
            </a:r>
          </a:p>
          <a:p>
            <a:pPr defTabSz="457200" eaLnBrk="0" hangingPunct="0"/>
            <a:r>
              <a:rPr lang="en-US" altLang="en-US" sz="1200" dirty="0" smtClean="0">
                <a:solidFill>
                  <a:prstClr val="black"/>
                </a:solidFill>
              </a:rPr>
              <a:t>Deliverable: “What”</a:t>
            </a:r>
          </a:p>
          <a:p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627A915-1F70-469E-9E0E-F0233B2A0988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/>
              <a:t>5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89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12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Advisory Committee (REDAC) </a:t>
            </a:r>
          </a:p>
          <a:p>
            <a:pPr marL="457200" lvl="2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May, 2016:  REDAC chair’s letter to Administrator Huerta</a:t>
            </a:r>
          </a:p>
          <a:p>
            <a:pPr marL="457200" lvl="2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REDAC also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identified the need for a high level research strategy and plan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coordinates research across the research areas of the agency.  We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strongly support the plan to develop such a strategy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offer any assistance which would be effective.”</a:t>
            </a:r>
          </a:p>
          <a:p>
            <a:pPr lvl="1">
              <a:spcBef>
                <a:spcPts val="12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REDAC Questions:</a:t>
            </a:r>
          </a:p>
          <a:p>
            <a:pPr marL="684213" lvl="1"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FAA’s Research and Development Strategy?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 there a strategic context for the agency’s R&amp;D investments?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research aligned with FAA’s mission and operational outcomes?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Interagency, Industry, and Centers of Excellence work activities?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Accountability Office 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 of FAA’S Research and Development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(Feb. 2017)</a:t>
            </a:r>
          </a:p>
          <a:p>
            <a:pPr marL="228600" lvl="1"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general observations: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Need for forward looking outlook – aware of NARP redesign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Need for transparent prioritization process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Areas for improvement in fulfilling statutory requirement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12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40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C1569-D920-4AEC-B8A4-A0D9CABB667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04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5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A_NG_PPT_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581"/>
            <a:ext cx="7772400" cy="11234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40076"/>
            <a:ext cx="7772400" cy="52918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EB4E3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9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17C4-6D39-49EF-84CA-CBC1E7C98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89527" y="6086764"/>
            <a:ext cx="1320800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11818" y="6052416"/>
            <a:ext cx="1768763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8" y="2246466"/>
            <a:ext cx="3195348" cy="15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1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F0BC-4AD5-486C-8A49-BF602FCF2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2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9EC4-9FF8-46F7-9D13-03846B69F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7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971D-8DCE-4528-8777-818D67651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8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74D4-A398-4BE7-89DB-89B6A43BC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F3D3-ADF7-4DD5-B4EA-D36E0E391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4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711B-2A64-4684-8F61-AA4C3F6D0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6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1B035F-7F32-4271-AEEA-ACBE67997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0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Section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683AC7-7552-40CD-9250-67344E6C4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8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71E3EE-4D52-4D7B-9030-6DA85F313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4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D55C9-E963-4149-BC38-516F24060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052696-ECD5-4679-AB66-97E0C6400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8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F36B41-2335-46CB-BC00-17BBD7A454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5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C14F20-9583-46A6-BC02-9902BEFC8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2410-8647-4D90-BDC5-70DB645B6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4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898989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94B1DF8-4F1F-4FFB-931C-ECEBF9D93F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092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186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279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373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01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898989"/>
                </a:solidFill>
                <a:ea typeface="ＭＳ Ｐゴシック" charset="-128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9379ED6-7143-4F10-A986-1A2F88486A57}" type="slidenum">
              <a:rPr lang="en-US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06019" y="4724400"/>
            <a:ext cx="5678492" cy="1362075"/>
          </a:xfrm>
        </p:spPr>
        <p:txBody>
          <a:bodyPr/>
          <a:lstStyle/>
          <a:p>
            <a:pPr eaLnBrk="1" hangingPunct="1"/>
            <a:r>
              <a:rPr lang="en-US" sz="1800" b="0" cap="none" dirty="0">
                <a:solidFill>
                  <a:srgbClr val="1F497D">
                    <a:lumMod val="40000"/>
                    <a:lumOff val="60000"/>
                  </a:srgbClr>
                </a:solidFill>
                <a:ea typeface="+mn-ea"/>
              </a:rPr>
              <a:t>b</a:t>
            </a:r>
            <a:r>
              <a:rPr lang="en-US" sz="1800" b="0" cap="none" dirty="0" smtClean="0">
                <a:solidFill>
                  <a:srgbClr val="1F497D">
                    <a:lumMod val="40000"/>
                    <a:lumOff val="60000"/>
                  </a:srgbClr>
                </a:solidFill>
                <a:ea typeface="+mn-ea"/>
              </a:rPr>
              <a:t>y:  </a:t>
            </a:r>
            <a:r>
              <a:rPr lang="en-US" sz="1800" cap="none" dirty="0" smtClean="0">
                <a:latin typeface="Arial" charset="0"/>
                <a:cs typeface="Arial" charset="0"/>
              </a:rPr>
              <a:t>Shelley Yak</a:t>
            </a:r>
            <a:r>
              <a:rPr lang="en-US" altLang="en-US" sz="1800" cap="none" dirty="0" smtClean="0">
                <a:latin typeface="Arial" charset="0"/>
                <a:cs typeface="Arial" charset="0"/>
              </a:rPr>
              <a:t/>
            </a:r>
            <a:br>
              <a:rPr lang="en-US" altLang="en-US" sz="1800" cap="none" dirty="0" smtClean="0">
                <a:latin typeface="Arial" charset="0"/>
                <a:cs typeface="Arial" charset="0"/>
              </a:rPr>
            </a:br>
            <a:r>
              <a:rPr lang="en-US" altLang="en-US" sz="2000" cap="none" dirty="0" smtClean="0">
                <a:latin typeface="Arial" charset="0"/>
                <a:cs typeface="Arial" charset="0"/>
              </a:rPr>
              <a:t>	</a:t>
            </a:r>
            <a:r>
              <a:rPr lang="en-US" altLang="en-US" sz="1600" b="0" cap="none" dirty="0" smtClean="0">
                <a:latin typeface="Arial" charset="0"/>
                <a:cs typeface="Arial" charset="0"/>
              </a:rPr>
              <a:t>REDAC </a:t>
            </a:r>
            <a:r>
              <a:rPr lang="en-US" altLang="en-US" sz="1600" b="0" cap="none" dirty="0" smtClean="0">
                <a:latin typeface="Arial" charset="0"/>
                <a:cs typeface="Arial" charset="0"/>
              </a:rPr>
              <a:t>Designated Federal Official</a:t>
            </a:r>
            <a:br>
              <a:rPr lang="en-US" altLang="en-US" sz="1600" b="0" cap="none" dirty="0" smtClean="0">
                <a:latin typeface="Arial" charset="0"/>
                <a:cs typeface="Arial" charset="0"/>
              </a:rPr>
            </a:br>
            <a:r>
              <a:rPr lang="en-US" altLang="en-US" sz="1600" b="0" cap="none" dirty="0" smtClean="0">
                <a:latin typeface="Arial" charset="0"/>
                <a:cs typeface="Arial" charset="0"/>
              </a:rPr>
              <a:t>	</a:t>
            </a:r>
            <a:endParaRPr lang="en-US" altLang="en-US" sz="1800" b="0" cap="none" dirty="0" smtClean="0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358" y="3505200"/>
            <a:ext cx="7772400" cy="102773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en-US" sz="1800" b="0" dirty="0" smtClean="0"/>
              <a:t>Presented to:</a:t>
            </a:r>
            <a:r>
              <a:rPr lang="en-US" sz="2400" b="0" dirty="0" smtClean="0"/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Full </a:t>
            </a:r>
            <a:r>
              <a:rPr lang="en-US" sz="1800" dirty="0" smtClean="0">
                <a:solidFill>
                  <a:schemeClr val="bg1"/>
                </a:solidFill>
              </a:rPr>
              <a:t>REDAC</a:t>
            </a:r>
          </a:p>
          <a:p>
            <a:pPr marL="1482725" lvl="3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en-US" sz="1600" b="0" dirty="0" smtClean="0">
                <a:solidFill>
                  <a:schemeClr val="bg1"/>
                </a:solidFill>
              </a:rPr>
              <a:t>REDAC Chair: John </a:t>
            </a:r>
            <a:r>
              <a:rPr lang="en-US" sz="1600" b="0" dirty="0" err="1" smtClean="0">
                <a:solidFill>
                  <a:schemeClr val="bg1"/>
                </a:solidFill>
              </a:rPr>
              <a:t>Hansman</a:t>
            </a:r>
            <a:endParaRPr lang="en-US" sz="1600" b="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en-US" sz="1800" b="0" dirty="0" smtClean="0"/>
              <a:t>			</a:t>
            </a:r>
            <a:endParaRPr lang="en-US" sz="1800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0331" y="1080675"/>
            <a:ext cx="7758554" cy="1510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FAA Research and Development </a:t>
            </a:r>
          </a:p>
          <a:p>
            <a:pPr lvl="0" fontAlgn="auto"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Aviation Research Plan Redesign</a:t>
            </a:r>
          </a:p>
          <a:p>
            <a:pPr lvl="0" fontAlgn="auto"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01688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context for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agency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R&amp;D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Outcomes: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Aviation Safety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Operational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Environmental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Goals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Improve </a:t>
            </a:r>
            <a:r>
              <a:rPr lang="en-US" sz="1600" dirty="0">
                <a:solidFill>
                  <a:schemeClr val="tx1"/>
                </a:solidFill>
              </a:rPr>
              <a:t>airport operations, air traffic and air space management </a:t>
            </a:r>
            <a:r>
              <a:rPr lang="en-US" sz="1600" dirty="0" smtClean="0">
                <a:solidFill>
                  <a:schemeClr val="tx1"/>
                </a:solidFill>
              </a:rPr>
              <a:t>capabilities 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Accelerate </a:t>
            </a:r>
            <a:r>
              <a:rPr lang="en-US" sz="1600" dirty="0" smtClean="0">
                <a:solidFill>
                  <a:schemeClr val="tx1"/>
                </a:solidFill>
              </a:rPr>
              <a:t>use of new technologies for </a:t>
            </a:r>
            <a:r>
              <a:rPr lang="en-US" sz="1600" dirty="0">
                <a:solidFill>
                  <a:schemeClr val="tx1"/>
                </a:solidFill>
              </a:rPr>
              <a:t>aerospace vehicles, airports and spaceports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Increase infrastructure durability and </a:t>
            </a:r>
            <a:r>
              <a:rPr lang="en-US" sz="1600" dirty="0" smtClean="0">
                <a:solidFill>
                  <a:schemeClr val="tx1"/>
                </a:solidFill>
              </a:rPr>
              <a:t>resiliency </a:t>
            </a:r>
            <a:endParaRPr lang="en-US" sz="1600" dirty="0">
              <a:solidFill>
                <a:schemeClr val="tx1"/>
              </a:solidFill>
            </a:endParaRP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Optimize operations through human performance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Improve integrated modeling capabilities </a:t>
            </a:r>
            <a:r>
              <a:rPr lang="en-US" sz="1600" dirty="0" smtClean="0">
                <a:solidFill>
                  <a:schemeClr val="tx1"/>
                </a:solidFill>
              </a:rPr>
              <a:t>and </a:t>
            </a:r>
            <a:r>
              <a:rPr lang="en-US" sz="1600" dirty="0">
                <a:solidFill>
                  <a:schemeClr val="tx1"/>
                </a:solidFill>
              </a:rPr>
              <a:t>system-wide </a:t>
            </a:r>
            <a:r>
              <a:rPr lang="en-US" sz="1600" dirty="0" smtClean="0">
                <a:solidFill>
                  <a:schemeClr val="tx1"/>
                </a:solidFill>
              </a:rPr>
              <a:t>analysis  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dirty="0" smtClean="0"/>
              <a:t>Handout:  Updated Goals/Objectives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1028" name="Picture 4" descr="C:\Users\Shelley Yak\AppData\Local\Microsoft\Windows\Temporary Internet Files\Content.IE5\M46RGP0R\observar_con_lupa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08" y="1676400"/>
            <a:ext cx="406977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 smtClean="0"/>
              <a:t>Research Goals/Objectives at a Glance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598" y="1304612"/>
            <a:ext cx="8305801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Improve airport operations, air traffic and air space management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capabilities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Separation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Management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0" lvl="3" indent="-342900">
              <a:spcBef>
                <a:spcPts val="3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Air/Surface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Traffic Management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0" lvl="3" indent="-342900">
              <a:spcBef>
                <a:spcPts val="3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Integrated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Weather Information </a:t>
            </a:r>
            <a:endParaRPr lang="en-US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0" lvl="3" indent="-342900">
              <a:spcBef>
                <a:spcPts val="3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Collaborative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Decision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Making</a:t>
            </a:r>
          </a:p>
          <a:p>
            <a:pPr marL="1714500" lvl="3" indent="-342900">
              <a:spcBef>
                <a:spcPts val="3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Airport/Spaceport Systems</a:t>
            </a:r>
          </a:p>
          <a:p>
            <a:pPr marL="1714500" lvl="3" indent="-342900">
              <a:spcBef>
                <a:spcPts val="3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Aerospace Vehicle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Operation </a:t>
            </a:r>
            <a:endParaRPr lang="en-US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0" lvl="3" indent="-342900">
              <a:spcBef>
                <a:spcPts val="3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Noise and Emission Management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Accelerate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 of new technologies for aerospace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vehicles, airports and spaceports</a:t>
            </a:r>
          </a:p>
          <a:p>
            <a:pPr marL="1714500" lvl="3" indent="-342900">
              <a:spcBef>
                <a:spcPts val="0"/>
              </a:spcBef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Applied Innovation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spcBef>
                <a:spcPts val="300"/>
              </a:spcBef>
              <a:buFont typeface="+mj-lt"/>
              <a:buAutoNum type="alphaL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Certification/Licensing</a:t>
            </a:r>
          </a:p>
          <a:p>
            <a:pPr marL="1714500" lvl="3" indent="-342900">
              <a:spcBef>
                <a:spcPts val="300"/>
              </a:spcBef>
              <a:buFont typeface="+mj-lt"/>
              <a:buAutoNum type="alphaL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Alternative Fuels</a:t>
            </a:r>
          </a:p>
          <a:p>
            <a:pPr marL="1714500" lvl="3" indent="-342900">
              <a:spcBef>
                <a:spcPts val="300"/>
              </a:spcBef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328187"/>
            <a:ext cx="8534400" cy="370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Increase infrastructure durability and resiliency</a:t>
            </a:r>
          </a:p>
          <a:p>
            <a:pPr marL="1714500" lvl="3" indent="-342900">
              <a:spcBef>
                <a:spcPts val="0"/>
              </a:spcBef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Durability – NAS, Airport &amp; Spaceport Infrastructure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spcBef>
                <a:spcPts val="300"/>
              </a:spcBef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Resiliency – NAS, Airport &amp; Spaceport Infrastructure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spcBef>
                <a:spcPts val="300"/>
              </a:spcBef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Cybersecurity – Aviation Ecosystem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Improve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the human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0" algn="l"/>
              </a:tabLst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Human Performance</a:t>
            </a:r>
          </a:p>
          <a:p>
            <a:pPr marL="1714500" lvl="3" indent="-342900">
              <a:spcBef>
                <a:spcPts val="300"/>
              </a:spcBef>
              <a:spcAft>
                <a:spcPts val="0"/>
              </a:spcAft>
              <a:buFont typeface="+mj-lt"/>
              <a:buAutoNum type="alphaLcPeriod"/>
              <a:tabLst>
                <a:tab pos="0" algn="l"/>
              </a:tabLst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Aeromedical Factors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5425" indent="-225425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Improve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integrated modeling capabilities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system-wide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marL="1714500" lvl="3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0" algn="l"/>
              </a:tabLst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Aerospace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 </a:t>
            </a:r>
          </a:p>
          <a:p>
            <a:pPr marL="1714500" lvl="3" indent="-342900">
              <a:spcBef>
                <a:spcPts val="300"/>
              </a:spcBef>
              <a:spcAft>
                <a:spcPts val="0"/>
              </a:spcAft>
              <a:buFont typeface="+mj-lt"/>
              <a:buAutoNum type="alphaLcPeriod"/>
              <a:tabLst>
                <a:tab pos="0" algn="l"/>
              </a:tabLst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Engineering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0" lvl="3" indent="-342900">
              <a:spcBef>
                <a:spcPts val="300"/>
              </a:spcBef>
              <a:spcAft>
                <a:spcPts val="0"/>
              </a:spcAft>
              <a:buFont typeface="+mj-lt"/>
              <a:buAutoNum type="alphaLcPeriod"/>
              <a:tabLst>
                <a:tab pos="0" algn="l"/>
              </a:tabLst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 Performance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76200" y="3048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marL="236537">
              <a:spcBef>
                <a:spcPts val="600"/>
              </a:spcBef>
            </a:pPr>
            <a:r>
              <a:rPr lang="en-US" sz="2800" dirty="0" smtClean="0"/>
              <a:t>Research Goals/Objectives at a Glance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0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/>
              <a:t>NARP Redesign Plan</a:t>
            </a:r>
            <a:endParaRPr lang="en-US" altLang="en-US" sz="3200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14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561886"/>
              </p:ext>
            </p:extLst>
          </p:nvPr>
        </p:nvGraphicFramePr>
        <p:xfrm>
          <a:off x="685800" y="1461172"/>
          <a:ext cx="7696200" cy="3296818"/>
        </p:xfrm>
        <a:graphic>
          <a:graphicData uri="http://schemas.openxmlformats.org/drawingml/2006/table">
            <a:tbl>
              <a:tblPr firstRow="1" firstCol="1" bandRow="1"/>
              <a:tblGrid>
                <a:gridCol w="5562600"/>
                <a:gridCol w="2133600"/>
              </a:tblGrid>
              <a:tr h="2365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Schedule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Goals and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Objectives 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Outline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Jan-May,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content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Feb-Aug,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6531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Socialize &amp; Finalize Goals/Objectives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Apr-Jun,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2535">
                <a:tc>
                  <a:txBody>
                    <a:bodyPr/>
                    <a:lstStyle/>
                    <a:p>
                      <a:pPr marL="457092" marR="0" lvl="1" indent="2139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2625" algn="l"/>
                        </a:tabLs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Budget Narratives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May-Jun,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8603">
                <a:tc>
                  <a:txBody>
                    <a:bodyPr/>
                    <a:lstStyle/>
                    <a:p>
                      <a:pPr marL="457092" marR="0" lvl="1" indent="213995" algn="l" defTabSz="4570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262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Align outputs to objectives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(FAA, MITRE/CAASD, COE, NASA)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May-Jun,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48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content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95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Reviews: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35">
                <a:tc>
                  <a:txBody>
                    <a:bodyPr/>
                    <a:lstStyle/>
                    <a:p>
                      <a:pPr marL="457092" marR="0" lvl="1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Executive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Board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/LOB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 algn="l" defTabSz="4570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Sep-Oct,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35">
                <a:tc>
                  <a:txBody>
                    <a:bodyPr/>
                    <a:lstStyle/>
                    <a:p>
                      <a:pPr marL="457092" marR="0" lvl="1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OMB/OST (Informal)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Nov-Dec,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457092" marR="0" lvl="1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FAA,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OMB, OST (FINAL)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DELIVER 2018 NARP 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NARP redesign for 2019 publication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Apr, 2018-Jan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7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/>
              <a:t>NARP Redesign</a:t>
            </a:r>
          </a:p>
          <a:p>
            <a:r>
              <a:rPr lang="en-US" sz="2400" i="1" dirty="0" smtClean="0"/>
              <a:t>Communication/Feedback Plan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95135"/>
              </p:ext>
            </p:extLst>
          </p:nvPr>
        </p:nvGraphicFramePr>
        <p:xfrm>
          <a:off x="954087" y="1905000"/>
          <a:ext cx="7235825" cy="2956560"/>
        </p:xfrm>
        <a:graphic>
          <a:graphicData uri="http://schemas.openxmlformats.org/drawingml/2006/table">
            <a:tbl>
              <a:tblPr firstRow="1" firstCol="1" bandRow="1"/>
              <a:tblGrid>
                <a:gridCol w="5568103"/>
                <a:gridCol w="1667722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Activity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Schedule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REB/LOB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Design Off-sites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Ongoing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Brief Deputy Administrator  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COMPLETE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 algn="l" defTabSz="4570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 (Feb-Apr, 2017)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COMPLETE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REB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members u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pdate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FAA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Executives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COMPLETE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Brief FAA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Administrator/Executives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Jun,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Review Approach with MITRE/CAASD &amp;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NASA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May-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Jun,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Review Approach with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OMB/OST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Jun,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Aug-Sep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PUBLISH 2018 NARP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Feb, 2018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 on 2018 NARP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2018</a:t>
                      </a:r>
                    </a:p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Aug-Sep,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2800" smtClean="0"/>
              <a:t>Research </a:t>
            </a:r>
            <a:r>
              <a:rPr lang="en-US" sz="2800" dirty="0"/>
              <a:t>Planning </a:t>
            </a:r>
            <a:br>
              <a:rPr lang="en-US" sz="2800" dirty="0"/>
            </a:br>
            <a:r>
              <a:rPr lang="en-US" sz="2400" i="1" dirty="0"/>
              <a:t>Advisory Committee (</a:t>
            </a:r>
            <a:r>
              <a:rPr lang="en-US" sz="2400" i="1" dirty="0" smtClean="0"/>
              <a:t>REDAC)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914400" y="1612136"/>
            <a:ext cx="73152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October,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2016:  REDAC chair’s letter to Administrator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Huerta</a:t>
            </a:r>
          </a:p>
          <a:p>
            <a:pPr lvl="1">
              <a:spcBef>
                <a:spcPts val="0"/>
              </a:spcBef>
            </a:pPr>
            <a:r>
              <a:rPr lang="en-US" sz="16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 has long struggled to have a comprehensive view </a:t>
            </a:r>
            <a:r>
              <a:rPr lang="en-US" sz="16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FAA research portfolio. </a:t>
            </a:r>
            <a:r>
              <a:rPr lang="en-US" sz="16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16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successful, the enhanced NARP  </a:t>
            </a:r>
            <a:r>
              <a:rPr lang="en-US" sz="16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16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great mechanism to communicate the FAA research strategy to the community and will also be a </a:t>
            </a:r>
            <a:r>
              <a:rPr lang="en-US" sz="1600" b="1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US" sz="1600" b="1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</a:t>
            </a:r>
            <a:r>
              <a:rPr lang="en-US" sz="16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manage and coordinate research across the FAA and it's collaborating </a:t>
            </a:r>
            <a:r>
              <a:rPr lang="en-US" sz="16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16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n-US" sz="16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27000" indent="0">
              <a:buClrTx/>
              <a:buNone/>
              <a:tabLst>
                <a:tab pos="354965" algn="l"/>
                <a:tab pos="355600" algn="l"/>
              </a:tabLst>
            </a:pPr>
            <a:endParaRPr lang="en-US" sz="1600" i="1" spc="-5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None/>
              <a:tabLst>
                <a:tab pos="354965" algn="l"/>
                <a:tab pos="355600" algn="l"/>
              </a:tabLst>
            </a:pPr>
            <a:endParaRPr lang="en-US" b="1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None/>
              <a:tabLst>
                <a:tab pos="354965" algn="l"/>
                <a:tab pos="355600" algn="l"/>
              </a:tabLst>
            </a:pPr>
            <a:r>
              <a:rPr lang="en-US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REDAC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Review and advise on planned </a:t>
            </a: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R&amp;D 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Share insights on research activities occurring within industry/academia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future/long-term 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R&amp;D </a:t>
            </a: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emerging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technologies,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knowledge gaps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38317" y="1676400"/>
            <a:ext cx="2436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0" y="0"/>
            <a:ext cx="9227060" cy="6947208"/>
            <a:chOff x="-24816" y="0"/>
            <a:chExt cx="9227060" cy="6947208"/>
          </a:xfrm>
        </p:grpSpPr>
        <p:grpSp>
          <p:nvGrpSpPr>
            <p:cNvPr id="72" name="Group 71"/>
            <p:cNvGrpSpPr/>
            <p:nvPr/>
          </p:nvGrpSpPr>
          <p:grpSpPr>
            <a:xfrm>
              <a:off x="-12303" y="0"/>
              <a:ext cx="9195329" cy="6947208"/>
              <a:chOff x="-12303" y="0"/>
              <a:chExt cx="9195329" cy="694720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1149"/>
                <a:ext cx="9144000" cy="693605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303" y="0"/>
                <a:ext cx="9195329" cy="6123531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-24816" y="738932"/>
              <a:ext cx="9227060" cy="4201410"/>
              <a:chOff x="-21833" y="575384"/>
              <a:chExt cx="9227060" cy="420141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1213" y="4593914"/>
                <a:ext cx="7680960" cy="182880"/>
              </a:xfrm>
              <a:prstGeom prst="rect">
                <a:avLst/>
              </a:prstGeom>
              <a:gradFill>
                <a:gsLst>
                  <a:gs pos="82000">
                    <a:srgbClr val="4FCE1C">
                      <a:lumMod val="74000"/>
                      <a:alpha val="78000"/>
                    </a:srgbClr>
                  </a:gs>
                  <a:gs pos="68000">
                    <a:srgbClr val="6DB1C1"/>
                  </a:gs>
                  <a:gs pos="16000">
                    <a:srgbClr val="4FCE1C">
                      <a:lumMod val="74000"/>
                      <a:alpha val="80000"/>
                    </a:srgbClr>
                  </a:gs>
                  <a:gs pos="32000">
                    <a:srgbClr val="6DB1C1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50800" stA="47000" endPos="77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 bwMode="auto">
              <a:xfrm>
                <a:off x="6810554" y="2171991"/>
                <a:ext cx="1193800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Digital Systems</a:t>
                </a:r>
              </a:p>
            </p:txBody>
          </p:sp>
          <p:pic>
            <p:nvPicPr>
              <p:cNvPr id="12" name="Picture 6" descr="M:\Graphics\Diagrams\EndToEnd_7phasesofFlight\2016_August\images\05_digital_systems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7780" y="1504940"/>
                <a:ext cx="918534" cy="696380"/>
              </a:xfrm>
              <a:prstGeom prst="rect">
                <a:avLst/>
              </a:prstGeom>
              <a:noFill/>
              <a:effectLst>
                <a:outerShdw blurRad="114300" dist="63500" dir="2700000" algn="ctr" rotWithShape="0">
                  <a:srgbClr val="000000">
                    <a:alpha val="5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/>
              <p:nvPr/>
            </p:nvCxnSpPr>
            <p:spPr bwMode="auto">
              <a:xfrm>
                <a:off x="1053589" y="2273294"/>
                <a:ext cx="1068880" cy="1270293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2383406" y="1227327"/>
                <a:ext cx="44356" cy="2166006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773194" y="2535270"/>
                <a:ext cx="152173" cy="91587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H="1">
                <a:off x="3432818" y="1599215"/>
                <a:ext cx="382887" cy="1609009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H="1">
                <a:off x="4574372" y="1752364"/>
                <a:ext cx="268350" cy="1154571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H="1">
                <a:off x="6925414" y="2395028"/>
                <a:ext cx="1055965" cy="27664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H="1">
                <a:off x="5797382" y="1550527"/>
                <a:ext cx="159158" cy="1584023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6875074" y="3208224"/>
                <a:ext cx="1271524" cy="396631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sp>
            <p:nvSpPr>
              <p:cNvPr id="23" name="Oval 22"/>
              <p:cNvSpPr/>
              <p:nvPr/>
            </p:nvSpPr>
            <p:spPr bwMode="auto">
              <a:xfrm>
                <a:off x="4452257" y="3562221"/>
                <a:ext cx="404285" cy="135860"/>
              </a:xfrm>
              <a:prstGeom prst="ellipse">
                <a:avLst/>
              </a:prstGeom>
              <a:solidFill>
                <a:srgbClr val="9F9F9F">
                  <a:alpha val="18824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83639" y="3355759"/>
                <a:ext cx="822263" cy="378041"/>
              </a:xfrm>
              <a:prstGeom prst="rect">
                <a:avLst/>
              </a:prstGeom>
            </p:spPr>
          </p:pic>
          <p:cxnSp>
            <p:nvCxnSpPr>
              <p:cNvPr id="25" name="Straight Connector 24"/>
              <p:cNvCxnSpPr/>
              <p:nvPr/>
            </p:nvCxnSpPr>
            <p:spPr bwMode="auto">
              <a:xfrm flipH="1">
                <a:off x="6086977" y="2201320"/>
                <a:ext cx="870803" cy="94070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pic>
            <p:nvPicPr>
              <p:cNvPr id="26" name="Picture 4" descr="Image result for spaceX ship imag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0756" y="575384"/>
                <a:ext cx="886450" cy="631741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 bwMode="auto">
              <a:xfrm>
                <a:off x="2136583" y="1178077"/>
                <a:ext cx="1193800" cy="406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Commercial Space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 bwMode="auto">
              <a:xfrm>
                <a:off x="1085197" y="3355759"/>
                <a:ext cx="678849" cy="27316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grpSp>
            <p:nvGrpSpPr>
              <p:cNvPr id="29" name="Group 28"/>
              <p:cNvGrpSpPr/>
              <p:nvPr/>
            </p:nvGrpSpPr>
            <p:grpSpPr>
              <a:xfrm>
                <a:off x="-21833" y="838200"/>
                <a:ext cx="9227060" cy="3202440"/>
                <a:chOff x="-21833" y="838200"/>
                <a:chExt cx="9227060" cy="3202440"/>
              </a:xfrm>
            </p:grpSpPr>
            <p:sp>
              <p:nvSpPr>
                <p:cNvPr id="49" name="TextBox 48"/>
                <p:cNvSpPr txBox="1"/>
                <p:nvPr/>
              </p:nvSpPr>
              <p:spPr bwMode="auto">
                <a:xfrm>
                  <a:off x="-21833" y="2541011"/>
                  <a:ext cx="1193800" cy="305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Airport and Terminal</a:t>
                  </a:r>
                </a:p>
              </p:txBody>
            </p:sp>
            <p:pic>
              <p:nvPicPr>
                <p:cNvPr id="50" name="Picture 2" descr="M:\Graphics\Diagrams\EndToEnd_7phasesofFlight\2016_August\images\01_airport_markings.jp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800" y="1883272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" name="TextBox 50"/>
                <p:cNvSpPr txBox="1"/>
                <p:nvPr/>
              </p:nvSpPr>
              <p:spPr bwMode="auto">
                <a:xfrm>
                  <a:off x="148440" y="3809808"/>
                  <a:ext cx="89692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Pavement</a:t>
                  </a:r>
                </a:p>
              </p:txBody>
            </p:sp>
            <p:pic>
              <p:nvPicPr>
                <p:cNvPr id="52" name="Picture 3" descr="M:\Graphics\Diagrams\EndToEnd_7phasesofFlight\2016_August\images\02_pavement.jp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417" y="3161593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TextBox 52"/>
                <p:cNvSpPr txBox="1"/>
                <p:nvPr/>
              </p:nvSpPr>
              <p:spPr bwMode="auto">
                <a:xfrm>
                  <a:off x="4749800" y="1929908"/>
                  <a:ext cx="1193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Aircraft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Structures</a:t>
                  </a:r>
                </a:p>
              </p:txBody>
            </p:sp>
            <p:pic>
              <p:nvPicPr>
                <p:cNvPr id="54" name="Picture 4" descr="M:\Graphics\Diagrams\EndToEnd_7phasesofFlight\2016_August\images\03_structures.jp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60" y="129540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" name="TextBox 54"/>
                <p:cNvSpPr txBox="1"/>
                <p:nvPr/>
              </p:nvSpPr>
              <p:spPr bwMode="auto">
                <a:xfrm>
                  <a:off x="7876314" y="2538181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Weather</a:t>
                  </a:r>
                </a:p>
              </p:txBody>
            </p:sp>
            <p:pic>
              <p:nvPicPr>
                <p:cNvPr id="56" name="Picture 7" descr="M:\Graphics\Diagrams\EndToEnd_7phasesofFlight\2016_August\images\06_weather.jp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1303" y="183889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7" name="TextBox 56"/>
                <p:cNvSpPr txBox="1"/>
                <p:nvPr/>
              </p:nvSpPr>
              <p:spPr bwMode="auto">
                <a:xfrm>
                  <a:off x="5816600" y="1550527"/>
                  <a:ext cx="1193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Propulsion and Fuel systems</a:t>
                  </a:r>
                </a:p>
              </p:txBody>
            </p:sp>
            <p:pic>
              <p:nvPicPr>
                <p:cNvPr id="58" name="Picture 10" descr="M:\Graphics\Diagrams\EndToEnd_7phasesofFlight\2016_August\images\09_propulsions.jp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6540" y="854148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9" name="TextBox 58"/>
                <p:cNvSpPr txBox="1"/>
                <p:nvPr/>
              </p:nvSpPr>
              <p:spPr bwMode="auto">
                <a:xfrm>
                  <a:off x="3683000" y="1510249"/>
                  <a:ext cx="1193800" cy="23083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Fire Safety</a:t>
                  </a:r>
                </a:p>
              </p:txBody>
            </p:sp>
            <p:pic>
              <p:nvPicPr>
                <p:cNvPr id="60" name="Picture 11" descr="M:\Graphics\Diagrams\EndToEnd_7phasesofFlight\2016_August\images\10_fire_safety.jp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5705" y="838200"/>
                  <a:ext cx="918534" cy="69638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TextBox 60"/>
                <p:cNvSpPr txBox="1"/>
                <p:nvPr/>
              </p:nvSpPr>
              <p:spPr bwMode="auto">
                <a:xfrm>
                  <a:off x="2438400" y="2525179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UAS</a:t>
                  </a:r>
                </a:p>
              </p:txBody>
            </p:sp>
            <p:pic>
              <p:nvPicPr>
                <p:cNvPr id="62" name="Picture 12" descr="M:\Graphics\Diagrams\EndToEnd_7phasesofFlight\2016_August\images\11_UAS.jpg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3870" y="182880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TextBox 62"/>
                <p:cNvSpPr txBox="1"/>
                <p:nvPr/>
              </p:nvSpPr>
              <p:spPr bwMode="auto">
                <a:xfrm>
                  <a:off x="8011427" y="3784684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Icing</a:t>
                  </a:r>
                </a:p>
              </p:txBody>
            </p:sp>
            <p:pic>
              <p:nvPicPr>
                <p:cNvPr id="64" name="Picture 13" descr="M:\Graphics\Diagrams\EndToEnd_7phasesofFlight\2016_August\images\12_deicing.jpg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46596" y="3088305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0" name="Picture 16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777" y="862268"/>
                <a:ext cx="918534" cy="697440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 bwMode="auto">
              <a:xfrm>
                <a:off x="977527" y="1514509"/>
                <a:ext cx="105271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Air Traffic Management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>
                <a:off x="1920957" y="1338716"/>
                <a:ext cx="380939" cy="197389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09653"/>
            <a:ext cx="9144000" cy="837436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Arial" charset="0"/>
                <a:cs typeface="Arial" charset="0"/>
              </a:rPr>
              <a:t>FAA Research &amp; Development at a Glance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 bwMode="auto">
          <a:xfrm>
            <a:off x="2502121" y="5523711"/>
            <a:ext cx="115547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Aeromedical &amp; Human Performance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4038600" y="5570478"/>
            <a:ext cx="119095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Cyber Security</a:t>
            </a:r>
          </a:p>
        </p:txBody>
      </p:sp>
      <p:pic>
        <p:nvPicPr>
          <p:cNvPr id="76" name="Picture 14" descr="M:\Graphics\Diagrams\EndToEnd_7phasesofFlight\2016_August\images\13_cyber_security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42764"/>
            <a:ext cx="1163135" cy="911388"/>
          </a:xfrm>
          <a:prstGeom prst="rect">
            <a:avLst/>
          </a:prstGeom>
          <a:noFill/>
          <a:effectLst>
            <a:outerShdw blurRad="114300" dist="63500" dir="27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 bwMode="auto">
          <a:xfrm>
            <a:off x="5638800" y="5544784"/>
            <a:ext cx="11666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 Safety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pic>
        <p:nvPicPr>
          <p:cNvPr id="78" name="Picture 15" descr="M:\Graphics\Diagrams\EndToEnd_7phasesofFlight\2016_August\images\14_safety_mngt_sys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42764"/>
            <a:ext cx="1166678" cy="901280"/>
          </a:xfrm>
          <a:prstGeom prst="rect">
            <a:avLst/>
          </a:prstGeom>
          <a:noFill/>
          <a:effectLst>
            <a:outerShdw blurRad="114300" dist="63500" dir="27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jim ctr white\Pictures\Accidents\plane-sunflowers-cropped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2764"/>
            <a:ext cx="1103987" cy="889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 bwMode="auto">
          <a:xfrm>
            <a:off x="6858000" y="5525534"/>
            <a:ext cx="1398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Energy/Fuels</a:t>
            </a: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28" y="4619824"/>
            <a:ext cx="1195081" cy="97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Box 82"/>
          <p:cNvSpPr txBox="1"/>
          <p:nvPr/>
        </p:nvSpPr>
        <p:spPr bwMode="auto">
          <a:xfrm>
            <a:off x="1066800" y="5549217"/>
            <a:ext cx="115547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Mission Support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2494465" y="4645862"/>
            <a:ext cx="1163135" cy="902667"/>
            <a:chOff x="2298913" y="4663618"/>
            <a:chExt cx="1163135" cy="902667"/>
          </a:xfrm>
        </p:grpSpPr>
        <p:sp>
          <p:nvSpPr>
            <p:cNvPr id="66" name="Rectangle 65"/>
            <p:cNvSpPr/>
            <p:nvPr/>
          </p:nvSpPr>
          <p:spPr>
            <a:xfrm>
              <a:off x="2298913" y="4663618"/>
              <a:ext cx="1163135" cy="902667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8" descr="M:\Graphics\Diagrams\EndToEnd_7phasesofFlight\2016_August\images\07_human_factors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398" y="4757965"/>
              <a:ext cx="743656" cy="728939"/>
            </a:xfrm>
            <a:prstGeom prst="rect">
              <a:avLst/>
            </a:prstGeom>
            <a:noFill/>
            <a:ln w="0">
              <a:solidFill>
                <a:srgbClr val="000000"/>
              </a:solidFill>
            </a:ln>
            <a:effectLst>
              <a:outerShdw blurRad="114300" dist="63500" dir="2700000" algn="ctr" rotWithShape="0">
                <a:srgbClr val="000000">
                  <a:alpha val="5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143" y="4757966"/>
              <a:ext cx="563165" cy="728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30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57200"/>
            <a:ext cx="6629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Briefing Purpose/Agenda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6539"/>
            <a:ext cx="4678988" cy="3102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" indent="0" algn="ctr">
              <a:lnSpc>
                <a:spcPct val="90000"/>
              </a:lnSpc>
              <a:buNone/>
            </a:pPr>
            <a:r>
              <a:rPr lang="en-US" alt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Discuss REDAC’s NARP Redesign Feedback and review plans</a:t>
            </a:r>
            <a:endParaRPr lang="en-US" altLang="en-US" sz="20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endParaRPr lang="en-US" altLang="en-US" sz="14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Tx/>
            </a:pP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Redesign Effort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</a:pP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en-US" altLang="en-US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Tx/>
            </a:pP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Goals/Objectives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</a:pP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lvl="1">
              <a:lnSpc>
                <a:spcPct val="90000"/>
              </a:lnSpc>
              <a:buFontTx/>
              <a:buChar char="•"/>
            </a:pPr>
            <a:endParaRPr lang="en-US" altLang="en-US" sz="1200" dirty="0">
              <a:latin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900" dirty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57800" y="1447800"/>
            <a:ext cx="3505200" cy="4191000"/>
            <a:chOff x="4097860" y="945214"/>
            <a:chExt cx="4917432" cy="504112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253"/>
            <a:stretch/>
          </p:blipFill>
          <p:spPr bwMode="auto">
            <a:xfrm>
              <a:off x="4241799" y="945214"/>
              <a:ext cx="4602884" cy="37283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860" y="2955675"/>
              <a:ext cx="2343771" cy="3030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042" y="2968375"/>
              <a:ext cx="2294250" cy="29925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81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2800" dirty="0" smtClean="0"/>
              <a:t>NARP Redesign Drivers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April 2016: </a:t>
            </a:r>
            <a:r>
              <a:rPr lang="en-US" sz="1800" b="1" dirty="0">
                <a:solidFill>
                  <a:schemeClr val="tx1"/>
                </a:solidFill>
              </a:rPr>
              <a:t>Research </a:t>
            </a:r>
            <a:r>
              <a:rPr lang="en-US" sz="1800" b="1" dirty="0" smtClean="0">
                <a:solidFill>
                  <a:schemeClr val="tx1"/>
                </a:solidFill>
              </a:rPr>
              <a:t>Executive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marL="2254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 smtClean="0">
                <a:solidFill>
                  <a:schemeClr val="tx1"/>
                </a:solidFill>
              </a:rPr>
              <a:t>“</a:t>
            </a:r>
            <a:r>
              <a:rPr lang="en-US" sz="1600" i="1" dirty="0" smtClean="0">
                <a:solidFill>
                  <a:schemeClr val="tx1"/>
                </a:solidFill>
              </a:rPr>
              <a:t>Observation from attending REDAC Subcommittee Meetings is that the </a:t>
            </a:r>
            <a:r>
              <a:rPr lang="en-US" sz="1600" b="1" i="1" dirty="0" smtClean="0">
                <a:solidFill>
                  <a:schemeClr val="tx1"/>
                </a:solidFill>
              </a:rPr>
              <a:t>NARP</a:t>
            </a:r>
            <a:r>
              <a:rPr lang="en-US" sz="1600" i="1" dirty="0" smtClean="0">
                <a:solidFill>
                  <a:schemeClr val="tx1"/>
                </a:solidFill>
              </a:rPr>
              <a:t> in its current form seems to be of </a:t>
            </a:r>
            <a:r>
              <a:rPr lang="en-US" sz="1600" b="1" i="1" dirty="0" smtClean="0">
                <a:solidFill>
                  <a:schemeClr val="tx1"/>
                </a:solidFill>
              </a:rPr>
              <a:t>limited value in communicating a holistic FAA R&amp;D story</a:t>
            </a:r>
            <a:r>
              <a:rPr lang="en-US" sz="1600" i="1" dirty="0" smtClean="0">
                <a:solidFill>
                  <a:schemeClr val="tx1"/>
                </a:solidFill>
              </a:rPr>
              <a:t>”</a:t>
            </a:r>
          </a:p>
          <a:p>
            <a:pPr marL="0" lvl="1" indent="0" defTabSz="457092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457092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2016: Research Eng. &amp; Development Advisory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(REDAC) </a:t>
            </a:r>
          </a:p>
          <a:p>
            <a:pPr marL="230187" lvl="2" indent="0" defTabSz="457092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REDAC also identified the </a:t>
            </a:r>
            <a:r>
              <a:rPr lang="en-US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a high level research strategy and plan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coordinates research across the research areas of the agency.  We strongly support the plan to develop such a strategy and offer any assistance which would be effective.”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2017: Government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 Office </a:t>
            </a:r>
            <a:endPara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 smtClean="0">
                <a:solidFill>
                  <a:schemeClr val="tx1"/>
                </a:solidFill>
              </a:rPr>
              <a:t>FAA </a:t>
            </a:r>
            <a:r>
              <a:rPr lang="en-US" sz="1600" b="1" i="1" dirty="0">
                <a:solidFill>
                  <a:schemeClr val="tx1"/>
                </a:solidFill>
              </a:rPr>
              <a:t>Could Improve How It Develops Its Portfolio and Reports Its </a:t>
            </a:r>
            <a:r>
              <a:rPr lang="en-US" sz="1600" b="1" i="1" dirty="0" smtClean="0">
                <a:solidFill>
                  <a:schemeClr val="tx1"/>
                </a:solidFill>
              </a:rPr>
              <a:t>Activities.</a:t>
            </a:r>
            <a:r>
              <a:rPr lang="en-US" sz="1600" b="1" dirty="0" smtClean="0">
                <a:solidFill>
                  <a:schemeClr val="tx1"/>
                </a:solidFill>
              </a:rPr>
              <a:t>  Recommendations: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I</a:t>
            </a:r>
            <a:r>
              <a:rPr lang="en-US" sz="1400" dirty="0" smtClean="0">
                <a:solidFill>
                  <a:schemeClr val="tx1"/>
                </a:solidFill>
              </a:rPr>
              <a:t>dentify </a:t>
            </a:r>
            <a:r>
              <a:rPr lang="en-US" sz="1400" dirty="0">
                <a:solidFill>
                  <a:schemeClr val="tx1"/>
                </a:solidFill>
              </a:rPr>
              <a:t>long-term R&amp;D research </a:t>
            </a:r>
            <a:r>
              <a:rPr lang="en-US" sz="1400" dirty="0" smtClean="0">
                <a:solidFill>
                  <a:schemeClr val="tx1"/>
                </a:solidFill>
              </a:rPr>
              <a:t>priorities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D</a:t>
            </a:r>
            <a:r>
              <a:rPr lang="en-US" sz="1400" dirty="0" smtClean="0">
                <a:solidFill>
                  <a:schemeClr val="tx1"/>
                </a:solidFill>
              </a:rPr>
              <a:t>isclose </a:t>
            </a:r>
            <a:r>
              <a:rPr lang="en-US" sz="1400" dirty="0">
                <a:solidFill>
                  <a:schemeClr val="tx1"/>
                </a:solidFill>
              </a:rPr>
              <a:t>how projects are </a:t>
            </a:r>
            <a:r>
              <a:rPr lang="en-US" sz="1400" dirty="0" smtClean="0">
                <a:solidFill>
                  <a:schemeClr val="tx1"/>
                </a:solidFill>
              </a:rPr>
              <a:t>selected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E</a:t>
            </a:r>
            <a:r>
              <a:rPr lang="en-US" sz="1400" dirty="0" smtClean="0">
                <a:solidFill>
                  <a:schemeClr val="tx1"/>
                </a:solidFill>
              </a:rPr>
              <a:t>nsure </a:t>
            </a:r>
            <a:r>
              <a:rPr lang="en-US" sz="1400" dirty="0">
                <a:solidFill>
                  <a:schemeClr val="tx1"/>
                </a:solidFill>
              </a:rPr>
              <a:t>that the </a:t>
            </a:r>
            <a:r>
              <a:rPr lang="en-US" sz="1400" i="1" dirty="0">
                <a:solidFill>
                  <a:schemeClr val="tx1"/>
                </a:solidFill>
              </a:rPr>
              <a:t>NARP </a:t>
            </a:r>
            <a:r>
              <a:rPr lang="en-US" sz="1400" dirty="0">
                <a:solidFill>
                  <a:schemeClr val="tx1"/>
                </a:solidFill>
              </a:rPr>
              <a:t>and </a:t>
            </a:r>
            <a:r>
              <a:rPr lang="en-US" sz="1400" i="1" dirty="0">
                <a:solidFill>
                  <a:schemeClr val="tx1"/>
                </a:solidFill>
              </a:rPr>
              <a:t>R&amp;D Annual Reviews </a:t>
            </a:r>
            <a:r>
              <a:rPr lang="en-US" sz="1400" dirty="0">
                <a:solidFill>
                  <a:schemeClr val="tx1"/>
                </a:solidFill>
              </a:rPr>
              <a:t>meet statutory requirements for content. </a:t>
            </a:r>
            <a:endParaRPr lang="en-US" sz="1400" i="1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2800" dirty="0"/>
              <a:t>NARP </a:t>
            </a:r>
            <a:r>
              <a:rPr lang="en-US" sz="2800" dirty="0" smtClean="0"/>
              <a:t>Redesign </a:t>
            </a:r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93482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Research </a:t>
            </a:r>
            <a:r>
              <a:rPr lang="en-US" sz="2000" b="1" dirty="0">
                <a:solidFill>
                  <a:schemeClr val="tx1"/>
                </a:solidFill>
              </a:rPr>
              <a:t>Executive </a:t>
            </a:r>
            <a:r>
              <a:rPr lang="en-US" sz="2000" b="1" dirty="0" smtClean="0">
                <a:solidFill>
                  <a:schemeClr val="tx1"/>
                </a:solidFill>
              </a:rPr>
              <a:t>Board (</a:t>
            </a:r>
            <a:r>
              <a:rPr lang="en-US" sz="2000" b="1" dirty="0" smtClean="0">
                <a:solidFill>
                  <a:schemeClr val="tx1"/>
                </a:solidFill>
              </a:rPr>
              <a:t>REB)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400050" lvl="1" indent="0">
              <a:spcBef>
                <a:spcPts val="600"/>
              </a:spcBef>
              <a:buClr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Agreed </a:t>
            </a:r>
            <a:r>
              <a:rPr lang="en-US" sz="1800" b="1" dirty="0" smtClean="0">
                <a:solidFill>
                  <a:schemeClr val="tx1"/>
                </a:solidFill>
              </a:rPr>
              <a:t>to redesign NARP: </a:t>
            </a:r>
            <a:endParaRPr lang="en-US" sz="1800" b="1" dirty="0">
              <a:solidFill>
                <a:schemeClr val="tx1"/>
              </a:solidFill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 </a:t>
            </a:r>
            <a:r>
              <a:rPr lang="en-US" sz="1600" b="1" i="1" dirty="0" smtClean="0">
                <a:solidFill>
                  <a:schemeClr val="tx1"/>
                </a:solidFill>
              </a:rPr>
              <a:t>driving </a:t>
            </a:r>
            <a:r>
              <a:rPr lang="en-US" sz="1600" b="1" i="1" dirty="0">
                <a:solidFill>
                  <a:schemeClr val="tx1"/>
                </a:solidFill>
              </a:rPr>
              <a:t>forces</a:t>
            </a:r>
            <a:r>
              <a:rPr lang="en-US" sz="1600" dirty="0">
                <a:solidFill>
                  <a:schemeClr val="tx1"/>
                </a:solidFill>
              </a:rPr>
              <a:t> for research (Vision)  </a:t>
            </a:r>
          </a:p>
          <a:p>
            <a:pPr marL="914400" lvl="2" indent="-225425"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 </a:t>
            </a:r>
            <a:r>
              <a:rPr lang="en-US" sz="1600" b="1" i="1" dirty="0" smtClean="0">
                <a:solidFill>
                  <a:schemeClr val="tx1"/>
                </a:solidFill>
              </a:rPr>
              <a:t>big </a:t>
            </a:r>
            <a:r>
              <a:rPr lang="en-US" sz="1600" b="1" i="1" dirty="0">
                <a:solidFill>
                  <a:schemeClr val="tx1"/>
                </a:solidFill>
              </a:rPr>
              <a:t>picture</a:t>
            </a:r>
            <a:r>
              <a:rPr lang="en-US" sz="1600" dirty="0">
                <a:solidFill>
                  <a:schemeClr val="tx1"/>
                </a:solidFill>
              </a:rPr>
              <a:t> (Strategy)</a:t>
            </a:r>
          </a:p>
          <a:p>
            <a:pPr marL="914400" lvl="2" indent="-225425">
              <a:buClrTx/>
              <a:buSzPct val="100000"/>
            </a:pPr>
            <a:r>
              <a:rPr lang="en-US" sz="1600" b="1" i="1" dirty="0" smtClean="0">
                <a:solidFill>
                  <a:schemeClr val="tx1"/>
                </a:solidFill>
              </a:rPr>
              <a:t>Prioritize </a:t>
            </a:r>
            <a:r>
              <a:rPr lang="en-US" sz="1600" dirty="0" smtClean="0">
                <a:solidFill>
                  <a:schemeClr val="tx1"/>
                </a:solidFill>
              </a:rPr>
              <a:t>research that is results focused and properly positions</a:t>
            </a: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the FAA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914400" lvl="2" indent="-225425"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 </a:t>
            </a:r>
            <a:r>
              <a:rPr lang="en-US" sz="1600" b="1" dirty="0">
                <a:solidFill>
                  <a:schemeClr val="tx1"/>
                </a:solidFill>
              </a:rPr>
              <a:t>Costs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dirty="0" smtClean="0">
                <a:solidFill>
                  <a:schemeClr val="tx1"/>
                </a:solidFill>
              </a:rPr>
              <a:t>align </a:t>
            </a:r>
            <a:r>
              <a:rPr lang="en-US" sz="1600" dirty="0">
                <a:solidFill>
                  <a:schemeClr val="tx1"/>
                </a:solidFill>
              </a:rPr>
              <a:t>investments </a:t>
            </a:r>
            <a:endParaRPr lang="en-US" sz="1600" b="1" dirty="0">
              <a:solidFill>
                <a:schemeClr val="tx1"/>
              </a:solidFill>
            </a:endParaRPr>
          </a:p>
          <a:p>
            <a:pPr marL="1377950" lvl="3" indent="-238125">
              <a:buClrTx/>
              <a:buFont typeface="Symbol" panose="05050102010706020507" pitchFamily="18" charset="2"/>
              <a:buChar char=""/>
            </a:pPr>
            <a:r>
              <a:rPr lang="en-US" sz="1600" dirty="0" smtClean="0">
                <a:solidFill>
                  <a:schemeClr val="tx1"/>
                </a:solidFill>
              </a:rPr>
              <a:t>Include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in-house/other resources (i.e. agencies</a:t>
            </a:r>
            <a:r>
              <a:rPr lang="en-US" sz="1600" dirty="0">
                <a:solidFill>
                  <a:schemeClr val="tx1"/>
                </a:solidFill>
              </a:rPr>
              <a:t>, COEs, etc.)</a:t>
            </a:r>
            <a:endParaRPr lang="en-US" sz="1600" b="1" dirty="0">
              <a:solidFill>
                <a:schemeClr val="tx1"/>
              </a:solidFill>
            </a:endParaRPr>
          </a:p>
          <a:p>
            <a:pPr marL="1377950" lvl="3" indent="-238125">
              <a:buClrTx/>
              <a:buFont typeface="Symbol" panose="05050102010706020507" pitchFamily="18" charset="2"/>
              <a:buChar char=""/>
            </a:pPr>
            <a:r>
              <a:rPr lang="en-US" sz="1600" dirty="0" smtClean="0">
                <a:solidFill>
                  <a:schemeClr val="tx1"/>
                </a:solidFill>
              </a:rPr>
              <a:t>Communicate strategy </a:t>
            </a:r>
            <a:r>
              <a:rPr lang="en-US" sz="1600" dirty="0">
                <a:solidFill>
                  <a:schemeClr val="tx1"/>
                </a:solidFill>
              </a:rPr>
              <a:t>for leveraging other </a:t>
            </a:r>
            <a:r>
              <a:rPr lang="en-US" sz="1600" dirty="0" smtClean="0">
                <a:solidFill>
                  <a:schemeClr val="tx1"/>
                </a:solidFill>
              </a:rPr>
              <a:t>resources</a:t>
            </a:r>
            <a:endParaRPr lang="en-US" sz="1600" dirty="0">
              <a:solidFill>
                <a:schemeClr val="tx1"/>
              </a:solidFill>
            </a:endParaRPr>
          </a:p>
          <a:p>
            <a:pPr marL="914400" lvl="2" indent="-225425"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 </a:t>
            </a:r>
            <a:r>
              <a:rPr lang="en-US" sz="1600" b="1" i="1" dirty="0" smtClean="0">
                <a:solidFill>
                  <a:schemeClr val="tx1"/>
                </a:solidFill>
              </a:rPr>
              <a:t>impacts/mitigations/alternatives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of budget decisions on </a:t>
            </a:r>
            <a:r>
              <a:rPr lang="en-US" sz="1600" dirty="0" smtClean="0">
                <a:solidFill>
                  <a:schemeClr val="tx1"/>
                </a:solidFill>
              </a:rPr>
              <a:t>research</a:t>
            </a:r>
          </a:p>
          <a:p>
            <a:pPr marL="914400" lvl="2" indent="-225425">
              <a:buClrTx/>
              <a:buSzPct val="100000"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ClrTx/>
              <a:buSzPct val="100000"/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Request REDAC input/feedback on work to date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Feb/Mar 2017 subcommittee meetings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/>
          <p:nvPr/>
        </p:nvCxnSpPr>
        <p:spPr>
          <a:xfrm flipH="1" flipV="1">
            <a:off x="3171826" y="1978026"/>
            <a:ext cx="942974" cy="51593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334000" y="1994470"/>
            <a:ext cx="10712" cy="49949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553200" y="2003426"/>
            <a:ext cx="762000" cy="49053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4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6604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Reminder: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Plan Framework and Terminology 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579938" y="1219200"/>
            <a:ext cx="1638300" cy="75882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Operational  Efficiency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672263" y="1238250"/>
            <a:ext cx="1806575" cy="7651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Environmental Impact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443163" y="1223962"/>
            <a:ext cx="153828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Aviation Safety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6" name="TextBox 60"/>
          <p:cNvSpPr txBox="1">
            <a:spLocks noChangeArrowheads="1"/>
          </p:cNvSpPr>
          <p:nvPr/>
        </p:nvSpPr>
        <p:spPr bwMode="auto">
          <a:xfrm>
            <a:off x="250825" y="1350962"/>
            <a:ext cx="207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prstClr val="black"/>
                </a:solidFill>
              </a:rPr>
              <a:t>Outcomes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5586180" y="2604466"/>
            <a:ext cx="1348019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3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362201" y="2582112"/>
            <a:ext cx="1455736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1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038600" y="2595046"/>
            <a:ext cx="1196422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2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7" name="TextBox 62"/>
          <p:cNvSpPr txBox="1">
            <a:spLocks noChangeArrowheads="1"/>
          </p:cNvSpPr>
          <p:nvPr/>
        </p:nvSpPr>
        <p:spPr bwMode="auto">
          <a:xfrm>
            <a:off x="239713" y="2590800"/>
            <a:ext cx="1718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prstClr val="black"/>
                </a:solidFill>
              </a:rPr>
              <a:t>Goals</a:t>
            </a:r>
          </a:p>
        </p:txBody>
      </p:sp>
      <p:sp>
        <p:nvSpPr>
          <p:cNvPr id="61" name="Freeform 60"/>
          <p:cNvSpPr/>
          <p:nvPr/>
        </p:nvSpPr>
        <p:spPr bwMode="auto">
          <a:xfrm>
            <a:off x="7924178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3443403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6803823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2254251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2"/>
          <p:cNvSpPr txBox="1">
            <a:spLocks noChangeArrowheads="1"/>
          </p:cNvSpPr>
          <p:nvPr/>
        </p:nvSpPr>
        <p:spPr bwMode="auto">
          <a:xfrm>
            <a:off x="147535" y="3886200"/>
            <a:ext cx="19156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 smtClean="0">
                <a:solidFill>
                  <a:prstClr val="black"/>
                </a:solidFill>
              </a:rPr>
              <a:t>Objectives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276600" y="3457361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209799" y="2493962"/>
            <a:ext cx="6422203" cy="9140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154384" y="3859212"/>
            <a:ext cx="2493816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748276" y="3865054"/>
            <a:ext cx="2319524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 bwMode="auto">
          <a:xfrm>
            <a:off x="7185447" y="2582112"/>
            <a:ext cx="1293391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4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7887234" y="3451840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 bwMode="auto">
          <a:xfrm>
            <a:off x="3832341" y="5163126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2643189" y="5163126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Output*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62"/>
          <p:cNvSpPr txBox="1">
            <a:spLocks noChangeArrowheads="1"/>
          </p:cNvSpPr>
          <p:nvPr/>
        </p:nvSpPr>
        <p:spPr bwMode="auto">
          <a:xfrm>
            <a:off x="152399" y="5181600"/>
            <a:ext cx="205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 smtClean="0">
                <a:solidFill>
                  <a:prstClr val="black"/>
                </a:solidFill>
              </a:rPr>
              <a:t>Outputs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u="sng" dirty="0" smtClean="0">
              <a:solidFill>
                <a:prstClr val="black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752273" y="4660686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438400" y="5062537"/>
            <a:ext cx="3724747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Freeform 56"/>
          <p:cNvSpPr/>
          <p:nvPr/>
        </p:nvSpPr>
        <p:spPr bwMode="auto">
          <a:xfrm>
            <a:off x="5024336" y="5166805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2477697" y="6117177"/>
            <a:ext cx="3731406" cy="36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*Key outputs within a 5 year </a:t>
            </a:r>
            <a:r>
              <a:rPr lang="en-US" alt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horizon</a:t>
            </a:r>
            <a:endParaRPr lang="en-US" alt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295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Research Engineering &amp; Development Advisory Committee </a:t>
            </a:r>
            <a:r>
              <a:rPr lang="en-US" sz="2800" dirty="0" smtClean="0"/>
              <a:t>(REDAC) Feedback</a:t>
            </a:r>
            <a:endParaRPr lang="en-US" sz="1800" i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0242" y="1371600"/>
            <a:ext cx="47762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860372"/>
            <a:ext cx="7315200" cy="285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2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Specific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wording changes</a:t>
            </a:r>
          </a:p>
          <a:p>
            <a:pPr marL="690562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Design</a:t>
            </a:r>
          </a:p>
          <a:p>
            <a:pPr marL="1371600" lvl="2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Collaborating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with industry &amp; others (too FAA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focused)</a:t>
            </a:r>
          </a:p>
          <a:p>
            <a:pPr marL="1371600" lvl="2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Applying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Measurements/Metrics</a:t>
            </a:r>
          </a:p>
          <a:p>
            <a:pPr marL="1371600" lvl="2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Aligning research to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results</a:t>
            </a:r>
          </a:p>
          <a:p>
            <a:pPr marL="1371600" lvl="2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Reoccurring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update NARP goals/objectives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1371600" lvl="2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Achieving a balanced research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portfolio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914400" lvl="1" indent="-223838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223838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7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2800" dirty="0" smtClean="0"/>
              <a:t>NARP Redesign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i="1" dirty="0" smtClean="0"/>
              <a:t>Addressing Feedback</a:t>
            </a:r>
            <a:br>
              <a:rPr lang="en-US" sz="2400" i="1" dirty="0" smtClean="0"/>
            </a:br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94609"/>
            <a:ext cx="6183682" cy="4248991"/>
          </a:xfrm>
        </p:spPr>
        <p:txBody>
          <a:bodyPr/>
          <a:lstStyle/>
          <a:p>
            <a:pPr marL="344488" lvl="1" indent="0">
              <a:spcBef>
                <a:spcPts val="0"/>
              </a:spcBef>
              <a:buClr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Meeting </a:t>
            </a:r>
            <a:r>
              <a:rPr lang="en-US" sz="1800" b="1" dirty="0" smtClean="0">
                <a:solidFill>
                  <a:schemeClr val="tx1"/>
                </a:solidFill>
              </a:rPr>
              <a:t>1 </a:t>
            </a:r>
            <a:endParaRPr lang="en-US" sz="1800" b="1" dirty="0">
              <a:solidFill>
                <a:schemeClr val="tx1"/>
              </a:solidFill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Reviewed suggested wording </a:t>
            </a:r>
            <a:r>
              <a:rPr lang="en-US" sz="1600" dirty="0" smtClean="0">
                <a:solidFill>
                  <a:schemeClr val="tx1"/>
                </a:solidFill>
              </a:rPr>
              <a:t>changes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Updated </a:t>
            </a:r>
            <a:r>
              <a:rPr lang="en-US" sz="1600" dirty="0" smtClean="0">
                <a:solidFill>
                  <a:schemeClr val="tx1"/>
                </a:solidFill>
              </a:rPr>
              <a:t>Goals/Objectives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Reviewed comments and </a:t>
            </a:r>
            <a:r>
              <a:rPr lang="en-US" sz="1600" dirty="0" smtClean="0">
                <a:solidFill>
                  <a:schemeClr val="tx1"/>
                </a:solidFill>
              </a:rPr>
              <a:t>design </a:t>
            </a:r>
            <a:r>
              <a:rPr lang="en-US" sz="1600" dirty="0">
                <a:solidFill>
                  <a:schemeClr val="tx1"/>
                </a:solidFill>
              </a:rPr>
              <a:t>input</a:t>
            </a:r>
          </a:p>
          <a:p>
            <a:pPr marL="344488" lvl="1" indent="0">
              <a:spcBef>
                <a:spcPts val="0"/>
              </a:spcBef>
              <a:buClrTx/>
              <a:buSzPct val="10000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344488" lvl="1" indent="0">
              <a:spcBef>
                <a:spcPts val="0"/>
              </a:spcBef>
              <a:buClrTx/>
              <a:buSzPct val="10000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Meeting 2</a:t>
            </a:r>
            <a:endParaRPr lang="en-US" sz="1800" dirty="0">
              <a:solidFill>
                <a:schemeClr val="tx1"/>
              </a:solidFill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Continued refining</a:t>
            </a:r>
            <a:r>
              <a:rPr lang="en-US" sz="1600" dirty="0" smtClean="0">
                <a:solidFill>
                  <a:schemeClr val="tx1"/>
                </a:solidFill>
              </a:rPr>
              <a:t> Goals/Objectives</a:t>
            </a:r>
            <a:endParaRPr lang="en-US" sz="1600" dirty="0">
              <a:solidFill>
                <a:schemeClr val="tx1"/>
              </a:solidFill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Began reconciling design </a:t>
            </a:r>
            <a:r>
              <a:rPr lang="en-US" sz="1600" dirty="0" smtClean="0">
                <a:solidFill>
                  <a:schemeClr val="tx1"/>
                </a:solidFill>
              </a:rPr>
              <a:t>input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Established </a:t>
            </a:r>
            <a:r>
              <a:rPr lang="en-US" sz="1600" dirty="0" smtClean="0">
                <a:solidFill>
                  <a:schemeClr val="tx1"/>
                </a:solidFill>
              </a:rPr>
              <a:t>plan/approach for aligning outputs to Goals/Objectives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endParaRPr lang="en-US" sz="1600" dirty="0">
              <a:solidFill>
                <a:schemeClr val="tx1"/>
              </a:solidFill>
            </a:endParaRPr>
          </a:p>
          <a:p>
            <a:pPr marL="344488" lvl="1" indent="0">
              <a:spcBef>
                <a:spcPts val="0"/>
              </a:spcBef>
              <a:buClrTx/>
              <a:buSzPct val="100000"/>
              <a:buNone/>
            </a:pPr>
            <a:r>
              <a:rPr lang="en-US" sz="1800" b="1" dirty="0">
                <a:solidFill>
                  <a:schemeClr val="tx1"/>
                </a:solidFill>
              </a:rPr>
              <a:t>Meeting </a:t>
            </a:r>
            <a:r>
              <a:rPr lang="en-US" sz="1800" b="1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“Finalized” Draft Goals/Objectives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Reconciled </a:t>
            </a:r>
            <a:r>
              <a:rPr lang="en-US" sz="1600" dirty="0">
                <a:solidFill>
                  <a:schemeClr val="tx1"/>
                </a:solidFill>
              </a:rPr>
              <a:t>design </a:t>
            </a:r>
            <a:r>
              <a:rPr lang="en-US" sz="1600" dirty="0" smtClean="0">
                <a:solidFill>
                  <a:schemeClr val="tx1"/>
                </a:solidFill>
              </a:rPr>
              <a:t>input - NARP Redesign Roadmap</a:t>
            </a:r>
            <a:endParaRPr lang="en-US" sz="1600" dirty="0">
              <a:solidFill>
                <a:schemeClr val="tx1"/>
              </a:solidFill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Shared </a:t>
            </a:r>
            <a:r>
              <a:rPr lang="en-US" sz="1600" dirty="0" smtClean="0">
                <a:solidFill>
                  <a:schemeClr val="tx1"/>
                </a:solidFill>
              </a:rPr>
              <a:t>experiences to date regarding aligning outputs</a:t>
            </a:r>
            <a:endParaRPr lang="en-US" sz="1600" dirty="0">
              <a:solidFill>
                <a:schemeClr val="tx1"/>
              </a:solidFill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914400" lvl="2" indent="-225425">
              <a:buClrTx/>
              <a:buSzPct val="100000"/>
            </a:pPr>
            <a:endParaRPr lang="en-US" sz="1600" dirty="0" smtClean="0">
              <a:solidFill>
                <a:schemeClr val="tx1"/>
              </a:solidFill>
            </a:endParaRPr>
          </a:p>
          <a:p>
            <a:pPr lvl="2">
              <a:buClrTx/>
              <a:buSzPct val="100000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1026" name="Picture 2" descr="C:\Users\Shelley Yak\AppData\Local\Microsoft\Windows\Temporary Internet Files\Content.IE5\SK0NNEC5\review-m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1219200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April - May: Research Executive Board Meetings </a:t>
            </a:r>
          </a:p>
        </p:txBody>
      </p:sp>
      <p:pic>
        <p:nvPicPr>
          <p:cNvPr id="1028" name="Picture 4" descr="C:\Users\Shelley Yak\AppData\Local\Microsoft\Windows\Temporary Internet Files\Content.IE5\4EIM48AT\PlanningGoalsPersonPuzzl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" y="3370852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elley Yak\AppData\Local\Microsoft\Windows\Temporary Internet Files\Content.IE5\3I3FNG6O\sprint_plann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4" y="4800600"/>
            <a:ext cx="111233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7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838200"/>
          </a:xfrm>
        </p:spPr>
        <p:txBody>
          <a:bodyPr/>
          <a:lstStyle/>
          <a:p>
            <a:r>
              <a:rPr lang="en-US" sz="2800" dirty="0" smtClean="0"/>
              <a:t>NARP Redesign Roadmap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4105" y="1508536"/>
            <a:ext cx="2049095" cy="185477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Set Direction and </a:t>
            </a:r>
          </a:p>
          <a:p>
            <a:pPr algn="ctr"/>
            <a:r>
              <a:rPr lang="en-US" sz="2000" b="1" dirty="0" smtClean="0"/>
              <a:t>Build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3429000" y="1524000"/>
            <a:ext cx="2241331" cy="18478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Review</a:t>
            </a:r>
          </a:p>
          <a:p>
            <a:pPr algn="ctr"/>
            <a:r>
              <a:rPr lang="en-US" sz="2000" b="1" dirty="0" smtClean="0"/>
              <a:t>and </a:t>
            </a:r>
          </a:p>
          <a:p>
            <a:pPr algn="ctr"/>
            <a:r>
              <a:rPr lang="en-US" sz="2000" b="1" dirty="0" smtClean="0"/>
              <a:t>Improve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421820" y="1524000"/>
            <a:ext cx="2188779" cy="18478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Manage </a:t>
            </a:r>
          </a:p>
          <a:p>
            <a:pPr algn="ctr"/>
            <a:r>
              <a:rPr lang="en-US" sz="2000" b="1" dirty="0"/>
              <a:t>a</a:t>
            </a:r>
            <a:r>
              <a:rPr lang="en-US" sz="2000" b="1" dirty="0" smtClean="0"/>
              <a:t>nd</a:t>
            </a:r>
          </a:p>
          <a:p>
            <a:pPr algn="ctr"/>
            <a:r>
              <a:rPr lang="en-US" sz="2000" b="1" dirty="0" smtClean="0"/>
              <a:t>Improve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10623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2017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70149" y="10623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2018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56641" y="1066800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2019..</a:t>
            </a:r>
            <a:endParaRPr lang="en-US" sz="2400" dirty="0"/>
          </a:p>
        </p:txBody>
      </p:sp>
      <p:sp>
        <p:nvSpPr>
          <p:cNvPr id="14" name="Notched Right Arrow 13"/>
          <p:cNvSpPr/>
          <p:nvPr/>
        </p:nvSpPr>
        <p:spPr>
          <a:xfrm>
            <a:off x="2743200" y="2181225"/>
            <a:ext cx="685800" cy="266700"/>
          </a:xfrm>
          <a:prstGeom prst="notched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>
            <a:off x="5717732" y="2209800"/>
            <a:ext cx="685800" cy="266700"/>
          </a:xfrm>
          <a:prstGeom prst="notched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3376220"/>
            <a:ext cx="2057400" cy="19082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pPr marL="231775" indent="-115888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Meet Legislative/DOT </a:t>
            </a:r>
          </a:p>
          <a:p>
            <a:pPr marL="231775" indent="-115888">
              <a:buFont typeface="Arial" panose="020B0604020202020204" pitchFamily="34" charset="0"/>
              <a:buChar char="•"/>
              <a:tabLst>
                <a:tab pos="346075" algn="l"/>
              </a:tabLst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Clarify FAA’s strategy: 	</a:t>
            </a:r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Goals: from 25 to 5</a:t>
            </a:r>
          </a:p>
          <a:p>
            <a:pPr marL="231775" indent="-115888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linkage across LOB research areas</a:t>
            </a:r>
          </a:p>
          <a:p>
            <a:pPr marL="231775" indent="-115888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Align goals, objectives and outputs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3363310"/>
            <a:ext cx="2241331" cy="19082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Considerations</a:t>
            </a:r>
          </a:p>
          <a:p>
            <a:pPr marL="231775" indent="-115888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Gap analysis</a:t>
            </a:r>
          </a:p>
          <a:p>
            <a:pPr marL="231775" indent="-115888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Collaboration/Partners</a:t>
            </a:r>
            <a:endParaRPr lang="en-US" sz="13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115888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en-US" sz="1300" b="1" dirty="0" smtClean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115888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focused</a:t>
            </a:r>
          </a:p>
          <a:p>
            <a:pPr marL="231775" indent="-115888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Timeframe (Short/Long) 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115888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</a:p>
          <a:p>
            <a:pPr marL="231775" indent="-115888">
              <a:buFont typeface="Arial" panose="020B0604020202020204" pitchFamily="34" charset="0"/>
              <a:buChar char="•"/>
            </a:pP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115888"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8390" y="3371850"/>
            <a:ext cx="2182210" cy="18928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Portfolio</a:t>
            </a:r>
          </a:p>
          <a:p>
            <a:pPr marL="225425" indent="-109538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Strategy/Plan</a:t>
            </a:r>
          </a:p>
          <a:p>
            <a:pPr marL="225425" indent="-109538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Plan Short/Long term research needs</a:t>
            </a:r>
          </a:p>
          <a:p>
            <a:pPr marL="225425" indent="-109538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Prioritize investments</a:t>
            </a:r>
          </a:p>
          <a:p>
            <a:pPr marL="225425" indent="-109538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Communicate results</a:t>
            </a:r>
          </a:p>
          <a:p>
            <a:pPr marL="225425" indent="-109538">
              <a:buFont typeface="Arial" panose="020B0604020202020204" pitchFamily="34" charset="0"/>
              <a:buChar char="•"/>
            </a:pP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69863"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69863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5964" y="5410200"/>
            <a:ext cx="79248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85850" lvl="0" indent="-1085850" algn="ctr" defTabSz="455613" eaLnBrk="0" hangingPunct="0">
              <a:spcBef>
                <a:spcPct val="20000"/>
              </a:spcBef>
              <a:buClr>
                <a:srgbClr val="9BBB59"/>
              </a:buClr>
            </a:pPr>
            <a:r>
              <a:rPr lang="en-US" sz="1600" b="1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Challenge: </a:t>
            </a:r>
            <a:r>
              <a:rPr lang="en-US" sz="1600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Communicating </a:t>
            </a:r>
            <a:r>
              <a:rPr lang="en-US" sz="1600" i="1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a coherent long-range research strategy while meeting highly prescriptive statutory </a:t>
            </a:r>
            <a:r>
              <a:rPr lang="en-US" sz="1600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requirement</a:t>
            </a:r>
            <a:endParaRPr lang="en-US" sz="1600" i="1" dirty="0">
              <a:solidFill>
                <a:srgbClr val="1F497D">
                  <a:lumMod val="50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1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2800" dirty="0" smtClean="0"/>
              <a:t>REDAC</a:t>
            </a:r>
            <a:br>
              <a:rPr lang="en-US" sz="2800" dirty="0" smtClean="0"/>
            </a:br>
            <a:r>
              <a:rPr lang="en-US" sz="2400" i="1" dirty="0" smtClean="0"/>
              <a:t>Design Feedback/Resolution</a:t>
            </a:r>
            <a:endParaRPr lang="en-US" sz="3200" i="1" dirty="0"/>
          </a:p>
        </p:txBody>
      </p:sp>
      <p:sp>
        <p:nvSpPr>
          <p:cNvPr id="5" name="Rectangle 4"/>
          <p:cNvSpPr/>
          <p:nvPr/>
        </p:nvSpPr>
        <p:spPr>
          <a:xfrm>
            <a:off x="685800" y="1151688"/>
            <a:ext cx="76962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Collaboration/Partnerships</a:t>
            </a:r>
            <a:endParaRPr lang="en-US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4225" lvl="2" indent="-1139825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included </a:t>
            </a:r>
            <a:r>
              <a:rPr 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“Identify”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objectives (i.e. partnerships)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4225" lvl="2" indent="-1139825">
              <a:spcBef>
                <a:spcPts val="6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	identify/align applicable work being performed by other agencies/industry. </a:t>
            </a:r>
            <a:r>
              <a:rPr lang="en-US" sz="16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Draft in 2018 and finalize in 2019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US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Measurements/Metrics</a:t>
            </a:r>
            <a:endParaRPr lang="en-US" sz="1600" b="1" dirty="0" smtClean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4225" lvl="2" indent="-1139825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  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during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2018 review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</a:t>
            </a:r>
            <a:r>
              <a:rPr lang="en-US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esearch </a:t>
            </a:r>
            <a:r>
              <a:rPr lang="en-US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1600" b="1" dirty="0" smtClean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4225" lvl="2" indent="-1139825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 	</a:t>
            </a:r>
            <a:r>
              <a:rPr lang="en-US" sz="16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US" sz="16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Annual Performance Report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results focused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US Code 31-1116 – Agency performance reporting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NARP </a:t>
            </a:r>
            <a:r>
              <a:rPr lang="en-US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oals/Objectives Periodically </a:t>
            </a:r>
            <a:endParaRPr lang="en-US" sz="16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4225" lvl="2" indent="-1139825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Research Executive Board process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to annually review/update goals and objectives 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 a Balanced </a:t>
            </a:r>
            <a:r>
              <a:rPr lang="en-US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esearch </a:t>
            </a:r>
            <a:r>
              <a:rPr lang="en-US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ortfolio </a:t>
            </a:r>
            <a:endParaRPr lang="en-US" sz="1600" b="1" dirty="0" smtClean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3425" lvl="2" indent="-1089025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	</a:t>
            </a:r>
            <a:r>
              <a:rPr lang="en-US" sz="16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Assess in 2019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CE79F00B08FF4785CABAA5E5887948" ma:contentTypeVersion="0" ma:contentTypeDescription="Create a new document." ma:contentTypeScope="" ma:versionID="8e321c1609ff469feaf953229851e0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5443F4-4B4E-4562-B70F-E25A01EFBF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2186346-1D93-423F-96E6-AC20B3A7D9AF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15C88F-1144-42D3-BB0D-576662E131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24171</TotalTime>
  <Words>1508</Words>
  <Application>Microsoft Office PowerPoint</Application>
  <PresentationFormat>On-screen Show (4:3)</PresentationFormat>
  <Paragraphs>334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2_Office Theme</vt:lpstr>
      <vt:lpstr>3_Office Theme</vt:lpstr>
      <vt:lpstr>by:  Shelley Yak  REDAC Designated Federal Official  </vt:lpstr>
      <vt:lpstr>Briefing Purpose/Agenda</vt:lpstr>
      <vt:lpstr>NARP Redesign Drivers  </vt:lpstr>
      <vt:lpstr>NARP Redesign </vt:lpstr>
      <vt:lpstr>Reminder: Research Plan Framework and Terminology </vt:lpstr>
      <vt:lpstr>Research Engineering &amp; Development Advisory Committee (REDAC) Feedback</vt:lpstr>
      <vt:lpstr>NARP Redesign Addressing Feedback </vt:lpstr>
      <vt:lpstr>NARP Redesign Roadmap</vt:lpstr>
      <vt:lpstr>REDAC Design Feedback/Resolution</vt:lpstr>
      <vt:lpstr>Strategic context for agency R&amp;D investments</vt:lpstr>
      <vt:lpstr>Handout:  Updated Goals/Objectives</vt:lpstr>
      <vt:lpstr>Research Goals/Objectives at a Glance</vt:lpstr>
      <vt:lpstr>PowerPoint Presentation</vt:lpstr>
      <vt:lpstr>PowerPoint Presentation</vt:lpstr>
      <vt:lpstr>PowerPoint Presentation</vt:lpstr>
      <vt:lpstr>Research Planning  Advisory Committee (REDAC)</vt:lpstr>
      <vt:lpstr>PowerPoint Presentation</vt:lpstr>
      <vt:lpstr>FAA Research &amp; Development at a Glance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 101</dc:title>
  <dc:creator>sony</dc:creator>
  <cp:lastModifiedBy>Yak, Shelley (FAA)</cp:lastModifiedBy>
  <cp:revision>496</cp:revision>
  <cp:lastPrinted>2017-02-13T20:25:43Z</cp:lastPrinted>
  <dcterms:created xsi:type="dcterms:W3CDTF">2013-08-05T18:18:53Z</dcterms:created>
  <dcterms:modified xsi:type="dcterms:W3CDTF">2017-05-29T11:44:16Z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0x01010039CE79F00B08FF4785CABAA5E5887948</vt:lpwstr>
  </property>
</Properties>
</file>