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57" r:id="rId3"/>
    <p:sldId id="279" r:id="rId4"/>
    <p:sldId id="284" r:id="rId5"/>
    <p:sldId id="280" r:id="rId6"/>
    <p:sldId id="285" r:id="rId7"/>
    <p:sldId id="282" r:id="rId8"/>
    <p:sldId id="286" r:id="rId9"/>
    <p:sldId id="287" r:id="rId10"/>
    <p:sldId id="288" r:id="rId11"/>
    <p:sldId id="289" r:id="rId12"/>
    <p:sldId id="281" r:id="rId13"/>
    <p:sldId id="28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91" y="-12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EFA13D-BF26-420A-852A-178612431EF4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1B6DF81-A204-4864-91E9-8CB7654680A3}">
      <dgm:prSet custT="1"/>
      <dgm:spPr/>
      <dgm:t>
        <a:bodyPr/>
        <a:lstStyle/>
        <a:p>
          <a:r>
            <a:rPr lang="en-US" sz="1400" b="1" i="1" dirty="0">
              <a:latin typeface="Arial" panose="020B0604020202020204" pitchFamily="34" charset="0"/>
              <a:cs typeface="Arial" panose="020B0604020202020204" pitchFamily="34" charset="0"/>
            </a:rPr>
            <a:t>Ops Over People</a:t>
          </a:r>
        </a:p>
      </dgm:t>
    </dgm:pt>
    <dgm:pt modelId="{1494A66C-BB6C-4844-B529-E706BC359B6D}" type="parTrans" cxnId="{F1557B28-8F11-4FAD-87C9-629BACD19703}">
      <dgm:prSet/>
      <dgm:spPr/>
      <dgm:t>
        <a:bodyPr/>
        <a:lstStyle/>
        <a:p>
          <a:endParaRPr lang="en-US"/>
        </a:p>
      </dgm:t>
    </dgm:pt>
    <dgm:pt modelId="{8D1A5E04-56C8-4724-9585-7C57F6C833A5}" type="sibTrans" cxnId="{F1557B28-8F11-4FAD-87C9-629BACD19703}">
      <dgm:prSet/>
      <dgm:spPr/>
      <dgm:t>
        <a:bodyPr/>
        <a:lstStyle/>
        <a:p>
          <a:endParaRPr lang="en-US"/>
        </a:p>
      </dgm:t>
    </dgm:pt>
    <dgm:pt modelId="{6CE7B8B4-907E-42F4-A74B-FA62B70488E4}">
      <dgm:prSet custT="1"/>
      <dgm:spPr/>
      <dgm:t>
        <a:bodyPr/>
        <a:lstStyle/>
        <a:p>
          <a:r>
            <a:rPr lang="en-US" sz="1400" b="1" i="1" dirty="0">
              <a:latin typeface="Arial" panose="020B0604020202020204" pitchFamily="34" charset="0"/>
              <a:cs typeface="Arial" panose="020B0604020202020204" pitchFamily="34" charset="0"/>
            </a:rPr>
            <a:t>Expanded</a:t>
          </a:r>
          <a:r>
            <a:rPr lang="en-US" sz="1100" b="1" i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i="1" dirty="0">
              <a:latin typeface="Arial" panose="020B0604020202020204" pitchFamily="34" charset="0"/>
              <a:cs typeface="Arial" panose="020B0604020202020204" pitchFamily="34" charset="0"/>
            </a:rPr>
            <a:t>Ops</a:t>
          </a:r>
          <a:endParaRPr lang="en-US" sz="1100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E3F394-1B19-47F8-9FCB-FFAC03B364C5}" type="parTrans" cxnId="{00DA9C80-9C6E-4EED-B38B-B1CE9A2A43F1}">
      <dgm:prSet/>
      <dgm:spPr/>
      <dgm:t>
        <a:bodyPr/>
        <a:lstStyle/>
        <a:p>
          <a:endParaRPr lang="en-US"/>
        </a:p>
      </dgm:t>
    </dgm:pt>
    <dgm:pt modelId="{20509EED-9281-4E76-B600-EC08D6A19A85}" type="sibTrans" cxnId="{00DA9C80-9C6E-4EED-B38B-B1CE9A2A43F1}">
      <dgm:prSet/>
      <dgm:spPr/>
      <dgm:t>
        <a:bodyPr/>
        <a:lstStyle/>
        <a:p>
          <a:endParaRPr lang="en-US"/>
        </a:p>
      </dgm:t>
    </dgm:pt>
    <dgm:pt modelId="{5A460031-E7A4-4D92-86E0-0524F6C695D3}">
      <dgm:prSet custT="1"/>
      <dgm:spPr/>
      <dgm:t>
        <a:bodyPr/>
        <a:lstStyle/>
        <a:p>
          <a:r>
            <a:rPr lang="en-US" sz="1400" b="1" i="1" dirty="0">
              <a:latin typeface="Arial" panose="020B0604020202020204" pitchFamily="34" charset="0"/>
              <a:cs typeface="Arial" panose="020B0604020202020204" pitchFamily="34" charset="0"/>
            </a:rPr>
            <a:t>Non-Segregated Operations</a:t>
          </a:r>
        </a:p>
      </dgm:t>
    </dgm:pt>
    <dgm:pt modelId="{AA0D475C-AB80-4663-B3A8-65DC11336D2F}" type="parTrans" cxnId="{1EEBBF86-62E6-47F4-A5AE-16D018845FEE}">
      <dgm:prSet/>
      <dgm:spPr/>
      <dgm:t>
        <a:bodyPr/>
        <a:lstStyle/>
        <a:p>
          <a:endParaRPr lang="en-US"/>
        </a:p>
      </dgm:t>
    </dgm:pt>
    <dgm:pt modelId="{87181114-855E-4583-96B0-CF3A30680A8F}" type="sibTrans" cxnId="{1EEBBF86-62E6-47F4-A5AE-16D018845FEE}">
      <dgm:prSet/>
      <dgm:spPr/>
      <dgm:t>
        <a:bodyPr/>
        <a:lstStyle/>
        <a:p>
          <a:endParaRPr lang="en-US"/>
        </a:p>
      </dgm:t>
    </dgm:pt>
    <dgm:pt modelId="{514723F2-3C7D-4E17-ADA4-CB58AF726FEC}">
      <dgm:prSet custT="1"/>
      <dgm:spPr/>
      <dgm:t>
        <a:bodyPr/>
        <a:lstStyle/>
        <a:p>
          <a:r>
            <a:rPr lang="en-US" sz="1400" b="1" i="1" dirty="0">
              <a:latin typeface="Arial" panose="020B0604020202020204" pitchFamily="34" charset="0"/>
              <a:cs typeface="Arial" panose="020B0604020202020204" pitchFamily="34" charset="0"/>
            </a:rPr>
            <a:t>sUAS Package Delivery</a:t>
          </a:r>
        </a:p>
      </dgm:t>
    </dgm:pt>
    <dgm:pt modelId="{3B80E6AF-4F7D-4A0E-9F2D-C3AA5EA491A8}" type="parTrans" cxnId="{3CC715D5-2284-4385-AC56-700E7CFF0D23}">
      <dgm:prSet/>
      <dgm:spPr/>
      <dgm:t>
        <a:bodyPr/>
        <a:lstStyle/>
        <a:p>
          <a:endParaRPr lang="en-US"/>
        </a:p>
      </dgm:t>
    </dgm:pt>
    <dgm:pt modelId="{A61D2EBE-274D-4612-AD5B-477B4435DA07}" type="sibTrans" cxnId="{3CC715D5-2284-4385-AC56-700E7CFF0D23}">
      <dgm:prSet/>
      <dgm:spPr/>
      <dgm:t>
        <a:bodyPr/>
        <a:lstStyle/>
        <a:p>
          <a:endParaRPr lang="en-US"/>
        </a:p>
      </dgm:t>
    </dgm:pt>
    <dgm:pt modelId="{50EA3253-2EBA-43C7-B5AC-5A6BB6878B1B}">
      <dgm:prSet custT="1"/>
      <dgm:spPr/>
      <dgm:t>
        <a:bodyPr/>
        <a:lstStyle/>
        <a:p>
          <a:r>
            <a:rPr lang="en-US" sz="1400" b="1" i="1" dirty="0">
              <a:latin typeface="Arial" panose="020B0604020202020204" pitchFamily="34" charset="0"/>
              <a:cs typeface="Arial" panose="020B0604020202020204" pitchFamily="34" charset="0"/>
            </a:rPr>
            <a:t>Routine/ Scheduled Ops</a:t>
          </a:r>
        </a:p>
      </dgm:t>
    </dgm:pt>
    <dgm:pt modelId="{8F189483-4A65-4A24-A603-E0662C9661E9}" type="parTrans" cxnId="{F7F51B5B-A80C-4222-97CF-E28D1AA90DA6}">
      <dgm:prSet/>
      <dgm:spPr/>
      <dgm:t>
        <a:bodyPr/>
        <a:lstStyle/>
        <a:p>
          <a:endParaRPr lang="en-US"/>
        </a:p>
      </dgm:t>
    </dgm:pt>
    <dgm:pt modelId="{63C88CBB-6257-414F-B47F-98E762B78653}" type="sibTrans" cxnId="{F7F51B5B-A80C-4222-97CF-E28D1AA90DA6}">
      <dgm:prSet/>
      <dgm:spPr/>
      <dgm:t>
        <a:bodyPr/>
        <a:lstStyle/>
        <a:p>
          <a:endParaRPr lang="en-US"/>
        </a:p>
      </dgm:t>
    </dgm:pt>
    <dgm:pt modelId="{11F513DC-172F-4AD7-8185-96E96EFAD0C7}">
      <dgm:prSet custT="1"/>
      <dgm:spPr/>
      <dgm:t>
        <a:bodyPr/>
        <a:lstStyle/>
        <a:p>
          <a:r>
            <a:rPr lang="en-US" sz="1400" b="1" i="1" dirty="0">
              <a:latin typeface="Arial" panose="020B0604020202020204" pitchFamily="34" charset="0"/>
              <a:cs typeface="Arial" panose="020B0604020202020204" pitchFamily="34" charset="0"/>
            </a:rPr>
            <a:t>Large Cargo Carrier Ops</a:t>
          </a:r>
        </a:p>
      </dgm:t>
    </dgm:pt>
    <dgm:pt modelId="{F2A2CEF8-E8BD-42B6-98AF-B9A01CB66F42}" type="parTrans" cxnId="{3ADDE530-AA7E-4934-84B1-D8873343BCE3}">
      <dgm:prSet/>
      <dgm:spPr/>
      <dgm:t>
        <a:bodyPr/>
        <a:lstStyle/>
        <a:p>
          <a:endParaRPr lang="en-US"/>
        </a:p>
      </dgm:t>
    </dgm:pt>
    <dgm:pt modelId="{AB28CF2F-E28D-4DB9-9B15-65C7D8EA99C8}" type="sibTrans" cxnId="{3ADDE530-AA7E-4934-84B1-D8873343BCE3}">
      <dgm:prSet/>
      <dgm:spPr/>
      <dgm:t>
        <a:bodyPr/>
        <a:lstStyle/>
        <a:p>
          <a:endParaRPr lang="en-US"/>
        </a:p>
      </dgm:t>
    </dgm:pt>
    <dgm:pt modelId="{2B14FB5B-24A7-4D78-9C99-9B09CCD9C64E}">
      <dgm:prSet custT="1"/>
      <dgm:spPr/>
      <dgm:t>
        <a:bodyPr/>
        <a:lstStyle/>
        <a:p>
          <a:r>
            <a:rPr lang="en-US" sz="1400" b="1" i="1" dirty="0">
              <a:latin typeface="Arial" panose="020B0604020202020204" pitchFamily="34" charset="0"/>
              <a:cs typeface="Arial" panose="020B0604020202020204" pitchFamily="34" charset="0"/>
            </a:rPr>
            <a:t>Passenger Ops</a:t>
          </a:r>
        </a:p>
      </dgm:t>
    </dgm:pt>
    <dgm:pt modelId="{39A33283-0CDD-49F0-A006-C21AA7795AEA}" type="parTrans" cxnId="{1013F4AD-26D3-411F-816E-16F4DFF2CFF2}">
      <dgm:prSet/>
      <dgm:spPr/>
      <dgm:t>
        <a:bodyPr/>
        <a:lstStyle/>
        <a:p>
          <a:endParaRPr lang="en-US"/>
        </a:p>
      </dgm:t>
    </dgm:pt>
    <dgm:pt modelId="{4ACF6B88-3618-4B96-90C9-615BC53461F1}" type="sibTrans" cxnId="{1013F4AD-26D3-411F-816E-16F4DFF2CFF2}">
      <dgm:prSet/>
      <dgm:spPr/>
      <dgm:t>
        <a:bodyPr/>
        <a:lstStyle/>
        <a:p>
          <a:endParaRPr lang="en-US"/>
        </a:p>
      </dgm:t>
    </dgm:pt>
    <dgm:pt modelId="{117C6F4D-6C08-4C4F-B278-AF8E446A7608}" type="pres">
      <dgm:prSet presAssocID="{B4EFA13D-BF26-420A-852A-178612431EF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B0D3633-5891-4F50-9847-0D8967F9B713}" type="pres">
      <dgm:prSet presAssocID="{21B6DF81-A204-4864-91E9-8CB7654680A3}" presName="composite" presStyleCnt="0"/>
      <dgm:spPr/>
    </dgm:pt>
    <dgm:pt modelId="{E41E1955-343B-41F1-912E-766752E8649B}" type="pres">
      <dgm:prSet presAssocID="{21B6DF81-A204-4864-91E9-8CB7654680A3}" presName="LShape" presStyleLbl="alignNode1" presStyleIdx="0" presStyleCnt="13"/>
      <dgm:spPr/>
    </dgm:pt>
    <dgm:pt modelId="{C69D6CF1-8E53-4F5E-B7D5-B8C7D2CF4008}" type="pres">
      <dgm:prSet presAssocID="{21B6DF81-A204-4864-91E9-8CB7654680A3}" presName="ParentText" presStyleLbl="revTx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65940F-0A09-475E-ADAA-1A84513EF8CC}" type="pres">
      <dgm:prSet presAssocID="{21B6DF81-A204-4864-91E9-8CB7654680A3}" presName="Triangle" presStyleLbl="alignNode1" presStyleIdx="1" presStyleCnt="13"/>
      <dgm:spPr/>
    </dgm:pt>
    <dgm:pt modelId="{41FBF575-F11B-4C9C-B10A-4D632E34D386}" type="pres">
      <dgm:prSet presAssocID="{8D1A5E04-56C8-4724-9585-7C57F6C833A5}" presName="sibTrans" presStyleCnt="0"/>
      <dgm:spPr/>
    </dgm:pt>
    <dgm:pt modelId="{89013308-AEA1-4F81-8AAA-C46991842110}" type="pres">
      <dgm:prSet presAssocID="{8D1A5E04-56C8-4724-9585-7C57F6C833A5}" presName="space" presStyleCnt="0"/>
      <dgm:spPr/>
    </dgm:pt>
    <dgm:pt modelId="{75EC14BE-9D05-42D0-9B4A-965765CEA741}" type="pres">
      <dgm:prSet presAssocID="{6CE7B8B4-907E-42F4-A74B-FA62B70488E4}" presName="composite" presStyleCnt="0"/>
      <dgm:spPr/>
    </dgm:pt>
    <dgm:pt modelId="{5438EFF0-96E0-423F-BBBF-1C08A0D588AD}" type="pres">
      <dgm:prSet presAssocID="{6CE7B8B4-907E-42F4-A74B-FA62B70488E4}" presName="LShape" presStyleLbl="alignNode1" presStyleIdx="2" presStyleCnt="13"/>
      <dgm:spPr/>
    </dgm:pt>
    <dgm:pt modelId="{C7B149B6-AACC-4F25-BDCD-63E689101322}" type="pres">
      <dgm:prSet presAssocID="{6CE7B8B4-907E-42F4-A74B-FA62B70488E4}" presName="ParentText" presStyleLbl="revTx" presStyleIdx="1" presStyleCnt="7" custScaleX="118558" custLinFactNeighborX="7558" custLinFactNeighborY="-7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3C2925-E945-412A-BA67-3A38605EC3EA}" type="pres">
      <dgm:prSet presAssocID="{6CE7B8B4-907E-42F4-A74B-FA62B70488E4}" presName="Triangle" presStyleLbl="alignNode1" presStyleIdx="3" presStyleCnt="13"/>
      <dgm:spPr/>
    </dgm:pt>
    <dgm:pt modelId="{01A5BBA5-FE87-4D18-92AD-EC7A021C2659}" type="pres">
      <dgm:prSet presAssocID="{20509EED-9281-4E76-B600-EC08D6A19A85}" presName="sibTrans" presStyleCnt="0"/>
      <dgm:spPr/>
    </dgm:pt>
    <dgm:pt modelId="{F98EC317-E9D5-45E5-A74D-27B88987F879}" type="pres">
      <dgm:prSet presAssocID="{20509EED-9281-4E76-B600-EC08D6A19A85}" presName="space" presStyleCnt="0"/>
      <dgm:spPr/>
    </dgm:pt>
    <dgm:pt modelId="{F1531316-5851-48EF-BA27-C2CDA3B856A7}" type="pres">
      <dgm:prSet presAssocID="{5A460031-E7A4-4D92-86E0-0524F6C695D3}" presName="composite" presStyleCnt="0"/>
      <dgm:spPr/>
    </dgm:pt>
    <dgm:pt modelId="{7490EA31-FC5E-435B-B1D8-11DC13E9B372}" type="pres">
      <dgm:prSet presAssocID="{5A460031-E7A4-4D92-86E0-0524F6C695D3}" presName="LShape" presStyleLbl="alignNode1" presStyleIdx="4" presStyleCnt="13" custLinFactNeighborX="-3612"/>
      <dgm:spPr/>
    </dgm:pt>
    <dgm:pt modelId="{7C68A5BB-87F8-43ED-9C65-8256A4E94F7C}" type="pres">
      <dgm:prSet presAssocID="{5A460031-E7A4-4D92-86E0-0524F6C695D3}" presName="ParentText" presStyleLbl="revTx" presStyleIdx="2" presStyleCnt="7" custScaleX="129747" custLinFactX="35574" custLinFactNeighborX="100000" custLinFactNeighborY="-317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39C69D-A368-4340-B244-E1D33CC6BE0F}" type="pres">
      <dgm:prSet presAssocID="{5A460031-E7A4-4D92-86E0-0524F6C695D3}" presName="Triangle" presStyleLbl="alignNode1" presStyleIdx="5" presStyleCnt="13" custLinFactNeighborX="-26505"/>
      <dgm:spPr/>
    </dgm:pt>
    <dgm:pt modelId="{1A82A919-719E-492D-9BC3-D040A81FD5B5}" type="pres">
      <dgm:prSet presAssocID="{87181114-855E-4583-96B0-CF3A30680A8F}" presName="sibTrans" presStyleCnt="0"/>
      <dgm:spPr/>
    </dgm:pt>
    <dgm:pt modelId="{4F56A1F8-960F-4240-81AA-51292EFD6B27}" type="pres">
      <dgm:prSet presAssocID="{87181114-855E-4583-96B0-CF3A30680A8F}" presName="space" presStyleCnt="0"/>
      <dgm:spPr/>
    </dgm:pt>
    <dgm:pt modelId="{DA1D025A-20C0-439B-B9C6-F7B5C66E0EF8}" type="pres">
      <dgm:prSet presAssocID="{514723F2-3C7D-4E17-ADA4-CB58AF726FEC}" presName="composite" presStyleCnt="0"/>
      <dgm:spPr/>
    </dgm:pt>
    <dgm:pt modelId="{FA906968-BAF8-4FD9-B593-4CB6AF48C8FF}" type="pres">
      <dgm:prSet presAssocID="{514723F2-3C7D-4E17-ADA4-CB58AF726FEC}" presName="LShape" presStyleLbl="alignNode1" presStyleIdx="6" presStyleCnt="13"/>
      <dgm:spPr/>
    </dgm:pt>
    <dgm:pt modelId="{BB249B4F-608D-41AF-978D-CF53645E37A0}" type="pres">
      <dgm:prSet presAssocID="{514723F2-3C7D-4E17-ADA4-CB58AF726FEC}" presName="ParentText" presStyleLbl="revTx" presStyleIdx="3" presStyleCnt="7" custLinFactX="-12320" custLinFactNeighborX="-100000" custLinFactNeighborY="374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8411F-81F8-43F4-9716-1D1E7963B6B7}" type="pres">
      <dgm:prSet presAssocID="{514723F2-3C7D-4E17-ADA4-CB58AF726FEC}" presName="Triangle" presStyleLbl="alignNode1" presStyleIdx="7" presStyleCnt="13"/>
      <dgm:spPr/>
    </dgm:pt>
    <dgm:pt modelId="{46C9B3E5-6404-4EB7-B4AA-8FF711016FEE}" type="pres">
      <dgm:prSet presAssocID="{A61D2EBE-274D-4612-AD5B-477B4435DA07}" presName="sibTrans" presStyleCnt="0"/>
      <dgm:spPr/>
    </dgm:pt>
    <dgm:pt modelId="{69920A07-EA26-4C6D-8112-3362E0B55505}" type="pres">
      <dgm:prSet presAssocID="{A61D2EBE-274D-4612-AD5B-477B4435DA07}" presName="space" presStyleCnt="0"/>
      <dgm:spPr/>
    </dgm:pt>
    <dgm:pt modelId="{B39786D5-F71E-474E-8437-4D1BF7438E44}" type="pres">
      <dgm:prSet presAssocID="{50EA3253-2EBA-43C7-B5AC-5A6BB6878B1B}" presName="composite" presStyleCnt="0"/>
      <dgm:spPr/>
    </dgm:pt>
    <dgm:pt modelId="{4408C849-7962-4000-B96A-20403B02A507}" type="pres">
      <dgm:prSet presAssocID="{50EA3253-2EBA-43C7-B5AC-5A6BB6878B1B}" presName="LShape" presStyleLbl="alignNode1" presStyleIdx="8" presStyleCnt="13"/>
      <dgm:spPr/>
    </dgm:pt>
    <dgm:pt modelId="{6AE202A6-AA22-4022-AB32-C253EC61ADD6}" type="pres">
      <dgm:prSet presAssocID="{50EA3253-2EBA-43C7-B5AC-5A6BB6878B1B}" presName="ParentText" presStyleLbl="revTx" presStyleIdx="4" presStyleCnt="7" custScaleX="119967" custLinFactNeighborX="10384" custLinFactNeighborY="27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726235-1514-49E2-BE10-0486B9663543}" type="pres">
      <dgm:prSet presAssocID="{50EA3253-2EBA-43C7-B5AC-5A6BB6878B1B}" presName="Triangle" presStyleLbl="alignNode1" presStyleIdx="9" presStyleCnt="13"/>
      <dgm:spPr/>
    </dgm:pt>
    <dgm:pt modelId="{D4F85294-C949-4B60-BC59-D081DFFE8287}" type="pres">
      <dgm:prSet presAssocID="{63C88CBB-6257-414F-B47F-98E762B78653}" presName="sibTrans" presStyleCnt="0"/>
      <dgm:spPr/>
    </dgm:pt>
    <dgm:pt modelId="{CD24F2B1-2E52-4831-98E3-03C5E7970856}" type="pres">
      <dgm:prSet presAssocID="{63C88CBB-6257-414F-B47F-98E762B78653}" presName="space" presStyleCnt="0"/>
      <dgm:spPr/>
    </dgm:pt>
    <dgm:pt modelId="{56487479-32B0-4821-B686-BF3392AF95BC}" type="pres">
      <dgm:prSet presAssocID="{11F513DC-172F-4AD7-8185-96E96EFAD0C7}" presName="composite" presStyleCnt="0"/>
      <dgm:spPr/>
    </dgm:pt>
    <dgm:pt modelId="{9F5A4B1E-D655-460E-8D95-35408EB7B7AC}" type="pres">
      <dgm:prSet presAssocID="{11F513DC-172F-4AD7-8185-96E96EFAD0C7}" presName="LShape" presStyleLbl="alignNode1" presStyleIdx="10" presStyleCnt="13"/>
      <dgm:spPr/>
    </dgm:pt>
    <dgm:pt modelId="{5D37FCDE-6016-4518-B58B-7C43409EE825}" type="pres">
      <dgm:prSet presAssocID="{11F513DC-172F-4AD7-8185-96E96EFAD0C7}" presName="ParentText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51B11-C761-4453-92F8-559E426BCAA1}" type="pres">
      <dgm:prSet presAssocID="{11F513DC-172F-4AD7-8185-96E96EFAD0C7}" presName="Triangle" presStyleLbl="alignNode1" presStyleIdx="11" presStyleCnt="13"/>
      <dgm:spPr/>
    </dgm:pt>
    <dgm:pt modelId="{D5D321BC-7036-494B-A8B8-D9D8867C9CC5}" type="pres">
      <dgm:prSet presAssocID="{AB28CF2F-E28D-4DB9-9B15-65C7D8EA99C8}" presName="sibTrans" presStyleCnt="0"/>
      <dgm:spPr/>
    </dgm:pt>
    <dgm:pt modelId="{DDBE3554-3D55-4A0D-8A3C-0957B8AEB39A}" type="pres">
      <dgm:prSet presAssocID="{AB28CF2F-E28D-4DB9-9B15-65C7D8EA99C8}" presName="space" presStyleCnt="0"/>
      <dgm:spPr/>
    </dgm:pt>
    <dgm:pt modelId="{EE93BD60-F473-4986-B647-4E59B2D6F527}" type="pres">
      <dgm:prSet presAssocID="{2B14FB5B-24A7-4D78-9C99-9B09CCD9C64E}" presName="composite" presStyleCnt="0"/>
      <dgm:spPr/>
    </dgm:pt>
    <dgm:pt modelId="{A15E12EE-CFDB-4B88-BD13-6482326CD7C1}" type="pres">
      <dgm:prSet presAssocID="{2B14FB5B-24A7-4D78-9C99-9B09CCD9C64E}" presName="LShape" presStyleLbl="alignNode1" presStyleIdx="12" presStyleCnt="13" custScaleX="102955" custLinFactNeighborX="-3575" custLinFactNeighborY="-2378"/>
      <dgm:spPr/>
    </dgm:pt>
    <dgm:pt modelId="{32459F3E-6991-404D-B483-B0C0B6FE9091}" type="pres">
      <dgm:prSet presAssocID="{2B14FB5B-24A7-4D78-9C99-9B09CCD9C64E}" presName="ParentText" presStyleLbl="revTx" presStyleIdx="6" presStyleCnt="7" custScaleX="118461" custLinFactNeighborX="1104" custLinFactNeighborY="49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EBBF86-62E6-47F4-A5AE-16D018845FEE}" srcId="{B4EFA13D-BF26-420A-852A-178612431EF4}" destId="{5A460031-E7A4-4D92-86E0-0524F6C695D3}" srcOrd="2" destOrd="0" parTransId="{AA0D475C-AB80-4663-B3A8-65DC11336D2F}" sibTransId="{87181114-855E-4583-96B0-CF3A30680A8F}"/>
    <dgm:cxn modelId="{3ADDE530-AA7E-4934-84B1-D8873343BCE3}" srcId="{B4EFA13D-BF26-420A-852A-178612431EF4}" destId="{11F513DC-172F-4AD7-8185-96E96EFAD0C7}" srcOrd="5" destOrd="0" parTransId="{F2A2CEF8-E8BD-42B6-98AF-B9A01CB66F42}" sibTransId="{AB28CF2F-E28D-4DB9-9B15-65C7D8EA99C8}"/>
    <dgm:cxn modelId="{1013F4AD-26D3-411F-816E-16F4DFF2CFF2}" srcId="{B4EFA13D-BF26-420A-852A-178612431EF4}" destId="{2B14FB5B-24A7-4D78-9C99-9B09CCD9C64E}" srcOrd="6" destOrd="0" parTransId="{39A33283-0CDD-49F0-A006-C21AA7795AEA}" sibTransId="{4ACF6B88-3618-4B96-90C9-615BC53461F1}"/>
    <dgm:cxn modelId="{BFD43D9C-6582-421F-BAB5-975AE408BC61}" type="presOf" srcId="{11F513DC-172F-4AD7-8185-96E96EFAD0C7}" destId="{5D37FCDE-6016-4518-B58B-7C43409EE825}" srcOrd="0" destOrd="0" presId="urn:microsoft.com/office/officeart/2009/3/layout/StepUpProcess"/>
    <dgm:cxn modelId="{3CC715D5-2284-4385-AC56-700E7CFF0D23}" srcId="{B4EFA13D-BF26-420A-852A-178612431EF4}" destId="{514723F2-3C7D-4E17-ADA4-CB58AF726FEC}" srcOrd="3" destOrd="0" parTransId="{3B80E6AF-4F7D-4A0E-9F2D-C3AA5EA491A8}" sibTransId="{A61D2EBE-274D-4612-AD5B-477B4435DA07}"/>
    <dgm:cxn modelId="{B8B4CEBD-1D7C-4AA4-8436-F153F7D4D173}" type="presOf" srcId="{514723F2-3C7D-4E17-ADA4-CB58AF726FEC}" destId="{BB249B4F-608D-41AF-978D-CF53645E37A0}" srcOrd="0" destOrd="0" presId="urn:microsoft.com/office/officeart/2009/3/layout/StepUpProcess"/>
    <dgm:cxn modelId="{7C3DA839-88D6-4D66-8D30-484083C2B72F}" type="presOf" srcId="{2B14FB5B-24A7-4D78-9C99-9B09CCD9C64E}" destId="{32459F3E-6991-404D-B483-B0C0B6FE9091}" srcOrd="0" destOrd="0" presId="urn:microsoft.com/office/officeart/2009/3/layout/StepUpProcess"/>
    <dgm:cxn modelId="{642469BB-BED1-4EA7-BAF9-31F0E6F57491}" type="presOf" srcId="{6CE7B8B4-907E-42F4-A74B-FA62B70488E4}" destId="{C7B149B6-AACC-4F25-BDCD-63E689101322}" srcOrd="0" destOrd="0" presId="urn:microsoft.com/office/officeart/2009/3/layout/StepUpProcess"/>
    <dgm:cxn modelId="{00DA9C80-9C6E-4EED-B38B-B1CE9A2A43F1}" srcId="{B4EFA13D-BF26-420A-852A-178612431EF4}" destId="{6CE7B8B4-907E-42F4-A74B-FA62B70488E4}" srcOrd="1" destOrd="0" parTransId="{D0E3F394-1B19-47F8-9FCB-FFAC03B364C5}" sibTransId="{20509EED-9281-4E76-B600-EC08D6A19A85}"/>
    <dgm:cxn modelId="{F1557B28-8F11-4FAD-87C9-629BACD19703}" srcId="{B4EFA13D-BF26-420A-852A-178612431EF4}" destId="{21B6DF81-A204-4864-91E9-8CB7654680A3}" srcOrd="0" destOrd="0" parTransId="{1494A66C-BB6C-4844-B529-E706BC359B6D}" sibTransId="{8D1A5E04-56C8-4724-9585-7C57F6C833A5}"/>
    <dgm:cxn modelId="{D0767038-C98F-4197-A7D7-D85F3E2DF163}" type="presOf" srcId="{B4EFA13D-BF26-420A-852A-178612431EF4}" destId="{117C6F4D-6C08-4C4F-B278-AF8E446A7608}" srcOrd="0" destOrd="0" presId="urn:microsoft.com/office/officeart/2009/3/layout/StepUpProcess"/>
    <dgm:cxn modelId="{EE5B8EF3-B89C-4D1B-803A-702A039DE9B0}" type="presOf" srcId="{50EA3253-2EBA-43C7-B5AC-5A6BB6878B1B}" destId="{6AE202A6-AA22-4022-AB32-C253EC61ADD6}" srcOrd="0" destOrd="0" presId="urn:microsoft.com/office/officeart/2009/3/layout/StepUpProcess"/>
    <dgm:cxn modelId="{9527C784-110B-405F-8715-37508DE8519B}" type="presOf" srcId="{21B6DF81-A204-4864-91E9-8CB7654680A3}" destId="{C69D6CF1-8E53-4F5E-B7D5-B8C7D2CF4008}" srcOrd="0" destOrd="0" presId="urn:microsoft.com/office/officeart/2009/3/layout/StepUpProcess"/>
    <dgm:cxn modelId="{F7F51B5B-A80C-4222-97CF-E28D1AA90DA6}" srcId="{B4EFA13D-BF26-420A-852A-178612431EF4}" destId="{50EA3253-2EBA-43C7-B5AC-5A6BB6878B1B}" srcOrd="4" destOrd="0" parTransId="{8F189483-4A65-4A24-A603-E0662C9661E9}" sibTransId="{63C88CBB-6257-414F-B47F-98E762B78653}"/>
    <dgm:cxn modelId="{B2E87C20-497D-41FA-9917-7668DE30CA7B}" type="presOf" srcId="{5A460031-E7A4-4D92-86E0-0524F6C695D3}" destId="{7C68A5BB-87F8-43ED-9C65-8256A4E94F7C}" srcOrd="0" destOrd="0" presId="urn:microsoft.com/office/officeart/2009/3/layout/StepUpProcess"/>
    <dgm:cxn modelId="{C5681F68-EAC7-415B-A666-10C4986F2499}" type="presParOf" srcId="{117C6F4D-6C08-4C4F-B278-AF8E446A7608}" destId="{9B0D3633-5891-4F50-9847-0D8967F9B713}" srcOrd="0" destOrd="0" presId="urn:microsoft.com/office/officeart/2009/3/layout/StepUpProcess"/>
    <dgm:cxn modelId="{0C00F2A6-D5CE-4032-A94D-D5B5B1AE30AB}" type="presParOf" srcId="{9B0D3633-5891-4F50-9847-0D8967F9B713}" destId="{E41E1955-343B-41F1-912E-766752E8649B}" srcOrd="0" destOrd="0" presId="urn:microsoft.com/office/officeart/2009/3/layout/StepUpProcess"/>
    <dgm:cxn modelId="{C25B6ABA-1B58-40F3-A48B-322B3070C80E}" type="presParOf" srcId="{9B0D3633-5891-4F50-9847-0D8967F9B713}" destId="{C69D6CF1-8E53-4F5E-B7D5-B8C7D2CF4008}" srcOrd="1" destOrd="0" presId="urn:microsoft.com/office/officeart/2009/3/layout/StepUpProcess"/>
    <dgm:cxn modelId="{FCEE4DEF-938A-4094-A68F-D641E0E36ACB}" type="presParOf" srcId="{9B0D3633-5891-4F50-9847-0D8967F9B713}" destId="{F065940F-0A09-475E-ADAA-1A84513EF8CC}" srcOrd="2" destOrd="0" presId="urn:microsoft.com/office/officeart/2009/3/layout/StepUpProcess"/>
    <dgm:cxn modelId="{F9B1780C-FDEB-4AE1-9065-1BD482B48150}" type="presParOf" srcId="{117C6F4D-6C08-4C4F-B278-AF8E446A7608}" destId="{41FBF575-F11B-4C9C-B10A-4D632E34D386}" srcOrd="1" destOrd="0" presId="urn:microsoft.com/office/officeart/2009/3/layout/StepUpProcess"/>
    <dgm:cxn modelId="{F1A202CC-6BC9-4986-90D3-7748F0F08558}" type="presParOf" srcId="{41FBF575-F11B-4C9C-B10A-4D632E34D386}" destId="{89013308-AEA1-4F81-8AAA-C46991842110}" srcOrd="0" destOrd="0" presId="urn:microsoft.com/office/officeart/2009/3/layout/StepUpProcess"/>
    <dgm:cxn modelId="{E54B5D83-01A4-4BF6-9B0E-95D6AC3D99BB}" type="presParOf" srcId="{117C6F4D-6C08-4C4F-B278-AF8E446A7608}" destId="{75EC14BE-9D05-42D0-9B4A-965765CEA741}" srcOrd="2" destOrd="0" presId="urn:microsoft.com/office/officeart/2009/3/layout/StepUpProcess"/>
    <dgm:cxn modelId="{1B068F4D-800A-46EB-957F-73A93CC76AF2}" type="presParOf" srcId="{75EC14BE-9D05-42D0-9B4A-965765CEA741}" destId="{5438EFF0-96E0-423F-BBBF-1C08A0D588AD}" srcOrd="0" destOrd="0" presId="urn:microsoft.com/office/officeart/2009/3/layout/StepUpProcess"/>
    <dgm:cxn modelId="{EF932138-C950-411B-9915-936D5E91C336}" type="presParOf" srcId="{75EC14BE-9D05-42D0-9B4A-965765CEA741}" destId="{C7B149B6-AACC-4F25-BDCD-63E689101322}" srcOrd="1" destOrd="0" presId="urn:microsoft.com/office/officeart/2009/3/layout/StepUpProcess"/>
    <dgm:cxn modelId="{9ABE2D6E-26C1-45CD-B997-607B6A3AE0F1}" type="presParOf" srcId="{75EC14BE-9D05-42D0-9B4A-965765CEA741}" destId="{773C2925-E945-412A-BA67-3A38605EC3EA}" srcOrd="2" destOrd="0" presId="urn:microsoft.com/office/officeart/2009/3/layout/StepUpProcess"/>
    <dgm:cxn modelId="{408FF054-0F1E-4855-B85C-DE32AB802170}" type="presParOf" srcId="{117C6F4D-6C08-4C4F-B278-AF8E446A7608}" destId="{01A5BBA5-FE87-4D18-92AD-EC7A021C2659}" srcOrd="3" destOrd="0" presId="urn:microsoft.com/office/officeart/2009/3/layout/StepUpProcess"/>
    <dgm:cxn modelId="{2CDCE31E-C8A2-42AD-8149-113F91A34AD7}" type="presParOf" srcId="{01A5BBA5-FE87-4D18-92AD-EC7A021C2659}" destId="{F98EC317-E9D5-45E5-A74D-27B88987F879}" srcOrd="0" destOrd="0" presId="urn:microsoft.com/office/officeart/2009/3/layout/StepUpProcess"/>
    <dgm:cxn modelId="{3E5D927D-5D80-4123-93AF-44417E12E3B2}" type="presParOf" srcId="{117C6F4D-6C08-4C4F-B278-AF8E446A7608}" destId="{F1531316-5851-48EF-BA27-C2CDA3B856A7}" srcOrd="4" destOrd="0" presId="urn:microsoft.com/office/officeart/2009/3/layout/StepUpProcess"/>
    <dgm:cxn modelId="{E8589697-C6C6-4B06-82DD-2F2499B00F35}" type="presParOf" srcId="{F1531316-5851-48EF-BA27-C2CDA3B856A7}" destId="{7490EA31-FC5E-435B-B1D8-11DC13E9B372}" srcOrd="0" destOrd="0" presId="urn:microsoft.com/office/officeart/2009/3/layout/StepUpProcess"/>
    <dgm:cxn modelId="{5643D0B2-D1ED-4733-B4BA-22F155F0F7E2}" type="presParOf" srcId="{F1531316-5851-48EF-BA27-C2CDA3B856A7}" destId="{7C68A5BB-87F8-43ED-9C65-8256A4E94F7C}" srcOrd="1" destOrd="0" presId="urn:microsoft.com/office/officeart/2009/3/layout/StepUpProcess"/>
    <dgm:cxn modelId="{46E2FC65-FF68-4606-AA55-B11D5A80B6DC}" type="presParOf" srcId="{F1531316-5851-48EF-BA27-C2CDA3B856A7}" destId="{6639C69D-A368-4340-B244-E1D33CC6BE0F}" srcOrd="2" destOrd="0" presId="urn:microsoft.com/office/officeart/2009/3/layout/StepUpProcess"/>
    <dgm:cxn modelId="{2FA87616-EE3E-4118-82A7-847D4CB88D49}" type="presParOf" srcId="{117C6F4D-6C08-4C4F-B278-AF8E446A7608}" destId="{1A82A919-719E-492D-9BC3-D040A81FD5B5}" srcOrd="5" destOrd="0" presId="urn:microsoft.com/office/officeart/2009/3/layout/StepUpProcess"/>
    <dgm:cxn modelId="{2B1A8197-6D3C-44E8-963F-175F8A37B1AF}" type="presParOf" srcId="{1A82A919-719E-492D-9BC3-D040A81FD5B5}" destId="{4F56A1F8-960F-4240-81AA-51292EFD6B27}" srcOrd="0" destOrd="0" presId="urn:microsoft.com/office/officeart/2009/3/layout/StepUpProcess"/>
    <dgm:cxn modelId="{3FD5AE1A-1762-48B3-923E-E6114AB6B730}" type="presParOf" srcId="{117C6F4D-6C08-4C4F-B278-AF8E446A7608}" destId="{DA1D025A-20C0-439B-B9C6-F7B5C66E0EF8}" srcOrd="6" destOrd="0" presId="urn:microsoft.com/office/officeart/2009/3/layout/StepUpProcess"/>
    <dgm:cxn modelId="{26638FBD-D985-4B39-AE99-4B144A1D8E88}" type="presParOf" srcId="{DA1D025A-20C0-439B-B9C6-F7B5C66E0EF8}" destId="{FA906968-BAF8-4FD9-B593-4CB6AF48C8FF}" srcOrd="0" destOrd="0" presId="urn:microsoft.com/office/officeart/2009/3/layout/StepUpProcess"/>
    <dgm:cxn modelId="{55410BF4-AA0D-41BF-9881-FB9E113B9A7D}" type="presParOf" srcId="{DA1D025A-20C0-439B-B9C6-F7B5C66E0EF8}" destId="{BB249B4F-608D-41AF-978D-CF53645E37A0}" srcOrd="1" destOrd="0" presId="urn:microsoft.com/office/officeart/2009/3/layout/StepUpProcess"/>
    <dgm:cxn modelId="{2F0DF3C7-2453-44E8-86D4-D575D6A46978}" type="presParOf" srcId="{DA1D025A-20C0-439B-B9C6-F7B5C66E0EF8}" destId="{3ED8411F-81F8-43F4-9716-1D1E7963B6B7}" srcOrd="2" destOrd="0" presId="urn:microsoft.com/office/officeart/2009/3/layout/StepUpProcess"/>
    <dgm:cxn modelId="{7D104865-F1B0-42F7-9B38-9E6CEA9EC313}" type="presParOf" srcId="{117C6F4D-6C08-4C4F-B278-AF8E446A7608}" destId="{46C9B3E5-6404-4EB7-B4AA-8FF711016FEE}" srcOrd="7" destOrd="0" presId="urn:microsoft.com/office/officeart/2009/3/layout/StepUpProcess"/>
    <dgm:cxn modelId="{DCD1E3DA-4830-4794-ADAC-A406B10ACFB4}" type="presParOf" srcId="{46C9B3E5-6404-4EB7-B4AA-8FF711016FEE}" destId="{69920A07-EA26-4C6D-8112-3362E0B55505}" srcOrd="0" destOrd="0" presId="urn:microsoft.com/office/officeart/2009/3/layout/StepUpProcess"/>
    <dgm:cxn modelId="{320A879E-7839-48A3-8AA5-55638E20BD3C}" type="presParOf" srcId="{117C6F4D-6C08-4C4F-B278-AF8E446A7608}" destId="{B39786D5-F71E-474E-8437-4D1BF7438E44}" srcOrd="8" destOrd="0" presId="urn:microsoft.com/office/officeart/2009/3/layout/StepUpProcess"/>
    <dgm:cxn modelId="{56DBCA7E-4751-48B7-B6F1-D8819EEAC414}" type="presParOf" srcId="{B39786D5-F71E-474E-8437-4D1BF7438E44}" destId="{4408C849-7962-4000-B96A-20403B02A507}" srcOrd="0" destOrd="0" presId="urn:microsoft.com/office/officeart/2009/3/layout/StepUpProcess"/>
    <dgm:cxn modelId="{B8CFC5B0-78D4-4D1E-BDB1-0DA1DAEBF2F4}" type="presParOf" srcId="{B39786D5-F71E-474E-8437-4D1BF7438E44}" destId="{6AE202A6-AA22-4022-AB32-C253EC61ADD6}" srcOrd="1" destOrd="0" presId="urn:microsoft.com/office/officeart/2009/3/layout/StepUpProcess"/>
    <dgm:cxn modelId="{CFA80C58-3EB4-470D-BF12-F87EB9276ED5}" type="presParOf" srcId="{B39786D5-F71E-474E-8437-4D1BF7438E44}" destId="{65726235-1514-49E2-BE10-0486B9663543}" srcOrd="2" destOrd="0" presId="urn:microsoft.com/office/officeart/2009/3/layout/StepUpProcess"/>
    <dgm:cxn modelId="{2AF7174C-3399-4EAB-A938-670BC9BAFF38}" type="presParOf" srcId="{117C6F4D-6C08-4C4F-B278-AF8E446A7608}" destId="{D4F85294-C949-4B60-BC59-D081DFFE8287}" srcOrd="9" destOrd="0" presId="urn:microsoft.com/office/officeart/2009/3/layout/StepUpProcess"/>
    <dgm:cxn modelId="{6A37093E-0F93-4712-895C-AD8331BBF330}" type="presParOf" srcId="{D4F85294-C949-4B60-BC59-D081DFFE8287}" destId="{CD24F2B1-2E52-4831-98E3-03C5E7970856}" srcOrd="0" destOrd="0" presId="urn:microsoft.com/office/officeart/2009/3/layout/StepUpProcess"/>
    <dgm:cxn modelId="{F9C56781-F13C-40EA-93AF-7C252BDF242E}" type="presParOf" srcId="{117C6F4D-6C08-4C4F-B278-AF8E446A7608}" destId="{56487479-32B0-4821-B686-BF3392AF95BC}" srcOrd="10" destOrd="0" presId="urn:microsoft.com/office/officeart/2009/3/layout/StepUpProcess"/>
    <dgm:cxn modelId="{7B406846-27EA-443D-95C8-11FA6D50F69A}" type="presParOf" srcId="{56487479-32B0-4821-B686-BF3392AF95BC}" destId="{9F5A4B1E-D655-460E-8D95-35408EB7B7AC}" srcOrd="0" destOrd="0" presId="urn:microsoft.com/office/officeart/2009/3/layout/StepUpProcess"/>
    <dgm:cxn modelId="{B8FBD375-639D-4455-BB34-D0111E6FDD55}" type="presParOf" srcId="{56487479-32B0-4821-B686-BF3392AF95BC}" destId="{5D37FCDE-6016-4518-B58B-7C43409EE825}" srcOrd="1" destOrd="0" presId="urn:microsoft.com/office/officeart/2009/3/layout/StepUpProcess"/>
    <dgm:cxn modelId="{E99657C6-544A-4D1D-89F2-37A7E428A7BA}" type="presParOf" srcId="{56487479-32B0-4821-B686-BF3392AF95BC}" destId="{C6451B11-C761-4453-92F8-559E426BCAA1}" srcOrd="2" destOrd="0" presId="urn:microsoft.com/office/officeart/2009/3/layout/StepUpProcess"/>
    <dgm:cxn modelId="{3A01D508-2E1C-4D8B-9E05-C7A0D359579C}" type="presParOf" srcId="{117C6F4D-6C08-4C4F-B278-AF8E446A7608}" destId="{D5D321BC-7036-494B-A8B8-D9D8867C9CC5}" srcOrd="11" destOrd="0" presId="urn:microsoft.com/office/officeart/2009/3/layout/StepUpProcess"/>
    <dgm:cxn modelId="{01840F61-7001-4DE6-8418-94874D6E9393}" type="presParOf" srcId="{D5D321BC-7036-494B-A8B8-D9D8867C9CC5}" destId="{DDBE3554-3D55-4A0D-8A3C-0957B8AEB39A}" srcOrd="0" destOrd="0" presId="urn:microsoft.com/office/officeart/2009/3/layout/StepUpProcess"/>
    <dgm:cxn modelId="{116B630F-3776-483D-A31F-2CA49A8C3010}" type="presParOf" srcId="{117C6F4D-6C08-4C4F-B278-AF8E446A7608}" destId="{EE93BD60-F473-4986-B647-4E59B2D6F527}" srcOrd="12" destOrd="0" presId="urn:microsoft.com/office/officeart/2009/3/layout/StepUpProcess"/>
    <dgm:cxn modelId="{F4397828-4E6C-4929-AE4F-FADDE0614F55}" type="presParOf" srcId="{EE93BD60-F473-4986-B647-4E59B2D6F527}" destId="{A15E12EE-CFDB-4B88-BD13-6482326CD7C1}" srcOrd="0" destOrd="0" presId="urn:microsoft.com/office/officeart/2009/3/layout/StepUpProcess"/>
    <dgm:cxn modelId="{1EE82E64-28DE-44DB-8D47-840D7D56B16F}" type="presParOf" srcId="{EE93BD60-F473-4986-B647-4E59B2D6F527}" destId="{32459F3E-6991-404D-B483-B0C0B6FE909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E1955-343B-41F1-912E-766752E8649B}">
      <dsp:nvSpPr>
        <dsp:cNvPr id="0" name=""/>
        <dsp:cNvSpPr/>
      </dsp:nvSpPr>
      <dsp:spPr>
        <a:xfrm rot="5400000">
          <a:off x="216617" y="2141630"/>
          <a:ext cx="640642" cy="106601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D6CF1-8E53-4F5E-B7D5-B8C7D2CF4008}">
      <dsp:nvSpPr>
        <dsp:cNvPr id="0" name=""/>
        <dsp:cNvSpPr/>
      </dsp:nvSpPr>
      <dsp:spPr>
        <a:xfrm>
          <a:off x="109678" y="2460138"/>
          <a:ext cx="962403" cy="843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>
              <a:latin typeface="Arial" panose="020B0604020202020204" pitchFamily="34" charset="0"/>
              <a:cs typeface="Arial" panose="020B0604020202020204" pitchFamily="34" charset="0"/>
            </a:rPr>
            <a:t>Ops Over People</a:t>
          </a:r>
        </a:p>
      </dsp:txBody>
      <dsp:txXfrm>
        <a:off x="109678" y="2460138"/>
        <a:ext cx="962403" cy="843603"/>
      </dsp:txXfrm>
    </dsp:sp>
    <dsp:sp modelId="{F065940F-0A09-475E-ADAA-1A84513EF8CC}">
      <dsp:nvSpPr>
        <dsp:cNvPr id="0" name=""/>
        <dsp:cNvSpPr/>
      </dsp:nvSpPr>
      <dsp:spPr>
        <a:xfrm>
          <a:off x="890496" y="2063148"/>
          <a:ext cx="181585" cy="181585"/>
        </a:xfrm>
        <a:prstGeom prst="triangle">
          <a:avLst>
            <a:gd name="adj" fmla="val 100000"/>
          </a:avLst>
        </a:prstGeom>
        <a:solidFill>
          <a:schemeClr val="accent3">
            <a:hueOff val="937522"/>
            <a:satOff val="-1407"/>
            <a:lumOff val="-229"/>
            <a:alphaOff val="0"/>
          </a:schemeClr>
        </a:solidFill>
        <a:ln w="25400" cap="flat" cmpd="sng" algn="ctr">
          <a:solidFill>
            <a:schemeClr val="accent3">
              <a:hueOff val="937522"/>
              <a:satOff val="-1407"/>
              <a:lumOff val="-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38EFF0-96E0-423F-BBBF-1C08A0D588AD}">
      <dsp:nvSpPr>
        <dsp:cNvPr id="0" name=""/>
        <dsp:cNvSpPr/>
      </dsp:nvSpPr>
      <dsp:spPr>
        <a:xfrm rot="5400000">
          <a:off x="1394787" y="1850090"/>
          <a:ext cx="640642" cy="106601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accent3">
              <a:hueOff val="1875044"/>
              <a:satOff val="-2813"/>
              <a:lumOff val="-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B149B6-AACC-4F25-BDCD-63E689101322}">
      <dsp:nvSpPr>
        <dsp:cNvPr id="0" name=""/>
        <dsp:cNvSpPr/>
      </dsp:nvSpPr>
      <dsp:spPr>
        <a:xfrm>
          <a:off x="1271285" y="2162314"/>
          <a:ext cx="1141006" cy="843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>
              <a:latin typeface="Arial" panose="020B0604020202020204" pitchFamily="34" charset="0"/>
              <a:cs typeface="Arial" panose="020B0604020202020204" pitchFamily="34" charset="0"/>
            </a:rPr>
            <a:t>Expanded</a:t>
          </a:r>
          <a:r>
            <a:rPr lang="en-US" sz="1100" b="1" i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i="1" kern="1200" dirty="0">
              <a:latin typeface="Arial" panose="020B0604020202020204" pitchFamily="34" charset="0"/>
              <a:cs typeface="Arial" panose="020B0604020202020204" pitchFamily="34" charset="0"/>
            </a:rPr>
            <a:t>Ops</a:t>
          </a:r>
          <a:endParaRPr lang="en-US" sz="11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71285" y="2162314"/>
        <a:ext cx="1141006" cy="843603"/>
      </dsp:txXfrm>
    </dsp:sp>
    <dsp:sp modelId="{773C2925-E945-412A-BA67-3A38605EC3EA}">
      <dsp:nvSpPr>
        <dsp:cNvPr id="0" name=""/>
        <dsp:cNvSpPr/>
      </dsp:nvSpPr>
      <dsp:spPr>
        <a:xfrm>
          <a:off x="2068666" y="1771609"/>
          <a:ext cx="181585" cy="181585"/>
        </a:xfrm>
        <a:prstGeom prst="triangle">
          <a:avLst>
            <a:gd name="adj" fmla="val 100000"/>
          </a:avLst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90EA31-FC5E-435B-B1D8-11DC13E9B372}">
      <dsp:nvSpPr>
        <dsp:cNvPr id="0" name=""/>
        <dsp:cNvSpPr/>
      </dsp:nvSpPr>
      <dsp:spPr>
        <a:xfrm rot="5400000">
          <a:off x="2571849" y="1558551"/>
          <a:ext cx="640642" cy="106601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8A5BB-87F8-43ED-9C65-8256A4E94F7C}">
      <dsp:nvSpPr>
        <dsp:cNvPr id="0" name=""/>
        <dsp:cNvSpPr/>
      </dsp:nvSpPr>
      <dsp:spPr>
        <a:xfrm>
          <a:off x="3665040" y="1609384"/>
          <a:ext cx="1248689" cy="843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>
              <a:latin typeface="Arial" panose="020B0604020202020204" pitchFamily="34" charset="0"/>
              <a:cs typeface="Arial" panose="020B0604020202020204" pitchFamily="34" charset="0"/>
            </a:rPr>
            <a:t>Non-Segregated Operations</a:t>
          </a:r>
        </a:p>
      </dsp:txBody>
      <dsp:txXfrm>
        <a:off x="3665040" y="1609384"/>
        <a:ext cx="1248689" cy="843603"/>
      </dsp:txXfrm>
    </dsp:sp>
    <dsp:sp modelId="{6639C69D-A368-4340-B244-E1D33CC6BE0F}">
      <dsp:nvSpPr>
        <dsp:cNvPr id="0" name=""/>
        <dsp:cNvSpPr/>
      </dsp:nvSpPr>
      <dsp:spPr>
        <a:xfrm>
          <a:off x="3236103" y="1480070"/>
          <a:ext cx="181585" cy="181585"/>
        </a:xfrm>
        <a:prstGeom prst="triangle">
          <a:avLst>
            <a:gd name="adj" fmla="val 100000"/>
          </a:avLst>
        </a:prstGeom>
        <a:solidFill>
          <a:schemeClr val="accent3">
            <a:hueOff val="4687610"/>
            <a:satOff val="-7033"/>
            <a:lumOff val="-1144"/>
            <a:alphaOff val="0"/>
          </a:schemeClr>
        </a:solidFill>
        <a:ln w="25400" cap="flat" cmpd="sng" algn="ctr">
          <a:solidFill>
            <a:schemeClr val="accent3">
              <a:hueOff val="4687610"/>
              <a:satOff val="-7033"/>
              <a:lumOff val="-11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906968-BAF8-4FD9-B593-4CB6AF48C8FF}">
      <dsp:nvSpPr>
        <dsp:cNvPr id="0" name=""/>
        <dsp:cNvSpPr/>
      </dsp:nvSpPr>
      <dsp:spPr>
        <a:xfrm rot="5400000">
          <a:off x="3751127" y="1267012"/>
          <a:ext cx="640642" cy="106601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49B4F-608D-41AF-978D-CF53645E37A0}">
      <dsp:nvSpPr>
        <dsp:cNvPr id="0" name=""/>
        <dsp:cNvSpPr/>
      </dsp:nvSpPr>
      <dsp:spPr>
        <a:xfrm>
          <a:off x="2563216" y="1901627"/>
          <a:ext cx="962403" cy="843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>
              <a:latin typeface="Arial" panose="020B0604020202020204" pitchFamily="34" charset="0"/>
              <a:cs typeface="Arial" panose="020B0604020202020204" pitchFamily="34" charset="0"/>
            </a:rPr>
            <a:t>sUAS Package Delivery</a:t>
          </a:r>
        </a:p>
      </dsp:txBody>
      <dsp:txXfrm>
        <a:off x="2563216" y="1901627"/>
        <a:ext cx="962403" cy="843603"/>
      </dsp:txXfrm>
    </dsp:sp>
    <dsp:sp modelId="{3ED8411F-81F8-43F4-9716-1D1E7963B6B7}">
      <dsp:nvSpPr>
        <dsp:cNvPr id="0" name=""/>
        <dsp:cNvSpPr/>
      </dsp:nvSpPr>
      <dsp:spPr>
        <a:xfrm>
          <a:off x="4425006" y="1188530"/>
          <a:ext cx="181585" cy="181585"/>
        </a:xfrm>
        <a:prstGeom prst="triangle">
          <a:avLst>
            <a:gd name="adj" fmla="val 100000"/>
          </a:avLst>
        </a:prstGeom>
        <a:solidFill>
          <a:schemeClr val="accent3">
            <a:hueOff val="6562654"/>
            <a:satOff val="-9847"/>
            <a:lumOff val="-1601"/>
            <a:alphaOff val="0"/>
          </a:schemeClr>
        </a:solidFill>
        <a:ln w="25400" cap="flat" cmpd="sng" algn="ctr">
          <a:solidFill>
            <a:schemeClr val="accent3">
              <a:hueOff val="6562654"/>
              <a:satOff val="-9847"/>
              <a:lumOff val="-16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8C849-7962-4000-B96A-20403B02A507}">
      <dsp:nvSpPr>
        <dsp:cNvPr id="0" name=""/>
        <dsp:cNvSpPr/>
      </dsp:nvSpPr>
      <dsp:spPr>
        <a:xfrm rot="5400000">
          <a:off x="4929297" y="975472"/>
          <a:ext cx="640642" cy="106601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202A6-AA22-4022-AB32-C253EC61ADD6}">
      <dsp:nvSpPr>
        <dsp:cNvPr id="0" name=""/>
        <dsp:cNvSpPr/>
      </dsp:nvSpPr>
      <dsp:spPr>
        <a:xfrm>
          <a:off x="4826213" y="1317585"/>
          <a:ext cx="1154566" cy="843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>
              <a:latin typeface="Arial" panose="020B0604020202020204" pitchFamily="34" charset="0"/>
              <a:cs typeface="Arial" panose="020B0604020202020204" pitchFamily="34" charset="0"/>
            </a:rPr>
            <a:t>Routine/ Scheduled Ops</a:t>
          </a:r>
        </a:p>
      </dsp:txBody>
      <dsp:txXfrm>
        <a:off x="4826213" y="1317585"/>
        <a:ext cx="1154566" cy="843603"/>
      </dsp:txXfrm>
    </dsp:sp>
    <dsp:sp modelId="{65726235-1514-49E2-BE10-0486B9663543}">
      <dsp:nvSpPr>
        <dsp:cNvPr id="0" name=""/>
        <dsp:cNvSpPr/>
      </dsp:nvSpPr>
      <dsp:spPr>
        <a:xfrm>
          <a:off x="5603176" y="896991"/>
          <a:ext cx="181585" cy="181585"/>
        </a:xfrm>
        <a:prstGeom prst="triangle">
          <a:avLst>
            <a:gd name="adj" fmla="val 100000"/>
          </a:avLst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A4B1E-D655-460E-8D95-35408EB7B7AC}">
      <dsp:nvSpPr>
        <dsp:cNvPr id="0" name=""/>
        <dsp:cNvSpPr/>
      </dsp:nvSpPr>
      <dsp:spPr>
        <a:xfrm rot="5400000">
          <a:off x="6107467" y="683933"/>
          <a:ext cx="640642" cy="106601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25400" cap="flat" cmpd="sng" algn="ctr">
          <a:solidFill>
            <a:schemeClr val="accent3">
              <a:hueOff val="9375220"/>
              <a:satOff val="-14067"/>
              <a:lumOff val="-22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7FCDE-6016-4518-B58B-7C43409EE825}">
      <dsp:nvSpPr>
        <dsp:cNvPr id="0" name=""/>
        <dsp:cNvSpPr/>
      </dsp:nvSpPr>
      <dsp:spPr>
        <a:xfrm>
          <a:off x="6000528" y="1002442"/>
          <a:ext cx="962403" cy="843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>
              <a:latin typeface="Arial" panose="020B0604020202020204" pitchFamily="34" charset="0"/>
              <a:cs typeface="Arial" panose="020B0604020202020204" pitchFamily="34" charset="0"/>
            </a:rPr>
            <a:t>Large Cargo Carrier Ops</a:t>
          </a:r>
        </a:p>
      </dsp:txBody>
      <dsp:txXfrm>
        <a:off x="6000528" y="1002442"/>
        <a:ext cx="962403" cy="843603"/>
      </dsp:txXfrm>
    </dsp:sp>
    <dsp:sp modelId="{C6451B11-C761-4453-92F8-559E426BCAA1}">
      <dsp:nvSpPr>
        <dsp:cNvPr id="0" name=""/>
        <dsp:cNvSpPr/>
      </dsp:nvSpPr>
      <dsp:spPr>
        <a:xfrm>
          <a:off x="6781346" y="605452"/>
          <a:ext cx="181585" cy="181585"/>
        </a:xfrm>
        <a:prstGeom prst="triangle">
          <a:avLst>
            <a:gd name="adj" fmla="val 100000"/>
          </a:avLst>
        </a:prstGeom>
        <a:solidFill>
          <a:schemeClr val="accent3">
            <a:hueOff val="10312742"/>
            <a:satOff val="-15473"/>
            <a:lumOff val="-2516"/>
            <a:alphaOff val="0"/>
          </a:schemeClr>
        </a:solidFill>
        <a:ln w="25400" cap="flat" cmpd="sng" algn="ctr">
          <a:solidFill>
            <a:schemeClr val="accent3">
              <a:hueOff val="10312742"/>
              <a:satOff val="-15473"/>
              <a:lumOff val="-25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E12EE-CFDB-4B88-BD13-6482326CD7C1}">
      <dsp:nvSpPr>
        <dsp:cNvPr id="0" name=""/>
        <dsp:cNvSpPr/>
      </dsp:nvSpPr>
      <dsp:spPr>
        <a:xfrm rot="5400000">
          <a:off x="7263278" y="361409"/>
          <a:ext cx="640642" cy="109751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59F3E-6991-404D-B483-B0C0B6FE9091}">
      <dsp:nvSpPr>
        <dsp:cNvPr id="0" name=""/>
        <dsp:cNvSpPr/>
      </dsp:nvSpPr>
      <dsp:spPr>
        <a:xfrm>
          <a:off x="7109546" y="752871"/>
          <a:ext cx="1140072" cy="8436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>
              <a:latin typeface="Arial" panose="020B0604020202020204" pitchFamily="34" charset="0"/>
              <a:cs typeface="Arial" panose="020B0604020202020204" pitchFamily="34" charset="0"/>
            </a:rPr>
            <a:t>Passenger Ops</a:t>
          </a:r>
        </a:p>
      </dsp:txBody>
      <dsp:txXfrm>
        <a:off x="7109546" y="752871"/>
        <a:ext cx="1140072" cy="843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D8C87-74D0-4FB0-B26A-64F326D658E1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16864-27C6-4848-AD6B-DD0968A16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73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8825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F8720-90F4-4FAB-9932-D72C4D63008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663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0" indent="-168240">
              <a:buFont typeface="Arial" panose="020B0604020202020204" pitchFamily="34" charset="0"/>
              <a:buChar char="•"/>
            </a:pPr>
            <a:r>
              <a:rPr lang="en-US" dirty="0" smtClean="0"/>
              <a:t>Rulemaking for operations vs. the airspace infrastructure needed to support</a:t>
            </a:r>
          </a:p>
          <a:p>
            <a:pPr marL="168240" indent="-168240">
              <a:buFont typeface="Arial" panose="020B0604020202020204" pitchFamily="34" charset="0"/>
              <a:buChar char="•"/>
            </a:pPr>
            <a:r>
              <a:rPr lang="en-US" dirty="0" smtClean="0"/>
              <a:t>Fe</a:t>
            </a:r>
            <a:r>
              <a:rPr lang="en-US" baseline="0" dirty="0" smtClean="0"/>
              <a:t>w other folks may recognize part of this graph</a:t>
            </a:r>
          </a:p>
          <a:p>
            <a:pPr marL="168240" indent="-168240">
              <a:buFont typeface="Arial" panose="020B0604020202020204" pitchFamily="34" charset="0"/>
              <a:buChar char="•"/>
            </a:pPr>
            <a:r>
              <a:rPr lang="en-US" baseline="0" dirty="0" smtClean="0"/>
              <a:t>New element is that security piece in the middle – we’re working with our interagency partners to figure out next steps</a:t>
            </a:r>
            <a:endParaRPr lang="en-US" dirty="0" smtClean="0"/>
          </a:p>
          <a:p>
            <a:pPr marL="168240" indent="-16824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36E3-FEE2-413E-A26E-0151AA6DA8D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FAR</a:t>
            </a:r>
          </a:p>
          <a:p>
            <a:r>
              <a:rPr lang="en-US" dirty="0"/>
              <a:t>Part 101- Unmanned Free Balloons  </a:t>
            </a:r>
          </a:p>
          <a:p>
            <a:r>
              <a:rPr lang="en-US" dirty="0"/>
              <a:t>Part 107 – sUAS rule</a:t>
            </a:r>
          </a:p>
          <a:p>
            <a:r>
              <a:rPr lang="en-US" dirty="0"/>
              <a:t>Part 121 – Scheduled commercial domestic operators</a:t>
            </a:r>
          </a:p>
          <a:p>
            <a:r>
              <a:rPr lang="en-US" dirty="0"/>
              <a:t>Part 125 – Corporate/Business GA</a:t>
            </a:r>
          </a:p>
          <a:p>
            <a:r>
              <a:rPr lang="en-US" dirty="0"/>
              <a:t>Part 129 – Foreign air carriers</a:t>
            </a:r>
          </a:p>
          <a:p>
            <a:r>
              <a:rPr lang="en-US" dirty="0"/>
              <a:t>Part 133 – Rotorcraft operations (Helicopter)</a:t>
            </a:r>
          </a:p>
          <a:p>
            <a:r>
              <a:rPr lang="en-US" dirty="0"/>
              <a:t>Part 135 – GA/Air Taxi/commuter</a:t>
            </a:r>
          </a:p>
          <a:p>
            <a:r>
              <a:rPr lang="en-US" dirty="0"/>
              <a:t>Part 136  - Commercial air tours </a:t>
            </a:r>
          </a:p>
          <a:p>
            <a:r>
              <a:rPr lang="en-US" dirty="0"/>
              <a:t>Part 137 – Agriculture </a:t>
            </a:r>
          </a:p>
          <a:p>
            <a:r>
              <a:rPr lang="en-US" dirty="0"/>
              <a:t>Q: will sUAS ever be permitted to fly in controlled airspace??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0284">
              <a:defRPr/>
            </a:pPr>
            <a:fld id="{4D2EE607-FC2B-4A90-B5A7-A1B877402938}" type="slidenum">
              <a:rPr lang="en-US" sz="1800" kern="0">
                <a:solidFill>
                  <a:sysClr val="windowText" lastClr="000000"/>
                </a:solidFill>
              </a:rPr>
              <a:pPr defTabSz="920284">
                <a:defRPr/>
              </a:pPr>
              <a:t>3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558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4213"/>
            <a:ext cx="4572000" cy="34305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36E3-FEE2-413E-A26E-0151AA6DA8D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93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7636" indent="-167636">
              <a:buFont typeface="Arial" panose="020B0604020202020204" pitchFamily="34" charset="0"/>
              <a:buChar char="•"/>
            </a:pPr>
            <a:r>
              <a:rPr lang="en-US" dirty="0"/>
              <a:t>Project Reviews with Sponsor</a:t>
            </a:r>
          </a:p>
          <a:p>
            <a:pPr marL="167636" indent="-167636">
              <a:buFont typeface="Arial" panose="020B0604020202020204" pitchFamily="34" charset="0"/>
              <a:buChar char="•"/>
            </a:pPr>
            <a:r>
              <a:rPr lang="en-US" dirty="0"/>
              <a:t>Product Due 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8556">
              <a:defRPr/>
            </a:pPr>
            <a:fld id="{6FCCDFB8-CE1E-4CEA-A9A7-0392F69410F3}" type="slidenum">
              <a:rPr lang="en-US" sz="1800" kern="0">
                <a:solidFill>
                  <a:sysClr val="windowText" lastClr="000000"/>
                </a:solidFill>
              </a:rPr>
              <a:pPr defTabSz="898556">
                <a:defRPr/>
              </a:pPr>
              <a:t>12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74" y="4344737"/>
            <a:ext cx="5338057" cy="378260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49843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E3E3-8D5E-4494-8F30-E6297444B8B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65D1-2FCF-47A7-AD59-69AE7095C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6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E3E3-8D5E-4494-8F30-E6297444B8B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65D1-2FCF-47A7-AD59-69AE7095C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8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E3E3-8D5E-4494-8F30-E6297444B8B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65D1-2FCF-47A7-AD59-69AE7095C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43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70683" y="2057400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 b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228600" y="4724400"/>
            <a:ext cx="502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1D2F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to: 	</a:t>
            </a:r>
            <a:r>
              <a:rPr lang="en-US" sz="1600" b="0" dirty="0" smtClean="0">
                <a:solidFill>
                  <a:srgbClr val="1D2F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REDAC 		 </a:t>
            </a:r>
            <a:endParaRPr lang="en-US" sz="1600" b="1" dirty="0" smtClean="0">
              <a:solidFill>
                <a:srgbClr val="1D2F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1D2F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by:	</a:t>
            </a:r>
            <a:r>
              <a:rPr lang="en-US" sz="1600" b="0" dirty="0" smtClean="0">
                <a:solidFill>
                  <a:srgbClr val="1D2F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Sabrina Saunders-Hodge,</a:t>
            </a:r>
            <a:r>
              <a:rPr lang="en-US" sz="1600" b="0" baseline="0" dirty="0" smtClean="0">
                <a:solidFill>
                  <a:srgbClr val="1D2F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Director, UAS Research Division, 		AUS-300</a:t>
            </a:r>
            <a:endParaRPr lang="en-US" sz="1600" b="0" dirty="0" smtClean="0">
              <a:solidFill>
                <a:srgbClr val="1D2F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1D2F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  <a:r>
              <a:rPr lang="en-US" sz="1600" b="1" dirty="0">
                <a:solidFill>
                  <a:srgbClr val="1D2F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		</a:t>
            </a:r>
            <a:r>
              <a:rPr lang="en-US" sz="1600" b="0" dirty="0">
                <a:solidFill>
                  <a:srgbClr val="1D2F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n-US" sz="1600" b="0" baseline="0" dirty="0">
                <a:solidFill>
                  <a:srgbClr val="1D2F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baseline="0" dirty="0" smtClean="0">
                <a:solidFill>
                  <a:srgbClr val="1D2F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sz="1600" b="0" dirty="0" smtClean="0">
                <a:solidFill>
                  <a:srgbClr val="1D2F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0" dirty="0">
                <a:solidFill>
                  <a:srgbClr val="1D2F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1600" b="1" dirty="0">
              <a:solidFill>
                <a:srgbClr val="1D2F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0" y="271465"/>
            <a:ext cx="2668586" cy="909638"/>
            <a:chOff x="3700" y="171"/>
            <a:chExt cx="1681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093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</a:rPr>
                <a:t>Federal Aviation</a:t>
              </a:r>
            </a:p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82" b="4255"/>
          <a:stretch/>
        </p:blipFill>
        <p:spPr bwMode="auto">
          <a:xfrm>
            <a:off x="5257800" y="0"/>
            <a:ext cx="43523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46089" y="312738"/>
            <a:ext cx="4983163" cy="178428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Unmanned Aircraft System (UAS) Integration </a:t>
            </a:r>
          </a:p>
        </p:txBody>
      </p:sp>
    </p:spTree>
    <p:extLst>
      <p:ext uri="{BB962C8B-B14F-4D97-AF65-F5344CB8AC3E}">
        <p14:creationId xmlns:p14="http://schemas.microsoft.com/office/powerpoint/2010/main" val="293576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063618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9284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1612347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1762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494937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32237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0683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E3E3-8D5E-4494-8F30-E6297444B8B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65D1-2FCF-47A7-AD59-69AE7095C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50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5062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4990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388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70683" y="2057400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 b="1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228600" y="4724400"/>
            <a:ext cx="5029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1D2F68"/>
                </a:solidFill>
                <a:cs typeface="Arial" panose="020B0604020202020204" pitchFamily="34" charset="0"/>
              </a:rPr>
              <a:t>Presented to: 	</a:t>
            </a:r>
            <a:r>
              <a:rPr lang="en-US" sz="1600" dirty="0">
                <a:solidFill>
                  <a:srgbClr val="1D2F68"/>
                </a:solidFill>
                <a:cs typeface="Arial" panose="020B0604020202020204" pitchFamily="34" charset="0"/>
              </a:rPr>
              <a:t>FAA UAS Integration Research 		Stakeholders</a:t>
            </a:r>
            <a:endParaRPr lang="en-US" sz="1600" b="1" dirty="0">
              <a:solidFill>
                <a:srgbClr val="1D2F68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1D2F68"/>
                </a:solidFill>
                <a:cs typeface="Arial" panose="020B0604020202020204" pitchFamily="34" charset="0"/>
              </a:rPr>
              <a:t>Presented by:	</a:t>
            </a:r>
            <a:r>
              <a:rPr lang="en-US" sz="1600" dirty="0">
                <a:solidFill>
                  <a:srgbClr val="1D2F68"/>
                </a:solidFill>
                <a:cs typeface="Arial" panose="020B0604020202020204" pitchFamily="34" charset="0"/>
              </a:rPr>
              <a:t>Sabrina Saunders-Hodge, 			Manager, UAS R&amp;D Division, 			AUS-300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1D2F68"/>
                </a:solidFill>
                <a:cs typeface="Arial" panose="020B0604020202020204" pitchFamily="34" charset="0"/>
              </a:rPr>
              <a:t>Date:		</a:t>
            </a:r>
            <a:r>
              <a:rPr lang="en-US" sz="1600" dirty="0">
                <a:solidFill>
                  <a:srgbClr val="1D2F68"/>
                </a:solidFill>
                <a:cs typeface="Arial" panose="020B0604020202020204" pitchFamily="34" charset="0"/>
              </a:rPr>
              <a:t>May 4, 2017</a:t>
            </a:r>
            <a:endParaRPr lang="en-US" sz="1600" b="1" dirty="0">
              <a:solidFill>
                <a:srgbClr val="1D2F68"/>
              </a:solidFill>
              <a:cs typeface="Arial" panose="020B0604020202020204" pitchFamily="34" charset="0"/>
            </a:endParaRP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873750" y="271465"/>
            <a:ext cx="2668586" cy="909638"/>
            <a:chOff x="3700" y="171"/>
            <a:chExt cx="1681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093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</a:rPr>
                <a:t>Federal Aviation</a:t>
              </a:r>
            </a:p>
            <a:p>
              <a:pPr fontAlgn="base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FFFFFF"/>
                  </a:solidFill>
                </a:rPr>
                <a:t>Administration</a:t>
              </a: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82" b="4255"/>
          <a:stretch/>
        </p:blipFill>
        <p:spPr bwMode="auto">
          <a:xfrm>
            <a:off x="5257800" y="0"/>
            <a:ext cx="435236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46089" y="312738"/>
            <a:ext cx="4983163" cy="178428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Unmanned Aircraft System (UAS) Integration </a:t>
            </a:r>
          </a:p>
        </p:txBody>
      </p:sp>
    </p:spTree>
    <p:extLst>
      <p:ext uri="{BB962C8B-B14F-4D97-AF65-F5344CB8AC3E}">
        <p14:creationId xmlns:p14="http://schemas.microsoft.com/office/powerpoint/2010/main" val="24317746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28600"/>
            <a:ext cx="4343400" cy="457200"/>
          </a:xfrm>
          <a:custGeom>
            <a:avLst/>
            <a:gdLst>
              <a:gd name="connsiteX0" fmla="*/ 0 w 3581400"/>
              <a:gd name="connsiteY0" fmla="*/ 0 h 457200"/>
              <a:gd name="connsiteX1" fmla="*/ 3581400 w 3581400"/>
              <a:gd name="connsiteY1" fmla="*/ 0 h 457200"/>
              <a:gd name="connsiteX2" fmla="*/ 3581400 w 3581400"/>
              <a:gd name="connsiteY2" fmla="*/ 457200 h 457200"/>
              <a:gd name="connsiteX3" fmla="*/ 0 w 3581400"/>
              <a:gd name="connsiteY3" fmla="*/ 457200 h 457200"/>
              <a:gd name="connsiteX4" fmla="*/ 0 w 3581400"/>
              <a:gd name="connsiteY4" fmla="*/ 0 h 457200"/>
              <a:gd name="connsiteX0" fmla="*/ 0 w 3581400"/>
              <a:gd name="connsiteY0" fmla="*/ 0 h 457200"/>
              <a:gd name="connsiteX1" fmla="*/ 2954867 w 3581400"/>
              <a:gd name="connsiteY1" fmla="*/ 0 h 457200"/>
              <a:gd name="connsiteX2" fmla="*/ 3581400 w 3581400"/>
              <a:gd name="connsiteY2" fmla="*/ 457200 h 457200"/>
              <a:gd name="connsiteX3" fmla="*/ 0 w 3581400"/>
              <a:gd name="connsiteY3" fmla="*/ 457200 h 457200"/>
              <a:gd name="connsiteX4" fmla="*/ 0 w 3581400"/>
              <a:gd name="connsiteY4" fmla="*/ 0 h 457200"/>
              <a:gd name="connsiteX0" fmla="*/ 0 w 3581400"/>
              <a:gd name="connsiteY0" fmla="*/ 0 h 457200"/>
              <a:gd name="connsiteX1" fmla="*/ 3289969 w 3581400"/>
              <a:gd name="connsiteY1" fmla="*/ 0 h 457200"/>
              <a:gd name="connsiteX2" fmla="*/ 3581400 w 3581400"/>
              <a:gd name="connsiteY2" fmla="*/ 457200 h 457200"/>
              <a:gd name="connsiteX3" fmla="*/ 0 w 3581400"/>
              <a:gd name="connsiteY3" fmla="*/ 457200 h 457200"/>
              <a:gd name="connsiteX4" fmla="*/ 0 w 3581400"/>
              <a:gd name="connsiteY4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400" h="457200">
                <a:moveTo>
                  <a:pt x="0" y="0"/>
                </a:moveTo>
                <a:lnTo>
                  <a:pt x="3289969" y="0"/>
                </a:lnTo>
                <a:lnTo>
                  <a:pt x="35814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14400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3634419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16867" y="1144587"/>
            <a:ext cx="4876800" cy="5211763"/>
          </a:xfrm>
        </p:spPr>
        <p:txBody>
          <a:bodyPr>
            <a:normAutofit/>
          </a:bodyPr>
          <a:lstStyle>
            <a:lvl1pPr marL="0" indent="341313">
              <a:buFontTx/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346075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341313">
              <a:buFontTx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346075">
              <a:buFontTx/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304800"/>
            <a:ext cx="3352800" cy="593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5173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E3E3-8D5E-4494-8F30-E6297444B8B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65D1-2FCF-47A7-AD59-69AE7095C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7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E3E3-8D5E-4494-8F30-E6297444B8B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65D1-2FCF-47A7-AD59-69AE7095C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9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E3E3-8D5E-4494-8F30-E6297444B8B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65D1-2FCF-47A7-AD59-69AE7095C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05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E3E3-8D5E-4494-8F30-E6297444B8B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65D1-2FCF-47A7-AD59-69AE7095C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0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E3E3-8D5E-4494-8F30-E6297444B8B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65D1-2FCF-47A7-AD59-69AE7095C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9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E3E3-8D5E-4494-8F30-E6297444B8B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65D1-2FCF-47A7-AD59-69AE7095C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43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E3E3-8D5E-4494-8F30-E6297444B8B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65D1-2FCF-47A7-AD59-69AE7095C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89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8E3E3-8D5E-4494-8F30-E6297444B8BD}" type="datetimeFigureOut">
              <a:rPr lang="en-US" smtClean="0"/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F65D1-2FCF-47A7-AD59-69AE7095C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Select to edit master title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Select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ct val="0"/>
              </a:spcBef>
              <a:spcAft>
                <a:spcPts val="0"/>
              </a:spcAft>
              <a:buFontTx/>
              <a:buNone/>
              <a:defRPr sz="1400">
                <a:latin typeface="Times New Roman" pitchFamily="18" charset="0"/>
                <a:cs typeface="+mn-cs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ct val="0"/>
              </a:spcBef>
              <a:spcAft>
                <a:spcPts val="0"/>
              </a:spcAft>
              <a:buFontTx/>
              <a:buNone/>
              <a:defRPr sz="1400">
                <a:latin typeface="Times New Roman" pitchFamily="18" charset="0"/>
                <a:cs typeface="+mn-cs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ct val="0"/>
              </a:spcBef>
              <a:spcAft>
                <a:spcPts val="0"/>
              </a:spcAft>
              <a:buFontTx/>
              <a:buNone/>
              <a:defRPr sz="1400">
                <a:solidFill>
                  <a:schemeClr val="bg1"/>
                </a:solidFill>
                <a:latin typeface="Times New Roman" pitchFamily="18" charset="0"/>
                <a:cs typeface="+mn-cs"/>
              </a:defRPr>
            </a:lvl1pPr>
          </a:lstStyle>
          <a:p>
            <a:fld id="{CDF58BD2-86B7-47B6-AFD4-34AA5C6F893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032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6" name="Picture 26" descr="NEW FAA LOGO"/>
            <p:cNvPicPr>
              <a:picLocks noChangeAspect="1" noChangeArrowheads="1"/>
            </p:cNvPicPr>
            <p:nvPr userDrawn="1"/>
          </p:nvPicPr>
          <p:blipFill>
            <a:blip r:embed="rId15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200" b="1" dirty="0">
                  <a:solidFill>
                    <a:prstClr val="white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</a:pPr>
              <a:r>
                <a:rPr lang="en-US" sz="1200" b="1" dirty="0">
                  <a:solidFill>
                    <a:prstClr val="white"/>
                  </a:solidFill>
                </a:rPr>
                <a:t>Administration</a:t>
              </a:r>
            </a:p>
          </p:txBody>
        </p:sp>
      </p:grpSp>
      <p:sp>
        <p:nvSpPr>
          <p:cNvPr id="1035" name="Text Box 33"/>
          <p:cNvSpPr txBox="1">
            <a:spLocks noChangeArrowheads="1"/>
          </p:cNvSpPr>
          <p:nvPr/>
        </p:nvSpPr>
        <p:spPr bwMode="auto">
          <a:xfrm rot="10800000" flipV="1">
            <a:off x="8170863" y="6324600"/>
            <a:ext cx="9429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fld id="{BE57A294-C475-4EB4-80AD-4A3D3BD0194F}" type="slidenum">
              <a:rPr lang="en-US" sz="1200" b="1">
                <a:solidFill>
                  <a:srgbClr val="C0C0C0"/>
                </a:solidFill>
              </a:rPr>
              <a:pPr algn="ctr"/>
              <a:t>‹#›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00800" y="6553200"/>
            <a:ext cx="230822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50" dirty="0">
                <a:solidFill>
                  <a:srgbClr val="C0C0C0"/>
                </a:solidFill>
              </a:rPr>
              <a:t>www.faa.gov/uas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11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 spd="med">
    <p:fade/>
  </p:transition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1" y="509589"/>
            <a:ext cx="5124451" cy="1395412"/>
          </a:xfrm>
        </p:spPr>
        <p:txBody>
          <a:bodyPr>
            <a:noAutofit/>
          </a:bodyPr>
          <a:lstStyle/>
          <a:p>
            <a:r>
              <a:rPr lang="en-US" dirty="0"/>
              <a:t>UAS Integration Research </a:t>
            </a:r>
            <a:r>
              <a:rPr lang="en-US" dirty="0" smtClean="0"/>
              <a:t>Planning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809892"/>
            <a:ext cx="2819400" cy="3066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642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UAS </a:t>
            </a:r>
            <a:r>
              <a:rPr lang="en-US" dirty="0" smtClean="0"/>
              <a:t>Needs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Identified by LOBs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8556"/>
          <a:stretch/>
        </p:blipFill>
        <p:spPr>
          <a:xfrm>
            <a:off x="429409" y="990600"/>
            <a:ext cx="8285182" cy="47368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99275" y="307142"/>
            <a:ext cx="1401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DRAFT</a:t>
            </a: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375130" y="2081035"/>
            <a:ext cx="2286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569065" y="1812909"/>
            <a:ext cx="2286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9" name="Speech Bubble: Rectangle with Corners Rounded 8"/>
          <p:cNvSpPr/>
          <p:nvPr/>
        </p:nvSpPr>
        <p:spPr bwMode="auto">
          <a:xfrm>
            <a:off x="152401" y="685800"/>
            <a:ext cx="4495800" cy="6243638"/>
          </a:xfrm>
          <a:prstGeom prst="wedgeRoundRectCallout">
            <a:avLst>
              <a:gd name="adj1" fmla="val 68761"/>
              <a:gd name="adj2" fmla="val -17736"/>
              <a:gd name="adj3" fmla="val 16667"/>
            </a:avLst>
          </a:prstGeom>
          <a:solidFill>
            <a:schemeClr val="bg1">
              <a:lumMod val="95000"/>
            </a:schemeClr>
          </a:solidFill>
          <a:ln w="57150" cap="flat" cmpd="sng" algn="ctr">
            <a:solidFill>
              <a:srgbClr val="608CAB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50" b="1" dirty="0">
                <a:solidFill>
                  <a:prstClr val="black"/>
                </a:solidFill>
              </a:rPr>
              <a:t>Routine / Scheduled Operations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solidFill>
                  <a:prstClr val="black"/>
                </a:solidFill>
              </a:rPr>
              <a:t>Assess </a:t>
            </a:r>
            <a:r>
              <a:rPr lang="en-US" sz="1050" dirty="0">
                <a:solidFill>
                  <a:prstClr val="black"/>
                </a:solidFill>
              </a:rPr>
              <a:t>environmental (NEPA), emissions, and noise impacts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prstClr val="black"/>
                </a:solidFill>
              </a:rPr>
              <a:t>Identify noise certification requirement and its limit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prstClr val="black"/>
                </a:solidFill>
              </a:rPr>
              <a:t>Develop noise level databases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prstClr val="black"/>
                </a:solidFill>
              </a:rPr>
              <a:t>Assess applicability of exhaust emissions airworthiness certification requirement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prstClr val="black"/>
                </a:solidFill>
              </a:rPr>
              <a:t>IFR submission into present ATM and clearance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prstClr val="black"/>
                </a:solidFill>
              </a:rPr>
              <a:t>Types of network and interactions with manned air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prstClr val="black"/>
                </a:solidFill>
              </a:rPr>
              <a:t>Weather events and delay program for example: ground delay, MIT, for IFR UAS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prstClr val="black"/>
                </a:solidFill>
              </a:rPr>
              <a:t>Priority, equity, fair treatment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prstClr val="black"/>
                </a:solidFill>
              </a:rPr>
              <a:t>Types of regulations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prstClr val="black"/>
                </a:solidFill>
              </a:rPr>
              <a:t>UAS Operations within the Airport: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>
                <a:solidFill>
                  <a:prstClr val="black"/>
                </a:solidFill>
              </a:rPr>
              <a:t>Develop standards for operation of UAS for pavement inspection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>
                <a:solidFill>
                  <a:prstClr val="black"/>
                </a:solidFill>
              </a:rPr>
              <a:t>Develop standards for operation of UAS for perimeter security applications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>
                <a:solidFill>
                  <a:prstClr val="black"/>
                </a:solidFill>
              </a:rPr>
              <a:t>Develop standards for tethered operations of UAS during airfield emergency events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000" dirty="0">
                <a:solidFill>
                  <a:prstClr val="black"/>
                </a:solidFill>
              </a:rPr>
              <a:t>Develop standards for operation of UAS for wildlife management and </a:t>
            </a:r>
            <a:r>
              <a:rPr lang="en-US" sz="1000" dirty="0" smtClean="0">
                <a:solidFill>
                  <a:prstClr val="black"/>
                </a:solidFill>
              </a:rPr>
              <a:t>mitigation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50" dirty="0" smtClean="0"/>
              <a:t>DAA behavior for delegated separation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50" dirty="0" smtClean="0"/>
              <a:t>CPDLC/Voice </a:t>
            </a:r>
            <a:r>
              <a:rPr lang="en-US" sz="1050" dirty="0" err="1" smtClean="0"/>
              <a:t>Comm</a:t>
            </a:r>
            <a:r>
              <a:rPr lang="en-US" sz="1050" dirty="0" smtClean="0"/>
              <a:t> allocation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50" dirty="0" smtClean="0"/>
              <a:t>Traffic Flow Management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50" dirty="0"/>
              <a:t>Wake Vortex In-Trail Separation</a:t>
            </a:r>
          </a:p>
          <a:p>
            <a:endParaRPr lang="en-US" sz="1050" dirty="0" smtClean="0"/>
          </a:p>
          <a:p>
            <a:pPr marL="114300" indent="-114300">
              <a:buFont typeface="Arial" panose="020B0604020202020204" pitchFamily="34" charset="0"/>
              <a:buChar char="•"/>
            </a:pPr>
            <a:endParaRPr lang="en-US" sz="1050" dirty="0"/>
          </a:p>
          <a:p>
            <a:r>
              <a:rPr lang="en-US" sz="1050" u="sng" dirty="0" smtClean="0"/>
              <a:t>Assumptions: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50" dirty="0" smtClean="0"/>
              <a:t>Instrument Flight Rules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50" dirty="0" smtClean="0"/>
              <a:t>Approved DAA equipment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50" dirty="0" smtClean="0"/>
              <a:t>Type Design and Airworthiness Approval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50" dirty="0" smtClean="0"/>
              <a:t>High availability, low latency C2 link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50" dirty="0" smtClean="0"/>
              <a:t>Commercial C2 service provision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50" dirty="0" smtClean="0"/>
              <a:t>Transponder/ and ADS-B equipage mandatory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50" dirty="0" smtClean="0"/>
              <a:t>Existing ATC separation standards apply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73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66" y="76200"/>
            <a:ext cx="8314134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Mapping of Key Research Activities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7539"/>
            <a:ext cx="8772236" cy="510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371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4326" y="1434737"/>
            <a:ext cx="854862" cy="4558906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rot="5400000" flipH="1" flipV="1">
            <a:off x="-1454046" y="3546380"/>
            <a:ext cx="4866571" cy="2810"/>
          </a:xfrm>
          <a:prstGeom prst="line">
            <a:avLst/>
          </a:pr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6319652" y="3562016"/>
            <a:ext cx="4866571" cy="2810"/>
          </a:xfrm>
          <a:prstGeom prst="line">
            <a:avLst/>
          </a:prstGeom>
          <a:ln w="19050">
            <a:solidFill>
              <a:schemeClr val="tx1">
                <a:alpha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3447931" y="3558951"/>
            <a:ext cx="4866571" cy="2810"/>
          </a:xfrm>
          <a:prstGeom prst="line">
            <a:avLst/>
          </a:prstGeom>
          <a:ln w="19050">
            <a:solidFill>
              <a:schemeClr val="tx1">
                <a:alpha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129" y="-17945"/>
            <a:ext cx="8229600" cy="866003"/>
          </a:xfrm>
        </p:spPr>
        <p:txBody>
          <a:bodyPr>
            <a:normAutofit/>
          </a:bodyPr>
          <a:lstStyle/>
          <a:p>
            <a:r>
              <a:rPr lang="en-US" sz="3200" dirty="0"/>
              <a:t>UAS Research Plan Development Schedule</a:t>
            </a:r>
          </a:p>
        </p:txBody>
      </p:sp>
      <p:cxnSp>
        <p:nvCxnSpPr>
          <p:cNvPr id="160" name="Straight Connector 159"/>
          <p:cNvCxnSpPr/>
          <p:nvPr/>
        </p:nvCxnSpPr>
        <p:spPr>
          <a:xfrm rot="5400000" flipH="1" flipV="1">
            <a:off x="2485843" y="3501374"/>
            <a:ext cx="4866571" cy="2810"/>
          </a:xfrm>
          <a:prstGeom prst="line">
            <a:avLst/>
          </a:prstGeom>
          <a:ln w="19050">
            <a:solidFill>
              <a:schemeClr val="tx1">
                <a:alpha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rot="5400000" flipH="1" flipV="1">
            <a:off x="460759" y="3583118"/>
            <a:ext cx="4866571" cy="2808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  <a:alpha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 rot="5400000" flipH="1" flipV="1">
            <a:off x="1422150" y="3558953"/>
            <a:ext cx="4866571" cy="2808"/>
          </a:xfrm>
          <a:prstGeom prst="line">
            <a:avLst/>
          </a:prstGeom>
          <a:ln w="19050">
            <a:solidFill>
              <a:schemeClr val="tx1">
                <a:alpha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/>
          <p:cNvSpPr txBox="1"/>
          <p:nvPr/>
        </p:nvSpPr>
        <p:spPr>
          <a:xfrm rot="18600000">
            <a:off x="-62963" y="1639119"/>
            <a:ext cx="1204864" cy="4667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marL="0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Internal Coordination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5400000" flipH="1" flipV="1">
            <a:off x="4403295" y="3546380"/>
            <a:ext cx="4866571" cy="2810"/>
          </a:xfrm>
          <a:prstGeom prst="line">
            <a:avLst/>
          </a:prstGeom>
          <a:ln w="19050">
            <a:solidFill>
              <a:schemeClr val="tx1">
                <a:alpha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 flipH="1" flipV="1">
            <a:off x="5365549" y="3558951"/>
            <a:ext cx="4866571" cy="2810"/>
          </a:xfrm>
          <a:prstGeom prst="line">
            <a:avLst/>
          </a:prstGeom>
          <a:ln w="19050">
            <a:solidFill>
              <a:schemeClr val="tx1">
                <a:alpha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-465621" y="3599211"/>
            <a:ext cx="4866571" cy="2810"/>
          </a:xfrm>
          <a:prstGeom prst="line">
            <a:avLst/>
          </a:prstGeom>
          <a:ln w="19050">
            <a:solidFill>
              <a:schemeClr val="tx1">
                <a:alpha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504104" y="5366478"/>
            <a:ext cx="771225" cy="57708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Draft for FAA LOB Review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371774" y="5378661"/>
            <a:ext cx="97243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>
            <a:defPPr>
              <a:defRPr lang="en-US"/>
            </a:defPPr>
            <a:lvl3pPr marL="0" lvl="2" algn="ctr">
              <a:defRPr sz="1400" b="1" kern="0">
                <a:solidFill>
                  <a:prstClr val="black"/>
                </a:solidFill>
                <a:latin typeface="Calibri"/>
              </a:defRPr>
            </a:lvl3pPr>
          </a:lstStyle>
          <a:p>
            <a:pPr marL="0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Final Draft</a:t>
            </a:r>
          </a:p>
        </p:txBody>
      </p:sp>
      <p:sp>
        <p:nvSpPr>
          <p:cNvPr id="13" name="Flowchart: Decision 12"/>
          <p:cNvSpPr/>
          <p:nvPr/>
        </p:nvSpPr>
        <p:spPr>
          <a:xfrm>
            <a:off x="6741406" y="5116301"/>
            <a:ext cx="202099" cy="256032"/>
          </a:xfrm>
          <a:prstGeom prst="flowChartDecision">
            <a:avLst/>
          </a:prstGeom>
          <a:solidFill>
            <a:srgbClr val="888ED5"/>
          </a:soli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6" name="TextBox 15"/>
          <p:cNvSpPr txBox="1"/>
          <p:nvPr/>
        </p:nvSpPr>
        <p:spPr>
          <a:xfrm rot="18600000">
            <a:off x="91656" y="5375803"/>
            <a:ext cx="888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Milestones</a:t>
            </a:r>
          </a:p>
        </p:txBody>
      </p:sp>
      <p:sp>
        <p:nvSpPr>
          <p:cNvPr id="96" name="Flowchart: Decision 95"/>
          <p:cNvSpPr/>
          <p:nvPr/>
        </p:nvSpPr>
        <p:spPr>
          <a:xfrm>
            <a:off x="5745738" y="5122629"/>
            <a:ext cx="202099" cy="256032"/>
          </a:xfrm>
          <a:prstGeom prst="flowChartDecision">
            <a:avLst/>
          </a:prstGeom>
          <a:solidFill>
            <a:srgbClr val="888ED5"/>
          </a:soli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97" name="Flowchart: Decision 96"/>
          <p:cNvSpPr/>
          <p:nvPr/>
        </p:nvSpPr>
        <p:spPr>
          <a:xfrm>
            <a:off x="4822435" y="5122629"/>
            <a:ext cx="202099" cy="256032"/>
          </a:xfrm>
          <a:prstGeom prst="flowChartDecision">
            <a:avLst/>
          </a:prstGeom>
          <a:solidFill>
            <a:srgbClr val="888ED5"/>
          </a:soli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3335881" y="3276600"/>
            <a:ext cx="2546741" cy="315370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>
            <a:defPPr>
              <a:defRPr lang="en-US"/>
            </a:defPPr>
            <a:lvl3pPr marL="0" marR="0" lvl="2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1" kern="0">
                <a:solidFill>
                  <a:prstClr val="black"/>
                </a:solidFill>
                <a:latin typeface="Calibri"/>
              </a:defRPr>
            </a:lvl3pPr>
          </a:lstStyle>
          <a:p>
            <a:pPr marL="0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Analysis of Dependencies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235960" y="4169399"/>
            <a:ext cx="1613595" cy="280684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>
            <a:defPPr>
              <a:defRPr lang="en-US"/>
            </a:defPPr>
            <a:lvl3pPr marL="0" marR="0" lvl="2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1" kern="0">
                <a:solidFill>
                  <a:prstClr val="black"/>
                </a:solidFill>
                <a:latin typeface="Calibri"/>
              </a:defRPr>
            </a:lvl3pPr>
          </a:lstStyle>
          <a:p>
            <a:pPr marL="0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Graphic design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36214" y="3124200"/>
            <a:ext cx="8613648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135996" y="3762375"/>
            <a:ext cx="8613866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136214" y="5066477"/>
            <a:ext cx="8613648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77" y="725040"/>
            <a:ext cx="7884523" cy="688908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 rot="18600000">
            <a:off x="-168703" y="4182310"/>
            <a:ext cx="1409102" cy="4667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marL="0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Research Plan Development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4" name="TextBox 63"/>
          <p:cNvSpPr txBox="1"/>
          <p:nvPr/>
        </p:nvSpPr>
        <p:spPr>
          <a:xfrm rot="18600000">
            <a:off x="-156336" y="3245722"/>
            <a:ext cx="1391610" cy="4667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marL="0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Analysis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241841" y="1933575"/>
            <a:ext cx="4082759" cy="320237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marL="0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Meet with Individual LOBs to integrate research needs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081025" y="1419032"/>
            <a:ext cx="754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Round Table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135501" y="1441207"/>
            <a:ext cx="754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Round Table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024737" y="1457341"/>
            <a:ext cx="836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Round Table (Mar 2) 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126892" y="1444829"/>
            <a:ext cx="566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Round Table 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013035" y="1449412"/>
            <a:ext cx="754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Round Table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579519" y="819796"/>
            <a:ext cx="668881" cy="5221467"/>
            <a:chOff x="8871228" y="13516"/>
            <a:chExt cx="668881" cy="3716590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9144000" y="167695"/>
              <a:ext cx="0" cy="3562411"/>
            </a:xfrm>
            <a:prstGeom prst="line">
              <a:avLst/>
            </a:prstGeom>
            <a:ln w="19050">
              <a:solidFill>
                <a:srgbClr val="C0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8871228" y="13516"/>
              <a:ext cx="668881" cy="186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Today</a:t>
              </a: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4195382" y="5350111"/>
            <a:ext cx="771225" cy="577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Draft for AUS-300 Review</a:t>
            </a:r>
          </a:p>
        </p:txBody>
      </p:sp>
      <p:sp>
        <p:nvSpPr>
          <p:cNvPr id="81" name="Flowchart: Decision 80"/>
          <p:cNvSpPr/>
          <p:nvPr/>
        </p:nvSpPr>
        <p:spPr>
          <a:xfrm>
            <a:off x="3217108" y="5116301"/>
            <a:ext cx="202099" cy="256032"/>
          </a:xfrm>
          <a:prstGeom prst="flowChartDecision">
            <a:avLst/>
          </a:prstGeom>
          <a:solidFill>
            <a:srgbClr val="888ED5"/>
          </a:soli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105243" y="5366519"/>
            <a:ext cx="679917" cy="5770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r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Finalization Functional Areas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345916" y="4473269"/>
            <a:ext cx="1571808" cy="280684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>
            <a:defPPr>
              <a:defRPr lang="en-US"/>
            </a:defPPr>
            <a:lvl3pPr marL="0" marR="0" lvl="2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1" kern="0">
                <a:solidFill>
                  <a:prstClr val="black"/>
                </a:solidFill>
                <a:latin typeface="Calibri"/>
              </a:defRPr>
            </a:lvl3pPr>
          </a:lstStyle>
          <a:p>
            <a:pPr marL="0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Initial Draft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917722" y="4757941"/>
            <a:ext cx="1914643" cy="280684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>
            <a:defPPr>
              <a:defRPr lang="en-US"/>
            </a:defPPr>
            <a:lvl3pPr marL="0" marR="0" lvl="2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1" kern="0">
                <a:solidFill>
                  <a:prstClr val="black"/>
                </a:solidFill>
                <a:latin typeface="Calibri"/>
              </a:defRPr>
            </a:lvl3pPr>
          </a:lstStyle>
          <a:p>
            <a:pPr marL="0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Final Draft</a:t>
            </a:r>
          </a:p>
        </p:txBody>
      </p:sp>
      <p:sp>
        <p:nvSpPr>
          <p:cNvPr id="85" name="Flowchart: Decision 84"/>
          <p:cNvSpPr/>
          <p:nvPr/>
        </p:nvSpPr>
        <p:spPr>
          <a:xfrm>
            <a:off x="2705794" y="5116301"/>
            <a:ext cx="202099" cy="256032"/>
          </a:xfrm>
          <a:prstGeom prst="flowChartDecision">
            <a:avLst/>
          </a:prstGeom>
          <a:solidFill>
            <a:srgbClr val="888ED5"/>
          </a:soli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04009" y="1457341"/>
            <a:ext cx="704658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Kick Off Mtg. (Jan. 31)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478" y="4333824"/>
            <a:ext cx="1152373" cy="125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7" name="TextBox 86"/>
          <p:cNvSpPr txBox="1"/>
          <p:nvPr/>
        </p:nvSpPr>
        <p:spPr>
          <a:xfrm>
            <a:off x="2217773" y="5356455"/>
            <a:ext cx="679917" cy="415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r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Verdana" pitchFamily="34" charset="0"/>
                <a:cs typeface="Verdana" pitchFamily="34" charset="0"/>
              </a:rPr>
              <a:t>Initial Outline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984243" y="3810000"/>
            <a:ext cx="855374" cy="338979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>
            <a:defPPr>
              <a:defRPr lang="en-US"/>
            </a:defPPr>
            <a:lvl3pPr marL="0" marR="0" lvl="2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1" kern="0">
                <a:solidFill>
                  <a:prstClr val="black"/>
                </a:solidFill>
                <a:latin typeface="Calibri"/>
              </a:defRPr>
            </a:lvl3pPr>
          </a:lstStyle>
          <a:p>
            <a:pPr marL="0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Initial Outline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0903" y="1816240"/>
            <a:ext cx="499959" cy="499959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2903829" y="2654352"/>
            <a:ext cx="3371500" cy="317448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rIns="0" rtlCol="0" anchor="ctr" anchorCtr="0">
            <a:noAutofit/>
          </a:bodyPr>
          <a:lstStyle/>
          <a:p>
            <a:pPr marL="0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Meet with external partners to integrate research needs</a:t>
            </a:r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288614" y="2362200"/>
            <a:ext cx="8613648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 rot="18600000">
            <a:off x="-62963" y="2488887"/>
            <a:ext cx="1204864" cy="4667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marL="0" marR="0" lvl="2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External Coordination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0570" y="2451663"/>
            <a:ext cx="619375" cy="613795"/>
          </a:xfrm>
          <a:prstGeom prst="rect">
            <a:avLst/>
          </a:prstGeom>
        </p:spPr>
      </p:pic>
      <p:sp>
        <p:nvSpPr>
          <p:cNvPr id="10" name="Flowchart: Merge 9"/>
          <p:cNvSpPr/>
          <p:nvPr/>
        </p:nvSpPr>
        <p:spPr>
          <a:xfrm flipV="1">
            <a:off x="2876948" y="1518769"/>
            <a:ext cx="164592" cy="164592"/>
          </a:xfrm>
          <a:prstGeom prst="flowChartMerge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69" name="Flowchart: Merge 68"/>
          <p:cNvSpPr/>
          <p:nvPr/>
        </p:nvSpPr>
        <p:spPr>
          <a:xfrm flipV="1">
            <a:off x="5002909" y="1518769"/>
            <a:ext cx="164592" cy="164592"/>
          </a:xfrm>
          <a:prstGeom prst="flowChartMerge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70" name="Flowchart: Merge 69"/>
          <p:cNvSpPr/>
          <p:nvPr/>
        </p:nvSpPr>
        <p:spPr>
          <a:xfrm flipV="1">
            <a:off x="3946155" y="1518769"/>
            <a:ext cx="164592" cy="164592"/>
          </a:xfrm>
          <a:prstGeom prst="flowChartMerge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71" name="Flowchart: Merge 70"/>
          <p:cNvSpPr/>
          <p:nvPr/>
        </p:nvSpPr>
        <p:spPr>
          <a:xfrm flipV="1">
            <a:off x="1856857" y="1518769"/>
            <a:ext cx="164592" cy="164592"/>
          </a:xfrm>
          <a:prstGeom prst="flowChartMerg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72" name="Flowchart: Merge 71"/>
          <p:cNvSpPr/>
          <p:nvPr/>
        </p:nvSpPr>
        <p:spPr>
          <a:xfrm flipV="1">
            <a:off x="6895461" y="1518769"/>
            <a:ext cx="164592" cy="164592"/>
          </a:xfrm>
          <a:prstGeom prst="flowChartMerge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86" name="Flowchart: Merge 85"/>
          <p:cNvSpPr/>
          <p:nvPr/>
        </p:nvSpPr>
        <p:spPr>
          <a:xfrm flipV="1">
            <a:off x="5982453" y="1518769"/>
            <a:ext cx="164592" cy="164592"/>
          </a:xfrm>
          <a:prstGeom prst="flowChartMerge">
            <a:avLst/>
          </a:prstGeom>
          <a:solidFill>
            <a:schemeClr val="accent3"/>
          </a:soli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798256" y="3816008"/>
            <a:ext cx="1953276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Deliverable for 2016 FAA Reauthorization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Section 2211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03184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72488" cy="6096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Path to Full Integration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" y="1066798"/>
            <a:ext cx="9143999" cy="4926691"/>
            <a:chOff x="0" y="1066798"/>
            <a:chExt cx="9143999" cy="4926690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1066798"/>
              <a:ext cx="9143999" cy="4926690"/>
              <a:chOff x="3962400" y="1066799"/>
              <a:chExt cx="5155021" cy="3128215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3962400" y="1066799"/>
                <a:ext cx="5155021" cy="3128215"/>
                <a:chOff x="228911" y="703598"/>
                <a:chExt cx="8473615" cy="5473984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228911" y="703598"/>
                  <a:ext cx="8473615" cy="5473984"/>
                  <a:chOff x="261100" y="167345"/>
                  <a:chExt cx="8750779" cy="6263171"/>
                </a:xfrm>
              </p:grpSpPr>
              <p:sp>
                <p:nvSpPr>
                  <p:cNvPr id="30" name="Rectangle 29"/>
                  <p:cNvSpPr/>
                  <p:nvPr/>
                </p:nvSpPr>
                <p:spPr>
                  <a:xfrm>
                    <a:off x="1441378" y="167347"/>
                    <a:ext cx="7416656" cy="5639129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4B59C1">
                          <a:tint val="66000"/>
                          <a:satMod val="160000"/>
                        </a:srgbClr>
                      </a:gs>
                      <a:gs pos="50000">
                        <a:srgbClr val="4B59C1">
                          <a:tint val="44500"/>
                          <a:satMod val="160000"/>
                        </a:srgbClr>
                      </a:gs>
                      <a:gs pos="100000">
                        <a:srgbClr val="4B59C1">
                          <a:tint val="23500"/>
                          <a:satMod val="160000"/>
                        </a:srgbClr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 w="25400" cap="flat" cmpd="sng" algn="ctr">
                    <a:solidFill>
                      <a:schemeClr val="accent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en-US" sz="1400" b="1" kern="0" dirty="0">
                      <a:solidFill>
                        <a:srgbClr val="C0504D">
                          <a:lumMod val="50000"/>
                        </a:srgbClr>
                      </a:solidFill>
                    </a:endParaRP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1381637" y="5882741"/>
                    <a:ext cx="1923279" cy="547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100" b="1" kern="0" dirty="0">
                        <a:solidFill>
                          <a:srgbClr val="1F497D">
                            <a:lumMod val="75000"/>
                          </a:srgbClr>
                        </a:solidFill>
                      </a:rPr>
                      <a:t>Within VLOS </a:t>
                    </a:r>
                    <a:r>
                      <a:rPr lang="en-US" sz="1100" b="1" kern="0" dirty="0" smtClean="0">
                        <a:solidFill>
                          <a:srgbClr val="1F497D">
                            <a:lumMod val="75000"/>
                          </a:srgbClr>
                        </a:solidFill>
                      </a:rPr>
                      <a:t>/ isolated </a:t>
                    </a:r>
                    <a:r>
                      <a:rPr lang="en-US" sz="1100" b="1" kern="0" dirty="0">
                        <a:solidFill>
                          <a:srgbClr val="1F497D">
                            <a:lumMod val="75000"/>
                          </a:srgbClr>
                        </a:solidFill>
                      </a:rPr>
                      <a:t>operating area</a:t>
                    </a: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7239000" y="5882740"/>
                    <a:ext cx="1772879" cy="547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100" b="1" kern="0" dirty="0">
                        <a:solidFill>
                          <a:srgbClr val="1F497D">
                            <a:lumMod val="75000"/>
                          </a:srgbClr>
                        </a:solidFill>
                      </a:rPr>
                      <a:t>Beyond VLOS </a:t>
                    </a:r>
                    <a:r>
                      <a:rPr lang="en-US" sz="1100" b="1" kern="0" dirty="0" smtClean="0">
                        <a:solidFill>
                          <a:srgbClr val="1F497D">
                            <a:lumMod val="75000"/>
                          </a:srgbClr>
                        </a:solidFill>
                      </a:rPr>
                      <a:t>/ populated </a:t>
                    </a:r>
                    <a:r>
                      <a:rPr lang="en-US" sz="1100" b="1" kern="0" dirty="0">
                        <a:solidFill>
                          <a:srgbClr val="1F497D">
                            <a:lumMod val="75000"/>
                          </a:srgbClr>
                        </a:solidFill>
                      </a:rPr>
                      <a:t>operating area</a:t>
                    </a:r>
                  </a:p>
                </p:txBody>
              </p:sp>
              <p:cxnSp>
                <p:nvCxnSpPr>
                  <p:cNvPr id="23" name="Straight Arrow Connector 22"/>
                  <p:cNvCxnSpPr/>
                  <p:nvPr/>
                </p:nvCxnSpPr>
                <p:spPr>
                  <a:xfrm>
                    <a:off x="3105103" y="6117349"/>
                    <a:ext cx="4109847" cy="0"/>
                  </a:xfrm>
                  <a:prstGeom prst="straightConnector1">
                    <a:avLst/>
                  </a:prstGeom>
                  <a:noFill/>
                  <a:ln w="57150" cap="flat" cmpd="sng" algn="ctr">
                    <a:solidFill>
                      <a:schemeClr val="accent1">
                        <a:lumMod val="75000"/>
                      </a:schemeClr>
                    </a:solidFill>
                    <a:prstDash val="solid"/>
                    <a:headEnd type="triangle" w="med" len="med"/>
                    <a:tailEnd type="triangle" w="med" len="med"/>
                  </a:ln>
                  <a:effectLst/>
                </p:spPr>
              </p:cxn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261100" y="5327488"/>
                    <a:ext cx="1186699" cy="547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100" b="1" kern="0" dirty="0">
                        <a:solidFill>
                          <a:srgbClr val="1F497D">
                            <a:lumMod val="75000"/>
                          </a:srgbClr>
                        </a:solidFill>
                      </a:rPr>
                      <a:t>Small UAS / low energy output</a:t>
                    </a: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261100" y="167345"/>
                    <a:ext cx="1251859" cy="7629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1100" b="1" kern="0" dirty="0">
                        <a:solidFill>
                          <a:srgbClr val="1F497D">
                            <a:lumMod val="75000"/>
                          </a:srgbClr>
                        </a:solidFill>
                      </a:rPr>
                      <a:t>Large UAS / high energy output</a:t>
                    </a:r>
                  </a:p>
                </p:txBody>
              </p:sp>
              <p:cxnSp>
                <p:nvCxnSpPr>
                  <p:cNvPr id="26" name="Straight Arrow Connector 25"/>
                  <p:cNvCxnSpPr/>
                  <p:nvPr/>
                </p:nvCxnSpPr>
                <p:spPr>
                  <a:xfrm flipV="1">
                    <a:off x="956508" y="942316"/>
                    <a:ext cx="0" cy="4119155"/>
                  </a:xfrm>
                  <a:prstGeom prst="straightConnector1">
                    <a:avLst/>
                  </a:prstGeom>
                  <a:noFill/>
                  <a:ln w="57150" cap="flat" cmpd="sng" algn="ctr">
                    <a:solidFill>
                      <a:schemeClr val="accent1">
                        <a:lumMod val="75000"/>
                      </a:schemeClr>
                    </a:solidFill>
                    <a:prstDash val="solid"/>
                    <a:headEnd type="triangle" w="med" len="med"/>
                    <a:tailEnd type="triangle" w="med" len="med"/>
                  </a:ln>
                  <a:effectLst/>
                </p:spPr>
              </p:cxnSp>
              <p:sp>
                <p:nvSpPr>
                  <p:cNvPr id="27" name="Oval 26"/>
                  <p:cNvSpPr/>
                  <p:nvPr/>
                </p:nvSpPr>
                <p:spPr>
                  <a:xfrm>
                    <a:off x="1494601" y="4866304"/>
                    <a:ext cx="1697352" cy="8382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accent1">
                        <a:lumMod val="75000"/>
                      </a:scheme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r>
                      <a:rPr lang="en-US" sz="1600" b="1" kern="0" dirty="0">
                        <a:solidFill>
                          <a:srgbClr val="1F497D">
                            <a:lumMod val="75000"/>
                          </a:srgbClr>
                        </a:solidFill>
                      </a:rPr>
                      <a:t>Low-risk, Isolated</a:t>
                    </a:r>
                  </a:p>
                </p:txBody>
              </p:sp>
              <p:sp>
                <p:nvSpPr>
                  <p:cNvPr id="29" name="Oval 28"/>
                  <p:cNvSpPr/>
                  <p:nvPr/>
                </p:nvSpPr>
                <p:spPr>
                  <a:xfrm>
                    <a:off x="6487458" y="264219"/>
                    <a:ext cx="1922782" cy="1012572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accent1">
                        <a:lumMod val="75000"/>
                      </a:schemeClr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r>
                      <a:rPr lang="en-US" sz="1600" b="1" kern="0" dirty="0">
                        <a:solidFill>
                          <a:srgbClr val="1F497D">
                            <a:lumMod val="75000"/>
                          </a:srgbClr>
                        </a:solidFill>
                      </a:rPr>
                      <a:t>Full UAS Integration</a:t>
                    </a:r>
                  </a:p>
                </p:txBody>
              </p:sp>
              <p:cxnSp>
                <p:nvCxnSpPr>
                  <p:cNvPr id="28" name="Straight Arrow Connector 27"/>
                  <p:cNvCxnSpPr/>
                  <p:nvPr/>
                </p:nvCxnSpPr>
                <p:spPr>
                  <a:xfrm flipV="1">
                    <a:off x="2487914" y="790694"/>
                    <a:ext cx="3959169" cy="3966667"/>
                  </a:xfrm>
                  <a:prstGeom prst="straightConnector1">
                    <a:avLst/>
                  </a:prstGeom>
                  <a:noFill/>
                  <a:ln w="76200" cap="flat" cmpd="sng" algn="ctr">
                    <a:solidFill>
                      <a:schemeClr val="accent1">
                        <a:lumMod val="75000"/>
                      </a:schemeClr>
                    </a:solidFill>
                    <a:prstDash val="solid"/>
                    <a:tailEnd type="arrow"/>
                  </a:ln>
                  <a:effectLst/>
                </p:spPr>
              </p:cxnSp>
            </p:grpSp>
            <p:cxnSp>
              <p:nvCxnSpPr>
                <p:cNvPr id="36" name="Straight Arrow Connector 35"/>
                <p:cNvCxnSpPr/>
                <p:nvPr/>
              </p:nvCxnSpPr>
              <p:spPr bwMode="auto">
                <a:xfrm>
                  <a:off x="2538557" y="4655783"/>
                  <a:ext cx="846531" cy="0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7" name="Straight Arrow Connector 36"/>
                <p:cNvCxnSpPr/>
                <p:nvPr/>
              </p:nvCxnSpPr>
              <p:spPr bwMode="auto">
                <a:xfrm flipV="1">
                  <a:off x="2982836" y="4232460"/>
                  <a:ext cx="755732" cy="1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38" name="Straight Arrow Connector 37"/>
                <p:cNvCxnSpPr/>
                <p:nvPr/>
              </p:nvCxnSpPr>
              <p:spPr bwMode="auto">
                <a:xfrm>
                  <a:off x="3477130" y="3762409"/>
                  <a:ext cx="661045" cy="1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34" name="TextBox 33"/>
                <p:cNvSpPr txBox="1"/>
                <p:nvPr/>
              </p:nvSpPr>
              <p:spPr bwMode="auto">
                <a:xfrm>
                  <a:off x="3385088" y="4450603"/>
                  <a:ext cx="2977669" cy="3077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u="sng" dirty="0">
                      <a:solidFill>
                        <a:srgbClr val="C0504D">
                          <a:lumMod val="75000"/>
                        </a:srgbClr>
                      </a:solidFill>
                      <a:latin typeface="Arial"/>
                    </a:rPr>
                    <a:t>Operations by Exemption</a:t>
                  </a:r>
                </a:p>
              </p:txBody>
            </p:sp>
            <p:cxnSp>
              <p:nvCxnSpPr>
                <p:cNvPr id="40" name="Straight Arrow Connector 39"/>
                <p:cNvCxnSpPr/>
                <p:nvPr/>
              </p:nvCxnSpPr>
              <p:spPr bwMode="auto">
                <a:xfrm flipV="1">
                  <a:off x="4302080" y="3025403"/>
                  <a:ext cx="705044" cy="1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35" name="TextBox 34"/>
                <p:cNvSpPr txBox="1"/>
                <p:nvPr/>
              </p:nvSpPr>
              <p:spPr bwMode="auto">
                <a:xfrm>
                  <a:off x="3738568" y="4027279"/>
                  <a:ext cx="2636237" cy="3077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u="sng" dirty="0">
                      <a:solidFill>
                        <a:srgbClr val="C0504D">
                          <a:lumMod val="75000"/>
                        </a:srgbClr>
                      </a:solidFill>
                      <a:latin typeface="Arial"/>
                    </a:rPr>
                    <a:t>Part 107 Operations</a:t>
                  </a:r>
                </a:p>
              </p:txBody>
            </p:sp>
            <p:cxnSp>
              <p:nvCxnSpPr>
                <p:cNvPr id="42" name="Straight Arrow Connector 41"/>
                <p:cNvCxnSpPr/>
                <p:nvPr/>
              </p:nvCxnSpPr>
              <p:spPr bwMode="auto">
                <a:xfrm>
                  <a:off x="4873922" y="2539161"/>
                  <a:ext cx="615561" cy="0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39" name="TextBox 38"/>
                <p:cNvSpPr txBox="1"/>
                <p:nvPr/>
              </p:nvSpPr>
              <p:spPr bwMode="auto">
                <a:xfrm>
                  <a:off x="4138176" y="3603953"/>
                  <a:ext cx="2871415" cy="3077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C0504D">
                          <a:lumMod val="75000"/>
                        </a:srgbClr>
                      </a:solidFill>
                      <a:latin typeface="Arial"/>
                    </a:rPr>
                    <a:t>UAS Operations </a:t>
                  </a:r>
                  <a:r>
                    <a:rPr lang="en-US" sz="1200" b="1" dirty="0">
                      <a:solidFill>
                        <a:srgbClr val="C0504D">
                          <a:lumMod val="75000"/>
                        </a:srgbClr>
                      </a:solidFill>
                      <a:latin typeface="Arial"/>
                    </a:rPr>
                    <a:t>Over People</a:t>
                  </a:r>
                </a:p>
              </p:txBody>
            </p:sp>
            <p:cxnSp>
              <p:nvCxnSpPr>
                <p:cNvPr id="44" name="Straight Arrow Connector 43"/>
                <p:cNvCxnSpPr/>
                <p:nvPr/>
              </p:nvCxnSpPr>
              <p:spPr bwMode="auto">
                <a:xfrm flipV="1">
                  <a:off x="5309984" y="2083727"/>
                  <a:ext cx="599420" cy="1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41" name="TextBox 40"/>
                <p:cNvSpPr txBox="1"/>
                <p:nvPr/>
              </p:nvSpPr>
              <p:spPr bwMode="auto">
                <a:xfrm>
                  <a:off x="5007124" y="2820222"/>
                  <a:ext cx="2595830" cy="3077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rgbClr val="C0504D">
                          <a:lumMod val="75000"/>
                        </a:srgbClr>
                      </a:solidFill>
                      <a:latin typeface="Arial"/>
                    </a:rPr>
                    <a:t>Expanded Operations</a:t>
                  </a: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 bwMode="auto">
                <a:xfrm>
                  <a:off x="5489484" y="2333981"/>
                  <a:ext cx="2912638" cy="3077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rgbClr val="C0504D">
                          <a:lumMod val="75000"/>
                        </a:srgbClr>
                      </a:solidFill>
                      <a:latin typeface="Arial"/>
                    </a:rPr>
                    <a:t>Non-Segregated Operations</a:t>
                  </a:r>
                </a:p>
              </p:txBody>
            </p:sp>
            <p:sp>
              <p:nvSpPr>
                <p:cNvPr id="45" name="TextBox 44"/>
                <p:cNvSpPr txBox="1"/>
                <p:nvPr/>
              </p:nvSpPr>
              <p:spPr bwMode="auto">
                <a:xfrm>
                  <a:off x="5909405" y="1878546"/>
                  <a:ext cx="2793121" cy="3077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>
                      <a:solidFill>
                        <a:srgbClr val="C0504D">
                          <a:lumMod val="75000"/>
                        </a:srgbClr>
                      </a:solidFill>
                      <a:latin typeface="Arial"/>
                    </a:rPr>
                    <a:t>Small Cargo / Passenger Operations</a:t>
                  </a:r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 bwMode="auto">
              <a:xfrm>
                <a:off x="4649736" y="2370317"/>
                <a:ext cx="1288755" cy="4103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b="1" dirty="0" smtClean="0">
                    <a:solidFill>
                      <a:srgbClr val="F79646">
                        <a:lumMod val="75000"/>
                      </a:srgbClr>
                    </a:solidFill>
                    <a:latin typeface="Arial"/>
                  </a:rPr>
                  <a:t>Low Altitude Authorization &amp; Notification Capability (LAANC)</a:t>
                </a:r>
                <a:endParaRPr lang="en-US" sz="1200" b="1" dirty="0">
                  <a:solidFill>
                    <a:srgbClr val="F79646">
                      <a:lumMod val="75000"/>
                    </a:srgbClr>
                  </a:solidFill>
                  <a:latin typeface="Arial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 bwMode="auto">
              <a:xfrm>
                <a:off x="4699861" y="2048341"/>
                <a:ext cx="1496383" cy="293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b="1" dirty="0">
                    <a:solidFill>
                      <a:srgbClr val="F79646">
                        <a:lumMod val="75000"/>
                      </a:srgbClr>
                    </a:solidFill>
                    <a:latin typeface="Arial"/>
                  </a:rPr>
                  <a:t>Aeronautical Information Infrastructure for UAS</a:t>
                </a:r>
              </a:p>
            </p:txBody>
          </p:sp>
        </p:grpSp>
        <p:cxnSp>
          <p:nvCxnSpPr>
            <p:cNvPr id="5" name="Straight Arrow Connector 4"/>
            <p:cNvCxnSpPr/>
            <p:nvPr/>
          </p:nvCxnSpPr>
          <p:spPr bwMode="auto">
            <a:xfrm flipH="1">
              <a:off x="3962403" y="2843480"/>
              <a:ext cx="837246" cy="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arrow"/>
            </a:ln>
            <a:extLst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 bwMode="auto">
            <a:xfrm flipH="1">
              <a:off x="3505199" y="3482339"/>
              <a:ext cx="378473" cy="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arrow"/>
            </a:ln>
            <a:extLst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1295402" y="1143000"/>
            <a:ext cx="2393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Airspace Access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129903" y="5105400"/>
            <a:ext cx="278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Regulatory Framework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 bwMode="auto">
          <a:xfrm>
            <a:off x="1981202" y="2237602"/>
            <a:ext cx="265429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rgbClr val="F79646">
                    <a:lumMod val="75000"/>
                  </a:srgbClr>
                </a:solidFill>
                <a:latin typeface="Arial"/>
              </a:rPr>
              <a:t>NAS System Integration</a:t>
            </a:r>
            <a:endParaRPr lang="en-US" sz="1200" b="1" dirty="0">
              <a:solidFill>
                <a:srgbClr val="F79646">
                  <a:lumMod val="75000"/>
                </a:srgbClr>
              </a:solidFill>
              <a:latin typeface="Arial"/>
            </a:endParaRPr>
          </a:p>
        </p:txBody>
      </p:sp>
      <p:cxnSp>
        <p:nvCxnSpPr>
          <p:cNvPr id="52" name="Straight Arrow Connector 51"/>
          <p:cNvCxnSpPr/>
          <p:nvPr/>
        </p:nvCxnSpPr>
        <p:spPr bwMode="auto">
          <a:xfrm flipH="1">
            <a:off x="4635493" y="2422268"/>
            <a:ext cx="72695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 bwMode="auto">
          <a:xfrm>
            <a:off x="1219202" y="3810001"/>
            <a:ext cx="1343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r"/>
            <a:r>
              <a:rPr lang="en-US" sz="1200" b="1" u="sng" dirty="0" smtClean="0">
                <a:solidFill>
                  <a:srgbClr val="F79646">
                    <a:lumMod val="75000"/>
                  </a:srgbClr>
                </a:solidFill>
                <a:latin typeface="Arial"/>
              </a:rPr>
              <a:t>Online Registration</a:t>
            </a:r>
            <a:endParaRPr lang="en-US" sz="1200" b="1" u="sng" dirty="0">
              <a:solidFill>
                <a:srgbClr val="F79646">
                  <a:lumMod val="75000"/>
                </a:srgbClr>
              </a:solidFill>
              <a:latin typeface="Arial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 flipH="1">
            <a:off x="2562910" y="4040833"/>
            <a:ext cx="549730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arrow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 bwMode="auto">
          <a:xfrm>
            <a:off x="3883672" y="3537468"/>
            <a:ext cx="334872" cy="1"/>
          </a:xfrm>
          <a:prstGeom prst="straightConnector1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Box 55"/>
          <p:cNvSpPr txBox="1"/>
          <p:nvPr/>
        </p:nvSpPr>
        <p:spPr bwMode="auto">
          <a:xfrm>
            <a:off x="4218544" y="3352802"/>
            <a:ext cx="341840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504D">
                    <a:lumMod val="75000"/>
                  </a:srgbClr>
                </a:solidFill>
                <a:latin typeface="Arial"/>
              </a:rPr>
              <a:t>Rulemaking to Address Security Concerns</a:t>
            </a:r>
            <a:endParaRPr lang="en-US" sz="1200" b="1" dirty="0">
              <a:solidFill>
                <a:srgbClr val="C0504D">
                  <a:lumMod val="75000"/>
                </a:srgbClr>
              </a:solidFill>
              <a:latin typeface="Arial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2326877" y="1557134"/>
            <a:ext cx="4137076" cy="3120231"/>
          </a:xfrm>
          <a:prstGeom prst="straightConnector1">
            <a:avLst/>
          </a:prstGeom>
          <a:noFill/>
          <a:ln w="76200" cap="flat" cmpd="sng" algn="ctr">
            <a:solidFill>
              <a:schemeClr val="accent1">
                <a:lumMod val="75000"/>
              </a:schemeClr>
            </a:solidFill>
            <a:prstDash val="solid"/>
            <a:tailEnd type="arrow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240475" y="3537469"/>
            <a:ext cx="1" cy="324372"/>
          </a:xfrm>
          <a:prstGeom prst="line">
            <a:avLst/>
          </a:prstGeom>
          <a:noFill/>
          <a:ln w="19050" cap="flat" cmpd="sng" algn="ctr">
            <a:solidFill>
              <a:srgbClr val="073363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0283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5"/>
          <p:cNvSpPr>
            <a:spLocks noGrp="1"/>
          </p:cNvSpPr>
          <p:nvPr>
            <p:ph type="title"/>
          </p:nvPr>
        </p:nvSpPr>
        <p:spPr>
          <a:xfrm>
            <a:off x="0" y="228600"/>
            <a:ext cx="7543800" cy="560223"/>
          </a:xfrm>
        </p:spPr>
        <p:txBody>
          <a:bodyPr>
            <a:normAutofit fontScale="90000"/>
          </a:bodyPr>
          <a:lstStyle/>
          <a:p>
            <a:r>
              <a:rPr lang="en-US" dirty="0"/>
              <a:t>UAS Integration Steps to Operational Capabilities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7744033"/>
              </p:ext>
            </p:extLst>
          </p:nvPr>
        </p:nvGraphicFramePr>
        <p:xfrm>
          <a:off x="535164" y="1719967"/>
          <a:ext cx="8249619" cy="3908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ounded Rectangle 63"/>
          <p:cNvSpPr/>
          <p:nvPr/>
        </p:nvSpPr>
        <p:spPr>
          <a:xfrm>
            <a:off x="528686" y="4807452"/>
            <a:ext cx="1087404" cy="880405"/>
          </a:xfrm>
          <a:prstGeom prst="roundRect">
            <a:avLst>
              <a:gd name="adj" fmla="val 6522"/>
            </a:avLst>
          </a:prstGeom>
          <a:solidFill>
            <a:schemeClr val="accent3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>
                <a:solidFill>
                  <a:schemeClr val="tx1"/>
                </a:solidFill>
              </a:rPr>
              <a:t>Identification</a:t>
            </a:r>
          </a:p>
          <a:p>
            <a:pPr algn="ctr"/>
            <a:r>
              <a:rPr lang="en-US" sz="1000" b="1" i="1" dirty="0">
                <a:solidFill>
                  <a:schemeClr val="tx1"/>
                </a:solidFill>
              </a:rPr>
              <a:t>&amp; Tracking</a:t>
            </a:r>
          </a:p>
          <a:p>
            <a:pPr algn="ctr"/>
            <a:r>
              <a:rPr lang="en-US" sz="1000" b="1" i="1" dirty="0">
                <a:solidFill>
                  <a:schemeClr val="tx1"/>
                </a:solidFill>
              </a:rPr>
              <a:t>Capability</a:t>
            </a:r>
          </a:p>
        </p:txBody>
      </p:sp>
      <p:sp>
        <p:nvSpPr>
          <p:cNvPr id="17" name="Rounded Rectangle 64"/>
          <p:cNvSpPr/>
          <p:nvPr/>
        </p:nvSpPr>
        <p:spPr>
          <a:xfrm>
            <a:off x="4114353" y="3945479"/>
            <a:ext cx="1073667" cy="1819175"/>
          </a:xfrm>
          <a:prstGeom prst="roundRect">
            <a:avLst>
              <a:gd name="adj" fmla="val 6522"/>
            </a:avLst>
          </a:prstGeom>
          <a:solidFill>
            <a:srgbClr val="5EAFA6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>
                <a:solidFill>
                  <a:schemeClr val="tx1"/>
                </a:solidFill>
              </a:rPr>
              <a:t>UAS Low Altitude Authorization &amp; Notification Capability (LAANC)</a:t>
            </a:r>
          </a:p>
          <a:p>
            <a:pPr algn="ctr"/>
            <a:r>
              <a:rPr lang="en-US" sz="1000" b="1" i="1" dirty="0">
                <a:solidFill>
                  <a:schemeClr val="tx1"/>
                </a:solidFill>
              </a:rPr>
              <a:t>Low Altitude UAS Traffic Management</a:t>
            </a:r>
          </a:p>
        </p:txBody>
      </p:sp>
      <p:sp>
        <p:nvSpPr>
          <p:cNvPr id="18" name="Rounded Rectangle 65"/>
          <p:cNvSpPr/>
          <p:nvPr/>
        </p:nvSpPr>
        <p:spPr>
          <a:xfrm>
            <a:off x="1720475" y="4485660"/>
            <a:ext cx="1070852" cy="878888"/>
          </a:xfrm>
          <a:prstGeom prst="roundRect">
            <a:avLst>
              <a:gd name="adj" fmla="val 6522"/>
            </a:avLst>
          </a:prstGeom>
          <a:solidFill>
            <a:srgbClr val="69B75B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>
                <a:solidFill>
                  <a:schemeClr val="tx1"/>
                </a:solidFill>
              </a:rPr>
              <a:t>DAA &amp; BVLOS</a:t>
            </a:r>
          </a:p>
          <a:p>
            <a:pPr algn="ctr"/>
            <a:r>
              <a:rPr lang="en-US" sz="1000" b="1" i="1" dirty="0">
                <a:solidFill>
                  <a:schemeClr val="tx1"/>
                </a:solidFill>
              </a:rPr>
              <a:t>Performance Requirements</a:t>
            </a:r>
          </a:p>
        </p:txBody>
      </p:sp>
      <p:sp>
        <p:nvSpPr>
          <p:cNvPr id="19" name="Rounded Rectangle 68"/>
          <p:cNvSpPr/>
          <p:nvPr/>
        </p:nvSpPr>
        <p:spPr>
          <a:xfrm>
            <a:off x="2913217" y="4266831"/>
            <a:ext cx="1071644" cy="1497823"/>
          </a:xfrm>
          <a:prstGeom prst="roundRect">
            <a:avLst>
              <a:gd name="adj" fmla="val 6522"/>
            </a:avLst>
          </a:prstGeom>
          <a:solidFill>
            <a:srgbClr val="5CB37C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i="1" dirty="0">
                <a:solidFill>
                  <a:schemeClr val="tx1"/>
                </a:solidFill>
              </a:rPr>
              <a:t>Advanced Automation UAS Operational</a:t>
            </a:r>
          </a:p>
          <a:p>
            <a:pPr algn="ctr"/>
            <a:r>
              <a:rPr lang="en-US" sz="1000" b="1" i="1" dirty="0">
                <a:solidFill>
                  <a:schemeClr val="tx1"/>
                </a:solidFill>
              </a:rPr>
              <a:t>Requirements &amp; Repeatable Approval Process</a:t>
            </a:r>
          </a:p>
        </p:txBody>
      </p:sp>
      <p:sp>
        <p:nvSpPr>
          <p:cNvPr id="20" name="Rounded Rectangle 68"/>
          <p:cNvSpPr/>
          <p:nvPr/>
        </p:nvSpPr>
        <p:spPr>
          <a:xfrm>
            <a:off x="1908587" y="1877555"/>
            <a:ext cx="1734465" cy="728222"/>
          </a:xfrm>
          <a:prstGeom prst="roundRect">
            <a:avLst>
              <a:gd name="adj" fmla="val 6522"/>
            </a:avLst>
          </a:prstGeom>
          <a:solidFill>
            <a:srgbClr val="5EAFA6"/>
          </a:solidFill>
          <a:ln w="63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chemeClr val="bg1"/>
                </a:solidFill>
              </a:rPr>
              <a:t>Initial Operational Capabilities (IOC)</a:t>
            </a:r>
          </a:p>
        </p:txBody>
      </p:sp>
      <p:sp>
        <p:nvSpPr>
          <p:cNvPr id="21" name="Right Brace 20"/>
          <p:cNvSpPr/>
          <p:nvPr/>
        </p:nvSpPr>
        <p:spPr>
          <a:xfrm rot="16200000">
            <a:off x="2692218" y="543295"/>
            <a:ext cx="357753" cy="456006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2" name="Right Brace 11"/>
          <p:cNvSpPr/>
          <p:nvPr/>
        </p:nvSpPr>
        <p:spPr>
          <a:xfrm rot="16200000" flipH="1">
            <a:off x="2681471" y="3535075"/>
            <a:ext cx="316871" cy="462243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3" name="Rounded Rectangle 68"/>
          <p:cNvSpPr/>
          <p:nvPr/>
        </p:nvSpPr>
        <p:spPr>
          <a:xfrm>
            <a:off x="1720475" y="6113830"/>
            <a:ext cx="2264385" cy="591770"/>
          </a:xfrm>
          <a:prstGeom prst="roundRect">
            <a:avLst>
              <a:gd name="adj" fmla="val 6522"/>
            </a:avLst>
          </a:prstGeom>
          <a:solidFill>
            <a:srgbClr val="5EAFA6"/>
          </a:solidFill>
          <a:ln w="63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chemeClr val="bg1"/>
                </a:solidFill>
              </a:rPr>
              <a:t>Key Enablers to address Market Needs</a:t>
            </a:r>
          </a:p>
        </p:txBody>
      </p:sp>
      <p:sp>
        <p:nvSpPr>
          <p:cNvPr id="14" name="Right Brace 13"/>
          <p:cNvSpPr/>
          <p:nvPr/>
        </p:nvSpPr>
        <p:spPr>
          <a:xfrm rot="16200000">
            <a:off x="6647037" y="439940"/>
            <a:ext cx="402780" cy="323613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22" name="Rounded Rectangle 68"/>
          <p:cNvSpPr/>
          <p:nvPr/>
        </p:nvSpPr>
        <p:spPr>
          <a:xfrm>
            <a:off x="5961735" y="1069329"/>
            <a:ext cx="1734465" cy="728222"/>
          </a:xfrm>
          <a:prstGeom prst="roundRect">
            <a:avLst>
              <a:gd name="adj" fmla="val 6522"/>
            </a:avLst>
          </a:prstGeom>
          <a:solidFill>
            <a:srgbClr val="6267A6"/>
          </a:solidFill>
          <a:ln w="63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>
                <a:solidFill>
                  <a:schemeClr val="bg1"/>
                </a:solidFill>
              </a:rPr>
              <a:t>Maturing of Operational Capabilities</a:t>
            </a:r>
          </a:p>
        </p:txBody>
      </p:sp>
    </p:spTree>
    <p:extLst>
      <p:ext uri="{BB962C8B-B14F-4D97-AF65-F5344CB8AC3E}">
        <p14:creationId xmlns:p14="http://schemas.microsoft.com/office/powerpoint/2010/main" val="3040761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1" y="-152400"/>
            <a:ext cx="8846819" cy="1143000"/>
          </a:xfrm>
        </p:spPr>
        <p:txBody>
          <a:bodyPr>
            <a:normAutofit/>
          </a:bodyPr>
          <a:lstStyle/>
          <a:p>
            <a:r>
              <a:rPr lang="en-US" sz="2000" b="1" dirty="0"/>
              <a:t>Functional &amp; Cross-Cutting </a:t>
            </a:r>
            <a:r>
              <a:rPr lang="en-US" sz="2000" b="1" dirty="0" smtClean="0"/>
              <a:t>Domains for UAS Integration Research Planning</a:t>
            </a:r>
            <a:endParaRPr lang="en-US" sz="2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1835" y="698222"/>
            <a:ext cx="2636520" cy="5319925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 rot="10800000">
            <a:off x="3039000" y="2693593"/>
            <a:ext cx="357753" cy="312499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7" name="Rounded Rectangle 68"/>
          <p:cNvSpPr/>
          <p:nvPr/>
        </p:nvSpPr>
        <p:spPr>
          <a:xfrm>
            <a:off x="1292035" y="3894481"/>
            <a:ext cx="1420888" cy="723220"/>
          </a:xfrm>
          <a:prstGeom prst="roundRect">
            <a:avLst>
              <a:gd name="adj" fmla="val 6522"/>
            </a:avLst>
          </a:prstGeom>
          <a:solidFill>
            <a:srgbClr val="449FD8"/>
          </a:solidFill>
          <a:ln w="63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i="1" dirty="0" smtClean="0">
                <a:solidFill>
                  <a:schemeClr val="tx1"/>
                </a:solidFill>
              </a:rPr>
              <a:t>Key Functional Domains</a:t>
            </a:r>
            <a:endParaRPr lang="en-US" sz="135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429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FAA UAS </a:t>
            </a:r>
            <a:r>
              <a:rPr lang="en-US" b="1" i="1" dirty="0" smtClean="0">
                <a:solidFill>
                  <a:schemeClr val="tx2"/>
                </a:solidFill>
              </a:rPr>
              <a:t>Interna</a:t>
            </a:r>
            <a:r>
              <a:rPr lang="en-US" b="1" i="1" dirty="0">
                <a:solidFill>
                  <a:schemeClr val="tx2"/>
                </a:solidFill>
              </a:rPr>
              <a:t>l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Research Partnerships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623" y="1752600"/>
            <a:ext cx="4278777" cy="422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39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3"/>
          <p:cNvSpPr/>
          <p:nvPr/>
        </p:nvSpPr>
        <p:spPr>
          <a:xfrm>
            <a:off x="3089812" y="2007837"/>
            <a:ext cx="1002058" cy="1002059"/>
          </a:xfrm>
          <a:prstGeom prst="diamond">
            <a:avLst/>
          </a:prstGeom>
          <a:solidFill>
            <a:srgbClr val="002060"/>
          </a:solidFill>
          <a:ln w="762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Diamond 15"/>
          <p:cNvSpPr/>
          <p:nvPr/>
        </p:nvSpPr>
        <p:spPr>
          <a:xfrm>
            <a:off x="3104962" y="3783470"/>
            <a:ext cx="1002058" cy="1002059"/>
          </a:xfrm>
          <a:prstGeom prst="diamond">
            <a:avLst/>
          </a:prstGeom>
          <a:solidFill>
            <a:srgbClr val="002060"/>
          </a:solidFill>
          <a:ln w="762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Diamond 16"/>
          <p:cNvSpPr/>
          <p:nvPr/>
        </p:nvSpPr>
        <p:spPr>
          <a:xfrm>
            <a:off x="4868340" y="2007837"/>
            <a:ext cx="1002058" cy="1002059"/>
          </a:xfrm>
          <a:prstGeom prst="diamond">
            <a:avLst/>
          </a:prstGeom>
          <a:solidFill>
            <a:srgbClr val="002060"/>
          </a:solidFill>
          <a:ln w="762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Diamond 17"/>
          <p:cNvSpPr/>
          <p:nvPr/>
        </p:nvSpPr>
        <p:spPr>
          <a:xfrm>
            <a:off x="4868340" y="3783470"/>
            <a:ext cx="1002058" cy="1002059"/>
          </a:xfrm>
          <a:prstGeom prst="diamond">
            <a:avLst/>
          </a:prstGeom>
          <a:solidFill>
            <a:srgbClr val="002060"/>
          </a:solidFill>
          <a:ln w="762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534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FAA UAS </a:t>
            </a:r>
            <a:r>
              <a:rPr lang="en-US" b="1" i="1" dirty="0" smtClean="0">
                <a:solidFill>
                  <a:schemeClr val="tx2"/>
                </a:solidFill>
              </a:rPr>
              <a:t>External</a:t>
            </a:r>
            <a:r>
              <a:rPr lang="en-US" dirty="0" smtClean="0">
                <a:solidFill>
                  <a:schemeClr val="tx2"/>
                </a:solidFill>
              </a:rPr>
              <a:t> Research </a:t>
            </a:r>
            <a:r>
              <a:rPr lang="en-US" dirty="0">
                <a:solidFill>
                  <a:schemeClr val="tx2"/>
                </a:solidFill>
              </a:rPr>
              <a:t>Partnerships</a:t>
            </a:r>
          </a:p>
        </p:txBody>
      </p:sp>
      <p:sp>
        <p:nvSpPr>
          <p:cNvPr id="25" name="Octagon 24"/>
          <p:cNvSpPr/>
          <p:nvPr/>
        </p:nvSpPr>
        <p:spPr>
          <a:xfrm>
            <a:off x="3605993" y="762000"/>
            <a:ext cx="1734181" cy="1734181"/>
          </a:xfrm>
          <a:prstGeom prst="octag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NASA</a:t>
            </a:r>
          </a:p>
          <a:p>
            <a:pPr algn="ctr"/>
            <a:r>
              <a:rPr lang="en-US" sz="1400" b="1" dirty="0"/>
              <a:t>(UTM and UAS in the NAS)</a:t>
            </a:r>
          </a:p>
        </p:txBody>
      </p:sp>
      <p:sp>
        <p:nvSpPr>
          <p:cNvPr id="26" name="Octagon 25"/>
          <p:cNvSpPr/>
          <p:nvPr/>
        </p:nvSpPr>
        <p:spPr>
          <a:xfrm>
            <a:off x="3605993" y="2524946"/>
            <a:ext cx="1734181" cy="1734181"/>
          </a:xfrm>
          <a:prstGeom prst="octagon">
            <a:avLst/>
          </a:prstGeom>
          <a:solidFill>
            <a:srgbClr val="002060"/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400" b="1" dirty="0"/>
              <a:t>FAA</a:t>
            </a:r>
          </a:p>
          <a:p>
            <a:pPr algn="ctr"/>
            <a:r>
              <a:rPr lang="en-US" sz="1400" b="1" dirty="0"/>
              <a:t>UAS Research Needs</a:t>
            </a:r>
          </a:p>
        </p:txBody>
      </p:sp>
      <p:sp>
        <p:nvSpPr>
          <p:cNvPr id="20" name="Octagon 19"/>
          <p:cNvSpPr/>
          <p:nvPr/>
        </p:nvSpPr>
        <p:spPr>
          <a:xfrm>
            <a:off x="1842613" y="762000"/>
            <a:ext cx="1770226" cy="1734181"/>
          </a:xfrm>
          <a:prstGeom prst="octag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International Standards Groups </a:t>
            </a:r>
            <a:r>
              <a:rPr lang="en-US" sz="1400" b="1" dirty="0" smtClean="0"/>
              <a:t>(ANSI,ASTM</a:t>
            </a:r>
            <a:r>
              <a:rPr lang="en-US" sz="1400" b="1" dirty="0"/>
              <a:t>, EASA, ICAO, JARUS)</a:t>
            </a:r>
          </a:p>
        </p:txBody>
      </p:sp>
      <p:sp>
        <p:nvSpPr>
          <p:cNvPr id="27" name="Octagon 26"/>
          <p:cNvSpPr/>
          <p:nvPr/>
        </p:nvSpPr>
        <p:spPr>
          <a:xfrm>
            <a:off x="5370474" y="762000"/>
            <a:ext cx="1734181" cy="1734181"/>
          </a:xfrm>
          <a:prstGeom prst="octag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Federally Funded Research and Development Centers (FFRDC)</a:t>
            </a:r>
          </a:p>
        </p:txBody>
      </p:sp>
      <p:sp>
        <p:nvSpPr>
          <p:cNvPr id="28" name="Octagon 27"/>
          <p:cNvSpPr/>
          <p:nvPr/>
        </p:nvSpPr>
        <p:spPr>
          <a:xfrm>
            <a:off x="5370474" y="2524946"/>
            <a:ext cx="1734181" cy="1734181"/>
          </a:xfrm>
          <a:prstGeom prst="octag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Test Sites and Pathfinders</a:t>
            </a:r>
          </a:p>
        </p:txBody>
      </p:sp>
      <p:sp>
        <p:nvSpPr>
          <p:cNvPr id="29" name="Octagon 28"/>
          <p:cNvSpPr/>
          <p:nvPr/>
        </p:nvSpPr>
        <p:spPr>
          <a:xfrm>
            <a:off x="5370474" y="4284500"/>
            <a:ext cx="1734181" cy="1734181"/>
          </a:xfrm>
          <a:prstGeom prst="octag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UAS Center of Excellence (ASSURE)</a:t>
            </a:r>
          </a:p>
        </p:txBody>
      </p:sp>
      <p:sp>
        <p:nvSpPr>
          <p:cNvPr id="31" name="Octagon 30"/>
          <p:cNvSpPr/>
          <p:nvPr/>
        </p:nvSpPr>
        <p:spPr>
          <a:xfrm>
            <a:off x="3605993" y="4284500"/>
            <a:ext cx="1734181" cy="1734181"/>
          </a:xfrm>
          <a:prstGeom prst="octag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Industry</a:t>
            </a:r>
          </a:p>
        </p:txBody>
      </p:sp>
      <p:sp>
        <p:nvSpPr>
          <p:cNvPr id="30" name="Octagon 29"/>
          <p:cNvSpPr/>
          <p:nvPr/>
        </p:nvSpPr>
        <p:spPr>
          <a:xfrm>
            <a:off x="1842615" y="2524946"/>
            <a:ext cx="1734181" cy="1734181"/>
          </a:xfrm>
          <a:prstGeom prst="octag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Domestic Standards Groups (RTCA)</a:t>
            </a:r>
          </a:p>
        </p:txBody>
      </p:sp>
      <p:sp>
        <p:nvSpPr>
          <p:cNvPr id="32" name="Octagon 31"/>
          <p:cNvSpPr/>
          <p:nvPr/>
        </p:nvSpPr>
        <p:spPr>
          <a:xfrm>
            <a:off x="1842615" y="4284500"/>
            <a:ext cx="1734181" cy="1734181"/>
          </a:xfrm>
          <a:prstGeom prst="octago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UAS EXCOM</a:t>
            </a:r>
          </a:p>
          <a:p>
            <a:pPr algn="ctr"/>
            <a:r>
              <a:rPr lang="en-US" sz="1400" b="1" dirty="0"/>
              <a:t>(Science and Research Panel)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80350" y="2342291"/>
            <a:ext cx="864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WJHTC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88369" y="2342291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CAMI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08115" y="413061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Volpe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88369" y="4026369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FAA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LOBs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969" y="2650069"/>
            <a:ext cx="771562" cy="69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14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Operations Over People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345257"/>
              </p:ext>
            </p:extLst>
          </p:nvPr>
        </p:nvGraphicFramePr>
        <p:xfrm>
          <a:off x="345256" y="960120"/>
          <a:ext cx="8453488" cy="44662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766680">
                  <a:extLst>
                    <a:ext uri="{9D8B030D-6E8A-4147-A177-3AD203B41FA5}">
                      <a16:colId xmlns:a16="http://schemas.microsoft.com/office/drawing/2014/main" xmlns="" val="3451682227"/>
                    </a:ext>
                  </a:extLst>
                </a:gridCol>
                <a:gridCol w="2736664">
                  <a:extLst>
                    <a:ext uri="{9D8B030D-6E8A-4147-A177-3AD203B41FA5}">
                      <a16:colId xmlns:a16="http://schemas.microsoft.com/office/drawing/2014/main" xmlns="" val="2807328983"/>
                    </a:ext>
                  </a:extLst>
                </a:gridCol>
                <a:gridCol w="950144"/>
              </a:tblGrid>
              <a:tr h="460739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dirty="0"/>
                        <a:t>IOC Characteristics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dirty="0"/>
                        <a:t>Limitations/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dirty="0"/>
                        <a:t>Restrictions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dirty="0" smtClean="0"/>
                        <a:t>IOC Date**</a:t>
                      </a:r>
                      <a:endParaRPr lang="en-US" sz="14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3495941897"/>
                  </a:ext>
                </a:extLst>
              </a:tr>
              <a:tr h="732119"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/>
                        <a:t>sUAS</a:t>
                      </a:r>
                      <a:r>
                        <a:rPr lang="en-US" sz="1100" kern="1200" baseline="0" dirty="0"/>
                        <a:t> </a:t>
                      </a:r>
                      <a:r>
                        <a:rPr lang="en-US" sz="1100" kern="1200" dirty="0"/>
                        <a:t>to operate  over people not directly participating in the operation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/>
                        <a:t>Includes Identification &amp; Tracking capabilities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/>
                        <a:t>Continuation of Part 107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/>
                        <a:t>Considerations: population density,</a:t>
                      </a:r>
                      <a:r>
                        <a:rPr lang="en-US" sz="1100" kern="1200" baseline="0" dirty="0"/>
                        <a:t> ops over moving vehicles</a:t>
                      </a:r>
                      <a:endParaRPr lang="en-US" sz="11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sUAS only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Q4 2017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6681737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No environmental impact expected from sUAS operations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Noise considerations through manufacturer provided “ranking”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Q4 2017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144868"/>
                  </a:ext>
                </a:extLst>
              </a:tr>
              <a:tr h="894376"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/>
                        <a:t>New market opportunities, change in growth trajectory of Part 107</a:t>
                      </a:r>
                      <a:r>
                        <a:rPr lang="en-US" sz="1100" kern="1200" baseline="0" dirty="0"/>
                        <a:t> registration/forecast </a:t>
                      </a:r>
                      <a:endParaRPr lang="en-US" sz="1100" kern="1200" dirty="0"/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baseline="0" dirty="0"/>
                        <a:t>Considerations: detect and report to tower facilities (e.g., Florida airport ECP) </a:t>
                      </a:r>
                      <a:endParaRPr lang="en-US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Q4 2017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4272369"/>
                  </a:ext>
                </a:extLst>
              </a:tr>
              <a:tr h="894376">
                <a:tc>
                  <a:txBody>
                    <a:bodyPr/>
                    <a:lstStyle/>
                    <a:p>
                      <a:pPr marL="228600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Considerations should include:</a:t>
                      </a:r>
                    </a:p>
                    <a:p>
                      <a:pPr marL="685800" lvl="1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The conspicuity of the operation</a:t>
                      </a:r>
                    </a:p>
                    <a:p>
                      <a:pPr marL="685800" lvl="1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The proficiency of the pilot</a:t>
                      </a:r>
                    </a:p>
                    <a:p>
                      <a:pPr marL="685800" lvl="1" indent="-22860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Control modes employed by the pilot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1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819674"/>
                  </a:ext>
                </a:extLst>
              </a:tr>
              <a:tr h="894376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 107 operations</a:t>
                      </a:r>
                    </a:p>
                    <a:p>
                      <a:pPr marL="1714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May include night 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Air Traffic Services expected or modifications to NAS automation systems.  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Small UAS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only</a:t>
                      </a:r>
                    </a:p>
                    <a:p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&lt;&lt; 55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lb</a:t>
                      </a:r>
                      <a:endParaRPr lang="en-US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&lt;&lt; 400 </a:t>
                      </a:r>
                      <a:r>
                        <a:rPr lang="en-US" sz="11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Q4 2017</a:t>
                      </a:r>
                    </a:p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4829" y="6096000"/>
            <a:ext cx="3310631" cy="609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** </a:t>
            </a:r>
            <a:r>
              <a:rPr lang="en-US" sz="1100" dirty="0" smtClean="0">
                <a:solidFill>
                  <a:prstClr val="black"/>
                </a:solidFill>
              </a:rPr>
              <a:t>IOC=Initial Operational Capability; may be a single operation of this kind; may include testing.</a:t>
            </a:r>
          </a:p>
          <a:p>
            <a:r>
              <a:rPr lang="en-US" sz="1100" dirty="0" smtClean="0">
                <a:solidFill>
                  <a:prstClr val="black"/>
                </a:solidFill>
              </a:rPr>
              <a:t>Full Operational Capability </a:t>
            </a:r>
            <a:r>
              <a:rPr lang="en-US" sz="1100" dirty="0">
                <a:solidFill>
                  <a:prstClr val="black"/>
                </a:solidFill>
              </a:rPr>
              <a:t>in 2023+ timeframe</a:t>
            </a:r>
          </a:p>
        </p:txBody>
      </p:sp>
    </p:spTree>
    <p:extLst>
      <p:ext uri="{BB962C8B-B14F-4D97-AF65-F5344CB8AC3E}">
        <p14:creationId xmlns:p14="http://schemas.microsoft.com/office/powerpoint/2010/main" val="865170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UAS </a:t>
            </a:r>
            <a:r>
              <a:rPr lang="en-US" dirty="0" smtClean="0"/>
              <a:t>Needs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Identified by LOBs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8556"/>
          <a:stretch/>
        </p:blipFill>
        <p:spPr>
          <a:xfrm>
            <a:off x="429409" y="990600"/>
            <a:ext cx="8285182" cy="47368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99275" y="307142"/>
            <a:ext cx="1401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DRAFT</a:t>
            </a:r>
            <a:endParaRPr lang="en-US" sz="2800" b="1" dirty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600200" y="3276600"/>
            <a:ext cx="2286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799026" y="2988914"/>
            <a:ext cx="2286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997852" y="2701229"/>
            <a:ext cx="2286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375130" y="2081035"/>
            <a:ext cx="2286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569065" y="1812909"/>
            <a:ext cx="2286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181600" y="2362200"/>
            <a:ext cx="228600" cy="33652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4" name="Speech Bubble: Rectangle with Corners Rounded 13"/>
          <p:cNvSpPr/>
          <p:nvPr/>
        </p:nvSpPr>
        <p:spPr bwMode="auto">
          <a:xfrm>
            <a:off x="1549913" y="2133600"/>
            <a:ext cx="6184233" cy="4256484"/>
          </a:xfrm>
          <a:prstGeom prst="wedgeRoundRectCallout">
            <a:avLst>
              <a:gd name="adj1" fmla="val -65103"/>
              <a:gd name="adj2" fmla="val 358"/>
              <a:gd name="adj3" fmla="val 16667"/>
            </a:avLst>
          </a:prstGeom>
          <a:solidFill>
            <a:schemeClr val="bg1">
              <a:lumMod val="95000"/>
            </a:schemeClr>
          </a:solidFill>
          <a:ln w="5715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Operations Over People</a:t>
            </a:r>
          </a:p>
          <a:p>
            <a:pPr algn="ctr"/>
            <a:endParaRPr lang="en-US" sz="1200" b="1" dirty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Assess </a:t>
            </a:r>
            <a:r>
              <a:rPr lang="en-US" sz="1200" dirty="0">
                <a:solidFill>
                  <a:prstClr val="black"/>
                </a:solidFill>
              </a:rPr>
              <a:t>environmental (NEPA) and noise impacts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Develop approved methods to “noise rank” sUAS for use by the manufacturers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Develop noise level database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Market opportunities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Dense corridor vs. sparse communities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Growth trajectory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Moving vehicles, road network and possible safety implications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Safety &amp; liability implications of colliding UAS </a:t>
            </a:r>
            <a:endParaRPr lang="en-US" sz="1200" dirty="0" smtClean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prstClr val="black"/>
                </a:solidFill>
              </a:rPr>
              <a:t>Create </a:t>
            </a:r>
            <a:r>
              <a:rPr lang="en-US" sz="1200" dirty="0">
                <a:solidFill>
                  <a:prstClr val="black"/>
                </a:solidFill>
              </a:rPr>
              <a:t>conspicuity recommendations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Establish pilot proficiency requirements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Research effects of control modes on </a:t>
            </a:r>
            <a:r>
              <a:rPr lang="en-US" sz="1200" dirty="0" smtClean="0">
                <a:solidFill>
                  <a:prstClr val="black"/>
                </a:solidFill>
              </a:rPr>
              <a:t>safety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/>
              </a:solidFill>
            </a:endParaRPr>
          </a:p>
          <a:p>
            <a:r>
              <a:rPr lang="en-US" sz="1200" u="sng" dirty="0" smtClean="0"/>
              <a:t>Assumptions: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200" dirty="0" smtClean="0"/>
              <a:t>Part 107 Operation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200" dirty="0" smtClean="0"/>
              <a:t>LAANC Authorization / Notification in Class B, C, D, E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200" dirty="0" smtClean="0"/>
              <a:t>No ATC Services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200" dirty="0" smtClean="0"/>
              <a:t>No Transponder/ or ADS-B equipage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527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Routine / Scheduled Operations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137843"/>
              </p:ext>
            </p:extLst>
          </p:nvPr>
        </p:nvGraphicFramePr>
        <p:xfrm>
          <a:off x="345256" y="960120"/>
          <a:ext cx="8453488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6680">
                  <a:extLst>
                    <a:ext uri="{9D8B030D-6E8A-4147-A177-3AD203B41FA5}">
                      <a16:colId xmlns:a16="http://schemas.microsoft.com/office/drawing/2014/main" xmlns="" val="3451682227"/>
                    </a:ext>
                  </a:extLst>
                </a:gridCol>
                <a:gridCol w="2736664">
                  <a:extLst>
                    <a:ext uri="{9D8B030D-6E8A-4147-A177-3AD203B41FA5}">
                      <a16:colId xmlns:a16="http://schemas.microsoft.com/office/drawing/2014/main" xmlns="" val="2807328983"/>
                    </a:ext>
                  </a:extLst>
                </a:gridCol>
                <a:gridCol w="950144"/>
              </a:tblGrid>
              <a:tr h="46073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Characteristics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Limitations/</a:t>
                      </a:r>
                    </a:p>
                    <a:p>
                      <a:pPr algn="ctr"/>
                      <a:r>
                        <a:rPr lang="en-US" sz="1400" dirty="0"/>
                        <a:t>Restrictions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IOC Date**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3495941897"/>
                  </a:ext>
                </a:extLst>
              </a:tr>
              <a:tr h="732119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Enables regularly scheduled UAS arrivals and departures at Class C and D (??) airports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Enables BVLOS/EVLOS operations with less restrictions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Enables UAS to operate in controlled airspace on IFR flight plans (does not include VFR operations)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Limited to Class C/D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CONUS flights?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No VFR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100" b="0" dirty="0" smtClean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8531578"/>
                  </a:ext>
                </a:extLst>
              </a:tr>
              <a:tr h="732119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Includes noise certification requirement for UAS larger than determined weight. Required noise standards TBD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Includes Part 34 engine emissions airworthiness certification requirements for UAS powered by conventional-fueled engines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144868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Integration of IFR UAS flights into ATM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4272369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Include on-airport applications if we approach these operations as being routine or 'as needed'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/>
                        <a:t>Class B operations would need to be allowed for on-airport applications and also allow for VFR conditions</a:t>
                      </a:r>
                      <a:endParaRPr lang="en-US" sz="11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993951"/>
                  </a:ext>
                </a:extLst>
              </a:tr>
              <a:tr h="894376"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Enables regularly scheduled UAS arrivals and </a:t>
                      </a:r>
                      <a:r>
                        <a:rPr lang="en-US" sz="1100" dirty="0" smtClean="0"/>
                        <a:t>departures.</a:t>
                      </a:r>
                      <a:endParaRPr lang="en-US" sz="1100" dirty="0"/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Enables </a:t>
                      </a:r>
                      <a:r>
                        <a:rPr lang="en-US" sz="1100" dirty="0" smtClean="0"/>
                        <a:t>BVLOS </a:t>
                      </a:r>
                      <a:r>
                        <a:rPr lang="en-US" sz="1100" dirty="0"/>
                        <a:t>operations with less restrictions.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Enables UAS to operate in controlled airspace on IFR </a:t>
                      </a:r>
                      <a:r>
                        <a:rPr lang="en-US" sz="1100" dirty="0" smtClean="0"/>
                        <a:t>flight plan 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DAA behavior for delegated separation will be required to</a:t>
                      </a:r>
                      <a:r>
                        <a:rPr lang="en-US" sz="1100" baseline="0" dirty="0" smtClean="0"/>
                        <a:t> achieve capacity and efficiency of NAS operations.</a:t>
                      </a:r>
                    </a:p>
                    <a:p>
                      <a:pPr marL="115888" marR="0" indent="-115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CPDLC</a:t>
                      </a:r>
                      <a:r>
                        <a:rPr lang="en-US" sz="1100" baseline="0" dirty="0" smtClean="0"/>
                        <a:t> and </a:t>
                      </a:r>
                      <a:r>
                        <a:rPr lang="en-US" sz="1100" dirty="0" smtClean="0"/>
                        <a:t>Voice Communications (e.g. NVS) requirements must be  completed, allocated, validated and implemented in</a:t>
                      </a:r>
                      <a:r>
                        <a:rPr lang="en-US" sz="1100" baseline="0" dirty="0" smtClean="0"/>
                        <a:t>to NAS Automation</a:t>
                      </a:r>
                      <a:r>
                        <a:rPr lang="en-US" sz="1100" dirty="0" smtClean="0"/>
                        <a:t>.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Traffic flow management system modifications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100" baseline="0" dirty="0" smtClean="0"/>
                        <a:t>To achieve IOC through the Acquisition Management System by 2025 would require maturity to CRDRD by 4Q 2019:  Highly unlikely.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5888" indent="-115888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kern="1200" dirty="0" smtClean="0"/>
                        <a:t>IFR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</a:rPr>
                        <a:t>Q4 2025+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1769" y="6172200"/>
            <a:ext cx="3310631" cy="609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** </a:t>
            </a:r>
            <a:r>
              <a:rPr lang="en-US" sz="1100" dirty="0" smtClean="0">
                <a:solidFill>
                  <a:prstClr val="black"/>
                </a:solidFill>
              </a:rPr>
              <a:t>IOC=Initial Operational Capability; may be a single operation of this kind; may include testing.</a:t>
            </a:r>
          </a:p>
          <a:p>
            <a:r>
              <a:rPr lang="en-US" sz="1100" dirty="0" smtClean="0">
                <a:solidFill>
                  <a:prstClr val="black"/>
                </a:solidFill>
              </a:rPr>
              <a:t>Full Operational Capability </a:t>
            </a:r>
            <a:r>
              <a:rPr lang="en-US" sz="1100" dirty="0">
                <a:solidFill>
                  <a:prstClr val="black"/>
                </a:solidFill>
              </a:rPr>
              <a:t>in 2023+ timeframe</a:t>
            </a:r>
          </a:p>
        </p:txBody>
      </p:sp>
    </p:spTree>
    <p:extLst>
      <p:ext uri="{BB962C8B-B14F-4D97-AF65-F5344CB8AC3E}">
        <p14:creationId xmlns:p14="http://schemas.microsoft.com/office/powerpoint/2010/main" val="194158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1145</Words>
  <Application>Microsoft Office PowerPoint</Application>
  <PresentationFormat>On-screen Show (4:3)</PresentationFormat>
  <Paragraphs>221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Theme1</vt:lpstr>
      <vt:lpstr>UAS Integration Research Planning</vt:lpstr>
      <vt:lpstr>The Path to Full Integration</vt:lpstr>
      <vt:lpstr>UAS Integration Steps to Operational Capabilities</vt:lpstr>
      <vt:lpstr>Functional &amp; Cross-Cutting Domains for UAS Integration Research Planning</vt:lpstr>
      <vt:lpstr>FAA UAS Internal Research Partnerships</vt:lpstr>
      <vt:lpstr>FAA UAS External Research Partnerships</vt:lpstr>
      <vt:lpstr>Operations Over People</vt:lpstr>
      <vt:lpstr>UAS Needs Identified by LOBs</vt:lpstr>
      <vt:lpstr>Routine / Scheduled Operations</vt:lpstr>
      <vt:lpstr>UAS Needs Identified by LOBs</vt:lpstr>
      <vt:lpstr>Mapping of Key Research Activities</vt:lpstr>
      <vt:lpstr>UAS Research Plan Development Schedule</vt:lpstr>
    </vt:vector>
  </TitlesOfParts>
  <Company>FAA/AVS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UAS Integration Research Planning Roundtable</dc:title>
  <dc:creator>FAA</dc:creator>
  <cp:lastModifiedBy>Saunders-Hodge, Sabrina (FAA)</cp:lastModifiedBy>
  <cp:revision>27</cp:revision>
  <dcterms:created xsi:type="dcterms:W3CDTF">2017-05-03T12:00:00Z</dcterms:created>
  <dcterms:modified xsi:type="dcterms:W3CDTF">2017-05-22T14:33:35Z</dcterms:modified>
</cp:coreProperties>
</file>