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9" r:id="rId3"/>
  </p:sldMasterIdLst>
  <p:notesMasterIdLst>
    <p:notesMasterId r:id="rId30"/>
  </p:notesMasterIdLst>
  <p:handoutMasterIdLst>
    <p:handoutMasterId r:id="rId31"/>
  </p:handoutMasterIdLst>
  <p:sldIdLst>
    <p:sldId id="611" r:id="rId4"/>
    <p:sldId id="620" r:id="rId5"/>
    <p:sldId id="614" r:id="rId6"/>
    <p:sldId id="615" r:id="rId7"/>
    <p:sldId id="616" r:id="rId8"/>
    <p:sldId id="621" r:id="rId9"/>
    <p:sldId id="618" r:id="rId10"/>
    <p:sldId id="619" r:id="rId11"/>
    <p:sldId id="593" r:id="rId12"/>
    <p:sldId id="600" r:id="rId13"/>
    <p:sldId id="640" r:id="rId14"/>
    <p:sldId id="641" r:id="rId15"/>
    <p:sldId id="642" r:id="rId16"/>
    <p:sldId id="643" r:id="rId17"/>
    <p:sldId id="644" r:id="rId18"/>
    <p:sldId id="649" r:id="rId19"/>
    <p:sldId id="571" r:id="rId20"/>
    <p:sldId id="639" r:id="rId21"/>
    <p:sldId id="648" r:id="rId22"/>
    <p:sldId id="647" r:id="rId23"/>
    <p:sldId id="590" r:id="rId24"/>
    <p:sldId id="645" r:id="rId25"/>
    <p:sldId id="606" r:id="rId26"/>
    <p:sldId id="637" r:id="rId27"/>
    <p:sldId id="638" r:id="rId28"/>
    <p:sldId id="646"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pos="2160">
          <p15:clr>
            <a:srgbClr val="A4A3A4"/>
          </p15:clr>
        </p15:guide>
        <p15:guide id="4" pos="225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kradhar Agava" initials="C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82"/>
    <a:srgbClr val="D0FE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817" autoAdjust="0"/>
    <p:restoredTop sz="85958" autoAdjust="0"/>
  </p:normalViewPr>
  <p:slideViewPr>
    <p:cSldViewPr snapToGrid="0">
      <p:cViewPr varScale="1">
        <p:scale>
          <a:sx n="105" d="100"/>
          <a:sy n="105" d="100"/>
        </p:scale>
        <p:origin x="58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776"/>
    </p:cViewPr>
  </p:sorterViewPr>
  <p:notesViewPr>
    <p:cSldViewPr snapToGrid="0">
      <p:cViewPr varScale="1">
        <p:scale>
          <a:sx n="126" d="100"/>
          <a:sy n="126" d="100"/>
        </p:scale>
        <p:origin x="-2700" y="-108"/>
      </p:cViewPr>
      <p:guideLst>
        <p:guide orient="horz" pos="2928"/>
        <p:guide pos="2208"/>
        <p:guide pos="2160"/>
        <p:guide pos="22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82DD8A5A-7F97-4F92-A80D-4EA3B1A87370}" type="datetimeFigureOut">
              <a:rPr lang="en-US" smtClean="0"/>
              <a:pPr/>
              <a:t>10/6/2017</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F88665BA-A90C-47E7-A13A-4B6F52885ABB}" type="slidenum">
              <a:rPr lang="en-US" smtClean="0"/>
              <a:pPr/>
              <a:t>‹#›</a:t>
            </a:fld>
            <a:endParaRPr lang="en-US" dirty="0"/>
          </a:p>
        </p:txBody>
      </p:sp>
    </p:spTree>
    <p:extLst>
      <p:ext uri="{BB962C8B-B14F-4D97-AF65-F5344CB8AC3E}">
        <p14:creationId xmlns:p14="http://schemas.microsoft.com/office/powerpoint/2010/main" val="14670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8FF916-9816-4546-B3DC-C2FF1FE23142}" type="datetimeFigureOut">
              <a:rPr lang="en-US" smtClean="0"/>
              <a:pPr/>
              <a:t>10/6/2017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7CE0A6-9DF2-48A2-8030-D9E98154AE07}" type="slidenum">
              <a:rPr lang="en-US" smtClean="0"/>
              <a:pPr/>
              <a:t>‹#›</a:t>
            </a:fld>
            <a:endParaRPr lang="en-US" dirty="0"/>
          </a:p>
        </p:txBody>
      </p:sp>
    </p:spTree>
    <p:extLst>
      <p:ext uri="{BB962C8B-B14F-4D97-AF65-F5344CB8AC3E}">
        <p14:creationId xmlns:p14="http://schemas.microsoft.com/office/powerpoint/2010/main" val="356953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166AA0E1-C7E5-45AF-8F62-E05771F77B86}" type="slidenum">
              <a:rPr lang="en-US" altLang="en-US">
                <a:solidFill>
                  <a:prstClr val="black"/>
                </a:solidFill>
              </a:rPr>
              <a:pPr eaLnBrk="1" hangingPunct="1"/>
              <a:t>1</a:t>
            </a:fld>
            <a:endParaRPr lang="en-US"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	</a:t>
            </a:r>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15</a:t>
            </a:fld>
            <a:endParaRPr lang="en-US" dirty="0"/>
          </a:p>
        </p:txBody>
      </p:sp>
    </p:spTree>
    <p:extLst>
      <p:ext uri="{BB962C8B-B14F-4D97-AF65-F5344CB8AC3E}">
        <p14:creationId xmlns:p14="http://schemas.microsoft.com/office/powerpoint/2010/main" val="1654628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17</a:t>
            </a:fld>
            <a:endParaRPr lang="en-US" dirty="0"/>
          </a:p>
        </p:txBody>
      </p:sp>
    </p:spTree>
    <p:extLst>
      <p:ext uri="{BB962C8B-B14F-4D97-AF65-F5344CB8AC3E}">
        <p14:creationId xmlns:p14="http://schemas.microsoft.com/office/powerpoint/2010/main" val="85332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1029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24</a:t>
            </a:fld>
            <a:endParaRPr lang="en-US" dirty="0"/>
          </a:p>
        </p:txBody>
      </p:sp>
    </p:spTree>
    <p:extLst>
      <p:ext uri="{BB962C8B-B14F-4D97-AF65-F5344CB8AC3E}">
        <p14:creationId xmlns:p14="http://schemas.microsoft.com/office/powerpoint/2010/main" val="371260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25</a:t>
            </a:fld>
            <a:endParaRPr lang="en-US" dirty="0"/>
          </a:p>
        </p:txBody>
      </p:sp>
    </p:spTree>
    <p:extLst>
      <p:ext uri="{BB962C8B-B14F-4D97-AF65-F5344CB8AC3E}">
        <p14:creationId xmlns:p14="http://schemas.microsoft.com/office/powerpoint/2010/main" val="342753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a:t>
            </a:fld>
            <a:endParaRPr lang="en-US" dirty="0"/>
          </a:p>
        </p:txBody>
      </p:sp>
    </p:spTree>
    <p:extLst>
      <p:ext uri="{BB962C8B-B14F-4D97-AF65-F5344CB8AC3E}">
        <p14:creationId xmlns:p14="http://schemas.microsoft.com/office/powerpoint/2010/main" val="96479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CYBERSECURITY RESEARCH AND DEVELOPMENT.—Not later</a:t>
            </a:r>
          </a:p>
          <a:p>
            <a:r>
              <a:rPr lang="en-US" sz="1200" b="0" i="0" u="none" strike="noStrike" kern="1200" baseline="0" dirty="0" smtClean="0">
                <a:solidFill>
                  <a:schemeClr val="tx1"/>
                </a:solidFill>
                <a:latin typeface="+mn-lt"/>
                <a:ea typeface="+mn-ea"/>
                <a:cs typeface="+mn-cs"/>
              </a:rPr>
              <a:t>than 1 year after the date of enactment of this Act, the Administrator,</a:t>
            </a:r>
          </a:p>
          <a:p>
            <a:r>
              <a:rPr lang="en-US" sz="1200" b="0" i="0" u="none" strike="noStrike" kern="1200" baseline="0" dirty="0" smtClean="0">
                <a:solidFill>
                  <a:schemeClr val="tx1"/>
                </a:solidFill>
                <a:latin typeface="+mn-lt"/>
                <a:ea typeface="+mn-ea"/>
                <a:cs typeface="+mn-cs"/>
              </a:rPr>
              <a:t>in consultation with other agencies as appropriate, shall</a:t>
            </a:r>
          </a:p>
          <a:p>
            <a:r>
              <a:rPr lang="en-US" sz="1200" b="0" i="0" u="none" strike="noStrike" kern="1200" baseline="0" dirty="0" smtClean="0">
                <a:solidFill>
                  <a:schemeClr val="tx1"/>
                </a:solidFill>
                <a:latin typeface="+mn-lt"/>
                <a:ea typeface="+mn-ea"/>
                <a:cs typeface="+mn-cs"/>
              </a:rPr>
              <a:t>establish a cybersecurity research and development plan for the</a:t>
            </a:r>
          </a:p>
          <a:p>
            <a:r>
              <a:rPr lang="en-US" sz="1200" b="0" i="0" u="none" strike="noStrike" kern="1200" baseline="0" dirty="0" smtClean="0">
                <a:solidFill>
                  <a:schemeClr val="tx1"/>
                </a:solidFill>
                <a:latin typeface="+mn-lt"/>
                <a:ea typeface="+mn-ea"/>
                <a:cs typeface="+mn-cs"/>
              </a:rPr>
              <a:t>national airspace system, including—</a:t>
            </a:r>
          </a:p>
          <a:p>
            <a:r>
              <a:rPr lang="en-US" sz="1200" b="0" i="0" u="none" strike="noStrike" kern="1200" baseline="0" dirty="0" smtClean="0">
                <a:solidFill>
                  <a:schemeClr val="tx1"/>
                </a:solidFill>
                <a:latin typeface="+mn-lt"/>
                <a:ea typeface="+mn-ea"/>
                <a:cs typeface="+mn-cs"/>
              </a:rPr>
              <a:t>(1) any proposal for research and development cooperation</a:t>
            </a:r>
          </a:p>
          <a:p>
            <a:r>
              <a:rPr lang="en-US" sz="1200" b="0" i="0" u="none" strike="noStrike" kern="1200" baseline="0" dirty="0" smtClean="0">
                <a:solidFill>
                  <a:schemeClr val="tx1"/>
                </a:solidFill>
                <a:latin typeface="+mn-lt"/>
                <a:ea typeface="+mn-ea"/>
                <a:cs typeface="+mn-cs"/>
              </a:rPr>
              <a:t>with international partners;</a:t>
            </a:r>
          </a:p>
          <a:p>
            <a:r>
              <a:rPr lang="en-US" sz="1200" b="0" i="0" u="none" strike="noStrike" kern="1200" baseline="0" dirty="0" smtClean="0">
                <a:solidFill>
                  <a:schemeClr val="tx1"/>
                </a:solidFill>
                <a:latin typeface="+mn-lt"/>
                <a:ea typeface="+mn-ea"/>
                <a:cs typeface="+mn-cs"/>
              </a:rPr>
              <a:t>(2) an evaluation and determination of research and</a:t>
            </a:r>
          </a:p>
          <a:p>
            <a:r>
              <a:rPr lang="en-US" sz="1200" b="0" i="0" u="none" strike="noStrike" kern="1200" baseline="0" dirty="0" smtClean="0">
                <a:solidFill>
                  <a:schemeClr val="tx1"/>
                </a:solidFill>
                <a:latin typeface="+mn-lt"/>
                <a:ea typeface="+mn-ea"/>
                <a:cs typeface="+mn-cs"/>
              </a:rPr>
              <a:t>development needs to determine any cybersecurity risks of</a:t>
            </a:r>
          </a:p>
          <a:p>
            <a:r>
              <a:rPr lang="en-US" sz="1200" b="0" i="0" u="none" strike="noStrike" kern="1200" baseline="0" dirty="0" smtClean="0">
                <a:solidFill>
                  <a:schemeClr val="tx1"/>
                </a:solidFill>
                <a:latin typeface="+mn-lt"/>
                <a:ea typeface="+mn-ea"/>
                <a:cs typeface="+mn-cs"/>
              </a:rPr>
              <a:t>cabin communications and cabin information technology systems</a:t>
            </a:r>
          </a:p>
          <a:p>
            <a:r>
              <a:rPr lang="en-US" sz="1200" b="0" i="0" u="none" strike="noStrike" kern="1200" baseline="0" dirty="0" smtClean="0">
                <a:solidFill>
                  <a:schemeClr val="tx1"/>
                </a:solidFill>
                <a:latin typeface="+mn-lt"/>
                <a:ea typeface="+mn-ea"/>
                <a:cs typeface="+mn-cs"/>
              </a:rPr>
              <a:t>on board in the passenger domain; and</a:t>
            </a:r>
          </a:p>
          <a:p>
            <a:r>
              <a:rPr lang="en-US" sz="1200" b="0" i="0" u="none" strike="noStrike" kern="1200" baseline="0" dirty="0" smtClean="0">
                <a:solidFill>
                  <a:schemeClr val="tx1"/>
                </a:solidFill>
                <a:latin typeface="+mn-lt"/>
                <a:ea typeface="+mn-ea"/>
                <a:cs typeface="+mn-cs"/>
              </a:rPr>
              <a:t>(3) objectives, proposed tasks, milestones, and a 5-year</a:t>
            </a:r>
          </a:p>
          <a:p>
            <a:r>
              <a:rPr lang="en-US" sz="1200" b="0" i="0" u="none" strike="noStrike" kern="1200" baseline="0" dirty="0" smtClean="0">
                <a:solidFill>
                  <a:schemeClr val="tx1"/>
                </a:solidFill>
                <a:latin typeface="+mn-lt"/>
                <a:ea typeface="+mn-ea"/>
                <a:cs typeface="+mn-cs"/>
              </a:rPr>
              <a:t>budgetary profile.</a:t>
            </a:r>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4</a:t>
            </a:fld>
            <a:endParaRPr lang="en-US" dirty="0"/>
          </a:p>
        </p:txBody>
      </p:sp>
    </p:spTree>
    <p:extLst>
      <p:ext uri="{BB962C8B-B14F-4D97-AF65-F5344CB8AC3E}">
        <p14:creationId xmlns:p14="http://schemas.microsoft.com/office/powerpoint/2010/main" val="83281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5</a:t>
            </a:fld>
            <a:endParaRPr lang="en-US" dirty="0"/>
          </a:p>
        </p:txBody>
      </p:sp>
    </p:spTree>
    <p:extLst>
      <p:ext uri="{BB962C8B-B14F-4D97-AF65-F5344CB8AC3E}">
        <p14:creationId xmlns:p14="http://schemas.microsoft.com/office/powerpoint/2010/main" val="244554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6</a:t>
            </a:fld>
            <a:endParaRPr lang="en-US" dirty="0"/>
          </a:p>
        </p:txBody>
      </p:sp>
    </p:spTree>
    <p:extLst>
      <p:ext uri="{BB962C8B-B14F-4D97-AF65-F5344CB8AC3E}">
        <p14:creationId xmlns:p14="http://schemas.microsoft.com/office/powerpoint/2010/main" val="370147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11</a:t>
            </a:fld>
            <a:endParaRPr lang="en-US" altLang="en-US" dirty="0" smtClean="0"/>
          </a:p>
        </p:txBody>
      </p:sp>
    </p:spTree>
    <p:extLst>
      <p:ext uri="{BB962C8B-B14F-4D97-AF65-F5344CB8AC3E}">
        <p14:creationId xmlns:p14="http://schemas.microsoft.com/office/powerpoint/2010/main" val="418542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BC4F0AA-F9CC-4646-B6CD-BC90B09F825C}" type="slidenum">
              <a:rPr lang="en-US" altLang="en-US" smtClean="0"/>
              <a:pPr fontAlgn="base">
                <a:spcBef>
                  <a:spcPct val="0"/>
                </a:spcBef>
                <a:spcAft>
                  <a:spcPct val="0"/>
                </a:spcAft>
                <a:defRPr/>
              </a:pPr>
              <a:t>12</a:t>
            </a:fld>
            <a:endParaRPr lang="en-US" altLang="en-US" dirty="0" smtClean="0"/>
          </a:p>
        </p:txBody>
      </p:sp>
    </p:spTree>
    <p:extLst>
      <p:ext uri="{BB962C8B-B14F-4D97-AF65-F5344CB8AC3E}">
        <p14:creationId xmlns:p14="http://schemas.microsoft.com/office/powerpoint/2010/main" val="219168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670330-6295-4A60-B042-12BC02E04A56}" type="slidenum">
              <a:rPr lang="en-US" altLang="en-US" smtClean="0"/>
              <a:pPr fontAlgn="base">
                <a:spcBef>
                  <a:spcPct val="0"/>
                </a:spcBef>
                <a:spcAft>
                  <a:spcPct val="0"/>
                </a:spcAft>
                <a:defRPr/>
              </a:pPr>
              <a:t>13</a:t>
            </a:fld>
            <a:endParaRPr lang="en-US" altLang="en-US" dirty="0" smtClean="0"/>
          </a:p>
        </p:txBody>
      </p:sp>
    </p:spTree>
    <p:extLst>
      <p:ext uri="{BB962C8B-B14F-4D97-AF65-F5344CB8AC3E}">
        <p14:creationId xmlns:p14="http://schemas.microsoft.com/office/powerpoint/2010/main" val="201928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205E714-76C9-4DDF-9257-F32BC53EB751}" type="slidenum">
              <a:rPr lang="en-US" altLang="en-US" smtClean="0"/>
              <a:pPr fontAlgn="base">
                <a:spcBef>
                  <a:spcPct val="0"/>
                </a:spcBef>
                <a:spcAft>
                  <a:spcPct val="0"/>
                </a:spcAft>
                <a:defRPr/>
              </a:pPr>
              <a:t>14</a:t>
            </a:fld>
            <a:endParaRPr lang="en-US" altLang="en-US" dirty="0" smtClean="0"/>
          </a:p>
        </p:txBody>
      </p:sp>
    </p:spTree>
    <p:extLst>
      <p:ext uri="{BB962C8B-B14F-4D97-AF65-F5344CB8AC3E}">
        <p14:creationId xmlns:p14="http://schemas.microsoft.com/office/powerpoint/2010/main" val="428280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chor="t" anchorCtr="0"/>
          <a:lstStyle>
            <a:lvl1pPr algn="l">
              <a:defRPr>
                <a:solidFill>
                  <a:schemeClr val="bg1">
                    <a:lumMod val="85000"/>
                  </a:schemeClr>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138421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529F09-E6C2-4198-8942-365C801E2082}"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271772-320B-4EF0-9387-CBE82646B2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0466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046EC4-A443-4F6B-8506-25D6240550BD}"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ED7C7C-BB0F-4BB9-AB77-F17EE1A6F4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993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F04379-2C0C-45F5-BCE0-9998999E803A}"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9502C2C-D777-4832-8E9E-3912B9014B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51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332420-CCA2-486C-8636-E4B4164516E2}"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D1845B4-3F26-46DC-A416-4669896BB5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0654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DD5A98-CC63-4EC3-8660-F98ED473A45A}"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8AB983-AE20-4EBF-99A1-CE78AB5015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683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1431DD-539A-4E57-A42A-DCDF07EEE18C}"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FEB03-8EDC-4C5A-8560-89B03C3441C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5075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8E6DC-BA7E-41DE-8B6C-332254E9DF46}"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293641-EF96-461E-AEEF-D112B49EC5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10572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AE97D2-3D88-4298-8994-ECEB7897B8F2}"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DE9C36-FA3E-4643-85CB-60086F4212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0126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B3CB2F-9A37-40D4-8A8A-90C1A59B0254}"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1385C0-3DE8-4FA2-B165-F96B7FFE16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3109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chor="t"/>
          <a:lstStyle>
            <a:lvl1pPr algn="l">
              <a:defRPr>
                <a:solidFill>
                  <a:schemeClr val="bg1">
                    <a:lumMod val="85000"/>
                  </a:schemeClr>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5" name="Slide Number Placeholder 5"/>
          <p:cNvSpPr>
            <a:spLocks noGrp="1"/>
          </p:cNvSpPr>
          <p:nvPr>
            <p:ph type="sldNum" sz="quarter" idx="12"/>
          </p:nvPr>
        </p:nvSpPr>
        <p:spPr/>
        <p:txBody>
          <a:bodyPr/>
          <a:lstStyle>
            <a:lvl1pPr>
              <a:defRPr/>
            </a:lvl1pPr>
          </a:lstStyle>
          <a:p>
            <a:pPr>
              <a:defRPr/>
            </a:pPr>
            <a:fld id="{170CADC0-9199-4136-9BD9-3753B81E4B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660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01638" indent="-401638">
              <a:buFont typeface="Arial" pitchFamily="34" charset="0"/>
              <a:buChar char="•"/>
              <a:defRPr/>
            </a:lvl1pPr>
            <a:lvl2pPr marL="801688" indent="-457200">
              <a:spcBef>
                <a:spcPts val="600"/>
              </a:spcBef>
              <a:spcAft>
                <a:spcPts val="1200"/>
              </a:spcAft>
              <a:buClr>
                <a:srgbClr val="C0D597"/>
              </a:buClr>
              <a:buSzPct val="80000"/>
              <a:buFont typeface="Arial" pitchFamily="34" charset="0"/>
              <a:buChar char="•"/>
              <a:defRPr sz="2400"/>
            </a:lvl2pPr>
            <a:lvl3pPr marL="1143000" indent="-228600">
              <a:buFont typeface="Arial" pitchFamily="34" charset="0"/>
              <a:buChar char="•"/>
              <a:defRPr sz="2100"/>
            </a:lvl3pPr>
            <a:lvl4pPr marL="1600200" indent="-228600">
              <a:buFont typeface="Arial" pitchFamily="34" charset="0"/>
              <a:buChar char="•"/>
              <a:defRPr/>
            </a:lvl4pPr>
            <a:lvl5pPr marL="2057400" indent="-2286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638D2534-4F29-4D6A-99CA-34A9E7D541B9}" type="slidenum">
              <a:rPr lang="en-US" smtClean="0"/>
              <a:pPr/>
              <a:t>‹#›</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3590112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01638" indent="-401638">
              <a:buFont typeface="Arial" pitchFamily="34" charset="0"/>
              <a:buChar char="•"/>
              <a:defRPr/>
            </a:lvl1pPr>
            <a:lvl2pPr marL="801688" indent="-457200">
              <a:spcBef>
                <a:spcPts val="600"/>
              </a:spcBef>
              <a:spcAft>
                <a:spcPts val="1200"/>
              </a:spcAft>
              <a:buClr>
                <a:srgbClr val="C0D597"/>
              </a:buClr>
              <a:buSzPct val="80000"/>
              <a:buFont typeface="Arial" pitchFamily="34" charset="0"/>
              <a:buChar char="•"/>
              <a:defRPr sz="2400"/>
            </a:lvl2pPr>
            <a:lvl3pPr marL="1143000" indent="-228600">
              <a:buFont typeface="Arial" pitchFamily="34" charset="0"/>
              <a:buChar char="•"/>
              <a:defRPr sz="2100"/>
            </a:lvl3pPr>
            <a:lvl4pPr marL="1600200" indent="-228600">
              <a:buFont typeface="Arial" pitchFamily="34" charset="0"/>
              <a:buChar char="•"/>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August 24, 2015</a:t>
            </a:r>
          </a:p>
        </p:txBody>
      </p:sp>
      <p:sp>
        <p:nvSpPr>
          <p:cNvPr id="5" name="Slide Number Placeholder 5"/>
          <p:cNvSpPr>
            <a:spLocks noGrp="1"/>
          </p:cNvSpPr>
          <p:nvPr>
            <p:ph type="sldNum" sz="quarter" idx="11"/>
          </p:nvPr>
        </p:nvSpPr>
        <p:spPr/>
        <p:txBody>
          <a:bodyPr/>
          <a:lstStyle>
            <a:lvl1pPr>
              <a:defRPr>
                <a:latin typeface="Arial" pitchFamily="34" charset="0"/>
                <a:cs typeface="Arial" pitchFamily="34" charset="0"/>
              </a:defRPr>
            </a:lvl1pPr>
          </a:lstStyle>
          <a:p>
            <a:pPr>
              <a:defRPr/>
            </a:pPr>
            <a:fld id="{1D680966-24D3-4EF0-9724-14B2EE7BFFE5}" type="slidenum">
              <a:rPr lang="en-US">
                <a:solidFill>
                  <a:prstClr val="black">
                    <a:tint val="75000"/>
                  </a:prstClr>
                </a:solidFill>
              </a:rPr>
              <a:pPr>
                <a:defRPr/>
              </a:pPr>
              <a:t>‹#›</a:t>
            </a:fld>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430466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a:solidFill>
                  <a:prstClr val="black">
                    <a:tint val="75000"/>
                  </a:prstClr>
                </a:solidFill>
              </a:rPr>
              <a:t>15 May 2012</a:t>
            </a:r>
          </a:p>
        </p:txBody>
      </p:sp>
      <p:sp>
        <p:nvSpPr>
          <p:cNvPr id="4" name="Slide Number Placeholder 5"/>
          <p:cNvSpPr>
            <a:spLocks noGrp="1"/>
          </p:cNvSpPr>
          <p:nvPr>
            <p:ph type="sldNum" sz="quarter" idx="11"/>
          </p:nvPr>
        </p:nvSpPr>
        <p:spPr/>
        <p:txBody>
          <a:bodyPr/>
          <a:lstStyle>
            <a:lvl1pPr>
              <a:defRPr/>
            </a:lvl1pPr>
          </a:lstStyle>
          <a:p>
            <a:pPr>
              <a:defRPr/>
            </a:pPr>
            <a:fld id="{EBD742B0-2123-4C31-8B8D-E338766FBDD5}" type="slidenum">
              <a:rPr lang="en-US">
                <a:solidFill>
                  <a:prstClr val="black">
                    <a:tint val="75000"/>
                  </a:prstClr>
                </a:solidFill>
              </a:rPr>
              <a:pPr>
                <a:defRPr/>
              </a:pPr>
              <a:t>‹#›</a:t>
            </a:fld>
            <a:endParaRPr lang="en-US" dirty="0">
              <a:solidFill>
                <a:prstClr val="black">
                  <a:tint val="75000"/>
                </a:prstClr>
              </a:solidFill>
            </a:endParaRPr>
          </a:p>
        </p:txBody>
      </p:sp>
      <p:sp>
        <p:nvSpPr>
          <p:cNvPr id="5" name="Footer Placeholder 4"/>
          <p:cNvSpPr>
            <a:spLocks noGrp="1"/>
          </p:cNvSpPr>
          <p:nvPr>
            <p:ph type="ftr" sz="quarter" idx="12"/>
          </p:nvPr>
        </p:nvSpPr>
        <p:spPr/>
        <p:txBody>
          <a:bodyPr/>
          <a:lstStyle>
            <a:lvl1pPr>
              <a:defRPr/>
            </a:lvl1pPr>
          </a:lstStyle>
          <a:p>
            <a:pPr>
              <a:defRPr/>
            </a:pPr>
            <a:r>
              <a:rPr lang="en-US" dirty="0">
                <a:solidFill>
                  <a:prstClr val="black">
                    <a:tint val="75000"/>
                  </a:prstClr>
                </a:solidFill>
              </a:rPr>
              <a:t>ANG-E Directorate Review</a:t>
            </a:r>
          </a:p>
        </p:txBody>
      </p:sp>
    </p:spTree>
    <p:extLst>
      <p:ext uri="{BB962C8B-B14F-4D97-AF65-F5344CB8AC3E}">
        <p14:creationId xmlns:p14="http://schemas.microsoft.com/office/powerpoint/2010/main" val="1383339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76400"/>
            <a:ext cx="7772400" cy="1362075"/>
          </a:xfrm>
        </p:spPr>
        <p:txBody>
          <a:bodyPr anchor="t">
            <a:normAutofit/>
          </a:bodyPr>
          <a:lstStyle>
            <a:lvl1pPr algn="l">
              <a:defRPr sz="24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lstStyle>
            <a:lvl1pPr marL="0" indent="0">
              <a:spcBef>
                <a:spcPts val="0"/>
              </a:spcBef>
              <a:buNone/>
              <a:defRPr sz="2000" b="1">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7BAEB87-0DEB-4AF3-8B64-D85089AC1E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0358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6" name="Footer Placeholder 5"/>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7" name="Slide Number Placeholder 6"/>
          <p:cNvSpPr>
            <a:spLocks noGrp="1"/>
          </p:cNvSpPr>
          <p:nvPr>
            <p:ph type="sldNum" sz="quarter" idx="12"/>
          </p:nvPr>
        </p:nvSpPr>
        <p:spPr/>
        <p:txBody>
          <a:bodyPr/>
          <a:lstStyle>
            <a:lvl1pPr>
              <a:defRPr/>
            </a:lvl1pPr>
          </a:lstStyle>
          <a:p>
            <a:pPr>
              <a:defRPr/>
            </a:pPr>
            <a:fld id="{9584A52B-E17C-4CFC-83F0-74304C8428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5746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8" name="Footer Placeholder 7"/>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9" name="Slide Number Placeholder 8"/>
          <p:cNvSpPr>
            <a:spLocks noGrp="1"/>
          </p:cNvSpPr>
          <p:nvPr>
            <p:ph type="sldNum" sz="quarter" idx="12"/>
          </p:nvPr>
        </p:nvSpPr>
        <p:spPr/>
        <p:txBody>
          <a:bodyPr/>
          <a:lstStyle>
            <a:lvl1pPr>
              <a:defRPr/>
            </a:lvl1pPr>
          </a:lstStyle>
          <a:p>
            <a:pPr>
              <a:defRPr/>
            </a:pPr>
            <a:fld id="{FCA18B17-EC4A-4BDA-A390-AF6BE9936D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6770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5" name="Slide Number Placeholder 4"/>
          <p:cNvSpPr>
            <a:spLocks noGrp="1"/>
          </p:cNvSpPr>
          <p:nvPr>
            <p:ph type="sldNum" sz="quarter" idx="12"/>
          </p:nvPr>
        </p:nvSpPr>
        <p:spPr/>
        <p:txBody>
          <a:bodyPr/>
          <a:lstStyle>
            <a:lvl1pPr>
              <a:defRPr/>
            </a:lvl1pPr>
          </a:lstStyle>
          <a:p>
            <a:pPr>
              <a:defRPr/>
            </a:pPr>
            <a:fld id="{3877FC18-BBA4-4257-B6B2-89AC056816E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7258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solidFill>
                  <a:prstClr val="black">
                    <a:tint val="75000"/>
                  </a:prstClr>
                </a:solidFill>
              </a:rPr>
              <a:t>15 May 2012</a:t>
            </a:r>
          </a:p>
        </p:txBody>
      </p:sp>
      <p:sp>
        <p:nvSpPr>
          <p:cNvPr id="3" name="Slide Number Placeholder 5"/>
          <p:cNvSpPr>
            <a:spLocks noGrp="1"/>
          </p:cNvSpPr>
          <p:nvPr>
            <p:ph type="sldNum" sz="quarter" idx="11"/>
          </p:nvPr>
        </p:nvSpPr>
        <p:spPr/>
        <p:txBody>
          <a:bodyPr/>
          <a:lstStyle>
            <a:lvl1pPr>
              <a:defRPr/>
            </a:lvl1pPr>
          </a:lstStyle>
          <a:p>
            <a:pPr>
              <a:defRPr/>
            </a:pPr>
            <a:fld id="{65FCB19B-BBDC-47EA-A497-00AD0B101863}" type="slidenum">
              <a:rPr lang="en-US">
                <a:solidFill>
                  <a:prstClr val="black">
                    <a:tint val="75000"/>
                  </a:prstClr>
                </a:solidFill>
              </a:rPr>
              <a:pPr>
                <a:defRPr/>
              </a:pPr>
              <a:t>‹#›</a:t>
            </a:fld>
            <a:endParaRPr lang="en-US" dirty="0">
              <a:solidFill>
                <a:prstClr val="black">
                  <a:tint val="75000"/>
                </a:prstClr>
              </a:solidFill>
            </a:endParaRPr>
          </a:p>
        </p:txBody>
      </p:sp>
      <p:sp>
        <p:nvSpPr>
          <p:cNvPr id="4" name="Footer Placeholder 4"/>
          <p:cNvSpPr>
            <a:spLocks noGrp="1"/>
          </p:cNvSpPr>
          <p:nvPr>
            <p:ph type="ftr" sz="quarter" idx="12"/>
          </p:nvPr>
        </p:nvSpPr>
        <p:spPr/>
        <p:txBody>
          <a:bodyPr/>
          <a:lstStyle>
            <a:lvl1pPr>
              <a:defRPr/>
            </a:lvl1pPr>
          </a:lstStyle>
          <a:p>
            <a:pPr>
              <a:defRPr/>
            </a:pPr>
            <a:r>
              <a:rPr lang="en-US" dirty="0">
                <a:solidFill>
                  <a:prstClr val="black">
                    <a:tint val="75000"/>
                  </a:prstClr>
                </a:solidFill>
              </a:rPr>
              <a:t>ANG-E Directorate Review</a:t>
            </a:r>
          </a:p>
        </p:txBody>
      </p:sp>
    </p:spTree>
    <p:extLst>
      <p:ext uri="{BB962C8B-B14F-4D97-AF65-F5344CB8AC3E}">
        <p14:creationId xmlns:p14="http://schemas.microsoft.com/office/powerpoint/2010/main" val="388477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76400"/>
            <a:ext cx="7772400" cy="1362075"/>
          </a:xfrm>
        </p:spPr>
        <p:txBody>
          <a:bodyPr anchor="t">
            <a:normAutofit/>
          </a:bodyPr>
          <a:lstStyle>
            <a:lvl1pPr algn="l">
              <a:defRPr sz="24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3048000"/>
            <a:ext cx="7772400" cy="1500187"/>
          </a:xfrm>
        </p:spPr>
        <p:txBody>
          <a:bodyPr anchor="t" anchorCtr="0"/>
          <a:lstStyle>
            <a:lvl1pPr marL="0" indent="0">
              <a:spcBef>
                <a:spcPts val="0"/>
              </a:spcBef>
              <a:buNone/>
              <a:defRPr sz="2000" b="1">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245841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228405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406474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103627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93477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221BE8-F05B-4889-B6CB-4F569B083A25}"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D6632C-183B-4709-93B2-0C14D16AE7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202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42BB72-3BE1-4FBC-B91D-F928F4B13B00}"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672757-C8D6-4D58-AAC9-B7F6330D25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198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jpe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2" y="0"/>
            <a:ext cx="9140215" cy="685800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2534-4F29-4D6A-99CA-34A9E7D541B9}" type="slidenum">
              <a:rPr lang="en-US" smtClean="0"/>
              <a:pPr/>
              <a:t>‹#›</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92460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p:titleStyle>
    <p:bodyStyle>
      <a:lvl1pPr marL="401638" indent="-401638" algn="l" defTabSz="914400" rtl="0" eaLnBrk="1" latinLnBrk="0" hangingPunct="1">
        <a:spcBef>
          <a:spcPts val="600"/>
        </a:spcBef>
        <a:spcAft>
          <a:spcPts val="0"/>
        </a:spcAft>
        <a:buClr>
          <a:srgbClr val="9BBB59"/>
        </a:buClr>
        <a:buSzPct val="90000"/>
        <a:buFont typeface="Wingdings" pitchFamily="2" charset="2"/>
        <a:buChar char=""/>
        <a:defRPr sz="2800" b="0" kern="1200">
          <a:solidFill>
            <a:schemeClr val="tx1">
              <a:lumMod val="50000"/>
              <a:lumOff val="50000"/>
            </a:schemeClr>
          </a:solidFill>
          <a:latin typeface="Arial" pitchFamily="34" charset="0"/>
          <a:ea typeface="+mn-ea"/>
          <a:cs typeface="Arial" pitchFamily="34" charset="0"/>
        </a:defRPr>
      </a:lvl1pPr>
      <a:lvl2pPr marL="801688" indent="-457200" algn="l" defTabSz="914400" rtl="0" eaLnBrk="1" latinLnBrk="0" hangingPunct="1">
        <a:spcBef>
          <a:spcPts val="600"/>
        </a:spcBef>
        <a:spcAft>
          <a:spcPts val="1200"/>
        </a:spcAft>
        <a:buClr>
          <a:srgbClr val="C0D597"/>
        </a:buClr>
        <a:buSzPct val="85000"/>
        <a:buFont typeface="Webdings" pitchFamily="18" charset="2"/>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58798B-493F-4482-846C-84C3915B2F15}" type="datetimeFigureOut">
              <a:rPr lang="en-US">
                <a:solidFill>
                  <a:prstClr val="black">
                    <a:tint val="75000"/>
                  </a:prstClr>
                </a:solidFill>
              </a:rPr>
              <a:pPr>
                <a:defRPr/>
              </a:pPr>
              <a:t>10/6/2017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523177-E3A7-4693-88D6-5EB14AA8DC7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841388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dirty="0">
                <a:solidFill>
                  <a:prstClr val="black">
                    <a:tint val="75000"/>
                  </a:prstClr>
                </a:solidFill>
              </a:rPr>
              <a:t>15 May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A807EDD-E6E6-49B0-B1E9-7F9034A4E167}" type="slidenum">
              <a:rPr lang="en-US">
                <a:solidFill>
                  <a:prstClr val="black">
                    <a:tint val="75000"/>
                  </a:prstClr>
                </a:solidFill>
              </a:rPr>
              <a:pPr>
                <a:defRPr/>
              </a:pPr>
              <a:t>‹#›</a:t>
            </a:fld>
            <a:endParaRPr lang="en-US" dirty="0">
              <a:solidFill>
                <a:prstClr val="black">
                  <a:tint val="75000"/>
                </a:prstClr>
              </a:solidFill>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solidFill>
                  <a:prstClr val="black">
                    <a:tint val="75000"/>
                  </a:prstClr>
                </a:solidFill>
              </a:rPr>
              <a:t>ANG-E Directorate Review</a:t>
            </a:r>
          </a:p>
        </p:txBody>
      </p:sp>
    </p:spTree>
    <p:extLst>
      <p:ext uri="{BB962C8B-B14F-4D97-AF65-F5344CB8AC3E}">
        <p14:creationId xmlns:p14="http://schemas.microsoft.com/office/powerpoint/2010/main" val="14371952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ctr" rtl="0" eaLnBrk="0" fontAlgn="base" hangingPunct="0">
        <a:spcBef>
          <a:spcPct val="0"/>
        </a:spcBef>
        <a:spcAft>
          <a:spcPct val="0"/>
        </a:spcAft>
        <a:defRPr sz="3200" b="1" kern="1200">
          <a:solidFill>
            <a:srgbClr val="002060"/>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002060"/>
          </a:solidFill>
          <a:latin typeface="Arial" pitchFamily="34" charset="0"/>
          <a:cs typeface="Arial" pitchFamily="34" charset="0"/>
        </a:defRPr>
      </a:lvl2pPr>
      <a:lvl3pPr algn="ctr" rtl="0" eaLnBrk="0" fontAlgn="base" hangingPunct="0">
        <a:spcBef>
          <a:spcPct val="0"/>
        </a:spcBef>
        <a:spcAft>
          <a:spcPct val="0"/>
        </a:spcAft>
        <a:defRPr sz="3200" b="1">
          <a:solidFill>
            <a:srgbClr val="002060"/>
          </a:solidFill>
          <a:latin typeface="Arial" pitchFamily="34" charset="0"/>
          <a:cs typeface="Arial" pitchFamily="34" charset="0"/>
        </a:defRPr>
      </a:lvl3pPr>
      <a:lvl4pPr algn="ctr" rtl="0" eaLnBrk="0" fontAlgn="base" hangingPunct="0">
        <a:spcBef>
          <a:spcPct val="0"/>
        </a:spcBef>
        <a:spcAft>
          <a:spcPct val="0"/>
        </a:spcAft>
        <a:defRPr sz="3200" b="1">
          <a:solidFill>
            <a:srgbClr val="002060"/>
          </a:solidFill>
          <a:latin typeface="Arial" pitchFamily="34" charset="0"/>
          <a:cs typeface="Arial" pitchFamily="34" charset="0"/>
        </a:defRPr>
      </a:lvl4pPr>
      <a:lvl5pPr algn="ctr" rtl="0" eaLnBrk="0" fontAlgn="base" hangingPunct="0">
        <a:spcBef>
          <a:spcPct val="0"/>
        </a:spcBef>
        <a:spcAft>
          <a:spcPct val="0"/>
        </a:spcAft>
        <a:defRPr sz="3200" b="1">
          <a:solidFill>
            <a:srgbClr val="002060"/>
          </a:solidFill>
          <a:latin typeface="Arial" pitchFamily="34" charset="0"/>
          <a:cs typeface="Arial" pitchFamily="34" charset="0"/>
        </a:defRPr>
      </a:lvl5pPr>
      <a:lvl6pPr marL="457200" algn="ctr" rtl="0" fontAlgn="base">
        <a:spcBef>
          <a:spcPct val="0"/>
        </a:spcBef>
        <a:spcAft>
          <a:spcPct val="0"/>
        </a:spcAft>
        <a:defRPr sz="3200" b="1">
          <a:solidFill>
            <a:srgbClr val="002060"/>
          </a:solidFill>
          <a:latin typeface="Arial" pitchFamily="34" charset="0"/>
          <a:cs typeface="Arial" pitchFamily="34" charset="0"/>
        </a:defRPr>
      </a:lvl6pPr>
      <a:lvl7pPr marL="914400" algn="ctr" rtl="0" fontAlgn="base">
        <a:spcBef>
          <a:spcPct val="0"/>
        </a:spcBef>
        <a:spcAft>
          <a:spcPct val="0"/>
        </a:spcAft>
        <a:defRPr sz="3200" b="1">
          <a:solidFill>
            <a:srgbClr val="002060"/>
          </a:solidFill>
          <a:latin typeface="Arial" pitchFamily="34" charset="0"/>
          <a:cs typeface="Arial" pitchFamily="34" charset="0"/>
        </a:defRPr>
      </a:lvl7pPr>
      <a:lvl8pPr marL="1371600" algn="ctr" rtl="0" fontAlgn="base">
        <a:spcBef>
          <a:spcPct val="0"/>
        </a:spcBef>
        <a:spcAft>
          <a:spcPct val="0"/>
        </a:spcAft>
        <a:defRPr sz="3200" b="1">
          <a:solidFill>
            <a:srgbClr val="002060"/>
          </a:solidFill>
          <a:latin typeface="Arial" pitchFamily="34" charset="0"/>
          <a:cs typeface="Arial" pitchFamily="34" charset="0"/>
        </a:defRPr>
      </a:lvl8pPr>
      <a:lvl9pPr marL="1828800" algn="ctr" rtl="0" fontAlgn="base">
        <a:spcBef>
          <a:spcPct val="0"/>
        </a:spcBef>
        <a:spcAft>
          <a:spcPct val="0"/>
        </a:spcAft>
        <a:defRPr sz="3200" b="1">
          <a:solidFill>
            <a:srgbClr val="002060"/>
          </a:solidFill>
          <a:latin typeface="Arial" pitchFamily="34" charset="0"/>
          <a:cs typeface="Arial" pitchFamily="34" charset="0"/>
        </a:defRPr>
      </a:lvl9pPr>
    </p:titleStyle>
    <p:bodyStyle>
      <a:lvl1pPr marL="401638" indent="-401638" algn="l" rtl="0" eaLnBrk="0" fontAlgn="base" hangingPunct="0">
        <a:spcBef>
          <a:spcPts val="600"/>
        </a:spcBef>
        <a:spcAft>
          <a:spcPct val="0"/>
        </a:spcAft>
        <a:buClr>
          <a:srgbClr val="9BBB59"/>
        </a:buClr>
        <a:buSzPct val="90000"/>
        <a:buFont typeface="Wingdings" pitchFamily="2" charset="2"/>
        <a:buChar char=""/>
        <a:defRPr sz="2800" kern="1200">
          <a:solidFill>
            <a:srgbClr val="7F7F7F"/>
          </a:solidFill>
          <a:latin typeface="Arial" pitchFamily="34" charset="0"/>
          <a:ea typeface="+mn-ea"/>
          <a:cs typeface="Arial" pitchFamily="34" charset="0"/>
        </a:defRPr>
      </a:lvl1pPr>
      <a:lvl2pPr marL="801688" indent="-457200" algn="l" rtl="0" eaLnBrk="0" fontAlgn="base" hangingPunct="0">
        <a:spcBef>
          <a:spcPts val="600"/>
        </a:spcBef>
        <a:spcAft>
          <a:spcPts val="1200"/>
        </a:spcAft>
        <a:buClr>
          <a:srgbClr val="C0D597"/>
        </a:buClr>
        <a:buSzPct val="85000"/>
        <a:buFont typeface="Webdings" pitchFamily="18" charset="2"/>
        <a:buChar char=""/>
        <a:defRPr sz="2400" kern="1200">
          <a:solidFill>
            <a:srgbClr val="7F7F7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rgbClr val="7F7F7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File:2010-05-14-USCYBERCOM_Logo.jpg" TargetMode="External"/><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image" Target="../media/image18.jpeg"/><Relationship Id="rId21" Type="http://schemas.openxmlformats.org/officeDocument/2006/relationships/image" Target="../media/image33.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29.jpeg"/><Relationship Id="rId2" Type="http://schemas.openxmlformats.org/officeDocument/2006/relationships/hyperlink" Target="https://www.google.com/url?q=http://www.cfinotebook.net/cfinotebook.html&amp;sa=U&amp;ei=TnZ6U8HwOs6MqAaZ-IKQBw&amp;ved=0CC4Q9QEwAA&amp;usg=AFQjCNEpOvZZGqcqG8SapQgYO_su518LlQ" TargetMode="External"/><Relationship Id="rId16" Type="http://schemas.openxmlformats.org/officeDocument/2006/relationships/image" Target="../media/image28.jpeg"/><Relationship Id="rId20"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hyperlink" Target="http://www.google.com/url?url=http://www.nist.gov/itl/iad/ig/idqt.cfm&amp;rct=j&amp;frm=1&amp;q=&amp;esrc=s&amp;sa=U&amp;ei=8qytVL-EAofjsASTyIHYAQ&amp;ved=0CBYQ9QEwAA&amp;usg=AFQjCNEFsPCzLH0aNtywhyth2zA23cVCIw" TargetMode="External"/><Relationship Id="rId10" Type="http://schemas.openxmlformats.org/officeDocument/2006/relationships/hyperlink" Target="http://www.rtca.org/index.asp" TargetMode="External"/><Relationship Id="rId19"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23.jpe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ctrTitle"/>
          </p:nvPr>
        </p:nvSpPr>
        <p:spPr>
          <a:xfrm>
            <a:off x="243385" y="970959"/>
            <a:ext cx="4656161" cy="1840175"/>
          </a:xfrm>
        </p:spPr>
        <p:txBody>
          <a:bodyPr/>
          <a:lstStyle/>
          <a:p>
            <a:pPr algn="ctr" eaLnBrk="1" hangingPunct="1"/>
            <a:r>
              <a:rPr lang="en-US" sz="4000" dirty="0">
                <a:solidFill>
                  <a:srgbClr val="002060"/>
                </a:solidFill>
              </a:rPr>
              <a:t>FAA Cybersecurity R&amp;D Plan</a:t>
            </a:r>
            <a:endParaRPr lang="en-US" altLang="en-US" sz="2400" dirty="0" smtClean="0">
              <a:solidFill>
                <a:schemeClr val="tx2"/>
              </a:solidFill>
            </a:endParaRPr>
          </a:p>
        </p:txBody>
      </p:sp>
      <p:sp>
        <p:nvSpPr>
          <p:cNvPr id="8195" name="Rectangle 2"/>
          <p:cNvSpPr>
            <a:spLocks noChangeArrowheads="1"/>
          </p:cNvSpPr>
          <p:nvPr/>
        </p:nvSpPr>
        <p:spPr bwMode="auto">
          <a:xfrm>
            <a:off x="4920146" y="3896564"/>
            <a:ext cx="3695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19163" lvl="1" indent="-687388" fontAlgn="base">
              <a:spcAft>
                <a:spcPct val="0"/>
              </a:spcAft>
            </a:pPr>
            <a:r>
              <a:rPr lang="en-US" altLang="en-US" sz="1600" b="1" dirty="0" smtClean="0">
                <a:solidFill>
                  <a:srgbClr val="1F497D"/>
                </a:solidFill>
                <a:cs typeface="Arial" pitchFamily="34" charset="0"/>
              </a:rPr>
              <a:t>To: 	REDAC</a:t>
            </a:r>
            <a:endParaRPr lang="en-US" altLang="en-US" sz="1600" dirty="0" smtClean="0">
              <a:solidFill>
                <a:srgbClr val="1F497D"/>
              </a:solidFill>
              <a:cs typeface="Arial" pitchFamily="34" charset="0"/>
            </a:endParaRPr>
          </a:p>
          <a:p>
            <a:pPr marL="468313" lvl="1" indent="-236538" fontAlgn="base">
              <a:spcAft>
                <a:spcPct val="0"/>
              </a:spcAft>
            </a:pPr>
            <a:r>
              <a:rPr lang="en-US" altLang="en-US" sz="1600" b="1" dirty="0" smtClean="0">
                <a:solidFill>
                  <a:srgbClr val="1F497D"/>
                </a:solidFill>
                <a:cs typeface="Arial" pitchFamily="34" charset="0"/>
              </a:rPr>
              <a:t>By</a:t>
            </a:r>
            <a:r>
              <a:rPr lang="en-US" altLang="en-US" sz="1600" dirty="0" smtClean="0">
                <a:solidFill>
                  <a:srgbClr val="1F497D"/>
                </a:solidFill>
                <a:cs typeface="Arial" pitchFamily="34" charset="0"/>
              </a:rPr>
              <a:t>:	John Lapointe, ANG-E2</a:t>
            </a:r>
          </a:p>
          <a:p>
            <a:pPr marL="919163" lvl="1" fontAlgn="base">
              <a:spcAft>
                <a:spcPct val="0"/>
              </a:spcAft>
            </a:pPr>
            <a:r>
              <a:rPr lang="en-US" altLang="en-US" sz="1600" dirty="0" smtClean="0">
                <a:solidFill>
                  <a:srgbClr val="1F497D"/>
                </a:solidFill>
                <a:cs typeface="Arial" pitchFamily="34" charset="0"/>
              </a:rPr>
              <a:t>Chuck Agava, ANG-E271</a:t>
            </a:r>
          </a:p>
          <a:p>
            <a:pPr marL="914400" lvl="1" indent="-682625" fontAlgn="base">
              <a:spcBef>
                <a:spcPct val="50000"/>
              </a:spcBef>
              <a:spcAft>
                <a:spcPct val="0"/>
              </a:spcAft>
            </a:pPr>
            <a:r>
              <a:rPr lang="en-US" altLang="en-US" sz="1600" b="1" dirty="0" smtClean="0">
                <a:solidFill>
                  <a:srgbClr val="1F497D"/>
                </a:solidFill>
                <a:cs typeface="Arial" pitchFamily="34" charset="0"/>
              </a:rPr>
              <a:t>Date:    	</a:t>
            </a:r>
            <a:r>
              <a:rPr lang="en-US" altLang="en-US" sz="1600" dirty="0" smtClean="0">
                <a:solidFill>
                  <a:srgbClr val="1F497D"/>
                </a:solidFill>
                <a:cs typeface="Arial" pitchFamily="34" charset="0"/>
              </a:rPr>
              <a:t>October 11, 2017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001" y="970958"/>
            <a:ext cx="3691845" cy="203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Users\John Lapointe\AppData\Local\Microsoft\Windows\Temporary Internet Files\Content.IE5\14EL7X80\cybersecurit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446" y="3704229"/>
            <a:ext cx="3684894" cy="213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52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 Same Side Corner Rectangle 78"/>
          <p:cNvSpPr/>
          <p:nvPr/>
        </p:nvSpPr>
        <p:spPr bwMode="auto">
          <a:xfrm>
            <a:off x="1718258" y="3012734"/>
            <a:ext cx="7316886" cy="2843780"/>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algn="ctr">
              <a:defRPr/>
            </a:pPr>
            <a:endParaRPr lang="en-US" sz="2000" b="1" i="1" dirty="0">
              <a:solidFill>
                <a:prstClr val="white"/>
              </a:solidFill>
              <a:cs typeface="Arial" charset="0"/>
            </a:endParaRPr>
          </a:p>
        </p:txBody>
      </p:sp>
      <p:sp>
        <p:nvSpPr>
          <p:cNvPr id="34" name="Round Same Side Corner Rectangle 33"/>
          <p:cNvSpPr/>
          <p:nvPr/>
        </p:nvSpPr>
        <p:spPr bwMode="auto">
          <a:xfrm>
            <a:off x="2179497" y="1790827"/>
            <a:ext cx="6735902" cy="914400"/>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algn="ctr">
              <a:defRPr/>
            </a:pPr>
            <a:endParaRPr lang="en-US" sz="2000" b="1" i="1" dirty="0">
              <a:solidFill>
                <a:prstClr val="white"/>
              </a:solidFill>
              <a:cs typeface="Arial" charset="0"/>
            </a:endParaRPr>
          </a:p>
        </p:txBody>
      </p:sp>
      <p:sp>
        <p:nvSpPr>
          <p:cNvPr id="40" name="Round Same Side Corner Rectangle 39"/>
          <p:cNvSpPr/>
          <p:nvPr/>
        </p:nvSpPr>
        <p:spPr bwMode="auto">
          <a:xfrm>
            <a:off x="2179497" y="754856"/>
            <a:ext cx="6735903" cy="914400"/>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algn="ctr">
              <a:defRPr/>
            </a:pPr>
            <a:endParaRPr lang="en-US" sz="2000" b="1" i="1" dirty="0">
              <a:solidFill>
                <a:prstClr val="white"/>
              </a:solidFill>
              <a:cs typeface="Arial" charset="0"/>
            </a:endParaRPr>
          </a:p>
        </p:txBody>
      </p:sp>
      <p:sp>
        <p:nvSpPr>
          <p:cNvPr id="53" name="Oval 52"/>
          <p:cNvSpPr/>
          <p:nvPr/>
        </p:nvSpPr>
        <p:spPr>
          <a:xfrm>
            <a:off x="4265613" y="907263"/>
            <a:ext cx="1035050" cy="60371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prstClr val="white"/>
                </a:solidFill>
              </a:rPr>
              <a:t>FAA Goal 2</a:t>
            </a:r>
            <a:endParaRPr lang="en-US" sz="1400" b="1" dirty="0">
              <a:solidFill>
                <a:prstClr val="white"/>
              </a:solidFill>
            </a:endParaRPr>
          </a:p>
        </p:txBody>
      </p:sp>
      <p:sp>
        <p:nvSpPr>
          <p:cNvPr id="57" name="Rounded Rectangle 56"/>
          <p:cNvSpPr/>
          <p:nvPr/>
        </p:nvSpPr>
        <p:spPr>
          <a:xfrm>
            <a:off x="3800607" y="1970417"/>
            <a:ext cx="930011" cy="609600"/>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US" sz="1200" b="1" dirty="0" smtClean="0">
                <a:solidFill>
                  <a:srgbClr val="0070C0"/>
                </a:solidFill>
              </a:rPr>
              <a:t>Security and Resiliency</a:t>
            </a:r>
            <a:endParaRPr lang="en-US" sz="1200" b="1" dirty="0">
              <a:solidFill>
                <a:srgbClr val="0070C0"/>
              </a:solidFill>
            </a:endParaRPr>
          </a:p>
        </p:txBody>
      </p:sp>
      <p:sp>
        <p:nvSpPr>
          <p:cNvPr id="45" name="TextBox 4"/>
          <p:cNvSpPr txBox="1">
            <a:spLocks noChangeArrowheads="1"/>
          </p:cNvSpPr>
          <p:nvPr/>
        </p:nvSpPr>
        <p:spPr bwMode="auto">
          <a:xfrm>
            <a:off x="0" y="76200"/>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0"/>
              </a:spcBef>
              <a:defRPr/>
            </a:pPr>
            <a:r>
              <a:rPr lang="en-US" sz="3200" b="1" dirty="0" smtClean="0">
                <a:solidFill>
                  <a:srgbClr val="9BBB59">
                    <a:lumMod val="40000"/>
                    <a:lumOff val="60000"/>
                  </a:srgbClr>
                </a:solidFill>
                <a:latin typeface="Calibri" pitchFamily="34" charset="0"/>
                <a:cs typeface="Arial" charset="0"/>
              </a:rPr>
              <a:t>Cybersecurity R&amp;D Plan- Framework</a:t>
            </a:r>
          </a:p>
        </p:txBody>
      </p:sp>
      <p:sp>
        <p:nvSpPr>
          <p:cNvPr id="46" name="Oval 45"/>
          <p:cNvSpPr/>
          <p:nvPr/>
        </p:nvSpPr>
        <p:spPr>
          <a:xfrm>
            <a:off x="5835362" y="895381"/>
            <a:ext cx="1035050" cy="6333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prstClr val="white"/>
                </a:solidFill>
              </a:rPr>
              <a:t>FAA Goal 3</a:t>
            </a:r>
            <a:endParaRPr lang="en-US" sz="1400" b="1" dirty="0">
              <a:solidFill>
                <a:prstClr val="white"/>
              </a:solidFill>
            </a:endParaRPr>
          </a:p>
        </p:txBody>
      </p:sp>
      <p:sp>
        <p:nvSpPr>
          <p:cNvPr id="47" name="Oval 46"/>
          <p:cNvSpPr/>
          <p:nvPr/>
        </p:nvSpPr>
        <p:spPr>
          <a:xfrm>
            <a:off x="7288213" y="865747"/>
            <a:ext cx="977900" cy="6333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prstClr val="white"/>
                </a:solidFill>
              </a:rPr>
              <a:t>FAA Goal 4</a:t>
            </a:r>
            <a:endParaRPr lang="en-US" sz="1400" b="1" dirty="0">
              <a:solidFill>
                <a:prstClr val="white"/>
              </a:solidFill>
            </a:endParaRPr>
          </a:p>
        </p:txBody>
      </p:sp>
      <p:sp>
        <p:nvSpPr>
          <p:cNvPr id="48" name="Round Same Side Corner Rectangle 47"/>
          <p:cNvSpPr/>
          <p:nvPr/>
        </p:nvSpPr>
        <p:spPr bwMode="auto">
          <a:xfrm>
            <a:off x="3323755" y="3209211"/>
            <a:ext cx="1495916" cy="2288075"/>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indent="-171450">
              <a:spcBef>
                <a:spcPct val="0"/>
              </a:spcBef>
              <a:buFont typeface="Wingdings" panose="05000000000000000000" pitchFamily="2" charset="2"/>
              <a:buChar char="ü"/>
              <a:defRPr/>
            </a:pPr>
            <a:r>
              <a:rPr lang="en-US" sz="1100" b="1" dirty="0" smtClean="0">
                <a:solidFill>
                  <a:schemeClr val="accent6">
                    <a:lumMod val="75000"/>
                  </a:schemeClr>
                </a:solidFill>
                <a:cs typeface="Arial" charset="0"/>
              </a:rPr>
              <a:t>Aircraft </a:t>
            </a:r>
            <a:r>
              <a:rPr lang="en-US" sz="1100" b="1" dirty="0">
                <a:solidFill>
                  <a:schemeClr val="accent6">
                    <a:lumMod val="75000"/>
                  </a:schemeClr>
                </a:solidFill>
                <a:cs typeface="Arial" charset="0"/>
              </a:rPr>
              <a:t>Systems Information Security Protection (ASISP)</a:t>
            </a:r>
          </a:p>
          <a:p>
            <a:pPr marL="171450" indent="-171450">
              <a:spcBef>
                <a:spcPct val="0"/>
              </a:spcBef>
              <a:buFont typeface="Wingdings" panose="05000000000000000000" pitchFamily="2" charset="2"/>
              <a:buChar char="ü"/>
              <a:defRPr/>
            </a:pPr>
            <a:r>
              <a:rPr lang="en-US" sz="1100" b="1" dirty="0" smtClean="0">
                <a:solidFill>
                  <a:schemeClr val="accent6">
                    <a:lumMod val="40000"/>
                    <a:lumOff val="60000"/>
                  </a:schemeClr>
                </a:solidFill>
                <a:cs typeface="Arial" charset="0"/>
              </a:rPr>
              <a:t>UAS </a:t>
            </a:r>
            <a:r>
              <a:rPr lang="en-US" sz="1100" b="1" dirty="0">
                <a:solidFill>
                  <a:schemeClr val="accent6">
                    <a:lumMod val="40000"/>
                    <a:lumOff val="60000"/>
                  </a:schemeClr>
                </a:solidFill>
                <a:cs typeface="Arial" charset="0"/>
              </a:rPr>
              <a:t>C2 Link Security Protection </a:t>
            </a:r>
          </a:p>
          <a:p>
            <a:pPr marL="171450" indent="-171450">
              <a:spcBef>
                <a:spcPct val="0"/>
              </a:spcBef>
              <a:buFont typeface="Wingdings" panose="05000000000000000000" pitchFamily="2" charset="2"/>
              <a:buChar char="ü"/>
              <a:defRPr/>
            </a:pPr>
            <a:r>
              <a:rPr lang="en-US" sz="1100" b="1" dirty="0">
                <a:solidFill>
                  <a:prstClr val="white"/>
                </a:solidFill>
                <a:cs typeface="Arial" charset="0"/>
              </a:rPr>
              <a:t>Cybersecurity Risks of Cabin Communications </a:t>
            </a:r>
            <a:r>
              <a:rPr lang="en-US" sz="1100" b="1" dirty="0" smtClean="0">
                <a:solidFill>
                  <a:prstClr val="white"/>
                </a:solidFill>
                <a:cs typeface="Arial" charset="0"/>
              </a:rPr>
              <a:t>and Information </a:t>
            </a:r>
            <a:r>
              <a:rPr lang="en-US" sz="1100" b="1" dirty="0">
                <a:solidFill>
                  <a:prstClr val="white"/>
                </a:solidFill>
                <a:cs typeface="Arial" charset="0"/>
              </a:rPr>
              <a:t>Systems</a:t>
            </a:r>
          </a:p>
        </p:txBody>
      </p:sp>
      <p:sp>
        <p:nvSpPr>
          <p:cNvPr id="64" name="Down Arrow 63"/>
          <p:cNvSpPr/>
          <p:nvPr/>
        </p:nvSpPr>
        <p:spPr>
          <a:xfrm>
            <a:off x="4022952" y="2581524"/>
            <a:ext cx="484187"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6" name="Down Arrow 65"/>
          <p:cNvSpPr/>
          <p:nvPr/>
        </p:nvSpPr>
        <p:spPr>
          <a:xfrm>
            <a:off x="5236897" y="2558818"/>
            <a:ext cx="484187"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 name="Rounded Rectangle 28"/>
          <p:cNvSpPr/>
          <p:nvPr/>
        </p:nvSpPr>
        <p:spPr>
          <a:xfrm>
            <a:off x="5092171" y="1971924"/>
            <a:ext cx="901700" cy="557477"/>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US" sz="1200" b="1" dirty="0" smtClean="0">
                <a:solidFill>
                  <a:srgbClr val="0070C0"/>
                </a:solidFill>
              </a:rPr>
              <a:t>Data Analytics</a:t>
            </a:r>
            <a:endParaRPr lang="en-US" sz="1200" b="1" dirty="0">
              <a:solidFill>
                <a:srgbClr val="0070C0"/>
              </a:solidFill>
            </a:endParaRPr>
          </a:p>
        </p:txBody>
      </p:sp>
      <p:sp>
        <p:nvSpPr>
          <p:cNvPr id="30" name="Rounded Rectangle 29"/>
          <p:cNvSpPr/>
          <p:nvPr/>
        </p:nvSpPr>
        <p:spPr>
          <a:xfrm>
            <a:off x="7665300" y="1873104"/>
            <a:ext cx="1169459" cy="609600"/>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US" sz="1200" b="1" dirty="0" smtClean="0">
                <a:solidFill>
                  <a:srgbClr val="0070C0"/>
                </a:solidFill>
              </a:rPr>
              <a:t>Human Behavior &amp; Human Factors</a:t>
            </a:r>
            <a:endParaRPr lang="en-US" sz="1200" b="1" dirty="0">
              <a:solidFill>
                <a:srgbClr val="0070C0"/>
              </a:solidFill>
            </a:endParaRPr>
          </a:p>
        </p:txBody>
      </p:sp>
      <p:sp>
        <p:nvSpPr>
          <p:cNvPr id="31" name="Rounded Rectangle 30"/>
          <p:cNvSpPr/>
          <p:nvPr/>
        </p:nvSpPr>
        <p:spPr>
          <a:xfrm>
            <a:off x="6377769" y="1919801"/>
            <a:ext cx="1035050" cy="609600"/>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US" sz="1200" b="1" dirty="0" smtClean="0">
                <a:solidFill>
                  <a:srgbClr val="0070C0"/>
                </a:solidFill>
              </a:rPr>
              <a:t>System-wide Safety Assurance</a:t>
            </a:r>
            <a:endParaRPr lang="en-US" sz="1200" b="1" dirty="0">
              <a:solidFill>
                <a:srgbClr val="0070C0"/>
              </a:solidFill>
            </a:endParaRPr>
          </a:p>
        </p:txBody>
      </p:sp>
      <p:sp>
        <p:nvSpPr>
          <p:cNvPr id="33" name="TextBox 32"/>
          <p:cNvSpPr txBox="1"/>
          <p:nvPr/>
        </p:nvSpPr>
        <p:spPr>
          <a:xfrm>
            <a:off x="2323733" y="775364"/>
            <a:ext cx="1719396" cy="923330"/>
          </a:xfrm>
          <a:prstGeom prst="rect">
            <a:avLst/>
          </a:prstGeom>
          <a:noFill/>
        </p:spPr>
        <p:txBody>
          <a:bodyPr wrap="square" rtlCol="0">
            <a:spAutoFit/>
          </a:bodyPr>
          <a:lstStyle/>
          <a:p>
            <a:pPr fontAlgn="base">
              <a:spcBef>
                <a:spcPct val="0"/>
              </a:spcBef>
              <a:spcAft>
                <a:spcPct val="0"/>
              </a:spcAft>
            </a:pPr>
            <a:r>
              <a:rPr lang="en-US" b="1" dirty="0" smtClean="0">
                <a:solidFill>
                  <a:srgbClr val="FF0000"/>
                </a:solidFill>
                <a:cs typeface="Arial" charset="0"/>
              </a:rPr>
              <a:t>FAA Cybersecurity Goals</a:t>
            </a:r>
            <a:endParaRPr lang="en-US" b="1" dirty="0">
              <a:solidFill>
                <a:srgbClr val="FF0000"/>
              </a:solidFill>
              <a:cs typeface="Arial" charset="0"/>
            </a:endParaRPr>
          </a:p>
        </p:txBody>
      </p:sp>
      <p:sp>
        <p:nvSpPr>
          <p:cNvPr id="36" name="TextBox 35"/>
          <p:cNvSpPr txBox="1"/>
          <p:nvPr/>
        </p:nvSpPr>
        <p:spPr>
          <a:xfrm>
            <a:off x="2327427" y="1936150"/>
            <a:ext cx="1352683" cy="707886"/>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cs typeface="Arial" charset="0"/>
              </a:rPr>
              <a:t>Research </a:t>
            </a:r>
          </a:p>
          <a:p>
            <a:pPr fontAlgn="base">
              <a:spcBef>
                <a:spcPct val="0"/>
              </a:spcBef>
              <a:spcAft>
                <a:spcPct val="0"/>
              </a:spcAft>
            </a:pPr>
            <a:r>
              <a:rPr lang="en-US" sz="2000" b="1" dirty="0" smtClean="0">
                <a:solidFill>
                  <a:srgbClr val="FF0000"/>
                </a:solidFill>
                <a:cs typeface="Arial" charset="0"/>
              </a:rPr>
              <a:t>Areas</a:t>
            </a:r>
            <a:endParaRPr lang="en-US" sz="2000" b="1" dirty="0">
              <a:solidFill>
                <a:srgbClr val="FF0000"/>
              </a:solidFill>
              <a:cs typeface="Arial" charset="0"/>
            </a:endParaRPr>
          </a:p>
        </p:txBody>
      </p:sp>
      <p:sp>
        <p:nvSpPr>
          <p:cNvPr id="37" name="Round Same Side Corner Rectangle 36"/>
          <p:cNvSpPr/>
          <p:nvPr/>
        </p:nvSpPr>
        <p:spPr bwMode="auto">
          <a:xfrm>
            <a:off x="4920343" y="3234138"/>
            <a:ext cx="1340755" cy="2263148"/>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indent="-171450">
              <a:spcBef>
                <a:spcPct val="0"/>
              </a:spcBef>
              <a:buFont typeface="Wingdings" panose="05000000000000000000" pitchFamily="2" charset="2"/>
              <a:buChar char="ü"/>
              <a:defRPr/>
            </a:pPr>
            <a:r>
              <a:rPr lang="en-US" sz="1100" b="1" dirty="0" smtClean="0">
                <a:solidFill>
                  <a:prstClr val="white"/>
                </a:solidFill>
                <a:cs typeface="Arial" charset="0"/>
              </a:rPr>
              <a:t>Flight Deck Data Exchange</a:t>
            </a:r>
          </a:p>
          <a:p>
            <a:pPr marL="171450" indent="-171450">
              <a:spcBef>
                <a:spcPct val="0"/>
              </a:spcBef>
              <a:buFont typeface="Wingdings" panose="05000000000000000000" pitchFamily="2" charset="2"/>
              <a:buChar char="ü"/>
              <a:defRPr/>
            </a:pPr>
            <a:r>
              <a:rPr lang="en-US" sz="1100" b="1" dirty="0">
                <a:solidFill>
                  <a:schemeClr val="accent6">
                    <a:lumMod val="75000"/>
                  </a:schemeClr>
                </a:solidFill>
                <a:cs typeface="Arial" charset="0"/>
              </a:rPr>
              <a:t>NextGen Information </a:t>
            </a:r>
            <a:r>
              <a:rPr lang="en-US" sz="1100" b="1" dirty="0" smtClean="0">
                <a:solidFill>
                  <a:schemeClr val="accent6">
                    <a:lumMod val="75000"/>
                  </a:schemeClr>
                </a:solidFill>
                <a:cs typeface="Arial" charset="0"/>
              </a:rPr>
              <a:t>Security</a:t>
            </a:r>
          </a:p>
          <a:p>
            <a:pPr marL="171450" indent="-171450">
              <a:spcBef>
                <a:spcPct val="0"/>
              </a:spcBef>
              <a:buFont typeface="Wingdings" panose="05000000000000000000" pitchFamily="2" charset="2"/>
              <a:buChar char="ü"/>
              <a:defRPr/>
            </a:pPr>
            <a:r>
              <a:rPr lang="en-US" sz="1100" b="1" dirty="0">
                <a:solidFill>
                  <a:prstClr val="white"/>
                </a:solidFill>
                <a:cs typeface="Arial" charset="0"/>
              </a:rPr>
              <a:t>IAM Interoperability</a:t>
            </a:r>
          </a:p>
          <a:p>
            <a:pPr marL="171450" indent="-171450">
              <a:spcBef>
                <a:spcPct val="0"/>
              </a:spcBef>
              <a:buFont typeface="Wingdings" panose="05000000000000000000" pitchFamily="2" charset="2"/>
              <a:buChar char="ü"/>
              <a:defRPr/>
            </a:pPr>
            <a:endParaRPr lang="en-US" sz="1000" b="1" dirty="0">
              <a:solidFill>
                <a:prstClr val="white"/>
              </a:solidFill>
              <a:cs typeface="Arial" charset="0"/>
            </a:endParaRPr>
          </a:p>
          <a:p>
            <a:pPr marL="171450" indent="-171450">
              <a:spcBef>
                <a:spcPct val="0"/>
              </a:spcBef>
              <a:buFont typeface="Wingdings" panose="05000000000000000000" pitchFamily="2" charset="2"/>
              <a:buChar char="ü"/>
              <a:defRPr/>
            </a:pPr>
            <a:endParaRPr lang="en-US" sz="1000" b="1" dirty="0">
              <a:solidFill>
                <a:prstClr val="white"/>
              </a:solidFill>
              <a:cs typeface="Arial" charset="0"/>
            </a:endParaRPr>
          </a:p>
        </p:txBody>
      </p:sp>
      <p:sp>
        <p:nvSpPr>
          <p:cNvPr id="38" name="Round Same Side Corner Rectangle 37"/>
          <p:cNvSpPr/>
          <p:nvPr/>
        </p:nvSpPr>
        <p:spPr bwMode="auto">
          <a:xfrm>
            <a:off x="7665301" y="3229725"/>
            <a:ext cx="1169459" cy="2267560"/>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indent="-171450">
              <a:spcBef>
                <a:spcPct val="0"/>
              </a:spcBef>
              <a:buFont typeface="Wingdings" panose="05000000000000000000" pitchFamily="2" charset="2"/>
              <a:buChar char="ü"/>
              <a:defRPr/>
            </a:pPr>
            <a:r>
              <a:rPr lang="en-US" sz="1100" b="1" dirty="0" smtClean="0">
                <a:solidFill>
                  <a:prstClr val="white"/>
                </a:solidFill>
                <a:cs typeface="Arial" charset="0"/>
              </a:rPr>
              <a:t>ASISP Response and Recovery</a:t>
            </a:r>
          </a:p>
          <a:p>
            <a:pPr marL="171450" indent="-171450">
              <a:spcBef>
                <a:spcPct val="0"/>
              </a:spcBef>
              <a:buFont typeface="Wingdings" panose="05000000000000000000" pitchFamily="2" charset="2"/>
              <a:buChar char="ü"/>
              <a:defRPr/>
            </a:pPr>
            <a:r>
              <a:rPr lang="en-US" sz="1100" b="1" dirty="0">
                <a:solidFill>
                  <a:prstClr val="white"/>
                </a:solidFill>
                <a:cs typeface="Arial" charset="0"/>
              </a:rPr>
              <a:t>Situational Awareness Visualization &amp; Threat Assessment</a:t>
            </a:r>
          </a:p>
          <a:p>
            <a:pPr marL="171450" indent="-171450">
              <a:spcBef>
                <a:spcPct val="0"/>
              </a:spcBef>
              <a:buFont typeface="Wingdings" panose="05000000000000000000" pitchFamily="2" charset="2"/>
              <a:buChar char="ü"/>
              <a:defRPr/>
            </a:pPr>
            <a:endParaRPr lang="en-US" sz="1000" b="1" dirty="0">
              <a:solidFill>
                <a:prstClr val="white"/>
              </a:solidFill>
              <a:cs typeface="Arial" charset="0"/>
            </a:endParaRPr>
          </a:p>
        </p:txBody>
      </p:sp>
      <p:sp>
        <p:nvSpPr>
          <p:cNvPr id="39" name="Round Same Side Corner Rectangle 38"/>
          <p:cNvSpPr/>
          <p:nvPr/>
        </p:nvSpPr>
        <p:spPr bwMode="auto">
          <a:xfrm>
            <a:off x="6392789" y="3234314"/>
            <a:ext cx="1187802" cy="2262971"/>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indent="-171450" fontAlgn="base">
              <a:spcBef>
                <a:spcPct val="0"/>
              </a:spcBef>
              <a:spcAft>
                <a:spcPct val="0"/>
              </a:spcAft>
              <a:buFont typeface="Wingdings" panose="05000000000000000000" pitchFamily="2" charset="2"/>
              <a:buChar char="ü"/>
              <a:defRPr/>
            </a:pPr>
            <a:r>
              <a:rPr lang="en-US" sz="1100" b="1" dirty="0">
                <a:solidFill>
                  <a:prstClr val="white"/>
                </a:solidFill>
                <a:cs typeface="Arial" charset="0"/>
              </a:rPr>
              <a:t>UAS C2 Link Security Protection Capability</a:t>
            </a:r>
          </a:p>
          <a:p>
            <a:pPr marL="171450" indent="-171450" fontAlgn="base">
              <a:spcBef>
                <a:spcPct val="0"/>
              </a:spcBef>
              <a:spcAft>
                <a:spcPct val="0"/>
              </a:spcAft>
              <a:buFont typeface="Wingdings" panose="05000000000000000000" pitchFamily="2" charset="2"/>
              <a:buChar char="ü"/>
              <a:defRPr/>
            </a:pPr>
            <a:r>
              <a:rPr lang="en-US" sz="1100" b="1" dirty="0" smtClean="0">
                <a:solidFill>
                  <a:schemeClr val="accent6">
                    <a:lumMod val="40000"/>
                    <a:lumOff val="60000"/>
                  </a:schemeClr>
                </a:solidFill>
                <a:cs typeface="Arial" charset="0"/>
              </a:rPr>
              <a:t>CyTF Virtualization</a:t>
            </a:r>
          </a:p>
          <a:p>
            <a:pPr fontAlgn="base">
              <a:spcBef>
                <a:spcPct val="0"/>
              </a:spcBef>
              <a:spcAft>
                <a:spcPct val="0"/>
              </a:spcAft>
              <a:defRPr/>
            </a:pPr>
            <a:endParaRPr lang="en-US" sz="1000" b="1" dirty="0">
              <a:solidFill>
                <a:prstClr val="white"/>
              </a:solidFill>
              <a:cs typeface="Arial" charset="0"/>
            </a:endParaRPr>
          </a:p>
        </p:txBody>
      </p:sp>
      <p:sp>
        <p:nvSpPr>
          <p:cNvPr id="41" name="Down Arrow 40"/>
          <p:cNvSpPr/>
          <p:nvPr/>
        </p:nvSpPr>
        <p:spPr>
          <a:xfrm>
            <a:off x="6653201" y="2558818"/>
            <a:ext cx="484187" cy="55610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2" name="Round Same Side Corner Rectangle 41"/>
          <p:cNvSpPr/>
          <p:nvPr/>
        </p:nvSpPr>
        <p:spPr bwMode="auto">
          <a:xfrm>
            <a:off x="201167" y="3614086"/>
            <a:ext cx="1052767" cy="1725326"/>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algn="ctr">
              <a:defRPr/>
            </a:pPr>
            <a:endParaRPr lang="en-US" sz="2000" b="1" i="1" dirty="0">
              <a:solidFill>
                <a:prstClr val="white"/>
              </a:solidFill>
              <a:cs typeface="Arial" charset="0"/>
            </a:endParaRPr>
          </a:p>
        </p:txBody>
      </p:sp>
      <p:cxnSp>
        <p:nvCxnSpPr>
          <p:cNvPr id="3" name="Straight Connector 2"/>
          <p:cNvCxnSpPr/>
          <p:nvPr/>
        </p:nvCxnSpPr>
        <p:spPr>
          <a:xfrm flipV="1">
            <a:off x="194551" y="4078216"/>
            <a:ext cx="1059384" cy="532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5722" y="4728322"/>
            <a:ext cx="1038213" cy="40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3757" y="3677543"/>
            <a:ext cx="542136" cy="338554"/>
          </a:xfrm>
          <a:prstGeom prst="rect">
            <a:avLst/>
          </a:prstGeom>
          <a:noFill/>
        </p:spPr>
        <p:txBody>
          <a:bodyPr wrap="none" rtlCol="0">
            <a:spAutoFit/>
          </a:bodyPr>
          <a:lstStyle/>
          <a:p>
            <a:pPr algn="ctr" fontAlgn="base">
              <a:spcBef>
                <a:spcPct val="0"/>
              </a:spcBef>
              <a:spcAft>
                <a:spcPct val="0"/>
              </a:spcAft>
            </a:pPr>
            <a:r>
              <a:rPr lang="en-US" sz="1600" b="1" dirty="0" smtClean="0">
                <a:solidFill>
                  <a:srgbClr val="FF0000"/>
                </a:solidFill>
                <a:cs typeface="Arial" charset="0"/>
              </a:rPr>
              <a:t>NAS</a:t>
            </a:r>
            <a:endParaRPr lang="en-US" sz="1600" b="1" dirty="0">
              <a:solidFill>
                <a:srgbClr val="FF0000"/>
              </a:solidFill>
              <a:cs typeface="Arial" charset="0"/>
            </a:endParaRPr>
          </a:p>
        </p:txBody>
      </p:sp>
      <p:sp>
        <p:nvSpPr>
          <p:cNvPr id="58" name="TextBox 57"/>
          <p:cNvSpPr txBox="1"/>
          <p:nvPr/>
        </p:nvSpPr>
        <p:spPr>
          <a:xfrm>
            <a:off x="276844" y="4142055"/>
            <a:ext cx="894797" cy="584775"/>
          </a:xfrm>
          <a:prstGeom prst="rect">
            <a:avLst/>
          </a:prstGeom>
          <a:noFill/>
        </p:spPr>
        <p:txBody>
          <a:bodyPr wrap="none" rtlCol="0">
            <a:spAutoFit/>
          </a:bodyPr>
          <a:lstStyle/>
          <a:p>
            <a:pPr fontAlgn="base">
              <a:spcBef>
                <a:spcPct val="0"/>
              </a:spcBef>
              <a:spcAft>
                <a:spcPct val="0"/>
              </a:spcAft>
            </a:pPr>
            <a:r>
              <a:rPr lang="en-US" sz="1600" b="1" dirty="0" smtClean="0">
                <a:solidFill>
                  <a:srgbClr val="FF0000"/>
                </a:solidFill>
                <a:cs typeface="Arial" charset="0"/>
              </a:rPr>
              <a:t>Mission </a:t>
            </a:r>
          </a:p>
          <a:p>
            <a:pPr fontAlgn="base">
              <a:spcBef>
                <a:spcPct val="0"/>
              </a:spcBef>
              <a:spcAft>
                <a:spcPct val="0"/>
              </a:spcAft>
            </a:pPr>
            <a:r>
              <a:rPr lang="en-US" sz="1600" b="1" dirty="0" smtClean="0">
                <a:solidFill>
                  <a:srgbClr val="FF0000"/>
                </a:solidFill>
                <a:cs typeface="Arial" charset="0"/>
              </a:rPr>
              <a:t>Support</a:t>
            </a:r>
            <a:endParaRPr lang="en-US" sz="1600" b="1" dirty="0">
              <a:solidFill>
                <a:srgbClr val="FF0000"/>
              </a:solidFill>
              <a:cs typeface="Arial" charset="0"/>
            </a:endParaRPr>
          </a:p>
        </p:txBody>
      </p:sp>
      <p:sp>
        <p:nvSpPr>
          <p:cNvPr id="59" name="TextBox 58"/>
          <p:cNvSpPr txBox="1"/>
          <p:nvPr/>
        </p:nvSpPr>
        <p:spPr>
          <a:xfrm>
            <a:off x="351697" y="4926822"/>
            <a:ext cx="574196" cy="338554"/>
          </a:xfrm>
          <a:prstGeom prst="rect">
            <a:avLst/>
          </a:prstGeom>
          <a:noFill/>
        </p:spPr>
        <p:txBody>
          <a:bodyPr wrap="none" rtlCol="0">
            <a:spAutoFit/>
          </a:bodyPr>
          <a:lstStyle/>
          <a:p>
            <a:pPr fontAlgn="base">
              <a:spcBef>
                <a:spcPct val="0"/>
              </a:spcBef>
              <a:spcAft>
                <a:spcPct val="0"/>
              </a:spcAft>
            </a:pPr>
            <a:r>
              <a:rPr lang="en-US" sz="1600" b="1" dirty="0" smtClean="0">
                <a:solidFill>
                  <a:srgbClr val="FF0000"/>
                </a:solidFill>
                <a:cs typeface="Arial" charset="0"/>
              </a:rPr>
              <a:t>R&amp;D</a:t>
            </a:r>
            <a:endParaRPr lang="en-US" sz="1600" b="1" dirty="0">
              <a:solidFill>
                <a:srgbClr val="FF0000"/>
              </a:solidFill>
              <a:cs typeface="Arial" charset="0"/>
            </a:endParaRPr>
          </a:p>
        </p:txBody>
      </p:sp>
      <p:sp>
        <p:nvSpPr>
          <p:cNvPr id="60" name="TextBox 59"/>
          <p:cNvSpPr txBox="1"/>
          <p:nvPr/>
        </p:nvSpPr>
        <p:spPr>
          <a:xfrm>
            <a:off x="36011" y="3082942"/>
            <a:ext cx="1593578"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FAA Domains</a:t>
            </a:r>
            <a:endParaRPr lang="en-US" sz="2000" b="1" dirty="0">
              <a:solidFill>
                <a:srgbClr val="FF0000"/>
              </a:solidFill>
              <a:cs typeface="Arial" charset="0"/>
            </a:endParaRPr>
          </a:p>
        </p:txBody>
      </p:sp>
      <p:sp>
        <p:nvSpPr>
          <p:cNvPr id="61" name="Down Arrow 60"/>
          <p:cNvSpPr/>
          <p:nvPr/>
        </p:nvSpPr>
        <p:spPr>
          <a:xfrm>
            <a:off x="8024019" y="2529401"/>
            <a:ext cx="484187" cy="58552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ight Arrow 7"/>
          <p:cNvSpPr/>
          <p:nvPr/>
        </p:nvSpPr>
        <p:spPr>
          <a:xfrm>
            <a:off x="1342603" y="4276562"/>
            <a:ext cx="1150226"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cxnSp>
        <p:nvCxnSpPr>
          <p:cNvPr id="62" name="Straight Arrow Connector 61"/>
          <p:cNvCxnSpPr>
            <a:stCxn id="53" idx="4"/>
            <a:endCxn id="57" idx="0"/>
          </p:cNvCxnSpPr>
          <p:nvPr/>
        </p:nvCxnSpPr>
        <p:spPr>
          <a:xfrm flipH="1">
            <a:off x="4265613" y="1510980"/>
            <a:ext cx="517525" cy="4594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819671" y="1499096"/>
            <a:ext cx="723350" cy="4441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5543021" y="1536960"/>
            <a:ext cx="756122" cy="40626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484862" y="1524285"/>
            <a:ext cx="484367" cy="3488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30" idx="0"/>
          </p:cNvCxnSpPr>
          <p:nvPr/>
        </p:nvCxnSpPr>
        <p:spPr>
          <a:xfrm>
            <a:off x="7790522" y="1404967"/>
            <a:ext cx="459508" cy="4681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686372" y="3726723"/>
            <a:ext cx="1676036" cy="400110"/>
          </a:xfrm>
          <a:prstGeom prst="rect">
            <a:avLst/>
          </a:prstGeom>
          <a:noFill/>
        </p:spPr>
        <p:txBody>
          <a:bodyPr wrap="none" rtlCol="0">
            <a:spAutoFit/>
          </a:bodyPr>
          <a:lstStyle/>
          <a:p>
            <a:pPr fontAlgn="base">
              <a:spcBef>
                <a:spcPct val="0"/>
              </a:spcBef>
              <a:spcAft>
                <a:spcPct val="0"/>
              </a:spcAft>
            </a:pPr>
            <a:r>
              <a:rPr lang="en-US" sz="2000" b="1" dirty="0" smtClean="0">
                <a:solidFill>
                  <a:srgbClr val="FF0000"/>
                </a:solidFill>
                <a:cs typeface="Arial" charset="0"/>
              </a:rPr>
              <a:t>Requirements</a:t>
            </a:r>
            <a:endParaRPr lang="en-US" sz="2000" b="1" dirty="0">
              <a:solidFill>
                <a:srgbClr val="FF0000"/>
              </a:solidFill>
              <a:cs typeface="Arial" charset="0"/>
            </a:endParaRPr>
          </a:p>
        </p:txBody>
      </p:sp>
      <p:sp>
        <p:nvSpPr>
          <p:cNvPr id="4" name="Slide Number Placeholder 3"/>
          <p:cNvSpPr>
            <a:spLocks noGrp="1"/>
          </p:cNvSpPr>
          <p:nvPr>
            <p:ph type="sldNum" sz="quarter" idx="12"/>
          </p:nvPr>
        </p:nvSpPr>
        <p:spPr/>
        <p:txBody>
          <a:bodyPr/>
          <a:lstStyle/>
          <a:p>
            <a:pPr>
              <a:defRPr/>
            </a:pPr>
            <a:fld id="{2FD6632C-183B-4709-93B2-0C14D16AE722}"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54433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11</a:t>
            </a:fld>
            <a:endParaRPr lang="en-US" altLang="en-US" sz="1200" dirty="0" smtClean="0">
              <a:solidFill>
                <a:srgbClr val="898989"/>
              </a:solidFill>
            </a:endParaRPr>
          </a:p>
        </p:txBody>
      </p:sp>
      <p:sp>
        <p:nvSpPr>
          <p:cNvPr id="12291"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2292"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Cybersecurity R&amp;D Plan – Research Requirements</a:t>
            </a:r>
            <a:endParaRPr lang="en-US" sz="3200" b="1" dirty="0">
              <a:solidFill>
                <a:schemeClr val="accent3">
                  <a:lumMod val="40000"/>
                  <a:lumOff val="60000"/>
                </a:schemeClr>
              </a:solidFill>
              <a:latin typeface="Calibri" pitchFamily="34" charset="0"/>
              <a:cs typeface="+mn-cs"/>
            </a:endParaRPr>
          </a:p>
        </p:txBody>
      </p:sp>
      <p:graphicFrame>
        <p:nvGraphicFramePr>
          <p:cNvPr id="10" name="Table 9"/>
          <p:cNvGraphicFramePr>
            <a:graphicFrameLocks noGrp="1"/>
          </p:cNvGraphicFramePr>
          <p:nvPr>
            <p:extLst/>
          </p:nvPr>
        </p:nvGraphicFramePr>
        <p:xfrm>
          <a:off x="320675" y="790575"/>
          <a:ext cx="8502650" cy="733425"/>
        </p:xfrm>
        <a:graphic>
          <a:graphicData uri="http://schemas.openxmlformats.org/drawingml/2006/table">
            <a:tbl>
              <a:tblPr firstRow="1" bandRow="1">
                <a:tableStyleId>{073A0DAA-6AF3-43AB-8588-CEC1D06C72B9}</a:tableStyleId>
              </a:tblPr>
              <a:tblGrid>
                <a:gridCol w="8502650">
                  <a:extLst>
                    <a:ext uri="{9D8B030D-6E8A-4147-A177-3AD203B41FA5}">
                      <a16:colId xmlns:a16="http://schemas.microsoft.com/office/drawing/2014/main" val="20000"/>
                    </a:ext>
                  </a:extLst>
                </a:gridCol>
              </a:tblGrid>
              <a:tr h="733425">
                <a:tc>
                  <a:txBody>
                    <a:bodyPr/>
                    <a:lstStyle/>
                    <a:p>
                      <a:pPr algn="ctr"/>
                      <a:r>
                        <a:rPr lang="en-US" sz="2400" b="1" dirty="0" smtClean="0">
                          <a:solidFill>
                            <a:schemeClr val="tx1"/>
                          </a:solidFill>
                        </a:rPr>
                        <a:t>Research Area: Security</a:t>
                      </a:r>
                      <a:r>
                        <a:rPr lang="en-US" sz="2400" b="1" baseline="0" dirty="0" smtClean="0">
                          <a:solidFill>
                            <a:schemeClr val="tx1"/>
                          </a:solidFill>
                        </a:rPr>
                        <a:t> and Resiliency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rPr>
                        <a:t>Develop methods to enhance FAA’s ability to prevent, detect, and respond to cyber</a:t>
                      </a:r>
                      <a:r>
                        <a:rPr lang="en-US" sz="1600" b="1" baseline="0" dirty="0" smtClean="0">
                          <a:solidFill>
                            <a:srgbClr val="C00000"/>
                          </a:solidFill>
                        </a:rPr>
                        <a:t> </a:t>
                      </a:r>
                      <a:r>
                        <a:rPr lang="en-US" sz="1600" b="1" dirty="0" smtClean="0">
                          <a:solidFill>
                            <a:srgbClr val="C00000"/>
                          </a:solidFill>
                        </a:rPr>
                        <a:t>attacks</a:t>
                      </a:r>
                      <a:endParaRPr lang="en-US" sz="1600" b="1" kern="1200" baseline="0" dirty="0" smtClean="0">
                        <a:solidFill>
                          <a:srgbClr val="C00000"/>
                        </a:solidFill>
                        <a:effectLst/>
                        <a:latin typeface="+mn-lt"/>
                        <a:ea typeface="+mn-ea"/>
                        <a:cs typeface="+mn-cs"/>
                      </a:endParaRPr>
                    </a:p>
                  </a:txBody>
                  <a:tcPr marL="91431" marR="91431"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sp>
        <p:nvSpPr>
          <p:cNvPr id="12" name="Rectangle 11"/>
          <p:cNvSpPr/>
          <p:nvPr/>
        </p:nvSpPr>
        <p:spPr>
          <a:xfrm>
            <a:off x="5851796" y="1710531"/>
            <a:ext cx="3152245" cy="1569660"/>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UAS C2 Link Systems Security Protection </a:t>
            </a:r>
            <a:r>
              <a:rPr lang="en-US" sz="1200" b="1" dirty="0">
                <a:latin typeface="+mn-lt"/>
                <a:cs typeface="+mn-cs"/>
              </a:rPr>
              <a:t>r</a:t>
            </a:r>
            <a:r>
              <a:rPr lang="en-US" sz="1200" dirty="0">
                <a:latin typeface="+mn-lt"/>
                <a:cs typeface="+mn-cs"/>
              </a:rPr>
              <a:t>esearch directly supports the development of FAA new TSO requirements and AC guidance for UAS new, unique and safety critical C2 Beyond Line of Sight (BLOS) networked terrestrial and satellite Link Systems security control</a:t>
            </a:r>
            <a:r>
              <a:rPr lang="en-US" sz="1200" dirty="0" smtClean="0">
                <a:latin typeface="+mn-lt"/>
                <a:cs typeface="+mn-cs"/>
              </a:rPr>
              <a:t>.</a:t>
            </a:r>
          </a:p>
          <a:p>
            <a:pPr marL="285750" indent="-285750" fontAlgn="auto">
              <a:spcBef>
                <a:spcPts val="0"/>
              </a:spcBef>
              <a:spcAft>
                <a:spcPts val="0"/>
              </a:spcAft>
              <a:buFont typeface="Wingdings" panose="05000000000000000000" pitchFamily="2" charset="2"/>
              <a:buChar char="ü"/>
              <a:defRPr/>
            </a:pPr>
            <a:endParaRPr lang="en-US" sz="1200" dirty="0">
              <a:latin typeface="+mn-lt"/>
              <a:cs typeface="+mn-cs"/>
            </a:endParaRPr>
          </a:p>
        </p:txBody>
      </p:sp>
      <p:pic>
        <p:nvPicPr>
          <p:cNvPr id="123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641" y="3373960"/>
            <a:ext cx="2819400" cy="24556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355600" y="1713706"/>
            <a:ext cx="2352675" cy="1568450"/>
          </a:xfrm>
          <a:prstGeom prst="rect">
            <a:avLst/>
          </a:prstGeom>
          <a:solidFill>
            <a:schemeClr val="accent1">
              <a:lumMod val="20000"/>
              <a:lumOff val="80000"/>
            </a:schemeClr>
          </a:solidFill>
          <a:ln w="28575">
            <a:solidFill>
              <a:schemeClr val="tx1"/>
            </a:solidFill>
          </a:ln>
        </p:spPr>
        <p:txBody>
          <a:bodyPr>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The ASISP </a:t>
            </a:r>
            <a:r>
              <a:rPr lang="en-US" sz="1200" dirty="0">
                <a:latin typeface="+mn-lt"/>
                <a:cs typeface="+mn-cs"/>
              </a:rPr>
              <a:t>research will assess/analyze wired and wireless connectivity to aircraft systems to identify information-security-protection vulnerabilities and risks that could adversely affect the safety of an aircraft </a:t>
            </a:r>
          </a:p>
        </p:txBody>
      </p:sp>
      <p:sp>
        <p:nvSpPr>
          <p:cNvPr id="15" name="Rectangle 14"/>
          <p:cNvSpPr/>
          <p:nvPr/>
        </p:nvSpPr>
        <p:spPr>
          <a:xfrm>
            <a:off x="2853403" y="1713707"/>
            <a:ext cx="2853266" cy="1569660"/>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The Cabin Communications </a:t>
            </a:r>
            <a:r>
              <a:rPr lang="en-US" sz="1200" dirty="0">
                <a:latin typeface="+mn-lt"/>
                <a:cs typeface="+mn-cs"/>
              </a:rPr>
              <a:t>research will provide insights into information-security-protection vulnerabilities of, and risks to, cabin communication and information technology systems, associated </a:t>
            </a:r>
            <a:r>
              <a:rPr lang="en-US" sz="1200" dirty="0" smtClean="0">
                <a:latin typeface="+mn-lt"/>
                <a:cs typeface="+mn-cs"/>
              </a:rPr>
              <a:t>components/networks</a:t>
            </a:r>
          </a:p>
          <a:p>
            <a:pPr fontAlgn="auto">
              <a:spcBef>
                <a:spcPts val="0"/>
              </a:spcBef>
              <a:spcAft>
                <a:spcPts val="0"/>
              </a:spcAft>
              <a:defRPr/>
            </a:pPr>
            <a:endParaRPr lang="en-US" sz="1200" dirty="0"/>
          </a:p>
          <a:p>
            <a:pPr fontAlgn="auto">
              <a:spcBef>
                <a:spcPts val="0"/>
              </a:spcBef>
              <a:spcAft>
                <a:spcPts val="0"/>
              </a:spcAft>
              <a:defRPr/>
            </a:pPr>
            <a:endParaRPr lang="en-US" sz="1200" dirty="0">
              <a:latin typeface="+mn-lt"/>
              <a:cs typeface="+mn-cs"/>
            </a:endParaRPr>
          </a:p>
        </p:txBody>
      </p:sp>
      <p:pic>
        <p:nvPicPr>
          <p:cNvPr id="123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3450269"/>
            <a:ext cx="4186238" cy="23225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ext uri="{D42A27DB-BD31-4B8C-83A1-F6EECF244321}">
                <p14:modId xmlns:p14="http://schemas.microsoft.com/office/powerpoint/2010/main" val="1892683649"/>
              </p:ext>
            </p:extLst>
          </p:nvPr>
        </p:nvGraphicFramePr>
        <p:xfrm>
          <a:off x="230188" y="5886450"/>
          <a:ext cx="8773853" cy="883492"/>
        </p:xfrm>
        <a:graphic>
          <a:graphicData uri="http://schemas.openxmlformats.org/drawingml/2006/table">
            <a:tbl>
              <a:tblPr firstRow="1" bandRow="1">
                <a:tableStyleId>{5C22544A-7EE6-4342-B048-85BDC9FD1C3A}</a:tableStyleId>
              </a:tblPr>
              <a:tblGrid>
                <a:gridCol w="1657048">
                  <a:extLst>
                    <a:ext uri="{9D8B030D-6E8A-4147-A177-3AD203B41FA5}">
                      <a16:colId xmlns:a16="http://schemas.microsoft.com/office/drawing/2014/main" val="20000"/>
                    </a:ext>
                  </a:extLst>
                </a:gridCol>
                <a:gridCol w="1423361">
                  <a:extLst>
                    <a:ext uri="{9D8B030D-6E8A-4147-A177-3AD203B41FA5}">
                      <a16:colId xmlns:a16="http://schemas.microsoft.com/office/drawing/2014/main" val="20001"/>
                    </a:ext>
                  </a:extLst>
                </a:gridCol>
                <a:gridCol w="1423361">
                  <a:extLst>
                    <a:ext uri="{9D8B030D-6E8A-4147-A177-3AD203B41FA5}">
                      <a16:colId xmlns:a16="http://schemas.microsoft.com/office/drawing/2014/main" val="20002"/>
                    </a:ext>
                  </a:extLst>
                </a:gridCol>
                <a:gridCol w="1423361">
                  <a:extLst>
                    <a:ext uri="{9D8B030D-6E8A-4147-A177-3AD203B41FA5}">
                      <a16:colId xmlns:a16="http://schemas.microsoft.com/office/drawing/2014/main" val="20003"/>
                    </a:ext>
                  </a:extLst>
                </a:gridCol>
                <a:gridCol w="1423361">
                  <a:extLst>
                    <a:ext uri="{9D8B030D-6E8A-4147-A177-3AD203B41FA5}">
                      <a16:colId xmlns:a16="http://schemas.microsoft.com/office/drawing/2014/main" val="20004"/>
                    </a:ext>
                  </a:extLst>
                </a:gridCol>
                <a:gridCol w="1423361">
                  <a:extLst>
                    <a:ext uri="{9D8B030D-6E8A-4147-A177-3AD203B41FA5}">
                      <a16:colId xmlns:a16="http://schemas.microsoft.com/office/drawing/2014/main" val="20005"/>
                    </a:ext>
                  </a:extLst>
                </a:gridCol>
              </a:tblGrid>
              <a:tr h="569167">
                <a:tc>
                  <a:txBody>
                    <a:bodyPr/>
                    <a:lstStyle/>
                    <a:p>
                      <a:pPr algn="ctr" rtl="0" fontAlgn="ctr"/>
                      <a:r>
                        <a:rPr lang="en-US" sz="1400" u="none" strike="noStrike" dirty="0">
                          <a:effectLst/>
                        </a:rPr>
                        <a:t>Funding Profile</a:t>
                      </a:r>
                      <a:endParaRPr lang="en-US" sz="14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FY18</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FY19</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smtClean="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14325">
                <a:tc>
                  <a:txBody>
                    <a:bodyPr/>
                    <a:lstStyle/>
                    <a:p>
                      <a:pPr algn="ctr" fontAlgn="t"/>
                      <a:r>
                        <a:rPr lang="en-US" sz="1800" u="none" strike="noStrike" dirty="0">
                          <a:effectLst/>
                        </a:rPr>
                        <a:t> </a:t>
                      </a:r>
                      <a:endParaRPr lang="en-US" sz="900" b="0" i="0" u="none" strike="noStrike" dirty="0">
                        <a:solidFill>
                          <a:srgbClr val="000000"/>
                        </a:solidFill>
                        <a:effectLst/>
                        <a:latin typeface="Arial"/>
                      </a:endParaRPr>
                    </a:p>
                  </a:txBody>
                  <a:tcPr marL="9525" marR="9525" marT="9525"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$2,310K</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dirty="0">
                          <a:solidFill>
                            <a:srgbClr val="111111"/>
                          </a:solidFill>
                          <a:effectLst/>
                          <a:latin typeface="Calibri"/>
                          <a:ea typeface="Calibri"/>
                          <a:cs typeface="Times New Roman"/>
                        </a:rPr>
                        <a:t>$4,430K</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$4,950K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$4,200K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$4,000K</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301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1"/>
          </p:nvPr>
        </p:nvSpPr>
        <p:spPr bwMode="auto">
          <a:xfrm>
            <a:off x="8342313" y="6492875"/>
            <a:ext cx="781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C16097BD-322C-42D3-8934-D4D6694EAB80}" type="slidenum">
              <a:rPr lang="en-US" altLang="en-US" sz="1200" smtClean="0">
                <a:solidFill>
                  <a:srgbClr val="898989"/>
                </a:solidFill>
              </a:rPr>
              <a:pPr fontAlgn="base">
                <a:spcBef>
                  <a:spcPct val="0"/>
                </a:spcBef>
                <a:spcAft>
                  <a:spcPct val="0"/>
                </a:spcAft>
              </a:pPr>
              <a:t>12</a:t>
            </a:fld>
            <a:endParaRPr lang="en-US" altLang="en-US" sz="1200" dirty="0" smtClean="0">
              <a:solidFill>
                <a:srgbClr val="898989"/>
              </a:solidFill>
            </a:endParaRPr>
          </a:p>
        </p:txBody>
      </p:sp>
      <p:sp>
        <p:nvSpPr>
          <p:cNvPr id="13315"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3316"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Cybersecurity R&amp;D Plan – Research Requirements</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203200" y="2081213"/>
            <a:ext cx="2511425" cy="1200150"/>
          </a:xfrm>
          <a:prstGeom prst="rect">
            <a:avLst/>
          </a:prstGeom>
          <a:solidFill>
            <a:schemeClr val="accent1">
              <a:lumMod val="20000"/>
              <a:lumOff val="80000"/>
            </a:schemeClr>
          </a:solidFill>
          <a:ln w="28575">
            <a:solidFill>
              <a:schemeClr val="tx1"/>
            </a:solidFill>
          </a:ln>
        </p:spPr>
        <p:txBody>
          <a:bodyPr>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The Flight Deck Data Exchange </a:t>
            </a:r>
            <a:r>
              <a:rPr lang="en-US" sz="1200" dirty="0">
                <a:latin typeface="+mn-lt"/>
                <a:cs typeface="+mn-cs"/>
              </a:rPr>
              <a:t>research supports enhanced data exchange between onboard avionics systems and ground systems to enable Trajectory Based Operations (TBO)</a:t>
            </a:r>
          </a:p>
        </p:txBody>
      </p:sp>
      <p:sp>
        <p:nvSpPr>
          <p:cNvPr id="13319" name="AutoShape 2" descr="Image result for FLIGHT DECK DATA EXCHANG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320" name="AutoShape 4" descr="Image result for FLIGHT DECK DATA EXCHANGE"/>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321" name="AutoShape 6" descr="Image result for FLIGHT DECK DATA EXCHANGE"/>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pic>
        <p:nvPicPr>
          <p:cNvPr id="1332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709988"/>
            <a:ext cx="26066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AutoShape 2" descr="Image result for UAS facility"/>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324" name="AutoShape 4" descr="Image result for UAS facility"/>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325" name="AutoShape 6" descr="Image result for UAS facility"/>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326" name="AutoShape 8" descr="Image result for UAS faa"/>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 name="Rectangle 29"/>
          <p:cNvSpPr/>
          <p:nvPr/>
        </p:nvSpPr>
        <p:spPr>
          <a:xfrm>
            <a:off x="3048000" y="1881188"/>
            <a:ext cx="3284538" cy="1600200"/>
          </a:xfrm>
          <a:prstGeom prst="rect">
            <a:avLst/>
          </a:prstGeom>
          <a:solidFill>
            <a:schemeClr val="accent1">
              <a:lumMod val="20000"/>
              <a:lumOff val="80000"/>
            </a:schemeClr>
          </a:solidFill>
          <a:ln w="38100">
            <a:solidFill>
              <a:schemeClr val="tx1"/>
            </a:solidFill>
          </a:ln>
        </p:spPr>
        <p:txBody>
          <a:bodyPr>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The Identify and Authorization Management (IAM) </a:t>
            </a:r>
            <a:r>
              <a:rPr lang="en-US" sz="1200" dirty="0">
                <a:latin typeface="+mn-lt"/>
                <a:cs typeface="+mn-cs"/>
              </a:rPr>
              <a:t>research  will assess, and analyze the expansion of IAM with domestic and international Public Key Infrastructure (PKI) systems, and recommend solutions for interoperability, capacity, and architectural issues that arise with domestic, and international aviation partners</a:t>
            </a:r>
            <a:r>
              <a:rPr lang="en-US" sz="1400" dirty="0">
                <a:latin typeface="+mn-lt"/>
                <a:cs typeface="+mn-cs"/>
              </a:rPr>
              <a:t>.</a:t>
            </a:r>
          </a:p>
        </p:txBody>
      </p:sp>
      <p:pic>
        <p:nvPicPr>
          <p:cNvPr id="13328" name="Picture 6" descr="Image result for PKI STAND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263" y="3709988"/>
            <a:ext cx="2870200" cy="20050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6665913" y="1886477"/>
            <a:ext cx="2095500" cy="1754187"/>
          </a:xfrm>
          <a:prstGeom prst="rect">
            <a:avLst/>
          </a:prstGeom>
          <a:solidFill>
            <a:schemeClr val="accent1">
              <a:lumMod val="20000"/>
              <a:lumOff val="80000"/>
            </a:schemeClr>
          </a:solidFill>
          <a:ln w="38100">
            <a:solidFill>
              <a:schemeClr val="tx1"/>
            </a:solidFill>
          </a:ln>
        </p:spPr>
        <p:txBody>
          <a:bodyPr>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The NextGen Information Security </a:t>
            </a:r>
            <a:r>
              <a:rPr lang="en-US" sz="1200" dirty="0">
                <a:latin typeface="+mn-lt"/>
                <a:cs typeface="+mn-cs"/>
              </a:rPr>
              <a:t>research supports the FAA’s overall cyber security posture through development of advanced tools, techniques and processes that can be adapted for use in the NAS. </a:t>
            </a:r>
          </a:p>
        </p:txBody>
      </p:sp>
      <p:pic>
        <p:nvPicPr>
          <p:cNvPr id="13330" name="Picture 2" descr="Image result for FAA INFORMATION secur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825" y="3709988"/>
            <a:ext cx="27336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Table 20"/>
          <p:cNvGraphicFramePr>
            <a:graphicFrameLocks noGrp="1"/>
          </p:cNvGraphicFramePr>
          <p:nvPr>
            <p:extLst>
              <p:ext uri="{D42A27DB-BD31-4B8C-83A1-F6EECF244321}">
                <p14:modId xmlns:p14="http://schemas.microsoft.com/office/powerpoint/2010/main" val="2489529759"/>
              </p:ext>
            </p:extLst>
          </p:nvPr>
        </p:nvGraphicFramePr>
        <p:xfrm>
          <a:off x="381000" y="5889626"/>
          <a:ext cx="8434387" cy="673100"/>
        </p:xfrm>
        <a:graphic>
          <a:graphicData uri="http://schemas.openxmlformats.org/drawingml/2006/table">
            <a:tbl>
              <a:tblPr firstRow="1" bandRow="1">
                <a:tableStyleId>{5C22544A-7EE6-4342-B048-85BDC9FD1C3A}</a:tableStyleId>
              </a:tblPr>
              <a:tblGrid>
                <a:gridCol w="1240295">
                  <a:extLst>
                    <a:ext uri="{9D8B030D-6E8A-4147-A177-3AD203B41FA5}">
                      <a16:colId xmlns:a16="http://schemas.microsoft.com/office/drawing/2014/main" val="20000"/>
                    </a:ext>
                  </a:extLst>
                </a:gridCol>
                <a:gridCol w="1240295">
                  <a:extLst>
                    <a:ext uri="{9D8B030D-6E8A-4147-A177-3AD203B41FA5}">
                      <a16:colId xmlns:a16="http://schemas.microsoft.com/office/drawing/2014/main" val="20001"/>
                    </a:ext>
                  </a:extLst>
                </a:gridCol>
                <a:gridCol w="1347931">
                  <a:extLst>
                    <a:ext uri="{9D8B030D-6E8A-4147-A177-3AD203B41FA5}">
                      <a16:colId xmlns:a16="http://schemas.microsoft.com/office/drawing/2014/main" val="20002"/>
                    </a:ext>
                  </a:extLst>
                </a:gridCol>
                <a:gridCol w="1444576">
                  <a:extLst>
                    <a:ext uri="{9D8B030D-6E8A-4147-A177-3AD203B41FA5}">
                      <a16:colId xmlns:a16="http://schemas.microsoft.com/office/drawing/2014/main" val="20003"/>
                    </a:ext>
                  </a:extLst>
                </a:gridCol>
                <a:gridCol w="1580645">
                  <a:extLst>
                    <a:ext uri="{9D8B030D-6E8A-4147-A177-3AD203B41FA5}">
                      <a16:colId xmlns:a16="http://schemas.microsoft.com/office/drawing/2014/main" val="20004"/>
                    </a:ext>
                  </a:extLst>
                </a:gridCol>
                <a:gridCol w="1580645">
                  <a:extLst>
                    <a:ext uri="{9D8B030D-6E8A-4147-A177-3AD203B41FA5}">
                      <a16:colId xmlns:a16="http://schemas.microsoft.com/office/drawing/2014/main" val="20005"/>
                    </a:ext>
                  </a:extLst>
                </a:gridCol>
              </a:tblGrid>
              <a:tr h="336550">
                <a:tc>
                  <a:txBody>
                    <a:bodyPr/>
                    <a:lstStyle/>
                    <a:p>
                      <a:pPr algn="ctr" rtl="0" fontAlgn="ctr"/>
                      <a:r>
                        <a:rPr lang="en-US" sz="1400" u="none" strike="noStrike" dirty="0">
                          <a:effectLst/>
                        </a:rPr>
                        <a:t>Funding Profile</a:t>
                      </a:r>
                      <a:endParaRPr lang="en-US" sz="14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FY18</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FY19</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36550">
                <a:tc>
                  <a:txBody>
                    <a:bodyPr/>
                    <a:lstStyle/>
                    <a:p>
                      <a:pPr algn="ctr" fontAlgn="t"/>
                      <a:r>
                        <a:rPr lang="en-US" sz="1800" u="none" strike="noStrike" dirty="0">
                          <a:effectLst/>
                        </a:rPr>
                        <a:t> </a:t>
                      </a:r>
                      <a:endParaRPr lang="en-US" sz="900" b="0" i="0" u="none" strike="noStrike" dirty="0">
                        <a:solidFill>
                          <a:srgbClr val="000000"/>
                        </a:solidFill>
                        <a:effectLst/>
                        <a:latin typeface="Arial"/>
                      </a:endParaRPr>
                    </a:p>
                  </a:txBody>
                  <a:tcPr marL="9525" marR="9525" marT="9525" marB="0"/>
                </a:tc>
                <a:tc>
                  <a:txBody>
                    <a:bodyPr/>
                    <a:lstStyle/>
                    <a:p>
                      <a:pPr algn="ctr" fontAlgn="t"/>
                      <a:r>
                        <a:rPr lang="en-US" sz="1800" b="1" u="none" strike="noStrike" dirty="0" smtClean="0">
                          <a:effectLst/>
                        </a:rPr>
                        <a:t>$1,000K</a:t>
                      </a:r>
                      <a:endParaRPr lang="en-US" sz="1800" b="1" i="0" u="none" strike="noStrike" dirty="0">
                        <a:solidFill>
                          <a:srgbClr val="000000"/>
                        </a:solidFill>
                        <a:effectLst/>
                        <a:latin typeface="Arial"/>
                      </a:endParaRPr>
                    </a:p>
                  </a:txBody>
                  <a:tcPr marL="9525" marR="9525" marT="9525" marB="0"/>
                </a:tc>
                <a:tc>
                  <a:txBody>
                    <a:bodyPr/>
                    <a:lstStyle/>
                    <a:p>
                      <a:pPr algn="ctr" fontAlgn="t"/>
                      <a:r>
                        <a:rPr lang="en-US" sz="1800" u="none" strike="noStrike" dirty="0" smtClean="0">
                          <a:effectLst/>
                        </a:rPr>
                        <a:t>$6,250K</a:t>
                      </a:r>
                      <a:endParaRPr lang="en-US" sz="1800" b="0" i="0" u="none" strike="noStrike" dirty="0">
                        <a:solidFill>
                          <a:srgbClr val="000000"/>
                        </a:solidFill>
                        <a:effectLst/>
                        <a:latin typeface="Arial"/>
                      </a:endParaRPr>
                    </a:p>
                  </a:txBody>
                  <a:tcPr marL="9525" marR="9525" marT="9525" marB="0"/>
                </a:tc>
                <a:tc>
                  <a:txBody>
                    <a:bodyPr/>
                    <a:lstStyle/>
                    <a:p>
                      <a:pPr algn="ctr" fontAlgn="t"/>
                      <a:r>
                        <a:rPr lang="en-US" sz="1800" u="none" strike="noStrike" dirty="0" smtClean="0">
                          <a:effectLst/>
                        </a:rPr>
                        <a:t>$6,350K</a:t>
                      </a:r>
                      <a:endParaRPr lang="en-US" sz="1800" b="0" i="0" u="none" strike="noStrike" dirty="0">
                        <a:solidFill>
                          <a:srgbClr val="000000"/>
                        </a:solidFill>
                        <a:effectLst/>
                        <a:latin typeface="Arial"/>
                      </a:endParaRPr>
                    </a:p>
                  </a:txBody>
                  <a:tcPr marL="9525" marR="9525" marT="9525" marB="0"/>
                </a:tc>
                <a:tc>
                  <a:txBody>
                    <a:bodyPr/>
                    <a:lstStyle/>
                    <a:p>
                      <a:pPr algn="ctr" fontAlgn="t"/>
                      <a:r>
                        <a:rPr lang="en-US" sz="1800" u="none" strike="noStrike" dirty="0" smtClean="0">
                          <a:effectLst/>
                        </a:rPr>
                        <a:t>$6,200K</a:t>
                      </a:r>
                      <a:endParaRPr lang="en-US" sz="1800" b="0" i="0" u="none" strike="noStrike" dirty="0">
                        <a:solidFill>
                          <a:srgbClr val="000000"/>
                        </a:solidFill>
                        <a:effectLst/>
                        <a:latin typeface="Arial"/>
                      </a:endParaRPr>
                    </a:p>
                  </a:txBody>
                  <a:tcPr marL="9525" marR="9525" marT="9525" marB="0"/>
                </a:tc>
                <a:tc>
                  <a:txBody>
                    <a:bodyPr/>
                    <a:lstStyle/>
                    <a:p>
                      <a:pPr algn="ctr" fontAlgn="t"/>
                      <a:r>
                        <a:rPr lang="en-US" sz="1800" u="none" strike="noStrike" dirty="0">
                          <a:effectLst/>
                        </a:rPr>
                        <a:t>$</a:t>
                      </a:r>
                      <a:r>
                        <a:rPr lang="en-US" sz="1800" u="none" strike="noStrike" dirty="0" smtClean="0">
                          <a:effectLst/>
                        </a:rPr>
                        <a:t>4,200K</a:t>
                      </a:r>
                      <a:endParaRPr lang="en-US" sz="18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nvGraphicFramePr>
        <p:xfrm>
          <a:off x="381000" y="806450"/>
          <a:ext cx="8458200" cy="944772"/>
        </p:xfrm>
        <a:graphic>
          <a:graphicData uri="http://schemas.openxmlformats.org/drawingml/2006/table">
            <a:tbl>
              <a:tblPr firstRow="1" bandRow="1">
                <a:tableStyleId>{073A0DAA-6AF3-43AB-8588-CEC1D06C72B9}</a:tableStyleId>
              </a:tblPr>
              <a:tblGrid>
                <a:gridCol w="8458200">
                  <a:extLst>
                    <a:ext uri="{9D8B030D-6E8A-4147-A177-3AD203B41FA5}">
                      <a16:colId xmlns:a16="http://schemas.microsoft.com/office/drawing/2014/main" val="20000"/>
                    </a:ext>
                  </a:extLst>
                </a:gridCol>
              </a:tblGrid>
              <a:tr h="944563">
                <a:tc>
                  <a:txBody>
                    <a:bodyPr/>
                    <a:lstStyle/>
                    <a:p>
                      <a:pPr algn="ctr"/>
                      <a:r>
                        <a:rPr lang="en-US" sz="2400" b="1" dirty="0" smtClean="0">
                          <a:solidFill>
                            <a:schemeClr val="tx1"/>
                          </a:solidFill>
                        </a:rPr>
                        <a:t>Research Area: Data</a:t>
                      </a:r>
                      <a:r>
                        <a:rPr lang="en-US" sz="2400" b="1" baseline="0" dirty="0" smtClean="0">
                          <a:solidFill>
                            <a:schemeClr val="tx1"/>
                          </a:solidFill>
                        </a:rPr>
                        <a:t> Analytics</a:t>
                      </a:r>
                    </a:p>
                    <a:p>
                      <a:pPr marL="0" indent="0" algn="ctr" fontAlgn="auto">
                        <a:spcBef>
                          <a:spcPts val="0"/>
                        </a:spcBef>
                        <a:spcAft>
                          <a:spcPts val="0"/>
                        </a:spcAft>
                        <a:buFont typeface="Wingdings" panose="05000000000000000000" pitchFamily="2" charset="2"/>
                        <a:buNone/>
                        <a:defRPr/>
                      </a:pPr>
                      <a:r>
                        <a:rPr lang="en-US" sz="1600" b="1" dirty="0" smtClean="0">
                          <a:solidFill>
                            <a:srgbClr val="C00000"/>
                          </a:solidFill>
                          <a:latin typeface="+mn-lt"/>
                          <a:cs typeface="+mn-cs"/>
                        </a:rPr>
                        <a:t>Develop analytical capabilities for aggregating and correlating current data with the intent of understanding, predicting, and responding to cyber attacks</a:t>
                      </a:r>
                      <a:endParaRPr lang="en-US" sz="1600" b="1" dirty="0">
                        <a:solidFill>
                          <a:srgbClr val="C00000"/>
                        </a:solidFill>
                        <a:latin typeface="+mn-lt"/>
                        <a:cs typeface="+mn-cs"/>
                      </a:endParaRPr>
                    </a:p>
                  </a:txBody>
                  <a:tcPr marL="91431" marR="91431" marT="45666" marB="456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39864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68C1D8C7-987F-40CF-B340-67FA0CFC7F69}" type="slidenum">
              <a:rPr lang="en-US" altLang="en-US" sz="1200" smtClean="0">
                <a:solidFill>
                  <a:srgbClr val="898989"/>
                </a:solidFill>
              </a:rPr>
              <a:pPr fontAlgn="base">
                <a:spcBef>
                  <a:spcPct val="0"/>
                </a:spcBef>
                <a:spcAft>
                  <a:spcPct val="0"/>
                </a:spcAft>
              </a:pPr>
              <a:t>13</a:t>
            </a:fld>
            <a:endParaRPr lang="en-US" altLang="en-US" sz="1200" dirty="0" smtClean="0">
              <a:solidFill>
                <a:srgbClr val="898989"/>
              </a:solidFill>
            </a:endParaRPr>
          </a:p>
        </p:txBody>
      </p:sp>
      <p:sp>
        <p:nvSpPr>
          <p:cNvPr id="14339"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4340"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Cybersecurity R&amp;D Plan – Research Requirements</a:t>
            </a:r>
            <a:endParaRPr lang="en-US" sz="3200" b="1" dirty="0">
              <a:solidFill>
                <a:schemeClr val="accent3">
                  <a:lumMod val="40000"/>
                  <a:lumOff val="60000"/>
                </a:schemeClr>
              </a:solidFill>
              <a:latin typeface="Calibri" pitchFamily="34" charset="0"/>
              <a:cs typeface="+mn-cs"/>
            </a:endParaRPr>
          </a:p>
        </p:txBody>
      </p:sp>
      <p:sp>
        <p:nvSpPr>
          <p:cNvPr id="14" name="Rectangle 13"/>
          <p:cNvSpPr/>
          <p:nvPr/>
        </p:nvSpPr>
        <p:spPr>
          <a:xfrm>
            <a:off x="296863" y="1946275"/>
            <a:ext cx="4081462" cy="1016000"/>
          </a:xfrm>
          <a:prstGeom prst="rect">
            <a:avLst/>
          </a:prstGeom>
          <a:solidFill>
            <a:schemeClr val="accent1">
              <a:lumMod val="20000"/>
              <a:lumOff val="80000"/>
            </a:schemeClr>
          </a:solidFill>
          <a:ln w="38100">
            <a:solidFill>
              <a:schemeClr val="tx1"/>
            </a:solidFill>
          </a:ln>
        </p:spPr>
        <p:txBody>
          <a:bodyPr>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The Situational Awareness Visualization </a:t>
            </a:r>
            <a:r>
              <a:rPr lang="en-US" sz="1200" dirty="0">
                <a:latin typeface="+mn-lt"/>
                <a:cs typeface="+mn-cs"/>
              </a:rPr>
              <a:t>research will identify, integrate, evaluate, and provide recommendations for products that enhance the situational awareness visualizations available to operators and maintainers of NAS</a:t>
            </a:r>
          </a:p>
        </p:txBody>
      </p:sp>
      <p:pic>
        <p:nvPicPr>
          <p:cNvPr id="14343" name="Picture 4" descr="Image result for situational awareness 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200400"/>
            <a:ext cx="407035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226050" y="2038350"/>
            <a:ext cx="3175000" cy="830263"/>
          </a:xfrm>
          <a:prstGeom prst="rect">
            <a:avLst/>
          </a:prstGeom>
          <a:solidFill>
            <a:schemeClr val="accent1">
              <a:lumMod val="20000"/>
              <a:lumOff val="80000"/>
            </a:schemeClr>
          </a:solidFill>
          <a:ln w="38100">
            <a:solidFill>
              <a:schemeClr val="tx1"/>
            </a:solidFill>
          </a:ln>
        </p:spPr>
        <p:txBody>
          <a:bodyPr>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The ASISP Response and Recovery </a:t>
            </a:r>
            <a:r>
              <a:rPr lang="en-US" sz="1200" dirty="0">
                <a:latin typeface="+mn-lt"/>
                <a:cs typeface="+mn-cs"/>
              </a:rPr>
              <a:t>research will provide human factors data and context to study pilot responses to cyber-attacks</a:t>
            </a:r>
          </a:p>
        </p:txBody>
      </p:sp>
      <p:sp>
        <p:nvSpPr>
          <p:cNvPr id="14345" name="AutoShape 2" descr="Image result for cyber respons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6" name="AutoShape 4" descr="Image result for cyber response"/>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7" name="AutoShape 6" descr="Image result for cyber response"/>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8" name="AutoShape 8" descr="Image result for cyber response"/>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9" name="AutoShape 10" descr="Image result for cyber response"/>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50" name="AutoShape 12" descr="Image result for cyber response"/>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51" name="AutoShape 14" descr="Image result for cyber response"/>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pic>
        <p:nvPicPr>
          <p:cNvPr id="14352" name="Picture 16" descr="Image result for cyber respo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49" y="2962275"/>
            <a:ext cx="3175001"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p:cNvGraphicFramePr>
            <a:graphicFrameLocks noGrp="1"/>
          </p:cNvGraphicFramePr>
          <p:nvPr>
            <p:extLst/>
          </p:nvPr>
        </p:nvGraphicFramePr>
        <p:xfrm>
          <a:off x="460375" y="790575"/>
          <a:ext cx="8302625" cy="944772"/>
        </p:xfrm>
        <a:graphic>
          <a:graphicData uri="http://schemas.openxmlformats.org/drawingml/2006/table">
            <a:tbl>
              <a:tblPr firstRow="1" bandRow="1">
                <a:tableStyleId>{073A0DAA-6AF3-43AB-8588-CEC1D06C72B9}</a:tableStyleId>
              </a:tblPr>
              <a:tblGrid>
                <a:gridCol w="8302625">
                  <a:extLst>
                    <a:ext uri="{9D8B030D-6E8A-4147-A177-3AD203B41FA5}">
                      <a16:colId xmlns:a16="http://schemas.microsoft.com/office/drawing/2014/main" val="20000"/>
                    </a:ext>
                  </a:extLst>
                </a:gridCol>
              </a:tblGrid>
              <a:tr h="944563">
                <a:tc>
                  <a:txBody>
                    <a:bodyPr/>
                    <a:lstStyle/>
                    <a:p>
                      <a:pPr algn="ctr"/>
                      <a:r>
                        <a:rPr lang="en-US" sz="2400" b="1" dirty="0" smtClean="0">
                          <a:solidFill>
                            <a:schemeClr val="tx1"/>
                          </a:solidFill>
                        </a:rPr>
                        <a:t>Research Area: Human</a:t>
                      </a:r>
                      <a:r>
                        <a:rPr lang="en-US" sz="2400" b="1" baseline="0" dirty="0" smtClean="0">
                          <a:solidFill>
                            <a:schemeClr val="tx1"/>
                          </a:solidFill>
                        </a:rPr>
                        <a:t> Behavior/Human Factors</a:t>
                      </a:r>
                    </a:p>
                    <a:p>
                      <a:pPr marL="0" indent="0" algn="ctr" fontAlgn="auto">
                        <a:spcBef>
                          <a:spcPts val="0"/>
                        </a:spcBef>
                        <a:spcAft>
                          <a:spcPts val="0"/>
                        </a:spcAft>
                        <a:buFont typeface="Wingdings" panose="05000000000000000000" pitchFamily="2" charset="2"/>
                        <a:buNone/>
                        <a:defRPr/>
                      </a:pPr>
                      <a:r>
                        <a:rPr lang="en-US" sz="1600" b="1" dirty="0" smtClean="0">
                          <a:solidFill>
                            <a:srgbClr val="C00000"/>
                          </a:solidFill>
                          <a:latin typeface="+mn-lt"/>
                          <a:cs typeface="+mn-cs"/>
                        </a:rPr>
                        <a:t>Develop and validate human-in-the-loop policies, training, and procedures to detect and respond to cyber attacks</a:t>
                      </a:r>
                      <a:endParaRPr lang="en-US" sz="1600" b="1" dirty="0">
                        <a:solidFill>
                          <a:srgbClr val="C00000"/>
                        </a:solidFill>
                        <a:latin typeface="+mn-lt"/>
                        <a:cs typeface="+mn-cs"/>
                      </a:endParaRPr>
                    </a:p>
                  </a:txBody>
                  <a:tcPr marL="91431" marR="91431" marT="45666" marB="456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nvPr>
        </p:nvGraphicFramePr>
        <p:xfrm>
          <a:off x="409432" y="5891331"/>
          <a:ext cx="8276323" cy="598170"/>
        </p:xfrm>
        <a:graphic>
          <a:graphicData uri="http://schemas.openxmlformats.org/drawingml/2006/table">
            <a:tbl>
              <a:tblPr firstRow="1" bandRow="1">
                <a:tableStyleId>{5C22544A-7EE6-4342-B048-85BDC9FD1C3A}</a:tableStyleId>
              </a:tblPr>
              <a:tblGrid>
                <a:gridCol w="1563083">
                  <a:extLst>
                    <a:ext uri="{9D8B030D-6E8A-4147-A177-3AD203B41FA5}">
                      <a16:colId xmlns:a16="http://schemas.microsoft.com/office/drawing/2014/main" val="20000"/>
                    </a:ext>
                  </a:extLst>
                </a:gridCol>
                <a:gridCol w="1342648">
                  <a:extLst>
                    <a:ext uri="{9D8B030D-6E8A-4147-A177-3AD203B41FA5}">
                      <a16:colId xmlns:a16="http://schemas.microsoft.com/office/drawing/2014/main" val="20001"/>
                    </a:ext>
                  </a:extLst>
                </a:gridCol>
                <a:gridCol w="1342648">
                  <a:extLst>
                    <a:ext uri="{9D8B030D-6E8A-4147-A177-3AD203B41FA5}">
                      <a16:colId xmlns:a16="http://schemas.microsoft.com/office/drawing/2014/main" val="20002"/>
                    </a:ext>
                  </a:extLst>
                </a:gridCol>
                <a:gridCol w="1342648">
                  <a:extLst>
                    <a:ext uri="{9D8B030D-6E8A-4147-A177-3AD203B41FA5}">
                      <a16:colId xmlns:a16="http://schemas.microsoft.com/office/drawing/2014/main" val="20003"/>
                    </a:ext>
                  </a:extLst>
                </a:gridCol>
                <a:gridCol w="1342648">
                  <a:extLst>
                    <a:ext uri="{9D8B030D-6E8A-4147-A177-3AD203B41FA5}">
                      <a16:colId xmlns:a16="http://schemas.microsoft.com/office/drawing/2014/main" val="20004"/>
                    </a:ext>
                  </a:extLst>
                </a:gridCol>
                <a:gridCol w="1342648">
                  <a:extLst>
                    <a:ext uri="{9D8B030D-6E8A-4147-A177-3AD203B41FA5}">
                      <a16:colId xmlns:a16="http://schemas.microsoft.com/office/drawing/2014/main" val="20005"/>
                    </a:ext>
                  </a:extLst>
                </a:gridCol>
              </a:tblGrid>
              <a:tr h="0">
                <a:tc>
                  <a:txBody>
                    <a:bodyPr/>
                    <a:lstStyle/>
                    <a:p>
                      <a:pPr algn="ctr" rtl="0" fontAlgn="ctr"/>
                      <a:r>
                        <a:rPr lang="en-US" sz="1400" u="none" strike="noStrike" dirty="0">
                          <a:effectLst/>
                        </a:rPr>
                        <a:t>Funding Profile</a:t>
                      </a:r>
                      <a:endParaRPr lang="en-US" sz="14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FY18</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FY19</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14325">
                <a:tc>
                  <a:txBody>
                    <a:bodyPr/>
                    <a:lstStyle/>
                    <a:p>
                      <a:pPr algn="ctr" fontAlgn="t"/>
                      <a:r>
                        <a:rPr lang="en-US" sz="1800" u="none" strike="noStrike" dirty="0">
                          <a:effectLst/>
                        </a:rPr>
                        <a:t> </a:t>
                      </a:r>
                      <a:endParaRPr lang="en-US" sz="900" b="0" i="0" u="none" strike="noStrike" dirty="0">
                        <a:solidFill>
                          <a:srgbClr val="000000"/>
                        </a:solidFill>
                        <a:effectLst/>
                        <a:latin typeface="Arial"/>
                      </a:endParaRPr>
                    </a:p>
                  </a:txBody>
                  <a:tcPr marL="9525" marR="9525" marT="9525" marB="0"/>
                </a:tc>
                <a:tc>
                  <a:txBody>
                    <a:bodyPr/>
                    <a:lstStyle/>
                    <a:p>
                      <a:pPr algn="ctr" fontAlgn="t"/>
                      <a:r>
                        <a:rPr lang="en-US" sz="1800" u="none" strike="noStrike" dirty="0" smtClean="0">
                          <a:effectLst/>
                        </a:rPr>
                        <a:t>$0K</a:t>
                      </a:r>
                      <a:endParaRPr lang="en-US" sz="1800" b="0" i="0" u="none" strike="noStrike" dirty="0">
                        <a:solidFill>
                          <a:srgbClr val="000000"/>
                        </a:solidFill>
                        <a:effectLst/>
                        <a:latin typeface="Arial"/>
                      </a:endParaRPr>
                    </a:p>
                  </a:txBody>
                  <a:tcPr marL="9525" marR="9525" marT="9525" marB="0"/>
                </a:tc>
                <a:tc>
                  <a:txBody>
                    <a:bodyPr/>
                    <a:lstStyle/>
                    <a:p>
                      <a:pPr algn="ctr" fontAlgn="t"/>
                      <a:r>
                        <a:rPr lang="en-US" sz="1800" u="none" strike="noStrike" dirty="0" smtClean="0">
                          <a:effectLst/>
                        </a:rPr>
                        <a:t>$1,000K</a:t>
                      </a:r>
                      <a:endParaRPr lang="en-US" sz="1800" b="0" i="0" u="none" strike="noStrike" dirty="0">
                        <a:solidFill>
                          <a:srgbClr val="000000"/>
                        </a:solidFill>
                        <a:effectLst/>
                        <a:latin typeface="Arial"/>
                      </a:endParaRPr>
                    </a:p>
                  </a:txBody>
                  <a:tcPr marL="9525" marR="9525" marT="9525" marB="0"/>
                </a:tc>
                <a:tc>
                  <a:txBody>
                    <a:bodyPr/>
                    <a:lstStyle/>
                    <a:p>
                      <a:pPr algn="ctr" fontAlgn="t"/>
                      <a:r>
                        <a:rPr lang="en-US" sz="1800" u="none" strike="noStrike" dirty="0" smtClean="0">
                          <a:effectLst/>
                        </a:rPr>
                        <a:t>$3,000K</a:t>
                      </a:r>
                      <a:endParaRPr lang="en-US" sz="1800" b="0" i="0" u="none" strike="noStrike" dirty="0">
                        <a:solidFill>
                          <a:srgbClr val="000000"/>
                        </a:solidFill>
                        <a:effectLst/>
                        <a:latin typeface="Arial"/>
                      </a:endParaRPr>
                    </a:p>
                  </a:txBody>
                  <a:tcPr marL="9525" marR="9525" marT="9525" marB="0"/>
                </a:tc>
                <a:tc>
                  <a:txBody>
                    <a:bodyPr/>
                    <a:lstStyle/>
                    <a:p>
                      <a:pPr algn="ctr" fontAlgn="t"/>
                      <a:r>
                        <a:rPr lang="en-US" sz="1800" u="none" strike="noStrike" dirty="0" smtClean="0">
                          <a:effectLst/>
                        </a:rPr>
                        <a:t>$3,000K</a:t>
                      </a:r>
                      <a:endParaRPr lang="en-US" sz="1800" b="0" i="0" u="none" strike="noStrike" dirty="0">
                        <a:solidFill>
                          <a:srgbClr val="000000"/>
                        </a:solidFill>
                        <a:effectLst/>
                        <a:latin typeface="Arial"/>
                      </a:endParaRPr>
                    </a:p>
                  </a:txBody>
                  <a:tcPr marL="9525" marR="9525" marT="9525" marB="0"/>
                </a:tc>
                <a:tc>
                  <a:txBody>
                    <a:bodyPr/>
                    <a:lstStyle/>
                    <a:p>
                      <a:pPr algn="ctr" fontAlgn="t"/>
                      <a:r>
                        <a:rPr lang="en-US" sz="1800" u="none" strike="noStrike" dirty="0" smtClean="0">
                          <a:effectLst/>
                        </a:rPr>
                        <a:t>$2,000K</a:t>
                      </a:r>
                      <a:endParaRPr lang="en-US" sz="1800" b="0"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70101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0DF0F8FC-DF27-4C9F-B9CB-7625BC168755}" type="slidenum">
              <a:rPr lang="en-US" altLang="en-US" sz="1200" smtClean="0">
                <a:solidFill>
                  <a:srgbClr val="898989"/>
                </a:solidFill>
              </a:rPr>
              <a:pPr fontAlgn="base">
                <a:spcBef>
                  <a:spcPct val="0"/>
                </a:spcBef>
                <a:spcAft>
                  <a:spcPct val="0"/>
                </a:spcAft>
              </a:pPr>
              <a:t>14</a:t>
            </a:fld>
            <a:endParaRPr lang="en-US" altLang="en-US" sz="1200" dirty="0" smtClean="0">
              <a:solidFill>
                <a:srgbClr val="898989"/>
              </a:solidFill>
            </a:endParaRPr>
          </a:p>
        </p:txBody>
      </p:sp>
      <p:sp>
        <p:nvSpPr>
          <p:cNvPr id="15363"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5364"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Cybersecurity R&amp;D Plan – Research Requirements</a:t>
            </a:r>
            <a:endParaRPr lang="en-US" sz="3200" b="1" dirty="0">
              <a:solidFill>
                <a:schemeClr val="accent3">
                  <a:lumMod val="40000"/>
                  <a:lumOff val="60000"/>
                </a:schemeClr>
              </a:solidFill>
              <a:latin typeface="Calibri" pitchFamily="34" charset="0"/>
              <a:cs typeface="+mn-cs"/>
            </a:endParaRPr>
          </a:p>
        </p:txBody>
      </p:sp>
      <p:pic>
        <p:nvPicPr>
          <p:cNvPr id="15366" name="Picture 4" descr="Image result for position navigation and ti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3924300"/>
            <a:ext cx="2362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33363" y="1860550"/>
            <a:ext cx="2814637" cy="1938992"/>
          </a:xfrm>
          <a:prstGeom prst="rect">
            <a:avLst/>
          </a:prstGeom>
          <a:solidFill>
            <a:schemeClr val="accent1">
              <a:lumMod val="20000"/>
              <a:lumOff val="80000"/>
            </a:schemeClr>
          </a:solidFill>
          <a:ln w="57150">
            <a:solidFill>
              <a:srgbClr val="7030A0"/>
            </a:solidFill>
            <a:prstDash val="dash"/>
          </a:ln>
        </p:spPr>
        <p:txBody>
          <a:bodyPr wrap="square">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The Space-based Positioning, Navigation, and Timing (PNT) </a:t>
            </a:r>
            <a:r>
              <a:rPr lang="en-US" sz="1200" dirty="0">
                <a:latin typeface="+mn-lt"/>
                <a:cs typeface="+mn-cs"/>
              </a:rPr>
              <a:t>research need focuses on enabling technologies for NextGen capabilities and identifying the critical failure mechanisms for essential elements of the national airspace infrastructure and external supporting infrastructure sectors</a:t>
            </a:r>
            <a:r>
              <a:rPr lang="en-US" sz="1200" dirty="0" smtClean="0">
                <a:latin typeface="+mn-lt"/>
                <a:cs typeface="+mn-cs"/>
              </a:rPr>
              <a:t>. (Currently identified as a research need.)</a:t>
            </a:r>
            <a:endParaRPr lang="en-US" sz="1200" dirty="0">
              <a:latin typeface="+mn-lt"/>
              <a:cs typeface="+mn-cs"/>
            </a:endParaRPr>
          </a:p>
        </p:txBody>
      </p:sp>
      <p:sp>
        <p:nvSpPr>
          <p:cNvPr id="17" name="Rectangle 16"/>
          <p:cNvSpPr/>
          <p:nvPr/>
        </p:nvSpPr>
        <p:spPr>
          <a:xfrm>
            <a:off x="3348831" y="2229505"/>
            <a:ext cx="2719388" cy="1570037"/>
          </a:xfrm>
          <a:prstGeom prst="rect">
            <a:avLst/>
          </a:prstGeom>
          <a:solidFill>
            <a:schemeClr val="accent1">
              <a:lumMod val="20000"/>
              <a:lumOff val="80000"/>
            </a:schemeClr>
          </a:solidFill>
          <a:ln w="38100">
            <a:solidFill>
              <a:schemeClr val="tx1"/>
            </a:solidFill>
          </a:ln>
        </p:spPr>
        <p:txBody>
          <a:bodyPr>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UAS C2 Link Systems Security Capability </a:t>
            </a:r>
            <a:r>
              <a:rPr lang="en-US" sz="1200" dirty="0">
                <a:latin typeface="+mn-lt"/>
                <a:cs typeface="+mn-cs"/>
              </a:rPr>
              <a:t>research will conduct in-house testing to assess efficient and effective mitigation against security threats of terrestrial, SatCom, and network terrestrial and SatCom C2 data link systems with a high level of sophistication.</a:t>
            </a:r>
          </a:p>
        </p:txBody>
      </p:sp>
      <p:pic>
        <p:nvPicPr>
          <p:cNvPr id="15369" name="Picture 10" descr="Image result for UAS f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4095750"/>
            <a:ext cx="28479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6559550" y="2152650"/>
            <a:ext cx="2265363" cy="1784350"/>
          </a:xfrm>
          <a:prstGeom prst="rect">
            <a:avLst/>
          </a:prstGeom>
          <a:solidFill>
            <a:schemeClr val="accent1">
              <a:lumMod val="20000"/>
              <a:lumOff val="80000"/>
            </a:schemeClr>
          </a:solidFill>
          <a:ln w="38100">
            <a:solidFill>
              <a:schemeClr val="tx1"/>
            </a:solidFill>
          </a:ln>
        </p:spPr>
        <p:txBody>
          <a:bodyPr>
            <a:spAutoFit/>
          </a:bodyPr>
          <a:lstStyle/>
          <a:p>
            <a:pPr marL="285750" indent="-285750" fontAlgn="auto">
              <a:spcBef>
                <a:spcPts val="0"/>
              </a:spcBef>
              <a:spcAft>
                <a:spcPts val="0"/>
              </a:spcAft>
              <a:buFont typeface="Wingdings" panose="05000000000000000000" pitchFamily="2" charset="2"/>
              <a:buChar char="ü"/>
              <a:defRPr/>
            </a:pPr>
            <a:r>
              <a:rPr lang="en-US" sz="1200" b="1" dirty="0">
                <a:solidFill>
                  <a:srgbClr val="FF0000"/>
                </a:solidFill>
                <a:latin typeface="+mn-lt"/>
                <a:cs typeface="+mn-cs"/>
              </a:rPr>
              <a:t>The FAA CyTF </a:t>
            </a:r>
            <a:r>
              <a:rPr lang="en-US" sz="1200" dirty="0">
                <a:latin typeface="+mn-lt"/>
                <a:cs typeface="+mn-cs"/>
              </a:rPr>
              <a:t>research supports evolution of CyTF to provide more comprehensive and complex cybersecurity exercises, product evaluations, cybersecurity risk testing, and other R&amp;D activities</a:t>
            </a:r>
          </a:p>
          <a:p>
            <a:pPr fontAlgn="auto">
              <a:spcBef>
                <a:spcPts val="0"/>
              </a:spcBef>
              <a:spcAft>
                <a:spcPts val="0"/>
              </a:spcAft>
              <a:defRPr/>
            </a:pPr>
            <a:endParaRPr lang="en-US" sz="1400" dirty="0">
              <a:latin typeface="+mn-lt"/>
              <a:cs typeface="+mn-cs"/>
            </a:endParaRPr>
          </a:p>
        </p:txBody>
      </p:sp>
      <p:pic>
        <p:nvPicPr>
          <p:cNvPr id="15371" name="Picture 8" descr="Image result for CYBERSECURITY TEST FACI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138" y="4095750"/>
            <a:ext cx="27717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nvGraphicFramePr>
        <p:xfrm>
          <a:off x="460375" y="762000"/>
          <a:ext cx="8302625" cy="973138"/>
        </p:xfrm>
        <a:graphic>
          <a:graphicData uri="http://schemas.openxmlformats.org/drawingml/2006/table">
            <a:tbl>
              <a:tblPr firstRow="1" bandRow="1">
                <a:tableStyleId>{073A0DAA-6AF3-43AB-8588-CEC1D06C72B9}</a:tableStyleId>
              </a:tblPr>
              <a:tblGrid>
                <a:gridCol w="8302625">
                  <a:extLst>
                    <a:ext uri="{9D8B030D-6E8A-4147-A177-3AD203B41FA5}">
                      <a16:colId xmlns:a16="http://schemas.microsoft.com/office/drawing/2014/main" val="20000"/>
                    </a:ext>
                  </a:extLst>
                </a:gridCol>
              </a:tblGrid>
              <a:tr h="973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Research Area: System-Wide</a:t>
                      </a:r>
                      <a:r>
                        <a:rPr lang="en-US" sz="2400" b="1" baseline="0" dirty="0" smtClean="0">
                          <a:solidFill>
                            <a:schemeClr val="tx1"/>
                          </a:solidFill>
                        </a:rPr>
                        <a:t> Safety Assurance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latin typeface="+mn-lt"/>
                          <a:cs typeface="+mn-cs"/>
                        </a:rPr>
                        <a:t>Develop real time, continuous, safety analysis and assurance tools and capabilities to prevent/mitigate the impact of cyber attacks</a:t>
                      </a:r>
                      <a:endParaRPr lang="en-US" sz="1600" b="1" u="sng" dirty="0" smtClean="0">
                        <a:solidFill>
                          <a:srgbClr val="C00000"/>
                        </a:solidFill>
                        <a:latin typeface="+mn-lt"/>
                        <a:cs typeface="+mn-cs"/>
                      </a:endParaRPr>
                    </a:p>
                  </a:txBody>
                  <a:tcPr marL="91431" marR="91431" marT="45666" marB="456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3252752"/>
              </p:ext>
            </p:extLst>
          </p:nvPr>
        </p:nvGraphicFramePr>
        <p:xfrm>
          <a:off x="548590" y="6190043"/>
          <a:ext cx="8276323" cy="599313"/>
        </p:xfrm>
        <a:graphic>
          <a:graphicData uri="http://schemas.openxmlformats.org/drawingml/2006/table">
            <a:tbl>
              <a:tblPr firstRow="1" bandRow="1">
                <a:tableStyleId>{5C22544A-7EE6-4342-B048-85BDC9FD1C3A}</a:tableStyleId>
              </a:tblPr>
              <a:tblGrid>
                <a:gridCol w="1563083">
                  <a:extLst>
                    <a:ext uri="{9D8B030D-6E8A-4147-A177-3AD203B41FA5}">
                      <a16:colId xmlns:a16="http://schemas.microsoft.com/office/drawing/2014/main" val="20000"/>
                    </a:ext>
                  </a:extLst>
                </a:gridCol>
                <a:gridCol w="1342648">
                  <a:extLst>
                    <a:ext uri="{9D8B030D-6E8A-4147-A177-3AD203B41FA5}">
                      <a16:colId xmlns:a16="http://schemas.microsoft.com/office/drawing/2014/main" val="20001"/>
                    </a:ext>
                  </a:extLst>
                </a:gridCol>
                <a:gridCol w="1342648">
                  <a:extLst>
                    <a:ext uri="{9D8B030D-6E8A-4147-A177-3AD203B41FA5}">
                      <a16:colId xmlns:a16="http://schemas.microsoft.com/office/drawing/2014/main" val="20002"/>
                    </a:ext>
                  </a:extLst>
                </a:gridCol>
                <a:gridCol w="1342648">
                  <a:extLst>
                    <a:ext uri="{9D8B030D-6E8A-4147-A177-3AD203B41FA5}">
                      <a16:colId xmlns:a16="http://schemas.microsoft.com/office/drawing/2014/main" val="20003"/>
                    </a:ext>
                  </a:extLst>
                </a:gridCol>
                <a:gridCol w="1342648">
                  <a:extLst>
                    <a:ext uri="{9D8B030D-6E8A-4147-A177-3AD203B41FA5}">
                      <a16:colId xmlns:a16="http://schemas.microsoft.com/office/drawing/2014/main" val="20004"/>
                    </a:ext>
                  </a:extLst>
                </a:gridCol>
                <a:gridCol w="1342648">
                  <a:extLst>
                    <a:ext uri="{9D8B030D-6E8A-4147-A177-3AD203B41FA5}">
                      <a16:colId xmlns:a16="http://schemas.microsoft.com/office/drawing/2014/main" val="20005"/>
                    </a:ext>
                  </a:extLst>
                </a:gridCol>
              </a:tblGrid>
              <a:tr h="0">
                <a:tc>
                  <a:txBody>
                    <a:bodyPr/>
                    <a:lstStyle/>
                    <a:p>
                      <a:pPr algn="ctr" rtl="0" fontAlgn="ctr"/>
                      <a:r>
                        <a:rPr lang="en-US" sz="1400" u="none" strike="noStrike" dirty="0">
                          <a:effectLst/>
                        </a:rPr>
                        <a:t>Funding Profile</a:t>
                      </a:r>
                      <a:endParaRPr lang="en-US" sz="14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FY18</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FY19</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14325">
                <a:tc>
                  <a:txBody>
                    <a:bodyPr/>
                    <a:lstStyle/>
                    <a:p>
                      <a:pPr algn="ctr" fontAlgn="t"/>
                      <a:r>
                        <a:rPr lang="en-US" sz="1800" u="none" strike="noStrike" dirty="0">
                          <a:effectLst/>
                        </a:rPr>
                        <a:t> </a:t>
                      </a:r>
                      <a:endParaRPr lang="en-US" sz="900" b="0" i="0" u="none" strike="noStrike" dirty="0">
                        <a:solidFill>
                          <a:srgbClr val="000000"/>
                        </a:solidFill>
                        <a:effectLst/>
                        <a:latin typeface="Arial"/>
                      </a:endParaRPr>
                    </a:p>
                  </a:txBody>
                  <a:tcPr marL="9525" marR="9525" marT="9525"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a:t>
                      </a:r>
                      <a:r>
                        <a:rPr lang="en-US" sz="1800" b="1" dirty="0" smtClean="0">
                          <a:solidFill>
                            <a:srgbClr val="111111"/>
                          </a:solidFill>
                          <a:effectLst/>
                          <a:latin typeface="Calibri"/>
                          <a:ea typeface="Calibri"/>
                          <a:cs typeface="Times New Roman"/>
                        </a:rPr>
                        <a:t>400K</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dirty="0">
                          <a:solidFill>
                            <a:srgbClr val="111111"/>
                          </a:solidFill>
                          <a:effectLst/>
                          <a:latin typeface="Calibri"/>
                          <a:ea typeface="Calibri"/>
                          <a:cs typeface="Times New Roman"/>
                        </a:rPr>
                        <a:t>$2,100K</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$2,100K</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$1,000K</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$1,000K</a:t>
                      </a:r>
                      <a:endParaRPr lang="en-US" sz="1800" b="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7567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17919" y="687519"/>
            <a:ext cx="2742233"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04427"/>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Research Needs:  </a:t>
            </a:r>
            <a:r>
              <a:rPr lang="en-US" sz="3200" b="1" dirty="0" smtClean="0">
                <a:solidFill>
                  <a:schemeClr val="accent3">
                    <a:lumMod val="40000"/>
                    <a:lumOff val="60000"/>
                  </a:schemeClr>
                </a:solidFill>
                <a:latin typeface="Calibri" pitchFamily="34" charset="0"/>
              </a:rPr>
              <a:t>UAS Cybersecurity</a:t>
            </a:r>
            <a:endParaRPr lang="en-US" sz="3200" b="1" dirty="0">
              <a:solidFill>
                <a:schemeClr val="accent3">
                  <a:lumMod val="40000"/>
                  <a:lumOff val="60000"/>
                </a:schemeClr>
              </a:solidFill>
              <a:latin typeface="Calibri" pitchFamily="34" charset="0"/>
              <a:cs typeface="+mn-cs"/>
            </a:endParaRPr>
          </a:p>
        </p:txBody>
      </p:sp>
      <p:sp>
        <p:nvSpPr>
          <p:cNvPr id="8" name="Slide Number Placeholder 7"/>
          <p:cNvSpPr>
            <a:spLocks noGrp="1"/>
          </p:cNvSpPr>
          <p:nvPr>
            <p:ph type="sldNum" sz="quarter" idx="12"/>
          </p:nvPr>
        </p:nvSpPr>
        <p:spPr>
          <a:xfrm>
            <a:off x="6560567" y="6471080"/>
            <a:ext cx="2133600" cy="365125"/>
          </a:xfrm>
        </p:spPr>
        <p:txBody>
          <a:bodyPr/>
          <a:lstStyle/>
          <a:p>
            <a:fld id="{638D2534-4F29-4D6A-99CA-34A9E7D541B9}" type="slidenum">
              <a:rPr lang="en-US" smtClean="0"/>
              <a:pPr/>
              <a:t>15</a:t>
            </a:fld>
            <a:endParaRPr lang="en-US" dirty="0"/>
          </a:p>
        </p:txBody>
      </p:sp>
      <p:sp>
        <p:nvSpPr>
          <p:cNvPr id="6" name="Rectangle 5"/>
          <p:cNvSpPr/>
          <p:nvPr/>
        </p:nvSpPr>
        <p:spPr>
          <a:xfrm>
            <a:off x="155575" y="876472"/>
            <a:ext cx="8652177" cy="923330"/>
          </a:xfrm>
          <a:prstGeom prst="rect">
            <a:avLst/>
          </a:prstGeom>
          <a:solidFill>
            <a:schemeClr val="accent5">
              <a:lumMod val="20000"/>
              <a:lumOff val="80000"/>
            </a:schemeClr>
          </a:solidFill>
          <a:ln w="28575">
            <a:solidFill>
              <a:schemeClr val="tx1"/>
            </a:solidFill>
          </a:ln>
        </p:spPr>
        <p:txBody>
          <a:bodyPr wrap="square">
            <a:spAutoFit/>
          </a:bodyPr>
          <a:lstStyle/>
          <a:p>
            <a:pPr marL="285750" indent="-285750">
              <a:buFont typeface="Arial" pitchFamily="34" charset="0"/>
              <a:buChar char="•"/>
            </a:pPr>
            <a:r>
              <a:rPr lang="en-US" dirty="0"/>
              <a:t>Four UAS-cybersecurity requirements that address a research gap.</a:t>
            </a:r>
          </a:p>
          <a:p>
            <a:pPr marL="285750" indent="-285750">
              <a:buFont typeface="Arial" pitchFamily="34" charset="0"/>
              <a:buChar char="•"/>
            </a:pPr>
            <a:r>
              <a:rPr lang="en-US" dirty="0"/>
              <a:t>Initial draft version of requirements are pending additional review and acceptance.</a:t>
            </a:r>
          </a:p>
          <a:p>
            <a:pPr marL="285750" indent="-285750">
              <a:buFont typeface="Arial" pitchFamily="34" charset="0"/>
              <a:buChar char="•"/>
            </a:pPr>
            <a:r>
              <a:rPr lang="en-US" dirty="0"/>
              <a:t>Cost estimates need to be vetted.</a:t>
            </a:r>
          </a:p>
        </p:txBody>
      </p:sp>
      <p:sp>
        <p:nvSpPr>
          <p:cNvPr id="9" name="Rectangle 8"/>
          <p:cNvSpPr/>
          <p:nvPr/>
        </p:nvSpPr>
        <p:spPr>
          <a:xfrm>
            <a:off x="155575" y="2012522"/>
            <a:ext cx="2282825" cy="2123658"/>
          </a:xfrm>
          <a:prstGeom prst="rect">
            <a:avLst/>
          </a:prstGeom>
          <a:solidFill>
            <a:schemeClr val="accent1">
              <a:lumMod val="20000"/>
              <a:lumOff val="80000"/>
            </a:schemeClr>
          </a:solidFill>
          <a:ln w="28575">
            <a:solidFill>
              <a:schemeClr val="tx1"/>
            </a:solidFill>
          </a:ln>
        </p:spPr>
        <p:txBody>
          <a:bodyPr wrap="square">
            <a:spAutoFit/>
          </a:bodyPr>
          <a:lstStyle/>
          <a:p>
            <a:r>
              <a:rPr lang="en-US" sz="1200" b="1" dirty="0" smtClean="0">
                <a:solidFill>
                  <a:srgbClr val="FF0000"/>
                </a:solidFill>
                <a:latin typeface="+mn-lt"/>
                <a:cs typeface="+mn-cs"/>
              </a:rPr>
              <a:t>Information Security Protection </a:t>
            </a:r>
            <a:r>
              <a:rPr lang="en-US" sz="1200" dirty="0" smtClean="0">
                <a:latin typeface="+mn-lt"/>
                <a:cs typeface="+mn-cs"/>
              </a:rPr>
              <a:t>research supports </a:t>
            </a:r>
            <a:r>
              <a:rPr lang="en-US" sz="1200" dirty="0" smtClean="0"/>
              <a:t>information </a:t>
            </a:r>
            <a:r>
              <a:rPr lang="en-US" sz="1200" dirty="0"/>
              <a:t>security concerns associated with:</a:t>
            </a:r>
          </a:p>
          <a:p>
            <a:pPr marL="171450" indent="-171450">
              <a:buFont typeface="Wingdings" panose="05000000000000000000" pitchFamily="2" charset="2"/>
              <a:buChar char="§"/>
            </a:pPr>
            <a:r>
              <a:rPr lang="en-US" sz="1200" dirty="0"/>
              <a:t> </a:t>
            </a:r>
            <a:r>
              <a:rPr lang="en-US" sz="1200" dirty="0" smtClean="0"/>
              <a:t>UAS </a:t>
            </a:r>
            <a:r>
              <a:rPr lang="en-US" sz="1200" dirty="0"/>
              <a:t>pilot to/from NAS- Data Communications</a:t>
            </a:r>
          </a:p>
          <a:p>
            <a:pPr marL="171450" lvl="0" indent="-171450">
              <a:buFont typeface="Wingdings" panose="05000000000000000000" pitchFamily="2" charset="2"/>
              <a:buChar char="§"/>
            </a:pPr>
            <a:r>
              <a:rPr lang="en-US" sz="1200" dirty="0"/>
              <a:t>UAS pilot to/from NAS- Voice Communications</a:t>
            </a:r>
          </a:p>
          <a:p>
            <a:pPr marL="171450" lvl="0" indent="-171450">
              <a:buFont typeface="Wingdings" panose="05000000000000000000" pitchFamily="2" charset="2"/>
              <a:buChar char="§"/>
            </a:pPr>
            <a:r>
              <a:rPr lang="en-US" sz="1200" dirty="0"/>
              <a:t>UAS Flight Plans</a:t>
            </a:r>
          </a:p>
          <a:p>
            <a:pPr marL="171450" lvl="0" indent="-171450">
              <a:buFont typeface="Wingdings" panose="05000000000000000000" pitchFamily="2" charset="2"/>
              <a:buChar char="§"/>
            </a:pPr>
            <a:r>
              <a:rPr lang="en-US" sz="1200" dirty="0"/>
              <a:t>UAS Departure Clearances</a:t>
            </a:r>
          </a:p>
          <a:p>
            <a:pPr marL="285750" indent="-285750" fontAlgn="auto">
              <a:spcBef>
                <a:spcPts val="0"/>
              </a:spcBef>
              <a:spcAft>
                <a:spcPts val="0"/>
              </a:spcAft>
              <a:buFont typeface="Wingdings" panose="05000000000000000000" pitchFamily="2" charset="2"/>
              <a:buChar char="ü"/>
              <a:defRPr/>
            </a:pPr>
            <a:endParaRPr lang="en-US" sz="1200" dirty="0">
              <a:latin typeface="+mn-lt"/>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196" y="1878736"/>
            <a:ext cx="3233057" cy="2315539"/>
          </a:xfrm>
          <a:prstGeom prst="rect">
            <a:avLst/>
          </a:prstGeom>
          <a:solidFill>
            <a:schemeClr val="bg2"/>
          </a:solidFill>
          <a:ln>
            <a:noFill/>
          </a:ln>
        </p:spPr>
      </p:pic>
      <p:sp>
        <p:nvSpPr>
          <p:cNvPr id="11" name="Rectangle 10"/>
          <p:cNvSpPr/>
          <p:nvPr/>
        </p:nvSpPr>
        <p:spPr>
          <a:xfrm>
            <a:off x="6333322" y="2007832"/>
            <a:ext cx="2511425" cy="1938992"/>
          </a:xfrm>
          <a:prstGeom prst="rect">
            <a:avLst/>
          </a:prstGeom>
          <a:solidFill>
            <a:srgbClr val="D0FEDB"/>
          </a:solidFill>
          <a:ln w="28575">
            <a:solidFill>
              <a:schemeClr val="tx1"/>
            </a:solidFill>
          </a:ln>
        </p:spPr>
        <p:txBody>
          <a:bodyPr>
            <a:spAutoFit/>
          </a:bodyPr>
          <a:lstStyle/>
          <a:p>
            <a:pPr marL="0" lvl="2">
              <a:defRPr/>
            </a:pPr>
            <a:r>
              <a:rPr lang="en-US" sz="1200" b="1" dirty="0" smtClean="0">
                <a:solidFill>
                  <a:srgbClr val="FF0000"/>
                </a:solidFill>
              </a:rPr>
              <a:t>Unmanned Aircraft Control Station Ground-to-Ground </a:t>
            </a:r>
            <a:r>
              <a:rPr lang="en-US" sz="1200" b="1" dirty="0">
                <a:solidFill>
                  <a:srgbClr val="FF0000"/>
                </a:solidFill>
              </a:rPr>
              <a:t>Communication with NAS Air Traffic </a:t>
            </a:r>
            <a:r>
              <a:rPr lang="en-US" sz="1200" b="1" dirty="0" smtClean="0">
                <a:solidFill>
                  <a:srgbClr val="FF0000"/>
                </a:solidFill>
              </a:rPr>
              <a:t>Control </a:t>
            </a:r>
            <a:r>
              <a:rPr lang="en-US" sz="1200" dirty="0" smtClean="0"/>
              <a:t>research supports </a:t>
            </a:r>
            <a:r>
              <a:rPr lang="en-US" sz="1200" dirty="0"/>
              <a:t>shall identify the safety issues associated with the use of UAS Gateways that provide the capability for multiple Pilots-in-Command (PICs) to communicate with Air Traffic Control via dynamically built voice bridges. </a:t>
            </a:r>
          </a:p>
        </p:txBody>
      </p:sp>
      <p:sp>
        <p:nvSpPr>
          <p:cNvPr id="13" name="Rectangle 12"/>
          <p:cNvSpPr/>
          <p:nvPr/>
        </p:nvSpPr>
        <p:spPr>
          <a:xfrm>
            <a:off x="155575" y="4465044"/>
            <a:ext cx="2075997" cy="1938992"/>
          </a:xfrm>
          <a:prstGeom prst="rect">
            <a:avLst/>
          </a:prstGeom>
          <a:solidFill>
            <a:srgbClr val="D0FEDB"/>
          </a:solidFill>
          <a:ln w="28575">
            <a:solidFill>
              <a:schemeClr val="tx1"/>
            </a:solidFill>
          </a:ln>
        </p:spPr>
        <p:txBody>
          <a:bodyPr wrap="square">
            <a:spAutoFit/>
          </a:bodyPr>
          <a:lstStyle/>
          <a:p>
            <a:r>
              <a:rPr lang="en-US" sz="1200" b="1" dirty="0" smtClean="0">
                <a:solidFill>
                  <a:srgbClr val="FF0000"/>
                </a:solidFill>
              </a:rPr>
              <a:t>UAS Risk Management Framework </a:t>
            </a:r>
            <a:r>
              <a:rPr lang="en-US" sz="1200" dirty="0" smtClean="0"/>
              <a:t>research  supports the development of </a:t>
            </a:r>
            <a:r>
              <a:rPr lang="en-US" sz="1200" dirty="0"/>
              <a:t>comprehensive UAS cybersecurity risk management </a:t>
            </a:r>
            <a:r>
              <a:rPr lang="en-US" sz="1200" dirty="0" smtClean="0"/>
              <a:t>processes </a:t>
            </a:r>
            <a:r>
              <a:rPr lang="en-US" sz="1200" dirty="0"/>
              <a:t>and guidelines </a:t>
            </a:r>
            <a:r>
              <a:rPr lang="en-US" sz="1200" dirty="0" smtClean="0"/>
              <a:t>to be used </a:t>
            </a:r>
            <a:r>
              <a:rPr lang="en-US" sz="1200" dirty="0"/>
              <a:t>in the development of new FAA regulations, policy, standards, guidance, and training</a:t>
            </a:r>
            <a:endParaRPr lang="en-US" sz="1200" dirty="0">
              <a:latin typeface="+mn-lt"/>
              <a:cs typeface="+mn-cs"/>
            </a:endParaRPr>
          </a:p>
        </p:txBody>
      </p:sp>
      <p:sp>
        <p:nvSpPr>
          <p:cNvPr id="14" name="Rectangle 13"/>
          <p:cNvSpPr/>
          <p:nvPr/>
        </p:nvSpPr>
        <p:spPr>
          <a:xfrm>
            <a:off x="2557014" y="4374220"/>
            <a:ext cx="2264229" cy="2308324"/>
          </a:xfrm>
          <a:prstGeom prst="rect">
            <a:avLst/>
          </a:prstGeom>
          <a:solidFill>
            <a:schemeClr val="accent1">
              <a:lumMod val="20000"/>
              <a:lumOff val="80000"/>
            </a:schemeClr>
          </a:solidFill>
          <a:ln w="28575">
            <a:solidFill>
              <a:schemeClr val="tx1"/>
            </a:solidFill>
          </a:ln>
        </p:spPr>
        <p:txBody>
          <a:bodyPr wrap="square">
            <a:spAutoFit/>
          </a:bodyPr>
          <a:lstStyle/>
          <a:p>
            <a:r>
              <a:rPr lang="en-US" sz="1200" b="1" dirty="0" smtClean="0">
                <a:solidFill>
                  <a:srgbClr val="FF0000"/>
                </a:solidFill>
              </a:rPr>
              <a:t>Development of Cybersecurity UAS Integration Model </a:t>
            </a:r>
            <a:r>
              <a:rPr lang="en-US" sz="1200" dirty="0" smtClean="0"/>
              <a:t>research supports a virtual </a:t>
            </a:r>
            <a:r>
              <a:rPr lang="en-US" sz="1200" dirty="0"/>
              <a:t>representation of the existing NAS and FAA Telecommunications Infrastructure (FTI) systems </a:t>
            </a:r>
            <a:r>
              <a:rPr lang="en-US" sz="1200" dirty="0" smtClean="0"/>
              <a:t>and helps the FAA prepare </a:t>
            </a:r>
            <a:r>
              <a:rPr lang="en-US" sz="1200" dirty="0"/>
              <a:t>for full UAS integration into the NAS, along with procedures, threat and vulnerability analysis and related documentation.</a:t>
            </a:r>
          </a:p>
          <a:p>
            <a:r>
              <a:rPr lang="en-US" sz="1200" dirty="0" smtClean="0"/>
              <a:t>. </a:t>
            </a:r>
            <a:endParaRPr lang="en-US" sz="1200" dirty="0"/>
          </a:p>
        </p:txBody>
      </p:sp>
      <p:pic>
        <p:nvPicPr>
          <p:cNvPr id="1028" name="Picture 4" descr="UAS CyTF 4-2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3776" y="4235950"/>
            <a:ext cx="3386376" cy="23405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41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38D2534-4F29-4D6A-99CA-34A9E7D541B9}" type="slidenum">
              <a:rPr lang="en-US" smtClean="0"/>
              <a:pPr/>
              <a:t>16</a:t>
            </a:fld>
            <a:endParaRPr lang="en-US" dirty="0"/>
          </a:p>
        </p:txBody>
      </p:sp>
      <p:sp>
        <p:nvSpPr>
          <p:cNvPr id="4" name="TextBox 4"/>
          <p:cNvSpPr txBox="1">
            <a:spLocks noGrp="1" noChangeArrowheads="1"/>
          </p:cNvSpPr>
          <p:nvPr>
            <p:ph type="title"/>
          </p:nvPr>
        </p:nvSpPr>
        <p:spPr bwMode="auto">
          <a:xfrm>
            <a:off x="0" y="114243"/>
            <a:ext cx="9144000" cy="584775"/>
          </a:xfrm>
          <a:prstGeom prst="rect">
            <a:avLst/>
          </a:prstGeom>
          <a:solidFill>
            <a:schemeClr val="accent1"/>
          </a:solidFill>
          <a:ln>
            <a:solidFill>
              <a:schemeClr val="tx2">
                <a:lumMod val="50000"/>
              </a:schemeClr>
            </a:solid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Calibri" pitchFamily="34" charset="0"/>
              </a:rPr>
              <a:t>FY17 Accomplishments</a:t>
            </a:r>
            <a:endParaRPr lang="en-US" sz="3200" b="1" dirty="0">
              <a:solidFill>
                <a:schemeClr val="accent3">
                  <a:lumMod val="60000"/>
                  <a:lumOff val="40000"/>
                </a:schemeClr>
              </a:solidFill>
              <a:latin typeface="Calibri" pitchFamily="34" charset="0"/>
            </a:endParaRPr>
          </a:p>
        </p:txBody>
      </p:sp>
      <p:sp>
        <p:nvSpPr>
          <p:cNvPr id="5" name="Rectangle 4"/>
          <p:cNvSpPr/>
          <p:nvPr/>
        </p:nvSpPr>
        <p:spPr>
          <a:xfrm>
            <a:off x="432262" y="877404"/>
            <a:ext cx="8254538" cy="4893647"/>
          </a:xfrm>
          <a:prstGeom prst="rect">
            <a:avLst/>
          </a:prstGeom>
        </p:spPr>
        <p:txBody>
          <a:bodyPr wrap="square">
            <a:spAutoFit/>
          </a:bodyPr>
          <a:lstStyle/>
          <a:p>
            <a:pPr marL="285750" indent="-285750">
              <a:buFont typeface="Arial" panose="020B0604020202020204" pitchFamily="34" charset="0"/>
              <a:buChar char="•"/>
            </a:pPr>
            <a:r>
              <a:rPr lang="en-US" b="1" dirty="0">
                <a:cs typeface="Arial" charset="0"/>
              </a:rPr>
              <a:t>Aircraft Systems Information Security </a:t>
            </a:r>
            <a:r>
              <a:rPr lang="en-US" b="1" dirty="0" smtClean="0">
                <a:cs typeface="Arial" charset="0"/>
              </a:rPr>
              <a:t>Protection (ASISP)</a:t>
            </a:r>
          </a:p>
          <a:p>
            <a:pPr marL="742950" lvl="1" indent="-285750">
              <a:buFont typeface="Wingdings" panose="05000000000000000000" pitchFamily="2" charset="2"/>
              <a:buChar char="ü"/>
            </a:pPr>
            <a:r>
              <a:rPr lang="en-US" sz="1600" dirty="0">
                <a:solidFill>
                  <a:srgbClr val="002B82"/>
                </a:solidFill>
                <a:cs typeface="Arial" charset="0"/>
              </a:rPr>
              <a:t>Conducted</a:t>
            </a:r>
            <a:r>
              <a:rPr lang="en-US" sz="1600" b="1" dirty="0">
                <a:solidFill>
                  <a:srgbClr val="002B82"/>
                </a:solidFill>
                <a:cs typeface="Arial" charset="0"/>
              </a:rPr>
              <a:t> </a:t>
            </a:r>
            <a:r>
              <a:rPr lang="en-US" sz="1600" dirty="0">
                <a:solidFill>
                  <a:srgbClr val="002B82"/>
                </a:solidFill>
              </a:rPr>
              <a:t>research and </a:t>
            </a:r>
            <a:r>
              <a:rPr lang="en-US" sz="1600" dirty="0" smtClean="0">
                <a:solidFill>
                  <a:srgbClr val="002B82"/>
                </a:solidFill>
              </a:rPr>
              <a:t>collaborated </a:t>
            </a:r>
            <a:r>
              <a:rPr lang="en-US" sz="1600" dirty="0">
                <a:solidFill>
                  <a:srgbClr val="002B82"/>
                </a:solidFill>
              </a:rPr>
              <a:t>with Lincoln </a:t>
            </a:r>
            <a:r>
              <a:rPr lang="en-US" sz="1600" dirty="0" smtClean="0">
                <a:solidFill>
                  <a:srgbClr val="002B82"/>
                </a:solidFill>
              </a:rPr>
              <a:t>Labs, John Hopkins, and Astronautics </a:t>
            </a:r>
            <a:r>
              <a:rPr lang="en-US" sz="1600" dirty="0">
                <a:solidFill>
                  <a:srgbClr val="002B82"/>
                </a:solidFill>
              </a:rPr>
              <a:t>to produce a process/methodology for Safety Risk Assessment (SRA) for ASISP. </a:t>
            </a:r>
          </a:p>
          <a:p>
            <a:pPr marL="742950" lvl="1" indent="-285750">
              <a:buFont typeface="Wingdings" panose="05000000000000000000" pitchFamily="2" charset="2"/>
              <a:buChar char="ü"/>
            </a:pPr>
            <a:r>
              <a:rPr lang="en-US" sz="1600" dirty="0" smtClean="0">
                <a:solidFill>
                  <a:srgbClr val="002B82"/>
                </a:solidFill>
              </a:rPr>
              <a:t>Conducted SRA </a:t>
            </a:r>
            <a:r>
              <a:rPr lang="en-US" sz="1600" dirty="0">
                <a:solidFill>
                  <a:srgbClr val="002B82"/>
                </a:solidFill>
              </a:rPr>
              <a:t>of </a:t>
            </a:r>
            <a:r>
              <a:rPr lang="en-US" sz="1600" dirty="0" smtClean="0">
                <a:solidFill>
                  <a:srgbClr val="002B82"/>
                </a:solidFill>
              </a:rPr>
              <a:t>Aircraft Communication </a:t>
            </a:r>
            <a:r>
              <a:rPr lang="en-US" sz="1600" dirty="0">
                <a:solidFill>
                  <a:srgbClr val="002B82"/>
                </a:solidFill>
              </a:rPr>
              <a:t>Addressing and Reporting </a:t>
            </a:r>
            <a:r>
              <a:rPr lang="en-US" sz="1600" dirty="0" smtClean="0">
                <a:solidFill>
                  <a:srgbClr val="002B82"/>
                </a:solidFill>
              </a:rPr>
              <a:t>System (ACARS), </a:t>
            </a:r>
            <a:r>
              <a:rPr lang="en-US" sz="1600" dirty="0">
                <a:solidFill>
                  <a:srgbClr val="002B82"/>
                </a:solidFill>
              </a:rPr>
              <a:t>including identification of potential risk scenarios, vulnerabilities and aircraft access points (apertures</a:t>
            </a:r>
            <a:r>
              <a:rPr lang="en-US" sz="1600" dirty="0" smtClean="0">
                <a:solidFill>
                  <a:srgbClr val="002B82"/>
                </a:solidFill>
              </a:rPr>
              <a:t>).</a:t>
            </a:r>
            <a:endParaRPr lang="en-US" dirty="0">
              <a:solidFill>
                <a:srgbClr val="002060"/>
              </a:solidFill>
            </a:endParaRPr>
          </a:p>
          <a:p>
            <a:pPr marL="285750" indent="-285750">
              <a:buFont typeface="Arial" panose="020B0604020202020204" pitchFamily="34" charset="0"/>
              <a:buChar char="•"/>
            </a:pPr>
            <a:r>
              <a:rPr lang="en-US" b="1" dirty="0" smtClean="0">
                <a:cs typeface="Arial" charset="0"/>
              </a:rPr>
              <a:t>NextGen Information Security</a:t>
            </a:r>
            <a:endParaRPr lang="en-US" b="1" dirty="0">
              <a:cs typeface="Arial" charset="0"/>
            </a:endParaRPr>
          </a:p>
          <a:p>
            <a:pPr marL="742950" lvl="1" indent="-285750">
              <a:buFont typeface="Wingdings" panose="05000000000000000000" pitchFamily="2" charset="2"/>
              <a:buChar char="ü"/>
            </a:pPr>
            <a:r>
              <a:rPr lang="en-US" sz="1600" dirty="0" smtClean="0">
                <a:solidFill>
                  <a:srgbClr val="002060"/>
                </a:solidFill>
              </a:rPr>
              <a:t>Developed a </a:t>
            </a:r>
            <a:r>
              <a:rPr lang="en-US" sz="1600" dirty="0">
                <a:solidFill>
                  <a:srgbClr val="002060"/>
                </a:solidFill>
              </a:rPr>
              <a:t>program plan </a:t>
            </a:r>
            <a:r>
              <a:rPr lang="en-US" sz="1600" dirty="0" smtClean="0">
                <a:solidFill>
                  <a:srgbClr val="002060"/>
                </a:solidFill>
              </a:rPr>
              <a:t>containing </a:t>
            </a:r>
            <a:r>
              <a:rPr lang="en-US" sz="1600" dirty="0">
                <a:solidFill>
                  <a:srgbClr val="002060"/>
                </a:solidFill>
              </a:rPr>
              <a:t>research initiatives to support the FAA Cybersecurity Strategic Plan</a:t>
            </a:r>
            <a:r>
              <a:rPr lang="en-US" sz="1600" dirty="0" smtClean="0">
                <a:solidFill>
                  <a:srgbClr val="002060"/>
                </a:solidFill>
              </a:rPr>
              <a:t>.  </a:t>
            </a:r>
          </a:p>
          <a:p>
            <a:pPr marL="742950" lvl="1" indent="-285750">
              <a:buFont typeface="Wingdings" panose="05000000000000000000" pitchFamily="2" charset="2"/>
              <a:buChar char="ü"/>
            </a:pPr>
            <a:r>
              <a:rPr lang="en-US" sz="1600" dirty="0" smtClean="0">
                <a:solidFill>
                  <a:srgbClr val="002060"/>
                </a:solidFill>
              </a:rPr>
              <a:t>Formulated </a:t>
            </a:r>
            <a:r>
              <a:rPr lang="en-US" sz="1600" dirty="0">
                <a:solidFill>
                  <a:srgbClr val="002060"/>
                </a:solidFill>
              </a:rPr>
              <a:t>research activities to support national aviation system priority needs set forth by the FAA Cybersecurity Steering Committee.</a:t>
            </a:r>
            <a:r>
              <a:rPr lang="en-US" sz="1600" dirty="0" smtClean="0">
                <a:solidFill>
                  <a:srgbClr val="002060"/>
                </a:solidFill>
              </a:rPr>
              <a:t> </a:t>
            </a:r>
            <a:endParaRPr lang="en-US" dirty="0" smtClean="0"/>
          </a:p>
          <a:p>
            <a:pPr marL="285750" indent="-285750">
              <a:buFont typeface="Arial" panose="020B0604020202020204" pitchFamily="34" charset="0"/>
              <a:buChar char="•"/>
            </a:pPr>
            <a:r>
              <a:rPr lang="en-US" b="1" dirty="0" err="1" smtClean="0">
                <a:cs typeface="Arial" charset="0"/>
              </a:rPr>
              <a:t>CyTF</a:t>
            </a:r>
            <a:r>
              <a:rPr lang="en-US" b="1" dirty="0" smtClean="0">
                <a:cs typeface="Arial" charset="0"/>
              </a:rPr>
              <a:t> Virtualization</a:t>
            </a:r>
            <a:endParaRPr lang="en-US" b="1" dirty="0">
              <a:cs typeface="Arial" charset="0"/>
            </a:endParaRPr>
          </a:p>
          <a:p>
            <a:pPr marL="742950" lvl="1" indent="-285750">
              <a:buFont typeface="Wingdings" panose="05000000000000000000" pitchFamily="2" charset="2"/>
              <a:buChar char="ü"/>
            </a:pPr>
            <a:r>
              <a:rPr lang="en-US" sz="1600" dirty="0">
                <a:solidFill>
                  <a:srgbClr val="002060"/>
                </a:solidFill>
              </a:rPr>
              <a:t>Conducted </a:t>
            </a:r>
            <a:r>
              <a:rPr lang="en-US" sz="1600" dirty="0" smtClean="0">
                <a:solidFill>
                  <a:srgbClr val="002060"/>
                </a:solidFill>
              </a:rPr>
              <a:t>a Cybersecurity Incident Response Process (IRP) exercise that brought </a:t>
            </a:r>
            <a:r>
              <a:rPr lang="en-US" sz="1600" dirty="0">
                <a:solidFill>
                  <a:srgbClr val="002060"/>
                </a:solidFill>
              </a:rPr>
              <a:t>together cyber incident stakeholders from the Office of Information and Technology (AIT), NextGen (ANG), the Air Traffic Organization (ATO), and Security and Hazardous Materials Safety (</a:t>
            </a:r>
            <a:r>
              <a:rPr lang="en-US" sz="1600" dirty="0" smtClean="0">
                <a:solidFill>
                  <a:srgbClr val="002060"/>
                </a:solidFill>
              </a:rPr>
              <a:t>ASH).</a:t>
            </a:r>
          </a:p>
          <a:p>
            <a:pPr marL="1200150" lvl="2" indent="-285750">
              <a:buFont typeface="Courier New" panose="02070309020205020404" pitchFamily="49" charset="0"/>
              <a:buChar char="o"/>
            </a:pPr>
            <a:r>
              <a:rPr lang="en-US" sz="1600" dirty="0" smtClean="0">
                <a:solidFill>
                  <a:srgbClr val="002060"/>
                </a:solidFill>
              </a:rPr>
              <a:t>Validate </a:t>
            </a:r>
            <a:r>
              <a:rPr lang="en-US" sz="1600" dirty="0">
                <a:solidFill>
                  <a:srgbClr val="002060"/>
                </a:solidFill>
              </a:rPr>
              <a:t>current cyber security incident response procedures</a:t>
            </a:r>
            <a:endParaRPr lang="en-US" sz="1600" dirty="0" smtClean="0">
              <a:solidFill>
                <a:srgbClr val="002060"/>
              </a:solidFill>
            </a:endParaRPr>
          </a:p>
          <a:p>
            <a:pPr marL="1200150" lvl="2" indent="-285750">
              <a:buFont typeface="Courier New" panose="02070309020205020404" pitchFamily="49" charset="0"/>
              <a:buChar char="o"/>
            </a:pPr>
            <a:r>
              <a:rPr lang="en-US" sz="1600" dirty="0" smtClean="0">
                <a:solidFill>
                  <a:srgbClr val="002060"/>
                </a:solidFill>
              </a:rPr>
              <a:t>Not funded with R&amp;D dollars</a:t>
            </a:r>
            <a:endParaRPr lang="en-US" dirty="0"/>
          </a:p>
          <a:p>
            <a:pPr marL="742950" lvl="1"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3394383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0" y="76200"/>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a:solidFill>
                  <a:schemeClr val="accent3">
                    <a:lumMod val="40000"/>
                    <a:lumOff val="60000"/>
                  </a:schemeClr>
                </a:solidFill>
                <a:latin typeface="Calibri" pitchFamily="34" charset="0"/>
                <a:cs typeface="+mn-cs"/>
              </a:rPr>
              <a:t>Cybersecurity R&amp;D </a:t>
            </a:r>
            <a:r>
              <a:rPr lang="en-US" sz="3200" b="1" dirty="0" smtClean="0">
                <a:solidFill>
                  <a:schemeClr val="accent3">
                    <a:lumMod val="40000"/>
                    <a:lumOff val="60000"/>
                  </a:schemeClr>
                </a:solidFill>
                <a:latin typeface="Calibri" pitchFamily="34" charset="0"/>
                <a:cs typeface="+mn-cs"/>
              </a:rPr>
              <a:t>Plan-Funding Summary</a:t>
            </a:r>
            <a:endParaRPr lang="en-US" sz="3200" b="1" dirty="0">
              <a:solidFill>
                <a:schemeClr val="accent3">
                  <a:lumMod val="40000"/>
                  <a:lumOff val="60000"/>
                </a:schemeClr>
              </a:solidFill>
              <a:latin typeface="Calibri" pitchFamily="34"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357821551"/>
              </p:ext>
            </p:extLst>
          </p:nvPr>
        </p:nvGraphicFramePr>
        <p:xfrm>
          <a:off x="357484" y="1135781"/>
          <a:ext cx="8478507" cy="3060836"/>
        </p:xfrm>
        <a:graphic>
          <a:graphicData uri="http://schemas.openxmlformats.org/drawingml/2006/table">
            <a:tbl>
              <a:tblPr firstRow="1" firstCol="1" bandRow="1">
                <a:tableStyleId>{5C22544A-7EE6-4342-B048-85BDC9FD1C3A}</a:tableStyleId>
              </a:tblPr>
              <a:tblGrid>
                <a:gridCol w="1645487">
                  <a:extLst>
                    <a:ext uri="{9D8B030D-6E8A-4147-A177-3AD203B41FA5}">
                      <a16:colId xmlns:a16="http://schemas.microsoft.com/office/drawing/2014/main" val="20000"/>
                    </a:ext>
                  </a:extLst>
                </a:gridCol>
                <a:gridCol w="1048760">
                  <a:extLst>
                    <a:ext uri="{9D8B030D-6E8A-4147-A177-3AD203B41FA5}">
                      <a16:colId xmlns:a16="http://schemas.microsoft.com/office/drawing/2014/main" val="20001"/>
                    </a:ext>
                  </a:extLst>
                </a:gridCol>
                <a:gridCol w="1156852">
                  <a:extLst>
                    <a:ext uri="{9D8B030D-6E8A-4147-A177-3AD203B41FA5}">
                      <a16:colId xmlns:a16="http://schemas.microsoft.com/office/drawing/2014/main" val="20002"/>
                    </a:ext>
                  </a:extLst>
                </a:gridCol>
                <a:gridCol w="1156852">
                  <a:extLst>
                    <a:ext uri="{9D8B030D-6E8A-4147-A177-3AD203B41FA5}">
                      <a16:colId xmlns:a16="http://schemas.microsoft.com/office/drawing/2014/main" val="20003"/>
                    </a:ext>
                  </a:extLst>
                </a:gridCol>
                <a:gridCol w="1156852">
                  <a:extLst>
                    <a:ext uri="{9D8B030D-6E8A-4147-A177-3AD203B41FA5}">
                      <a16:colId xmlns:a16="http://schemas.microsoft.com/office/drawing/2014/main" val="20004"/>
                    </a:ext>
                  </a:extLst>
                </a:gridCol>
                <a:gridCol w="1156852">
                  <a:extLst>
                    <a:ext uri="{9D8B030D-6E8A-4147-A177-3AD203B41FA5}">
                      <a16:colId xmlns:a16="http://schemas.microsoft.com/office/drawing/2014/main" val="20005"/>
                    </a:ext>
                  </a:extLst>
                </a:gridCol>
                <a:gridCol w="1156852">
                  <a:extLst>
                    <a:ext uri="{9D8B030D-6E8A-4147-A177-3AD203B41FA5}">
                      <a16:colId xmlns:a16="http://schemas.microsoft.com/office/drawing/2014/main" val="20006"/>
                    </a:ext>
                  </a:extLst>
                </a:gridCol>
              </a:tblGrid>
              <a:tr h="765209">
                <a:tc>
                  <a:txBody>
                    <a:bodyPr/>
                    <a:lstStyle/>
                    <a:p>
                      <a:pPr marL="0" marR="0" algn="ctr">
                        <a:lnSpc>
                          <a:spcPct val="115000"/>
                        </a:lnSpc>
                        <a:spcBef>
                          <a:spcPts val="600"/>
                        </a:spcBef>
                        <a:spcAft>
                          <a:spcPts val="0"/>
                        </a:spcAft>
                      </a:pPr>
                      <a:r>
                        <a:rPr lang="en-US" sz="1600" dirty="0">
                          <a:effectLst/>
                        </a:rPr>
                        <a:t>Funding Type</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2018</a:t>
                      </a:r>
                    </a:p>
                    <a:p>
                      <a:pPr marL="0" marR="0" algn="ctr">
                        <a:lnSpc>
                          <a:spcPct val="115000"/>
                        </a:lnSpc>
                        <a:spcBef>
                          <a:spcPts val="600"/>
                        </a:spcBef>
                        <a:spcAft>
                          <a:spcPts val="0"/>
                        </a:spcAft>
                      </a:pPr>
                      <a:r>
                        <a:rPr lang="en-US" sz="1600" dirty="0" smtClean="0">
                          <a:effectLst/>
                          <a:latin typeface="Calibri"/>
                          <a:ea typeface="Calibri"/>
                          <a:cs typeface="Times New Roman"/>
                        </a:rPr>
                        <a:t>Requested</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2019</a:t>
                      </a:r>
                    </a:p>
                    <a:p>
                      <a:pPr marL="0" marR="0" algn="ctr">
                        <a:lnSpc>
                          <a:spcPct val="115000"/>
                        </a:lnSpc>
                        <a:spcBef>
                          <a:spcPts val="600"/>
                        </a:spcBef>
                        <a:spcAft>
                          <a:spcPts val="0"/>
                        </a:spcAft>
                      </a:pPr>
                      <a:r>
                        <a:rPr lang="en-US" sz="1600" dirty="0" smtClean="0">
                          <a:effectLst/>
                          <a:latin typeface="Calibri"/>
                          <a:ea typeface="Calibri"/>
                          <a:cs typeface="Times New Roman"/>
                        </a:rPr>
                        <a:t>Planned</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2020</a:t>
                      </a:r>
                    </a:p>
                    <a:p>
                      <a:pPr marL="0" marR="0" algn="ctr">
                        <a:lnSpc>
                          <a:spcPct val="115000"/>
                        </a:lnSpc>
                        <a:spcBef>
                          <a:spcPts val="600"/>
                        </a:spcBef>
                        <a:spcAft>
                          <a:spcPts val="0"/>
                        </a:spcAft>
                      </a:pPr>
                      <a:r>
                        <a:rPr lang="en-US" sz="1600" dirty="0" smtClean="0">
                          <a:effectLst/>
                          <a:latin typeface="+mn-lt"/>
                          <a:ea typeface="Calibri"/>
                          <a:cs typeface="Times New Roman"/>
                        </a:rPr>
                        <a:t>Out-Year</a:t>
                      </a:r>
                      <a:endParaRPr lang="en-US" sz="1600" dirty="0">
                        <a:effectLst/>
                        <a:latin typeface="+mn-lt"/>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2021</a:t>
                      </a:r>
                    </a:p>
                    <a:p>
                      <a:pPr marL="0" marR="0" algn="ctr">
                        <a:lnSpc>
                          <a:spcPct val="115000"/>
                        </a:lnSpc>
                        <a:spcBef>
                          <a:spcPts val="600"/>
                        </a:spcBef>
                        <a:spcAft>
                          <a:spcPts val="0"/>
                        </a:spcAft>
                      </a:pPr>
                      <a:r>
                        <a:rPr lang="en-US" sz="1600" dirty="0" smtClean="0">
                          <a:effectLst/>
                          <a:latin typeface="Calibri"/>
                          <a:ea typeface="Calibri"/>
                          <a:cs typeface="Times New Roman"/>
                        </a:rPr>
                        <a:t>Out-Year</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2022</a:t>
                      </a:r>
                    </a:p>
                    <a:p>
                      <a:pPr marL="0" marR="0" algn="ctr">
                        <a:lnSpc>
                          <a:spcPct val="115000"/>
                        </a:lnSpc>
                        <a:spcBef>
                          <a:spcPts val="600"/>
                        </a:spcBef>
                        <a:spcAft>
                          <a:spcPts val="0"/>
                        </a:spcAft>
                      </a:pPr>
                      <a:r>
                        <a:rPr lang="en-US" sz="1600" dirty="0" smtClean="0">
                          <a:effectLst/>
                          <a:latin typeface="+mn-lt"/>
                          <a:ea typeface="Calibri"/>
                          <a:cs typeface="Times New Roman"/>
                        </a:rPr>
                        <a:t>Out-Year</a:t>
                      </a:r>
                      <a:endParaRPr lang="en-US" sz="1600" dirty="0">
                        <a:effectLst/>
                        <a:latin typeface="+mn-lt"/>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a:effectLst/>
                        </a:rPr>
                        <a:t>Total</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5209">
                <a:tc>
                  <a:txBody>
                    <a:bodyPr/>
                    <a:lstStyle/>
                    <a:p>
                      <a:pPr marL="0" marR="0" algn="ctr">
                        <a:lnSpc>
                          <a:spcPct val="115000"/>
                        </a:lnSpc>
                        <a:spcBef>
                          <a:spcPts val="60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Total</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b="0" dirty="0" smtClean="0">
                          <a:effectLst/>
                        </a:rPr>
                        <a:t>$3,710K</a:t>
                      </a:r>
                      <a:endParaRPr lang="en-US" sz="1600" b="0"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dirty="0">
                          <a:effectLst/>
                        </a:rPr>
                        <a:t>$</a:t>
                      </a:r>
                      <a:r>
                        <a:rPr lang="en-US" sz="1600" b="0" dirty="0" smtClean="0">
                          <a:effectLst/>
                        </a:rPr>
                        <a:t>13,780K</a:t>
                      </a:r>
                      <a:endParaRPr lang="en-US" sz="1600" b="0"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i="1" dirty="0">
                          <a:effectLst/>
                        </a:rPr>
                        <a:t>$</a:t>
                      </a:r>
                      <a:r>
                        <a:rPr lang="en-US" sz="1600" b="0" i="1" dirty="0" smtClean="0">
                          <a:effectLst/>
                        </a:rPr>
                        <a:t>16,400K</a:t>
                      </a:r>
                      <a:endParaRPr lang="en-US" sz="1600" b="0" i="1"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i="1" dirty="0">
                          <a:effectLst/>
                        </a:rPr>
                        <a:t>$</a:t>
                      </a:r>
                      <a:r>
                        <a:rPr lang="en-US" sz="1600" b="0" i="1" dirty="0" smtClean="0">
                          <a:effectLst/>
                        </a:rPr>
                        <a:t>14,400K</a:t>
                      </a:r>
                      <a:endParaRPr lang="en-US" sz="1600" b="0" i="1"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i="1" dirty="0">
                          <a:effectLst/>
                        </a:rPr>
                        <a:t>$</a:t>
                      </a:r>
                      <a:r>
                        <a:rPr lang="en-US" sz="1600" b="0" i="1" dirty="0" smtClean="0">
                          <a:effectLst/>
                        </a:rPr>
                        <a:t>11,200K</a:t>
                      </a:r>
                      <a:endParaRPr lang="en-US" sz="1600" b="0" i="1" dirty="0">
                        <a:effectLst/>
                        <a:latin typeface="Calibri"/>
                        <a:ea typeface="Calibri"/>
                        <a:cs typeface="Times New Roman"/>
                      </a:endParaRPr>
                    </a:p>
                  </a:txBody>
                  <a:tcPr marL="58073" marR="58073" marT="0" marB="0" anchor="ctr"/>
                </a:tc>
                <a:tc>
                  <a:txBody>
                    <a:bodyPr/>
                    <a:lstStyle/>
                    <a:p>
                      <a:pPr marL="0" marR="0" algn="ctr">
                        <a:lnSpc>
                          <a:spcPct val="115000"/>
                        </a:lnSpc>
                        <a:spcBef>
                          <a:spcPts val="0"/>
                        </a:spcBef>
                        <a:spcAft>
                          <a:spcPts val="0"/>
                        </a:spcAft>
                      </a:pPr>
                      <a:r>
                        <a:rPr lang="en-US" sz="1600" b="0" dirty="0" smtClean="0">
                          <a:effectLst/>
                        </a:rPr>
                        <a:t>$59,490K</a:t>
                      </a:r>
                      <a:endParaRPr lang="en-US" sz="16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765209">
                <a:tc>
                  <a:txBody>
                    <a:bodyPr/>
                    <a:lstStyle/>
                    <a:p>
                      <a:pPr marL="0" marR="0" algn="ctr">
                        <a:lnSpc>
                          <a:spcPct val="115000"/>
                        </a:lnSpc>
                        <a:spcBef>
                          <a:spcPts val="0"/>
                        </a:spcBef>
                        <a:spcAft>
                          <a:spcPts val="0"/>
                        </a:spcAft>
                      </a:pPr>
                      <a:r>
                        <a:rPr lang="en-US" sz="1600" dirty="0" smtClean="0">
                          <a:effectLst/>
                          <a:latin typeface="+mn-lt"/>
                          <a:ea typeface="+mn-ea"/>
                          <a:cs typeface="+mn-cs"/>
                        </a:rPr>
                        <a:t>Requested/</a:t>
                      </a:r>
                    </a:p>
                    <a:p>
                      <a:pPr marL="0" marR="0" algn="ctr">
                        <a:lnSpc>
                          <a:spcPct val="115000"/>
                        </a:lnSpc>
                        <a:spcBef>
                          <a:spcPts val="0"/>
                        </a:spcBef>
                        <a:spcAft>
                          <a:spcPts val="0"/>
                        </a:spcAft>
                      </a:pPr>
                      <a:r>
                        <a:rPr lang="en-US" sz="1600" dirty="0" smtClean="0">
                          <a:effectLst/>
                          <a:latin typeface="+mn-lt"/>
                          <a:ea typeface="+mn-ea"/>
                          <a:cs typeface="+mn-cs"/>
                        </a:rPr>
                        <a:t>Planned/</a:t>
                      </a:r>
                    </a:p>
                  </a:txBody>
                  <a:tcPr marL="68580" marR="68580" marT="0" marB="0"/>
                </a:tc>
                <a:tc>
                  <a:txBody>
                    <a:bodyPr/>
                    <a:lstStyle/>
                    <a:p>
                      <a:pPr marL="0" marR="0" algn="ctr">
                        <a:lnSpc>
                          <a:spcPct val="115000"/>
                        </a:lnSpc>
                        <a:spcBef>
                          <a:spcPts val="0"/>
                        </a:spcBef>
                        <a:spcAft>
                          <a:spcPts val="0"/>
                        </a:spcAft>
                      </a:pPr>
                      <a:endParaRPr lang="en-US" sz="1600" b="0" dirty="0" smtClean="0">
                        <a:solidFill>
                          <a:schemeClr val="tx1"/>
                        </a:solidFill>
                        <a:effectLst/>
                      </a:endParaRPr>
                    </a:p>
                    <a:p>
                      <a:pPr marL="0" marR="0" algn="ctr">
                        <a:lnSpc>
                          <a:spcPct val="115000"/>
                        </a:lnSpc>
                        <a:spcBef>
                          <a:spcPts val="0"/>
                        </a:spcBef>
                        <a:spcAft>
                          <a:spcPts val="0"/>
                        </a:spcAft>
                      </a:pPr>
                      <a:r>
                        <a:rPr lang="en-US" sz="1600" b="0" dirty="0" smtClean="0">
                          <a:solidFill>
                            <a:schemeClr val="tx1"/>
                          </a:solidFill>
                          <a:effectLst/>
                        </a:rPr>
                        <a:t>$3,710K</a:t>
                      </a:r>
                      <a:endParaRPr lang="en-US" sz="1600" b="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0" dirty="0" smtClean="0">
                        <a:solidFill>
                          <a:schemeClr val="tx1"/>
                        </a:solidFill>
                        <a:effectLst/>
                      </a:endParaRPr>
                    </a:p>
                    <a:p>
                      <a:pPr marL="0" marR="0" algn="ctr">
                        <a:lnSpc>
                          <a:spcPct val="115000"/>
                        </a:lnSpc>
                        <a:spcBef>
                          <a:spcPts val="0"/>
                        </a:spcBef>
                        <a:spcAft>
                          <a:spcPts val="0"/>
                        </a:spcAft>
                      </a:pPr>
                      <a:r>
                        <a:rPr lang="en-US" sz="1600" b="0" dirty="0" smtClean="0">
                          <a:solidFill>
                            <a:schemeClr val="tx1"/>
                          </a:solidFill>
                          <a:effectLst/>
                        </a:rPr>
                        <a:t>$8,030K</a:t>
                      </a:r>
                      <a:endParaRPr lang="en-US" sz="1600" b="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0" i="1" dirty="0" smtClean="0">
                          <a:solidFill>
                            <a:schemeClr val="tx1"/>
                          </a:solidFill>
                          <a:effectLst/>
                        </a:rPr>
                        <a:t>TBD</a:t>
                      </a:r>
                      <a:endParaRPr lang="en-US" sz="1600" b="0" i="1"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0" i="1" dirty="0" smtClean="0">
                          <a:solidFill>
                            <a:schemeClr val="tx1"/>
                          </a:solidFill>
                          <a:effectLst/>
                        </a:rPr>
                        <a:t>TBD</a:t>
                      </a:r>
                      <a:endParaRPr lang="en-US" sz="1600" b="0" i="1"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0" i="1" dirty="0" smtClean="0">
                          <a:solidFill>
                            <a:schemeClr val="tx1"/>
                          </a:solidFill>
                          <a:effectLst/>
                        </a:rPr>
                        <a:t>TBD</a:t>
                      </a:r>
                      <a:endParaRPr lang="en-US" sz="1600" b="0" i="1"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b="0" dirty="0" smtClean="0">
                        <a:solidFill>
                          <a:schemeClr val="tx1"/>
                        </a:solidFill>
                        <a:effectLst/>
                      </a:endParaRPr>
                    </a:p>
                  </a:txBody>
                  <a:tcPr marL="68580" marR="68580" marT="0" marB="0">
                    <a:pattFill prst="pct75">
                      <a:fgClr>
                        <a:schemeClr val="bg1">
                          <a:lumMod val="50000"/>
                        </a:schemeClr>
                      </a:fgClr>
                      <a:bgClr>
                        <a:schemeClr val="bg1"/>
                      </a:bgClr>
                    </a:pattFill>
                  </a:tcPr>
                </a:tc>
                <a:extLst>
                  <a:ext uri="{0D108BD9-81ED-4DB2-BD59-A6C34878D82A}">
                    <a16:rowId xmlns:a16="http://schemas.microsoft.com/office/drawing/2014/main" val="10002"/>
                  </a:ext>
                </a:extLst>
              </a:tr>
              <a:tr h="765209">
                <a:tc>
                  <a:txBody>
                    <a:bodyPr/>
                    <a:lstStyle/>
                    <a:p>
                      <a:pPr marL="0" marR="0" algn="ctr">
                        <a:lnSpc>
                          <a:spcPct val="115000"/>
                        </a:lnSpc>
                        <a:spcBef>
                          <a:spcPts val="600"/>
                        </a:spcBef>
                        <a:spcAft>
                          <a:spcPts val="0"/>
                        </a:spcAft>
                      </a:pPr>
                      <a:endParaRPr lang="en-US" sz="1600" b="0" dirty="0" smtClean="0">
                        <a:effectLst/>
                      </a:endParaRPr>
                    </a:p>
                    <a:p>
                      <a:pPr marL="0" marR="0" algn="ctr">
                        <a:lnSpc>
                          <a:spcPct val="115000"/>
                        </a:lnSpc>
                        <a:spcBef>
                          <a:spcPts val="0"/>
                        </a:spcBef>
                        <a:spcAft>
                          <a:spcPts val="0"/>
                        </a:spcAft>
                      </a:pPr>
                      <a:r>
                        <a:rPr lang="en-US" sz="1600" b="1" dirty="0" smtClean="0">
                          <a:solidFill>
                            <a:schemeClr val="bg1"/>
                          </a:solidFill>
                          <a:effectLst/>
                          <a:latin typeface="+mn-lt"/>
                          <a:ea typeface="+mn-ea"/>
                          <a:cs typeface="+mn-cs"/>
                        </a:rPr>
                        <a:t>Shortfall</a:t>
                      </a:r>
                      <a:endParaRPr lang="en-US" sz="16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1" dirty="0" smtClean="0">
                        <a:solidFill>
                          <a:srgbClr val="FF0000"/>
                        </a:solidFill>
                        <a:effectLst/>
                      </a:endParaRPr>
                    </a:p>
                    <a:p>
                      <a:pPr marL="0" marR="0" algn="ctr">
                        <a:lnSpc>
                          <a:spcPct val="115000"/>
                        </a:lnSpc>
                        <a:spcBef>
                          <a:spcPts val="0"/>
                        </a:spcBef>
                        <a:spcAft>
                          <a:spcPts val="0"/>
                        </a:spcAft>
                      </a:pPr>
                      <a:r>
                        <a:rPr lang="en-US" sz="1600" b="1" dirty="0" smtClean="0">
                          <a:solidFill>
                            <a:srgbClr val="FF0000"/>
                          </a:solidFill>
                          <a:effectLst/>
                        </a:rPr>
                        <a:t>$0</a:t>
                      </a:r>
                      <a:endParaRPr lang="en-US" sz="1600" b="1" dirty="0">
                        <a:solidFill>
                          <a:srgbClr val="FF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1" dirty="0" smtClean="0">
                        <a:solidFill>
                          <a:srgbClr val="FF0000"/>
                        </a:solidFill>
                        <a:effectLst/>
                      </a:endParaRPr>
                    </a:p>
                    <a:p>
                      <a:pPr marL="0" marR="0" algn="ctr">
                        <a:lnSpc>
                          <a:spcPct val="115000"/>
                        </a:lnSpc>
                        <a:spcBef>
                          <a:spcPts val="0"/>
                        </a:spcBef>
                        <a:spcAft>
                          <a:spcPts val="0"/>
                        </a:spcAft>
                      </a:pPr>
                      <a:r>
                        <a:rPr lang="en-US" sz="1600" b="1" dirty="0" smtClean="0">
                          <a:solidFill>
                            <a:srgbClr val="FF0000"/>
                          </a:solidFill>
                          <a:effectLst/>
                        </a:rPr>
                        <a:t>$</a:t>
                      </a:r>
                      <a:r>
                        <a:rPr lang="en-US" sz="1600" b="1" dirty="0">
                          <a:solidFill>
                            <a:srgbClr val="FF0000"/>
                          </a:solidFill>
                          <a:effectLst/>
                        </a:rPr>
                        <a:t>5,750K</a:t>
                      </a:r>
                      <a:endParaRPr lang="en-US" sz="1600" b="1" dirty="0">
                        <a:solidFill>
                          <a:srgbClr val="FF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i="1" dirty="0" smtClean="0">
                          <a:solidFill>
                            <a:srgbClr val="FF0000"/>
                          </a:solidFill>
                          <a:effectLst/>
                        </a:rPr>
                        <a:t>TBD</a:t>
                      </a:r>
                      <a:endParaRPr lang="en-US" sz="1600" b="1" i="1" dirty="0">
                        <a:solidFill>
                          <a:srgbClr val="FF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i="1" dirty="0" smtClean="0">
                          <a:solidFill>
                            <a:srgbClr val="FF0000"/>
                          </a:solidFill>
                          <a:effectLst/>
                        </a:rPr>
                        <a:t>TBD</a:t>
                      </a:r>
                      <a:endParaRPr lang="en-US" sz="1600" b="1" i="1" dirty="0">
                        <a:solidFill>
                          <a:srgbClr val="FF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i="1" dirty="0" smtClean="0">
                          <a:solidFill>
                            <a:srgbClr val="FF0000"/>
                          </a:solidFill>
                          <a:effectLst/>
                        </a:rPr>
                        <a:t>TBD</a:t>
                      </a:r>
                      <a:endParaRPr lang="en-US" sz="1600" b="1" i="1" dirty="0">
                        <a:solidFill>
                          <a:srgbClr val="FF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b="1" dirty="0">
                        <a:solidFill>
                          <a:srgbClr val="FF0000"/>
                        </a:solidFill>
                        <a:effectLst/>
                        <a:latin typeface="Calibri"/>
                        <a:ea typeface="Calibri"/>
                        <a:cs typeface="Times New Roman"/>
                      </a:endParaRPr>
                    </a:p>
                  </a:txBody>
                  <a:tcPr marL="68580" marR="68580" marT="0" marB="0" anchor="ctr">
                    <a:pattFill prst="pct75">
                      <a:fgClr>
                        <a:schemeClr val="bg1">
                          <a:lumMod val="50000"/>
                        </a:schemeClr>
                      </a:fgClr>
                      <a:bgClr>
                        <a:schemeClr val="bg1"/>
                      </a:bgClr>
                    </a:patt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638D2534-4F29-4D6A-99CA-34A9E7D541B9}" type="slidenum">
              <a:rPr lang="en-US" smtClean="0"/>
              <a:pPr/>
              <a:t>17</a:t>
            </a:fld>
            <a:endParaRPr lang="en-US" dirty="0"/>
          </a:p>
        </p:txBody>
      </p:sp>
    </p:spTree>
    <p:extLst>
      <p:ext uri="{BB962C8B-B14F-4D97-AF65-F5344CB8AC3E}">
        <p14:creationId xmlns:p14="http://schemas.microsoft.com/office/powerpoint/2010/main" val="2412432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7868" y="465118"/>
            <a:ext cx="8518849" cy="5636424"/>
          </a:xfrm>
        </p:spPr>
        <p:txBody>
          <a:bodyPr>
            <a:noAutofit/>
          </a:bodyPr>
          <a:lstStyle/>
          <a:p>
            <a:pPr marL="0" indent="0">
              <a:buNone/>
            </a:pPr>
            <a:endParaRPr lang="en-US" sz="1400" dirty="0" smtClean="0">
              <a:solidFill>
                <a:schemeClr val="accent1">
                  <a:lumMod val="75000"/>
                </a:schemeClr>
              </a:solidFill>
            </a:endParaRPr>
          </a:p>
          <a:p>
            <a:r>
              <a:rPr lang="en-US" sz="2400" b="1" dirty="0" smtClean="0">
                <a:solidFill>
                  <a:schemeClr val="accent1">
                    <a:lumMod val="75000"/>
                  </a:schemeClr>
                </a:solidFill>
              </a:rPr>
              <a:t>ASISP</a:t>
            </a:r>
          </a:p>
          <a:p>
            <a:pPr lvl="1">
              <a:buFont typeface="Wingdings" panose="05000000000000000000" pitchFamily="2" charset="2"/>
              <a:buChar char="Ø"/>
            </a:pPr>
            <a:r>
              <a:rPr lang="en-US" sz="1600" b="1" dirty="0" smtClean="0">
                <a:solidFill>
                  <a:srgbClr val="00B050"/>
                </a:solidFill>
              </a:rPr>
              <a:t>Risk Framework, Industry Collaboration, Safety Risk Assessment</a:t>
            </a:r>
          </a:p>
          <a:p>
            <a:r>
              <a:rPr lang="en-US" sz="2400" b="1" dirty="0" smtClean="0">
                <a:solidFill>
                  <a:schemeClr val="accent1">
                    <a:lumMod val="75000"/>
                  </a:schemeClr>
                </a:solidFill>
              </a:rPr>
              <a:t>Cabin Communications Cybersecurity Risks </a:t>
            </a:r>
          </a:p>
          <a:p>
            <a:pPr lvl="1">
              <a:buFont typeface="Wingdings" panose="05000000000000000000" pitchFamily="2" charset="2"/>
              <a:buChar char="Ø"/>
            </a:pPr>
            <a:r>
              <a:rPr lang="en-US" sz="1600" b="1" dirty="0" smtClean="0">
                <a:solidFill>
                  <a:srgbClr val="00B050"/>
                </a:solidFill>
              </a:rPr>
              <a:t>Penetration Testing- Industry Collaboration, Scope</a:t>
            </a:r>
          </a:p>
          <a:p>
            <a:r>
              <a:rPr lang="en-US" sz="2400" b="1" dirty="0" smtClean="0">
                <a:solidFill>
                  <a:schemeClr val="accent1">
                    <a:lumMod val="75000"/>
                  </a:schemeClr>
                </a:solidFill>
              </a:rPr>
              <a:t>Commercial Space (Gap- No requirement)</a:t>
            </a:r>
          </a:p>
          <a:p>
            <a:pPr lvl="1">
              <a:buFont typeface="Wingdings" panose="05000000000000000000" pitchFamily="2" charset="2"/>
              <a:buChar char="Ø"/>
            </a:pPr>
            <a:r>
              <a:rPr lang="en-US" sz="1600" b="1" dirty="0" smtClean="0">
                <a:solidFill>
                  <a:srgbClr val="00B050"/>
                </a:solidFill>
              </a:rPr>
              <a:t>PNT/GPS, Information Security Risk</a:t>
            </a:r>
          </a:p>
          <a:p>
            <a:r>
              <a:rPr lang="en-US" sz="2400" b="1" dirty="0" smtClean="0">
                <a:solidFill>
                  <a:schemeClr val="accent1">
                    <a:lumMod val="75000"/>
                  </a:schemeClr>
                </a:solidFill>
              </a:rPr>
              <a:t>System Design- Human Factors </a:t>
            </a:r>
          </a:p>
          <a:p>
            <a:pPr lvl="1">
              <a:buFont typeface="Wingdings" panose="05000000000000000000" pitchFamily="2" charset="2"/>
              <a:buChar char="Ø"/>
            </a:pPr>
            <a:r>
              <a:rPr lang="en-US" sz="1600" b="1" dirty="0" smtClean="0">
                <a:solidFill>
                  <a:srgbClr val="00B050"/>
                </a:solidFill>
              </a:rPr>
              <a:t>Proactive vs Reactive</a:t>
            </a:r>
          </a:p>
          <a:p>
            <a:r>
              <a:rPr lang="en-US" sz="2400" b="1" dirty="0" smtClean="0">
                <a:solidFill>
                  <a:schemeClr val="accent1">
                    <a:lumMod val="75000"/>
                  </a:schemeClr>
                </a:solidFill>
              </a:rPr>
              <a:t>NextGen Information Security- AI, Machine Learning</a:t>
            </a:r>
          </a:p>
          <a:p>
            <a:pPr lvl="1">
              <a:buFont typeface="Wingdings" panose="05000000000000000000" pitchFamily="2" charset="2"/>
              <a:buChar char="Ø"/>
            </a:pPr>
            <a:r>
              <a:rPr lang="en-US" sz="1600" b="1" dirty="0" smtClean="0">
                <a:solidFill>
                  <a:srgbClr val="00B050"/>
                </a:solidFill>
              </a:rPr>
              <a:t>Big Data Analytics Tools and Techniques</a:t>
            </a:r>
          </a:p>
          <a:p>
            <a:r>
              <a:rPr lang="en-US" sz="2400" b="1" dirty="0" smtClean="0">
                <a:solidFill>
                  <a:schemeClr val="accent1">
                    <a:lumMod val="75000"/>
                  </a:schemeClr>
                </a:solidFill>
              </a:rPr>
              <a:t>Cybersecurity Test Facility- Joint Cyber Exercises</a:t>
            </a:r>
          </a:p>
          <a:p>
            <a:pPr lvl="1">
              <a:buFont typeface="Wingdings" panose="05000000000000000000" pitchFamily="2" charset="2"/>
              <a:buChar char="Ø"/>
            </a:pPr>
            <a:r>
              <a:rPr lang="en-US" sz="1400" b="1" dirty="0" smtClean="0">
                <a:solidFill>
                  <a:srgbClr val="00B050"/>
                </a:solidFill>
              </a:rPr>
              <a:t>Partnerships with DOD, DHS etc.</a:t>
            </a:r>
          </a:p>
          <a:p>
            <a:endParaRPr lang="en-US" sz="1400" dirty="0"/>
          </a:p>
        </p:txBody>
      </p:sp>
      <p:sp>
        <p:nvSpPr>
          <p:cNvPr id="3" name="Slide Number Placeholder 2"/>
          <p:cNvSpPr>
            <a:spLocks noGrp="1"/>
          </p:cNvSpPr>
          <p:nvPr>
            <p:ph type="sldNum" sz="quarter" idx="12"/>
          </p:nvPr>
        </p:nvSpPr>
        <p:spPr/>
        <p:txBody>
          <a:bodyPr/>
          <a:lstStyle/>
          <a:p>
            <a:fld id="{638D2534-4F29-4D6A-99CA-34A9E7D541B9}" type="slidenum">
              <a:rPr lang="en-US" smtClean="0"/>
              <a:pPr/>
              <a:t>18</a:t>
            </a:fld>
            <a:endParaRPr lang="en-US" dirty="0"/>
          </a:p>
        </p:txBody>
      </p:sp>
      <p:sp>
        <p:nvSpPr>
          <p:cNvPr id="6" name="TextBox 4"/>
          <p:cNvSpPr txBox="1">
            <a:spLocks noChangeArrowheads="1"/>
          </p:cNvSpPr>
          <p:nvPr/>
        </p:nvSpPr>
        <p:spPr bwMode="auto">
          <a:xfrm>
            <a:off x="0" y="173018"/>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Calibri" pitchFamily="34" charset="0"/>
              </a:rPr>
              <a:t>Summary of REDAC Comments- Example</a:t>
            </a:r>
            <a:endParaRPr lang="en-US" sz="3200" b="1" dirty="0">
              <a:solidFill>
                <a:schemeClr val="accent3">
                  <a:lumMod val="60000"/>
                  <a:lumOff val="40000"/>
                </a:schemeClr>
              </a:solidFill>
              <a:latin typeface="Calibri" pitchFamily="34" charset="0"/>
            </a:endParaRPr>
          </a:p>
        </p:txBody>
      </p:sp>
    </p:spTree>
    <p:extLst>
      <p:ext uri="{BB962C8B-B14F-4D97-AF65-F5344CB8AC3E}">
        <p14:creationId xmlns:p14="http://schemas.microsoft.com/office/powerpoint/2010/main" val="1959525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38D2534-4F29-4D6A-99CA-34A9E7D541B9}" type="slidenum">
              <a:rPr lang="en-US" smtClean="0"/>
              <a:pPr/>
              <a:t>19</a:t>
            </a:fld>
            <a:endParaRPr lang="en-US" dirty="0"/>
          </a:p>
        </p:txBody>
      </p:sp>
      <p:sp>
        <p:nvSpPr>
          <p:cNvPr id="5" name="Title 4"/>
          <p:cNvSpPr txBox="1">
            <a:spLocks noGrp="1" noChangeArrowheads="1"/>
          </p:cNvSpPr>
          <p:nvPr>
            <p:ph type="title"/>
          </p:nvPr>
        </p:nvSpPr>
        <p:spPr bwMode="auto">
          <a:xfrm>
            <a:off x="216131" y="11504"/>
            <a:ext cx="8686800" cy="584775"/>
          </a:xfrm>
          <a:prstGeom prst="rect">
            <a:avLst/>
          </a:prstGeom>
          <a:solidFill>
            <a:schemeClr val="accent1"/>
          </a:solidFill>
          <a:ln>
            <a:solidFill>
              <a:schemeClr val="tx2">
                <a:lumMod val="50000"/>
              </a:schemeClr>
            </a:solid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Calibri" pitchFamily="34" charset="0"/>
              </a:rPr>
              <a:t>Adjudication of REDAC Comments- Example </a:t>
            </a:r>
            <a:endParaRPr lang="en-US" sz="3200" b="1" dirty="0">
              <a:solidFill>
                <a:schemeClr val="accent3">
                  <a:lumMod val="60000"/>
                  <a:lumOff val="40000"/>
                </a:schemeClr>
              </a:solidFill>
              <a:latin typeface="Calibri"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658947975"/>
              </p:ext>
            </p:extLst>
          </p:nvPr>
        </p:nvGraphicFramePr>
        <p:xfrm>
          <a:off x="216131" y="596279"/>
          <a:ext cx="8686800" cy="5438761"/>
        </p:xfrm>
        <a:graphic>
          <a:graphicData uri="http://schemas.openxmlformats.org/presentationml/2006/ole">
            <mc:AlternateContent xmlns:mc="http://schemas.openxmlformats.org/markup-compatibility/2006">
              <mc:Choice xmlns:v="urn:schemas-microsoft-com:vml" Requires="v">
                <p:oleObj spid="_x0000_s1042" name="Worksheet" r:id="rId3" imgW="9020192" imgH="6715124" progId="Excel.Sheet.12">
                  <p:embed/>
                </p:oleObj>
              </mc:Choice>
              <mc:Fallback>
                <p:oleObj name="Worksheet" r:id="rId3" imgW="9020192" imgH="6715124" progId="Excel.Sheet.12">
                  <p:embed/>
                  <p:pic>
                    <p:nvPicPr>
                      <p:cNvPr id="0" name=""/>
                      <p:cNvPicPr/>
                      <p:nvPr/>
                    </p:nvPicPr>
                    <p:blipFill>
                      <a:blip r:embed="rId4"/>
                      <a:stretch>
                        <a:fillRect/>
                      </a:stretch>
                    </p:blipFill>
                    <p:spPr>
                      <a:xfrm>
                        <a:off x="216131" y="596279"/>
                        <a:ext cx="8686800" cy="5438761"/>
                      </a:xfrm>
                      <a:prstGeom prst="rect">
                        <a:avLst/>
                      </a:prstGeom>
                    </p:spPr>
                  </p:pic>
                </p:oleObj>
              </mc:Fallback>
            </mc:AlternateContent>
          </a:graphicData>
        </a:graphic>
      </p:graphicFrame>
    </p:spTree>
    <p:extLst>
      <p:ext uri="{BB962C8B-B14F-4D97-AF65-F5344CB8AC3E}">
        <p14:creationId xmlns:p14="http://schemas.microsoft.com/office/powerpoint/2010/main" val="324464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89764" y="1001126"/>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318661" y="3690422"/>
            <a:ext cx="8506678" cy="461665"/>
          </a:xfrm>
          <a:prstGeom prst="rect">
            <a:avLst/>
          </a:prstGeom>
          <a:solidFill>
            <a:schemeClr val="accent3">
              <a:lumMod val="40000"/>
              <a:lumOff val="60000"/>
            </a:schemeClr>
          </a:solidFill>
          <a:ln w="28575">
            <a:solidFill>
              <a:schemeClr val="tx1"/>
            </a:solidFill>
          </a:ln>
        </p:spPr>
        <p:txBody>
          <a:bodyPr wrap="square" rtlCol="0">
            <a:spAutoFit/>
          </a:bodyPr>
          <a:lstStyle/>
          <a:p>
            <a:pPr algn="ctr"/>
            <a:r>
              <a:rPr lang="en-US" sz="2400" b="1" dirty="0" smtClean="0">
                <a:latin typeface="+mj-lt"/>
              </a:rPr>
              <a:t>For Your </a:t>
            </a: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73018"/>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Today’s Objective</a:t>
            </a:r>
            <a:endParaRPr lang="en-US" sz="3200" b="1" dirty="0">
              <a:solidFill>
                <a:schemeClr val="accent3">
                  <a:lumMod val="40000"/>
                  <a:lumOff val="60000"/>
                </a:schemeClr>
              </a:solidFill>
              <a:latin typeface="Calibri" pitchFamily="34" charset="0"/>
              <a:cs typeface="+mn-cs"/>
            </a:endParaRPr>
          </a:p>
        </p:txBody>
      </p:sp>
      <p:pic>
        <p:nvPicPr>
          <p:cNvPr id="2050" name="Picture 2" descr="C:\Users\John Lapointe\AppData\Local\Microsoft\Windows\Temporary Internet Files\Content.IE5\MFZ6EFBY\can-stock-photo_csp14778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953" y="1847068"/>
            <a:ext cx="1638473" cy="1336266"/>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pic>
        <p:nvPicPr>
          <p:cNvPr id="2058" name="Picture 10" descr="C:\Users\John Lapointe\AppData\Local\Microsoft\Windows\Temporary Internet Files\Content.IE5\14EL7X80\Fund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966" y="1828985"/>
            <a:ext cx="1682391" cy="1378581"/>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pic>
        <p:nvPicPr>
          <p:cNvPr id="2059" name="Picture 11" descr="C:\Users\John Lapointe\AppData\Local\Microsoft\Windows\Temporary Internet Files\Content.IE5\WB9P7L8I\g8xfz4hb-137456445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978" y="1828985"/>
            <a:ext cx="1765444" cy="1372268"/>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25854" y="3150112"/>
            <a:ext cx="1519903" cy="369332"/>
          </a:xfrm>
          <a:prstGeom prst="rect">
            <a:avLst/>
          </a:prstGeom>
          <a:noFill/>
        </p:spPr>
        <p:txBody>
          <a:bodyPr wrap="none" rtlCol="0">
            <a:spAutoFit/>
          </a:bodyPr>
          <a:lstStyle/>
          <a:p>
            <a:r>
              <a:rPr lang="en-US" b="1" dirty="0" smtClean="0"/>
              <a:t>Requirements</a:t>
            </a:r>
            <a:endParaRPr lang="en-US" b="1" dirty="0"/>
          </a:p>
        </p:txBody>
      </p:sp>
      <p:sp>
        <p:nvSpPr>
          <p:cNvPr id="6" name="TextBox 5"/>
          <p:cNvSpPr txBox="1"/>
          <p:nvPr/>
        </p:nvSpPr>
        <p:spPr>
          <a:xfrm>
            <a:off x="7357898" y="3164109"/>
            <a:ext cx="659604" cy="369332"/>
          </a:xfrm>
          <a:prstGeom prst="rect">
            <a:avLst/>
          </a:prstGeom>
          <a:noFill/>
        </p:spPr>
        <p:txBody>
          <a:bodyPr wrap="none" rtlCol="0">
            <a:spAutoFit/>
          </a:bodyPr>
          <a:lstStyle/>
          <a:p>
            <a:r>
              <a:rPr lang="en-US" b="1" dirty="0" smtClean="0"/>
              <a:t>Gaps</a:t>
            </a:r>
            <a:endParaRPr lang="en-US" b="1" dirty="0"/>
          </a:p>
        </p:txBody>
      </p:sp>
      <p:sp>
        <p:nvSpPr>
          <p:cNvPr id="8" name="TextBox 7"/>
          <p:cNvSpPr txBox="1"/>
          <p:nvPr/>
        </p:nvSpPr>
        <p:spPr>
          <a:xfrm>
            <a:off x="4545482" y="3164109"/>
            <a:ext cx="1629357" cy="369332"/>
          </a:xfrm>
          <a:prstGeom prst="rect">
            <a:avLst/>
          </a:prstGeom>
          <a:noFill/>
        </p:spPr>
        <p:txBody>
          <a:bodyPr wrap="none" rtlCol="0">
            <a:spAutoFit/>
          </a:bodyPr>
          <a:lstStyle/>
          <a:p>
            <a:r>
              <a:rPr lang="en-US" b="1" dirty="0" smtClean="0"/>
              <a:t>Funding Profile</a:t>
            </a:r>
            <a:endParaRPr lang="en-US" b="1" dirty="0"/>
          </a:p>
        </p:txBody>
      </p:sp>
      <p:sp>
        <p:nvSpPr>
          <p:cNvPr id="9" name="TextBox 8"/>
          <p:cNvSpPr txBox="1"/>
          <p:nvPr/>
        </p:nvSpPr>
        <p:spPr>
          <a:xfrm>
            <a:off x="2422747" y="5819939"/>
            <a:ext cx="929165" cy="369332"/>
          </a:xfrm>
          <a:prstGeom prst="rect">
            <a:avLst/>
          </a:prstGeom>
          <a:noFill/>
        </p:spPr>
        <p:txBody>
          <a:bodyPr wrap="none" rtlCol="0">
            <a:spAutoFit/>
          </a:bodyPr>
          <a:lstStyle/>
          <a:p>
            <a:r>
              <a:rPr lang="en-US" b="1" dirty="0" smtClean="0"/>
              <a:t>Review </a:t>
            </a:r>
            <a:endParaRPr lang="en-US" b="1" dirty="0"/>
          </a:p>
        </p:txBody>
      </p:sp>
      <p:sp>
        <p:nvSpPr>
          <p:cNvPr id="5" name="Slide Number Placeholder 4"/>
          <p:cNvSpPr>
            <a:spLocks noGrp="1"/>
          </p:cNvSpPr>
          <p:nvPr>
            <p:ph type="sldNum" sz="quarter" idx="12"/>
          </p:nvPr>
        </p:nvSpPr>
        <p:spPr/>
        <p:txBody>
          <a:bodyPr/>
          <a:lstStyle/>
          <a:p>
            <a:fld id="{638D2534-4F29-4D6A-99CA-34A9E7D541B9}" type="slidenum">
              <a:rPr lang="en-US" smtClean="0"/>
              <a:pPr/>
              <a:t>2</a:t>
            </a:fld>
            <a:endParaRPr lang="en-US" dirty="0"/>
          </a:p>
        </p:txBody>
      </p:sp>
      <p:pic>
        <p:nvPicPr>
          <p:cNvPr id="13" name="Picture 12" descr="Exploring Research and Innovati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953" y="4380806"/>
            <a:ext cx="1451307" cy="1451307"/>
          </a:xfrm>
          <a:prstGeom prst="rect">
            <a:avLst/>
          </a:prstGeom>
        </p:spPr>
      </p:pic>
      <p:pic>
        <p:nvPicPr>
          <p:cNvPr id="15" name="Picture 14" descr="Consejos para &lt;strong&gt;feedback&lt;/strong&gt; efectiv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4590" y="4344229"/>
            <a:ext cx="2185410" cy="1546141"/>
          </a:xfrm>
          <a:prstGeom prst="rect">
            <a:avLst/>
          </a:prstGeom>
        </p:spPr>
      </p:pic>
      <p:sp>
        <p:nvSpPr>
          <p:cNvPr id="21" name="TextBox 20"/>
          <p:cNvSpPr txBox="1"/>
          <p:nvPr/>
        </p:nvSpPr>
        <p:spPr>
          <a:xfrm>
            <a:off x="318661" y="1056814"/>
            <a:ext cx="8506678" cy="461665"/>
          </a:xfrm>
          <a:prstGeom prst="rect">
            <a:avLst/>
          </a:prstGeom>
          <a:solidFill>
            <a:schemeClr val="accent3">
              <a:lumMod val="40000"/>
              <a:lumOff val="60000"/>
            </a:schemeClr>
          </a:solidFill>
          <a:ln w="28575">
            <a:solidFill>
              <a:schemeClr val="tx1"/>
            </a:solidFill>
          </a:ln>
        </p:spPr>
        <p:txBody>
          <a:bodyPr wrap="square" rtlCol="0">
            <a:spAutoFit/>
          </a:bodyPr>
          <a:lstStyle/>
          <a:p>
            <a:pPr algn="ctr"/>
            <a:r>
              <a:rPr lang="en-US" sz="2400" b="1" dirty="0" smtClean="0">
                <a:latin typeface="+mj-lt"/>
              </a:rPr>
              <a:t>Provide update on the FAA Cybersecurity R&amp;D Plan</a:t>
            </a:r>
          </a:p>
        </p:txBody>
      </p:sp>
      <p:pic>
        <p:nvPicPr>
          <p:cNvPr id="16" name="Picture 15" descr="... the enterprise wake up to the potential of an api centric &lt;strong&gt;approach&lt;/strong&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131" y="1847068"/>
            <a:ext cx="1407748" cy="1354185"/>
          </a:xfrm>
          <a:prstGeom prst="rect">
            <a:avLst/>
          </a:prstGeom>
        </p:spPr>
      </p:pic>
      <p:sp>
        <p:nvSpPr>
          <p:cNvPr id="24" name="TextBox 23"/>
          <p:cNvSpPr txBox="1"/>
          <p:nvPr/>
        </p:nvSpPr>
        <p:spPr>
          <a:xfrm>
            <a:off x="345867" y="3131540"/>
            <a:ext cx="1106778" cy="369332"/>
          </a:xfrm>
          <a:prstGeom prst="rect">
            <a:avLst/>
          </a:prstGeom>
          <a:noFill/>
        </p:spPr>
        <p:txBody>
          <a:bodyPr wrap="none" rtlCol="0">
            <a:spAutoFit/>
          </a:bodyPr>
          <a:lstStyle/>
          <a:p>
            <a:r>
              <a:rPr lang="en-US" b="1" dirty="0" smtClean="0"/>
              <a:t>Approach</a:t>
            </a:r>
            <a:endParaRPr lang="en-US" b="1" dirty="0"/>
          </a:p>
        </p:txBody>
      </p:sp>
    </p:spTree>
    <p:extLst>
      <p:ext uri="{BB962C8B-B14F-4D97-AF65-F5344CB8AC3E}">
        <p14:creationId xmlns:p14="http://schemas.microsoft.com/office/powerpoint/2010/main" val="3495514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0375" y="1572864"/>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2833450" y="787613"/>
            <a:ext cx="5993476" cy="424731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dirty="0" smtClean="0">
                <a:solidFill>
                  <a:srgbClr val="002060"/>
                </a:solidFill>
                <a:latin typeface="+mj-lt"/>
              </a:rPr>
              <a:t>Continue discussions internally and externally (DHS, NSF, DoD, Industry, etc.) on collaborative efforts.</a:t>
            </a:r>
          </a:p>
          <a:p>
            <a:pPr marL="342900" indent="-342900">
              <a:buFont typeface="Arial" panose="020B0604020202020204" pitchFamily="34" charset="0"/>
              <a:buChar char="•"/>
            </a:pPr>
            <a:r>
              <a:rPr lang="en-US" dirty="0" smtClean="0">
                <a:solidFill>
                  <a:srgbClr val="002060"/>
                </a:solidFill>
                <a:latin typeface="+mj-lt"/>
              </a:rPr>
              <a:t>Update the Cybersecurity R&amp;D Plan</a:t>
            </a:r>
          </a:p>
          <a:p>
            <a:pPr marL="800100" lvl="1" indent="-342900">
              <a:buFont typeface="Wingdings" panose="05000000000000000000" pitchFamily="2" charset="2"/>
              <a:buChar char="ü"/>
            </a:pPr>
            <a:r>
              <a:rPr lang="en-US" dirty="0" smtClean="0">
                <a:latin typeface="+mj-lt"/>
              </a:rPr>
              <a:t>Seeking a December 2017 interim update</a:t>
            </a:r>
          </a:p>
          <a:p>
            <a:pPr marL="1257300" lvl="2" indent="-342900">
              <a:buFont typeface="Courier New" panose="02070309020205020404" pitchFamily="49" charset="0"/>
              <a:buChar char="o"/>
            </a:pPr>
            <a:r>
              <a:rPr lang="en-US" dirty="0" smtClean="0">
                <a:latin typeface="+mj-lt"/>
              </a:rPr>
              <a:t>Scrub the tasks to minimize redundancy</a:t>
            </a:r>
          </a:p>
          <a:p>
            <a:pPr marL="1257300" lvl="2" indent="-342900">
              <a:buFont typeface="Courier New" panose="02070309020205020404" pitchFamily="49" charset="0"/>
              <a:buChar char="o"/>
            </a:pPr>
            <a:r>
              <a:rPr lang="en-US" dirty="0" smtClean="0">
                <a:latin typeface="+mj-lt"/>
              </a:rPr>
              <a:t>Identify opportunities for leveraging</a:t>
            </a:r>
          </a:p>
          <a:p>
            <a:pPr marL="342900" indent="-342900">
              <a:buFont typeface="Arial" panose="020B0604020202020204" pitchFamily="34" charset="0"/>
              <a:buChar char="•"/>
            </a:pPr>
            <a:r>
              <a:rPr lang="en-US" dirty="0" smtClean="0">
                <a:solidFill>
                  <a:srgbClr val="002060"/>
                </a:solidFill>
                <a:latin typeface="+mj-lt"/>
              </a:rPr>
              <a:t>Develop a framework for continually monitoring and providing updates on ongoing research.</a:t>
            </a:r>
          </a:p>
          <a:p>
            <a:pPr marL="800100" lvl="1" indent="-342900">
              <a:buFont typeface="Wingdings" panose="05000000000000000000" pitchFamily="2" charset="2"/>
              <a:buChar char="ü"/>
            </a:pPr>
            <a:r>
              <a:rPr lang="en-US" dirty="0" smtClean="0">
                <a:latin typeface="+mj-lt"/>
              </a:rPr>
              <a:t>Hopefully, a minimum of two more cybersecurity requirements will commence in FY18 (subject to available funding)</a:t>
            </a:r>
          </a:p>
          <a:p>
            <a:pPr marL="800100" lvl="1" indent="-342900">
              <a:buFont typeface="Wingdings" panose="05000000000000000000" pitchFamily="2" charset="2"/>
              <a:buChar char="ü"/>
            </a:pPr>
            <a:r>
              <a:rPr lang="en-US" dirty="0" smtClean="0">
                <a:latin typeface="+mj-lt"/>
              </a:rPr>
              <a:t>Includes briefing updates</a:t>
            </a:r>
          </a:p>
          <a:p>
            <a:pPr marL="342900" indent="-342900">
              <a:buFont typeface="Arial" panose="020B0604020202020204" pitchFamily="34" charset="0"/>
              <a:buChar char="•"/>
            </a:pPr>
            <a:r>
              <a:rPr lang="en-US" dirty="0" smtClean="0">
                <a:solidFill>
                  <a:srgbClr val="002060"/>
                </a:solidFill>
                <a:latin typeface="+mj-lt"/>
              </a:rPr>
              <a:t>Ensure consistency with the FAA LOBs work plans pertinent to cybersecurity</a:t>
            </a:r>
          </a:p>
          <a:p>
            <a:pPr marL="342900" indent="-342900">
              <a:buFont typeface="Arial" panose="020B0604020202020204" pitchFamily="34" charset="0"/>
              <a:buChar char="•"/>
            </a:pPr>
            <a:endParaRPr lang="en-US" dirty="0" smtClean="0">
              <a:latin typeface="+mj-lt"/>
            </a:endParaRP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20</a:t>
            </a:fld>
            <a:endParaRPr lang="en-US" dirty="0"/>
          </a:p>
        </p:txBody>
      </p:sp>
      <p:pic>
        <p:nvPicPr>
          <p:cNvPr id="6" name="Picture 5" descr="&lt;strong&gt;Next steps&lt;/strong&gt; to bring it furt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62" y="1128364"/>
            <a:ext cx="2563062" cy="2379945"/>
          </a:xfrm>
          <a:prstGeom prst="rect">
            <a:avLst/>
          </a:prstGeom>
        </p:spPr>
      </p:pic>
      <p:pic>
        <p:nvPicPr>
          <p:cNvPr id="10" name="Picture 9"/>
          <p:cNvPicPr>
            <a:picLocks noChangeAspect="1"/>
          </p:cNvPicPr>
          <p:nvPr/>
        </p:nvPicPr>
        <p:blipFill>
          <a:blip r:embed="rId3"/>
          <a:stretch>
            <a:fillRect/>
          </a:stretch>
        </p:blipFill>
        <p:spPr>
          <a:xfrm>
            <a:off x="7491281" y="4472247"/>
            <a:ext cx="1195519" cy="1510756"/>
          </a:xfrm>
          <a:prstGeom prst="rect">
            <a:avLst/>
          </a:prstGeom>
          <a:ln w="28575">
            <a:solidFill>
              <a:schemeClr val="tx1"/>
            </a:solidFill>
          </a:ln>
        </p:spPr>
      </p:pic>
      <p:sp>
        <p:nvSpPr>
          <p:cNvPr id="11" name="TextBox 4"/>
          <p:cNvSpPr txBox="1">
            <a:spLocks noChangeArrowheads="1"/>
          </p:cNvSpPr>
          <p:nvPr/>
        </p:nvSpPr>
        <p:spPr bwMode="auto">
          <a:xfrm>
            <a:off x="0" y="104427"/>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Next Steps</a:t>
            </a:r>
            <a:endParaRPr lang="en-US" sz="3200" b="1" dirty="0">
              <a:solidFill>
                <a:schemeClr val="accent3">
                  <a:lumMod val="40000"/>
                  <a:lumOff val="60000"/>
                </a:schemeClr>
              </a:solidFill>
              <a:latin typeface="Calibri" pitchFamily="34" charset="0"/>
              <a:cs typeface="+mn-cs"/>
            </a:endParaRPr>
          </a:p>
        </p:txBody>
      </p:sp>
    </p:spTree>
    <p:extLst>
      <p:ext uri="{BB962C8B-B14F-4D97-AF65-F5344CB8AC3E}">
        <p14:creationId xmlns:p14="http://schemas.microsoft.com/office/powerpoint/2010/main" val="357514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rini Mandalapu\AppData\Local\Microsoft\Windows\Temporary Internet Files\Content.IE5\VH04ET4F\question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886" y="1664676"/>
            <a:ext cx="4103914" cy="41039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38D2534-4F29-4D6A-99CA-34A9E7D541B9}" type="slidenum">
              <a:rPr lang="en-US" smtClean="0"/>
              <a:pPr/>
              <a:t>21</a:t>
            </a:fld>
            <a:endParaRPr lang="en-US" dirty="0"/>
          </a:p>
        </p:txBody>
      </p:sp>
    </p:spTree>
    <p:extLst>
      <p:ext uri="{BB962C8B-B14F-4D97-AF65-F5344CB8AC3E}">
        <p14:creationId xmlns:p14="http://schemas.microsoft.com/office/powerpoint/2010/main" val="1069918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204" y="2713522"/>
            <a:ext cx="8229600" cy="1143000"/>
          </a:xfrm>
        </p:spPr>
        <p:txBody>
          <a:bodyPr/>
          <a:lstStyle/>
          <a:p>
            <a:r>
              <a:rPr lang="en-US" dirty="0" smtClean="0"/>
              <a:t>Optional Charts </a:t>
            </a:r>
            <a:endParaRPr lang="en-US" dirty="0"/>
          </a:p>
        </p:txBody>
      </p:sp>
      <p:sp>
        <p:nvSpPr>
          <p:cNvPr id="3" name="Slide Number Placeholder 2"/>
          <p:cNvSpPr>
            <a:spLocks noGrp="1"/>
          </p:cNvSpPr>
          <p:nvPr>
            <p:ph type="sldNum" sz="quarter" idx="12"/>
          </p:nvPr>
        </p:nvSpPr>
        <p:spPr/>
        <p:txBody>
          <a:bodyPr/>
          <a:lstStyle/>
          <a:p>
            <a:fld id="{638D2534-4F29-4D6A-99CA-34A9E7D541B9}" type="slidenum">
              <a:rPr lang="en-US" smtClean="0"/>
              <a:pPr/>
              <a:t>22</a:t>
            </a:fld>
            <a:endParaRPr lang="en-US" dirty="0"/>
          </a:p>
        </p:txBody>
      </p:sp>
    </p:spTree>
    <p:extLst>
      <p:ext uri="{BB962C8B-B14F-4D97-AF65-F5344CB8AC3E}">
        <p14:creationId xmlns:p14="http://schemas.microsoft.com/office/powerpoint/2010/main" val="2931110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1"/>
          </p:nvPr>
        </p:nvSpPr>
        <p:spPr bwMode="auto">
          <a:xfrm>
            <a:off x="7519916" y="6383645"/>
            <a:ext cx="147962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183653CA-3F1D-4E7C-9D88-EDB53DA3C3DC}" type="slidenum">
              <a:rPr lang="en-US" altLang="en-US" sz="1200" smtClean="0">
                <a:solidFill>
                  <a:srgbClr val="898989"/>
                </a:solidFill>
              </a:rPr>
              <a:pPr fontAlgn="base">
                <a:spcBef>
                  <a:spcPct val="0"/>
                </a:spcBef>
                <a:spcAft>
                  <a:spcPct val="0"/>
                </a:spcAft>
              </a:pPr>
              <a:t>23</a:t>
            </a:fld>
            <a:endParaRPr lang="en-US" altLang="en-US" sz="1200" dirty="0" smtClean="0">
              <a:solidFill>
                <a:srgbClr val="898989"/>
              </a:solidFill>
            </a:endParaRPr>
          </a:p>
        </p:txBody>
      </p:sp>
      <p:sp>
        <p:nvSpPr>
          <p:cNvPr id="16387"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6388"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3000268795"/>
              </p:ext>
            </p:extLst>
          </p:nvPr>
        </p:nvGraphicFramePr>
        <p:xfrm>
          <a:off x="0" y="873456"/>
          <a:ext cx="9144001" cy="5139692"/>
        </p:xfrm>
        <a:graphic>
          <a:graphicData uri="http://schemas.openxmlformats.org/drawingml/2006/table">
            <a:tbl>
              <a:tblPr firstRow="1" firstCol="1" bandRow="1">
                <a:tableStyleId>{5C22544A-7EE6-4342-B048-85BDC9FD1C3A}</a:tableStyleId>
              </a:tblPr>
              <a:tblGrid>
                <a:gridCol w="4072996">
                  <a:extLst>
                    <a:ext uri="{9D8B030D-6E8A-4147-A177-3AD203B41FA5}">
                      <a16:colId xmlns:a16="http://schemas.microsoft.com/office/drawing/2014/main" val="20000"/>
                    </a:ext>
                  </a:extLst>
                </a:gridCol>
                <a:gridCol w="2395428">
                  <a:extLst>
                    <a:ext uri="{9D8B030D-6E8A-4147-A177-3AD203B41FA5}">
                      <a16:colId xmlns:a16="http://schemas.microsoft.com/office/drawing/2014/main" val="20001"/>
                    </a:ext>
                  </a:extLst>
                </a:gridCol>
                <a:gridCol w="612907">
                  <a:extLst>
                    <a:ext uri="{9D8B030D-6E8A-4147-A177-3AD203B41FA5}">
                      <a16:colId xmlns:a16="http://schemas.microsoft.com/office/drawing/2014/main" val="20002"/>
                    </a:ext>
                  </a:extLst>
                </a:gridCol>
                <a:gridCol w="707201">
                  <a:extLst>
                    <a:ext uri="{9D8B030D-6E8A-4147-A177-3AD203B41FA5}">
                      <a16:colId xmlns:a16="http://schemas.microsoft.com/office/drawing/2014/main" val="20003"/>
                    </a:ext>
                  </a:extLst>
                </a:gridCol>
                <a:gridCol w="1355469">
                  <a:extLst>
                    <a:ext uri="{9D8B030D-6E8A-4147-A177-3AD203B41FA5}">
                      <a16:colId xmlns:a16="http://schemas.microsoft.com/office/drawing/2014/main" val="20004"/>
                    </a:ext>
                  </a:extLst>
                </a:gridCol>
              </a:tblGrid>
              <a:tr h="304486">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56443" marR="56443" marT="0" marB="0"/>
                </a:tc>
                <a:tc>
                  <a:txBody>
                    <a:bodyPr/>
                    <a:lstStyle/>
                    <a:p>
                      <a:pPr marL="0" marR="0" algn="ctr">
                        <a:lnSpc>
                          <a:spcPct val="115000"/>
                        </a:lnSpc>
                        <a:spcBef>
                          <a:spcPts val="0"/>
                        </a:spcBef>
                        <a:spcAft>
                          <a:spcPts val="0"/>
                        </a:spcAft>
                      </a:pPr>
                      <a:endParaRPr lang="en-US" sz="1200" dirty="0">
                        <a:effectLst/>
                        <a:latin typeface="Arial" pitchFamily="34" charset="0"/>
                        <a:ea typeface="Calibri"/>
                        <a:cs typeface="Arial" pitchFamily="34" charset="0"/>
                      </a:endParaRPr>
                    </a:p>
                  </a:txBody>
                  <a:tcPr marL="56443" marR="56443" marT="0" marB="0"/>
                </a:tc>
                <a:tc gridSpan="3">
                  <a:txBody>
                    <a:bodyPr/>
                    <a:lstStyle/>
                    <a:p>
                      <a:pPr marL="0" marR="0" algn="ctr">
                        <a:lnSpc>
                          <a:spcPct val="115000"/>
                        </a:lnSpc>
                        <a:spcBef>
                          <a:spcPts val="0"/>
                        </a:spcBef>
                        <a:spcAft>
                          <a:spcPts val="0"/>
                        </a:spcAft>
                      </a:pPr>
                      <a:r>
                        <a:rPr lang="en-US" sz="1400" dirty="0" smtClean="0">
                          <a:effectLst/>
                          <a:latin typeface="+mj-lt"/>
                          <a:cs typeface="Arial" pitchFamily="34" charset="0"/>
                        </a:rPr>
                        <a:t>Primary</a:t>
                      </a:r>
                      <a:r>
                        <a:rPr lang="en-US" sz="1400" baseline="0" dirty="0" smtClean="0">
                          <a:effectLst/>
                          <a:latin typeface="+mj-lt"/>
                          <a:cs typeface="Arial" pitchFamily="34" charset="0"/>
                        </a:rPr>
                        <a:t> </a:t>
                      </a:r>
                      <a:r>
                        <a:rPr lang="en-US" sz="1400" dirty="0" smtClean="0">
                          <a:effectLst/>
                          <a:latin typeface="+mj-lt"/>
                          <a:cs typeface="Arial" pitchFamily="34" charset="0"/>
                        </a:rPr>
                        <a:t>Domain</a:t>
                      </a:r>
                      <a:endParaRPr lang="en-US" sz="1400" dirty="0">
                        <a:effectLst/>
                        <a:latin typeface="+mj-lt"/>
                        <a:ea typeface="Calibri"/>
                        <a:cs typeface="Arial" pitchFamily="34" charset="0"/>
                      </a:endParaRPr>
                    </a:p>
                  </a:txBody>
                  <a:tcPr marL="56443" marR="5644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321">
                <a:tc>
                  <a:txBody>
                    <a:bodyPr/>
                    <a:lstStyle/>
                    <a:p>
                      <a:pPr marL="0" marR="0" algn="ctr">
                        <a:lnSpc>
                          <a:spcPct val="115000"/>
                        </a:lnSpc>
                        <a:spcBef>
                          <a:spcPts val="0"/>
                        </a:spcBef>
                        <a:spcAft>
                          <a:spcPts val="0"/>
                        </a:spcAft>
                      </a:pPr>
                      <a:r>
                        <a:rPr lang="en-US" sz="1400" dirty="0">
                          <a:effectLst/>
                          <a:latin typeface="+mn-lt"/>
                          <a:cs typeface="Arial" panose="020B0604020202020204" pitchFamily="34" charset="0"/>
                        </a:rPr>
                        <a:t>Requirement</a:t>
                      </a:r>
                      <a:endParaRPr lang="en-US" sz="1400" dirty="0">
                        <a:effectLst/>
                        <a:latin typeface="+mn-lt"/>
                        <a:ea typeface="Calibri"/>
                        <a:cs typeface="Arial" panose="020B0604020202020204" pitchFamily="34" charset="0"/>
                      </a:endParaRPr>
                    </a:p>
                  </a:txBody>
                  <a:tcPr marL="56443" marR="56443" marT="0" marB="0"/>
                </a:tc>
                <a:tc>
                  <a:txBody>
                    <a:bodyPr/>
                    <a:lstStyle/>
                    <a:p>
                      <a:pPr marL="0" marR="0" algn="ctr">
                        <a:lnSpc>
                          <a:spcPct val="115000"/>
                        </a:lnSpc>
                        <a:spcBef>
                          <a:spcPts val="0"/>
                        </a:spcBef>
                        <a:spcAft>
                          <a:spcPts val="0"/>
                        </a:spcAft>
                      </a:pPr>
                      <a:r>
                        <a:rPr lang="en-US" sz="1400" b="1" dirty="0" smtClean="0">
                          <a:solidFill>
                            <a:schemeClr val="bg1"/>
                          </a:solidFill>
                          <a:effectLst/>
                          <a:latin typeface="+mn-lt"/>
                          <a:ea typeface="Calibri"/>
                          <a:cs typeface="Arial" panose="020B0604020202020204" pitchFamily="34" charset="0"/>
                        </a:rPr>
                        <a:t>Research Area</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cs typeface="Arial" panose="020B0604020202020204" pitchFamily="34" charset="0"/>
                        </a:rPr>
                        <a:t>NAS</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cs typeface="Arial" panose="020B0604020202020204" pitchFamily="34" charset="0"/>
                        </a:rPr>
                        <a:t>R&amp;D</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cs typeface="Arial" panose="020B0604020202020204" pitchFamily="34" charset="0"/>
                        </a:rPr>
                        <a:t>Mission Support</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extLst>
                  <a:ext uri="{0D108BD9-81ED-4DB2-BD59-A6C34878D82A}">
                    <a16:rowId xmlns:a16="http://schemas.microsoft.com/office/drawing/2014/main" val="10001"/>
                  </a:ext>
                </a:extLst>
              </a:tr>
              <a:tr h="356905">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Aircraft Systems Information Security Protection (ASISP) </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ea typeface="Calibri"/>
                          <a:cs typeface="Shruti" panose="020B0502040204020203" pitchFamily="34" charset="0"/>
                        </a:rPr>
                        <a:t>Security</a:t>
                      </a:r>
                      <a:r>
                        <a:rPr lang="en-US" sz="1200" b="1" baseline="0" dirty="0" smtClean="0">
                          <a:solidFill>
                            <a:srgbClr val="00B050"/>
                          </a:solidFill>
                          <a:effectLst/>
                          <a:latin typeface="+mn-lt"/>
                          <a:ea typeface="Calibri"/>
                          <a:cs typeface="Shruti" panose="020B0502040204020203" pitchFamily="34" charset="0"/>
                        </a:rPr>
                        <a:t> &amp; Resiliency</a:t>
                      </a:r>
                      <a:endParaRPr lang="en-US" sz="1200" b="1" dirty="0">
                        <a:solidFill>
                          <a:srgbClr val="00B05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cs typeface="Shruti" panose="020B0502040204020203" pitchFamily="34" charset="0"/>
                        </a:rPr>
                        <a:t>Regulatory Service</a:t>
                      </a:r>
                      <a:endParaRPr lang="en-US" sz="1200" b="1" dirty="0">
                        <a:solidFill>
                          <a:srgbClr val="00B05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2"/>
                  </a:ext>
                </a:extLst>
              </a:tr>
              <a:tr h="356905">
                <a:tc>
                  <a:txBody>
                    <a:bodyPr/>
                    <a:lstStyle/>
                    <a:p>
                      <a:pPr marL="0" marR="0">
                        <a:lnSpc>
                          <a:spcPct val="115000"/>
                        </a:lnSpc>
                        <a:spcBef>
                          <a:spcPts val="0"/>
                        </a:spcBef>
                        <a:spcAft>
                          <a:spcPts val="0"/>
                        </a:spcAft>
                      </a:pPr>
                      <a:r>
                        <a:rPr lang="en-US" sz="1200" b="1" dirty="0" smtClean="0">
                          <a:solidFill>
                            <a:schemeClr val="bg1"/>
                          </a:solidFill>
                          <a:effectLst/>
                          <a:latin typeface="+mn-lt"/>
                          <a:ea typeface="Calibri"/>
                          <a:cs typeface="Arial" panose="020B0604020202020204" pitchFamily="34" charset="0"/>
                        </a:rPr>
                        <a:t>UAS  C2 Link Security Protection</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ea typeface="Calibri"/>
                          <a:cs typeface="Shruti" panose="020B0502040204020203" pitchFamily="34" charset="0"/>
                        </a:rPr>
                        <a:t>Security</a:t>
                      </a:r>
                      <a:r>
                        <a:rPr lang="en-US" sz="1200" b="1" baseline="0" dirty="0" smtClean="0">
                          <a:solidFill>
                            <a:srgbClr val="00B050"/>
                          </a:solidFill>
                          <a:effectLst/>
                          <a:latin typeface="+mn-lt"/>
                          <a:ea typeface="Calibri"/>
                          <a:cs typeface="Shruti" panose="020B0502040204020203" pitchFamily="34" charset="0"/>
                        </a:rPr>
                        <a:t> &amp; Resiliency</a:t>
                      </a:r>
                      <a:endParaRPr lang="en-US" sz="1200" b="1" dirty="0">
                        <a:solidFill>
                          <a:srgbClr val="00B05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cs typeface="Shruti" panose="020B0502040204020203" pitchFamily="34" charset="0"/>
                        </a:rPr>
                        <a:t>Regulatory Service</a:t>
                      </a:r>
                      <a:endParaRPr lang="en-US" sz="1200" b="1" dirty="0">
                        <a:solidFill>
                          <a:srgbClr val="00B05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3"/>
                  </a:ext>
                </a:extLst>
              </a:tr>
              <a:tr h="55727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smtClean="0">
                          <a:solidFill>
                            <a:schemeClr val="bg1"/>
                          </a:solidFill>
                          <a:effectLst/>
                          <a:latin typeface="+mn-lt"/>
                          <a:cs typeface="Arial" panose="020B0604020202020204" pitchFamily="34" charset="0"/>
                        </a:rPr>
                        <a:t>Cybersecurity Risks of Cabin Communications and Cabin Information Technology Systems</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ea typeface="Calibri"/>
                          <a:cs typeface="Shruti" panose="020B0502040204020203" pitchFamily="34" charset="0"/>
                        </a:rPr>
                        <a:t>Security</a:t>
                      </a:r>
                      <a:r>
                        <a:rPr lang="en-US" sz="1200" b="1" baseline="0" dirty="0" smtClean="0">
                          <a:solidFill>
                            <a:srgbClr val="00B050"/>
                          </a:solidFill>
                          <a:effectLst/>
                          <a:latin typeface="+mn-lt"/>
                          <a:ea typeface="Calibri"/>
                          <a:cs typeface="Shruti" panose="020B0502040204020203" pitchFamily="34" charset="0"/>
                        </a:rPr>
                        <a:t> &amp; Resiliency</a:t>
                      </a:r>
                      <a:endParaRPr lang="en-US" sz="1200" b="1" dirty="0">
                        <a:solidFill>
                          <a:srgbClr val="00B05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cs typeface="Shruti" panose="020B0502040204020203" pitchFamily="34" charset="0"/>
                        </a:rPr>
                        <a:t>Regulatory Service</a:t>
                      </a:r>
                      <a:endParaRPr lang="en-US" sz="1200" b="1" dirty="0">
                        <a:solidFill>
                          <a:srgbClr val="00B05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4"/>
                  </a:ext>
                </a:extLst>
              </a:tr>
              <a:tr h="427075">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Flight Deck Data Exchange</a:t>
                      </a:r>
                      <a:endParaRPr lang="en-US" sz="1200" b="1" dirty="0">
                        <a:solidFill>
                          <a:schemeClr val="bg1"/>
                        </a:solidFill>
                        <a:effectLst/>
                        <a:latin typeface="+mn-lt"/>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FF0000"/>
                          </a:solidFill>
                          <a:effectLst/>
                          <a:latin typeface="+mn-lt"/>
                          <a:ea typeface="Calibri"/>
                          <a:cs typeface="Shruti" panose="020B0502040204020203" pitchFamily="34" charset="0"/>
                        </a:rPr>
                        <a:t>Data Analytics</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FF0000"/>
                          </a:solidFill>
                          <a:effectLst/>
                          <a:latin typeface="+mn-lt"/>
                          <a:cs typeface="Shruti" panose="020B0502040204020203" pitchFamily="34" charset="0"/>
                        </a:rPr>
                        <a:t>X</a:t>
                      </a: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5"/>
                  </a:ext>
                </a:extLst>
              </a:tr>
              <a:tr h="439180">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NextGen Information Security</a:t>
                      </a:r>
                      <a:endParaRPr lang="en-US" sz="1200" b="1" dirty="0">
                        <a:solidFill>
                          <a:schemeClr val="bg1"/>
                        </a:solidFill>
                        <a:effectLst/>
                        <a:latin typeface="+mn-lt"/>
                        <a:cs typeface="Arial" panose="020B0604020202020204" pitchFamily="34" charset="0"/>
                      </a:endParaRPr>
                    </a:p>
                    <a:p>
                      <a:pPr marL="0" marR="0">
                        <a:lnSpc>
                          <a:spcPct val="115000"/>
                        </a:lnSpc>
                        <a:spcBef>
                          <a:spcPts val="0"/>
                        </a:spcBef>
                        <a:spcAft>
                          <a:spcPts val="0"/>
                        </a:spcAft>
                      </a:pPr>
                      <a:r>
                        <a:rPr lang="en-US" sz="1200" b="1" dirty="0">
                          <a:solidFill>
                            <a:schemeClr val="bg1"/>
                          </a:solidFill>
                          <a:effectLst/>
                          <a:latin typeface="+mn-lt"/>
                          <a:cs typeface="Arial" panose="020B0604020202020204" pitchFamily="34" charset="0"/>
                        </a:rPr>
                        <a:t> </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ea typeface="Calibri"/>
                          <a:cs typeface="Shruti" panose="020B0502040204020203" pitchFamily="34" charset="0"/>
                        </a:rPr>
                        <a:t>Data Analytics</a:t>
                      </a: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cs typeface="Shruti" panose="020B0502040204020203" pitchFamily="34" charset="0"/>
                        </a:rPr>
                        <a:t>X </a:t>
                      </a: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6"/>
                  </a:ext>
                </a:extLst>
              </a:tr>
              <a:tr h="356905">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IAM Interoperability</a:t>
                      </a:r>
                      <a:endParaRPr lang="en-US" sz="1200" b="1" dirty="0">
                        <a:solidFill>
                          <a:schemeClr val="bg1"/>
                        </a:solidFill>
                        <a:effectLst/>
                        <a:latin typeface="+mn-lt"/>
                        <a:cs typeface="Arial" panose="020B0604020202020204"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ea typeface="Calibri"/>
                          <a:cs typeface="Shruti" panose="020B0502040204020203" pitchFamily="34" charset="0"/>
                        </a:rPr>
                        <a:t>Data Analytics</a:t>
                      </a: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cs typeface="Shruti" panose="020B0502040204020203" pitchFamily="34" charset="0"/>
                        </a:rPr>
                        <a:t>X</a:t>
                      </a:r>
                      <a:endParaRPr lang="en-US" sz="1200" b="1" dirty="0" smtClean="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7"/>
                  </a:ext>
                </a:extLst>
              </a:tr>
              <a:tr h="4104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a:solidFill>
                            <a:schemeClr val="bg1"/>
                          </a:solidFill>
                          <a:effectLst/>
                          <a:latin typeface="+mn-lt"/>
                          <a:cs typeface="Arial" panose="020B0604020202020204" pitchFamily="34" charset="0"/>
                        </a:rPr>
                        <a:t> </a:t>
                      </a:r>
                      <a:r>
                        <a:rPr lang="en-US" sz="1200" b="1" dirty="0" smtClean="0">
                          <a:solidFill>
                            <a:schemeClr val="bg1"/>
                          </a:solidFill>
                          <a:effectLst/>
                          <a:latin typeface="+mn-lt"/>
                          <a:ea typeface="Calibri"/>
                          <a:cs typeface="Arial" panose="020B0604020202020204" pitchFamily="34" charset="0"/>
                        </a:rPr>
                        <a:t>UAS  C2 Link Security Protection Capability</a:t>
                      </a:r>
                    </a:p>
                    <a:p>
                      <a:pPr marL="0" marR="0">
                        <a:lnSpc>
                          <a:spcPct val="115000"/>
                        </a:lnSpc>
                        <a:spcBef>
                          <a:spcPts val="0"/>
                        </a:spcBef>
                        <a:spcAft>
                          <a:spcPts val="0"/>
                        </a:spcAft>
                      </a:pP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7030A0"/>
                          </a:solidFill>
                          <a:effectLst/>
                          <a:latin typeface="+mn-lt"/>
                          <a:ea typeface="Calibri"/>
                          <a:cs typeface="Shruti" panose="020B0502040204020203" pitchFamily="34" charset="0"/>
                        </a:rPr>
                        <a:t>System-Wide</a:t>
                      </a:r>
                      <a:r>
                        <a:rPr lang="en-US" sz="1200" b="1" baseline="0" dirty="0" smtClean="0">
                          <a:solidFill>
                            <a:srgbClr val="7030A0"/>
                          </a:solidFill>
                          <a:effectLst/>
                          <a:latin typeface="+mn-lt"/>
                          <a:ea typeface="Calibri"/>
                          <a:cs typeface="Shruti" panose="020B0502040204020203" pitchFamily="34" charset="0"/>
                        </a:rPr>
                        <a:t> Safety Performance</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7030A0"/>
                          </a:solidFill>
                          <a:effectLst/>
                          <a:latin typeface="+mn-lt"/>
                          <a:cs typeface="Shruti" panose="020B0502040204020203" pitchFamily="34" charset="0"/>
                        </a:rPr>
                        <a:t>X</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8"/>
                  </a:ext>
                </a:extLst>
              </a:tr>
              <a:tr h="434570">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CyTF</a:t>
                      </a:r>
                      <a:r>
                        <a:rPr lang="en-US" sz="1200" b="1" baseline="0" dirty="0" smtClean="0">
                          <a:solidFill>
                            <a:schemeClr val="bg1"/>
                          </a:solidFill>
                          <a:effectLst/>
                          <a:latin typeface="+mn-lt"/>
                          <a:cs typeface="Arial" panose="020B0604020202020204" pitchFamily="34" charset="0"/>
                        </a:rPr>
                        <a:t> Virtualization</a:t>
                      </a:r>
                      <a:r>
                        <a:rPr lang="en-US" sz="1200" b="1" dirty="0">
                          <a:solidFill>
                            <a:schemeClr val="bg1"/>
                          </a:solidFill>
                          <a:effectLst/>
                          <a:latin typeface="+mn-lt"/>
                          <a:cs typeface="Arial" panose="020B0604020202020204" pitchFamily="34" charset="0"/>
                        </a:rPr>
                        <a:t> </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7030A0"/>
                          </a:solidFill>
                          <a:effectLst/>
                          <a:latin typeface="+mn-lt"/>
                          <a:ea typeface="Calibri"/>
                          <a:cs typeface="Shruti" panose="020B0502040204020203" pitchFamily="34" charset="0"/>
                        </a:rPr>
                        <a:t>System-Wide</a:t>
                      </a:r>
                      <a:r>
                        <a:rPr lang="en-US" sz="1200" b="1" baseline="0" dirty="0" smtClean="0">
                          <a:solidFill>
                            <a:srgbClr val="7030A0"/>
                          </a:solidFill>
                          <a:effectLst/>
                          <a:latin typeface="+mn-lt"/>
                          <a:ea typeface="Calibri"/>
                          <a:cs typeface="Shruti" panose="020B0502040204020203" pitchFamily="34" charset="0"/>
                        </a:rPr>
                        <a:t> Safety Performance</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7030A0"/>
                          </a:solidFill>
                          <a:effectLst/>
                          <a:latin typeface="+mn-lt"/>
                          <a:cs typeface="Shruti" panose="020B0502040204020203" pitchFamily="34" charset="0"/>
                        </a:rPr>
                        <a:t>X</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9"/>
                  </a:ext>
                </a:extLst>
              </a:tr>
              <a:tr h="361712">
                <a:tc>
                  <a:txBody>
                    <a:bodyPr/>
                    <a:lstStyle/>
                    <a:p>
                      <a:pPr marL="0" marR="0">
                        <a:lnSpc>
                          <a:spcPct val="115000"/>
                        </a:lnSpc>
                        <a:spcBef>
                          <a:spcPts val="0"/>
                        </a:spcBef>
                        <a:spcAft>
                          <a:spcPts val="0"/>
                        </a:spcAft>
                      </a:pPr>
                      <a:r>
                        <a:rPr lang="en-US" sz="1200" b="1" dirty="0" smtClean="0">
                          <a:solidFill>
                            <a:schemeClr val="bg1"/>
                          </a:solidFill>
                          <a:effectLst/>
                          <a:latin typeface="+mn-lt"/>
                          <a:ea typeface="Calibri"/>
                          <a:cs typeface="Arial" panose="020B0604020202020204" pitchFamily="34" charset="0"/>
                        </a:rPr>
                        <a:t>ASISP Response and Recovery</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C00000"/>
                          </a:solidFill>
                          <a:effectLst/>
                          <a:latin typeface="+mn-lt"/>
                          <a:ea typeface="Calibri"/>
                          <a:cs typeface="Shruti" panose="020B0502040204020203" pitchFamily="34" charset="0"/>
                        </a:rPr>
                        <a:t>Human Behavior/Human</a:t>
                      </a:r>
                      <a:r>
                        <a:rPr lang="en-US" sz="1200" b="1" baseline="0" dirty="0" smtClean="0">
                          <a:solidFill>
                            <a:srgbClr val="C00000"/>
                          </a:solidFill>
                          <a:effectLst/>
                          <a:latin typeface="+mn-lt"/>
                          <a:ea typeface="Calibri"/>
                          <a:cs typeface="Shruti" panose="020B0502040204020203" pitchFamily="34" charset="0"/>
                        </a:rPr>
                        <a:t> Factors</a:t>
                      </a: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C00000"/>
                          </a:solidFill>
                          <a:effectLst/>
                          <a:latin typeface="+mn-lt"/>
                          <a:cs typeface="Shruti" panose="020B0502040204020203" pitchFamily="34" charset="0"/>
                        </a:rPr>
                        <a:t>Regulatory Service</a:t>
                      </a:r>
                      <a:endParaRPr lang="en-US" sz="1200" b="1" dirty="0">
                        <a:solidFill>
                          <a:srgbClr val="C0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10"/>
                  </a:ext>
                </a:extLst>
              </a:tr>
              <a:tr h="570305">
                <a:tc>
                  <a:txBody>
                    <a:bodyPr/>
                    <a:lstStyle/>
                    <a:p>
                      <a:pPr marL="0" marR="0">
                        <a:lnSpc>
                          <a:spcPct val="115000"/>
                        </a:lnSpc>
                        <a:spcBef>
                          <a:spcPts val="0"/>
                        </a:spcBef>
                        <a:spcAft>
                          <a:spcPts val="0"/>
                        </a:spcAft>
                      </a:pPr>
                      <a:r>
                        <a:rPr lang="en-US" sz="1200" b="1" dirty="0" smtClean="0">
                          <a:solidFill>
                            <a:schemeClr val="bg1"/>
                          </a:solidFill>
                          <a:effectLst/>
                          <a:latin typeface="+mn-lt"/>
                          <a:ea typeface="Calibri"/>
                          <a:cs typeface="Arial" panose="020B0604020202020204" pitchFamily="34" charset="0"/>
                        </a:rPr>
                        <a:t>Situational</a:t>
                      </a:r>
                      <a:r>
                        <a:rPr lang="en-US" sz="1200" b="1" baseline="0" dirty="0" smtClean="0">
                          <a:solidFill>
                            <a:schemeClr val="bg1"/>
                          </a:solidFill>
                          <a:effectLst/>
                          <a:latin typeface="+mn-lt"/>
                          <a:ea typeface="Calibri"/>
                          <a:cs typeface="Arial" panose="020B0604020202020204" pitchFamily="34" charset="0"/>
                        </a:rPr>
                        <a:t> Awareness Visualization and Threat Assessment</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C00000"/>
                          </a:solidFill>
                          <a:effectLst/>
                          <a:latin typeface="+mn-lt"/>
                          <a:ea typeface="Calibri"/>
                          <a:cs typeface="Shruti" panose="020B0502040204020203" pitchFamily="34" charset="0"/>
                        </a:rPr>
                        <a:t>Human Behavior/Human</a:t>
                      </a:r>
                      <a:r>
                        <a:rPr lang="en-US" sz="1200" b="1" baseline="0" dirty="0" smtClean="0">
                          <a:solidFill>
                            <a:srgbClr val="C00000"/>
                          </a:solidFill>
                          <a:effectLst/>
                          <a:latin typeface="+mn-lt"/>
                          <a:ea typeface="Calibri"/>
                          <a:cs typeface="Shruti" panose="020B0502040204020203" pitchFamily="34" charset="0"/>
                        </a:rPr>
                        <a:t> Factors</a:t>
                      </a:r>
                      <a:endParaRPr lang="en-US" sz="1200" b="1" dirty="0" smtClean="0">
                        <a:solidFill>
                          <a:srgbClr val="C00000"/>
                        </a:solidFill>
                        <a:effectLst/>
                        <a:latin typeface="+mn-lt"/>
                        <a:ea typeface="Calibri"/>
                        <a:cs typeface="Shruti" panose="020B0502040204020203"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C00000"/>
                          </a:solidFill>
                          <a:effectLst/>
                          <a:latin typeface="+mn-lt"/>
                          <a:cs typeface="Shruti" panose="020B0502040204020203" pitchFamily="34" charset="0"/>
                        </a:rPr>
                        <a:t>X</a:t>
                      </a:r>
                      <a:endParaRPr lang="en-US" sz="1200" b="1" dirty="0" smtClean="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11"/>
                  </a:ext>
                </a:extLst>
              </a:tr>
            </a:tbl>
          </a:graphicData>
        </a:graphic>
      </p:graphicFrame>
      <p:sp>
        <p:nvSpPr>
          <p:cNvPr id="8" name="TextBox 4"/>
          <p:cNvSpPr txBox="1">
            <a:spLocks noChangeArrowheads="1"/>
          </p:cNvSpPr>
          <p:nvPr/>
        </p:nvSpPr>
        <p:spPr bwMode="auto">
          <a:xfrm>
            <a:off x="0" y="222250"/>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Mapping of Requirements to FAA Domains</a:t>
            </a:r>
            <a:endParaRPr lang="en-US" sz="3200" b="1" dirty="0">
              <a:solidFill>
                <a:schemeClr val="accent3">
                  <a:lumMod val="40000"/>
                  <a:lumOff val="60000"/>
                </a:schemeClr>
              </a:solidFill>
              <a:latin typeface="Calibri" pitchFamily="34" charset="0"/>
              <a:cs typeface="+mn-cs"/>
            </a:endParaRPr>
          </a:p>
        </p:txBody>
      </p:sp>
    </p:spTree>
    <p:extLst>
      <p:ext uri="{BB962C8B-B14F-4D97-AF65-F5344CB8AC3E}">
        <p14:creationId xmlns:p14="http://schemas.microsoft.com/office/powerpoint/2010/main" val="2512931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0" y="5862"/>
            <a:ext cx="9144000" cy="52322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2800" b="1" dirty="0">
                <a:solidFill>
                  <a:schemeClr val="accent3">
                    <a:lumMod val="40000"/>
                    <a:lumOff val="60000"/>
                  </a:schemeClr>
                </a:solidFill>
                <a:latin typeface="Calibri" pitchFamily="34" charset="0"/>
                <a:cs typeface="+mn-cs"/>
              </a:rPr>
              <a:t>Cybersecurity R&amp;D </a:t>
            </a:r>
            <a:r>
              <a:rPr lang="en-US" sz="2800" b="1" dirty="0" smtClean="0">
                <a:solidFill>
                  <a:schemeClr val="accent3">
                    <a:lumMod val="40000"/>
                    <a:lumOff val="60000"/>
                  </a:schemeClr>
                </a:solidFill>
                <a:latin typeface="Calibri" pitchFamily="34" charset="0"/>
                <a:cs typeface="+mn-cs"/>
              </a:rPr>
              <a:t>Requirements – Mapped to the NARP</a:t>
            </a:r>
            <a:endParaRPr lang="en-US" sz="2800" b="1" dirty="0">
              <a:solidFill>
                <a:schemeClr val="accent3">
                  <a:lumMod val="40000"/>
                  <a:lumOff val="60000"/>
                </a:schemeClr>
              </a:solidFill>
              <a:latin typeface="Calibri"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764912555"/>
              </p:ext>
            </p:extLst>
          </p:nvPr>
        </p:nvGraphicFramePr>
        <p:xfrm>
          <a:off x="33248" y="614550"/>
          <a:ext cx="9077504" cy="5973017"/>
        </p:xfrm>
        <a:graphic>
          <a:graphicData uri="http://schemas.openxmlformats.org/drawingml/2006/table">
            <a:tbl>
              <a:tblPr firstRow="1" firstCol="1" bandRow="1">
                <a:tableStyleId>{5C22544A-7EE6-4342-B048-85BDC9FD1C3A}</a:tableStyleId>
              </a:tblPr>
              <a:tblGrid>
                <a:gridCol w="2510796">
                  <a:extLst>
                    <a:ext uri="{9D8B030D-6E8A-4147-A177-3AD203B41FA5}">
                      <a16:colId xmlns:a16="http://schemas.microsoft.com/office/drawing/2014/main" val="20000"/>
                    </a:ext>
                  </a:extLst>
                </a:gridCol>
                <a:gridCol w="1260182">
                  <a:extLst>
                    <a:ext uri="{9D8B030D-6E8A-4147-A177-3AD203B41FA5}">
                      <a16:colId xmlns:a16="http://schemas.microsoft.com/office/drawing/2014/main" val="20001"/>
                    </a:ext>
                  </a:extLst>
                </a:gridCol>
                <a:gridCol w="1295294">
                  <a:extLst>
                    <a:ext uri="{9D8B030D-6E8A-4147-A177-3AD203B41FA5}">
                      <a16:colId xmlns:a16="http://schemas.microsoft.com/office/drawing/2014/main" val="20002"/>
                    </a:ext>
                  </a:extLst>
                </a:gridCol>
                <a:gridCol w="1408952">
                  <a:extLst>
                    <a:ext uri="{9D8B030D-6E8A-4147-A177-3AD203B41FA5}">
                      <a16:colId xmlns:a16="http://schemas.microsoft.com/office/drawing/2014/main" val="20003"/>
                    </a:ext>
                  </a:extLst>
                </a:gridCol>
                <a:gridCol w="1104544">
                  <a:extLst>
                    <a:ext uri="{9D8B030D-6E8A-4147-A177-3AD203B41FA5}">
                      <a16:colId xmlns:a16="http://schemas.microsoft.com/office/drawing/2014/main" val="20004"/>
                    </a:ext>
                  </a:extLst>
                </a:gridCol>
                <a:gridCol w="1497736">
                  <a:extLst>
                    <a:ext uri="{9D8B030D-6E8A-4147-A177-3AD203B41FA5}">
                      <a16:colId xmlns:a16="http://schemas.microsoft.com/office/drawing/2014/main" val="20005"/>
                    </a:ext>
                  </a:extLst>
                </a:gridCol>
              </a:tblGrid>
              <a:tr h="495041">
                <a:tc>
                  <a:txBody>
                    <a:bodyPr/>
                    <a:lstStyle/>
                    <a:p>
                      <a:pPr marL="0" marR="0" algn="ctr">
                        <a:lnSpc>
                          <a:spcPct val="115000"/>
                        </a:lnSpc>
                        <a:spcBef>
                          <a:spcPts val="0"/>
                        </a:spcBef>
                        <a:spcAft>
                          <a:spcPts val="0"/>
                        </a:spcAft>
                      </a:pPr>
                      <a:r>
                        <a:rPr lang="en-US" sz="1200" dirty="0">
                          <a:effectLst/>
                        </a:rPr>
                        <a:t>Requirement</a:t>
                      </a:r>
                      <a:endParaRPr lang="en-US" sz="120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FAA Goals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latin typeface="+mn-lt"/>
                        </a:rPr>
                        <a:t>Draft NARP Goal</a:t>
                      </a:r>
                      <a:endParaRPr lang="en-US" sz="1200" i="0" dirty="0">
                        <a:effectLst/>
                        <a:latin typeface="+mn-lt"/>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Draft NARP Objective</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Output(s)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Outcome</a:t>
                      </a:r>
                      <a:endParaRPr lang="en-US" sz="1200" i="0" dirty="0">
                        <a:effectLst/>
                        <a:latin typeface="Calibri"/>
                        <a:ea typeface="Calibri"/>
                        <a:cs typeface="Times New Roman"/>
                      </a:endParaRPr>
                    </a:p>
                  </a:txBody>
                  <a:tcPr marL="58073" marR="58073" marT="0" marB="0"/>
                </a:tc>
                <a:extLst>
                  <a:ext uri="{0D108BD9-81ED-4DB2-BD59-A6C34878D82A}">
                    <a16:rowId xmlns:a16="http://schemas.microsoft.com/office/drawing/2014/main" val="10000"/>
                  </a:ext>
                </a:extLst>
              </a:tr>
              <a:tr h="1173852">
                <a:tc>
                  <a:txBody>
                    <a:bodyPr/>
                    <a:lstStyle/>
                    <a:p>
                      <a:pPr marL="0" marR="0">
                        <a:lnSpc>
                          <a:spcPct val="100000"/>
                        </a:lnSpc>
                        <a:spcBef>
                          <a:spcPts val="0"/>
                        </a:spcBef>
                        <a:spcAft>
                          <a:spcPts val="0"/>
                        </a:spcAft>
                      </a:pPr>
                      <a:r>
                        <a:rPr lang="en-US" sz="1200" dirty="0">
                          <a:effectLst/>
                        </a:rPr>
                        <a:t>NextGen-Information Security</a:t>
                      </a:r>
                      <a:endParaRPr lang="en-US" sz="1200" dirty="0">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i="0" dirty="0" smtClean="0">
                          <a:solidFill>
                            <a:schemeClr val="tx1"/>
                          </a:solidFill>
                          <a:effectLst/>
                          <a:latin typeface="Calibri"/>
                          <a:ea typeface="Calibri"/>
                          <a:cs typeface="Times New Roman"/>
                        </a:rPr>
                        <a:t>Enhance data-driven risk management decision capabilities</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rPr>
                        <a:t>Improve</a:t>
                      </a:r>
                      <a:r>
                        <a:rPr lang="en-US" sz="1200" b="0" i="0" baseline="0" dirty="0" smtClean="0">
                          <a:solidFill>
                            <a:schemeClr val="tx1"/>
                          </a:solidFill>
                          <a:effectLst/>
                        </a:rPr>
                        <a:t> integrated modeling capabilities &amp; system-wide analysis</a:t>
                      </a:r>
                      <a:endParaRPr lang="en-US" sz="1200" b="0" i="0" dirty="0">
                        <a:solidFill>
                          <a:schemeClr val="tx1"/>
                        </a:solidFill>
                        <a:effectLst/>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Primary:  Data Engineering </a:t>
                      </a:r>
                    </a:p>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Secondary:  System</a:t>
                      </a:r>
                      <a:r>
                        <a:rPr lang="en-US" sz="1200" b="0" i="0" baseline="0" dirty="0" smtClean="0">
                          <a:solidFill>
                            <a:schemeClr val="tx1"/>
                          </a:solidFill>
                          <a:effectLst/>
                          <a:latin typeface="Calibri"/>
                          <a:ea typeface="Calibri"/>
                          <a:cs typeface="Times New Roman"/>
                        </a:rPr>
                        <a:t> Performance</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Data analytics, methods, and tools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Protection of</a:t>
                      </a:r>
                      <a:r>
                        <a:rPr lang="en-US" sz="1200" b="0" i="0" baseline="0" dirty="0" smtClean="0">
                          <a:solidFill>
                            <a:schemeClr val="tx1"/>
                          </a:solidFill>
                          <a:effectLst/>
                          <a:latin typeface="Calibri"/>
                          <a:ea typeface="Calibri"/>
                          <a:cs typeface="Times New Roman"/>
                        </a:rPr>
                        <a:t> ATC services from disruptive cyber attacks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1"/>
                  </a:ext>
                </a:extLst>
              </a:tr>
              <a:tr h="978210">
                <a:tc>
                  <a:txBody>
                    <a:bodyPr/>
                    <a:lstStyle/>
                    <a:p>
                      <a:pPr marL="0" marR="0">
                        <a:lnSpc>
                          <a:spcPct val="100000"/>
                        </a:lnSpc>
                        <a:spcBef>
                          <a:spcPts val="0"/>
                        </a:spcBef>
                        <a:spcAft>
                          <a:spcPts val="0"/>
                        </a:spcAft>
                      </a:pPr>
                      <a:r>
                        <a:rPr lang="en-US" sz="1200" dirty="0">
                          <a:effectLst/>
                        </a:rPr>
                        <a:t>Flight Deck Data Exchange</a:t>
                      </a:r>
                      <a:endParaRPr lang="en-US" sz="1200" dirty="0">
                        <a:effectLst/>
                        <a:latin typeface="Calibri"/>
                        <a:ea typeface="Calibri"/>
                        <a:cs typeface="Times New Roman"/>
                      </a:endParaRPr>
                    </a:p>
                  </a:txBody>
                  <a:tcPr marL="58073" marR="58073" marT="0" marB="0" anchor="ctr"/>
                </a:tc>
                <a:tc>
                  <a:txBody>
                    <a:bodyPr/>
                    <a:lstStyle/>
                    <a:p>
                      <a:pPr algn="l" eaLnBrk="1" hangingPunct="1">
                        <a:spcBef>
                          <a:spcPct val="0"/>
                        </a:spcBef>
                        <a:spcAft>
                          <a:spcPts val="300"/>
                        </a:spcAft>
                        <a:buFontTx/>
                        <a:buNone/>
                      </a:pPr>
                      <a:r>
                        <a:rPr lang="en-US" altLang="en-US" sz="1200" b="0" dirty="0" smtClean="0">
                          <a:solidFill>
                            <a:schemeClr val="tx1"/>
                          </a:solidFill>
                        </a:rPr>
                        <a:t>Protect FAA Networks</a:t>
                      </a:r>
                      <a:endParaRPr lang="en-US" altLang="en-US" sz="1200" b="0" dirty="0">
                        <a:solidFill>
                          <a:schemeClr val="tx1"/>
                        </a:solidFill>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Improve</a:t>
                      </a:r>
                      <a:r>
                        <a:rPr lang="en-US" sz="1200" b="0" i="0" baseline="0" dirty="0" smtClean="0">
                          <a:solidFill>
                            <a:schemeClr val="tx1"/>
                          </a:solidFill>
                          <a:effectLst/>
                          <a:latin typeface="Calibri"/>
                          <a:ea typeface="Calibri"/>
                          <a:cs typeface="Times New Roman"/>
                        </a:rPr>
                        <a:t> airport operations, air traffic &amp; air space management capabilities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Separation Management</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Data exchange protocols</a:t>
                      </a:r>
                      <a:r>
                        <a:rPr lang="en-US" sz="1200" b="0" i="0" baseline="0" dirty="0" smtClean="0">
                          <a:solidFill>
                            <a:schemeClr val="tx1"/>
                          </a:solidFill>
                          <a:effectLst/>
                          <a:latin typeface="Calibri"/>
                          <a:ea typeface="Calibri"/>
                          <a:cs typeface="Times New Roman"/>
                        </a:rPr>
                        <a:t> and performance standards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Optimal performance</a:t>
                      </a:r>
                      <a:r>
                        <a:rPr lang="en-US" sz="1200" b="0" i="0" baseline="0" dirty="0" smtClean="0">
                          <a:solidFill>
                            <a:schemeClr val="tx1"/>
                          </a:solidFill>
                          <a:effectLst/>
                          <a:latin typeface="Calibri"/>
                          <a:ea typeface="Calibri"/>
                          <a:cs typeface="Times New Roman"/>
                        </a:rPr>
                        <a:t>  envelopes in the NAS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2"/>
                  </a:ext>
                </a:extLst>
              </a:tr>
              <a:tr h="978210">
                <a:tc>
                  <a:txBody>
                    <a:bodyPr/>
                    <a:lstStyle/>
                    <a:p>
                      <a:pPr marL="0" marR="0">
                        <a:lnSpc>
                          <a:spcPct val="100000"/>
                        </a:lnSpc>
                        <a:spcBef>
                          <a:spcPts val="0"/>
                        </a:spcBef>
                        <a:spcAft>
                          <a:spcPts val="0"/>
                        </a:spcAft>
                      </a:pPr>
                      <a:r>
                        <a:rPr lang="en-US" sz="1200" dirty="0">
                          <a:effectLst/>
                        </a:rPr>
                        <a:t>Aircraft Systems Information Security Protection</a:t>
                      </a:r>
                      <a:endParaRPr lang="en-US" sz="1200" dirty="0">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i="0" dirty="0" smtClean="0">
                          <a:solidFill>
                            <a:schemeClr val="tx1"/>
                          </a:solidFill>
                          <a:effectLst/>
                          <a:latin typeface="+mn-lt"/>
                          <a:ea typeface="Calibri"/>
                          <a:cs typeface="Times New Roman"/>
                        </a:rPr>
                        <a:t>Enhance data-driven risk management decision capabilities</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i="0" dirty="0" smtClean="0">
                          <a:solidFill>
                            <a:schemeClr val="tx1"/>
                          </a:solidFill>
                          <a:effectLst/>
                          <a:latin typeface="+mn-lt"/>
                          <a:ea typeface="Calibri"/>
                          <a:cs typeface="Times New Roman"/>
                        </a:rPr>
                        <a:t>Increase Infrastructure durability and resiliency</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Aviation</a:t>
                      </a:r>
                      <a:r>
                        <a:rPr lang="en-US" sz="1200" i="0" baseline="0" dirty="0" smtClean="0">
                          <a:solidFill>
                            <a:schemeClr val="tx1"/>
                          </a:solidFill>
                          <a:effectLst/>
                          <a:latin typeface="+mn-lt"/>
                          <a:ea typeface="Calibri"/>
                          <a:cs typeface="Times New Roman"/>
                        </a:rPr>
                        <a:t> Ecosystem</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Safety risk management framework</a:t>
                      </a:r>
                      <a:r>
                        <a:rPr lang="en-US" sz="1200" b="0" i="0" baseline="0" dirty="0" smtClean="0">
                          <a:solidFill>
                            <a:schemeClr val="tx1"/>
                          </a:solidFill>
                          <a:effectLst/>
                          <a:latin typeface="Calibri"/>
                          <a:ea typeface="Calibri"/>
                          <a:cs typeface="Times New Roman"/>
                        </a:rPr>
                        <a:t> &amp; processes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Policy,</a:t>
                      </a:r>
                      <a:r>
                        <a:rPr lang="en-US" sz="1200" b="0" i="0" baseline="0" dirty="0" smtClean="0">
                          <a:solidFill>
                            <a:schemeClr val="tx1"/>
                          </a:solidFill>
                          <a:effectLst/>
                          <a:latin typeface="Calibri"/>
                          <a:ea typeface="Calibri"/>
                          <a:cs typeface="Times New Roman"/>
                        </a:rPr>
                        <a:t> guidance, training  &amp; tools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3"/>
                  </a:ext>
                </a:extLst>
              </a:tr>
              <a:tr h="978210">
                <a:tc>
                  <a:txBody>
                    <a:bodyPr/>
                    <a:lstStyle/>
                    <a:p>
                      <a:pPr marL="0" marR="0">
                        <a:lnSpc>
                          <a:spcPct val="100000"/>
                        </a:lnSpc>
                        <a:spcBef>
                          <a:spcPts val="0"/>
                        </a:spcBef>
                        <a:spcAft>
                          <a:spcPts val="0"/>
                        </a:spcAft>
                      </a:pPr>
                      <a:r>
                        <a:rPr lang="en-US" sz="1200" dirty="0">
                          <a:effectLst/>
                        </a:rPr>
                        <a:t>Cybersecurity Risks of Cabin Communications and Cabin Information Technology Systems</a:t>
                      </a:r>
                      <a:endParaRPr lang="en-US" sz="1200" dirty="0">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i="0" dirty="0" smtClean="0">
                          <a:solidFill>
                            <a:schemeClr val="tx1"/>
                          </a:solidFill>
                          <a:effectLst/>
                          <a:latin typeface="+mn-lt"/>
                          <a:ea typeface="Calibri"/>
                          <a:cs typeface="Times New Roman"/>
                        </a:rPr>
                        <a:t>Enhance data-driven risk management decision capabilities</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i="0" dirty="0" smtClean="0">
                          <a:solidFill>
                            <a:schemeClr val="tx1"/>
                          </a:solidFill>
                          <a:effectLst/>
                          <a:latin typeface="+mn-lt"/>
                          <a:ea typeface="Calibri"/>
                          <a:cs typeface="Times New Roman"/>
                        </a:rPr>
                        <a:t>Increase Infrastructure durability and resiliency</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Aviation</a:t>
                      </a:r>
                      <a:r>
                        <a:rPr lang="en-US" sz="1200" i="0" baseline="0" dirty="0" smtClean="0">
                          <a:solidFill>
                            <a:schemeClr val="tx1"/>
                          </a:solidFill>
                          <a:effectLst/>
                          <a:latin typeface="+mn-lt"/>
                          <a:ea typeface="Calibri"/>
                          <a:cs typeface="Times New Roman"/>
                        </a:rPr>
                        <a:t> Ecosystem</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Vulnerability</a:t>
                      </a:r>
                      <a:r>
                        <a:rPr lang="en-US" sz="1200" b="0" i="0" baseline="0" dirty="0" smtClean="0">
                          <a:solidFill>
                            <a:schemeClr val="tx1"/>
                          </a:solidFill>
                          <a:effectLst/>
                          <a:latin typeface="Calibri"/>
                          <a:ea typeface="Calibri"/>
                          <a:cs typeface="Times New Roman"/>
                        </a:rPr>
                        <a:t> discoveries and risk assessment</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Policy,</a:t>
                      </a:r>
                      <a:r>
                        <a:rPr lang="en-US" sz="1200" b="0" i="0" baseline="0" dirty="0" smtClean="0">
                          <a:solidFill>
                            <a:schemeClr val="tx1"/>
                          </a:solidFill>
                          <a:effectLst/>
                          <a:latin typeface="Calibri"/>
                          <a:ea typeface="Calibri"/>
                          <a:cs typeface="Times New Roman"/>
                        </a:rPr>
                        <a:t> guidance, training  &amp; tools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4"/>
                  </a:ext>
                </a:extLst>
              </a:tr>
              <a:tr h="1369494">
                <a:tc>
                  <a:txBody>
                    <a:bodyPr/>
                    <a:lstStyle/>
                    <a:p>
                      <a:pPr marL="0" marR="0">
                        <a:lnSpc>
                          <a:spcPct val="100000"/>
                        </a:lnSpc>
                        <a:spcBef>
                          <a:spcPts val="0"/>
                        </a:spcBef>
                        <a:spcAft>
                          <a:spcPts val="0"/>
                        </a:spcAft>
                      </a:pPr>
                      <a:r>
                        <a:rPr lang="en-US" sz="1200" dirty="0">
                          <a:effectLst/>
                        </a:rPr>
                        <a:t>Aircraft Systems Information Security Protection Response and Recovery</a:t>
                      </a:r>
                      <a:endParaRPr lang="en-US" sz="120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i="0" dirty="0" smtClean="0">
                          <a:solidFill>
                            <a:schemeClr val="tx1"/>
                          </a:solidFill>
                          <a:effectLst/>
                          <a:latin typeface="+mn-lt"/>
                          <a:ea typeface="Calibri"/>
                          <a:cs typeface="Times New Roman"/>
                        </a:rPr>
                        <a:t>Enhance data-driven risk management decision capabilities</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Improve the operation</a:t>
                      </a:r>
                      <a:r>
                        <a:rPr lang="en-US" sz="1200" b="0" i="0" baseline="0" dirty="0" smtClean="0">
                          <a:solidFill>
                            <a:schemeClr val="tx1"/>
                          </a:solidFill>
                          <a:effectLst/>
                          <a:latin typeface="Calibri"/>
                          <a:ea typeface="Calibri"/>
                          <a:cs typeface="Times New Roman"/>
                        </a:rPr>
                        <a:t> of the</a:t>
                      </a:r>
                      <a:r>
                        <a:rPr lang="en-US" sz="1200" b="0" i="0" dirty="0" smtClean="0">
                          <a:solidFill>
                            <a:schemeClr val="tx1"/>
                          </a:solidFill>
                          <a:effectLst/>
                          <a:latin typeface="Calibri"/>
                          <a:ea typeface="Calibri"/>
                          <a:cs typeface="Times New Roman"/>
                        </a:rPr>
                        <a:t> human component of</a:t>
                      </a:r>
                      <a:r>
                        <a:rPr lang="en-US" sz="1200" b="0" i="0" baseline="0" dirty="0" smtClean="0">
                          <a:solidFill>
                            <a:schemeClr val="tx1"/>
                          </a:solidFill>
                          <a:effectLst/>
                          <a:latin typeface="Calibri"/>
                          <a:ea typeface="Calibri"/>
                          <a:cs typeface="Times New Roman"/>
                        </a:rPr>
                        <a:t> the system</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Human Performance</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60325" marR="0" indent="-60325" algn="l">
                        <a:lnSpc>
                          <a:spcPct val="100000"/>
                        </a:lnSpc>
                        <a:spcBef>
                          <a:spcPts val="0"/>
                        </a:spcBef>
                        <a:spcAft>
                          <a:spcPts val="0"/>
                        </a:spcAft>
                        <a:buFontTx/>
                        <a:buChar char="-"/>
                      </a:pPr>
                      <a:r>
                        <a:rPr lang="en-US" sz="1200" b="0" i="0" dirty="0" smtClean="0">
                          <a:solidFill>
                            <a:schemeClr val="tx1"/>
                          </a:solidFill>
                          <a:effectLst/>
                          <a:latin typeface="Calibri"/>
                          <a:ea typeface="Calibri"/>
                          <a:cs typeface="Times New Roman"/>
                        </a:rPr>
                        <a:t>Results</a:t>
                      </a:r>
                      <a:r>
                        <a:rPr lang="en-US" sz="1200" b="0" i="0" baseline="0" dirty="0" smtClean="0">
                          <a:solidFill>
                            <a:schemeClr val="tx1"/>
                          </a:solidFill>
                          <a:effectLst/>
                          <a:latin typeface="Calibri"/>
                          <a:ea typeface="Calibri"/>
                          <a:cs typeface="Times New Roman"/>
                        </a:rPr>
                        <a:t> of simulation of cyber attack scenarios.</a:t>
                      </a:r>
                    </a:p>
                    <a:p>
                      <a:pPr marL="60325" marR="0" indent="-60325" algn="l">
                        <a:lnSpc>
                          <a:spcPct val="100000"/>
                        </a:lnSpc>
                        <a:spcBef>
                          <a:spcPts val="0"/>
                        </a:spcBef>
                        <a:spcAft>
                          <a:spcPts val="0"/>
                        </a:spcAft>
                        <a:buFontTx/>
                        <a:buChar char="-"/>
                      </a:pPr>
                      <a:r>
                        <a:rPr lang="en-US" sz="1200" b="0" i="0" baseline="0" dirty="0" smtClean="0">
                          <a:solidFill>
                            <a:schemeClr val="tx1"/>
                          </a:solidFill>
                          <a:effectLst/>
                          <a:latin typeface="Calibri"/>
                          <a:ea typeface="Calibri"/>
                          <a:cs typeface="Times New Roman"/>
                        </a:rPr>
                        <a:t>Research studies with pilots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b="0" i="0" dirty="0" smtClean="0">
                          <a:solidFill>
                            <a:schemeClr val="tx1"/>
                          </a:solidFill>
                          <a:effectLst/>
                          <a:latin typeface="+mn-lt"/>
                          <a:ea typeface="Calibri"/>
                          <a:cs typeface="Times New Roman"/>
                        </a:rPr>
                        <a:t>Policy,</a:t>
                      </a:r>
                      <a:r>
                        <a:rPr lang="en-US" sz="1200" b="0" i="0" baseline="0" dirty="0" smtClean="0">
                          <a:solidFill>
                            <a:schemeClr val="tx1"/>
                          </a:solidFill>
                          <a:effectLst/>
                          <a:latin typeface="+mn-lt"/>
                          <a:ea typeface="Calibri"/>
                          <a:cs typeface="Times New Roman"/>
                        </a:rPr>
                        <a:t> guidance, training  &amp; tools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a:xfrm>
            <a:off x="6553200" y="6587567"/>
            <a:ext cx="2133600" cy="270433"/>
          </a:xfrm>
        </p:spPr>
        <p:txBody>
          <a:bodyPr/>
          <a:lstStyle/>
          <a:p>
            <a:fld id="{638D2534-4F29-4D6A-99CA-34A9E7D541B9}" type="slidenum">
              <a:rPr lang="en-US" smtClean="0"/>
              <a:pPr/>
              <a:t>24</a:t>
            </a:fld>
            <a:endParaRPr lang="en-US" dirty="0"/>
          </a:p>
        </p:txBody>
      </p:sp>
    </p:spTree>
    <p:extLst>
      <p:ext uri="{BB962C8B-B14F-4D97-AF65-F5344CB8AC3E}">
        <p14:creationId xmlns:p14="http://schemas.microsoft.com/office/powerpoint/2010/main" val="1979983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0" y="5862"/>
            <a:ext cx="9144000" cy="52322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2800" b="1" dirty="0">
                <a:solidFill>
                  <a:schemeClr val="accent3">
                    <a:lumMod val="40000"/>
                    <a:lumOff val="60000"/>
                  </a:schemeClr>
                </a:solidFill>
                <a:latin typeface="Calibri" pitchFamily="34" charset="0"/>
                <a:cs typeface="+mn-cs"/>
              </a:rPr>
              <a:t>Cybersecurity R&amp;D </a:t>
            </a:r>
            <a:r>
              <a:rPr lang="en-US" sz="2800" b="1" dirty="0" smtClean="0">
                <a:solidFill>
                  <a:schemeClr val="accent3">
                    <a:lumMod val="40000"/>
                    <a:lumOff val="60000"/>
                  </a:schemeClr>
                </a:solidFill>
                <a:latin typeface="Calibri" pitchFamily="34" charset="0"/>
                <a:cs typeface="+mn-cs"/>
              </a:rPr>
              <a:t>Requirements – Mapped to the NARP</a:t>
            </a:r>
            <a:endParaRPr lang="en-US" sz="2800" b="1" dirty="0">
              <a:solidFill>
                <a:schemeClr val="accent3">
                  <a:lumMod val="40000"/>
                  <a:lumOff val="60000"/>
                </a:schemeClr>
              </a:solidFill>
              <a:latin typeface="Calibri"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763302100"/>
              </p:ext>
            </p:extLst>
          </p:nvPr>
        </p:nvGraphicFramePr>
        <p:xfrm>
          <a:off x="29091" y="595244"/>
          <a:ext cx="9085817" cy="5992323"/>
        </p:xfrm>
        <a:graphic>
          <a:graphicData uri="http://schemas.openxmlformats.org/drawingml/2006/table">
            <a:tbl>
              <a:tblPr firstRow="1" firstCol="1" bandRow="1">
                <a:tableStyleId>{5C22544A-7EE6-4342-B048-85BDC9FD1C3A}</a:tableStyleId>
              </a:tblPr>
              <a:tblGrid>
                <a:gridCol w="2513095">
                  <a:extLst>
                    <a:ext uri="{9D8B030D-6E8A-4147-A177-3AD203B41FA5}">
                      <a16:colId xmlns:a16="http://schemas.microsoft.com/office/drawing/2014/main" val="20000"/>
                    </a:ext>
                  </a:extLst>
                </a:gridCol>
                <a:gridCol w="1261336">
                  <a:extLst>
                    <a:ext uri="{9D8B030D-6E8A-4147-A177-3AD203B41FA5}">
                      <a16:colId xmlns:a16="http://schemas.microsoft.com/office/drawing/2014/main" val="20001"/>
                    </a:ext>
                  </a:extLst>
                </a:gridCol>
                <a:gridCol w="1296480">
                  <a:extLst>
                    <a:ext uri="{9D8B030D-6E8A-4147-A177-3AD203B41FA5}">
                      <a16:colId xmlns:a16="http://schemas.microsoft.com/office/drawing/2014/main" val="20002"/>
                    </a:ext>
                  </a:extLst>
                </a:gridCol>
                <a:gridCol w="1410242">
                  <a:extLst>
                    <a:ext uri="{9D8B030D-6E8A-4147-A177-3AD203B41FA5}">
                      <a16:colId xmlns:a16="http://schemas.microsoft.com/office/drawing/2014/main" val="20003"/>
                    </a:ext>
                  </a:extLst>
                </a:gridCol>
                <a:gridCol w="1105556">
                  <a:extLst>
                    <a:ext uri="{9D8B030D-6E8A-4147-A177-3AD203B41FA5}">
                      <a16:colId xmlns:a16="http://schemas.microsoft.com/office/drawing/2014/main" val="20004"/>
                    </a:ext>
                  </a:extLst>
                </a:gridCol>
                <a:gridCol w="1499108">
                  <a:extLst>
                    <a:ext uri="{9D8B030D-6E8A-4147-A177-3AD203B41FA5}">
                      <a16:colId xmlns:a16="http://schemas.microsoft.com/office/drawing/2014/main" val="20005"/>
                    </a:ext>
                  </a:extLst>
                </a:gridCol>
              </a:tblGrid>
              <a:tr h="550995">
                <a:tc>
                  <a:txBody>
                    <a:bodyPr/>
                    <a:lstStyle/>
                    <a:p>
                      <a:pPr marL="0" marR="0" algn="ctr">
                        <a:lnSpc>
                          <a:spcPct val="115000"/>
                        </a:lnSpc>
                        <a:spcBef>
                          <a:spcPts val="0"/>
                        </a:spcBef>
                        <a:spcAft>
                          <a:spcPts val="0"/>
                        </a:spcAft>
                      </a:pPr>
                      <a:r>
                        <a:rPr lang="en-US" sz="1200" dirty="0">
                          <a:effectLst/>
                        </a:rPr>
                        <a:t>Requirement</a:t>
                      </a:r>
                      <a:endParaRPr lang="en-US" sz="120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FAA Goals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latin typeface="+mn-lt"/>
                        </a:rPr>
                        <a:t>Draft NARP Goal</a:t>
                      </a:r>
                      <a:endParaRPr lang="en-US" sz="1200" i="0" dirty="0">
                        <a:effectLst/>
                        <a:latin typeface="+mn-lt"/>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Draft NARP Objective</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Output(s)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Outcome</a:t>
                      </a:r>
                      <a:endParaRPr lang="en-US" sz="1200" i="0" dirty="0">
                        <a:effectLst/>
                        <a:latin typeface="Calibri"/>
                        <a:ea typeface="Calibri"/>
                        <a:cs typeface="Times New Roman"/>
                      </a:endParaRPr>
                    </a:p>
                  </a:txBody>
                  <a:tcPr marL="58073" marR="58073" marT="0" marB="0"/>
                </a:tc>
                <a:extLst>
                  <a:ext uri="{0D108BD9-81ED-4DB2-BD59-A6C34878D82A}">
                    <a16:rowId xmlns:a16="http://schemas.microsoft.com/office/drawing/2014/main" val="10000"/>
                  </a:ext>
                </a:extLst>
              </a:tr>
              <a:tr h="1143216">
                <a:tc>
                  <a:txBody>
                    <a:bodyPr/>
                    <a:lstStyle/>
                    <a:p>
                      <a:pPr marL="0" marR="0">
                        <a:lnSpc>
                          <a:spcPct val="100000"/>
                        </a:lnSpc>
                        <a:spcBef>
                          <a:spcPts val="0"/>
                        </a:spcBef>
                        <a:spcAft>
                          <a:spcPts val="0"/>
                        </a:spcAft>
                      </a:pPr>
                      <a:r>
                        <a:rPr lang="en-US" sz="1050" dirty="0">
                          <a:effectLst/>
                        </a:rPr>
                        <a:t>UAS </a:t>
                      </a:r>
                      <a:r>
                        <a:rPr lang="en-US" sz="1050" dirty="0" smtClean="0">
                          <a:effectLst/>
                        </a:rPr>
                        <a:t>Networked C2 </a:t>
                      </a:r>
                      <a:r>
                        <a:rPr lang="en-US" sz="1050" dirty="0">
                          <a:effectLst/>
                        </a:rPr>
                        <a:t>Link Systems Security Protection</a:t>
                      </a:r>
                      <a:endParaRPr lang="en-US" sz="1050" dirty="0">
                        <a:effectLst/>
                        <a:latin typeface="Calibri"/>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b="0" i="0" dirty="0">
                        <a:solidFill>
                          <a:schemeClr val="tx1"/>
                        </a:solidFill>
                        <a:effectLst/>
                        <a:latin typeface="+mn-lt"/>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i="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1100" b="0" i="0" dirty="0">
                        <a:solidFill>
                          <a:schemeClr val="tx1"/>
                        </a:solidFill>
                        <a:effectLst/>
                        <a:latin typeface="+mn-lt"/>
                        <a:ea typeface="Calibri"/>
                        <a:cs typeface="Times New Roman"/>
                      </a:endParaRPr>
                    </a:p>
                  </a:txBody>
                  <a:tcPr marL="64401" marR="64401" marT="0" marB="0" anchor="ctr"/>
                </a:tc>
                <a:extLst>
                  <a:ext uri="{0D108BD9-81ED-4DB2-BD59-A6C34878D82A}">
                    <a16:rowId xmlns:a16="http://schemas.microsoft.com/office/drawing/2014/main" val="10001"/>
                  </a:ext>
                </a:extLst>
              </a:tr>
              <a:tr h="1143216">
                <a:tc>
                  <a:txBody>
                    <a:bodyPr/>
                    <a:lstStyle/>
                    <a:p>
                      <a:pPr marL="0" marR="0">
                        <a:lnSpc>
                          <a:spcPct val="100000"/>
                        </a:lnSpc>
                        <a:spcBef>
                          <a:spcPts val="0"/>
                        </a:spcBef>
                        <a:spcAft>
                          <a:spcPts val="0"/>
                        </a:spcAft>
                      </a:pPr>
                      <a:r>
                        <a:rPr lang="en-US" sz="1050" dirty="0">
                          <a:effectLst/>
                        </a:rPr>
                        <a:t>UAS Security Control Capability</a:t>
                      </a:r>
                      <a:endParaRPr lang="en-US" sz="1050" dirty="0">
                        <a:effectLst/>
                        <a:latin typeface="Calibri"/>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b="0" i="0" dirty="0">
                        <a:solidFill>
                          <a:schemeClr val="tx1"/>
                        </a:solidFill>
                        <a:effectLst/>
                        <a:latin typeface="+mn-lt"/>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b="0" i="0" dirty="0">
                        <a:solidFill>
                          <a:schemeClr val="tx1"/>
                        </a:solidFill>
                        <a:effectLst/>
                        <a:latin typeface="+mn-lt"/>
                        <a:ea typeface="Calibri"/>
                        <a:cs typeface="Times New Roman"/>
                      </a:endParaRPr>
                    </a:p>
                  </a:txBody>
                  <a:tcPr marL="64401" marR="64401" marT="0" marB="0" anchor="ctr"/>
                </a:tc>
                <a:extLst>
                  <a:ext uri="{0D108BD9-81ED-4DB2-BD59-A6C34878D82A}">
                    <a16:rowId xmlns:a16="http://schemas.microsoft.com/office/drawing/2014/main" val="10002"/>
                  </a:ext>
                </a:extLst>
              </a:tr>
              <a:tr h="1143216">
                <a:tc>
                  <a:txBody>
                    <a:bodyPr/>
                    <a:lstStyle/>
                    <a:p>
                      <a:pPr marL="0" marR="0">
                        <a:lnSpc>
                          <a:spcPct val="100000"/>
                        </a:lnSpc>
                        <a:spcBef>
                          <a:spcPts val="0"/>
                        </a:spcBef>
                        <a:spcAft>
                          <a:spcPts val="0"/>
                        </a:spcAft>
                      </a:pPr>
                      <a:r>
                        <a:rPr lang="en-US" sz="1050" dirty="0" smtClean="0">
                          <a:effectLst/>
                        </a:rPr>
                        <a:t>CyTF Virtualization</a:t>
                      </a:r>
                      <a:endParaRPr lang="en-US" sz="105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60325" marR="0" indent="-60325" algn="l">
                        <a:lnSpc>
                          <a:spcPct val="100000"/>
                        </a:lnSpc>
                        <a:spcBef>
                          <a:spcPts val="0"/>
                        </a:spcBef>
                        <a:spcAft>
                          <a:spcPts val="0"/>
                        </a:spcAft>
                        <a:buFontTx/>
                        <a:buChar char="-"/>
                      </a:pPr>
                      <a:r>
                        <a:rPr lang="en-US" sz="1100" b="0" i="0" dirty="0" smtClean="0">
                          <a:solidFill>
                            <a:schemeClr val="tx1"/>
                          </a:solidFill>
                          <a:effectLst/>
                          <a:latin typeface="+mn-lt"/>
                          <a:ea typeface="Calibri"/>
                          <a:cs typeface="Times New Roman"/>
                        </a:rPr>
                        <a:t>Results</a:t>
                      </a:r>
                      <a:r>
                        <a:rPr lang="en-US" sz="1100" b="0" i="0" baseline="0" dirty="0" smtClean="0">
                          <a:solidFill>
                            <a:schemeClr val="tx1"/>
                          </a:solidFill>
                          <a:effectLst/>
                          <a:latin typeface="+mn-lt"/>
                          <a:ea typeface="Calibri"/>
                          <a:cs typeface="Times New Roman"/>
                        </a:rPr>
                        <a:t> of simulation of cyber attack scenarios.</a:t>
                      </a:r>
                    </a:p>
                    <a:p>
                      <a:pPr marL="60325" marR="0" indent="-60325" algn="l">
                        <a:lnSpc>
                          <a:spcPct val="100000"/>
                        </a:lnSpc>
                        <a:spcBef>
                          <a:spcPts val="0"/>
                        </a:spcBef>
                        <a:spcAft>
                          <a:spcPts val="0"/>
                        </a:spcAft>
                        <a:buFontTx/>
                        <a:buChar char="-"/>
                      </a:pPr>
                      <a:r>
                        <a:rPr lang="en-US" sz="1100" b="0" i="0" baseline="0" dirty="0" smtClean="0">
                          <a:solidFill>
                            <a:schemeClr val="tx1"/>
                          </a:solidFill>
                          <a:effectLst/>
                          <a:latin typeface="+mn-lt"/>
                          <a:ea typeface="Calibri"/>
                          <a:cs typeface="Times New Roman"/>
                        </a:rPr>
                        <a:t>Evaluation of tools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Protection of</a:t>
                      </a:r>
                      <a:r>
                        <a:rPr lang="en-US" sz="1100" b="0" i="0" baseline="0" dirty="0" smtClean="0">
                          <a:solidFill>
                            <a:schemeClr val="tx1"/>
                          </a:solidFill>
                          <a:effectLst/>
                          <a:latin typeface="+mn-lt"/>
                          <a:ea typeface="Calibri"/>
                          <a:cs typeface="Times New Roman"/>
                        </a:rPr>
                        <a:t> ATC services from disruptive cyber attacks</a:t>
                      </a:r>
                      <a:endParaRPr lang="en-US" sz="1100" i="0" dirty="0">
                        <a:solidFill>
                          <a:schemeClr val="tx1"/>
                        </a:solidFill>
                        <a:effectLst/>
                        <a:latin typeface="+mn-lt"/>
                        <a:ea typeface="Calibri"/>
                        <a:cs typeface="Times New Roman"/>
                      </a:endParaRPr>
                    </a:p>
                  </a:txBody>
                  <a:tcPr marL="58073" marR="58073" marT="0" marB="0" anchor="ctr"/>
                </a:tc>
                <a:extLst>
                  <a:ext uri="{0D108BD9-81ED-4DB2-BD59-A6C34878D82A}">
                    <a16:rowId xmlns:a16="http://schemas.microsoft.com/office/drawing/2014/main" val="10003"/>
                  </a:ext>
                </a:extLst>
              </a:tr>
              <a:tr h="952680">
                <a:tc>
                  <a:txBody>
                    <a:bodyPr/>
                    <a:lstStyle/>
                    <a:p>
                      <a:pPr marL="0" marR="0">
                        <a:lnSpc>
                          <a:spcPct val="100000"/>
                        </a:lnSpc>
                        <a:spcBef>
                          <a:spcPts val="0"/>
                        </a:spcBef>
                        <a:spcAft>
                          <a:spcPts val="0"/>
                        </a:spcAft>
                      </a:pPr>
                      <a:r>
                        <a:rPr lang="en-US" sz="1050" dirty="0">
                          <a:effectLst/>
                        </a:rPr>
                        <a:t>IAM </a:t>
                      </a:r>
                      <a:r>
                        <a:rPr lang="en-US" sz="1050" dirty="0" smtClean="0">
                          <a:effectLst/>
                        </a:rPr>
                        <a:t>Interoperability</a:t>
                      </a:r>
                      <a:r>
                        <a:rPr lang="en-US" sz="1050" dirty="0">
                          <a:effectLst/>
                        </a:rPr>
                        <a:t> </a:t>
                      </a:r>
                      <a:endParaRPr lang="en-US" sz="105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i="0" dirty="0">
                        <a:solidFill>
                          <a:schemeClr val="tx1"/>
                        </a:solidFill>
                        <a:effectLst/>
                        <a:latin typeface="+mn-lt"/>
                        <a:ea typeface="Calibri"/>
                        <a:cs typeface="Times New Roman"/>
                      </a:endParaRPr>
                    </a:p>
                  </a:txBody>
                  <a:tcPr marL="58073" marR="58073" marT="0" marB="0" anchor="ctr"/>
                </a:tc>
                <a:extLst>
                  <a:ext uri="{0D108BD9-81ED-4DB2-BD59-A6C34878D82A}">
                    <a16:rowId xmlns:a16="http://schemas.microsoft.com/office/drawing/2014/main" val="10004"/>
                  </a:ext>
                </a:extLst>
              </a:tr>
              <a:tr h="952680">
                <a:tc>
                  <a:txBody>
                    <a:bodyPr/>
                    <a:lstStyle/>
                    <a:p>
                      <a:pPr marL="0" marR="0">
                        <a:lnSpc>
                          <a:spcPct val="100000"/>
                        </a:lnSpc>
                        <a:spcBef>
                          <a:spcPts val="0"/>
                        </a:spcBef>
                        <a:spcAft>
                          <a:spcPts val="0"/>
                        </a:spcAft>
                      </a:pPr>
                      <a:r>
                        <a:rPr lang="en-US" sz="1050" dirty="0">
                          <a:effectLst/>
                        </a:rPr>
                        <a:t>Situational Awareness Visualization, Threat Assessment and </a:t>
                      </a:r>
                      <a:r>
                        <a:rPr lang="en-US" sz="1050" dirty="0" smtClean="0">
                          <a:effectLst/>
                        </a:rPr>
                        <a:t>Compliance</a:t>
                      </a:r>
                      <a:endParaRPr lang="en-US" sz="105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altLang="en-US" sz="1100" b="0" dirty="0" smtClean="0">
                          <a:solidFill>
                            <a:schemeClr val="tx1"/>
                          </a:solidFill>
                          <a:latin typeface="+mn-lt"/>
                        </a:rPr>
                        <a:t>Cyber Workforce Capability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smtClean="0">
                        <a:solidFill>
                          <a:schemeClr val="tx1"/>
                        </a:solidFill>
                        <a:effectLst/>
                        <a:latin typeface="+mn-lt"/>
                        <a:ea typeface="Calibri"/>
                        <a:cs typeface="Times New Roman"/>
                      </a:endParaRPr>
                    </a:p>
                    <a:p>
                      <a:pPr marL="0" marR="0" algn="l">
                        <a:lnSpc>
                          <a:spcPct val="100000"/>
                        </a:lnSpc>
                        <a:spcBef>
                          <a:spcPts val="0"/>
                        </a:spcBef>
                        <a:spcAft>
                          <a:spcPts val="1000"/>
                        </a:spcAft>
                      </a:pP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i="0" dirty="0">
                        <a:solidFill>
                          <a:schemeClr val="tx1"/>
                        </a:solidFill>
                        <a:effectLst/>
                        <a:latin typeface="+mn-lt"/>
                        <a:ea typeface="Calibri"/>
                        <a:cs typeface="Times New Roman"/>
                      </a:endParaRPr>
                    </a:p>
                  </a:txBody>
                  <a:tcPr marL="58073" marR="58073" marT="0" marB="0" anchor="ct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a:xfrm>
            <a:off x="6553200" y="6587567"/>
            <a:ext cx="2133600" cy="270433"/>
          </a:xfrm>
        </p:spPr>
        <p:txBody>
          <a:bodyPr/>
          <a:lstStyle/>
          <a:p>
            <a:fld id="{638D2534-4F29-4D6A-99CA-34A9E7D541B9}" type="slidenum">
              <a:rPr lang="en-US" smtClean="0"/>
              <a:pPr/>
              <a:t>25</a:t>
            </a:fld>
            <a:endParaRPr lang="en-US" dirty="0"/>
          </a:p>
        </p:txBody>
      </p:sp>
    </p:spTree>
    <p:extLst>
      <p:ext uri="{BB962C8B-B14F-4D97-AF65-F5344CB8AC3E}">
        <p14:creationId xmlns:p14="http://schemas.microsoft.com/office/powerpoint/2010/main" val="2006918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55656" y="1065066"/>
            <a:ext cx="2688734" cy="76625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
          <p:cNvSpPr txBox="1">
            <a:spLocks noChangeArrowheads="1"/>
          </p:cNvSpPr>
          <p:nvPr/>
        </p:nvSpPr>
        <p:spPr bwMode="auto">
          <a:xfrm>
            <a:off x="0" y="173018"/>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a:solidFill>
                  <a:schemeClr val="accent3">
                    <a:lumMod val="40000"/>
                    <a:lumOff val="60000"/>
                  </a:schemeClr>
                </a:solidFill>
                <a:latin typeface="Calibri" pitchFamily="34" charset="0"/>
                <a:cs typeface="+mn-cs"/>
              </a:rPr>
              <a:t>Cybersecurity </a:t>
            </a:r>
            <a:r>
              <a:rPr lang="en-US" sz="3200" b="1" dirty="0" smtClean="0">
                <a:solidFill>
                  <a:schemeClr val="accent3">
                    <a:lumMod val="40000"/>
                    <a:lumOff val="60000"/>
                  </a:schemeClr>
                </a:solidFill>
                <a:latin typeface="Calibri" pitchFamily="34" charset="0"/>
                <a:cs typeface="+mn-cs"/>
              </a:rPr>
              <a:t>Strategy: 2017 - 2022 Extracts</a:t>
            </a:r>
            <a:endParaRPr lang="en-US" sz="3200" b="1" dirty="0">
              <a:solidFill>
                <a:schemeClr val="accent3">
                  <a:lumMod val="40000"/>
                  <a:lumOff val="60000"/>
                </a:schemeClr>
              </a:solidFill>
              <a:latin typeface="Calibri" pitchFamily="34" charset="0"/>
              <a:cs typeface="+mn-cs"/>
            </a:endParaRPr>
          </a:p>
        </p:txBody>
      </p:sp>
      <p:sp>
        <p:nvSpPr>
          <p:cNvPr id="58" name="TextBox 57"/>
          <p:cNvSpPr txBox="1"/>
          <p:nvPr/>
        </p:nvSpPr>
        <p:spPr>
          <a:xfrm>
            <a:off x="3227633" y="1209771"/>
            <a:ext cx="2688734" cy="461665"/>
          </a:xfrm>
          <a:prstGeom prst="rect">
            <a:avLst/>
          </a:prstGeom>
          <a:noFill/>
        </p:spPr>
        <p:txBody>
          <a:bodyPr wrap="square" rtlCol="0">
            <a:spAutoFit/>
          </a:bodyPr>
          <a:lstStyle/>
          <a:p>
            <a:pPr algn="ctr"/>
            <a:r>
              <a:rPr lang="en-US" sz="2400" b="1" dirty="0" smtClean="0">
                <a:solidFill>
                  <a:srgbClr val="FF0000"/>
                </a:solidFill>
              </a:rPr>
              <a:t>Goal 3</a:t>
            </a:r>
            <a:endParaRPr lang="en-US" sz="2400" b="1" dirty="0">
              <a:solidFill>
                <a:srgbClr val="FF0000"/>
              </a:solidFill>
            </a:endParaRPr>
          </a:p>
        </p:txBody>
      </p:sp>
      <p:sp>
        <p:nvSpPr>
          <p:cNvPr id="16" name="Slide Number Placeholder 15"/>
          <p:cNvSpPr>
            <a:spLocks noGrp="1"/>
          </p:cNvSpPr>
          <p:nvPr>
            <p:ph type="sldNum" sz="quarter" idx="12"/>
          </p:nvPr>
        </p:nvSpPr>
        <p:spPr/>
        <p:txBody>
          <a:bodyPr/>
          <a:lstStyle/>
          <a:p>
            <a:fld id="{638D2534-4F29-4D6A-99CA-34A9E7D541B9}" type="slidenum">
              <a:rPr lang="en-US" smtClean="0"/>
              <a:pPr/>
              <a:t>26</a:t>
            </a:fld>
            <a:endParaRPr lang="en-US" dirty="0"/>
          </a:p>
        </p:txBody>
      </p:sp>
      <p:sp>
        <p:nvSpPr>
          <p:cNvPr id="62" name="TextBox 61"/>
          <p:cNvSpPr txBox="1"/>
          <p:nvPr/>
        </p:nvSpPr>
        <p:spPr>
          <a:xfrm>
            <a:off x="3106665" y="5014128"/>
            <a:ext cx="3016155" cy="1169551"/>
          </a:xfrm>
          <a:prstGeom prst="rect">
            <a:avLst/>
          </a:prstGeom>
          <a:solidFill>
            <a:schemeClr val="tx2">
              <a:lumMod val="20000"/>
              <a:lumOff val="80000"/>
            </a:schemeClr>
          </a:solidFill>
          <a:ln w="28575">
            <a:solidFill>
              <a:schemeClr val="tx1"/>
            </a:solidFill>
          </a:ln>
        </p:spPr>
        <p:txBody>
          <a:bodyPr wrap="square" rtlCol="0">
            <a:spAutoFit/>
          </a:bodyPr>
          <a:lstStyle/>
          <a:p>
            <a:pPr marL="285750" lvl="0" indent="-285750">
              <a:buFont typeface="Wingdings" panose="05000000000000000000" pitchFamily="2" charset="2"/>
              <a:buChar char="Ø"/>
            </a:pPr>
            <a:r>
              <a:rPr lang="en-US" sz="1400" b="1" dirty="0" smtClean="0"/>
              <a:t>Establishing a framework to cooperate with other government agencies</a:t>
            </a:r>
          </a:p>
          <a:p>
            <a:pPr marL="285750" lvl="0" indent="-285750">
              <a:buFont typeface="Wingdings" panose="05000000000000000000" pitchFamily="2" charset="2"/>
              <a:buChar char="Ø"/>
            </a:pPr>
            <a:r>
              <a:rPr lang="en-US" sz="1400" b="1" dirty="0" smtClean="0"/>
              <a:t>Requires collaboration in the R&amp;D efforts…to identify cyber risks</a:t>
            </a:r>
          </a:p>
        </p:txBody>
      </p:sp>
      <p:sp>
        <p:nvSpPr>
          <p:cNvPr id="31" name="Rectangle 30"/>
          <p:cNvSpPr/>
          <p:nvPr/>
        </p:nvSpPr>
        <p:spPr>
          <a:xfrm>
            <a:off x="6402417" y="1065066"/>
            <a:ext cx="2445488" cy="7637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6406083" y="1209770"/>
            <a:ext cx="2441822" cy="461665"/>
          </a:xfrm>
          <a:prstGeom prst="rect">
            <a:avLst/>
          </a:prstGeom>
          <a:noFill/>
        </p:spPr>
        <p:txBody>
          <a:bodyPr wrap="square" rtlCol="0">
            <a:spAutoFit/>
          </a:bodyPr>
          <a:lstStyle/>
          <a:p>
            <a:pPr algn="ctr"/>
            <a:r>
              <a:rPr lang="en-US" sz="2400" b="1" dirty="0" smtClean="0">
                <a:solidFill>
                  <a:srgbClr val="FF0000"/>
                </a:solidFill>
              </a:rPr>
              <a:t>Goal 4</a:t>
            </a:r>
            <a:endParaRPr lang="en-US" sz="2400" b="1" dirty="0">
              <a:solidFill>
                <a:srgbClr val="FF0000"/>
              </a:solidFill>
            </a:endParaRPr>
          </a:p>
        </p:txBody>
      </p:sp>
      <p:sp>
        <p:nvSpPr>
          <p:cNvPr id="33" name="TextBox 32"/>
          <p:cNvSpPr txBox="1"/>
          <p:nvPr/>
        </p:nvSpPr>
        <p:spPr>
          <a:xfrm>
            <a:off x="6262576" y="2025755"/>
            <a:ext cx="2725169" cy="2246769"/>
          </a:xfrm>
          <a:prstGeom prst="rect">
            <a:avLst/>
          </a:prstGeom>
          <a:solidFill>
            <a:schemeClr val="tx2">
              <a:lumMod val="20000"/>
              <a:lumOff val="80000"/>
            </a:schemeClr>
          </a:solidFill>
          <a:ln w="28575">
            <a:solidFill>
              <a:schemeClr val="tx1"/>
            </a:solidFill>
          </a:ln>
        </p:spPr>
        <p:txBody>
          <a:bodyPr wrap="square" rtlCol="0">
            <a:spAutoFit/>
          </a:bodyPr>
          <a:lstStyle/>
          <a:p>
            <a:pPr marL="285750" indent="-285750">
              <a:buFont typeface="Wingdings" panose="05000000000000000000" pitchFamily="2" charset="2"/>
              <a:buChar char="Ø"/>
            </a:pPr>
            <a:r>
              <a:rPr lang="en-US" sz="1400" b="1" dirty="0" smtClean="0"/>
              <a:t>Improving and maintaining the cybersecurity capabilities</a:t>
            </a:r>
          </a:p>
          <a:p>
            <a:pPr marL="285750" indent="-285750">
              <a:buFont typeface="Wingdings" panose="05000000000000000000" pitchFamily="2" charset="2"/>
              <a:buChar char="Ø"/>
            </a:pPr>
            <a:r>
              <a:rPr lang="en-US" sz="1400" b="1" dirty="0" smtClean="0"/>
              <a:t>Practical cybersecurity exercises enhance knowledge of employees</a:t>
            </a:r>
          </a:p>
          <a:p>
            <a:pPr marL="285750" indent="-285750">
              <a:buFont typeface="Wingdings" panose="05000000000000000000" pitchFamily="2" charset="2"/>
              <a:buChar char="Ø"/>
            </a:pPr>
            <a:r>
              <a:rPr lang="en-US" sz="1400" b="1" dirty="0" smtClean="0"/>
              <a:t>Support the cybersecurity professionals’ education needs</a:t>
            </a:r>
          </a:p>
          <a:p>
            <a:pPr marL="285750" indent="-285750">
              <a:buFont typeface="Wingdings" panose="05000000000000000000" pitchFamily="2" charset="2"/>
              <a:buChar char="Ø"/>
            </a:pPr>
            <a:r>
              <a:rPr lang="en-US" sz="1400" b="1" dirty="0" smtClean="0"/>
              <a:t>Building and maintaining the FAA cybersecurity workforce</a:t>
            </a:r>
            <a:endParaRPr lang="en-US" sz="1400" b="1" u="sng" dirty="0" smtClean="0"/>
          </a:p>
        </p:txBody>
      </p:sp>
      <p:sp>
        <p:nvSpPr>
          <p:cNvPr id="34" name="Rectangle 33"/>
          <p:cNvSpPr/>
          <p:nvPr/>
        </p:nvSpPr>
        <p:spPr>
          <a:xfrm>
            <a:off x="291925" y="1069718"/>
            <a:ext cx="2505704" cy="7417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291925" y="1216100"/>
            <a:ext cx="2505704" cy="461665"/>
          </a:xfrm>
          <a:prstGeom prst="rect">
            <a:avLst/>
          </a:prstGeom>
          <a:noFill/>
        </p:spPr>
        <p:txBody>
          <a:bodyPr wrap="square" rtlCol="0">
            <a:spAutoFit/>
          </a:bodyPr>
          <a:lstStyle/>
          <a:p>
            <a:pPr algn="ctr"/>
            <a:r>
              <a:rPr lang="en-US" sz="2400" b="1" dirty="0" smtClean="0">
                <a:solidFill>
                  <a:srgbClr val="FF0000"/>
                </a:solidFill>
              </a:rPr>
              <a:t>Goal 2</a:t>
            </a:r>
            <a:endParaRPr lang="en-US" sz="2400" b="1" dirty="0">
              <a:solidFill>
                <a:srgbClr val="FF0000"/>
              </a:solidFill>
            </a:endParaRPr>
          </a:p>
        </p:txBody>
      </p:sp>
      <p:sp>
        <p:nvSpPr>
          <p:cNvPr id="36" name="TextBox 35"/>
          <p:cNvSpPr txBox="1"/>
          <p:nvPr/>
        </p:nvSpPr>
        <p:spPr>
          <a:xfrm>
            <a:off x="200410" y="2059474"/>
            <a:ext cx="2688734" cy="3539430"/>
          </a:xfrm>
          <a:prstGeom prst="rect">
            <a:avLst/>
          </a:prstGeom>
          <a:solidFill>
            <a:schemeClr val="tx2">
              <a:lumMod val="20000"/>
              <a:lumOff val="80000"/>
            </a:schemeClr>
          </a:solidFill>
          <a:ln w="28575">
            <a:solidFill>
              <a:schemeClr val="tx1"/>
            </a:solidFill>
          </a:ln>
        </p:spPr>
        <p:txBody>
          <a:bodyPr wrap="square" rtlCol="0">
            <a:spAutoFit/>
          </a:bodyPr>
          <a:lstStyle/>
          <a:p>
            <a:pPr marL="285750" indent="-285750">
              <a:buFont typeface="Wingdings" panose="05000000000000000000" pitchFamily="2" charset="2"/>
              <a:buChar char="Ø"/>
            </a:pPr>
            <a:r>
              <a:rPr lang="en-US" sz="1400" b="1" dirty="0" smtClean="0"/>
              <a:t>Protection and defense of FAA networks and systems</a:t>
            </a:r>
          </a:p>
          <a:p>
            <a:pPr marL="285750" indent="-285750">
              <a:buFont typeface="Wingdings" panose="05000000000000000000" pitchFamily="2" charset="2"/>
              <a:buChar char="Ø"/>
            </a:pPr>
            <a:r>
              <a:rPr lang="en-US" sz="1400" b="1" dirty="0" smtClean="0"/>
              <a:t>Collection and internal sharing… of classified cyber threat… ensuring proper handing</a:t>
            </a:r>
          </a:p>
          <a:p>
            <a:pPr marL="285750" indent="-285750">
              <a:buFont typeface="Wingdings" panose="05000000000000000000" pitchFamily="2" charset="2"/>
              <a:buChar char="Ø"/>
            </a:pPr>
            <a:r>
              <a:rPr lang="en-US" sz="1400" b="1" dirty="0" smtClean="0"/>
              <a:t>Cyber monitoring, detection and response capabilities</a:t>
            </a:r>
          </a:p>
          <a:p>
            <a:pPr marL="285750" indent="-285750">
              <a:buFont typeface="Wingdings" panose="05000000000000000000" pitchFamily="2" charset="2"/>
              <a:buChar char="Ø"/>
            </a:pPr>
            <a:r>
              <a:rPr lang="en-US" sz="1400" b="1" dirty="0" smtClean="0"/>
              <a:t>Improved identity and access management standards, systems and processes</a:t>
            </a:r>
          </a:p>
          <a:p>
            <a:pPr marL="285750" indent="-285750">
              <a:buFont typeface="Wingdings" panose="05000000000000000000" pitchFamily="2" charset="2"/>
              <a:buChar char="Ø"/>
            </a:pPr>
            <a:r>
              <a:rPr lang="en-US" sz="1400" b="1" dirty="0" smtClean="0"/>
              <a:t>Identify cybersecurity vulnerabilities</a:t>
            </a:r>
          </a:p>
          <a:p>
            <a:pPr marL="285750" indent="-285750">
              <a:buFont typeface="Wingdings" panose="05000000000000000000" pitchFamily="2" charset="2"/>
              <a:buChar char="Ø"/>
            </a:pPr>
            <a:r>
              <a:rPr lang="en-US" sz="1400" b="1" dirty="0" smtClean="0"/>
              <a:t>Proactively remediate vulnerabilities in information systems</a:t>
            </a:r>
            <a:endParaRPr lang="en-US" sz="1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330" y="4077932"/>
            <a:ext cx="27130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93776" y="4255043"/>
            <a:ext cx="997389" cy="461665"/>
          </a:xfrm>
          <a:prstGeom prst="rect">
            <a:avLst/>
          </a:prstGeom>
        </p:spPr>
        <p:txBody>
          <a:bodyPr wrap="none">
            <a:spAutoFit/>
          </a:bodyPr>
          <a:lstStyle/>
          <a:p>
            <a:pPr algn="ctr"/>
            <a:r>
              <a:rPr lang="en-US" sz="2400" b="1" dirty="0">
                <a:solidFill>
                  <a:srgbClr val="FF0000"/>
                </a:solidFill>
              </a:rPr>
              <a:t>Goal </a:t>
            </a:r>
            <a:r>
              <a:rPr lang="en-US" sz="2400" b="1" dirty="0" smtClean="0">
                <a:solidFill>
                  <a:srgbClr val="FF0000"/>
                </a:solidFill>
              </a:rPr>
              <a:t>5</a:t>
            </a:r>
            <a:endParaRPr lang="en-US" sz="2400" b="1"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120" y="2059474"/>
            <a:ext cx="3060700"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433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3475" y="687519"/>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41564" y="1383398"/>
            <a:ext cx="9102436" cy="513986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b="1" u="sng" dirty="0" smtClean="0">
                <a:latin typeface="+mj-lt"/>
              </a:rPr>
              <a:t>Section 2111</a:t>
            </a:r>
          </a:p>
          <a:p>
            <a:pPr lvl="1"/>
            <a:r>
              <a:rPr lang="en-US" sz="2600" b="1" dirty="0" smtClean="0">
                <a:latin typeface="+mj-lt"/>
              </a:rPr>
              <a:t>(a)- </a:t>
            </a:r>
            <a:r>
              <a:rPr lang="en-US" sz="2400" b="1" dirty="0" smtClean="0">
                <a:latin typeface="+mj-lt"/>
              </a:rPr>
              <a:t>Comprehensive and Strategic Aviation Framework</a:t>
            </a:r>
          </a:p>
          <a:p>
            <a:pPr marL="1257300" lvl="2" indent="-342900">
              <a:buFont typeface="Arial" panose="020B0604020202020204" pitchFamily="34" charset="0"/>
              <a:buChar char="•"/>
            </a:pPr>
            <a:r>
              <a:rPr lang="en-US" sz="1600" i="1" dirty="0"/>
              <a:t>Strategic framework of principles and policies to reduce cybersecurity risks to the national airspace system, civil aviation, and agency information </a:t>
            </a:r>
            <a:r>
              <a:rPr lang="en-US" sz="1600" i="1" dirty="0" smtClean="0"/>
              <a:t>systems that takes into consideration the interactions </a:t>
            </a:r>
            <a:r>
              <a:rPr lang="en-US" sz="1600" i="1" dirty="0"/>
              <a:t>and interdependence of different components of aircraft systems and the national airspace </a:t>
            </a:r>
            <a:r>
              <a:rPr lang="en-US" sz="1600" i="1" dirty="0" smtClean="0"/>
              <a:t>system.  (Due: </a:t>
            </a:r>
            <a:r>
              <a:rPr lang="en-US" sz="1600" i="1" dirty="0"/>
              <a:t>within 240 days of </a:t>
            </a:r>
            <a:r>
              <a:rPr lang="en-US" sz="1600" i="1" dirty="0" smtClean="0"/>
              <a:t>enactment. </a:t>
            </a:r>
            <a:r>
              <a:rPr lang="en-US" sz="1600" b="1" i="1" dirty="0" smtClean="0">
                <a:solidFill>
                  <a:srgbClr val="00B050"/>
                </a:solidFill>
              </a:rPr>
              <a:t>Status –met.</a:t>
            </a:r>
            <a:r>
              <a:rPr lang="en-US" sz="1600" i="1" dirty="0" smtClean="0">
                <a:solidFill>
                  <a:schemeClr val="tx1"/>
                </a:solidFill>
              </a:rPr>
              <a:t>)</a:t>
            </a:r>
            <a:endParaRPr lang="en-US" sz="1600" dirty="0" smtClean="0">
              <a:solidFill>
                <a:schemeClr val="tx1"/>
              </a:solidFill>
            </a:endParaRPr>
          </a:p>
          <a:p>
            <a:pPr lvl="1"/>
            <a:r>
              <a:rPr lang="en-US" sz="2600" b="1" dirty="0" smtClean="0">
                <a:latin typeface="+mj-lt"/>
              </a:rPr>
              <a:t>(b)- </a:t>
            </a:r>
            <a:r>
              <a:rPr lang="en-US" sz="2400" b="1" dirty="0" smtClean="0">
                <a:latin typeface="+mj-lt"/>
              </a:rPr>
              <a:t>Update on Cybersecurity Implementation Progress</a:t>
            </a:r>
          </a:p>
          <a:p>
            <a:pPr marL="1257300" lvl="2" indent="-342900">
              <a:buFont typeface="Arial" panose="020B0604020202020204" pitchFamily="34" charset="0"/>
              <a:buChar char="•"/>
            </a:pPr>
            <a:r>
              <a:rPr lang="en-US" sz="1600" i="1" dirty="0" smtClean="0"/>
              <a:t>Provide to Congress </a:t>
            </a:r>
            <a:r>
              <a:rPr lang="en-US" sz="1600" i="1" dirty="0"/>
              <a:t>an update on progress made toward the implementation of </a:t>
            </a:r>
            <a:r>
              <a:rPr lang="en-US" sz="1600" i="1" dirty="0" smtClean="0"/>
              <a:t>section 2111. </a:t>
            </a:r>
            <a:r>
              <a:rPr lang="en-US" sz="1600" i="1" dirty="0"/>
              <a:t>(Due: within </a:t>
            </a:r>
            <a:r>
              <a:rPr lang="en-US" sz="1600" i="1" dirty="0" smtClean="0"/>
              <a:t>90 </a:t>
            </a:r>
            <a:r>
              <a:rPr lang="en-US" sz="1600" i="1" dirty="0"/>
              <a:t>days of enactment . </a:t>
            </a:r>
            <a:r>
              <a:rPr lang="en-US" sz="1600" b="1" i="1" dirty="0">
                <a:solidFill>
                  <a:srgbClr val="00B050"/>
                </a:solidFill>
              </a:rPr>
              <a:t>Status </a:t>
            </a:r>
            <a:r>
              <a:rPr lang="en-US" sz="1600" b="1" i="1" dirty="0" smtClean="0">
                <a:solidFill>
                  <a:srgbClr val="00B050"/>
                </a:solidFill>
              </a:rPr>
              <a:t>–met.</a:t>
            </a:r>
            <a:r>
              <a:rPr lang="en-US" sz="1600" i="1" dirty="0" smtClean="0"/>
              <a:t>)</a:t>
            </a:r>
            <a:endParaRPr lang="en-US" sz="1600" b="1" dirty="0" smtClean="0"/>
          </a:p>
          <a:p>
            <a:pPr lvl="1"/>
            <a:r>
              <a:rPr lang="en-US" sz="2600" b="1" dirty="0" smtClean="0">
                <a:latin typeface="+mj-lt"/>
              </a:rPr>
              <a:t>(c)- </a:t>
            </a:r>
            <a:r>
              <a:rPr lang="en-US" sz="2400" b="1" dirty="0" smtClean="0">
                <a:latin typeface="+mj-lt"/>
              </a:rPr>
              <a:t>Cybersecurity Threat Model</a:t>
            </a:r>
          </a:p>
          <a:p>
            <a:pPr marL="1257300" lvl="2" indent="-342900">
              <a:buFont typeface="Arial" panose="020B0604020202020204" pitchFamily="34" charset="0"/>
              <a:buChar char="•"/>
            </a:pPr>
            <a:r>
              <a:rPr lang="en-US" sz="1600" i="1" dirty="0" smtClean="0"/>
              <a:t>Assess </a:t>
            </a:r>
            <a:r>
              <a:rPr lang="en-US" sz="1600" i="1" dirty="0"/>
              <a:t>and research the potential cost and timetable of developing and maintaining an agency-wide </a:t>
            </a:r>
            <a:r>
              <a:rPr lang="en-US" sz="1600" i="1" dirty="0" smtClean="0"/>
              <a:t>cybersecurity threat model. </a:t>
            </a:r>
            <a:r>
              <a:rPr lang="en-US" sz="1600" i="1" dirty="0"/>
              <a:t>(Due: within </a:t>
            </a:r>
            <a:r>
              <a:rPr lang="en-US" sz="1600" i="1" dirty="0" smtClean="0"/>
              <a:t>1 year </a:t>
            </a:r>
            <a:r>
              <a:rPr lang="en-US" sz="1600" i="1" dirty="0"/>
              <a:t>of enactment . </a:t>
            </a:r>
            <a:r>
              <a:rPr lang="en-US" sz="1600" b="1" i="1" dirty="0">
                <a:solidFill>
                  <a:srgbClr val="00B050"/>
                </a:solidFill>
              </a:rPr>
              <a:t>Status </a:t>
            </a:r>
            <a:r>
              <a:rPr lang="en-US" sz="1600" b="1" i="1" dirty="0" smtClean="0">
                <a:solidFill>
                  <a:srgbClr val="00B050"/>
                </a:solidFill>
              </a:rPr>
              <a:t>–met.</a:t>
            </a:r>
            <a:r>
              <a:rPr lang="en-US" sz="1600" i="1" dirty="0" smtClean="0"/>
              <a:t>)</a:t>
            </a:r>
            <a:endParaRPr lang="en-US" sz="1600" b="1" dirty="0"/>
          </a:p>
          <a:p>
            <a:pPr lvl="1"/>
            <a:r>
              <a:rPr lang="en-US" sz="2400" b="1" dirty="0" smtClean="0">
                <a:latin typeface="+mj-lt"/>
              </a:rPr>
              <a:t>(d)- National Institute of Standards and Technology Information Security Standards</a:t>
            </a:r>
          </a:p>
          <a:p>
            <a:pPr marL="1200150" lvl="2" indent="-285750">
              <a:buFont typeface="Arial" panose="020B0604020202020204" pitchFamily="34" charset="0"/>
              <a:buChar char="•"/>
            </a:pPr>
            <a:r>
              <a:rPr lang="en-US" sz="1600" i="1" dirty="0"/>
              <a:t>Provide to Congress an update on progress made toward the implementation of </a:t>
            </a:r>
            <a:r>
              <a:rPr lang="en-US" sz="1600" i="1" dirty="0" smtClean="0"/>
              <a:t>NIST latest revisions to FAA information and information systems. </a:t>
            </a:r>
            <a:r>
              <a:rPr lang="en-US" sz="1600" i="1" dirty="0"/>
              <a:t>(Due: within </a:t>
            </a:r>
            <a:r>
              <a:rPr lang="en-US" sz="1600" i="1" dirty="0" smtClean="0"/>
              <a:t>180 </a:t>
            </a:r>
            <a:r>
              <a:rPr lang="en-US" sz="1600" i="1" dirty="0"/>
              <a:t>days of enactment . </a:t>
            </a:r>
            <a:r>
              <a:rPr lang="en-US" sz="1600" b="1" i="1" dirty="0">
                <a:solidFill>
                  <a:srgbClr val="00B050"/>
                </a:solidFill>
              </a:rPr>
              <a:t>Status </a:t>
            </a:r>
            <a:r>
              <a:rPr lang="en-US" sz="1600" b="1" i="1" dirty="0" smtClean="0">
                <a:solidFill>
                  <a:srgbClr val="00B050"/>
                </a:solidFill>
              </a:rPr>
              <a:t>–met.</a:t>
            </a:r>
            <a:r>
              <a:rPr lang="en-US" sz="1600" i="1" dirty="0" smtClean="0"/>
              <a:t>)</a:t>
            </a:r>
            <a:endParaRPr lang="en-US" sz="2400" b="1" dirty="0">
              <a:latin typeface="+mj-lt"/>
            </a:endParaRP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3</a:t>
            </a:fld>
            <a:endParaRPr lang="en-US" dirty="0"/>
          </a:p>
        </p:txBody>
      </p:sp>
      <p:sp>
        <p:nvSpPr>
          <p:cNvPr id="8" name="TextBox 4"/>
          <p:cNvSpPr txBox="1">
            <a:spLocks noChangeArrowheads="1"/>
          </p:cNvSpPr>
          <p:nvPr/>
        </p:nvSpPr>
        <p:spPr bwMode="auto">
          <a:xfrm>
            <a:off x="0" y="18646"/>
            <a:ext cx="9144000" cy="1077218"/>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mn-lt"/>
              </a:rPr>
              <a:t>FAA </a:t>
            </a:r>
            <a:r>
              <a:rPr lang="en-US" sz="3200" b="1" dirty="0">
                <a:solidFill>
                  <a:schemeClr val="accent3">
                    <a:lumMod val="60000"/>
                    <a:lumOff val="40000"/>
                  </a:schemeClr>
                </a:solidFill>
                <a:latin typeface="+mn-lt"/>
              </a:rPr>
              <a:t>Extension, Safety, and Security Act of </a:t>
            </a:r>
            <a:r>
              <a:rPr lang="en-US" sz="3200" b="1" dirty="0" smtClean="0">
                <a:solidFill>
                  <a:schemeClr val="accent3">
                    <a:lumMod val="60000"/>
                    <a:lumOff val="40000"/>
                  </a:schemeClr>
                </a:solidFill>
                <a:latin typeface="+mn-lt"/>
              </a:rPr>
              <a:t>2016</a:t>
            </a:r>
            <a:endParaRPr lang="en-US" sz="3200" b="1" dirty="0">
              <a:solidFill>
                <a:schemeClr val="accent3">
                  <a:lumMod val="60000"/>
                  <a:lumOff val="40000"/>
                </a:schemeClr>
              </a:solidFill>
              <a:latin typeface="+mn-lt"/>
            </a:endParaRPr>
          </a:p>
          <a:p>
            <a:pPr algn="ctr">
              <a:defRPr/>
            </a:pPr>
            <a:r>
              <a:rPr lang="en-US" sz="3200" b="1" dirty="0" smtClean="0">
                <a:solidFill>
                  <a:schemeClr val="accent3">
                    <a:lumMod val="60000"/>
                    <a:lumOff val="40000"/>
                  </a:schemeClr>
                </a:solidFill>
                <a:latin typeface="Calibri" pitchFamily="34" charset="0"/>
              </a:rPr>
              <a:t> </a:t>
            </a:r>
            <a:r>
              <a:rPr lang="en-US" sz="3200" b="1" dirty="0">
                <a:solidFill>
                  <a:schemeClr val="accent3">
                    <a:lumMod val="60000"/>
                    <a:lumOff val="40000"/>
                  </a:schemeClr>
                </a:solidFill>
                <a:latin typeface="Calibri" pitchFamily="34" charset="0"/>
              </a:rPr>
              <a:t>Section 2111 Aviation </a:t>
            </a:r>
            <a:r>
              <a:rPr lang="en-US" sz="3200" b="1" dirty="0" smtClean="0">
                <a:solidFill>
                  <a:schemeClr val="accent3">
                    <a:lumMod val="60000"/>
                    <a:lumOff val="40000"/>
                  </a:schemeClr>
                </a:solidFill>
                <a:latin typeface="Calibri" pitchFamily="34" charset="0"/>
              </a:rPr>
              <a:t>Cybersecurity (1)</a:t>
            </a:r>
            <a:endParaRPr lang="en-US" sz="3200" b="1" dirty="0">
              <a:solidFill>
                <a:schemeClr val="accent3">
                  <a:lumMod val="60000"/>
                  <a:lumOff val="40000"/>
                </a:schemeClr>
              </a:solidFill>
              <a:latin typeface="Calibri" pitchFamily="34" charset="0"/>
            </a:endParaRPr>
          </a:p>
        </p:txBody>
      </p:sp>
    </p:spTree>
    <p:extLst>
      <p:ext uri="{BB962C8B-B14F-4D97-AF65-F5344CB8AC3E}">
        <p14:creationId xmlns:p14="http://schemas.microsoft.com/office/powerpoint/2010/main" val="3249343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080" y="1335547"/>
            <a:ext cx="8609234" cy="4154984"/>
          </a:xfrm>
          <a:prstGeom prst="rect">
            <a:avLst/>
          </a:prstGeom>
          <a:noFill/>
          <a:ln w="19050">
            <a:noFill/>
          </a:ln>
        </p:spPr>
        <p:txBody>
          <a:bodyPr wrap="square" rtlCol="0">
            <a:spAutoFit/>
          </a:bodyPr>
          <a:lstStyle/>
          <a:p>
            <a:r>
              <a:rPr lang="en-US" sz="2400" b="1" u="sng" dirty="0" smtClean="0">
                <a:latin typeface="+mj-lt"/>
              </a:rPr>
              <a:t>Section 2111</a:t>
            </a:r>
          </a:p>
          <a:p>
            <a:r>
              <a:rPr lang="en-US" sz="2400" dirty="0" smtClean="0">
                <a:latin typeface="+mj-lt"/>
              </a:rPr>
              <a:t>(e) of the FAA </a:t>
            </a:r>
            <a:r>
              <a:rPr lang="en-US" sz="2400" dirty="0">
                <a:latin typeface="+mj-lt"/>
              </a:rPr>
              <a:t>Extension, Safety and Security Act of 2016, </a:t>
            </a:r>
            <a:r>
              <a:rPr lang="en-US" sz="2400" dirty="0" smtClean="0">
                <a:latin typeface="+mj-lt"/>
              </a:rPr>
              <a:t>“…</a:t>
            </a:r>
            <a:r>
              <a:rPr lang="en-US" sz="2400" i="1" dirty="0" smtClean="0">
                <a:latin typeface="+mj-lt"/>
              </a:rPr>
              <a:t>the </a:t>
            </a:r>
            <a:r>
              <a:rPr lang="en-US" sz="2400" i="1" dirty="0">
                <a:latin typeface="+mj-lt"/>
              </a:rPr>
              <a:t>Administrator, </a:t>
            </a:r>
            <a:r>
              <a:rPr lang="en-US" sz="2400" i="1" dirty="0" smtClean="0">
                <a:latin typeface="+mj-lt"/>
              </a:rPr>
              <a:t>… </a:t>
            </a:r>
            <a:r>
              <a:rPr lang="en-US" sz="2400" i="1" dirty="0">
                <a:latin typeface="+mj-lt"/>
              </a:rPr>
              <a:t>shall establish </a:t>
            </a:r>
            <a:r>
              <a:rPr lang="en-US" sz="2400" dirty="0">
                <a:latin typeface="+mj-lt"/>
              </a:rPr>
              <a:t>a</a:t>
            </a:r>
            <a:r>
              <a:rPr lang="en-US" sz="2400" b="1" i="1" dirty="0">
                <a:solidFill>
                  <a:srgbClr val="FF0000"/>
                </a:solidFill>
                <a:latin typeface="+mj-lt"/>
              </a:rPr>
              <a:t> </a:t>
            </a:r>
            <a:r>
              <a:rPr lang="en-US" sz="2400" i="1" dirty="0" smtClean="0">
                <a:solidFill>
                  <a:srgbClr val="FF0000"/>
                </a:solidFill>
                <a:latin typeface="+mj-lt"/>
              </a:rPr>
              <a:t>c</a:t>
            </a:r>
            <a:r>
              <a:rPr lang="en-US" sz="2400" i="1" u="sng" dirty="0" smtClean="0">
                <a:solidFill>
                  <a:srgbClr val="FF0000"/>
                </a:solidFill>
                <a:latin typeface="+mj-lt"/>
              </a:rPr>
              <a:t>ybersecurity </a:t>
            </a:r>
            <a:r>
              <a:rPr lang="en-US" sz="2400" i="1" u="sng" dirty="0">
                <a:solidFill>
                  <a:srgbClr val="FF0000"/>
                </a:solidFill>
                <a:latin typeface="+mj-lt"/>
              </a:rPr>
              <a:t>research and development plan</a:t>
            </a:r>
            <a:r>
              <a:rPr lang="en-US" sz="2400" i="1" dirty="0">
                <a:solidFill>
                  <a:srgbClr val="FF0000"/>
                </a:solidFill>
                <a:latin typeface="+mj-lt"/>
              </a:rPr>
              <a:t> </a:t>
            </a:r>
            <a:r>
              <a:rPr lang="en-US" sz="2400" i="1" dirty="0">
                <a:latin typeface="+mj-lt"/>
              </a:rPr>
              <a:t>for the national airspace </a:t>
            </a:r>
            <a:r>
              <a:rPr lang="en-US" sz="2400" i="1" dirty="0" smtClean="0">
                <a:latin typeface="+mj-lt"/>
              </a:rPr>
              <a:t>system…” </a:t>
            </a:r>
          </a:p>
          <a:p>
            <a:endParaRPr lang="en-US" sz="2400" i="1" dirty="0" smtClean="0">
              <a:latin typeface="+mj-lt"/>
            </a:endParaRPr>
          </a:p>
          <a:p>
            <a:pPr marL="909638" lvl="1" indent="-452438">
              <a:buFont typeface="Arial" panose="020B0604020202020204" pitchFamily="34" charset="0"/>
              <a:buChar char="•"/>
            </a:pPr>
            <a:r>
              <a:rPr lang="en-US" sz="2400" i="1" dirty="0" smtClean="0">
                <a:latin typeface="+mj-lt"/>
              </a:rPr>
              <a:t>Cooperation </a:t>
            </a:r>
            <a:r>
              <a:rPr lang="en-US" sz="2400" i="1" dirty="0">
                <a:latin typeface="+mj-lt"/>
              </a:rPr>
              <a:t>with international </a:t>
            </a:r>
            <a:r>
              <a:rPr lang="en-US" sz="2400" i="1" dirty="0" smtClean="0">
                <a:latin typeface="+mj-lt"/>
              </a:rPr>
              <a:t>partners</a:t>
            </a:r>
          </a:p>
          <a:p>
            <a:pPr marL="909638" lvl="1" indent="-452438">
              <a:buFont typeface="Arial" panose="020B0604020202020204" pitchFamily="34" charset="0"/>
              <a:buChar char="•"/>
            </a:pPr>
            <a:r>
              <a:rPr lang="en-US" sz="2400" i="1" dirty="0" smtClean="0">
                <a:latin typeface="+mj-lt"/>
              </a:rPr>
              <a:t>Risks </a:t>
            </a:r>
            <a:r>
              <a:rPr lang="en-US" sz="2400" i="1" dirty="0">
                <a:latin typeface="+mj-lt"/>
              </a:rPr>
              <a:t>of cabin communications and cabin information technology </a:t>
            </a:r>
            <a:endParaRPr lang="en-US" sz="2400" i="1" dirty="0" smtClean="0">
              <a:latin typeface="+mj-lt"/>
            </a:endParaRPr>
          </a:p>
          <a:p>
            <a:pPr marL="917575" lvl="1" indent="-460375">
              <a:buFont typeface="Arial" panose="020B0604020202020204" pitchFamily="34" charset="0"/>
              <a:buChar char="•"/>
            </a:pPr>
            <a:r>
              <a:rPr lang="en-US" sz="2400" i="1" dirty="0" smtClean="0">
                <a:latin typeface="+mj-lt"/>
              </a:rPr>
              <a:t>Objectives</a:t>
            </a:r>
            <a:r>
              <a:rPr lang="en-US" sz="2400" i="1" dirty="0">
                <a:latin typeface="+mj-lt"/>
              </a:rPr>
              <a:t>, proposed tasks, milestones, and a 5-year budgetary </a:t>
            </a:r>
            <a:r>
              <a:rPr lang="en-US" sz="2400" i="1" dirty="0" smtClean="0">
                <a:latin typeface="+mj-lt"/>
              </a:rPr>
              <a:t>profile</a:t>
            </a:r>
          </a:p>
          <a:p>
            <a:pPr marL="917575" lvl="1" indent="-460375">
              <a:buFont typeface="Arial" panose="020B0604020202020204" pitchFamily="34" charset="0"/>
              <a:buChar char="•"/>
            </a:pPr>
            <a:r>
              <a:rPr lang="en-US" sz="2400" dirty="0" smtClean="0"/>
              <a:t>One </a:t>
            </a:r>
            <a:r>
              <a:rPr lang="en-US" sz="2400" dirty="0"/>
              <a:t>year after the date of enactment of </a:t>
            </a:r>
            <a:r>
              <a:rPr lang="en-US" sz="2400" dirty="0" smtClean="0"/>
              <a:t>the Act (</a:t>
            </a:r>
            <a:r>
              <a:rPr lang="en-US" sz="2400" dirty="0" smtClean="0">
                <a:solidFill>
                  <a:srgbClr val="FF0000"/>
                </a:solidFill>
              </a:rPr>
              <a:t>7/15/2016</a:t>
            </a:r>
            <a:r>
              <a:rPr lang="en-US" sz="2400" dirty="0" smtClean="0"/>
              <a:t>)</a:t>
            </a:r>
            <a:endParaRPr lang="en-US" sz="2400" b="1" dirty="0">
              <a:latin typeface="+mj-lt"/>
            </a:endParaRP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4</a:t>
            </a:fld>
            <a:endParaRPr lang="en-US" dirty="0"/>
          </a:p>
        </p:txBody>
      </p:sp>
      <p:sp>
        <p:nvSpPr>
          <p:cNvPr id="8" name="TextBox 4"/>
          <p:cNvSpPr txBox="1">
            <a:spLocks noChangeArrowheads="1"/>
          </p:cNvSpPr>
          <p:nvPr/>
        </p:nvSpPr>
        <p:spPr bwMode="auto">
          <a:xfrm>
            <a:off x="0" y="18646"/>
            <a:ext cx="9144000" cy="1077218"/>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mn-lt"/>
              </a:rPr>
              <a:t>FAA </a:t>
            </a:r>
            <a:r>
              <a:rPr lang="en-US" sz="3200" b="1" dirty="0">
                <a:solidFill>
                  <a:schemeClr val="accent3">
                    <a:lumMod val="60000"/>
                    <a:lumOff val="40000"/>
                  </a:schemeClr>
                </a:solidFill>
                <a:latin typeface="+mn-lt"/>
              </a:rPr>
              <a:t>Extension, Safety, and Security Act of </a:t>
            </a:r>
            <a:r>
              <a:rPr lang="en-US" sz="3200" b="1" dirty="0" smtClean="0">
                <a:solidFill>
                  <a:schemeClr val="accent3">
                    <a:lumMod val="60000"/>
                    <a:lumOff val="40000"/>
                  </a:schemeClr>
                </a:solidFill>
                <a:latin typeface="+mn-lt"/>
              </a:rPr>
              <a:t>2016</a:t>
            </a:r>
            <a:endParaRPr lang="en-US" sz="3200" b="1" dirty="0">
              <a:solidFill>
                <a:schemeClr val="accent3">
                  <a:lumMod val="60000"/>
                  <a:lumOff val="40000"/>
                </a:schemeClr>
              </a:solidFill>
              <a:latin typeface="+mn-lt"/>
            </a:endParaRPr>
          </a:p>
          <a:p>
            <a:pPr algn="ctr">
              <a:defRPr/>
            </a:pPr>
            <a:r>
              <a:rPr lang="en-US" sz="3200" b="1" dirty="0" smtClean="0">
                <a:solidFill>
                  <a:schemeClr val="accent3">
                    <a:lumMod val="60000"/>
                    <a:lumOff val="40000"/>
                  </a:schemeClr>
                </a:solidFill>
                <a:latin typeface="Calibri" pitchFamily="34" charset="0"/>
              </a:rPr>
              <a:t> </a:t>
            </a:r>
            <a:r>
              <a:rPr lang="en-US" sz="3200" b="1" dirty="0">
                <a:solidFill>
                  <a:schemeClr val="accent3">
                    <a:lumMod val="60000"/>
                    <a:lumOff val="40000"/>
                  </a:schemeClr>
                </a:solidFill>
                <a:latin typeface="Calibri" pitchFamily="34" charset="0"/>
              </a:rPr>
              <a:t>Section 2111 Aviation </a:t>
            </a:r>
            <a:r>
              <a:rPr lang="en-US" sz="3200" b="1" dirty="0" smtClean="0">
                <a:solidFill>
                  <a:schemeClr val="accent3">
                    <a:lumMod val="60000"/>
                    <a:lumOff val="40000"/>
                  </a:schemeClr>
                </a:solidFill>
                <a:latin typeface="Calibri" pitchFamily="34" charset="0"/>
              </a:rPr>
              <a:t>Cybersecurity (2)</a:t>
            </a:r>
            <a:endParaRPr lang="en-US" sz="3200" b="1" dirty="0">
              <a:solidFill>
                <a:schemeClr val="accent3">
                  <a:lumMod val="60000"/>
                  <a:lumOff val="40000"/>
                </a:schemeClr>
              </a:solidFill>
              <a:latin typeface="Calibri" pitchFamily="34" charset="0"/>
            </a:endParaRPr>
          </a:p>
        </p:txBody>
      </p:sp>
    </p:spTree>
    <p:extLst>
      <p:ext uri="{BB962C8B-B14F-4D97-AF65-F5344CB8AC3E}">
        <p14:creationId xmlns:p14="http://schemas.microsoft.com/office/powerpoint/2010/main" val="2200090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3475" y="687519"/>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73018"/>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Timeline</a:t>
            </a:r>
            <a:endParaRPr lang="en-US" sz="3200" b="1" dirty="0">
              <a:solidFill>
                <a:schemeClr val="accent3">
                  <a:lumMod val="40000"/>
                  <a:lumOff val="60000"/>
                </a:schemeClr>
              </a:solidFill>
              <a:latin typeface="Calibri" pitchFamily="34" charset="0"/>
              <a:cs typeface="+mn-cs"/>
            </a:endParaRPr>
          </a:p>
        </p:txBody>
      </p:sp>
      <p:cxnSp>
        <p:nvCxnSpPr>
          <p:cNvPr id="10" name="Straight Connector 9"/>
          <p:cNvCxnSpPr/>
          <p:nvPr/>
        </p:nvCxnSpPr>
        <p:spPr>
          <a:xfrm flipV="1">
            <a:off x="402595" y="1660085"/>
            <a:ext cx="8209546" cy="240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5770" y="1275075"/>
            <a:ext cx="0" cy="721895"/>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0154" y="1275075"/>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02739" y="1273674"/>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91217" y="1273673"/>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78595" y="1261093"/>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69412" y="1261093"/>
            <a:ext cx="0" cy="721895"/>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758" y="991923"/>
            <a:ext cx="708848" cy="276999"/>
          </a:xfrm>
          <a:prstGeom prst="rect">
            <a:avLst/>
          </a:prstGeom>
          <a:noFill/>
        </p:spPr>
        <p:txBody>
          <a:bodyPr wrap="none" rtlCol="0">
            <a:spAutoFit/>
          </a:bodyPr>
          <a:lstStyle/>
          <a:p>
            <a:r>
              <a:rPr lang="en-US" sz="1200" b="1" dirty="0" smtClean="0"/>
              <a:t>7/15/16</a:t>
            </a:r>
            <a:endParaRPr lang="en-US" sz="1200" b="1" dirty="0"/>
          </a:p>
        </p:txBody>
      </p:sp>
      <p:sp>
        <p:nvSpPr>
          <p:cNvPr id="34" name="TextBox 33"/>
          <p:cNvSpPr txBox="1"/>
          <p:nvPr/>
        </p:nvSpPr>
        <p:spPr>
          <a:xfrm>
            <a:off x="1552142" y="991923"/>
            <a:ext cx="696024" cy="276999"/>
          </a:xfrm>
          <a:prstGeom prst="rect">
            <a:avLst/>
          </a:prstGeom>
          <a:noFill/>
        </p:spPr>
        <p:txBody>
          <a:bodyPr wrap="none" rtlCol="0">
            <a:spAutoFit/>
          </a:bodyPr>
          <a:lstStyle/>
          <a:p>
            <a:r>
              <a:rPr lang="en-US" sz="1200" dirty="0"/>
              <a:t>9</a:t>
            </a:r>
            <a:r>
              <a:rPr lang="en-US" sz="1200" dirty="0" smtClean="0"/>
              <a:t>/15/16</a:t>
            </a:r>
            <a:endParaRPr lang="en-US" sz="1200" dirty="0"/>
          </a:p>
        </p:txBody>
      </p:sp>
      <p:sp>
        <p:nvSpPr>
          <p:cNvPr id="35" name="TextBox 34"/>
          <p:cNvSpPr txBox="1"/>
          <p:nvPr/>
        </p:nvSpPr>
        <p:spPr>
          <a:xfrm>
            <a:off x="2815453" y="991923"/>
            <a:ext cx="774571" cy="276999"/>
          </a:xfrm>
          <a:prstGeom prst="rect">
            <a:avLst/>
          </a:prstGeom>
          <a:noFill/>
        </p:spPr>
        <p:txBody>
          <a:bodyPr wrap="none" rtlCol="0">
            <a:spAutoFit/>
          </a:bodyPr>
          <a:lstStyle/>
          <a:p>
            <a:r>
              <a:rPr lang="en-US" sz="1200" dirty="0" smtClean="0"/>
              <a:t>11/15/16</a:t>
            </a:r>
            <a:endParaRPr lang="en-US" sz="1200" dirty="0"/>
          </a:p>
        </p:txBody>
      </p:sp>
      <p:sp>
        <p:nvSpPr>
          <p:cNvPr id="36" name="TextBox 35"/>
          <p:cNvSpPr txBox="1"/>
          <p:nvPr/>
        </p:nvSpPr>
        <p:spPr>
          <a:xfrm>
            <a:off x="4223988" y="991923"/>
            <a:ext cx="696024" cy="276999"/>
          </a:xfrm>
          <a:prstGeom prst="rect">
            <a:avLst/>
          </a:prstGeom>
          <a:noFill/>
        </p:spPr>
        <p:txBody>
          <a:bodyPr wrap="none" rtlCol="0">
            <a:spAutoFit/>
          </a:bodyPr>
          <a:lstStyle/>
          <a:p>
            <a:r>
              <a:rPr lang="en-US" sz="1200" dirty="0" smtClean="0"/>
              <a:t>1/15/17</a:t>
            </a:r>
            <a:endParaRPr lang="en-US" sz="1200" dirty="0"/>
          </a:p>
        </p:txBody>
      </p:sp>
      <p:sp>
        <p:nvSpPr>
          <p:cNvPr id="37" name="TextBox 36"/>
          <p:cNvSpPr txBox="1"/>
          <p:nvPr/>
        </p:nvSpPr>
        <p:spPr>
          <a:xfrm>
            <a:off x="6921400" y="991923"/>
            <a:ext cx="696024" cy="276999"/>
          </a:xfrm>
          <a:prstGeom prst="rect">
            <a:avLst/>
          </a:prstGeom>
          <a:noFill/>
        </p:spPr>
        <p:txBody>
          <a:bodyPr wrap="none" rtlCol="0">
            <a:spAutoFit/>
          </a:bodyPr>
          <a:lstStyle/>
          <a:p>
            <a:r>
              <a:rPr lang="en-US" sz="1200" dirty="0" smtClean="0"/>
              <a:t>5/15/17</a:t>
            </a:r>
            <a:endParaRPr lang="en-US" sz="1200" dirty="0"/>
          </a:p>
        </p:txBody>
      </p:sp>
      <p:sp>
        <p:nvSpPr>
          <p:cNvPr id="38" name="TextBox 37"/>
          <p:cNvSpPr txBox="1"/>
          <p:nvPr/>
        </p:nvSpPr>
        <p:spPr>
          <a:xfrm>
            <a:off x="8264129" y="991923"/>
            <a:ext cx="708848" cy="276999"/>
          </a:xfrm>
          <a:prstGeom prst="rect">
            <a:avLst/>
          </a:prstGeom>
          <a:noFill/>
        </p:spPr>
        <p:txBody>
          <a:bodyPr wrap="none" rtlCol="0">
            <a:spAutoFit/>
          </a:bodyPr>
          <a:lstStyle/>
          <a:p>
            <a:r>
              <a:rPr lang="en-US" sz="1200" b="1" dirty="0" smtClean="0"/>
              <a:t>7/15/17</a:t>
            </a:r>
            <a:endParaRPr lang="en-US" sz="1200" b="1" dirty="0"/>
          </a:p>
        </p:txBody>
      </p:sp>
      <p:cxnSp>
        <p:nvCxnSpPr>
          <p:cNvPr id="39" name="Straight Connector 38"/>
          <p:cNvCxnSpPr/>
          <p:nvPr/>
        </p:nvCxnSpPr>
        <p:spPr>
          <a:xfrm>
            <a:off x="8612141" y="1275075"/>
            <a:ext cx="0" cy="721895"/>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30583" y="991923"/>
            <a:ext cx="696024" cy="276999"/>
          </a:xfrm>
          <a:prstGeom prst="rect">
            <a:avLst/>
          </a:prstGeom>
          <a:noFill/>
        </p:spPr>
        <p:txBody>
          <a:bodyPr wrap="none" rtlCol="0">
            <a:spAutoFit/>
          </a:bodyPr>
          <a:lstStyle/>
          <a:p>
            <a:r>
              <a:rPr lang="en-US" sz="1200" dirty="0"/>
              <a:t>3</a:t>
            </a:r>
            <a:r>
              <a:rPr lang="en-US" sz="1200" dirty="0" smtClean="0"/>
              <a:t>/15/17</a:t>
            </a:r>
            <a:endParaRPr lang="en-US" sz="1200" dirty="0"/>
          </a:p>
        </p:txBody>
      </p:sp>
      <p:sp>
        <p:nvSpPr>
          <p:cNvPr id="19" name="TextBox 18"/>
          <p:cNvSpPr txBox="1"/>
          <p:nvPr/>
        </p:nvSpPr>
        <p:spPr>
          <a:xfrm>
            <a:off x="69416" y="2051248"/>
            <a:ext cx="803425" cy="461665"/>
          </a:xfrm>
          <a:prstGeom prst="rect">
            <a:avLst/>
          </a:prstGeom>
          <a:solidFill>
            <a:srgbClr val="FFFF00"/>
          </a:solidFill>
          <a:ln w="19050">
            <a:solidFill>
              <a:schemeClr val="tx1"/>
            </a:solidFill>
          </a:ln>
        </p:spPr>
        <p:txBody>
          <a:bodyPr wrap="none" rtlCol="0">
            <a:spAutoFit/>
          </a:bodyPr>
          <a:lstStyle/>
          <a:p>
            <a:pPr algn="ctr"/>
            <a:r>
              <a:rPr lang="en-US" sz="1200" b="1" dirty="0" smtClean="0"/>
              <a:t>PL 114-90</a:t>
            </a:r>
          </a:p>
          <a:p>
            <a:pPr algn="ctr"/>
            <a:r>
              <a:rPr lang="en-US" sz="1200" b="1" dirty="0" smtClean="0"/>
              <a:t>Signed</a:t>
            </a:r>
            <a:endParaRPr lang="en-US" sz="1200" b="1" dirty="0"/>
          </a:p>
        </p:txBody>
      </p:sp>
      <p:sp>
        <p:nvSpPr>
          <p:cNvPr id="45" name="TextBox 44"/>
          <p:cNvSpPr txBox="1"/>
          <p:nvPr/>
        </p:nvSpPr>
        <p:spPr>
          <a:xfrm>
            <a:off x="8024237" y="2024374"/>
            <a:ext cx="1079470" cy="461665"/>
          </a:xfrm>
          <a:prstGeom prst="rect">
            <a:avLst/>
          </a:prstGeom>
          <a:solidFill>
            <a:srgbClr val="FFFF00"/>
          </a:solidFill>
          <a:ln w="19050">
            <a:solidFill>
              <a:schemeClr val="tx1"/>
            </a:solidFill>
          </a:ln>
        </p:spPr>
        <p:txBody>
          <a:bodyPr wrap="square" rtlCol="0">
            <a:spAutoFit/>
          </a:bodyPr>
          <a:lstStyle/>
          <a:p>
            <a:pPr algn="ctr"/>
            <a:r>
              <a:rPr lang="en-US" sz="1200" b="1" dirty="0" smtClean="0"/>
              <a:t>Plan</a:t>
            </a:r>
          </a:p>
          <a:p>
            <a:pPr algn="ctr"/>
            <a:r>
              <a:rPr lang="en-US" sz="1200" b="1" dirty="0"/>
              <a:t>Established</a:t>
            </a:r>
          </a:p>
        </p:txBody>
      </p:sp>
      <p:sp>
        <p:nvSpPr>
          <p:cNvPr id="24" name="TextBox 23"/>
          <p:cNvSpPr txBox="1"/>
          <p:nvPr/>
        </p:nvSpPr>
        <p:spPr>
          <a:xfrm>
            <a:off x="1026368" y="2093351"/>
            <a:ext cx="6867330" cy="3816429"/>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b="1" dirty="0" smtClean="0">
                <a:solidFill>
                  <a:srgbClr val="002060"/>
                </a:solidFill>
              </a:rPr>
              <a:t>Milestones</a:t>
            </a:r>
          </a:p>
          <a:p>
            <a:pPr marL="285750" indent="-285750">
              <a:buFont typeface="Arial" pitchFamily="34" charset="0"/>
              <a:buChar char="•"/>
            </a:pPr>
            <a:r>
              <a:rPr lang="en-US" sz="1600" dirty="0" smtClean="0"/>
              <a:t>2/24/17  	ANG-E initiated action</a:t>
            </a:r>
          </a:p>
          <a:p>
            <a:pPr marL="285750" indent="-285750">
              <a:buFont typeface="Arial" pitchFamily="34" charset="0"/>
              <a:buChar char="•"/>
            </a:pPr>
            <a:r>
              <a:rPr lang="en-US" sz="1600" dirty="0" smtClean="0"/>
              <a:t>4/7/17	 	First draft released (Internal to ANG-E)</a:t>
            </a:r>
          </a:p>
          <a:p>
            <a:pPr marL="285750" indent="-285750">
              <a:buFont typeface="Arial" pitchFamily="34" charset="0"/>
              <a:buChar char="•"/>
            </a:pPr>
            <a:r>
              <a:rPr lang="en-US" sz="1600" dirty="0" smtClean="0"/>
              <a:t>4/21/17	Version 0.5 released for comments</a:t>
            </a:r>
          </a:p>
          <a:p>
            <a:pPr marL="285750" indent="-285750">
              <a:buFont typeface="Arial" pitchFamily="34" charset="0"/>
              <a:buChar char="•"/>
            </a:pPr>
            <a:r>
              <a:rPr lang="en-US" sz="1600" dirty="0" smtClean="0"/>
              <a:t>4/24 – 5/26	Comments ( ~100) received and adjudicated </a:t>
            </a:r>
          </a:p>
          <a:p>
            <a:pPr marL="285750" indent="-285750">
              <a:buFont typeface="Arial" pitchFamily="34" charset="0"/>
              <a:buChar char="•"/>
            </a:pPr>
            <a:r>
              <a:rPr lang="en-US" sz="1600" dirty="0" smtClean="0"/>
              <a:t>6/16/17	Version 0.8 released to CSC </a:t>
            </a:r>
          </a:p>
          <a:p>
            <a:pPr marL="285750" indent="-285750">
              <a:buFont typeface="Arial" pitchFamily="34" charset="0"/>
              <a:buChar char="•"/>
            </a:pPr>
            <a:r>
              <a:rPr lang="en-US" sz="1600" b="1" dirty="0" smtClean="0"/>
              <a:t>6/21/17	Briefed CSC</a:t>
            </a:r>
          </a:p>
          <a:p>
            <a:pPr marL="285750" indent="-285750">
              <a:buFont typeface="Arial" pitchFamily="34" charset="0"/>
              <a:buChar char="•"/>
            </a:pPr>
            <a:r>
              <a:rPr lang="en-US" sz="1600" dirty="0" smtClean="0"/>
              <a:t>7/03/17	Concurrence from CSC</a:t>
            </a:r>
          </a:p>
          <a:p>
            <a:pPr marL="285750" indent="-285750">
              <a:buFont typeface="Arial" pitchFamily="34" charset="0"/>
              <a:buChar char="•"/>
            </a:pPr>
            <a:r>
              <a:rPr lang="en-US" sz="1600" b="1" dirty="0" smtClean="0"/>
              <a:t>7/11/17	Briefed ANG-1 Staff</a:t>
            </a:r>
          </a:p>
          <a:p>
            <a:pPr marL="285750" indent="-285750">
              <a:buFont typeface="Arial" pitchFamily="34" charset="0"/>
              <a:buChar char="•"/>
            </a:pPr>
            <a:r>
              <a:rPr lang="en-US" sz="1600" b="1" dirty="0" smtClean="0"/>
              <a:t>7/14/17	Released Version 1.0</a:t>
            </a:r>
          </a:p>
          <a:p>
            <a:pPr marL="285750" indent="-285750">
              <a:buFont typeface="Arial" pitchFamily="34" charset="0"/>
              <a:buChar char="•"/>
            </a:pPr>
            <a:r>
              <a:rPr lang="en-US" sz="1600" dirty="0" smtClean="0"/>
              <a:t>8/14/17	Briefed DOT IG</a:t>
            </a:r>
          </a:p>
          <a:p>
            <a:pPr marL="285750" indent="-285750">
              <a:buFont typeface="Arial" pitchFamily="34" charset="0"/>
              <a:buChar char="•"/>
            </a:pPr>
            <a:r>
              <a:rPr lang="en-US" sz="1600" b="1" dirty="0" smtClean="0"/>
              <a:t>8/17/17	Briefed ICCT</a:t>
            </a:r>
          </a:p>
          <a:p>
            <a:pPr marL="285750" indent="-285750">
              <a:buFont typeface="Arial" pitchFamily="34" charset="0"/>
              <a:buChar char="•"/>
            </a:pPr>
            <a:r>
              <a:rPr lang="en-US" sz="1600" b="1" dirty="0" smtClean="0"/>
              <a:t>8/29 – 9/14	Briefed various REDAC Subcommittees</a:t>
            </a:r>
          </a:p>
          <a:p>
            <a:pPr marL="285750" indent="-285750">
              <a:buFont typeface="Arial" pitchFamily="34" charset="0"/>
              <a:buChar char="•"/>
            </a:pPr>
            <a:r>
              <a:rPr lang="en-US" sz="1600" dirty="0"/>
              <a:t>9/15 – 10/2 </a:t>
            </a:r>
            <a:r>
              <a:rPr lang="en-US" sz="1600" b="1" dirty="0" smtClean="0"/>
              <a:t>	</a:t>
            </a:r>
            <a:r>
              <a:rPr lang="en-US" sz="1600" dirty="0" smtClean="0"/>
              <a:t>Comments </a:t>
            </a:r>
            <a:r>
              <a:rPr lang="en-US" sz="1600" dirty="0"/>
              <a:t>( ~100) received and adjudicated </a:t>
            </a:r>
            <a:endParaRPr lang="en-US" sz="1600" b="1" dirty="0" smtClean="0"/>
          </a:p>
          <a:p>
            <a:pPr marL="285750" indent="-285750">
              <a:buFont typeface="Arial" pitchFamily="34" charset="0"/>
              <a:buChar char="•"/>
            </a:pPr>
            <a:r>
              <a:rPr lang="en-US" sz="1600" b="1" dirty="0" smtClean="0"/>
              <a:t>10/11/17	Brief REDAC</a:t>
            </a:r>
          </a:p>
        </p:txBody>
      </p:sp>
      <p:sp>
        <p:nvSpPr>
          <p:cNvPr id="4" name="Slide Number Placeholder 3"/>
          <p:cNvSpPr>
            <a:spLocks noGrp="1"/>
          </p:cNvSpPr>
          <p:nvPr>
            <p:ph type="sldNum" sz="quarter" idx="12"/>
          </p:nvPr>
        </p:nvSpPr>
        <p:spPr/>
        <p:txBody>
          <a:bodyPr/>
          <a:lstStyle/>
          <a:p>
            <a:fld id="{638D2534-4F29-4D6A-99CA-34A9E7D541B9}" type="slidenum">
              <a:rPr lang="en-US" smtClean="0"/>
              <a:pPr/>
              <a:t>5</a:t>
            </a:fld>
            <a:endParaRPr lang="en-US" dirty="0"/>
          </a:p>
        </p:txBody>
      </p:sp>
      <p:pic>
        <p:nvPicPr>
          <p:cNvPr id="31"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474" y="3931921"/>
            <a:ext cx="718557" cy="6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940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17919" y="687519"/>
            <a:ext cx="2742233"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1708898" y="1419108"/>
            <a:ext cx="3335521" cy="1169551"/>
          </a:xfrm>
          <a:prstGeom prst="rect">
            <a:avLst/>
          </a:prstGeom>
          <a:noFill/>
        </p:spPr>
        <p:txBody>
          <a:bodyPr wrap="square" rtlCol="0">
            <a:spAutoFit/>
          </a:bodyPr>
          <a:lstStyle/>
          <a:p>
            <a:pPr marL="228600" lvl="1"/>
            <a:r>
              <a:rPr lang="en-US" sz="1400" b="1" dirty="0" smtClean="0"/>
              <a:t>Cybersecurity Strategy 2017-2022</a:t>
            </a:r>
          </a:p>
          <a:p>
            <a:pPr marL="228600" lvl="1"/>
            <a:r>
              <a:rPr lang="en-US" sz="1400" b="1" dirty="0" smtClean="0"/>
              <a:t>National Aviation Research Plan</a:t>
            </a:r>
          </a:p>
          <a:p>
            <a:pPr marL="228600" lvl="1"/>
            <a:r>
              <a:rPr lang="en-US" sz="1400" b="1" dirty="0" smtClean="0"/>
              <a:t>FAA Budget Narratives</a:t>
            </a:r>
          </a:p>
          <a:p>
            <a:pPr marL="228600" lvl="1"/>
            <a:r>
              <a:rPr lang="en-US" sz="1400" b="1" dirty="0" smtClean="0"/>
              <a:t>FY 2019 Budget Estimates</a:t>
            </a:r>
          </a:p>
          <a:p>
            <a:pPr marL="228600" lvl="1"/>
            <a:r>
              <a:rPr lang="en-US" sz="1400" b="1" dirty="0" smtClean="0"/>
              <a:t>FAA Research Leads</a:t>
            </a: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73018"/>
            <a:ext cx="9144000" cy="52322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2800" b="1" dirty="0" smtClean="0">
                <a:solidFill>
                  <a:schemeClr val="accent3">
                    <a:lumMod val="40000"/>
                    <a:lumOff val="60000"/>
                  </a:schemeClr>
                </a:solidFill>
                <a:latin typeface="Calibri" pitchFamily="34" charset="0"/>
                <a:cs typeface="+mn-cs"/>
              </a:rPr>
              <a:t>FAA Cybersecurity </a:t>
            </a:r>
            <a:r>
              <a:rPr lang="en-US" sz="2800" b="1" dirty="0">
                <a:solidFill>
                  <a:schemeClr val="accent3">
                    <a:lumMod val="40000"/>
                    <a:lumOff val="60000"/>
                  </a:schemeClr>
                </a:solidFill>
                <a:latin typeface="Calibri" pitchFamily="34" charset="0"/>
                <a:cs typeface="+mn-cs"/>
              </a:rPr>
              <a:t>R&amp;D </a:t>
            </a:r>
            <a:r>
              <a:rPr lang="en-US" sz="2800" b="1" dirty="0" smtClean="0">
                <a:solidFill>
                  <a:schemeClr val="accent3">
                    <a:lumMod val="40000"/>
                    <a:lumOff val="60000"/>
                  </a:schemeClr>
                </a:solidFill>
                <a:latin typeface="Calibri" pitchFamily="34" charset="0"/>
                <a:cs typeface="+mn-cs"/>
              </a:rPr>
              <a:t>Plan – Version 1.0 Development</a:t>
            </a:r>
            <a:endParaRPr lang="en-US" sz="2800" b="1" dirty="0">
              <a:solidFill>
                <a:schemeClr val="accent3">
                  <a:lumMod val="40000"/>
                  <a:lumOff val="60000"/>
                </a:schemeClr>
              </a:solidFill>
              <a:latin typeface="Calibri" pitchFamily="34" charset="0"/>
              <a:cs typeface="+mn-cs"/>
            </a:endParaRPr>
          </a:p>
        </p:txBody>
      </p:sp>
      <p:pic>
        <p:nvPicPr>
          <p:cNvPr id="1026" name="Picture 2" descr="C:\Users\John Lapointe\AppData\Local\Microsoft\Windows\Temporary Internet Files\Content.IE5\MFZ6EFBY\search-engine-ch[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555752"/>
            <a:ext cx="1608483" cy="19764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107" y="2771175"/>
            <a:ext cx="1624263" cy="16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7290" y="4289151"/>
            <a:ext cx="1940629" cy="12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33438" y="2047384"/>
            <a:ext cx="3314497" cy="2031325"/>
          </a:xfrm>
          <a:prstGeom prst="rect">
            <a:avLst/>
          </a:prstGeom>
          <a:noFill/>
        </p:spPr>
        <p:txBody>
          <a:bodyPr wrap="none" rtlCol="0">
            <a:spAutoFit/>
          </a:bodyPr>
          <a:lstStyle/>
          <a:p>
            <a:r>
              <a:rPr lang="en-US" sz="1400" b="1" dirty="0" smtClean="0"/>
              <a:t>FAA (CSTAs and SMEs)</a:t>
            </a:r>
          </a:p>
          <a:p>
            <a:r>
              <a:rPr lang="en-US" sz="1400" b="1" dirty="0" smtClean="0"/>
              <a:t>FAA Organizations</a:t>
            </a:r>
          </a:p>
          <a:p>
            <a:pPr marL="285750" indent="-285750">
              <a:buFont typeface="Arial" panose="020B0604020202020204" pitchFamily="34" charset="0"/>
              <a:buChar char="•"/>
            </a:pPr>
            <a:r>
              <a:rPr lang="en-US" sz="1400" b="1" dirty="0" smtClean="0"/>
              <a:t>Aviation Safety </a:t>
            </a:r>
          </a:p>
          <a:p>
            <a:pPr marL="285750" indent="-285750">
              <a:buFont typeface="Arial" panose="020B0604020202020204" pitchFamily="34" charset="0"/>
              <a:buChar char="•"/>
            </a:pPr>
            <a:r>
              <a:rPr lang="en-US" sz="1400" b="1" dirty="0" smtClean="0"/>
              <a:t>NextGen</a:t>
            </a:r>
          </a:p>
          <a:p>
            <a:pPr marL="285750" indent="-285750">
              <a:buFont typeface="Arial" panose="020B0604020202020204" pitchFamily="34" charset="0"/>
              <a:buChar char="•"/>
            </a:pPr>
            <a:r>
              <a:rPr lang="en-US" sz="1400" b="1" dirty="0" smtClean="0"/>
              <a:t>Air Traffic Organization</a:t>
            </a:r>
          </a:p>
          <a:p>
            <a:pPr marL="285750" indent="-285750">
              <a:buFont typeface="Arial" panose="020B0604020202020204" pitchFamily="34" charset="0"/>
              <a:buChar char="•"/>
            </a:pPr>
            <a:r>
              <a:rPr lang="en-US" sz="1400" b="1" dirty="0" smtClean="0"/>
              <a:t>Finance &amp; Management</a:t>
            </a:r>
          </a:p>
          <a:p>
            <a:pPr marL="285750" indent="-285750">
              <a:buFont typeface="Arial" panose="020B0604020202020204" pitchFamily="34" charset="0"/>
              <a:buChar char="•"/>
            </a:pPr>
            <a:r>
              <a:rPr lang="en-US" sz="1400" b="1" dirty="0" smtClean="0"/>
              <a:t>Security &amp; Hazardous Materials Safety</a:t>
            </a:r>
          </a:p>
          <a:p>
            <a:r>
              <a:rPr lang="en-US" sz="1400" b="1" dirty="0" smtClean="0"/>
              <a:t>FAA CSC</a:t>
            </a:r>
          </a:p>
          <a:p>
            <a:r>
              <a:rPr lang="en-US" sz="1400" b="1" dirty="0" smtClean="0"/>
              <a:t>ICCT </a:t>
            </a:r>
          </a:p>
        </p:txBody>
      </p:sp>
      <p:cxnSp>
        <p:nvCxnSpPr>
          <p:cNvPr id="9" name="Straight Arrow Connector 8"/>
          <p:cNvCxnSpPr/>
          <p:nvPr/>
        </p:nvCxnSpPr>
        <p:spPr>
          <a:xfrm>
            <a:off x="1708898" y="2755518"/>
            <a:ext cx="642963" cy="578165"/>
          </a:xfrm>
          <a:prstGeom prst="straightConnector1">
            <a:avLst/>
          </a:prstGeom>
          <a:ln w="95250">
            <a:tailEnd type="arrow"/>
          </a:ln>
          <a:effectLst>
            <a:glow rad="101600">
              <a:srgbClr val="00B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95420" y="4508175"/>
            <a:ext cx="713433" cy="570011"/>
          </a:xfrm>
          <a:prstGeom prst="straightConnector1">
            <a:avLst/>
          </a:prstGeom>
          <a:ln w="95250">
            <a:tailEnd type="arrow"/>
          </a:ln>
          <a:effectLst>
            <a:glow rad="101600">
              <a:srgbClr val="00B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83610" y="5215558"/>
            <a:ext cx="713433" cy="285006"/>
          </a:xfrm>
          <a:prstGeom prst="straightConnector1">
            <a:avLst/>
          </a:prstGeom>
          <a:ln w="95250">
            <a:tailEnd type="arrow"/>
          </a:ln>
          <a:effectLst>
            <a:glow rad="101600">
              <a:srgbClr val="00B050">
                <a:alpha val="60000"/>
              </a:srgbClr>
            </a:glo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560567" y="6471080"/>
            <a:ext cx="2133600" cy="365125"/>
          </a:xfrm>
        </p:spPr>
        <p:txBody>
          <a:bodyPr/>
          <a:lstStyle/>
          <a:p>
            <a:fld id="{638D2534-4F29-4D6A-99CA-34A9E7D541B9}" type="slidenum">
              <a:rPr lang="en-US" smtClean="0"/>
              <a:pPr/>
              <a:t>6</a:t>
            </a:fld>
            <a:endParaRPr lang="en-US" dirty="0"/>
          </a:p>
        </p:txBody>
      </p:sp>
      <p:sp>
        <p:nvSpPr>
          <p:cNvPr id="10" name="TextBox 9"/>
          <p:cNvSpPr txBox="1"/>
          <p:nvPr/>
        </p:nvSpPr>
        <p:spPr>
          <a:xfrm>
            <a:off x="323563" y="1018378"/>
            <a:ext cx="1309461" cy="369332"/>
          </a:xfrm>
          <a:prstGeom prst="rect">
            <a:avLst/>
          </a:prstGeom>
          <a:noFill/>
        </p:spPr>
        <p:txBody>
          <a:bodyPr wrap="none" rtlCol="0">
            <a:spAutoFit/>
          </a:bodyPr>
          <a:lstStyle/>
          <a:p>
            <a:r>
              <a:rPr lang="en-US" b="1" u="sng" dirty="0" smtClean="0">
                <a:solidFill>
                  <a:srgbClr val="FF0000"/>
                </a:solidFill>
              </a:rPr>
              <a:t>Assessment</a:t>
            </a:r>
            <a:endParaRPr lang="en-US" b="1" u="sng" dirty="0">
              <a:solidFill>
                <a:srgbClr val="FF0000"/>
              </a:solidFill>
            </a:endParaRPr>
          </a:p>
        </p:txBody>
      </p:sp>
      <p:sp>
        <p:nvSpPr>
          <p:cNvPr id="20" name="TextBox 19"/>
          <p:cNvSpPr txBox="1"/>
          <p:nvPr/>
        </p:nvSpPr>
        <p:spPr>
          <a:xfrm>
            <a:off x="2497471" y="1021640"/>
            <a:ext cx="1109856" cy="369332"/>
          </a:xfrm>
          <a:prstGeom prst="rect">
            <a:avLst/>
          </a:prstGeom>
          <a:noFill/>
        </p:spPr>
        <p:txBody>
          <a:bodyPr wrap="none" rtlCol="0">
            <a:spAutoFit/>
          </a:bodyPr>
          <a:lstStyle/>
          <a:p>
            <a:r>
              <a:rPr lang="en-US" b="1" u="sng" dirty="0" smtClean="0">
                <a:solidFill>
                  <a:srgbClr val="FF0000"/>
                </a:solidFill>
              </a:rPr>
              <a:t>Discovery</a:t>
            </a:r>
            <a:endParaRPr lang="en-US" b="1" u="sng" dirty="0">
              <a:solidFill>
                <a:srgbClr val="FF0000"/>
              </a:solidFill>
            </a:endParaRPr>
          </a:p>
        </p:txBody>
      </p:sp>
      <p:sp>
        <p:nvSpPr>
          <p:cNvPr id="21" name="TextBox 20"/>
          <p:cNvSpPr txBox="1"/>
          <p:nvPr/>
        </p:nvSpPr>
        <p:spPr>
          <a:xfrm>
            <a:off x="4473244" y="1061152"/>
            <a:ext cx="2618153" cy="369332"/>
          </a:xfrm>
          <a:prstGeom prst="rect">
            <a:avLst/>
          </a:prstGeom>
          <a:noFill/>
        </p:spPr>
        <p:txBody>
          <a:bodyPr wrap="none" rtlCol="0">
            <a:spAutoFit/>
          </a:bodyPr>
          <a:lstStyle/>
          <a:p>
            <a:r>
              <a:rPr lang="en-US" b="1" u="sng" dirty="0" smtClean="0">
                <a:solidFill>
                  <a:srgbClr val="FF0000"/>
                </a:solidFill>
              </a:rPr>
              <a:t>Comments / Concurrence</a:t>
            </a:r>
            <a:endParaRPr lang="en-US" b="1" u="sng" dirty="0">
              <a:solidFill>
                <a:srgbClr val="FF0000"/>
              </a:solidFill>
            </a:endParaRPr>
          </a:p>
        </p:txBody>
      </p:sp>
      <p:sp>
        <p:nvSpPr>
          <p:cNvPr id="22" name="TextBox 21"/>
          <p:cNvSpPr txBox="1"/>
          <p:nvPr/>
        </p:nvSpPr>
        <p:spPr>
          <a:xfrm>
            <a:off x="7312559" y="1049776"/>
            <a:ext cx="870751" cy="369332"/>
          </a:xfrm>
          <a:prstGeom prst="rect">
            <a:avLst/>
          </a:prstGeom>
          <a:noFill/>
        </p:spPr>
        <p:txBody>
          <a:bodyPr wrap="none" rtlCol="0">
            <a:spAutoFit/>
          </a:bodyPr>
          <a:lstStyle/>
          <a:p>
            <a:r>
              <a:rPr lang="en-US" b="1" u="sng" dirty="0" smtClean="0">
                <a:solidFill>
                  <a:srgbClr val="FF0000"/>
                </a:solidFill>
              </a:rPr>
              <a:t>Output</a:t>
            </a:r>
            <a:endParaRPr lang="en-US" b="1" u="sng" dirty="0">
              <a:solidFill>
                <a:srgbClr val="FF0000"/>
              </a:solidFill>
            </a:endParaRPr>
          </a:p>
        </p:txBody>
      </p:sp>
      <p:pic>
        <p:nvPicPr>
          <p:cNvPr id="5" name="Picture 4"/>
          <p:cNvPicPr>
            <a:picLocks noChangeAspect="1"/>
          </p:cNvPicPr>
          <p:nvPr/>
        </p:nvPicPr>
        <p:blipFill>
          <a:blip r:embed="rId6"/>
          <a:stretch>
            <a:fillRect/>
          </a:stretch>
        </p:blipFill>
        <p:spPr>
          <a:xfrm>
            <a:off x="7089907" y="4695609"/>
            <a:ext cx="1604260" cy="1813560"/>
          </a:xfrm>
          <a:prstGeom prst="rect">
            <a:avLst/>
          </a:prstGeom>
          <a:ln w="19050">
            <a:solidFill>
              <a:schemeClr val="tx1"/>
            </a:solidFill>
          </a:ln>
        </p:spPr>
      </p:pic>
    </p:spTree>
    <p:extLst>
      <p:ext uri="{BB962C8B-B14F-4D97-AF65-F5344CB8AC3E}">
        <p14:creationId xmlns:p14="http://schemas.microsoft.com/office/powerpoint/2010/main" val="1790898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38D2534-4F29-4D6A-99CA-34A9E7D541B9}" type="slidenum">
              <a:rPr lang="en-US" smtClean="0"/>
              <a:pPr/>
              <a:t>7</a:t>
            </a:fld>
            <a:endParaRPr lang="en-US" dirty="0"/>
          </a:p>
        </p:txBody>
      </p:sp>
      <p:sp>
        <p:nvSpPr>
          <p:cNvPr id="4" name="TextBox 4"/>
          <p:cNvSpPr txBox="1">
            <a:spLocks noGrp="1" noChangeArrowheads="1"/>
          </p:cNvSpPr>
          <p:nvPr>
            <p:ph type="title"/>
          </p:nvPr>
        </p:nvSpPr>
        <p:spPr bwMode="auto">
          <a:xfrm>
            <a:off x="457200" y="355312"/>
            <a:ext cx="82296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Alignment to CSC Strategic Plan: 2017 - 2022</a:t>
            </a:r>
            <a:endParaRPr lang="en-US" sz="3200" b="1" dirty="0">
              <a:solidFill>
                <a:schemeClr val="accent3">
                  <a:lumMod val="40000"/>
                  <a:lumOff val="60000"/>
                </a:schemeClr>
              </a:solidFill>
              <a:latin typeface="Calibri" pitchFamily="34" charset="0"/>
              <a:cs typeface="+mn-cs"/>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384194" y="1204824"/>
            <a:ext cx="3427297" cy="4710661"/>
          </a:xfrm>
          <a:prstGeom prst="rect">
            <a:avLst/>
          </a:prstGeom>
        </p:spPr>
      </p:pic>
      <p:pic>
        <p:nvPicPr>
          <p:cNvPr id="8" name="Picture 7"/>
          <p:cNvPicPr>
            <a:picLocks noChangeAspect="1"/>
          </p:cNvPicPr>
          <p:nvPr/>
        </p:nvPicPr>
        <p:blipFill>
          <a:blip r:embed="rId3"/>
          <a:stretch>
            <a:fillRect/>
          </a:stretch>
        </p:blipFill>
        <p:spPr>
          <a:xfrm>
            <a:off x="2539446" y="1826951"/>
            <a:ext cx="2644068" cy="3466406"/>
          </a:xfrm>
          <a:prstGeom prst="rect">
            <a:avLst/>
          </a:prstGeom>
        </p:spPr>
      </p:pic>
      <p:sp>
        <p:nvSpPr>
          <p:cNvPr id="9" name="TextBox 8"/>
          <p:cNvSpPr txBox="1"/>
          <p:nvPr/>
        </p:nvSpPr>
        <p:spPr>
          <a:xfrm>
            <a:off x="327086" y="1975104"/>
            <a:ext cx="2011680" cy="3170099"/>
          </a:xfrm>
          <a:prstGeom prst="rect">
            <a:avLst/>
          </a:prstGeom>
          <a:noFill/>
          <a:ln w="19050">
            <a:solidFill>
              <a:schemeClr val="tx1"/>
            </a:solidFill>
          </a:ln>
        </p:spPr>
        <p:txBody>
          <a:bodyPr wrap="square" rtlCol="0">
            <a:spAutoFit/>
          </a:bodyPr>
          <a:lstStyle/>
          <a:p>
            <a:r>
              <a:rPr lang="en-US" sz="1400" b="1" dirty="0" smtClean="0"/>
              <a:t>CSC Steering Committee </a:t>
            </a:r>
          </a:p>
          <a:p>
            <a:pPr marL="285750" indent="-285750">
              <a:buFont typeface="Arial" panose="020B0604020202020204" pitchFamily="34" charset="0"/>
              <a:buChar char="•"/>
            </a:pPr>
            <a:r>
              <a:rPr lang="en-US" sz="1400" dirty="0" smtClean="0">
                <a:solidFill>
                  <a:schemeClr val="tx2">
                    <a:lumMod val="75000"/>
                  </a:schemeClr>
                </a:solidFill>
              </a:rPr>
              <a:t>FAA Chief Information Security Officer</a:t>
            </a:r>
          </a:p>
          <a:p>
            <a:pPr marL="285750" indent="-285750">
              <a:buFont typeface="Arial" panose="020B0604020202020204" pitchFamily="34" charset="0"/>
              <a:buChar char="•"/>
            </a:pPr>
            <a:r>
              <a:rPr lang="en-US" sz="1400" dirty="0" smtClean="0">
                <a:solidFill>
                  <a:schemeClr val="tx2">
                    <a:lumMod val="75000"/>
                  </a:schemeClr>
                </a:solidFill>
              </a:rPr>
              <a:t>Aviation Safety</a:t>
            </a:r>
          </a:p>
          <a:p>
            <a:pPr marL="285750" indent="-285750">
              <a:buFont typeface="Arial" panose="020B0604020202020204" pitchFamily="34" charset="0"/>
              <a:buChar char="•"/>
            </a:pPr>
            <a:r>
              <a:rPr lang="en-US" sz="1400" dirty="0" smtClean="0">
                <a:solidFill>
                  <a:schemeClr val="tx2">
                    <a:lumMod val="75000"/>
                  </a:schemeClr>
                </a:solidFill>
              </a:rPr>
              <a:t>Security &amp; Hazardous Materials Safety</a:t>
            </a:r>
          </a:p>
          <a:p>
            <a:pPr marL="285750" indent="-285750">
              <a:buFont typeface="Arial" panose="020B0604020202020204" pitchFamily="34" charset="0"/>
              <a:buChar char="•"/>
            </a:pPr>
            <a:r>
              <a:rPr lang="en-US" sz="1400" dirty="0" smtClean="0">
                <a:solidFill>
                  <a:schemeClr val="tx2">
                    <a:lumMod val="75000"/>
                  </a:schemeClr>
                </a:solidFill>
              </a:rPr>
              <a:t>Air Traffic Organization</a:t>
            </a:r>
          </a:p>
          <a:p>
            <a:pPr marL="285750" indent="-285750">
              <a:buFont typeface="Arial" panose="020B0604020202020204" pitchFamily="34" charset="0"/>
              <a:buChar char="•"/>
            </a:pPr>
            <a:r>
              <a:rPr lang="en-US" sz="1400" dirty="0" smtClean="0">
                <a:solidFill>
                  <a:schemeClr val="tx2">
                    <a:lumMod val="75000"/>
                  </a:schemeClr>
                </a:solidFill>
              </a:rPr>
              <a:t>NextGen</a:t>
            </a:r>
          </a:p>
          <a:p>
            <a:pPr marL="285750" indent="-285750">
              <a:buFont typeface="Arial" panose="020B0604020202020204" pitchFamily="34" charset="0"/>
              <a:buChar char="•"/>
            </a:pPr>
            <a:r>
              <a:rPr lang="en-US" sz="1400" dirty="0" smtClean="0">
                <a:solidFill>
                  <a:schemeClr val="tx2">
                    <a:lumMod val="75000"/>
                  </a:schemeClr>
                </a:solidFill>
              </a:rPr>
              <a:t>DOT </a:t>
            </a:r>
            <a:r>
              <a:rPr lang="en-US" sz="1400" dirty="0">
                <a:solidFill>
                  <a:schemeClr val="tx2">
                    <a:lumMod val="75000"/>
                  </a:schemeClr>
                </a:solidFill>
              </a:rPr>
              <a:t>Chief Information Security Officer</a:t>
            </a:r>
          </a:p>
          <a:p>
            <a:endParaRPr lang="en-US" dirty="0"/>
          </a:p>
        </p:txBody>
      </p:sp>
    </p:spTree>
    <p:extLst>
      <p:ext uri="{BB962C8B-B14F-4D97-AF65-F5344CB8AC3E}">
        <p14:creationId xmlns:p14="http://schemas.microsoft.com/office/powerpoint/2010/main" val="4231140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87789" y="3464009"/>
            <a:ext cx="4166737" cy="2665495"/>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Rectangle 24"/>
          <p:cNvSpPr/>
          <p:nvPr/>
        </p:nvSpPr>
        <p:spPr>
          <a:xfrm flipH="1" flipV="1">
            <a:off x="287787" y="928770"/>
            <a:ext cx="4166738" cy="2324098"/>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scene3d>
              <a:camera prst="orthographicFront">
                <a:rot lat="900000" lon="0" rev="0"/>
              </a:camera>
              <a:lightRig rig="threePt" dir="t"/>
            </a:scene3d>
          </a:bodyPr>
          <a:lstStyle/>
          <a:p>
            <a:pPr algn="ctr">
              <a:defRPr/>
            </a:pPr>
            <a:endParaRPr lang="en-US" dirty="0">
              <a:solidFill>
                <a:schemeClr val="tx1"/>
              </a:solidFill>
            </a:endParaRPr>
          </a:p>
        </p:txBody>
      </p:sp>
      <p:sp>
        <p:nvSpPr>
          <p:cNvPr id="24" name="Rectangle 23"/>
          <p:cNvSpPr/>
          <p:nvPr/>
        </p:nvSpPr>
        <p:spPr>
          <a:xfrm flipV="1">
            <a:off x="4672895" y="928770"/>
            <a:ext cx="4054475" cy="2314676"/>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 </a:t>
            </a:r>
            <a:endParaRPr lang="en-US" dirty="0"/>
          </a:p>
        </p:txBody>
      </p:sp>
      <p:sp>
        <p:nvSpPr>
          <p:cNvPr id="23" name="Rectangle 22"/>
          <p:cNvSpPr/>
          <p:nvPr/>
        </p:nvSpPr>
        <p:spPr>
          <a:xfrm>
            <a:off x="4681538" y="3464009"/>
            <a:ext cx="4005262" cy="2665403"/>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DOT</a:t>
            </a:r>
            <a:endParaRPr lang="en-US" dirty="0"/>
          </a:p>
        </p:txBody>
      </p:sp>
      <p:sp>
        <p:nvSpPr>
          <p:cNvPr id="16391" name="Slide Number Placeholder 4"/>
          <p:cNvSpPr>
            <a:spLocks noGrp="1"/>
          </p:cNvSpPr>
          <p:nvPr>
            <p:ph type="sldNum" sz="quarter" idx="12"/>
          </p:nvPr>
        </p:nvSpPr>
        <p:spPr>
          <a:xfrm>
            <a:off x="6553200" y="6334125"/>
            <a:ext cx="2133600" cy="222250"/>
          </a:xfrm>
          <a:noFill/>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fld id="{8109A272-46ED-442A-8A89-7BF600564E5B}" type="slidenum">
              <a:rPr lang="en-US" sz="1200" b="0" smtClean="0">
                <a:latin typeface="+mn-lt"/>
              </a:rPr>
              <a:pPr eaLnBrk="1" hangingPunct="1"/>
              <a:t>8</a:t>
            </a:fld>
            <a:endParaRPr lang="en-US" sz="1200" b="0" dirty="0">
              <a:latin typeface="+mn-lt"/>
            </a:endParaRPr>
          </a:p>
        </p:txBody>
      </p:sp>
      <p:grpSp>
        <p:nvGrpSpPr>
          <p:cNvPr id="16392" name="Group 17"/>
          <p:cNvGrpSpPr>
            <a:grpSpLocks/>
          </p:cNvGrpSpPr>
          <p:nvPr/>
        </p:nvGrpSpPr>
        <p:grpSpPr bwMode="auto">
          <a:xfrm>
            <a:off x="1998520" y="928771"/>
            <a:ext cx="5130801" cy="4860925"/>
            <a:chOff x="2722879" y="1788160"/>
            <a:chExt cx="3667761" cy="3739048"/>
          </a:xfrm>
        </p:grpSpPr>
        <p:sp>
          <p:nvSpPr>
            <p:cNvPr id="13" name="Right Triangle 12"/>
            <p:cNvSpPr/>
            <p:nvPr/>
          </p:nvSpPr>
          <p:spPr>
            <a:xfrm flipH="1" flipV="1">
              <a:off x="2722879" y="3737054"/>
              <a:ext cx="1757846" cy="1790154"/>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ight Triangle 11"/>
            <p:cNvSpPr/>
            <p:nvPr/>
          </p:nvSpPr>
          <p:spPr>
            <a:xfrm flipH="1">
              <a:off x="2722880" y="1788160"/>
              <a:ext cx="1757846" cy="1788931"/>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ight Triangle 7"/>
            <p:cNvSpPr/>
            <p:nvPr/>
          </p:nvSpPr>
          <p:spPr>
            <a:xfrm>
              <a:off x="4632793" y="1788160"/>
              <a:ext cx="1757847" cy="1787709"/>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25" name="Rectangle 9"/>
            <p:cNvSpPr>
              <a:spLocks noChangeArrowheads="1"/>
            </p:cNvSpPr>
            <p:nvPr/>
          </p:nvSpPr>
          <p:spPr bwMode="auto">
            <a:xfrm>
              <a:off x="3314016" y="4159023"/>
              <a:ext cx="1376466" cy="28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International</a:t>
              </a:r>
            </a:p>
          </p:txBody>
        </p:sp>
        <p:sp>
          <p:nvSpPr>
            <p:cNvPr id="14" name="Right Triangle 13"/>
            <p:cNvSpPr/>
            <p:nvPr/>
          </p:nvSpPr>
          <p:spPr>
            <a:xfrm flipV="1">
              <a:off x="4632793" y="3738278"/>
              <a:ext cx="1757847" cy="1788930"/>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28" name="Rectangle 16"/>
            <p:cNvSpPr>
              <a:spLocks noChangeArrowheads="1"/>
            </p:cNvSpPr>
            <p:nvPr/>
          </p:nvSpPr>
          <p:spPr bwMode="auto">
            <a:xfrm>
              <a:off x="4599094" y="4135499"/>
              <a:ext cx="1743230" cy="4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Government Agencies</a:t>
              </a:r>
            </a:p>
          </p:txBody>
        </p:sp>
      </p:grpSp>
      <p:pic>
        <p:nvPicPr>
          <p:cNvPr id="16395" name="Picture 6" descr="https://encrypted-tbn0.gstatic.com/images?q=tbn:ANd9GcR8dPyKSwM7EoHAx19k7O6RXfPgn-45BHVJJcJEarxYst4ypRJR9TTfP0hhQ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549" y="2206126"/>
            <a:ext cx="7508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7" name="Group 27"/>
          <p:cNvGrpSpPr>
            <a:grpSpLocks/>
          </p:cNvGrpSpPr>
          <p:nvPr/>
        </p:nvGrpSpPr>
        <p:grpSpPr bwMode="auto">
          <a:xfrm>
            <a:off x="5469243" y="1196938"/>
            <a:ext cx="1455088" cy="336937"/>
            <a:chOff x="7130246" y="1725414"/>
            <a:chExt cx="1455103" cy="336431"/>
          </a:xfrm>
        </p:grpSpPr>
        <p:pic>
          <p:nvPicPr>
            <p:cNvPr id="1642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404886" y="1725414"/>
              <a:ext cx="1180463"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Aviation Safety</a:t>
              </a:r>
              <a:endParaRPr lang="en-US" sz="1200" dirty="0">
                <a:solidFill>
                  <a:schemeClr val="tx2">
                    <a:lumMod val="60000"/>
                    <a:lumOff val="40000"/>
                  </a:schemeClr>
                </a:solidFill>
                <a:latin typeface="Constantia" panose="02030602050306030303" pitchFamily="18" charset="0"/>
              </a:endParaRPr>
            </a:p>
          </p:txBody>
        </p:sp>
      </p:grpSp>
      <p:grpSp>
        <p:nvGrpSpPr>
          <p:cNvPr id="16398" name="Group 36"/>
          <p:cNvGrpSpPr>
            <a:grpSpLocks/>
          </p:cNvGrpSpPr>
          <p:nvPr/>
        </p:nvGrpSpPr>
        <p:grpSpPr bwMode="auto">
          <a:xfrm>
            <a:off x="5825555" y="1624825"/>
            <a:ext cx="2553660" cy="336937"/>
            <a:chOff x="7130246" y="1725414"/>
            <a:chExt cx="2552694" cy="336431"/>
          </a:xfrm>
        </p:grpSpPr>
        <p:pic>
          <p:nvPicPr>
            <p:cNvPr id="1641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7404780" y="1725414"/>
              <a:ext cx="2278160"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Security &amp; Hazardous Materials</a:t>
              </a:r>
              <a:endParaRPr lang="en-US" sz="1200" dirty="0">
                <a:solidFill>
                  <a:schemeClr val="tx2">
                    <a:lumMod val="60000"/>
                    <a:lumOff val="40000"/>
                  </a:schemeClr>
                </a:solidFill>
                <a:latin typeface="Constantia" panose="02030602050306030303" pitchFamily="18" charset="0"/>
              </a:endParaRPr>
            </a:p>
          </p:txBody>
        </p:sp>
      </p:grpSp>
      <p:grpSp>
        <p:nvGrpSpPr>
          <p:cNvPr id="16399" name="Group 39"/>
          <p:cNvGrpSpPr>
            <a:grpSpLocks/>
          </p:cNvGrpSpPr>
          <p:nvPr/>
        </p:nvGrpSpPr>
        <p:grpSpPr bwMode="auto">
          <a:xfrm>
            <a:off x="6290932" y="2038742"/>
            <a:ext cx="2193379" cy="312169"/>
            <a:chOff x="7130246" y="1750145"/>
            <a:chExt cx="2192514" cy="311700"/>
          </a:xfrm>
        </p:grpSpPr>
        <p:pic>
          <p:nvPicPr>
            <p:cNvPr id="1641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7424590" y="1750145"/>
              <a:ext cx="1898170" cy="276583"/>
            </a:xfrm>
            <a:prstGeom prst="rect">
              <a:avLst/>
            </a:prstGeom>
            <a:noFill/>
          </p:spPr>
          <p:txBody>
            <a:bodyPr wrap="none">
              <a:spAutoFit/>
            </a:bodyPr>
            <a:lstStyle/>
            <a:p>
              <a:pPr>
                <a:defRPr/>
              </a:pPr>
              <a:r>
                <a:rPr lang="en-US" sz="1200" dirty="0">
                  <a:solidFill>
                    <a:schemeClr val="tx2">
                      <a:lumMod val="60000"/>
                      <a:lumOff val="40000"/>
                    </a:schemeClr>
                  </a:solidFill>
                  <a:latin typeface="Constantia" panose="02030602050306030303" pitchFamily="18" charset="0"/>
                </a:rPr>
                <a:t>Finance and Management</a:t>
              </a:r>
            </a:p>
          </p:txBody>
        </p:sp>
      </p:grpSp>
      <p:grpSp>
        <p:nvGrpSpPr>
          <p:cNvPr id="16400" name="Group 42"/>
          <p:cNvGrpSpPr>
            <a:grpSpLocks/>
          </p:cNvGrpSpPr>
          <p:nvPr/>
        </p:nvGrpSpPr>
        <p:grpSpPr bwMode="auto">
          <a:xfrm>
            <a:off x="6646935" y="2452000"/>
            <a:ext cx="2027467" cy="336940"/>
            <a:chOff x="7260157" y="1621477"/>
            <a:chExt cx="2028040" cy="336433"/>
          </a:xfrm>
        </p:grpSpPr>
        <p:pic>
          <p:nvPicPr>
            <p:cNvPr id="1641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157" y="1654380"/>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7517403" y="1621477"/>
              <a:ext cx="1770794"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Air Traffic Organization</a:t>
              </a:r>
              <a:endParaRPr lang="en-US" sz="1200" dirty="0">
                <a:solidFill>
                  <a:schemeClr val="tx2">
                    <a:lumMod val="60000"/>
                    <a:lumOff val="40000"/>
                  </a:schemeClr>
                </a:solidFill>
                <a:latin typeface="Constantia" panose="02030602050306030303" pitchFamily="18" charset="0"/>
              </a:endParaRPr>
            </a:p>
          </p:txBody>
        </p:sp>
      </p:grpSp>
      <p:pic>
        <p:nvPicPr>
          <p:cNvPr id="16401"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4977" y="4160564"/>
            <a:ext cx="67151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0026" y="5182507"/>
            <a:ext cx="6397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3" name="TextBox 28"/>
          <p:cNvSpPr txBox="1">
            <a:spLocks noChangeArrowheads="1"/>
          </p:cNvSpPr>
          <p:nvPr/>
        </p:nvSpPr>
        <p:spPr bwMode="auto">
          <a:xfrm>
            <a:off x="7969250" y="4812943"/>
            <a:ext cx="509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DHS</a:t>
            </a:r>
          </a:p>
        </p:txBody>
      </p:sp>
      <p:sp>
        <p:nvSpPr>
          <p:cNvPr id="16404" name="TextBox 48"/>
          <p:cNvSpPr txBox="1">
            <a:spLocks noChangeArrowheads="1"/>
          </p:cNvSpPr>
          <p:nvPr/>
        </p:nvSpPr>
        <p:spPr bwMode="auto">
          <a:xfrm>
            <a:off x="7894977" y="5760640"/>
            <a:ext cx="525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DOD</a:t>
            </a:r>
          </a:p>
        </p:txBody>
      </p:sp>
      <p:sp>
        <p:nvSpPr>
          <p:cNvPr id="16405" name="Rectangle 31"/>
          <p:cNvSpPr>
            <a:spLocks noChangeArrowheads="1"/>
          </p:cNvSpPr>
          <p:nvPr/>
        </p:nvSpPr>
        <p:spPr bwMode="auto">
          <a:xfrm>
            <a:off x="3022871" y="2251025"/>
            <a:ext cx="14787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None/>
            </a:pPr>
            <a:r>
              <a:rPr lang="en-US" sz="2000" dirty="0" smtClean="0"/>
              <a:t>Industry &amp;</a:t>
            </a:r>
          </a:p>
          <a:p>
            <a:pPr>
              <a:buFont typeface="Wingdings" pitchFamily="2" charset="2"/>
              <a:buNone/>
            </a:pPr>
            <a:r>
              <a:rPr lang="en-US" sz="2000" dirty="0" smtClean="0"/>
              <a:t>Academia</a:t>
            </a:r>
            <a:endParaRPr lang="en-US" sz="2000" dirty="0"/>
          </a:p>
        </p:txBody>
      </p:sp>
      <p:pic>
        <p:nvPicPr>
          <p:cNvPr id="16406" name="Picture 16" descr="2010-05-14-USCYBERCOM Logo.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0675" y="5149850"/>
            <a:ext cx="6667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52"/>
          <p:cNvSpPr txBox="1">
            <a:spLocks noChangeArrowheads="1"/>
          </p:cNvSpPr>
          <p:nvPr/>
        </p:nvSpPr>
        <p:spPr bwMode="auto">
          <a:xfrm>
            <a:off x="6553200" y="5805488"/>
            <a:ext cx="935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Cybercom</a:t>
            </a:r>
          </a:p>
        </p:txBody>
      </p:sp>
      <p:pic>
        <p:nvPicPr>
          <p:cNvPr id="16408" name="Picture 18" descr="http://www.rtca.org/images/layout/header_logo.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5265" y="1623196"/>
            <a:ext cx="7016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8525" y="3008388"/>
            <a:ext cx="946219" cy="85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10"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40400" y="5126038"/>
            <a:ext cx="79216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11" name="TextBox 56"/>
          <p:cNvSpPr txBox="1">
            <a:spLocks noChangeArrowheads="1"/>
          </p:cNvSpPr>
          <p:nvPr/>
        </p:nvSpPr>
        <p:spPr bwMode="auto">
          <a:xfrm>
            <a:off x="5867400" y="5803900"/>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NASA</a:t>
            </a:r>
          </a:p>
        </p:txBody>
      </p:sp>
      <p:sp>
        <p:nvSpPr>
          <p:cNvPr id="16412" name="Rectangle 57"/>
          <p:cNvSpPr>
            <a:spLocks noChangeArrowheads="1"/>
          </p:cNvSpPr>
          <p:nvPr/>
        </p:nvSpPr>
        <p:spPr bwMode="auto">
          <a:xfrm>
            <a:off x="610011" y="2312693"/>
            <a:ext cx="6912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SC-222</a:t>
            </a:r>
            <a:endParaRPr lang="en-US" sz="1000" dirty="0"/>
          </a:p>
        </p:txBody>
      </p:sp>
      <p:sp>
        <p:nvSpPr>
          <p:cNvPr id="16413" name="Rectangle 58"/>
          <p:cNvSpPr>
            <a:spLocks noChangeArrowheads="1"/>
          </p:cNvSpPr>
          <p:nvPr/>
        </p:nvSpPr>
        <p:spPr bwMode="auto">
          <a:xfrm>
            <a:off x="608475" y="2018726"/>
            <a:ext cx="88899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t>SC-216 </a:t>
            </a:r>
          </a:p>
        </p:txBody>
      </p:sp>
      <p:pic>
        <p:nvPicPr>
          <p:cNvPr id="16436" name="Picture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8294" y="4016056"/>
            <a:ext cx="1011466" cy="96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encrypted-tbn0.gstatic.com/images?q=tbn:ANd9GcQt3OT7nMfG9Iiyy-FwLuLr5z0d-rMMWH-Hrt-5eKh5XdMrvnvvKFSvdCU9">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59537" y="4482613"/>
            <a:ext cx="1304925" cy="58102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4"/>
          <p:cNvSpPr txBox="1">
            <a:spLocks noChangeArrowheads="1"/>
          </p:cNvSpPr>
          <p:nvPr/>
        </p:nvSpPr>
        <p:spPr bwMode="auto">
          <a:xfrm>
            <a:off x="0" y="216946"/>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a:solidFill>
                  <a:schemeClr val="accent3">
                    <a:lumMod val="40000"/>
                    <a:lumOff val="60000"/>
                  </a:schemeClr>
                </a:solidFill>
                <a:latin typeface="Calibri" pitchFamily="34" charset="0"/>
                <a:cs typeface="+mn-cs"/>
              </a:rPr>
              <a:t>Cybersecurity R&amp;D </a:t>
            </a:r>
            <a:r>
              <a:rPr lang="en-US" sz="3200" b="1" dirty="0" smtClean="0">
                <a:solidFill>
                  <a:schemeClr val="accent3">
                    <a:lumMod val="40000"/>
                    <a:lumOff val="60000"/>
                  </a:schemeClr>
                </a:solidFill>
                <a:latin typeface="Calibri" pitchFamily="34" charset="0"/>
                <a:cs typeface="+mn-cs"/>
              </a:rPr>
              <a:t>Plan - Partnerships</a:t>
            </a:r>
            <a:endParaRPr lang="en-US" sz="3200" b="1" dirty="0">
              <a:solidFill>
                <a:schemeClr val="accent3">
                  <a:lumMod val="40000"/>
                  <a:lumOff val="60000"/>
                </a:schemeClr>
              </a:solidFill>
              <a:latin typeface="Calibri" pitchFamily="34" charset="0"/>
              <a:cs typeface="+mn-cs"/>
            </a:endParaRPr>
          </a:p>
        </p:txBody>
      </p:sp>
      <p:sp>
        <p:nvSpPr>
          <p:cNvPr id="3" name="Rectangle 2"/>
          <p:cNvSpPr/>
          <p:nvPr/>
        </p:nvSpPr>
        <p:spPr>
          <a:xfrm>
            <a:off x="1759394" y="2115621"/>
            <a:ext cx="870751" cy="369332"/>
          </a:xfrm>
          <a:prstGeom prst="rect">
            <a:avLst/>
          </a:prstGeom>
        </p:spPr>
        <p:txBody>
          <a:bodyPr wrap="none">
            <a:spAutoFit/>
          </a:bodyPr>
          <a:lstStyle/>
          <a:p>
            <a:r>
              <a:rPr lang="en-US" dirty="0" smtClean="0"/>
              <a:t>MIT-LL </a:t>
            </a:r>
            <a:endParaRPr lang="en-US" dirty="0"/>
          </a:p>
        </p:txBody>
      </p:sp>
      <p:pic>
        <p:nvPicPr>
          <p:cNvPr id="3074" name="Picture 2" descr="https://ec.europa.eu/transport/sites/transport/files/modes/air/sesar/images/sesar-project-log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69517" y="5085044"/>
            <a:ext cx="1133248" cy="82788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50578" y="1011205"/>
            <a:ext cx="2253081" cy="406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ectangle 57"/>
          <p:cNvSpPr>
            <a:spLocks noChangeArrowheads="1"/>
          </p:cNvSpPr>
          <p:nvPr/>
        </p:nvSpPr>
        <p:spPr bwMode="auto">
          <a:xfrm>
            <a:off x="619459" y="2861891"/>
            <a:ext cx="6912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SC-228</a:t>
            </a:r>
            <a:endParaRPr lang="en-US" sz="1000" dirty="0"/>
          </a:p>
        </p:txBody>
      </p:sp>
      <p:grpSp>
        <p:nvGrpSpPr>
          <p:cNvPr id="48" name="Group 42"/>
          <p:cNvGrpSpPr>
            <a:grpSpLocks/>
          </p:cNvGrpSpPr>
          <p:nvPr/>
        </p:nvGrpSpPr>
        <p:grpSpPr bwMode="auto">
          <a:xfrm>
            <a:off x="7106050" y="2868178"/>
            <a:ext cx="1027900" cy="336937"/>
            <a:chOff x="7260157" y="1621479"/>
            <a:chExt cx="1028189" cy="336431"/>
          </a:xfrm>
        </p:grpSpPr>
        <p:pic>
          <p:nvPicPr>
            <p:cNvPr id="4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157" y="1654380"/>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7517405" y="1621479"/>
              <a:ext cx="770941"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NextGen</a:t>
              </a:r>
              <a:endParaRPr lang="en-US" sz="1200" dirty="0">
                <a:solidFill>
                  <a:schemeClr val="tx2">
                    <a:lumMod val="60000"/>
                    <a:lumOff val="40000"/>
                  </a:schemeClr>
                </a:solidFill>
                <a:latin typeface="Constantia" panose="02030602050306030303" pitchFamily="18" charset="0"/>
              </a:endParaRPr>
            </a:p>
          </p:txBody>
        </p:sp>
      </p:grpSp>
      <p:sp>
        <p:nvSpPr>
          <p:cNvPr id="51" name="Rectangle 57"/>
          <p:cNvSpPr>
            <a:spLocks noChangeArrowheads="1"/>
          </p:cNvSpPr>
          <p:nvPr/>
        </p:nvSpPr>
        <p:spPr bwMode="auto">
          <a:xfrm>
            <a:off x="605650" y="2597977"/>
            <a:ext cx="7312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SC-223 </a:t>
            </a:r>
            <a:endParaRPr lang="en-US" sz="1400" dirty="0"/>
          </a:p>
        </p:txBody>
      </p:sp>
      <p:sp>
        <p:nvSpPr>
          <p:cNvPr id="2" name="TextBox 1"/>
          <p:cNvSpPr txBox="1"/>
          <p:nvPr/>
        </p:nvSpPr>
        <p:spPr>
          <a:xfrm>
            <a:off x="1773162" y="6259358"/>
            <a:ext cx="5368794" cy="369332"/>
          </a:xfrm>
          <a:prstGeom prst="rect">
            <a:avLst/>
          </a:prstGeom>
          <a:noFill/>
        </p:spPr>
        <p:txBody>
          <a:bodyPr wrap="square" rtlCol="0">
            <a:spAutoFit/>
          </a:bodyPr>
          <a:lstStyle/>
          <a:p>
            <a:r>
              <a:rPr lang="en-US" sz="900" dirty="0" smtClean="0"/>
              <a:t>SC-216 - Aeronautical Systems Security                  	SC-222 </a:t>
            </a:r>
            <a:r>
              <a:rPr lang="en-US" sz="900" dirty="0"/>
              <a:t>- Minimum Aviation Performance Standards</a:t>
            </a:r>
            <a:endParaRPr lang="en-US" sz="900" dirty="0" smtClean="0"/>
          </a:p>
          <a:p>
            <a:r>
              <a:rPr lang="en-US" sz="900" dirty="0" smtClean="0"/>
              <a:t>SC-223 - </a:t>
            </a:r>
            <a:r>
              <a:rPr lang="en-US" sz="900" dirty="0"/>
              <a:t>Internet Protocol Suite (IPS) and </a:t>
            </a:r>
            <a:r>
              <a:rPr lang="en-US" sz="900" dirty="0" err="1" smtClean="0"/>
              <a:t>AeroMACS</a:t>
            </a:r>
            <a:r>
              <a:rPr lang="en-US" sz="900" dirty="0" smtClean="0"/>
              <a:t>	SC-228 – Minimum Performance Standards- UAS </a:t>
            </a:r>
            <a:endParaRPr lang="en-US" sz="1000" i="1" dirty="0"/>
          </a:p>
        </p:txBody>
      </p:sp>
      <p:pic>
        <p:nvPicPr>
          <p:cNvPr id="4" name="Picture 3"/>
          <p:cNvPicPr>
            <a:picLocks noChangeAspect="1"/>
          </p:cNvPicPr>
          <p:nvPr/>
        </p:nvPicPr>
        <p:blipFill>
          <a:blip r:embed="rId19"/>
          <a:stretch>
            <a:fillRect/>
          </a:stretch>
        </p:blipFill>
        <p:spPr>
          <a:xfrm>
            <a:off x="1426811" y="2629832"/>
            <a:ext cx="944962" cy="493819"/>
          </a:xfrm>
          <a:prstGeom prst="rect">
            <a:avLst/>
          </a:prstGeom>
        </p:spPr>
      </p:pic>
      <p:pic>
        <p:nvPicPr>
          <p:cNvPr id="5" name="Picture 4"/>
          <p:cNvPicPr>
            <a:picLocks noChangeAspect="1"/>
          </p:cNvPicPr>
          <p:nvPr/>
        </p:nvPicPr>
        <p:blipFill>
          <a:blip r:embed="rId20"/>
          <a:stretch>
            <a:fillRect/>
          </a:stretch>
        </p:blipFill>
        <p:spPr>
          <a:xfrm>
            <a:off x="2199667" y="1614062"/>
            <a:ext cx="938865" cy="493819"/>
          </a:xfrm>
          <a:prstGeom prst="rect">
            <a:avLst/>
          </a:prstGeom>
        </p:spPr>
      </p:pic>
      <p:pic>
        <p:nvPicPr>
          <p:cNvPr id="7" name="Picture 6"/>
          <p:cNvPicPr>
            <a:picLocks noChangeAspect="1"/>
          </p:cNvPicPr>
          <p:nvPr/>
        </p:nvPicPr>
        <p:blipFill>
          <a:blip r:embed="rId21"/>
          <a:stretch>
            <a:fillRect/>
          </a:stretch>
        </p:blipFill>
        <p:spPr>
          <a:xfrm>
            <a:off x="7088642" y="3591747"/>
            <a:ext cx="623338" cy="631724"/>
          </a:xfrm>
          <a:prstGeom prst="rect">
            <a:avLst/>
          </a:prstGeom>
        </p:spPr>
      </p:pic>
      <p:sp>
        <p:nvSpPr>
          <p:cNvPr id="9" name="TextBox 8"/>
          <p:cNvSpPr txBox="1"/>
          <p:nvPr/>
        </p:nvSpPr>
        <p:spPr>
          <a:xfrm>
            <a:off x="7121440" y="4207617"/>
            <a:ext cx="650905" cy="307777"/>
          </a:xfrm>
          <a:prstGeom prst="rect">
            <a:avLst/>
          </a:prstGeom>
          <a:noFill/>
        </p:spPr>
        <p:txBody>
          <a:bodyPr wrap="square" rtlCol="0">
            <a:spAutoFit/>
          </a:bodyPr>
          <a:lstStyle/>
          <a:p>
            <a:r>
              <a:rPr lang="en-US" sz="1400" b="1" dirty="0" smtClean="0"/>
              <a:t>DOT</a:t>
            </a:r>
            <a:endParaRPr lang="en-US" sz="1400" b="1" dirty="0"/>
          </a:p>
        </p:txBody>
      </p:sp>
    </p:spTree>
    <p:extLst>
      <p:ext uri="{BB962C8B-B14F-4D97-AF65-F5344CB8AC3E}">
        <p14:creationId xmlns:p14="http://schemas.microsoft.com/office/powerpoint/2010/main" val="87383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
          <p:cNvSpPr txBox="1">
            <a:spLocks noChangeArrowheads="1"/>
          </p:cNvSpPr>
          <p:nvPr/>
        </p:nvSpPr>
        <p:spPr bwMode="auto">
          <a:xfrm>
            <a:off x="0" y="173018"/>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a:solidFill>
                  <a:schemeClr val="accent3">
                    <a:lumMod val="40000"/>
                    <a:lumOff val="60000"/>
                  </a:schemeClr>
                </a:solidFill>
                <a:latin typeface="Calibri" pitchFamily="34" charset="0"/>
                <a:cs typeface="+mn-cs"/>
              </a:rPr>
              <a:t>Cybersecurity R&amp;D </a:t>
            </a:r>
            <a:r>
              <a:rPr lang="en-US" sz="3200" b="1" dirty="0" smtClean="0">
                <a:solidFill>
                  <a:schemeClr val="accent3">
                    <a:lumMod val="40000"/>
                    <a:lumOff val="60000"/>
                  </a:schemeClr>
                </a:solidFill>
                <a:latin typeface="Calibri" pitchFamily="34" charset="0"/>
                <a:cs typeface="+mn-cs"/>
              </a:rPr>
              <a:t>Plan - Definitions</a:t>
            </a:r>
            <a:endParaRPr lang="en-US" sz="3200" b="1" dirty="0">
              <a:solidFill>
                <a:schemeClr val="accent3">
                  <a:lumMod val="40000"/>
                  <a:lumOff val="60000"/>
                </a:schemeClr>
              </a:solidFill>
              <a:latin typeface="Calibri" pitchFamily="34" charset="0"/>
              <a:cs typeface="+mn-cs"/>
            </a:endParaRPr>
          </a:p>
        </p:txBody>
      </p:sp>
      <p:sp>
        <p:nvSpPr>
          <p:cNvPr id="16" name="Slide Number Placeholder 15"/>
          <p:cNvSpPr>
            <a:spLocks noGrp="1"/>
          </p:cNvSpPr>
          <p:nvPr>
            <p:ph type="sldNum" sz="quarter" idx="12"/>
          </p:nvPr>
        </p:nvSpPr>
        <p:spPr/>
        <p:txBody>
          <a:bodyPr/>
          <a:lstStyle/>
          <a:p>
            <a:fld id="{638D2534-4F29-4D6A-99CA-34A9E7D541B9}" type="slidenum">
              <a:rPr lang="en-US" smtClean="0"/>
              <a:pPr/>
              <a:t>9</a:t>
            </a:fld>
            <a:endParaRPr lang="en-US" dirty="0"/>
          </a:p>
        </p:txBody>
      </p:sp>
      <p:sp>
        <p:nvSpPr>
          <p:cNvPr id="62" name="TextBox 61"/>
          <p:cNvSpPr txBox="1"/>
          <p:nvPr/>
        </p:nvSpPr>
        <p:spPr>
          <a:xfrm>
            <a:off x="6032011" y="2059474"/>
            <a:ext cx="3011405" cy="4616648"/>
          </a:xfrm>
          <a:prstGeom prst="rect">
            <a:avLst/>
          </a:prstGeom>
          <a:solidFill>
            <a:schemeClr val="tx2">
              <a:lumMod val="20000"/>
              <a:lumOff val="80000"/>
            </a:schemeClr>
          </a:solidFill>
          <a:ln w="28575">
            <a:solidFill>
              <a:schemeClr val="tx1"/>
            </a:solidFill>
          </a:ln>
        </p:spPr>
        <p:txBody>
          <a:bodyPr wrap="square" rtlCol="0">
            <a:spAutoFit/>
          </a:bodyPr>
          <a:lstStyle/>
          <a:p>
            <a:pPr marL="285750" lvl="0" indent="-285750">
              <a:buFont typeface="Wingdings" panose="05000000000000000000" pitchFamily="2" charset="2"/>
              <a:buChar char="Ø"/>
            </a:pPr>
            <a:r>
              <a:rPr lang="en-US" sz="1400" b="1" dirty="0" smtClean="0">
                <a:solidFill>
                  <a:srgbClr val="FF0000"/>
                </a:solidFill>
              </a:rPr>
              <a:t>Security and Resiliency </a:t>
            </a:r>
            <a:r>
              <a:rPr lang="en-US" sz="1400" b="1" dirty="0" smtClean="0"/>
              <a:t>- </a:t>
            </a:r>
            <a:r>
              <a:rPr lang="en-US" sz="1400" b="1" dirty="0"/>
              <a:t>Develop methods to </a:t>
            </a:r>
            <a:r>
              <a:rPr lang="en-US" sz="1400" b="1" dirty="0" smtClean="0"/>
              <a:t>enhance </a:t>
            </a:r>
            <a:r>
              <a:rPr lang="en-US" sz="1400" b="1" dirty="0"/>
              <a:t>FAA’s ability to prevent, </a:t>
            </a:r>
            <a:r>
              <a:rPr lang="en-US" sz="1400" b="1" dirty="0" smtClean="0"/>
              <a:t>detect</a:t>
            </a:r>
            <a:r>
              <a:rPr lang="en-US" sz="1400" b="1" dirty="0"/>
              <a:t>, and respond to </a:t>
            </a:r>
            <a:r>
              <a:rPr lang="en-US" sz="1400" b="1" dirty="0" smtClean="0"/>
              <a:t>cyber attacks</a:t>
            </a:r>
          </a:p>
          <a:p>
            <a:pPr marL="285750" lvl="0" indent="-285750">
              <a:buFont typeface="Wingdings" panose="05000000000000000000" pitchFamily="2" charset="2"/>
              <a:buChar char="Ø"/>
            </a:pPr>
            <a:r>
              <a:rPr lang="en-US" sz="1400" b="1" dirty="0" smtClean="0">
                <a:solidFill>
                  <a:srgbClr val="FF0000"/>
                </a:solidFill>
              </a:rPr>
              <a:t>Data Analytics</a:t>
            </a:r>
            <a:r>
              <a:rPr lang="en-US" sz="1400" b="1" dirty="0" smtClean="0"/>
              <a:t> - </a:t>
            </a:r>
            <a:r>
              <a:rPr lang="en-US" sz="1400" b="1" dirty="0"/>
              <a:t>Develop analytical capabilities for aggregating and correlating current </a:t>
            </a:r>
            <a:r>
              <a:rPr lang="en-US" sz="1400" b="1" dirty="0" smtClean="0"/>
              <a:t>data </a:t>
            </a:r>
            <a:r>
              <a:rPr lang="en-US" sz="1400" b="1" dirty="0"/>
              <a:t>with the intent of understanding, predicting, and responding to cyber </a:t>
            </a:r>
            <a:r>
              <a:rPr lang="en-US" sz="1400" b="1" dirty="0" smtClean="0"/>
              <a:t>attacks.</a:t>
            </a:r>
            <a:endParaRPr lang="en-US" sz="1400" b="1" dirty="0" smtClean="0">
              <a:solidFill>
                <a:srgbClr val="FF0000"/>
              </a:solidFill>
            </a:endParaRPr>
          </a:p>
          <a:p>
            <a:pPr marL="285750" indent="-285750">
              <a:buFont typeface="Wingdings" panose="05000000000000000000" pitchFamily="2" charset="2"/>
              <a:buChar char="Ø"/>
            </a:pPr>
            <a:r>
              <a:rPr lang="en-US" sz="1400" b="1" dirty="0">
                <a:solidFill>
                  <a:srgbClr val="FF0000"/>
                </a:solidFill>
              </a:rPr>
              <a:t>Human </a:t>
            </a:r>
            <a:r>
              <a:rPr lang="en-US" sz="1400" b="1" dirty="0" smtClean="0">
                <a:solidFill>
                  <a:srgbClr val="FF0000"/>
                </a:solidFill>
              </a:rPr>
              <a:t>Behavior/Human Factors </a:t>
            </a:r>
            <a:r>
              <a:rPr lang="en-US" sz="1400" b="1" dirty="0" smtClean="0"/>
              <a:t> - Develop and </a:t>
            </a:r>
            <a:r>
              <a:rPr lang="en-US" sz="1400" b="1" dirty="0"/>
              <a:t>validate </a:t>
            </a:r>
            <a:r>
              <a:rPr lang="en-US" sz="1400" b="1" dirty="0" smtClean="0"/>
              <a:t>human-in-the-loop policies</a:t>
            </a:r>
            <a:r>
              <a:rPr lang="en-US" sz="1400" b="1" dirty="0"/>
              <a:t>, training, </a:t>
            </a:r>
            <a:r>
              <a:rPr lang="en-US" sz="1400" b="1" dirty="0" smtClean="0"/>
              <a:t>and procedures to detect </a:t>
            </a:r>
            <a:r>
              <a:rPr lang="en-US" sz="1400" b="1" dirty="0"/>
              <a:t>and respond to </a:t>
            </a:r>
            <a:r>
              <a:rPr lang="en-US" sz="1400" b="1" dirty="0" smtClean="0"/>
              <a:t>cyber attacks</a:t>
            </a:r>
            <a:endParaRPr lang="en-US" sz="1400" b="1" dirty="0">
              <a:solidFill>
                <a:srgbClr val="FF0000"/>
              </a:solidFill>
            </a:endParaRPr>
          </a:p>
          <a:p>
            <a:pPr marL="285750" indent="-285750">
              <a:buFont typeface="Wingdings" panose="05000000000000000000" pitchFamily="2" charset="2"/>
              <a:buChar char="Ø"/>
            </a:pPr>
            <a:r>
              <a:rPr lang="en-US" sz="1400" b="1" dirty="0" smtClean="0">
                <a:solidFill>
                  <a:srgbClr val="FF0000"/>
                </a:solidFill>
              </a:rPr>
              <a:t>System-Wide Safety Assurance</a:t>
            </a:r>
            <a:r>
              <a:rPr lang="en-US" sz="1400" b="1" dirty="0" smtClean="0"/>
              <a:t> - Develop </a:t>
            </a:r>
            <a:r>
              <a:rPr lang="en-US" sz="1400" b="1" dirty="0"/>
              <a:t>real time, continuous, safety analysis and assurance tools and </a:t>
            </a:r>
            <a:r>
              <a:rPr lang="en-US" sz="1400" b="1" dirty="0" smtClean="0"/>
              <a:t>capabilities to prevent/mitigate the impact of cyber attacks.</a:t>
            </a:r>
            <a:r>
              <a:rPr lang="en-US" sz="1400" b="1" u="sng" dirty="0" smtClean="0"/>
              <a:t> </a:t>
            </a:r>
          </a:p>
        </p:txBody>
      </p:sp>
      <p:sp>
        <p:nvSpPr>
          <p:cNvPr id="33" name="TextBox 32"/>
          <p:cNvSpPr txBox="1"/>
          <p:nvPr/>
        </p:nvSpPr>
        <p:spPr>
          <a:xfrm>
            <a:off x="3097993" y="2059474"/>
            <a:ext cx="2725169" cy="4401205"/>
          </a:xfrm>
          <a:prstGeom prst="rect">
            <a:avLst/>
          </a:prstGeom>
          <a:solidFill>
            <a:schemeClr val="tx2">
              <a:lumMod val="20000"/>
              <a:lumOff val="80000"/>
            </a:schemeClr>
          </a:solidFill>
          <a:ln w="28575">
            <a:solidFill>
              <a:schemeClr val="tx1"/>
            </a:solidFill>
          </a:ln>
        </p:spPr>
        <p:txBody>
          <a:bodyPr wrap="square" rtlCol="0">
            <a:spAutoFit/>
          </a:bodyPr>
          <a:lstStyle/>
          <a:p>
            <a:pPr marL="285750" indent="-285750">
              <a:buFont typeface="Wingdings" panose="05000000000000000000" pitchFamily="2" charset="2"/>
              <a:buChar char="Ø"/>
            </a:pPr>
            <a:r>
              <a:rPr lang="en-US" sz="1400" b="1" dirty="0" smtClean="0">
                <a:solidFill>
                  <a:srgbClr val="FF0000"/>
                </a:solidFill>
              </a:rPr>
              <a:t>NAS</a:t>
            </a:r>
            <a:r>
              <a:rPr lang="en-US" sz="1400" b="1" dirty="0" smtClean="0"/>
              <a:t>- Automation, Communication, Navigation, Surveillance and Weather</a:t>
            </a:r>
          </a:p>
          <a:p>
            <a:pPr marL="285750" indent="-285750">
              <a:buFont typeface="Wingdings" panose="05000000000000000000" pitchFamily="2" charset="2"/>
              <a:buChar char="Ø"/>
            </a:pPr>
            <a:r>
              <a:rPr lang="en-US" sz="1400" b="1" dirty="0" smtClean="0">
                <a:solidFill>
                  <a:srgbClr val="FF0000"/>
                </a:solidFill>
              </a:rPr>
              <a:t>Mission Support- </a:t>
            </a:r>
            <a:r>
              <a:rPr lang="en-US" sz="1400" b="1" dirty="0" smtClean="0"/>
              <a:t>Administrative, NAS support </a:t>
            </a:r>
            <a:r>
              <a:rPr lang="en-US" sz="1400" b="1" dirty="0"/>
              <a:t>a</a:t>
            </a:r>
            <a:r>
              <a:rPr lang="en-US" sz="1400" b="1" dirty="0" smtClean="0"/>
              <a:t>pplications, Aircraft certification/Regulatory </a:t>
            </a:r>
            <a:r>
              <a:rPr lang="en-US" sz="1400" b="1" dirty="0"/>
              <a:t>s</a:t>
            </a:r>
            <a:r>
              <a:rPr lang="en-US" sz="1400" b="1" dirty="0" smtClean="0"/>
              <a:t>ervices, Airports and Commercial space</a:t>
            </a:r>
          </a:p>
          <a:p>
            <a:pPr marL="285750" indent="-285750">
              <a:buFont typeface="Wingdings" panose="05000000000000000000" pitchFamily="2" charset="2"/>
              <a:buChar char="Ø"/>
            </a:pPr>
            <a:r>
              <a:rPr lang="en-US" sz="1400" b="1" dirty="0" smtClean="0">
                <a:solidFill>
                  <a:srgbClr val="FF0000"/>
                </a:solidFill>
              </a:rPr>
              <a:t>R&amp;D</a:t>
            </a:r>
            <a:r>
              <a:rPr lang="en-US" sz="1400" b="1" dirty="0" smtClean="0"/>
              <a:t>- Air space management, New technologies for aerospace vehicles, Infrastructure durability and resiliency; Human component of the system, Integrated modeling capabilities and system-wide analysis</a:t>
            </a:r>
          </a:p>
          <a:p>
            <a:endParaRPr lang="en-US" sz="1400" b="1" dirty="0"/>
          </a:p>
          <a:p>
            <a:pPr algn="ctr"/>
            <a:endParaRPr lang="en-US" sz="1400" b="1" u="sng" dirty="0"/>
          </a:p>
          <a:p>
            <a:pPr algn="ctr"/>
            <a:endParaRPr lang="en-US" sz="1400" b="1" u="sng" dirty="0" smtClean="0"/>
          </a:p>
        </p:txBody>
      </p:sp>
      <p:grpSp>
        <p:nvGrpSpPr>
          <p:cNvPr id="2" name="Group 1"/>
          <p:cNvGrpSpPr/>
          <p:nvPr/>
        </p:nvGrpSpPr>
        <p:grpSpPr>
          <a:xfrm>
            <a:off x="291925" y="1060704"/>
            <a:ext cx="8592532" cy="773528"/>
            <a:chOff x="291925" y="1060704"/>
            <a:chExt cx="8592532" cy="773528"/>
          </a:xfrm>
        </p:grpSpPr>
        <p:sp>
          <p:nvSpPr>
            <p:cNvPr id="26" name="Rectangle 25"/>
            <p:cNvSpPr/>
            <p:nvPr/>
          </p:nvSpPr>
          <p:spPr>
            <a:xfrm>
              <a:off x="6123767" y="1060704"/>
              <a:ext cx="2688734" cy="75492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6195723" y="1209769"/>
              <a:ext cx="2688734" cy="461665"/>
            </a:xfrm>
            <a:prstGeom prst="rect">
              <a:avLst/>
            </a:prstGeom>
            <a:noFill/>
          </p:spPr>
          <p:txBody>
            <a:bodyPr wrap="square" rtlCol="0">
              <a:spAutoFit/>
            </a:bodyPr>
            <a:lstStyle/>
            <a:p>
              <a:pPr algn="ctr"/>
              <a:r>
                <a:rPr lang="en-US" sz="2400" b="1" dirty="0" smtClean="0">
                  <a:solidFill>
                    <a:srgbClr val="FF0000"/>
                  </a:solidFill>
                </a:rPr>
                <a:t>Research Areas</a:t>
              </a:r>
              <a:endParaRPr lang="en-US" sz="2400" b="1" dirty="0">
                <a:solidFill>
                  <a:srgbClr val="FF0000"/>
                </a:solidFill>
              </a:endParaRPr>
            </a:p>
          </p:txBody>
        </p:sp>
        <p:sp>
          <p:nvSpPr>
            <p:cNvPr id="31" name="Rectangle 30"/>
            <p:cNvSpPr/>
            <p:nvPr/>
          </p:nvSpPr>
          <p:spPr>
            <a:xfrm>
              <a:off x="3237954" y="1070498"/>
              <a:ext cx="2445488" cy="7637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3192174" y="1216099"/>
              <a:ext cx="2441822" cy="461665"/>
            </a:xfrm>
            <a:prstGeom prst="rect">
              <a:avLst/>
            </a:prstGeom>
            <a:noFill/>
          </p:spPr>
          <p:txBody>
            <a:bodyPr wrap="square" rtlCol="0">
              <a:spAutoFit/>
            </a:bodyPr>
            <a:lstStyle/>
            <a:p>
              <a:pPr algn="ctr"/>
              <a:r>
                <a:rPr lang="en-US" sz="2400" b="1" dirty="0" smtClean="0">
                  <a:solidFill>
                    <a:srgbClr val="FF0000"/>
                  </a:solidFill>
                </a:rPr>
                <a:t>FAA Domains</a:t>
              </a:r>
              <a:endParaRPr lang="en-US" sz="2400" b="1" dirty="0">
                <a:solidFill>
                  <a:srgbClr val="FF0000"/>
                </a:solidFill>
              </a:endParaRPr>
            </a:p>
          </p:txBody>
        </p:sp>
        <p:sp>
          <p:nvSpPr>
            <p:cNvPr id="34" name="Rectangle 33"/>
            <p:cNvSpPr/>
            <p:nvPr/>
          </p:nvSpPr>
          <p:spPr>
            <a:xfrm>
              <a:off x="291925" y="1069718"/>
              <a:ext cx="2505704" cy="7417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291925" y="1216100"/>
              <a:ext cx="2505704" cy="461665"/>
            </a:xfrm>
            <a:prstGeom prst="rect">
              <a:avLst/>
            </a:prstGeom>
            <a:noFill/>
          </p:spPr>
          <p:txBody>
            <a:bodyPr wrap="square" rtlCol="0">
              <a:spAutoFit/>
            </a:bodyPr>
            <a:lstStyle/>
            <a:p>
              <a:pPr algn="ctr"/>
              <a:r>
                <a:rPr lang="en-US" sz="2400" b="1" dirty="0" smtClean="0">
                  <a:solidFill>
                    <a:srgbClr val="FF0000"/>
                  </a:solidFill>
                </a:rPr>
                <a:t>FAA Goals</a:t>
              </a:r>
              <a:endParaRPr lang="en-US" sz="2400" b="1" dirty="0">
                <a:solidFill>
                  <a:srgbClr val="FF0000"/>
                </a:solidFill>
              </a:endParaRPr>
            </a:p>
          </p:txBody>
        </p:sp>
      </p:grpSp>
      <p:sp>
        <p:nvSpPr>
          <p:cNvPr id="36" name="TextBox 35"/>
          <p:cNvSpPr txBox="1"/>
          <p:nvPr/>
        </p:nvSpPr>
        <p:spPr>
          <a:xfrm>
            <a:off x="200410" y="2059474"/>
            <a:ext cx="2688734" cy="4401205"/>
          </a:xfrm>
          <a:prstGeom prst="rect">
            <a:avLst/>
          </a:prstGeom>
          <a:solidFill>
            <a:schemeClr val="tx2">
              <a:lumMod val="20000"/>
              <a:lumOff val="80000"/>
            </a:schemeClr>
          </a:solidFill>
          <a:ln w="28575">
            <a:solidFill>
              <a:schemeClr val="tx1"/>
            </a:solidFill>
          </a:ln>
        </p:spPr>
        <p:txBody>
          <a:bodyPr wrap="square" rtlCol="0">
            <a:spAutoFit/>
          </a:bodyPr>
          <a:lstStyle/>
          <a:p>
            <a:pPr marL="285750" indent="-285750">
              <a:buFont typeface="Wingdings" panose="05000000000000000000" pitchFamily="2" charset="2"/>
              <a:buChar char="Ø"/>
            </a:pPr>
            <a:r>
              <a:rPr lang="en-US" sz="1400" b="1" dirty="0" smtClean="0">
                <a:solidFill>
                  <a:srgbClr val="FF0000"/>
                </a:solidFill>
              </a:rPr>
              <a:t>Goal 1- </a:t>
            </a:r>
            <a:r>
              <a:rPr lang="en-US" sz="1400" dirty="0" smtClean="0"/>
              <a:t>Refine and maintain a cybersecurity governance structure to enhance cross domain synergy</a:t>
            </a:r>
          </a:p>
          <a:p>
            <a:pPr marL="285750" indent="-285750">
              <a:buFont typeface="Wingdings" panose="05000000000000000000" pitchFamily="2" charset="2"/>
              <a:buChar char="Ø"/>
            </a:pPr>
            <a:r>
              <a:rPr lang="en-US" sz="1400" b="1" dirty="0" smtClean="0">
                <a:solidFill>
                  <a:srgbClr val="FF0000"/>
                </a:solidFill>
              </a:rPr>
              <a:t>Goal 2- </a:t>
            </a:r>
            <a:r>
              <a:rPr lang="en-US" sz="1400" b="1" dirty="0" smtClean="0"/>
              <a:t>Protect and defend FAA networks and systems to mitigate risks to FAA missions and service delivery</a:t>
            </a:r>
          </a:p>
          <a:p>
            <a:pPr marL="285750" indent="-285750">
              <a:buFont typeface="Wingdings" panose="05000000000000000000" pitchFamily="2" charset="2"/>
              <a:buChar char="Ø"/>
            </a:pPr>
            <a:r>
              <a:rPr lang="en-US" sz="1400" b="1" dirty="0" smtClean="0">
                <a:solidFill>
                  <a:srgbClr val="FF0000"/>
                </a:solidFill>
              </a:rPr>
              <a:t>Goal 3</a:t>
            </a:r>
            <a:r>
              <a:rPr lang="en-US" sz="1400" b="1" dirty="0" smtClean="0"/>
              <a:t>-Enhance data-driven risk management decision capabilities</a:t>
            </a:r>
          </a:p>
          <a:p>
            <a:pPr marL="285750" indent="-285750">
              <a:buFont typeface="Wingdings" panose="05000000000000000000" pitchFamily="2" charset="2"/>
              <a:buChar char="Ø"/>
            </a:pPr>
            <a:r>
              <a:rPr lang="en-US" sz="1400" b="1" dirty="0" smtClean="0">
                <a:solidFill>
                  <a:srgbClr val="FF0000"/>
                </a:solidFill>
              </a:rPr>
              <a:t>Goal 4</a:t>
            </a:r>
            <a:r>
              <a:rPr lang="en-US" sz="1400" b="1" dirty="0" smtClean="0"/>
              <a:t>-Build and maintain workforce capabilities for cybersecurity</a:t>
            </a:r>
          </a:p>
          <a:p>
            <a:pPr marL="285750" indent="-285750">
              <a:buFont typeface="Wingdings" panose="05000000000000000000" pitchFamily="2" charset="2"/>
              <a:buChar char="Ø"/>
            </a:pPr>
            <a:r>
              <a:rPr lang="en-US" sz="1400" b="1" dirty="0" smtClean="0">
                <a:solidFill>
                  <a:srgbClr val="FF0000"/>
                </a:solidFill>
              </a:rPr>
              <a:t>Goal 5</a:t>
            </a:r>
            <a:r>
              <a:rPr lang="en-US" sz="1400" b="1" dirty="0" smtClean="0"/>
              <a:t>-Build and maintain relationships with external partners in government and industry to sustain and improve cybersecurity in the aviation domain</a:t>
            </a:r>
            <a:endParaRPr lang="en-US" sz="1400" b="1" dirty="0"/>
          </a:p>
        </p:txBody>
      </p:sp>
    </p:spTree>
    <p:extLst>
      <p:ext uri="{BB962C8B-B14F-4D97-AF65-F5344CB8AC3E}">
        <p14:creationId xmlns:p14="http://schemas.microsoft.com/office/powerpoint/2010/main" val="2372895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18515</TotalTime>
  <Words>2660</Words>
  <Application>Microsoft Office PowerPoint</Application>
  <PresentationFormat>On-screen Show (4:3)</PresentationFormat>
  <Paragraphs>519</Paragraphs>
  <Slides>26</Slides>
  <Notes>14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8" baseType="lpstr">
      <vt:lpstr>Arial</vt:lpstr>
      <vt:lpstr>Calibri</vt:lpstr>
      <vt:lpstr>Constantia</vt:lpstr>
      <vt:lpstr>Courier New</vt:lpstr>
      <vt:lpstr>Shruti</vt:lpstr>
      <vt:lpstr>Times New Roman</vt:lpstr>
      <vt:lpstr>Webdings</vt:lpstr>
      <vt:lpstr>Wingdings</vt:lpstr>
      <vt:lpstr>Office Theme</vt:lpstr>
      <vt:lpstr>1_Office Theme</vt:lpstr>
      <vt:lpstr>2_Office Theme</vt:lpstr>
      <vt:lpstr>Worksheet</vt:lpstr>
      <vt:lpstr>FAA Cybersecurity R&amp;D Plan</vt:lpstr>
      <vt:lpstr>PowerPoint Presentation</vt:lpstr>
      <vt:lpstr>PowerPoint Presentation</vt:lpstr>
      <vt:lpstr>PowerPoint Presentation</vt:lpstr>
      <vt:lpstr>PowerPoint Presentation</vt:lpstr>
      <vt:lpstr>PowerPoint Presentation</vt:lpstr>
      <vt:lpstr>Alignment to CSC Strategic Plan: 2017 - 2022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FY17 Accomplishments</vt:lpstr>
      <vt:lpstr>PowerPoint Presentation</vt:lpstr>
      <vt:lpstr>PowerPoint Presentation</vt:lpstr>
      <vt:lpstr>Adjudication of REDAC Comments- Example </vt:lpstr>
      <vt:lpstr>PowerPoint Presentation</vt:lpstr>
      <vt:lpstr>PowerPoint Presentation</vt:lpstr>
      <vt:lpstr>Optional Charts </vt:lpstr>
      <vt:lpstr>PowerPoint Presentation</vt:lpstr>
      <vt:lpstr>PowerPoint Presentation</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CTR Hess</dc:creator>
  <cp:lastModifiedBy>Clarke, Nancy CTR (FAA)</cp:lastModifiedBy>
  <cp:revision>1008</cp:revision>
  <cp:lastPrinted>2017-07-10T19:01:08Z</cp:lastPrinted>
  <dcterms:created xsi:type="dcterms:W3CDTF">2015-04-10T15:15:26Z</dcterms:created>
  <dcterms:modified xsi:type="dcterms:W3CDTF">2017-10-06T20:08:39Z</dcterms:modified>
</cp:coreProperties>
</file>