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7" r:id="rId3"/>
    <p:sldId id="304" r:id="rId4"/>
    <p:sldId id="278" r:id="rId5"/>
    <p:sldId id="280" r:id="rId6"/>
    <p:sldId id="281" r:id="rId7"/>
    <p:sldId id="282" r:id="rId8"/>
    <p:sldId id="283" r:id="rId9"/>
    <p:sldId id="285" r:id="rId10"/>
    <p:sldId id="286" r:id="rId11"/>
    <p:sldId id="287" r:id="rId12"/>
    <p:sldId id="288" r:id="rId13"/>
    <p:sldId id="300" r:id="rId14"/>
    <p:sldId id="290" r:id="rId15"/>
    <p:sldId id="303" r:id="rId16"/>
    <p:sldId id="307" r:id="rId17"/>
    <p:sldId id="306" r:id="rId18"/>
    <p:sldId id="292" r:id="rId19"/>
  </p:sldIdLst>
  <p:sldSz cx="9144000" cy="6858000" type="screen4x3"/>
  <p:notesSz cx="700405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autoAdjust="0"/>
    <p:restoredTop sz="94660"/>
  </p:normalViewPr>
  <p:slideViewPr>
    <p:cSldViewPr>
      <p:cViewPr varScale="1">
        <p:scale>
          <a:sx n="77" d="100"/>
          <a:sy n="77" d="100"/>
        </p:scale>
        <p:origin x="130" y="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1169"/>
          </a:xfrm>
          <a:prstGeom prst="rect">
            <a:avLst/>
          </a:prstGeom>
        </p:spPr>
        <p:txBody>
          <a:bodyPr vert="horz" lIns="92720" tIns="46360" rIns="92720" bIns="46360" rtlCol="0"/>
          <a:lstStyle>
            <a:lvl1pPr algn="l">
              <a:defRPr sz="1200"/>
            </a:lvl1pPr>
          </a:lstStyle>
          <a:p>
            <a:endParaRPr lang="en-US"/>
          </a:p>
        </p:txBody>
      </p:sp>
      <p:sp>
        <p:nvSpPr>
          <p:cNvPr id="3" name="Date Placeholder 2"/>
          <p:cNvSpPr>
            <a:spLocks noGrp="1"/>
          </p:cNvSpPr>
          <p:nvPr>
            <p:ph type="dt" idx="1"/>
          </p:nvPr>
        </p:nvSpPr>
        <p:spPr>
          <a:xfrm>
            <a:off x="3967341" y="0"/>
            <a:ext cx="3035088" cy="461169"/>
          </a:xfrm>
          <a:prstGeom prst="rect">
            <a:avLst/>
          </a:prstGeom>
        </p:spPr>
        <p:txBody>
          <a:bodyPr vert="horz" lIns="92720" tIns="46360" rIns="92720" bIns="46360" rtlCol="0"/>
          <a:lstStyle>
            <a:lvl1pPr algn="r">
              <a:defRPr sz="1200"/>
            </a:lvl1pPr>
          </a:lstStyle>
          <a:p>
            <a:fld id="{DE2D8C87-74D0-4FB0-B26A-64F326D658E1}" type="datetimeFigureOut">
              <a:rPr lang="en-US" smtClean="0"/>
              <a:t>9/28/2017</a:t>
            </a:fld>
            <a:endParaRPr lang="en-US"/>
          </a:p>
        </p:txBody>
      </p:sp>
      <p:sp>
        <p:nvSpPr>
          <p:cNvPr id="4" name="Slide Image Placeholder 3"/>
          <p:cNvSpPr>
            <a:spLocks noGrp="1" noRot="1" noChangeAspect="1"/>
          </p:cNvSpPr>
          <p:nvPr>
            <p:ph type="sldImg" idx="2"/>
          </p:nvPr>
        </p:nvSpPr>
        <p:spPr>
          <a:xfrm>
            <a:off x="1195388" y="692150"/>
            <a:ext cx="4613275" cy="3459163"/>
          </a:xfrm>
          <a:prstGeom prst="rect">
            <a:avLst/>
          </a:prstGeom>
          <a:noFill/>
          <a:ln w="12700">
            <a:solidFill>
              <a:prstClr val="black"/>
            </a:solidFill>
          </a:ln>
        </p:spPr>
        <p:txBody>
          <a:bodyPr vert="horz" lIns="92720" tIns="46360" rIns="92720" bIns="46360" rtlCol="0" anchor="ctr"/>
          <a:lstStyle/>
          <a:p>
            <a:endParaRPr lang="en-US"/>
          </a:p>
        </p:txBody>
      </p:sp>
      <p:sp>
        <p:nvSpPr>
          <p:cNvPr id="5" name="Notes Placeholder 4"/>
          <p:cNvSpPr>
            <a:spLocks noGrp="1"/>
          </p:cNvSpPr>
          <p:nvPr>
            <p:ph type="body" sz="quarter" idx="3"/>
          </p:nvPr>
        </p:nvSpPr>
        <p:spPr>
          <a:xfrm>
            <a:off x="700405" y="4381103"/>
            <a:ext cx="5603240" cy="4150519"/>
          </a:xfrm>
          <a:prstGeom prst="rect">
            <a:avLst/>
          </a:prstGeom>
        </p:spPr>
        <p:txBody>
          <a:bodyPr vert="horz" lIns="92720" tIns="46360" rIns="92720" bIns="463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5"/>
            <a:ext cx="3035088" cy="461169"/>
          </a:xfrm>
          <a:prstGeom prst="rect">
            <a:avLst/>
          </a:prstGeom>
        </p:spPr>
        <p:txBody>
          <a:bodyPr vert="horz" lIns="92720" tIns="46360" rIns="92720" bIns="46360"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760605"/>
            <a:ext cx="3035088" cy="461169"/>
          </a:xfrm>
          <a:prstGeom prst="rect">
            <a:avLst/>
          </a:prstGeom>
        </p:spPr>
        <p:txBody>
          <a:bodyPr vert="horz" lIns="92720" tIns="46360" rIns="92720" bIns="46360" rtlCol="0" anchor="b"/>
          <a:lstStyle>
            <a:lvl1pPr algn="r">
              <a:defRPr sz="1200"/>
            </a:lvl1pPr>
          </a:lstStyle>
          <a:p>
            <a:fld id="{E6D16864-27C6-4848-AD6B-DD0968A16D25}" type="slidenum">
              <a:rPr lang="en-US" smtClean="0"/>
              <a:t>‹#›</a:t>
            </a:fld>
            <a:endParaRPr lang="en-US"/>
          </a:p>
        </p:txBody>
      </p:sp>
    </p:spTree>
    <p:extLst>
      <p:ext uri="{BB962C8B-B14F-4D97-AF65-F5344CB8AC3E}">
        <p14:creationId xmlns:p14="http://schemas.microsoft.com/office/powerpoint/2010/main" val="339497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92150"/>
            <a:ext cx="4606925" cy="3455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F8720-90F4-4FAB-9932-D72C4D630086}" type="slidenum">
              <a:rPr lang="en-US" smtClean="0"/>
              <a:t>1</a:t>
            </a:fld>
            <a:endParaRPr lang="en-US" dirty="0"/>
          </a:p>
        </p:txBody>
      </p:sp>
    </p:spTree>
    <p:extLst>
      <p:ext uri="{BB962C8B-B14F-4D97-AF65-F5344CB8AC3E}">
        <p14:creationId xmlns:p14="http://schemas.microsoft.com/office/powerpoint/2010/main" val="9246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2EE607-FC2B-4A90-B5A7-A1B87740293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539885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C8E3E3-8D5E-4494-8F30-E6297444B8BD}"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121626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8E3E3-8D5E-4494-8F30-E6297444B8BD}"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3173585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8E3E3-8D5E-4494-8F30-E6297444B8BD}"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405844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3491" name="Rectangle 1027"/>
          <p:cNvSpPr>
            <a:spLocks noGrp="1" noChangeArrowheads="1"/>
          </p:cNvSpPr>
          <p:nvPr>
            <p:ph type="subTitle" idx="1" hasCustomPrompt="1"/>
          </p:nvPr>
        </p:nvSpPr>
        <p:spPr>
          <a:xfrm>
            <a:off x="370683" y="2057400"/>
            <a:ext cx="4951412" cy="1752600"/>
          </a:xfrm>
        </p:spPr>
        <p:txBody>
          <a:bodyPr/>
          <a:lstStyle>
            <a:lvl1pPr marL="0" indent="0">
              <a:buFontTx/>
              <a:buNone/>
              <a:defRPr sz="3200" b="1" baseline="0">
                <a:solidFill>
                  <a:schemeClr val="bg1">
                    <a:lumMod val="65000"/>
                  </a:schemeClr>
                </a:solidFill>
              </a:defRPr>
            </a:lvl1pPr>
          </a:lstStyle>
          <a:p>
            <a:pPr lvl="0"/>
            <a:r>
              <a:rPr lang="en-US" noProof="0" dirty="0"/>
              <a:t>Subtitle</a:t>
            </a:r>
          </a:p>
        </p:txBody>
      </p:sp>
      <p:sp>
        <p:nvSpPr>
          <p:cNvPr id="63515" name="Text Box 1051"/>
          <p:cNvSpPr txBox="1">
            <a:spLocks noChangeArrowheads="1"/>
          </p:cNvSpPr>
          <p:nvPr userDrawn="1"/>
        </p:nvSpPr>
        <p:spPr bwMode="auto">
          <a:xfrm>
            <a:off x="228600" y="4724400"/>
            <a:ext cx="52006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1600" b="1" dirty="0">
                <a:solidFill>
                  <a:srgbClr val="1D2F68"/>
                </a:solidFill>
                <a:latin typeface="Arial" panose="020B0604020202020204" pitchFamily="34" charset="0"/>
                <a:cs typeface="Arial" panose="020B0604020202020204" pitchFamily="34" charset="0"/>
              </a:rPr>
              <a:t>Presented </a:t>
            </a:r>
            <a:r>
              <a:rPr lang="en-US" sz="1600" b="1" dirty="0" smtClean="0">
                <a:solidFill>
                  <a:srgbClr val="1D2F68"/>
                </a:solidFill>
                <a:latin typeface="Arial" panose="020B0604020202020204" pitchFamily="34" charset="0"/>
                <a:cs typeface="Arial" panose="020B0604020202020204" pitchFamily="34" charset="0"/>
              </a:rPr>
              <a:t>to: 	</a:t>
            </a:r>
            <a:r>
              <a:rPr lang="en-US" sz="1600" b="0" dirty="0" smtClean="0">
                <a:solidFill>
                  <a:srgbClr val="1D2F68"/>
                </a:solidFill>
                <a:latin typeface="Arial" panose="020B0604020202020204" pitchFamily="34" charset="0"/>
                <a:cs typeface="Arial" panose="020B0604020202020204" pitchFamily="34" charset="0"/>
              </a:rPr>
              <a:t>Full REDAC Meeting</a:t>
            </a:r>
            <a:endParaRPr lang="en-US" sz="1600" b="1" dirty="0">
              <a:solidFill>
                <a:srgbClr val="1D2F68"/>
              </a:solidFill>
              <a:latin typeface="Arial" panose="020B0604020202020204" pitchFamily="34" charset="0"/>
              <a:cs typeface="Arial" panose="020B0604020202020204" pitchFamily="34" charset="0"/>
            </a:endParaRPr>
          </a:p>
          <a:p>
            <a:pPr fontAlgn="base">
              <a:spcBef>
                <a:spcPct val="50000"/>
              </a:spcBef>
              <a:spcAft>
                <a:spcPct val="0"/>
              </a:spcAft>
            </a:pPr>
            <a:r>
              <a:rPr lang="en-US" sz="1600" b="1" dirty="0">
                <a:solidFill>
                  <a:srgbClr val="1D2F68"/>
                </a:solidFill>
                <a:latin typeface="Arial" panose="020B0604020202020204" pitchFamily="34" charset="0"/>
                <a:cs typeface="Arial" panose="020B0604020202020204" pitchFamily="34" charset="0"/>
              </a:rPr>
              <a:t>Presented by:	</a:t>
            </a:r>
            <a:r>
              <a:rPr lang="en-US" sz="1600" b="0" dirty="0" smtClean="0">
                <a:solidFill>
                  <a:srgbClr val="1D2F68"/>
                </a:solidFill>
                <a:latin typeface="Arial" panose="020B0604020202020204" pitchFamily="34" charset="0"/>
                <a:cs typeface="Arial" panose="020B0604020202020204" pitchFamily="34" charset="0"/>
              </a:rPr>
              <a:t>Sabrina</a:t>
            </a:r>
            <a:r>
              <a:rPr lang="en-US" sz="1600" b="0" baseline="0" dirty="0" smtClean="0">
                <a:solidFill>
                  <a:srgbClr val="1D2F68"/>
                </a:solidFill>
                <a:latin typeface="Arial" panose="020B0604020202020204" pitchFamily="34" charset="0"/>
                <a:cs typeface="Arial" panose="020B0604020202020204" pitchFamily="34" charset="0"/>
              </a:rPr>
              <a:t> Saunders-Hodge</a:t>
            </a:r>
            <a:r>
              <a:rPr lang="en-US" sz="1600" b="0" dirty="0" smtClean="0">
                <a:solidFill>
                  <a:srgbClr val="1D2F68"/>
                </a:solidFill>
                <a:latin typeface="Arial" panose="020B0604020202020204" pitchFamily="34" charset="0"/>
                <a:cs typeface="Arial" panose="020B0604020202020204" pitchFamily="34" charset="0"/>
              </a:rPr>
              <a:t>,</a:t>
            </a:r>
            <a:r>
              <a:rPr lang="en-US" sz="1600" b="0" baseline="0" dirty="0" smtClean="0">
                <a:solidFill>
                  <a:srgbClr val="1D2F68"/>
                </a:solidFill>
                <a:latin typeface="Arial" panose="020B0604020202020204" pitchFamily="34" charset="0"/>
                <a:cs typeface="Arial" panose="020B0604020202020204" pitchFamily="34" charset="0"/>
              </a:rPr>
              <a:t> 			Director, UAS Integration Office, 		UAS </a:t>
            </a:r>
            <a:r>
              <a:rPr lang="en-US" sz="1600" b="0" baseline="0" dirty="0" smtClean="0">
                <a:solidFill>
                  <a:srgbClr val="1D2F68"/>
                </a:solidFill>
                <a:latin typeface="Arial" panose="020B0604020202020204" pitchFamily="34" charset="0"/>
                <a:cs typeface="Arial" panose="020B0604020202020204" pitchFamily="34" charset="0"/>
              </a:rPr>
              <a:t>Research </a:t>
            </a:r>
            <a:r>
              <a:rPr lang="en-US" sz="1600" b="0" baseline="0" dirty="0" smtClean="0">
                <a:solidFill>
                  <a:srgbClr val="1D2F68"/>
                </a:solidFill>
                <a:latin typeface="Arial" panose="020B0604020202020204" pitchFamily="34" charset="0"/>
                <a:cs typeface="Arial" panose="020B0604020202020204" pitchFamily="34" charset="0"/>
              </a:rPr>
              <a:t>Division (AUS-300)	</a:t>
            </a:r>
          </a:p>
          <a:p>
            <a:pPr fontAlgn="base">
              <a:spcBef>
                <a:spcPct val="50000"/>
              </a:spcBef>
              <a:spcAft>
                <a:spcPct val="0"/>
              </a:spcAft>
            </a:pPr>
            <a:r>
              <a:rPr lang="en-US" sz="1600" b="1" dirty="0" smtClean="0">
                <a:solidFill>
                  <a:srgbClr val="1D2F68"/>
                </a:solidFill>
                <a:latin typeface="Arial" panose="020B0604020202020204" pitchFamily="34" charset="0"/>
                <a:cs typeface="Arial" panose="020B0604020202020204" pitchFamily="34" charset="0"/>
              </a:rPr>
              <a:t>Date:		</a:t>
            </a:r>
            <a:r>
              <a:rPr lang="en-US" sz="1600" b="0" dirty="0" smtClean="0">
                <a:solidFill>
                  <a:srgbClr val="1D2F68"/>
                </a:solidFill>
                <a:latin typeface="Arial" panose="020B0604020202020204" pitchFamily="34" charset="0"/>
                <a:cs typeface="Arial" panose="020B0604020202020204" pitchFamily="34" charset="0"/>
              </a:rPr>
              <a:t>October 11, 2017</a:t>
            </a:r>
            <a:endParaRPr lang="en-US" sz="1600" b="1" dirty="0">
              <a:solidFill>
                <a:srgbClr val="1D2F68"/>
              </a:solidFill>
              <a:latin typeface="Arial" panose="020B0604020202020204" pitchFamily="34" charset="0"/>
              <a:cs typeface="Arial" panose="020B0604020202020204" pitchFamily="34" charset="0"/>
            </a:endParaRPr>
          </a:p>
        </p:txBody>
      </p:sp>
      <p:grpSp>
        <p:nvGrpSpPr>
          <p:cNvPr id="63544" name="Group 1080"/>
          <p:cNvGrpSpPr>
            <a:grpSpLocks/>
          </p:cNvGrpSpPr>
          <p:nvPr userDrawn="1"/>
        </p:nvGrpSpPr>
        <p:grpSpPr bwMode="auto">
          <a:xfrm>
            <a:off x="5873750" y="271465"/>
            <a:ext cx="2668586" cy="909638"/>
            <a:chOff x="3700" y="171"/>
            <a:chExt cx="1681" cy="573"/>
          </a:xfrm>
        </p:grpSpPr>
        <p:pic>
          <p:nvPicPr>
            <p:cNvPr id="63543" name="Picture 107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093"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b="1" dirty="0">
                  <a:solidFill>
                    <a:srgbClr val="FFFFFF"/>
                  </a:solidFill>
                </a:rPr>
                <a:t>Federal Aviation</a:t>
              </a:r>
            </a:p>
            <a:p>
              <a:pPr fontAlgn="base">
                <a:lnSpc>
                  <a:spcPct val="85000"/>
                </a:lnSpc>
                <a:spcBef>
                  <a:spcPct val="0"/>
                </a:spcBef>
                <a:spcAft>
                  <a:spcPct val="0"/>
                </a:spcAft>
              </a:pPr>
              <a:r>
                <a:rPr lang="en-US" b="1" dirty="0">
                  <a:solidFill>
                    <a:srgbClr val="FFFFFF"/>
                  </a:solidFill>
                </a:rPr>
                <a:t>Administration</a:t>
              </a:r>
            </a:p>
          </p:txBody>
        </p:sp>
      </p:grpSp>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14082" b="4255"/>
          <a:stretch/>
        </p:blipFill>
        <p:spPr bwMode="auto">
          <a:xfrm>
            <a:off x="5257800" y="0"/>
            <a:ext cx="43523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ctrTitle"/>
          </p:nvPr>
        </p:nvSpPr>
        <p:spPr>
          <a:xfrm>
            <a:off x="446089" y="312738"/>
            <a:ext cx="4983163" cy="1784286"/>
          </a:xfrm>
        </p:spPr>
        <p:txBody>
          <a:bodyPr/>
          <a:lstStyle>
            <a:lvl1pPr>
              <a:defRPr>
                <a:solidFill>
                  <a:schemeClr val="tx2">
                    <a:lumMod val="75000"/>
                  </a:schemeClr>
                </a:solidFill>
              </a:defRPr>
            </a:lvl1pPr>
          </a:lstStyle>
          <a:p>
            <a:r>
              <a:rPr lang="en-US" dirty="0"/>
              <a:t>Unmanned Aircraft System (UAS) Integration </a:t>
            </a:r>
          </a:p>
        </p:txBody>
      </p:sp>
    </p:spTree>
    <p:extLst>
      <p:ext uri="{BB962C8B-B14F-4D97-AF65-F5344CB8AC3E}">
        <p14:creationId xmlns:p14="http://schemas.microsoft.com/office/powerpoint/2010/main" val="293576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63618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79284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61234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76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94937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32237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068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C8E3E3-8D5E-4494-8F30-E6297444B8BD}"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783850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506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90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88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3491" name="Rectangle 1027"/>
          <p:cNvSpPr>
            <a:spLocks noGrp="1" noChangeArrowheads="1"/>
          </p:cNvSpPr>
          <p:nvPr>
            <p:ph type="subTitle" idx="1" hasCustomPrompt="1"/>
          </p:nvPr>
        </p:nvSpPr>
        <p:spPr>
          <a:xfrm>
            <a:off x="370683" y="2057400"/>
            <a:ext cx="4951412" cy="1752600"/>
          </a:xfrm>
        </p:spPr>
        <p:txBody>
          <a:bodyPr/>
          <a:lstStyle>
            <a:lvl1pPr marL="0" indent="0">
              <a:buFontTx/>
              <a:buNone/>
              <a:defRPr sz="3200" b="1" baseline="0">
                <a:solidFill>
                  <a:schemeClr val="bg1">
                    <a:lumMod val="65000"/>
                  </a:schemeClr>
                </a:solidFill>
              </a:defRPr>
            </a:lvl1pPr>
          </a:lstStyle>
          <a:p>
            <a:pPr lvl="0"/>
            <a:r>
              <a:rPr lang="en-US" noProof="0" dirty="0"/>
              <a:t>Subtitle</a:t>
            </a:r>
          </a:p>
        </p:txBody>
      </p:sp>
      <p:sp>
        <p:nvSpPr>
          <p:cNvPr id="63515" name="Text Box 1051"/>
          <p:cNvSpPr txBox="1">
            <a:spLocks noChangeArrowheads="1"/>
          </p:cNvSpPr>
          <p:nvPr userDrawn="1"/>
        </p:nvSpPr>
        <p:spPr bwMode="auto">
          <a:xfrm>
            <a:off x="228600" y="4724400"/>
            <a:ext cx="502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1600" b="1" dirty="0">
                <a:solidFill>
                  <a:srgbClr val="1D2F68"/>
                </a:solidFill>
                <a:cs typeface="Arial" panose="020B0604020202020204" pitchFamily="34" charset="0"/>
              </a:rPr>
              <a:t>Presented to: 	</a:t>
            </a:r>
            <a:r>
              <a:rPr lang="en-US" sz="1600" dirty="0">
                <a:solidFill>
                  <a:srgbClr val="1D2F68"/>
                </a:solidFill>
                <a:cs typeface="Arial" panose="020B0604020202020204" pitchFamily="34" charset="0"/>
              </a:rPr>
              <a:t>FAA UAS Integration Research 		Stakeholders</a:t>
            </a:r>
            <a:endParaRPr lang="en-US" sz="1600" b="1" dirty="0">
              <a:solidFill>
                <a:srgbClr val="1D2F68"/>
              </a:solidFill>
              <a:cs typeface="Arial" panose="020B0604020202020204" pitchFamily="34" charset="0"/>
            </a:endParaRPr>
          </a:p>
          <a:p>
            <a:pPr fontAlgn="base">
              <a:spcBef>
                <a:spcPct val="50000"/>
              </a:spcBef>
              <a:spcAft>
                <a:spcPct val="0"/>
              </a:spcAft>
            </a:pPr>
            <a:r>
              <a:rPr lang="en-US" sz="1600" b="1" dirty="0">
                <a:solidFill>
                  <a:srgbClr val="1D2F68"/>
                </a:solidFill>
                <a:cs typeface="Arial" panose="020B0604020202020204" pitchFamily="34" charset="0"/>
              </a:rPr>
              <a:t>Presented by:	</a:t>
            </a:r>
            <a:r>
              <a:rPr lang="en-US" sz="1600" dirty="0">
                <a:solidFill>
                  <a:srgbClr val="1D2F68"/>
                </a:solidFill>
                <a:cs typeface="Arial" panose="020B0604020202020204" pitchFamily="34" charset="0"/>
              </a:rPr>
              <a:t>Sabrina Saunders-Hodge, 			Manager, UAS R&amp;D Division, 			AUS-300</a:t>
            </a:r>
          </a:p>
          <a:p>
            <a:pPr fontAlgn="base">
              <a:spcBef>
                <a:spcPct val="50000"/>
              </a:spcBef>
              <a:spcAft>
                <a:spcPct val="0"/>
              </a:spcAft>
            </a:pPr>
            <a:r>
              <a:rPr lang="en-US" sz="1600" b="1" dirty="0">
                <a:solidFill>
                  <a:srgbClr val="1D2F68"/>
                </a:solidFill>
                <a:cs typeface="Arial" panose="020B0604020202020204" pitchFamily="34" charset="0"/>
              </a:rPr>
              <a:t>Date:		</a:t>
            </a:r>
            <a:r>
              <a:rPr lang="en-US" sz="1600" dirty="0">
                <a:solidFill>
                  <a:srgbClr val="1D2F68"/>
                </a:solidFill>
                <a:cs typeface="Arial" panose="020B0604020202020204" pitchFamily="34" charset="0"/>
              </a:rPr>
              <a:t>May 4, 2017</a:t>
            </a:r>
            <a:endParaRPr lang="en-US" sz="1600" b="1" dirty="0">
              <a:solidFill>
                <a:srgbClr val="1D2F68"/>
              </a:solidFill>
              <a:cs typeface="Arial" panose="020B0604020202020204" pitchFamily="34" charset="0"/>
            </a:endParaRPr>
          </a:p>
        </p:txBody>
      </p:sp>
      <p:grpSp>
        <p:nvGrpSpPr>
          <p:cNvPr id="63544" name="Group 1080"/>
          <p:cNvGrpSpPr>
            <a:grpSpLocks/>
          </p:cNvGrpSpPr>
          <p:nvPr userDrawn="1"/>
        </p:nvGrpSpPr>
        <p:grpSpPr bwMode="auto">
          <a:xfrm>
            <a:off x="5873750" y="271465"/>
            <a:ext cx="2668586" cy="909638"/>
            <a:chOff x="3700" y="171"/>
            <a:chExt cx="1681" cy="573"/>
          </a:xfrm>
        </p:grpSpPr>
        <p:pic>
          <p:nvPicPr>
            <p:cNvPr id="63543" name="Picture 107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093"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b="1" dirty="0">
                  <a:solidFill>
                    <a:srgbClr val="FFFFFF"/>
                  </a:solidFill>
                </a:rPr>
                <a:t>Federal Aviation</a:t>
              </a:r>
            </a:p>
            <a:p>
              <a:pPr fontAlgn="base">
                <a:lnSpc>
                  <a:spcPct val="85000"/>
                </a:lnSpc>
                <a:spcBef>
                  <a:spcPct val="0"/>
                </a:spcBef>
                <a:spcAft>
                  <a:spcPct val="0"/>
                </a:spcAft>
              </a:pPr>
              <a:r>
                <a:rPr lang="en-US" b="1" dirty="0">
                  <a:solidFill>
                    <a:srgbClr val="FFFFFF"/>
                  </a:solidFill>
                </a:rPr>
                <a:t>Administration</a:t>
              </a:r>
            </a:p>
          </p:txBody>
        </p:sp>
      </p:grpSp>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14082" b="4255"/>
          <a:stretch/>
        </p:blipFill>
        <p:spPr bwMode="auto">
          <a:xfrm>
            <a:off x="5257800" y="0"/>
            <a:ext cx="43523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ctrTitle"/>
          </p:nvPr>
        </p:nvSpPr>
        <p:spPr>
          <a:xfrm>
            <a:off x="446089" y="312738"/>
            <a:ext cx="4983163" cy="1784286"/>
          </a:xfrm>
        </p:spPr>
        <p:txBody>
          <a:bodyPr/>
          <a:lstStyle>
            <a:lvl1pPr>
              <a:defRPr>
                <a:solidFill>
                  <a:schemeClr val="tx2">
                    <a:lumMod val="75000"/>
                  </a:schemeClr>
                </a:solidFill>
              </a:defRPr>
            </a:lvl1pPr>
          </a:lstStyle>
          <a:p>
            <a:r>
              <a:rPr lang="en-US" dirty="0"/>
              <a:t>Unmanned Aircraft System (UAS) Integration </a:t>
            </a:r>
          </a:p>
        </p:txBody>
      </p:sp>
    </p:spTree>
    <p:extLst>
      <p:ext uri="{BB962C8B-B14F-4D97-AF65-F5344CB8AC3E}">
        <p14:creationId xmlns:p14="http://schemas.microsoft.com/office/powerpoint/2010/main" val="2431774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228600"/>
            <a:ext cx="4343400" cy="457200"/>
          </a:xfrm>
          <a:custGeom>
            <a:avLst/>
            <a:gdLst>
              <a:gd name="connsiteX0" fmla="*/ 0 w 3581400"/>
              <a:gd name="connsiteY0" fmla="*/ 0 h 457200"/>
              <a:gd name="connsiteX1" fmla="*/ 3581400 w 3581400"/>
              <a:gd name="connsiteY1" fmla="*/ 0 h 457200"/>
              <a:gd name="connsiteX2" fmla="*/ 3581400 w 3581400"/>
              <a:gd name="connsiteY2" fmla="*/ 457200 h 457200"/>
              <a:gd name="connsiteX3" fmla="*/ 0 w 3581400"/>
              <a:gd name="connsiteY3" fmla="*/ 457200 h 457200"/>
              <a:gd name="connsiteX4" fmla="*/ 0 w 3581400"/>
              <a:gd name="connsiteY4" fmla="*/ 0 h 457200"/>
              <a:gd name="connsiteX0" fmla="*/ 0 w 3581400"/>
              <a:gd name="connsiteY0" fmla="*/ 0 h 457200"/>
              <a:gd name="connsiteX1" fmla="*/ 2954867 w 3581400"/>
              <a:gd name="connsiteY1" fmla="*/ 0 h 457200"/>
              <a:gd name="connsiteX2" fmla="*/ 3581400 w 3581400"/>
              <a:gd name="connsiteY2" fmla="*/ 457200 h 457200"/>
              <a:gd name="connsiteX3" fmla="*/ 0 w 3581400"/>
              <a:gd name="connsiteY3" fmla="*/ 457200 h 457200"/>
              <a:gd name="connsiteX4" fmla="*/ 0 w 3581400"/>
              <a:gd name="connsiteY4" fmla="*/ 0 h 457200"/>
              <a:gd name="connsiteX0" fmla="*/ 0 w 3581400"/>
              <a:gd name="connsiteY0" fmla="*/ 0 h 457200"/>
              <a:gd name="connsiteX1" fmla="*/ 3289969 w 3581400"/>
              <a:gd name="connsiteY1" fmla="*/ 0 h 457200"/>
              <a:gd name="connsiteX2" fmla="*/ 3581400 w 3581400"/>
              <a:gd name="connsiteY2" fmla="*/ 457200 h 457200"/>
              <a:gd name="connsiteX3" fmla="*/ 0 w 3581400"/>
              <a:gd name="connsiteY3" fmla="*/ 457200 h 457200"/>
              <a:gd name="connsiteX4" fmla="*/ 0 w 35814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400" h="457200">
                <a:moveTo>
                  <a:pt x="0" y="0"/>
                </a:moveTo>
                <a:lnTo>
                  <a:pt x="3289969" y="0"/>
                </a:lnTo>
                <a:lnTo>
                  <a:pt x="3581400" y="457200"/>
                </a:lnTo>
                <a:lnTo>
                  <a:pt x="0" y="457200"/>
                </a:lnTo>
                <a:lnTo>
                  <a:pt x="0" y="0"/>
                </a:lnTo>
                <a:close/>
              </a:path>
            </a:pathLst>
          </a:cu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3" name="Content Placeholder 2"/>
          <p:cNvSpPr>
            <a:spLocks noGrp="1"/>
          </p:cNvSpPr>
          <p:nvPr>
            <p:ph idx="1"/>
          </p:nvPr>
        </p:nvSpPr>
        <p:spPr>
          <a:xfrm>
            <a:off x="457200" y="914400"/>
            <a:ext cx="8229600" cy="5211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0" y="0"/>
            <a:ext cx="8229600" cy="914400"/>
          </a:xfrm>
        </p:spPr>
        <p:txBody>
          <a:bodyPr>
            <a:normAutofit/>
          </a:bodyPr>
          <a:lstStyle>
            <a:lvl1pPr>
              <a:defRPr sz="2000" b="0">
                <a:solidFill>
                  <a:schemeClr val="bg1"/>
                </a:solidFill>
                <a:latin typeface="Arial Narrow" panose="020B0606020202030204" pitchFamily="34" charset="0"/>
              </a:defRPr>
            </a:lvl1pPr>
          </a:lstStyle>
          <a:p>
            <a:r>
              <a:rPr lang="en-US" dirty="0"/>
              <a:t>Click to edit Master title style</a:t>
            </a:r>
          </a:p>
        </p:txBody>
      </p:sp>
    </p:spTree>
    <p:extLst>
      <p:ext uri="{BB962C8B-B14F-4D97-AF65-F5344CB8AC3E}">
        <p14:creationId xmlns:p14="http://schemas.microsoft.com/office/powerpoint/2010/main" val="193363441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16867" y="1144587"/>
            <a:ext cx="4876800" cy="5211763"/>
          </a:xfrm>
        </p:spPr>
        <p:txBody>
          <a:bodyPr>
            <a:normAutofit/>
          </a:bodyPr>
          <a:lstStyle>
            <a:lvl1pPr marL="0" indent="341313">
              <a:buFontTx/>
              <a:buNone/>
              <a:defRPr sz="1400" baseline="0">
                <a:latin typeface="Arial" panose="020B0604020202020204" pitchFamily="34" charset="0"/>
                <a:cs typeface="Arial" panose="020B0604020202020204" pitchFamily="34" charset="0"/>
              </a:defRPr>
            </a:lvl1pPr>
            <a:lvl2pPr marL="457200" indent="346075">
              <a:buFontTx/>
              <a:buNone/>
              <a:defRPr sz="1200">
                <a:latin typeface="Arial" panose="020B0604020202020204" pitchFamily="34" charset="0"/>
                <a:cs typeface="Arial" panose="020B0604020202020204" pitchFamily="34" charset="0"/>
              </a:defRPr>
            </a:lvl2pPr>
            <a:lvl3pPr marL="914400" indent="341313">
              <a:buFontTx/>
              <a:buNone/>
              <a:defRPr sz="1100">
                <a:latin typeface="Arial" panose="020B0604020202020204" pitchFamily="34" charset="0"/>
                <a:cs typeface="Arial" panose="020B0604020202020204" pitchFamily="34" charset="0"/>
              </a:defRPr>
            </a:lvl3pPr>
            <a:lvl4pPr marL="1371600" indent="346075">
              <a:buFontTx/>
              <a:buNone/>
              <a:defRPr sz="1050">
                <a:latin typeface="Arial" panose="020B0604020202020204" pitchFamily="34" charset="0"/>
                <a:cs typeface="Arial" panose="020B0604020202020204" pitchFamily="34" charset="0"/>
              </a:defRPr>
            </a:lvl4pPr>
            <a:lvl5pPr>
              <a:defRPr sz="2000"/>
            </a:lvl5pPr>
            <a:lvl6pPr>
              <a:defRPr sz="2000"/>
            </a:lvl6pPr>
            <a:lvl7pPr>
              <a:defRPr sz="2000"/>
            </a:lvl7pPr>
            <a:lvl8pPr>
              <a:defRPr sz="2000"/>
            </a:lvl8pPr>
            <a:lvl9pPr>
              <a:defRPr sz="2000"/>
            </a:lvl9pPr>
          </a:lstStyle>
          <a:p>
            <a:pPr lvl="0"/>
            <a:r>
              <a:rPr lang="en-US" dirty="0"/>
              <a:t>Click to edit </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2"/>
          <a:stretch>
            <a:fillRect/>
          </a:stretch>
        </p:blipFill>
        <p:spPr>
          <a:xfrm>
            <a:off x="457200" y="304800"/>
            <a:ext cx="3352800" cy="5936457"/>
          </a:xfrm>
          <a:prstGeom prst="rect">
            <a:avLst/>
          </a:prstGeom>
        </p:spPr>
      </p:pic>
    </p:spTree>
    <p:extLst>
      <p:ext uri="{BB962C8B-B14F-4D97-AF65-F5344CB8AC3E}">
        <p14:creationId xmlns:p14="http://schemas.microsoft.com/office/powerpoint/2010/main" val="86655173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C8E3E3-8D5E-4494-8F30-E6297444B8BD}" type="datetimeFigureOut">
              <a:rPr lang="en-US" smtClean="0"/>
              <a:t>9/28/2017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193357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C8E3E3-8D5E-4494-8F30-E6297444B8BD}"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357299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C8E3E3-8D5E-4494-8F30-E6297444B8BD}" type="datetimeFigureOut">
              <a:rPr lang="en-US" smtClean="0"/>
              <a:t>9/28/2017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80900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C8E3E3-8D5E-4494-8F30-E6297444B8BD}" type="datetimeFigureOut">
              <a:rPr lang="en-US" smtClean="0"/>
              <a:t>9/28/2017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150600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8E3E3-8D5E-4494-8F30-E6297444B8BD}" type="datetimeFigureOut">
              <a:rPr lang="en-US" smtClean="0"/>
              <a:t>9/28/2017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287689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8E3E3-8D5E-4494-8F30-E6297444B8BD}"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19430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8E3E3-8D5E-4494-8F30-E6297444B8BD}" type="datetimeFigureOut">
              <a:rPr lang="en-US" smtClean="0"/>
              <a:t>9/28/2017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F65D1-2FCF-47A7-AD59-69AE7095C975}" type="slidenum">
              <a:rPr lang="en-US" smtClean="0"/>
              <a:t>‹#›</a:t>
            </a:fld>
            <a:endParaRPr lang="en-US"/>
          </a:p>
        </p:txBody>
      </p:sp>
    </p:spTree>
    <p:extLst>
      <p:ext uri="{BB962C8B-B14F-4D97-AF65-F5344CB8AC3E}">
        <p14:creationId xmlns:p14="http://schemas.microsoft.com/office/powerpoint/2010/main" val="237188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8E3E3-8D5E-4494-8F30-E6297444B8BD}" type="datetimeFigureOut">
              <a:rPr lang="en-US" smtClean="0"/>
              <a:t>9/28/2017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F65D1-2FCF-47A7-AD59-69AE7095C975}" type="slidenum">
              <a:rPr lang="en-US" smtClean="0"/>
              <a:t>‹#›</a:t>
            </a:fld>
            <a:endParaRPr lang="en-US"/>
          </a:p>
        </p:txBody>
      </p:sp>
    </p:spTree>
    <p:extLst>
      <p:ext uri="{BB962C8B-B14F-4D97-AF65-F5344CB8AC3E}">
        <p14:creationId xmlns:p14="http://schemas.microsoft.com/office/powerpoint/2010/main" val="226534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400">
                <a:latin typeface="Times New Roman" pitchFamily="18" charset="0"/>
                <a:cs typeface="+mn-cs"/>
              </a:defRPr>
            </a:lvl1pPr>
          </a:lstStyle>
          <a:p>
            <a:endParaRPr lang="en-US" dirty="0">
              <a:solidFill>
                <a:prstClr val="black"/>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400">
                <a:latin typeface="Times New Roman" pitchFamily="18" charset="0"/>
                <a:cs typeface="+mn-cs"/>
              </a:defRPr>
            </a:lvl1pPr>
          </a:lstStyle>
          <a:p>
            <a:endParaRPr lang="en-US" dirty="0">
              <a:solidFill>
                <a:prstClr val="black"/>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400">
                <a:solidFill>
                  <a:schemeClr val="bg1"/>
                </a:solidFill>
                <a:latin typeface="Times New Roman" pitchFamily="18" charset="0"/>
                <a:cs typeface="+mn-cs"/>
              </a:defRPr>
            </a:lvl1pPr>
          </a:lstStyle>
          <a:p>
            <a:fld id="{CDF58BD2-86B7-47B6-AFD4-34AA5C6F893B}" type="slidenum">
              <a:rPr lang="en-US" smtClean="0">
                <a:solidFill>
                  <a:prstClr val="white"/>
                </a:solidFill>
              </a:rPr>
              <a:pPr/>
              <a:t>‹#›</a:t>
            </a:fld>
            <a:endParaRPr lang="en-US" dirty="0">
              <a:solidFill>
                <a:prstClr val="white"/>
              </a:solidFill>
            </a:endParaRPr>
          </a:p>
        </p:txBody>
      </p:sp>
      <p:sp>
        <p:nvSpPr>
          <p:cNvPr id="1031" name="Rectangle 12"/>
          <p:cNvSpPr>
            <a:spLocks noChangeArrowheads="1"/>
          </p:cNvSpPr>
          <p:nvPr/>
        </p:nvSpPr>
        <p:spPr bwMode="auto">
          <a:xfrm>
            <a:off x="-30162" y="604202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1200" dirty="0">
              <a:solidFill>
                <a:schemeClr val="bg1"/>
              </a:solidFill>
            </a:endParaRPr>
          </a:p>
        </p:txBody>
      </p:sp>
      <p:grpSp>
        <p:nvGrpSpPr>
          <p:cNvPr id="1032"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5">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pPr>
              <a:r>
                <a:rPr lang="en-US" sz="1200" b="1" dirty="0">
                  <a:solidFill>
                    <a:prstClr val="white"/>
                  </a:solidFill>
                </a:rPr>
                <a:t>Federal Aviation</a:t>
              </a:r>
            </a:p>
            <a:p>
              <a:pPr>
                <a:lnSpc>
                  <a:spcPct val="85000"/>
                </a:lnSpc>
              </a:pPr>
              <a:r>
                <a:rPr lang="en-US" sz="1200" b="1" dirty="0">
                  <a:solidFill>
                    <a:prstClr val="white"/>
                  </a:solidFill>
                </a:rPr>
                <a:t>Administration</a:t>
              </a:r>
            </a:p>
          </p:txBody>
        </p:sp>
      </p:grpSp>
      <p:sp>
        <p:nvSpPr>
          <p:cNvPr id="1035" name="Text Box 33"/>
          <p:cNvSpPr txBox="1">
            <a:spLocks noChangeArrowheads="1"/>
          </p:cNvSpPr>
          <p:nvPr/>
        </p:nvSpPr>
        <p:spPr bwMode="auto">
          <a:xfrm rot="10800000" flipV="1">
            <a:off x="8170863" y="6324600"/>
            <a:ext cx="9429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fld id="{BE57A294-C475-4EB4-80AD-4A3D3BD0194F}" type="slidenum">
              <a:rPr lang="en-US" sz="1200" b="1">
                <a:solidFill>
                  <a:srgbClr val="C0C0C0"/>
                </a:solidFill>
              </a:rPr>
              <a:pPr algn="ctr"/>
              <a:t>‹#›</a:t>
            </a:fld>
            <a:endParaRPr lang="en-US" sz="1200" dirty="0">
              <a:solidFill>
                <a:srgbClr val="C0C0C0"/>
              </a:solidFill>
            </a:endParaRPr>
          </a:p>
        </p:txBody>
      </p:sp>
      <p:sp>
        <p:nvSpPr>
          <p:cNvPr id="2" name="TextBox 1"/>
          <p:cNvSpPr txBox="1"/>
          <p:nvPr/>
        </p:nvSpPr>
        <p:spPr>
          <a:xfrm>
            <a:off x="6400800" y="6553200"/>
            <a:ext cx="2308225" cy="538609"/>
          </a:xfrm>
          <a:prstGeom prst="rect">
            <a:avLst/>
          </a:prstGeom>
          <a:noFill/>
        </p:spPr>
        <p:txBody>
          <a:bodyPr wrap="square" rtlCol="0">
            <a:spAutoFit/>
          </a:bodyPr>
          <a:lstStyle/>
          <a:p>
            <a:pPr>
              <a:defRPr/>
            </a:pPr>
            <a:r>
              <a:rPr lang="en-US" sz="1050" dirty="0">
                <a:solidFill>
                  <a:srgbClr val="C0C0C0"/>
                </a:solidFill>
              </a:rPr>
              <a:t>www.faa.gov/uas</a:t>
            </a:r>
          </a:p>
          <a:p>
            <a:endParaRPr lang="en-US" dirty="0">
              <a:solidFill>
                <a:prstClr val="black"/>
              </a:solidFill>
            </a:endParaRPr>
          </a:p>
        </p:txBody>
      </p:sp>
    </p:spTree>
    <p:extLst>
      <p:ext uri="{BB962C8B-B14F-4D97-AF65-F5344CB8AC3E}">
        <p14:creationId xmlns:p14="http://schemas.microsoft.com/office/powerpoint/2010/main" val="9741193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med">
    <p:fade/>
  </p:transition>
  <p:hf hdr="0" ftr="0" dt="0"/>
  <p:txStyles>
    <p:titleStyle>
      <a:lvl1pPr algn="l" rtl="0" eaLnBrk="1" fontAlgn="base" hangingPunct="1">
        <a:spcBef>
          <a:spcPct val="0"/>
        </a:spcBef>
        <a:spcAft>
          <a:spcPct val="0"/>
        </a:spcAft>
        <a:defRPr sz="36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pitchFamily="34" charset="0"/>
        </a:defRPr>
      </a:lvl2pPr>
      <a:lvl3pPr algn="l" rtl="0" eaLnBrk="1" fontAlgn="base" hangingPunct="1">
        <a:spcBef>
          <a:spcPct val="0"/>
        </a:spcBef>
        <a:spcAft>
          <a:spcPct val="0"/>
        </a:spcAft>
        <a:defRPr sz="4000" b="1">
          <a:solidFill>
            <a:srgbClr val="1D2F68"/>
          </a:solidFill>
          <a:latin typeface="Arial" pitchFamily="34" charset="0"/>
        </a:defRPr>
      </a:lvl3pPr>
      <a:lvl4pPr algn="l" rtl="0" eaLnBrk="1" fontAlgn="base" hangingPunct="1">
        <a:spcBef>
          <a:spcPct val="0"/>
        </a:spcBef>
        <a:spcAft>
          <a:spcPct val="0"/>
        </a:spcAft>
        <a:defRPr sz="4000" b="1">
          <a:solidFill>
            <a:srgbClr val="1D2F68"/>
          </a:solidFill>
          <a:latin typeface="Arial" pitchFamily="34" charset="0"/>
        </a:defRPr>
      </a:lvl4pPr>
      <a:lvl5pPr algn="l" rtl="0" eaLnBrk="1" fontAlgn="base" hangingPunct="1">
        <a:spcBef>
          <a:spcPct val="0"/>
        </a:spcBef>
        <a:spcAft>
          <a:spcPct val="0"/>
        </a:spcAft>
        <a:defRPr sz="4000" b="1">
          <a:solidFill>
            <a:srgbClr val="1D2F68"/>
          </a:solidFill>
          <a:latin typeface="Arial" pitchFamily="34" charset="0"/>
        </a:defRPr>
      </a:lvl5pPr>
      <a:lvl6pPr marL="457200" algn="l" rtl="0" eaLnBrk="1" fontAlgn="base" hangingPunct="1">
        <a:spcBef>
          <a:spcPct val="0"/>
        </a:spcBef>
        <a:spcAft>
          <a:spcPct val="0"/>
        </a:spcAft>
        <a:defRPr sz="4000" b="1">
          <a:solidFill>
            <a:srgbClr val="1D2F68"/>
          </a:solidFill>
          <a:latin typeface="Arial" pitchFamily="34" charset="0"/>
        </a:defRPr>
      </a:lvl6pPr>
      <a:lvl7pPr marL="914400" algn="l" rtl="0" eaLnBrk="1" fontAlgn="base" hangingPunct="1">
        <a:spcBef>
          <a:spcPct val="0"/>
        </a:spcBef>
        <a:spcAft>
          <a:spcPct val="0"/>
        </a:spcAft>
        <a:defRPr sz="4000" b="1">
          <a:solidFill>
            <a:srgbClr val="1D2F68"/>
          </a:solidFill>
          <a:latin typeface="Arial" pitchFamily="34" charset="0"/>
        </a:defRPr>
      </a:lvl7pPr>
      <a:lvl8pPr marL="1371600" algn="l" rtl="0" eaLnBrk="1" fontAlgn="base" hangingPunct="1">
        <a:spcBef>
          <a:spcPct val="0"/>
        </a:spcBef>
        <a:spcAft>
          <a:spcPct val="0"/>
        </a:spcAft>
        <a:defRPr sz="4000" b="1">
          <a:solidFill>
            <a:srgbClr val="1D2F68"/>
          </a:solidFill>
          <a:latin typeface="Arial" pitchFamily="34" charset="0"/>
        </a:defRPr>
      </a:lvl8pPr>
      <a:lvl9pPr marL="1828800" algn="l" rtl="0" eaLnBrk="1" fontAlgn="base" hangingPunct="1">
        <a:spcBef>
          <a:spcPct val="0"/>
        </a:spcBef>
        <a:spcAft>
          <a:spcPct val="0"/>
        </a:spcAft>
        <a:defRPr sz="4000" b="1">
          <a:solidFill>
            <a:srgbClr val="1D2F68"/>
          </a:solidFill>
          <a:latin typeface="Arial" pitchFamily="34"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www.congress.gov/bill/114th-congress/house-bill/636/text/p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042988"/>
            <a:ext cx="5124451" cy="1395412"/>
          </a:xfrm>
        </p:spPr>
        <p:txBody>
          <a:bodyPr>
            <a:noAutofit/>
          </a:bodyPr>
          <a:lstStyle/>
          <a:p>
            <a:r>
              <a:rPr lang="en-US" b="1" dirty="0" smtClean="0"/>
              <a:t>FAA UAS </a:t>
            </a:r>
            <a:r>
              <a:rPr lang="en-US" b="1" dirty="0"/>
              <a:t>Integration Research </a:t>
            </a:r>
            <a:r>
              <a:rPr lang="en-US" b="1" dirty="0" smtClean="0"/>
              <a:t>Plan</a:t>
            </a:r>
            <a:br>
              <a:rPr lang="en-US" b="1" dirty="0" smtClean="0"/>
            </a:br>
            <a:r>
              <a:rPr lang="en-US" b="1" dirty="0" smtClean="0"/>
              <a:t>2017-2022</a:t>
            </a:r>
            <a:br>
              <a:rPr lang="en-US" b="1" dirty="0" smtClean="0"/>
            </a:br>
            <a:r>
              <a:rPr lang="en-US" b="1" dirty="0" smtClean="0"/>
              <a:t>Update</a:t>
            </a:r>
            <a:endParaRPr lang="en-US" b="1" dirty="0"/>
          </a:p>
        </p:txBody>
      </p:sp>
    </p:spTree>
    <p:extLst>
      <p:ext uri="{BB962C8B-B14F-4D97-AF65-F5344CB8AC3E}">
        <p14:creationId xmlns:p14="http://schemas.microsoft.com/office/powerpoint/2010/main" val="4206425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28625" y="152400"/>
            <a:ext cx="8472488" cy="609600"/>
          </a:xfrm>
        </p:spPr>
        <p:txBody>
          <a:bodyPr>
            <a:normAutofit fontScale="90000"/>
          </a:bodyPr>
          <a:lstStyle/>
          <a:p>
            <a:pPr lvl="1"/>
            <a:r>
              <a:rPr lang="en-US" dirty="0"/>
              <a:t>UAS Research Functional Areas</a:t>
            </a:r>
          </a:p>
        </p:txBody>
      </p:sp>
      <p:sp>
        <p:nvSpPr>
          <p:cNvPr id="2" name="Content Placeholder 1"/>
          <p:cNvSpPr>
            <a:spLocks noGrp="1"/>
          </p:cNvSpPr>
          <p:nvPr>
            <p:ph sz="half" idx="1"/>
          </p:nvPr>
        </p:nvSpPr>
        <p:spPr>
          <a:xfrm>
            <a:off x="208915" y="2362200"/>
            <a:ext cx="2971800" cy="4391025"/>
          </a:xfrm>
        </p:spPr>
        <p:txBody>
          <a:bodyPr/>
          <a:lstStyle/>
          <a:p>
            <a:pPr marL="0" indent="0">
              <a:buNone/>
            </a:pPr>
            <a:r>
              <a:rPr lang="en-US" sz="1200" b="0" i="1" dirty="0">
                <a:latin typeface="Times New Roman" panose="02020603050405020304" pitchFamily="18" charset="0"/>
                <a:cs typeface="Times New Roman" panose="02020603050405020304" pitchFamily="18" charset="0"/>
              </a:rPr>
              <a:t>UAS integration research supports </a:t>
            </a:r>
            <a:r>
              <a:rPr lang="en-US" sz="1200" b="0" i="1" dirty="0" smtClean="0">
                <a:latin typeface="Times New Roman" panose="02020603050405020304" pitchFamily="18" charset="0"/>
                <a:cs typeface="Times New Roman" panose="02020603050405020304" pitchFamily="18" charset="0"/>
              </a:rPr>
              <a:t>key FAA mission functions </a:t>
            </a:r>
            <a:r>
              <a:rPr lang="en-US" sz="1200" b="0" i="1" dirty="0">
                <a:latin typeface="Times New Roman" panose="02020603050405020304" pitchFamily="18" charset="0"/>
                <a:cs typeface="Times New Roman" panose="02020603050405020304" pitchFamily="18" charset="0"/>
              </a:rPr>
              <a:t>to publish regulations, policy, procedures, and guidance material to support safe and efficient UAS operations in the NAS</a:t>
            </a:r>
            <a:r>
              <a:rPr lang="en-US" sz="1200" b="0" i="1" dirty="0" smtClean="0">
                <a:latin typeface="Times New Roman" panose="02020603050405020304" pitchFamily="18" charset="0"/>
                <a:cs typeface="Times New Roman" panose="02020603050405020304" pitchFamily="18" charset="0"/>
              </a:rPr>
              <a:t>.</a:t>
            </a:r>
          </a:p>
          <a:p>
            <a:pPr marL="0" indent="0">
              <a:buNone/>
            </a:pPr>
            <a:endParaRPr lang="en-US" sz="1200" b="0" i="1" dirty="0">
              <a:latin typeface="Times New Roman" panose="02020603050405020304" pitchFamily="18" charset="0"/>
              <a:cs typeface="Times New Roman" panose="02020603050405020304" pitchFamily="18" charset="0"/>
            </a:endParaRPr>
          </a:p>
          <a:p>
            <a:pPr marL="0" indent="0">
              <a:buNone/>
            </a:pPr>
            <a:r>
              <a:rPr lang="en-US" sz="1200" b="0" i="1" dirty="0" smtClean="0">
                <a:latin typeface="Times New Roman" panose="02020603050405020304" pitchFamily="18" charset="0"/>
                <a:cs typeface="Times New Roman" panose="02020603050405020304" pitchFamily="18" charset="0"/>
              </a:rPr>
              <a:t>Ongoing </a:t>
            </a:r>
            <a:r>
              <a:rPr lang="en-US" sz="1200" b="0" i="1" dirty="0">
                <a:latin typeface="Times New Roman" panose="02020603050405020304" pitchFamily="18" charset="0"/>
                <a:cs typeface="Times New Roman" panose="02020603050405020304" pitchFamily="18" charset="0"/>
              </a:rPr>
              <a:t>and planned research activities inform </a:t>
            </a:r>
            <a:r>
              <a:rPr lang="en-US" sz="1200" b="0" i="1" dirty="0" smtClean="0">
                <a:latin typeface="Times New Roman" panose="02020603050405020304" pitchFamily="18" charset="0"/>
                <a:cs typeface="Times New Roman" panose="02020603050405020304" pitchFamily="18" charset="0"/>
              </a:rPr>
              <a:t>these functional areas.</a:t>
            </a:r>
            <a:endParaRPr lang="en-US" sz="1200" b="0" i="1" dirty="0">
              <a:latin typeface="Times New Roman" panose="02020603050405020304" pitchFamily="18" charset="0"/>
              <a:cs typeface="Times New Roman" panose="02020603050405020304" pitchFamily="18" charset="0"/>
            </a:endParaRPr>
          </a:p>
        </p:txBody>
      </p:sp>
      <p:sp>
        <p:nvSpPr>
          <p:cNvPr id="6" name="Rectangle 5"/>
          <p:cNvSpPr/>
          <p:nvPr/>
        </p:nvSpPr>
        <p:spPr bwMode="auto">
          <a:xfrm>
            <a:off x="2362200" y="977583"/>
            <a:ext cx="4572000" cy="10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2438400" y="1066800"/>
            <a:ext cx="434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3" name="Picture 2"/>
          <p:cNvPicPr>
            <a:picLocks noChangeAspect="1"/>
          </p:cNvPicPr>
          <p:nvPr/>
        </p:nvPicPr>
        <p:blipFill>
          <a:blip r:embed="rId3"/>
          <a:stretch>
            <a:fillRect/>
          </a:stretch>
        </p:blipFill>
        <p:spPr>
          <a:xfrm>
            <a:off x="2590800" y="1548967"/>
            <a:ext cx="4953000" cy="4264682"/>
          </a:xfrm>
          <a:prstGeom prst="rect">
            <a:avLst/>
          </a:prstGeom>
        </p:spPr>
      </p:pic>
      <p:sp>
        <p:nvSpPr>
          <p:cNvPr id="8" name="TextBox 7"/>
          <p:cNvSpPr txBox="1"/>
          <p:nvPr/>
        </p:nvSpPr>
        <p:spPr>
          <a:xfrm>
            <a:off x="2509530" y="892314"/>
            <a:ext cx="5034270" cy="707886"/>
          </a:xfrm>
          <a:prstGeom prst="rect">
            <a:avLst/>
          </a:prstGeom>
          <a:noFill/>
        </p:spPr>
        <p:txBody>
          <a:bodyPr wrap="square" rtlCol="0">
            <a:spAutoFit/>
          </a:bodyPr>
          <a:lstStyle/>
          <a:p>
            <a:pPr algn="ctr"/>
            <a:r>
              <a:rPr lang="en-US" sz="2000" b="1" dirty="0">
                <a:solidFill>
                  <a:srgbClr val="002060"/>
                </a:solidFill>
              </a:rPr>
              <a:t>UAS Integration Research</a:t>
            </a:r>
          </a:p>
          <a:p>
            <a:pPr algn="ctr"/>
            <a:r>
              <a:rPr lang="en-US" sz="2000" b="1" dirty="0">
                <a:solidFill>
                  <a:srgbClr val="002060"/>
                </a:solidFill>
              </a:rPr>
              <a:t>Functional Framework</a:t>
            </a:r>
          </a:p>
        </p:txBody>
      </p:sp>
    </p:spTree>
    <p:extLst>
      <p:ext uri="{BB962C8B-B14F-4D97-AF65-F5344CB8AC3E}">
        <p14:creationId xmlns:p14="http://schemas.microsoft.com/office/powerpoint/2010/main" val="341742506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fontScale="90000"/>
          </a:bodyPr>
          <a:lstStyle/>
          <a:p>
            <a:pPr lvl="1"/>
            <a:r>
              <a:rPr lang="en-US" dirty="0"/>
              <a:t>UAS Research Domains</a:t>
            </a:r>
          </a:p>
        </p:txBody>
      </p:sp>
      <p:sp>
        <p:nvSpPr>
          <p:cNvPr id="2" name="Content Placeholder 1"/>
          <p:cNvSpPr>
            <a:spLocks noGrp="1"/>
          </p:cNvSpPr>
          <p:nvPr>
            <p:ph idx="1"/>
          </p:nvPr>
        </p:nvSpPr>
        <p:spPr>
          <a:xfrm>
            <a:off x="457200" y="1219200"/>
            <a:ext cx="8050213" cy="4391025"/>
          </a:xfrm>
        </p:spPr>
        <p:txBody>
          <a:bodyPr/>
          <a:lstStyle/>
          <a:p>
            <a:r>
              <a:rPr lang="en-US" sz="2000" dirty="0" smtClean="0"/>
              <a:t>UAS </a:t>
            </a:r>
            <a:r>
              <a:rPr lang="en-US" sz="2000" dirty="0"/>
              <a:t>Research Domains represent key challenge areas for the safe and effective integration of UAS operations in the </a:t>
            </a:r>
            <a:r>
              <a:rPr lang="en-US" sz="2000" dirty="0" smtClean="0"/>
              <a:t>NAS</a:t>
            </a:r>
          </a:p>
          <a:p>
            <a:r>
              <a:rPr lang="en-US" sz="2000" dirty="0" smtClean="0"/>
              <a:t>Within </a:t>
            </a:r>
            <a:r>
              <a:rPr lang="en-US" sz="2000" dirty="0"/>
              <a:t>each domain there are research initiatives that address these challenges to help solve the technology issues to support UAS integration</a:t>
            </a:r>
            <a:r>
              <a:rPr lang="en-US" sz="2000" dirty="0" smtClean="0"/>
              <a:t>.</a:t>
            </a:r>
          </a:p>
          <a:p>
            <a:pPr lvl="1"/>
            <a:r>
              <a:rPr lang="en-US" sz="1800" dirty="0" smtClean="0"/>
              <a:t>Detect-and-Avoid</a:t>
            </a:r>
          </a:p>
          <a:p>
            <a:pPr lvl="1"/>
            <a:r>
              <a:rPr lang="en-US" sz="1800" dirty="0" smtClean="0"/>
              <a:t>Command and Control</a:t>
            </a:r>
          </a:p>
          <a:p>
            <a:pPr lvl="1"/>
            <a:r>
              <a:rPr lang="en-US" sz="1800" dirty="0" smtClean="0"/>
              <a:t>Human Factors </a:t>
            </a:r>
          </a:p>
          <a:p>
            <a:pPr lvl="1"/>
            <a:r>
              <a:rPr lang="en-US" sz="1800" dirty="0" smtClean="0"/>
              <a:t>Surveillance</a:t>
            </a:r>
          </a:p>
          <a:p>
            <a:pPr lvl="1"/>
            <a:r>
              <a:rPr lang="en-US" sz="1800" dirty="0" smtClean="0"/>
              <a:t>Navigation</a:t>
            </a:r>
            <a:endParaRPr lang="en-US" sz="1800" dirty="0"/>
          </a:p>
          <a:p>
            <a:pPr lvl="1"/>
            <a:r>
              <a:rPr lang="en-US" sz="1800" dirty="0" smtClean="0"/>
              <a:t>Forecasting</a:t>
            </a:r>
          </a:p>
          <a:p>
            <a:pPr lvl="1"/>
            <a:r>
              <a:rPr lang="en-US" sz="1800" dirty="0" smtClean="0"/>
              <a:t>Safety</a:t>
            </a:r>
          </a:p>
          <a:p>
            <a:pPr lvl="1"/>
            <a:r>
              <a:rPr lang="en-US" sz="1800" dirty="0" smtClean="0"/>
              <a:t>Data </a:t>
            </a:r>
          </a:p>
          <a:p>
            <a:pPr lvl="1"/>
            <a:r>
              <a:rPr lang="en-US" sz="1800" dirty="0" smtClean="0"/>
              <a:t>Reliability</a:t>
            </a:r>
            <a:endParaRPr lang="en-US" sz="1800" dirty="0"/>
          </a:p>
          <a:p>
            <a:pPr lvl="1"/>
            <a:endParaRPr lang="en-US" sz="1600" dirty="0"/>
          </a:p>
        </p:txBody>
      </p:sp>
    </p:spTree>
    <p:extLst>
      <p:ext uri="{BB962C8B-B14F-4D97-AF65-F5344CB8AC3E}">
        <p14:creationId xmlns:p14="http://schemas.microsoft.com/office/powerpoint/2010/main" val="341742506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04800" y="181837"/>
            <a:ext cx="8610600" cy="560223"/>
          </a:xfrm>
        </p:spPr>
        <p:txBody>
          <a:bodyPr>
            <a:noAutofit/>
          </a:bodyPr>
          <a:lstStyle/>
          <a:p>
            <a:pPr lvl="1" algn="ctr"/>
            <a:r>
              <a:rPr lang="en-US" sz="2400" dirty="0"/>
              <a:t>Operational Capabilities Towards Full UAS Integration</a:t>
            </a:r>
          </a:p>
        </p:txBody>
      </p:sp>
      <p:pic>
        <p:nvPicPr>
          <p:cNvPr id="5" name="Picture 4"/>
          <p:cNvPicPr/>
          <p:nvPr/>
        </p:nvPicPr>
        <p:blipFill rotWithShape="1">
          <a:blip r:embed="rId3">
            <a:extLst>
              <a:ext uri="{28A0092B-C50C-407E-A947-70E740481C1C}">
                <a14:useLocalDpi xmlns:a14="http://schemas.microsoft.com/office/drawing/2010/main" val="0"/>
              </a:ext>
            </a:extLst>
          </a:blip>
          <a:srcRect l="1" t="18872" r="755"/>
          <a:stretch/>
        </p:blipFill>
        <p:spPr bwMode="auto">
          <a:xfrm>
            <a:off x="239395" y="1219200"/>
            <a:ext cx="8599805" cy="3971925"/>
          </a:xfrm>
          <a:prstGeom prst="rect">
            <a:avLst/>
          </a:prstGeom>
          <a:noFill/>
        </p:spPr>
      </p:pic>
    </p:spTree>
    <p:extLst>
      <p:ext uri="{BB962C8B-B14F-4D97-AF65-F5344CB8AC3E}">
        <p14:creationId xmlns:p14="http://schemas.microsoft.com/office/powerpoint/2010/main" val="119783610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28625" y="76200"/>
            <a:ext cx="8472488" cy="609600"/>
          </a:xfrm>
        </p:spPr>
        <p:txBody>
          <a:bodyPr>
            <a:normAutofit fontScale="90000"/>
          </a:bodyPr>
          <a:lstStyle/>
          <a:p>
            <a:r>
              <a:rPr lang="en-US" dirty="0" smtClean="0"/>
              <a:t>UAS Research Timelines - Overview</a:t>
            </a:r>
            <a:endParaRPr lang="en-US" dirty="0"/>
          </a:p>
        </p:txBody>
      </p:sp>
      <p:sp>
        <p:nvSpPr>
          <p:cNvPr id="2" name="Content Placeholder 1"/>
          <p:cNvSpPr>
            <a:spLocks noGrp="1"/>
          </p:cNvSpPr>
          <p:nvPr>
            <p:ph idx="1"/>
          </p:nvPr>
        </p:nvSpPr>
        <p:spPr>
          <a:xfrm>
            <a:off x="228600" y="838200"/>
            <a:ext cx="8686800" cy="4391025"/>
          </a:xfrm>
        </p:spPr>
        <p:txBody>
          <a:bodyPr/>
          <a:lstStyle/>
          <a:p>
            <a:r>
              <a:rPr lang="en-US" sz="1600" dirty="0" smtClean="0"/>
              <a:t>Timelines are broken out by operational capability</a:t>
            </a:r>
          </a:p>
          <a:p>
            <a:r>
              <a:rPr lang="en-US" sz="1600" dirty="0" smtClean="0"/>
              <a:t>Research includes activities captured from </a:t>
            </a:r>
            <a:r>
              <a:rPr lang="en-US" sz="1600" dirty="0"/>
              <a:t>research planning </a:t>
            </a:r>
            <a:r>
              <a:rPr lang="en-US" sz="1600" dirty="0" smtClean="0"/>
              <a:t>documentation including LOB discussions, Roundtable Meetings, and Partnerships</a:t>
            </a:r>
          </a:p>
          <a:p>
            <a:r>
              <a:rPr lang="en-US" sz="1600" dirty="0" smtClean="0"/>
              <a:t>Each research activity is mapped to functional areas and research domains</a:t>
            </a:r>
          </a:p>
          <a:p>
            <a:r>
              <a:rPr lang="en-US" sz="1600" dirty="0" smtClean="0"/>
              <a:t>Research is classified by:</a:t>
            </a:r>
          </a:p>
          <a:p>
            <a:pPr marL="0" indent="0">
              <a:buNone/>
            </a:pPr>
            <a:endParaRPr lang="en-US" sz="1800" dirty="0"/>
          </a:p>
          <a:p>
            <a:pPr lvl="1"/>
            <a:endParaRPr lang="en-US" sz="1400" dirty="0">
              <a:solidFill>
                <a:srgbClr val="FF0000"/>
              </a:solidFill>
            </a:endParaRPr>
          </a:p>
        </p:txBody>
      </p:sp>
      <p:pic>
        <p:nvPicPr>
          <p:cNvPr id="5" name="Picture 4"/>
          <p:cNvPicPr>
            <a:picLocks noChangeAspect="1"/>
          </p:cNvPicPr>
          <p:nvPr/>
        </p:nvPicPr>
        <p:blipFill>
          <a:blip r:embed="rId3"/>
          <a:stretch>
            <a:fillRect/>
          </a:stretch>
        </p:blipFill>
        <p:spPr>
          <a:xfrm>
            <a:off x="771078" y="-152400"/>
            <a:ext cx="7601843" cy="6165523"/>
          </a:xfrm>
          <a:prstGeom prst="rect">
            <a:avLst/>
          </a:prstGeom>
        </p:spPr>
      </p:pic>
    </p:spTree>
    <p:extLst>
      <p:ext uri="{BB962C8B-B14F-4D97-AF65-F5344CB8AC3E}">
        <p14:creationId xmlns:p14="http://schemas.microsoft.com/office/powerpoint/2010/main" val="341742506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52400"/>
            <a:ext cx="8763000" cy="609600"/>
          </a:xfrm>
        </p:spPr>
        <p:txBody>
          <a:bodyPr/>
          <a:lstStyle/>
          <a:p>
            <a:r>
              <a:rPr lang="en-US" sz="2800" dirty="0" smtClean="0"/>
              <a:t>Expanded Operations Research Summary</a:t>
            </a:r>
            <a:endParaRPr lang="en-US" sz="2800" dirty="0"/>
          </a:p>
        </p:txBody>
      </p:sp>
      <p:pic>
        <p:nvPicPr>
          <p:cNvPr id="10" name="Picture 9"/>
          <p:cNvPicPr>
            <a:picLocks noChangeAspect="1"/>
          </p:cNvPicPr>
          <p:nvPr/>
        </p:nvPicPr>
        <p:blipFill>
          <a:blip r:embed="rId2"/>
          <a:stretch>
            <a:fillRect/>
          </a:stretch>
        </p:blipFill>
        <p:spPr>
          <a:xfrm>
            <a:off x="3753046" y="750181"/>
            <a:ext cx="2062538" cy="1635749"/>
          </a:xfrm>
          <a:prstGeom prst="rect">
            <a:avLst/>
          </a:prstGeom>
        </p:spPr>
      </p:pic>
      <p:pic>
        <p:nvPicPr>
          <p:cNvPr id="12" name="Picture 11">
            <a:extLst>
              <a:ext uri="{FF2B5EF4-FFF2-40B4-BE49-F238E27FC236}">
                <a16:creationId xmlns:a16="http://schemas.microsoft.com/office/drawing/2014/main" id="{5ADEE9FD-F1AB-4618-B5CA-25519AE522BB}"/>
              </a:ext>
            </a:extLst>
          </p:cNvPr>
          <p:cNvPicPr/>
          <p:nvPr/>
        </p:nvPicPr>
        <p:blipFill>
          <a:blip r:embed="rId3"/>
          <a:stretch>
            <a:fillRect/>
          </a:stretch>
        </p:blipFill>
        <p:spPr>
          <a:xfrm>
            <a:off x="152400" y="1447800"/>
            <a:ext cx="3693795" cy="461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p:cNvPr>
          <p:cNvSpPr/>
          <p:nvPr/>
        </p:nvSpPr>
        <p:spPr>
          <a:xfrm>
            <a:off x="608965" y="1977390"/>
            <a:ext cx="3162300" cy="4086860"/>
          </a:xfrm>
          <a:prstGeom prst="rect">
            <a:avLst/>
          </a:prstGeom>
        </p:spPr>
        <p:txBody>
          <a:bodyPr wrap="square">
            <a:spAutoFit/>
          </a:bodyPr>
          <a:lstStyle/>
          <a:p>
            <a:pPr marL="0" marR="0">
              <a:lnSpc>
                <a:spcPct val="115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Summary of Ongoing Research Areas for Expanded Operations</a:t>
            </a:r>
            <a:endParaRPr lang="en-US" sz="1200">
              <a:effectLst/>
              <a:latin typeface="Times New Roman" panose="02020603050405020304" pitchFamily="18" charset="0"/>
              <a:ea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low altitude UAS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traffic management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Streamline low altitude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access and approval</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cybersecurity requirements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detect and avoid</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requirements and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hazard avoidance</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capabilities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Determine requirements for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swarm operations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methods of</a:t>
            </a:r>
            <a:r>
              <a:rPr lang="en-US"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detection</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UAS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Determine effects of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turbulence and weather</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 sUAS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UAS safety</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needs and requirements for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nighttime operations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Perform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outreach</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develop the workforce for the future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ADEE9FD-F1AB-4618-B5CA-25519AE522BB}"/>
              </a:ext>
            </a:extLst>
          </p:cNvPr>
          <p:cNvPicPr/>
          <p:nvPr/>
        </p:nvPicPr>
        <p:blipFill>
          <a:blip r:embed="rId3"/>
          <a:stretch>
            <a:fillRect/>
          </a:stretch>
        </p:blipFill>
        <p:spPr>
          <a:xfrm>
            <a:off x="5334000" y="2171700"/>
            <a:ext cx="3693795" cy="293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a:extLst/>
          </p:cNvPr>
          <p:cNvSpPr/>
          <p:nvPr/>
        </p:nvSpPr>
        <p:spPr>
          <a:xfrm>
            <a:off x="5781675" y="2516505"/>
            <a:ext cx="3162300" cy="2556510"/>
          </a:xfrm>
          <a:prstGeom prst="rect">
            <a:avLst/>
          </a:prstGeom>
        </p:spPr>
        <p:txBody>
          <a:bodyPr wrap="square">
            <a:spAutoFit/>
          </a:bodyPr>
          <a:lstStyle/>
          <a:p>
            <a:pPr marL="0" marR="0">
              <a:lnSpc>
                <a:spcPct val="115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Summary of Identified Needs for Expanded Operations</a:t>
            </a:r>
            <a:endParaRPr lang="en-US" sz="1200">
              <a:effectLst/>
              <a:latin typeface="Times New Roman" panose="02020603050405020304" pitchFamily="18" charset="0"/>
              <a:ea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operational classifications</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UAS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ground collision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impact mitigation</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strategies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detect and avoid hardware</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requirements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Evaluate UAS safety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containment</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capabilities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228600">
              <a:lnSpc>
                <a:spcPct val="115000"/>
              </a:lnSpc>
              <a:spcBef>
                <a:spcPts val="0"/>
              </a:spcBef>
              <a:spcAft>
                <a:spcPts val="0"/>
              </a:spcAft>
              <a:tabLst>
                <a:tab pos="457200" algn="l"/>
              </a:tabLst>
            </a:pP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Determine </a:t>
            </a:r>
            <a:r>
              <a:rPr lang="en-US" sz="1200" b="1" i="1" u="sng"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cybersecurity</a:t>
            </a:r>
            <a:r>
              <a:rPr lang="en-US"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requirements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016888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 y="411553"/>
            <a:ext cx="8851026" cy="5455847"/>
          </a:xfrm>
          <a:prstGeom prst="rect">
            <a:avLst/>
          </a:prstGeom>
        </p:spPr>
      </p:pic>
    </p:spTree>
    <p:extLst>
      <p:ext uri="{BB962C8B-B14F-4D97-AF65-F5344CB8AC3E}">
        <p14:creationId xmlns:p14="http://schemas.microsoft.com/office/powerpoint/2010/main" val="2859627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 y="381000"/>
            <a:ext cx="8975779" cy="5410200"/>
          </a:xfrm>
          <a:prstGeom prst="rect">
            <a:avLst/>
          </a:prstGeom>
        </p:spPr>
      </p:pic>
    </p:spTree>
    <p:extLst>
      <p:ext uri="{BB962C8B-B14F-4D97-AF65-F5344CB8AC3E}">
        <p14:creationId xmlns:p14="http://schemas.microsoft.com/office/powerpoint/2010/main" val="4127495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fontScale="90000"/>
          </a:bodyPr>
          <a:lstStyle/>
          <a:p>
            <a:r>
              <a:rPr lang="en-US" dirty="0" smtClean="0"/>
              <a:t>Conclusion</a:t>
            </a:r>
            <a:endParaRPr lang="en-US" dirty="0"/>
          </a:p>
        </p:txBody>
      </p:sp>
      <p:sp>
        <p:nvSpPr>
          <p:cNvPr id="2" name="Content Placeholder 1"/>
          <p:cNvSpPr>
            <a:spLocks noGrp="1"/>
          </p:cNvSpPr>
          <p:nvPr>
            <p:ph idx="1"/>
          </p:nvPr>
        </p:nvSpPr>
        <p:spPr>
          <a:xfrm>
            <a:off x="381000" y="1143000"/>
            <a:ext cx="8050213" cy="4391025"/>
          </a:xfrm>
        </p:spPr>
        <p:txBody>
          <a:bodyPr/>
          <a:lstStyle/>
          <a:p>
            <a:r>
              <a:rPr lang="en-US" sz="2000" dirty="0" smtClean="0"/>
              <a:t>FAA UAS research planning cycle begins 2+ years before year of execution</a:t>
            </a:r>
          </a:p>
          <a:p>
            <a:r>
              <a:rPr lang="en-US" sz="2000" dirty="0" smtClean="0"/>
              <a:t>Needs summarized in this plan were realized post planning cycle and result from</a:t>
            </a:r>
          </a:p>
          <a:p>
            <a:pPr lvl="1"/>
            <a:r>
              <a:rPr lang="en-US" sz="1800" dirty="0" smtClean="0"/>
              <a:t>Completed or ongoing activities: R&amp;D may yield additional questions or follow-on phases</a:t>
            </a:r>
          </a:p>
          <a:p>
            <a:pPr lvl="1"/>
            <a:r>
              <a:rPr lang="en-US" sz="1800" dirty="0" smtClean="0"/>
              <a:t>Updates to the FAA UAS integration pathway</a:t>
            </a:r>
          </a:p>
          <a:p>
            <a:pPr lvl="2"/>
            <a:r>
              <a:rPr lang="en-US" sz="1600" dirty="0" smtClean="0"/>
              <a:t>Evolution of UAS technology and business cases and increasing demand for expanded operations result in dynamically changing UAS integration plans</a:t>
            </a:r>
          </a:p>
          <a:p>
            <a:r>
              <a:rPr lang="en-US" sz="2000" dirty="0" smtClean="0"/>
              <a:t>Original estimates of level of effort are </a:t>
            </a:r>
            <a:r>
              <a:rPr lang="en-US" sz="2000" smtClean="0"/>
              <a:t>not always sufficient </a:t>
            </a:r>
            <a:r>
              <a:rPr lang="en-US" sz="2000" dirty="0" smtClean="0"/>
              <a:t>to address research gaps</a:t>
            </a:r>
          </a:p>
          <a:p>
            <a:r>
              <a:rPr lang="en-US" sz="2000" dirty="0" smtClean="0"/>
              <a:t>FAA will </a:t>
            </a:r>
            <a:r>
              <a:rPr lang="en-US" sz="2000" dirty="0"/>
              <a:t>continuously re-evaluate its UAS research program to determine the required level of effort and to account for unanticipated changes</a:t>
            </a:r>
            <a:r>
              <a:rPr lang="en-US" sz="2000" dirty="0" smtClean="0"/>
              <a:t> </a:t>
            </a:r>
          </a:p>
        </p:txBody>
      </p:sp>
    </p:spTree>
    <p:extLst>
      <p:ext uri="{BB962C8B-B14F-4D97-AF65-F5344CB8AC3E}">
        <p14:creationId xmlns:p14="http://schemas.microsoft.com/office/powerpoint/2010/main" val="200639199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00050" lvl="1" indent="0"/>
            <a:r>
              <a:rPr lang="en-US" sz="2800" dirty="0"/>
              <a:t>Section 2211: Unmanned Aircraft Systems Research and Development Roadmap</a:t>
            </a:r>
          </a:p>
        </p:txBody>
      </p:sp>
      <p:sp>
        <p:nvSpPr>
          <p:cNvPr id="3" name="Content Placeholder 2"/>
          <p:cNvSpPr>
            <a:spLocks noGrp="1"/>
          </p:cNvSpPr>
          <p:nvPr>
            <p:ph idx="1"/>
          </p:nvPr>
        </p:nvSpPr>
        <p:spPr>
          <a:xfrm>
            <a:off x="457200" y="1493837"/>
            <a:ext cx="8229600" cy="4525963"/>
          </a:xfrm>
        </p:spPr>
        <p:txBody>
          <a:bodyPr>
            <a:normAutofit/>
          </a:bodyPr>
          <a:lstStyle/>
          <a:p>
            <a:r>
              <a:rPr lang="en-US" sz="2400" dirty="0" smtClean="0"/>
              <a:t>2016 </a:t>
            </a:r>
            <a:r>
              <a:rPr lang="en-US" sz="2400" dirty="0"/>
              <a:t>Reauthorization Requirement </a:t>
            </a:r>
            <a:endParaRPr lang="en-US" sz="2400" i="1" dirty="0" smtClean="0">
              <a:solidFill>
                <a:srgbClr val="FF0000"/>
              </a:solidFill>
            </a:endParaRPr>
          </a:p>
          <a:p>
            <a:pPr lvl="1"/>
            <a:r>
              <a:rPr lang="en-US" sz="2000" i="1" dirty="0" smtClean="0"/>
              <a:t>Summary</a:t>
            </a:r>
            <a:r>
              <a:rPr lang="en-US" sz="2000" i="1" dirty="0"/>
              <a:t>: FAA, NASA, and stakeholders in industry and academia shall develop  a roadmap of the cost estimates, planned schedules, and benchmarks, including specific tasks, milestones, and timelines for integrating UAS into the NAS. The roadmap shall include how to use research and development, assessments of abilities to integrate the UAS, and update on the advancement of various technologies.</a:t>
            </a:r>
          </a:p>
          <a:p>
            <a:pPr>
              <a:spcAft>
                <a:spcPts val="600"/>
              </a:spcAft>
            </a:pPr>
            <a:endParaRPr lang="en-US" sz="2400" dirty="0"/>
          </a:p>
        </p:txBody>
      </p:sp>
      <p:sp>
        <p:nvSpPr>
          <p:cNvPr id="4" name="Rectangle 3"/>
          <p:cNvSpPr/>
          <p:nvPr/>
        </p:nvSpPr>
        <p:spPr>
          <a:xfrm>
            <a:off x="914400" y="5410200"/>
            <a:ext cx="7772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Full Text: </a:t>
            </a:r>
            <a:r>
              <a:rPr kumimoji="0" lang="en-US" sz="1600" b="0" i="1" u="sng" strike="noStrike" kern="1200" cap="none" spc="0" normalizeH="0" baseline="0" noProof="0" dirty="0">
                <a:ln>
                  <a:noFill/>
                </a:ln>
                <a:solidFill>
                  <a:prstClr val="black"/>
                </a:solidFill>
                <a:effectLst/>
                <a:uLnTx/>
                <a:uFillTx/>
                <a:latin typeface="Arial"/>
                <a:ea typeface="+mn-ea"/>
                <a:cs typeface="+mn-cs"/>
                <a:hlinkClick r:id="rId2"/>
              </a:rPr>
              <a:t>https://www.congress.gov/bill/114th-congress/house-bill/636/text/pl</a:t>
            </a:r>
            <a:endParaRPr kumimoji="0" lang="en-US" sz="16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458790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FAA UAS Integration Research Plan</a:t>
            </a:r>
            <a:endParaRPr lang="en-US" dirty="0"/>
          </a:p>
        </p:txBody>
      </p:sp>
      <p:sp>
        <p:nvSpPr>
          <p:cNvPr id="5" name="Content Placeholder 4"/>
          <p:cNvSpPr>
            <a:spLocks noGrp="1"/>
          </p:cNvSpPr>
          <p:nvPr>
            <p:ph idx="1"/>
          </p:nvPr>
        </p:nvSpPr>
        <p:spPr>
          <a:xfrm>
            <a:off x="533400" y="1066800"/>
            <a:ext cx="8050213" cy="4391025"/>
          </a:xfrm>
        </p:spPr>
        <p:txBody>
          <a:bodyPr/>
          <a:lstStyle/>
          <a:p>
            <a:r>
              <a:rPr lang="en-US" sz="2400" dirty="0" smtClean="0"/>
              <a:t>Major Sections of the Plan</a:t>
            </a:r>
          </a:p>
          <a:p>
            <a:pPr lvl="1"/>
            <a:r>
              <a:rPr lang="en-US" sz="2000" dirty="0" smtClean="0"/>
              <a:t>Alignment to FAA’s Strategic Priorities</a:t>
            </a:r>
          </a:p>
          <a:p>
            <a:pPr lvl="1"/>
            <a:r>
              <a:rPr lang="en-US" sz="2000" dirty="0" smtClean="0"/>
              <a:t>FAA’s Applied Research Approach</a:t>
            </a:r>
          </a:p>
          <a:p>
            <a:pPr lvl="1"/>
            <a:r>
              <a:rPr lang="en-US" sz="2000" dirty="0" smtClean="0"/>
              <a:t>UAS Integration Landscape</a:t>
            </a:r>
          </a:p>
          <a:p>
            <a:pPr lvl="1"/>
            <a:r>
              <a:rPr lang="en-US" sz="2000" dirty="0" smtClean="0"/>
              <a:t>UAS Research Collaboration &amp; Partnerships</a:t>
            </a:r>
          </a:p>
          <a:p>
            <a:pPr lvl="1"/>
            <a:r>
              <a:rPr lang="en-US" sz="2000" dirty="0" smtClean="0"/>
              <a:t>UAS Research Functional Areas</a:t>
            </a:r>
          </a:p>
          <a:p>
            <a:pPr lvl="1"/>
            <a:r>
              <a:rPr lang="en-US" sz="2000" dirty="0" smtClean="0"/>
              <a:t>UAS Research Domains</a:t>
            </a:r>
          </a:p>
          <a:p>
            <a:pPr lvl="1"/>
            <a:r>
              <a:rPr lang="en-US" sz="2000" dirty="0" smtClean="0"/>
              <a:t>Operational Capabilities Towards Full UAS Integration</a:t>
            </a:r>
            <a:endParaRPr lang="en-US" sz="2000" dirty="0"/>
          </a:p>
          <a:p>
            <a:pPr lvl="2"/>
            <a:r>
              <a:rPr lang="en-US" sz="1800" dirty="0" smtClean="0"/>
              <a:t>Timelines reflecting Completed, In Process, Planned and Needed UAS Research</a:t>
            </a:r>
          </a:p>
          <a:p>
            <a:pPr lvl="1"/>
            <a:r>
              <a:rPr lang="en-US" sz="2000" dirty="0" smtClean="0"/>
              <a:t>Conclusion</a:t>
            </a:r>
          </a:p>
        </p:txBody>
      </p:sp>
    </p:spTree>
    <p:extLst>
      <p:ext uri="{BB962C8B-B14F-4D97-AF65-F5344CB8AC3E}">
        <p14:creationId xmlns:p14="http://schemas.microsoft.com/office/powerpoint/2010/main" val="120472115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3200" dirty="0"/>
              <a:t>Alignment to FAA’s Strategic Priorities</a:t>
            </a:r>
          </a:p>
        </p:txBody>
      </p:sp>
      <p:sp>
        <p:nvSpPr>
          <p:cNvPr id="2" name="Rectangle 1"/>
          <p:cNvSpPr/>
          <p:nvPr/>
        </p:nvSpPr>
        <p:spPr bwMode="auto">
          <a:xfrm>
            <a:off x="3657600" y="5486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886200" y="3895636"/>
            <a:ext cx="990600" cy="600164"/>
          </a:xfrm>
          <a:prstGeom prst="rect">
            <a:avLst/>
          </a:prstGeom>
          <a:solidFill>
            <a:schemeClr val="bg1"/>
          </a:solidFill>
        </p:spPr>
        <p:txBody>
          <a:bodyPr wrap="square" rtlCol="0">
            <a:spAutoFit/>
          </a:bodyPr>
          <a:lstStyle/>
          <a:p>
            <a:r>
              <a:rPr lang="en-US" sz="1100" b="1" dirty="0" smtClean="0">
                <a:latin typeface="Calibri" panose="020F0502020204030204" pitchFamily="34" charset="0"/>
                <a:cs typeface="Calibri" panose="020F0502020204030204" pitchFamily="34" charset="0"/>
              </a:rPr>
              <a:t>Five-year UAS Integration Approach</a:t>
            </a:r>
            <a:endParaRPr lang="en-US" sz="1100" b="1" dirty="0">
              <a:latin typeface="Calibri" panose="020F0502020204030204" pitchFamily="34" charset="0"/>
              <a:cs typeface="Calibri" panose="020F050202020403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70523" y="1119505"/>
            <a:ext cx="8402955" cy="4618990"/>
          </a:xfrm>
          <a:prstGeom prst="rect">
            <a:avLst/>
          </a:prstGeom>
          <a:noFill/>
        </p:spPr>
      </p:pic>
    </p:spTree>
    <p:extLst>
      <p:ext uri="{BB962C8B-B14F-4D97-AF65-F5344CB8AC3E}">
        <p14:creationId xmlns:p14="http://schemas.microsoft.com/office/powerpoint/2010/main" val="238213585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Arial" pitchFamily="34" charset="0"/>
              </a:rPr>
              <a:t>National Aviation Research Plan: Alignment of Research Planning Framework and Terminology</a:t>
            </a:r>
          </a:p>
        </p:txBody>
      </p:sp>
      <p:sp>
        <p:nvSpPr>
          <p:cNvPr id="2" name="Rectangle 1"/>
          <p:cNvSpPr/>
          <p:nvPr/>
        </p:nvSpPr>
        <p:spPr bwMode="auto">
          <a:xfrm>
            <a:off x="3657600" y="5486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grpSp>
        <p:nvGrpSpPr>
          <p:cNvPr id="9" name="Group 8"/>
          <p:cNvGrpSpPr/>
          <p:nvPr/>
        </p:nvGrpSpPr>
        <p:grpSpPr>
          <a:xfrm>
            <a:off x="2349061" y="3367253"/>
            <a:ext cx="4737539" cy="3262147"/>
            <a:chOff x="1752600" y="2133600"/>
            <a:chExt cx="4737539" cy="3262147"/>
          </a:xfrm>
        </p:grpSpPr>
        <p:sp>
          <p:nvSpPr>
            <p:cNvPr id="10" name="Rectangle 9"/>
            <p:cNvSpPr/>
            <p:nvPr/>
          </p:nvSpPr>
          <p:spPr bwMode="auto">
            <a:xfrm>
              <a:off x="2057400" y="2133600"/>
              <a:ext cx="2133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1752600" y="2347747"/>
              <a:ext cx="2057400" cy="3048000"/>
            </a:xfrm>
            <a:prstGeom prst="rect">
              <a:avLst/>
            </a:prstGeom>
            <a:solidFill>
              <a:schemeClr val="accent3">
                <a:lumMod val="20000"/>
                <a:lumOff val="80000"/>
              </a:schemeClr>
            </a:solidFill>
            <a:ln w="127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pitchFamily="34" charset="0"/>
              </a:endParaRPr>
            </a:p>
          </p:txBody>
        </p:sp>
        <p:pic>
          <p:nvPicPr>
            <p:cNvPr id="12" name="Picture 11"/>
            <p:cNvPicPr/>
            <p:nvPr/>
          </p:nvPicPr>
          <p:blipFill rotWithShape="1">
            <a:blip r:embed="rId2">
              <a:extLst>
                <a:ext uri="{28A0092B-C50C-407E-A947-70E740481C1C}">
                  <a14:useLocalDpi xmlns:a14="http://schemas.microsoft.com/office/drawing/2010/main" val="0"/>
                </a:ext>
              </a:extLst>
            </a:blip>
            <a:srcRect l="9671" t="7257" r="59704" b="49204"/>
            <a:stretch/>
          </p:blipFill>
          <p:spPr bwMode="auto">
            <a:xfrm>
              <a:off x="2044262" y="2500146"/>
              <a:ext cx="1447800" cy="1371601"/>
            </a:xfrm>
            <a:prstGeom prst="rect">
              <a:avLst/>
            </a:prstGeom>
            <a:noFill/>
          </p:spPr>
        </p:pic>
        <p:sp>
          <p:nvSpPr>
            <p:cNvPr id="13" name="Rectangle 12"/>
            <p:cNvSpPr/>
            <p:nvPr/>
          </p:nvSpPr>
          <p:spPr bwMode="auto">
            <a:xfrm>
              <a:off x="4356539" y="2133600"/>
              <a:ext cx="2133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4051739" y="2347747"/>
              <a:ext cx="2057400" cy="3048000"/>
            </a:xfrm>
            <a:prstGeom prst="rect">
              <a:avLst/>
            </a:prstGeom>
            <a:solidFill>
              <a:schemeClr val="accent1">
                <a:lumMod val="20000"/>
                <a:lumOff val="80000"/>
              </a:schemeClr>
            </a:solidFill>
            <a:ln w="127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15" name="Picture 14"/>
            <p:cNvPicPr/>
            <p:nvPr/>
          </p:nvPicPr>
          <p:blipFill rotWithShape="1">
            <a:blip r:embed="rId2">
              <a:extLst>
                <a:ext uri="{28A0092B-C50C-407E-A947-70E740481C1C}">
                  <a14:useLocalDpi xmlns:a14="http://schemas.microsoft.com/office/drawing/2010/main" val="0"/>
                </a:ext>
              </a:extLst>
            </a:blip>
            <a:srcRect l="66085" t="4837" r="11350" b="44367"/>
            <a:stretch/>
          </p:blipFill>
          <p:spPr bwMode="auto">
            <a:xfrm>
              <a:off x="4553880" y="2438400"/>
              <a:ext cx="1066800" cy="1600201"/>
            </a:xfrm>
            <a:prstGeom prst="rect">
              <a:avLst/>
            </a:prstGeom>
            <a:noFill/>
          </p:spPr>
        </p:pic>
        <p:sp>
          <p:nvSpPr>
            <p:cNvPr id="16" name="TextBox 15"/>
            <p:cNvSpPr txBox="1"/>
            <p:nvPr/>
          </p:nvSpPr>
          <p:spPr>
            <a:xfrm>
              <a:off x="1752600" y="4024146"/>
              <a:ext cx="1872692" cy="1223412"/>
            </a:xfrm>
            <a:prstGeom prst="rect">
              <a:avLst/>
            </a:prstGeom>
            <a:noFill/>
          </p:spPr>
          <p:txBody>
            <a:bodyPr wrap="none" rtlCol="0">
              <a:spAutoFit/>
            </a:bodyPr>
            <a:lstStyle/>
            <a:p>
              <a:pPr algn="r"/>
              <a:r>
                <a:rPr lang="en-US" sz="1050" b="1" dirty="0" smtClean="0">
                  <a:solidFill>
                    <a:schemeClr val="tx2"/>
                  </a:solidFill>
                </a:rPr>
                <a:t>FAA Strategic Priorities</a:t>
              </a:r>
            </a:p>
            <a:p>
              <a:pPr algn="r"/>
              <a:endParaRPr lang="en-US" sz="1050" b="1" dirty="0" smtClean="0">
                <a:solidFill>
                  <a:schemeClr val="tx2"/>
                </a:solidFill>
              </a:endParaRPr>
            </a:p>
            <a:p>
              <a:pPr algn="r"/>
              <a:r>
                <a:rPr lang="en-US" sz="1050" b="1" dirty="0" smtClean="0">
                  <a:solidFill>
                    <a:schemeClr val="tx2"/>
                  </a:solidFill>
                </a:rPr>
                <a:t>Operational Capabilities</a:t>
              </a:r>
            </a:p>
            <a:p>
              <a:pPr algn="r"/>
              <a:endParaRPr lang="en-US" sz="1050" b="1" dirty="0" smtClean="0">
                <a:solidFill>
                  <a:schemeClr val="tx2"/>
                </a:solidFill>
              </a:endParaRPr>
            </a:p>
            <a:p>
              <a:pPr algn="r"/>
              <a:r>
                <a:rPr lang="en-US" sz="1050" b="1" dirty="0" smtClean="0">
                  <a:solidFill>
                    <a:schemeClr val="tx2"/>
                  </a:solidFill>
                </a:rPr>
                <a:t>Research Activities/Needs</a:t>
              </a:r>
            </a:p>
            <a:p>
              <a:pPr algn="r"/>
              <a:endParaRPr lang="en-US" sz="1050" b="1" dirty="0" smtClean="0">
                <a:solidFill>
                  <a:schemeClr val="tx2"/>
                </a:solidFill>
              </a:endParaRPr>
            </a:p>
            <a:p>
              <a:pPr algn="r"/>
              <a:r>
                <a:rPr lang="en-US" sz="1050" b="1" dirty="0" smtClean="0">
                  <a:solidFill>
                    <a:schemeClr val="tx2"/>
                  </a:solidFill>
                </a:rPr>
                <a:t>Research Results</a:t>
              </a:r>
              <a:endParaRPr lang="en-US" sz="1050" b="1" dirty="0">
                <a:solidFill>
                  <a:schemeClr val="tx2"/>
                </a:solidFill>
              </a:endParaRPr>
            </a:p>
          </p:txBody>
        </p:sp>
        <p:sp>
          <p:nvSpPr>
            <p:cNvPr id="17" name="TextBox 16"/>
            <p:cNvSpPr txBox="1"/>
            <p:nvPr/>
          </p:nvSpPr>
          <p:spPr>
            <a:xfrm>
              <a:off x="4343400" y="4019935"/>
              <a:ext cx="865943" cy="1223412"/>
            </a:xfrm>
            <a:prstGeom prst="rect">
              <a:avLst/>
            </a:prstGeom>
            <a:noFill/>
          </p:spPr>
          <p:txBody>
            <a:bodyPr wrap="none" rtlCol="0">
              <a:spAutoFit/>
            </a:bodyPr>
            <a:lstStyle/>
            <a:p>
              <a:r>
                <a:rPr lang="en-US" sz="1050" b="1" dirty="0" smtClean="0">
                  <a:solidFill>
                    <a:schemeClr val="tx2"/>
                  </a:solidFill>
                </a:rPr>
                <a:t>Outcomes</a:t>
              </a:r>
            </a:p>
            <a:p>
              <a:endParaRPr lang="en-US" sz="1050" b="1" dirty="0" smtClean="0">
                <a:solidFill>
                  <a:schemeClr val="tx2"/>
                </a:solidFill>
              </a:endParaRPr>
            </a:p>
            <a:p>
              <a:r>
                <a:rPr lang="en-US" sz="1050" b="1" dirty="0" smtClean="0">
                  <a:solidFill>
                    <a:schemeClr val="tx2"/>
                  </a:solidFill>
                </a:rPr>
                <a:t>Goals</a:t>
              </a:r>
            </a:p>
            <a:p>
              <a:endParaRPr lang="en-US" sz="1050" b="1" dirty="0" smtClean="0">
                <a:solidFill>
                  <a:schemeClr val="tx2"/>
                </a:solidFill>
              </a:endParaRPr>
            </a:p>
            <a:p>
              <a:r>
                <a:rPr lang="en-US" sz="1050" b="1" dirty="0" smtClean="0">
                  <a:solidFill>
                    <a:schemeClr val="tx2"/>
                  </a:solidFill>
                </a:rPr>
                <a:t>Objectives</a:t>
              </a:r>
            </a:p>
            <a:p>
              <a:endParaRPr lang="en-US" sz="1050" b="1" dirty="0" smtClean="0">
                <a:solidFill>
                  <a:schemeClr val="tx2"/>
                </a:solidFill>
              </a:endParaRPr>
            </a:p>
            <a:p>
              <a:r>
                <a:rPr lang="en-US" sz="1050" b="1" dirty="0" smtClean="0">
                  <a:solidFill>
                    <a:schemeClr val="tx2"/>
                  </a:solidFill>
                </a:rPr>
                <a:t>Outputs</a:t>
              </a:r>
              <a:endParaRPr lang="en-US" sz="1050" b="1" dirty="0">
                <a:solidFill>
                  <a:schemeClr val="tx2"/>
                </a:solidFill>
              </a:endParaRPr>
            </a:p>
          </p:txBody>
        </p:sp>
        <p:cxnSp>
          <p:nvCxnSpPr>
            <p:cNvPr id="18" name="Straight Arrow Connector 17"/>
            <p:cNvCxnSpPr/>
            <p:nvPr/>
          </p:nvCxnSpPr>
          <p:spPr bwMode="auto">
            <a:xfrm>
              <a:off x="3612153" y="4191000"/>
              <a:ext cx="731247" cy="0"/>
            </a:xfrm>
            <a:prstGeom prst="straightConnector1">
              <a:avLst/>
            </a:prstGeom>
            <a:noFill/>
            <a:ln w="6350" cap="flat" cmpd="sng" algn="ctr">
              <a:solidFill>
                <a:schemeClr val="tx1"/>
              </a:solidFill>
              <a:prstDash val="solid"/>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3612153" y="4495800"/>
              <a:ext cx="731247" cy="0"/>
            </a:xfrm>
            <a:prstGeom prst="straightConnector1">
              <a:avLst/>
            </a:prstGeom>
            <a:noFill/>
            <a:ln w="6350" cap="flat" cmpd="sng" algn="ctr">
              <a:solidFill>
                <a:schemeClr val="tx1"/>
              </a:solidFill>
              <a:prstDash val="solid"/>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3612153" y="4800600"/>
              <a:ext cx="731247" cy="0"/>
            </a:xfrm>
            <a:prstGeom prst="straightConnector1">
              <a:avLst/>
            </a:prstGeom>
            <a:noFill/>
            <a:ln w="6350" cap="flat" cmpd="sng" algn="ctr">
              <a:solidFill>
                <a:schemeClr val="tx1"/>
              </a:solidFill>
              <a:prstDash val="solid"/>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3581400" y="5105400"/>
              <a:ext cx="731247" cy="0"/>
            </a:xfrm>
            <a:prstGeom prst="straightConnector1">
              <a:avLst/>
            </a:prstGeom>
            <a:noFill/>
            <a:ln w="6350" cap="flat" cmpd="sng" algn="ctr">
              <a:solidFill>
                <a:schemeClr val="tx1"/>
              </a:solidFill>
              <a:prstDash val="solid"/>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 name="Picture 21"/>
          <p:cNvPicPr/>
          <p:nvPr/>
        </p:nvPicPr>
        <p:blipFill>
          <a:blip r:embed="rId3"/>
          <a:stretch>
            <a:fillRect/>
          </a:stretch>
        </p:blipFill>
        <p:spPr>
          <a:xfrm>
            <a:off x="2665460" y="3770313"/>
            <a:ext cx="1373140" cy="1030287"/>
          </a:xfrm>
          <a:prstGeom prst="rect">
            <a:avLst/>
          </a:prstGeom>
          <a:ln w="9525">
            <a:solidFill>
              <a:schemeClr val="tx1"/>
            </a:solidFill>
          </a:ln>
        </p:spPr>
      </p:pic>
      <p:pic>
        <p:nvPicPr>
          <p:cNvPr id="23" name="Picture 22"/>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12850"/>
            <a:ext cx="4456430" cy="2139950"/>
          </a:xfrm>
          <a:prstGeom prst="rect">
            <a:avLst/>
          </a:prstGeom>
          <a:noFill/>
        </p:spPr>
      </p:pic>
    </p:spTree>
    <p:extLst>
      <p:ext uri="{BB962C8B-B14F-4D97-AF65-F5344CB8AC3E}">
        <p14:creationId xmlns:p14="http://schemas.microsoft.com/office/powerpoint/2010/main" val="32635157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3600" dirty="0" smtClean="0"/>
              <a:t>FAA’s Research Approach</a:t>
            </a:r>
            <a:endParaRPr lang="en-US" sz="3600" dirty="0"/>
          </a:p>
        </p:txBody>
      </p:sp>
      <p:sp>
        <p:nvSpPr>
          <p:cNvPr id="2" name="Rectangle 1"/>
          <p:cNvSpPr/>
          <p:nvPr/>
        </p:nvSpPr>
        <p:spPr bwMode="auto">
          <a:xfrm>
            <a:off x="3657600" y="5486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9" name="Content Placeholder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8525" y="1508125"/>
            <a:ext cx="6023763" cy="4391025"/>
          </a:xfrm>
          <a:prstGeom prst="rect">
            <a:avLst/>
          </a:prstGeom>
          <a:noFill/>
        </p:spPr>
      </p:pic>
      <p:sp>
        <p:nvSpPr>
          <p:cNvPr id="10" name="TextBox 15"/>
          <p:cNvSpPr txBox="1"/>
          <p:nvPr/>
        </p:nvSpPr>
        <p:spPr>
          <a:xfrm>
            <a:off x="1143000" y="1143000"/>
            <a:ext cx="2743200" cy="308610"/>
          </a:xfrm>
          <a:prstGeom prst="rect">
            <a:avLst/>
          </a:prstGeom>
          <a:noFill/>
        </p:spPr>
        <p:txBody>
          <a:bodyPr wrap="square" rtlCol="0">
            <a:spAutoFit/>
          </a:bodyPr>
          <a:lstStyle/>
          <a:p>
            <a:pPr marL="0" marR="0">
              <a:spcBef>
                <a:spcPts val="0"/>
              </a:spcBef>
              <a:spcAft>
                <a:spcPts val="0"/>
              </a:spcAft>
            </a:pPr>
            <a:r>
              <a:rPr lang="en-US" sz="1400" b="1" kern="1200">
                <a:solidFill>
                  <a:srgbClr val="000000"/>
                </a:solidFill>
                <a:effectLst/>
                <a:latin typeface="Calibri"/>
                <a:ea typeface="Times New Roman"/>
                <a:cs typeface="Times New Roman"/>
              </a:rPr>
              <a:t>OMB Circular A-11, Section 84.2</a:t>
            </a:r>
            <a:endParaRPr lang="en-US" sz="1200">
              <a:effectLst/>
              <a:latin typeface="Times New Roman"/>
              <a:ea typeface="Times New Roman"/>
            </a:endParaRPr>
          </a:p>
        </p:txBody>
      </p:sp>
    </p:spTree>
    <p:extLst>
      <p:ext uri="{BB962C8B-B14F-4D97-AF65-F5344CB8AC3E}">
        <p14:creationId xmlns:p14="http://schemas.microsoft.com/office/powerpoint/2010/main" val="40013032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3600" dirty="0" smtClean="0"/>
              <a:t>FAA’s Applied Research Methods</a:t>
            </a:r>
            <a:endParaRPr lang="en-US" sz="3600" dirty="0"/>
          </a:p>
        </p:txBody>
      </p:sp>
      <p:sp>
        <p:nvSpPr>
          <p:cNvPr id="2" name="Rectangle 1"/>
          <p:cNvSpPr/>
          <p:nvPr/>
        </p:nvSpPr>
        <p:spPr bwMode="auto">
          <a:xfrm>
            <a:off x="3657600" y="5486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600"/>
            <a:ext cx="4495800" cy="4572000"/>
          </a:xfrm>
          <a:prstGeom prst="rect">
            <a:avLst/>
          </a:prstGeom>
          <a:noFill/>
        </p:spPr>
      </p:pic>
      <p:sp>
        <p:nvSpPr>
          <p:cNvPr id="11" name="TextBox 2"/>
          <p:cNvSpPr txBox="1"/>
          <p:nvPr/>
        </p:nvSpPr>
        <p:spPr>
          <a:xfrm>
            <a:off x="7010399" y="2790825"/>
            <a:ext cx="1960245" cy="714375"/>
          </a:xfrm>
          <a:prstGeom prst="rect">
            <a:avLst/>
          </a:prstGeom>
          <a:solidFill>
            <a:sysClr val="window" lastClr="FFFFFF"/>
          </a:solidFill>
          <a:ln w="6350" cap="flat" cmpd="sng" algn="ctr">
            <a:solidFill>
              <a:sysClr val="window" lastClr="FFFFFF"/>
            </a:solidFill>
            <a:prstDash val="solid"/>
            <a:miter lim="800000"/>
          </a:ln>
          <a:effectLst/>
        </p:spPr>
        <p:txBody>
          <a:bodyPr wrap="square" rtlCol="0">
            <a:noAutofit/>
          </a:bodyPr>
          <a:lstStyle/>
          <a:p>
            <a:pPr marL="0" marR="0" algn="ctr">
              <a:spcBef>
                <a:spcPts val="0"/>
              </a:spcBef>
              <a:spcAft>
                <a:spcPts val="0"/>
              </a:spcAft>
            </a:pPr>
            <a:r>
              <a:rPr lang="en-US" sz="1800" i="1" kern="1200" dirty="0">
                <a:solidFill>
                  <a:srgbClr val="1F497D"/>
                </a:solidFill>
                <a:effectLst/>
                <a:latin typeface="Calibri"/>
                <a:ea typeface="+mn-ea"/>
                <a:cs typeface="+mn-cs"/>
              </a:rPr>
              <a:t>Applied research is directed towards a specific practical aim or objective.</a:t>
            </a:r>
            <a:endParaRPr lang="en-US" sz="1200" dirty="0">
              <a:effectLst/>
              <a:latin typeface="Times New Roman"/>
              <a:ea typeface="Times New Roman"/>
            </a:endParaRPr>
          </a:p>
        </p:txBody>
      </p:sp>
      <p:sp>
        <p:nvSpPr>
          <p:cNvPr id="3" name="TextBox 2"/>
          <p:cNvSpPr txBox="1"/>
          <p:nvPr/>
        </p:nvSpPr>
        <p:spPr>
          <a:xfrm>
            <a:off x="2895600" y="1143000"/>
            <a:ext cx="2852063" cy="369332"/>
          </a:xfrm>
          <a:prstGeom prst="rect">
            <a:avLst/>
          </a:prstGeom>
          <a:noFill/>
        </p:spPr>
        <p:txBody>
          <a:bodyPr wrap="none" rtlCol="0">
            <a:spAutoFit/>
          </a:bodyPr>
          <a:lstStyle/>
          <a:p>
            <a:r>
              <a:rPr lang="en-US" dirty="0" smtClean="0">
                <a:solidFill>
                  <a:srgbClr val="FF0000"/>
                </a:solidFill>
              </a:rPr>
              <a:t>What is applied research?</a:t>
            </a:r>
            <a:endParaRPr lang="en-US" dirty="0">
              <a:solidFill>
                <a:srgbClr val="FF0000"/>
              </a:solidFill>
            </a:endParaRPr>
          </a:p>
        </p:txBody>
      </p:sp>
    </p:spTree>
    <p:extLst>
      <p:ext uri="{BB962C8B-B14F-4D97-AF65-F5344CB8AC3E}">
        <p14:creationId xmlns:p14="http://schemas.microsoft.com/office/powerpoint/2010/main" val="14297474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3"/>
          <a:stretch>
            <a:fillRect/>
          </a:stretch>
        </p:blipFill>
        <p:spPr>
          <a:xfrm>
            <a:off x="671557" y="762000"/>
            <a:ext cx="7772400" cy="5168294"/>
          </a:xfrm>
          <a:prstGeom prst="rect">
            <a:avLst/>
          </a:prstGeom>
        </p:spPr>
      </p:pic>
      <p:sp>
        <p:nvSpPr>
          <p:cNvPr id="117" name="TextBox 116"/>
          <p:cNvSpPr txBox="1"/>
          <p:nvPr/>
        </p:nvSpPr>
        <p:spPr>
          <a:xfrm>
            <a:off x="685800" y="6096000"/>
            <a:ext cx="4495800" cy="646331"/>
          </a:xfrm>
          <a:prstGeom prst="rect">
            <a:avLst/>
          </a:prstGeom>
          <a:noFill/>
        </p:spPr>
        <p:txBody>
          <a:bodyPr wrap="square" rtlCol="0">
            <a:spAutoFit/>
          </a:bodyPr>
          <a:lstStyle/>
          <a:p>
            <a:r>
              <a:rPr lang="en-US" sz="1200" dirty="0">
                <a:solidFill>
                  <a:prstClr val="white"/>
                </a:solidFill>
              </a:rPr>
              <a:t>Ed Waggoner, Director</a:t>
            </a:r>
          </a:p>
          <a:p>
            <a:r>
              <a:rPr lang="en-US" sz="1200" dirty="0">
                <a:solidFill>
                  <a:prstClr val="white"/>
                </a:solidFill>
              </a:rPr>
              <a:t>Integrated Aviation Systems Program</a:t>
            </a:r>
          </a:p>
          <a:p>
            <a:r>
              <a:rPr lang="en-US" sz="1200" dirty="0">
                <a:solidFill>
                  <a:prstClr val="white"/>
                </a:solidFill>
              </a:rPr>
              <a:t>NASA, Aeronautics Research Mission Directorate</a:t>
            </a:r>
          </a:p>
        </p:txBody>
      </p:sp>
      <p:sp>
        <p:nvSpPr>
          <p:cNvPr id="4" name="Title 5"/>
          <p:cNvSpPr>
            <a:spLocks noGrp="1"/>
          </p:cNvSpPr>
          <p:nvPr>
            <p:ph type="title"/>
          </p:nvPr>
        </p:nvSpPr>
        <p:spPr>
          <a:xfrm>
            <a:off x="304800" y="181837"/>
            <a:ext cx="7543800" cy="560223"/>
          </a:xfrm>
        </p:spPr>
        <p:txBody>
          <a:bodyPr>
            <a:normAutofit fontScale="90000"/>
          </a:bodyPr>
          <a:lstStyle/>
          <a:p>
            <a:r>
              <a:rPr lang="en-US" dirty="0"/>
              <a:t>UAS Integration Landscape</a:t>
            </a:r>
          </a:p>
        </p:txBody>
      </p:sp>
    </p:spTree>
    <p:extLst>
      <p:ext uri="{BB962C8B-B14F-4D97-AF65-F5344CB8AC3E}">
        <p14:creationId xmlns:p14="http://schemas.microsoft.com/office/powerpoint/2010/main" val="271465902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5"/>
          <p:cNvSpPr>
            <a:spLocks noGrp="1"/>
          </p:cNvSpPr>
          <p:nvPr>
            <p:ph type="title"/>
          </p:nvPr>
        </p:nvSpPr>
        <p:spPr>
          <a:xfrm>
            <a:off x="152400" y="76200"/>
            <a:ext cx="8915400" cy="560223"/>
          </a:xfrm>
        </p:spPr>
        <p:txBody>
          <a:bodyPr>
            <a:noAutofit/>
          </a:bodyPr>
          <a:lstStyle/>
          <a:p>
            <a:pPr lvl="1" algn="ctr"/>
            <a:r>
              <a:rPr lang="en-US" sz="2800" dirty="0"/>
              <a:t>UAS Research Collaboration &amp; Partnerships</a:t>
            </a:r>
          </a:p>
        </p:txBody>
      </p:sp>
      <p:sp>
        <p:nvSpPr>
          <p:cNvPr id="8" name="TextBox 7"/>
          <p:cNvSpPr txBox="1"/>
          <p:nvPr/>
        </p:nvSpPr>
        <p:spPr>
          <a:xfrm>
            <a:off x="4953000" y="5411450"/>
            <a:ext cx="3593592" cy="1446550"/>
          </a:xfrm>
          <a:prstGeom prst="rect">
            <a:avLst/>
          </a:prstGeom>
          <a:noFill/>
        </p:spPr>
        <p:txBody>
          <a:bodyPr wrap="square" rtlCol="0">
            <a:spAutoFit/>
          </a:bodyPr>
          <a:lstStyle/>
          <a:p>
            <a:pPr lvl="0"/>
            <a:r>
              <a:rPr lang="en-US" sz="800" i="1" dirty="0"/>
              <a:t>ICAO:  International Civil Aviation Organization </a:t>
            </a:r>
            <a:endParaRPr lang="en-US" sz="800" dirty="0"/>
          </a:p>
          <a:p>
            <a:pPr lvl="0"/>
            <a:r>
              <a:rPr lang="en-US" sz="800" i="1" dirty="0"/>
              <a:t>IEEE: Institute of Electrical and Electronics Engineers</a:t>
            </a:r>
            <a:endParaRPr lang="en-US" sz="800" dirty="0"/>
          </a:p>
          <a:p>
            <a:pPr lvl="0"/>
            <a:r>
              <a:rPr lang="en-US" sz="800" i="1" dirty="0"/>
              <a:t>ITU:  International Telecommunications Union</a:t>
            </a:r>
          </a:p>
          <a:p>
            <a:pPr lvl="0"/>
            <a:r>
              <a:rPr lang="en-US" sz="800" i="1" dirty="0"/>
              <a:t>JARUS: Joint Authorities for Rulemaking on Unmanned Systems</a:t>
            </a:r>
          </a:p>
          <a:p>
            <a:pPr lvl="0"/>
            <a:r>
              <a:rPr lang="en-US" sz="800" i="1" dirty="0"/>
              <a:t>MIT / LL: Massachusetts Institute of Technology Lincoln Laboratory</a:t>
            </a:r>
          </a:p>
          <a:p>
            <a:r>
              <a:rPr lang="en-US" sz="800" i="1" dirty="0"/>
              <a:t>MITRE CAASD:  Center for Advanced Aviation Systems Development</a:t>
            </a:r>
          </a:p>
          <a:p>
            <a:pPr lvl="0"/>
            <a:r>
              <a:rPr lang="en-US" sz="800" i="1" dirty="0"/>
              <a:t>NATO: North Atlantic Treaty Organization </a:t>
            </a:r>
            <a:endParaRPr lang="en-US" sz="800" dirty="0"/>
          </a:p>
          <a:p>
            <a:pPr lvl="0"/>
            <a:r>
              <a:rPr lang="en-US" sz="800" i="1" dirty="0"/>
              <a:t>NSF: National Science Foundation</a:t>
            </a:r>
            <a:endParaRPr lang="en-US" sz="800" dirty="0"/>
          </a:p>
          <a:p>
            <a:pPr lvl="0"/>
            <a:r>
              <a:rPr lang="en-US" sz="800" i="1" dirty="0"/>
              <a:t>NIST: National Institute of Standards and Technology</a:t>
            </a:r>
            <a:endParaRPr lang="en-US" sz="800" dirty="0"/>
          </a:p>
          <a:p>
            <a:pPr lvl="0"/>
            <a:r>
              <a:rPr lang="en-US" sz="800" i="1" dirty="0"/>
              <a:t>SAE:  Society of Automotive Engineers </a:t>
            </a:r>
            <a:endParaRPr lang="en-US" sz="800" dirty="0"/>
          </a:p>
          <a:p>
            <a:pPr lvl="0"/>
            <a:r>
              <a:rPr lang="en-US" sz="800" i="1" dirty="0"/>
              <a:t>TRB: Transportation Research Board</a:t>
            </a:r>
            <a:endParaRPr lang="en-US" sz="800" dirty="0"/>
          </a:p>
        </p:txBody>
      </p:sp>
      <p:sp>
        <p:nvSpPr>
          <p:cNvPr id="9" name="TextBox 8"/>
          <p:cNvSpPr txBox="1"/>
          <p:nvPr/>
        </p:nvSpPr>
        <p:spPr>
          <a:xfrm>
            <a:off x="823778" y="5334000"/>
            <a:ext cx="3595822" cy="1569660"/>
          </a:xfrm>
          <a:prstGeom prst="rect">
            <a:avLst/>
          </a:prstGeom>
          <a:noFill/>
        </p:spPr>
        <p:txBody>
          <a:bodyPr wrap="square" rtlCol="0">
            <a:spAutoFit/>
          </a:bodyPr>
          <a:lstStyle/>
          <a:p>
            <a:pPr lvl="0"/>
            <a:r>
              <a:rPr lang="en-US" sz="800" i="1" dirty="0"/>
              <a:t>AFRL: Air Force Research Lab</a:t>
            </a:r>
            <a:endParaRPr lang="en-US" sz="800" dirty="0"/>
          </a:p>
          <a:p>
            <a:pPr lvl="0"/>
            <a:r>
              <a:rPr lang="en-US" sz="800" i="1" dirty="0"/>
              <a:t>ANSI: American National Standards Institute</a:t>
            </a:r>
            <a:endParaRPr lang="en-US" sz="800" dirty="0"/>
          </a:p>
          <a:p>
            <a:pPr lvl="0"/>
            <a:r>
              <a:rPr lang="en-US" sz="800" i="1" dirty="0"/>
              <a:t>ASEB: Aeronautics and Space Engineering Board</a:t>
            </a:r>
          </a:p>
          <a:p>
            <a:pPr lvl="0"/>
            <a:r>
              <a:rPr lang="en-US" sz="800" i="1" dirty="0"/>
              <a:t>ASSURE: Alliance for System Safety of UAS through Research Excellence CANSO: Civil Air Navigation Services Organization</a:t>
            </a:r>
            <a:endParaRPr lang="en-US" sz="800" dirty="0"/>
          </a:p>
          <a:p>
            <a:pPr lvl="0"/>
            <a:r>
              <a:rPr lang="en-US" sz="800" i="1" dirty="0"/>
              <a:t>CTA: Consumer Technology Association</a:t>
            </a:r>
            <a:endParaRPr lang="en-US" sz="800" dirty="0"/>
          </a:p>
          <a:p>
            <a:pPr lvl="0"/>
            <a:r>
              <a:rPr lang="en-US" sz="800" i="1" dirty="0"/>
              <a:t>EASA:  European Aviation Safety Agency</a:t>
            </a:r>
          </a:p>
          <a:p>
            <a:pPr lvl="0"/>
            <a:r>
              <a:rPr lang="en-US" sz="800" i="1" dirty="0"/>
              <a:t>EuroCAE: European Organisation for Civil Aviation Equipment</a:t>
            </a:r>
            <a:endParaRPr lang="en-US" sz="800" dirty="0"/>
          </a:p>
          <a:p>
            <a:pPr lvl="0"/>
            <a:r>
              <a:rPr lang="en-US" sz="800" i="1" dirty="0"/>
              <a:t>EXCOM SSG SARP: Executive Committee – Senior Steering Group – </a:t>
            </a:r>
          </a:p>
          <a:p>
            <a:pPr lvl="0"/>
            <a:r>
              <a:rPr lang="en-US" sz="800" i="1" dirty="0"/>
              <a:t>Science And Research Panel</a:t>
            </a:r>
          </a:p>
          <a:p>
            <a:r>
              <a:rPr lang="en-US" sz="800" i="1" dirty="0"/>
              <a:t>FAA CAMI:  Civil Aerospace Medical Institute</a:t>
            </a:r>
          </a:p>
          <a:p>
            <a:r>
              <a:rPr lang="en-US" sz="800" i="1" dirty="0"/>
              <a:t>FAA WJHTC:  William J. Hughes Technical Center </a:t>
            </a:r>
          </a:p>
        </p:txBody>
      </p:sp>
      <p:pic>
        <p:nvPicPr>
          <p:cNvPr id="5" name="Picture 4"/>
          <p:cNvPicPr>
            <a:picLocks noChangeAspect="1"/>
          </p:cNvPicPr>
          <p:nvPr/>
        </p:nvPicPr>
        <p:blipFill>
          <a:blip r:embed="rId3"/>
          <a:stretch>
            <a:fillRect/>
          </a:stretch>
        </p:blipFill>
        <p:spPr>
          <a:xfrm>
            <a:off x="1629031" y="381000"/>
            <a:ext cx="5251954" cy="5251954"/>
          </a:xfrm>
          <a:prstGeom prst="rect">
            <a:avLst/>
          </a:prstGeom>
        </p:spPr>
      </p:pic>
    </p:spTree>
    <p:extLst>
      <p:ext uri="{BB962C8B-B14F-4D97-AF65-F5344CB8AC3E}">
        <p14:creationId xmlns:p14="http://schemas.microsoft.com/office/powerpoint/2010/main" val="341742506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768</Words>
  <Application>Microsoft Office PowerPoint</Application>
  <PresentationFormat>On-screen Show (4:3)</PresentationFormat>
  <Paragraphs>122</Paragraphs>
  <Slides>17</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Arial Narrow</vt:lpstr>
      <vt:lpstr>Calibri</vt:lpstr>
      <vt:lpstr>Times New Roman</vt:lpstr>
      <vt:lpstr>Office Theme</vt:lpstr>
      <vt:lpstr>Theme1</vt:lpstr>
      <vt:lpstr>FAA UAS Integration Research Plan 2017-2022 Update</vt:lpstr>
      <vt:lpstr>Section 2211: Unmanned Aircraft Systems Research and Development Roadmap</vt:lpstr>
      <vt:lpstr>FAA UAS Integration Research Plan</vt:lpstr>
      <vt:lpstr>Alignment to FAA’s Strategic Priorities</vt:lpstr>
      <vt:lpstr>National Aviation Research Plan: Alignment of Research Planning Framework and Terminology</vt:lpstr>
      <vt:lpstr>FAA’s Research Approach</vt:lpstr>
      <vt:lpstr>FAA’s Applied Research Methods</vt:lpstr>
      <vt:lpstr>UAS Integration Landscape</vt:lpstr>
      <vt:lpstr>UAS Research Collaboration &amp; Partnerships</vt:lpstr>
      <vt:lpstr>UAS Research Functional Areas</vt:lpstr>
      <vt:lpstr>UAS Research Domains</vt:lpstr>
      <vt:lpstr>Operational Capabilities Towards Full UAS Integration</vt:lpstr>
      <vt:lpstr>UAS Research Timelines - Overview</vt:lpstr>
      <vt:lpstr>Expanded Operations Research Summary</vt:lpstr>
      <vt:lpstr>PowerPoint Presentation</vt:lpstr>
      <vt:lpstr>PowerPoint Presentation</vt:lpstr>
      <vt:lpstr>Conclusion</vt:lpstr>
    </vt:vector>
  </TitlesOfParts>
  <Company>FAA/AVS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UAS Integration Research Planning Roundtable</dc:title>
  <dc:creator>FAA</dc:creator>
  <cp:lastModifiedBy>Saunders-Hodge, Sabrina (FAA)</cp:lastModifiedBy>
  <cp:revision>96</cp:revision>
  <cp:lastPrinted>2017-08-24T15:55:07Z</cp:lastPrinted>
  <dcterms:created xsi:type="dcterms:W3CDTF">2017-05-03T12:00:00Z</dcterms:created>
  <dcterms:modified xsi:type="dcterms:W3CDTF">2017-09-28T15:06:01Z</dcterms:modified>
</cp:coreProperties>
</file>