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35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6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40"/>
  </p:notesMasterIdLst>
  <p:handoutMasterIdLst>
    <p:handoutMasterId r:id="rId41"/>
  </p:handoutMasterIdLst>
  <p:sldIdLst>
    <p:sldId id="279" r:id="rId3"/>
    <p:sldId id="270" r:id="rId4"/>
    <p:sldId id="430" r:id="rId5"/>
    <p:sldId id="291" r:id="rId6"/>
    <p:sldId id="274" r:id="rId7"/>
    <p:sldId id="433" r:id="rId8"/>
    <p:sldId id="435" r:id="rId9"/>
    <p:sldId id="273" r:id="rId10"/>
    <p:sldId id="292" r:id="rId11"/>
    <p:sldId id="454" r:id="rId12"/>
    <p:sldId id="436" r:id="rId13"/>
    <p:sldId id="458" r:id="rId14"/>
    <p:sldId id="437" r:id="rId15"/>
    <p:sldId id="460" r:id="rId16"/>
    <p:sldId id="438" r:id="rId17"/>
    <p:sldId id="457" r:id="rId18"/>
    <p:sldId id="431" r:id="rId19"/>
    <p:sldId id="426" r:id="rId20"/>
    <p:sldId id="427" r:id="rId21"/>
    <p:sldId id="428" r:id="rId22"/>
    <p:sldId id="429" r:id="rId23"/>
    <p:sldId id="439" r:id="rId24"/>
    <p:sldId id="462" r:id="rId25"/>
    <p:sldId id="442" r:id="rId26"/>
    <p:sldId id="447" r:id="rId27"/>
    <p:sldId id="445" r:id="rId28"/>
    <p:sldId id="451" r:id="rId29"/>
    <p:sldId id="446" r:id="rId30"/>
    <p:sldId id="444" r:id="rId31"/>
    <p:sldId id="441" r:id="rId32"/>
    <p:sldId id="450" r:id="rId33"/>
    <p:sldId id="415" r:id="rId34"/>
    <p:sldId id="449" r:id="rId35"/>
    <p:sldId id="282" r:id="rId36"/>
    <p:sldId id="453" r:id="rId37"/>
    <p:sldId id="461" r:id="rId38"/>
    <p:sldId id="283" r:id="rId39"/>
  </p:sldIdLst>
  <p:sldSz cx="9144000" cy="6858000" type="screen4x3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6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03447BB-5D67-496B-8E87-E561075AD55C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6881" autoAdjust="0"/>
  </p:normalViewPr>
  <p:slideViewPr>
    <p:cSldViewPr>
      <p:cViewPr varScale="1">
        <p:scale>
          <a:sx n="94" d="100"/>
          <a:sy n="94" d="100"/>
        </p:scale>
        <p:origin x="1992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3264"/>
    </p:cViewPr>
  </p:sorter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47" Type="http://schemas.openxmlformats.org/officeDocument/2006/relationships/customXml" Target="../customXml/item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customXml" Target="../customXml/item2.xml"/><Relationship Id="rId20" Type="http://schemas.openxmlformats.org/officeDocument/2006/relationships/slide" Target="slides/slide18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54C6E1-AF92-4FB7-A013-0B520EBC30AE}" type="datetimeFigureOut">
              <a:rPr lang="en-US"/>
              <a:t>3/17/2016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52D9BF-D574-4807-B36C-9E2A025BE82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67921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C10850-0874-4A61-99B4-D613C5E8D9EA}" type="datetimeFigureOut">
              <a:rPr lang="en-US"/>
              <a:t>3/17/2016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1EC53-F507-411E-9ADC-FBCFECE09D3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58182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sosceles Triangle 5"/>
          <p:cNvSpPr/>
          <p:nvPr/>
        </p:nvSpPr>
        <p:spPr>
          <a:xfrm>
            <a:off x="-1205" y="-1115"/>
            <a:ext cx="9145184" cy="6863692"/>
          </a:xfrm>
          <a:custGeom>
            <a:avLst/>
            <a:gdLst/>
            <a:ahLst/>
            <a:cxnLst/>
            <a:rect l="l" t="t" r="r" b="b"/>
            <a:pathLst>
              <a:path w="9145184" h="5147769">
                <a:moveTo>
                  <a:pt x="4573206" y="2611793"/>
                </a:moveTo>
                <a:lnTo>
                  <a:pt x="4673081" y="5144337"/>
                </a:lnTo>
                <a:lnTo>
                  <a:pt x="4473331" y="5144337"/>
                </a:lnTo>
                <a:close/>
                <a:moveTo>
                  <a:pt x="4571642" y="2577669"/>
                </a:moveTo>
                <a:lnTo>
                  <a:pt x="4568842" y="2582993"/>
                </a:lnTo>
                <a:lnTo>
                  <a:pt x="4572592" y="2595063"/>
                </a:lnTo>
                <a:lnTo>
                  <a:pt x="4576342" y="2582993"/>
                </a:lnTo>
                <a:lnTo>
                  <a:pt x="4573542" y="2577669"/>
                </a:lnTo>
                <a:lnTo>
                  <a:pt x="4576527" y="2582398"/>
                </a:lnTo>
                <a:lnTo>
                  <a:pt x="4577948" y="2577822"/>
                </a:lnTo>
                <a:lnTo>
                  <a:pt x="4576812" y="2582849"/>
                </a:lnTo>
                <a:lnTo>
                  <a:pt x="6195680" y="5147769"/>
                </a:lnTo>
                <a:lnTo>
                  <a:pt x="5925258" y="5147769"/>
                </a:lnTo>
                <a:lnTo>
                  <a:pt x="4576648" y="2583574"/>
                </a:lnTo>
                <a:lnTo>
                  <a:pt x="4573436" y="2597778"/>
                </a:lnTo>
                <a:lnTo>
                  <a:pt x="5365626" y="5147732"/>
                </a:lnTo>
                <a:lnTo>
                  <a:pt x="5148352" y="5147731"/>
                </a:lnTo>
                <a:lnTo>
                  <a:pt x="4572592" y="2601509"/>
                </a:lnTo>
                <a:lnTo>
                  <a:pt x="3996832" y="5147731"/>
                </a:lnTo>
                <a:lnTo>
                  <a:pt x="3779558" y="5147732"/>
                </a:lnTo>
                <a:lnTo>
                  <a:pt x="4571749" y="2597778"/>
                </a:lnTo>
                <a:lnTo>
                  <a:pt x="4568537" y="2583574"/>
                </a:lnTo>
                <a:lnTo>
                  <a:pt x="3219926" y="5147769"/>
                </a:lnTo>
                <a:lnTo>
                  <a:pt x="2949504" y="5147769"/>
                </a:lnTo>
                <a:lnTo>
                  <a:pt x="4568373" y="2582849"/>
                </a:lnTo>
                <a:lnTo>
                  <a:pt x="4567236" y="2577822"/>
                </a:lnTo>
                <a:lnTo>
                  <a:pt x="4568658" y="2582398"/>
                </a:lnTo>
                <a:close/>
                <a:moveTo>
                  <a:pt x="4575557" y="2575085"/>
                </a:moveTo>
                <a:lnTo>
                  <a:pt x="7359080" y="5147393"/>
                </a:lnTo>
                <a:lnTo>
                  <a:pt x="6952676" y="5147393"/>
                </a:lnTo>
                <a:close/>
                <a:moveTo>
                  <a:pt x="4569627" y="2575085"/>
                </a:moveTo>
                <a:lnTo>
                  <a:pt x="2192508" y="5147393"/>
                </a:lnTo>
                <a:lnTo>
                  <a:pt x="1786104" y="5147393"/>
                </a:lnTo>
                <a:close/>
                <a:moveTo>
                  <a:pt x="4575024" y="2574459"/>
                </a:moveTo>
                <a:lnTo>
                  <a:pt x="4578940" y="2575344"/>
                </a:lnTo>
                <a:lnTo>
                  <a:pt x="4578048" y="2574781"/>
                </a:lnTo>
                <a:lnTo>
                  <a:pt x="4579253" y="2575415"/>
                </a:lnTo>
                <a:lnTo>
                  <a:pt x="9145184" y="3607878"/>
                </a:lnTo>
                <a:lnTo>
                  <a:pt x="9145184" y="3994264"/>
                </a:lnTo>
                <a:lnTo>
                  <a:pt x="4580914" y="2576289"/>
                </a:lnTo>
                <a:lnTo>
                  <a:pt x="9144554" y="4976484"/>
                </a:lnTo>
                <a:lnTo>
                  <a:pt x="9144554" y="5147483"/>
                </a:lnTo>
                <a:lnTo>
                  <a:pt x="8654212" y="5147483"/>
                </a:lnTo>
                <a:lnTo>
                  <a:pt x="4579973" y="2575996"/>
                </a:lnTo>
                <a:close/>
                <a:moveTo>
                  <a:pt x="4570160" y="2574459"/>
                </a:moveTo>
                <a:lnTo>
                  <a:pt x="4565211" y="2575996"/>
                </a:lnTo>
                <a:lnTo>
                  <a:pt x="490972" y="5147483"/>
                </a:lnTo>
                <a:lnTo>
                  <a:pt x="629" y="5147483"/>
                </a:lnTo>
                <a:lnTo>
                  <a:pt x="630" y="4976484"/>
                </a:lnTo>
                <a:lnTo>
                  <a:pt x="4564270" y="2576289"/>
                </a:lnTo>
                <a:lnTo>
                  <a:pt x="0" y="3994264"/>
                </a:lnTo>
                <a:lnTo>
                  <a:pt x="0" y="3607878"/>
                </a:lnTo>
                <a:lnTo>
                  <a:pt x="4565931" y="2575415"/>
                </a:lnTo>
                <a:lnTo>
                  <a:pt x="4567137" y="2574781"/>
                </a:lnTo>
                <a:lnTo>
                  <a:pt x="4566244" y="2575344"/>
                </a:lnTo>
                <a:close/>
                <a:moveTo>
                  <a:pt x="630" y="286"/>
                </a:moveTo>
                <a:lnTo>
                  <a:pt x="490972" y="286"/>
                </a:lnTo>
                <a:lnTo>
                  <a:pt x="4565212" y="2571773"/>
                </a:lnTo>
                <a:lnTo>
                  <a:pt x="4567326" y="2572430"/>
                </a:lnTo>
                <a:lnTo>
                  <a:pt x="4569443" y="2572513"/>
                </a:lnTo>
                <a:lnTo>
                  <a:pt x="1786104" y="376"/>
                </a:lnTo>
                <a:lnTo>
                  <a:pt x="2192508" y="376"/>
                </a:lnTo>
                <a:lnTo>
                  <a:pt x="4569471" y="2572514"/>
                </a:lnTo>
                <a:lnTo>
                  <a:pt x="4571301" y="2572587"/>
                </a:lnTo>
                <a:lnTo>
                  <a:pt x="4569599" y="2572654"/>
                </a:lnTo>
                <a:lnTo>
                  <a:pt x="4569627" y="2572684"/>
                </a:lnTo>
                <a:lnTo>
                  <a:pt x="4569595" y="2572654"/>
                </a:lnTo>
                <a:lnTo>
                  <a:pt x="4568222" y="2572708"/>
                </a:lnTo>
                <a:lnTo>
                  <a:pt x="4570160" y="2573310"/>
                </a:lnTo>
                <a:lnTo>
                  <a:pt x="4567604" y="2572732"/>
                </a:lnTo>
                <a:lnTo>
                  <a:pt x="4566783" y="2572765"/>
                </a:lnTo>
                <a:lnTo>
                  <a:pt x="4567137" y="2572988"/>
                </a:lnTo>
                <a:lnTo>
                  <a:pt x="4566717" y="2572767"/>
                </a:lnTo>
                <a:lnTo>
                  <a:pt x="1205" y="2752816"/>
                </a:lnTo>
                <a:lnTo>
                  <a:pt x="1205" y="2392358"/>
                </a:lnTo>
                <a:lnTo>
                  <a:pt x="4565974" y="2572377"/>
                </a:lnTo>
                <a:lnTo>
                  <a:pt x="4565931" y="2572354"/>
                </a:lnTo>
                <a:lnTo>
                  <a:pt x="0" y="1539891"/>
                </a:lnTo>
                <a:lnTo>
                  <a:pt x="0" y="1153505"/>
                </a:lnTo>
                <a:lnTo>
                  <a:pt x="4564271" y="2571481"/>
                </a:lnTo>
                <a:lnTo>
                  <a:pt x="630" y="171286"/>
                </a:lnTo>
                <a:close/>
                <a:moveTo>
                  <a:pt x="9144554" y="286"/>
                </a:moveTo>
                <a:lnTo>
                  <a:pt x="9144554" y="171286"/>
                </a:lnTo>
                <a:lnTo>
                  <a:pt x="4580915" y="2571480"/>
                </a:lnTo>
                <a:lnTo>
                  <a:pt x="9145184" y="1153505"/>
                </a:lnTo>
                <a:lnTo>
                  <a:pt x="9145184" y="1539891"/>
                </a:lnTo>
                <a:lnTo>
                  <a:pt x="4579254" y="2572354"/>
                </a:lnTo>
                <a:lnTo>
                  <a:pt x="4579211" y="2572377"/>
                </a:lnTo>
                <a:lnTo>
                  <a:pt x="9143978" y="2392358"/>
                </a:lnTo>
                <a:lnTo>
                  <a:pt x="9143979" y="2752816"/>
                </a:lnTo>
                <a:lnTo>
                  <a:pt x="4578467" y="2572767"/>
                </a:lnTo>
                <a:lnTo>
                  <a:pt x="4578048" y="2572988"/>
                </a:lnTo>
                <a:lnTo>
                  <a:pt x="4578402" y="2572765"/>
                </a:lnTo>
                <a:lnTo>
                  <a:pt x="4577580" y="2572732"/>
                </a:lnTo>
                <a:lnTo>
                  <a:pt x="4575024" y="2573310"/>
                </a:lnTo>
                <a:lnTo>
                  <a:pt x="4576963" y="2572708"/>
                </a:lnTo>
                <a:lnTo>
                  <a:pt x="4575590" y="2572654"/>
                </a:lnTo>
                <a:lnTo>
                  <a:pt x="4575557" y="2572684"/>
                </a:lnTo>
                <a:lnTo>
                  <a:pt x="4575585" y="2572654"/>
                </a:lnTo>
                <a:lnTo>
                  <a:pt x="4573884" y="2572587"/>
                </a:lnTo>
                <a:lnTo>
                  <a:pt x="4575714" y="2572515"/>
                </a:lnTo>
                <a:lnTo>
                  <a:pt x="6952676" y="376"/>
                </a:lnTo>
                <a:lnTo>
                  <a:pt x="7359080" y="376"/>
                </a:lnTo>
                <a:lnTo>
                  <a:pt x="4575742" y="2572513"/>
                </a:lnTo>
                <a:lnTo>
                  <a:pt x="4577858" y="2572430"/>
                </a:lnTo>
                <a:lnTo>
                  <a:pt x="4579973" y="2571773"/>
                </a:lnTo>
                <a:lnTo>
                  <a:pt x="8654212" y="286"/>
                </a:lnTo>
                <a:close/>
                <a:moveTo>
                  <a:pt x="3219926" y="0"/>
                </a:moveTo>
                <a:lnTo>
                  <a:pt x="4568537" y="2564195"/>
                </a:lnTo>
                <a:lnTo>
                  <a:pt x="4571749" y="2549991"/>
                </a:lnTo>
                <a:lnTo>
                  <a:pt x="3779558" y="38"/>
                </a:lnTo>
                <a:lnTo>
                  <a:pt x="3996832" y="38"/>
                </a:lnTo>
                <a:lnTo>
                  <a:pt x="4572260" y="2544793"/>
                </a:lnTo>
                <a:lnTo>
                  <a:pt x="4471935" y="837"/>
                </a:lnTo>
                <a:lnTo>
                  <a:pt x="4674477" y="837"/>
                </a:lnTo>
                <a:lnTo>
                  <a:pt x="4574412" y="2538215"/>
                </a:lnTo>
                <a:lnTo>
                  <a:pt x="5148352" y="38"/>
                </a:lnTo>
                <a:lnTo>
                  <a:pt x="5365626" y="38"/>
                </a:lnTo>
                <a:lnTo>
                  <a:pt x="4574021" y="2548106"/>
                </a:lnTo>
                <a:lnTo>
                  <a:pt x="4573871" y="2551916"/>
                </a:lnTo>
                <a:lnTo>
                  <a:pt x="4576648" y="2564195"/>
                </a:lnTo>
                <a:lnTo>
                  <a:pt x="5925258" y="0"/>
                </a:lnTo>
                <a:lnTo>
                  <a:pt x="6195680" y="0"/>
                </a:lnTo>
                <a:lnTo>
                  <a:pt x="4576812" y="2564920"/>
                </a:lnTo>
                <a:lnTo>
                  <a:pt x="4577948" y="2569947"/>
                </a:lnTo>
                <a:lnTo>
                  <a:pt x="4576527" y="2565371"/>
                </a:lnTo>
                <a:lnTo>
                  <a:pt x="4573542" y="2570100"/>
                </a:lnTo>
                <a:lnTo>
                  <a:pt x="4576342" y="2564777"/>
                </a:lnTo>
                <a:lnTo>
                  <a:pt x="4573699" y="2556271"/>
                </a:lnTo>
                <a:lnTo>
                  <a:pt x="4573206" y="2568777"/>
                </a:lnTo>
                <a:lnTo>
                  <a:pt x="4572575" y="2552763"/>
                </a:lnTo>
                <a:lnTo>
                  <a:pt x="4568842" y="2564777"/>
                </a:lnTo>
                <a:lnTo>
                  <a:pt x="4571642" y="2570100"/>
                </a:lnTo>
                <a:lnTo>
                  <a:pt x="4568658" y="2565371"/>
                </a:lnTo>
                <a:lnTo>
                  <a:pt x="4567236" y="2569947"/>
                </a:lnTo>
                <a:lnTo>
                  <a:pt x="4568373" y="2564920"/>
                </a:lnTo>
                <a:lnTo>
                  <a:pt x="2949504" y="0"/>
                </a:lnTo>
                <a:close/>
              </a:path>
            </a:pathLst>
          </a:custGeom>
          <a:gradFill>
            <a:gsLst>
              <a:gs pos="0">
                <a:schemeClr val="bg1">
                  <a:alpha val="1000"/>
                </a:schemeClr>
              </a:gs>
              <a:gs pos="100000">
                <a:schemeClr val="bg1">
                  <a:alpha val="1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24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140200"/>
            <a:ext cx="7315200" cy="101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62" name="Rectangle 61"/>
          <p:cNvSpPr/>
          <p:nvPr/>
        </p:nvSpPr>
        <p:spPr bwMode="hidden">
          <a:xfrm>
            <a:off x="0" y="1905001"/>
            <a:ext cx="9144000" cy="214825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>
              <a:lnSpc>
                <a:spcPct val="90000"/>
              </a:lnSpc>
            </a:pPr>
            <a:endParaRPr sz="320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2"/>
            <a:ext cx="7315200" cy="2147926"/>
          </a:xfrm>
        </p:spPr>
        <p:txBody>
          <a:bodyPr anchor="ctr">
            <a:normAutofit/>
          </a:bodyPr>
          <a:lstStyle>
            <a:lvl1pPr algn="ctr">
              <a:defRPr sz="4400" cap="all" normalizeH="0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lternate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-1115"/>
            <a:ext cx="5715000" cy="68591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67400" y="482600"/>
            <a:ext cx="2971800" cy="1422400"/>
          </a:xfrm>
        </p:spPr>
        <p:txBody>
          <a:bodyPr anchor="b" anchorCtr="0">
            <a:normAutofit/>
          </a:bodyPr>
          <a:lstStyle>
            <a:lvl1pPr algn="l"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1000" y="482601"/>
            <a:ext cx="4953001" cy="5842001"/>
          </a:xfrm>
          <a:noFill/>
          <a:ln w="9525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None/>
              <a:defRPr sz="27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67400" y="2108200"/>
            <a:ext cx="2971800" cy="42672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2000">
                <a:solidFill>
                  <a:schemeClr val="tx1"/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6303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2669581">
              <a:defRPr baseline="0"/>
            </a:lvl6pPr>
            <a:lvl7pPr marL="2669581">
              <a:defRPr baseline="0"/>
            </a:lvl7pPr>
            <a:lvl8pPr marL="2669581">
              <a:defRPr baseline="0"/>
            </a:lvl8pPr>
            <a:lvl9pPr marL="2669581"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/>
              <a:t>3/17/2016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31994" y="482600"/>
            <a:ext cx="1383347" cy="57912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482600"/>
            <a:ext cx="6781800" cy="5791201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/>
              <a:t>3/17/2016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/>
              <a:t>3/17/2016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sosceles Triangle 5"/>
          <p:cNvSpPr/>
          <p:nvPr/>
        </p:nvSpPr>
        <p:spPr>
          <a:xfrm>
            <a:off x="-1205" y="-1115"/>
            <a:ext cx="9145184" cy="6863692"/>
          </a:xfrm>
          <a:custGeom>
            <a:avLst/>
            <a:gdLst/>
            <a:ahLst/>
            <a:cxnLst/>
            <a:rect l="l" t="t" r="r" b="b"/>
            <a:pathLst>
              <a:path w="9145184" h="5147769">
                <a:moveTo>
                  <a:pt x="4573206" y="2611793"/>
                </a:moveTo>
                <a:lnTo>
                  <a:pt x="4673081" y="5144337"/>
                </a:lnTo>
                <a:lnTo>
                  <a:pt x="4473331" y="5144337"/>
                </a:lnTo>
                <a:close/>
                <a:moveTo>
                  <a:pt x="4571642" y="2577669"/>
                </a:moveTo>
                <a:lnTo>
                  <a:pt x="4568842" y="2582993"/>
                </a:lnTo>
                <a:lnTo>
                  <a:pt x="4572592" y="2595063"/>
                </a:lnTo>
                <a:lnTo>
                  <a:pt x="4576342" y="2582993"/>
                </a:lnTo>
                <a:lnTo>
                  <a:pt x="4573542" y="2577669"/>
                </a:lnTo>
                <a:lnTo>
                  <a:pt x="4576527" y="2582398"/>
                </a:lnTo>
                <a:lnTo>
                  <a:pt x="4577948" y="2577822"/>
                </a:lnTo>
                <a:lnTo>
                  <a:pt x="4576812" y="2582849"/>
                </a:lnTo>
                <a:lnTo>
                  <a:pt x="6195680" y="5147769"/>
                </a:lnTo>
                <a:lnTo>
                  <a:pt x="5925258" y="5147769"/>
                </a:lnTo>
                <a:lnTo>
                  <a:pt x="4576648" y="2583574"/>
                </a:lnTo>
                <a:lnTo>
                  <a:pt x="4573436" y="2597778"/>
                </a:lnTo>
                <a:lnTo>
                  <a:pt x="5365626" y="5147732"/>
                </a:lnTo>
                <a:lnTo>
                  <a:pt x="5148352" y="5147731"/>
                </a:lnTo>
                <a:lnTo>
                  <a:pt x="4572592" y="2601509"/>
                </a:lnTo>
                <a:lnTo>
                  <a:pt x="3996832" y="5147731"/>
                </a:lnTo>
                <a:lnTo>
                  <a:pt x="3779558" y="5147732"/>
                </a:lnTo>
                <a:lnTo>
                  <a:pt x="4571749" y="2597778"/>
                </a:lnTo>
                <a:lnTo>
                  <a:pt x="4568537" y="2583574"/>
                </a:lnTo>
                <a:lnTo>
                  <a:pt x="3219926" y="5147769"/>
                </a:lnTo>
                <a:lnTo>
                  <a:pt x="2949504" y="5147769"/>
                </a:lnTo>
                <a:lnTo>
                  <a:pt x="4568373" y="2582849"/>
                </a:lnTo>
                <a:lnTo>
                  <a:pt x="4567236" y="2577822"/>
                </a:lnTo>
                <a:lnTo>
                  <a:pt x="4568658" y="2582398"/>
                </a:lnTo>
                <a:close/>
                <a:moveTo>
                  <a:pt x="4575557" y="2575085"/>
                </a:moveTo>
                <a:lnTo>
                  <a:pt x="7359080" y="5147393"/>
                </a:lnTo>
                <a:lnTo>
                  <a:pt x="6952676" y="5147393"/>
                </a:lnTo>
                <a:close/>
                <a:moveTo>
                  <a:pt x="4569627" y="2575085"/>
                </a:moveTo>
                <a:lnTo>
                  <a:pt x="2192508" y="5147393"/>
                </a:lnTo>
                <a:lnTo>
                  <a:pt x="1786104" y="5147393"/>
                </a:lnTo>
                <a:close/>
                <a:moveTo>
                  <a:pt x="4575024" y="2574459"/>
                </a:moveTo>
                <a:lnTo>
                  <a:pt x="4578940" y="2575344"/>
                </a:lnTo>
                <a:lnTo>
                  <a:pt x="4578048" y="2574781"/>
                </a:lnTo>
                <a:lnTo>
                  <a:pt x="4579253" y="2575415"/>
                </a:lnTo>
                <a:lnTo>
                  <a:pt x="9145184" y="3607878"/>
                </a:lnTo>
                <a:lnTo>
                  <a:pt x="9145184" y="3994264"/>
                </a:lnTo>
                <a:lnTo>
                  <a:pt x="4580914" y="2576289"/>
                </a:lnTo>
                <a:lnTo>
                  <a:pt x="9144554" y="4976484"/>
                </a:lnTo>
                <a:lnTo>
                  <a:pt x="9144554" y="5147483"/>
                </a:lnTo>
                <a:lnTo>
                  <a:pt x="8654212" y="5147483"/>
                </a:lnTo>
                <a:lnTo>
                  <a:pt x="4579973" y="2575996"/>
                </a:lnTo>
                <a:close/>
                <a:moveTo>
                  <a:pt x="4570160" y="2574459"/>
                </a:moveTo>
                <a:lnTo>
                  <a:pt x="4565211" y="2575996"/>
                </a:lnTo>
                <a:lnTo>
                  <a:pt x="490972" y="5147483"/>
                </a:lnTo>
                <a:lnTo>
                  <a:pt x="629" y="5147483"/>
                </a:lnTo>
                <a:lnTo>
                  <a:pt x="630" y="4976484"/>
                </a:lnTo>
                <a:lnTo>
                  <a:pt x="4564270" y="2576289"/>
                </a:lnTo>
                <a:lnTo>
                  <a:pt x="0" y="3994264"/>
                </a:lnTo>
                <a:lnTo>
                  <a:pt x="0" y="3607878"/>
                </a:lnTo>
                <a:lnTo>
                  <a:pt x="4565931" y="2575415"/>
                </a:lnTo>
                <a:lnTo>
                  <a:pt x="4567137" y="2574781"/>
                </a:lnTo>
                <a:lnTo>
                  <a:pt x="4566244" y="2575344"/>
                </a:lnTo>
                <a:close/>
                <a:moveTo>
                  <a:pt x="630" y="286"/>
                </a:moveTo>
                <a:lnTo>
                  <a:pt x="490972" y="286"/>
                </a:lnTo>
                <a:lnTo>
                  <a:pt x="4565212" y="2571773"/>
                </a:lnTo>
                <a:lnTo>
                  <a:pt x="4567326" y="2572430"/>
                </a:lnTo>
                <a:lnTo>
                  <a:pt x="4569443" y="2572513"/>
                </a:lnTo>
                <a:lnTo>
                  <a:pt x="1786104" y="376"/>
                </a:lnTo>
                <a:lnTo>
                  <a:pt x="2192508" y="376"/>
                </a:lnTo>
                <a:lnTo>
                  <a:pt x="4569471" y="2572514"/>
                </a:lnTo>
                <a:lnTo>
                  <a:pt x="4571301" y="2572587"/>
                </a:lnTo>
                <a:lnTo>
                  <a:pt x="4569599" y="2572654"/>
                </a:lnTo>
                <a:lnTo>
                  <a:pt x="4569627" y="2572684"/>
                </a:lnTo>
                <a:lnTo>
                  <a:pt x="4569595" y="2572654"/>
                </a:lnTo>
                <a:lnTo>
                  <a:pt x="4568222" y="2572708"/>
                </a:lnTo>
                <a:lnTo>
                  <a:pt x="4570160" y="2573310"/>
                </a:lnTo>
                <a:lnTo>
                  <a:pt x="4567604" y="2572732"/>
                </a:lnTo>
                <a:lnTo>
                  <a:pt x="4566783" y="2572765"/>
                </a:lnTo>
                <a:lnTo>
                  <a:pt x="4567137" y="2572988"/>
                </a:lnTo>
                <a:lnTo>
                  <a:pt x="4566717" y="2572767"/>
                </a:lnTo>
                <a:lnTo>
                  <a:pt x="1205" y="2752816"/>
                </a:lnTo>
                <a:lnTo>
                  <a:pt x="1205" y="2392358"/>
                </a:lnTo>
                <a:lnTo>
                  <a:pt x="4565974" y="2572377"/>
                </a:lnTo>
                <a:lnTo>
                  <a:pt x="4565931" y="2572354"/>
                </a:lnTo>
                <a:lnTo>
                  <a:pt x="0" y="1539891"/>
                </a:lnTo>
                <a:lnTo>
                  <a:pt x="0" y="1153505"/>
                </a:lnTo>
                <a:lnTo>
                  <a:pt x="4564271" y="2571481"/>
                </a:lnTo>
                <a:lnTo>
                  <a:pt x="630" y="171286"/>
                </a:lnTo>
                <a:close/>
                <a:moveTo>
                  <a:pt x="9144554" y="286"/>
                </a:moveTo>
                <a:lnTo>
                  <a:pt x="9144554" y="171286"/>
                </a:lnTo>
                <a:lnTo>
                  <a:pt x="4580915" y="2571480"/>
                </a:lnTo>
                <a:lnTo>
                  <a:pt x="9145184" y="1153505"/>
                </a:lnTo>
                <a:lnTo>
                  <a:pt x="9145184" y="1539891"/>
                </a:lnTo>
                <a:lnTo>
                  <a:pt x="4579254" y="2572354"/>
                </a:lnTo>
                <a:lnTo>
                  <a:pt x="4579211" y="2572377"/>
                </a:lnTo>
                <a:lnTo>
                  <a:pt x="9143978" y="2392358"/>
                </a:lnTo>
                <a:lnTo>
                  <a:pt x="9143979" y="2752816"/>
                </a:lnTo>
                <a:lnTo>
                  <a:pt x="4578467" y="2572767"/>
                </a:lnTo>
                <a:lnTo>
                  <a:pt x="4578048" y="2572988"/>
                </a:lnTo>
                <a:lnTo>
                  <a:pt x="4578402" y="2572765"/>
                </a:lnTo>
                <a:lnTo>
                  <a:pt x="4577580" y="2572732"/>
                </a:lnTo>
                <a:lnTo>
                  <a:pt x="4575024" y="2573310"/>
                </a:lnTo>
                <a:lnTo>
                  <a:pt x="4576963" y="2572708"/>
                </a:lnTo>
                <a:lnTo>
                  <a:pt x="4575590" y="2572654"/>
                </a:lnTo>
                <a:lnTo>
                  <a:pt x="4575557" y="2572684"/>
                </a:lnTo>
                <a:lnTo>
                  <a:pt x="4575585" y="2572654"/>
                </a:lnTo>
                <a:lnTo>
                  <a:pt x="4573884" y="2572587"/>
                </a:lnTo>
                <a:lnTo>
                  <a:pt x="4575714" y="2572515"/>
                </a:lnTo>
                <a:lnTo>
                  <a:pt x="6952676" y="376"/>
                </a:lnTo>
                <a:lnTo>
                  <a:pt x="7359080" y="376"/>
                </a:lnTo>
                <a:lnTo>
                  <a:pt x="4575742" y="2572513"/>
                </a:lnTo>
                <a:lnTo>
                  <a:pt x="4577858" y="2572430"/>
                </a:lnTo>
                <a:lnTo>
                  <a:pt x="4579973" y="2571773"/>
                </a:lnTo>
                <a:lnTo>
                  <a:pt x="8654212" y="286"/>
                </a:lnTo>
                <a:close/>
                <a:moveTo>
                  <a:pt x="3219926" y="0"/>
                </a:moveTo>
                <a:lnTo>
                  <a:pt x="4568537" y="2564195"/>
                </a:lnTo>
                <a:lnTo>
                  <a:pt x="4571749" y="2549991"/>
                </a:lnTo>
                <a:lnTo>
                  <a:pt x="3779558" y="38"/>
                </a:lnTo>
                <a:lnTo>
                  <a:pt x="3996832" y="38"/>
                </a:lnTo>
                <a:lnTo>
                  <a:pt x="4572260" y="2544793"/>
                </a:lnTo>
                <a:lnTo>
                  <a:pt x="4471935" y="837"/>
                </a:lnTo>
                <a:lnTo>
                  <a:pt x="4674477" y="837"/>
                </a:lnTo>
                <a:lnTo>
                  <a:pt x="4574412" y="2538215"/>
                </a:lnTo>
                <a:lnTo>
                  <a:pt x="5148352" y="38"/>
                </a:lnTo>
                <a:lnTo>
                  <a:pt x="5365626" y="38"/>
                </a:lnTo>
                <a:lnTo>
                  <a:pt x="4574021" y="2548106"/>
                </a:lnTo>
                <a:lnTo>
                  <a:pt x="4573871" y="2551916"/>
                </a:lnTo>
                <a:lnTo>
                  <a:pt x="4576648" y="2564195"/>
                </a:lnTo>
                <a:lnTo>
                  <a:pt x="5925258" y="0"/>
                </a:lnTo>
                <a:lnTo>
                  <a:pt x="6195680" y="0"/>
                </a:lnTo>
                <a:lnTo>
                  <a:pt x="4576812" y="2564920"/>
                </a:lnTo>
                <a:lnTo>
                  <a:pt x="4577948" y="2569947"/>
                </a:lnTo>
                <a:lnTo>
                  <a:pt x="4576527" y="2565371"/>
                </a:lnTo>
                <a:lnTo>
                  <a:pt x="4573542" y="2570100"/>
                </a:lnTo>
                <a:lnTo>
                  <a:pt x="4576342" y="2564777"/>
                </a:lnTo>
                <a:lnTo>
                  <a:pt x="4573699" y="2556271"/>
                </a:lnTo>
                <a:lnTo>
                  <a:pt x="4573206" y="2568777"/>
                </a:lnTo>
                <a:lnTo>
                  <a:pt x="4572575" y="2552763"/>
                </a:lnTo>
                <a:lnTo>
                  <a:pt x="4568842" y="2564777"/>
                </a:lnTo>
                <a:lnTo>
                  <a:pt x="4571642" y="2570100"/>
                </a:lnTo>
                <a:lnTo>
                  <a:pt x="4568658" y="2565371"/>
                </a:lnTo>
                <a:lnTo>
                  <a:pt x="4567236" y="2569947"/>
                </a:lnTo>
                <a:lnTo>
                  <a:pt x="4568373" y="2564920"/>
                </a:lnTo>
                <a:lnTo>
                  <a:pt x="2949504" y="0"/>
                </a:lnTo>
                <a:close/>
              </a:path>
            </a:pathLst>
          </a:custGeom>
          <a:gradFill>
            <a:gsLst>
              <a:gs pos="0">
                <a:schemeClr val="bg1">
                  <a:alpha val="1000"/>
                </a:schemeClr>
              </a:gs>
              <a:gs pos="100000">
                <a:schemeClr val="bg1">
                  <a:alpha val="1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1"/>
            <a:ext cx="7315200" cy="1992597"/>
          </a:xfrm>
        </p:spPr>
        <p:txBody>
          <a:bodyPr anchor="b" anchorCtr="0">
            <a:noAutofit/>
          </a:bodyPr>
          <a:lstStyle>
            <a:lvl1pPr algn="ctr">
              <a:defRPr sz="4400" b="0" cap="all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632200"/>
            <a:ext cx="7315200" cy="1016000"/>
          </a:xfrm>
        </p:spPr>
        <p:txBody>
          <a:bodyPr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/>
              <a:t>3/17/2016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03401"/>
            <a:ext cx="3733800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400"/>
            </a:lvl6pPr>
            <a:lvl7pPr marL="2669581">
              <a:defRPr sz="1400"/>
            </a:lvl7pPr>
            <a:lvl8pPr marL="2669581">
              <a:defRPr sz="1400"/>
            </a:lvl8pPr>
            <a:lvl9pPr marL="2669581"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803401"/>
            <a:ext cx="3733800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 marL="2669581">
              <a:defRPr sz="1400" baseline="0"/>
            </a:lvl6pPr>
            <a:lvl7pPr marL="2669581">
              <a:defRPr sz="1400" baseline="0"/>
            </a:lvl7pPr>
            <a:lvl8pPr marL="2669581">
              <a:defRPr sz="1400" baseline="0"/>
            </a:lvl8pPr>
            <a:lvl9pPr marL="2669581">
              <a:defRPr sz="14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/>
              <a:t>3/17/2016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803400"/>
            <a:ext cx="3733800" cy="914400"/>
          </a:xfr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17800"/>
            <a:ext cx="3733800" cy="3556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 marL="2669581">
              <a:defRPr sz="1400"/>
            </a:lvl6pPr>
            <a:lvl7pPr marL="2669581">
              <a:defRPr sz="1400"/>
            </a:lvl7pPr>
            <a:lvl8pPr marL="2669581">
              <a:defRPr sz="1400"/>
            </a:lvl8pPr>
            <a:lvl9pPr marL="2669581"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400" y="1803400"/>
            <a:ext cx="3733800" cy="914400"/>
          </a:xfr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400" y="2717800"/>
            <a:ext cx="3733800" cy="3556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 marL="2669581">
              <a:defRPr sz="1400"/>
            </a:lvl6pPr>
            <a:lvl7pPr marL="2669581">
              <a:defRPr sz="1400"/>
            </a:lvl7pPr>
            <a:lvl8pPr marL="2669581">
              <a:defRPr sz="1400" baseline="0"/>
            </a:lvl8pPr>
            <a:lvl9pPr marL="2669581">
              <a:defRPr sz="14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/>
              <a:t>3/17/2016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/>
              <a:t>3/17/2016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-1115"/>
            <a:ext cx="5715000" cy="68591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67400" y="482600"/>
            <a:ext cx="2971800" cy="1422400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white">
          <a:xfrm>
            <a:off x="381000" y="482601"/>
            <a:ext cx="4953000" cy="5842001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67400" y="2108200"/>
            <a:ext cx="2971800" cy="426720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1600"/>
              </a:spcBef>
              <a:buNone/>
              <a:defRPr sz="2000">
                <a:solidFill>
                  <a:schemeClr val="tx1"/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sosceles Triangle 5"/>
          <p:cNvSpPr/>
          <p:nvPr/>
        </p:nvSpPr>
        <p:spPr>
          <a:xfrm>
            <a:off x="-1205" y="-1115"/>
            <a:ext cx="9145184" cy="6863692"/>
          </a:xfrm>
          <a:custGeom>
            <a:avLst/>
            <a:gdLst/>
            <a:ahLst/>
            <a:cxnLst/>
            <a:rect l="l" t="t" r="r" b="b"/>
            <a:pathLst>
              <a:path w="9145184" h="5147769">
                <a:moveTo>
                  <a:pt x="4573206" y="2611793"/>
                </a:moveTo>
                <a:lnTo>
                  <a:pt x="4673081" y="5144337"/>
                </a:lnTo>
                <a:lnTo>
                  <a:pt x="4473331" y="5144337"/>
                </a:lnTo>
                <a:close/>
                <a:moveTo>
                  <a:pt x="4571642" y="2577669"/>
                </a:moveTo>
                <a:lnTo>
                  <a:pt x="4568842" y="2582993"/>
                </a:lnTo>
                <a:lnTo>
                  <a:pt x="4572592" y="2595063"/>
                </a:lnTo>
                <a:lnTo>
                  <a:pt x="4576342" y="2582993"/>
                </a:lnTo>
                <a:lnTo>
                  <a:pt x="4573542" y="2577669"/>
                </a:lnTo>
                <a:lnTo>
                  <a:pt x="4576527" y="2582398"/>
                </a:lnTo>
                <a:lnTo>
                  <a:pt x="4577948" y="2577822"/>
                </a:lnTo>
                <a:lnTo>
                  <a:pt x="4576812" y="2582849"/>
                </a:lnTo>
                <a:lnTo>
                  <a:pt x="6195680" y="5147769"/>
                </a:lnTo>
                <a:lnTo>
                  <a:pt x="5925258" y="5147769"/>
                </a:lnTo>
                <a:lnTo>
                  <a:pt x="4576648" y="2583574"/>
                </a:lnTo>
                <a:lnTo>
                  <a:pt x="4573436" y="2597778"/>
                </a:lnTo>
                <a:lnTo>
                  <a:pt x="5365626" y="5147732"/>
                </a:lnTo>
                <a:lnTo>
                  <a:pt x="5148352" y="5147731"/>
                </a:lnTo>
                <a:lnTo>
                  <a:pt x="4572592" y="2601509"/>
                </a:lnTo>
                <a:lnTo>
                  <a:pt x="3996832" y="5147731"/>
                </a:lnTo>
                <a:lnTo>
                  <a:pt x="3779558" y="5147732"/>
                </a:lnTo>
                <a:lnTo>
                  <a:pt x="4571749" y="2597778"/>
                </a:lnTo>
                <a:lnTo>
                  <a:pt x="4568537" y="2583574"/>
                </a:lnTo>
                <a:lnTo>
                  <a:pt x="3219926" y="5147769"/>
                </a:lnTo>
                <a:lnTo>
                  <a:pt x="2949504" y="5147769"/>
                </a:lnTo>
                <a:lnTo>
                  <a:pt x="4568373" y="2582849"/>
                </a:lnTo>
                <a:lnTo>
                  <a:pt x="4567236" y="2577822"/>
                </a:lnTo>
                <a:lnTo>
                  <a:pt x="4568658" y="2582398"/>
                </a:lnTo>
                <a:close/>
                <a:moveTo>
                  <a:pt x="4575557" y="2575085"/>
                </a:moveTo>
                <a:lnTo>
                  <a:pt x="7359080" y="5147393"/>
                </a:lnTo>
                <a:lnTo>
                  <a:pt x="6952676" y="5147393"/>
                </a:lnTo>
                <a:close/>
                <a:moveTo>
                  <a:pt x="4569627" y="2575085"/>
                </a:moveTo>
                <a:lnTo>
                  <a:pt x="2192508" y="5147393"/>
                </a:lnTo>
                <a:lnTo>
                  <a:pt x="1786104" y="5147393"/>
                </a:lnTo>
                <a:close/>
                <a:moveTo>
                  <a:pt x="4575024" y="2574459"/>
                </a:moveTo>
                <a:lnTo>
                  <a:pt x="4578940" y="2575344"/>
                </a:lnTo>
                <a:lnTo>
                  <a:pt x="4578048" y="2574781"/>
                </a:lnTo>
                <a:lnTo>
                  <a:pt x="4579253" y="2575415"/>
                </a:lnTo>
                <a:lnTo>
                  <a:pt x="9145184" y="3607878"/>
                </a:lnTo>
                <a:lnTo>
                  <a:pt x="9145184" y="3994264"/>
                </a:lnTo>
                <a:lnTo>
                  <a:pt x="4580914" y="2576289"/>
                </a:lnTo>
                <a:lnTo>
                  <a:pt x="9144554" y="4976484"/>
                </a:lnTo>
                <a:lnTo>
                  <a:pt x="9144554" y="5147483"/>
                </a:lnTo>
                <a:lnTo>
                  <a:pt x="8654212" y="5147483"/>
                </a:lnTo>
                <a:lnTo>
                  <a:pt x="4579973" y="2575996"/>
                </a:lnTo>
                <a:close/>
                <a:moveTo>
                  <a:pt x="4570160" y="2574459"/>
                </a:moveTo>
                <a:lnTo>
                  <a:pt x="4565211" y="2575996"/>
                </a:lnTo>
                <a:lnTo>
                  <a:pt x="490972" y="5147483"/>
                </a:lnTo>
                <a:lnTo>
                  <a:pt x="629" y="5147483"/>
                </a:lnTo>
                <a:lnTo>
                  <a:pt x="630" y="4976484"/>
                </a:lnTo>
                <a:lnTo>
                  <a:pt x="4564270" y="2576289"/>
                </a:lnTo>
                <a:lnTo>
                  <a:pt x="0" y="3994264"/>
                </a:lnTo>
                <a:lnTo>
                  <a:pt x="0" y="3607878"/>
                </a:lnTo>
                <a:lnTo>
                  <a:pt x="4565931" y="2575415"/>
                </a:lnTo>
                <a:lnTo>
                  <a:pt x="4567137" y="2574781"/>
                </a:lnTo>
                <a:lnTo>
                  <a:pt x="4566244" y="2575344"/>
                </a:lnTo>
                <a:close/>
                <a:moveTo>
                  <a:pt x="630" y="286"/>
                </a:moveTo>
                <a:lnTo>
                  <a:pt x="490972" y="286"/>
                </a:lnTo>
                <a:lnTo>
                  <a:pt x="4565212" y="2571773"/>
                </a:lnTo>
                <a:lnTo>
                  <a:pt x="4567326" y="2572430"/>
                </a:lnTo>
                <a:lnTo>
                  <a:pt x="4569443" y="2572513"/>
                </a:lnTo>
                <a:lnTo>
                  <a:pt x="1786104" y="376"/>
                </a:lnTo>
                <a:lnTo>
                  <a:pt x="2192508" y="376"/>
                </a:lnTo>
                <a:lnTo>
                  <a:pt x="4569471" y="2572514"/>
                </a:lnTo>
                <a:lnTo>
                  <a:pt x="4571301" y="2572587"/>
                </a:lnTo>
                <a:lnTo>
                  <a:pt x="4569599" y="2572654"/>
                </a:lnTo>
                <a:lnTo>
                  <a:pt x="4569627" y="2572684"/>
                </a:lnTo>
                <a:lnTo>
                  <a:pt x="4569595" y="2572654"/>
                </a:lnTo>
                <a:lnTo>
                  <a:pt x="4568222" y="2572708"/>
                </a:lnTo>
                <a:lnTo>
                  <a:pt x="4570160" y="2573310"/>
                </a:lnTo>
                <a:lnTo>
                  <a:pt x="4567604" y="2572732"/>
                </a:lnTo>
                <a:lnTo>
                  <a:pt x="4566783" y="2572765"/>
                </a:lnTo>
                <a:lnTo>
                  <a:pt x="4567137" y="2572988"/>
                </a:lnTo>
                <a:lnTo>
                  <a:pt x="4566717" y="2572767"/>
                </a:lnTo>
                <a:lnTo>
                  <a:pt x="1205" y="2752816"/>
                </a:lnTo>
                <a:lnTo>
                  <a:pt x="1205" y="2392358"/>
                </a:lnTo>
                <a:lnTo>
                  <a:pt x="4565974" y="2572377"/>
                </a:lnTo>
                <a:lnTo>
                  <a:pt x="4565931" y="2572354"/>
                </a:lnTo>
                <a:lnTo>
                  <a:pt x="0" y="1539891"/>
                </a:lnTo>
                <a:lnTo>
                  <a:pt x="0" y="1153505"/>
                </a:lnTo>
                <a:lnTo>
                  <a:pt x="4564271" y="2571481"/>
                </a:lnTo>
                <a:lnTo>
                  <a:pt x="630" y="171286"/>
                </a:lnTo>
                <a:close/>
                <a:moveTo>
                  <a:pt x="9144554" y="286"/>
                </a:moveTo>
                <a:lnTo>
                  <a:pt x="9144554" y="171286"/>
                </a:lnTo>
                <a:lnTo>
                  <a:pt x="4580915" y="2571480"/>
                </a:lnTo>
                <a:lnTo>
                  <a:pt x="9145184" y="1153505"/>
                </a:lnTo>
                <a:lnTo>
                  <a:pt x="9145184" y="1539891"/>
                </a:lnTo>
                <a:lnTo>
                  <a:pt x="4579254" y="2572354"/>
                </a:lnTo>
                <a:lnTo>
                  <a:pt x="4579211" y="2572377"/>
                </a:lnTo>
                <a:lnTo>
                  <a:pt x="9143978" y="2392358"/>
                </a:lnTo>
                <a:lnTo>
                  <a:pt x="9143979" y="2752816"/>
                </a:lnTo>
                <a:lnTo>
                  <a:pt x="4578467" y="2572767"/>
                </a:lnTo>
                <a:lnTo>
                  <a:pt x="4578048" y="2572988"/>
                </a:lnTo>
                <a:lnTo>
                  <a:pt x="4578402" y="2572765"/>
                </a:lnTo>
                <a:lnTo>
                  <a:pt x="4577580" y="2572732"/>
                </a:lnTo>
                <a:lnTo>
                  <a:pt x="4575024" y="2573310"/>
                </a:lnTo>
                <a:lnTo>
                  <a:pt x="4576963" y="2572708"/>
                </a:lnTo>
                <a:lnTo>
                  <a:pt x="4575590" y="2572654"/>
                </a:lnTo>
                <a:lnTo>
                  <a:pt x="4575557" y="2572684"/>
                </a:lnTo>
                <a:lnTo>
                  <a:pt x="4575585" y="2572654"/>
                </a:lnTo>
                <a:lnTo>
                  <a:pt x="4573884" y="2572587"/>
                </a:lnTo>
                <a:lnTo>
                  <a:pt x="4575714" y="2572515"/>
                </a:lnTo>
                <a:lnTo>
                  <a:pt x="6952676" y="376"/>
                </a:lnTo>
                <a:lnTo>
                  <a:pt x="7359080" y="376"/>
                </a:lnTo>
                <a:lnTo>
                  <a:pt x="4575742" y="2572513"/>
                </a:lnTo>
                <a:lnTo>
                  <a:pt x="4577858" y="2572430"/>
                </a:lnTo>
                <a:lnTo>
                  <a:pt x="4579973" y="2571773"/>
                </a:lnTo>
                <a:lnTo>
                  <a:pt x="8654212" y="286"/>
                </a:lnTo>
                <a:close/>
                <a:moveTo>
                  <a:pt x="3219926" y="0"/>
                </a:moveTo>
                <a:lnTo>
                  <a:pt x="4568537" y="2564195"/>
                </a:lnTo>
                <a:lnTo>
                  <a:pt x="4571749" y="2549991"/>
                </a:lnTo>
                <a:lnTo>
                  <a:pt x="3779558" y="38"/>
                </a:lnTo>
                <a:lnTo>
                  <a:pt x="3996832" y="38"/>
                </a:lnTo>
                <a:lnTo>
                  <a:pt x="4572260" y="2544793"/>
                </a:lnTo>
                <a:lnTo>
                  <a:pt x="4471935" y="837"/>
                </a:lnTo>
                <a:lnTo>
                  <a:pt x="4674477" y="837"/>
                </a:lnTo>
                <a:lnTo>
                  <a:pt x="4574412" y="2538215"/>
                </a:lnTo>
                <a:lnTo>
                  <a:pt x="5148352" y="38"/>
                </a:lnTo>
                <a:lnTo>
                  <a:pt x="5365626" y="38"/>
                </a:lnTo>
                <a:lnTo>
                  <a:pt x="4574021" y="2548106"/>
                </a:lnTo>
                <a:lnTo>
                  <a:pt x="4573871" y="2551916"/>
                </a:lnTo>
                <a:lnTo>
                  <a:pt x="4576648" y="2564195"/>
                </a:lnTo>
                <a:lnTo>
                  <a:pt x="5925258" y="0"/>
                </a:lnTo>
                <a:lnTo>
                  <a:pt x="6195680" y="0"/>
                </a:lnTo>
                <a:lnTo>
                  <a:pt x="4576812" y="2564920"/>
                </a:lnTo>
                <a:lnTo>
                  <a:pt x="4577948" y="2569947"/>
                </a:lnTo>
                <a:lnTo>
                  <a:pt x="4576527" y="2565371"/>
                </a:lnTo>
                <a:lnTo>
                  <a:pt x="4573542" y="2570100"/>
                </a:lnTo>
                <a:lnTo>
                  <a:pt x="4576342" y="2564777"/>
                </a:lnTo>
                <a:lnTo>
                  <a:pt x="4573699" y="2556271"/>
                </a:lnTo>
                <a:lnTo>
                  <a:pt x="4573206" y="2568777"/>
                </a:lnTo>
                <a:lnTo>
                  <a:pt x="4572575" y="2552763"/>
                </a:lnTo>
                <a:lnTo>
                  <a:pt x="4568842" y="2564777"/>
                </a:lnTo>
                <a:lnTo>
                  <a:pt x="4571642" y="2570100"/>
                </a:lnTo>
                <a:lnTo>
                  <a:pt x="4568658" y="2565371"/>
                </a:lnTo>
                <a:lnTo>
                  <a:pt x="4567236" y="2569947"/>
                </a:lnTo>
                <a:lnTo>
                  <a:pt x="4568373" y="2564920"/>
                </a:lnTo>
                <a:lnTo>
                  <a:pt x="2949504" y="0"/>
                </a:lnTo>
                <a:close/>
              </a:path>
            </a:pathLst>
          </a:custGeom>
          <a:gradFill>
            <a:gsLst>
              <a:gs pos="0">
                <a:schemeClr val="bg1">
                  <a:alpha val="1000"/>
                </a:schemeClr>
              </a:gs>
              <a:gs pos="100000">
                <a:schemeClr val="bg1">
                  <a:alpha val="1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2400"/>
          </a:p>
        </p:txBody>
      </p:sp>
      <p:sp>
        <p:nvSpPr>
          <p:cNvPr id="9" name="Rectangle 8"/>
          <p:cNvSpPr/>
          <p:nvPr/>
        </p:nvSpPr>
        <p:spPr>
          <a:xfrm>
            <a:off x="0" y="-1115"/>
            <a:ext cx="4571386" cy="68591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0" y="1905000"/>
            <a:ext cx="3886200" cy="1727200"/>
          </a:xfrm>
        </p:spPr>
        <p:txBody>
          <a:bodyPr anchor="b" anchorCtr="0">
            <a:normAutofit/>
          </a:bodyPr>
          <a:lstStyle>
            <a:lvl1pPr algn="l"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1001" y="482601"/>
            <a:ext cx="3809386" cy="5862706"/>
          </a:xfrm>
          <a:noFill/>
          <a:ln w="9525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None/>
              <a:defRPr sz="27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0600" y="3733800"/>
            <a:ext cx="3886200" cy="17272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2000">
                <a:solidFill>
                  <a:schemeClr val="tx1"/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2600"/>
            <a:ext cx="7772400" cy="1219200"/>
          </a:xfrm>
          <a:prstGeom prst="rect">
            <a:avLst/>
          </a:prstGeom>
          <a:effectLst/>
        </p:spPr>
        <p:txBody>
          <a:bodyPr vert="horz" lIns="121899" tIns="60949" rIns="121899" bIns="60949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803401"/>
            <a:ext cx="7772400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75400"/>
            <a:ext cx="1066800" cy="195072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3B9B9059-F1D6-41D0-95CF-D21CAA096B3A}" type="datetimeFigureOut">
              <a:rPr lang="en-US"/>
              <a:pPr/>
              <a:t>3/17/2016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6375400"/>
            <a:ext cx="5562600" cy="195072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33360" y="6375400"/>
            <a:ext cx="624840" cy="195072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E5FD5434-F838-4DD4-A17B-1CB1A1850DF4}" type="slidenum">
              <a:rPr/>
              <a:p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82" r:id="rId10"/>
    <p:sldLayoutId id="2147483678" r:id="rId11"/>
    <p:sldLayoutId id="214748367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1218987" rtl="0" eaLnBrk="1" latinLnBrk="0" hangingPunct="1">
        <a:lnSpc>
          <a:spcPct val="8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1218987" rtl="0" eaLnBrk="1" latinLnBrk="0" hangingPunct="1">
        <a:lnSpc>
          <a:spcPct val="90000"/>
        </a:lnSpc>
        <a:spcBef>
          <a:spcPts val="1600"/>
        </a:spcBef>
        <a:buClr>
          <a:schemeClr val="tx2"/>
        </a:buClr>
        <a:buSzPct val="9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defTabSz="1218987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90000"/>
        <a:buFont typeface="Cambria" pitchFamily="18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74320" algn="l" defTabSz="1218987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74320" algn="l" defTabSz="1218987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100000"/>
        <a:buFont typeface="Cambria" pitchFamily="18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74320" algn="l" defTabSz="1218987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74320" algn="l" defTabSz="1218987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100000"/>
        <a:buFont typeface="Cambria" pitchFamily="18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74320" algn="l" defTabSz="1218987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74320" algn="l" defTabSz="1218987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100000"/>
        <a:buFont typeface="Cambria" pitchFamily="18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74320" algn="l" defTabSz="1218987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914400" y="4140200"/>
            <a:ext cx="7467600" cy="1879600"/>
          </a:xfrm>
        </p:spPr>
        <p:txBody>
          <a:bodyPr>
            <a:normAutofit fontScale="92500" lnSpcReduction="20000"/>
          </a:bodyPr>
          <a:lstStyle/>
          <a:p>
            <a:r>
              <a:rPr lang="en-US" sz="2000" dirty="0" smtClean="0"/>
              <a:t>3-23-2016</a:t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REDAC SAS</a:t>
            </a:r>
          </a:p>
          <a:p>
            <a:endParaRPr lang="en-US" dirty="0" smtClean="0">
              <a:solidFill>
                <a:srgbClr val="FFFF99"/>
              </a:solidFill>
            </a:endParaRPr>
          </a:p>
          <a:p>
            <a:pPr>
              <a:lnSpc>
                <a:spcPct val="160000"/>
              </a:lnSpc>
            </a:pPr>
            <a:r>
              <a:rPr lang="en-US" sz="2000" dirty="0" smtClean="0"/>
              <a:t>Estrella M. Forster, Ph.D.</a:t>
            </a:r>
          </a:p>
          <a:p>
            <a:pPr>
              <a:lnSpc>
                <a:spcPct val="160000"/>
              </a:lnSpc>
            </a:pPr>
            <a:r>
              <a:rPr lang="en-US" sz="1600" i="1" dirty="0" smtClean="0"/>
              <a:t>FAA CAMI AAM-600 OKC</a:t>
            </a:r>
            <a:endParaRPr lang="en-US" sz="1600" i="1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AeroSPACE medical research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2400" b="1" i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EMERGING Aviation safety medical issues</a:t>
            </a:r>
            <a:endParaRPr lang="en-US" sz="2400" b="1" i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100" y="228600"/>
            <a:ext cx="1447800" cy="1491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87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AM-1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482600"/>
            <a:ext cx="5410200" cy="5943600"/>
          </a:xfrm>
        </p:spPr>
        <p:txBody>
          <a:bodyPr>
            <a:noAutofit/>
          </a:bodyPr>
          <a:lstStyle/>
          <a:p>
            <a:pPr marL="342900" indent="-342900">
              <a:lnSpc>
                <a:spcPct val="110000"/>
              </a:lnSpc>
              <a:spcBef>
                <a:spcPts val="800"/>
              </a:spcBef>
              <a:buClr>
                <a:srgbClr val="FFFF99"/>
              </a:buClr>
              <a:buFont typeface="+mj-lt"/>
              <a:buAutoNum type="alphaUcPeriod"/>
            </a:pPr>
            <a:r>
              <a:rPr lang="en-US" sz="1500" b="1" dirty="0" smtClean="0">
                <a:solidFill>
                  <a:srgbClr val="FFFF99"/>
                </a:solidFill>
                <a:latin typeface="Calibri" panose="020F0502020204030204" pitchFamily="34" charset="0"/>
              </a:rPr>
              <a:t>Analyze </a:t>
            </a:r>
            <a:r>
              <a:rPr lang="en-US" sz="1500" b="1" dirty="0">
                <a:solidFill>
                  <a:srgbClr val="FFFF99"/>
                </a:solidFill>
                <a:latin typeface="Calibri" panose="020F0502020204030204" pitchFamily="34" charset="0"/>
              </a:rPr>
              <a:t>medical certification, accident, and other biological data </a:t>
            </a:r>
            <a:r>
              <a:rPr lang="en-US" sz="1500" b="1" dirty="0">
                <a:latin typeface="Calibri" panose="020F0502020204030204" pitchFamily="34" charset="0"/>
              </a:rPr>
              <a:t>to derive methods, recommendations, and/or tools to enhance aircrew health, medical certification decision-making processes, and education programs.</a:t>
            </a:r>
          </a:p>
          <a:p>
            <a:pPr marL="342900" indent="-342900">
              <a:lnSpc>
                <a:spcPct val="110000"/>
              </a:lnSpc>
              <a:spcBef>
                <a:spcPts val="800"/>
              </a:spcBef>
              <a:buClr>
                <a:srgbClr val="FFFF99"/>
              </a:buClr>
              <a:buFont typeface="+mj-lt"/>
              <a:buAutoNum type="alphaUcPeriod"/>
            </a:pPr>
            <a:r>
              <a:rPr lang="en-US" sz="1500" b="1" dirty="0" smtClean="0">
                <a:solidFill>
                  <a:srgbClr val="FFFF99"/>
                </a:solidFill>
                <a:latin typeface="Calibri" panose="020F0502020204030204" pitchFamily="34" charset="0"/>
              </a:rPr>
              <a:t>Evaluate </a:t>
            </a:r>
            <a:r>
              <a:rPr lang="en-US" sz="1500" b="1" dirty="0">
                <a:solidFill>
                  <a:srgbClr val="FFFF99"/>
                </a:solidFill>
                <a:latin typeface="Calibri" panose="020F0502020204030204" pitchFamily="34" charset="0"/>
              </a:rPr>
              <a:t>trends in physiological, human factors, clinical, and forensic findings from civil aviation aircraft accidents and incidents </a:t>
            </a:r>
            <a:r>
              <a:rPr lang="en-US" sz="1500" b="1" dirty="0">
                <a:latin typeface="Calibri" panose="020F0502020204030204" pitchFamily="34" charset="0"/>
              </a:rPr>
              <a:t>to support accident investigation processes and develop strategies to mitigate aeromedical risks.</a:t>
            </a:r>
          </a:p>
          <a:p>
            <a:pPr marL="342900" indent="-342900">
              <a:lnSpc>
                <a:spcPct val="110000"/>
              </a:lnSpc>
              <a:spcBef>
                <a:spcPts val="800"/>
              </a:spcBef>
              <a:buClr>
                <a:srgbClr val="FFFF99"/>
              </a:buClr>
              <a:buFont typeface="+mj-lt"/>
              <a:buAutoNum type="alphaUcPeriod"/>
            </a:pPr>
            <a:r>
              <a:rPr lang="en-US" sz="1500" b="1" dirty="0" smtClean="0">
                <a:solidFill>
                  <a:srgbClr val="FFFF99"/>
                </a:solidFill>
                <a:latin typeface="Calibri" panose="020F0502020204030204" pitchFamily="34" charset="0"/>
              </a:rPr>
              <a:t>Investigate </a:t>
            </a:r>
            <a:r>
              <a:rPr lang="en-US" sz="1500" b="1" dirty="0">
                <a:solidFill>
                  <a:srgbClr val="FFFF99"/>
                </a:solidFill>
                <a:latin typeface="Calibri" panose="020F0502020204030204" pitchFamily="34" charset="0"/>
              </a:rPr>
              <a:t>the effects of ionizing and non-ionizing radiation </a:t>
            </a:r>
            <a:r>
              <a:rPr lang="en-US" sz="1500" b="1" dirty="0">
                <a:latin typeface="Calibri" panose="020F0502020204030204" pitchFamily="34" charset="0"/>
              </a:rPr>
              <a:t>on living systems.</a:t>
            </a:r>
          </a:p>
          <a:p>
            <a:pPr marL="342900" indent="-342900">
              <a:lnSpc>
                <a:spcPct val="110000"/>
              </a:lnSpc>
              <a:spcBef>
                <a:spcPts val="800"/>
              </a:spcBef>
              <a:buClr>
                <a:srgbClr val="FFFF99"/>
              </a:buClr>
              <a:buFont typeface="+mj-lt"/>
              <a:buAutoNum type="alphaUcPeriod"/>
            </a:pPr>
            <a:r>
              <a:rPr lang="en-US" sz="1500" b="1" dirty="0" smtClean="0">
                <a:solidFill>
                  <a:srgbClr val="FFFF99"/>
                </a:solidFill>
                <a:latin typeface="Calibri" panose="020F0502020204030204" pitchFamily="34" charset="0"/>
              </a:rPr>
              <a:t>Develop </a:t>
            </a:r>
            <a:r>
              <a:rPr lang="en-US" sz="1500" b="1" dirty="0">
                <a:solidFill>
                  <a:srgbClr val="FFFF99"/>
                </a:solidFill>
                <a:latin typeface="Calibri" panose="020F0502020204030204" pitchFamily="34" charset="0"/>
              </a:rPr>
              <a:t>and maintain comprehensive aeromedical research databases </a:t>
            </a:r>
            <a:r>
              <a:rPr lang="en-US" sz="1500" b="1" dirty="0">
                <a:latin typeface="Calibri" panose="020F0502020204030204" pitchFamily="34" charset="0"/>
              </a:rPr>
              <a:t>to support epidemiological studies and probabilistic risk analyses methodologies towards the realization of aeromedical safety management systems.</a:t>
            </a:r>
          </a:p>
          <a:p>
            <a:pPr marL="342900" indent="-342900">
              <a:lnSpc>
                <a:spcPct val="110000"/>
              </a:lnSpc>
              <a:spcBef>
                <a:spcPts val="800"/>
              </a:spcBef>
              <a:buClr>
                <a:srgbClr val="FFFF99"/>
              </a:buClr>
              <a:buFont typeface="+mj-lt"/>
              <a:buAutoNum type="alphaUcPeriod"/>
            </a:pPr>
            <a:r>
              <a:rPr lang="en-US" sz="1500" b="1" dirty="0" smtClean="0">
                <a:latin typeface="Calibri" panose="020F0502020204030204" pitchFamily="34" charset="0"/>
              </a:rPr>
              <a:t>Investigate </a:t>
            </a:r>
            <a:r>
              <a:rPr lang="en-US" sz="1500" b="1" dirty="0">
                <a:latin typeface="Calibri" panose="020F0502020204030204" pitchFamily="34" charset="0"/>
              </a:rPr>
              <a:t>current and anticipated aeromedical issues and technology that may impact human safety in aerospace operations, particularly in the fields of </a:t>
            </a:r>
            <a:r>
              <a:rPr lang="en-US" sz="1500" b="1" dirty="0">
                <a:solidFill>
                  <a:srgbClr val="FFFF99"/>
                </a:solidFill>
                <a:latin typeface="Calibri" panose="020F0502020204030204" pitchFamily="34" charset="0"/>
              </a:rPr>
              <a:t>bioinformatics, medicine, epidemiology, and radiobiology.</a:t>
            </a:r>
          </a:p>
          <a:p>
            <a:pPr marL="342900" indent="-342900">
              <a:lnSpc>
                <a:spcPct val="110000"/>
              </a:lnSpc>
              <a:spcBef>
                <a:spcPts val="800"/>
              </a:spcBef>
              <a:buClr>
                <a:srgbClr val="FFFF99"/>
              </a:buClr>
              <a:buFont typeface="+mj-lt"/>
              <a:buAutoNum type="alphaUcPeriod"/>
            </a:pPr>
            <a:r>
              <a:rPr lang="en-US" sz="1500" b="1" dirty="0" smtClean="0">
                <a:solidFill>
                  <a:srgbClr val="FFFF99"/>
                </a:solidFill>
                <a:latin typeface="Calibri" panose="020F0502020204030204" pitchFamily="34" charset="0"/>
              </a:rPr>
              <a:t>Serve </a:t>
            </a:r>
            <a:r>
              <a:rPr lang="en-US" sz="1500" b="1" dirty="0">
                <a:solidFill>
                  <a:srgbClr val="FFFF99"/>
                </a:solidFill>
                <a:latin typeface="Calibri" panose="020F0502020204030204" pitchFamily="34" charset="0"/>
              </a:rPr>
              <a:t>as an advisory resource </a:t>
            </a:r>
            <a:r>
              <a:rPr lang="en-US" sz="1500" b="1" dirty="0">
                <a:latin typeface="Calibri" panose="020F0502020204030204" pitchFamily="34" charset="0"/>
              </a:rPr>
              <a:t>in areas relating to aeromedical factors affecting or expected to affect aerospace safety</a:t>
            </a:r>
            <a:r>
              <a:rPr lang="en-US" sz="1500" b="1" dirty="0" smtClean="0">
                <a:latin typeface="Calibri" panose="020F0502020204030204" pitchFamily="34" charset="0"/>
              </a:rPr>
              <a:t>.</a:t>
            </a:r>
            <a:endParaRPr lang="en-US" sz="1500" b="1" dirty="0">
              <a:latin typeface="Calibri" panose="020F050202020403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67400" y="2108200"/>
            <a:ext cx="2971800" cy="4318000"/>
          </a:xfrm>
        </p:spPr>
        <p:txBody>
          <a:bodyPr/>
          <a:lstStyle/>
          <a:p>
            <a:r>
              <a:rPr lang="en-US" dirty="0" smtClean="0"/>
              <a:t>Aerospace Medical Systems Analysis</a:t>
            </a:r>
          </a:p>
          <a:p>
            <a:endParaRPr lang="en-US" dirty="0"/>
          </a:p>
          <a:p>
            <a:r>
              <a:rPr lang="en-US" sz="1600" i="1" dirty="0" smtClean="0"/>
              <a:t>Addressed </a:t>
            </a:r>
            <a:r>
              <a:rPr lang="en-US" sz="1600" i="1" dirty="0"/>
              <a:t>by 92 tasks described </a:t>
            </a:r>
            <a:r>
              <a:rPr lang="en-US" sz="1600" i="1" dirty="0" smtClean="0"/>
              <a:t>as </a:t>
            </a:r>
            <a:r>
              <a:rPr lang="en-US" sz="1600" i="1" dirty="0"/>
              <a:t>continuous research activities (n= 64) and research projects (n= 28</a:t>
            </a:r>
            <a:r>
              <a:rPr lang="en-US" sz="1600" i="1" dirty="0" smtClean="0"/>
              <a:t>).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4229467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43550" y="223452"/>
            <a:ext cx="3352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32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Aerospace Medical Systems Analysis</a:t>
            </a:r>
          </a:p>
          <a:p>
            <a:pPr algn="r">
              <a:lnSpc>
                <a:spcPct val="90000"/>
              </a:lnSpc>
            </a:pPr>
            <a:endParaRPr lang="en-US" sz="3200" b="1" dirty="0" smtClean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lnSpc>
                <a:spcPct val="90000"/>
              </a:lnSpc>
            </a:pP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AM-1</a:t>
            </a:r>
            <a:r>
              <a:rPr lang="en-US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TCRG</a:t>
            </a:r>
            <a:endParaRPr 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0" y="4038600"/>
            <a:ext cx="5944833" cy="24191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lnSpc>
                <a:spcPct val="90000"/>
              </a:lnSpc>
              <a:buClr>
                <a:srgbClr val="FFFF99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Medical Research Team</a:t>
            </a:r>
          </a:p>
          <a:p>
            <a:pPr marL="457200" indent="-457200">
              <a:lnSpc>
                <a:spcPct val="90000"/>
              </a:lnSpc>
              <a:buClr>
                <a:srgbClr val="FFFF99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marL="457200" indent="-457200">
              <a:lnSpc>
                <a:spcPct val="90000"/>
              </a:lnSpc>
              <a:buClr>
                <a:srgbClr val="FFFF99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Numerical Sciences Research Team</a:t>
            </a:r>
          </a:p>
          <a:p>
            <a:pPr marL="457200" indent="-457200">
              <a:lnSpc>
                <a:spcPct val="90000"/>
              </a:lnSpc>
              <a:buClr>
                <a:srgbClr val="FFFF99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marL="457200" indent="-457200">
              <a:lnSpc>
                <a:spcPct val="90000"/>
              </a:lnSpc>
              <a:buClr>
                <a:srgbClr val="FFFF99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Knowledge Management Research Team</a:t>
            </a:r>
          </a:p>
          <a:p>
            <a:pPr marL="457200" indent="-457200">
              <a:lnSpc>
                <a:spcPct val="90000"/>
              </a:lnSpc>
              <a:buClr>
                <a:srgbClr val="FFFF99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marL="457200" indent="-457200">
              <a:lnSpc>
                <a:spcPct val="90000"/>
              </a:lnSpc>
              <a:buClr>
                <a:srgbClr val="FFFF99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Autopsy Program Team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48" y="3824729"/>
            <a:ext cx="1898597" cy="15810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762" y="2077816"/>
            <a:ext cx="1898597" cy="166626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71448" y="5486400"/>
            <a:ext cx="1908122" cy="1295400"/>
            <a:chOff x="180975" y="3124200"/>
            <a:chExt cx="2028825" cy="1371600"/>
          </a:xfrm>
        </p:grpSpPr>
        <p:sp>
          <p:nvSpPr>
            <p:cNvPr id="12" name="Rectangle 11"/>
            <p:cNvSpPr/>
            <p:nvPr/>
          </p:nvSpPr>
          <p:spPr>
            <a:xfrm>
              <a:off x="180975" y="3124200"/>
              <a:ext cx="2028825" cy="1371600"/>
            </a:xfrm>
            <a:prstGeom prst="rect">
              <a:avLst/>
            </a:prstGeom>
            <a:solidFill>
              <a:schemeClr val="tx1"/>
            </a:solidFill>
            <a:ln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8600" y="3294986"/>
              <a:ext cx="1898597" cy="1059485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171448" y="62226"/>
            <a:ext cx="1908122" cy="1925416"/>
            <a:chOff x="216239" y="152400"/>
            <a:chExt cx="1842119" cy="1925416"/>
          </a:xfrm>
        </p:grpSpPr>
        <p:sp>
          <p:nvSpPr>
            <p:cNvPr id="15" name="Rectangle 14"/>
            <p:cNvSpPr/>
            <p:nvPr/>
          </p:nvSpPr>
          <p:spPr>
            <a:xfrm>
              <a:off x="216239" y="152400"/>
              <a:ext cx="1842119" cy="1925416"/>
            </a:xfrm>
            <a:prstGeom prst="rect">
              <a:avLst/>
            </a:prstGeom>
            <a:solidFill>
              <a:schemeClr val="tx1"/>
            </a:solidFill>
            <a:ln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5339" y="206467"/>
              <a:ext cx="1363917" cy="1790700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2819400" y="3124200"/>
            <a:ext cx="4771499" cy="4247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 GOV and 3 CTR in-house FTEs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4497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AM-2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04800"/>
            <a:ext cx="5410200" cy="6223000"/>
          </a:xfrm>
        </p:spPr>
        <p:txBody>
          <a:bodyPr>
            <a:noAutofit/>
          </a:bodyPr>
          <a:lstStyle/>
          <a:p>
            <a:pPr marL="342900" indent="-342900">
              <a:lnSpc>
                <a:spcPct val="110000"/>
              </a:lnSpc>
              <a:spcBef>
                <a:spcPts val="800"/>
              </a:spcBef>
              <a:buClr>
                <a:srgbClr val="FFFF99"/>
              </a:buClr>
              <a:buFont typeface="+mj-lt"/>
              <a:buAutoNum type="alphaUcPeriod"/>
            </a:pPr>
            <a:r>
              <a:rPr lang="en-US" sz="1800" b="1" dirty="0" smtClean="0">
                <a:solidFill>
                  <a:srgbClr val="FFFF99"/>
                </a:solidFill>
                <a:latin typeface="Calibri" panose="020F0502020204030204" pitchFamily="34" charset="0"/>
              </a:rPr>
              <a:t>Develop </a:t>
            </a:r>
            <a:r>
              <a:rPr lang="en-US" sz="1800" b="1" dirty="0">
                <a:solidFill>
                  <a:srgbClr val="FFFF99"/>
                </a:solidFill>
                <a:latin typeface="Calibri" panose="020F0502020204030204" pitchFamily="34" charset="0"/>
              </a:rPr>
              <a:t>advanced toxicological and biochemistry methodologies </a:t>
            </a:r>
            <a:r>
              <a:rPr lang="en-US" sz="1800" b="1" dirty="0">
                <a:latin typeface="Calibri" panose="020F0502020204030204" pitchFamily="34" charset="0"/>
              </a:rPr>
              <a:t>to detect and analyze human biological samples for emerging drugs, toxins, and other substances that may impact pilot performance or assist in determining accident causality.  </a:t>
            </a:r>
          </a:p>
          <a:p>
            <a:pPr marL="342900" indent="-342900">
              <a:lnSpc>
                <a:spcPct val="110000"/>
              </a:lnSpc>
              <a:spcBef>
                <a:spcPts val="800"/>
              </a:spcBef>
              <a:buClr>
                <a:srgbClr val="FFFF99"/>
              </a:buClr>
              <a:buFont typeface="+mj-lt"/>
              <a:buAutoNum type="alphaUcPeriod"/>
            </a:pPr>
            <a:r>
              <a:rPr lang="en-US" sz="1800" b="1" dirty="0" smtClean="0">
                <a:solidFill>
                  <a:srgbClr val="FFFF99"/>
                </a:solidFill>
                <a:latin typeface="Calibri" panose="020F0502020204030204" pitchFamily="34" charset="0"/>
              </a:rPr>
              <a:t>Develop </a:t>
            </a:r>
            <a:r>
              <a:rPr lang="en-US" sz="1800" b="1" dirty="0">
                <a:solidFill>
                  <a:srgbClr val="FFFF99"/>
                </a:solidFill>
                <a:latin typeface="Calibri" panose="020F0502020204030204" pitchFamily="34" charset="0"/>
              </a:rPr>
              <a:t>gene expression (biomarker) methodologies </a:t>
            </a:r>
            <a:r>
              <a:rPr lang="en-US" sz="1800" b="1" dirty="0">
                <a:latin typeface="Calibri" panose="020F0502020204030204" pitchFamily="34" charset="0"/>
              </a:rPr>
              <a:t>to detect and quantify impairment from alcohol, drugs, fatigue, hypoxia, and other environmental or aeromedical stressors (e.g., disease or impairment) relative to human safety and performance in aerospace operations.  </a:t>
            </a:r>
          </a:p>
          <a:p>
            <a:pPr marL="342900" indent="-342900">
              <a:lnSpc>
                <a:spcPct val="110000"/>
              </a:lnSpc>
              <a:spcBef>
                <a:spcPts val="800"/>
              </a:spcBef>
              <a:buClr>
                <a:srgbClr val="FFFF99"/>
              </a:buClr>
              <a:buFont typeface="+mj-lt"/>
              <a:buAutoNum type="alphaUcPeriod"/>
            </a:pPr>
            <a:r>
              <a:rPr lang="en-US" sz="1800" b="1" dirty="0" smtClean="0">
                <a:latin typeface="Calibri" panose="020F0502020204030204" pitchFamily="34" charset="0"/>
              </a:rPr>
              <a:t>Investigate </a:t>
            </a:r>
            <a:r>
              <a:rPr lang="en-US" sz="1800" b="1" dirty="0">
                <a:latin typeface="Calibri" panose="020F0502020204030204" pitchFamily="34" charset="0"/>
              </a:rPr>
              <a:t>current and anticipated aeromedical issues and technology that may impact human safety in aerospace operations, particularly in the fields of </a:t>
            </a:r>
            <a:r>
              <a:rPr lang="en-US" sz="1800" b="1" dirty="0">
                <a:solidFill>
                  <a:srgbClr val="FFFF99"/>
                </a:solidFill>
                <a:latin typeface="Calibri" panose="020F0502020204030204" pitchFamily="34" charset="0"/>
              </a:rPr>
              <a:t>biochemistry, toxicology, and genomics.</a:t>
            </a:r>
          </a:p>
          <a:p>
            <a:pPr marL="342900" indent="-342900">
              <a:lnSpc>
                <a:spcPct val="110000"/>
              </a:lnSpc>
              <a:spcBef>
                <a:spcPts val="800"/>
              </a:spcBef>
              <a:buClr>
                <a:srgbClr val="FFFF99"/>
              </a:buClr>
              <a:buFont typeface="+mj-lt"/>
              <a:buAutoNum type="alphaUcPeriod"/>
            </a:pPr>
            <a:r>
              <a:rPr lang="en-US" sz="1800" b="1" dirty="0" smtClean="0">
                <a:solidFill>
                  <a:srgbClr val="FFFF99"/>
                </a:solidFill>
                <a:latin typeface="Calibri" panose="020F0502020204030204" pitchFamily="34" charset="0"/>
              </a:rPr>
              <a:t>Serve </a:t>
            </a:r>
            <a:r>
              <a:rPr lang="en-US" sz="1800" b="1" dirty="0">
                <a:solidFill>
                  <a:srgbClr val="FFFF99"/>
                </a:solidFill>
                <a:latin typeface="Calibri" panose="020F0502020204030204" pitchFamily="34" charset="0"/>
              </a:rPr>
              <a:t>as an advisory resource </a:t>
            </a:r>
            <a:r>
              <a:rPr lang="en-US" sz="1800" b="1" dirty="0">
                <a:latin typeface="Calibri" panose="020F0502020204030204" pitchFamily="34" charset="0"/>
              </a:rPr>
              <a:t>in areas relating to aeromedical factors affecting or expected to affect aerospace safety.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67400" y="2108200"/>
            <a:ext cx="2971800" cy="4318000"/>
          </a:xfrm>
        </p:spPr>
        <p:txBody>
          <a:bodyPr/>
          <a:lstStyle/>
          <a:p>
            <a:r>
              <a:rPr lang="en-US" dirty="0" smtClean="0"/>
              <a:t>Accident Prevention &amp; Investigation</a:t>
            </a:r>
          </a:p>
          <a:p>
            <a:endParaRPr lang="en-US" dirty="0"/>
          </a:p>
          <a:p>
            <a:r>
              <a:rPr lang="en-US" sz="1600" i="1" dirty="0" smtClean="0"/>
              <a:t>Addressed </a:t>
            </a:r>
            <a:r>
              <a:rPr lang="en-US" sz="1600" i="1" dirty="0"/>
              <a:t>by 99 tasks described </a:t>
            </a:r>
            <a:r>
              <a:rPr lang="en-US" sz="1600" i="1" dirty="0" smtClean="0"/>
              <a:t>as </a:t>
            </a:r>
            <a:r>
              <a:rPr lang="en-US" sz="1600" i="1" dirty="0"/>
              <a:t>continuous research activities (n= 73) and research projects (n= 26</a:t>
            </a:r>
            <a:r>
              <a:rPr lang="en-US" sz="1600" i="1" dirty="0" smtClean="0"/>
              <a:t>).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1552978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43550" y="223452"/>
            <a:ext cx="3352800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32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Aeromedical Accident Prevention and Investigation</a:t>
            </a:r>
          </a:p>
          <a:p>
            <a:pPr algn="r">
              <a:lnSpc>
                <a:spcPct val="90000"/>
              </a:lnSpc>
            </a:pPr>
            <a:endParaRPr lang="en-US" sz="3200" b="1" dirty="0" smtClean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lnSpc>
                <a:spcPct val="90000"/>
              </a:lnSpc>
            </a:pP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AM-2 TCRG</a:t>
            </a:r>
            <a:endParaRPr 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95600" y="4800600"/>
            <a:ext cx="544309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lnSpc>
                <a:spcPct val="90000"/>
              </a:lnSpc>
              <a:buClr>
                <a:srgbClr val="FFFF99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Forensic Toxicology Research Team</a:t>
            </a:r>
          </a:p>
          <a:p>
            <a:pPr marL="457200" indent="-457200">
              <a:lnSpc>
                <a:spcPct val="90000"/>
              </a:lnSpc>
              <a:buClr>
                <a:srgbClr val="FFFF99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marL="457200" indent="-457200">
              <a:lnSpc>
                <a:spcPct val="90000"/>
              </a:lnSpc>
              <a:buClr>
                <a:srgbClr val="FFFF99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Biochemistry Research Team</a:t>
            </a:r>
          </a:p>
          <a:p>
            <a:pPr marL="457200" indent="-457200">
              <a:lnSpc>
                <a:spcPct val="90000"/>
              </a:lnSpc>
              <a:buClr>
                <a:srgbClr val="FFFF99"/>
              </a:buClr>
              <a:buFont typeface="Wingdings" panose="05000000000000000000" pitchFamily="2" charset="2"/>
              <a:buChar char="Ø"/>
            </a:pPr>
            <a:endParaRPr lang="en-US" dirty="0"/>
          </a:p>
          <a:p>
            <a:pPr marL="457200" indent="-457200">
              <a:lnSpc>
                <a:spcPct val="90000"/>
              </a:lnSpc>
              <a:buClr>
                <a:srgbClr val="FFFF99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Functional Genomics Research Team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596" y="2181225"/>
            <a:ext cx="2524125" cy="18870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595" y="4185594"/>
            <a:ext cx="2524125" cy="2540202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228595" y="223452"/>
            <a:ext cx="2524125" cy="1833948"/>
            <a:chOff x="228595" y="223452"/>
            <a:chExt cx="2524125" cy="1833948"/>
          </a:xfrm>
        </p:grpSpPr>
        <p:grpSp>
          <p:nvGrpSpPr>
            <p:cNvPr id="13" name="Group 12"/>
            <p:cNvGrpSpPr/>
            <p:nvPr/>
          </p:nvGrpSpPr>
          <p:grpSpPr>
            <a:xfrm>
              <a:off x="228595" y="223452"/>
              <a:ext cx="2524125" cy="1833948"/>
              <a:chOff x="347657" y="130319"/>
              <a:chExt cx="2286000" cy="1828800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47657" y="130319"/>
                <a:ext cx="2286000" cy="18288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2" name="Rectangle 11"/>
              <p:cNvSpPr/>
              <p:nvPr/>
            </p:nvSpPr>
            <p:spPr>
              <a:xfrm>
                <a:off x="1295400" y="1219200"/>
                <a:ext cx="1338257" cy="6858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Oval 13"/>
            <p:cNvSpPr/>
            <p:nvPr/>
          </p:nvSpPr>
          <p:spPr>
            <a:xfrm>
              <a:off x="1294111" y="1244435"/>
              <a:ext cx="401339" cy="9619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552700" y="1244435"/>
              <a:ext cx="152400" cy="9619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429000" y="3973228"/>
            <a:ext cx="4771499" cy="4247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GOV and 4 CTR in-house FTEs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82594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AM-3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81000"/>
            <a:ext cx="5105400" cy="6248400"/>
          </a:xfrm>
        </p:spPr>
        <p:txBody>
          <a:bodyPr>
            <a:noAutofit/>
          </a:bodyPr>
          <a:lstStyle/>
          <a:p>
            <a:pPr marL="342900" indent="-342900">
              <a:lnSpc>
                <a:spcPct val="110000"/>
              </a:lnSpc>
              <a:spcBef>
                <a:spcPts val="800"/>
              </a:spcBef>
              <a:buClr>
                <a:srgbClr val="FFFF99"/>
              </a:buClr>
              <a:buFont typeface="+mj-lt"/>
              <a:buAutoNum type="alphaUcPeriod"/>
            </a:pPr>
            <a:r>
              <a:rPr lang="en-US" sz="1600" b="1" dirty="0" smtClean="0">
                <a:solidFill>
                  <a:srgbClr val="FFFF99"/>
                </a:solidFill>
                <a:latin typeface="Calibri" panose="020F0502020204030204" pitchFamily="34" charset="0"/>
              </a:rPr>
              <a:t>Develop </a:t>
            </a:r>
            <a:r>
              <a:rPr lang="en-US" sz="1600" b="1" dirty="0">
                <a:solidFill>
                  <a:srgbClr val="FFFF99"/>
                </a:solidFill>
                <a:latin typeface="Calibri" panose="020F0502020204030204" pitchFamily="34" charset="0"/>
              </a:rPr>
              <a:t>design and certification test methods and criteria </a:t>
            </a:r>
            <a:r>
              <a:rPr lang="en-US" sz="1600" b="1" dirty="0">
                <a:latin typeface="Calibri" panose="020F0502020204030204" pitchFamily="34" charset="0"/>
              </a:rPr>
              <a:t>to ensure occupant survival at maximum airframe impact tolerance.</a:t>
            </a:r>
          </a:p>
          <a:p>
            <a:pPr marL="342900" indent="-342900">
              <a:lnSpc>
                <a:spcPct val="110000"/>
              </a:lnSpc>
              <a:spcBef>
                <a:spcPts val="800"/>
              </a:spcBef>
              <a:buClr>
                <a:srgbClr val="FFFF99"/>
              </a:buClr>
              <a:buFont typeface="+mj-lt"/>
              <a:buAutoNum type="alphaUcPeriod"/>
            </a:pPr>
            <a:r>
              <a:rPr lang="en-US" sz="1600" b="1" dirty="0" smtClean="0">
                <a:solidFill>
                  <a:srgbClr val="FFFF99"/>
                </a:solidFill>
                <a:latin typeface="Calibri" panose="020F0502020204030204" pitchFamily="34" charset="0"/>
              </a:rPr>
              <a:t>Develop </a:t>
            </a:r>
            <a:r>
              <a:rPr lang="en-US" sz="1600" b="1" dirty="0">
                <a:solidFill>
                  <a:srgbClr val="FFFF99"/>
                </a:solidFill>
                <a:latin typeface="Calibri" panose="020F0502020204030204" pitchFamily="34" charset="0"/>
              </a:rPr>
              <a:t>and validate mathematical models </a:t>
            </a:r>
            <a:r>
              <a:rPr lang="en-US" sz="1600" b="1" dirty="0">
                <a:latin typeface="Calibri" panose="020F0502020204030204" pitchFamily="34" charset="0"/>
              </a:rPr>
              <a:t>to simulate, facilitate, and improve item A above. </a:t>
            </a:r>
          </a:p>
          <a:p>
            <a:pPr marL="342900" indent="-342900">
              <a:lnSpc>
                <a:spcPct val="110000"/>
              </a:lnSpc>
              <a:spcBef>
                <a:spcPts val="800"/>
              </a:spcBef>
              <a:buClr>
                <a:srgbClr val="FFFF99"/>
              </a:buClr>
              <a:buFont typeface="+mj-lt"/>
              <a:buAutoNum type="alphaUcPeriod"/>
            </a:pPr>
            <a:r>
              <a:rPr lang="en-US" sz="1600" b="1" dirty="0" smtClean="0">
                <a:solidFill>
                  <a:srgbClr val="FFFF99"/>
                </a:solidFill>
                <a:latin typeface="Calibri" panose="020F0502020204030204" pitchFamily="34" charset="0"/>
              </a:rPr>
              <a:t>Provide </a:t>
            </a:r>
            <a:r>
              <a:rPr lang="en-US" sz="1600" b="1" dirty="0">
                <a:solidFill>
                  <a:srgbClr val="FFFF99"/>
                </a:solidFill>
                <a:latin typeface="Calibri" panose="020F0502020204030204" pitchFamily="34" charset="0"/>
              </a:rPr>
              <a:t>recommendations for the development of industry-wide standards </a:t>
            </a:r>
            <a:r>
              <a:rPr lang="en-US" sz="1600" b="1" dirty="0">
                <a:latin typeface="Calibri" panose="020F0502020204030204" pitchFamily="34" charset="0"/>
              </a:rPr>
              <a:t>and coordinate/participate in these standardization efforts through professional associations and workshops.</a:t>
            </a:r>
          </a:p>
          <a:p>
            <a:pPr marL="342900" indent="-342900">
              <a:lnSpc>
                <a:spcPct val="110000"/>
              </a:lnSpc>
              <a:spcBef>
                <a:spcPts val="800"/>
              </a:spcBef>
              <a:buClr>
                <a:srgbClr val="FFFF99"/>
              </a:buClr>
              <a:buFont typeface="+mj-lt"/>
              <a:buAutoNum type="alphaUcPeriod"/>
            </a:pPr>
            <a:r>
              <a:rPr lang="en-US" sz="1600" b="1" dirty="0" smtClean="0">
                <a:solidFill>
                  <a:srgbClr val="FFFF99"/>
                </a:solidFill>
                <a:latin typeface="Calibri" panose="020F0502020204030204" pitchFamily="34" charset="0"/>
              </a:rPr>
              <a:t>Develop </a:t>
            </a:r>
            <a:r>
              <a:rPr lang="en-US" sz="1600" b="1" dirty="0">
                <a:solidFill>
                  <a:srgbClr val="FFFF99"/>
                </a:solidFill>
                <a:latin typeface="Calibri" panose="020F0502020204030204" pitchFamily="34" charset="0"/>
              </a:rPr>
              <a:t>safety and emergency equipment standards, procedures, and criteria </a:t>
            </a:r>
            <a:r>
              <a:rPr lang="en-US" sz="1600" b="1" dirty="0">
                <a:latin typeface="Calibri" panose="020F0502020204030204" pitchFamily="34" charset="0"/>
              </a:rPr>
              <a:t>to ensure evacuation capability for all aircraft occupants from all aircraft incidents and survivable aircraft accidents.</a:t>
            </a:r>
          </a:p>
          <a:p>
            <a:pPr marL="342900" indent="-342900">
              <a:lnSpc>
                <a:spcPct val="110000"/>
              </a:lnSpc>
              <a:spcBef>
                <a:spcPts val="800"/>
              </a:spcBef>
              <a:buClr>
                <a:srgbClr val="FFFF99"/>
              </a:buClr>
              <a:buFont typeface="+mj-lt"/>
              <a:buAutoNum type="alphaUcPeriod"/>
            </a:pPr>
            <a:r>
              <a:rPr lang="en-US" sz="1600" b="1" dirty="0" smtClean="0">
                <a:solidFill>
                  <a:srgbClr val="FFFF99"/>
                </a:solidFill>
                <a:latin typeface="Calibri" panose="020F0502020204030204" pitchFamily="34" charset="0"/>
              </a:rPr>
              <a:t>Investigate </a:t>
            </a:r>
            <a:r>
              <a:rPr lang="en-US" sz="1600" b="1" dirty="0">
                <a:solidFill>
                  <a:srgbClr val="FFFF99"/>
                </a:solidFill>
                <a:latin typeface="Calibri" panose="020F0502020204030204" pitchFamily="34" charset="0"/>
              </a:rPr>
              <a:t>environmental factors that influence human physiology and performance </a:t>
            </a:r>
            <a:r>
              <a:rPr lang="en-US" sz="1600" b="1" dirty="0">
                <a:latin typeface="Calibri" panose="020F0502020204030204" pitchFamily="34" charset="0"/>
              </a:rPr>
              <a:t>in aerospace environments.</a:t>
            </a:r>
          </a:p>
          <a:p>
            <a:pPr marL="342900" indent="-342900">
              <a:lnSpc>
                <a:spcPct val="110000"/>
              </a:lnSpc>
              <a:spcBef>
                <a:spcPts val="800"/>
              </a:spcBef>
              <a:buClr>
                <a:srgbClr val="FFFF99"/>
              </a:buClr>
              <a:buFont typeface="+mj-lt"/>
              <a:buAutoNum type="alphaUcPeriod"/>
            </a:pPr>
            <a:r>
              <a:rPr lang="en-US" sz="1600" b="1" dirty="0" smtClean="0">
                <a:solidFill>
                  <a:srgbClr val="FFFF99"/>
                </a:solidFill>
                <a:latin typeface="Calibri" panose="020F0502020204030204" pitchFamily="34" charset="0"/>
              </a:rPr>
              <a:t>Serve </a:t>
            </a:r>
            <a:r>
              <a:rPr lang="en-US" sz="1600" b="1" dirty="0">
                <a:solidFill>
                  <a:srgbClr val="FFFF99"/>
                </a:solidFill>
                <a:latin typeface="Calibri" panose="020F0502020204030204" pitchFamily="34" charset="0"/>
              </a:rPr>
              <a:t>as an advisory resource </a:t>
            </a:r>
            <a:r>
              <a:rPr lang="en-US" sz="1600" b="1" dirty="0">
                <a:latin typeface="Calibri" panose="020F0502020204030204" pitchFamily="34" charset="0"/>
              </a:rPr>
              <a:t>in areas relating to biodynamics, altitude physiology, and cabin safety issues affecting or expected to affect aerospace safety</a:t>
            </a:r>
            <a:r>
              <a:rPr lang="en-US" sz="1600" b="1" dirty="0" smtClean="0">
                <a:latin typeface="Calibri" panose="020F0502020204030204" pitchFamily="34" charset="0"/>
              </a:rPr>
              <a:t>.</a:t>
            </a:r>
            <a:endParaRPr lang="en-US" sz="1600" b="1" dirty="0">
              <a:latin typeface="Calibri" panose="020F050202020403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67400" y="2108200"/>
            <a:ext cx="2971800" cy="4318000"/>
          </a:xfrm>
        </p:spPr>
        <p:txBody>
          <a:bodyPr/>
          <a:lstStyle/>
          <a:p>
            <a:r>
              <a:rPr lang="en-US" dirty="0" smtClean="0"/>
              <a:t>Human Protection &amp; Survival</a:t>
            </a:r>
          </a:p>
          <a:p>
            <a:endParaRPr lang="en-US" dirty="0"/>
          </a:p>
          <a:p>
            <a:r>
              <a:rPr lang="en-US" sz="1600" i="1" dirty="0" smtClean="0"/>
              <a:t>Addressed </a:t>
            </a:r>
            <a:r>
              <a:rPr lang="en-US" sz="1600" i="1" dirty="0"/>
              <a:t>by 88 tasks described </a:t>
            </a:r>
            <a:r>
              <a:rPr lang="en-US" sz="1600" i="1" dirty="0" smtClean="0"/>
              <a:t>as </a:t>
            </a:r>
            <a:r>
              <a:rPr lang="en-US" sz="1600" i="1" dirty="0"/>
              <a:t>continuous research activities (n= 53) and research projects (n= 35</a:t>
            </a:r>
            <a:r>
              <a:rPr lang="en-US" sz="1600" i="1" dirty="0" smtClean="0"/>
              <a:t>). 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157190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43550" y="223452"/>
            <a:ext cx="3352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en-US" sz="32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Human Protection &amp; Survival</a:t>
            </a:r>
          </a:p>
          <a:p>
            <a:pPr algn="r">
              <a:lnSpc>
                <a:spcPct val="90000"/>
              </a:lnSpc>
            </a:pPr>
            <a:endParaRPr lang="en-US" sz="3200" b="1" dirty="0" smtClean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lnSpc>
                <a:spcPct val="90000"/>
              </a:lnSpc>
            </a:pP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AM-3 TCRG</a:t>
            </a:r>
            <a:endParaRPr lang="en-US" sz="32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19400" y="4347907"/>
            <a:ext cx="508992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lnSpc>
                <a:spcPct val="90000"/>
              </a:lnSpc>
              <a:buClr>
                <a:srgbClr val="FFFF99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Cabin Safety Research Team</a:t>
            </a:r>
          </a:p>
          <a:p>
            <a:pPr marL="457200" indent="-457200">
              <a:lnSpc>
                <a:spcPct val="90000"/>
              </a:lnSpc>
              <a:buClr>
                <a:srgbClr val="FFFF99"/>
              </a:buClr>
              <a:buFont typeface="Wingdings" panose="05000000000000000000" pitchFamily="2" charset="2"/>
              <a:buChar char="Ø"/>
            </a:pPr>
            <a:endParaRPr lang="en-US" sz="2800" dirty="0"/>
          </a:p>
          <a:p>
            <a:pPr marL="457200" indent="-457200">
              <a:lnSpc>
                <a:spcPct val="90000"/>
              </a:lnSpc>
              <a:buClr>
                <a:srgbClr val="FFFF99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Biodynamics Research Team</a:t>
            </a:r>
          </a:p>
          <a:p>
            <a:pPr marL="457200" indent="-457200">
              <a:lnSpc>
                <a:spcPct val="90000"/>
              </a:lnSpc>
              <a:buClr>
                <a:srgbClr val="FFFF99"/>
              </a:buClr>
              <a:buFont typeface="Wingdings" panose="05000000000000000000" pitchFamily="2" charset="2"/>
              <a:buChar char="Ø"/>
            </a:pPr>
            <a:endParaRPr lang="en-US" sz="2800" dirty="0"/>
          </a:p>
          <a:p>
            <a:pPr marL="457200" indent="-457200">
              <a:lnSpc>
                <a:spcPct val="90000"/>
              </a:lnSpc>
              <a:buClr>
                <a:srgbClr val="FFFF99"/>
              </a:buClr>
              <a:buFont typeface="Wingdings" panose="05000000000000000000" pitchFamily="2" charset="2"/>
              <a:buChar char="Ø"/>
            </a:pPr>
            <a:r>
              <a:rPr lang="en-US" sz="2800" dirty="0" smtClean="0"/>
              <a:t>Physiology Research Team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304800"/>
            <a:ext cx="2277692" cy="1676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2085749"/>
            <a:ext cx="2257651" cy="22576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601" y="4447949"/>
            <a:ext cx="2257651" cy="225765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352800" y="3657600"/>
            <a:ext cx="4612353" cy="4247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 GOV and 1 CTR in-house FTEs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6811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7687733" cy="4309533"/>
          </a:xfrm>
          <a:prstGeom prst="rect">
            <a:avLst/>
          </a:prstGeom>
          <a:solidFill>
            <a:schemeClr val="tx1"/>
          </a:solidFill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76200" y="4495800"/>
            <a:ext cx="6858000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100" dirty="0">
                <a:ea typeface="Calibri" panose="020F0502020204030204" pitchFamily="34" charset="0"/>
                <a:cs typeface="Times New Roman" panose="02020603050405020304" pitchFamily="18" charset="0"/>
              </a:rPr>
              <a:t>Book Chapter – publication of a book or book chapter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100" dirty="0">
                <a:ea typeface="Calibri" panose="020F0502020204030204" pitchFamily="34" charset="0"/>
                <a:cs typeface="Times New Roman" panose="02020603050405020304" pitchFamily="18" charset="0"/>
              </a:rPr>
              <a:t>Manuscript – publication in the open, peer-reviewed literature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100" dirty="0">
                <a:ea typeface="Calibri" panose="020F0502020204030204" pitchFamily="34" charset="0"/>
                <a:cs typeface="Times New Roman" panose="02020603050405020304" pitchFamily="18" charset="0"/>
              </a:rPr>
              <a:t>Technical Report – government document, such as technical report published by CAMI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100" dirty="0">
                <a:ea typeface="Calibri" panose="020F0502020204030204" pitchFamily="34" charset="0"/>
                <a:cs typeface="Times New Roman" panose="02020603050405020304" pitchFamily="18" charset="0"/>
              </a:rPr>
              <a:t>Regulatory – language for a regulatory document or industry standard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100" dirty="0">
                <a:ea typeface="Calibri" panose="020F0502020204030204" pitchFamily="34" charset="0"/>
                <a:cs typeface="Times New Roman" panose="02020603050405020304" pitchFamily="18" charset="0"/>
              </a:rPr>
              <a:t>Abstract or Presentation – publication in conference proceedings and presentations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100" dirty="0">
                <a:ea typeface="Calibri" panose="020F0502020204030204" pitchFamily="34" charset="0"/>
                <a:cs typeface="Times New Roman" panose="02020603050405020304" pitchFamily="18" charset="0"/>
              </a:rPr>
              <a:t>Other Document – other publication, internal or external to the FAA 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100" dirty="0">
                <a:ea typeface="Calibri" panose="020F0502020204030204" pitchFamily="34" charset="0"/>
                <a:cs typeface="Times New Roman" panose="02020603050405020304" pitchFamily="18" charset="0"/>
              </a:rPr>
              <a:t>Other Service – serve as a subject matter expert (SME)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100" dirty="0">
                <a:ea typeface="Calibri" panose="020F0502020204030204" pitchFamily="34" charset="0"/>
                <a:cs typeface="Times New Roman" panose="02020603050405020304" pitchFamily="18" charset="0"/>
              </a:rPr>
              <a:t>Software – delivery of software and its code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100" dirty="0">
                <a:ea typeface="Calibri" panose="020F0502020204030204" pitchFamily="34" charset="0"/>
                <a:cs typeface="Times New Roman" panose="02020603050405020304" pitchFamily="18" charset="0"/>
              </a:rPr>
              <a:t>Case – delivery of FOIA documents or case reports </a:t>
            </a:r>
            <a:r>
              <a:rPr lang="en-US" sz="1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(Toxicology, Aeromedical Review)</a:t>
            </a:r>
            <a:endParaRPr lang="en-US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100" dirty="0">
                <a:ea typeface="Calibri" panose="020F0502020204030204" pitchFamily="34" charset="0"/>
                <a:cs typeface="Times New Roman" panose="02020603050405020304" pitchFamily="18" charset="0"/>
              </a:rPr>
              <a:t>Mentoring and Teaching – providing training and guidance to </a:t>
            </a:r>
            <a:r>
              <a:rPr lang="en-US" sz="1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Aviation Medical Examiners (AMEs), Accident Investigators, and Residents of Aerospace Medicine (RAMs).</a:t>
            </a:r>
            <a:endParaRPr lang="en-US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100" dirty="0">
                <a:ea typeface="Calibri" panose="020F0502020204030204" pitchFamily="34" charset="0"/>
                <a:cs typeface="Times New Roman" panose="02020603050405020304" pitchFamily="18" charset="0"/>
              </a:rPr>
              <a:t>Awards and Honors – recognition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1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Maintenance of Certifications </a:t>
            </a:r>
            <a:r>
              <a:rPr lang="en-US" sz="1100" dirty="0">
                <a:ea typeface="Calibri" panose="020F0502020204030204" pitchFamily="34" charset="0"/>
                <a:cs typeface="Times New Roman" panose="02020603050405020304" pitchFamily="18" charset="0"/>
              </a:rPr>
              <a:t>and Licenses</a:t>
            </a:r>
            <a:endParaRPr lang="en-US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0" y="4876800"/>
            <a:ext cx="1904689" cy="142192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3200" b="1" dirty="0" smtClean="0"/>
              <a:t>AM TCRG</a:t>
            </a:r>
          </a:p>
          <a:p>
            <a:pPr algn="ctr">
              <a:lnSpc>
                <a:spcPct val="90000"/>
              </a:lnSpc>
            </a:pPr>
            <a:r>
              <a:rPr lang="en-US" sz="3200" b="1" dirty="0" smtClean="0"/>
              <a:t>FY15</a:t>
            </a:r>
          </a:p>
          <a:p>
            <a:pPr algn="ctr">
              <a:lnSpc>
                <a:spcPct val="90000"/>
              </a:lnSpc>
            </a:pPr>
            <a:r>
              <a:rPr lang="en-US" sz="3200" b="1" dirty="0" smtClean="0"/>
              <a:t>RESULTS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52578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86613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10200" y="1828800"/>
            <a:ext cx="3173049" cy="27515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AEROMEDICAL</a:t>
            </a:r>
          </a:p>
          <a:p>
            <a:pPr algn="ctr">
              <a:lnSpc>
                <a:spcPct val="90000"/>
              </a:lnSpc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RESEARCH </a:t>
            </a:r>
          </a:p>
          <a:p>
            <a:pPr algn="ctr">
              <a:lnSpc>
                <a:spcPct val="90000"/>
              </a:lnSpc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CONTRIBUTION</a:t>
            </a:r>
          </a:p>
          <a:p>
            <a:pPr algn="ctr">
              <a:lnSpc>
                <a:spcPct val="90000"/>
              </a:lnSpc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</a:t>
            </a:r>
          </a:p>
          <a:p>
            <a:pPr algn="ctr">
              <a:lnSpc>
                <a:spcPct val="90000"/>
              </a:lnSpc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AVIATION </a:t>
            </a:r>
          </a:p>
          <a:p>
            <a:pPr algn="ctr">
              <a:lnSpc>
                <a:spcPct val="90000"/>
              </a:lnSpc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SAFETY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15415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7300" y="152400"/>
            <a:ext cx="3962400" cy="1752600"/>
          </a:xfrm>
        </p:spPr>
        <p:txBody>
          <a:bodyPr anchor="ctr">
            <a:noAutofit/>
          </a:bodyPr>
          <a:lstStyle/>
          <a:p>
            <a:pPr algn="ctr"/>
            <a:r>
              <a:rPr lang="en-US" sz="4000" b="1" dirty="0" smtClean="0">
                <a:solidFill>
                  <a:srgbClr val="FFFF99"/>
                </a:solidFill>
              </a:rPr>
              <a:t>Continued Operational Safety</a:t>
            </a:r>
            <a:endParaRPr lang="en-US" sz="4000" b="1" dirty="0">
              <a:solidFill>
                <a:srgbClr val="FFFF99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0" y="2667000"/>
            <a:ext cx="3429000" cy="377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research maximize the strengths of the human link in the NAS and minimize inherent human weakness to prevent accidents and improve safety through evidence-based medicine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0147" y="-19050"/>
            <a:ext cx="50693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824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9497" y="152400"/>
            <a:ext cx="3924503" cy="1524000"/>
          </a:xfrm>
        </p:spPr>
        <p:txBody>
          <a:bodyPr anchor="ctr">
            <a:noAutofit/>
          </a:bodyPr>
          <a:lstStyle/>
          <a:p>
            <a:pPr algn="ctr"/>
            <a:r>
              <a:rPr lang="en-US" sz="4000" b="1" dirty="0" smtClean="0">
                <a:solidFill>
                  <a:srgbClr val="FFFF99"/>
                </a:solidFill>
              </a:rPr>
              <a:t>Standards &amp; policy</a:t>
            </a:r>
            <a:endParaRPr lang="en-US" sz="4000" b="1" dirty="0">
              <a:solidFill>
                <a:srgbClr val="FFFF99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4419600"/>
            <a:ext cx="8458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Investigation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analysis of injury and death patterns in civilian flight accidents and incidents results in the development of preventive strategies including language for proposed standards, regulations, educational materials, and policies.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457200"/>
            <a:ext cx="4914697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75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0" y="457200"/>
            <a:ext cx="3924503" cy="1219200"/>
          </a:xfrm>
        </p:spPr>
        <p:txBody>
          <a:bodyPr anchor="ctr">
            <a:noAutofit/>
          </a:bodyPr>
          <a:lstStyle/>
          <a:p>
            <a:pPr algn="ctr"/>
            <a:r>
              <a:rPr lang="en-US" sz="7200" b="1" dirty="0" smtClean="0"/>
              <a:t>AGENDA</a:t>
            </a:r>
            <a:endParaRPr lang="en-US" sz="72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14464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76600" y="2057400"/>
            <a:ext cx="5715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Aeromedical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TCRG Requirements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Aeromedical Research Contribution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eriod"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Emerging Aeromedical Issues</a:t>
            </a:r>
          </a:p>
        </p:txBody>
      </p:sp>
    </p:spTree>
    <p:extLst>
      <p:ext uri="{BB962C8B-B14F-4D97-AF65-F5344CB8AC3E}">
        <p14:creationId xmlns:p14="http://schemas.microsoft.com/office/powerpoint/2010/main" val="1640185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8281" y="182025"/>
            <a:ext cx="6058103" cy="609600"/>
          </a:xfrm>
        </p:spPr>
        <p:txBody>
          <a:bodyPr anchor="ctr">
            <a:noAutofit/>
          </a:bodyPr>
          <a:lstStyle/>
          <a:p>
            <a:pPr algn="ctr"/>
            <a:r>
              <a:rPr lang="en-US" sz="4000" b="1" dirty="0" smtClean="0">
                <a:solidFill>
                  <a:srgbClr val="FFFF99"/>
                </a:solidFill>
              </a:rPr>
              <a:t>Risk management</a:t>
            </a:r>
            <a:endParaRPr lang="en-US" sz="4000" b="1" dirty="0">
              <a:solidFill>
                <a:srgbClr val="FFFF99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7162" y="5429071"/>
            <a:ext cx="88155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Support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accident investigation and medical certification processes to identify hazards and augment safety information systems towards an Aeromedical Safety Management System.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1600" y="1105860"/>
            <a:ext cx="6611467" cy="4304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235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8200" y="76200"/>
            <a:ext cx="4305503" cy="685800"/>
          </a:xfrm>
        </p:spPr>
        <p:txBody>
          <a:bodyPr anchor="ctr">
            <a:noAutofit/>
          </a:bodyPr>
          <a:lstStyle/>
          <a:p>
            <a:pPr algn="ctr"/>
            <a:r>
              <a:rPr lang="en-US" sz="4000" b="1" dirty="0" smtClean="0">
                <a:solidFill>
                  <a:srgbClr val="FFFF99"/>
                </a:solidFill>
              </a:rPr>
              <a:t>certification</a:t>
            </a:r>
            <a:endParaRPr lang="en-US" sz="4000" b="1" dirty="0">
              <a:solidFill>
                <a:srgbClr val="FFFF99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6687" y="5334000"/>
            <a:ext cx="88155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Provides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criteria concerning equipment, technology, and procedures for human protection and survival from stressful environments/emergency events.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990600"/>
            <a:ext cx="8153400" cy="4195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2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0" y="304800"/>
            <a:ext cx="3352800" cy="319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32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EMERGING</a:t>
            </a:r>
          </a:p>
          <a:p>
            <a:pPr algn="ctr">
              <a:lnSpc>
                <a:spcPct val="90000"/>
              </a:lnSpc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AVIATION SAFETY</a:t>
            </a:r>
          </a:p>
          <a:p>
            <a:pPr algn="ctr">
              <a:lnSpc>
                <a:spcPct val="90000"/>
              </a:lnSpc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AEROMEDICAL ISSUES</a:t>
            </a:r>
          </a:p>
          <a:p>
            <a:pPr algn="ctr">
              <a:lnSpc>
                <a:spcPct val="90000"/>
              </a:lnSpc>
            </a:pP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90000"/>
              </a:lnSpc>
            </a:pPr>
            <a:r>
              <a:rPr lang="en-US" sz="3200" b="1" i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SAS 2014</a:t>
            </a:r>
            <a:endParaRPr lang="en-US" sz="3200" b="1" i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9526"/>
            <a:ext cx="4724400" cy="700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909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0" y="1905000"/>
            <a:ext cx="4038600" cy="1727200"/>
          </a:xfrm>
        </p:spPr>
        <p:txBody>
          <a:bodyPr/>
          <a:lstStyle/>
          <a:p>
            <a:r>
              <a:rPr lang="en-US" b="1" dirty="0" smtClean="0">
                <a:solidFill>
                  <a:srgbClr val="FFFF99"/>
                </a:solidFill>
              </a:rPr>
              <a:t>2016 - 2018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>
              <a:buClr>
                <a:srgbClr val="FFFF99"/>
              </a:buClr>
              <a:buFont typeface="Wingdings" panose="05000000000000000000" pitchFamily="2" charset="2"/>
              <a:buChar char="Ø"/>
            </a:pPr>
            <a:r>
              <a:rPr lang="en-US" dirty="0"/>
              <a:t>I</a:t>
            </a:r>
            <a:r>
              <a:rPr lang="en-US" dirty="0" smtClean="0"/>
              <a:t>dentification </a:t>
            </a:r>
            <a:r>
              <a:rPr lang="en-US" dirty="0"/>
              <a:t>of pathology </a:t>
            </a:r>
            <a:r>
              <a:rPr lang="en-US" dirty="0" smtClean="0"/>
              <a:t>risk</a:t>
            </a:r>
          </a:p>
          <a:p>
            <a:pPr marL="342900" indent="-342900">
              <a:buClr>
                <a:srgbClr val="FFFF99"/>
              </a:buClr>
              <a:buFont typeface="Wingdings" panose="05000000000000000000" pitchFamily="2" charset="2"/>
              <a:buChar char="Ø"/>
            </a:pPr>
            <a:r>
              <a:rPr lang="en-US" dirty="0" smtClean="0"/>
              <a:t>High </a:t>
            </a:r>
            <a:r>
              <a:rPr lang="en-US" dirty="0"/>
              <a:t>performance computing and visualization </a:t>
            </a:r>
            <a:r>
              <a:rPr lang="en-US" dirty="0" smtClean="0"/>
              <a:t>technology</a:t>
            </a:r>
          </a:p>
          <a:p>
            <a:pPr marL="342900" indent="-342900">
              <a:buClr>
                <a:srgbClr val="FFFF99"/>
              </a:buClr>
              <a:buFont typeface="Wingdings" panose="05000000000000000000" pitchFamily="2" charset="2"/>
              <a:buChar char="Ø"/>
            </a:pPr>
            <a:r>
              <a:rPr lang="en-US" dirty="0"/>
              <a:t>E</a:t>
            </a:r>
            <a:r>
              <a:rPr lang="en-US" dirty="0" smtClean="0"/>
              <a:t>mergent </a:t>
            </a:r>
            <a:r>
              <a:rPr lang="en-US" dirty="0"/>
              <a:t>medications and medical </a:t>
            </a:r>
            <a:r>
              <a:rPr lang="en-US" dirty="0" smtClean="0"/>
              <a:t>devices</a:t>
            </a:r>
            <a:endParaRPr lang="en-US" dirty="0"/>
          </a:p>
          <a:p>
            <a:pPr marL="342900" indent="-342900">
              <a:buClr>
                <a:srgbClr val="FFFF99"/>
              </a:buClr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8600" y="207693"/>
            <a:ext cx="4191000" cy="657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800" dirty="0" smtClean="0"/>
              <a:t>CAMI has </a:t>
            </a:r>
            <a:r>
              <a:rPr lang="en-US" sz="1800" dirty="0"/>
              <a:t>a methodology in place to track technological advances in bio‐engineering and </a:t>
            </a:r>
            <a:r>
              <a:rPr lang="en-US" sz="1800" dirty="0" smtClean="0"/>
              <a:t>medicine. </a:t>
            </a:r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r>
              <a:rPr lang="en-US" sz="1800" dirty="0" smtClean="0"/>
              <a:t>This </a:t>
            </a:r>
            <a:r>
              <a:rPr lang="en-US" sz="1800" dirty="0"/>
              <a:t>process involves regular conversations with technology experts as well as study of newsletters/reports that identify and describe technological advances (nationally &amp; internationally). </a:t>
            </a:r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r>
              <a:rPr lang="en-US" sz="1800" dirty="0" smtClean="0"/>
              <a:t>CAMI </a:t>
            </a:r>
            <a:r>
              <a:rPr lang="en-US" sz="1800" dirty="0"/>
              <a:t>personnel assess the implications from both a positive and a safety and risk management perspective of these technological advances and identify the potential practical impacts of these technologies upon the users of civil aviation transportation systems. </a:t>
            </a:r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r>
              <a:rPr lang="en-US" sz="1800" dirty="0"/>
              <a:t>CAMI has identified a research strategy to address advanced medical technologies that can potentially affect aviation safety, in line with the FAA Administrator’s Initiatives, and viable to pursue within the current research funding constraints. </a:t>
            </a:r>
          </a:p>
        </p:txBody>
      </p:sp>
    </p:spTree>
    <p:extLst>
      <p:ext uri="{BB962C8B-B14F-4D97-AF65-F5344CB8AC3E}">
        <p14:creationId xmlns:p14="http://schemas.microsoft.com/office/powerpoint/2010/main" val="3776362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32766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4294967295"/>
          </p:nvPr>
        </p:nvSpPr>
        <p:spPr>
          <a:xfrm>
            <a:off x="3423290" y="182633"/>
            <a:ext cx="5637523" cy="503167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0" indent="0" algn="r"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Real-Time System-Wide Safety Assurance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600" y="773492"/>
            <a:ext cx="6407746" cy="18935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9400" y="4876800"/>
            <a:ext cx="5862638" cy="192941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1600" y="2743200"/>
            <a:ext cx="5880070" cy="203441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57200" y="1600200"/>
            <a:ext cx="6019800" cy="1447800"/>
          </a:xfrm>
          <a:prstGeom prst="rect">
            <a:avLst/>
          </a:prstGeom>
          <a:solidFill>
            <a:srgbClr val="FFFF99">
              <a:alpha val="43000"/>
            </a:srgbClr>
          </a:solidFill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5486400"/>
            <a:ext cx="5562600" cy="533400"/>
          </a:xfrm>
          <a:prstGeom prst="rect">
            <a:avLst/>
          </a:prstGeom>
          <a:solidFill>
            <a:srgbClr val="FFFF99">
              <a:alpha val="43000"/>
            </a:srgbClr>
          </a:solidFill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ular Callout 15"/>
          <p:cNvSpPr/>
          <p:nvPr/>
        </p:nvSpPr>
        <p:spPr>
          <a:xfrm>
            <a:off x="6816732" y="1265903"/>
            <a:ext cx="1371600" cy="737583"/>
          </a:xfrm>
          <a:prstGeom prst="wedgeRectCallout">
            <a:avLst>
              <a:gd name="adj1" fmla="val -82099"/>
              <a:gd name="adj2" fmla="val 36965"/>
            </a:avLst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AM-1</a:t>
            </a:r>
            <a:endParaRPr lang="en-US" sz="3200" b="1" dirty="0"/>
          </a:p>
        </p:txBody>
      </p:sp>
      <p:sp>
        <p:nvSpPr>
          <p:cNvPr id="17" name="Rectangular Callout 16"/>
          <p:cNvSpPr/>
          <p:nvPr/>
        </p:nvSpPr>
        <p:spPr>
          <a:xfrm>
            <a:off x="7543800" y="3886200"/>
            <a:ext cx="1289065" cy="804258"/>
          </a:xfrm>
          <a:prstGeom prst="wedgeRectCallout">
            <a:avLst>
              <a:gd name="adj1" fmla="val -19774"/>
              <a:gd name="adj2" fmla="val 132777"/>
            </a:avLst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AM-3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832901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28600"/>
            <a:ext cx="4724400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600" b="1" dirty="0" smtClean="0">
                <a:solidFill>
                  <a:srgbClr val="FFFF99"/>
                </a:solidFill>
              </a:rPr>
              <a:t>AM-1</a:t>
            </a:r>
            <a:endParaRPr lang="en-US" sz="1600" b="1" dirty="0">
              <a:solidFill>
                <a:srgbClr val="FFFF99"/>
              </a:solidFill>
            </a:endParaRPr>
          </a:p>
          <a:p>
            <a:pPr>
              <a:lnSpc>
                <a:spcPct val="90000"/>
              </a:lnSpc>
            </a:pPr>
            <a:endParaRPr lang="en-US" sz="1600" b="1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I</a:t>
            </a:r>
            <a:r>
              <a:rPr lang="en-US" sz="1600" b="1" dirty="0" smtClean="0"/>
              <a:t>dentification </a:t>
            </a:r>
            <a:r>
              <a:rPr lang="en-US" sz="1600" b="1" dirty="0"/>
              <a:t>of pathology </a:t>
            </a:r>
            <a:r>
              <a:rPr lang="en-US" sz="1600" b="1" dirty="0" smtClean="0"/>
              <a:t>risk</a:t>
            </a:r>
            <a:r>
              <a:rPr lang="en-US" sz="1600" b="1" dirty="0"/>
              <a:t> </a:t>
            </a:r>
            <a:r>
              <a:rPr lang="en-US" sz="1600" b="1" dirty="0" smtClean="0"/>
              <a:t>through dedicated data bases</a:t>
            </a:r>
          </a:p>
          <a:p>
            <a:pPr marL="952393" lvl="1" indent="-342900">
              <a:lnSpc>
                <a:spcPct val="90000"/>
              </a:lnSpc>
              <a:buFont typeface="+mj-lt"/>
              <a:buAutoNum type="arabicPeriod"/>
            </a:pPr>
            <a:r>
              <a:rPr lang="en-US" sz="1600" b="1" dirty="0" smtClean="0"/>
              <a:t>Medical Analysis and Tracking System(MANTRA)</a:t>
            </a:r>
          </a:p>
          <a:p>
            <a:pPr marL="952393" lvl="1" indent="-342900">
              <a:lnSpc>
                <a:spcPct val="90000"/>
              </a:lnSpc>
              <a:buFont typeface="+mj-lt"/>
              <a:buAutoNum type="arabicPeriod"/>
            </a:pPr>
            <a:r>
              <a:rPr lang="en-US" sz="1600" b="1" dirty="0" smtClean="0"/>
              <a:t>Scientific Information System (SIS)</a:t>
            </a:r>
          </a:p>
          <a:p>
            <a:pPr marL="952393" lvl="1" indent="-342900">
              <a:lnSpc>
                <a:spcPct val="90000"/>
              </a:lnSpc>
              <a:buFont typeface="+mj-lt"/>
              <a:buAutoNum type="arabicPeriod"/>
            </a:pPr>
            <a:r>
              <a:rPr lang="en-US" sz="1600" b="1" dirty="0" smtClean="0"/>
              <a:t>Aerospace Accident Injury and Autopsy Data System (AA-IADS)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600" b="1" dirty="0" smtClean="0"/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H</a:t>
            </a:r>
            <a:r>
              <a:rPr lang="en-US" sz="1600" b="1" dirty="0" smtClean="0"/>
              <a:t>igh Performance Computing (HPC) and </a:t>
            </a:r>
            <a:r>
              <a:rPr lang="en-US" sz="1600" b="1" dirty="0"/>
              <a:t>visualization </a:t>
            </a:r>
            <a:r>
              <a:rPr lang="en-US" sz="1600" b="1" dirty="0" smtClean="0"/>
              <a:t>technology</a:t>
            </a:r>
          </a:p>
          <a:p>
            <a:pPr marL="952393" lvl="1" indent="-342900">
              <a:lnSpc>
                <a:spcPct val="90000"/>
              </a:lnSpc>
              <a:buFont typeface="+mj-lt"/>
              <a:buAutoNum type="arabicPeriod"/>
            </a:pPr>
            <a:r>
              <a:rPr lang="en-US" sz="1600" b="1" dirty="0" smtClean="0"/>
              <a:t>Friedberg Numerical Sciences Laboratory (HPC)</a:t>
            </a:r>
          </a:p>
          <a:p>
            <a:pPr marL="952393" lvl="1" indent="-342900">
              <a:lnSpc>
                <a:spcPct val="90000"/>
              </a:lnSpc>
              <a:buFont typeface="+mj-lt"/>
              <a:buAutoNum type="arabicPeriod"/>
            </a:pPr>
            <a:r>
              <a:rPr lang="en-US" sz="1600" b="1" dirty="0" smtClean="0"/>
              <a:t>AA-IADS</a:t>
            </a:r>
          </a:p>
          <a:p>
            <a:pPr marL="952393" lvl="1" indent="-342900">
              <a:lnSpc>
                <a:spcPct val="90000"/>
              </a:lnSpc>
              <a:buFont typeface="+mj-lt"/>
              <a:buAutoNum type="arabicPeriod"/>
            </a:pPr>
            <a:r>
              <a:rPr lang="en-US" sz="1600" b="1" dirty="0" smtClean="0"/>
              <a:t>Aeromedical Data Visualization Operational Reporting Safety System (ADVISORS</a:t>
            </a:r>
            <a:r>
              <a:rPr lang="en-US" sz="1600" b="1" baseline="30000" dirty="0" smtClean="0"/>
              <a:t>2</a:t>
            </a:r>
            <a:r>
              <a:rPr lang="en-US" sz="1600" b="1" dirty="0" smtClean="0"/>
              <a:t>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b="1" dirty="0" smtClean="0"/>
              <a:t>Emergent Medical Devices – Advanced Prosthetics </a:t>
            </a:r>
          </a:p>
          <a:p>
            <a:pPr marL="952393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 marL="952393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600" b="1" dirty="0" smtClean="0"/>
          </a:p>
          <a:p>
            <a:pPr>
              <a:lnSpc>
                <a:spcPct val="90000"/>
              </a:lnSpc>
            </a:pPr>
            <a:r>
              <a:rPr lang="en-US" sz="1600" b="1" dirty="0" smtClean="0">
                <a:solidFill>
                  <a:srgbClr val="FFFF99"/>
                </a:solidFill>
              </a:rPr>
              <a:t>AM-3</a:t>
            </a:r>
          </a:p>
          <a:p>
            <a:pPr>
              <a:lnSpc>
                <a:spcPct val="90000"/>
              </a:lnSpc>
            </a:pPr>
            <a:endParaRPr lang="en-US" sz="1600" b="1" dirty="0" smtClean="0"/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b="1" dirty="0" smtClean="0"/>
              <a:t>Physiologic Measures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>
              <a:lnSpc>
                <a:spcPct val="90000"/>
              </a:lnSpc>
            </a:pPr>
            <a:endParaRPr lang="en-US" sz="16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0" y="2590799"/>
            <a:ext cx="3318387" cy="21656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1" y="284008"/>
            <a:ext cx="3318387" cy="21818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7200" y="4945657"/>
            <a:ext cx="4724399" cy="1704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92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32766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4294967295"/>
          </p:nvPr>
        </p:nvSpPr>
        <p:spPr>
          <a:xfrm>
            <a:off x="3276600" y="182633"/>
            <a:ext cx="5637523" cy="50316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Commercial Space Integration in NAS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576"/>
          <a:stretch/>
        </p:blipFill>
        <p:spPr>
          <a:xfrm>
            <a:off x="381000" y="1600200"/>
            <a:ext cx="8406553" cy="47244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32760" y="3352800"/>
            <a:ext cx="8154040" cy="2895599"/>
          </a:xfrm>
          <a:prstGeom prst="rect">
            <a:avLst/>
          </a:prstGeom>
          <a:solidFill>
            <a:srgbClr val="FFFF99">
              <a:alpha val="43000"/>
            </a:srgbClr>
          </a:solidFill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ular Callout 10"/>
          <p:cNvSpPr/>
          <p:nvPr/>
        </p:nvSpPr>
        <p:spPr>
          <a:xfrm>
            <a:off x="368710" y="868433"/>
            <a:ext cx="3276600" cy="533400"/>
          </a:xfrm>
          <a:prstGeom prst="wedgeRectCallout">
            <a:avLst>
              <a:gd name="adj1" fmla="val 7355"/>
              <a:gd name="adj2" fmla="val 280374"/>
            </a:avLst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AM-1, AM-2, AM-3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71016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228600"/>
            <a:ext cx="8610600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600" b="1" dirty="0" smtClean="0">
                <a:solidFill>
                  <a:srgbClr val="FFFF99"/>
                </a:solidFill>
              </a:rPr>
              <a:t>AM-1</a:t>
            </a:r>
          </a:p>
          <a:p>
            <a:pPr>
              <a:lnSpc>
                <a:spcPct val="90000"/>
              </a:lnSpc>
            </a:pPr>
            <a:endParaRPr lang="en-US" sz="1600" b="1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Office of Science and Technology (OSTP) Space Weather Action Plan </a:t>
            </a:r>
            <a:r>
              <a:rPr lang="en-US" sz="1600" b="1" dirty="0" smtClean="0"/>
              <a:t> – Advisory Resource to ANG</a:t>
            </a:r>
            <a:endParaRPr lang="en-US" sz="1600" b="1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b="1" dirty="0" smtClean="0"/>
              <a:t>NTSB Accident Investigation, Space Ship 2 – Aeromedical Review of Accident</a:t>
            </a:r>
            <a:endParaRPr lang="en-US" sz="1600" b="1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Developing Medical Standards – Collaboration with AAM </a:t>
            </a:r>
            <a:endParaRPr lang="en-US" sz="1600" b="1" dirty="0" smtClean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b="1" dirty="0" smtClean="0"/>
              <a:t>NASA </a:t>
            </a:r>
            <a:r>
              <a:rPr lang="en-US" sz="1600" b="1" dirty="0"/>
              <a:t>2015 Draft Technology </a:t>
            </a:r>
            <a:r>
              <a:rPr lang="en-US" sz="1600" b="1" dirty="0" smtClean="0"/>
              <a:t>Roadmaps – Advisory Resource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b="1" dirty="0" smtClean="0"/>
              <a:t>Invited </a:t>
            </a:r>
            <a:r>
              <a:rPr lang="en-US" sz="1600" b="1" dirty="0"/>
              <a:t>participant in workgroup:  “Nowcast of radiation storms (proton events) at energy levels that could create a radiation hazard for aircrew and passengers“ as part of the NASA Living With A Star  Institutes program – </a:t>
            </a:r>
            <a:r>
              <a:rPr lang="en-US" sz="1600" b="1" dirty="0" smtClean="0"/>
              <a:t>Copeland</a:t>
            </a:r>
            <a:endParaRPr lang="en-US" sz="1600" b="1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b="1" dirty="0" smtClean="0"/>
              <a:t>AST Safety Portfolio – Advisory Resource</a:t>
            </a:r>
          </a:p>
          <a:p>
            <a:pPr marL="895243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b="1" dirty="0" smtClean="0"/>
              <a:t>Exploring </a:t>
            </a:r>
            <a:r>
              <a:rPr lang="en-US" sz="1600" b="1" dirty="0"/>
              <a:t>advanced commercial human space flight data sharing and mining capabilities to inform safety assessments and identify emerging safety issues. </a:t>
            </a:r>
            <a:endParaRPr lang="en-US" sz="1600" b="1" dirty="0" smtClean="0"/>
          </a:p>
          <a:p>
            <a:pPr marL="895243" lvl="1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b="1" dirty="0" smtClean="0"/>
              <a:t>Research </a:t>
            </a:r>
            <a:r>
              <a:rPr lang="en-US" sz="1600" b="1" dirty="0"/>
              <a:t>projects within Human Spaceflight and Physiological Safety </a:t>
            </a:r>
            <a:r>
              <a:rPr lang="en-US" sz="1600" b="1" dirty="0" smtClean="0"/>
              <a:t>Factors:  Identifying </a:t>
            </a:r>
            <a:r>
              <a:rPr lang="en-US" sz="1600" b="1" dirty="0"/>
              <a:t>best practice considerations for crew human factors for small winged commercial spaceflight vehicles</a:t>
            </a:r>
            <a:endParaRPr lang="en-US" sz="1600" b="1" dirty="0" smtClean="0"/>
          </a:p>
          <a:p>
            <a:pPr>
              <a:lnSpc>
                <a:spcPct val="90000"/>
              </a:lnSpc>
            </a:pPr>
            <a:endParaRPr lang="en-US" sz="1600" b="1" dirty="0"/>
          </a:p>
          <a:p>
            <a:pPr>
              <a:lnSpc>
                <a:spcPct val="90000"/>
              </a:lnSpc>
            </a:pPr>
            <a:r>
              <a:rPr lang="en-US" sz="1600" b="1" dirty="0" smtClean="0">
                <a:solidFill>
                  <a:srgbClr val="FFFF99"/>
                </a:solidFill>
              </a:rPr>
              <a:t>AM-2</a:t>
            </a:r>
          </a:p>
          <a:p>
            <a:pPr>
              <a:lnSpc>
                <a:spcPct val="90000"/>
              </a:lnSpc>
            </a:pPr>
            <a:endParaRPr lang="en-US" sz="1600" b="1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b="1" dirty="0" smtClean="0"/>
              <a:t>Development of Forensic Toxicology  Process for Commercial Space Transportation Accidents – Collaboration with NASA and Industry</a:t>
            </a:r>
          </a:p>
          <a:p>
            <a:pPr>
              <a:lnSpc>
                <a:spcPct val="90000"/>
              </a:lnSpc>
            </a:pPr>
            <a:endParaRPr lang="en-US" sz="1600" b="1" dirty="0"/>
          </a:p>
          <a:p>
            <a:pPr>
              <a:lnSpc>
                <a:spcPct val="90000"/>
              </a:lnSpc>
            </a:pPr>
            <a:r>
              <a:rPr lang="en-US" sz="1600" b="1" dirty="0" smtClean="0">
                <a:solidFill>
                  <a:srgbClr val="FFFF99"/>
                </a:solidFill>
              </a:rPr>
              <a:t>AM-3</a:t>
            </a:r>
          </a:p>
          <a:p>
            <a:pPr>
              <a:lnSpc>
                <a:spcPct val="90000"/>
              </a:lnSpc>
            </a:pPr>
            <a:endParaRPr lang="en-US" sz="1600" b="1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b="1" dirty="0" smtClean="0"/>
              <a:t>Evaluation of Space Suit – Research Opportunity with U. North Dakota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600" b="1" dirty="0" smtClean="0"/>
              <a:t>Served on </a:t>
            </a:r>
            <a:r>
              <a:rPr lang="en-US" sz="1600" b="1" dirty="0"/>
              <a:t>two NASA Expert Panels reviewing occupant protection research plans and standards for </a:t>
            </a:r>
            <a:r>
              <a:rPr lang="en-US" sz="1600" b="1" dirty="0" smtClean="0"/>
              <a:t>spacecraft</a:t>
            </a:r>
          </a:p>
          <a:p>
            <a:pPr>
              <a:lnSpc>
                <a:spcPct val="90000"/>
              </a:lnSpc>
            </a:pPr>
            <a:endParaRPr lang="en-US" sz="1600" b="1" dirty="0" smtClean="0"/>
          </a:p>
        </p:txBody>
      </p:sp>
    </p:spTree>
    <p:extLst>
      <p:ext uri="{BB962C8B-B14F-4D97-AF65-F5344CB8AC3E}">
        <p14:creationId xmlns:p14="http://schemas.microsoft.com/office/powerpoint/2010/main" val="293478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32766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4294967295"/>
          </p:nvPr>
        </p:nvSpPr>
        <p:spPr>
          <a:xfrm>
            <a:off x="3276600" y="182633"/>
            <a:ext cx="5637523" cy="73176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Certification of Advanced Materials and Structural Technologies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921"/>
          <a:stretch/>
        </p:blipFill>
        <p:spPr>
          <a:xfrm>
            <a:off x="342900" y="1447800"/>
            <a:ext cx="8467726" cy="42514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900" y="5751367"/>
            <a:ext cx="8467726" cy="649434"/>
          </a:xfrm>
          <a:prstGeom prst="rect">
            <a:avLst/>
          </a:prstGeom>
        </p:spPr>
      </p:pic>
      <p:sp>
        <p:nvSpPr>
          <p:cNvPr id="9" name="Rectangular Callout 8"/>
          <p:cNvSpPr/>
          <p:nvPr/>
        </p:nvSpPr>
        <p:spPr>
          <a:xfrm>
            <a:off x="1006505" y="548516"/>
            <a:ext cx="1647825" cy="670684"/>
          </a:xfrm>
          <a:prstGeom prst="wedgeRectCallout">
            <a:avLst>
              <a:gd name="adj1" fmla="val 57348"/>
              <a:gd name="adj2" fmla="val 103409"/>
            </a:avLst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AM-3</a:t>
            </a:r>
            <a:endParaRPr lang="en-US" sz="4000" b="1" dirty="0"/>
          </a:p>
        </p:txBody>
      </p:sp>
      <p:sp>
        <p:nvSpPr>
          <p:cNvPr id="11" name="Rectangle 10"/>
          <p:cNvSpPr/>
          <p:nvPr/>
        </p:nvSpPr>
        <p:spPr>
          <a:xfrm>
            <a:off x="419100" y="5699242"/>
            <a:ext cx="8343900" cy="777757"/>
          </a:xfrm>
          <a:prstGeom prst="rect">
            <a:avLst/>
          </a:prstGeom>
          <a:solidFill>
            <a:srgbClr val="FFFF99">
              <a:alpha val="43000"/>
            </a:srgbClr>
          </a:solidFill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65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32766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4294967295"/>
          </p:nvPr>
        </p:nvSpPr>
        <p:spPr>
          <a:xfrm>
            <a:off x="3503923" y="182633"/>
            <a:ext cx="5410200" cy="96036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 Aviation’s Role in Safety Systems Development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046"/>
          <a:stretch/>
        </p:blipFill>
        <p:spPr>
          <a:xfrm>
            <a:off x="2697860" y="1295400"/>
            <a:ext cx="6174446" cy="348806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972484" y="4191001"/>
            <a:ext cx="2266516" cy="457200"/>
          </a:xfrm>
          <a:prstGeom prst="rect">
            <a:avLst/>
          </a:prstGeom>
          <a:solidFill>
            <a:srgbClr val="FFFF99">
              <a:alpha val="43000"/>
            </a:srgbClr>
          </a:solidFill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ular Callout 11"/>
          <p:cNvSpPr/>
          <p:nvPr/>
        </p:nvSpPr>
        <p:spPr>
          <a:xfrm>
            <a:off x="6477000" y="5741618"/>
            <a:ext cx="1828800" cy="674496"/>
          </a:xfrm>
          <a:prstGeom prst="wedgeRectCallout">
            <a:avLst>
              <a:gd name="adj1" fmla="val -28672"/>
              <a:gd name="adj2" fmla="val -111470"/>
            </a:avLst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AM-3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441"/>
            <a:ext cx="24620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353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0" y="1752600"/>
            <a:ext cx="3352800" cy="319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32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Aeromedical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(AM)</a:t>
            </a:r>
          </a:p>
          <a:p>
            <a:pPr algn="ctr">
              <a:lnSpc>
                <a:spcPct val="90000"/>
              </a:lnSpc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Technical Community Representative Group (TCRG) Requirements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8530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225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32766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4294967295"/>
          </p:nvPr>
        </p:nvSpPr>
        <p:spPr>
          <a:xfrm>
            <a:off x="3503923" y="182633"/>
            <a:ext cx="5410200" cy="96036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Identification and Funding of Strategic Research and Development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50" r="7407"/>
          <a:stretch/>
        </p:blipFill>
        <p:spPr>
          <a:xfrm>
            <a:off x="381000" y="1752600"/>
            <a:ext cx="8365013" cy="4495800"/>
          </a:xfrm>
          <a:prstGeom prst="rect">
            <a:avLst/>
          </a:prstGeom>
        </p:spPr>
      </p:pic>
      <p:sp>
        <p:nvSpPr>
          <p:cNvPr id="11" name="Rectangular Callout 10"/>
          <p:cNvSpPr/>
          <p:nvPr/>
        </p:nvSpPr>
        <p:spPr>
          <a:xfrm>
            <a:off x="228600" y="990599"/>
            <a:ext cx="3581400" cy="558077"/>
          </a:xfrm>
          <a:prstGeom prst="wedgeRectCallout">
            <a:avLst>
              <a:gd name="adj1" fmla="val 37968"/>
              <a:gd name="adj2" fmla="val -88143"/>
            </a:avLst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AM-1, AM-2, AM-3</a:t>
            </a:r>
            <a:endParaRPr lang="en-US" sz="3200" b="1" dirty="0"/>
          </a:p>
        </p:txBody>
      </p:sp>
      <p:sp>
        <p:nvSpPr>
          <p:cNvPr id="7" name="Rectangle 6"/>
          <p:cNvSpPr/>
          <p:nvPr/>
        </p:nvSpPr>
        <p:spPr>
          <a:xfrm>
            <a:off x="617553" y="5029199"/>
            <a:ext cx="8374048" cy="1423125"/>
          </a:xfrm>
          <a:prstGeom prst="rect">
            <a:avLst/>
          </a:prstGeom>
          <a:solidFill>
            <a:srgbClr val="FFFF99">
              <a:alpha val="43000"/>
            </a:srgbClr>
          </a:solidFill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124200" y="4724400"/>
            <a:ext cx="1828800" cy="304799"/>
          </a:xfrm>
          <a:prstGeom prst="rect">
            <a:avLst/>
          </a:prstGeom>
          <a:solidFill>
            <a:srgbClr val="FFFF99">
              <a:alpha val="43000"/>
            </a:srgbClr>
          </a:solidFill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00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3400" y="381000"/>
            <a:ext cx="8077200" cy="333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90000"/>
              </a:lnSpc>
              <a:buClr>
                <a:srgbClr val="FFFF99"/>
              </a:buClr>
              <a:buFont typeface="Wingdings" panose="05000000000000000000" pitchFamily="2" charset="2"/>
              <a:buChar char="Ø"/>
            </a:pPr>
            <a:r>
              <a:rPr lang="en-US" sz="1800" b="1" dirty="0" smtClean="0">
                <a:solidFill>
                  <a:prstClr val="white"/>
                </a:solidFill>
              </a:rPr>
              <a:t>Data mining – Identification of Risks: </a:t>
            </a:r>
          </a:p>
          <a:p>
            <a:pPr marL="952393" lvl="1" indent="-342900">
              <a:lnSpc>
                <a:spcPct val="90000"/>
              </a:lnSpc>
              <a:buClr>
                <a:srgbClr val="FFFF99"/>
              </a:buClr>
              <a:buFont typeface="+mj-lt"/>
              <a:buAutoNum type="arabicPeriod"/>
            </a:pPr>
            <a:r>
              <a:rPr lang="en-US" sz="1800" b="1" dirty="0" smtClean="0">
                <a:solidFill>
                  <a:prstClr val="white"/>
                </a:solidFill>
              </a:rPr>
              <a:t>AM-1: Exploiting </a:t>
            </a:r>
            <a:r>
              <a:rPr lang="en-US" sz="1800" b="1" dirty="0">
                <a:solidFill>
                  <a:prstClr val="white"/>
                </a:solidFill>
              </a:rPr>
              <a:t>aeromedical review of accidents data base (MANTRA) and other information systems  (ADVISORS</a:t>
            </a:r>
            <a:r>
              <a:rPr lang="en-US" sz="1800" b="1" baseline="30000" dirty="0">
                <a:solidFill>
                  <a:prstClr val="white"/>
                </a:solidFill>
              </a:rPr>
              <a:t>2</a:t>
            </a:r>
            <a:r>
              <a:rPr lang="en-US" sz="1800" b="1" dirty="0">
                <a:solidFill>
                  <a:prstClr val="white"/>
                </a:solidFill>
              </a:rPr>
              <a:t>, SIS). </a:t>
            </a:r>
          </a:p>
          <a:p>
            <a:pPr marL="952393" lvl="1" indent="-342900">
              <a:lnSpc>
                <a:spcPct val="90000"/>
              </a:lnSpc>
              <a:buClr>
                <a:srgbClr val="FFFF99"/>
              </a:buClr>
              <a:buFont typeface="+mj-lt"/>
              <a:buAutoNum type="arabicPeriod"/>
            </a:pPr>
            <a:r>
              <a:rPr lang="en-US" sz="1800" b="1" dirty="0" smtClean="0">
                <a:solidFill>
                  <a:prstClr val="white"/>
                </a:solidFill>
              </a:rPr>
              <a:t>AM-2: Discovering aviation-stressor related biomarkers</a:t>
            </a:r>
          </a:p>
          <a:p>
            <a:pPr marL="952393" lvl="1" indent="-342900">
              <a:lnSpc>
                <a:spcPct val="90000"/>
              </a:lnSpc>
              <a:buClr>
                <a:srgbClr val="FFFF99"/>
              </a:buClr>
              <a:buFont typeface="+mj-lt"/>
              <a:buAutoNum type="arabicPeriod"/>
            </a:pPr>
            <a:r>
              <a:rPr lang="en-US" sz="1800" b="1" dirty="0" smtClean="0">
                <a:solidFill>
                  <a:prstClr val="white"/>
                </a:solidFill>
              </a:rPr>
              <a:t>AM-3: Working with other stakeholders</a:t>
            </a:r>
          </a:p>
          <a:p>
            <a:pPr marL="285750" lvl="0" indent="-285750">
              <a:lnSpc>
                <a:spcPct val="90000"/>
              </a:lnSpc>
              <a:buClr>
                <a:srgbClr val="FFFF99"/>
              </a:buClr>
              <a:buFont typeface="Wingdings" panose="05000000000000000000" pitchFamily="2" charset="2"/>
              <a:buChar char="Ø"/>
            </a:pPr>
            <a:endParaRPr lang="en-US" sz="1800" b="1" dirty="0">
              <a:solidFill>
                <a:prstClr val="white"/>
              </a:solidFill>
            </a:endParaRPr>
          </a:p>
          <a:p>
            <a:pPr marL="285750" lvl="0" indent="-285750">
              <a:lnSpc>
                <a:spcPct val="90000"/>
              </a:lnSpc>
              <a:buClr>
                <a:srgbClr val="FFFF99"/>
              </a:buClr>
              <a:buFont typeface="Wingdings" panose="05000000000000000000" pitchFamily="2" charset="2"/>
              <a:buChar char="Ø"/>
            </a:pPr>
            <a:r>
              <a:rPr lang="en-US" sz="1800" b="1" dirty="0" smtClean="0">
                <a:solidFill>
                  <a:prstClr val="white"/>
                </a:solidFill>
              </a:rPr>
              <a:t>Replacement of old and obsolete R&amp;D Facilities and Equipment through the Aerospace Medical Equipment Needs (AMEN) </a:t>
            </a:r>
            <a:r>
              <a:rPr lang="en-US" sz="1800" b="1" dirty="0">
                <a:solidFill>
                  <a:prstClr val="white"/>
                </a:solidFill>
              </a:rPr>
              <a:t>and </a:t>
            </a:r>
            <a:r>
              <a:rPr lang="en-US" sz="1800" b="1" dirty="0" smtClean="0">
                <a:solidFill>
                  <a:prstClr val="white"/>
                </a:solidFill>
              </a:rPr>
              <a:t>the Wind </a:t>
            </a:r>
            <a:r>
              <a:rPr lang="en-US" sz="1800" b="1" dirty="0">
                <a:solidFill>
                  <a:prstClr val="white"/>
                </a:solidFill>
              </a:rPr>
              <a:t>&amp; Wave Evacuation &amp; Survival (</a:t>
            </a:r>
            <a:r>
              <a:rPr lang="en-US" sz="1800" b="1" dirty="0" err="1" smtClean="0">
                <a:solidFill>
                  <a:prstClr val="white"/>
                </a:solidFill>
              </a:rPr>
              <a:t>WiWAVES</a:t>
            </a:r>
            <a:r>
              <a:rPr lang="en-US" sz="1800" b="1" dirty="0" smtClean="0">
                <a:solidFill>
                  <a:prstClr val="white"/>
                </a:solidFill>
              </a:rPr>
              <a:t>) </a:t>
            </a:r>
            <a:r>
              <a:rPr lang="en-US" sz="1800" b="1" dirty="0">
                <a:solidFill>
                  <a:prstClr val="white"/>
                </a:solidFill>
              </a:rPr>
              <a:t>programs.</a:t>
            </a:r>
            <a:endParaRPr lang="en-US" sz="1800" b="1" dirty="0" smtClean="0">
              <a:solidFill>
                <a:prstClr val="white"/>
              </a:solidFill>
            </a:endParaRPr>
          </a:p>
          <a:p>
            <a:pPr marL="285750" lvl="0" indent="-285750">
              <a:lnSpc>
                <a:spcPct val="90000"/>
              </a:lnSpc>
              <a:buClr>
                <a:srgbClr val="FFFF99"/>
              </a:buClr>
              <a:buFont typeface="Wingdings" panose="05000000000000000000" pitchFamily="2" charset="2"/>
              <a:buChar char="Ø"/>
            </a:pPr>
            <a:endParaRPr lang="en-US" sz="1800" b="1" dirty="0">
              <a:solidFill>
                <a:prstClr val="white"/>
              </a:solidFill>
            </a:endParaRPr>
          </a:p>
          <a:p>
            <a:pPr marL="285750" lvl="0" indent="-285750">
              <a:lnSpc>
                <a:spcPct val="90000"/>
              </a:lnSpc>
              <a:buClr>
                <a:srgbClr val="FFFF99"/>
              </a:buClr>
              <a:buFont typeface="Wingdings" panose="05000000000000000000" pitchFamily="2" charset="2"/>
              <a:buChar char="Ø"/>
            </a:pPr>
            <a:r>
              <a:rPr lang="en-US" sz="1800" b="1" dirty="0" smtClean="0">
                <a:solidFill>
                  <a:prstClr val="white"/>
                </a:solidFill>
              </a:rPr>
              <a:t>Contributing to R&amp;D Process Improvements – “Process Evolution”  </a:t>
            </a:r>
          </a:p>
          <a:p>
            <a:pPr marL="285750" lvl="0" indent="-285750">
              <a:lnSpc>
                <a:spcPct val="90000"/>
              </a:lnSpc>
              <a:buClr>
                <a:srgbClr val="FFFF99"/>
              </a:buClr>
              <a:buFont typeface="Wingdings" panose="05000000000000000000" pitchFamily="2" charset="2"/>
              <a:buChar char="Ø"/>
            </a:pPr>
            <a:endParaRPr lang="en-US" sz="1800" b="1" dirty="0">
              <a:solidFill>
                <a:prstClr val="white"/>
              </a:solidFill>
            </a:endParaRPr>
          </a:p>
          <a:p>
            <a:pPr marL="285750" lvl="0" indent="-285750">
              <a:lnSpc>
                <a:spcPct val="90000"/>
              </a:lnSpc>
              <a:buClr>
                <a:srgbClr val="FFFF99"/>
              </a:buClr>
              <a:buFont typeface="Wingdings" panose="05000000000000000000" pitchFamily="2" charset="2"/>
              <a:buChar char="Ø"/>
            </a:pPr>
            <a:endParaRPr lang="en-US" sz="1800" b="1" dirty="0" smtClean="0">
              <a:solidFill>
                <a:prstClr val="white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5800" y="3496733"/>
            <a:ext cx="3024069" cy="28278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801" y="3505200"/>
            <a:ext cx="2418603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85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32766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4294967295"/>
          </p:nvPr>
        </p:nvSpPr>
        <p:spPr>
          <a:xfrm>
            <a:off x="3503923" y="182633"/>
            <a:ext cx="5410200" cy="960368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Effect of Breakthrough Medical Technologies on FAA Medical Certification Standards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626" y="1619247"/>
            <a:ext cx="8621497" cy="838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625" y="2762248"/>
            <a:ext cx="8621497" cy="3479042"/>
          </a:xfrm>
          <a:prstGeom prst="rect">
            <a:avLst/>
          </a:prstGeom>
        </p:spPr>
      </p:pic>
      <p:sp>
        <p:nvSpPr>
          <p:cNvPr id="11" name="Rectangular Callout 10"/>
          <p:cNvSpPr/>
          <p:nvPr/>
        </p:nvSpPr>
        <p:spPr>
          <a:xfrm>
            <a:off x="292625" y="805951"/>
            <a:ext cx="3669775" cy="575173"/>
          </a:xfrm>
          <a:prstGeom prst="wedgeRectCallout">
            <a:avLst>
              <a:gd name="adj1" fmla="val 65206"/>
              <a:gd name="adj2" fmla="val -56437"/>
            </a:avLst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AM-1, AM-2, AM-3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239913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3308" y="228600"/>
            <a:ext cx="86106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800" b="1" dirty="0" smtClean="0">
                <a:solidFill>
                  <a:srgbClr val="FFFF99"/>
                </a:solidFill>
              </a:rPr>
              <a:t>AM-1</a:t>
            </a:r>
          </a:p>
          <a:p>
            <a:pPr>
              <a:lnSpc>
                <a:spcPct val="90000"/>
              </a:lnSpc>
            </a:pPr>
            <a:endParaRPr lang="en-US" sz="1800" b="1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b="1" dirty="0" smtClean="0"/>
              <a:t>Medical Certification Strategies in Response to Emergent Prosthetic Technology Development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1800" b="1" dirty="0"/>
          </a:p>
          <a:p>
            <a:pPr>
              <a:lnSpc>
                <a:spcPct val="90000"/>
              </a:lnSpc>
            </a:pPr>
            <a:r>
              <a:rPr lang="en-US" sz="1800" b="1" dirty="0" smtClean="0">
                <a:solidFill>
                  <a:srgbClr val="FFFF99"/>
                </a:solidFill>
              </a:rPr>
              <a:t>AM-2</a:t>
            </a:r>
          </a:p>
          <a:p>
            <a:pPr>
              <a:lnSpc>
                <a:spcPct val="90000"/>
              </a:lnSpc>
            </a:pPr>
            <a:endParaRPr lang="en-US" sz="1800" b="1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b="1" dirty="0" smtClean="0"/>
              <a:t>Designer Drugs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b="1" dirty="0" smtClean="0"/>
              <a:t>Analytical Method Development For THC (Marihuana ingested vs. smoked) and Associated Analogs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b="1" dirty="0" smtClean="0"/>
              <a:t>Quantification of Fatigue – Gene Expression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b="1" dirty="0"/>
              <a:t>Sleep Deprivation – Gene Expression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b="1" dirty="0" smtClean="0"/>
              <a:t>Comparison of Hypoxic Environments – Gene Expression</a:t>
            </a:r>
          </a:p>
          <a:p>
            <a:pPr>
              <a:lnSpc>
                <a:spcPct val="90000"/>
              </a:lnSpc>
            </a:pPr>
            <a:endParaRPr lang="en-US" sz="1800" b="1" dirty="0"/>
          </a:p>
          <a:p>
            <a:pPr>
              <a:lnSpc>
                <a:spcPct val="90000"/>
              </a:lnSpc>
            </a:pPr>
            <a:r>
              <a:rPr lang="en-US" sz="1800" b="1" dirty="0" smtClean="0">
                <a:solidFill>
                  <a:srgbClr val="FFFF99"/>
                </a:solidFill>
              </a:rPr>
              <a:t>AM-3</a:t>
            </a:r>
          </a:p>
          <a:p>
            <a:pPr>
              <a:lnSpc>
                <a:spcPct val="90000"/>
              </a:lnSpc>
            </a:pPr>
            <a:endParaRPr lang="en-US" sz="1800" b="1" dirty="0"/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b="1" dirty="0" smtClean="0"/>
              <a:t>Inflatable Emergency Equipment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b="1" dirty="0" smtClean="0"/>
              <a:t>Virtual ATDs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b="1" dirty="0" smtClean="0"/>
              <a:t>Protective Devices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800" b="1" dirty="0" smtClean="0"/>
              <a:t>Seat Configurations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4400" y="3733800"/>
            <a:ext cx="4219575" cy="292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7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7974" y="579796"/>
            <a:ext cx="3886200" cy="1727200"/>
          </a:xfrm>
        </p:spPr>
        <p:txBody>
          <a:bodyPr/>
          <a:lstStyle/>
          <a:p>
            <a:r>
              <a:rPr lang="en-US" dirty="0" smtClean="0"/>
              <a:t>Still MUCH MORE to DO!	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7974" y="2260600"/>
            <a:ext cx="3886200" cy="503596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FFFF99"/>
                </a:solidFill>
              </a:rPr>
              <a:t>SAS 2014</a:t>
            </a:r>
            <a:endParaRPr lang="en-US" sz="2400" b="1" dirty="0">
              <a:solidFill>
                <a:srgbClr val="FFFF99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152400"/>
            <a:ext cx="3654533" cy="2743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0" y="3352800"/>
            <a:ext cx="5667375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661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762500" cy="3505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9067" y="0"/>
            <a:ext cx="4334933" cy="3505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699" y="3581400"/>
            <a:ext cx="4726281" cy="32681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9067" y="3581400"/>
            <a:ext cx="4343400" cy="327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00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4151" y="25400"/>
            <a:ext cx="4369849" cy="3479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234" y="3581400"/>
            <a:ext cx="4753216" cy="3276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4151" y="3581400"/>
            <a:ext cx="4369850" cy="3276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738982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097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400" y="5302250"/>
            <a:ext cx="4724400" cy="1073150"/>
          </a:xfrm>
        </p:spPr>
        <p:txBody>
          <a:bodyPr anchor="ctr"/>
          <a:lstStyle/>
          <a:p>
            <a:pPr algn="ctr"/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67400" y="5089525"/>
            <a:ext cx="2971800" cy="1498600"/>
          </a:xfrm>
        </p:spPr>
        <p:txBody>
          <a:bodyPr/>
          <a:lstStyle/>
          <a:p>
            <a:r>
              <a:rPr lang="en-US" dirty="0" smtClean="0"/>
              <a:t>Estrella Forster, Ph.D.</a:t>
            </a:r>
          </a:p>
          <a:p>
            <a:r>
              <a:rPr lang="en-US" dirty="0" smtClean="0"/>
              <a:t>405-954-6131</a:t>
            </a:r>
          </a:p>
          <a:p>
            <a:r>
              <a:rPr lang="en-US" dirty="0" smtClean="0"/>
              <a:t>Estrella.Forster@faa.gov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318122"/>
            <a:ext cx="7772400" cy="4366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36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7322" y="2998"/>
            <a:ext cx="7424343" cy="349060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375743" y="2858329"/>
            <a:ext cx="1634065" cy="48013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 dirty="0" smtClean="0"/>
              <a:t>HUMAN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271" y="-1"/>
            <a:ext cx="3762415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0552" y="5486400"/>
            <a:ext cx="2804585" cy="48013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 dirty="0" smtClean="0"/>
              <a:t>ENVIRONMENT</a:t>
            </a:r>
            <a:endParaRPr lang="en-US" sz="2800" b="1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58144" y="3493606"/>
            <a:ext cx="5392616" cy="33643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19008" y="6301669"/>
            <a:ext cx="2590800" cy="48013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800" b="1" dirty="0" smtClean="0"/>
              <a:t>TECHNOLOGY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2131" y="2703183"/>
            <a:ext cx="4861275" cy="121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62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7772400" cy="1219200"/>
          </a:xfrm>
        </p:spPr>
        <p:txBody>
          <a:bodyPr>
            <a:normAutofit/>
          </a:bodyPr>
          <a:lstStyle/>
          <a:p>
            <a:r>
              <a:rPr lang="en-US" dirty="0" smtClean="0"/>
              <a:t>THE MOST IMPORTANT ASPECT OF THE </a:t>
            </a:r>
            <a:r>
              <a:rPr lang="en-US" cap="none" dirty="0" smtClean="0"/>
              <a:t>National Airspace System (NAS)</a:t>
            </a:r>
            <a:endParaRPr lang="en-US" cap="non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1371600"/>
            <a:ext cx="7239000" cy="5214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00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840644" cy="68890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51342" y="885795"/>
            <a:ext cx="6639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6000" dirty="0" smtClean="0"/>
              <a:t>B</a:t>
            </a:r>
            <a:endParaRPr lang="en-US" sz="6000" dirty="0"/>
          </a:p>
        </p:txBody>
      </p:sp>
      <p:sp>
        <p:nvSpPr>
          <p:cNvPr id="8" name="TextBox 7"/>
          <p:cNvSpPr txBox="1"/>
          <p:nvPr/>
        </p:nvSpPr>
        <p:spPr>
          <a:xfrm>
            <a:off x="1509680" y="857220"/>
            <a:ext cx="6639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6000" dirty="0" smtClean="0"/>
              <a:t>A</a:t>
            </a:r>
            <a:endParaRPr lang="en-US" sz="6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7800" y="2971800"/>
            <a:ext cx="3505200" cy="365463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76200"/>
            <a:ext cx="9144000" cy="523220"/>
          </a:xfrm>
          <a:prstGeom prst="rect">
            <a:avLst/>
          </a:prstGeom>
          <a:solidFill>
            <a:schemeClr val="accent5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chemeClr val="tx1"/>
                </a:solidFill>
              </a:rPr>
              <a:t>Understanding the Environment</a:t>
            </a:r>
            <a:endParaRPr lang="en-US" sz="2800" b="1" dirty="0">
              <a:ln/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28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91200" y="1124233"/>
            <a:ext cx="6639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6000" dirty="0" smtClean="0"/>
              <a:t>B</a:t>
            </a:r>
            <a:endParaRPr lang="en-US" sz="6000" dirty="0"/>
          </a:p>
        </p:txBody>
      </p:sp>
      <p:sp>
        <p:nvSpPr>
          <p:cNvPr id="8" name="TextBox 7"/>
          <p:cNvSpPr txBox="1"/>
          <p:nvPr/>
        </p:nvSpPr>
        <p:spPr>
          <a:xfrm>
            <a:off x="2590800" y="1124233"/>
            <a:ext cx="6639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6000" dirty="0" smtClean="0"/>
              <a:t>A</a:t>
            </a:r>
            <a:endParaRPr lang="en-US" sz="6000" dirty="0"/>
          </a:p>
        </p:txBody>
      </p:sp>
      <p:sp>
        <p:nvSpPr>
          <p:cNvPr id="9" name="TextBox 8"/>
          <p:cNvSpPr txBox="1"/>
          <p:nvPr/>
        </p:nvSpPr>
        <p:spPr>
          <a:xfrm>
            <a:off x="0" y="76200"/>
            <a:ext cx="9144000" cy="523220"/>
          </a:xfrm>
          <a:prstGeom prst="rect">
            <a:avLst/>
          </a:prstGeom>
          <a:solidFill>
            <a:schemeClr val="accent5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chemeClr val="tx1"/>
                </a:solidFill>
              </a:rPr>
              <a:t>Understanding the Technology</a:t>
            </a:r>
            <a:endParaRPr lang="en-US" sz="2800" b="1" dirty="0">
              <a:ln/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256" y="2286000"/>
            <a:ext cx="7925487" cy="368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74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4907" y="4572000"/>
            <a:ext cx="3200400" cy="2286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5382" y="1981200"/>
            <a:ext cx="3200400" cy="25044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28800" y="1057870"/>
            <a:ext cx="6639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6000" dirty="0" smtClean="0"/>
              <a:t>A</a:t>
            </a:r>
            <a:endParaRPr lang="en-US" sz="6000" dirty="0"/>
          </a:p>
        </p:txBody>
      </p:sp>
      <p:sp>
        <p:nvSpPr>
          <p:cNvPr id="10" name="TextBox 9"/>
          <p:cNvSpPr txBox="1"/>
          <p:nvPr/>
        </p:nvSpPr>
        <p:spPr>
          <a:xfrm>
            <a:off x="5943600" y="1059629"/>
            <a:ext cx="6639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6000" dirty="0" smtClean="0"/>
              <a:t>B</a:t>
            </a:r>
            <a:endParaRPr lang="en-US" sz="6000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76200"/>
            <a:ext cx="9144000" cy="523220"/>
          </a:xfrm>
          <a:prstGeom prst="rect">
            <a:avLst/>
          </a:prstGeom>
          <a:solidFill>
            <a:schemeClr val="accent5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dirty="0" smtClean="0">
                <a:ln/>
                <a:solidFill>
                  <a:schemeClr val="tx1"/>
                </a:solidFill>
              </a:rPr>
              <a:t>Understanding Human Safety: </a:t>
            </a:r>
            <a:r>
              <a:rPr lang="en-US" sz="2800" b="1" dirty="0" err="1" smtClean="0">
                <a:ln/>
                <a:solidFill>
                  <a:schemeClr val="tx1"/>
                </a:solidFill>
              </a:rPr>
              <a:t>Pax</a:t>
            </a:r>
            <a:r>
              <a:rPr lang="en-US" sz="2800" b="1" dirty="0" smtClean="0">
                <a:ln/>
                <a:solidFill>
                  <a:schemeClr val="tx1"/>
                </a:solidFill>
              </a:rPr>
              <a:t> and Pilot</a:t>
            </a:r>
            <a:endParaRPr lang="en-US" sz="2800" b="1" dirty="0">
              <a:ln/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211" y="1981200"/>
            <a:ext cx="2976989" cy="2133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9211" y="4239660"/>
            <a:ext cx="2976989" cy="261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92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685800"/>
            <a:ext cx="3352800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>
                <a:solidFill>
                  <a:srgbClr val="FFFF99"/>
                </a:solidFill>
              </a:rPr>
              <a:t>AM-1</a:t>
            </a:r>
            <a:r>
              <a:rPr lang="en-US" sz="2800" dirty="0" smtClean="0"/>
              <a:t> Aerospace Medical Systems Analysis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2731734"/>
            <a:ext cx="3200400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>
                <a:solidFill>
                  <a:srgbClr val="FFFF99"/>
                </a:solidFill>
              </a:rPr>
              <a:t>AM-2</a:t>
            </a:r>
            <a:r>
              <a:rPr lang="en-US" sz="2800" dirty="0" smtClean="0"/>
              <a:t> Accident Prevention &amp; Investigation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" y="4876800"/>
            <a:ext cx="2438400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dirty="0" smtClean="0">
                <a:solidFill>
                  <a:srgbClr val="FFFF99"/>
                </a:solidFill>
              </a:rPr>
              <a:t>AM-3</a:t>
            </a:r>
            <a:r>
              <a:rPr lang="en-US" sz="2800" dirty="0" smtClean="0"/>
              <a:t> Human Protection &amp; Survival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2434" y="-594"/>
            <a:ext cx="5151566" cy="68585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80960" y="3359598"/>
            <a:ext cx="1357840" cy="2862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 smtClean="0"/>
              <a:t>TECHNOLOGY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19700" y="4495800"/>
            <a:ext cx="838200" cy="2862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 smtClean="0"/>
              <a:t>HUMAN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91400" y="5361548"/>
            <a:ext cx="1481665" cy="2862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400" b="1" dirty="0" smtClean="0"/>
              <a:t>ENVIRONMENT</a:t>
            </a:r>
          </a:p>
        </p:txBody>
      </p:sp>
    </p:spTree>
    <p:extLst>
      <p:ext uri="{BB962C8B-B14F-4D97-AF65-F5344CB8AC3E}">
        <p14:creationId xmlns:p14="http://schemas.microsoft.com/office/powerpoint/2010/main" val="3866668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d Radial 16x9">
  <a:themeElements>
    <a:clrScheme name="RedRadial_16x9">
      <a:dk1>
        <a:sysClr val="windowText" lastClr="000000"/>
      </a:dk1>
      <a:lt1>
        <a:sysClr val="window" lastClr="FFFFFF"/>
      </a:lt1>
      <a:dk2>
        <a:srgbClr val="960000"/>
      </a:dk2>
      <a:lt2>
        <a:srgbClr val="BCB49E"/>
      </a:lt2>
      <a:accent1>
        <a:srgbClr val="DDA859"/>
      </a:accent1>
      <a:accent2>
        <a:srgbClr val="968A68"/>
      </a:accent2>
      <a:accent3>
        <a:srgbClr val="D3432B"/>
      </a:accent3>
      <a:accent4>
        <a:srgbClr val="BD9B47"/>
      </a:accent4>
      <a:accent5>
        <a:srgbClr val="618F91"/>
      </a:accent5>
      <a:accent6>
        <a:srgbClr val="DD7323"/>
      </a:accent6>
      <a:hlink>
        <a:srgbClr val="DDA859"/>
      </a:hlink>
      <a:folHlink>
        <a:srgbClr val="968A68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xtreme Shadow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</a:schemeClr>
            </a:gs>
            <a:gs pos="65000">
              <a:schemeClr val="phClr">
                <a:tint val="100000"/>
                <a:shade val="40000"/>
                <a:satMod val="100000"/>
              </a:schemeClr>
            </a:gs>
            <a:gs pos="100000">
              <a:schemeClr val="phClr">
                <a:shade val="5000"/>
                <a:satMod val="100000"/>
              </a:schemeClr>
            </a:gs>
          </a:gsLst>
          <a:path path="circle">
            <a:fillToRect l="25000" t="25000" r="25000" b="25000"/>
          </a:path>
        </a:gradFill>
        <a:gradFill flip="none" rotWithShape="1">
          <a:gsLst>
            <a:gs pos="17000">
              <a:schemeClr val="phClr"/>
            </a:gs>
            <a:gs pos="71000">
              <a:schemeClr val="phClr">
                <a:tint val="100000"/>
                <a:shade val="40000"/>
                <a:satMod val="100000"/>
              </a:schemeClr>
            </a:gs>
            <a:gs pos="100000">
              <a:schemeClr val="phClr">
                <a:shade val="5000"/>
                <a:satMod val="1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80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RedRadial_16x9">
      <a:dk1>
        <a:sysClr val="windowText" lastClr="000000"/>
      </a:dk1>
      <a:lt1>
        <a:sysClr val="window" lastClr="FFFFFF"/>
      </a:lt1>
      <a:dk2>
        <a:srgbClr val="960000"/>
      </a:dk2>
      <a:lt2>
        <a:srgbClr val="BCB49E"/>
      </a:lt2>
      <a:accent1>
        <a:srgbClr val="DDA859"/>
      </a:accent1>
      <a:accent2>
        <a:srgbClr val="968A68"/>
      </a:accent2>
      <a:accent3>
        <a:srgbClr val="D3432B"/>
      </a:accent3>
      <a:accent4>
        <a:srgbClr val="BD9B47"/>
      </a:accent4>
      <a:accent5>
        <a:srgbClr val="618F91"/>
      </a:accent5>
      <a:accent6>
        <a:srgbClr val="DD7323"/>
      </a:accent6>
      <a:hlink>
        <a:srgbClr val="DDA859"/>
      </a:hlink>
      <a:folHlink>
        <a:srgbClr val="968A68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xtreme Shadow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</a:schemeClr>
            </a:gs>
            <a:gs pos="65000">
              <a:schemeClr val="phClr">
                <a:tint val="100000"/>
                <a:shade val="40000"/>
                <a:satMod val="100000"/>
              </a:schemeClr>
            </a:gs>
            <a:gs pos="100000">
              <a:schemeClr val="phClr">
                <a:shade val="5000"/>
                <a:satMod val="100000"/>
              </a:schemeClr>
            </a:gs>
          </a:gsLst>
          <a:path path="circle">
            <a:fillToRect l="25000" t="25000" r="25000" b="25000"/>
          </a:path>
        </a:gradFill>
        <a:gradFill flip="none" rotWithShape="1">
          <a:gsLst>
            <a:gs pos="17000">
              <a:schemeClr val="phClr"/>
            </a:gs>
            <a:gs pos="71000">
              <a:schemeClr val="phClr">
                <a:tint val="100000"/>
                <a:shade val="40000"/>
                <a:satMod val="100000"/>
              </a:schemeClr>
            </a:gs>
            <a:gs pos="100000">
              <a:schemeClr val="phClr">
                <a:shade val="5000"/>
                <a:satMod val="1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RedRadial_16x9">
      <a:dk1>
        <a:sysClr val="windowText" lastClr="000000"/>
      </a:dk1>
      <a:lt1>
        <a:sysClr val="window" lastClr="FFFFFF"/>
      </a:lt1>
      <a:dk2>
        <a:srgbClr val="960000"/>
      </a:dk2>
      <a:lt2>
        <a:srgbClr val="BCB49E"/>
      </a:lt2>
      <a:accent1>
        <a:srgbClr val="DDA859"/>
      </a:accent1>
      <a:accent2>
        <a:srgbClr val="968A68"/>
      </a:accent2>
      <a:accent3>
        <a:srgbClr val="D3432B"/>
      </a:accent3>
      <a:accent4>
        <a:srgbClr val="BD9B47"/>
      </a:accent4>
      <a:accent5>
        <a:srgbClr val="618F91"/>
      </a:accent5>
      <a:accent6>
        <a:srgbClr val="DD7323"/>
      </a:accent6>
      <a:hlink>
        <a:srgbClr val="DDA859"/>
      </a:hlink>
      <a:folHlink>
        <a:srgbClr val="968A68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xtreme Shadow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</a:schemeClr>
            </a:gs>
            <a:gs pos="65000">
              <a:schemeClr val="phClr">
                <a:tint val="100000"/>
                <a:shade val="40000"/>
                <a:satMod val="100000"/>
              </a:schemeClr>
            </a:gs>
            <a:gs pos="100000">
              <a:schemeClr val="phClr">
                <a:shade val="5000"/>
                <a:satMod val="100000"/>
              </a:schemeClr>
            </a:gs>
          </a:gsLst>
          <a:path path="circle">
            <a:fillToRect l="25000" t="25000" r="25000" b="25000"/>
          </a:path>
        </a:gradFill>
        <a:gradFill flip="none" rotWithShape="1">
          <a:gsLst>
            <a:gs pos="17000">
              <a:schemeClr val="phClr"/>
            </a:gs>
            <a:gs pos="71000">
              <a:schemeClr val="phClr">
                <a:tint val="100000"/>
                <a:shade val="40000"/>
                <a:satMod val="100000"/>
              </a:schemeClr>
            </a:gs>
            <a:gs pos="100000">
              <a:schemeClr val="phClr">
                <a:shade val="5000"/>
                <a:satMod val="1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A7335E1805E44495268AE629753871" ma:contentTypeVersion="6" ma:contentTypeDescription="Create a new document." ma:contentTypeScope="" ma:versionID="bafd424518a3d855d9383cb3da8610d1">
  <xsd:schema xmlns:xsd="http://www.w3.org/2001/XMLSchema" xmlns:xs="http://www.w3.org/2001/XMLSchema" xmlns:p="http://schemas.microsoft.com/office/2006/metadata/properties" xmlns:ns2="a4c11e10-6fbc-43d3-ac72-3e5fce9ced22" targetNamespace="http://schemas.microsoft.com/office/2006/metadata/properties" ma:root="true" ma:fieldsID="c1e546dc03a8a1795afe111ee3498295" ns2:_="">
    <xsd:import namespace="a4c11e10-6fbc-43d3-ac72-3e5fce9ced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c11e10-6fbc-43d3-ac72-3e5fce9ced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D2C1FEF-C955-4EC9-AAAF-662C9FF40B1E}"/>
</file>

<file path=customXml/itemProps2.xml><?xml version="1.0" encoding="utf-8"?>
<ds:datastoreItem xmlns:ds="http://schemas.openxmlformats.org/officeDocument/2006/customXml" ds:itemID="{7EB67771-9BC0-46E3-B14A-113F1CCED8A4}"/>
</file>

<file path=customXml/itemProps3.xml><?xml version="1.0" encoding="utf-8"?>
<ds:datastoreItem xmlns:ds="http://schemas.openxmlformats.org/officeDocument/2006/customXml" ds:itemID="{4A2CEA6A-D10E-4158-B51B-4234B96D739E}"/>
</file>

<file path=docProps/app.xml><?xml version="1.0" encoding="utf-8"?>
<Properties xmlns="http://schemas.openxmlformats.org/officeDocument/2006/extended-properties" xmlns:vt="http://schemas.openxmlformats.org/officeDocument/2006/docPropsVTypes">
  <Template>Red radial lines presentation (widescreen)</Template>
  <TotalTime>0</TotalTime>
  <Words>1495</Words>
  <Application>Microsoft Office PowerPoint</Application>
  <PresentationFormat>On-screen Show (4:3)</PresentationFormat>
  <Paragraphs>215</Paragraphs>
  <Slides>37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Arial</vt:lpstr>
      <vt:lpstr>Calibri</vt:lpstr>
      <vt:lpstr>Cambria</vt:lpstr>
      <vt:lpstr>Times New Roman</vt:lpstr>
      <vt:lpstr>Wingdings</vt:lpstr>
      <vt:lpstr>Red Radial 16x9</vt:lpstr>
      <vt:lpstr>AeroSPACE medical research  EMERGING Aviation safety medical issues</vt:lpstr>
      <vt:lpstr>AGENDA</vt:lpstr>
      <vt:lpstr>PowerPoint Presentation</vt:lpstr>
      <vt:lpstr>PowerPoint Presentation</vt:lpstr>
      <vt:lpstr>THE MOST IMPORTANT ASPECT OF THE National Airspace System (NAS)</vt:lpstr>
      <vt:lpstr>PowerPoint Presentation</vt:lpstr>
      <vt:lpstr>PowerPoint Presentation</vt:lpstr>
      <vt:lpstr>PowerPoint Presentation</vt:lpstr>
      <vt:lpstr>PowerPoint Presentation</vt:lpstr>
      <vt:lpstr>AM-1</vt:lpstr>
      <vt:lpstr>PowerPoint Presentation</vt:lpstr>
      <vt:lpstr>AM-2</vt:lpstr>
      <vt:lpstr>PowerPoint Presentation</vt:lpstr>
      <vt:lpstr>AM-3</vt:lpstr>
      <vt:lpstr>PowerPoint Presentation</vt:lpstr>
      <vt:lpstr>PowerPoint Presentation</vt:lpstr>
      <vt:lpstr>PowerPoint Presentation</vt:lpstr>
      <vt:lpstr>Continued Operational Safety</vt:lpstr>
      <vt:lpstr>Standards &amp; policy</vt:lpstr>
      <vt:lpstr>Risk management</vt:lpstr>
      <vt:lpstr>certification</vt:lpstr>
      <vt:lpstr>PowerPoint Presentation</vt:lpstr>
      <vt:lpstr>2016 - 2018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Still MUCH MORE to DO! </vt:lpstr>
      <vt:lpstr>PowerPoint Presentation</vt:lpstr>
      <vt:lpstr>PowerPoint Presentation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2016-02-14T11:26:49Z</dcterms:created>
  <dcterms:modified xsi:type="dcterms:W3CDTF">2016-03-17T07:31:57Z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TC028048959991</vt:lpwstr>
  </property>
  <property fmtid="{D5CDD505-2E9C-101B-9397-08002B2CF9AE}" pid="3" name="ContentTypeId">
    <vt:lpwstr>0x0101009DA7335E1805E44495268AE629753871</vt:lpwstr>
  </property>
</Properties>
</file>