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730" r:id="rId2"/>
  </p:sldMasterIdLst>
  <p:notesMasterIdLst>
    <p:notesMasterId r:id="rId18"/>
  </p:notesMasterIdLst>
  <p:handoutMasterIdLst>
    <p:handoutMasterId r:id="rId19"/>
  </p:handoutMasterIdLst>
  <p:sldIdLst>
    <p:sldId id="487" r:id="rId3"/>
    <p:sldId id="572" r:id="rId4"/>
    <p:sldId id="573" r:id="rId5"/>
    <p:sldId id="574" r:id="rId6"/>
    <p:sldId id="575" r:id="rId7"/>
    <p:sldId id="576" r:id="rId8"/>
    <p:sldId id="577" r:id="rId9"/>
    <p:sldId id="578" r:id="rId10"/>
    <p:sldId id="579" r:id="rId11"/>
    <p:sldId id="580" r:id="rId12"/>
    <p:sldId id="581" r:id="rId13"/>
    <p:sldId id="582" r:id="rId14"/>
    <p:sldId id="583" r:id="rId15"/>
    <p:sldId id="584" r:id="rId16"/>
    <p:sldId id="585" r:id="rId17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2E86"/>
    <a:srgbClr val="99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11" autoAdjust="0"/>
    <p:restoredTop sz="88925" autoAdjust="0"/>
  </p:normalViewPr>
  <p:slideViewPr>
    <p:cSldViewPr>
      <p:cViewPr varScale="1">
        <p:scale>
          <a:sx n="85" d="100"/>
          <a:sy n="85" d="100"/>
        </p:scale>
        <p:origin x="-1600" y="-1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2008"/>
    </p:cViewPr>
  </p:sorterViewPr>
  <p:notesViewPr>
    <p:cSldViewPr>
      <p:cViewPr varScale="1">
        <p:scale>
          <a:sx n="84" d="100"/>
          <a:sy n="84" d="100"/>
        </p:scale>
        <p:origin x="-3132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6E058-940E-49C1-8E2E-43046BD6A46D}" type="datetimeFigureOut">
              <a:rPr lang="en-US" smtClean="0"/>
              <a:t>9/14/16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40508-1CC6-4F54-9350-86C0137753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8542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4820"/>
          </a:xfrm>
          <a:prstGeom prst="rect">
            <a:avLst/>
          </a:prstGeom>
        </p:spPr>
        <p:txBody>
          <a:bodyPr vert="horz" lIns="92844" tIns="46422" rIns="92844" bIns="4642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4820"/>
          </a:xfrm>
          <a:prstGeom prst="rect">
            <a:avLst/>
          </a:prstGeom>
        </p:spPr>
        <p:txBody>
          <a:bodyPr vert="horz" lIns="92844" tIns="46422" rIns="92844" bIns="4642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6C29BA6-BF42-47B7-B5D9-3CD278427DC0}" type="datetimeFigureOut">
              <a:rPr lang="en-US"/>
              <a:pPr>
                <a:defRPr/>
              </a:pPr>
              <a:t>9/14/16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44" tIns="46422" rIns="92844" bIns="46422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79"/>
          </a:xfrm>
          <a:prstGeom prst="rect">
            <a:avLst/>
          </a:prstGeom>
        </p:spPr>
        <p:txBody>
          <a:bodyPr vert="horz" lIns="92844" tIns="46422" rIns="92844" bIns="46422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2844" tIns="46422" rIns="92844" bIns="4642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2844" tIns="46422" rIns="92844" bIns="4642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7995DE-1A06-4A84-9F60-473E7C8D5D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9495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3755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27995DE-1A06-4A84-9F60-473E7C8D5D03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095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FAA_NG_PPT_01_Title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409113" cy="705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416582"/>
            <a:ext cx="7772400" cy="1123495"/>
          </a:xfrm>
        </p:spPr>
        <p:txBody>
          <a:bodyPr anchor="b">
            <a:normAutofit/>
          </a:bodyPr>
          <a:lstStyle>
            <a:lvl1pPr algn="l">
              <a:defRPr sz="32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40080"/>
            <a:ext cx="7772400" cy="529182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rgbClr val="8EB4E3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821488" y="3505200"/>
            <a:ext cx="1636712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EB4E3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1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16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580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633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47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70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43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FAA_NG_PPT_03_SubTitle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175"/>
            <a:ext cx="9144000" cy="685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6"/>
          </a:xfrm>
        </p:spPr>
        <p:txBody>
          <a:bodyPr anchor="t">
            <a:normAutofit/>
          </a:bodyPr>
          <a:lstStyle>
            <a:lvl1pPr algn="l">
              <a:defRPr sz="3200" b="1" i="0" cap="all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>
            <a:normAutofit/>
          </a:bodyPr>
          <a:lstStyle>
            <a:lvl1pPr marL="0" indent="0">
              <a:buNone/>
              <a:defRPr sz="1600" b="1" i="0">
                <a:solidFill>
                  <a:schemeClr val="tx2">
                    <a:lumMod val="40000"/>
                    <a:lumOff val="60000"/>
                  </a:schemeClr>
                </a:solidFill>
                <a:latin typeface="Arial"/>
                <a:cs typeface="Arial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91B5F216-4A4D-42FE-A2B4-2588E2439B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73052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lumMod val="50000"/>
                    <a:lumOff val="50000"/>
                  </a:prst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86525"/>
            <a:ext cx="2133600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000000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962926AF-E043-4E65-9D34-D2B939058D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AA_NG_PPT_Tit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1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7800"/>
            <a:ext cx="7543800" cy="117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5569" y="30480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rgbClr val="8EB4E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1169" y="2362200"/>
            <a:ext cx="8229600" cy="609600"/>
          </a:xfr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943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39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64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31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13" Type="http://schemas.openxmlformats.org/officeDocument/2006/relationships/image" Target="../media/image4.png"/><Relationship Id="rId14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2" Type="http://schemas.openxmlformats.org/officeDocument/2006/relationships/slideLayout" Target="../slideLayouts/slideLayout7.xml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5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86525"/>
            <a:ext cx="2895600" cy="2222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900">
                <a:solidFill>
                  <a:srgbClr val="7F7F7F"/>
                </a:solidFill>
                <a:cs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6D531-8DC3-4FE3-A04E-207655B0EA7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17375E"/>
          </a:solidFill>
          <a:latin typeface="Arial"/>
          <a:ea typeface="+mj-ea"/>
          <a:cs typeface="Arial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600" b="1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Arial" charset="0"/>
        <a:buChar char="•"/>
        <a:defRPr sz="2800" kern="1200">
          <a:solidFill>
            <a:srgbClr val="7F7F7F"/>
          </a:solidFill>
          <a:latin typeface="Arial"/>
          <a:ea typeface="+mn-ea"/>
          <a:cs typeface="Arial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 sz="2400" kern="1200">
          <a:solidFill>
            <a:srgbClr val="7F7F7F"/>
          </a:solidFill>
          <a:latin typeface="Arial"/>
          <a:ea typeface="+mn-ea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9BBB59"/>
        </a:buClr>
        <a:buFont typeface="Arial" charset="0"/>
        <a:buChar char="•"/>
        <a:defRPr sz="2000" kern="1200">
          <a:solidFill>
            <a:srgbClr val="7F7F7F"/>
          </a:solidFill>
          <a:latin typeface="Arial"/>
          <a:ea typeface="+mn-ea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CC9933"/>
        </a:buClr>
        <a:buSzPct val="50000"/>
        <a:buFont typeface="Wingdings" pitchFamily="2" charset="2"/>
        <a:buChar char=""/>
        <a:defRPr kern="1200">
          <a:solidFill>
            <a:srgbClr val="7F7F7F"/>
          </a:solidFill>
          <a:latin typeface="Arial"/>
          <a:ea typeface="+mn-ea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558ED5"/>
        </a:buClr>
        <a:buSzPct val="80000"/>
        <a:buFont typeface="Arial" charset="0"/>
        <a:buChar char="»"/>
        <a:defRPr kern="1200">
          <a:solidFill>
            <a:srgbClr val="7F7F7F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itchFamily="34" charset="0"/>
              <a:cs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  <a:latin typeface="Calibri" pitchFamily="34" charset="0"/>
              <a:cs typeface="Arial" charset="0"/>
            </a:endParaRPr>
          </a:p>
        </p:txBody>
      </p:sp>
      <p:pic>
        <p:nvPicPr>
          <p:cNvPr id="1030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205538"/>
            <a:ext cx="4267200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 userDrawn="1"/>
        </p:nvCxnSpPr>
        <p:spPr>
          <a:xfrm>
            <a:off x="152400" y="6248400"/>
            <a:ext cx="88392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 userDrawn="1"/>
        </p:nvCxnSpPr>
        <p:spPr>
          <a:xfrm>
            <a:off x="152400" y="152400"/>
            <a:ext cx="88392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3" name="Rectangle 10"/>
          <p:cNvSpPr>
            <a:spLocks noChangeArrowheads="1"/>
          </p:cNvSpPr>
          <p:nvPr userDrawn="1"/>
        </p:nvSpPr>
        <p:spPr bwMode="auto">
          <a:xfrm>
            <a:off x="8710613" y="6324600"/>
            <a:ext cx="43338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fld id="{309F6E6F-9527-412A-96B3-7B625EFC0535}" type="slidenum">
              <a:rPr lang="en-US" sz="1600">
                <a:solidFill>
                  <a:srgbClr val="333333"/>
                </a:solidFill>
                <a:cs typeface="Arial" charset="0"/>
              </a:rPr>
              <a:pPr/>
              <a:t>‹#›</a:t>
            </a:fld>
            <a:endParaRPr lang="en-US" sz="1600" dirty="0">
              <a:solidFill>
                <a:srgbClr val="333333"/>
              </a:solidFill>
              <a:cs typeface="Arial" charset="0"/>
            </a:endParaRPr>
          </a:p>
        </p:txBody>
      </p:sp>
      <p:pic>
        <p:nvPicPr>
          <p:cNvPr id="1034" name="Picture 29" descr="http://www.nasao.org/Portals/0/FAA_NextGen_Logo_C_RGB_Tx.jpg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184150"/>
            <a:ext cx="1614487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628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336699"/>
          </a:solidFill>
          <a:latin typeface="Arial Black" panose="020B0A040201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336699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91105"/>
            <a:ext cx="8305800" cy="112349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Draft FAA Responses to SAS </a:t>
            </a:r>
            <a:r>
              <a:rPr lang="en-US" sz="3600" dirty="0" err="1" smtClean="0"/>
              <a:t>F&amp;R</a:t>
            </a:r>
            <a:endParaRPr lang="en-US" sz="270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5018"/>
            <a:ext cx="8305800" cy="529182"/>
          </a:xfrm>
        </p:spPr>
        <p:txBody>
          <a:bodyPr>
            <a:noAutofit/>
          </a:bodyPr>
          <a:lstStyle/>
          <a:p>
            <a:r>
              <a:rPr lang="en-US" sz="1600" dirty="0" smtClean="0"/>
              <a:t>Presented to: </a:t>
            </a:r>
            <a:r>
              <a:rPr lang="en-US" sz="1600" dirty="0"/>
              <a:t>	</a:t>
            </a:r>
            <a:r>
              <a:rPr lang="en-US" sz="1600" dirty="0" err="1" smtClean="0"/>
              <a:t>REDAC</a:t>
            </a:r>
            <a:r>
              <a:rPr lang="en-US" sz="1600" dirty="0" smtClean="0"/>
              <a:t> Subcommittee on Aircraft Safety (SAS)</a:t>
            </a:r>
            <a:endParaRPr lang="en-US" sz="1600" dirty="0"/>
          </a:p>
          <a:p>
            <a:r>
              <a:rPr lang="en-US" sz="1600" dirty="0" smtClean="0"/>
              <a:t>Date: September 14, 2016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16652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r>
              <a:rPr lang="en-US" dirty="0" smtClean="0"/>
              <a:t>Additive Manufacturing (AM)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5960" y="6485628"/>
            <a:ext cx="1970530" cy="223147"/>
          </a:xfrm>
        </p:spPr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826" y="1600200"/>
            <a:ext cx="8763000" cy="8799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2590800"/>
            <a:ext cx="8763000" cy="2934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530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r>
              <a:rPr lang="en-US" dirty="0" smtClean="0"/>
              <a:t>Advanced Materials Research – Supportive of SAS Emerging Issues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5960" y="6485628"/>
            <a:ext cx="1970530" cy="223147"/>
          </a:xfrm>
        </p:spPr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133600"/>
            <a:ext cx="8686800" cy="283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45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r>
              <a:rPr lang="en-US" dirty="0" smtClean="0"/>
              <a:t>Advanced Materials Research – Supportive of SAS Emerging Issues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5960" y="6485628"/>
            <a:ext cx="1970530" cy="223147"/>
          </a:xfrm>
        </p:spPr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182492"/>
            <a:ext cx="8763000" cy="254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628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r>
              <a:rPr lang="en-US" dirty="0" smtClean="0"/>
              <a:t>Advanced Materials Research – Supportive of SAS Emerging Issues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5960" y="6485628"/>
            <a:ext cx="1970530" cy="223147"/>
          </a:xfrm>
        </p:spPr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180" y="1548597"/>
            <a:ext cx="8763000" cy="283636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180" y="4367997"/>
            <a:ext cx="8763000" cy="157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21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r>
              <a:rPr lang="en-US" dirty="0" smtClean="0"/>
              <a:t>Advanced Materials Research – Supportive of SAS Emerging Issues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5960" y="6485628"/>
            <a:ext cx="1970530" cy="223147"/>
          </a:xfrm>
        </p:spPr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60" y="2514600"/>
            <a:ext cx="8686800" cy="1806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51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r>
              <a:rPr lang="en-US" sz="3200" dirty="0" smtClean="0"/>
              <a:t>Research to Mitigate the effects of Ice Crystal Icing – engine test and analysis capabilities</a:t>
            </a:r>
            <a:endParaRPr lang="en-US" sz="32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5960" y="6485628"/>
            <a:ext cx="1970530" cy="223147"/>
          </a:xfrm>
        </p:spPr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640" y="1622171"/>
            <a:ext cx="8839200" cy="361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37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r>
              <a:rPr lang="en-US" dirty="0" smtClean="0"/>
              <a:t>UAS Leadership &amp; Strategic Planning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600200"/>
            <a:ext cx="8686800" cy="343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11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r>
              <a:rPr lang="en-US" dirty="0" smtClean="0"/>
              <a:t>UAS Leadership &amp; Strategic Planning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371600"/>
            <a:ext cx="8686800" cy="4073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329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r>
              <a:rPr lang="en-US" dirty="0" smtClean="0"/>
              <a:t>UAS </a:t>
            </a:r>
            <a:r>
              <a:rPr lang="en-US" dirty="0" err="1" smtClean="0"/>
              <a:t>ConOps</a:t>
            </a:r>
            <a:r>
              <a:rPr lang="en-US" dirty="0" smtClean="0"/>
              <a:t> &amp; Concept Maturation Plan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426029"/>
            <a:ext cx="8686800" cy="444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591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r>
              <a:rPr lang="en-US" dirty="0" smtClean="0"/>
              <a:t>UAS </a:t>
            </a:r>
            <a:r>
              <a:rPr lang="en-US" dirty="0" err="1" smtClean="0"/>
              <a:t>ConOps</a:t>
            </a:r>
            <a:r>
              <a:rPr lang="en-US" dirty="0" smtClean="0"/>
              <a:t> &amp; Concept Maturation Plan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5960" y="6485628"/>
            <a:ext cx="1970530" cy="223147"/>
          </a:xfrm>
        </p:spPr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489" y="1055112"/>
            <a:ext cx="8805333" cy="29077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467" y="4028669"/>
            <a:ext cx="8805333" cy="54333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4489" y="3124200"/>
            <a:ext cx="8805334" cy="3595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086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r>
              <a:rPr lang="en-US" dirty="0" smtClean="0"/>
              <a:t>UAS </a:t>
            </a:r>
            <a:r>
              <a:rPr lang="en-US" dirty="0" err="1" smtClean="0"/>
              <a:t>ConOps</a:t>
            </a:r>
            <a:r>
              <a:rPr lang="en-US" dirty="0" smtClean="0"/>
              <a:t> &amp; Concept Maturation Plan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5960" y="6485628"/>
            <a:ext cx="1970530" cy="223147"/>
          </a:xfrm>
        </p:spPr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536201"/>
            <a:ext cx="8839200" cy="402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996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r>
              <a:rPr lang="en-US" dirty="0" smtClean="0"/>
              <a:t>UAS Center of Excellence (ASSURE)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5960" y="6485628"/>
            <a:ext cx="1970530" cy="223147"/>
          </a:xfrm>
        </p:spPr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20742"/>
            <a:ext cx="8763000" cy="3889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10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14400"/>
          </a:xfrm>
        </p:spPr>
        <p:txBody>
          <a:bodyPr/>
          <a:lstStyle/>
          <a:p>
            <a:r>
              <a:rPr lang="en-US" dirty="0" smtClean="0"/>
              <a:t>UAS Center of Excellence (ASSURE)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5960" y="6485628"/>
            <a:ext cx="1970530" cy="223147"/>
          </a:xfrm>
        </p:spPr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371600"/>
            <a:ext cx="8458200" cy="4541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3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066800"/>
          </a:xfrm>
        </p:spPr>
        <p:txBody>
          <a:bodyPr/>
          <a:lstStyle/>
          <a:p>
            <a:r>
              <a:rPr lang="en-US" dirty="0" smtClean="0"/>
              <a:t>FAA Funding Impact on Other Safety Research Portfolio Items</a:t>
            </a:r>
            <a:endParaRPr lang="en-US" sz="2400" b="0" dirty="0">
              <a:solidFill>
                <a:srgbClr val="0000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625960" y="6485628"/>
            <a:ext cx="1970530" cy="223147"/>
          </a:xfrm>
        </p:spPr>
        <p:txBody>
          <a:bodyPr/>
          <a:lstStyle/>
          <a:p>
            <a:pPr>
              <a:defRPr/>
            </a:pPr>
            <a:fld id="{14060296-41DD-495E-894E-C9AC3683123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380" y="1145098"/>
            <a:ext cx="8610600" cy="5703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80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35911</TotalTime>
  <Words>147</Words>
  <Application>Microsoft Macintosh PowerPoint</Application>
  <PresentationFormat>On-screen Show (4:3)</PresentationFormat>
  <Paragraphs>46</Paragraphs>
  <Slides>15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1_Office Theme</vt:lpstr>
      <vt:lpstr>Custom Design</vt:lpstr>
      <vt:lpstr>Draft FAA Responses to SAS F&amp;R</vt:lpstr>
      <vt:lpstr>UAS Leadership &amp; Strategic Planning</vt:lpstr>
      <vt:lpstr>UAS Leadership &amp; Strategic Planning</vt:lpstr>
      <vt:lpstr>UAS ConOps &amp; Concept Maturation Plan</vt:lpstr>
      <vt:lpstr>UAS ConOps &amp; Concept Maturation Plan</vt:lpstr>
      <vt:lpstr>UAS ConOps &amp; Concept Maturation Plan</vt:lpstr>
      <vt:lpstr>UAS Center of Excellence (ASSURE)</vt:lpstr>
      <vt:lpstr>UAS Center of Excellence (ASSURE)</vt:lpstr>
      <vt:lpstr>FAA Funding Impact on Other Safety Research Portfolio Items</vt:lpstr>
      <vt:lpstr>Additive Manufacturing (AM)</vt:lpstr>
      <vt:lpstr>Advanced Materials Research – Supportive of SAS Emerging Issues</vt:lpstr>
      <vt:lpstr>Advanced Materials Research – Supportive of SAS Emerging Issues</vt:lpstr>
      <vt:lpstr>Advanced Materials Research – Supportive of SAS Emerging Issues</vt:lpstr>
      <vt:lpstr>Advanced Materials Research – Supportive of SAS Emerging Issues</vt:lpstr>
      <vt:lpstr>Research to Mitigate the effects of Ice Crystal Icing – engine test and analysis capabilities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Briefing</dc:title>
  <dc:creator>Windows User</dc:creator>
  <cp:lastModifiedBy>Xiaogong Lee</cp:lastModifiedBy>
  <cp:revision>508</cp:revision>
  <cp:lastPrinted>2014-12-31T13:19:46Z</cp:lastPrinted>
  <dcterms:created xsi:type="dcterms:W3CDTF">2013-11-20T14:13:54Z</dcterms:created>
  <dcterms:modified xsi:type="dcterms:W3CDTF">2016-09-14T14:13:34Z</dcterms:modified>
</cp:coreProperties>
</file>