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  <p:sldMasterId id="2147483730" r:id="rId2"/>
  </p:sldMasterIdLst>
  <p:notesMasterIdLst>
    <p:notesMasterId r:id="rId8"/>
  </p:notesMasterIdLst>
  <p:handoutMasterIdLst>
    <p:handoutMasterId r:id="rId9"/>
  </p:handoutMasterIdLst>
  <p:sldIdLst>
    <p:sldId id="487" r:id="rId3"/>
    <p:sldId id="572" r:id="rId4"/>
    <p:sldId id="574" r:id="rId5"/>
    <p:sldId id="573" r:id="rId6"/>
    <p:sldId id="575" r:id="rId7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2E86"/>
    <a:srgbClr val="99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11" autoAdjust="0"/>
    <p:restoredTop sz="88925" autoAdjust="0"/>
  </p:normalViewPr>
  <p:slideViewPr>
    <p:cSldViewPr>
      <p:cViewPr varScale="1">
        <p:scale>
          <a:sx n="178" d="100"/>
          <a:sy n="178" d="100"/>
        </p:scale>
        <p:origin x="-2240" y="-1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2008"/>
    </p:cViewPr>
  </p:sorterViewPr>
  <p:notesViewPr>
    <p:cSldViewPr>
      <p:cViewPr varScale="1">
        <p:scale>
          <a:sx n="84" d="100"/>
          <a:sy n="84" d="100"/>
        </p:scale>
        <p:origin x="-3132" y="-78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notesMaster" Target="notesMasters/notesMaster1.xml"/><Relationship Id="rId9" Type="http://schemas.openxmlformats.org/officeDocument/2006/relationships/handoutMaster" Target="handoutMasters/handoutMaster1.xml"/><Relationship Id="rId10" Type="http://schemas.openxmlformats.org/officeDocument/2006/relationships/printerSettings" Target="printerSettings/printerSettings1.bin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6E058-940E-49C1-8E2E-43046BD6A46D}" type="datetimeFigureOut">
              <a:rPr lang="en-US" smtClean="0"/>
              <a:t>9/12/16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440508-1CC6-4F54-9350-86C0137753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38542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7840" cy="464820"/>
          </a:xfrm>
          <a:prstGeom prst="rect">
            <a:avLst/>
          </a:prstGeom>
        </p:spPr>
        <p:txBody>
          <a:bodyPr vert="horz" lIns="92844" tIns="46422" rIns="92844" bIns="46422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1"/>
            <a:ext cx="3037840" cy="464820"/>
          </a:xfrm>
          <a:prstGeom prst="rect">
            <a:avLst/>
          </a:prstGeom>
        </p:spPr>
        <p:txBody>
          <a:bodyPr vert="horz" lIns="92844" tIns="46422" rIns="92844" bIns="46422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36C29BA6-BF42-47B7-B5D9-3CD278427DC0}" type="datetimeFigureOut">
              <a:rPr lang="en-US"/>
              <a:pPr>
                <a:defRPr/>
              </a:pPr>
              <a:t>9/12/16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77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844" tIns="46422" rIns="92844" bIns="46422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1"/>
            <a:ext cx="5608320" cy="4183379"/>
          </a:xfrm>
          <a:prstGeom prst="rect">
            <a:avLst/>
          </a:prstGeom>
        </p:spPr>
        <p:txBody>
          <a:bodyPr vert="horz" lIns="92844" tIns="46422" rIns="92844" bIns="46422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2844" tIns="46422" rIns="92844" bIns="46422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2844" tIns="46422" rIns="92844" bIns="46422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27995DE-1A06-4A84-9F60-473E7C8D5D0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594954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27995DE-1A06-4A84-9F60-473E7C8D5D03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53755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27995DE-1A06-4A84-9F60-473E7C8D5D03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30958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27995DE-1A06-4A84-9F60-473E7C8D5D03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30958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27995DE-1A06-4A84-9F60-473E7C8D5D03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30958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27995DE-1A06-4A84-9F60-473E7C8D5D03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30958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jpeg"/><Relationship Id="rId3" Type="http://schemas.openxmlformats.org/officeDocument/2006/relationships/image" Target="../media/image7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FAA_NG_PPT_01_Title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409113" cy="705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416582"/>
            <a:ext cx="7772400" cy="1123495"/>
          </a:xfrm>
        </p:spPr>
        <p:txBody>
          <a:bodyPr anchor="b">
            <a:normAutofit/>
          </a:bodyPr>
          <a:lstStyle>
            <a:lvl1pPr algn="l">
              <a:defRPr sz="3200" b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540080"/>
            <a:ext cx="7772400" cy="529182"/>
          </a:xfrm>
        </p:spPr>
        <p:txBody>
          <a:bodyPr>
            <a:normAutofit/>
          </a:bodyPr>
          <a:lstStyle>
            <a:lvl1pPr marL="0" indent="0" algn="l">
              <a:buNone/>
              <a:defRPr sz="2000" b="1">
                <a:solidFill>
                  <a:srgbClr val="8EB4E3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6821488" y="3505200"/>
            <a:ext cx="1636712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8EB4E3"/>
                </a:solidFill>
                <a:cs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916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416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5800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9633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8473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3707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4438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86525"/>
            <a:ext cx="2133600" cy="222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000000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lumMod val="50000"/>
                    <a:lumOff val="50000"/>
                  </a:prstClr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486525"/>
            <a:ext cx="2133600" cy="222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rgbClr val="000000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14060296-41DD-495E-894E-C9AC3683123A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FAA_NG_PPT_03_SubTitle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175"/>
            <a:ext cx="9144000" cy="685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3"/>
            <a:ext cx="7772400" cy="1362076"/>
          </a:xfrm>
        </p:spPr>
        <p:txBody>
          <a:bodyPr anchor="t">
            <a:normAutofit/>
          </a:bodyPr>
          <a:lstStyle>
            <a:lvl1pPr algn="l">
              <a:defRPr sz="3200" b="1" i="0" cap="all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>
            <a:normAutofit/>
          </a:bodyPr>
          <a:lstStyle>
            <a:lvl1pPr marL="0" indent="0">
              <a:buNone/>
              <a:defRPr sz="1600" b="1" i="0">
                <a:solidFill>
                  <a:schemeClr val="tx2">
                    <a:lumMod val="40000"/>
                    <a:lumOff val="60000"/>
                  </a:schemeClr>
                </a:solidFill>
                <a:latin typeface="Arial"/>
                <a:cs typeface="Arial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486525"/>
            <a:ext cx="2133600" cy="222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000000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lumMod val="50000"/>
                    <a:lumOff val="50000"/>
                  </a:prstClr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486525"/>
            <a:ext cx="2133600" cy="222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000000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91B5F216-4A4D-42FE-A2B4-2588E2439BE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73052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486525"/>
            <a:ext cx="2133600" cy="222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000000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lumMod val="50000"/>
                    <a:lumOff val="50000"/>
                  </a:prstClr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486525"/>
            <a:ext cx="2133600" cy="222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000000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962926AF-E043-4E65-9D34-D2B939058D8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FAA_NG_PPT_Title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19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447800"/>
            <a:ext cx="7543800" cy="1176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5569" y="30480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2800" b="1">
                <a:solidFill>
                  <a:srgbClr val="8EB4E3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61169" y="2362200"/>
            <a:ext cx="8229600" cy="609600"/>
          </a:xfrm>
        </p:spPr>
        <p:txBody>
          <a:bodyPr/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7943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1800"/>
            </a:lvl4pPr>
            <a:lvl5pPr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9397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8643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2315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6.xml"/><Relationship Id="rId12" Type="http://schemas.openxmlformats.org/officeDocument/2006/relationships/theme" Target="../theme/theme2.xml"/><Relationship Id="rId13" Type="http://schemas.openxmlformats.org/officeDocument/2006/relationships/image" Target="../media/image4.png"/><Relationship Id="rId14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2" Type="http://schemas.openxmlformats.org/officeDocument/2006/relationships/slideLayout" Target="../slideLayouts/slideLayout7.xml"/><Relationship Id="rId3" Type="http://schemas.openxmlformats.org/officeDocument/2006/relationships/slideLayout" Target="../slideLayouts/slideLayout8.xml"/><Relationship Id="rId4" Type="http://schemas.openxmlformats.org/officeDocument/2006/relationships/slideLayout" Target="../slideLayouts/slideLayout9.xml"/><Relationship Id="rId5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2.xml"/><Relationship Id="rId8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7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486525"/>
            <a:ext cx="2895600" cy="2222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900">
                <a:solidFill>
                  <a:srgbClr val="7F7F7F"/>
                </a:solidFill>
                <a:cs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86D531-8DC3-4FE3-A04E-207655B0EA7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hf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3600" b="1" kern="1200">
          <a:solidFill>
            <a:srgbClr val="17375E"/>
          </a:solidFill>
          <a:latin typeface="Arial"/>
          <a:ea typeface="+mj-ea"/>
          <a:cs typeface="Arial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17375E"/>
          </a:solidFill>
          <a:latin typeface="Arial" charset="0"/>
          <a:cs typeface="Arial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17375E"/>
          </a:solidFill>
          <a:latin typeface="Arial" charset="0"/>
          <a:cs typeface="Arial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17375E"/>
          </a:solidFill>
          <a:latin typeface="Arial" charset="0"/>
          <a:cs typeface="Arial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17375E"/>
          </a:solidFill>
          <a:latin typeface="Arial" charset="0"/>
          <a:cs typeface="Arial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3600" b="1">
          <a:solidFill>
            <a:srgbClr val="17375E"/>
          </a:solidFill>
          <a:latin typeface="Arial" charset="0"/>
          <a:cs typeface="Arial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3600" b="1">
          <a:solidFill>
            <a:srgbClr val="17375E"/>
          </a:solidFill>
          <a:latin typeface="Arial" charset="0"/>
          <a:cs typeface="Arial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3600" b="1">
          <a:solidFill>
            <a:srgbClr val="17375E"/>
          </a:solidFill>
          <a:latin typeface="Arial" charset="0"/>
          <a:cs typeface="Arial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3600" b="1">
          <a:solidFill>
            <a:srgbClr val="17375E"/>
          </a:solidFill>
          <a:latin typeface="Arial" charset="0"/>
          <a:cs typeface="Arial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Clr>
          <a:srgbClr val="9BBB59"/>
        </a:buClr>
        <a:buFont typeface="Arial" charset="0"/>
        <a:buChar char="•"/>
        <a:defRPr sz="2800" kern="1200">
          <a:solidFill>
            <a:srgbClr val="7F7F7F"/>
          </a:solidFill>
          <a:latin typeface="Arial"/>
          <a:ea typeface="+mn-ea"/>
          <a:cs typeface="Arial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Clr>
          <a:srgbClr val="CC9933"/>
        </a:buClr>
        <a:buSzPct val="50000"/>
        <a:buFont typeface="Wingdings" pitchFamily="2" charset="2"/>
        <a:buChar char=""/>
        <a:defRPr sz="2400" kern="1200">
          <a:solidFill>
            <a:srgbClr val="7F7F7F"/>
          </a:solidFill>
          <a:latin typeface="Arial"/>
          <a:ea typeface="+mn-ea"/>
          <a:cs typeface="Arial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Clr>
          <a:srgbClr val="9BBB59"/>
        </a:buClr>
        <a:buFont typeface="Arial" charset="0"/>
        <a:buChar char="•"/>
        <a:defRPr sz="2000" kern="1200">
          <a:solidFill>
            <a:srgbClr val="7F7F7F"/>
          </a:solidFill>
          <a:latin typeface="Arial"/>
          <a:ea typeface="+mn-ea"/>
          <a:cs typeface="Arial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Clr>
          <a:srgbClr val="CC9933"/>
        </a:buClr>
        <a:buSzPct val="50000"/>
        <a:buFont typeface="Wingdings" pitchFamily="2" charset="2"/>
        <a:buChar char=""/>
        <a:defRPr kern="1200">
          <a:solidFill>
            <a:srgbClr val="7F7F7F"/>
          </a:solidFill>
          <a:latin typeface="Arial"/>
          <a:ea typeface="+mn-ea"/>
          <a:cs typeface="Arial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Clr>
          <a:srgbClr val="558ED5"/>
        </a:buClr>
        <a:buSzPct val="80000"/>
        <a:buFont typeface="Arial" charset="0"/>
        <a:buChar char="»"/>
        <a:defRPr kern="1200">
          <a:solidFill>
            <a:srgbClr val="7F7F7F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  <a:latin typeface="Calibri" pitchFamily="34" charset="0"/>
              <a:cs typeface="Arial" charset="0"/>
            </a:endParaRPr>
          </a:p>
        </p:txBody>
      </p:sp>
      <p:pic>
        <p:nvPicPr>
          <p:cNvPr id="1030" name="Picture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6205538"/>
            <a:ext cx="4267200" cy="665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Straight Connector 7"/>
          <p:cNvCxnSpPr/>
          <p:nvPr userDrawn="1"/>
        </p:nvCxnSpPr>
        <p:spPr>
          <a:xfrm>
            <a:off x="152400" y="6248400"/>
            <a:ext cx="88392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 userDrawn="1"/>
        </p:nvCxnSpPr>
        <p:spPr>
          <a:xfrm>
            <a:off x="152400" y="152400"/>
            <a:ext cx="88392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3" name="Rectangle 10"/>
          <p:cNvSpPr>
            <a:spLocks noChangeArrowheads="1"/>
          </p:cNvSpPr>
          <p:nvPr userDrawn="1"/>
        </p:nvSpPr>
        <p:spPr bwMode="auto">
          <a:xfrm>
            <a:off x="8710613" y="6324600"/>
            <a:ext cx="433387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fld id="{309F6E6F-9527-412A-96B3-7B625EFC0535}" type="slidenum">
              <a:rPr lang="en-US" sz="1600">
                <a:solidFill>
                  <a:srgbClr val="333333"/>
                </a:solidFill>
                <a:cs typeface="Arial" charset="0"/>
              </a:rPr>
              <a:pPr/>
              <a:t>‹#›</a:t>
            </a:fld>
            <a:endParaRPr lang="en-US" sz="1600" dirty="0">
              <a:solidFill>
                <a:srgbClr val="333333"/>
              </a:solidFill>
              <a:cs typeface="Arial" charset="0"/>
            </a:endParaRPr>
          </a:p>
        </p:txBody>
      </p:sp>
      <p:pic>
        <p:nvPicPr>
          <p:cNvPr id="1034" name="Picture 29" descr="http://www.nasao.org/Portals/0/FAA_NextGen_Logo_C_RGB_Tx.jpg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88" y="184150"/>
            <a:ext cx="1614487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56287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  <p:sldLayoutId id="2147483735" r:id="rId5"/>
    <p:sldLayoutId id="2147483736" r:id="rId6"/>
    <p:sldLayoutId id="2147483737" r:id="rId7"/>
    <p:sldLayoutId id="2147483738" r:id="rId8"/>
    <p:sldLayoutId id="2147483739" r:id="rId9"/>
    <p:sldLayoutId id="2147483740" r:id="rId10"/>
    <p:sldLayoutId id="214748374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kern="1200">
          <a:solidFill>
            <a:srgbClr val="336699"/>
          </a:solidFill>
          <a:latin typeface="Arial Black" panose="020B0A04020102020204" pitchFamily="34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336699"/>
          </a:solidFill>
          <a:latin typeface="Arial Black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336699"/>
          </a:solidFill>
          <a:latin typeface="Arial Black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336699"/>
          </a:solidFill>
          <a:latin typeface="Arial Black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336699"/>
          </a:solidFill>
          <a:latin typeface="Arial Black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>
          <a:solidFill>
            <a:srgbClr val="336699"/>
          </a:solidFill>
          <a:latin typeface="Arial Black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>
          <a:solidFill>
            <a:srgbClr val="336699"/>
          </a:solidFill>
          <a:latin typeface="Arial Black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>
          <a:solidFill>
            <a:srgbClr val="336699"/>
          </a:solidFill>
          <a:latin typeface="Arial Black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>
          <a:solidFill>
            <a:srgbClr val="336699"/>
          </a:solidFill>
          <a:latin typeface="Arial Black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91105"/>
            <a:ext cx="8305800" cy="1123495"/>
          </a:xfrm>
        </p:spPr>
        <p:txBody>
          <a:bodyPr>
            <a:normAutofit fontScale="90000"/>
          </a:bodyPr>
          <a:lstStyle/>
          <a:p>
            <a:r>
              <a:rPr lang="en-US" sz="3600" dirty="0" smtClean="0"/>
              <a:t>FY2016 Quad Chart Reviews Day -1:</a:t>
            </a:r>
            <a:br>
              <a:rPr lang="en-US" sz="3600" dirty="0" smtClean="0"/>
            </a:br>
            <a:r>
              <a:rPr lang="en-US" sz="2700" dirty="0" err="1" smtClean="0">
                <a:solidFill>
                  <a:srgbClr val="FFFF00"/>
                </a:solidFill>
              </a:rPr>
              <a:t>SDS</a:t>
            </a:r>
            <a:r>
              <a:rPr lang="en-US" sz="2700" dirty="0" smtClean="0">
                <a:solidFill>
                  <a:srgbClr val="FFFF00"/>
                </a:solidFill>
              </a:rPr>
              <a:t>, FCS, AM, AI, PS, GAF, RS, </a:t>
            </a:r>
            <a:r>
              <a:rPr lang="en-US" sz="2700" dirty="0" err="1" smtClean="0">
                <a:solidFill>
                  <a:srgbClr val="FFFF00"/>
                </a:solidFill>
              </a:rPr>
              <a:t>ES</a:t>
            </a:r>
            <a:r>
              <a:rPr lang="en-US" sz="2700" dirty="0" smtClean="0">
                <a:solidFill>
                  <a:srgbClr val="FFFF00"/>
                </a:solidFill>
              </a:rPr>
              <a:t>, </a:t>
            </a:r>
            <a:r>
              <a:rPr lang="en-US" sz="2700" dirty="0" err="1" smtClean="0">
                <a:solidFill>
                  <a:srgbClr val="FFFF00"/>
                </a:solidFill>
              </a:rPr>
              <a:t>FCMS</a:t>
            </a:r>
            <a:r>
              <a:rPr lang="en-US" sz="2700" dirty="0" smtClean="0">
                <a:solidFill>
                  <a:srgbClr val="FFFF00"/>
                </a:solidFill>
              </a:rPr>
              <a:t>, </a:t>
            </a:r>
            <a:r>
              <a:rPr lang="en-US" sz="2700" dirty="0" err="1" smtClean="0">
                <a:solidFill>
                  <a:srgbClr val="FFFF00"/>
                </a:solidFill>
              </a:rPr>
              <a:t>Wx</a:t>
            </a:r>
            <a:r>
              <a:rPr lang="en-US" sz="2700" dirty="0" smtClean="0">
                <a:solidFill>
                  <a:srgbClr val="FFFF00"/>
                </a:solidFill>
              </a:rPr>
              <a:t> &amp; </a:t>
            </a:r>
            <a:r>
              <a:rPr lang="en-US" sz="2700" dirty="0" err="1" smtClean="0">
                <a:solidFill>
                  <a:srgbClr val="FFFF00"/>
                </a:solidFill>
              </a:rPr>
              <a:t>SSM</a:t>
            </a:r>
            <a:endParaRPr lang="en-US" sz="2700" dirty="0">
              <a:solidFill>
                <a:srgbClr val="FFFF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595018"/>
            <a:ext cx="8305800" cy="529182"/>
          </a:xfrm>
        </p:spPr>
        <p:txBody>
          <a:bodyPr>
            <a:noAutofit/>
          </a:bodyPr>
          <a:lstStyle/>
          <a:p>
            <a:r>
              <a:rPr lang="en-US" sz="1600" dirty="0" smtClean="0"/>
              <a:t>Presented to: </a:t>
            </a:r>
            <a:r>
              <a:rPr lang="en-US" sz="1600" dirty="0"/>
              <a:t>	</a:t>
            </a:r>
            <a:r>
              <a:rPr lang="en-US" sz="1600" dirty="0" err="1" smtClean="0"/>
              <a:t>REDAC</a:t>
            </a:r>
            <a:r>
              <a:rPr lang="en-US" sz="1600" dirty="0" smtClean="0"/>
              <a:t> Subcommittee on Aircraft Safety (SAS)</a:t>
            </a:r>
            <a:endParaRPr lang="en-US" sz="1600" dirty="0"/>
          </a:p>
          <a:p>
            <a:r>
              <a:rPr lang="en-US" sz="1600" dirty="0" smtClean="0"/>
              <a:t>Date: September 14, 2016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166520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914400"/>
          </a:xfrm>
        </p:spPr>
        <p:txBody>
          <a:bodyPr/>
          <a:lstStyle/>
          <a:p>
            <a:r>
              <a:rPr lang="en-US" dirty="0" smtClean="0"/>
              <a:t>FY2016 Quad Charts – Accomplishments</a:t>
            </a:r>
            <a:br>
              <a:rPr lang="en-US" dirty="0" smtClean="0"/>
            </a:br>
            <a:r>
              <a:rPr lang="en-US" sz="2400" b="0" dirty="0" smtClean="0">
                <a:solidFill>
                  <a:srgbClr val="0000FF"/>
                </a:solidFill>
              </a:rPr>
              <a:t>11 Programs with 35 Quad Charts</a:t>
            </a:r>
            <a:endParaRPr lang="en-US" sz="2400" b="0" dirty="0">
              <a:solidFill>
                <a:srgbClr val="0000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060296-41DD-495E-894E-C9AC3683123A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>
          <a:xfrm>
            <a:off x="383754" y="1295400"/>
            <a:ext cx="8684046" cy="4953000"/>
          </a:xfrm>
        </p:spPr>
        <p:txBody>
          <a:bodyPr>
            <a:noAutofit/>
          </a:bodyPr>
          <a:lstStyle/>
          <a:p>
            <a:pPr marL="454025" indent="-454025">
              <a:buClr>
                <a:srgbClr val="0000FF"/>
              </a:buClr>
              <a:buFont typeface="+mj-lt"/>
              <a:buAutoNum type="arabicPeriod"/>
            </a:pPr>
            <a:r>
              <a:rPr lang="en-US" sz="2200" b="1" dirty="0" err="1" smtClean="0">
                <a:solidFill>
                  <a:srgbClr val="0000FF"/>
                </a:solidFill>
              </a:rPr>
              <a:t>SDS</a:t>
            </a:r>
            <a:r>
              <a:rPr lang="en-US" sz="2200" dirty="0" smtClean="0">
                <a:solidFill>
                  <a:schemeClr val="tx1"/>
                </a:solidFill>
              </a:rPr>
              <a:t> </a:t>
            </a:r>
            <a:r>
              <a:rPr lang="en-US" sz="2200" dirty="0">
                <a:solidFill>
                  <a:schemeClr val="tx1"/>
                </a:solidFill>
              </a:rPr>
              <a:t>– Software and Digital System Safety including aircraft cybersecurity (</a:t>
            </a:r>
            <a:r>
              <a:rPr lang="en-US" sz="2200" dirty="0" err="1">
                <a:solidFill>
                  <a:schemeClr val="tx1"/>
                </a:solidFill>
              </a:rPr>
              <a:t>ASISP</a:t>
            </a:r>
            <a:r>
              <a:rPr lang="en-US" sz="2200" dirty="0" smtClean="0">
                <a:solidFill>
                  <a:schemeClr val="tx1"/>
                </a:solidFill>
              </a:rPr>
              <a:t>)</a:t>
            </a:r>
            <a:endParaRPr lang="en-US" sz="2200" dirty="0">
              <a:solidFill>
                <a:schemeClr val="tx1"/>
              </a:solidFill>
            </a:endParaRPr>
          </a:p>
          <a:p>
            <a:pPr marL="454025" indent="-454025">
              <a:buClr>
                <a:srgbClr val="0000FF"/>
              </a:buClr>
              <a:buFont typeface="+mj-lt"/>
              <a:buAutoNum type="arabicPeriod"/>
            </a:pPr>
            <a:r>
              <a:rPr lang="en-US" sz="2200" b="1" dirty="0" smtClean="0">
                <a:solidFill>
                  <a:srgbClr val="0000FF"/>
                </a:solidFill>
              </a:rPr>
              <a:t>FCS</a:t>
            </a:r>
            <a:r>
              <a:rPr lang="en-US" sz="2200" dirty="0" smtClean="0">
                <a:solidFill>
                  <a:schemeClr val="tx1"/>
                </a:solidFill>
              </a:rPr>
              <a:t> </a:t>
            </a:r>
            <a:r>
              <a:rPr lang="en-US" sz="2200" dirty="0">
                <a:solidFill>
                  <a:schemeClr val="tx1"/>
                </a:solidFill>
              </a:rPr>
              <a:t>– Fire and Cabin Safety (Fire Safety and Crashworthiness)</a:t>
            </a:r>
          </a:p>
          <a:p>
            <a:pPr marL="454025" indent="-454025">
              <a:buClr>
                <a:srgbClr val="0000FF"/>
              </a:buClr>
              <a:buFont typeface="+mj-lt"/>
              <a:buAutoNum type="arabicPeriod"/>
            </a:pPr>
            <a:r>
              <a:rPr lang="en-US" sz="2200" b="1" dirty="0" smtClean="0">
                <a:solidFill>
                  <a:srgbClr val="0000FF"/>
                </a:solidFill>
              </a:rPr>
              <a:t>AM </a:t>
            </a:r>
            <a:r>
              <a:rPr lang="en-US" sz="2200" dirty="0">
                <a:solidFill>
                  <a:schemeClr val="tx1"/>
                </a:solidFill>
              </a:rPr>
              <a:t>– Aviation Medicine</a:t>
            </a:r>
          </a:p>
          <a:p>
            <a:pPr marL="454025" indent="-454025">
              <a:buClr>
                <a:srgbClr val="0000FF"/>
              </a:buClr>
              <a:buFont typeface="+mj-lt"/>
              <a:buAutoNum type="arabicPeriod"/>
            </a:pPr>
            <a:r>
              <a:rPr lang="en-US" sz="2200" b="1" dirty="0" smtClean="0">
                <a:solidFill>
                  <a:srgbClr val="0000FF"/>
                </a:solidFill>
              </a:rPr>
              <a:t>AI </a:t>
            </a:r>
            <a:r>
              <a:rPr lang="en-US" sz="2200" dirty="0">
                <a:solidFill>
                  <a:schemeClr val="tx1"/>
                </a:solidFill>
              </a:rPr>
              <a:t>– Aircraft Icing</a:t>
            </a:r>
          </a:p>
          <a:p>
            <a:pPr marL="454025" indent="-454025">
              <a:buClr>
                <a:srgbClr val="0000FF"/>
              </a:buClr>
              <a:buFont typeface="+mj-lt"/>
              <a:buAutoNum type="arabicPeriod"/>
            </a:pPr>
            <a:r>
              <a:rPr lang="en-US" sz="2200" b="1" dirty="0" smtClean="0">
                <a:solidFill>
                  <a:srgbClr val="0000FF"/>
                </a:solidFill>
              </a:rPr>
              <a:t>PS</a:t>
            </a:r>
            <a:r>
              <a:rPr lang="en-US" sz="2200" dirty="0" smtClean="0">
                <a:solidFill>
                  <a:schemeClr val="tx1"/>
                </a:solidFill>
              </a:rPr>
              <a:t> </a:t>
            </a:r>
            <a:r>
              <a:rPr lang="en-US" sz="2200" dirty="0">
                <a:solidFill>
                  <a:schemeClr val="tx1"/>
                </a:solidFill>
              </a:rPr>
              <a:t>– Propulsion Systems</a:t>
            </a:r>
          </a:p>
          <a:p>
            <a:pPr marL="454025" indent="-454025">
              <a:buClr>
                <a:srgbClr val="0000FF"/>
              </a:buClr>
              <a:buFont typeface="+mj-lt"/>
              <a:buAutoNum type="arabicPeriod"/>
            </a:pPr>
            <a:r>
              <a:rPr lang="en-US" sz="2200" b="1" dirty="0" smtClean="0">
                <a:solidFill>
                  <a:srgbClr val="0000FF"/>
                </a:solidFill>
              </a:rPr>
              <a:t>GAF</a:t>
            </a:r>
            <a:r>
              <a:rPr lang="en-US" sz="2200" dirty="0" smtClean="0">
                <a:solidFill>
                  <a:schemeClr val="tx1"/>
                </a:solidFill>
              </a:rPr>
              <a:t> </a:t>
            </a:r>
            <a:r>
              <a:rPr lang="en-US" sz="2200" dirty="0">
                <a:solidFill>
                  <a:schemeClr val="tx1"/>
                </a:solidFill>
              </a:rPr>
              <a:t>– Unleaded Alternative Fuels for General Aviation</a:t>
            </a:r>
          </a:p>
          <a:p>
            <a:pPr marL="454025" indent="-454025">
              <a:buClr>
                <a:srgbClr val="0000FF"/>
              </a:buClr>
              <a:buFont typeface="+mj-lt"/>
              <a:buAutoNum type="arabicPeriod"/>
            </a:pPr>
            <a:r>
              <a:rPr lang="en-US" sz="2200" b="1" dirty="0" smtClean="0">
                <a:solidFill>
                  <a:srgbClr val="0000FF"/>
                </a:solidFill>
              </a:rPr>
              <a:t>RS</a:t>
            </a:r>
            <a:r>
              <a:rPr lang="en-US" sz="2200" dirty="0" smtClean="0">
                <a:solidFill>
                  <a:schemeClr val="tx1"/>
                </a:solidFill>
              </a:rPr>
              <a:t> </a:t>
            </a:r>
            <a:r>
              <a:rPr lang="en-US" sz="2200" dirty="0">
                <a:solidFill>
                  <a:schemeClr val="tx1"/>
                </a:solidFill>
              </a:rPr>
              <a:t>– Rotorcraft Systems</a:t>
            </a:r>
          </a:p>
          <a:p>
            <a:pPr marL="454025" indent="-454025">
              <a:buClr>
                <a:srgbClr val="0000FF"/>
              </a:buClr>
              <a:buFont typeface="+mj-lt"/>
              <a:buAutoNum type="arabicPeriod"/>
            </a:pPr>
            <a:r>
              <a:rPr lang="en-US" sz="2200" b="1" dirty="0" err="1" smtClean="0">
                <a:solidFill>
                  <a:srgbClr val="0000FF"/>
                </a:solidFill>
              </a:rPr>
              <a:t>ES</a:t>
            </a:r>
            <a:r>
              <a:rPr lang="en-US" sz="2200" dirty="0" smtClean="0">
                <a:solidFill>
                  <a:schemeClr val="tx1"/>
                </a:solidFill>
              </a:rPr>
              <a:t> </a:t>
            </a:r>
            <a:r>
              <a:rPr lang="en-US" sz="2200" dirty="0">
                <a:solidFill>
                  <a:schemeClr val="tx1"/>
                </a:solidFill>
              </a:rPr>
              <a:t>– Electric Systems</a:t>
            </a:r>
          </a:p>
          <a:p>
            <a:pPr marL="454025" indent="-454025">
              <a:buClr>
                <a:srgbClr val="0000FF"/>
              </a:buClr>
              <a:buFont typeface="+mj-lt"/>
              <a:buAutoNum type="arabicPeriod"/>
            </a:pPr>
            <a:r>
              <a:rPr lang="en-US" sz="2200" b="1" dirty="0" err="1" smtClean="0">
                <a:solidFill>
                  <a:srgbClr val="0000FF"/>
                </a:solidFill>
              </a:rPr>
              <a:t>FCMS</a:t>
            </a:r>
            <a:r>
              <a:rPr lang="en-US" sz="2200" dirty="0" smtClean="0">
                <a:solidFill>
                  <a:schemeClr val="tx1"/>
                </a:solidFill>
              </a:rPr>
              <a:t> </a:t>
            </a:r>
            <a:r>
              <a:rPr lang="en-US" sz="2200" dirty="0">
                <a:solidFill>
                  <a:schemeClr val="tx1"/>
                </a:solidFill>
              </a:rPr>
              <a:t>– Flight Controls and Mechanical Systems</a:t>
            </a:r>
          </a:p>
          <a:p>
            <a:pPr marL="454025" indent="-454025">
              <a:buClr>
                <a:srgbClr val="0000FF"/>
              </a:buClr>
              <a:buFont typeface="+mj-lt"/>
              <a:buAutoNum type="arabicPeriod"/>
            </a:pPr>
            <a:r>
              <a:rPr lang="en-US" sz="2200" b="1" dirty="0" err="1" smtClean="0">
                <a:solidFill>
                  <a:srgbClr val="0000FF"/>
                </a:solidFill>
              </a:rPr>
              <a:t>Wx</a:t>
            </a:r>
            <a:r>
              <a:rPr lang="en-US" sz="2200" dirty="0" smtClean="0">
                <a:solidFill>
                  <a:schemeClr val="tx1"/>
                </a:solidFill>
              </a:rPr>
              <a:t> </a:t>
            </a:r>
            <a:r>
              <a:rPr lang="en-US" sz="2200" dirty="0">
                <a:solidFill>
                  <a:schemeClr val="tx1"/>
                </a:solidFill>
              </a:rPr>
              <a:t>– Weather Research</a:t>
            </a:r>
          </a:p>
          <a:p>
            <a:pPr marL="454025" indent="-454025">
              <a:buClr>
                <a:srgbClr val="0000FF"/>
              </a:buClr>
              <a:buFont typeface="+mj-lt"/>
              <a:buAutoNum type="arabicPeriod"/>
            </a:pPr>
            <a:r>
              <a:rPr lang="en-US" sz="2200" b="1" dirty="0" err="1" smtClean="0">
                <a:solidFill>
                  <a:srgbClr val="0000FF"/>
                </a:solidFill>
              </a:rPr>
              <a:t>SSM</a:t>
            </a:r>
            <a:r>
              <a:rPr lang="en-US" sz="2200" dirty="0" smtClean="0">
                <a:solidFill>
                  <a:schemeClr val="tx1"/>
                </a:solidFill>
              </a:rPr>
              <a:t> </a:t>
            </a:r>
            <a:r>
              <a:rPr lang="en-US" sz="2200" dirty="0">
                <a:solidFill>
                  <a:schemeClr val="tx1"/>
                </a:solidFill>
              </a:rPr>
              <a:t>– System Safety Management (</a:t>
            </a:r>
            <a:r>
              <a:rPr lang="en-US" sz="2200" dirty="0" err="1">
                <a:solidFill>
                  <a:schemeClr val="tx1"/>
                </a:solidFill>
              </a:rPr>
              <a:t>ASIAS</a:t>
            </a:r>
            <a:r>
              <a:rPr lang="en-US" sz="2200" dirty="0">
                <a:solidFill>
                  <a:schemeClr val="tx1"/>
                </a:solidFill>
              </a:rPr>
              <a:t>, etc.)</a:t>
            </a:r>
            <a:endParaRPr lang="en-US" sz="22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2116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6200"/>
            <a:ext cx="9144000" cy="914400"/>
          </a:xfrm>
        </p:spPr>
        <p:txBody>
          <a:bodyPr/>
          <a:lstStyle/>
          <a:p>
            <a:r>
              <a:rPr lang="en-US" dirty="0" smtClean="0"/>
              <a:t>SAS Questions – General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060296-41DD-495E-894E-C9AC3683123A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>
          <a:xfrm>
            <a:off x="228600" y="990600"/>
            <a:ext cx="8839200" cy="5257800"/>
          </a:xfrm>
        </p:spPr>
        <p:txBody>
          <a:bodyPr>
            <a:noAutofit/>
          </a:bodyPr>
          <a:lstStyle/>
          <a:p>
            <a:pPr>
              <a:buClr>
                <a:srgbClr val="0000FF"/>
              </a:buClr>
            </a:pPr>
            <a:r>
              <a:rPr lang="en-US" sz="2000" dirty="0">
                <a:solidFill>
                  <a:schemeClr val="tx1"/>
                </a:solidFill>
              </a:rPr>
              <a:t>E</a:t>
            </a:r>
            <a:r>
              <a:rPr lang="en-US" sz="2000" dirty="0" smtClean="0">
                <a:solidFill>
                  <a:schemeClr val="tx1"/>
                </a:solidFill>
              </a:rPr>
              <a:t>ach </a:t>
            </a:r>
            <a:r>
              <a:rPr lang="en-US" sz="2000" dirty="0">
                <a:solidFill>
                  <a:schemeClr val="tx1"/>
                </a:solidFill>
              </a:rPr>
              <a:t>quad should include: Sponsor, Performer (internal FAA), Performer (external FAA), and budget starting with current FY and looking out 4 additional years.</a:t>
            </a:r>
          </a:p>
          <a:p>
            <a:pPr>
              <a:buClr>
                <a:srgbClr val="0000FF"/>
              </a:buClr>
            </a:pPr>
            <a:r>
              <a:rPr lang="en-US" sz="2000" dirty="0">
                <a:solidFill>
                  <a:schemeClr val="tx1"/>
                </a:solidFill>
              </a:rPr>
              <a:t>Quad chart alone does not tell a complete story.  Helpful to understand the resources associated with each budget line item for FY16 and beyond</a:t>
            </a:r>
            <a:r>
              <a:rPr lang="en-US" sz="2000" dirty="0" smtClean="0">
                <a:solidFill>
                  <a:schemeClr val="tx1"/>
                </a:solidFill>
              </a:rPr>
              <a:t>.</a:t>
            </a:r>
          </a:p>
          <a:p>
            <a:pPr>
              <a:buClr>
                <a:srgbClr val="0000FF"/>
              </a:buClr>
            </a:pPr>
            <a:r>
              <a:rPr lang="en-US" sz="2000" dirty="0" smtClean="0">
                <a:solidFill>
                  <a:schemeClr val="tx1"/>
                </a:solidFill>
              </a:rPr>
              <a:t>Difficulty </a:t>
            </a:r>
            <a:r>
              <a:rPr lang="en-US" sz="2000" dirty="0">
                <a:solidFill>
                  <a:schemeClr val="tx1"/>
                </a:solidFill>
              </a:rPr>
              <a:t>seeing the connectivity of these individual quad charts with research priorities that we had seen previously and more importantly what the funding profile looks like for the </a:t>
            </a:r>
            <a:r>
              <a:rPr lang="en-US" sz="2000" dirty="0" smtClean="0">
                <a:solidFill>
                  <a:schemeClr val="tx1"/>
                </a:solidFill>
              </a:rPr>
              <a:t>research.</a:t>
            </a:r>
          </a:p>
          <a:p>
            <a:pPr lvl="1">
              <a:buClr>
                <a:srgbClr val="0000FF"/>
              </a:buClr>
            </a:pPr>
            <a:r>
              <a:rPr lang="en-US" sz="1800" dirty="0">
                <a:solidFill>
                  <a:schemeClr val="tx1"/>
                </a:solidFill>
              </a:rPr>
              <a:t>At the highest </a:t>
            </a:r>
            <a:r>
              <a:rPr lang="en-US" sz="1800" dirty="0" smtClean="0">
                <a:solidFill>
                  <a:schemeClr val="tx1"/>
                </a:solidFill>
              </a:rPr>
              <a:t>level, </a:t>
            </a:r>
            <a:r>
              <a:rPr lang="en-US" sz="1800" dirty="0">
                <a:solidFill>
                  <a:schemeClr val="tx1"/>
                </a:solidFill>
              </a:rPr>
              <a:t>looking to follow the thread from strategic objective through sponsor desired outcome to research objectives and milestones</a:t>
            </a:r>
            <a:r>
              <a:rPr lang="en-US" sz="1800" dirty="0" smtClean="0">
                <a:solidFill>
                  <a:schemeClr val="tx1"/>
                </a:solidFill>
              </a:rPr>
              <a:t>.</a:t>
            </a:r>
          </a:p>
          <a:p>
            <a:pPr lvl="1">
              <a:buClr>
                <a:srgbClr val="0000FF"/>
              </a:buClr>
            </a:pPr>
            <a:r>
              <a:rPr lang="en-US" sz="1800" dirty="0" smtClean="0">
                <a:solidFill>
                  <a:schemeClr val="tx1"/>
                </a:solidFill>
              </a:rPr>
              <a:t>Funding </a:t>
            </a:r>
            <a:r>
              <a:rPr lang="en-US" sz="1800" dirty="0">
                <a:solidFill>
                  <a:schemeClr val="tx1"/>
                </a:solidFill>
              </a:rPr>
              <a:t>should be aligned with desires objectives and gaps clearly identified</a:t>
            </a:r>
            <a:r>
              <a:rPr lang="en-US" sz="1800" dirty="0" smtClean="0">
                <a:solidFill>
                  <a:schemeClr val="tx1"/>
                </a:solidFill>
              </a:rPr>
              <a:t>.</a:t>
            </a:r>
          </a:p>
          <a:p>
            <a:pPr lvl="1">
              <a:buClr>
                <a:srgbClr val="0000FF"/>
              </a:buClr>
            </a:pPr>
            <a:r>
              <a:rPr lang="en-US" sz="1800" dirty="0">
                <a:solidFill>
                  <a:schemeClr val="tx1"/>
                </a:solidFill>
              </a:rPr>
              <a:t>The idea is to see that the research is still relevant and that the current and future funding supports the objectives.  </a:t>
            </a:r>
            <a:endParaRPr lang="en-US" sz="1800" dirty="0" smtClean="0">
              <a:solidFill>
                <a:schemeClr val="tx1"/>
              </a:solidFill>
            </a:endParaRPr>
          </a:p>
          <a:p>
            <a:pPr lvl="1">
              <a:buClr>
                <a:srgbClr val="0000FF"/>
              </a:buClr>
            </a:pPr>
            <a:r>
              <a:rPr lang="en-US" sz="1800" dirty="0" smtClean="0">
                <a:solidFill>
                  <a:schemeClr val="tx1"/>
                </a:solidFill>
              </a:rPr>
              <a:t>Otherwise </a:t>
            </a:r>
            <a:r>
              <a:rPr lang="en-US" sz="1800" dirty="0">
                <a:solidFill>
                  <a:schemeClr val="tx1"/>
                </a:solidFill>
              </a:rPr>
              <a:t>work should stop and the funding should be reallocated to areas more important to aircraft </a:t>
            </a:r>
            <a:r>
              <a:rPr lang="en-US" sz="1800" dirty="0" smtClean="0">
                <a:solidFill>
                  <a:schemeClr val="tx1"/>
                </a:solidFill>
              </a:rPr>
              <a:t>safety</a:t>
            </a:r>
          </a:p>
        </p:txBody>
      </p:sp>
    </p:spTree>
    <p:extLst>
      <p:ext uri="{BB962C8B-B14F-4D97-AF65-F5344CB8AC3E}">
        <p14:creationId xmlns:p14="http://schemas.microsoft.com/office/powerpoint/2010/main" val="331623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6200"/>
            <a:ext cx="9144000" cy="762000"/>
          </a:xfrm>
        </p:spPr>
        <p:txBody>
          <a:bodyPr/>
          <a:lstStyle/>
          <a:p>
            <a:r>
              <a:rPr lang="en-US" dirty="0" smtClean="0"/>
              <a:t>SAS Questions – Quad Charts Specifics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060296-41DD-495E-894E-C9AC3683123A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8684046" cy="5105400"/>
          </a:xfrm>
        </p:spPr>
        <p:txBody>
          <a:bodyPr>
            <a:noAutofit/>
          </a:bodyPr>
          <a:lstStyle/>
          <a:p>
            <a:pPr marL="457200" indent="-457200">
              <a:buClr>
                <a:srgbClr val="0000FF"/>
              </a:buClr>
              <a:buFont typeface="+mj-lt"/>
              <a:buAutoNum type="arabicPeriod"/>
            </a:pPr>
            <a:r>
              <a:rPr lang="en-US" sz="2000" b="1" dirty="0" err="1" smtClean="0">
                <a:solidFill>
                  <a:srgbClr val="0000FF"/>
                </a:solidFill>
              </a:rPr>
              <a:t>SDS</a:t>
            </a:r>
            <a:r>
              <a:rPr lang="en-US" sz="2000" dirty="0" smtClean="0">
                <a:solidFill>
                  <a:srgbClr val="0000FF"/>
                </a:solidFill>
              </a:rPr>
              <a:t> </a:t>
            </a:r>
            <a:r>
              <a:rPr lang="en-US" sz="2000" dirty="0" smtClean="0">
                <a:solidFill>
                  <a:schemeClr val="tx1"/>
                </a:solidFill>
              </a:rPr>
              <a:t>– </a:t>
            </a:r>
          </a:p>
          <a:p>
            <a:pPr marL="857250" lvl="1" indent="-457200">
              <a:buClr>
                <a:srgbClr val="0000FF"/>
              </a:buClr>
            </a:pPr>
            <a:r>
              <a:rPr lang="en-US" sz="1600" dirty="0">
                <a:solidFill>
                  <a:srgbClr val="000000"/>
                </a:solidFill>
              </a:rPr>
              <a:t>Entire area is critically important and </a:t>
            </a:r>
            <a:r>
              <a:rPr lang="en-US" sz="1600" dirty="0" smtClean="0">
                <a:solidFill>
                  <a:srgbClr val="000000"/>
                </a:solidFill>
              </a:rPr>
              <a:t>aligned with one of </a:t>
            </a:r>
            <a:r>
              <a:rPr lang="en-US" sz="1600" dirty="0" err="1" smtClean="0">
                <a:solidFill>
                  <a:srgbClr val="000000"/>
                </a:solidFill>
              </a:rPr>
              <a:t>REDAC</a:t>
            </a:r>
            <a:r>
              <a:rPr lang="en-US" sz="1600" dirty="0" smtClean="0">
                <a:solidFill>
                  <a:srgbClr val="000000"/>
                </a:solidFill>
              </a:rPr>
              <a:t> emerging </a:t>
            </a:r>
            <a:r>
              <a:rPr lang="en-US" sz="1600" dirty="0">
                <a:solidFill>
                  <a:srgbClr val="000000"/>
                </a:solidFill>
              </a:rPr>
              <a:t>issues.</a:t>
            </a:r>
          </a:p>
          <a:p>
            <a:pPr marL="857250" lvl="1" indent="-457200">
              <a:buClr>
                <a:srgbClr val="0000FF"/>
              </a:buClr>
            </a:pPr>
            <a:r>
              <a:rPr lang="en-US" sz="1600" dirty="0" smtClean="0">
                <a:solidFill>
                  <a:schemeClr val="tx1"/>
                </a:solidFill>
              </a:rPr>
              <a:t>A11D.SDS.1: it would be nice if “Phases 1a, 1b and 2” were associated with critical milestones.</a:t>
            </a:r>
          </a:p>
          <a:p>
            <a:pPr marL="857250" lvl="1" indent="-457200">
              <a:buClr>
                <a:srgbClr val="0000FF"/>
              </a:buClr>
            </a:pPr>
            <a:r>
              <a:rPr lang="en-US" sz="1600" dirty="0" smtClean="0">
                <a:solidFill>
                  <a:srgbClr val="000000"/>
                </a:solidFill>
              </a:rPr>
              <a:t>Two </a:t>
            </a:r>
            <a:r>
              <a:rPr lang="en-US" sz="1600" dirty="0">
                <a:solidFill>
                  <a:srgbClr val="000000"/>
                </a:solidFill>
              </a:rPr>
              <a:t>of the </a:t>
            </a:r>
            <a:r>
              <a:rPr lang="en-US" sz="1600" dirty="0" err="1">
                <a:solidFill>
                  <a:srgbClr val="000000"/>
                </a:solidFill>
              </a:rPr>
              <a:t>BLIs</a:t>
            </a:r>
            <a:r>
              <a:rPr lang="en-US" sz="1600" dirty="0">
                <a:solidFill>
                  <a:srgbClr val="000000"/>
                </a:solidFill>
              </a:rPr>
              <a:t> end in FY16 (A11D.SDS.3, and A11D.SDS.2) but the accomplishments don’t appear to indicate that the effort is finished. </a:t>
            </a:r>
            <a:endParaRPr lang="en-US" sz="1600" dirty="0" smtClean="0">
              <a:solidFill>
                <a:srgbClr val="000000"/>
              </a:solidFill>
            </a:endParaRPr>
          </a:p>
          <a:p>
            <a:pPr marL="857250" lvl="1" indent="-457200">
              <a:buClr>
                <a:srgbClr val="0000FF"/>
              </a:buClr>
            </a:pPr>
            <a:r>
              <a:rPr lang="en-US" sz="1600" dirty="0" smtClean="0">
                <a:solidFill>
                  <a:srgbClr val="000000"/>
                </a:solidFill>
              </a:rPr>
              <a:t>In </a:t>
            </a:r>
            <a:r>
              <a:rPr lang="en-US" sz="1600" dirty="0">
                <a:solidFill>
                  <a:srgbClr val="000000"/>
                </a:solidFill>
              </a:rPr>
              <a:t>consistent funding can be problematic to assembling a good team of performers especially if external.</a:t>
            </a:r>
            <a:endParaRPr lang="en-US" sz="1600" dirty="0" smtClean="0">
              <a:solidFill>
                <a:srgbClr val="000000"/>
              </a:solidFill>
            </a:endParaRPr>
          </a:p>
          <a:p>
            <a:pPr marL="457200" indent="-457200">
              <a:buClr>
                <a:srgbClr val="0000FF"/>
              </a:buClr>
              <a:buFont typeface="+mj-lt"/>
              <a:buAutoNum type="arabicPeriod"/>
            </a:pPr>
            <a:r>
              <a:rPr lang="en-US" sz="2000" b="1" dirty="0" smtClean="0">
                <a:solidFill>
                  <a:srgbClr val="0000FF"/>
                </a:solidFill>
              </a:rPr>
              <a:t>FCS</a:t>
            </a:r>
            <a:r>
              <a:rPr lang="en-US" sz="2000" dirty="0" smtClean="0">
                <a:solidFill>
                  <a:schemeClr val="tx1"/>
                </a:solidFill>
              </a:rPr>
              <a:t> – Fire and Cabin Safety (no comments received)</a:t>
            </a:r>
          </a:p>
          <a:p>
            <a:pPr marL="457200" indent="-457200">
              <a:buClr>
                <a:srgbClr val="0000FF"/>
              </a:buClr>
              <a:buFont typeface="+mj-lt"/>
              <a:buAutoNum type="arabicPeriod"/>
            </a:pPr>
            <a:r>
              <a:rPr lang="en-US" sz="2000" b="1" dirty="0">
                <a:solidFill>
                  <a:srgbClr val="0000FF"/>
                </a:solidFill>
              </a:rPr>
              <a:t>AM</a:t>
            </a:r>
            <a:r>
              <a:rPr lang="en-US" sz="2000" dirty="0">
                <a:solidFill>
                  <a:schemeClr val="tx1"/>
                </a:solidFill>
              </a:rPr>
              <a:t> – AM-01-A11J: Any progress on insulin research that might be used to allow Class 1 medical approval while using insulin?</a:t>
            </a:r>
          </a:p>
          <a:p>
            <a:pPr marL="457200" indent="-457200">
              <a:buClr>
                <a:srgbClr val="0000FF"/>
              </a:buClr>
              <a:buFont typeface="+mj-lt"/>
              <a:buAutoNum type="arabicPeriod"/>
            </a:pPr>
            <a:r>
              <a:rPr lang="en-US" sz="2000" b="1" dirty="0" smtClean="0">
                <a:solidFill>
                  <a:srgbClr val="0000FF"/>
                </a:solidFill>
              </a:rPr>
              <a:t>AI</a:t>
            </a:r>
            <a:r>
              <a:rPr lang="en-US" sz="2000" dirty="0" smtClean="0">
                <a:solidFill>
                  <a:schemeClr val="tx1"/>
                </a:solidFill>
              </a:rPr>
              <a:t> – AI-02-A11D: Any </a:t>
            </a:r>
            <a:r>
              <a:rPr lang="en-US" sz="2000" dirty="0">
                <a:solidFill>
                  <a:schemeClr val="tx1"/>
                </a:solidFill>
              </a:rPr>
              <a:t>findings that will significantly change current guidance? Need dates / timeframe for milestones</a:t>
            </a:r>
            <a:r>
              <a:rPr lang="en-US" sz="2000" dirty="0" smtClean="0">
                <a:solidFill>
                  <a:schemeClr val="tx1"/>
                </a:solidFill>
              </a:rPr>
              <a:t>.</a:t>
            </a:r>
          </a:p>
          <a:p>
            <a:pPr marL="457200" indent="-457200">
              <a:buClr>
                <a:srgbClr val="0000FF"/>
              </a:buClr>
              <a:buFont typeface="+mj-lt"/>
              <a:buAutoNum type="arabicPeriod"/>
            </a:pPr>
            <a:r>
              <a:rPr lang="en-US" sz="2000" b="1" dirty="0">
                <a:solidFill>
                  <a:srgbClr val="0000FF"/>
                </a:solidFill>
              </a:rPr>
              <a:t>PS</a:t>
            </a:r>
            <a:r>
              <a:rPr lang="en-US" sz="2000" dirty="0">
                <a:solidFill>
                  <a:schemeClr val="tx1"/>
                </a:solidFill>
              </a:rPr>
              <a:t> – PS-03-A11B: Is the research funded for FY 18 and beyond</a:t>
            </a:r>
            <a:r>
              <a:rPr lang="en-US" sz="2000" dirty="0" smtClean="0">
                <a:solidFill>
                  <a:schemeClr val="tx1"/>
                </a:solidFill>
              </a:rPr>
              <a:t>?</a:t>
            </a:r>
          </a:p>
          <a:p>
            <a:pPr marL="457200" indent="-457200">
              <a:buClr>
                <a:srgbClr val="0000FF"/>
              </a:buClr>
              <a:buFont typeface="+mj-lt"/>
              <a:buAutoNum type="arabicPeriod"/>
            </a:pPr>
            <a:r>
              <a:rPr lang="en-US" sz="2000" b="1" dirty="0" smtClean="0">
                <a:solidFill>
                  <a:srgbClr val="0000FF"/>
                </a:solidFill>
              </a:rPr>
              <a:t>GAF</a:t>
            </a:r>
            <a:r>
              <a:rPr lang="en-US" sz="2000" dirty="0" smtClean="0">
                <a:solidFill>
                  <a:schemeClr val="tx1"/>
                </a:solidFill>
              </a:rPr>
              <a:t> – Cannot find budget.</a:t>
            </a:r>
          </a:p>
        </p:txBody>
      </p:sp>
    </p:spTree>
    <p:extLst>
      <p:ext uri="{BB962C8B-B14F-4D97-AF65-F5344CB8AC3E}">
        <p14:creationId xmlns:p14="http://schemas.microsoft.com/office/powerpoint/2010/main" val="2322555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6200"/>
            <a:ext cx="9144000" cy="914400"/>
          </a:xfrm>
        </p:spPr>
        <p:txBody>
          <a:bodyPr/>
          <a:lstStyle/>
          <a:p>
            <a:r>
              <a:rPr lang="en-US" dirty="0" smtClean="0"/>
              <a:t>SAS Questions – Quad Charts Specifics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060296-41DD-495E-894E-C9AC3683123A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>
          <a:xfrm>
            <a:off x="383754" y="1143000"/>
            <a:ext cx="8684046" cy="4800600"/>
          </a:xfrm>
        </p:spPr>
        <p:txBody>
          <a:bodyPr>
            <a:noAutofit/>
          </a:bodyPr>
          <a:lstStyle/>
          <a:p>
            <a:pPr marL="457200" indent="-457200">
              <a:buClr>
                <a:srgbClr val="0000FF"/>
              </a:buClr>
              <a:buFont typeface="+mj-lt"/>
              <a:buAutoNum type="arabicPeriod" startAt="7"/>
            </a:pPr>
            <a:r>
              <a:rPr lang="en-US" sz="2000" b="1" dirty="0">
                <a:solidFill>
                  <a:srgbClr val="0000FF"/>
                </a:solidFill>
              </a:rPr>
              <a:t>RS</a:t>
            </a:r>
            <a:r>
              <a:rPr lang="en-US" sz="2000" dirty="0">
                <a:solidFill>
                  <a:schemeClr val="tx1"/>
                </a:solidFill>
              </a:rPr>
              <a:t> – A11E.RS.2 – sounds to me like NASA Ames is the performer.  Can’t find in the budget document.  Is this carry-over from FY15? </a:t>
            </a:r>
          </a:p>
          <a:p>
            <a:pPr marL="457200" indent="-457200">
              <a:buClr>
                <a:srgbClr val="0000FF"/>
              </a:buClr>
              <a:buFont typeface="+mj-lt"/>
              <a:buAutoNum type="arabicPeriod" startAt="7"/>
            </a:pPr>
            <a:r>
              <a:rPr lang="en-US" sz="2000" b="1" dirty="0" err="1" smtClean="0">
                <a:solidFill>
                  <a:srgbClr val="0000FF"/>
                </a:solidFill>
              </a:rPr>
              <a:t>ES</a:t>
            </a:r>
            <a:r>
              <a:rPr lang="en-US" sz="2000" b="1" dirty="0" smtClean="0">
                <a:solidFill>
                  <a:srgbClr val="0000FF"/>
                </a:solidFill>
              </a:rPr>
              <a:t> </a:t>
            </a:r>
            <a:r>
              <a:rPr lang="en-US" sz="2000" dirty="0">
                <a:solidFill>
                  <a:schemeClr val="tx1"/>
                </a:solidFill>
              </a:rPr>
              <a:t>– Would like to see additional detail in terms of the </a:t>
            </a:r>
            <a:r>
              <a:rPr lang="en-US" sz="2000" dirty="0" smtClean="0">
                <a:solidFill>
                  <a:schemeClr val="tx1"/>
                </a:solidFill>
              </a:rPr>
              <a:t>milestones. Acceleration </a:t>
            </a:r>
            <a:r>
              <a:rPr lang="en-US" sz="2000" dirty="0">
                <a:solidFill>
                  <a:schemeClr val="tx1"/>
                </a:solidFill>
              </a:rPr>
              <a:t>of fuel cell and lithium battery application and rash of recent events would suggest a great sense of urgency is needed here.</a:t>
            </a:r>
            <a:endParaRPr lang="en-US" sz="2000" dirty="0" smtClean="0">
              <a:solidFill>
                <a:schemeClr val="tx1"/>
              </a:solidFill>
            </a:endParaRPr>
          </a:p>
          <a:p>
            <a:pPr marL="457200" indent="-457200">
              <a:buClr>
                <a:srgbClr val="0000FF"/>
              </a:buClr>
              <a:buFont typeface="+mj-lt"/>
              <a:buAutoNum type="arabicPeriod" startAt="7"/>
            </a:pPr>
            <a:r>
              <a:rPr lang="en-US" sz="2000" b="1" dirty="0" err="1" smtClean="0">
                <a:solidFill>
                  <a:srgbClr val="0000FF"/>
                </a:solidFill>
              </a:rPr>
              <a:t>FCMS</a:t>
            </a:r>
            <a:r>
              <a:rPr lang="en-US" sz="2000" dirty="0" smtClean="0">
                <a:solidFill>
                  <a:schemeClr val="tx1"/>
                </a:solidFill>
              </a:rPr>
              <a:t> – </a:t>
            </a:r>
          </a:p>
          <a:p>
            <a:pPr marL="857250" lvl="1" indent="-457200">
              <a:buClr>
                <a:srgbClr val="0000FF"/>
              </a:buClr>
            </a:pPr>
            <a:r>
              <a:rPr lang="en-US" sz="1600" dirty="0" smtClean="0">
                <a:solidFill>
                  <a:schemeClr val="tx1"/>
                </a:solidFill>
              </a:rPr>
              <a:t>Stated </a:t>
            </a:r>
            <a:r>
              <a:rPr lang="en-US" sz="1600" dirty="0">
                <a:solidFill>
                  <a:schemeClr val="tx1"/>
                </a:solidFill>
              </a:rPr>
              <a:t>outcome is low aped awareness but </a:t>
            </a:r>
            <a:r>
              <a:rPr lang="en-US" sz="1600" dirty="0" smtClean="0">
                <a:solidFill>
                  <a:schemeClr val="tx1"/>
                </a:solidFill>
              </a:rPr>
              <a:t>don’t </a:t>
            </a:r>
            <a:r>
              <a:rPr lang="en-US" sz="1600" dirty="0">
                <a:solidFill>
                  <a:schemeClr val="tx1"/>
                </a:solidFill>
              </a:rPr>
              <a:t>see any specific research </a:t>
            </a:r>
            <a:r>
              <a:rPr lang="en-US" sz="1600" dirty="0" smtClean="0">
                <a:solidFill>
                  <a:schemeClr val="tx1"/>
                </a:solidFill>
              </a:rPr>
              <a:t>in it.</a:t>
            </a:r>
          </a:p>
          <a:p>
            <a:pPr marL="857250" lvl="1" indent="-457200">
              <a:buClr>
                <a:srgbClr val="0000FF"/>
              </a:buClr>
            </a:pPr>
            <a:r>
              <a:rPr lang="en-US" sz="1600" dirty="0" smtClean="0">
                <a:solidFill>
                  <a:schemeClr val="tx1"/>
                </a:solidFill>
              </a:rPr>
              <a:t>Would </a:t>
            </a:r>
            <a:r>
              <a:rPr lang="en-US" sz="1600" dirty="0">
                <a:solidFill>
                  <a:schemeClr val="tx1"/>
                </a:solidFill>
              </a:rPr>
              <a:t>like to see linkage to the NTSB recommendations on tire </a:t>
            </a:r>
            <a:r>
              <a:rPr lang="en-US" sz="1600" dirty="0" smtClean="0">
                <a:solidFill>
                  <a:schemeClr val="tx1"/>
                </a:solidFill>
              </a:rPr>
              <a:t>safety.</a:t>
            </a:r>
          </a:p>
          <a:p>
            <a:pPr marL="857250" lvl="1" indent="-457200">
              <a:buClr>
                <a:srgbClr val="0000FF"/>
              </a:buClr>
            </a:pPr>
            <a:r>
              <a:rPr lang="en-US" sz="1600" dirty="0" smtClean="0">
                <a:solidFill>
                  <a:schemeClr val="tx1"/>
                </a:solidFill>
              </a:rPr>
              <a:t>Need </a:t>
            </a:r>
            <a:r>
              <a:rPr lang="en-US" sz="1600" dirty="0">
                <a:solidFill>
                  <a:schemeClr val="tx1"/>
                </a:solidFill>
              </a:rPr>
              <a:t>more specific milestones on stall departure identification, recognition and recovery</a:t>
            </a:r>
            <a:r>
              <a:rPr lang="en-US" sz="1600" dirty="0" smtClean="0">
                <a:solidFill>
                  <a:schemeClr val="tx1"/>
                </a:solidFill>
              </a:rPr>
              <a:t>.</a:t>
            </a:r>
          </a:p>
          <a:p>
            <a:pPr marL="457200" indent="-457200">
              <a:buClr>
                <a:srgbClr val="0000FF"/>
              </a:buClr>
              <a:buFont typeface="+mj-lt"/>
              <a:buAutoNum type="arabicPeriod" startAt="7"/>
            </a:pPr>
            <a:r>
              <a:rPr lang="en-US" sz="2000" b="1" dirty="0" err="1" smtClean="0">
                <a:solidFill>
                  <a:srgbClr val="0000FF"/>
                </a:solidFill>
              </a:rPr>
              <a:t>Wx</a:t>
            </a:r>
            <a:r>
              <a:rPr lang="en-US" sz="2000" b="1" dirty="0" smtClean="0">
                <a:solidFill>
                  <a:srgbClr val="0000FF"/>
                </a:solidFill>
              </a:rPr>
              <a:t> </a:t>
            </a:r>
            <a:r>
              <a:rPr lang="en-US" sz="2000" dirty="0" smtClean="0">
                <a:solidFill>
                  <a:schemeClr val="tx1"/>
                </a:solidFill>
              </a:rPr>
              <a:t>– Weather Research (no comments received)</a:t>
            </a:r>
          </a:p>
          <a:p>
            <a:pPr marL="457200" indent="-457200">
              <a:buClr>
                <a:srgbClr val="0000FF"/>
              </a:buClr>
              <a:buFont typeface="+mj-lt"/>
              <a:buAutoNum type="arabicPeriod" startAt="7"/>
            </a:pPr>
            <a:r>
              <a:rPr lang="en-US" sz="2000" b="1" dirty="0" err="1" smtClean="0">
                <a:solidFill>
                  <a:srgbClr val="0000FF"/>
                </a:solidFill>
              </a:rPr>
              <a:t>SSM</a:t>
            </a:r>
            <a:r>
              <a:rPr lang="en-US" sz="2000" b="1" dirty="0" smtClean="0">
                <a:solidFill>
                  <a:srgbClr val="0000FF"/>
                </a:solidFill>
              </a:rPr>
              <a:t> </a:t>
            </a:r>
            <a:r>
              <a:rPr lang="en-US" sz="2000" dirty="0" smtClean="0">
                <a:solidFill>
                  <a:schemeClr val="tx1"/>
                </a:solidFill>
              </a:rPr>
              <a:t>– </a:t>
            </a:r>
          </a:p>
          <a:p>
            <a:pPr marL="857250" lvl="1" indent="-457200">
              <a:buClr>
                <a:srgbClr val="0000FF"/>
              </a:buClr>
            </a:pPr>
            <a:r>
              <a:rPr lang="en-US" sz="1600" dirty="0" smtClean="0">
                <a:solidFill>
                  <a:schemeClr val="tx1"/>
                </a:solidFill>
              </a:rPr>
              <a:t>SSM-03-A11H: Is </a:t>
            </a:r>
            <a:r>
              <a:rPr lang="en-US" sz="1600" dirty="0">
                <a:solidFill>
                  <a:schemeClr val="tx1"/>
                </a:solidFill>
              </a:rPr>
              <a:t>the answer to the question “Is the research complete?’” still “Yes”</a:t>
            </a:r>
            <a:r>
              <a:rPr lang="en-US" sz="1600" dirty="0" smtClean="0">
                <a:solidFill>
                  <a:schemeClr val="tx1"/>
                </a:solidFill>
              </a:rPr>
              <a:t>?</a:t>
            </a:r>
          </a:p>
          <a:p>
            <a:pPr marL="857250" lvl="1" indent="-457200">
              <a:buClr>
                <a:srgbClr val="0000FF"/>
              </a:buClr>
            </a:pPr>
            <a:r>
              <a:rPr lang="en-US" sz="1600" dirty="0" smtClean="0">
                <a:solidFill>
                  <a:schemeClr val="tx1"/>
                </a:solidFill>
              </a:rPr>
              <a:t>What </a:t>
            </a:r>
            <a:r>
              <a:rPr lang="en-US" sz="1600" dirty="0">
                <a:solidFill>
                  <a:schemeClr val="tx1"/>
                </a:solidFill>
              </a:rPr>
              <a:t>is the overall FAA digital strategy?  Do the research programs support the overall strategy? </a:t>
            </a:r>
            <a:endParaRPr lang="en-US" sz="16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4511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35913</TotalTime>
  <Words>615</Words>
  <Application>Microsoft Macintosh PowerPoint</Application>
  <PresentationFormat>On-screen Show (4:3)</PresentationFormat>
  <Paragraphs>54</Paragraphs>
  <Slides>5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5</vt:i4>
      </vt:variant>
    </vt:vector>
  </HeadingPairs>
  <TitlesOfParts>
    <vt:vector size="7" baseType="lpstr">
      <vt:lpstr>1_Office Theme</vt:lpstr>
      <vt:lpstr>Custom Design</vt:lpstr>
      <vt:lpstr>FY2016 Quad Chart Reviews Day -1: SDS, FCS, AM, AI, PS, GAF, RS, ES, FCMS, Wx &amp; SSM</vt:lpstr>
      <vt:lpstr>FY2016 Quad Charts – Accomplishments 11 Programs with 35 Quad Charts</vt:lpstr>
      <vt:lpstr>SAS Questions – General</vt:lpstr>
      <vt:lpstr>SAS Questions – Quad Charts Specifics</vt:lpstr>
      <vt:lpstr>SAS Questions – Quad Charts Specifics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International Briefing</dc:title>
  <dc:creator>Windows User</dc:creator>
  <cp:lastModifiedBy>Xiaogong Lee</cp:lastModifiedBy>
  <cp:revision>506</cp:revision>
  <cp:lastPrinted>2014-12-31T13:19:46Z</cp:lastPrinted>
  <dcterms:created xsi:type="dcterms:W3CDTF">2013-11-20T14:13:54Z</dcterms:created>
  <dcterms:modified xsi:type="dcterms:W3CDTF">2016-09-12T20:07:32Z</dcterms:modified>
</cp:coreProperties>
</file>