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s/slide4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14.xml" ContentType="application/vnd.openxmlformats-officedocument.presentationml.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7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6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18"/>
  </p:notesMasterIdLst>
  <p:sldIdLst>
    <p:sldId id="294" r:id="rId3"/>
    <p:sldId id="497" r:id="rId4"/>
    <p:sldId id="529" r:id="rId5"/>
    <p:sldId id="495" r:id="rId6"/>
    <p:sldId id="533" r:id="rId7"/>
    <p:sldId id="476" r:id="rId8"/>
    <p:sldId id="477" r:id="rId9"/>
    <p:sldId id="524" r:id="rId10"/>
    <p:sldId id="480" r:id="rId11"/>
    <p:sldId id="515" r:id="rId12"/>
    <p:sldId id="534" r:id="rId13"/>
    <p:sldId id="532" r:id="rId14"/>
    <p:sldId id="467" r:id="rId15"/>
    <p:sldId id="530" r:id="rId16"/>
    <p:sldId id="438" r:id="rId17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essica Nowinski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D9E5EF"/>
    <a:srgbClr val="D9DDEF"/>
    <a:srgbClr val="34F62A"/>
    <a:srgbClr val="0066FF"/>
    <a:srgbClr val="3333FF"/>
    <a:srgbClr val="006600"/>
    <a:srgbClr val="6C6C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788" autoAdjust="0"/>
    <p:restoredTop sz="90934" autoAdjust="0"/>
  </p:normalViewPr>
  <p:slideViewPr>
    <p:cSldViewPr snapToGrid="0" snapToObjects="1">
      <p:cViewPr>
        <p:scale>
          <a:sx n="300" d="100"/>
          <a:sy n="300" d="100"/>
        </p:scale>
        <p:origin x="-160" y="86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26" Type="http://schemas.openxmlformats.org/officeDocument/2006/relationships/customXml" Target="../customXml/item2.xml"/><Relationship Id="rId21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7" Type="http://schemas.openxmlformats.org/officeDocument/2006/relationships/slide" Target="slides/slide5.xml"/><Relationship Id="rId25" Type="http://schemas.openxmlformats.org/officeDocument/2006/relationships/customXml" Target="../customXml/item1.xml"/><Relationship Id="rId20" Type="http://schemas.openxmlformats.org/officeDocument/2006/relationships/commentAuthors" Target="commentAuthors.xml"/><Relationship Id="rId16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24" Type="http://schemas.openxmlformats.org/officeDocument/2006/relationships/tableStyles" Target="tableStyles.xml"/><Relationship Id="rId11" Type="http://schemas.openxmlformats.org/officeDocument/2006/relationships/slide" Target="slides/slide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23" Type="http://schemas.openxmlformats.org/officeDocument/2006/relationships/theme" Target="theme/theme1.xml"/><Relationship Id="rId15" Type="http://schemas.openxmlformats.org/officeDocument/2006/relationships/slide" Target="slides/slide13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printerSettings" Target="printerSettings/printerSettings1.bin"/><Relationship Id="rId9" Type="http://schemas.openxmlformats.org/officeDocument/2006/relationships/slide" Target="slides/slide7.xml"/><Relationship Id="rId22" Type="http://schemas.openxmlformats.org/officeDocument/2006/relationships/viewProps" Target="viewProps.xml"/><Relationship Id="rId14" Type="http://schemas.openxmlformats.org/officeDocument/2006/relationships/slide" Target="slides/slide12.xml"/><Relationship Id="rId4" Type="http://schemas.openxmlformats.org/officeDocument/2006/relationships/slide" Target="slides/slide2.xml"/><Relationship Id="rId27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39BBCFB-9EC8-4E16-B91D-0CC9D99BE288}" type="datetimeFigureOut">
              <a:rPr lang="en-US" smtClean="0"/>
              <a:t>3/9/17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DC602CA-3D6A-416C-B8DE-B1E7C5B5F7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616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602CA-3D6A-416C-B8DE-B1E7C5B5F7E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5001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Left side is prior to deployment; Right</a:t>
            </a:r>
            <a:r>
              <a:rPr lang="en-US" baseline="0" dirty="0" smtClean="0"/>
              <a:t> side is after deployment, but may lead to re-designs (new versions).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602CA-3D6A-416C-B8DE-B1E7C5B5F7E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372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aseline="0" dirty="0" smtClean="0"/>
              <a:t> two on V&amp;V and the two on RSSA are somewhat symmetrical in that the 1</a:t>
            </a:r>
            <a:r>
              <a:rPr lang="en-US" baseline="30000" dirty="0" smtClean="0"/>
              <a:t>st</a:t>
            </a:r>
            <a:r>
              <a:rPr lang="en-US" baseline="0" dirty="0" smtClean="0"/>
              <a:t> is more incremental, the 2</a:t>
            </a:r>
            <a:r>
              <a:rPr lang="en-US" baseline="30000" dirty="0" smtClean="0"/>
              <a:t>nd</a:t>
            </a:r>
            <a:r>
              <a:rPr lang="en-US" baseline="0" dirty="0" smtClean="0"/>
              <a:t> more long-term “clean slate”.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602CA-3D6A-416C-B8DE-B1E7C5B5F7E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0799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602CA-3D6A-416C-B8DE-B1E7C5B5F7E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3842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1EF4C-3543-40B9-80E7-DF829679396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0987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B1D92B-94BC-4326-9D32-CF4932ACA6C2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5593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B1D92B-94BC-4326-9D32-CF4932ACA6C2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3442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wmf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260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40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3050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NASA insigniaCMYK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70863" y="152400"/>
            <a:ext cx="931862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 descr="NASA insigniaCMYK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70863" y="152400"/>
            <a:ext cx="931862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6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106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BCE7C-5F79-45F8-AA68-0F6D3E367C8D}" type="datetime1">
              <a:rPr lang="en-US" smtClean="0">
                <a:solidFill>
                  <a:srgbClr val="000000"/>
                </a:solidFill>
              </a:rPr>
              <a:pPr>
                <a:defRPr/>
              </a:pPr>
              <a:t>3/9/17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For Internal NASA Use Only</a:t>
            </a: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8E9C37BF-17B8-4F46-BFBD-C8A47803C1B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0797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2A7CB1-2BDB-4CF2-8CF6-B8FD49D4A8AA}" type="datetime1">
              <a:rPr lang="en-US" smtClean="0">
                <a:solidFill>
                  <a:srgbClr val="000000"/>
                </a:solidFill>
              </a:rPr>
              <a:pPr>
                <a:defRPr/>
              </a:pPr>
              <a:t>3/9/17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For Internal NASA Use Only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9CC7CE-A424-4825-A122-5370E1DFE66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027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A6CB7D-8DEE-4100-A86D-F6E4C4F95DA4}" type="datetime1">
              <a:rPr lang="en-US" smtClean="0">
                <a:solidFill>
                  <a:srgbClr val="000000"/>
                </a:solidFill>
              </a:rPr>
              <a:pPr>
                <a:defRPr/>
              </a:pPr>
              <a:t>3/9/17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For Internal NASA Use Only</a:t>
            </a: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E57160-CD92-4339-A05E-4784700F809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8570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764CAA-EE29-48F1-B679-D59AAC7F4AA5}" type="datetime1">
              <a:rPr lang="en-US" smtClean="0">
                <a:solidFill>
                  <a:srgbClr val="000000"/>
                </a:solidFill>
              </a:rPr>
              <a:pPr>
                <a:defRPr/>
              </a:pPr>
              <a:t>3/9/17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For Internal NASA Use Only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53B343-9110-4E33-84CB-1372048B06A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172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352"/>
            <a:ext cx="8229600" cy="741731"/>
          </a:xfrm>
        </p:spPr>
        <p:txBody>
          <a:bodyPr>
            <a:normAutofit/>
          </a:bodyPr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91613"/>
            <a:ext cx="8229600" cy="49895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493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596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847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989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853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7509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78388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92788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66195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jpeg"/><Relationship Id="rId1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theme" Target="../theme/theme2.xml"/><Relationship Id="rId6" Type="http://schemas.openxmlformats.org/officeDocument/2006/relationships/image" Target="../media/image4.wmf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lide_sky.jpg"/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958" y="3"/>
            <a:ext cx="9150959" cy="794083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0" y="784147"/>
            <a:ext cx="9144000" cy="1588"/>
          </a:xfrm>
          <a:prstGeom prst="line">
            <a:avLst/>
          </a:prstGeom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footer.jpg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595872"/>
            <a:ext cx="9144000" cy="26212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3374"/>
            <a:ext cx="8229600" cy="7347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7174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7" name="Picture 9"/>
          <p:cNvPicPr>
            <a:picLocks noChangeAspect="1" noChangeArrowheads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95026" y="0"/>
            <a:ext cx="948975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lide Number Placeholder 5"/>
          <p:cNvSpPr txBox="1">
            <a:spLocks/>
          </p:cNvSpPr>
          <p:nvPr userDrawn="1"/>
        </p:nvSpPr>
        <p:spPr bwMode="auto">
          <a:xfrm>
            <a:off x="7010400" y="6674732"/>
            <a:ext cx="2133600" cy="182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fld id="{5F83CCDB-619D-4800-8564-F05B109397A5}" type="slidenum">
              <a:rPr lang="en-US" sz="1000" smtClean="0">
                <a:solidFill>
                  <a:schemeClr val="bg1"/>
                </a:solidFill>
                <a:ea typeface="ＭＳ Ｐゴシック" pitchFamily="124" charset="-128"/>
              </a:rPr>
              <a:pPr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ea typeface="ＭＳ Ｐゴシック" pitchFamily="12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061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8229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95400"/>
            <a:ext cx="8229600" cy="483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096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Aft>
                <a:spcPct val="0"/>
              </a:spcAft>
              <a:defRPr sz="1400" b="0">
                <a:ea typeface="ＭＳ Ｐゴシック" pitchFamily="-110" charset="-128"/>
              </a:defRPr>
            </a:lvl1pPr>
          </a:lstStyle>
          <a:p>
            <a:pPr defTabSz="914400" fontAlgn="base">
              <a:spcBef>
                <a:spcPct val="0"/>
              </a:spcBef>
              <a:defRPr/>
            </a:pPr>
            <a:fld id="{E975ED78-3AA5-401F-B34B-4B358F54B23B}" type="datetime1">
              <a:rPr lang="en-US" smtClean="0">
                <a:solidFill>
                  <a:srgbClr val="000000"/>
                </a:solidFill>
                <a:latin typeface="Arial" charset="0"/>
              </a:rPr>
              <a:pPr defTabSz="914400" fontAlgn="base">
                <a:spcBef>
                  <a:spcPct val="0"/>
                </a:spcBef>
                <a:defRPr/>
              </a:pPr>
              <a:t>3/9/17</a:t>
            </a:fld>
            <a:endParaRPr lang="en-US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096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532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Aft>
                <a:spcPct val="0"/>
              </a:spcAft>
              <a:defRPr sz="1000" b="0">
                <a:solidFill>
                  <a:srgbClr val="FF0000"/>
                </a:solidFill>
                <a:latin typeface="Arial" pitchFamily="-110" charset="0"/>
                <a:ea typeface="ＭＳ Ｐゴシック" pitchFamily="-110" charset="-128"/>
                <a:cs typeface="ＭＳ Ｐゴシック" pitchFamily="-110" charset="-128"/>
              </a:defRPr>
            </a:lvl1pPr>
          </a:lstStyle>
          <a:p>
            <a:pPr defTabSz="914400" fontAlgn="base">
              <a:spcBef>
                <a:spcPct val="0"/>
              </a:spcBef>
              <a:defRPr/>
            </a:pPr>
            <a:r>
              <a:rPr lang="en-US" dirty="0" smtClean="0"/>
              <a:t>For Internal NASA Use Only</a:t>
            </a:r>
            <a:endParaRPr lang="en-US" dirty="0"/>
          </a:p>
        </p:txBody>
      </p:sp>
      <p:sp>
        <p:nvSpPr>
          <p:cNvPr id="4096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53415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Aft>
                <a:spcPct val="0"/>
              </a:spcAft>
              <a:defRPr sz="1200" b="0">
                <a:ea typeface="ＭＳ Ｐゴシック" pitchFamily="-110" charset="-128"/>
              </a:defRPr>
            </a:lvl1pPr>
          </a:lstStyle>
          <a:p>
            <a:pPr defTabSz="914400" fontAlgn="base">
              <a:spcBef>
                <a:spcPct val="0"/>
              </a:spcBef>
              <a:defRPr/>
            </a:pPr>
            <a:fld id="{BA75CAC4-F6B2-46A2-A95D-9ECAC081BEFF}" type="slidenum">
              <a:rPr lang="en-US">
                <a:solidFill>
                  <a:srgbClr val="000000"/>
                </a:solidFill>
                <a:latin typeface="Arial" charset="0"/>
              </a:rPr>
              <a:pPr defTabSz="914400" fontAlgn="base">
                <a:spcBef>
                  <a:spcPct val="0"/>
                </a:spcBef>
                <a:defRPr/>
              </a:pPr>
              <a:t>‹#›</a:t>
            </a:fld>
            <a:endParaRPr lang="en-US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09608" name="Text Box 8"/>
          <p:cNvSpPr txBox="1">
            <a:spLocks noChangeArrowheads="1"/>
          </p:cNvSpPr>
          <p:nvPr/>
        </p:nvSpPr>
        <p:spPr bwMode="auto">
          <a:xfrm>
            <a:off x="838200" y="4800600"/>
            <a:ext cx="1524000" cy="26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rIns="45720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25000"/>
              </a:spcAft>
              <a:defRPr/>
            </a:pPr>
            <a:endParaRPr lang="en-US" sz="900" b="1" dirty="0">
              <a:solidFill>
                <a:srgbClr val="000000"/>
              </a:solidFill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409609" name="Line 9"/>
          <p:cNvSpPr>
            <a:spLocks noChangeShapeType="1"/>
          </p:cNvSpPr>
          <p:nvPr/>
        </p:nvSpPr>
        <p:spPr bwMode="auto">
          <a:xfrm>
            <a:off x="0" y="1143000"/>
            <a:ext cx="9144000" cy="0"/>
          </a:xfrm>
          <a:prstGeom prst="line">
            <a:avLst/>
          </a:prstGeom>
          <a:noFill/>
          <a:ln w="381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25000"/>
              </a:spcAft>
              <a:defRPr/>
            </a:pPr>
            <a:endParaRPr lang="en-US" sz="1000" b="1" dirty="0">
              <a:solidFill>
                <a:srgbClr val="000000"/>
              </a:solidFill>
              <a:latin typeface="Arial" pitchFamily="-112" charset="0"/>
              <a:ea typeface="ＭＳ Ｐゴシック" pitchFamily="-65" charset="-128"/>
            </a:endParaRPr>
          </a:p>
        </p:txBody>
      </p:sp>
      <p:sp>
        <p:nvSpPr>
          <p:cNvPr id="409610" name="Line 10"/>
          <p:cNvSpPr>
            <a:spLocks noChangeShapeType="1"/>
          </p:cNvSpPr>
          <p:nvPr/>
        </p:nvSpPr>
        <p:spPr bwMode="auto">
          <a:xfrm>
            <a:off x="1588" y="1143000"/>
            <a:ext cx="9140825" cy="0"/>
          </a:xfrm>
          <a:prstGeom prst="line">
            <a:avLst/>
          </a:prstGeom>
          <a:noFill/>
          <a:ln w="381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25000"/>
              </a:spcAft>
              <a:defRPr/>
            </a:pPr>
            <a:endParaRPr lang="en-US" sz="1000" b="1" dirty="0">
              <a:solidFill>
                <a:srgbClr val="000000"/>
              </a:solidFill>
              <a:latin typeface="Arial" pitchFamily="-112" charset="0"/>
              <a:ea typeface="ＭＳ Ｐゴシック" pitchFamily="-65" charset="-128"/>
            </a:endParaRPr>
          </a:p>
        </p:txBody>
      </p:sp>
      <p:pic>
        <p:nvPicPr>
          <p:cNvPr id="10251" name="Picture 11" descr="NASA insigniaCMYK"/>
          <p:cNvPicPr preferRelativeResize="0"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2400" y="152400"/>
            <a:ext cx="931862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68723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+mj-lt"/>
          <a:ea typeface="ＭＳ Ｐゴシック" pitchFamily="-112" charset="-128"/>
          <a:cs typeface="ＭＳ Ｐゴシック" pitchFamily="-112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Arial" pitchFamily="-11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Arial" pitchFamily="-11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Arial" pitchFamily="-11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Arial" pitchFamily="-11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-112" charset="-128"/>
          <a:cs typeface="ＭＳ Ｐゴシック" pitchFamily="-112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112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112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112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4" Type="http://schemas.openxmlformats.org/officeDocument/2006/relationships/image" Target="../media/image20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8.png"/><Relationship Id="rId12" Type="http://schemas.openxmlformats.org/officeDocument/2006/relationships/image" Target="../media/image29.png"/><Relationship Id="rId13" Type="http://schemas.openxmlformats.org/officeDocument/2006/relationships/image" Target="../media/image30.png"/><Relationship Id="rId14" Type="http://schemas.openxmlformats.org/officeDocument/2006/relationships/image" Target="../media/image31.png"/><Relationship Id="rId15" Type="http://schemas.microsoft.com/office/2007/relationships/hdphoto" Target="../media/hdphoto3.wdp"/><Relationship Id="rId16" Type="http://schemas.openxmlformats.org/officeDocument/2006/relationships/image" Target="../media/image32.png"/><Relationship Id="rId17" Type="http://schemas.openxmlformats.org/officeDocument/2006/relationships/image" Target="../media/image33.png"/><Relationship Id="rId18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2.jpe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image" Target="../media/image25.png"/><Relationship Id="rId7" Type="http://schemas.microsoft.com/office/2007/relationships/hdphoto" Target="../media/hdphoto1.wdp"/><Relationship Id="rId8" Type="http://schemas.openxmlformats.org/officeDocument/2006/relationships/image" Target="../media/image26.png"/><Relationship Id="rId9" Type="http://schemas.openxmlformats.org/officeDocument/2006/relationships/image" Target="../media/image27.png"/><Relationship Id="rId10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6.png"/><Relationship Id="rId5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jpeg"/><Relationship Id="rId6" Type="http://schemas.openxmlformats.org/officeDocument/2006/relationships/image" Target="../media/image13.tiff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4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abin_cover_v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926"/>
            <a:ext cx="9153203" cy="6864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21919" y="5216555"/>
            <a:ext cx="8844309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>
              <a:spcAft>
                <a:spcPts val="1200"/>
              </a:spcAft>
              <a:defRPr/>
            </a:pPr>
            <a:r>
              <a:rPr lang="en-US" sz="28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cs typeface="Arial"/>
              </a:rPr>
              <a:t>NASA Airspace Operations and Safety Program </a:t>
            </a:r>
          </a:p>
          <a:p>
            <a:pPr eaLnBrk="1" hangingPunct="1">
              <a:spcAft>
                <a:spcPts val="1200"/>
              </a:spcAft>
              <a:defRPr/>
            </a:pPr>
            <a:r>
              <a:rPr lang="en-US" sz="28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cs typeface="Arial"/>
              </a:rPr>
              <a:t>System-Wide Safety (SWS) </a:t>
            </a:r>
            <a:endParaRPr lang="en-US" sz="1400" dirty="0" smtClean="0">
              <a:solidFill>
                <a:srgbClr val="BFDBFA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49350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Impact/Benefit – Emerging Operations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39977" y="1142945"/>
            <a:ext cx="5278327" cy="4967922"/>
          </a:xfrm>
        </p:spPr>
        <p:txBody>
          <a:bodyPr>
            <a:normAutofit fontScale="92500" lnSpcReduction="20000"/>
          </a:bodyPr>
          <a:lstStyle/>
          <a:p>
            <a:pPr marL="231775" indent="-231775"/>
            <a:r>
              <a:rPr lang="en-US" sz="2000" dirty="0"/>
              <a:t>High demand for enabling beyond visual line of </a:t>
            </a:r>
            <a:r>
              <a:rPr lang="en-US" sz="2000" dirty="0" smtClean="0"/>
              <a:t>sight (BVLOS) unmanned operations</a:t>
            </a:r>
            <a:endParaRPr lang="en-US" sz="2000" dirty="0"/>
          </a:p>
          <a:p>
            <a:pPr lvl="1"/>
            <a:r>
              <a:rPr lang="en-US" sz="1600" dirty="0"/>
              <a:t>Many, many applications under development</a:t>
            </a:r>
          </a:p>
          <a:p>
            <a:pPr lvl="1"/>
            <a:r>
              <a:rPr lang="en-US" sz="1600" dirty="0"/>
              <a:t>FAR Part 107 ops becoming commonplace</a:t>
            </a:r>
          </a:p>
          <a:p>
            <a:pPr lvl="1"/>
            <a:r>
              <a:rPr lang="en-US" sz="1600" dirty="0"/>
              <a:t>Many waivers being granted </a:t>
            </a:r>
          </a:p>
          <a:p>
            <a:pPr lvl="1"/>
            <a:r>
              <a:rPr lang="en-US" sz="1600" dirty="0"/>
              <a:t>More data needed to decide how/what to regulate</a:t>
            </a:r>
          </a:p>
          <a:p>
            <a:pPr lvl="1"/>
            <a:r>
              <a:rPr lang="en-US" sz="1600" dirty="0"/>
              <a:t>Early data is a warning sign (&gt;2000 reports in 2016</a:t>
            </a:r>
            <a:r>
              <a:rPr lang="en-US" sz="1600" dirty="0" smtClean="0"/>
              <a:t>)</a:t>
            </a:r>
          </a:p>
          <a:p>
            <a:pPr lvl="1"/>
            <a:endParaRPr lang="en-US" sz="2000" dirty="0" smtClean="0"/>
          </a:p>
          <a:p>
            <a:pPr marL="231775" indent="-231775"/>
            <a:r>
              <a:rPr lang="en-US" sz="2000" dirty="0"/>
              <a:t>Opportunity for infusion of RSSA early in development of operations</a:t>
            </a:r>
          </a:p>
          <a:p>
            <a:pPr lvl="1"/>
            <a:r>
              <a:rPr lang="en-US" sz="1600" dirty="0" smtClean="0"/>
              <a:t>Requirements </a:t>
            </a:r>
            <a:r>
              <a:rPr lang="en-US" sz="1600" dirty="0"/>
              <a:t>for safety monitoring can be “built in</a:t>
            </a:r>
            <a:r>
              <a:rPr lang="en-US" sz="1600" dirty="0" smtClean="0"/>
              <a:t>”</a:t>
            </a:r>
          </a:p>
          <a:p>
            <a:pPr lvl="1"/>
            <a:endParaRPr lang="en-US" sz="1600" dirty="0"/>
          </a:p>
          <a:p>
            <a:pPr marL="231775" indent="-231775"/>
            <a:r>
              <a:rPr lang="en-US" sz="2000" dirty="0" smtClean="0"/>
              <a:t>Opportunity to provide near-term benefit</a:t>
            </a:r>
            <a:endParaRPr lang="en-US" sz="2000" dirty="0"/>
          </a:p>
          <a:p>
            <a:pPr lvl="1"/>
            <a:r>
              <a:rPr lang="en-US" sz="1600" dirty="0" smtClean="0"/>
              <a:t>Many small UAV operators are new to aviation and could benefit from safety support</a:t>
            </a:r>
          </a:p>
          <a:p>
            <a:pPr lvl="1"/>
            <a:r>
              <a:rPr lang="en-US" sz="1600" dirty="0" smtClean="0"/>
              <a:t>Early </a:t>
            </a:r>
            <a:r>
              <a:rPr lang="en-US" sz="1600" dirty="0"/>
              <a:t>data </a:t>
            </a:r>
            <a:r>
              <a:rPr lang="en-US" sz="1600" dirty="0" smtClean="0"/>
              <a:t>suggests significant unknown hazards (&gt;2000 </a:t>
            </a:r>
            <a:r>
              <a:rPr lang="en-US" sz="1600" dirty="0"/>
              <a:t>reports in 2016</a:t>
            </a:r>
            <a:r>
              <a:rPr lang="en-US" sz="1600" dirty="0" smtClean="0"/>
              <a:t>)</a:t>
            </a:r>
          </a:p>
          <a:p>
            <a:pPr lvl="1"/>
            <a:r>
              <a:rPr lang="en-US" sz="1600" dirty="0" smtClean="0"/>
              <a:t>Early technologies supporting mitigation strategies, not yet mature enough for use in complex commercial aviation environments, may be ripe for use in small UAV operations</a:t>
            </a:r>
            <a:endParaRPr lang="en-US" sz="2000" dirty="0" smtClean="0"/>
          </a:p>
        </p:txBody>
      </p:sp>
      <p:sp>
        <p:nvSpPr>
          <p:cNvPr id="3" name="Rectangle 2"/>
          <p:cNvSpPr/>
          <p:nvPr/>
        </p:nvSpPr>
        <p:spPr>
          <a:xfrm>
            <a:off x="5513621" y="5251743"/>
            <a:ext cx="3557239" cy="116955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</a:rPr>
              <a:t>11/19/2014 13:57</a:t>
            </a:r>
            <a:r>
              <a:rPr lang="en-US" sz="1400" dirty="0"/>
              <a:t> 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</a:rPr>
              <a:t>New York</a:t>
            </a:r>
            <a:r>
              <a:rPr lang="en-US" sz="1400" dirty="0"/>
              <a:t> 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</a:rPr>
              <a:t>New York</a:t>
            </a:r>
            <a:r>
              <a:rPr lang="en-US" sz="1400" dirty="0"/>
              <a:t> 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</a:rPr>
              <a:t>PRELIM INFO FROM FAA </a:t>
            </a:r>
            <a:r>
              <a:rPr lang="en-US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OPS…ON 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</a:rPr>
              <a:t>2 MILE FINAL FOR RUNWAY 31R OBSERVED A UAS OPERATING AT 300-400 FEET. NASSAU COUNTY PD AND NYPD AVIATION UNIT NOTIFIED. </a:t>
            </a:r>
            <a:endParaRPr lang="en-US" sz="1400" dirty="0"/>
          </a:p>
        </p:txBody>
      </p:sp>
      <p:pic>
        <p:nvPicPr>
          <p:cNvPr id="13318" name="Picture 6" descr="http://www.chambers.com.au/Images/hazard_mitigat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17801" y="3161741"/>
            <a:ext cx="2343150" cy="2009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858245" y="3357425"/>
            <a:ext cx="11235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Constraints</a:t>
            </a:r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7883252" y="4316636"/>
            <a:ext cx="21344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 Enablers</a:t>
            </a:r>
          </a:p>
          <a:p>
            <a:r>
              <a:rPr lang="en-US" sz="1600" dirty="0" smtClean="0"/>
              <a:t>(RSSA </a:t>
            </a:r>
          </a:p>
          <a:p>
            <a:r>
              <a:rPr lang="en-US" sz="1600" dirty="0" smtClean="0"/>
              <a:t>technologies)</a:t>
            </a:r>
            <a:endParaRPr lang="en-US" sz="1600" dirty="0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7805195" y="3698897"/>
            <a:ext cx="28534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7715573" y="4583377"/>
            <a:ext cx="28534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781036" y="6644022"/>
            <a:ext cx="167545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solidFill>
                  <a:schemeClr val="bg1"/>
                </a:solidFill>
              </a:rPr>
              <a:t>BVLOS – Beyond Visual Line of Sight</a:t>
            </a:r>
            <a:endParaRPr lang="en-US" sz="800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9290" y="856770"/>
            <a:ext cx="4025900" cy="200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1400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3720" y="389136"/>
            <a:ext cx="7406050" cy="914400"/>
          </a:xfrm>
        </p:spPr>
        <p:txBody>
          <a:bodyPr/>
          <a:lstStyle/>
          <a:p>
            <a:r>
              <a:rPr lang="en-US" sz="800" b="1" dirty="0">
                <a:solidFill>
                  <a:prstClr val="black"/>
                </a:solidFill>
                <a:latin typeface="Arial" charset="0"/>
              </a:rPr>
              <a:t/>
            </a:r>
            <a:br>
              <a:rPr lang="en-US" sz="800" b="1" dirty="0">
                <a:solidFill>
                  <a:prstClr val="black"/>
                </a:solidFill>
                <a:latin typeface="Arial" charset="0"/>
              </a:rPr>
            </a:br>
            <a:r>
              <a:rPr lang="en-US" sz="2800" b="1" dirty="0">
                <a:solidFill>
                  <a:srgbClr val="F79646">
                    <a:lumMod val="75000"/>
                  </a:srgbClr>
                </a:solidFill>
                <a:latin typeface="Arial" charset="0"/>
              </a:rPr>
              <a:t>System-Wide Safety </a:t>
            </a:r>
            <a:r>
              <a:rPr lang="en-US" sz="2800" b="1" dirty="0" smtClean="0">
                <a:solidFill>
                  <a:srgbClr val="F79646">
                    <a:lumMod val="75000"/>
                  </a:srgbClr>
                </a:solidFill>
                <a:latin typeface="Arial" charset="0"/>
              </a:rPr>
              <a:t>Assurance </a:t>
            </a:r>
            <a:r>
              <a:rPr lang="en-US" sz="2800" b="1" dirty="0">
                <a:solidFill>
                  <a:srgbClr val="F79646">
                    <a:lumMod val="75000"/>
                  </a:srgbClr>
                </a:solidFill>
                <a:latin typeface="Arial" charset="0"/>
              </a:rPr>
              <a:t>(SWSA</a:t>
            </a:r>
            <a:r>
              <a:rPr lang="en-US" sz="2800" b="1" dirty="0" smtClean="0">
                <a:solidFill>
                  <a:srgbClr val="F79646">
                    <a:lumMod val="75000"/>
                  </a:srgbClr>
                </a:solidFill>
                <a:latin typeface="Arial" charset="0"/>
              </a:rPr>
              <a:t>) RTT</a:t>
            </a:r>
            <a:r>
              <a:rPr lang="en-US" sz="2800" b="1" dirty="0">
                <a:solidFill>
                  <a:srgbClr val="F79646">
                    <a:lumMod val="75000"/>
                  </a:srgbClr>
                </a:solidFill>
                <a:latin typeface="Arial" charset="0"/>
              </a:rPr>
              <a:t> </a:t>
            </a:r>
            <a:r>
              <a:rPr lang="en-US" sz="2800" b="1" dirty="0" smtClean="0">
                <a:solidFill>
                  <a:srgbClr val="F79646">
                    <a:lumMod val="75000"/>
                  </a:srgbClr>
                </a:solidFill>
                <a:latin typeface="Arial" charset="0"/>
              </a:rPr>
              <a:t>Status</a:t>
            </a:r>
            <a:r>
              <a:rPr lang="en-US" sz="3600" b="1" i="1" dirty="0">
                <a:solidFill>
                  <a:prstClr val="black"/>
                </a:solidFill>
                <a:latin typeface="Arial" charset="0"/>
              </a:rPr>
              <a:t/>
            </a:r>
            <a:br>
              <a:rPr lang="en-US" sz="3600" b="1" i="1" dirty="0">
                <a:solidFill>
                  <a:prstClr val="black"/>
                </a:solidFill>
                <a:latin typeface="Arial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748" y="1195161"/>
            <a:ext cx="8965580" cy="5541887"/>
          </a:xfrm>
        </p:spPr>
        <p:txBody>
          <a:bodyPr/>
          <a:lstStyle/>
          <a:p>
            <a:pPr marL="342900" lvl="1" indent="-342900">
              <a:buFont typeface="Arial"/>
              <a:buChar char="•"/>
            </a:pPr>
            <a:r>
              <a:rPr lang="en-US" sz="1600" b="1" dirty="0" smtClean="0"/>
              <a:t>Data Tools and Prognostics</a:t>
            </a:r>
            <a:endParaRPr lang="en-US" sz="1600" b="1" dirty="0"/>
          </a:p>
          <a:p>
            <a:pPr lvl="1"/>
            <a:r>
              <a:rPr lang="en-US" sz="1600" i="1" dirty="0" smtClean="0">
                <a:cs typeface="Arial" panose="020B0604020202020204" pitchFamily="34" charset="0"/>
              </a:rPr>
              <a:t>NASA’s </a:t>
            </a:r>
            <a:r>
              <a:rPr lang="en-US" sz="1600" i="1" dirty="0">
                <a:cs typeface="Arial" panose="020B0604020202020204" pitchFamily="34" charset="0"/>
              </a:rPr>
              <a:t>anomaly detection tool for use in the ASIAS architecture (AVS/MITRE</a:t>
            </a:r>
            <a:r>
              <a:rPr lang="en-US" sz="1600" i="1" dirty="0" smtClean="0">
                <a:cs typeface="Arial" panose="020B0604020202020204" pitchFamily="34" charset="0"/>
              </a:rPr>
              <a:t>) </a:t>
            </a:r>
          </a:p>
          <a:p>
            <a:pPr lvl="2"/>
            <a:r>
              <a:rPr lang="en-US" sz="1200" i="1" dirty="0" smtClean="0">
                <a:cs typeface="Arial" panose="020B0604020202020204" pitchFamily="34" charset="0"/>
              </a:rPr>
              <a:t>Safety relevant anomalies detected</a:t>
            </a:r>
          </a:p>
          <a:p>
            <a:pPr lvl="2"/>
            <a:r>
              <a:rPr lang="en-US" sz="1200" i="1" dirty="0" smtClean="0">
                <a:cs typeface="Arial" panose="020B0604020202020204" pitchFamily="34" charset="0"/>
              </a:rPr>
              <a:t>Tool transferred to MITRE in January along with new feature that automatically groups anomalies</a:t>
            </a:r>
          </a:p>
          <a:p>
            <a:pPr lvl="2"/>
            <a:r>
              <a:rPr lang="en-US" sz="1200" i="1" dirty="0" smtClean="0">
                <a:cs typeface="Arial" panose="020B0604020202020204" pitchFamily="34" charset="0"/>
              </a:rPr>
              <a:t>NASA to visit MITRE in spring to train analysts</a:t>
            </a:r>
          </a:p>
          <a:p>
            <a:pPr lvl="1"/>
            <a:r>
              <a:rPr lang="en-US" sz="1600" i="1" dirty="0" smtClean="0">
                <a:cs typeface="Arial" panose="020B0604020202020204" pitchFamily="34" charset="0"/>
              </a:rPr>
              <a:t>Working to set up access to North Texas Facility for threaded track data to support use of NASA anomaly detection and precursor identification tools</a:t>
            </a:r>
          </a:p>
          <a:p>
            <a:pPr lvl="1"/>
            <a:r>
              <a:rPr lang="en-US" sz="1600" i="1" dirty="0" smtClean="0">
                <a:cs typeface="Arial" panose="020B0604020202020204" pitchFamily="34" charset="0"/>
              </a:rPr>
              <a:t>NASA and FAA teams discussing integrating NASA safety modeling </a:t>
            </a:r>
            <a:r>
              <a:rPr lang="en-US" sz="1600" i="1" dirty="0">
                <a:cs typeface="Arial" panose="020B0604020202020204" pitchFamily="34" charset="0"/>
              </a:rPr>
              <a:t>tools with the FAA’s Integrated Safety Assessment </a:t>
            </a:r>
            <a:r>
              <a:rPr lang="en-US" sz="1600" i="1" dirty="0" smtClean="0">
                <a:cs typeface="Arial" panose="020B0604020202020204" pitchFamily="34" charset="0"/>
              </a:rPr>
              <a:t>Model - ISAM </a:t>
            </a:r>
            <a:r>
              <a:rPr lang="en-US" sz="1600" i="1" dirty="0">
                <a:cs typeface="Arial" panose="020B0604020202020204" pitchFamily="34" charset="0"/>
              </a:rPr>
              <a:t>(AVS)</a:t>
            </a:r>
          </a:p>
          <a:p>
            <a:pPr lvl="1"/>
            <a:r>
              <a:rPr lang="en-US" sz="1600" i="1" dirty="0" smtClean="0">
                <a:cs typeface="Arial" panose="020B0604020202020204" pitchFamily="34" charset="0"/>
              </a:rPr>
              <a:t>NASPAS access to validate NASA </a:t>
            </a:r>
            <a:r>
              <a:rPr lang="en-US" sz="1600" i="1" dirty="0">
                <a:cs typeface="Arial" panose="020B0604020202020204" pitchFamily="34" charset="0"/>
              </a:rPr>
              <a:t>SBIR partner </a:t>
            </a:r>
            <a:r>
              <a:rPr lang="en-US" sz="1600" i="1" dirty="0" smtClean="0">
                <a:cs typeface="Arial" panose="020B0604020202020204" pitchFamily="34" charset="0"/>
              </a:rPr>
              <a:t>tool </a:t>
            </a:r>
            <a:r>
              <a:rPr lang="en-US" sz="1600" i="1" dirty="0">
                <a:cs typeface="Arial" panose="020B0604020202020204" pitchFamily="34" charset="0"/>
              </a:rPr>
              <a:t>to identify and model increased risks associated with infrastructure </a:t>
            </a:r>
            <a:r>
              <a:rPr lang="en-US" sz="1600" i="1" dirty="0" smtClean="0">
                <a:cs typeface="Arial" panose="020B0604020202020204" pitchFamily="34" charset="0"/>
              </a:rPr>
              <a:t>outages</a:t>
            </a:r>
          </a:p>
          <a:p>
            <a:pPr lvl="1"/>
            <a:r>
              <a:rPr lang="en-US" sz="1600" i="1" dirty="0" smtClean="0">
                <a:cs typeface="Arial" panose="020B0604020202020204" pitchFamily="34" charset="0"/>
              </a:rPr>
              <a:t>Next workshop scheduled for April 25, 2017</a:t>
            </a:r>
            <a:endParaRPr lang="en-US" sz="1600" i="1" dirty="0">
              <a:cs typeface="Arial" panose="020B0604020202020204" pitchFamily="34" charset="0"/>
            </a:endParaRPr>
          </a:p>
          <a:p>
            <a:r>
              <a:rPr lang="en-US" sz="1600" b="1" dirty="0" smtClean="0"/>
              <a:t>Human Performance</a:t>
            </a:r>
          </a:p>
          <a:p>
            <a:pPr lvl="1"/>
            <a:r>
              <a:rPr lang="en-US" sz="1600" i="1" dirty="0">
                <a:cs typeface="Arial" panose="020B0604020202020204" pitchFamily="34" charset="0"/>
              </a:rPr>
              <a:t>W</a:t>
            </a:r>
            <a:r>
              <a:rPr lang="en-US" sz="1600" i="1" dirty="0" smtClean="0">
                <a:cs typeface="Arial" panose="020B0604020202020204" pitchFamily="34" charset="0"/>
              </a:rPr>
              <a:t>orkshop at held at NASA Ames, October 12 – 13, 2016</a:t>
            </a:r>
          </a:p>
          <a:p>
            <a:pPr lvl="2"/>
            <a:r>
              <a:rPr lang="en-US" sz="1600" i="1" dirty="0" smtClean="0">
                <a:cs typeface="Arial" panose="020B0604020202020204" pitchFamily="34" charset="0"/>
              </a:rPr>
              <a:t>NASA ARC and </a:t>
            </a:r>
            <a:r>
              <a:rPr lang="en-US" sz="1600" i="1" dirty="0" err="1" smtClean="0">
                <a:cs typeface="Arial" panose="020B0604020202020204" pitchFamily="34" charset="0"/>
              </a:rPr>
              <a:t>LaRC</a:t>
            </a:r>
            <a:r>
              <a:rPr lang="en-US" sz="1600" i="1" dirty="0" smtClean="0">
                <a:cs typeface="Arial" panose="020B0604020202020204" pitchFamily="34" charset="0"/>
              </a:rPr>
              <a:t>, FAA (Kathy Abbott, lead) AVS &amp; ANG, UAAARL</a:t>
            </a:r>
          </a:p>
          <a:p>
            <a:pPr lvl="2"/>
            <a:r>
              <a:rPr lang="en-US" sz="1600" i="1" dirty="0" smtClean="0">
                <a:cs typeface="Arial" panose="020B0604020202020204" pitchFamily="34" charset="0"/>
              </a:rPr>
              <a:t>Topics included fatigue management, operator monitoring, flight path management, spatial disorientation, simulator capabilities, human-autonomy teaming, UTM</a:t>
            </a:r>
            <a:endParaRPr lang="en-US" sz="1600" i="1" dirty="0">
              <a:cs typeface="Arial" panose="020B0604020202020204" pitchFamily="34" charset="0"/>
            </a:endParaRPr>
          </a:p>
          <a:p>
            <a:pPr lvl="2"/>
            <a:r>
              <a:rPr lang="en-US" sz="1600" i="1" dirty="0" smtClean="0">
                <a:cs typeface="Arial" panose="020B0604020202020204" pitchFamily="34" charset="0"/>
              </a:rPr>
              <a:t>Follow-up planned as tag-on to HF REDAC at NASA Ames, March 30</a:t>
            </a:r>
            <a:endParaRPr lang="en-US" sz="1600" i="1" dirty="0">
              <a:cs typeface="Arial" panose="020B0604020202020204" pitchFamily="34" charset="0"/>
            </a:endParaRPr>
          </a:p>
          <a:p>
            <a:pPr marL="342900" lvl="1" indent="-342900">
              <a:buChar char="•"/>
            </a:pPr>
            <a:r>
              <a:rPr lang="en-US" sz="1600" b="1" dirty="0">
                <a:cs typeface="ＭＳ Ｐゴシック" pitchFamily="-112" charset="-128"/>
              </a:rPr>
              <a:t>Verification and Validation </a:t>
            </a:r>
            <a:endParaRPr lang="en-US" sz="1600" b="1" dirty="0" smtClean="0">
              <a:cs typeface="ＭＳ Ｐゴシック" pitchFamily="-112" charset="-128"/>
            </a:endParaRPr>
          </a:p>
          <a:p>
            <a:pPr lvl="1"/>
            <a:r>
              <a:rPr lang="en-US" sz="1600" i="1" dirty="0" smtClean="0">
                <a:cs typeface="Arial" panose="020B0604020202020204" pitchFamily="34" charset="0"/>
              </a:rPr>
              <a:t>Workshop in planning for Spring</a:t>
            </a:r>
            <a:endParaRPr lang="en-US" sz="1600" i="1" dirty="0"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9CC7CE-A424-4825-A122-5370E1DFE66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5" name="Picture 3" descr="P:\02 Agency Seals\FAA_Seals_Hi_Res_TRANSPARENT_backgroun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9488" y="92374"/>
            <a:ext cx="949629" cy="849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39918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Backup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4490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49858" y="899794"/>
            <a:ext cx="8603318" cy="5641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5" name="Straight Connector 34"/>
          <p:cNvCxnSpPr/>
          <p:nvPr/>
        </p:nvCxnSpPr>
        <p:spPr>
          <a:xfrm flipV="1">
            <a:off x="359078" y="3045350"/>
            <a:ext cx="8594108" cy="4826"/>
          </a:xfrm>
          <a:prstGeom prst="line">
            <a:avLst/>
          </a:prstGeom>
          <a:ln w="12700">
            <a:solidFill>
              <a:schemeClr val="bg1">
                <a:alpha val="35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V="1">
            <a:off x="359078" y="2472856"/>
            <a:ext cx="8586156" cy="86"/>
          </a:xfrm>
          <a:prstGeom prst="line">
            <a:avLst/>
          </a:prstGeom>
          <a:ln w="12700">
            <a:solidFill>
              <a:schemeClr val="bg1">
                <a:alpha val="35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5" descr="D:\Transfer\10_Projects\1001_SAA Update for Jino\renders\Layers\Dynamic\airstrip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7104" y="6249722"/>
            <a:ext cx="864379" cy="29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D:\Work Folders\16_Projects\1603_NASA slides for Russ\city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5028796" y="5819427"/>
            <a:ext cx="1283334" cy="63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27"/>
          <p:cNvSpPr txBox="1">
            <a:spLocks noChangeArrowheads="1"/>
          </p:cNvSpPr>
          <p:nvPr/>
        </p:nvSpPr>
        <p:spPr bwMode="auto">
          <a:xfrm>
            <a:off x="3160523" y="6041542"/>
            <a:ext cx="759460" cy="261610"/>
          </a:xfrm>
          <a:prstGeom prst="rect">
            <a:avLst/>
          </a:prstGeom>
          <a:noFill/>
          <a:ln>
            <a:noFill/>
          </a:ln>
          <a:effectLst>
            <a:outerShdw blurRad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100" b="1" dirty="0" smtClean="0"/>
              <a:t>Airport</a:t>
            </a:r>
            <a:endParaRPr lang="en-US" sz="1100" b="1" dirty="0"/>
          </a:p>
        </p:txBody>
      </p:sp>
      <p:sp>
        <p:nvSpPr>
          <p:cNvPr id="16" name="TextBox 27"/>
          <p:cNvSpPr txBox="1">
            <a:spLocks noChangeArrowheads="1"/>
          </p:cNvSpPr>
          <p:nvPr/>
        </p:nvSpPr>
        <p:spPr bwMode="auto">
          <a:xfrm>
            <a:off x="7336692" y="1375880"/>
            <a:ext cx="1221154" cy="430887"/>
          </a:xfrm>
          <a:prstGeom prst="rect">
            <a:avLst/>
          </a:prstGeom>
          <a:noFill/>
          <a:ln>
            <a:noFill/>
          </a:ln>
          <a:effectLst>
            <a:outerShdw blurRad="381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Cooperative Traffic</a:t>
            </a:r>
            <a:endParaRPr lang="en-US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7340074" y="1719266"/>
            <a:ext cx="889009" cy="400514"/>
            <a:chOff x="7216165" y="2066580"/>
            <a:chExt cx="889009" cy="400514"/>
          </a:xfrm>
        </p:grpSpPr>
        <p:pic>
          <p:nvPicPr>
            <p:cNvPr id="25" name="Picture 24" descr="D:\Transfer\14_Projects\1402_Airspace Integration for Mead\Images\Clipart_Florida\747.png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7463170" y="2153424"/>
              <a:ext cx="642004" cy="249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6" name="Group 35"/>
            <p:cNvGrpSpPr/>
            <p:nvPr/>
          </p:nvGrpSpPr>
          <p:grpSpPr>
            <a:xfrm rot="13500000">
              <a:off x="7216164" y="2066581"/>
              <a:ext cx="400514" cy="400512"/>
              <a:chOff x="6140316" y="1821586"/>
              <a:chExt cx="1174890" cy="1174886"/>
            </a:xfrm>
          </p:grpSpPr>
          <p:sp>
            <p:nvSpPr>
              <p:cNvPr id="37" name="Arc 36"/>
              <p:cNvSpPr/>
              <p:nvPr/>
            </p:nvSpPr>
            <p:spPr>
              <a:xfrm>
                <a:off x="6140316" y="2284170"/>
                <a:ext cx="712302" cy="712302"/>
              </a:xfrm>
              <a:prstGeom prst="arc">
                <a:avLst/>
              </a:prstGeom>
              <a:ln w="12700">
                <a:solidFill>
                  <a:schemeClr val="bg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Arc 37"/>
              <p:cNvSpPr/>
              <p:nvPr/>
            </p:nvSpPr>
            <p:spPr>
              <a:xfrm>
                <a:off x="6140316" y="2050188"/>
                <a:ext cx="946284" cy="946284"/>
              </a:xfrm>
              <a:prstGeom prst="arc">
                <a:avLst/>
              </a:prstGeom>
              <a:ln w="12700">
                <a:solidFill>
                  <a:schemeClr val="bg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Arc 38"/>
              <p:cNvSpPr/>
              <p:nvPr/>
            </p:nvSpPr>
            <p:spPr>
              <a:xfrm>
                <a:off x="6140321" y="1821586"/>
                <a:ext cx="1174885" cy="1174881"/>
              </a:xfrm>
              <a:prstGeom prst="arc">
                <a:avLst/>
              </a:prstGeom>
              <a:ln w="12700">
                <a:solidFill>
                  <a:schemeClr val="bg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49" name="Picture 48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557359" y="4031913"/>
            <a:ext cx="560916" cy="260136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6133" y="4640132"/>
            <a:ext cx="493843" cy="227928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4113736" y="4808261"/>
            <a:ext cx="4746956" cy="1333264"/>
            <a:chOff x="4113736" y="4728751"/>
            <a:chExt cx="4746956" cy="1333264"/>
          </a:xfrm>
        </p:grpSpPr>
        <p:grpSp>
          <p:nvGrpSpPr>
            <p:cNvPr id="31" name="Group 30"/>
            <p:cNvGrpSpPr/>
            <p:nvPr/>
          </p:nvGrpSpPr>
          <p:grpSpPr>
            <a:xfrm>
              <a:off x="4113736" y="4728751"/>
              <a:ext cx="4746956" cy="1333264"/>
              <a:chOff x="4805473" y="4593584"/>
              <a:chExt cx="4746956" cy="1333264"/>
            </a:xfrm>
          </p:grpSpPr>
          <p:sp>
            <p:nvSpPr>
              <p:cNvPr id="18" name="TextBox 17"/>
              <p:cNvSpPr txBox="1"/>
              <p:nvPr/>
            </p:nvSpPr>
            <p:spPr>
              <a:xfrm>
                <a:off x="4892037" y="4593584"/>
                <a:ext cx="4660392" cy="10464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algn="ctr">
                  <a:defRPr sz="1400" b="1">
                    <a:solidFill>
                      <a:schemeClr val="bg1"/>
                    </a:solidFill>
                    <a:cs typeface="Arial" charset="0"/>
                  </a:defRPr>
                </a:lvl1pPr>
              </a:lstStyle>
              <a:p>
                <a:r>
                  <a:rPr lang="en-US" dirty="0"/>
                  <a:t>III. Low Altitude Populated</a:t>
                </a:r>
              </a:p>
              <a:p>
                <a:r>
                  <a:rPr lang="en-US" sz="1200" dirty="0" smtClean="0"/>
                  <a:t>Must </a:t>
                </a:r>
                <a:r>
                  <a:rPr lang="en-US" sz="1200" dirty="0"/>
                  <a:t>interface with dense controlled air traffic environments as well as operate safely amongst the traffic in uncontrolled </a:t>
                </a:r>
                <a:r>
                  <a:rPr lang="en-US" sz="1200" dirty="0" smtClean="0"/>
                  <a:t>airspace.</a:t>
                </a:r>
                <a:r>
                  <a:rPr lang="en-US" sz="1200" b="0" dirty="0" smtClean="0"/>
                  <a:t/>
                </a:r>
                <a:br>
                  <a:rPr lang="en-US" sz="1200" b="0" dirty="0" smtClean="0"/>
                </a:br>
                <a:r>
                  <a:rPr lang="en-US" sz="1200" b="0" i="1" dirty="0"/>
                  <a:t>(Example Use Case</a:t>
                </a:r>
                <a:r>
                  <a:rPr lang="en-US" sz="1200" b="0" i="1" dirty="0" smtClean="0"/>
                  <a:t>: Traffic Monitoring /Package Delivery</a:t>
                </a:r>
                <a:r>
                  <a:rPr lang="en-US" sz="1200" b="0" i="1" dirty="0"/>
                  <a:t>)</a:t>
                </a:r>
              </a:p>
              <a:p>
                <a:r>
                  <a:rPr lang="en-US" sz="1200" b="0" dirty="0" smtClean="0"/>
                  <a:t> </a:t>
                </a:r>
                <a:endParaRPr lang="en-US" sz="1200" b="0" dirty="0"/>
              </a:p>
            </p:txBody>
          </p:sp>
          <p:pic>
            <p:nvPicPr>
              <p:cNvPr id="1028" name="Picture 4" descr="D:\Work Folders\16_Projects\1603_NASA slides for Russ\quadcopter.png"/>
              <p:cNvPicPr>
                <a:picLocks noChangeAspect="1" noChangeArrowheads="1"/>
              </p:cNvPicPr>
              <p:nvPr/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6532789" y="5569093"/>
                <a:ext cx="244398" cy="11126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4" descr="D:\Work Folders\16_Projects\1603_NASA slides for Russ\quadcopter.png"/>
              <p:cNvPicPr>
                <a:picLocks noChangeAspect="1" noChangeArrowheads="1"/>
              </p:cNvPicPr>
              <p:nvPr/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5706382" y="5699865"/>
                <a:ext cx="244398" cy="11126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4" descr="D:\Work Folders\16_Projects\1603_NASA slides for Russ\quadcopter.png"/>
              <p:cNvPicPr>
                <a:picLocks noChangeAspect="1" noChangeArrowheads="1"/>
              </p:cNvPicPr>
              <p:nvPr/>
            </p:nvPicPr>
            <p:blipFill>
              <a:blip r:embed="rId1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82427" y="5580245"/>
                <a:ext cx="242214" cy="11126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" name="Picture 4" descr="D:\Work Folders\16_Projects\1603_NASA slides for Russ\quadcopter.png"/>
              <p:cNvPicPr>
                <a:picLocks noChangeAspect="1" noChangeArrowheads="1"/>
              </p:cNvPicPr>
              <p:nvPr/>
            </p:nvPicPr>
            <p:blipFill>
              <a:blip r:embed="rId1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05473" y="5815584"/>
                <a:ext cx="242214" cy="11126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50" name="Picture 4" descr="D:\Work Folders\16_Projects\1603_NASA slides for Russ\quadcopter.png"/>
            <p:cNvPicPr>
              <a:picLocks noChangeAspect="1" noChangeArrowheads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89010" y="5780346"/>
              <a:ext cx="242214" cy="1112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5" name="TextBox 27"/>
          <p:cNvSpPr txBox="1">
            <a:spLocks noChangeArrowheads="1"/>
          </p:cNvSpPr>
          <p:nvPr/>
        </p:nvSpPr>
        <p:spPr bwMode="auto">
          <a:xfrm>
            <a:off x="3011445" y="5001630"/>
            <a:ext cx="1059267" cy="430887"/>
          </a:xfrm>
          <a:prstGeom prst="rect">
            <a:avLst/>
          </a:prstGeom>
          <a:noFill/>
          <a:ln>
            <a:noFill/>
          </a:ln>
          <a:effectLst>
            <a:outerShdw blurRad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100" b="1" dirty="0" smtClean="0"/>
              <a:t>Terminal Airspace</a:t>
            </a:r>
            <a:endParaRPr lang="en-US" sz="1100" b="1" dirty="0"/>
          </a:p>
        </p:txBody>
      </p:sp>
      <p:sp>
        <p:nvSpPr>
          <p:cNvPr id="56" name="TextBox 27"/>
          <p:cNvSpPr txBox="1">
            <a:spLocks noChangeArrowheads="1"/>
          </p:cNvSpPr>
          <p:nvPr/>
        </p:nvSpPr>
        <p:spPr bwMode="auto">
          <a:xfrm>
            <a:off x="1016000" y="4254825"/>
            <a:ext cx="1680308" cy="430887"/>
          </a:xfrm>
          <a:prstGeom prst="rect">
            <a:avLst/>
          </a:prstGeom>
          <a:noFill/>
          <a:ln>
            <a:noFill/>
          </a:ln>
          <a:effectLst>
            <a:outerShdw blurRad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100" b="1" dirty="0" smtClean="0"/>
              <a:t>Non-cooperative Traffic</a:t>
            </a:r>
            <a:endParaRPr lang="en-US" sz="1100" b="1" dirty="0"/>
          </a:p>
        </p:txBody>
      </p:sp>
      <p:sp>
        <p:nvSpPr>
          <p:cNvPr id="57" name="TextBox 27"/>
          <p:cNvSpPr txBox="1">
            <a:spLocks noChangeArrowheads="1"/>
          </p:cNvSpPr>
          <p:nvPr/>
        </p:nvSpPr>
        <p:spPr bwMode="auto">
          <a:xfrm>
            <a:off x="4181228" y="4206633"/>
            <a:ext cx="1386095" cy="430887"/>
          </a:xfrm>
          <a:prstGeom prst="rect">
            <a:avLst/>
          </a:prstGeom>
          <a:noFill/>
          <a:ln>
            <a:noFill/>
          </a:ln>
          <a:effectLst>
            <a:outerShdw blurRad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100" b="1" dirty="0" smtClean="0"/>
              <a:t>Non-cooperative Traffic</a:t>
            </a:r>
            <a:endParaRPr lang="en-US" sz="1100" b="1" dirty="0"/>
          </a:p>
        </p:txBody>
      </p:sp>
      <p:cxnSp>
        <p:nvCxnSpPr>
          <p:cNvPr id="58" name="Straight Connector 57"/>
          <p:cNvCxnSpPr/>
          <p:nvPr/>
        </p:nvCxnSpPr>
        <p:spPr>
          <a:xfrm>
            <a:off x="355796" y="3813017"/>
            <a:ext cx="2443567" cy="0"/>
          </a:xfrm>
          <a:prstGeom prst="line">
            <a:avLst/>
          </a:prstGeom>
          <a:ln w="12700">
            <a:solidFill>
              <a:schemeClr val="bg1">
                <a:alpha val="35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4252657" y="3813017"/>
            <a:ext cx="4694581" cy="0"/>
          </a:xfrm>
          <a:prstGeom prst="line">
            <a:avLst/>
          </a:prstGeom>
          <a:ln w="12700">
            <a:solidFill>
              <a:schemeClr val="bg1">
                <a:alpha val="35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1096422" y="3366362"/>
            <a:ext cx="7832647" cy="1368650"/>
            <a:chOff x="1096422" y="3195980"/>
            <a:chExt cx="7832647" cy="1368650"/>
          </a:xfrm>
        </p:grpSpPr>
        <p:sp>
          <p:nvSpPr>
            <p:cNvPr id="17" name="TextBox 16"/>
            <p:cNvSpPr txBox="1"/>
            <p:nvPr/>
          </p:nvSpPr>
          <p:spPr>
            <a:xfrm>
              <a:off x="5167915" y="3333524"/>
              <a:ext cx="3761154" cy="12311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>
                <a:defRPr sz="1400" b="1">
                  <a:solidFill>
                    <a:schemeClr val="bg1"/>
                  </a:solidFill>
                  <a:cs typeface="Arial" charset="0"/>
                </a:defRPr>
              </a:lvl1pPr>
            </a:lstStyle>
            <a:p>
              <a:r>
                <a:rPr lang="en-US" dirty="0"/>
                <a:t>II. Tweeners</a:t>
              </a:r>
            </a:p>
            <a:p>
              <a:r>
                <a:rPr lang="en-US" sz="1200" dirty="0" smtClean="0"/>
                <a:t>These UAS will operate at altitudes below critical NAS infrastructure and will need to routinely integrate with both cooperative and non-cooperative aircraft</a:t>
              </a:r>
              <a:r>
                <a:rPr lang="en-US" sz="1200" dirty="0"/>
                <a:t>. </a:t>
              </a:r>
              <a:r>
                <a:rPr lang="en-US" sz="1200" b="0" dirty="0"/>
                <a:t/>
              </a:r>
              <a:br>
                <a:rPr lang="en-US" sz="1200" b="0" dirty="0"/>
              </a:br>
              <a:r>
                <a:rPr lang="en-US" sz="1200" b="0" i="1" dirty="0"/>
                <a:t>(Example Use Case</a:t>
              </a:r>
              <a:r>
                <a:rPr lang="en-US" sz="1200" b="0" i="1" dirty="0" smtClean="0"/>
                <a:t>: Infrastructure Surveillance)</a:t>
              </a:r>
              <a:endParaRPr lang="en-US" sz="1200" b="0" i="1" dirty="0"/>
            </a:p>
            <a:p>
              <a:endParaRPr lang="en-US" sz="1200" b="0" dirty="0"/>
            </a:p>
          </p:txBody>
        </p:sp>
        <p:pic>
          <p:nvPicPr>
            <p:cNvPr id="1031" name="Picture 7" descr="D:\Work Folders\16_Projects\1603_NASA slides for Russ\bramor.png"/>
            <p:cNvPicPr>
              <a:picLocks noChangeAspect="1" noChangeArrowheads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8685" y="3195980"/>
              <a:ext cx="383882" cy="2779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0" name="Picture 7" descr="D:\Work Folders\16_Projects\1603_NASA slides for Russ\bramor.png"/>
            <p:cNvPicPr>
              <a:picLocks noChangeAspect="1" noChangeArrowheads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096422" y="3713674"/>
              <a:ext cx="383882" cy="2779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1" name="Group 40"/>
          <p:cNvGrpSpPr/>
          <p:nvPr/>
        </p:nvGrpSpPr>
        <p:grpSpPr>
          <a:xfrm>
            <a:off x="214913" y="4940286"/>
            <a:ext cx="2657239" cy="1600924"/>
            <a:chOff x="424813" y="4940286"/>
            <a:chExt cx="2235144" cy="1600924"/>
          </a:xfrm>
        </p:grpSpPr>
        <p:sp>
          <p:nvSpPr>
            <p:cNvPr id="19" name="TextBox 18"/>
            <p:cNvSpPr txBox="1"/>
            <p:nvPr/>
          </p:nvSpPr>
          <p:spPr>
            <a:xfrm>
              <a:off x="424813" y="4940286"/>
              <a:ext cx="2235144" cy="86177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>
                <a:defRPr sz="1400" b="1">
                  <a:solidFill>
                    <a:schemeClr val="bg1"/>
                  </a:solidFill>
                  <a:cs typeface="Arial" charset="0"/>
                </a:defRPr>
              </a:lvl1pPr>
            </a:lstStyle>
            <a:p>
              <a:r>
                <a:rPr lang="en-US" dirty="0"/>
                <a:t>IV. Low Altitude Unpopulated</a:t>
              </a:r>
            </a:p>
            <a:p>
              <a:r>
                <a:rPr lang="en-US" sz="1200" dirty="0" smtClean="0"/>
                <a:t>Low </a:t>
              </a:r>
              <a:r>
                <a:rPr lang="en-US" sz="1200" dirty="0"/>
                <a:t>risk BVLOS rural operations without aviation services. </a:t>
              </a:r>
              <a:r>
                <a:rPr lang="en-US" sz="1200" b="0" dirty="0" smtClean="0"/>
                <a:t/>
              </a:r>
              <a:br>
                <a:rPr lang="en-US" sz="1200" b="0" dirty="0" smtClean="0"/>
              </a:br>
              <a:r>
                <a:rPr lang="en-US" sz="1200" b="0" i="1" dirty="0"/>
                <a:t>(Example Use Case: </a:t>
              </a:r>
              <a:r>
                <a:rPr lang="en-US" sz="1200" b="0" i="1" dirty="0" smtClean="0"/>
                <a:t>Agriculture)</a:t>
              </a:r>
              <a:endParaRPr lang="en-US" sz="1200" b="0" i="1" dirty="0"/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14" cstate="email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rightnessContrast brigh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75143" y="5925879"/>
              <a:ext cx="628721" cy="359689"/>
            </a:xfrm>
            <a:prstGeom prst="rect">
              <a:avLst/>
            </a:prstGeom>
          </p:spPr>
        </p:pic>
        <p:grpSp>
          <p:nvGrpSpPr>
            <p:cNvPr id="64" name="Group 63"/>
            <p:cNvGrpSpPr/>
            <p:nvPr/>
          </p:nvGrpSpPr>
          <p:grpSpPr>
            <a:xfrm>
              <a:off x="1005840" y="6125241"/>
              <a:ext cx="345650" cy="415969"/>
              <a:chOff x="1489503" y="2321383"/>
              <a:chExt cx="457287" cy="609504"/>
            </a:xfrm>
          </p:grpSpPr>
          <p:sp>
            <p:nvSpPr>
              <p:cNvPr id="65" name="Snip Same Side Corner Rectangle 61"/>
              <p:cNvSpPr/>
              <p:nvPr/>
            </p:nvSpPr>
            <p:spPr>
              <a:xfrm rot="1799308">
                <a:off x="1609938" y="2321383"/>
                <a:ext cx="336852" cy="609504"/>
              </a:xfrm>
              <a:custGeom>
                <a:avLst/>
                <a:gdLst>
                  <a:gd name="connsiteX0" fmla="*/ 174045 w 363669"/>
                  <a:gd name="connsiteY0" fmla="*/ 0 h 593525"/>
                  <a:gd name="connsiteX1" fmla="*/ 189624 w 363669"/>
                  <a:gd name="connsiteY1" fmla="*/ 0 h 593525"/>
                  <a:gd name="connsiteX2" fmla="*/ 363669 w 363669"/>
                  <a:gd name="connsiteY2" fmla="*/ 174045 h 593525"/>
                  <a:gd name="connsiteX3" fmla="*/ 363669 w 363669"/>
                  <a:gd name="connsiteY3" fmla="*/ 593525 h 593525"/>
                  <a:gd name="connsiteX4" fmla="*/ 363669 w 363669"/>
                  <a:gd name="connsiteY4" fmla="*/ 593525 h 593525"/>
                  <a:gd name="connsiteX5" fmla="*/ 0 w 363669"/>
                  <a:gd name="connsiteY5" fmla="*/ 593525 h 593525"/>
                  <a:gd name="connsiteX6" fmla="*/ 0 w 363669"/>
                  <a:gd name="connsiteY6" fmla="*/ 593525 h 593525"/>
                  <a:gd name="connsiteX7" fmla="*/ 0 w 363669"/>
                  <a:gd name="connsiteY7" fmla="*/ 174045 h 593525"/>
                  <a:gd name="connsiteX8" fmla="*/ 174045 w 363669"/>
                  <a:gd name="connsiteY8" fmla="*/ 0 h 593525"/>
                  <a:gd name="connsiteX0" fmla="*/ 174045 w 363669"/>
                  <a:gd name="connsiteY0" fmla="*/ 0 h 593525"/>
                  <a:gd name="connsiteX1" fmla="*/ 189624 w 363669"/>
                  <a:gd name="connsiteY1" fmla="*/ 0 h 593525"/>
                  <a:gd name="connsiteX2" fmla="*/ 336006 w 363669"/>
                  <a:gd name="connsiteY2" fmla="*/ 423094 h 593525"/>
                  <a:gd name="connsiteX3" fmla="*/ 363669 w 363669"/>
                  <a:gd name="connsiteY3" fmla="*/ 593525 h 593525"/>
                  <a:gd name="connsiteX4" fmla="*/ 363669 w 363669"/>
                  <a:gd name="connsiteY4" fmla="*/ 593525 h 593525"/>
                  <a:gd name="connsiteX5" fmla="*/ 0 w 363669"/>
                  <a:gd name="connsiteY5" fmla="*/ 593525 h 593525"/>
                  <a:gd name="connsiteX6" fmla="*/ 0 w 363669"/>
                  <a:gd name="connsiteY6" fmla="*/ 593525 h 593525"/>
                  <a:gd name="connsiteX7" fmla="*/ 0 w 363669"/>
                  <a:gd name="connsiteY7" fmla="*/ 174045 h 593525"/>
                  <a:gd name="connsiteX8" fmla="*/ 174045 w 363669"/>
                  <a:gd name="connsiteY8" fmla="*/ 0 h 593525"/>
                  <a:gd name="connsiteX0" fmla="*/ 174045 w 363669"/>
                  <a:gd name="connsiteY0" fmla="*/ 0 h 593525"/>
                  <a:gd name="connsiteX1" fmla="*/ 189624 w 363669"/>
                  <a:gd name="connsiteY1" fmla="*/ 0 h 593525"/>
                  <a:gd name="connsiteX2" fmla="*/ 336006 w 363669"/>
                  <a:gd name="connsiteY2" fmla="*/ 423094 h 593525"/>
                  <a:gd name="connsiteX3" fmla="*/ 363669 w 363669"/>
                  <a:gd name="connsiteY3" fmla="*/ 593525 h 593525"/>
                  <a:gd name="connsiteX4" fmla="*/ 363669 w 363669"/>
                  <a:gd name="connsiteY4" fmla="*/ 593525 h 593525"/>
                  <a:gd name="connsiteX5" fmla="*/ 0 w 363669"/>
                  <a:gd name="connsiteY5" fmla="*/ 593525 h 593525"/>
                  <a:gd name="connsiteX6" fmla="*/ 0 w 363669"/>
                  <a:gd name="connsiteY6" fmla="*/ 593525 h 593525"/>
                  <a:gd name="connsiteX7" fmla="*/ 30107 w 363669"/>
                  <a:gd name="connsiteY7" fmla="*/ 499443 h 593525"/>
                  <a:gd name="connsiteX8" fmla="*/ 174045 w 363669"/>
                  <a:gd name="connsiteY8" fmla="*/ 0 h 593525"/>
                  <a:gd name="connsiteX0" fmla="*/ 174045 w 363669"/>
                  <a:gd name="connsiteY0" fmla="*/ 0 h 597468"/>
                  <a:gd name="connsiteX1" fmla="*/ 189624 w 363669"/>
                  <a:gd name="connsiteY1" fmla="*/ 0 h 597468"/>
                  <a:gd name="connsiteX2" fmla="*/ 336006 w 363669"/>
                  <a:gd name="connsiteY2" fmla="*/ 423094 h 597468"/>
                  <a:gd name="connsiteX3" fmla="*/ 363669 w 363669"/>
                  <a:gd name="connsiteY3" fmla="*/ 593525 h 597468"/>
                  <a:gd name="connsiteX4" fmla="*/ 363669 w 363669"/>
                  <a:gd name="connsiteY4" fmla="*/ 593525 h 597468"/>
                  <a:gd name="connsiteX5" fmla="*/ 0 w 363669"/>
                  <a:gd name="connsiteY5" fmla="*/ 593525 h 597468"/>
                  <a:gd name="connsiteX6" fmla="*/ 111963 w 363669"/>
                  <a:gd name="connsiteY6" fmla="*/ 597468 h 597468"/>
                  <a:gd name="connsiteX7" fmla="*/ 30107 w 363669"/>
                  <a:gd name="connsiteY7" fmla="*/ 499443 h 597468"/>
                  <a:gd name="connsiteX8" fmla="*/ 174045 w 363669"/>
                  <a:gd name="connsiteY8" fmla="*/ 0 h 597468"/>
                  <a:gd name="connsiteX0" fmla="*/ 174045 w 363669"/>
                  <a:gd name="connsiteY0" fmla="*/ 0 h 597468"/>
                  <a:gd name="connsiteX1" fmla="*/ 189624 w 363669"/>
                  <a:gd name="connsiteY1" fmla="*/ 0 h 597468"/>
                  <a:gd name="connsiteX2" fmla="*/ 336006 w 363669"/>
                  <a:gd name="connsiteY2" fmla="*/ 423094 h 597468"/>
                  <a:gd name="connsiteX3" fmla="*/ 363669 w 363669"/>
                  <a:gd name="connsiteY3" fmla="*/ 593525 h 597468"/>
                  <a:gd name="connsiteX4" fmla="*/ 247743 w 363669"/>
                  <a:gd name="connsiteY4" fmla="*/ 523316 h 597468"/>
                  <a:gd name="connsiteX5" fmla="*/ 0 w 363669"/>
                  <a:gd name="connsiteY5" fmla="*/ 593525 h 597468"/>
                  <a:gd name="connsiteX6" fmla="*/ 111963 w 363669"/>
                  <a:gd name="connsiteY6" fmla="*/ 597468 h 597468"/>
                  <a:gd name="connsiteX7" fmla="*/ 30107 w 363669"/>
                  <a:gd name="connsiteY7" fmla="*/ 499443 h 597468"/>
                  <a:gd name="connsiteX8" fmla="*/ 174045 w 363669"/>
                  <a:gd name="connsiteY8" fmla="*/ 0 h 597468"/>
                  <a:gd name="connsiteX0" fmla="*/ 174045 w 336006"/>
                  <a:gd name="connsiteY0" fmla="*/ 0 h 597468"/>
                  <a:gd name="connsiteX1" fmla="*/ 189624 w 336006"/>
                  <a:gd name="connsiteY1" fmla="*/ 0 h 597468"/>
                  <a:gd name="connsiteX2" fmla="*/ 336006 w 336006"/>
                  <a:gd name="connsiteY2" fmla="*/ 423094 h 597468"/>
                  <a:gd name="connsiteX3" fmla="*/ 304314 w 336006"/>
                  <a:gd name="connsiteY3" fmla="*/ 490670 h 597468"/>
                  <a:gd name="connsiteX4" fmla="*/ 247743 w 336006"/>
                  <a:gd name="connsiteY4" fmla="*/ 523316 h 597468"/>
                  <a:gd name="connsiteX5" fmla="*/ 0 w 336006"/>
                  <a:gd name="connsiteY5" fmla="*/ 593525 h 597468"/>
                  <a:gd name="connsiteX6" fmla="*/ 111963 w 336006"/>
                  <a:gd name="connsiteY6" fmla="*/ 597468 h 597468"/>
                  <a:gd name="connsiteX7" fmla="*/ 30107 w 336006"/>
                  <a:gd name="connsiteY7" fmla="*/ 499443 h 597468"/>
                  <a:gd name="connsiteX8" fmla="*/ 174045 w 336006"/>
                  <a:gd name="connsiteY8" fmla="*/ 0 h 597468"/>
                  <a:gd name="connsiteX0" fmla="*/ 146745 w 308706"/>
                  <a:gd name="connsiteY0" fmla="*/ 0 h 605193"/>
                  <a:gd name="connsiteX1" fmla="*/ 162324 w 308706"/>
                  <a:gd name="connsiteY1" fmla="*/ 0 h 605193"/>
                  <a:gd name="connsiteX2" fmla="*/ 308706 w 308706"/>
                  <a:gd name="connsiteY2" fmla="*/ 423094 h 605193"/>
                  <a:gd name="connsiteX3" fmla="*/ 277014 w 308706"/>
                  <a:gd name="connsiteY3" fmla="*/ 490670 h 605193"/>
                  <a:gd name="connsiteX4" fmla="*/ 220443 w 308706"/>
                  <a:gd name="connsiteY4" fmla="*/ 523316 h 605193"/>
                  <a:gd name="connsiteX5" fmla="*/ 0 w 308706"/>
                  <a:gd name="connsiteY5" fmla="*/ 605193 h 605193"/>
                  <a:gd name="connsiteX6" fmla="*/ 84663 w 308706"/>
                  <a:gd name="connsiteY6" fmla="*/ 597468 h 605193"/>
                  <a:gd name="connsiteX7" fmla="*/ 2807 w 308706"/>
                  <a:gd name="connsiteY7" fmla="*/ 499443 h 605193"/>
                  <a:gd name="connsiteX8" fmla="*/ 146745 w 308706"/>
                  <a:gd name="connsiteY8" fmla="*/ 0 h 605193"/>
                  <a:gd name="connsiteX0" fmla="*/ 146745 w 308706"/>
                  <a:gd name="connsiteY0" fmla="*/ 0 h 605193"/>
                  <a:gd name="connsiteX1" fmla="*/ 162324 w 308706"/>
                  <a:gd name="connsiteY1" fmla="*/ 0 h 605193"/>
                  <a:gd name="connsiteX2" fmla="*/ 308706 w 308706"/>
                  <a:gd name="connsiteY2" fmla="*/ 423094 h 605193"/>
                  <a:gd name="connsiteX3" fmla="*/ 277014 w 308706"/>
                  <a:gd name="connsiteY3" fmla="*/ 490670 h 605193"/>
                  <a:gd name="connsiteX4" fmla="*/ 220443 w 308706"/>
                  <a:gd name="connsiteY4" fmla="*/ 523316 h 605193"/>
                  <a:gd name="connsiteX5" fmla="*/ 0 w 308706"/>
                  <a:gd name="connsiteY5" fmla="*/ 605193 h 605193"/>
                  <a:gd name="connsiteX6" fmla="*/ 115520 w 308706"/>
                  <a:gd name="connsiteY6" fmla="*/ 579661 h 605193"/>
                  <a:gd name="connsiteX7" fmla="*/ 2807 w 308706"/>
                  <a:gd name="connsiteY7" fmla="*/ 499443 h 605193"/>
                  <a:gd name="connsiteX8" fmla="*/ 146745 w 308706"/>
                  <a:gd name="connsiteY8" fmla="*/ 0 h 605193"/>
                  <a:gd name="connsiteX0" fmla="*/ 146745 w 308706"/>
                  <a:gd name="connsiteY0" fmla="*/ 0 h 605193"/>
                  <a:gd name="connsiteX1" fmla="*/ 162324 w 308706"/>
                  <a:gd name="connsiteY1" fmla="*/ 0 h 605193"/>
                  <a:gd name="connsiteX2" fmla="*/ 308706 w 308706"/>
                  <a:gd name="connsiteY2" fmla="*/ 423094 h 605193"/>
                  <a:gd name="connsiteX3" fmla="*/ 277014 w 308706"/>
                  <a:gd name="connsiteY3" fmla="*/ 490670 h 605193"/>
                  <a:gd name="connsiteX4" fmla="*/ 220443 w 308706"/>
                  <a:gd name="connsiteY4" fmla="*/ 523316 h 605193"/>
                  <a:gd name="connsiteX5" fmla="*/ 0 w 308706"/>
                  <a:gd name="connsiteY5" fmla="*/ 605193 h 605193"/>
                  <a:gd name="connsiteX6" fmla="*/ 115520 w 308706"/>
                  <a:gd name="connsiteY6" fmla="*/ 579661 h 605193"/>
                  <a:gd name="connsiteX7" fmla="*/ 1628 w 308706"/>
                  <a:gd name="connsiteY7" fmla="*/ 568677 h 605193"/>
                  <a:gd name="connsiteX8" fmla="*/ 146745 w 308706"/>
                  <a:gd name="connsiteY8" fmla="*/ 0 h 605193"/>
                  <a:gd name="connsiteX0" fmla="*/ 256639 w 418600"/>
                  <a:gd name="connsiteY0" fmla="*/ 0 h 692147"/>
                  <a:gd name="connsiteX1" fmla="*/ 272218 w 418600"/>
                  <a:gd name="connsiteY1" fmla="*/ 0 h 692147"/>
                  <a:gd name="connsiteX2" fmla="*/ 418600 w 418600"/>
                  <a:gd name="connsiteY2" fmla="*/ 423094 h 692147"/>
                  <a:gd name="connsiteX3" fmla="*/ 386908 w 418600"/>
                  <a:gd name="connsiteY3" fmla="*/ 490670 h 692147"/>
                  <a:gd name="connsiteX4" fmla="*/ 330337 w 418600"/>
                  <a:gd name="connsiteY4" fmla="*/ 523316 h 692147"/>
                  <a:gd name="connsiteX5" fmla="*/ 109894 w 418600"/>
                  <a:gd name="connsiteY5" fmla="*/ 605193 h 692147"/>
                  <a:gd name="connsiteX6" fmla="*/ 0 w 418600"/>
                  <a:gd name="connsiteY6" fmla="*/ 692147 h 692147"/>
                  <a:gd name="connsiteX7" fmla="*/ 111522 w 418600"/>
                  <a:gd name="connsiteY7" fmla="*/ 568677 h 692147"/>
                  <a:gd name="connsiteX8" fmla="*/ 256639 w 418600"/>
                  <a:gd name="connsiteY8" fmla="*/ 0 h 692147"/>
                  <a:gd name="connsiteX0" fmla="*/ 256639 w 418600"/>
                  <a:gd name="connsiteY0" fmla="*/ 0 h 692147"/>
                  <a:gd name="connsiteX1" fmla="*/ 272218 w 418600"/>
                  <a:gd name="connsiteY1" fmla="*/ 0 h 692147"/>
                  <a:gd name="connsiteX2" fmla="*/ 418600 w 418600"/>
                  <a:gd name="connsiteY2" fmla="*/ 423094 h 692147"/>
                  <a:gd name="connsiteX3" fmla="*/ 386908 w 418600"/>
                  <a:gd name="connsiteY3" fmla="*/ 490670 h 692147"/>
                  <a:gd name="connsiteX4" fmla="*/ 330337 w 418600"/>
                  <a:gd name="connsiteY4" fmla="*/ 523316 h 692147"/>
                  <a:gd name="connsiteX5" fmla="*/ 209532 w 418600"/>
                  <a:gd name="connsiteY5" fmla="*/ 587284 h 692147"/>
                  <a:gd name="connsiteX6" fmla="*/ 0 w 418600"/>
                  <a:gd name="connsiteY6" fmla="*/ 692147 h 692147"/>
                  <a:gd name="connsiteX7" fmla="*/ 111522 w 418600"/>
                  <a:gd name="connsiteY7" fmla="*/ 568677 h 692147"/>
                  <a:gd name="connsiteX8" fmla="*/ 256639 w 418600"/>
                  <a:gd name="connsiteY8" fmla="*/ 0 h 692147"/>
                  <a:gd name="connsiteX0" fmla="*/ 256639 w 418600"/>
                  <a:gd name="connsiteY0" fmla="*/ 0 h 692147"/>
                  <a:gd name="connsiteX1" fmla="*/ 272218 w 418600"/>
                  <a:gd name="connsiteY1" fmla="*/ 0 h 692147"/>
                  <a:gd name="connsiteX2" fmla="*/ 418600 w 418600"/>
                  <a:gd name="connsiteY2" fmla="*/ 423094 h 692147"/>
                  <a:gd name="connsiteX3" fmla="*/ 386908 w 418600"/>
                  <a:gd name="connsiteY3" fmla="*/ 490670 h 692147"/>
                  <a:gd name="connsiteX4" fmla="*/ 330337 w 418600"/>
                  <a:gd name="connsiteY4" fmla="*/ 523316 h 692147"/>
                  <a:gd name="connsiteX5" fmla="*/ 209532 w 418600"/>
                  <a:gd name="connsiteY5" fmla="*/ 587284 h 692147"/>
                  <a:gd name="connsiteX6" fmla="*/ 0 w 418600"/>
                  <a:gd name="connsiteY6" fmla="*/ 692147 h 692147"/>
                  <a:gd name="connsiteX7" fmla="*/ 111522 w 418600"/>
                  <a:gd name="connsiteY7" fmla="*/ 568677 h 692147"/>
                  <a:gd name="connsiteX8" fmla="*/ 256639 w 418600"/>
                  <a:gd name="connsiteY8" fmla="*/ 0 h 692147"/>
                  <a:gd name="connsiteX0" fmla="*/ 153454 w 315415"/>
                  <a:gd name="connsiteY0" fmla="*/ 0 h 619404"/>
                  <a:gd name="connsiteX1" fmla="*/ 169033 w 315415"/>
                  <a:gd name="connsiteY1" fmla="*/ 0 h 619404"/>
                  <a:gd name="connsiteX2" fmla="*/ 315415 w 315415"/>
                  <a:gd name="connsiteY2" fmla="*/ 423094 h 619404"/>
                  <a:gd name="connsiteX3" fmla="*/ 283723 w 315415"/>
                  <a:gd name="connsiteY3" fmla="*/ 490670 h 619404"/>
                  <a:gd name="connsiteX4" fmla="*/ 227152 w 315415"/>
                  <a:gd name="connsiteY4" fmla="*/ 523316 h 619404"/>
                  <a:gd name="connsiteX5" fmla="*/ 106347 w 315415"/>
                  <a:gd name="connsiteY5" fmla="*/ 587284 h 619404"/>
                  <a:gd name="connsiteX6" fmla="*/ 0 w 315415"/>
                  <a:gd name="connsiteY6" fmla="*/ 619404 h 619404"/>
                  <a:gd name="connsiteX7" fmla="*/ 8337 w 315415"/>
                  <a:gd name="connsiteY7" fmla="*/ 568677 h 619404"/>
                  <a:gd name="connsiteX8" fmla="*/ 153454 w 315415"/>
                  <a:gd name="connsiteY8" fmla="*/ 0 h 619404"/>
                  <a:gd name="connsiteX0" fmla="*/ 153454 w 315415"/>
                  <a:gd name="connsiteY0" fmla="*/ 0 h 619404"/>
                  <a:gd name="connsiteX1" fmla="*/ 169033 w 315415"/>
                  <a:gd name="connsiteY1" fmla="*/ 0 h 619404"/>
                  <a:gd name="connsiteX2" fmla="*/ 315415 w 315415"/>
                  <a:gd name="connsiteY2" fmla="*/ 423094 h 619404"/>
                  <a:gd name="connsiteX3" fmla="*/ 283723 w 315415"/>
                  <a:gd name="connsiteY3" fmla="*/ 490670 h 619404"/>
                  <a:gd name="connsiteX4" fmla="*/ 227152 w 315415"/>
                  <a:gd name="connsiteY4" fmla="*/ 523316 h 619404"/>
                  <a:gd name="connsiteX5" fmla="*/ 106347 w 315415"/>
                  <a:gd name="connsiteY5" fmla="*/ 587284 h 619404"/>
                  <a:gd name="connsiteX6" fmla="*/ 0 w 315415"/>
                  <a:gd name="connsiteY6" fmla="*/ 619404 h 619404"/>
                  <a:gd name="connsiteX7" fmla="*/ 8337 w 315415"/>
                  <a:gd name="connsiteY7" fmla="*/ 568677 h 619404"/>
                  <a:gd name="connsiteX8" fmla="*/ 153454 w 315415"/>
                  <a:gd name="connsiteY8" fmla="*/ 0 h 619404"/>
                  <a:gd name="connsiteX0" fmla="*/ 153454 w 315415"/>
                  <a:gd name="connsiteY0" fmla="*/ 0 h 619404"/>
                  <a:gd name="connsiteX1" fmla="*/ 169033 w 315415"/>
                  <a:gd name="connsiteY1" fmla="*/ 0 h 619404"/>
                  <a:gd name="connsiteX2" fmla="*/ 315415 w 315415"/>
                  <a:gd name="connsiteY2" fmla="*/ 423094 h 619404"/>
                  <a:gd name="connsiteX3" fmla="*/ 283723 w 315415"/>
                  <a:gd name="connsiteY3" fmla="*/ 490670 h 619404"/>
                  <a:gd name="connsiteX4" fmla="*/ 227152 w 315415"/>
                  <a:gd name="connsiteY4" fmla="*/ 523316 h 619404"/>
                  <a:gd name="connsiteX5" fmla="*/ 124751 w 315415"/>
                  <a:gd name="connsiteY5" fmla="*/ 581063 h 619404"/>
                  <a:gd name="connsiteX6" fmla="*/ 0 w 315415"/>
                  <a:gd name="connsiteY6" fmla="*/ 619404 h 619404"/>
                  <a:gd name="connsiteX7" fmla="*/ 8337 w 315415"/>
                  <a:gd name="connsiteY7" fmla="*/ 568677 h 619404"/>
                  <a:gd name="connsiteX8" fmla="*/ 153454 w 315415"/>
                  <a:gd name="connsiteY8" fmla="*/ 0 h 619404"/>
                  <a:gd name="connsiteX0" fmla="*/ 153454 w 315415"/>
                  <a:gd name="connsiteY0" fmla="*/ 0 h 619404"/>
                  <a:gd name="connsiteX1" fmla="*/ 169033 w 315415"/>
                  <a:gd name="connsiteY1" fmla="*/ 0 h 619404"/>
                  <a:gd name="connsiteX2" fmla="*/ 315415 w 315415"/>
                  <a:gd name="connsiteY2" fmla="*/ 423094 h 619404"/>
                  <a:gd name="connsiteX3" fmla="*/ 283723 w 315415"/>
                  <a:gd name="connsiteY3" fmla="*/ 490670 h 619404"/>
                  <a:gd name="connsiteX4" fmla="*/ 227152 w 315415"/>
                  <a:gd name="connsiteY4" fmla="*/ 523316 h 619404"/>
                  <a:gd name="connsiteX5" fmla="*/ 124751 w 315415"/>
                  <a:gd name="connsiteY5" fmla="*/ 581063 h 619404"/>
                  <a:gd name="connsiteX6" fmla="*/ 0 w 315415"/>
                  <a:gd name="connsiteY6" fmla="*/ 619404 h 619404"/>
                  <a:gd name="connsiteX7" fmla="*/ 8337 w 315415"/>
                  <a:gd name="connsiteY7" fmla="*/ 568677 h 619404"/>
                  <a:gd name="connsiteX8" fmla="*/ 153454 w 315415"/>
                  <a:gd name="connsiteY8" fmla="*/ 0 h 619404"/>
                  <a:gd name="connsiteX0" fmla="*/ 159167 w 321128"/>
                  <a:gd name="connsiteY0" fmla="*/ 0 h 609504"/>
                  <a:gd name="connsiteX1" fmla="*/ 174746 w 321128"/>
                  <a:gd name="connsiteY1" fmla="*/ 0 h 609504"/>
                  <a:gd name="connsiteX2" fmla="*/ 321128 w 321128"/>
                  <a:gd name="connsiteY2" fmla="*/ 423094 h 609504"/>
                  <a:gd name="connsiteX3" fmla="*/ 289436 w 321128"/>
                  <a:gd name="connsiteY3" fmla="*/ 490670 h 609504"/>
                  <a:gd name="connsiteX4" fmla="*/ 232865 w 321128"/>
                  <a:gd name="connsiteY4" fmla="*/ 523316 h 609504"/>
                  <a:gd name="connsiteX5" fmla="*/ 130464 w 321128"/>
                  <a:gd name="connsiteY5" fmla="*/ 581063 h 609504"/>
                  <a:gd name="connsiteX6" fmla="*/ 0 w 321128"/>
                  <a:gd name="connsiteY6" fmla="*/ 609504 h 609504"/>
                  <a:gd name="connsiteX7" fmla="*/ 14050 w 321128"/>
                  <a:gd name="connsiteY7" fmla="*/ 568677 h 609504"/>
                  <a:gd name="connsiteX8" fmla="*/ 159167 w 321128"/>
                  <a:gd name="connsiteY8" fmla="*/ 0 h 609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1128" h="609504">
                    <a:moveTo>
                      <a:pt x="159167" y="0"/>
                    </a:moveTo>
                    <a:lnTo>
                      <a:pt x="174746" y="0"/>
                    </a:lnTo>
                    <a:lnTo>
                      <a:pt x="321128" y="423094"/>
                    </a:lnTo>
                    <a:lnTo>
                      <a:pt x="289436" y="490670"/>
                    </a:lnTo>
                    <a:lnTo>
                      <a:pt x="232865" y="523316"/>
                    </a:lnTo>
                    <a:cubicBezTo>
                      <a:pt x="192597" y="544639"/>
                      <a:pt x="199035" y="547805"/>
                      <a:pt x="130464" y="581063"/>
                    </a:cubicBezTo>
                    <a:cubicBezTo>
                      <a:pt x="72424" y="613604"/>
                      <a:pt x="57662" y="599175"/>
                      <a:pt x="0" y="609504"/>
                    </a:cubicBezTo>
                    <a:lnTo>
                      <a:pt x="14050" y="568677"/>
                    </a:lnTo>
                    <a:lnTo>
                      <a:pt x="159167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FFC000">
                      <a:shade val="30000"/>
                      <a:satMod val="115000"/>
                      <a:alpha val="70000"/>
                    </a:srgbClr>
                  </a:gs>
                  <a:gs pos="50000">
                    <a:srgbClr val="FFC000">
                      <a:shade val="67500"/>
                      <a:satMod val="115000"/>
                      <a:alpha val="50000"/>
                    </a:srgbClr>
                  </a:gs>
                  <a:gs pos="100000">
                    <a:srgbClr val="FFC000">
                      <a:shade val="100000"/>
                      <a:satMod val="115000"/>
                      <a:alpha val="25000"/>
                    </a:srgbClr>
                  </a:gs>
                </a:gsLst>
                <a:lin ang="5400000" scaled="1"/>
                <a:tileRect/>
              </a:gradFill>
              <a:ln w="3175"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66" name="Oval 65"/>
              <p:cNvSpPr/>
              <p:nvPr/>
            </p:nvSpPr>
            <p:spPr>
              <a:xfrm>
                <a:off x="1489503" y="2760022"/>
                <a:ext cx="385483" cy="95831"/>
              </a:xfrm>
              <a:prstGeom prst="ellipse">
                <a:avLst/>
              </a:prstGeom>
              <a:solidFill>
                <a:srgbClr val="FFC000">
                  <a:alpha val="25098"/>
                </a:srgbClr>
              </a:solidFill>
              <a:ln w="63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</p:grpSp>
      </p:grpSp>
      <p:cxnSp>
        <p:nvCxnSpPr>
          <p:cNvPr id="61" name="Straight Connector 60"/>
          <p:cNvCxnSpPr/>
          <p:nvPr/>
        </p:nvCxnSpPr>
        <p:spPr>
          <a:xfrm flipV="1">
            <a:off x="360409" y="1417468"/>
            <a:ext cx="8586156" cy="86"/>
          </a:xfrm>
          <a:prstGeom prst="line">
            <a:avLst/>
          </a:prstGeom>
          <a:ln w="12700">
            <a:solidFill>
              <a:schemeClr val="bg1">
                <a:alpha val="35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Group 1"/>
          <p:cNvGrpSpPr/>
          <p:nvPr/>
        </p:nvGrpSpPr>
        <p:grpSpPr>
          <a:xfrm>
            <a:off x="1919641" y="927047"/>
            <a:ext cx="5182591" cy="3707912"/>
            <a:chOff x="1919642" y="927047"/>
            <a:chExt cx="4415680" cy="3707912"/>
          </a:xfrm>
        </p:grpSpPr>
        <p:sp>
          <p:nvSpPr>
            <p:cNvPr id="7" name="TextBox 6"/>
            <p:cNvSpPr txBox="1"/>
            <p:nvPr/>
          </p:nvSpPr>
          <p:spPr>
            <a:xfrm>
              <a:off x="2839412" y="1505762"/>
              <a:ext cx="3495910" cy="8925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>
                <a:defRPr sz="1400">
                  <a:solidFill>
                    <a:schemeClr val="bg2">
                      <a:lumMod val="50000"/>
                    </a:schemeClr>
                  </a:solidFill>
                  <a:cs typeface="Arial" charset="0"/>
                </a:defRPr>
              </a:lvl1pPr>
            </a:lstStyle>
            <a:p>
              <a:pPr algn="ctr"/>
              <a:r>
                <a:rPr lang="en-US" b="1" dirty="0" smtClean="0">
                  <a:solidFill>
                    <a:schemeClr val="bg1"/>
                  </a:solidFill>
                </a:rPr>
                <a:t>I. “Manned like” IFR </a:t>
              </a:r>
            </a:p>
            <a:p>
              <a:pPr algn="ctr">
                <a:defRPr/>
              </a:pPr>
              <a:r>
                <a:rPr lang="en-US" sz="1200" b="1" dirty="0" smtClean="0">
                  <a:solidFill>
                    <a:schemeClr val="bg1"/>
                  </a:solidFill>
                </a:rPr>
                <a:t>UAS will be expected to meet certification standards and operate safely with traditional air traffic and ATM services.</a:t>
              </a:r>
              <a:r>
                <a:rPr lang="en-US" sz="1200" dirty="0" smtClean="0">
                  <a:solidFill>
                    <a:schemeClr val="bg1"/>
                  </a:solidFill>
                </a:rPr>
                <a:t/>
              </a:r>
              <a:br>
                <a:rPr lang="en-US" sz="1200" dirty="0" smtClean="0">
                  <a:solidFill>
                    <a:schemeClr val="bg1"/>
                  </a:solidFill>
                </a:rPr>
              </a:br>
              <a:r>
                <a:rPr lang="en-US" sz="1200" i="1" dirty="0" smtClean="0">
                  <a:solidFill>
                    <a:schemeClr val="bg1"/>
                  </a:solidFill>
                </a:rPr>
                <a:t>(Example Use Case: Communication Relay /Cargo Transport)</a:t>
              </a:r>
              <a:endParaRPr lang="en-US" sz="1200" i="1" dirty="0">
                <a:solidFill>
                  <a:schemeClr val="bg1"/>
                </a:solidFill>
              </a:endParaRPr>
            </a:p>
          </p:txBody>
        </p:sp>
        <p:grpSp>
          <p:nvGrpSpPr>
            <p:cNvPr id="47" name="Group 46"/>
            <p:cNvGrpSpPr/>
            <p:nvPr/>
          </p:nvGrpSpPr>
          <p:grpSpPr>
            <a:xfrm>
              <a:off x="1919642" y="1513711"/>
              <a:ext cx="924741" cy="400509"/>
              <a:chOff x="2038907" y="1831751"/>
              <a:chExt cx="924741" cy="400509"/>
            </a:xfrm>
          </p:grpSpPr>
          <p:pic>
            <p:nvPicPr>
              <p:cNvPr id="1030" name="Picture 6" descr="D:\Work Folders\16_Projects\1603_NASA slides for Russ\global observer.png"/>
              <p:cNvPicPr>
                <a:picLocks noChangeAspect="1" noChangeArrowheads="1"/>
              </p:cNvPicPr>
              <p:nvPr/>
            </p:nvPicPr>
            <p:blipFill>
              <a:blip r:embed="rId1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38907" y="1907133"/>
                <a:ext cx="706443" cy="30015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" name="Arc 5"/>
              <p:cNvSpPr/>
              <p:nvPr/>
            </p:nvSpPr>
            <p:spPr>
              <a:xfrm rot="1071460">
                <a:off x="2563134" y="1973541"/>
                <a:ext cx="242820" cy="242819"/>
              </a:xfrm>
              <a:prstGeom prst="arc">
                <a:avLst/>
              </a:prstGeom>
              <a:ln w="12700">
                <a:solidFill>
                  <a:schemeClr val="bg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Arc 28"/>
              <p:cNvSpPr/>
              <p:nvPr/>
            </p:nvSpPr>
            <p:spPr>
              <a:xfrm rot="1071460">
                <a:off x="2563134" y="1893778"/>
                <a:ext cx="322583" cy="322582"/>
              </a:xfrm>
              <a:prstGeom prst="arc">
                <a:avLst/>
              </a:prstGeom>
              <a:ln w="12700">
                <a:solidFill>
                  <a:schemeClr val="bg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Arc 29"/>
              <p:cNvSpPr/>
              <p:nvPr/>
            </p:nvSpPr>
            <p:spPr>
              <a:xfrm rot="1071460">
                <a:off x="2563136" y="1831751"/>
                <a:ext cx="400512" cy="400509"/>
              </a:xfrm>
              <a:prstGeom prst="arc">
                <a:avLst/>
              </a:prstGeom>
              <a:ln w="12700">
                <a:solidFill>
                  <a:schemeClr val="bg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" name="Group 19"/>
            <p:cNvGrpSpPr/>
            <p:nvPr/>
          </p:nvGrpSpPr>
          <p:grpSpPr>
            <a:xfrm>
              <a:off x="3423316" y="4133458"/>
              <a:ext cx="400514" cy="400510"/>
              <a:chOff x="3542581" y="4023099"/>
              <a:chExt cx="400514" cy="400510"/>
            </a:xfrm>
          </p:grpSpPr>
          <p:sp>
            <p:nvSpPr>
              <p:cNvPr id="43" name="Arc 42"/>
              <p:cNvSpPr/>
              <p:nvPr/>
            </p:nvSpPr>
            <p:spPr>
              <a:xfrm>
                <a:off x="3542581" y="4180790"/>
                <a:ext cx="242820" cy="242819"/>
              </a:xfrm>
              <a:prstGeom prst="arc">
                <a:avLst/>
              </a:prstGeom>
              <a:ln w="12700">
                <a:solidFill>
                  <a:schemeClr val="bg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Arc 43"/>
              <p:cNvSpPr/>
              <p:nvPr/>
            </p:nvSpPr>
            <p:spPr>
              <a:xfrm>
                <a:off x="3542581" y="4101027"/>
                <a:ext cx="322583" cy="322582"/>
              </a:xfrm>
              <a:prstGeom prst="arc">
                <a:avLst/>
              </a:prstGeom>
              <a:ln w="12700">
                <a:solidFill>
                  <a:schemeClr val="bg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Arc 44"/>
              <p:cNvSpPr/>
              <p:nvPr/>
            </p:nvSpPr>
            <p:spPr>
              <a:xfrm>
                <a:off x="3542583" y="4023099"/>
                <a:ext cx="400512" cy="400509"/>
              </a:xfrm>
              <a:prstGeom prst="arc">
                <a:avLst/>
              </a:prstGeom>
              <a:ln w="12700">
                <a:solidFill>
                  <a:schemeClr val="bg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3" name="Picture 3" descr="D:\Work Folders\16_Projects\1603_NASA slides for Russ\Images\global observer_03.png"/>
            <p:cNvPicPr>
              <a:picLocks noChangeAspect="1" noChangeArrowheads="1"/>
            </p:cNvPicPr>
            <p:nvPr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3789" y="4324650"/>
              <a:ext cx="914911" cy="3103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2" name="Picture 6" descr="D:\Work Folders\16_Projects\1603_NASA slides for Russ\global observer.png"/>
            <p:cNvPicPr>
              <a:picLocks noChangeAspect="1" noChangeArrowheads="1"/>
            </p:cNvPicPr>
            <p:nvPr/>
          </p:nvPicPr>
          <p:blipFill>
            <a:blip r:embed="rId1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424950" y="942870"/>
              <a:ext cx="388112" cy="1649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7" name="Group 66"/>
            <p:cNvGrpSpPr/>
            <p:nvPr/>
          </p:nvGrpSpPr>
          <p:grpSpPr>
            <a:xfrm rot="13102475">
              <a:off x="5240770" y="927047"/>
              <a:ext cx="242820" cy="239219"/>
              <a:chOff x="3542581" y="4023099"/>
              <a:chExt cx="400514" cy="400510"/>
            </a:xfrm>
          </p:grpSpPr>
          <p:sp>
            <p:nvSpPr>
              <p:cNvPr id="68" name="Arc 67"/>
              <p:cNvSpPr/>
              <p:nvPr/>
            </p:nvSpPr>
            <p:spPr>
              <a:xfrm>
                <a:off x="3542581" y="4180790"/>
                <a:ext cx="242820" cy="242819"/>
              </a:xfrm>
              <a:prstGeom prst="arc">
                <a:avLst/>
              </a:prstGeom>
              <a:ln w="12700">
                <a:solidFill>
                  <a:schemeClr val="bg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Arc 68"/>
              <p:cNvSpPr/>
              <p:nvPr/>
            </p:nvSpPr>
            <p:spPr>
              <a:xfrm>
                <a:off x="3542581" y="4101027"/>
                <a:ext cx="322583" cy="322582"/>
              </a:xfrm>
              <a:prstGeom prst="arc">
                <a:avLst/>
              </a:prstGeom>
              <a:ln w="12700">
                <a:solidFill>
                  <a:schemeClr val="bg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Arc 69"/>
              <p:cNvSpPr/>
              <p:nvPr/>
            </p:nvSpPr>
            <p:spPr>
              <a:xfrm>
                <a:off x="3542583" y="4023099"/>
                <a:ext cx="400512" cy="400509"/>
              </a:xfrm>
              <a:prstGeom prst="arc">
                <a:avLst/>
              </a:prstGeom>
              <a:ln w="12700">
                <a:solidFill>
                  <a:schemeClr val="bg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71" name="TextBox 27"/>
          <p:cNvSpPr txBox="1">
            <a:spLocks noChangeArrowheads="1"/>
          </p:cNvSpPr>
          <p:nvPr/>
        </p:nvSpPr>
        <p:spPr bwMode="auto">
          <a:xfrm>
            <a:off x="354566" y="1208495"/>
            <a:ext cx="85374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 b="1" dirty="0" smtClean="0"/>
              <a:t>60K’ AGL</a:t>
            </a:r>
            <a:endParaRPr lang="en-US" sz="1100" b="1" dirty="0"/>
          </a:p>
        </p:txBody>
      </p:sp>
      <p:sp>
        <p:nvSpPr>
          <p:cNvPr id="73" name="TextBox 27"/>
          <p:cNvSpPr txBox="1">
            <a:spLocks noChangeArrowheads="1"/>
          </p:cNvSpPr>
          <p:nvPr/>
        </p:nvSpPr>
        <p:spPr bwMode="auto">
          <a:xfrm>
            <a:off x="354566" y="2258665"/>
            <a:ext cx="978746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 b="1" dirty="0" smtClean="0"/>
              <a:t>18K’ AGL</a:t>
            </a:r>
            <a:endParaRPr lang="en-US" sz="1100" b="1" dirty="0"/>
          </a:p>
        </p:txBody>
      </p:sp>
      <p:sp>
        <p:nvSpPr>
          <p:cNvPr id="74" name="TextBox 27"/>
          <p:cNvSpPr txBox="1">
            <a:spLocks noChangeArrowheads="1"/>
          </p:cNvSpPr>
          <p:nvPr/>
        </p:nvSpPr>
        <p:spPr bwMode="auto">
          <a:xfrm>
            <a:off x="354566" y="2854207"/>
            <a:ext cx="978746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 b="1" dirty="0" smtClean="0"/>
              <a:t>10K’ AGL</a:t>
            </a:r>
            <a:endParaRPr lang="en-US" sz="1100" b="1" dirty="0"/>
          </a:p>
        </p:txBody>
      </p:sp>
      <p:sp>
        <p:nvSpPr>
          <p:cNvPr id="75" name="TextBox 27"/>
          <p:cNvSpPr txBox="1">
            <a:spLocks noChangeArrowheads="1"/>
          </p:cNvSpPr>
          <p:nvPr/>
        </p:nvSpPr>
        <p:spPr bwMode="auto">
          <a:xfrm>
            <a:off x="354566" y="5756919"/>
            <a:ext cx="90306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 b="1" dirty="0" smtClean="0"/>
              <a:t>500’ AGL</a:t>
            </a:r>
            <a:endParaRPr lang="en-US" sz="1100" b="1" dirty="0"/>
          </a:p>
        </p:txBody>
      </p:sp>
      <p:sp>
        <p:nvSpPr>
          <p:cNvPr id="76" name="TextBox 27"/>
          <p:cNvSpPr txBox="1">
            <a:spLocks noChangeArrowheads="1"/>
          </p:cNvSpPr>
          <p:nvPr/>
        </p:nvSpPr>
        <p:spPr bwMode="auto">
          <a:xfrm>
            <a:off x="359078" y="3410133"/>
            <a:ext cx="1641154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 b="1" dirty="0" smtClean="0"/>
              <a:t>MINIMUM ENROUTE ALTITUDE</a:t>
            </a:r>
            <a:endParaRPr lang="en-US" sz="1100" b="1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UAS </a:t>
            </a:r>
            <a:r>
              <a:rPr lang="en-US" dirty="0"/>
              <a:t>Operational </a:t>
            </a:r>
            <a:r>
              <a:rPr lang="en-US" dirty="0" smtClean="0"/>
              <a:t>Environments*</a:t>
            </a:r>
            <a:endParaRPr lang="en-US" dirty="0"/>
          </a:p>
        </p:txBody>
      </p:sp>
      <p:sp>
        <p:nvSpPr>
          <p:cNvPr id="72" name="TextBox 71"/>
          <p:cNvSpPr txBox="1"/>
          <p:nvPr/>
        </p:nvSpPr>
        <p:spPr>
          <a:xfrm>
            <a:off x="3706672" y="6646518"/>
            <a:ext cx="176202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solidFill>
                  <a:schemeClr val="bg1"/>
                </a:solidFill>
              </a:rPr>
              <a:t>*Chart source: UAS in the NAS project</a:t>
            </a:r>
            <a:endParaRPr lang="en-US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7943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52474" y="1831803"/>
            <a:ext cx="9091525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numCol="2" rtlCol="0">
            <a:spAutoFit/>
          </a:bodyPr>
          <a:lstStyle/>
          <a:p>
            <a:pPr marL="109728" indent="-201168">
              <a:buAutoNum type="arabicPeriod"/>
            </a:pPr>
            <a:r>
              <a:rPr lang="en-US" sz="1200" b="1" dirty="0" smtClean="0"/>
              <a:t>Tools for High Integrity Data Capture and Fusion </a:t>
            </a:r>
          </a:p>
          <a:p>
            <a:pPr marL="109728" indent="-201168">
              <a:buAutoNum type="arabicPeriod"/>
            </a:pPr>
            <a:r>
              <a:rPr lang="en-US" sz="1200" b="1" dirty="0" smtClean="0"/>
              <a:t>Mitigation Selection Capability for Selected Applications </a:t>
            </a:r>
          </a:p>
          <a:p>
            <a:pPr marL="109728" indent="-201168">
              <a:buAutoNum type="arabicPeriod"/>
            </a:pPr>
            <a:r>
              <a:rPr lang="en-US" sz="1200" b="1" dirty="0" smtClean="0"/>
              <a:t>Local Real-Time Domain Monitoring &amp; Alerting Tools</a:t>
            </a:r>
          </a:p>
          <a:p>
            <a:pPr marL="109728" indent="-201168">
              <a:buAutoNum type="arabicPeriod"/>
            </a:pPr>
            <a:r>
              <a:rPr lang="en-US" sz="1200" b="1" dirty="0" smtClean="0"/>
              <a:t>Continuous NAS-Wide Monitoring</a:t>
            </a:r>
            <a:endParaRPr lang="en-US" sz="1200" b="1" dirty="0"/>
          </a:p>
        </p:txBody>
      </p:sp>
      <p:graphicFrame>
        <p:nvGraphicFramePr>
          <p:cNvPr id="6" name="Table 5" descr="Table 1. Outcomes and Research Themes for Strategic Thrust 1.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5609115"/>
              </p:ext>
            </p:extLst>
          </p:nvPr>
        </p:nvGraphicFramePr>
        <p:xfrm>
          <a:off x="39774" y="812799"/>
          <a:ext cx="9003393" cy="876784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6119726"/>
                <a:gridCol w="2883667"/>
              </a:tblGrid>
              <a:tr h="265135">
                <a:tc gridSpan="2">
                  <a:txBody>
                    <a:bodyPr/>
                    <a:lstStyle/>
                    <a:p>
                      <a:pPr>
                        <a:tabLst>
                          <a:tab pos="119063" algn="ctr"/>
                          <a:tab pos="2743200" algn="ctr"/>
                          <a:tab pos="5943600" algn="ctr"/>
                        </a:tabLst>
                      </a:pPr>
                      <a:r>
                        <a:rPr lang="en-US" sz="130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2017		2025</a:t>
                      </a:r>
                      <a:endParaRPr lang="en-US" sz="1100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 marL="83335" marR="83335" marT="41667" marB="41667">
                    <a:solidFill>
                      <a:schemeClr val="bg1">
                        <a:lumMod val="75000"/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400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  <a:tr h="595330">
                <a:tc>
                  <a:txBody>
                    <a:bodyPr/>
                    <a:lstStyle/>
                    <a:p>
                      <a:pPr algn="ctr" defTabSz="91440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Domain Specific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(Real-time) Safety Monitoring </a:t>
                      </a:r>
                      <a:br>
                        <a:rPr lang="en-US" sz="1200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</a:b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and Alerting Methodologies and Tools</a:t>
                      </a:r>
                      <a:endParaRPr lang="en-US" sz="1200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 marL="83335" marR="83335" marT="41667" marB="41667">
                    <a:solidFill>
                      <a:srgbClr val="00638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Integrated Predictive Technologies </a:t>
                      </a:r>
                      <a:br>
                        <a:rPr lang="en-US" sz="120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</a:b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with Domain Level Application</a:t>
                      </a:r>
                      <a:endParaRPr lang="en-US" sz="1200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 marL="83335" marR="83335" marT="41667" marB="41667">
                    <a:solidFill>
                      <a:srgbClr val="00638D">
                        <a:alpha val="2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0" y="1708582"/>
            <a:ext cx="9144000" cy="151380"/>
          </a:xfrm>
          <a:prstGeom prst="rect">
            <a:avLst/>
          </a:prstGeom>
          <a:solidFill>
            <a:srgbClr val="E7D4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-33441" y="1671032"/>
            <a:ext cx="172950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/>
              <a:t>TECHNOLOGY INFUSION POINTS</a:t>
            </a:r>
            <a:endParaRPr lang="en-US" sz="9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267693" y="1651988"/>
            <a:ext cx="198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1</a:t>
            </a:r>
            <a:endParaRPr lang="en-US" sz="900" dirty="0"/>
          </a:p>
        </p:txBody>
      </p:sp>
      <p:sp>
        <p:nvSpPr>
          <p:cNvPr id="127" name="TextBox 126"/>
          <p:cNvSpPr txBox="1"/>
          <p:nvPr/>
        </p:nvSpPr>
        <p:spPr>
          <a:xfrm>
            <a:off x="4592278" y="1651988"/>
            <a:ext cx="198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2</a:t>
            </a:r>
            <a:endParaRPr lang="en-US" sz="900" dirty="0"/>
          </a:p>
        </p:txBody>
      </p:sp>
      <p:sp>
        <p:nvSpPr>
          <p:cNvPr id="128" name="TextBox 127"/>
          <p:cNvSpPr txBox="1"/>
          <p:nvPr/>
        </p:nvSpPr>
        <p:spPr>
          <a:xfrm>
            <a:off x="5526413" y="1651988"/>
            <a:ext cx="198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3</a:t>
            </a:r>
            <a:endParaRPr lang="en-US" sz="900" dirty="0"/>
          </a:p>
        </p:txBody>
      </p:sp>
      <p:sp>
        <p:nvSpPr>
          <p:cNvPr id="192" name="TextBox 191"/>
          <p:cNvSpPr txBox="1"/>
          <p:nvPr/>
        </p:nvSpPr>
        <p:spPr>
          <a:xfrm>
            <a:off x="101840" y="2399143"/>
            <a:ext cx="4203460" cy="39754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b="1" dirty="0" smtClean="0"/>
              <a:t>In</a:t>
            </a:r>
            <a:r>
              <a:rPr lang="en-US" sz="1400" b="1" dirty="0"/>
              <a:t>-Time Terminal Area Risk Management (TA</a:t>
            </a:r>
            <a:r>
              <a:rPr lang="en-US" sz="1400" b="1" dirty="0" smtClean="0"/>
              <a:t>)</a:t>
            </a:r>
            <a:endParaRPr lang="en-US" sz="1400" b="1" dirty="0"/>
          </a:p>
        </p:txBody>
      </p:sp>
      <p:sp>
        <p:nvSpPr>
          <p:cNvPr id="164" name="Diamond 163"/>
          <p:cNvSpPr/>
          <p:nvPr/>
        </p:nvSpPr>
        <p:spPr>
          <a:xfrm>
            <a:off x="3454654" y="1736268"/>
            <a:ext cx="117583" cy="117583"/>
          </a:xfrm>
          <a:prstGeom prst="diamond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" name="Diamond 179"/>
          <p:cNvSpPr/>
          <p:nvPr/>
        </p:nvSpPr>
        <p:spPr>
          <a:xfrm>
            <a:off x="4810206" y="1728252"/>
            <a:ext cx="117583" cy="117583"/>
          </a:xfrm>
          <a:prstGeom prst="diamond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Diamond 192"/>
          <p:cNvSpPr/>
          <p:nvPr/>
        </p:nvSpPr>
        <p:spPr>
          <a:xfrm>
            <a:off x="5728598" y="1728252"/>
            <a:ext cx="117583" cy="117583"/>
          </a:xfrm>
          <a:prstGeom prst="diamond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" name="TextBox 193"/>
          <p:cNvSpPr txBox="1"/>
          <p:nvPr/>
        </p:nvSpPr>
        <p:spPr>
          <a:xfrm>
            <a:off x="7926713" y="1651988"/>
            <a:ext cx="198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4</a:t>
            </a:r>
            <a:endParaRPr lang="en-US" sz="900" dirty="0"/>
          </a:p>
        </p:txBody>
      </p:sp>
      <p:sp>
        <p:nvSpPr>
          <p:cNvPr id="195" name="Diamond 194"/>
          <p:cNvSpPr/>
          <p:nvPr/>
        </p:nvSpPr>
        <p:spPr>
          <a:xfrm>
            <a:off x="8128898" y="1728252"/>
            <a:ext cx="117583" cy="117583"/>
          </a:xfrm>
          <a:prstGeom prst="diamond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" name="TextBox 195"/>
          <p:cNvSpPr txBox="1"/>
          <p:nvPr/>
        </p:nvSpPr>
        <p:spPr>
          <a:xfrm>
            <a:off x="4330699" y="4779753"/>
            <a:ext cx="4356101" cy="53236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400" b="1" dirty="0"/>
              <a:t>Architecture for </a:t>
            </a:r>
            <a:r>
              <a:rPr lang="en-US" sz="1400" b="1" dirty="0" smtClean="0"/>
              <a:t>Secure </a:t>
            </a:r>
            <a:r>
              <a:rPr lang="en-US" sz="1400" b="1" dirty="0"/>
              <a:t>NAS-wide </a:t>
            </a:r>
            <a:r>
              <a:rPr lang="en-US" sz="1400" b="1" dirty="0" smtClean="0"/>
              <a:t>Data </a:t>
            </a:r>
            <a:r>
              <a:rPr lang="en-US" sz="1400" b="1" dirty="0"/>
              <a:t>collection and </a:t>
            </a:r>
            <a:r>
              <a:rPr lang="en-US" sz="1400" b="1" dirty="0" smtClean="0"/>
              <a:t>Sharing</a:t>
            </a:r>
          </a:p>
        </p:txBody>
      </p:sp>
      <p:sp>
        <p:nvSpPr>
          <p:cNvPr id="197" name="TextBox 196"/>
          <p:cNvSpPr txBox="1"/>
          <p:nvPr/>
        </p:nvSpPr>
        <p:spPr>
          <a:xfrm>
            <a:off x="92676" y="3988338"/>
            <a:ext cx="4212623" cy="4572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b="1" dirty="0"/>
              <a:t>In-Time Safety Nets for Emerging Operations (EO)</a:t>
            </a:r>
          </a:p>
        </p:txBody>
      </p:sp>
      <p:sp>
        <p:nvSpPr>
          <p:cNvPr id="198" name="TextBox 197"/>
          <p:cNvSpPr txBox="1"/>
          <p:nvPr/>
        </p:nvSpPr>
        <p:spPr>
          <a:xfrm>
            <a:off x="4076700" y="3130903"/>
            <a:ext cx="4169781" cy="5232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400" b="1" dirty="0"/>
              <a:t>Safe and Effective Teaming for Prevention, Mitigation and Recovery</a:t>
            </a:r>
          </a:p>
        </p:txBody>
      </p:sp>
      <p:sp>
        <p:nvSpPr>
          <p:cNvPr id="199" name="TextBox 198"/>
          <p:cNvSpPr txBox="1"/>
          <p:nvPr/>
        </p:nvSpPr>
        <p:spPr>
          <a:xfrm>
            <a:off x="4330700" y="5664785"/>
            <a:ext cx="4356100" cy="41549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ctr">
              <a:lnSpc>
                <a:spcPct val="150000"/>
              </a:lnSpc>
              <a:defRPr sz="1400"/>
            </a:lvl1pPr>
          </a:lstStyle>
          <a:p>
            <a:r>
              <a:rPr lang="en-US" b="1" dirty="0"/>
              <a:t>Assurance of Predictive </a:t>
            </a:r>
            <a:r>
              <a:rPr lang="en-US" b="1" dirty="0" smtClean="0"/>
              <a:t>Automated Mitigations</a:t>
            </a:r>
            <a:endParaRPr lang="en-US" b="1" dirty="0"/>
          </a:p>
        </p:txBody>
      </p:sp>
      <p:sp>
        <p:nvSpPr>
          <p:cNvPr id="200" name="TextBox 199"/>
          <p:cNvSpPr txBox="1"/>
          <p:nvPr/>
        </p:nvSpPr>
        <p:spPr>
          <a:xfrm>
            <a:off x="115311" y="6153041"/>
            <a:ext cx="4185760" cy="41549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ctr">
              <a:lnSpc>
                <a:spcPct val="150000"/>
              </a:lnSpc>
              <a:defRPr sz="1400"/>
            </a:lvl1pPr>
          </a:lstStyle>
          <a:p>
            <a:r>
              <a:rPr lang="en-US" b="1" dirty="0"/>
              <a:t>Complex Autonomous Systems Assurance (CASA)</a:t>
            </a:r>
          </a:p>
        </p:txBody>
      </p:sp>
      <p:cxnSp>
        <p:nvCxnSpPr>
          <p:cNvPr id="17" name="Straight Arrow Connector 16"/>
          <p:cNvCxnSpPr>
            <a:endCxn id="198" idx="1"/>
          </p:cNvCxnSpPr>
          <p:nvPr/>
        </p:nvCxnSpPr>
        <p:spPr>
          <a:xfrm>
            <a:off x="3267693" y="2796688"/>
            <a:ext cx="809007" cy="5958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1" name="Straight Arrow Connector 200"/>
          <p:cNvCxnSpPr>
            <a:endCxn id="198" idx="1"/>
          </p:cNvCxnSpPr>
          <p:nvPr/>
        </p:nvCxnSpPr>
        <p:spPr>
          <a:xfrm flipV="1">
            <a:off x="3454654" y="3392513"/>
            <a:ext cx="622046" cy="5958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Arrow Connector 202"/>
          <p:cNvCxnSpPr/>
          <p:nvPr/>
        </p:nvCxnSpPr>
        <p:spPr>
          <a:xfrm>
            <a:off x="3162300" y="4477831"/>
            <a:ext cx="1138771" cy="116849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4" name="Straight Arrow Connector 203"/>
          <p:cNvCxnSpPr>
            <a:endCxn id="196" idx="1"/>
          </p:cNvCxnSpPr>
          <p:nvPr/>
        </p:nvCxnSpPr>
        <p:spPr>
          <a:xfrm>
            <a:off x="3162300" y="4477831"/>
            <a:ext cx="1168399" cy="56810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9" name="Group 28"/>
          <p:cNvGrpSpPr/>
          <p:nvPr/>
        </p:nvGrpSpPr>
        <p:grpSpPr>
          <a:xfrm>
            <a:off x="2503376" y="3726204"/>
            <a:ext cx="1446325" cy="259759"/>
            <a:chOff x="2312876" y="3180105"/>
            <a:chExt cx="1446325" cy="259759"/>
          </a:xfrm>
        </p:grpSpPr>
        <p:sp>
          <p:nvSpPr>
            <p:cNvPr id="206" name="Rectangle 205" descr="&quot;&quot;"/>
            <p:cNvSpPr/>
            <p:nvPr/>
          </p:nvSpPr>
          <p:spPr>
            <a:xfrm>
              <a:off x="2312876" y="3180105"/>
              <a:ext cx="1446325" cy="25975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7" name="TextBox 206"/>
            <p:cNvSpPr txBox="1"/>
            <p:nvPr/>
          </p:nvSpPr>
          <p:spPr>
            <a:xfrm>
              <a:off x="2327659" y="3209032"/>
              <a:ext cx="143154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  <a:cs typeface="Arial"/>
                </a:rPr>
                <a:t>Uncertainty Management</a:t>
              </a:r>
              <a:endParaRPr lang="en-US" sz="900" dirty="0">
                <a:solidFill>
                  <a:schemeClr val="bg1"/>
                </a:solidFill>
                <a:cs typeface="Arial"/>
              </a:endParaRPr>
            </a:p>
          </p:txBody>
        </p:sp>
      </p:grpSp>
      <p:grpSp>
        <p:nvGrpSpPr>
          <p:cNvPr id="210" name="Group 209"/>
          <p:cNvGrpSpPr/>
          <p:nvPr/>
        </p:nvGrpSpPr>
        <p:grpSpPr>
          <a:xfrm>
            <a:off x="3372424" y="4355448"/>
            <a:ext cx="1473764" cy="419329"/>
            <a:chOff x="2090781" y="1963535"/>
            <a:chExt cx="1473764" cy="419328"/>
          </a:xfrm>
        </p:grpSpPr>
        <p:sp>
          <p:nvSpPr>
            <p:cNvPr id="214" name="Rectangle 213" descr="&quot;&quot;"/>
            <p:cNvSpPr/>
            <p:nvPr/>
          </p:nvSpPr>
          <p:spPr>
            <a:xfrm>
              <a:off x="2149715" y="2032085"/>
              <a:ext cx="1414830" cy="350778"/>
            </a:xfrm>
            <a:prstGeom prst="rect">
              <a:avLst/>
            </a:prstGeom>
            <a:solidFill>
              <a:srgbClr val="65B034"/>
            </a:solidFill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 dirty="0">
                <a:solidFill>
                  <a:srgbClr val="FFFFFF"/>
                </a:solidFill>
              </a:endParaRPr>
            </a:p>
          </p:txBody>
        </p:sp>
        <p:sp>
          <p:nvSpPr>
            <p:cNvPr id="215" name="TextBox 214"/>
            <p:cNvSpPr txBox="1"/>
            <p:nvPr/>
          </p:nvSpPr>
          <p:spPr>
            <a:xfrm>
              <a:off x="2090781" y="1963535"/>
              <a:ext cx="1355306" cy="369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rgbClr val="FFFFFF"/>
                  </a:solidFill>
                  <a:cs typeface="Arial"/>
                </a:rPr>
                <a:t>Requirements  for data transfer and fusion</a:t>
              </a:r>
              <a:endParaRPr lang="en-US" sz="900" baseline="30000" dirty="0">
                <a:solidFill>
                  <a:srgbClr val="FFFFFF"/>
                </a:solidFill>
                <a:cs typeface="Arial"/>
              </a:endParaRPr>
            </a:p>
          </p:txBody>
        </p:sp>
      </p:grpSp>
      <p:grpSp>
        <p:nvGrpSpPr>
          <p:cNvPr id="217" name="Group 216"/>
          <p:cNvGrpSpPr/>
          <p:nvPr/>
        </p:nvGrpSpPr>
        <p:grpSpPr>
          <a:xfrm>
            <a:off x="2440080" y="5836595"/>
            <a:ext cx="2017093" cy="369332"/>
            <a:chOff x="1849726" y="2882895"/>
            <a:chExt cx="2017093" cy="369332"/>
          </a:xfrm>
        </p:grpSpPr>
        <p:sp>
          <p:nvSpPr>
            <p:cNvPr id="218" name="Rectangle 217" descr="&quot;&quot;"/>
            <p:cNvSpPr/>
            <p:nvPr/>
          </p:nvSpPr>
          <p:spPr>
            <a:xfrm>
              <a:off x="1899225" y="2921084"/>
              <a:ext cx="1967594" cy="288686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9" name="TextBox 218"/>
            <p:cNvSpPr txBox="1"/>
            <p:nvPr/>
          </p:nvSpPr>
          <p:spPr>
            <a:xfrm>
              <a:off x="1849726" y="2882895"/>
              <a:ext cx="20050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  <a:cs typeface="Arial"/>
                </a:rPr>
                <a:t>Tools to manage assurance throughout system-wide evolution</a:t>
              </a:r>
              <a:endParaRPr lang="en-US" sz="900" dirty="0">
                <a:solidFill>
                  <a:schemeClr val="bg1"/>
                </a:solidFill>
                <a:cs typeface="Arial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2441826" y="2788176"/>
            <a:ext cx="1584073" cy="273484"/>
            <a:chOff x="2200526" y="2381777"/>
            <a:chExt cx="1584073" cy="273484"/>
          </a:xfrm>
        </p:grpSpPr>
        <p:sp>
          <p:nvSpPr>
            <p:cNvPr id="221" name="Rectangle 220" descr="&quot;&quot;"/>
            <p:cNvSpPr/>
            <p:nvPr/>
          </p:nvSpPr>
          <p:spPr>
            <a:xfrm>
              <a:off x="2250337" y="2389925"/>
              <a:ext cx="1382851" cy="265336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2" name="TextBox 221"/>
            <p:cNvSpPr txBox="1"/>
            <p:nvPr/>
          </p:nvSpPr>
          <p:spPr>
            <a:xfrm>
              <a:off x="2200526" y="2381777"/>
              <a:ext cx="158407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  <a:cs typeface="Arial"/>
                </a:rPr>
                <a:t>Initial decision support tools</a:t>
              </a:r>
              <a:endParaRPr lang="en-US" sz="900" dirty="0">
                <a:solidFill>
                  <a:schemeClr val="bg1"/>
                </a:solidFill>
                <a:cs typeface="Arial"/>
              </a:endParaRPr>
            </a:p>
          </p:txBody>
        </p:sp>
      </p:grpSp>
      <p:grpSp>
        <p:nvGrpSpPr>
          <p:cNvPr id="223" name="Group 222"/>
          <p:cNvGrpSpPr/>
          <p:nvPr/>
        </p:nvGrpSpPr>
        <p:grpSpPr>
          <a:xfrm>
            <a:off x="2424801" y="4697856"/>
            <a:ext cx="2013113" cy="369332"/>
            <a:chOff x="1849726" y="2882895"/>
            <a:chExt cx="2013113" cy="369332"/>
          </a:xfrm>
        </p:grpSpPr>
        <p:sp>
          <p:nvSpPr>
            <p:cNvPr id="224" name="Rectangle 223" descr="&quot;&quot;"/>
            <p:cNvSpPr/>
            <p:nvPr/>
          </p:nvSpPr>
          <p:spPr>
            <a:xfrm>
              <a:off x="1899225" y="2921084"/>
              <a:ext cx="1963614" cy="288686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5" name="TextBox 224"/>
            <p:cNvSpPr txBox="1"/>
            <p:nvPr/>
          </p:nvSpPr>
          <p:spPr>
            <a:xfrm>
              <a:off x="1849726" y="2882895"/>
              <a:ext cx="19025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  <a:cs typeface="Arial"/>
                </a:rPr>
                <a:t>Tools for state awareness of all elements of the NAS</a:t>
              </a:r>
              <a:endParaRPr lang="en-US" sz="900" dirty="0">
                <a:solidFill>
                  <a:schemeClr val="bg1"/>
                </a:solidFill>
                <a:cs typeface="Arial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2243405" y="2992642"/>
            <a:ext cx="1801487" cy="369333"/>
            <a:chOff x="300305" y="2408443"/>
            <a:chExt cx="1801487" cy="369333"/>
          </a:xfrm>
        </p:grpSpPr>
        <p:sp>
          <p:nvSpPr>
            <p:cNvPr id="227" name="Rectangle 226" descr="&quot;&quot;"/>
            <p:cNvSpPr/>
            <p:nvPr/>
          </p:nvSpPr>
          <p:spPr>
            <a:xfrm>
              <a:off x="360946" y="2438166"/>
              <a:ext cx="1572107" cy="339610"/>
            </a:xfrm>
            <a:prstGeom prst="rect">
              <a:avLst/>
            </a:prstGeom>
            <a:solidFill>
              <a:srgbClr val="65B034"/>
            </a:solidFill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8" name="TextBox 227"/>
            <p:cNvSpPr txBox="1"/>
            <p:nvPr/>
          </p:nvSpPr>
          <p:spPr>
            <a:xfrm>
              <a:off x="300305" y="2408443"/>
              <a:ext cx="18014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  <a:latin typeface="Calibri"/>
                  <a:cs typeface="Calibri"/>
                </a:rPr>
                <a:t>System-wide models and metrics to characterize safe operations</a:t>
              </a:r>
              <a:endParaRPr lang="en-US" sz="900" dirty="0">
                <a:solidFill>
                  <a:schemeClr val="bg1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1918579" y="3323874"/>
            <a:ext cx="2000097" cy="230833"/>
            <a:chOff x="1842379" y="2904775"/>
            <a:chExt cx="2000097" cy="230833"/>
          </a:xfrm>
        </p:grpSpPr>
        <p:sp>
          <p:nvSpPr>
            <p:cNvPr id="230" name="Rectangle 229" descr="&quot;&quot;"/>
            <p:cNvSpPr/>
            <p:nvPr/>
          </p:nvSpPr>
          <p:spPr>
            <a:xfrm>
              <a:off x="1887898" y="2942966"/>
              <a:ext cx="1954578" cy="19264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1" name="TextBox 230"/>
            <p:cNvSpPr txBox="1"/>
            <p:nvPr/>
          </p:nvSpPr>
          <p:spPr>
            <a:xfrm>
              <a:off x="1842379" y="2904775"/>
              <a:ext cx="200009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  <a:cs typeface="Arial"/>
                </a:rPr>
                <a:t>Matured analysis tools and techniques</a:t>
              </a:r>
              <a:endParaRPr lang="en-US" sz="900" dirty="0">
                <a:solidFill>
                  <a:schemeClr val="bg1"/>
                </a:solidFill>
                <a:cs typeface="Arial"/>
              </a:endParaRPr>
            </a:p>
          </p:txBody>
        </p:sp>
      </p:grpSp>
      <p:grpSp>
        <p:nvGrpSpPr>
          <p:cNvPr id="232" name="Group 231"/>
          <p:cNvGrpSpPr/>
          <p:nvPr/>
        </p:nvGrpSpPr>
        <p:grpSpPr>
          <a:xfrm>
            <a:off x="2439279" y="5000274"/>
            <a:ext cx="2000097" cy="230833"/>
            <a:chOff x="1842379" y="2904775"/>
            <a:chExt cx="2000097" cy="230833"/>
          </a:xfrm>
        </p:grpSpPr>
        <p:sp>
          <p:nvSpPr>
            <p:cNvPr id="233" name="Rectangle 232" descr="&quot;&quot;"/>
            <p:cNvSpPr/>
            <p:nvPr/>
          </p:nvSpPr>
          <p:spPr>
            <a:xfrm>
              <a:off x="1887898" y="2942966"/>
              <a:ext cx="1954578" cy="19264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4" name="TextBox 233"/>
            <p:cNvSpPr txBox="1"/>
            <p:nvPr/>
          </p:nvSpPr>
          <p:spPr>
            <a:xfrm>
              <a:off x="1842379" y="2904775"/>
              <a:ext cx="200009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  <a:cs typeface="Arial"/>
                </a:rPr>
                <a:t>Matured analysis tools and techniques</a:t>
              </a:r>
              <a:endParaRPr lang="en-US" sz="900" dirty="0">
                <a:solidFill>
                  <a:schemeClr val="bg1"/>
                </a:solidFill>
                <a:cs typeface="Arial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Potential Out-year RSSA TCs (draft)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30991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0" y="1579217"/>
            <a:ext cx="9144000" cy="954107"/>
          </a:xfrm>
          <a:prstGeom prst="rect">
            <a:avLst/>
          </a:prstGeom>
          <a:noFill/>
        </p:spPr>
        <p:txBody>
          <a:bodyPr wrap="square" numCol="3" rtlCol="0">
            <a:spAutoFit/>
          </a:bodyPr>
          <a:lstStyle/>
          <a:p>
            <a:pPr marL="111125" indent="-111125">
              <a:buAutoNum type="arabicPeriod"/>
            </a:pPr>
            <a:r>
              <a:rPr lang="en-US" sz="800" dirty="0" smtClean="0"/>
              <a:t>Tools for High Integrity Data Capture and Fusion </a:t>
            </a:r>
          </a:p>
          <a:p>
            <a:pPr marL="111125" indent="-111125">
              <a:buAutoNum type="arabicPeriod"/>
            </a:pPr>
            <a:r>
              <a:rPr lang="en-US" sz="800" dirty="0" smtClean="0"/>
              <a:t>Mitigation Selection Capability for Selected Applications </a:t>
            </a:r>
          </a:p>
          <a:p>
            <a:pPr marL="111125" indent="-111125">
              <a:buAutoNum type="arabicPeriod"/>
            </a:pPr>
            <a:r>
              <a:rPr lang="en-US" sz="800" dirty="0" smtClean="0"/>
              <a:t>Local Real-Time Domain Monitoring &amp; Alerting Tools</a:t>
            </a:r>
          </a:p>
          <a:p>
            <a:pPr marL="111125" indent="-111125">
              <a:buAutoNum type="arabicPeriod"/>
            </a:pPr>
            <a:endParaRPr lang="en-US" sz="800" dirty="0"/>
          </a:p>
          <a:p>
            <a:pPr marL="111125" indent="-111125">
              <a:buAutoNum type="arabicPeriod"/>
            </a:pPr>
            <a:endParaRPr lang="en-US" sz="800" dirty="0" smtClean="0"/>
          </a:p>
          <a:p>
            <a:pPr marL="111125" indent="-111125">
              <a:buAutoNum type="arabicPeriod"/>
            </a:pPr>
            <a:endParaRPr lang="en-US" sz="800" dirty="0"/>
          </a:p>
          <a:p>
            <a:pPr marL="111125" indent="-111125">
              <a:buAutoNum type="arabicPeriod"/>
            </a:pPr>
            <a:endParaRPr lang="en-US" sz="800" dirty="0" smtClean="0"/>
          </a:p>
          <a:p>
            <a:pPr marL="111125" indent="-111125">
              <a:buAutoNum type="arabicPeriod"/>
            </a:pPr>
            <a:r>
              <a:rPr lang="en-US" sz="800" dirty="0" smtClean="0"/>
              <a:t>Continuous NAS-Wide Monitoring</a:t>
            </a:r>
          </a:p>
          <a:p>
            <a:pPr marL="111125" indent="-111125">
              <a:buAutoNum type="arabicPeriod"/>
            </a:pPr>
            <a:r>
              <a:rPr lang="en-US" sz="800" dirty="0" smtClean="0"/>
              <a:t>Trustworthy Tactical and Strategic Decision Support Tools</a:t>
            </a:r>
          </a:p>
          <a:p>
            <a:pPr marL="111125" indent="-111125">
              <a:buAutoNum type="arabicPeriod"/>
            </a:pPr>
            <a:r>
              <a:rPr lang="en-US" sz="800" dirty="0" smtClean="0"/>
              <a:t>Adaptive Human-Automation Teaming</a:t>
            </a:r>
          </a:p>
          <a:p>
            <a:pPr marL="111125" indent="-111125">
              <a:buAutoNum type="arabicPeriod"/>
            </a:pPr>
            <a:endParaRPr lang="en-US" sz="800" dirty="0"/>
          </a:p>
          <a:p>
            <a:pPr marL="111125" indent="-111125">
              <a:buAutoNum type="arabicPeriod"/>
            </a:pPr>
            <a:endParaRPr lang="en-US" sz="800" dirty="0" smtClean="0"/>
          </a:p>
          <a:p>
            <a:pPr marL="111125" indent="-111125">
              <a:buAutoNum type="arabicPeriod"/>
            </a:pPr>
            <a:endParaRPr lang="en-US" sz="800" dirty="0"/>
          </a:p>
          <a:p>
            <a:pPr marL="111125" indent="-111125">
              <a:buAutoNum type="arabicPeriod"/>
            </a:pPr>
            <a:endParaRPr lang="en-US" sz="800" dirty="0" smtClean="0"/>
          </a:p>
          <a:p>
            <a:pPr marL="111125" indent="-111125">
              <a:buAutoNum type="arabicPeriod"/>
            </a:pPr>
            <a:r>
              <a:rPr lang="en-US" sz="800" dirty="0" smtClean="0"/>
              <a:t>Assurance Tools for Safety Preservation Systems</a:t>
            </a:r>
          </a:p>
          <a:p>
            <a:pPr marL="111125" indent="-111125">
              <a:buAutoNum type="arabicPeriod"/>
            </a:pPr>
            <a:r>
              <a:rPr lang="en-US" sz="800" dirty="0" smtClean="0"/>
              <a:t>Real-time intelligent safety monitoring</a:t>
            </a:r>
          </a:p>
          <a:p>
            <a:pPr marL="111125" indent="-111125">
              <a:buAutoNum type="arabicPeriod"/>
            </a:pPr>
            <a:r>
              <a:rPr lang="en-US" sz="800" dirty="0" smtClean="0"/>
              <a:t>Automated Tools for Intelligent Threat Management</a:t>
            </a:r>
            <a:endParaRPr lang="en-US" sz="800" dirty="0"/>
          </a:p>
        </p:txBody>
      </p:sp>
      <p:grpSp>
        <p:nvGrpSpPr>
          <p:cNvPr id="177" name="Group 176"/>
          <p:cNvGrpSpPr/>
          <p:nvPr/>
        </p:nvGrpSpPr>
        <p:grpSpPr>
          <a:xfrm>
            <a:off x="6496808" y="5963603"/>
            <a:ext cx="2371296" cy="599620"/>
            <a:chOff x="1695976" y="2899486"/>
            <a:chExt cx="2371296" cy="599620"/>
          </a:xfrm>
        </p:grpSpPr>
        <p:sp>
          <p:nvSpPr>
            <p:cNvPr id="178" name="Rectangle 177" descr="&quot;&quot;"/>
            <p:cNvSpPr/>
            <p:nvPr/>
          </p:nvSpPr>
          <p:spPr>
            <a:xfrm>
              <a:off x="1749095" y="2899486"/>
              <a:ext cx="2318177" cy="59962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9" name="TextBox 178"/>
            <p:cNvSpPr txBox="1"/>
            <p:nvPr/>
          </p:nvSpPr>
          <p:spPr>
            <a:xfrm>
              <a:off x="1695976" y="2931641"/>
              <a:ext cx="2327464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  <a:cs typeface="Arial"/>
                </a:rPr>
                <a:t>Demonstration of feasibility and effectiveness of autonomous/automated event mitigation based on RSSA detection and guidance</a:t>
              </a:r>
              <a:endParaRPr lang="en-US" sz="900" dirty="0">
                <a:solidFill>
                  <a:schemeClr val="bg1"/>
                </a:solidFill>
                <a:cs typeface="Arial"/>
              </a:endParaRPr>
            </a:p>
          </p:txBody>
        </p:sp>
      </p:grpSp>
      <p:grpSp>
        <p:nvGrpSpPr>
          <p:cNvPr id="121" name="Group 120"/>
          <p:cNvGrpSpPr/>
          <p:nvPr/>
        </p:nvGrpSpPr>
        <p:grpSpPr>
          <a:xfrm>
            <a:off x="4001603" y="5963608"/>
            <a:ext cx="2374881" cy="599620"/>
            <a:chOff x="1842764" y="2921085"/>
            <a:chExt cx="2374881" cy="599620"/>
          </a:xfrm>
        </p:grpSpPr>
        <p:sp>
          <p:nvSpPr>
            <p:cNvPr id="122" name="Rectangle 121" descr="&quot;&quot;"/>
            <p:cNvSpPr/>
            <p:nvPr/>
          </p:nvSpPr>
          <p:spPr>
            <a:xfrm>
              <a:off x="1899468" y="2921085"/>
              <a:ext cx="2318177" cy="59962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1842764" y="2943890"/>
              <a:ext cx="2281212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  <a:cs typeface="Arial"/>
                </a:rPr>
                <a:t>Demonstration of effective alert notification and guidance to end users for NAS-wide/system-wide safety event mitigation</a:t>
              </a:r>
              <a:endParaRPr lang="en-US" sz="900" dirty="0">
                <a:solidFill>
                  <a:schemeClr val="bg1"/>
                </a:solidFill>
                <a:cs typeface="Arial"/>
              </a:endParaRPr>
            </a:p>
          </p:txBody>
        </p:sp>
      </p:grpSp>
      <p:grpSp>
        <p:nvGrpSpPr>
          <p:cNvPr id="118" name="Group 117"/>
          <p:cNvGrpSpPr/>
          <p:nvPr/>
        </p:nvGrpSpPr>
        <p:grpSpPr>
          <a:xfrm>
            <a:off x="863683" y="5958917"/>
            <a:ext cx="1955812" cy="652856"/>
            <a:chOff x="1842763" y="2921085"/>
            <a:chExt cx="1955812" cy="652856"/>
          </a:xfrm>
        </p:grpSpPr>
        <p:sp>
          <p:nvSpPr>
            <p:cNvPr id="119" name="Rectangle 118" descr="&quot;&quot;"/>
            <p:cNvSpPr/>
            <p:nvPr/>
          </p:nvSpPr>
          <p:spPr>
            <a:xfrm>
              <a:off x="1899224" y="2921085"/>
              <a:ext cx="1899351" cy="61906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1842763" y="2927610"/>
              <a:ext cx="18870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  <a:cs typeface="Arial"/>
                </a:rPr>
                <a:t>Demonstration of notification and guidance to end users for domain specific individual safety event detection and mitigation</a:t>
              </a:r>
              <a:endParaRPr lang="en-US" sz="900" dirty="0">
                <a:solidFill>
                  <a:schemeClr val="bg1"/>
                </a:solidFill>
                <a:cs typeface="Arial"/>
              </a:endParaRPr>
            </a:p>
          </p:txBody>
        </p:sp>
      </p:grpSp>
      <p:grpSp>
        <p:nvGrpSpPr>
          <p:cNvPr id="174" name="Group 173"/>
          <p:cNvGrpSpPr/>
          <p:nvPr/>
        </p:nvGrpSpPr>
        <p:grpSpPr>
          <a:xfrm>
            <a:off x="7030444" y="5427970"/>
            <a:ext cx="2040435" cy="529976"/>
            <a:chOff x="2727368" y="2921085"/>
            <a:chExt cx="2040435" cy="529976"/>
          </a:xfrm>
        </p:grpSpPr>
        <p:sp>
          <p:nvSpPr>
            <p:cNvPr id="175" name="Rectangle 174" descr="&quot;&quot;"/>
            <p:cNvSpPr/>
            <p:nvPr/>
          </p:nvSpPr>
          <p:spPr>
            <a:xfrm>
              <a:off x="2746654" y="2921085"/>
              <a:ext cx="2021149" cy="50595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6" name="TextBox 175"/>
            <p:cNvSpPr txBox="1"/>
            <p:nvPr/>
          </p:nvSpPr>
          <p:spPr>
            <a:xfrm>
              <a:off x="2727368" y="2943230"/>
              <a:ext cx="1971494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  <a:cs typeface="Arial"/>
                </a:rPr>
                <a:t>Demonstration of automated RSSA System in real world operations and hardware systems</a:t>
              </a:r>
              <a:endParaRPr lang="en-US" sz="900" dirty="0">
                <a:solidFill>
                  <a:schemeClr val="bg1"/>
                </a:solidFill>
                <a:cs typeface="Arial"/>
              </a:endParaRPr>
            </a:p>
          </p:txBody>
        </p:sp>
      </p:grpSp>
      <p:grpSp>
        <p:nvGrpSpPr>
          <p:cNvPr id="111" name="Group 110"/>
          <p:cNvGrpSpPr/>
          <p:nvPr/>
        </p:nvGrpSpPr>
        <p:grpSpPr>
          <a:xfrm>
            <a:off x="2887334" y="5418076"/>
            <a:ext cx="2925040" cy="518538"/>
            <a:chOff x="1842764" y="2921085"/>
            <a:chExt cx="2925040" cy="518537"/>
          </a:xfrm>
        </p:grpSpPr>
        <p:sp>
          <p:nvSpPr>
            <p:cNvPr id="112" name="Rectangle 111" descr="&quot;&quot;"/>
            <p:cNvSpPr/>
            <p:nvPr/>
          </p:nvSpPr>
          <p:spPr>
            <a:xfrm>
              <a:off x="1899223" y="2921085"/>
              <a:ext cx="2868581" cy="50595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1842764" y="2931792"/>
              <a:ext cx="2847895" cy="507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  <a:cs typeface="Arial"/>
                </a:rPr>
                <a:t>Demonstration of integrated predictive capability effectiveness for safety relevant anomaly detection and mitigation across the entire NAS</a:t>
              </a:r>
              <a:endParaRPr lang="en-US" sz="900" dirty="0">
                <a:solidFill>
                  <a:schemeClr val="bg1"/>
                </a:solidFill>
                <a:cs typeface="Arial"/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1" y="5389543"/>
            <a:ext cx="331789" cy="1188439"/>
            <a:chOff x="0" y="5399962"/>
            <a:chExt cx="331789" cy="1188439"/>
          </a:xfrm>
        </p:grpSpPr>
        <p:sp>
          <p:nvSpPr>
            <p:cNvPr id="39" name="Rectangle 38" descr="&quot;&quot;"/>
            <p:cNvSpPr/>
            <p:nvPr/>
          </p:nvSpPr>
          <p:spPr>
            <a:xfrm>
              <a:off x="0" y="5419148"/>
              <a:ext cx="331789" cy="116925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TextBox 15"/>
            <p:cNvSpPr txBox="1"/>
            <p:nvPr/>
          </p:nvSpPr>
          <p:spPr>
            <a:xfrm rot="16200000">
              <a:off x="-404712" y="5836896"/>
              <a:ext cx="11047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 smtClean="0">
                  <a:solidFill>
                    <a:schemeClr val="bg1"/>
                  </a:solidFill>
                  <a:latin typeface="Arial"/>
                  <a:cs typeface="Arial"/>
                </a:rPr>
                <a:t>Demonstration</a:t>
              </a:r>
              <a:endParaRPr lang="en-US" sz="900" dirty="0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171" name="Group 170"/>
          <p:cNvGrpSpPr/>
          <p:nvPr/>
        </p:nvGrpSpPr>
        <p:grpSpPr>
          <a:xfrm>
            <a:off x="6915039" y="5054397"/>
            <a:ext cx="2228961" cy="337961"/>
            <a:chOff x="3302505" y="2903997"/>
            <a:chExt cx="2228961" cy="337961"/>
          </a:xfrm>
        </p:grpSpPr>
        <p:sp>
          <p:nvSpPr>
            <p:cNvPr id="172" name="Rectangle 171" descr="&quot;&quot;"/>
            <p:cNvSpPr/>
            <p:nvPr/>
          </p:nvSpPr>
          <p:spPr>
            <a:xfrm>
              <a:off x="3302505" y="2921085"/>
              <a:ext cx="2228961" cy="320873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3" name="TextBox 172"/>
            <p:cNvSpPr txBox="1"/>
            <p:nvPr/>
          </p:nvSpPr>
          <p:spPr>
            <a:xfrm>
              <a:off x="3302505" y="2903997"/>
              <a:ext cx="195306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  <a:cs typeface="Arial"/>
                </a:rPr>
                <a:t>Interface for automated mitigation</a:t>
              </a:r>
              <a:endParaRPr lang="en-US" sz="900" dirty="0">
                <a:solidFill>
                  <a:schemeClr val="bg1"/>
                </a:solidFill>
                <a:cs typeface="Arial"/>
              </a:endParaRPr>
            </a:p>
          </p:txBody>
        </p:sp>
      </p:grpSp>
      <p:grpSp>
        <p:nvGrpSpPr>
          <p:cNvPr id="168" name="Group 167"/>
          <p:cNvGrpSpPr/>
          <p:nvPr/>
        </p:nvGrpSpPr>
        <p:grpSpPr>
          <a:xfrm>
            <a:off x="5112540" y="5050395"/>
            <a:ext cx="1763305" cy="369332"/>
            <a:chOff x="3302505" y="2903997"/>
            <a:chExt cx="1763305" cy="369332"/>
          </a:xfrm>
        </p:grpSpPr>
        <p:sp>
          <p:nvSpPr>
            <p:cNvPr id="169" name="Rectangle 168" descr="&quot;&quot;"/>
            <p:cNvSpPr/>
            <p:nvPr/>
          </p:nvSpPr>
          <p:spPr>
            <a:xfrm>
              <a:off x="3302506" y="2921085"/>
              <a:ext cx="1763304" cy="320873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0" name="TextBox 169"/>
            <p:cNvSpPr txBox="1"/>
            <p:nvPr/>
          </p:nvSpPr>
          <p:spPr>
            <a:xfrm>
              <a:off x="3302505" y="2903997"/>
              <a:ext cx="16453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  <a:cs typeface="Arial"/>
                </a:rPr>
                <a:t>Assurance tools for safety preservation systems</a:t>
              </a:r>
              <a:endParaRPr lang="en-US" sz="900" dirty="0">
                <a:solidFill>
                  <a:schemeClr val="bg1"/>
                </a:solidFill>
                <a:cs typeface="Arial"/>
              </a:endParaRPr>
            </a:p>
          </p:txBody>
        </p:sp>
      </p:grpSp>
      <p:grpSp>
        <p:nvGrpSpPr>
          <p:cNvPr id="165" name="Group 164"/>
          <p:cNvGrpSpPr/>
          <p:nvPr/>
        </p:nvGrpSpPr>
        <p:grpSpPr>
          <a:xfrm>
            <a:off x="2578276" y="5045479"/>
            <a:ext cx="2487797" cy="369332"/>
            <a:chOff x="3302505" y="2903997"/>
            <a:chExt cx="2487797" cy="369332"/>
          </a:xfrm>
        </p:grpSpPr>
        <p:sp>
          <p:nvSpPr>
            <p:cNvPr id="166" name="Rectangle 165" descr="&quot;&quot;"/>
            <p:cNvSpPr/>
            <p:nvPr/>
          </p:nvSpPr>
          <p:spPr>
            <a:xfrm>
              <a:off x="3302506" y="2921085"/>
              <a:ext cx="2487796" cy="320873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7" name="TextBox 166"/>
            <p:cNvSpPr txBox="1"/>
            <p:nvPr/>
          </p:nvSpPr>
          <p:spPr>
            <a:xfrm>
              <a:off x="3302505" y="2903997"/>
              <a:ext cx="23717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  <a:cs typeface="Arial"/>
                </a:rPr>
                <a:t>Safe and effective human/machine teaming in PMR executions</a:t>
              </a:r>
              <a:endParaRPr lang="en-US" sz="900" dirty="0">
                <a:solidFill>
                  <a:schemeClr val="bg1"/>
                </a:solidFill>
                <a:cs typeface="Arial"/>
              </a:endParaRPr>
            </a:p>
          </p:txBody>
        </p:sp>
      </p:grpSp>
      <p:grpSp>
        <p:nvGrpSpPr>
          <p:cNvPr id="105" name="Group 104"/>
          <p:cNvGrpSpPr/>
          <p:nvPr/>
        </p:nvGrpSpPr>
        <p:grpSpPr>
          <a:xfrm>
            <a:off x="7160341" y="4672129"/>
            <a:ext cx="1924724" cy="369332"/>
            <a:chOff x="3302505" y="2903997"/>
            <a:chExt cx="1924724" cy="369332"/>
          </a:xfrm>
        </p:grpSpPr>
        <p:sp>
          <p:nvSpPr>
            <p:cNvPr id="106" name="Rectangle 105" descr="&quot;&quot;"/>
            <p:cNvSpPr/>
            <p:nvPr/>
          </p:nvSpPr>
          <p:spPr>
            <a:xfrm>
              <a:off x="3302506" y="2921085"/>
              <a:ext cx="1924723" cy="320873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3302505" y="2903997"/>
              <a:ext cx="18187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  <a:cs typeface="Arial"/>
                </a:rPr>
                <a:t>Automated execution agents for safety threat management</a:t>
              </a:r>
              <a:endParaRPr lang="en-US" sz="900" dirty="0">
                <a:solidFill>
                  <a:schemeClr val="bg1"/>
                </a:solidFill>
                <a:cs typeface="Arial"/>
              </a:endParaRP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4950042" y="4674473"/>
            <a:ext cx="2154145" cy="369332"/>
            <a:chOff x="1489880" y="2903997"/>
            <a:chExt cx="2154145" cy="369332"/>
          </a:xfrm>
        </p:grpSpPr>
        <p:sp>
          <p:nvSpPr>
            <p:cNvPr id="103" name="Rectangle 102" descr="&quot;&quot;"/>
            <p:cNvSpPr/>
            <p:nvPr/>
          </p:nvSpPr>
          <p:spPr>
            <a:xfrm>
              <a:off x="1517421" y="2921085"/>
              <a:ext cx="2126604" cy="320873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1489880" y="2903997"/>
              <a:ext cx="2064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  <a:cs typeface="Arial"/>
                </a:rPr>
                <a:t>Adaptive human-automation teaming for optimum threat management</a:t>
              </a:r>
              <a:endParaRPr lang="en-US" sz="900" dirty="0">
                <a:solidFill>
                  <a:schemeClr val="bg1"/>
                </a:solidFill>
                <a:cs typeface="Arial"/>
              </a:endParaRPr>
            </a:p>
          </p:txBody>
        </p:sp>
      </p:grpSp>
      <p:grpSp>
        <p:nvGrpSpPr>
          <p:cNvPr id="99" name="Group 98"/>
          <p:cNvGrpSpPr/>
          <p:nvPr/>
        </p:nvGrpSpPr>
        <p:grpSpPr>
          <a:xfrm>
            <a:off x="321515" y="4675067"/>
            <a:ext cx="2941875" cy="369332"/>
            <a:chOff x="1842764" y="2903997"/>
            <a:chExt cx="2941875" cy="369332"/>
          </a:xfrm>
        </p:grpSpPr>
        <p:sp>
          <p:nvSpPr>
            <p:cNvPr id="100" name="Rectangle 99" descr="&quot;&quot;"/>
            <p:cNvSpPr/>
            <p:nvPr/>
          </p:nvSpPr>
          <p:spPr>
            <a:xfrm>
              <a:off x="1899224" y="2921085"/>
              <a:ext cx="2885415" cy="320873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1842764" y="2903997"/>
              <a:ext cx="27624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  <a:cs typeface="Arial"/>
                </a:rPr>
                <a:t>Methodologies and tools for integrated PMR plans with information uncertainty and system dynamics</a:t>
              </a:r>
              <a:endParaRPr lang="en-US" sz="900" dirty="0">
                <a:solidFill>
                  <a:schemeClr val="bg1"/>
                </a:solidFill>
                <a:cs typeface="Arial"/>
              </a:endParaRPr>
            </a:p>
          </p:txBody>
        </p:sp>
      </p:grpSp>
      <p:grpSp>
        <p:nvGrpSpPr>
          <p:cNvPr id="87" name="Group 86"/>
          <p:cNvGrpSpPr/>
          <p:nvPr/>
        </p:nvGrpSpPr>
        <p:grpSpPr>
          <a:xfrm>
            <a:off x="6792543" y="4275545"/>
            <a:ext cx="2230182" cy="284747"/>
            <a:chOff x="2481219" y="2911059"/>
            <a:chExt cx="2230182" cy="284747"/>
          </a:xfrm>
        </p:grpSpPr>
        <p:sp>
          <p:nvSpPr>
            <p:cNvPr id="88" name="Rectangle 87" descr="&quot;&quot;"/>
            <p:cNvSpPr/>
            <p:nvPr/>
          </p:nvSpPr>
          <p:spPr>
            <a:xfrm>
              <a:off x="2506685" y="2921085"/>
              <a:ext cx="2204716" cy="274721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2481219" y="2911059"/>
              <a:ext cx="209539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  <a:cs typeface="Arial"/>
                </a:rPr>
                <a:t>Multi-objective safety decision making</a:t>
              </a:r>
              <a:endParaRPr lang="en-US" sz="900" dirty="0">
                <a:solidFill>
                  <a:schemeClr val="bg1"/>
                </a:solidFill>
                <a:cs typeface="Arial"/>
              </a:endParaRPr>
            </a:p>
          </p:txBody>
        </p:sp>
      </p:grpSp>
      <p:grpSp>
        <p:nvGrpSpPr>
          <p:cNvPr id="84" name="Group 83"/>
          <p:cNvGrpSpPr/>
          <p:nvPr/>
        </p:nvGrpSpPr>
        <p:grpSpPr>
          <a:xfrm>
            <a:off x="4104535" y="4269664"/>
            <a:ext cx="2669235" cy="369332"/>
            <a:chOff x="2480346" y="2903997"/>
            <a:chExt cx="2669235" cy="369332"/>
          </a:xfrm>
        </p:grpSpPr>
        <p:sp>
          <p:nvSpPr>
            <p:cNvPr id="85" name="Rectangle 84" descr="&quot;&quot;"/>
            <p:cNvSpPr/>
            <p:nvPr/>
          </p:nvSpPr>
          <p:spPr>
            <a:xfrm>
              <a:off x="2524587" y="2921085"/>
              <a:ext cx="2624994" cy="35057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2480346" y="2903997"/>
              <a:ext cx="25903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  <a:cs typeface="Arial"/>
                </a:rPr>
                <a:t>Methods for automated tactical and strategic decision making</a:t>
              </a:r>
              <a:endParaRPr lang="en-US" sz="900" dirty="0">
                <a:solidFill>
                  <a:schemeClr val="bg1"/>
                </a:solidFill>
                <a:cs typeface="Arial"/>
              </a:endParaRPr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321294" y="4270255"/>
            <a:ext cx="2025146" cy="289521"/>
            <a:chOff x="1842765" y="2903997"/>
            <a:chExt cx="2025146" cy="289521"/>
          </a:xfrm>
        </p:grpSpPr>
        <p:sp>
          <p:nvSpPr>
            <p:cNvPr id="82" name="Rectangle 81" descr="&quot;&quot;"/>
            <p:cNvSpPr/>
            <p:nvPr/>
          </p:nvSpPr>
          <p:spPr>
            <a:xfrm>
              <a:off x="1899225" y="2921085"/>
              <a:ext cx="1968686" cy="272433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1842765" y="2903997"/>
              <a:ext cx="167665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  <a:cs typeface="Arial"/>
                </a:rPr>
                <a:t>Initial decision support tools</a:t>
              </a:r>
              <a:endParaRPr lang="en-US" sz="900" dirty="0">
                <a:solidFill>
                  <a:schemeClr val="bg1"/>
                </a:solidFill>
                <a:cs typeface="Arial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-15478" y="4282466"/>
            <a:ext cx="369332" cy="1140572"/>
            <a:chOff x="-15478" y="4311709"/>
            <a:chExt cx="369332" cy="1140572"/>
          </a:xfrm>
        </p:grpSpPr>
        <p:sp>
          <p:nvSpPr>
            <p:cNvPr id="15" name="TextBox 14"/>
            <p:cNvSpPr txBox="1"/>
            <p:nvPr/>
          </p:nvSpPr>
          <p:spPr>
            <a:xfrm rot="16200000">
              <a:off x="-336802" y="4761626"/>
              <a:ext cx="10119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 smtClean="0">
                  <a:solidFill>
                    <a:schemeClr val="bg1"/>
                  </a:solidFill>
                  <a:latin typeface="Arial"/>
                  <a:cs typeface="Arial"/>
                </a:rPr>
                <a:t>Integ. Modeling, Sim. &amp; Testing</a:t>
              </a:r>
              <a:endParaRPr lang="en-US" sz="900" dirty="0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  <p:sp>
          <p:nvSpPr>
            <p:cNvPr id="37" name="Rectangle 36" descr="&quot;&quot;"/>
            <p:cNvSpPr/>
            <p:nvPr/>
          </p:nvSpPr>
          <p:spPr>
            <a:xfrm>
              <a:off x="0" y="4311709"/>
              <a:ext cx="331789" cy="110097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TextBox 37"/>
            <p:cNvSpPr txBox="1"/>
            <p:nvPr/>
          </p:nvSpPr>
          <p:spPr>
            <a:xfrm rot="16200000">
              <a:off x="-402856" y="4753265"/>
              <a:ext cx="108801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 smtClean="0">
                  <a:solidFill>
                    <a:schemeClr val="bg1"/>
                  </a:solidFill>
                  <a:latin typeface="Arial"/>
                  <a:cs typeface="Arial"/>
                </a:rPr>
                <a:t>Mitigation</a:t>
              </a:r>
              <a:endParaRPr lang="en-US" sz="900" dirty="0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159" name="Group 158"/>
          <p:cNvGrpSpPr/>
          <p:nvPr/>
        </p:nvGrpSpPr>
        <p:grpSpPr>
          <a:xfrm>
            <a:off x="3980990" y="3910779"/>
            <a:ext cx="2065851" cy="369332"/>
            <a:chOff x="1848874" y="2882895"/>
            <a:chExt cx="2065851" cy="369332"/>
          </a:xfrm>
        </p:grpSpPr>
        <p:sp>
          <p:nvSpPr>
            <p:cNvPr id="160" name="Rectangle 159" descr="&quot;&quot;"/>
            <p:cNvSpPr/>
            <p:nvPr/>
          </p:nvSpPr>
          <p:spPr>
            <a:xfrm>
              <a:off x="1899225" y="2921085"/>
              <a:ext cx="2015500" cy="287784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1" name="TextBox 160"/>
            <p:cNvSpPr txBox="1"/>
            <p:nvPr/>
          </p:nvSpPr>
          <p:spPr>
            <a:xfrm>
              <a:off x="1848874" y="2882895"/>
              <a:ext cx="18313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  <a:cs typeface="Arial"/>
                </a:rPr>
                <a:t>Monitoring frameworks for known risks</a:t>
              </a:r>
              <a:endParaRPr lang="en-US" sz="900" dirty="0">
                <a:solidFill>
                  <a:schemeClr val="bg1"/>
                </a:solidFill>
                <a:cs typeface="Arial"/>
              </a:endParaRPr>
            </a:p>
          </p:txBody>
        </p:sp>
      </p:grpSp>
      <p:grpSp>
        <p:nvGrpSpPr>
          <p:cNvPr id="153" name="Group 152"/>
          <p:cNvGrpSpPr/>
          <p:nvPr/>
        </p:nvGrpSpPr>
        <p:grpSpPr>
          <a:xfrm>
            <a:off x="2397816" y="3914684"/>
            <a:ext cx="1525667" cy="369332"/>
            <a:chOff x="1869486" y="2882895"/>
            <a:chExt cx="1525667" cy="369332"/>
          </a:xfrm>
        </p:grpSpPr>
        <p:sp>
          <p:nvSpPr>
            <p:cNvPr id="154" name="Rectangle 153" descr="&quot;&quot;"/>
            <p:cNvSpPr/>
            <p:nvPr/>
          </p:nvSpPr>
          <p:spPr>
            <a:xfrm>
              <a:off x="1899225" y="2921085"/>
              <a:ext cx="1495928" cy="287784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5" name="TextBox 154"/>
            <p:cNvSpPr txBox="1"/>
            <p:nvPr/>
          </p:nvSpPr>
          <p:spPr>
            <a:xfrm>
              <a:off x="1869486" y="2882895"/>
              <a:ext cx="14959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  <a:cs typeface="Arial"/>
                </a:rPr>
                <a:t>Design that enables full state awareness</a:t>
              </a:r>
              <a:endParaRPr lang="en-US" sz="900" dirty="0">
                <a:solidFill>
                  <a:schemeClr val="bg1"/>
                </a:solidFill>
                <a:cs typeface="Arial"/>
              </a:endParaRPr>
            </a:p>
          </p:txBody>
        </p:sp>
      </p:grpSp>
      <p:grpSp>
        <p:nvGrpSpPr>
          <p:cNvPr id="156" name="Group 155"/>
          <p:cNvGrpSpPr/>
          <p:nvPr/>
        </p:nvGrpSpPr>
        <p:grpSpPr>
          <a:xfrm>
            <a:off x="321295" y="3913782"/>
            <a:ext cx="2013113" cy="369332"/>
            <a:chOff x="1849726" y="2882895"/>
            <a:chExt cx="2013113" cy="369332"/>
          </a:xfrm>
        </p:grpSpPr>
        <p:sp>
          <p:nvSpPr>
            <p:cNvPr id="157" name="Rectangle 156" descr="&quot;&quot;"/>
            <p:cNvSpPr/>
            <p:nvPr/>
          </p:nvSpPr>
          <p:spPr>
            <a:xfrm>
              <a:off x="1899225" y="2921084"/>
              <a:ext cx="1963614" cy="288686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8" name="TextBox 157"/>
            <p:cNvSpPr txBox="1"/>
            <p:nvPr/>
          </p:nvSpPr>
          <p:spPr>
            <a:xfrm>
              <a:off x="1849726" y="2882895"/>
              <a:ext cx="19025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  <a:cs typeface="Arial"/>
                </a:rPr>
                <a:t>Tools for state awareness of all elements of the NAS</a:t>
              </a:r>
              <a:endParaRPr lang="en-US" sz="900" dirty="0">
                <a:solidFill>
                  <a:schemeClr val="bg1"/>
                </a:solidFill>
                <a:cs typeface="Arial"/>
              </a:endParaRPr>
            </a:p>
          </p:txBody>
        </p:sp>
      </p:grpSp>
      <p:grpSp>
        <p:nvGrpSpPr>
          <p:cNvPr id="150" name="Group 149"/>
          <p:cNvGrpSpPr/>
          <p:nvPr/>
        </p:nvGrpSpPr>
        <p:grpSpPr>
          <a:xfrm>
            <a:off x="3971863" y="3595351"/>
            <a:ext cx="1763366" cy="369332"/>
            <a:chOff x="1869487" y="2882895"/>
            <a:chExt cx="1763366" cy="369332"/>
          </a:xfrm>
        </p:grpSpPr>
        <p:sp>
          <p:nvSpPr>
            <p:cNvPr id="151" name="Rectangle 150" descr="&quot;&quot;"/>
            <p:cNvSpPr/>
            <p:nvPr/>
          </p:nvSpPr>
          <p:spPr>
            <a:xfrm>
              <a:off x="1899225" y="2921085"/>
              <a:ext cx="1733628" cy="287784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2" name="TextBox 151"/>
            <p:cNvSpPr txBox="1"/>
            <p:nvPr/>
          </p:nvSpPr>
          <p:spPr>
            <a:xfrm>
              <a:off x="1869487" y="2882895"/>
              <a:ext cx="17086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  <a:cs typeface="Arial"/>
                </a:rPr>
                <a:t>Tools for Uncertainty Management</a:t>
              </a:r>
              <a:endParaRPr lang="en-US" sz="900" dirty="0">
                <a:solidFill>
                  <a:schemeClr val="bg1"/>
                </a:solidFill>
                <a:cs typeface="Arial"/>
              </a:endParaRPr>
            </a:p>
          </p:txBody>
        </p:sp>
      </p:grpSp>
      <p:grpSp>
        <p:nvGrpSpPr>
          <p:cNvPr id="117" name="Group 116"/>
          <p:cNvGrpSpPr/>
          <p:nvPr/>
        </p:nvGrpSpPr>
        <p:grpSpPr>
          <a:xfrm>
            <a:off x="2187884" y="3585567"/>
            <a:ext cx="1763367" cy="325975"/>
            <a:chOff x="1869486" y="2882895"/>
            <a:chExt cx="1763367" cy="325974"/>
          </a:xfrm>
        </p:grpSpPr>
        <p:sp>
          <p:nvSpPr>
            <p:cNvPr id="124" name="Rectangle 123" descr="&quot;&quot;"/>
            <p:cNvSpPr/>
            <p:nvPr/>
          </p:nvSpPr>
          <p:spPr>
            <a:xfrm>
              <a:off x="1899225" y="2921085"/>
              <a:ext cx="1733628" cy="287784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1869486" y="2882895"/>
              <a:ext cx="1763367" cy="230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  <a:cs typeface="Arial"/>
                </a:rPr>
                <a:t>Tools for uncertainty propagation</a:t>
              </a:r>
              <a:endParaRPr lang="en-US" sz="900" dirty="0">
                <a:solidFill>
                  <a:schemeClr val="bg1"/>
                </a:solidFill>
                <a:cs typeface="Arial"/>
              </a:endParaRPr>
            </a:p>
          </p:txBody>
        </p:sp>
      </p:grpSp>
      <p:grpSp>
        <p:nvGrpSpPr>
          <p:cNvPr id="126" name="Group 125"/>
          <p:cNvGrpSpPr/>
          <p:nvPr/>
        </p:nvGrpSpPr>
        <p:grpSpPr>
          <a:xfrm>
            <a:off x="321293" y="3584665"/>
            <a:ext cx="1748348" cy="369332"/>
            <a:chOff x="1849726" y="2882895"/>
            <a:chExt cx="1748348" cy="369332"/>
          </a:xfrm>
        </p:grpSpPr>
        <p:sp>
          <p:nvSpPr>
            <p:cNvPr id="148" name="Rectangle 147" descr="&quot;&quot;"/>
            <p:cNvSpPr/>
            <p:nvPr/>
          </p:nvSpPr>
          <p:spPr>
            <a:xfrm>
              <a:off x="1899225" y="2921084"/>
              <a:ext cx="1698849" cy="288686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9" name="TextBox 148"/>
            <p:cNvSpPr txBox="1"/>
            <p:nvPr/>
          </p:nvSpPr>
          <p:spPr>
            <a:xfrm>
              <a:off x="1849726" y="2882895"/>
              <a:ext cx="16692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  <a:cs typeface="Arial"/>
                </a:rPr>
                <a:t>Framework for Uncertainty Representation</a:t>
              </a:r>
              <a:endParaRPr lang="en-US" sz="900" dirty="0">
                <a:solidFill>
                  <a:schemeClr val="bg1"/>
                </a:solidFill>
                <a:cs typeface="Arial"/>
              </a:endParaRPr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6376238" y="3240313"/>
            <a:ext cx="2767762" cy="369332"/>
            <a:chOff x="1899225" y="2882895"/>
            <a:chExt cx="2767762" cy="369332"/>
          </a:xfrm>
        </p:grpSpPr>
        <p:sp>
          <p:nvSpPr>
            <p:cNvPr id="79" name="Rectangle 78" descr="&quot;&quot;"/>
            <p:cNvSpPr/>
            <p:nvPr/>
          </p:nvSpPr>
          <p:spPr>
            <a:xfrm>
              <a:off x="1899225" y="2921085"/>
              <a:ext cx="2767762" cy="287784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1921960" y="2882895"/>
              <a:ext cx="259558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  <a:cs typeface="Arial"/>
                </a:rPr>
                <a:t>Automated safety assurance for aviation state assessment systems</a:t>
              </a:r>
              <a:endParaRPr lang="en-US" sz="900" dirty="0">
                <a:solidFill>
                  <a:schemeClr val="bg1"/>
                </a:solidFill>
                <a:cs typeface="Arial"/>
              </a:endParaRP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2339097" y="3247872"/>
            <a:ext cx="2007307" cy="369332"/>
            <a:chOff x="1869486" y="2882895"/>
            <a:chExt cx="2007307" cy="369332"/>
          </a:xfrm>
        </p:grpSpPr>
        <p:sp>
          <p:nvSpPr>
            <p:cNvPr id="76" name="Rectangle 75" descr="&quot;&quot;"/>
            <p:cNvSpPr/>
            <p:nvPr/>
          </p:nvSpPr>
          <p:spPr>
            <a:xfrm>
              <a:off x="1899225" y="2921085"/>
              <a:ext cx="1977568" cy="287784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1869486" y="2882895"/>
              <a:ext cx="19668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  <a:cs typeface="Arial"/>
                </a:rPr>
                <a:t>Assurance tools for predictive system components</a:t>
              </a:r>
              <a:endParaRPr lang="en-US" sz="900" dirty="0">
                <a:solidFill>
                  <a:schemeClr val="bg1"/>
                </a:solidFill>
                <a:cs typeface="Arial"/>
              </a:endParaRP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322004" y="3246971"/>
            <a:ext cx="2017093" cy="369332"/>
            <a:chOff x="1849726" y="2882895"/>
            <a:chExt cx="2017093" cy="369332"/>
          </a:xfrm>
        </p:grpSpPr>
        <p:sp>
          <p:nvSpPr>
            <p:cNvPr id="70" name="Rectangle 69" descr="&quot;&quot;"/>
            <p:cNvSpPr/>
            <p:nvPr/>
          </p:nvSpPr>
          <p:spPr>
            <a:xfrm>
              <a:off x="1899225" y="2921084"/>
              <a:ext cx="1967594" cy="288686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1849726" y="2882895"/>
              <a:ext cx="20050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  <a:cs typeface="Arial"/>
                </a:rPr>
                <a:t>Tools to manage assurance throughout system-wide evolution</a:t>
              </a:r>
              <a:endParaRPr lang="en-US" sz="900" dirty="0">
                <a:solidFill>
                  <a:schemeClr val="bg1"/>
                </a:solidFill>
                <a:cs typeface="Arial"/>
              </a:endParaRPr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2517894" y="2917355"/>
            <a:ext cx="2464312" cy="369332"/>
            <a:chOff x="1866109" y="2882895"/>
            <a:chExt cx="2464312" cy="369332"/>
          </a:xfrm>
        </p:grpSpPr>
        <p:sp>
          <p:nvSpPr>
            <p:cNvPr id="73" name="Rectangle 72" descr="&quot;&quot;"/>
            <p:cNvSpPr/>
            <p:nvPr/>
          </p:nvSpPr>
          <p:spPr>
            <a:xfrm>
              <a:off x="1899224" y="2921085"/>
              <a:ext cx="2431197" cy="287784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1866109" y="2882895"/>
              <a:ext cx="23711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  <a:cs typeface="Arial"/>
                </a:rPr>
                <a:t>Assurance tools for complex airspace / aviation system-of-systems.</a:t>
              </a:r>
              <a:endParaRPr lang="en-US" sz="900" dirty="0">
                <a:solidFill>
                  <a:schemeClr val="bg1"/>
                </a:solidFill>
                <a:cs typeface="Arial"/>
              </a:endParaRP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321294" y="2919702"/>
            <a:ext cx="2153627" cy="325975"/>
            <a:chOff x="1853705" y="2882895"/>
            <a:chExt cx="2153627" cy="325974"/>
          </a:xfrm>
        </p:grpSpPr>
        <p:sp>
          <p:nvSpPr>
            <p:cNvPr id="67" name="Rectangle 66" descr="&quot;&quot;"/>
            <p:cNvSpPr/>
            <p:nvPr/>
          </p:nvSpPr>
          <p:spPr>
            <a:xfrm>
              <a:off x="1899224" y="2921085"/>
              <a:ext cx="2108108" cy="287784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1853705" y="2882895"/>
              <a:ext cx="2000097" cy="230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  <a:cs typeface="Arial"/>
                </a:rPr>
                <a:t>Matured analysis tools and techniques</a:t>
              </a:r>
              <a:endParaRPr lang="en-US" sz="900" dirty="0">
                <a:solidFill>
                  <a:schemeClr val="bg1"/>
                </a:solidFill>
                <a:cs typeface="Arial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" y="2958768"/>
            <a:ext cx="331788" cy="1293571"/>
            <a:chOff x="1" y="2414456"/>
            <a:chExt cx="331788" cy="1293570"/>
          </a:xfrm>
        </p:grpSpPr>
        <p:sp>
          <p:nvSpPr>
            <p:cNvPr id="36" name="Rectangle 35" descr="&quot;&quot;"/>
            <p:cNvSpPr/>
            <p:nvPr/>
          </p:nvSpPr>
          <p:spPr>
            <a:xfrm>
              <a:off x="1" y="2414456"/>
              <a:ext cx="331788" cy="129357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 rot="16200000">
              <a:off x="-475095" y="2948529"/>
              <a:ext cx="125699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 smtClean="0">
                  <a:solidFill>
                    <a:schemeClr val="bg1"/>
                  </a:solidFill>
                  <a:latin typeface="Arial"/>
                  <a:cs typeface="Arial"/>
                </a:rPr>
                <a:t>Assessment</a:t>
              </a:r>
              <a:endParaRPr lang="en-US" sz="900" dirty="0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145" name="Group 144"/>
          <p:cNvGrpSpPr/>
          <p:nvPr/>
        </p:nvGrpSpPr>
        <p:grpSpPr>
          <a:xfrm>
            <a:off x="6829925" y="2414306"/>
            <a:ext cx="2050638" cy="521999"/>
            <a:chOff x="768747" y="2002360"/>
            <a:chExt cx="2050638" cy="521999"/>
          </a:xfrm>
        </p:grpSpPr>
        <p:sp>
          <p:nvSpPr>
            <p:cNvPr id="146" name="Rectangle 145" descr="&quot;&quot;"/>
            <p:cNvSpPr/>
            <p:nvPr/>
          </p:nvSpPr>
          <p:spPr>
            <a:xfrm>
              <a:off x="814665" y="2032082"/>
              <a:ext cx="2004720" cy="492277"/>
            </a:xfrm>
            <a:prstGeom prst="rect">
              <a:avLst/>
            </a:prstGeom>
            <a:solidFill>
              <a:srgbClr val="65B034"/>
            </a:solidFill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7" name="TextBox 146"/>
            <p:cNvSpPr txBox="1"/>
            <p:nvPr/>
          </p:nvSpPr>
          <p:spPr>
            <a:xfrm>
              <a:off x="768747" y="2002360"/>
              <a:ext cx="1987665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chemeClr val="bg1"/>
                  </a:solidFill>
                  <a:cs typeface="Calibri"/>
                </a:rPr>
                <a:t>Automated intelligent safety monitors for real-time system-wide aviation data collection approaches</a:t>
              </a:r>
            </a:p>
          </p:txBody>
        </p:sp>
      </p:grpSp>
      <p:grpSp>
        <p:nvGrpSpPr>
          <p:cNvPr id="142" name="Group 141"/>
          <p:cNvGrpSpPr/>
          <p:nvPr/>
        </p:nvGrpSpPr>
        <p:grpSpPr>
          <a:xfrm>
            <a:off x="4699848" y="2408853"/>
            <a:ext cx="2050638" cy="521999"/>
            <a:chOff x="768747" y="2002360"/>
            <a:chExt cx="2050638" cy="521999"/>
          </a:xfrm>
        </p:grpSpPr>
        <p:sp>
          <p:nvSpPr>
            <p:cNvPr id="143" name="Rectangle 142" descr="&quot;&quot;"/>
            <p:cNvSpPr/>
            <p:nvPr/>
          </p:nvSpPr>
          <p:spPr>
            <a:xfrm>
              <a:off x="814665" y="2032082"/>
              <a:ext cx="2004720" cy="492277"/>
            </a:xfrm>
            <a:prstGeom prst="rect">
              <a:avLst/>
            </a:prstGeom>
            <a:solidFill>
              <a:srgbClr val="65B034"/>
            </a:solidFill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4" name="TextBox 143"/>
            <p:cNvSpPr txBox="1"/>
            <p:nvPr/>
          </p:nvSpPr>
          <p:spPr>
            <a:xfrm>
              <a:off x="768747" y="2002360"/>
              <a:ext cx="198766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  <a:latin typeface="Calibri"/>
                  <a:cs typeface="Calibri"/>
                </a:rPr>
                <a:t>RSSA communication application</a:t>
              </a:r>
              <a:endParaRPr lang="en-US" sz="900" dirty="0">
                <a:solidFill>
                  <a:schemeClr val="bg1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139" name="Group 138"/>
          <p:cNvGrpSpPr/>
          <p:nvPr/>
        </p:nvGrpSpPr>
        <p:grpSpPr>
          <a:xfrm>
            <a:off x="2206102" y="2413895"/>
            <a:ext cx="2313050" cy="521999"/>
            <a:chOff x="768747" y="2002360"/>
            <a:chExt cx="2313050" cy="521999"/>
          </a:xfrm>
        </p:grpSpPr>
        <p:sp>
          <p:nvSpPr>
            <p:cNvPr id="140" name="Rectangle 139" descr="&quot;&quot;"/>
            <p:cNvSpPr/>
            <p:nvPr/>
          </p:nvSpPr>
          <p:spPr>
            <a:xfrm>
              <a:off x="814665" y="2032082"/>
              <a:ext cx="2267132" cy="492277"/>
            </a:xfrm>
            <a:prstGeom prst="rect">
              <a:avLst/>
            </a:prstGeom>
            <a:solidFill>
              <a:srgbClr val="65B034"/>
            </a:solidFill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1" name="TextBox 140"/>
            <p:cNvSpPr txBox="1"/>
            <p:nvPr/>
          </p:nvSpPr>
          <p:spPr>
            <a:xfrm>
              <a:off x="768747" y="2002360"/>
              <a:ext cx="21758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  <a:latin typeface="Calibri"/>
                  <a:cs typeface="Calibri"/>
                </a:rPr>
                <a:t>Operational integrity assurance on inputs to critical decision-making functions</a:t>
              </a:r>
              <a:endParaRPr lang="en-US" sz="900" dirty="0">
                <a:solidFill>
                  <a:schemeClr val="bg1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300305" y="2408443"/>
            <a:ext cx="1987665" cy="521999"/>
            <a:chOff x="747757" y="2002360"/>
            <a:chExt cx="1987665" cy="521999"/>
          </a:xfrm>
        </p:grpSpPr>
        <p:sp>
          <p:nvSpPr>
            <p:cNvPr id="137" name="Rectangle 136" descr="&quot;&quot;"/>
            <p:cNvSpPr/>
            <p:nvPr/>
          </p:nvSpPr>
          <p:spPr>
            <a:xfrm>
              <a:off x="814665" y="2032082"/>
              <a:ext cx="1734579" cy="492277"/>
            </a:xfrm>
            <a:prstGeom prst="rect">
              <a:avLst/>
            </a:prstGeom>
            <a:solidFill>
              <a:srgbClr val="65B034"/>
            </a:solidFill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8" name="TextBox 137"/>
            <p:cNvSpPr txBox="1"/>
            <p:nvPr/>
          </p:nvSpPr>
          <p:spPr>
            <a:xfrm>
              <a:off x="747757" y="2002360"/>
              <a:ext cx="19876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  <a:latin typeface="Calibri"/>
                  <a:cs typeface="Calibri"/>
                </a:rPr>
                <a:t>System-wide models and metrics to characterize safe operations</a:t>
              </a:r>
              <a:endParaRPr lang="en-US" sz="900" dirty="0">
                <a:solidFill>
                  <a:schemeClr val="bg1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133" name="Group 132"/>
          <p:cNvGrpSpPr/>
          <p:nvPr/>
        </p:nvGrpSpPr>
        <p:grpSpPr>
          <a:xfrm>
            <a:off x="6553200" y="1997697"/>
            <a:ext cx="2590799" cy="387647"/>
            <a:chOff x="2440036" y="1997562"/>
            <a:chExt cx="2709472" cy="387646"/>
          </a:xfrm>
        </p:grpSpPr>
        <p:sp>
          <p:nvSpPr>
            <p:cNvPr id="134" name="Rectangle 133" descr="&quot;&quot;"/>
            <p:cNvSpPr/>
            <p:nvPr/>
          </p:nvSpPr>
          <p:spPr>
            <a:xfrm>
              <a:off x="2464609" y="2032084"/>
              <a:ext cx="2684899" cy="353124"/>
            </a:xfrm>
            <a:prstGeom prst="rect">
              <a:avLst/>
            </a:prstGeom>
            <a:solidFill>
              <a:srgbClr val="65B034"/>
            </a:solidFill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 dirty="0"/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2440036" y="1997562"/>
              <a:ext cx="2647838" cy="369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chemeClr val="bg1"/>
                  </a:solidFill>
                  <a:cs typeface="Arial"/>
                </a:rPr>
                <a:t>Accommodation of dynamically evolving requirements, datasets, scenarios, and models</a:t>
              </a: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4043205" y="1996989"/>
            <a:ext cx="2432374" cy="387647"/>
            <a:chOff x="2440036" y="1997562"/>
            <a:chExt cx="2543790" cy="387646"/>
          </a:xfrm>
        </p:grpSpPr>
        <p:sp>
          <p:nvSpPr>
            <p:cNvPr id="55" name="Rectangle 54" descr="&quot;&quot;"/>
            <p:cNvSpPr/>
            <p:nvPr/>
          </p:nvSpPr>
          <p:spPr>
            <a:xfrm>
              <a:off x="2464609" y="2032084"/>
              <a:ext cx="2519217" cy="353124"/>
            </a:xfrm>
            <a:prstGeom prst="rect">
              <a:avLst/>
            </a:prstGeom>
            <a:solidFill>
              <a:srgbClr val="65B034"/>
            </a:solidFill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2440036" y="1997562"/>
              <a:ext cx="2466958" cy="369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chemeClr val="bg1"/>
                  </a:solidFill>
                  <a:cs typeface="Arial"/>
                </a:rPr>
                <a:t>Integrated Framework for interoperability with SMART-NAS</a:t>
              </a: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1" y="2035863"/>
            <a:ext cx="331788" cy="905077"/>
            <a:chOff x="1" y="2034089"/>
            <a:chExt cx="331788" cy="905077"/>
          </a:xfrm>
        </p:grpSpPr>
        <p:sp>
          <p:nvSpPr>
            <p:cNvPr id="9" name="Rectangle 8" descr="&quot;&quot;"/>
            <p:cNvSpPr/>
            <p:nvPr/>
          </p:nvSpPr>
          <p:spPr>
            <a:xfrm>
              <a:off x="1" y="2034089"/>
              <a:ext cx="331788" cy="894580"/>
            </a:xfrm>
            <a:prstGeom prst="rect">
              <a:avLst/>
            </a:prstGeom>
            <a:solidFill>
              <a:srgbClr val="65B034"/>
            </a:solidFill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 rot="16200000">
              <a:off x="-284648" y="2371212"/>
              <a:ext cx="90507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 smtClean="0">
                  <a:solidFill>
                    <a:schemeClr val="bg1"/>
                  </a:solidFill>
                  <a:latin typeface="Arial"/>
                  <a:cs typeface="Arial"/>
                </a:rPr>
                <a:t>Monitoring</a:t>
              </a:r>
              <a:endParaRPr lang="en-US" sz="900" dirty="0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</p:grpSp>
      <p:graphicFrame>
        <p:nvGraphicFramePr>
          <p:cNvPr id="6" name="Table 5" descr="Table 1. Outcomes and Research Themes for Strategic Thrust 1."/>
          <p:cNvGraphicFramePr>
            <a:graphicFrameLocks noGrp="1"/>
          </p:cNvGraphicFramePr>
          <p:nvPr>
            <p:extLst/>
          </p:nvPr>
        </p:nvGraphicFramePr>
        <p:xfrm>
          <a:off x="366811" y="774730"/>
          <a:ext cx="8777188" cy="654346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840963"/>
                <a:gridCol w="3178278"/>
                <a:gridCol w="2757947"/>
              </a:tblGrid>
              <a:tr h="286533">
                <a:tc gridSpan="3">
                  <a:txBody>
                    <a:bodyPr/>
                    <a:lstStyle/>
                    <a:p>
                      <a:pPr>
                        <a:tabLst>
                          <a:tab pos="119063" algn="ctr"/>
                          <a:tab pos="2743200" algn="ctr"/>
                          <a:tab pos="5943600" algn="ctr"/>
                        </a:tabLst>
                      </a:pPr>
                      <a:r>
                        <a:rPr lang="en-US" sz="130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2015	2025	2035</a:t>
                      </a:r>
                      <a:endParaRPr lang="en-US" sz="1100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 marL="83335" marR="83335" marT="41667" marB="41667">
                    <a:solidFill>
                      <a:schemeClr val="bg1">
                        <a:lumMod val="75000"/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400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400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  <a:tr h="367813">
                <a:tc>
                  <a:txBody>
                    <a:bodyPr/>
                    <a:lstStyle/>
                    <a:p>
                      <a:pPr algn="ctr" defTabSz="91440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r>
                        <a:rPr lang="en-US" sz="90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Domain Specific</a:t>
                      </a:r>
                      <a:r>
                        <a:rPr lang="en-US" sz="900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(Real-time) Safety Monitoring </a:t>
                      </a:r>
                      <a:br>
                        <a:rPr lang="en-US" sz="900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</a:br>
                      <a:r>
                        <a:rPr lang="en-US" sz="900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and Alerting Methodologies and Tools</a:t>
                      </a:r>
                      <a:endParaRPr lang="en-US" sz="900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 marL="83335" marR="83335" marT="41667" marB="41667">
                    <a:solidFill>
                      <a:srgbClr val="00638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r>
                        <a:rPr lang="en-US" sz="90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Integrated Predictive Technologies </a:t>
                      </a:r>
                      <a:br>
                        <a:rPr lang="en-US" sz="90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</a:br>
                      <a:r>
                        <a:rPr lang="en-US" sz="90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with Domain Level Application</a:t>
                      </a:r>
                      <a:endParaRPr lang="en-US" sz="900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 marL="83335" marR="83335" marT="41667" marB="41667">
                    <a:solidFill>
                      <a:srgbClr val="00638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r>
                        <a:rPr lang="en-US" sz="90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Adaptive Real-time Safety Threat Management</a:t>
                      </a:r>
                    </a:p>
                  </a:txBody>
                  <a:tcPr marL="83335" marR="83335" marT="41667" marB="41667">
                    <a:solidFill>
                      <a:srgbClr val="00638D">
                        <a:alpha val="2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0" y="1454583"/>
            <a:ext cx="9144000" cy="151380"/>
          </a:xfrm>
          <a:prstGeom prst="rect">
            <a:avLst/>
          </a:prstGeom>
          <a:solidFill>
            <a:srgbClr val="E7D4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-33441" y="1417033"/>
            <a:ext cx="172950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/>
              <a:t>TECHNOLOGY INFUSION POINTS</a:t>
            </a:r>
            <a:endParaRPr lang="en-US" sz="9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807193" y="1397989"/>
            <a:ext cx="198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1</a:t>
            </a:r>
            <a:endParaRPr lang="en-US" sz="900" dirty="0"/>
          </a:p>
        </p:txBody>
      </p:sp>
      <p:sp>
        <p:nvSpPr>
          <p:cNvPr id="127" name="TextBox 126"/>
          <p:cNvSpPr txBox="1"/>
          <p:nvPr/>
        </p:nvSpPr>
        <p:spPr>
          <a:xfrm>
            <a:off x="2115778" y="1397989"/>
            <a:ext cx="198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2</a:t>
            </a:r>
            <a:endParaRPr lang="en-US" sz="900" dirty="0"/>
          </a:p>
        </p:txBody>
      </p:sp>
      <p:sp>
        <p:nvSpPr>
          <p:cNvPr id="128" name="TextBox 127"/>
          <p:cNvSpPr txBox="1"/>
          <p:nvPr/>
        </p:nvSpPr>
        <p:spPr>
          <a:xfrm>
            <a:off x="2719713" y="1397989"/>
            <a:ext cx="198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3</a:t>
            </a:r>
            <a:endParaRPr lang="en-US" sz="900" dirty="0"/>
          </a:p>
        </p:txBody>
      </p:sp>
      <p:sp>
        <p:nvSpPr>
          <p:cNvPr id="129" name="TextBox 128"/>
          <p:cNvSpPr txBox="1"/>
          <p:nvPr/>
        </p:nvSpPr>
        <p:spPr>
          <a:xfrm>
            <a:off x="4896681" y="1397989"/>
            <a:ext cx="198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4</a:t>
            </a:r>
            <a:endParaRPr lang="en-US" sz="900" dirty="0"/>
          </a:p>
        </p:txBody>
      </p:sp>
      <p:sp>
        <p:nvSpPr>
          <p:cNvPr id="130" name="TextBox 129"/>
          <p:cNvSpPr txBox="1"/>
          <p:nvPr/>
        </p:nvSpPr>
        <p:spPr>
          <a:xfrm>
            <a:off x="5145542" y="1397989"/>
            <a:ext cx="198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5</a:t>
            </a:r>
            <a:endParaRPr lang="en-US" sz="900" dirty="0"/>
          </a:p>
        </p:txBody>
      </p:sp>
      <p:sp>
        <p:nvSpPr>
          <p:cNvPr id="131" name="TextBox 130"/>
          <p:cNvSpPr txBox="1"/>
          <p:nvPr/>
        </p:nvSpPr>
        <p:spPr>
          <a:xfrm>
            <a:off x="5927825" y="1397989"/>
            <a:ext cx="198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6</a:t>
            </a:r>
            <a:endParaRPr lang="en-US" sz="900" dirty="0"/>
          </a:p>
        </p:txBody>
      </p:sp>
      <p:sp>
        <p:nvSpPr>
          <p:cNvPr id="132" name="TextBox 131"/>
          <p:cNvSpPr txBox="1"/>
          <p:nvPr/>
        </p:nvSpPr>
        <p:spPr>
          <a:xfrm>
            <a:off x="6662295" y="1397989"/>
            <a:ext cx="198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7</a:t>
            </a:r>
            <a:endParaRPr lang="en-US" sz="900" dirty="0"/>
          </a:p>
        </p:txBody>
      </p:sp>
      <p:sp>
        <p:nvSpPr>
          <p:cNvPr id="162" name="TextBox 161"/>
          <p:cNvSpPr txBox="1"/>
          <p:nvPr/>
        </p:nvSpPr>
        <p:spPr>
          <a:xfrm>
            <a:off x="7714193" y="1397989"/>
            <a:ext cx="198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8</a:t>
            </a:r>
            <a:endParaRPr lang="en-US" sz="900" dirty="0"/>
          </a:p>
        </p:txBody>
      </p:sp>
      <p:sp>
        <p:nvSpPr>
          <p:cNvPr id="163" name="TextBox 162"/>
          <p:cNvSpPr txBox="1"/>
          <p:nvPr/>
        </p:nvSpPr>
        <p:spPr>
          <a:xfrm>
            <a:off x="8704966" y="1397989"/>
            <a:ext cx="198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9</a:t>
            </a:r>
            <a:endParaRPr lang="en-US" sz="900" dirty="0"/>
          </a:p>
        </p:txBody>
      </p:sp>
      <p:sp>
        <p:nvSpPr>
          <p:cNvPr id="181" name="Diamond 180"/>
          <p:cNvSpPr/>
          <p:nvPr/>
        </p:nvSpPr>
        <p:spPr>
          <a:xfrm>
            <a:off x="5063442" y="1463549"/>
            <a:ext cx="117583" cy="117583"/>
          </a:xfrm>
          <a:prstGeom prst="diamond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" name="Diamond 181"/>
          <p:cNvSpPr/>
          <p:nvPr/>
        </p:nvSpPr>
        <p:spPr>
          <a:xfrm>
            <a:off x="5298084" y="1463549"/>
            <a:ext cx="117583" cy="117583"/>
          </a:xfrm>
          <a:prstGeom prst="diamond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Diamond 182"/>
          <p:cNvSpPr/>
          <p:nvPr/>
        </p:nvSpPr>
        <p:spPr>
          <a:xfrm>
            <a:off x="6099693" y="1463549"/>
            <a:ext cx="117583" cy="117583"/>
          </a:xfrm>
          <a:prstGeom prst="diamond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Diamond 183"/>
          <p:cNvSpPr/>
          <p:nvPr/>
        </p:nvSpPr>
        <p:spPr>
          <a:xfrm>
            <a:off x="6834163" y="1463549"/>
            <a:ext cx="117583" cy="117583"/>
          </a:xfrm>
          <a:prstGeom prst="diamond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Diamond 184"/>
          <p:cNvSpPr/>
          <p:nvPr/>
        </p:nvSpPr>
        <p:spPr>
          <a:xfrm>
            <a:off x="7871487" y="1463549"/>
            <a:ext cx="117583" cy="117583"/>
          </a:xfrm>
          <a:prstGeom prst="diamond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Diamond 185"/>
          <p:cNvSpPr/>
          <p:nvPr/>
        </p:nvSpPr>
        <p:spPr>
          <a:xfrm>
            <a:off x="8854766" y="1463549"/>
            <a:ext cx="117583" cy="117583"/>
          </a:xfrm>
          <a:prstGeom prst="diamond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7" name="Group 186"/>
          <p:cNvGrpSpPr/>
          <p:nvPr/>
        </p:nvGrpSpPr>
        <p:grpSpPr>
          <a:xfrm>
            <a:off x="2419980" y="2016602"/>
            <a:ext cx="1473764" cy="385302"/>
            <a:chOff x="2090781" y="1997562"/>
            <a:chExt cx="1473764" cy="385301"/>
          </a:xfrm>
        </p:grpSpPr>
        <p:sp>
          <p:nvSpPr>
            <p:cNvPr id="188" name="Rectangle 187" descr="&quot;&quot;"/>
            <p:cNvSpPr/>
            <p:nvPr/>
          </p:nvSpPr>
          <p:spPr>
            <a:xfrm>
              <a:off x="2149715" y="2032085"/>
              <a:ext cx="1414830" cy="350778"/>
            </a:xfrm>
            <a:prstGeom prst="rect">
              <a:avLst/>
            </a:prstGeom>
            <a:solidFill>
              <a:srgbClr val="65B034"/>
            </a:solidFill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 dirty="0">
                <a:solidFill>
                  <a:srgbClr val="FFFFFF"/>
                </a:solidFill>
              </a:endParaRPr>
            </a:p>
          </p:txBody>
        </p:sp>
        <p:sp>
          <p:nvSpPr>
            <p:cNvPr id="189" name="TextBox 188"/>
            <p:cNvSpPr txBox="1"/>
            <p:nvPr/>
          </p:nvSpPr>
          <p:spPr>
            <a:xfrm>
              <a:off x="2090781" y="1997562"/>
              <a:ext cx="1355306" cy="369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rgbClr val="FFFFFF"/>
                  </a:solidFill>
                  <a:cs typeface="Arial"/>
                </a:rPr>
                <a:t>Architecture  for data transfer and fusion</a:t>
              </a:r>
              <a:endParaRPr lang="en-US" sz="900" baseline="30000" dirty="0">
                <a:solidFill>
                  <a:srgbClr val="FFFFFF"/>
                </a:solidFill>
                <a:cs typeface="Arial"/>
              </a:endParaRPr>
            </a:p>
          </p:txBody>
        </p:sp>
      </p:grpSp>
      <p:grpSp>
        <p:nvGrpSpPr>
          <p:cNvPr id="190" name="Group 189"/>
          <p:cNvGrpSpPr/>
          <p:nvPr/>
        </p:nvGrpSpPr>
        <p:grpSpPr>
          <a:xfrm>
            <a:off x="300306" y="2021399"/>
            <a:ext cx="2313017" cy="380503"/>
            <a:chOff x="747757" y="2002360"/>
            <a:chExt cx="2313017" cy="380503"/>
          </a:xfrm>
        </p:grpSpPr>
        <p:sp>
          <p:nvSpPr>
            <p:cNvPr id="191" name="Rectangle 190" descr="&quot;&quot;"/>
            <p:cNvSpPr/>
            <p:nvPr/>
          </p:nvSpPr>
          <p:spPr>
            <a:xfrm>
              <a:off x="814665" y="2032083"/>
              <a:ext cx="2060342" cy="350780"/>
            </a:xfrm>
            <a:prstGeom prst="rect">
              <a:avLst/>
            </a:prstGeom>
            <a:solidFill>
              <a:srgbClr val="65B034"/>
            </a:solidFill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192" name="TextBox 191"/>
            <p:cNvSpPr txBox="1"/>
            <p:nvPr/>
          </p:nvSpPr>
          <p:spPr>
            <a:xfrm>
              <a:off x="747757" y="2002360"/>
              <a:ext cx="23130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rgbClr val="FFFFFF"/>
                  </a:solidFill>
                  <a:latin typeface="Calibri"/>
                  <a:cs typeface="Calibri"/>
                </a:rPr>
                <a:t>Architecture requirements for data capture and fusion</a:t>
              </a:r>
              <a:endParaRPr lang="en-US" sz="900" baseline="30000" dirty="0">
                <a:solidFill>
                  <a:srgbClr val="FFFFFF"/>
                </a:solidFill>
                <a:latin typeface="Calibri"/>
                <a:cs typeface="Calibri"/>
              </a:endParaRPr>
            </a:p>
          </p:txBody>
        </p:sp>
      </p:grpSp>
      <p:sp>
        <p:nvSpPr>
          <p:cNvPr id="20" name="5-Point Star 19"/>
          <p:cNvSpPr>
            <a:spLocks noChangeAspect="1"/>
          </p:cNvSpPr>
          <p:nvPr/>
        </p:nvSpPr>
        <p:spPr>
          <a:xfrm>
            <a:off x="1952720" y="1422268"/>
            <a:ext cx="182880" cy="182880"/>
          </a:xfrm>
          <a:prstGeom prst="star5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5 – Real-time System-wide Safety Assurance</a:t>
            </a:r>
            <a:endParaRPr lang="en-US" dirty="0"/>
          </a:p>
        </p:txBody>
      </p:sp>
      <p:sp>
        <p:nvSpPr>
          <p:cNvPr id="200" name="5-Point Star 199"/>
          <p:cNvSpPr>
            <a:spLocks noChangeAspect="1"/>
          </p:cNvSpPr>
          <p:nvPr/>
        </p:nvSpPr>
        <p:spPr>
          <a:xfrm>
            <a:off x="2268980" y="1422268"/>
            <a:ext cx="182880" cy="182880"/>
          </a:xfrm>
          <a:prstGeom prst="star5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1" name="5-Point Star 200"/>
          <p:cNvSpPr>
            <a:spLocks noChangeAspect="1"/>
          </p:cNvSpPr>
          <p:nvPr/>
        </p:nvSpPr>
        <p:spPr>
          <a:xfrm>
            <a:off x="2871995" y="1422268"/>
            <a:ext cx="182880" cy="182880"/>
          </a:xfrm>
          <a:prstGeom prst="star5">
            <a:avLst/>
          </a:prstGeom>
          <a:solidFill>
            <a:srgbClr val="0000FF"/>
          </a:solidFill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" name="5-Point Star 201"/>
          <p:cNvSpPr>
            <a:spLocks noChangeAspect="1"/>
          </p:cNvSpPr>
          <p:nvPr/>
        </p:nvSpPr>
        <p:spPr>
          <a:xfrm>
            <a:off x="1982225" y="2189143"/>
            <a:ext cx="182880" cy="182880"/>
          </a:xfrm>
          <a:prstGeom prst="star5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" name="5-Point Star 202"/>
          <p:cNvSpPr>
            <a:spLocks noChangeAspect="1"/>
          </p:cNvSpPr>
          <p:nvPr/>
        </p:nvSpPr>
        <p:spPr>
          <a:xfrm>
            <a:off x="1902490" y="2682918"/>
            <a:ext cx="182880" cy="182880"/>
          </a:xfrm>
          <a:prstGeom prst="star5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" name="5-Point Star 203"/>
          <p:cNvSpPr>
            <a:spLocks noChangeAspect="1"/>
          </p:cNvSpPr>
          <p:nvPr/>
        </p:nvSpPr>
        <p:spPr>
          <a:xfrm>
            <a:off x="2205071" y="2994742"/>
            <a:ext cx="182880" cy="182880"/>
          </a:xfrm>
          <a:prstGeom prst="star5">
            <a:avLst/>
          </a:prstGeom>
          <a:solidFill>
            <a:srgbClr val="0000FF"/>
          </a:solidFill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" name="5-Point Star 204"/>
          <p:cNvSpPr>
            <a:spLocks noChangeAspect="1"/>
          </p:cNvSpPr>
          <p:nvPr/>
        </p:nvSpPr>
        <p:spPr>
          <a:xfrm>
            <a:off x="1927605" y="3404438"/>
            <a:ext cx="182880" cy="182880"/>
          </a:xfrm>
          <a:prstGeom prst="star5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" name="5-Point Star 205"/>
          <p:cNvSpPr>
            <a:spLocks noChangeAspect="1"/>
          </p:cNvSpPr>
          <p:nvPr/>
        </p:nvSpPr>
        <p:spPr>
          <a:xfrm>
            <a:off x="1943455" y="4021108"/>
            <a:ext cx="182880" cy="182880"/>
          </a:xfrm>
          <a:prstGeom prst="star5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" name="5-Point Star 206"/>
          <p:cNvSpPr>
            <a:spLocks noChangeAspect="1"/>
          </p:cNvSpPr>
          <p:nvPr/>
        </p:nvSpPr>
        <p:spPr>
          <a:xfrm>
            <a:off x="1834215" y="3704848"/>
            <a:ext cx="182880" cy="182880"/>
          </a:xfrm>
          <a:prstGeom prst="star5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" name="5-Point Star 207"/>
          <p:cNvSpPr>
            <a:spLocks noChangeAspect="1"/>
          </p:cNvSpPr>
          <p:nvPr/>
        </p:nvSpPr>
        <p:spPr>
          <a:xfrm>
            <a:off x="2138991" y="4021062"/>
            <a:ext cx="182880" cy="182880"/>
          </a:xfrm>
          <a:prstGeom prst="star5">
            <a:avLst/>
          </a:prstGeom>
          <a:solidFill>
            <a:srgbClr val="0000FF"/>
          </a:solidFill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" name="5-Point Star 208"/>
          <p:cNvSpPr>
            <a:spLocks noChangeAspect="1"/>
          </p:cNvSpPr>
          <p:nvPr/>
        </p:nvSpPr>
        <p:spPr>
          <a:xfrm>
            <a:off x="1986615" y="4335173"/>
            <a:ext cx="182880" cy="182880"/>
          </a:xfrm>
          <a:prstGeom prst="star5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" name="5-Point Star 209"/>
          <p:cNvSpPr>
            <a:spLocks noChangeAspect="1"/>
          </p:cNvSpPr>
          <p:nvPr/>
        </p:nvSpPr>
        <p:spPr>
          <a:xfrm>
            <a:off x="2591801" y="4828902"/>
            <a:ext cx="182880" cy="182880"/>
          </a:xfrm>
          <a:prstGeom prst="star5">
            <a:avLst/>
          </a:prstGeom>
          <a:solidFill>
            <a:srgbClr val="0000FF"/>
          </a:solidFill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1" name="Group 210"/>
          <p:cNvGrpSpPr/>
          <p:nvPr/>
        </p:nvGrpSpPr>
        <p:grpSpPr>
          <a:xfrm>
            <a:off x="439932" y="5421723"/>
            <a:ext cx="2023650" cy="523227"/>
            <a:chOff x="1842763" y="2921085"/>
            <a:chExt cx="2023650" cy="523227"/>
          </a:xfrm>
        </p:grpSpPr>
        <p:sp>
          <p:nvSpPr>
            <p:cNvPr id="212" name="Rectangle 211" descr="&quot;&quot;"/>
            <p:cNvSpPr/>
            <p:nvPr/>
          </p:nvSpPr>
          <p:spPr>
            <a:xfrm>
              <a:off x="1899224" y="2921085"/>
              <a:ext cx="1967189" cy="51064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213" name="TextBox 212"/>
            <p:cNvSpPr txBox="1"/>
            <p:nvPr/>
          </p:nvSpPr>
          <p:spPr>
            <a:xfrm>
              <a:off x="1842763" y="2936481"/>
              <a:ext cx="1948637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  <a:cs typeface="Arial"/>
                </a:rPr>
                <a:t>Demonstration of local domain-wide data fusion &amp; analysis tool predictive risk assessment capability</a:t>
              </a:r>
              <a:endParaRPr lang="en-US" sz="900" baseline="30000" dirty="0">
                <a:solidFill>
                  <a:schemeClr val="bg1"/>
                </a:solidFill>
                <a:cs typeface="Arial"/>
              </a:endParaRPr>
            </a:p>
          </p:txBody>
        </p:sp>
      </p:grpSp>
      <p:sp>
        <p:nvSpPr>
          <p:cNvPr id="214" name="5-Point Star 213"/>
          <p:cNvSpPr>
            <a:spLocks noChangeAspect="1"/>
          </p:cNvSpPr>
          <p:nvPr/>
        </p:nvSpPr>
        <p:spPr>
          <a:xfrm>
            <a:off x="2238966" y="5705017"/>
            <a:ext cx="182880" cy="182880"/>
          </a:xfrm>
          <a:prstGeom prst="star5">
            <a:avLst/>
          </a:prstGeom>
          <a:solidFill>
            <a:srgbClr val="0000FF"/>
          </a:solidFill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" name="5-Point Star 214"/>
          <p:cNvSpPr>
            <a:spLocks noChangeAspect="1"/>
          </p:cNvSpPr>
          <p:nvPr/>
        </p:nvSpPr>
        <p:spPr>
          <a:xfrm>
            <a:off x="2473296" y="6348997"/>
            <a:ext cx="182880" cy="182880"/>
          </a:xfrm>
          <a:prstGeom prst="star5">
            <a:avLst/>
          </a:prstGeom>
          <a:solidFill>
            <a:srgbClr val="0000FF"/>
          </a:solidFill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" name="5-Point Star 215"/>
          <p:cNvSpPr>
            <a:spLocks noChangeAspect="1"/>
          </p:cNvSpPr>
          <p:nvPr/>
        </p:nvSpPr>
        <p:spPr>
          <a:xfrm>
            <a:off x="2234600" y="6344653"/>
            <a:ext cx="182880" cy="182880"/>
          </a:xfrm>
          <a:prstGeom prst="star5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" name="5-Point Star 216"/>
          <p:cNvSpPr>
            <a:spLocks noChangeAspect="1"/>
          </p:cNvSpPr>
          <p:nvPr/>
        </p:nvSpPr>
        <p:spPr>
          <a:xfrm>
            <a:off x="2025385" y="5714328"/>
            <a:ext cx="182880" cy="182880"/>
          </a:xfrm>
          <a:prstGeom prst="star5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5418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6863561" y="1072144"/>
            <a:ext cx="2237471" cy="1723549"/>
          </a:xfrm>
          <a:prstGeom prst="rect">
            <a:avLst/>
          </a:prstGeom>
          <a:solidFill>
            <a:schemeClr val="bg1">
              <a:lumMod val="85000"/>
              <a:alpha val="6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smtClean="0"/>
              <a:t>Operational V&amp;V (run-time)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smtClean="0"/>
              <a:t>CAST SEs: flight deck techs and metrics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smtClean="0"/>
              <a:t>RSSA techs and metrics</a:t>
            </a:r>
            <a:endParaRPr lang="en-US" sz="1600" dirty="0"/>
          </a:p>
        </p:txBody>
      </p:sp>
      <p:sp>
        <p:nvSpPr>
          <p:cNvPr id="27" name="TextBox 26"/>
          <p:cNvSpPr txBox="1"/>
          <p:nvPr/>
        </p:nvSpPr>
        <p:spPr>
          <a:xfrm>
            <a:off x="433036" y="1558668"/>
            <a:ext cx="2303585" cy="1154162"/>
          </a:xfrm>
          <a:prstGeom prst="rect">
            <a:avLst/>
          </a:prstGeom>
          <a:solidFill>
            <a:schemeClr val="bg1">
              <a:lumMod val="85000"/>
              <a:alpha val="6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smtClean="0"/>
              <a:t>Systems engineering V&amp;V (design-time)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smtClean="0"/>
              <a:t>CAST SEs: training tools and metrics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328" y="12352"/>
            <a:ext cx="8229600" cy="741731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/>
              <a:t>Scope of System-Wide Safety (SWS) Project</a:t>
            </a:r>
            <a:endParaRPr lang="en-US" sz="3200" dirty="0"/>
          </a:p>
        </p:txBody>
      </p:sp>
      <p:sp>
        <p:nvSpPr>
          <p:cNvPr id="4" name="Rounded Rectangle 3"/>
          <p:cNvSpPr/>
          <p:nvPr/>
        </p:nvSpPr>
        <p:spPr>
          <a:xfrm>
            <a:off x="3170660" y="2192740"/>
            <a:ext cx="2692750" cy="10026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Risk Identification</a:t>
            </a:r>
          </a:p>
          <a:p>
            <a:pPr algn="ctr"/>
            <a:r>
              <a:rPr lang="en-US" dirty="0" smtClean="0"/>
              <a:t>Compare with Target Level of Safety</a:t>
            </a:r>
            <a:endParaRPr lang="en-US" dirty="0"/>
          </a:p>
        </p:txBody>
      </p:sp>
      <p:sp>
        <p:nvSpPr>
          <p:cNvPr id="32" name="Rounded Rectangle 31"/>
          <p:cNvSpPr/>
          <p:nvPr/>
        </p:nvSpPr>
        <p:spPr>
          <a:xfrm>
            <a:off x="3306244" y="3761933"/>
            <a:ext cx="2421584" cy="115613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Observations</a:t>
            </a:r>
          </a:p>
          <a:p>
            <a:pPr algn="ctr"/>
            <a:r>
              <a:rPr lang="en-US" dirty="0" smtClean="0"/>
              <a:t>Assessments</a:t>
            </a:r>
          </a:p>
          <a:p>
            <a:pPr algn="ctr"/>
            <a:r>
              <a:rPr lang="en-US" dirty="0" smtClean="0"/>
              <a:t>Mitigation Options</a:t>
            </a:r>
            <a:endParaRPr lang="en-US" dirty="0"/>
          </a:p>
        </p:txBody>
      </p:sp>
      <p:sp>
        <p:nvSpPr>
          <p:cNvPr id="33" name="Rounded Rectangle 32"/>
          <p:cNvSpPr/>
          <p:nvPr/>
        </p:nvSpPr>
        <p:spPr>
          <a:xfrm>
            <a:off x="6157700" y="3361491"/>
            <a:ext cx="1824597" cy="72836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Operational</a:t>
            </a:r>
          </a:p>
          <a:p>
            <a:pPr algn="ctr"/>
            <a:r>
              <a:rPr lang="en-US" dirty="0" smtClean="0"/>
              <a:t>Mitigation</a:t>
            </a:r>
            <a:endParaRPr lang="en-US" dirty="0"/>
          </a:p>
        </p:txBody>
      </p:sp>
      <p:sp>
        <p:nvSpPr>
          <p:cNvPr id="34" name="Rounded Rectangle 33"/>
          <p:cNvSpPr/>
          <p:nvPr/>
        </p:nvSpPr>
        <p:spPr>
          <a:xfrm>
            <a:off x="1209430" y="3361490"/>
            <a:ext cx="1810932" cy="67160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Design</a:t>
            </a:r>
          </a:p>
          <a:p>
            <a:pPr algn="ctr"/>
            <a:r>
              <a:rPr lang="en-US" dirty="0" smtClean="0"/>
              <a:t>Mitigation</a:t>
            </a:r>
            <a:endParaRPr lang="en-US" dirty="0"/>
          </a:p>
        </p:txBody>
      </p:sp>
      <p:cxnSp>
        <p:nvCxnSpPr>
          <p:cNvPr id="6" name="Elbow Connector 5"/>
          <p:cNvCxnSpPr>
            <a:stCxn id="32" idx="2"/>
            <a:endCxn id="34" idx="2"/>
          </p:cNvCxnSpPr>
          <p:nvPr/>
        </p:nvCxnSpPr>
        <p:spPr>
          <a:xfrm rot="5400000" flipH="1">
            <a:off x="2873480" y="3274515"/>
            <a:ext cx="884972" cy="2402140"/>
          </a:xfrm>
          <a:prstGeom prst="bentConnector3">
            <a:avLst>
              <a:gd name="adj1" fmla="val -44358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>
            <a:stCxn id="32" idx="2"/>
            <a:endCxn id="33" idx="2"/>
          </p:cNvCxnSpPr>
          <p:nvPr/>
        </p:nvCxnSpPr>
        <p:spPr>
          <a:xfrm rot="5400000" flipH="1" flipV="1">
            <a:off x="5379409" y="3227481"/>
            <a:ext cx="828216" cy="2552963"/>
          </a:xfrm>
          <a:prstGeom prst="bentConnector3">
            <a:avLst>
              <a:gd name="adj1" fmla="val -47398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Elbow Connector 10"/>
          <p:cNvCxnSpPr>
            <a:stCxn id="34" idx="0"/>
            <a:endCxn id="4" idx="1"/>
          </p:cNvCxnSpPr>
          <p:nvPr/>
        </p:nvCxnSpPr>
        <p:spPr>
          <a:xfrm rot="5400000" flipH="1" flipV="1">
            <a:off x="2309075" y="2499905"/>
            <a:ext cx="667407" cy="1055764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>
            <a:stCxn id="33" idx="0"/>
            <a:endCxn id="4" idx="3"/>
          </p:cNvCxnSpPr>
          <p:nvPr/>
        </p:nvCxnSpPr>
        <p:spPr>
          <a:xfrm rot="16200000" flipV="1">
            <a:off x="6133001" y="2424492"/>
            <a:ext cx="667408" cy="1206589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4" idx="2"/>
            <a:endCxn id="32" idx="0"/>
          </p:cNvCxnSpPr>
          <p:nvPr/>
        </p:nvCxnSpPr>
        <p:spPr>
          <a:xfrm>
            <a:off x="4517035" y="3195426"/>
            <a:ext cx="1" cy="56650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7314384" y="4506853"/>
            <a:ext cx="898387" cy="3077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dirty="0" smtClean="0"/>
              <a:t>THRUST 5</a:t>
            </a:r>
            <a:endParaRPr lang="en-US" sz="1400" dirty="0"/>
          </a:p>
        </p:txBody>
      </p:sp>
      <p:sp>
        <p:nvSpPr>
          <p:cNvPr id="64" name="TextBox 63"/>
          <p:cNvSpPr txBox="1"/>
          <p:nvPr/>
        </p:nvSpPr>
        <p:spPr>
          <a:xfrm>
            <a:off x="457200" y="4247687"/>
            <a:ext cx="898387" cy="3077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dirty="0" smtClean="0"/>
              <a:t>THRUST 1</a:t>
            </a:r>
            <a:endParaRPr lang="en-US" sz="1400" dirty="0"/>
          </a:p>
        </p:txBody>
      </p:sp>
      <p:sp>
        <p:nvSpPr>
          <p:cNvPr id="65" name="TextBox 64"/>
          <p:cNvSpPr txBox="1"/>
          <p:nvPr/>
        </p:nvSpPr>
        <p:spPr>
          <a:xfrm>
            <a:off x="637575" y="4660742"/>
            <a:ext cx="898387" cy="3077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dirty="0" smtClean="0"/>
              <a:t>THRUST 6</a:t>
            </a:r>
            <a:endParaRPr lang="en-US" sz="1400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4517035" y="1428639"/>
            <a:ext cx="1" cy="572990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892531" y="5379362"/>
            <a:ext cx="227107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This safety </a:t>
            </a:r>
            <a:r>
              <a:rPr lang="en-US" sz="1400" i="1" dirty="0"/>
              <a:t>a</a:t>
            </a:r>
            <a:r>
              <a:rPr lang="en-US" sz="1400" i="1" dirty="0" smtClean="0"/>
              <a:t>ssurance loop:</a:t>
            </a:r>
          </a:p>
          <a:p>
            <a:pPr algn="r"/>
            <a:r>
              <a:rPr lang="en-US" sz="1400" i="1" dirty="0" smtClean="0"/>
              <a:t>Cycle time = months to years</a:t>
            </a:r>
          </a:p>
          <a:p>
            <a:pPr algn="r"/>
            <a:r>
              <a:rPr lang="en-US" sz="1400" i="1" dirty="0"/>
              <a:t>y</a:t>
            </a:r>
            <a:r>
              <a:rPr lang="en-US" sz="1400" i="1" dirty="0" smtClean="0"/>
              <a:t>ears to decades</a:t>
            </a:r>
            <a:endParaRPr lang="en-US" sz="1400" i="1" dirty="0"/>
          </a:p>
        </p:txBody>
      </p:sp>
      <p:sp>
        <p:nvSpPr>
          <p:cNvPr id="24" name="TextBox 23"/>
          <p:cNvSpPr txBox="1"/>
          <p:nvPr/>
        </p:nvSpPr>
        <p:spPr>
          <a:xfrm>
            <a:off x="5789972" y="5379362"/>
            <a:ext cx="249382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i="1" dirty="0" smtClean="0"/>
              <a:t>This safety </a:t>
            </a:r>
            <a:r>
              <a:rPr lang="en-US" sz="1400" i="1" dirty="0"/>
              <a:t>a</a:t>
            </a:r>
            <a:r>
              <a:rPr lang="en-US" sz="1400" i="1" dirty="0" smtClean="0"/>
              <a:t>ssurance loop:</a:t>
            </a:r>
          </a:p>
          <a:p>
            <a:pPr algn="r"/>
            <a:r>
              <a:rPr lang="en-US" sz="1400" i="1" dirty="0" smtClean="0"/>
              <a:t>Cycle time = seconds to minutes</a:t>
            </a:r>
          </a:p>
          <a:p>
            <a:pPr algn="r"/>
            <a:r>
              <a:rPr lang="en-US" sz="1400" i="1" dirty="0" smtClean="0"/>
              <a:t>hours to days</a:t>
            </a:r>
            <a:endParaRPr lang="en-US" sz="1400" i="1" dirty="0"/>
          </a:p>
        </p:txBody>
      </p:sp>
      <p:sp>
        <p:nvSpPr>
          <p:cNvPr id="25" name="TextBox 24"/>
          <p:cNvSpPr txBox="1"/>
          <p:nvPr/>
        </p:nvSpPr>
        <p:spPr>
          <a:xfrm>
            <a:off x="3512293" y="1050836"/>
            <a:ext cx="2009483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 smtClean="0"/>
              <a:t>Safety Assurance Process</a:t>
            </a:r>
          </a:p>
          <a:p>
            <a:pPr algn="ctr"/>
            <a:endParaRPr lang="en-US" sz="2000" i="1" dirty="0"/>
          </a:p>
        </p:txBody>
      </p:sp>
      <p:pic>
        <p:nvPicPr>
          <p:cNvPr id="26" name="Picture 17" descr="5_web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23922" y="4401575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13" descr="1_web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8794" y="4154719"/>
            <a:ext cx="457201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8" descr="6_web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99169" y="4608850"/>
            <a:ext cx="457201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22458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7992" y="12352"/>
            <a:ext cx="8229600" cy="74173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System-Wide Safety Project Summary:</a:t>
            </a: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Technical Challenges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691" y="1579987"/>
            <a:ext cx="6471351" cy="4547566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000" b="1" dirty="0" smtClean="0"/>
              <a:t>In-Time </a:t>
            </a:r>
            <a:r>
              <a:rPr lang="en-US" sz="2000" b="1" dirty="0"/>
              <a:t>Terminal Area Risk Management (TA</a:t>
            </a:r>
            <a:r>
              <a:rPr lang="en-US" sz="2000" b="1" dirty="0" smtClean="0"/>
              <a:t>)</a:t>
            </a:r>
          </a:p>
          <a:p>
            <a:pPr marL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600" i="1" dirty="0" smtClean="0"/>
              <a:t>Progress toward real-time system-wide safety (RSSA)</a:t>
            </a:r>
          </a:p>
          <a:p>
            <a:pPr marL="0" indent="0">
              <a:spcBef>
                <a:spcPts val="0"/>
              </a:spcBef>
              <a:spcAft>
                <a:spcPts val="800"/>
              </a:spcAft>
              <a:buNone/>
            </a:pPr>
            <a:endParaRPr lang="en-US" sz="800" i="1" dirty="0"/>
          </a:p>
          <a:p>
            <a:pPr marL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000" b="1" dirty="0" smtClean="0"/>
              <a:t>In-Time </a:t>
            </a:r>
            <a:r>
              <a:rPr lang="en-US" sz="2000" b="1" dirty="0"/>
              <a:t>Safety Nets for Emerging Operations (EO</a:t>
            </a:r>
            <a:r>
              <a:rPr lang="en-US" sz="2000" b="1" dirty="0" smtClean="0"/>
              <a:t>)</a:t>
            </a:r>
          </a:p>
          <a:p>
            <a:pPr marL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600" i="1" dirty="0"/>
              <a:t>Progress toward real-time system-wide safety (RSSA)</a:t>
            </a:r>
          </a:p>
          <a:p>
            <a:pPr marL="0" indent="0">
              <a:spcBef>
                <a:spcPts val="0"/>
              </a:spcBef>
              <a:spcAft>
                <a:spcPts val="800"/>
              </a:spcAft>
              <a:buNone/>
            </a:pPr>
            <a:endParaRPr lang="en-US" sz="800" b="1" dirty="0"/>
          </a:p>
          <a:p>
            <a:pPr marL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000" b="1" dirty="0" smtClean="0"/>
              <a:t>Safe Avionics for Future ATM Evolution (SAAFE)</a:t>
            </a:r>
          </a:p>
          <a:p>
            <a:pPr marL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600" i="1" dirty="0" smtClean="0"/>
              <a:t>Near-term V&amp;V support for current safety critical systems</a:t>
            </a:r>
            <a:endParaRPr lang="en-US" sz="1600" i="1" dirty="0"/>
          </a:p>
          <a:p>
            <a:pPr marL="0" indent="0">
              <a:spcBef>
                <a:spcPts val="0"/>
              </a:spcBef>
              <a:spcAft>
                <a:spcPts val="800"/>
              </a:spcAft>
              <a:buNone/>
            </a:pPr>
            <a:endParaRPr lang="en-US" sz="900" b="1" dirty="0" smtClean="0"/>
          </a:p>
          <a:p>
            <a:pPr marL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000" b="1" dirty="0" smtClean="0"/>
              <a:t>V&amp;V: Complex Autonomous Systems Assurance (CASA)</a:t>
            </a:r>
          </a:p>
          <a:p>
            <a:pPr marL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600" i="1" dirty="0"/>
              <a:t>L</a:t>
            </a:r>
            <a:r>
              <a:rPr lang="en-US" sz="1600" i="1" dirty="0" smtClean="0"/>
              <a:t>ong-term </a:t>
            </a:r>
            <a:r>
              <a:rPr lang="en-US" sz="1600" i="1" dirty="0"/>
              <a:t>V&amp;V support for </a:t>
            </a:r>
            <a:r>
              <a:rPr lang="en-US" sz="1600" i="1" dirty="0" smtClean="0"/>
              <a:t>complex </a:t>
            </a:r>
            <a:r>
              <a:rPr lang="en-US" sz="1600" i="1" dirty="0"/>
              <a:t>safety </a:t>
            </a:r>
            <a:r>
              <a:rPr lang="en-US" sz="1600" i="1" dirty="0" smtClean="0"/>
              <a:t>critical &amp; autonomous systems</a:t>
            </a:r>
            <a:endParaRPr lang="en-US" sz="1600" dirty="0" smtClean="0"/>
          </a:p>
          <a:p>
            <a:pPr marL="0" indent="0">
              <a:spcBef>
                <a:spcPts val="0"/>
              </a:spcBef>
              <a:spcAft>
                <a:spcPts val="800"/>
              </a:spcAft>
              <a:buNone/>
            </a:pPr>
            <a:endParaRPr lang="en-US" sz="9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/>
              <a:t>Technologies </a:t>
            </a:r>
            <a:r>
              <a:rPr lang="en-US" sz="2000" b="1" dirty="0"/>
              <a:t>for Airplane State Awareness (TASA</a:t>
            </a:r>
            <a:r>
              <a:rPr lang="en-US" sz="2000" b="1" dirty="0" smtClean="0"/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i="1" dirty="0" smtClean="0"/>
              <a:t>Research to support CAST airplane state awareness safety enhancements</a:t>
            </a:r>
            <a:endParaRPr lang="en-US" sz="2000" dirty="0"/>
          </a:p>
        </p:txBody>
      </p:sp>
      <p:pic>
        <p:nvPicPr>
          <p:cNvPr id="27" name="Picture 13" descr="1_web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3561" y="5238071"/>
            <a:ext cx="493713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7" descr="5_web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37474" y="5238071"/>
            <a:ext cx="493713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18" descr="6_web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4569" y="5238071"/>
            <a:ext cx="493713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13" descr="1_web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3561" y="3409029"/>
            <a:ext cx="493713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17" descr="5_web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37474" y="3409029"/>
            <a:ext cx="493713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18" descr="6_web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4569" y="4350590"/>
            <a:ext cx="493713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17" descr="5_web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37474" y="1579987"/>
            <a:ext cx="493713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17" descr="5_web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37474" y="2494508"/>
            <a:ext cx="493713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7" name="Straight Connector 46"/>
          <p:cNvCxnSpPr/>
          <p:nvPr/>
        </p:nvCxnSpPr>
        <p:spPr>
          <a:xfrm flipH="1">
            <a:off x="6853561" y="1462809"/>
            <a:ext cx="163733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944536" y="1077826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1</a:t>
            </a:r>
            <a:endParaRPr lang="en-US" sz="2000" dirty="0"/>
          </a:p>
        </p:txBody>
      </p:sp>
      <p:sp>
        <p:nvSpPr>
          <p:cNvPr id="48" name="TextBox 47"/>
          <p:cNvSpPr txBox="1"/>
          <p:nvPr/>
        </p:nvSpPr>
        <p:spPr>
          <a:xfrm>
            <a:off x="7520021" y="1077826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5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8093220" y="1077826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6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696023" y="744456"/>
            <a:ext cx="1926553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000" i="1" dirty="0" smtClean="0"/>
              <a:t>Strategic Thrusts</a:t>
            </a:r>
            <a:endParaRPr lang="en-US" sz="2000" i="1" dirty="0"/>
          </a:p>
        </p:txBody>
      </p:sp>
      <p:pic>
        <p:nvPicPr>
          <p:cNvPr id="17" name="Picture 17" descr="5_web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37474" y="4323550"/>
            <a:ext cx="493713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6314271"/>
            <a:ext cx="55016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RSSA research (TA and EO) will help to </a:t>
            </a:r>
            <a:r>
              <a:rPr lang="en-US" sz="1400" dirty="0"/>
              <a:t>enable Thrust 1 and 6 </a:t>
            </a:r>
            <a:r>
              <a:rPr lang="en-US" sz="1400" dirty="0" smtClean="0"/>
              <a:t>outcomes</a:t>
            </a:r>
          </a:p>
        </p:txBody>
      </p:sp>
    </p:spTree>
    <p:extLst>
      <p:ext uri="{BB962C8B-B14F-4D97-AF65-F5344CB8AC3E}">
        <p14:creationId xmlns:p14="http://schemas.microsoft.com/office/powerpoint/2010/main" val="26827397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Thrust 5 – RSSA Concept and Roadmap</a:t>
            </a:r>
            <a:endParaRPr lang="en-US" dirty="0"/>
          </a:p>
        </p:txBody>
      </p:sp>
      <p:grpSp>
        <p:nvGrpSpPr>
          <p:cNvPr id="17" name="Group 16"/>
          <p:cNvGrpSpPr/>
          <p:nvPr/>
        </p:nvGrpSpPr>
        <p:grpSpPr>
          <a:xfrm>
            <a:off x="120472" y="869617"/>
            <a:ext cx="6023850" cy="2774643"/>
            <a:chOff x="187378" y="1159545"/>
            <a:chExt cx="8774042" cy="3534575"/>
          </a:xfrm>
        </p:grpSpPr>
        <p:pic>
          <p:nvPicPr>
            <p:cNvPr id="3" name="Picture 2" descr="rssa-simplified.png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7378" y="1159545"/>
              <a:ext cx="8774042" cy="3534575"/>
            </a:xfrm>
            <a:prstGeom prst="rect">
              <a:avLst/>
            </a:prstGeom>
          </p:spPr>
        </p:pic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28914" y="2728777"/>
              <a:ext cx="1054088" cy="7529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Rectangle 4"/>
            <p:cNvSpPr/>
            <p:nvPr/>
          </p:nvSpPr>
          <p:spPr>
            <a:xfrm rot="5400000">
              <a:off x="4791660" y="2673136"/>
              <a:ext cx="1016833" cy="1136498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Isosceles Triangle 5"/>
            <p:cNvSpPr/>
            <p:nvPr/>
          </p:nvSpPr>
          <p:spPr>
            <a:xfrm rot="8119235">
              <a:off x="4871537" y="2863500"/>
              <a:ext cx="94347" cy="119773"/>
            </a:xfrm>
            <a:prstGeom prst="triangle">
              <a:avLst/>
            </a:prstGeom>
            <a:solidFill>
              <a:srgbClr val="1F497D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7" name="Straight Connector 6"/>
            <p:cNvCxnSpPr>
              <a:endCxn id="6" idx="3"/>
            </p:cNvCxnSpPr>
            <p:nvPr/>
          </p:nvCxnSpPr>
          <p:spPr>
            <a:xfrm rot="5400000" flipV="1">
              <a:off x="4777012" y="2792463"/>
              <a:ext cx="88520" cy="8815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sp>
          <p:nvSpPr>
            <p:cNvPr id="8" name="Isosceles Triangle 7"/>
            <p:cNvSpPr/>
            <p:nvPr/>
          </p:nvSpPr>
          <p:spPr>
            <a:xfrm rot="18822397">
              <a:off x="5168475" y="2725300"/>
              <a:ext cx="259166" cy="1089408"/>
            </a:xfrm>
            <a:prstGeom prst="triangle">
              <a:avLst/>
            </a:prstGeom>
            <a:solidFill>
              <a:srgbClr val="C0504D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9" name="Straight Connector 8"/>
            <p:cNvCxnSpPr/>
            <p:nvPr/>
          </p:nvCxnSpPr>
          <p:spPr>
            <a:xfrm rot="5400000" flipV="1">
              <a:off x="5048352" y="2921174"/>
              <a:ext cx="674438" cy="806013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dash"/>
            </a:ln>
            <a:effectLst/>
          </p:spPr>
        </p:cxnSp>
        <p:pic>
          <p:nvPicPr>
            <p:cNvPr id="10" name="Picture 9" descr="Screen Shot 2016-08-24 at 11.50.07 AM.png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21024" y="2693888"/>
              <a:ext cx="1161019" cy="1059242"/>
            </a:xfrm>
            <a:prstGeom prst="rect">
              <a:avLst/>
            </a:prstGeom>
            <a:ln w="28575" cmpd="sng">
              <a:solidFill>
                <a:schemeClr val="tx1"/>
              </a:solidFill>
            </a:ln>
          </p:spPr>
        </p:pic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51093" y="3449055"/>
              <a:ext cx="1194880" cy="768502"/>
            </a:xfrm>
            <a:prstGeom prst="rect">
              <a:avLst/>
            </a:prstGeom>
            <a:noFill/>
            <a:ln w="12700" cmpd="sng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3" name="Rectangle 12"/>
          <p:cNvSpPr/>
          <p:nvPr/>
        </p:nvSpPr>
        <p:spPr>
          <a:xfrm>
            <a:off x="1113810" y="3436471"/>
            <a:ext cx="3773049" cy="9387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228600" lvl="2" indent="-228600" eaLnBrk="1" hangingPunct="1"/>
            <a:r>
              <a:rPr lang="en-US" sz="1100" dirty="0" smtClean="0">
                <a:cs typeface="Helvetica"/>
              </a:rPr>
              <a:t>Feedback loop:</a:t>
            </a:r>
          </a:p>
          <a:p>
            <a:pPr marL="228600" lvl="2" indent="-228600">
              <a:buFont typeface="Arial" panose="020B0604020202020204" pitchFamily="34" charset="0"/>
              <a:buChar char="•"/>
            </a:pPr>
            <a:r>
              <a:rPr lang="en-US" sz="1100" dirty="0" smtClean="0">
                <a:cs typeface="Helvetica"/>
              </a:rPr>
              <a:t>More selective monitoring</a:t>
            </a:r>
          </a:p>
          <a:p>
            <a:pPr marL="228600" lvl="2" indent="-228600">
              <a:buFont typeface="Arial" panose="020B0604020202020204" pitchFamily="34" charset="0"/>
              <a:buChar char="•"/>
            </a:pPr>
            <a:r>
              <a:rPr lang="en-US" sz="1100" dirty="0" smtClean="0">
                <a:cs typeface="Helvetica"/>
              </a:rPr>
              <a:t>Improved models for assessment</a:t>
            </a:r>
          </a:p>
          <a:p>
            <a:pPr marL="228600" lvl="2" indent="-228600">
              <a:buFont typeface="Arial" panose="020B0604020202020204" pitchFamily="34" charset="0"/>
              <a:buChar char="•"/>
            </a:pPr>
            <a:r>
              <a:rPr lang="en-US" sz="1100" dirty="0" smtClean="0">
                <a:cs typeface="Helvetica"/>
              </a:rPr>
              <a:t>Evaluation and validation of mitigation strategies</a:t>
            </a:r>
          </a:p>
          <a:p>
            <a:pPr marL="228600" lvl="2" indent="-228600">
              <a:buFont typeface="Arial" panose="020B0604020202020204" pitchFamily="34" charset="0"/>
              <a:buChar char="•"/>
            </a:pPr>
            <a:r>
              <a:rPr lang="en-US" sz="1100" dirty="0" smtClean="0">
                <a:cs typeface="Helvetica"/>
              </a:rPr>
              <a:t>Supports existing off-line safety assurance methods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54773" y="5286616"/>
            <a:ext cx="11087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/>
              <a:t>30-yr roadmap</a:t>
            </a:r>
            <a:endParaRPr lang="en-US" sz="1200" i="1" dirty="0"/>
          </a:p>
        </p:txBody>
      </p:sp>
      <p:cxnSp>
        <p:nvCxnSpPr>
          <p:cNvPr id="16" name="Straight Arrow Connector 15"/>
          <p:cNvCxnSpPr>
            <a:stCxn id="14" idx="3"/>
          </p:cNvCxnSpPr>
          <p:nvPr/>
        </p:nvCxnSpPr>
        <p:spPr>
          <a:xfrm>
            <a:off x="4663474" y="5425116"/>
            <a:ext cx="201083" cy="120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82883" y="3782761"/>
            <a:ext cx="4093253" cy="2608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1192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Thrust 5 RSSA Roadmap (Epoch 1)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976423" y="2318341"/>
            <a:ext cx="2997674" cy="153888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230188" lvl="2" indent="-230188" eaLnBrk="1" hangingPunct="1">
              <a:spcAft>
                <a:spcPts val="600"/>
              </a:spcAft>
              <a:buAutoNum type="arabicPeriod"/>
            </a:pPr>
            <a:r>
              <a:rPr lang="en-US" sz="1400" dirty="0" smtClean="0">
                <a:cs typeface="Helvetica"/>
              </a:rPr>
              <a:t>Tools for High Integrity Data Capture and Fusion</a:t>
            </a:r>
          </a:p>
          <a:p>
            <a:pPr marL="230188" lvl="2" indent="-230188" eaLnBrk="1" hangingPunct="1">
              <a:spcAft>
                <a:spcPts val="600"/>
              </a:spcAft>
              <a:buAutoNum type="arabicPeriod"/>
            </a:pPr>
            <a:r>
              <a:rPr lang="en-US" sz="1400" dirty="0" smtClean="0">
                <a:cs typeface="Helvetica"/>
              </a:rPr>
              <a:t>Mitigation Selection Capability for Selected Applications</a:t>
            </a:r>
          </a:p>
          <a:p>
            <a:pPr marL="230188" lvl="2" indent="-230188" eaLnBrk="1" hangingPunct="1">
              <a:spcAft>
                <a:spcPts val="600"/>
              </a:spcAft>
              <a:buAutoNum type="arabicPeriod"/>
            </a:pPr>
            <a:r>
              <a:rPr lang="en-US" sz="1400" dirty="0" smtClean="0">
                <a:cs typeface="Helvetica"/>
              </a:rPr>
              <a:t>Local Real-Time Domain Monitoring and Alerting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27103" y="1939869"/>
            <a:ext cx="23798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solidFill>
                  <a:srgbClr val="C00000"/>
                </a:solidFill>
              </a:rPr>
              <a:t>Technology Infusion Points</a:t>
            </a:r>
            <a:endParaRPr lang="en-US" sz="1600" i="1" dirty="0">
              <a:solidFill>
                <a:srgbClr val="C00000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8641" y="1562910"/>
            <a:ext cx="3785334" cy="402076"/>
          </a:xfrm>
          <a:prstGeom prst="rect">
            <a:avLst/>
          </a:prstGeom>
        </p:spPr>
      </p:pic>
      <p:graphicFrame>
        <p:nvGraphicFramePr>
          <p:cNvPr id="16" name="Table 15"/>
          <p:cNvGraphicFramePr>
            <a:graphicFrameLocks noGrp="1"/>
          </p:cNvGraphicFramePr>
          <p:nvPr>
            <p:extLst/>
          </p:nvPr>
        </p:nvGraphicFramePr>
        <p:xfrm>
          <a:off x="1277571" y="1993629"/>
          <a:ext cx="2886404" cy="4515959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886404"/>
              </a:tblGrid>
              <a:tr h="461361">
                <a:tc>
                  <a:txBody>
                    <a:bodyPr/>
                    <a:lstStyle/>
                    <a:p>
                      <a:r>
                        <a:rPr lang="en-US" sz="1200" b="0" dirty="0" smtClean="0">
                          <a:solidFill>
                            <a:schemeClr val="tx1"/>
                          </a:solidFill>
                        </a:rPr>
                        <a:t>Architecture requirements for data capture and fusion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461361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System-wide models and metrics to characterize safe operations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13231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Matured</a:t>
                      </a:r>
                      <a:r>
                        <a:rPr lang="en-US" sz="1200" baseline="0" dirty="0" smtClean="0"/>
                        <a:t> analysis tools and techniques</a:t>
                      </a:r>
                      <a:endParaRPr lang="en-US" sz="12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61361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Tools to manage assurance throughout system-wide evolution</a:t>
                      </a:r>
                      <a:endParaRPr lang="en-US" sz="12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2333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Framework for uncertainty management</a:t>
                      </a:r>
                      <a:endParaRPr lang="en-US" sz="12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61361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Tools for state awareness of all elements of the NAS</a:t>
                      </a:r>
                      <a:endParaRPr lang="en-US" sz="12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9658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Initial decision support tools</a:t>
                      </a:r>
                      <a:endParaRPr lang="en-US" sz="12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91109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Methods &amp; tools for </a:t>
                      </a:r>
                      <a:r>
                        <a:rPr lang="en-US" sz="1200" dirty="0" err="1" smtClean="0"/>
                        <a:t>integ</a:t>
                      </a:r>
                      <a:r>
                        <a:rPr lang="en-US" sz="1200" dirty="0" smtClean="0"/>
                        <a:t> PMR plans</a:t>
                      </a:r>
                      <a:r>
                        <a:rPr lang="en-US" sz="1200" baseline="0" dirty="0" smtClean="0"/>
                        <a:t> with info uncertainty and system dynamics</a:t>
                      </a:r>
                      <a:endParaRPr lang="en-US" sz="12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61361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Demo of local domain-wide data fusion and analysis tool</a:t>
                      </a:r>
                      <a:r>
                        <a:rPr lang="en-US" sz="1200" baseline="0" dirty="0" smtClean="0"/>
                        <a:t> predictive risk assessment capability</a:t>
                      </a:r>
                      <a:endParaRPr lang="en-US" sz="12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61361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Demo of notification and guidance to end users for</a:t>
                      </a:r>
                      <a:r>
                        <a:rPr lang="en-US" sz="1200" baseline="0" dirty="0" smtClean="0"/>
                        <a:t> domain specific individual safety event detection and mitigation</a:t>
                      </a:r>
                      <a:endParaRPr lang="en-US" sz="12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7" name="Left Brace 16"/>
          <p:cNvSpPr/>
          <p:nvPr/>
        </p:nvSpPr>
        <p:spPr>
          <a:xfrm>
            <a:off x="901436" y="1992255"/>
            <a:ext cx="324255" cy="900101"/>
          </a:xfrm>
          <a:prstGeom prst="leftBrac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Left Brace 17"/>
          <p:cNvSpPr/>
          <p:nvPr/>
        </p:nvSpPr>
        <p:spPr>
          <a:xfrm>
            <a:off x="901436" y="2928276"/>
            <a:ext cx="324255" cy="1525911"/>
          </a:xfrm>
          <a:prstGeom prst="leftBrace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Left Brace 18"/>
          <p:cNvSpPr/>
          <p:nvPr/>
        </p:nvSpPr>
        <p:spPr>
          <a:xfrm>
            <a:off x="901436" y="4490107"/>
            <a:ext cx="324255" cy="734728"/>
          </a:xfrm>
          <a:prstGeom prst="leftBrace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Left Brace 19"/>
          <p:cNvSpPr/>
          <p:nvPr/>
        </p:nvSpPr>
        <p:spPr>
          <a:xfrm>
            <a:off x="901436" y="5260756"/>
            <a:ext cx="324255" cy="1248832"/>
          </a:xfrm>
          <a:prstGeom prst="leftBrac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 rot="16200000">
            <a:off x="254570" y="2308242"/>
            <a:ext cx="885307" cy="27699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/>
              <a:t>Monitoring</a:t>
            </a:r>
            <a:endParaRPr lang="en-US" sz="1200" dirty="0"/>
          </a:p>
        </p:txBody>
      </p:sp>
      <p:sp>
        <p:nvSpPr>
          <p:cNvPr id="22" name="TextBox 21"/>
          <p:cNvSpPr txBox="1"/>
          <p:nvPr/>
        </p:nvSpPr>
        <p:spPr>
          <a:xfrm rot="16200000">
            <a:off x="-27356" y="3517603"/>
            <a:ext cx="1455655" cy="2769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Assessment</a:t>
            </a:r>
            <a:endParaRPr lang="en-US" sz="1200" dirty="0"/>
          </a:p>
        </p:txBody>
      </p:sp>
      <p:sp>
        <p:nvSpPr>
          <p:cNvPr id="23" name="TextBox 22"/>
          <p:cNvSpPr txBox="1"/>
          <p:nvPr/>
        </p:nvSpPr>
        <p:spPr>
          <a:xfrm rot="16200000">
            <a:off x="283239" y="4707732"/>
            <a:ext cx="827984" cy="276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accent5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/>
              <a:t>Mitigation</a:t>
            </a:r>
            <a:endParaRPr lang="en-US" sz="1200" dirty="0"/>
          </a:p>
        </p:txBody>
      </p:sp>
      <p:sp>
        <p:nvSpPr>
          <p:cNvPr id="24" name="TextBox 23"/>
          <p:cNvSpPr txBox="1"/>
          <p:nvPr/>
        </p:nvSpPr>
        <p:spPr>
          <a:xfrm rot="16200000">
            <a:off x="135956" y="5738862"/>
            <a:ext cx="1122551" cy="2769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/>
              <a:t>Demonstration</a:t>
            </a:r>
            <a:endParaRPr lang="en-US" sz="1200" dirty="0"/>
          </a:p>
        </p:txBody>
      </p:sp>
      <p:sp>
        <p:nvSpPr>
          <p:cNvPr id="25" name="Rectangle 24"/>
          <p:cNvSpPr/>
          <p:nvPr/>
        </p:nvSpPr>
        <p:spPr>
          <a:xfrm>
            <a:off x="1284058" y="929097"/>
            <a:ext cx="2886403" cy="61435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Domain Specific (Real-time) Safety</a:t>
            </a:r>
          </a:p>
          <a:p>
            <a:pPr algn="ctr"/>
            <a:r>
              <a:rPr lang="en-US" sz="1200" dirty="0" smtClean="0"/>
              <a:t>Monitoring and Alerting</a:t>
            </a:r>
          </a:p>
          <a:p>
            <a:pPr algn="ctr"/>
            <a:r>
              <a:rPr lang="en-US" sz="1200" dirty="0" smtClean="0"/>
              <a:t>Methodologies and Tools</a:t>
            </a:r>
            <a:endParaRPr lang="en-US" sz="1200" dirty="0"/>
          </a:p>
        </p:txBody>
      </p:sp>
      <p:sp>
        <p:nvSpPr>
          <p:cNvPr id="26" name="Right Arrow 25"/>
          <p:cNvSpPr/>
          <p:nvPr/>
        </p:nvSpPr>
        <p:spPr>
          <a:xfrm>
            <a:off x="4316031" y="1750980"/>
            <a:ext cx="212912" cy="18158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4627103" y="957045"/>
            <a:ext cx="434078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solidFill>
                  <a:srgbClr val="C00000"/>
                </a:solidFill>
              </a:rPr>
              <a:t>Many domains, each may have domain-specific safety goals and associated challenges</a:t>
            </a:r>
          </a:p>
          <a:p>
            <a:r>
              <a:rPr lang="en-US" sz="1400" dirty="0" smtClean="0"/>
              <a:t>(e.g. </a:t>
            </a:r>
            <a:r>
              <a:rPr lang="en-US" sz="1400" dirty="0" err="1" smtClean="0"/>
              <a:t>N+x</a:t>
            </a:r>
            <a:r>
              <a:rPr lang="en-US" sz="1400" dirty="0" smtClean="0"/>
              <a:t> vehicles, </a:t>
            </a:r>
            <a:r>
              <a:rPr lang="en-US" sz="1400" dirty="0" err="1" smtClean="0"/>
              <a:t>ATM+y</a:t>
            </a:r>
            <a:r>
              <a:rPr lang="en-US" sz="1400" dirty="0" smtClean="0"/>
              <a:t> ConOps, z mission types)</a:t>
            </a:r>
            <a:endParaRPr lang="en-US" sz="1400" dirty="0"/>
          </a:p>
        </p:txBody>
      </p:sp>
      <p:sp>
        <p:nvSpPr>
          <p:cNvPr id="28" name="Right Arrow 27"/>
          <p:cNvSpPr/>
          <p:nvPr/>
        </p:nvSpPr>
        <p:spPr>
          <a:xfrm>
            <a:off x="4316031" y="1136466"/>
            <a:ext cx="212912" cy="18158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3559058" y="6642556"/>
            <a:ext cx="203292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solidFill>
                  <a:schemeClr val="bg1"/>
                </a:solidFill>
              </a:rPr>
              <a:t>PMR – Prevention, Mitigation, and Recovery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30" name="Right Bracket 29"/>
          <p:cNvSpPr/>
          <p:nvPr/>
        </p:nvSpPr>
        <p:spPr>
          <a:xfrm>
            <a:off x="4228289" y="2120630"/>
            <a:ext cx="162128" cy="4105072"/>
          </a:xfrm>
          <a:prstGeom prst="righ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ight Arrow 30"/>
          <p:cNvSpPr/>
          <p:nvPr/>
        </p:nvSpPr>
        <p:spPr>
          <a:xfrm>
            <a:off x="4479732" y="4142782"/>
            <a:ext cx="212912" cy="18158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4783435" y="4067555"/>
            <a:ext cx="39653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solidFill>
                  <a:srgbClr val="C00000"/>
                </a:solidFill>
              </a:rPr>
              <a:t>R&amp;D Outcome requires selection of domain(s)</a:t>
            </a:r>
            <a:endParaRPr lang="en-US" sz="1600" i="1" dirty="0">
              <a:solidFill>
                <a:srgbClr val="C0000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236179" y="5420242"/>
            <a:ext cx="3073228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0" lvl="2" eaLnBrk="1" hangingPunct="1"/>
            <a:r>
              <a:rPr lang="en-US" sz="1400" dirty="0" smtClean="0">
                <a:cs typeface="Helvetica"/>
              </a:rPr>
              <a:t>Why these and not others?</a:t>
            </a:r>
          </a:p>
          <a:p>
            <a:pPr marL="285750" lvl="2" indent="-285750">
              <a:buFont typeface="Arial" panose="020B0604020202020204" pitchFamily="34" charset="0"/>
              <a:buChar char="•"/>
            </a:pPr>
            <a:r>
              <a:rPr lang="en-US" sz="1400" dirty="0">
                <a:cs typeface="Helvetica"/>
              </a:rPr>
              <a:t>Coverage, so that inferences can be drawn </a:t>
            </a:r>
            <a:r>
              <a:rPr lang="en-US" sz="1400" dirty="0" smtClean="0">
                <a:cs typeface="Helvetica"/>
              </a:rPr>
              <a:t>w.r.t. </a:t>
            </a:r>
            <a:r>
              <a:rPr lang="en-US" sz="1400" dirty="0">
                <a:cs typeface="Helvetica"/>
              </a:rPr>
              <a:t>other domains</a:t>
            </a:r>
          </a:p>
          <a:p>
            <a:pPr marL="285750" lvl="2" indent="-285750" eaLnBrk="1" hangingPunct="1">
              <a:buFont typeface="Arial" panose="020B0604020202020204" pitchFamily="34" charset="0"/>
              <a:buChar char="•"/>
            </a:pPr>
            <a:r>
              <a:rPr lang="en-US" sz="1400" dirty="0" smtClean="0">
                <a:cs typeface="Helvetica"/>
              </a:rPr>
              <a:t>Impact / benefit</a:t>
            </a:r>
          </a:p>
        </p:txBody>
      </p:sp>
      <p:sp>
        <p:nvSpPr>
          <p:cNvPr id="34" name="Right Arrow 33"/>
          <p:cNvSpPr/>
          <p:nvPr/>
        </p:nvSpPr>
        <p:spPr>
          <a:xfrm>
            <a:off x="8460110" y="5795698"/>
            <a:ext cx="212912" cy="18158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4994902" y="4554275"/>
            <a:ext cx="3696518" cy="670560"/>
          </a:xfrm>
          <a:prstGeom prst="rect">
            <a:avLst/>
          </a:prstGeom>
          <a:solidFill>
            <a:srgbClr val="D9E5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US" sz="1600" dirty="0" smtClean="0">
                <a:solidFill>
                  <a:schemeClr val="tx1"/>
                </a:solidFill>
              </a:rPr>
              <a:t>TC-1 Domain: Terminal </a:t>
            </a:r>
            <a:r>
              <a:rPr lang="en-US" sz="1600" dirty="0">
                <a:solidFill>
                  <a:schemeClr val="tx1"/>
                </a:solidFill>
              </a:rPr>
              <a:t>Area </a:t>
            </a:r>
            <a:r>
              <a:rPr lang="en-US" sz="1600" dirty="0" smtClean="0">
                <a:solidFill>
                  <a:schemeClr val="tx1"/>
                </a:solidFill>
              </a:rPr>
              <a:t>Operations</a:t>
            </a:r>
            <a:endParaRPr lang="en-US" sz="1600" dirty="0">
              <a:solidFill>
                <a:schemeClr val="tx1"/>
              </a:solidFill>
            </a:endParaRPr>
          </a:p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US" sz="1600" dirty="0" smtClean="0">
                <a:solidFill>
                  <a:schemeClr val="tx1"/>
                </a:solidFill>
              </a:rPr>
              <a:t>TC-2 Domain: </a:t>
            </a:r>
            <a:r>
              <a:rPr lang="en-US" sz="1600" dirty="0">
                <a:solidFill>
                  <a:schemeClr val="tx1"/>
                </a:solidFill>
              </a:rPr>
              <a:t>Emerging </a:t>
            </a:r>
            <a:r>
              <a:rPr lang="en-US" sz="1600" dirty="0" smtClean="0">
                <a:solidFill>
                  <a:schemeClr val="tx1"/>
                </a:solidFill>
              </a:rPr>
              <a:t>Operations</a:t>
            </a:r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1133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26" grpId="0" animBg="1"/>
      <p:bldP spid="27" grpId="0"/>
      <p:bldP spid="28" grpId="0" animBg="1"/>
      <p:bldP spid="30" grpId="0" animBg="1"/>
      <p:bldP spid="31" grpId="0" animBg="1"/>
      <p:bldP spid="32" grpId="0"/>
      <p:bldP spid="33" grpId="0" animBg="1"/>
      <p:bldP spid="34" grpId="0" animBg="1"/>
      <p:bldP spid="3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RSSA Domain Space</a:t>
            </a:r>
            <a:endParaRPr lang="en-US" dirty="0"/>
          </a:p>
        </p:txBody>
      </p:sp>
      <p:grpSp>
        <p:nvGrpSpPr>
          <p:cNvPr id="19" name="Group 18"/>
          <p:cNvGrpSpPr/>
          <p:nvPr/>
        </p:nvGrpSpPr>
        <p:grpSpPr>
          <a:xfrm>
            <a:off x="511629" y="1133096"/>
            <a:ext cx="8425996" cy="5072543"/>
            <a:chOff x="511629" y="1502428"/>
            <a:chExt cx="8425996" cy="5072543"/>
          </a:xfrm>
        </p:grpSpPr>
        <p:cxnSp>
          <p:nvCxnSpPr>
            <p:cNvPr id="5" name="Straight Arrow Connector 4"/>
            <p:cNvCxnSpPr/>
            <p:nvPr/>
          </p:nvCxnSpPr>
          <p:spPr bwMode="auto">
            <a:xfrm flipH="1" flipV="1">
              <a:off x="3315379" y="1502428"/>
              <a:ext cx="4062" cy="3163682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3" name="Straight Arrow Connector 12"/>
            <p:cNvCxnSpPr/>
            <p:nvPr/>
          </p:nvCxnSpPr>
          <p:spPr bwMode="auto">
            <a:xfrm>
              <a:off x="3315379" y="4666110"/>
              <a:ext cx="5622246" cy="730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6" name="Straight Arrow Connector 15"/>
            <p:cNvCxnSpPr/>
            <p:nvPr/>
          </p:nvCxnSpPr>
          <p:spPr bwMode="auto">
            <a:xfrm flipH="1">
              <a:off x="511629" y="4666110"/>
              <a:ext cx="2803750" cy="1908861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sp>
        <p:nvSpPr>
          <p:cNvPr id="25" name="TextBox 24"/>
          <p:cNvSpPr txBox="1"/>
          <p:nvPr/>
        </p:nvSpPr>
        <p:spPr>
          <a:xfrm>
            <a:off x="133544" y="847734"/>
            <a:ext cx="36947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Level of System/Human Authority &amp; Autonomy</a:t>
            </a:r>
            <a:endParaRPr lang="en-US" sz="14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7012218" y="3643053"/>
            <a:ext cx="20585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b="1" dirty="0" smtClean="0"/>
              <a:t>Aeronautics and Aviation</a:t>
            </a:r>
          </a:p>
          <a:p>
            <a:pPr algn="r"/>
            <a:r>
              <a:rPr lang="en-US" sz="1400" b="1" dirty="0" smtClean="0"/>
              <a:t>Application Domain</a:t>
            </a:r>
            <a:endParaRPr lang="en-US" sz="1400" b="1" dirty="0"/>
          </a:p>
        </p:txBody>
      </p:sp>
      <p:cxnSp>
        <p:nvCxnSpPr>
          <p:cNvPr id="31" name="Straight Connector 30"/>
          <p:cNvCxnSpPr/>
          <p:nvPr/>
        </p:nvCxnSpPr>
        <p:spPr bwMode="auto">
          <a:xfrm>
            <a:off x="5562600" y="4166018"/>
            <a:ext cx="0" cy="27613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Straight Connector 31"/>
          <p:cNvCxnSpPr/>
          <p:nvPr/>
        </p:nvCxnSpPr>
        <p:spPr bwMode="auto">
          <a:xfrm>
            <a:off x="6682361" y="4166018"/>
            <a:ext cx="0" cy="27613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3" name="TextBox 32"/>
          <p:cNvSpPr txBox="1"/>
          <p:nvPr/>
        </p:nvSpPr>
        <p:spPr>
          <a:xfrm>
            <a:off x="84655" y="6236093"/>
            <a:ext cx="38518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Hazard Sources, Types, and Risk/Safety Impacts 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6306913" y="4464018"/>
            <a:ext cx="7508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Large UAS Ops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4954624" y="4504656"/>
            <a:ext cx="12256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Mixed UAS/Manned Ops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3839534" y="4504656"/>
            <a:ext cx="10795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Airline-like Ops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77143" y="853074"/>
            <a:ext cx="40595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 smtClean="0"/>
              <a:t>Real-Time Safety Assurance spans a Complex Multi-Dimensional Space</a:t>
            </a:r>
          </a:p>
          <a:p>
            <a:pPr algn="ctr"/>
            <a:r>
              <a:rPr lang="en-US" sz="1600" i="1" dirty="0" smtClean="0"/>
              <a:t>(additional dimensions not shown)</a:t>
            </a:r>
            <a:endParaRPr lang="en-US" sz="1600" i="1" dirty="0"/>
          </a:p>
        </p:txBody>
      </p:sp>
      <p:cxnSp>
        <p:nvCxnSpPr>
          <p:cNvPr id="86" name="Straight Connector 85"/>
          <p:cNvCxnSpPr/>
          <p:nvPr/>
        </p:nvCxnSpPr>
        <p:spPr bwMode="auto">
          <a:xfrm>
            <a:off x="4376057" y="4180898"/>
            <a:ext cx="0" cy="26125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7" name="Straight Connector 86"/>
          <p:cNvCxnSpPr/>
          <p:nvPr/>
        </p:nvCxnSpPr>
        <p:spPr bwMode="auto">
          <a:xfrm>
            <a:off x="2667000" y="4627211"/>
            <a:ext cx="424543" cy="1088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8" name="Straight Connector 87"/>
          <p:cNvCxnSpPr/>
          <p:nvPr/>
        </p:nvCxnSpPr>
        <p:spPr bwMode="auto">
          <a:xfrm>
            <a:off x="2101832" y="4983358"/>
            <a:ext cx="424543" cy="1088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9" name="Straight Connector 88"/>
          <p:cNvCxnSpPr/>
          <p:nvPr/>
        </p:nvCxnSpPr>
        <p:spPr bwMode="auto">
          <a:xfrm>
            <a:off x="1529367" y="5355544"/>
            <a:ext cx="424543" cy="1088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0" name="Straight Connector 89"/>
          <p:cNvCxnSpPr/>
          <p:nvPr/>
        </p:nvCxnSpPr>
        <p:spPr bwMode="auto">
          <a:xfrm>
            <a:off x="991746" y="5732630"/>
            <a:ext cx="424543" cy="1088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1" name="Straight Connector 90"/>
          <p:cNvCxnSpPr/>
          <p:nvPr/>
        </p:nvCxnSpPr>
        <p:spPr bwMode="auto">
          <a:xfrm flipV="1">
            <a:off x="3187956" y="3794470"/>
            <a:ext cx="233364" cy="1088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2" name="Straight Connector 91"/>
          <p:cNvCxnSpPr/>
          <p:nvPr/>
        </p:nvCxnSpPr>
        <p:spPr bwMode="auto">
          <a:xfrm flipV="1">
            <a:off x="3198697" y="3097782"/>
            <a:ext cx="233364" cy="1088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3" name="Straight Connector 92"/>
          <p:cNvCxnSpPr/>
          <p:nvPr/>
        </p:nvCxnSpPr>
        <p:spPr bwMode="auto">
          <a:xfrm flipV="1">
            <a:off x="3200583" y="1662578"/>
            <a:ext cx="233364" cy="1088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4" name="Straight Connector 93"/>
          <p:cNvCxnSpPr/>
          <p:nvPr/>
        </p:nvCxnSpPr>
        <p:spPr bwMode="auto">
          <a:xfrm flipV="1">
            <a:off x="3198697" y="2393329"/>
            <a:ext cx="233364" cy="1088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6" name="TextBox 35"/>
          <p:cNvSpPr txBox="1"/>
          <p:nvPr/>
        </p:nvSpPr>
        <p:spPr>
          <a:xfrm>
            <a:off x="885892" y="1408675"/>
            <a:ext cx="232363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/>
              <a:t>Real-time (RT) Autonomous Safety Assurance</a:t>
            </a:r>
            <a:endParaRPr lang="en-US" sz="1400" dirty="0"/>
          </a:p>
        </p:txBody>
      </p:sp>
      <p:sp>
        <p:nvSpPr>
          <p:cNvPr id="37" name="TextBox 36"/>
          <p:cNvSpPr txBox="1"/>
          <p:nvPr/>
        </p:nvSpPr>
        <p:spPr>
          <a:xfrm>
            <a:off x="991746" y="2118298"/>
            <a:ext cx="221777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/>
              <a:t>RT Semi-Autonomous Safety Assurance</a:t>
            </a:r>
            <a:endParaRPr lang="en-US" sz="1400" dirty="0"/>
          </a:p>
        </p:txBody>
      </p:sp>
      <p:sp>
        <p:nvSpPr>
          <p:cNvPr id="38" name="TextBox 37"/>
          <p:cNvSpPr txBox="1"/>
          <p:nvPr/>
        </p:nvSpPr>
        <p:spPr>
          <a:xfrm>
            <a:off x="1529367" y="2827921"/>
            <a:ext cx="168015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/>
              <a:t>RT Automated Safety Assurance</a:t>
            </a:r>
            <a:endParaRPr lang="en-US" sz="1400" dirty="0"/>
          </a:p>
        </p:txBody>
      </p:sp>
      <p:sp>
        <p:nvSpPr>
          <p:cNvPr id="39" name="TextBox 38"/>
          <p:cNvSpPr txBox="1"/>
          <p:nvPr/>
        </p:nvSpPr>
        <p:spPr>
          <a:xfrm>
            <a:off x="1416289" y="3537545"/>
            <a:ext cx="1793235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/>
              <a:t>RT Warnings for Safety Assurance</a:t>
            </a:r>
            <a:endParaRPr lang="en-US" sz="1400" dirty="0"/>
          </a:p>
        </p:txBody>
      </p:sp>
      <p:sp>
        <p:nvSpPr>
          <p:cNvPr id="40" name="TextBox 39"/>
          <p:cNvSpPr txBox="1"/>
          <p:nvPr/>
        </p:nvSpPr>
        <p:spPr>
          <a:xfrm>
            <a:off x="1607178" y="4473756"/>
            <a:ext cx="10236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/>
              <a:t>Vehicle</a:t>
            </a:r>
            <a:endParaRPr lang="en-US" sz="1400" dirty="0"/>
          </a:p>
        </p:txBody>
      </p:sp>
      <p:sp>
        <p:nvSpPr>
          <p:cNvPr id="41" name="TextBox 40"/>
          <p:cNvSpPr txBox="1"/>
          <p:nvPr/>
        </p:nvSpPr>
        <p:spPr>
          <a:xfrm>
            <a:off x="501378" y="4820706"/>
            <a:ext cx="157494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/>
              <a:t>Environment</a:t>
            </a:r>
            <a:endParaRPr lang="en-US" sz="1400" dirty="0"/>
          </a:p>
        </p:txBody>
      </p:sp>
      <p:sp>
        <p:nvSpPr>
          <p:cNvPr id="42" name="TextBox 41"/>
          <p:cNvSpPr txBox="1"/>
          <p:nvPr/>
        </p:nvSpPr>
        <p:spPr>
          <a:xfrm>
            <a:off x="237955" y="5201848"/>
            <a:ext cx="13043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/>
              <a:t>Operational</a:t>
            </a:r>
            <a:endParaRPr lang="en-US" sz="1400" dirty="0"/>
          </a:p>
        </p:txBody>
      </p:sp>
      <p:sp>
        <p:nvSpPr>
          <p:cNvPr id="43" name="TextBox 42"/>
          <p:cNvSpPr txBox="1"/>
          <p:nvPr/>
        </p:nvSpPr>
        <p:spPr>
          <a:xfrm>
            <a:off x="183605" y="5553529"/>
            <a:ext cx="8345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Aviation System</a:t>
            </a:r>
            <a:endParaRPr lang="en-US" sz="1400" dirty="0"/>
          </a:p>
        </p:txBody>
      </p:sp>
      <p:cxnSp>
        <p:nvCxnSpPr>
          <p:cNvPr id="50" name="Straight Arrow Connector 49"/>
          <p:cNvCxnSpPr/>
          <p:nvPr/>
        </p:nvCxnSpPr>
        <p:spPr>
          <a:xfrm>
            <a:off x="2445876" y="5958426"/>
            <a:ext cx="1309985" cy="6485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>
            <a:off x="5172861" y="5958426"/>
            <a:ext cx="1309985" cy="6485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2894845" y="5807780"/>
            <a:ext cx="312215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Various Vehicle/Mission Combinations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237478" y="4416606"/>
            <a:ext cx="74151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Small UAS Ops</a:t>
            </a:r>
          </a:p>
        </p:txBody>
      </p:sp>
      <p:cxnSp>
        <p:nvCxnSpPr>
          <p:cNvPr id="53" name="Straight Connector 52"/>
          <p:cNvCxnSpPr/>
          <p:nvPr/>
        </p:nvCxnSpPr>
        <p:spPr bwMode="auto">
          <a:xfrm>
            <a:off x="7597262" y="4158709"/>
            <a:ext cx="0" cy="27613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4" name="Straight Connector 53"/>
          <p:cNvCxnSpPr/>
          <p:nvPr/>
        </p:nvCxnSpPr>
        <p:spPr bwMode="auto">
          <a:xfrm>
            <a:off x="8352489" y="4162098"/>
            <a:ext cx="0" cy="27613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5" name="TextBox 54"/>
          <p:cNvSpPr txBox="1"/>
          <p:nvPr/>
        </p:nvSpPr>
        <p:spPr>
          <a:xfrm>
            <a:off x="7985929" y="4419993"/>
            <a:ext cx="7415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ODM Ops</a:t>
            </a:r>
          </a:p>
        </p:txBody>
      </p:sp>
    </p:spTree>
    <p:extLst>
      <p:ext uri="{BB962C8B-B14F-4D97-AF65-F5344CB8AC3E}">
        <p14:creationId xmlns:p14="http://schemas.microsoft.com/office/powerpoint/2010/main" val="32478765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8" name="Straight Connector 97"/>
          <p:cNvCxnSpPr/>
          <p:nvPr/>
        </p:nvCxnSpPr>
        <p:spPr bwMode="auto">
          <a:xfrm>
            <a:off x="6682361" y="4166018"/>
            <a:ext cx="0" cy="27613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9" name="TextBox 98"/>
          <p:cNvSpPr txBox="1"/>
          <p:nvPr/>
        </p:nvSpPr>
        <p:spPr>
          <a:xfrm>
            <a:off x="6306913" y="4464018"/>
            <a:ext cx="7508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Large UAS Ops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056910" y="3643053"/>
            <a:ext cx="20138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 smtClean="0"/>
              <a:t>Aeronautics and Aviation</a:t>
            </a:r>
          </a:p>
          <a:p>
            <a:pPr algn="r"/>
            <a:r>
              <a:rPr lang="en-US" sz="1400" dirty="0" smtClean="0"/>
              <a:t>Application Domain</a:t>
            </a:r>
            <a:endParaRPr lang="en-US" sz="1400" dirty="0"/>
          </a:p>
        </p:txBody>
      </p:sp>
      <p:sp>
        <p:nvSpPr>
          <p:cNvPr id="70" name="TextBox 69"/>
          <p:cNvSpPr txBox="1"/>
          <p:nvPr/>
        </p:nvSpPr>
        <p:spPr>
          <a:xfrm>
            <a:off x="7237478" y="4416606"/>
            <a:ext cx="74151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Small UAS Ops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4954624" y="4504656"/>
            <a:ext cx="12256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Mixed UAS/Manned Ops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01378" y="4820706"/>
            <a:ext cx="157494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/>
              <a:t>Environment</a:t>
            </a:r>
            <a:endParaRPr lang="en-US" sz="1400" dirty="0"/>
          </a:p>
        </p:txBody>
      </p:sp>
      <p:sp>
        <p:nvSpPr>
          <p:cNvPr id="42" name="TextBox 41"/>
          <p:cNvSpPr txBox="1"/>
          <p:nvPr/>
        </p:nvSpPr>
        <p:spPr>
          <a:xfrm>
            <a:off x="237955" y="5201848"/>
            <a:ext cx="13043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/>
              <a:t>Operational</a:t>
            </a:r>
            <a:endParaRPr lang="en-US" sz="1400" dirty="0"/>
          </a:p>
        </p:txBody>
      </p:sp>
      <p:sp>
        <p:nvSpPr>
          <p:cNvPr id="60" name="TextBox 59"/>
          <p:cNvSpPr txBox="1"/>
          <p:nvPr/>
        </p:nvSpPr>
        <p:spPr>
          <a:xfrm>
            <a:off x="866708" y="1408675"/>
            <a:ext cx="2342815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/>
              <a:t>Real-time (RT) Autonomous Safety Assurance</a:t>
            </a:r>
            <a:endParaRPr lang="en-US" sz="1400" dirty="0"/>
          </a:p>
        </p:txBody>
      </p:sp>
      <p:sp>
        <p:nvSpPr>
          <p:cNvPr id="66" name="TextBox 65"/>
          <p:cNvSpPr txBox="1"/>
          <p:nvPr/>
        </p:nvSpPr>
        <p:spPr>
          <a:xfrm>
            <a:off x="991746" y="2118298"/>
            <a:ext cx="221777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/>
              <a:t>RT Semi-Autonomous Safety Assurance</a:t>
            </a:r>
            <a:endParaRPr lang="en-US" sz="1400" dirty="0"/>
          </a:p>
        </p:txBody>
      </p:sp>
      <p:sp>
        <p:nvSpPr>
          <p:cNvPr id="67" name="TextBox 66"/>
          <p:cNvSpPr txBox="1"/>
          <p:nvPr/>
        </p:nvSpPr>
        <p:spPr>
          <a:xfrm>
            <a:off x="1529367" y="2827921"/>
            <a:ext cx="168015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/>
              <a:t>RT Automated Safety Assurance</a:t>
            </a:r>
            <a:endParaRPr lang="en-US" sz="1400" dirty="0"/>
          </a:p>
        </p:txBody>
      </p:sp>
      <p:sp>
        <p:nvSpPr>
          <p:cNvPr id="68" name="TextBox 67"/>
          <p:cNvSpPr txBox="1"/>
          <p:nvPr/>
        </p:nvSpPr>
        <p:spPr>
          <a:xfrm>
            <a:off x="1416289" y="3537545"/>
            <a:ext cx="1793235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/>
              <a:t>RT Warnings for Safety Assurance</a:t>
            </a:r>
            <a:endParaRPr lang="en-US" sz="1400" dirty="0"/>
          </a:p>
        </p:txBody>
      </p:sp>
      <p:grpSp>
        <p:nvGrpSpPr>
          <p:cNvPr id="9" name="Group 8"/>
          <p:cNvGrpSpPr/>
          <p:nvPr/>
        </p:nvGrpSpPr>
        <p:grpSpPr>
          <a:xfrm>
            <a:off x="224559" y="1666978"/>
            <a:ext cx="5123009" cy="4072736"/>
            <a:chOff x="224559" y="1666978"/>
            <a:chExt cx="5123009" cy="4072736"/>
          </a:xfrm>
        </p:grpSpPr>
        <p:sp>
          <p:nvSpPr>
            <p:cNvPr id="50" name="Rectangle 49"/>
            <p:cNvSpPr/>
            <p:nvPr/>
          </p:nvSpPr>
          <p:spPr bwMode="auto">
            <a:xfrm>
              <a:off x="3322142" y="1666978"/>
              <a:ext cx="1053915" cy="2629799"/>
            </a:xfrm>
            <a:prstGeom prst="rect">
              <a:avLst/>
            </a:prstGeom>
            <a:solidFill>
              <a:srgbClr val="99FF99">
                <a:alpha val="20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 Black" pitchFamily="-108" charset="0"/>
                <a:ea typeface="ＭＳ Ｐゴシック" pitchFamily="-108" charset="-128"/>
                <a:cs typeface="ＭＳ Ｐゴシック" pitchFamily="-108" charset="-128"/>
              </a:endParaRPr>
            </a:p>
          </p:txBody>
        </p:sp>
        <p:sp>
          <p:nvSpPr>
            <p:cNvPr id="51" name="Parallelogram 50"/>
            <p:cNvSpPr/>
            <p:nvPr/>
          </p:nvSpPr>
          <p:spPr bwMode="auto">
            <a:xfrm rot="19516837">
              <a:off x="1278388" y="2641822"/>
              <a:ext cx="4069180" cy="2139395"/>
            </a:xfrm>
            <a:prstGeom prst="parallelogram">
              <a:avLst>
                <a:gd name="adj" fmla="val 69561"/>
              </a:avLst>
            </a:prstGeom>
            <a:solidFill>
              <a:srgbClr val="99FF99">
                <a:alpha val="20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Black" pitchFamily="-108" charset="0"/>
                <a:ea typeface="ＭＳ Ｐゴシック" pitchFamily="-108" charset="-128"/>
                <a:cs typeface="ＭＳ Ｐゴシック" pitchFamily="-108" charset="-128"/>
              </a:endParaRPr>
            </a:p>
          </p:txBody>
        </p:sp>
        <p:sp>
          <p:nvSpPr>
            <p:cNvPr id="52" name="Rectangle 51"/>
            <p:cNvSpPr/>
            <p:nvPr/>
          </p:nvSpPr>
          <p:spPr bwMode="auto">
            <a:xfrm>
              <a:off x="1191784" y="3109915"/>
              <a:ext cx="1053915" cy="2629799"/>
            </a:xfrm>
            <a:prstGeom prst="rect">
              <a:avLst/>
            </a:prstGeom>
            <a:solidFill>
              <a:srgbClr val="99FF99">
                <a:alpha val="20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 Black" pitchFamily="-108" charset="0"/>
                <a:ea typeface="ＭＳ Ｐゴシック" pitchFamily="-108" charset="-128"/>
                <a:cs typeface="ＭＳ Ｐゴシック" pitchFamily="-108" charset="-128"/>
              </a:endParaRPr>
            </a:p>
          </p:txBody>
        </p:sp>
        <p:sp>
          <p:nvSpPr>
            <p:cNvPr id="53" name="Parallelogram 52"/>
            <p:cNvSpPr/>
            <p:nvPr/>
          </p:nvSpPr>
          <p:spPr bwMode="auto">
            <a:xfrm rot="19516837">
              <a:off x="224559" y="2658037"/>
              <a:ext cx="4069180" cy="2139395"/>
            </a:xfrm>
            <a:prstGeom prst="parallelogram">
              <a:avLst>
                <a:gd name="adj" fmla="val 69561"/>
              </a:avLst>
            </a:prstGeom>
            <a:solidFill>
              <a:srgbClr val="99FF99">
                <a:alpha val="20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 Black" pitchFamily="-108" charset="0"/>
                <a:ea typeface="ＭＳ Ｐゴシック" pitchFamily="-108" charset="-128"/>
                <a:cs typeface="ＭＳ Ｐゴシック" pitchFamily="-108" charset="-128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RSSA Domain Space – TC Coverage</a:t>
            </a:r>
            <a:endParaRPr lang="en-US" dirty="0"/>
          </a:p>
        </p:txBody>
      </p:sp>
      <p:grpSp>
        <p:nvGrpSpPr>
          <p:cNvPr id="19" name="Group 18"/>
          <p:cNvGrpSpPr/>
          <p:nvPr/>
        </p:nvGrpSpPr>
        <p:grpSpPr>
          <a:xfrm>
            <a:off x="511629" y="1133096"/>
            <a:ext cx="8425996" cy="5072543"/>
            <a:chOff x="511629" y="1502428"/>
            <a:chExt cx="8425996" cy="5072543"/>
          </a:xfrm>
        </p:grpSpPr>
        <p:cxnSp>
          <p:nvCxnSpPr>
            <p:cNvPr id="5" name="Straight Arrow Connector 4"/>
            <p:cNvCxnSpPr/>
            <p:nvPr/>
          </p:nvCxnSpPr>
          <p:spPr bwMode="auto">
            <a:xfrm flipH="1" flipV="1">
              <a:off x="3315379" y="1502428"/>
              <a:ext cx="4062" cy="3163682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3" name="Straight Arrow Connector 12"/>
            <p:cNvCxnSpPr/>
            <p:nvPr/>
          </p:nvCxnSpPr>
          <p:spPr bwMode="auto">
            <a:xfrm>
              <a:off x="3315379" y="4666110"/>
              <a:ext cx="5622246" cy="730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6" name="Straight Arrow Connector 15"/>
            <p:cNvCxnSpPr/>
            <p:nvPr/>
          </p:nvCxnSpPr>
          <p:spPr bwMode="auto">
            <a:xfrm flipH="1">
              <a:off x="511629" y="4666110"/>
              <a:ext cx="2803750" cy="1908861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sp>
        <p:nvSpPr>
          <p:cNvPr id="25" name="TextBox 24"/>
          <p:cNvSpPr txBox="1"/>
          <p:nvPr/>
        </p:nvSpPr>
        <p:spPr>
          <a:xfrm>
            <a:off x="133544" y="847734"/>
            <a:ext cx="36092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Level of System/Human Authority &amp; Autonomy</a:t>
            </a:r>
            <a:endParaRPr lang="en-US" sz="1400" dirty="0"/>
          </a:p>
        </p:txBody>
      </p:sp>
      <p:cxnSp>
        <p:nvCxnSpPr>
          <p:cNvPr id="31" name="Straight Connector 30"/>
          <p:cNvCxnSpPr/>
          <p:nvPr/>
        </p:nvCxnSpPr>
        <p:spPr bwMode="auto">
          <a:xfrm>
            <a:off x="5562600" y="4166018"/>
            <a:ext cx="0" cy="27613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3" name="TextBox 32"/>
          <p:cNvSpPr txBox="1"/>
          <p:nvPr/>
        </p:nvSpPr>
        <p:spPr>
          <a:xfrm>
            <a:off x="84655" y="6236093"/>
            <a:ext cx="38518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Hazard Sources, Types, and Risk/Safety Impacts </a:t>
            </a:r>
          </a:p>
        </p:txBody>
      </p:sp>
      <p:cxnSp>
        <p:nvCxnSpPr>
          <p:cNvPr id="57" name="Straight Connector 56"/>
          <p:cNvCxnSpPr/>
          <p:nvPr/>
        </p:nvCxnSpPr>
        <p:spPr bwMode="auto">
          <a:xfrm>
            <a:off x="7597262" y="4158709"/>
            <a:ext cx="0" cy="27613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5" name="TextBox 74"/>
          <p:cNvSpPr txBox="1"/>
          <p:nvPr/>
        </p:nvSpPr>
        <p:spPr>
          <a:xfrm>
            <a:off x="3839534" y="4504656"/>
            <a:ext cx="10795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Airline-like Ops</a:t>
            </a:r>
          </a:p>
        </p:txBody>
      </p:sp>
      <p:cxnSp>
        <p:nvCxnSpPr>
          <p:cNvPr id="86" name="Straight Connector 85"/>
          <p:cNvCxnSpPr/>
          <p:nvPr/>
        </p:nvCxnSpPr>
        <p:spPr bwMode="auto">
          <a:xfrm>
            <a:off x="4376057" y="4180898"/>
            <a:ext cx="0" cy="26125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7" name="Straight Connector 86"/>
          <p:cNvCxnSpPr/>
          <p:nvPr/>
        </p:nvCxnSpPr>
        <p:spPr bwMode="auto">
          <a:xfrm>
            <a:off x="2667000" y="4627211"/>
            <a:ext cx="424543" cy="1088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8" name="Straight Connector 87"/>
          <p:cNvCxnSpPr/>
          <p:nvPr/>
        </p:nvCxnSpPr>
        <p:spPr bwMode="auto">
          <a:xfrm>
            <a:off x="2101832" y="4983358"/>
            <a:ext cx="424543" cy="1088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9" name="Straight Connector 88"/>
          <p:cNvCxnSpPr/>
          <p:nvPr/>
        </p:nvCxnSpPr>
        <p:spPr bwMode="auto">
          <a:xfrm>
            <a:off x="1529367" y="5355544"/>
            <a:ext cx="424543" cy="1088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0" name="Straight Connector 89"/>
          <p:cNvCxnSpPr/>
          <p:nvPr/>
        </p:nvCxnSpPr>
        <p:spPr bwMode="auto">
          <a:xfrm>
            <a:off x="991746" y="5732630"/>
            <a:ext cx="424543" cy="1088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1" name="Straight Connector 90"/>
          <p:cNvCxnSpPr/>
          <p:nvPr/>
        </p:nvCxnSpPr>
        <p:spPr bwMode="auto">
          <a:xfrm flipV="1">
            <a:off x="3187956" y="3794470"/>
            <a:ext cx="233364" cy="1088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2" name="Straight Connector 91"/>
          <p:cNvCxnSpPr/>
          <p:nvPr/>
        </p:nvCxnSpPr>
        <p:spPr bwMode="auto">
          <a:xfrm flipV="1">
            <a:off x="3198697" y="3097782"/>
            <a:ext cx="233364" cy="1088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3" name="Straight Connector 92"/>
          <p:cNvCxnSpPr/>
          <p:nvPr/>
        </p:nvCxnSpPr>
        <p:spPr bwMode="auto">
          <a:xfrm flipV="1">
            <a:off x="3200583" y="1662578"/>
            <a:ext cx="233364" cy="1088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4" name="Straight Connector 93"/>
          <p:cNvCxnSpPr/>
          <p:nvPr/>
        </p:nvCxnSpPr>
        <p:spPr bwMode="auto">
          <a:xfrm flipV="1">
            <a:off x="3198697" y="2393329"/>
            <a:ext cx="233364" cy="1088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0" name="TextBox 39"/>
          <p:cNvSpPr txBox="1"/>
          <p:nvPr/>
        </p:nvSpPr>
        <p:spPr>
          <a:xfrm>
            <a:off x="1607178" y="4473756"/>
            <a:ext cx="10236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/>
              <a:t>Vehicle</a:t>
            </a:r>
            <a:endParaRPr lang="en-US" sz="1400" dirty="0"/>
          </a:p>
        </p:txBody>
      </p:sp>
      <p:sp>
        <p:nvSpPr>
          <p:cNvPr id="43" name="TextBox 42"/>
          <p:cNvSpPr txBox="1"/>
          <p:nvPr/>
        </p:nvSpPr>
        <p:spPr>
          <a:xfrm>
            <a:off x="183605" y="5553529"/>
            <a:ext cx="8345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Aviation System</a:t>
            </a:r>
            <a:endParaRPr lang="en-US" sz="1400" dirty="0"/>
          </a:p>
        </p:txBody>
      </p:sp>
      <p:sp>
        <p:nvSpPr>
          <p:cNvPr id="78" name="Line Callout 1 77"/>
          <p:cNvSpPr/>
          <p:nvPr/>
        </p:nvSpPr>
        <p:spPr>
          <a:xfrm>
            <a:off x="4568061" y="1256354"/>
            <a:ext cx="1132872" cy="875489"/>
          </a:xfrm>
          <a:prstGeom prst="borderCallout1">
            <a:avLst>
              <a:gd name="adj1" fmla="val 88626"/>
              <a:gd name="adj2" fmla="val -5008"/>
              <a:gd name="adj3" fmla="val 124937"/>
              <a:gd name="adj4" fmla="val -43779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RSSA TC-1</a:t>
            </a:r>
          </a:p>
          <a:p>
            <a:pPr algn="ctr"/>
            <a:r>
              <a:rPr lang="en-US" sz="1600" dirty="0" smtClean="0"/>
              <a:t>Terminal Area Ops</a:t>
            </a:r>
            <a:endParaRPr lang="en-US" sz="1600" dirty="0"/>
          </a:p>
        </p:txBody>
      </p:sp>
      <p:sp>
        <p:nvSpPr>
          <p:cNvPr id="71" name="Freeform 70"/>
          <p:cNvSpPr/>
          <p:nvPr/>
        </p:nvSpPr>
        <p:spPr>
          <a:xfrm>
            <a:off x="1254814" y="1677802"/>
            <a:ext cx="3101655" cy="3983314"/>
          </a:xfrm>
          <a:custGeom>
            <a:avLst/>
            <a:gdLst>
              <a:gd name="connsiteX0" fmla="*/ 983561 w 3101655"/>
              <a:gd name="connsiteY0" fmla="*/ 3903848 h 3983314"/>
              <a:gd name="connsiteX1" fmla="*/ 2269436 w 3101655"/>
              <a:gd name="connsiteY1" fmla="*/ 3122798 h 3983314"/>
              <a:gd name="connsiteX2" fmla="*/ 2936186 w 3101655"/>
              <a:gd name="connsiteY2" fmla="*/ 2656073 h 3983314"/>
              <a:gd name="connsiteX3" fmla="*/ 3060011 w 3101655"/>
              <a:gd name="connsiteY3" fmla="*/ 2122673 h 3983314"/>
              <a:gd name="connsiteX4" fmla="*/ 3060011 w 3101655"/>
              <a:gd name="connsiteY4" fmla="*/ 1217798 h 3983314"/>
              <a:gd name="connsiteX5" fmla="*/ 3079061 w 3101655"/>
              <a:gd name="connsiteY5" fmla="*/ 636773 h 3983314"/>
              <a:gd name="connsiteX6" fmla="*/ 3079061 w 3101655"/>
              <a:gd name="connsiteY6" fmla="*/ 170048 h 3983314"/>
              <a:gd name="connsiteX7" fmla="*/ 2783786 w 3101655"/>
              <a:gd name="connsiteY7" fmla="*/ 27173 h 3983314"/>
              <a:gd name="connsiteX8" fmla="*/ 2326586 w 3101655"/>
              <a:gd name="connsiteY8" fmla="*/ 8123 h 3983314"/>
              <a:gd name="connsiteX9" fmla="*/ 2012261 w 3101655"/>
              <a:gd name="connsiteY9" fmla="*/ 122423 h 3983314"/>
              <a:gd name="connsiteX10" fmla="*/ 1859861 w 3101655"/>
              <a:gd name="connsiteY10" fmla="*/ 446273 h 3983314"/>
              <a:gd name="connsiteX11" fmla="*/ 1745561 w 3101655"/>
              <a:gd name="connsiteY11" fmla="*/ 1217798 h 3983314"/>
              <a:gd name="connsiteX12" fmla="*/ 1345511 w 3101655"/>
              <a:gd name="connsiteY12" fmla="*/ 1636898 h 3983314"/>
              <a:gd name="connsiteX13" fmla="*/ 697811 w 3101655"/>
              <a:gd name="connsiteY13" fmla="*/ 2017898 h 3983314"/>
              <a:gd name="connsiteX14" fmla="*/ 192986 w 3101655"/>
              <a:gd name="connsiteY14" fmla="*/ 2275073 h 3983314"/>
              <a:gd name="connsiteX15" fmla="*/ 2486 w 3101655"/>
              <a:gd name="connsiteY15" fmla="*/ 2694173 h 3983314"/>
              <a:gd name="connsiteX16" fmla="*/ 97736 w 3101655"/>
              <a:gd name="connsiteY16" fmla="*/ 3246623 h 3983314"/>
              <a:gd name="connsiteX17" fmla="*/ 288236 w 3101655"/>
              <a:gd name="connsiteY17" fmla="*/ 3694298 h 3983314"/>
              <a:gd name="connsiteX18" fmla="*/ 583511 w 3101655"/>
              <a:gd name="connsiteY18" fmla="*/ 3932423 h 3983314"/>
              <a:gd name="connsiteX19" fmla="*/ 983561 w 3101655"/>
              <a:gd name="connsiteY19" fmla="*/ 3903848 h 398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101655" h="3983314">
                <a:moveTo>
                  <a:pt x="983561" y="3903848"/>
                </a:moveTo>
                <a:cubicBezTo>
                  <a:pt x="1264548" y="3768911"/>
                  <a:pt x="1943999" y="3330760"/>
                  <a:pt x="2269436" y="3122798"/>
                </a:cubicBezTo>
                <a:cubicBezTo>
                  <a:pt x="2594873" y="2914836"/>
                  <a:pt x="2804424" y="2822760"/>
                  <a:pt x="2936186" y="2656073"/>
                </a:cubicBezTo>
                <a:cubicBezTo>
                  <a:pt x="3067948" y="2489386"/>
                  <a:pt x="3039374" y="2362385"/>
                  <a:pt x="3060011" y="2122673"/>
                </a:cubicBezTo>
                <a:cubicBezTo>
                  <a:pt x="3080649" y="1882960"/>
                  <a:pt x="3056836" y="1465448"/>
                  <a:pt x="3060011" y="1217798"/>
                </a:cubicBezTo>
                <a:cubicBezTo>
                  <a:pt x="3063186" y="970148"/>
                  <a:pt x="3075886" y="811398"/>
                  <a:pt x="3079061" y="636773"/>
                </a:cubicBezTo>
                <a:cubicBezTo>
                  <a:pt x="3082236" y="462148"/>
                  <a:pt x="3128273" y="271648"/>
                  <a:pt x="3079061" y="170048"/>
                </a:cubicBezTo>
                <a:cubicBezTo>
                  <a:pt x="3029849" y="68448"/>
                  <a:pt x="2909199" y="54160"/>
                  <a:pt x="2783786" y="27173"/>
                </a:cubicBezTo>
                <a:cubicBezTo>
                  <a:pt x="2658374" y="185"/>
                  <a:pt x="2455173" y="-7752"/>
                  <a:pt x="2326586" y="8123"/>
                </a:cubicBezTo>
                <a:cubicBezTo>
                  <a:pt x="2197999" y="23998"/>
                  <a:pt x="2090049" y="49398"/>
                  <a:pt x="2012261" y="122423"/>
                </a:cubicBezTo>
                <a:cubicBezTo>
                  <a:pt x="1934474" y="195448"/>
                  <a:pt x="1904311" y="263710"/>
                  <a:pt x="1859861" y="446273"/>
                </a:cubicBezTo>
                <a:cubicBezTo>
                  <a:pt x="1815411" y="628835"/>
                  <a:pt x="1831286" y="1019361"/>
                  <a:pt x="1745561" y="1217798"/>
                </a:cubicBezTo>
                <a:cubicBezTo>
                  <a:pt x="1659836" y="1416235"/>
                  <a:pt x="1520136" y="1503548"/>
                  <a:pt x="1345511" y="1636898"/>
                </a:cubicBezTo>
                <a:cubicBezTo>
                  <a:pt x="1170886" y="1770248"/>
                  <a:pt x="889898" y="1911536"/>
                  <a:pt x="697811" y="2017898"/>
                </a:cubicBezTo>
                <a:cubicBezTo>
                  <a:pt x="505724" y="2124260"/>
                  <a:pt x="308873" y="2162361"/>
                  <a:pt x="192986" y="2275073"/>
                </a:cubicBezTo>
                <a:cubicBezTo>
                  <a:pt x="77099" y="2387785"/>
                  <a:pt x="18361" y="2532248"/>
                  <a:pt x="2486" y="2694173"/>
                </a:cubicBezTo>
                <a:cubicBezTo>
                  <a:pt x="-13389" y="2856098"/>
                  <a:pt x="50111" y="3079936"/>
                  <a:pt x="97736" y="3246623"/>
                </a:cubicBezTo>
                <a:cubicBezTo>
                  <a:pt x="145361" y="3413310"/>
                  <a:pt x="207274" y="3579998"/>
                  <a:pt x="288236" y="3694298"/>
                </a:cubicBezTo>
                <a:cubicBezTo>
                  <a:pt x="369198" y="3808598"/>
                  <a:pt x="466036" y="3895910"/>
                  <a:pt x="583511" y="3932423"/>
                </a:cubicBezTo>
                <a:cubicBezTo>
                  <a:pt x="700986" y="3968936"/>
                  <a:pt x="702574" y="4038785"/>
                  <a:pt x="983561" y="3903848"/>
                </a:cubicBezTo>
                <a:close/>
              </a:path>
            </a:pathLst>
          </a:custGeom>
          <a:noFill/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9" name="Straight Arrow Connector 68"/>
          <p:cNvCxnSpPr/>
          <p:nvPr/>
        </p:nvCxnSpPr>
        <p:spPr>
          <a:xfrm>
            <a:off x="2445876" y="5958426"/>
            <a:ext cx="1309985" cy="6485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>
            <a:off x="5172861" y="5958426"/>
            <a:ext cx="1309985" cy="6485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2894845" y="5807780"/>
            <a:ext cx="312215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Various Vehicle/Mission Combinations</a:t>
            </a:r>
          </a:p>
        </p:txBody>
      </p:sp>
      <p:cxnSp>
        <p:nvCxnSpPr>
          <p:cNvPr id="59" name="Straight Connector 58"/>
          <p:cNvCxnSpPr/>
          <p:nvPr/>
        </p:nvCxnSpPr>
        <p:spPr bwMode="auto">
          <a:xfrm>
            <a:off x="8352489" y="4162098"/>
            <a:ext cx="0" cy="27613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2" name="TextBox 61"/>
          <p:cNvSpPr txBox="1"/>
          <p:nvPr/>
        </p:nvSpPr>
        <p:spPr>
          <a:xfrm>
            <a:off x="7985929" y="4419993"/>
            <a:ext cx="7415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ODM Ops</a:t>
            </a:r>
          </a:p>
        </p:txBody>
      </p:sp>
      <p:grpSp>
        <p:nvGrpSpPr>
          <p:cNvPr id="100" name="Group 99"/>
          <p:cNvGrpSpPr/>
          <p:nvPr/>
        </p:nvGrpSpPr>
        <p:grpSpPr>
          <a:xfrm>
            <a:off x="2699548" y="1075341"/>
            <a:ext cx="6840645" cy="4667618"/>
            <a:chOff x="2699548" y="1075341"/>
            <a:chExt cx="6840645" cy="4667618"/>
          </a:xfrm>
        </p:grpSpPr>
        <p:sp>
          <p:nvSpPr>
            <p:cNvPr id="101" name="Rectangle 100"/>
            <p:cNvSpPr/>
            <p:nvPr/>
          </p:nvSpPr>
          <p:spPr bwMode="auto">
            <a:xfrm>
              <a:off x="7514767" y="1670223"/>
              <a:ext cx="1053915" cy="2629799"/>
            </a:xfrm>
            <a:prstGeom prst="rect">
              <a:avLst/>
            </a:prstGeom>
            <a:solidFill>
              <a:srgbClr val="99FF99">
                <a:alpha val="20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 Black" pitchFamily="-108" charset="0"/>
                <a:ea typeface="ＭＳ Ｐゴシック" pitchFamily="-108" charset="-128"/>
                <a:cs typeface="ＭＳ Ｐゴシック" pitchFamily="-108" charset="-128"/>
              </a:endParaRPr>
            </a:p>
          </p:txBody>
        </p:sp>
        <p:sp>
          <p:nvSpPr>
            <p:cNvPr id="102" name="Parallelogram 101"/>
            <p:cNvSpPr/>
            <p:nvPr/>
          </p:nvSpPr>
          <p:spPr bwMode="auto">
            <a:xfrm rot="19516837">
              <a:off x="5471013" y="2645067"/>
              <a:ext cx="4069180" cy="2139395"/>
            </a:xfrm>
            <a:prstGeom prst="parallelogram">
              <a:avLst>
                <a:gd name="adj" fmla="val 69561"/>
              </a:avLst>
            </a:prstGeom>
            <a:solidFill>
              <a:srgbClr val="99FF99">
                <a:alpha val="20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Black" pitchFamily="-108" charset="0"/>
                <a:ea typeface="ＭＳ Ｐゴシック" pitchFamily="-108" charset="-128"/>
                <a:cs typeface="ＭＳ Ｐゴシック" pitchFamily="-108" charset="-128"/>
              </a:endParaRPr>
            </a:p>
          </p:txBody>
        </p:sp>
        <p:sp>
          <p:nvSpPr>
            <p:cNvPr id="103" name="Rectangle 102"/>
            <p:cNvSpPr/>
            <p:nvPr/>
          </p:nvSpPr>
          <p:spPr bwMode="auto">
            <a:xfrm>
              <a:off x="5384409" y="3113160"/>
              <a:ext cx="1053915" cy="2629799"/>
            </a:xfrm>
            <a:prstGeom prst="rect">
              <a:avLst/>
            </a:prstGeom>
            <a:solidFill>
              <a:srgbClr val="99FF99">
                <a:alpha val="20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 Black" pitchFamily="-108" charset="0"/>
                <a:ea typeface="ＭＳ Ｐゴシック" pitchFamily="-108" charset="-128"/>
                <a:cs typeface="ＭＳ Ｐゴシック" pitchFamily="-108" charset="-128"/>
              </a:endParaRPr>
            </a:p>
          </p:txBody>
        </p:sp>
        <p:sp>
          <p:nvSpPr>
            <p:cNvPr id="104" name="Parallelogram 103"/>
            <p:cNvSpPr/>
            <p:nvPr/>
          </p:nvSpPr>
          <p:spPr bwMode="auto">
            <a:xfrm rot="19516837">
              <a:off x="4417184" y="2661282"/>
              <a:ext cx="4069180" cy="2139395"/>
            </a:xfrm>
            <a:prstGeom prst="parallelogram">
              <a:avLst>
                <a:gd name="adj" fmla="val 69561"/>
              </a:avLst>
            </a:prstGeom>
            <a:solidFill>
              <a:srgbClr val="99FF99">
                <a:alpha val="20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 Black" pitchFamily="-108" charset="0"/>
                <a:ea typeface="ＭＳ Ｐゴシック" pitchFamily="-108" charset="-128"/>
                <a:cs typeface="ＭＳ Ｐゴシック" pitchFamily="-108" charset="-128"/>
              </a:endParaRP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2699548" y="5069805"/>
              <a:ext cx="10024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i="1" dirty="0" smtClean="0">
                  <a:solidFill>
                    <a:schemeClr val="bg1">
                      <a:lumMod val="50000"/>
                    </a:schemeClr>
                  </a:solidFill>
                </a:rPr>
                <a:t>Tightly Controlled ATM</a:t>
              </a:r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4582373" y="5069805"/>
              <a:ext cx="10271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i="1" dirty="0" smtClean="0">
                  <a:solidFill>
                    <a:schemeClr val="bg1">
                      <a:lumMod val="50000"/>
                    </a:schemeClr>
                  </a:solidFill>
                </a:rPr>
                <a:t>Loosely Controlled ATM</a:t>
              </a:r>
            </a:p>
          </p:txBody>
        </p:sp>
        <p:cxnSp>
          <p:nvCxnSpPr>
            <p:cNvPr id="107" name="Straight Arrow Connector 106"/>
            <p:cNvCxnSpPr>
              <a:stCxn id="105" idx="3"/>
              <a:endCxn id="106" idx="1"/>
            </p:cNvCxnSpPr>
            <p:nvPr/>
          </p:nvCxnSpPr>
          <p:spPr>
            <a:xfrm>
              <a:off x="3701956" y="5392971"/>
              <a:ext cx="880417" cy="0"/>
            </a:xfrm>
            <a:prstGeom prst="straightConnector1">
              <a:avLst/>
            </a:prstGeom>
            <a:ln w="19050">
              <a:solidFill>
                <a:schemeClr val="bg1">
                  <a:lumMod val="75000"/>
                </a:schemeClr>
              </a:solidFill>
              <a:headEnd type="arrow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Line Callout 1 107"/>
            <p:cNvSpPr/>
            <p:nvPr/>
          </p:nvSpPr>
          <p:spPr>
            <a:xfrm>
              <a:off x="5949132" y="1075341"/>
              <a:ext cx="1364156" cy="650007"/>
            </a:xfrm>
            <a:prstGeom prst="borderCallout1">
              <a:avLst>
                <a:gd name="adj1" fmla="val 110285"/>
                <a:gd name="adj2" fmla="val 67895"/>
                <a:gd name="adj3" fmla="val 193924"/>
                <a:gd name="adj4" fmla="val 97552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RSSA TC-2</a:t>
              </a:r>
            </a:p>
            <a:p>
              <a:pPr algn="ctr"/>
              <a:r>
                <a:rPr lang="en-US" sz="1600" dirty="0" smtClean="0"/>
                <a:t>Emerging Ops</a:t>
              </a:r>
              <a:endParaRPr lang="en-US" sz="1600" dirty="0"/>
            </a:p>
          </p:txBody>
        </p:sp>
        <p:sp>
          <p:nvSpPr>
            <p:cNvPr id="109" name="Freeform 108"/>
            <p:cNvSpPr/>
            <p:nvPr/>
          </p:nvSpPr>
          <p:spPr>
            <a:xfrm flipH="1" flipV="1">
              <a:off x="5427969" y="1830202"/>
              <a:ext cx="3101655" cy="3830914"/>
            </a:xfrm>
            <a:custGeom>
              <a:avLst/>
              <a:gdLst>
                <a:gd name="connsiteX0" fmla="*/ 983561 w 3101655"/>
                <a:gd name="connsiteY0" fmla="*/ 3903848 h 3983314"/>
                <a:gd name="connsiteX1" fmla="*/ 2269436 w 3101655"/>
                <a:gd name="connsiteY1" fmla="*/ 3122798 h 3983314"/>
                <a:gd name="connsiteX2" fmla="*/ 2936186 w 3101655"/>
                <a:gd name="connsiteY2" fmla="*/ 2656073 h 3983314"/>
                <a:gd name="connsiteX3" fmla="*/ 3060011 w 3101655"/>
                <a:gd name="connsiteY3" fmla="*/ 2122673 h 3983314"/>
                <a:gd name="connsiteX4" fmla="*/ 3060011 w 3101655"/>
                <a:gd name="connsiteY4" fmla="*/ 1217798 h 3983314"/>
                <a:gd name="connsiteX5" fmla="*/ 3079061 w 3101655"/>
                <a:gd name="connsiteY5" fmla="*/ 636773 h 3983314"/>
                <a:gd name="connsiteX6" fmla="*/ 3079061 w 3101655"/>
                <a:gd name="connsiteY6" fmla="*/ 170048 h 3983314"/>
                <a:gd name="connsiteX7" fmla="*/ 2783786 w 3101655"/>
                <a:gd name="connsiteY7" fmla="*/ 27173 h 3983314"/>
                <a:gd name="connsiteX8" fmla="*/ 2326586 w 3101655"/>
                <a:gd name="connsiteY8" fmla="*/ 8123 h 3983314"/>
                <a:gd name="connsiteX9" fmla="*/ 2012261 w 3101655"/>
                <a:gd name="connsiteY9" fmla="*/ 122423 h 3983314"/>
                <a:gd name="connsiteX10" fmla="*/ 1859861 w 3101655"/>
                <a:gd name="connsiteY10" fmla="*/ 446273 h 3983314"/>
                <a:gd name="connsiteX11" fmla="*/ 1745561 w 3101655"/>
                <a:gd name="connsiteY11" fmla="*/ 1217798 h 3983314"/>
                <a:gd name="connsiteX12" fmla="*/ 1345511 w 3101655"/>
                <a:gd name="connsiteY12" fmla="*/ 1636898 h 3983314"/>
                <a:gd name="connsiteX13" fmla="*/ 697811 w 3101655"/>
                <a:gd name="connsiteY13" fmla="*/ 2017898 h 3983314"/>
                <a:gd name="connsiteX14" fmla="*/ 192986 w 3101655"/>
                <a:gd name="connsiteY14" fmla="*/ 2275073 h 3983314"/>
                <a:gd name="connsiteX15" fmla="*/ 2486 w 3101655"/>
                <a:gd name="connsiteY15" fmla="*/ 2694173 h 3983314"/>
                <a:gd name="connsiteX16" fmla="*/ 97736 w 3101655"/>
                <a:gd name="connsiteY16" fmla="*/ 3246623 h 3983314"/>
                <a:gd name="connsiteX17" fmla="*/ 288236 w 3101655"/>
                <a:gd name="connsiteY17" fmla="*/ 3694298 h 3983314"/>
                <a:gd name="connsiteX18" fmla="*/ 583511 w 3101655"/>
                <a:gd name="connsiteY18" fmla="*/ 3932423 h 3983314"/>
                <a:gd name="connsiteX19" fmla="*/ 983561 w 3101655"/>
                <a:gd name="connsiteY19" fmla="*/ 3903848 h 3983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101655" h="3983314">
                  <a:moveTo>
                    <a:pt x="983561" y="3903848"/>
                  </a:moveTo>
                  <a:cubicBezTo>
                    <a:pt x="1264548" y="3768911"/>
                    <a:pt x="1943999" y="3330760"/>
                    <a:pt x="2269436" y="3122798"/>
                  </a:cubicBezTo>
                  <a:cubicBezTo>
                    <a:pt x="2594873" y="2914836"/>
                    <a:pt x="2804424" y="2822760"/>
                    <a:pt x="2936186" y="2656073"/>
                  </a:cubicBezTo>
                  <a:cubicBezTo>
                    <a:pt x="3067948" y="2489386"/>
                    <a:pt x="3039374" y="2362385"/>
                    <a:pt x="3060011" y="2122673"/>
                  </a:cubicBezTo>
                  <a:cubicBezTo>
                    <a:pt x="3080649" y="1882960"/>
                    <a:pt x="3056836" y="1465448"/>
                    <a:pt x="3060011" y="1217798"/>
                  </a:cubicBezTo>
                  <a:cubicBezTo>
                    <a:pt x="3063186" y="970148"/>
                    <a:pt x="3075886" y="811398"/>
                    <a:pt x="3079061" y="636773"/>
                  </a:cubicBezTo>
                  <a:cubicBezTo>
                    <a:pt x="3082236" y="462148"/>
                    <a:pt x="3128273" y="271648"/>
                    <a:pt x="3079061" y="170048"/>
                  </a:cubicBezTo>
                  <a:cubicBezTo>
                    <a:pt x="3029849" y="68448"/>
                    <a:pt x="2909199" y="54160"/>
                    <a:pt x="2783786" y="27173"/>
                  </a:cubicBezTo>
                  <a:cubicBezTo>
                    <a:pt x="2658374" y="185"/>
                    <a:pt x="2455173" y="-7752"/>
                    <a:pt x="2326586" y="8123"/>
                  </a:cubicBezTo>
                  <a:cubicBezTo>
                    <a:pt x="2197999" y="23998"/>
                    <a:pt x="2090049" y="49398"/>
                    <a:pt x="2012261" y="122423"/>
                  </a:cubicBezTo>
                  <a:cubicBezTo>
                    <a:pt x="1934474" y="195448"/>
                    <a:pt x="1904311" y="263710"/>
                    <a:pt x="1859861" y="446273"/>
                  </a:cubicBezTo>
                  <a:cubicBezTo>
                    <a:pt x="1815411" y="628835"/>
                    <a:pt x="1831286" y="1019361"/>
                    <a:pt x="1745561" y="1217798"/>
                  </a:cubicBezTo>
                  <a:cubicBezTo>
                    <a:pt x="1659836" y="1416235"/>
                    <a:pt x="1520136" y="1503548"/>
                    <a:pt x="1345511" y="1636898"/>
                  </a:cubicBezTo>
                  <a:cubicBezTo>
                    <a:pt x="1170886" y="1770248"/>
                    <a:pt x="889898" y="1911536"/>
                    <a:pt x="697811" y="2017898"/>
                  </a:cubicBezTo>
                  <a:cubicBezTo>
                    <a:pt x="505724" y="2124260"/>
                    <a:pt x="308873" y="2162361"/>
                    <a:pt x="192986" y="2275073"/>
                  </a:cubicBezTo>
                  <a:cubicBezTo>
                    <a:pt x="77099" y="2387785"/>
                    <a:pt x="18361" y="2532248"/>
                    <a:pt x="2486" y="2694173"/>
                  </a:cubicBezTo>
                  <a:cubicBezTo>
                    <a:pt x="-13389" y="2856098"/>
                    <a:pt x="50111" y="3079936"/>
                    <a:pt x="97736" y="3246623"/>
                  </a:cubicBezTo>
                  <a:cubicBezTo>
                    <a:pt x="145361" y="3413310"/>
                    <a:pt x="207274" y="3579998"/>
                    <a:pt x="288236" y="3694298"/>
                  </a:cubicBezTo>
                  <a:cubicBezTo>
                    <a:pt x="369198" y="3808598"/>
                    <a:pt x="466036" y="3895910"/>
                    <a:pt x="583511" y="3932423"/>
                  </a:cubicBezTo>
                  <a:cubicBezTo>
                    <a:pt x="700986" y="3968936"/>
                    <a:pt x="702574" y="4038785"/>
                    <a:pt x="983561" y="3903848"/>
                  </a:cubicBezTo>
                  <a:close/>
                </a:path>
              </a:pathLst>
            </a:custGeom>
            <a:noFill/>
            <a:ln w="28575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3498108" y="2958393"/>
            <a:ext cx="4922958" cy="3800920"/>
            <a:chOff x="3498108" y="2958393"/>
            <a:chExt cx="4922958" cy="3800920"/>
          </a:xfrm>
        </p:grpSpPr>
        <p:sp>
          <p:nvSpPr>
            <p:cNvPr id="61" name="TextBox 60"/>
            <p:cNvSpPr txBox="1"/>
            <p:nvPr/>
          </p:nvSpPr>
          <p:spPr>
            <a:xfrm>
              <a:off x="4568061" y="6236093"/>
              <a:ext cx="3853005" cy="5232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i="1" dirty="0" smtClean="0">
                  <a:solidFill>
                    <a:srgbClr val="003399"/>
                  </a:solidFill>
                </a:rPr>
                <a:t>These SWS/RSSA TCs Form the Basis to Eventually Span the Entire RSSA Space (Epoch 2 and 3)</a:t>
              </a:r>
              <a:endParaRPr lang="en-US" sz="1400" i="1" dirty="0">
                <a:solidFill>
                  <a:srgbClr val="003399"/>
                </a:solidFill>
              </a:endParaRP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3870774" y="2958393"/>
              <a:ext cx="1844930" cy="95410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i="1" dirty="0" smtClean="0">
                  <a:solidFill>
                    <a:srgbClr val="003399"/>
                  </a:solidFill>
                </a:rPr>
                <a:t>“In-Time”</a:t>
              </a:r>
            </a:p>
            <a:p>
              <a:pPr algn="ctr"/>
              <a:r>
                <a:rPr lang="en-US" sz="1400" i="1" dirty="0" smtClean="0">
                  <a:solidFill>
                    <a:srgbClr val="003399"/>
                  </a:solidFill>
                </a:rPr>
                <a:t>Context-Specific</a:t>
              </a:r>
            </a:p>
            <a:p>
              <a:pPr algn="ctr"/>
              <a:r>
                <a:rPr lang="en-US" sz="1400" i="1" dirty="0" smtClean="0">
                  <a:solidFill>
                    <a:srgbClr val="003399"/>
                  </a:solidFill>
                </a:rPr>
                <a:t>Risk Management</a:t>
              </a:r>
            </a:p>
            <a:p>
              <a:pPr algn="ctr"/>
              <a:r>
                <a:rPr lang="en-US" sz="1400" i="1" dirty="0" smtClean="0">
                  <a:solidFill>
                    <a:srgbClr val="003399"/>
                  </a:solidFill>
                </a:rPr>
                <a:t>Solutions</a:t>
              </a:r>
              <a:endParaRPr lang="en-US" sz="1400" i="1" dirty="0">
                <a:solidFill>
                  <a:srgbClr val="003399"/>
                </a:solidFill>
              </a:endParaRPr>
            </a:p>
          </p:txBody>
        </p:sp>
        <p:pic>
          <p:nvPicPr>
            <p:cNvPr id="1026" name="Picture 2" descr="http://www.emilyhirsh.com/wp-content/uploads/2016/07/gray-arrow.png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8108" y="3199929"/>
              <a:ext cx="672077" cy="6752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0" name="Picture 2" descr="http://www.emilyhirsh.com/wp-content/uploads/2016/07/gray-arrow.png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512920" y="3199929"/>
              <a:ext cx="672077" cy="6752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339678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animBg="1"/>
      <p:bldP spid="7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7056910" y="3643053"/>
            <a:ext cx="20138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 smtClean="0"/>
              <a:t>Aeronautics and Aviation</a:t>
            </a:r>
          </a:p>
          <a:p>
            <a:pPr algn="r"/>
            <a:r>
              <a:rPr lang="en-US" sz="1400" dirty="0" smtClean="0"/>
              <a:t>Application Domain</a:t>
            </a:r>
            <a:endParaRPr lang="en-US" sz="1400" dirty="0"/>
          </a:p>
        </p:txBody>
      </p:sp>
      <p:sp>
        <p:nvSpPr>
          <p:cNvPr id="74" name="TextBox 73"/>
          <p:cNvSpPr txBox="1"/>
          <p:nvPr/>
        </p:nvSpPr>
        <p:spPr>
          <a:xfrm>
            <a:off x="4954624" y="4504656"/>
            <a:ext cx="12256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Mixed UAS/Manned Ops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01378" y="4820706"/>
            <a:ext cx="157494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/>
              <a:t>Environment</a:t>
            </a:r>
            <a:endParaRPr lang="en-US" sz="1400" dirty="0"/>
          </a:p>
        </p:txBody>
      </p:sp>
      <p:sp>
        <p:nvSpPr>
          <p:cNvPr id="42" name="TextBox 41"/>
          <p:cNvSpPr txBox="1"/>
          <p:nvPr/>
        </p:nvSpPr>
        <p:spPr>
          <a:xfrm>
            <a:off x="237955" y="5201848"/>
            <a:ext cx="13043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/>
              <a:t>Operational</a:t>
            </a:r>
            <a:endParaRPr lang="en-US" sz="1400" dirty="0"/>
          </a:p>
        </p:txBody>
      </p:sp>
      <p:sp>
        <p:nvSpPr>
          <p:cNvPr id="60" name="TextBox 59"/>
          <p:cNvSpPr txBox="1"/>
          <p:nvPr/>
        </p:nvSpPr>
        <p:spPr>
          <a:xfrm>
            <a:off x="866708" y="1408675"/>
            <a:ext cx="2342815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/>
              <a:t>Real-time (RT) Autonomous Safety Assurance</a:t>
            </a:r>
            <a:endParaRPr lang="en-US" sz="1400" dirty="0"/>
          </a:p>
        </p:txBody>
      </p:sp>
      <p:sp>
        <p:nvSpPr>
          <p:cNvPr id="66" name="TextBox 65"/>
          <p:cNvSpPr txBox="1"/>
          <p:nvPr/>
        </p:nvSpPr>
        <p:spPr>
          <a:xfrm>
            <a:off x="991746" y="2118298"/>
            <a:ext cx="221777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/>
              <a:t>RT Semi-Autonomous Safety Assurance</a:t>
            </a:r>
            <a:endParaRPr lang="en-US" sz="1400" dirty="0"/>
          </a:p>
        </p:txBody>
      </p:sp>
      <p:sp>
        <p:nvSpPr>
          <p:cNvPr id="67" name="TextBox 66"/>
          <p:cNvSpPr txBox="1"/>
          <p:nvPr/>
        </p:nvSpPr>
        <p:spPr>
          <a:xfrm>
            <a:off x="1529367" y="2827921"/>
            <a:ext cx="168015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/>
              <a:t>RT Automated Safety Assurance</a:t>
            </a:r>
            <a:endParaRPr lang="en-US" sz="1400" dirty="0"/>
          </a:p>
        </p:txBody>
      </p:sp>
      <p:sp>
        <p:nvSpPr>
          <p:cNvPr id="68" name="TextBox 67"/>
          <p:cNvSpPr txBox="1"/>
          <p:nvPr/>
        </p:nvSpPr>
        <p:spPr>
          <a:xfrm>
            <a:off x="1416289" y="3537545"/>
            <a:ext cx="1793235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/>
              <a:t>RT Warnings for Safety Assurance</a:t>
            </a:r>
            <a:endParaRPr lang="en-US" sz="1400" dirty="0"/>
          </a:p>
        </p:txBody>
      </p:sp>
      <p:grpSp>
        <p:nvGrpSpPr>
          <p:cNvPr id="9" name="Group 8"/>
          <p:cNvGrpSpPr/>
          <p:nvPr/>
        </p:nvGrpSpPr>
        <p:grpSpPr>
          <a:xfrm>
            <a:off x="224559" y="1666978"/>
            <a:ext cx="5123009" cy="4072736"/>
            <a:chOff x="224559" y="1666978"/>
            <a:chExt cx="5123009" cy="4072736"/>
          </a:xfrm>
        </p:grpSpPr>
        <p:sp>
          <p:nvSpPr>
            <p:cNvPr id="50" name="Rectangle 49"/>
            <p:cNvSpPr/>
            <p:nvPr/>
          </p:nvSpPr>
          <p:spPr bwMode="auto">
            <a:xfrm>
              <a:off x="3322142" y="1666978"/>
              <a:ext cx="1053915" cy="2629799"/>
            </a:xfrm>
            <a:prstGeom prst="rect">
              <a:avLst/>
            </a:prstGeom>
            <a:solidFill>
              <a:srgbClr val="99FF99">
                <a:alpha val="20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 Black" pitchFamily="-108" charset="0"/>
                <a:ea typeface="ＭＳ Ｐゴシック" pitchFamily="-108" charset="-128"/>
                <a:cs typeface="ＭＳ Ｐゴシック" pitchFamily="-108" charset="-128"/>
              </a:endParaRPr>
            </a:p>
          </p:txBody>
        </p:sp>
        <p:sp>
          <p:nvSpPr>
            <p:cNvPr id="51" name="Parallelogram 50"/>
            <p:cNvSpPr/>
            <p:nvPr/>
          </p:nvSpPr>
          <p:spPr bwMode="auto">
            <a:xfrm rot="19516837">
              <a:off x="1278388" y="2641822"/>
              <a:ext cx="4069180" cy="2139395"/>
            </a:xfrm>
            <a:prstGeom prst="parallelogram">
              <a:avLst>
                <a:gd name="adj" fmla="val 69561"/>
              </a:avLst>
            </a:prstGeom>
            <a:solidFill>
              <a:srgbClr val="99FF99">
                <a:alpha val="20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Black" pitchFamily="-108" charset="0"/>
                <a:ea typeface="ＭＳ Ｐゴシック" pitchFamily="-108" charset="-128"/>
                <a:cs typeface="ＭＳ Ｐゴシック" pitchFamily="-108" charset="-128"/>
              </a:endParaRPr>
            </a:p>
          </p:txBody>
        </p:sp>
        <p:sp>
          <p:nvSpPr>
            <p:cNvPr id="52" name="Rectangle 51"/>
            <p:cNvSpPr/>
            <p:nvPr/>
          </p:nvSpPr>
          <p:spPr bwMode="auto">
            <a:xfrm>
              <a:off x="1191784" y="3109915"/>
              <a:ext cx="1053915" cy="2629799"/>
            </a:xfrm>
            <a:prstGeom prst="rect">
              <a:avLst/>
            </a:prstGeom>
            <a:solidFill>
              <a:srgbClr val="99FF99">
                <a:alpha val="20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 Black" pitchFamily="-108" charset="0"/>
                <a:ea typeface="ＭＳ Ｐゴシック" pitchFamily="-108" charset="-128"/>
                <a:cs typeface="ＭＳ Ｐゴシック" pitchFamily="-108" charset="-128"/>
              </a:endParaRPr>
            </a:p>
          </p:txBody>
        </p:sp>
        <p:sp>
          <p:nvSpPr>
            <p:cNvPr id="53" name="Parallelogram 52"/>
            <p:cNvSpPr/>
            <p:nvPr/>
          </p:nvSpPr>
          <p:spPr bwMode="auto">
            <a:xfrm rot="19516837">
              <a:off x="224559" y="2658037"/>
              <a:ext cx="4069180" cy="2139395"/>
            </a:xfrm>
            <a:prstGeom prst="parallelogram">
              <a:avLst>
                <a:gd name="adj" fmla="val 69561"/>
              </a:avLst>
            </a:prstGeom>
            <a:solidFill>
              <a:srgbClr val="99FF99">
                <a:alpha val="20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 Black" pitchFamily="-108" charset="0"/>
                <a:ea typeface="ＭＳ Ｐゴシック" pitchFamily="-108" charset="-128"/>
                <a:cs typeface="ＭＳ Ｐゴシック" pitchFamily="-108" charset="-128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RSSA Domain Space – State of the Art*</a:t>
            </a:r>
            <a:endParaRPr lang="en-US" dirty="0"/>
          </a:p>
        </p:txBody>
      </p:sp>
      <p:grpSp>
        <p:nvGrpSpPr>
          <p:cNvPr id="19" name="Group 18"/>
          <p:cNvGrpSpPr/>
          <p:nvPr/>
        </p:nvGrpSpPr>
        <p:grpSpPr>
          <a:xfrm>
            <a:off x="511629" y="1133096"/>
            <a:ext cx="8425996" cy="5072543"/>
            <a:chOff x="511629" y="1502428"/>
            <a:chExt cx="8425996" cy="5072543"/>
          </a:xfrm>
        </p:grpSpPr>
        <p:cxnSp>
          <p:nvCxnSpPr>
            <p:cNvPr id="5" name="Straight Arrow Connector 4"/>
            <p:cNvCxnSpPr/>
            <p:nvPr/>
          </p:nvCxnSpPr>
          <p:spPr bwMode="auto">
            <a:xfrm flipH="1" flipV="1">
              <a:off x="3315379" y="1502428"/>
              <a:ext cx="4062" cy="3163682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3" name="Straight Arrow Connector 12"/>
            <p:cNvCxnSpPr/>
            <p:nvPr/>
          </p:nvCxnSpPr>
          <p:spPr bwMode="auto">
            <a:xfrm>
              <a:off x="3315379" y="4666110"/>
              <a:ext cx="5622246" cy="730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6" name="Straight Arrow Connector 15"/>
            <p:cNvCxnSpPr/>
            <p:nvPr/>
          </p:nvCxnSpPr>
          <p:spPr bwMode="auto">
            <a:xfrm flipH="1">
              <a:off x="511629" y="4666110"/>
              <a:ext cx="2803750" cy="1908861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sp>
        <p:nvSpPr>
          <p:cNvPr id="25" name="TextBox 24"/>
          <p:cNvSpPr txBox="1"/>
          <p:nvPr/>
        </p:nvSpPr>
        <p:spPr>
          <a:xfrm>
            <a:off x="133544" y="847734"/>
            <a:ext cx="36092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Level of System/Human Authority &amp; Autonomy</a:t>
            </a:r>
            <a:endParaRPr lang="en-US" sz="1400" dirty="0"/>
          </a:p>
        </p:txBody>
      </p:sp>
      <p:cxnSp>
        <p:nvCxnSpPr>
          <p:cNvPr id="31" name="Straight Connector 30"/>
          <p:cNvCxnSpPr/>
          <p:nvPr/>
        </p:nvCxnSpPr>
        <p:spPr bwMode="auto">
          <a:xfrm>
            <a:off x="5562600" y="4166018"/>
            <a:ext cx="0" cy="27613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3" name="TextBox 32"/>
          <p:cNvSpPr txBox="1"/>
          <p:nvPr/>
        </p:nvSpPr>
        <p:spPr>
          <a:xfrm>
            <a:off x="84655" y="6236093"/>
            <a:ext cx="38518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Hazard Sources, Types, and Risk/Safety Impacts 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3839534" y="4504656"/>
            <a:ext cx="10795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Airline-like Ops</a:t>
            </a:r>
          </a:p>
        </p:txBody>
      </p:sp>
      <p:cxnSp>
        <p:nvCxnSpPr>
          <p:cNvPr id="86" name="Straight Connector 85"/>
          <p:cNvCxnSpPr/>
          <p:nvPr/>
        </p:nvCxnSpPr>
        <p:spPr bwMode="auto">
          <a:xfrm>
            <a:off x="4376057" y="4180898"/>
            <a:ext cx="0" cy="26125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7" name="Straight Connector 86"/>
          <p:cNvCxnSpPr/>
          <p:nvPr/>
        </p:nvCxnSpPr>
        <p:spPr bwMode="auto">
          <a:xfrm>
            <a:off x="2667000" y="4627211"/>
            <a:ext cx="424543" cy="1088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8" name="Straight Connector 87"/>
          <p:cNvCxnSpPr/>
          <p:nvPr/>
        </p:nvCxnSpPr>
        <p:spPr bwMode="auto">
          <a:xfrm>
            <a:off x="2101832" y="4983358"/>
            <a:ext cx="424543" cy="1088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9" name="Straight Connector 88"/>
          <p:cNvCxnSpPr/>
          <p:nvPr/>
        </p:nvCxnSpPr>
        <p:spPr bwMode="auto">
          <a:xfrm>
            <a:off x="1529367" y="5355544"/>
            <a:ext cx="424543" cy="1088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0" name="Straight Connector 89"/>
          <p:cNvCxnSpPr/>
          <p:nvPr/>
        </p:nvCxnSpPr>
        <p:spPr bwMode="auto">
          <a:xfrm>
            <a:off x="991746" y="5732630"/>
            <a:ext cx="424543" cy="1088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1" name="Straight Connector 90"/>
          <p:cNvCxnSpPr/>
          <p:nvPr/>
        </p:nvCxnSpPr>
        <p:spPr bwMode="auto">
          <a:xfrm flipV="1">
            <a:off x="3187956" y="3794470"/>
            <a:ext cx="233364" cy="1088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2" name="Straight Connector 91"/>
          <p:cNvCxnSpPr/>
          <p:nvPr/>
        </p:nvCxnSpPr>
        <p:spPr bwMode="auto">
          <a:xfrm flipV="1">
            <a:off x="3198697" y="3097782"/>
            <a:ext cx="233364" cy="1088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3" name="Straight Connector 92"/>
          <p:cNvCxnSpPr/>
          <p:nvPr/>
        </p:nvCxnSpPr>
        <p:spPr bwMode="auto">
          <a:xfrm flipV="1">
            <a:off x="3200583" y="1662578"/>
            <a:ext cx="233364" cy="1088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4" name="Straight Connector 93"/>
          <p:cNvCxnSpPr/>
          <p:nvPr/>
        </p:nvCxnSpPr>
        <p:spPr bwMode="auto">
          <a:xfrm flipV="1">
            <a:off x="3198697" y="2393329"/>
            <a:ext cx="233364" cy="1088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0" name="TextBox 39"/>
          <p:cNvSpPr txBox="1"/>
          <p:nvPr/>
        </p:nvSpPr>
        <p:spPr>
          <a:xfrm>
            <a:off x="1607178" y="4473756"/>
            <a:ext cx="10236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/>
              <a:t>Vehicle</a:t>
            </a:r>
            <a:endParaRPr lang="en-US" sz="1400" dirty="0"/>
          </a:p>
        </p:txBody>
      </p:sp>
      <p:sp>
        <p:nvSpPr>
          <p:cNvPr id="43" name="TextBox 42"/>
          <p:cNvSpPr txBox="1"/>
          <p:nvPr/>
        </p:nvSpPr>
        <p:spPr>
          <a:xfrm>
            <a:off x="183605" y="5553529"/>
            <a:ext cx="8345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Aviation System</a:t>
            </a:r>
            <a:endParaRPr lang="en-US" sz="1400" dirty="0"/>
          </a:p>
        </p:txBody>
      </p:sp>
      <p:sp>
        <p:nvSpPr>
          <p:cNvPr id="78" name="Line Callout 1 77"/>
          <p:cNvSpPr/>
          <p:nvPr/>
        </p:nvSpPr>
        <p:spPr>
          <a:xfrm>
            <a:off x="4568061" y="1256354"/>
            <a:ext cx="1132872" cy="875489"/>
          </a:xfrm>
          <a:prstGeom prst="borderCallout1">
            <a:avLst>
              <a:gd name="adj1" fmla="val 88626"/>
              <a:gd name="adj2" fmla="val -5008"/>
              <a:gd name="adj3" fmla="val 124937"/>
              <a:gd name="adj4" fmla="val -43779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RSSA TC-1</a:t>
            </a:r>
          </a:p>
          <a:p>
            <a:pPr algn="ctr"/>
            <a:r>
              <a:rPr lang="en-US" sz="1600" dirty="0" smtClean="0"/>
              <a:t>Terminal Area Ops</a:t>
            </a:r>
            <a:endParaRPr lang="en-US" sz="1600" dirty="0"/>
          </a:p>
        </p:txBody>
      </p:sp>
      <p:cxnSp>
        <p:nvCxnSpPr>
          <p:cNvPr id="59" name="Straight Arrow Connector 58"/>
          <p:cNvCxnSpPr/>
          <p:nvPr/>
        </p:nvCxnSpPr>
        <p:spPr>
          <a:xfrm>
            <a:off x="2919189" y="6032755"/>
            <a:ext cx="1309985" cy="6485"/>
          </a:xfrm>
          <a:prstGeom prst="straightConnector1">
            <a:avLst/>
          </a:prstGeom>
          <a:ln w="19050">
            <a:solidFill>
              <a:schemeClr val="bg1">
                <a:lumMod val="75000"/>
              </a:schemeClr>
            </a:solidFill>
            <a:headEnd type="arrow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1149172" y="5915970"/>
            <a:ext cx="19795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>
                <a:solidFill>
                  <a:schemeClr val="bg1">
                    <a:lumMod val="50000"/>
                  </a:schemeClr>
                </a:solidFill>
              </a:rPr>
              <a:t>Tightly Controlled ATM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4050117" y="5915970"/>
            <a:ext cx="19795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>
                <a:solidFill>
                  <a:schemeClr val="bg1">
                    <a:lumMod val="50000"/>
                  </a:schemeClr>
                </a:solidFill>
              </a:rPr>
              <a:t>Loosely Controlled ATM</a:t>
            </a:r>
          </a:p>
          <a:p>
            <a:pPr algn="ctr"/>
            <a:r>
              <a:rPr lang="en-US" sz="1200" i="1" dirty="0" smtClean="0">
                <a:solidFill>
                  <a:schemeClr val="bg1">
                    <a:lumMod val="50000"/>
                  </a:schemeClr>
                </a:solidFill>
              </a:rPr>
              <a:t>(or uncontrolled)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2816771" y="6642556"/>
            <a:ext cx="26917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solidFill>
                  <a:schemeClr val="bg1"/>
                </a:solidFill>
              </a:rPr>
              <a:t>*Example technologies and methods (not an exhaustive list)</a:t>
            </a:r>
            <a:endParaRPr lang="en-US" sz="800" dirty="0">
              <a:solidFill>
                <a:schemeClr val="bg1"/>
              </a:solidFill>
            </a:endParaRPr>
          </a:p>
        </p:txBody>
      </p:sp>
      <p:grpSp>
        <p:nvGrpSpPr>
          <p:cNvPr id="65" name="Group 64"/>
          <p:cNvGrpSpPr/>
          <p:nvPr/>
        </p:nvGrpSpPr>
        <p:grpSpPr>
          <a:xfrm>
            <a:off x="1199745" y="1729060"/>
            <a:ext cx="3163698" cy="4016744"/>
            <a:chOff x="1199745" y="1729060"/>
            <a:chExt cx="3163698" cy="4016744"/>
          </a:xfrm>
        </p:grpSpPr>
        <p:sp>
          <p:nvSpPr>
            <p:cNvPr id="82" name="Oval 81"/>
            <p:cNvSpPr/>
            <p:nvPr/>
          </p:nvSpPr>
          <p:spPr>
            <a:xfrm>
              <a:off x="2294409" y="4819769"/>
              <a:ext cx="2069034" cy="91476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 smtClean="0">
                <a:solidFill>
                  <a:schemeClr val="bg1">
                    <a:lumMod val="50000"/>
                  </a:schemeClr>
                </a:solidFill>
              </a:endParaRPr>
            </a:p>
            <a:p>
              <a:pPr algn="ctr"/>
              <a:r>
                <a:rPr lang="en-US" sz="1000" dirty="0" smtClean="0">
                  <a:solidFill>
                    <a:schemeClr val="bg1">
                      <a:lumMod val="50000"/>
                    </a:schemeClr>
                  </a:solidFill>
                </a:rPr>
                <a:t>SWIM</a:t>
              </a:r>
            </a:p>
            <a:p>
              <a:pPr algn="ctr"/>
              <a:r>
                <a:rPr lang="en-US" sz="1000" dirty="0" smtClean="0">
                  <a:solidFill>
                    <a:schemeClr val="bg1">
                      <a:lumMod val="50000"/>
                    </a:schemeClr>
                  </a:solidFill>
                </a:rPr>
                <a:t>AIS/MET</a:t>
              </a:r>
            </a:p>
            <a:p>
              <a:pPr algn="ctr"/>
              <a:r>
                <a:rPr lang="en-US" sz="1000" dirty="0" smtClean="0">
                  <a:solidFill>
                    <a:schemeClr val="bg1">
                      <a:lumMod val="50000"/>
                    </a:schemeClr>
                  </a:solidFill>
                </a:rPr>
                <a:t>AIXM</a:t>
              </a:r>
              <a:endParaRPr lang="en-US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cxnSp>
          <p:nvCxnSpPr>
            <p:cNvPr id="83" name="Straight Connector 82"/>
            <p:cNvCxnSpPr/>
            <p:nvPr/>
          </p:nvCxnSpPr>
          <p:spPr bwMode="auto">
            <a:xfrm>
              <a:off x="2667000" y="4627211"/>
              <a:ext cx="424543" cy="1088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4" name="Straight Connector 83"/>
            <p:cNvCxnSpPr/>
            <p:nvPr/>
          </p:nvCxnSpPr>
          <p:spPr bwMode="auto">
            <a:xfrm>
              <a:off x="2101832" y="4983358"/>
              <a:ext cx="424543" cy="1088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5" name="Freeform 84"/>
            <p:cNvSpPr/>
            <p:nvPr/>
          </p:nvSpPr>
          <p:spPr>
            <a:xfrm>
              <a:off x="1199745" y="4299626"/>
              <a:ext cx="3145276" cy="1446178"/>
            </a:xfrm>
            <a:custGeom>
              <a:avLst/>
              <a:gdLst>
                <a:gd name="connsiteX0" fmla="*/ 0 w 3145276"/>
                <a:gd name="connsiteY0" fmla="*/ 1439693 h 1446178"/>
                <a:gd name="connsiteX1" fmla="*/ 1050587 w 3145276"/>
                <a:gd name="connsiteY1" fmla="*/ 1446178 h 1446178"/>
                <a:gd name="connsiteX2" fmla="*/ 3145276 w 3145276"/>
                <a:gd name="connsiteY2" fmla="*/ 0 h 1446178"/>
                <a:gd name="connsiteX3" fmla="*/ 2114144 w 3145276"/>
                <a:gd name="connsiteY3" fmla="*/ 6485 h 1446178"/>
                <a:gd name="connsiteX4" fmla="*/ 0 w 3145276"/>
                <a:gd name="connsiteY4" fmla="*/ 1439693 h 1446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45276" h="1446178">
                  <a:moveTo>
                    <a:pt x="0" y="1439693"/>
                  </a:moveTo>
                  <a:lnTo>
                    <a:pt x="1050587" y="1446178"/>
                  </a:lnTo>
                  <a:lnTo>
                    <a:pt x="3145276" y="0"/>
                  </a:lnTo>
                  <a:lnTo>
                    <a:pt x="2114144" y="6485"/>
                  </a:lnTo>
                  <a:lnTo>
                    <a:pt x="0" y="1439693"/>
                  </a:lnTo>
                  <a:close/>
                </a:path>
              </a:pathLst>
            </a:cu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5" name="Straight Connector 94"/>
            <p:cNvCxnSpPr/>
            <p:nvPr/>
          </p:nvCxnSpPr>
          <p:spPr bwMode="auto">
            <a:xfrm>
              <a:off x="2667000" y="4627211"/>
              <a:ext cx="424543" cy="1088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6" name="Straight Connector 95"/>
            <p:cNvCxnSpPr/>
            <p:nvPr/>
          </p:nvCxnSpPr>
          <p:spPr bwMode="auto">
            <a:xfrm>
              <a:off x="2101832" y="4983358"/>
              <a:ext cx="424543" cy="1088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7" name="Oval 96"/>
            <p:cNvSpPr/>
            <p:nvPr/>
          </p:nvSpPr>
          <p:spPr>
            <a:xfrm>
              <a:off x="3442203" y="3716745"/>
              <a:ext cx="804153" cy="16096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/>
                <a:t>CREW</a:t>
              </a:r>
              <a:endParaRPr lang="en-US" sz="1000" dirty="0"/>
            </a:p>
          </p:txBody>
        </p:sp>
        <p:sp>
          <p:nvSpPr>
            <p:cNvPr id="98" name="Oval 97"/>
            <p:cNvSpPr/>
            <p:nvPr/>
          </p:nvSpPr>
          <p:spPr>
            <a:xfrm>
              <a:off x="3250898" y="3823750"/>
              <a:ext cx="804153" cy="16096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/>
                <a:t>ATC</a:t>
              </a:r>
              <a:endParaRPr lang="en-US" sz="1000" dirty="0"/>
            </a:p>
          </p:txBody>
        </p:sp>
        <p:sp>
          <p:nvSpPr>
            <p:cNvPr id="99" name="Oval 98"/>
            <p:cNvSpPr/>
            <p:nvPr/>
          </p:nvSpPr>
          <p:spPr>
            <a:xfrm>
              <a:off x="3121192" y="3940480"/>
              <a:ext cx="804153" cy="16096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/>
                <a:t>STALL</a:t>
              </a:r>
              <a:endParaRPr lang="en-US" sz="1000" dirty="0"/>
            </a:p>
          </p:txBody>
        </p:sp>
        <p:sp>
          <p:nvSpPr>
            <p:cNvPr id="100" name="Oval 99"/>
            <p:cNvSpPr/>
            <p:nvPr/>
          </p:nvSpPr>
          <p:spPr>
            <a:xfrm>
              <a:off x="2929887" y="4047485"/>
              <a:ext cx="804153" cy="16096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/>
                <a:t>FIS</a:t>
              </a:r>
              <a:endParaRPr lang="en-US" sz="1000" dirty="0"/>
            </a:p>
          </p:txBody>
        </p:sp>
        <p:sp>
          <p:nvSpPr>
            <p:cNvPr id="101" name="Oval 100"/>
            <p:cNvSpPr/>
            <p:nvPr/>
          </p:nvSpPr>
          <p:spPr>
            <a:xfrm>
              <a:off x="2809909" y="4154492"/>
              <a:ext cx="804153" cy="16096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/>
                <a:t>PFD</a:t>
              </a:r>
              <a:endParaRPr lang="en-US" sz="1000" dirty="0"/>
            </a:p>
          </p:txBody>
        </p:sp>
        <p:sp>
          <p:nvSpPr>
            <p:cNvPr id="102" name="Oval 101"/>
            <p:cNvSpPr/>
            <p:nvPr/>
          </p:nvSpPr>
          <p:spPr>
            <a:xfrm>
              <a:off x="2618604" y="4261497"/>
              <a:ext cx="804153" cy="16096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/>
                <a:t>EICAS</a:t>
              </a:r>
              <a:endParaRPr lang="en-US" sz="1000" dirty="0"/>
            </a:p>
          </p:txBody>
        </p:sp>
        <p:sp>
          <p:nvSpPr>
            <p:cNvPr id="103" name="Oval 102"/>
            <p:cNvSpPr/>
            <p:nvPr/>
          </p:nvSpPr>
          <p:spPr>
            <a:xfrm>
              <a:off x="2488898" y="4378227"/>
              <a:ext cx="804153" cy="16096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err="1" smtClean="0"/>
                <a:t>WxR</a:t>
              </a:r>
              <a:endParaRPr lang="en-US" sz="1000" dirty="0"/>
            </a:p>
          </p:txBody>
        </p:sp>
        <p:sp>
          <p:nvSpPr>
            <p:cNvPr id="104" name="Oval 103"/>
            <p:cNvSpPr/>
            <p:nvPr/>
          </p:nvSpPr>
          <p:spPr>
            <a:xfrm>
              <a:off x="2297593" y="4485232"/>
              <a:ext cx="804153" cy="16096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/>
                <a:t>TAWS</a:t>
              </a:r>
              <a:endParaRPr lang="en-US" sz="1000" dirty="0"/>
            </a:p>
          </p:txBody>
        </p:sp>
        <p:sp>
          <p:nvSpPr>
            <p:cNvPr id="105" name="Oval 104"/>
            <p:cNvSpPr/>
            <p:nvPr/>
          </p:nvSpPr>
          <p:spPr>
            <a:xfrm>
              <a:off x="2148425" y="4608450"/>
              <a:ext cx="804153" cy="16096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/>
                <a:t>TCAS</a:t>
              </a:r>
              <a:endParaRPr lang="en-US" sz="1000" dirty="0"/>
            </a:p>
          </p:txBody>
        </p:sp>
        <p:sp>
          <p:nvSpPr>
            <p:cNvPr id="106" name="Oval 105"/>
            <p:cNvSpPr/>
            <p:nvPr/>
          </p:nvSpPr>
          <p:spPr>
            <a:xfrm>
              <a:off x="1957120" y="4715455"/>
              <a:ext cx="804153" cy="16096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/>
                <a:t>ASDE</a:t>
              </a:r>
              <a:endParaRPr lang="en-US" sz="1000" dirty="0"/>
            </a:p>
          </p:txBody>
        </p:sp>
        <p:sp>
          <p:nvSpPr>
            <p:cNvPr id="107" name="Oval 106"/>
            <p:cNvSpPr/>
            <p:nvPr/>
          </p:nvSpPr>
          <p:spPr>
            <a:xfrm>
              <a:off x="1827414" y="4832185"/>
              <a:ext cx="804153" cy="16096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/>
                <a:t>MSAW</a:t>
              </a:r>
              <a:endParaRPr lang="en-US" sz="1000" dirty="0"/>
            </a:p>
          </p:txBody>
        </p:sp>
        <p:sp>
          <p:nvSpPr>
            <p:cNvPr id="108" name="Oval 107"/>
            <p:cNvSpPr/>
            <p:nvPr/>
          </p:nvSpPr>
          <p:spPr>
            <a:xfrm>
              <a:off x="1636109" y="4939190"/>
              <a:ext cx="804153" cy="16096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/>
                <a:t>PRM</a:t>
              </a:r>
              <a:endParaRPr lang="en-US" sz="1000" dirty="0"/>
            </a:p>
          </p:txBody>
        </p:sp>
        <p:sp>
          <p:nvSpPr>
            <p:cNvPr id="109" name="Oval 108"/>
            <p:cNvSpPr/>
            <p:nvPr/>
          </p:nvSpPr>
          <p:spPr>
            <a:xfrm>
              <a:off x="3438963" y="3019594"/>
              <a:ext cx="804153" cy="16096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/>
                <a:t>ABS</a:t>
              </a:r>
              <a:endParaRPr lang="en-US" sz="1000" dirty="0"/>
            </a:p>
          </p:txBody>
        </p:sp>
        <p:sp>
          <p:nvSpPr>
            <p:cNvPr id="117" name="Oval 116"/>
            <p:cNvSpPr/>
            <p:nvPr/>
          </p:nvSpPr>
          <p:spPr>
            <a:xfrm>
              <a:off x="3247658" y="3126599"/>
              <a:ext cx="804153" cy="16096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/>
                <a:t>A/T</a:t>
              </a:r>
              <a:endParaRPr lang="en-US" sz="1000" dirty="0"/>
            </a:p>
          </p:txBody>
        </p:sp>
        <p:sp>
          <p:nvSpPr>
            <p:cNvPr id="118" name="Oval 117"/>
            <p:cNvSpPr/>
            <p:nvPr/>
          </p:nvSpPr>
          <p:spPr>
            <a:xfrm>
              <a:off x="3117952" y="3243329"/>
              <a:ext cx="804153" cy="16096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/>
                <a:t>A/P</a:t>
              </a:r>
              <a:endParaRPr lang="en-US" sz="1000" dirty="0"/>
            </a:p>
          </p:txBody>
        </p:sp>
        <p:sp>
          <p:nvSpPr>
            <p:cNvPr id="119" name="Oval 118"/>
            <p:cNvSpPr/>
            <p:nvPr/>
          </p:nvSpPr>
          <p:spPr>
            <a:xfrm>
              <a:off x="3438963" y="2358117"/>
              <a:ext cx="804153" cy="16096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/>
                <a:t>ROP</a:t>
              </a:r>
              <a:endParaRPr lang="en-US" sz="1000" dirty="0"/>
            </a:p>
          </p:txBody>
        </p:sp>
        <p:sp>
          <p:nvSpPr>
            <p:cNvPr id="120" name="Oval 119"/>
            <p:cNvSpPr/>
            <p:nvPr/>
          </p:nvSpPr>
          <p:spPr>
            <a:xfrm>
              <a:off x="3247658" y="2465122"/>
              <a:ext cx="804153" cy="16096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err="1" smtClean="0"/>
                <a:t>Env</a:t>
              </a:r>
              <a:r>
                <a:rPr lang="en-US" sz="1000" dirty="0" smtClean="0"/>
                <a:t> </a:t>
              </a:r>
              <a:r>
                <a:rPr lang="en-US" sz="1000" dirty="0" err="1" smtClean="0"/>
                <a:t>Pr</a:t>
              </a:r>
              <a:endParaRPr lang="en-US" sz="1000" dirty="0"/>
            </a:p>
          </p:txBody>
        </p:sp>
        <p:sp>
          <p:nvSpPr>
            <p:cNvPr id="121" name="Oval 120"/>
            <p:cNvSpPr/>
            <p:nvPr/>
          </p:nvSpPr>
          <p:spPr>
            <a:xfrm>
              <a:off x="3425993" y="1729060"/>
              <a:ext cx="804153" cy="16096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err="1" smtClean="0"/>
                <a:t>Env</a:t>
              </a:r>
              <a:r>
                <a:rPr lang="en-US" sz="1000" dirty="0" smtClean="0"/>
                <a:t> Li</a:t>
              </a:r>
              <a:endParaRPr lang="en-US" sz="1000" dirty="0"/>
            </a:p>
          </p:txBody>
        </p:sp>
        <p:sp>
          <p:nvSpPr>
            <p:cNvPr id="122" name="Oval 121"/>
            <p:cNvSpPr/>
            <p:nvPr/>
          </p:nvSpPr>
          <p:spPr>
            <a:xfrm>
              <a:off x="3234688" y="1836065"/>
              <a:ext cx="804153" cy="16096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/>
                <a:t>ACAS</a:t>
              </a:r>
              <a:endParaRPr lang="en-US" sz="1000" dirty="0"/>
            </a:p>
          </p:txBody>
        </p:sp>
        <p:sp>
          <p:nvSpPr>
            <p:cNvPr id="123" name="Oval 122"/>
            <p:cNvSpPr/>
            <p:nvPr/>
          </p:nvSpPr>
          <p:spPr>
            <a:xfrm>
              <a:off x="3121197" y="2585092"/>
              <a:ext cx="804153" cy="16096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/>
                <a:t>GCAS</a:t>
              </a:r>
              <a:endParaRPr lang="en-US" sz="1000" dirty="0"/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3085279" y="4586082"/>
              <a:ext cx="46038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chemeClr val="bg1"/>
                  </a:solidFill>
                </a:rPr>
                <a:t>NTSB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2795016" y="4788864"/>
              <a:ext cx="44916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chemeClr val="bg1"/>
                  </a:solidFill>
                </a:rPr>
                <a:t>CAST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2481425" y="4991646"/>
              <a:ext cx="36260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chemeClr val="bg1"/>
                  </a:solidFill>
                </a:rPr>
                <a:t>FSF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2021391" y="5181728"/>
              <a:ext cx="64793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chemeClr val="bg1"/>
                  </a:solidFill>
                </a:rPr>
                <a:t>NOTAMs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3244178" y="4407141"/>
              <a:ext cx="48282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chemeClr val="bg1"/>
                  </a:solidFill>
                </a:rPr>
                <a:t>ASIAS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3560794" y="4288050"/>
              <a:ext cx="49084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chemeClr val="bg1"/>
                  </a:solidFill>
                </a:rPr>
                <a:t>OEMs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1750974" y="5355544"/>
              <a:ext cx="41229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chemeClr val="bg1"/>
                  </a:solidFill>
                </a:rPr>
                <a:t>SMS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</p:grpSp>
      <p:sp>
        <p:nvSpPr>
          <p:cNvPr id="71" name="Freeform 70"/>
          <p:cNvSpPr/>
          <p:nvPr/>
        </p:nvSpPr>
        <p:spPr>
          <a:xfrm>
            <a:off x="1254814" y="1677802"/>
            <a:ext cx="3101655" cy="3983314"/>
          </a:xfrm>
          <a:custGeom>
            <a:avLst/>
            <a:gdLst>
              <a:gd name="connsiteX0" fmla="*/ 983561 w 3101655"/>
              <a:gd name="connsiteY0" fmla="*/ 3903848 h 3983314"/>
              <a:gd name="connsiteX1" fmla="*/ 2269436 w 3101655"/>
              <a:gd name="connsiteY1" fmla="*/ 3122798 h 3983314"/>
              <a:gd name="connsiteX2" fmla="*/ 2936186 w 3101655"/>
              <a:gd name="connsiteY2" fmla="*/ 2656073 h 3983314"/>
              <a:gd name="connsiteX3" fmla="*/ 3060011 w 3101655"/>
              <a:gd name="connsiteY3" fmla="*/ 2122673 h 3983314"/>
              <a:gd name="connsiteX4" fmla="*/ 3060011 w 3101655"/>
              <a:gd name="connsiteY4" fmla="*/ 1217798 h 3983314"/>
              <a:gd name="connsiteX5" fmla="*/ 3079061 w 3101655"/>
              <a:gd name="connsiteY5" fmla="*/ 636773 h 3983314"/>
              <a:gd name="connsiteX6" fmla="*/ 3079061 w 3101655"/>
              <a:gd name="connsiteY6" fmla="*/ 170048 h 3983314"/>
              <a:gd name="connsiteX7" fmla="*/ 2783786 w 3101655"/>
              <a:gd name="connsiteY7" fmla="*/ 27173 h 3983314"/>
              <a:gd name="connsiteX8" fmla="*/ 2326586 w 3101655"/>
              <a:gd name="connsiteY8" fmla="*/ 8123 h 3983314"/>
              <a:gd name="connsiteX9" fmla="*/ 2012261 w 3101655"/>
              <a:gd name="connsiteY9" fmla="*/ 122423 h 3983314"/>
              <a:gd name="connsiteX10" fmla="*/ 1859861 w 3101655"/>
              <a:gd name="connsiteY10" fmla="*/ 446273 h 3983314"/>
              <a:gd name="connsiteX11" fmla="*/ 1745561 w 3101655"/>
              <a:gd name="connsiteY11" fmla="*/ 1217798 h 3983314"/>
              <a:gd name="connsiteX12" fmla="*/ 1345511 w 3101655"/>
              <a:gd name="connsiteY12" fmla="*/ 1636898 h 3983314"/>
              <a:gd name="connsiteX13" fmla="*/ 697811 w 3101655"/>
              <a:gd name="connsiteY13" fmla="*/ 2017898 h 3983314"/>
              <a:gd name="connsiteX14" fmla="*/ 192986 w 3101655"/>
              <a:gd name="connsiteY14" fmla="*/ 2275073 h 3983314"/>
              <a:gd name="connsiteX15" fmla="*/ 2486 w 3101655"/>
              <a:gd name="connsiteY15" fmla="*/ 2694173 h 3983314"/>
              <a:gd name="connsiteX16" fmla="*/ 97736 w 3101655"/>
              <a:gd name="connsiteY16" fmla="*/ 3246623 h 3983314"/>
              <a:gd name="connsiteX17" fmla="*/ 288236 w 3101655"/>
              <a:gd name="connsiteY17" fmla="*/ 3694298 h 3983314"/>
              <a:gd name="connsiteX18" fmla="*/ 583511 w 3101655"/>
              <a:gd name="connsiteY18" fmla="*/ 3932423 h 3983314"/>
              <a:gd name="connsiteX19" fmla="*/ 983561 w 3101655"/>
              <a:gd name="connsiteY19" fmla="*/ 3903848 h 398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101655" h="3983314">
                <a:moveTo>
                  <a:pt x="983561" y="3903848"/>
                </a:moveTo>
                <a:cubicBezTo>
                  <a:pt x="1264548" y="3768911"/>
                  <a:pt x="1943999" y="3330760"/>
                  <a:pt x="2269436" y="3122798"/>
                </a:cubicBezTo>
                <a:cubicBezTo>
                  <a:pt x="2594873" y="2914836"/>
                  <a:pt x="2804424" y="2822760"/>
                  <a:pt x="2936186" y="2656073"/>
                </a:cubicBezTo>
                <a:cubicBezTo>
                  <a:pt x="3067948" y="2489386"/>
                  <a:pt x="3039374" y="2362385"/>
                  <a:pt x="3060011" y="2122673"/>
                </a:cubicBezTo>
                <a:cubicBezTo>
                  <a:pt x="3080649" y="1882960"/>
                  <a:pt x="3056836" y="1465448"/>
                  <a:pt x="3060011" y="1217798"/>
                </a:cubicBezTo>
                <a:cubicBezTo>
                  <a:pt x="3063186" y="970148"/>
                  <a:pt x="3075886" y="811398"/>
                  <a:pt x="3079061" y="636773"/>
                </a:cubicBezTo>
                <a:cubicBezTo>
                  <a:pt x="3082236" y="462148"/>
                  <a:pt x="3128273" y="271648"/>
                  <a:pt x="3079061" y="170048"/>
                </a:cubicBezTo>
                <a:cubicBezTo>
                  <a:pt x="3029849" y="68448"/>
                  <a:pt x="2909199" y="54160"/>
                  <a:pt x="2783786" y="27173"/>
                </a:cubicBezTo>
                <a:cubicBezTo>
                  <a:pt x="2658374" y="185"/>
                  <a:pt x="2455173" y="-7752"/>
                  <a:pt x="2326586" y="8123"/>
                </a:cubicBezTo>
                <a:cubicBezTo>
                  <a:pt x="2197999" y="23998"/>
                  <a:pt x="2090049" y="49398"/>
                  <a:pt x="2012261" y="122423"/>
                </a:cubicBezTo>
                <a:cubicBezTo>
                  <a:pt x="1934474" y="195448"/>
                  <a:pt x="1904311" y="263710"/>
                  <a:pt x="1859861" y="446273"/>
                </a:cubicBezTo>
                <a:cubicBezTo>
                  <a:pt x="1815411" y="628835"/>
                  <a:pt x="1831286" y="1019361"/>
                  <a:pt x="1745561" y="1217798"/>
                </a:cubicBezTo>
                <a:cubicBezTo>
                  <a:pt x="1659836" y="1416235"/>
                  <a:pt x="1520136" y="1503548"/>
                  <a:pt x="1345511" y="1636898"/>
                </a:cubicBezTo>
                <a:cubicBezTo>
                  <a:pt x="1170886" y="1770248"/>
                  <a:pt x="889898" y="1911536"/>
                  <a:pt x="697811" y="2017898"/>
                </a:cubicBezTo>
                <a:cubicBezTo>
                  <a:pt x="505724" y="2124260"/>
                  <a:pt x="308873" y="2162361"/>
                  <a:pt x="192986" y="2275073"/>
                </a:cubicBezTo>
                <a:cubicBezTo>
                  <a:pt x="77099" y="2387785"/>
                  <a:pt x="18361" y="2532248"/>
                  <a:pt x="2486" y="2694173"/>
                </a:cubicBezTo>
                <a:cubicBezTo>
                  <a:pt x="-13389" y="2856098"/>
                  <a:pt x="50111" y="3079936"/>
                  <a:pt x="97736" y="3246623"/>
                </a:cubicBezTo>
                <a:cubicBezTo>
                  <a:pt x="145361" y="3413310"/>
                  <a:pt x="207274" y="3579998"/>
                  <a:pt x="288236" y="3694298"/>
                </a:cubicBezTo>
                <a:cubicBezTo>
                  <a:pt x="369198" y="3808598"/>
                  <a:pt x="466036" y="3895910"/>
                  <a:pt x="583511" y="3932423"/>
                </a:cubicBezTo>
                <a:cubicBezTo>
                  <a:pt x="700986" y="3968936"/>
                  <a:pt x="702574" y="4038785"/>
                  <a:pt x="983561" y="3903848"/>
                </a:cubicBezTo>
                <a:close/>
              </a:path>
            </a:pathLst>
          </a:custGeom>
          <a:noFill/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0" name="Straight Connector 109"/>
          <p:cNvCxnSpPr/>
          <p:nvPr/>
        </p:nvCxnSpPr>
        <p:spPr bwMode="auto">
          <a:xfrm>
            <a:off x="6682361" y="4166018"/>
            <a:ext cx="0" cy="27613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1" name="TextBox 110"/>
          <p:cNvSpPr txBox="1"/>
          <p:nvPr/>
        </p:nvSpPr>
        <p:spPr>
          <a:xfrm>
            <a:off x="6306913" y="4464018"/>
            <a:ext cx="7508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Large UAS Ops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7237478" y="4416606"/>
            <a:ext cx="74151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Small UAS Ops</a:t>
            </a:r>
          </a:p>
        </p:txBody>
      </p:sp>
      <p:cxnSp>
        <p:nvCxnSpPr>
          <p:cNvPr id="131" name="Straight Connector 130"/>
          <p:cNvCxnSpPr/>
          <p:nvPr/>
        </p:nvCxnSpPr>
        <p:spPr bwMode="auto">
          <a:xfrm>
            <a:off x="7597262" y="4158709"/>
            <a:ext cx="0" cy="27613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2" name="Straight Connector 131"/>
          <p:cNvCxnSpPr/>
          <p:nvPr/>
        </p:nvCxnSpPr>
        <p:spPr bwMode="auto">
          <a:xfrm>
            <a:off x="8352489" y="4162098"/>
            <a:ext cx="0" cy="27613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3" name="TextBox 132"/>
          <p:cNvSpPr txBox="1"/>
          <p:nvPr/>
        </p:nvSpPr>
        <p:spPr>
          <a:xfrm>
            <a:off x="7985929" y="4419993"/>
            <a:ext cx="7415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ODM Ops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4417185" y="1075350"/>
            <a:ext cx="5123008" cy="4667618"/>
            <a:chOff x="4417185" y="1075350"/>
            <a:chExt cx="5123008" cy="4667618"/>
          </a:xfrm>
        </p:grpSpPr>
        <p:sp>
          <p:nvSpPr>
            <p:cNvPr id="145" name="Rectangle 144"/>
            <p:cNvSpPr/>
            <p:nvPr/>
          </p:nvSpPr>
          <p:spPr bwMode="auto">
            <a:xfrm>
              <a:off x="7514767" y="1670232"/>
              <a:ext cx="1053915" cy="2629799"/>
            </a:xfrm>
            <a:prstGeom prst="rect">
              <a:avLst/>
            </a:prstGeom>
            <a:solidFill>
              <a:srgbClr val="99FF99">
                <a:alpha val="20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 Black" pitchFamily="-108" charset="0"/>
                <a:ea typeface="ＭＳ Ｐゴシック" pitchFamily="-108" charset="-128"/>
                <a:cs typeface="ＭＳ Ｐゴシック" pitchFamily="-108" charset="-128"/>
              </a:endParaRPr>
            </a:p>
          </p:txBody>
        </p:sp>
        <p:sp>
          <p:nvSpPr>
            <p:cNvPr id="146" name="Parallelogram 145"/>
            <p:cNvSpPr/>
            <p:nvPr/>
          </p:nvSpPr>
          <p:spPr bwMode="auto">
            <a:xfrm rot="19516837">
              <a:off x="5471013" y="2645076"/>
              <a:ext cx="4069180" cy="2139395"/>
            </a:xfrm>
            <a:prstGeom prst="parallelogram">
              <a:avLst>
                <a:gd name="adj" fmla="val 69561"/>
              </a:avLst>
            </a:prstGeom>
            <a:solidFill>
              <a:srgbClr val="99FF99">
                <a:alpha val="20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Black" pitchFamily="-108" charset="0"/>
                <a:ea typeface="ＭＳ Ｐゴシック" pitchFamily="-108" charset="-128"/>
                <a:cs typeface="ＭＳ Ｐゴシック" pitchFamily="-108" charset="-128"/>
              </a:endParaRPr>
            </a:p>
          </p:txBody>
        </p:sp>
        <p:sp>
          <p:nvSpPr>
            <p:cNvPr id="147" name="Rectangle 146"/>
            <p:cNvSpPr/>
            <p:nvPr/>
          </p:nvSpPr>
          <p:spPr bwMode="auto">
            <a:xfrm>
              <a:off x="5384409" y="3113169"/>
              <a:ext cx="1053915" cy="2629799"/>
            </a:xfrm>
            <a:prstGeom prst="rect">
              <a:avLst/>
            </a:prstGeom>
            <a:solidFill>
              <a:srgbClr val="99FF99">
                <a:alpha val="20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 Black" pitchFamily="-108" charset="0"/>
                <a:ea typeface="ＭＳ Ｐゴシック" pitchFamily="-108" charset="-128"/>
                <a:cs typeface="ＭＳ Ｐゴシック" pitchFamily="-108" charset="-128"/>
              </a:endParaRPr>
            </a:p>
          </p:txBody>
        </p:sp>
        <p:sp>
          <p:nvSpPr>
            <p:cNvPr id="148" name="Parallelogram 147"/>
            <p:cNvSpPr/>
            <p:nvPr/>
          </p:nvSpPr>
          <p:spPr bwMode="auto">
            <a:xfrm rot="19516837">
              <a:off x="4417185" y="2661290"/>
              <a:ext cx="4069180" cy="2139395"/>
            </a:xfrm>
            <a:prstGeom prst="parallelogram">
              <a:avLst>
                <a:gd name="adj" fmla="val 69561"/>
              </a:avLst>
            </a:prstGeom>
            <a:solidFill>
              <a:srgbClr val="99FF99">
                <a:alpha val="20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 Black" pitchFamily="-108" charset="0"/>
                <a:ea typeface="ＭＳ Ｐゴシック" pitchFamily="-108" charset="-128"/>
                <a:cs typeface="ＭＳ Ｐゴシック" pitchFamily="-108" charset="-128"/>
              </a:endParaRPr>
            </a:p>
          </p:txBody>
        </p:sp>
        <p:sp>
          <p:nvSpPr>
            <p:cNvPr id="152" name="Line Callout 1 151"/>
            <p:cNvSpPr/>
            <p:nvPr/>
          </p:nvSpPr>
          <p:spPr>
            <a:xfrm>
              <a:off x="5949132" y="1075350"/>
              <a:ext cx="1364156" cy="650007"/>
            </a:xfrm>
            <a:prstGeom prst="borderCallout1">
              <a:avLst>
                <a:gd name="adj1" fmla="val 110285"/>
                <a:gd name="adj2" fmla="val 67895"/>
                <a:gd name="adj3" fmla="val 193924"/>
                <a:gd name="adj4" fmla="val 97552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RSSA TC-2</a:t>
              </a:r>
            </a:p>
            <a:p>
              <a:pPr algn="ctr"/>
              <a:r>
                <a:rPr lang="en-US" sz="1600" dirty="0" smtClean="0"/>
                <a:t>Emerging Ops</a:t>
              </a:r>
              <a:endParaRPr lang="en-US" sz="1600" dirty="0"/>
            </a:p>
          </p:txBody>
        </p:sp>
        <p:sp>
          <p:nvSpPr>
            <p:cNvPr id="153" name="Freeform 152"/>
            <p:cNvSpPr/>
            <p:nvPr/>
          </p:nvSpPr>
          <p:spPr>
            <a:xfrm flipH="1" flipV="1">
              <a:off x="5427969" y="1830211"/>
              <a:ext cx="3101655" cy="3830914"/>
            </a:xfrm>
            <a:custGeom>
              <a:avLst/>
              <a:gdLst>
                <a:gd name="connsiteX0" fmla="*/ 983561 w 3101655"/>
                <a:gd name="connsiteY0" fmla="*/ 3903848 h 3983314"/>
                <a:gd name="connsiteX1" fmla="*/ 2269436 w 3101655"/>
                <a:gd name="connsiteY1" fmla="*/ 3122798 h 3983314"/>
                <a:gd name="connsiteX2" fmla="*/ 2936186 w 3101655"/>
                <a:gd name="connsiteY2" fmla="*/ 2656073 h 3983314"/>
                <a:gd name="connsiteX3" fmla="*/ 3060011 w 3101655"/>
                <a:gd name="connsiteY3" fmla="*/ 2122673 h 3983314"/>
                <a:gd name="connsiteX4" fmla="*/ 3060011 w 3101655"/>
                <a:gd name="connsiteY4" fmla="*/ 1217798 h 3983314"/>
                <a:gd name="connsiteX5" fmla="*/ 3079061 w 3101655"/>
                <a:gd name="connsiteY5" fmla="*/ 636773 h 3983314"/>
                <a:gd name="connsiteX6" fmla="*/ 3079061 w 3101655"/>
                <a:gd name="connsiteY6" fmla="*/ 170048 h 3983314"/>
                <a:gd name="connsiteX7" fmla="*/ 2783786 w 3101655"/>
                <a:gd name="connsiteY7" fmla="*/ 27173 h 3983314"/>
                <a:gd name="connsiteX8" fmla="*/ 2326586 w 3101655"/>
                <a:gd name="connsiteY8" fmla="*/ 8123 h 3983314"/>
                <a:gd name="connsiteX9" fmla="*/ 2012261 w 3101655"/>
                <a:gd name="connsiteY9" fmla="*/ 122423 h 3983314"/>
                <a:gd name="connsiteX10" fmla="*/ 1859861 w 3101655"/>
                <a:gd name="connsiteY10" fmla="*/ 446273 h 3983314"/>
                <a:gd name="connsiteX11" fmla="*/ 1745561 w 3101655"/>
                <a:gd name="connsiteY11" fmla="*/ 1217798 h 3983314"/>
                <a:gd name="connsiteX12" fmla="*/ 1345511 w 3101655"/>
                <a:gd name="connsiteY12" fmla="*/ 1636898 h 3983314"/>
                <a:gd name="connsiteX13" fmla="*/ 697811 w 3101655"/>
                <a:gd name="connsiteY13" fmla="*/ 2017898 h 3983314"/>
                <a:gd name="connsiteX14" fmla="*/ 192986 w 3101655"/>
                <a:gd name="connsiteY14" fmla="*/ 2275073 h 3983314"/>
                <a:gd name="connsiteX15" fmla="*/ 2486 w 3101655"/>
                <a:gd name="connsiteY15" fmla="*/ 2694173 h 3983314"/>
                <a:gd name="connsiteX16" fmla="*/ 97736 w 3101655"/>
                <a:gd name="connsiteY16" fmla="*/ 3246623 h 3983314"/>
                <a:gd name="connsiteX17" fmla="*/ 288236 w 3101655"/>
                <a:gd name="connsiteY17" fmla="*/ 3694298 h 3983314"/>
                <a:gd name="connsiteX18" fmla="*/ 583511 w 3101655"/>
                <a:gd name="connsiteY18" fmla="*/ 3932423 h 3983314"/>
                <a:gd name="connsiteX19" fmla="*/ 983561 w 3101655"/>
                <a:gd name="connsiteY19" fmla="*/ 3903848 h 3983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101655" h="3983314">
                  <a:moveTo>
                    <a:pt x="983561" y="3903848"/>
                  </a:moveTo>
                  <a:cubicBezTo>
                    <a:pt x="1264548" y="3768911"/>
                    <a:pt x="1943999" y="3330760"/>
                    <a:pt x="2269436" y="3122798"/>
                  </a:cubicBezTo>
                  <a:cubicBezTo>
                    <a:pt x="2594873" y="2914836"/>
                    <a:pt x="2804424" y="2822760"/>
                    <a:pt x="2936186" y="2656073"/>
                  </a:cubicBezTo>
                  <a:cubicBezTo>
                    <a:pt x="3067948" y="2489386"/>
                    <a:pt x="3039374" y="2362385"/>
                    <a:pt x="3060011" y="2122673"/>
                  </a:cubicBezTo>
                  <a:cubicBezTo>
                    <a:pt x="3080649" y="1882960"/>
                    <a:pt x="3056836" y="1465448"/>
                    <a:pt x="3060011" y="1217798"/>
                  </a:cubicBezTo>
                  <a:cubicBezTo>
                    <a:pt x="3063186" y="970148"/>
                    <a:pt x="3075886" y="811398"/>
                    <a:pt x="3079061" y="636773"/>
                  </a:cubicBezTo>
                  <a:cubicBezTo>
                    <a:pt x="3082236" y="462148"/>
                    <a:pt x="3128273" y="271648"/>
                    <a:pt x="3079061" y="170048"/>
                  </a:cubicBezTo>
                  <a:cubicBezTo>
                    <a:pt x="3029849" y="68448"/>
                    <a:pt x="2909199" y="54160"/>
                    <a:pt x="2783786" y="27173"/>
                  </a:cubicBezTo>
                  <a:cubicBezTo>
                    <a:pt x="2658374" y="185"/>
                    <a:pt x="2455173" y="-7752"/>
                    <a:pt x="2326586" y="8123"/>
                  </a:cubicBezTo>
                  <a:cubicBezTo>
                    <a:pt x="2197999" y="23998"/>
                    <a:pt x="2090049" y="49398"/>
                    <a:pt x="2012261" y="122423"/>
                  </a:cubicBezTo>
                  <a:cubicBezTo>
                    <a:pt x="1934474" y="195448"/>
                    <a:pt x="1904311" y="263710"/>
                    <a:pt x="1859861" y="446273"/>
                  </a:cubicBezTo>
                  <a:cubicBezTo>
                    <a:pt x="1815411" y="628835"/>
                    <a:pt x="1831286" y="1019361"/>
                    <a:pt x="1745561" y="1217798"/>
                  </a:cubicBezTo>
                  <a:cubicBezTo>
                    <a:pt x="1659836" y="1416235"/>
                    <a:pt x="1520136" y="1503548"/>
                    <a:pt x="1345511" y="1636898"/>
                  </a:cubicBezTo>
                  <a:cubicBezTo>
                    <a:pt x="1170886" y="1770248"/>
                    <a:pt x="889898" y="1911536"/>
                    <a:pt x="697811" y="2017898"/>
                  </a:cubicBezTo>
                  <a:cubicBezTo>
                    <a:pt x="505724" y="2124260"/>
                    <a:pt x="308873" y="2162361"/>
                    <a:pt x="192986" y="2275073"/>
                  </a:cubicBezTo>
                  <a:cubicBezTo>
                    <a:pt x="77099" y="2387785"/>
                    <a:pt x="18361" y="2532248"/>
                    <a:pt x="2486" y="2694173"/>
                  </a:cubicBezTo>
                  <a:cubicBezTo>
                    <a:pt x="-13389" y="2856098"/>
                    <a:pt x="50111" y="3079936"/>
                    <a:pt x="97736" y="3246623"/>
                  </a:cubicBezTo>
                  <a:cubicBezTo>
                    <a:pt x="145361" y="3413310"/>
                    <a:pt x="207274" y="3579998"/>
                    <a:pt x="288236" y="3694298"/>
                  </a:cubicBezTo>
                  <a:cubicBezTo>
                    <a:pt x="369198" y="3808598"/>
                    <a:pt x="466036" y="3895910"/>
                    <a:pt x="583511" y="3932423"/>
                  </a:cubicBezTo>
                  <a:cubicBezTo>
                    <a:pt x="700986" y="3968936"/>
                    <a:pt x="702574" y="4038785"/>
                    <a:pt x="983561" y="3903848"/>
                  </a:cubicBezTo>
                  <a:close/>
                </a:path>
              </a:pathLst>
            </a:custGeom>
            <a:noFill/>
            <a:ln w="28575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2761921" y="1830202"/>
            <a:ext cx="6301853" cy="4524751"/>
            <a:chOff x="2761921" y="1830202"/>
            <a:chExt cx="6301853" cy="4524751"/>
          </a:xfrm>
        </p:grpSpPr>
        <p:grpSp>
          <p:nvGrpSpPr>
            <p:cNvPr id="154" name="Group 153"/>
            <p:cNvGrpSpPr/>
            <p:nvPr/>
          </p:nvGrpSpPr>
          <p:grpSpPr>
            <a:xfrm>
              <a:off x="2761921" y="2708977"/>
              <a:ext cx="6301853" cy="3645976"/>
              <a:chOff x="2761921" y="2708977"/>
              <a:chExt cx="6301853" cy="3645976"/>
            </a:xfrm>
          </p:grpSpPr>
          <p:grpSp>
            <p:nvGrpSpPr>
              <p:cNvPr id="155" name="Group 154"/>
              <p:cNvGrpSpPr/>
              <p:nvPr/>
            </p:nvGrpSpPr>
            <p:grpSpPr>
              <a:xfrm>
                <a:off x="2761921" y="2708977"/>
                <a:ext cx="6301853" cy="3645976"/>
                <a:chOff x="2761921" y="2718200"/>
                <a:chExt cx="6301853" cy="3645976"/>
              </a:xfrm>
            </p:grpSpPr>
            <p:grpSp>
              <p:nvGrpSpPr>
                <p:cNvPr id="157" name="Group 156"/>
                <p:cNvGrpSpPr/>
                <p:nvPr/>
              </p:nvGrpSpPr>
              <p:grpSpPr>
                <a:xfrm>
                  <a:off x="4336230" y="4304545"/>
                  <a:ext cx="4187497" cy="1451096"/>
                  <a:chOff x="4336230" y="4304545"/>
                  <a:chExt cx="4187497" cy="1451096"/>
                </a:xfrm>
              </p:grpSpPr>
              <p:sp>
                <p:nvSpPr>
                  <p:cNvPr id="170" name="Freeform 169"/>
                  <p:cNvSpPr/>
                  <p:nvPr/>
                </p:nvSpPr>
                <p:spPr>
                  <a:xfrm>
                    <a:off x="5378451" y="4304545"/>
                    <a:ext cx="3145276" cy="1446178"/>
                  </a:xfrm>
                  <a:custGeom>
                    <a:avLst/>
                    <a:gdLst>
                      <a:gd name="connsiteX0" fmla="*/ 0 w 3145276"/>
                      <a:gd name="connsiteY0" fmla="*/ 1439693 h 1446178"/>
                      <a:gd name="connsiteX1" fmla="*/ 1050587 w 3145276"/>
                      <a:gd name="connsiteY1" fmla="*/ 1446178 h 1446178"/>
                      <a:gd name="connsiteX2" fmla="*/ 3145276 w 3145276"/>
                      <a:gd name="connsiteY2" fmla="*/ 0 h 1446178"/>
                      <a:gd name="connsiteX3" fmla="*/ 2114144 w 3145276"/>
                      <a:gd name="connsiteY3" fmla="*/ 6485 h 1446178"/>
                      <a:gd name="connsiteX4" fmla="*/ 0 w 3145276"/>
                      <a:gd name="connsiteY4" fmla="*/ 1439693 h 14461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45276" h="1446178">
                        <a:moveTo>
                          <a:pt x="0" y="1439693"/>
                        </a:moveTo>
                        <a:lnTo>
                          <a:pt x="1050587" y="1446178"/>
                        </a:lnTo>
                        <a:lnTo>
                          <a:pt x="3145276" y="0"/>
                        </a:lnTo>
                        <a:lnTo>
                          <a:pt x="2114144" y="6485"/>
                        </a:lnTo>
                        <a:lnTo>
                          <a:pt x="0" y="1439693"/>
                        </a:lnTo>
                        <a:close/>
                      </a:path>
                    </a:pathLst>
                  </a:custGeom>
                  <a:solidFill>
                    <a:schemeClr val="tx2">
                      <a:lumMod val="75000"/>
                    </a:schemeClr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89" name="Freeform 188"/>
                  <p:cNvSpPr/>
                  <p:nvPr/>
                </p:nvSpPr>
                <p:spPr>
                  <a:xfrm>
                    <a:off x="4336230" y="4309463"/>
                    <a:ext cx="3145276" cy="1446178"/>
                  </a:xfrm>
                  <a:custGeom>
                    <a:avLst/>
                    <a:gdLst>
                      <a:gd name="connsiteX0" fmla="*/ 0 w 3145276"/>
                      <a:gd name="connsiteY0" fmla="*/ 1439693 h 1446178"/>
                      <a:gd name="connsiteX1" fmla="*/ 1050587 w 3145276"/>
                      <a:gd name="connsiteY1" fmla="*/ 1446178 h 1446178"/>
                      <a:gd name="connsiteX2" fmla="*/ 3145276 w 3145276"/>
                      <a:gd name="connsiteY2" fmla="*/ 0 h 1446178"/>
                      <a:gd name="connsiteX3" fmla="*/ 2114144 w 3145276"/>
                      <a:gd name="connsiteY3" fmla="*/ 6485 h 1446178"/>
                      <a:gd name="connsiteX4" fmla="*/ 0 w 3145276"/>
                      <a:gd name="connsiteY4" fmla="*/ 1439693 h 14461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45276" h="1446178">
                        <a:moveTo>
                          <a:pt x="0" y="1439693"/>
                        </a:moveTo>
                        <a:lnTo>
                          <a:pt x="1050587" y="1446178"/>
                        </a:lnTo>
                        <a:lnTo>
                          <a:pt x="3145276" y="0"/>
                        </a:lnTo>
                        <a:lnTo>
                          <a:pt x="2114144" y="6485"/>
                        </a:lnTo>
                        <a:lnTo>
                          <a:pt x="0" y="1439693"/>
                        </a:lnTo>
                        <a:close/>
                      </a:path>
                    </a:pathLst>
                  </a:custGeom>
                  <a:solidFill>
                    <a:schemeClr val="tx2">
                      <a:lumMod val="75000"/>
                    </a:schemeClr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58" name="Oval 157"/>
                <p:cNvSpPr/>
                <p:nvPr/>
              </p:nvSpPr>
              <p:spPr>
                <a:xfrm>
                  <a:off x="5615128" y="4434846"/>
                  <a:ext cx="804153" cy="1161422"/>
                </a:xfrm>
                <a:prstGeom prst="ellipse">
                  <a:avLst/>
                </a:prstGeom>
                <a:solidFill>
                  <a:schemeClr val="tx2">
                    <a:lumMod val="75000"/>
                  </a:schemeClr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000" dirty="0" smtClean="0"/>
                    <a:t>UTM, Geo-fencing</a:t>
                  </a:r>
                  <a:endParaRPr lang="en-US" sz="1000" dirty="0"/>
                </a:p>
              </p:txBody>
            </p:sp>
            <p:sp>
              <p:nvSpPr>
                <p:cNvPr id="159" name="Line Callout 1 158"/>
                <p:cNvSpPr/>
                <p:nvPr/>
              </p:nvSpPr>
              <p:spPr>
                <a:xfrm>
                  <a:off x="6303966" y="5447277"/>
                  <a:ext cx="2674232" cy="916899"/>
                </a:xfrm>
                <a:prstGeom prst="borderCallout1">
                  <a:avLst>
                    <a:gd name="adj1" fmla="val -7674"/>
                    <a:gd name="adj2" fmla="val 16504"/>
                    <a:gd name="adj3" fmla="val -42040"/>
                    <a:gd name="adj4" fmla="val 7676"/>
                  </a:avLst>
                </a:prstGeom>
                <a:solidFill>
                  <a:schemeClr val="tx2">
                    <a:lumMod val="75000"/>
                  </a:schemeClr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600" dirty="0"/>
                    <a:t>N</a:t>
                  </a:r>
                  <a:r>
                    <a:rPr lang="en-US" sz="1600" dirty="0" smtClean="0"/>
                    <a:t>ot driven by a Target Level of Safety (TLS), or standards for assurance provision</a:t>
                  </a:r>
                  <a:endParaRPr lang="en-US" sz="1600" dirty="0"/>
                </a:p>
              </p:txBody>
            </p:sp>
            <p:sp>
              <p:nvSpPr>
                <p:cNvPr id="160" name="Oval 159"/>
                <p:cNvSpPr/>
                <p:nvPr/>
              </p:nvSpPr>
              <p:spPr>
                <a:xfrm>
                  <a:off x="2761921" y="4741151"/>
                  <a:ext cx="516607" cy="330740"/>
                </a:xfrm>
                <a:prstGeom prst="ellipse">
                  <a:avLst/>
                </a:prstGeom>
                <a:noFill/>
                <a:ln w="28575"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1" name="Line Callout 1 160"/>
                <p:cNvSpPr/>
                <p:nvPr/>
              </p:nvSpPr>
              <p:spPr>
                <a:xfrm>
                  <a:off x="4449957" y="5060124"/>
                  <a:ext cx="744112" cy="312916"/>
                </a:xfrm>
                <a:prstGeom prst="borderCallout1">
                  <a:avLst>
                    <a:gd name="adj1" fmla="val 110423"/>
                    <a:gd name="adj2" fmla="val 84056"/>
                    <a:gd name="adj3" fmla="val 172163"/>
                    <a:gd name="adj4" fmla="val 119332"/>
                  </a:avLst>
                </a:prstGeom>
                <a:solidFill>
                  <a:schemeClr val="tx2">
                    <a:lumMod val="75000"/>
                  </a:schemeClr>
                </a:solidFill>
                <a:ln w="28575"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400" dirty="0" smtClean="0"/>
                    <a:t>UAST</a:t>
                  </a:r>
                  <a:endParaRPr lang="en-US" sz="1400" dirty="0"/>
                </a:p>
              </p:txBody>
            </p:sp>
            <p:sp>
              <p:nvSpPr>
                <p:cNvPr id="162" name="Oval 161"/>
                <p:cNvSpPr/>
                <p:nvPr/>
              </p:nvSpPr>
              <p:spPr>
                <a:xfrm>
                  <a:off x="4515354" y="4342660"/>
                  <a:ext cx="1330807" cy="402794"/>
                </a:xfrm>
                <a:prstGeom prst="ellipse">
                  <a:avLst/>
                </a:prstGeom>
                <a:solidFill>
                  <a:schemeClr val="tx2">
                    <a:lumMod val="75000"/>
                  </a:schemeClr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000" dirty="0" smtClean="0"/>
                    <a:t>DAA/SAA, ACAS Xu</a:t>
                  </a:r>
                  <a:endParaRPr lang="en-US" sz="1000" dirty="0"/>
                </a:p>
              </p:txBody>
            </p:sp>
            <p:sp>
              <p:nvSpPr>
                <p:cNvPr id="163" name="Oval 162"/>
                <p:cNvSpPr/>
                <p:nvPr/>
              </p:nvSpPr>
              <p:spPr>
                <a:xfrm>
                  <a:off x="7785970" y="3510578"/>
                  <a:ext cx="153767" cy="145547"/>
                </a:xfrm>
                <a:prstGeom prst="ellipse">
                  <a:avLst/>
                </a:prstGeom>
                <a:solidFill>
                  <a:schemeClr val="tx2">
                    <a:lumMod val="75000"/>
                  </a:schemeClr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 dirty="0"/>
                </a:p>
              </p:txBody>
            </p:sp>
            <p:sp>
              <p:nvSpPr>
                <p:cNvPr id="164" name="Line Callout 1 163"/>
                <p:cNvSpPr/>
                <p:nvPr/>
              </p:nvSpPr>
              <p:spPr>
                <a:xfrm>
                  <a:off x="7525066" y="4474537"/>
                  <a:ext cx="1281255" cy="496113"/>
                </a:xfrm>
                <a:prstGeom prst="borderCallout1">
                  <a:avLst>
                    <a:gd name="adj1" fmla="val 24362"/>
                    <a:gd name="adj2" fmla="val -5821"/>
                    <a:gd name="adj3" fmla="val -41114"/>
                    <a:gd name="adj4" fmla="val -51580"/>
                  </a:avLst>
                </a:prstGeom>
                <a:solidFill>
                  <a:schemeClr val="tx2">
                    <a:lumMod val="75000"/>
                  </a:schemeClr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000" dirty="0" smtClean="0"/>
                    <a:t>Low TRL techs (e.g. </a:t>
                  </a:r>
                  <a:r>
                    <a:rPr lang="en-US" sz="1000" dirty="0" err="1" smtClean="0"/>
                    <a:t>LiDAR</a:t>
                  </a:r>
                  <a:r>
                    <a:rPr lang="en-US" sz="1000" dirty="0" smtClean="0"/>
                    <a:t>, radar, SLAM)</a:t>
                  </a:r>
                  <a:endParaRPr lang="en-US" sz="1000" dirty="0"/>
                </a:p>
              </p:txBody>
            </p:sp>
            <p:sp>
              <p:nvSpPr>
                <p:cNvPr id="165" name="Oval 164"/>
                <p:cNvSpPr/>
                <p:nvPr/>
              </p:nvSpPr>
              <p:spPr>
                <a:xfrm>
                  <a:off x="7343317" y="3592525"/>
                  <a:ext cx="153767" cy="145547"/>
                </a:xfrm>
                <a:prstGeom prst="ellipse">
                  <a:avLst/>
                </a:prstGeom>
                <a:solidFill>
                  <a:schemeClr val="tx2">
                    <a:lumMod val="75000"/>
                  </a:schemeClr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 dirty="0"/>
                </a:p>
              </p:txBody>
            </p:sp>
            <p:sp>
              <p:nvSpPr>
                <p:cNvPr id="166" name="Oval 165"/>
                <p:cNvSpPr/>
                <p:nvPr/>
              </p:nvSpPr>
              <p:spPr>
                <a:xfrm>
                  <a:off x="7059748" y="4052094"/>
                  <a:ext cx="153767" cy="145547"/>
                </a:xfrm>
                <a:prstGeom prst="ellipse">
                  <a:avLst/>
                </a:prstGeom>
                <a:solidFill>
                  <a:schemeClr val="tx2">
                    <a:lumMod val="75000"/>
                  </a:schemeClr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 dirty="0"/>
                </a:p>
              </p:txBody>
            </p:sp>
            <p:sp>
              <p:nvSpPr>
                <p:cNvPr id="167" name="Oval 166"/>
                <p:cNvSpPr/>
                <p:nvPr/>
              </p:nvSpPr>
              <p:spPr>
                <a:xfrm>
                  <a:off x="6727973" y="4121910"/>
                  <a:ext cx="153767" cy="145547"/>
                </a:xfrm>
                <a:prstGeom prst="ellipse">
                  <a:avLst/>
                </a:prstGeom>
                <a:solidFill>
                  <a:schemeClr val="tx2">
                    <a:lumMod val="75000"/>
                  </a:schemeClr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 dirty="0"/>
                </a:p>
              </p:txBody>
            </p:sp>
            <p:cxnSp>
              <p:nvCxnSpPr>
                <p:cNvPr id="168" name="Straight Connector 167"/>
                <p:cNvCxnSpPr>
                  <a:stCxn id="166" idx="5"/>
                </p:cNvCxnSpPr>
                <p:nvPr/>
              </p:nvCxnSpPr>
              <p:spPr>
                <a:xfrm>
                  <a:off x="7190996" y="4176326"/>
                  <a:ext cx="249680" cy="362868"/>
                </a:xfrm>
                <a:prstGeom prst="line">
                  <a:avLst/>
                </a:prstGeom>
                <a:ln w="127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9" name="Line Callout 1 168"/>
                <p:cNvSpPr/>
                <p:nvPr/>
              </p:nvSpPr>
              <p:spPr>
                <a:xfrm>
                  <a:off x="7782519" y="2718200"/>
                  <a:ext cx="1281255" cy="496113"/>
                </a:xfrm>
                <a:prstGeom prst="borderCallout1">
                  <a:avLst>
                    <a:gd name="adj1" fmla="val 111911"/>
                    <a:gd name="adj2" fmla="val 1316"/>
                    <a:gd name="adj3" fmla="val 167564"/>
                    <a:gd name="adj4" fmla="val -13112"/>
                  </a:avLst>
                </a:prstGeom>
                <a:solidFill>
                  <a:schemeClr val="tx2">
                    <a:lumMod val="75000"/>
                  </a:schemeClr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000" dirty="0" smtClean="0"/>
                    <a:t>Limited health monitoring</a:t>
                  </a:r>
                  <a:endParaRPr lang="en-US" sz="1000" dirty="0"/>
                </a:p>
              </p:txBody>
            </p:sp>
          </p:grpSp>
          <p:cxnSp>
            <p:nvCxnSpPr>
              <p:cNvPr id="156" name="Straight Connector 155"/>
              <p:cNvCxnSpPr/>
              <p:nvPr/>
            </p:nvCxnSpPr>
            <p:spPr>
              <a:xfrm flipH="1">
                <a:off x="6792704" y="4425623"/>
                <a:ext cx="115586" cy="949688"/>
              </a:xfrm>
              <a:prstGeom prst="line">
                <a:avLst/>
              </a:prstGeom>
              <a:ln w="127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0" name="Freeform 189"/>
            <p:cNvSpPr/>
            <p:nvPr/>
          </p:nvSpPr>
          <p:spPr>
            <a:xfrm flipH="1" flipV="1">
              <a:off x="5427969" y="1830202"/>
              <a:ext cx="3101655" cy="3830914"/>
            </a:xfrm>
            <a:custGeom>
              <a:avLst/>
              <a:gdLst>
                <a:gd name="connsiteX0" fmla="*/ 983561 w 3101655"/>
                <a:gd name="connsiteY0" fmla="*/ 3903848 h 3983314"/>
                <a:gd name="connsiteX1" fmla="*/ 2269436 w 3101655"/>
                <a:gd name="connsiteY1" fmla="*/ 3122798 h 3983314"/>
                <a:gd name="connsiteX2" fmla="*/ 2936186 w 3101655"/>
                <a:gd name="connsiteY2" fmla="*/ 2656073 h 3983314"/>
                <a:gd name="connsiteX3" fmla="*/ 3060011 w 3101655"/>
                <a:gd name="connsiteY3" fmla="*/ 2122673 h 3983314"/>
                <a:gd name="connsiteX4" fmla="*/ 3060011 w 3101655"/>
                <a:gd name="connsiteY4" fmla="*/ 1217798 h 3983314"/>
                <a:gd name="connsiteX5" fmla="*/ 3079061 w 3101655"/>
                <a:gd name="connsiteY5" fmla="*/ 636773 h 3983314"/>
                <a:gd name="connsiteX6" fmla="*/ 3079061 w 3101655"/>
                <a:gd name="connsiteY6" fmla="*/ 170048 h 3983314"/>
                <a:gd name="connsiteX7" fmla="*/ 2783786 w 3101655"/>
                <a:gd name="connsiteY7" fmla="*/ 27173 h 3983314"/>
                <a:gd name="connsiteX8" fmla="*/ 2326586 w 3101655"/>
                <a:gd name="connsiteY8" fmla="*/ 8123 h 3983314"/>
                <a:gd name="connsiteX9" fmla="*/ 2012261 w 3101655"/>
                <a:gd name="connsiteY9" fmla="*/ 122423 h 3983314"/>
                <a:gd name="connsiteX10" fmla="*/ 1859861 w 3101655"/>
                <a:gd name="connsiteY10" fmla="*/ 446273 h 3983314"/>
                <a:gd name="connsiteX11" fmla="*/ 1745561 w 3101655"/>
                <a:gd name="connsiteY11" fmla="*/ 1217798 h 3983314"/>
                <a:gd name="connsiteX12" fmla="*/ 1345511 w 3101655"/>
                <a:gd name="connsiteY12" fmla="*/ 1636898 h 3983314"/>
                <a:gd name="connsiteX13" fmla="*/ 697811 w 3101655"/>
                <a:gd name="connsiteY13" fmla="*/ 2017898 h 3983314"/>
                <a:gd name="connsiteX14" fmla="*/ 192986 w 3101655"/>
                <a:gd name="connsiteY14" fmla="*/ 2275073 h 3983314"/>
                <a:gd name="connsiteX15" fmla="*/ 2486 w 3101655"/>
                <a:gd name="connsiteY15" fmla="*/ 2694173 h 3983314"/>
                <a:gd name="connsiteX16" fmla="*/ 97736 w 3101655"/>
                <a:gd name="connsiteY16" fmla="*/ 3246623 h 3983314"/>
                <a:gd name="connsiteX17" fmla="*/ 288236 w 3101655"/>
                <a:gd name="connsiteY17" fmla="*/ 3694298 h 3983314"/>
                <a:gd name="connsiteX18" fmla="*/ 583511 w 3101655"/>
                <a:gd name="connsiteY18" fmla="*/ 3932423 h 3983314"/>
                <a:gd name="connsiteX19" fmla="*/ 983561 w 3101655"/>
                <a:gd name="connsiteY19" fmla="*/ 3903848 h 3983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101655" h="3983314">
                  <a:moveTo>
                    <a:pt x="983561" y="3903848"/>
                  </a:moveTo>
                  <a:cubicBezTo>
                    <a:pt x="1264548" y="3768911"/>
                    <a:pt x="1943999" y="3330760"/>
                    <a:pt x="2269436" y="3122798"/>
                  </a:cubicBezTo>
                  <a:cubicBezTo>
                    <a:pt x="2594873" y="2914836"/>
                    <a:pt x="2804424" y="2822760"/>
                    <a:pt x="2936186" y="2656073"/>
                  </a:cubicBezTo>
                  <a:cubicBezTo>
                    <a:pt x="3067948" y="2489386"/>
                    <a:pt x="3039374" y="2362385"/>
                    <a:pt x="3060011" y="2122673"/>
                  </a:cubicBezTo>
                  <a:cubicBezTo>
                    <a:pt x="3080649" y="1882960"/>
                    <a:pt x="3056836" y="1465448"/>
                    <a:pt x="3060011" y="1217798"/>
                  </a:cubicBezTo>
                  <a:cubicBezTo>
                    <a:pt x="3063186" y="970148"/>
                    <a:pt x="3075886" y="811398"/>
                    <a:pt x="3079061" y="636773"/>
                  </a:cubicBezTo>
                  <a:cubicBezTo>
                    <a:pt x="3082236" y="462148"/>
                    <a:pt x="3128273" y="271648"/>
                    <a:pt x="3079061" y="170048"/>
                  </a:cubicBezTo>
                  <a:cubicBezTo>
                    <a:pt x="3029849" y="68448"/>
                    <a:pt x="2909199" y="54160"/>
                    <a:pt x="2783786" y="27173"/>
                  </a:cubicBezTo>
                  <a:cubicBezTo>
                    <a:pt x="2658374" y="185"/>
                    <a:pt x="2455173" y="-7752"/>
                    <a:pt x="2326586" y="8123"/>
                  </a:cubicBezTo>
                  <a:cubicBezTo>
                    <a:pt x="2197999" y="23998"/>
                    <a:pt x="2090049" y="49398"/>
                    <a:pt x="2012261" y="122423"/>
                  </a:cubicBezTo>
                  <a:cubicBezTo>
                    <a:pt x="1934474" y="195448"/>
                    <a:pt x="1904311" y="263710"/>
                    <a:pt x="1859861" y="446273"/>
                  </a:cubicBezTo>
                  <a:cubicBezTo>
                    <a:pt x="1815411" y="628835"/>
                    <a:pt x="1831286" y="1019361"/>
                    <a:pt x="1745561" y="1217798"/>
                  </a:cubicBezTo>
                  <a:cubicBezTo>
                    <a:pt x="1659836" y="1416235"/>
                    <a:pt x="1520136" y="1503548"/>
                    <a:pt x="1345511" y="1636898"/>
                  </a:cubicBezTo>
                  <a:cubicBezTo>
                    <a:pt x="1170886" y="1770248"/>
                    <a:pt x="889898" y="1911536"/>
                    <a:pt x="697811" y="2017898"/>
                  </a:cubicBezTo>
                  <a:cubicBezTo>
                    <a:pt x="505724" y="2124260"/>
                    <a:pt x="308873" y="2162361"/>
                    <a:pt x="192986" y="2275073"/>
                  </a:cubicBezTo>
                  <a:cubicBezTo>
                    <a:pt x="77099" y="2387785"/>
                    <a:pt x="18361" y="2532248"/>
                    <a:pt x="2486" y="2694173"/>
                  </a:cubicBezTo>
                  <a:cubicBezTo>
                    <a:pt x="-13389" y="2856098"/>
                    <a:pt x="50111" y="3079936"/>
                    <a:pt x="97736" y="3246623"/>
                  </a:cubicBezTo>
                  <a:cubicBezTo>
                    <a:pt x="145361" y="3413310"/>
                    <a:pt x="207274" y="3579998"/>
                    <a:pt x="288236" y="3694298"/>
                  </a:cubicBezTo>
                  <a:cubicBezTo>
                    <a:pt x="369198" y="3808598"/>
                    <a:pt x="466036" y="3895910"/>
                    <a:pt x="583511" y="3932423"/>
                  </a:cubicBezTo>
                  <a:cubicBezTo>
                    <a:pt x="700986" y="3968936"/>
                    <a:pt x="702574" y="4038785"/>
                    <a:pt x="983561" y="3903848"/>
                  </a:cubicBezTo>
                  <a:close/>
                </a:path>
              </a:pathLst>
            </a:custGeom>
            <a:noFill/>
            <a:ln w="28575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460556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Impact/Benefit – Terminal Area </a:t>
            </a:r>
            <a:r>
              <a:rPr lang="en-US" dirty="0" smtClean="0"/>
              <a:t>Operations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11512" y="806640"/>
            <a:ext cx="5473627" cy="5627613"/>
          </a:xfrm>
        </p:spPr>
        <p:txBody>
          <a:bodyPr>
            <a:noAutofit/>
          </a:bodyPr>
          <a:lstStyle/>
          <a:p>
            <a:pPr marL="230188" indent="-230188"/>
            <a:r>
              <a:rPr lang="en-US" sz="2000" dirty="0" smtClean="0"/>
              <a:t>Recent findings and recommendations</a:t>
            </a:r>
          </a:p>
          <a:p>
            <a:pPr lvl="1"/>
            <a:r>
              <a:rPr lang="en-US" sz="1600" dirty="0" smtClean="0"/>
              <a:t>88% of fatal accidents in TA (2006-2015)</a:t>
            </a:r>
          </a:p>
          <a:p>
            <a:pPr lvl="1"/>
            <a:r>
              <a:rPr lang="en-US" sz="1600" dirty="0" smtClean="0"/>
              <a:t>42 CAST Safety Enhancements def. since 2007</a:t>
            </a:r>
          </a:p>
          <a:p>
            <a:pPr lvl="1"/>
            <a:r>
              <a:rPr lang="en-US" sz="1600" dirty="0" smtClean="0"/>
              <a:t>FAA Automation Working Group findings</a:t>
            </a:r>
          </a:p>
          <a:p>
            <a:pPr lvl="1">
              <a:spcAft>
                <a:spcPts val="1200"/>
              </a:spcAft>
            </a:pPr>
            <a:r>
              <a:rPr lang="en-US" sz="1600" dirty="0" err="1" smtClean="0"/>
              <a:t>AvSP</a:t>
            </a:r>
            <a:r>
              <a:rPr lang="en-US" sz="1600" dirty="0" smtClean="0"/>
              <a:t> Tall Poles studies (2010, 2013) [rev. (2016)]</a:t>
            </a:r>
          </a:p>
          <a:p>
            <a:pPr marL="231775" indent="-231775"/>
            <a:r>
              <a:rPr lang="en-US" sz="2000" dirty="0"/>
              <a:t>Opportunity to demonstrate near-term benefit</a:t>
            </a:r>
          </a:p>
          <a:p>
            <a:pPr marL="631825" lvl="1" indent="-231775"/>
            <a:r>
              <a:rPr lang="en-US" sz="1600" dirty="0"/>
              <a:t>Many terminal area safety decisions have longer time horizons - requirement for information is often an hour or more ahead rather than minutes or </a:t>
            </a:r>
            <a:r>
              <a:rPr lang="en-US" sz="1600" dirty="0" smtClean="0"/>
              <a:t>seconds</a:t>
            </a:r>
          </a:p>
          <a:p>
            <a:pPr marL="230188" indent="-230188"/>
            <a:r>
              <a:rPr lang="en-US" sz="2000" dirty="0" smtClean="0"/>
              <a:t>Proactive mitigation of future TA risks</a:t>
            </a:r>
          </a:p>
          <a:p>
            <a:pPr lvl="1">
              <a:spcAft>
                <a:spcPts val="1200"/>
              </a:spcAft>
            </a:pPr>
            <a:r>
              <a:rPr lang="en-US" sz="1600" dirty="0" smtClean="0"/>
              <a:t>Domain of most-likely unknown unknowns regarding transformation to ARMD/AOSP vision (ATM+1,2,3) (e.g. FIM, TBO, EVO, UAS in the NAS</a:t>
            </a:r>
            <a:r>
              <a:rPr lang="en-US" sz="1600" dirty="0"/>
              <a:t>)</a:t>
            </a:r>
          </a:p>
          <a:p>
            <a:pPr marL="231775" indent="-231775"/>
            <a:r>
              <a:rPr lang="en-US" sz="2000" dirty="0" smtClean="0"/>
              <a:t>Potential </a:t>
            </a:r>
            <a:r>
              <a:rPr lang="en-US" sz="2000" dirty="0"/>
              <a:t>non-safety </a:t>
            </a:r>
            <a:r>
              <a:rPr lang="en-US" sz="2000" dirty="0" smtClean="0"/>
              <a:t>benefits</a:t>
            </a:r>
          </a:p>
          <a:p>
            <a:pPr lvl="1"/>
            <a:r>
              <a:rPr lang="en-US" sz="1600" dirty="0" smtClean="0"/>
              <a:t>Quick-turn operational efficiencies enabled with justifiable (data-driven) confidence</a:t>
            </a:r>
          </a:p>
          <a:p>
            <a:pPr lvl="1"/>
            <a:r>
              <a:rPr lang="en-US" sz="1600" dirty="0" smtClean="0"/>
              <a:t>Safety </a:t>
            </a:r>
            <a:r>
              <a:rPr lang="en-US" sz="1600" dirty="0"/>
              <a:t>technologies </a:t>
            </a:r>
            <a:r>
              <a:rPr lang="en-US" sz="1600" dirty="0" smtClean="0"/>
              <a:t>more </a:t>
            </a:r>
            <a:r>
              <a:rPr lang="en-US" sz="1600" dirty="0"/>
              <a:t>likely to be implemented when they </a:t>
            </a:r>
            <a:r>
              <a:rPr lang="en-US" sz="1600" dirty="0" smtClean="0"/>
              <a:t>also demonstrate </a:t>
            </a:r>
            <a:r>
              <a:rPr lang="en-US" sz="1600" dirty="0"/>
              <a:t>positive </a:t>
            </a:r>
            <a:r>
              <a:rPr lang="en-US" sz="1600" dirty="0" smtClean="0"/>
              <a:t>ROI</a:t>
            </a:r>
            <a:endParaRPr lang="en-US" sz="1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85139" y="1214658"/>
            <a:ext cx="3203910" cy="1411706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386" name="Picture 2" descr="https://flyawaysimulation.com/media/images1/Image/congestion-chaos-aircraf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3240" y="4682160"/>
            <a:ext cx="2407709" cy="157705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https://i.ytimg.com/vi/Maic3IzHSew/maxresdefault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78" t="1706" r="7367" b="21779"/>
          <a:stretch/>
        </p:blipFill>
        <p:spPr bwMode="auto">
          <a:xfrm>
            <a:off x="5711939" y="2879564"/>
            <a:ext cx="2950311" cy="15493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69968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Airspace_FY08_12Month_FINAL">
  <a:themeElements>
    <a:clrScheme name="Airspace_FY08_12Month_FINA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irspace_FY08_12Month_FIN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4572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25000"/>
          </a:spcAft>
          <a:buClrTx/>
          <a:buSzTx/>
          <a:buFontTx/>
          <a:buNone/>
          <a:tabLst/>
          <a:defRPr kumimoji="0" lang="en-US" sz="10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4572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25000"/>
          </a:spcAft>
          <a:buClrTx/>
          <a:buSzTx/>
          <a:buFontTx/>
          <a:buNone/>
          <a:tabLst/>
          <a:defRPr kumimoji="0" lang="en-US" sz="10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</a:defRPr>
        </a:defPPr>
      </a:lstStyle>
    </a:lnDef>
  </a:objectDefaults>
  <a:extraClrSchemeLst>
    <a:extraClrScheme>
      <a:clrScheme name="Airspace_FY08_12Month_FIN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irspace_FY08_12Month_FINA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irspace_FY08_12Month_FINA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irspace_FY08_12Month_FINA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irspace_FY08_12Month_FINA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irspace_FY08_12Month_FINA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irspace_FY08_12Month_FINA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irspace_FY08_12Month_FINA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irspace_FY08_12Month_FINA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irspace_FY08_12Month_FINA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irspace_FY08_12Month_FINA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irspace_FY08_12Month_FINA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DA7335E1805E44495268AE629753871" ma:contentTypeVersion="6" ma:contentTypeDescription="Create a new document." ma:contentTypeScope="" ma:versionID="bafd424518a3d855d9383cb3da8610d1">
  <xsd:schema xmlns:xsd="http://www.w3.org/2001/XMLSchema" xmlns:xs="http://www.w3.org/2001/XMLSchema" xmlns:p="http://schemas.microsoft.com/office/2006/metadata/properties" xmlns:ns2="a4c11e10-6fbc-43d3-ac72-3e5fce9ced22" targetNamespace="http://schemas.microsoft.com/office/2006/metadata/properties" ma:root="true" ma:fieldsID="c1e546dc03a8a1795afe111ee3498295" ns2:_="">
    <xsd:import namespace="a4c11e10-6fbc-43d3-ac72-3e5fce9ced2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c11e10-6fbc-43d3-ac72-3e5fce9ced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38EEFF0-2707-4A1D-A680-87FD56CAB91F}"/>
</file>

<file path=customXml/itemProps2.xml><?xml version="1.0" encoding="utf-8"?>
<ds:datastoreItem xmlns:ds="http://schemas.openxmlformats.org/officeDocument/2006/customXml" ds:itemID="{63228CF2-20AC-4688-AAAE-03B91AF2690C}"/>
</file>

<file path=customXml/itemProps3.xml><?xml version="1.0" encoding="utf-8"?>
<ds:datastoreItem xmlns:ds="http://schemas.openxmlformats.org/officeDocument/2006/customXml" ds:itemID="{2AECB6A9-5022-4557-9CB7-3E98562B73B7}"/>
</file>

<file path=docProps/app.xml><?xml version="1.0" encoding="utf-8"?>
<Properties xmlns="http://schemas.openxmlformats.org/officeDocument/2006/extended-properties" xmlns:vt="http://schemas.openxmlformats.org/officeDocument/2006/docPropsVTypes">
  <TotalTime>23014</TotalTime>
  <Words>2273</Words>
  <Application>Microsoft Macintosh PowerPoint</Application>
  <PresentationFormat>On-screen Show (4:3)</PresentationFormat>
  <Paragraphs>380</Paragraphs>
  <Slides>15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Office Theme</vt:lpstr>
      <vt:lpstr>Airspace_FY08_12Month_FINAL</vt:lpstr>
      <vt:lpstr>PowerPoint Presentation</vt:lpstr>
      <vt:lpstr>Scope of System-Wide Safety (SWS) Project</vt:lpstr>
      <vt:lpstr>System-Wide Safety Project Summary: Technical Challenges</vt:lpstr>
      <vt:lpstr>Thrust 5 – RSSA Concept and Roadmap</vt:lpstr>
      <vt:lpstr>Thrust 5 RSSA Roadmap (Epoch 1)</vt:lpstr>
      <vt:lpstr>RSSA Domain Space</vt:lpstr>
      <vt:lpstr>RSSA Domain Space – TC Coverage</vt:lpstr>
      <vt:lpstr>RSSA Domain Space – State of the Art*</vt:lpstr>
      <vt:lpstr>Impact/Benefit – Terminal Area Operations</vt:lpstr>
      <vt:lpstr>Impact/Benefit – Emerging Operations</vt:lpstr>
      <vt:lpstr> System-Wide Safety Assurance (SWSA) RTT Status </vt:lpstr>
      <vt:lpstr>Backup</vt:lpstr>
      <vt:lpstr>UAS Operational Environments*</vt:lpstr>
      <vt:lpstr>Potential Out-year RSSA TCs (draft)</vt:lpstr>
      <vt:lpstr>5 – Real-time System-wide Safety Assurance</vt:lpstr>
    </vt:vector>
  </TitlesOfParts>
  <Company>NASA LaRC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LMIT ODIN</dc:creator>
  <cp:lastModifiedBy>Xiaogong Lee</cp:lastModifiedBy>
  <cp:revision>1011</cp:revision>
  <cp:lastPrinted>2017-02-09T17:59:08Z</cp:lastPrinted>
  <dcterms:created xsi:type="dcterms:W3CDTF">2015-07-07T18:34:05Z</dcterms:created>
  <dcterms:modified xsi:type="dcterms:W3CDTF">2017-03-09T17:28:15Z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0x0101009DA7335E1805E44495268AE629753871</vt:lpwstr>
  </property>
</Properties>
</file>