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8" r:id="rId6"/>
    <p:sldId id="269" r:id="rId7"/>
    <p:sldId id="267" r:id="rId8"/>
    <p:sldId id="266" r:id="rId9"/>
  </p:sldIdLst>
  <p:sldSz cx="9144000" cy="6858000" type="screen4x3"/>
  <p:notesSz cx="7077075" cy="9385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E77A6-8014-457A-81A5-FAD2CDCDF0C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7700"/>
            <a:ext cx="5661025" cy="4224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3813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913813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DEB00-DDA4-4F60-99A7-6609469C6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COMSTAC STOWG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505E-FC5A-4679-9122-162DB1EB0169}" type="slidenum">
              <a:rPr lang="es-ES" smtClean="0"/>
              <a:pPr/>
              <a:t>‹#›</a:t>
            </a:fld>
            <a:endParaRPr lang="es-E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COMSTAC</a:t>
            </a:r>
            <a:br>
              <a:rPr lang="es-ES" dirty="0" smtClean="0"/>
            </a:br>
            <a:r>
              <a:rPr lang="es-ES" dirty="0" smtClean="0"/>
              <a:t>STOWG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Commercial</a:t>
            </a:r>
            <a:r>
              <a:rPr lang="es-ES" dirty="0" smtClean="0"/>
              <a:t> </a:t>
            </a:r>
            <a:r>
              <a:rPr lang="es-ES" dirty="0" err="1" smtClean="0"/>
              <a:t>Aerospaceports</a:t>
            </a:r>
            <a:endParaRPr lang="es-ES" dirty="0" smtClean="0"/>
          </a:p>
          <a:p>
            <a:r>
              <a:rPr lang="es-ES" dirty="0" smtClean="0"/>
              <a:t>Licensing  and Development</a:t>
            </a:r>
          </a:p>
          <a:p>
            <a:endParaRPr lang="es-ES" dirty="0"/>
          </a:p>
        </p:txBody>
      </p:sp>
      <p:pic>
        <p:nvPicPr>
          <p:cNvPr id="5" name="Picture 4" descr="RSH Black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381000" y="5791200"/>
            <a:ext cx="2225177" cy="6096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7467600" y="5486400"/>
            <a:ext cx="112395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Objective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Introduce subject to STOWG as key topic</a:t>
            </a:r>
          </a:p>
          <a:p>
            <a:pPr lvl="1"/>
            <a:r>
              <a:rPr lang="en-US" dirty="0" smtClean="0"/>
              <a:t>Regular follow up</a:t>
            </a:r>
          </a:p>
          <a:p>
            <a:r>
              <a:rPr lang="en-US" dirty="0" smtClean="0"/>
              <a:t>Receive feedback</a:t>
            </a:r>
          </a:p>
          <a:p>
            <a:pPr lvl="1"/>
            <a:r>
              <a:rPr lang="en-US" dirty="0" smtClean="0"/>
              <a:t>Develop as required </a:t>
            </a:r>
          </a:p>
          <a:p>
            <a:r>
              <a:rPr lang="en-US" dirty="0" smtClean="0"/>
              <a:t>Determine key subject dimensions</a:t>
            </a:r>
          </a:p>
          <a:p>
            <a:r>
              <a:rPr lang="en-US" dirty="0" smtClean="0"/>
              <a:t>Record initial group observations, findings and recommendations</a:t>
            </a:r>
          </a:p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RS&amp;H 	Cecil Field, Florida Licensing Project</a:t>
            </a:r>
          </a:p>
          <a:p>
            <a:pPr lvl="1"/>
            <a:r>
              <a:rPr lang="en-US" dirty="0" smtClean="0"/>
              <a:t>IFG	Dade-Collier, Florida Feasibility Study</a:t>
            </a:r>
          </a:p>
          <a:p>
            <a:endParaRPr lang="es-E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Suggested development discussion:</a:t>
            </a:r>
          </a:p>
          <a:p>
            <a:pPr lvl="1"/>
            <a:r>
              <a:rPr lang="en-US" dirty="0" smtClean="0"/>
              <a:t>Licensing </a:t>
            </a:r>
          </a:p>
          <a:p>
            <a:pPr lvl="1"/>
            <a:r>
              <a:rPr lang="en-US" dirty="0" smtClean="0"/>
              <a:t>Economics-Business Case</a:t>
            </a:r>
          </a:p>
          <a:p>
            <a:pPr lvl="2"/>
            <a:r>
              <a:rPr lang="en-US" dirty="0" smtClean="0"/>
              <a:t>Stakeholders, Cost-Benefit</a:t>
            </a:r>
          </a:p>
          <a:p>
            <a:pPr lvl="2"/>
            <a:r>
              <a:rPr lang="en-US" dirty="0" smtClean="0"/>
              <a:t>Investments - Financing</a:t>
            </a:r>
          </a:p>
          <a:p>
            <a:pPr lvl="3"/>
            <a:r>
              <a:rPr lang="en-US" dirty="0" smtClean="0"/>
              <a:t>Private   Users: Blue Origin, Virgin Galactic, </a:t>
            </a:r>
            <a:r>
              <a:rPr lang="en-US" dirty="0" err="1" smtClean="0"/>
              <a:t>Xcor</a:t>
            </a:r>
            <a:endParaRPr lang="en-US" dirty="0" smtClean="0"/>
          </a:p>
          <a:p>
            <a:pPr lvl="3"/>
            <a:r>
              <a:rPr lang="en-US" dirty="0" smtClean="0"/>
              <a:t>Public    Space Transportation Infrastructure Matching (STIM) Grants</a:t>
            </a:r>
          </a:p>
          <a:p>
            <a:pPr lvl="1"/>
            <a:r>
              <a:rPr lang="en-US" dirty="0" smtClean="0"/>
              <a:t>Education/Public/Media/PR</a:t>
            </a:r>
          </a:p>
          <a:p>
            <a:pPr lvl="1"/>
            <a:r>
              <a:rPr lang="en-US" dirty="0" smtClean="0"/>
              <a:t> Strategies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Licensing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(</a:t>
            </a:r>
            <a:r>
              <a:rPr lang="es-ES" dirty="0" err="1" smtClean="0"/>
              <a:t>Regulations</a:t>
            </a:r>
            <a:r>
              <a:rPr lang="es-ES" dirty="0" smtClean="0"/>
              <a:t>, Technologies)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14 </a:t>
            </a:r>
            <a:r>
              <a:rPr lang="es-ES" dirty="0" err="1" smtClean="0"/>
              <a:t>CFR</a:t>
            </a:r>
            <a:r>
              <a:rPr lang="es-ES" dirty="0" smtClean="0"/>
              <a:t> </a:t>
            </a:r>
            <a:r>
              <a:rPr lang="es-ES" dirty="0" err="1" smtClean="0"/>
              <a:t>Part</a:t>
            </a:r>
            <a:r>
              <a:rPr lang="es-ES" dirty="0" smtClean="0"/>
              <a:t> 420</a:t>
            </a:r>
          </a:p>
          <a:p>
            <a:pPr lvl="1"/>
            <a:r>
              <a:rPr lang="es-ES" dirty="0" err="1" smtClean="0"/>
              <a:t>Notice</a:t>
            </a:r>
            <a:r>
              <a:rPr lang="es-ES" dirty="0" smtClean="0"/>
              <a:t> of </a:t>
            </a:r>
            <a:r>
              <a:rPr lang="es-ES" dirty="0" err="1" smtClean="0"/>
              <a:t>Proposed</a:t>
            </a:r>
            <a:r>
              <a:rPr lang="es-ES" dirty="0" smtClean="0"/>
              <a:t> Rule </a:t>
            </a:r>
            <a:r>
              <a:rPr lang="es-ES" dirty="0" err="1" smtClean="0"/>
              <a:t>Making</a:t>
            </a:r>
            <a:r>
              <a:rPr lang="es-ES" dirty="0" smtClean="0"/>
              <a:t> – </a:t>
            </a:r>
            <a:r>
              <a:rPr lang="es-ES" dirty="0" err="1" smtClean="0"/>
              <a:t>Feb</a:t>
            </a:r>
            <a:r>
              <a:rPr lang="es-ES" dirty="0" smtClean="0"/>
              <a:t> 2011</a:t>
            </a:r>
          </a:p>
          <a:p>
            <a:pPr lvl="2"/>
            <a:r>
              <a:rPr lang="es-ES" dirty="0" smtClean="0"/>
              <a:t>Revises </a:t>
            </a:r>
            <a:r>
              <a:rPr lang="es-ES" dirty="0" err="1" smtClean="0"/>
              <a:t>Separation</a:t>
            </a:r>
            <a:r>
              <a:rPr lang="es-ES" dirty="0" smtClean="0"/>
              <a:t> </a:t>
            </a:r>
            <a:r>
              <a:rPr lang="es-ES" dirty="0" err="1" smtClean="0"/>
              <a:t>Distance</a:t>
            </a:r>
            <a:r>
              <a:rPr lang="es-ES" dirty="0" smtClean="0"/>
              <a:t> </a:t>
            </a:r>
            <a:r>
              <a:rPr lang="es-ES" dirty="0" err="1" smtClean="0"/>
              <a:t>Approaches</a:t>
            </a:r>
            <a:endParaRPr lang="es-ES" dirty="0" smtClean="0"/>
          </a:p>
          <a:p>
            <a:r>
              <a:rPr lang="es-ES" dirty="0" err="1" smtClean="0"/>
              <a:t>Aerospaceports</a:t>
            </a:r>
            <a:r>
              <a:rPr lang="es-ES" dirty="0" smtClean="0"/>
              <a:t> vs </a:t>
            </a:r>
            <a:r>
              <a:rPr lang="es-ES" dirty="0" err="1" smtClean="0"/>
              <a:t>Traditional</a:t>
            </a:r>
            <a:r>
              <a:rPr lang="es-ES" dirty="0" smtClean="0"/>
              <a:t> </a:t>
            </a:r>
            <a:r>
              <a:rPr lang="es-ES" dirty="0" err="1" smtClean="0"/>
              <a:t>Range</a:t>
            </a:r>
            <a:r>
              <a:rPr lang="es-ES" dirty="0" smtClean="0"/>
              <a:t> </a:t>
            </a:r>
            <a:r>
              <a:rPr lang="es-ES" dirty="0" err="1" smtClean="0"/>
              <a:t>Launch</a:t>
            </a:r>
            <a:r>
              <a:rPr lang="es-ES" dirty="0" smtClean="0"/>
              <a:t> </a:t>
            </a:r>
            <a:r>
              <a:rPr lang="es-ES" dirty="0" err="1" smtClean="0"/>
              <a:t>Sites</a:t>
            </a:r>
            <a:endParaRPr lang="es-ES" dirty="0" smtClean="0"/>
          </a:p>
          <a:p>
            <a:r>
              <a:rPr lang="es-ES" dirty="0" err="1" smtClean="0"/>
              <a:t>Common</a:t>
            </a:r>
            <a:r>
              <a:rPr lang="es-ES" dirty="0" smtClean="0"/>
              <a:t> </a:t>
            </a:r>
            <a:r>
              <a:rPr lang="es-ES" dirty="0" err="1" smtClean="0"/>
              <a:t>RLV</a:t>
            </a:r>
            <a:r>
              <a:rPr lang="es-ES" dirty="0" smtClean="0"/>
              <a:t> </a:t>
            </a:r>
            <a:r>
              <a:rPr lang="es-ES" dirty="0" err="1" smtClean="0"/>
              <a:t>Propellants</a:t>
            </a:r>
            <a:r>
              <a:rPr lang="es-ES" dirty="0" smtClean="0"/>
              <a:t> vs </a:t>
            </a:r>
            <a:r>
              <a:rPr lang="es-ES" dirty="0" err="1" smtClean="0"/>
              <a:t>Traditional</a:t>
            </a:r>
            <a:endParaRPr lang="es-ES" dirty="0" smtClean="0"/>
          </a:p>
          <a:p>
            <a:r>
              <a:rPr lang="es-ES" dirty="0" smtClean="0"/>
              <a:t>Point </a:t>
            </a:r>
            <a:r>
              <a:rPr lang="es-ES" dirty="0" err="1" smtClean="0"/>
              <a:t>to</a:t>
            </a:r>
            <a:r>
              <a:rPr lang="es-ES" dirty="0" smtClean="0"/>
              <a:t> Point, </a:t>
            </a:r>
            <a:r>
              <a:rPr lang="es-ES" dirty="0" err="1" smtClean="0"/>
              <a:t>CONUS</a:t>
            </a:r>
            <a:r>
              <a:rPr lang="es-ES" dirty="0" smtClean="0"/>
              <a:t> vs </a:t>
            </a:r>
            <a:r>
              <a:rPr lang="es-ES" dirty="0" err="1" smtClean="0"/>
              <a:t>OCONUS</a:t>
            </a:r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Observation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COMSTAC observes that the Notice of Proposed Rule Making related to 14 </a:t>
            </a:r>
            <a:r>
              <a:rPr lang="en-US" dirty="0" err="1" smtClean="0"/>
              <a:t>CFR</a:t>
            </a:r>
            <a:r>
              <a:rPr lang="en-US" dirty="0" smtClean="0"/>
              <a:t> Part 420 on February 16, 2011 includes positive changes to Part 420 based on experience gained during the licensing of a number of spaceports.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Finding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COMSTAC finds that 14 CFR Part 420 is a better fit for traditional launch sites than aerospace ports. In addition, the rules are a better fit for traditional launch vehicles than the type that typically operate from an aerospace port.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Recommendation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COMSTAC recommends that 14 </a:t>
            </a:r>
            <a:r>
              <a:rPr lang="en-US" strike="sngStrike" dirty="0" err="1" smtClean="0"/>
              <a:t>CFR</a:t>
            </a:r>
            <a:r>
              <a:rPr lang="en-US" strike="sngStrike" dirty="0" smtClean="0"/>
              <a:t> Part 420 Appendix E be updated to include:</a:t>
            </a:r>
          </a:p>
          <a:p>
            <a:pPr lvl="1"/>
            <a:r>
              <a:rPr lang="en-US" strike="sngStrike" dirty="0" smtClean="0"/>
              <a:t>Explosive Equivalents for Hybrid Launch Vehicles</a:t>
            </a:r>
          </a:p>
          <a:p>
            <a:pPr lvl="1"/>
            <a:r>
              <a:rPr lang="en-US" strike="sngStrike" dirty="0" err="1" smtClean="0"/>
              <a:t>Intraline</a:t>
            </a:r>
            <a:r>
              <a:rPr lang="en-US" strike="sngStrike" dirty="0" smtClean="0"/>
              <a:t> Distances for common energetic liquids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Contacts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Brian Gulliver, PE</a:t>
            </a:r>
          </a:p>
          <a:p>
            <a:pPr lvl="1"/>
            <a:r>
              <a:rPr lang="es-ES" dirty="0" smtClean="0"/>
              <a:t>RS&amp;H</a:t>
            </a:r>
          </a:p>
          <a:p>
            <a:pPr lvl="1"/>
            <a:r>
              <a:rPr lang="es-ES" dirty="0" err="1" smtClean="0"/>
              <a:t>Spaceport</a:t>
            </a:r>
            <a:r>
              <a:rPr lang="es-ES" dirty="0" smtClean="0"/>
              <a:t> </a:t>
            </a:r>
            <a:r>
              <a:rPr lang="es-ES" dirty="0" err="1" smtClean="0"/>
              <a:t>Planning</a:t>
            </a:r>
            <a:r>
              <a:rPr lang="es-ES" dirty="0" smtClean="0"/>
              <a:t> / </a:t>
            </a:r>
            <a:r>
              <a:rPr lang="es-ES" dirty="0" err="1" smtClean="0"/>
              <a:t>Mechanical</a:t>
            </a:r>
            <a:r>
              <a:rPr lang="es-ES" dirty="0" smtClean="0"/>
              <a:t> </a:t>
            </a:r>
            <a:r>
              <a:rPr lang="es-ES" dirty="0" err="1" smtClean="0"/>
              <a:t>Engineer</a:t>
            </a:r>
            <a:endParaRPr lang="es-ES" dirty="0" smtClean="0"/>
          </a:p>
          <a:p>
            <a:pPr lvl="1"/>
            <a:r>
              <a:rPr lang="es-ES" dirty="0" smtClean="0"/>
              <a:t>brian.gulliver@rsandh.com </a:t>
            </a:r>
          </a:p>
          <a:p>
            <a:pPr lvl="1"/>
            <a:r>
              <a:rPr lang="es-ES" dirty="0" smtClean="0"/>
              <a:t>(386) 216-6676</a:t>
            </a:r>
          </a:p>
          <a:p>
            <a:pPr lvl="1">
              <a:buNone/>
            </a:pPr>
            <a:endParaRPr lang="es-ES" dirty="0" smtClean="0"/>
          </a:p>
          <a:p>
            <a:r>
              <a:rPr lang="es-ES" dirty="0" smtClean="0"/>
              <a:t>Oscar S. García</a:t>
            </a:r>
          </a:p>
          <a:p>
            <a:pPr lvl="1"/>
            <a:r>
              <a:rPr lang="es-ES" dirty="0" err="1" smtClean="0"/>
              <a:t>IFG</a:t>
            </a:r>
            <a:endParaRPr lang="es-ES" dirty="0" smtClean="0"/>
          </a:p>
          <a:p>
            <a:pPr lvl="1"/>
            <a:r>
              <a:rPr lang="es-ES" dirty="0" err="1" smtClean="0"/>
              <a:t>Chairman</a:t>
            </a:r>
            <a:endParaRPr lang="es-ES" dirty="0" smtClean="0"/>
          </a:p>
          <a:p>
            <a:pPr lvl="1"/>
            <a:r>
              <a:rPr lang="es-ES" dirty="0" smtClean="0"/>
              <a:t>oscargarcia@interflightglobal.com </a:t>
            </a:r>
          </a:p>
          <a:p>
            <a:pPr lvl="1"/>
            <a:r>
              <a:rPr lang="es-ES" dirty="0" smtClean="0"/>
              <a:t>(305) 904-5183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10/13/2011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505E-FC5A-4679-9122-162DB1EB0169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COMSTAC STOWG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282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COMSTAC STOWG</vt:lpstr>
      <vt:lpstr>Objective</vt:lpstr>
      <vt:lpstr>Agenda</vt:lpstr>
      <vt:lpstr>Licensing (Regulations, Technologies)</vt:lpstr>
      <vt:lpstr>Proposed Observation #1</vt:lpstr>
      <vt:lpstr>Proposed Finding #1</vt:lpstr>
      <vt:lpstr>Proposed Recommendation #1</vt:lpstr>
      <vt:lpstr>Contacts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IFG 153</dc:creator>
  <cp:lastModifiedBy>Brian Gulliver</cp:lastModifiedBy>
  <cp:revision>106</cp:revision>
  <dcterms:created xsi:type="dcterms:W3CDTF">2011-10-06T21:45:48Z</dcterms:created>
  <dcterms:modified xsi:type="dcterms:W3CDTF">2011-10-13T21:09:20Z</dcterms:modified>
</cp:coreProperties>
</file>