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68"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D69B21-38C2-4141-9463-8601AD65DC80}" type="datetimeFigureOut">
              <a:rPr lang="en-US" smtClean="0"/>
              <a:pPr/>
              <a:t>5/10/2012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480EDF-CD55-4905-B0E5-D4EF24D833C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D69B21-38C2-4141-9463-8601AD65DC80}" type="datetimeFigureOut">
              <a:rPr lang="en-US" smtClean="0"/>
              <a:pPr/>
              <a:t>5/10/2012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480EDF-CD55-4905-B0E5-D4EF24D833C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D69B21-38C2-4141-9463-8601AD65DC80}" type="datetimeFigureOut">
              <a:rPr lang="en-US" smtClean="0"/>
              <a:pPr/>
              <a:t>5/10/2012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480EDF-CD55-4905-B0E5-D4EF24D833C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D69B21-38C2-4141-9463-8601AD65DC80}" type="datetimeFigureOut">
              <a:rPr lang="en-US" smtClean="0"/>
              <a:pPr/>
              <a:t>5/10/2012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480EDF-CD55-4905-B0E5-D4EF24D833C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D69B21-38C2-4141-9463-8601AD65DC80}" type="datetimeFigureOut">
              <a:rPr lang="en-US" smtClean="0"/>
              <a:pPr/>
              <a:t>5/10/2012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480EDF-CD55-4905-B0E5-D4EF24D833C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D69B21-38C2-4141-9463-8601AD65DC80}" type="datetimeFigureOut">
              <a:rPr lang="en-US" smtClean="0"/>
              <a:pPr/>
              <a:t>5/10/2012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480EDF-CD55-4905-B0E5-D4EF24D833C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D69B21-38C2-4141-9463-8601AD65DC80}" type="datetimeFigureOut">
              <a:rPr lang="en-US" smtClean="0"/>
              <a:pPr/>
              <a:t>5/10/2012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480EDF-CD55-4905-B0E5-D4EF24D833C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D69B21-38C2-4141-9463-8601AD65DC80}" type="datetimeFigureOut">
              <a:rPr lang="en-US" smtClean="0"/>
              <a:pPr/>
              <a:t>5/10/2012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480EDF-CD55-4905-B0E5-D4EF24D833C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D69B21-38C2-4141-9463-8601AD65DC80}" type="datetimeFigureOut">
              <a:rPr lang="en-US" smtClean="0"/>
              <a:pPr/>
              <a:t>5/10/2012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480EDF-CD55-4905-B0E5-D4EF24D833C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D69B21-38C2-4141-9463-8601AD65DC80}" type="datetimeFigureOut">
              <a:rPr lang="en-US" smtClean="0"/>
              <a:pPr/>
              <a:t>5/10/2012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480EDF-CD55-4905-B0E5-D4EF24D833C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D69B21-38C2-4141-9463-8601AD65DC80}" type="datetimeFigureOut">
              <a:rPr lang="en-US" smtClean="0"/>
              <a:pPr/>
              <a:t>5/10/2012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480EDF-CD55-4905-B0E5-D4EF24D833C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86000" y="274638"/>
            <a:ext cx="5486400" cy="1143000"/>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D69B21-38C2-4141-9463-8601AD65DC80}" type="datetimeFigureOut">
              <a:rPr lang="en-US" smtClean="0"/>
              <a:pPr/>
              <a:t>5/10/2012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480EDF-CD55-4905-B0E5-D4EF24D833C6}" type="slidenum">
              <a:rPr lang="en-US" smtClean="0"/>
              <a:pPr/>
              <a:t>‹#›</a:t>
            </a:fld>
            <a:endParaRPr lang="en-US"/>
          </a:p>
        </p:txBody>
      </p:sp>
      <p:grpSp>
        <p:nvGrpSpPr>
          <p:cNvPr id="2050" name="Group 2"/>
          <p:cNvGrpSpPr>
            <a:grpSpLocks noChangeAspect="1"/>
          </p:cNvGrpSpPr>
          <p:nvPr userDrawn="1"/>
        </p:nvGrpSpPr>
        <p:grpSpPr bwMode="auto">
          <a:xfrm>
            <a:off x="228600" y="457200"/>
            <a:ext cx="2171700" cy="742950"/>
            <a:chOff x="3613" y="282"/>
            <a:chExt cx="1721" cy="574"/>
          </a:xfrm>
        </p:grpSpPr>
        <p:pic>
          <p:nvPicPr>
            <p:cNvPr id="2051" name="Picture 3" descr="NEW FAA LOGO"/>
            <p:cNvPicPr>
              <a:picLocks noChangeAspect="1" noChangeArrowheads="1"/>
            </p:cNvPicPr>
            <p:nvPr/>
          </p:nvPicPr>
          <p:blipFill>
            <a:blip r:embed="rId13" cstate="print">
              <a:clrChange>
                <a:clrFrom>
                  <a:srgbClr val="DF1F06"/>
                </a:clrFrom>
                <a:clrTo>
                  <a:srgbClr val="DF1F06">
                    <a:alpha val="0"/>
                  </a:srgbClr>
                </a:clrTo>
              </a:clrChange>
            </a:blip>
            <a:srcRect l="14333" t="3734" r="14973" b="4564"/>
            <a:stretch>
              <a:fillRect/>
            </a:stretch>
          </p:blipFill>
          <p:spPr bwMode="auto">
            <a:xfrm>
              <a:off x="3613" y="282"/>
              <a:ext cx="573" cy="574"/>
            </a:xfrm>
            <a:prstGeom prst="rect">
              <a:avLst/>
            </a:prstGeom>
            <a:noFill/>
          </p:spPr>
        </p:pic>
        <p:sp>
          <p:nvSpPr>
            <p:cNvPr id="2052" name="Text Box 4"/>
            <p:cNvSpPr txBox="1">
              <a:spLocks noChangeArrowheads="1"/>
            </p:cNvSpPr>
            <p:nvPr/>
          </p:nvSpPr>
          <p:spPr bwMode="auto">
            <a:xfrm>
              <a:off x="4200" y="400"/>
              <a:ext cx="1134" cy="37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200" b="1" i="0" u="none" strike="noStrike" cap="none" normalizeH="0" baseline="0" dirty="0" smtClean="0">
                  <a:ln>
                    <a:noFill/>
                  </a:ln>
                  <a:solidFill>
                    <a:srgbClr val="000000"/>
                  </a:solidFill>
                  <a:effectLst/>
                  <a:latin typeface="Arial" pitchFamily="34" charset="0"/>
                  <a:cs typeface="Arial" pitchFamily="34" charset="0"/>
                </a:rPr>
                <a:t>Federal Aviation</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200" b="1" i="0" u="none" strike="noStrike" cap="none" normalizeH="0" baseline="0" dirty="0" smtClean="0">
                  <a:ln>
                    <a:noFill/>
                  </a:ln>
                  <a:solidFill>
                    <a:srgbClr val="000000"/>
                  </a:solidFill>
                  <a:effectLst/>
                  <a:latin typeface="Arial" pitchFamily="34" charset="0"/>
                  <a:cs typeface="Arial" pitchFamily="34" charset="0"/>
                </a:rPr>
                <a:t>Administration</a:t>
              </a:r>
              <a:endParaRPr kumimoji="0" lang="en-US" sz="1400" b="1" i="0" u="none" strike="noStrike" cap="none" normalizeH="0" baseline="0" dirty="0" smtClean="0">
                <a:ln>
                  <a:noFill/>
                </a:ln>
                <a:solidFill>
                  <a:srgbClr val="000000"/>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grpSp>
      <p:cxnSp>
        <p:nvCxnSpPr>
          <p:cNvPr id="11" name="Straight Connector 10"/>
          <p:cNvCxnSpPr/>
          <p:nvPr userDrawn="1"/>
        </p:nvCxnSpPr>
        <p:spPr>
          <a:xfrm>
            <a:off x="457200" y="1447800"/>
            <a:ext cx="8229600" cy="0"/>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noChangeArrowheads="1"/>
          </p:cNvPicPr>
          <p:nvPr userDrawn="1"/>
        </p:nvPicPr>
        <p:blipFill>
          <a:blip r:embed="rId14" cstate="print"/>
          <a:srcRect t="12000" b="17999"/>
          <a:stretch>
            <a:fillRect/>
          </a:stretch>
        </p:blipFill>
        <p:spPr bwMode="auto">
          <a:xfrm>
            <a:off x="7705545" y="542833"/>
            <a:ext cx="1286055" cy="600167"/>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3000" b="1" kern="1200">
          <a:solidFill>
            <a:schemeClr val="tx1"/>
          </a:solidFill>
          <a:latin typeface="+mj-lt"/>
          <a:ea typeface="+mj-ea"/>
          <a:cs typeface="+mj-cs"/>
        </a:defRPr>
      </a:lvl1pPr>
    </p:titleStyle>
    <p:bodyStyle>
      <a:lvl1pPr marL="231775" indent="-231775"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463550" indent="-236538"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67945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917575"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Commercial Space Transportation Advisory </a:t>
            </a:r>
            <a:r>
              <a:rPr lang="en-US" dirty="0" smtClean="0"/>
              <a:t>Committee</a:t>
            </a:r>
            <a:endParaRPr lang="en-US" dirty="0"/>
          </a:p>
        </p:txBody>
      </p:sp>
      <p:sp>
        <p:nvSpPr>
          <p:cNvPr id="3" name="Subtitle 2"/>
          <p:cNvSpPr>
            <a:spLocks noGrp="1"/>
          </p:cNvSpPr>
          <p:nvPr>
            <p:ph type="subTitle" idx="1"/>
          </p:nvPr>
        </p:nvSpPr>
        <p:spPr/>
        <p:txBody>
          <a:bodyPr>
            <a:normAutofit/>
          </a:bodyPr>
          <a:lstStyle/>
          <a:p>
            <a:pPr>
              <a:spcBef>
                <a:spcPts val="0"/>
              </a:spcBef>
            </a:pPr>
            <a:r>
              <a:rPr lang="en-US" dirty="0" smtClean="0">
                <a:solidFill>
                  <a:schemeClr val="tx1"/>
                </a:solidFill>
              </a:rPr>
              <a:t>Systems Working Group</a:t>
            </a:r>
          </a:p>
          <a:p>
            <a:pPr>
              <a:spcBef>
                <a:spcPts val="0"/>
              </a:spcBef>
            </a:pPr>
            <a:endParaRPr lang="en-US" dirty="0">
              <a:solidFill>
                <a:schemeClr val="tx1"/>
              </a:solidFill>
            </a:endParaRPr>
          </a:p>
          <a:p>
            <a:pPr>
              <a:spcBef>
                <a:spcPts val="0"/>
              </a:spcBef>
            </a:pPr>
            <a:r>
              <a:rPr lang="en-US" dirty="0">
                <a:solidFill>
                  <a:schemeClr val="tx1"/>
                </a:solidFill>
              </a:rPr>
              <a:t>May </a:t>
            </a:r>
            <a:r>
              <a:rPr lang="en-US" dirty="0" smtClean="0">
                <a:solidFill>
                  <a:schemeClr val="tx1"/>
                </a:solidFill>
              </a:rPr>
              <a:t>11, </a:t>
            </a:r>
            <a:r>
              <a:rPr lang="en-US" dirty="0">
                <a:solidFill>
                  <a:schemeClr val="tx1"/>
                </a:solidFill>
              </a:rPr>
              <a:t>2012</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a:t>Systems Working </a:t>
            </a:r>
            <a:r>
              <a:rPr lang="en-US" sz="3000" dirty="0" smtClean="0"/>
              <a:t>Group Agenda</a:t>
            </a:r>
            <a:endParaRPr lang="en-US" sz="3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51227339"/>
              </p:ext>
            </p:extLst>
          </p:nvPr>
        </p:nvGraphicFramePr>
        <p:xfrm>
          <a:off x="457200" y="1600200"/>
          <a:ext cx="8229600" cy="4003217"/>
        </p:xfrm>
        <a:graphic>
          <a:graphicData uri="http://schemas.openxmlformats.org/drawingml/2006/table">
            <a:tbl>
              <a:tblPr firstRow="1" bandRow="1">
                <a:tableStyleId>{5C22544A-7EE6-4342-B048-85BDC9FD1C3A}</a:tableStyleId>
              </a:tblPr>
              <a:tblGrid>
                <a:gridCol w="1828800"/>
                <a:gridCol w="3657600"/>
                <a:gridCol w="2743200"/>
              </a:tblGrid>
              <a:tr h="544268">
                <a:tc>
                  <a:txBody>
                    <a:bodyPr/>
                    <a:lstStyle/>
                    <a:p>
                      <a:pPr marL="0" marR="0" algn="ctr">
                        <a:spcBef>
                          <a:spcPts val="800"/>
                        </a:spcBef>
                        <a:spcAft>
                          <a:spcPts val="0"/>
                        </a:spcAft>
                      </a:pPr>
                      <a:r>
                        <a:rPr lang="en-US" sz="1800" b="1" dirty="0">
                          <a:latin typeface="Arial" pitchFamily="34" charset="0"/>
                          <a:ea typeface="Times New Roman"/>
                          <a:cs typeface="Arial" pitchFamily="34" charset="0"/>
                        </a:rPr>
                        <a:t>Scheduled Time</a:t>
                      </a:r>
                      <a:endParaRPr lang="en-US" sz="1800" dirty="0">
                        <a:latin typeface="Arial" pitchFamily="34" charset="0"/>
                        <a:ea typeface="Times New Roman"/>
                        <a:cs typeface="Arial" pitchFamily="34" charset="0"/>
                      </a:endParaRPr>
                    </a:p>
                  </a:txBody>
                  <a:tcPr marL="68580" marR="68580" marT="0" marB="0"/>
                </a:tc>
                <a:tc>
                  <a:txBody>
                    <a:bodyPr/>
                    <a:lstStyle/>
                    <a:p>
                      <a:pPr marL="0" marR="0" algn="ctr">
                        <a:spcBef>
                          <a:spcPts val="800"/>
                        </a:spcBef>
                        <a:spcAft>
                          <a:spcPts val="0"/>
                        </a:spcAft>
                      </a:pPr>
                      <a:r>
                        <a:rPr lang="en-US" sz="1800" b="1">
                          <a:latin typeface="Arial" pitchFamily="34" charset="0"/>
                          <a:ea typeface="Times New Roman"/>
                          <a:cs typeface="Arial" pitchFamily="34" charset="0"/>
                        </a:rPr>
                        <a:t>Topic</a:t>
                      </a:r>
                      <a:endParaRPr lang="en-US" sz="1800">
                        <a:latin typeface="Arial" pitchFamily="34" charset="0"/>
                        <a:ea typeface="Times New Roman"/>
                        <a:cs typeface="Arial" pitchFamily="34" charset="0"/>
                      </a:endParaRPr>
                    </a:p>
                  </a:txBody>
                  <a:tcPr marL="68580" marR="68580" marT="0" marB="0"/>
                </a:tc>
                <a:tc>
                  <a:txBody>
                    <a:bodyPr/>
                    <a:lstStyle/>
                    <a:p>
                      <a:pPr marL="0" marR="0" algn="ctr">
                        <a:spcBef>
                          <a:spcPts val="800"/>
                        </a:spcBef>
                        <a:spcAft>
                          <a:spcPts val="0"/>
                        </a:spcAft>
                      </a:pPr>
                      <a:r>
                        <a:rPr lang="en-US" sz="1800" b="1" dirty="0">
                          <a:latin typeface="Arial" pitchFamily="34" charset="0"/>
                          <a:ea typeface="Times New Roman"/>
                          <a:cs typeface="Arial" pitchFamily="34" charset="0"/>
                        </a:rPr>
                        <a:t>Presenter</a:t>
                      </a:r>
                      <a:endParaRPr lang="en-US" sz="1800" dirty="0">
                        <a:latin typeface="Arial" pitchFamily="34" charset="0"/>
                        <a:ea typeface="Times New Roman"/>
                        <a:cs typeface="Arial" pitchFamily="34" charset="0"/>
                      </a:endParaRPr>
                    </a:p>
                  </a:txBody>
                  <a:tcPr marL="68580" marR="68580" marT="0" marB="0"/>
                </a:tc>
              </a:tr>
              <a:tr h="544268">
                <a:tc>
                  <a:txBody>
                    <a:bodyPr/>
                    <a:lstStyle/>
                    <a:p>
                      <a:pPr marL="0" marR="0">
                        <a:spcBef>
                          <a:spcPts val="800"/>
                        </a:spcBef>
                        <a:spcAft>
                          <a:spcPts val="0"/>
                        </a:spcAft>
                      </a:pPr>
                      <a:r>
                        <a:rPr lang="en-US" sz="1600" dirty="0">
                          <a:latin typeface="Arial" pitchFamily="34" charset="0"/>
                          <a:ea typeface="Times New Roman"/>
                          <a:cs typeface="Arial" pitchFamily="34" charset="0"/>
                        </a:rPr>
                        <a:t>8:30 – </a:t>
                      </a:r>
                      <a:r>
                        <a:rPr lang="en-US" sz="1600" dirty="0" smtClean="0">
                          <a:latin typeface="Arial" pitchFamily="34" charset="0"/>
                          <a:ea typeface="Times New Roman"/>
                          <a:cs typeface="Arial" pitchFamily="34" charset="0"/>
                        </a:rPr>
                        <a:t>8:40</a:t>
                      </a:r>
                      <a:br>
                        <a:rPr lang="en-US" sz="1600" dirty="0" smtClean="0">
                          <a:latin typeface="Arial" pitchFamily="34" charset="0"/>
                          <a:ea typeface="Times New Roman"/>
                          <a:cs typeface="Arial" pitchFamily="34" charset="0"/>
                        </a:rPr>
                      </a:br>
                      <a:r>
                        <a:rPr lang="en-US" sz="1600" dirty="0" smtClean="0">
                          <a:latin typeface="Arial" pitchFamily="34" charset="0"/>
                          <a:ea typeface="Times New Roman"/>
                          <a:cs typeface="Arial" pitchFamily="34" charset="0"/>
                        </a:rPr>
                        <a:t>(10 </a:t>
                      </a:r>
                      <a:r>
                        <a:rPr lang="en-US" sz="1600" dirty="0">
                          <a:latin typeface="Arial" pitchFamily="34" charset="0"/>
                          <a:ea typeface="Times New Roman"/>
                          <a:cs typeface="Arial" pitchFamily="34" charset="0"/>
                        </a:rPr>
                        <a:t>minutes)</a:t>
                      </a:r>
                    </a:p>
                  </a:txBody>
                  <a:tcPr marL="68580" marR="68580" marT="0" marB="0"/>
                </a:tc>
                <a:tc>
                  <a:txBody>
                    <a:bodyPr/>
                    <a:lstStyle/>
                    <a:p>
                      <a:pPr marL="0" marR="0">
                        <a:spcBef>
                          <a:spcPts val="800"/>
                        </a:spcBef>
                        <a:spcAft>
                          <a:spcPts val="0"/>
                        </a:spcAft>
                      </a:pPr>
                      <a:r>
                        <a:rPr lang="en-US" sz="1600">
                          <a:latin typeface="Arial" pitchFamily="34" charset="0"/>
                          <a:ea typeface="Times New Roman"/>
                          <a:cs typeface="Arial" pitchFamily="34" charset="0"/>
                        </a:rPr>
                        <a:t>Welcome and Introductions</a:t>
                      </a:r>
                    </a:p>
                  </a:txBody>
                  <a:tcPr marL="68580" marR="68580" marT="0" marB="0"/>
                </a:tc>
                <a:tc>
                  <a:txBody>
                    <a:bodyPr/>
                    <a:lstStyle/>
                    <a:p>
                      <a:pPr marL="0" marR="0">
                        <a:spcBef>
                          <a:spcPts val="800"/>
                        </a:spcBef>
                        <a:spcAft>
                          <a:spcPts val="0"/>
                        </a:spcAft>
                      </a:pPr>
                      <a:r>
                        <a:rPr lang="en-US" sz="1600">
                          <a:latin typeface="Arial" pitchFamily="34" charset="0"/>
                          <a:ea typeface="Times New Roman"/>
                          <a:cs typeface="Arial" pitchFamily="34" charset="0"/>
                        </a:rPr>
                        <a:t>Holder, Chair</a:t>
                      </a:r>
                    </a:p>
                  </a:txBody>
                  <a:tcPr marL="68580" marR="68580" marT="0" marB="0"/>
                </a:tc>
              </a:tr>
              <a:tr h="715749">
                <a:tc>
                  <a:txBody>
                    <a:bodyPr/>
                    <a:lstStyle/>
                    <a:p>
                      <a:pPr marL="0" marR="0">
                        <a:spcBef>
                          <a:spcPts val="800"/>
                        </a:spcBef>
                        <a:spcAft>
                          <a:spcPts val="0"/>
                        </a:spcAft>
                      </a:pPr>
                      <a:r>
                        <a:rPr lang="en-US" sz="1600" dirty="0">
                          <a:latin typeface="Arial" pitchFamily="34" charset="0"/>
                          <a:ea typeface="Times New Roman"/>
                          <a:cs typeface="Arial" pitchFamily="34" charset="0"/>
                        </a:rPr>
                        <a:t>8:40 – </a:t>
                      </a:r>
                      <a:r>
                        <a:rPr lang="en-US" sz="1600" dirty="0" smtClean="0">
                          <a:latin typeface="Arial" pitchFamily="34" charset="0"/>
                          <a:ea typeface="Times New Roman"/>
                          <a:cs typeface="Arial" pitchFamily="34" charset="0"/>
                        </a:rPr>
                        <a:t>9:00</a:t>
                      </a:r>
                      <a:br>
                        <a:rPr lang="en-US" sz="1600" dirty="0" smtClean="0">
                          <a:latin typeface="Arial" pitchFamily="34" charset="0"/>
                          <a:ea typeface="Times New Roman"/>
                          <a:cs typeface="Arial" pitchFamily="34" charset="0"/>
                        </a:rPr>
                      </a:br>
                      <a:r>
                        <a:rPr lang="en-US" sz="1600" dirty="0" smtClean="0">
                          <a:latin typeface="Arial" pitchFamily="34" charset="0"/>
                          <a:ea typeface="Times New Roman"/>
                          <a:cs typeface="Arial" pitchFamily="34" charset="0"/>
                        </a:rPr>
                        <a:t>(20 </a:t>
                      </a:r>
                      <a:r>
                        <a:rPr lang="en-US" sz="1600" dirty="0">
                          <a:latin typeface="Arial" pitchFamily="34" charset="0"/>
                          <a:ea typeface="Times New Roman"/>
                          <a:cs typeface="Arial" pitchFamily="34" charset="0"/>
                        </a:rPr>
                        <a:t>minutes)</a:t>
                      </a:r>
                    </a:p>
                  </a:txBody>
                  <a:tcPr marL="68580" marR="68580" marT="0" marB="0"/>
                </a:tc>
                <a:tc>
                  <a:txBody>
                    <a:bodyPr/>
                    <a:lstStyle/>
                    <a:p>
                      <a:pPr marL="0" marR="0">
                        <a:spcBef>
                          <a:spcPts val="800"/>
                        </a:spcBef>
                        <a:spcAft>
                          <a:spcPts val="0"/>
                        </a:spcAft>
                      </a:pPr>
                      <a:r>
                        <a:rPr lang="en-US" sz="1600">
                          <a:latin typeface="Arial" pitchFamily="34" charset="0"/>
                          <a:ea typeface="Times New Roman"/>
                          <a:cs typeface="Arial" pitchFamily="34" charset="0"/>
                        </a:rPr>
                        <a:t>Lessons Learned Database Update</a:t>
                      </a:r>
                    </a:p>
                  </a:txBody>
                  <a:tcPr marL="68580" marR="68580" marT="0" marB="0"/>
                </a:tc>
                <a:tc>
                  <a:txBody>
                    <a:bodyPr/>
                    <a:lstStyle/>
                    <a:p>
                      <a:pPr marL="0" marR="0">
                        <a:spcBef>
                          <a:spcPts val="800"/>
                        </a:spcBef>
                        <a:spcAft>
                          <a:spcPts val="0"/>
                        </a:spcAft>
                      </a:pPr>
                      <a:r>
                        <a:rPr lang="en-US" sz="1600">
                          <a:latin typeface="Arial" pitchFamily="34" charset="0"/>
                          <a:ea typeface="Times New Roman"/>
                          <a:cs typeface="Arial" pitchFamily="34" charset="0"/>
                        </a:rPr>
                        <a:t>Mike Kelly, Chief Engineer, FAA/AST</a:t>
                      </a:r>
                    </a:p>
                  </a:txBody>
                  <a:tcPr marL="68580" marR="68580" marT="0" marB="0"/>
                </a:tc>
              </a:tr>
              <a:tr h="934543">
                <a:tc>
                  <a:txBody>
                    <a:bodyPr/>
                    <a:lstStyle/>
                    <a:p>
                      <a:pPr marL="0" marR="0">
                        <a:spcBef>
                          <a:spcPts val="800"/>
                        </a:spcBef>
                        <a:spcAft>
                          <a:spcPts val="0"/>
                        </a:spcAft>
                      </a:pPr>
                      <a:r>
                        <a:rPr lang="en-US" sz="1600" dirty="0">
                          <a:latin typeface="Arial" pitchFamily="34" charset="0"/>
                          <a:ea typeface="Times New Roman"/>
                          <a:cs typeface="Arial" pitchFamily="34" charset="0"/>
                        </a:rPr>
                        <a:t>9:00 – </a:t>
                      </a:r>
                      <a:r>
                        <a:rPr lang="en-US" sz="1600" dirty="0" smtClean="0">
                          <a:latin typeface="Arial" pitchFamily="34" charset="0"/>
                          <a:ea typeface="Times New Roman"/>
                          <a:cs typeface="Arial" pitchFamily="34" charset="0"/>
                        </a:rPr>
                        <a:t>10:00</a:t>
                      </a:r>
                      <a:br>
                        <a:rPr lang="en-US" sz="1600" dirty="0" smtClean="0">
                          <a:latin typeface="Arial" pitchFamily="34" charset="0"/>
                          <a:ea typeface="Times New Roman"/>
                          <a:cs typeface="Arial" pitchFamily="34" charset="0"/>
                        </a:rPr>
                      </a:br>
                      <a:r>
                        <a:rPr lang="en-US" sz="1600" dirty="0" smtClean="0">
                          <a:latin typeface="Arial" pitchFamily="34" charset="0"/>
                          <a:ea typeface="Times New Roman"/>
                          <a:cs typeface="Arial" pitchFamily="34" charset="0"/>
                        </a:rPr>
                        <a:t>(</a:t>
                      </a:r>
                      <a:r>
                        <a:rPr lang="en-US" sz="1600" dirty="0">
                          <a:latin typeface="Arial" pitchFamily="34" charset="0"/>
                          <a:ea typeface="Times New Roman"/>
                          <a:cs typeface="Arial" pitchFamily="34" charset="0"/>
                        </a:rPr>
                        <a:t>60 </a:t>
                      </a:r>
                      <a:r>
                        <a:rPr lang="en-US" sz="1600" dirty="0" smtClean="0">
                          <a:latin typeface="Arial" pitchFamily="34" charset="0"/>
                          <a:ea typeface="Times New Roman"/>
                          <a:cs typeface="Arial" pitchFamily="34" charset="0"/>
                        </a:rPr>
                        <a:t>minutes)</a:t>
                      </a:r>
                      <a:endParaRPr lang="en-US" sz="1600" dirty="0">
                        <a:latin typeface="Arial" pitchFamily="34" charset="0"/>
                        <a:ea typeface="Times New Roman"/>
                        <a:cs typeface="Arial" pitchFamily="34" charset="0"/>
                      </a:endParaRPr>
                    </a:p>
                  </a:txBody>
                  <a:tcPr marL="68580" marR="68580" marT="0" marB="0"/>
                </a:tc>
                <a:tc>
                  <a:txBody>
                    <a:bodyPr/>
                    <a:lstStyle/>
                    <a:p>
                      <a:pPr marL="0" marR="0">
                        <a:spcBef>
                          <a:spcPts val="800"/>
                        </a:spcBef>
                        <a:spcAft>
                          <a:spcPts val="0"/>
                        </a:spcAft>
                      </a:pPr>
                      <a:r>
                        <a:rPr lang="en-US" sz="1600" dirty="0">
                          <a:latin typeface="Arial" pitchFamily="34" charset="0"/>
                          <a:ea typeface="Times New Roman"/>
                          <a:cs typeface="Arial" pitchFamily="34" charset="0"/>
                        </a:rPr>
                        <a:t>Human Spaceflight Requirements Team Status (Approach, ground rules, </a:t>
                      </a:r>
                      <a:r>
                        <a:rPr lang="en-US" sz="1600">
                          <a:latin typeface="Arial" pitchFamily="34" charset="0"/>
                          <a:ea typeface="Times New Roman"/>
                          <a:cs typeface="Arial" pitchFamily="34" charset="0"/>
                        </a:rPr>
                        <a:t>and </a:t>
                      </a:r>
                      <a:r>
                        <a:rPr lang="en-US" sz="1600" smtClean="0">
                          <a:latin typeface="Arial" pitchFamily="34" charset="0"/>
                          <a:ea typeface="Times New Roman"/>
                          <a:cs typeface="Arial" pitchFamily="34" charset="0"/>
                        </a:rPr>
                        <a:t>assumptions)</a:t>
                      </a:r>
                      <a:endParaRPr lang="en-US" sz="1600" dirty="0">
                        <a:latin typeface="Arial" pitchFamily="34" charset="0"/>
                        <a:ea typeface="Times New Roman"/>
                        <a:cs typeface="Arial" pitchFamily="34" charset="0"/>
                      </a:endParaRPr>
                    </a:p>
                  </a:txBody>
                  <a:tcPr marL="68580" marR="68580" marT="0" marB="0"/>
                </a:tc>
                <a:tc>
                  <a:txBody>
                    <a:bodyPr/>
                    <a:lstStyle/>
                    <a:p>
                      <a:pPr marL="0" marR="0">
                        <a:spcBef>
                          <a:spcPts val="800"/>
                        </a:spcBef>
                        <a:spcAft>
                          <a:spcPts val="0"/>
                        </a:spcAft>
                      </a:pPr>
                      <a:r>
                        <a:rPr lang="en-US" sz="1600">
                          <a:latin typeface="Arial" pitchFamily="34" charset="0"/>
                          <a:ea typeface="Times New Roman"/>
                          <a:cs typeface="Arial" pitchFamily="34" charset="0"/>
                        </a:rPr>
                        <a:t>Pam Melroy, Senior Technical Advisor, FAA/AST</a:t>
                      </a:r>
                    </a:p>
                  </a:txBody>
                  <a:tcPr marL="68580" marR="68580" marT="0" marB="0"/>
                </a:tc>
              </a:tr>
              <a:tr h="715749">
                <a:tc>
                  <a:txBody>
                    <a:bodyPr/>
                    <a:lstStyle/>
                    <a:p>
                      <a:pPr marL="0" marR="0">
                        <a:spcBef>
                          <a:spcPts val="800"/>
                        </a:spcBef>
                        <a:spcAft>
                          <a:spcPts val="0"/>
                        </a:spcAft>
                      </a:pPr>
                      <a:r>
                        <a:rPr lang="en-US" sz="1600" dirty="0">
                          <a:latin typeface="Arial" pitchFamily="34" charset="0"/>
                          <a:ea typeface="Times New Roman"/>
                          <a:cs typeface="Arial" pitchFamily="34" charset="0"/>
                        </a:rPr>
                        <a:t>10:00 – </a:t>
                      </a:r>
                      <a:r>
                        <a:rPr lang="en-US" sz="1600" dirty="0" smtClean="0">
                          <a:latin typeface="Arial" pitchFamily="34" charset="0"/>
                          <a:ea typeface="Times New Roman"/>
                          <a:cs typeface="Arial" pitchFamily="34" charset="0"/>
                        </a:rPr>
                        <a:t>10:20</a:t>
                      </a:r>
                      <a:br>
                        <a:rPr lang="en-US" sz="1600" dirty="0" smtClean="0">
                          <a:latin typeface="Arial" pitchFamily="34" charset="0"/>
                          <a:ea typeface="Times New Roman"/>
                          <a:cs typeface="Arial" pitchFamily="34" charset="0"/>
                        </a:rPr>
                      </a:br>
                      <a:r>
                        <a:rPr lang="en-US" sz="1600" dirty="0" smtClean="0">
                          <a:latin typeface="Arial" pitchFamily="34" charset="0"/>
                          <a:ea typeface="Times New Roman"/>
                          <a:cs typeface="Arial" pitchFamily="34" charset="0"/>
                        </a:rPr>
                        <a:t>(20 </a:t>
                      </a:r>
                      <a:r>
                        <a:rPr lang="en-US" sz="1600" dirty="0">
                          <a:latin typeface="Arial" pitchFamily="34" charset="0"/>
                          <a:ea typeface="Times New Roman"/>
                          <a:cs typeface="Arial" pitchFamily="34" charset="0"/>
                        </a:rPr>
                        <a:t>minutes)</a:t>
                      </a:r>
                    </a:p>
                  </a:txBody>
                  <a:tcPr marL="68580" marR="68580" marT="0" marB="0"/>
                </a:tc>
                <a:tc>
                  <a:txBody>
                    <a:bodyPr/>
                    <a:lstStyle/>
                    <a:p>
                      <a:pPr marL="0" marR="0">
                        <a:spcBef>
                          <a:spcPts val="800"/>
                        </a:spcBef>
                        <a:spcAft>
                          <a:spcPts val="0"/>
                        </a:spcAft>
                      </a:pPr>
                      <a:r>
                        <a:rPr lang="en-US" sz="1600">
                          <a:latin typeface="Arial" pitchFamily="34" charset="0"/>
                          <a:ea typeface="Times New Roman"/>
                          <a:cs typeface="Arial" pitchFamily="34" charset="0"/>
                        </a:rPr>
                        <a:t>Suborbital Market Report Update</a:t>
                      </a:r>
                    </a:p>
                  </a:txBody>
                  <a:tcPr marL="68580" marR="68580" marT="0" marB="0"/>
                </a:tc>
                <a:tc>
                  <a:txBody>
                    <a:bodyPr/>
                    <a:lstStyle/>
                    <a:p>
                      <a:pPr marL="0" marR="0">
                        <a:spcBef>
                          <a:spcPts val="800"/>
                        </a:spcBef>
                        <a:spcAft>
                          <a:spcPts val="0"/>
                        </a:spcAft>
                      </a:pPr>
                      <a:r>
                        <a:rPr lang="en-US" sz="1600">
                          <a:latin typeface="Arial" pitchFamily="34" charset="0"/>
                          <a:ea typeface="Times New Roman"/>
                          <a:cs typeface="Arial" pitchFamily="34" charset="0"/>
                        </a:rPr>
                        <a:t>Kate Maliga, Tauri Group</a:t>
                      </a:r>
                    </a:p>
                  </a:txBody>
                  <a:tcPr marL="68580" marR="68580" marT="0" marB="0"/>
                </a:tc>
              </a:tr>
              <a:tr h="544268">
                <a:tc>
                  <a:txBody>
                    <a:bodyPr/>
                    <a:lstStyle/>
                    <a:p>
                      <a:pPr marL="0" marR="0">
                        <a:spcBef>
                          <a:spcPts val="800"/>
                        </a:spcBef>
                        <a:spcAft>
                          <a:spcPts val="0"/>
                        </a:spcAft>
                      </a:pPr>
                      <a:r>
                        <a:rPr lang="en-US" sz="1600" dirty="0">
                          <a:latin typeface="Arial" pitchFamily="34" charset="0"/>
                          <a:ea typeface="Times New Roman"/>
                          <a:cs typeface="Arial" pitchFamily="34" charset="0"/>
                        </a:rPr>
                        <a:t>10:20 – </a:t>
                      </a:r>
                      <a:r>
                        <a:rPr lang="en-US" sz="1600" dirty="0" smtClean="0">
                          <a:latin typeface="Arial" pitchFamily="34" charset="0"/>
                          <a:ea typeface="Times New Roman"/>
                          <a:cs typeface="Arial" pitchFamily="34" charset="0"/>
                        </a:rPr>
                        <a:t>10:30</a:t>
                      </a:r>
                      <a:br>
                        <a:rPr lang="en-US" sz="1600" dirty="0" smtClean="0">
                          <a:latin typeface="Arial" pitchFamily="34" charset="0"/>
                          <a:ea typeface="Times New Roman"/>
                          <a:cs typeface="Arial" pitchFamily="34" charset="0"/>
                        </a:rPr>
                      </a:br>
                      <a:r>
                        <a:rPr lang="en-US" sz="1600" dirty="0" smtClean="0">
                          <a:latin typeface="Arial" pitchFamily="34" charset="0"/>
                          <a:ea typeface="Times New Roman"/>
                          <a:cs typeface="Arial" pitchFamily="34" charset="0"/>
                        </a:rPr>
                        <a:t>(10 </a:t>
                      </a:r>
                      <a:r>
                        <a:rPr lang="en-US" sz="1600" dirty="0">
                          <a:latin typeface="Arial" pitchFamily="34" charset="0"/>
                          <a:ea typeface="Times New Roman"/>
                          <a:cs typeface="Arial" pitchFamily="34" charset="0"/>
                        </a:rPr>
                        <a:t>minutes)</a:t>
                      </a:r>
                    </a:p>
                  </a:txBody>
                  <a:tcPr marL="68580" marR="68580" marT="0" marB="0"/>
                </a:tc>
                <a:tc>
                  <a:txBody>
                    <a:bodyPr/>
                    <a:lstStyle/>
                    <a:p>
                      <a:pPr marL="0" marR="0">
                        <a:spcBef>
                          <a:spcPts val="800"/>
                        </a:spcBef>
                        <a:spcAft>
                          <a:spcPts val="0"/>
                        </a:spcAft>
                      </a:pPr>
                      <a:r>
                        <a:rPr lang="en-US" sz="1600">
                          <a:latin typeface="Arial" pitchFamily="34" charset="0"/>
                          <a:ea typeface="Times New Roman"/>
                          <a:cs typeface="Arial" pitchFamily="34" charset="0"/>
                        </a:rPr>
                        <a:t>Summation and Questions</a:t>
                      </a:r>
                    </a:p>
                  </a:txBody>
                  <a:tcPr marL="68580" marR="68580" marT="0" marB="0"/>
                </a:tc>
                <a:tc>
                  <a:txBody>
                    <a:bodyPr/>
                    <a:lstStyle/>
                    <a:p>
                      <a:pPr marL="0" marR="0">
                        <a:spcBef>
                          <a:spcPts val="800"/>
                        </a:spcBef>
                        <a:spcAft>
                          <a:spcPts val="0"/>
                        </a:spcAft>
                      </a:pPr>
                      <a:r>
                        <a:rPr lang="en-US" sz="1600" dirty="0">
                          <a:latin typeface="Arial" pitchFamily="34" charset="0"/>
                          <a:ea typeface="Times New Roman"/>
                          <a:cs typeface="Arial" pitchFamily="34" charset="0"/>
                        </a:rPr>
                        <a:t>Holder, Chair</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Systems Working Group</a:t>
            </a:r>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r>
              <a:rPr lang="en-US" dirty="0" smtClean="0"/>
              <a:t>The </a:t>
            </a:r>
            <a:r>
              <a:rPr lang="en-US" dirty="0"/>
              <a:t>Systems Working Group (SWG) identifies and analyzes key safety, technical, policy, and regulatory issues concerning the range of hardware and software involved with commercial space transportation.  This will include both expendable launch vehicles and </a:t>
            </a:r>
            <a:r>
              <a:rPr lang="en-US" dirty="0" smtClean="0"/>
              <a:t>reusable </a:t>
            </a:r>
            <a:r>
              <a:rPr lang="en-US" dirty="0"/>
              <a:t>launch vehicles. </a:t>
            </a:r>
          </a:p>
          <a:p>
            <a:endParaRPr lang="en-US" dirty="0"/>
          </a:p>
          <a:p>
            <a:endParaRPr lang="en-US" dirty="0"/>
          </a:p>
          <a:p>
            <a:endParaRPr lang="en-US" dirty="0"/>
          </a:p>
        </p:txBody>
      </p:sp>
    </p:spTree>
    <p:extLst>
      <p:ext uri="{BB962C8B-B14F-4D97-AF65-F5344CB8AC3E}">
        <p14:creationId xmlns:p14="http://schemas.microsoft.com/office/powerpoint/2010/main" val="18143420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COMSTAC Outputs</a:t>
            </a:r>
            <a:endParaRPr lang="en-US" dirty="0"/>
          </a:p>
        </p:txBody>
      </p:sp>
      <p:sp>
        <p:nvSpPr>
          <p:cNvPr id="3" name="Content Placeholder 2"/>
          <p:cNvSpPr>
            <a:spLocks noGrp="1"/>
          </p:cNvSpPr>
          <p:nvPr>
            <p:ph idx="1"/>
          </p:nvPr>
        </p:nvSpPr>
        <p:spPr/>
        <p:txBody>
          <a:bodyPr/>
          <a:lstStyle/>
          <a:p>
            <a:r>
              <a:rPr lang="en-US" b="1" dirty="0" smtClean="0"/>
              <a:t>Observation</a:t>
            </a:r>
            <a:r>
              <a:rPr lang="en-US" dirty="0"/>
              <a:t>:  passive, no response required by FAA/AST</a:t>
            </a:r>
          </a:p>
          <a:p>
            <a:r>
              <a:rPr lang="en-US" b="1" dirty="0" smtClean="0"/>
              <a:t>Finding</a:t>
            </a:r>
            <a:r>
              <a:rPr lang="en-US" dirty="0"/>
              <a:t>:  semi-active, response only if FAA/AST deems appropriate</a:t>
            </a:r>
          </a:p>
          <a:p>
            <a:r>
              <a:rPr lang="en-US" b="1" dirty="0" smtClean="0"/>
              <a:t>Recommendation</a:t>
            </a:r>
            <a:r>
              <a:rPr lang="en-US" dirty="0"/>
              <a:t>:  response by FAA/AST required</a:t>
            </a:r>
          </a:p>
          <a:p>
            <a:endParaRPr lang="en-US" dirty="0"/>
          </a:p>
        </p:txBody>
      </p:sp>
    </p:spTree>
    <p:extLst>
      <p:ext uri="{BB962C8B-B14F-4D97-AF65-F5344CB8AC3E}">
        <p14:creationId xmlns:p14="http://schemas.microsoft.com/office/powerpoint/2010/main" val="13244166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164</Words>
  <Application>Microsoft Office PowerPoint</Application>
  <PresentationFormat>On-screen Show (4:3)</PresentationFormat>
  <Paragraphs>31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Commercial Space Transportation Advisory Committee</vt:lpstr>
      <vt:lpstr>Systems Working Group Agenda</vt:lpstr>
      <vt:lpstr>Systems Working Group</vt:lpstr>
      <vt:lpstr>COMSTAC Outputs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LaVerne</dc:creator>
  <cp:lastModifiedBy>Livingston Holder</cp:lastModifiedBy>
  <cp:revision>7</cp:revision>
  <dcterms:created xsi:type="dcterms:W3CDTF">2012-05-07T15:33:36Z</dcterms:created>
  <dcterms:modified xsi:type="dcterms:W3CDTF">2012-05-11T01:02:43Z</dcterms:modified>
</cp:coreProperties>
</file>