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91" r:id="rId3"/>
    <p:sldMasterId id="2147483704" r:id="rId4"/>
  </p:sldMasterIdLst>
  <p:notesMasterIdLst>
    <p:notesMasterId r:id="rId29"/>
  </p:notesMasterIdLst>
  <p:sldIdLst>
    <p:sldId id="328" r:id="rId5"/>
    <p:sldId id="329" r:id="rId6"/>
    <p:sldId id="331" r:id="rId7"/>
    <p:sldId id="340" r:id="rId8"/>
    <p:sldId id="332" r:id="rId9"/>
    <p:sldId id="333" r:id="rId10"/>
    <p:sldId id="334" r:id="rId11"/>
    <p:sldId id="335" r:id="rId12"/>
    <p:sldId id="336" r:id="rId13"/>
    <p:sldId id="337" r:id="rId14"/>
    <p:sldId id="338" r:id="rId15"/>
    <p:sldId id="314"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9BC"/>
    <a:srgbClr val="0856B4"/>
    <a:srgbClr val="5959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103" d="100"/>
          <a:sy n="103" d="100"/>
        </p:scale>
        <p:origin x="-1140"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CE9CFC4B-E82D-405D-AD57-6C607F5D121D}" type="datetimeFigureOut">
              <a:rPr lang="en-US" smtClean="0"/>
              <a:pPr/>
              <a:t>5/9/2011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CD47236A-A747-486E-B9DA-36E0FE383E1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562B8-D06A-47D7-9BE7-172D8E621572}"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562B8-D06A-47D7-9BE7-172D8E621572}"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B2FCC27-DA95-4C66-8AC0-F44753C52F56}" type="slidenum">
              <a:rPr lang="en-US" smtClean="0">
                <a:solidFill>
                  <a:prstClr val="black"/>
                </a:solidFill>
              </a:rPr>
              <a:pPr/>
              <a:t>9</a:t>
            </a:fld>
            <a:endParaRPr lang="en-US" dirty="0" smtClean="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endParaRPr lang="en-US" b="0" dirty="0" smtClean="0"/>
          </a:p>
        </p:txBody>
      </p:sp>
      <p:sp>
        <p:nvSpPr>
          <p:cNvPr id="4" name="Slide Number Placeholder 3"/>
          <p:cNvSpPr>
            <a:spLocks noGrp="1"/>
          </p:cNvSpPr>
          <p:nvPr>
            <p:ph type="sldNum" sz="quarter" idx="10"/>
          </p:nvPr>
        </p:nvSpPr>
        <p:spPr/>
        <p:txBody>
          <a:bodyPr/>
          <a:lstStyle/>
          <a:p>
            <a:fld id="{4FE5526B-1ADE-4BBD-B6E4-9BD4D492B4F4}"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FE5526B-1ADE-4BBD-B6E4-9BD4D492B4F4}" type="slidenum">
              <a:rPr lang="en-US" smtClean="0">
                <a:solidFill>
                  <a:prstClr val="black"/>
                </a:solidFill>
              </a:rPr>
              <a:pPr/>
              <a:t>14</a:t>
            </a:fld>
            <a:endParaRPr lang="en-US">
              <a:solidFill>
                <a:prstClr val="black"/>
              </a:solidFill>
            </a:endParaRPr>
          </a:p>
        </p:txBody>
      </p:sp>
      <p:sp>
        <p:nvSpPr>
          <p:cNvPr id="5" name="Notes Placeholder 4"/>
          <p:cNvSpPr>
            <a:spLocks noGrp="1"/>
          </p:cNvSpPr>
          <p:nvPr>
            <p:ph type="body" sz="quarter" idx="11"/>
          </p:nvPr>
        </p:nvSpPr>
        <p:spPr/>
        <p:txBody>
          <a:bodyPr>
            <a:normAutofit/>
          </a:bodyPr>
          <a:lstStyle/>
          <a:p>
            <a:pPr marL="117745" indent="-117745"/>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729073F-FF10-4A9A-BAD3-C27A1021F93F}"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729073F-FF10-4A9A-BAD3-C27A1021F93F}"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D8BC9BAE-60D0-40F5-9E31-F20C0ED62D2B}" type="slidenum">
              <a:rPr lang="en-US" smtClean="0">
                <a:solidFill>
                  <a:prstClr val="black"/>
                </a:solidFill>
                <a:latin typeface="Arial" pitchFamily="34" charset="0"/>
              </a:rPr>
              <a:pPr/>
              <a:t>23</a:t>
            </a:fld>
            <a:endParaRPr lang="en-US" smtClean="0">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E53C65-03E9-49E7-974D-4C0D9501BCD2}"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27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
        <p:nvSpPr>
          <p:cNvPr id="7" name="Rectangle 4"/>
          <p:cNvSpPr txBox="1">
            <a:spLocks noChangeArrowheads="1"/>
          </p:cNvSpPr>
          <p:nvPr userDrawn="1"/>
        </p:nvSpPr>
        <p:spPr>
          <a:xfrm>
            <a:off x="1066800" y="457200"/>
            <a:ext cx="2971800" cy="228600"/>
          </a:xfrm>
          <a:prstGeom prst="rect">
            <a:avLst/>
          </a:prstGeom>
        </p:spPr>
        <p:txBody>
          <a:bodyPr anchor="t"/>
          <a:lstStyle>
            <a:lvl1pPr>
              <a:defRPr sz="700" kern="900" spc="0">
                <a:solidFill>
                  <a:schemeClr val="bg1"/>
                </a:solidFill>
                <a:effectLst>
                  <a:outerShdw blurRad="38100" dist="38100" dir="2700000" algn="tl">
                    <a:srgbClr val="000000">
                      <a:alpha val="43137"/>
                    </a:srgbClr>
                  </a:outerShdw>
                </a:effectLst>
              </a:defRPr>
            </a:lvl1pPr>
          </a:lstStyle>
          <a:p>
            <a:pPr fontAlgn="auto">
              <a:spcBef>
                <a:spcPts val="0"/>
              </a:spcBef>
              <a:spcAft>
                <a:spcPts val="0"/>
              </a:spcAft>
              <a:defRPr/>
            </a:pPr>
            <a:r>
              <a:rPr lang="en-US" sz="1100" dirty="0" smtClean="0">
                <a:solidFill>
                  <a:prstClr val="black"/>
                </a:solidFill>
                <a:latin typeface="Calibri"/>
              </a:rPr>
              <a:t>National Aeronautics and Space Administration</a:t>
            </a:r>
            <a:endParaRPr lang="en-US" sz="1100" dirty="0">
              <a:solidFill>
                <a:prstClr val="black"/>
              </a:solidFill>
              <a:latin typeface="Calibri"/>
            </a:endParaRPr>
          </a:p>
        </p:txBody>
      </p:sp>
      <p:pic>
        <p:nvPicPr>
          <p:cNvPr id="8" name="Picture 7" descr="Logo Pic 2.jpg"/>
          <p:cNvPicPr>
            <a:picLocks noChangeAspect="1"/>
          </p:cNvPicPr>
          <p:nvPr userDrawn="1"/>
        </p:nvPicPr>
        <p:blipFill>
          <a:blip r:embed="rId2" cstate="print"/>
          <a:stretch>
            <a:fillRect/>
          </a:stretch>
        </p:blipFill>
        <p:spPr>
          <a:xfrm>
            <a:off x="0" y="0"/>
            <a:ext cx="988523" cy="990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62200"/>
            <a:ext cx="7772400" cy="1069975"/>
          </a:xfrm>
        </p:spPr>
        <p:txBody>
          <a:bodyPr anchor="t">
            <a:normAutofit/>
          </a:bodyPr>
          <a:lstStyle>
            <a:lvl1pPr algn="l">
              <a:defRPr sz="28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505200"/>
            <a:ext cx="6400800" cy="1275651"/>
          </a:xfrm>
        </p:spPr>
        <p:txBody>
          <a:bodyPr anchor="t">
            <a:normAutofit/>
          </a:bodyPr>
          <a:lstStyle>
            <a:lvl1pPr marL="0" indent="0" algn="l">
              <a:buNone/>
              <a:defRPr sz="1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5B0029-73C6-4736-9F0F-DB15C3845DAE}" type="datetimeFigureOut">
              <a:rPr lang="en-US" smtClean="0"/>
              <a:pPr/>
              <a:t>5/9/2011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A2DB2-E6A5-4F27-8D3E-5DD7A49017D9}" type="slidenum">
              <a:rPr lang="en-US" smtClean="0"/>
              <a:pPr/>
              <a:t>‹#›</a:t>
            </a:fld>
            <a:endParaRPr lang="en-US"/>
          </a:p>
        </p:txBody>
      </p:sp>
      <p:pic>
        <p:nvPicPr>
          <p:cNvPr id="7" name="Picture 10" descr="C3PO Words Blue  Bkgrnd White 300 dpi"/>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667000" y="6553200"/>
            <a:ext cx="3810000" cy="230188"/>
          </a:xfrm>
          <a:prstGeom prst="rect">
            <a:avLst/>
          </a:prstGeom>
          <a:noFill/>
        </p:spPr>
      </p:pic>
    </p:spTree>
  </p:cSld>
  <p:clrMapOvr>
    <a:masterClrMapping/>
  </p:clrMapOvr>
  <p:transition>
    <p:randomBa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b">
            <a:norm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lvl1pPr marL="233363" indent="-233363">
              <a:defRPr sz="2000" b="0"/>
            </a:lvl1pPr>
            <a:lvl2pPr marL="517525" indent="-231775">
              <a:defRPr sz="1800"/>
            </a:lvl2pPr>
            <a:lvl3pPr marL="804863" indent="-228600">
              <a:defRPr sz="1600"/>
            </a:lvl3pPr>
            <a:lvl4pPr marL="1090613" indent="-228600">
              <a:defRPr sz="1400"/>
            </a:lvl4pPr>
            <a:lvl5pPr marL="1374775" indent="-228600">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1100"/>
            </a:lvl1pPr>
          </a:lstStyle>
          <a:p>
            <a:fld id="{5B5B0029-73C6-4736-9F0F-DB15C3845DAE}" type="datetimeFigureOut">
              <a:rPr lang="en-US" smtClean="0"/>
              <a:pPr/>
              <a:t>5/9/2011</a:t>
            </a:fld>
            <a:endParaRPr lang="en-US"/>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E2AA2DB2-E6A5-4F27-8D3E-5DD7A49017D9}" type="slidenum">
              <a:rPr lang="en-US" smtClean="0"/>
              <a:pPr/>
              <a:t>‹#›</a:t>
            </a:fld>
            <a:endParaRPr lang="en-US"/>
          </a:p>
        </p:txBody>
      </p:sp>
      <p:cxnSp>
        <p:nvCxnSpPr>
          <p:cNvPr id="8" name="Straight Connector 7"/>
          <p:cNvCxnSpPr/>
          <p:nvPr/>
        </p:nvCxnSpPr>
        <p:spPr>
          <a:xfrm>
            <a:off x="457200" y="990600"/>
            <a:ext cx="82296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5B0029-73C6-4736-9F0F-DB15C3845DAE}"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pPr/>
              <a:t>5/9/2011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5/9/2011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5/9/2011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9294"/>
            <a:ext cx="7315200" cy="114300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pic>
        <p:nvPicPr>
          <p:cNvPr id="7" name="Picture 6" descr="Logo Pic 2.jpg"/>
          <p:cNvPicPr>
            <a:picLocks noChangeAspect="1"/>
          </p:cNvPicPr>
          <p:nvPr userDrawn="1"/>
        </p:nvPicPr>
        <p:blipFill>
          <a:blip r:embed="rId2" cstate="print"/>
          <a:stretch>
            <a:fillRect/>
          </a:stretch>
        </p:blipFill>
        <p:spPr>
          <a:xfrm>
            <a:off x="0" y="0"/>
            <a:ext cx="988523" cy="990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2AA2DB2-E6A5-4F27-8D3E-5DD7A49017D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62200"/>
            <a:ext cx="7772400" cy="1069975"/>
          </a:xfrm>
        </p:spPr>
        <p:txBody>
          <a:bodyPr anchor="t">
            <a:normAutofit/>
          </a:bodyPr>
          <a:lstStyle>
            <a:lvl1pPr algn="l">
              <a:defRPr sz="28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505200"/>
            <a:ext cx="6400800" cy="1275651"/>
          </a:xfrm>
        </p:spPr>
        <p:txBody>
          <a:bodyPr anchor="t">
            <a:normAutofit/>
          </a:bodyPr>
          <a:lstStyle>
            <a:lvl1pPr marL="0" indent="0" algn="l">
              <a:buNone/>
              <a:defRPr sz="1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5B0029-73C6-4736-9F0F-DB15C3845DAE}" type="datetimeFigureOut">
              <a:rPr lang="en-US" smtClean="0">
                <a:solidFill>
                  <a:prstClr val="black">
                    <a:tint val="75000"/>
                  </a:prstClr>
                </a:solidFill>
              </a:rPr>
              <a:pPr/>
              <a:t>5/9/2011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pic>
        <p:nvPicPr>
          <p:cNvPr id="7" name="Picture 10" descr="C3PO Words Blue  Bkgrnd White 300 dpi"/>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667000" y="6553200"/>
            <a:ext cx="3810000" cy="230188"/>
          </a:xfrm>
          <a:prstGeom prst="rect">
            <a:avLst/>
          </a:prstGeom>
          <a:noFill/>
        </p:spPr>
      </p:pic>
    </p:spTree>
  </p:cSld>
  <p:clrMapOvr>
    <a:masterClrMapping/>
  </p:clrMapOvr>
  <p:transition>
    <p:randomBa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b">
            <a:norm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lvl1pPr marL="233363" indent="-233363">
              <a:defRPr sz="2000" b="0"/>
            </a:lvl1pPr>
            <a:lvl2pPr marL="517525" indent="-231775">
              <a:defRPr sz="1800"/>
            </a:lvl2pPr>
            <a:lvl3pPr marL="804863" indent="-228600">
              <a:defRPr sz="1600"/>
            </a:lvl3pPr>
            <a:lvl4pPr marL="1090613" indent="-228600">
              <a:defRPr sz="1400"/>
            </a:lvl4pPr>
            <a:lvl5pPr marL="1374775" indent="-228600">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1100"/>
            </a:lvl1pPr>
          </a:lstStyle>
          <a:p>
            <a:fld id="{5B5B0029-73C6-4736-9F0F-DB15C3845DAE}" type="datetimeFigureOut">
              <a:rPr lang="en-US" smtClean="0">
                <a:solidFill>
                  <a:prstClr val="black">
                    <a:tint val="75000"/>
                  </a:prstClr>
                </a:solidFill>
              </a:rPr>
              <a:pPr/>
              <a:t>5/9/2011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100"/>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100"/>
            </a:lvl1p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457200" y="990600"/>
            <a:ext cx="82296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5B0029-73C6-4736-9F0F-DB15C3845DAE}" type="datetimeFigureOut">
              <a:rPr lang="en-US" smtClean="0">
                <a:solidFill>
                  <a:prstClr val="black">
                    <a:tint val="75000"/>
                  </a:prstClr>
                </a:solidFill>
              </a:rPr>
              <a:pPr/>
              <a:t>5/9/2011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5/9/2011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randomBa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138" y="239713"/>
            <a:ext cx="6794500" cy="501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1050" y="1050925"/>
            <a:ext cx="3768725" cy="155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050925"/>
            <a:ext cx="3770313" cy="155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314" name="Picture 2" descr="Valin Horizon"/>
          <p:cNvPicPr>
            <a:picLocks noChangeAspect="1" noChangeArrowheads="1"/>
          </p:cNvPicPr>
          <p:nvPr/>
        </p:nvPicPr>
        <p:blipFill>
          <a:blip r:embed="rId2" cstate="print">
            <a:lum bright="12000"/>
          </a:blip>
          <a:srcRect t="1111"/>
          <a:stretch>
            <a:fillRect/>
          </a:stretch>
        </p:blipFill>
        <p:spPr bwMode="auto">
          <a:xfrm>
            <a:off x="2335213" y="0"/>
            <a:ext cx="6834187" cy="6781800"/>
          </a:xfrm>
          <a:prstGeom prst="rect">
            <a:avLst/>
          </a:prstGeom>
          <a:noFill/>
        </p:spPr>
      </p:pic>
      <p:sp>
        <p:nvSpPr>
          <p:cNvPr id="13315" name="Text Box 3"/>
          <p:cNvSpPr txBox="1">
            <a:spLocks noChangeArrowheads="1"/>
          </p:cNvSpPr>
          <p:nvPr/>
        </p:nvSpPr>
        <p:spPr bwMode="auto">
          <a:xfrm>
            <a:off x="8512175" y="6400800"/>
            <a:ext cx="631825" cy="336550"/>
          </a:xfrm>
          <a:prstGeom prst="rect">
            <a:avLst/>
          </a:prstGeom>
          <a:noFill/>
          <a:ln w="9525">
            <a:noFill/>
            <a:miter lim="800000"/>
            <a:headEnd/>
            <a:tailEnd/>
          </a:ln>
          <a:effectLst/>
        </p:spPr>
        <p:txBody>
          <a:bodyPr>
            <a:spAutoFit/>
          </a:bodyPr>
          <a:lstStyle/>
          <a:p>
            <a:pPr eaLnBrk="0" hangingPunct="0">
              <a:spcBef>
                <a:spcPct val="50000"/>
              </a:spcBef>
            </a:pPr>
            <a:endParaRPr lang="en-US" sz="1600" dirty="0">
              <a:solidFill>
                <a:srgbClr val="000000"/>
              </a:solidFill>
            </a:endParaRPr>
          </a:p>
        </p:txBody>
      </p:sp>
      <p:sp>
        <p:nvSpPr>
          <p:cNvPr id="13316" name="Rectangle 4"/>
          <p:cNvSpPr>
            <a:spLocks noGrp="1" noChangeArrowheads="1"/>
          </p:cNvSpPr>
          <p:nvPr>
            <p:ph type="subTitle" sz="quarter" idx="1"/>
          </p:nvPr>
        </p:nvSpPr>
        <p:spPr>
          <a:xfrm>
            <a:off x="665163" y="3557588"/>
            <a:ext cx="6400800" cy="1301750"/>
          </a:xfrm>
          <a:ln algn="ctr"/>
        </p:spPr>
        <p:txBody>
          <a:bodyPr lIns="91440" tIns="45720" rIns="91440" bIns="45720"/>
          <a:lstStyle>
            <a:lvl1pPr marL="0" indent="0">
              <a:spcBef>
                <a:spcPct val="0"/>
              </a:spcBef>
              <a:buClrTx/>
              <a:buSzTx/>
              <a:buFontTx/>
              <a:buNone/>
              <a:defRPr>
                <a:solidFill>
                  <a:srgbClr val="0856B4"/>
                </a:solidFill>
              </a:defRPr>
            </a:lvl1pPr>
          </a:lstStyle>
          <a:p>
            <a:r>
              <a:rPr lang="en-US"/>
              <a:t>Click to edit Master subtitle style</a:t>
            </a:r>
          </a:p>
        </p:txBody>
      </p:sp>
      <p:sp>
        <p:nvSpPr>
          <p:cNvPr id="13317" name="Rectangle 5"/>
          <p:cNvSpPr>
            <a:spLocks noGrp="1" noChangeArrowheads="1"/>
          </p:cNvSpPr>
          <p:nvPr>
            <p:ph type="ctrTitle" sz="quarter"/>
          </p:nvPr>
        </p:nvSpPr>
        <p:spPr>
          <a:xfrm>
            <a:off x="609600" y="1873250"/>
            <a:ext cx="7772400" cy="1470025"/>
          </a:xfrm>
        </p:spPr>
        <p:txBody>
          <a:bodyPr anchor="t"/>
          <a:lstStyle>
            <a:lvl1pPr>
              <a:defRPr sz="3200"/>
            </a:lvl1pPr>
          </a:lstStyle>
          <a:p>
            <a:r>
              <a:rPr lang="en-US"/>
              <a:t>Click to edit Master title style</a:t>
            </a:r>
          </a:p>
        </p:txBody>
      </p:sp>
      <p:sp>
        <p:nvSpPr>
          <p:cNvPr id="13318" name="Rectangle 6"/>
          <p:cNvSpPr>
            <a:spLocks noChangeArrowheads="1"/>
          </p:cNvSpPr>
          <p:nvPr/>
        </p:nvSpPr>
        <p:spPr bwMode="auto">
          <a:xfrm>
            <a:off x="0" y="3316288"/>
            <a:ext cx="9144000" cy="225425"/>
          </a:xfrm>
          <a:prstGeom prst="rect">
            <a:avLst/>
          </a:prstGeom>
          <a:noFill/>
          <a:ln w="9525">
            <a:noFill/>
            <a:miter lim="800000"/>
            <a:headEnd/>
            <a:tailEnd/>
          </a:ln>
          <a:effectLst/>
        </p:spPr>
        <p:txBody>
          <a:bodyPr lIns="90488" tIns="44450" rIns="90488" bIns="44450">
            <a:spAutoFit/>
          </a:bodyPr>
          <a:lstStyle/>
          <a:p>
            <a:pPr eaLnBrk="0" hangingPunct="0"/>
            <a:endParaRPr lang="en-US" sz="900" b="1" dirty="0">
              <a:solidFill>
                <a:srgbClr val="000000"/>
              </a:solidFill>
              <a:cs typeface="Arial" charset="0"/>
            </a:endParaRPr>
          </a:p>
        </p:txBody>
      </p:sp>
      <p:pic>
        <p:nvPicPr>
          <p:cNvPr id="13320" name="Picture 8" descr="Logo-nasa-800px"/>
          <p:cNvPicPr>
            <a:picLocks noChangeAspect="1" noChangeArrowheads="1"/>
          </p:cNvPicPr>
          <p:nvPr/>
        </p:nvPicPr>
        <p:blipFill>
          <a:blip r:embed="rId3" cstate="print"/>
          <a:srcRect/>
          <a:stretch>
            <a:fillRect/>
          </a:stretch>
        </p:blipFill>
        <p:spPr bwMode="auto">
          <a:xfrm>
            <a:off x="8153400" y="223838"/>
            <a:ext cx="806450" cy="690562"/>
          </a:xfrm>
          <a:prstGeom prst="rect">
            <a:avLst/>
          </a:prstGeom>
          <a:noFill/>
          <a:ln w="9525">
            <a:noFill/>
            <a:miter lim="800000"/>
            <a:headEnd/>
            <a:tailEnd/>
          </a:ln>
        </p:spPr>
      </p:pic>
      <p:pic>
        <p:nvPicPr>
          <p:cNvPr id="13322" name="Picture 10" descr="C3PO Words Blue  Bkgrnd White 300 dpi"/>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2667000" y="6553200"/>
            <a:ext cx="3810000" cy="230188"/>
          </a:xfrm>
          <a:prstGeom prst="rect">
            <a:avLst/>
          </a:prstGeom>
          <a:noFill/>
        </p:spPr>
      </p:pic>
    </p:spTree>
  </p:cSld>
  <p:clrMapOvr>
    <a:masterClrMapping/>
  </p:clrMapOvr>
  <p:transition advClick="0">
    <p:randomBa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43000"/>
            <a:ext cx="8077200" cy="1570303"/>
          </a:xfrm>
        </p:spPr>
        <p:txBody>
          <a:bodyPr/>
          <a:lstStyle>
            <a:lvl1pPr>
              <a:buSzPct val="125000"/>
              <a:buFont typeface="Arial" pitchFamily="34" charset="0"/>
              <a:buChar char="●"/>
              <a:defRPr/>
            </a:lvl1pPr>
            <a:lvl2pPr>
              <a:buSzPct val="125000"/>
              <a:buFont typeface="Arial" pitchFamily="34" charset="0"/>
              <a:buChar char="♦"/>
              <a:defRPr/>
            </a:lvl2pPr>
            <a:lvl3pPr>
              <a:buSzPct val="75000"/>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randomBa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randomBa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39624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143000"/>
            <a:ext cx="39624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randomBa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randomBa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randomBa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19300" cy="2468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05500" cy="246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138" y="239713"/>
            <a:ext cx="6794500" cy="501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1050" y="1050925"/>
            <a:ext cx="3768725" cy="155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050925"/>
            <a:ext cx="3770313" cy="155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63464-332F-4535-8E6F-9C8DE9C3991D}" type="datetimeFigureOut">
              <a:rPr lang="en-US" smtClean="0">
                <a:solidFill>
                  <a:prstClr val="white">
                    <a:tint val="75000"/>
                  </a:prstClr>
                </a:solidFill>
              </a:rPr>
              <a:pPr/>
              <a:t>5/9/2011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0401D8F-918C-4173-B3DD-38D0F2C05579}"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7" y="929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62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B63464-332F-4535-8E6F-9C8DE9C3991D}" type="datetimeFigureOut">
              <a:rPr lang="en-US" smtClean="0">
                <a:solidFill>
                  <a:prstClr val="white">
                    <a:tint val="75000"/>
                  </a:prstClr>
                </a:solidFill>
                <a:latin typeface="Calibri"/>
              </a:rPr>
              <a:pPr fontAlgn="auto">
                <a:spcBef>
                  <a:spcPts val="0"/>
                </a:spcBef>
                <a:spcAft>
                  <a:spcPts val="0"/>
                </a:spcAft>
              </a:pPr>
              <a:t>5/9/2011</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0401D8F-918C-4173-B3DD-38D0F2C05579}"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pic>
        <p:nvPicPr>
          <p:cNvPr id="9" name="Picture 2" descr="RGB_Color small"/>
          <p:cNvPicPr>
            <a:picLocks noChangeAspect="1" noChangeArrowheads="1"/>
          </p:cNvPicPr>
          <p:nvPr userDrawn="1"/>
        </p:nvPicPr>
        <p:blipFill>
          <a:blip r:embed="rId13" cstate="print"/>
          <a:srcRect/>
          <a:stretch>
            <a:fillRect/>
          </a:stretch>
        </p:blipFill>
        <p:spPr bwMode="auto">
          <a:xfrm>
            <a:off x="8039239" y="152400"/>
            <a:ext cx="944424" cy="788988"/>
          </a:xfrm>
          <a:prstGeom prst="rect">
            <a:avLst/>
          </a:prstGeom>
          <a:noFill/>
          <a:ln w="9525">
            <a:noFill/>
            <a:miter lim="800000"/>
            <a:headEnd/>
            <a:tailEnd/>
          </a:ln>
        </p:spPr>
      </p:pic>
      <p:cxnSp>
        <p:nvCxnSpPr>
          <p:cNvPr id="12" name="Straight Connector 11"/>
          <p:cNvCxnSpPr/>
          <p:nvPr userDrawn="1"/>
        </p:nvCxnSpPr>
        <p:spPr>
          <a:xfrm>
            <a:off x="0" y="1143000"/>
            <a:ext cx="9144000" cy="0"/>
          </a:xfrm>
          <a:prstGeom prst="line">
            <a:avLst/>
          </a:prstGeom>
          <a:ln w="38100">
            <a:solidFill>
              <a:srgbClr val="115FDD"/>
            </a:solidFill>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B0029-73C6-4736-9F0F-DB15C3845DAE}" type="datetimeFigureOut">
              <a:rPr lang="en-US" smtClean="0"/>
              <a:pPr/>
              <a:t>5/9/2011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A2DB2-E6A5-4F27-8D3E-5DD7A49017D9}" type="slidenum">
              <a:rPr lang="en-US" smtClean="0"/>
              <a:pPr/>
              <a:t>‹#›</a:t>
            </a:fld>
            <a:endParaRPr lang="en-US"/>
          </a:p>
        </p:txBody>
      </p:sp>
      <p:pic>
        <p:nvPicPr>
          <p:cNvPr id="7" name="Picture 12" descr="C3PO Words Blue  Bkgrnd White 300 dpi"/>
          <p:cNvPicPr>
            <a:picLocks noChangeAspect="1" noChangeArrowheads="1"/>
          </p:cNvPicPr>
          <p:nvPr userDrawn="1"/>
        </p:nvPicPr>
        <p:blipFill>
          <a:blip r:embed="rId13" cstate="print"/>
          <a:srcRect/>
          <a:stretch>
            <a:fillRect/>
          </a:stretch>
        </p:blipFill>
        <p:spPr bwMode="auto">
          <a:xfrm>
            <a:off x="2667000" y="6553200"/>
            <a:ext cx="3810000" cy="230188"/>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randomBar/>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B0029-73C6-4736-9F0F-DB15C3845DAE}" type="datetimeFigureOut">
              <a:rPr lang="en-US" smtClean="0">
                <a:solidFill>
                  <a:prstClr val="black">
                    <a:tint val="75000"/>
                  </a:prstClr>
                </a:solidFill>
              </a:rPr>
              <a:pPr/>
              <a:t>5/9/2011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A2DB2-E6A5-4F27-8D3E-5DD7A49017D9}" type="slidenum">
              <a:rPr lang="en-US" smtClean="0">
                <a:solidFill>
                  <a:prstClr val="black">
                    <a:tint val="75000"/>
                  </a:prstClr>
                </a:solidFill>
              </a:rPr>
              <a:pPr/>
              <a:t>‹#›</a:t>
            </a:fld>
            <a:endParaRPr lang="en-US">
              <a:solidFill>
                <a:prstClr val="black">
                  <a:tint val="75000"/>
                </a:prstClr>
              </a:solidFill>
            </a:endParaRPr>
          </a:p>
        </p:txBody>
      </p:sp>
      <p:pic>
        <p:nvPicPr>
          <p:cNvPr id="7" name="Picture 12" descr="C3PO Words Blue  Bkgrnd White 300 dpi"/>
          <p:cNvPicPr>
            <a:picLocks noChangeAspect="1" noChangeArrowheads="1"/>
          </p:cNvPicPr>
          <p:nvPr userDrawn="1"/>
        </p:nvPicPr>
        <p:blipFill>
          <a:blip r:embed="rId14" cstate="print"/>
          <a:srcRect/>
          <a:stretch>
            <a:fillRect/>
          </a:stretch>
        </p:blipFill>
        <p:spPr bwMode="auto">
          <a:xfrm>
            <a:off x="2667000" y="6553200"/>
            <a:ext cx="3810000" cy="230188"/>
          </a:xfrm>
          <a:prstGeom prst="rect">
            <a:avLst/>
          </a:prstGeom>
          <a:noFill/>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randomBar/>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09600" y="228600"/>
            <a:ext cx="7315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09600" y="1143000"/>
            <a:ext cx="8077200" cy="15541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Text Box 4"/>
          <p:cNvSpPr txBox="1">
            <a:spLocks noChangeArrowheads="1"/>
          </p:cNvSpPr>
          <p:nvPr/>
        </p:nvSpPr>
        <p:spPr bwMode="auto">
          <a:xfrm>
            <a:off x="5422900" y="4960938"/>
            <a:ext cx="184150" cy="214312"/>
          </a:xfrm>
          <a:prstGeom prst="rect">
            <a:avLst/>
          </a:prstGeom>
          <a:noFill/>
          <a:ln w="9525" algn="ctr">
            <a:noFill/>
            <a:miter lim="800000"/>
            <a:headEnd type="none" w="lg" len="lg"/>
            <a:tailEnd/>
          </a:ln>
          <a:effectLst/>
        </p:spPr>
        <p:txBody>
          <a:bodyPr wrap="none">
            <a:spAutoFit/>
          </a:bodyPr>
          <a:lstStyle/>
          <a:p>
            <a:endParaRPr lang="en-US" sz="800" dirty="0">
              <a:solidFill>
                <a:srgbClr val="000000"/>
              </a:solidFill>
            </a:endParaRPr>
          </a:p>
        </p:txBody>
      </p:sp>
      <p:pic>
        <p:nvPicPr>
          <p:cNvPr id="12293" name="Picture 5" descr="Logo-nasa-800px"/>
          <p:cNvPicPr>
            <a:picLocks noChangeAspect="1" noChangeArrowheads="1"/>
          </p:cNvPicPr>
          <p:nvPr/>
        </p:nvPicPr>
        <p:blipFill>
          <a:blip r:embed="rId14" cstate="print"/>
          <a:srcRect/>
          <a:stretch>
            <a:fillRect/>
          </a:stretch>
        </p:blipFill>
        <p:spPr bwMode="auto">
          <a:xfrm>
            <a:off x="8153400" y="147638"/>
            <a:ext cx="806450" cy="690562"/>
          </a:xfrm>
          <a:prstGeom prst="rect">
            <a:avLst/>
          </a:prstGeom>
          <a:noFill/>
          <a:ln w="9525">
            <a:noFill/>
            <a:miter lim="800000"/>
            <a:headEnd/>
            <a:tailEnd/>
          </a:ln>
        </p:spPr>
      </p:pic>
      <p:sp>
        <p:nvSpPr>
          <p:cNvPr id="12294" name="Rectangle 6"/>
          <p:cNvSpPr>
            <a:spLocks noChangeArrowheads="1"/>
          </p:cNvSpPr>
          <p:nvPr/>
        </p:nvSpPr>
        <p:spPr bwMode="auto">
          <a:xfrm>
            <a:off x="0" y="3316288"/>
            <a:ext cx="9144000" cy="225425"/>
          </a:xfrm>
          <a:prstGeom prst="rect">
            <a:avLst/>
          </a:prstGeom>
          <a:noFill/>
          <a:ln w="9525">
            <a:noFill/>
            <a:miter lim="800000"/>
            <a:headEnd/>
            <a:tailEnd/>
          </a:ln>
          <a:effectLst/>
        </p:spPr>
        <p:txBody>
          <a:bodyPr lIns="90488" tIns="44450" rIns="90488" bIns="44450">
            <a:spAutoFit/>
          </a:bodyPr>
          <a:lstStyle/>
          <a:p>
            <a:pPr eaLnBrk="0" hangingPunct="0"/>
            <a:endParaRPr lang="en-US" sz="900" b="1" dirty="0">
              <a:solidFill>
                <a:srgbClr val="000000"/>
              </a:solidFill>
              <a:cs typeface="Arial" charset="0"/>
            </a:endParaRPr>
          </a:p>
        </p:txBody>
      </p:sp>
      <p:sp>
        <p:nvSpPr>
          <p:cNvPr id="12295" name="Text Box 7"/>
          <p:cNvSpPr txBox="1">
            <a:spLocks noChangeArrowheads="1"/>
          </p:cNvSpPr>
          <p:nvPr/>
        </p:nvSpPr>
        <p:spPr bwMode="auto">
          <a:xfrm>
            <a:off x="8661400" y="6583362"/>
            <a:ext cx="482600" cy="261610"/>
          </a:xfrm>
          <a:prstGeom prst="rect">
            <a:avLst/>
          </a:prstGeom>
          <a:noFill/>
          <a:ln w="9525">
            <a:noFill/>
            <a:miter lim="800000"/>
            <a:headEnd type="none" w="lg" len="lg"/>
            <a:tailEnd/>
          </a:ln>
          <a:effectLst/>
        </p:spPr>
        <p:txBody>
          <a:bodyPr>
            <a:spAutoFit/>
          </a:bodyPr>
          <a:lstStyle/>
          <a:p>
            <a:pPr>
              <a:spcBef>
                <a:spcPct val="50000"/>
              </a:spcBef>
            </a:pPr>
            <a:fld id="{624E991A-EDF1-4B7A-899F-9B50A13C3A6D}" type="slidenum">
              <a:rPr lang="en-US" sz="1050">
                <a:solidFill>
                  <a:srgbClr val="0856B4"/>
                </a:solidFill>
              </a:rPr>
              <a:pPr>
                <a:spcBef>
                  <a:spcPct val="50000"/>
                </a:spcBef>
              </a:pPr>
              <a:t>‹#›</a:t>
            </a:fld>
            <a:endParaRPr lang="en-US" sz="1050" dirty="0">
              <a:solidFill>
                <a:srgbClr val="0856B4"/>
              </a:solidFill>
            </a:endParaRPr>
          </a:p>
        </p:txBody>
      </p:sp>
      <p:sp>
        <p:nvSpPr>
          <p:cNvPr id="12296" name="Text Box 8"/>
          <p:cNvSpPr txBox="1">
            <a:spLocks noChangeArrowheads="1"/>
          </p:cNvSpPr>
          <p:nvPr/>
        </p:nvSpPr>
        <p:spPr bwMode="auto">
          <a:xfrm>
            <a:off x="8512175" y="6400800"/>
            <a:ext cx="631825" cy="336550"/>
          </a:xfrm>
          <a:prstGeom prst="rect">
            <a:avLst/>
          </a:prstGeom>
          <a:noFill/>
          <a:ln w="9525">
            <a:noFill/>
            <a:miter lim="800000"/>
            <a:headEnd/>
            <a:tailEnd/>
          </a:ln>
          <a:effectLst/>
        </p:spPr>
        <p:txBody>
          <a:bodyPr>
            <a:spAutoFit/>
          </a:bodyPr>
          <a:lstStyle/>
          <a:p>
            <a:pPr eaLnBrk="0" hangingPunct="0">
              <a:spcBef>
                <a:spcPct val="50000"/>
              </a:spcBef>
            </a:pPr>
            <a:endParaRPr lang="en-US" sz="1600" dirty="0">
              <a:solidFill>
                <a:srgbClr val="000000"/>
              </a:solidFill>
            </a:endParaRPr>
          </a:p>
        </p:txBody>
      </p:sp>
      <p:sp>
        <p:nvSpPr>
          <p:cNvPr id="12297" name="Text Box 9"/>
          <p:cNvSpPr txBox="1">
            <a:spLocks noChangeArrowheads="1"/>
          </p:cNvSpPr>
          <p:nvPr/>
        </p:nvSpPr>
        <p:spPr bwMode="auto">
          <a:xfrm>
            <a:off x="5422900" y="4960938"/>
            <a:ext cx="184150" cy="214312"/>
          </a:xfrm>
          <a:prstGeom prst="rect">
            <a:avLst/>
          </a:prstGeom>
          <a:noFill/>
          <a:ln w="9525" algn="ctr">
            <a:noFill/>
            <a:miter lim="800000"/>
            <a:headEnd type="none" w="lg" len="lg"/>
            <a:tailEnd/>
          </a:ln>
          <a:effectLst/>
        </p:spPr>
        <p:txBody>
          <a:bodyPr wrap="none">
            <a:spAutoFit/>
          </a:bodyPr>
          <a:lstStyle/>
          <a:p>
            <a:endParaRPr lang="en-US" sz="800" dirty="0">
              <a:solidFill>
                <a:srgbClr val="000000"/>
              </a:solidFill>
            </a:endParaRPr>
          </a:p>
        </p:txBody>
      </p:sp>
      <p:pic>
        <p:nvPicPr>
          <p:cNvPr id="12300" name="Picture 12" descr="C3PO Words Blue  Bkgrnd White 300 dpi"/>
          <p:cNvPicPr>
            <a:picLocks noChangeAspect="1" noChangeArrowheads="1"/>
          </p:cNvPicPr>
          <p:nvPr userDrawn="1"/>
        </p:nvPicPr>
        <p:blipFill>
          <a:blip r:embed="rId15" cstate="print"/>
          <a:srcRect/>
          <a:stretch>
            <a:fillRect/>
          </a:stretch>
        </p:blipFill>
        <p:spPr bwMode="auto">
          <a:xfrm>
            <a:off x="2667000" y="6553200"/>
            <a:ext cx="3810000" cy="230188"/>
          </a:xfrm>
          <a:prstGeom prst="rect">
            <a:avLst/>
          </a:prstGeom>
          <a:noFill/>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advClick="0">
    <p:randomBar/>
  </p:transition>
  <p:hf sldNum="0" hdr="0" dt="0"/>
  <p:txStyles>
    <p:titleStyle>
      <a:lvl1pPr algn="l" rtl="0" fontAlgn="base">
        <a:spcBef>
          <a:spcPct val="0"/>
        </a:spcBef>
        <a:spcAft>
          <a:spcPct val="0"/>
        </a:spcAft>
        <a:defRPr sz="2400">
          <a:solidFill>
            <a:srgbClr val="0856B4"/>
          </a:solidFill>
          <a:latin typeface="+mj-lt"/>
          <a:ea typeface="+mj-ea"/>
          <a:cs typeface="+mj-cs"/>
        </a:defRPr>
      </a:lvl1pPr>
      <a:lvl2pPr algn="l" rtl="0" fontAlgn="base">
        <a:spcBef>
          <a:spcPct val="0"/>
        </a:spcBef>
        <a:spcAft>
          <a:spcPct val="0"/>
        </a:spcAft>
        <a:defRPr sz="2400">
          <a:solidFill>
            <a:srgbClr val="0856B4"/>
          </a:solidFill>
          <a:latin typeface="Arial Black" pitchFamily="34" charset="0"/>
        </a:defRPr>
      </a:lvl2pPr>
      <a:lvl3pPr algn="l" rtl="0" fontAlgn="base">
        <a:spcBef>
          <a:spcPct val="0"/>
        </a:spcBef>
        <a:spcAft>
          <a:spcPct val="0"/>
        </a:spcAft>
        <a:defRPr sz="2400">
          <a:solidFill>
            <a:srgbClr val="0856B4"/>
          </a:solidFill>
          <a:latin typeface="Arial Black" pitchFamily="34" charset="0"/>
        </a:defRPr>
      </a:lvl3pPr>
      <a:lvl4pPr algn="l" rtl="0" fontAlgn="base">
        <a:spcBef>
          <a:spcPct val="0"/>
        </a:spcBef>
        <a:spcAft>
          <a:spcPct val="0"/>
        </a:spcAft>
        <a:defRPr sz="2400">
          <a:solidFill>
            <a:srgbClr val="0856B4"/>
          </a:solidFill>
          <a:latin typeface="Arial Black" pitchFamily="34" charset="0"/>
        </a:defRPr>
      </a:lvl4pPr>
      <a:lvl5pPr algn="l" rtl="0" fontAlgn="base">
        <a:spcBef>
          <a:spcPct val="0"/>
        </a:spcBef>
        <a:spcAft>
          <a:spcPct val="0"/>
        </a:spcAft>
        <a:defRPr sz="2400">
          <a:solidFill>
            <a:srgbClr val="0856B4"/>
          </a:solidFill>
          <a:latin typeface="Arial Black" pitchFamily="34" charset="0"/>
        </a:defRPr>
      </a:lvl5pPr>
      <a:lvl6pPr marL="457200" algn="l" rtl="0" fontAlgn="base">
        <a:spcBef>
          <a:spcPct val="0"/>
        </a:spcBef>
        <a:spcAft>
          <a:spcPct val="0"/>
        </a:spcAft>
        <a:defRPr sz="2400">
          <a:solidFill>
            <a:srgbClr val="0856B4"/>
          </a:solidFill>
          <a:latin typeface="Arial Black" pitchFamily="34" charset="0"/>
        </a:defRPr>
      </a:lvl6pPr>
      <a:lvl7pPr marL="914400" algn="l" rtl="0" fontAlgn="base">
        <a:spcBef>
          <a:spcPct val="0"/>
        </a:spcBef>
        <a:spcAft>
          <a:spcPct val="0"/>
        </a:spcAft>
        <a:defRPr sz="2400">
          <a:solidFill>
            <a:srgbClr val="0856B4"/>
          </a:solidFill>
          <a:latin typeface="Arial Black" pitchFamily="34" charset="0"/>
        </a:defRPr>
      </a:lvl7pPr>
      <a:lvl8pPr marL="1371600" algn="l" rtl="0" fontAlgn="base">
        <a:spcBef>
          <a:spcPct val="0"/>
        </a:spcBef>
        <a:spcAft>
          <a:spcPct val="0"/>
        </a:spcAft>
        <a:defRPr sz="2400">
          <a:solidFill>
            <a:srgbClr val="0856B4"/>
          </a:solidFill>
          <a:latin typeface="Arial Black" pitchFamily="34" charset="0"/>
        </a:defRPr>
      </a:lvl8pPr>
      <a:lvl9pPr marL="1828800" algn="l" rtl="0" fontAlgn="base">
        <a:spcBef>
          <a:spcPct val="0"/>
        </a:spcBef>
        <a:spcAft>
          <a:spcPct val="0"/>
        </a:spcAft>
        <a:defRPr sz="2400">
          <a:solidFill>
            <a:srgbClr val="0856B4"/>
          </a:solidFill>
          <a:latin typeface="Arial Black" pitchFamily="34" charset="0"/>
        </a:defRPr>
      </a:lvl9pPr>
    </p:titleStyle>
    <p:bodyStyle>
      <a:lvl1pPr marL="342900" indent="-342900" algn="l" rtl="0" fontAlgn="base">
        <a:spcBef>
          <a:spcPct val="50000"/>
        </a:spcBef>
        <a:spcAft>
          <a:spcPct val="0"/>
        </a:spcAft>
        <a:buClr>
          <a:srgbClr val="0859BC"/>
        </a:buClr>
        <a:buSzPct val="75000"/>
        <a:buFont typeface="Monotype Sorts" pitchFamily="2" charset="2"/>
        <a:buChar char="l"/>
        <a:defRPr b="1">
          <a:solidFill>
            <a:schemeClr val="tx1"/>
          </a:solidFill>
          <a:latin typeface="+mn-lt"/>
          <a:ea typeface="+mn-ea"/>
          <a:cs typeface="+mn-cs"/>
        </a:defRPr>
      </a:lvl1pPr>
      <a:lvl2pPr marL="669925" indent="-325438" algn="l" rtl="0" fontAlgn="base">
        <a:spcBef>
          <a:spcPct val="50000"/>
        </a:spcBef>
        <a:spcAft>
          <a:spcPct val="0"/>
        </a:spcAft>
        <a:buClr>
          <a:srgbClr val="0859BC"/>
        </a:buClr>
        <a:buSzPct val="100000"/>
        <a:buFont typeface="Arial" charset="0"/>
        <a:buChar char="–"/>
        <a:defRPr sz="1400" b="1">
          <a:solidFill>
            <a:schemeClr val="tx1"/>
          </a:solidFill>
          <a:latin typeface="+mn-lt"/>
        </a:defRPr>
      </a:lvl2pPr>
      <a:lvl3pPr marL="914400" indent="-242888" algn="l" rtl="0" fontAlgn="base">
        <a:spcBef>
          <a:spcPct val="50000"/>
        </a:spcBef>
        <a:spcAft>
          <a:spcPct val="0"/>
        </a:spcAft>
        <a:buClr>
          <a:srgbClr val="0859BC"/>
        </a:buClr>
        <a:buFont typeface="Wingdings" pitchFamily="2" charset="2"/>
        <a:buChar char="§"/>
        <a:defRPr sz="1400">
          <a:solidFill>
            <a:schemeClr val="tx1"/>
          </a:solidFill>
          <a:latin typeface="+mn-lt"/>
        </a:defRPr>
      </a:lvl3pPr>
      <a:lvl4pPr marL="1146175" indent="-230188" algn="l" rtl="0" fontAlgn="base">
        <a:spcBef>
          <a:spcPct val="50000"/>
        </a:spcBef>
        <a:spcAft>
          <a:spcPct val="0"/>
        </a:spcAft>
        <a:buClr>
          <a:schemeClr val="hlink"/>
        </a:buClr>
        <a:buFont typeface="Symbol" pitchFamily="18" charset="2"/>
        <a:buChar char="-"/>
        <a:defRPr sz="1200">
          <a:solidFill>
            <a:schemeClr val="tx1"/>
          </a:solidFill>
          <a:latin typeface="+mn-lt"/>
        </a:defRPr>
      </a:lvl4pPr>
      <a:lvl5pPr marL="1365250" indent="-217488" algn="l" rtl="0" fontAlgn="base">
        <a:spcBef>
          <a:spcPct val="50000"/>
        </a:spcBef>
        <a:spcAft>
          <a:spcPct val="0"/>
        </a:spcAft>
        <a:buClr>
          <a:schemeClr val="hlink"/>
        </a:buClr>
        <a:buFont typeface="Symbol" pitchFamily="18" charset="2"/>
        <a:buChar char="-"/>
        <a:defRPr sz="1200">
          <a:solidFill>
            <a:schemeClr val="tx1"/>
          </a:solidFill>
          <a:latin typeface="+mn-lt"/>
        </a:defRPr>
      </a:lvl5pPr>
      <a:lvl6pPr marL="1822450" indent="-217488" algn="l" rtl="0" fontAlgn="base">
        <a:spcBef>
          <a:spcPct val="50000"/>
        </a:spcBef>
        <a:spcAft>
          <a:spcPct val="0"/>
        </a:spcAft>
        <a:buClr>
          <a:schemeClr val="hlink"/>
        </a:buClr>
        <a:buFont typeface="Symbol" pitchFamily="18" charset="2"/>
        <a:buChar char="-"/>
        <a:defRPr sz="1200">
          <a:solidFill>
            <a:schemeClr val="tx1"/>
          </a:solidFill>
          <a:latin typeface="+mn-lt"/>
        </a:defRPr>
      </a:lvl6pPr>
      <a:lvl7pPr marL="2279650" indent="-217488" algn="l" rtl="0" fontAlgn="base">
        <a:spcBef>
          <a:spcPct val="50000"/>
        </a:spcBef>
        <a:spcAft>
          <a:spcPct val="0"/>
        </a:spcAft>
        <a:buClr>
          <a:schemeClr val="hlink"/>
        </a:buClr>
        <a:buFont typeface="Symbol" pitchFamily="18" charset="2"/>
        <a:buChar char="-"/>
        <a:defRPr sz="1200">
          <a:solidFill>
            <a:schemeClr val="tx1"/>
          </a:solidFill>
          <a:latin typeface="+mn-lt"/>
        </a:defRPr>
      </a:lvl7pPr>
      <a:lvl8pPr marL="2736850" indent="-217488" algn="l" rtl="0" fontAlgn="base">
        <a:spcBef>
          <a:spcPct val="50000"/>
        </a:spcBef>
        <a:spcAft>
          <a:spcPct val="0"/>
        </a:spcAft>
        <a:buClr>
          <a:schemeClr val="hlink"/>
        </a:buClr>
        <a:buFont typeface="Symbol" pitchFamily="18" charset="2"/>
        <a:buChar char="-"/>
        <a:defRPr sz="1200">
          <a:solidFill>
            <a:schemeClr val="tx1"/>
          </a:solidFill>
          <a:latin typeface="+mn-lt"/>
        </a:defRPr>
      </a:lvl8pPr>
      <a:lvl9pPr marL="3194050" indent="-217488" algn="l" rtl="0" fontAlgn="base">
        <a:spcBef>
          <a:spcPct val="50000"/>
        </a:spcBef>
        <a:spcAft>
          <a:spcPct val="0"/>
        </a:spcAft>
        <a:buClr>
          <a:schemeClr val="hlink"/>
        </a:buClr>
        <a:buFont typeface="Symbol" pitchFamily="18"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moonpans.com/prints/Apollo_9_CSM.jpg" TargetMode="External"/><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3.pn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6.jpeg"/><Relationship Id="rId10" Type="http://schemas.openxmlformats.org/officeDocument/2006/relationships/image" Target="../media/image39.emf"/><Relationship Id="rId4" Type="http://schemas.openxmlformats.org/officeDocument/2006/relationships/image" Target="../media/image34.jpe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6.jpeg"/><Relationship Id="rId5" Type="http://schemas.openxmlformats.org/officeDocument/2006/relationships/hyperlink" Target="http://spacex.com/multimedia/videos.php?id=57" TargetMode="External"/><Relationship Id="rId4" Type="http://schemas.openxmlformats.org/officeDocument/2006/relationships/image" Target="../media/image15.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smtClean="0"/>
              <a:t>Update on NASA COTS and CCDev Programs</a:t>
            </a:r>
            <a:endParaRPr lang="en-US" sz="2400" dirty="0"/>
          </a:p>
        </p:txBody>
      </p:sp>
      <p:sp>
        <p:nvSpPr>
          <p:cNvPr id="5" name="Subtitle 4"/>
          <p:cNvSpPr>
            <a:spLocks noGrp="1"/>
          </p:cNvSpPr>
          <p:nvPr>
            <p:ph type="subTitle" idx="1"/>
          </p:nvPr>
        </p:nvSpPr>
        <p:spPr/>
        <p:txBody>
          <a:bodyPr>
            <a:normAutofit lnSpcReduction="10000"/>
          </a:bodyPr>
          <a:lstStyle/>
          <a:p>
            <a:r>
              <a:rPr lang="en-US" dirty="0" smtClean="0"/>
              <a:t>Presented to COMSTAC Reusable Launch Vehicle Working Group (RLVWG)</a:t>
            </a:r>
          </a:p>
          <a:p>
            <a:endParaRPr lang="en-US" dirty="0" smtClean="0"/>
          </a:p>
          <a:p>
            <a:r>
              <a:rPr lang="en-US" dirty="0" smtClean="0"/>
              <a:t>Brett Alexander, RLVWG Chair</a:t>
            </a:r>
          </a:p>
          <a:p>
            <a:endParaRPr lang="en-US" dirty="0" smtClean="0"/>
          </a:p>
          <a:p>
            <a:r>
              <a:rPr lang="en-US" dirty="0" smtClean="0"/>
              <a:t>May 10, 2011</a:t>
            </a:r>
            <a:endParaRPr lang="en-US" dirty="0"/>
          </a:p>
        </p:txBody>
      </p:sp>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le 177"/>
          <p:cNvGraphicFramePr>
            <a:graphicFrameLocks noGrp="1"/>
          </p:cNvGraphicFramePr>
          <p:nvPr/>
        </p:nvGraphicFramePr>
        <p:xfrm>
          <a:off x="174173" y="914400"/>
          <a:ext cx="8618420" cy="5026152"/>
        </p:xfrm>
        <a:graphic>
          <a:graphicData uri="http://schemas.openxmlformats.org/drawingml/2006/table">
            <a:tbl>
              <a:tblPr firstRow="1" bandRow="1">
                <a:tableStyleId>{91EBBBCC-DAD2-459C-BE2E-F6DE35CF9A28}</a:tableStyleId>
              </a:tblPr>
              <a:tblGrid>
                <a:gridCol w="201168"/>
                <a:gridCol w="1432518"/>
                <a:gridCol w="301752"/>
                <a:gridCol w="301752"/>
                <a:gridCol w="319010"/>
                <a:gridCol w="319010"/>
                <a:gridCol w="319010"/>
                <a:gridCol w="319010"/>
                <a:gridCol w="319010"/>
                <a:gridCol w="319010"/>
                <a:gridCol w="319010"/>
                <a:gridCol w="319010"/>
                <a:gridCol w="319010"/>
                <a:gridCol w="319010"/>
                <a:gridCol w="319010"/>
                <a:gridCol w="319010"/>
                <a:gridCol w="319010"/>
                <a:gridCol w="319010"/>
                <a:gridCol w="319010"/>
                <a:gridCol w="320040"/>
                <a:gridCol w="319010"/>
                <a:gridCol w="319010"/>
                <a:gridCol w="319010"/>
                <a:gridCol w="319010"/>
              </a:tblGrid>
              <a:tr h="228600">
                <a:tc>
                  <a:txBody>
                    <a:bodyPr/>
                    <a:lstStyle/>
                    <a:p>
                      <a:pPr marL="0" algn="ctr" defTabSz="914400" rtl="0" eaLnBrk="1" latinLnBrk="0" hangingPunct="1"/>
                      <a:endParaRPr lang="en-US" sz="900" b="1" kern="1200" dirty="0">
                        <a:solidFill>
                          <a:schemeClr val="lt1"/>
                        </a:solidFill>
                        <a:latin typeface="Arial" pitchFamily="34" charset="0"/>
                        <a:ea typeface="+mn-ea"/>
                        <a:cs typeface="Arial" pitchFamily="34" charset="0"/>
                      </a:endParaRPr>
                    </a:p>
                  </a:txBody>
                  <a:tcPr marL="45720" marR="45720" marT="0" marB="0">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endParaRPr lang="en-US" sz="900" dirty="0">
                        <a:latin typeface="Arial" pitchFamily="34" charset="0"/>
                        <a:cs typeface="Arial" pitchFamily="34" charset="0"/>
                      </a:endParaRPr>
                    </a:p>
                  </a:txBody>
                  <a:tcPr marL="0" marR="0" marT="0" marB="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$M</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Arial" pitchFamily="34" charset="0"/>
                          <a:ea typeface="+mn-ea"/>
                          <a:cs typeface="Arial" pitchFamily="34" charset="0"/>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2008</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2009</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2010</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2011</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2012</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r>
              <a:tr h="228600">
                <a:tc>
                  <a:txBody>
                    <a:bodyPr/>
                    <a:lstStyle/>
                    <a:p>
                      <a:pPr marL="0" algn="l" defTabSz="914400" rtl="0" eaLnBrk="1" latinLnBrk="0" hangingPunct="1"/>
                      <a:endParaRPr lang="en-US" sz="900" b="1" kern="1200" dirty="0">
                        <a:solidFill>
                          <a:schemeClr val="lt1"/>
                        </a:solidFill>
                        <a:latin typeface="Arial" pitchFamily="34" charset="0"/>
                        <a:ea typeface="+mn-ea"/>
                        <a:cs typeface="Arial" pitchFamily="34" charset="0"/>
                      </a:endParaRPr>
                    </a:p>
                  </a:txBody>
                  <a:tcPr marL="45720" marR="45720" marT="0" marB="0">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Arial" pitchFamily="34" charset="0"/>
                          <a:ea typeface="+mn-ea"/>
                          <a:cs typeface="Arial" pitchFamily="34" charset="0"/>
                        </a:rPr>
                        <a:t>Milestones</a:t>
                      </a:r>
                      <a:endParaRPr lang="en-US" sz="900" b="1" kern="1200" dirty="0">
                        <a:solidFill>
                          <a:schemeClr val="lt1"/>
                        </a:solidFill>
                        <a:latin typeface="Arial" pitchFamily="34" charset="0"/>
                        <a:ea typeface="+mn-ea"/>
                        <a:cs typeface="Arial" pitchFamily="34" charset="0"/>
                      </a:endParaRPr>
                    </a:p>
                  </a:txBody>
                  <a:tcP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l" defTabSz="914400" rtl="0" eaLnBrk="1" latinLnBrk="0" hangingPunct="1"/>
                      <a:endParaRPr lang="en-US" sz="900" b="1" kern="1200" dirty="0">
                        <a:solidFill>
                          <a:schemeClr val="lt1"/>
                        </a:solidFill>
                        <a:latin typeface="+mn-lt"/>
                        <a:ea typeface="+mn-ea"/>
                        <a:cs typeface="+mn-cs"/>
                      </a:endParaRPr>
                    </a:p>
                  </a:txBody>
                  <a:tcPr marL="45720" marR="45720"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Arial" pitchFamily="34" charset="0"/>
                          <a:ea typeface="+mn-ea"/>
                          <a:cs typeface="Arial" pitchFamily="34" charset="0"/>
                        </a:rPr>
                        <a:t>Total</a:t>
                      </a:r>
                      <a:endParaRPr lang="en-US" sz="900" b="1" kern="1200" dirty="0">
                        <a:solidFill>
                          <a:schemeClr val="lt1"/>
                        </a:solidFill>
                        <a:latin typeface="Arial" pitchFamily="34" charset="0"/>
                        <a:ea typeface="+mn-ea"/>
                        <a:cs typeface="Arial"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r>
              <a:tr h="152400">
                <a:tc>
                  <a:txBody>
                    <a:bodyPr/>
                    <a:lstStyle/>
                    <a:p>
                      <a:endParaRPr lang="en-US" sz="750" dirty="0">
                        <a:latin typeface="Arial" pitchFamily="34" charset="0"/>
                        <a:cs typeface="Arial" pitchFamily="34" charset="0"/>
                      </a:endParaRPr>
                    </a:p>
                  </a:txBody>
                  <a:tcPr marL="0" marR="0" marT="0" marB="0">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750" dirty="0">
                        <a:latin typeface="Arial" pitchFamily="34" charset="0"/>
                        <a:cs typeface="Arial" pitchFamily="34" charset="0"/>
                      </a:endParaRPr>
                    </a:p>
                  </a:txBody>
                  <a:tcPr marL="0" marR="0" marT="0" marB="0">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u="sng" dirty="0" smtClean="0">
                          <a:latin typeface="+mn-lt"/>
                        </a:rPr>
                        <a:t>170.0</a:t>
                      </a:r>
                      <a:endParaRPr lang="en-US" sz="700" b="1" u="sng"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r>
                        <a:rPr lang="en-US" sz="750" b="1" dirty="0" smtClean="0">
                          <a:latin typeface="Arial" pitchFamily="34" charset="0"/>
                          <a:cs typeface="Arial" pitchFamily="34" charset="0"/>
                        </a:rPr>
                        <a:t>1</a:t>
                      </a:r>
                      <a:endParaRPr lang="en-US" sz="750" b="1" dirty="0">
                        <a:latin typeface="Arial" pitchFamily="34" charset="0"/>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Program Plan Review</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10.0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Demo Mission SRR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20.0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30.0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3</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UCM PDR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40.0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4</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DELETED</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5</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COTS Int/Ops Facility</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6</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PCM PDR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60.0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7</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DELETED</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8</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IP&amp;CL Submission </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70.0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9</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ISS </a:t>
                      </a:r>
                      <a:r>
                        <a:rPr lang="en-US" sz="750" b="1" i="0" u="none" strike="noStrike" dirty="0">
                          <a:solidFill>
                            <a:srgbClr val="000000"/>
                          </a:solidFill>
                          <a:latin typeface="Arial" pitchFamily="34" charset="0"/>
                          <a:cs typeface="Arial" pitchFamily="34" charset="0"/>
                        </a:rPr>
                        <a:t>Phase 1 SRP</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80.0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10</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COTS System PDR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20.0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11</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PCM CDR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12</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Cygnus Avionics Test</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120.0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13</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ISS Phase 2 SRP</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130.0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14</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COTS System CDR</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10.0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140.0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15</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SM Core </a:t>
                      </a:r>
                      <a:r>
                        <a:rPr lang="en-US" sz="750" b="1" i="0" u="none" strike="noStrike" dirty="0" smtClean="0">
                          <a:solidFill>
                            <a:srgbClr val="000000"/>
                          </a:solidFill>
                          <a:latin typeface="Arial" pitchFamily="34" charset="0"/>
                          <a:cs typeface="Arial" pitchFamily="34" charset="0"/>
                        </a:rPr>
                        <a:t>Assembly Complete</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7.5</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147.5</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16</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SM Test </a:t>
                      </a:r>
                      <a:r>
                        <a:rPr lang="en-US" sz="750" b="1" i="0" u="none" strike="noStrike" dirty="0" smtClean="0">
                          <a:solidFill>
                            <a:srgbClr val="000000"/>
                          </a:solidFill>
                          <a:latin typeface="Arial" pitchFamily="34" charset="0"/>
                          <a:cs typeface="Arial" pitchFamily="34" charset="0"/>
                        </a:rPr>
                        <a:t>Readines</a:t>
                      </a:r>
                      <a:r>
                        <a:rPr lang="en-US" sz="750" b="1" i="0" u="none" strike="noStrike" baseline="0" dirty="0" smtClean="0">
                          <a:solidFill>
                            <a:srgbClr val="000000"/>
                          </a:solidFill>
                          <a:latin typeface="Arial" pitchFamily="34" charset="0"/>
                          <a:cs typeface="Arial" pitchFamily="34" charset="0"/>
                        </a:rPr>
                        <a:t> Review</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7.5</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155.0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17</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SM Initial CPT</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5.0</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18</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LV Stage I </a:t>
                      </a:r>
                      <a:r>
                        <a:rPr lang="en-US" sz="750" b="1" i="0" u="none" strike="noStrike" dirty="0" smtClean="0">
                          <a:solidFill>
                            <a:srgbClr val="000000"/>
                          </a:solidFill>
                          <a:latin typeface="Arial" pitchFamily="34" charset="0"/>
                          <a:cs typeface="Arial" pitchFamily="34" charset="0"/>
                        </a:rPr>
                        <a:t>Assy. Complete</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2.5</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19</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Cargo Int. Demo</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2.5</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157.5</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20</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Mission </a:t>
                      </a:r>
                      <a:r>
                        <a:rPr lang="en-US" sz="750" b="1" i="0" u="none" strike="noStrike" dirty="0" smtClean="0">
                          <a:solidFill>
                            <a:srgbClr val="000000"/>
                          </a:solidFill>
                          <a:latin typeface="Arial" pitchFamily="34" charset="0"/>
                          <a:cs typeface="Arial" pitchFamily="34" charset="0"/>
                        </a:rPr>
                        <a:t>Readiness</a:t>
                      </a:r>
                      <a:r>
                        <a:rPr lang="en-US" sz="750" b="1" i="0" u="none" strike="noStrike" baseline="0" dirty="0" smtClean="0">
                          <a:solidFill>
                            <a:srgbClr val="000000"/>
                          </a:solidFill>
                          <a:latin typeface="Arial" pitchFamily="34" charset="0"/>
                          <a:cs typeface="Arial" pitchFamily="34" charset="0"/>
                        </a:rPr>
                        <a:t> Review</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mn-lt"/>
                        </a:rPr>
                        <a:t>2.5</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21</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a:solidFill>
                            <a:srgbClr val="000000"/>
                          </a:solidFill>
                          <a:latin typeface="Arial" pitchFamily="34" charset="0"/>
                          <a:cs typeface="Arial" pitchFamily="34" charset="0"/>
                        </a:rPr>
                        <a:t>System Demo Flight</a:t>
                      </a: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mn-lt"/>
                        </a:rPr>
                        <a:t>2.5</a:t>
                      </a:r>
                      <a:endParaRPr lang="en-US" sz="700" b="1" dirty="0">
                        <a:latin typeface="+mn-lt"/>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a:xfrm>
            <a:off x="609600" y="228600"/>
            <a:ext cx="4685414" cy="609600"/>
          </a:xfrm>
        </p:spPr>
        <p:txBody>
          <a:bodyPr/>
          <a:lstStyle/>
          <a:p>
            <a:r>
              <a:rPr lang="en-US" dirty="0" smtClean="0"/>
              <a:t>Orbital COTS Milestones </a:t>
            </a:r>
            <a:endParaRPr lang="en-US" dirty="0"/>
          </a:p>
        </p:txBody>
      </p:sp>
      <p:grpSp>
        <p:nvGrpSpPr>
          <p:cNvPr id="3" name="Group 138"/>
          <p:cNvGrpSpPr/>
          <p:nvPr/>
        </p:nvGrpSpPr>
        <p:grpSpPr>
          <a:xfrm>
            <a:off x="150279" y="6238793"/>
            <a:ext cx="3050121" cy="493381"/>
            <a:chOff x="150279" y="6238793"/>
            <a:chExt cx="3050121" cy="493381"/>
          </a:xfrm>
        </p:grpSpPr>
        <p:sp>
          <p:nvSpPr>
            <p:cNvPr id="187" name="AutoShape 23"/>
            <p:cNvSpPr>
              <a:spLocks noChangeArrowheads="1"/>
            </p:cNvSpPr>
            <p:nvPr/>
          </p:nvSpPr>
          <p:spPr bwMode="auto">
            <a:xfrm flipV="1">
              <a:off x="150279" y="62409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88" name="AutoShape 54"/>
            <p:cNvSpPr>
              <a:spLocks noChangeArrowheads="1"/>
            </p:cNvSpPr>
            <p:nvPr/>
          </p:nvSpPr>
          <p:spPr bwMode="auto">
            <a:xfrm flipV="1">
              <a:off x="157801" y="6487699"/>
              <a:ext cx="137160" cy="182880"/>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89" name="Text Box 16"/>
            <p:cNvSpPr txBox="1">
              <a:spLocks noChangeArrowheads="1"/>
            </p:cNvSpPr>
            <p:nvPr/>
          </p:nvSpPr>
          <p:spPr bwMode="auto">
            <a:xfrm>
              <a:off x="337843" y="6238793"/>
              <a:ext cx="1422789"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Current Plan</a:t>
              </a:r>
              <a:endParaRPr lang="en-US" sz="800" b="1" dirty="0">
                <a:solidFill>
                  <a:srgbClr val="FFFFFF"/>
                </a:solidFill>
              </a:endParaRPr>
            </a:p>
          </p:txBody>
        </p:sp>
        <p:sp>
          <p:nvSpPr>
            <p:cNvPr id="190" name="Text Box 17"/>
            <p:cNvSpPr txBox="1">
              <a:spLocks noChangeArrowheads="1"/>
            </p:cNvSpPr>
            <p:nvPr/>
          </p:nvSpPr>
          <p:spPr bwMode="auto">
            <a:xfrm>
              <a:off x="325306" y="6487699"/>
              <a:ext cx="1904742" cy="244475"/>
            </a:xfrm>
            <a:prstGeom prst="rect">
              <a:avLst/>
            </a:prstGeom>
            <a:noFill/>
            <a:ln w="9525" algn="ctr">
              <a:noFill/>
              <a:miter lim="800000"/>
              <a:headEnd type="none" w="lg" len="lg"/>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Actual Completion Date</a:t>
              </a:r>
            </a:p>
          </p:txBody>
        </p:sp>
        <p:sp>
          <p:nvSpPr>
            <p:cNvPr id="191" name="AutoShape 244"/>
            <p:cNvSpPr>
              <a:spLocks noChangeArrowheads="1"/>
            </p:cNvSpPr>
            <p:nvPr/>
          </p:nvSpPr>
          <p:spPr bwMode="auto">
            <a:xfrm flipV="1">
              <a:off x="1855919" y="6487699"/>
              <a:ext cx="137160" cy="182880"/>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92" name="AutoShape 23"/>
            <p:cNvSpPr>
              <a:spLocks noChangeArrowheads="1"/>
            </p:cNvSpPr>
            <p:nvPr/>
          </p:nvSpPr>
          <p:spPr bwMode="auto">
            <a:xfrm flipV="1">
              <a:off x="1843512" y="624099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93" name="Text Box 176"/>
            <p:cNvSpPr txBox="1">
              <a:spLocks noChangeArrowheads="1"/>
            </p:cNvSpPr>
            <p:nvPr/>
          </p:nvSpPr>
          <p:spPr bwMode="auto">
            <a:xfrm>
              <a:off x="2016906" y="6240992"/>
              <a:ext cx="1183494"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Initial SAA Plan</a:t>
              </a:r>
            </a:p>
          </p:txBody>
        </p:sp>
        <p:sp>
          <p:nvSpPr>
            <p:cNvPr id="194" name="Text Box 219"/>
            <p:cNvSpPr txBox="1">
              <a:spLocks noChangeArrowheads="1"/>
            </p:cNvSpPr>
            <p:nvPr/>
          </p:nvSpPr>
          <p:spPr bwMode="auto">
            <a:xfrm>
              <a:off x="2016906" y="6485467"/>
              <a:ext cx="1166466"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Projected</a:t>
              </a:r>
            </a:p>
          </p:txBody>
        </p:sp>
      </p:grpSp>
      <p:sp>
        <p:nvSpPr>
          <p:cNvPr id="138" name="TextBox 137"/>
          <p:cNvSpPr txBox="1"/>
          <p:nvPr/>
        </p:nvSpPr>
        <p:spPr>
          <a:xfrm>
            <a:off x="7526867" y="6553200"/>
            <a:ext cx="829733"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03-30-11</a:t>
            </a:r>
            <a:endParaRPr lang="en-US" sz="1000" dirty="0">
              <a:solidFill>
                <a:srgbClr val="000000"/>
              </a:solidFill>
              <a:latin typeface="Arial" pitchFamily="34" charset="0"/>
              <a:cs typeface="Arial" pitchFamily="34" charset="0"/>
            </a:endParaRPr>
          </a:p>
        </p:txBody>
      </p:sp>
      <p:sp>
        <p:nvSpPr>
          <p:cNvPr id="133" name="AutoShape 54"/>
          <p:cNvSpPr>
            <a:spLocks noChangeArrowheads="1"/>
          </p:cNvSpPr>
          <p:nvPr/>
        </p:nvSpPr>
        <p:spPr bwMode="auto">
          <a:xfrm flipV="1">
            <a:off x="5167760" y="4267200"/>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36" name="AutoShape 23"/>
          <p:cNvSpPr>
            <a:spLocks noChangeArrowheads="1"/>
          </p:cNvSpPr>
          <p:nvPr/>
        </p:nvSpPr>
        <p:spPr bwMode="auto">
          <a:xfrm flipV="1">
            <a:off x="4438905" y="4059301"/>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111" name="Straight Arrow Connector 110"/>
          <p:cNvCxnSpPr>
            <a:stCxn id="36" idx="5"/>
            <a:endCxn id="143" idx="1"/>
          </p:cNvCxnSpPr>
          <p:nvPr/>
        </p:nvCxnSpPr>
        <p:spPr bwMode="auto">
          <a:xfrm flipV="1">
            <a:off x="4541775" y="4144884"/>
            <a:ext cx="235650" cy="5857"/>
          </a:xfrm>
          <a:prstGeom prst="straightConnector1">
            <a:avLst/>
          </a:prstGeom>
          <a:noFill/>
          <a:ln w="9525" cap="flat" cmpd="sng" algn="ctr">
            <a:solidFill>
              <a:schemeClr val="tx1"/>
            </a:solidFill>
            <a:prstDash val="dash"/>
            <a:round/>
            <a:headEnd type="none" w="lg" len="lg"/>
            <a:tailEnd type="triangle"/>
          </a:ln>
          <a:effectLst/>
        </p:spPr>
      </p:cxnSp>
      <p:sp>
        <p:nvSpPr>
          <p:cNvPr id="18" name="AutoShape 54"/>
          <p:cNvSpPr>
            <a:spLocks noChangeArrowheads="1"/>
          </p:cNvSpPr>
          <p:nvPr/>
        </p:nvSpPr>
        <p:spPr bwMode="auto">
          <a:xfrm flipV="1">
            <a:off x="4439561" y="3851993"/>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99" name="TextBox 98"/>
          <p:cNvSpPr txBox="1"/>
          <p:nvPr/>
        </p:nvSpPr>
        <p:spPr>
          <a:xfrm>
            <a:off x="4216388" y="4120702"/>
            <a:ext cx="28480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Aug</a:t>
            </a:r>
            <a:endParaRPr lang="en-US" sz="700" b="1" dirty="0">
              <a:solidFill>
                <a:srgbClr val="000000"/>
              </a:solidFill>
              <a:latin typeface="Arial" pitchFamily="34" charset="0"/>
              <a:cs typeface="Arial" pitchFamily="34" charset="0"/>
            </a:endParaRPr>
          </a:p>
        </p:txBody>
      </p:sp>
      <p:sp>
        <p:nvSpPr>
          <p:cNvPr id="100" name="TextBox 99"/>
          <p:cNvSpPr txBox="1"/>
          <p:nvPr/>
        </p:nvSpPr>
        <p:spPr>
          <a:xfrm>
            <a:off x="4801468" y="4116964"/>
            <a:ext cx="42832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Nov 6</a:t>
            </a:r>
            <a:endParaRPr lang="en-US" sz="700" b="1" dirty="0">
              <a:solidFill>
                <a:srgbClr val="000000"/>
              </a:solidFill>
              <a:latin typeface="Arial" pitchFamily="34" charset="0"/>
              <a:cs typeface="Arial" pitchFamily="34" charset="0"/>
            </a:endParaRPr>
          </a:p>
        </p:txBody>
      </p:sp>
      <p:sp>
        <p:nvSpPr>
          <p:cNvPr id="122" name="TextBox 121"/>
          <p:cNvSpPr txBox="1"/>
          <p:nvPr/>
        </p:nvSpPr>
        <p:spPr>
          <a:xfrm>
            <a:off x="3795358" y="3478834"/>
            <a:ext cx="26949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a:t>
            </a:r>
            <a:endParaRPr lang="en-US" sz="700" b="1" dirty="0">
              <a:solidFill>
                <a:srgbClr val="000000"/>
              </a:solidFill>
              <a:latin typeface="Arial" pitchFamily="34" charset="0"/>
              <a:cs typeface="Arial" pitchFamily="34" charset="0"/>
            </a:endParaRPr>
          </a:p>
        </p:txBody>
      </p:sp>
      <p:sp>
        <p:nvSpPr>
          <p:cNvPr id="23" name="AutoShape 54"/>
          <p:cNvSpPr>
            <a:spLocks noChangeArrowheads="1"/>
          </p:cNvSpPr>
          <p:nvPr/>
        </p:nvSpPr>
        <p:spPr bwMode="auto">
          <a:xfrm flipV="1">
            <a:off x="3910593" y="3220033"/>
            <a:ext cx="137160" cy="164592"/>
          </a:xfrm>
          <a:prstGeom prst="triangle">
            <a:avLst>
              <a:gd name="adj" fmla="val 46713"/>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2" name="AutoShape 23"/>
          <p:cNvSpPr>
            <a:spLocks noChangeArrowheads="1"/>
          </p:cNvSpPr>
          <p:nvPr/>
        </p:nvSpPr>
        <p:spPr bwMode="auto">
          <a:xfrm flipV="1">
            <a:off x="3239178" y="3423274"/>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54" name="Straight Arrow Connector 53"/>
          <p:cNvCxnSpPr>
            <a:stCxn id="42" idx="5"/>
            <a:endCxn id="35" idx="1"/>
          </p:cNvCxnSpPr>
          <p:nvPr/>
        </p:nvCxnSpPr>
        <p:spPr bwMode="auto">
          <a:xfrm flipV="1">
            <a:off x="3342048" y="3513857"/>
            <a:ext cx="701410" cy="857"/>
          </a:xfrm>
          <a:prstGeom prst="straightConnector1">
            <a:avLst/>
          </a:prstGeom>
          <a:noFill/>
          <a:ln w="9525" cap="flat" cmpd="sng" algn="ctr">
            <a:solidFill>
              <a:schemeClr val="tx1"/>
            </a:solidFill>
            <a:prstDash val="dash"/>
            <a:round/>
            <a:headEnd type="none" w="lg" len="lg"/>
            <a:tailEnd type="triangle"/>
          </a:ln>
          <a:effectLst/>
        </p:spPr>
      </p:cxnSp>
      <p:sp>
        <p:nvSpPr>
          <p:cNvPr id="117" name="TextBox 116"/>
          <p:cNvSpPr txBox="1"/>
          <p:nvPr/>
        </p:nvSpPr>
        <p:spPr>
          <a:xfrm>
            <a:off x="4166926" y="3478178"/>
            <a:ext cx="38561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May 22</a:t>
            </a:r>
            <a:endParaRPr lang="en-US" sz="700" b="1" dirty="0">
              <a:solidFill>
                <a:srgbClr val="000000"/>
              </a:solidFill>
              <a:latin typeface="Arial" pitchFamily="34" charset="0"/>
              <a:cs typeface="Arial" pitchFamily="34" charset="0"/>
            </a:endParaRPr>
          </a:p>
        </p:txBody>
      </p:sp>
      <p:sp>
        <p:nvSpPr>
          <p:cNvPr id="118" name="TextBox 117"/>
          <p:cNvSpPr txBox="1"/>
          <p:nvPr/>
        </p:nvSpPr>
        <p:spPr>
          <a:xfrm>
            <a:off x="3996856" y="3260040"/>
            <a:ext cx="37412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27</a:t>
            </a:r>
            <a:endParaRPr lang="en-US" sz="700" b="1" dirty="0">
              <a:solidFill>
                <a:srgbClr val="000000"/>
              </a:solidFill>
              <a:latin typeface="Arial" pitchFamily="34" charset="0"/>
              <a:cs typeface="Arial" pitchFamily="34" charset="0"/>
            </a:endParaRPr>
          </a:p>
        </p:txBody>
      </p:sp>
      <p:sp>
        <p:nvSpPr>
          <p:cNvPr id="121" name="TextBox 120"/>
          <p:cNvSpPr txBox="1"/>
          <p:nvPr/>
        </p:nvSpPr>
        <p:spPr>
          <a:xfrm>
            <a:off x="3027405" y="3486590"/>
            <a:ext cx="277151"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28" name="TextBox 127"/>
          <p:cNvSpPr txBox="1"/>
          <p:nvPr/>
        </p:nvSpPr>
        <p:spPr>
          <a:xfrm>
            <a:off x="3226404" y="2005056"/>
            <a:ext cx="38433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Aug 14</a:t>
            </a:r>
            <a:endParaRPr lang="en-US" sz="700" b="1" dirty="0">
              <a:solidFill>
                <a:srgbClr val="000000"/>
              </a:solidFill>
              <a:latin typeface="Arial" pitchFamily="34" charset="0"/>
              <a:cs typeface="Arial" pitchFamily="34" charset="0"/>
            </a:endParaRPr>
          </a:p>
        </p:txBody>
      </p:sp>
      <p:sp>
        <p:nvSpPr>
          <p:cNvPr id="127" name="TextBox 126"/>
          <p:cNvSpPr txBox="1"/>
          <p:nvPr/>
        </p:nvSpPr>
        <p:spPr>
          <a:xfrm>
            <a:off x="3104002" y="1805845"/>
            <a:ext cx="34988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 17</a:t>
            </a:r>
            <a:endParaRPr lang="en-US" sz="700" b="1" dirty="0">
              <a:solidFill>
                <a:srgbClr val="000000"/>
              </a:solidFill>
              <a:latin typeface="Arial" pitchFamily="34" charset="0"/>
              <a:cs typeface="Arial" pitchFamily="34" charset="0"/>
            </a:endParaRPr>
          </a:p>
        </p:txBody>
      </p:sp>
      <p:sp>
        <p:nvSpPr>
          <p:cNvPr id="12" name="AutoShape 54"/>
          <p:cNvSpPr>
            <a:spLocks noChangeArrowheads="1"/>
          </p:cNvSpPr>
          <p:nvPr/>
        </p:nvSpPr>
        <p:spPr bwMode="auto">
          <a:xfrm flipV="1">
            <a:off x="2607614" y="1532809"/>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 name="AutoShape 54"/>
          <p:cNvSpPr>
            <a:spLocks noChangeArrowheads="1"/>
          </p:cNvSpPr>
          <p:nvPr/>
        </p:nvSpPr>
        <p:spPr bwMode="auto">
          <a:xfrm flipV="1">
            <a:off x="3069366" y="1744230"/>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1" name="AutoShape 54"/>
          <p:cNvSpPr>
            <a:spLocks noChangeArrowheads="1"/>
          </p:cNvSpPr>
          <p:nvPr/>
        </p:nvSpPr>
        <p:spPr bwMode="auto">
          <a:xfrm flipV="1">
            <a:off x="3795771" y="300923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5" name="AutoShape 23"/>
          <p:cNvSpPr>
            <a:spLocks noChangeArrowheads="1"/>
          </p:cNvSpPr>
          <p:nvPr/>
        </p:nvSpPr>
        <p:spPr bwMode="auto">
          <a:xfrm flipV="1">
            <a:off x="2916515" y="1738946"/>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6" name="AutoShape 23"/>
          <p:cNvSpPr>
            <a:spLocks noChangeArrowheads="1"/>
          </p:cNvSpPr>
          <p:nvPr/>
        </p:nvSpPr>
        <p:spPr bwMode="auto">
          <a:xfrm flipV="1">
            <a:off x="3069384" y="19531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7" name="AutoShape 23"/>
          <p:cNvSpPr>
            <a:spLocks noChangeArrowheads="1"/>
          </p:cNvSpPr>
          <p:nvPr/>
        </p:nvSpPr>
        <p:spPr bwMode="auto">
          <a:xfrm flipV="1">
            <a:off x="3384712" y="2377511"/>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19" name="TextBox 118"/>
          <p:cNvSpPr txBox="1"/>
          <p:nvPr/>
        </p:nvSpPr>
        <p:spPr>
          <a:xfrm>
            <a:off x="3861096" y="3059928"/>
            <a:ext cx="37285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Feb 18</a:t>
            </a:r>
            <a:endParaRPr lang="en-US" sz="700" b="1" dirty="0">
              <a:solidFill>
                <a:srgbClr val="000000"/>
              </a:solidFill>
              <a:latin typeface="Arial" pitchFamily="34" charset="0"/>
              <a:cs typeface="Arial" pitchFamily="34" charset="0"/>
            </a:endParaRPr>
          </a:p>
        </p:txBody>
      </p:sp>
      <p:sp>
        <p:nvSpPr>
          <p:cNvPr id="123" name="TextBox 122"/>
          <p:cNvSpPr txBox="1"/>
          <p:nvPr/>
        </p:nvSpPr>
        <p:spPr>
          <a:xfrm>
            <a:off x="3088925" y="2642119"/>
            <a:ext cx="32691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 9</a:t>
            </a:r>
            <a:endParaRPr lang="en-US" sz="700" b="1" dirty="0">
              <a:solidFill>
                <a:srgbClr val="000000"/>
              </a:solidFill>
              <a:latin typeface="Arial" pitchFamily="34" charset="0"/>
              <a:cs typeface="Arial" pitchFamily="34" charset="0"/>
            </a:endParaRPr>
          </a:p>
        </p:txBody>
      </p:sp>
      <p:sp>
        <p:nvSpPr>
          <p:cNvPr id="124" name="TextBox 123"/>
          <p:cNvSpPr txBox="1"/>
          <p:nvPr/>
        </p:nvSpPr>
        <p:spPr>
          <a:xfrm>
            <a:off x="2901593" y="2439301"/>
            <a:ext cx="376681"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 22</a:t>
            </a:r>
            <a:endParaRPr lang="en-US" sz="700" b="1" dirty="0">
              <a:solidFill>
                <a:srgbClr val="000000"/>
              </a:solidFill>
              <a:latin typeface="Arial" pitchFamily="34" charset="0"/>
              <a:cs typeface="Arial" pitchFamily="34" charset="0"/>
            </a:endParaRPr>
          </a:p>
        </p:txBody>
      </p:sp>
      <p:sp>
        <p:nvSpPr>
          <p:cNvPr id="125" name="TextBox 124"/>
          <p:cNvSpPr txBox="1"/>
          <p:nvPr/>
        </p:nvSpPr>
        <p:spPr>
          <a:xfrm>
            <a:off x="2692140" y="1809821"/>
            <a:ext cx="27332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a:t>
            </a:r>
            <a:endParaRPr lang="en-US" sz="700" b="1" dirty="0">
              <a:solidFill>
                <a:srgbClr val="000000"/>
              </a:solidFill>
              <a:latin typeface="Arial" pitchFamily="34" charset="0"/>
              <a:cs typeface="Arial" pitchFamily="34" charset="0"/>
            </a:endParaRPr>
          </a:p>
        </p:txBody>
      </p:sp>
      <p:sp>
        <p:nvSpPr>
          <p:cNvPr id="126" name="TextBox 125"/>
          <p:cNvSpPr txBox="1"/>
          <p:nvPr/>
        </p:nvSpPr>
        <p:spPr>
          <a:xfrm>
            <a:off x="3534724" y="2649709"/>
            <a:ext cx="28098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Nov</a:t>
            </a:r>
            <a:endParaRPr lang="en-US" sz="700" b="1" dirty="0">
              <a:solidFill>
                <a:srgbClr val="000000"/>
              </a:solidFill>
              <a:latin typeface="Arial" pitchFamily="34" charset="0"/>
              <a:cs typeface="Arial" pitchFamily="34" charset="0"/>
            </a:endParaRPr>
          </a:p>
        </p:txBody>
      </p:sp>
      <p:sp>
        <p:nvSpPr>
          <p:cNvPr id="19" name="AutoShape 54"/>
          <p:cNvSpPr>
            <a:spLocks noChangeArrowheads="1"/>
          </p:cNvSpPr>
          <p:nvPr/>
        </p:nvSpPr>
        <p:spPr bwMode="auto">
          <a:xfrm flipV="1">
            <a:off x="3262778" y="237579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0" name="TextBox 129"/>
          <p:cNvSpPr txBox="1"/>
          <p:nvPr/>
        </p:nvSpPr>
        <p:spPr>
          <a:xfrm>
            <a:off x="3473675" y="2417859"/>
            <a:ext cx="26694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a:t>
            </a:r>
            <a:endParaRPr lang="en-US" sz="700" b="1" dirty="0">
              <a:solidFill>
                <a:srgbClr val="000000"/>
              </a:solidFill>
              <a:latin typeface="Arial" pitchFamily="34" charset="0"/>
              <a:cs typeface="Arial" pitchFamily="34" charset="0"/>
            </a:endParaRPr>
          </a:p>
        </p:txBody>
      </p:sp>
      <p:sp>
        <p:nvSpPr>
          <p:cNvPr id="131" name="TextBox 130"/>
          <p:cNvSpPr txBox="1"/>
          <p:nvPr/>
        </p:nvSpPr>
        <p:spPr>
          <a:xfrm>
            <a:off x="2863496" y="2018910"/>
            <a:ext cx="25035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a:t>
            </a:r>
            <a:endParaRPr lang="en-US" sz="700" b="1" dirty="0">
              <a:solidFill>
                <a:srgbClr val="000000"/>
              </a:solidFill>
              <a:latin typeface="Arial" pitchFamily="34" charset="0"/>
              <a:cs typeface="Arial" pitchFamily="34" charset="0"/>
            </a:endParaRPr>
          </a:p>
        </p:txBody>
      </p:sp>
      <p:sp>
        <p:nvSpPr>
          <p:cNvPr id="132" name="TextBox 131"/>
          <p:cNvSpPr txBox="1"/>
          <p:nvPr/>
        </p:nvSpPr>
        <p:spPr>
          <a:xfrm>
            <a:off x="2636284" y="1580320"/>
            <a:ext cx="37412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31</a:t>
            </a:r>
            <a:endParaRPr lang="en-US" sz="700" b="1" dirty="0">
              <a:solidFill>
                <a:srgbClr val="000000"/>
              </a:solidFill>
              <a:latin typeface="Arial" pitchFamily="34" charset="0"/>
              <a:cs typeface="Arial" pitchFamily="34" charset="0"/>
            </a:endParaRPr>
          </a:p>
        </p:txBody>
      </p:sp>
      <p:sp>
        <p:nvSpPr>
          <p:cNvPr id="35" name="AutoShape 23"/>
          <p:cNvSpPr>
            <a:spLocks noChangeArrowheads="1"/>
          </p:cNvSpPr>
          <p:nvPr/>
        </p:nvSpPr>
        <p:spPr bwMode="auto">
          <a:xfrm flipV="1">
            <a:off x="4009168" y="3422417"/>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2" name="AutoShape 54"/>
          <p:cNvSpPr>
            <a:spLocks noChangeArrowheads="1"/>
          </p:cNvSpPr>
          <p:nvPr/>
        </p:nvSpPr>
        <p:spPr bwMode="auto">
          <a:xfrm flipV="1">
            <a:off x="4333429" y="3638814"/>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4" name="AutoShape 54"/>
          <p:cNvSpPr>
            <a:spLocks noChangeArrowheads="1"/>
          </p:cNvSpPr>
          <p:nvPr/>
        </p:nvSpPr>
        <p:spPr bwMode="auto">
          <a:xfrm flipV="1">
            <a:off x="4136488" y="3425342"/>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38" name="AutoShape 23"/>
          <p:cNvSpPr>
            <a:spLocks noChangeArrowheads="1"/>
          </p:cNvSpPr>
          <p:nvPr/>
        </p:nvSpPr>
        <p:spPr bwMode="auto">
          <a:xfrm flipV="1">
            <a:off x="3447238" y="258317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6" name="AutoShape 23"/>
          <p:cNvSpPr>
            <a:spLocks noChangeArrowheads="1"/>
          </p:cNvSpPr>
          <p:nvPr/>
        </p:nvSpPr>
        <p:spPr bwMode="auto">
          <a:xfrm flipV="1">
            <a:off x="4230971" y="3845677"/>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70" name="Straight Arrow Connector 69"/>
          <p:cNvCxnSpPr>
            <a:stCxn id="46" idx="5"/>
            <a:endCxn id="18" idx="1"/>
          </p:cNvCxnSpPr>
          <p:nvPr/>
        </p:nvCxnSpPr>
        <p:spPr bwMode="auto">
          <a:xfrm flipV="1">
            <a:off x="4333841" y="3934289"/>
            <a:ext cx="140010" cy="2828"/>
          </a:xfrm>
          <a:prstGeom prst="straightConnector1">
            <a:avLst/>
          </a:prstGeom>
          <a:noFill/>
          <a:ln w="9525" cap="flat" cmpd="sng" algn="ctr">
            <a:solidFill>
              <a:schemeClr val="tx1"/>
            </a:solidFill>
            <a:prstDash val="dash"/>
            <a:round/>
            <a:headEnd type="none" w="lg" len="lg"/>
            <a:tailEnd type="triangle"/>
          </a:ln>
          <a:effectLst/>
        </p:spPr>
      </p:cxnSp>
      <p:sp>
        <p:nvSpPr>
          <p:cNvPr id="115" name="TextBox 114"/>
          <p:cNvSpPr txBox="1"/>
          <p:nvPr/>
        </p:nvSpPr>
        <p:spPr>
          <a:xfrm>
            <a:off x="4491808" y="3890176"/>
            <a:ext cx="38433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Aug 13</a:t>
            </a:r>
            <a:endParaRPr lang="en-US" sz="700" b="1" dirty="0">
              <a:solidFill>
                <a:srgbClr val="000000"/>
              </a:solidFill>
              <a:latin typeface="Arial" pitchFamily="34" charset="0"/>
              <a:cs typeface="Arial" pitchFamily="34" charset="0"/>
            </a:endParaRPr>
          </a:p>
        </p:txBody>
      </p:sp>
      <p:sp>
        <p:nvSpPr>
          <p:cNvPr id="116" name="TextBox 115"/>
          <p:cNvSpPr txBox="1"/>
          <p:nvPr/>
        </p:nvSpPr>
        <p:spPr>
          <a:xfrm>
            <a:off x="4398723" y="3681456"/>
            <a:ext cx="34988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 31</a:t>
            </a:r>
          </a:p>
        </p:txBody>
      </p:sp>
      <p:sp>
        <p:nvSpPr>
          <p:cNvPr id="120" name="TextBox 119"/>
          <p:cNvSpPr txBox="1"/>
          <p:nvPr/>
        </p:nvSpPr>
        <p:spPr>
          <a:xfrm>
            <a:off x="4007748" y="3898128"/>
            <a:ext cx="27332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a:t>
            </a:r>
            <a:endParaRPr lang="en-US" sz="700" b="1" dirty="0">
              <a:solidFill>
                <a:srgbClr val="000000"/>
              </a:solidFill>
              <a:latin typeface="Arial" pitchFamily="34" charset="0"/>
              <a:cs typeface="Arial" pitchFamily="34" charset="0"/>
            </a:endParaRPr>
          </a:p>
        </p:txBody>
      </p:sp>
      <p:sp>
        <p:nvSpPr>
          <p:cNvPr id="143" name="AutoShape 54"/>
          <p:cNvSpPr>
            <a:spLocks noChangeArrowheads="1"/>
          </p:cNvSpPr>
          <p:nvPr/>
        </p:nvSpPr>
        <p:spPr bwMode="auto">
          <a:xfrm flipV="1">
            <a:off x="4743135" y="406258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135" name="AutoShape 54"/>
          <p:cNvSpPr>
            <a:spLocks noChangeArrowheads="1"/>
          </p:cNvSpPr>
          <p:nvPr/>
        </p:nvSpPr>
        <p:spPr bwMode="auto">
          <a:xfrm flipV="1">
            <a:off x="6155202" y="5327125"/>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34" name="AutoShape 23"/>
          <p:cNvSpPr>
            <a:spLocks noChangeArrowheads="1"/>
          </p:cNvSpPr>
          <p:nvPr/>
        </p:nvSpPr>
        <p:spPr bwMode="auto">
          <a:xfrm flipV="1">
            <a:off x="4543807" y="4273150"/>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7" name="AutoShape 23"/>
          <p:cNvSpPr>
            <a:spLocks noChangeArrowheads="1"/>
          </p:cNvSpPr>
          <p:nvPr/>
        </p:nvSpPr>
        <p:spPr bwMode="auto">
          <a:xfrm flipV="1">
            <a:off x="3904496" y="4263236"/>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72" name="Straight Arrow Connector 71"/>
          <p:cNvCxnSpPr>
            <a:stCxn id="47" idx="5"/>
            <a:endCxn id="34" idx="1"/>
          </p:cNvCxnSpPr>
          <p:nvPr/>
        </p:nvCxnSpPr>
        <p:spPr bwMode="auto">
          <a:xfrm>
            <a:off x="4007366" y="4354676"/>
            <a:ext cx="570731" cy="9914"/>
          </a:xfrm>
          <a:prstGeom prst="straightConnector1">
            <a:avLst/>
          </a:prstGeom>
          <a:noFill/>
          <a:ln w="9525" cap="flat" cmpd="sng" algn="ctr">
            <a:solidFill>
              <a:schemeClr val="tx1"/>
            </a:solidFill>
            <a:prstDash val="dash"/>
            <a:round/>
            <a:headEnd type="none" w="lg" len="lg"/>
            <a:tailEnd type="triangle"/>
          </a:ln>
          <a:effectLst/>
        </p:spPr>
      </p:cxnSp>
      <p:cxnSp>
        <p:nvCxnSpPr>
          <p:cNvPr id="74" name="Straight Arrow Connector 73"/>
          <p:cNvCxnSpPr>
            <a:stCxn id="34" idx="5"/>
            <a:endCxn id="133" idx="1"/>
          </p:cNvCxnSpPr>
          <p:nvPr/>
        </p:nvCxnSpPr>
        <p:spPr bwMode="auto">
          <a:xfrm flipV="1">
            <a:off x="4646677" y="4349496"/>
            <a:ext cx="555373" cy="15094"/>
          </a:xfrm>
          <a:prstGeom prst="straightConnector1">
            <a:avLst/>
          </a:prstGeom>
          <a:noFill/>
          <a:ln w="9525" cap="flat" cmpd="sng" algn="ctr">
            <a:solidFill>
              <a:schemeClr val="tx1"/>
            </a:solidFill>
            <a:prstDash val="dash"/>
            <a:round/>
            <a:headEnd type="none" w="lg" len="lg"/>
            <a:tailEnd type="triangle"/>
          </a:ln>
          <a:effectLst/>
        </p:spPr>
      </p:cxnSp>
      <p:sp>
        <p:nvSpPr>
          <p:cNvPr id="95" name="TextBox 94"/>
          <p:cNvSpPr txBox="1"/>
          <p:nvPr/>
        </p:nvSpPr>
        <p:spPr>
          <a:xfrm>
            <a:off x="3702419" y="4335885"/>
            <a:ext cx="274599" cy="187624"/>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sp>
        <p:nvSpPr>
          <p:cNvPr id="96" name="TextBox 95"/>
          <p:cNvSpPr txBox="1"/>
          <p:nvPr/>
        </p:nvSpPr>
        <p:spPr>
          <a:xfrm>
            <a:off x="5217213" y="4325018"/>
            <a:ext cx="498724" cy="187624"/>
          </a:xfrm>
          <a:prstGeom prst="rect">
            <a:avLst/>
          </a:prstGeom>
          <a:noFill/>
        </p:spPr>
        <p:txBody>
          <a:bodyPr wrap="square" rtlCol="0">
            <a:spAutoFit/>
          </a:bodyPr>
          <a:lstStyle/>
          <a:p>
            <a:r>
              <a:rPr lang="en-US" sz="700" b="1" dirty="0" smtClean="0">
                <a:solidFill>
                  <a:srgbClr val="000000"/>
                </a:solidFill>
                <a:latin typeface="Arial" pitchFamily="34" charset="0"/>
                <a:cs typeface="Arial" pitchFamily="34" charset="0"/>
              </a:rPr>
              <a:t>Mar 23</a:t>
            </a:r>
            <a:endParaRPr lang="en-US" sz="700" b="1" dirty="0">
              <a:solidFill>
                <a:srgbClr val="000000"/>
              </a:solidFill>
              <a:latin typeface="Arial" pitchFamily="34" charset="0"/>
              <a:cs typeface="Arial" pitchFamily="34" charset="0"/>
            </a:endParaRPr>
          </a:p>
        </p:txBody>
      </p:sp>
      <p:sp>
        <p:nvSpPr>
          <p:cNvPr id="97" name="TextBox 96"/>
          <p:cNvSpPr txBox="1"/>
          <p:nvPr/>
        </p:nvSpPr>
        <p:spPr>
          <a:xfrm>
            <a:off x="4302521" y="4335548"/>
            <a:ext cx="277151" cy="187624"/>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34" name="TextBox 133"/>
          <p:cNvSpPr txBox="1"/>
          <p:nvPr/>
        </p:nvSpPr>
        <p:spPr>
          <a:xfrm>
            <a:off x="5742263" y="4536575"/>
            <a:ext cx="492058" cy="200055"/>
          </a:xfrm>
          <a:prstGeom prst="rect">
            <a:avLst/>
          </a:prstGeom>
          <a:noFill/>
        </p:spPr>
        <p:txBody>
          <a:bodyPr wrap="square" rtlCol="0">
            <a:spAutoFit/>
          </a:bodyPr>
          <a:lstStyle/>
          <a:p>
            <a:r>
              <a:rPr lang="en-US" sz="700" b="1" dirty="0" smtClean="0">
                <a:solidFill>
                  <a:srgbClr val="000000"/>
                </a:solidFill>
                <a:latin typeface="Arial" pitchFamily="34" charset="0"/>
                <a:cs typeface="Arial" pitchFamily="34" charset="0"/>
              </a:rPr>
              <a:t>Aug 30</a:t>
            </a:r>
            <a:endParaRPr lang="en-US" sz="700" b="1" dirty="0">
              <a:solidFill>
                <a:srgbClr val="000000"/>
              </a:solidFill>
              <a:latin typeface="Arial" pitchFamily="34" charset="0"/>
              <a:cs typeface="Arial" pitchFamily="34" charset="0"/>
            </a:endParaRPr>
          </a:p>
        </p:txBody>
      </p:sp>
      <p:cxnSp>
        <p:nvCxnSpPr>
          <p:cNvPr id="137" name="Straight Arrow Connector 136"/>
          <p:cNvCxnSpPr>
            <a:stCxn id="32" idx="5"/>
            <a:endCxn id="136" idx="1"/>
          </p:cNvCxnSpPr>
          <p:nvPr/>
        </p:nvCxnSpPr>
        <p:spPr bwMode="auto">
          <a:xfrm flipV="1">
            <a:off x="5366029" y="4775757"/>
            <a:ext cx="686608" cy="9251"/>
          </a:xfrm>
          <a:prstGeom prst="straightConnector1">
            <a:avLst/>
          </a:prstGeom>
          <a:noFill/>
          <a:ln w="9525" cap="flat" cmpd="sng" algn="ctr">
            <a:solidFill>
              <a:srgbClr val="FF0000"/>
            </a:solidFill>
            <a:prstDash val="dash"/>
            <a:round/>
            <a:headEnd type="none" w="lg" len="lg"/>
            <a:tailEnd type="triangle"/>
          </a:ln>
          <a:effectLst/>
        </p:spPr>
      </p:cxnSp>
      <p:cxnSp>
        <p:nvCxnSpPr>
          <p:cNvPr id="144" name="Straight Arrow Connector 143"/>
          <p:cNvCxnSpPr>
            <a:stCxn id="33" idx="5"/>
            <a:endCxn id="145" idx="1"/>
          </p:cNvCxnSpPr>
          <p:nvPr/>
        </p:nvCxnSpPr>
        <p:spPr bwMode="auto">
          <a:xfrm flipV="1">
            <a:off x="4947061" y="4567210"/>
            <a:ext cx="784283" cy="1090"/>
          </a:xfrm>
          <a:prstGeom prst="straightConnector1">
            <a:avLst/>
          </a:prstGeom>
          <a:noFill/>
          <a:ln w="9525" cap="flat" cmpd="sng" algn="ctr">
            <a:solidFill>
              <a:schemeClr val="tx1"/>
            </a:solidFill>
            <a:prstDash val="dash"/>
            <a:round/>
            <a:headEnd type="none" w="lg" len="lg"/>
            <a:tailEnd type="triangle"/>
          </a:ln>
          <a:effectLst/>
        </p:spPr>
      </p:cxnSp>
      <p:sp>
        <p:nvSpPr>
          <p:cNvPr id="145" name="AutoShape 54"/>
          <p:cNvSpPr>
            <a:spLocks noChangeArrowheads="1"/>
          </p:cNvSpPr>
          <p:nvPr/>
        </p:nvSpPr>
        <p:spPr bwMode="auto">
          <a:xfrm flipV="1">
            <a:off x="5697054" y="4484914"/>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129" name="TextBox 128"/>
          <p:cNvSpPr txBox="1"/>
          <p:nvPr/>
        </p:nvSpPr>
        <p:spPr>
          <a:xfrm>
            <a:off x="6053741" y="4744157"/>
            <a:ext cx="532523" cy="200055"/>
          </a:xfrm>
          <a:prstGeom prst="rect">
            <a:avLst/>
          </a:prstGeom>
          <a:noFill/>
        </p:spPr>
        <p:txBody>
          <a:bodyPr wrap="square" rtlCol="0">
            <a:spAutoFit/>
          </a:bodyPr>
          <a:lstStyle/>
          <a:p>
            <a:r>
              <a:rPr lang="en-US" sz="700" b="1" dirty="0" smtClean="0">
                <a:solidFill>
                  <a:srgbClr val="000000"/>
                </a:solidFill>
                <a:latin typeface="Arial" pitchFamily="34" charset="0"/>
                <a:cs typeface="Arial" pitchFamily="34" charset="0"/>
              </a:rPr>
              <a:t>Nov 17</a:t>
            </a:r>
            <a:endParaRPr lang="en-US" sz="700" b="1" dirty="0">
              <a:solidFill>
                <a:srgbClr val="000000"/>
              </a:solidFill>
              <a:latin typeface="Arial" pitchFamily="34" charset="0"/>
              <a:cs typeface="Arial" pitchFamily="34" charset="0"/>
            </a:endParaRPr>
          </a:p>
        </p:txBody>
      </p:sp>
      <p:sp>
        <p:nvSpPr>
          <p:cNvPr id="136" name="AutoShape 54"/>
          <p:cNvSpPr>
            <a:spLocks noChangeArrowheads="1"/>
          </p:cNvSpPr>
          <p:nvPr/>
        </p:nvSpPr>
        <p:spPr bwMode="auto">
          <a:xfrm flipV="1">
            <a:off x="6018347" y="4693461"/>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33" name="AutoShape 23"/>
          <p:cNvSpPr>
            <a:spLocks noChangeArrowheads="1"/>
          </p:cNvSpPr>
          <p:nvPr/>
        </p:nvSpPr>
        <p:spPr bwMode="auto">
          <a:xfrm flipV="1">
            <a:off x="4844191" y="4476860"/>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5" name="AutoShape 23"/>
          <p:cNvSpPr>
            <a:spLocks noChangeArrowheads="1"/>
          </p:cNvSpPr>
          <p:nvPr/>
        </p:nvSpPr>
        <p:spPr bwMode="auto">
          <a:xfrm flipV="1">
            <a:off x="4624069" y="4474656"/>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92" name="Straight Arrow Connector 91"/>
          <p:cNvCxnSpPr>
            <a:stCxn id="45" idx="5"/>
            <a:endCxn id="33" idx="1"/>
          </p:cNvCxnSpPr>
          <p:nvPr/>
        </p:nvCxnSpPr>
        <p:spPr bwMode="auto">
          <a:xfrm>
            <a:off x="4726939" y="4566096"/>
            <a:ext cx="151542" cy="2204"/>
          </a:xfrm>
          <a:prstGeom prst="straightConnector1">
            <a:avLst/>
          </a:prstGeom>
          <a:noFill/>
          <a:ln w="9525" cap="flat" cmpd="sng" algn="ctr">
            <a:solidFill>
              <a:schemeClr val="tx1"/>
            </a:solidFill>
            <a:prstDash val="dash"/>
            <a:round/>
            <a:headEnd type="none" w="lg" len="lg"/>
            <a:tailEnd type="triangle"/>
          </a:ln>
          <a:effectLst/>
        </p:spPr>
      </p:cxnSp>
      <p:sp>
        <p:nvSpPr>
          <p:cNvPr id="108" name="TextBox 107"/>
          <p:cNvSpPr txBox="1"/>
          <p:nvPr/>
        </p:nvSpPr>
        <p:spPr>
          <a:xfrm>
            <a:off x="4894280" y="4529142"/>
            <a:ext cx="27715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a:t>
            </a:r>
            <a:endParaRPr lang="en-US" sz="700" b="1" dirty="0">
              <a:solidFill>
                <a:srgbClr val="000000"/>
              </a:solidFill>
              <a:latin typeface="Arial" pitchFamily="34" charset="0"/>
              <a:cs typeface="Arial" pitchFamily="34" charset="0"/>
            </a:endParaRPr>
          </a:p>
        </p:txBody>
      </p:sp>
      <p:sp>
        <p:nvSpPr>
          <p:cNvPr id="114" name="TextBox 113"/>
          <p:cNvSpPr txBox="1"/>
          <p:nvPr/>
        </p:nvSpPr>
        <p:spPr>
          <a:xfrm>
            <a:off x="4383567" y="4539167"/>
            <a:ext cx="26694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a:t>
            </a:r>
            <a:endParaRPr lang="en-US" sz="700" b="1" dirty="0">
              <a:solidFill>
                <a:srgbClr val="000000"/>
              </a:solidFill>
              <a:latin typeface="Arial" pitchFamily="34" charset="0"/>
              <a:cs typeface="Arial" pitchFamily="34" charset="0"/>
            </a:endParaRPr>
          </a:p>
        </p:txBody>
      </p:sp>
      <p:sp>
        <p:nvSpPr>
          <p:cNvPr id="27" name="AutoShape 23"/>
          <p:cNvSpPr>
            <a:spLocks noChangeArrowheads="1"/>
          </p:cNvSpPr>
          <p:nvPr/>
        </p:nvSpPr>
        <p:spPr bwMode="auto">
          <a:xfrm flipV="1">
            <a:off x="6750654" y="4899704"/>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8" name="AutoShape 23"/>
          <p:cNvSpPr>
            <a:spLocks noChangeArrowheads="1"/>
          </p:cNvSpPr>
          <p:nvPr/>
        </p:nvSpPr>
        <p:spPr bwMode="auto">
          <a:xfrm flipV="1">
            <a:off x="7065064" y="5114209"/>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0" name="AutoShape 23"/>
          <p:cNvSpPr>
            <a:spLocks noChangeArrowheads="1"/>
          </p:cNvSpPr>
          <p:nvPr/>
        </p:nvSpPr>
        <p:spPr bwMode="auto">
          <a:xfrm flipV="1">
            <a:off x="7197025" y="5533971"/>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1" name="AutoShape 23"/>
          <p:cNvSpPr>
            <a:spLocks noChangeArrowheads="1"/>
          </p:cNvSpPr>
          <p:nvPr/>
        </p:nvSpPr>
        <p:spPr bwMode="auto">
          <a:xfrm flipV="1">
            <a:off x="7360861" y="57453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2" name="AutoShape 23"/>
          <p:cNvSpPr>
            <a:spLocks noChangeArrowheads="1"/>
          </p:cNvSpPr>
          <p:nvPr/>
        </p:nvSpPr>
        <p:spPr bwMode="auto">
          <a:xfrm flipV="1">
            <a:off x="5263159" y="4693568"/>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75" name="AutoShape 23"/>
          <p:cNvSpPr>
            <a:spLocks noChangeArrowheads="1"/>
          </p:cNvSpPr>
          <p:nvPr/>
        </p:nvSpPr>
        <p:spPr bwMode="auto">
          <a:xfrm flipV="1">
            <a:off x="4957677" y="4682995"/>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76" name="AutoShape 23"/>
          <p:cNvSpPr>
            <a:spLocks noChangeArrowheads="1"/>
          </p:cNvSpPr>
          <p:nvPr/>
        </p:nvSpPr>
        <p:spPr bwMode="auto">
          <a:xfrm flipV="1">
            <a:off x="5389820" y="490061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77" name="AutoShape 23"/>
          <p:cNvSpPr>
            <a:spLocks noChangeArrowheads="1"/>
          </p:cNvSpPr>
          <p:nvPr/>
        </p:nvSpPr>
        <p:spPr bwMode="auto">
          <a:xfrm flipV="1">
            <a:off x="5773462" y="5108017"/>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78" name="AutoShape 23"/>
          <p:cNvSpPr>
            <a:spLocks noChangeArrowheads="1"/>
          </p:cNvSpPr>
          <p:nvPr/>
        </p:nvSpPr>
        <p:spPr bwMode="auto">
          <a:xfrm flipV="1">
            <a:off x="5931979" y="5526040"/>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79" name="AutoShape 23"/>
          <p:cNvSpPr>
            <a:spLocks noChangeArrowheads="1"/>
          </p:cNvSpPr>
          <p:nvPr/>
        </p:nvSpPr>
        <p:spPr bwMode="auto">
          <a:xfrm flipV="1">
            <a:off x="6083451" y="573881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80" name="Straight Arrow Connector 79"/>
          <p:cNvCxnSpPr>
            <a:stCxn id="75" idx="5"/>
            <a:endCxn id="32" idx="1"/>
          </p:cNvCxnSpPr>
          <p:nvPr/>
        </p:nvCxnSpPr>
        <p:spPr bwMode="auto">
          <a:xfrm>
            <a:off x="5060547" y="4774435"/>
            <a:ext cx="236902" cy="10573"/>
          </a:xfrm>
          <a:prstGeom prst="straightConnector1">
            <a:avLst/>
          </a:prstGeom>
          <a:noFill/>
          <a:ln w="9525" cap="flat" cmpd="sng" algn="ctr">
            <a:solidFill>
              <a:schemeClr val="tx1"/>
            </a:solidFill>
            <a:prstDash val="dash"/>
            <a:round/>
            <a:headEnd type="none" w="lg" len="lg"/>
            <a:tailEnd type="triangle"/>
          </a:ln>
          <a:effectLst/>
        </p:spPr>
      </p:cxnSp>
      <p:cxnSp>
        <p:nvCxnSpPr>
          <p:cNvPr id="82" name="Straight Arrow Connector 81"/>
          <p:cNvCxnSpPr>
            <a:stCxn id="76" idx="5"/>
            <a:endCxn id="27" idx="1"/>
          </p:cNvCxnSpPr>
          <p:nvPr/>
        </p:nvCxnSpPr>
        <p:spPr bwMode="auto">
          <a:xfrm flipV="1">
            <a:off x="5492690" y="4991144"/>
            <a:ext cx="1292254" cy="908"/>
          </a:xfrm>
          <a:prstGeom prst="straightConnector1">
            <a:avLst/>
          </a:prstGeom>
          <a:noFill/>
          <a:ln w="9525" cap="flat" cmpd="sng" algn="ctr">
            <a:solidFill>
              <a:schemeClr val="tx1"/>
            </a:solidFill>
            <a:prstDash val="dash"/>
            <a:round/>
            <a:headEnd type="none" w="lg" len="lg"/>
            <a:tailEnd type="triangle"/>
          </a:ln>
          <a:effectLst/>
        </p:spPr>
      </p:cxnSp>
      <p:cxnSp>
        <p:nvCxnSpPr>
          <p:cNvPr id="84" name="Straight Arrow Connector 83"/>
          <p:cNvCxnSpPr>
            <a:stCxn id="79" idx="5"/>
            <a:endCxn id="31" idx="1"/>
          </p:cNvCxnSpPr>
          <p:nvPr/>
        </p:nvCxnSpPr>
        <p:spPr bwMode="auto">
          <a:xfrm>
            <a:off x="6186321" y="5830252"/>
            <a:ext cx="1208830" cy="6580"/>
          </a:xfrm>
          <a:prstGeom prst="straightConnector1">
            <a:avLst/>
          </a:prstGeom>
          <a:noFill/>
          <a:ln w="9525" cap="flat" cmpd="sng" algn="ctr">
            <a:solidFill>
              <a:schemeClr val="tx1"/>
            </a:solidFill>
            <a:prstDash val="dash"/>
            <a:round/>
            <a:headEnd type="none" w="lg" len="lg"/>
            <a:tailEnd type="triangle"/>
          </a:ln>
          <a:effectLst/>
        </p:spPr>
      </p:cxnSp>
      <p:cxnSp>
        <p:nvCxnSpPr>
          <p:cNvPr id="85" name="Straight Arrow Connector 84"/>
          <p:cNvCxnSpPr>
            <a:stCxn id="78" idx="5"/>
            <a:endCxn id="30" idx="1"/>
          </p:cNvCxnSpPr>
          <p:nvPr/>
        </p:nvCxnSpPr>
        <p:spPr bwMode="auto">
          <a:xfrm>
            <a:off x="6034849" y="5617480"/>
            <a:ext cx="1196466" cy="7931"/>
          </a:xfrm>
          <a:prstGeom prst="straightConnector1">
            <a:avLst/>
          </a:prstGeom>
          <a:noFill/>
          <a:ln w="9525" cap="flat" cmpd="sng" algn="ctr">
            <a:solidFill>
              <a:schemeClr val="tx1"/>
            </a:solidFill>
            <a:prstDash val="dash"/>
            <a:round/>
            <a:headEnd type="none" w="lg" len="lg"/>
            <a:tailEnd type="triangle"/>
          </a:ln>
          <a:effectLst/>
        </p:spPr>
      </p:cxnSp>
      <p:cxnSp>
        <p:nvCxnSpPr>
          <p:cNvPr id="90" name="Straight Arrow Connector 89"/>
          <p:cNvCxnSpPr>
            <a:stCxn id="77" idx="5"/>
            <a:endCxn id="28" idx="1"/>
          </p:cNvCxnSpPr>
          <p:nvPr/>
        </p:nvCxnSpPr>
        <p:spPr bwMode="auto">
          <a:xfrm>
            <a:off x="5876332" y="5199457"/>
            <a:ext cx="1223022" cy="6192"/>
          </a:xfrm>
          <a:prstGeom prst="straightConnector1">
            <a:avLst/>
          </a:prstGeom>
          <a:noFill/>
          <a:ln w="9525" cap="flat" cmpd="sng" algn="ctr">
            <a:solidFill>
              <a:schemeClr val="tx1"/>
            </a:solidFill>
            <a:prstDash val="dash"/>
            <a:round/>
            <a:headEnd type="none" w="lg" len="lg"/>
            <a:tailEnd type="triangle"/>
          </a:ln>
          <a:effectLst/>
        </p:spPr>
      </p:cxnSp>
      <p:sp>
        <p:nvSpPr>
          <p:cNvPr id="101" name="TextBox 100"/>
          <p:cNvSpPr txBox="1"/>
          <p:nvPr/>
        </p:nvSpPr>
        <p:spPr>
          <a:xfrm>
            <a:off x="5528807" y="5167311"/>
            <a:ext cx="277151"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02" name="TextBox 101"/>
          <p:cNvSpPr txBox="1"/>
          <p:nvPr/>
        </p:nvSpPr>
        <p:spPr>
          <a:xfrm>
            <a:off x="7117127" y="5167311"/>
            <a:ext cx="34817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03" name="TextBox 102"/>
          <p:cNvSpPr txBox="1"/>
          <p:nvPr/>
        </p:nvSpPr>
        <p:spPr>
          <a:xfrm>
            <a:off x="7426795" y="5796209"/>
            <a:ext cx="37382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 Dec</a:t>
            </a:r>
            <a:endParaRPr lang="en-US" sz="700" b="1" dirty="0">
              <a:solidFill>
                <a:srgbClr val="000000"/>
              </a:solidFill>
              <a:latin typeface="Arial" pitchFamily="34" charset="0"/>
              <a:cs typeface="Arial" pitchFamily="34" charset="0"/>
            </a:endParaRPr>
          </a:p>
        </p:txBody>
      </p:sp>
      <p:sp>
        <p:nvSpPr>
          <p:cNvPr id="104" name="TextBox 103"/>
          <p:cNvSpPr txBox="1"/>
          <p:nvPr/>
        </p:nvSpPr>
        <p:spPr>
          <a:xfrm>
            <a:off x="7216678" y="5583814"/>
            <a:ext cx="36099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 Oct</a:t>
            </a:r>
            <a:endParaRPr lang="en-US" sz="700" b="1" dirty="0">
              <a:solidFill>
                <a:srgbClr val="000000"/>
              </a:solidFill>
              <a:latin typeface="Arial" pitchFamily="34" charset="0"/>
              <a:cs typeface="Arial" pitchFamily="34" charset="0"/>
            </a:endParaRPr>
          </a:p>
        </p:txBody>
      </p:sp>
      <p:sp>
        <p:nvSpPr>
          <p:cNvPr id="105" name="TextBox 104"/>
          <p:cNvSpPr txBox="1"/>
          <p:nvPr/>
        </p:nvSpPr>
        <p:spPr>
          <a:xfrm>
            <a:off x="6164050" y="5369701"/>
            <a:ext cx="33712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6</a:t>
            </a:r>
            <a:endParaRPr lang="en-US" sz="700" b="1" dirty="0">
              <a:solidFill>
                <a:srgbClr val="000000"/>
              </a:solidFill>
              <a:latin typeface="Arial" pitchFamily="34" charset="0"/>
              <a:cs typeface="Arial" pitchFamily="34" charset="0"/>
            </a:endParaRPr>
          </a:p>
        </p:txBody>
      </p:sp>
      <p:sp>
        <p:nvSpPr>
          <p:cNvPr id="106" name="TextBox 105"/>
          <p:cNvSpPr txBox="1"/>
          <p:nvPr/>
        </p:nvSpPr>
        <p:spPr>
          <a:xfrm>
            <a:off x="5703199" y="5589576"/>
            <a:ext cx="26694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a:t>
            </a:r>
            <a:endParaRPr lang="en-US" sz="700" b="1" dirty="0">
              <a:solidFill>
                <a:srgbClr val="000000"/>
              </a:solidFill>
              <a:latin typeface="Arial" pitchFamily="34" charset="0"/>
              <a:cs typeface="Arial" pitchFamily="34" charset="0"/>
            </a:endParaRPr>
          </a:p>
        </p:txBody>
      </p:sp>
      <p:sp>
        <p:nvSpPr>
          <p:cNvPr id="107" name="TextBox 106"/>
          <p:cNvSpPr txBox="1"/>
          <p:nvPr/>
        </p:nvSpPr>
        <p:spPr>
          <a:xfrm>
            <a:off x="5834990" y="5795963"/>
            <a:ext cx="27715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a:t>
            </a:r>
            <a:endParaRPr lang="en-US" sz="700" b="1" dirty="0">
              <a:solidFill>
                <a:srgbClr val="000000"/>
              </a:solidFill>
              <a:latin typeface="Arial" pitchFamily="34" charset="0"/>
              <a:cs typeface="Arial" pitchFamily="34" charset="0"/>
            </a:endParaRPr>
          </a:p>
        </p:txBody>
      </p:sp>
      <p:sp>
        <p:nvSpPr>
          <p:cNvPr id="110" name="TextBox 109"/>
          <p:cNvSpPr txBox="1"/>
          <p:nvPr/>
        </p:nvSpPr>
        <p:spPr>
          <a:xfrm>
            <a:off x="6803826" y="4952998"/>
            <a:ext cx="34336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a:t>
            </a:r>
            <a:endParaRPr lang="en-US" sz="700" b="1" dirty="0">
              <a:solidFill>
                <a:srgbClr val="000000"/>
              </a:solidFill>
              <a:latin typeface="Arial" pitchFamily="34" charset="0"/>
              <a:cs typeface="Arial" pitchFamily="34" charset="0"/>
            </a:endParaRPr>
          </a:p>
        </p:txBody>
      </p:sp>
      <p:sp>
        <p:nvSpPr>
          <p:cNvPr id="112" name="TextBox 111"/>
          <p:cNvSpPr txBox="1"/>
          <p:nvPr/>
        </p:nvSpPr>
        <p:spPr>
          <a:xfrm>
            <a:off x="5152068" y="4953000"/>
            <a:ext cx="28608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May</a:t>
            </a:r>
            <a:endParaRPr lang="en-US" sz="700" b="1" dirty="0">
              <a:solidFill>
                <a:srgbClr val="000000"/>
              </a:solidFill>
              <a:latin typeface="Arial" pitchFamily="34" charset="0"/>
              <a:cs typeface="Arial" pitchFamily="34" charset="0"/>
            </a:endParaRPr>
          </a:p>
        </p:txBody>
      </p:sp>
      <p:sp>
        <p:nvSpPr>
          <p:cNvPr id="113" name="TextBox 112"/>
          <p:cNvSpPr txBox="1"/>
          <p:nvPr/>
        </p:nvSpPr>
        <p:spPr>
          <a:xfrm>
            <a:off x="5326093" y="4738689"/>
            <a:ext cx="26949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a:t>
            </a:r>
            <a:endParaRPr lang="en-US" sz="700" b="1" dirty="0">
              <a:solidFill>
                <a:srgbClr val="000000"/>
              </a:solidFill>
              <a:latin typeface="Arial" pitchFamily="34" charset="0"/>
              <a:cs typeface="Arial" pitchFamily="34" charset="0"/>
            </a:endParaRPr>
          </a:p>
        </p:txBody>
      </p:sp>
      <p:sp>
        <p:nvSpPr>
          <p:cNvPr id="109" name="TextBox 108"/>
          <p:cNvSpPr txBox="1"/>
          <p:nvPr/>
        </p:nvSpPr>
        <p:spPr>
          <a:xfrm>
            <a:off x="4689754" y="4752962"/>
            <a:ext cx="26949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Jan</a:t>
            </a:r>
            <a:endParaRPr lang="en-US" sz="700" b="1" dirty="0">
              <a:solidFill>
                <a:srgbClr val="000000"/>
              </a:solidFill>
              <a:latin typeface="Arial" pitchFamily="34" charset="0"/>
              <a:cs typeface="Arial" pitchFamily="34" charset="0"/>
            </a:endParaRPr>
          </a:p>
        </p:txBody>
      </p:sp>
      <p:sp>
        <p:nvSpPr>
          <p:cNvPr id="20" name="AutoShape 54"/>
          <p:cNvSpPr>
            <a:spLocks noChangeArrowheads="1"/>
          </p:cNvSpPr>
          <p:nvPr/>
        </p:nvSpPr>
        <p:spPr bwMode="auto">
          <a:xfrm flipV="1">
            <a:off x="3366034" y="2588292"/>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4" name="AutoShape 54"/>
          <p:cNvSpPr>
            <a:spLocks noChangeArrowheads="1"/>
          </p:cNvSpPr>
          <p:nvPr/>
        </p:nvSpPr>
        <p:spPr bwMode="auto">
          <a:xfrm flipV="1">
            <a:off x="3167254" y="1959537"/>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le 177"/>
          <p:cNvGraphicFramePr>
            <a:graphicFrameLocks noGrp="1"/>
          </p:cNvGraphicFramePr>
          <p:nvPr/>
        </p:nvGraphicFramePr>
        <p:xfrm>
          <a:off x="174161" y="914400"/>
          <a:ext cx="8606817" cy="5032858"/>
        </p:xfrm>
        <a:graphic>
          <a:graphicData uri="http://schemas.openxmlformats.org/drawingml/2006/table">
            <a:tbl>
              <a:tblPr firstRow="1" bandRow="1">
                <a:tableStyleId>{91EBBBCC-DAD2-459C-BE2E-F6DE35CF9A28}</a:tableStyleId>
              </a:tblPr>
              <a:tblGrid>
                <a:gridCol w="201168"/>
                <a:gridCol w="1459656"/>
                <a:gridCol w="301752"/>
                <a:gridCol w="301752"/>
                <a:gridCol w="320040"/>
                <a:gridCol w="316971"/>
                <a:gridCol w="316971"/>
                <a:gridCol w="316971"/>
                <a:gridCol w="316971"/>
                <a:gridCol w="316971"/>
                <a:gridCol w="316971"/>
                <a:gridCol w="316971"/>
                <a:gridCol w="316971"/>
                <a:gridCol w="316971"/>
                <a:gridCol w="316971"/>
                <a:gridCol w="316971"/>
                <a:gridCol w="316971"/>
                <a:gridCol w="316971"/>
                <a:gridCol w="316971"/>
                <a:gridCol w="316971"/>
                <a:gridCol w="316971"/>
                <a:gridCol w="316971"/>
                <a:gridCol w="316971"/>
                <a:gridCol w="316971"/>
              </a:tblGrid>
              <a:tr h="228600">
                <a:tc>
                  <a:txBody>
                    <a:bodyPr/>
                    <a:lstStyle/>
                    <a:p>
                      <a:pPr marL="0" algn="ctr" defTabSz="914400" rtl="0" eaLnBrk="1" latinLnBrk="0" hangingPunct="1"/>
                      <a:endParaRPr lang="en-US" sz="90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endParaRPr lang="en-US" sz="900" dirty="0">
                        <a:latin typeface="+mn-lt"/>
                      </a:endParaRPr>
                    </a:p>
                  </a:txBody>
                  <a:tcPr marL="0" marR="0" marT="0" marB="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$M</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mn-lt"/>
                          <a:ea typeface="+mn-ea"/>
                          <a:cs typeface="+mn-cs"/>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2008</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2009</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2010</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2011</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2012</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r>
              <a:tr h="228600">
                <a:tc>
                  <a:txBody>
                    <a:bodyPr/>
                    <a:lstStyle/>
                    <a:p>
                      <a:pPr marL="0" algn="l" defTabSz="914400" rtl="0" eaLnBrk="1" latinLnBrk="0" hangingPunct="1"/>
                      <a:endParaRPr lang="en-US" sz="90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Milestones</a:t>
                      </a:r>
                      <a:endParaRPr lang="en-US" sz="900" b="1" kern="1200" dirty="0">
                        <a:solidFill>
                          <a:schemeClr val="lt1"/>
                        </a:solidFill>
                        <a:latin typeface="+mn-lt"/>
                        <a:ea typeface="+mn-ea"/>
                        <a:cs typeface="+mn-cs"/>
                      </a:endParaRPr>
                    </a:p>
                  </a:txBody>
                  <a:tcP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l" defTabSz="914400" rtl="0" eaLnBrk="1" latinLnBrk="0" hangingPunct="1"/>
                      <a:endParaRPr lang="en-US" sz="900" b="1" kern="1200" dirty="0">
                        <a:solidFill>
                          <a:schemeClr val="lt1"/>
                        </a:solidFill>
                        <a:latin typeface="+mn-lt"/>
                        <a:ea typeface="+mn-ea"/>
                        <a:cs typeface="+mn-cs"/>
                      </a:endParaRPr>
                    </a:p>
                  </a:txBody>
                  <a:tcPr marL="45720" marR="45720"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Total</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r>
              <a:tr h="152400">
                <a:tc>
                  <a:txBody>
                    <a:bodyPr/>
                    <a:lstStyle/>
                    <a:p>
                      <a:endParaRPr lang="en-US" sz="750" dirty="0"/>
                    </a:p>
                  </a:txBody>
                  <a:tcPr marL="0" marR="0" marT="0" marB="0">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750" dirty="0">
                        <a:latin typeface="+mn-lt"/>
                      </a:endParaRPr>
                    </a:p>
                  </a:txBody>
                  <a:tcPr marL="0" marR="0" marT="0" marB="0">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u="sng" dirty="0" smtClean="0">
                          <a:latin typeface="Arial" pitchFamily="34" charset="0"/>
                          <a:cs typeface="Arial" pitchFamily="34" charset="0"/>
                        </a:rPr>
                        <a:t>118.0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r>
                        <a:rPr lang="en-US" sz="750" b="1" dirty="0" smtClean="0">
                          <a:latin typeface="Arial" pitchFamily="34" charset="0"/>
                          <a:cs typeface="Arial" pitchFamily="34" charset="0"/>
                        </a:rPr>
                        <a:t>22</a:t>
                      </a:r>
                      <a:endParaRPr lang="en-US" sz="750" b="1" dirty="0">
                        <a:latin typeface="Arial" pitchFamily="34" charset="0"/>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baseline="0" dirty="0" smtClean="0">
                          <a:solidFill>
                            <a:srgbClr val="000000"/>
                          </a:solidFill>
                          <a:latin typeface="Arial" pitchFamily="34" charset="0"/>
                          <a:cs typeface="Arial" pitchFamily="34" charset="0"/>
                        </a:rPr>
                        <a:t>TII Test Flight Mission Review</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20.0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20.0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23</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TII Test Flight</a:t>
                      </a:r>
                      <a:r>
                        <a:rPr lang="en-US" sz="750" b="1" i="0" u="none" strike="noStrike" baseline="0" dirty="0" smtClean="0">
                          <a:solidFill>
                            <a:srgbClr val="000000"/>
                          </a:solidFill>
                          <a:latin typeface="Arial" pitchFamily="34" charset="0"/>
                          <a:cs typeface="Arial" pitchFamily="34" charset="0"/>
                        </a:rPr>
                        <a:t> Mission Analys.</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30.0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24</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Cygnus</a:t>
                      </a:r>
                      <a:r>
                        <a:rPr lang="en-US" sz="750" b="1" i="0" u="none" strike="noStrike" baseline="0" dirty="0" smtClean="0">
                          <a:solidFill>
                            <a:srgbClr val="000000"/>
                          </a:solidFill>
                          <a:latin typeface="Arial" pitchFamily="34" charset="0"/>
                          <a:cs typeface="Arial" pitchFamily="34" charset="0"/>
                        </a:rPr>
                        <a:t> Mass Sim. (CMS) DR</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40.0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25</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Install</a:t>
                      </a:r>
                      <a:r>
                        <a:rPr lang="en-US" sz="750" b="1" i="0" u="none" strike="noStrike" baseline="0" dirty="0" smtClean="0">
                          <a:solidFill>
                            <a:srgbClr val="000000"/>
                          </a:solidFill>
                          <a:latin typeface="Arial" pitchFamily="34" charset="0"/>
                          <a:cs typeface="Arial" pitchFamily="34" charset="0"/>
                        </a:rPr>
                        <a:t> Add’l PITL Simulators</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7018">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26</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PROX FEU Test Unit</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27</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TII Maiden Flt Stg 1 Core Del.</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24.0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28</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TII Maiden Flt</a:t>
                      </a:r>
                      <a:r>
                        <a:rPr lang="en-US" sz="750" b="1" i="0" u="none" strike="noStrike" baseline="0" dirty="0" smtClean="0">
                          <a:solidFill>
                            <a:srgbClr val="000000"/>
                          </a:solidFill>
                          <a:latin typeface="Arial" pitchFamily="34" charset="0"/>
                          <a:cs typeface="Arial" pitchFamily="34" charset="0"/>
                        </a:rPr>
                        <a:t> </a:t>
                      </a:r>
                      <a:r>
                        <a:rPr lang="en-US" sz="750" b="1" i="0" u="none" strike="noStrike" dirty="0" smtClean="0">
                          <a:solidFill>
                            <a:srgbClr val="000000"/>
                          </a:solidFill>
                          <a:latin typeface="Arial" pitchFamily="34" charset="0"/>
                          <a:cs typeface="Arial" pitchFamily="34" charset="0"/>
                        </a:rPr>
                        <a:t>Uppr Stage</a:t>
                      </a:r>
                      <a:r>
                        <a:rPr lang="en-US" sz="750" b="1" i="0" u="none" strike="noStrike" baseline="0" dirty="0" smtClean="0">
                          <a:solidFill>
                            <a:srgbClr val="000000"/>
                          </a:solidFill>
                          <a:latin typeface="Arial" pitchFamily="34" charset="0"/>
                          <a:cs typeface="Arial" pitchFamily="34" charset="0"/>
                        </a:rPr>
                        <a:t> Del.</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29</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TII</a:t>
                      </a:r>
                      <a:r>
                        <a:rPr lang="en-US" sz="750" b="1" i="0" u="none" strike="noStrike" baseline="0" dirty="0" smtClean="0">
                          <a:solidFill>
                            <a:srgbClr val="000000"/>
                          </a:solidFill>
                          <a:latin typeface="Arial" pitchFamily="34" charset="0"/>
                          <a:cs typeface="Arial" pitchFamily="34" charset="0"/>
                        </a:rPr>
                        <a:t> Maiden Flt CMS Delivered</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30</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TII Maiden Flt Stage</a:t>
                      </a:r>
                      <a:r>
                        <a:rPr lang="en-US" sz="750" b="1" i="0" u="none" strike="noStrike" baseline="0" dirty="0" smtClean="0">
                          <a:solidFill>
                            <a:srgbClr val="000000"/>
                          </a:solidFill>
                          <a:latin typeface="Arial" pitchFamily="34" charset="0"/>
                          <a:cs typeface="Arial" pitchFamily="34" charset="0"/>
                        </a:rPr>
                        <a:t> 1 Assy.</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31</a:t>
                      </a: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TII Maiden Flight</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4.0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75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75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75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smtClean="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endParaRPr lang="en-US" sz="8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SAA Total</a:t>
                      </a:r>
                      <a:endParaRPr lang="en-US" sz="750" b="1" i="0" u="none" strike="noStrike" dirty="0">
                        <a:solidFill>
                          <a:srgbClr val="000000"/>
                        </a:solidFill>
                        <a:latin typeface="Arial" pitchFamily="34" charset="0"/>
                        <a:cs typeface="Arial" pitchFamily="34" charset="0"/>
                      </a:endParaRPr>
                    </a:p>
                  </a:txBody>
                  <a:tcPr marL="45720" marR="0" marT="0" marB="18288" anchor="b">
                    <a:lnL w="635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u="sng" dirty="0" smtClean="0">
                          <a:latin typeface="Arial" pitchFamily="34" charset="0"/>
                          <a:cs typeface="Arial" pitchFamily="34" charset="0"/>
                        </a:rPr>
                        <a:t>288.0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u="sng" dirty="0" smtClean="0">
                          <a:latin typeface="Arial" pitchFamily="34" charset="0"/>
                          <a:cs typeface="Arial" pitchFamily="34" charset="0"/>
                        </a:rPr>
                        <a:t>197.5</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a:xfrm>
            <a:off x="609600" y="228600"/>
            <a:ext cx="6407888" cy="609600"/>
          </a:xfrm>
        </p:spPr>
        <p:txBody>
          <a:bodyPr/>
          <a:lstStyle/>
          <a:p>
            <a:r>
              <a:rPr lang="en-US" dirty="0" smtClean="0"/>
              <a:t>Orbital Augmented COTS Milestones </a:t>
            </a:r>
            <a:endParaRPr lang="en-US" dirty="0"/>
          </a:p>
        </p:txBody>
      </p:sp>
      <p:sp>
        <p:nvSpPr>
          <p:cNvPr id="138" name="TextBox 137"/>
          <p:cNvSpPr txBox="1"/>
          <p:nvPr/>
        </p:nvSpPr>
        <p:spPr>
          <a:xfrm>
            <a:off x="7526867" y="6553200"/>
            <a:ext cx="785283"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03-30-11</a:t>
            </a:r>
            <a:endParaRPr lang="en-US" sz="1000" dirty="0">
              <a:solidFill>
                <a:srgbClr val="000000"/>
              </a:solidFill>
              <a:latin typeface="Arial" pitchFamily="34" charset="0"/>
              <a:cs typeface="Arial" pitchFamily="34" charset="0"/>
            </a:endParaRPr>
          </a:p>
        </p:txBody>
      </p:sp>
      <p:sp>
        <p:nvSpPr>
          <p:cNvPr id="23" name="AutoShape 54"/>
          <p:cNvSpPr>
            <a:spLocks noChangeArrowheads="1"/>
          </p:cNvSpPr>
          <p:nvPr/>
        </p:nvSpPr>
        <p:spPr bwMode="auto">
          <a:xfrm flipV="1">
            <a:off x="6108638" y="1532747"/>
            <a:ext cx="137160" cy="164592"/>
          </a:xfrm>
          <a:prstGeom prst="triangle">
            <a:avLst>
              <a:gd name="adj" fmla="val 46713"/>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18" name="TextBox 117"/>
          <p:cNvSpPr txBox="1"/>
          <p:nvPr/>
        </p:nvSpPr>
        <p:spPr>
          <a:xfrm>
            <a:off x="6174768" y="1577024"/>
            <a:ext cx="47320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15</a:t>
            </a:r>
            <a:endParaRPr lang="en-US" sz="700" b="1" dirty="0">
              <a:solidFill>
                <a:srgbClr val="000000"/>
              </a:solidFill>
              <a:latin typeface="Arial" pitchFamily="34" charset="0"/>
              <a:cs typeface="Arial" pitchFamily="34" charset="0"/>
            </a:endParaRPr>
          </a:p>
        </p:txBody>
      </p:sp>
      <p:sp>
        <p:nvSpPr>
          <p:cNvPr id="22" name="AutoShape 54"/>
          <p:cNvSpPr>
            <a:spLocks noChangeArrowheads="1"/>
          </p:cNvSpPr>
          <p:nvPr/>
        </p:nvSpPr>
        <p:spPr bwMode="auto">
          <a:xfrm flipV="1">
            <a:off x="6329314" y="1745166"/>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16" name="TextBox 115"/>
          <p:cNvSpPr txBox="1"/>
          <p:nvPr/>
        </p:nvSpPr>
        <p:spPr>
          <a:xfrm>
            <a:off x="6380182" y="1797816"/>
            <a:ext cx="46839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Feb 23</a:t>
            </a:r>
          </a:p>
        </p:txBody>
      </p:sp>
      <p:sp>
        <p:nvSpPr>
          <p:cNvPr id="18" name="AutoShape 54"/>
          <p:cNvSpPr>
            <a:spLocks noChangeArrowheads="1"/>
          </p:cNvSpPr>
          <p:nvPr/>
        </p:nvSpPr>
        <p:spPr bwMode="auto">
          <a:xfrm flipV="1">
            <a:off x="6439238" y="196554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9" name="TextBox 18"/>
          <p:cNvSpPr txBox="1"/>
          <p:nvPr/>
        </p:nvSpPr>
        <p:spPr>
          <a:xfrm>
            <a:off x="6489900" y="2011848"/>
            <a:ext cx="47000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03</a:t>
            </a:r>
          </a:p>
        </p:txBody>
      </p:sp>
      <p:grpSp>
        <p:nvGrpSpPr>
          <p:cNvPr id="3" name="Group 25"/>
          <p:cNvGrpSpPr/>
          <p:nvPr/>
        </p:nvGrpSpPr>
        <p:grpSpPr>
          <a:xfrm>
            <a:off x="150279" y="6238793"/>
            <a:ext cx="3050121" cy="493381"/>
            <a:chOff x="150279" y="6238793"/>
            <a:chExt cx="3050121" cy="493381"/>
          </a:xfrm>
        </p:grpSpPr>
        <p:sp>
          <p:nvSpPr>
            <p:cNvPr id="27" name="AutoShape 23"/>
            <p:cNvSpPr>
              <a:spLocks noChangeArrowheads="1"/>
            </p:cNvSpPr>
            <p:nvPr/>
          </p:nvSpPr>
          <p:spPr bwMode="auto">
            <a:xfrm flipV="1">
              <a:off x="150279" y="62409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8" name="AutoShape 54"/>
            <p:cNvSpPr>
              <a:spLocks noChangeArrowheads="1"/>
            </p:cNvSpPr>
            <p:nvPr/>
          </p:nvSpPr>
          <p:spPr bwMode="auto">
            <a:xfrm flipV="1">
              <a:off x="157801" y="6487699"/>
              <a:ext cx="137160" cy="182880"/>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9" name="Text Box 16"/>
            <p:cNvSpPr txBox="1">
              <a:spLocks noChangeArrowheads="1"/>
            </p:cNvSpPr>
            <p:nvPr/>
          </p:nvSpPr>
          <p:spPr bwMode="auto">
            <a:xfrm>
              <a:off x="337843" y="6238793"/>
              <a:ext cx="1422789"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Current Plan</a:t>
              </a:r>
              <a:endParaRPr lang="en-US" sz="800" b="1" dirty="0">
                <a:solidFill>
                  <a:srgbClr val="FFFFFF"/>
                </a:solidFill>
              </a:endParaRPr>
            </a:p>
          </p:txBody>
        </p:sp>
        <p:sp>
          <p:nvSpPr>
            <p:cNvPr id="30" name="Text Box 17"/>
            <p:cNvSpPr txBox="1">
              <a:spLocks noChangeArrowheads="1"/>
            </p:cNvSpPr>
            <p:nvPr/>
          </p:nvSpPr>
          <p:spPr bwMode="auto">
            <a:xfrm>
              <a:off x="325306" y="6487699"/>
              <a:ext cx="1904742" cy="244475"/>
            </a:xfrm>
            <a:prstGeom prst="rect">
              <a:avLst/>
            </a:prstGeom>
            <a:noFill/>
            <a:ln w="9525" algn="ctr">
              <a:noFill/>
              <a:miter lim="800000"/>
              <a:headEnd type="none" w="lg" len="lg"/>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Actual Completion Date</a:t>
              </a:r>
            </a:p>
          </p:txBody>
        </p:sp>
        <p:sp>
          <p:nvSpPr>
            <p:cNvPr id="31" name="AutoShape 244"/>
            <p:cNvSpPr>
              <a:spLocks noChangeArrowheads="1"/>
            </p:cNvSpPr>
            <p:nvPr/>
          </p:nvSpPr>
          <p:spPr bwMode="auto">
            <a:xfrm flipV="1">
              <a:off x="1855919" y="6487699"/>
              <a:ext cx="137160" cy="182880"/>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2" name="AutoShape 23"/>
            <p:cNvSpPr>
              <a:spLocks noChangeArrowheads="1"/>
            </p:cNvSpPr>
            <p:nvPr/>
          </p:nvSpPr>
          <p:spPr bwMode="auto">
            <a:xfrm flipV="1">
              <a:off x="1843512" y="624099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3" name="Text Box 176"/>
            <p:cNvSpPr txBox="1">
              <a:spLocks noChangeArrowheads="1"/>
            </p:cNvSpPr>
            <p:nvPr/>
          </p:nvSpPr>
          <p:spPr bwMode="auto">
            <a:xfrm>
              <a:off x="2016906" y="6240992"/>
              <a:ext cx="1183494"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Initial SAA Plan</a:t>
              </a:r>
            </a:p>
          </p:txBody>
        </p:sp>
        <p:sp>
          <p:nvSpPr>
            <p:cNvPr id="34" name="Text Box 219"/>
            <p:cNvSpPr txBox="1">
              <a:spLocks noChangeArrowheads="1"/>
            </p:cNvSpPr>
            <p:nvPr/>
          </p:nvSpPr>
          <p:spPr bwMode="auto">
            <a:xfrm>
              <a:off x="2016906" y="6485467"/>
              <a:ext cx="1166466"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Projected</a:t>
              </a:r>
            </a:p>
          </p:txBody>
        </p:sp>
      </p:grpSp>
      <p:sp>
        <p:nvSpPr>
          <p:cNvPr id="20" name="AutoShape 23"/>
          <p:cNvSpPr>
            <a:spLocks noChangeArrowheads="1"/>
          </p:cNvSpPr>
          <p:nvPr/>
        </p:nvSpPr>
        <p:spPr bwMode="auto">
          <a:xfrm flipV="1">
            <a:off x="6551078" y="21685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1" name="TextBox 20"/>
          <p:cNvSpPr txBox="1"/>
          <p:nvPr/>
        </p:nvSpPr>
        <p:spPr>
          <a:xfrm>
            <a:off x="6589633" y="2220490"/>
            <a:ext cx="36420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 </a:t>
            </a:r>
            <a:endParaRPr lang="en-US" sz="700" b="1" dirty="0">
              <a:solidFill>
                <a:srgbClr val="000000"/>
              </a:solidFill>
              <a:latin typeface="Arial" pitchFamily="34" charset="0"/>
              <a:cs typeface="Arial" pitchFamily="34" charset="0"/>
            </a:endParaRPr>
          </a:p>
        </p:txBody>
      </p:sp>
      <p:sp>
        <p:nvSpPr>
          <p:cNvPr id="37" name="AutoShape 23"/>
          <p:cNvSpPr>
            <a:spLocks noChangeArrowheads="1"/>
          </p:cNvSpPr>
          <p:nvPr/>
        </p:nvSpPr>
        <p:spPr bwMode="auto">
          <a:xfrm flipV="1">
            <a:off x="6652679" y="23801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8" name="TextBox 37"/>
          <p:cNvSpPr txBox="1"/>
          <p:nvPr/>
        </p:nvSpPr>
        <p:spPr>
          <a:xfrm>
            <a:off x="6682767" y="2440624"/>
            <a:ext cx="38504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May </a:t>
            </a:r>
            <a:endParaRPr lang="en-US" sz="700" b="1" dirty="0">
              <a:solidFill>
                <a:srgbClr val="000000"/>
              </a:solidFill>
              <a:latin typeface="Arial" pitchFamily="34" charset="0"/>
              <a:cs typeface="Arial" pitchFamily="34" charset="0"/>
            </a:endParaRPr>
          </a:p>
        </p:txBody>
      </p:sp>
      <p:sp>
        <p:nvSpPr>
          <p:cNvPr id="39" name="AutoShape 23"/>
          <p:cNvSpPr>
            <a:spLocks noChangeArrowheads="1"/>
          </p:cNvSpPr>
          <p:nvPr/>
        </p:nvSpPr>
        <p:spPr bwMode="auto">
          <a:xfrm flipV="1">
            <a:off x="6568013" y="2600326"/>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0" name="TextBox 39"/>
          <p:cNvSpPr txBox="1"/>
          <p:nvPr/>
        </p:nvSpPr>
        <p:spPr>
          <a:xfrm>
            <a:off x="6598101" y="2652291"/>
            <a:ext cx="36420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 </a:t>
            </a:r>
            <a:endParaRPr lang="en-US" sz="700" b="1" dirty="0">
              <a:solidFill>
                <a:srgbClr val="000000"/>
              </a:solidFill>
              <a:latin typeface="Arial" pitchFamily="34" charset="0"/>
              <a:cs typeface="Arial" pitchFamily="34" charset="0"/>
            </a:endParaRPr>
          </a:p>
        </p:txBody>
      </p:sp>
      <p:sp>
        <p:nvSpPr>
          <p:cNvPr id="41" name="AutoShape 23"/>
          <p:cNvSpPr>
            <a:spLocks noChangeArrowheads="1"/>
          </p:cNvSpPr>
          <p:nvPr/>
        </p:nvSpPr>
        <p:spPr bwMode="auto">
          <a:xfrm flipV="1">
            <a:off x="6737346" y="28035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2" name="TextBox 41"/>
          <p:cNvSpPr txBox="1"/>
          <p:nvPr/>
        </p:nvSpPr>
        <p:spPr>
          <a:xfrm>
            <a:off x="6782064" y="2863957"/>
            <a:ext cx="36901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 </a:t>
            </a:r>
            <a:endParaRPr lang="en-US" sz="700" b="1" dirty="0">
              <a:solidFill>
                <a:srgbClr val="000000"/>
              </a:solidFill>
              <a:latin typeface="Arial" pitchFamily="34" charset="0"/>
              <a:cs typeface="Arial" pitchFamily="34" charset="0"/>
            </a:endParaRPr>
          </a:p>
        </p:txBody>
      </p:sp>
      <p:sp>
        <p:nvSpPr>
          <p:cNvPr id="43" name="AutoShape 23"/>
          <p:cNvSpPr>
            <a:spLocks noChangeArrowheads="1"/>
          </p:cNvSpPr>
          <p:nvPr/>
        </p:nvSpPr>
        <p:spPr bwMode="auto">
          <a:xfrm flipV="1">
            <a:off x="6754279" y="30067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4" name="TextBox 43"/>
          <p:cNvSpPr txBox="1"/>
          <p:nvPr/>
        </p:nvSpPr>
        <p:spPr>
          <a:xfrm>
            <a:off x="6801301" y="3075624"/>
            <a:ext cx="36901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 </a:t>
            </a:r>
            <a:endParaRPr lang="en-US" sz="700" b="1" dirty="0">
              <a:solidFill>
                <a:srgbClr val="000000"/>
              </a:solidFill>
              <a:latin typeface="Arial" pitchFamily="34" charset="0"/>
              <a:cs typeface="Arial" pitchFamily="34" charset="0"/>
            </a:endParaRPr>
          </a:p>
        </p:txBody>
      </p:sp>
      <p:sp>
        <p:nvSpPr>
          <p:cNvPr id="45" name="AutoShape 23"/>
          <p:cNvSpPr>
            <a:spLocks noChangeArrowheads="1"/>
          </p:cNvSpPr>
          <p:nvPr/>
        </p:nvSpPr>
        <p:spPr bwMode="auto">
          <a:xfrm flipV="1">
            <a:off x="6898213" y="32353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6" name="TextBox 45"/>
          <p:cNvSpPr txBox="1"/>
          <p:nvPr/>
        </p:nvSpPr>
        <p:spPr>
          <a:xfrm>
            <a:off x="6928301" y="3295757"/>
            <a:ext cx="34015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 </a:t>
            </a:r>
            <a:endParaRPr lang="en-US" sz="700" b="1" dirty="0">
              <a:solidFill>
                <a:srgbClr val="000000"/>
              </a:solidFill>
              <a:latin typeface="Arial" pitchFamily="34" charset="0"/>
              <a:cs typeface="Arial" pitchFamily="34" charset="0"/>
            </a:endParaRPr>
          </a:p>
        </p:txBody>
      </p:sp>
      <p:sp>
        <p:nvSpPr>
          <p:cNvPr id="47" name="AutoShape 23"/>
          <p:cNvSpPr>
            <a:spLocks noChangeArrowheads="1"/>
          </p:cNvSpPr>
          <p:nvPr/>
        </p:nvSpPr>
        <p:spPr bwMode="auto">
          <a:xfrm flipV="1">
            <a:off x="7211479" y="3438525"/>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8" name="TextBox 47"/>
          <p:cNvSpPr txBox="1"/>
          <p:nvPr/>
        </p:nvSpPr>
        <p:spPr>
          <a:xfrm>
            <a:off x="7241567" y="3490490"/>
            <a:ext cx="36099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 </a:t>
            </a:r>
            <a:endParaRPr lang="en-US" sz="700" b="1" dirty="0">
              <a:solidFill>
                <a:srgbClr val="000000"/>
              </a:solidFill>
              <a:latin typeface="Arial" pitchFamily="34" charset="0"/>
              <a:cs typeface="Arial" pitchFamily="34" charset="0"/>
            </a:endParaRPr>
          </a:p>
        </p:txBody>
      </p:sp>
    </p:spTree>
  </p:cSld>
  <p:clrMapOvr>
    <a:masterClrMapping/>
  </p:clrMapOvr>
  <p:transition advClick="0">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smtClean="0"/>
              <a:t>Commercial Crew Program Update</a:t>
            </a:r>
            <a:endParaRPr lang="en-US" sz="2400" dirty="0"/>
          </a:p>
        </p:txBody>
      </p:sp>
      <p:sp>
        <p:nvSpPr>
          <p:cNvPr id="5" name="Subtitle 4"/>
          <p:cNvSpPr>
            <a:spLocks noGrp="1"/>
          </p:cNvSpPr>
          <p:nvPr>
            <p:ph type="subTitle" idx="1"/>
          </p:nvPr>
        </p:nvSpPr>
        <p:spPr/>
        <p:txBody>
          <a:bodyPr/>
          <a:lstStyle/>
          <a:p>
            <a:endParaRPr lang="en-US"/>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43000" y="1"/>
            <a:ext cx="6487980" cy="887104"/>
          </a:xfrm>
        </p:spPr>
        <p:txBody>
          <a:bodyPr>
            <a:normAutofit/>
          </a:bodyPr>
          <a:lstStyle/>
          <a:p>
            <a:r>
              <a:rPr lang="en-US" dirty="0" smtClean="0">
                <a:solidFill>
                  <a:schemeClr val="bg1"/>
                </a:solidFill>
              </a:rPr>
              <a:t>Program Approach</a:t>
            </a:r>
            <a:endParaRPr lang="en-US" dirty="0">
              <a:solidFill>
                <a:schemeClr val="bg1"/>
              </a:solidFill>
            </a:endParaRPr>
          </a:p>
        </p:txBody>
      </p:sp>
      <p:sp>
        <p:nvSpPr>
          <p:cNvPr id="22" name="Content Placeholder 2"/>
          <p:cNvSpPr>
            <a:spLocks noGrp="1"/>
          </p:cNvSpPr>
          <p:nvPr>
            <p:ph idx="1"/>
          </p:nvPr>
        </p:nvSpPr>
        <p:spPr>
          <a:xfrm>
            <a:off x="-20436" y="2362200"/>
            <a:ext cx="5735436" cy="4344572"/>
          </a:xfrm>
        </p:spPr>
        <p:txBody>
          <a:bodyPr>
            <a:normAutofit fontScale="70000" lnSpcReduction="20000"/>
          </a:bodyPr>
          <a:lstStyle/>
          <a:p>
            <a:r>
              <a:rPr lang="en-US" dirty="0" smtClean="0">
                <a:solidFill>
                  <a:schemeClr val="bg1"/>
                </a:solidFill>
              </a:rPr>
              <a:t>The 2010 NASA Authorization Act established commercial crew as the primary means for ISS crew transportation.</a:t>
            </a:r>
          </a:p>
          <a:p>
            <a:r>
              <a:rPr lang="en-US" b="0" dirty="0" smtClean="0">
                <a:solidFill>
                  <a:schemeClr val="bg1"/>
                </a:solidFill>
              </a:rPr>
              <a:t>The program objective is to facilitate the development of a U.S. commercial crew space transportation capability </a:t>
            </a:r>
            <a:r>
              <a:rPr lang="en-US" dirty="0" smtClean="0">
                <a:solidFill>
                  <a:schemeClr val="bg1"/>
                </a:solidFill>
              </a:rPr>
              <a:t>for </a:t>
            </a:r>
            <a:r>
              <a:rPr lang="en-US" b="0" dirty="0" smtClean="0">
                <a:solidFill>
                  <a:schemeClr val="bg1"/>
                </a:solidFill>
              </a:rPr>
              <a:t>achieving safe, reliable, and cost effective access to and from LEO and the International Space Station (ISS) by late 2016.  </a:t>
            </a:r>
          </a:p>
          <a:p>
            <a:pPr lvl="1"/>
            <a:r>
              <a:rPr lang="en-US" b="0" dirty="0" smtClean="0">
                <a:solidFill>
                  <a:schemeClr val="bg1"/>
                </a:solidFill>
              </a:rPr>
              <a:t>Use a non-traditional acquisition and partnering approach</a:t>
            </a:r>
          </a:p>
          <a:p>
            <a:pPr lvl="1"/>
            <a:r>
              <a:rPr lang="en-US" b="0" dirty="0" smtClean="0">
                <a:solidFill>
                  <a:schemeClr val="bg1"/>
                </a:solidFill>
              </a:rPr>
              <a:t>Competition is a fundamental aspect of the strategy</a:t>
            </a:r>
          </a:p>
          <a:p>
            <a:pPr lvl="1"/>
            <a:r>
              <a:rPr lang="en-US" dirty="0" smtClean="0">
                <a:solidFill>
                  <a:schemeClr val="bg1"/>
                </a:solidFill>
              </a:rPr>
              <a:t>NASA could purchase commercial services to meet its ISS crew transportation needs</a:t>
            </a:r>
            <a:endParaRPr lang="en-US" b="0" dirty="0" smtClean="0">
              <a:solidFill>
                <a:schemeClr val="bg1"/>
              </a:solidFill>
            </a:endParaRPr>
          </a:p>
        </p:txBody>
      </p:sp>
      <p:sp>
        <p:nvSpPr>
          <p:cNvPr id="43" name="Rectangle 42"/>
          <p:cNvSpPr/>
          <p:nvPr/>
        </p:nvSpPr>
        <p:spPr>
          <a:xfrm>
            <a:off x="977" y="1002649"/>
            <a:ext cx="9143023" cy="1146785"/>
          </a:xfrm>
          <a:prstGeom prst="rect">
            <a:avLst/>
          </a:prstGeom>
          <a:solidFill>
            <a:srgbClr val="0710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aphicFrame>
        <p:nvGraphicFramePr>
          <p:cNvPr id="44" name="Table 43"/>
          <p:cNvGraphicFramePr>
            <a:graphicFrameLocks noGrp="1"/>
          </p:cNvGraphicFramePr>
          <p:nvPr/>
        </p:nvGraphicFramePr>
        <p:xfrm>
          <a:off x="1890436" y="1105572"/>
          <a:ext cx="6553197" cy="370840"/>
        </p:xfrm>
        <a:graphic>
          <a:graphicData uri="http://schemas.openxmlformats.org/drawingml/2006/table">
            <a:tbl>
              <a:tblPr firstRow="1" bandRow="1">
                <a:tableStyleId>{8EC20E35-A176-4012-BC5E-935CFFF8708E}</a:tableStyleId>
              </a:tblPr>
              <a:tblGrid>
                <a:gridCol w="700923"/>
                <a:gridCol w="658698"/>
                <a:gridCol w="641809"/>
                <a:gridCol w="633363"/>
                <a:gridCol w="633363"/>
                <a:gridCol w="641808"/>
                <a:gridCol w="677274"/>
                <a:gridCol w="640122"/>
                <a:gridCol w="650254"/>
                <a:gridCol w="675583"/>
              </a:tblGrid>
              <a:tr h="370840">
                <a:tc>
                  <a:txBody>
                    <a:bodyPr/>
                    <a:lstStyle/>
                    <a:p>
                      <a:r>
                        <a:rPr lang="en-US" sz="1600" dirty="0" smtClean="0"/>
                        <a:t>2011</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2012</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2013</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2014</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2016</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2017</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2018</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2019</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2020</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Group 44"/>
          <p:cNvGrpSpPr/>
          <p:nvPr/>
        </p:nvGrpSpPr>
        <p:grpSpPr>
          <a:xfrm>
            <a:off x="413654" y="1153468"/>
            <a:ext cx="7993957" cy="929716"/>
            <a:chOff x="413654" y="1259266"/>
            <a:chExt cx="7993957" cy="929716"/>
          </a:xfrm>
        </p:grpSpPr>
        <p:sp>
          <p:nvSpPr>
            <p:cNvPr id="46" name="Rounded Rectangle 45"/>
            <p:cNvSpPr/>
            <p:nvPr/>
          </p:nvSpPr>
          <p:spPr bwMode="auto">
            <a:xfrm>
              <a:off x="1870329" y="1844494"/>
              <a:ext cx="6537282" cy="344488"/>
            </a:xfrm>
            <a:prstGeom prst="roundRect">
              <a:avLst/>
            </a:prstGeom>
            <a:solidFill>
              <a:srgbClr val="CF7977"/>
            </a:solidFill>
            <a:ln w="9525" cap="flat" cmpd="sng" algn="ctr">
              <a:solidFill>
                <a:schemeClr val="tx1"/>
              </a:solidFill>
              <a:prstDash val="solid"/>
              <a:round/>
              <a:headEnd type="none" w="med" len="med"/>
              <a:tailEnd type="none" w="med" len="med"/>
            </a:ln>
            <a:effectLst/>
            <a:scene3d>
              <a:camera prst="orthographicFront"/>
              <a:lightRig rig="sunset" dir="t"/>
            </a:scene3d>
            <a:sp3d prstMaterial="metal">
              <a:bevelT/>
            </a:sp3d>
          </p:spPr>
          <p:txBody>
            <a:bodyPr/>
            <a:lstStyle/>
            <a:p>
              <a:pPr eaLnBrk="0" fontAlgn="auto" hangingPunct="0">
                <a:spcBef>
                  <a:spcPts val="0"/>
                </a:spcBef>
                <a:spcAft>
                  <a:spcPts val="0"/>
                </a:spcAft>
              </a:pPr>
              <a:endParaRPr lang="en-US" sz="2800" dirty="0">
                <a:solidFill>
                  <a:prstClr val="black"/>
                </a:solidFill>
                <a:latin typeface="Calibri"/>
              </a:endParaRPr>
            </a:p>
          </p:txBody>
        </p:sp>
        <p:sp>
          <p:nvSpPr>
            <p:cNvPr id="47" name="Right Arrow 43"/>
            <p:cNvSpPr>
              <a:spLocks noChangeArrowheads="1"/>
            </p:cNvSpPr>
            <p:nvPr/>
          </p:nvSpPr>
          <p:spPr bwMode="auto">
            <a:xfrm>
              <a:off x="5592198" y="2025282"/>
              <a:ext cx="2547122" cy="45719"/>
            </a:xfrm>
            <a:prstGeom prst="rightArrow">
              <a:avLst>
                <a:gd name="adj1" fmla="val 50000"/>
                <a:gd name="adj2" fmla="val 49241"/>
              </a:avLst>
            </a:prstGeom>
            <a:solidFill>
              <a:schemeClr val="accent1"/>
            </a:solidFill>
            <a:ln w="9525">
              <a:solidFill>
                <a:schemeClr val="tx1"/>
              </a:solidFill>
              <a:round/>
              <a:headEnd/>
              <a:tailEnd/>
            </a:ln>
          </p:spPr>
          <p:txBody>
            <a:bodyPr/>
            <a:lstStyle/>
            <a:p>
              <a:pPr eaLnBrk="0" fontAlgn="auto" hangingPunct="0">
                <a:spcBef>
                  <a:spcPts val="0"/>
                </a:spcBef>
                <a:spcAft>
                  <a:spcPts val="0"/>
                </a:spcAft>
              </a:pPr>
              <a:endParaRPr lang="en-US" sz="1000" b="1" dirty="0">
                <a:solidFill>
                  <a:prstClr val="black"/>
                </a:solidFill>
                <a:latin typeface="Calibri"/>
              </a:endParaRPr>
            </a:p>
          </p:txBody>
        </p:sp>
        <p:sp>
          <p:nvSpPr>
            <p:cNvPr id="48" name="TextBox 104"/>
            <p:cNvSpPr txBox="1">
              <a:spLocks noChangeArrowheads="1"/>
            </p:cNvSpPr>
            <p:nvPr/>
          </p:nvSpPr>
          <p:spPr bwMode="auto">
            <a:xfrm>
              <a:off x="6432666" y="1824948"/>
              <a:ext cx="652743" cy="246221"/>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000" b="1" dirty="0">
                  <a:solidFill>
                    <a:prstClr val="black"/>
                  </a:solidFill>
                  <a:latin typeface="Calibri"/>
                  <a:cs typeface="Arial" charset="0"/>
                </a:rPr>
                <a:t>Missions</a:t>
              </a:r>
            </a:p>
          </p:txBody>
        </p:sp>
        <p:sp>
          <p:nvSpPr>
            <p:cNvPr id="49" name="TextBox 106"/>
            <p:cNvSpPr txBox="1">
              <a:spLocks noChangeArrowheads="1"/>
            </p:cNvSpPr>
            <p:nvPr/>
          </p:nvSpPr>
          <p:spPr bwMode="auto">
            <a:xfrm>
              <a:off x="4235651" y="1585923"/>
              <a:ext cx="1188147" cy="246221"/>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000" b="1" dirty="0" smtClean="0">
                  <a:solidFill>
                    <a:prstClr val="white"/>
                  </a:solidFill>
                  <a:latin typeface="Calibri"/>
                  <a:cs typeface="Arial" charset="0"/>
                </a:rPr>
                <a:t>Demo/Test  </a:t>
              </a:r>
              <a:r>
                <a:rPr lang="en-US" sz="1000" b="1" dirty="0">
                  <a:solidFill>
                    <a:prstClr val="white"/>
                  </a:solidFill>
                  <a:latin typeface="Calibri"/>
                  <a:cs typeface="Arial" charset="0"/>
                </a:rPr>
                <a:t>Flights</a:t>
              </a:r>
            </a:p>
          </p:txBody>
        </p:sp>
        <p:sp>
          <p:nvSpPr>
            <p:cNvPr id="50" name="TextBox 63"/>
            <p:cNvSpPr txBox="1">
              <a:spLocks noChangeArrowheads="1"/>
            </p:cNvSpPr>
            <p:nvPr/>
          </p:nvSpPr>
          <p:spPr bwMode="auto">
            <a:xfrm>
              <a:off x="413654" y="1868768"/>
              <a:ext cx="1494896" cy="261610"/>
            </a:xfrm>
            <a:prstGeom prst="rect">
              <a:avLst/>
            </a:prstGeom>
            <a:noFill/>
            <a:ln w="9525">
              <a:noFill/>
              <a:miter lim="800000"/>
              <a:headEnd/>
              <a:tailEnd/>
            </a:ln>
          </p:spPr>
          <p:txBody>
            <a:bodyPr wrap="square">
              <a:spAutoFit/>
            </a:bodyPr>
            <a:lstStyle/>
            <a:p>
              <a:pPr fontAlgn="auto">
                <a:spcBef>
                  <a:spcPts val="0"/>
                </a:spcBef>
                <a:spcAft>
                  <a:spcPts val="0"/>
                </a:spcAft>
              </a:pPr>
              <a:r>
                <a:rPr lang="en-US" sz="1100" b="1" dirty="0">
                  <a:solidFill>
                    <a:prstClr val="white"/>
                  </a:solidFill>
                  <a:latin typeface="Calibri"/>
                </a:rPr>
                <a:t>Commercial Crew</a:t>
              </a:r>
            </a:p>
          </p:txBody>
        </p:sp>
        <p:sp>
          <p:nvSpPr>
            <p:cNvPr id="51" name="TextBox 61"/>
            <p:cNvSpPr txBox="1">
              <a:spLocks noChangeArrowheads="1"/>
            </p:cNvSpPr>
            <p:nvPr/>
          </p:nvSpPr>
          <p:spPr bwMode="auto">
            <a:xfrm>
              <a:off x="855987" y="1259266"/>
              <a:ext cx="834761" cy="276999"/>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200" b="1" dirty="0" smtClean="0">
                  <a:solidFill>
                    <a:prstClr val="white"/>
                  </a:solidFill>
                  <a:latin typeface="Calibri"/>
                </a:rPr>
                <a:t>Fiscal Year</a:t>
              </a:r>
              <a:endParaRPr lang="en-US" sz="1200" b="1" dirty="0">
                <a:solidFill>
                  <a:prstClr val="white"/>
                </a:solidFill>
                <a:latin typeface="Calibri"/>
              </a:endParaRPr>
            </a:p>
          </p:txBody>
        </p:sp>
      </p:grpSp>
      <p:pic>
        <p:nvPicPr>
          <p:cNvPr id="52" name="Picture 51" descr="iss021e031766_cropped.jpg"/>
          <p:cNvPicPr>
            <a:picLocks noChangeAspect="1"/>
          </p:cNvPicPr>
          <p:nvPr/>
        </p:nvPicPr>
        <p:blipFill>
          <a:blip r:embed="rId3" cstate="print"/>
          <a:stretch>
            <a:fillRect/>
          </a:stretch>
        </p:blipFill>
        <p:spPr>
          <a:xfrm>
            <a:off x="4688448" y="1758513"/>
            <a:ext cx="232013" cy="307394"/>
          </a:xfrm>
          <a:prstGeom prst="rect">
            <a:avLst/>
          </a:prstGeom>
        </p:spPr>
      </p:pic>
      <p:pic>
        <p:nvPicPr>
          <p:cNvPr id="53" name="Picture 52" descr="iss021e031766_cropped.jpg"/>
          <p:cNvPicPr>
            <a:picLocks noChangeAspect="1"/>
          </p:cNvPicPr>
          <p:nvPr/>
        </p:nvPicPr>
        <p:blipFill>
          <a:blip r:embed="rId3" cstate="print"/>
          <a:stretch>
            <a:fillRect/>
          </a:stretch>
        </p:blipFill>
        <p:spPr>
          <a:xfrm>
            <a:off x="4963235" y="1760788"/>
            <a:ext cx="232013" cy="307394"/>
          </a:xfrm>
          <a:prstGeom prst="rect">
            <a:avLst/>
          </a:prstGeom>
        </p:spPr>
      </p:pic>
      <p:pic>
        <p:nvPicPr>
          <p:cNvPr id="54" name="Picture 53" descr="iss021e031766_cropped.jpg"/>
          <p:cNvPicPr>
            <a:picLocks noChangeAspect="1"/>
          </p:cNvPicPr>
          <p:nvPr/>
        </p:nvPicPr>
        <p:blipFill>
          <a:blip r:embed="rId3" cstate="print"/>
          <a:stretch>
            <a:fillRect/>
          </a:stretch>
        </p:blipFill>
        <p:spPr>
          <a:xfrm>
            <a:off x="5281712" y="1769886"/>
            <a:ext cx="232013" cy="307394"/>
          </a:xfrm>
          <a:prstGeom prst="rect">
            <a:avLst/>
          </a:prstGeom>
        </p:spPr>
      </p:pic>
      <p:pic>
        <p:nvPicPr>
          <p:cNvPr id="55" name="Picture 54" descr="iss021e031766_cropped.jpg"/>
          <p:cNvPicPr>
            <a:picLocks noChangeAspect="1"/>
          </p:cNvPicPr>
          <p:nvPr/>
        </p:nvPicPr>
        <p:blipFill>
          <a:blip r:embed="rId3" cstate="print"/>
          <a:stretch>
            <a:fillRect/>
          </a:stretch>
        </p:blipFill>
        <p:spPr>
          <a:xfrm>
            <a:off x="8147713" y="1772161"/>
            <a:ext cx="232013" cy="307394"/>
          </a:xfrm>
          <a:prstGeom prst="rect">
            <a:avLst/>
          </a:prstGeom>
        </p:spPr>
      </p:pic>
      <p:sp>
        <p:nvSpPr>
          <p:cNvPr id="56" name="TextBox 106"/>
          <p:cNvSpPr txBox="1">
            <a:spLocks noChangeArrowheads="1"/>
          </p:cNvSpPr>
          <p:nvPr/>
        </p:nvSpPr>
        <p:spPr bwMode="auto">
          <a:xfrm>
            <a:off x="3886200" y="1828800"/>
            <a:ext cx="840294" cy="246221"/>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000" b="1" dirty="0" smtClean="0">
                <a:solidFill>
                  <a:prstClr val="white"/>
                </a:solidFill>
                <a:latin typeface="Calibri"/>
                <a:cs typeface="Arial" charset="0"/>
              </a:rPr>
              <a:t>Certification</a:t>
            </a:r>
            <a:endParaRPr lang="en-US" sz="1000" b="1" dirty="0">
              <a:solidFill>
                <a:prstClr val="white"/>
              </a:solidFill>
              <a:latin typeface="Calibri"/>
              <a:cs typeface="Arial" charset="0"/>
            </a:endParaRPr>
          </a:p>
        </p:txBody>
      </p:sp>
      <p:pic>
        <p:nvPicPr>
          <p:cNvPr id="19" name="Picture 18" descr="FD3 Feb 10, 2010 s130e006564.jpg"/>
          <p:cNvPicPr>
            <a:picLocks noChangeAspect="1"/>
          </p:cNvPicPr>
          <p:nvPr/>
        </p:nvPicPr>
        <p:blipFill>
          <a:blip r:embed="rId4" cstate="print"/>
          <a:stretch>
            <a:fillRect/>
          </a:stretch>
        </p:blipFill>
        <p:spPr>
          <a:xfrm rot="16200000">
            <a:off x="5372100" y="2705100"/>
            <a:ext cx="4267200" cy="3276600"/>
          </a:xfrm>
          <a:prstGeom prst="rect">
            <a:avLst/>
          </a:prstGeom>
        </p:spPr>
      </p:pic>
      <p:sp>
        <p:nvSpPr>
          <p:cNvPr id="20" name="TextBox 106"/>
          <p:cNvSpPr txBox="1">
            <a:spLocks noChangeArrowheads="1"/>
          </p:cNvSpPr>
          <p:nvPr/>
        </p:nvSpPr>
        <p:spPr bwMode="auto">
          <a:xfrm>
            <a:off x="2845907" y="1828800"/>
            <a:ext cx="939681" cy="246221"/>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000" b="1" dirty="0" smtClean="0">
                <a:solidFill>
                  <a:prstClr val="white"/>
                </a:solidFill>
                <a:latin typeface="Calibri"/>
                <a:cs typeface="Arial" charset="0"/>
              </a:rPr>
              <a:t>Critical Design</a:t>
            </a:r>
            <a:endParaRPr lang="en-US" sz="1000" b="1" dirty="0">
              <a:solidFill>
                <a:prstClr val="white"/>
              </a:solidFill>
              <a:latin typeface="Calibri"/>
              <a:cs typeface="Arial" charset="0"/>
            </a:endParaRPr>
          </a:p>
        </p:txBody>
      </p:sp>
      <p:sp>
        <p:nvSpPr>
          <p:cNvPr id="21" name="TextBox 106"/>
          <p:cNvSpPr txBox="1">
            <a:spLocks noChangeArrowheads="1"/>
          </p:cNvSpPr>
          <p:nvPr/>
        </p:nvSpPr>
        <p:spPr bwMode="auto">
          <a:xfrm>
            <a:off x="1851242" y="1828800"/>
            <a:ext cx="963725" cy="246221"/>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000" b="1" dirty="0" smtClean="0">
                <a:solidFill>
                  <a:prstClr val="white"/>
                </a:solidFill>
                <a:latin typeface="Calibri"/>
                <a:cs typeface="Arial" charset="0"/>
              </a:rPr>
              <a:t>Initial  Design  </a:t>
            </a:r>
            <a:endParaRPr lang="en-US" sz="1000" b="1" dirty="0">
              <a:solidFill>
                <a:prstClr val="white"/>
              </a:solidFill>
              <a:latin typeface="Calibri"/>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pollo 9 CSM over Earth 16x20">
            <a:hlinkClick r:id="rId3"/>
          </p:cNvPr>
          <p:cNvPicPr>
            <a:picLocks noChangeAspect="1" noChangeArrowheads="1"/>
          </p:cNvPicPr>
          <p:nvPr/>
        </p:nvPicPr>
        <p:blipFill>
          <a:blip r:embed="rId4" cstate="print"/>
          <a:srcRect l="26190" r="14286" b="29524"/>
          <a:stretch>
            <a:fillRect/>
          </a:stretch>
        </p:blipFill>
        <p:spPr bwMode="auto">
          <a:xfrm>
            <a:off x="7391400" y="2282952"/>
            <a:ext cx="1752600" cy="2593848"/>
          </a:xfrm>
          <a:prstGeom prst="rect">
            <a:avLst/>
          </a:prstGeom>
          <a:ln>
            <a:noFill/>
          </a:ln>
          <a:effectLst>
            <a:softEdge rad="112500"/>
          </a:effectLst>
        </p:spPr>
      </p:pic>
      <p:pic>
        <p:nvPicPr>
          <p:cNvPr id="8" name="Picture 4" descr="http://smugpuppies.com/wp-content/uploads/2008/06/gemini_6_7.jpg"/>
          <p:cNvPicPr>
            <a:picLocks noChangeAspect="1" noChangeArrowheads="1"/>
          </p:cNvPicPr>
          <p:nvPr/>
        </p:nvPicPr>
        <p:blipFill>
          <a:blip r:embed="rId5" cstate="print"/>
          <a:srcRect/>
          <a:stretch>
            <a:fillRect/>
          </a:stretch>
        </p:blipFill>
        <p:spPr bwMode="auto">
          <a:xfrm>
            <a:off x="6745931" y="1143000"/>
            <a:ext cx="2398069" cy="1921555"/>
          </a:xfrm>
          <a:prstGeom prst="rect">
            <a:avLst/>
          </a:prstGeom>
          <a:ln>
            <a:noFill/>
          </a:ln>
          <a:effectLst>
            <a:softEdge rad="112500"/>
          </a:effectLst>
        </p:spPr>
      </p:pic>
      <p:pic>
        <p:nvPicPr>
          <p:cNvPr id="10" name="Picture 2" descr="http://media.web.britannica.com/eb-media/88/125688-004-0FFC6B37.jpg"/>
          <p:cNvPicPr>
            <a:picLocks noChangeAspect="1" noChangeArrowheads="1"/>
          </p:cNvPicPr>
          <p:nvPr/>
        </p:nvPicPr>
        <p:blipFill>
          <a:blip r:embed="rId6" cstate="print"/>
          <a:srcRect l="22392" r="26718"/>
          <a:stretch>
            <a:fillRect/>
          </a:stretch>
        </p:blipFill>
        <p:spPr bwMode="auto">
          <a:xfrm>
            <a:off x="914400" y="3181350"/>
            <a:ext cx="1634066" cy="3676650"/>
          </a:xfrm>
          <a:prstGeom prst="rect">
            <a:avLst/>
          </a:prstGeom>
          <a:ln>
            <a:noFill/>
          </a:ln>
          <a:effectLst>
            <a:softEdge rad="112500"/>
          </a:effectLst>
        </p:spPr>
      </p:pic>
      <p:pic>
        <p:nvPicPr>
          <p:cNvPr id="10242" name="Picture 2" descr="http://symonsez.files.wordpress.com/2010/10/apollo7saturn1b.jpg"/>
          <p:cNvPicPr>
            <a:picLocks noChangeAspect="1" noChangeArrowheads="1"/>
          </p:cNvPicPr>
          <p:nvPr/>
        </p:nvPicPr>
        <p:blipFill>
          <a:blip r:embed="rId7" cstate="print"/>
          <a:srcRect l="24044" t="3721" r="30055" b="3256"/>
          <a:stretch>
            <a:fillRect/>
          </a:stretch>
        </p:blipFill>
        <p:spPr bwMode="auto">
          <a:xfrm>
            <a:off x="2362200" y="2971800"/>
            <a:ext cx="1088136" cy="38862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solidFill>
                  <a:schemeClr val="bg1"/>
                </a:solidFill>
              </a:rPr>
              <a:t>Commercial Crew Program (CCP)</a:t>
            </a:r>
            <a:endParaRPr lang="en-US" dirty="0">
              <a:solidFill>
                <a:schemeClr val="bg1"/>
              </a:solidFill>
            </a:endParaRPr>
          </a:p>
        </p:txBody>
      </p:sp>
      <p:pic>
        <p:nvPicPr>
          <p:cNvPr id="6" name="Picture 2" descr="http://abyss.uoregon.edu/~js/images/mercury3.jpg"/>
          <p:cNvPicPr>
            <a:picLocks noChangeAspect="1" noChangeArrowheads="1"/>
          </p:cNvPicPr>
          <p:nvPr/>
        </p:nvPicPr>
        <p:blipFill>
          <a:blip r:embed="rId8" cstate="print"/>
          <a:srcRect l="36847" r="35168"/>
          <a:stretch>
            <a:fillRect/>
          </a:stretch>
        </p:blipFill>
        <p:spPr bwMode="auto">
          <a:xfrm>
            <a:off x="0" y="2667000"/>
            <a:ext cx="1284339" cy="4191000"/>
          </a:xfrm>
          <a:prstGeom prst="rect">
            <a:avLst/>
          </a:prstGeom>
          <a:ln>
            <a:noFill/>
          </a:ln>
          <a:effectLst>
            <a:softEdge rad="112500"/>
          </a:effectLst>
        </p:spPr>
      </p:pic>
      <p:sp>
        <p:nvSpPr>
          <p:cNvPr id="9" name="Content Placeholder 4"/>
          <p:cNvSpPr txBox="1">
            <a:spLocks/>
          </p:cNvSpPr>
          <p:nvPr/>
        </p:nvSpPr>
        <p:spPr>
          <a:xfrm>
            <a:off x="76200" y="1219200"/>
            <a:ext cx="7543800" cy="1600200"/>
          </a:xfrm>
          <a:prstGeom prst="rect">
            <a:avLst/>
          </a:prstGeom>
        </p:spPr>
        <p:txBody>
          <a:bodyPr vert="horz" lIns="91440" tIns="45720" rIns="91440" bIns="45720" rtlCol="0">
            <a:normAutofit fontScale="77500" lnSpcReduction="20000"/>
          </a:bodyPr>
          <a:lstStyle/>
          <a:p>
            <a:pPr fontAlgn="auto">
              <a:spcBef>
                <a:spcPct val="20000"/>
              </a:spcBef>
              <a:spcAft>
                <a:spcPts val="0"/>
              </a:spcAft>
              <a:buFont typeface="Arial" pitchFamily="34" charset="0"/>
              <a:buNone/>
              <a:defRPr/>
            </a:pPr>
            <a:r>
              <a:rPr lang="en-US" sz="3200" b="1" dirty="0" smtClean="0">
                <a:solidFill>
                  <a:prstClr val="black"/>
                </a:solidFill>
                <a:latin typeface="Calibri"/>
              </a:rPr>
              <a:t>CCP is leading NASA’s efforts to develop an American-made commercial capability for crew transportation and rescue services to the station following this year's retirement of the space shuttle fleet. </a:t>
            </a:r>
            <a:r>
              <a:rPr lang="en-US" sz="2700" dirty="0" smtClean="0">
                <a:solidFill>
                  <a:prstClr val="black"/>
                </a:solidFill>
                <a:latin typeface="Calibri"/>
              </a:rPr>
              <a:t/>
            </a:r>
            <a:br>
              <a:rPr lang="en-US" sz="2700" dirty="0" smtClean="0">
                <a:solidFill>
                  <a:prstClr val="black"/>
                </a:solidFill>
                <a:latin typeface="Calibri"/>
              </a:rPr>
            </a:br>
            <a:endParaRPr lang="en-US" sz="2800" dirty="0">
              <a:solidFill>
                <a:prstClr val="black"/>
              </a:solidFill>
              <a:latin typeface="Calibri"/>
            </a:endParaRPr>
          </a:p>
        </p:txBody>
      </p:sp>
      <p:pic>
        <p:nvPicPr>
          <p:cNvPr id="11" name="Picture 10" descr="Launch.jpg"/>
          <p:cNvPicPr>
            <a:picLocks noChangeAspect="1"/>
          </p:cNvPicPr>
          <p:nvPr/>
        </p:nvPicPr>
        <p:blipFill>
          <a:blip r:embed="rId9" cstate="print"/>
          <a:srcRect l="1414" t="695" r="4868" b="2008"/>
          <a:stretch>
            <a:fillRect/>
          </a:stretch>
        </p:blipFill>
        <p:spPr>
          <a:xfrm>
            <a:off x="6980977" y="4835433"/>
            <a:ext cx="2163023" cy="2022567"/>
          </a:xfrm>
          <a:prstGeom prst="rect">
            <a:avLst/>
          </a:prstGeom>
        </p:spPr>
      </p:pic>
      <p:sp>
        <p:nvSpPr>
          <p:cNvPr id="5" name="Content Placeholder 4"/>
          <p:cNvSpPr>
            <a:spLocks noGrp="1"/>
          </p:cNvSpPr>
          <p:nvPr>
            <p:ph idx="1"/>
          </p:nvPr>
        </p:nvSpPr>
        <p:spPr>
          <a:xfrm>
            <a:off x="3352800" y="2590800"/>
            <a:ext cx="4191000" cy="4038600"/>
          </a:xfrm>
          <a:noFill/>
        </p:spPr>
        <p:txBody>
          <a:bodyPr>
            <a:normAutofit fontScale="70000" lnSpcReduction="20000"/>
          </a:bodyPr>
          <a:lstStyle/>
          <a:p>
            <a:pPr marL="403225" lvl="1"/>
            <a:r>
              <a:rPr lang="en-US" sz="2700" dirty="0" smtClean="0">
                <a:solidFill>
                  <a:schemeClr val="bg1"/>
                </a:solidFill>
              </a:rPr>
              <a:t>Program Manager  will reside at KSC</a:t>
            </a:r>
          </a:p>
          <a:p>
            <a:pPr marL="403225" lvl="1"/>
            <a:r>
              <a:rPr lang="en-US" sz="2700" dirty="0" smtClean="0">
                <a:solidFill>
                  <a:schemeClr val="bg1"/>
                </a:solidFill>
              </a:rPr>
              <a:t>Deputy Program Manager located at JSC</a:t>
            </a:r>
          </a:p>
          <a:p>
            <a:pPr marL="403225" lvl="1"/>
            <a:endParaRPr lang="en-US" sz="2700" dirty="0" smtClean="0">
              <a:solidFill>
                <a:schemeClr val="bg1"/>
              </a:solidFill>
            </a:endParaRPr>
          </a:p>
          <a:p>
            <a:pPr marL="117475" lvl="0" indent="-117475">
              <a:buNone/>
            </a:pPr>
            <a:r>
              <a:rPr lang="en-US" b="1" dirty="0" smtClean="0">
                <a:solidFill>
                  <a:schemeClr val="bg1"/>
                </a:solidFill>
              </a:rPr>
              <a:t>Program Mission</a:t>
            </a:r>
          </a:p>
          <a:p>
            <a:pPr marL="403225" lvl="1"/>
            <a:r>
              <a:rPr lang="en-US" sz="2700" dirty="0" smtClean="0">
                <a:solidFill>
                  <a:schemeClr val="bg1"/>
                </a:solidFill>
              </a:rPr>
              <a:t>Manage the investment in the development of commercial  end-to-end transportation systems</a:t>
            </a:r>
          </a:p>
          <a:p>
            <a:pPr marL="403225" lvl="1"/>
            <a:r>
              <a:rPr lang="en-US" sz="2700" dirty="0" smtClean="0">
                <a:solidFill>
                  <a:schemeClr val="bg1"/>
                </a:solidFill>
              </a:rPr>
              <a:t>Manage the CTS (Crew Transportation System) certification process</a:t>
            </a:r>
          </a:p>
          <a:p>
            <a:pPr marL="403225" lvl="1"/>
            <a:r>
              <a:rPr lang="en-US" sz="2700" dirty="0" smtClean="0">
                <a:solidFill>
                  <a:schemeClr val="bg1"/>
                </a:solidFill>
              </a:rPr>
              <a:t>Lead  the technical and programmatic partner  integration  and approval functions</a:t>
            </a: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3"/>
          <p:cNvSpPr>
            <a:spLocks noGrp="1"/>
          </p:cNvSpPr>
          <p:nvPr>
            <p:ph type="title"/>
          </p:nvPr>
        </p:nvSpPr>
        <p:spPr>
          <a:xfrm>
            <a:off x="1142999" y="257175"/>
            <a:ext cx="7367589" cy="501650"/>
          </a:xfrm>
        </p:spPr>
        <p:txBody>
          <a:bodyPr anchor="t">
            <a:noAutofit/>
          </a:bodyPr>
          <a:lstStyle/>
          <a:p>
            <a:pPr>
              <a:defRPr/>
            </a:pPr>
            <a:r>
              <a:rPr lang="en-US" sz="2400" dirty="0" smtClean="0">
                <a:solidFill>
                  <a:schemeClr val="bg1"/>
                </a:solidFill>
                <a:cs typeface="Arial" charset="0"/>
              </a:rPr>
              <a:t>Commercial Crew Program Organizational</a:t>
            </a:r>
            <a:r>
              <a:rPr lang="en-US" sz="1800" dirty="0" smtClean="0">
                <a:solidFill>
                  <a:schemeClr val="bg1"/>
                </a:solidFill>
                <a:cs typeface="Arial" charset="0"/>
              </a:rPr>
              <a:t> </a:t>
            </a:r>
            <a:r>
              <a:rPr lang="en-US" sz="2400" dirty="0" smtClean="0">
                <a:solidFill>
                  <a:schemeClr val="bg1"/>
                </a:solidFill>
                <a:cs typeface="Arial" charset="0"/>
              </a:rPr>
              <a:t>Structure</a:t>
            </a:r>
            <a:r>
              <a:rPr lang="en-US" sz="3200" dirty="0" smtClean="0">
                <a:cs typeface="Arial" charset="0"/>
              </a:rPr>
              <a:t/>
            </a:r>
            <a:br>
              <a:rPr lang="en-US" sz="3200" dirty="0" smtClean="0">
                <a:cs typeface="Arial" charset="0"/>
              </a:rPr>
            </a:br>
            <a:endParaRPr lang="en-US" sz="3200" dirty="0" smtClean="0">
              <a:cs typeface="Arial" charset="0"/>
            </a:endParaRPr>
          </a:p>
        </p:txBody>
      </p:sp>
      <p:sp>
        <p:nvSpPr>
          <p:cNvPr id="9219" name="Slide Number Placeholder 5"/>
          <p:cNvSpPr>
            <a:spLocks noGrp="1"/>
          </p:cNvSpPr>
          <p:nvPr>
            <p:ph type="sldNum" sz="quarter" idx="4294967295"/>
          </p:nvPr>
        </p:nvSpPr>
        <p:spPr bwMode="auto">
          <a:xfrm>
            <a:off x="8274050" y="6273800"/>
            <a:ext cx="815975" cy="463550"/>
          </a:xfrm>
          <a:prstGeom prst="rect">
            <a:avLst/>
          </a:prstGeom>
          <a:noFill/>
          <a:ln>
            <a:miter lim="800000"/>
            <a:headEnd/>
            <a:tailEnd/>
          </a:ln>
        </p:spPr>
        <p:txBody>
          <a:bodyPr/>
          <a:lstStyle/>
          <a:p>
            <a:fld id="{B4F76DFF-C47F-4869-8B67-1762B90280FB}" type="slidenum">
              <a:rPr lang="en-US">
                <a:solidFill>
                  <a:prstClr val="white">
                    <a:tint val="75000"/>
                  </a:prstClr>
                </a:solidFill>
              </a:rPr>
              <a:pPr/>
              <a:t>15</a:t>
            </a:fld>
            <a:endParaRPr lang="en-US">
              <a:solidFill>
                <a:prstClr val="white">
                  <a:tint val="75000"/>
                </a:prstClr>
              </a:solidFill>
            </a:endParaRPr>
          </a:p>
        </p:txBody>
      </p:sp>
      <p:grpSp>
        <p:nvGrpSpPr>
          <p:cNvPr id="2" name="Group 34"/>
          <p:cNvGrpSpPr/>
          <p:nvPr/>
        </p:nvGrpSpPr>
        <p:grpSpPr>
          <a:xfrm>
            <a:off x="228600" y="1219199"/>
            <a:ext cx="8686800" cy="4848225"/>
            <a:chOff x="228600" y="969107"/>
            <a:chExt cx="8686800" cy="5098318"/>
          </a:xfrm>
        </p:grpSpPr>
        <p:grpSp>
          <p:nvGrpSpPr>
            <p:cNvPr id="3" name="Group 69"/>
            <p:cNvGrpSpPr/>
            <p:nvPr/>
          </p:nvGrpSpPr>
          <p:grpSpPr bwMode="auto">
            <a:xfrm>
              <a:off x="1447800" y="5595893"/>
              <a:ext cx="5903316" cy="471532"/>
              <a:chOff x="1488084" y="5472115"/>
              <a:chExt cx="5903316" cy="471486"/>
            </a:xfrm>
            <a:solidFill>
              <a:srgbClr val="0033CC"/>
            </a:solidFill>
          </p:grpSpPr>
          <p:sp>
            <p:nvSpPr>
              <p:cNvPr id="46" name="Rectangle 45"/>
              <p:cNvSpPr/>
              <p:nvPr/>
            </p:nvSpPr>
            <p:spPr>
              <a:xfrm>
                <a:off x="4509228" y="5472115"/>
                <a:ext cx="1371600" cy="47148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i="1" dirty="0">
                    <a:solidFill>
                      <a:srgbClr val="FFFFFF"/>
                    </a:solidFill>
                    <a:latin typeface="Candara" pitchFamily="34" charset="0"/>
                    <a:cs typeface="Times New Roman" pitchFamily="18" charset="0"/>
                  </a:rPr>
                  <a:t>Partner Team</a:t>
                </a:r>
              </a:p>
            </p:txBody>
          </p:sp>
          <p:sp>
            <p:nvSpPr>
              <p:cNvPr id="47" name="Rectangle 46"/>
              <p:cNvSpPr/>
              <p:nvPr/>
            </p:nvSpPr>
            <p:spPr>
              <a:xfrm>
                <a:off x="6019800" y="5472116"/>
                <a:ext cx="1371600" cy="47148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i="1" dirty="0">
                    <a:solidFill>
                      <a:srgbClr val="FFFFFF"/>
                    </a:solidFill>
                    <a:latin typeface="Candara" pitchFamily="34" charset="0"/>
                    <a:cs typeface="Times New Roman" pitchFamily="18" charset="0"/>
                  </a:rPr>
                  <a:t>Partner Team</a:t>
                </a:r>
              </a:p>
            </p:txBody>
          </p:sp>
          <p:sp>
            <p:nvSpPr>
              <p:cNvPr id="48" name="Rectangle 47"/>
              <p:cNvSpPr/>
              <p:nvPr/>
            </p:nvSpPr>
            <p:spPr>
              <a:xfrm>
                <a:off x="1488084" y="5472116"/>
                <a:ext cx="1371600" cy="47148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i="1" dirty="0">
                    <a:solidFill>
                      <a:srgbClr val="FFFFFF"/>
                    </a:solidFill>
                    <a:latin typeface="Candara" pitchFamily="34" charset="0"/>
                    <a:cs typeface="Times New Roman" pitchFamily="18" charset="0"/>
                  </a:rPr>
                  <a:t>Partner Team</a:t>
                </a:r>
              </a:p>
            </p:txBody>
          </p:sp>
          <p:sp>
            <p:nvSpPr>
              <p:cNvPr id="49" name="Rectangle 48"/>
              <p:cNvSpPr/>
              <p:nvPr/>
            </p:nvSpPr>
            <p:spPr>
              <a:xfrm>
                <a:off x="2998656" y="5472115"/>
                <a:ext cx="1371600" cy="47148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i="1" dirty="0">
                    <a:solidFill>
                      <a:srgbClr val="FFFFFF"/>
                    </a:solidFill>
                    <a:latin typeface="Candara" pitchFamily="34" charset="0"/>
                    <a:cs typeface="Times New Roman" pitchFamily="18" charset="0"/>
                  </a:rPr>
                  <a:t>Partner Team</a:t>
                </a:r>
              </a:p>
            </p:txBody>
          </p:sp>
        </p:grpSp>
        <p:grpSp>
          <p:nvGrpSpPr>
            <p:cNvPr id="4" name="Group 108"/>
            <p:cNvGrpSpPr>
              <a:grpSpLocks/>
            </p:cNvGrpSpPr>
            <p:nvPr/>
          </p:nvGrpSpPr>
          <p:grpSpPr bwMode="auto">
            <a:xfrm>
              <a:off x="1219200" y="3334341"/>
              <a:ext cx="7391400" cy="994830"/>
              <a:chOff x="1219200" y="2677380"/>
              <a:chExt cx="7391400" cy="994734"/>
            </a:xfrm>
            <a:solidFill>
              <a:srgbClr val="0033CC"/>
            </a:solidFill>
          </p:grpSpPr>
          <p:cxnSp>
            <p:nvCxnSpPr>
              <p:cNvPr id="42" name="Elbow Connector 41"/>
              <p:cNvCxnSpPr>
                <a:stCxn id="0" idx="2"/>
                <a:endCxn id="0" idx="0"/>
              </p:cNvCxnSpPr>
              <p:nvPr/>
            </p:nvCxnSpPr>
            <p:spPr>
              <a:xfrm rot="16200000" flipH="1">
                <a:off x="4967317" y="2632309"/>
                <a:ext cx="619065" cy="723900"/>
              </a:xfrm>
              <a:prstGeom prst="bentConnector3">
                <a:avLst>
                  <a:gd name="adj1" fmla="val 47683"/>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5638800" y="2986322"/>
                <a:ext cx="2971800" cy="685734"/>
              </a:xfrm>
              <a:prstGeom prst="bentConnector3">
                <a:avLst>
                  <a:gd name="adj1" fmla="val 79304"/>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p:nvCxnSpPr>
            <p:spPr>
              <a:xfrm rot="10800000" flipV="1">
                <a:off x="3429000" y="2986322"/>
                <a:ext cx="1524000" cy="331755"/>
              </a:xfrm>
              <a:prstGeom prst="bentConnector2">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hape 44"/>
              <p:cNvCxnSpPr/>
              <p:nvPr/>
            </p:nvCxnSpPr>
            <p:spPr>
              <a:xfrm rot="10800000" flipV="1">
                <a:off x="1219200" y="2986322"/>
                <a:ext cx="2209800" cy="331755"/>
              </a:xfrm>
              <a:prstGeom prst="bentConnector2">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bwMode="auto">
            <a:xfrm>
              <a:off x="2438400" y="3960918"/>
              <a:ext cx="1981200" cy="106690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i="1" dirty="0">
                  <a:solidFill>
                    <a:srgbClr val="FFFFFF"/>
                  </a:solidFill>
                  <a:latin typeface="Candara" pitchFamily="34" charset="0"/>
                  <a:cs typeface="Times New Roman" pitchFamily="18" charset="0"/>
                </a:rPr>
                <a:t>Systems</a:t>
              </a:r>
            </a:p>
            <a:p>
              <a:pPr algn="ctr" eaLnBrk="0" fontAlgn="auto" hangingPunct="0">
                <a:spcBef>
                  <a:spcPts val="0"/>
                </a:spcBef>
                <a:spcAft>
                  <a:spcPts val="0"/>
                </a:spcAft>
                <a:defRPr/>
              </a:pPr>
              <a:r>
                <a:rPr lang="en-US" sz="700" i="1" dirty="0">
                  <a:solidFill>
                    <a:srgbClr val="FFFFFF"/>
                  </a:solidFill>
                  <a:latin typeface="Candara" pitchFamily="34" charset="0"/>
                  <a:cs typeface="Times New Roman" pitchFamily="18" charset="0"/>
                </a:rPr>
                <a:t>Launch Vehicle</a:t>
              </a:r>
            </a:p>
            <a:p>
              <a:pPr algn="ctr" eaLnBrk="0" fontAlgn="auto" hangingPunct="0">
                <a:spcBef>
                  <a:spcPts val="0"/>
                </a:spcBef>
                <a:spcAft>
                  <a:spcPts val="0"/>
                </a:spcAft>
                <a:defRPr/>
              </a:pPr>
              <a:r>
                <a:rPr lang="en-US" sz="700" i="1" dirty="0">
                  <a:solidFill>
                    <a:srgbClr val="FFFFFF"/>
                  </a:solidFill>
                  <a:latin typeface="Candara" pitchFamily="34" charset="0"/>
                  <a:cs typeface="Times New Roman" pitchFamily="18" charset="0"/>
                </a:rPr>
                <a:t>Spacecraft</a:t>
              </a:r>
            </a:p>
            <a:p>
              <a:pPr algn="ctr" eaLnBrk="0" fontAlgn="auto" hangingPunct="0">
                <a:spcBef>
                  <a:spcPts val="0"/>
                </a:spcBef>
                <a:spcAft>
                  <a:spcPts val="0"/>
                </a:spcAft>
                <a:defRPr/>
              </a:pPr>
              <a:r>
                <a:rPr lang="en-US" sz="700" i="1" dirty="0">
                  <a:solidFill>
                    <a:srgbClr val="FFFFFF"/>
                  </a:solidFill>
                  <a:latin typeface="Candara" pitchFamily="34" charset="0"/>
                  <a:cs typeface="Times New Roman" pitchFamily="18" charset="0"/>
                </a:rPr>
                <a:t>Launch  &amp; Recovery Systems</a:t>
              </a:r>
            </a:p>
            <a:p>
              <a:pPr algn="ctr" eaLnBrk="0" fontAlgn="auto" hangingPunct="0">
                <a:spcBef>
                  <a:spcPts val="0"/>
                </a:spcBef>
                <a:spcAft>
                  <a:spcPts val="0"/>
                </a:spcAft>
                <a:defRPr/>
              </a:pPr>
              <a:r>
                <a:rPr lang="en-US" sz="700" i="1" dirty="0">
                  <a:solidFill>
                    <a:srgbClr val="FFFFFF"/>
                  </a:solidFill>
                  <a:latin typeface="Candara" pitchFamily="34" charset="0"/>
                  <a:cs typeface="Times New Roman" pitchFamily="18" charset="0"/>
                </a:rPr>
                <a:t>Mission Planning &amp; Integration</a:t>
              </a:r>
            </a:p>
          </p:txBody>
        </p:sp>
        <p:sp>
          <p:nvSpPr>
            <p:cNvPr id="16" name="Rectangle 15"/>
            <p:cNvSpPr/>
            <p:nvPr/>
          </p:nvSpPr>
          <p:spPr bwMode="auto">
            <a:xfrm>
              <a:off x="228600" y="3960918"/>
              <a:ext cx="1981200" cy="106690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200" i="1" dirty="0">
                  <a:solidFill>
                    <a:srgbClr val="FFFFFF"/>
                  </a:solidFill>
                  <a:latin typeface="Candara" pitchFamily="34" charset="0"/>
                  <a:cs typeface="Times New Roman" pitchFamily="18" charset="0"/>
                </a:rPr>
                <a:t>Systems Engineering &amp; Requirements</a:t>
              </a:r>
            </a:p>
          </p:txBody>
        </p:sp>
        <p:grpSp>
          <p:nvGrpSpPr>
            <p:cNvPr id="5" name="Group 59"/>
            <p:cNvGrpSpPr>
              <a:grpSpLocks/>
            </p:cNvGrpSpPr>
            <p:nvPr/>
          </p:nvGrpSpPr>
          <p:grpSpPr bwMode="auto">
            <a:xfrm>
              <a:off x="2133601" y="5027820"/>
              <a:ext cx="4531716" cy="568074"/>
              <a:chOff x="2133601" y="5361295"/>
              <a:chExt cx="4531716" cy="568019"/>
            </a:xfrm>
            <a:solidFill>
              <a:srgbClr val="0033CC"/>
            </a:solidFill>
          </p:grpSpPr>
          <p:cxnSp>
            <p:nvCxnSpPr>
              <p:cNvPr id="38" name="Elbow Connector 37"/>
              <p:cNvCxnSpPr>
                <a:stCxn id="0" idx="2"/>
                <a:endCxn id="46" idx="0"/>
              </p:cNvCxnSpPr>
              <p:nvPr/>
            </p:nvCxnSpPr>
            <p:spPr>
              <a:xfrm rot="5400000">
                <a:off x="5112572" y="5403130"/>
                <a:ext cx="568270" cy="484187"/>
              </a:xfrm>
              <a:prstGeom prst="bentConnector3">
                <a:avLst>
                  <a:gd name="adj1" fmla="val 50000"/>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hape 87"/>
              <p:cNvCxnSpPr>
                <a:stCxn id="0" idx="2"/>
                <a:endCxn id="47" idx="0"/>
              </p:cNvCxnSpPr>
              <p:nvPr/>
            </p:nvCxnSpPr>
            <p:spPr>
              <a:xfrm rot="16200000" flipH="1">
                <a:off x="5868222" y="5131667"/>
                <a:ext cx="568270" cy="1027113"/>
              </a:xfrm>
              <a:prstGeom prst="bentConnector3">
                <a:avLst>
                  <a:gd name="adj1" fmla="val 50000"/>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hape 88"/>
              <p:cNvCxnSpPr>
                <a:stCxn id="0" idx="2"/>
                <a:endCxn id="49" idx="0"/>
              </p:cNvCxnSpPr>
              <p:nvPr/>
            </p:nvCxnSpPr>
            <p:spPr>
              <a:xfrm rot="5400000">
                <a:off x="4357715" y="4648274"/>
                <a:ext cx="568270" cy="1993900"/>
              </a:xfrm>
              <a:prstGeom prst="bentConnector3">
                <a:avLst>
                  <a:gd name="adj1" fmla="val 50000"/>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hape 90"/>
              <p:cNvCxnSpPr>
                <a:stCxn id="0" idx="2"/>
                <a:endCxn id="48" idx="0"/>
              </p:cNvCxnSpPr>
              <p:nvPr/>
            </p:nvCxnSpPr>
            <p:spPr>
              <a:xfrm rot="5400000">
                <a:off x="3602065" y="3892624"/>
                <a:ext cx="568270" cy="3505200"/>
              </a:xfrm>
              <a:prstGeom prst="bentConnector3">
                <a:avLst>
                  <a:gd name="adj1" fmla="val 50000"/>
                </a:avLst>
              </a:prstGeom>
              <a:grpFill/>
              <a:ln w="127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bwMode="auto">
            <a:xfrm>
              <a:off x="6934200" y="3960918"/>
              <a:ext cx="1981200" cy="106690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200" i="1" dirty="0">
                  <a:solidFill>
                    <a:srgbClr val="FFFFFF"/>
                  </a:solidFill>
                  <a:latin typeface="Candara" pitchFamily="34" charset="0"/>
                  <a:cs typeface="Times New Roman" pitchFamily="18" charset="0"/>
                </a:rPr>
                <a:t>Program Control &amp; Integration</a:t>
              </a:r>
            </a:p>
          </p:txBody>
        </p:sp>
        <p:sp>
          <p:nvSpPr>
            <p:cNvPr id="19" name="Rectangle 18"/>
            <p:cNvSpPr/>
            <p:nvPr/>
          </p:nvSpPr>
          <p:spPr bwMode="auto">
            <a:xfrm>
              <a:off x="4648200" y="3960918"/>
              <a:ext cx="1981200" cy="106690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200" i="1" dirty="0">
                  <a:solidFill>
                    <a:srgbClr val="FFFFFF"/>
                  </a:solidFill>
                  <a:latin typeface="Candara" pitchFamily="34" charset="0"/>
                  <a:cs typeface="Times New Roman" pitchFamily="18" charset="0"/>
                </a:rPr>
                <a:t>Partner Integration</a:t>
              </a:r>
            </a:p>
          </p:txBody>
        </p:sp>
        <p:cxnSp>
          <p:nvCxnSpPr>
            <p:cNvPr id="9235" name="Straight Connector 19"/>
            <p:cNvCxnSpPr>
              <a:cxnSpLocks noChangeShapeType="1"/>
            </p:cNvCxnSpPr>
            <p:nvPr/>
          </p:nvCxnSpPr>
          <p:spPr bwMode="auto">
            <a:xfrm>
              <a:off x="3048000" y="1952625"/>
              <a:ext cx="914400" cy="0"/>
            </a:xfrm>
            <a:prstGeom prst="line">
              <a:avLst/>
            </a:prstGeom>
            <a:noFill/>
            <a:ln w="19050" algn="ctr">
              <a:solidFill>
                <a:srgbClr val="00B0F0"/>
              </a:solidFill>
              <a:prstDash val="dash"/>
              <a:round/>
              <a:headEnd type="none" w="sm" len="sm"/>
              <a:tailEnd type="none" w="sm" len="sm"/>
            </a:ln>
          </p:spPr>
        </p:cxnSp>
        <p:cxnSp>
          <p:nvCxnSpPr>
            <p:cNvPr id="9236" name="Straight Connector 20"/>
            <p:cNvCxnSpPr>
              <a:cxnSpLocks noChangeShapeType="1"/>
            </p:cNvCxnSpPr>
            <p:nvPr/>
          </p:nvCxnSpPr>
          <p:spPr bwMode="auto">
            <a:xfrm>
              <a:off x="3048000" y="2562225"/>
              <a:ext cx="914400" cy="0"/>
            </a:xfrm>
            <a:prstGeom prst="line">
              <a:avLst/>
            </a:prstGeom>
            <a:noFill/>
            <a:ln w="19050" algn="ctr">
              <a:solidFill>
                <a:srgbClr val="00B0F0"/>
              </a:solidFill>
              <a:prstDash val="dash"/>
              <a:round/>
              <a:headEnd type="none" w="sm" len="sm"/>
              <a:tailEnd type="none" w="sm" len="sm"/>
            </a:ln>
          </p:spPr>
        </p:cxnSp>
        <p:cxnSp>
          <p:nvCxnSpPr>
            <p:cNvPr id="9237" name="Straight Connector 21"/>
            <p:cNvCxnSpPr>
              <a:cxnSpLocks noChangeShapeType="1"/>
            </p:cNvCxnSpPr>
            <p:nvPr/>
          </p:nvCxnSpPr>
          <p:spPr bwMode="auto">
            <a:xfrm>
              <a:off x="3048000" y="3248025"/>
              <a:ext cx="914400" cy="0"/>
            </a:xfrm>
            <a:prstGeom prst="line">
              <a:avLst/>
            </a:prstGeom>
            <a:noFill/>
            <a:ln w="19050" algn="ctr">
              <a:solidFill>
                <a:srgbClr val="00B0F0"/>
              </a:solidFill>
              <a:prstDash val="dash"/>
              <a:round/>
              <a:headEnd type="none" w="sm" len="sm"/>
              <a:tailEnd type="none" w="sm" len="sm"/>
            </a:ln>
          </p:spPr>
        </p:cxnSp>
        <p:cxnSp>
          <p:nvCxnSpPr>
            <p:cNvPr id="9238" name="Straight Connector 35"/>
            <p:cNvCxnSpPr>
              <a:cxnSpLocks noChangeShapeType="1"/>
            </p:cNvCxnSpPr>
            <p:nvPr/>
          </p:nvCxnSpPr>
          <p:spPr bwMode="auto">
            <a:xfrm>
              <a:off x="6477000" y="2433638"/>
              <a:ext cx="914400" cy="0"/>
            </a:xfrm>
            <a:prstGeom prst="line">
              <a:avLst/>
            </a:prstGeom>
            <a:noFill/>
            <a:ln w="19050" algn="ctr">
              <a:solidFill>
                <a:srgbClr val="00B0F0"/>
              </a:solidFill>
              <a:prstDash val="dash"/>
              <a:round/>
              <a:headEnd type="none" w="sm" len="sm"/>
              <a:tailEnd type="none" w="sm" len="sm"/>
            </a:ln>
          </p:spPr>
        </p:cxnSp>
        <p:sp>
          <p:nvSpPr>
            <p:cNvPr id="37" name="Rectangle 36"/>
            <p:cNvSpPr/>
            <p:nvPr/>
          </p:nvSpPr>
          <p:spPr bwMode="auto">
            <a:xfrm>
              <a:off x="6809763" y="2165608"/>
              <a:ext cx="1371600" cy="54869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FAA</a:t>
              </a:r>
            </a:p>
          </p:txBody>
        </p:sp>
        <p:cxnSp>
          <p:nvCxnSpPr>
            <p:cNvPr id="22559" name="Straight Connector 24"/>
            <p:cNvCxnSpPr>
              <a:cxnSpLocks noChangeShapeType="1"/>
            </p:cNvCxnSpPr>
            <p:nvPr/>
          </p:nvCxnSpPr>
          <p:spPr bwMode="auto">
            <a:xfrm rot="5400000">
              <a:off x="4727575" y="1558925"/>
              <a:ext cx="304800" cy="0"/>
            </a:xfrm>
            <a:prstGeom prst="line">
              <a:avLst/>
            </a:prstGeom>
            <a:noFill/>
            <a:ln w="25400" algn="ctr">
              <a:solidFill>
                <a:schemeClr val="accent2">
                  <a:lumMod val="75000"/>
                </a:schemeClr>
              </a:solidFill>
              <a:round/>
              <a:headEnd type="none" w="sm" len="sm"/>
              <a:tailEnd type="none" w="sm" len="sm"/>
            </a:ln>
          </p:spPr>
        </p:cxnSp>
        <p:sp>
          <p:nvSpPr>
            <p:cNvPr id="26" name="Rectangle 25"/>
            <p:cNvSpPr/>
            <p:nvPr/>
          </p:nvSpPr>
          <p:spPr bwMode="auto">
            <a:xfrm>
              <a:off x="3352800" y="1733987"/>
              <a:ext cx="3124200" cy="1600354"/>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600" i="1" dirty="0">
                  <a:solidFill>
                    <a:srgbClr val="FFFFFF"/>
                  </a:solidFill>
                  <a:latin typeface="Candara" pitchFamily="34" charset="0"/>
                  <a:cs typeface="Times New Roman" pitchFamily="18" charset="0"/>
                </a:rPr>
                <a:t>Commercial Crew Program</a:t>
              </a:r>
            </a:p>
            <a:p>
              <a:pPr algn="ctr" eaLnBrk="0" fontAlgn="auto" hangingPunct="0">
                <a:spcBef>
                  <a:spcPts val="0"/>
                </a:spcBef>
                <a:spcAft>
                  <a:spcPts val="0"/>
                </a:spcAft>
                <a:defRPr/>
              </a:pPr>
              <a:endParaRPr lang="en-US" sz="200" i="1" dirty="0">
                <a:solidFill>
                  <a:srgbClr val="FFFFFF"/>
                </a:solidFill>
                <a:latin typeface="Candara" pitchFamily="34" charset="0"/>
                <a:cs typeface="Times New Roman" pitchFamily="18" charset="0"/>
              </a:endParaRPr>
            </a:p>
            <a:p>
              <a:pP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  </a:t>
              </a:r>
            </a:p>
          </p:txBody>
        </p:sp>
        <p:sp>
          <p:nvSpPr>
            <p:cNvPr id="27" name="Rectangle 26"/>
            <p:cNvSpPr/>
            <p:nvPr/>
          </p:nvSpPr>
          <p:spPr bwMode="auto">
            <a:xfrm>
              <a:off x="5257800" y="2724682"/>
              <a:ext cx="1104167" cy="49673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Technical Authority</a:t>
              </a:r>
            </a:p>
          </p:txBody>
        </p:sp>
        <p:sp>
          <p:nvSpPr>
            <p:cNvPr id="30" name="Rectangle 29"/>
            <p:cNvSpPr/>
            <p:nvPr/>
          </p:nvSpPr>
          <p:spPr bwMode="auto">
            <a:xfrm>
              <a:off x="1676881" y="2326348"/>
              <a:ext cx="1371600" cy="54869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ISS Program</a:t>
              </a:r>
            </a:p>
          </p:txBody>
        </p:sp>
        <p:sp>
          <p:nvSpPr>
            <p:cNvPr id="31" name="Rectangle 30"/>
            <p:cNvSpPr/>
            <p:nvPr/>
          </p:nvSpPr>
          <p:spPr bwMode="auto">
            <a:xfrm>
              <a:off x="1676881" y="3003889"/>
              <a:ext cx="1371600" cy="54869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LSP Program</a:t>
              </a:r>
            </a:p>
          </p:txBody>
        </p:sp>
        <p:sp>
          <p:nvSpPr>
            <p:cNvPr id="28" name="Rectangle 27"/>
            <p:cNvSpPr/>
            <p:nvPr/>
          </p:nvSpPr>
          <p:spPr bwMode="auto">
            <a:xfrm>
              <a:off x="1674013" y="1581572"/>
              <a:ext cx="1371600" cy="617584"/>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C3PO Program</a:t>
              </a:r>
            </a:p>
          </p:txBody>
        </p:sp>
        <p:sp>
          <p:nvSpPr>
            <p:cNvPr id="50" name="Rectangle 49"/>
            <p:cNvSpPr/>
            <p:nvPr/>
          </p:nvSpPr>
          <p:spPr bwMode="auto">
            <a:xfrm>
              <a:off x="3978578" y="969107"/>
              <a:ext cx="1836068" cy="553081"/>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sz="1050" dirty="0">
                  <a:solidFill>
                    <a:srgbClr val="FFFFFF"/>
                  </a:solidFill>
                  <a:latin typeface="Candara" pitchFamily="34" charset="0"/>
                  <a:cs typeface="Times New Roman" pitchFamily="18" charset="0"/>
                </a:rPr>
                <a:t>Human Exploration &amp; Operations Directorate</a:t>
              </a:r>
            </a:p>
          </p:txBody>
        </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1"/>
                </a:solidFill>
              </a:rPr>
              <a:t>NASA’s CCP Program Boards </a:t>
            </a:r>
            <a:endParaRPr lang="en-US" dirty="0">
              <a:solidFill>
                <a:schemeClr val="bg1"/>
              </a:solidFill>
            </a:endParaRPr>
          </a:p>
        </p:txBody>
      </p:sp>
      <p:sp>
        <p:nvSpPr>
          <p:cNvPr id="3" name="Content Placeholder 2"/>
          <p:cNvSpPr>
            <a:spLocks noGrp="1"/>
          </p:cNvSpPr>
          <p:nvPr>
            <p:ph idx="1"/>
          </p:nvPr>
        </p:nvSpPr>
        <p:spPr>
          <a:xfrm>
            <a:off x="757238" y="1216025"/>
            <a:ext cx="7691437" cy="4518025"/>
          </a:xfrm>
        </p:spPr>
        <p:txBody>
          <a:bodyPr>
            <a:noAutofit/>
          </a:bodyPr>
          <a:lstStyle/>
          <a:p>
            <a:pPr>
              <a:defRPr/>
            </a:pPr>
            <a:r>
              <a:rPr lang="en-US" sz="2000" dirty="0" smtClean="0">
                <a:solidFill>
                  <a:schemeClr val="bg1"/>
                </a:solidFill>
              </a:rPr>
              <a:t>CCP Program Control Board (PCB)</a:t>
            </a:r>
          </a:p>
          <a:p>
            <a:pPr lvl="1">
              <a:defRPr/>
            </a:pPr>
            <a:r>
              <a:rPr lang="en-US" sz="1800" dirty="0" smtClean="0">
                <a:solidFill>
                  <a:schemeClr val="bg1"/>
                </a:solidFill>
              </a:rPr>
              <a:t>Establish and manage changes to NASA’s Program baseline</a:t>
            </a:r>
          </a:p>
          <a:p>
            <a:pPr lvl="1">
              <a:defRPr/>
            </a:pPr>
            <a:r>
              <a:rPr lang="en-US" sz="1800" dirty="0" smtClean="0">
                <a:solidFill>
                  <a:schemeClr val="bg1"/>
                </a:solidFill>
              </a:rPr>
              <a:t>Specific tasks for CCDev2 include:</a:t>
            </a:r>
          </a:p>
          <a:p>
            <a:pPr lvl="2">
              <a:spcBef>
                <a:spcPts val="300"/>
              </a:spcBef>
              <a:buFont typeface="Arial" charset="0"/>
              <a:buChar char="–"/>
              <a:defRPr/>
            </a:pPr>
            <a:r>
              <a:rPr lang="en-US" sz="1600" dirty="0" smtClean="0">
                <a:solidFill>
                  <a:schemeClr val="bg1"/>
                </a:solidFill>
              </a:rPr>
              <a:t>NASA Budget resource allocations </a:t>
            </a:r>
          </a:p>
          <a:p>
            <a:pPr lvl="2">
              <a:spcBef>
                <a:spcPts val="300"/>
              </a:spcBef>
              <a:buFont typeface="Arial" charset="0"/>
              <a:buChar char="–"/>
              <a:defRPr/>
            </a:pPr>
            <a:r>
              <a:rPr lang="en-US" sz="1600" dirty="0" smtClean="0">
                <a:solidFill>
                  <a:schemeClr val="bg1"/>
                </a:solidFill>
              </a:rPr>
              <a:t>Assess progress of Commercial Partners at Milestone Reviews</a:t>
            </a:r>
          </a:p>
          <a:p>
            <a:pPr lvl="2">
              <a:spcBef>
                <a:spcPts val="300"/>
              </a:spcBef>
              <a:buFont typeface="Arial" charset="0"/>
              <a:buChar char="–"/>
              <a:defRPr/>
            </a:pPr>
            <a:r>
              <a:rPr lang="en-US" sz="1600" dirty="0" smtClean="0">
                <a:solidFill>
                  <a:schemeClr val="bg1"/>
                </a:solidFill>
              </a:rPr>
              <a:t>Manage investment risk and determine success or actions required</a:t>
            </a:r>
          </a:p>
          <a:p>
            <a:pPr lvl="2">
              <a:spcBef>
                <a:spcPts val="300"/>
              </a:spcBef>
              <a:buFont typeface="Arial" charset="0"/>
              <a:buChar char="–"/>
              <a:defRPr/>
            </a:pPr>
            <a:r>
              <a:rPr lang="en-US" sz="1600" dirty="0" smtClean="0">
                <a:solidFill>
                  <a:schemeClr val="bg1"/>
                </a:solidFill>
              </a:rPr>
              <a:t>Approve Milestone Evaluation Reports</a:t>
            </a:r>
          </a:p>
          <a:p>
            <a:pPr lvl="2">
              <a:spcBef>
                <a:spcPts val="300"/>
              </a:spcBef>
              <a:buFont typeface="Arial" charset="0"/>
              <a:buChar char="–"/>
              <a:defRPr/>
            </a:pPr>
            <a:r>
              <a:rPr lang="en-US" sz="1600" dirty="0" smtClean="0">
                <a:solidFill>
                  <a:schemeClr val="bg1"/>
                </a:solidFill>
              </a:rPr>
              <a:t>Authorize Milestone Payments</a:t>
            </a:r>
          </a:p>
          <a:p>
            <a:pPr lvl="2">
              <a:spcBef>
                <a:spcPts val="300"/>
              </a:spcBef>
              <a:buFont typeface="Arial" charset="0"/>
              <a:buChar char="–"/>
              <a:defRPr/>
            </a:pPr>
            <a:r>
              <a:rPr lang="en-US" sz="1600" dirty="0" smtClean="0">
                <a:solidFill>
                  <a:schemeClr val="bg1"/>
                </a:solidFill>
              </a:rPr>
              <a:t>NASA schedule</a:t>
            </a:r>
          </a:p>
          <a:p>
            <a:pPr lvl="2">
              <a:spcBef>
                <a:spcPts val="300"/>
              </a:spcBef>
              <a:buFont typeface="Arial" charset="0"/>
              <a:buChar char="–"/>
              <a:defRPr/>
            </a:pPr>
            <a:r>
              <a:rPr lang="en-US" sz="1600" dirty="0" smtClean="0">
                <a:solidFill>
                  <a:schemeClr val="bg1"/>
                </a:solidFill>
              </a:rPr>
              <a:t>NASA Program Risk Management</a:t>
            </a:r>
          </a:p>
          <a:p>
            <a:pPr>
              <a:defRPr/>
            </a:pPr>
            <a:r>
              <a:rPr lang="en-US" sz="2000" dirty="0" smtClean="0">
                <a:solidFill>
                  <a:schemeClr val="bg1"/>
                </a:solidFill>
              </a:rPr>
              <a:t>CCP Technical Review Board (TRB)</a:t>
            </a:r>
          </a:p>
          <a:p>
            <a:pPr lvl="1">
              <a:spcBef>
                <a:spcPts val="600"/>
              </a:spcBef>
              <a:defRPr/>
            </a:pPr>
            <a:r>
              <a:rPr lang="en-US" sz="1800" dirty="0" smtClean="0">
                <a:solidFill>
                  <a:schemeClr val="bg1"/>
                </a:solidFill>
              </a:rPr>
              <a:t>Supports PCB with technical management, systems engineering and integration for Program requirements and assessments of safety or technical risk issues</a:t>
            </a:r>
          </a:p>
          <a:p>
            <a:pPr lvl="1">
              <a:spcBef>
                <a:spcPts val="600"/>
              </a:spcBef>
              <a:defRPr/>
            </a:pPr>
            <a:r>
              <a:rPr lang="en-US" sz="1800" dirty="0" smtClean="0">
                <a:solidFill>
                  <a:schemeClr val="bg1"/>
                </a:solidFill>
              </a:rPr>
              <a:t>Integration and resolution of NASA technical issues </a:t>
            </a:r>
          </a:p>
          <a:p>
            <a:pPr lvl="1">
              <a:spcBef>
                <a:spcPts val="600"/>
              </a:spcBef>
              <a:defRPr/>
            </a:pPr>
            <a:r>
              <a:rPr lang="en-US" sz="1800" dirty="0" smtClean="0">
                <a:solidFill>
                  <a:schemeClr val="bg1"/>
                </a:solidFill>
              </a:rPr>
              <a:t>Recommends independent assessments based on Partner Integration Team request/input or as determined by TRB</a:t>
            </a:r>
          </a:p>
        </p:txBody>
      </p:sp>
      <p:sp>
        <p:nvSpPr>
          <p:cNvPr id="10244" name="Slide Number Placeholder 4"/>
          <p:cNvSpPr>
            <a:spLocks noGrp="1"/>
          </p:cNvSpPr>
          <p:nvPr>
            <p:ph type="sldNum" sz="quarter" idx="4294967295"/>
          </p:nvPr>
        </p:nvSpPr>
        <p:spPr bwMode="auto">
          <a:xfrm>
            <a:off x="8274050" y="6273800"/>
            <a:ext cx="815975" cy="463550"/>
          </a:xfrm>
          <a:prstGeom prst="rect">
            <a:avLst/>
          </a:prstGeom>
          <a:noFill/>
          <a:ln>
            <a:miter lim="800000"/>
            <a:headEnd/>
            <a:tailEnd/>
          </a:ln>
        </p:spPr>
        <p:txBody>
          <a:bodyPr/>
          <a:lstStyle/>
          <a:p>
            <a:fld id="{2D7490F1-0923-452C-9A6D-EEE45843B3A4}" type="slidenum">
              <a:rPr lang="en-US">
                <a:solidFill>
                  <a:prstClr val="white">
                    <a:tint val="75000"/>
                  </a:prstClr>
                </a:solidFill>
              </a:rPr>
              <a:pPr/>
              <a:t>16</a:t>
            </a:fld>
            <a:endParaRPr lang="en-US">
              <a:solidFill>
                <a:prstClr val="white">
                  <a:tint val="75000"/>
                </a:prstClr>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55588"/>
            <a:ext cx="7129462" cy="658812"/>
          </a:xfrm>
        </p:spPr>
        <p:txBody>
          <a:bodyPr>
            <a:normAutofit/>
          </a:bodyPr>
          <a:lstStyle/>
          <a:p>
            <a:pPr>
              <a:defRPr/>
            </a:pPr>
            <a:r>
              <a:rPr lang="en-US" sz="2400" dirty="0" smtClean="0">
                <a:solidFill>
                  <a:schemeClr val="bg1"/>
                </a:solidFill>
              </a:rPr>
              <a:t>NASA Commercial Crew Requirements Documents</a:t>
            </a:r>
            <a:endParaRPr lang="en-US" sz="2400" dirty="0">
              <a:solidFill>
                <a:schemeClr val="bg1"/>
              </a:solidFill>
            </a:endParaRPr>
          </a:p>
        </p:txBody>
      </p:sp>
      <p:sp>
        <p:nvSpPr>
          <p:cNvPr id="22531" name="Slide Number Placeholder 3"/>
          <p:cNvSpPr>
            <a:spLocks noGrp="1"/>
          </p:cNvSpPr>
          <p:nvPr>
            <p:ph type="sldNum" sz="quarter" idx="4294967295"/>
          </p:nvPr>
        </p:nvSpPr>
        <p:spPr bwMode="auto">
          <a:xfrm>
            <a:off x="8274050" y="6273800"/>
            <a:ext cx="815975" cy="463550"/>
          </a:xfrm>
          <a:prstGeom prst="rect">
            <a:avLst/>
          </a:prstGeom>
          <a:noFill/>
          <a:ln>
            <a:miter lim="800000"/>
            <a:headEnd/>
            <a:tailEnd/>
          </a:ln>
        </p:spPr>
        <p:txBody>
          <a:bodyPr/>
          <a:lstStyle/>
          <a:p>
            <a:fld id="{D452EB5A-9172-4FB9-8D94-ACF8DE6C6FD3}" type="slidenum">
              <a:rPr lang="en-US">
                <a:solidFill>
                  <a:prstClr val="white">
                    <a:tint val="75000"/>
                  </a:prstClr>
                </a:solidFill>
              </a:rPr>
              <a:pPr/>
              <a:t>17</a:t>
            </a:fld>
            <a:endParaRPr lang="en-US">
              <a:solidFill>
                <a:prstClr val="white">
                  <a:tint val="75000"/>
                </a:prstClr>
              </a:solidFill>
            </a:endParaRPr>
          </a:p>
        </p:txBody>
      </p:sp>
      <p:pic>
        <p:nvPicPr>
          <p:cNvPr id="22532" name="Picture 2"/>
          <p:cNvPicPr>
            <a:picLocks noChangeAspect="1" noChangeArrowheads="1"/>
          </p:cNvPicPr>
          <p:nvPr/>
        </p:nvPicPr>
        <p:blipFill>
          <a:blip r:embed="rId2" cstate="print"/>
          <a:srcRect/>
          <a:stretch>
            <a:fillRect/>
          </a:stretch>
        </p:blipFill>
        <p:spPr bwMode="auto">
          <a:xfrm>
            <a:off x="533400" y="1295400"/>
            <a:ext cx="8266190" cy="51736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219200"/>
            <a:ext cx="4648200" cy="381000"/>
          </a:xfrm>
          <a:solidFill>
            <a:schemeClr val="tx1">
              <a:alpha val="0"/>
            </a:schemeClr>
          </a:solidFill>
          <a:effectLst>
            <a:softEdge rad="63500"/>
          </a:effectLst>
        </p:spPr>
        <p:txBody>
          <a:bodyPr>
            <a:noAutofit/>
          </a:bodyPr>
          <a:lstStyle/>
          <a:p>
            <a:pPr>
              <a:buNone/>
            </a:pPr>
            <a:r>
              <a:rPr lang="en-US" sz="2000" dirty="0" smtClean="0">
                <a:effectLst>
                  <a:outerShdw blurRad="50800" dist="38100" dir="18900000" algn="bl" rotWithShape="0">
                    <a:prstClr val="black">
                      <a:alpha val="40000"/>
                    </a:prstClr>
                  </a:outerShdw>
                </a:effectLst>
              </a:rPr>
              <a:t>   </a:t>
            </a:r>
            <a:r>
              <a:rPr lang="en-US" sz="2000" dirty="0" smtClean="0">
                <a:solidFill>
                  <a:schemeClr val="bg1"/>
                </a:solidFill>
                <a:effectLst>
                  <a:outerShdw blurRad="50800" dist="38100" dir="18900000" algn="bl" rotWithShape="0">
                    <a:prstClr val="black">
                      <a:alpha val="40000"/>
                    </a:prstClr>
                  </a:outerShdw>
                </a:effectLst>
              </a:rPr>
              <a:t>Phase 1  Initial Design Concepts</a:t>
            </a:r>
          </a:p>
        </p:txBody>
      </p:sp>
      <p:sp>
        <p:nvSpPr>
          <p:cNvPr id="2" name="Title 1"/>
          <p:cNvSpPr>
            <a:spLocks noGrp="1"/>
          </p:cNvSpPr>
          <p:nvPr>
            <p:ph type="title"/>
          </p:nvPr>
        </p:nvSpPr>
        <p:spPr/>
        <p:txBody>
          <a:bodyPr>
            <a:normAutofit/>
          </a:bodyPr>
          <a:lstStyle/>
          <a:p>
            <a:r>
              <a:rPr lang="en-US" dirty="0" smtClean="0">
                <a:solidFill>
                  <a:schemeClr val="bg1"/>
                </a:solidFill>
              </a:rPr>
              <a:t>Commercial Crew Development </a:t>
            </a:r>
            <a:endParaRPr lang="en-US" sz="3600" dirty="0">
              <a:solidFill>
                <a:schemeClr val="bg1"/>
              </a:solidFill>
              <a:latin typeface="Calibri" pitchFamily="34" charset="0"/>
            </a:endParaRPr>
          </a:p>
        </p:txBody>
      </p:sp>
      <p:sp>
        <p:nvSpPr>
          <p:cNvPr id="7" name="Rectangle 6"/>
          <p:cNvSpPr/>
          <p:nvPr/>
        </p:nvSpPr>
        <p:spPr>
          <a:xfrm>
            <a:off x="6220096" y="1447800"/>
            <a:ext cx="2743200" cy="5105400"/>
          </a:xfrm>
          <a:prstGeom prst="rect">
            <a:avLst/>
          </a:prstGeom>
          <a:solidFill>
            <a:schemeClr val="tx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8" name="Picture 7" descr="Coat of arms3"/>
          <p:cNvPicPr>
            <a:picLocks noChangeAspect="1" noChangeArrowheads="1"/>
          </p:cNvPicPr>
          <p:nvPr/>
        </p:nvPicPr>
        <p:blipFill>
          <a:blip r:embed="rId3" cstate="print"/>
          <a:srcRect/>
          <a:stretch>
            <a:fillRect/>
          </a:stretch>
        </p:blipFill>
        <p:spPr bwMode="auto">
          <a:xfrm>
            <a:off x="6809689" y="1498601"/>
            <a:ext cx="1497068" cy="1360272"/>
          </a:xfrm>
          <a:prstGeom prst="rect">
            <a:avLst/>
          </a:prstGeom>
          <a:noFill/>
          <a:ln w="3175">
            <a:noFill/>
            <a:miter lim="800000"/>
            <a:headEnd/>
            <a:tailEnd/>
          </a:ln>
        </p:spPr>
      </p:pic>
      <p:grpSp>
        <p:nvGrpSpPr>
          <p:cNvPr id="3" name="Group 8"/>
          <p:cNvGrpSpPr>
            <a:grpSpLocks noChangeAspect="1"/>
          </p:cNvGrpSpPr>
          <p:nvPr/>
        </p:nvGrpSpPr>
        <p:grpSpPr bwMode="auto">
          <a:xfrm>
            <a:off x="6584002" y="3161327"/>
            <a:ext cx="1948442" cy="456063"/>
            <a:chOff x="1512" y="3431"/>
            <a:chExt cx="1134" cy="266"/>
          </a:xfrm>
          <a:solidFill>
            <a:schemeClr val="accent2">
              <a:lumMod val="75000"/>
            </a:schemeClr>
          </a:solidFill>
        </p:grpSpPr>
        <p:sp>
          <p:nvSpPr>
            <p:cNvPr id="10" name="Freeform 4"/>
            <p:cNvSpPr>
              <a:spLocks noChangeAspect="1" noEditPoints="1"/>
            </p:cNvSpPr>
            <p:nvPr/>
          </p:nvSpPr>
          <p:spPr bwMode="auto">
            <a:xfrm>
              <a:off x="1512" y="3431"/>
              <a:ext cx="315" cy="266"/>
            </a:xfrm>
            <a:custGeom>
              <a:avLst/>
              <a:gdLst/>
              <a:ahLst/>
              <a:cxnLst>
                <a:cxn ang="0">
                  <a:pos x="86" y="78"/>
                </a:cxn>
                <a:cxn ang="0">
                  <a:pos x="90" y="59"/>
                </a:cxn>
                <a:cxn ang="0">
                  <a:pos x="70" y="22"/>
                </a:cxn>
                <a:cxn ang="0">
                  <a:pos x="94" y="0"/>
                </a:cxn>
                <a:cxn ang="0">
                  <a:pos x="66" y="19"/>
                </a:cxn>
                <a:cxn ang="0">
                  <a:pos x="45" y="14"/>
                </a:cxn>
                <a:cxn ang="0">
                  <a:pos x="0" y="59"/>
                </a:cxn>
                <a:cxn ang="0">
                  <a:pos x="11" y="89"/>
                </a:cxn>
                <a:cxn ang="0">
                  <a:pos x="8" y="128"/>
                </a:cxn>
                <a:cxn ang="0">
                  <a:pos x="45" y="107"/>
                </a:cxn>
                <a:cxn ang="0">
                  <a:pos x="19" y="119"/>
                </a:cxn>
                <a:cxn ang="0">
                  <a:pos x="18" y="96"/>
                </a:cxn>
                <a:cxn ang="0">
                  <a:pos x="45" y="105"/>
                </a:cxn>
                <a:cxn ang="0">
                  <a:pos x="77" y="92"/>
                </a:cxn>
                <a:cxn ang="0">
                  <a:pos x="78" y="95"/>
                </a:cxn>
                <a:cxn ang="0">
                  <a:pos x="157" y="91"/>
                </a:cxn>
                <a:cxn ang="0">
                  <a:pos x="86" y="78"/>
                </a:cxn>
                <a:cxn ang="0">
                  <a:pos x="5" y="59"/>
                </a:cxn>
                <a:cxn ang="0">
                  <a:pos x="45" y="20"/>
                </a:cxn>
                <a:cxn ang="0">
                  <a:pos x="62" y="23"/>
                </a:cxn>
                <a:cxn ang="0">
                  <a:pos x="14" y="84"/>
                </a:cxn>
                <a:cxn ang="0">
                  <a:pos x="5" y="59"/>
                </a:cxn>
                <a:cxn ang="0">
                  <a:pos x="45" y="99"/>
                </a:cxn>
                <a:cxn ang="0">
                  <a:pos x="21" y="91"/>
                </a:cxn>
                <a:cxn ang="0">
                  <a:pos x="66" y="26"/>
                </a:cxn>
                <a:cxn ang="0">
                  <a:pos x="85" y="59"/>
                </a:cxn>
                <a:cxn ang="0">
                  <a:pos x="81" y="76"/>
                </a:cxn>
                <a:cxn ang="0">
                  <a:pos x="62" y="64"/>
                </a:cxn>
                <a:cxn ang="0">
                  <a:pos x="74" y="87"/>
                </a:cxn>
                <a:cxn ang="0">
                  <a:pos x="45" y="99"/>
                </a:cxn>
              </a:cxnLst>
              <a:rect l="0" t="0" r="r" b="b"/>
              <a:pathLst>
                <a:path w="157" h="133">
                  <a:moveTo>
                    <a:pt x="86" y="78"/>
                  </a:moveTo>
                  <a:cubicBezTo>
                    <a:pt x="89" y="73"/>
                    <a:pt x="90" y="66"/>
                    <a:pt x="90" y="59"/>
                  </a:cubicBezTo>
                  <a:cubicBezTo>
                    <a:pt x="90" y="44"/>
                    <a:pt x="82" y="30"/>
                    <a:pt x="70" y="22"/>
                  </a:cubicBezTo>
                  <a:cubicBezTo>
                    <a:pt x="77" y="14"/>
                    <a:pt x="85" y="7"/>
                    <a:pt x="94" y="0"/>
                  </a:cubicBezTo>
                  <a:cubicBezTo>
                    <a:pt x="84" y="6"/>
                    <a:pt x="75" y="12"/>
                    <a:pt x="66" y="19"/>
                  </a:cubicBezTo>
                  <a:cubicBezTo>
                    <a:pt x="60" y="16"/>
                    <a:pt x="53" y="14"/>
                    <a:pt x="45" y="14"/>
                  </a:cubicBezTo>
                  <a:cubicBezTo>
                    <a:pt x="20" y="14"/>
                    <a:pt x="0" y="34"/>
                    <a:pt x="0" y="59"/>
                  </a:cubicBezTo>
                  <a:cubicBezTo>
                    <a:pt x="0" y="71"/>
                    <a:pt x="4" y="81"/>
                    <a:pt x="11" y="89"/>
                  </a:cubicBezTo>
                  <a:cubicBezTo>
                    <a:pt x="2" y="108"/>
                    <a:pt x="1" y="123"/>
                    <a:pt x="8" y="128"/>
                  </a:cubicBezTo>
                  <a:cubicBezTo>
                    <a:pt x="17" y="133"/>
                    <a:pt x="34" y="123"/>
                    <a:pt x="45" y="107"/>
                  </a:cubicBezTo>
                  <a:cubicBezTo>
                    <a:pt x="45" y="107"/>
                    <a:pt x="28" y="122"/>
                    <a:pt x="19" y="119"/>
                  </a:cubicBezTo>
                  <a:cubicBezTo>
                    <a:pt x="14" y="117"/>
                    <a:pt x="14" y="108"/>
                    <a:pt x="18" y="96"/>
                  </a:cubicBezTo>
                  <a:cubicBezTo>
                    <a:pt x="26" y="101"/>
                    <a:pt x="35" y="105"/>
                    <a:pt x="45" y="105"/>
                  </a:cubicBezTo>
                  <a:cubicBezTo>
                    <a:pt x="57" y="105"/>
                    <a:pt x="69" y="100"/>
                    <a:pt x="77" y="92"/>
                  </a:cubicBezTo>
                  <a:cubicBezTo>
                    <a:pt x="78" y="95"/>
                    <a:pt x="78" y="95"/>
                    <a:pt x="78" y="95"/>
                  </a:cubicBezTo>
                  <a:cubicBezTo>
                    <a:pt x="98" y="93"/>
                    <a:pt x="157" y="91"/>
                    <a:pt x="157" y="91"/>
                  </a:cubicBezTo>
                  <a:cubicBezTo>
                    <a:pt x="157" y="89"/>
                    <a:pt x="118" y="91"/>
                    <a:pt x="86" y="78"/>
                  </a:cubicBezTo>
                  <a:close/>
                  <a:moveTo>
                    <a:pt x="5" y="59"/>
                  </a:moveTo>
                  <a:cubicBezTo>
                    <a:pt x="5" y="37"/>
                    <a:pt x="23" y="20"/>
                    <a:pt x="45" y="20"/>
                  </a:cubicBezTo>
                  <a:cubicBezTo>
                    <a:pt x="51" y="20"/>
                    <a:pt x="57" y="21"/>
                    <a:pt x="62" y="23"/>
                  </a:cubicBezTo>
                  <a:cubicBezTo>
                    <a:pt x="40" y="42"/>
                    <a:pt x="23" y="64"/>
                    <a:pt x="14" y="84"/>
                  </a:cubicBezTo>
                  <a:cubicBezTo>
                    <a:pt x="8" y="77"/>
                    <a:pt x="5" y="68"/>
                    <a:pt x="5" y="59"/>
                  </a:cubicBezTo>
                  <a:close/>
                  <a:moveTo>
                    <a:pt x="45" y="99"/>
                  </a:moveTo>
                  <a:cubicBezTo>
                    <a:pt x="36" y="99"/>
                    <a:pt x="27" y="96"/>
                    <a:pt x="21" y="91"/>
                  </a:cubicBezTo>
                  <a:cubicBezTo>
                    <a:pt x="28" y="73"/>
                    <a:pt x="44" y="49"/>
                    <a:pt x="66" y="26"/>
                  </a:cubicBezTo>
                  <a:cubicBezTo>
                    <a:pt x="77" y="33"/>
                    <a:pt x="85" y="45"/>
                    <a:pt x="85" y="59"/>
                  </a:cubicBezTo>
                  <a:cubicBezTo>
                    <a:pt x="85" y="65"/>
                    <a:pt x="83" y="71"/>
                    <a:pt x="81" y="76"/>
                  </a:cubicBezTo>
                  <a:cubicBezTo>
                    <a:pt x="74" y="73"/>
                    <a:pt x="68" y="69"/>
                    <a:pt x="62" y="64"/>
                  </a:cubicBezTo>
                  <a:cubicBezTo>
                    <a:pt x="74" y="87"/>
                    <a:pt x="74" y="87"/>
                    <a:pt x="74" y="87"/>
                  </a:cubicBezTo>
                  <a:cubicBezTo>
                    <a:pt x="67" y="94"/>
                    <a:pt x="57" y="99"/>
                    <a:pt x="45" y="99"/>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1" name="Freeform 5"/>
            <p:cNvSpPr>
              <a:spLocks noChangeAspect="1"/>
            </p:cNvSpPr>
            <p:nvPr/>
          </p:nvSpPr>
          <p:spPr bwMode="auto">
            <a:xfrm>
              <a:off x="2093" y="3485"/>
              <a:ext cx="173" cy="94"/>
            </a:xfrm>
            <a:custGeom>
              <a:avLst/>
              <a:gdLst/>
              <a:ahLst/>
              <a:cxnLst>
                <a:cxn ang="0">
                  <a:pos x="131" y="56"/>
                </a:cxn>
                <a:cxn ang="0">
                  <a:pos x="147" y="38"/>
                </a:cxn>
                <a:cxn ang="0">
                  <a:pos x="95" y="38"/>
                </a:cxn>
                <a:cxn ang="0">
                  <a:pos x="107" y="20"/>
                </a:cxn>
                <a:cxn ang="0">
                  <a:pos x="159" y="20"/>
                </a:cxn>
                <a:cxn ang="0">
                  <a:pos x="173" y="0"/>
                </a:cxn>
                <a:cxn ang="0">
                  <a:pos x="70" y="0"/>
                </a:cxn>
                <a:cxn ang="0">
                  <a:pos x="0" y="94"/>
                </a:cxn>
                <a:cxn ang="0">
                  <a:pos x="103" y="94"/>
                </a:cxn>
                <a:cxn ang="0">
                  <a:pos x="119" y="74"/>
                </a:cxn>
                <a:cxn ang="0">
                  <a:pos x="66" y="74"/>
                </a:cxn>
                <a:cxn ang="0">
                  <a:pos x="80" y="56"/>
                </a:cxn>
                <a:cxn ang="0">
                  <a:pos x="131" y="56"/>
                </a:cxn>
                <a:cxn ang="0">
                  <a:pos x="131" y="56"/>
                </a:cxn>
              </a:cxnLst>
              <a:rect l="0" t="0" r="r" b="b"/>
              <a:pathLst>
                <a:path w="173" h="94">
                  <a:moveTo>
                    <a:pt x="131" y="56"/>
                  </a:moveTo>
                  <a:lnTo>
                    <a:pt x="147" y="38"/>
                  </a:lnTo>
                  <a:lnTo>
                    <a:pt x="95" y="38"/>
                  </a:lnTo>
                  <a:lnTo>
                    <a:pt x="107" y="20"/>
                  </a:lnTo>
                  <a:lnTo>
                    <a:pt x="159" y="20"/>
                  </a:lnTo>
                  <a:lnTo>
                    <a:pt x="173" y="0"/>
                  </a:lnTo>
                  <a:lnTo>
                    <a:pt x="70" y="0"/>
                  </a:lnTo>
                  <a:lnTo>
                    <a:pt x="0" y="94"/>
                  </a:lnTo>
                  <a:lnTo>
                    <a:pt x="103" y="94"/>
                  </a:lnTo>
                  <a:lnTo>
                    <a:pt x="119" y="74"/>
                  </a:lnTo>
                  <a:lnTo>
                    <a:pt x="66" y="74"/>
                  </a:lnTo>
                  <a:lnTo>
                    <a:pt x="80" y="56"/>
                  </a:lnTo>
                  <a:lnTo>
                    <a:pt x="131" y="56"/>
                  </a:lnTo>
                  <a:lnTo>
                    <a:pt x="131" y="56"/>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2" name="Freeform 6"/>
            <p:cNvSpPr>
              <a:spLocks noChangeAspect="1"/>
            </p:cNvSpPr>
            <p:nvPr/>
          </p:nvSpPr>
          <p:spPr bwMode="auto">
            <a:xfrm>
              <a:off x="2226" y="3485"/>
              <a:ext cx="122" cy="94"/>
            </a:xfrm>
            <a:custGeom>
              <a:avLst/>
              <a:gdLst/>
              <a:ahLst/>
              <a:cxnLst>
                <a:cxn ang="0">
                  <a:pos x="70" y="0"/>
                </a:cxn>
                <a:cxn ang="0">
                  <a:pos x="0" y="94"/>
                </a:cxn>
                <a:cxn ang="0">
                  <a:pos x="50" y="94"/>
                </a:cxn>
                <a:cxn ang="0">
                  <a:pos x="122" y="0"/>
                </a:cxn>
                <a:cxn ang="0">
                  <a:pos x="70" y="0"/>
                </a:cxn>
                <a:cxn ang="0">
                  <a:pos x="70" y="0"/>
                </a:cxn>
              </a:cxnLst>
              <a:rect l="0" t="0" r="r" b="b"/>
              <a:pathLst>
                <a:path w="122" h="94">
                  <a:moveTo>
                    <a:pt x="70" y="0"/>
                  </a:moveTo>
                  <a:lnTo>
                    <a:pt x="0" y="94"/>
                  </a:lnTo>
                  <a:lnTo>
                    <a:pt x="50" y="94"/>
                  </a:lnTo>
                  <a:lnTo>
                    <a:pt x="122" y="0"/>
                  </a:lnTo>
                  <a:lnTo>
                    <a:pt x="70" y="0"/>
                  </a:lnTo>
                  <a:lnTo>
                    <a:pt x="70" y="0"/>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3" name="Freeform 7"/>
            <p:cNvSpPr>
              <a:spLocks noChangeAspect="1"/>
            </p:cNvSpPr>
            <p:nvPr/>
          </p:nvSpPr>
          <p:spPr bwMode="auto">
            <a:xfrm>
              <a:off x="2310" y="3485"/>
              <a:ext cx="190" cy="94"/>
            </a:xfrm>
            <a:custGeom>
              <a:avLst/>
              <a:gdLst/>
              <a:ahLst/>
              <a:cxnLst>
                <a:cxn ang="0">
                  <a:pos x="156" y="0"/>
                </a:cxn>
                <a:cxn ang="0">
                  <a:pos x="120" y="48"/>
                </a:cxn>
                <a:cxn ang="0">
                  <a:pos x="110" y="0"/>
                </a:cxn>
                <a:cxn ang="0">
                  <a:pos x="70" y="0"/>
                </a:cxn>
                <a:cxn ang="0">
                  <a:pos x="0" y="94"/>
                </a:cxn>
                <a:cxn ang="0">
                  <a:pos x="32" y="94"/>
                </a:cxn>
                <a:cxn ang="0">
                  <a:pos x="68" y="48"/>
                </a:cxn>
                <a:cxn ang="0">
                  <a:pos x="80" y="94"/>
                </a:cxn>
                <a:cxn ang="0">
                  <a:pos x="120" y="94"/>
                </a:cxn>
                <a:cxn ang="0">
                  <a:pos x="190" y="0"/>
                </a:cxn>
                <a:cxn ang="0">
                  <a:pos x="156" y="0"/>
                </a:cxn>
                <a:cxn ang="0">
                  <a:pos x="156" y="0"/>
                </a:cxn>
              </a:cxnLst>
              <a:rect l="0" t="0" r="r" b="b"/>
              <a:pathLst>
                <a:path w="190" h="94">
                  <a:moveTo>
                    <a:pt x="156" y="0"/>
                  </a:moveTo>
                  <a:lnTo>
                    <a:pt x="120" y="48"/>
                  </a:lnTo>
                  <a:lnTo>
                    <a:pt x="110" y="0"/>
                  </a:lnTo>
                  <a:lnTo>
                    <a:pt x="70" y="0"/>
                  </a:lnTo>
                  <a:lnTo>
                    <a:pt x="0" y="94"/>
                  </a:lnTo>
                  <a:lnTo>
                    <a:pt x="32" y="94"/>
                  </a:lnTo>
                  <a:lnTo>
                    <a:pt x="68" y="48"/>
                  </a:lnTo>
                  <a:lnTo>
                    <a:pt x="80" y="94"/>
                  </a:lnTo>
                  <a:lnTo>
                    <a:pt x="120" y="94"/>
                  </a:lnTo>
                  <a:lnTo>
                    <a:pt x="190" y="0"/>
                  </a:lnTo>
                  <a:lnTo>
                    <a:pt x="156" y="0"/>
                  </a:lnTo>
                  <a:lnTo>
                    <a:pt x="156" y="0"/>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4" name="Freeform 8"/>
            <p:cNvSpPr>
              <a:spLocks noChangeAspect="1"/>
            </p:cNvSpPr>
            <p:nvPr/>
          </p:nvSpPr>
          <p:spPr bwMode="auto">
            <a:xfrm>
              <a:off x="2472" y="3485"/>
              <a:ext cx="174" cy="94"/>
            </a:xfrm>
            <a:custGeom>
              <a:avLst/>
              <a:gdLst/>
              <a:ahLst/>
              <a:cxnLst>
                <a:cxn ang="0">
                  <a:pos x="81" y="0"/>
                </a:cxn>
                <a:cxn ang="0">
                  <a:pos x="39" y="0"/>
                </a:cxn>
                <a:cxn ang="0">
                  <a:pos x="22" y="9"/>
                </a:cxn>
                <a:cxn ang="0">
                  <a:pos x="1" y="37"/>
                </a:cxn>
                <a:cxn ang="0">
                  <a:pos x="0" y="41"/>
                </a:cxn>
                <a:cxn ang="0">
                  <a:pos x="6" y="47"/>
                </a:cxn>
                <a:cxn ang="0">
                  <a:pos x="47" y="47"/>
                </a:cxn>
                <a:cxn ang="0">
                  <a:pos x="64" y="38"/>
                </a:cxn>
                <a:cxn ang="0">
                  <a:pos x="69" y="32"/>
                </a:cxn>
                <a:cxn ang="0">
                  <a:pos x="75" y="32"/>
                </a:cxn>
                <a:cxn ang="0">
                  <a:pos x="83" y="22"/>
                </a:cxn>
                <a:cxn ang="0">
                  <a:pos x="51" y="22"/>
                </a:cxn>
                <a:cxn ang="0">
                  <a:pos x="41" y="35"/>
                </a:cxn>
                <a:cxn ang="0">
                  <a:pos x="37" y="37"/>
                </a:cxn>
                <a:cxn ang="0">
                  <a:pos x="30" y="37"/>
                </a:cxn>
                <a:cxn ang="0">
                  <a:pos x="28" y="36"/>
                </a:cxn>
                <a:cxn ang="0">
                  <a:pos x="28" y="35"/>
                </a:cxn>
                <a:cxn ang="0">
                  <a:pos x="45" y="12"/>
                </a:cxn>
                <a:cxn ang="0">
                  <a:pos x="50" y="10"/>
                </a:cxn>
                <a:cxn ang="0">
                  <a:pos x="57" y="10"/>
                </a:cxn>
                <a:cxn ang="0">
                  <a:pos x="59" y="12"/>
                </a:cxn>
                <a:cxn ang="0">
                  <a:pos x="58" y="13"/>
                </a:cxn>
                <a:cxn ang="0">
                  <a:pos x="56" y="16"/>
                </a:cxn>
                <a:cxn ang="0">
                  <a:pos x="81" y="16"/>
                </a:cxn>
                <a:cxn ang="0">
                  <a:pos x="86" y="10"/>
                </a:cxn>
                <a:cxn ang="0">
                  <a:pos x="87" y="7"/>
                </a:cxn>
                <a:cxn ang="0">
                  <a:pos x="81" y="0"/>
                </a:cxn>
              </a:cxnLst>
              <a:rect l="0" t="0" r="r" b="b"/>
              <a:pathLst>
                <a:path w="87" h="47">
                  <a:moveTo>
                    <a:pt x="81" y="0"/>
                  </a:moveTo>
                  <a:cubicBezTo>
                    <a:pt x="39" y="0"/>
                    <a:pt x="39" y="0"/>
                    <a:pt x="39" y="0"/>
                  </a:cubicBezTo>
                  <a:cubicBezTo>
                    <a:pt x="32" y="0"/>
                    <a:pt x="26" y="4"/>
                    <a:pt x="22" y="9"/>
                  </a:cubicBezTo>
                  <a:cubicBezTo>
                    <a:pt x="1" y="37"/>
                    <a:pt x="1" y="37"/>
                    <a:pt x="1" y="37"/>
                  </a:cubicBezTo>
                  <a:cubicBezTo>
                    <a:pt x="0" y="38"/>
                    <a:pt x="0" y="39"/>
                    <a:pt x="0" y="41"/>
                  </a:cubicBezTo>
                  <a:cubicBezTo>
                    <a:pt x="0" y="44"/>
                    <a:pt x="3" y="47"/>
                    <a:pt x="6" y="47"/>
                  </a:cubicBezTo>
                  <a:cubicBezTo>
                    <a:pt x="47" y="47"/>
                    <a:pt x="47" y="47"/>
                    <a:pt x="47" y="47"/>
                  </a:cubicBezTo>
                  <a:cubicBezTo>
                    <a:pt x="54" y="47"/>
                    <a:pt x="60" y="44"/>
                    <a:pt x="64" y="38"/>
                  </a:cubicBezTo>
                  <a:cubicBezTo>
                    <a:pt x="69" y="32"/>
                    <a:pt x="69" y="32"/>
                    <a:pt x="69" y="32"/>
                  </a:cubicBezTo>
                  <a:cubicBezTo>
                    <a:pt x="75" y="32"/>
                    <a:pt x="75" y="32"/>
                    <a:pt x="75" y="32"/>
                  </a:cubicBezTo>
                  <a:cubicBezTo>
                    <a:pt x="83" y="22"/>
                    <a:pt x="83" y="22"/>
                    <a:pt x="83" y="22"/>
                  </a:cubicBezTo>
                  <a:cubicBezTo>
                    <a:pt x="51" y="22"/>
                    <a:pt x="51" y="22"/>
                    <a:pt x="51" y="22"/>
                  </a:cubicBezTo>
                  <a:cubicBezTo>
                    <a:pt x="41" y="35"/>
                    <a:pt x="41" y="35"/>
                    <a:pt x="41" y="35"/>
                  </a:cubicBezTo>
                  <a:cubicBezTo>
                    <a:pt x="40" y="36"/>
                    <a:pt x="39" y="37"/>
                    <a:pt x="37" y="37"/>
                  </a:cubicBezTo>
                  <a:cubicBezTo>
                    <a:pt x="30" y="37"/>
                    <a:pt x="30" y="37"/>
                    <a:pt x="30" y="37"/>
                  </a:cubicBezTo>
                  <a:cubicBezTo>
                    <a:pt x="29" y="37"/>
                    <a:pt x="28" y="37"/>
                    <a:pt x="28" y="36"/>
                  </a:cubicBezTo>
                  <a:cubicBezTo>
                    <a:pt x="28" y="35"/>
                    <a:pt x="28" y="35"/>
                    <a:pt x="28" y="35"/>
                  </a:cubicBezTo>
                  <a:cubicBezTo>
                    <a:pt x="45" y="12"/>
                    <a:pt x="45" y="12"/>
                    <a:pt x="45" y="12"/>
                  </a:cubicBezTo>
                  <a:cubicBezTo>
                    <a:pt x="46" y="11"/>
                    <a:pt x="48" y="10"/>
                    <a:pt x="50" y="10"/>
                  </a:cubicBezTo>
                  <a:cubicBezTo>
                    <a:pt x="57" y="10"/>
                    <a:pt x="57" y="10"/>
                    <a:pt x="57" y="10"/>
                  </a:cubicBezTo>
                  <a:cubicBezTo>
                    <a:pt x="58" y="10"/>
                    <a:pt x="59" y="11"/>
                    <a:pt x="59" y="12"/>
                  </a:cubicBezTo>
                  <a:cubicBezTo>
                    <a:pt x="59" y="12"/>
                    <a:pt x="58" y="12"/>
                    <a:pt x="58" y="13"/>
                  </a:cubicBezTo>
                  <a:cubicBezTo>
                    <a:pt x="56" y="16"/>
                    <a:pt x="56" y="16"/>
                    <a:pt x="56" y="16"/>
                  </a:cubicBezTo>
                  <a:cubicBezTo>
                    <a:pt x="81" y="16"/>
                    <a:pt x="81" y="16"/>
                    <a:pt x="81" y="16"/>
                  </a:cubicBezTo>
                  <a:cubicBezTo>
                    <a:pt x="86" y="10"/>
                    <a:pt x="86" y="10"/>
                    <a:pt x="86" y="10"/>
                  </a:cubicBezTo>
                  <a:cubicBezTo>
                    <a:pt x="86" y="9"/>
                    <a:pt x="87" y="8"/>
                    <a:pt x="87" y="7"/>
                  </a:cubicBezTo>
                  <a:cubicBezTo>
                    <a:pt x="87" y="3"/>
                    <a:pt x="84" y="0"/>
                    <a:pt x="81" y="0"/>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5" name="Freeform 9"/>
            <p:cNvSpPr>
              <a:spLocks noChangeAspect="1" noEditPoints="1"/>
            </p:cNvSpPr>
            <p:nvPr/>
          </p:nvSpPr>
          <p:spPr bwMode="auto">
            <a:xfrm>
              <a:off x="1947" y="3485"/>
              <a:ext cx="174" cy="94"/>
            </a:xfrm>
            <a:custGeom>
              <a:avLst/>
              <a:gdLst/>
              <a:ahLst/>
              <a:cxnLst>
                <a:cxn ang="0">
                  <a:pos x="87" y="7"/>
                </a:cxn>
                <a:cxn ang="0">
                  <a:pos x="81" y="0"/>
                </a:cxn>
                <a:cxn ang="0">
                  <a:pos x="40" y="0"/>
                </a:cxn>
                <a:cxn ang="0">
                  <a:pos x="23" y="9"/>
                </a:cxn>
                <a:cxn ang="0">
                  <a:pos x="2" y="37"/>
                </a:cxn>
                <a:cxn ang="0">
                  <a:pos x="0" y="41"/>
                </a:cxn>
                <a:cxn ang="0">
                  <a:pos x="7" y="47"/>
                </a:cxn>
                <a:cxn ang="0">
                  <a:pos x="48" y="47"/>
                </a:cxn>
                <a:cxn ang="0">
                  <a:pos x="65" y="38"/>
                </a:cxn>
                <a:cxn ang="0">
                  <a:pos x="86" y="10"/>
                </a:cxn>
                <a:cxn ang="0">
                  <a:pos x="87" y="7"/>
                </a:cxn>
                <a:cxn ang="0">
                  <a:pos x="59" y="13"/>
                </a:cxn>
                <a:cxn ang="0">
                  <a:pos x="42" y="35"/>
                </a:cxn>
                <a:cxn ang="0">
                  <a:pos x="38" y="37"/>
                </a:cxn>
                <a:cxn ang="0">
                  <a:pos x="30" y="37"/>
                </a:cxn>
                <a:cxn ang="0">
                  <a:pos x="29" y="36"/>
                </a:cxn>
                <a:cxn ang="0">
                  <a:pos x="29" y="35"/>
                </a:cxn>
                <a:cxn ang="0">
                  <a:pos x="46" y="12"/>
                </a:cxn>
                <a:cxn ang="0">
                  <a:pos x="50" y="10"/>
                </a:cxn>
                <a:cxn ang="0">
                  <a:pos x="58" y="10"/>
                </a:cxn>
                <a:cxn ang="0">
                  <a:pos x="59" y="12"/>
                </a:cxn>
                <a:cxn ang="0">
                  <a:pos x="59" y="13"/>
                </a:cxn>
              </a:cxnLst>
              <a:rect l="0" t="0" r="r" b="b"/>
              <a:pathLst>
                <a:path w="87" h="47">
                  <a:moveTo>
                    <a:pt x="87" y="7"/>
                  </a:moveTo>
                  <a:cubicBezTo>
                    <a:pt x="87" y="3"/>
                    <a:pt x="85" y="0"/>
                    <a:pt x="81" y="0"/>
                  </a:cubicBezTo>
                  <a:cubicBezTo>
                    <a:pt x="40" y="0"/>
                    <a:pt x="40" y="0"/>
                    <a:pt x="40" y="0"/>
                  </a:cubicBezTo>
                  <a:cubicBezTo>
                    <a:pt x="33" y="0"/>
                    <a:pt x="27" y="4"/>
                    <a:pt x="23" y="9"/>
                  </a:cubicBezTo>
                  <a:cubicBezTo>
                    <a:pt x="2" y="37"/>
                    <a:pt x="2" y="37"/>
                    <a:pt x="2" y="37"/>
                  </a:cubicBezTo>
                  <a:cubicBezTo>
                    <a:pt x="1" y="38"/>
                    <a:pt x="0" y="39"/>
                    <a:pt x="0" y="41"/>
                  </a:cubicBezTo>
                  <a:cubicBezTo>
                    <a:pt x="0" y="44"/>
                    <a:pt x="3" y="47"/>
                    <a:pt x="7" y="47"/>
                  </a:cubicBezTo>
                  <a:cubicBezTo>
                    <a:pt x="48" y="47"/>
                    <a:pt x="48" y="47"/>
                    <a:pt x="48" y="47"/>
                  </a:cubicBezTo>
                  <a:cubicBezTo>
                    <a:pt x="55" y="47"/>
                    <a:pt x="61" y="44"/>
                    <a:pt x="65" y="38"/>
                  </a:cubicBezTo>
                  <a:cubicBezTo>
                    <a:pt x="86" y="10"/>
                    <a:pt x="86" y="10"/>
                    <a:pt x="86" y="10"/>
                  </a:cubicBezTo>
                  <a:cubicBezTo>
                    <a:pt x="87" y="9"/>
                    <a:pt x="87" y="8"/>
                    <a:pt x="87" y="7"/>
                  </a:cubicBezTo>
                  <a:close/>
                  <a:moveTo>
                    <a:pt x="59" y="13"/>
                  </a:moveTo>
                  <a:cubicBezTo>
                    <a:pt x="42" y="35"/>
                    <a:pt x="42" y="35"/>
                    <a:pt x="42" y="35"/>
                  </a:cubicBezTo>
                  <a:cubicBezTo>
                    <a:pt x="41" y="36"/>
                    <a:pt x="39" y="37"/>
                    <a:pt x="38" y="37"/>
                  </a:cubicBezTo>
                  <a:cubicBezTo>
                    <a:pt x="30" y="37"/>
                    <a:pt x="30" y="37"/>
                    <a:pt x="30" y="37"/>
                  </a:cubicBezTo>
                  <a:cubicBezTo>
                    <a:pt x="29" y="37"/>
                    <a:pt x="29" y="37"/>
                    <a:pt x="29" y="36"/>
                  </a:cubicBezTo>
                  <a:cubicBezTo>
                    <a:pt x="29" y="35"/>
                    <a:pt x="29" y="35"/>
                    <a:pt x="29" y="35"/>
                  </a:cubicBezTo>
                  <a:cubicBezTo>
                    <a:pt x="46" y="12"/>
                    <a:pt x="46" y="12"/>
                    <a:pt x="46" y="12"/>
                  </a:cubicBezTo>
                  <a:cubicBezTo>
                    <a:pt x="47" y="11"/>
                    <a:pt x="49" y="10"/>
                    <a:pt x="50" y="10"/>
                  </a:cubicBezTo>
                  <a:cubicBezTo>
                    <a:pt x="58" y="10"/>
                    <a:pt x="58" y="10"/>
                    <a:pt x="58" y="10"/>
                  </a:cubicBezTo>
                  <a:cubicBezTo>
                    <a:pt x="58" y="10"/>
                    <a:pt x="59" y="11"/>
                    <a:pt x="59" y="12"/>
                  </a:cubicBezTo>
                  <a:cubicBezTo>
                    <a:pt x="59" y="12"/>
                    <a:pt x="59" y="12"/>
                    <a:pt x="59" y="13"/>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6" name="Freeform 10"/>
            <p:cNvSpPr>
              <a:spLocks noChangeAspect="1" noEditPoints="1"/>
            </p:cNvSpPr>
            <p:nvPr/>
          </p:nvSpPr>
          <p:spPr bwMode="auto">
            <a:xfrm>
              <a:off x="1779" y="3485"/>
              <a:ext cx="186" cy="94"/>
            </a:xfrm>
            <a:custGeom>
              <a:avLst/>
              <a:gdLst/>
              <a:ahLst/>
              <a:cxnLst>
                <a:cxn ang="0">
                  <a:pos x="75" y="25"/>
                </a:cxn>
                <a:cxn ang="0">
                  <a:pos x="87" y="17"/>
                </a:cxn>
                <a:cxn ang="0">
                  <a:pos x="92" y="10"/>
                </a:cxn>
                <a:cxn ang="0">
                  <a:pos x="93" y="7"/>
                </a:cxn>
                <a:cxn ang="0">
                  <a:pos x="87" y="0"/>
                </a:cxn>
                <a:cxn ang="0">
                  <a:pos x="61" y="0"/>
                </a:cxn>
                <a:cxn ang="0">
                  <a:pos x="61" y="0"/>
                </a:cxn>
                <a:cxn ang="0">
                  <a:pos x="35" y="0"/>
                </a:cxn>
                <a:cxn ang="0">
                  <a:pos x="0" y="47"/>
                </a:cxn>
                <a:cxn ang="0">
                  <a:pos x="25" y="47"/>
                </a:cxn>
                <a:cxn ang="0">
                  <a:pos x="54" y="47"/>
                </a:cxn>
                <a:cxn ang="0">
                  <a:pos x="71" y="38"/>
                </a:cxn>
                <a:cxn ang="0">
                  <a:pos x="76" y="32"/>
                </a:cxn>
                <a:cxn ang="0">
                  <a:pos x="77" y="29"/>
                </a:cxn>
                <a:cxn ang="0">
                  <a:pos x="75" y="25"/>
                </a:cxn>
                <a:cxn ang="0">
                  <a:pos x="51" y="31"/>
                </a:cxn>
                <a:cxn ang="0">
                  <a:pos x="48" y="35"/>
                </a:cxn>
                <a:cxn ang="0">
                  <a:pos x="44" y="37"/>
                </a:cxn>
                <a:cxn ang="0">
                  <a:pos x="33" y="37"/>
                </a:cxn>
                <a:cxn ang="0">
                  <a:pos x="40" y="28"/>
                </a:cxn>
                <a:cxn ang="0">
                  <a:pos x="50" y="28"/>
                </a:cxn>
                <a:cxn ang="0">
                  <a:pos x="52" y="30"/>
                </a:cxn>
                <a:cxn ang="0">
                  <a:pos x="51" y="31"/>
                </a:cxn>
                <a:cxn ang="0">
                  <a:pos x="65" y="13"/>
                </a:cxn>
                <a:cxn ang="0">
                  <a:pos x="62" y="16"/>
                </a:cxn>
                <a:cxn ang="0">
                  <a:pos x="58" y="19"/>
                </a:cxn>
                <a:cxn ang="0">
                  <a:pos x="47" y="19"/>
                </a:cxn>
                <a:cxn ang="0">
                  <a:pos x="54" y="10"/>
                </a:cxn>
                <a:cxn ang="0">
                  <a:pos x="64" y="10"/>
                </a:cxn>
                <a:cxn ang="0">
                  <a:pos x="65" y="12"/>
                </a:cxn>
                <a:cxn ang="0">
                  <a:pos x="65" y="13"/>
                </a:cxn>
              </a:cxnLst>
              <a:rect l="0" t="0" r="r" b="b"/>
              <a:pathLst>
                <a:path w="93" h="47">
                  <a:moveTo>
                    <a:pt x="75" y="25"/>
                  </a:moveTo>
                  <a:cubicBezTo>
                    <a:pt x="80" y="24"/>
                    <a:pt x="84" y="21"/>
                    <a:pt x="87" y="17"/>
                  </a:cubicBezTo>
                  <a:cubicBezTo>
                    <a:pt x="92" y="10"/>
                    <a:pt x="92" y="10"/>
                    <a:pt x="92" y="10"/>
                  </a:cubicBezTo>
                  <a:cubicBezTo>
                    <a:pt x="93" y="9"/>
                    <a:pt x="93" y="8"/>
                    <a:pt x="93" y="7"/>
                  </a:cubicBezTo>
                  <a:cubicBezTo>
                    <a:pt x="93" y="3"/>
                    <a:pt x="91" y="0"/>
                    <a:pt x="87" y="0"/>
                  </a:cubicBezTo>
                  <a:cubicBezTo>
                    <a:pt x="61" y="0"/>
                    <a:pt x="61" y="0"/>
                    <a:pt x="61" y="0"/>
                  </a:cubicBezTo>
                  <a:cubicBezTo>
                    <a:pt x="61" y="0"/>
                    <a:pt x="61" y="0"/>
                    <a:pt x="61" y="0"/>
                  </a:cubicBezTo>
                  <a:cubicBezTo>
                    <a:pt x="35" y="0"/>
                    <a:pt x="35" y="0"/>
                    <a:pt x="35" y="0"/>
                  </a:cubicBezTo>
                  <a:cubicBezTo>
                    <a:pt x="0" y="47"/>
                    <a:pt x="0" y="47"/>
                    <a:pt x="0" y="47"/>
                  </a:cubicBezTo>
                  <a:cubicBezTo>
                    <a:pt x="25" y="47"/>
                    <a:pt x="25" y="47"/>
                    <a:pt x="25" y="47"/>
                  </a:cubicBezTo>
                  <a:cubicBezTo>
                    <a:pt x="54" y="47"/>
                    <a:pt x="54" y="47"/>
                    <a:pt x="54" y="47"/>
                  </a:cubicBezTo>
                  <a:cubicBezTo>
                    <a:pt x="61" y="47"/>
                    <a:pt x="67" y="44"/>
                    <a:pt x="71" y="38"/>
                  </a:cubicBezTo>
                  <a:cubicBezTo>
                    <a:pt x="76" y="32"/>
                    <a:pt x="76" y="32"/>
                    <a:pt x="76" y="32"/>
                  </a:cubicBezTo>
                  <a:cubicBezTo>
                    <a:pt x="77" y="31"/>
                    <a:pt x="77" y="30"/>
                    <a:pt x="77" y="29"/>
                  </a:cubicBezTo>
                  <a:cubicBezTo>
                    <a:pt x="77" y="27"/>
                    <a:pt x="76" y="26"/>
                    <a:pt x="75" y="25"/>
                  </a:cubicBezTo>
                  <a:close/>
                  <a:moveTo>
                    <a:pt x="51" y="31"/>
                  </a:moveTo>
                  <a:cubicBezTo>
                    <a:pt x="48" y="35"/>
                    <a:pt x="48" y="35"/>
                    <a:pt x="48" y="35"/>
                  </a:cubicBezTo>
                  <a:cubicBezTo>
                    <a:pt x="47" y="36"/>
                    <a:pt x="45" y="37"/>
                    <a:pt x="44" y="37"/>
                  </a:cubicBezTo>
                  <a:cubicBezTo>
                    <a:pt x="33" y="37"/>
                    <a:pt x="33" y="37"/>
                    <a:pt x="33" y="37"/>
                  </a:cubicBezTo>
                  <a:cubicBezTo>
                    <a:pt x="40" y="28"/>
                    <a:pt x="40" y="28"/>
                    <a:pt x="40" y="28"/>
                  </a:cubicBezTo>
                  <a:cubicBezTo>
                    <a:pt x="50" y="28"/>
                    <a:pt x="50" y="28"/>
                    <a:pt x="50" y="28"/>
                  </a:cubicBezTo>
                  <a:cubicBezTo>
                    <a:pt x="51" y="28"/>
                    <a:pt x="52" y="29"/>
                    <a:pt x="52" y="30"/>
                  </a:cubicBezTo>
                  <a:cubicBezTo>
                    <a:pt x="52" y="30"/>
                    <a:pt x="51" y="31"/>
                    <a:pt x="51" y="31"/>
                  </a:cubicBezTo>
                  <a:close/>
                  <a:moveTo>
                    <a:pt x="65" y="13"/>
                  </a:moveTo>
                  <a:cubicBezTo>
                    <a:pt x="62" y="16"/>
                    <a:pt x="62" y="16"/>
                    <a:pt x="62" y="16"/>
                  </a:cubicBezTo>
                  <a:cubicBezTo>
                    <a:pt x="61" y="18"/>
                    <a:pt x="60" y="19"/>
                    <a:pt x="58" y="19"/>
                  </a:cubicBezTo>
                  <a:cubicBezTo>
                    <a:pt x="47" y="19"/>
                    <a:pt x="47" y="19"/>
                    <a:pt x="47" y="19"/>
                  </a:cubicBezTo>
                  <a:cubicBezTo>
                    <a:pt x="54" y="10"/>
                    <a:pt x="54" y="10"/>
                    <a:pt x="54" y="10"/>
                  </a:cubicBezTo>
                  <a:cubicBezTo>
                    <a:pt x="64" y="10"/>
                    <a:pt x="64" y="10"/>
                    <a:pt x="64" y="10"/>
                  </a:cubicBezTo>
                  <a:cubicBezTo>
                    <a:pt x="64" y="10"/>
                    <a:pt x="65" y="11"/>
                    <a:pt x="65" y="12"/>
                  </a:cubicBezTo>
                  <a:cubicBezTo>
                    <a:pt x="65" y="12"/>
                    <a:pt x="65" y="12"/>
                    <a:pt x="65" y="13"/>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grpSp>
      <p:pic>
        <p:nvPicPr>
          <p:cNvPr id="17" name="Picture 63" descr="logo_new"/>
          <p:cNvPicPr>
            <a:picLocks noChangeAspect="1" noChangeArrowheads="1"/>
          </p:cNvPicPr>
          <p:nvPr/>
        </p:nvPicPr>
        <p:blipFill>
          <a:blip r:embed="rId4" cstate="print"/>
          <a:srcRect/>
          <a:stretch>
            <a:fillRect/>
          </a:stretch>
        </p:blipFill>
        <p:spPr bwMode="auto">
          <a:xfrm>
            <a:off x="6500948" y="3919844"/>
            <a:ext cx="2114550" cy="612775"/>
          </a:xfrm>
          <a:prstGeom prst="rect">
            <a:avLst/>
          </a:prstGeom>
          <a:noFill/>
          <a:ln w="9525">
            <a:noFill/>
            <a:miter lim="800000"/>
            <a:headEnd/>
            <a:tailEnd/>
          </a:ln>
        </p:spPr>
      </p:pic>
      <p:pic>
        <p:nvPicPr>
          <p:cNvPr id="18" name="Picture 7" descr="SNC Logo2"/>
          <p:cNvPicPr>
            <a:picLocks noChangeAspect="1" noChangeArrowheads="1"/>
          </p:cNvPicPr>
          <p:nvPr/>
        </p:nvPicPr>
        <p:blipFill>
          <a:blip r:embed="rId5" cstate="print">
            <a:lum bright="30000" contrast="30000"/>
          </a:blip>
          <a:srcRect/>
          <a:stretch>
            <a:fillRect/>
          </a:stretch>
        </p:blipFill>
        <p:spPr bwMode="auto">
          <a:xfrm>
            <a:off x="6560992" y="4835073"/>
            <a:ext cx="1994462" cy="577473"/>
          </a:xfrm>
          <a:prstGeom prst="rect">
            <a:avLst/>
          </a:prstGeom>
          <a:noFill/>
          <a:ln w="9525">
            <a:noFill/>
            <a:miter lim="800000"/>
            <a:headEnd/>
            <a:tailEnd/>
          </a:ln>
        </p:spPr>
      </p:pic>
      <p:pic>
        <p:nvPicPr>
          <p:cNvPr id="19" name="Picture 2" descr="ULA Logo_Full Color_Text_withR"/>
          <p:cNvPicPr>
            <a:picLocks noChangeAspect="1" noChangeArrowheads="1"/>
          </p:cNvPicPr>
          <p:nvPr/>
        </p:nvPicPr>
        <p:blipFill>
          <a:blip r:embed="rId6" cstate="print"/>
          <a:srcRect/>
          <a:stretch>
            <a:fillRect/>
          </a:stretch>
        </p:blipFill>
        <p:spPr bwMode="auto">
          <a:xfrm>
            <a:off x="6711525" y="5715000"/>
            <a:ext cx="1693396" cy="687942"/>
          </a:xfrm>
          <a:prstGeom prst="rect">
            <a:avLst/>
          </a:prstGeom>
          <a:noFill/>
          <a:ln w="9525">
            <a:noFill/>
            <a:miter lim="800000"/>
            <a:headEnd/>
            <a:tailEnd/>
          </a:ln>
        </p:spPr>
      </p:pic>
      <p:pic>
        <p:nvPicPr>
          <p:cNvPr id="22" name="Picture 4"/>
          <p:cNvPicPr>
            <a:picLocks noChangeAspect="1" noChangeArrowheads="1"/>
          </p:cNvPicPr>
          <p:nvPr/>
        </p:nvPicPr>
        <p:blipFill>
          <a:blip r:embed="rId7" cstate="print"/>
          <a:srcRect b="4036"/>
          <a:stretch>
            <a:fillRect/>
          </a:stretch>
        </p:blipFill>
        <p:spPr bwMode="auto">
          <a:xfrm>
            <a:off x="3886200" y="1295400"/>
            <a:ext cx="2144713" cy="4740275"/>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23" name="Picture 22"/>
          <p:cNvPicPr/>
          <p:nvPr/>
        </p:nvPicPr>
        <p:blipFill>
          <a:blip r:embed="rId8" cstate="print"/>
          <a:srcRect/>
          <a:stretch>
            <a:fillRect/>
          </a:stretch>
        </p:blipFill>
        <p:spPr bwMode="auto">
          <a:xfrm>
            <a:off x="1905000" y="1905000"/>
            <a:ext cx="2133600" cy="1439097"/>
          </a:xfrm>
          <a:prstGeom prst="rect">
            <a:avLst/>
          </a:prstGeom>
          <a:noFill/>
          <a:ln w="19050">
            <a:solidFill>
              <a:schemeClr val="tx1"/>
            </a:solidFill>
            <a:miter lim="800000"/>
            <a:headEnd/>
            <a:tailEnd/>
          </a:ln>
        </p:spPr>
      </p:pic>
      <p:pic>
        <p:nvPicPr>
          <p:cNvPr id="24" name="Picture 23" descr="T015-01.jpg"/>
          <p:cNvPicPr/>
          <p:nvPr/>
        </p:nvPicPr>
        <p:blipFill>
          <a:blip r:embed="rId9" cstate="print"/>
          <a:stretch>
            <a:fillRect/>
          </a:stretch>
        </p:blipFill>
        <p:spPr>
          <a:xfrm>
            <a:off x="457200" y="4572000"/>
            <a:ext cx="2694430" cy="1831340"/>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2050" name="Picture 2" descr="http://boeing.mediaroom.com/file.php/82103/MTF10-0006-02_CST100_med.jpg"/>
          <p:cNvPicPr>
            <a:picLocks noChangeAspect="1" noChangeArrowheads="1"/>
          </p:cNvPicPr>
          <p:nvPr/>
        </p:nvPicPr>
        <p:blipFill>
          <a:blip r:embed="rId10" cstate="print"/>
          <a:srcRect/>
          <a:stretch>
            <a:fillRect/>
          </a:stretch>
        </p:blipFill>
        <p:spPr bwMode="auto">
          <a:xfrm>
            <a:off x="228600" y="2438400"/>
            <a:ext cx="1615896" cy="2085975"/>
          </a:xfrm>
          <a:prstGeom prst="rect">
            <a:avLst/>
          </a:prstGeom>
          <a:noFill/>
        </p:spPr>
      </p:pic>
      <p:pic>
        <p:nvPicPr>
          <p:cNvPr id="25" name="Picture 24" descr="475116main_paragon-cct-ars.jpg"/>
          <p:cNvPicPr>
            <a:picLocks noChangeAspect="1"/>
          </p:cNvPicPr>
          <p:nvPr/>
        </p:nvPicPr>
        <p:blipFill>
          <a:blip r:embed="rId11" cstate="print"/>
          <a:stretch>
            <a:fillRect/>
          </a:stretch>
        </p:blipFill>
        <p:spPr>
          <a:xfrm>
            <a:off x="3276600" y="6096000"/>
            <a:ext cx="1376362" cy="6191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png"/>
          <p:cNvPicPr>
            <a:picLocks noChangeAspect="1"/>
          </p:cNvPicPr>
          <p:nvPr/>
        </p:nvPicPr>
        <p:blipFill>
          <a:blip r:embed="rId2" cstate="print"/>
          <a:stretch>
            <a:fillRect/>
          </a:stretch>
        </p:blipFill>
        <p:spPr>
          <a:xfrm>
            <a:off x="0" y="1219200"/>
            <a:ext cx="9144000" cy="5552047"/>
          </a:xfrm>
          <a:prstGeom prst="rect">
            <a:avLst/>
          </a:prstGeom>
        </p:spPr>
      </p:pic>
      <p:sp>
        <p:nvSpPr>
          <p:cNvPr id="4" name="Slide Number Placeholder 3"/>
          <p:cNvSpPr>
            <a:spLocks noGrp="1"/>
          </p:cNvSpPr>
          <p:nvPr>
            <p:ph type="sldNum" sz="quarter" idx="4294967295"/>
          </p:nvPr>
        </p:nvSpPr>
        <p:spPr>
          <a:xfrm>
            <a:off x="8273279" y="6273989"/>
            <a:ext cx="816746" cy="462608"/>
          </a:xfrm>
          <a:prstGeom prst="rect">
            <a:avLst/>
          </a:prstGeom>
        </p:spPr>
        <p:txBody>
          <a:bodyPr/>
          <a:lstStyle/>
          <a:p>
            <a:fld id="{022C9C16-9CC6-4ABE-A702-829CAE079ECF}" type="slidenum">
              <a:rPr lang="en-US" smtClean="0">
                <a:solidFill>
                  <a:prstClr val="black"/>
                </a:solidFill>
              </a:rPr>
              <a:pPr/>
              <a:t>19</a:t>
            </a:fld>
            <a:endParaRPr lang="en-US" dirty="0">
              <a:solidFill>
                <a:prstClr val="black"/>
              </a:solidFill>
            </a:endParaRPr>
          </a:p>
        </p:txBody>
      </p:sp>
      <p:sp>
        <p:nvSpPr>
          <p:cNvPr id="5" name="Content Placeholder 4"/>
          <p:cNvSpPr>
            <a:spLocks noGrp="1"/>
          </p:cNvSpPr>
          <p:nvPr>
            <p:ph idx="1"/>
          </p:nvPr>
        </p:nvSpPr>
        <p:spPr>
          <a:xfrm>
            <a:off x="0" y="1523999"/>
            <a:ext cx="8954814" cy="990601"/>
          </a:xfrm>
        </p:spPr>
        <p:txBody>
          <a:bodyPr>
            <a:normAutofit fontScale="92500" lnSpcReduction="20000"/>
          </a:bodyPr>
          <a:lstStyle/>
          <a:p>
            <a:pPr algn="ctr">
              <a:buNone/>
            </a:pPr>
            <a:r>
              <a:rPr lang="en-US" sz="3200" i="1" dirty="0" smtClean="0"/>
              <a:t>Commercial Crew Development Round 2</a:t>
            </a:r>
          </a:p>
          <a:p>
            <a:pPr algn="ctr">
              <a:buNone/>
            </a:pPr>
            <a:r>
              <a:rPr lang="en-US" sz="3200" i="1" dirty="0" smtClean="0"/>
              <a:t>CCDev2</a:t>
            </a:r>
            <a:endParaRPr lang="en-US" sz="32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smtClean="0"/>
              <a:t>Commercial Orbital Transportation Services (COTS) Update</a:t>
            </a:r>
            <a:endParaRPr lang="en-US" sz="2400" dirty="0"/>
          </a:p>
        </p:txBody>
      </p:sp>
      <p:sp>
        <p:nvSpPr>
          <p:cNvPr id="5" name="Subtitle 4"/>
          <p:cNvSpPr>
            <a:spLocks noGrp="1"/>
          </p:cNvSpPr>
          <p:nvPr>
            <p:ph type="subTitle" idx="1"/>
          </p:nvPr>
        </p:nvSpPr>
        <p:spPr/>
        <p:txBody>
          <a:bodyPr>
            <a:normAutofit/>
          </a:bodyPr>
          <a:lstStyle/>
          <a:p>
            <a:endParaRPr lang="en-US" dirty="0"/>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icture1.png"/>
          <p:cNvPicPr>
            <a:picLocks noChangeAspect="1"/>
          </p:cNvPicPr>
          <p:nvPr/>
        </p:nvPicPr>
        <p:blipFill>
          <a:blip r:embed="rId3" cstate="print"/>
          <a:stretch>
            <a:fillRect/>
          </a:stretch>
        </p:blipFill>
        <p:spPr>
          <a:xfrm>
            <a:off x="0" y="1219200"/>
            <a:ext cx="9144000" cy="5552047"/>
          </a:xfrm>
          <a:prstGeom prst="rect">
            <a:avLst/>
          </a:prstGeom>
        </p:spPr>
      </p:pic>
      <p:sp>
        <p:nvSpPr>
          <p:cNvPr id="6" name="Content Placeholder 2"/>
          <p:cNvSpPr>
            <a:spLocks noGrp="1"/>
          </p:cNvSpPr>
          <p:nvPr>
            <p:ph idx="1"/>
          </p:nvPr>
        </p:nvSpPr>
        <p:spPr>
          <a:xfrm>
            <a:off x="0" y="1371600"/>
            <a:ext cx="4343400" cy="609600"/>
          </a:xfrm>
          <a:solidFill>
            <a:schemeClr val="tx1">
              <a:alpha val="0"/>
            </a:schemeClr>
          </a:solidFill>
          <a:effectLst>
            <a:softEdge rad="63500"/>
          </a:effectLst>
        </p:spPr>
        <p:txBody>
          <a:bodyPr>
            <a:normAutofit fontScale="77500" lnSpcReduction="20000"/>
          </a:bodyPr>
          <a:lstStyle/>
          <a:p>
            <a:pPr>
              <a:buNone/>
            </a:pPr>
            <a:r>
              <a:rPr lang="en-US" dirty="0" smtClean="0">
                <a:effectLst>
                  <a:outerShdw blurRad="50800" dist="38100" dir="18900000" algn="bl" rotWithShape="0">
                    <a:prstClr val="black">
                      <a:alpha val="40000"/>
                    </a:prstClr>
                  </a:outerShdw>
                </a:effectLst>
              </a:rPr>
              <a:t>   </a:t>
            </a:r>
            <a:r>
              <a:rPr lang="en-US" sz="2600" dirty="0" smtClean="0">
                <a:effectLst>
                  <a:outerShdw blurRad="50800" dist="38100" dir="18900000" algn="bl" rotWithShape="0">
                    <a:prstClr val="black">
                      <a:alpha val="40000"/>
                    </a:prstClr>
                  </a:outerShdw>
                </a:effectLst>
              </a:rPr>
              <a:t>Phase 2 Maturing Design Elements</a:t>
            </a:r>
          </a:p>
        </p:txBody>
      </p:sp>
      <p:sp>
        <p:nvSpPr>
          <p:cNvPr id="2" name="Title 1"/>
          <p:cNvSpPr>
            <a:spLocks noGrp="1"/>
          </p:cNvSpPr>
          <p:nvPr>
            <p:ph type="title"/>
          </p:nvPr>
        </p:nvSpPr>
        <p:spPr/>
        <p:txBody>
          <a:bodyPr>
            <a:normAutofit/>
          </a:bodyPr>
          <a:lstStyle/>
          <a:p>
            <a:r>
              <a:rPr lang="en-US" dirty="0" smtClean="0">
                <a:solidFill>
                  <a:schemeClr val="bg1"/>
                </a:solidFill>
              </a:rPr>
              <a:t>Commercial Crew Development </a:t>
            </a:r>
            <a:endParaRPr lang="en-US" sz="3600" dirty="0">
              <a:solidFill>
                <a:schemeClr val="bg1"/>
              </a:solidFill>
              <a:latin typeface="Calibri" pitchFamily="34" charset="0"/>
            </a:endParaRPr>
          </a:p>
        </p:txBody>
      </p:sp>
      <p:sp>
        <p:nvSpPr>
          <p:cNvPr id="7" name="Rectangle 6"/>
          <p:cNvSpPr/>
          <p:nvPr/>
        </p:nvSpPr>
        <p:spPr>
          <a:xfrm>
            <a:off x="6220096" y="1447800"/>
            <a:ext cx="2743200" cy="4267200"/>
          </a:xfrm>
          <a:prstGeom prst="rect">
            <a:avLst/>
          </a:prstGeom>
          <a:solidFill>
            <a:schemeClr val="tx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8" name="Picture 7" descr="Coat of arms3"/>
          <p:cNvPicPr>
            <a:picLocks noChangeAspect="1" noChangeArrowheads="1"/>
          </p:cNvPicPr>
          <p:nvPr/>
        </p:nvPicPr>
        <p:blipFill>
          <a:blip r:embed="rId4" cstate="print"/>
          <a:srcRect/>
          <a:stretch>
            <a:fillRect/>
          </a:stretch>
        </p:blipFill>
        <p:spPr bwMode="auto">
          <a:xfrm>
            <a:off x="6809689" y="1498601"/>
            <a:ext cx="1497068" cy="1360272"/>
          </a:xfrm>
          <a:prstGeom prst="rect">
            <a:avLst/>
          </a:prstGeom>
          <a:noFill/>
          <a:ln w="3175">
            <a:noFill/>
            <a:miter lim="800000"/>
            <a:headEnd/>
            <a:tailEnd/>
          </a:ln>
        </p:spPr>
      </p:pic>
      <p:grpSp>
        <p:nvGrpSpPr>
          <p:cNvPr id="3" name="Group 8"/>
          <p:cNvGrpSpPr>
            <a:grpSpLocks noChangeAspect="1"/>
          </p:cNvGrpSpPr>
          <p:nvPr/>
        </p:nvGrpSpPr>
        <p:grpSpPr bwMode="auto">
          <a:xfrm>
            <a:off x="6584002" y="3161327"/>
            <a:ext cx="1948442" cy="456063"/>
            <a:chOff x="1512" y="3431"/>
            <a:chExt cx="1134" cy="266"/>
          </a:xfrm>
          <a:solidFill>
            <a:schemeClr val="accent2">
              <a:lumMod val="75000"/>
            </a:schemeClr>
          </a:solidFill>
        </p:grpSpPr>
        <p:sp>
          <p:nvSpPr>
            <p:cNvPr id="10" name="Freeform 4"/>
            <p:cNvSpPr>
              <a:spLocks noChangeAspect="1" noEditPoints="1"/>
            </p:cNvSpPr>
            <p:nvPr/>
          </p:nvSpPr>
          <p:spPr bwMode="auto">
            <a:xfrm>
              <a:off x="1512" y="3431"/>
              <a:ext cx="315" cy="266"/>
            </a:xfrm>
            <a:custGeom>
              <a:avLst/>
              <a:gdLst/>
              <a:ahLst/>
              <a:cxnLst>
                <a:cxn ang="0">
                  <a:pos x="86" y="78"/>
                </a:cxn>
                <a:cxn ang="0">
                  <a:pos x="90" y="59"/>
                </a:cxn>
                <a:cxn ang="0">
                  <a:pos x="70" y="22"/>
                </a:cxn>
                <a:cxn ang="0">
                  <a:pos x="94" y="0"/>
                </a:cxn>
                <a:cxn ang="0">
                  <a:pos x="66" y="19"/>
                </a:cxn>
                <a:cxn ang="0">
                  <a:pos x="45" y="14"/>
                </a:cxn>
                <a:cxn ang="0">
                  <a:pos x="0" y="59"/>
                </a:cxn>
                <a:cxn ang="0">
                  <a:pos x="11" y="89"/>
                </a:cxn>
                <a:cxn ang="0">
                  <a:pos x="8" y="128"/>
                </a:cxn>
                <a:cxn ang="0">
                  <a:pos x="45" y="107"/>
                </a:cxn>
                <a:cxn ang="0">
                  <a:pos x="19" y="119"/>
                </a:cxn>
                <a:cxn ang="0">
                  <a:pos x="18" y="96"/>
                </a:cxn>
                <a:cxn ang="0">
                  <a:pos x="45" y="105"/>
                </a:cxn>
                <a:cxn ang="0">
                  <a:pos x="77" y="92"/>
                </a:cxn>
                <a:cxn ang="0">
                  <a:pos x="78" y="95"/>
                </a:cxn>
                <a:cxn ang="0">
                  <a:pos x="157" y="91"/>
                </a:cxn>
                <a:cxn ang="0">
                  <a:pos x="86" y="78"/>
                </a:cxn>
                <a:cxn ang="0">
                  <a:pos x="5" y="59"/>
                </a:cxn>
                <a:cxn ang="0">
                  <a:pos x="45" y="20"/>
                </a:cxn>
                <a:cxn ang="0">
                  <a:pos x="62" y="23"/>
                </a:cxn>
                <a:cxn ang="0">
                  <a:pos x="14" y="84"/>
                </a:cxn>
                <a:cxn ang="0">
                  <a:pos x="5" y="59"/>
                </a:cxn>
                <a:cxn ang="0">
                  <a:pos x="45" y="99"/>
                </a:cxn>
                <a:cxn ang="0">
                  <a:pos x="21" y="91"/>
                </a:cxn>
                <a:cxn ang="0">
                  <a:pos x="66" y="26"/>
                </a:cxn>
                <a:cxn ang="0">
                  <a:pos x="85" y="59"/>
                </a:cxn>
                <a:cxn ang="0">
                  <a:pos x="81" y="76"/>
                </a:cxn>
                <a:cxn ang="0">
                  <a:pos x="62" y="64"/>
                </a:cxn>
                <a:cxn ang="0">
                  <a:pos x="74" y="87"/>
                </a:cxn>
                <a:cxn ang="0">
                  <a:pos x="45" y="99"/>
                </a:cxn>
              </a:cxnLst>
              <a:rect l="0" t="0" r="r" b="b"/>
              <a:pathLst>
                <a:path w="157" h="133">
                  <a:moveTo>
                    <a:pt x="86" y="78"/>
                  </a:moveTo>
                  <a:cubicBezTo>
                    <a:pt x="89" y="73"/>
                    <a:pt x="90" y="66"/>
                    <a:pt x="90" y="59"/>
                  </a:cubicBezTo>
                  <a:cubicBezTo>
                    <a:pt x="90" y="44"/>
                    <a:pt x="82" y="30"/>
                    <a:pt x="70" y="22"/>
                  </a:cubicBezTo>
                  <a:cubicBezTo>
                    <a:pt x="77" y="14"/>
                    <a:pt x="85" y="7"/>
                    <a:pt x="94" y="0"/>
                  </a:cubicBezTo>
                  <a:cubicBezTo>
                    <a:pt x="84" y="6"/>
                    <a:pt x="75" y="12"/>
                    <a:pt x="66" y="19"/>
                  </a:cubicBezTo>
                  <a:cubicBezTo>
                    <a:pt x="60" y="16"/>
                    <a:pt x="53" y="14"/>
                    <a:pt x="45" y="14"/>
                  </a:cubicBezTo>
                  <a:cubicBezTo>
                    <a:pt x="20" y="14"/>
                    <a:pt x="0" y="34"/>
                    <a:pt x="0" y="59"/>
                  </a:cubicBezTo>
                  <a:cubicBezTo>
                    <a:pt x="0" y="71"/>
                    <a:pt x="4" y="81"/>
                    <a:pt x="11" y="89"/>
                  </a:cubicBezTo>
                  <a:cubicBezTo>
                    <a:pt x="2" y="108"/>
                    <a:pt x="1" y="123"/>
                    <a:pt x="8" y="128"/>
                  </a:cubicBezTo>
                  <a:cubicBezTo>
                    <a:pt x="17" y="133"/>
                    <a:pt x="34" y="123"/>
                    <a:pt x="45" y="107"/>
                  </a:cubicBezTo>
                  <a:cubicBezTo>
                    <a:pt x="45" y="107"/>
                    <a:pt x="28" y="122"/>
                    <a:pt x="19" y="119"/>
                  </a:cubicBezTo>
                  <a:cubicBezTo>
                    <a:pt x="14" y="117"/>
                    <a:pt x="14" y="108"/>
                    <a:pt x="18" y="96"/>
                  </a:cubicBezTo>
                  <a:cubicBezTo>
                    <a:pt x="26" y="101"/>
                    <a:pt x="35" y="105"/>
                    <a:pt x="45" y="105"/>
                  </a:cubicBezTo>
                  <a:cubicBezTo>
                    <a:pt x="57" y="105"/>
                    <a:pt x="69" y="100"/>
                    <a:pt x="77" y="92"/>
                  </a:cubicBezTo>
                  <a:cubicBezTo>
                    <a:pt x="78" y="95"/>
                    <a:pt x="78" y="95"/>
                    <a:pt x="78" y="95"/>
                  </a:cubicBezTo>
                  <a:cubicBezTo>
                    <a:pt x="98" y="93"/>
                    <a:pt x="157" y="91"/>
                    <a:pt x="157" y="91"/>
                  </a:cubicBezTo>
                  <a:cubicBezTo>
                    <a:pt x="157" y="89"/>
                    <a:pt x="118" y="91"/>
                    <a:pt x="86" y="78"/>
                  </a:cubicBezTo>
                  <a:close/>
                  <a:moveTo>
                    <a:pt x="5" y="59"/>
                  </a:moveTo>
                  <a:cubicBezTo>
                    <a:pt x="5" y="37"/>
                    <a:pt x="23" y="20"/>
                    <a:pt x="45" y="20"/>
                  </a:cubicBezTo>
                  <a:cubicBezTo>
                    <a:pt x="51" y="20"/>
                    <a:pt x="57" y="21"/>
                    <a:pt x="62" y="23"/>
                  </a:cubicBezTo>
                  <a:cubicBezTo>
                    <a:pt x="40" y="42"/>
                    <a:pt x="23" y="64"/>
                    <a:pt x="14" y="84"/>
                  </a:cubicBezTo>
                  <a:cubicBezTo>
                    <a:pt x="8" y="77"/>
                    <a:pt x="5" y="68"/>
                    <a:pt x="5" y="59"/>
                  </a:cubicBezTo>
                  <a:close/>
                  <a:moveTo>
                    <a:pt x="45" y="99"/>
                  </a:moveTo>
                  <a:cubicBezTo>
                    <a:pt x="36" y="99"/>
                    <a:pt x="27" y="96"/>
                    <a:pt x="21" y="91"/>
                  </a:cubicBezTo>
                  <a:cubicBezTo>
                    <a:pt x="28" y="73"/>
                    <a:pt x="44" y="49"/>
                    <a:pt x="66" y="26"/>
                  </a:cubicBezTo>
                  <a:cubicBezTo>
                    <a:pt x="77" y="33"/>
                    <a:pt x="85" y="45"/>
                    <a:pt x="85" y="59"/>
                  </a:cubicBezTo>
                  <a:cubicBezTo>
                    <a:pt x="85" y="65"/>
                    <a:pt x="83" y="71"/>
                    <a:pt x="81" y="76"/>
                  </a:cubicBezTo>
                  <a:cubicBezTo>
                    <a:pt x="74" y="73"/>
                    <a:pt x="68" y="69"/>
                    <a:pt x="62" y="64"/>
                  </a:cubicBezTo>
                  <a:cubicBezTo>
                    <a:pt x="74" y="87"/>
                    <a:pt x="74" y="87"/>
                    <a:pt x="74" y="87"/>
                  </a:cubicBezTo>
                  <a:cubicBezTo>
                    <a:pt x="67" y="94"/>
                    <a:pt x="57" y="99"/>
                    <a:pt x="45" y="99"/>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1" name="Freeform 5"/>
            <p:cNvSpPr>
              <a:spLocks noChangeAspect="1"/>
            </p:cNvSpPr>
            <p:nvPr/>
          </p:nvSpPr>
          <p:spPr bwMode="auto">
            <a:xfrm>
              <a:off x="2093" y="3485"/>
              <a:ext cx="173" cy="94"/>
            </a:xfrm>
            <a:custGeom>
              <a:avLst/>
              <a:gdLst/>
              <a:ahLst/>
              <a:cxnLst>
                <a:cxn ang="0">
                  <a:pos x="131" y="56"/>
                </a:cxn>
                <a:cxn ang="0">
                  <a:pos x="147" y="38"/>
                </a:cxn>
                <a:cxn ang="0">
                  <a:pos x="95" y="38"/>
                </a:cxn>
                <a:cxn ang="0">
                  <a:pos x="107" y="20"/>
                </a:cxn>
                <a:cxn ang="0">
                  <a:pos x="159" y="20"/>
                </a:cxn>
                <a:cxn ang="0">
                  <a:pos x="173" y="0"/>
                </a:cxn>
                <a:cxn ang="0">
                  <a:pos x="70" y="0"/>
                </a:cxn>
                <a:cxn ang="0">
                  <a:pos x="0" y="94"/>
                </a:cxn>
                <a:cxn ang="0">
                  <a:pos x="103" y="94"/>
                </a:cxn>
                <a:cxn ang="0">
                  <a:pos x="119" y="74"/>
                </a:cxn>
                <a:cxn ang="0">
                  <a:pos x="66" y="74"/>
                </a:cxn>
                <a:cxn ang="0">
                  <a:pos x="80" y="56"/>
                </a:cxn>
                <a:cxn ang="0">
                  <a:pos x="131" y="56"/>
                </a:cxn>
                <a:cxn ang="0">
                  <a:pos x="131" y="56"/>
                </a:cxn>
              </a:cxnLst>
              <a:rect l="0" t="0" r="r" b="b"/>
              <a:pathLst>
                <a:path w="173" h="94">
                  <a:moveTo>
                    <a:pt x="131" y="56"/>
                  </a:moveTo>
                  <a:lnTo>
                    <a:pt x="147" y="38"/>
                  </a:lnTo>
                  <a:lnTo>
                    <a:pt x="95" y="38"/>
                  </a:lnTo>
                  <a:lnTo>
                    <a:pt x="107" y="20"/>
                  </a:lnTo>
                  <a:lnTo>
                    <a:pt x="159" y="20"/>
                  </a:lnTo>
                  <a:lnTo>
                    <a:pt x="173" y="0"/>
                  </a:lnTo>
                  <a:lnTo>
                    <a:pt x="70" y="0"/>
                  </a:lnTo>
                  <a:lnTo>
                    <a:pt x="0" y="94"/>
                  </a:lnTo>
                  <a:lnTo>
                    <a:pt x="103" y="94"/>
                  </a:lnTo>
                  <a:lnTo>
                    <a:pt x="119" y="74"/>
                  </a:lnTo>
                  <a:lnTo>
                    <a:pt x="66" y="74"/>
                  </a:lnTo>
                  <a:lnTo>
                    <a:pt x="80" y="56"/>
                  </a:lnTo>
                  <a:lnTo>
                    <a:pt x="131" y="56"/>
                  </a:lnTo>
                  <a:lnTo>
                    <a:pt x="131" y="56"/>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2" name="Freeform 6"/>
            <p:cNvSpPr>
              <a:spLocks noChangeAspect="1"/>
            </p:cNvSpPr>
            <p:nvPr/>
          </p:nvSpPr>
          <p:spPr bwMode="auto">
            <a:xfrm>
              <a:off x="2226" y="3485"/>
              <a:ext cx="122" cy="94"/>
            </a:xfrm>
            <a:custGeom>
              <a:avLst/>
              <a:gdLst/>
              <a:ahLst/>
              <a:cxnLst>
                <a:cxn ang="0">
                  <a:pos x="70" y="0"/>
                </a:cxn>
                <a:cxn ang="0">
                  <a:pos x="0" y="94"/>
                </a:cxn>
                <a:cxn ang="0">
                  <a:pos x="50" y="94"/>
                </a:cxn>
                <a:cxn ang="0">
                  <a:pos x="122" y="0"/>
                </a:cxn>
                <a:cxn ang="0">
                  <a:pos x="70" y="0"/>
                </a:cxn>
                <a:cxn ang="0">
                  <a:pos x="70" y="0"/>
                </a:cxn>
              </a:cxnLst>
              <a:rect l="0" t="0" r="r" b="b"/>
              <a:pathLst>
                <a:path w="122" h="94">
                  <a:moveTo>
                    <a:pt x="70" y="0"/>
                  </a:moveTo>
                  <a:lnTo>
                    <a:pt x="0" y="94"/>
                  </a:lnTo>
                  <a:lnTo>
                    <a:pt x="50" y="94"/>
                  </a:lnTo>
                  <a:lnTo>
                    <a:pt x="122" y="0"/>
                  </a:lnTo>
                  <a:lnTo>
                    <a:pt x="70" y="0"/>
                  </a:lnTo>
                  <a:lnTo>
                    <a:pt x="70" y="0"/>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3" name="Freeform 7"/>
            <p:cNvSpPr>
              <a:spLocks noChangeAspect="1"/>
            </p:cNvSpPr>
            <p:nvPr/>
          </p:nvSpPr>
          <p:spPr bwMode="auto">
            <a:xfrm>
              <a:off x="2310" y="3485"/>
              <a:ext cx="190" cy="94"/>
            </a:xfrm>
            <a:custGeom>
              <a:avLst/>
              <a:gdLst/>
              <a:ahLst/>
              <a:cxnLst>
                <a:cxn ang="0">
                  <a:pos x="156" y="0"/>
                </a:cxn>
                <a:cxn ang="0">
                  <a:pos x="120" y="48"/>
                </a:cxn>
                <a:cxn ang="0">
                  <a:pos x="110" y="0"/>
                </a:cxn>
                <a:cxn ang="0">
                  <a:pos x="70" y="0"/>
                </a:cxn>
                <a:cxn ang="0">
                  <a:pos x="0" y="94"/>
                </a:cxn>
                <a:cxn ang="0">
                  <a:pos x="32" y="94"/>
                </a:cxn>
                <a:cxn ang="0">
                  <a:pos x="68" y="48"/>
                </a:cxn>
                <a:cxn ang="0">
                  <a:pos x="80" y="94"/>
                </a:cxn>
                <a:cxn ang="0">
                  <a:pos x="120" y="94"/>
                </a:cxn>
                <a:cxn ang="0">
                  <a:pos x="190" y="0"/>
                </a:cxn>
                <a:cxn ang="0">
                  <a:pos x="156" y="0"/>
                </a:cxn>
                <a:cxn ang="0">
                  <a:pos x="156" y="0"/>
                </a:cxn>
              </a:cxnLst>
              <a:rect l="0" t="0" r="r" b="b"/>
              <a:pathLst>
                <a:path w="190" h="94">
                  <a:moveTo>
                    <a:pt x="156" y="0"/>
                  </a:moveTo>
                  <a:lnTo>
                    <a:pt x="120" y="48"/>
                  </a:lnTo>
                  <a:lnTo>
                    <a:pt x="110" y="0"/>
                  </a:lnTo>
                  <a:lnTo>
                    <a:pt x="70" y="0"/>
                  </a:lnTo>
                  <a:lnTo>
                    <a:pt x="0" y="94"/>
                  </a:lnTo>
                  <a:lnTo>
                    <a:pt x="32" y="94"/>
                  </a:lnTo>
                  <a:lnTo>
                    <a:pt x="68" y="48"/>
                  </a:lnTo>
                  <a:lnTo>
                    <a:pt x="80" y="94"/>
                  </a:lnTo>
                  <a:lnTo>
                    <a:pt x="120" y="94"/>
                  </a:lnTo>
                  <a:lnTo>
                    <a:pt x="190" y="0"/>
                  </a:lnTo>
                  <a:lnTo>
                    <a:pt x="156" y="0"/>
                  </a:lnTo>
                  <a:lnTo>
                    <a:pt x="156" y="0"/>
                  </a:ln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4" name="Freeform 8"/>
            <p:cNvSpPr>
              <a:spLocks noChangeAspect="1"/>
            </p:cNvSpPr>
            <p:nvPr/>
          </p:nvSpPr>
          <p:spPr bwMode="auto">
            <a:xfrm>
              <a:off x="2472" y="3485"/>
              <a:ext cx="174" cy="94"/>
            </a:xfrm>
            <a:custGeom>
              <a:avLst/>
              <a:gdLst/>
              <a:ahLst/>
              <a:cxnLst>
                <a:cxn ang="0">
                  <a:pos x="81" y="0"/>
                </a:cxn>
                <a:cxn ang="0">
                  <a:pos x="39" y="0"/>
                </a:cxn>
                <a:cxn ang="0">
                  <a:pos x="22" y="9"/>
                </a:cxn>
                <a:cxn ang="0">
                  <a:pos x="1" y="37"/>
                </a:cxn>
                <a:cxn ang="0">
                  <a:pos x="0" y="41"/>
                </a:cxn>
                <a:cxn ang="0">
                  <a:pos x="6" y="47"/>
                </a:cxn>
                <a:cxn ang="0">
                  <a:pos x="47" y="47"/>
                </a:cxn>
                <a:cxn ang="0">
                  <a:pos x="64" y="38"/>
                </a:cxn>
                <a:cxn ang="0">
                  <a:pos x="69" y="32"/>
                </a:cxn>
                <a:cxn ang="0">
                  <a:pos x="75" y="32"/>
                </a:cxn>
                <a:cxn ang="0">
                  <a:pos x="83" y="22"/>
                </a:cxn>
                <a:cxn ang="0">
                  <a:pos x="51" y="22"/>
                </a:cxn>
                <a:cxn ang="0">
                  <a:pos x="41" y="35"/>
                </a:cxn>
                <a:cxn ang="0">
                  <a:pos x="37" y="37"/>
                </a:cxn>
                <a:cxn ang="0">
                  <a:pos x="30" y="37"/>
                </a:cxn>
                <a:cxn ang="0">
                  <a:pos x="28" y="36"/>
                </a:cxn>
                <a:cxn ang="0">
                  <a:pos x="28" y="35"/>
                </a:cxn>
                <a:cxn ang="0">
                  <a:pos x="45" y="12"/>
                </a:cxn>
                <a:cxn ang="0">
                  <a:pos x="50" y="10"/>
                </a:cxn>
                <a:cxn ang="0">
                  <a:pos x="57" y="10"/>
                </a:cxn>
                <a:cxn ang="0">
                  <a:pos x="59" y="12"/>
                </a:cxn>
                <a:cxn ang="0">
                  <a:pos x="58" y="13"/>
                </a:cxn>
                <a:cxn ang="0">
                  <a:pos x="56" y="16"/>
                </a:cxn>
                <a:cxn ang="0">
                  <a:pos x="81" y="16"/>
                </a:cxn>
                <a:cxn ang="0">
                  <a:pos x="86" y="10"/>
                </a:cxn>
                <a:cxn ang="0">
                  <a:pos x="87" y="7"/>
                </a:cxn>
                <a:cxn ang="0">
                  <a:pos x="81" y="0"/>
                </a:cxn>
              </a:cxnLst>
              <a:rect l="0" t="0" r="r" b="b"/>
              <a:pathLst>
                <a:path w="87" h="47">
                  <a:moveTo>
                    <a:pt x="81" y="0"/>
                  </a:moveTo>
                  <a:cubicBezTo>
                    <a:pt x="39" y="0"/>
                    <a:pt x="39" y="0"/>
                    <a:pt x="39" y="0"/>
                  </a:cubicBezTo>
                  <a:cubicBezTo>
                    <a:pt x="32" y="0"/>
                    <a:pt x="26" y="4"/>
                    <a:pt x="22" y="9"/>
                  </a:cubicBezTo>
                  <a:cubicBezTo>
                    <a:pt x="1" y="37"/>
                    <a:pt x="1" y="37"/>
                    <a:pt x="1" y="37"/>
                  </a:cubicBezTo>
                  <a:cubicBezTo>
                    <a:pt x="0" y="38"/>
                    <a:pt x="0" y="39"/>
                    <a:pt x="0" y="41"/>
                  </a:cubicBezTo>
                  <a:cubicBezTo>
                    <a:pt x="0" y="44"/>
                    <a:pt x="3" y="47"/>
                    <a:pt x="6" y="47"/>
                  </a:cubicBezTo>
                  <a:cubicBezTo>
                    <a:pt x="47" y="47"/>
                    <a:pt x="47" y="47"/>
                    <a:pt x="47" y="47"/>
                  </a:cubicBezTo>
                  <a:cubicBezTo>
                    <a:pt x="54" y="47"/>
                    <a:pt x="60" y="44"/>
                    <a:pt x="64" y="38"/>
                  </a:cubicBezTo>
                  <a:cubicBezTo>
                    <a:pt x="69" y="32"/>
                    <a:pt x="69" y="32"/>
                    <a:pt x="69" y="32"/>
                  </a:cubicBezTo>
                  <a:cubicBezTo>
                    <a:pt x="75" y="32"/>
                    <a:pt x="75" y="32"/>
                    <a:pt x="75" y="32"/>
                  </a:cubicBezTo>
                  <a:cubicBezTo>
                    <a:pt x="83" y="22"/>
                    <a:pt x="83" y="22"/>
                    <a:pt x="83" y="22"/>
                  </a:cubicBezTo>
                  <a:cubicBezTo>
                    <a:pt x="51" y="22"/>
                    <a:pt x="51" y="22"/>
                    <a:pt x="51" y="22"/>
                  </a:cubicBezTo>
                  <a:cubicBezTo>
                    <a:pt x="41" y="35"/>
                    <a:pt x="41" y="35"/>
                    <a:pt x="41" y="35"/>
                  </a:cubicBezTo>
                  <a:cubicBezTo>
                    <a:pt x="40" y="36"/>
                    <a:pt x="39" y="37"/>
                    <a:pt x="37" y="37"/>
                  </a:cubicBezTo>
                  <a:cubicBezTo>
                    <a:pt x="30" y="37"/>
                    <a:pt x="30" y="37"/>
                    <a:pt x="30" y="37"/>
                  </a:cubicBezTo>
                  <a:cubicBezTo>
                    <a:pt x="29" y="37"/>
                    <a:pt x="28" y="37"/>
                    <a:pt x="28" y="36"/>
                  </a:cubicBezTo>
                  <a:cubicBezTo>
                    <a:pt x="28" y="35"/>
                    <a:pt x="28" y="35"/>
                    <a:pt x="28" y="35"/>
                  </a:cubicBezTo>
                  <a:cubicBezTo>
                    <a:pt x="45" y="12"/>
                    <a:pt x="45" y="12"/>
                    <a:pt x="45" y="12"/>
                  </a:cubicBezTo>
                  <a:cubicBezTo>
                    <a:pt x="46" y="11"/>
                    <a:pt x="48" y="10"/>
                    <a:pt x="50" y="10"/>
                  </a:cubicBezTo>
                  <a:cubicBezTo>
                    <a:pt x="57" y="10"/>
                    <a:pt x="57" y="10"/>
                    <a:pt x="57" y="10"/>
                  </a:cubicBezTo>
                  <a:cubicBezTo>
                    <a:pt x="58" y="10"/>
                    <a:pt x="59" y="11"/>
                    <a:pt x="59" y="12"/>
                  </a:cubicBezTo>
                  <a:cubicBezTo>
                    <a:pt x="59" y="12"/>
                    <a:pt x="58" y="12"/>
                    <a:pt x="58" y="13"/>
                  </a:cubicBezTo>
                  <a:cubicBezTo>
                    <a:pt x="56" y="16"/>
                    <a:pt x="56" y="16"/>
                    <a:pt x="56" y="16"/>
                  </a:cubicBezTo>
                  <a:cubicBezTo>
                    <a:pt x="81" y="16"/>
                    <a:pt x="81" y="16"/>
                    <a:pt x="81" y="16"/>
                  </a:cubicBezTo>
                  <a:cubicBezTo>
                    <a:pt x="86" y="10"/>
                    <a:pt x="86" y="10"/>
                    <a:pt x="86" y="10"/>
                  </a:cubicBezTo>
                  <a:cubicBezTo>
                    <a:pt x="86" y="9"/>
                    <a:pt x="87" y="8"/>
                    <a:pt x="87" y="7"/>
                  </a:cubicBezTo>
                  <a:cubicBezTo>
                    <a:pt x="87" y="3"/>
                    <a:pt x="84" y="0"/>
                    <a:pt x="81" y="0"/>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5" name="Freeform 9"/>
            <p:cNvSpPr>
              <a:spLocks noChangeAspect="1" noEditPoints="1"/>
            </p:cNvSpPr>
            <p:nvPr/>
          </p:nvSpPr>
          <p:spPr bwMode="auto">
            <a:xfrm>
              <a:off x="1947" y="3485"/>
              <a:ext cx="174" cy="94"/>
            </a:xfrm>
            <a:custGeom>
              <a:avLst/>
              <a:gdLst/>
              <a:ahLst/>
              <a:cxnLst>
                <a:cxn ang="0">
                  <a:pos x="87" y="7"/>
                </a:cxn>
                <a:cxn ang="0">
                  <a:pos x="81" y="0"/>
                </a:cxn>
                <a:cxn ang="0">
                  <a:pos x="40" y="0"/>
                </a:cxn>
                <a:cxn ang="0">
                  <a:pos x="23" y="9"/>
                </a:cxn>
                <a:cxn ang="0">
                  <a:pos x="2" y="37"/>
                </a:cxn>
                <a:cxn ang="0">
                  <a:pos x="0" y="41"/>
                </a:cxn>
                <a:cxn ang="0">
                  <a:pos x="7" y="47"/>
                </a:cxn>
                <a:cxn ang="0">
                  <a:pos x="48" y="47"/>
                </a:cxn>
                <a:cxn ang="0">
                  <a:pos x="65" y="38"/>
                </a:cxn>
                <a:cxn ang="0">
                  <a:pos x="86" y="10"/>
                </a:cxn>
                <a:cxn ang="0">
                  <a:pos x="87" y="7"/>
                </a:cxn>
                <a:cxn ang="0">
                  <a:pos x="59" y="13"/>
                </a:cxn>
                <a:cxn ang="0">
                  <a:pos x="42" y="35"/>
                </a:cxn>
                <a:cxn ang="0">
                  <a:pos x="38" y="37"/>
                </a:cxn>
                <a:cxn ang="0">
                  <a:pos x="30" y="37"/>
                </a:cxn>
                <a:cxn ang="0">
                  <a:pos x="29" y="36"/>
                </a:cxn>
                <a:cxn ang="0">
                  <a:pos x="29" y="35"/>
                </a:cxn>
                <a:cxn ang="0">
                  <a:pos x="46" y="12"/>
                </a:cxn>
                <a:cxn ang="0">
                  <a:pos x="50" y="10"/>
                </a:cxn>
                <a:cxn ang="0">
                  <a:pos x="58" y="10"/>
                </a:cxn>
                <a:cxn ang="0">
                  <a:pos x="59" y="12"/>
                </a:cxn>
                <a:cxn ang="0">
                  <a:pos x="59" y="13"/>
                </a:cxn>
              </a:cxnLst>
              <a:rect l="0" t="0" r="r" b="b"/>
              <a:pathLst>
                <a:path w="87" h="47">
                  <a:moveTo>
                    <a:pt x="87" y="7"/>
                  </a:moveTo>
                  <a:cubicBezTo>
                    <a:pt x="87" y="3"/>
                    <a:pt x="85" y="0"/>
                    <a:pt x="81" y="0"/>
                  </a:cubicBezTo>
                  <a:cubicBezTo>
                    <a:pt x="40" y="0"/>
                    <a:pt x="40" y="0"/>
                    <a:pt x="40" y="0"/>
                  </a:cubicBezTo>
                  <a:cubicBezTo>
                    <a:pt x="33" y="0"/>
                    <a:pt x="27" y="4"/>
                    <a:pt x="23" y="9"/>
                  </a:cubicBezTo>
                  <a:cubicBezTo>
                    <a:pt x="2" y="37"/>
                    <a:pt x="2" y="37"/>
                    <a:pt x="2" y="37"/>
                  </a:cubicBezTo>
                  <a:cubicBezTo>
                    <a:pt x="1" y="38"/>
                    <a:pt x="0" y="39"/>
                    <a:pt x="0" y="41"/>
                  </a:cubicBezTo>
                  <a:cubicBezTo>
                    <a:pt x="0" y="44"/>
                    <a:pt x="3" y="47"/>
                    <a:pt x="7" y="47"/>
                  </a:cubicBezTo>
                  <a:cubicBezTo>
                    <a:pt x="48" y="47"/>
                    <a:pt x="48" y="47"/>
                    <a:pt x="48" y="47"/>
                  </a:cubicBezTo>
                  <a:cubicBezTo>
                    <a:pt x="55" y="47"/>
                    <a:pt x="61" y="44"/>
                    <a:pt x="65" y="38"/>
                  </a:cubicBezTo>
                  <a:cubicBezTo>
                    <a:pt x="86" y="10"/>
                    <a:pt x="86" y="10"/>
                    <a:pt x="86" y="10"/>
                  </a:cubicBezTo>
                  <a:cubicBezTo>
                    <a:pt x="87" y="9"/>
                    <a:pt x="87" y="8"/>
                    <a:pt x="87" y="7"/>
                  </a:cubicBezTo>
                  <a:close/>
                  <a:moveTo>
                    <a:pt x="59" y="13"/>
                  </a:moveTo>
                  <a:cubicBezTo>
                    <a:pt x="42" y="35"/>
                    <a:pt x="42" y="35"/>
                    <a:pt x="42" y="35"/>
                  </a:cubicBezTo>
                  <a:cubicBezTo>
                    <a:pt x="41" y="36"/>
                    <a:pt x="39" y="37"/>
                    <a:pt x="38" y="37"/>
                  </a:cubicBezTo>
                  <a:cubicBezTo>
                    <a:pt x="30" y="37"/>
                    <a:pt x="30" y="37"/>
                    <a:pt x="30" y="37"/>
                  </a:cubicBezTo>
                  <a:cubicBezTo>
                    <a:pt x="29" y="37"/>
                    <a:pt x="29" y="37"/>
                    <a:pt x="29" y="36"/>
                  </a:cubicBezTo>
                  <a:cubicBezTo>
                    <a:pt x="29" y="35"/>
                    <a:pt x="29" y="35"/>
                    <a:pt x="29" y="35"/>
                  </a:cubicBezTo>
                  <a:cubicBezTo>
                    <a:pt x="46" y="12"/>
                    <a:pt x="46" y="12"/>
                    <a:pt x="46" y="12"/>
                  </a:cubicBezTo>
                  <a:cubicBezTo>
                    <a:pt x="47" y="11"/>
                    <a:pt x="49" y="10"/>
                    <a:pt x="50" y="10"/>
                  </a:cubicBezTo>
                  <a:cubicBezTo>
                    <a:pt x="58" y="10"/>
                    <a:pt x="58" y="10"/>
                    <a:pt x="58" y="10"/>
                  </a:cubicBezTo>
                  <a:cubicBezTo>
                    <a:pt x="58" y="10"/>
                    <a:pt x="59" y="11"/>
                    <a:pt x="59" y="12"/>
                  </a:cubicBezTo>
                  <a:cubicBezTo>
                    <a:pt x="59" y="12"/>
                    <a:pt x="59" y="12"/>
                    <a:pt x="59" y="13"/>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sp>
          <p:nvSpPr>
            <p:cNvPr id="16" name="Freeform 10"/>
            <p:cNvSpPr>
              <a:spLocks noChangeAspect="1" noEditPoints="1"/>
            </p:cNvSpPr>
            <p:nvPr/>
          </p:nvSpPr>
          <p:spPr bwMode="auto">
            <a:xfrm>
              <a:off x="1779" y="3485"/>
              <a:ext cx="186" cy="94"/>
            </a:xfrm>
            <a:custGeom>
              <a:avLst/>
              <a:gdLst/>
              <a:ahLst/>
              <a:cxnLst>
                <a:cxn ang="0">
                  <a:pos x="75" y="25"/>
                </a:cxn>
                <a:cxn ang="0">
                  <a:pos x="87" y="17"/>
                </a:cxn>
                <a:cxn ang="0">
                  <a:pos x="92" y="10"/>
                </a:cxn>
                <a:cxn ang="0">
                  <a:pos x="93" y="7"/>
                </a:cxn>
                <a:cxn ang="0">
                  <a:pos x="87" y="0"/>
                </a:cxn>
                <a:cxn ang="0">
                  <a:pos x="61" y="0"/>
                </a:cxn>
                <a:cxn ang="0">
                  <a:pos x="61" y="0"/>
                </a:cxn>
                <a:cxn ang="0">
                  <a:pos x="35" y="0"/>
                </a:cxn>
                <a:cxn ang="0">
                  <a:pos x="0" y="47"/>
                </a:cxn>
                <a:cxn ang="0">
                  <a:pos x="25" y="47"/>
                </a:cxn>
                <a:cxn ang="0">
                  <a:pos x="54" y="47"/>
                </a:cxn>
                <a:cxn ang="0">
                  <a:pos x="71" y="38"/>
                </a:cxn>
                <a:cxn ang="0">
                  <a:pos x="76" y="32"/>
                </a:cxn>
                <a:cxn ang="0">
                  <a:pos x="77" y="29"/>
                </a:cxn>
                <a:cxn ang="0">
                  <a:pos x="75" y="25"/>
                </a:cxn>
                <a:cxn ang="0">
                  <a:pos x="51" y="31"/>
                </a:cxn>
                <a:cxn ang="0">
                  <a:pos x="48" y="35"/>
                </a:cxn>
                <a:cxn ang="0">
                  <a:pos x="44" y="37"/>
                </a:cxn>
                <a:cxn ang="0">
                  <a:pos x="33" y="37"/>
                </a:cxn>
                <a:cxn ang="0">
                  <a:pos x="40" y="28"/>
                </a:cxn>
                <a:cxn ang="0">
                  <a:pos x="50" y="28"/>
                </a:cxn>
                <a:cxn ang="0">
                  <a:pos x="52" y="30"/>
                </a:cxn>
                <a:cxn ang="0">
                  <a:pos x="51" y="31"/>
                </a:cxn>
                <a:cxn ang="0">
                  <a:pos x="65" y="13"/>
                </a:cxn>
                <a:cxn ang="0">
                  <a:pos x="62" y="16"/>
                </a:cxn>
                <a:cxn ang="0">
                  <a:pos x="58" y="19"/>
                </a:cxn>
                <a:cxn ang="0">
                  <a:pos x="47" y="19"/>
                </a:cxn>
                <a:cxn ang="0">
                  <a:pos x="54" y="10"/>
                </a:cxn>
                <a:cxn ang="0">
                  <a:pos x="64" y="10"/>
                </a:cxn>
                <a:cxn ang="0">
                  <a:pos x="65" y="12"/>
                </a:cxn>
                <a:cxn ang="0">
                  <a:pos x="65" y="13"/>
                </a:cxn>
              </a:cxnLst>
              <a:rect l="0" t="0" r="r" b="b"/>
              <a:pathLst>
                <a:path w="93" h="47">
                  <a:moveTo>
                    <a:pt x="75" y="25"/>
                  </a:moveTo>
                  <a:cubicBezTo>
                    <a:pt x="80" y="24"/>
                    <a:pt x="84" y="21"/>
                    <a:pt x="87" y="17"/>
                  </a:cubicBezTo>
                  <a:cubicBezTo>
                    <a:pt x="92" y="10"/>
                    <a:pt x="92" y="10"/>
                    <a:pt x="92" y="10"/>
                  </a:cubicBezTo>
                  <a:cubicBezTo>
                    <a:pt x="93" y="9"/>
                    <a:pt x="93" y="8"/>
                    <a:pt x="93" y="7"/>
                  </a:cubicBezTo>
                  <a:cubicBezTo>
                    <a:pt x="93" y="3"/>
                    <a:pt x="91" y="0"/>
                    <a:pt x="87" y="0"/>
                  </a:cubicBezTo>
                  <a:cubicBezTo>
                    <a:pt x="61" y="0"/>
                    <a:pt x="61" y="0"/>
                    <a:pt x="61" y="0"/>
                  </a:cubicBezTo>
                  <a:cubicBezTo>
                    <a:pt x="61" y="0"/>
                    <a:pt x="61" y="0"/>
                    <a:pt x="61" y="0"/>
                  </a:cubicBezTo>
                  <a:cubicBezTo>
                    <a:pt x="35" y="0"/>
                    <a:pt x="35" y="0"/>
                    <a:pt x="35" y="0"/>
                  </a:cubicBezTo>
                  <a:cubicBezTo>
                    <a:pt x="0" y="47"/>
                    <a:pt x="0" y="47"/>
                    <a:pt x="0" y="47"/>
                  </a:cubicBezTo>
                  <a:cubicBezTo>
                    <a:pt x="25" y="47"/>
                    <a:pt x="25" y="47"/>
                    <a:pt x="25" y="47"/>
                  </a:cubicBezTo>
                  <a:cubicBezTo>
                    <a:pt x="54" y="47"/>
                    <a:pt x="54" y="47"/>
                    <a:pt x="54" y="47"/>
                  </a:cubicBezTo>
                  <a:cubicBezTo>
                    <a:pt x="61" y="47"/>
                    <a:pt x="67" y="44"/>
                    <a:pt x="71" y="38"/>
                  </a:cubicBezTo>
                  <a:cubicBezTo>
                    <a:pt x="76" y="32"/>
                    <a:pt x="76" y="32"/>
                    <a:pt x="76" y="32"/>
                  </a:cubicBezTo>
                  <a:cubicBezTo>
                    <a:pt x="77" y="31"/>
                    <a:pt x="77" y="30"/>
                    <a:pt x="77" y="29"/>
                  </a:cubicBezTo>
                  <a:cubicBezTo>
                    <a:pt x="77" y="27"/>
                    <a:pt x="76" y="26"/>
                    <a:pt x="75" y="25"/>
                  </a:cubicBezTo>
                  <a:close/>
                  <a:moveTo>
                    <a:pt x="51" y="31"/>
                  </a:moveTo>
                  <a:cubicBezTo>
                    <a:pt x="48" y="35"/>
                    <a:pt x="48" y="35"/>
                    <a:pt x="48" y="35"/>
                  </a:cubicBezTo>
                  <a:cubicBezTo>
                    <a:pt x="47" y="36"/>
                    <a:pt x="45" y="37"/>
                    <a:pt x="44" y="37"/>
                  </a:cubicBezTo>
                  <a:cubicBezTo>
                    <a:pt x="33" y="37"/>
                    <a:pt x="33" y="37"/>
                    <a:pt x="33" y="37"/>
                  </a:cubicBezTo>
                  <a:cubicBezTo>
                    <a:pt x="40" y="28"/>
                    <a:pt x="40" y="28"/>
                    <a:pt x="40" y="28"/>
                  </a:cubicBezTo>
                  <a:cubicBezTo>
                    <a:pt x="50" y="28"/>
                    <a:pt x="50" y="28"/>
                    <a:pt x="50" y="28"/>
                  </a:cubicBezTo>
                  <a:cubicBezTo>
                    <a:pt x="51" y="28"/>
                    <a:pt x="52" y="29"/>
                    <a:pt x="52" y="30"/>
                  </a:cubicBezTo>
                  <a:cubicBezTo>
                    <a:pt x="52" y="30"/>
                    <a:pt x="51" y="31"/>
                    <a:pt x="51" y="31"/>
                  </a:cubicBezTo>
                  <a:close/>
                  <a:moveTo>
                    <a:pt x="65" y="13"/>
                  </a:moveTo>
                  <a:cubicBezTo>
                    <a:pt x="62" y="16"/>
                    <a:pt x="62" y="16"/>
                    <a:pt x="62" y="16"/>
                  </a:cubicBezTo>
                  <a:cubicBezTo>
                    <a:pt x="61" y="18"/>
                    <a:pt x="60" y="19"/>
                    <a:pt x="58" y="19"/>
                  </a:cubicBezTo>
                  <a:cubicBezTo>
                    <a:pt x="47" y="19"/>
                    <a:pt x="47" y="19"/>
                    <a:pt x="47" y="19"/>
                  </a:cubicBezTo>
                  <a:cubicBezTo>
                    <a:pt x="54" y="10"/>
                    <a:pt x="54" y="10"/>
                    <a:pt x="54" y="10"/>
                  </a:cubicBezTo>
                  <a:cubicBezTo>
                    <a:pt x="64" y="10"/>
                    <a:pt x="64" y="10"/>
                    <a:pt x="64" y="10"/>
                  </a:cubicBezTo>
                  <a:cubicBezTo>
                    <a:pt x="64" y="10"/>
                    <a:pt x="65" y="11"/>
                    <a:pt x="65" y="12"/>
                  </a:cubicBezTo>
                  <a:cubicBezTo>
                    <a:pt x="65" y="12"/>
                    <a:pt x="65" y="12"/>
                    <a:pt x="65" y="13"/>
                  </a:cubicBezTo>
                  <a:close/>
                </a:path>
              </a:pathLst>
            </a:custGeom>
            <a:grpFill/>
            <a:ln w="9525">
              <a:noFill/>
              <a:round/>
              <a:headEnd/>
              <a:tailEnd/>
            </a:ln>
          </p:spPr>
          <p:txBody>
            <a:bodyPr/>
            <a:lstStyle/>
            <a:p>
              <a:pPr fontAlgn="auto">
                <a:spcBef>
                  <a:spcPts val="0"/>
                </a:spcBef>
                <a:spcAft>
                  <a:spcPts val="0"/>
                </a:spcAft>
                <a:defRPr/>
              </a:pPr>
              <a:endParaRPr lang="en-US" sz="1800" dirty="0">
                <a:solidFill>
                  <a:prstClr val="white"/>
                </a:solidFill>
                <a:latin typeface="Calibri" pitchFamily="34" charset="0"/>
              </a:endParaRPr>
            </a:p>
          </p:txBody>
        </p:sp>
      </p:grpSp>
      <p:pic>
        <p:nvPicPr>
          <p:cNvPr id="18" name="Picture 7" descr="SNC Logo2"/>
          <p:cNvPicPr>
            <a:picLocks noChangeAspect="1" noChangeArrowheads="1"/>
          </p:cNvPicPr>
          <p:nvPr/>
        </p:nvPicPr>
        <p:blipFill>
          <a:blip r:embed="rId5" cstate="print">
            <a:lum bright="30000" contrast="30000"/>
          </a:blip>
          <a:srcRect/>
          <a:stretch>
            <a:fillRect/>
          </a:stretch>
        </p:blipFill>
        <p:spPr bwMode="auto">
          <a:xfrm>
            <a:off x="6400800" y="3962400"/>
            <a:ext cx="1994462" cy="577473"/>
          </a:xfrm>
          <a:prstGeom prst="rect">
            <a:avLst/>
          </a:prstGeom>
          <a:noFill/>
          <a:ln w="9525">
            <a:noFill/>
            <a:miter lim="800000"/>
            <a:headEnd/>
            <a:tailEnd/>
          </a:ln>
        </p:spPr>
      </p:pic>
      <p:pic>
        <p:nvPicPr>
          <p:cNvPr id="24" name="Picture 23" descr="T015-01.jpg"/>
          <p:cNvPicPr/>
          <p:nvPr/>
        </p:nvPicPr>
        <p:blipFill>
          <a:blip r:embed="rId6" cstate="print"/>
          <a:stretch>
            <a:fillRect/>
          </a:stretch>
        </p:blipFill>
        <p:spPr>
          <a:xfrm>
            <a:off x="3048000" y="4343400"/>
            <a:ext cx="3075430" cy="2209800"/>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2050" name="Picture 2" descr="http://boeing.mediaroom.com/file.php/82103/MTF10-0006-02_CST100_med.jpg"/>
          <p:cNvPicPr>
            <a:picLocks noChangeAspect="1" noChangeArrowheads="1"/>
          </p:cNvPicPr>
          <p:nvPr/>
        </p:nvPicPr>
        <p:blipFill>
          <a:blip r:embed="rId7" cstate="print"/>
          <a:srcRect/>
          <a:stretch>
            <a:fillRect/>
          </a:stretch>
        </p:blipFill>
        <p:spPr bwMode="auto">
          <a:xfrm rot="20927356">
            <a:off x="4209507" y="2005365"/>
            <a:ext cx="1615896" cy="2085975"/>
          </a:xfrm>
          <a:prstGeom prst="rect">
            <a:avLst/>
          </a:prstGeom>
          <a:noFill/>
        </p:spPr>
      </p:pic>
      <p:pic>
        <p:nvPicPr>
          <p:cNvPr id="25" name="Picture 24" descr="spacex_logo.gif"/>
          <p:cNvPicPr>
            <a:picLocks noChangeAspect="1"/>
          </p:cNvPicPr>
          <p:nvPr/>
        </p:nvPicPr>
        <p:blipFill>
          <a:blip r:embed="rId8" cstate="print"/>
          <a:stretch>
            <a:fillRect/>
          </a:stretch>
        </p:blipFill>
        <p:spPr>
          <a:xfrm>
            <a:off x="6400800" y="4953000"/>
            <a:ext cx="2438400" cy="381000"/>
          </a:xfrm>
          <a:prstGeom prst="rect">
            <a:avLst/>
          </a:prstGeom>
        </p:spPr>
      </p:pic>
      <p:pic>
        <p:nvPicPr>
          <p:cNvPr id="26" name="Picture 25" descr="dragonlab_orbit.jpg"/>
          <p:cNvPicPr>
            <a:picLocks noChangeAspect="1"/>
          </p:cNvPicPr>
          <p:nvPr/>
        </p:nvPicPr>
        <p:blipFill>
          <a:blip r:embed="rId9" cstate="print"/>
          <a:stretch>
            <a:fillRect/>
          </a:stretch>
        </p:blipFill>
        <p:spPr>
          <a:xfrm>
            <a:off x="152400" y="2743200"/>
            <a:ext cx="2386907" cy="1790180"/>
          </a:xfrm>
          <a:prstGeom prst="rect">
            <a:avLst/>
          </a:prstGeom>
        </p:spPr>
      </p:pic>
      <p:pic>
        <p:nvPicPr>
          <p:cNvPr id="23" name="Picture 22"/>
          <p:cNvPicPr/>
          <p:nvPr/>
        </p:nvPicPr>
        <p:blipFill>
          <a:blip r:embed="rId10" cstate="print"/>
          <a:srcRect/>
          <a:stretch>
            <a:fillRect/>
          </a:stretch>
        </p:blipFill>
        <p:spPr bwMode="auto">
          <a:xfrm>
            <a:off x="228600" y="4724400"/>
            <a:ext cx="2438400" cy="182009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rPr>
              <a:t>CCDev 2 Summary</a:t>
            </a:r>
            <a:endParaRPr lang="en-US" dirty="0">
              <a:solidFill>
                <a:schemeClr val="bg1"/>
              </a:solidFill>
            </a:endParaRPr>
          </a:p>
        </p:txBody>
      </p:sp>
      <p:sp>
        <p:nvSpPr>
          <p:cNvPr id="3" name="Slide Number Placeholder 2"/>
          <p:cNvSpPr>
            <a:spLocks noGrp="1"/>
          </p:cNvSpPr>
          <p:nvPr>
            <p:ph type="sldNum" sz="quarter" idx="4294967295"/>
          </p:nvPr>
        </p:nvSpPr>
        <p:spPr>
          <a:xfrm>
            <a:off x="8273279" y="6273989"/>
            <a:ext cx="816746" cy="462608"/>
          </a:xfrm>
          <a:prstGeom prst="rect">
            <a:avLst/>
          </a:prstGeom>
        </p:spPr>
        <p:txBody>
          <a:bodyPr/>
          <a:lstStyle/>
          <a:p>
            <a:fld id="{D31A1857-BA73-4A17-98A1-0030ADEA1C8B}" type="slidenum">
              <a:rPr lang="en-US" smtClean="0">
                <a:solidFill>
                  <a:prstClr val="white">
                    <a:tint val="75000"/>
                  </a:prstClr>
                </a:solidFill>
              </a:rPr>
              <a:pPr/>
              <a:t>21</a:t>
            </a:fld>
            <a:endParaRPr lang="en-US" dirty="0">
              <a:solidFill>
                <a:prstClr val="white">
                  <a:tint val="75000"/>
                </a:prstClr>
              </a:solidFill>
            </a:endParaRPr>
          </a:p>
        </p:txBody>
      </p:sp>
      <p:graphicFrame>
        <p:nvGraphicFramePr>
          <p:cNvPr id="8" name="Table 7"/>
          <p:cNvGraphicFramePr>
            <a:graphicFrameLocks noGrp="1"/>
          </p:cNvGraphicFramePr>
          <p:nvPr/>
        </p:nvGraphicFramePr>
        <p:xfrm>
          <a:off x="685800" y="1371600"/>
          <a:ext cx="8077201" cy="4876800"/>
        </p:xfrm>
        <a:graphic>
          <a:graphicData uri="http://schemas.openxmlformats.org/drawingml/2006/table">
            <a:tbl>
              <a:tblPr/>
              <a:tblGrid>
                <a:gridCol w="1983979"/>
                <a:gridCol w="4310077"/>
                <a:gridCol w="1783145"/>
              </a:tblGrid>
              <a:tr h="666920">
                <a:tc>
                  <a:txBody>
                    <a:bodyPr/>
                    <a:lstStyle/>
                    <a:p>
                      <a:pPr algn="ctr" fontAlgn="ctr"/>
                      <a:r>
                        <a:rPr lang="en-US" sz="1400" b="1" i="0" u="none" strike="noStrike" dirty="0">
                          <a:solidFill>
                            <a:srgbClr val="FFFF00"/>
                          </a:solidFill>
                          <a:latin typeface="Calibri"/>
                        </a:rPr>
                        <a:t>Participant Name</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gn="ctr" fontAlgn="ctr"/>
                      <a:r>
                        <a:rPr lang="en-US" sz="1400" b="1" i="0" u="none" strike="noStrike" dirty="0" smtClean="0">
                          <a:solidFill>
                            <a:srgbClr val="FFFF00"/>
                          </a:solidFill>
                          <a:latin typeface="Calibri"/>
                        </a:rPr>
                        <a:t>Work </a:t>
                      </a:r>
                      <a:r>
                        <a:rPr lang="en-US" sz="1400" b="1" i="0" u="none" strike="noStrike" dirty="0">
                          <a:solidFill>
                            <a:srgbClr val="FFFF00"/>
                          </a:solidFill>
                          <a:latin typeface="Calibri"/>
                        </a:rPr>
                        <a:t>Summary</a:t>
                      </a:r>
                    </a:p>
                  </a:txBody>
                  <a:tcPr marL="6655" marR="6655" marT="6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gn="ctr" fontAlgn="ctr"/>
                      <a:r>
                        <a:rPr lang="en-US" sz="1400" b="1" i="0" u="none" strike="noStrike" dirty="0" smtClean="0">
                          <a:solidFill>
                            <a:srgbClr val="FFFF00"/>
                          </a:solidFill>
                          <a:latin typeface="Calibri"/>
                        </a:rPr>
                        <a:t>NASA Funding </a:t>
                      </a:r>
                      <a:endParaRPr lang="en-US" sz="1400" b="1" i="0" u="none" strike="noStrike" dirty="0">
                        <a:solidFill>
                          <a:srgbClr val="FFFF00"/>
                        </a:solidFill>
                        <a:latin typeface="Calibri"/>
                      </a:endParaRPr>
                    </a:p>
                  </a:txBody>
                  <a:tcPr marL="6655" marR="6655" marT="6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r>
              <a:tr h="7426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a:rPr>
                        <a:t>Blue Origin</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a:rPr>
                        <a:t>Space Vehicle design to SRR, pusher escape ground and flight testing, and engine pump and thrust chamber testing</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a:rPr>
                        <a:t>$22,005,000</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r>
              <a:tr h="725185">
                <a:tc>
                  <a:txBody>
                    <a:bodyPr/>
                    <a:lstStyle/>
                    <a:p>
                      <a:pPr algn="ctr" fontAlgn="ctr"/>
                      <a:r>
                        <a:rPr lang="en-US" sz="1400" b="0" i="0" u="none" strike="noStrike" dirty="0">
                          <a:solidFill>
                            <a:srgbClr val="FFFF00"/>
                          </a:solidFill>
                          <a:latin typeface="Calibri"/>
                        </a:rPr>
                        <a:t>Boeing</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gn="ctr" fontAlgn="ctr"/>
                      <a:r>
                        <a:rPr lang="en-US" sz="1400" b="0" i="0" u="none" strike="noStrike" dirty="0">
                          <a:solidFill>
                            <a:srgbClr val="FFFF00"/>
                          </a:solidFill>
                          <a:latin typeface="Calibri"/>
                        </a:rPr>
                        <a:t>CST-100 design </a:t>
                      </a:r>
                      <a:r>
                        <a:rPr lang="en-US" sz="1400" b="0" i="0" u="none" strike="noStrike" dirty="0" smtClean="0">
                          <a:solidFill>
                            <a:srgbClr val="FFFF00"/>
                          </a:solidFill>
                          <a:latin typeface="Calibri"/>
                        </a:rPr>
                        <a:t>maturation to PDR and </a:t>
                      </a:r>
                      <a:r>
                        <a:rPr lang="en-US" sz="1400" b="0" i="0" u="none" strike="noStrike" dirty="0">
                          <a:solidFill>
                            <a:srgbClr val="FFFF00"/>
                          </a:solidFill>
                          <a:latin typeface="Calibri"/>
                        </a:rPr>
                        <a:t>launch vehicle integration</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gn="ctr" fontAlgn="ctr"/>
                      <a:r>
                        <a:rPr lang="en-US" sz="1400" b="0" i="0" u="none" strike="noStrike" dirty="0">
                          <a:solidFill>
                            <a:srgbClr val="FFFF00"/>
                          </a:solidFill>
                          <a:latin typeface="Calibri"/>
                        </a:rPr>
                        <a:t>$92,300,000</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r>
              <a:tr h="1076780">
                <a:tc>
                  <a:txBody>
                    <a:bodyPr/>
                    <a:lstStyle/>
                    <a:p>
                      <a:pPr algn="ctr" fontAlgn="ctr"/>
                      <a:r>
                        <a:rPr lang="en-US" sz="1400" b="0" i="0" u="none" strike="noStrike" dirty="0" smtClean="0">
                          <a:solidFill>
                            <a:srgbClr val="FFFF00"/>
                          </a:solidFill>
                          <a:latin typeface="Calibri"/>
                        </a:rPr>
                        <a:t>Sierra Nevada Corporation </a:t>
                      </a:r>
                      <a:endParaRPr lang="en-US" sz="1400" b="0" i="0" u="none" strike="noStrike" dirty="0">
                        <a:solidFill>
                          <a:srgbClr val="FFFF00"/>
                        </a:solidFill>
                        <a:latin typeface="Calibri"/>
                      </a:endParaRP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pitchFamily="34" charset="0"/>
                          <a:cs typeface="Calibri" pitchFamily="34" charset="0"/>
                        </a:rPr>
                        <a:t>Dream Chaser crew transportation system design maturation to PDR</a:t>
                      </a:r>
                      <a:r>
                        <a:rPr lang="en-US" sz="1400" b="0" i="0" u="none" strike="noStrike" baseline="0" dirty="0" smtClean="0">
                          <a:solidFill>
                            <a:srgbClr val="FFFF00"/>
                          </a:solidFill>
                          <a:latin typeface="Calibri" pitchFamily="34" charset="0"/>
                          <a:cs typeface="Calibri" pitchFamily="34" charset="0"/>
                        </a:rPr>
                        <a:t> and component testing</a:t>
                      </a:r>
                      <a:endParaRPr lang="en-US" sz="1400" b="0" i="0" u="none" strike="noStrike" dirty="0" smtClean="0">
                        <a:solidFill>
                          <a:srgbClr val="FFFF00"/>
                        </a:solidFill>
                        <a:latin typeface="Calibri" pitchFamily="34" charset="0"/>
                        <a:cs typeface="Calibri" pitchFamily="34" charset="0"/>
                      </a:endParaRP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a:rPr>
                        <a:t>$80,000,000</a:t>
                      </a: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r>
              <a:tr h="10767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smtClean="0">
                          <a:solidFill>
                            <a:srgbClr val="FFFF00"/>
                          </a:solidFill>
                          <a:latin typeface="Calibri"/>
                        </a:rPr>
                        <a:t>SpaceX</a:t>
                      </a:r>
                      <a:endParaRPr lang="en-US" sz="1400" b="0" i="0" u="none" strike="noStrike" dirty="0" smtClean="0">
                        <a:solidFill>
                          <a:srgbClr val="FFFF00"/>
                        </a:solidFill>
                        <a:latin typeface="Calibri"/>
                      </a:endParaRP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pitchFamily="34" charset="0"/>
                          <a:cs typeface="Calibri" pitchFamily="34" charset="0"/>
                        </a:rPr>
                        <a:t> LAS engine design maturation and maturing</a:t>
                      </a:r>
                      <a:r>
                        <a:rPr lang="en-US" sz="1400" b="0" i="0" u="none" strike="noStrike" baseline="0" dirty="0" smtClean="0">
                          <a:solidFill>
                            <a:srgbClr val="FFFF00"/>
                          </a:solidFill>
                          <a:latin typeface="Calibri" pitchFamily="34" charset="0"/>
                          <a:cs typeface="Calibri" pitchFamily="34" charset="0"/>
                        </a:rPr>
                        <a:t> design to a PDR  including</a:t>
                      </a:r>
                      <a:r>
                        <a:rPr lang="en-US" sz="1400" b="0" i="0" u="none" strike="noStrike" dirty="0" smtClean="0">
                          <a:solidFill>
                            <a:srgbClr val="FFFF00"/>
                          </a:solidFill>
                          <a:latin typeface="Calibri" pitchFamily="34" charset="0"/>
                          <a:cs typeface="Calibri" pitchFamily="34" charset="0"/>
                        </a:rPr>
                        <a:t> crew accommodation prototype</a:t>
                      </a:r>
                    </a:p>
                    <a:p>
                      <a:pPr algn="ctr" fontAlgn="ctr"/>
                      <a:endParaRPr lang="en-US" sz="1400" b="0" i="0" u="none" strike="noStrike" dirty="0">
                        <a:solidFill>
                          <a:srgbClr val="FFFF00"/>
                        </a:solidFill>
                        <a:latin typeface="Calibri"/>
                      </a:endParaRP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00"/>
                          </a:solidFill>
                          <a:latin typeface="Calibri"/>
                        </a:rPr>
                        <a:t>$75,000,000</a:t>
                      </a:r>
                    </a:p>
                    <a:p>
                      <a:pPr algn="ctr" fontAlgn="ctr"/>
                      <a:endParaRPr lang="en-US" sz="1400" b="0" i="0" u="none" strike="noStrike" dirty="0">
                        <a:solidFill>
                          <a:srgbClr val="FFFF00"/>
                        </a:solidFill>
                        <a:latin typeface="Calibri"/>
                      </a:endParaRPr>
                    </a:p>
                  </a:txBody>
                  <a:tcPr marL="6655" marR="6655" marT="6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r>
              <a:tr h="588463">
                <a:tc>
                  <a:txBody>
                    <a:bodyPr/>
                    <a:lstStyle/>
                    <a:p>
                      <a:pPr algn="ctr" fontAlgn="ctr"/>
                      <a:endParaRPr lang="en-US" sz="1400" b="0" i="0" u="none" strike="noStrike" dirty="0">
                        <a:solidFill>
                          <a:srgbClr val="FFFF00"/>
                        </a:solidFill>
                        <a:latin typeface="Calibri"/>
                      </a:endParaRPr>
                    </a:p>
                  </a:txBody>
                  <a:tcPr marL="6655" marR="6655" marT="6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r" fontAlgn="ctr"/>
                      <a:r>
                        <a:rPr lang="en-US" sz="1400" b="1" i="0" u="none" strike="noStrike" dirty="0" smtClean="0">
                          <a:solidFill>
                            <a:srgbClr val="FFFF00"/>
                          </a:solidFill>
                          <a:latin typeface="Calibri"/>
                        </a:rPr>
                        <a:t>Total Funding</a:t>
                      </a:r>
                      <a:endParaRPr lang="en-US" sz="1400" b="1" i="0" u="none" strike="noStrike" dirty="0">
                        <a:solidFill>
                          <a:srgbClr val="FFFF00"/>
                        </a:solidFill>
                        <a:latin typeface="Calibri"/>
                      </a:endParaRPr>
                    </a:p>
                  </a:txBody>
                  <a:tcPr marL="6655" marR="6655" marT="6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ctr"/>
                      <a:r>
                        <a:rPr lang="en-US" sz="1400" b="1" i="0" u="none" strike="noStrike" dirty="0" smtClean="0">
                          <a:solidFill>
                            <a:srgbClr val="FFFF00"/>
                          </a:solidFill>
                          <a:latin typeface="Calibri"/>
                        </a:rPr>
                        <a:t>$269,305,000</a:t>
                      </a:r>
                      <a:endParaRPr lang="en-US" sz="1400" b="1" i="0" u="none" strike="noStrike" dirty="0">
                        <a:solidFill>
                          <a:srgbClr val="FFFF00"/>
                        </a:solidFill>
                        <a:latin typeface="Calibri"/>
                      </a:endParaRPr>
                    </a:p>
                  </a:txBody>
                  <a:tcPr marL="6655" marR="6655" marT="665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lumOff val="5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294"/>
            <a:ext cx="7239000" cy="1143000"/>
          </a:xfrm>
        </p:spPr>
        <p:txBody>
          <a:bodyPr/>
          <a:lstStyle/>
          <a:p>
            <a:pPr>
              <a:defRPr/>
            </a:pPr>
            <a:r>
              <a:rPr lang="en-US" dirty="0" smtClean="0">
                <a:solidFill>
                  <a:schemeClr val="bg1"/>
                </a:solidFill>
              </a:rPr>
              <a:t>Partner Teams</a:t>
            </a:r>
            <a:endParaRPr lang="en-US" dirty="0">
              <a:solidFill>
                <a:schemeClr val="bg1"/>
              </a:solidFill>
            </a:endParaRPr>
          </a:p>
        </p:txBody>
      </p:sp>
      <p:sp>
        <p:nvSpPr>
          <p:cNvPr id="11267" name="Content Placeholder 2"/>
          <p:cNvSpPr>
            <a:spLocks noGrp="1"/>
          </p:cNvSpPr>
          <p:nvPr>
            <p:ph idx="1"/>
          </p:nvPr>
        </p:nvSpPr>
        <p:spPr>
          <a:xfrm>
            <a:off x="762000" y="1371600"/>
            <a:ext cx="4849813" cy="4802187"/>
          </a:xfrm>
        </p:spPr>
        <p:txBody>
          <a:bodyPr>
            <a:normAutofit fontScale="62500" lnSpcReduction="20000"/>
          </a:bodyPr>
          <a:lstStyle/>
          <a:p>
            <a:r>
              <a:rPr lang="en-US" dirty="0" smtClean="0">
                <a:solidFill>
                  <a:schemeClr val="bg1"/>
                </a:solidFill>
              </a:rPr>
              <a:t>NASA’s principal points of contact with Commercial Partners</a:t>
            </a:r>
          </a:p>
          <a:p>
            <a:r>
              <a:rPr lang="en-US" dirty="0" smtClean="0">
                <a:solidFill>
                  <a:schemeClr val="bg1"/>
                </a:solidFill>
              </a:rPr>
              <a:t>Maintain insight into Commercial Partner’s program, status, issues, and operations</a:t>
            </a:r>
          </a:p>
          <a:p>
            <a:r>
              <a:rPr lang="en-US" dirty="0" smtClean="0">
                <a:solidFill>
                  <a:schemeClr val="bg1"/>
                </a:solidFill>
              </a:rPr>
              <a:t>Manage NASA’s CPP technical engagement with Commercial Partners</a:t>
            </a:r>
          </a:p>
          <a:p>
            <a:r>
              <a:rPr lang="en-US" dirty="0" smtClean="0">
                <a:solidFill>
                  <a:schemeClr val="bg1"/>
                </a:solidFill>
              </a:rPr>
              <a:t>Manage NASA participation in Partner system development reviews</a:t>
            </a:r>
          </a:p>
          <a:p>
            <a:r>
              <a:rPr lang="en-US" dirty="0" smtClean="0">
                <a:solidFill>
                  <a:schemeClr val="bg1"/>
                </a:solidFill>
              </a:rPr>
              <a:t>Facilitate integration of Partner system with NASA systems</a:t>
            </a:r>
          </a:p>
          <a:p>
            <a:r>
              <a:rPr lang="en-US" dirty="0" smtClean="0">
                <a:solidFill>
                  <a:schemeClr val="bg1"/>
                </a:solidFill>
              </a:rPr>
              <a:t>Objective determination of Partner completion of SAA performance Milestones</a:t>
            </a:r>
          </a:p>
          <a:p>
            <a:r>
              <a:rPr lang="en-US" dirty="0" smtClean="0">
                <a:solidFill>
                  <a:schemeClr val="bg1"/>
                </a:solidFill>
              </a:rPr>
              <a:t>Protect Commercial Partner proprietary information</a:t>
            </a:r>
          </a:p>
        </p:txBody>
      </p:sp>
      <p:pic>
        <p:nvPicPr>
          <p:cNvPr id="11268" name="Picture 3" descr="Apollo 9 Lunar Lander Simulator.jpg"/>
          <p:cNvPicPr>
            <a:picLocks noChangeAspect="1"/>
          </p:cNvPicPr>
          <p:nvPr/>
        </p:nvPicPr>
        <p:blipFill>
          <a:blip r:embed="rId2" cstate="print">
            <a:lum bright="20000" contrast="10000"/>
          </a:blip>
          <a:srcRect/>
          <a:stretch>
            <a:fillRect/>
          </a:stretch>
        </p:blipFill>
        <p:spPr bwMode="auto">
          <a:xfrm>
            <a:off x="5888038" y="1760538"/>
            <a:ext cx="2803525" cy="30416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ounded Rectangle 13"/>
          <p:cNvSpPr>
            <a:spLocks noChangeArrowheads="1"/>
          </p:cNvSpPr>
          <p:nvPr/>
        </p:nvSpPr>
        <p:spPr bwMode="auto">
          <a:xfrm>
            <a:off x="1371600" y="4724400"/>
            <a:ext cx="6719888" cy="1752600"/>
          </a:xfrm>
          <a:prstGeom prst="roundRect">
            <a:avLst>
              <a:gd name="adj" fmla="val 16667"/>
            </a:avLst>
          </a:prstGeom>
          <a:solidFill>
            <a:schemeClr val="tx1">
              <a:lumMod val="65000"/>
              <a:alpha val="38039"/>
            </a:schemeClr>
          </a:solidFill>
          <a:ln w="9525" algn="ctr">
            <a:solidFill>
              <a:schemeClr val="tx1">
                <a:lumMod val="50000"/>
              </a:schemeClr>
            </a:solidFill>
            <a:round/>
            <a:headEnd type="stealth" w="lg" len="lg"/>
            <a:tailEnd/>
          </a:ln>
        </p:spPr>
        <p:txBody>
          <a:bodyPr/>
          <a:lstStyle/>
          <a:p>
            <a:pPr fontAlgn="auto">
              <a:spcBef>
                <a:spcPts val="0"/>
              </a:spcBef>
              <a:spcAft>
                <a:spcPts val="0"/>
              </a:spcAft>
            </a:pPr>
            <a:endParaRPr lang="en-US" sz="1800" dirty="0">
              <a:solidFill>
                <a:prstClr val="white"/>
              </a:solidFill>
              <a:latin typeface="Calibri"/>
            </a:endParaRPr>
          </a:p>
        </p:txBody>
      </p:sp>
      <p:sp>
        <p:nvSpPr>
          <p:cNvPr id="12" name="Rounded Rectangle 11"/>
          <p:cNvSpPr/>
          <p:nvPr/>
        </p:nvSpPr>
        <p:spPr bwMode="auto">
          <a:xfrm>
            <a:off x="1295400" y="3124200"/>
            <a:ext cx="6718300" cy="1573212"/>
          </a:xfrm>
          <a:prstGeom prst="roundRect">
            <a:avLst/>
          </a:prstGeom>
          <a:solidFill>
            <a:srgbClr val="FF0000">
              <a:alpha val="38039"/>
            </a:srgbClr>
          </a:solidFill>
          <a:ln w="9525" cap="flat" cmpd="sng" algn="ctr">
            <a:noFill/>
            <a:prstDash val="solid"/>
            <a:round/>
            <a:headEnd type="stealth" w="lg" len="lg"/>
            <a:tailEnd type="none" w="med" len="med"/>
          </a:ln>
          <a:effectLst/>
        </p:spPr>
        <p:txBody>
          <a:bodyPr/>
          <a:lstStyle/>
          <a:p>
            <a:pPr fontAlgn="auto">
              <a:spcBef>
                <a:spcPts val="0"/>
              </a:spcBef>
              <a:spcAft>
                <a:spcPts val="0"/>
              </a:spcAft>
              <a:defRPr/>
            </a:pPr>
            <a:endParaRPr lang="en-US" sz="1800">
              <a:solidFill>
                <a:prstClr val="white"/>
              </a:solidFill>
            </a:endParaRPr>
          </a:p>
        </p:txBody>
      </p:sp>
      <p:sp>
        <p:nvSpPr>
          <p:cNvPr id="13316" name="Rounded Rectangle 9"/>
          <p:cNvSpPr>
            <a:spLocks noChangeArrowheads="1"/>
          </p:cNvSpPr>
          <p:nvPr/>
        </p:nvSpPr>
        <p:spPr bwMode="auto">
          <a:xfrm>
            <a:off x="1371600" y="1752600"/>
            <a:ext cx="6657975" cy="1308100"/>
          </a:xfrm>
          <a:prstGeom prst="roundRect">
            <a:avLst>
              <a:gd name="adj" fmla="val 16667"/>
            </a:avLst>
          </a:prstGeom>
          <a:solidFill>
            <a:srgbClr val="115FDD">
              <a:alpha val="38039"/>
            </a:srgbClr>
          </a:solidFill>
          <a:ln w="9525" algn="ctr">
            <a:noFill/>
            <a:round/>
            <a:headEnd type="stealth" w="lg" len="lg"/>
            <a:tailEnd/>
          </a:ln>
        </p:spPr>
        <p:txBody>
          <a:bodyPr/>
          <a:lstStyle/>
          <a:p>
            <a:pPr fontAlgn="auto">
              <a:spcBef>
                <a:spcPts val="0"/>
              </a:spcBef>
              <a:spcAft>
                <a:spcPts val="0"/>
              </a:spcAft>
            </a:pPr>
            <a:endParaRPr lang="en-US" sz="1800">
              <a:solidFill>
                <a:prstClr val="white"/>
              </a:solidFill>
              <a:latin typeface="Calibri"/>
            </a:endParaRPr>
          </a:p>
        </p:txBody>
      </p:sp>
      <p:sp>
        <p:nvSpPr>
          <p:cNvPr id="24578" name="Rectangle 2"/>
          <p:cNvSpPr>
            <a:spLocks noGrp="1" noChangeArrowheads="1"/>
          </p:cNvSpPr>
          <p:nvPr>
            <p:ph type="title"/>
          </p:nvPr>
        </p:nvSpPr>
        <p:spPr/>
        <p:txBody>
          <a:bodyPr/>
          <a:lstStyle/>
          <a:p>
            <a:pPr>
              <a:defRPr/>
            </a:pPr>
            <a:r>
              <a:rPr lang="en-US" dirty="0" smtClean="0">
                <a:solidFill>
                  <a:schemeClr val="bg1"/>
                </a:solidFill>
                <a:cs typeface="Arial" charset="0"/>
              </a:rPr>
              <a:t>Partner Integration Team Structure</a:t>
            </a:r>
          </a:p>
        </p:txBody>
      </p:sp>
      <p:sp>
        <p:nvSpPr>
          <p:cNvPr id="13318" name="Slide Number Placeholder 7"/>
          <p:cNvSpPr>
            <a:spLocks noGrp="1"/>
          </p:cNvSpPr>
          <p:nvPr>
            <p:ph type="sldNum" sz="quarter" idx="4294967295"/>
          </p:nvPr>
        </p:nvSpPr>
        <p:spPr bwMode="auto">
          <a:xfrm>
            <a:off x="8274050" y="6273800"/>
            <a:ext cx="815975" cy="463550"/>
          </a:xfrm>
          <a:prstGeom prst="rect">
            <a:avLst/>
          </a:prstGeom>
          <a:noFill/>
          <a:ln>
            <a:miter lim="800000"/>
            <a:headEnd/>
            <a:tailEnd/>
          </a:ln>
        </p:spPr>
        <p:txBody>
          <a:bodyPr/>
          <a:lstStyle/>
          <a:p>
            <a:fld id="{0FB8F749-D401-4413-8496-A15447C21F5F}" type="slidenum">
              <a:rPr lang="en-US">
                <a:solidFill>
                  <a:prstClr val="white">
                    <a:tint val="75000"/>
                  </a:prstClr>
                </a:solidFill>
              </a:rPr>
              <a:pPr/>
              <a:t>23</a:t>
            </a:fld>
            <a:endParaRPr lang="en-US">
              <a:solidFill>
                <a:prstClr val="white">
                  <a:tint val="75000"/>
                </a:prstClr>
              </a:solidFill>
            </a:endParaRPr>
          </a:p>
        </p:txBody>
      </p:sp>
      <p:sp>
        <p:nvSpPr>
          <p:cNvPr id="11" name="TextBox 10"/>
          <p:cNvSpPr txBox="1"/>
          <p:nvPr/>
        </p:nvSpPr>
        <p:spPr>
          <a:xfrm>
            <a:off x="5897279" y="2016125"/>
            <a:ext cx="1818255" cy="584775"/>
          </a:xfrm>
          <a:prstGeom prst="rect">
            <a:avLst/>
          </a:prstGeom>
          <a:noFill/>
        </p:spPr>
        <p:txBody>
          <a:bodyPr wrap="none">
            <a:spAutoFit/>
          </a:bodyPr>
          <a:lstStyle/>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Dedicated Full Time</a:t>
            </a:r>
          </a:p>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Members</a:t>
            </a:r>
          </a:p>
        </p:txBody>
      </p:sp>
      <p:sp>
        <p:nvSpPr>
          <p:cNvPr id="13" name="TextBox 12"/>
          <p:cNvSpPr txBox="1"/>
          <p:nvPr/>
        </p:nvSpPr>
        <p:spPr>
          <a:xfrm>
            <a:off x="6108997" y="3340100"/>
            <a:ext cx="1547219" cy="830997"/>
          </a:xfrm>
          <a:prstGeom prst="rect">
            <a:avLst/>
          </a:prstGeom>
          <a:noFill/>
        </p:spPr>
        <p:txBody>
          <a:bodyPr wrap="none">
            <a:spAutoFit/>
          </a:bodyPr>
          <a:lstStyle/>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CCP Matrix Staff</a:t>
            </a:r>
            <a:br>
              <a:rPr lang="en-US" sz="1600" i="1" dirty="0">
                <a:solidFill>
                  <a:prstClr val="black"/>
                </a:solidFill>
                <a:effectLst>
                  <a:outerShdw blurRad="38100" dist="38100" dir="2700000" algn="tl">
                    <a:srgbClr val="000000">
                      <a:alpha val="43137"/>
                    </a:srgbClr>
                  </a:outerShdw>
                </a:effectLst>
                <a:latin typeface="Candara" pitchFamily="34" charset="0"/>
              </a:rPr>
            </a:br>
            <a:r>
              <a:rPr lang="en-US" sz="1600" i="1" dirty="0">
                <a:solidFill>
                  <a:prstClr val="black"/>
                </a:solidFill>
                <a:effectLst>
                  <a:outerShdw blurRad="38100" dist="38100" dir="2700000" algn="tl">
                    <a:srgbClr val="000000">
                      <a:alpha val="43137"/>
                    </a:srgbClr>
                  </a:outerShdw>
                </a:effectLst>
                <a:latin typeface="Candara" pitchFamily="34" charset="0"/>
              </a:rPr>
              <a:t>Participation As</a:t>
            </a:r>
          </a:p>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Needed</a:t>
            </a:r>
          </a:p>
        </p:txBody>
      </p:sp>
      <p:sp>
        <p:nvSpPr>
          <p:cNvPr id="15" name="TextBox 14"/>
          <p:cNvSpPr txBox="1"/>
          <p:nvPr/>
        </p:nvSpPr>
        <p:spPr>
          <a:xfrm>
            <a:off x="6235360" y="4970463"/>
            <a:ext cx="1515158" cy="830997"/>
          </a:xfrm>
          <a:prstGeom prst="rect">
            <a:avLst/>
          </a:prstGeom>
          <a:noFill/>
        </p:spPr>
        <p:txBody>
          <a:bodyPr wrap="none">
            <a:spAutoFit/>
          </a:bodyPr>
          <a:lstStyle/>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External to CCP</a:t>
            </a:r>
          </a:p>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Participation As</a:t>
            </a:r>
          </a:p>
          <a:p>
            <a:pPr algn="ctr" fontAlgn="auto">
              <a:spcBef>
                <a:spcPts val="0"/>
              </a:spcBef>
              <a:spcAft>
                <a:spcPts val="0"/>
              </a:spcAft>
              <a:defRPr/>
            </a:pPr>
            <a:r>
              <a:rPr lang="en-US" sz="1600" i="1" dirty="0">
                <a:solidFill>
                  <a:prstClr val="black"/>
                </a:solidFill>
                <a:effectLst>
                  <a:outerShdw blurRad="38100" dist="38100" dir="2700000" algn="tl">
                    <a:srgbClr val="000000">
                      <a:alpha val="43137"/>
                    </a:srgbClr>
                  </a:outerShdw>
                </a:effectLst>
                <a:latin typeface="Candara" pitchFamily="34" charset="0"/>
              </a:rPr>
              <a:t>Needed</a:t>
            </a:r>
          </a:p>
        </p:txBody>
      </p:sp>
      <p:sp>
        <p:nvSpPr>
          <p:cNvPr id="14" name="TextBox 13"/>
          <p:cNvSpPr txBox="1"/>
          <p:nvPr/>
        </p:nvSpPr>
        <p:spPr>
          <a:xfrm>
            <a:off x="1752600" y="1905000"/>
            <a:ext cx="2813334" cy="1200329"/>
          </a:xfrm>
          <a:prstGeom prst="rect">
            <a:avLst/>
          </a:prstGeom>
          <a:noFill/>
        </p:spPr>
        <p:txBody>
          <a:bodyPr wrap="none" rtlCol="0">
            <a:spAutoFit/>
          </a:bodyPr>
          <a:lstStyle/>
          <a:p>
            <a:pPr fontAlgn="auto">
              <a:spcBef>
                <a:spcPts val="0"/>
              </a:spcBef>
              <a:spcAft>
                <a:spcPts val="0"/>
              </a:spcAft>
              <a:buFont typeface="Wingdings" pitchFamily="2" charset="2"/>
              <a:buChar char="Ø"/>
            </a:pPr>
            <a:r>
              <a:rPr lang="en-US" sz="1800" dirty="0" smtClean="0">
                <a:solidFill>
                  <a:prstClr val="black"/>
                </a:solidFill>
                <a:latin typeface="Calibri"/>
              </a:rPr>
              <a:t>Partner Manager</a:t>
            </a:r>
          </a:p>
          <a:p>
            <a:pPr fontAlgn="auto">
              <a:spcBef>
                <a:spcPts val="0"/>
              </a:spcBef>
              <a:spcAft>
                <a:spcPts val="0"/>
              </a:spcAft>
              <a:buFont typeface="Wingdings" pitchFamily="2" charset="2"/>
              <a:buChar char="Ø"/>
            </a:pPr>
            <a:r>
              <a:rPr lang="en-US" sz="1800" dirty="0" smtClean="0">
                <a:solidFill>
                  <a:prstClr val="black"/>
                </a:solidFill>
                <a:latin typeface="Calibri"/>
              </a:rPr>
              <a:t>Deputy Partner Manager</a:t>
            </a:r>
          </a:p>
          <a:p>
            <a:pPr fontAlgn="auto">
              <a:spcBef>
                <a:spcPts val="0"/>
              </a:spcBef>
              <a:spcAft>
                <a:spcPts val="0"/>
              </a:spcAft>
              <a:buFont typeface="Wingdings" pitchFamily="2" charset="2"/>
              <a:buChar char="Ø"/>
            </a:pPr>
            <a:r>
              <a:rPr lang="en-US" sz="1800" dirty="0" smtClean="0">
                <a:solidFill>
                  <a:prstClr val="black"/>
                </a:solidFill>
                <a:latin typeface="Calibri"/>
              </a:rPr>
              <a:t>Technical Integration Lead</a:t>
            </a:r>
          </a:p>
          <a:p>
            <a:pPr fontAlgn="auto">
              <a:spcBef>
                <a:spcPts val="0"/>
              </a:spcBef>
              <a:spcAft>
                <a:spcPts val="0"/>
              </a:spcAft>
              <a:buFont typeface="Wingdings" pitchFamily="2" charset="2"/>
              <a:buChar char="Ø"/>
            </a:pPr>
            <a:r>
              <a:rPr lang="en-US" sz="1800" dirty="0" smtClean="0">
                <a:solidFill>
                  <a:prstClr val="black"/>
                </a:solidFill>
                <a:latin typeface="Calibri"/>
              </a:rPr>
              <a:t>Systems Lead (s)</a:t>
            </a:r>
            <a:endParaRPr lang="en-US" sz="1800" dirty="0">
              <a:solidFill>
                <a:prstClr val="black"/>
              </a:solidFill>
              <a:latin typeface="Calibri"/>
            </a:endParaRPr>
          </a:p>
        </p:txBody>
      </p:sp>
      <p:sp>
        <p:nvSpPr>
          <p:cNvPr id="16" name="TextBox 15"/>
          <p:cNvSpPr txBox="1"/>
          <p:nvPr/>
        </p:nvSpPr>
        <p:spPr>
          <a:xfrm>
            <a:off x="1828800" y="3276600"/>
            <a:ext cx="2632003" cy="1323439"/>
          </a:xfrm>
          <a:prstGeom prst="rect">
            <a:avLst/>
          </a:prstGeom>
          <a:noFill/>
        </p:spPr>
        <p:txBody>
          <a:bodyPr wrap="none" rtlCol="0">
            <a:spAutoFit/>
          </a:bodyPr>
          <a:lstStyle/>
          <a:p>
            <a:pPr fontAlgn="auto">
              <a:spcBef>
                <a:spcPts val="0"/>
              </a:spcBef>
              <a:spcAft>
                <a:spcPts val="0"/>
              </a:spcAft>
              <a:buFont typeface="Wingdings" pitchFamily="2" charset="2"/>
              <a:buChar char="Ø"/>
            </a:pPr>
            <a:r>
              <a:rPr lang="en-US" sz="1600" dirty="0" smtClean="0">
                <a:solidFill>
                  <a:prstClr val="black"/>
                </a:solidFill>
                <a:latin typeface="Calibri"/>
              </a:rPr>
              <a:t>Engineering</a:t>
            </a:r>
          </a:p>
          <a:p>
            <a:pPr fontAlgn="auto">
              <a:spcBef>
                <a:spcPts val="0"/>
              </a:spcBef>
              <a:spcAft>
                <a:spcPts val="0"/>
              </a:spcAft>
              <a:buFont typeface="Wingdings" pitchFamily="2" charset="2"/>
              <a:buChar char="Ø"/>
            </a:pPr>
            <a:r>
              <a:rPr lang="en-US" sz="1600" dirty="0" smtClean="0">
                <a:solidFill>
                  <a:prstClr val="black"/>
                </a:solidFill>
                <a:latin typeface="Calibri"/>
              </a:rPr>
              <a:t>Flight Crew Office</a:t>
            </a:r>
          </a:p>
          <a:p>
            <a:pPr fontAlgn="auto">
              <a:spcBef>
                <a:spcPts val="0"/>
              </a:spcBef>
              <a:spcAft>
                <a:spcPts val="0"/>
              </a:spcAft>
              <a:buFont typeface="Wingdings" pitchFamily="2" charset="2"/>
              <a:buChar char="Ø"/>
            </a:pPr>
            <a:r>
              <a:rPr lang="en-US" sz="1600" dirty="0" smtClean="0">
                <a:solidFill>
                  <a:prstClr val="black"/>
                </a:solidFill>
                <a:latin typeface="Calibri"/>
              </a:rPr>
              <a:t>Crew Health &amp; Medical</a:t>
            </a:r>
          </a:p>
          <a:p>
            <a:pPr fontAlgn="auto">
              <a:spcBef>
                <a:spcPts val="0"/>
              </a:spcBef>
              <a:spcAft>
                <a:spcPts val="0"/>
              </a:spcAft>
              <a:buFont typeface="Wingdings" pitchFamily="2" charset="2"/>
              <a:buChar char="Ø"/>
            </a:pPr>
            <a:r>
              <a:rPr lang="en-US" sz="1600" dirty="0" smtClean="0">
                <a:solidFill>
                  <a:prstClr val="black"/>
                </a:solidFill>
                <a:latin typeface="Calibri"/>
              </a:rPr>
              <a:t>Operations</a:t>
            </a:r>
          </a:p>
          <a:p>
            <a:pPr fontAlgn="auto">
              <a:spcBef>
                <a:spcPts val="0"/>
              </a:spcBef>
              <a:spcAft>
                <a:spcPts val="0"/>
              </a:spcAft>
              <a:buFont typeface="Wingdings" pitchFamily="2" charset="2"/>
              <a:buChar char="Ø"/>
            </a:pPr>
            <a:r>
              <a:rPr lang="en-US" sz="1600" dirty="0" smtClean="0">
                <a:solidFill>
                  <a:prstClr val="black"/>
                </a:solidFill>
                <a:latin typeface="Calibri"/>
              </a:rPr>
              <a:t>Safety &amp; Mission Assurance</a:t>
            </a:r>
            <a:endParaRPr lang="en-US" sz="1600" dirty="0">
              <a:solidFill>
                <a:prstClr val="black"/>
              </a:solidFill>
              <a:latin typeface="Calibri"/>
            </a:endParaRPr>
          </a:p>
        </p:txBody>
      </p:sp>
      <p:sp>
        <p:nvSpPr>
          <p:cNvPr id="17" name="TextBox 16"/>
          <p:cNvSpPr txBox="1"/>
          <p:nvPr/>
        </p:nvSpPr>
        <p:spPr>
          <a:xfrm>
            <a:off x="1447800" y="4800600"/>
            <a:ext cx="4953000" cy="1585049"/>
          </a:xfrm>
          <a:prstGeom prst="rect">
            <a:avLst/>
          </a:prstGeom>
          <a:noFill/>
        </p:spPr>
        <p:txBody>
          <a:bodyPr wrap="square" rtlCol="0">
            <a:spAutoFit/>
          </a:bodyPr>
          <a:lstStyle/>
          <a:p>
            <a:pPr lvl="1" fontAlgn="auto">
              <a:spcBef>
                <a:spcPts val="600"/>
              </a:spcBef>
              <a:spcAft>
                <a:spcPts val="0"/>
              </a:spcAft>
              <a:buFont typeface="Wingdings" pitchFamily="2" charset="2"/>
              <a:buChar char="Ø"/>
              <a:defRPr/>
            </a:pPr>
            <a:r>
              <a:rPr lang="en-US" sz="1800" b="1" dirty="0" smtClean="0">
                <a:solidFill>
                  <a:prstClr val="black"/>
                </a:solidFill>
                <a:latin typeface="Calibri"/>
                <a:cs typeface="Arial" charset="0"/>
              </a:rPr>
              <a:t>System &amp; Discipline Specialists </a:t>
            </a:r>
          </a:p>
          <a:p>
            <a:pPr lvl="2" fontAlgn="auto">
              <a:spcBef>
                <a:spcPts val="600"/>
              </a:spcBef>
              <a:spcAft>
                <a:spcPts val="0"/>
              </a:spcAft>
              <a:buFont typeface="Wingdings" pitchFamily="2" charset="2"/>
              <a:buChar char="Ø"/>
              <a:defRPr/>
            </a:pPr>
            <a:r>
              <a:rPr lang="en-US" b="1" i="1" dirty="0" err="1" smtClean="0">
                <a:solidFill>
                  <a:prstClr val="black"/>
                </a:solidFill>
                <a:latin typeface="Calibri"/>
                <a:cs typeface="Arial" charset="0"/>
              </a:rPr>
              <a:t>Struc</a:t>
            </a:r>
            <a:r>
              <a:rPr lang="en-US" b="1" i="1" dirty="0" smtClean="0">
                <a:solidFill>
                  <a:prstClr val="black"/>
                </a:solidFill>
                <a:latin typeface="Calibri"/>
                <a:cs typeface="Arial" charset="0"/>
              </a:rPr>
              <a:t>, </a:t>
            </a:r>
            <a:r>
              <a:rPr lang="en-US" b="1" i="1" dirty="0" err="1" smtClean="0">
                <a:solidFill>
                  <a:prstClr val="black"/>
                </a:solidFill>
                <a:latin typeface="Calibri"/>
                <a:cs typeface="Arial" charset="0"/>
              </a:rPr>
              <a:t>Mech,Guid</a:t>
            </a:r>
            <a:r>
              <a:rPr lang="en-US" b="1" i="1" dirty="0" smtClean="0">
                <a:solidFill>
                  <a:prstClr val="black"/>
                </a:solidFill>
                <a:latin typeface="Calibri"/>
                <a:cs typeface="Arial" charset="0"/>
              </a:rPr>
              <a:t>, </a:t>
            </a:r>
            <a:r>
              <a:rPr lang="en-US" b="1" i="1" dirty="0" err="1" smtClean="0">
                <a:solidFill>
                  <a:prstClr val="black"/>
                </a:solidFill>
                <a:latin typeface="Calibri"/>
                <a:cs typeface="Arial" charset="0"/>
              </a:rPr>
              <a:t>Nav</a:t>
            </a:r>
            <a:r>
              <a:rPr lang="en-US" b="1" i="1" dirty="0" smtClean="0">
                <a:solidFill>
                  <a:prstClr val="black"/>
                </a:solidFill>
                <a:latin typeface="Calibri"/>
                <a:cs typeface="Arial" charset="0"/>
              </a:rPr>
              <a:t>, Control, Prop, </a:t>
            </a:r>
            <a:r>
              <a:rPr lang="en-US" b="1" i="1" dirty="0" err="1" smtClean="0">
                <a:solidFill>
                  <a:prstClr val="black"/>
                </a:solidFill>
                <a:latin typeface="Calibri"/>
                <a:cs typeface="Arial" charset="0"/>
              </a:rPr>
              <a:t>Pwr</a:t>
            </a:r>
            <a:r>
              <a:rPr lang="en-US" b="1" i="1" dirty="0" smtClean="0">
                <a:solidFill>
                  <a:prstClr val="black"/>
                </a:solidFill>
                <a:latin typeface="Calibri"/>
                <a:cs typeface="Arial" charset="0"/>
              </a:rPr>
              <a:t>, </a:t>
            </a:r>
            <a:r>
              <a:rPr lang="en-US" b="1" i="1" dirty="0" err="1" smtClean="0">
                <a:solidFill>
                  <a:prstClr val="black"/>
                </a:solidFill>
                <a:latin typeface="Calibri"/>
                <a:cs typeface="Arial" charset="0"/>
              </a:rPr>
              <a:t>Therm</a:t>
            </a:r>
            <a:r>
              <a:rPr lang="en-US" b="1" i="1" dirty="0" smtClean="0">
                <a:solidFill>
                  <a:prstClr val="black"/>
                </a:solidFill>
                <a:latin typeface="Calibri"/>
                <a:cs typeface="Arial" charset="0"/>
              </a:rPr>
              <a:t>, </a:t>
            </a:r>
            <a:r>
              <a:rPr lang="en-US" b="1" i="1" dirty="0" err="1" smtClean="0">
                <a:solidFill>
                  <a:prstClr val="black"/>
                </a:solidFill>
                <a:latin typeface="Calibri"/>
                <a:cs typeface="Arial" charset="0"/>
              </a:rPr>
              <a:t>Comm,TPS</a:t>
            </a:r>
            <a:r>
              <a:rPr lang="en-US" b="1" i="1" dirty="0" smtClean="0">
                <a:solidFill>
                  <a:prstClr val="black"/>
                </a:solidFill>
                <a:latin typeface="Calibri"/>
                <a:cs typeface="Arial" charset="0"/>
              </a:rPr>
              <a:t>, Aero, Crew Sys, ECLSS,  etc.</a:t>
            </a:r>
            <a:endParaRPr lang="en-US" sz="3200" b="1" dirty="0" smtClean="0">
              <a:solidFill>
                <a:prstClr val="black"/>
              </a:solidFill>
              <a:latin typeface="Calibri"/>
              <a:cs typeface="Arial" charset="0"/>
            </a:endParaRPr>
          </a:p>
          <a:p>
            <a:pPr lvl="1" fontAlgn="auto">
              <a:spcBef>
                <a:spcPts val="600"/>
              </a:spcBef>
              <a:spcAft>
                <a:spcPts val="0"/>
              </a:spcAft>
              <a:buFont typeface="Wingdings" pitchFamily="2" charset="2"/>
              <a:buChar char="Ø"/>
              <a:defRPr/>
            </a:pPr>
            <a:r>
              <a:rPr lang="en-US" sz="1800" b="1" dirty="0" smtClean="0">
                <a:solidFill>
                  <a:prstClr val="black"/>
                </a:solidFill>
                <a:latin typeface="Calibri"/>
                <a:cs typeface="Arial" charset="0"/>
              </a:rPr>
              <a:t>NESC</a:t>
            </a:r>
          </a:p>
          <a:p>
            <a:pPr lvl="1" fontAlgn="auto">
              <a:spcBef>
                <a:spcPts val="600"/>
              </a:spcBef>
              <a:spcAft>
                <a:spcPts val="0"/>
              </a:spcAft>
              <a:buFont typeface="Wingdings" pitchFamily="2" charset="2"/>
              <a:buChar char="Ø"/>
              <a:defRPr/>
            </a:pPr>
            <a:r>
              <a:rPr lang="en-US" sz="1800" b="1" dirty="0" smtClean="0">
                <a:solidFill>
                  <a:prstClr val="black"/>
                </a:solidFill>
                <a:latin typeface="Calibri"/>
                <a:cs typeface="Arial" charset="0"/>
              </a:rPr>
              <a:t>NSC</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orida from Space.bmp"/>
          <p:cNvPicPr>
            <a:picLocks noChangeAspect="1"/>
          </p:cNvPicPr>
          <p:nvPr/>
        </p:nvPicPr>
        <p:blipFill>
          <a:blip r:embed="rId3" cstate="print"/>
          <a:srcRect b="13572"/>
          <a:stretch>
            <a:fillRect/>
          </a:stretch>
        </p:blipFill>
        <p:spPr>
          <a:xfrm>
            <a:off x="13252" y="1185997"/>
            <a:ext cx="9130748" cy="5672003"/>
          </a:xfrm>
          <a:prstGeom prst="rect">
            <a:avLst/>
          </a:prstGeom>
        </p:spPr>
      </p:pic>
      <p:sp>
        <p:nvSpPr>
          <p:cNvPr id="5" name="Content Placeholder 2"/>
          <p:cNvSpPr>
            <a:spLocks noGrp="1"/>
          </p:cNvSpPr>
          <p:nvPr>
            <p:ph idx="1"/>
          </p:nvPr>
        </p:nvSpPr>
        <p:spPr>
          <a:xfrm>
            <a:off x="381000" y="2209800"/>
            <a:ext cx="8458200" cy="4038600"/>
          </a:xfrm>
          <a:solidFill>
            <a:schemeClr val="tx1">
              <a:alpha val="0"/>
            </a:schemeClr>
          </a:solidFill>
          <a:ln>
            <a:solidFill>
              <a:schemeClr val="tx1"/>
            </a:solidFill>
          </a:ln>
          <a:effectLst>
            <a:softEdge rad="63500"/>
          </a:effectLst>
        </p:spPr>
        <p:txBody>
          <a:bodyPr>
            <a:noAutofit/>
          </a:bodyPr>
          <a:lstStyle/>
          <a:p>
            <a:r>
              <a:rPr lang="en-US" b="1" dirty="0" smtClean="0">
                <a:solidFill>
                  <a:srgbClr val="FFFF00"/>
                </a:solidFill>
              </a:rPr>
              <a:t>A successful Commercial Crew Program will:</a:t>
            </a:r>
          </a:p>
          <a:p>
            <a:pPr lvl="1"/>
            <a:r>
              <a:rPr lang="en-US" b="1" dirty="0" smtClean="0">
                <a:solidFill>
                  <a:srgbClr val="FFFF00"/>
                </a:solidFill>
              </a:rPr>
              <a:t>Transform human spaceflight for future generations</a:t>
            </a:r>
          </a:p>
          <a:p>
            <a:pPr lvl="1"/>
            <a:r>
              <a:rPr lang="en-US" b="1" dirty="0" smtClean="0">
                <a:solidFill>
                  <a:srgbClr val="FFFF00"/>
                </a:solidFill>
              </a:rPr>
              <a:t>Result in safe, reliable, cost effective crew transportation to LEO and for the ISS</a:t>
            </a:r>
          </a:p>
          <a:p>
            <a:pPr lvl="1"/>
            <a:r>
              <a:rPr lang="en-US" b="1" dirty="0" smtClean="0">
                <a:solidFill>
                  <a:srgbClr val="FFFF00"/>
                </a:solidFill>
              </a:rPr>
              <a:t>Reduce reliance on foreign systems</a:t>
            </a:r>
          </a:p>
          <a:p>
            <a:pPr lvl="1"/>
            <a:r>
              <a:rPr lang="en-US" b="1" dirty="0" smtClean="0">
                <a:solidFill>
                  <a:srgbClr val="FFFF00"/>
                </a:solidFill>
              </a:rPr>
              <a:t>Free NASA’s limited resources for beyond-LEO capabilities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dirty="0" smtClean="0"/>
              <a:t>Program Status</a:t>
            </a:r>
            <a:endParaRPr lang="en-US" dirty="0"/>
          </a:p>
        </p:txBody>
      </p:sp>
      <p:sp>
        <p:nvSpPr>
          <p:cNvPr id="4" name="Content Placeholder 3"/>
          <p:cNvSpPr>
            <a:spLocks noGrp="1"/>
          </p:cNvSpPr>
          <p:nvPr>
            <p:ph idx="1"/>
          </p:nvPr>
        </p:nvSpPr>
        <p:spPr>
          <a:xfrm>
            <a:off x="609600" y="1143000"/>
            <a:ext cx="8077200" cy="3447740"/>
          </a:xfrm>
        </p:spPr>
        <p:txBody>
          <a:bodyPr/>
          <a:lstStyle/>
          <a:p>
            <a:pPr lvl="0">
              <a:buSzPct val="100000"/>
            </a:pPr>
            <a:r>
              <a:rPr lang="en-US" dirty="0" smtClean="0"/>
              <a:t>The COTS FY11 augmentation budget has been approved.  $128M is allocated for each partner.</a:t>
            </a:r>
          </a:p>
          <a:p>
            <a:pPr lvl="1"/>
            <a:r>
              <a:rPr lang="en-US" dirty="0" smtClean="0"/>
              <a:t>SEC. 401. COMMERCIAL CARGO DEVELOPMENT PROGRAM.  The Administrator shall continue to support the existing Commercial Orbital Transportation Services program, aimed at enabling the commercial space industry in support of NASA to develop reliable means of launching cargo and supplies to the ISS throughout the duration of the facility’s operation. The Administrator may apply funds towards the reduction of risk to the timely start of these services, specifically— (1) efforts to conduct a flight test; (2) accelerate development; and (3) develop the ground infrastructure needed for commercial cargo capability.</a:t>
            </a:r>
          </a:p>
          <a:p>
            <a:pPr lvl="0">
              <a:buSzPct val="100000"/>
            </a:pPr>
            <a:r>
              <a:rPr lang="en-US" dirty="0" smtClean="0"/>
              <a:t>Associated new milestones for Orbital and first and second quarter’s for SpaceX have been negotiated.  Final SpaceX mod is under review (contents will be presented). </a:t>
            </a:r>
          </a:p>
        </p:txBody>
      </p:sp>
      <p:sp>
        <p:nvSpPr>
          <p:cNvPr id="6" name="Rectangle 4"/>
          <p:cNvSpPr txBox="1">
            <a:spLocks noChangeArrowheads="1"/>
          </p:cNvSpPr>
          <p:nvPr/>
        </p:nvSpPr>
        <p:spPr bwMode="auto">
          <a:xfrm>
            <a:off x="533400" y="2514600"/>
            <a:ext cx="77724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defRPr/>
            </a:pPr>
            <a:endParaRPr lang="en-US" sz="2000" kern="0" dirty="0" smtClean="0">
              <a:solidFill>
                <a:srgbClr val="0856B4"/>
              </a:solidFill>
              <a:latin typeface="Arial" pitchFamily="34" charset="0"/>
              <a:cs typeface="Arial" pitchFamily="34" charset="0"/>
            </a:endParaRPr>
          </a:p>
        </p:txBody>
      </p:sp>
    </p:spTree>
  </p:cSld>
  <p:clrMapOvr>
    <a:masterClrMapping/>
  </p:clrMapOvr>
  <p:transition advClick="0">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Augmentation</a:t>
            </a:r>
            <a:endParaRPr lang="en-US" dirty="0"/>
          </a:p>
        </p:txBody>
      </p:sp>
      <p:sp>
        <p:nvSpPr>
          <p:cNvPr id="3" name="Content Placeholder 2"/>
          <p:cNvSpPr>
            <a:spLocks noGrp="1"/>
          </p:cNvSpPr>
          <p:nvPr>
            <p:ph idx="1"/>
          </p:nvPr>
        </p:nvSpPr>
        <p:spPr>
          <a:xfrm>
            <a:off x="609600" y="1240674"/>
            <a:ext cx="8077200" cy="5232844"/>
          </a:xfrm>
        </p:spPr>
        <p:txBody>
          <a:bodyPr/>
          <a:lstStyle/>
          <a:p>
            <a:pPr marL="342900" lvl="1" indent="-342900">
              <a:buFont typeface="Arial" pitchFamily="34" charset="0"/>
              <a:buChar char="●"/>
            </a:pPr>
            <a:r>
              <a:rPr lang="en-US" dirty="0" smtClean="0"/>
              <a:t>Milestones that reduce risks associated with the remaining development and timely demonstration of cargo space transportation capabilities.  The additional Milestones improve the chance of mission success by (1) augmenting ground and flight testing; (2) accelerating development of enhanced cargo capabilities; or (3) further developing the ground infrastructure needed for commercial cargo capabilities. </a:t>
            </a:r>
          </a:p>
          <a:p>
            <a:r>
              <a:rPr lang="en-US" dirty="0" smtClean="0"/>
              <a:t>SpaceX</a:t>
            </a:r>
          </a:p>
          <a:p>
            <a:pPr lvl="1"/>
            <a:r>
              <a:rPr lang="en-US" dirty="0" smtClean="0"/>
              <a:t>Pressurized Cargo Environment Modal Test</a:t>
            </a:r>
          </a:p>
          <a:p>
            <a:pPr lvl="1"/>
            <a:r>
              <a:rPr lang="en-US" dirty="0" smtClean="0"/>
              <a:t>LIDAR Sensors 6 Degree of Freedom Testing</a:t>
            </a:r>
          </a:p>
          <a:p>
            <a:pPr lvl="1"/>
            <a:r>
              <a:rPr lang="en-US" dirty="0" smtClean="0"/>
              <a:t>Solar Array Deployment Tests</a:t>
            </a:r>
          </a:p>
          <a:p>
            <a:pPr lvl="1"/>
            <a:r>
              <a:rPr lang="en-US" dirty="0" smtClean="0"/>
              <a:t>Thermal Vacuum System Test</a:t>
            </a:r>
          </a:p>
          <a:p>
            <a:pPr lvl="1"/>
            <a:r>
              <a:rPr lang="en-US" dirty="0" smtClean="0"/>
              <a:t>Infrastructure Enhancements (Launch, Test and Production sites)</a:t>
            </a:r>
          </a:p>
          <a:p>
            <a:pPr lvl="1"/>
            <a:r>
              <a:rPr lang="en-US" dirty="0" smtClean="0"/>
              <a:t>Acoustic and EMI Tests, Second Flight-Like HTIL </a:t>
            </a:r>
          </a:p>
          <a:p>
            <a:pPr lvl="1"/>
            <a:r>
              <a:rPr lang="en-US" dirty="0" smtClean="0"/>
              <a:t>Enhanced Powered Cargo accommodations</a:t>
            </a:r>
          </a:p>
          <a:p>
            <a:r>
              <a:rPr lang="en-US" dirty="0" smtClean="0"/>
              <a:t>Orbital</a:t>
            </a:r>
          </a:p>
          <a:p>
            <a:pPr lvl="1"/>
            <a:r>
              <a:rPr lang="en-US" dirty="0" smtClean="0"/>
              <a:t>Addition of Taurus II Maiden Flight </a:t>
            </a:r>
          </a:p>
          <a:p>
            <a:pPr lvl="1"/>
            <a:r>
              <a:rPr lang="en-US" dirty="0" smtClean="0"/>
              <a:t>Processor in the Loop (PITL) Simulators</a:t>
            </a:r>
          </a:p>
          <a:p>
            <a:pPr lvl="1"/>
            <a:r>
              <a:rPr lang="en-US" dirty="0" smtClean="0"/>
              <a:t>PROX FEU Test Unit Simulators</a:t>
            </a:r>
          </a:p>
        </p:txBody>
      </p:sp>
    </p:spTree>
  </p:cSld>
  <p:clrMapOvr>
    <a:masterClrMapping/>
  </p:clrMapOvr>
  <p:transition advClick="0">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457200" y="152400"/>
            <a:ext cx="7315200" cy="609600"/>
          </a:xfrm>
        </p:spPr>
        <p:txBody>
          <a:bodyPr/>
          <a:lstStyle/>
          <a:p>
            <a:pPr>
              <a:defRPr/>
            </a:pPr>
            <a:r>
              <a:rPr lang="en-US" dirty="0" smtClean="0"/>
              <a:t>SpaceX Recent Progress</a:t>
            </a:r>
          </a:p>
        </p:txBody>
      </p:sp>
      <p:sp>
        <p:nvSpPr>
          <p:cNvPr id="1244163" name="Rectangle 3"/>
          <p:cNvSpPr>
            <a:spLocks noGrp="1" noChangeArrowheads="1"/>
          </p:cNvSpPr>
          <p:nvPr>
            <p:ph type="body" idx="1"/>
          </p:nvPr>
        </p:nvSpPr>
        <p:spPr>
          <a:xfrm>
            <a:off x="304800" y="732604"/>
            <a:ext cx="4852987" cy="5663731"/>
          </a:xfrm>
        </p:spPr>
        <p:txBody>
          <a:bodyPr/>
          <a:lstStyle/>
          <a:p>
            <a:pPr>
              <a:defRPr/>
            </a:pPr>
            <a:r>
              <a:rPr lang="en-US" sz="1600" dirty="0" smtClean="0"/>
              <a:t>23 of 29 Milestones completed for a total of $283M NASA payments</a:t>
            </a:r>
          </a:p>
          <a:p>
            <a:pPr marL="342900" lvl="1" indent="-342900">
              <a:buFont typeface="Arial" pitchFamily="34" charset="0"/>
              <a:buChar char="●"/>
              <a:defRPr/>
            </a:pPr>
            <a:r>
              <a:rPr lang="en-US" sz="1600" dirty="0" smtClean="0">
                <a:latin typeface="Arial" charset="0"/>
              </a:rPr>
              <a:t>Evaluating proposal for accelerating C3 mission objectives on C2 flight</a:t>
            </a:r>
            <a:endParaRPr lang="en-US" sz="1600" dirty="0" smtClean="0"/>
          </a:p>
          <a:p>
            <a:pPr marL="342900" lvl="1" indent="-342900">
              <a:buClr>
                <a:srgbClr val="0856B4"/>
              </a:buClr>
              <a:buFont typeface="Arial" pitchFamily="34" charset="0"/>
              <a:buChar char="●"/>
              <a:defRPr/>
            </a:pPr>
            <a:r>
              <a:rPr lang="en-US" sz="1600" dirty="0" smtClean="0"/>
              <a:t>DragonEye II launched on STS-133</a:t>
            </a:r>
          </a:p>
          <a:p>
            <a:pPr marL="587375" lvl="2" indent="-342900">
              <a:buClr>
                <a:srgbClr val="0856B4"/>
              </a:buClr>
              <a:buFont typeface="Arial" pitchFamily="34" charset="0"/>
              <a:buChar char="●"/>
              <a:defRPr/>
            </a:pPr>
            <a:r>
              <a:rPr lang="en-US" dirty="0" smtClean="0"/>
              <a:t>Preliminary LIDAR and Thermal Imager data collection was successful</a:t>
            </a:r>
          </a:p>
          <a:p>
            <a:pPr marL="342900" lvl="1" indent="-342900">
              <a:buClr>
                <a:srgbClr val="0856B4"/>
              </a:buClr>
              <a:buFont typeface="Arial" pitchFamily="34" charset="0"/>
              <a:buChar char="●"/>
              <a:defRPr/>
            </a:pPr>
            <a:r>
              <a:rPr lang="en-US" sz="1600" dirty="0" smtClean="0">
                <a:latin typeface="Arial" charset="0"/>
                <a:cs typeface="Arial" pitchFamily="34" charset="0"/>
              </a:rPr>
              <a:t>Performed mission </a:t>
            </a:r>
            <a:r>
              <a:rPr lang="en-US" sz="1600" dirty="0" err="1" smtClean="0">
                <a:latin typeface="Arial" charset="0"/>
                <a:cs typeface="Arial" pitchFamily="34" charset="0"/>
              </a:rPr>
              <a:t>sim</a:t>
            </a:r>
            <a:r>
              <a:rPr lang="en-US" sz="1600" dirty="0" smtClean="0">
                <a:latin typeface="Arial" charset="0"/>
                <a:cs typeface="Arial" pitchFamily="34" charset="0"/>
              </a:rPr>
              <a:t> with future ISS crew manipulating the Robotic Work Station – Dragon successfully berthed</a:t>
            </a:r>
            <a:endParaRPr lang="en-US" sz="1200" dirty="0" smtClean="0"/>
          </a:p>
          <a:p>
            <a:pPr>
              <a:buClr>
                <a:srgbClr val="0856B4"/>
              </a:buClr>
              <a:defRPr/>
            </a:pPr>
            <a:r>
              <a:rPr lang="en-US" sz="1600" dirty="0" smtClean="0"/>
              <a:t>C2 F9 First Stage in Texas, completed static fires</a:t>
            </a:r>
          </a:p>
          <a:p>
            <a:pPr>
              <a:buClr>
                <a:srgbClr val="0856B4"/>
              </a:buClr>
              <a:defRPr/>
            </a:pPr>
            <a:r>
              <a:rPr lang="en-US" sz="1600" dirty="0" smtClean="0"/>
              <a:t>Second Stage delayed due to weld defects</a:t>
            </a:r>
          </a:p>
          <a:p>
            <a:pPr>
              <a:buClr>
                <a:srgbClr val="0856B4"/>
              </a:buClr>
              <a:defRPr/>
            </a:pPr>
            <a:r>
              <a:rPr lang="en-US" sz="1600" dirty="0" smtClean="0"/>
              <a:t>C2 Dragon in final assembly</a:t>
            </a:r>
          </a:p>
          <a:p>
            <a:pPr marL="342900" lvl="1" indent="-342900">
              <a:buClr>
                <a:srgbClr val="0856B4"/>
              </a:buClr>
              <a:buFont typeface="Arial" pitchFamily="34" charset="0"/>
              <a:buChar char="●"/>
              <a:defRPr/>
            </a:pPr>
            <a:r>
              <a:rPr lang="en-US" sz="1600" dirty="0" smtClean="0"/>
              <a:t>Final Augmentation mod under review</a:t>
            </a:r>
          </a:p>
          <a:p>
            <a:pPr marL="587375" lvl="2" indent="-342900">
              <a:buClr>
                <a:srgbClr val="0856B4"/>
              </a:buClr>
              <a:buFont typeface="Arial" pitchFamily="34" charset="0"/>
              <a:buChar char="●"/>
              <a:defRPr/>
            </a:pPr>
            <a:r>
              <a:rPr lang="en-US" dirty="0" smtClean="0"/>
              <a:t>Complete TVAC, EMI, Acoustic test</a:t>
            </a:r>
          </a:p>
          <a:p>
            <a:pPr marL="587375" lvl="2" indent="-342900">
              <a:buClr>
                <a:srgbClr val="0856B4"/>
              </a:buClr>
              <a:buFont typeface="Arial" pitchFamily="34" charset="0"/>
              <a:buChar char="●"/>
              <a:defRPr/>
            </a:pPr>
            <a:r>
              <a:rPr lang="en-US" dirty="0" smtClean="0"/>
              <a:t>Complete infrastructure enhancements</a:t>
            </a:r>
          </a:p>
          <a:p>
            <a:pPr marL="587375" lvl="2" indent="-342900">
              <a:buClr>
                <a:srgbClr val="0856B4"/>
              </a:buClr>
              <a:buFont typeface="Arial" pitchFamily="34" charset="0"/>
              <a:buChar char="●"/>
              <a:defRPr/>
            </a:pPr>
            <a:r>
              <a:rPr lang="en-US" dirty="0" smtClean="0"/>
              <a:t>Powered Cargo improvement</a:t>
            </a:r>
          </a:p>
        </p:txBody>
      </p:sp>
      <p:sp>
        <p:nvSpPr>
          <p:cNvPr id="12" name="TextBox 11"/>
          <p:cNvSpPr txBox="1"/>
          <p:nvPr/>
        </p:nvSpPr>
        <p:spPr>
          <a:xfrm>
            <a:off x="6172200" y="2438400"/>
            <a:ext cx="3276600" cy="261610"/>
          </a:xfrm>
          <a:prstGeom prst="rect">
            <a:avLst/>
          </a:prstGeom>
          <a:noFill/>
        </p:spPr>
        <p:txBody>
          <a:bodyPr wrap="square">
            <a:spAutoFit/>
          </a:bodyPr>
          <a:lstStyle/>
          <a:p>
            <a:pPr algn="ctr">
              <a:defRPr/>
            </a:pPr>
            <a:r>
              <a:rPr lang="en-US" sz="1100" i="1" dirty="0" smtClean="0">
                <a:solidFill>
                  <a:srgbClr val="000000"/>
                </a:solidFill>
              </a:rPr>
              <a:t>DragonEye II on STS-133</a:t>
            </a:r>
            <a:endParaRPr lang="en-US" sz="1100" i="1" dirty="0">
              <a:solidFill>
                <a:srgbClr val="000000"/>
              </a:solidFill>
            </a:endParaRPr>
          </a:p>
        </p:txBody>
      </p:sp>
      <p:sp>
        <p:nvSpPr>
          <p:cNvPr id="18" name="TextBox 17"/>
          <p:cNvSpPr txBox="1"/>
          <p:nvPr/>
        </p:nvSpPr>
        <p:spPr>
          <a:xfrm>
            <a:off x="5530850" y="4462790"/>
            <a:ext cx="2776722" cy="261610"/>
          </a:xfrm>
          <a:prstGeom prst="rect">
            <a:avLst/>
          </a:prstGeom>
          <a:noFill/>
        </p:spPr>
        <p:txBody>
          <a:bodyPr wrap="none">
            <a:spAutoFit/>
          </a:bodyPr>
          <a:lstStyle/>
          <a:p>
            <a:pPr>
              <a:defRPr/>
            </a:pPr>
            <a:r>
              <a:rPr lang="en-US" sz="1100" i="1" dirty="0" smtClean="0">
                <a:solidFill>
                  <a:srgbClr val="000000"/>
                </a:solidFill>
              </a:rPr>
              <a:t>Dragon berthing </a:t>
            </a:r>
            <a:r>
              <a:rPr lang="en-US" sz="1100" i="1" dirty="0" err="1" smtClean="0">
                <a:solidFill>
                  <a:srgbClr val="000000"/>
                </a:solidFill>
              </a:rPr>
              <a:t>sim</a:t>
            </a:r>
            <a:r>
              <a:rPr lang="en-US" sz="1100" i="1" dirty="0" smtClean="0">
                <a:solidFill>
                  <a:srgbClr val="000000"/>
                </a:solidFill>
              </a:rPr>
              <a:t> with future ISS Crew</a:t>
            </a:r>
            <a:endParaRPr lang="en-US" sz="1100" i="1" dirty="0">
              <a:solidFill>
                <a:srgbClr val="000000"/>
              </a:solidFill>
            </a:endParaRPr>
          </a:p>
        </p:txBody>
      </p:sp>
      <p:pic>
        <p:nvPicPr>
          <p:cNvPr id="21" name="Picture 24" descr="iss026e029948.jpg"/>
          <p:cNvPicPr>
            <a:picLocks noChangeAspect="1"/>
          </p:cNvPicPr>
          <p:nvPr/>
        </p:nvPicPr>
        <p:blipFill>
          <a:blip r:embed="rId2" cstate="print"/>
          <a:srcRect l="8446" r="4280" b="15881"/>
          <a:stretch>
            <a:fillRect/>
          </a:stretch>
        </p:blipFill>
        <p:spPr bwMode="auto">
          <a:xfrm>
            <a:off x="6553200" y="914400"/>
            <a:ext cx="2362200" cy="1555732"/>
          </a:xfrm>
          <a:prstGeom prst="rect">
            <a:avLst/>
          </a:prstGeom>
          <a:noFill/>
          <a:ln w="9525">
            <a:solidFill>
              <a:schemeClr val="tx1"/>
            </a:solidFill>
            <a:miter lim="800000"/>
            <a:headEnd/>
            <a:tailEnd/>
          </a:ln>
        </p:spPr>
      </p:pic>
      <p:sp>
        <p:nvSpPr>
          <p:cNvPr id="22" name="Oval 21"/>
          <p:cNvSpPr/>
          <p:nvPr/>
        </p:nvSpPr>
        <p:spPr bwMode="auto">
          <a:xfrm>
            <a:off x="7543800" y="2057400"/>
            <a:ext cx="228599" cy="206375"/>
          </a:xfrm>
          <a:prstGeom prst="ellipse">
            <a:avLst/>
          </a:prstGeom>
          <a:noFill/>
          <a:ln w="28575" cap="flat" cmpd="sng" algn="ctr">
            <a:solidFill>
              <a:srgbClr val="FF0000"/>
            </a:solidFill>
            <a:prstDash val="solid"/>
            <a:round/>
            <a:headEnd type="none" w="med" len="med"/>
            <a:tailEnd type="none" w="med" len="med"/>
          </a:ln>
          <a:effectLst/>
        </p:spPr>
        <p:txBody>
          <a:bodyPr/>
          <a:lstStyle/>
          <a:p>
            <a:pPr>
              <a:defRPr/>
            </a:pPr>
            <a:endParaRPr lang="en-US" dirty="0">
              <a:solidFill>
                <a:srgbClr val="000000"/>
              </a:solidFill>
              <a:effectLst>
                <a:outerShdw blurRad="38100" dist="38100" dir="2700000" algn="tl">
                  <a:srgbClr val="000000">
                    <a:alpha val="43137"/>
                  </a:srgbClr>
                </a:outerShdw>
              </a:effectLst>
            </a:endParaRPr>
          </a:p>
        </p:txBody>
      </p:sp>
      <p:pic>
        <p:nvPicPr>
          <p:cNvPr id="23" name="Picture 7" descr="Description: cid:image009.jpg@01CBEDA8.EB9F85E0"/>
          <p:cNvPicPr>
            <a:picLocks noChangeAspect="1" noChangeArrowheads="1"/>
          </p:cNvPicPr>
          <p:nvPr/>
        </p:nvPicPr>
        <p:blipFill>
          <a:blip r:embed="rId3" cstate="print"/>
          <a:srcRect l="9031" r="9690"/>
          <a:stretch>
            <a:fillRect/>
          </a:stretch>
        </p:blipFill>
        <p:spPr bwMode="auto">
          <a:xfrm>
            <a:off x="5060950" y="228600"/>
            <a:ext cx="1371600" cy="1290637"/>
          </a:xfrm>
          <a:prstGeom prst="rect">
            <a:avLst/>
          </a:prstGeom>
          <a:noFill/>
          <a:ln w="9525">
            <a:noFill/>
            <a:miter lim="800000"/>
            <a:headEnd/>
            <a:tailEnd/>
          </a:ln>
        </p:spPr>
      </p:pic>
      <p:sp>
        <p:nvSpPr>
          <p:cNvPr id="25" name="TextBox 24"/>
          <p:cNvSpPr txBox="1"/>
          <p:nvPr/>
        </p:nvSpPr>
        <p:spPr>
          <a:xfrm>
            <a:off x="5060950" y="1447800"/>
            <a:ext cx="1447800" cy="430887"/>
          </a:xfrm>
          <a:prstGeom prst="rect">
            <a:avLst/>
          </a:prstGeom>
          <a:noFill/>
        </p:spPr>
        <p:txBody>
          <a:bodyPr wrap="square">
            <a:spAutoFit/>
          </a:bodyPr>
          <a:lstStyle/>
          <a:p>
            <a:pPr algn="ctr">
              <a:defRPr/>
            </a:pPr>
            <a:r>
              <a:rPr lang="en-US" sz="1100" i="1" dirty="0" smtClean="0">
                <a:solidFill>
                  <a:srgbClr val="000000"/>
                </a:solidFill>
              </a:rPr>
              <a:t>DragonEye II Thermal Imager</a:t>
            </a:r>
            <a:endParaRPr lang="en-US" sz="1100" i="1" dirty="0">
              <a:solidFill>
                <a:srgbClr val="000000"/>
              </a:solidFill>
            </a:endParaRPr>
          </a:p>
        </p:txBody>
      </p:sp>
      <p:pic>
        <p:nvPicPr>
          <p:cNvPr id="28" name="Picture 5" descr="Description: cid:image017.jpg@01CBEDA8.EB9F85E0"/>
          <p:cNvPicPr>
            <a:picLocks noChangeAspect="1" noChangeArrowheads="1"/>
          </p:cNvPicPr>
          <p:nvPr/>
        </p:nvPicPr>
        <p:blipFill>
          <a:blip r:embed="rId4" cstate="print"/>
          <a:srcRect/>
          <a:stretch>
            <a:fillRect/>
          </a:stretch>
        </p:blipFill>
        <p:spPr bwMode="auto">
          <a:xfrm>
            <a:off x="5024438" y="3318202"/>
            <a:ext cx="1868487" cy="1196975"/>
          </a:xfrm>
          <a:prstGeom prst="rect">
            <a:avLst/>
          </a:prstGeom>
          <a:noFill/>
          <a:ln w="9525">
            <a:noFill/>
            <a:miter lim="800000"/>
            <a:headEnd/>
            <a:tailEnd/>
          </a:ln>
        </p:spPr>
      </p:pic>
      <p:pic>
        <p:nvPicPr>
          <p:cNvPr id="29" name="Picture 6" descr="Description: cid:image010.jpg@01CBEDA8.EB9F85E0"/>
          <p:cNvPicPr>
            <a:picLocks noChangeAspect="1" noChangeArrowheads="1"/>
          </p:cNvPicPr>
          <p:nvPr/>
        </p:nvPicPr>
        <p:blipFill>
          <a:blip r:embed="rId5" cstate="print"/>
          <a:srcRect/>
          <a:stretch>
            <a:fillRect/>
          </a:stretch>
        </p:blipFill>
        <p:spPr bwMode="auto">
          <a:xfrm>
            <a:off x="6902450" y="3319790"/>
            <a:ext cx="2165350" cy="1169987"/>
          </a:xfrm>
          <a:prstGeom prst="rect">
            <a:avLst/>
          </a:prstGeom>
          <a:noFill/>
          <a:ln w="9525">
            <a:noFill/>
            <a:miter lim="800000"/>
            <a:headEnd/>
            <a:tailEnd/>
          </a:ln>
        </p:spPr>
      </p:pic>
      <p:sp>
        <p:nvSpPr>
          <p:cNvPr id="32" name="TextBox 31"/>
          <p:cNvSpPr txBox="1"/>
          <p:nvPr/>
        </p:nvSpPr>
        <p:spPr>
          <a:xfrm>
            <a:off x="6630426" y="6400800"/>
            <a:ext cx="2362200" cy="261610"/>
          </a:xfrm>
          <a:prstGeom prst="rect">
            <a:avLst/>
          </a:prstGeom>
          <a:noFill/>
        </p:spPr>
        <p:txBody>
          <a:bodyPr wrap="square">
            <a:spAutoFit/>
          </a:bodyPr>
          <a:lstStyle/>
          <a:p>
            <a:pPr algn="ctr">
              <a:defRPr/>
            </a:pPr>
            <a:r>
              <a:rPr lang="en-US" sz="1100" i="1" dirty="0" smtClean="0">
                <a:solidFill>
                  <a:srgbClr val="000000"/>
                </a:solidFill>
              </a:rPr>
              <a:t>C2 F9-003 Second Stage</a:t>
            </a:r>
            <a:endParaRPr lang="en-US" sz="1100" i="1" dirty="0">
              <a:solidFill>
                <a:srgbClr val="000000"/>
              </a:solidFill>
            </a:endParaRPr>
          </a:p>
        </p:txBody>
      </p:sp>
      <p:pic>
        <p:nvPicPr>
          <p:cNvPr id="33" name="Picture 32" descr="C:\Users\jinsprucker.SPACEX\Desktop\PHOTOS\20110318 1502 CDT 10-sec static fire F9-3 1st stage cropped.jp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30226" y="4674513"/>
            <a:ext cx="1355180" cy="1602797"/>
          </a:xfrm>
          <a:prstGeom prst="rect">
            <a:avLst/>
          </a:prstGeom>
          <a:noFill/>
          <a:ln>
            <a:noFill/>
          </a:ln>
        </p:spPr>
      </p:pic>
      <p:sp>
        <p:nvSpPr>
          <p:cNvPr id="34" name="TextBox 33"/>
          <p:cNvSpPr txBox="1"/>
          <p:nvPr/>
        </p:nvSpPr>
        <p:spPr>
          <a:xfrm>
            <a:off x="4954026" y="6198513"/>
            <a:ext cx="1600200" cy="430887"/>
          </a:xfrm>
          <a:prstGeom prst="rect">
            <a:avLst/>
          </a:prstGeom>
          <a:noFill/>
        </p:spPr>
        <p:txBody>
          <a:bodyPr wrap="square">
            <a:spAutoFit/>
          </a:bodyPr>
          <a:lstStyle/>
          <a:p>
            <a:pPr algn="ctr">
              <a:defRPr/>
            </a:pPr>
            <a:r>
              <a:rPr lang="en-US" sz="1100" i="1" dirty="0" smtClean="0">
                <a:solidFill>
                  <a:srgbClr val="000000"/>
                </a:solidFill>
              </a:rPr>
              <a:t>C2 F9-003 1</a:t>
            </a:r>
            <a:r>
              <a:rPr lang="en-US" sz="1100" i="1" baseline="30000" dirty="0" smtClean="0">
                <a:solidFill>
                  <a:srgbClr val="000000"/>
                </a:solidFill>
              </a:rPr>
              <a:t>st</a:t>
            </a:r>
            <a:r>
              <a:rPr lang="en-US" sz="1100" i="1" dirty="0" smtClean="0">
                <a:solidFill>
                  <a:srgbClr val="000000"/>
                </a:solidFill>
              </a:rPr>
              <a:t> Stage Static Fire</a:t>
            </a:r>
            <a:endParaRPr lang="en-US" sz="1100" i="1" dirty="0">
              <a:solidFill>
                <a:srgbClr val="000000"/>
              </a:solidFill>
            </a:endParaRPr>
          </a:p>
        </p:txBody>
      </p:sp>
      <p:pic>
        <p:nvPicPr>
          <p:cNvPr id="1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7000" y="4800600"/>
            <a:ext cx="2515626" cy="167971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05400" y="1828800"/>
            <a:ext cx="1371600" cy="14314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6400800" y="2819400"/>
            <a:ext cx="2057400" cy="261610"/>
          </a:xfrm>
          <a:prstGeom prst="rect">
            <a:avLst/>
          </a:prstGeom>
          <a:noFill/>
        </p:spPr>
        <p:txBody>
          <a:bodyPr wrap="square">
            <a:spAutoFit/>
          </a:bodyPr>
          <a:lstStyle/>
          <a:p>
            <a:pPr algn="ctr">
              <a:defRPr/>
            </a:pPr>
            <a:r>
              <a:rPr lang="en-US" sz="1100" i="1" dirty="0" smtClean="0">
                <a:solidFill>
                  <a:srgbClr val="000000"/>
                </a:solidFill>
              </a:rPr>
              <a:t>C2 Dragon capsule in assy</a:t>
            </a:r>
            <a:endParaRPr lang="en-US" sz="1100" i="1" dirty="0">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609600"/>
          </a:xfrm>
        </p:spPr>
        <p:txBody>
          <a:bodyPr/>
          <a:lstStyle/>
          <a:p>
            <a:pPr>
              <a:defRPr/>
            </a:pPr>
            <a:r>
              <a:rPr lang="en-US" dirty="0" smtClean="0"/>
              <a:t>SpaceX C1 Demo Mission, Dec. 8, 2010</a:t>
            </a:r>
          </a:p>
        </p:txBody>
      </p:sp>
      <p:sp>
        <p:nvSpPr>
          <p:cNvPr id="13" name="TextBox 7"/>
          <p:cNvSpPr txBox="1">
            <a:spLocks noChangeArrowheads="1"/>
          </p:cNvSpPr>
          <p:nvPr/>
        </p:nvSpPr>
        <p:spPr bwMode="auto">
          <a:xfrm>
            <a:off x="3505200" y="4767590"/>
            <a:ext cx="1828800" cy="261610"/>
          </a:xfrm>
          <a:prstGeom prst="rect">
            <a:avLst/>
          </a:prstGeom>
          <a:noFill/>
          <a:ln w="9525">
            <a:noFill/>
            <a:miter lim="800000"/>
            <a:headEnd/>
            <a:tailEnd/>
          </a:ln>
        </p:spPr>
        <p:txBody>
          <a:bodyPr wrap="square">
            <a:spAutoFit/>
          </a:bodyPr>
          <a:lstStyle/>
          <a:p>
            <a:pPr algn="ctr">
              <a:defRPr/>
            </a:pPr>
            <a:r>
              <a:rPr lang="en-US" sz="1100" i="1" dirty="0" smtClean="0">
                <a:solidFill>
                  <a:srgbClr val="000000"/>
                </a:solidFill>
              </a:rPr>
              <a:t>Dragon Recover Ops</a:t>
            </a:r>
            <a:endParaRPr lang="en-US" sz="1100" i="1" dirty="0">
              <a:solidFill>
                <a:srgbClr val="000000"/>
              </a:solidFill>
            </a:endParaRPr>
          </a:p>
        </p:txBody>
      </p:sp>
      <p:sp>
        <p:nvSpPr>
          <p:cNvPr id="14" name="TextBox 7"/>
          <p:cNvSpPr txBox="1">
            <a:spLocks noChangeArrowheads="1"/>
          </p:cNvSpPr>
          <p:nvPr/>
        </p:nvSpPr>
        <p:spPr bwMode="auto">
          <a:xfrm>
            <a:off x="436562" y="6019800"/>
            <a:ext cx="2535238" cy="430887"/>
          </a:xfrm>
          <a:prstGeom prst="rect">
            <a:avLst/>
          </a:prstGeom>
          <a:noFill/>
          <a:ln w="9525">
            <a:noFill/>
            <a:miter lim="800000"/>
            <a:headEnd/>
            <a:tailEnd/>
          </a:ln>
        </p:spPr>
        <p:txBody>
          <a:bodyPr wrap="square">
            <a:spAutoFit/>
          </a:bodyPr>
          <a:lstStyle/>
          <a:p>
            <a:pPr algn="ctr">
              <a:defRPr/>
            </a:pPr>
            <a:r>
              <a:rPr lang="en-US" sz="1100" i="1" dirty="0" smtClean="0">
                <a:solidFill>
                  <a:srgbClr val="000000"/>
                </a:solidFill>
              </a:rPr>
              <a:t>C1 Demo Mission launching from KSC on Dec 8, 2010</a:t>
            </a:r>
            <a:endParaRPr lang="en-US" sz="1100" i="1" dirty="0">
              <a:solidFill>
                <a:srgbClr val="000000"/>
              </a:solidFill>
            </a:endParaRPr>
          </a:p>
        </p:txBody>
      </p:sp>
      <p:pic>
        <p:nvPicPr>
          <p:cNvPr id="17" name="Picture 16" descr="vlcsnap-2011-03-31-13h06m27s213.png"/>
          <p:cNvPicPr>
            <a:picLocks noChangeAspect="1"/>
          </p:cNvPicPr>
          <p:nvPr/>
        </p:nvPicPr>
        <p:blipFill>
          <a:blip r:embed="rId2" cstate="print"/>
          <a:srcRect t="-2479" b="1981"/>
          <a:stretch>
            <a:fillRect/>
          </a:stretch>
        </p:blipFill>
        <p:spPr>
          <a:xfrm rot="16200000">
            <a:off x="-847324" y="2066526"/>
            <a:ext cx="5047451" cy="2895600"/>
          </a:xfrm>
          <a:prstGeom prst="rect">
            <a:avLst/>
          </a:prstGeom>
        </p:spPr>
      </p:pic>
      <p:pic>
        <p:nvPicPr>
          <p:cNvPr id="18" name="Picture 17" descr="978A1731(Dragon Recovery from P-3).JPG"/>
          <p:cNvPicPr>
            <a:picLocks noChangeAspect="1"/>
          </p:cNvPicPr>
          <p:nvPr/>
        </p:nvPicPr>
        <p:blipFill>
          <a:blip r:embed="rId3" cstate="print"/>
          <a:srcRect l="23358" t="25682" r="33712" b="28864"/>
          <a:stretch>
            <a:fillRect/>
          </a:stretch>
        </p:blipFill>
        <p:spPr>
          <a:xfrm>
            <a:off x="5943600" y="914400"/>
            <a:ext cx="2590800" cy="1828800"/>
          </a:xfrm>
          <a:prstGeom prst="rect">
            <a:avLst/>
          </a:prstGeom>
        </p:spPr>
      </p:pic>
      <p:pic>
        <p:nvPicPr>
          <p:cNvPr id="20" name="Picture 21" descr="http://www.spacex.com/assets/img/20101215_11.jpg"/>
          <p:cNvPicPr>
            <a:picLocks noChangeAspect="1" noChangeArrowheads="1"/>
          </p:cNvPicPr>
          <p:nvPr/>
        </p:nvPicPr>
        <p:blipFill>
          <a:blip r:embed="rId4" cstate="print"/>
          <a:srcRect/>
          <a:stretch>
            <a:fillRect/>
          </a:stretch>
        </p:blipFill>
        <p:spPr bwMode="auto">
          <a:xfrm>
            <a:off x="3505200" y="2362786"/>
            <a:ext cx="1828800" cy="2437814"/>
          </a:xfrm>
          <a:prstGeom prst="rect">
            <a:avLst/>
          </a:prstGeom>
          <a:noFill/>
          <a:ln w="3175">
            <a:solidFill>
              <a:schemeClr val="tx1"/>
            </a:solidFill>
            <a:miter lim="800000"/>
            <a:headEnd/>
            <a:tailEnd/>
          </a:ln>
        </p:spPr>
      </p:pic>
      <p:pic>
        <p:nvPicPr>
          <p:cNvPr id="22" name="Picture 19" descr="http://www.spacex.com/assets/img/20101215_01.jpg">
            <a:hlinkClick r:id="rId5"/>
          </p:cNvPr>
          <p:cNvPicPr>
            <a:picLocks noChangeAspect="1" noChangeArrowheads="1"/>
          </p:cNvPicPr>
          <p:nvPr/>
        </p:nvPicPr>
        <p:blipFill>
          <a:blip r:embed="rId6" cstate="print"/>
          <a:srcRect l="4878" t="15388" r="4878"/>
          <a:stretch>
            <a:fillRect/>
          </a:stretch>
        </p:blipFill>
        <p:spPr bwMode="auto">
          <a:xfrm>
            <a:off x="5867400" y="2895600"/>
            <a:ext cx="2819400" cy="1985472"/>
          </a:xfrm>
          <a:prstGeom prst="rect">
            <a:avLst/>
          </a:prstGeom>
          <a:noFill/>
          <a:ln w="9525">
            <a:noFill/>
            <a:miter lim="800000"/>
            <a:headEnd/>
            <a:tailEnd/>
          </a:ln>
        </p:spPr>
      </p:pic>
      <p:pic>
        <p:nvPicPr>
          <p:cNvPr id="23" name="Picture 23" descr="http://www.spacex.com/assets/img/20101215_04.jpg"/>
          <p:cNvPicPr>
            <a:picLocks noChangeAspect="1" noChangeArrowheads="1"/>
          </p:cNvPicPr>
          <p:nvPr/>
        </p:nvPicPr>
        <p:blipFill>
          <a:blip r:embed="rId7" cstate="print"/>
          <a:srcRect/>
          <a:stretch>
            <a:fillRect/>
          </a:stretch>
        </p:blipFill>
        <p:spPr bwMode="auto">
          <a:xfrm>
            <a:off x="3657600" y="914400"/>
            <a:ext cx="1625600" cy="1219200"/>
          </a:xfrm>
          <a:prstGeom prst="rect">
            <a:avLst/>
          </a:prstGeom>
          <a:noFill/>
          <a:ln w="9525">
            <a:noFill/>
            <a:miter lim="800000"/>
            <a:headEnd/>
            <a:tailEnd/>
          </a:ln>
        </p:spPr>
      </p:pic>
      <p:pic>
        <p:nvPicPr>
          <p:cNvPr id="24" name="Picture 29" descr="http://www.spacex.com/assets/img/20101215_10.jpg"/>
          <p:cNvPicPr>
            <a:picLocks noChangeAspect="1" noChangeArrowheads="1"/>
          </p:cNvPicPr>
          <p:nvPr/>
        </p:nvPicPr>
        <p:blipFill>
          <a:blip r:embed="rId8" cstate="print"/>
          <a:srcRect b="5124"/>
          <a:stretch>
            <a:fillRect/>
          </a:stretch>
        </p:blipFill>
        <p:spPr bwMode="auto">
          <a:xfrm>
            <a:off x="3429000" y="4990011"/>
            <a:ext cx="1981200" cy="1410789"/>
          </a:xfrm>
          <a:prstGeom prst="rect">
            <a:avLst/>
          </a:prstGeom>
          <a:noFill/>
          <a:ln w="9525">
            <a:noFill/>
            <a:miter lim="800000"/>
            <a:headEnd/>
            <a:tailEnd/>
          </a:ln>
        </p:spPr>
      </p:pic>
      <p:pic>
        <p:nvPicPr>
          <p:cNvPr id="25" name="Picture 27" descr="http://www.spacex.com/assets/img/20101215_02c.jpg"/>
          <p:cNvPicPr>
            <a:picLocks noChangeAspect="1" noChangeArrowheads="1"/>
          </p:cNvPicPr>
          <p:nvPr/>
        </p:nvPicPr>
        <p:blipFill>
          <a:blip r:embed="rId9" cstate="print"/>
          <a:srcRect/>
          <a:stretch>
            <a:fillRect/>
          </a:stretch>
        </p:blipFill>
        <p:spPr bwMode="auto">
          <a:xfrm>
            <a:off x="5867400" y="4953000"/>
            <a:ext cx="2720975" cy="1357312"/>
          </a:xfrm>
          <a:prstGeom prst="rect">
            <a:avLst/>
          </a:prstGeom>
          <a:noFill/>
          <a:ln w="9525">
            <a:noFill/>
            <a:miter lim="800000"/>
            <a:headEnd/>
            <a:tailEnd/>
          </a:ln>
        </p:spPr>
      </p:pic>
      <p:sp>
        <p:nvSpPr>
          <p:cNvPr id="26" name="TextBox 7"/>
          <p:cNvSpPr txBox="1">
            <a:spLocks noChangeArrowheads="1"/>
          </p:cNvSpPr>
          <p:nvPr/>
        </p:nvSpPr>
        <p:spPr bwMode="auto">
          <a:xfrm>
            <a:off x="5715000" y="4419600"/>
            <a:ext cx="3124200" cy="261610"/>
          </a:xfrm>
          <a:prstGeom prst="rect">
            <a:avLst/>
          </a:prstGeom>
          <a:noFill/>
          <a:ln w="9525">
            <a:noFill/>
            <a:miter lim="800000"/>
            <a:headEnd/>
            <a:tailEnd/>
          </a:ln>
        </p:spPr>
        <p:txBody>
          <a:bodyPr wrap="square">
            <a:spAutoFit/>
          </a:bodyPr>
          <a:lstStyle/>
          <a:p>
            <a:pPr algn="ctr">
              <a:defRPr/>
            </a:pPr>
            <a:r>
              <a:rPr lang="en-US" sz="1100" i="1" dirty="0" smtClean="0">
                <a:solidFill>
                  <a:srgbClr val="000000"/>
                </a:solidFill>
              </a:rPr>
              <a:t>Dragon Approaching Splashdown</a:t>
            </a:r>
            <a:endParaRPr lang="en-US" sz="1100" i="1" dirty="0">
              <a:solidFill>
                <a:srgbClr val="000000"/>
              </a:solidFill>
            </a:endParaRPr>
          </a:p>
        </p:txBody>
      </p:sp>
      <p:sp>
        <p:nvSpPr>
          <p:cNvPr id="27" name="TextBox 7"/>
          <p:cNvSpPr txBox="1">
            <a:spLocks noChangeArrowheads="1"/>
          </p:cNvSpPr>
          <p:nvPr/>
        </p:nvSpPr>
        <p:spPr bwMode="auto">
          <a:xfrm>
            <a:off x="5638800" y="6248400"/>
            <a:ext cx="3124200" cy="261610"/>
          </a:xfrm>
          <a:prstGeom prst="rect">
            <a:avLst/>
          </a:prstGeom>
          <a:noFill/>
          <a:ln w="9525">
            <a:noFill/>
            <a:miter lim="800000"/>
            <a:headEnd/>
            <a:tailEnd/>
          </a:ln>
        </p:spPr>
        <p:txBody>
          <a:bodyPr wrap="square">
            <a:spAutoFit/>
          </a:bodyPr>
          <a:lstStyle/>
          <a:p>
            <a:pPr algn="ctr">
              <a:defRPr/>
            </a:pPr>
            <a:r>
              <a:rPr lang="en-US" sz="1100" i="1" dirty="0" smtClean="0">
                <a:solidFill>
                  <a:srgbClr val="000000"/>
                </a:solidFill>
              </a:rPr>
              <a:t>Demo C1 Mission Orbital Path</a:t>
            </a:r>
            <a:endParaRPr lang="en-US" sz="1100" i="1" dirty="0">
              <a:solidFill>
                <a:srgbClr val="000000"/>
              </a:solidFill>
            </a:endParaRPr>
          </a:p>
        </p:txBody>
      </p:sp>
      <p:sp>
        <p:nvSpPr>
          <p:cNvPr id="28" name="TextBox 7"/>
          <p:cNvSpPr txBox="1">
            <a:spLocks noChangeArrowheads="1"/>
          </p:cNvSpPr>
          <p:nvPr/>
        </p:nvSpPr>
        <p:spPr bwMode="auto">
          <a:xfrm>
            <a:off x="3581400" y="2100590"/>
            <a:ext cx="1828800" cy="261610"/>
          </a:xfrm>
          <a:prstGeom prst="rect">
            <a:avLst/>
          </a:prstGeom>
          <a:noFill/>
          <a:ln w="9525">
            <a:noFill/>
            <a:miter lim="800000"/>
            <a:headEnd/>
            <a:tailEnd/>
          </a:ln>
        </p:spPr>
        <p:txBody>
          <a:bodyPr wrap="square">
            <a:spAutoFit/>
          </a:bodyPr>
          <a:lstStyle/>
          <a:p>
            <a:pPr algn="ctr">
              <a:defRPr/>
            </a:pPr>
            <a:r>
              <a:rPr lang="en-US" sz="1100" i="1" dirty="0" smtClean="0">
                <a:solidFill>
                  <a:srgbClr val="000000"/>
                </a:solidFill>
              </a:rPr>
              <a:t>Moments after stage sep</a:t>
            </a:r>
            <a:endParaRPr lang="en-US" sz="1100" i="1" dirty="0">
              <a:solidFill>
                <a:srgbClr val="000000"/>
              </a:solidFill>
            </a:endParaRPr>
          </a:p>
        </p:txBody>
      </p:sp>
      <p:sp>
        <p:nvSpPr>
          <p:cNvPr id="11" name="TextBox 7"/>
          <p:cNvSpPr txBox="1">
            <a:spLocks noChangeArrowheads="1"/>
          </p:cNvSpPr>
          <p:nvPr/>
        </p:nvSpPr>
        <p:spPr bwMode="auto">
          <a:xfrm>
            <a:off x="5638800" y="2514600"/>
            <a:ext cx="3124200" cy="261610"/>
          </a:xfrm>
          <a:prstGeom prst="rect">
            <a:avLst/>
          </a:prstGeom>
          <a:noFill/>
          <a:ln w="9525">
            <a:noFill/>
            <a:miter lim="800000"/>
            <a:headEnd/>
            <a:tailEnd/>
          </a:ln>
        </p:spPr>
        <p:txBody>
          <a:bodyPr wrap="square">
            <a:spAutoFit/>
          </a:bodyPr>
          <a:lstStyle/>
          <a:p>
            <a:pPr algn="ctr">
              <a:defRPr/>
            </a:pPr>
            <a:r>
              <a:rPr lang="en-US" sz="1100" i="1" dirty="0" smtClean="0">
                <a:solidFill>
                  <a:srgbClr val="FFFFFF"/>
                </a:solidFill>
              </a:rPr>
              <a:t>Dragon Recovery of C1 Demo Flight</a:t>
            </a:r>
            <a:endParaRPr lang="en-US" sz="1100" i="1" dirty="0">
              <a:solidFill>
                <a:srgbClr val="FFFFFF"/>
              </a:solidFill>
            </a:endParaRPr>
          </a:p>
        </p:txBody>
      </p:sp>
    </p:spTree>
  </p:cSld>
  <p:clrMapOvr>
    <a:masterClrMapping/>
  </p:clrMapOvr>
  <p:transition advClick="0">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le 177"/>
          <p:cNvGraphicFramePr>
            <a:graphicFrameLocks noGrp="1"/>
          </p:cNvGraphicFramePr>
          <p:nvPr/>
        </p:nvGraphicFramePr>
        <p:xfrm>
          <a:off x="152400" y="908050"/>
          <a:ext cx="8849425" cy="5236464"/>
        </p:xfrm>
        <a:graphic>
          <a:graphicData uri="http://schemas.openxmlformats.org/drawingml/2006/table">
            <a:tbl>
              <a:tblPr firstRow="1" bandRow="1">
                <a:tableStyleId>{91EBBBCC-DAD2-459C-BE2E-F6DE35CF9A28}</a:tableStyleId>
              </a:tblPr>
              <a:tblGrid>
                <a:gridCol w="201168"/>
                <a:gridCol w="1148965"/>
                <a:gridCol w="302358"/>
                <a:gridCol w="302358"/>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tblGrid>
              <a:tr h="228600">
                <a:tc>
                  <a:txBody>
                    <a:bodyPr/>
                    <a:lstStyle/>
                    <a:p>
                      <a:pPr marL="0" algn="ctr" defTabSz="914400" rtl="0" eaLnBrk="1" latinLnBrk="0" hangingPunct="1"/>
                      <a:endParaRPr lang="en-US" sz="75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endParaRPr lang="en-US" sz="900" dirty="0">
                        <a:latin typeface="+mn-lt"/>
                      </a:endParaRPr>
                    </a:p>
                  </a:txBody>
                  <a:tcPr marL="0" marR="0" marT="0" marB="0">
                    <a:lnL w="3175"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mn-lt"/>
                          <a:ea typeface="+mn-ea"/>
                          <a:cs typeface="+mn-cs"/>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mn-lt"/>
                          <a:ea typeface="+mn-ea"/>
                          <a:cs typeface="+mn-cs"/>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2">
                  <a:txBody>
                    <a:bodyPr/>
                    <a:lstStyle/>
                    <a:p>
                      <a:pPr algn="ctr"/>
                      <a:r>
                        <a:rPr lang="en-US" sz="900" dirty="0" smtClean="0">
                          <a:latin typeface="+mn-lt"/>
                        </a:rPr>
                        <a:t>2006</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2007</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2008</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2009</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2010</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2011</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2012</a:t>
                      </a: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r>
              <a:tr h="228600">
                <a:tc>
                  <a:txBody>
                    <a:bodyPr/>
                    <a:lstStyle/>
                    <a:p>
                      <a:pPr marL="0" algn="l" defTabSz="914400" rtl="0" eaLnBrk="1" latinLnBrk="0" hangingPunct="1"/>
                      <a:endParaRPr lang="en-US" sz="75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Milestones</a:t>
                      </a:r>
                      <a:endParaRPr lang="en-US" sz="900" b="1" kern="1200" dirty="0">
                        <a:solidFill>
                          <a:schemeClr val="lt1"/>
                        </a:solidFill>
                        <a:latin typeface="+mn-lt"/>
                        <a:ea typeface="+mn-ea"/>
                        <a:cs typeface="+mn-cs"/>
                      </a:endParaRPr>
                    </a:p>
                  </a:txBody>
                  <a:tcPr>
                    <a:lnL w="3175"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Total</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r>
              <a:tr h="152400">
                <a:tc>
                  <a:txBody>
                    <a:bodyPr/>
                    <a:lstStyle/>
                    <a:p>
                      <a:endParaRPr lang="en-US" sz="750" dirty="0">
                        <a:latin typeface="Arial" pitchFamily="34" charset="0"/>
                        <a:cs typeface="Arial" pitchFamily="34" charset="0"/>
                      </a:endParaRPr>
                    </a:p>
                  </a:txBody>
                  <a:tcPr marL="0" marR="0" marT="0" marB="0">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750" dirty="0">
                        <a:latin typeface="Arial" pitchFamily="34" charset="0"/>
                        <a:cs typeface="Arial" pitchFamily="34" charset="0"/>
                      </a:endParaRPr>
                    </a:p>
                  </a:txBody>
                  <a:tcPr marL="0" marR="0" marT="0" marB="0">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u="sng" dirty="0" smtClean="0">
                          <a:latin typeface="Arial" pitchFamily="34" charset="0"/>
                          <a:cs typeface="Arial" pitchFamily="34" charset="0"/>
                        </a:rPr>
                        <a:t>278.0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r>
                        <a:rPr lang="en-US" sz="750" b="1" dirty="0" smtClean="0">
                          <a:latin typeface="Arial" pitchFamily="34" charset="0"/>
                          <a:cs typeface="Arial" pitchFamily="34" charset="0"/>
                        </a:rPr>
                        <a:t>1</a:t>
                      </a:r>
                      <a:endParaRPr lang="en-US" sz="750" b="1" dirty="0">
                        <a:latin typeface="Arial" pitchFamily="34" charset="0"/>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Project Mgmt</a:t>
                      </a:r>
                      <a:r>
                        <a:rPr lang="en-US" sz="750" b="1" i="0" u="none" strike="noStrike" baseline="0" dirty="0" smtClean="0">
                          <a:solidFill>
                            <a:srgbClr val="000000"/>
                          </a:solidFill>
                          <a:latin typeface="Arial" pitchFamily="34" charset="0"/>
                          <a:cs typeface="Arial" pitchFamily="34" charset="0"/>
                        </a:rPr>
                        <a:t> </a:t>
                      </a:r>
                      <a:r>
                        <a:rPr lang="en-US" sz="750" b="1" i="0" u="none" strike="noStrike" dirty="0" smtClean="0">
                          <a:solidFill>
                            <a:srgbClr val="000000"/>
                          </a:solidFill>
                          <a:latin typeface="Arial" pitchFamily="34" charset="0"/>
                          <a:cs typeface="Arial" pitchFamily="34" charset="0"/>
                        </a:rPr>
                        <a:t>Plan </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23.1</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23.1</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a:solidFill>
                            <a:srgbClr val="000000"/>
                          </a:solidFill>
                          <a:latin typeface="Arial" pitchFamily="34" charset="0"/>
                          <a:cs typeface="Arial" pitchFamily="34" charset="0"/>
                        </a:rPr>
                        <a:t>Demo </a:t>
                      </a:r>
                      <a:r>
                        <a:rPr lang="en-US" sz="750" b="1" i="0" u="none" strike="noStrike" dirty="0" smtClean="0">
                          <a:solidFill>
                            <a:srgbClr val="000000"/>
                          </a:solidFill>
                          <a:latin typeface="Arial" pitchFamily="34" charset="0"/>
                          <a:cs typeface="Arial" pitchFamily="34" charset="0"/>
                        </a:rPr>
                        <a:t>1 </a:t>
                      </a:r>
                      <a:r>
                        <a:rPr lang="en-US" sz="750" b="1" i="0" u="none" strike="noStrike" dirty="0">
                          <a:solidFill>
                            <a:srgbClr val="000000"/>
                          </a:solidFill>
                          <a:latin typeface="Arial" pitchFamily="34" charset="0"/>
                          <a:cs typeface="Arial" pitchFamily="34" charset="0"/>
                        </a:rPr>
                        <a:t>SRR</a:t>
                      </a: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28.1</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3</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1 PDR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18.1</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46.2</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4</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Financing Round 1</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56.2</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5</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2 SRR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31.1</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87.4</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6</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Demo 1 CDR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8.1</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95.5</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7</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750" b="1" i="0" u="none" strike="noStrike" dirty="0" smtClean="0">
                          <a:solidFill>
                            <a:srgbClr val="000000"/>
                          </a:solidFill>
                          <a:latin typeface="Arial" pitchFamily="34" charset="0"/>
                          <a:cs typeface="Arial" pitchFamily="34" charset="0"/>
                        </a:rPr>
                        <a:t>Demo 3 SRR</a:t>
                      </a: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22.3</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117.8</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8</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Demo</a:t>
                      </a:r>
                      <a:r>
                        <a:rPr lang="en-US" sz="750" b="1" i="0" u="none" strike="noStrike" baseline="0" dirty="0" smtClean="0">
                          <a:solidFill>
                            <a:srgbClr val="000000"/>
                          </a:solidFill>
                          <a:latin typeface="Arial" pitchFamily="34" charset="0"/>
                          <a:cs typeface="Arial" pitchFamily="34" charset="0"/>
                        </a:rPr>
                        <a:t> 2 PDR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21.1</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139.0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9</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Draco Init. Hot fire</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6.0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145.0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10</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Financing Round 2</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155.0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11</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3 PDR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22.0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177.0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12</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Multi-Engine Test</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22.0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199.0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13</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2/3 CDR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224.0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14</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Financing Round</a:t>
                      </a:r>
                      <a:r>
                        <a:rPr lang="en-US" sz="750" b="1" i="0" u="none" strike="noStrike" baseline="0" dirty="0" smtClean="0">
                          <a:solidFill>
                            <a:srgbClr val="000000"/>
                          </a:solidFill>
                          <a:latin typeface="Arial" pitchFamily="34" charset="0"/>
                          <a:cs typeface="Arial" pitchFamily="34" charset="0"/>
                        </a:rPr>
                        <a:t> 3</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234.0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15</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1 RR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239.0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16</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750" b="1" i="0" u="none" strike="noStrike" dirty="0" smtClean="0">
                          <a:solidFill>
                            <a:srgbClr val="000000"/>
                          </a:solidFill>
                          <a:latin typeface="Arial" pitchFamily="34" charset="0"/>
                          <a:cs typeface="Arial" pitchFamily="34" charset="0"/>
                        </a:rPr>
                        <a:t>CUCU Flight Unit</a:t>
                      </a: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9.0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248.0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17</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1 Mission</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253.0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18</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b="1" i="0" u="none" strike="noStrike" dirty="0" smtClean="0">
                          <a:solidFill>
                            <a:srgbClr val="000000"/>
                          </a:solidFill>
                          <a:latin typeface="Arial" pitchFamily="34" charset="0"/>
                          <a:cs typeface="Arial" pitchFamily="34" charset="0"/>
                        </a:rPr>
                        <a:t>Demo 2</a:t>
                      </a:r>
                      <a:r>
                        <a:rPr lang="en-US" sz="750" b="1" i="0" u="none" strike="noStrike" baseline="0" dirty="0" smtClean="0">
                          <a:solidFill>
                            <a:srgbClr val="000000"/>
                          </a:solidFill>
                          <a:latin typeface="Arial" pitchFamily="34" charset="0"/>
                          <a:cs typeface="Arial" pitchFamily="34" charset="0"/>
                        </a:rPr>
                        <a:t> RR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19</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 2 Mission</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20</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750" b="1" i="0" u="none" strike="noStrike" dirty="0" smtClean="0">
                          <a:solidFill>
                            <a:srgbClr val="000000"/>
                          </a:solidFill>
                          <a:latin typeface="Arial" pitchFamily="34" charset="0"/>
                          <a:cs typeface="Arial" pitchFamily="34" charset="0"/>
                        </a:rPr>
                        <a:t>Cargo Int. Demo</a:t>
                      </a: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258.0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21</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Demo</a:t>
                      </a:r>
                      <a:r>
                        <a:rPr lang="en-US" sz="750" b="1" i="0" u="none" strike="noStrike" baseline="0" dirty="0" smtClean="0">
                          <a:solidFill>
                            <a:srgbClr val="000000"/>
                          </a:solidFill>
                          <a:latin typeface="Arial" pitchFamily="34" charset="0"/>
                          <a:cs typeface="Arial" pitchFamily="34" charset="0"/>
                        </a:rPr>
                        <a:t> 3 RR</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u="none" kern="1200" dirty="0" smtClean="0">
                          <a:solidFill>
                            <a:schemeClr val="dk1"/>
                          </a:solidFill>
                          <a:latin typeface="Arial" pitchFamily="34" charset="0"/>
                          <a:ea typeface="+mn-ea"/>
                          <a:cs typeface="Arial" pitchFamily="34" charset="0"/>
                        </a:rPr>
                        <a:t>22</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50" b="1" i="0" u="none" strike="noStrike" dirty="0" smtClean="0">
                          <a:solidFill>
                            <a:srgbClr val="000000"/>
                          </a:solidFill>
                          <a:latin typeface="Arial" pitchFamily="34" charset="0"/>
                          <a:cs typeface="Arial" pitchFamily="34" charset="0"/>
                        </a:rPr>
                        <a:t>Demo 3 Mission</a:t>
                      </a:r>
                      <a:endParaRPr lang="en-US" sz="750" dirty="0">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609600" y="228600"/>
            <a:ext cx="4664149" cy="609600"/>
          </a:xfrm>
        </p:spPr>
        <p:txBody>
          <a:bodyPr/>
          <a:lstStyle/>
          <a:p>
            <a:r>
              <a:rPr lang="en-US" dirty="0" smtClean="0"/>
              <a:t>SpaceX COTS Milestones </a:t>
            </a:r>
            <a:endParaRPr lang="en-US" dirty="0"/>
          </a:p>
        </p:txBody>
      </p:sp>
      <p:sp>
        <p:nvSpPr>
          <p:cNvPr id="110" name="TextBox 109"/>
          <p:cNvSpPr txBox="1"/>
          <p:nvPr/>
        </p:nvSpPr>
        <p:spPr>
          <a:xfrm>
            <a:off x="7526868" y="6549656"/>
            <a:ext cx="840956" cy="249765"/>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04-08-11</a:t>
            </a:r>
            <a:endParaRPr lang="en-US" sz="1000" dirty="0">
              <a:solidFill>
                <a:srgbClr val="000000"/>
              </a:solidFill>
              <a:latin typeface="Arial" pitchFamily="34" charset="0"/>
              <a:cs typeface="Arial" pitchFamily="34" charset="0"/>
            </a:endParaRPr>
          </a:p>
        </p:txBody>
      </p:sp>
      <p:sp>
        <p:nvSpPr>
          <p:cNvPr id="114" name="TextBox 113"/>
          <p:cNvSpPr txBox="1"/>
          <p:nvPr/>
        </p:nvSpPr>
        <p:spPr>
          <a:xfrm>
            <a:off x="3427163" y="4512780"/>
            <a:ext cx="30832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Feb </a:t>
            </a:r>
            <a:endParaRPr lang="en-US" sz="700" b="1" dirty="0">
              <a:solidFill>
                <a:srgbClr val="000000"/>
              </a:solidFill>
              <a:latin typeface="Arial" pitchFamily="34" charset="0"/>
              <a:cs typeface="Arial" pitchFamily="34" charset="0"/>
            </a:endParaRPr>
          </a:p>
        </p:txBody>
      </p:sp>
      <p:sp>
        <p:nvSpPr>
          <p:cNvPr id="32" name="AutoShape 23"/>
          <p:cNvSpPr>
            <a:spLocks noChangeArrowheads="1"/>
          </p:cNvSpPr>
          <p:nvPr/>
        </p:nvSpPr>
        <p:spPr bwMode="auto">
          <a:xfrm flipV="1">
            <a:off x="5088824" y="4680772"/>
            <a:ext cx="13782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80" name="Straight Arrow Connector 79"/>
          <p:cNvCxnSpPr>
            <a:stCxn id="32" idx="5"/>
            <a:endCxn id="150" idx="1"/>
          </p:cNvCxnSpPr>
          <p:nvPr/>
        </p:nvCxnSpPr>
        <p:spPr bwMode="auto">
          <a:xfrm flipV="1">
            <a:off x="5192189" y="4761638"/>
            <a:ext cx="199920" cy="10574"/>
          </a:xfrm>
          <a:prstGeom prst="straightConnector1">
            <a:avLst/>
          </a:prstGeom>
          <a:noFill/>
          <a:ln w="9525" cap="flat" cmpd="sng" algn="ctr">
            <a:solidFill>
              <a:schemeClr val="tx1"/>
            </a:solidFill>
            <a:prstDash val="dash"/>
            <a:round/>
            <a:headEnd type="none" w="lg" len="lg"/>
            <a:tailEnd type="triangle"/>
          </a:ln>
          <a:effectLst/>
        </p:spPr>
      </p:cxnSp>
      <p:sp>
        <p:nvSpPr>
          <p:cNvPr id="113" name="TextBox 112"/>
          <p:cNvSpPr txBox="1"/>
          <p:nvPr/>
        </p:nvSpPr>
        <p:spPr>
          <a:xfrm>
            <a:off x="4839738" y="4731829"/>
            <a:ext cx="26135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May</a:t>
            </a:r>
            <a:endParaRPr lang="en-US" sz="700" b="1" dirty="0">
              <a:solidFill>
                <a:srgbClr val="000000"/>
              </a:solidFill>
              <a:latin typeface="Arial" pitchFamily="34" charset="0"/>
              <a:cs typeface="Arial" pitchFamily="34" charset="0"/>
            </a:endParaRPr>
          </a:p>
        </p:txBody>
      </p:sp>
      <p:sp>
        <p:nvSpPr>
          <p:cNvPr id="140" name="TextBox 139"/>
          <p:cNvSpPr txBox="1"/>
          <p:nvPr/>
        </p:nvSpPr>
        <p:spPr>
          <a:xfrm>
            <a:off x="5393023" y="4731831"/>
            <a:ext cx="31963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 23</a:t>
            </a:r>
            <a:endParaRPr lang="en-US" sz="700" b="1" dirty="0">
              <a:solidFill>
                <a:srgbClr val="000000"/>
              </a:solidFill>
              <a:latin typeface="Arial" pitchFamily="34" charset="0"/>
              <a:cs typeface="Arial" pitchFamily="34" charset="0"/>
            </a:endParaRPr>
          </a:p>
        </p:txBody>
      </p:sp>
      <p:sp>
        <p:nvSpPr>
          <p:cNvPr id="14" name="AutoShape 54"/>
          <p:cNvSpPr>
            <a:spLocks noChangeArrowheads="1"/>
          </p:cNvSpPr>
          <p:nvPr/>
        </p:nvSpPr>
        <p:spPr bwMode="auto">
          <a:xfrm flipV="1">
            <a:off x="2715130" y="1952116"/>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28" name="TextBox 127"/>
          <p:cNvSpPr txBox="1"/>
          <p:nvPr/>
        </p:nvSpPr>
        <p:spPr>
          <a:xfrm>
            <a:off x="2747332" y="1992134"/>
            <a:ext cx="30448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Feb 8</a:t>
            </a:r>
            <a:endParaRPr lang="en-US" sz="700" b="1" dirty="0">
              <a:solidFill>
                <a:srgbClr val="000000"/>
              </a:solidFill>
              <a:latin typeface="Arial" pitchFamily="34" charset="0"/>
              <a:cs typeface="Arial" pitchFamily="34" charset="0"/>
            </a:endParaRPr>
          </a:p>
        </p:txBody>
      </p:sp>
      <p:sp>
        <p:nvSpPr>
          <p:cNvPr id="127" name="TextBox 126"/>
          <p:cNvSpPr txBox="1"/>
          <p:nvPr/>
        </p:nvSpPr>
        <p:spPr>
          <a:xfrm>
            <a:off x="2483107" y="1785456"/>
            <a:ext cx="347611"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Nov 29</a:t>
            </a:r>
            <a:endParaRPr lang="en-US" sz="700" b="1" dirty="0">
              <a:solidFill>
                <a:srgbClr val="000000"/>
              </a:solidFill>
              <a:latin typeface="Arial" pitchFamily="34" charset="0"/>
              <a:cs typeface="Arial" pitchFamily="34" charset="0"/>
            </a:endParaRPr>
          </a:p>
        </p:txBody>
      </p:sp>
      <p:sp>
        <p:nvSpPr>
          <p:cNvPr id="12" name="AutoShape 54"/>
          <p:cNvSpPr>
            <a:spLocks noChangeArrowheads="1"/>
          </p:cNvSpPr>
          <p:nvPr/>
        </p:nvSpPr>
        <p:spPr bwMode="auto">
          <a:xfrm flipV="1">
            <a:off x="2257218" y="1531031"/>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 name="AutoShape 54"/>
          <p:cNvSpPr>
            <a:spLocks noChangeArrowheads="1"/>
          </p:cNvSpPr>
          <p:nvPr/>
        </p:nvSpPr>
        <p:spPr bwMode="auto">
          <a:xfrm flipV="1">
            <a:off x="2452780" y="1742135"/>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0" name="AutoShape 54"/>
          <p:cNvSpPr>
            <a:spLocks noChangeArrowheads="1"/>
          </p:cNvSpPr>
          <p:nvPr/>
        </p:nvSpPr>
        <p:spPr bwMode="auto">
          <a:xfrm flipV="1">
            <a:off x="3238377" y="2584126"/>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23" name="TextBox 122"/>
          <p:cNvSpPr txBox="1"/>
          <p:nvPr/>
        </p:nvSpPr>
        <p:spPr>
          <a:xfrm>
            <a:off x="3261439" y="2641088"/>
            <a:ext cx="35110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Aug 22</a:t>
            </a:r>
            <a:endParaRPr lang="en-US" sz="700" b="1" dirty="0">
              <a:solidFill>
                <a:srgbClr val="000000"/>
              </a:solidFill>
              <a:latin typeface="Arial" pitchFamily="34" charset="0"/>
              <a:cs typeface="Arial" pitchFamily="34" charset="0"/>
            </a:endParaRPr>
          </a:p>
        </p:txBody>
      </p:sp>
      <p:sp>
        <p:nvSpPr>
          <p:cNvPr id="19" name="AutoShape 54"/>
          <p:cNvSpPr>
            <a:spLocks noChangeArrowheads="1"/>
          </p:cNvSpPr>
          <p:nvPr/>
        </p:nvSpPr>
        <p:spPr bwMode="auto">
          <a:xfrm flipV="1">
            <a:off x="3418578" y="2796664"/>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2" name="TextBox 131"/>
          <p:cNvSpPr txBox="1"/>
          <p:nvPr/>
        </p:nvSpPr>
        <p:spPr>
          <a:xfrm>
            <a:off x="2280256" y="1571875"/>
            <a:ext cx="34411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 15</a:t>
            </a:r>
            <a:endParaRPr lang="en-US" sz="700" b="1" dirty="0">
              <a:solidFill>
                <a:srgbClr val="000000"/>
              </a:solidFill>
              <a:latin typeface="Arial" pitchFamily="34" charset="0"/>
              <a:cs typeface="Arial" pitchFamily="34" charset="0"/>
            </a:endParaRPr>
          </a:p>
        </p:txBody>
      </p:sp>
      <p:sp>
        <p:nvSpPr>
          <p:cNvPr id="111" name="AutoShape 54"/>
          <p:cNvSpPr>
            <a:spLocks noChangeArrowheads="1"/>
          </p:cNvSpPr>
          <p:nvPr/>
        </p:nvSpPr>
        <p:spPr bwMode="auto">
          <a:xfrm flipV="1">
            <a:off x="2791322" y="216206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29" name="TextBox 128"/>
          <p:cNvSpPr txBox="1"/>
          <p:nvPr/>
        </p:nvSpPr>
        <p:spPr>
          <a:xfrm>
            <a:off x="2826022" y="2214383"/>
            <a:ext cx="30564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1</a:t>
            </a:r>
            <a:endParaRPr lang="en-US" sz="700" b="1" dirty="0">
              <a:solidFill>
                <a:srgbClr val="000000"/>
              </a:solidFill>
              <a:latin typeface="Arial" pitchFamily="34" charset="0"/>
              <a:cs typeface="Arial" pitchFamily="34" charset="0"/>
            </a:endParaRPr>
          </a:p>
        </p:txBody>
      </p:sp>
      <p:sp>
        <p:nvSpPr>
          <p:cNvPr id="133" name="AutoShape 54"/>
          <p:cNvSpPr>
            <a:spLocks noChangeArrowheads="1"/>
          </p:cNvSpPr>
          <p:nvPr/>
        </p:nvSpPr>
        <p:spPr bwMode="auto">
          <a:xfrm flipV="1">
            <a:off x="2794786" y="2377968"/>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4" name="TextBox 133"/>
          <p:cNvSpPr txBox="1"/>
          <p:nvPr/>
        </p:nvSpPr>
        <p:spPr>
          <a:xfrm>
            <a:off x="2829486" y="2416282"/>
            <a:ext cx="34178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15</a:t>
            </a:r>
            <a:endParaRPr lang="en-US" sz="700" b="1" dirty="0">
              <a:solidFill>
                <a:srgbClr val="000000"/>
              </a:solidFill>
              <a:latin typeface="Arial" pitchFamily="34" charset="0"/>
              <a:cs typeface="Arial" pitchFamily="34" charset="0"/>
            </a:endParaRPr>
          </a:p>
        </p:txBody>
      </p:sp>
      <p:sp>
        <p:nvSpPr>
          <p:cNvPr id="137" name="TextBox 136"/>
          <p:cNvSpPr txBox="1"/>
          <p:nvPr/>
        </p:nvSpPr>
        <p:spPr>
          <a:xfrm>
            <a:off x="3934842" y="3907918"/>
            <a:ext cx="31497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Aug 4</a:t>
            </a:r>
            <a:endParaRPr lang="en-US" sz="700" b="1" dirty="0">
              <a:solidFill>
                <a:srgbClr val="000000"/>
              </a:solidFill>
              <a:latin typeface="Arial" pitchFamily="34" charset="0"/>
              <a:cs typeface="Arial" pitchFamily="34" charset="0"/>
            </a:endParaRPr>
          </a:p>
        </p:txBody>
      </p:sp>
      <p:sp>
        <p:nvSpPr>
          <p:cNvPr id="33" name="AutoShape 23"/>
          <p:cNvSpPr>
            <a:spLocks noChangeArrowheads="1"/>
          </p:cNvSpPr>
          <p:nvPr/>
        </p:nvSpPr>
        <p:spPr bwMode="auto">
          <a:xfrm flipV="1">
            <a:off x="4870346" y="4476352"/>
            <a:ext cx="13782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5" name="AutoShape 23"/>
          <p:cNvSpPr>
            <a:spLocks noChangeArrowheads="1"/>
          </p:cNvSpPr>
          <p:nvPr/>
        </p:nvSpPr>
        <p:spPr bwMode="auto">
          <a:xfrm flipV="1">
            <a:off x="3769821" y="4467798"/>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08" name="TextBox 107"/>
          <p:cNvSpPr txBox="1"/>
          <p:nvPr/>
        </p:nvSpPr>
        <p:spPr>
          <a:xfrm>
            <a:off x="4926506" y="4528920"/>
            <a:ext cx="25085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cxnSp>
        <p:nvCxnSpPr>
          <p:cNvPr id="72" name="Straight Arrow Connector 71"/>
          <p:cNvCxnSpPr>
            <a:stCxn id="33" idx="5"/>
            <a:endCxn id="198" idx="1"/>
          </p:cNvCxnSpPr>
          <p:nvPr/>
        </p:nvCxnSpPr>
        <p:spPr bwMode="auto">
          <a:xfrm flipV="1">
            <a:off x="4973711" y="4558879"/>
            <a:ext cx="1286340" cy="9763"/>
          </a:xfrm>
          <a:prstGeom prst="straightConnector1">
            <a:avLst/>
          </a:prstGeom>
          <a:noFill/>
          <a:ln w="9525" cap="flat" cmpd="sng" algn="ctr">
            <a:solidFill>
              <a:srgbClr val="FF0000"/>
            </a:solidFill>
            <a:prstDash val="dash"/>
            <a:round/>
            <a:headEnd type="none" w="lg" len="lg"/>
            <a:tailEnd type="triangle"/>
          </a:ln>
          <a:effectLst/>
        </p:spPr>
      </p:cxnSp>
      <p:sp>
        <p:nvSpPr>
          <p:cNvPr id="95" name="TextBox 94"/>
          <p:cNvSpPr txBox="1"/>
          <p:nvPr/>
        </p:nvSpPr>
        <p:spPr>
          <a:xfrm>
            <a:off x="6269526" y="4520643"/>
            <a:ext cx="349841"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 8</a:t>
            </a:r>
            <a:endParaRPr lang="en-US" sz="700" b="1" dirty="0">
              <a:solidFill>
                <a:srgbClr val="000000"/>
              </a:solidFill>
              <a:latin typeface="Arial" pitchFamily="34" charset="0"/>
              <a:cs typeface="Arial" pitchFamily="34" charset="0"/>
            </a:endParaRPr>
          </a:p>
        </p:txBody>
      </p:sp>
      <p:sp>
        <p:nvSpPr>
          <p:cNvPr id="96" name="TextBox 95"/>
          <p:cNvSpPr txBox="1"/>
          <p:nvPr/>
        </p:nvSpPr>
        <p:spPr>
          <a:xfrm>
            <a:off x="4476750" y="4307973"/>
            <a:ext cx="460172" cy="200055"/>
          </a:xfrm>
          <a:prstGeom prst="rect">
            <a:avLst/>
          </a:prstGeom>
          <a:noFill/>
        </p:spPr>
        <p:txBody>
          <a:bodyPr wrap="square" rtlCol="0">
            <a:spAutoFit/>
          </a:bodyPr>
          <a:lstStyle/>
          <a:p>
            <a:r>
              <a:rPr lang="en-US" sz="700" b="1" dirty="0" smtClean="0">
                <a:solidFill>
                  <a:srgbClr val="000000"/>
                </a:solidFill>
                <a:latin typeface="Arial" pitchFamily="34" charset="0"/>
                <a:cs typeface="Arial" pitchFamily="34" charset="0"/>
              </a:rPr>
              <a:t>Feb 8</a:t>
            </a:r>
            <a:endParaRPr lang="en-US" sz="700" b="1" dirty="0">
              <a:solidFill>
                <a:srgbClr val="000000"/>
              </a:solidFill>
              <a:latin typeface="Arial" pitchFamily="34" charset="0"/>
              <a:cs typeface="Arial" pitchFamily="34" charset="0"/>
            </a:endParaRPr>
          </a:p>
        </p:txBody>
      </p:sp>
      <p:sp>
        <p:nvSpPr>
          <p:cNvPr id="99" name="TextBox 98"/>
          <p:cNvSpPr txBox="1"/>
          <p:nvPr/>
        </p:nvSpPr>
        <p:spPr>
          <a:xfrm>
            <a:off x="4249376" y="4114277"/>
            <a:ext cx="34411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18</a:t>
            </a:r>
            <a:endParaRPr lang="en-US" sz="700" b="1" dirty="0">
              <a:solidFill>
                <a:srgbClr val="000000"/>
              </a:solidFill>
              <a:latin typeface="Arial" pitchFamily="34" charset="0"/>
              <a:cs typeface="Arial" pitchFamily="34" charset="0"/>
            </a:endParaRPr>
          </a:p>
        </p:txBody>
      </p:sp>
      <p:sp>
        <p:nvSpPr>
          <p:cNvPr id="100" name="TextBox 99"/>
          <p:cNvSpPr txBox="1"/>
          <p:nvPr/>
        </p:nvSpPr>
        <p:spPr>
          <a:xfrm>
            <a:off x="4762843" y="4104766"/>
            <a:ext cx="26484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Jan </a:t>
            </a:r>
            <a:endParaRPr lang="en-US" sz="700" b="1" dirty="0">
              <a:solidFill>
                <a:srgbClr val="000000"/>
              </a:solidFill>
              <a:latin typeface="Arial" pitchFamily="34" charset="0"/>
              <a:cs typeface="Arial" pitchFamily="34" charset="0"/>
            </a:endParaRPr>
          </a:p>
        </p:txBody>
      </p:sp>
      <p:sp>
        <p:nvSpPr>
          <p:cNvPr id="23" name="AutoShape 54"/>
          <p:cNvSpPr>
            <a:spLocks noChangeArrowheads="1"/>
          </p:cNvSpPr>
          <p:nvPr/>
        </p:nvSpPr>
        <p:spPr bwMode="auto">
          <a:xfrm flipV="1">
            <a:off x="3834205" y="3213174"/>
            <a:ext cx="137160" cy="164592"/>
          </a:xfrm>
          <a:prstGeom prst="triangle">
            <a:avLst>
              <a:gd name="adj" fmla="val 46713"/>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17" name="TextBox 116"/>
          <p:cNvSpPr txBox="1"/>
          <p:nvPr/>
        </p:nvSpPr>
        <p:spPr>
          <a:xfrm>
            <a:off x="3875526" y="3473015"/>
            <a:ext cx="34178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21</a:t>
            </a:r>
            <a:endParaRPr lang="en-US" sz="700" b="1" dirty="0">
              <a:solidFill>
                <a:srgbClr val="000000"/>
              </a:solidFill>
              <a:latin typeface="Arial" pitchFamily="34" charset="0"/>
              <a:cs typeface="Arial" pitchFamily="34" charset="0"/>
            </a:endParaRPr>
          </a:p>
        </p:txBody>
      </p:sp>
      <p:sp>
        <p:nvSpPr>
          <p:cNvPr id="118" name="TextBox 117"/>
          <p:cNvSpPr txBox="1"/>
          <p:nvPr/>
        </p:nvSpPr>
        <p:spPr>
          <a:xfrm>
            <a:off x="3877165" y="3257606"/>
            <a:ext cx="34178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21</a:t>
            </a:r>
            <a:endParaRPr lang="en-US" sz="700" b="1" dirty="0">
              <a:solidFill>
                <a:srgbClr val="000000"/>
              </a:solidFill>
              <a:latin typeface="Arial" pitchFamily="34" charset="0"/>
              <a:cs typeface="Arial" pitchFamily="34" charset="0"/>
            </a:endParaRPr>
          </a:p>
        </p:txBody>
      </p:sp>
      <p:sp>
        <p:nvSpPr>
          <p:cNvPr id="21" name="AutoShape 54"/>
          <p:cNvSpPr>
            <a:spLocks noChangeArrowheads="1"/>
          </p:cNvSpPr>
          <p:nvPr/>
        </p:nvSpPr>
        <p:spPr bwMode="auto">
          <a:xfrm flipV="1">
            <a:off x="3564724" y="3002380"/>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19" name="TextBox 118"/>
          <p:cNvSpPr txBox="1"/>
          <p:nvPr/>
        </p:nvSpPr>
        <p:spPr>
          <a:xfrm>
            <a:off x="3622523" y="3051144"/>
            <a:ext cx="34411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19</a:t>
            </a:r>
            <a:endParaRPr lang="en-US" sz="700" b="1" dirty="0">
              <a:solidFill>
                <a:srgbClr val="000000"/>
              </a:solidFill>
              <a:latin typeface="Arial" pitchFamily="34" charset="0"/>
              <a:cs typeface="Arial" pitchFamily="34" charset="0"/>
            </a:endParaRPr>
          </a:p>
        </p:txBody>
      </p:sp>
      <p:sp>
        <p:nvSpPr>
          <p:cNvPr id="124" name="TextBox 123"/>
          <p:cNvSpPr txBox="1"/>
          <p:nvPr/>
        </p:nvSpPr>
        <p:spPr>
          <a:xfrm>
            <a:off x="3431215" y="2850644"/>
            <a:ext cx="33478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Oct 29</a:t>
            </a:r>
            <a:endParaRPr lang="en-US" sz="700" b="1" dirty="0">
              <a:solidFill>
                <a:srgbClr val="000000"/>
              </a:solidFill>
              <a:latin typeface="Arial" pitchFamily="34" charset="0"/>
              <a:cs typeface="Arial" pitchFamily="34" charset="0"/>
            </a:endParaRPr>
          </a:p>
        </p:txBody>
      </p:sp>
      <p:sp>
        <p:nvSpPr>
          <p:cNvPr id="22" name="AutoShape 54"/>
          <p:cNvSpPr>
            <a:spLocks noChangeArrowheads="1"/>
          </p:cNvSpPr>
          <p:nvPr/>
        </p:nvSpPr>
        <p:spPr bwMode="auto">
          <a:xfrm flipV="1">
            <a:off x="4121061" y="3635611"/>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4" name="AutoShape 54"/>
          <p:cNvSpPr>
            <a:spLocks noChangeArrowheads="1"/>
          </p:cNvSpPr>
          <p:nvPr/>
        </p:nvSpPr>
        <p:spPr bwMode="auto">
          <a:xfrm flipV="1">
            <a:off x="3848023" y="3424067"/>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46" name="AutoShape 23"/>
          <p:cNvSpPr>
            <a:spLocks noChangeArrowheads="1"/>
          </p:cNvSpPr>
          <p:nvPr/>
        </p:nvSpPr>
        <p:spPr bwMode="auto">
          <a:xfrm flipV="1">
            <a:off x="3952091" y="3635333"/>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70" name="Straight Arrow Connector 69"/>
          <p:cNvCxnSpPr>
            <a:stCxn id="46" idx="5"/>
            <a:endCxn id="22" idx="1"/>
          </p:cNvCxnSpPr>
          <p:nvPr/>
        </p:nvCxnSpPr>
        <p:spPr bwMode="auto">
          <a:xfrm flipV="1">
            <a:off x="4054961" y="3717907"/>
            <a:ext cx="100139" cy="8866"/>
          </a:xfrm>
          <a:prstGeom prst="straightConnector1">
            <a:avLst/>
          </a:prstGeom>
          <a:noFill/>
          <a:ln w="9525" cap="flat" cmpd="sng" algn="ctr">
            <a:solidFill>
              <a:schemeClr val="tx1"/>
            </a:solidFill>
            <a:prstDash val="dash"/>
            <a:round/>
            <a:headEnd type="none" w="lg" len="lg"/>
            <a:tailEnd type="triangle"/>
          </a:ln>
          <a:effectLst/>
        </p:spPr>
      </p:cxnSp>
      <p:sp>
        <p:nvSpPr>
          <p:cNvPr id="115" name="TextBox 114"/>
          <p:cNvSpPr txBox="1"/>
          <p:nvPr/>
        </p:nvSpPr>
        <p:spPr>
          <a:xfrm>
            <a:off x="4169374" y="3676944"/>
            <a:ext cx="34061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 27</a:t>
            </a:r>
            <a:endParaRPr lang="en-US" sz="700" b="1" dirty="0">
              <a:solidFill>
                <a:srgbClr val="000000"/>
              </a:solidFill>
              <a:latin typeface="Arial" pitchFamily="34" charset="0"/>
              <a:cs typeface="Arial" pitchFamily="34" charset="0"/>
            </a:endParaRPr>
          </a:p>
        </p:txBody>
      </p:sp>
      <p:sp>
        <p:nvSpPr>
          <p:cNvPr id="120" name="TextBox 119"/>
          <p:cNvSpPr txBox="1"/>
          <p:nvPr/>
        </p:nvSpPr>
        <p:spPr>
          <a:xfrm>
            <a:off x="3719707" y="3681720"/>
            <a:ext cx="24619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a:t>
            </a:r>
            <a:endParaRPr lang="en-US" sz="700" b="1" dirty="0">
              <a:solidFill>
                <a:srgbClr val="000000"/>
              </a:solidFill>
              <a:latin typeface="Arial" pitchFamily="34" charset="0"/>
              <a:cs typeface="Arial" pitchFamily="34" charset="0"/>
            </a:endParaRPr>
          </a:p>
        </p:txBody>
      </p:sp>
      <p:sp>
        <p:nvSpPr>
          <p:cNvPr id="136" name="AutoShape 23"/>
          <p:cNvSpPr>
            <a:spLocks noChangeArrowheads="1"/>
          </p:cNvSpPr>
          <p:nvPr/>
        </p:nvSpPr>
        <p:spPr bwMode="auto">
          <a:xfrm flipV="1">
            <a:off x="4391731" y="3836940"/>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8" name="TextBox 137"/>
          <p:cNvSpPr txBox="1"/>
          <p:nvPr/>
        </p:nvSpPr>
        <p:spPr>
          <a:xfrm>
            <a:off x="4374951" y="3907918"/>
            <a:ext cx="25318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8" name="AutoShape 54"/>
          <p:cNvSpPr>
            <a:spLocks noChangeArrowheads="1"/>
          </p:cNvSpPr>
          <p:nvPr/>
        </p:nvSpPr>
        <p:spPr bwMode="auto">
          <a:xfrm flipV="1">
            <a:off x="4296087" y="3837819"/>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9" name="AutoShape 23"/>
          <p:cNvSpPr>
            <a:spLocks noChangeArrowheads="1"/>
          </p:cNvSpPr>
          <p:nvPr/>
        </p:nvSpPr>
        <p:spPr bwMode="auto">
          <a:xfrm flipV="1">
            <a:off x="4746026" y="4049665"/>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41" name="AutoShape 23"/>
          <p:cNvSpPr>
            <a:spLocks noChangeArrowheads="1"/>
          </p:cNvSpPr>
          <p:nvPr/>
        </p:nvSpPr>
        <p:spPr bwMode="auto">
          <a:xfrm flipV="1">
            <a:off x="4858577" y="4265903"/>
            <a:ext cx="162948" cy="196759"/>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42" name="TextBox 141"/>
          <p:cNvSpPr txBox="1"/>
          <p:nvPr/>
        </p:nvSpPr>
        <p:spPr>
          <a:xfrm>
            <a:off x="4942355" y="4312730"/>
            <a:ext cx="25085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sp>
        <p:nvSpPr>
          <p:cNvPr id="143" name="AutoShape 54"/>
          <p:cNvSpPr>
            <a:spLocks noChangeArrowheads="1"/>
          </p:cNvSpPr>
          <p:nvPr/>
        </p:nvSpPr>
        <p:spPr bwMode="auto">
          <a:xfrm flipV="1">
            <a:off x="4804313" y="4261681"/>
            <a:ext cx="136154"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cxnSp>
        <p:nvCxnSpPr>
          <p:cNvPr id="146" name="Straight Arrow Connector 145"/>
          <p:cNvCxnSpPr>
            <a:stCxn id="45" idx="5"/>
            <a:endCxn id="33" idx="1"/>
          </p:cNvCxnSpPr>
          <p:nvPr/>
        </p:nvCxnSpPr>
        <p:spPr bwMode="auto">
          <a:xfrm>
            <a:off x="3872691" y="4559238"/>
            <a:ext cx="1032110" cy="9404"/>
          </a:xfrm>
          <a:prstGeom prst="straightConnector1">
            <a:avLst/>
          </a:prstGeom>
          <a:noFill/>
          <a:ln w="9525" cap="flat" cmpd="sng" algn="ctr">
            <a:solidFill>
              <a:schemeClr val="tx1"/>
            </a:solidFill>
            <a:prstDash val="dash"/>
            <a:round/>
            <a:headEnd type="none" w="lg" len="lg"/>
            <a:tailEnd type="triangle"/>
          </a:ln>
          <a:effectLst/>
        </p:spPr>
      </p:cxnSp>
      <p:sp>
        <p:nvSpPr>
          <p:cNvPr id="150" name="AutoShape 54"/>
          <p:cNvSpPr>
            <a:spLocks noChangeArrowheads="1"/>
          </p:cNvSpPr>
          <p:nvPr/>
        </p:nvSpPr>
        <p:spPr bwMode="auto">
          <a:xfrm flipV="1">
            <a:off x="5357819" y="4679342"/>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87" name="AutoShape 23"/>
          <p:cNvSpPr>
            <a:spLocks noChangeArrowheads="1"/>
          </p:cNvSpPr>
          <p:nvPr/>
        </p:nvSpPr>
        <p:spPr bwMode="auto">
          <a:xfrm flipV="1">
            <a:off x="5159575" y="4893865"/>
            <a:ext cx="13782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88" name="AutoShape 23"/>
          <p:cNvSpPr>
            <a:spLocks noChangeArrowheads="1"/>
          </p:cNvSpPr>
          <p:nvPr/>
        </p:nvSpPr>
        <p:spPr bwMode="auto">
          <a:xfrm flipV="1">
            <a:off x="4364121" y="4898011"/>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89" name="TextBox 88"/>
          <p:cNvSpPr txBox="1"/>
          <p:nvPr/>
        </p:nvSpPr>
        <p:spPr>
          <a:xfrm>
            <a:off x="5163827" y="4965197"/>
            <a:ext cx="24969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a:t>
            </a:r>
            <a:endParaRPr lang="en-US" sz="700" b="1" dirty="0">
              <a:solidFill>
                <a:srgbClr val="000000"/>
              </a:solidFill>
              <a:latin typeface="Arial" pitchFamily="34" charset="0"/>
              <a:cs typeface="Arial" pitchFamily="34" charset="0"/>
            </a:endParaRPr>
          </a:p>
        </p:txBody>
      </p:sp>
      <p:sp>
        <p:nvSpPr>
          <p:cNvPr id="91" name="TextBox 90"/>
          <p:cNvSpPr txBox="1"/>
          <p:nvPr/>
        </p:nvSpPr>
        <p:spPr>
          <a:xfrm>
            <a:off x="4113791" y="4943873"/>
            <a:ext cx="25318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cxnSp>
        <p:nvCxnSpPr>
          <p:cNvPr id="94" name="Straight Arrow Connector 93"/>
          <p:cNvCxnSpPr>
            <a:stCxn id="87" idx="5"/>
            <a:endCxn id="195" idx="1"/>
          </p:cNvCxnSpPr>
          <p:nvPr/>
        </p:nvCxnSpPr>
        <p:spPr bwMode="auto">
          <a:xfrm flipV="1">
            <a:off x="5262940" y="4985995"/>
            <a:ext cx="1532166" cy="160"/>
          </a:xfrm>
          <a:prstGeom prst="straightConnector1">
            <a:avLst/>
          </a:prstGeom>
          <a:noFill/>
          <a:ln w="9525" cap="flat" cmpd="sng" algn="ctr">
            <a:solidFill>
              <a:srgbClr val="FF0000"/>
            </a:solidFill>
            <a:prstDash val="dash"/>
            <a:round/>
            <a:headEnd type="none" w="lg" len="lg"/>
            <a:tailEnd type="triangle"/>
          </a:ln>
          <a:effectLst/>
        </p:spPr>
      </p:cxnSp>
      <p:sp>
        <p:nvSpPr>
          <p:cNvPr id="109" name="TextBox 108"/>
          <p:cNvSpPr txBox="1"/>
          <p:nvPr/>
        </p:nvSpPr>
        <p:spPr>
          <a:xfrm>
            <a:off x="6827909" y="4954016"/>
            <a:ext cx="39537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15</a:t>
            </a:r>
            <a:endParaRPr lang="en-US" sz="700" b="1" dirty="0">
              <a:solidFill>
                <a:srgbClr val="000000"/>
              </a:solidFill>
              <a:latin typeface="Arial" pitchFamily="34" charset="0"/>
              <a:cs typeface="Arial" pitchFamily="34" charset="0"/>
            </a:endParaRPr>
          </a:p>
        </p:txBody>
      </p:sp>
      <p:cxnSp>
        <p:nvCxnSpPr>
          <p:cNvPr id="112" name="Straight Arrow Connector 111"/>
          <p:cNvCxnSpPr>
            <a:stCxn id="88" idx="5"/>
            <a:endCxn id="87" idx="1"/>
          </p:cNvCxnSpPr>
          <p:nvPr/>
        </p:nvCxnSpPr>
        <p:spPr bwMode="auto">
          <a:xfrm flipV="1">
            <a:off x="4466991" y="4986155"/>
            <a:ext cx="727039" cy="3296"/>
          </a:xfrm>
          <a:prstGeom prst="straightConnector1">
            <a:avLst/>
          </a:prstGeom>
          <a:noFill/>
          <a:ln w="9525" cap="flat" cmpd="sng" algn="ctr">
            <a:solidFill>
              <a:schemeClr val="tx1"/>
            </a:solidFill>
            <a:prstDash val="dash"/>
            <a:round/>
            <a:headEnd type="none" w="lg" len="lg"/>
            <a:tailEnd type="triangle"/>
          </a:ln>
          <a:effectLst/>
        </p:spPr>
      </p:cxnSp>
      <p:sp>
        <p:nvSpPr>
          <p:cNvPr id="116" name="AutoShape 23"/>
          <p:cNvSpPr>
            <a:spLocks noChangeArrowheads="1"/>
          </p:cNvSpPr>
          <p:nvPr/>
        </p:nvSpPr>
        <p:spPr bwMode="auto">
          <a:xfrm flipV="1">
            <a:off x="5632067" y="5313264"/>
            <a:ext cx="13782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21" name="AutoShape 23"/>
          <p:cNvSpPr>
            <a:spLocks noChangeArrowheads="1"/>
          </p:cNvSpPr>
          <p:nvPr/>
        </p:nvSpPr>
        <p:spPr bwMode="auto">
          <a:xfrm flipV="1">
            <a:off x="5160294" y="5308848"/>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22" name="TextBox 121"/>
          <p:cNvSpPr txBox="1"/>
          <p:nvPr/>
        </p:nvSpPr>
        <p:spPr>
          <a:xfrm>
            <a:off x="5659547" y="5382384"/>
            <a:ext cx="25668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Nov</a:t>
            </a:r>
            <a:endParaRPr lang="en-US" sz="700" b="1" dirty="0">
              <a:solidFill>
                <a:srgbClr val="000000"/>
              </a:solidFill>
              <a:latin typeface="Arial" pitchFamily="34" charset="0"/>
              <a:cs typeface="Arial" pitchFamily="34" charset="0"/>
            </a:endParaRPr>
          </a:p>
        </p:txBody>
      </p:sp>
      <p:sp>
        <p:nvSpPr>
          <p:cNvPr id="125" name="TextBox 124"/>
          <p:cNvSpPr txBox="1"/>
          <p:nvPr/>
        </p:nvSpPr>
        <p:spPr>
          <a:xfrm>
            <a:off x="4915336" y="5366787"/>
            <a:ext cx="249693"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Jun</a:t>
            </a:r>
            <a:endParaRPr lang="en-US" sz="700" b="1" dirty="0">
              <a:solidFill>
                <a:srgbClr val="000000"/>
              </a:solidFill>
              <a:latin typeface="Arial" pitchFamily="34" charset="0"/>
              <a:cs typeface="Arial" pitchFamily="34" charset="0"/>
            </a:endParaRPr>
          </a:p>
        </p:txBody>
      </p:sp>
      <p:cxnSp>
        <p:nvCxnSpPr>
          <p:cNvPr id="126" name="Straight Arrow Connector 125"/>
          <p:cNvCxnSpPr>
            <a:stCxn id="116" idx="5"/>
            <a:endCxn id="130" idx="1"/>
          </p:cNvCxnSpPr>
          <p:nvPr/>
        </p:nvCxnSpPr>
        <p:spPr bwMode="auto">
          <a:xfrm flipV="1">
            <a:off x="5735432" y="5401788"/>
            <a:ext cx="2050141" cy="3766"/>
          </a:xfrm>
          <a:prstGeom prst="straightConnector1">
            <a:avLst/>
          </a:prstGeom>
          <a:noFill/>
          <a:ln w="9525" cap="flat" cmpd="sng" algn="ctr">
            <a:solidFill>
              <a:srgbClr val="FF0000"/>
            </a:solidFill>
            <a:prstDash val="dash"/>
            <a:round/>
            <a:headEnd type="none" w="lg" len="lg"/>
            <a:tailEnd type="triangle"/>
          </a:ln>
          <a:effectLst/>
        </p:spPr>
      </p:cxnSp>
      <p:sp>
        <p:nvSpPr>
          <p:cNvPr id="130" name="AutoShape 244"/>
          <p:cNvSpPr>
            <a:spLocks noChangeArrowheads="1"/>
          </p:cNvSpPr>
          <p:nvPr/>
        </p:nvSpPr>
        <p:spPr bwMode="auto">
          <a:xfrm flipV="1">
            <a:off x="7751283" y="5309224"/>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31" name="TextBox 130"/>
          <p:cNvSpPr txBox="1"/>
          <p:nvPr/>
        </p:nvSpPr>
        <p:spPr>
          <a:xfrm>
            <a:off x="7775920" y="5379102"/>
            <a:ext cx="35298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Nov</a:t>
            </a:r>
            <a:endParaRPr lang="en-US" sz="700" b="1" dirty="0">
              <a:solidFill>
                <a:srgbClr val="000000"/>
              </a:solidFill>
              <a:latin typeface="Arial" pitchFamily="34" charset="0"/>
              <a:cs typeface="Arial" pitchFamily="34" charset="0"/>
            </a:endParaRPr>
          </a:p>
        </p:txBody>
      </p:sp>
      <p:cxnSp>
        <p:nvCxnSpPr>
          <p:cNvPr id="135" name="Straight Arrow Connector 134"/>
          <p:cNvCxnSpPr>
            <a:stCxn id="121" idx="5"/>
            <a:endCxn id="116" idx="1"/>
          </p:cNvCxnSpPr>
          <p:nvPr/>
        </p:nvCxnSpPr>
        <p:spPr bwMode="auto">
          <a:xfrm>
            <a:off x="5263164" y="5400288"/>
            <a:ext cx="403358" cy="5266"/>
          </a:xfrm>
          <a:prstGeom prst="straightConnector1">
            <a:avLst/>
          </a:prstGeom>
          <a:noFill/>
          <a:ln w="9525" cap="flat" cmpd="sng" algn="ctr">
            <a:solidFill>
              <a:schemeClr val="tx1"/>
            </a:solidFill>
            <a:prstDash val="dash"/>
            <a:round/>
            <a:headEnd type="none" w="lg" len="lg"/>
            <a:tailEnd type="triangle"/>
          </a:ln>
          <a:effectLst/>
        </p:spPr>
      </p:cxnSp>
      <p:sp>
        <p:nvSpPr>
          <p:cNvPr id="145" name="AutoShape 23"/>
          <p:cNvSpPr>
            <a:spLocks noChangeArrowheads="1"/>
          </p:cNvSpPr>
          <p:nvPr/>
        </p:nvSpPr>
        <p:spPr bwMode="auto">
          <a:xfrm flipV="1">
            <a:off x="5802453" y="5526691"/>
            <a:ext cx="13782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48" name="TextBox 147"/>
          <p:cNvSpPr txBox="1"/>
          <p:nvPr/>
        </p:nvSpPr>
        <p:spPr>
          <a:xfrm>
            <a:off x="5818291" y="5571297"/>
            <a:ext cx="24619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Jan</a:t>
            </a:r>
            <a:endParaRPr lang="en-US" sz="700" b="1" dirty="0">
              <a:solidFill>
                <a:srgbClr val="000000"/>
              </a:solidFill>
              <a:latin typeface="Arial" pitchFamily="34" charset="0"/>
              <a:cs typeface="Arial" pitchFamily="34" charset="0"/>
            </a:endParaRPr>
          </a:p>
        </p:txBody>
      </p:sp>
      <p:sp>
        <p:nvSpPr>
          <p:cNvPr id="153" name="TextBox 152"/>
          <p:cNvSpPr txBox="1"/>
          <p:nvPr/>
        </p:nvSpPr>
        <p:spPr>
          <a:xfrm>
            <a:off x="5324003" y="5573154"/>
            <a:ext cx="34411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18</a:t>
            </a:r>
            <a:endParaRPr lang="en-US" sz="700" b="1" dirty="0">
              <a:solidFill>
                <a:srgbClr val="000000"/>
              </a:solidFill>
              <a:latin typeface="Arial" pitchFamily="34" charset="0"/>
              <a:cs typeface="Arial" pitchFamily="34" charset="0"/>
            </a:endParaRPr>
          </a:p>
        </p:txBody>
      </p:sp>
      <p:sp>
        <p:nvSpPr>
          <p:cNvPr id="155" name="AutoShape 23"/>
          <p:cNvSpPr>
            <a:spLocks noChangeArrowheads="1"/>
          </p:cNvSpPr>
          <p:nvPr/>
        </p:nvSpPr>
        <p:spPr bwMode="auto">
          <a:xfrm flipV="1">
            <a:off x="5431166" y="5104325"/>
            <a:ext cx="13782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56" name="AutoShape 23"/>
          <p:cNvSpPr>
            <a:spLocks noChangeArrowheads="1"/>
          </p:cNvSpPr>
          <p:nvPr/>
        </p:nvSpPr>
        <p:spPr bwMode="auto">
          <a:xfrm flipV="1">
            <a:off x="4632379" y="5101795"/>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57" name="TextBox 156"/>
          <p:cNvSpPr txBox="1"/>
          <p:nvPr/>
        </p:nvSpPr>
        <p:spPr>
          <a:xfrm>
            <a:off x="5472686" y="5150237"/>
            <a:ext cx="253189" cy="182880"/>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sp>
        <p:nvSpPr>
          <p:cNvPr id="158" name="TextBox 157"/>
          <p:cNvSpPr txBox="1"/>
          <p:nvPr/>
        </p:nvSpPr>
        <p:spPr>
          <a:xfrm>
            <a:off x="4377565" y="5140971"/>
            <a:ext cx="25318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a:t>
            </a:r>
            <a:endParaRPr lang="en-US" sz="700" b="1" dirty="0">
              <a:solidFill>
                <a:srgbClr val="000000"/>
              </a:solidFill>
              <a:latin typeface="Arial" pitchFamily="34" charset="0"/>
              <a:cs typeface="Arial" pitchFamily="34" charset="0"/>
            </a:endParaRPr>
          </a:p>
        </p:txBody>
      </p:sp>
      <p:cxnSp>
        <p:nvCxnSpPr>
          <p:cNvPr id="159" name="Straight Arrow Connector 158"/>
          <p:cNvCxnSpPr>
            <a:stCxn id="155" idx="5"/>
            <a:endCxn id="160" idx="1"/>
          </p:cNvCxnSpPr>
          <p:nvPr/>
        </p:nvCxnSpPr>
        <p:spPr bwMode="auto">
          <a:xfrm>
            <a:off x="5534531" y="5196615"/>
            <a:ext cx="2037169" cy="8037"/>
          </a:xfrm>
          <a:prstGeom prst="straightConnector1">
            <a:avLst/>
          </a:prstGeom>
          <a:noFill/>
          <a:ln w="9525" cap="flat" cmpd="sng" algn="ctr">
            <a:solidFill>
              <a:srgbClr val="FF0000"/>
            </a:solidFill>
            <a:prstDash val="dash"/>
            <a:round/>
            <a:headEnd type="none" w="lg" len="lg"/>
            <a:tailEnd type="triangle"/>
          </a:ln>
          <a:effectLst/>
        </p:spPr>
      </p:cxnSp>
      <p:sp>
        <p:nvSpPr>
          <p:cNvPr id="160" name="AutoShape 244"/>
          <p:cNvSpPr>
            <a:spLocks noChangeArrowheads="1"/>
          </p:cNvSpPr>
          <p:nvPr/>
        </p:nvSpPr>
        <p:spPr bwMode="auto">
          <a:xfrm flipV="1">
            <a:off x="7537410" y="5112088"/>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61" name="TextBox 160"/>
          <p:cNvSpPr txBox="1"/>
          <p:nvPr/>
        </p:nvSpPr>
        <p:spPr>
          <a:xfrm>
            <a:off x="7579152" y="5154481"/>
            <a:ext cx="34817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cxnSp>
        <p:nvCxnSpPr>
          <p:cNvPr id="162" name="Straight Arrow Connector 161"/>
          <p:cNvCxnSpPr>
            <a:stCxn id="156" idx="5"/>
            <a:endCxn id="155" idx="1"/>
          </p:cNvCxnSpPr>
          <p:nvPr/>
        </p:nvCxnSpPr>
        <p:spPr bwMode="auto">
          <a:xfrm>
            <a:off x="4735249" y="5193235"/>
            <a:ext cx="730372" cy="3380"/>
          </a:xfrm>
          <a:prstGeom prst="straightConnector1">
            <a:avLst/>
          </a:prstGeom>
          <a:noFill/>
          <a:ln w="9525" cap="flat" cmpd="sng" algn="ctr">
            <a:solidFill>
              <a:schemeClr val="tx1"/>
            </a:solidFill>
            <a:prstDash val="dash"/>
            <a:round/>
            <a:headEnd type="none" w="lg" len="lg"/>
            <a:tailEnd type="triangle"/>
          </a:ln>
          <a:effectLst/>
        </p:spPr>
      </p:cxnSp>
      <p:sp>
        <p:nvSpPr>
          <p:cNvPr id="163" name="AutoShape 23"/>
          <p:cNvSpPr>
            <a:spLocks noChangeArrowheads="1"/>
          </p:cNvSpPr>
          <p:nvPr/>
        </p:nvSpPr>
        <p:spPr bwMode="auto">
          <a:xfrm flipV="1">
            <a:off x="5810003" y="5734910"/>
            <a:ext cx="137160"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64" name="AutoShape 23"/>
          <p:cNvSpPr>
            <a:spLocks noChangeArrowheads="1"/>
          </p:cNvSpPr>
          <p:nvPr/>
        </p:nvSpPr>
        <p:spPr bwMode="auto">
          <a:xfrm flipV="1">
            <a:off x="5253868" y="5731120"/>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65" name="TextBox 164"/>
          <p:cNvSpPr txBox="1"/>
          <p:nvPr/>
        </p:nvSpPr>
        <p:spPr>
          <a:xfrm>
            <a:off x="5827299" y="5796717"/>
            <a:ext cx="246195"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Jan</a:t>
            </a:r>
            <a:endParaRPr lang="en-US" sz="700" b="1" dirty="0">
              <a:solidFill>
                <a:srgbClr val="000000"/>
              </a:solidFill>
              <a:latin typeface="Arial" pitchFamily="34" charset="0"/>
              <a:cs typeface="Arial" pitchFamily="34" charset="0"/>
            </a:endParaRPr>
          </a:p>
        </p:txBody>
      </p:sp>
      <p:sp>
        <p:nvSpPr>
          <p:cNvPr id="166" name="TextBox 165"/>
          <p:cNvSpPr txBox="1"/>
          <p:nvPr/>
        </p:nvSpPr>
        <p:spPr>
          <a:xfrm>
            <a:off x="5039529" y="5774433"/>
            <a:ext cx="22871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Jul</a:t>
            </a:r>
            <a:endParaRPr lang="en-US" sz="700" b="1" dirty="0">
              <a:solidFill>
                <a:srgbClr val="000000"/>
              </a:solidFill>
              <a:latin typeface="Arial" pitchFamily="34" charset="0"/>
              <a:cs typeface="Arial" pitchFamily="34" charset="0"/>
            </a:endParaRPr>
          </a:p>
        </p:txBody>
      </p:sp>
      <p:cxnSp>
        <p:nvCxnSpPr>
          <p:cNvPr id="167" name="Straight Arrow Connector 166"/>
          <p:cNvCxnSpPr>
            <a:stCxn id="163" idx="5"/>
            <a:endCxn id="168" idx="1"/>
          </p:cNvCxnSpPr>
          <p:nvPr/>
        </p:nvCxnSpPr>
        <p:spPr bwMode="auto">
          <a:xfrm flipV="1">
            <a:off x="5912873" y="5826715"/>
            <a:ext cx="1938093" cy="485"/>
          </a:xfrm>
          <a:prstGeom prst="straightConnector1">
            <a:avLst/>
          </a:prstGeom>
          <a:noFill/>
          <a:ln w="9525" cap="flat" cmpd="sng" algn="ctr">
            <a:solidFill>
              <a:srgbClr val="FF0000"/>
            </a:solidFill>
            <a:prstDash val="dash"/>
            <a:round/>
            <a:headEnd type="none" w="lg" len="lg"/>
            <a:tailEnd type="triangle"/>
          </a:ln>
          <a:effectLst/>
        </p:spPr>
      </p:cxnSp>
      <p:sp>
        <p:nvSpPr>
          <p:cNvPr id="168" name="AutoShape 244"/>
          <p:cNvSpPr>
            <a:spLocks noChangeArrowheads="1"/>
          </p:cNvSpPr>
          <p:nvPr/>
        </p:nvSpPr>
        <p:spPr bwMode="auto">
          <a:xfrm flipV="1">
            <a:off x="7816676" y="5734151"/>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69" name="TextBox 168"/>
          <p:cNvSpPr txBox="1"/>
          <p:nvPr/>
        </p:nvSpPr>
        <p:spPr>
          <a:xfrm>
            <a:off x="7854569" y="5786177"/>
            <a:ext cx="348172"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a:t>
            </a:r>
            <a:endParaRPr lang="en-US" sz="700" b="1" dirty="0">
              <a:solidFill>
                <a:srgbClr val="000000"/>
              </a:solidFill>
              <a:latin typeface="Arial" pitchFamily="34" charset="0"/>
              <a:cs typeface="Arial" pitchFamily="34" charset="0"/>
            </a:endParaRPr>
          </a:p>
        </p:txBody>
      </p:sp>
      <p:cxnSp>
        <p:nvCxnSpPr>
          <p:cNvPr id="170" name="Straight Arrow Connector 169"/>
          <p:cNvCxnSpPr>
            <a:stCxn id="164" idx="5"/>
            <a:endCxn id="163" idx="1"/>
          </p:cNvCxnSpPr>
          <p:nvPr/>
        </p:nvCxnSpPr>
        <p:spPr bwMode="auto">
          <a:xfrm>
            <a:off x="5356738" y="5822560"/>
            <a:ext cx="487555" cy="4640"/>
          </a:xfrm>
          <a:prstGeom prst="straightConnector1">
            <a:avLst/>
          </a:prstGeom>
          <a:noFill/>
          <a:ln w="9525" cap="flat" cmpd="sng" algn="ctr">
            <a:solidFill>
              <a:schemeClr val="tx1"/>
            </a:solidFill>
            <a:prstDash val="dash"/>
            <a:round/>
            <a:headEnd type="none" w="lg" len="lg"/>
            <a:tailEnd type="triangle"/>
          </a:ln>
          <a:effectLst/>
        </p:spPr>
      </p:cxnSp>
      <p:sp>
        <p:nvSpPr>
          <p:cNvPr id="171" name="AutoShape 23"/>
          <p:cNvSpPr>
            <a:spLocks noChangeArrowheads="1"/>
          </p:cNvSpPr>
          <p:nvPr/>
        </p:nvSpPr>
        <p:spPr bwMode="auto">
          <a:xfrm flipV="1">
            <a:off x="5960888" y="5946680"/>
            <a:ext cx="137821" cy="184581"/>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72" name="AutoShape 23"/>
          <p:cNvSpPr>
            <a:spLocks noChangeArrowheads="1"/>
          </p:cNvSpPr>
          <p:nvPr/>
        </p:nvSpPr>
        <p:spPr bwMode="auto">
          <a:xfrm flipV="1">
            <a:off x="5426967" y="5943850"/>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73" name="TextBox 172"/>
          <p:cNvSpPr txBox="1"/>
          <p:nvPr/>
        </p:nvSpPr>
        <p:spPr>
          <a:xfrm>
            <a:off x="6007339" y="5993222"/>
            <a:ext cx="250858"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sp>
        <p:nvSpPr>
          <p:cNvPr id="174" name="TextBox 173"/>
          <p:cNvSpPr txBox="1"/>
          <p:nvPr/>
        </p:nvSpPr>
        <p:spPr>
          <a:xfrm>
            <a:off x="5183156" y="5990996"/>
            <a:ext cx="253189"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Sep</a:t>
            </a:r>
            <a:endParaRPr lang="en-US" sz="700" b="1" dirty="0">
              <a:solidFill>
                <a:srgbClr val="000000"/>
              </a:solidFill>
              <a:latin typeface="Arial" pitchFamily="34" charset="0"/>
              <a:cs typeface="Arial" pitchFamily="34" charset="0"/>
            </a:endParaRPr>
          </a:p>
        </p:txBody>
      </p:sp>
      <p:cxnSp>
        <p:nvCxnSpPr>
          <p:cNvPr id="175" name="Straight Arrow Connector 174"/>
          <p:cNvCxnSpPr>
            <a:stCxn id="171" idx="5"/>
            <a:endCxn id="176" idx="1"/>
          </p:cNvCxnSpPr>
          <p:nvPr/>
        </p:nvCxnSpPr>
        <p:spPr bwMode="auto">
          <a:xfrm flipV="1">
            <a:off x="6064254" y="6036114"/>
            <a:ext cx="1896499" cy="2856"/>
          </a:xfrm>
          <a:prstGeom prst="straightConnector1">
            <a:avLst/>
          </a:prstGeom>
          <a:noFill/>
          <a:ln w="9525" cap="flat" cmpd="sng" algn="ctr">
            <a:solidFill>
              <a:srgbClr val="FF0000"/>
            </a:solidFill>
            <a:prstDash val="dash"/>
            <a:round/>
            <a:headEnd type="none" w="lg" len="lg"/>
            <a:tailEnd type="triangle"/>
          </a:ln>
          <a:effectLst/>
        </p:spPr>
      </p:cxnSp>
      <p:sp>
        <p:nvSpPr>
          <p:cNvPr id="176" name="AutoShape 244"/>
          <p:cNvSpPr>
            <a:spLocks noChangeArrowheads="1"/>
          </p:cNvSpPr>
          <p:nvPr/>
        </p:nvSpPr>
        <p:spPr bwMode="auto">
          <a:xfrm flipV="1">
            <a:off x="7926463" y="5943550"/>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77" name="TextBox 176"/>
          <p:cNvSpPr txBox="1"/>
          <p:nvPr/>
        </p:nvSpPr>
        <p:spPr>
          <a:xfrm>
            <a:off x="7965040" y="5987742"/>
            <a:ext cx="33855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Jan</a:t>
            </a:r>
            <a:endParaRPr lang="en-US" sz="700" b="1" dirty="0">
              <a:solidFill>
                <a:srgbClr val="000000"/>
              </a:solidFill>
              <a:latin typeface="Arial" pitchFamily="34" charset="0"/>
              <a:cs typeface="Arial" pitchFamily="34" charset="0"/>
            </a:endParaRPr>
          </a:p>
        </p:txBody>
      </p:sp>
      <p:cxnSp>
        <p:nvCxnSpPr>
          <p:cNvPr id="179" name="Straight Arrow Connector 178"/>
          <p:cNvCxnSpPr>
            <a:stCxn id="172" idx="5"/>
            <a:endCxn id="171" idx="1"/>
          </p:cNvCxnSpPr>
          <p:nvPr/>
        </p:nvCxnSpPr>
        <p:spPr bwMode="auto">
          <a:xfrm>
            <a:off x="5529837" y="6035290"/>
            <a:ext cx="465506" cy="3680"/>
          </a:xfrm>
          <a:prstGeom prst="straightConnector1">
            <a:avLst/>
          </a:prstGeom>
          <a:noFill/>
          <a:ln w="9525" cap="flat" cmpd="sng" algn="ctr">
            <a:solidFill>
              <a:schemeClr val="tx1"/>
            </a:solidFill>
            <a:prstDash val="dash"/>
            <a:round/>
            <a:headEnd type="none" w="lg" len="lg"/>
            <a:tailEnd type="triangle"/>
          </a:ln>
          <a:effectLst/>
        </p:spPr>
      </p:cxnSp>
      <p:sp>
        <p:nvSpPr>
          <p:cNvPr id="147" name="AutoShape 54"/>
          <p:cNvSpPr>
            <a:spLocks noChangeArrowheads="1"/>
          </p:cNvSpPr>
          <p:nvPr/>
        </p:nvSpPr>
        <p:spPr bwMode="auto">
          <a:xfrm flipV="1">
            <a:off x="5668707" y="5525118"/>
            <a:ext cx="136154" cy="189860"/>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195" name="AutoShape 54"/>
          <p:cNvSpPr>
            <a:spLocks noChangeArrowheads="1"/>
          </p:cNvSpPr>
          <p:nvPr/>
        </p:nvSpPr>
        <p:spPr bwMode="auto">
          <a:xfrm flipV="1">
            <a:off x="6760816" y="4903699"/>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sp>
        <p:nvSpPr>
          <p:cNvPr id="198" name="AutoShape 54"/>
          <p:cNvSpPr>
            <a:spLocks noChangeArrowheads="1"/>
          </p:cNvSpPr>
          <p:nvPr/>
        </p:nvSpPr>
        <p:spPr bwMode="auto">
          <a:xfrm flipV="1">
            <a:off x="6225761" y="4476583"/>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rgbClr val="000000"/>
              </a:solidFill>
            </a:endParaRPr>
          </a:p>
        </p:txBody>
      </p:sp>
      <p:cxnSp>
        <p:nvCxnSpPr>
          <p:cNvPr id="206" name="Straight Arrow Connector 205"/>
          <p:cNvCxnSpPr>
            <a:stCxn id="145" idx="1"/>
            <a:endCxn id="147" idx="5"/>
          </p:cNvCxnSpPr>
          <p:nvPr/>
        </p:nvCxnSpPr>
        <p:spPr bwMode="auto">
          <a:xfrm rot="10800000" flipV="1">
            <a:off x="5770824" y="5618980"/>
            <a:ext cx="66085" cy="1067"/>
          </a:xfrm>
          <a:prstGeom prst="straightConnector1">
            <a:avLst/>
          </a:prstGeom>
          <a:noFill/>
          <a:ln w="9525" cap="flat" cmpd="sng" algn="ctr">
            <a:solidFill>
              <a:schemeClr val="tx1"/>
            </a:solidFill>
            <a:prstDash val="dash"/>
            <a:round/>
            <a:headEnd type="none" w="lg" len="lg"/>
            <a:tailEnd type="triangle"/>
          </a:ln>
          <a:effectLst/>
        </p:spPr>
      </p:cxnSp>
      <p:sp>
        <p:nvSpPr>
          <p:cNvPr id="17" name="AutoShape 54"/>
          <p:cNvSpPr>
            <a:spLocks noChangeArrowheads="1"/>
          </p:cNvSpPr>
          <p:nvPr/>
        </p:nvSpPr>
        <p:spPr bwMode="auto">
          <a:xfrm flipV="1">
            <a:off x="4630165" y="4053751"/>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grpSp>
        <p:nvGrpSpPr>
          <p:cNvPr id="3" name="Group 201"/>
          <p:cNvGrpSpPr/>
          <p:nvPr/>
        </p:nvGrpSpPr>
        <p:grpSpPr>
          <a:xfrm>
            <a:off x="150279" y="6238793"/>
            <a:ext cx="3050121" cy="493381"/>
            <a:chOff x="150279" y="6238793"/>
            <a:chExt cx="3050121" cy="493381"/>
          </a:xfrm>
        </p:grpSpPr>
        <p:sp>
          <p:nvSpPr>
            <p:cNvPr id="203" name="AutoShape 23"/>
            <p:cNvSpPr>
              <a:spLocks noChangeArrowheads="1"/>
            </p:cNvSpPr>
            <p:nvPr/>
          </p:nvSpPr>
          <p:spPr bwMode="auto">
            <a:xfrm flipV="1">
              <a:off x="150279" y="62409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04" name="AutoShape 54"/>
            <p:cNvSpPr>
              <a:spLocks noChangeArrowheads="1"/>
            </p:cNvSpPr>
            <p:nvPr/>
          </p:nvSpPr>
          <p:spPr bwMode="auto">
            <a:xfrm flipV="1">
              <a:off x="157801" y="6487699"/>
              <a:ext cx="137160" cy="182880"/>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05" name="Text Box 16"/>
            <p:cNvSpPr txBox="1">
              <a:spLocks noChangeArrowheads="1"/>
            </p:cNvSpPr>
            <p:nvPr/>
          </p:nvSpPr>
          <p:spPr bwMode="auto">
            <a:xfrm>
              <a:off x="337843" y="6238793"/>
              <a:ext cx="1422789"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Current Plan</a:t>
              </a:r>
              <a:endParaRPr lang="en-US" sz="800" b="1" dirty="0">
                <a:solidFill>
                  <a:srgbClr val="FFFFFF"/>
                </a:solidFill>
              </a:endParaRPr>
            </a:p>
          </p:txBody>
        </p:sp>
        <p:sp>
          <p:nvSpPr>
            <p:cNvPr id="207" name="Text Box 17"/>
            <p:cNvSpPr txBox="1">
              <a:spLocks noChangeArrowheads="1"/>
            </p:cNvSpPr>
            <p:nvPr/>
          </p:nvSpPr>
          <p:spPr bwMode="auto">
            <a:xfrm>
              <a:off x="325306" y="6487699"/>
              <a:ext cx="1904742" cy="244475"/>
            </a:xfrm>
            <a:prstGeom prst="rect">
              <a:avLst/>
            </a:prstGeom>
            <a:noFill/>
            <a:ln w="9525" algn="ctr">
              <a:noFill/>
              <a:miter lim="800000"/>
              <a:headEnd type="none" w="lg" len="lg"/>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Actual Completion Date</a:t>
              </a:r>
            </a:p>
          </p:txBody>
        </p:sp>
        <p:sp>
          <p:nvSpPr>
            <p:cNvPr id="208" name="AutoShape 244"/>
            <p:cNvSpPr>
              <a:spLocks noChangeArrowheads="1"/>
            </p:cNvSpPr>
            <p:nvPr/>
          </p:nvSpPr>
          <p:spPr bwMode="auto">
            <a:xfrm flipV="1">
              <a:off x="1855919" y="6487699"/>
              <a:ext cx="137160" cy="182880"/>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09" name="AutoShape 23"/>
            <p:cNvSpPr>
              <a:spLocks noChangeArrowheads="1"/>
            </p:cNvSpPr>
            <p:nvPr/>
          </p:nvSpPr>
          <p:spPr bwMode="auto">
            <a:xfrm flipV="1">
              <a:off x="1843512" y="624099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10" name="Text Box 176"/>
            <p:cNvSpPr txBox="1">
              <a:spLocks noChangeArrowheads="1"/>
            </p:cNvSpPr>
            <p:nvPr/>
          </p:nvSpPr>
          <p:spPr bwMode="auto">
            <a:xfrm>
              <a:off x="2016906" y="6240992"/>
              <a:ext cx="1183494"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Initial SAA Plan</a:t>
              </a:r>
            </a:p>
          </p:txBody>
        </p:sp>
        <p:sp>
          <p:nvSpPr>
            <p:cNvPr id="211" name="Text Box 219"/>
            <p:cNvSpPr txBox="1">
              <a:spLocks noChangeArrowheads="1"/>
            </p:cNvSpPr>
            <p:nvPr/>
          </p:nvSpPr>
          <p:spPr bwMode="auto">
            <a:xfrm>
              <a:off x="2016906" y="6485467"/>
              <a:ext cx="1166466"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Projected</a:t>
              </a:r>
            </a:p>
          </p:txBody>
        </p:sp>
      </p:grpSp>
    </p:spTree>
  </p:cSld>
  <p:clrMapOvr>
    <a:masterClrMapping/>
  </p:clrMapOvr>
  <p:transition advClick="0">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Table 177"/>
          <p:cNvGraphicFramePr>
            <a:graphicFrameLocks noGrp="1"/>
          </p:cNvGraphicFramePr>
          <p:nvPr/>
        </p:nvGraphicFramePr>
        <p:xfrm>
          <a:off x="152388" y="914400"/>
          <a:ext cx="8708807" cy="5312518"/>
        </p:xfrm>
        <a:graphic>
          <a:graphicData uri="http://schemas.openxmlformats.org/drawingml/2006/table">
            <a:tbl>
              <a:tblPr firstRow="1" bandRow="1">
                <a:tableStyleId>{91EBBBCC-DAD2-459C-BE2E-F6DE35CF9A28}</a:tableStyleId>
              </a:tblPr>
              <a:tblGrid>
                <a:gridCol w="201168"/>
                <a:gridCol w="1233119"/>
                <a:gridCol w="301752"/>
                <a:gridCol w="301752"/>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gridCol w="277959"/>
              </a:tblGrid>
              <a:tr h="228600">
                <a:tc>
                  <a:txBody>
                    <a:bodyPr/>
                    <a:lstStyle/>
                    <a:p>
                      <a:pPr marL="0" algn="ctr" defTabSz="914400" rtl="0" eaLnBrk="1" latinLnBrk="0" hangingPunct="1"/>
                      <a:endParaRPr lang="en-US" sz="90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endParaRPr lang="en-US" sz="700" dirty="0">
                        <a:latin typeface="+mn-lt"/>
                      </a:endParaRPr>
                    </a:p>
                  </a:txBody>
                  <a:tcPr marL="0" marR="0" marT="0" marB="0">
                    <a:lnL w="3175"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mn-lt"/>
                          <a:ea typeface="+mn-ea"/>
                          <a:cs typeface="+mn-cs"/>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latin typeface="+mn-lt"/>
                          <a:ea typeface="+mn-ea"/>
                          <a:cs typeface="+mn-cs"/>
                        </a:rPr>
                        <a:t>$M</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2007</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2008</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2009</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2010</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endParaRPr lang="en-US" sz="900" dirty="0">
                        <a:latin typeface="+mn-lt"/>
                      </a:endParaRPr>
                    </a:p>
                  </a:txBody>
                  <a:tcPr marL="0" marR="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2011</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gridSpan="4">
                  <a:txBody>
                    <a:bodyPr/>
                    <a:lstStyle/>
                    <a:p>
                      <a:pPr algn="ctr"/>
                      <a:r>
                        <a:rPr lang="en-US" sz="900" dirty="0" smtClean="0">
                          <a:latin typeface="+mn-lt"/>
                        </a:rPr>
                        <a:t>2012</a:t>
                      </a: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c hMerge="1">
                  <a:txBody>
                    <a:bodyPr/>
                    <a:lstStyle/>
                    <a:p>
                      <a:pPr algn="ctr"/>
                      <a:endParaRPr lang="en-US" sz="900" dirty="0">
                        <a:latin typeface="+mn-lt"/>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accent2"/>
                        </a:gs>
                        <a:gs pos="0">
                          <a:schemeClr val="tx1"/>
                        </a:gs>
                        <a:gs pos="100000">
                          <a:schemeClr val="accent1">
                            <a:tint val="23500"/>
                            <a:satMod val="160000"/>
                          </a:schemeClr>
                        </a:gs>
                      </a:gsLst>
                      <a:lin ang="5400000" scaled="0"/>
                    </a:gradFill>
                  </a:tcPr>
                </a:tc>
              </a:tr>
              <a:tr h="228600">
                <a:tc>
                  <a:txBody>
                    <a:bodyPr/>
                    <a:lstStyle/>
                    <a:p>
                      <a:pPr marL="0" algn="l" defTabSz="914400" rtl="0" eaLnBrk="1" latinLnBrk="0" hangingPunct="1"/>
                      <a:endParaRPr lang="en-US" sz="900" b="1" kern="1200" dirty="0">
                        <a:solidFill>
                          <a:schemeClr val="lt1"/>
                        </a:solidFill>
                        <a:latin typeface="+mn-lt"/>
                        <a:ea typeface="+mn-ea"/>
                        <a:cs typeface="+mn-cs"/>
                      </a:endParaRPr>
                    </a:p>
                  </a:txBody>
                  <a:tcPr marL="45720" marR="4572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700" b="1" kern="1200" dirty="0" smtClean="0">
                          <a:solidFill>
                            <a:schemeClr val="lt1"/>
                          </a:solidFill>
                          <a:latin typeface="+mn-lt"/>
                          <a:ea typeface="+mn-ea"/>
                          <a:cs typeface="+mn-cs"/>
                        </a:rPr>
                        <a:t>Milestones</a:t>
                      </a:r>
                      <a:endParaRPr lang="en-US" sz="700" b="1" kern="1200" dirty="0">
                        <a:solidFill>
                          <a:schemeClr val="lt1"/>
                        </a:solidFill>
                        <a:latin typeface="+mn-lt"/>
                        <a:ea typeface="+mn-ea"/>
                        <a:cs typeface="+mn-cs"/>
                      </a:endParaRPr>
                    </a:p>
                  </a:txBody>
                  <a:tcPr>
                    <a:lnL w="3175"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Total</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Q1</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Q2</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Q3</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c>
                  <a:txBody>
                    <a:bodyPr/>
                    <a:lstStyle/>
                    <a:p>
                      <a:pPr marL="0" algn="ctr" defTabSz="914400" rtl="0" eaLnBrk="1" latinLnBrk="0" hangingPunct="1"/>
                      <a:r>
                        <a:rPr lang="en-US" sz="900" b="1" kern="1200" dirty="0" smtClean="0">
                          <a:solidFill>
                            <a:schemeClr val="lt1"/>
                          </a:solidFill>
                          <a:latin typeface="+mn-lt"/>
                          <a:ea typeface="+mn-ea"/>
                          <a:cs typeface="+mn-cs"/>
                        </a:rPr>
                        <a:t>Q4</a:t>
                      </a:r>
                      <a:endParaRPr lang="en-US" sz="900" b="1" kern="1200" dirty="0">
                        <a:solidFill>
                          <a:schemeClr val="lt1"/>
                        </a:solidFill>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gradFill>
                      <a:gsLst>
                        <a:gs pos="100000">
                          <a:schemeClr val="tx1"/>
                        </a:gs>
                        <a:gs pos="0">
                          <a:schemeClr val="accent2"/>
                        </a:gs>
                        <a:gs pos="100000">
                          <a:schemeClr val="accent1">
                            <a:tint val="23500"/>
                            <a:satMod val="160000"/>
                          </a:schemeClr>
                        </a:gs>
                      </a:gsLst>
                      <a:lin ang="5400000" scaled="0"/>
                    </a:gradFill>
                  </a:tcPr>
                </a:tc>
              </a:tr>
              <a:tr h="152400">
                <a:tc>
                  <a:txBody>
                    <a:bodyPr/>
                    <a:lstStyle/>
                    <a:p>
                      <a:endParaRPr lang="en-US" sz="700" dirty="0"/>
                    </a:p>
                  </a:txBody>
                  <a:tcPr marL="0" marR="0" marT="0" marB="0">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700" dirty="0">
                        <a:latin typeface="+mn-lt"/>
                      </a:endParaRPr>
                    </a:p>
                  </a:txBody>
                  <a:tcPr marL="0" marR="0" marT="0" marB="0">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700" b="1" u="sng" dirty="0" smtClean="0">
                          <a:latin typeface="Arial" pitchFamily="34" charset="0"/>
                          <a:cs typeface="Arial" pitchFamily="34" charset="0"/>
                        </a:rPr>
                        <a:t>40.0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10312">
                <a:tc>
                  <a:txBody>
                    <a:bodyPr/>
                    <a:lstStyle/>
                    <a:p>
                      <a:r>
                        <a:rPr lang="en-US" sz="750" b="1" dirty="0" smtClean="0">
                          <a:latin typeface="Arial" pitchFamily="34" charset="0"/>
                          <a:cs typeface="Arial" pitchFamily="34" charset="0"/>
                        </a:rPr>
                        <a:t>23</a:t>
                      </a:r>
                      <a:endParaRPr lang="en-US" sz="750" b="1" dirty="0">
                        <a:latin typeface="Arial" pitchFamily="34" charset="0"/>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Modal Test Plan</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r>
                        <a:rPr lang="en-US" sz="750" b="1" dirty="0" smtClean="0">
                          <a:latin typeface="Arial" pitchFamily="34" charset="0"/>
                          <a:cs typeface="Arial" pitchFamily="34" charset="0"/>
                        </a:rPr>
                        <a:t>24</a:t>
                      </a:r>
                      <a:endParaRPr lang="en-US" sz="750" b="1" dirty="0">
                        <a:latin typeface="Arial" pitchFamily="34" charset="0"/>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50" b="1" i="0" u="none" strike="noStrike" baseline="0" dirty="0" smtClean="0">
                          <a:solidFill>
                            <a:srgbClr val="000000"/>
                          </a:solidFill>
                          <a:latin typeface="Arial" pitchFamily="34" charset="0"/>
                          <a:cs typeface="Arial" pitchFamily="34" charset="0"/>
                        </a:rPr>
                        <a:t>Modal Test</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dirty="0" smtClean="0">
                          <a:latin typeface="Arial" pitchFamily="34" charset="0"/>
                          <a:cs typeface="Arial" pitchFamily="34" charset="0"/>
                        </a:rPr>
                        <a:t>5.0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dirty="0" smtClean="0">
                          <a:latin typeface="Arial" pitchFamily="34" charset="0"/>
                          <a:cs typeface="Arial" pitchFamily="34" charset="0"/>
                        </a:rPr>
                        <a:t>10.0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25</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750" b="1" i="0" u="none" strike="noStrike" baseline="0" dirty="0" smtClean="0">
                          <a:solidFill>
                            <a:srgbClr val="000000"/>
                          </a:solidFill>
                          <a:latin typeface="Arial" pitchFamily="34" charset="0"/>
                          <a:cs typeface="Arial" pitchFamily="34" charset="0"/>
                        </a:rPr>
                        <a:t>LIDAR Test (open loop)</a:t>
                      </a:r>
                      <a:endParaRPr lang="en-US" sz="750" b="1" i="0" u="none" strike="noStrike" dirty="0" smtClean="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15.0</a:t>
                      </a: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3243">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26</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50" b="1" i="0" u="none" strike="noStrike" dirty="0" smtClean="0">
                          <a:solidFill>
                            <a:srgbClr val="000000"/>
                          </a:solidFill>
                          <a:latin typeface="Arial" pitchFamily="34" charset="0"/>
                          <a:cs typeface="Arial" pitchFamily="34" charset="0"/>
                        </a:rPr>
                        <a:t>Solar</a:t>
                      </a:r>
                      <a:r>
                        <a:rPr lang="en-US" sz="750" b="1" i="0" u="none" strike="noStrike" baseline="0" dirty="0" smtClean="0">
                          <a:solidFill>
                            <a:srgbClr val="000000"/>
                          </a:solidFill>
                          <a:latin typeface="Arial" pitchFamily="34" charset="0"/>
                          <a:cs typeface="Arial" pitchFamily="34" charset="0"/>
                        </a:rPr>
                        <a:t> Array Deploy Test</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dirty="0" smtClean="0">
                          <a:latin typeface="Arial" pitchFamily="34" charset="0"/>
                          <a:cs typeface="Arial" pitchFamily="34" charset="0"/>
                        </a:rPr>
                        <a:t>20.0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34651">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27</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LIDAR Test Plan </a:t>
                      </a:r>
                      <a:br>
                        <a:rPr lang="en-US" sz="750" b="1" i="0" u="none" strike="noStrike" dirty="0" smtClean="0">
                          <a:solidFill>
                            <a:srgbClr val="000000"/>
                          </a:solidFill>
                          <a:latin typeface="Arial" pitchFamily="34" charset="0"/>
                          <a:cs typeface="Arial" pitchFamily="34" charset="0"/>
                        </a:rPr>
                      </a:br>
                      <a:r>
                        <a:rPr lang="en-US" sz="750" b="1" i="0" u="none" strike="noStrike" dirty="0" smtClean="0">
                          <a:solidFill>
                            <a:srgbClr val="000000"/>
                          </a:solidFill>
                          <a:latin typeface="Arial" pitchFamily="34" charset="0"/>
                          <a:cs typeface="Arial" pitchFamily="34" charset="0"/>
                        </a:rPr>
                        <a:t>(closed loop)</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25.0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28</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50" b="1" i="0" u="none" strike="noStrike" dirty="0" smtClean="0">
                          <a:solidFill>
                            <a:srgbClr val="000000"/>
                          </a:solidFill>
                          <a:latin typeface="Arial" pitchFamily="34" charset="0"/>
                          <a:cs typeface="Arial" pitchFamily="34" charset="0"/>
                        </a:rPr>
                        <a:t>Thermal Vacuum Test Plan</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dirty="0" smtClean="0">
                          <a:latin typeface="Arial" pitchFamily="34" charset="0"/>
                          <a:cs typeface="Arial" pitchFamily="34" charset="0"/>
                        </a:rPr>
                        <a:t>5.0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r>
                        <a:rPr lang="en-US" sz="750" b="1" kern="1200" dirty="0" smtClean="0">
                          <a:solidFill>
                            <a:schemeClr val="dk1"/>
                          </a:solidFill>
                          <a:latin typeface="Arial" pitchFamily="34" charset="0"/>
                          <a:ea typeface="+mn-ea"/>
                          <a:cs typeface="Arial" pitchFamily="34" charset="0"/>
                        </a:rPr>
                        <a:t>29</a:t>
                      </a: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750" b="1" i="0" u="none" strike="noStrike" dirty="0" smtClean="0">
                          <a:solidFill>
                            <a:srgbClr val="000000"/>
                          </a:solidFill>
                          <a:latin typeface="Arial" pitchFamily="34" charset="0"/>
                          <a:cs typeface="Arial" pitchFamily="34" charset="0"/>
                        </a:rPr>
                        <a:t>Infrastructure</a:t>
                      </a:r>
                      <a:r>
                        <a:rPr lang="en-US" sz="750" b="1" i="0" u="none" strike="noStrike" baseline="0" dirty="0" smtClean="0">
                          <a:solidFill>
                            <a:srgbClr val="000000"/>
                          </a:solidFill>
                          <a:latin typeface="Arial" pitchFamily="34" charset="0"/>
                          <a:cs typeface="Arial" pitchFamily="34" charset="0"/>
                        </a:rPr>
                        <a:t> Plan</a:t>
                      </a:r>
                      <a:endParaRPr lang="en-US" sz="750" b="1" i="0" u="none" strike="noStrike" dirty="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700" b="1" dirty="0" smtClean="0">
                          <a:latin typeface="Arial" pitchFamily="34" charset="0"/>
                          <a:cs typeface="Arial" pitchFamily="34" charset="0"/>
                        </a:rPr>
                        <a:t>10.0</a:t>
                      </a: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700" b="1" kern="1200" dirty="0" smtClean="0">
                        <a:solidFill>
                          <a:schemeClr val="dk1"/>
                        </a:solidFill>
                        <a:latin typeface="Arial" pitchFamily="34" charset="0"/>
                        <a:ea typeface="+mn-ea"/>
                        <a:cs typeface="Arial" pitchFamily="34" charset="0"/>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700" b="1" i="0" u="none" strike="noStrike" dirty="0" smtClean="0">
                        <a:solidFill>
                          <a:srgbClr val="000000"/>
                        </a:solidFill>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30283">
                <a:tc>
                  <a:txBody>
                    <a:bodyPr/>
                    <a:lstStyle/>
                    <a:p>
                      <a:pPr marL="0" algn="l" defTabSz="914400" rtl="0" eaLnBrk="1" latinLnBrk="0" hangingPunct="1"/>
                      <a:endParaRPr lang="en-US" sz="7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mn-lt"/>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7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7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700" b="1" i="0" u="none" strike="noStrike" dirty="0" smtClean="0">
                        <a:solidFill>
                          <a:srgbClr val="000000"/>
                        </a:solidFill>
                        <a:latin typeface="+mn-lt"/>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smtClean="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700" b="1" i="0" u="none" strike="noStrike" dirty="0" smtClean="0">
                        <a:solidFill>
                          <a:srgbClr val="000000"/>
                        </a:solidFill>
                        <a:latin typeface="+mn-lt"/>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10312">
                <a:tc>
                  <a:txBody>
                    <a:bodyPr/>
                    <a:lstStyle/>
                    <a:p>
                      <a:pPr marL="0" algn="l" defTabSz="914400" rtl="0" eaLnBrk="1" latinLnBrk="0" hangingPunct="1"/>
                      <a:endParaRPr lang="en-US" sz="900" b="1"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700" b="1" i="0" u="none" strike="noStrike" dirty="0">
                        <a:solidFill>
                          <a:srgbClr val="000000"/>
                        </a:solidFill>
                        <a:latin typeface="Arial"/>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US" sz="800" b="1"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0312">
                <a:tc>
                  <a:txBody>
                    <a:bodyPr/>
                    <a:lstStyle/>
                    <a:p>
                      <a:pPr marL="0" algn="l" defTabSz="914400" rtl="0" eaLnBrk="1" latinLnBrk="0" hangingPunct="1"/>
                      <a:endParaRPr lang="en-US" sz="900" b="1" u="none" kern="1200" dirty="0" smtClean="0">
                        <a:solidFill>
                          <a:schemeClr val="dk1"/>
                        </a:solidFill>
                        <a:latin typeface="+mn-lt"/>
                        <a:ea typeface="+mn-ea"/>
                        <a:cs typeface="+mn-cs"/>
                      </a:endParaRPr>
                    </a:p>
                  </a:txBody>
                  <a:tcPr marL="45720" marR="0" marT="0" marB="18288" anchor="b">
                    <a:lnL w="28575"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1" dirty="0" smtClean="0">
                          <a:latin typeface="Arial" pitchFamily="34" charset="0"/>
                          <a:cs typeface="Arial" pitchFamily="34" charset="0"/>
                        </a:rPr>
                        <a:t>SAA Total</a:t>
                      </a:r>
                      <a:endParaRPr lang="en-US" sz="750" b="1" dirty="0">
                        <a:latin typeface="Arial" pitchFamily="34" charset="0"/>
                        <a:cs typeface="Arial" pitchFamily="34" charset="0"/>
                      </a:endParaRPr>
                    </a:p>
                  </a:txBody>
                  <a:tcPr marL="45720" marR="0" marT="0" marB="18288" anchor="b">
                    <a:lnL w="12700" cap="flat" cmpd="sng" algn="ctr">
                      <a:noFill/>
                      <a:prstDash val="sysDash"/>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u="sng" dirty="0" smtClean="0">
                          <a:latin typeface="Arial" pitchFamily="34" charset="0"/>
                          <a:cs typeface="Arial" pitchFamily="34" charset="0"/>
                        </a:rPr>
                        <a:t>318.0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700" b="1" u="sng" dirty="0" smtClean="0">
                          <a:latin typeface="Arial" pitchFamily="34" charset="0"/>
                          <a:cs typeface="Arial" pitchFamily="34" charset="0"/>
                        </a:rPr>
                        <a:t>278.0</a:t>
                      </a:r>
                      <a:endParaRPr lang="en-US" sz="700" b="1" u="sng" dirty="0">
                        <a:latin typeface="Arial" pitchFamily="34" charset="0"/>
                        <a:cs typeface="Arial" pitchFamily="34" charset="0"/>
                      </a:endParaRPr>
                    </a:p>
                  </a:txBody>
                  <a:tcPr marL="0" marR="18288" marT="0"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kern="1200" dirty="0">
                        <a:solidFill>
                          <a:schemeClr val="dk1"/>
                        </a:solidFill>
                        <a:latin typeface="+mn-lt"/>
                        <a:ea typeface="+mn-ea"/>
                        <a:cs typeface="+mn-cs"/>
                      </a:endParaRPr>
                    </a:p>
                  </a:txBody>
                  <a:tcPr marL="0" marR="0" marT="0" marB="0">
                    <a:lnL w="6350" cap="flat" cmpd="sng" algn="ctr">
                      <a:solidFill>
                        <a:schemeClr val="bg1">
                          <a:lumMod val="65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12700" cap="flat" cmpd="sng" algn="ctr">
                      <a:solidFill>
                        <a:schemeClr val="tx1"/>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mn-lt"/>
                      </a:endParaRPr>
                    </a:p>
                  </a:txBody>
                  <a:tcPr marL="0" marR="0" marT="0" marB="0">
                    <a:lnL w="6350" cap="flat" cmpd="sng" algn="ctr">
                      <a:solidFill>
                        <a:schemeClr val="bg1">
                          <a:lumMod val="6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609600" y="228600"/>
            <a:ext cx="6684335" cy="609600"/>
          </a:xfrm>
        </p:spPr>
        <p:txBody>
          <a:bodyPr/>
          <a:lstStyle/>
          <a:p>
            <a:r>
              <a:rPr lang="en-US" dirty="0" smtClean="0"/>
              <a:t>SpaceX Augmented COTS Milestones </a:t>
            </a:r>
            <a:endParaRPr lang="en-US" dirty="0"/>
          </a:p>
        </p:txBody>
      </p:sp>
      <p:sp>
        <p:nvSpPr>
          <p:cNvPr id="110" name="TextBox 109"/>
          <p:cNvSpPr txBox="1"/>
          <p:nvPr/>
        </p:nvSpPr>
        <p:spPr>
          <a:xfrm>
            <a:off x="7526867" y="6553200"/>
            <a:ext cx="753533"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04-19-11</a:t>
            </a:r>
            <a:endParaRPr lang="en-US" sz="1000" dirty="0">
              <a:solidFill>
                <a:srgbClr val="000000"/>
              </a:solidFill>
              <a:latin typeface="Arial" pitchFamily="34" charset="0"/>
              <a:cs typeface="Arial" pitchFamily="34" charset="0"/>
            </a:endParaRPr>
          </a:p>
        </p:txBody>
      </p:sp>
      <p:sp>
        <p:nvSpPr>
          <p:cNvPr id="204" name="TextBox 203"/>
          <p:cNvSpPr txBox="1"/>
          <p:nvPr/>
        </p:nvSpPr>
        <p:spPr>
          <a:xfrm>
            <a:off x="6558201" y="1795947"/>
            <a:ext cx="47320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16</a:t>
            </a:r>
            <a:endParaRPr lang="en-US" sz="700" b="1" dirty="0">
              <a:solidFill>
                <a:srgbClr val="000000"/>
              </a:solidFill>
              <a:latin typeface="Arial" pitchFamily="34" charset="0"/>
              <a:cs typeface="Arial" pitchFamily="34" charset="0"/>
            </a:endParaRPr>
          </a:p>
        </p:txBody>
      </p:sp>
      <p:sp>
        <p:nvSpPr>
          <p:cNvPr id="154" name="TextBox 153"/>
          <p:cNvSpPr txBox="1"/>
          <p:nvPr/>
        </p:nvSpPr>
        <p:spPr>
          <a:xfrm>
            <a:off x="6553969" y="1591657"/>
            <a:ext cx="47320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16</a:t>
            </a:r>
            <a:endParaRPr lang="en-US" sz="700" b="1" dirty="0">
              <a:solidFill>
                <a:srgbClr val="000000"/>
              </a:solidFill>
              <a:latin typeface="Arial" pitchFamily="34" charset="0"/>
              <a:cs typeface="Arial" pitchFamily="34" charset="0"/>
            </a:endParaRPr>
          </a:p>
        </p:txBody>
      </p:sp>
      <p:sp>
        <p:nvSpPr>
          <p:cNvPr id="180" name="TextBox 179"/>
          <p:cNvSpPr txBox="1"/>
          <p:nvPr/>
        </p:nvSpPr>
        <p:spPr>
          <a:xfrm>
            <a:off x="6557756" y="2008067"/>
            <a:ext cx="47320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16</a:t>
            </a:r>
            <a:endParaRPr lang="en-US" sz="700" b="1" dirty="0">
              <a:solidFill>
                <a:srgbClr val="000000"/>
              </a:solidFill>
              <a:latin typeface="Arial" pitchFamily="34" charset="0"/>
              <a:cs typeface="Arial" pitchFamily="34" charset="0"/>
            </a:endParaRPr>
          </a:p>
        </p:txBody>
      </p:sp>
      <p:sp>
        <p:nvSpPr>
          <p:cNvPr id="21" name="TextBox 20"/>
          <p:cNvSpPr txBox="1"/>
          <p:nvPr/>
        </p:nvSpPr>
        <p:spPr>
          <a:xfrm>
            <a:off x="6561100" y="2224635"/>
            <a:ext cx="47320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Dec 16</a:t>
            </a:r>
            <a:endParaRPr lang="en-US" sz="700" b="1" dirty="0">
              <a:solidFill>
                <a:srgbClr val="000000"/>
              </a:solidFill>
              <a:latin typeface="Arial" pitchFamily="34" charset="0"/>
              <a:cs typeface="Arial" pitchFamily="34" charset="0"/>
            </a:endParaRPr>
          </a:p>
        </p:txBody>
      </p:sp>
      <p:sp>
        <p:nvSpPr>
          <p:cNvPr id="152" name="AutoShape 54"/>
          <p:cNvSpPr>
            <a:spLocks noChangeArrowheads="1"/>
          </p:cNvSpPr>
          <p:nvPr/>
        </p:nvSpPr>
        <p:spPr bwMode="auto">
          <a:xfrm flipV="1">
            <a:off x="6508784" y="1540930"/>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4" name="AutoShape 54"/>
          <p:cNvSpPr>
            <a:spLocks noChangeArrowheads="1"/>
          </p:cNvSpPr>
          <p:nvPr/>
        </p:nvSpPr>
        <p:spPr bwMode="auto">
          <a:xfrm flipV="1">
            <a:off x="6508784" y="1749922"/>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5" name="AutoShape 54"/>
          <p:cNvSpPr>
            <a:spLocks noChangeArrowheads="1"/>
          </p:cNvSpPr>
          <p:nvPr/>
        </p:nvSpPr>
        <p:spPr bwMode="auto">
          <a:xfrm flipV="1">
            <a:off x="6508784" y="1962862"/>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6" name="AutoShape 54"/>
          <p:cNvSpPr>
            <a:spLocks noChangeArrowheads="1"/>
          </p:cNvSpPr>
          <p:nvPr/>
        </p:nvSpPr>
        <p:spPr bwMode="auto">
          <a:xfrm flipV="1">
            <a:off x="6508784" y="2167016"/>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28" name="TextBox 27"/>
          <p:cNvSpPr txBox="1"/>
          <p:nvPr/>
        </p:nvSpPr>
        <p:spPr>
          <a:xfrm>
            <a:off x="6829631" y="2432593"/>
            <a:ext cx="470000"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 31</a:t>
            </a:r>
            <a:endParaRPr lang="en-US" sz="700" b="1" dirty="0">
              <a:solidFill>
                <a:srgbClr val="000000"/>
              </a:solidFill>
              <a:latin typeface="Arial" pitchFamily="34" charset="0"/>
              <a:cs typeface="Arial" pitchFamily="34" charset="0"/>
            </a:endParaRPr>
          </a:p>
        </p:txBody>
      </p:sp>
      <p:sp>
        <p:nvSpPr>
          <p:cNvPr id="29" name="AutoShape 23"/>
          <p:cNvSpPr>
            <a:spLocks noChangeArrowheads="1"/>
          </p:cNvSpPr>
          <p:nvPr/>
        </p:nvSpPr>
        <p:spPr bwMode="auto">
          <a:xfrm flipV="1">
            <a:off x="6788183" y="2624393"/>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0" name="TextBox 29"/>
          <p:cNvSpPr txBox="1"/>
          <p:nvPr/>
        </p:nvSpPr>
        <p:spPr>
          <a:xfrm>
            <a:off x="6563500" y="2674191"/>
            <a:ext cx="34496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sp>
        <p:nvSpPr>
          <p:cNvPr id="31" name="AutoShape 23"/>
          <p:cNvSpPr>
            <a:spLocks noChangeArrowheads="1"/>
          </p:cNvSpPr>
          <p:nvPr/>
        </p:nvSpPr>
        <p:spPr bwMode="auto">
          <a:xfrm flipV="1">
            <a:off x="6788183" y="2840591"/>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2" name="TextBox 31"/>
          <p:cNvSpPr txBox="1"/>
          <p:nvPr/>
        </p:nvSpPr>
        <p:spPr>
          <a:xfrm>
            <a:off x="6563500" y="2889441"/>
            <a:ext cx="344966"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Mar</a:t>
            </a:r>
            <a:endParaRPr lang="en-US" sz="700" b="1" dirty="0">
              <a:solidFill>
                <a:srgbClr val="000000"/>
              </a:solidFill>
              <a:latin typeface="Arial" pitchFamily="34" charset="0"/>
              <a:cs typeface="Arial" pitchFamily="34" charset="0"/>
            </a:endParaRPr>
          </a:p>
        </p:txBody>
      </p:sp>
      <p:grpSp>
        <p:nvGrpSpPr>
          <p:cNvPr id="3" name="Group 32"/>
          <p:cNvGrpSpPr/>
          <p:nvPr/>
        </p:nvGrpSpPr>
        <p:grpSpPr>
          <a:xfrm>
            <a:off x="150279" y="6266089"/>
            <a:ext cx="3050121" cy="493381"/>
            <a:chOff x="150279" y="6238793"/>
            <a:chExt cx="3050121" cy="493381"/>
          </a:xfrm>
        </p:grpSpPr>
        <p:sp>
          <p:nvSpPr>
            <p:cNvPr id="42" name="AutoShape 23"/>
            <p:cNvSpPr>
              <a:spLocks noChangeArrowheads="1"/>
            </p:cNvSpPr>
            <p:nvPr/>
          </p:nvSpPr>
          <p:spPr bwMode="auto">
            <a:xfrm flipV="1">
              <a:off x="150279" y="6240992"/>
              <a:ext cx="137160" cy="182880"/>
            </a:xfrm>
            <a:prstGeom prst="triangle">
              <a:avLst>
                <a:gd name="adj" fmla="val 50000"/>
              </a:avLst>
            </a:prstGeom>
            <a:solidFill>
              <a:srgbClr val="FFFFFF"/>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3" name="AutoShape 54"/>
            <p:cNvSpPr>
              <a:spLocks noChangeArrowheads="1"/>
            </p:cNvSpPr>
            <p:nvPr/>
          </p:nvSpPr>
          <p:spPr bwMode="auto">
            <a:xfrm flipV="1">
              <a:off x="157801" y="6487699"/>
              <a:ext cx="137160" cy="182880"/>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4" name="Text Box 16"/>
            <p:cNvSpPr txBox="1">
              <a:spLocks noChangeArrowheads="1"/>
            </p:cNvSpPr>
            <p:nvPr/>
          </p:nvSpPr>
          <p:spPr bwMode="auto">
            <a:xfrm>
              <a:off x="337843" y="6238793"/>
              <a:ext cx="1422789"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Current Plan</a:t>
              </a:r>
              <a:endParaRPr lang="en-US" sz="800" b="1" dirty="0">
                <a:solidFill>
                  <a:srgbClr val="FFFFFF"/>
                </a:solidFill>
              </a:endParaRPr>
            </a:p>
          </p:txBody>
        </p:sp>
        <p:sp>
          <p:nvSpPr>
            <p:cNvPr id="45" name="Text Box 17"/>
            <p:cNvSpPr txBox="1">
              <a:spLocks noChangeArrowheads="1"/>
            </p:cNvSpPr>
            <p:nvPr/>
          </p:nvSpPr>
          <p:spPr bwMode="auto">
            <a:xfrm>
              <a:off x="325306" y="6487699"/>
              <a:ext cx="1904742" cy="244475"/>
            </a:xfrm>
            <a:prstGeom prst="rect">
              <a:avLst/>
            </a:prstGeom>
            <a:noFill/>
            <a:ln w="9525" algn="ctr">
              <a:noFill/>
              <a:miter lim="800000"/>
              <a:headEnd type="none" w="lg" len="lg"/>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Actual Completion Date</a:t>
              </a:r>
            </a:p>
          </p:txBody>
        </p:sp>
        <p:sp>
          <p:nvSpPr>
            <p:cNvPr id="46" name="AutoShape 244"/>
            <p:cNvSpPr>
              <a:spLocks noChangeArrowheads="1"/>
            </p:cNvSpPr>
            <p:nvPr/>
          </p:nvSpPr>
          <p:spPr bwMode="auto">
            <a:xfrm flipV="1">
              <a:off x="1855919" y="6487699"/>
              <a:ext cx="137160" cy="182880"/>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7" name="AutoShape 23"/>
            <p:cNvSpPr>
              <a:spLocks noChangeArrowheads="1"/>
            </p:cNvSpPr>
            <p:nvPr/>
          </p:nvSpPr>
          <p:spPr bwMode="auto">
            <a:xfrm flipV="1">
              <a:off x="1843512" y="6240992"/>
              <a:ext cx="137160" cy="182880"/>
            </a:xfrm>
            <a:prstGeom prst="triangle">
              <a:avLst>
                <a:gd name="adj" fmla="val 50000"/>
              </a:avLst>
            </a:prstGeom>
            <a:solidFill>
              <a:srgbClr val="FFFFFF"/>
            </a:solidFill>
            <a:ln w="19050">
              <a:solidFill>
                <a:schemeClr val="accent2"/>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48" name="Text Box 176"/>
            <p:cNvSpPr txBox="1">
              <a:spLocks noChangeArrowheads="1"/>
            </p:cNvSpPr>
            <p:nvPr/>
          </p:nvSpPr>
          <p:spPr bwMode="auto">
            <a:xfrm>
              <a:off x="2016906" y="6240992"/>
              <a:ext cx="1183494"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Initial SAA Plan</a:t>
              </a:r>
            </a:p>
          </p:txBody>
        </p:sp>
        <p:sp>
          <p:nvSpPr>
            <p:cNvPr id="49" name="Text Box 219"/>
            <p:cNvSpPr txBox="1">
              <a:spLocks noChangeArrowheads="1"/>
            </p:cNvSpPr>
            <p:nvPr/>
          </p:nvSpPr>
          <p:spPr bwMode="auto">
            <a:xfrm>
              <a:off x="2016906" y="6485467"/>
              <a:ext cx="1166466" cy="215444"/>
            </a:xfrm>
            <a:prstGeom prst="rect">
              <a:avLst/>
            </a:prstGeom>
            <a:noFill/>
            <a:ln w="9525" algn="ctr">
              <a:noFill/>
              <a:miter lim="800000"/>
              <a:headEnd type="none" w="lg" len="lg"/>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800" b="1" dirty="0">
                  <a:solidFill>
                    <a:srgbClr val="000000"/>
                  </a:solidFill>
                </a:rPr>
                <a:t>Projected</a:t>
              </a:r>
            </a:p>
          </p:txBody>
        </p:sp>
      </p:grpSp>
      <p:sp>
        <p:nvSpPr>
          <p:cNvPr id="37" name="AutoShape 244"/>
          <p:cNvSpPr>
            <a:spLocks noChangeArrowheads="1"/>
          </p:cNvSpPr>
          <p:nvPr/>
        </p:nvSpPr>
        <p:spPr bwMode="auto">
          <a:xfrm flipV="1">
            <a:off x="6936908" y="2628196"/>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8" name="AutoShape 244"/>
          <p:cNvSpPr>
            <a:spLocks noChangeArrowheads="1"/>
          </p:cNvSpPr>
          <p:nvPr/>
        </p:nvSpPr>
        <p:spPr bwMode="auto">
          <a:xfrm flipV="1">
            <a:off x="6943732" y="2839735"/>
            <a:ext cx="137160" cy="185128"/>
          </a:xfrm>
          <a:prstGeom prst="triangle">
            <a:avLst>
              <a:gd name="adj" fmla="val 50000"/>
            </a:avLst>
          </a:prstGeom>
          <a:solidFill>
            <a:srgbClr val="FFFFFF"/>
          </a:solidFill>
          <a:ln w="19050">
            <a:solidFill>
              <a:srgbClr val="FF0000"/>
            </a:solidFill>
            <a:prstDash val="sysDot"/>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
        <p:nvSpPr>
          <p:cNvPr id="39" name="TextBox 38"/>
          <p:cNvSpPr txBox="1"/>
          <p:nvPr/>
        </p:nvSpPr>
        <p:spPr>
          <a:xfrm>
            <a:off x="6995679" y="2687000"/>
            <a:ext cx="33855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a:t>
            </a:r>
            <a:endParaRPr lang="en-US" sz="700" b="1" dirty="0">
              <a:solidFill>
                <a:srgbClr val="000000"/>
              </a:solidFill>
              <a:latin typeface="Arial" pitchFamily="34" charset="0"/>
              <a:cs typeface="Arial" pitchFamily="34" charset="0"/>
            </a:endParaRPr>
          </a:p>
        </p:txBody>
      </p:sp>
      <p:sp>
        <p:nvSpPr>
          <p:cNvPr id="40" name="TextBox 39"/>
          <p:cNvSpPr txBox="1"/>
          <p:nvPr/>
        </p:nvSpPr>
        <p:spPr>
          <a:xfrm>
            <a:off x="6997953" y="2893992"/>
            <a:ext cx="33855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Apr</a:t>
            </a:r>
            <a:endParaRPr lang="en-US" sz="700" b="1" dirty="0">
              <a:solidFill>
                <a:srgbClr val="000000"/>
              </a:solidFill>
              <a:latin typeface="Arial" pitchFamily="34" charset="0"/>
              <a:cs typeface="Arial" pitchFamily="34" charset="0"/>
            </a:endParaRPr>
          </a:p>
        </p:txBody>
      </p:sp>
      <p:cxnSp>
        <p:nvCxnSpPr>
          <p:cNvPr id="52" name="Straight Arrow Connector 51"/>
          <p:cNvCxnSpPr>
            <a:endCxn id="37" idx="1"/>
          </p:cNvCxnSpPr>
          <p:nvPr/>
        </p:nvCxnSpPr>
        <p:spPr bwMode="auto">
          <a:xfrm flipV="1">
            <a:off x="6891715" y="2720760"/>
            <a:ext cx="79483" cy="7970"/>
          </a:xfrm>
          <a:prstGeom prst="straightConnector1">
            <a:avLst/>
          </a:prstGeom>
          <a:noFill/>
          <a:ln w="9525" cap="flat" cmpd="sng" algn="ctr">
            <a:solidFill>
              <a:srgbClr val="FF0000"/>
            </a:solidFill>
            <a:prstDash val="dash"/>
            <a:round/>
            <a:headEnd type="none" w="med" len="med"/>
            <a:tailEnd type="none" w="med" len="med"/>
          </a:ln>
          <a:effectLst/>
        </p:spPr>
      </p:cxnSp>
      <p:cxnSp>
        <p:nvCxnSpPr>
          <p:cNvPr id="54" name="Straight Arrow Connector 53"/>
          <p:cNvCxnSpPr/>
          <p:nvPr/>
        </p:nvCxnSpPr>
        <p:spPr bwMode="auto">
          <a:xfrm flipV="1">
            <a:off x="6882190" y="2939835"/>
            <a:ext cx="79483" cy="7970"/>
          </a:xfrm>
          <a:prstGeom prst="straightConnector1">
            <a:avLst/>
          </a:prstGeom>
          <a:noFill/>
          <a:ln w="9525" cap="flat" cmpd="sng" algn="ctr">
            <a:solidFill>
              <a:srgbClr val="FF0000"/>
            </a:solidFill>
            <a:prstDash val="dash"/>
            <a:round/>
            <a:headEnd type="none" w="med" len="med"/>
            <a:tailEnd type="none" w="med" len="med"/>
          </a:ln>
          <a:effectLst/>
        </p:spPr>
      </p:cxnSp>
      <p:sp>
        <p:nvSpPr>
          <p:cNvPr id="41" name="AutoShape 54"/>
          <p:cNvSpPr>
            <a:spLocks noChangeArrowheads="1"/>
          </p:cNvSpPr>
          <p:nvPr/>
        </p:nvSpPr>
        <p:spPr bwMode="auto">
          <a:xfrm flipV="1">
            <a:off x="6778227" y="2399884"/>
            <a:ext cx="137160" cy="164592"/>
          </a:xfrm>
          <a:prstGeom prst="triangle">
            <a:avLst>
              <a:gd name="adj" fmla="val 50000"/>
            </a:avLst>
          </a:prstGeom>
          <a:solidFill>
            <a:schemeClr val="accent2"/>
          </a:solidFill>
          <a:ln w="19050">
            <a:solidFill>
              <a:schemeClr val="accent2"/>
            </a:solidFill>
            <a:miter lim="800000"/>
            <a:headEnd/>
            <a:tailEnd/>
          </a:ln>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dirty="0">
              <a:solidFill>
                <a:srgbClr val="000000"/>
              </a:solidFill>
            </a:endParaRPr>
          </a:p>
        </p:txBody>
      </p:sp>
    </p:spTree>
  </p:cSld>
  <p:clrMapOvr>
    <a:masterClrMapping/>
  </p:clrMapOvr>
  <p:transition advClick="0">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609600" y="228600"/>
            <a:ext cx="6794500" cy="501650"/>
          </a:xfrm>
        </p:spPr>
        <p:txBody>
          <a:bodyPr/>
          <a:lstStyle/>
          <a:p>
            <a:pPr eaLnBrk="1" hangingPunct="1">
              <a:defRPr/>
            </a:pPr>
            <a:r>
              <a:rPr lang="en-US" dirty="0" smtClean="0"/>
              <a:t>Orbital Recent Progress</a:t>
            </a:r>
          </a:p>
        </p:txBody>
      </p:sp>
      <p:sp>
        <p:nvSpPr>
          <p:cNvPr id="4100" name="Rectangle 3"/>
          <p:cNvSpPr>
            <a:spLocks noGrp="1" noChangeArrowheads="1"/>
          </p:cNvSpPr>
          <p:nvPr>
            <p:ph type="body" sz="half" idx="1"/>
          </p:nvPr>
        </p:nvSpPr>
        <p:spPr>
          <a:xfrm>
            <a:off x="304800" y="914401"/>
            <a:ext cx="4648199" cy="5540620"/>
          </a:xfrm>
        </p:spPr>
        <p:txBody>
          <a:bodyPr/>
          <a:lstStyle/>
          <a:p>
            <a:pPr eaLnBrk="1" hangingPunct="1">
              <a:buSzPct val="125000"/>
              <a:buFont typeface="Arial" pitchFamily="34" charset="0"/>
              <a:buChar char="●"/>
            </a:pPr>
            <a:r>
              <a:rPr lang="en-US" sz="1400" dirty="0" smtClean="0"/>
              <a:t>18 of 29 total Milestones completed for a total of $197.5M NASA payments</a:t>
            </a:r>
          </a:p>
          <a:p>
            <a:pPr lvl="1" eaLnBrk="1" hangingPunct="1">
              <a:spcBef>
                <a:spcPts val="600"/>
              </a:spcBef>
              <a:buSzPct val="125000"/>
              <a:buFont typeface="Arial" pitchFamily="34" charset="0"/>
              <a:buChar char="♦"/>
            </a:pPr>
            <a:r>
              <a:rPr lang="en-US" sz="1100" dirty="0" smtClean="0"/>
              <a:t>All Design reviews complete</a:t>
            </a:r>
          </a:p>
          <a:p>
            <a:pPr lvl="1" eaLnBrk="1" hangingPunct="1">
              <a:spcBef>
                <a:spcPts val="600"/>
              </a:spcBef>
              <a:buSzPct val="125000"/>
              <a:buFont typeface="Arial" pitchFamily="34" charset="0"/>
              <a:buChar char="♦"/>
            </a:pPr>
            <a:r>
              <a:rPr lang="en-US" sz="1100" dirty="0" smtClean="0"/>
              <a:t>Spacecraft &amp; launch vehicle hardware being integrated &amp; tested</a:t>
            </a:r>
          </a:p>
          <a:p>
            <a:pPr lvl="1" eaLnBrk="1" hangingPunct="1">
              <a:spcBef>
                <a:spcPts val="600"/>
              </a:spcBef>
              <a:buSzPct val="125000"/>
              <a:buFont typeface="Arial" pitchFamily="34" charset="0"/>
              <a:buChar char="♦"/>
            </a:pPr>
            <a:r>
              <a:rPr lang="en-US" sz="1100" dirty="0" smtClean="0"/>
              <a:t>ISS Phase II Safety Review Panel Complete</a:t>
            </a:r>
          </a:p>
          <a:p>
            <a:pPr eaLnBrk="1" hangingPunct="1">
              <a:buSzPct val="125000"/>
              <a:buFont typeface="Arial" pitchFamily="34" charset="0"/>
              <a:buChar char="●"/>
            </a:pPr>
            <a:r>
              <a:rPr lang="en-US" sz="1400" dirty="0" smtClean="0"/>
              <a:t>SAA renegotiated to augment scope of SAA to include Taurus II Test Launch and other risk reduction activities with associated additional funding commitments from NASA &amp; OSC</a:t>
            </a:r>
          </a:p>
          <a:p>
            <a:pPr eaLnBrk="1" hangingPunct="1">
              <a:buSzPct val="125000"/>
              <a:buFont typeface="Arial" pitchFamily="34" charset="0"/>
              <a:buChar char="●"/>
            </a:pPr>
            <a:r>
              <a:rPr lang="en-US" sz="1400" dirty="0" smtClean="0"/>
              <a:t>Cygnus Spacecraft in assembly, integration &amp; testing phase</a:t>
            </a:r>
          </a:p>
          <a:p>
            <a:pPr lvl="1">
              <a:buSzPct val="125000"/>
              <a:buFont typeface="Arial" pitchFamily="34" charset="0"/>
              <a:buChar char="●"/>
            </a:pPr>
            <a:r>
              <a:rPr lang="en-US" sz="1100" dirty="0" smtClean="0"/>
              <a:t>PCM nearing completion &amp; prepping for shipment  from Italy</a:t>
            </a:r>
          </a:p>
          <a:p>
            <a:pPr lvl="1">
              <a:buSzPct val="125000"/>
              <a:buFont typeface="Arial" pitchFamily="34" charset="0"/>
              <a:buChar char="●"/>
            </a:pPr>
            <a:r>
              <a:rPr lang="en-US" sz="1100" dirty="0" smtClean="0"/>
              <a:t>SM initiated system level integration &amp; testing at OSC Dulles</a:t>
            </a:r>
          </a:p>
          <a:p>
            <a:pPr eaLnBrk="1" hangingPunct="1">
              <a:buSzPct val="125000"/>
              <a:buFont typeface="Arial" pitchFamily="34" charset="0"/>
              <a:buChar char="●"/>
            </a:pPr>
            <a:r>
              <a:rPr lang="en-US" sz="1400" dirty="0" smtClean="0"/>
              <a:t>Taurus II hardware making major progress toward test launch &amp; demo</a:t>
            </a:r>
          </a:p>
          <a:p>
            <a:pPr lvl="1">
              <a:buSzPct val="125000"/>
              <a:buFont typeface="Arial" pitchFamily="34" charset="0"/>
              <a:buChar char="●"/>
            </a:pPr>
            <a:r>
              <a:rPr lang="en-US" sz="1100" dirty="0" smtClean="0"/>
              <a:t>2 – 1</a:t>
            </a:r>
            <a:r>
              <a:rPr lang="en-US" sz="1100" baseline="30000" dirty="0" smtClean="0"/>
              <a:t>st</a:t>
            </a:r>
            <a:r>
              <a:rPr lang="en-US" sz="1100" dirty="0" smtClean="0"/>
              <a:t> stage Cores delivered to WFF from Ukraine</a:t>
            </a:r>
          </a:p>
          <a:p>
            <a:pPr lvl="1">
              <a:buSzPct val="125000"/>
              <a:buFont typeface="Arial" pitchFamily="34" charset="0"/>
              <a:buChar char="●"/>
            </a:pPr>
            <a:r>
              <a:rPr lang="en-US" sz="1100" dirty="0" smtClean="0"/>
              <a:t>3 AJ-26s successfully tested at SSC &amp; 2 delivered to WFF</a:t>
            </a:r>
          </a:p>
          <a:p>
            <a:pPr eaLnBrk="1" hangingPunct="1">
              <a:buSzPct val="125000"/>
              <a:buFont typeface="Arial" pitchFamily="34" charset="0"/>
              <a:buChar char="●"/>
            </a:pPr>
            <a:r>
              <a:rPr lang="en-US" sz="1400" dirty="0" smtClean="0"/>
              <a:t>Wallops Flight Facility &amp; MARS launch &amp; integration facilities under construction</a:t>
            </a:r>
          </a:p>
        </p:txBody>
      </p:sp>
      <p:pic>
        <p:nvPicPr>
          <p:cNvPr id="1026" name="Picture 2"/>
          <p:cNvPicPr>
            <a:picLocks noChangeAspect="1" noChangeArrowheads="1"/>
          </p:cNvPicPr>
          <p:nvPr/>
        </p:nvPicPr>
        <p:blipFill>
          <a:blip r:embed="rId3" cstate="print"/>
          <a:srcRect t="17703" b="15911"/>
          <a:stretch>
            <a:fillRect/>
          </a:stretch>
        </p:blipFill>
        <p:spPr bwMode="auto">
          <a:xfrm>
            <a:off x="5410200" y="3505200"/>
            <a:ext cx="3073337" cy="1295400"/>
          </a:xfrm>
          <a:prstGeom prst="rect">
            <a:avLst/>
          </a:prstGeom>
          <a:noFill/>
          <a:ln w="9525">
            <a:noFill/>
            <a:miter lim="800000"/>
            <a:headEnd/>
            <a:tailEnd/>
          </a:ln>
        </p:spPr>
      </p:pic>
      <p:sp>
        <p:nvSpPr>
          <p:cNvPr id="14" name="TextBox 13"/>
          <p:cNvSpPr txBox="1"/>
          <p:nvPr/>
        </p:nvSpPr>
        <p:spPr>
          <a:xfrm>
            <a:off x="5695613" y="1704201"/>
            <a:ext cx="2076787" cy="276999"/>
          </a:xfrm>
          <a:prstGeom prst="rect">
            <a:avLst/>
          </a:prstGeom>
          <a:noFill/>
        </p:spPr>
        <p:txBody>
          <a:bodyPr wrap="none" rtlCol="0">
            <a:spAutoFit/>
          </a:bodyPr>
          <a:lstStyle/>
          <a:p>
            <a:r>
              <a:rPr lang="en-US" sz="1200" dirty="0" smtClean="0">
                <a:solidFill>
                  <a:srgbClr val="FFFFFF"/>
                </a:solidFill>
              </a:rPr>
              <a:t>3</a:t>
            </a:r>
            <a:r>
              <a:rPr lang="en-US" sz="1200" baseline="30000" dirty="0" smtClean="0">
                <a:solidFill>
                  <a:srgbClr val="FFFFFF"/>
                </a:solidFill>
              </a:rPr>
              <a:t>rd</a:t>
            </a:r>
            <a:r>
              <a:rPr lang="en-US" sz="1200" dirty="0" smtClean="0">
                <a:solidFill>
                  <a:srgbClr val="FFFFFF"/>
                </a:solidFill>
              </a:rPr>
              <a:t> AJ-26 Test Firing at SSC</a:t>
            </a:r>
            <a:endParaRPr lang="en-US" sz="1200" dirty="0">
              <a:solidFill>
                <a:srgbClr val="FFFFFF"/>
              </a:solidFill>
            </a:endParaRPr>
          </a:p>
        </p:txBody>
      </p:sp>
      <p:grpSp>
        <p:nvGrpSpPr>
          <p:cNvPr id="2" name="Group 18"/>
          <p:cNvGrpSpPr/>
          <p:nvPr/>
        </p:nvGrpSpPr>
        <p:grpSpPr>
          <a:xfrm>
            <a:off x="5410200" y="4876800"/>
            <a:ext cx="3048000" cy="1676400"/>
            <a:chOff x="5181600" y="2057400"/>
            <a:chExt cx="3048000" cy="1676400"/>
          </a:xfrm>
        </p:grpSpPr>
        <p:pic>
          <p:nvPicPr>
            <p:cNvPr id="13" name="Picture 12" descr="WD10-000-025.jpg"/>
            <p:cNvPicPr>
              <a:picLocks noChangeAspect="1"/>
            </p:cNvPicPr>
            <p:nvPr/>
          </p:nvPicPr>
          <p:blipFill>
            <a:blip r:embed="rId4" cstate="print"/>
            <a:srcRect l="10870" t="16251" r="8696" b="17392"/>
            <a:stretch>
              <a:fillRect/>
            </a:stretch>
          </p:blipFill>
          <p:spPr>
            <a:xfrm>
              <a:off x="5181600" y="2057400"/>
              <a:ext cx="3048000" cy="1676400"/>
            </a:xfrm>
            <a:prstGeom prst="rect">
              <a:avLst/>
            </a:prstGeom>
          </p:spPr>
        </p:pic>
        <p:sp>
          <p:nvSpPr>
            <p:cNvPr id="15" name="TextBox 14"/>
            <p:cNvSpPr txBox="1"/>
            <p:nvPr/>
          </p:nvSpPr>
          <p:spPr>
            <a:xfrm>
              <a:off x="6439354" y="2281535"/>
              <a:ext cx="1561646" cy="461665"/>
            </a:xfrm>
            <a:prstGeom prst="rect">
              <a:avLst/>
            </a:prstGeom>
            <a:noFill/>
          </p:spPr>
          <p:txBody>
            <a:bodyPr wrap="none" rtlCol="0">
              <a:spAutoFit/>
            </a:bodyPr>
            <a:lstStyle/>
            <a:p>
              <a:r>
                <a:rPr lang="en-US" sz="1200" dirty="0" smtClean="0">
                  <a:solidFill>
                    <a:srgbClr val="FFFFFF"/>
                  </a:solidFill>
                </a:rPr>
                <a:t>Launch pad under </a:t>
              </a:r>
            </a:p>
            <a:p>
              <a:r>
                <a:rPr lang="en-US" sz="1200" dirty="0" smtClean="0">
                  <a:solidFill>
                    <a:srgbClr val="FFFFFF"/>
                  </a:solidFill>
                </a:rPr>
                <a:t>construction at WFF</a:t>
              </a:r>
              <a:endParaRPr lang="en-US" sz="1200" dirty="0">
                <a:solidFill>
                  <a:srgbClr val="FFFFFF"/>
                </a:solidFill>
              </a:endParaRPr>
            </a:p>
          </p:txBody>
        </p:sp>
      </p:grpSp>
      <p:grpSp>
        <p:nvGrpSpPr>
          <p:cNvPr id="3" name="Group 19"/>
          <p:cNvGrpSpPr/>
          <p:nvPr/>
        </p:nvGrpSpPr>
        <p:grpSpPr>
          <a:xfrm>
            <a:off x="5943600" y="2357735"/>
            <a:ext cx="1981200" cy="1071265"/>
            <a:chOff x="5715000" y="3810000"/>
            <a:chExt cx="1981200" cy="1071265"/>
          </a:xfrm>
        </p:grpSpPr>
        <p:pic>
          <p:nvPicPr>
            <p:cNvPr id="12" name="Picture 11" descr="6000.2 Core in HIF 14 Apr 2011 (4).jpg"/>
            <p:cNvPicPr>
              <a:picLocks noChangeAspect="1"/>
            </p:cNvPicPr>
            <p:nvPr/>
          </p:nvPicPr>
          <p:blipFill>
            <a:blip r:embed="rId5" cstate="print"/>
            <a:srcRect t="15385" b="12820"/>
            <a:stretch>
              <a:fillRect/>
            </a:stretch>
          </p:blipFill>
          <p:spPr>
            <a:xfrm>
              <a:off x="5715000" y="3810000"/>
              <a:ext cx="1981200" cy="1066800"/>
            </a:xfrm>
            <a:prstGeom prst="rect">
              <a:avLst/>
            </a:prstGeom>
          </p:spPr>
        </p:pic>
        <p:sp>
          <p:nvSpPr>
            <p:cNvPr id="16" name="TextBox 15"/>
            <p:cNvSpPr txBox="1"/>
            <p:nvPr/>
          </p:nvSpPr>
          <p:spPr>
            <a:xfrm>
              <a:off x="6096000" y="4419600"/>
              <a:ext cx="1275734" cy="461665"/>
            </a:xfrm>
            <a:prstGeom prst="rect">
              <a:avLst/>
            </a:prstGeom>
            <a:noFill/>
          </p:spPr>
          <p:txBody>
            <a:bodyPr wrap="none" rtlCol="0">
              <a:spAutoFit/>
            </a:bodyPr>
            <a:lstStyle/>
            <a:p>
              <a:r>
                <a:rPr lang="en-US" sz="1200" dirty="0" smtClean="0">
                  <a:solidFill>
                    <a:srgbClr val="FFFFFF"/>
                  </a:solidFill>
                </a:rPr>
                <a:t>T2 Test Launch </a:t>
              </a:r>
            </a:p>
            <a:p>
              <a:r>
                <a:rPr lang="en-US" sz="1200" dirty="0" smtClean="0">
                  <a:solidFill>
                    <a:srgbClr val="FFFFFF"/>
                  </a:solidFill>
                </a:rPr>
                <a:t>Core at WFF</a:t>
              </a:r>
              <a:endParaRPr lang="en-US" sz="1200" dirty="0">
                <a:solidFill>
                  <a:srgbClr val="FFFFFF"/>
                </a:solidFill>
              </a:endParaRPr>
            </a:p>
          </p:txBody>
        </p:sp>
      </p:grpSp>
      <p:grpSp>
        <p:nvGrpSpPr>
          <p:cNvPr id="4" name="Group 20"/>
          <p:cNvGrpSpPr/>
          <p:nvPr/>
        </p:nvGrpSpPr>
        <p:grpSpPr>
          <a:xfrm>
            <a:off x="4922520" y="914400"/>
            <a:ext cx="3992880" cy="1408331"/>
            <a:chOff x="4724400" y="5105400"/>
            <a:chExt cx="3992880" cy="1408331"/>
          </a:xfrm>
        </p:grpSpPr>
        <p:pic>
          <p:nvPicPr>
            <p:cNvPr id="23" name="Picture 22" descr="PCM Cargo Team.JPG"/>
            <p:cNvPicPr>
              <a:picLocks noChangeAspect="1"/>
            </p:cNvPicPr>
            <p:nvPr/>
          </p:nvPicPr>
          <p:blipFill>
            <a:blip r:embed="rId6" cstate="print"/>
            <a:stretch>
              <a:fillRect/>
            </a:stretch>
          </p:blipFill>
          <p:spPr>
            <a:xfrm>
              <a:off x="4724400" y="5105400"/>
              <a:ext cx="2065468" cy="1371600"/>
            </a:xfrm>
            <a:prstGeom prst="rect">
              <a:avLst/>
            </a:prstGeom>
          </p:spPr>
        </p:pic>
        <p:pic>
          <p:nvPicPr>
            <p:cNvPr id="10" name="Picture 9" descr="DEMO a.JPG"/>
            <p:cNvPicPr>
              <a:picLocks noChangeAspect="1"/>
            </p:cNvPicPr>
            <p:nvPr/>
          </p:nvPicPr>
          <p:blipFill>
            <a:blip r:embed="rId7" cstate="print"/>
            <a:srcRect l="14286" t="10714" r="14286" b="3189"/>
            <a:stretch>
              <a:fillRect/>
            </a:stretch>
          </p:blipFill>
          <p:spPr>
            <a:xfrm>
              <a:off x="7010400" y="5105400"/>
              <a:ext cx="1706880" cy="1371600"/>
            </a:xfrm>
            <a:prstGeom prst="rect">
              <a:avLst/>
            </a:prstGeom>
          </p:spPr>
        </p:pic>
        <p:sp>
          <p:nvSpPr>
            <p:cNvPr id="17" name="TextBox 16"/>
            <p:cNvSpPr txBox="1"/>
            <p:nvPr/>
          </p:nvSpPr>
          <p:spPr>
            <a:xfrm>
              <a:off x="7315200" y="6015335"/>
              <a:ext cx="1021433" cy="461665"/>
            </a:xfrm>
            <a:prstGeom prst="rect">
              <a:avLst/>
            </a:prstGeom>
            <a:noFill/>
          </p:spPr>
          <p:txBody>
            <a:bodyPr wrap="none" rtlCol="0">
              <a:spAutoFit/>
            </a:bodyPr>
            <a:lstStyle/>
            <a:p>
              <a:pPr algn="ctr"/>
              <a:r>
                <a:rPr lang="en-US" sz="1200" dirty="0" smtClean="0">
                  <a:solidFill>
                    <a:srgbClr val="FFFFFF"/>
                  </a:solidFill>
                </a:rPr>
                <a:t>Cygnus SM </a:t>
              </a:r>
            </a:p>
            <a:p>
              <a:pPr algn="ctr"/>
              <a:r>
                <a:rPr lang="en-US" sz="1200" dirty="0" smtClean="0">
                  <a:solidFill>
                    <a:srgbClr val="FFFFFF"/>
                  </a:solidFill>
                </a:rPr>
                <a:t>Integration</a:t>
              </a:r>
              <a:endParaRPr lang="en-US" sz="1200" dirty="0">
                <a:solidFill>
                  <a:srgbClr val="FFFFFF"/>
                </a:solidFill>
              </a:endParaRPr>
            </a:p>
          </p:txBody>
        </p:sp>
        <p:sp>
          <p:nvSpPr>
            <p:cNvPr id="18" name="TextBox 17"/>
            <p:cNvSpPr txBox="1"/>
            <p:nvPr/>
          </p:nvSpPr>
          <p:spPr>
            <a:xfrm>
              <a:off x="5085330" y="5867400"/>
              <a:ext cx="1369286" cy="646331"/>
            </a:xfrm>
            <a:prstGeom prst="rect">
              <a:avLst/>
            </a:prstGeom>
            <a:noFill/>
          </p:spPr>
          <p:txBody>
            <a:bodyPr wrap="none" rtlCol="0">
              <a:spAutoFit/>
            </a:bodyPr>
            <a:lstStyle/>
            <a:p>
              <a:pPr algn="ctr"/>
              <a:r>
                <a:rPr lang="en-US" sz="1200" dirty="0" smtClean="0">
                  <a:solidFill>
                    <a:srgbClr val="FFFFFF"/>
                  </a:solidFill>
                </a:rPr>
                <a:t>Cygnus PCM</a:t>
              </a:r>
            </a:p>
            <a:p>
              <a:pPr algn="ctr"/>
              <a:r>
                <a:rPr lang="en-US" sz="1200" dirty="0" smtClean="0">
                  <a:solidFill>
                    <a:srgbClr val="FFFFFF"/>
                  </a:solidFill>
                </a:rPr>
                <a:t>Cargo Integration</a:t>
              </a:r>
            </a:p>
            <a:p>
              <a:pPr algn="ctr"/>
              <a:r>
                <a:rPr lang="en-US" sz="1200" dirty="0" smtClean="0">
                  <a:solidFill>
                    <a:srgbClr val="FFFFFF"/>
                  </a:solidFill>
                </a:rPr>
                <a:t>Team</a:t>
              </a:r>
              <a:endParaRPr lang="en-US" sz="1200" dirty="0">
                <a:solidFill>
                  <a:srgbClr val="FFFFFF"/>
                </a:solidFill>
              </a:endParaRPr>
            </a:p>
          </p:txBody>
        </p:sp>
      </p:gr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bre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lain bre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CC 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B1997"/>
      </a:hlink>
      <a:folHlink>
        <a:srgbClr val="B2B2B2"/>
      </a:folHlink>
    </a:clrScheme>
    <a:fontScheme name="NCCC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stealth" w="lg" len="lg"/>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stealth" w="lg" len="lg"/>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NCCC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CCC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CC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CC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CC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CC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CCC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C3PO Template (White)</Template>
  <TotalTime>6580</TotalTime>
  <Words>1991</Words>
  <Application>Microsoft Office PowerPoint</Application>
  <PresentationFormat>On-screen Show (4:3)</PresentationFormat>
  <Paragraphs>696</Paragraphs>
  <Slides>24</Slides>
  <Notes>9</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plain brett</vt:lpstr>
      <vt:lpstr>1_plain brett</vt:lpstr>
      <vt:lpstr>NCCC Template</vt:lpstr>
      <vt:lpstr>Update on NASA COTS and CCDev Programs</vt:lpstr>
      <vt:lpstr>Commercial Orbital Transportation Services (COTS) Update</vt:lpstr>
      <vt:lpstr>Program Status</vt:lpstr>
      <vt:lpstr>Summary of the Augmentation</vt:lpstr>
      <vt:lpstr>SpaceX Recent Progress</vt:lpstr>
      <vt:lpstr>SpaceX C1 Demo Mission, Dec. 8, 2010</vt:lpstr>
      <vt:lpstr>SpaceX COTS Milestones </vt:lpstr>
      <vt:lpstr>SpaceX Augmented COTS Milestones </vt:lpstr>
      <vt:lpstr>Orbital Recent Progress</vt:lpstr>
      <vt:lpstr>Orbital COTS Milestones </vt:lpstr>
      <vt:lpstr>Orbital Augmented COTS Milestones </vt:lpstr>
      <vt:lpstr>Commercial Crew Program Update</vt:lpstr>
      <vt:lpstr>Program Approach</vt:lpstr>
      <vt:lpstr>Commercial Crew Program (CCP)</vt:lpstr>
      <vt:lpstr>Commercial Crew Program Organizational Structure </vt:lpstr>
      <vt:lpstr>NASA’s CCP Program Boards </vt:lpstr>
      <vt:lpstr>NASA Commercial Crew Requirements Documents</vt:lpstr>
      <vt:lpstr>Commercial Crew Development </vt:lpstr>
      <vt:lpstr>Slide 19</vt:lpstr>
      <vt:lpstr>Commercial Crew Development </vt:lpstr>
      <vt:lpstr>CCDev 2 Summary</vt:lpstr>
      <vt:lpstr>Partner Teams</vt:lpstr>
      <vt:lpstr>Partner Integration Team Structure</vt:lpstr>
      <vt:lpstr>Slide 24</vt:lpstr>
    </vt:vector>
  </TitlesOfParts>
  <Company>LMIT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Horkachuck</dc:creator>
  <cp:lastModifiedBy>Brett Alexander</cp:lastModifiedBy>
  <cp:revision>142</cp:revision>
  <dcterms:created xsi:type="dcterms:W3CDTF">2008-07-02T21:28:27Z</dcterms:created>
  <dcterms:modified xsi:type="dcterms:W3CDTF">2011-05-09T23:50:06Z</dcterms:modified>
</cp:coreProperties>
</file>