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41"/>
  </p:notesMasterIdLst>
  <p:handoutMasterIdLst>
    <p:handoutMasterId r:id="rId42"/>
  </p:handoutMasterIdLst>
  <p:sldIdLst>
    <p:sldId id="389" r:id="rId2"/>
    <p:sldId id="390" r:id="rId3"/>
    <p:sldId id="391" r:id="rId4"/>
    <p:sldId id="393" r:id="rId5"/>
    <p:sldId id="428" r:id="rId6"/>
    <p:sldId id="394" r:id="rId7"/>
    <p:sldId id="424" r:id="rId8"/>
    <p:sldId id="425" r:id="rId9"/>
    <p:sldId id="426" r:id="rId10"/>
    <p:sldId id="427" r:id="rId11"/>
    <p:sldId id="395" r:id="rId12"/>
    <p:sldId id="382" r:id="rId13"/>
    <p:sldId id="384" r:id="rId14"/>
    <p:sldId id="385" r:id="rId15"/>
    <p:sldId id="386" r:id="rId16"/>
    <p:sldId id="387" r:id="rId17"/>
    <p:sldId id="388" r:id="rId18"/>
    <p:sldId id="416" r:id="rId19"/>
    <p:sldId id="417" r:id="rId20"/>
    <p:sldId id="418" r:id="rId21"/>
    <p:sldId id="419" r:id="rId22"/>
    <p:sldId id="420" r:id="rId23"/>
    <p:sldId id="402" r:id="rId24"/>
    <p:sldId id="421" r:id="rId25"/>
    <p:sldId id="422" r:id="rId26"/>
    <p:sldId id="423" r:id="rId27"/>
    <p:sldId id="403" r:id="rId28"/>
    <p:sldId id="404" r:id="rId29"/>
    <p:sldId id="405" r:id="rId30"/>
    <p:sldId id="406" r:id="rId31"/>
    <p:sldId id="407" r:id="rId32"/>
    <p:sldId id="408" r:id="rId33"/>
    <p:sldId id="409" r:id="rId34"/>
    <p:sldId id="410" r:id="rId35"/>
    <p:sldId id="411" r:id="rId36"/>
    <p:sldId id="412" r:id="rId37"/>
    <p:sldId id="413" r:id="rId38"/>
    <p:sldId id="414" r:id="rId39"/>
    <p:sldId id="415" r:id="rId40"/>
  </p:sldIdLst>
  <p:sldSz cx="12192000" cy="6858000"/>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Intro" id="{0D0E1773-2C58-4A1C-9F4D-09A126D9EB70}">
          <p14:sldIdLst>
            <p14:sldId id="389"/>
            <p14:sldId id="390"/>
            <p14:sldId id="391"/>
            <p14:sldId id="393"/>
            <p14:sldId id="428"/>
          </p14:sldIdLst>
        </p14:section>
        <p14:section name="Randy/450 update" id="{3435FA77-FF57-4AD3-90C0-CB5D55A22D87}">
          <p14:sldIdLst>
            <p14:sldId id="394"/>
            <p14:sldId id="424"/>
            <p14:sldId id="425"/>
            <p14:sldId id="426"/>
            <p14:sldId id="427"/>
          </p14:sldIdLst>
        </p14:section>
        <p14:section name="Charles/ACs" id="{5049D35C-8554-4BAC-A22F-7690D25867C2}">
          <p14:sldIdLst>
            <p14:sldId id="395"/>
            <p14:sldId id="382"/>
            <p14:sldId id="384"/>
            <p14:sldId id="385"/>
            <p14:sldId id="386"/>
            <p14:sldId id="387"/>
            <p14:sldId id="388"/>
          </p14:sldIdLst>
        </p14:section>
        <p14:section name="Steph Rulemaking" id="{600CBEF2-8752-49E6-A601-88707D4459FE}">
          <p14:sldIdLst>
            <p14:sldId id="416"/>
            <p14:sldId id="417"/>
            <p14:sldId id="418"/>
            <p14:sldId id="419"/>
            <p14:sldId id="420"/>
          </p14:sldIdLst>
        </p14:section>
        <p14:section name="Pam Spaceports" id="{4F20B04B-97FF-454D-B2E1-C5AF2CC3CF1D}">
          <p14:sldIdLst>
            <p14:sldId id="402"/>
            <p14:sldId id="421"/>
            <p14:sldId id="422"/>
            <p14:sldId id="423"/>
          </p14:sldIdLst>
        </p14:section>
        <p14:section name="Break" id="{A14E59DB-5025-4C95-B342-E9C8F2A32AA1}">
          <p14:sldIdLst>
            <p14:sldId id="403"/>
          </p14:sldIdLst>
        </p14:section>
        <p14:section name="COMSTAC members" id="{17D43F78-A3A7-4A5A-8E28-ECF04A4DDF69}">
          <p14:sldIdLst>
            <p14:sldId id="404"/>
          </p14:sldIdLst>
        </p14:section>
        <p14:section name="SWG" id="{6E500E37-BF52-4B84-8D57-D9E071850204}">
          <p14:sldIdLst>
            <p14:sldId id="405"/>
            <p14:sldId id="406"/>
            <p14:sldId id="407"/>
            <p14:sldId id="408"/>
            <p14:sldId id="409"/>
            <p14:sldId id="410"/>
            <p14:sldId id="411"/>
            <p14:sldId id="412"/>
            <p14:sldId id="413"/>
            <p14:sldId id="414"/>
          </p14:sldIdLst>
        </p14:section>
        <p14:section name="Lunch" id="{431E900D-3375-490E-B2CA-71C417DE203C}">
          <p14:sldIdLst>
            <p14:sldId id="415"/>
          </p14:sldIdLst>
        </p14:section>
      </p14:sectionLst>
    </p:ext>
    <p:ext uri="{EFAFB233-063F-42B5-8137-9DF3F51BA10A}">
      <p15:sldGuideLst xmlns:p15="http://schemas.microsoft.com/office/powerpoint/2012/main">
        <p15:guide id="1" orient="horz" pos="288" userDrawn="1">
          <p15:clr>
            <a:srgbClr val="A4A3A4"/>
          </p15:clr>
        </p15:guide>
        <p15:guide id="2" pos="3888"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e Choi" initials="JC"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9933"/>
    <a:srgbClr val="003399"/>
    <a:srgbClr val="182758"/>
    <a:srgbClr val="1D2F68"/>
    <a:srgbClr val="FFFFFF"/>
    <a:srgbClr val="960000"/>
    <a:srgbClr val="000099"/>
    <a:srgbClr val="FF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94" autoAdjust="0"/>
    <p:restoredTop sz="95355" autoAdjust="0"/>
  </p:normalViewPr>
  <p:slideViewPr>
    <p:cSldViewPr snapToGrid="0">
      <p:cViewPr varScale="1">
        <p:scale>
          <a:sx n="58" d="100"/>
          <a:sy n="58" d="100"/>
        </p:scale>
        <p:origin x="536" y="35"/>
      </p:cViewPr>
      <p:guideLst>
        <p:guide orient="horz" pos="288"/>
        <p:guide pos="388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85" d="100"/>
          <a:sy n="85" d="100"/>
        </p:scale>
        <p:origin x="-1908"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2"/>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06" tIns="45604" rIns="91206" bIns="45604" numCol="1" anchor="t" anchorCtr="0" compatLnSpc="1">
            <a:prstTxWarp prst="textNoShape">
              <a:avLst/>
            </a:prstTxWarp>
          </a:bodyPr>
          <a:lstStyle>
            <a:lvl1pPr defTabSz="913090">
              <a:spcBef>
                <a:spcPct val="0"/>
              </a:spcBef>
              <a:buFontTx/>
              <a:buNone/>
              <a:defRPr sz="1200">
                <a:latin typeface="Times New Roman" pitchFamily="18" charset="0"/>
              </a:defRPr>
            </a:lvl1pPr>
          </a:lstStyle>
          <a:p>
            <a:endParaRPr lang="en-US" dirty="0"/>
          </a:p>
        </p:txBody>
      </p:sp>
      <p:sp>
        <p:nvSpPr>
          <p:cNvPr id="24579" name="Rectangle 3"/>
          <p:cNvSpPr>
            <a:spLocks noGrp="1" noChangeArrowheads="1"/>
          </p:cNvSpPr>
          <p:nvPr>
            <p:ph type="dt" sz="quarter" idx="1"/>
          </p:nvPr>
        </p:nvSpPr>
        <p:spPr bwMode="auto">
          <a:xfrm>
            <a:off x="3972562" y="2"/>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06" tIns="45604" rIns="91206" bIns="45604" numCol="1" anchor="t" anchorCtr="0" compatLnSpc="1">
            <a:prstTxWarp prst="textNoShape">
              <a:avLst/>
            </a:prstTxWarp>
          </a:bodyPr>
          <a:lstStyle>
            <a:lvl1pPr algn="r" defTabSz="913090">
              <a:spcBef>
                <a:spcPct val="0"/>
              </a:spcBef>
              <a:buFontTx/>
              <a:buNone/>
              <a:defRPr sz="1200">
                <a:latin typeface="Times New Roman" pitchFamily="18" charset="0"/>
              </a:defRPr>
            </a:lvl1pPr>
          </a:lstStyle>
          <a:p>
            <a:endParaRPr lang="en-US" dirty="0"/>
          </a:p>
        </p:txBody>
      </p:sp>
      <p:sp>
        <p:nvSpPr>
          <p:cNvPr id="24580" name="Rectangle 4"/>
          <p:cNvSpPr>
            <a:spLocks noGrp="1" noChangeArrowheads="1"/>
          </p:cNvSpPr>
          <p:nvPr>
            <p:ph type="ftr" sz="quarter" idx="2"/>
          </p:nvPr>
        </p:nvSpPr>
        <p:spPr bwMode="auto">
          <a:xfrm>
            <a:off x="0" y="8831266"/>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06" tIns="45604" rIns="91206" bIns="45604" numCol="1" anchor="b" anchorCtr="0" compatLnSpc="1">
            <a:prstTxWarp prst="textNoShape">
              <a:avLst/>
            </a:prstTxWarp>
          </a:bodyPr>
          <a:lstStyle>
            <a:lvl1pPr defTabSz="913090">
              <a:spcBef>
                <a:spcPct val="0"/>
              </a:spcBef>
              <a:buFontTx/>
              <a:buNone/>
              <a:defRPr sz="1200">
                <a:latin typeface="Times New Roman" pitchFamily="18" charset="0"/>
              </a:defRPr>
            </a:lvl1pPr>
          </a:lstStyle>
          <a:p>
            <a:endParaRPr lang="en-US" dirty="0"/>
          </a:p>
        </p:txBody>
      </p:sp>
      <p:sp>
        <p:nvSpPr>
          <p:cNvPr id="24581" name="Rectangle 5"/>
          <p:cNvSpPr>
            <a:spLocks noGrp="1" noChangeArrowheads="1"/>
          </p:cNvSpPr>
          <p:nvPr>
            <p:ph type="sldNum" sz="quarter" idx="3"/>
          </p:nvPr>
        </p:nvSpPr>
        <p:spPr bwMode="auto">
          <a:xfrm>
            <a:off x="3972562" y="8831266"/>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06" tIns="45604" rIns="91206" bIns="45604" numCol="1" anchor="b" anchorCtr="0" compatLnSpc="1">
            <a:prstTxWarp prst="textNoShape">
              <a:avLst/>
            </a:prstTxWarp>
          </a:bodyPr>
          <a:lstStyle>
            <a:lvl1pPr algn="r" defTabSz="913090">
              <a:spcBef>
                <a:spcPct val="0"/>
              </a:spcBef>
              <a:buFontTx/>
              <a:buNone/>
              <a:defRPr sz="1200">
                <a:latin typeface="Times New Roman" pitchFamily="18" charset="0"/>
              </a:defRPr>
            </a:lvl1pPr>
          </a:lstStyle>
          <a:p>
            <a:fld id="{87C48A99-3596-4E58-ABE8-9D998A9384AB}" type="slidenum">
              <a:rPr lang="en-US"/>
              <a:pPr/>
              <a:t>‹#›</a:t>
            </a:fld>
            <a:endParaRPr lang="en-US" dirty="0"/>
          </a:p>
        </p:txBody>
      </p:sp>
    </p:spTree>
    <p:extLst>
      <p:ext uri="{BB962C8B-B14F-4D97-AF65-F5344CB8AC3E}">
        <p14:creationId xmlns:p14="http://schemas.microsoft.com/office/powerpoint/2010/main" val="2309560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2"/>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06" tIns="45604" rIns="91206" bIns="45604" numCol="1" anchor="t" anchorCtr="0" compatLnSpc="1">
            <a:prstTxWarp prst="textNoShape">
              <a:avLst/>
            </a:prstTxWarp>
          </a:bodyPr>
          <a:lstStyle>
            <a:lvl1pPr defTabSz="913090">
              <a:spcBef>
                <a:spcPct val="0"/>
              </a:spcBef>
              <a:buFontTx/>
              <a:buNone/>
              <a:defRPr sz="1200">
                <a:latin typeface="Times New Roman" pitchFamily="18" charset="0"/>
              </a:defRPr>
            </a:lvl1pPr>
          </a:lstStyle>
          <a:p>
            <a:endParaRPr lang="en-US" dirty="0"/>
          </a:p>
        </p:txBody>
      </p:sp>
      <p:sp>
        <p:nvSpPr>
          <p:cNvPr id="21507" name="Rectangle 3"/>
          <p:cNvSpPr>
            <a:spLocks noGrp="1" noChangeArrowheads="1"/>
          </p:cNvSpPr>
          <p:nvPr>
            <p:ph type="dt" idx="1"/>
          </p:nvPr>
        </p:nvSpPr>
        <p:spPr bwMode="auto">
          <a:xfrm>
            <a:off x="3972562" y="2"/>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06" tIns="45604" rIns="91206" bIns="45604" numCol="1" anchor="t" anchorCtr="0" compatLnSpc="1">
            <a:prstTxWarp prst="textNoShape">
              <a:avLst/>
            </a:prstTxWarp>
          </a:bodyPr>
          <a:lstStyle>
            <a:lvl1pPr algn="r" defTabSz="913090">
              <a:spcBef>
                <a:spcPct val="0"/>
              </a:spcBef>
              <a:buFontTx/>
              <a:buNone/>
              <a:defRPr sz="1200">
                <a:latin typeface="Times New Roman" pitchFamily="18" charset="0"/>
              </a:defRPr>
            </a:lvl1pPr>
          </a:lstStyle>
          <a:p>
            <a:endParaRPr lang="en-US" dirty="0"/>
          </a:p>
        </p:txBody>
      </p:sp>
      <p:sp>
        <p:nvSpPr>
          <p:cNvPr id="21508" name="Rectangle 4"/>
          <p:cNvSpPr>
            <a:spLocks noGrp="1" noRot="1" noChangeAspect="1" noChangeArrowheads="1" noTextEdit="1"/>
          </p:cNvSpPr>
          <p:nvPr>
            <p:ph type="sldImg" idx="2"/>
          </p:nvPr>
        </p:nvSpPr>
        <p:spPr bwMode="auto">
          <a:xfrm>
            <a:off x="407988"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34721" y="4416426"/>
            <a:ext cx="514096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06" tIns="45604" rIns="91206" bIns="4560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510" name="Rectangle 6"/>
          <p:cNvSpPr>
            <a:spLocks noGrp="1" noChangeArrowheads="1"/>
          </p:cNvSpPr>
          <p:nvPr>
            <p:ph type="ftr" sz="quarter" idx="4"/>
          </p:nvPr>
        </p:nvSpPr>
        <p:spPr bwMode="auto">
          <a:xfrm>
            <a:off x="0" y="8831266"/>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06" tIns="45604" rIns="91206" bIns="45604" numCol="1" anchor="b" anchorCtr="0" compatLnSpc="1">
            <a:prstTxWarp prst="textNoShape">
              <a:avLst/>
            </a:prstTxWarp>
          </a:bodyPr>
          <a:lstStyle>
            <a:lvl1pPr defTabSz="913090">
              <a:spcBef>
                <a:spcPct val="0"/>
              </a:spcBef>
              <a:buFontTx/>
              <a:buNone/>
              <a:defRPr sz="1200">
                <a:latin typeface="Times New Roman" pitchFamily="18" charset="0"/>
              </a:defRPr>
            </a:lvl1pPr>
          </a:lstStyle>
          <a:p>
            <a:endParaRPr lang="en-US" dirty="0"/>
          </a:p>
        </p:txBody>
      </p:sp>
      <p:sp>
        <p:nvSpPr>
          <p:cNvPr id="21511" name="Rectangle 7"/>
          <p:cNvSpPr>
            <a:spLocks noGrp="1" noChangeArrowheads="1"/>
          </p:cNvSpPr>
          <p:nvPr>
            <p:ph type="sldNum" sz="quarter" idx="5"/>
          </p:nvPr>
        </p:nvSpPr>
        <p:spPr bwMode="auto">
          <a:xfrm>
            <a:off x="3972562" y="8831266"/>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06" tIns="45604" rIns="91206" bIns="45604" numCol="1" anchor="b" anchorCtr="0" compatLnSpc="1">
            <a:prstTxWarp prst="textNoShape">
              <a:avLst/>
            </a:prstTxWarp>
          </a:bodyPr>
          <a:lstStyle>
            <a:lvl1pPr algn="r" defTabSz="913090">
              <a:spcBef>
                <a:spcPct val="0"/>
              </a:spcBef>
              <a:buFontTx/>
              <a:buNone/>
              <a:defRPr sz="1200">
                <a:latin typeface="Times New Roman" pitchFamily="18" charset="0"/>
              </a:defRPr>
            </a:lvl1pPr>
          </a:lstStyle>
          <a:p>
            <a:fld id="{55D68406-F15C-4303-97CE-0E3EE59880C4}" type="slidenum">
              <a:rPr lang="en-US"/>
              <a:pPr/>
              <a:t>‹#›</a:t>
            </a:fld>
            <a:endParaRPr lang="en-US" dirty="0"/>
          </a:p>
        </p:txBody>
      </p:sp>
    </p:spTree>
    <p:extLst>
      <p:ext uri="{BB962C8B-B14F-4D97-AF65-F5344CB8AC3E}">
        <p14:creationId xmlns:p14="http://schemas.microsoft.com/office/powerpoint/2010/main" val="3440067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Custom Layou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702" y="0"/>
            <a:ext cx="12406702" cy="697877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143999" y="5821584"/>
            <a:ext cx="2464281" cy="829641"/>
          </a:xfrm>
          <a:prstGeom prst="rect">
            <a:avLst/>
          </a:prstGeom>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7017" y="1090528"/>
            <a:ext cx="3507717" cy="1992099"/>
          </a:xfrm>
          <a:prstGeom prst="rect">
            <a:avLst/>
          </a:prstGeom>
        </p:spPr>
      </p:pic>
      <p:sp>
        <p:nvSpPr>
          <p:cNvPr id="13" name="TextBox 12"/>
          <p:cNvSpPr txBox="1"/>
          <p:nvPr userDrawn="1"/>
        </p:nvSpPr>
        <p:spPr bwMode="auto">
          <a:xfrm>
            <a:off x="385011" y="6025414"/>
            <a:ext cx="60542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en-US" sz="1800" dirty="0" smtClean="0">
                <a:solidFill>
                  <a:schemeClr val="bg1"/>
                </a:solidFill>
              </a:rPr>
              <a:t>November 5, 2021</a:t>
            </a:r>
          </a:p>
        </p:txBody>
      </p:sp>
      <p:sp>
        <p:nvSpPr>
          <p:cNvPr id="14" name="Rectangle 13"/>
          <p:cNvSpPr/>
          <p:nvPr userDrawn="1"/>
        </p:nvSpPr>
        <p:spPr>
          <a:xfrm>
            <a:off x="3521375" y="6488668"/>
            <a:ext cx="5167312" cy="369332"/>
          </a:xfrm>
          <a:prstGeom prst="rect">
            <a:avLst/>
          </a:prstGeom>
        </p:spPr>
        <p:txBody>
          <a:bodyPr wrap="square">
            <a:spAutoFit/>
          </a:bodyPr>
          <a:lstStyle/>
          <a:p>
            <a:pPr algn="ctr">
              <a:buNone/>
            </a:pPr>
            <a:r>
              <a:rPr lang="en-US" sz="1800" b="1" i="1" dirty="0">
                <a:solidFill>
                  <a:srgbClr val="FFC000"/>
                </a:solidFill>
              </a:rPr>
              <a:t>FOR OFFICIAL USE ONLY</a:t>
            </a:r>
          </a:p>
        </p:txBody>
      </p:sp>
      <p:sp>
        <p:nvSpPr>
          <p:cNvPr id="15" name="Title 3"/>
          <p:cNvSpPr>
            <a:spLocks noGrp="1"/>
          </p:cNvSpPr>
          <p:nvPr>
            <p:ph type="title"/>
          </p:nvPr>
        </p:nvSpPr>
        <p:spPr>
          <a:xfrm>
            <a:off x="5166803" y="2104008"/>
            <a:ext cx="6516210" cy="896644"/>
          </a:xfrm>
          <a:prstGeom prst="rect">
            <a:avLst/>
          </a:prstGeom>
        </p:spPr>
        <p:txBody>
          <a:bodyPr/>
          <a:lstStyle>
            <a:lvl1pPr>
              <a:defRPr sz="3600">
                <a:solidFill>
                  <a:schemeClr val="bg1"/>
                </a:solidFill>
              </a:defRPr>
            </a:lvl1pPr>
          </a:lstStyle>
          <a:p>
            <a:endParaRPr lang="en-US" dirty="0"/>
          </a:p>
        </p:txBody>
      </p:sp>
    </p:spTree>
    <p:extLst>
      <p:ext uri="{BB962C8B-B14F-4D97-AF65-F5344CB8AC3E}">
        <p14:creationId xmlns:p14="http://schemas.microsoft.com/office/powerpoint/2010/main" val="6633604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t="52411" b="36465"/>
          <a:stretch/>
        </p:blipFill>
        <p:spPr>
          <a:xfrm>
            <a:off x="-112144" y="6081622"/>
            <a:ext cx="12406702" cy="776378"/>
          </a:xfrm>
          <a:prstGeom prst="rect">
            <a:avLst/>
          </a:prstGeom>
        </p:spPr>
      </p:pic>
      <p:sp>
        <p:nvSpPr>
          <p:cNvPr id="4" name="Rectangle 3"/>
          <p:cNvSpPr/>
          <p:nvPr userDrawn="1"/>
        </p:nvSpPr>
        <p:spPr>
          <a:xfrm>
            <a:off x="0" y="0"/>
            <a:ext cx="12192000" cy="1028700"/>
          </a:xfrm>
          <a:prstGeom prst="rect">
            <a:avLst/>
          </a:prstGeom>
          <a:solidFill>
            <a:srgbClr val="00091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100" dirty="0"/>
          </a:p>
        </p:txBody>
      </p:sp>
      <p:sp>
        <p:nvSpPr>
          <p:cNvPr id="5" name="Footer Placeholder 2"/>
          <p:cNvSpPr txBox="1">
            <a:spLocks/>
          </p:cNvSpPr>
          <p:nvPr userDrawn="1"/>
        </p:nvSpPr>
        <p:spPr>
          <a:xfrm>
            <a:off x="4110567" y="6226176"/>
            <a:ext cx="4226984" cy="365125"/>
          </a:xfrm>
          <a:prstGeom prst="rect">
            <a:avLst/>
          </a:prstGeom>
        </p:spPr>
        <p:txBody>
          <a:bodyPr/>
          <a:lstStyle>
            <a:defPPr>
              <a:defRPr lang="en-US"/>
            </a:defPPr>
            <a:lvl1pPr marL="0" algn="ct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buNone/>
              <a:defRPr/>
            </a:pPr>
            <a:r>
              <a:rPr lang="en-US" sz="1200" b="1" dirty="0">
                <a:solidFill>
                  <a:schemeClr val="bg1"/>
                </a:solidFill>
                <a:latin typeface="Arial" panose="020B0604020202020204" pitchFamily="34" charset="0"/>
                <a:cs typeface="Arial" panose="020B0604020202020204" pitchFamily="34" charset="0"/>
              </a:rPr>
              <a:t>AST</a:t>
            </a:r>
            <a:r>
              <a:rPr lang="en-US" sz="1200" dirty="0">
                <a:solidFill>
                  <a:schemeClr val="bg1"/>
                </a:solidFill>
                <a:latin typeface="Arial" panose="020B0604020202020204" pitchFamily="34" charset="0"/>
                <a:cs typeface="Arial" panose="020B0604020202020204" pitchFamily="34" charset="0"/>
              </a:rPr>
              <a:t> </a:t>
            </a:r>
            <a:r>
              <a:rPr lang="en-US" sz="1200" b="1" dirty="0">
                <a:solidFill>
                  <a:schemeClr val="bg1"/>
                </a:solidFill>
                <a:latin typeface="Arial" panose="020B0604020202020204" pitchFamily="34" charset="0"/>
                <a:cs typeface="Arial" panose="020B0604020202020204" pitchFamily="34" charset="0"/>
              </a:rPr>
              <a:t>Commercial Space Transportation</a:t>
            </a:r>
          </a:p>
        </p:txBody>
      </p:sp>
      <p:sp>
        <p:nvSpPr>
          <p:cNvPr id="6" name="Footer Placeholder 2"/>
          <p:cNvSpPr txBox="1">
            <a:spLocks/>
          </p:cNvSpPr>
          <p:nvPr userDrawn="1"/>
        </p:nvSpPr>
        <p:spPr>
          <a:xfrm>
            <a:off x="8195734" y="6226176"/>
            <a:ext cx="3395133" cy="365125"/>
          </a:xfrm>
          <a:prstGeom prst="rect">
            <a:avLst/>
          </a:prstGeom>
        </p:spPr>
        <p:txBody>
          <a:bodyPr/>
          <a:lstStyle>
            <a:defPPr>
              <a:defRPr lang="en-US"/>
            </a:defPPr>
            <a:lvl1pPr marL="0" algn="ct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buNone/>
              <a:defRPr/>
            </a:pPr>
            <a:r>
              <a:rPr lang="en-US" sz="1200" baseline="0" dirty="0" smtClean="0">
                <a:solidFill>
                  <a:schemeClr val="bg1"/>
                </a:solidFill>
                <a:latin typeface="Arial" panose="020B0604020202020204" pitchFamily="34" charset="0"/>
                <a:cs typeface="Arial" panose="020B0604020202020204" pitchFamily="34" charset="0"/>
              </a:rPr>
              <a:t>November 5, 2021 </a:t>
            </a:r>
            <a:r>
              <a:rPr lang="en-US" sz="1400" dirty="0" smtClean="0">
                <a:solidFill>
                  <a:schemeClr val="bg1"/>
                </a:solidFill>
              </a:rPr>
              <a:t>| </a:t>
            </a:r>
            <a:fld id="{06EBC535-F041-47A3-AFF8-5B61F9130CDE}" type="slidenum">
              <a:rPr lang="en-US" sz="1200" b="1" smtClean="0">
                <a:solidFill>
                  <a:schemeClr val="bg1"/>
                </a:solidFill>
                <a:latin typeface="Arial" panose="020B0604020202020204" pitchFamily="34" charset="0"/>
                <a:cs typeface="Arial" panose="020B0604020202020204" pitchFamily="34" charset="0"/>
              </a:rPr>
              <a:pPr algn="r" fontAlgn="auto">
                <a:spcBef>
                  <a:spcPts val="0"/>
                </a:spcBef>
                <a:spcAft>
                  <a:spcPts val="0"/>
                </a:spcAft>
                <a:buNone/>
                <a:defRPr/>
              </a:pPr>
              <a:t>‹#›</a:t>
            </a:fld>
            <a:endParaRPr lang="en-US" sz="1200" b="1" dirty="0">
              <a:solidFill>
                <a:schemeClr val="bg1"/>
              </a:solidFill>
              <a:latin typeface="Arial" panose="020B0604020202020204" pitchFamily="34" charset="0"/>
              <a:cs typeface="Arial" panose="020B0604020202020204" pitchFamily="34" charset="0"/>
            </a:endParaRPr>
          </a:p>
        </p:txBody>
      </p:sp>
      <p:sp>
        <p:nvSpPr>
          <p:cNvPr id="9" name="Rectangle 8"/>
          <p:cNvSpPr/>
          <p:nvPr userDrawn="1"/>
        </p:nvSpPr>
        <p:spPr>
          <a:xfrm>
            <a:off x="5529321" y="6576752"/>
            <a:ext cx="1124026" cy="230832"/>
          </a:xfrm>
          <a:prstGeom prst="rect">
            <a:avLst/>
          </a:prstGeom>
        </p:spPr>
        <p:txBody>
          <a:bodyPr wrap="none">
            <a:spAutoFit/>
          </a:bodyPr>
          <a:lstStyle/>
          <a:p>
            <a:pPr marL="95250" indent="0" defTabSz="912813" eaLnBrk="1" hangingPunct="1">
              <a:lnSpc>
                <a:spcPct val="90000"/>
              </a:lnSpc>
              <a:spcBef>
                <a:spcPts val="500"/>
              </a:spcBef>
              <a:buNone/>
              <a:defRPr/>
            </a:pPr>
            <a:r>
              <a:rPr lang="en-US" altLang="en-US" sz="1000" b="1" dirty="0" smtClean="0">
                <a:solidFill>
                  <a:schemeClr val="bg1"/>
                </a:solidFill>
              </a:rPr>
              <a:t>faa.gov/space</a:t>
            </a:r>
            <a:endParaRPr lang="en-US" altLang="en-US" sz="1000" b="1" dirty="0">
              <a:solidFill>
                <a:schemeClr val="bg1"/>
              </a:solidFill>
            </a:endParaRP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1106" y="6138873"/>
            <a:ext cx="1880560" cy="633122"/>
          </a:xfrm>
          <a:prstGeom prst="rect">
            <a:avLst/>
          </a:prstGeom>
        </p:spPr>
      </p:pic>
      <p:sp>
        <p:nvSpPr>
          <p:cNvPr id="11" name="Title 1"/>
          <p:cNvSpPr>
            <a:spLocks noGrp="1"/>
          </p:cNvSpPr>
          <p:nvPr>
            <p:ph type="title"/>
          </p:nvPr>
        </p:nvSpPr>
        <p:spPr>
          <a:xfrm>
            <a:off x="481264" y="0"/>
            <a:ext cx="11242308" cy="1029903"/>
          </a:xfrm>
          <a:prstGeom prst="rect">
            <a:avLst/>
          </a:prstGeom>
        </p:spPr>
        <p:txBody>
          <a:bodyPr anchor="ctr"/>
          <a:lstStyle>
            <a:lvl1pPr algn="ctr">
              <a:defRPr sz="3600">
                <a:solidFill>
                  <a:schemeClr val="bg1"/>
                </a:solidFill>
              </a:defRPr>
            </a:lvl1pPr>
          </a:lstStyle>
          <a:p>
            <a:r>
              <a:rPr lang="en-US" dirty="0" smtClean="0"/>
              <a:t>Click to edit Master title style</a:t>
            </a:r>
            <a:endParaRPr lang="en-US" dirty="0"/>
          </a:p>
        </p:txBody>
      </p:sp>
      <p:sp>
        <p:nvSpPr>
          <p:cNvPr id="12" name="Content Placeholder 2"/>
          <p:cNvSpPr>
            <a:spLocks noGrp="1"/>
          </p:cNvSpPr>
          <p:nvPr>
            <p:ph idx="1"/>
          </p:nvPr>
        </p:nvSpPr>
        <p:spPr>
          <a:xfrm>
            <a:off x="745068" y="1206501"/>
            <a:ext cx="10733617" cy="4589463"/>
          </a:xfrm>
          <a:prstGeom prst="rect">
            <a:avLst/>
          </a:prstGeo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Rectangle 12"/>
          <p:cNvSpPr/>
          <p:nvPr userDrawn="1"/>
        </p:nvSpPr>
        <p:spPr>
          <a:xfrm>
            <a:off x="6593049" y="6519446"/>
            <a:ext cx="5167312" cy="307777"/>
          </a:xfrm>
          <a:prstGeom prst="rect">
            <a:avLst/>
          </a:prstGeom>
        </p:spPr>
        <p:txBody>
          <a:bodyPr wrap="square">
            <a:spAutoFit/>
          </a:bodyPr>
          <a:lstStyle/>
          <a:p>
            <a:pPr algn="r">
              <a:buNone/>
            </a:pPr>
            <a:r>
              <a:rPr lang="en-US" sz="1400" b="1" i="1" dirty="0">
                <a:solidFill>
                  <a:srgbClr val="FFC000"/>
                </a:solidFill>
              </a:rPr>
              <a:t>FOR OFFICIAL USE ONLY</a:t>
            </a:r>
          </a:p>
        </p:txBody>
      </p:sp>
    </p:spTree>
    <p:extLst>
      <p:ext uri="{BB962C8B-B14F-4D97-AF65-F5344CB8AC3E}">
        <p14:creationId xmlns:p14="http://schemas.microsoft.com/office/powerpoint/2010/main" val="31079304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t="52411" b="36465"/>
          <a:stretch/>
        </p:blipFill>
        <p:spPr>
          <a:xfrm>
            <a:off x="-112144" y="6081622"/>
            <a:ext cx="12406702" cy="776378"/>
          </a:xfrm>
          <a:prstGeom prst="rect">
            <a:avLst/>
          </a:prstGeom>
        </p:spPr>
      </p:pic>
      <p:sp>
        <p:nvSpPr>
          <p:cNvPr id="5" name="Footer Placeholder 2"/>
          <p:cNvSpPr txBox="1">
            <a:spLocks/>
          </p:cNvSpPr>
          <p:nvPr userDrawn="1"/>
        </p:nvSpPr>
        <p:spPr>
          <a:xfrm>
            <a:off x="4110567" y="6226176"/>
            <a:ext cx="4226984" cy="365125"/>
          </a:xfrm>
          <a:prstGeom prst="rect">
            <a:avLst/>
          </a:prstGeom>
        </p:spPr>
        <p:txBody>
          <a:bodyPr/>
          <a:lstStyle>
            <a:defPPr>
              <a:defRPr lang="en-US"/>
            </a:defPPr>
            <a:lvl1pPr marL="0" algn="ct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buNone/>
              <a:defRPr/>
            </a:pPr>
            <a:r>
              <a:rPr lang="en-US" sz="1200" b="1" dirty="0" smtClean="0">
                <a:solidFill>
                  <a:schemeClr val="bg1"/>
                </a:solidFill>
                <a:latin typeface="Arial" panose="020B0604020202020204" pitchFamily="34" charset="0"/>
                <a:cs typeface="Arial" panose="020B0604020202020204" pitchFamily="34" charset="0"/>
              </a:rPr>
              <a:t>AST</a:t>
            </a:r>
            <a:r>
              <a:rPr lang="en-US" sz="1200" dirty="0" smtClean="0">
                <a:solidFill>
                  <a:schemeClr val="bg1"/>
                </a:solidFill>
                <a:latin typeface="Arial" panose="020B0604020202020204" pitchFamily="34" charset="0"/>
                <a:cs typeface="Arial" panose="020B0604020202020204" pitchFamily="34" charset="0"/>
              </a:rPr>
              <a:t> </a:t>
            </a:r>
            <a:r>
              <a:rPr lang="en-US" sz="1200" b="1" dirty="0">
                <a:solidFill>
                  <a:schemeClr val="bg1"/>
                </a:solidFill>
                <a:latin typeface="Arial" panose="020B0604020202020204" pitchFamily="34" charset="0"/>
                <a:cs typeface="Arial" panose="020B0604020202020204" pitchFamily="34" charset="0"/>
              </a:rPr>
              <a:t>Commercial Space Transportation</a:t>
            </a:r>
          </a:p>
        </p:txBody>
      </p:sp>
      <p:sp>
        <p:nvSpPr>
          <p:cNvPr id="6" name="Footer Placeholder 2"/>
          <p:cNvSpPr txBox="1">
            <a:spLocks/>
          </p:cNvSpPr>
          <p:nvPr userDrawn="1"/>
        </p:nvSpPr>
        <p:spPr>
          <a:xfrm>
            <a:off x="8195734" y="6226176"/>
            <a:ext cx="3395133" cy="365125"/>
          </a:xfrm>
          <a:prstGeom prst="rect">
            <a:avLst/>
          </a:prstGeom>
        </p:spPr>
        <p:txBody>
          <a:bodyPr/>
          <a:lstStyle>
            <a:defPPr>
              <a:defRPr lang="en-US"/>
            </a:defPPr>
            <a:lvl1pPr marL="0" algn="ct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buNone/>
              <a:defRPr/>
            </a:pPr>
            <a:r>
              <a:rPr lang="en-US" sz="1200" baseline="0" dirty="0" smtClean="0">
                <a:solidFill>
                  <a:schemeClr val="bg1"/>
                </a:solidFill>
                <a:latin typeface="Arial" panose="020B0604020202020204" pitchFamily="34" charset="0"/>
                <a:cs typeface="Arial" panose="020B0604020202020204" pitchFamily="34" charset="0"/>
              </a:rPr>
              <a:t>November 5, 2021 </a:t>
            </a:r>
            <a:r>
              <a:rPr lang="en-US" sz="1400" dirty="0" smtClean="0">
                <a:solidFill>
                  <a:schemeClr val="bg1"/>
                </a:solidFill>
              </a:rPr>
              <a:t>| </a:t>
            </a:r>
            <a:fld id="{06EBC535-F041-47A3-AFF8-5B61F9130CDE}" type="slidenum">
              <a:rPr lang="en-US" sz="1200" b="1" smtClean="0">
                <a:solidFill>
                  <a:schemeClr val="bg1"/>
                </a:solidFill>
                <a:latin typeface="Arial" panose="020B0604020202020204" pitchFamily="34" charset="0"/>
                <a:cs typeface="Arial" panose="020B0604020202020204" pitchFamily="34" charset="0"/>
              </a:rPr>
              <a:pPr algn="r" fontAlgn="auto">
                <a:spcBef>
                  <a:spcPts val="0"/>
                </a:spcBef>
                <a:spcAft>
                  <a:spcPts val="0"/>
                </a:spcAft>
                <a:buNone/>
                <a:defRPr/>
              </a:pPr>
              <a:t>‹#›</a:t>
            </a:fld>
            <a:endParaRPr lang="en-US" sz="1200" b="1" dirty="0">
              <a:solidFill>
                <a:schemeClr val="bg1"/>
              </a:solidFill>
              <a:latin typeface="Arial" panose="020B0604020202020204" pitchFamily="34" charset="0"/>
              <a:cs typeface="Arial" panose="020B0604020202020204" pitchFamily="34" charset="0"/>
            </a:endParaRPr>
          </a:p>
        </p:txBody>
      </p:sp>
      <p:sp>
        <p:nvSpPr>
          <p:cNvPr id="8" name="Title 4"/>
          <p:cNvSpPr>
            <a:spLocks noGrp="1"/>
          </p:cNvSpPr>
          <p:nvPr>
            <p:ph type="title"/>
          </p:nvPr>
        </p:nvSpPr>
        <p:spPr>
          <a:xfrm>
            <a:off x="1" y="224701"/>
            <a:ext cx="12191999" cy="627017"/>
          </a:xfrm>
          <a:prstGeom prst="rect">
            <a:avLst/>
          </a:prstGeom>
        </p:spPr>
        <p:txBody>
          <a:bodyPr/>
          <a:lstStyle>
            <a:lvl1pPr algn="ctr">
              <a:defRPr sz="3600" b="1">
                <a:solidFill>
                  <a:schemeClr val="tx1"/>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9" name="Rectangle 8"/>
          <p:cNvSpPr/>
          <p:nvPr userDrawn="1"/>
        </p:nvSpPr>
        <p:spPr>
          <a:xfrm>
            <a:off x="5529321" y="6576752"/>
            <a:ext cx="1124026" cy="230832"/>
          </a:xfrm>
          <a:prstGeom prst="rect">
            <a:avLst/>
          </a:prstGeom>
        </p:spPr>
        <p:txBody>
          <a:bodyPr wrap="none">
            <a:spAutoFit/>
          </a:bodyPr>
          <a:lstStyle/>
          <a:p>
            <a:pPr marL="95250" indent="0" defTabSz="912813" eaLnBrk="1" hangingPunct="1">
              <a:lnSpc>
                <a:spcPct val="90000"/>
              </a:lnSpc>
              <a:spcBef>
                <a:spcPts val="500"/>
              </a:spcBef>
              <a:buNone/>
              <a:defRPr/>
            </a:pPr>
            <a:r>
              <a:rPr lang="en-US" altLang="en-US" sz="1000" b="1" dirty="0" smtClean="0">
                <a:solidFill>
                  <a:schemeClr val="bg1"/>
                </a:solidFill>
              </a:rPr>
              <a:t>faa.gov/space</a:t>
            </a:r>
            <a:endParaRPr lang="en-US" altLang="en-US" sz="1000" b="1" dirty="0">
              <a:solidFill>
                <a:schemeClr val="bg1"/>
              </a:solidFill>
            </a:endParaRP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1106" y="6138873"/>
            <a:ext cx="1880560" cy="633122"/>
          </a:xfrm>
          <a:prstGeom prst="rect">
            <a:avLst/>
          </a:prstGeom>
        </p:spPr>
      </p:pic>
      <p:sp>
        <p:nvSpPr>
          <p:cNvPr id="11" name="Content Placeholder 2"/>
          <p:cNvSpPr>
            <a:spLocks noGrp="1"/>
          </p:cNvSpPr>
          <p:nvPr>
            <p:ph idx="1"/>
          </p:nvPr>
        </p:nvSpPr>
        <p:spPr>
          <a:xfrm>
            <a:off x="745068" y="1206501"/>
            <a:ext cx="10733617" cy="4589463"/>
          </a:xfrm>
          <a:prstGeom prst="rect">
            <a:avLst/>
          </a:prstGeo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Rectangle 11"/>
          <p:cNvSpPr/>
          <p:nvPr userDrawn="1"/>
        </p:nvSpPr>
        <p:spPr>
          <a:xfrm>
            <a:off x="6593049" y="6519446"/>
            <a:ext cx="5167312" cy="307777"/>
          </a:xfrm>
          <a:prstGeom prst="rect">
            <a:avLst/>
          </a:prstGeom>
        </p:spPr>
        <p:txBody>
          <a:bodyPr wrap="square">
            <a:spAutoFit/>
          </a:bodyPr>
          <a:lstStyle/>
          <a:p>
            <a:pPr algn="r">
              <a:buNone/>
            </a:pPr>
            <a:r>
              <a:rPr lang="en-US" sz="1400" b="1" i="1" dirty="0">
                <a:solidFill>
                  <a:srgbClr val="FFC000"/>
                </a:solidFill>
              </a:rPr>
              <a:t>FOR OFFICIAL USE ONLY</a:t>
            </a:r>
          </a:p>
        </p:txBody>
      </p:sp>
    </p:spTree>
    <p:extLst>
      <p:ext uri="{BB962C8B-B14F-4D97-AF65-F5344CB8AC3E}">
        <p14:creationId xmlns:p14="http://schemas.microsoft.com/office/powerpoint/2010/main" val="166818082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49" name="Text Box 29" hidden="1"/>
          <p:cNvSpPr txBox="1">
            <a:spLocks noChangeArrowheads="1"/>
          </p:cNvSpPr>
          <p:nvPr userDrawn="1"/>
        </p:nvSpPr>
        <p:spPr bwMode="auto">
          <a:xfrm>
            <a:off x="599018" y="6205539"/>
            <a:ext cx="63796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b="1" dirty="0">
                <a:solidFill>
                  <a:srgbClr val="C0C0C0"/>
                </a:solidFill>
              </a:rPr>
              <a:t>&lt;Presentation Title – Change on Master Slide&gt;</a:t>
            </a:r>
            <a:endParaRPr lang="en-US" sz="1200" dirty="0">
              <a:solidFill>
                <a:srgbClr val="C0C0C0"/>
              </a:solidFill>
            </a:endParaRPr>
          </a:p>
        </p:txBody>
      </p:sp>
      <p:sp>
        <p:nvSpPr>
          <p:cNvPr id="56350" name="Text Box 30" hidden="1"/>
          <p:cNvSpPr txBox="1">
            <a:spLocks noChangeArrowheads="1"/>
          </p:cNvSpPr>
          <p:nvPr userDrawn="1"/>
        </p:nvSpPr>
        <p:spPr bwMode="auto">
          <a:xfrm>
            <a:off x="588433" y="6384925"/>
            <a:ext cx="498686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1200" dirty="0">
                <a:solidFill>
                  <a:srgbClr val="C0C0C0"/>
                </a:solidFill>
              </a:rPr>
              <a:t>&lt;Date of Presentation – Change on Master Slide&gt;</a:t>
            </a:r>
          </a:p>
        </p:txBody>
      </p:sp>
      <p:pic>
        <p:nvPicPr>
          <p:cNvPr id="13" name="Picture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14702" y="0"/>
            <a:ext cx="12406702" cy="6978770"/>
          </a:xfrm>
          <a:prstGeom prst="rect">
            <a:avLst/>
          </a:prstGeom>
        </p:spPr>
      </p:pic>
      <p:pic>
        <p:nvPicPr>
          <p:cNvPr id="15" name="Picture 1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143999" y="5821584"/>
            <a:ext cx="2464281" cy="829641"/>
          </a:xfrm>
          <a:prstGeom prst="rect">
            <a:avLst/>
          </a:prstGeom>
        </p:spPr>
      </p:pic>
      <p:pic>
        <p:nvPicPr>
          <p:cNvPr id="16" name="Picture 1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7017" y="1090528"/>
            <a:ext cx="3507717" cy="1992099"/>
          </a:xfrm>
          <a:prstGeom prst="rect">
            <a:avLst/>
          </a:prstGeom>
        </p:spPr>
      </p:pic>
      <p:sp>
        <p:nvSpPr>
          <p:cNvPr id="24" name="TextBox 23"/>
          <p:cNvSpPr txBox="1"/>
          <p:nvPr userDrawn="1"/>
        </p:nvSpPr>
        <p:spPr bwMode="auto">
          <a:xfrm>
            <a:off x="385011" y="6025414"/>
            <a:ext cx="60542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rtlCol="0">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en-US" sz="1800" dirty="0" smtClean="0">
                <a:solidFill>
                  <a:schemeClr val="bg1"/>
                </a:solidFill>
              </a:rPr>
              <a:t>November 5, 2021</a:t>
            </a:r>
          </a:p>
        </p:txBody>
      </p:sp>
      <p:sp>
        <p:nvSpPr>
          <p:cNvPr id="9" name="Rectangle 8"/>
          <p:cNvSpPr/>
          <p:nvPr userDrawn="1"/>
        </p:nvSpPr>
        <p:spPr>
          <a:xfrm>
            <a:off x="3521375" y="6488668"/>
            <a:ext cx="5167312" cy="369332"/>
          </a:xfrm>
          <a:prstGeom prst="rect">
            <a:avLst/>
          </a:prstGeom>
        </p:spPr>
        <p:txBody>
          <a:bodyPr wrap="square">
            <a:spAutoFit/>
          </a:bodyPr>
          <a:lstStyle/>
          <a:p>
            <a:pPr algn="ctr"/>
            <a:r>
              <a:rPr lang="en-US" sz="1800" b="1" i="1" dirty="0">
                <a:solidFill>
                  <a:srgbClr val="FFC000"/>
                </a:solidFill>
              </a:rPr>
              <a:t>FOR OFFICIAL USE ONLY</a:t>
            </a:r>
          </a:p>
        </p:txBody>
      </p:sp>
    </p:spTree>
    <p:extLst>
      <p:ext uri="{BB962C8B-B14F-4D97-AF65-F5344CB8AC3E}">
        <p14:creationId xmlns:p14="http://schemas.microsoft.com/office/powerpoint/2010/main" val="2988165268"/>
      </p:ext>
    </p:extLst>
  </p:cSld>
  <p:clrMap bg1="lt1" tx1="dk1" bg2="lt2" tx2="dk2" accent1="accent1" accent2="accent2" accent3="accent3" accent4="accent4" accent5="accent5" accent6="accent6" hlink="hlink" folHlink="folHlink"/>
  <p:sldLayoutIdLst>
    <p:sldLayoutId id="2147483673" r:id="rId1"/>
    <p:sldLayoutId id="2147483672" r:id="rId2"/>
    <p:sldLayoutId id="2147483674" r:id="rId3"/>
  </p:sldLayoutIdLst>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law.cornell.edu/uscode/text/5a" TargetMode="External"/><Relationship Id="rId2" Type="http://schemas.openxmlformats.org/officeDocument/2006/relationships/hyperlink" Target="https://www.law.cornell.edu/topn/federal_advisory_committee_ac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6803" y="1574619"/>
            <a:ext cx="6516210" cy="896644"/>
          </a:xfrm>
        </p:spPr>
        <p:txBody>
          <a:bodyPr/>
          <a:lstStyle/>
          <a:p>
            <a:r>
              <a:rPr lang="en-US" dirty="0" smtClean="0"/>
              <a:t>Commercial Space Transportation Advisory Committee (COMSTAC)</a:t>
            </a:r>
            <a:br>
              <a:rPr lang="en-US" dirty="0" smtClean="0"/>
            </a:br>
            <a:r>
              <a:rPr lang="en-US" dirty="0"/>
              <a:t/>
            </a:r>
            <a:br>
              <a:rPr lang="en-US" dirty="0"/>
            </a:br>
            <a:r>
              <a:rPr lang="en-US" sz="1800" b="0" dirty="0"/>
              <a:t>Questions can be sent in through </a:t>
            </a:r>
            <a:r>
              <a:rPr lang="en-US" sz="1800" b="0" dirty="0" smtClean="0"/>
              <a:t>the </a:t>
            </a:r>
            <a:r>
              <a:rPr lang="en-US" sz="1800" b="0" dirty="0"/>
              <a:t>links on </a:t>
            </a:r>
            <a:r>
              <a:rPr lang="en-US" sz="1800" b="0" dirty="0" smtClean="0"/>
              <a:t/>
            </a:r>
            <a:br>
              <a:rPr lang="en-US" sz="1800" b="0" dirty="0" smtClean="0"/>
            </a:br>
            <a:r>
              <a:rPr lang="en-US" sz="1800" b="0" dirty="0" smtClean="0"/>
              <a:t>YouTube </a:t>
            </a:r>
            <a:r>
              <a:rPr lang="en-US" sz="1800" b="0" dirty="0"/>
              <a:t>or </a:t>
            </a:r>
            <a:r>
              <a:rPr lang="en-US" sz="1800" b="0" dirty="0" smtClean="0"/>
              <a:t>on the </a:t>
            </a:r>
            <a:r>
              <a:rPr lang="en-US" sz="1800" b="0" dirty="0"/>
              <a:t>COMSTAC web page</a:t>
            </a:r>
          </a:p>
        </p:txBody>
      </p:sp>
    </p:spTree>
    <p:extLst>
      <p:ext uri="{BB962C8B-B14F-4D97-AF65-F5344CB8AC3E}">
        <p14:creationId xmlns:p14="http://schemas.microsoft.com/office/powerpoint/2010/main" val="3506841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Forward</a:t>
            </a:r>
            <a:endParaRPr lang="en-US" dirty="0"/>
          </a:p>
        </p:txBody>
      </p:sp>
      <p:sp>
        <p:nvSpPr>
          <p:cNvPr id="3" name="Content Placeholder 2"/>
          <p:cNvSpPr>
            <a:spLocks noGrp="1"/>
          </p:cNvSpPr>
          <p:nvPr>
            <p:ph idx="1"/>
          </p:nvPr>
        </p:nvSpPr>
        <p:spPr/>
        <p:txBody>
          <a:bodyPr/>
          <a:lstStyle/>
          <a:p>
            <a:r>
              <a:rPr lang="en-US" sz="3200" dirty="0"/>
              <a:t>AST is tracking lessons learned for future improvements</a:t>
            </a:r>
            <a:r>
              <a:rPr lang="en-US" sz="3200" dirty="0" smtClean="0"/>
              <a:t>.</a:t>
            </a:r>
          </a:p>
          <a:p>
            <a:endParaRPr lang="en-US" sz="3200" dirty="0" smtClean="0"/>
          </a:p>
          <a:p>
            <a:r>
              <a:rPr lang="en-US" sz="3200" dirty="0" smtClean="0"/>
              <a:t>AST is continuing to develop Advisory Circulars to support applicants.</a:t>
            </a:r>
          </a:p>
          <a:p>
            <a:endParaRPr lang="en-US" sz="3200" dirty="0" smtClean="0"/>
          </a:p>
          <a:p>
            <a:r>
              <a:rPr lang="en-US" sz="3200" dirty="0" smtClean="0"/>
              <a:t>AST is developing an application portal to modernize the application process.</a:t>
            </a:r>
            <a:endParaRPr lang="en-US" sz="3200" dirty="0"/>
          </a:p>
        </p:txBody>
      </p:sp>
    </p:spTree>
    <p:extLst>
      <p:ext uri="{BB962C8B-B14F-4D97-AF65-F5344CB8AC3E}">
        <p14:creationId xmlns:p14="http://schemas.microsoft.com/office/powerpoint/2010/main" val="2959749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74618"/>
            <a:ext cx="6516210" cy="896644"/>
          </a:xfrm>
        </p:spPr>
        <p:txBody>
          <a:bodyPr/>
          <a:lstStyle/>
          <a:p>
            <a:r>
              <a:rPr lang="en-US" dirty="0" smtClean="0"/>
              <a:t>COMSTAC:</a:t>
            </a:r>
            <a:br>
              <a:rPr lang="en-US" dirty="0" smtClean="0"/>
            </a:br>
            <a:r>
              <a:rPr lang="en-US" dirty="0" smtClean="0"/>
              <a:t>Advisory Circular Overview</a:t>
            </a:r>
            <a:br>
              <a:rPr lang="en-US" dirty="0" smtClean="0"/>
            </a:br>
            <a:r>
              <a:rPr lang="en-US" dirty="0" smtClean="0"/>
              <a:t/>
            </a:r>
            <a:br>
              <a:rPr lang="en-US" dirty="0" smtClean="0"/>
            </a:br>
            <a:r>
              <a:rPr lang="en-US" sz="2400" dirty="0" smtClean="0"/>
              <a:t>Charles Huet</a:t>
            </a:r>
            <a:br>
              <a:rPr lang="en-US" sz="2400" dirty="0" smtClean="0"/>
            </a:br>
            <a:r>
              <a:rPr lang="en-US" sz="2400" dirty="0" smtClean="0"/>
              <a:t>Advisory Circular Lead</a:t>
            </a:r>
            <a:br>
              <a:rPr lang="en-US" sz="2400" dirty="0" smtClean="0"/>
            </a:br>
            <a:r>
              <a:rPr lang="en-US" sz="2400" dirty="0" smtClean="0"/>
              <a:t>Office </a:t>
            </a:r>
            <a:r>
              <a:rPr lang="en-US" sz="2400" dirty="0"/>
              <a:t>of Commercial Space </a:t>
            </a:r>
            <a:r>
              <a:rPr lang="en-US" sz="2400" dirty="0" smtClean="0"/>
              <a:t>Transportation</a:t>
            </a:r>
            <a:br>
              <a:rPr lang="en-US" sz="2400" dirty="0" smtClean="0"/>
            </a:br>
            <a:r>
              <a:rPr lang="en-US" sz="2400" dirty="0"/>
              <a:t/>
            </a:r>
            <a:br>
              <a:rPr lang="en-US" sz="2400" dirty="0"/>
            </a:br>
            <a:r>
              <a:rPr lang="en-US" sz="1800" b="0" dirty="0"/>
              <a:t>Questions can be sent in through the links on </a:t>
            </a:r>
            <a:r>
              <a:rPr lang="en-US" sz="1800" b="0" dirty="0" smtClean="0"/>
              <a:t/>
            </a:r>
            <a:br>
              <a:rPr lang="en-US" sz="1800" b="0" dirty="0" smtClean="0"/>
            </a:br>
            <a:r>
              <a:rPr lang="en-US" sz="1800" b="0" dirty="0" smtClean="0"/>
              <a:t>YouTube or </a:t>
            </a:r>
            <a:r>
              <a:rPr lang="en-US" sz="1800" b="0" dirty="0"/>
              <a:t>on the COMSTAC web page</a:t>
            </a:r>
            <a:r>
              <a:rPr lang="en-US" sz="1800" dirty="0"/>
              <a:t/>
            </a:r>
            <a:br>
              <a:rPr lang="en-US" sz="1800" dirty="0"/>
            </a:b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3946233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Advisory Circular Overview</a:t>
            </a:r>
            <a:endParaRPr lang="en-US" dirty="0"/>
          </a:p>
        </p:txBody>
      </p:sp>
      <p:sp>
        <p:nvSpPr>
          <p:cNvPr id="3" name="Content Placeholder 2"/>
          <p:cNvSpPr>
            <a:spLocks noGrp="1"/>
          </p:cNvSpPr>
          <p:nvPr>
            <p:ph idx="1"/>
          </p:nvPr>
        </p:nvSpPr>
        <p:spPr>
          <a:xfrm>
            <a:off x="461913" y="1206501"/>
            <a:ext cx="11255605" cy="4589463"/>
          </a:xfrm>
        </p:spPr>
        <p:txBody>
          <a:bodyPr/>
          <a:lstStyle/>
          <a:p>
            <a:pPr marL="257175" indent="-257175">
              <a:buFont typeface="Arial" panose="020B0604020202020204" pitchFamily="34" charset="0"/>
              <a:buChar char="•"/>
            </a:pPr>
            <a:r>
              <a:rPr lang="en-US" sz="3200" dirty="0"/>
              <a:t>10 ACs published in FY2021</a:t>
            </a:r>
          </a:p>
          <a:p>
            <a:pPr marL="257175" indent="-257175">
              <a:buFont typeface="Arial" panose="020B0604020202020204" pitchFamily="34" charset="0"/>
              <a:buChar char="•"/>
            </a:pPr>
            <a:r>
              <a:rPr lang="en-US" sz="3200" dirty="0"/>
              <a:t>17 additional ACs to be published</a:t>
            </a:r>
          </a:p>
          <a:p>
            <a:pPr marL="257175" indent="-257175">
              <a:buFont typeface="Arial" panose="020B0604020202020204" pitchFamily="34" charset="0"/>
              <a:buChar char="•"/>
            </a:pPr>
            <a:r>
              <a:rPr lang="en-US" sz="3200" dirty="0"/>
              <a:t>Workshops held for all published ACs</a:t>
            </a:r>
          </a:p>
          <a:p>
            <a:pPr marL="941388" lvl="1" indent="-257175"/>
            <a:r>
              <a:rPr lang="en-US" dirty="0"/>
              <a:t>Presentations available upon request</a:t>
            </a:r>
          </a:p>
          <a:p>
            <a:pPr marL="257175" indent="-257175">
              <a:buFont typeface="Arial" panose="020B0604020202020204" pitchFamily="34" charset="0"/>
              <a:buChar char="•"/>
            </a:pPr>
            <a:r>
              <a:rPr lang="en-US" sz="3200" dirty="0"/>
              <a:t>All published ACs are subject to public comment indefinitely</a:t>
            </a:r>
          </a:p>
          <a:p>
            <a:pPr marL="941388" lvl="1" indent="-257175"/>
            <a:r>
              <a:rPr lang="en-US" dirty="0"/>
              <a:t>Comment form on back of ACs</a:t>
            </a:r>
          </a:p>
          <a:p>
            <a:pPr marL="941388" lvl="1" indent="-257175"/>
            <a:r>
              <a:rPr lang="en-US" dirty="0"/>
              <a:t>Commenters can use attachments in addition to comment form</a:t>
            </a:r>
          </a:p>
          <a:p>
            <a:pPr>
              <a:buFont typeface="Arial" panose="020B0604020202020204" pitchFamily="34" charset="0"/>
              <a:buChar char="•"/>
            </a:pPr>
            <a:r>
              <a:rPr lang="en-US" sz="3200" dirty="0"/>
              <a:t>ACs can be updated at any time</a:t>
            </a:r>
          </a:p>
        </p:txBody>
      </p:sp>
    </p:spTree>
    <p:extLst>
      <p:ext uri="{BB962C8B-B14F-4D97-AF65-F5344CB8AC3E}">
        <p14:creationId xmlns:p14="http://schemas.microsoft.com/office/powerpoint/2010/main" val="3245640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Published ACs</a:t>
            </a:r>
            <a:endParaRPr lang="en-US" dirty="0"/>
          </a:p>
        </p:txBody>
      </p:sp>
      <p:sp>
        <p:nvSpPr>
          <p:cNvPr id="3" name="Content Placeholder 2"/>
          <p:cNvSpPr>
            <a:spLocks noGrp="1"/>
          </p:cNvSpPr>
          <p:nvPr>
            <p:ph idx="1"/>
          </p:nvPr>
        </p:nvSpPr>
        <p:spPr>
          <a:xfrm>
            <a:off x="660227" y="989682"/>
            <a:ext cx="10733617" cy="4589463"/>
          </a:xfrm>
        </p:spPr>
        <p:txBody>
          <a:bodyPr/>
          <a:lstStyle/>
          <a:p>
            <a:pPr marL="0" indent="0">
              <a:buNone/>
            </a:pPr>
            <a:r>
              <a:rPr lang="en-US" sz="3600" dirty="0"/>
              <a:t>List of published ACs:</a:t>
            </a:r>
          </a:p>
          <a:p>
            <a:pPr marL="400050" lvl="1" indent="0">
              <a:buNone/>
            </a:pPr>
            <a:r>
              <a:rPr lang="en-US" b="1" dirty="0"/>
              <a:t>AC 450.115-1 High Fidelity Flight Safety Analysis</a:t>
            </a:r>
          </a:p>
          <a:p>
            <a:pPr marL="400050" lvl="1" indent="0">
              <a:buNone/>
            </a:pPr>
            <a:r>
              <a:rPr lang="en-US" b="1" dirty="0"/>
              <a:t>AC 450.101-1 High Consequence Event Protection</a:t>
            </a:r>
          </a:p>
          <a:p>
            <a:pPr marL="400050" lvl="1" indent="0">
              <a:buNone/>
            </a:pPr>
            <a:r>
              <a:rPr lang="en-US" b="1" dirty="0"/>
              <a:t>AC 450.107-1 Hazard Control Strategy Determination</a:t>
            </a:r>
          </a:p>
          <a:p>
            <a:pPr marL="400050" lvl="1" indent="0">
              <a:buNone/>
            </a:pPr>
            <a:r>
              <a:rPr lang="en-US" b="1" dirty="0"/>
              <a:t>AC 450.108-1 Flight Abort Rule Development</a:t>
            </a:r>
          </a:p>
          <a:p>
            <a:pPr marL="400050" lvl="1" indent="0">
              <a:buNone/>
            </a:pPr>
            <a:r>
              <a:rPr lang="en-US" b="1" dirty="0"/>
              <a:t>AC 450.109-1 Flight Hazard Analysis</a:t>
            </a:r>
          </a:p>
          <a:p>
            <a:pPr marL="400050" lvl="1" indent="0">
              <a:buNone/>
            </a:pPr>
            <a:r>
              <a:rPr lang="en-US" b="1" dirty="0"/>
              <a:t>AC 450.173-1 Mishap Reporting, Response, and Investigation</a:t>
            </a:r>
          </a:p>
          <a:p>
            <a:pPr marL="400050" lvl="1" indent="0">
              <a:buNone/>
            </a:pPr>
            <a:r>
              <a:rPr lang="en-US" b="1" dirty="0"/>
              <a:t>AC 450.141-1 Computing Systems and Software</a:t>
            </a:r>
          </a:p>
          <a:p>
            <a:pPr marL="400050" lvl="1" indent="0">
              <a:buNone/>
            </a:pPr>
            <a:r>
              <a:rPr lang="en-US" b="1" dirty="0"/>
              <a:t>AC 450.117-1 Normal Trajectory Analysis</a:t>
            </a:r>
          </a:p>
          <a:p>
            <a:pPr marL="400050" lvl="1" indent="0">
              <a:buNone/>
            </a:pPr>
            <a:r>
              <a:rPr lang="en-US" b="1" dirty="0"/>
              <a:t>AC 450.103-1 System Safety Program</a:t>
            </a:r>
          </a:p>
          <a:p>
            <a:pPr marL="400050" lvl="1" indent="0">
              <a:buNone/>
            </a:pPr>
            <a:r>
              <a:rPr lang="en-US" b="1" dirty="0"/>
              <a:t>AC 450.179-1 </a:t>
            </a:r>
            <a:r>
              <a:rPr lang="en-US" b="1" dirty="0" smtClean="0"/>
              <a:t>Ground </a:t>
            </a:r>
            <a:r>
              <a:rPr lang="en-US" b="1" dirty="0"/>
              <a:t>Safety</a:t>
            </a:r>
          </a:p>
        </p:txBody>
      </p:sp>
    </p:spTree>
    <p:extLst>
      <p:ext uri="{BB962C8B-B14F-4D97-AF65-F5344CB8AC3E}">
        <p14:creationId xmlns:p14="http://schemas.microsoft.com/office/powerpoint/2010/main" val="3246582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AC Publication</a:t>
            </a:r>
            <a:endParaRPr lang="en-US" dirty="0"/>
          </a:p>
        </p:txBody>
      </p:sp>
      <p:sp>
        <p:nvSpPr>
          <p:cNvPr id="3" name="Content Placeholder 2"/>
          <p:cNvSpPr>
            <a:spLocks noGrp="1"/>
          </p:cNvSpPr>
          <p:nvPr>
            <p:ph idx="1"/>
          </p:nvPr>
        </p:nvSpPr>
        <p:spPr/>
        <p:txBody>
          <a:bodyPr/>
          <a:lstStyle/>
          <a:p>
            <a:pPr marL="0" indent="0">
              <a:buNone/>
            </a:pPr>
            <a:r>
              <a:rPr lang="en-US" sz="3200" dirty="0"/>
              <a:t>AC 450.3-1 Scope of License</a:t>
            </a:r>
          </a:p>
          <a:p>
            <a:pPr marL="0" indent="0">
              <a:buNone/>
            </a:pPr>
            <a:r>
              <a:rPr lang="en-US" b="0" dirty="0"/>
              <a:t>	Expected publication in March of 2022</a:t>
            </a:r>
          </a:p>
          <a:p>
            <a:endParaRPr lang="en-US" dirty="0"/>
          </a:p>
          <a:p>
            <a:pPr marL="0" indent="0">
              <a:buNone/>
            </a:pPr>
            <a:r>
              <a:rPr lang="en-US" sz="3200" dirty="0"/>
              <a:t>AC 450.167-1 Tracking</a:t>
            </a:r>
          </a:p>
          <a:p>
            <a:pPr marL="0" indent="0">
              <a:buNone/>
            </a:pPr>
            <a:r>
              <a:rPr lang="en-US" dirty="0"/>
              <a:t>	</a:t>
            </a:r>
            <a:r>
              <a:rPr lang="en-US" b="0" dirty="0"/>
              <a:t>Expected publication in March of 2022</a:t>
            </a:r>
          </a:p>
          <a:p>
            <a:pPr marL="0" indent="0">
              <a:buNone/>
            </a:pPr>
            <a:endParaRPr lang="en-US" dirty="0"/>
          </a:p>
          <a:p>
            <a:pPr marL="0" indent="0">
              <a:buNone/>
            </a:pPr>
            <a:r>
              <a:rPr lang="en-US" sz="3200" dirty="0"/>
              <a:t>AC 450-119-1 Malfunction Trajectory Analysis</a:t>
            </a:r>
          </a:p>
          <a:p>
            <a:pPr marL="0" indent="0">
              <a:buNone/>
            </a:pPr>
            <a:r>
              <a:rPr lang="en-US" dirty="0"/>
              <a:t>	</a:t>
            </a:r>
            <a:r>
              <a:rPr lang="en-US" b="0" dirty="0"/>
              <a:t>Expected publication in April of 2022</a:t>
            </a:r>
          </a:p>
          <a:p>
            <a:pPr marL="257175" indent="-257175">
              <a:buFont typeface="Arial" panose="020B0604020202020204" pitchFamily="34" charset="0"/>
              <a:buChar char="•"/>
            </a:pPr>
            <a:endParaRPr lang="en-US" dirty="0"/>
          </a:p>
        </p:txBody>
      </p:sp>
    </p:spTree>
    <p:extLst>
      <p:ext uri="{BB962C8B-B14F-4D97-AF65-F5344CB8AC3E}">
        <p14:creationId xmlns:p14="http://schemas.microsoft.com/office/powerpoint/2010/main" val="3984791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Remaining ACs</a:t>
            </a:r>
            <a:endParaRPr lang="en-US" dirty="0"/>
          </a:p>
        </p:txBody>
      </p:sp>
      <p:sp>
        <p:nvSpPr>
          <p:cNvPr id="3" name="Content Placeholder 2"/>
          <p:cNvSpPr>
            <a:spLocks noGrp="1"/>
          </p:cNvSpPr>
          <p:nvPr>
            <p:ph idx="1"/>
          </p:nvPr>
        </p:nvSpPr>
        <p:spPr/>
        <p:txBody>
          <a:bodyPr/>
          <a:lstStyle/>
          <a:p>
            <a:pPr marL="0" indent="0">
              <a:buNone/>
            </a:pPr>
            <a:r>
              <a:rPr lang="en-US" sz="3600" dirty="0"/>
              <a:t>ACs AST is working on </a:t>
            </a:r>
          </a:p>
          <a:p>
            <a:pPr marL="0" indent="0">
              <a:buNone/>
            </a:pPr>
            <a:endParaRPr lang="en-US" sz="2400" dirty="0"/>
          </a:p>
          <a:p>
            <a:pPr marL="0" indent="0">
              <a:buNone/>
            </a:pPr>
            <a:r>
              <a:rPr lang="en-US" sz="2400" dirty="0"/>
              <a:t>AC 450.110-1 Physical Containment Flight Safety Analysis (Low Fidelity)</a:t>
            </a:r>
          </a:p>
          <a:p>
            <a:pPr marL="0" indent="0">
              <a:buNone/>
            </a:pPr>
            <a:r>
              <a:rPr lang="en-US" sz="2400" dirty="0"/>
              <a:t>AC 413.5-2 Pre-Application Consultation Policy and Payload</a:t>
            </a:r>
          </a:p>
          <a:p>
            <a:pPr marL="0" indent="0">
              <a:buNone/>
            </a:pPr>
            <a:r>
              <a:rPr lang="en-US" sz="2400" dirty="0"/>
              <a:t>AC 450.139-1 Toxic Hazards Analysis and Thresholds</a:t>
            </a:r>
          </a:p>
          <a:p>
            <a:pPr marL="0" indent="0">
              <a:buNone/>
            </a:pPr>
            <a:r>
              <a:rPr lang="en-US" sz="2400" dirty="0"/>
              <a:t>AC 450.169-1 Collision Avoidance Analysis</a:t>
            </a:r>
          </a:p>
          <a:p>
            <a:pPr marL="0" indent="0">
              <a:buNone/>
            </a:pPr>
            <a:r>
              <a:rPr lang="en-US" sz="2400" dirty="0"/>
              <a:t>AC 413.5-1 Pre-Application Consultation</a:t>
            </a:r>
          </a:p>
          <a:p>
            <a:pPr marL="0" indent="0">
              <a:buNone/>
            </a:pPr>
            <a:r>
              <a:rPr lang="en-US" sz="2400" dirty="0"/>
              <a:t>AC 450.123-1 Population Exposure</a:t>
            </a:r>
          </a:p>
          <a:p>
            <a:pPr marL="0" indent="0">
              <a:buNone/>
            </a:pPr>
            <a:r>
              <a:rPr lang="en-US" sz="2400" dirty="0"/>
              <a:t>AC 450.133-1 Airspace and Waterborne Vessel Hazard Areas</a:t>
            </a:r>
          </a:p>
          <a:p>
            <a:pPr marL="0" indent="0">
              <a:buNone/>
            </a:pPr>
            <a:endParaRPr lang="en-US" dirty="0"/>
          </a:p>
        </p:txBody>
      </p:sp>
    </p:spTree>
    <p:extLst>
      <p:ext uri="{BB962C8B-B14F-4D97-AF65-F5344CB8AC3E}">
        <p14:creationId xmlns:p14="http://schemas.microsoft.com/office/powerpoint/2010/main" val="18050792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Remaining ACs (cont.)</a:t>
            </a:r>
            <a:endParaRPr lang="en-US" dirty="0"/>
          </a:p>
        </p:txBody>
      </p:sp>
      <p:sp>
        <p:nvSpPr>
          <p:cNvPr id="3" name="Content Placeholder 2"/>
          <p:cNvSpPr>
            <a:spLocks noGrp="1"/>
          </p:cNvSpPr>
          <p:nvPr>
            <p:ph idx="1"/>
          </p:nvPr>
        </p:nvSpPr>
        <p:spPr/>
        <p:txBody>
          <a:bodyPr/>
          <a:lstStyle/>
          <a:p>
            <a:pPr marL="0" indent="0">
              <a:buNone/>
            </a:pPr>
            <a:r>
              <a:rPr lang="en-US" sz="3600" dirty="0"/>
              <a:t>ACs AST is working on (cont.)</a:t>
            </a:r>
          </a:p>
          <a:p>
            <a:pPr marL="0" indent="0">
              <a:buNone/>
            </a:pPr>
            <a:endParaRPr lang="en-US" sz="2400" dirty="0"/>
          </a:p>
          <a:p>
            <a:pPr marL="0" indent="0">
              <a:buNone/>
            </a:pPr>
            <a:r>
              <a:rPr lang="en-US" sz="2400" dirty="0"/>
              <a:t>AC 450.131-1 Probability of Failure</a:t>
            </a:r>
          </a:p>
          <a:p>
            <a:pPr marL="0" indent="0">
              <a:buNone/>
            </a:pPr>
            <a:r>
              <a:rPr lang="en-US" sz="2400" dirty="0"/>
              <a:t>AC 450.137-1 Distance Focusing Overpressure Risk Analysis</a:t>
            </a:r>
          </a:p>
          <a:p>
            <a:pPr marL="0" indent="0">
              <a:buNone/>
            </a:pPr>
            <a:r>
              <a:rPr lang="en-US" sz="2400" dirty="0"/>
              <a:t>AC 450.115-2 Medium Fidelity Flight Safety Analysis</a:t>
            </a:r>
          </a:p>
          <a:p>
            <a:pPr marL="0" indent="0">
              <a:buNone/>
            </a:pPr>
            <a:r>
              <a:rPr lang="en-US" sz="2400" dirty="0"/>
              <a:t>AC xx Hybrid Launch Systems</a:t>
            </a:r>
          </a:p>
          <a:p>
            <a:pPr marL="0" indent="0">
              <a:buNone/>
            </a:pPr>
            <a:r>
              <a:rPr lang="en-US" sz="2400" dirty="0"/>
              <a:t>AC 450.143-1 Safety Critical Systems</a:t>
            </a:r>
          </a:p>
          <a:p>
            <a:pPr marL="0" indent="0">
              <a:buNone/>
            </a:pPr>
            <a:r>
              <a:rPr lang="en-US" sz="2400" dirty="0"/>
              <a:t>AC 450.161-1 Control of Hazard Areas</a:t>
            </a:r>
          </a:p>
          <a:p>
            <a:pPr marL="0" indent="0">
              <a:buNone/>
            </a:pPr>
            <a:r>
              <a:rPr lang="en-US" sz="2400" dirty="0"/>
              <a:t>AC 450.113-1 Flight Safety Analysis: Levels of Rigor</a:t>
            </a:r>
          </a:p>
          <a:p>
            <a:pPr marL="0" indent="0">
              <a:buNone/>
            </a:pPr>
            <a:endParaRPr lang="en-US" sz="2400" dirty="0"/>
          </a:p>
        </p:txBody>
      </p:sp>
    </p:spTree>
    <p:extLst>
      <p:ext uri="{BB962C8B-B14F-4D97-AF65-F5344CB8AC3E}">
        <p14:creationId xmlns:p14="http://schemas.microsoft.com/office/powerpoint/2010/main" val="4014923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Prioritization</a:t>
            </a:r>
            <a:endParaRPr lang="en-US" dirty="0"/>
          </a:p>
        </p:txBody>
      </p:sp>
      <p:sp>
        <p:nvSpPr>
          <p:cNvPr id="3" name="Content Placeholder 2"/>
          <p:cNvSpPr>
            <a:spLocks noGrp="1"/>
          </p:cNvSpPr>
          <p:nvPr>
            <p:ph idx="1"/>
          </p:nvPr>
        </p:nvSpPr>
        <p:spPr>
          <a:xfrm>
            <a:off x="471340" y="1206501"/>
            <a:ext cx="11340446" cy="4589463"/>
          </a:xfrm>
        </p:spPr>
        <p:txBody>
          <a:bodyPr/>
          <a:lstStyle/>
          <a:p>
            <a:pPr marL="0" indent="0">
              <a:buNone/>
            </a:pPr>
            <a:r>
              <a:rPr lang="en-US" sz="3200" dirty="0"/>
              <a:t>All ACs have been started, level of completion and complexity as well as resource availability may affect timing of publication</a:t>
            </a:r>
          </a:p>
          <a:p>
            <a:pPr marL="0" indent="0">
              <a:buNone/>
            </a:pPr>
            <a:endParaRPr lang="en-US" dirty="0"/>
          </a:p>
          <a:p>
            <a:pPr marL="0" indent="0">
              <a:buNone/>
            </a:pPr>
            <a:r>
              <a:rPr lang="en-US" sz="3200" dirty="0"/>
              <a:t>AST requests feedback on prioritization of AC publication</a:t>
            </a:r>
          </a:p>
          <a:p>
            <a:pPr marL="0" indent="0">
              <a:buNone/>
            </a:pPr>
            <a:endParaRPr lang="en-US" dirty="0"/>
          </a:p>
          <a:p>
            <a:pPr lvl="1">
              <a:buFont typeface="Arial" panose="020B0604020202020204" pitchFamily="34" charset="0"/>
              <a:buChar char="•"/>
            </a:pPr>
            <a:r>
              <a:rPr lang="en-US" sz="2800" dirty="0"/>
              <a:t>Which remaining ACs should be published first</a:t>
            </a:r>
          </a:p>
          <a:p>
            <a:pPr lvl="1">
              <a:buFont typeface="Arial" panose="020B0604020202020204" pitchFamily="34" charset="0"/>
              <a:buChar char="•"/>
            </a:pPr>
            <a:r>
              <a:rPr lang="en-US" sz="2800" dirty="0"/>
              <a:t>Are there any ACs that have an immediate need</a:t>
            </a:r>
          </a:p>
          <a:p>
            <a:pPr marL="0" indent="0">
              <a:buNone/>
            </a:pPr>
            <a:endParaRPr lang="en-US" dirty="0"/>
          </a:p>
        </p:txBody>
      </p:sp>
    </p:spTree>
    <p:extLst>
      <p:ext uri="{BB962C8B-B14F-4D97-AF65-F5344CB8AC3E}">
        <p14:creationId xmlns:p14="http://schemas.microsoft.com/office/powerpoint/2010/main" val="14222033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47826"/>
            <a:ext cx="6516210" cy="896644"/>
          </a:xfrm>
        </p:spPr>
        <p:txBody>
          <a:bodyPr/>
          <a:lstStyle/>
          <a:p>
            <a:r>
              <a:rPr lang="en-US" dirty="0" smtClean="0"/>
              <a:t>COMSTAC</a:t>
            </a:r>
            <a:r>
              <a:rPr lang="en-US" dirty="0"/>
              <a:t>:</a:t>
            </a:r>
            <a:r>
              <a:rPr lang="en-US" dirty="0" smtClean="0"/>
              <a:t/>
            </a:r>
            <a:br>
              <a:rPr lang="en-US" dirty="0" smtClean="0"/>
            </a:br>
            <a:r>
              <a:rPr lang="en-US" dirty="0" smtClean="0"/>
              <a:t>AST Rulemaking</a:t>
            </a:r>
            <a:br>
              <a:rPr lang="en-US" dirty="0" smtClean="0"/>
            </a:br>
            <a:r>
              <a:rPr lang="en-US" dirty="0" smtClean="0"/>
              <a:t> </a:t>
            </a:r>
            <a:br>
              <a:rPr lang="en-US" dirty="0" smtClean="0"/>
            </a:br>
            <a:r>
              <a:rPr lang="en-US" sz="2400" dirty="0" smtClean="0"/>
              <a:t>Stephen Earle</a:t>
            </a:r>
            <a:br>
              <a:rPr lang="en-US" sz="2400" dirty="0" smtClean="0"/>
            </a:br>
            <a:r>
              <a:rPr lang="en-US" sz="2400" dirty="0"/>
              <a:t>Manager Innovation and Policy Division</a:t>
            </a:r>
            <a:br>
              <a:rPr lang="en-US" sz="2400" dirty="0"/>
            </a:br>
            <a:r>
              <a:rPr lang="en-US" sz="2400" dirty="0"/>
              <a:t>Office of Commercial Space </a:t>
            </a:r>
            <a:r>
              <a:rPr lang="en-US" sz="2400" dirty="0" smtClean="0"/>
              <a:t>Transportation</a:t>
            </a:r>
            <a:br>
              <a:rPr lang="en-US" sz="2400" dirty="0" smtClean="0"/>
            </a:br>
            <a:r>
              <a:rPr lang="en-US" sz="2400" dirty="0"/>
              <a:t/>
            </a:r>
            <a:br>
              <a:rPr lang="en-US" sz="2400" dirty="0"/>
            </a:br>
            <a:r>
              <a:rPr lang="en-US" sz="1800" b="0" dirty="0"/>
              <a:t>Questions can be sent in through the links on </a:t>
            </a:r>
            <a:r>
              <a:rPr lang="en-US" sz="1800" b="0" dirty="0" smtClean="0"/>
              <a:t/>
            </a:r>
            <a:br>
              <a:rPr lang="en-US" sz="1800" b="0" dirty="0" smtClean="0"/>
            </a:br>
            <a:r>
              <a:rPr lang="en-US" sz="1800" b="0" dirty="0" smtClean="0"/>
              <a:t>YouTube or </a:t>
            </a:r>
            <a:r>
              <a:rPr lang="en-US" sz="1800" b="0" dirty="0"/>
              <a:t>on the COMSTAC web page</a:t>
            </a:r>
            <a:r>
              <a:rPr lang="en-US" sz="3200" dirty="0"/>
              <a:t/>
            </a:r>
            <a:br>
              <a:rPr lang="en-US" sz="3200" dirty="0"/>
            </a:br>
            <a:endParaRPr lang="en-US" sz="2400" dirty="0"/>
          </a:p>
        </p:txBody>
      </p:sp>
    </p:spTree>
    <p:extLst>
      <p:ext uri="{BB962C8B-B14F-4D97-AF65-F5344CB8AC3E}">
        <p14:creationId xmlns:p14="http://schemas.microsoft.com/office/powerpoint/2010/main" val="16281882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 Rulemaking</a:t>
            </a:r>
            <a:endParaRPr lang="en-US" dirty="0"/>
          </a:p>
        </p:txBody>
      </p:sp>
      <p:sp>
        <p:nvSpPr>
          <p:cNvPr id="3" name="Content Placeholder 2"/>
          <p:cNvSpPr>
            <a:spLocks noGrp="1"/>
          </p:cNvSpPr>
          <p:nvPr>
            <p:ph idx="1"/>
          </p:nvPr>
        </p:nvSpPr>
        <p:spPr/>
        <p:txBody>
          <a:bodyPr/>
          <a:lstStyle/>
          <a:p>
            <a:r>
              <a:rPr lang="en-US" b="0" dirty="0">
                <a:solidFill>
                  <a:srgbClr val="2E2E2E"/>
                </a:solidFill>
                <a:latin typeface="Arial" panose="020B0604020202020204" pitchFamily="34" charset="0"/>
                <a:cs typeface="Arial" panose="020B0604020202020204" pitchFamily="34" charset="0"/>
              </a:rPr>
              <a:t>The Unified Agenda of Regulatory and Deregulatory Actions reports on the actions administrative agencies plan to issue in the near and long term. Released by the Office of Information and Regulatory Affairs, the Agenda provides important public notice and transparency about proposed regulatory and deregulatory actions within the Executive Branch.</a:t>
            </a:r>
          </a:p>
          <a:p>
            <a:pPr algn="ctr"/>
            <a:endParaRPr lang="en-US" dirty="0">
              <a:latin typeface="Arial" panose="020B0604020202020204" pitchFamily="34" charset="0"/>
              <a:cs typeface="Arial" panose="020B0604020202020204" pitchFamily="34" charset="0"/>
            </a:endParaRPr>
          </a:p>
          <a:p>
            <a:pPr algn="ctr"/>
            <a:r>
              <a:rPr lang="en-US" b="0" dirty="0">
                <a:latin typeface="Arial" panose="020B0604020202020204" pitchFamily="34" charset="0"/>
                <a:cs typeface="Arial" panose="020B0604020202020204" pitchFamily="34" charset="0"/>
              </a:rPr>
              <a:t>Two notices of rulemaking for Commercial Space Transportation</a:t>
            </a:r>
          </a:p>
          <a:p>
            <a:pPr marL="0" indent="0">
              <a:buNone/>
            </a:pPr>
            <a:endParaRPr lang="en-US" b="0" dirty="0"/>
          </a:p>
        </p:txBody>
      </p:sp>
    </p:spTree>
    <p:extLst>
      <p:ext uri="{BB962C8B-B14F-4D97-AF65-F5344CB8AC3E}">
        <p14:creationId xmlns:p14="http://schemas.microsoft.com/office/powerpoint/2010/main" val="2712568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74619"/>
            <a:ext cx="6516210" cy="896644"/>
          </a:xfrm>
        </p:spPr>
        <p:txBody>
          <a:bodyPr/>
          <a:lstStyle/>
          <a:p>
            <a:r>
              <a:rPr lang="en-US" dirty="0" smtClean="0"/>
              <a:t>COMSTAC:</a:t>
            </a:r>
            <a:br>
              <a:rPr lang="en-US" dirty="0" smtClean="0"/>
            </a:br>
            <a:r>
              <a:rPr lang="en-US" dirty="0" smtClean="0"/>
              <a:t>Call to Order and Welcome</a:t>
            </a:r>
            <a:br>
              <a:rPr lang="en-US" dirty="0" smtClean="0"/>
            </a:br>
            <a:r>
              <a:rPr lang="en-US" dirty="0"/>
              <a:t/>
            </a:r>
            <a:br>
              <a:rPr lang="en-US" dirty="0"/>
            </a:br>
            <a:r>
              <a:rPr lang="en-US" sz="2400" dirty="0" smtClean="0"/>
              <a:t>James Hatt</a:t>
            </a:r>
            <a:br>
              <a:rPr lang="en-US" sz="2400" dirty="0" smtClean="0"/>
            </a:br>
            <a:r>
              <a:rPr lang="en-US" sz="2400" dirty="0" smtClean="0"/>
              <a:t>Designated Federal Officer</a:t>
            </a:r>
            <a:br>
              <a:rPr lang="en-US" sz="2400" dirty="0" smtClean="0"/>
            </a:br>
            <a:r>
              <a:rPr lang="en-US" sz="2400" dirty="0" smtClean="0"/>
              <a:t>Manager </a:t>
            </a:r>
            <a:r>
              <a:rPr lang="en-US" sz="2400" dirty="0"/>
              <a:t>Innovation and Policy </a:t>
            </a:r>
            <a:r>
              <a:rPr lang="en-US" sz="2400" dirty="0" smtClean="0"/>
              <a:t>Division</a:t>
            </a:r>
            <a:br>
              <a:rPr lang="en-US" sz="2400" dirty="0" smtClean="0"/>
            </a:br>
            <a:r>
              <a:rPr lang="en-US" sz="2400" dirty="0"/>
              <a:t>Office of Commercial Space Transportation</a:t>
            </a:r>
            <a:r>
              <a:rPr lang="en-US" dirty="0"/>
              <a:t/>
            </a:r>
            <a:br>
              <a:rPr lang="en-US" dirty="0"/>
            </a:br>
            <a:endParaRPr lang="en-US" dirty="0"/>
          </a:p>
        </p:txBody>
      </p:sp>
    </p:spTree>
    <p:extLst>
      <p:ext uri="{BB962C8B-B14F-4D97-AF65-F5344CB8AC3E}">
        <p14:creationId xmlns:p14="http://schemas.microsoft.com/office/powerpoint/2010/main" val="3020239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 Rulemaking</a:t>
            </a:r>
            <a:endParaRPr lang="en-US" dirty="0"/>
          </a:p>
        </p:txBody>
      </p:sp>
      <p:sp>
        <p:nvSpPr>
          <p:cNvPr id="3" name="Content Placeholder 2"/>
          <p:cNvSpPr>
            <a:spLocks noGrp="1"/>
          </p:cNvSpPr>
          <p:nvPr>
            <p:ph idx="1"/>
          </p:nvPr>
        </p:nvSpPr>
        <p:spPr/>
        <p:txBody>
          <a:bodyPr/>
          <a:lstStyle/>
          <a:p>
            <a:pPr fontAlgn="ctr"/>
            <a:r>
              <a:rPr lang="en-US" dirty="0"/>
              <a:t>Title:</a:t>
            </a:r>
            <a:r>
              <a:rPr lang="en-US" b="0" dirty="0"/>
              <a:t> </a:t>
            </a:r>
            <a:r>
              <a:rPr lang="en-US" b="0" baseline="30000" dirty="0"/>
              <a:t>+</a:t>
            </a:r>
            <a:r>
              <a:rPr lang="en-US" dirty="0"/>
              <a:t>Orbital Debris Mitigation</a:t>
            </a:r>
            <a:r>
              <a:rPr lang="en-US" b="0" dirty="0"/>
              <a:t> Methods for Launch Vehicle Upper Stages (Orbital Debris) </a:t>
            </a:r>
            <a:endParaRPr lang="en-US" b="0" dirty="0" smtClean="0"/>
          </a:p>
          <a:p>
            <a:pPr fontAlgn="ctr"/>
            <a:endParaRPr lang="en-US" b="0" dirty="0"/>
          </a:p>
          <a:p>
            <a:pPr fontAlgn="ctr"/>
            <a:r>
              <a:rPr lang="en-US" dirty="0"/>
              <a:t>Abstract: </a:t>
            </a:r>
            <a:r>
              <a:rPr lang="en-US" b="0" dirty="0"/>
              <a:t>This rulemaking would update the existing orbital debris mitigation regulations to more-closely align with the U.S. Government Orbital Debris Mitigation Standard Practices, limit the growth of orbital debris, and reduce the creation of additional debris caused by on-orbit collisions.</a:t>
            </a:r>
          </a:p>
          <a:p>
            <a:pPr marL="0" indent="0" fontAlgn="ctr">
              <a:buNone/>
            </a:pPr>
            <a:endParaRPr lang="en-US" b="0" dirty="0"/>
          </a:p>
          <a:p>
            <a:pPr marL="0" indent="0">
              <a:buNone/>
            </a:pPr>
            <a:endParaRPr lang="en-US" b="0" dirty="0"/>
          </a:p>
        </p:txBody>
      </p:sp>
    </p:spTree>
    <p:extLst>
      <p:ext uri="{BB962C8B-B14F-4D97-AF65-F5344CB8AC3E}">
        <p14:creationId xmlns:p14="http://schemas.microsoft.com/office/powerpoint/2010/main" val="23039264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 Rulemaking</a:t>
            </a:r>
            <a:endParaRPr lang="en-US" dirty="0"/>
          </a:p>
        </p:txBody>
      </p:sp>
      <p:sp>
        <p:nvSpPr>
          <p:cNvPr id="3" name="Content Placeholder 2"/>
          <p:cNvSpPr>
            <a:spLocks noGrp="1"/>
          </p:cNvSpPr>
          <p:nvPr>
            <p:ph idx="1"/>
          </p:nvPr>
        </p:nvSpPr>
        <p:spPr>
          <a:xfrm>
            <a:off x="480767" y="1206501"/>
            <a:ext cx="11208469" cy="4589463"/>
          </a:xfrm>
        </p:spPr>
        <p:txBody>
          <a:bodyPr/>
          <a:lstStyle/>
          <a:p>
            <a:pPr marL="0" indent="0" fontAlgn="ctr">
              <a:buNone/>
            </a:pPr>
            <a:r>
              <a:rPr lang="en-US" sz="2200" dirty="0" smtClean="0"/>
              <a:t>Title:</a:t>
            </a:r>
            <a:r>
              <a:rPr lang="en-US" sz="2200" b="0" dirty="0" smtClean="0"/>
              <a:t> </a:t>
            </a:r>
            <a:r>
              <a:rPr lang="en-US" sz="2200" b="0" baseline="30000" dirty="0" smtClean="0"/>
              <a:t>+</a:t>
            </a:r>
            <a:r>
              <a:rPr lang="en-US" sz="2200" b="0" dirty="0" smtClean="0"/>
              <a:t>U.S. </a:t>
            </a:r>
            <a:r>
              <a:rPr lang="en-US" sz="2200" dirty="0" smtClean="0"/>
              <a:t>Commercial Space Launch Competitiveness Act </a:t>
            </a:r>
            <a:r>
              <a:rPr lang="en-US" sz="2200" b="0" dirty="0" smtClean="0"/>
              <a:t>Incorporation </a:t>
            </a:r>
          </a:p>
          <a:p>
            <a:pPr marL="0" indent="0" fontAlgn="ctr">
              <a:buNone/>
            </a:pPr>
            <a:r>
              <a:rPr lang="en-US" sz="2200" dirty="0" smtClean="0"/>
              <a:t>Abstract: </a:t>
            </a:r>
            <a:r>
              <a:rPr lang="en-US" sz="2200" b="0" dirty="0" smtClean="0"/>
              <a:t>This action would codify current statutory requirements mandated by the U.S. Commercial Space Launch Competitiveness Act of 2015 (CSLCA), and provide greater clarity to affected industry and the public. Specifically, this rulemaking would update definitions relating to commercial space launch and reentry vehicles and occupants, as well as to implement clarifications to financial responsibility requirements. In addition, CSLCA would enable commercial space applicants to retain experimental permits despite issuance of a license. This rulemaking would update FAA regulations to be consistent with current statutory requirements under CSLCA. In doing so, this rulemaking would provide increased clarity for industry and other stakeholders, such as applicants seeking licenses for space flight operations involving government astronauts, currently required to adhere to the statute, resulting in a possible cost savings that will be clarified as the rule develops.</a:t>
            </a:r>
          </a:p>
          <a:p>
            <a:pPr marL="0" indent="0">
              <a:buNone/>
            </a:pPr>
            <a:endParaRPr lang="en-US" sz="2200" b="0" dirty="0"/>
          </a:p>
        </p:txBody>
      </p:sp>
    </p:spTree>
    <p:extLst>
      <p:ext uri="{BB962C8B-B14F-4D97-AF65-F5344CB8AC3E}">
        <p14:creationId xmlns:p14="http://schemas.microsoft.com/office/powerpoint/2010/main" val="386286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Aerospace Rulemaking Committees</a:t>
            </a:r>
            <a:endParaRPr lang="en-US" dirty="0"/>
          </a:p>
        </p:txBody>
      </p:sp>
      <p:sp>
        <p:nvSpPr>
          <p:cNvPr id="3" name="Content Placeholder 2"/>
          <p:cNvSpPr>
            <a:spLocks noGrp="1"/>
          </p:cNvSpPr>
          <p:nvPr>
            <p:ph idx="1"/>
          </p:nvPr>
        </p:nvSpPr>
        <p:spPr>
          <a:xfrm>
            <a:off x="490194" y="1093379"/>
            <a:ext cx="11227324" cy="4589463"/>
          </a:xfrm>
        </p:spPr>
        <p:txBody>
          <a:bodyPr/>
          <a:lstStyle/>
          <a:p>
            <a:pPr marL="0" indent="0">
              <a:lnSpc>
                <a:spcPts val="2400"/>
              </a:lnSpc>
              <a:spcBef>
                <a:spcPts val="600"/>
              </a:spcBef>
              <a:spcAft>
                <a:spcPts val="600"/>
              </a:spcAft>
              <a:buNone/>
            </a:pPr>
            <a:r>
              <a:rPr lang="en-US" sz="2200" b="0" dirty="0">
                <a:solidFill>
                  <a:srgbClr val="333333"/>
                </a:solidFill>
                <a:latin typeface="Arial" panose="020B0604020202020204" pitchFamily="34" charset="0"/>
                <a:ea typeface="Calibri" panose="020F0502020204030204" pitchFamily="34" charset="0"/>
                <a:cs typeface="Arial" panose="020B0604020202020204" pitchFamily="34" charset="0"/>
              </a:rPr>
              <a:t>AST committee rulemaking activities can/will be under an ASRC(s) designated by </a:t>
            </a:r>
            <a:r>
              <a:rPr lang="en-US" sz="2200" b="0" dirty="0" smtClean="0">
                <a:solidFill>
                  <a:srgbClr val="333333"/>
                </a:solidFill>
                <a:latin typeface="Arial" panose="020B0604020202020204" pitchFamily="34" charset="0"/>
                <a:ea typeface="Calibri" panose="020F0502020204030204" pitchFamily="34" charset="0"/>
                <a:cs typeface="Arial" panose="020B0604020202020204" pitchFamily="34" charset="0"/>
              </a:rPr>
              <a:t/>
            </a:r>
            <a:br>
              <a:rPr lang="en-US" sz="2200" b="0" dirty="0" smtClean="0">
                <a:solidFill>
                  <a:srgbClr val="333333"/>
                </a:solidFill>
                <a:latin typeface="Arial" panose="020B0604020202020204" pitchFamily="34" charset="0"/>
                <a:ea typeface="Calibri" panose="020F0502020204030204" pitchFamily="34" charset="0"/>
                <a:cs typeface="Arial" panose="020B0604020202020204" pitchFamily="34" charset="0"/>
              </a:rPr>
            </a:br>
            <a:r>
              <a:rPr lang="en-US" sz="2200" b="0" dirty="0" smtClean="0">
                <a:solidFill>
                  <a:srgbClr val="333333"/>
                </a:solidFill>
                <a:latin typeface="Arial" panose="020B0604020202020204" pitchFamily="34" charset="0"/>
                <a:ea typeface="Calibri" panose="020F0502020204030204" pitchFamily="34" charset="0"/>
                <a:cs typeface="Arial" panose="020B0604020202020204" pitchFamily="34" charset="0"/>
              </a:rPr>
              <a:t>the </a:t>
            </a:r>
            <a:r>
              <a:rPr lang="en-US" sz="2200" b="0" dirty="0">
                <a:solidFill>
                  <a:srgbClr val="333333"/>
                </a:solidFill>
                <a:latin typeface="Arial" panose="020B0604020202020204" pitchFamily="34" charset="0"/>
                <a:ea typeface="Calibri" panose="020F0502020204030204" pitchFamily="34" charset="0"/>
                <a:cs typeface="Arial" panose="020B0604020202020204" pitchFamily="34" charset="0"/>
              </a:rPr>
              <a:t>Secretary.  </a:t>
            </a:r>
          </a:p>
          <a:p>
            <a:pPr marL="0" marR="0" indent="0">
              <a:lnSpc>
                <a:spcPts val="2400"/>
              </a:lnSpc>
              <a:spcBef>
                <a:spcPts val="600"/>
              </a:spcBef>
              <a:spcAft>
                <a:spcPts val="600"/>
              </a:spcAft>
              <a:buNone/>
            </a:pPr>
            <a:r>
              <a:rPr lang="en-US" sz="2200" b="0" dirty="0">
                <a:solidFill>
                  <a:srgbClr val="333333"/>
                </a:solidFill>
                <a:latin typeface="Arial" panose="020B0604020202020204" pitchFamily="34" charset="0"/>
                <a:ea typeface="Calibri" panose="020F0502020204030204" pitchFamily="34" charset="0"/>
                <a:cs typeface="Arial" panose="020B0604020202020204" pitchFamily="34" charset="0"/>
              </a:rPr>
              <a:t>49 U.S. Code § 106.Federal Aviation Administration</a:t>
            </a:r>
            <a:endParaRPr lang="en-US" sz="2200" b="0" dirty="0">
              <a:latin typeface="Arial" panose="020B0604020202020204" pitchFamily="34" charset="0"/>
              <a:ea typeface="Calibri" panose="020F0502020204030204" pitchFamily="34" charset="0"/>
              <a:cs typeface="Arial" panose="020B0604020202020204" pitchFamily="34" charset="0"/>
            </a:endParaRPr>
          </a:p>
          <a:p>
            <a:pPr marL="457200" marR="0" indent="0">
              <a:lnSpc>
                <a:spcPts val="2400"/>
              </a:lnSpc>
              <a:spcBef>
                <a:spcPts val="600"/>
              </a:spcBef>
              <a:spcAft>
                <a:spcPts val="600"/>
              </a:spcAft>
              <a:buNone/>
            </a:pPr>
            <a:r>
              <a:rPr lang="en-US" sz="2200" dirty="0">
                <a:latin typeface="Arial" panose="020B0604020202020204" pitchFamily="34" charset="0"/>
                <a:ea typeface="Calibri" panose="020F0502020204030204" pitchFamily="34" charset="0"/>
                <a:cs typeface="Arial" panose="020B0604020202020204" pitchFamily="34" charset="0"/>
              </a:rPr>
              <a:t>Chapter 1 </a:t>
            </a:r>
            <a:r>
              <a:rPr lang="en-US" sz="2200" dirty="0" smtClean="0">
                <a:latin typeface="Arial" panose="020B0604020202020204" pitchFamily="34" charset="0"/>
                <a:ea typeface="Calibri" panose="020F0502020204030204" pitchFamily="34" charset="0"/>
                <a:cs typeface="Arial" panose="020B0604020202020204" pitchFamily="34" charset="0"/>
              </a:rPr>
              <a:t>ORGANIZATION-</a:t>
            </a:r>
            <a:endParaRPr lang="en-US" sz="2200" b="0" dirty="0">
              <a:latin typeface="Arial" panose="020B0604020202020204" pitchFamily="34" charset="0"/>
              <a:ea typeface="Calibri" panose="020F0502020204030204" pitchFamily="34" charset="0"/>
              <a:cs typeface="Arial" panose="020B0604020202020204" pitchFamily="34" charset="0"/>
            </a:endParaRPr>
          </a:p>
          <a:p>
            <a:pPr marL="457200" marR="0" indent="0">
              <a:lnSpc>
                <a:spcPts val="2400"/>
              </a:lnSpc>
              <a:spcBef>
                <a:spcPts val="600"/>
              </a:spcBef>
              <a:spcAft>
                <a:spcPts val="600"/>
              </a:spcAft>
              <a:buNone/>
            </a:pPr>
            <a:r>
              <a:rPr lang="en-US" sz="2200" dirty="0">
                <a:solidFill>
                  <a:srgbClr val="333333"/>
                </a:solidFill>
                <a:latin typeface="Arial" panose="020B0604020202020204" pitchFamily="34" charset="0"/>
                <a:ea typeface="Calibri" panose="020F0502020204030204" pitchFamily="34" charset="0"/>
                <a:cs typeface="Arial" panose="020B0604020202020204" pitchFamily="34" charset="0"/>
              </a:rPr>
              <a:t>106(p)(5)Federal advisory committee act not to apply.—</a:t>
            </a:r>
            <a:endParaRPr lang="en-US" sz="2200" dirty="0">
              <a:latin typeface="Arial" panose="020B0604020202020204" pitchFamily="34" charset="0"/>
              <a:ea typeface="Calibri" panose="020F0502020204030204" pitchFamily="34" charset="0"/>
              <a:cs typeface="Arial" panose="020B0604020202020204" pitchFamily="34" charset="0"/>
            </a:endParaRPr>
          </a:p>
          <a:p>
            <a:pPr marL="571500" marR="0" indent="0">
              <a:lnSpc>
                <a:spcPts val="2400"/>
              </a:lnSpc>
              <a:spcBef>
                <a:spcPts val="600"/>
              </a:spcBef>
              <a:spcAft>
                <a:spcPts val="600"/>
              </a:spcAft>
              <a:buNone/>
            </a:pPr>
            <a:r>
              <a:rPr lang="en-US" sz="2200" b="0" dirty="0">
                <a:solidFill>
                  <a:srgbClr val="333333"/>
                </a:solidFill>
                <a:latin typeface="Arial" panose="020B0604020202020204" pitchFamily="34" charset="0"/>
                <a:ea typeface="Calibri" panose="020F0502020204030204" pitchFamily="34" charset="0"/>
                <a:cs typeface="Arial" panose="020B0604020202020204" pitchFamily="34" charset="0"/>
              </a:rPr>
              <a:t>The </a:t>
            </a:r>
            <a:r>
              <a:rPr lang="en-US" sz="2200" b="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2"/>
              </a:rPr>
              <a:t>Federal Advisory Committee Act</a:t>
            </a:r>
            <a:r>
              <a:rPr lang="en-US" sz="2200" b="0" dirty="0">
                <a:solidFill>
                  <a:srgbClr val="333333"/>
                </a:solidFill>
                <a:latin typeface="Arial" panose="020B0604020202020204" pitchFamily="34" charset="0"/>
                <a:ea typeface="Calibri" panose="020F0502020204030204" pitchFamily="34" charset="0"/>
                <a:cs typeface="Arial" panose="020B0604020202020204" pitchFamily="34" charset="0"/>
              </a:rPr>
              <a:t> (</a:t>
            </a:r>
            <a:r>
              <a:rPr lang="en-US" sz="2200" b="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3"/>
              </a:rPr>
              <a:t>5 U.S.C. App.</a:t>
            </a:r>
            <a:r>
              <a:rPr lang="en-US" sz="2200" b="0" dirty="0">
                <a:solidFill>
                  <a:srgbClr val="333333"/>
                </a:solidFill>
                <a:latin typeface="Arial" panose="020B0604020202020204" pitchFamily="34" charset="0"/>
                <a:ea typeface="Calibri" panose="020F0502020204030204" pitchFamily="34" charset="0"/>
                <a:cs typeface="Arial" panose="020B0604020202020204" pitchFamily="34" charset="0"/>
              </a:rPr>
              <a:t>) does not apply to the Council, the Air Traffic Services Committee, such aviation rulemaking committees as the Administrator shall designate, or such aerospace rulemaking committees as the Secretary shall designate</a:t>
            </a:r>
            <a:r>
              <a:rPr lang="en-US" sz="2200" b="0" dirty="0" smtClean="0">
                <a:solidFill>
                  <a:srgbClr val="333333"/>
                </a:solidFill>
                <a:latin typeface="Arial" panose="020B0604020202020204" pitchFamily="34" charset="0"/>
                <a:ea typeface="Calibri" panose="020F0502020204030204" pitchFamily="34" charset="0"/>
                <a:cs typeface="Arial" panose="020B0604020202020204" pitchFamily="34" charset="0"/>
              </a:rPr>
              <a:t>.</a:t>
            </a:r>
            <a:endParaRPr lang="en-US" sz="2200" b="0" dirty="0">
              <a:latin typeface="Arial" panose="020B0604020202020204" pitchFamily="34" charset="0"/>
              <a:ea typeface="Calibri" panose="020F0502020204030204" pitchFamily="34" charset="0"/>
              <a:cs typeface="Arial" panose="020B0604020202020204" pitchFamily="34" charset="0"/>
            </a:endParaRPr>
          </a:p>
          <a:p>
            <a:pPr>
              <a:lnSpc>
                <a:spcPts val="2400"/>
              </a:lnSpc>
              <a:spcBef>
                <a:spcPts val="600"/>
              </a:spcBef>
              <a:spcAft>
                <a:spcPts val="600"/>
              </a:spcAft>
            </a:pPr>
            <a:r>
              <a:rPr lang="en-US" sz="2200" b="0" dirty="0">
                <a:latin typeface="Arial" panose="020B0604020202020204" pitchFamily="34" charset="0"/>
                <a:ea typeface="Calibri" panose="020F0502020204030204" pitchFamily="34" charset="0"/>
                <a:cs typeface="Arial" panose="020B0604020202020204" pitchFamily="34" charset="0"/>
              </a:rPr>
              <a:t>Aviation Rulemaking Committees (ARCs), for aviation, designated by the Administrator, </a:t>
            </a:r>
          </a:p>
          <a:p>
            <a:pPr>
              <a:lnSpc>
                <a:spcPts val="2400"/>
              </a:lnSpc>
              <a:spcBef>
                <a:spcPts val="600"/>
              </a:spcBef>
              <a:spcAft>
                <a:spcPts val="600"/>
              </a:spcAft>
            </a:pPr>
            <a:r>
              <a:rPr lang="en-US" sz="2200" b="0" dirty="0">
                <a:latin typeface="Arial" panose="020B0604020202020204" pitchFamily="34" charset="0"/>
                <a:ea typeface="Calibri" panose="020F0502020204030204" pitchFamily="34" charset="0"/>
                <a:cs typeface="Arial" panose="020B0604020202020204" pitchFamily="34" charset="0"/>
              </a:rPr>
              <a:t>Aerospace Rulemaking Committees (</a:t>
            </a:r>
            <a:r>
              <a:rPr lang="en-US" sz="2200" b="0" dirty="0" err="1">
                <a:latin typeface="Arial" panose="020B0604020202020204" pitchFamily="34" charset="0"/>
                <a:ea typeface="Calibri" panose="020F0502020204030204" pitchFamily="34" charset="0"/>
                <a:cs typeface="Arial" panose="020B0604020202020204" pitchFamily="34" charset="0"/>
              </a:rPr>
              <a:t>SpARCs</a:t>
            </a:r>
            <a:r>
              <a:rPr lang="en-US" sz="2200" b="0" dirty="0">
                <a:latin typeface="Arial" panose="020B0604020202020204" pitchFamily="34" charset="0"/>
                <a:ea typeface="Calibri" panose="020F0502020204030204" pitchFamily="34" charset="0"/>
                <a:cs typeface="Arial" panose="020B0604020202020204" pitchFamily="34" charset="0"/>
              </a:rPr>
              <a:t>), for commercial space transportation, designated by the Secretary. </a:t>
            </a:r>
          </a:p>
          <a:p>
            <a:pPr marL="0" indent="0">
              <a:buNone/>
            </a:pPr>
            <a:endParaRPr lang="en-US" sz="2200" b="0" dirty="0"/>
          </a:p>
        </p:txBody>
      </p:sp>
    </p:spTree>
    <p:extLst>
      <p:ext uri="{BB962C8B-B14F-4D97-AF65-F5344CB8AC3E}">
        <p14:creationId xmlns:p14="http://schemas.microsoft.com/office/powerpoint/2010/main" val="9901927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64995"/>
            <a:ext cx="6516210" cy="1033828"/>
          </a:xfrm>
        </p:spPr>
        <p:txBody>
          <a:bodyPr/>
          <a:lstStyle/>
          <a:p>
            <a:r>
              <a:rPr lang="en-US" dirty="0" smtClean="0"/>
              <a:t>COMSTAC:</a:t>
            </a:r>
            <a:br>
              <a:rPr lang="en-US" dirty="0" smtClean="0"/>
            </a:br>
            <a:r>
              <a:rPr lang="en-US" dirty="0" smtClean="0"/>
              <a:t>Office of Spaceports Update</a:t>
            </a:r>
            <a:br>
              <a:rPr lang="en-US" dirty="0" smtClean="0"/>
            </a:br>
            <a:r>
              <a:rPr lang="en-US" dirty="0" smtClean="0"/>
              <a:t/>
            </a:r>
            <a:br>
              <a:rPr lang="en-US" dirty="0" smtClean="0"/>
            </a:br>
            <a:r>
              <a:rPr lang="en-US" sz="2400" dirty="0" smtClean="0"/>
              <a:t>Pam Underwood</a:t>
            </a:r>
            <a:br>
              <a:rPr lang="en-US" sz="2400" dirty="0" smtClean="0"/>
            </a:br>
            <a:r>
              <a:rPr lang="en-US" sz="2400" dirty="0" smtClean="0"/>
              <a:t>Director of Spaceports</a:t>
            </a:r>
            <a:br>
              <a:rPr lang="en-US" sz="2400" dirty="0" smtClean="0"/>
            </a:br>
            <a:r>
              <a:rPr lang="en-US" sz="2400" dirty="0" smtClean="0"/>
              <a:t>Office </a:t>
            </a:r>
            <a:r>
              <a:rPr lang="en-US" sz="2400" dirty="0"/>
              <a:t>of Commercial Space </a:t>
            </a:r>
            <a:r>
              <a:rPr lang="en-US" sz="2400" dirty="0" smtClean="0"/>
              <a:t>Transportation</a:t>
            </a:r>
            <a:br>
              <a:rPr lang="en-US" sz="2400" dirty="0" smtClean="0"/>
            </a:br>
            <a:r>
              <a:rPr lang="en-US" sz="2400" dirty="0"/>
              <a:t/>
            </a:r>
            <a:br>
              <a:rPr lang="en-US" sz="2400" dirty="0"/>
            </a:br>
            <a:r>
              <a:rPr lang="en-US" sz="1800" b="0" dirty="0"/>
              <a:t>Questions can be sent in through the links on </a:t>
            </a:r>
            <a:r>
              <a:rPr lang="en-US" sz="1800" b="0" dirty="0" smtClean="0"/>
              <a:t/>
            </a:r>
            <a:br>
              <a:rPr lang="en-US" sz="1800" b="0" dirty="0" smtClean="0"/>
            </a:br>
            <a:r>
              <a:rPr lang="en-US" sz="1800" b="0" dirty="0" smtClean="0"/>
              <a:t>YouTube or </a:t>
            </a:r>
            <a:r>
              <a:rPr lang="en-US" sz="1800" b="0" dirty="0"/>
              <a:t>on the COMSTAC web page</a:t>
            </a:r>
            <a:r>
              <a:rPr lang="en-US" sz="3200" dirty="0"/>
              <a:t/>
            </a:r>
            <a:br>
              <a:rPr lang="en-US" sz="3200" dirty="0"/>
            </a:b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27127205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Spaceport Security Review</a:t>
            </a:r>
            <a:endParaRPr lang="en-US" dirty="0"/>
          </a:p>
        </p:txBody>
      </p:sp>
      <p:sp>
        <p:nvSpPr>
          <p:cNvPr id="3" name="Content Placeholder 2"/>
          <p:cNvSpPr>
            <a:spLocks noGrp="1"/>
          </p:cNvSpPr>
          <p:nvPr>
            <p:ph idx="1"/>
          </p:nvPr>
        </p:nvSpPr>
        <p:spPr/>
        <p:txBody>
          <a:bodyPr/>
          <a:lstStyle/>
          <a:p>
            <a:r>
              <a:rPr lang="en-US" dirty="0" smtClean="0"/>
              <a:t>Space is a growing global industry</a:t>
            </a:r>
          </a:p>
          <a:p>
            <a:r>
              <a:rPr lang="en-US" dirty="0" smtClean="0"/>
              <a:t>Assessment of security at our domestic spaceports is imperative to provide stable, secure, growth for the industry</a:t>
            </a:r>
          </a:p>
          <a:p>
            <a:r>
              <a:rPr lang="en-US" dirty="0" smtClean="0"/>
              <a:t>Joint FAA/FBI effort</a:t>
            </a:r>
          </a:p>
          <a:p>
            <a:r>
              <a:rPr lang="en-US" dirty="0" smtClean="0"/>
              <a:t>Review includes counter intelligence, cyber security, and threat assessments</a:t>
            </a:r>
          </a:p>
          <a:p>
            <a:r>
              <a:rPr lang="en-US" dirty="0" smtClean="0"/>
              <a:t>Resulting document Best Practices for Spaceport Security</a:t>
            </a:r>
          </a:p>
          <a:p>
            <a:r>
              <a:rPr lang="en-US" dirty="0" smtClean="0"/>
              <a:t>Initial focus on current FAA licensed spaceports with on-site reviews commencing Jan 2022 </a:t>
            </a:r>
          </a:p>
          <a:p>
            <a:endParaRPr lang="en-US" dirty="0"/>
          </a:p>
        </p:txBody>
      </p:sp>
    </p:spTree>
    <p:extLst>
      <p:ext uri="{BB962C8B-B14F-4D97-AF65-F5344CB8AC3E}">
        <p14:creationId xmlns:p14="http://schemas.microsoft.com/office/powerpoint/2010/main" val="8952505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Spaceport Engagement</a:t>
            </a:r>
            <a:endParaRPr lang="en-US" dirty="0"/>
          </a:p>
        </p:txBody>
      </p:sp>
      <p:sp>
        <p:nvSpPr>
          <p:cNvPr id="3" name="Content Placeholder 2"/>
          <p:cNvSpPr>
            <a:spLocks noGrp="1"/>
          </p:cNvSpPr>
          <p:nvPr>
            <p:ph idx="1"/>
          </p:nvPr>
        </p:nvSpPr>
        <p:spPr/>
        <p:txBody>
          <a:bodyPr/>
          <a:lstStyle/>
          <a:p>
            <a:r>
              <a:rPr lang="en-US" dirty="0" smtClean="0"/>
              <a:t>Growing number of US launch vehicle operators seeking overseas markets </a:t>
            </a:r>
          </a:p>
          <a:p>
            <a:r>
              <a:rPr lang="en-US" dirty="0" smtClean="0"/>
              <a:t>Growing number of international spaceports with proposed US launch vehicle users</a:t>
            </a:r>
            <a:endParaRPr lang="en-US" dirty="0"/>
          </a:p>
          <a:p>
            <a:r>
              <a:rPr lang="en-US" dirty="0" smtClean="0"/>
              <a:t>Goals for FAA International Spaceport Engagement:</a:t>
            </a:r>
          </a:p>
          <a:p>
            <a:pPr lvl="1"/>
            <a:r>
              <a:rPr lang="en-US" dirty="0" smtClean="0"/>
              <a:t>Consistent regulations and safety practices</a:t>
            </a:r>
          </a:p>
          <a:p>
            <a:pPr lvl="1"/>
            <a:r>
              <a:rPr lang="en-US" dirty="0" smtClean="0"/>
              <a:t>Cooperation between international governments to preclude duplication of licensing </a:t>
            </a:r>
            <a:endParaRPr lang="en-US" dirty="0"/>
          </a:p>
          <a:p>
            <a:pPr lvl="1"/>
            <a:r>
              <a:rPr lang="en-US" dirty="0" smtClean="0"/>
              <a:t>International recognition models for licensing of commercial space activities similar to aviation air craft certification</a:t>
            </a:r>
          </a:p>
        </p:txBody>
      </p:sp>
    </p:spTree>
    <p:extLst>
      <p:ext uri="{BB962C8B-B14F-4D97-AF65-F5344CB8AC3E}">
        <p14:creationId xmlns:p14="http://schemas.microsoft.com/office/powerpoint/2010/main" val="23417826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Information</a:t>
            </a:r>
            <a:endParaRPr lang="en-US" dirty="0"/>
          </a:p>
        </p:txBody>
      </p:sp>
      <p:sp>
        <p:nvSpPr>
          <p:cNvPr id="3" name="Content Placeholder 2"/>
          <p:cNvSpPr>
            <a:spLocks noGrp="1"/>
          </p:cNvSpPr>
          <p:nvPr>
            <p:ph idx="1"/>
          </p:nvPr>
        </p:nvSpPr>
        <p:spPr/>
        <p:txBody>
          <a:bodyPr/>
          <a:lstStyle/>
          <a:p>
            <a:pPr marL="0" indent="0" algn="ctr">
              <a:buNone/>
            </a:pPr>
            <a:r>
              <a:rPr lang="en-US" dirty="0" smtClean="0"/>
              <a:t>Office of Spaceports Website:</a:t>
            </a:r>
          </a:p>
          <a:p>
            <a:pPr marL="0" indent="0" algn="ctr">
              <a:buNone/>
            </a:pPr>
            <a:r>
              <a:rPr lang="en-US" i="1" u="sng" dirty="0">
                <a:solidFill>
                  <a:srgbClr val="0033CC"/>
                </a:solidFill>
              </a:rPr>
              <a:t>https://www.faa.gov/about/office_org/headquarters_offices</a:t>
            </a:r>
            <a:r>
              <a:rPr lang="en-US" i="1" u="sng" dirty="0" smtClean="0">
                <a:solidFill>
                  <a:srgbClr val="0033CC"/>
                </a:solidFill>
              </a:rPr>
              <a:t>/</a:t>
            </a:r>
          </a:p>
          <a:p>
            <a:pPr marL="0" indent="0" algn="ctr">
              <a:buNone/>
            </a:pPr>
            <a:r>
              <a:rPr lang="en-US" i="1" u="sng" dirty="0" err="1" smtClean="0">
                <a:solidFill>
                  <a:srgbClr val="0033CC"/>
                </a:solidFill>
              </a:rPr>
              <a:t>ast</a:t>
            </a:r>
            <a:r>
              <a:rPr lang="en-US" i="1" u="sng" dirty="0" smtClean="0">
                <a:solidFill>
                  <a:srgbClr val="0033CC"/>
                </a:solidFill>
              </a:rPr>
              <a:t>/programs/</a:t>
            </a:r>
            <a:r>
              <a:rPr lang="en-US" i="1" u="sng" dirty="0" err="1" smtClean="0">
                <a:solidFill>
                  <a:srgbClr val="0033CC"/>
                </a:solidFill>
              </a:rPr>
              <a:t>office_spaceports</a:t>
            </a:r>
            <a:r>
              <a:rPr lang="en-US" i="1" u="sng" dirty="0" smtClean="0">
                <a:solidFill>
                  <a:srgbClr val="0033CC"/>
                </a:solidFill>
              </a:rPr>
              <a:t>/</a:t>
            </a:r>
          </a:p>
          <a:p>
            <a:pPr marL="0" indent="0" algn="ctr">
              <a:buNone/>
            </a:pPr>
            <a:endParaRPr lang="en-US" dirty="0"/>
          </a:p>
          <a:p>
            <a:pPr marL="0" indent="0" algn="ctr">
              <a:buNone/>
            </a:pPr>
            <a:r>
              <a:rPr lang="en-US" dirty="0" smtClean="0"/>
              <a:t>Spaceports by State Website:</a:t>
            </a:r>
          </a:p>
          <a:p>
            <a:pPr marL="0" indent="0" algn="ctr">
              <a:buNone/>
            </a:pPr>
            <a:r>
              <a:rPr lang="en-US" i="1" u="sng" dirty="0">
                <a:solidFill>
                  <a:srgbClr val="0033CC"/>
                </a:solidFill>
              </a:rPr>
              <a:t>https://www.faa.gov/space/spaceports_by_state</a:t>
            </a:r>
            <a:r>
              <a:rPr lang="en-US" i="1" u="sng" dirty="0" smtClean="0">
                <a:solidFill>
                  <a:srgbClr val="0033CC"/>
                </a:solidFill>
              </a:rPr>
              <a:t>/</a:t>
            </a:r>
          </a:p>
          <a:p>
            <a:pPr marL="0" indent="0" algn="ctr">
              <a:buNone/>
            </a:pPr>
            <a:endParaRPr lang="en-US" i="1" dirty="0"/>
          </a:p>
        </p:txBody>
      </p:sp>
    </p:spTree>
    <p:extLst>
      <p:ext uri="{BB962C8B-B14F-4D97-AF65-F5344CB8AC3E}">
        <p14:creationId xmlns:p14="http://schemas.microsoft.com/office/powerpoint/2010/main" val="6081380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64994"/>
            <a:ext cx="6516210" cy="896644"/>
          </a:xfrm>
        </p:spPr>
        <p:txBody>
          <a:bodyPr/>
          <a:lstStyle/>
          <a:p>
            <a:r>
              <a:rPr lang="en-US" dirty="0" smtClean="0"/>
              <a:t>COMSTAC:</a:t>
            </a:r>
            <a:br>
              <a:rPr lang="en-US" dirty="0" smtClean="0"/>
            </a:br>
            <a:r>
              <a:rPr lang="en-US" dirty="0" smtClean="0"/>
              <a:t>Break</a:t>
            </a:r>
            <a:br>
              <a:rPr lang="en-US" dirty="0" smtClean="0"/>
            </a:br>
            <a:r>
              <a:rPr lang="en-US" dirty="0" smtClean="0"/>
              <a:t/>
            </a:r>
            <a:br>
              <a:rPr lang="en-US" dirty="0" smtClean="0"/>
            </a:br>
            <a:r>
              <a:rPr lang="en-US" sz="2400" dirty="0" smtClean="0"/>
              <a:t>15 minutes</a:t>
            </a:r>
            <a:br>
              <a:rPr lang="en-US" sz="2400" dirty="0" smtClean="0"/>
            </a:br>
            <a:r>
              <a:rPr lang="en-US" sz="2400" dirty="0"/>
              <a:t/>
            </a:r>
            <a:br>
              <a:rPr lang="en-US" sz="2400" dirty="0"/>
            </a:br>
            <a:r>
              <a:rPr lang="en-US" sz="1800" b="0" dirty="0"/>
              <a:t>Questions can be sent in through </a:t>
            </a:r>
            <a:r>
              <a:rPr lang="en-US" sz="1800" b="0" dirty="0" smtClean="0"/>
              <a:t>the </a:t>
            </a:r>
            <a:r>
              <a:rPr lang="en-US" sz="1800" b="0" dirty="0"/>
              <a:t>links on </a:t>
            </a:r>
            <a:r>
              <a:rPr lang="en-US" sz="1800" b="0" dirty="0" smtClean="0"/>
              <a:t/>
            </a:r>
            <a:br>
              <a:rPr lang="en-US" sz="1800" b="0" dirty="0" smtClean="0"/>
            </a:br>
            <a:r>
              <a:rPr lang="en-US" sz="1800" b="0" dirty="0" smtClean="0"/>
              <a:t>YouTube</a:t>
            </a:r>
            <a:r>
              <a:rPr lang="en-US" sz="1800" b="0" dirty="0"/>
              <a:t> </a:t>
            </a:r>
            <a:r>
              <a:rPr lang="en-US" sz="1800" b="0" dirty="0" smtClean="0"/>
              <a:t>or on the </a:t>
            </a:r>
            <a:r>
              <a:rPr lang="en-US" sz="1800" b="0" dirty="0"/>
              <a:t>COMSTAC web page</a:t>
            </a:r>
            <a:br>
              <a:rPr lang="en-US" sz="1800" b="0" dirty="0"/>
            </a:br>
            <a:endParaRPr lang="en-US" sz="1800" b="0" dirty="0"/>
          </a:p>
        </p:txBody>
      </p:sp>
    </p:spTree>
    <p:extLst>
      <p:ext uri="{BB962C8B-B14F-4D97-AF65-F5344CB8AC3E}">
        <p14:creationId xmlns:p14="http://schemas.microsoft.com/office/powerpoint/2010/main" val="3882578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64994"/>
            <a:ext cx="6516210" cy="896644"/>
          </a:xfrm>
        </p:spPr>
        <p:txBody>
          <a:bodyPr/>
          <a:lstStyle/>
          <a:p>
            <a:r>
              <a:rPr lang="en-US" dirty="0" smtClean="0"/>
              <a:t>COMSTAC:</a:t>
            </a:r>
            <a:br>
              <a:rPr lang="en-US" dirty="0" smtClean="0"/>
            </a:br>
            <a:r>
              <a:rPr lang="en-US" dirty="0" smtClean="0"/>
              <a:t>Opening Remarks</a:t>
            </a:r>
            <a:br>
              <a:rPr lang="en-US" dirty="0" smtClean="0"/>
            </a:br>
            <a:r>
              <a:rPr lang="en-US" dirty="0" smtClean="0"/>
              <a:t>and Introduction</a:t>
            </a:r>
            <a:br>
              <a:rPr lang="en-US" dirty="0" smtClean="0"/>
            </a:br>
            <a:r>
              <a:rPr lang="en-US" dirty="0" smtClean="0"/>
              <a:t>of Members</a:t>
            </a:r>
            <a:br>
              <a:rPr lang="en-US" dirty="0" smtClean="0"/>
            </a:br>
            <a:r>
              <a:rPr lang="en-US" dirty="0" smtClean="0"/>
              <a:t/>
            </a:r>
            <a:br>
              <a:rPr lang="en-US" dirty="0" smtClean="0"/>
            </a:br>
            <a:r>
              <a:rPr lang="en-US" sz="2400" dirty="0" smtClean="0"/>
              <a:t>Chair Charity </a:t>
            </a:r>
            <a:r>
              <a:rPr lang="en-US" sz="2400" dirty="0" err="1" smtClean="0"/>
              <a:t>Weeden</a:t>
            </a:r>
            <a:r>
              <a:rPr lang="en-US" sz="2400" dirty="0" smtClean="0"/>
              <a:t> and </a:t>
            </a:r>
            <a:br>
              <a:rPr lang="en-US" sz="2400" dirty="0" smtClean="0"/>
            </a:br>
            <a:r>
              <a:rPr lang="en-US" sz="2400" dirty="0" smtClean="0"/>
              <a:t>Vice-Chair Karina Drees</a:t>
            </a: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11280972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64993"/>
            <a:ext cx="6516210" cy="896644"/>
          </a:xfrm>
        </p:spPr>
        <p:txBody>
          <a:bodyPr/>
          <a:lstStyle/>
          <a:p>
            <a:r>
              <a:rPr lang="en-US" dirty="0" smtClean="0"/>
              <a:t>Commercial Space Transportation Advisory Committee (COMSTAC)</a:t>
            </a:r>
            <a:br>
              <a:rPr lang="en-US" dirty="0" smtClean="0"/>
            </a:br>
            <a:r>
              <a:rPr lang="en-US" dirty="0" smtClean="0"/>
              <a:t>Safety Working Group</a:t>
            </a:r>
            <a:br>
              <a:rPr lang="en-US" dirty="0" smtClean="0"/>
            </a:br>
            <a:r>
              <a:rPr lang="en-US" dirty="0" smtClean="0"/>
              <a:t/>
            </a:r>
            <a:br>
              <a:rPr lang="en-US" dirty="0" smtClean="0"/>
            </a:br>
            <a:r>
              <a:rPr lang="en-US" sz="2400" dirty="0" smtClean="0"/>
              <a:t>Update on Progress of Human Spaceflight Industry Voluntary </a:t>
            </a:r>
            <a:r>
              <a:rPr lang="en-US" sz="2400" dirty="0" err="1" smtClean="0"/>
              <a:t>Consenus</a:t>
            </a:r>
            <a:r>
              <a:rPr lang="en-US" sz="2400" dirty="0" smtClean="0"/>
              <a:t> Standards</a:t>
            </a:r>
            <a:endParaRPr lang="en-US" sz="2400" dirty="0"/>
          </a:p>
        </p:txBody>
      </p:sp>
    </p:spTree>
    <p:extLst>
      <p:ext uri="{BB962C8B-B14F-4D97-AF65-F5344CB8AC3E}">
        <p14:creationId xmlns:p14="http://schemas.microsoft.com/office/powerpoint/2010/main" val="3407689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64994"/>
            <a:ext cx="6516210" cy="896644"/>
          </a:xfrm>
        </p:spPr>
        <p:txBody>
          <a:bodyPr/>
          <a:lstStyle/>
          <a:p>
            <a:r>
              <a:rPr lang="en-US" dirty="0" smtClean="0"/>
              <a:t>COMSTAC:</a:t>
            </a:r>
            <a:br>
              <a:rPr lang="en-US" dirty="0" smtClean="0"/>
            </a:br>
            <a:r>
              <a:rPr lang="en-US" dirty="0" smtClean="0"/>
              <a:t>Introduction to FAA Administrator Steve Dickson</a:t>
            </a:r>
            <a:r>
              <a:rPr lang="en-US" dirty="0"/>
              <a:t/>
            </a:r>
            <a:br>
              <a:rPr lang="en-US" dirty="0"/>
            </a:br>
            <a:r>
              <a:rPr lang="en-US" dirty="0" smtClean="0"/>
              <a:t/>
            </a:r>
            <a:br>
              <a:rPr lang="en-US" dirty="0" smtClean="0"/>
            </a:br>
            <a:r>
              <a:rPr lang="en-US" sz="2400" dirty="0" smtClean="0"/>
              <a:t>Kelvin Coleman</a:t>
            </a:r>
            <a:br>
              <a:rPr lang="en-US" sz="2400" dirty="0" smtClean="0"/>
            </a:br>
            <a:r>
              <a:rPr lang="en-US" sz="2400" dirty="0" smtClean="0"/>
              <a:t>Deputy Associate Administrator</a:t>
            </a:r>
            <a:br>
              <a:rPr lang="en-US" sz="2400" dirty="0" smtClean="0"/>
            </a:br>
            <a:r>
              <a:rPr lang="en-US" sz="2400" dirty="0"/>
              <a:t>Office of Commercial Space Transportation</a:t>
            </a:r>
            <a:r>
              <a:rPr lang="en-US" dirty="0"/>
              <a:t/>
            </a:r>
            <a:br>
              <a:rPr lang="en-US" dirty="0"/>
            </a:br>
            <a:endParaRPr lang="en-US" dirty="0"/>
          </a:p>
        </p:txBody>
      </p:sp>
    </p:spTree>
    <p:extLst>
      <p:ext uri="{BB962C8B-B14F-4D97-AF65-F5344CB8AC3E}">
        <p14:creationId xmlns:p14="http://schemas.microsoft.com/office/powerpoint/2010/main" val="42272731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FAA Taskers to SWG</a:t>
            </a:r>
            <a:endParaRPr lang="en-US" dirty="0"/>
          </a:p>
        </p:txBody>
      </p:sp>
      <p:sp>
        <p:nvSpPr>
          <p:cNvPr id="3" name="Content Placeholder 2"/>
          <p:cNvSpPr>
            <a:spLocks noGrp="1"/>
          </p:cNvSpPr>
          <p:nvPr>
            <p:ph idx="1"/>
          </p:nvPr>
        </p:nvSpPr>
        <p:spPr>
          <a:xfrm>
            <a:off x="461913" y="1039529"/>
            <a:ext cx="11217897" cy="4756436"/>
          </a:xfrm>
        </p:spPr>
        <p:txBody>
          <a:bodyPr/>
          <a:lstStyle/>
          <a:p>
            <a:pPr marL="0" indent="0">
              <a:buNone/>
            </a:pPr>
            <a:r>
              <a:rPr lang="en-US" sz="3600" dirty="0"/>
              <a:t>FAA Tasker #1:</a:t>
            </a:r>
          </a:p>
          <a:p>
            <a:pPr marL="0" indent="0">
              <a:buNone/>
            </a:pPr>
            <a:r>
              <a:rPr lang="en-US" sz="2000" b="0" dirty="0"/>
              <a:t>There are a number of documents on the AST website providing guidance to applicants on carrying spaceflight participants (see next slide for a list). Most are out of date. Review the documents and recommend updates/revisions to bring them up to date, in anticipation of the human space flight learning period ending in 2023, or sooner. Final recommendation on revisions due at next COMSTAC meeting in Fall 2021. </a:t>
            </a:r>
          </a:p>
          <a:p>
            <a:pPr marL="0" indent="0">
              <a:buNone/>
            </a:pPr>
            <a:r>
              <a:rPr lang="en-US" sz="2000" b="0" dirty="0"/>
              <a:t>Website: </a:t>
            </a:r>
            <a:r>
              <a:rPr lang="en-US" sz="2000" b="0" u="sng" dirty="0">
                <a:solidFill>
                  <a:schemeClr val="accent2"/>
                </a:solidFill>
              </a:rPr>
              <a:t>https://www.faa.gov/space/legislation_regulation_guidance/ </a:t>
            </a:r>
          </a:p>
          <a:p>
            <a:pPr marL="0" indent="0">
              <a:buNone/>
            </a:pPr>
            <a:r>
              <a:rPr lang="en-US" sz="2000" b="0" dirty="0"/>
              <a:t>List of Human Space Flight Related Documents on the “Guidance” Section of the AST Website:</a:t>
            </a:r>
          </a:p>
          <a:p>
            <a:r>
              <a:rPr lang="en-US" sz="2000" b="0" dirty="0" smtClean="0"/>
              <a:t>Human </a:t>
            </a:r>
            <a:r>
              <a:rPr lang="en-US" sz="2000" b="0" dirty="0"/>
              <a:t>Space Flight Checklist (Jan. 2008)</a:t>
            </a:r>
          </a:p>
          <a:p>
            <a:r>
              <a:rPr lang="en-US" sz="2000" b="0" dirty="0" smtClean="0"/>
              <a:t>Guidance </a:t>
            </a:r>
            <a:r>
              <a:rPr lang="en-US" sz="2000" b="0" dirty="0"/>
              <a:t>on Informing Crew and Space Flight Participants of Risk (April 2017)</a:t>
            </a:r>
          </a:p>
          <a:p>
            <a:r>
              <a:rPr lang="en-US" sz="2000" b="0" dirty="0" smtClean="0"/>
              <a:t>Guidance </a:t>
            </a:r>
            <a:r>
              <a:rPr lang="en-US" sz="2000" b="0" dirty="0"/>
              <a:t>for Medical Screening of Commercial Aerospace Passengers (March 2003)</a:t>
            </a:r>
          </a:p>
          <a:p>
            <a:r>
              <a:rPr lang="en-US" sz="2000" b="0" dirty="0" smtClean="0"/>
              <a:t>Draft </a:t>
            </a:r>
            <a:r>
              <a:rPr lang="en-US" sz="2000" b="0" dirty="0"/>
              <a:t>Guidelines for Commercial Suborbital Reusable Launch Vehicle Operations with Space Flight Participants (Feb 2005)</a:t>
            </a:r>
          </a:p>
          <a:p>
            <a:pPr marL="0" indent="0">
              <a:buNone/>
            </a:pPr>
            <a:endParaRPr lang="en-US" b="0" dirty="0"/>
          </a:p>
        </p:txBody>
      </p:sp>
    </p:spTree>
    <p:extLst>
      <p:ext uri="{BB962C8B-B14F-4D97-AF65-F5344CB8AC3E}">
        <p14:creationId xmlns:p14="http://schemas.microsoft.com/office/powerpoint/2010/main" val="20861289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FAA Taskers to SWG</a:t>
            </a:r>
            <a:endParaRPr lang="en-US" dirty="0"/>
          </a:p>
        </p:txBody>
      </p:sp>
      <p:sp>
        <p:nvSpPr>
          <p:cNvPr id="3" name="Content Placeholder 2"/>
          <p:cNvSpPr>
            <a:spLocks noGrp="1"/>
          </p:cNvSpPr>
          <p:nvPr>
            <p:ph idx="1"/>
          </p:nvPr>
        </p:nvSpPr>
        <p:spPr/>
        <p:txBody>
          <a:bodyPr/>
          <a:lstStyle/>
          <a:p>
            <a:pPr marL="0" indent="0">
              <a:buNone/>
            </a:pPr>
            <a:r>
              <a:rPr lang="en-US" sz="3600" dirty="0"/>
              <a:t>FAA Tasker #2:</a:t>
            </a:r>
          </a:p>
          <a:p>
            <a:pPr marL="0" indent="0">
              <a:buNone/>
            </a:pPr>
            <a:r>
              <a:rPr lang="en-US" b="0" dirty="0"/>
              <a:t>FAA has an update to Congress due next March regarding HSF safety standards progress in industry. They last sent an interim report in 2019 and need COMSTAC eyes on what, if anything, has changed since that report.</a:t>
            </a:r>
          </a:p>
          <a:p>
            <a:pPr marL="0" indent="0">
              <a:buNone/>
            </a:pPr>
            <a:endParaRPr lang="en-US" b="0" dirty="0"/>
          </a:p>
        </p:txBody>
      </p:sp>
    </p:spTree>
    <p:extLst>
      <p:ext uri="{BB962C8B-B14F-4D97-AF65-F5344CB8AC3E}">
        <p14:creationId xmlns:p14="http://schemas.microsoft.com/office/powerpoint/2010/main" val="39106551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Report</a:t>
            </a:r>
            <a:endParaRPr lang="en-US" dirty="0"/>
          </a:p>
        </p:txBody>
      </p:sp>
      <p:sp>
        <p:nvSpPr>
          <p:cNvPr id="3" name="Content Placeholder 2"/>
          <p:cNvSpPr>
            <a:spLocks noGrp="1"/>
          </p:cNvSpPr>
          <p:nvPr>
            <p:ph idx="1"/>
          </p:nvPr>
        </p:nvSpPr>
        <p:spPr/>
        <p:txBody>
          <a:bodyPr/>
          <a:lstStyle/>
          <a:p>
            <a:pPr marL="0" indent="0">
              <a:spcBef>
                <a:spcPts val="1200"/>
              </a:spcBef>
              <a:spcAft>
                <a:spcPts val="1200"/>
              </a:spcAft>
              <a:buNone/>
            </a:pPr>
            <a:r>
              <a:rPr lang="en-US" b="0" dirty="0"/>
              <a:t>The Safety Working Group, in cooperation with human spaceflight operators on the COMSTAC and ASTM F-47, reviewed the guidance documents on the FAA website and provided a detailed mark up in MS Documents. </a:t>
            </a:r>
          </a:p>
          <a:p>
            <a:pPr marL="0" indent="0">
              <a:spcBef>
                <a:spcPts val="1200"/>
              </a:spcBef>
              <a:spcAft>
                <a:spcPts val="1200"/>
              </a:spcAft>
              <a:buNone/>
            </a:pPr>
            <a:r>
              <a:rPr lang="en-US" b="0" dirty="0"/>
              <a:t>The documents were made available to the SWG and human spaceflight operators for comment and subsequently forwarded to the full COMSTAC.</a:t>
            </a:r>
          </a:p>
          <a:p>
            <a:pPr marL="0" indent="0">
              <a:spcBef>
                <a:spcPts val="1200"/>
              </a:spcBef>
              <a:spcAft>
                <a:spcPts val="1200"/>
              </a:spcAft>
              <a:buNone/>
            </a:pPr>
            <a:r>
              <a:rPr lang="en-US" b="0" dirty="0"/>
              <a:t>The documents will be made available to the public</a:t>
            </a:r>
            <a:r>
              <a:rPr lang="en-US" dirty="0"/>
              <a:t>.</a:t>
            </a:r>
          </a:p>
          <a:p>
            <a:pPr marL="0" indent="0">
              <a:buNone/>
            </a:pPr>
            <a:endParaRPr lang="en-US" dirty="0"/>
          </a:p>
        </p:txBody>
      </p:sp>
    </p:spTree>
    <p:extLst>
      <p:ext uri="{BB962C8B-B14F-4D97-AF65-F5344CB8AC3E}">
        <p14:creationId xmlns:p14="http://schemas.microsoft.com/office/powerpoint/2010/main" val="21136832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90888" y="1158376"/>
            <a:ext cx="11194181" cy="4589463"/>
          </a:xfrm>
        </p:spPr>
        <p:txBody>
          <a:bodyPr/>
          <a:lstStyle/>
          <a:p>
            <a:pPr>
              <a:buFont typeface="Arial" panose="020B0604020202020204" pitchFamily="34" charset="0"/>
              <a:buChar char="•"/>
            </a:pPr>
            <a:r>
              <a:rPr lang="en-US" sz="2200" b="0" dirty="0"/>
              <a:t>In September 2020, COMSTAC submitted a report on the state of Human Spaceflight (HSF) industry voluntary consensus standards. The report concluded that: </a:t>
            </a:r>
          </a:p>
          <a:p>
            <a:pPr marL="1027113" lvl="1" indent="-342900">
              <a:lnSpc>
                <a:spcPct val="100000"/>
              </a:lnSpc>
            </a:pPr>
            <a:r>
              <a:rPr lang="en-US" sz="2200" dirty="0"/>
              <a:t>While industry-led standards efforts have yielded progress, the pace has been insufficient to inform development of an HSF regulatory environment</a:t>
            </a:r>
          </a:p>
          <a:p>
            <a:pPr marL="1027113" lvl="1" indent="-342900">
              <a:lnSpc>
                <a:spcPct val="100000"/>
              </a:lnSpc>
            </a:pPr>
            <a:r>
              <a:rPr lang="en-US" sz="2200" dirty="0"/>
              <a:t>FAA leadership is needed to facilitate rapid progress on an HSF safety framework </a:t>
            </a:r>
          </a:p>
          <a:p>
            <a:pPr marL="1027113" lvl="1" indent="-342900">
              <a:lnSpc>
                <a:spcPct val="100000"/>
              </a:lnSpc>
            </a:pPr>
            <a:r>
              <a:rPr lang="en-US" sz="2200" dirty="0"/>
              <a:t>Published voluntary spaceflight safety standards are in minimal use by US commercial industry, but several should be investigated by the FAA as potential input to future regulations and/or guidance </a:t>
            </a:r>
          </a:p>
          <a:p>
            <a:pPr>
              <a:buFont typeface="Arial" panose="020B0604020202020204" pitchFamily="34" charset="0"/>
              <a:buChar char="•"/>
            </a:pPr>
            <a:r>
              <a:rPr lang="en-US" sz="2200" b="0" dirty="0"/>
              <a:t>Per §50905 (c)(5), FAA is required to provide Congress a report by March 2022 identifying appropriate activities for establishing and implementing an HSF Safety Framework. In support of that effort, COMSTAC provides this update on the progress of HSF industry voluntary consensus standards since the September 2020 report</a:t>
            </a:r>
            <a:r>
              <a:rPr lang="en-US" sz="2200" b="0" dirty="0" smtClean="0"/>
              <a:t>.</a:t>
            </a:r>
            <a:endParaRPr lang="en-US" sz="2200" b="0" dirty="0"/>
          </a:p>
        </p:txBody>
      </p:sp>
    </p:spTree>
    <p:extLst>
      <p:ext uri="{BB962C8B-B14F-4D97-AF65-F5344CB8AC3E}">
        <p14:creationId xmlns:p14="http://schemas.microsoft.com/office/powerpoint/2010/main" val="31406348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a:xfrm>
            <a:off x="461913" y="1167999"/>
            <a:ext cx="11406035" cy="4589463"/>
          </a:xfrm>
        </p:spPr>
        <p:txBody>
          <a:bodyPr/>
          <a:lstStyle/>
          <a:p>
            <a:pPr>
              <a:spcBef>
                <a:spcPts val="300"/>
              </a:spcBef>
            </a:pPr>
            <a:r>
              <a:rPr lang="en-US" sz="2400" dirty="0"/>
              <a:t>Since September 2020, the HSF industry has gained significant experience</a:t>
            </a:r>
          </a:p>
          <a:p>
            <a:pPr marL="631825" lvl="1" indent="-292100">
              <a:lnSpc>
                <a:spcPct val="100000"/>
              </a:lnSpc>
              <a:spcBef>
                <a:spcPts val="300"/>
              </a:spcBef>
            </a:pPr>
            <a:r>
              <a:rPr lang="en-US" sz="2200" dirty="0"/>
              <a:t>Three operators have conducted licensed HSF launches</a:t>
            </a:r>
          </a:p>
          <a:p>
            <a:pPr marL="631825" lvl="1" indent="-292100">
              <a:lnSpc>
                <a:spcPct val="100000"/>
              </a:lnSpc>
              <a:spcBef>
                <a:spcPts val="300"/>
              </a:spcBef>
            </a:pPr>
            <a:r>
              <a:rPr lang="en-US" sz="2200" dirty="0"/>
              <a:t>Three missions have flown with commercial Spaceflight Participants</a:t>
            </a:r>
          </a:p>
          <a:p>
            <a:pPr>
              <a:spcBef>
                <a:spcPts val="300"/>
              </a:spcBef>
            </a:pPr>
            <a:r>
              <a:rPr lang="en-US" sz="2400" dirty="0"/>
              <a:t>Several standards organizations have been involved in furthering commercial spaceflight standards</a:t>
            </a:r>
          </a:p>
          <a:p>
            <a:pPr marL="631825" lvl="1" indent="-292100">
              <a:lnSpc>
                <a:spcPct val="100000"/>
              </a:lnSpc>
              <a:spcBef>
                <a:spcPts val="300"/>
              </a:spcBef>
            </a:pPr>
            <a:r>
              <a:rPr lang="en-US" sz="2200" dirty="0"/>
              <a:t>American National Standards Institute (ANSI)</a:t>
            </a:r>
          </a:p>
          <a:p>
            <a:pPr marL="801688" lvl="2" indent="-169863">
              <a:spcBef>
                <a:spcPts val="300"/>
              </a:spcBef>
            </a:pPr>
            <a:r>
              <a:rPr lang="en-US" sz="1600" dirty="0"/>
              <a:t>Held a December 2020 meeting on Standardization and the Commercial Industry, focusing on Space Situational Awareness, Space Traffic Management, and Orbital Debris Mitigation</a:t>
            </a:r>
          </a:p>
          <a:p>
            <a:pPr marL="801688" lvl="2" indent="-169863">
              <a:spcBef>
                <a:spcPts val="300"/>
              </a:spcBef>
            </a:pPr>
            <a:r>
              <a:rPr lang="en-US" sz="1600" dirty="0"/>
              <a:t>No HSF specific topics were discussed, though the areas above indirectly contribute to human spaceflight safety </a:t>
            </a:r>
          </a:p>
          <a:p>
            <a:pPr marL="631825" lvl="1" indent="-292100">
              <a:lnSpc>
                <a:spcPct val="100000"/>
              </a:lnSpc>
              <a:spcBef>
                <a:spcPts val="300"/>
              </a:spcBef>
            </a:pPr>
            <a:r>
              <a:rPr lang="en-US" sz="2200" dirty="0"/>
              <a:t>International Organization for Standardization (ISO) </a:t>
            </a:r>
          </a:p>
          <a:p>
            <a:pPr marL="801688" lvl="2" indent="-169863">
              <a:spcBef>
                <a:spcPts val="300"/>
              </a:spcBef>
            </a:pPr>
            <a:r>
              <a:rPr lang="en-US" sz="1600" dirty="0"/>
              <a:t>Though updates were made to orbital debris mitigation and launch system standards, the Space Systems and Operations Directorate (TC 20/SC 14) did not introduce nor update any HSF standards</a:t>
            </a:r>
          </a:p>
          <a:p>
            <a:pPr marL="801688" lvl="2" indent="-169863">
              <a:spcBef>
                <a:spcPts val="300"/>
              </a:spcBef>
            </a:pPr>
            <a:r>
              <a:rPr lang="en-US" sz="1600" dirty="0"/>
              <a:t>While the American Institute of Aeronautics and Astronautics (AIAA)—lead US organization for ISO space standards development—includes participation by some commercial space companies, the HSF industry in general has not been significantly engaged in ISO activities</a:t>
            </a:r>
          </a:p>
          <a:p>
            <a:pPr marL="0" indent="0">
              <a:buNone/>
            </a:pPr>
            <a:endParaRPr lang="en-US" dirty="0"/>
          </a:p>
        </p:txBody>
      </p:sp>
    </p:spTree>
    <p:extLst>
      <p:ext uri="{BB962C8B-B14F-4D97-AF65-F5344CB8AC3E}">
        <p14:creationId xmlns:p14="http://schemas.microsoft.com/office/powerpoint/2010/main" val="20126362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(cont.)</a:t>
            </a:r>
            <a:endParaRPr lang="en-US" dirty="0"/>
          </a:p>
        </p:txBody>
      </p:sp>
      <p:sp>
        <p:nvSpPr>
          <p:cNvPr id="3" name="Content Placeholder 2"/>
          <p:cNvSpPr>
            <a:spLocks noGrp="1"/>
          </p:cNvSpPr>
          <p:nvPr>
            <p:ph idx="1"/>
          </p:nvPr>
        </p:nvSpPr>
        <p:spPr>
          <a:xfrm>
            <a:off x="500514" y="1049155"/>
            <a:ext cx="11232682" cy="4746810"/>
          </a:xfrm>
        </p:spPr>
        <p:txBody>
          <a:bodyPr/>
          <a:lstStyle/>
          <a:p>
            <a:pPr marL="514350" indent="-339725">
              <a:lnSpc>
                <a:spcPts val="1800"/>
              </a:lnSpc>
              <a:spcBef>
                <a:spcPts val="0"/>
              </a:spcBef>
            </a:pPr>
            <a:r>
              <a:rPr lang="en-US" sz="2200" dirty="0"/>
              <a:t>ASTM International Committee on Commercial Spaceflight (F47)</a:t>
            </a:r>
          </a:p>
          <a:p>
            <a:pPr marL="914400" lvl="1">
              <a:lnSpc>
                <a:spcPts val="1800"/>
              </a:lnSpc>
              <a:spcBef>
                <a:spcPts val="0"/>
              </a:spcBef>
            </a:pPr>
            <a:r>
              <a:rPr lang="en-US" sz="1600" dirty="0"/>
              <a:t>Made considerable progress on HSF standards/best practices development, including publication of one new standard, balloting of three, and initiation of seven more.</a:t>
            </a:r>
          </a:p>
          <a:p>
            <a:pPr marL="914400" lvl="1">
              <a:lnSpc>
                <a:spcPts val="1800"/>
              </a:lnSpc>
              <a:spcBef>
                <a:spcPts val="0"/>
              </a:spcBef>
            </a:pPr>
            <a:r>
              <a:rPr lang="en-US" sz="1600" dirty="0"/>
              <a:t>The table below shows updates (</a:t>
            </a:r>
            <a:r>
              <a:rPr lang="en-US" sz="1600" dirty="0">
                <a:solidFill>
                  <a:schemeClr val="accent6">
                    <a:lumMod val="75000"/>
                  </a:schemeClr>
                </a:solidFill>
              </a:rPr>
              <a:t>in green</a:t>
            </a:r>
            <a:r>
              <a:rPr lang="en-US" sz="1600" dirty="0"/>
              <a:t>) since the September 2020 report</a:t>
            </a:r>
            <a:r>
              <a:rPr lang="en-US" sz="1600" dirty="0" smtClean="0"/>
              <a:t>.</a:t>
            </a:r>
            <a:endParaRPr lang="en-US" sz="1600" dirty="0"/>
          </a:p>
        </p:txBody>
      </p:sp>
      <p:sp>
        <p:nvSpPr>
          <p:cNvPr id="4" name="TextBox 3">
            <a:extLst>
              <a:ext uri="{FF2B5EF4-FFF2-40B4-BE49-F238E27FC236}">
                <a16:creationId xmlns:a16="http://schemas.microsoft.com/office/drawing/2014/main" id="{A5BDA31D-55BA-4F1B-8B5D-EA0CD6B062FA}"/>
              </a:ext>
            </a:extLst>
          </p:cNvPr>
          <p:cNvSpPr txBox="1"/>
          <p:nvPr/>
        </p:nvSpPr>
        <p:spPr>
          <a:xfrm>
            <a:off x="3613959" y="1995721"/>
            <a:ext cx="5116482" cy="307777"/>
          </a:xfrm>
          <a:prstGeom prst="rect">
            <a:avLst/>
          </a:prstGeom>
          <a:noFill/>
        </p:spPr>
        <p:txBody>
          <a:bodyPr wrap="square">
            <a:spAutoFit/>
          </a:bodyPr>
          <a:lstStyle/>
          <a:p>
            <a:pPr algn="ctr" eaLnBrk="0" hangingPunct="0">
              <a:buNone/>
            </a:pPr>
            <a:r>
              <a:rPr lang="en-US" sz="1400" b="1" dirty="0">
                <a:solidFill>
                  <a:schemeClr val="tx1"/>
                </a:solidFill>
                <a:latin typeface="+mj-lt"/>
                <a:cs typeface="Times New Roman" panose="02020603050405020304" pitchFamily="18" charset="0"/>
              </a:rPr>
              <a:t>ASTM F47  Space Flight Standards</a:t>
            </a:r>
          </a:p>
        </p:txBody>
      </p:sp>
      <p:graphicFrame>
        <p:nvGraphicFramePr>
          <p:cNvPr id="5" name="Table 4">
            <a:extLst>
              <a:ext uri="{FF2B5EF4-FFF2-40B4-BE49-F238E27FC236}">
                <a16:creationId xmlns:a16="http://schemas.microsoft.com/office/drawing/2014/main" id="{E581C622-35BD-4792-A2AC-554812A615D5}"/>
              </a:ext>
            </a:extLst>
          </p:cNvPr>
          <p:cNvGraphicFramePr>
            <a:graphicFrameLocks noGrp="1"/>
          </p:cNvGraphicFramePr>
          <p:nvPr>
            <p:extLst>
              <p:ext uri="{D42A27DB-BD31-4B8C-83A1-F6EECF244321}">
                <p14:modId xmlns:p14="http://schemas.microsoft.com/office/powerpoint/2010/main" val="2708434520"/>
              </p:ext>
            </p:extLst>
          </p:nvPr>
        </p:nvGraphicFramePr>
        <p:xfrm>
          <a:off x="490195" y="2286206"/>
          <a:ext cx="11180190" cy="3703328"/>
        </p:xfrm>
        <a:graphic>
          <a:graphicData uri="http://schemas.openxmlformats.org/drawingml/2006/table">
            <a:tbl>
              <a:tblPr firstRow="1" firstCol="1" bandRow="1">
                <a:tableStyleId>{5C22544A-7EE6-4342-B048-85BDC9FD1C3A}</a:tableStyleId>
              </a:tblPr>
              <a:tblGrid>
                <a:gridCol w="1253764">
                  <a:extLst>
                    <a:ext uri="{9D8B030D-6E8A-4147-A177-3AD203B41FA5}">
                      <a16:colId xmlns:a16="http://schemas.microsoft.com/office/drawing/2014/main" val="919122605"/>
                    </a:ext>
                  </a:extLst>
                </a:gridCol>
                <a:gridCol w="8154185">
                  <a:extLst>
                    <a:ext uri="{9D8B030D-6E8A-4147-A177-3AD203B41FA5}">
                      <a16:colId xmlns:a16="http://schemas.microsoft.com/office/drawing/2014/main" val="3144183796"/>
                    </a:ext>
                  </a:extLst>
                </a:gridCol>
                <a:gridCol w="621911">
                  <a:extLst>
                    <a:ext uri="{9D8B030D-6E8A-4147-A177-3AD203B41FA5}">
                      <a16:colId xmlns:a16="http://schemas.microsoft.com/office/drawing/2014/main" val="364621919"/>
                    </a:ext>
                  </a:extLst>
                </a:gridCol>
                <a:gridCol w="1150330">
                  <a:extLst>
                    <a:ext uri="{9D8B030D-6E8A-4147-A177-3AD203B41FA5}">
                      <a16:colId xmlns:a16="http://schemas.microsoft.com/office/drawing/2014/main" val="398838246"/>
                    </a:ext>
                  </a:extLst>
                </a:gridCol>
              </a:tblGrid>
              <a:tr h="194912">
                <a:tc>
                  <a:txBody>
                    <a:bodyPr/>
                    <a:lstStyle/>
                    <a:p>
                      <a:pPr marL="0" marR="0" algn="ctr">
                        <a:lnSpc>
                          <a:spcPts val="1300"/>
                        </a:lnSpc>
                        <a:spcBef>
                          <a:spcPts val="0"/>
                        </a:spcBef>
                        <a:spcAft>
                          <a:spcPts val="0"/>
                        </a:spcAft>
                      </a:pPr>
                      <a:r>
                        <a:rPr lang="en-US" sz="1200" dirty="0">
                          <a:effectLst/>
                          <a:latin typeface="+mj-lt"/>
                        </a:rPr>
                        <a:t>Number</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gn="ctr">
                        <a:lnSpc>
                          <a:spcPts val="1300"/>
                        </a:lnSpc>
                        <a:spcBef>
                          <a:spcPts val="0"/>
                        </a:spcBef>
                        <a:spcAft>
                          <a:spcPts val="0"/>
                        </a:spcAft>
                      </a:pPr>
                      <a:r>
                        <a:rPr lang="en-US" sz="1200" dirty="0">
                          <a:effectLst/>
                          <a:latin typeface="+mj-lt"/>
                        </a:rPr>
                        <a:t>Title</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gn="ctr">
                        <a:lnSpc>
                          <a:spcPts val="1300"/>
                        </a:lnSpc>
                        <a:spcBef>
                          <a:spcPts val="0"/>
                        </a:spcBef>
                        <a:spcAft>
                          <a:spcPts val="0"/>
                        </a:spcAft>
                      </a:pPr>
                      <a:r>
                        <a:rPr lang="en-US" sz="1200" dirty="0">
                          <a:effectLst/>
                          <a:latin typeface="+mj-lt"/>
                        </a:rPr>
                        <a:t>HSF</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gn="ctr">
                        <a:lnSpc>
                          <a:spcPts val="1300"/>
                        </a:lnSpc>
                        <a:spcBef>
                          <a:spcPts val="0"/>
                        </a:spcBef>
                        <a:spcAft>
                          <a:spcPts val="0"/>
                        </a:spcAft>
                      </a:pPr>
                      <a:r>
                        <a:rPr lang="en-US" sz="1200" dirty="0">
                          <a:effectLst/>
                          <a:latin typeface="+mj-lt"/>
                        </a:rPr>
                        <a:t>Status</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extLst>
                  <a:ext uri="{0D108BD9-81ED-4DB2-BD59-A6C34878D82A}">
                    <a16:rowId xmlns:a16="http://schemas.microsoft.com/office/drawing/2014/main" val="3770708615"/>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rPr>
                        <a:t>F3344-19</a:t>
                      </a:r>
                      <a:endParaRPr lang="en-US" sz="1200" u="none"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effectLst/>
                          <a:latin typeface="+mj-lt"/>
                        </a:rPr>
                        <a:t>Standard Guide for Storage, Use, and Handling of Liquid Rocket Propellants</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Published</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60351116"/>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rPr>
                        <a:t>F3377-19</a:t>
                      </a:r>
                      <a:endParaRPr lang="en-US" sz="1200" u="none"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effectLst/>
                          <a:latin typeface="+mj-lt"/>
                        </a:rPr>
                        <a:t>Standard Terminology Relating to Commercial Spaceflight</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Published</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33833480"/>
                  </a:ext>
                </a:extLst>
              </a:tr>
              <a:tr h="194912">
                <a:tc>
                  <a:txBody>
                    <a:bodyPr/>
                    <a:lstStyle/>
                    <a:p>
                      <a:pPr marL="0" marR="0" algn="ctr">
                        <a:lnSpc>
                          <a:spcPts val="1300"/>
                        </a:lnSpc>
                        <a:spcBef>
                          <a:spcPts val="0"/>
                        </a:spcBef>
                        <a:spcAft>
                          <a:spcPts val="0"/>
                        </a:spcAft>
                      </a:pPr>
                      <a:r>
                        <a:rPr lang="en-US" sz="1200" u="none" strike="noStrike" dirty="0">
                          <a:solidFill>
                            <a:schemeClr val="bg1"/>
                          </a:solidFill>
                          <a:effectLst/>
                          <a:latin typeface="+mj-lt"/>
                        </a:rPr>
                        <a:t>WK61254</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effectLst/>
                          <a:latin typeface="+mj-lt"/>
                        </a:rPr>
                        <a:t>Spacecraft Vehicle Types</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In ballot</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84856231"/>
                  </a:ext>
                </a:extLst>
              </a:tr>
              <a:tr h="194912">
                <a:tc>
                  <a:txBody>
                    <a:bodyPr/>
                    <a:lstStyle/>
                    <a:p>
                      <a:pPr marL="0" marR="0" algn="ctr">
                        <a:lnSpc>
                          <a:spcPts val="1300"/>
                        </a:lnSpc>
                        <a:spcBef>
                          <a:spcPts val="0"/>
                        </a:spcBef>
                        <a:spcAft>
                          <a:spcPts val="0"/>
                        </a:spcAft>
                      </a:pPr>
                      <a:r>
                        <a:rPr lang="en-US" sz="1200" u="none" dirty="0">
                          <a:solidFill>
                            <a:schemeClr val="accent6">
                              <a:lumMod val="75000"/>
                            </a:schemeClr>
                          </a:solidFill>
                          <a:effectLst/>
                          <a:latin typeface="+mj-lt"/>
                        </a:rPr>
                        <a:t>F3479-20</a:t>
                      </a:r>
                      <a:endParaRPr lang="en-US" sz="1200" u="none" dirty="0">
                        <a:solidFill>
                          <a:schemeClr val="accent6">
                            <a:lumMod val="75000"/>
                          </a:schemeClr>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effectLst/>
                          <a:latin typeface="+mj-lt"/>
                        </a:rPr>
                        <a:t>Failure Tolerance for Occupant Safety of Suborbital Vehicles</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Yes</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00B050"/>
                          </a:solidFill>
                          <a:effectLst/>
                          <a:latin typeface="+mj-lt"/>
                        </a:rPr>
                        <a:t>Published</a:t>
                      </a:r>
                      <a:endParaRPr lang="en-US" sz="1200" dirty="0">
                        <a:solidFill>
                          <a:srgbClr val="00B050"/>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71754853"/>
                  </a:ext>
                </a:extLst>
              </a:tr>
              <a:tr h="194912">
                <a:tc>
                  <a:txBody>
                    <a:bodyPr/>
                    <a:lstStyle/>
                    <a:p>
                      <a:pPr marL="0" marR="0" algn="ctr">
                        <a:lnSpc>
                          <a:spcPts val="1300"/>
                        </a:lnSpc>
                        <a:spcBef>
                          <a:spcPts val="0"/>
                        </a:spcBef>
                        <a:spcAft>
                          <a:spcPts val="0"/>
                        </a:spcAft>
                      </a:pPr>
                      <a:r>
                        <a:rPr lang="en-US" sz="1200" u="none" strike="noStrike" dirty="0">
                          <a:solidFill>
                            <a:schemeClr val="bg1"/>
                          </a:solidFill>
                          <a:effectLst/>
                          <a:latin typeface="+mj-lt"/>
                        </a:rPr>
                        <a:t>WK70011</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effectLst/>
                          <a:latin typeface="+mj-lt"/>
                        </a:rPr>
                        <a:t>Crew Safety (orbital only)</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Yes</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In work</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12307390"/>
                  </a:ext>
                </a:extLst>
              </a:tr>
              <a:tr h="194912">
                <a:tc>
                  <a:txBody>
                    <a:bodyPr/>
                    <a:lstStyle/>
                    <a:p>
                      <a:pPr marL="0" marR="0" algn="ctr">
                        <a:lnSpc>
                          <a:spcPts val="1300"/>
                        </a:lnSpc>
                        <a:spcBef>
                          <a:spcPts val="0"/>
                        </a:spcBef>
                        <a:spcAft>
                          <a:spcPts val="0"/>
                        </a:spcAft>
                      </a:pPr>
                      <a:r>
                        <a:rPr lang="en-US" sz="1200" u="none" strike="noStrike" dirty="0">
                          <a:solidFill>
                            <a:schemeClr val="bg1"/>
                          </a:solidFill>
                          <a:effectLst/>
                          <a:latin typeface="+mj-lt"/>
                        </a:rPr>
                        <a:t>WK64814</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effectLst/>
                          <a:latin typeface="+mj-lt"/>
                        </a:rPr>
                        <a:t>Training and Qualification of Safety Critical Space Operations Personnel </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Yes</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00B050"/>
                          </a:solidFill>
                          <a:effectLst/>
                          <a:latin typeface="+mj-lt"/>
                        </a:rPr>
                        <a:t>In ballot</a:t>
                      </a:r>
                      <a:endParaRPr lang="en-US" sz="1200" dirty="0">
                        <a:solidFill>
                          <a:srgbClr val="00B050"/>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35381174"/>
                  </a:ext>
                </a:extLst>
              </a:tr>
              <a:tr h="194912">
                <a:tc>
                  <a:txBody>
                    <a:bodyPr/>
                    <a:lstStyle/>
                    <a:p>
                      <a:pPr marL="0" marR="0" algn="ctr">
                        <a:lnSpc>
                          <a:spcPts val="1300"/>
                        </a:lnSpc>
                        <a:spcBef>
                          <a:spcPts val="0"/>
                        </a:spcBef>
                        <a:spcAft>
                          <a:spcPts val="0"/>
                        </a:spcAft>
                      </a:pPr>
                      <a:r>
                        <a:rPr lang="en-US" sz="1200" u="none" dirty="0">
                          <a:solidFill>
                            <a:schemeClr val="accent6">
                              <a:lumMod val="75000"/>
                            </a:schemeClr>
                          </a:solidFill>
                          <a:effectLst/>
                          <a:latin typeface="+mj-lt"/>
                          <a:ea typeface="Calibri" panose="020F0502020204030204" pitchFamily="34" charset="0"/>
                          <a:cs typeface="Times New Roman" panose="02020603050405020304" pitchFamily="18" charset="0"/>
                        </a:rPr>
                        <a:t>F3514-21</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effectLst/>
                          <a:latin typeface="+mj-lt"/>
                        </a:rPr>
                        <a:t>Standard Guidance for Space Data Exchange to Support Integration of Space Operations into Air Traffic Management</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00B050"/>
                          </a:solidFill>
                          <a:effectLst/>
                          <a:latin typeface="+mj-lt"/>
                        </a:rPr>
                        <a:t>Published</a:t>
                      </a:r>
                      <a:endParaRPr lang="en-US" sz="1200" dirty="0">
                        <a:solidFill>
                          <a:srgbClr val="00B050"/>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73463803"/>
                  </a:ext>
                </a:extLst>
              </a:tr>
              <a:tr h="194912">
                <a:tc>
                  <a:txBody>
                    <a:bodyPr/>
                    <a:lstStyle/>
                    <a:p>
                      <a:pPr marL="0" marR="0" algn="ctr">
                        <a:lnSpc>
                          <a:spcPts val="1300"/>
                        </a:lnSpc>
                        <a:spcBef>
                          <a:spcPts val="0"/>
                        </a:spcBef>
                        <a:spcAft>
                          <a:spcPts val="0"/>
                        </a:spcAft>
                      </a:pPr>
                      <a:r>
                        <a:rPr lang="en-US" sz="1200" u="none" strike="noStrike" dirty="0">
                          <a:solidFill>
                            <a:schemeClr val="bg1"/>
                          </a:solidFill>
                          <a:effectLst/>
                          <a:latin typeface="+mj-lt"/>
                        </a:rPr>
                        <a:t>WK65152</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effectLst/>
                          <a:latin typeface="+mj-lt"/>
                        </a:rPr>
                        <a:t>Classifying Safety Related Events</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effectLst/>
                          <a:latin typeface="+mj-lt"/>
                        </a:rPr>
                        <a:t>Yes</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00B050"/>
                          </a:solidFill>
                          <a:effectLst/>
                          <a:latin typeface="+mj-lt"/>
                        </a:rPr>
                        <a:t>In ballot</a:t>
                      </a:r>
                      <a:endParaRPr lang="en-US" sz="1200" dirty="0">
                        <a:solidFill>
                          <a:srgbClr val="00B050"/>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65014415"/>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rPr>
                        <a:t>AC402</a:t>
                      </a:r>
                      <a:endParaRPr lang="en-US" sz="1200" u="none"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effectLst/>
                          <a:latin typeface="+mj-lt"/>
                        </a:rPr>
                        <a:t>Common Standard format for Launch site requirements</a:t>
                      </a:r>
                      <a:endParaRPr lang="en-US" sz="1200" dirty="0">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rPr>
                        <a:t> </a:t>
                      </a:r>
                      <a:endParaRPr lang="en-US" sz="1200" dirty="0">
                        <a:solidFill>
                          <a:srgbClr val="339933"/>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chemeClr val="tx1"/>
                          </a:solidFill>
                          <a:effectLst/>
                          <a:latin typeface="+mj-lt"/>
                        </a:rPr>
                        <a:t>In work</a:t>
                      </a: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54488671"/>
                  </a:ext>
                </a:extLst>
              </a:tr>
              <a:tr h="194912">
                <a:tc>
                  <a:txBody>
                    <a:bodyPr/>
                    <a:lstStyle/>
                    <a:p>
                      <a:pPr marL="0" marR="0" algn="ctr">
                        <a:lnSpc>
                          <a:spcPts val="1300"/>
                        </a:lnSpc>
                        <a:spcBef>
                          <a:spcPts val="0"/>
                        </a:spcBef>
                        <a:spcAft>
                          <a:spcPts val="0"/>
                        </a:spcAft>
                      </a:pPr>
                      <a:r>
                        <a:rPr lang="en-US" sz="1200" b="1" u="none" dirty="0">
                          <a:solidFill>
                            <a:schemeClr val="accent6">
                              <a:lumMod val="75000"/>
                            </a:schemeClr>
                          </a:solidFill>
                          <a:effectLst/>
                          <a:latin typeface="+mj-lt"/>
                          <a:ea typeface="Calibri" panose="020F0502020204030204" pitchFamily="34" charset="0"/>
                          <a:cs typeface="Times New Roman" panose="02020603050405020304" pitchFamily="18" charset="0"/>
                        </a:rPr>
                        <a:t>WK70413</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Space Data Exchange to Support Integration of Space Operations into Air Traffic Management</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endParaRPr lang="en-US" sz="1200" dirty="0">
                        <a:solidFill>
                          <a:srgbClr val="339933"/>
                        </a:solidFill>
                        <a:effectLst/>
                        <a:latin typeface="+mj-lt"/>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In work</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73226083"/>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ea typeface="Calibri" panose="020F0502020204030204" pitchFamily="34" charset="0"/>
                          <a:cs typeface="Times New Roman" panose="02020603050405020304" pitchFamily="18" charset="0"/>
                        </a:rPr>
                        <a:t>WK76057</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Medical Qualifications for Suborbital Vehicle Passengers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Yes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In ballot</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0269690"/>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ea typeface="Calibri" panose="020F0502020204030204" pitchFamily="34" charset="0"/>
                          <a:cs typeface="Times New Roman" panose="02020603050405020304" pitchFamily="18" charset="0"/>
                        </a:rPr>
                        <a:t>TBD</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Medical Human Orbital Flight Less than 30 Days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ctr" defTabSz="914377" rtl="0" eaLnBrk="1" fontAlgn="auto" latinLnBrk="0" hangingPunct="1">
                        <a:lnSpc>
                          <a:spcPts val="13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339933"/>
                          </a:solidFill>
                          <a:effectLst/>
                          <a:uLnTx/>
                          <a:uFillTx/>
                          <a:latin typeface="+mj-lt"/>
                          <a:ea typeface="Calibri" panose="020F0502020204030204" pitchFamily="34" charset="0"/>
                          <a:cs typeface="Times New Roman" panose="02020603050405020304" pitchFamily="18" charset="0"/>
                        </a:rPr>
                        <a:t>Yes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In work</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23355359"/>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ea typeface="Calibri" panose="020F0502020204030204" pitchFamily="34" charset="0"/>
                          <a:cs typeface="Times New Roman" panose="02020603050405020304" pitchFamily="18" charset="0"/>
                        </a:rPr>
                        <a:t>WK73835</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Guide for Spaceflight Occupant Safety and Emergency Training</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ctr" defTabSz="914377" rtl="0" eaLnBrk="1" fontAlgn="auto" latinLnBrk="0" hangingPunct="1">
                        <a:lnSpc>
                          <a:spcPts val="13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339933"/>
                          </a:solidFill>
                          <a:effectLst/>
                          <a:uLnTx/>
                          <a:uFillTx/>
                          <a:latin typeface="+mj-lt"/>
                          <a:ea typeface="Calibri" panose="020F0502020204030204" pitchFamily="34" charset="0"/>
                          <a:cs typeface="Times New Roman" panose="02020603050405020304" pitchFamily="18" charset="0"/>
                        </a:rPr>
                        <a:t>Yes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In work</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1809118"/>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ea typeface="Calibri" panose="020F0502020204030204" pitchFamily="34" charset="0"/>
                          <a:cs typeface="Times New Roman" panose="02020603050405020304" pitchFamily="18" charset="0"/>
                        </a:rPr>
                        <a:t>WK76298</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Verification of Software and Systems for Commercial Space Flight Vehicles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Yes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In work</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92838786"/>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ea typeface="Calibri" panose="020F0502020204030204" pitchFamily="34" charset="0"/>
                          <a:cs typeface="Times New Roman" panose="02020603050405020304" pitchFamily="18" charset="0"/>
                        </a:rPr>
                        <a:t>WK74019</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Qualification for Safety-Critical Systems in Space Flight</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Yes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In work</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62168424"/>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ea typeface="Calibri" panose="020F0502020204030204" pitchFamily="34" charset="0"/>
                          <a:cs typeface="Times New Roman" panose="02020603050405020304" pitchFamily="18" charset="0"/>
                        </a:rPr>
                        <a:t>WK77620</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Design of Suborbital Space Vehicles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ctr" defTabSz="914377" rtl="0" eaLnBrk="1" fontAlgn="auto" latinLnBrk="0" hangingPunct="1">
                        <a:lnSpc>
                          <a:spcPts val="13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339933"/>
                          </a:solidFill>
                          <a:effectLst/>
                          <a:uLnTx/>
                          <a:uFillTx/>
                          <a:latin typeface="+mj-lt"/>
                          <a:ea typeface="Calibri" panose="020F0502020204030204" pitchFamily="34" charset="0"/>
                          <a:cs typeface="Times New Roman" panose="02020603050405020304" pitchFamily="18" charset="0"/>
                        </a:rPr>
                        <a:t>Yes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In work</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55070541"/>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ea typeface="Calibri" panose="020F0502020204030204" pitchFamily="34" charset="0"/>
                          <a:cs typeface="Times New Roman" panose="02020603050405020304" pitchFamily="18" charset="0"/>
                        </a:rPr>
                        <a:t>WK77622</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Design of Orbital Space Vehicles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lvl="0" indent="0" algn="ctr" defTabSz="914377" rtl="0" eaLnBrk="1" fontAlgn="auto" latinLnBrk="0" hangingPunct="1">
                        <a:lnSpc>
                          <a:spcPts val="13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339933"/>
                          </a:solidFill>
                          <a:effectLst/>
                          <a:uLnTx/>
                          <a:uFillTx/>
                          <a:latin typeface="+mj-lt"/>
                          <a:ea typeface="Calibri" panose="020F0502020204030204" pitchFamily="34" charset="0"/>
                          <a:cs typeface="Times New Roman" panose="02020603050405020304" pitchFamily="18" charset="0"/>
                        </a:rPr>
                        <a:t>Yes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In work</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85745840"/>
                  </a:ext>
                </a:extLst>
              </a:tr>
              <a:tr h="194912">
                <a:tc>
                  <a:txBody>
                    <a:bodyPr/>
                    <a:lstStyle/>
                    <a:p>
                      <a:pPr marL="0" marR="0" algn="ctr">
                        <a:lnSpc>
                          <a:spcPts val="1300"/>
                        </a:lnSpc>
                        <a:spcBef>
                          <a:spcPts val="0"/>
                        </a:spcBef>
                        <a:spcAft>
                          <a:spcPts val="0"/>
                        </a:spcAft>
                      </a:pPr>
                      <a:r>
                        <a:rPr lang="en-US" sz="1200" u="none" dirty="0">
                          <a:solidFill>
                            <a:schemeClr val="bg1"/>
                          </a:solidFill>
                          <a:effectLst/>
                          <a:latin typeface="+mj-lt"/>
                          <a:ea typeface="Calibri" panose="020F0502020204030204" pitchFamily="34" charset="0"/>
                          <a:cs typeface="Times New Roman" panose="02020603050405020304" pitchFamily="18" charset="0"/>
                        </a:rPr>
                        <a:t>WK74125</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1">
                        <a:lumMod val="90000"/>
                      </a:schemeClr>
                    </a:solidFill>
                  </a:tcPr>
                </a:tc>
                <a:tc>
                  <a:txBody>
                    <a:bodyPr/>
                    <a:lstStyle/>
                    <a:p>
                      <a:pPr marL="0" marR="0">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Crew Rest in Commercial Space Flight</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Yes</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marL="0" marR="0" algn="ctr">
                        <a:lnSpc>
                          <a:spcPts val="1300"/>
                        </a:lnSpc>
                        <a:spcBef>
                          <a:spcPts val="0"/>
                        </a:spcBef>
                        <a:spcAft>
                          <a:spcPts val="0"/>
                        </a:spcAft>
                      </a:pPr>
                      <a:r>
                        <a:rPr lang="en-US" sz="1200" dirty="0">
                          <a:solidFill>
                            <a:srgbClr val="339933"/>
                          </a:solidFill>
                          <a:effectLst/>
                          <a:latin typeface="+mj-lt"/>
                          <a:ea typeface="Calibri" panose="020F0502020204030204" pitchFamily="34" charset="0"/>
                          <a:cs typeface="Times New Roman" panose="02020603050405020304" pitchFamily="18" charset="0"/>
                        </a:rPr>
                        <a:t>In work</a:t>
                      </a: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83299660"/>
                  </a:ext>
                </a:extLst>
              </a:tr>
            </a:tbl>
          </a:graphicData>
        </a:graphic>
      </p:graphicFrame>
    </p:spTree>
    <p:extLst>
      <p:ext uri="{BB962C8B-B14F-4D97-AF65-F5344CB8AC3E}">
        <p14:creationId xmlns:p14="http://schemas.microsoft.com/office/powerpoint/2010/main" val="1880698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(cont.)</a:t>
            </a:r>
            <a:endParaRPr lang="en-US" dirty="0"/>
          </a:p>
        </p:txBody>
      </p:sp>
      <p:sp>
        <p:nvSpPr>
          <p:cNvPr id="3" name="Content Placeholder 2"/>
          <p:cNvSpPr>
            <a:spLocks noGrp="1"/>
          </p:cNvSpPr>
          <p:nvPr>
            <p:ph idx="1"/>
          </p:nvPr>
        </p:nvSpPr>
        <p:spPr/>
        <p:txBody>
          <a:bodyPr/>
          <a:lstStyle/>
          <a:p>
            <a:pPr marL="514350" defTabSz="912813">
              <a:spcBef>
                <a:spcPts val="0"/>
              </a:spcBef>
              <a:buFont typeface="Arial" pitchFamily="34" charset="0"/>
              <a:buChar char="•"/>
            </a:pPr>
            <a:r>
              <a:rPr lang="en-US" sz="3200" dirty="0"/>
              <a:t>International Association for the Advancement of Spaceflight Safety (IAASS) </a:t>
            </a:r>
          </a:p>
          <a:p>
            <a:pPr marL="914400" lvl="1" indent="-227013" defTabSz="912813">
              <a:spcBef>
                <a:spcPts val="0"/>
              </a:spcBef>
              <a:buFont typeface="Arial" pitchFamily="34" charset="0"/>
              <a:buChar char="•"/>
            </a:pPr>
            <a:r>
              <a:rPr lang="en-US" sz="2000" dirty="0">
                <a:solidFill>
                  <a:schemeClr val="tx1">
                    <a:lumMod val="75000"/>
                    <a:lumOff val="25000"/>
                  </a:schemeClr>
                </a:solidFill>
              </a:rPr>
              <a:t>Published a report, “Proposal for a Modern Industry-Government Partnership to Advance Commercial Spaceflight Safety” in August 2020, advocating for a Space Safety Institute to establish and manage an independent commercial human spaceflight certification program.   </a:t>
            </a:r>
          </a:p>
          <a:p>
            <a:pPr marL="914400" lvl="1" indent="-227013" defTabSz="912813">
              <a:spcBef>
                <a:spcPts val="0"/>
              </a:spcBef>
              <a:buFont typeface="Arial" pitchFamily="34" charset="0"/>
              <a:buChar char="•"/>
            </a:pPr>
            <a:r>
              <a:rPr lang="en-US" sz="2000" dirty="0">
                <a:solidFill>
                  <a:schemeClr val="tx1">
                    <a:lumMod val="75000"/>
                    <a:lumOff val="25000"/>
                  </a:schemeClr>
                </a:solidFill>
              </a:rPr>
              <a:t>US contributions to IAASS have been primarily from government stakeholders, with little commercial industry participation.</a:t>
            </a:r>
          </a:p>
          <a:p>
            <a:endParaRPr lang="en-US" dirty="0"/>
          </a:p>
        </p:txBody>
      </p:sp>
    </p:spTree>
    <p:extLst>
      <p:ext uri="{BB962C8B-B14F-4D97-AF65-F5344CB8AC3E}">
        <p14:creationId xmlns:p14="http://schemas.microsoft.com/office/powerpoint/2010/main" val="20056135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200" b="0" dirty="0"/>
              <a:t>Multiple industry groups have been involved in furthering commercial space standards over the last year, though only ASTM International has actively advanced the development of HSF standards.</a:t>
            </a:r>
          </a:p>
          <a:p>
            <a:pPr>
              <a:buFont typeface="Arial" panose="020B0604020202020204" pitchFamily="34" charset="0"/>
              <a:buChar char="•"/>
            </a:pPr>
            <a:r>
              <a:rPr lang="en-US" sz="2200" b="0" dirty="0"/>
              <a:t>While HSF standards development has accelerated, a great deal of progress is still needed to enable self-regulation</a:t>
            </a:r>
          </a:p>
          <a:p>
            <a:pPr marL="1027113" lvl="1" indent="-342900"/>
            <a:r>
              <a:rPr lang="en-US" sz="1900" dirty="0"/>
              <a:t>The speed of standards development is challenged by:</a:t>
            </a:r>
          </a:p>
          <a:p>
            <a:pPr marL="1484313" lvl="2" indent="-342900"/>
            <a:r>
              <a:rPr lang="en-US" sz="1600" dirty="0"/>
              <a:t>The rapid pace and expanding workload of lean commercial HSF companies  placing competing demand on resources needed to support standards development </a:t>
            </a:r>
          </a:p>
          <a:p>
            <a:pPr marL="1484313" lvl="2" indent="-342900"/>
            <a:r>
              <a:rPr lang="en-US" sz="1600" dirty="0"/>
              <a:t>The need to communicate and negotiate consensus across a large and diverse group of stakeholders—not only commercial space operators, but also aviation veterans, academics, and aspiring HSF companies</a:t>
            </a:r>
          </a:p>
          <a:p>
            <a:pPr>
              <a:buFont typeface="Arial" panose="020B0604020202020204" pitchFamily="34" charset="0"/>
              <a:buChar char="•"/>
            </a:pPr>
            <a:r>
              <a:rPr lang="en-US" sz="2200" b="0" dirty="0"/>
              <a:t>Even with a maturing collection of HSF standards, rulemaking will be a necessary element of establishing a safety framework upon expiration of the industry learning period</a:t>
            </a:r>
          </a:p>
          <a:p>
            <a:endParaRPr lang="en-US" dirty="0"/>
          </a:p>
        </p:txBody>
      </p:sp>
    </p:spTree>
    <p:extLst>
      <p:ext uri="{BB962C8B-B14F-4D97-AF65-F5344CB8AC3E}">
        <p14:creationId xmlns:p14="http://schemas.microsoft.com/office/powerpoint/2010/main" val="26851707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lstStyle/>
          <a:p>
            <a:pPr>
              <a:lnSpc>
                <a:spcPts val="2400"/>
              </a:lnSpc>
              <a:spcBef>
                <a:spcPts val="600"/>
              </a:spcBef>
              <a:spcAft>
                <a:spcPts val="600"/>
              </a:spcAft>
              <a:buFont typeface="Arial" panose="020B0604020202020204" pitchFamily="34" charset="0"/>
              <a:buChar char="•"/>
            </a:pPr>
            <a:r>
              <a:rPr lang="en-US" sz="2200" b="0" dirty="0"/>
              <a:t>FAA continue to support ASTM F47 in development of HSF industry voluntary consensus standards </a:t>
            </a:r>
          </a:p>
          <a:p>
            <a:pPr>
              <a:lnSpc>
                <a:spcPts val="2400"/>
              </a:lnSpc>
              <a:spcBef>
                <a:spcPts val="600"/>
              </a:spcBef>
              <a:spcAft>
                <a:spcPts val="600"/>
              </a:spcAft>
              <a:buFont typeface="Arial" panose="020B0604020202020204" pitchFamily="34" charset="0"/>
              <a:buChar char="•"/>
            </a:pPr>
            <a:r>
              <a:rPr lang="en-US" sz="2200" b="0" dirty="0"/>
              <a:t>FAA accept Safety Working group comments and recommendations on the HSF guidance documents and consider them in the context of a future safety </a:t>
            </a:r>
            <a:r>
              <a:rPr lang="en-US" sz="2200" b="0" dirty="0" smtClean="0"/>
              <a:t>framework</a:t>
            </a:r>
            <a:endParaRPr lang="en-US" sz="2200" b="0" dirty="0"/>
          </a:p>
          <a:p>
            <a:pPr>
              <a:lnSpc>
                <a:spcPts val="2400"/>
              </a:lnSpc>
              <a:spcBef>
                <a:spcPts val="600"/>
              </a:spcBef>
              <a:spcAft>
                <a:spcPts val="600"/>
              </a:spcAft>
              <a:buFont typeface="Arial" panose="020B0604020202020204" pitchFamily="34" charset="0"/>
              <a:buChar char="•"/>
            </a:pPr>
            <a:r>
              <a:rPr lang="en-US" sz="2200" b="0" dirty="0"/>
              <a:t>FAA coordinate with ASTM F47 (and other standards bodies as applicable) on plans for future guidance documents</a:t>
            </a:r>
          </a:p>
          <a:p>
            <a:pPr marL="1027113" lvl="1" indent="-342900">
              <a:lnSpc>
                <a:spcPts val="2400"/>
              </a:lnSpc>
              <a:spcBef>
                <a:spcPts val="600"/>
              </a:spcBef>
              <a:spcAft>
                <a:spcPts val="600"/>
              </a:spcAft>
            </a:pPr>
            <a:r>
              <a:rPr lang="en-US" sz="1900" dirty="0"/>
              <a:t>This would help focus industry standards development efforts to accelerate progress and avoid potential duplication with FAA </a:t>
            </a:r>
            <a:r>
              <a:rPr lang="en-US" sz="1900" dirty="0" smtClean="0"/>
              <a:t>activities</a:t>
            </a:r>
            <a:endParaRPr lang="en-US" sz="2200" dirty="0" smtClean="0"/>
          </a:p>
          <a:p>
            <a:pPr>
              <a:lnSpc>
                <a:spcPts val="2400"/>
              </a:lnSpc>
              <a:spcBef>
                <a:spcPts val="600"/>
              </a:spcBef>
              <a:spcAft>
                <a:spcPts val="600"/>
              </a:spcAft>
              <a:buFont typeface="Arial" panose="020B0604020202020204" pitchFamily="34" charset="0"/>
              <a:buChar char="•"/>
            </a:pPr>
            <a:r>
              <a:rPr lang="en-US" sz="2200" b="0" dirty="0" smtClean="0"/>
              <a:t>In </a:t>
            </a:r>
            <a:r>
              <a:rPr lang="en-US" sz="2200" b="0" dirty="0"/>
              <a:t>support of future rulemaking efforts, FAA utilize the proposed Space Rulemaking Committee to inform HSF guidance document needs assessment and prioritization</a:t>
            </a:r>
          </a:p>
          <a:p>
            <a:endParaRPr lang="en-US" dirty="0"/>
          </a:p>
        </p:txBody>
      </p:sp>
    </p:spTree>
    <p:extLst>
      <p:ext uri="{BB962C8B-B14F-4D97-AF65-F5344CB8AC3E}">
        <p14:creationId xmlns:p14="http://schemas.microsoft.com/office/powerpoint/2010/main" val="10484895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305109"/>
            <a:ext cx="6516210" cy="896644"/>
          </a:xfrm>
        </p:spPr>
        <p:txBody>
          <a:bodyPr/>
          <a:lstStyle/>
          <a:p>
            <a:r>
              <a:rPr lang="en-US" dirty="0" smtClean="0"/>
              <a:t>COMSTAC</a:t>
            </a:r>
            <a:r>
              <a:rPr lang="en-US" dirty="0"/>
              <a:t>:</a:t>
            </a:r>
            <a:r>
              <a:rPr lang="en-US" dirty="0" smtClean="0"/>
              <a:t/>
            </a:r>
            <a:br>
              <a:rPr lang="en-US" dirty="0" smtClean="0"/>
            </a:br>
            <a:r>
              <a:rPr lang="en-US" dirty="0" smtClean="0"/>
              <a:t>Lunch Break</a:t>
            </a:r>
            <a:br>
              <a:rPr lang="en-US" dirty="0" smtClean="0"/>
            </a:br>
            <a:r>
              <a:rPr lang="en-US" dirty="0" smtClean="0"/>
              <a:t/>
            </a:r>
            <a:br>
              <a:rPr lang="en-US" dirty="0" smtClean="0"/>
            </a:br>
            <a:r>
              <a:rPr lang="en-US" sz="2400" dirty="0" smtClean="0"/>
              <a:t>Return at 12:00pm</a:t>
            </a:r>
            <a:br>
              <a:rPr lang="en-US" sz="2400" dirty="0" smtClean="0"/>
            </a:br>
            <a:r>
              <a:rPr lang="en-US" sz="2400" dirty="0" smtClean="0"/>
              <a:t/>
            </a:r>
            <a:br>
              <a:rPr lang="en-US" sz="2400" dirty="0" smtClean="0"/>
            </a:br>
            <a:r>
              <a:rPr lang="en-US" sz="2400" dirty="0" smtClean="0"/>
              <a:t>Note: the afternoon session</a:t>
            </a:r>
            <a:br>
              <a:rPr lang="en-US" sz="2400" dirty="0" smtClean="0"/>
            </a:br>
            <a:r>
              <a:rPr lang="en-US" sz="2400" dirty="0" smtClean="0"/>
              <a:t>has a different YouTube Link</a:t>
            </a:r>
            <a:br>
              <a:rPr lang="en-US" sz="2400" dirty="0" smtClean="0"/>
            </a:br>
            <a:r>
              <a:rPr lang="en-US" sz="2400" dirty="0"/>
              <a:t/>
            </a:r>
            <a:br>
              <a:rPr lang="en-US" sz="2400" dirty="0"/>
            </a:br>
            <a:r>
              <a:rPr lang="en-US" sz="1800" b="0" dirty="0"/>
              <a:t>Questions can be sent in through </a:t>
            </a:r>
            <a:r>
              <a:rPr lang="en-US" sz="1800" b="0" dirty="0" smtClean="0"/>
              <a:t>the </a:t>
            </a:r>
            <a:r>
              <a:rPr lang="en-US" sz="1800" b="0" dirty="0"/>
              <a:t>links on </a:t>
            </a:r>
            <a:r>
              <a:rPr lang="en-US" sz="1800" b="0" dirty="0" smtClean="0"/>
              <a:t/>
            </a:r>
            <a:br>
              <a:rPr lang="en-US" sz="1800" b="0" dirty="0" smtClean="0"/>
            </a:br>
            <a:r>
              <a:rPr lang="en-US" sz="1800" b="0" dirty="0" smtClean="0"/>
              <a:t>YouTube or on the </a:t>
            </a:r>
            <a:r>
              <a:rPr lang="en-US" sz="1800" b="0" dirty="0"/>
              <a:t>COMSTAC web page</a:t>
            </a:r>
          </a:p>
        </p:txBody>
      </p:sp>
    </p:spTree>
    <p:extLst>
      <p:ext uri="{BB962C8B-B14F-4D97-AF65-F5344CB8AC3E}">
        <p14:creationId xmlns:p14="http://schemas.microsoft.com/office/powerpoint/2010/main" val="2836215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45743"/>
            <a:ext cx="6516210" cy="896644"/>
          </a:xfrm>
        </p:spPr>
        <p:txBody>
          <a:bodyPr/>
          <a:lstStyle/>
          <a:p>
            <a:r>
              <a:rPr lang="en-US" dirty="0" smtClean="0"/>
              <a:t>COMSTAC:</a:t>
            </a:r>
            <a:br>
              <a:rPr lang="en-US" dirty="0" smtClean="0"/>
            </a:br>
            <a:r>
              <a:rPr lang="en-US" dirty="0" smtClean="0"/>
              <a:t>Welcome Remarks</a:t>
            </a:r>
            <a:br>
              <a:rPr lang="en-US" dirty="0" smtClean="0"/>
            </a:br>
            <a:r>
              <a:rPr lang="en-US" dirty="0" smtClean="0"/>
              <a:t/>
            </a:r>
            <a:br>
              <a:rPr lang="en-US" dirty="0" smtClean="0"/>
            </a:br>
            <a:r>
              <a:rPr lang="en-US" sz="2400" dirty="0" smtClean="0"/>
              <a:t>Steve Dickson</a:t>
            </a:r>
            <a:br>
              <a:rPr lang="en-US" sz="2400" dirty="0" smtClean="0"/>
            </a:br>
            <a:r>
              <a:rPr lang="en-US" sz="2400" dirty="0" smtClean="0"/>
              <a:t>FAA Administrator</a:t>
            </a:r>
            <a:endParaRPr lang="en-US" dirty="0"/>
          </a:p>
        </p:txBody>
      </p:sp>
    </p:spTree>
    <p:extLst>
      <p:ext uri="{BB962C8B-B14F-4D97-AF65-F5344CB8AC3E}">
        <p14:creationId xmlns:p14="http://schemas.microsoft.com/office/powerpoint/2010/main" val="2380780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45743"/>
            <a:ext cx="6516210" cy="896644"/>
          </a:xfrm>
        </p:spPr>
        <p:txBody>
          <a:bodyPr/>
          <a:lstStyle/>
          <a:p>
            <a:r>
              <a:rPr lang="en-US" dirty="0" smtClean="0"/>
              <a:t>COMSTAC:</a:t>
            </a:r>
            <a:br>
              <a:rPr lang="en-US" dirty="0" smtClean="0"/>
            </a:br>
            <a:r>
              <a:rPr lang="en-US" dirty="0" smtClean="0"/>
              <a:t>Welcome Remarks</a:t>
            </a:r>
            <a:br>
              <a:rPr lang="en-US" dirty="0" smtClean="0"/>
            </a:br>
            <a:r>
              <a:rPr lang="en-US" dirty="0" smtClean="0"/>
              <a:t/>
            </a:r>
            <a:br>
              <a:rPr lang="en-US" dirty="0" smtClean="0"/>
            </a:br>
            <a:r>
              <a:rPr lang="en-US" sz="2400" dirty="0"/>
              <a:t>B</a:t>
            </a:r>
            <a:r>
              <a:rPr lang="en-US" sz="2400" dirty="0" smtClean="0"/>
              <a:t>rigadier General Wayne Monteith</a:t>
            </a:r>
            <a:br>
              <a:rPr lang="en-US" sz="2400" dirty="0" smtClean="0"/>
            </a:br>
            <a:r>
              <a:rPr lang="en-US" sz="2400" dirty="0" smtClean="0"/>
              <a:t>Associate Administrator</a:t>
            </a:r>
            <a:br>
              <a:rPr lang="en-US" sz="2400" dirty="0" smtClean="0"/>
            </a:br>
            <a:r>
              <a:rPr lang="en-US" sz="2400" dirty="0"/>
              <a:t>Office of Commercial Space </a:t>
            </a:r>
            <a:r>
              <a:rPr lang="en-US" sz="2400" dirty="0" smtClean="0"/>
              <a:t>Transportation</a:t>
            </a:r>
            <a:br>
              <a:rPr lang="en-US" sz="2400" dirty="0" smtClean="0"/>
            </a:br>
            <a:r>
              <a:rPr lang="en-US" sz="2400" dirty="0"/>
              <a:t/>
            </a:r>
            <a:br>
              <a:rPr lang="en-US" sz="2400" dirty="0"/>
            </a:br>
            <a:r>
              <a:rPr lang="en-US" sz="1800" b="0" dirty="0"/>
              <a:t>Questions can be sent in through the links on </a:t>
            </a:r>
            <a:r>
              <a:rPr lang="en-US" sz="1800" b="0" dirty="0" smtClean="0"/>
              <a:t/>
            </a:r>
            <a:br>
              <a:rPr lang="en-US" sz="1800" b="0" dirty="0" smtClean="0"/>
            </a:br>
            <a:r>
              <a:rPr lang="en-US" sz="1800" b="0" dirty="0" smtClean="0"/>
              <a:t>YouTube</a:t>
            </a:r>
            <a:r>
              <a:rPr lang="en-US" sz="1800" b="0" dirty="0"/>
              <a:t> </a:t>
            </a:r>
            <a:r>
              <a:rPr lang="en-US" sz="1800" b="0" dirty="0" smtClean="0"/>
              <a:t>or </a:t>
            </a:r>
            <a:r>
              <a:rPr lang="en-US" sz="1800" b="0" dirty="0"/>
              <a:t>on the COMSTAC web page</a:t>
            </a:r>
            <a:endParaRPr lang="en-US" sz="1800" dirty="0"/>
          </a:p>
        </p:txBody>
      </p:sp>
    </p:spTree>
    <p:extLst>
      <p:ext uri="{BB962C8B-B14F-4D97-AF65-F5344CB8AC3E}">
        <p14:creationId xmlns:p14="http://schemas.microsoft.com/office/powerpoint/2010/main" val="48878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66803" y="1564994"/>
            <a:ext cx="6516210" cy="896644"/>
          </a:xfrm>
        </p:spPr>
        <p:txBody>
          <a:bodyPr/>
          <a:lstStyle/>
          <a:p>
            <a:r>
              <a:rPr lang="en-US" dirty="0" smtClean="0"/>
              <a:t>COMSTAC: </a:t>
            </a:r>
            <a:br>
              <a:rPr lang="en-US" dirty="0" smtClean="0"/>
            </a:br>
            <a:r>
              <a:rPr lang="en-US" dirty="0" smtClean="0"/>
              <a:t>Part 450 Update </a:t>
            </a:r>
            <a:br>
              <a:rPr lang="en-US" dirty="0" smtClean="0"/>
            </a:br>
            <a:r>
              <a:rPr lang="en-US" dirty="0" smtClean="0"/>
              <a:t/>
            </a:r>
            <a:br>
              <a:rPr lang="en-US" dirty="0" smtClean="0"/>
            </a:br>
            <a:r>
              <a:rPr lang="en-US" sz="2400" dirty="0" smtClean="0"/>
              <a:t>Randy Repcheck</a:t>
            </a:r>
            <a:br>
              <a:rPr lang="en-US" sz="2400" dirty="0" smtClean="0"/>
            </a:br>
            <a:r>
              <a:rPr lang="en-US" sz="2400" dirty="0"/>
              <a:t>Manager, Safety Authorization </a:t>
            </a:r>
            <a:r>
              <a:rPr lang="en-US" sz="2400" dirty="0" smtClean="0"/>
              <a:t>Division</a:t>
            </a:r>
            <a:r>
              <a:rPr lang="en-US" sz="2400" dirty="0"/>
              <a:t/>
            </a:r>
            <a:br>
              <a:rPr lang="en-US" sz="2400" dirty="0"/>
            </a:br>
            <a:r>
              <a:rPr lang="en-US" sz="2400" dirty="0"/>
              <a:t>Office of Commercial Space Transportation</a:t>
            </a:r>
            <a:br>
              <a:rPr lang="en-US" sz="2400" dirty="0"/>
            </a:br>
            <a:r>
              <a:rPr lang="en-US" sz="2400" dirty="0" smtClean="0"/>
              <a:t/>
            </a:r>
            <a:br>
              <a:rPr lang="en-US" sz="2400" dirty="0" smtClean="0"/>
            </a:br>
            <a:r>
              <a:rPr lang="en-US" sz="1800" b="0" dirty="0" smtClean="0"/>
              <a:t>Questions </a:t>
            </a:r>
            <a:r>
              <a:rPr lang="en-US" sz="1800" b="0" dirty="0"/>
              <a:t>can be sent in through </a:t>
            </a:r>
            <a:r>
              <a:rPr lang="en-US" sz="1800" b="0" dirty="0" smtClean="0"/>
              <a:t>the </a:t>
            </a:r>
            <a:r>
              <a:rPr lang="en-US" sz="1800" b="0" dirty="0"/>
              <a:t>links on </a:t>
            </a:r>
            <a:r>
              <a:rPr lang="en-US" sz="1800" b="0" dirty="0" smtClean="0"/>
              <a:t/>
            </a:r>
            <a:br>
              <a:rPr lang="en-US" sz="1800" b="0" dirty="0" smtClean="0"/>
            </a:br>
            <a:r>
              <a:rPr lang="en-US" sz="1800" b="0" dirty="0" smtClean="0"/>
              <a:t>YouTube or on the </a:t>
            </a:r>
            <a:r>
              <a:rPr lang="en-US" sz="1800" b="0" dirty="0"/>
              <a:t>COMSTAC web page</a:t>
            </a: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377191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5" name="Content Placeholder 2"/>
          <p:cNvSpPr txBox="1">
            <a:spLocks/>
          </p:cNvSpPr>
          <p:nvPr/>
        </p:nvSpPr>
        <p:spPr>
          <a:xfrm>
            <a:off x="82907" y="1175237"/>
            <a:ext cx="8642804" cy="4804183"/>
          </a:xfrm>
          <a:prstGeom prst="rect">
            <a:avLst/>
          </a:prstGeom>
        </p:spPr>
        <p:txBody>
          <a:bodyPr/>
          <a:lst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a:lnSpc>
                <a:spcPts val="3000"/>
              </a:lnSpc>
              <a:spcBef>
                <a:spcPts val="600"/>
              </a:spcBef>
              <a:spcAft>
                <a:spcPts val="300"/>
              </a:spcAft>
              <a:buFont typeface="Arial" panose="020B0604020202020204" pitchFamily="34" charset="0"/>
              <a:buChar char="•"/>
            </a:pPr>
            <a:r>
              <a:rPr lang="en-US" kern="0" dirty="0" smtClean="0"/>
              <a:t>Streamlined Launch and Reentry Final Rule became effective on March 10, 2021.</a:t>
            </a:r>
          </a:p>
          <a:p>
            <a:pPr lvl="1">
              <a:lnSpc>
                <a:spcPts val="3000"/>
              </a:lnSpc>
              <a:spcBef>
                <a:spcPts val="600"/>
              </a:spcBef>
              <a:spcAft>
                <a:spcPts val="300"/>
              </a:spcAft>
              <a:buFont typeface="Arial" panose="020B0604020202020204" pitchFamily="34" charset="0"/>
              <a:buChar char="•"/>
            </a:pPr>
            <a:r>
              <a:rPr lang="en-US" kern="0" dirty="0"/>
              <a:t>Consolidates multiple regulatory regimes into one set of requirements for all vehicle </a:t>
            </a:r>
            <a:r>
              <a:rPr lang="en-US" kern="0" dirty="0" smtClean="0"/>
              <a:t>types.</a:t>
            </a:r>
            <a:endParaRPr lang="en-US" kern="0" dirty="0"/>
          </a:p>
          <a:p>
            <a:pPr lvl="1">
              <a:lnSpc>
                <a:spcPts val="3000"/>
              </a:lnSpc>
              <a:spcBef>
                <a:spcPts val="600"/>
              </a:spcBef>
              <a:spcAft>
                <a:spcPts val="300"/>
              </a:spcAft>
              <a:buFont typeface="Arial" panose="020B0604020202020204" pitchFamily="34" charset="0"/>
              <a:buChar char="•"/>
            </a:pPr>
            <a:r>
              <a:rPr lang="en-US" kern="0" dirty="0"/>
              <a:t>Performance-based requirements utilizing flexible means of </a:t>
            </a:r>
            <a:r>
              <a:rPr lang="en-US" kern="0" dirty="0" smtClean="0"/>
              <a:t>compliance.</a:t>
            </a:r>
            <a:endParaRPr lang="en-US" kern="0" dirty="0"/>
          </a:p>
          <a:p>
            <a:pPr lvl="1">
              <a:lnSpc>
                <a:spcPts val="3000"/>
              </a:lnSpc>
              <a:spcBef>
                <a:spcPts val="600"/>
              </a:spcBef>
              <a:spcAft>
                <a:spcPts val="300"/>
              </a:spcAft>
              <a:buFont typeface="Arial" panose="020B0604020202020204" pitchFamily="34" charset="0"/>
              <a:buChar char="•"/>
            </a:pPr>
            <a:r>
              <a:rPr lang="en-US" kern="0" dirty="0"/>
              <a:t>Single license may authorize operations at multiple </a:t>
            </a:r>
            <a:r>
              <a:rPr lang="en-US" kern="0" dirty="0" smtClean="0"/>
              <a:t>sites.</a:t>
            </a:r>
            <a:endParaRPr lang="en-US" sz="800" kern="0" dirty="0" smtClean="0"/>
          </a:p>
          <a:p>
            <a:pPr>
              <a:lnSpc>
                <a:spcPts val="3000"/>
              </a:lnSpc>
              <a:spcBef>
                <a:spcPts val="600"/>
              </a:spcBef>
              <a:spcAft>
                <a:spcPts val="300"/>
              </a:spcAft>
              <a:buFont typeface="Arial" panose="020B0604020202020204" pitchFamily="34" charset="0"/>
              <a:buChar char="•"/>
            </a:pPr>
            <a:r>
              <a:rPr lang="en-US" kern="0" dirty="0" smtClean="0"/>
              <a:t>Applicants could use legacy regulations if they had accepted applications prior to June 8, 2021.</a:t>
            </a:r>
          </a:p>
          <a:p>
            <a:pPr>
              <a:lnSpc>
                <a:spcPts val="3000"/>
              </a:lnSpc>
              <a:spcBef>
                <a:spcPts val="600"/>
              </a:spcBef>
              <a:spcAft>
                <a:spcPts val="300"/>
              </a:spcAft>
              <a:buFont typeface="Arial" panose="020B0604020202020204" pitchFamily="34" charset="0"/>
              <a:buChar char="•"/>
            </a:pPr>
            <a:r>
              <a:rPr lang="en-US" kern="0" dirty="0" smtClean="0"/>
              <a:t>Legacy regulations will be removed on </a:t>
            </a:r>
            <a:br>
              <a:rPr lang="en-US" kern="0" dirty="0" smtClean="0"/>
            </a:br>
            <a:r>
              <a:rPr lang="en-US" kern="0" dirty="0" smtClean="0"/>
              <a:t>March 10, 2026.</a:t>
            </a:r>
          </a:p>
        </p:txBody>
      </p:sp>
      <p:pic>
        <p:nvPicPr>
          <p:cNvPr id="16" name="Picture 15">
            <a:extLst>
              <a:ext uri="{FF2B5EF4-FFF2-40B4-BE49-F238E27FC236}">
                <a16:creationId xmlns:a16="http://schemas.microsoft.com/office/drawing/2014/main" id="{18EAB666-A863-DA43-AE50-D3BD65F24C50}"/>
              </a:ext>
            </a:extLst>
          </p:cNvPr>
          <p:cNvPicPr>
            <a:picLocks noChangeAspect="1"/>
          </p:cNvPicPr>
          <p:nvPr/>
        </p:nvPicPr>
        <p:blipFill rotWithShape="1">
          <a:blip r:embed="rId2"/>
          <a:srcRect l="35671" t="2269" r="35701"/>
          <a:stretch/>
        </p:blipFill>
        <p:spPr>
          <a:xfrm>
            <a:off x="8631678" y="625602"/>
            <a:ext cx="3735421" cy="5734526"/>
          </a:xfrm>
          <a:prstGeom prst="rect">
            <a:avLst/>
          </a:prstGeom>
        </p:spPr>
      </p:pic>
    </p:spTree>
    <p:extLst>
      <p:ext uri="{BB962C8B-B14F-4D97-AF65-F5344CB8AC3E}">
        <p14:creationId xmlns:p14="http://schemas.microsoft.com/office/powerpoint/2010/main" val="1019214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Accomplishments</a:t>
            </a:r>
            <a:endParaRPr lang="en-US" dirty="0"/>
          </a:p>
        </p:txBody>
      </p:sp>
      <p:sp>
        <p:nvSpPr>
          <p:cNvPr id="3" name="Content Placeholder 2"/>
          <p:cNvSpPr>
            <a:spLocks noGrp="1"/>
          </p:cNvSpPr>
          <p:nvPr>
            <p:ph idx="1"/>
          </p:nvPr>
        </p:nvSpPr>
        <p:spPr/>
        <p:txBody>
          <a:bodyPr/>
          <a:lstStyle/>
          <a:p>
            <a:pPr>
              <a:spcBef>
                <a:spcPts val="0"/>
              </a:spcBef>
            </a:pPr>
            <a:r>
              <a:rPr lang="en-US" sz="3200" dirty="0" smtClean="0">
                <a:cs typeface="Arial" panose="020B0604020202020204" pitchFamily="34" charset="0"/>
              </a:rPr>
              <a:t>Part </a:t>
            </a:r>
            <a:r>
              <a:rPr lang="en-US" sz="3200" dirty="0">
                <a:cs typeface="Arial" panose="020B0604020202020204" pitchFamily="34" charset="0"/>
              </a:rPr>
              <a:t>450 Vehicle Operator License </a:t>
            </a:r>
            <a:r>
              <a:rPr lang="en-US" sz="3200" dirty="0" smtClean="0">
                <a:cs typeface="Arial" panose="020B0604020202020204" pitchFamily="34" charset="0"/>
              </a:rPr>
              <a:t>Applications</a:t>
            </a:r>
          </a:p>
          <a:p>
            <a:pPr lvl="1">
              <a:spcBef>
                <a:spcPts val="0"/>
              </a:spcBef>
            </a:pPr>
            <a:r>
              <a:rPr lang="en-US" sz="2800" b="0" dirty="0" smtClean="0">
                <a:cs typeface="Arial" panose="020B0604020202020204" pitchFamily="34" charset="0"/>
              </a:rPr>
              <a:t>4 Applications Accepted (180 day review clock started)</a:t>
            </a:r>
          </a:p>
          <a:p>
            <a:pPr lvl="1">
              <a:spcBef>
                <a:spcPts val="0"/>
              </a:spcBef>
            </a:pPr>
            <a:r>
              <a:rPr lang="en-US" sz="2800" b="0" dirty="0" smtClean="0">
                <a:cs typeface="Arial" panose="020B0604020202020204" pitchFamily="34" charset="0"/>
              </a:rPr>
              <a:t>1 </a:t>
            </a:r>
            <a:r>
              <a:rPr lang="en-US" sz="2800" b="0" dirty="0">
                <a:cs typeface="Arial" panose="020B0604020202020204" pitchFamily="34" charset="0"/>
              </a:rPr>
              <a:t>Approved Incremental Review (Modules Accepted)</a:t>
            </a:r>
          </a:p>
          <a:p>
            <a:pPr marL="0" indent="0">
              <a:spcBef>
                <a:spcPts val="0"/>
              </a:spcBef>
              <a:buNone/>
            </a:pPr>
            <a:endParaRPr lang="en-US" sz="2400" b="0" dirty="0">
              <a:cs typeface="Arial" panose="020B0604020202020204" pitchFamily="34" charset="0"/>
            </a:endParaRPr>
          </a:p>
          <a:p>
            <a:pPr>
              <a:spcBef>
                <a:spcPts val="0"/>
              </a:spcBef>
            </a:pPr>
            <a:r>
              <a:rPr lang="en-US" sz="3200" dirty="0">
                <a:cs typeface="Arial" panose="020B0604020202020204" pitchFamily="34" charset="0"/>
              </a:rPr>
              <a:t>Part 450 Public Engagement </a:t>
            </a:r>
            <a:endParaRPr lang="en-US" sz="3200" dirty="0" smtClean="0">
              <a:cs typeface="Arial" panose="020B0604020202020204" pitchFamily="34" charset="0"/>
            </a:endParaRPr>
          </a:p>
          <a:p>
            <a:pPr lvl="1">
              <a:spcBef>
                <a:spcPts val="0"/>
              </a:spcBef>
            </a:pPr>
            <a:r>
              <a:rPr lang="en-US" sz="2800" b="0" dirty="0" smtClean="0">
                <a:cs typeface="Arial" panose="020B0604020202020204" pitchFamily="34" charset="0"/>
              </a:rPr>
              <a:t>3 </a:t>
            </a:r>
            <a:r>
              <a:rPr lang="en-US" sz="2800" b="0" dirty="0">
                <a:cs typeface="Arial" panose="020B0604020202020204" pitchFamily="34" charset="0"/>
              </a:rPr>
              <a:t>day Public Part 450 Workshop </a:t>
            </a:r>
          </a:p>
          <a:p>
            <a:pPr lvl="1">
              <a:spcBef>
                <a:spcPts val="0"/>
              </a:spcBef>
            </a:pPr>
            <a:r>
              <a:rPr lang="en-US" sz="2800" b="0" dirty="0">
                <a:cs typeface="Arial" panose="020B0604020202020204" pitchFamily="34" charset="0"/>
              </a:rPr>
              <a:t>International Part 450 Workshop</a:t>
            </a:r>
          </a:p>
          <a:p>
            <a:pPr lvl="1">
              <a:spcBef>
                <a:spcPts val="0"/>
              </a:spcBef>
            </a:pPr>
            <a:r>
              <a:rPr lang="en-US" sz="2800" b="0" dirty="0">
                <a:cs typeface="Arial" panose="020B0604020202020204" pitchFamily="34" charset="0"/>
              </a:rPr>
              <a:t>Numerous Advisory Circular Workshops </a:t>
            </a:r>
          </a:p>
          <a:p>
            <a:pPr lvl="1"/>
            <a:endParaRPr lang="en-US" sz="1600" b="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0138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of Interest</a:t>
            </a:r>
            <a:endParaRPr lang="en-US" dirty="0"/>
          </a:p>
        </p:txBody>
      </p:sp>
      <p:sp>
        <p:nvSpPr>
          <p:cNvPr id="3" name="Content Placeholder 2"/>
          <p:cNvSpPr>
            <a:spLocks noGrp="1"/>
          </p:cNvSpPr>
          <p:nvPr>
            <p:ph idx="1"/>
          </p:nvPr>
        </p:nvSpPr>
        <p:spPr>
          <a:xfrm>
            <a:off x="745068" y="1157861"/>
            <a:ext cx="10733617" cy="4589463"/>
          </a:xfrm>
        </p:spPr>
        <p:txBody>
          <a:bodyPr/>
          <a:lstStyle/>
          <a:p>
            <a:r>
              <a:rPr lang="en-US" sz="2600" dirty="0" smtClean="0"/>
              <a:t>Hazard </a:t>
            </a:r>
            <a:r>
              <a:rPr lang="en-US" sz="2600" dirty="0"/>
              <a:t>Control </a:t>
            </a:r>
            <a:r>
              <a:rPr lang="en-US" sz="2600" dirty="0" smtClean="0"/>
              <a:t>Strategy</a:t>
            </a:r>
          </a:p>
          <a:p>
            <a:r>
              <a:rPr lang="en-US" sz="2600" dirty="0" smtClean="0"/>
              <a:t>Scope of License</a:t>
            </a:r>
          </a:p>
          <a:p>
            <a:r>
              <a:rPr lang="en-US" sz="2600" dirty="0" smtClean="0"/>
              <a:t>Ground Safety Oversight</a:t>
            </a:r>
          </a:p>
          <a:p>
            <a:r>
              <a:rPr lang="en-US" sz="2600" dirty="0" smtClean="0"/>
              <a:t>Incremental Review</a:t>
            </a:r>
          </a:p>
          <a:p>
            <a:r>
              <a:rPr lang="en-US" sz="2600" dirty="0" smtClean="0"/>
              <a:t>Means of Compliance</a:t>
            </a:r>
          </a:p>
          <a:p>
            <a:r>
              <a:rPr lang="en-US" sz="2600" dirty="0" smtClean="0"/>
              <a:t>Safety Element Approval</a:t>
            </a:r>
          </a:p>
          <a:p>
            <a:r>
              <a:rPr lang="en-US" sz="2600" dirty="0" smtClean="0"/>
              <a:t>High Consequence Event Protection</a:t>
            </a:r>
          </a:p>
          <a:p>
            <a:r>
              <a:rPr lang="en-US" sz="2600" dirty="0" smtClean="0"/>
              <a:t>Safety Critical Systems</a:t>
            </a:r>
          </a:p>
          <a:p>
            <a:r>
              <a:rPr lang="en-US" sz="2600" dirty="0" smtClean="0"/>
              <a:t>Neighboring Operations Personnel</a:t>
            </a:r>
          </a:p>
          <a:p>
            <a:r>
              <a:rPr lang="en-US" sz="2600" dirty="0" smtClean="0"/>
              <a:t>Ship Protection</a:t>
            </a:r>
          </a:p>
        </p:txBody>
      </p:sp>
    </p:spTree>
    <p:extLst>
      <p:ext uri="{BB962C8B-B14F-4D97-AF65-F5344CB8AC3E}">
        <p14:creationId xmlns:p14="http://schemas.microsoft.com/office/powerpoint/2010/main" val="3895692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139672</TotalTime>
  <Words>2645</Words>
  <Application>Microsoft Office PowerPoint</Application>
  <PresentationFormat>Widescreen</PresentationFormat>
  <Paragraphs>273</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Times New Roman</vt:lpstr>
      <vt:lpstr>2_Custom Design</vt:lpstr>
      <vt:lpstr>Commercial Space Transportation Advisory Committee (COMSTAC)  Questions can be sent in through the links on  YouTube or on the COMSTAC web page</vt:lpstr>
      <vt:lpstr>COMSTAC: Call to Order and Welcome  James Hatt Designated Federal Officer Manager Innovation and Policy Division Office of Commercial Space Transportation </vt:lpstr>
      <vt:lpstr>COMSTAC: Introduction to FAA Administrator Steve Dickson  Kelvin Coleman Deputy Associate Administrator Office of Commercial Space Transportation </vt:lpstr>
      <vt:lpstr>COMSTAC: Welcome Remarks  Steve Dickson FAA Administrator</vt:lpstr>
      <vt:lpstr>COMSTAC: Welcome Remarks  Brigadier General Wayne Monteith Associate Administrator Office of Commercial Space Transportation  Questions can be sent in through the links on  YouTube or on the COMSTAC web page</vt:lpstr>
      <vt:lpstr>COMSTAC:  Part 450 Update   Randy Repcheck Manager, Safety Authorization Division Office of Commercial Space Transportation  Questions can be sent in through the links on  YouTube or on the COMSTAC web page  </vt:lpstr>
      <vt:lpstr>Background</vt:lpstr>
      <vt:lpstr>Accomplishments</vt:lpstr>
      <vt:lpstr>Topics of Interest</vt:lpstr>
      <vt:lpstr>Way Forward</vt:lpstr>
      <vt:lpstr>COMSTAC: Advisory Circular Overview  Charles Huet Advisory Circular Lead Office of Commercial Space Transportation  Questions can be sent in through the links on  YouTube or on the COMSTAC web page   </vt:lpstr>
      <vt:lpstr>Advisory Circular Overview</vt:lpstr>
      <vt:lpstr>Published ACs</vt:lpstr>
      <vt:lpstr>Upcoming AC Publication</vt:lpstr>
      <vt:lpstr>Remaining ACs</vt:lpstr>
      <vt:lpstr>Remaining ACs (cont.)</vt:lpstr>
      <vt:lpstr>Prioritization</vt:lpstr>
      <vt:lpstr>COMSTAC: AST Rulemaking   Stephen Earle Manager Innovation and Policy Division Office of Commercial Space Transportation  Questions can be sent in through the links on  YouTube or on the COMSTAC web page </vt:lpstr>
      <vt:lpstr>AST Rulemaking</vt:lpstr>
      <vt:lpstr>AST Rulemaking</vt:lpstr>
      <vt:lpstr>AST Rulemaking</vt:lpstr>
      <vt:lpstr>Aerospace Rulemaking Committees</vt:lpstr>
      <vt:lpstr>COMSTAC: Office of Spaceports Update  Pam Underwood Director of Spaceports Office of Commercial Space Transportation  Questions can be sent in through the links on  YouTube or on the COMSTAC web page   </vt:lpstr>
      <vt:lpstr>Spaceport Security Review</vt:lpstr>
      <vt:lpstr>International Spaceport Engagement</vt:lpstr>
      <vt:lpstr>Additional Information</vt:lpstr>
      <vt:lpstr>COMSTAC: Break  15 minutes  Questions can be sent in through the links on  YouTube or on the COMSTAC web page </vt:lpstr>
      <vt:lpstr>COMSTAC: Opening Remarks and Introduction of Members  Chair Charity Weeden and  Vice-Chair Karina Drees  </vt:lpstr>
      <vt:lpstr>Commercial Space Transportation Advisory Committee (COMSTAC) Safety Working Group  Update on Progress of Human Spaceflight Industry Voluntary Consenus Standards</vt:lpstr>
      <vt:lpstr>FAA Taskers to SWG</vt:lpstr>
      <vt:lpstr>FAA Taskers to SWG</vt:lpstr>
      <vt:lpstr>Overview and Report</vt:lpstr>
      <vt:lpstr>Overview</vt:lpstr>
      <vt:lpstr>Observations</vt:lpstr>
      <vt:lpstr>Observations (cont.)</vt:lpstr>
      <vt:lpstr>Observations (cont.)</vt:lpstr>
      <vt:lpstr>Findings</vt:lpstr>
      <vt:lpstr>Recommendations</vt:lpstr>
      <vt:lpstr>COMSTAC: Lunch Break  Return at 12:00pm  Note: the afternoon session has a different YouTube Link  Questions can be sent in through the links on  YouTube or on the COMSTAC web page</vt:lpstr>
    </vt:vector>
  </TitlesOfParts>
  <Company>FAA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Kaufmann, Janice H-CTR (FAA)</cp:lastModifiedBy>
  <cp:revision>1521</cp:revision>
  <cp:lastPrinted>2020-01-15T15:12:35Z</cp:lastPrinted>
  <dcterms:created xsi:type="dcterms:W3CDTF">2005-01-28T20:32:53Z</dcterms:created>
  <dcterms:modified xsi:type="dcterms:W3CDTF">2021-11-09T12:20:57Z</dcterms:modified>
</cp:coreProperties>
</file>