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1" r:id="rId2"/>
  </p:sldMasterIdLst>
  <p:notesMasterIdLst>
    <p:notesMasterId r:id="rId26"/>
  </p:notesMasterIdLst>
  <p:handoutMasterIdLst>
    <p:handoutMasterId r:id="rId27"/>
  </p:handoutMasterIdLst>
  <p:sldIdLst>
    <p:sldId id="273" r:id="rId3"/>
    <p:sldId id="274" r:id="rId4"/>
    <p:sldId id="276" r:id="rId5"/>
    <p:sldId id="277" r:id="rId6"/>
    <p:sldId id="279" r:id="rId7"/>
    <p:sldId id="278" r:id="rId8"/>
    <p:sldId id="280" r:id="rId9"/>
    <p:sldId id="294" r:id="rId10"/>
    <p:sldId id="299" r:id="rId11"/>
    <p:sldId id="301" r:id="rId12"/>
    <p:sldId id="302" r:id="rId13"/>
    <p:sldId id="300" r:id="rId14"/>
    <p:sldId id="303" r:id="rId15"/>
    <p:sldId id="293" r:id="rId16"/>
    <p:sldId id="288" r:id="rId17"/>
    <p:sldId id="282" r:id="rId18"/>
    <p:sldId id="287" r:id="rId19"/>
    <p:sldId id="284" r:id="rId20"/>
    <p:sldId id="290" r:id="rId21"/>
    <p:sldId id="292" r:id="rId22"/>
    <p:sldId id="297" r:id="rId23"/>
    <p:sldId id="289" r:id="rId24"/>
    <p:sldId id="298" r:id="rId25"/>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D0E1773-2C58-4A1C-9F4D-09A126D9EB70}">
          <p14:sldIdLst>
            <p14:sldId id="273"/>
            <p14:sldId id="274"/>
            <p14:sldId id="276"/>
            <p14:sldId id="277"/>
            <p14:sldId id="279"/>
            <p14:sldId id="278"/>
            <p14:sldId id="280"/>
            <p14:sldId id="294"/>
            <p14:sldId id="299"/>
            <p14:sldId id="301"/>
            <p14:sldId id="302"/>
            <p14:sldId id="300"/>
            <p14:sldId id="303"/>
            <p14:sldId id="293"/>
            <p14:sldId id="288"/>
            <p14:sldId id="282"/>
            <p14:sldId id="287"/>
            <p14:sldId id="284"/>
            <p14:sldId id="290"/>
            <p14:sldId id="292"/>
            <p14:sldId id="297"/>
            <p14:sldId id="289"/>
            <p14:sldId id="29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FF0000"/>
    <a:srgbClr val="FFFF99"/>
    <a:srgbClr val="FFCC00"/>
    <a:srgbClr val="DDDDDD"/>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24" autoAdjust="0"/>
    <p:restoredTop sz="94717" autoAdjust="0"/>
  </p:normalViewPr>
  <p:slideViewPr>
    <p:cSldViewPr snapToGrid="0">
      <p:cViewPr varScale="1">
        <p:scale>
          <a:sx n="93" d="100"/>
          <a:sy n="93" d="100"/>
        </p:scale>
        <p:origin x="-384" y="-90"/>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dirty="0"/>
          </a:p>
        </p:txBody>
      </p:sp>
      <p:sp>
        <p:nvSpPr>
          <p:cNvPr id="24579" name="Rectangle 3"/>
          <p:cNvSpPr>
            <a:spLocks noGrp="1" noChangeArrowheads="1"/>
          </p:cNvSpPr>
          <p:nvPr>
            <p:ph type="dt" sz="quarter"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dirty="0"/>
          </a:p>
        </p:txBody>
      </p:sp>
      <p:sp>
        <p:nvSpPr>
          <p:cNvPr id="24580" name="Rectangle 4"/>
          <p:cNvSpPr>
            <a:spLocks noGrp="1" noChangeArrowheads="1"/>
          </p:cNvSpPr>
          <p:nvPr>
            <p:ph type="ftr" sz="quarter" idx="2"/>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dirty="0"/>
          </a:p>
        </p:txBody>
      </p:sp>
      <p:sp>
        <p:nvSpPr>
          <p:cNvPr id="24581" name="Rectangle 5"/>
          <p:cNvSpPr>
            <a:spLocks noGrp="1" noChangeArrowheads="1"/>
          </p:cNvSpPr>
          <p:nvPr>
            <p:ph type="sldNum" sz="quarter" idx="3"/>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87C48A99-3596-4E58-ABE8-9D998A9384AB}" type="slidenum">
              <a:rPr lang="en-US"/>
              <a:pPr/>
              <a:t>‹#›</a:t>
            </a:fld>
            <a:endParaRPr lang="en-US" dirty="0"/>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dirty="0"/>
          </a:p>
        </p:txBody>
      </p:sp>
      <p:sp>
        <p:nvSpPr>
          <p:cNvPr id="21507" name="Rectangle 3"/>
          <p:cNvSpPr>
            <a:spLocks noGrp="1" noChangeArrowheads="1"/>
          </p:cNvSpPr>
          <p:nvPr>
            <p:ph type="dt" idx="1"/>
          </p:nvPr>
        </p:nvSpPr>
        <p:spPr bwMode="auto">
          <a:xfrm>
            <a:off x="397256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endParaRPr lang="en-US" dirty="0"/>
          </a:p>
        </p:txBody>
      </p:sp>
      <p:sp>
        <p:nvSpPr>
          <p:cNvPr id="21508"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4720" y="4416426"/>
            <a:ext cx="514096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endParaRPr lang="en-US" dirty="0"/>
          </a:p>
        </p:txBody>
      </p:sp>
      <p:sp>
        <p:nvSpPr>
          <p:cNvPr id="21511" name="Rectangle 7"/>
          <p:cNvSpPr>
            <a:spLocks noGrp="1" noChangeArrowheads="1"/>
          </p:cNvSpPr>
          <p:nvPr>
            <p:ph type="sldNum" sz="quarter" idx="5"/>
          </p:nvPr>
        </p:nvSpPr>
        <p:spPr bwMode="auto">
          <a:xfrm>
            <a:off x="397256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fld id="{55D68406-F15C-4303-97CE-0E3EE59880C4}" type="slidenum">
              <a:rPr lang="en-US"/>
              <a:pPr/>
              <a:t>‹#›</a:t>
            </a:fld>
            <a:endParaRPr lang="en-US" dirty="0"/>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1338345-9CBA-4181-BEB7-82A779821C66}" type="slidenum">
              <a:rPr lang="en-US"/>
              <a:pPr/>
              <a:t>1</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C9A895D-F1B2-4238-92B1-93B3C1FCF0B4}" type="slidenum">
              <a:rPr lang="en-US"/>
              <a:pPr/>
              <a:t>2</a:t>
            </a:fld>
            <a:endParaRPr lang="en-US" dirty="0"/>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71926" y="8831265"/>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933" tIns="46467" rIns="92933" bIns="46467" anchor="b"/>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algn="r" eaLnBrk="1" hangingPunct="1"/>
            <a:fld id="{10FFEE32-6607-4AA7-993B-31922CF19EAE}" type="slidenum">
              <a:rPr lang="en-US" sz="1200">
                <a:solidFill>
                  <a:schemeClr val="tx1"/>
                </a:solidFill>
              </a:rPr>
              <a:pPr algn="r" eaLnBrk="1" hangingPunct="1"/>
              <a:t>3</a:t>
            </a:fld>
            <a:endParaRPr lang="en-US" sz="1200" dirty="0">
              <a:solidFill>
                <a:schemeClr val="tx1"/>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eaLnBrk="1" hangingPunct="1"/>
            <a:fld id="{F9C47B98-3583-4A81-AE84-54EBB71DEC2B}" type="slidenum">
              <a:rPr lang="en-US" sz="1200" smtClean="0">
                <a:solidFill>
                  <a:schemeClr val="tx1"/>
                </a:solidFill>
              </a:rPr>
              <a:pPr eaLnBrk="1" hangingPunct="1"/>
              <a:t>4</a:t>
            </a:fld>
            <a:endParaRPr lang="en-US" sz="1200" dirty="0" smtClean="0">
              <a:solidFill>
                <a:schemeClr val="tx1"/>
              </a:solidFill>
            </a:endParaRPr>
          </a:p>
        </p:txBody>
      </p:sp>
      <p:sp>
        <p:nvSpPr>
          <p:cNvPr id="18435" name="Rectangle 2"/>
          <p:cNvSpPr>
            <a:spLocks noGrp="1" noRot="1" noChangeAspect="1" noChangeArrowheads="1" noTextEdit="1"/>
          </p:cNvSpPr>
          <p:nvPr>
            <p:ph type="sldImg"/>
          </p:nvPr>
        </p:nvSpPr>
        <p:spPr>
          <a:xfrm>
            <a:off x="1190625" y="703263"/>
            <a:ext cx="4630738" cy="3473450"/>
          </a:xfrm>
          <a:ln w="12700" cap="flat">
            <a:solidFill>
              <a:schemeClr val="tx1"/>
            </a:solidFill>
          </a:ln>
        </p:spPr>
      </p:sp>
      <p:sp>
        <p:nvSpPr>
          <p:cNvPr id="18436" name="Rectangle 3"/>
          <p:cNvSpPr>
            <a:spLocks noGrp="1" noChangeArrowheads="1"/>
          </p:cNvSpPr>
          <p:nvPr>
            <p:ph type="body" idx="1"/>
          </p:nvPr>
        </p:nvSpPr>
        <p:spPr>
          <a:xfrm>
            <a:off x="933450" y="4416427"/>
            <a:ext cx="5141913" cy="4183063"/>
          </a:xfrm>
          <a:noFill/>
        </p:spPr>
        <p:txBody>
          <a:bodyPr lIns="95210" tIns="50026" rIns="95210" bIns="50026"/>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eaLnBrk="1" hangingPunct="1"/>
            <a:fld id="{E1F7AE87-55B8-4A83-864C-741845DAA860}" type="slidenum">
              <a:rPr lang="en-US" sz="1200" smtClean="0">
                <a:solidFill>
                  <a:schemeClr val="tx1"/>
                </a:solidFill>
              </a:rPr>
              <a:pPr eaLnBrk="1" hangingPunct="1"/>
              <a:t>5</a:t>
            </a:fld>
            <a:endParaRPr lang="en-US" sz="1200" dirty="0" smtClean="0">
              <a:solidFill>
                <a:schemeClr val="tx1"/>
              </a:solidFill>
            </a:endParaRPr>
          </a:p>
        </p:txBody>
      </p:sp>
      <p:sp>
        <p:nvSpPr>
          <p:cNvPr id="20483" name="Rectangle 2"/>
          <p:cNvSpPr>
            <a:spLocks noGrp="1" noRot="1" noChangeAspect="1" noChangeArrowheads="1" noTextEdit="1"/>
          </p:cNvSpPr>
          <p:nvPr>
            <p:ph type="sldImg"/>
          </p:nvPr>
        </p:nvSpPr>
        <p:spPr>
          <a:xfrm>
            <a:off x="1190625" y="703263"/>
            <a:ext cx="4630738" cy="3473450"/>
          </a:xfrm>
          <a:ln w="12700" cap="flat">
            <a:solidFill>
              <a:schemeClr val="tx1"/>
            </a:solidFill>
          </a:ln>
        </p:spPr>
      </p:sp>
      <p:sp>
        <p:nvSpPr>
          <p:cNvPr id="20484" name="Rectangle 3"/>
          <p:cNvSpPr>
            <a:spLocks noGrp="1" noChangeArrowheads="1"/>
          </p:cNvSpPr>
          <p:nvPr>
            <p:ph type="body" idx="1"/>
          </p:nvPr>
        </p:nvSpPr>
        <p:spPr>
          <a:xfrm>
            <a:off x="933450" y="4416427"/>
            <a:ext cx="5141913" cy="4183063"/>
          </a:xfrm>
          <a:noFill/>
        </p:spPr>
        <p:txBody>
          <a:bodyPr lIns="95210" tIns="50026" rIns="95210" bIns="50026"/>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eaLnBrk="1" hangingPunct="1"/>
            <a:fld id="{B689D690-060A-4799-906B-C48C44B354BC}" type="slidenum">
              <a:rPr lang="en-US" sz="1200" smtClean="0">
                <a:solidFill>
                  <a:schemeClr val="tx1"/>
                </a:solidFill>
              </a:rPr>
              <a:pPr eaLnBrk="1" hangingPunct="1"/>
              <a:t>6</a:t>
            </a:fld>
            <a:endParaRPr lang="en-US" sz="1200" dirty="0" smtClean="0">
              <a:solidFill>
                <a:schemeClr val="tx1"/>
              </a:solidFill>
            </a:endParaRPr>
          </a:p>
        </p:txBody>
      </p:sp>
      <p:sp>
        <p:nvSpPr>
          <p:cNvPr id="19459" name="Rectangle 2"/>
          <p:cNvSpPr>
            <a:spLocks noGrp="1" noRot="1" noChangeAspect="1" noChangeArrowheads="1" noTextEdit="1"/>
          </p:cNvSpPr>
          <p:nvPr>
            <p:ph type="sldImg"/>
          </p:nvPr>
        </p:nvSpPr>
        <p:spPr>
          <a:xfrm>
            <a:off x="1190625" y="703263"/>
            <a:ext cx="4630738" cy="3473450"/>
          </a:xfrm>
          <a:ln w="12700" cap="flat">
            <a:solidFill>
              <a:schemeClr val="tx1"/>
            </a:solidFill>
          </a:ln>
        </p:spPr>
      </p:sp>
      <p:sp>
        <p:nvSpPr>
          <p:cNvPr id="19460" name="Rectangle 3"/>
          <p:cNvSpPr>
            <a:spLocks noGrp="1" noChangeArrowheads="1"/>
          </p:cNvSpPr>
          <p:nvPr>
            <p:ph type="body" idx="1"/>
          </p:nvPr>
        </p:nvSpPr>
        <p:spPr>
          <a:xfrm>
            <a:off x="933450" y="4416427"/>
            <a:ext cx="5141913" cy="4183063"/>
          </a:xfrm>
          <a:noFill/>
        </p:spPr>
        <p:txBody>
          <a:bodyPr lIns="95210" tIns="50026" rIns="95210" bIns="50026"/>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1926" y="8831265"/>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933" tIns="46467" rIns="92933" bIns="46467" anchor="b"/>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algn="r" eaLnBrk="1" hangingPunct="1"/>
            <a:fld id="{C56AA4DC-F609-427B-8C69-7FEEA6E8EB51}" type="slidenum">
              <a:rPr lang="en-US" sz="1200">
                <a:solidFill>
                  <a:schemeClr val="tx1"/>
                </a:solidFill>
              </a:rPr>
              <a:pPr algn="r" eaLnBrk="1" hangingPunct="1"/>
              <a:t>7</a:t>
            </a:fld>
            <a:endParaRPr lang="en-US" sz="1200" dirty="0">
              <a:solidFill>
                <a:schemeClr val="tx1"/>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1926" y="8831265"/>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933" tIns="46467" rIns="92933" bIns="46467" anchor="b"/>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algn="r" eaLnBrk="1" hangingPunct="1"/>
            <a:fld id="{C56AA4DC-F609-427B-8C69-7FEEA6E8EB51}" type="slidenum">
              <a:rPr lang="en-US" sz="1200">
                <a:solidFill>
                  <a:schemeClr val="tx1"/>
                </a:solidFill>
              </a:rPr>
              <a:pPr algn="r" eaLnBrk="1" hangingPunct="1"/>
              <a:t>14</a:t>
            </a:fld>
            <a:endParaRPr lang="en-US" sz="1200" dirty="0">
              <a:solidFill>
                <a:schemeClr val="tx1"/>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1926" y="8831265"/>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933" tIns="46467" rIns="92933" bIns="46467" anchor="b"/>
          <a:lstStyle>
            <a:lvl1pPr defTabSz="930275" eaLnBrk="0" hangingPunct="0">
              <a:defRPr sz="2400">
                <a:solidFill>
                  <a:schemeClr val="bg1"/>
                </a:solidFill>
                <a:latin typeface="Arial" charset="0"/>
              </a:defRPr>
            </a:lvl1pPr>
            <a:lvl2pPr marL="742950" indent="-285750" defTabSz="930275" eaLnBrk="0" hangingPunct="0">
              <a:defRPr sz="2400">
                <a:solidFill>
                  <a:schemeClr val="bg1"/>
                </a:solidFill>
                <a:latin typeface="Arial" charset="0"/>
              </a:defRPr>
            </a:lvl2pPr>
            <a:lvl3pPr marL="1143000" indent="-228600" defTabSz="930275" eaLnBrk="0" hangingPunct="0">
              <a:defRPr sz="2400">
                <a:solidFill>
                  <a:schemeClr val="bg1"/>
                </a:solidFill>
                <a:latin typeface="Arial" charset="0"/>
              </a:defRPr>
            </a:lvl3pPr>
            <a:lvl4pPr marL="1600200" indent="-228600" defTabSz="930275" eaLnBrk="0" hangingPunct="0">
              <a:defRPr sz="2400">
                <a:solidFill>
                  <a:schemeClr val="bg1"/>
                </a:solidFill>
                <a:latin typeface="Arial" charset="0"/>
              </a:defRPr>
            </a:lvl4pPr>
            <a:lvl5pPr marL="2057400" indent="-228600" defTabSz="930275" eaLnBrk="0" hangingPunct="0">
              <a:defRPr sz="2400">
                <a:solidFill>
                  <a:schemeClr val="bg1"/>
                </a:solidFill>
                <a:latin typeface="Arial" charset="0"/>
              </a:defRPr>
            </a:lvl5pPr>
            <a:lvl6pPr marL="2514600" indent="-228600" defTabSz="930275" eaLnBrk="0" fontAlgn="base" hangingPunct="0">
              <a:spcBef>
                <a:spcPct val="0"/>
              </a:spcBef>
              <a:spcAft>
                <a:spcPct val="0"/>
              </a:spcAft>
              <a:defRPr sz="2400">
                <a:solidFill>
                  <a:schemeClr val="bg1"/>
                </a:solidFill>
                <a:latin typeface="Arial" charset="0"/>
              </a:defRPr>
            </a:lvl6pPr>
            <a:lvl7pPr marL="2971800" indent="-228600" defTabSz="930275" eaLnBrk="0" fontAlgn="base" hangingPunct="0">
              <a:spcBef>
                <a:spcPct val="0"/>
              </a:spcBef>
              <a:spcAft>
                <a:spcPct val="0"/>
              </a:spcAft>
              <a:defRPr sz="2400">
                <a:solidFill>
                  <a:schemeClr val="bg1"/>
                </a:solidFill>
                <a:latin typeface="Arial" charset="0"/>
              </a:defRPr>
            </a:lvl7pPr>
            <a:lvl8pPr marL="3429000" indent="-228600" defTabSz="930275" eaLnBrk="0" fontAlgn="base" hangingPunct="0">
              <a:spcBef>
                <a:spcPct val="0"/>
              </a:spcBef>
              <a:spcAft>
                <a:spcPct val="0"/>
              </a:spcAft>
              <a:defRPr sz="2400">
                <a:solidFill>
                  <a:schemeClr val="bg1"/>
                </a:solidFill>
                <a:latin typeface="Arial" charset="0"/>
              </a:defRPr>
            </a:lvl8pPr>
            <a:lvl9pPr marL="3886200" indent="-228600" defTabSz="930275" eaLnBrk="0" fontAlgn="base" hangingPunct="0">
              <a:spcBef>
                <a:spcPct val="0"/>
              </a:spcBef>
              <a:spcAft>
                <a:spcPct val="0"/>
              </a:spcAft>
              <a:defRPr sz="2400">
                <a:solidFill>
                  <a:schemeClr val="bg1"/>
                </a:solidFill>
                <a:latin typeface="Arial" charset="0"/>
              </a:defRPr>
            </a:lvl9pPr>
          </a:lstStyle>
          <a:p>
            <a:pPr algn="r" eaLnBrk="1" hangingPunct="1"/>
            <a:fld id="{C56AA4DC-F609-427B-8C69-7FEEA6E8EB51}" type="slidenum">
              <a:rPr lang="en-US" sz="1200">
                <a:solidFill>
                  <a:schemeClr val="tx1"/>
                </a:solidFill>
              </a:rPr>
              <a:pPr algn="r" eaLnBrk="1" hangingPunct="1"/>
              <a:t>21</a:t>
            </a:fld>
            <a:endParaRPr lang="en-US" sz="1200" dirty="0">
              <a:solidFill>
                <a:schemeClr val="tx1"/>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3490" name="Rectangle 1026"/>
          <p:cNvSpPr>
            <a:spLocks noGrp="1" noChangeArrowheads="1"/>
          </p:cNvSpPr>
          <p:nvPr>
            <p:ph type="ctrTitle"/>
          </p:nvPr>
        </p:nvSpPr>
        <p:spPr>
          <a:xfrm>
            <a:off x="446088" y="312738"/>
            <a:ext cx="4983162" cy="1395412"/>
          </a:xfrm>
        </p:spPr>
        <p:txBody>
          <a:bodyPr anchor="t"/>
          <a:lstStyle>
            <a:lvl1pPr>
              <a:defRPr sz="3600"/>
            </a:lvl1pPr>
          </a:lstStyle>
          <a:p>
            <a:pPr lvl="0"/>
            <a:r>
              <a:rPr lang="en-US" noProof="0" dirty="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dirty="0" smtClean="0"/>
              <a:t>Select to edit master subtitle</a:t>
            </a:r>
          </a:p>
        </p:txBody>
      </p:sp>
      <p:sp>
        <p:nvSpPr>
          <p:cNvPr id="63515" name="Text Box 1051"/>
          <p:cNvSpPr txBox="1">
            <a:spLocks noChangeArrowheads="1"/>
          </p:cNvSpPr>
          <p:nvPr userDrawn="1"/>
        </p:nvSpPr>
        <p:spPr bwMode="auto">
          <a:xfrm>
            <a:off x="427038" y="4497388"/>
            <a:ext cx="48228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solidFill>
                  <a:srgbClr val="1D2F68"/>
                </a:solidFill>
              </a:rPr>
              <a:t>Presented to:</a:t>
            </a:r>
          </a:p>
          <a:p>
            <a:pPr>
              <a:buFontTx/>
              <a:buNone/>
            </a:pPr>
            <a:r>
              <a:rPr lang="en-US" sz="1600" dirty="0" smtClean="0">
                <a:solidFill>
                  <a:srgbClr val="1D2F68"/>
                </a:solidFill>
              </a:rPr>
              <a:t>By:</a:t>
            </a:r>
          </a:p>
          <a:p>
            <a:pPr>
              <a:buFontTx/>
              <a:buNone/>
            </a:pPr>
            <a:r>
              <a:rPr lang="en-US" sz="1600" dirty="0" smtClean="0">
                <a:solidFill>
                  <a:srgbClr val="1D2F68"/>
                </a:solidFill>
              </a:rPr>
              <a:t>Date:</a:t>
            </a:r>
            <a:endParaRPr lang="en-US" sz="1600" dirty="0">
              <a:solidFill>
                <a:srgbClr val="1D2F68"/>
              </a:solidFill>
            </a:endParaRPr>
          </a:p>
        </p:txBody>
      </p:sp>
      <p:pic>
        <p:nvPicPr>
          <p:cNvPr id="9" name="Picture 2" descr="earth"/>
          <p:cNvPicPr>
            <a:picLocks noChangeAspect="1" noChangeArrowheads="1"/>
          </p:cNvPicPr>
          <p:nvPr userDrawn="1"/>
        </p:nvPicPr>
        <p:blipFill>
          <a:blip r:embed="rId2">
            <a:extLst>
              <a:ext uri="{28A0092B-C50C-407E-A947-70E740481C1C}">
                <a14:useLocalDpi xmlns:a14="http://schemas.microsoft.com/office/drawing/2010/main" val="0"/>
              </a:ext>
            </a:extLst>
          </a:blip>
          <a:srcRect l="23668" t="19197" r="24571" b="20453"/>
          <a:stretch>
            <a:fillRect/>
          </a:stretch>
        </p:blipFill>
        <p:spPr bwMode="auto">
          <a:xfrm>
            <a:off x="5505450" y="0"/>
            <a:ext cx="36385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800" b="1" dirty="0">
                  <a:solidFill>
                    <a:schemeClr val="bg1"/>
                  </a:solidFill>
                </a:rPr>
                <a:t>Federal Aviation</a:t>
              </a:r>
            </a:p>
            <a:p>
              <a:pPr>
                <a:lnSpc>
                  <a:spcPct val="85000"/>
                </a:lnSpc>
                <a:spcBef>
                  <a:spcPct val="0"/>
                </a:spcBef>
                <a:buFontTx/>
                <a:buNone/>
              </a:pPr>
              <a:r>
                <a:rPr lang="en-US" sz="1800" b="1" dirty="0">
                  <a:solidFill>
                    <a:schemeClr val="bg1"/>
                  </a:solidFill>
                </a:rPr>
                <a:t>Administration</a:t>
              </a:r>
            </a:p>
          </p:txBody>
        </p:sp>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vl1pPr>
            <a:lvl2pPr>
              <a:defRPr sz="2000"/>
            </a:lvl2pPr>
            <a:lvl3pPr>
              <a:defRPr sz="18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r>
              <a:rPr lang="en-US" dirty="0" smtClean="0"/>
              <a:t>GAO Indemnification Study</a:t>
            </a:r>
            <a:endParaRPr lang="en-US" dirty="0"/>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pPr/>
              <a:t>‹#›</a:t>
            </a:fld>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rgbClr val="C0C0C0"/>
                </a:solidFill>
              </a:defRPr>
            </a:lvl1pPr>
          </a:lstStyle>
          <a:p>
            <a:r>
              <a:rPr lang="en-US" dirty="0" smtClean="0"/>
              <a:t>10/09/2012</a:t>
            </a:r>
            <a:endParaRPr lang="en-US" dirty="0"/>
          </a:p>
        </p:txBody>
      </p:sp>
    </p:spTree>
    <p:extLst>
      <p:ext uri="{BB962C8B-B14F-4D97-AF65-F5344CB8AC3E}">
        <p14:creationId xmlns:p14="http://schemas.microsoft.com/office/powerpoint/2010/main" val="29082553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95300" y="1508125"/>
            <a:ext cx="3948113" cy="4391025"/>
          </a:xfrm>
        </p:spPr>
        <p:txBody>
          <a:bodyPr/>
          <a:lstStyle>
            <a:lvl1pPr>
              <a:defRPr sz="2000"/>
            </a:lvl1pPr>
            <a:lvl2pPr>
              <a:defRPr sz="2000"/>
            </a:lvl2pPr>
            <a:lvl3pPr>
              <a:defRPr sz="18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95813" y="1508125"/>
            <a:ext cx="3949700" cy="4391025"/>
          </a:xfrm>
        </p:spPr>
        <p:txBody>
          <a:bodyPr/>
          <a:lstStyle>
            <a:lvl1pPr>
              <a:defRPr sz="2000"/>
            </a:lvl1pPr>
            <a:lvl2pPr>
              <a:defRPr sz="2000"/>
            </a:lvl2pPr>
            <a:lvl3pPr>
              <a:defRPr sz="1800"/>
            </a:lvl3pPr>
            <a:lvl4pPr>
              <a:defRPr sz="18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10/09/2012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GAO Indemnification Study</a:t>
            </a:r>
            <a:endParaRPr lang="en-US" dirty="0"/>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pPr/>
              <a:t>‹#›</a:t>
            </a:fld>
            <a:endParaRPr lang="en-US" dirty="0"/>
          </a:p>
        </p:txBody>
      </p:sp>
    </p:spTree>
    <p:extLst>
      <p:ext uri="{BB962C8B-B14F-4D97-AF65-F5344CB8AC3E}">
        <p14:creationId xmlns:p14="http://schemas.microsoft.com/office/powerpoint/2010/main" val="31410093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r>
              <a:rPr lang="en-US" dirty="0" smtClean="0"/>
              <a:t>10/09/2012</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pPr/>
              <a:t>‹#›</a:t>
            </a:fld>
            <a:endParaRPr lang="en-US" dirty="0"/>
          </a:p>
        </p:txBody>
      </p:sp>
    </p:spTree>
    <p:extLst>
      <p:ext uri="{BB962C8B-B14F-4D97-AF65-F5344CB8AC3E}">
        <p14:creationId xmlns:p14="http://schemas.microsoft.com/office/powerpoint/2010/main" val="2406631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10/09/2012</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pPr/>
              <a:t>‹#›</a:t>
            </a:fld>
            <a:endParaRPr lang="en-US" dirty="0"/>
          </a:p>
        </p:txBody>
      </p:sp>
    </p:spTree>
    <p:extLst>
      <p:ext uri="{BB962C8B-B14F-4D97-AF65-F5344CB8AC3E}">
        <p14:creationId xmlns:p14="http://schemas.microsoft.com/office/powerpoint/2010/main" val="9393718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10/09/2012</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GAO Indemnification Study</a:t>
            </a:r>
            <a:endParaRPr lang="en-US" dirty="0"/>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pPr/>
              <a:t>‹#›</a:t>
            </a:fld>
            <a:endParaRPr lang="en-US" dirty="0"/>
          </a:p>
        </p:txBody>
      </p:sp>
    </p:spTree>
    <p:extLst>
      <p:ext uri="{BB962C8B-B14F-4D97-AF65-F5344CB8AC3E}">
        <p14:creationId xmlns:p14="http://schemas.microsoft.com/office/powerpoint/2010/main" val="29799863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r>
              <a:rPr lang="en-US" dirty="0" smtClean="0"/>
              <a:t>10/09/2012</a:t>
            </a:r>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r>
              <a:rPr lang="en-US" dirty="0" smtClean="0"/>
              <a:t>GAO Indemnification Study</a:t>
            </a:r>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bg1"/>
                  </a:solidFill>
                </a:rPr>
                <a:t>Federal Aviation</a:t>
              </a:r>
            </a:p>
            <a:p>
              <a:pPr>
                <a:lnSpc>
                  <a:spcPct val="85000"/>
                </a:lnSpc>
                <a:spcBef>
                  <a:spcPct val="0"/>
                </a:spcBef>
                <a:buFontTx/>
                <a:buNone/>
              </a:pPr>
              <a:r>
                <a:rPr lang="en-US" sz="1200" b="1" dirty="0">
                  <a:solidFill>
                    <a:schemeClr val="bg1"/>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7" r:id="rId4"/>
    <p:sldLayoutId id="2147483658" r:id="rId5"/>
    <p:sldLayoutId id="2147483660" r:id="rId6"/>
  </p:sldLayoutIdLst>
  <p:timing>
    <p:tnLst>
      <p:par>
        <p:cTn id="1" dur="indefinite" restart="never" nodeType="tmRoot"/>
      </p:par>
    </p:tnLst>
  </p:timing>
  <p:hf hdr="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noFill/>
          <a:ln w="9525">
            <a:noFill/>
            <a:miter lim="800000"/>
            <a:headEnd/>
            <a:tailEnd/>
          </a:ln>
          <a:effectLst/>
          <a:extLst/>
        </p:spPr>
        <p:txBody>
          <a:bodyPr wrap="none" anchor="ctr"/>
          <a:lstStyle/>
          <a:p>
            <a:endParaRPr lang="en-US" dirty="0"/>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Select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accent6"/>
                </a:solidFill>
                <a:latin typeface="Times New Roman" pitchFamily="18" charset="0"/>
              </a:defRPr>
            </a:lvl1pPr>
          </a:lstStyle>
          <a:p>
            <a:r>
              <a:rPr lang="en-US" dirty="0" smtClean="0"/>
              <a:t>10/09/2012</a:t>
            </a:r>
            <a:endParaRPr lang="en-US" dirty="0"/>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accent6"/>
                </a:solidFill>
                <a:latin typeface="Times New Roman" pitchFamily="18" charset="0"/>
              </a:defRPr>
            </a:lvl1pPr>
          </a:lstStyle>
          <a:p>
            <a:r>
              <a:rPr lang="en-US" dirty="0" smtClean="0"/>
              <a:t>GAO Indemnification Study</a:t>
            </a:r>
            <a:endParaRPr lang="en-US" dirty="0"/>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accent6"/>
                </a:solidFill>
                <a:latin typeface="Times New Roman" pitchFamily="18" charset="0"/>
              </a:defRPr>
            </a:lvl1pPr>
          </a:lstStyle>
          <a:p>
            <a:fld id="{74438B1A-AF1B-4C8B-993E-1BADE62A2451}" type="slidenum">
              <a:rPr lang="en-US" smtClean="0"/>
              <a:pPr/>
              <a:t>‹#›</a:t>
            </a:fld>
            <a:endParaRPr lang="en-US" dirty="0"/>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0"/>
                </a:spcBef>
                <a:buFontTx/>
                <a:buNone/>
              </a:pPr>
              <a:r>
                <a:rPr lang="en-US" sz="1200" b="1" dirty="0">
                  <a:solidFill>
                    <a:schemeClr val="accent6"/>
                  </a:solidFill>
                </a:rPr>
                <a:t>Federal Aviation</a:t>
              </a:r>
            </a:p>
            <a:p>
              <a:pPr>
                <a:lnSpc>
                  <a:spcPct val="85000"/>
                </a:lnSpc>
                <a:spcBef>
                  <a:spcPct val="0"/>
                </a:spcBef>
                <a:buFontTx/>
                <a:buNone/>
              </a:pPr>
              <a:r>
                <a:rPr lang="en-US" sz="1200" b="1" dirty="0">
                  <a:solidFill>
                    <a:schemeClr val="accent6"/>
                  </a:solidFill>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timing>
    <p:tnLst>
      <p:par>
        <p:cTn id="1" dur="indefinite" restart="never" nodeType="tmRoot"/>
      </p:par>
    </p:tnLst>
  </p:timing>
  <p:hf hdr="0"/>
  <p:txStyles>
    <p:titleStyle>
      <a:lvl1pPr algn="l" rtl="0" fontAlgn="base">
        <a:spcBef>
          <a:spcPct val="0"/>
        </a:spcBef>
        <a:spcAft>
          <a:spcPct val="0"/>
        </a:spcAft>
        <a:defRPr sz="36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sz="18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Rectangle 11"/>
          <p:cNvSpPr>
            <a:spLocks noGrp="1" noChangeArrowheads="1"/>
          </p:cNvSpPr>
          <p:nvPr>
            <p:ph type="ctrTitle"/>
          </p:nvPr>
        </p:nvSpPr>
        <p:spPr/>
        <p:txBody>
          <a:bodyPr/>
          <a:lstStyle/>
          <a:p>
            <a:r>
              <a:rPr lang="en-US" dirty="0" smtClean="0"/>
              <a:t>Office of Commercial Space Transportation</a:t>
            </a:r>
            <a:endParaRPr lang="en-US" dirty="0"/>
          </a:p>
        </p:txBody>
      </p:sp>
      <p:sp>
        <p:nvSpPr>
          <p:cNvPr id="32780" name="Rectangle 12"/>
          <p:cNvSpPr>
            <a:spLocks noGrp="1" noChangeArrowheads="1"/>
          </p:cNvSpPr>
          <p:nvPr>
            <p:ph type="subTitle" idx="1"/>
          </p:nvPr>
        </p:nvSpPr>
        <p:spPr/>
        <p:txBody>
          <a:bodyPr/>
          <a:lstStyle/>
          <a:p>
            <a:r>
              <a:rPr lang="en-US" dirty="0" smtClean="0"/>
              <a:t>GAO Indemnification Study</a:t>
            </a:r>
            <a:r>
              <a:rPr lang="en-US" dirty="0" smtClean="0">
                <a:solidFill>
                  <a:schemeClr val="tx1"/>
                </a:solidFill>
              </a:rPr>
              <a:t> </a:t>
            </a:r>
            <a:endParaRPr lang="en-US" dirty="0">
              <a:solidFill>
                <a:schemeClr val="tx1"/>
              </a:solidFill>
            </a:endParaRPr>
          </a:p>
        </p:txBody>
      </p:sp>
      <p:sp>
        <p:nvSpPr>
          <p:cNvPr id="32785" name="Text Box 17"/>
          <p:cNvSpPr txBox="1">
            <a:spLocks noChangeArrowheads="1"/>
          </p:cNvSpPr>
          <p:nvPr/>
        </p:nvSpPr>
        <p:spPr bwMode="auto">
          <a:xfrm>
            <a:off x="1754188" y="4497388"/>
            <a:ext cx="34655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solidFill>
                  <a:srgbClr val="002060"/>
                </a:solidFill>
              </a:rPr>
              <a:t>COMSTAC, Business/Legal WG </a:t>
            </a:r>
            <a:endParaRPr lang="en-US" sz="1600" dirty="0">
              <a:solidFill>
                <a:srgbClr val="002060"/>
              </a:solidFill>
            </a:endParaRPr>
          </a:p>
        </p:txBody>
      </p:sp>
      <p:sp>
        <p:nvSpPr>
          <p:cNvPr id="32786" name="Text Box 18"/>
          <p:cNvSpPr txBox="1">
            <a:spLocks noChangeArrowheads="1"/>
          </p:cNvSpPr>
          <p:nvPr/>
        </p:nvSpPr>
        <p:spPr bwMode="auto">
          <a:xfrm>
            <a:off x="788988" y="4875213"/>
            <a:ext cx="34655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solidFill>
                  <a:srgbClr val="1D2F68"/>
                </a:solidFill>
              </a:rPr>
              <a:t>Randy Repcheck </a:t>
            </a:r>
          </a:p>
        </p:txBody>
      </p:sp>
      <p:sp>
        <p:nvSpPr>
          <p:cNvPr id="32787" name="Text Box 19"/>
          <p:cNvSpPr txBox="1">
            <a:spLocks noChangeArrowheads="1"/>
          </p:cNvSpPr>
          <p:nvPr/>
        </p:nvSpPr>
        <p:spPr bwMode="auto">
          <a:xfrm>
            <a:off x="1000125" y="5224463"/>
            <a:ext cx="3465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600" dirty="0" smtClean="0">
                <a:solidFill>
                  <a:srgbClr val="002060"/>
                </a:solidFill>
              </a:rPr>
              <a:t>October 9, 2012</a:t>
            </a:r>
            <a:endParaRPr lang="en-US" sz="1600" dirty="0">
              <a:solidFill>
                <a:srgbClr val="00206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Market</a:t>
            </a:r>
            <a:endParaRPr lang="en-US" dirty="0"/>
          </a:p>
        </p:txBody>
      </p:sp>
      <p:sp>
        <p:nvSpPr>
          <p:cNvPr id="3" name="Content Placeholder 2"/>
          <p:cNvSpPr>
            <a:spLocks noGrp="1"/>
          </p:cNvSpPr>
          <p:nvPr>
            <p:ph idx="1"/>
          </p:nvPr>
        </p:nvSpPr>
        <p:spPr/>
        <p:txBody>
          <a:bodyPr/>
          <a:lstStyle/>
          <a:p>
            <a:pPr marL="0" lvl="0" indent="0">
              <a:buNone/>
            </a:pPr>
            <a:r>
              <a:rPr lang="en-US" u="sng" dirty="0" smtClean="0"/>
              <a:t>GAO Finding</a:t>
            </a:r>
            <a:r>
              <a:rPr lang="en-US" dirty="0" smtClean="0"/>
              <a:t>:</a:t>
            </a:r>
          </a:p>
          <a:p>
            <a:pPr marL="0" lvl="0" indent="0">
              <a:buNone/>
            </a:pPr>
            <a:endParaRPr lang="en-US" dirty="0" smtClean="0"/>
          </a:p>
          <a:p>
            <a:pPr lvl="0"/>
            <a:r>
              <a:rPr lang="en-US" dirty="0" smtClean="0"/>
              <a:t>The </a:t>
            </a:r>
            <a:r>
              <a:rPr lang="en-US" dirty="0"/>
              <a:t>insurance market is generally willing and able to provide up to $500 million per launch as coverage for third party </a:t>
            </a:r>
            <a:r>
              <a:rPr lang="en-US" dirty="0" smtClean="0"/>
              <a:t>liability.</a:t>
            </a:r>
          </a:p>
          <a:p>
            <a:pPr lvl="0"/>
            <a:endParaRPr lang="en-US" sz="1200" dirty="0" smtClean="0"/>
          </a:p>
          <a:p>
            <a:pPr lvl="0"/>
            <a:r>
              <a:rPr lang="en-US" dirty="0" smtClean="0"/>
              <a:t>Because </a:t>
            </a:r>
            <a:r>
              <a:rPr lang="en-US" dirty="0"/>
              <a:t>the amount of insurance FAA requires launch providers to obtain averages about $99 million per launch</a:t>
            </a:r>
            <a:r>
              <a:rPr lang="en-US" dirty="0" smtClean="0"/>
              <a:t>, insurers </a:t>
            </a:r>
            <a:r>
              <a:rPr lang="en-US" dirty="0"/>
              <a:t>could provide some of the coverage currently available through CSLAA</a:t>
            </a:r>
            <a:r>
              <a:rPr lang="en-US" dirty="0" smtClean="0"/>
              <a:t>.</a:t>
            </a:r>
          </a:p>
          <a:p>
            <a:pPr lvl="0"/>
            <a:endParaRPr lang="en-US" sz="1200" dirty="0" smtClean="0"/>
          </a:p>
          <a:p>
            <a:pPr lvl="0"/>
            <a:r>
              <a:rPr lang="en-US" dirty="0" smtClean="0"/>
              <a:t>However</a:t>
            </a:r>
            <a:r>
              <a:rPr lang="en-US" dirty="0"/>
              <a:t>, the amount and price of insurance that could be provided could change quickly if a large loss were to </a:t>
            </a:r>
            <a:r>
              <a:rPr lang="en-US" dirty="0" smtClean="0"/>
              <a:t>occur.</a:t>
            </a:r>
          </a:p>
          <a:p>
            <a:pPr marL="0" lv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10</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3251573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Competitiveness</a:t>
            </a:r>
            <a:endParaRPr lang="en-US" dirty="0"/>
          </a:p>
        </p:txBody>
      </p:sp>
      <p:sp>
        <p:nvSpPr>
          <p:cNvPr id="3" name="Content Placeholder 2"/>
          <p:cNvSpPr>
            <a:spLocks noGrp="1"/>
          </p:cNvSpPr>
          <p:nvPr>
            <p:ph idx="1"/>
          </p:nvPr>
        </p:nvSpPr>
        <p:spPr/>
        <p:txBody>
          <a:bodyPr/>
          <a:lstStyle/>
          <a:p>
            <a:pPr marL="0" lvl="0" indent="0">
              <a:buNone/>
            </a:pPr>
            <a:r>
              <a:rPr lang="en-US" u="sng" dirty="0" smtClean="0"/>
              <a:t>GAO Finding</a:t>
            </a:r>
            <a:r>
              <a:rPr lang="en-US" dirty="0" smtClean="0"/>
              <a:t>:</a:t>
            </a:r>
          </a:p>
          <a:p>
            <a:pPr marL="0" lvl="0" indent="0">
              <a:buNone/>
            </a:pPr>
            <a:endParaRPr lang="en-US" dirty="0" smtClean="0"/>
          </a:p>
          <a:p>
            <a:pPr lvl="0"/>
            <a:r>
              <a:rPr lang="en-US" dirty="0" smtClean="0"/>
              <a:t>The </a:t>
            </a:r>
            <a:r>
              <a:rPr lang="en-US" dirty="0"/>
              <a:t>effects on global competition from </a:t>
            </a:r>
            <a:r>
              <a:rPr lang="en-US" dirty="0" smtClean="0"/>
              <a:t>the </a:t>
            </a:r>
            <a:r>
              <a:rPr lang="en-US" dirty="0"/>
              <a:t>United States eliminating CSLAA indemnification are unknown</a:t>
            </a:r>
            <a:r>
              <a:rPr lang="en-US" dirty="0" smtClean="0"/>
              <a:t>.</a:t>
            </a:r>
          </a:p>
          <a:p>
            <a:pPr lvl="0"/>
            <a:endParaRPr lang="en-US" sz="1200" dirty="0" smtClean="0"/>
          </a:p>
          <a:p>
            <a:pPr lvl="0"/>
            <a:r>
              <a:rPr lang="en-US" dirty="0" smtClean="0"/>
              <a:t>Launch </a:t>
            </a:r>
            <a:r>
              <a:rPr lang="en-US" dirty="0"/>
              <a:t>companies and customers </a:t>
            </a:r>
            <a:r>
              <a:rPr lang="en-US" dirty="0" smtClean="0"/>
              <a:t>believe </a:t>
            </a:r>
            <a:r>
              <a:rPr lang="en-US" dirty="0"/>
              <a:t>that ending federal indemnification could lead to higher launch prices for U.S.-based launch companies, making them less price </a:t>
            </a:r>
            <a:r>
              <a:rPr lang="en-US" dirty="0" smtClean="0"/>
              <a:t>competitive. </a:t>
            </a:r>
          </a:p>
          <a:p>
            <a:pPr lvl="1"/>
            <a:r>
              <a:rPr lang="en-US" dirty="0" smtClean="0"/>
              <a:t>How much is not clear.</a:t>
            </a:r>
          </a:p>
          <a:p>
            <a:pPr lvl="1"/>
            <a:endParaRPr lang="en-US" sz="1200" dirty="0" smtClean="0"/>
          </a:p>
          <a:p>
            <a:pPr lvl="0"/>
            <a:r>
              <a:rPr lang="en-US" dirty="0" smtClean="0"/>
              <a:t>Whether higher launch prices alone </a:t>
            </a:r>
            <a:r>
              <a:rPr lang="en-US" dirty="0"/>
              <a:t>would be sufficient reason for a launch customer to choose a foreign company over a U.S. company is unclear.</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11</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1578445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USG’s Potential Costs</a:t>
            </a:r>
            <a:endParaRPr lang="en-US" dirty="0"/>
          </a:p>
        </p:txBody>
      </p:sp>
      <p:sp>
        <p:nvSpPr>
          <p:cNvPr id="3" name="Content Placeholder 2"/>
          <p:cNvSpPr>
            <a:spLocks noGrp="1"/>
          </p:cNvSpPr>
          <p:nvPr>
            <p:ph idx="1"/>
          </p:nvPr>
        </p:nvSpPr>
        <p:spPr/>
        <p:txBody>
          <a:bodyPr/>
          <a:lstStyle/>
          <a:p>
            <a:pPr marL="0" lvl="0" indent="0">
              <a:buNone/>
            </a:pPr>
            <a:r>
              <a:rPr lang="en-US" u="sng" dirty="0" smtClean="0"/>
              <a:t>GAO Finding</a:t>
            </a:r>
            <a:r>
              <a:rPr lang="en-US" dirty="0" smtClean="0"/>
              <a:t>:</a:t>
            </a:r>
          </a:p>
          <a:p>
            <a:pPr marL="0" lvl="0" indent="0">
              <a:buNone/>
            </a:pPr>
            <a:endParaRPr lang="en-US" sz="1200" dirty="0" smtClean="0"/>
          </a:p>
          <a:p>
            <a:pPr lvl="0"/>
            <a:r>
              <a:rPr lang="en-US" dirty="0" smtClean="0"/>
              <a:t>The </a:t>
            </a:r>
            <a:r>
              <a:rPr lang="en-US" dirty="0"/>
              <a:t>potential cost to the federal government of indemnifying third party losses is currently unclear because it depends in part on the method used by the </a:t>
            </a:r>
            <a:r>
              <a:rPr lang="en-US" dirty="0" smtClean="0"/>
              <a:t>FAA to </a:t>
            </a:r>
            <a:r>
              <a:rPr lang="en-US" dirty="0"/>
              <a:t>calculate the amount of insurance that launch companies must purchase, a calculation that may not be sound</a:t>
            </a:r>
            <a:r>
              <a:rPr lang="en-US" dirty="0" smtClean="0"/>
              <a:t>.</a:t>
            </a:r>
          </a:p>
          <a:p>
            <a:pPr lvl="0"/>
            <a:endParaRPr lang="en-US" sz="1200" dirty="0" smtClean="0"/>
          </a:p>
          <a:p>
            <a:pPr lvl="0"/>
            <a:r>
              <a:rPr lang="en-US" dirty="0" smtClean="0"/>
              <a:t>FAA </a:t>
            </a:r>
            <a:r>
              <a:rPr lang="en-US" dirty="0"/>
              <a:t>has used the same method since 1988 and has not updated crucial components, such as the cost of a casualty</a:t>
            </a:r>
            <a:r>
              <a:rPr lang="en-US" dirty="0" smtClean="0"/>
              <a:t>.</a:t>
            </a:r>
          </a:p>
          <a:p>
            <a:pPr lvl="0"/>
            <a:endParaRPr lang="en-US" sz="1200" dirty="0" smtClean="0"/>
          </a:p>
          <a:p>
            <a:pPr lvl="0"/>
            <a:r>
              <a:rPr lang="en-US" dirty="0" smtClean="0"/>
              <a:t>Estimating </a:t>
            </a:r>
            <a:r>
              <a:rPr lang="en-US" dirty="0"/>
              <a:t>probable losses from a rare catastrophic event is difficult, and insurance industry officials and risk modeling experts said that FAA’s method is outdated</a:t>
            </a:r>
            <a:r>
              <a:rPr lang="en-US" dirty="0" smtClean="0"/>
              <a:t>.</a:t>
            </a:r>
          </a:p>
          <a:p>
            <a:pPr lvl="0"/>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12</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569573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USG’s Potential Costs (cont.)</a:t>
            </a:r>
            <a:endParaRPr lang="en-US" dirty="0"/>
          </a:p>
        </p:txBody>
      </p:sp>
      <p:sp>
        <p:nvSpPr>
          <p:cNvPr id="3" name="Content Placeholder 2"/>
          <p:cNvSpPr>
            <a:spLocks noGrp="1"/>
          </p:cNvSpPr>
          <p:nvPr>
            <p:ph idx="1"/>
          </p:nvPr>
        </p:nvSpPr>
        <p:spPr/>
        <p:txBody>
          <a:bodyPr/>
          <a:lstStyle/>
          <a:p>
            <a:pPr marL="0" indent="0">
              <a:buNone/>
            </a:pPr>
            <a:r>
              <a:rPr lang="en-US" u="sng" dirty="0" smtClean="0"/>
              <a:t>GAO Finding (cont.)</a:t>
            </a:r>
            <a:r>
              <a:rPr lang="en-US" dirty="0" smtClean="0"/>
              <a:t>:</a:t>
            </a:r>
          </a:p>
          <a:p>
            <a:pPr marL="0" indent="0">
              <a:buNone/>
            </a:pPr>
            <a:endParaRPr lang="en-US" sz="1200" dirty="0" smtClean="0"/>
          </a:p>
          <a:p>
            <a:r>
              <a:rPr lang="en-US" dirty="0" smtClean="0"/>
              <a:t>FAA has </a:t>
            </a:r>
            <a:r>
              <a:rPr lang="en-US" dirty="0"/>
              <a:t>not had outside experts or risk modelers review the appropriateness of its method.</a:t>
            </a:r>
          </a:p>
          <a:p>
            <a:pPr lvl="0"/>
            <a:endParaRPr lang="en-US" sz="1200" dirty="0" smtClean="0"/>
          </a:p>
          <a:p>
            <a:pPr lvl="0"/>
            <a:r>
              <a:rPr lang="en-US" dirty="0" smtClean="0"/>
              <a:t>An </a:t>
            </a:r>
            <a:r>
              <a:rPr lang="en-US" dirty="0"/>
              <a:t>inaccurate calculation that </a:t>
            </a:r>
            <a:r>
              <a:rPr lang="en-US" u="sng" dirty="0"/>
              <a:t>understates</a:t>
            </a:r>
            <a:r>
              <a:rPr lang="en-US" dirty="0"/>
              <a:t> the amount of insurance a launch provider must obtain would increase the likelihood of costs to the federal government; a calculation that </a:t>
            </a:r>
            <a:r>
              <a:rPr lang="en-US" u="sng" dirty="0"/>
              <a:t>overstates</a:t>
            </a:r>
            <a:r>
              <a:rPr lang="en-US" dirty="0"/>
              <a:t> the amount of insurance needed would raise the cost of insurance for the launch provider</a:t>
            </a:r>
            <a:r>
              <a:rPr lang="en-US" dirty="0" smtClean="0"/>
              <a:t>.</a:t>
            </a:r>
          </a:p>
          <a:p>
            <a:pPr lvl="0"/>
            <a:endParaRPr lang="en-US" sz="1200" dirty="0" smtClean="0"/>
          </a:p>
          <a:p>
            <a:pPr lvl="0"/>
            <a:r>
              <a:rPr lang="en-US" dirty="0" smtClean="0"/>
              <a:t>FAA said </a:t>
            </a:r>
            <a:r>
              <a:rPr lang="en-US" dirty="0"/>
              <a:t>use of more sophisticated methodologies would have to be balanced with the additional costs to both FAA and the launch </a:t>
            </a:r>
            <a:r>
              <a:rPr lang="en-US" dirty="0" smtClean="0"/>
              <a:t>companies.</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13</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970712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ctrTitle" idx="4294967295"/>
          </p:nvPr>
        </p:nvSpPr>
        <p:spPr>
          <a:xfrm>
            <a:off x="685800" y="2286000"/>
            <a:ext cx="7772400" cy="1143000"/>
          </a:xfrm>
        </p:spPr>
        <p:txBody>
          <a:bodyPr/>
          <a:lstStyle/>
          <a:p>
            <a:pPr algn="ctr" eaLnBrk="1" hangingPunct="1"/>
            <a:r>
              <a:rPr lang="en-US" dirty="0" smtClean="0">
                <a:solidFill>
                  <a:schemeClr val="accent2"/>
                </a:solidFill>
                <a:cs typeface="Arial" charset="0"/>
              </a:rPr>
              <a:t>Third Party Maximum Probable Loss Methodologies</a:t>
            </a: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14</a:t>
            </a:fld>
            <a:endParaRPr lang="en-US" dirty="0"/>
          </a:p>
        </p:txBody>
      </p:sp>
    </p:spTree>
    <p:extLst>
      <p:ext uri="{BB962C8B-B14F-4D97-AF65-F5344CB8AC3E}">
        <p14:creationId xmlns:p14="http://schemas.microsoft.com/office/powerpoint/2010/main" val="21774674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Factors for </a:t>
            </a:r>
            <a:r>
              <a:rPr lang="en-US" dirty="0" smtClean="0"/>
              <a:t>Any Method</a:t>
            </a:r>
            <a:endParaRPr lang="en-US" dirty="0"/>
          </a:p>
        </p:txBody>
      </p:sp>
      <p:sp>
        <p:nvSpPr>
          <p:cNvPr id="3" name="Content Placeholder 2"/>
          <p:cNvSpPr>
            <a:spLocks noGrp="1"/>
          </p:cNvSpPr>
          <p:nvPr>
            <p:ph idx="1"/>
          </p:nvPr>
        </p:nvSpPr>
        <p:spPr/>
        <p:txBody>
          <a:bodyPr/>
          <a:lstStyle/>
          <a:p>
            <a:r>
              <a:rPr lang="en-US" altLang="ja-JP" dirty="0">
                <a:ea typeface="ＭＳ Ｐゴシック" charset="-128"/>
              </a:rPr>
              <a:t>Third Party Threshold Value</a:t>
            </a:r>
          </a:p>
          <a:p>
            <a:pPr lvl="1"/>
            <a:r>
              <a:rPr lang="en-US" altLang="ja-JP" dirty="0">
                <a:ea typeface="ＭＳ Ｐゴシック" charset="-128"/>
              </a:rPr>
              <a:t>The chance of loss exceeding the required insurance is lower than 1 in 10,000,000 (or 10</a:t>
            </a:r>
            <a:r>
              <a:rPr lang="en-US" altLang="ja-JP" baseline="30000" dirty="0">
                <a:ea typeface="ＭＳ Ｐゴシック" charset="-128"/>
              </a:rPr>
              <a:t>-7</a:t>
            </a:r>
            <a:r>
              <a:rPr lang="en-US" altLang="ja-JP" dirty="0">
                <a:ea typeface="ＭＳ Ｐゴシック" charset="-128"/>
              </a:rPr>
              <a:t>).</a:t>
            </a:r>
          </a:p>
          <a:p>
            <a:pPr lvl="1"/>
            <a:r>
              <a:rPr lang="en-US" altLang="ja-JP" dirty="0">
                <a:ea typeface="ＭＳ Ｐゴシック" charset="-128"/>
              </a:rPr>
              <a:t>A measure of potential US Government liability.</a:t>
            </a:r>
          </a:p>
          <a:p>
            <a:pPr eaLnBrk="1" hangingPunct="1"/>
            <a:endParaRPr lang="en-US" altLang="ja-JP" dirty="0" smtClean="0">
              <a:ea typeface="ＭＳ Ｐゴシック" charset="-128"/>
            </a:endParaRPr>
          </a:p>
          <a:p>
            <a:pPr eaLnBrk="1" hangingPunct="1"/>
            <a:r>
              <a:rPr lang="en-US" altLang="ja-JP" dirty="0" smtClean="0">
                <a:ea typeface="ＭＳ Ｐゴシック" charset="-128"/>
              </a:rPr>
              <a:t>Cost </a:t>
            </a:r>
            <a:r>
              <a:rPr lang="en-US" altLang="ja-JP" dirty="0">
                <a:ea typeface="ＭＳ Ｐゴシック" charset="-128"/>
              </a:rPr>
              <a:t>of a Casualty</a:t>
            </a:r>
          </a:p>
          <a:p>
            <a:pPr lvl="1"/>
            <a:r>
              <a:rPr lang="en-US" altLang="ja-JP" dirty="0">
                <a:ea typeface="ＭＳ Ｐゴシック" charset="-128"/>
              </a:rPr>
              <a:t>FAA uses $3,000,000, although not defined in regulation.</a:t>
            </a:r>
          </a:p>
          <a:p>
            <a:pPr lvl="1"/>
            <a:r>
              <a:rPr lang="en-US" altLang="ja-JP" dirty="0" smtClean="0">
                <a:ea typeface="ＭＳ Ｐゴシック" charset="-128"/>
              </a:rPr>
              <a:t>Covers both fatalities and serious injuries.</a:t>
            </a:r>
          </a:p>
          <a:p>
            <a:pPr lvl="1"/>
            <a:r>
              <a:rPr lang="en-US" altLang="ja-JP" dirty="0" smtClean="0">
                <a:ea typeface="ＭＳ Ｐゴシック" charset="-128"/>
              </a:rPr>
              <a:t>May not be conservative, but any change must be made in concert with methodology change.</a:t>
            </a:r>
          </a:p>
          <a:p>
            <a:pPr lvl="1"/>
            <a:endParaRPr lang="en-US" altLang="ja-JP" dirty="0">
              <a:ea typeface="ＭＳ Ｐゴシック" charset="-128"/>
            </a:endParaRPr>
          </a:p>
          <a:p>
            <a:endParaRPr lang="en-US" altLang="ja-JP" dirty="0">
              <a:ea typeface="ＭＳ Ｐゴシック" charset="-128"/>
            </a:endParaRP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15</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2552148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lstStyle/>
          <a:p>
            <a:pPr eaLnBrk="1" hangingPunct="1"/>
            <a:r>
              <a:rPr lang="en-US" sz="3600" dirty="0" smtClean="0"/>
              <a:t>Overlay Method</a:t>
            </a:r>
            <a:r>
              <a:rPr lang="en-US" sz="2000" dirty="0" smtClean="0"/>
              <a:t/>
            </a:r>
            <a:br>
              <a:rPr lang="en-US" sz="2000" dirty="0" smtClean="0"/>
            </a:br>
            <a:r>
              <a:rPr lang="en-US" sz="2000" b="0" dirty="0" smtClean="0"/>
              <a:t>Approach</a:t>
            </a:r>
          </a:p>
        </p:txBody>
      </p:sp>
      <p:sp>
        <p:nvSpPr>
          <p:cNvPr id="10244" name="Rectangle 3"/>
          <p:cNvSpPr>
            <a:spLocks noGrp="1" noChangeArrowheads="1"/>
          </p:cNvSpPr>
          <p:nvPr>
            <p:ph type="body" idx="4294967295"/>
          </p:nvPr>
        </p:nvSpPr>
        <p:spPr>
          <a:xfrm>
            <a:off x="320675" y="1206500"/>
            <a:ext cx="8535988" cy="4589463"/>
          </a:xfrm>
        </p:spPr>
        <p:txBody>
          <a:bodyPr/>
          <a:lstStyle/>
          <a:p>
            <a:pPr eaLnBrk="1" hangingPunct="1">
              <a:lnSpc>
                <a:spcPct val="90000"/>
              </a:lnSpc>
              <a:buFont typeface="Times New Roman" pitchFamily="18" charset="0"/>
              <a:buChar char="•"/>
            </a:pPr>
            <a:r>
              <a:rPr lang="en-US" altLang="ja-JP" sz="2000" dirty="0" smtClean="0">
                <a:solidFill>
                  <a:srgbClr val="000000"/>
                </a:solidFill>
                <a:ea typeface="ＭＳ 明朝" charset="-128"/>
                <a:cs typeface="Times New Roman" pitchFamily="18" charset="0"/>
              </a:rPr>
              <a:t>Use the inert debris produced by a flight termination system activation as an upper bound for the debris produced by an aerodynamic or explosive breakup.</a:t>
            </a:r>
          </a:p>
          <a:p>
            <a:pPr eaLnBrk="1" hangingPunct="1">
              <a:lnSpc>
                <a:spcPct val="90000"/>
              </a:lnSpc>
              <a:buFont typeface="Times New Roman" pitchFamily="18" charset="0"/>
              <a:buChar char="•"/>
            </a:pPr>
            <a:endParaRPr lang="en-US" altLang="ja-JP" sz="2000" dirty="0" smtClean="0">
              <a:solidFill>
                <a:srgbClr val="000000"/>
              </a:solidFill>
              <a:ea typeface="ＭＳ 明朝" charset="-128"/>
              <a:cs typeface="Times New Roman" pitchFamily="18" charset="0"/>
            </a:endParaRPr>
          </a:p>
          <a:p>
            <a:pPr eaLnBrk="1" hangingPunct="1">
              <a:lnSpc>
                <a:spcPct val="90000"/>
              </a:lnSpc>
              <a:buFont typeface="Times New Roman" pitchFamily="18" charset="0"/>
              <a:buChar char="•"/>
            </a:pPr>
            <a:r>
              <a:rPr lang="en-US" altLang="ja-JP" sz="2000" dirty="0" smtClean="0">
                <a:solidFill>
                  <a:srgbClr val="000000"/>
                </a:solidFill>
                <a:ea typeface="ＭＳ 明朝" charset="-128"/>
                <a:cs typeface="Times New Roman" pitchFamily="18" charset="0"/>
              </a:rPr>
              <a:t>Overlay the debris over a credible population center and calculate casualties: </a:t>
            </a:r>
          </a:p>
          <a:p>
            <a:pPr eaLnBrk="1" hangingPunct="1">
              <a:lnSpc>
                <a:spcPct val="90000"/>
              </a:lnSpc>
              <a:buFontTx/>
              <a:buNone/>
            </a:pPr>
            <a:r>
              <a:rPr lang="en-US" altLang="ja-JP" sz="2000" dirty="0" smtClean="0">
                <a:solidFill>
                  <a:srgbClr val="000000"/>
                </a:solidFill>
                <a:ea typeface="ＭＳ 明朝" charset="-128"/>
                <a:cs typeface="Times New Roman" pitchFamily="18" charset="0"/>
              </a:rPr>
              <a:t>	</a:t>
            </a:r>
          </a:p>
          <a:p>
            <a:pPr lvl="1" eaLnBrk="1" hangingPunct="1">
              <a:lnSpc>
                <a:spcPct val="90000"/>
              </a:lnSpc>
              <a:buFontTx/>
              <a:buNone/>
            </a:pPr>
            <a:r>
              <a:rPr lang="en-US" altLang="ja-JP" sz="2000" dirty="0" smtClean="0">
                <a:solidFill>
                  <a:srgbClr val="000000"/>
                </a:solidFill>
                <a:ea typeface="ＭＳ 明朝" charset="-128"/>
                <a:cs typeface="Times New Roman" pitchFamily="18" charset="0"/>
              </a:rPr>
              <a:t>Casualties = P</a:t>
            </a:r>
            <a:r>
              <a:rPr lang="en-US" altLang="ja-JP" sz="2000" baseline="-30000" dirty="0" smtClean="0">
                <a:solidFill>
                  <a:srgbClr val="000000"/>
                </a:solidFill>
                <a:ea typeface="ＭＳ 明朝" charset="-128"/>
                <a:cs typeface="Times New Roman" pitchFamily="18" charset="0"/>
              </a:rPr>
              <a:t>D</a:t>
            </a:r>
            <a:r>
              <a:rPr lang="en-US" altLang="ja-JP" sz="2000" dirty="0" smtClean="0">
                <a:solidFill>
                  <a:srgbClr val="000000"/>
                </a:solidFill>
                <a:ea typeface="ＭＳ 明朝" charset="-128"/>
                <a:cs typeface="Times New Roman" pitchFamily="18" charset="0"/>
              </a:rPr>
              <a:t> x CA</a:t>
            </a:r>
          </a:p>
          <a:p>
            <a:pPr lvl="2" eaLnBrk="1" hangingPunct="1">
              <a:lnSpc>
                <a:spcPct val="90000"/>
              </a:lnSpc>
              <a:buFontTx/>
              <a:buNone/>
            </a:pPr>
            <a:r>
              <a:rPr lang="en-US" altLang="ja-JP" dirty="0" smtClean="0">
                <a:solidFill>
                  <a:srgbClr val="000000"/>
                </a:solidFill>
                <a:ea typeface="ＭＳ 明朝" charset="-128"/>
                <a:cs typeface="Times New Roman" pitchFamily="18" charset="0"/>
              </a:rPr>
              <a:t>P</a:t>
            </a:r>
            <a:r>
              <a:rPr lang="en-US" altLang="ja-JP" baseline="-30000" dirty="0" smtClean="0">
                <a:solidFill>
                  <a:srgbClr val="000000"/>
                </a:solidFill>
                <a:ea typeface="ＭＳ 明朝" charset="-128"/>
                <a:cs typeface="Times New Roman" pitchFamily="18" charset="0"/>
              </a:rPr>
              <a:t>D</a:t>
            </a:r>
            <a:r>
              <a:rPr lang="en-US" altLang="ja-JP" dirty="0" smtClean="0">
                <a:solidFill>
                  <a:srgbClr val="000000"/>
                </a:solidFill>
                <a:ea typeface="ＭＳ 明朝" charset="-128"/>
                <a:cs typeface="Times New Roman" pitchFamily="18" charset="0"/>
              </a:rPr>
              <a:t> – Population Density</a:t>
            </a:r>
          </a:p>
          <a:p>
            <a:pPr lvl="2" eaLnBrk="1" hangingPunct="1">
              <a:lnSpc>
                <a:spcPct val="90000"/>
              </a:lnSpc>
              <a:buFontTx/>
              <a:buNone/>
            </a:pPr>
            <a:r>
              <a:rPr lang="en-US" altLang="ja-JP" dirty="0" smtClean="0">
                <a:solidFill>
                  <a:srgbClr val="000000"/>
                </a:solidFill>
                <a:ea typeface="ＭＳ 明朝" charset="-128"/>
                <a:cs typeface="Times New Roman" pitchFamily="18" charset="0"/>
              </a:rPr>
              <a:t>CA – Casualty Area </a:t>
            </a:r>
          </a:p>
          <a:p>
            <a:pPr lvl="2" eaLnBrk="1" hangingPunct="1">
              <a:lnSpc>
                <a:spcPct val="90000"/>
              </a:lnSpc>
              <a:buFontTx/>
              <a:buNone/>
            </a:pPr>
            <a:endParaRPr lang="en-US" altLang="ja-JP" dirty="0" smtClean="0">
              <a:solidFill>
                <a:srgbClr val="000000"/>
              </a:solidFill>
              <a:ea typeface="ＭＳ 明朝" charset="-128"/>
              <a:cs typeface="Times New Roman" pitchFamily="18" charset="0"/>
            </a:endParaRPr>
          </a:p>
          <a:p>
            <a:pPr>
              <a:lnSpc>
                <a:spcPct val="90000"/>
              </a:lnSpc>
            </a:pPr>
            <a:r>
              <a:rPr lang="en-US" altLang="ja-JP" sz="2000" dirty="0" smtClean="0">
                <a:ea typeface="ＭＳ Ｐゴシック" charset="-128"/>
              </a:rPr>
              <a:t>Calculate casualties due to secondary effects (fires, collapsing buildings, etc.).</a:t>
            </a:r>
          </a:p>
          <a:p>
            <a:pPr lvl="1">
              <a:lnSpc>
                <a:spcPct val="90000"/>
              </a:lnSpc>
            </a:pPr>
            <a:r>
              <a:rPr lang="en-US" altLang="ja-JP" sz="2000" dirty="0" smtClean="0">
                <a:ea typeface="ＭＳ Ｐゴシック" charset="-128"/>
              </a:rPr>
              <a:t>Estimated to be 1.5 times number of casualties due to debris.</a:t>
            </a: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16</a:t>
            </a:fld>
            <a:endParaRPr lang="en-US" dirty="0"/>
          </a:p>
        </p:txBody>
      </p:sp>
    </p:spTree>
    <p:extLst>
      <p:ext uri="{BB962C8B-B14F-4D97-AF65-F5344CB8AC3E}">
        <p14:creationId xmlns:p14="http://schemas.microsoft.com/office/powerpoint/2010/main" val="3504691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Overlay Method</a:t>
            </a:r>
            <a:br>
              <a:rPr lang="en-US" dirty="0"/>
            </a:br>
            <a:r>
              <a:rPr lang="en-US" sz="2000" b="0" dirty="0"/>
              <a:t>Approach (cont.)</a:t>
            </a:r>
            <a:endParaRPr lang="en-US" sz="2000" dirty="0"/>
          </a:p>
        </p:txBody>
      </p:sp>
      <p:sp>
        <p:nvSpPr>
          <p:cNvPr id="3" name="Content Placeholder 2"/>
          <p:cNvSpPr>
            <a:spLocks noGrp="1"/>
          </p:cNvSpPr>
          <p:nvPr>
            <p:ph idx="1"/>
          </p:nvPr>
        </p:nvSpPr>
        <p:spPr/>
        <p:txBody>
          <a:bodyPr/>
          <a:lstStyle/>
          <a:p>
            <a:pPr eaLnBrk="1" hangingPunct="1"/>
            <a:r>
              <a:rPr lang="en-US" dirty="0"/>
              <a:t>Estimate total casualties:</a:t>
            </a:r>
          </a:p>
          <a:p>
            <a:pPr eaLnBrk="1" hangingPunct="1"/>
            <a:endParaRPr lang="en-US" dirty="0"/>
          </a:p>
          <a:p>
            <a:pPr lvl="1" eaLnBrk="1" hangingPunct="1">
              <a:buFontTx/>
              <a:buNone/>
            </a:pPr>
            <a:r>
              <a:rPr lang="en-US" altLang="ja-JP" dirty="0">
                <a:ea typeface="ＭＳ Ｐゴシック" charset="-128"/>
              </a:rPr>
              <a:t>Total Casualties = (Casualties Due To Debris) + (Casualties Due To Secondary Effects)</a:t>
            </a:r>
            <a:endParaRPr lang="en-US" dirty="0"/>
          </a:p>
          <a:p>
            <a:pPr eaLnBrk="1" hangingPunct="1"/>
            <a:endParaRPr lang="en-US" dirty="0"/>
          </a:p>
          <a:p>
            <a:pPr eaLnBrk="1" hangingPunct="1"/>
            <a:r>
              <a:rPr lang="en-US" dirty="0"/>
              <a:t>Multiply total casualties by $3M (cost of a casualty).</a:t>
            </a:r>
          </a:p>
          <a:p>
            <a:pPr eaLnBrk="1" hangingPunct="1"/>
            <a:endParaRPr lang="en-US" dirty="0"/>
          </a:p>
          <a:p>
            <a:pPr eaLnBrk="1" hangingPunct="1"/>
            <a:r>
              <a:rPr lang="en-US" altLang="ja-JP" dirty="0">
                <a:ea typeface="ＭＳ Ｐゴシック" charset="-128"/>
              </a:rPr>
              <a:t>Add 50% to this cost to account for property damage.</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17</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533425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lstStyle/>
          <a:p>
            <a:pPr eaLnBrk="1" hangingPunct="1"/>
            <a:r>
              <a:rPr lang="en-US" sz="3600" dirty="0" smtClean="0"/>
              <a:t>Overlay Method (cont.)</a:t>
            </a:r>
            <a:r>
              <a:rPr lang="en-US" dirty="0" smtClean="0"/>
              <a:t/>
            </a:r>
            <a:br>
              <a:rPr lang="en-US" dirty="0" smtClean="0"/>
            </a:br>
            <a:r>
              <a:rPr lang="en-US" sz="2000" b="0" dirty="0" smtClean="0"/>
              <a:t>Example</a:t>
            </a:r>
          </a:p>
        </p:txBody>
      </p:sp>
      <p:sp>
        <p:nvSpPr>
          <p:cNvPr id="12292" name="Rectangle 3"/>
          <p:cNvSpPr>
            <a:spLocks noGrp="1" noChangeArrowheads="1"/>
          </p:cNvSpPr>
          <p:nvPr>
            <p:ph type="body" idx="4294967295"/>
          </p:nvPr>
        </p:nvSpPr>
        <p:spPr>
          <a:xfrm>
            <a:off x="320675" y="1206500"/>
            <a:ext cx="8535988" cy="4589463"/>
          </a:xfrm>
        </p:spPr>
        <p:txBody>
          <a:bodyPr/>
          <a:lstStyle/>
          <a:p>
            <a:pPr eaLnBrk="1" hangingPunct="1">
              <a:lnSpc>
                <a:spcPct val="80000"/>
              </a:lnSpc>
              <a:buFont typeface="Times New Roman" pitchFamily="18" charset="0"/>
              <a:buChar char="•"/>
            </a:pPr>
            <a:r>
              <a:rPr lang="en-US" altLang="ja-JP" sz="2000" dirty="0" smtClean="0">
                <a:solidFill>
                  <a:srgbClr val="000000"/>
                </a:solidFill>
                <a:ea typeface="ＭＳ 明朝" charset="-128"/>
                <a:cs typeface="Times New Roman" pitchFamily="18" charset="0"/>
              </a:rPr>
              <a:t>Assume:</a:t>
            </a:r>
          </a:p>
          <a:p>
            <a:pPr lvl="1" eaLnBrk="1" hangingPunct="1">
              <a:lnSpc>
                <a:spcPct val="80000"/>
              </a:lnSpc>
              <a:buFont typeface="Times New Roman" pitchFamily="18" charset="0"/>
              <a:buNone/>
            </a:pPr>
            <a:r>
              <a:rPr lang="en-US" altLang="ja-JP" sz="2000" dirty="0" smtClean="0">
                <a:solidFill>
                  <a:srgbClr val="000000"/>
                </a:solidFill>
                <a:ea typeface="ＭＳ 明朝" charset="-128"/>
                <a:cs typeface="Times New Roman" pitchFamily="18" charset="0"/>
              </a:rPr>
              <a:t>P</a:t>
            </a:r>
            <a:r>
              <a:rPr lang="en-US" altLang="ja-JP" sz="2000" baseline="-30000" dirty="0" smtClean="0">
                <a:solidFill>
                  <a:srgbClr val="000000"/>
                </a:solidFill>
                <a:ea typeface="ＭＳ 明朝" charset="-128"/>
                <a:cs typeface="Times New Roman" pitchFamily="18" charset="0"/>
              </a:rPr>
              <a:t>D</a:t>
            </a:r>
            <a:r>
              <a:rPr lang="en-US" altLang="ja-JP" sz="2000" dirty="0" smtClean="0">
                <a:solidFill>
                  <a:srgbClr val="000000"/>
                </a:solidFill>
                <a:ea typeface="ＭＳ 明朝" charset="-128"/>
                <a:cs typeface="Times New Roman" pitchFamily="18" charset="0"/>
              </a:rPr>
              <a:t> = 6,000 persons/nmi</a:t>
            </a:r>
            <a:r>
              <a:rPr lang="en-US" altLang="ja-JP" sz="2000" baseline="30000" dirty="0" smtClean="0">
                <a:solidFill>
                  <a:srgbClr val="000000"/>
                </a:solidFill>
                <a:ea typeface="ＭＳ 明朝" charset="-128"/>
                <a:cs typeface="Times New Roman" pitchFamily="18" charset="0"/>
              </a:rPr>
              <a:t>2</a:t>
            </a:r>
            <a:endParaRPr lang="en-US" altLang="ja-JP" sz="2000" dirty="0" smtClean="0">
              <a:solidFill>
                <a:srgbClr val="000000"/>
              </a:solidFill>
              <a:ea typeface="ＭＳ 明朝" charset="-128"/>
              <a:cs typeface="Times New Roman" pitchFamily="18" charset="0"/>
            </a:endParaRPr>
          </a:p>
          <a:p>
            <a:pPr lvl="1" eaLnBrk="1" hangingPunct="1">
              <a:lnSpc>
                <a:spcPct val="80000"/>
              </a:lnSpc>
              <a:buFont typeface="Times New Roman" pitchFamily="18" charset="0"/>
              <a:buNone/>
            </a:pPr>
            <a:r>
              <a:rPr lang="en-US" altLang="ja-JP" sz="2000" dirty="0" smtClean="0">
                <a:solidFill>
                  <a:srgbClr val="000000"/>
                </a:solidFill>
                <a:ea typeface="ＭＳ 明朝" charset="-128"/>
                <a:cs typeface="Times New Roman" pitchFamily="18" charset="0"/>
              </a:rPr>
              <a:t>CA = 30,000 ft</a:t>
            </a:r>
            <a:r>
              <a:rPr lang="en-US" altLang="ja-JP" sz="2000" baseline="30000" dirty="0" smtClean="0">
                <a:solidFill>
                  <a:srgbClr val="000000"/>
                </a:solidFill>
                <a:ea typeface="ＭＳ 明朝" charset="-128"/>
                <a:cs typeface="Times New Roman" pitchFamily="18" charset="0"/>
              </a:rPr>
              <a:t>2</a:t>
            </a:r>
            <a:endParaRPr lang="en-US" altLang="ja-JP" sz="2000" dirty="0" smtClean="0">
              <a:solidFill>
                <a:srgbClr val="000000"/>
              </a:solidFill>
              <a:ea typeface="ＭＳ 明朝" charset="-128"/>
              <a:cs typeface="Times New Roman" pitchFamily="18" charset="0"/>
            </a:endParaRPr>
          </a:p>
          <a:p>
            <a:pPr eaLnBrk="1" hangingPunct="1">
              <a:lnSpc>
                <a:spcPct val="80000"/>
              </a:lnSpc>
              <a:buFont typeface="Times New Roman" pitchFamily="18" charset="0"/>
              <a:buChar char="•"/>
            </a:pPr>
            <a:endParaRPr lang="en-US" altLang="ja-JP" sz="2000" dirty="0" smtClean="0">
              <a:solidFill>
                <a:srgbClr val="000000"/>
              </a:solidFill>
              <a:ea typeface="ＭＳ 明朝" charset="-128"/>
              <a:cs typeface="Times New Roman" pitchFamily="18" charset="0"/>
            </a:endParaRPr>
          </a:p>
          <a:p>
            <a:pPr eaLnBrk="1" hangingPunct="1">
              <a:lnSpc>
                <a:spcPct val="80000"/>
              </a:lnSpc>
              <a:buFont typeface="Times New Roman" pitchFamily="18" charset="0"/>
              <a:buChar char="•"/>
            </a:pPr>
            <a:r>
              <a:rPr lang="en-US" altLang="ja-JP" sz="2000" dirty="0" smtClean="0">
                <a:solidFill>
                  <a:srgbClr val="000000"/>
                </a:solidFill>
                <a:ea typeface="ＭＳ 明朝" charset="-128"/>
                <a:cs typeface="Times New Roman" pitchFamily="18" charset="0"/>
              </a:rPr>
              <a:t>Casualties due to debris </a:t>
            </a:r>
            <a:r>
              <a:rPr lang="en-US" altLang="ja-JP" sz="2000" dirty="0" smtClean="0">
                <a:solidFill>
                  <a:srgbClr val="000000"/>
                </a:solidFill>
                <a:ea typeface="ＭＳ 明朝" charset="-128"/>
                <a:cs typeface="Arial" charset="0"/>
              </a:rPr>
              <a:t>≈</a:t>
            </a:r>
            <a:r>
              <a:rPr lang="en-US" altLang="ja-JP" sz="2000" dirty="0" smtClean="0">
                <a:solidFill>
                  <a:srgbClr val="000000"/>
                </a:solidFill>
                <a:ea typeface="ＭＳ 明朝" charset="-128"/>
                <a:cs typeface="Times New Roman" pitchFamily="18" charset="0"/>
              </a:rPr>
              <a:t> 5</a:t>
            </a:r>
          </a:p>
          <a:p>
            <a:pPr eaLnBrk="1" hangingPunct="1">
              <a:lnSpc>
                <a:spcPct val="80000"/>
              </a:lnSpc>
              <a:buFont typeface="Times New Roman" pitchFamily="18" charset="0"/>
              <a:buChar char="•"/>
            </a:pPr>
            <a:endParaRPr lang="en-US" altLang="ja-JP" sz="2000" dirty="0" smtClean="0">
              <a:solidFill>
                <a:srgbClr val="000000"/>
              </a:solidFill>
              <a:ea typeface="ＭＳ 明朝" charset="-128"/>
              <a:cs typeface="Times New Roman" pitchFamily="18" charset="0"/>
            </a:endParaRPr>
          </a:p>
          <a:p>
            <a:pPr eaLnBrk="1" hangingPunct="1">
              <a:lnSpc>
                <a:spcPct val="80000"/>
              </a:lnSpc>
              <a:buFont typeface="Times New Roman" pitchFamily="18" charset="0"/>
              <a:buChar char="•"/>
            </a:pPr>
            <a:r>
              <a:rPr lang="en-US" altLang="ja-JP" sz="2000" dirty="0" smtClean="0">
                <a:solidFill>
                  <a:srgbClr val="000000"/>
                </a:solidFill>
                <a:ea typeface="ＭＳ 明朝" charset="-128"/>
                <a:cs typeface="Times New Roman" pitchFamily="18" charset="0"/>
              </a:rPr>
              <a:t>Casualties due to secondary effects </a:t>
            </a:r>
            <a:r>
              <a:rPr lang="en-US" altLang="ja-JP" sz="2000" dirty="0" smtClean="0">
                <a:solidFill>
                  <a:srgbClr val="000000"/>
                </a:solidFill>
                <a:ea typeface="ＭＳ 明朝" charset="-128"/>
                <a:cs typeface="Arial" charset="0"/>
              </a:rPr>
              <a:t>≈ 8</a:t>
            </a:r>
          </a:p>
          <a:p>
            <a:pPr eaLnBrk="1" hangingPunct="1">
              <a:lnSpc>
                <a:spcPct val="80000"/>
              </a:lnSpc>
              <a:buFont typeface="Times New Roman" pitchFamily="18" charset="0"/>
              <a:buChar char="•"/>
            </a:pPr>
            <a:endParaRPr lang="en-US" altLang="ja-JP" sz="2000" dirty="0" smtClean="0">
              <a:solidFill>
                <a:srgbClr val="000000"/>
              </a:solidFill>
              <a:ea typeface="ＭＳ 明朝" charset="-128"/>
              <a:cs typeface="Arial" charset="0"/>
            </a:endParaRPr>
          </a:p>
          <a:p>
            <a:pPr eaLnBrk="1" hangingPunct="1">
              <a:lnSpc>
                <a:spcPct val="80000"/>
              </a:lnSpc>
              <a:buFont typeface="Times New Roman" pitchFamily="18" charset="0"/>
              <a:buChar char="•"/>
            </a:pPr>
            <a:r>
              <a:rPr lang="en-US" altLang="ja-JP" sz="2000" dirty="0" smtClean="0">
                <a:solidFill>
                  <a:srgbClr val="000000"/>
                </a:solidFill>
                <a:ea typeface="ＭＳ 明朝" charset="-128"/>
                <a:cs typeface="Arial" charset="0"/>
              </a:rPr>
              <a:t>T</a:t>
            </a:r>
            <a:r>
              <a:rPr lang="en-US" altLang="ja-JP" sz="2000" dirty="0" smtClean="0">
                <a:ea typeface="ＭＳ Ｐゴシック" charset="-128"/>
              </a:rPr>
              <a:t>otal Casualties = 13</a:t>
            </a:r>
          </a:p>
          <a:p>
            <a:pPr eaLnBrk="1" hangingPunct="1">
              <a:lnSpc>
                <a:spcPct val="80000"/>
              </a:lnSpc>
              <a:buFont typeface="Times New Roman" pitchFamily="18" charset="0"/>
              <a:buChar char="•"/>
            </a:pPr>
            <a:endParaRPr lang="en-US" altLang="ja-JP" sz="2000" dirty="0" smtClean="0">
              <a:ea typeface="ＭＳ Ｐゴシック" charset="-128"/>
            </a:endParaRPr>
          </a:p>
          <a:p>
            <a:pPr>
              <a:lnSpc>
                <a:spcPct val="80000"/>
              </a:lnSpc>
            </a:pPr>
            <a:r>
              <a:rPr lang="en-US" altLang="ja-JP" sz="2000" dirty="0" smtClean="0">
                <a:ea typeface="ＭＳ Ｐゴシック" charset="-128"/>
              </a:rPr>
              <a:t>Total cost of casualties = $39 million</a:t>
            </a:r>
          </a:p>
          <a:p>
            <a:pPr>
              <a:lnSpc>
                <a:spcPct val="80000"/>
              </a:lnSpc>
            </a:pPr>
            <a:endParaRPr lang="en-US" altLang="ja-JP" sz="2000" dirty="0" smtClean="0">
              <a:ea typeface="ＭＳ Ｐゴシック" charset="-128"/>
            </a:endParaRPr>
          </a:p>
          <a:p>
            <a:pPr>
              <a:lnSpc>
                <a:spcPct val="80000"/>
              </a:lnSpc>
            </a:pPr>
            <a:r>
              <a:rPr lang="en-US" altLang="ja-JP" sz="2000" dirty="0" smtClean="0">
                <a:ea typeface="ＭＳ Ｐゴシック" charset="-128"/>
              </a:rPr>
              <a:t>After accounting for third party property damage ($19.5M) -</a:t>
            </a:r>
          </a:p>
          <a:p>
            <a:pPr>
              <a:lnSpc>
                <a:spcPct val="80000"/>
              </a:lnSpc>
            </a:pPr>
            <a:endParaRPr lang="en-US" altLang="ja-JP" sz="2000" dirty="0" smtClean="0">
              <a:ea typeface="ＭＳ Ｐゴシック" charset="-128"/>
            </a:endParaRPr>
          </a:p>
          <a:p>
            <a:pPr lvl="1">
              <a:lnSpc>
                <a:spcPct val="80000"/>
              </a:lnSpc>
              <a:buFontTx/>
              <a:buNone/>
            </a:pPr>
            <a:r>
              <a:rPr lang="en-US" altLang="ja-JP" sz="2000" b="1" dirty="0" smtClean="0">
                <a:ea typeface="ＭＳ Ｐゴシック" charset="-128"/>
              </a:rPr>
              <a:t>MPL = $58.5 million</a:t>
            </a:r>
            <a:endParaRPr lang="en-US" sz="2000" b="1" dirty="0" smtClean="0"/>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18</a:t>
            </a:fld>
            <a:endParaRPr lang="en-US" dirty="0"/>
          </a:p>
        </p:txBody>
      </p:sp>
    </p:spTree>
    <p:extLst>
      <p:ext uri="{BB962C8B-B14F-4D97-AF65-F5344CB8AC3E}">
        <p14:creationId xmlns:p14="http://schemas.microsoft.com/office/powerpoint/2010/main" val="21108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Profile Method</a:t>
            </a:r>
            <a:br>
              <a:rPr lang="en-US" dirty="0"/>
            </a:br>
            <a:r>
              <a:rPr lang="en-US" sz="2000" b="0" dirty="0"/>
              <a:t>Approach</a:t>
            </a:r>
            <a:endParaRPr lang="en-US" sz="2000" dirty="0"/>
          </a:p>
        </p:txBody>
      </p:sp>
      <p:sp>
        <p:nvSpPr>
          <p:cNvPr id="3" name="Content Placeholder 2"/>
          <p:cNvSpPr>
            <a:spLocks noGrp="1"/>
          </p:cNvSpPr>
          <p:nvPr>
            <p:ph idx="1"/>
          </p:nvPr>
        </p:nvSpPr>
        <p:spPr>
          <a:xfrm>
            <a:off x="502389" y="1316739"/>
            <a:ext cx="8050213" cy="4391025"/>
          </a:xfrm>
        </p:spPr>
        <p:txBody>
          <a:bodyPr/>
          <a:lstStyle/>
          <a:p>
            <a:pPr eaLnBrk="1" hangingPunct="1"/>
            <a:r>
              <a:rPr lang="en-US" dirty="0"/>
              <a:t>The outcome is a plot that shows the probability of a given number of casualties or more versus the number of casualties.</a:t>
            </a:r>
          </a:p>
          <a:p>
            <a:pPr eaLnBrk="1" hangingPunct="1"/>
            <a:endParaRPr lang="en-US" sz="1200" dirty="0"/>
          </a:p>
          <a:p>
            <a:pPr eaLnBrk="1" hangingPunct="1"/>
            <a:r>
              <a:rPr lang="en-US" dirty="0"/>
              <a:t>Computed using thousands of simulated accidents with a debris footprint computed for each, with resulting casualties and property damage.</a:t>
            </a:r>
          </a:p>
          <a:p>
            <a:pPr eaLnBrk="1" hangingPunct="1"/>
            <a:endParaRPr lang="en-US" sz="1200" dirty="0"/>
          </a:p>
          <a:p>
            <a:pPr eaLnBrk="1" hangingPunct="1"/>
            <a:r>
              <a:rPr lang="en-US" dirty="0"/>
              <a:t>This method requires:</a:t>
            </a:r>
          </a:p>
          <a:p>
            <a:pPr lvl="1" eaLnBrk="1" hangingPunct="1"/>
            <a:r>
              <a:rPr lang="en-US" dirty="0"/>
              <a:t>Behaviors of a failing vehicle.</a:t>
            </a:r>
          </a:p>
          <a:p>
            <a:pPr lvl="1" eaLnBrk="1" hangingPunct="1"/>
            <a:r>
              <a:rPr lang="en-US" dirty="0"/>
              <a:t>Probabilities of each scenario.</a:t>
            </a:r>
          </a:p>
          <a:p>
            <a:pPr lvl="1" eaLnBrk="1" hangingPunct="1"/>
            <a:r>
              <a:rPr lang="en-US" dirty="0"/>
              <a:t>A description of the debris created.</a:t>
            </a:r>
          </a:p>
          <a:p>
            <a:pPr lvl="1" eaLnBrk="1" hangingPunct="1"/>
            <a:r>
              <a:rPr lang="en-US" dirty="0"/>
              <a:t>Numbers and locations of people at risk.</a:t>
            </a:r>
          </a:p>
          <a:p>
            <a:pPr lvl="1" eaLnBrk="1" hangingPunct="1"/>
            <a:r>
              <a:rPr lang="en-US" dirty="0"/>
              <a:t>Vulnerability models for exposed people and structures.</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19</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729022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smtClean="0"/>
              <a:t>Outline</a:t>
            </a:r>
            <a:endParaRPr lang="en-US" dirty="0"/>
          </a:p>
        </p:txBody>
      </p:sp>
      <p:sp>
        <p:nvSpPr>
          <p:cNvPr id="80899" name="Rectangle 3"/>
          <p:cNvSpPr>
            <a:spLocks noGrp="1" noChangeArrowheads="1"/>
          </p:cNvSpPr>
          <p:nvPr>
            <p:ph idx="1"/>
          </p:nvPr>
        </p:nvSpPr>
        <p:spPr/>
        <p:txBody>
          <a:bodyPr/>
          <a:lstStyle/>
          <a:p>
            <a:pPr eaLnBrk="1" hangingPunct="1"/>
            <a:r>
              <a:rPr lang="en-US" dirty="0">
                <a:cs typeface="Arial" charset="0"/>
              </a:rPr>
              <a:t>Statutory Provisions for Financial </a:t>
            </a:r>
            <a:r>
              <a:rPr lang="en-US" dirty="0" smtClean="0">
                <a:cs typeface="Arial" charset="0"/>
              </a:rPr>
              <a:t>Responsibility</a:t>
            </a:r>
          </a:p>
          <a:p>
            <a:pPr eaLnBrk="1" hangingPunct="1"/>
            <a:endParaRPr lang="en-US" dirty="0" smtClean="0">
              <a:cs typeface="Arial" charset="0"/>
            </a:endParaRPr>
          </a:p>
          <a:p>
            <a:pPr eaLnBrk="1" hangingPunct="1"/>
            <a:r>
              <a:rPr lang="en-US" dirty="0" smtClean="0">
                <a:cs typeface="Arial" charset="0"/>
              </a:rPr>
              <a:t>GAO Study</a:t>
            </a:r>
            <a:endParaRPr lang="en-US" dirty="0"/>
          </a:p>
          <a:p>
            <a:pPr eaLnBrk="1" hangingPunct="1"/>
            <a:endParaRPr lang="en-US" dirty="0"/>
          </a:p>
          <a:p>
            <a:pPr eaLnBrk="1" hangingPunct="1"/>
            <a:r>
              <a:rPr lang="en-US" dirty="0"/>
              <a:t>Third Party Maximum Probable Loss </a:t>
            </a:r>
            <a:r>
              <a:rPr lang="en-US" dirty="0" smtClean="0"/>
              <a:t>Methodologies</a:t>
            </a:r>
          </a:p>
          <a:p>
            <a:pPr eaLnBrk="1" hangingPunct="1"/>
            <a:endParaRPr lang="en-US" dirty="0" smtClean="0"/>
          </a:p>
          <a:p>
            <a:pPr eaLnBrk="1" hangingPunct="1"/>
            <a:r>
              <a:rPr lang="en-US" dirty="0" smtClean="0"/>
              <a:t>Way Forward</a:t>
            </a:r>
            <a:endParaRPr lang="en-US" dirty="0"/>
          </a:p>
          <a:p>
            <a:endParaRPr lang="en-US" dirty="0"/>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Profile Method</a:t>
            </a:r>
            <a:r>
              <a:rPr lang="en-US" sz="2000" dirty="0"/>
              <a:t/>
            </a:r>
            <a:br>
              <a:rPr lang="en-US" sz="2000" dirty="0"/>
            </a:br>
            <a:r>
              <a:rPr lang="en-US" sz="2000" b="0" dirty="0"/>
              <a:t>Example Output</a:t>
            </a:r>
            <a:endParaRPr lang="en-US" dirty="0"/>
          </a:p>
        </p:txBody>
      </p:sp>
      <p:sp>
        <p:nvSpPr>
          <p:cNvPr id="3" name="Date Placeholder 2"/>
          <p:cNvSpPr>
            <a:spLocks noGrp="1"/>
          </p:cNvSpPr>
          <p:nvPr>
            <p:ph type="dt" sz="half" idx="10"/>
          </p:nvPr>
        </p:nvSpPr>
        <p:spPr/>
        <p:txBody>
          <a:bodyPr/>
          <a:lstStyle/>
          <a:p>
            <a:r>
              <a:rPr lang="en-US" dirty="0" smtClean="0"/>
              <a:t>10/09/2012</a:t>
            </a:r>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F1F6FF14-FC6A-41B6-B2DC-884C6B7C3F2E}" type="slidenum">
              <a:rPr lang="en-US" smtClean="0"/>
              <a:pPr/>
              <a:t>20</a:t>
            </a:fld>
            <a:endParaRPr lang="en-US" dirty="0"/>
          </a:p>
        </p:txBody>
      </p:sp>
      <p:graphicFrame>
        <p:nvGraphicFramePr>
          <p:cNvPr id="6" name="Object 5"/>
          <p:cNvGraphicFramePr>
            <a:graphicFrameLocks noGrp="1" noChangeAspect="1"/>
          </p:cNvGraphicFramePr>
          <p:nvPr/>
        </p:nvGraphicFramePr>
        <p:xfrm>
          <a:off x="1006475" y="1508125"/>
          <a:ext cx="7440613" cy="3956050"/>
        </p:xfrm>
        <a:graphic>
          <a:graphicData uri="http://schemas.openxmlformats.org/presentationml/2006/ole">
            <mc:AlternateContent xmlns:mc="http://schemas.openxmlformats.org/markup-compatibility/2006">
              <mc:Choice xmlns:v="urn:schemas-microsoft-com:vml" Requires="v">
                <p:oleObj spid="_x0000_s3102" name="Chart" r:id="rId3" imgW="4962449" imgH="2638349" progId="Excel.Chart.8">
                  <p:embed/>
                </p:oleObj>
              </mc:Choice>
              <mc:Fallback>
                <p:oleObj name="Chart" r:id="rId3" imgW="4962449" imgH="2638349" progId="Excel.Chart.8">
                  <p:embed/>
                  <p:pic>
                    <p:nvPicPr>
                      <p:cNvPr id="0" name="Object 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6475" y="1508125"/>
                        <a:ext cx="7440613" cy="3956050"/>
                      </a:xfrm>
                      <a:prstGeom prst="rect">
                        <a:avLst/>
                      </a:prstGeom>
                      <a:noFill/>
                      <a:ln>
                        <a:noFill/>
                      </a:ln>
                      <a:effectLst/>
                      <a:extLst>
                        <a:ext uri="{909E8E84-426E-40DD-AFC4-6F175D3DCCD1}">
                          <a14:hiddenFill xmlns:a14="http://schemas.microsoft.com/office/drawing/2010/main">
                            <a:solidFill>
                              <a:srgbClr val="C9E4FF"/>
                            </a:solidFill>
                          </a14:hiddenFill>
                        </a:ext>
                        <a:ext uri="{91240B29-F687-4F45-9708-019B960494DF}">
                          <a14:hiddenLine xmlns:a14="http://schemas.microsoft.com/office/drawing/2010/main" w="25400">
                            <a:solidFill>
                              <a:srgbClr val="04248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9830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ctrTitle" idx="4294967295"/>
          </p:nvPr>
        </p:nvSpPr>
        <p:spPr>
          <a:xfrm>
            <a:off x="685800" y="2286000"/>
            <a:ext cx="7772400" cy="1143000"/>
          </a:xfrm>
        </p:spPr>
        <p:txBody>
          <a:bodyPr/>
          <a:lstStyle/>
          <a:p>
            <a:pPr algn="ctr" eaLnBrk="1" hangingPunct="1"/>
            <a:r>
              <a:rPr lang="en-US" dirty="0" smtClean="0">
                <a:solidFill>
                  <a:schemeClr val="accent2"/>
                </a:solidFill>
                <a:cs typeface="Arial" charset="0"/>
              </a:rPr>
              <a:t>Way Forward</a:t>
            </a: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21</a:t>
            </a:fld>
            <a:endParaRPr lang="en-US" dirty="0"/>
          </a:p>
        </p:txBody>
      </p:sp>
    </p:spTree>
    <p:extLst>
      <p:ext uri="{BB962C8B-B14F-4D97-AF65-F5344CB8AC3E}">
        <p14:creationId xmlns:p14="http://schemas.microsoft.com/office/powerpoint/2010/main" val="36585436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GAO Recommendation</a:t>
            </a:r>
            <a:endParaRPr lang="en-US" dirty="0"/>
          </a:p>
        </p:txBody>
      </p:sp>
      <p:sp>
        <p:nvSpPr>
          <p:cNvPr id="3" name="Content Placeholder 2"/>
          <p:cNvSpPr>
            <a:spLocks noGrp="1"/>
          </p:cNvSpPr>
          <p:nvPr>
            <p:ph idx="1"/>
          </p:nvPr>
        </p:nvSpPr>
        <p:spPr/>
        <p:txBody>
          <a:bodyPr/>
          <a:lstStyle/>
          <a:p>
            <a:pPr lvl="0"/>
            <a:r>
              <a:rPr lang="en-US" dirty="0"/>
              <a:t>To better ensure the accuracy of FAA’s determination of the amount of insurance coverage required for an FAA commercial space launch license, we recommend that the Secretary of Transportation direct the Associate Administrator for Commercial Space Transportation to review and periodically reassess FAA’s maximum probable loss methodology—including assessing the reasonableness of the assumptions used.</a:t>
            </a:r>
          </a:p>
          <a:p>
            <a:pPr lvl="0"/>
            <a:endParaRPr lang="en-US" dirty="0" smtClean="0"/>
          </a:p>
          <a:p>
            <a:pPr lvl="0"/>
            <a:r>
              <a:rPr lang="en-US" dirty="0" smtClean="0"/>
              <a:t>For </a:t>
            </a:r>
            <a:r>
              <a:rPr lang="en-US" dirty="0"/>
              <a:t>these reviews, the Associate Administrator should consider using external experts such as risk modelers, document the outcomes, and adjust the methodology, as appropriate, considering the costs. </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22</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3482517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 Efforts</a:t>
            </a:r>
            <a:endParaRPr lang="en-US" dirty="0"/>
          </a:p>
        </p:txBody>
      </p:sp>
      <p:sp>
        <p:nvSpPr>
          <p:cNvPr id="3" name="Content Placeholder 2"/>
          <p:cNvSpPr>
            <a:spLocks noGrp="1"/>
          </p:cNvSpPr>
          <p:nvPr>
            <p:ph idx="1"/>
          </p:nvPr>
        </p:nvSpPr>
        <p:spPr/>
        <p:txBody>
          <a:bodyPr/>
          <a:lstStyle/>
          <a:p>
            <a:r>
              <a:rPr lang="en-US" dirty="0" smtClean="0"/>
              <a:t>The </a:t>
            </a:r>
            <a:r>
              <a:rPr lang="en-US" dirty="0"/>
              <a:t>FAA </a:t>
            </a:r>
            <a:r>
              <a:rPr lang="en-US" dirty="0" smtClean="0"/>
              <a:t>is currently reviewing its </a:t>
            </a:r>
            <a:r>
              <a:rPr lang="en-US" dirty="0"/>
              <a:t>current methodology for calculating </a:t>
            </a:r>
            <a:r>
              <a:rPr lang="en-US" dirty="0" smtClean="0"/>
              <a:t>MPL.</a:t>
            </a:r>
          </a:p>
          <a:p>
            <a:pPr lvl="1"/>
            <a:r>
              <a:rPr lang="en-US" dirty="0" smtClean="0"/>
              <a:t>Risk profile or other methodology may offer improvements.</a:t>
            </a:r>
          </a:p>
          <a:p>
            <a:pPr lvl="1"/>
            <a:r>
              <a:rPr lang="en-US" dirty="0" smtClean="0"/>
              <a:t>Will not add precision if no improvement in accuracy.</a:t>
            </a:r>
          </a:p>
          <a:p>
            <a:pPr lvl="1"/>
            <a:r>
              <a:rPr lang="en-US" dirty="0" smtClean="0"/>
              <a:t>Estimating the cost of extreme events remains difficult.</a:t>
            </a:r>
          </a:p>
          <a:p>
            <a:endParaRPr lang="en-US" dirty="0" smtClean="0"/>
          </a:p>
          <a:p>
            <a:r>
              <a:rPr lang="en-US" dirty="0" smtClean="0"/>
              <a:t>If </a:t>
            </a:r>
            <a:r>
              <a:rPr lang="en-US" dirty="0"/>
              <a:t>its budget allows, the FAA will solicit outside expertise for this review.</a:t>
            </a:r>
          </a:p>
          <a:p>
            <a:pPr marL="0" indent="0">
              <a:buNone/>
            </a:pPr>
            <a:r>
              <a:rPr lang="en-US" dirty="0" smtClean="0"/>
              <a:t>  </a:t>
            </a:r>
            <a:r>
              <a:rPr lang="en-US" dirty="0"/>
              <a:t> </a:t>
            </a:r>
          </a:p>
          <a:p>
            <a:r>
              <a:rPr lang="en-US" dirty="0"/>
              <a:t>The FAA will also plan to periodically review and update, if necessary, </a:t>
            </a:r>
            <a:r>
              <a:rPr lang="en-US" dirty="0" smtClean="0"/>
              <a:t>its </a:t>
            </a:r>
            <a:r>
              <a:rPr lang="en-US" dirty="0"/>
              <a:t>MPL methodology. </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23</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278056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idx="4294967295"/>
          </p:nvPr>
        </p:nvSpPr>
        <p:spPr>
          <a:xfrm>
            <a:off x="685800" y="2286000"/>
            <a:ext cx="7772400" cy="1143000"/>
          </a:xfrm>
        </p:spPr>
        <p:txBody>
          <a:bodyPr/>
          <a:lstStyle/>
          <a:p>
            <a:pPr algn="ctr" eaLnBrk="1" hangingPunct="1"/>
            <a:r>
              <a:rPr lang="en-US" dirty="0" smtClean="0">
                <a:solidFill>
                  <a:schemeClr val="accent2"/>
                </a:solidFill>
                <a:cs typeface="Arial" charset="0"/>
              </a:rPr>
              <a:t>Statutory Provisions for Financial Responsibility</a:t>
            </a: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3</a:t>
            </a:fld>
            <a:endParaRPr lang="en-US" dirty="0"/>
          </a:p>
        </p:txBody>
      </p:sp>
    </p:spTree>
    <p:extLst>
      <p:ext uri="{BB962C8B-B14F-4D97-AF65-F5344CB8AC3E}">
        <p14:creationId xmlns:p14="http://schemas.microsoft.com/office/powerpoint/2010/main" val="3962144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47675" y="214313"/>
            <a:ext cx="8331200" cy="1004887"/>
          </a:xfrm>
          <a:noFill/>
        </p:spPr>
        <p:txBody>
          <a:bodyPr lIns="92075" tIns="46038" rIns="92075" bIns="46038"/>
          <a:lstStyle/>
          <a:p>
            <a:pPr eaLnBrk="1" hangingPunct="1"/>
            <a:r>
              <a:rPr lang="en-US" dirty="0" smtClean="0"/>
              <a:t>Insurance</a:t>
            </a:r>
          </a:p>
        </p:txBody>
      </p:sp>
      <p:sp>
        <p:nvSpPr>
          <p:cNvPr id="5124" name="Rectangle 3"/>
          <p:cNvSpPr>
            <a:spLocks noGrp="1" noChangeArrowheads="1"/>
          </p:cNvSpPr>
          <p:nvPr>
            <p:ph type="body" idx="1"/>
          </p:nvPr>
        </p:nvSpPr>
        <p:spPr>
          <a:noFill/>
        </p:spPr>
        <p:txBody>
          <a:bodyPr lIns="92075" tIns="46038" rIns="92075" bIns="46038"/>
          <a:lstStyle/>
          <a:p>
            <a:pPr eaLnBrk="1" hangingPunct="1"/>
            <a:r>
              <a:rPr lang="en-US" dirty="0" smtClean="0"/>
              <a:t>Licensees and Permittees must obtain liability insurance or demonstrate financial responsibility to compensate for the maximum probable loss (MPL) from claims by:</a:t>
            </a:r>
          </a:p>
          <a:p>
            <a:pPr lvl="1" eaLnBrk="1" hangingPunct="1"/>
            <a:r>
              <a:rPr lang="en-US" dirty="0" smtClean="0"/>
              <a:t>A third party for death, bodily injury, or property damage or loss; and</a:t>
            </a:r>
          </a:p>
          <a:p>
            <a:pPr lvl="1" eaLnBrk="1" hangingPunct="1"/>
            <a:r>
              <a:rPr lang="en-US" dirty="0" smtClean="0"/>
              <a:t>The U.S. Government for damage or loss to government property.</a:t>
            </a:r>
            <a:endParaRPr lang="en-US" sz="2400" dirty="0" smtClean="0"/>
          </a:p>
          <a:p>
            <a:pPr eaLnBrk="1" hangingPunct="1"/>
            <a:endParaRPr lang="en-US" dirty="0" smtClean="0"/>
          </a:p>
          <a:p>
            <a:pPr eaLnBrk="1" hangingPunct="1"/>
            <a:r>
              <a:rPr lang="en-US" dirty="0" smtClean="0"/>
              <a:t>Statutory ceilings:</a:t>
            </a:r>
          </a:p>
          <a:p>
            <a:pPr lvl="1" eaLnBrk="1" hangingPunct="1"/>
            <a:r>
              <a:rPr lang="en-US" dirty="0" smtClean="0"/>
              <a:t>Third party - $500M maximum</a:t>
            </a:r>
          </a:p>
          <a:p>
            <a:pPr lvl="1" eaLnBrk="1" hangingPunct="1"/>
            <a:r>
              <a:rPr lang="en-US" dirty="0" smtClean="0"/>
              <a:t>Government property  - $100M maximum</a:t>
            </a:r>
          </a:p>
          <a:p>
            <a:pPr lvl="1" eaLnBrk="1" hangingPunct="1"/>
            <a:endParaRPr lang="en-US" dirty="0" smtClean="0"/>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4</a:t>
            </a:fld>
            <a:endParaRPr lang="en-US" dirty="0"/>
          </a:p>
        </p:txBody>
      </p:sp>
    </p:spTree>
    <p:extLst>
      <p:ext uri="{BB962C8B-B14F-4D97-AF65-F5344CB8AC3E}">
        <p14:creationId xmlns:p14="http://schemas.microsoft.com/office/powerpoint/2010/main" val="33119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47675" y="214313"/>
            <a:ext cx="8331200" cy="1004887"/>
          </a:xfrm>
          <a:noFill/>
        </p:spPr>
        <p:txBody>
          <a:bodyPr lIns="92075" tIns="46038" rIns="92075" bIns="46038"/>
          <a:lstStyle/>
          <a:p>
            <a:pPr eaLnBrk="1" hangingPunct="1"/>
            <a:r>
              <a:rPr lang="en-US" dirty="0" smtClean="0"/>
              <a:t>Indemnification</a:t>
            </a:r>
          </a:p>
        </p:txBody>
      </p:sp>
      <p:sp>
        <p:nvSpPr>
          <p:cNvPr id="7172" name="Rectangle 3"/>
          <p:cNvSpPr>
            <a:spLocks noGrp="1" noChangeArrowheads="1"/>
          </p:cNvSpPr>
          <p:nvPr>
            <p:ph type="body" idx="1"/>
          </p:nvPr>
        </p:nvSpPr>
        <p:spPr>
          <a:noFill/>
        </p:spPr>
        <p:txBody>
          <a:bodyPr lIns="92075" tIns="46038" rIns="92075" bIns="46038"/>
          <a:lstStyle/>
          <a:p>
            <a:pPr eaLnBrk="1" hangingPunct="1">
              <a:lnSpc>
                <a:spcPct val="90000"/>
              </a:lnSpc>
            </a:pPr>
            <a:r>
              <a:rPr lang="en-US" dirty="0" smtClean="0"/>
              <a:t>The U.S. Government </a:t>
            </a:r>
            <a:r>
              <a:rPr lang="en-US" dirty="0"/>
              <a:t>will indemnify, </a:t>
            </a:r>
            <a:r>
              <a:rPr lang="en-US" dirty="0" smtClean="0"/>
              <a:t>subject </a:t>
            </a:r>
            <a:r>
              <a:rPr lang="en-US" dirty="0"/>
              <a:t>to Congressional </a:t>
            </a:r>
            <a:r>
              <a:rPr lang="en-US" dirty="0" smtClean="0"/>
              <a:t>appropriation, a licensee for any claims above the insured amount.</a:t>
            </a:r>
          </a:p>
          <a:p>
            <a:pPr lvl="1" eaLnBrk="1" hangingPunct="1">
              <a:lnSpc>
                <a:spcPct val="90000"/>
              </a:lnSpc>
            </a:pPr>
            <a:r>
              <a:rPr lang="en-US" dirty="0" smtClean="0"/>
              <a:t>Up to $1.5B adjusted for inflation</a:t>
            </a:r>
          </a:p>
          <a:p>
            <a:pPr lvl="1" eaLnBrk="1" hangingPunct="1">
              <a:lnSpc>
                <a:spcPct val="90000"/>
              </a:lnSpc>
            </a:pPr>
            <a:r>
              <a:rPr lang="en-US" dirty="0" smtClean="0"/>
              <a:t>Approx. $2.7B</a:t>
            </a:r>
          </a:p>
          <a:p>
            <a:pPr lvl="1" eaLnBrk="1" hangingPunct="1">
              <a:lnSpc>
                <a:spcPct val="90000"/>
              </a:lnSpc>
            </a:pPr>
            <a:endParaRPr lang="en-US" sz="1200" dirty="0" smtClean="0"/>
          </a:p>
          <a:p>
            <a:pPr eaLnBrk="1" hangingPunct="1">
              <a:lnSpc>
                <a:spcPct val="90000"/>
              </a:lnSpc>
            </a:pPr>
            <a:r>
              <a:rPr lang="en-US" dirty="0" smtClean="0"/>
              <a:t>S</a:t>
            </a:r>
            <a:r>
              <a:rPr lang="en-US" dirty="0" smtClean="0">
                <a:solidFill>
                  <a:srgbClr val="000000"/>
                </a:solidFill>
                <a:cs typeface="Times New Roman" pitchFamily="18" charset="0"/>
              </a:rPr>
              <a:t>pace flight participants are not eligible for indemnification. </a:t>
            </a:r>
          </a:p>
          <a:p>
            <a:pPr eaLnBrk="1" hangingPunct="1">
              <a:lnSpc>
                <a:spcPct val="90000"/>
              </a:lnSpc>
            </a:pPr>
            <a:endParaRPr lang="en-US" dirty="0" smtClean="0">
              <a:solidFill>
                <a:srgbClr val="000000"/>
              </a:solidFill>
              <a:cs typeface="Times New Roman" pitchFamily="18" charset="0"/>
            </a:endParaRPr>
          </a:p>
          <a:p>
            <a:pPr eaLnBrk="1" hangingPunct="1">
              <a:lnSpc>
                <a:spcPct val="90000"/>
              </a:lnSpc>
            </a:pPr>
            <a:r>
              <a:rPr lang="en-US" dirty="0" smtClean="0">
                <a:solidFill>
                  <a:srgbClr val="000000"/>
                </a:solidFill>
                <a:cs typeface="Times New Roman" pitchFamily="18" charset="0"/>
              </a:rPr>
              <a:t>This provision sunsets on December 31, 2012. </a:t>
            </a:r>
          </a:p>
          <a:p>
            <a:pPr lvl="1">
              <a:lnSpc>
                <a:spcPct val="90000"/>
              </a:lnSpc>
            </a:pPr>
            <a:r>
              <a:rPr lang="en-US" dirty="0" smtClean="0">
                <a:solidFill>
                  <a:srgbClr val="000000"/>
                </a:solidFill>
                <a:cs typeface="Times New Roman" pitchFamily="18" charset="0"/>
              </a:rPr>
              <a:t>Previous sunsets: 1993, 1999, 2000, 2004, 2009</a:t>
            </a:r>
          </a:p>
          <a:p>
            <a:pPr eaLnBrk="1" hangingPunct="1">
              <a:lnSpc>
                <a:spcPct val="90000"/>
              </a:lnSpc>
            </a:pPr>
            <a:endParaRPr lang="en-US" dirty="0" smtClean="0">
              <a:solidFill>
                <a:srgbClr val="000000"/>
              </a:solidFill>
              <a:cs typeface="Times New Roman" pitchFamily="18" charset="0"/>
            </a:endParaRP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5</a:t>
            </a:fld>
            <a:endParaRPr lang="en-US" dirty="0"/>
          </a:p>
        </p:txBody>
      </p:sp>
    </p:spTree>
    <p:extLst>
      <p:ext uri="{BB962C8B-B14F-4D97-AF65-F5344CB8AC3E}">
        <p14:creationId xmlns:p14="http://schemas.microsoft.com/office/powerpoint/2010/main" val="2669092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358775" y="188913"/>
            <a:ext cx="8470900" cy="1004887"/>
          </a:xfrm>
          <a:noFill/>
        </p:spPr>
        <p:txBody>
          <a:bodyPr lIns="92075" tIns="46038" rIns="92075" bIns="46038"/>
          <a:lstStyle/>
          <a:p>
            <a:pPr eaLnBrk="1" hangingPunct="1"/>
            <a:r>
              <a:rPr lang="en-US" dirty="0" smtClean="0"/>
              <a:t>Cross-Waivers</a:t>
            </a:r>
          </a:p>
        </p:txBody>
      </p:sp>
      <p:sp>
        <p:nvSpPr>
          <p:cNvPr id="6148" name="Rectangle 3"/>
          <p:cNvSpPr>
            <a:spLocks noGrp="1" noChangeArrowheads="1"/>
          </p:cNvSpPr>
          <p:nvPr>
            <p:ph type="body" idx="1"/>
          </p:nvPr>
        </p:nvSpPr>
        <p:spPr>
          <a:noFill/>
        </p:spPr>
        <p:txBody>
          <a:bodyPr lIns="92075" tIns="46038" rIns="92075" bIns="46038"/>
          <a:lstStyle/>
          <a:p>
            <a:pPr eaLnBrk="1" hangingPunct="1">
              <a:lnSpc>
                <a:spcPct val="90000"/>
              </a:lnSpc>
            </a:pPr>
            <a:r>
              <a:rPr lang="en-US" dirty="0" smtClean="0"/>
              <a:t>A licensee must sign reciprocal waivers of claims with its contractors, its customers, and the U.S. government.</a:t>
            </a:r>
          </a:p>
          <a:p>
            <a:pPr eaLnBrk="1" hangingPunct="1">
              <a:lnSpc>
                <a:spcPct val="90000"/>
              </a:lnSpc>
            </a:pPr>
            <a:endParaRPr lang="en-US" sz="1200" dirty="0" smtClean="0"/>
          </a:p>
          <a:p>
            <a:pPr eaLnBrk="1" hangingPunct="1">
              <a:lnSpc>
                <a:spcPct val="90000"/>
              </a:lnSpc>
            </a:pPr>
            <a:r>
              <a:rPr lang="en-US" dirty="0" smtClean="0"/>
              <a:t>Each party waives and releases claims against the other parties to the waivers and agrees to assume financial responsibility for:</a:t>
            </a:r>
          </a:p>
          <a:p>
            <a:pPr lvl="1">
              <a:lnSpc>
                <a:spcPct val="90000"/>
              </a:lnSpc>
            </a:pPr>
            <a:r>
              <a:rPr lang="en-US" dirty="0" smtClean="0"/>
              <a:t>P</a:t>
            </a:r>
            <a:r>
              <a:rPr lang="en-US" sz="2000" dirty="0" smtClean="0"/>
              <a:t>roperty damage it sustains, and</a:t>
            </a:r>
          </a:p>
          <a:p>
            <a:pPr lvl="1">
              <a:lnSpc>
                <a:spcPct val="90000"/>
              </a:lnSpc>
            </a:pPr>
            <a:r>
              <a:rPr lang="en-US" dirty="0" smtClean="0"/>
              <a:t>F</a:t>
            </a:r>
            <a:r>
              <a:rPr lang="en-US" sz="2000" dirty="0" smtClean="0"/>
              <a:t>or bodily injury or property damage sustained by its own employees.</a:t>
            </a:r>
          </a:p>
          <a:p>
            <a:pPr eaLnBrk="1" hangingPunct="1">
              <a:lnSpc>
                <a:spcPct val="90000"/>
              </a:lnSpc>
            </a:pPr>
            <a:endParaRPr lang="en-US" sz="1200" dirty="0" smtClean="0"/>
          </a:p>
          <a:p>
            <a:pPr eaLnBrk="1" hangingPunct="1">
              <a:lnSpc>
                <a:spcPct val="90000"/>
              </a:lnSpc>
            </a:pPr>
            <a:r>
              <a:rPr lang="en-US" dirty="0" smtClean="0"/>
              <a:t>Purpose is to reduce litigation expenses by requiring launch participants to assume responsibility for their own losses.</a:t>
            </a:r>
          </a:p>
          <a:p>
            <a:pPr eaLnBrk="1" hangingPunct="1">
              <a:lnSpc>
                <a:spcPct val="90000"/>
              </a:lnSpc>
            </a:pPr>
            <a:endParaRPr lang="en-US" sz="1200" dirty="0" smtClean="0"/>
          </a:p>
          <a:p>
            <a:pPr eaLnBrk="1" hangingPunct="1">
              <a:lnSpc>
                <a:spcPct val="90000"/>
              </a:lnSpc>
            </a:pPr>
            <a:r>
              <a:rPr lang="en-US" dirty="0" smtClean="0">
                <a:solidFill>
                  <a:srgbClr val="000000"/>
                </a:solidFill>
                <a:cs typeface="Times New Roman" pitchFamily="18" charset="0"/>
              </a:rPr>
              <a:t>Crew and space flight participants must execute reciprocal waivers of claims with the federal government.</a:t>
            </a:r>
            <a:endParaRPr lang="en-US" dirty="0" smtClean="0"/>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pPr/>
              <a:t>6</a:t>
            </a:fld>
            <a:endParaRPr lang="en-US" dirty="0"/>
          </a:p>
        </p:txBody>
      </p:sp>
    </p:spTree>
    <p:extLst>
      <p:ext uri="{BB962C8B-B14F-4D97-AF65-F5344CB8AC3E}">
        <p14:creationId xmlns:p14="http://schemas.microsoft.com/office/powerpoint/2010/main" val="1466641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ctrTitle" idx="4294967295"/>
          </p:nvPr>
        </p:nvSpPr>
        <p:spPr>
          <a:xfrm>
            <a:off x="685800" y="2286000"/>
            <a:ext cx="7772400" cy="1143000"/>
          </a:xfrm>
        </p:spPr>
        <p:txBody>
          <a:bodyPr/>
          <a:lstStyle/>
          <a:p>
            <a:pPr algn="ctr" eaLnBrk="1" hangingPunct="1"/>
            <a:r>
              <a:rPr lang="en-US" dirty="0" smtClean="0">
                <a:solidFill>
                  <a:schemeClr val="accent2"/>
                </a:solidFill>
                <a:cs typeface="Arial" charset="0"/>
              </a:rPr>
              <a:t>GAO Study</a:t>
            </a:r>
          </a:p>
        </p:txBody>
      </p:sp>
      <p:sp>
        <p:nvSpPr>
          <p:cNvPr id="2" name="Date Placeholder 1"/>
          <p:cNvSpPr>
            <a:spLocks noGrp="1"/>
          </p:cNvSpPr>
          <p:nvPr>
            <p:ph type="dt" sz="half" idx="10"/>
          </p:nvPr>
        </p:nvSpPr>
        <p:spPr/>
        <p:txBody>
          <a:bodyPr/>
          <a:lstStyle/>
          <a:p>
            <a:r>
              <a:rPr lang="en-US" dirty="0" smtClean="0"/>
              <a:t>10/09/2012</a:t>
            </a:r>
            <a:endParaRPr lang="en-US" dirty="0"/>
          </a:p>
        </p:txBody>
      </p:sp>
      <p:sp>
        <p:nvSpPr>
          <p:cNvPr id="3" name="Footer Placeholder 2"/>
          <p:cNvSpPr>
            <a:spLocks noGrp="1"/>
          </p:cNvSpPr>
          <p:nvPr>
            <p:ph type="ftr" sz="quarter" idx="11"/>
          </p:nvPr>
        </p:nvSpPr>
        <p:spPr/>
        <p:txBody>
          <a:bodyPr/>
          <a:lstStyle/>
          <a:p>
            <a:r>
              <a:rPr lang="en-US" dirty="0" smtClean="0"/>
              <a:t>GAO Indemnification Study</a:t>
            </a:r>
            <a:endParaRPr lang="en-US" dirty="0"/>
          </a:p>
        </p:txBody>
      </p:sp>
      <p:sp>
        <p:nvSpPr>
          <p:cNvPr id="4" name="Slide Number Placeholder 3"/>
          <p:cNvSpPr>
            <a:spLocks noGrp="1"/>
          </p:cNvSpPr>
          <p:nvPr>
            <p:ph type="sldNum" sz="quarter" idx="12"/>
          </p:nvPr>
        </p:nvSpPr>
        <p:spPr/>
        <p:txBody>
          <a:bodyPr/>
          <a:lstStyle/>
          <a:p>
            <a:fld id="{8579F915-29B1-4ADF-B1F4-B9108899500C}" type="slidenum">
              <a:rPr lang="en-US" smtClean="0"/>
              <a:pPr/>
              <a:t>7</a:t>
            </a:fld>
            <a:endParaRPr lang="en-US" dirty="0"/>
          </a:p>
        </p:txBody>
      </p:sp>
    </p:spTree>
    <p:extLst>
      <p:ext uri="{BB962C8B-B14F-4D97-AF65-F5344CB8AC3E}">
        <p14:creationId xmlns:p14="http://schemas.microsoft.com/office/powerpoint/2010/main" val="2317936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GAO Study</a:t>
            </a:r>
            <a:endParaRPr lang="en-US" dirty="0"/>
          </a:p>
        </p:txBody>
      </p:sp>
      <p:sp>
        <p:nvSpPr>
          <p:cNvPr id="3" name="Content Placeholder 2"/>
          <p:cNvSpPr>
            <a:spLocks noGrp="1"/>
          </p:cNvSpPr>
          <p:nvPr>
            <p:ph idx="1"/>
          </p:nvPr>
        </p:nvSpPr>
        <p:spPr/>
        <p:txBody>
          <a:bodyPr/>
          <a:lstStyle/>
          <a:p>
            <a:pPr lvl="0"/>
            <a:r>
              <a:rPr lang="en-US" dirty="0"/>
              <a:t>GAO was asked to </a:t>
            </a:r>
            <a:r>
              <a:rPr lang="en-US" dirty="0" smtClean="0"/>
              <a:t>address:</a:t>
            </a:r>
          </a:p>
          <a:p>
            <a:pPr lvl="0"/>
            <a:endParaRPr lang="en-US" dirty="0" smtClean="0"/>
          </a:p>
          <a:p>
            <a:pPr marL="857250" lvl="1" indent="-457200">
              <a:buFont typeface="+mj-lt"/>
              <a:buAutoNum type="arabicPeriod"/>
            </a:pPr>
            <a:r>
              <a:rPr lang="en-US" dirty="0" smtClean="0"/>
              <a:t>The </a:t>
            </a:r>
            <a:r>
              <a:rPr lang="en-US" dirty="0"/>
              <a:t>U.S. government’s indemnification policy compared to policies of other countries</a:t>
            </a:r>
            <a:r>
              <a:rPr lang="en-US" dirty="0" smtClean="0"/>
              <a:t>,</a:t>
            </a:r>
          </a:p>
          <a:p>
            <a:pPr marL="857250" lvl="1" indent="-457200">
              <a:buFont typeface="+mj-lt"/>
              <a:buAutoNum type="arabicPeriod"/>
            </a:pPr>
            <a:r>
              <a:rPr lang="en-US" dirty="0" smtClean="0"/>
              <a:t>The </a:t>
            </a:r>
            <a:r>
              <a:rPr lang="en-US" dirty="0"/>
              <a:t>ability and willingness of the insurance market to provide additional coverage</a:t>
            </a:r>
            <a:r>
              <a:rPr lang="en-US" dirty="0" smtClean="0"/>
              <a:t>,</a:t>
            </a:r>
          </a:p>
          <a:p>
            <a:pPr marL="857250" lvl="1" indent="-457200">
              <a:buFont typeface="+mj-lt"/>
              <a:buAutoNum type="arabicPeriod"/>
            </a:pPr>
            <a:r>
              <a:rPr lang="en-US" dirty="0" smtClean="0"/>
              <a:t>The </a:t>
            </a:r>
            <a:r>
              <a:rPr lang="en-US" dirty="0"/>
              <a:t>effects of ending indemnification on the competitiveness of U.S. launch </a:t>
            </a:r>
            <a:r>
              <a:rPr lang="en-US" dirty="0" smtClean="0"/>
              <a:t>companies, and</a:t>
            </a:r>
          </a:p>
          <a:p>
            <a:pPr marL="857250" lvl="1" indent="-457200">
              <a:buFont typeface="+mj-lt"/>
              <a:buAutoNum type="arabicPeriod"/>
            </a:pPr>
            <a:r>
              <a:rPr lang="en-US" dirty="0"/>
              <a:t>The federal government’s potential costs for </a:t>
            </a:r>
            <a:r>
              <a:rPr lang="en-US" dirty="0" smtClean="0"/>
              <a:t>indemnification</a:t>
            </a:r>
            <a:r>
              <a:rPr lang="en-US" dirty="0"/>
              <a:t>.</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8</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74998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Indemnification In Other Countries</a:t>
            </a:r>
            <a:endParaRPr lang="en-US" dirty="0"/>
          </a:p>
        </p:txBody>
      </p:sp>
      <p:sp>
        <p:nvSpPr>
          <p:cNvPr id="3" name="Content Placeholder 2"/>
          <p:cNvSpPr>
            <a:spLocks noGrp="1"/>
          </p:cNvSpPr>
          <p:nvPr>
            <p:ph idx="1"/>
          </p:nvPr>
        </p:nvSpPr>
        <p:spPr/>
        <p:txBody>
          <a:bodyPr/>
          <a:lstStyle/>
          <a:p>
            <a:pPr marL="0" lvl="0" indent="0">
              <a:buNone/>
            </a:pPr>
            <a:r>
              <a:rPr lang="en-US" u="sng" dirty="0" smtClean="0"/>
              <a:t>GAO Finding</a:t>
            </a:r>
            <a:r>
              <a:rPr lang="en-US" dirty="0" smtClean="0"/>
              <a:t>:</a:t>
            </a:r>
          </a:p>
          <a:p>
            <a:pPr marL="0" lvl="0" indent="0">
              <a:buNone/>
            </a:pPr>
            <a:endParaRPr lang="en-US" dirty="0" smtClean="0"/>
          </a:p>
          <a:p>
            <a:pPr lvl="0"/>
            <a:r>
              <a:rPr lang="en-US" dirty="0" smtClean="0"/>
              <a:t>The </a:t>
            </a:r>
            <a:r>
              <a:rPr lang="en-US" dirty="0"/>
              <a:t>United States provides less commercial space launch indemnification for third party losses than China, France, and Russia. </a:t>
            </a:r>
          </a:p>
          <a:p>
            <a:endParaRPr lang="en-US" dirty="0"/>
          </a:p>
        </p:txBody>
      </p:sp>
      <p:sp>
        <p:nvSpPr>
          <p:cNvPr id="4" name="Footer Placeholder 3"/>
          <p:cNvSpPr>
            <a:spLocks noGrp="1"/>
          </p:cNvSpPr>
          <p:nvPr>
            <p:ph type="ftr" sz="quarter" idx="11"/>
          </p:nvPr>
        </p:nvSpPr>
        <p:spPr/>
        <p:txBody>
          <a:bodyPr/>
          <a:lstStyle/>
          <a:p>
            <a:r>
              <a:rPr lang="en-US" dirty="0" smtClean="0"/>
              <a:t>GAO Indemnification Study</a:t>
            </a:r>
            <a:endParaRPr lang="en-US" dirty="0"/>
          </a:p>
        </p:txBody>
      </p:sp>
      <p:sp>
        <p:nvSpPr>
          <p:cNvPr id="5" name="Slide Number Placeholder 4"/>
          <p:cNvSpPr>
            <a:spLocks noGrp="1"/>
          </p:cNvSpPr>
          <p:nvPr>
            <p:ph type="sldNum" sz="quarter" idx="12"/>
          </p:nvPr>
        </p:nvSpPr>
        <p:spPr/>
        <p:txBody>
          <a:bodyPr/>
          <a:lstStyle/>
          <a:p>
            <a:fld id="{78D3ABA1-EA94-43C0-B992-7CBCC31144F1}" type="slidenum">
              <a:rPr lang="en-US" smtClean="0"/>
              <a:pPr/>
              <a:t>9</a:t>
            </a:fld>
            <a:endParaRPr lang="en-US" dirty="0"/>
          </a:p>
        </p:txBody>
      </p:sp>
      <p:sp>
        <p:nvSpPr>
          <p:cNvPr id="6" name="Date Placeholder 5"/>
          <p:cNvSpPr>
            <a:spLocks noGrp="1"/>
          </p:cNvSpPr>
          <p:nvPr>
            <p:ph type="dt" sz="half" idx="10"/>
          </p:nvPr>
        </p:nvSpPr>
        <p:spPr/>
        <p:txBody>
          <a:bodyPr/>
          <a:lstStyle/>
          <a:p>
            <a:r>
              <a:rPr lang="en-US" dirty="0" smtClean="0"/>
              <a:t>10/09/2012</a:t>
            </a:r>
            <a:endParaRPr lang="en-US" dirty="0"/>
          </a:p>
        </p:txBody>
      </p:sp>
    </p:spTree>
    <p:extLst>
      <p:ext uri="{BB962C8B-B14F-4D97-AF65-F5344CB8AC3E}">
        <p14:creationId xmlns:p14="http://schemas.microsoft.com/office/powerpoint/2010/main" val="3077250795"/>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2526</TotalTime>
  <Words>1297</Words>
  <Application>Microsoft Office PowerPoint</Application>
  <PresentationFormat>On-screen Show (4:3)</PresentationFormat>
  <Paragraphs>233</Paragraphs>
  <Slides>23</Slides>
  <Notes>9</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26" baseType="lpstr">
      <vt:lpstr>1_Custom Design</vt:lpstr>
      <vt:lpstr>2_Custom Design</vt:lpstr>
      <vt:lpstr>Chart</vt:lpstr>
      <vt:lpstr>Office of Commercial Space Transportation</vt:lpstr>
      <vt:lpstr>Outline</vt:lpstr>
      <vt:lpstr>Statutory Provisions for Financial Responsibility</vt:lpstr>
      <vt:lpstr>Insurance</vt:lpstr>
      <vt:lpstr>Indemnification</vt:lpstr>
      <vt:lpstr>Cross-Waivers</vt:lpstr>
      <vt:lpstr>GAO Study</vt:lpstr>
      <vt:lpstr>Scope of GAO Study</vt:lpstr>
      <vt:lpstr>Indemnification In Other Countries</vt:lpstr>
      <vt:lpstr>Insurance Market</vt:lpstr>
      <vt:lpstr>Competitiveness</vt:lpstr>
      <vt:lpstr>USG’s Potential Costs</vt:lpstr>
      <vt:lpstr>USG’s Potential Costs (cont.)</vt:lpstr>
      <vt:lpstr>Third Party Maximum Probable Loss Methodologies</vt:lpstr>
      <vt:lpstr>Important Factors for Any Method</vt:lpstr>
      <vt:lpstr>Overlay Method Approach</vt:lpstr>
      <vt:lpstr>Overlay Method Approach (cont.)</vt:lpstr>
      <vt:lpstr>Overlay Method (cont.) Example</vt:lpstr>
      <vt:lpstr>Risk Profile Method Approach</vt:lpstr>
      <vt:lpstr>Risk Profile Method Example Output</vt:lpstr>
      <vt:lpstr>Way Forward</vt:lpstr>
      <vt:lpstr>GAO Recommendation</vt:lpstr>
      <vt:lpstr>AST Efforts</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Brenda Parker</cp:lastModifiedBy>
  <cp:revision>165</cp:revision>
  <cp:lastPrinted>2012-10-05T20:56:09Z</cp:lastPrinted>
  <dcterms:created xsi:type="dcterms:W3CDTF">2005-01-28T20:32:53Z</dcterms:created>
  <dcterms:modified xsi:type="dcterms:W3CDTF">2012-10-16T18:52:48Z</dcterms:modified>
</cp:coreProperties>
</file>