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41" r:id="rId1"/>
    <p:sldMasterId id="2147483954" r:id="rId2"/>
  </p:sldMasterIdLst>
  <p:notesMasterIdLst>
    <p:notesMasterId r:id="rId13"/>
  </p:notesMasterIdLst>
  <p:handoutMasterIdLst>
    <p:handoutMasterId r:id="rId14"/>
  </p:handoutMasterIdLst>
  <p:sldIdLst>
    <p:sldId id="473" r:id="rId3"/>
    <p:sldId id="456" r:id="rId4"/>
    <p:sldId id="420" r:id="rId5"/>
    <p:sldId id="460" r:id="rId6"/>
    <p:sldId id="461" r:id="rId7"/>
    <p:sldId id="480" r:id="rId8"/>
    <p:sldId id="483" r:id="rId9"/>
    <p:sldId id="482" r:id="rId10"/>
    <p:sldId id="481" r:id="rId11"/>
    <p:sldId id="465" r:id="rId12"/>
  </p:sldIdLst>
  <p:sldSz cx="9144000" cy="6858000" type="screen4x3"/>
  <p:notesSz cx="7315200" cy="9601200"/>
  <p:defaultTextStyle>
    <a:defPPr>
      <a:defRPr lang="en-US"/>
    </a:defPPr>
    <a:lvl1pPr algn="l" rtl="0" fontAlgn="base">
      <a:spcBef>
        <a:spcPct val="0"/>
      </a:spcBef>
      <a:spcAft>
        <a:spcPct val="0"/>
      </a:spcAft>
      <a:defRPr sz="2400" kern="1200">
        <a:solidFill>
          <a:schemeClr val="bg1"/>
        </a:solidFill>
        <a:latin typeface="Helvetica Neue Black Condensed"/>
        <a:ea typeface="ＭＳ Ｐゴシック"/>
        <a:cs typeface="ＭＳ Ｐゴシック"/>
      </a:defRPr>
    </a:lvl1pPr>
    <a:lvl2pPr marL="457200" algn="l" rtl="0" fontAlgn="base">
      <a:spcBef>
        <a:spcPct val="0"/>
      </a:spcBef>
      <a:spcAft>
        <a:spcPct val="0"/>
      </a:spcAft>
      <a:defRPr sz="2400" kern="1200">
        <a:solidFill>
          <a:schemeClr val="bg1"/>
        </a:solidFill>
        <a:latin typeface="Helvetica Neue Black Condensed"/>
        <a:ea typeface="ＭＳ Ｐゴシック"/>
        <a:cs typeface="ＭＳ Ｐゴシック"/>
      </a:defRPr>
    </a:lvl2pPr>
    <a:lvl3pPr marL="914400" algn="l" rtl="0" fontAlgn="base">
      <a:spcBef>
        <a:spcPct val="0"/>
      </a:spcBef>
      <a:spcAft>
        <a:spcPct val="0"/>
      </a:spcAft>
      <a:defRPr sz="2400" kern="1200">
        <a:solidFill>
          <a:schemeClr val="bg1"/>
        </a:solidFill>
        <a:latin typeface="Helvetica Neue Black Condensed"/>
        <a:ea typeface="ＭＳ Ｐゴシック"/>
        <a:cs typeface="ＭＳ Ｐゴシック"/>
      </a:defRPr>
    </a:lvl3pPr>
    <a:lvl4pPr marL="1371600" algn="l" rtl="0" fontAlgn="base">
      <a:spcBef>
        <a:spcPct val="0"/>
      </a:spcBef>
      <a:spcAft>
        <a:spcPct val="0"/>
      </a:spcAft>
      <a:defRPr sz="2400" kern="1200">
        <a:solidFill>
          <a:schemeClr val="bg1"/>
        </a:solidFill>
        <a:latin typeface="Helvetica Neue Black Condensed"/>
        <a:ea typeface="ＭＳ Ｐゴシック"/>
        <a:cs typeface="ＭＳ Ｐゴシック"/>
      </a:defRPr>
    </a:lvl4pPr>
    <a:lvl5pPr marL="1828800" algn="l" rtl="0" fontAlgn="base">
      <a:spcBef>
        <a:spcPct val="0"/>
      </a:spcBef>
      <a:spcAft>
        <a:spcPct val="0"/>
      </a:spcAft>
      <a:defRPr sz="2400" kern="1200">
        <a:solidFill>
          <a:schemeClr val="bg1"/>
        </a:solidFill>
        <a:latin typeface="Helvetica Neue Black Condensed"/>
        <a:ea typeface="ＭＳ Ｐゴシック"/>
        <a:cs typeface="ＭＳ Ｐゴシック"/>
      </a:defRPr>
    </a:lvl5pPr>
    <a:lvl6pPr marL="2286000" algn="l" defTabSz="914400" rtl="0" eaLnBrk="1" latinLnBrk="0" hangingPunct="1">
      <a:defRPr sz="2400" kern="1200">
        <a:solidFill>
          <a:schemeClr val="bg1"/>
        </a:solidFill>
        <a:latin typeface="Helvetica Neue Black Condensed"/>
        <a:ea typeface="ＭＳ Ｐゴシック"/>
        <a:cs typeface="ＭＳ Ｐゴシック"/>
      </a:defRPr>
    </a:lvl6pPr>
    <a:lvl7pPr marL="2743200" algn="l" defTabSz="914400" rtl="0" eaLnBrk="1" latinLnBrk="0" hangingPunct="1">
      <a:defRPr sz="2400" kern="1200">
        <a:solidFill>
          <a:schemeClr val="bg1"/>
        </a:solidFill>
        <a:latin typeface="Helvetica Neue Black Condensed"/>
        <a:ea typeface="ＭＳ Ｐゴシック"/>
        <a:cs typeface="ＭＳ Ｐゴシック"/>
      </a:defRPr>
    </a:lvl7pPr>
    <a:lvl8pPr marL="3200400" algn="l" defTabSz="914400" rtl="0" eaLnBrk="1" latinLnBrk="0" hangingPunct="1">
      <a:defRPr sz="2400" kern="1200">
        <a:solidFill>
          <a:schemeClr val="bg1"/>
        </a:solidFill>
        <a:latin typeface="Helvetica Neue Black Condensed"/>
        <a:ea typeface="ＭＳ Ｐゴシック"/>
        <a:cs typeface="ＭＳ Ｐゴシック"/>
      </a:defRPr>
    </a:lvl8pPr>
    <a:lvl9pPr marL="3657600" algn="l" defTabSz="914400" rtl="0" eaLnBrk="1" latinLnBrk="0" hangingPunct="1">
      <a:defRPr sz="2400" kern="1200">
        <a:solidFill>
          <a:schemeClr val="bg1"/>
        </a:solidFill>
        <a:latin typeface="Helvetica Neue Black Condensed"/>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enmoyer" initials="AJ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166B4"/>
    <a:srgbClr val="FF3300"/>
    <a:srgbClr val="000000"/>
    <a:srgbClr val="F4F4F4"/>
    <a:srgbClr val="B3B3B3"/>
    <a:srgbClr val="E6E6E6"/>
    <a:srgbClr val="FFCC66"/>
    <a:srgbClr val="7F7F7F"/>
    <a:srgbClr val="CC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9843" autoAdjust="0"/>
  </p:normalViewPr>
  <p:slideViewPr>
    <p:cSldViewPr snapToGrid="0">
      <p:cViewPr varScale="1">
        <p:scale>
          <a:sx n="124" d="100"/>
          <a:sy n="124" d="100"/>
        </p:scale>
        <p:origin x="-1200" y="-102"/>
      </p:cViewPr>
      <p:guideLst>
        <p:guide orient="horz" pos="3615"/>
        <p:guide orient="horz" pos="4171"/>
        <p:guide orient="horz" pos="4319"/>
        <p:guide pos="301"/>
        <p:guide pos="5316"/>
        <p:guide pos="5459"/>
        <p:guide pos="559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3608" y="-11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37300-D783-7642-841D-F295AA9AFC1B}"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A62EFBC3-0A3B-F34F-9762-1EE581960431}">
      <dgm:prSet phldrT="[Text]"/>
      <dgm:spPr/>
      <dgm:t>
        <a:bodyPr/>
        <a:lstStyle/>
        <a:p>
          <a:r>
            <a:rPr lang="en-US" dirty="0" smtClean="0"/>
            <a:t>CP Integration &amp; Management</a:t>
          </a:r>
          <a:endParaRPr lang="en-US" dirty="0"/>
        </a:p>
      </dgm:t>
    </dgm:pt>
    <dgm:pt modelId="{987C77B9-5AE3-0A47-860C-71B6CFF4AD85}" type="parTrans" cxnId="{32B294E1-023E-EE41-B8CB-40C2ACE2BF68}">
      <dgm:prSet/>
      <dgm:spPr/>
      <dgm:t>
        <a:bodyPr/>
        <a:lstStyle/>
        <a:p>
          <a:endParaRPr lang="en-US"/>
        </a:p>
      </dgm:t>
    </dgm:pt>
    <dgm:pt modelId="{358AF59A-790D-574B-9E65-74BC622FEC4D}" type="sibTrans" cxnId="{32B294E1-023E-EE41-B8CB-40C2ACE2BF68}">
      <dgm:prSet/>
      <dgm:spPr/>
      <dgm:t>
        <a:bodyPr/>
        <a:lstStyle/>
        <a:p>
          <a:endParaRPr lang="en-US"/>
        </a:p>
      </dgm:t>
    </dgm:pt>
    <dgm:pt modelId="{8B50F833-6981-6B47-A856-A9D6721B9255}">
      <dgm:prSet phldrT="[Text]"/>
      <dgm:spPr/>
      <dgm:t>
        <a:bodyPr/>
        <a:lstStyle/>
        <a:p>
          <a:r>
            <a:rPr lang="en-US" dirty="0" smtClean="0"/>
            <a:t>LEO &amp; ISS Operations</a:t>
          </a:r>
          <a:endParaRPr lang="en-US" dirty="0"/>
        </a:p>
      </dgm:t>
    </dgm:pt>
    <dgm:pt modelId="{FC3463A7-D030-3140-951E-89F673549C78}" type="parTrans" cxnId="{AC29F3EC-A30C-124E-BFAE-9489AC008E56}">
      <dgm:prSet/>
      <dgm:spPr/>
      <dgm:t>
        <a:bodyPr/>
        <a:lstStyle/>
        <a:p>
          <a:endParaRPr lang="en-US"/>
        </a:p>
      </dgm:t>
    </dgm:pt>
    <dgm:pt modelId="{FABA92F7-7283-5049-B2E6-6DFF4AF0FEFE}" type="sibTrans" cxnId="{AC29F3EC-A30C-124E-BFAE-9489AC008E56}">
      <dgm:prSet/>
      <dgm:spPr/>
      <dgm:t>
        <a:bodyPr/>
        <a:lstStyle/>
        <a:p>
          <a:endParaRPr lang="en-US"/>
        </a:p>
      </dgm:t>
    </dgm:pt>
    <dgm:pt modelId="{4948A679-FBA9-FA45-B228-0EB70D8B0E46}">
      <dgm:prSet phldrT="[Text]"/>
      <dgm:spPr/>
      <dgm:t>
        <a:bodyPr/>
        <a:lstStyle/>
        <a:p>
          <a:r>
            <a:rPr lang="en-US" dirty="0" smtClean="0"/>
            <a:t>Descent &amp; Landing</a:t>
          </a:r>
          <a:endParaRPr lang="en-US" dirty="0"/>
        </a:p>
      </dgm:t>
    </dgm:pt>
    <dgm:pt modelId="{02E664CE-6D09-254E-9444-93194338CC02}" type="parTrans" cxnId="{FF1270EA-DB6A-514A-8183-A3491654DD98}">
      <dgm:prSet/>
      <dgm:spPr/>
      <dgm:t>
        <a:bodyPr/>
        <a:lstStyle/>
        <a:p>
          <a:endParaRPr lang="en-US"/>
        </a:p>
      </dgm:t>
    </dgm:pt>
    <dgm:pt modelId="{AE52D5A5-56B3-C14D-A968-5A25EB9B80C6}" type="sibTrans" cxnId="{FF1270EA-DB6A-514A-8183-A3491654DD98}">
      <dgm:prSet/>
      <dgm:spPr/>
      <dgm:t>
        <a:bodyPr/>
        <a:lstStyle/>
        <a:p>
          <a:endParaRPr lang="en-US"/>
        </a:p>
      </dgm:t>
    </dgm:pt>
    <dgm:pt modelId="{9BA13244-3813-564C-85B2-FE2FB7876616}">
      <dgm:prSet phldrT="[Text]"/>
      <dgm:spPr/>
      <dgm:t>
        <a:bodyPr/>
        <a:lstStyle/>
        <a:p>
          <a:r>
            <a:rPr lang="en-US" dirty="0" smtClean="0"/>
            <a:t>Ground Operations</a:t>
          </a:r>
          <a:endParaRPr lang="en-US" dirty="0"/>
        </a:p>
      </dgm:t>
    </dgm:pt>
    <dgm:pt modelId="{BF1794CE-DB35-9A43-9D81-2DA42F886280}" type="parTrans" cxnId="{0E8216B4-AA0B-9943-BD56-A96BC9EABDD6}">
      <dgm:prSet/>
      <dgm:spPr/>
      <dgm:t>
        <a:bodyPr/>
        <a:lstStyle/>
        <a:p>
          <a:endParaRPr lang="en-US"/>
        </a:p>
      </dgm:t>
    </dgm:pt>
    <dgm:pt modelId="{5754128E-E75C-1B46-A86C-E9BEE50A5A0C}" type="sibTrans" cxnId="{0E8216B4-AA0B-9943-BD56-A96BC9EABDD6}">
      <dgm:prSet/>
      <dgm:spPr/>
      <dgm:t>
        <a:bodyPr/>
        <a:lstStyle/>
        <a:p>
          <a:endParaRPr lang="en-US"/>
        </a:p>
      </dgm:t>
    </dgm:pt>
    <dgm:pt modelId="{F8B0202C-16B5-6442-B907-AB0DFF435EB8}">
      <dgm:prSet phldrT="[Text]"/>
      <dgm:spPr/>
      <dgm:t>
        <a:bodyPr/>
        <a:lstStyle/>
        <a:p>
          <a:r>
            <a:rPr lang="en-US" dirty="0" smtClean="0"/>
            <a:t>Launch &amp; Ascent</a:t>
          </a:r>
          <a:endParaRPr lang="en-US" dirty="0"/>
        </a:p>
      </dgm:t>
    </dgm:pt>
    <dgm:pt modelId="{208C9A77-F363-4744-A09A-33BAE6861DB0}" type="parTrans" cxnId="{047EF321-E5C5-4649-AC2C-FBEDAB8913D0}">
      <dgm:prSet/>
      <dgm:spPr/>
      <dgm:t>
        <a:bodyPr/>
        <a:lstStyle/>
        <a:p>
          <a:endParaRPr lang="en-US"/>
        </a:p>
      </dgm:t>
    </dgm:pt>
    <dgm:pt modelId="{22DB4C55-D04D-C04D-82BD-4F8DD96848B5}" type="sibTrans" cxnId="{047EF321-E5C5-4649-AC2C-FBEDAB8913D0}">
      <dgm:prSet/>
      <dgm:spPr/>
      <dgm:t>
        <a:bodyPr/>
        <a:lstStyle/>
        <a:p>
          <a:endParaRPr lang="en-US"/>
        </a:p>
      </dgm:t>
    </dgm:pt>
    <dgm:pt modelId="{98FA4679-547C-0A4E-B773-F2A0834461BE}">
      <dgm:prSet phldrT="[Text]"/>
      <dgm:spPr/>
      <dgm:t>
        <a:bodyPr/>
        <a:lstStyle/>
        <a:p>
          <a:r>
            <a:rPr lang="en-US" dirty="0" smtClean="0"/>
            <a:t>Recovery</a:t>
          </a:r>
          <a:endParaRPr lang="en-US" dirty="0"/>
        </a:p>
      </dgm:t>
    </dgm:pt>
    <dgm:pt modelId="{19F20492-FB66-E34F-ABD5-7AF41BF27B22}" type="parTrans" cxnId="{E6A9E9F1-51E5-394C-A8C4-86DE0A022EC5}">
      <dgm:prSet/>
      <dgm:spPr/>
      <dgm:t>
        <a:bodyPr/>
        <a:lstStyle/>
        <a:p>
          <a:endParaRPr lang="en-US"/>
        </a:p>
      </dgm:t>
    </dgm:pt>
    <dgm:pt modelId="{879354AA-D36E-F54A-B5F8-AD283084306B}" type="sibTrans" cxnId="{E6A9E9F1-51E5-394C-A8C4-86DE0A022EC5}">
      <dgm:prSet/>
      <dgm:spPr/>
      <dgm:t>
        <a:bodyPr/>
        <a:lstStyle/>
        <a:p>
          <a:endParaRPr lang="en-US"/>
        </a:p>
      </dgm:t>
    </dgm:pt>
    <dgm:pt modelId="{880C839A-45A7-B24B-B45C-7BA62C0C2F48}" type="pres">
      <dgm:prSet presAssocID="{B2B37300-D783-7642-841D-F295AA9AFC1B}" presName="composite" presStyleCnt="0">
        <dgm:presLayoutVars>
          <dgm:chMax val="1"/>
          <dgm:dir/>
          <dgm:resizeHandles val="exact"/>
        </dgm:presLayoutVars>
      </dgm:prSet>
      <dgm:spPr/>
      <dgm:t>
        <a:bodyPr/>
        <a:lstStyle/>
        <a:p>
          <a:endParaRPr lang="en-US"/>
        </a:p>
      </dgm:t>
    </dgm:pt>
    <dgm:pt modelId="{EFED2798-FA0F-3F4E-84A8-5B9D08B619D1}" type="pres">
      <dgm:prSet presAssocID="{B2B37300-D783-7642-841D-F295AA9AFC1B}" presName="radial" presStyleCnt="0">
        <dgm:presLayoutVars>
          <dgm:animLvl val="ctr"/>
        </dgm:presLayoutVars>
      </dgm:prSet>
      <dgm:spPr/>
    </dgm:pt>
    <dgm:pt modelId="{8F0BF229-31C4-3345-8961-FE644BE8ED5C}" type="pres">
      <dgm:prSet presAssocID="{A62EFBC3-0A3B-F34F-9762-1EE581960431}" presName="centerShape" presStyleLbl="vennNode1" presStyleIdx="0" presStyleCnt="6" custLinFactNeighborX="-2847" custLinFactNeighborY="9807"/>
      <dgm:spPr/>
      <dgm:t>
        <a:bodyPr/>
        <a:lstStyle/>
        <a:p>
          <a:endParaRPr lang="en-US"/>
        </a:p>
      </dgm:t>
    </dgm:pt>
    <dgm:pt modelId="{3232B2D3-9CFD-7946-855B-D65E723B4F15}" type="pres">
      <dgm:prSet presAssocID="{8B50F833-6981-6B47-A856-A9D6721B9255}" presName="node" presStyleLbl="vennNode1" presStyleIdx="1" presStyleCnt="6" custScaleX="74711" custScaleY="77454">
        <dgm:presLayoutVars>
          <dgm:bulletEnabled val="1"/>
        </dgm:presLayoutVars>
      </dgm:prSet>
      <dgm:spPr/>
      <dgm:t>
        <a:bodyPr/>
        <a:lstStyle/>
        <a:p>
          <a:endParaRPr lang="en-US"/>
        </a:p>
      </dgm:t>
    </dgm:pt>
    <dgm:pt modelId="{E477961D-B68B-6248-9A95-A664396757D8}" type="pres">
      <dgm:prSet presAssocID="{4948A679-FBA9-FA45-B228-0EB70D8B0E46}" presName="node" presStyleLbl="vennNode1" presStyleIdx="2" presStyleCnt="6" custScaleX="73450" custScaleY="73450" custRadScaleRad="108096" custRadScaleInc="-18666">
        <dgm:presLayoutVars>
          <dgm:bulletEnabled val="1"/>
        </dgm:presLayoutVars>
      </dgm:prSet>
      <dgm:spPr/>
      <dgm:t>
        <a:bodyPr/>
        <a:lstStyle/>
        <a:p>
          <a:endParaRPr lang="en-US"/>
        </a:p>
      </dgm:t>
    </dgm:pt>
    <dgm:pt modelId="{6EC0194D-6728-E54A-AF02-2C06AB32AF3A}" type="pres">
      <dgm:prSet presAssocID="{98FA4679-547C-0A4E-B773-F2A0834461BE}" presName="node" presStyleLbl="vennNode1" presStyleIdx="3" presStyleCnt="6" custScaleX="69979" custScaleY="66562" custRadScaleRad="115338" custRadScaleInc="-49701">
        <dgm:presLayoutVars>
          <dgm:bulletEnabled val="1"/>
        </dgm:presLayoutVars>
      </dgm:prSet>
      <dgm:spPr/>
      <dgm:t>
        <a:bodyPr/>
        <a:lstStyle/>
        <a:p>
          <a:endParaRPr lang="en-US"/>
        </a:p>
      </dgm:t>
    </dgm:pt>
    <dgm:pt modelId="{F19CFD4D-E36F-7E48-99F0-51366FE3CC30}" type="pres">
      <dgm:prSet presAssocID="{9BA13244-3813-564C-85B2-FE2FB7876616}" presName="node" presStyleLbl="vennNode1" presStyleIdx="4" presStyleCnt="6" custScaleX="70614" custScaleY="70614" custRadScaleRad="126623" custRadScaleInc="54305">
        <dgm:presLayoutVars>
          <dgm:bulletEnabled val="1"/>
        </dgm:presLayoutVars>
      </dgm:prSet>
      <dgm:spPr/>
      <dgm:t>
        <a:bodyPr/>
        <a:lstStyle/>
        <a:p>
          <a:endParaRPr lang="en-US"/>
        </a:p>
      </dgm:t>
    </dgm:pt>
    <dgm:pt modelId="{C158D944-B2FD-7C41-BDF6-BDAFEFDC151E}" type="pres">
      <dgm:prSet presAssocID="{F8B0202C-16B5-6442-B907-AB0DFF435EB8}" presName="node" presStyleLbl="vennNode1" presStyleIdx="5" presStyleCnt="6" custScaleX="81887" custScaleY="81887" custRadScaleRad="125624" custRadScaleInc="17087">
        <dgm:presLayoutVars>
          <dgm:bulletEnabled val="1"/>
        </dgm:presLayoutVars>
      </dgm:prSet>
      <dgm:spPr/>
      <dgm:t>
        <a:bodyPr/>
        <a:lstStyle/>
        <a:p>
          <a:endParaRPr lang="en-US"/>
        </a:p>
      </dgm:t>
    </dgm:pt>
  </dgm:ptLst>
  <dgm:cxnLst>
    <dgm:cxn modelId="{0E8216B4-AA0B-9943-BD56-A96BC9EABDD6}" srcId="{A62EFBC3-0A3B-F34F-9762-1EE581960431}" destId="{9BA13244-3813-564C-85B2-FE2FB7876616}" srcOrd="3" destOrd="0" parTransId="{BF1794CE-DB35-9A43-9D81-2DA42F886280}" sibTransId="{5754128E-E75C-1B46-A86C-E9BEE50A5A0C}"/>
    <dgm:cxn modelId="{E6A9E9F1-51E5-394C-A8C4-86DE0A022EC5}" srcId="{A62EFBC3-0A3B-F34F-9762-1EE581960431}" destId="{98FA4679-547C-0A4E-B773-F2A0834461BE}" srcOrd="2" destOrd="0" parTransId="{19F20492-FB66-E34F-ABD5-7AF41BF27B22}" sibTransId="{879354AA-D36E-F54A-B5F8-AD283084306B}"/>
    <dgm:cxn modelId="{0169A578-33AD-4652-9722-49C1477B82F3}" type="presOf" srcId="{A62EFBC3-0A3B-F34F-9762-1EE581960431}" destId="{8F0BF229-31C4-3345-8961-FE644BE8ED5C}" srcOrd="0" destOrd="0" presId="urn:microsoft.com/office/officeart/2005/8/layout/radial3"/>
    <dgm:cxn modelId="{047EF321-E5C5-4649-AC2C-FBEDAB8913D0}" srcId="{A62EFBC3-0A3B-F34F-9762-1EE581960431}" destId="{F8B0202C-16B5-6442-B907-AB0DFF435EB8}" srcOrd="4" destOrd="0" parTransId="{208C9A77-F363-4744-A09A-33BAE6861DB0}" sibTransId="{22DB4C55-D04D-C04D-82BD-4F8DD96848B5}"/>
    <dgm:cxn modelId="{7F4E913C-D366-481B-A968-280C6A26702F}" type="presOf" srcId="{98FA4679-547C-0A4E-B773-F2A0834461BE}" destId="{6EC0194D-6728-E54A-AF02-2C06AB32AF3A}" srcOrd="0" destOrd="0" presId="urn:microsoft.com/office/officeart/2005/8/layout/radial3"/>
    <dgm:cxn modelId="{FF1270EA-DB6A-514A-8183-A3491654DD98}" srcId="{A62EFBC3-0A3B-F34F-9762-1EE581960431}" destId="{4948A679-FBA9-FA45-B228-0EB70D8B0E46}" srcOrd="1" destOrd="0" parTransId="{02E664CE-6D09-254E-9444-93194338CC02}" sibTransId="{AE52D5A5-56B3-C14D-A968-5A25EB9B80C6}"/>
    <dgm:cxn modelId="{32B294E1-023E-EE41-B8CB-40C2ACE2BF68}" srcId="{B2B37300-D783-7642-841D-F295AA9AFC1B}" destId="{A62EFBC3-0A3B-F34F-9762-1EE581960431}" srcOrd="0" destOrd="0" parTransId="{987C77B9-5AE3-0A47-860C-71B6CFF4AD85}" sibTransId="{358AF59A-790D-574B-9E65-74BC622FEC4D}"/>
    <dgm:cxn modelId="{6B1368B6-410F-43F0-8C63-A86165701AE0}" type="presOf" srcId="{8B50F833-6981-6B47-A856-A9D6721B9255}" destId="{3232B2D3-9CFD-7946-855B-D65E723B4F15}" srcOrd="0" destOrd="0" presId="urn:microsoft.com/office/officeart/2005/8/layout/radial3"/>
    <dgm:cxn modelId="{F7D42D6F-9836-4EF5-9502-230459C53FD3}" type="presOf" srcId="{9BA13244-3813-564C-85B2-FE2FB7876616}" destId="{F19CFD4D-E36F-7E48-99F0-51366FE3CC30}" srcOrd="0" destOrd="0" presId="urn:microsoft.com/office/officeart/2005/8/layout/radial3"/>
    <dgm:cxn modelId="{F5E63811-8109-4B46-8A1A-E5A596869CE5}" type="presOf" srcId="{4948A679-FBA9-FA45-B228-0EB70D8B0E46}" destId="{E477961D-B68B-6248-9A95-A664396757D8}" srcOrd="0" destOrd="0" presId="urn:microsoft.com/office/officeart/2005/8/layout/radial3"/>
    <dgm:cxn modelId="{7781E7AA-F6B5-42E7-8058-1EE3D9A23AF2}" type="presOf" srcId="{F8B0202C-16B5-6442-B907-AB0DFF435EB8}" destId="{C158D944-B2FD-7C41-BDF6-BDAFEFDC151E}" srcOrd="0" destOrd="0" presId="urn:microsoft.com/office/officeart/2005/8/layout/radial3"/>
    <dgm:cxn modelId="{D2F2FBF9-1C0E-4CAE-B762-E56D3250FBBA}" type="presOf" srcId="{B2B37300-D783-7642-841D-F295AA9AFC1B}" destId="{880C839A-45A7-B24B-B45C-7BA62C0C2F48}" srcOrd="0" destOrd="0" presId="urn:microsoft.com/office/officeart/2005/8/layout/radial3"/>
    <dgm:cxn modelId="{AC29F3EC-A30C-124E-BFAE-9489AC008E56}" srcId="{A62EFBC3-0A3B-F34F-9762-1EE581960431}" destId="{8B50F833-6981-6B47-A856-A9D6721B9255}" srcOrd="0" destOrd="0" parTransId="{FC3463A7-D030-3140-951E-89F673549C78}" sibTransId="{FABA92F7-7283-5049-B2E6-6DFF4AF0FEFE}"/>
    <dgm:cxn modelId="{46EFAFEA-803D-4CFE-A9A1-92691DC90893}" type="presParOf" srcId="{880C839A-45A7-B24B-B45C-7BA62C0C2F48}" destId="{EFED2798-FA0F-3F4E-84A8-5B9D08B619D1}" srcOrd="0" destOrd="0" presId="urn:microsoft.com/office/officeart/2005/8/layout/radial3"/>
    <dgm:cxn modelId="{B19B05D7-9192-4BD0-B77F-BC0298D1D3FE}" type="presParOf" srcId="{EFED2798-FA0F-3F4E-84A8-5B9D08B619D1}" destId="{8F0BF229-31C4-3345-8961-FE644BE8ED5C}" srcOrd="0" destOrd="0" presId="urn:microsoft.com/office/officeart/2005/8/layout/radial3"/>
    <dgm:cxn modelId="{A04C52D8-1B2D-4472-B4F7-13D33302C49E}" type="presParOf" srcId="{EFED2798-FA0F-3F4E-84A8-5B9D08B619D1}" destId="{3232B2D3-9CFD-7946-855B-D65E723B4F15}" srcOrd="1" destOrd="0" presId="urn:microsoft.com/office/officeart/2005/8/layout/radial3"/>
    <dgm:cxn modelId="{137E7B22-0B02-4594-A444-61D71025E07E}" type="presParOf" srcId="{EFED2798-FA0F-3F4E-84A8-5B9D08B619D1}" destId="{E477961D-B68B-6248-9A95-A664396757D8}" srcOrd="2" destOrd="0" presId="urn:microsoft.com/office/officeart/2005/8/layout/radial3"/>
    <dgm:cxn modelId="{15C7FB2D-F683-469E-A98C-1047F480CC2B}" type="presParOf" srcId="{EFED2798-FA0F-3F4E-84A8-5B9D08B619D1}" destId="{6EC0194D-6728-E54A-AF02-2C06AB32AF3A}" srcOrd="3" destOrd="0" presId="urn:microsoft.com/office/officeart/2005/8/layout/radial3"/>
    <dgm:cxn modelId="{04D3A7DC-B9EE-4995-A213-088A72C0AE53}" type="presParOf" srcId="{EFED2798-FA0F-3F4E-84A8-5B9D08B619D1}" destId="{F19CFD4D-E36F-7E48-99F0-51366FE3CC30}" srcOrd="4" destOrd="0" presId="urn:microsoft.com/office/officeart/2005/8/layout/radial3"/>
    <dgm:cxn modelId="{25239FC1-01C7-4BEF-8710-AEE6D418BE6A}" type="presParOf" srcId="{EFED2798-FA0F-3F4E-84A8-5B9D08B619D1}" destId="{C158D944-B2FD-7C41-BDF6-BDAFEFDC151E}" srcOrd="5"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BF229-31C4-3345-8961-FE644BE8ED5C}">
      <dsp:nvSpPr>
        <dsp:cNvPr id="0" name=""/>
        <dsp:cNvSpPr/>
      </dsp:nvSpPr>
      <dsp:spPr>
        <a:xfrm>
          <a:off x="1817267" y="1326672"/>
          <a:ext cx="2337593" cy="2337593"/>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CP Integration &amp; Management</a:t>
          </a:r>
          <a:endParaRPr lang="en-US" sz="2300" kern="1200" dirty="0"/>
        </a:p>
      </dsp:txBody>
      <dsp:txXfrm>
        <a:off x="1817267" y="1326672"/>
        <a:ext cx="2337593" cy="2337593"/>
      </dsp:txXfrm>
    </dsp:sp>
    <dsp:sp modelId="{3232B2D3-9CFD-7946-855B-D65E723B4F15}">
      <dsp:nvSpPr>
        <dsp:cNvPr id="0" name=""/>
        <dsp:cNvSpPr/>
      </dsp:nvSpPr>
      <dsp:spPr>
        <a:xfrm>
          <a:off x="2636042" y="223865"/>
          <a:ext cx="873219" cy="90527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LEO &amp; ISS Operations</a:t>
          </a:r>
          <a:endParaRPr lang="en-US" sz="900" kern="1200" dirty="0"/>
        </a:p>
      </dsp:txBody>
      <dsp:txXfrm>
        <a:off x="2636042" y="223865"/>
        <a:ext cx="873219" cy="905279"/>
      </dsp:txXfrm>
    </dsp:sp>
    <dsp:sp modelId="{E477961D-B68B-6248-9A95-A664396757D8}">
      <dsp:nvSpPr>
        <dsp:cNvPr id="0" name=""/>
        <dsp:cNvSpPr/>
      </dsp:nvSpPr>
      <dsp:spPr>
        <a:xfrm>
          <a:off x="4045896" y="910550"/>
          <a:ext cx="858481" cy="85848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Descent &amp; Landing</a:t>
          </a:r>
          <a:endParaRPr lang="en-US" sz="900" kern="1200" dirty="0"/>
        </a:p>
      </dsp:txBody>
      <dsp:txXfrm>
        <a:off x="4045896" y="910550"/>
        <a:ext cx="858481" cy="858481"/>
      </dsp:txXfrm>
    </dsp:sp>
    <dsp:sp modelId="{6EC0194D-6728-E54A-AF02-2C06AB32AF3A}">
      <dsp:nvSpPr>
        <dsp:cNvPr id="0" name=""/>
        <dsp:cNvSpPr/>
      </dsp:nvSpPr>
      <dsp:spPr>
        <a:xfrm>
          <a:off x="4329743" y="2356473"/>
          <a:ext cx="817912" cy="77797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Recovery</a:t>
          </a:r>
          <a:endParaRPr lang="en-US" sz="900" kern="1200" dirty="0"/>
        </a:p>
      </dsp:txBody>
      <dsp:txXfrm>
        <a:off x="4329743" y="2356473"/>
        <a:ext cx="817912" cy="777974"/>
      </dsp:txXfrm>
    </dsp:sp>
    <dsp:sp modelId="{F19CFD4D-E36F-7E48-99F0-51366FE3CC30}">
      <dsp:nvSpPr>
        <dsp:cNvPr id="0" name=""/>
        <dsp:cNvSpPr/>
      </dsp:nvSpPr>
      <dsp:spPr>
        <a:xfrm>
          <a:off x="799184" y="2279667"/>
          <a:ext cx="825334" cy="82533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Ground Operations</a:t>
          </a:r>
          <a:endParaRPr lang="en-US" sz="900" kern="1200" dirty="0"/>
        </a:p>
      </dsp:txBody>
      <dsp:txXfrm>
        <a:off x="799184" y="2279667"/>
        <a:ext cx="825334" cy="825334"/>
      </dsp:txXfrm>
    </dsp:sp>
    <dsp:sp modelId="{C158D944-B2FD-7C41-BDF6-BDAFEFDC151E}">
      <dsp:nvSpPr>
        <dsp:cNvPr id="0" name=""/>
        <dsp:cNvSpPr/>
      </dsp:nvSpPr>
      <dsp:spPr>
        <a:xfrm>
          <a:off x="944756" y="754749"/>
          <a:ext cx="957092" cy="957092"/>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Launch &amp; Ascent</a:t>
          </a:r>
          <a:endParaRPr lang="en-US" sz="900" kern="1200" dirty="0"/>
        </a:p>
      </dsp:txBody>
      <dsp:txXfrm>
        <a:off x="944756" y="754749"/>
        <a:ext cx="957092" cy="95709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47" tIns="48323" rIns="96647" bIns="48323" numCol="1" anchor="t" anchorCtr="0" compatLnSpc="1">
            <a:prstTxWarp prst="textNoShape">
              <a:avLst/>
            </a:prstTxWarp>
          </a:bodyPr>
          <a:lstStyle>
            <a:lvl1pPr eaLnBrk="0" hangingPunct="0">
              <a:spcBef>
                <a:spcPct val="0"/>
              </a:spcBef>
              <a:defRPr sz="1300">
                <a:solidFill>
                  <a:schemeClr val="tx1"/>
                </a:solidFill>
                <a:latin typeface="Arial" charset="0"/>
                <a:ea typeface="ＭＳ Ｐゴシック" pitchFamily="96" charset="-128"/>
                <a:cs typeface="+mn-cs"/>
              </a:defRPr>
            </a:lvl1pPr>
          </a:lstStyle>
          <a:p>
            <a:pPr>
              <a:defRPr/>
            </a:pPr>
            <a:endParaRPr lang="en-US" dirty="0"/>
          </a:p>
        </p:txBody>
      </p:sp>
      <p:sp>
        <p:nvSpPr>
          <p:cNvPr id="6147" name="Rectangle 1027"/>
          <p:cNvSpPr>
            <a:spLocks noGrp="1" noChangeArrowheads="1"/>
          </p:cNvSpPr>
          <p:nvPr>
            <p:ph type="dt" sz="quarter" idx="1"/>
          </p:nvPr>
        </p:nvSpPr>
        <p:spPr bwMode="auto">
          <a:xfrm>
            <a:off x="4145280" y="0"/>
            <a:ext cx="3169920" cy="480060"/>
          </a:xfrm>
          <a:prstGeom prst="rect">
            <a:avLst/>
          </a:prstGeom>
          <a:noFill/>
          <a:ln w="9525">
            <a:noFill/>
            <a:miter lim="800000"/>
            <a:headEnd/>
            <a:tailEnd/>
          </a:ln>
        </p:spPr>
        <p:txBody>
          <a:bodyPr vert="horz" wrap="square" lIns="96647" tIns="48323" rIns="96647" bIns="48323" numCol="1" anchor="t" anchorCtr="0" compatLnSpc="1">
            <a:prstTxWarp prst="textNoShape">
              <a:avLst/>
            </a:prstTxWarp>
          </a:bodyPr>
          <a:lstStyle>
            <a:lvl1pPr algn="r" eaLnBrk="0" hangingPunct="0">
              <a:spcBef>
                <a:spcPct val="0"/>
              </a:spcBef>
              <a:defRPr sz="1300">
                <a:solidFill>
                  <a:schemeClr val="tx1"/>
                </a:solidFill>
                <a:latin typeface="Arial" charset="0"/>
                <a:ea typeface="ＭＳ Ｐゴシック" pitchFamily="96" charset="-128"/>
                <a:cs typeface="+mn-cs"/>
              </a:defRPr>
            </a:lvl1pPr>
          </a:lstStyle>
          <a:p>
            <a:pPr>
              <a:defRPr/>
            </a:pPr>
            <a:endParaRPr lang="en-US" dirty="0"/>
          </a:p>
        </p:txBody>
      </p:sp>
      <p:sp>
        <p:nvSpPr>
          <p:cNvPr id="6148" name="Rectangle 1028"/>
          <p:cNvSpPr>
            <a:spLocks noGrp="1" noChangeArrowheads="1"/>
          </p:cNvSpPr>
          <p:nvPr>
            <p:ph type="ftr" sz="quarter" idx="2"/>
          </p:nvPr>
        </p:nvSpPr>
        <p:spPr bwMode="auto">
          <a:xfrm>
            <a:off x="0" y="9121140"/>
            <a:ext cx="3169920" cy="480060"/>
          </a:xfrm>
          <a:prstGeom prst="rect">
            <a:avLst/>
          </a:prstGeom>
          <a:noFill/>
          <a:ln w="9525">
            <a:noFill/>
            <a:miter lim="800000"/>
            <a:headEnd/>
            <a:tailEnd/>
          </a:ln>
        </p:spPr>
        <p:txBody>
          <a:bodyPr vert="horz" wrap="square" lIns="96647" tIns="48323" rIns="96647" bIns="48323" numCol="1" anchor="b" anchorCtr="0" compatLnSpc="1">
            <a:prstTxWarp prst="textNoShape">
              <a:avLst/>
            </a:prstTxWarp>
          </a:bodyPr>
          <a:lstStyle>
            <a:lvl1pPr eaLnBrk="0" hangingPunct="0">
              <a:spcBef>
                <a:spcPct val="0"/>
              </a:spcBef>
              <a:defRPr sz="1300">
                <a:solidFill>
                  <a:schemeClr val="tx1"/>
                </a:solidFill>
                <a:latin typeface="Arial" charset="0"/>
                <a:ea typeface="ＭＳ Ｐゴシック" pitchFamily="96" charset="-128"/>
                <a:cs typeface="+mn-cs"/>
              </a:defRPr>
            </a:lvl1pPr>
          </a:lstStyle>
          <a:p>
            <a:pPr>
              <a:defRPr/>
            </a:pPr>
            <a:endParaRPr lang="en-US" dirty="0"/>
          </a:p>
        </p:txBody>
      </p:sp>
      <p:sp>
        <p:nvSpPr>
          <p:cNvPr id="6149" name="Rectangle 1029"/>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p:spPr>
        <p:txBody>
          <a:bodyPr vert="horz" wrap="square" lIns="96647" tIns="48323" rIns="96647" bIns="48323" numCol="1" anchor="b" anchorCtr="0" compatLnSpc="1">
            <a:prstTxWarp prst="textNoShape">
              <a:avLst/>
            </a:prstTxWarp>
          </a:bodyPr>
          <a:lstStyle>
            <a:lvl1pPr algn="r" eaLnBrk="0" hangingPunct="0">
              <a:spcBef>
                <a:spcPct val="0"/>
              </a:spcBef>
              <a:defRPr sz="1300">
                <a:solidFill>
                  <a:schemeClr val="tx1"/>
                </a:solidFill>
                <a:latin typeface="Arial" charset="0"/>
                <a:ea typeface="ＭＳ Ｐゴシック" pitchFamily="96" charset="-128"/>
                <a:cs typeface="+mn-cs"/>
              </a:defRPr>
            </a:lvl1pPr>
          </a:lstStyle>
          <a:p>
            <a:pPr>
              <a:defRPr/>
            </a:pPr>
            <a:fld id="{E154BA8F-375A-4C2B-A113-3ADD191139E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47" tIns="48323" rIns="96647" bIns="48323" numCol="1" anchor="t" anchorCtr="0" compatLnSpc="1">
            <a:prstTxWarp prst="textNoShape">
              <a:avLst/>
            </a:prstTxWarp>
          </a:bodyPr>
          <a:lstStyle>
            <a:lvl1pPr eaLnBrk="0" hangingPunct="0">
              <a:spcBef>
                <a:spcPct val="0"/>
              </a:spcBef>
              <a:defRPr sz="1300">
                <a:solidFill>
                  <a:schemeClr val="tx1"/>
                </a:solidFill>
                <a:latin typeface="Arial" charset="0"/>
                <a:ea typeface="ＭＳ Ｐゴシック" pitchFamily="96"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47" tIns="48323" rIns="96647" bIns="48323" numCol="1" anchor="t" anchorCtr="0" compatLnSpc="1">
            <a:prstTxWarp prst="textNoShape">
              <a:avLst/>
            </a:prstTxWarp>
          </a:bodyPr>
          <a:lstStyle>
            <a:lvl1pPr algn="r" eaLnBrk="0" hangingPunct="0">
              <a:spcBef>
                <a:spcPct val="0"/>
              </a:spcBef>
              <a:defRPr sz="1300">
                <a:solidFill>
                  <a:schemeClr val="tx1"/>
                </a:solidFill>
                <a:latin typeface="Arial" charset="0"/>
                <a:ea typeface="ＭＳ Ｐゴシック" pitchFamily="96" charset="-128"/>
                <a:cs typeface="+mn-cs"/>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47" tIns="48323" rIns="96647"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47" tIns="48323" rIns="96647" bIns="48323" numCol="1" anchor="b" anchorCtr="0" compatLnSpc="1">
            <a:prstTxWarp prst="textNoShape">
              <a:avLst/>
            </a:prstTxWarp>
          </a:bodyPr>
          <a:lstStyle>
            <a:lvl1pPr eaLnBrk="0" hangingPunct="0">
              <a:spcBef>
                <a:spcPct val="0"/>
              </a:spcBef>
              <a:defRPr sz="1300">
                <a:solidFill>
                  <a:schemeClr val="tx1"/>
                </a:solidFill>
                <a:latin typeface="Arial" charset="0"/>
                <a:ea typeface="ＭＳ Ｐゴシック" pitchFamily="96"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47" tIns="48323" rIns="96647" bIns="48323" numCol="1" anchor="b" anchorCtr="0" compatLnSpc="1">
            <a:prstTxWarp prst="textNoShape">
              <a:avLst/>
            </a:prstTxWarp>
          </a:bodyPr>
          <a:lstStyle>
            <a:lvl1pPr algn="r" eaLnBrk="0" hangingPunct="0">
              <a:spcBef>
                <a:spcPct val="0"/>
              </a:spcBef>
              <a:defRPr sz="1300">
                <a:solidFill>
                  <a:schemeClr val="tx1"/>
                </a:solidFill>
                <a:latin typeface="Arial" charset="0"/>
                <a:ea typeface="ＭＳ Ｐゴシック" pitchFamily="96" charset="-128"/>
                <a:cs typeface="+mn-cs"/>
              </a:defRPr>
            </a:lvl1pPr>
          </a:lstStyle>
          <a:p>
            <a:pPr>
              <a:defRPr/>
            </a:pPr>
            <a:fld id="{692BB62D-71AC-4BFE-BDD7-E95CA56100E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42FA3CA-2E80-407F-9EC3-65B162C6566F}" type="slidenum">
              <a:rPr lang="en-US" smtClean="0">
                <a:ea typeface="ＭＳ Ｐゴシック"/>
                <a:cs typeface="ＭＳ Ｐゴシック"/>
              </a:rPr>
              <a:pPr/>
              <a:t>1</a:t>
            </a:fld>
            <a:endParaRPr lang="en-US" dirty="0" smtClean="0">
              <a:ea typeface="ＭＳ Ｐゴシック"/>
              <a:cs typeface="ＭＳ Ｐゴシック"/>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dirty="0" smtClean="0">
                <a:ea typeface="ＭＳ Ｐゴシック"/>
              </a:rPr>
              <a:t>The HRP is focused on the research required for human system risks that are poorly understood, and those which require new countermeasures or technologies to provide mitigation.</a:t>
            </a:r>
          </a:p>
          <a:p>
            <a:r>
              <a:rPr lang="en-US" dirty="0" smtClean="0">
                <a:ea typeface="ＭＳ Ｐゴシック"/>
              </a:rPr>
              <a:t>Results of HRP research support space flight medical and human performance standards with validation of acceptable level of risk</a:t>
            </a:r>
          </a:p>
          <a:p>
            <a:r>
              <a:rPr lang="en-US" dirty="0" smtClean="0">
                <a:ea typeface="ＭＳ Ｐゴシック"/>
              </a:rPr>
              <a:t>Results of HRP research enable the transition of mitigation or treatment strategies to spaceflight medical practice</a:t>
            </a:r>
          </a:p>
          <a:p>
            <a:r>
              <a:rPr lang="en-US" dirty="0" smtClean="0">
                <a:ea typeface="ＭＳ Ｐゴシック"/>
              </a:rPr>
              <a:t>The HRP risk approach does not change with FY 2011 budget plan</a:t>
            </a:r>
          </a:p>
          <a:p>
            <a:r>
              <a:rPr lang="en-US" dirty="0" smtClean="0">
                <a:ea typeface="ＭＳ Ｐゴシック"/>
              </a:rPr>
              <a:t>Removal of Constellation schedule constraints coupled with budget augmentation allows  acceleration of  risk mitigation, reduction in exploration risk posture, ability to address new priorities for target destinations, and breakthrough technology investments. </a:t>
            </a:r>
          </a:p>
          <a:p>
            <a:r>
              <a:rPr lang="en-US" dirty="0" smtClean="0">
                <a:ea typeface="ＭＳ Ｐゴシック"/>
              </a:rPr>
              <a:t>The program will capitalize on return to Earth benefits and strengthen contributions to Education and outreach</a:t>
            </a:r>
          </a:p>
          <a:p>
            <a:endParaRPr lang="en-US" dirty="0"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2BB62D-71AC-4BFE-BDD7-E95CA56100E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92BB62D-71AC-4BFE-BDD7-E95CA56100E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New-Space-Enterprise.jpg"/>
          <p:cNvPicPr>
            <a:picLocks noChangeAspect="1"/>
          </p:cNvPicPr>
          <p:nvPr/>
        </p:nvPicPr>
        <p:blipFill>
          <a:blip r:embed="rId2" cstate="print"/>
          <a:stretch>
            <a:fillRect/>
          </a:stretch>
        </p:blipFill>
        <p:spPr>
          <a:xfrm>
            <a:off x="0" y="0"/>
            <a:ext cx="9144000" cy="6858000"/>
          </a:xfrm>
          <a:prstGeom prst="rect">
            <a:avLst/>
          </a:prstGeom>
        </p:spPr>
      </p:pic>
      <p:sp>
        <p:nvSpPr>
          <p:cNvPr id="4" name="Text Box 253"/>
          <p:cNvSpPr txBox="1">
            <a:spLocks noChangeArrowheads="1"/>
          </p:cNvSpPr>
          <p:nvPr/>
        </p:nvSpPr>
        <p:spPr bwMode="auto">
          <a:xfrm>
            <a:off x="466725" y="409575"/>
            <a:ext cx="3343275" cy="246063"/>
          </a:xfrm>
          <a:prstGeom prst="rect">
            <a:avLst/>
          </a:prstGeom>
          <a:noFill/>
          <a:ln w="9525">
            <a:noFill/>
            <a:miter lim="800000"/>
            <a:headEnd/>
            <a:tailEnd/>
          </a:ln>
        </p:spPr>
        <p:txBody>
          <a:bodyPr>
            <a:prstTxWarp prst="textNoShape">
              <a:avLst/>
            </a:prstTxWarp>
            <a:spAutoFit/>
          </a:bodyPr>
          <a:lstStyle/>
          <a:p>
            <a:pPr fontAlgn="auto">
              <a:spcBef>
                <a:spcPct val="50000"/>
              </a:spcBef>
              <a:spcAft>
                <a:spcPts val="0"/>
              </a:spcAft>
              <a:defRPr/>
            </a:pPr>
            <a:r>
              <a:rPr lang="en-US" sz="1000" dirty="0">
                <a:solidFill>
                  <a:schemeClr val="bg1"/>
                </a:solidFill>
                <a:latin typeface="Helvetica" pitchFamily="-65" charset="0"/>
                <a:ea typeface="+mn-ea"/>
                <a:cs typeface="+mn-cs"/>
              </a:rPr>
              <a:t>National Aeronautics and Space Administration</a:t>
            </a:r>
          </a:p>
        </p:txBody>
      </p:sp>
      <p:pic>
        <p:nvPicPr>
          <p:cNvPr id="5" name="Picture 130" descr="NASA-insignia-RGB.png"/>
          <p:cNvPicPr>
            <a:picLocks noChangeAspect="1"/>
          </p:cNvPicPr>
          <p:nvPr/>
        </p:nvPicPr>
        <p:blipFill>
          <a:blip r:embed="rId3" cstate="print"/>
          <a:srcRect/>
          <a:stretch>
            <a:fillRect/>
          </a:stretch>
        </p:blipFill>
        <p:spPr bwMode="auto">
          <a:xfrm>
            <a:off x="8020050" y="214313"/>
            <a:ext cx="752475" cy="623887"/>
          </a:xfrm>
          <a:prstGeom prst="rect">
            <a:avLst/>
          </a:prstGeom>
          <a:noFill/>
          <a:ln w="9525">
            <a:noFill/>
            <a:miter lim="800000"/>
            <a:headEnd/>
            <a:tailEnd/>
          </a:ln>
        </p:spPr>
      </p:pic>
      <p:sp>
        <p:nvSpPr>
          <p:cNvPr id="2" name="Title 1"/>
          <p:cNvSpPr>
            <a:spLocks noGrp="1"/>
          </p:cNvSpPr>
          <p:nvPr>
            <p:ph type="ctrTitle"/>
          </p:nvPr>
        </p:nvSpPr>
        <p:spPr>
          <a:xfrm>
            <a:off x="466726" y="1143000"/>
            <a:ext cx="7991474" cy="1295400"/>
          </a:xfrm>
          <a:ln>
            <a:noFill/>
          </a:ln>
        </p:spPr>
        <p:txBody>
          <a:bodyPr anchor="t">
            <a:normAutofit/>
          </a:bodyPr>
          <a:lstStyle>
            <a:lvl1pPr algn="l">
              <a:defRPr sz="3600">
                <a:solidFill>
                  <a:srgbClr val="FFFFFF"/>
                </a:solidFill>
                <a:latin typeface="Arial"/>
                <a:cs typeface="Arial"/>
              </a:defRPr>
            </a:lvl1pPr>
          </a:lstStyle>
          <a:p>
            <a:r>
              <a:rPr lang="en-US" smtClean="0"/>
              <a:t>Click to edit Master 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smtClean="0"/>
              <a:t>Speakers Bureau</a:t>
            </a:r>
            <a:r>
              <a:rPr lang="en-US" dirty="0" smtClean="0">
                <a:solidFill>
                  <a:schemeClr val="bg1"/>
                </a:solidFill>
              </a:rPr>
              <a:t> </a:t>
            </a:r>
            <a:r>
              <a:rPr lang="en-US" b="1" dirty="0" smtClean="0">
                <a:solidFill>
                  <a:schemeClr val="bg1"/>
                </a:solidFill>
              </a:rPr>
              <a:t>    </a:t>
            </a:r>
            <a:fld id="{3F8B40BB-BFCF-4304-9522-BEE5E7C04CA1}" type="slidenum">
              <a:rPr lang="en-US" b="1" smtClean="0">
                <a:solidFill>
                  <a:schemeClr val="bg1"/>
                </a:solidFill>
              </a:rPr>
              <a:pPr>
                <a:defRPr/>
              </a:pPr>
              <a:t>‹#›</a:t>
            </a:fld>
            <a:endParaRPr lang="en-US" b="1"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smtClean="0"/>
              <a:t>Speakers Bureau</a:t>
            </a:r>
            <a:r>
              <a:rPr lang="en-US" dirty="0" smtClean="0">
                <a:solidFill>
                  <a:schemeClr val="bg1"/>
                </a:solidFill>
              </a:rPr>
              <a:t> </a:t>
            </a:r>
            <a:r>
              <a:rPr lang="en-US" b="1" dirty="0" smtClean="0">
                <a:solidFill>
                  <a:schemeClr val="bg1"/>
                </a:solidFill>
              </a:rPr>
              <a:t>    </a:t>
            </a:r>
            <a:fld id="{AD43FB2A-BC94-4F5D-88E4-AE35B51565B5}" type="slidenum">
              <a:rPr lang="en-US" b="1" smtClean="0">
                <a:solidFill>
                  <a:schemeClr val="bg1"/>
                </a:solidFill>
              </a:rPr>
              <a:pPr>
                <a:defRPr/>
              </a:pPr>
              <a:t>‹#›</a:t>
            </a:fld>
            <a:endParaRPr lang="en-US" b="1"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268" name="Rectangle 76"/>
          <p:cNvSpPr>
            <a:spLocks noGrp="1" noChangeArrowheads="1"/>
          </p:cNvSpPr>
          <p:nvPr>
            <p:ph type="ctrTitle"/>
          </p:nvPr>
        </p:nvSpPr>
        <p:spPr>
          <a:xfrm>
            <a:off x="458788" y="1728788"/>
            <a:ext cx="8197850" cy="1090612"/>
          </a:xfrm>
          <a:effectLst>
            <a:outerShdw dist="17961" dir="2700000" algn="ctr" rotWithShape="0">
              <a:schemeClr val="tx1"/>
            </a:outerShdw>
          </a:effectLst>
        </p:spPr>
        <p:txBody>
          <a:bodyPr/>
          <a:lstStyle>
            <a:lvl1pPr>
              <a:defRPr sz="3600"/>
            </a:lvl1pPr>
          </a:lstStyle>
          <a:p>
            <a:r>
              <a:rPr lang="en-US" smtClean="0"/>
              <a:t>Click to edit Master title style</a:t>
            </a:r>
            <a:endParaRPr lang="en-US"/>
          </a:p>
        </p:txBody>
      </p:sp>
      <p:sp>
        <p:nvSpPr>
          <p:cNvPr id="8381" name="Rectangle 189"/>
          <p:cNvSpPr>
            <a:spLocks noGrp="1" noChangeArrowheads="1"/>
          </p:cNvSpPr>
          <p:nvPr>
            <p:ph type="subTitle" sz="quarter" idx="1"/>
          </p:nvPr>
        </p:nvSpPr>
        <p:spPr>
          <a:xfrm>
            <a:off x="458788" y="2814638"/>
            <a:ext cx="7313612" cy="1376362"/>
          </a:xfrm>
          <a:effectLst>
            <a:outerShdw dist="17961" dir="2700000" algn="ctr" rotWithShape="0">
              <a:schemeClr val="tx1"/>
            </a:outerShdw>
          </a:effectLst>
        </p:spPr>
        <p:txBody>
          <a:bodyPr/>
          <a:lstStyle>
            <a:lvl1pPr marL="0" indent="0">
              <a:buFontTx/>
              <a:buNone/>
              <a:defRPr b="1">
                <a:solidFill>
                  <a:schemeClr val="bg1"/>
                </a:solidFill>
                <a:latin typeface="Helvetica" pitchFamily="96" charset="0"/>
              </a:defRPr>
            </a:lvl1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6" descr="Speakers Bureau"/>
          <p:cNvPicPr>
            <a:picLocks noChangeAspect="1" noChangeArrowheads="1"/>
          </p:cNvPicPr>
          <p:nvPr/>
        </p:nvPicPr>
        <p:blipFill>
          <a:blip r:embed="rId2" cstate="print"/>
          <a:srcRect t="2943"/>
          <a:stretch>
            <a:fillRect/>
          </a:stretch>
        </p:blipFill>
        <p:spPr bwMode="auto">
          <a:xfrm>
            <a:off x="0" y="0"/>
            <a:ext cx="9144000" cy="6858000"/>
          </a:xfrm>
          <a:prstGeom prst="rect">
            <a:avLst/>
          </a:prstGeom>
          <a:noFill/>
          <a:ln w="9525">
            <a:noFill/>
            <a:miter lim="800000"/>
            <a:headEnd/>
            <a:tailEnd/>
          </a:ln>
        </p:spPr>
      </p:pic>
      <p:pic>
        <p:nvPicPr>
          <p:cNvPr id="5" name="Picture 67" descr="NASA insignia RGB"/>
          <p:cNvPicPr>
            <a:picLocks noChangeAspect="1" noChangeArrowheads="1"/>
          </p:cNvPicPr>
          <p:nvPr/>
        </p:nvPicPr>
        <p:blipFill>
          <a:blip r:embed="rId3" cstate="print"/>
          <a:srcRect/>
          <a:stretch>
            <a:fillRect/>
          </a:stretch>
        </p:blipFill>
        <p:spPr bwMode="auto">
          <a:xfrm>
            <a:off x="7954963" y="239713"/>
            <a:ext cx="717550" cy="593725"/>
          </a:xfrm>
          <a:prstGeom prst="rect">
            <a:avLst/>
          </a:prstGeom>
          <a:noFill/>
          <a:ln w="9525">
            <a:noFill/>
            <a:miter lim="800000"/>
            <a:headEnd/>
            <a:tailEnd/>
          </a:ln>
        </p:spPr>
      </p:pic>
      <p:sp>
        <p:nvSpPr>
          <p:cNvPr id="6" name="Line 34"/>
          <p:cNvSpPr>
            <a:spLocks noChangeShapeType="1"/>
          </p:cNvSpPr>
          <p:nvPr/>
        </p:nvSpPr>
        <p:spPr bwMode="auto">
          <a:xfrm>
            <a:off x="0" y="1603375"/>
            <a:ext cx="57912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7" name="Line 35"/>
          <p:cNvSpPr>
            <a:spLocks noChangeShapeType="1"/>
          </p:cNvSpPr>
          <p:nvPr/>
        </p:nvSpPr>
        <p:spPr bwMode="auto">
          <a:xfrm>
            <a:off x="0" y="1835150"/>
            <a:ext cx="55626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8" name="Line 36"/>
          <p:cNvSpPr>
            <a:spLocks noChangeShapeType="1"/>
          </p:cNvSpPr>
          <p:nvPr/>
        </p:nvSpPr>
        <p:spPr bwMode="auto">
          <a:xfrm>
            <a:off x="0" y="2062163"/>
            <a:ext cx="54102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9" name="Line 37"/>
          <p:cNvSpPr>
            <a:spLocks noChangeShapeType="1"/>
          </p:cNvSpPr>
          <p:nvPr/>
        </p:nvSpPr>
        <p:spPr bwMode="auto">
          <a:xfrm>
            <a:off x="0" y="1371600"/>
            <a:ext cx="60198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 name="Line 43"/>
          <p:cNvSpPr>
            <a:spLocks noChangeShapeType="1"/>
          </p:cNvSpPr>
          <p:nvPr/>
        </p:nvSpPr>
        <p:spPr bwMode="auto">
          <a:xfrm rot="16200000">
            <a:off x="3776663" y="6515100"/>
            <a:ext cx="68580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1" name="Line 44"/>
          <p:cNvSpPr>
            <a:spLocks noChangeShapeType="1"/>
          </p:cNvSpPr>
          <p:nvPr/>
        </p:nvSpPr>
        <p:spPr bwMode="auto">
          <a:xfrm rot="16200000">
            <a:off x="3475038" y="6438900"/>
            <a:ext cx="83820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2" name="Line 45"/>
          <p:cNvSpPr>
            <a:spLocks noChangeShapeType="1"/>
          </p:cNvSpPr>
          <p:nvPr/>
        </p:nvSpPr>
        <p:spPr bwMode="auto">
          <a:xfrm rot="16200000">
            <a:off x="2408238" y="6057900"/>
            <a:ext cx="160020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3" name="Line 46"/>
          <p:cNvSpPr>
            <a:spLocks noChangeShapeType="1"/>
          </p:cNvSpPr>
          <p:nvPr/>
        </p:nvSpPr>
        <p:spPr bwMode="auto">
          <a:xfrm rot="16200000">
            <a:off x="2830513" y="6248400"/>
            <a:ext cx="121920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4" name="Line 47"/>
          <p:cNvSpPr>
            <a:spLocks noChangeShapeType="1"/>
          </p:cNvSpPr>
          <p:nvPr/>
        </p:nvSpPr>
        <p:spPr bwMode="auto">
          <a:xfrm rot="16200000">
            <a:off x="3171825" y="6362700"/>
            <a:ext cx="99060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5" name="Line 48"/>
          <p:cNvSpPr>
            <a:spLocks noChangeShapeType="1"/>
          </p:cNvSpPr>
          <p:nvPr/>
        </p:nvSpPr>
        <p:spPr bwMode="auto">
          <a:xfrm rot="16200000">
            <a:off x="1985963" y="5867400"/>
            <a:ext cx="198120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6" name="Text Box 74"/>
          <p:cNvSpPr txBox="1">
            <a:spLocks noChangeArrowheads="1"/>
          </p:cNvSpPr>
          <p:nvPr/>
        </p:nvSpPr>
        <p:spPr bwMode="auto">
          <a:xfrm>
            <a:off x="466725" y="423863"/>
            <a:ext cx="6619875" cy="244475"/>
          </a:xfrm>
          <a:prstGeom prst="rect">
            <a:avLst/>
          </a:prstGeom>
          <a:noFill/>
          <a:ln w="9525">
            <a:noFill/>
            <a:miter lim="800000"/>
            <a:headEnd/>
            <a:tailEnd/>
          </a:ln>
        </p:spPr>
        <p:txBody>
          <a:bodyPr>
            <a:spAutoFit/>
          </a:bodyPr>
          <a:lstStyle/>
          <a:p>
            <a:pPr defTabSz="457200" eaLnBrk="0" hangingPunct="0">
              <a:spcBef>
                <a:spcPct val="50000"/>
              </a:spcBef>
              <a:defRPr/>
            </a:pPr>
            <a:r>
              <a:rPr lang="en-US" sz="1000">
                <a:solidFill>
                  <a:srgbClr val="000000"/>
                </a:solidFill>
                <a:latin typeface="Helvetica" pitchFamily="-107" charset="0"/>
              </a:rPr>
              <a:t>National Aeronautics and Space Administration</a:t>
            </a:r>
          </a:p>
        </p:txBody>
      </p:sp>
      <p:sp>
        <p:nvSpPr>
          <p:cNvPr id="17" name="Line 113"/>
          <p:cNvSpPr>
            <a:spLocks noChangeShapeType="1"/>
          </p:cNvSpPr>
          <p:nvPr/>
        </p:nvSpPr>
        <p:spPr bwMode="auto">
          <a:xfrm rot="16200000">
            <a:off x="4076700" y="6591300"/>
            <a:ext cx="53340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8" name="Line 123"/>
          <p:cNvSpPr>
            <a:spLocks noChangeShapeType="1"/>
          </p:cNvSpPr>
          <p:nvPr/>
        </p:nvSpPr>
        <p:spPr bwMode="auto">
          <a:xfrm>
            <a:off x="0" y="2284413"/>
            <a:ext cx="50292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9" name="Line 124"/>
          <p:cNvSpPr>
            <a:spLocks noChangeShapeType="1"/>
          </p:cNvSpPr>
          <p:nvPr/>
        </p:nvSpPr>
        <p:spPr bwMode="auto">
          <a:xfrm>
            <a:off x="0" y="2516188"/>
            <a:ext cx="41910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0" name="Line 125"/>
          <p:cNvSpPr>
            <a:spLocks noChangeShapeType="1"/>
          </p:cNvSpPr>
          <p:nvPr/>
        </p:nvSpPr>
        <p:spPr bwMode="auto">
          <a:xfrm>
            <a:off x="0" y="2743200"/>
            <a:ext cx="39624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1" name="Line 127"/>
          <p:cNvSpPr>
            <a:spLocks noChangeShapeType="1"/>
          </p:cNvSpPr>
          <p:nvPr/>
        </p:nvSpPr>
        <p:spPr bwMode="auto">
          <a:xfrm>
            <a:off x="0" y="2974975"/>
            <a:ext cx="37338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2" name="Line 128"/>
          <p:cNvSpPr>
            <a:spLocks noChangeShapeType="1"/>
          </p:cNvSpPr>
          <p:nvPr/>
        </p:nvSpPr>
        <p:spPr bwMode="auto">
          <a:xfrm>
            <a:off x="0" y="3206750"/>
            <a:ext cx="35052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3" name="Line 129"/>
          <p:cNvSpPr>
            <a:spLocks noChangeShapeType="1"/>
          </p:cNvSpPr>
          <p:nvPr/>
        </p:nvSpPr>
        <p:spPr bwMode="auto">
          <a:xfrm>
            <a:off x="0" y="3433763"/>
            <a:ext cx="32766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4" name="Line 131"/>
          <p:cNvSpPr>
            <a:spLocks noChangeShapeType="1"/>
          </p:cNvSpPr>
          <p:nvPr/>
        </p:nvSpPr>
        <p:spPr bwMode="auto">
          <a:xfrm>
            <a:off x="0" y="3656013"/>
            <a:ext cx="30480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5" name="Line 132"/>
          <p:cNvSpPr>
            <a:spLocks noChangeShapeType="1"/>
          </p:cNvSpPr>
          <p:nvPr/>
        </p:nvSpPr>
        <p:spPr bwMode="auto">
          <a:xfrm>
            <a:off x="0" y="3887788"/>
            <a:ext cx="28956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6" name="Line 133"/>
          <p:cNvSpPr>
            <a:spLocks noChangeShapeType="1"/>
          </p:cNvSpPr>
          <p:nvPr/>
        </p:nvSpPr>
        <p:spPr bwMode="auto">
          <a:xfrm>
            <a:off x="0" y="4114800"/>
            <a:ext cx="27432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7" name="Line 134"/>
          <p:cNvSpPr>
            <a:spLocks noChangeShapeType="1"/>
          </p:cNvSpPr>
          <p:nvPr/>
        </p:nvSpPr>
        <p:spPr bwMode="auto">
          <a:xfrm>
            <a:off x="0" y="4344988"/>
            <a:ext cx="27432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8" name="Line 135"/>
          <p:cNvSpPr>
            <a:spLocks noChangeShapeType="1"/>
          </p:cNvSpPr>
          <p:nvPr/>
        </p:nvSpPr>
        <p:spPr bwMode="auto">
          <a:xfrm>
            <a:off x="0" y="4576763"/>
            <a:ext cx="28956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29" name="Line 136"/>
          <p:cNvSpPr>
            <a:spLocks noChangeShapeType="1"/>
          </p:cNvSpPr>
          <p:nvPr/>
        </p:nvSpPr>
        <p:spPr bwMode="auto">
          <a:xfrm>
            <a:off x="0" y="4803775"/>
            <a:ext cx="30480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0" name="Line 138"/>
          <p:cNvSpPr>
            <a:spLocks noChangeShapeType="1"/>
          </p:cNvSpPr>
          <p:nvPr/>
        </p:nvSpPr>
        <p:spPr bwMode="auto">
          <a:xfrm>
            <a:off x="0" y="5026025"/>
            <a:ext cx="30480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1" name="Line 139"/>
          <p:cNvSpPr>
            <a:spLocks noChangeShapeType="1"/>
          </p:cNvSpPr>
          <p:nvPr/>
        </p:nvSpPr>
        <p:spPr bwMode="auto">
          <a:xfrm>
            <a:off x="0" y="5257800"/>
            <a:ext cx="33528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2" name="Line 140"/>
          <p:cNvSpPr>
            <a:spLocks noChangeShapeType="1"/>
          </p:cNvSpPr>
          <p:nvPr/>
        </p:nvSpPr>
        <p:spPr bwMode="auto">
          <a:xfrm>
            <a:off x="0" y="5484813"/>
            <a:ext cx="33528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3" name="Line 141"/>
          <p:cNvSpPr>
            <a:spLocks noChangeShapeType="1"/>
          </p:cNvSpPr>
          <p:nvPr/>
        </p:nvSpPr>
        <p:spPr bwMode="auto">
          <a:xfrm>
            <a:off x="0" y="5716588"/>
            <a:ext cx="35814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4" name="Line 142"/>
          <p:cNvSpPr>
            <a:spLocks noChangeShapeType="1"/>
          </p:cNvSpPr>
          <p:nvPr/>
        </p:nvSpPr>
        <p:spPr bwMode="auto">
          <a:xfrm>
            <a:off x="0" y="5948363"/>
            <a:ext cx="3810000" cy="1587"/>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5" name="Line 143"/>
          <p:cNvSpPr>
            <a:spLocks noChangeShapeType="1"/>
          </p:cNvSpPr>
          <p:nvPr/>
        </p:nvSpPr>
        <p:spPr bwMode="auto">
          <a:xfrm>
            <a:off x="0" y="6175375"/>
            <a:ext cx="41910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6" name="Line 144"/>
          <p:cNvSpPr>
            <a:spLocks noChangeShapeType="1"/>
          </p:cNvSpPr>
          <p:nvPr/>
        </p:nvSpPr>
        <p:spPr bwMode="auto">
          <a:xfrm>
            <a:off x="0" y="6397625"/>
            <a:ext cx="44196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37" name="Line 145"/>
          <p:cNvSpPr>
            <a:spLocks noChangeShapeType="1"/>
          </p:cNvSpPr>
          <p:nvPr/>
        </p:nvSpPr>
        <p:spPr bwMode="auto">
          <a:xfrm>
            <a:off x="0" y="6629400"/>
            <a:ext cx="46482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grpSp>
        <p:nvGrpSpPr>
          <p:cNvPr id="2" name="Group 158"/>
          <p:cNvGrpSpPr>
            <a:grpSpLocks/>
          </p:cNvGrpSpPr>
          <p:nvPr/>
        </p:nvGrpSpPr>
        <p:grpSpPr bwMode="auto">
          <a:xfrm>
            <a:off x="236538" y="1066800"/>
            <a:ext cx="5707062" cy="5791200"/>
            <a:chOff x="149" y="672"/>
            <a:chExt cx="3595" cy="3648"/>
          </a:xfrm>
        </p:grpSpPr>
        <p:sp>
          <p:nvSpPr>
            <p:cNvPr id="39" name="Line 60"/>
            <p:cNvSpPr>
              <a:spLocks noChangeShapeType="1"/>
            </p:cNvSpPr>
            <p:nvPr userDrawn="1"/>
          </p:nvSpPr>
          <p:spPr bwMode="auto">
            <a:xfrm rot="-5400000">
              <a:off x="-1674" y="2495"/>
              <a:ext cx="3648"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grpSp>
          <p:nvGrpSpPr>
            <p:cNvPr id="3" name="Group 157"/>
            <p:cNvGrpSpPr>
              <a:grpSpLocks/>
            </p:cNvGrpSpPr>
            <p:nvPr userDrawn="1"/>
          </p:nvGrpSpPr>
          <p:grpSpPr bwMode="auto">
            <a:xfrm>
              <a:off x="288" y="670"/>
              <a:ext cx="3456" cy="3653"/>
              <a:chOff x="288" y="718"/>
              <a:chExt cx="3456" cy="3602"/>
            </a:xfrm>
          </p:grpSpPr>
          <p:sp>
            <p:nvSpPr>
              <p:cNvPr id="41" name="Line 39"/>
              <p:cNvSpPr>
                <a:spLocks noChangeShapeType="1"/>
              </p:cNvSpPr>
              <p:nvPr userDrawn="1"/>
            </p:nvSpPr>
            <p:spPr bwMode="auto">
              <a:xfrm rot="-5400000">
                <a:off x="2814" y="1080"/>
                <a:ext cx="72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2" name="Line 41"/>
              <p:cNvSpPr>
                <a:spLocks noChangeShapeType="1"/>
              </p:cNvSpPr>
              <p:nvPr userDrawn="1"/>
            </p:nvSpPr>
            <p:spPr bwMode="auto">
              <a:xfrm rot="-5400000">
                <a:off x="2507" y="1102"/>
                <a:ext cx="767"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3" name="Line 42"/>
              <p:cNvSpPr>
                <a:spLocks noChangeShapeType="1"/>
              </p:cNvSpPr>
              <p:nvPr userDrawn="1"/>
            </p:nvSpPr>
            <p:spPr bwMode="auto">
              <a:xfrm rot="-5400000">
                <a:off x="2647" y="1104"/>
                <a:ext cx="768"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4" name="Line 49"/>
              <p:cNvSpPr>
                <a:spLocks noChangeShapeType="1"/>
              </p:cNvSpPr>
              <p:nvPr userDrawn="1"/>
            </p:nvSpPr>
            <p:spPr bwMode="auto">
              <a:xfrm rot="-5400000">
                <a:off x="-361"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5" name="Line 50"/>
              <p:cNvSpPr>
                <a:spLocks noChangeShapeType="1"/>
              </p:cNvSpPr>
              <p:nvPr userDrawn="1"/>
            </p:nvSpPr>
            <p:spPr bwMode="auto">
              <a:xfrm rot="-5400000">
                <a:off x="-219"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6" name="Line 51"/>
              <p:cNvSpPr>
                <a:spLocks noChangeShapeType="1"/>
              </p:cNvSpPr>
              <p:nvPr userDrawn="1"/>
            </p:nvSpPr>
            <p:spPr bwMode="auto">
              <a:xfrm rot="-5400000">
                <a:off x="-77"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7" name="Line 52"/>
              <p:cNvSpPr>
                <a:spLocks noChangeShapeType="1"/>
              </p:cNvSpPr>
              <p:nvPr userDrawn="1"/>
            </p:nvSpPr>
            <p:spPr bwMode="auto">
              <a:xfrm rot="-5400000">
                <a:off x="-505"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8" name="Line 53"/>
              <p:cNvSpPr>
                <a:spLocks noChangeShapeType="1"/>
              </p:cNvSpPr>
              <p:nvPr userDrawn="1"/>
            </p:nvSpPr>
            <p:spPr bwMode="auto">
              <a:xfrm rot="-5400000">
                <a:off x="-937"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49" name="Line 54"/>
              <p:cNvSpPr>
                <a:spLocks noChangeShapeType="1"/>
              </p:cNvSpPr>
              <p:nvPr userDrawn="1"/>
            </p:nvSpPr>
            <p:spPr bwMode="auto">
              <a:xfrm rot="-5400000">
                <a:off x="-791"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0" name="Line 55"/>
              <p:cNvSpPr>
                <a:spLocks noChangeShapeType="1"/>
              </p:cNvSpPr>
              <p:nvPr userDrawn="1"/>
            </p:nvSpPr>
            <p:spPr bwMode="auto">
              <a:xfrm rot="-5400000">
                <a:off x="-649"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1" name="Line 56"/>
              <p:cNvSpPr>
                <a:spLocks noChangeShapeType="1"/>
              </p:cNvSpPr>
              <p:nvPr userDrawn="1"/>
            </p:nvSpPr>
            <p:spPr bwMode="auto">
              <a:xfrm rot="-5400000">
                <a:off x="-1083"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2" name="Line 57"/>
              <p:cNvSpPr>
                <a:spLocks noChangeShapeType="1"/>
              </p:cNvSpPr>
              <p:nvPr userDrawn="1"/>
            </p:nvSpPr>
            <p:spPr bwMode="auto">
              <a:xfrm rot="-5400000">
                <a:off x="-1511"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3" name="Line 58"/>
              <p:cNvSpPr>
                <a:spLocks noChangeShapeType="1"/>
              </p:cNvSpPr>
              <p:nvPr userDrawn="1"/>
            </p:nvSpPr>
            <p:spPr bwMode="auto">
              <a:xfrm rot="-5400000">
                <a:off x="-1369"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4" name="Line 59"/>
              <p:cNvSpPr>
                <a:spLocks noChangeShapeType="1"/>
              </p:cNvSpPr>
              <p:nvPr userDrawn="1"/>
            </p:nvSpPr>
            <p:spPr bwMode="auto">
              <a:xfrm rot="-5400000">
                <a:off x="-1227" y="2519"/>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5" name="Line 112"/>
              <p:cNvSpPr>
                <a:spLocks noChangeShapeType="1"/>
              </p:cNvSpPr>
              <p:nvPr userDrawn="1"/>
            </p:nvSpPr>
            <p:spPr bwMode="auto">
              <a:xfrm rot="-5400000">
                <a:off x="2334" y="1128"/>
                <a:ext cx="816"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6" name="Line 114"/>
              <p:cNvSpPr>
                <a:spLocks noChangeShapeType="1"/>
              </p:cNvSpPr>
              <p:nvPr userDrawn="1"/>
            </p:nvSpPr>
            <p:spPr bwMode="auto">
              <a:xfrm rot="-5400000">
                <a:off x="2137" y="1176"/>
                <a:ext cx="912"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7" name="Line 115"/>
              <p:cNvSpPr>
                <a:spLocks noChangeShapeType="1"/>
              </p:cNvSpPr>
              <p:nvPr userDrawn="1"/>
            </p:nvSpPr>
            <p:spPr bwMode="auto">
              <a:xfrm rot="-5400000">
                <a:off x="1921" y="1248"/>
                <a:ext cx="1056"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8" name="Line 116"/>
              <p:cNvSpPr>
                <a:spLocks noChangeShapeType="1"/>
              </p:cNvSpPr>
              <p:nvPr userDrawn="1"/>
            </p:nvSpPr>
            <p:spPr bwMode="auto">
              <a:xfrm rot="-5400000">
                <a:off x="1729" y="1296"/>
                <a:ext cx="1152"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59" name="Line 117"/>
              <p:cNvSpPr>
                <a:spLocks noChangeShapeType="1"/>
              </p:cNvSpPr>
              <p:nvPr userDrawn="1"/>
            </p:nvSpPr>
            <p:spPr bwMode="auto">
              <a:xfrm rot="-5400000">
                <a:off x="1489" y="1392"/>
                <a:ext cx="1344"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60" name="Line 118"/>
              <p:cNvSpPr>
                <a:spLocks noChangeShapeType="1"/>
              </p:cNvSpPr>
              <p:nvPr userDrawn="1"/>
            </p:nvSpPr>
            <p:spPr bwMode="auto">
              <a:xfrm rot="-5400000">
                <a:off x="1297" y="1440"/>
                <a:ext cx="144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61" name="Line 119"/>
              <p:cNvSpPr>
                <a:spLocks noChangeShapeType="1"/>
              </p:cNvSpPr>
              <p:nvPr userDrawn="1"/>
            </p:nvSpPr>
            <p:spPr bwMode="auto">
              <a:xfrm rot="-5400000">
                <a:off x="1081" y="1512"/>
                <a:ext cx="1584"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62" name="Line 120"/>
              <p:cNvSpPr>
                <a:spLocks noChangeShapeType="1"/>
              </p:cNvSpPr>
              <p:nvPr userDrawn="1"/>
            </p:nvSpPr>
            <p:spPr bwMode="auto">
              <a:xfrm rot="-5400000">
                <a:off x="3192" y="984"/>
                <a:ext cx="53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63" name="Line 122"/>
              <p:cNvSpPr>
                <a:spLocks noChangeShapeType="1"/>
              </p:cNvSpPr>
              <p:nvPr userDrawn="1"/>
            </p:nvSpPr>
            <p:spPr bwMode="auto">
              <a:xfrm rot="-5400000">
                <a:off x="2977" y="1056"/>
                <a:ext cx="672"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64" name="Line 153"/>
              <p:cNvSpPr>
                <a:spLocks noChangeShapeType="1"/>
              </p:cNvSpPr>
              <p:nvPr userDrawn="1"/>
            </p:nvSpPr>
            <p:spPr bwMode="auto">
              <a:xfrm rot="-5400000">
                <a:off x="3408" y="912"/>
                <a:ext cx="384"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65" name="Line 156"/>
              <p:cNvSpPr>
                <a:spLocks noChangeShapeType="1"/>
              </p:cNvSpPr>
              <p:nvPr userDrawn="1"/>
            </p:nvSpPr>
            <p:spPr bwMode="auto">
              <a:xfrm rot="-5400000">
                <a:off x="3624" y="840"/>
                <a:ext cx="240" cy="0"/>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grpSp>
      </p:grpSp>
      <p:sp>
        <p:nvSpPr>
          <p:cNvPr id="66" name="Text Box 162"/>
          <p:cNvSpPr txBox="1">
            <a:spLocks noChangeArrowheads="1"/>
          </p:cNvSpPr>
          <p:nvPr/>
        </p:nvSpPr>
        <p:spPr bwMode="auto">
          <a:xfrm>
            <a:off x="458788" y="6454775"/>
            <a:ext cx="4113212" cy="244475"/>
          </a:xfrm>
          <a:prstGeom prst="rect">
            <a:avLst/>
          </a:prstGeom>
          <a:noFill/>
          <a:ln w="9525">
            <a:noFill/>
            <a:miter lim="800000"/>
            <a:headEnd/>
            <a:tailEnd/>
          </a:ln>
        </p:spPr>
        <p:txBody>
          <a:bodyPr>
            <a:spAutoFit/>
          </a:bodyPr>
          <a:lstStyle/>
          <a:p>
            <a:pPr defTabSz="457200" eaLnBrk="0" hangingPunct="0">
              <a:spcBef>
                <a:spcPct val="50000"/>
              </a:spcBef>
              <a:defRPr/>
            </a:pPr>
            <a:r>
              <a:rPr lang="en-US" sz="1000">
                <a:solidFill>
                  <a:srgbClr val="000000"/>
                </a:solidFill>
                <a:latin typeface="Helvetica" pitchFamily="-107" charset="0"/>
              </a:rPr>
              <a:t>www.nasa.gov</a:t>
            </a:r>
          </a:p>
        </p:txBody>
      </p:sp>
      <p:sp>
        <p:nvSpPr>
          <p:cNvPr id="67" name="Line 180"/>
          <p:cNvSpPr>
            <a:spLocks noChangeShapeType="1"/>
          </p:cNvSpPr>
          <p:nvPr/>
        </p:nvSpPr>
        <p:spPr bwMode="auto">
          <a:xfrm>
            <a:off x="0" y="1139825"/>
            <a:ext cx="6172200" cy="1588"/>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8268" name="Rectangle 76"/>
          <p:cNvSpPr>
            <a:spLocks noGrp="1" noChangeArrowheads="1"/>
          </p:cNvSpPr>
          <p:nvPr>
            <p:ph type="ctrTitle"/>
          </p:nvPr>
        </p:nvSpPr>
        <p:spPr>
          <a:xfrm>
            <a:off x="458788" y="1728788"/>
            <a:ext cx="8197850" cy="1090612"/>
          </a:xfrm>
          <a:effectLst>
            <a:outerShdw blurRad="63500" dist="17961" dir="2700000" algn="ctr" rotWithShape="0">
              <a:schemeClr val="tx1">
                <a:alpha val="74998"/>
              </a:schemeClr>
            </a:outerShdw>
          </a:effectLst>
        </p:spPr>
        <p:txBody>
          <a:bodyPr/>
          <a:lstStyle>
            <a:lvl1pPr>
              <a:defRPr sz="3600"/>
            </a:lvl1pPr>
          </a:lstStyle>
          <a:p>
            <a:r>
              <a:rPr lang="en-US" smtClean="0"/>
              <a:t>Click to edit Master title style</a:t>
            </a:r>
            <a:endParaRPr lang="en-US"/>
          </a:p>
        </p:txBody>
      </p:sp>
      <p:sp>
        <p:nvSpPr>
          <p:cNvPr id="8381" name="Rectangle 189"/>
          <p:cNvSpPr>
            <a:spLocks noGrp="1" noChangeArrowheads="1"/>
          </p:cNvSpPr>
          <p:nvPr>
            <p:ph type="subTitle" sz="quarter" idx="1"/>
          </p:nvPr>
        </p:nvSpPr>
        <p:spPr>
          <a:xfrm>
            <a:off x="458788" y="2814638"/>
            <a:ext cx="7313612" cy="1376362"/>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06" charset="0"/>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690D535-8B61-4CA3-A36A-AA00F10A1E3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D394E20-2CD6-45D5-8369-7779775C1DF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F25F1A7-3BEB-4147-AEA1-F4CEB9801BF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7333A66-9BBC-4EDE-BF5A-86A5FFE34CB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9C9DEE-469B-40C1-8DEB-55F36936EC7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4E8177-9671-48A1-BF2D-C705898C35E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New-Space-Enterprise_Text-Banner.jpg"/>
          <p:cNvPicPr>
            <a:picLocks noChangeAspect="1"/>
          </p:cNvPicPr>
          <p:nvPr/>
        </p:nvPicPr>
        <p:blipFill>
          <a:blip r:embed="rId2" cstate="print"/>
          <a:srcRect/>
          <a:stretch>
            <a:fillRect/>
          </a:stretch>
        </p:blipFill>
        <p:spPr bwMode="auto">
          <a:xfrm>
            <a:off x="0" y="0"/>
            <a:ext cx="9144000" cy="914400"/>
          </a:xfrm>
          <a:prstGeom prst="rect">
            <a:avLst/>
          </a:prstGeom>
          <a:noFill/>
          <a:ln w="9525">
            <a:noFill/>
            <a:miter lim="800000"/>
            <a:headEnd/>
            <a:tailEnd/>
          </a:ln>
        </p:spPr>
      </p:pic>
      <p:pic>
        <p:nvPicPr>
          <p:cNvPr id="5" name="Picture 130" descr="NASA-insignia-RGB.png"/>
          <p:cNvPicPr>
            <a:picLocks noChangeAspect="1"/>
          </p:cNvPicPr>
          <p:nvPr/>
        </p:nvPicPr>
        <p:blipFill>
          <a:blip r:embed="rId3" cstate="print"/>
          <a:srcRect/>
          <a:stretch>
            <a:fillRect/>
          </a:stretch>
        </p:blipFill>
        <p:spPr bwMode="auto">
          <a:xfrm>
            <a:off x="8020050" y="214313"/>
            <a:ext cx="752475" cy="623887"/>
          </a:xfrm>
          <a:prstGeom prst="rect">
            <a:avLst/>
          </a:prstGeom>
          <a:noFill/>
          <a:ln w="9525">
            <a:noFill/>
            <a:miter lim="800000"/>
            <a:headEnd/>
            <a:tailEnd/>
          </a:ln>
        </p:spPr>
      </p:pic>
      <p:sp>
        <p:nvSpPr>
          <p:cNvPr id="2" name="Title 1"/>
          <p:cNvSpPr>
            <a:spLocks noGrp="1"/>
          </p:cNvSpPr>
          <p:nvPr>
            <p:ph type="title"/>
          </p:nvPr>
        </p:nvSpPr>
        <p:spPr>
          <a:xfrm>
            <a:off x="457200" y="152400"/>
            <a:ext cx="7563485" cy="685800"/>
          </a:xfrm>
        </p:spPr>
        <p:txBody>
          <a:bodyPr>
            <a:normAutofit/>
          </a:bodyPr>
          <a:lstStyle>
            <a:lvl1pPr algn="l">
              <a:defRPr sz="2400" b="1">
                <a:solidFill>
                  <a:srgbClr val="FFFFFF"/>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lvl1pPr marL="228600" indent="-228600">
              <a:defRPr sz="1800">
                <a:latin typeface="Arial"/>
                <a:cs typeface="Arial"/>
              </a:defRPr>
            </a:lvl1pPr>
            <a:lvl2pPr marL="457200" indent="-228600">
              <a:defRPr sz="1800">
                <a:latin typeface="Arial"/>
                <a:cs typeface="Arial"/>
              </a:defRPr>
            </a:lvl2pPr>
            <a:lvl3pPr marL="687388" indent="-230188">
              <a:defRPr sz="1800">
                <a:latin typeface="Arial"/>
                <a:cs typeface="Arial"/>
              </a:defRPr>
            </a:lvl3pPr>
            <a:lvl4pPr marL="915988" indent="-228600">
              <a:defRPr sz="1800">
                <a:latin typeface="Arial"/>
                <a:cs typeface="Arial"/>
              </a:defRPr>
            </a:lvl4pPr>
            <a:lvl5pPr marL="1144588" indent="-228600">
              <a:defRPr sz="18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0A2938D-1CCA-47AC-BC1E-0623B2DED37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345E218-C5A1-413D-8BE7-94760967035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492BFF-D649-45A5-9CFE-9F3F67AEC3B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9538" y="152400"/>
            <a:ext cx="1998662"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BF9811-DF0D-45A9-B22D-AAE36135EA9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152400"/>
            <a:ext cx="7542212"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pPr>
              <a:defRPr/>
            </a:pPr>
            <a:fld id="{F8FD1615-71CA-46ED-A6B5-BC4F509C3F1A}" type="slidenum">
              <a:rPr lang="en-US">
                <a:solidFill>
                  <a:srgbClr val="FFFFFF"/>
                </a:solidFill>
              </a:rPr>
              <a:pPr>
                <a:defRPr/>
              </a:pPr>
              <a:t>‹#›</a:t>
            </a:fld>
            <a:endParaRPr lang="en-US" dirty="0">
              <a:solidFill>
                <a:srgbClr val="FFFFFF"/>
              </a:solidFill>
            </a:endParaRPr>
          </a:p>
        </p:txBody>
      </p:sp>
    </p:spTree>
  </p:cSld>
  <p:clrMapOvr>
    <a:masterClrMapping/>
  </p:clrMapOvr>
  <p:transition>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8788" y="152400"/>
            <a:ext cx="7542212" cy="609600"/>
          </a:xfrm>
        </p:spPr>
        <p:txBody>
          <a:bodyPr/>
          <a:lstStyle/>
          <a:p>
            <a:r>
              <a:rPr lang="en-US"/>
              <a:t>Click to edit Master title style</a:t>
            </a:r>
          </a:p>
        </p:txBody>
      </p:sp>
      <p:sp>
        <p:nvSpPr>
          <p:cNvPr id="3" name="Content Placeholder 2"/>
          <p:cNvSpPr>
            <a:spLocks noGrp="1"/>
          </p:cNvSpPr>
          <p:nvPr>
            <p:ph sz="quarter" idx="1"/>
          </p:nvPr>
        </p:nvSpPr>
        <p:spPr>
          <a:xfrm>
            <a:off x="685800" y="1219200"/>
            <a:ext cx="381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3733800"/>
            <a:ext cx="77724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743F02D9-DB9A-4DF9-B154-D469616827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smtClean="0"/>
              <a:t>Speakers Bureau</a:t>
            </a:r>
            <a:r>
              <a:rPr lang="en-US" dirty="0" smtClean="0">
                <a:solidFill>
                  <a:schemeClr val="bg1"/>
                </a:solidFill>
              </a:rPr>
              <a:t> </a:t>
            </a:r>
            <a:r>
              <a:rPr lang="en-US" b="1" dirty="0" smtClean="0">
                <a:solidFill>
                  <a:schemeClr val="bg1"/>
                </a:solidFill>
              </a:rPr>
              <a:t>    </a:t>
            </a:r>
            <a:fld id="{4B5F651C-AF7D-492E-BA25-742215D4F354}" type="slidenum">
              <a:rPr lang="en-US" b="1" smtClean="0">
                <a:solidFill>
                  <a:schemeClr val="bg1"/>
                </a:solidFill>
              </a:rPr>
              <a:pPr>
                <a:defRPr/>
              </a:pPr>
              <a:t>‹#›</a:t>
            </a:fld>
            <a:endParaRPr lang="en-US" b="1"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r>
              <a:rPr lang="en-US" dirty="0" smtClean="0"/>
              <a:t>Speakers Bureau</a:t>
            </a:r>
            <a:r>
              <a:rPr lang="en-US" dirty="0" smtClean="0">
                <a:solidFill>
                  <a:schemeClr val="bg1"/>
                </a:solidFill>
              </a:rPr>
              <a:t> </a:t>
            </a:r>
            <a:r>
              <a:rPr lang="en-US" b="1" dirty="0" smtClean="0">
                <a:solidFill>
                  <a:schemeClr val="bg1"/>
                </a:solidFill>
              </a:rPr>
              <a:t>    </a:t>
            </a:r>
            <a:fld id="{618C8209-77BE-4929-9BA9-0ADD82D5F947}" type="slidenum">
              <a:rPr lang="en-US" b="1" smtClean="0">
                <a:solidFill>
                  <a:schemeClr val="bg1"/>
                </a:solidFill>
              </a:rPr>
              <a:pPr>
                <a:defRPr/>
              </a:pPr>
              <a:t>‹#›</a:t>
            </a:fld>
            <a:endParaRPr lang="en-US" b="1"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r>
              <a:rPr lang="en-US" dirty="0" smtClean="0"/>
              <a:t>Speakers Bureau</a:t>
            </a:r>
            <a:r>
              <a:rPr lang="en-US" dirty="0" smtClean="0">
                <a:solidFill>
                  <a:schemeClr val="bg1"/>
                </a:solidFill>
              </a:rPr>
              <a:t> </a:t>
            </a:r>
            <a:r>
              <a:rPr lang="en-US" b="1" dirty="0" smtClean="0">
                <a:solidFill>
                  <a:schemeClr val="bg1"/>
                </a:solidFill>
              </a:rPr>
              <a:t>    </a:t>
            </a:r>
            <a:fld id="{727C1243-C730-4AF0-A437-56238B4DC380}" type="slidenum">
              <a:rPr lang="en-US" b="1" smtClean="0">
                <a:solidFill>
                  <a:schemeClr val="bg1"/>
                </a:solidFill>
              </a:rPr>
              <a:pPr>
                <a:defRPr/>
              </a:pPr>
              <a:t>‹#›</a:t>
            </a:fld>
            <a:endParaRPr lang="en-US" b="1"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r>
              <a:rPr lang="en-US" dirty="0" smtClean="0"/>
              <a:t>Speakers Bureau </a:t>
            </a:r>
            <a:r>
              <a:rPr lang="en-US" b="1" dirty="0" smtClean="0"/>
              <a:t>    </a:t>
            </a:r>
            <a:fld id="{D3BBAE26-D7DC-4492-A753-19F0E8876121}" type="slidenum">
              <a:rPr lang="en-US" b="1" smtClean="0"/>
              <a:pPr>
                <a:defRPr/>
              </a:pPr>
              <a:t>‹#›</a:t>
            </a:fld>
            <a:endParaRPr lang="en-US" b="1"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r>
              <a:rPr lang="en-US" dirty="0" smtClean="0"/>
              <a:t>Speakers Bureau </a:t>
            </a:r>
            <a:r>
              <a:rPr lang="en-US" b="1" dirty="0" smtClean="0"/>
              <a:t>    </a:t>
            </a:r>
            <a:fld id="{D3BBAE26-D7DC-4492-A753-19F0E8876121}" type="slidenum">
              <a:rPr lang="en-US" b="1" smtClean="0"/>
              <a:pPr>
                <a:defRPr/>
              </a:pPr>
              <a:t>‹#›</a:t>
            </a:fld>
            <a:endParaRPr lang="en-US" b="1"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r>
              <a:rPr lang="en-US" dirty="0" smtClean="0"/>
              <a:t>Speakers Bureau</a:t>
            </a:r>
            <a:r>
              <a:rPr lang="en-US" dirty="0" smtClean="0">
                <a:solidFill>
                  <a:schemeClr val="bg1"/>
                </a:solidFill>
              </a:rPr>
              <a:t> </a:t>
            </a:r>
            <a:r>
              <a:rPr lang="en-US" b="1" dirty="0" smtClean="0">
                <a:solidFill>
                  <a:schemeClr val="bg1"/>
                </a:solidFill>
              </a:rPr>
              <a:t>    </a:t>
            </a:r>
            <a:fld id="{594C1E7B-7894-432C-8550-7D89DA194BDB}" type="slidenum">
              <a:rPr lang="en-US" b="1" smtClean="0">
                <a:solidFill>
                  <a:schemeClr val="bg1"/>
                </a:solidFill>
              </a:rPr>
              <a:pPr>
                <a:defRPr/>
              </a:pPr>
              <a:t>‹#›</a:t>
            </a:fld>
            <a:endParaRPr lang="en-US" b="1"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r>
              <a:rPr lang="en-US" dirty="0" smtClean="0"/>
              <a:t>Speakers Bureau</a:t>
            </a:r>
            <a:r>
              <a:rPr lang="en-US" dirty="0" smtClean="0">
                <a:solidFill>
                  <a:schemeClr val="bg1"/>
                </a:solidFill>
              </a:rPr>
              <a:t> </a:t>
            </a:r>
            <a:r>
              <a:rPr lang="en-US" b="1" dirty="0" smtClean="0">
                <a:solidFill>
                  <a:schemeClr val="bg1"/>
                </a:solidFill>
              </a:rPr>
              <a:t>    </a:t>
            </a:r>
            <a:fld id="{1DC0DFF8-7E53-45A1-A1D0-42151F1CBAB6}" type="slidenum">
              <a:rPr lang="en-US" b="1" smtClean="0">
                <a:solidFill>
                  <a:schemeClr val="bg1"/>
                </a:solidFill>
              </a:rPr>
              <a:pPr>
                <a:defRPr/>
              </a:pPr>
              <a:t>‹#›</a:t>
            </a:fld>
            <a:endParaRPr lang="en-US"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88430"/>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3124200" y="6488430"/>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Arial"/>
                <a:ea typeface="+mn-ea"/>
                <a:cs typeface="Arial"/>
              </a:defRPr>
            </a:lvl1pPr>
          </a:lstStyle>
          <a:p>
            <a:pPr>
              <a:defRPr/>
            </a:pPr>
            <a:endParaRPr lang="en-US" dirty="0"/>
          </a:p>
        </p:txBody>
      </p:sp>
      <p:sp>
        <p:nvSpPr>
          <p:cNvPr id="6" name="Slide Number Placeholder 5"/>
          <p:cNvSpPr>
            <a:spLocks noGrp="1"/>
          </p:cNvSpPr>
          <p:nvPr>
            <p:ph type="sldNum" sz="quarter" idx="4"/>
          </p:nvPr>
        </p:nvSpPr>
        <p:spPr>
          <a:xfrm>
            <a:off x="6553200" y="6488430"/>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Arial"/>
                <a:ea typeface="+mn-ea"/>
                <a:cs typeface="Arial"/>
              </a:defRPr>
            </a:lvl1pPr>
          </a:lstStyle>
          <a:p>
            <a:pPr>
              <a:defRPr/>
            </a:pPr>
            <a:r>
              <a:rPr lang="en-US" dirty="0" smtClean="0"/>
              <a:t>Speakers Bureau </a:t>
            </a:r>
            <a:r>
              <a:rPr lang="en-US" b="1" dirty="0" smtClean="0"/>
              <a:t>    </a:t>
            </a:r>
            <a:fld id="{D3BBAE26-D7DC-4492-A753-19F0E8876121}" type="slidenum">
              <a:rPr lang="en-US" b="1" smtClean="0"/>
              <a:pPr>
                <a:defRPr/>
              </a:pPr>
              <a:t>‹#›</a:t>
            </a:fld>
            <a:endParaRPr lang="en-US" b="1" dirty="0"/>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pitchFamily="-65" charset="-128"/>
          <a:cs typeface="ヒラギノ角ゴ Pro W3" pitchFamily="-65" charset="-128"/>
        </a:defRPr>
      </a:lvl1pPr>
      <a:lvl2pPr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pitchFamily="-65" charset="-128"/>
          <a:cs typeface="ヒラギノ角ゴ Pro W3" pitchFamily="-65" charset="-128"/>
        </a:defRPr>
      </a:lvl9pPr>
    </p:titleStyle>
    <p:bodyStyle>
      <a:lvl1pPr marL="342900" indent="-342900" algn="l" defTabSz="457200" rtl="0" eaLnBrk="1" fontAlgn="base" hangingPunct="1">
        <a:spcBef>
          <a:spcPct val="20000"/>
        </a:spcBef>
        <a:spcAft>
          <a:spcPct val="0"/>
        </a:spcAft>
        <a:buFont typeface="Arial" pitchFamily="-105"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05"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05"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05"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05"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3" descr="Exploration Ambassadors_Footer"/>
          <p:cNvPicPr>
            <a:picLocks noChangeAspect="1" noChangeArrowheads="1"/>
          </p:cNvPicPr>
          <p:nvPr/>
        </p:nvPicPr>
        <p:blipFill>
          <a:blip r:embed="rId15" cstate="print"/>
          <a:srcRect t="29649" b="29919"/>
          <a:stretch>
            <a:fillRect/>
          </a:stretch>
        </p:blipFill>
        <p:spPr bwMode="auto">
          <a:xfrm>
            <a:off x="0" y="6381750"/>
            <a:ext cx="9144000" cy="476250"/>
          </a:xfrm>
          <a:prstGeom prst="rect">
            <a:avLst/>
          </a:prstGeom>
          <a:noFill/>
          <a:ln w="9525">
            <a:noFill/>
            <a:miter lim="800000"/>
            <a:headEnd/>
            <a:tailEnd/>
          </a:ln>
        </p:spPr>
      </p:pic>
      <p:pic>
        <p:nvPicPr>
          <p:cNvPr id="1027" name="Picture 90" descr="Speakers Bureau_Header"/>
          <p:cNvPicPr>
            <a:picLocks noChangeAspect="1" noChangeArrowheads="1"/>
          </p:cNvPicPr>
          <p:nvPr/>
        </p:nvPicPr>
        <p:blipFill>
          <a:blip r:embed="rId16" cstate="print"/>
          <a:srcRect t="27933" b="43687"/>
          <a:stretch>
            <a:fillRect/>
          </a:stretch>
        </p:blipFill>
        <p:spPr bwMode="auto">
          <a:xfrm>
            <a:off x="0" y="0"/>
            <a:ext cx="9144000" cy="841375"/>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 name="Group 11"/>
          <p:cNvGrpSpPr>
            <a:grpSpLocks/>
          </p:cNvGrpSpPr>
          <p:nvPr/>
        </p:nvGrpSpPr>
        <p:grpSpPr bwMode="auto">
          <a:xfrm>
            <a:off x="0" y="6381750"/>
            <a:ext cx="5715000" cy="460375"/>
            <a:chOff x="0" y="4030"/>
            <a:chExt cx="3600" cy="290"/>
          </a:xfrm>
        </p:grpSpPr>
        <p:sp>
          <p:nvSpPr>
            <p:cNvPr id="1036" name="Line 12"/>
            <p:cNvSpPr>
              <a:spLocks noChangeShapeType="1"/>
            </p:cNvSpPr>
            <p:nvPr userDrawn="1"/>
          </p:nvSpPr>
          <p:spPr bwMode="auto">
            <a:xfrm>
              <a:off x="0" y="4174"/>
              <a:ext cx="360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37" name="Line 13"/>
            <p:cNvSpPr>
              <a:spLocks noChangeShapeType="1"/>
            </p:cNvSpPr>
            <p:nvPr userDrawn="1"/>
          </p:nvSpPr>
          <p:spPr bwMode="auto">
            <a:xfrm rot="-5400000">
              <a:off x="3173"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38" name="Line 14"/>
            <p:cNvSpPr>
              <a:spLocks noChangeShapeType="1"/>
            </p:cNvSpPr>
            <p:nvPr userDrawn="1"/>
          </p:nvSpPr>
          <p:spPr bwMode="auto">
            <a:xfrm rot="-5400000">
              <a:off x="3315"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39" name="Line 15"/>
            <p:cNvSpPr>
              <a:spLocks noChangeShapeType="1"/>
            </p:cNvSpPr>
            <p:nvPr userDrawn="1"/>
          </p:nvSpPr>
          <p:spPr bwMode="auto">
            <a:xfrm rot="-5400000">
              <a:off x="3029"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0" name="Line 16"/>
            <p:cNvSpPr>
              <a:spLocks noChangeShapeType="1"/>
            </p:cNvSpPr>
            <p:nvPr userDrawn="1"/>
          </p:nvSpPr>
          <p:spPr bwMode="auto">
            <a:xfrm rot="-5400000">
              <a:off x="2597"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1" name="Line 17"/>
            <p:cNvSpPr>
              <a:spLocks noChangeShapeType="1"/>
            </p:cNvSpPr>
            <p:nvPr userDrawn="1"/>
          </p:nvSpPr>
          <p:spPr bwMode="auto">
            <a:xfrm rot="-5400000">
              <a:off x="2743"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2" name="Line 18"/>
            <p:cNvSpPr>
              <a:spLocks noChangeShapeType="1"/>
            </p:cNvSpPr>
            <p:nvPr userDrawn="1"/>
          </p:nvSpPr>
          <p:spPr bwMode="auto">
            <a:xfrm rot="-5400000">
              <a:off x="2885"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3" name="Line 19"/>
            <p:cNvSpPr>
              <a:spLocks noChangeShapeType="1"/>
            </p:cNvSpPr>
            <p:nvPr userDrawn="1"/>
          </p:nvSpPr>
          <p:spPr bwMode="auto">
            <a:xfrm rot="-5400000">
              <a:off x="2451"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4" name="Line 20"/>
            <p:cNvSpPr>
              <a:spLocks noChangeShapeType="1"/>
            </p:cNvSpPr>
            <p:nvPr userDrawn="1"/>
          </p:nvSpPr>
          <p:spPr bwMode="auto">
            <a:xfrm rot="-5400000">
              <a:off x="2309"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5" name="Line 21"/>
            <p:cNvSpPr>
              <a:spLocks noChangeShapeType="1"/>
            </p:cNvSpPr>
            <p:nvPr userDrawn="1"/>
          </p:nvSpPr>
          <p:spPr bwMode="auto">
            <a:xfrm rot="-5400000">
              <a:off x="1877"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6" name="Line 22"/>
            <p:cNvSpPr>
              <a:spLocks noChangeShapeType="1"/>
            </p:cNvSpPr>
            <p:nvPr userDrawn="1"/>
          </p:nvSpPr>
          <p:spPr bwMode="auto">
            <a:xfrm rot="-5400000">
              <a:off x="2023"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7" name="Line 23"/>
            <p:cNvSpPr>
              <a:spLocks noChangeShapeType="1"/>
            </p:cNvSpPr>
            <p:nvPr userDrawn="1"/>
          </p:nvSpPr>
          <p:spPr bwMode="auto">
            <a:xfrm rot="-5400000">
              <a:off x="2165"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8" name="Line 24"/>
            <p:cNvSpPr>
              <a:spLocks noChangeShapeType="1"/>
            </p:cNvSpPr>
            <p:nvPr userDrawn="1"/>
          </p:nvSpPr>
          <p:spPr bwMode="auto">
            <a:xfrm rot="-5400000">
              <a:off x="1731"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49" name="Line 25"/>
            <p:cNvSpPr>
              <a:spLocks noChangeShapeType="1"/>
            </p:cNvSpPr>
            <p:nvPr userDrawn="1"/>
          </p:nvSpPr>
          <p:spPr bwMode="auto">
            <a:xfrm rot="-5400000">
              <a:off x="1299"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0" name="Line 26"/>
            <p:cNvSpPr>
              <a:spLocks noChangeShapeType="1"/>
            </p:cNvSpPr>
            <p:nvPr userDrawn="1"/>
          </p:nvSpPr>
          <p:spPr bwMode="auto">
            <a:xfrm rot="-5400000">
              <a:off x="1441"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1" name="Line 27"/>
            <p:cNvSpPr>
              <a:spLocks noChangeShapeType="1"/>
            </p:cNvSpPr>
            <p:nvPr userDrawn="1"/>
          </p:nvSpPr>
          <p:spPr bwMode="auto">
            <a:xfrm rot="-5400000">
              <a:off x="1583"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2" name="Line 28"/>
            <p:cNvSpPr>
              <a:spLocks noChangeShapeType="1"/>
            </p:cNvSpPr>
            <p:nvPr userDrawn="1"/>
          </p:nvSpPr>
          <p:spPr bwMode="auto">
            <a:xfrm rot="-5400000">
              <a:off x="1155"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3" name="Line 29"/>
            <p:cNvSpPr>
              <a:spLocks noChangeShapeType="1"/>
            </p:cNvSpPr>
            <p:nvPr userDrawn="1"/>
          </p:nvSpPr>
          <p:spPr bwMode="auto">
            <a:xfrm rot="-5400000">
              <a:off x="723"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4" name="Line 30"/>
            <p:cNvSpPr>
              <a:spLocks noChangeShapeType="1"/>
            </p:cNvSpPr>
            <p:nvPr userDrawn="1"/>
          </p:nvSpPr>
          <p:spPr bwMode="auto">
            <a:xfrm rot="-5400000">
              <a:off x="869"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5" name="Line 31"/>
            <p:cNvSpPr>
              <a:spLocks noChangeShapeType="1"/>
            </p:cNvSpPr>
            <p:nvPr userDrawn="1"/>
          </p:nvSpPr>
          <p:spPr bwMode="auto">
            <a:xfrm rot="-5400000">
              <a:off x="1011"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6" name="Line 32"/>
            <p:cNvSpPr>
              <a:spLocks noChangeShapeType="1"/>
            </p:cNvSpPr>
            <p:nvPr userDrawn="1"/>
          </p:nvSpPr>
          <p:spPr bwMode="auto">
            <a:xfrm rot="-5400000">
              <a:off x="577"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7" name="Line 33"/>
            <p:cNvSpPr>
              <a:spLocks noChangeShapeType="1"/>
            </p:cNvSpPr>
            <p:nvPr userDrawn="1"/>
          </p:nvSpPr>
          <p:spPr bwMode="auto">
            <a:xfrm rot="-5400000">
              <a:off x="149"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8" name="Line 34"/>
            <p:cNvSpPr>
              <a:spLocks noChangeShapeType="1"/>
            </p:cNvSpPr>
            <p:nvPr userDrawn="1"/>
          </p:nvSpPr>
          <p:spPr bwMode="auto">
            <a:xfrm rot="-5400000">
              <a:off x="291"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59" name="Line 35"/>
            <p:cNvSpPr>
              <a:spLocks noChangeShapeType="1"/>
            </p:cNvSpPr>
            <p:nvPr userDrawn="1"/>
          </p:nvSpPr>
          <p:spPr bwMode="auto">
            <a:xfrm rot="-5400000">
              <a:off x="433"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0" name="Line 36"/>
            <p:cNvSpPr>
              <a:spLocks noChangeShapeType="1"/>
            </p:cNvSpPr>
            <p:nvPr userDrawn="1"/>
          </p:nvSpPr>
          <p:spPr bwMode="auto">
            <a:xfrm rot="-5400000">
              <a:off x="5" y="4181"/>
              <a:ext cx="29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grpSp>
      <p:grpSp>
        <p:nvGrpSpPr>
          <p:cNvPr id="4" name="Group 37"/>
          <p:cNvGrpSpPr>
            <a:grpSpLocks/>
          </p:cNvGrpSpPr>
          <p:nvPr/>
        </p:nvGrpSpPr>
        <p:grpSpPr bwMode="auto">
          <a:xfrm>
            <a:off x="0" y="0"/>
            <a:ext cx="5486400" cy="1143000"/>
            <a:chOff x="0" y="0"/>
            <a:chExt cx="3456" cy="720"/>
          </a:xfrm>
        </p:grpSpPr>
        <p:sp>
          <p:nvSpPr>
            <p:cNvPr id="1062" name="Line 38"/>
            <p:cNvSpPr>
              <a:spLocks noChangeShapeType="1"/>
            </p:cNvSpPr>
            <p:nvPr userDrawn="1"/>
          </p:nvSpPr>
          <p:spPr bwMode="auto">
            <a:xfrm>
              <a:off x="0" y="290"/>
              <a:ext cx="3456"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3" name="Line 39"/>
            <p:cNvSpPr>
              <a:spLocks noChangeShapeType="1"/>
            </p:cNvSpPr>
            <p:nvPr userDrawn="1"/>
          </p:nvSpPr>
          <p:spPr bwMode="auto">
            <a:xfrm>
              <a:off x="0" y="436"/>
              <a:ext cx="3456"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4" name="Line 40"/>
            <p:cNvSpPr>
              <a:spLocks noChangeShapeType="1"/>
            </p:cNvSpPr>
            <p:nvPr userDrawn="1"/>
          </p:nvSpPr>
          <p:spPr bwMode="auto">
            <a:xfrm>
              <a:off x="0" y="579"/>
              <a:ext cx="3456"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5" name="Line 41"/>
            <p:cNvSpPr>
              <a:spLocks noChangeShapeType="1"/>
            </p:cNvSpPr>
            <p:nvPr userDrawn="1"/>
          </p:nvSpPr>
          <p:spPr bwMode="auto">
            <a:xfrm>
              <a:off x="0" y="144"/>
              <a:ext cx="3456"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6" name="Line 42"/>
            <p:cNvSpPr>
              <a:spLocks noChangeShapeType="1"/>
            </p:cNvSpPr>
            <p:nvPr userDrawn="1"/>
          </p:nvSpPr>
          <p:spPr bwMode="auto">
            <a:xfrm rot="-5400000">
              <a:off x="2958"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7" name="Line 43"/>
            <p:cNvSpPr>
              <a:spLocks noChangeShapeType="1"/>
            </p:cNvSpPr>
            <p:nvPr userDrawn="1"/>
          </p:nvSpPr>
          <p:spPr bwMode="auto">
            <a:xfrm rot="-5400000">
              <a:off x="2814"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8" name="Line 44"/>
            <p:cNvSpPr>
              <a:spLocks noChangeShapeType="1"/>
            </p:cNvSpPr>
            <p:nvPr userDrawn="1"/>
          </p:nvSpPr>
          <p:spPr bwMode="auto">
            <a:xfrm rot="-5400000">
              <a:off x="2382"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69" name="Line 45"/>
            <p:cNvSpPr>
              <a:spLocks noChangeShapeType="1"/>
            </p:cNvSpPr>
            <p:nvPr userDrawn="1"/>
          </p:nvSpPr>
          <p:spPr bwMode="auto">
            <a:xfrm rot="-5400000">
              <a:off x="2528"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0" name="Line 46"/>
            <p:cNvSpPr>
              <a:spLocks noChangeShapeType="1"/>
            </p:cNvSpPr>
            <p:nvPr userDrawn="1"/>
          </p:nvSpPr>
          <p:spPr bwMode="auto">
            <a:xfrm rot="-5400000">
              <a:off x="2671"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1" name="Line 47"/>
            <p:cNvSpPr>
              <a:spLocks noChangeShapeType="1"/>
            </p:cNvSpPr>
            <p:nvPr userDrawn="1"/>
          </p:nvSpPr>
          <p:spPr bwMode="auto">
            <a:xfrm rot="-5400000">
              <a:off x="2236"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2" name="Line 48"/>
            <p:cNvSpPr>
              <a:spLocks noChangeShapeType="1"/>
            </p:cNvSpPr>
            <p:nvPr userDrawn="1"/>
          </p:nvSpPr>
          <p:spPr bwMode="auto">
            <a:xfrm rot="-5400000">
              <a:off x="2094"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3" name="Line 49"/>
            <p:cNvSpPr>
              <a:spLocks noChangeShapeType="1"/>
            </p:cNvSpPr>
            <p:nvPr userDrawn="1"/>
          </p:nvSpPr>
          <p:spPr bwMode="auto">
            <a:xfrm rot="-5400000">
              <a:off x="1662"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4" name="Line 50"/>
            <p:cNvSpPr>
              <a:spLocks noChangeShapeType="1"/>
            </p:cNvSpPr>
            <p:nvPr userDrawn="1"/>
          </p:nvSpPr>
          <p:spPr bwMode="auto">
            <a:xfrm rot="-5400000">
              <a:off x="1808"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5" name="Line 51"/>
            <p:cNvSpPr>
              <a:spLocks noChangeShapeType="1"/>
            </p:cNvSpPr>
            <p:nvPr userDrawn="1"/>
          </p:nvSpPr>
          <p:spPr bwMode="auto">
            <a:xfrm rot="-5400000">
              <a:off x="1951"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6" name="Line 52"/>
            <p:cNvSpPr>
              <a:spLocks noChangeShapeType="1"/>
            </p:cNvSpPr>
            <p:nvPr userDrawn="1"/>
          </p:nvSpPr>
          <p:spPr bwMode="auto">
            <a:xfrm rot="-5400000">
              <a:off x="1516"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7" name="Line 53"/>
            <p:cNvSpPr>
              <a:spLocks noChangeShapeType="1"/>
            </p:cNvSpPr>
            <p:nvPr userDrawn="1"/>
          </p:nvSpPr>
          <p:spPr bwMode="auto">
            <a:xfrm rot="-5400000">
              <a:off x="1084"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8" name="Line 54"/>
            <p:cNvSpPr>
              <a:spLocks noChangeShapeType="1"/>
            </p:cNvSpPr>
            <p:nvPr userDrawn="1"/>
          </p:nvSpPr>
          <p:spPr bwMode="auto">
            <a:xfrm rot="-5400000">
              <a:off x="1226"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79" name="Line 55"/>
            <p:cNvSpPr>
              <a:spLocks noChangeShapeType="1"/>
            </p:cNvSpPr>
            <p:nvPr userDrawn="1"/>
          </p:nvSpPr>
          <p:spPr bwMode="auto">
            <a:xfrm rot="-5400000">
              <a:off x="1369"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0" name="Line 56"/>
            <p:cNvSpPr>
              <a:spLocks noChangeShapeType="1"/>
            </p:cNvSpPr>
            <p:nvPr userDrawn="1"/>
          </p:nvSpPr>
          <p:spPr bwMode="auto">
            <a:xfrm rot="-5400000">
              <a:off x="940"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1" name="Line 57"/>
            <p:cNvSpPr>
              <a:spLocks noChangeShapeType="1"/>
            </p:cNvSpPr>
            <p:nvPr userDrawn="1"/>
          </p:nvSpPr>
          <p:spPr bwMode="auto">
            <a:xfrm rot="-5400000">
              <a:off x="508"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2" name="Line 58"/>
            <p:cNvSpPr>
              <a:spLocks noChangeShapeType="1"/>
            </p:cNvSpPr>
            <p:nvPr userDrawn="1"/>
          </p:nvSpPr>
          <p:spPr bwMode="auto">
            <a:xfrm rot="-5400000">
              <a:off x="654"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3" name="Line 59"/>
            <p:cNvSpPr>
              <a:spLocks noChangeShapeType="1"/>
            </p:cNvSpPr>
            <p:nvPr userDrawn="1"/>
          </p:nvSpPr>
          <p:spPr bwMode="auto">
            <a:xfrm rot="-5400000">
              <a:off x="797"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4" name="Line 60"/>
            <p:cNvSpPr>
              <a:spLocks noChangeShapeType="1"/>
            </p:cNvSpPr>
            <p:nvPr userDrawn="1"/>
          </p:nvSpPr>
          <p:spPr bwMode="auto">
            <a:xfrm rot="-5400000">
              <a:off x="362"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5" name="Line 61"/>
            <p:cNvSpPr>
              <a:spLocks noChangeShapeType="1"/>
            </p:cNvSpPr>
            <p:nvPr userDrawn="1"/>
          </p:nvSpPr>
          <p:spPr bwMode="auto">
            <a:xfrm rot="-5400000">
              <a:off x="-66"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6" name="Line 62"/>
            <p:cNvSpPr>
              <a:spLocks noChangeShapeType="1"/>
            </p:cNvSpPr>
            <p:nvPr userDrawn="1"/>
          </p:nvSpPr>
          <p:spPr bwMode="auto">
            <a:xfrm rot="-5400000">
              <a:off x="76"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7" name="Line 63"/>
            <p:cNvSpPr>
              <a:spLocks noChangeShapeType="1"/>
            </p:cNvSpPr>
            <p:nvPr userDrawn="1"/>
          </p:nvSpPr>
          <p:spPr bwMode="auto">
            <a:xfrm rot="-5400000">
              <a:off x="219"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sp>
          <p:nvSpPr>
            <p:cNvPr id="1088" name="Line 64"/>
            <p:cNvSpPr>
              <a:spLocks noChangeShapeType="1"/>
            </p:cNvSpPr>
            <p:nvPr userDrawn="1"/>
          </p:nvSpPr>
          <p:spPr bwMode="auto">
            <a:xfrm rot="-5400000">
              <a:off x="-210" y="359"/>
              <a:ext cx="720" cy="1"/>
            </a:xfrm>
            <a:prstGeom prst="line">
              <a:avLst/>
            </a:prstGeom>
            <a:noFill/>
            <a:ln w="3175">
              <a:solidFill>
                <a:schemeClr val="bg1">
                  <a:alpha val="14999"/>
                </a:schemeClr>
              </a:solidFill>
              <a:round/>
              <a:headEnd/>
              <a:tailEnd/>
            </a:ln>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grpSp>
      <p:sp>
        <p:nvSpPr>
          <p:cNvPr id="1092" name="Line 68"/>
          <p:cNvSpPr>
            <a:spLocks noChangeShapeType="1"/>
          </p:cNvSpPr>
          <p:nvPr/>
        </p:nvSpPr>
        <p:spPr bwMode="auto">
          <a:xfrm flipH="1">
            <a:off x="0" y="838200"/>
            <a:ext cx="9144000" cy="0"/>
          </a:xfrm>
          <a:prstGeom prst="line">
            <a:avLst/>
          </a:prstGeom>
          <a:noFill/>
          <a:ln w="38100">
            <a:solidFill>
              <a:schemeClr val="bg1"/>
            </a:solidFill>
            <a:round/>
            <a:headEnd/>
            <a:tailEnd/>
          </a:ln>
          <a:effectLst>
            <a:outerShdw blurRad="63500" dist="38090" dir="7199996" algn="ctr" rotWithShape="0">
              <a:srgbClr val="000000">
                <a:alpha val="75000"/>
              </a:srgbClr>
            </a:outerShdw>
          </a:effectLst>
        </p:spPr>
        <p:txBody>
          <a:bodyPr wrap="none" anchor="ctr"/>
          <a:lstStyle/>
          <a:p>
            <a:pPr defTabSz="457200" fontAlgn="auto">
              <a:spcBef>
                <a:spcPts val="0"/>
              </a:spcBef>
              <a:spcAft>
                <a:spcPts val="0"/>
              </a:spcAft>
              <a:defRPr/>
            </a:pPr>
            <a:endParaRPr lang="en-US" sz="1800">
              <a:solidFill>
                <a:srgbClr val="000000"/>
              </a:solidFill>
              <a:latin typeface="Arial"/>
              <a:ea typeface="+mn-ea"/>
            </a:endParaRPr>
          </a:p>
        </p:txBody>
      </p:sp>
      <p:pic>
        <p:nvPicPr>
          <p:cNvPr id="1032" name="Picture 72" descr="NASA insignia RGB"/>
          <p:cNvPicPr>
            <a:picLocks noChangeAspect="1" noChangeArrowheads="1"/>
          </p:cNvPicPr>
          <p:nvPr/>
        </p:nvPicPr>
        <p:blipFill>
          <a:blip r:embed="rId17" cstate="print"/>
          <a:srcRect/>
          <a:stretch>
            <a:fillRect/>
          </a:stretch>
        </p:blipFill>
        <p:spPr bwMode="auto">
          <a:xfrm>
            <a:off x="8001000" y="152400"/>
            <a:ext cx="685800" cy="568325"/>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5559425" y="6454775"/>
            <a:ext cx="343535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Helvetica" pitchFamily="-107" charset="0"/>
                <a:ea typeface="ＭＳ Ｐゴシック" pitchFamily="-107" charset="-128"/>
                <a:cs typeface="+mn-cs"/>
              </a:defRPr>
            </a:lvl1pPr>
          </a:lstStyle>
          <a:p>
            <a:pPr defTabSz="457200">
              <a:defRPr/>
            </a:pPr>
            <a:fld id="{5E974A25-5527-49D4-B980-4BE6710C59B9}" type="slidenum">
              <a:rPr lang="en-US">
                <a:solidFill>
                  <a:srgbClr val="FFFFFF"/>
                </a:solidFill>
              </a:rPr>
              <a:pPr defTabSz="457200">
                <a:defRPr/>
              </a:pPr>
              <a:t>‹#›</a:t>
            </a:fld>
            <a:endParaRPr lang="en-US">
              <a:solidFill>
                <a:srgbClr val="FFFFFF"/>
              </a:solidFill>
            </a:endParaRPr>
          </a:p>
        </p:txBody>
      </p:sp>
      <p:sp>
        <p:nvSpPr>
          <p:cNvPr id="1034" name="Rectangle 73"/>
          <p:cNvSpPr>
            <a:spLocks noGrp="1" noChangeArrowheads="1"/>
          </p:cNvSpPr>
          <p:nvPr>
            <p:ph type="title"/>
          </p:nvPr>
        </p:nvSpPr>
        <p:spPr bwMode="auto">
          <a:xfrm>
            <a:off x="458788" y="152400"/>
            <a:ext cx="754221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2pPr>
      <a:lvl3pPr algn="l" rtl="0" eaLnBrk="0" fontAlgn="base" hangingPunct="0">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3pPr>
      <a:lvl4pPr algn="l" rtl="0" eaLnBrk="0" fontAlgn="base" hangingPunct="0">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4pPr>
      <a:lvl5pPr algn="l" rtl="0" eaLnBrk="0" fontAlgn="base" hangingPunct="0">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5pPr>
      <a:lvl6pPr marL="457200" algn="l" rtl="0" eaLnBrk="1" fontAlgn="base" hangingPunct="1">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6pPr>
      <a:lvl7pPr marL="914400" algn="l" rtl="0" eaLnBrk="1" fontAlgn="base" hangingPunct="1">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7pPr>
      <a:lvl8pPr marL="1371600" algn="l" rtl="0" eaLnBrk="1" fontAlgn="base" hangingPunct="1">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8pPr>
      <a:lvl9pPr marL="1828800" algn="l" rtl="0" eaLnBrk="1" fontAlgn="base" hangingPunct="1">
        <a:spcBef>
          <a:spcPct val="0"/>
        </a:spcBef>
        <a:spcAft>
          <a:spcPct val="0"/>
        </a:spcAft>
        <a:defRPr sz="2400" b="1">
          <a:solidFill>
            <a:schemeClr val="bg1"/>
          </a:solidFill>
          <a:latin typeface="Helvetica" pitchFamily="-106" charset="0"/>
          <a:ea typeface="ＭＳ Ｐゴシック" pitchFamily="96" charset="-128"/>
          <a:cs typeface="ＭＳ Ｐゴシック" pitchFamily="96" charset="-128"/>
        </a:defRPr>
      </a:lvl9pPr>
    </p:titleStyle>
    <p:bodyStyle>
      <a:lvl1pPr marL="225425" indent="-225425" algn="l" rtl="0" eaLnBrk="0" fontAlgn="base" hangingPunct="0">
        <a:spcBef>
          <a:spcPct val="20000"/>
        </a:spcBef>
        <a:spcAft>
          <a:spcPct val="0"/>
        </a:spcAft>
        <a:buChar char="•"/>
        <a:defRPr>
          <a:solidFill>
            <a:schemeClr val="tx1"/>
          </a:solidFill>
          <a:latin typeface="+mn-lt"/>
          <a:ea typeface="+mn-ea"/>
          <a:cs typeface="+mn-cs"/>
        </a:defRPr>
      </a:lvl1pPr>
      <a:lvl2pPr marL="460375" indent="-233363" algn="l" rtl="0" eaLnBrk="0" fontAlgn="base" hangingPunct="0">
        <a:spcBef>
          <a:spcPct val="20000"/>
        </a:spcBef>
        <a:spcAft>
          <a:spcPct val="0"/>
        </a:spcAft>
        <a:buChar char="–"/>
        <a:defRPr>
          <a:solidFill>
            <a:schemeClr val="tx1"/>
          </a:solidFill>
          <a:latin typeface="+mn-lt"/>
          <a:ea typeface="+mn-ea"/>
          <a:cs typeface="+mn-cs"/>
        </a:defRPr>
      </a:lvl2pPr>
      <a:lvl3pPr marL="687388" indent="-225425" algn="l" rtl="0" eaLnBrk="0" fontAlgn="base" hangingPunct="0">
        <a:spcBef>
          <a:spcPct val="20000"/>
        </a:spcBef>
        <a:spcAft>
          <a:spcPct val="0"/>
        </a:spcAft>
        <a:buChar char="•"/>
        <a:defRPr>
          <a:solidFill>
            <a:schemeClr val="tx1"/>
          </a:solidFill>
          <a:latin typeface="+mn-lt"/>
          <a:ea typeface="+mn-ea"/>
          <a:cs typeface="+mn-cs"/>
        </a:defRPr>
      </a:lvl3pPr>
      <a:lvl4pPr marL="915988" indent="-227013" algn="l" rtl="0" eaLnBrk="0" fontAlgn="base" hangingPunct="0">
        <a:spcBef>
          <a:spcPct val="20000"/>
        </a:spcBef>
        <a:spcAft>
          <a:spcPct val="0"/>
        </a:spcAft>
        <a:buChar char="–"/>
        <a:defRPr>
          <a:solidFill>
            <a:schemeClr val="tx1"/>
          </a:solidFill>
          <a:latin typeface="+mn-lt"/>
          <a:ea typeface="+mn-ea"/>
          <a:cs typeface="+mn-cs"/>
        </a:defRPr>
      </a:lvl4pPr>
      <a:lvl5pPr marL="1144588" indent="-227013" algn="l" rtl="0" eaLnBrk="0" fontAlgn="base" hangingPunct="0">
        <a:spcBef>
          <a:spcPct val="20000"/>
        </a:spcBef>
        <a:spcAft>
          <a:spcPct val="0"/>
        </a:spcAft>
        <a:buChar char="»"/>
        <a:defRPr>
          <a:solidFill>
            <a:schemeClr val="tx1"/>
          </a:solidFill>
          <a:latin typeface="+mn-lt"/>
          <a:ea typeface="+mn-ea"/>
          <a:cs typeface="+mn-cs"/>
        </a:defRPr>
      </a:lvl5pPr>
      <a:lvl6pPr marL="1601788" indent="-227013" algn="l" rtl="0" eaLnBrk="1" fontAlgn="base" hangingPunct="1">
        <a:spcBef>
          <a:spcPct val="20000"/>
        </a:spcBef>
        <a:spcAft>
          <a:spcPct val="0"/>
        </a:spcAft>
        <a:buChar char="»"/>
        <a:defRPr>
          <a:solidFill>
            <a:schemeClr val="tx1"/>
          </a:solidFill>
          <a:latin typeface="+mn-lt"/>
          <a:ea typeface="+mn-ea"/>
          <a:cs typeface="+mn-cs"/>
        </a:defRPr>
      </a:lvl6pPr>
      <a:lvl7pPr marL="2058988" indent="-227013" algn="l" rtl="0" eaLnBrk="1" fontAlgn="base" hangingPunct="1">
        <a:spcBef>
          <a:spcPct val="20000"/>
        </a:spcBef>
        <a:spcAft>
          <a:spcPct val="0"/>
        </a:spcAft>
        <a:buChar char="»"/>
        <a:defRPr>
          <a:solidFill>
            <a:schemeClr val="tx1"/>
          </a:solidFill>
          <a:latin typeface="+mn-lt"/>
          <a:ea typeface="+mn-ea"/>
          <a:cs typeface="+mn-cs"/>
        </a:defRPr>
      </a:lvl7pPr>
      <a:lvl8pPr marL="2516188" indent="-227013" algn="l" rtl="0" eaLnBrk="1" fontAlgn="base" hangingPunct="1">
        <a:spcBef>
          <a:spcPct val="20000"/>
        </a:spcBef>
        <a:spcAft>
          <a:spcPct val="0"/>
        </a:spcAft>
        <a:buChar char="»"/>
        <a:defRPr>
          <a:solidFill>
            <a:schemeClr val="tx1"/>
          </a:solidFill>
          <a:latin typeface="+mn-lt"/>
          <a:ea typeface="+mn-ea"/>
          <a:cs typeface="+mn-cs"/>
        </a:defRPr>
      </a:lvl8pPr>
      <a:lvl9pPr marL="2973388" indent="-227013"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 name="Rectangle 158"/>
          <p:cNvSpPr>
            <a:spLocks noChangeArrowheads="1"/>
          </p:cNvSpPr>
          <p:nvPr/>
        </p:nvSpPr>
        <p:spPr bwMode="auto">
          <a:xfrm>
            <a:off x="458788" y="3124200"/>
            <a:ext cx="6170612" cy="1143000"/>
          </a:xfrm>
          <a:prstGeom prst="rect">
            <a:avLst/>
          </a:prstGeom>
          <a:noFill/>
          <a:ln w="9525">
            <a:noFill/>
            <a:miter lim="800000"/>
            <a:headEnd/>
            <a:tailEnd/>
          </a:ln>
          <a:effectLst>
            <a:outerShdw blurRad="63500" dist="17961" dir="2700000" algn="ctr" rotWithShape="0">
              <a:schemeClr val="tx1">
                <a:alpha val="74998"/>
              </a:schemeClr>
            </a:outerShdw>
          </a:effectLst>
        </p:spPr>
        <p:txBody>
          <a:bodyPr/>
          <a:lstStyle/>
          <a:p>
            <a:pPr>
              <a:spcBef>
                <a:spcPct val="20000"/>
              </a:spcBef>
              <a:defRPr/>
            </a:pPr>
            <a:endParaRPr lang="en-US" sz="1200" b="1" dirty="0">
              <a:latin typeface="Helvetica Neue" pitchFamily="-65" charset="0"/>
              <a:ea typeface="ＭＳ Ｐゴシック" pitchFamily="112" charset="-128"/>
              <a:cs typeface="+mn-cs"/>
            </a:endParaRPr>
          </a:p>
        </p:txBody>
      </p:sp>
      <p:sp>
        <p:nvSpPr>
          <p:cNvPr id="2210" name="Rectangle 162"/>
          <p:cNvSpPr>
            <a:spLocks noGrp="1" noChangeArrowheads="1"/>
          </p:cNvSpPr>
          <p:nvPr>
            <p:ph type="ctrTitle"/>
          </p:nvPr>
        </p:nvSpPr>
        <p:spPr>
          <a:xfrm>
            <a:off x="381001" y="1329690"/>
            <a:ext cx="7991474" cy="1295400"/>
          </a:xfrm>
        </p:spPr>
        <p:txBody>
          <a:bodyPr>
            <a:normAutofit/>
          </a:bodyPr>
          <a:lstStyle/>
          <a:p>
            <a:r>
              <a:rPr lang="en-US" b="1" dirty="0" smtClean="0"/>
              <a:t>Commercial Crew Initiative</a:t>
            </a:r>
            <a:br>
              <a:rPr lang="en-US" b="1" dirty="0" smtClean="0"/>
            </a:br>
            <a:r>
              <a:rPr lang="en-US" b="1" dirty="0" smtClean="0"/>
              <a:t>Overview and Status</a:t>
            </a:r>
          </a:p>
        </p:txBody>
      </p:sp>
      <p:sp>
        <p:nvSpPr>
          <p:cNvPr id="2211" name="Rectangle 163"/>
          <p:cNvSpPr>
            <a:spLocks noGrp="1" noChangeArrowheads="1"/>
          </p:cNvSpPr>
          <p:nvPr>
            <p:ph type="subTitle" sz="quarter" idx="4294967295"/>
          </p:nvPr>
        </p:nvSpPr>
        <p:spPr>
          <a:xfrm>
            <a:off x="404807" y="3396826"/>
            <a:ext cx="6165779" cy="1225202"/>
          </a:xfrm>
        </p:spPr>
        <p:txBody>
          <a:bodyPr/>
          <a:lstStyle/>
          <a:p>
            <a:pPr>
              <a:buNone/>
              <a:defRPr/>
            </a:pPr>
            <a:r>
              <a:rPr lang="en-US" sz="2000" b="1" dirty="0" smtClean="0">
                <a:solidFill>
                  <a:schemeClr val="bg1"/>
                </a:solidFill>
                <a:latin typeface="Arial"/>
                <a:cs typeface="Arial"/>
              </a:rPr>
              <a:t>to the COMSTAC</a:t>
            </a:r>
          </a:p>
          <a:p>
            <a:pPr>
              <a:buNone/>
              <a:defRPr/>
            </a:pPr>
            <a:r>
              <a:rPr lang="en-US" sz="2000" b="1" dirty="0" smtClean="0">
                <a:solidFill>
                  <a:schemeClr val="bg1"/>
                </a:solidFill>
                <a:latin typeface="Arial"/>
                <a:cs typeface="Arial"/>
              </a:rPr>
              <a:t>Philip McAlister</a:t>
            </a:r>
          </a:p>
          <a:p>
            <a:pPr>
              <a:spcAft>
                <a:spcPts val="600"/>
              </a:spcAft>
              <a:buNone/>
              <a:defRPr/>
            </a:pPr>
            <a:r>
              <a:rPr lang="en-US" sz="2000" b="1" dirty="0" smtClean="0">
                <a:solidFill>
                  <a:schemeClr val="bg1"/>
                </a:solidFill>
                <a:latin typeface="Arial"/>
                <a:cs typeface="Arial"/>
              </a:rPr>
              <a:t>NASA Exploration Systems Mission Directorate</a:t>
            </a:r>
          </a:p>
          <a:p>
            <a:pPr>
              <a:spcAft>
                <a:spcPts val="600"/>
              </a:spcAft>
              <a:buNone/>
              <a:defRPr/>
            </a:pPr>
            <a:r>
              <a:rPr lang="en-US" sz="2000" b="1" dirty="0" smtClean="0">
                <a:solidFill>
                  <a:schemeClr val="bg1"/>
                </a:solidFill>
                <a:latin typeface="Arial"/>
                <a:cs typeface="Arial"/>
              </a:rPr>
              <a:t>October 7,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Summary</a:t>
            </a:r>
          </a:p>
        </p:txBody>
      </p:sp>
      <p:sp>
        <p:nvSpPr>
          <p:cNvPr id="28674" name="Rectangle 3"/>
          <p:cNvSpPr>
            <a:spLocks noGrp="1" noChangeArrowheads="1"/>
          </p:cNvSpPr>
          <p:nvPr>
            <p:ph idx="1"/>
          </p:nvPr>
        </p:nvSpPr>
        <p:spPr>
          <a:xfrm>
            <a:off x="378320" y="1143000"/>
            <a:ext cx="8426450" cy="5499100"/>
          </a:xfrm>
        </p:spPr>
        <p:txBody>
          <a:bodyPr>
            <a:normAutofit/>
          </a:bodyPr>
          <a:lstStyle/>
          <a:p>
            <a:r>
              <a:rPr lang="en-US" dirty="0" smtClean="0"/>
              <a:t>The commercial crew initiative is designed to meet the objectives of satisfying NASA’s ISS crew transportation needs and enable the growth of a commercial human space flight industry for use by NASA and other customers.</a:t>
            </a:r>
          </a:p>
          <a:p>
            <a:r>
              <a:rPr lang="en-US" dirty="0" smtClean="0"/>
              <a:t>If approved by Congress, the commercial crew initiative will represent a new way of doing business in human spaceflight, and it will be well grounded by:</a:t>
            </a:r>
          </a:p>
          <a:p>
            <a:pPr lvl="1"/>
            <a:r>
              <a:rPr lang="en-US" sz="1600" dirty="0" smtClean="0"/>
              <a:t>Knowledge gained from prior programs.</a:t>
            </a:r>
          </a:p>
          <a:p>
            <a:pPr lvl="1"/>
            <a:r>
              <a:rPr lang="en-US" sz="1600" dirty="0" smtClean="0"/>
              <a:t>Thorough human spaceflight certification processes.</a:t>
            </a:r>
          </a:p>
          <a:p>
            <a:pPr lvl="1"/>
            <a:r>
              <a:rPr lang="en-US" sz="1600" dirty="0" smtClean="0"/>
              <a:t>Building on the successes of Commercial Orbital Transportation Services (COTS), Commercial Resupply Services and Commercial Crew Development (</a:t>
            </a:r>
            <a:r>
              <a:rPr lang="en-US" sz="1600" dirty="0" smtClean="0"/>
              <a:t>CCDev) </a:t>
            </a:r>
            <a:r>
              <a:rPr lang="en-US" sz="1600" dirty="0" smtClean="0"/>
              <a:t>activities.</a:t>
            </a:r>
          </a:p>
          <a:p>
            <a:r>
              <a:rPr lang="en-US" dirty="0" smtClean="0"/>
              <a:t>If successful, the commercial crew initiative will:</a:t>
            </a:r>
          </a:p>
          <a:p>
            <a:pPr lvl="1"/>
            <a:r>
              <a:rPr lang="en-US" sz="1600" dirty="0" smtClean="0"/>
              <a:t>Transform human spaceflight for future generations.</a:t>
            </a:r>
          </a:p>
          <a:p>
            <a:pPr lvl="1"/>
            <a:r>
              <a:rPr lang="en-US" sz="1600" dirty="0" smtClean="0"/>
              <a:t>Result in safe, reliable, cost effective crew transportation for the ISS.</a:t>
            </a:r>
          </a:p>
          <a:p>
            <a:pPr lvl="1"/>
            <a:r>
              <a:rPr lang="en-US" sz="1600" dirty="0" smtClean="0"/>
              <a:t>Free NASA’s limited resources for beyond-LEO capabilities.</a:t>
            </a:r>
          </a:p>
          <a:p>
            <a:pPr lvl="1"/>
            <a:r>
              <a:rPr lang="en-US" sz="1600" dirty="0" smtClean="0"/>
              <a:t>Reduce reliance on foreign systems.</a:t>
            </a:r>
          </a:p>
          <a:p>
            <a:pPr lvl="1"/>
            <a:r>
              <a:rPr lang="en-US" sz="1600" dirty="0" smtClean="0"/>
              <a:t>Lower the cost of access to space, enhance the U.S. industrial base, and act as a catalyst for the development of other space markets.</a:t>
            </a:r>
          </a:p>
        </p:txBody>
      </p:sp>
      <p:sp>
        <p:nvSpPr>
          <p:cNvPr id="4" name="Slide Number Placeholder 3"/>
          <p:cNvSpPr>
            <a:spLocks noGrp="1"/>
          </p:cNvSpPr>
          <p:nvPr>
            <p:ph type="sldNum" sz="quarter" idx="4294967295"/>
          </p:nvPr>
        </p:nvSpPr>
        <p:spPr>
          <a:xfrm>
            <a:off x="6553200" y="6488430"/>
            <a:ext cx="2133600" cy="365125"/>
          </a:xfrm>
        </p:spPr>
        <p:txBody>
          <a:bodyPr/>
          <a:lstStyle/>
          <a:p>
            <a:fld id="{B1359E3B-D0AA-4043-8138-90C540404E30}" type="slidenum">
              <a:rPr lang="en-US" smtClean="0"/>
              <a:pPr/>
              <a:t>10</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Commercial Crew Outline </a:t>
            </a:r>
          </a:p>
        </p:txBody>
      </p:sp>
      <p:sp>
        <p:nvSpPr>
          <p:cNvPr id="28674" name="Rectangle 3"/>
          <p:cNvSpPr>
            <a:spLocks noGrp="1" noChangeArrowheads="1"/>
          </p:cNvSpPr>
          <p:nvPr>
            <p:ph idx="1"/>
          </p:nvPr>
        </p:nvSpPr>
        <p:spPr/>
        <p:txBody>
          <a:bodyPr/>
          <a:lstStyle/>
          <a:p>
            <a:r>
              <a:rPr lang="en-US" dirty="0" smtClean="0"/>
              <a:t>The Future State</a:t>
            </a:r>
          </a:p>
          <a:p>
            <a:r>
              <a:rPr lang="en-US" dirty="0" smtClean="0"/>
              <a:t>Objectives and Approach</a:t>
            </a:r>
          </a:p>
          <a:p>
            <a:r>
              <a:rPr lang="en-US" dirty="0" smtClean="0"/>
              <a:t>Framework</a:t>
            </a:r>
          </a:p>
          <a:p>
            <a:r>
              <a:rPr lang="en-US" dirty="0" smtClean="0"/>
              <a:t>Insight / Oversight</a:t>
            </a:r>
          </a:p>
          <a:p>
            <a:r>
              <a:rPr lang="en-US" dirty="0" smtClean="0"/>
              <a:t>ISS Program Goals</a:t>
            </a:r>
            <a:endParaRPr lang="en-US" dirty="0" smtClean="0"/>
          </a:p>
          <a:p>
            <a:r>
              <a:rPr lang="en-US" dirty="0" smtClean="0"/>
              <a:t>Concept of Operations</a:t>
            </a:r>
          </a:p>
          <a:p>
            <a:r>
              <a:rPr lang="en-US" dirty="0" smtClean="0"/>
              <a:t>CCDev Round 2</a:t>
            </a:r>
            <a:endParaRPr lang="en-US" dirty="0" smtClean="0"/>
          </a:p>
          <a:p>
            <a:r>
              <a:rPr lang="en-US" dirty="0" smtClean="0"/>
              <a:t>Summary</a:t>
            </a:r>
          </a:p>
        </p:txBody>
      </p:sp>
      <p:sp>
        <p:nvSpPr>
          <p:cNvPr id="4" name="Slide Number Placeholder 3"/>
          <p:cNvSpPr>
            <a:spLocks noGrp="1"/>
          </p:cNvSpPr>
          <p:nvPr>
            <p:ph type="sldNum" sz="quarter" idx="4294967295"/>
          </p:nvPr>
        </p:nvSpPr>
        <p:spPr>
          <a:xfrm>
            <a:off x="6553200" y="6488430"/>
            <a:ext cx="2133600" cy="365125"/>
          </a:xfrm>
        </p:spPr>
        <p:txBody>
          <a:bodyPr/>
          <a:lstStyle/>
          <a:p>
            <a:fld id="{B1359E3B-D0AA-4043-8138-90C540404E30}" type="slidenum">
              <a:rPr lang="en-US" smtClean="0"/>
              <a:pPr/>
              <a:t>2</a:t>
            </a:fld>
            <a:endParaRPr lang="en-US" dirty="0"/>
          </a:p>
        </p:txBody>
      </p:sp>
      <p:sp>
        <p:nvSpPr>
          <p:cNvPr id="5" name="TextBox 4"/>
          <p:cNvSpPr txBox="1"/>
          <p:nvPr/>
        </p:nvSpPr>
        <p:spPr>
          <a:xfrm>
            <a:off x="2174875" y="5200649"/>
            <a:ext cx="4737100" cy="830997"/>
          </a:xfrm>
          <a:prstGeom prst="rect">
            <a:avLst/>
          </a:prstGeom>
          <a:noFill/>
          <a:ln>
            <a:solidFill>
              <a:srgbClr val="000000">
                <a:alpha val="75000"/>
              </a:srgbClr>
            </a:solidFill>
          </a:ln>
        </p:spPr>
        <p:txBody>
          <a:bodyPr wrap="square" rtlCol="0">
            <a:spAutoFit/>
          </a:bodyPr>
          <a:lstStyle/>
          <a:p>
            <a:pPr algn="ctr"/>
            <a:r>
              <a:rPr lang="en-US" sz="1600" dirty="0" smtClean="0">
                <a:solidFill>
                  <a:schemeClr val="tx1"/>
                </a:solidFill>
                <a:latin typeface="Arial"/>
                <a:cs typeface="Arial"/>
              </a:rPr>
              <a:t>All information contained in this briefing is for planning purposes only. NASA reserves the right to make any changes to these plans in the future.</a:t>
            </a:r>
            <a:endParaRPr lang="en-US" sz="1600" dirty="0">
              <a:solidFill>
                <a:schemeClr val="tx1"/>
              </a:solidFill>
              <a:latin typeface="Arial"/>
              <a:cs typeface="Aria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Future State</a:t>
            </a:r>
            <a:endParaRPr lang="en-US" dirty="0"/>
          </a:p>
        </p:txBody>
      </p:sp>
      <p:sp>
        <p:nvSpPr>
          <p:cNvPr id="34818" name="Rectangle 3"/>
          <p:cNvSpPr>
            <a:spLocks noGrp="1" noChangeArrowheads="1"/>
          </p:cNvSpPr>
          <p:nvPr>
            <p:ph idx="1"/>
          </p:nvPr>
        </p:nvSpPr>
        <p:spPr>
          <a:xfrm>
            <a:off x="372534" y="1143000"/>
            <a:ext cx="4122615" cy="5529785"/>
          </a:xfrm>
        </p:spPr>
        <p:txBody>
          <a:bodyPr>
            <a:normAutofit/>
          </a:bodyPr>
          <a:lstStyle/>
          <a:p>
            <a:r>
              <a:rPr lang="en-US" dirty="0" smtClean="0"/>
              <a:t>The vision of commercial human spaceflight to Low Earth Orbit (LEO) is a robust, vibrant, profit-making commercial enterprise with many providers and a wide range of private and public users. </a:t>
            </a:r>
          </a:p>
          <a:p>
            <a:endParaRPr lang="en-US" sz="1000" dirty="0" smtClean="0"/>
          </a:p>
          <a:p>
            <a:r>
              <a:rPr lang="en-US" dirty="0" smtClean="0"/>
              <a:t>A successful human space transportation system will:  strengthen the ISS Program, allow NASA to focus on beyond LEO exploration, potentially reduce the cost of human access to space, and significantly contribute to the National economy. </a:t>
            </a:r>
          </a:p>
          <a:p>
            <a:endParaRPr lang="en-US" sz="1100" dirty="0" smtClean="0"/>
          </a:p>
          <a:p>
            <a:r>
              <a:rPr lang="en-US" dirty="0" smtClean="0"/>
              <a:t>NASA’s commercial crew initiative will be the next, major step in making this vision a reality. </a:t>
            </a:r>
          </a:p>
        </p:txBody>
      </p:sp>
      <p:sp>
        <p:nvSpPr>
          <p:cNvPr id="4" name="Slide Number Placeholder 3"/>
          <p:cNvSpPr>
            <a:spLocks noGrp="1"/>
          </p:cNvSpPr>
          <p:nvPr>
            <p:ph type="sldNum" sz="quarter" idx="4294967295"/>
          </p:nvPr>
        </p:nvSpPr>
        <p:spPr>
          <a:xfrm>
            <a:off x="6553200" y="6488430"/>
            <a:ext cx="2133600" cy="365125"/>
          </a:xfrm>
        </p:spPr>
        <p:txBody>
          <a:bodyPr/>
          <a:lstStyle/>
          <a:p>
            <a:fld id="{263F4922-848C-49FD-B72A-F8B20E6E4D78}" type="slidenum">
              <a:rPr lang="en-US" smtClean="0"/>
              <a:pPr/>
              <a:t>3</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65103" y="1236647"/>
            <a:ext cx="4267231" cy="4428163"/>
          </a:xfrm>
          <a:prstGeom prst="rect">
            <a:avLst/>
          </a:prstGeom>
          <a:noFill/>
          <a:ln w="12700" cap="flat" cmpd="sng" algn="ctr">
            <a:solidFill>
              <a:srgbClr val="000000"/>
            </a:solidFill>
            <a:prstDash val="solid"/>
            <a:miter lim="800000"/>
            <a:headEnd type="none" w="med" len="med"/>
            <a:tailEnd type="none" w="med" len="me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dirty="0" smtClean="0"/>
              <a:t>Objectives and Approach</a:t>
            </a:r>
          </a:p>
        </p:txBody>
      </p:sp>
      <p:sp>
        <p:nvSpPr>
          <p:cNvPr id="325635" name="Rectangle 3"/>
          <p:cNvSpPr>
            <a:spLocks noGrp="1" noChangeArrowheads="1"/>
          </p:cNvSpPr>
          <p:nvPr>
            <p:ph idx="1"/>
          </p:nvPr>
        </p:nvSpPr>
        <p:spPr>
          <a:xfrm>
            <a:off x="457200" y="1041796"/>
            <a:ext cx="8229600" cy="5535706"/>
          </a:xfrm>
        </p:spPr>
        <p:txBody>
          <a:bodyPr>
            <a:noAutofit/>
          </a:bodyPr>
          <a:lstStyle/>
          <a:p>
            <a:pPr>
              <a:lnSpc>
                <a:spcPct val="110000"/>
              </a:lnSpc>
            </a:pPr>
            <a:r>
              <a:rPr lang="en-US" dirty="0" smtClean="0"/>
              <a:t>The objective of the proposed commercial crew initiative is to facilitate the development of a U.S. commercial crew space transportation capability with the goal of achieving safe, reliable, and cost effective access to and from LEO and the ISS. Once the capability is matured and expected to be available to the Government and other customers, NASA could purchase commercial services to meet its ISS crew transportation needs.</a:t>
            </a:r>
          </a:p>
          <a:p>
            <a:pPr>
              <a:lnSpc>
                <a:spcPct val="110000"/>
              </a:lnSpc>
            </a:pPr>
            <a:r>
              <a:rPr lang="en-US" dirty="0" smtClean="0"/>
              <a:t>Preliminary Approach:</a:t>
            </a:r>
          </a:p>
          <a:p>
            <a:pPr lvl="1">
              <a:lnSpc>
                <a:spcPct val="110000"/>
              </a:lnSpc>
            </a:pPr>
            <a:r>
              <a:rPr lang="en-US" sz="1600" dirty="0" smtClean="0"/>
              <a:t>Competition through pre-negotiated, milestone-based agreements that support the development, testing, and demonstration of multiple systems.</a:t>
            </a:r>
          </a:p>
          <a:p>
            <a:pPr lvl="1">
              <a:lnSpc>
                <a:spcPct val="110000"/>
              </a:lnSpc>
            </a:pPr>
            <a:r>
              <a:rPr lang="en-US" sz="1600" dirty="0" smtClean="0"/>
              <a:t>Support an end-to-end transportation solution that will encourage the development of a range of launch vehicle and spacecraft combinations.</a:t>
            </a:r>
          </a:p>
          <a:p>
            <a:pPr lvl="1">
              <a:lnSpc>
                <a:spcPct val="110000"/>
              </a:lnSpc>
            </a:pPr>
            <a:r>
              <a:rPr lang="en-US" sz="1600" dirty="0" smtClean="0"/>
              <a:t>Industry investment capital will be included as part of any agreement.</a:t>
            </a:r>
          </a:p>
          <a:p>
            <a:pPr lvl="1">
              <a:lnSpc>
                <a:spcPct val="110000"/>
              </a:lnSpc>
            </a:pPr>
            <a:r>
              <a:rPr lang="en-US" sz="1600" dirty="0" smtClean="0"/>
              <a:t>Clearly and promptly state NASA’s safety requirements and ensure that they are met.</a:t>
            </a:r>
          </a:p>
          <a:p>
            <a:pPr lvl="1">
              <a:lnSpc>
                <a:spcPct val="110000"/>
              </a:lnSpc>
            </a:pPr>
            <a:r>
              <a:rPr lang="en-US" sz="1600" dirty="0" smtClean="0"/>
              <a:t>Lead to the competitive selection of one or more commercial service providers with the goal of awarding firm fixed price contract(s).</a:t>
            </a:r>
          </a:p>
        </p:txBody>
      </p:sp>
      <p:sp>
        <p:nvSpPr>
          <p:cNvPr id="20482" name="Slide Number Placeholder 5"/>
          <p:cNvSpPr>
            <a:spLocks noGrp="1"/>
          </p:cNvSpPr>
          <p:nvPr>
            <p:ph type="sldNum" sz="quarter" idx="4294967295"/>
          </p:nvPr>
        </p:nvSpPr>
        <p:spPr>
          <a:xfrm>
            <a:off x="6553200" y="6488430"/>
            <a:ext cx="2133600" cy="365125"/>
          </a:xfrm>
        </p:spPr>
        <p:txBody>
          <a:bodyPr/>
          <a:lstStyle/>
          <a:p>
            <a:fld id="{B2F4EDF6-EB26-47FB-85A0-7E0706FC076F}" type="slidenum">
              <a:rPr lang="en-US" smtClean="0"/>
              <a:pPr/>
              <a:t>4</a:t>
            </a:fld>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Framework</a:t>
            </a:r>
          </a:p>
        </p:txBody>
      </p:sp>
      <p:sp>
        <p:nvSpPr>
          <p:cNvPr id="28674" name="Rectangle 3"/>
          <p:cNvSpPr>
            <a:spLocks noGrp="1" noChangeArrowheads="1"/>
          </p:cNvSpPr>
          <p:nvPr>
            <p:ph idx="1"/>
          </p:nvPr>
        </p:nvSpPr>
        <p:spPr>
          <a:xfrm>
            <a:off x="457200" y="1142999"/>
            <a:ext cx="8229600" cy="5526741"/>
          </a:xfrm>
        </p:spPr>
        <p:txBody>
          <a:bodyPr>
            <a:normAutofit/>
          </a:bodyPr>
          <a:lstStyle/>
          <a:p>
            <a:r>
              <a:rPr lang="en-US" dirty="0" smtClean="0"/>
              <a:t>The framework should be designed to achieve both program goals:</a:t>
            </a:r>
          </a:p>
          <a:p>
            <a:pPr lvl="1"/>
            <a:r>
              <a:rPr lang="en-US" sz="1600" dirty="0" smtClean="0"/>
              <a:t>Safe transport of U.S. and U.S.-designated astronauts to and from ISS.</a:t>
            </a:r>
          </a:p>
          <a:p>
            <a:pPr lvl="1"/>
            <a:r>
              <a:rPr lang="en-US" sz="1600" dirty="0" smtClean="0"/>
              <a:t>Support the development of non-NASA markets for commercial human transportation services to and from LEO.</a:t>
            </a:r>
          </a:p>
          <a:p>
            <a:pPr lvl="1">
              <a:buNone/>
            </a:pPr>
            <a:endParaRPr lang="en-US" sz="1700" dirty="0" smtClean="0"/>
          </a:p>
          <a:p>
            <a:r>
              <a:rPr lang="en-US" dirty="0" smtClean="0"/>
              <a:t>Given this, the framework should:</a:t>
            </a:r>
          </a:p>
          <a:p>
            <a:pPr lvl="1"/>
            <a:r>
              <a:rPr lang="en-US" sz="1600" dirty="0" smtClean="0"/>
              <a:t>Accommodate a diversity of people (e.g., astronauts, international partner personnel, scientists, spaceflight participants) for a variety of reasons (e.g., science, research, station operations, tourism), including NASA personnel as crew or participants.</a:t>
            </a:r>
          </a:p>
          <a:p>
            <a:pPr lvl="1"/>
            <a:r>
              <a:rPr lang="en-US" sz="1600" dirty="0" smtClean="0"/>
              <a:t>Incorporate requirements and a concept of operations that are as high-level as possible, providing commercial providers with maximum flexibility to propose a variety of safe and cost effective system solutions.</a:t>
            </a:r>
          </a:p>
          <a:p>
            <a:pPr lvl="1"/>
            <a:r>
              <a:rPr lang="en-US" sz="1600" dirty="0" smtClean="0"/>
              <a:t>Rely on NASA human spaceflight certification for ISS crew transportation missions.  </a:t>
            </a:r>
          </a:p>
          <a:p>
            <a:pPr lvl="1"/>
            <a:r>
              <a:rPr lang="en-US" sz="1600" dirty="0" smtClean="0"/>
              <a:t>Incorporate competition </a:t>
            </a:r>
            <a:r>
              <a:rPr lang="en-US" sz="1600" dirty="0" smtClean="0"/>
              <a:t>among multiple commercial </a:t>
            </a:r>
            <a:r>
              <a:rPr lang="en-US" sz="1600" dirty="0" smtClean="0"/>
              <a:t>partners:  </a:t>
            </a:r>
            <a:r>
              <a:rPr lang="en-US" sz="1600" dirty="0" smtClean="0"/>
              <a:t>incentivizes performance, supports cost effectiveness, and does not leave NASA dependent on a single provider even if a provider drops out or is terminated</a:t>
            </a:r>
            <a:r>
              <a:rPr lang="en-US" sz="1600" dirty="0" smtClean="0"/>
              <a:t>.</a:t>
            </a:r>
          </a:p>
          <a:p>
            <a:pPr lvl="1"/>
            <a:r>
              <a:rPr lang="en-US" sz="1600" dirty="0" smtClean="0"/>
              <a:t>Eventual state will be Federal Aviation Administration licensing with NASA human spaceflight certification and technical mission assurance </a:t>
            </a:r>
            <a:r>
              <a:rPr lang="en-US" sz="1600" dirty="0" smtClean="0"/>
              <a:t>oversight</a:t>
            </a:r>
            <a:r>
              <a:rPr lang="en-US" sz="1600" dirty="0" smtClean="0"/>
              <a:t>.</a:t>
            </a:r>
            <a:endParaRPr lang="en-US" sz="1600" dirty="0" smtClean="0"/>
          </a:p>
          <a:p>
            <a:endParaRPr lang="en-US" sz="1600" dirty="0" smtClean="0"/>
          </a:p>
        </p:txBody>
      </p:sp>
      <p:sp>
        <p:nvSpPr>
          <p:cNvPr id="4" name="Slide Number Placeholder 3"/>
          <p:cNvSpPr>
            <a:spLocks noGrp="1"/>
          </p:cNvSpPr>
          <p:nvPr>
            <p:ph type="sldNum" sz="quarter" idx="4294967295"/>
          </p:nvPr>
        </p:nvSpPr>
        <p:spPr>
          <a:xfrm>
            <a:off x="6553200" y="6488430"/>
            <a:ext cx="2133600" cy="365125"/>
          </a:xfrm>
        </p:spPr>
        <p:txBody>
          <a:bodyPr/>
          <a:lstStyle/>
          <a:p>
            <a:fld id="{B1359E3B-D0AA-4043-8138-90C540404E30}"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 / Oversight Tenets</a:t>
            </a:r>
            <a:endParaRPr lang="en-US" dirty="0"/>
          </a:p>
        </p:txBody>
      </p:sp>
      <p:sp>
        <p:nvSpPr>
          <p:cNvPr id="3" name="Content Placeholder 2"/>
          <p:cNvSpPr>
            <a:spLocks noGrp="1"/>
          </p:cNvSpPr>
          <p:nvPr>
            <p:ph idx="1"/>
          </p:nvPr>
        </p:nvSpPr>
        <p:spPr>
          <a:xfrm>
            <a:off x="457200" y="1143000"/>
            <a:ext cx="8229600" cy="5326956"/>
          </a:xfrm>
        </p:spPr>
        <p:txBody>
          <a:bodyPr>
            <a:normAutofit/>
          </a:bodyPr>
          <a:lstStyle/>
          <a:p>
            <a:r>
              <a:rPr lang="en-US" dirty="0" smtClean="0"/>
              <a:t>There will be a stronger reliance on the commercial providers to develop a safe, reliable vehicle.  </a:t>
            </a:r>
          </a:p>
          <a:p>
            <a:r>
              <a:rPr lang="en-US" dirty="0" smtClean="0"/>
              <a:t>NASA will have in-depth insight of the vehicle design through NASA personnel who are embedded in the contractor’s facility. </a:t>
            </a:r>
          </a:p>
          <a:p>
            <a:r>
              <a:rPr lang="en-US" dirty="0" smtClean="0"/>
              <a:t>A key facet of certifying the vehicle system will be through the use of requirements and standards.  These will be imposed on all the providers and NASA will ensure that these are properly tailored.</a:t>
            </a:r>
          </a:p>
          <a:p>
            <a:r>
              <a:rPr lang="en-US" dirty="0" smtClean="0"/>
              <a:t>NASA will not sign CPs procedures and non-conformances.</a:t>
            </a:r>
          </a:p>
          <a:p>
            <a:r>
              <a:rPr lang="en-US" dirty="0" smtClean="0"/>
              <a:t>It will be the CPs’ Engineering Review Board.</a:t>
            </a:r>
          </a:p>
          <a:p>
            <a:r>
              <a:rPr lang="en-US" dirty="0" smtClean="0"/>
              <a:t>The insight approach should be more efficient, more penetrating, provide more insight and can provide a more reliable system than an approach that embraces the review of contract deliverables and requirements accounting.</a:t>
            </a:r>
          </a:p>
          <a:p>
            <a:r>
              <a:rPr lang="en-US" dirty="0" smtClean="0"/>
              <a:t>This approach has been highly effective in the past in ensuring reliable high-valued launch vehicle/payloads and robotic spacecraft.</a:t>
            </a:r>
          </a:p>
        </p:txBody>
      </p:sp>
      <p:sp>
        <p:nvSpPr>
          <p:cNvPr id="4" name="Slide Number Placeholder 3"/>
          <p:cNvSpPr>
            <a:spLocks noGrp="1"/>
          </p:cNvSpPr>
          <p:nvPr>
            <p:ph type="sldNum" sz="quarter" idx="4294967295"/>
          </p:nvPr>
        </p:nvSpPr>
        <p:spPr>
          <a:xfrm>
            <a:off x="6553200" y="6488430"/>
            <a:ext cx="2133600" cy="365125"/>
          </a:xfrm>
          <a:prstGeom prst="rect">
            <a:avLst/>
          </a:prstGeom>
        </p:spPr>
        <p:txBody>
          <a:bodyPr/>
          <a:lstStyle/>
          <a:p>
            <a:fld id="{C3C62EE3-250E-CE49-A6C4-2E663D716C6F}" type="slidenum">
              <a:rPr lang="en-US" smtClean="0"/>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ISS Program Goals</a:t>
            </a:r>
          </a:p>
        </p:txBody>
      </p:sp>
      <p:sp>
        <p:nvSpPr>
          <p:cNvPr id="28674" name="Rectangle 3"/>
          <p:cNvSpPr>
            <a:spLocks noGrp="1" noChangeArrowheads="1"/>
          </p:cNvSpPr>
          <p:nvPr>
            <p:ph idx="1"/>
          </p:nvPr>
        </p:nvSpPr>
        <p:spPr>
          <a:xfrm>
            <a:off x="457200" y="1143000"/>
            <a:ext cx="8229600" cy="5598459"/>
          </a:xfrm>
        </p:spPr>
        <p:txBody>
          <a:bodyPr>
            <a:normAutofit/>
          </a:bodyPr>
          <a:lstStyle/>
          <a:p>
            <a:r>
              <a:rPr lang="en-US" dirty="0" smtClean="0"/>
              <a:t>The requirements development process was guided by experience with core services provided by Soyuz, lessons learned from prior NASA development programs (such as the Constellation Program, Orbital Space Plane, and X-38), and feedback from industry during the Commercial Orbital Transportation Services (COTS) and Commercial Crew Development (CCDev) activities. </a:t>
            </a:r>
          </a:p>
          <a:p>
            <a:r>
              <a:rPr lang="en-US" dirty="0" smtClean="0"/>
              <a:t>Key program requirements may include:</a:t>
            </a:r>
          </a:p>
          <a:p>
            <a:pPr lvl="1"/>
            <a:r>
              <a:rPr lang="en-US" sz="1600" dirty="0" smtClean="0"/>
              <a:t>Safe transit for up to four ISS crewmembers</a:t>
            </a:r>
          </a:p>
          <a:p>
            <a:pPr lvl="1"/>
            <a:r>
              <a:rPr lang="en-US" sz="1600" dirty="0" smtClean="0"/>
              <a:t>At least two flights per year</a:t>
            </a:r>
          </a:p>
          <a:p>
            <a:pPr lvl="1"/>
            <a:r>
              <a:rPr lang="en-US" sz="1600" dirty="0" smtClean="0"/>
              <a:t>Targeted availability of 2015</a:t>
            </a:r>
          </a:p>
          <a:p>
            <a:pPr lvl="1"/>
            <a:r>
              <a:rPr lang="en-US" sz="1600" dirty="0" smtClean="0"/>
              <a:t>Safe abort and crew recovery for all phases of launch and ascent, including pad escape</a:t>
            </a:r>
          </a:p>
          <a:p>
            <a:pPr lvl="1"/>
            <a:r>
              <a:rPr lang="en-US" sz="1600" dirty="0" smtClean="0"/>
              <a:t>ISS visiting vehicle requirements</a:t>
            </a:r>
          </a:p>
          <a:p>
            <a:pPr lvl="1"/>
            <a:r>
              <a:rPr lang="en-US" sz="1600" dirty="0" smtClean="0"/>
              <a:t>ISS physical and environmental interface definitions and requirements</a:t>
            </a:r>
          </a:p>
          <a:p>
            <a:pPr lvl="1"/>
            <a:r>
              <a:rPr lang="en-US" sz="1600" dirty="0" smtClean="0"/>
              <a:t>NASA is currently evaluating the use of commercial vehicles for assured crew return capability</a:t>
            </a:r>
          </a:p>
        </p:txBody>
      </p:sp>
      <p:sp>
        <p:nvSpPr>
          <p:cNvPr id="4" name="Slide Number Placeholder 3"/>
          <p:cNvSpPr>
            <a:spLocks noGrp="1"/>
          </p:cNvSpPr>
          <p:nvPr>
            <p:ph type="sldNum" sz="quarter" idx="4294967295"/>
          </p:nvPr>
        </p:nvSpPr>
        <p:spPr>
          <a:xfrm>
            <a:off x="6553200" y="6488430"/>
            <a:ext cx="2133600" cy="365125"/>
          </a:xfrm>
          <a:prstGeom prst="rect">
            <a:avLst/>
          </a:prstGeom>
        </p:spPr>
        <p:txBody>
          <a:bodyPr/>
          <a:lstStyle/>
          <a:p>
            <a:fld id="{B1359E3B-D0AA-4043-8138-90C540404E30}" type="slidenum">
              <a:rPr lang="en-US" smtClean="0"/>
              <a:pPr/>
              <a:t>7</a:t>
            </a:fld>
            <a:endParaRPr lang="en-US" dirty="0"/>
          </a:p>
        </p:txBody>
      </p:sp>
      <p:sp>
        <p:nvSpPr>
          <p:cNvPr id="5" name="Slide Number Placeholder 5"/>
          <p:cNvSpPr txBox="1">
            <a:spLocks/>
          </p:cNvSpPr>
          <p:nvPr/>
        </p:nvSpPr>
        <p:spPr>
          <a:xfrm>
            <a:off x="6705600" y="64871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2F4EDF6-EB26-47FB-85A0-7E0706FC076F}" type="slidenum">
              <a:rPr kumimoji="0" lang="en-US" sz="900" b="0" i="0" u="none" strike="noStrike" kern="1200" cap="none" spc="0" normalizeH="0" baseline="0" noProof="0" smtClean="0">
                <a:ln>
                  <a:noFill/>
                </a:ln>
                <a:solidFill>
                  <a:schemeClr val="tx1">
                    <a:tint val="75000"/>
                  </a:scheme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smtClean="0">
              <a:ln>
                <a:noFill/>
              </a:ln>
              <a:solidFill>
                <a:schemeClr val="tx1">
                  <a:tint val="75000"/>
                </a:schemeClr>
              </a:solidFill>
              <a:effectLst/>
              <a:uLnTx/>
              <a:uFillTx/>
              <a:latin typeface="Arial"/>
              <a:ea typeface="+mn-ea"/>
              <a:cs typeface="Aria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Concept of Operations</a:t>
            </a:r>
          </a:p>
        </p:txBody>
      </p:sp>
      <p:sp>
        <p:nvSpPr>
          <p:cNvPr id="63" name="Content Placeholder 62"/>
          <p:cNvSpPr>
            <a:spLocks noGrp="1"/>
          </p:cNvSpPr>
          <p:nvPr>
            <p:ph idx="1"/>
          </p:nvPr>
        </p:nvSpPr>
        <p:spPr>
          <a:xfrm>
            <a:off x="295586" y="933324"/>
            <a:ext cx="8539144" cy="5192840"/>
          </a:xfrm>
        </p:spPr>
        <p:txBody>
          <a:bodyPr/>
          <a:lstStyle/>
          <a:p>
            <a:r>
              <a:rPr lang="en-US" sz="1600" i="1" dirty="0" smtClean="0"/>
              <a:t>CP will provides end-to-end integration including: production, processing,  launch operations, mission planning, flight operations, crew training, vehicle recovery, crew recovery, vehicle safing, and disposal.</a:t>
            </a:r>
            <a:endParaRPr lang="en-US" dirty="0"/>
          </a:p>
        </p:txBody>
      </p:sp>
      <p:sp>
        <p:nvSpPr>
          <p:cNvPr id="9" name="Pentagon 8"/>
          <p:cNvSpPr/>
          <p:nvPr/>
        </p:nvSpPr>
        <p:spPr>
          <a:xfrm rot="16200000">
            <a:off x="724008" y="4961516"/>
            <a:ext cx="1464734" cy="928703"/>
          </a:xfrm>
          <a:prstGeom prst="homePlate">
            <a:avLst/>
          </a:prstGeom>
          <a:gradFill flip="none" rotWithShape="1">
            <a:gsLst>
              <a:gs pos="0">
                <a:srgbClr val="CDB62D"/>
              </a:gs>
              <a:gs pos="100000">
                <a:srgbClr val="FFFF00"/>
              </a:gs>
            </a:gsLst>
            <a:path path="circle">
              <a:fillToRect l="100000" t="100000"/>
            </a:path>
            <a:tileRect r="-100000" b="-100000"/>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63142" y="5242401"/>
            <a:ext cx="1198504" cy="523220"/>
          </a:xfrm>
          <a:prstGeom prst="rect">
            <a:avLst/>
          </a:prstGeom>
          <a:noFill/>
        </p:spPr>
        <p:txBody>
          <a:bodyPr wrap="square" rtlCol="0">
            <a:spAutoFit/>
          </a:bodyPr>
          <a:lstStyle/>
          <a:p>
            <a:pPr algn="ctr"/>
            <a:r>
              <a:rPr lang="en-US" sz="1400" dirty="0" smtClean="0"/>
              <a:t>Integrated System</a:t>
            </a:r>
            <a:endParaRPr lang="en-US" sz="1400" dirty="0"/>
          </a:p>
        </p:txBody>
      </p:sp>
      <p:grpSp>
        <p:nvGrpSpPr>
          <p:cNvPr id="2" name="Group 16"/>
          <p:cNvGrpSpPr/>
          <p:nvPr/>
        </p:nvGrpSpPr>
        <p:grpSpPr>
          <a:xfrm>
            <a:off x="855616" y="3397160"/>
            <a:ext cx="1198504" cy="841969"/>
            <a:chOff x="1384771" y="3137366"/>
            <a:chExt cx="1198504" cy="841969"/>
          </a:xfrm>
        </p:grpSpPr>
        <p:sp>
          <p:nvSpPr>
            <p:cNvPr id="15" name="Pentagon 14"/>
            <p:cNvSpPr/>
            <p:nvPr/>
          </p:nvSpPr>
          <p:spPr>
            <a:xfrm rot="16200000">
              <a:off x="1568214" y="3186289"/>
              <a:ext cx="841969" cy="744124"/>
            </a:xfrm>
            <a:prstGeom prst="homePlate">
              <a:avLst/>
            </a:prstGeom>
            <a:gradFill flip="none" rotWithShape="1">
              <a:gsLst>
                <a:gs pos="0">
                  <a:srgbClr val="CDB62D"/>
                </a:gs>
                <a:gs pos="100000">
                  <a:srgbClr val="FFFF00"/>
                </a:gs>
              </a:gsLst>
              <a:path path="circle">
                <a:fillToRect l="100000" t="100000"/>
              </a:path>
              <a:tileRect r="-100000" b="-100000"/>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384771" y="3451081"/>
              <a:ext cx="1198504" cy="276999"/>
            </a:xfrm>
            <a:prstGeom prst="rect">
              <a:avLst/>
            </a:prstGeom>
            <a:noFill/>
          </p:spPr>
          <p:txBody>
            <a:bodyPr wrap="square" rtlCol="0">
              <a:spAutoFit/>
            </a:bodyPr>
            <a:lstStyle/>
            <a:p>
              <a:pPr algn="ctr"/>
              <a:r>
                <a:rPr lang="en-US" sz="1200" dirty="0" smtClean="0"/>
                <a:t>Spacecraft</a:t>
              </a:r>
              <a:endParaRPr lang="en-US" sz="1200" dirty="0"/>
            </a:p>
          </p:txBody>
        </p:sp>
      </p:grpSp>
      <p:grpSp>
        <p:nvGrpSpPr>
          <p:cNvPr id="3" name="Group 17"/>
          <p:cNvGrpSpPr/>
          <p:nvPr/>
        </p:nvGrpSpPr>
        <p:grpSpPr>
          <a:xfrm rot="5400000">
            <a:off x="2069340" y="2051424"/>
            <a:ext cx="1198504" cy="841969"/>
            <a:chOff x="1384771" y="3137366"/>
            <a:chExt cx="1198504" cy="841969"/>
          </a:xfrm>
        </p:grpSpPr>
        <p:sp>
          <p:nvSpPr>
            <p:cNvPr id="19" name="Pentagon 18"/>
            <p:cNvSpPr/>
            <p:nvPr/>
          </p:nvSpPr>
          <p:spPr>
            <a:xfrm rot="16200000">
              <a:off x="1568214" y="3186289"/>
              <a:ext cx="841969" cy="744124"/>
            </a:xfrm>
            <a:prstGeom prst="homePlate">
              <a:avLst/>
            </a:prstGeom>
            <a:gradFill flip="none" rotWithShape="1">
              <a:gsLst>
                <a:gs pos="0">
                  <a:srgbClr val="CDB62D"/>
                </a:gs>
                <a:gs pos="100000">
                  <a:srgbClr val="FFFF00"/>
                </a:gs>
              </a:gsLst>
              <a:path path="circle">
                <a:fillToRect l="100000" t="100000"/>
              </a:path>
              <a:tileRect r="-100000" b="-100000"/>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384771" y="3451081"/>
              <a:ext cx="1198504" cy="276999"/>
            </a:xfrm>
            <a:prstGeom prst="rect">
              <a:avLst/>
            </a:prstGeom>
            <a:noFill/>
          </p:spPr>
          <p:txBody>
            <a:bodyPr wrap="square" rtlCol="0">
              <a:spAutoFit/>
            </a:bodyPr>
            <a:lstStyle/>
            <a:p>
              <a:pPr algn="ctr"/>
              <a:r>
                <a:rPr lang="en-US" sz="1200" dirty="0" smtClean="0"/>
                <a:t>Spacecraft</a:t>
              </a:r>
              <a:endParaRPr lang="en-US" sz="1200" dirty="0"/>
            </a:p>
          </p:txBody>
        </p:sp>
      </p:grpSp>
      <p:sp>
        <p:nvSpPr>
          <p:cNvPr id="21" name="Rounded Rectangle 20"/>
          <p:cNvSpPr/>
          <p:nvPr/>
        </p:nvSpPr>
        <p:spPr>
          <a:xfrm>
            <a:off x="3504904" y="1943721"/>
            <a:ext cx="2041407" cy="1072443"/>
          </a:xfrm>
          <a:prstGeom prst="roundRect">
            <a:avLst/>
          </a:prstGeom>
          <a:gradFill>
            <a:gsLst>
              <a:gs pos="0">
                <a:srgbClr val="CDB62D"/>
              </a:gs>
              <a:gs pos="100000">
                <a:srgbClr val="FFFF00"/>
              </a:gs>
            </a:gsLst>
          </a:gradFill>
          <a:ln>
            <a:gradFill flip="none" rotWithShape="1">
              <a:gsLst>
                <a:gs pos="0">
                  <a:srgbClr val="CDB62D"/>
                </a:gs>
                <a:gs pos="100000">
                  <a:srgbClr val="FFFF00"/>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ISS_gold bottom.png"/>
          <p:cNvPicPr>
            <a:picLocks noChangeAspect="1"/>
          </p:cNvPicPr>
          <p:nvPr/>
        </p:nvPicPr>
        <p:blipFill>
          <a:blip r:embed="rId2" cstate="print"/>
          <a:srcRect l="6173" t="14403" r="5247" b="31276"/>
          <a:stretch>
            <a:fillRect/>
          </a:stretch>
        </p:blipFill>
        <p:spPr>
          <a:xfrm>
            <a:off x="3523725" y="2047207"/>
            <a:ext cx="1943132" cy="893705"/>
          </a:xfrm>
          <a:prstGeom prst="rect">
            <a:avLst/>
          </a:prstGeom>
        </p:spPr>
      </p:pic>
      <p:grpSp>
        <p:nvGrpSpPr>
          <p:cNvPr id="4" name="Group 23"/>
          <p:cNvGrpSpPr/>
          <p:nvPr/>
        </p:nvGrpSpPr>
        <p:grpSpPr>
          <a:xfrm rot="5400000">
            <a:off x="5881211" y="2053736"/>
            <a:ext cx="1198504" cy="841969"/>
            <a:chOff x="1384771" y="3137366"/>
            <a:chExt cx="1198504" cy="841969"/>
          </a:xfrm>
        </p:grpSpPr>
        <p:sp>
          <p:nvSpPr>
            <p:cNvPr id="25" name="Pentagon 24"/>
            <p:cNvSpPr/>
            <p:nvPr/>
          </p:nvSpPr>
          <p:spPr>
            <a:xfrm rot="16200000">
              <a:off x="1568214" y="3186289"/>
              <a:ext cx="841969" cy="744124"/>
            </a:xfrm>
            <a:prstGeom prst="homePlate">
              <a:avLst/>
            </a:prstGeom>
            <a:gradFill flip="none" rotWithShape="1">
              <a:gsLst>
                <a:gs pos="0">
                  <a:srgbClr val="CDB62D"/>
                </a:gs>
                <a:gs pos="100000">
                  <a:srgbClr val="FFFF00"/>
                </a:gs>
              </a:gsLst>
              <a:path path="circle">
                <a:fillToRect l="100000" t="100000"/>
              </a:path>
              <a:tileRect r="-100000" b="-100000"/>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1384771" y="3451081"/>
              <a:ext cx="1198504" cy="276999"/>
            </a:xfrm>
            <a:prstGeom prst="rect">
              <a:avLst/>
            </a:prstGeom>
            <a:noFill/>
          </p:spPr>
          <p:txBody>
            <a:bodyPr wrap="square" rtlCol="0">
              <a:spAutoFit/>
            </a:bodyPr>
            <a:lstStyle/>
            <a:p>
              <a:pPr algn="ctr"/>
              <a:r>
                <a:rPr lang="en-US" sz="1200" dirty="0" smtClean="0"/>
                <a:t>Spacecraft</a:t>
              </a:r>
              <a:endParaRPr lang="en-US" sz="1200" dirty="0"/>
            </a:p>
          </p:txBody>
        </p:sp>
      </p:grpSp>
      <p:grpSp>
        <p:nvGrpSpPr>
          <p:cNvPr id="5" name="Group 26"/>
          <p:cNvGrpSpPr/>
          <p:nvPr/>
        </p:nvGrpSpPr>
        <p:grpSpPr>
          <a:xfrm rot="10800000">
            <a:off x="7069076" y="3421624"/>
            <a:ext cx="1198504" cy="841969"/>
            <a:chOff x="1394178" y="3137366"/>
            <a:chExt cx="1198504" cy="841969"/>
          </a:xfrm>
        </p:grpSpPr>
        <p:sp>
          <p:nvSpPr>
            <p:cNvPr id="28" name="Pentagon 27"/>
            <p:cNvSpPr/>
            <p:nvPr/>
          </p:nvSpPr>
          <p:spPr>
            <a:xfrm rot="16200000">
              <a:off x="1568214" y="3186289"/>
              <a:ext cx="841969" cy="744124"/>
            </a:xfrm>
            <a:prstGeom prst="homePlate">
              <a:avLst/>
            </a:prstGeom>
            <a:gradFill flip="none" rotWithShape="1">
              <a:gsLst>
                <a:gs pos="0">
                  <a:srgbClr val="CDB62D"/>
                </a:gs>
                <a:gs pos="100000">
                  <a:srgbClr val="FFFF00"/>
                </a:gs>
              </a:gsLst>
              <a:path path="circle">
                <a:fillToRect l="100000" t="100000"/>
              </a:path>
              <a:tileRect r="-100000" b="-100000"/>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rot="10800000">
              <a:off x="1394178" y="3545151"/>
              <a:ext cx="1198504" cy="276999"/>
            </a:xfrm>
            <a:prstGeom prst="rect">
              <a:avLst/>
            </a:prstGeom>
            <a:noFill/>
          </p:spPr>
          <p:txBody>
            <a:bodyPr wrap="square" rtlCol="0">
              <a:spAutoFit/>
            </a:bodyPr>
            <a:lstStyle/>
            <a:p>
              <a:pPr algn="ctr"/>
              <a:r>
                <a:rPr lang="en-US" sz="1200" dirty="0" smtClean="0"/>
                <a:t>Spacecraft</a:t>
              </a:r>
              <a:endParaRPr lang="en-US" sz="1200" dirty="0"/>
            </a:p>
          </p:txBody>
        </p:sp>
      </p:grpSp>
      <p:grpSp>
        <p:nvGrpSpPr>
          <p:cNvPr id="7" name="Group 30"/>
          <p:cNvGrpSpPr/>
          <p:nvPr/>
        </p:nvGrpSpPr>
        <p:grpSpPr>
          <a:xfrm>
            <a:off x="7074707" y="5318152"/>
            <a:ext cx="1198504" cy="841969"/>
            <a:chOff x="1384771" y="3137366"/>
            <a:chExt cx="1198504" cy="841969"/>
          </a:xfrm>
        </p:grpSpPr>
        <p:sp>
          <p:nvSpPr>
            <p:cNvPr id="32" name="Pentagon 31"/>
            <p:cNvSpPr/>
            <p:nvPr/>
          </p:nvSpPr>
          <p:spPr>
            <a:xfrm rot="16200000">
              <a:off x="1568214" y="3186289"/>
              <a:ext cx="841969" cy="744124"/>
            </a:xfrm>
            <a:prstGeom prst="homePlate">
              <a:avLst/>
            </a:prstGeom>
            <a:gradFill flip="none" rotWithShape="1">
              <a:gsLst>
                <a:gs pos="0">
                  <a:srgbClr val="CDB62D"/>
                </a:gs>
                <a:gs pos="100000">
                  <a:srgbClr val="FFFF00"/>
                </a:gs>
              </a:gsLst>
              <a:path path="circle">
                <a:fillToRect l="100000" t="100000"/>
              </a:path>
              <a:tileRect r="-100000" b="-100000"/>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1384771" y="3451081"/>
              <a:ext cx="1198504" cy="276999"/>
            </a:xfrm>
            <a:prstGeom prst="rect">
              <a:avLst/>
            </a:prstGeom>
            <a:noFill/>
          </p:spPr>
          <p:txBody>
            <a:bodyPr wrap="square" rtlCol="0">
              <a:spAutoFit/>
            </a:bodyPr>
            <a:lstStyle/>
            <a:p>
              <a:pPr algn="ctr"/>
              <a:r>
                <a:rPr lang="en-US" sz="1200" dirty="0" smtClean="0"/>
                <a:t>Spacecraft</a:t>
              </a:r>
              <a:endParaRPr lang="en-US" sz="1200" dirty="0"/>
            </a:p>
          </p:txBody>
        </p:sp>
      </p:grpSp>
      <p:graphicFrame>
        <p:nvGraphicFramePr>
          <p:cNvPr id="35" name="Diagram 34"/>
          <p:cNvGraphicFramePr/>
          <p:nvPr/>
        </p:nvGraphicFramePr>
        <p:xfrm>
          <a:off x="1600369" y="28743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7" name="Straight Connector 36"/>
          <p:cNvCxnSpPr>
            <a:stCxn id="9" idx="3"/>
          </p:cNvCxnSpPr>
          <p:nvPr/>
        </p:nvCxnSpPr>
        <p:spPr>
          <a:xfrm rot="5400000" flipH="1" flipV="1">
            <a:off x="1231024" y="4464482"/>
            <a:ext cx="454371" cy="36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hape 41"/>
          <p:cNvCxnSpPr/>
          <p:nvPr/>
        </p:nvCxnSpPr>
        <p:spPr>
          <a:xfrm rot="5400000" flipH="1" flipV="1">
            <a:off x="1394037" y="2543591"/>
            <a:ext cx="919577" cy="787564"/>
          </a:xfrm>
          <a:prstGeom prst="curvedConnector2">
            <a:avLst/>
          </a:prstGeom>
        </p:spPr>
        <p:style>
          <a:lnRef idx="2">
            <a:schemeClr val="accent1"/>
          </a:lnRef>
          <a:fillRef idx="0">
            <a:schemeClr val="accent1"/>
          </a:fillRef>
          <a:effectRef idx="1">
            <a:schemeClr val="accent1"/>
          </a:effectRef>
          <a:fontRef idx="minor">
            <a:schemeClr val="tx1"/>
          </a:fontRef>
        </p:style>
      </p:cxnSp>
      <p:cxnSp>
        <p:nvCxnSpPr>
          <p:cNvPr id="44" name="Shape 43"/>
          <p:cNvCxnSpPr/>
          <p:nvPr/>
        </p:nvCxnSpPr>
        <p:spPr>
          <a:xfrm>
            <a:off x="6901447" y="2479896"/>
            <a:ext cx="771113" cy="941728"/>
          </a:xfrm>
          <a:prstGeom prst="curvedConnector2">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1" idx="1"/>
          </p:cNvCxnSpPr>
          <p:nvPr/>
        </p:nvCxnSpPr>
        <p:spPr>
          <a:xfrm>
            <a:off x="3089576" y="2477584"/>
            <a:ext cx="415328" cy="2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1" idx="3"/>
          </p:cNvCxnSpPr>
          <p:nvPr/>
        </p:nvCxnSpPr>
        <p:spPr>
          <a:xfrm flipV="1">
            <a:off x="5546311" y="2479896"/>
            <a:ext cx="513167" cy="4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7148567" y="4792507"/>
            <a:ext cx="1054560" cy="657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CCDev Round 2</a:t>
            </a:r>
            <a:endParaRPr lang="en-US" dirty="0"/>
          </a:p>
        </p:txBody>
      </p:sp>
      <p:sp>
        <p:nvSpPr>
          <p:cNvPr id="3" name="Content Placeholder 2"/>
          <p:cNvSpPr>
            <a:spLocks noGrp="1"/>
          </p:cNvSpPr>
          <p:nvPr>
            <p:ph idx="1"/>
          </p:nvPr>
        </p:nvSpPr>
        <p:spPr>
          <a:xfrm>
            <a:off x="685800" y="1091017"/>
            <a:ext cx="7772400" cy="5440411"/>
          </a:xfrm>
        </p:spPr>
        <p:txBody>
          <a:bodyPr>
            <a:normAutofit/>
          </a:bodyPr>
          <a:lstStyle/>
          <a:p>
            <a:r>
              <a:rPr lang="en-US" sz="2000" dirty="0" smtClean="0"/>
              <a:t>NASA recently announced its intention to have a CCDev Round 2 (CCDev 2) competition.</a:t>
            </a:r>
          </a:p>
          <a:p>
            <a:r>
              <a:rPr lang="en-US" sz="2000" dirty="0" smtClean="0"/>
              <a:t>CCDev </a:t>
            </a:r>
            <a:r>
              <a:rPr lang="en-US" sz="2000" dirty="0" smtClean="0"/>
              <a:t>2 is a continuation of NASA’s Commercial Crew Development (CCDev) </a:t>
            </a:r>
            <a:r>
              <a:rPr lang="en-US" sz="2000" dirty="0" smtClean="0"/>
              <a:t>initiatives started in FY2010. </a:t>
            </a:r>
            <a:endParaRPr lang="en-US" sz="2000" dirty="0" smtClean="0"/>
          </a:p>
          <a:p>
            <a:r>
              <a:rPr lang="en-US" sz="2000" dirty="0" smtClean="0"/>
              <a:t>CCDev 2 is intended to mature the design and development </a:t>
            </a:r>
            <a:r>
              <a:rPr lang="en-US" sz="2000" dirty="0" smtClean="0"/>
              <a:t>of elements of </a:t>
            </a:r>
            <a:r>
              <a:rPr lang="en-US" sz="2000" dirty="0" smtClean="0"/>
              <a:t>commercial crew space transportation</a:t>
            </a:r>
            <a:r>
              <a:rPr lang="en-US" sz="2000" dirty="0" smtClean="0"/>
              <a:t> systems </a:t>
            </a:r>
            <a:r>
              <a:rPr lang="en-US" sz="2000" dirty="0" smtClean="0"/>
              <a:t>such as launch vehicles and </a:t>
            </a:r>
            <a:r>
              <a:rPr lang="en-US" sz="2000" dirty="0" smtClean="0"/>
              <a:t>spacecraft. </a:t>
            </a:r>
            <a:endParaRPr lang="en-US" sz="2000" dirty="0" smtClean="0"/>
          </a:p>
          <a:p>
            <a:r>
              <a:rPr lang="en-US" sz="2000" dirty="0" smtClean="0"/>
              <a:t>Consideration will be given </a:t>
            </a:r>
            <a:r>
              <a:rPr lang="en-US" sz="2000" dirty="0" smtClean="0"/>
              <a:t>to NASA’s draft human certification requirements and standards or industry equivalent to those requirements and standards. </a:t>
            </a:r>
          </a:p>
          <a:p>
            <a:r>
              <a:rPr lang="en-US" sz="2000" dirty="0" smtClean="0"/>
              <a:t>NASA plans on a new set of multiple </a:t>
            </a:r>
            <a:r>
              <a:rPr lang="en-US" sz="2000" dirty="0" smtClean="0"/>
              <a:t>SAAs </a:t>
            </a:r>
            <a:r>
              <a:rPr lang="en-US" sz="2000" dirty="0" smtClean="0"/>
              <a:t>to be awarded in </a:t>
            </a:r>
            <a:r>
              <a:rPr lang="en-US" sz="2000" dirty="0" smtClean="0"/>
              <a:t>March 2011 with terms of 12-14 </a:t>
            </a:r>
            <a:r>
              <a:rPr lang="en-US" sz="2000" dirty="0" smtClean="0"/>
              <a:t>months.</a:t>
            </a:r>
            <a:endParaRPr lang="en-US" sz="2000" dirty="0" smtClean="0"/>
          </a:p>
          <a:p>
            <a:r>
              <a:rPr lang="en-US" sz="2000" dirty="0" smtClean="0"/>
              <a:t>The Commercial Crew Office at KSC will lead the execution of the CCDev agreements with close support from JSC and other NASA Centers.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 New Space Enterpri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ploration Ambassador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06"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06" charset="0"/>
            <a:ea typeface="ＭＳ Ｐゴシック" pitchFamily="96" charset="-128"/>
            <a:cs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Exploration Ambassadors</Template>
  <TotalTime>7409</TotalTime>
  <Words>1181</Words>
  <Application>Microsoft Office PowerPoint</Application>
  <PresentationFormat>On-screen Show (4:3)</PresentationFormat>
  <Paragraphs>108</Paragraphs>
  <Slides>10</Slides>
  <Notes>8</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A New Space Enterprise</vt:lpstr>
      <vt:lpstr>Exploration Ambassadors</vt:lpstr>
      <vt:lpstr>Commercial Crew Initiative Overview and Status</vt:lpstr>
      <vt:lpstr>Commercial Crew Outline </vt:lpstr>
      <vt:lpstr>The Future State</vt:lpstr>
      <vt:lpstr>Objectives and Approach</vt:lpstr>
      <vt:lpstr>Framework</vt:lpstr>
      <vt:lpstr>Insight / Oversight Tenets</vt:lpstr>
      <vt:lpstr>ISS Program Goals</vt:lpstr>
      <vt:lpstr>Concept of Operations</vt:lpstr>
      <vt:lpstr>CCDev Round 2</vt:lpstr>
      <vt:lpstr>Summary</vt:lpstr>
    </vt:vector>
  </TitlesOfParts>
  <Company>NASA/ODIN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HRP BRIT</dc:title>
  <dc:creator>Humus</dc:creator>
  <cp:lastModifiedBy>pmcalist</cp:lastModifiedBy>
  <cp:revision>1011</cp:revision>
  <cp:lastPrinted>2010-06-18T18:12:54Z</cp:lastPrinted>
  <dcterms:created xsi:type="dcterms:W3CDTF">2010-07-09T19:54:21Z</dcterms:created>
  <dcterms:modified xsi:type="dcterms:W3CDTF">2010-10-05T19:51:13Z</dcterms:modified>
</cp:coreProperties>
</file>