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2"/>
  </p:notesMasterIdLst>
  <p:sldIdLst>
    <p:sldId id="256" r:id="rId2"/>
    <p:sldId id="343" r:id="rId3"/>
    <p:sldId id="308" r:id="rId4"/>
    <p:sldId id="330" r:id="rId5"/>
    <p:sldId id="341" r:id="rId6"/>
    <p:sldId id="342" r:id="rId7"/>
    <p:sldId id="338" r:id="rId8"/>
    <p:sldId id="339" r:id="rId9"/>
    <p:sldId id="344" r:id="rId10"/>
    <p:sldId id="34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4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66BBD72-9B3A-4C7E-BF1A-B25F551D378E}" type="datetimeFigureOut">
              <a:rPr lang="en-US"/>
              <a:pPr>
                <a:defRPr/>
              </a:pPr>
              <a:t>5/11/2012</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8A2F7D-5785-4C99-9190-156C4C6E4C4C}" type="slidenum">
              <a:rPr lang="en-US"/>
              <a:pPr>
                <a:defRPr/>
              </a:pPr>
              <a:t>‹#›</a:t>
            </a:fld>
            <a:endParaRPr lang="en-US"/>
          </a:p>
        </p:txBody>
      </p:sp>
    </p:spTree>
    <p:extLst>
      <p:ext uri="{BB962C8B-B14F-4D97-AF65-F5344CB8AC3E}">
        <p14:creationId xmlns:p14="http://schemas.microsoft.com/office/powerpoint/2010/main" val="2980143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10</a:t>
            </a:fld>
            <a:endParaRPr lang="en-US"/>
          </a:p>
        </p:txBody>
      </p:sp>
    </p:spTree>
    <p:extLst>
      <p:ext uri="{BB962C8B-B14F-4D97-AF65-F5344CB8AC3E}">
        <p14:creationId xmlns:p14="http://schemas.microsoft.com/office/powerpoint/2010/main" val="371185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2</a:t>
            </a:fld>
            <a:endParaRPr lang="en-US"/>
          </a:p>
        </p:txBody>
      </p:sp>
    </p:spTree>
    <p:extLst>
      <p:ext uri="{BB962C8B-B14F-4D97-AF65-F5344CB8AC3E}">
        <p14:creationId xmlns:p14="http://schemas.microsoft.com/office/powerpoint/2010/main" val="368998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4</a:t>
            </a:fld>
            <a:endParaRPr lang="en-US"/>
          </a:p>
        </p:txBody>
      </p:sp>
    </p:spTree>
    <p:extLst>
      <p:ext uri="{BB962C8B-B14F-4D97-AF65-F5344CB8AC3E}">
        <p14:creationId xmlns:p14="http://schemas.microsoft.com/office/powerpoint/2010/main" val="1953654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5</a:t>
            </a:fld>
            <a:endParaRPr lang="en-US"/>
          </a:p>
        </p:txBody>
      </p:sp>
    </p:spTree>
    <p:extLst>
      <p:ext uri="{BB962C8B-B14F-4D97-AF65-F5344CB8AC3E}">
        <p14:creationId xmlns:p14="http://schemas.microsoft.com/office/powerpoint/2010/main" val="290754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6</a:t>
            </a:fld>
            <a:endParaRPr lang="en-US"/>
          </a:p>
        </p:txBody>
      </p:sp>
    </p:spTree>
    <p:extLst>
      <p:ext uri="{BB962C8B-B14F-4D97-AF65-F5344CB8AC3E}">
        <p14:creationId xmlns:p14="http://schemas.microsoft.com/office/powerpoint/2010/main" val="189895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7</a:t>
            </a:fld>
            <a:endParaRPr lang="en-US"/>
          </a:p>
        </p:txBody>
      </p:sp>
    </p:spTree>
    <p:extLst>
      <p:ext uri="{BB962C8B-B14F-4D97-AF65-F5344CB8AC3E}">
        <p14:creationId xmlns:p14="http://schemas.microsoft.com/office/powerpoint/2010/main" val="2598790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8</a:t>
            </a:fld>
            <a:endParaRPr lang="en-US"/>
          </a:p>
        </p:txBody>
      </p:sp>
    </p:spTree>
    <p:extLst>
      <p:ext uri="{BB962C8B-B14F-4D97-AF65-F5344CB8AC3E}">
        <p14:creationId xmlns:p14="http://schemas.microsoft.com/office/powerpoint/2010/main" val="681665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8A2F7D-5785-4C99-9190-156C4C6E4C4C}" type="slidenum">
              <a:rPr lang="en-US" smtClean="0"/>
              <a:pPr>
                <a:defRPr/>
              </a:pPr>
              <a:t>9</a:t>
            </a:fld>
            <a:endParaRPr lang="en-US"/>
          </a:p>
        </p:txBody>
      </p:sp>
    </p:spTree>
    <p:extLst>
      <p:ext uri="{BB962C8B-B14F-4D97-AF65-F5344CB8AC3E}">
        <p14:creationId xmlns:p14="http://schemas.microsoft.com/office/powerpoint/2010/main" val="132682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dirty="0"/>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dirty="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grpSp>
      <p:sp>
        <p:nvSpPr>
          <p:cNvPr id="5428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5428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87917AB7-2942-4EE1-BC18-E12E4DE65C7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1173D10E-22D7-4D8F-9F8E-7ED5284306C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88906FE-6DB2-43F4-A1E6-2838C8866A5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4FBBD1B4-9DC6-4D74-8AC9-D5E0091DD74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3626FC0E-455A-46A6-99DD-CE85808BFF9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FDBCB12-0EFB-48D7-ABB3-934C53ABF00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BAAB028-1918-44C9-AB7E-C80A9A0E448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FBDA48E3-27B0-4D6A-B7BA-54FF1816E54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80BD09F2-9A0D-4454-95B6-FB0B297602F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777EE184-8985-4B32-A2D1-D14CC2B00B5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A26F0CAA-CC0A-43A6-A0C9-AE018C0C253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5325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dirty="0"/>
            </a:p>
          </p:txBody>
        </p:sp>
        <p:sp>
          <p:nvSpPr>
            <p:cNvPr id="5325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sp>
          <p:nvSpPr>
            <p:cNvPr id="5325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dirty="0"/>
            </a:p>
          </p:txBody>
        </p:sp>
        <p:sp>
          <p:nvSpPr>
            <p:cNvPr id="5325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grpSp>
      <p:sp>
        <p:nvSpPr>
          <p:cNvPr id="5325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325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6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en-US"/>
          </a:p>
        </p:txBody>
      </p:sp>
      <p:sp>
        <p:nvSpPr>
          <p:cNvPr id="532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en-US"/>
          </a:p>
        </p:txBody>
      </p:sp>
      <p:sp>
        <p:nvSpPr>
          <p:cNvPr id="5326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14B855CB-9B4F-42D0-AE5B-2980C4036CB6}"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gold@bigelowaerospac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3067050"/>
          </a:xfrm>
        </p:spPr>
        <p:txBody>
          <a:bodyPr/>
          <a:lstStyle/>
          <a:p>
            <a:pPr eaLnBrk="1" hangingPunct="1">
              <a:defRPr/>
            </a:pPr>
            <a:r>
              <a:rPr lang="en-US" sz="6600" u="sng" dirty="0"/>
              <a:t>COMSTAC</a:t>
            </a:r>
            <a:r>
              <a:rPr lang="en-US" sz="6600" dirty="0"/>
              <a:t>:</a:t>
            </a:r>
            <a:br>
              <a:rPr lang="en-US" sz="6600" dirty="0"/>
            </a:br>
            <a:r>
              <a:rPr lang="en-US" sz="3600" dirty="0"/>
              <a:t>EXPORT CONTROLS </a:t>
            </a:r>
            <a:br>
              <a:rPr lang="en-US" sz="3600" dirty="0"/>
            </a:br>
            <a:r>
              <a:rPr lang="en-US" sz="3600" dirty="0"/>
              <a:t>WORKING GROUP</a:t>
            </a:r>
            <a:r>
              <a:rPr lang="en-US" sz="4400" dirty="0"/>
              <a:t/>
            </a:r>
            <a:br>
              <a:rPr lang="en-US" sz="4400" dirty="0"/>
            </a:br>
            <a:r>
              <a:rPr lang="en-US" sz="4400" dirty="0" smtClean="0"/>
              <a:t/>
            </a:r>
            <a:br>
              <a:rPr lang="en-US" sz="4400" dirty="0" smtClean="0"/>
            </a:br>
            <a:r>
              <a:rPr lang="en-US" sz="3600" i="1" dirty="0" smtClean="0">
                <a:effectLst/>
              </a:rPr>
              <a:t>May 11, 2012</a:t>
            </a:r>
            <a:endParaRPr lang="en-US" sz="3600" i="1" dirty="0">
              <a:effectLst/>
            </a:endParaRPr>
          </a:p>
        </p:txBody>
      </p:sp>
      <p:sp>
        <p:nvSpPr>
          <p:cNvPr id="2051" name="Rectangle 3"/>
          <p:cNvSpPr>
            <a:spLocks noGrp="1" noChangeArrowheads="1"/>
          </p:cNvSpPr>
          <p:nvPr>
            <p:ph type="subTitle" idx="1"/>
          </p:nvPr>
        </p:nvSpPr>
        <p:spPr>
          <a:xfrm>
            <a:off x="1371600" y="4419600"/>
            <a:ext cx="6400800" cy="1752600"/>
          </a:xfrm>
        </p:spPr>
        <p:txBody>
          <a:bodyPr/>
          <a:lstStyle/>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p:txBody>
      </p:sp>
      <p:pic>
        <p:nvPicPr>
          <p:cNvPr id="14339" name="Picture 12" descr="ast_logo"/>
          <p:cNvPicPr>
            <a:picLocks noChangeAspect="1" noChangeArrowheads="1"/>
          </p:cNvPicPr>
          <p:nvPr/>
        </p:nvPicPr>
        <p:blipFill>
          <a:blip r:embed="rId3" cstate="print"/>
          <a:srcRect/>
          <a:stretch>
            <a:fillRect/>
          </a:stretch>
        </p:blipFill>
        <p:spPr bwMode="auto">
          <a:xfrm>
            <a:off x="1676400" y="4495800"/>
            <a:ext cx="5715000" cy="86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Contact Info</a:t>
            </a:r>
            <a:endParaRPr lang="en-US" dirty="0"/>
          </a:p>
        </p:txBody>
      </p:sp>
      <p:sp>
        <p:nvSpPr>
          <p:cNvPr id="3" name="Content Placeholder 2"/>
          <p:cNvSpPr>
            <a:spLocks noGrp="1"/>
          </p:cNvSpPr>
          <p:nvPr>
            <p:ph idx="1"/>
          </p:nvPr>
        </p:nvSpPr>
        <p:spPr/>
        <p:txBody>
          <a:bodyPr/>
          <a:lstStyle/>
          <a:p>
            <a:pPr algn="ctr">
              <a:buFont typeface="Wingdings" pitchFamily="2" charset="2"/>
              <a:buNone/>
              <a:defRPr/>
            </a:pPr>
            <a:endParaRPr lang="en-US" dirty="0" smtClean="0"/>
          </a:p>
          <a:p>
            <a:pPr algn="ctr">
              <a:buFont typeface="Wingdings" pitchFamily="2" charset="2"/>
              <a:buNone/>
              <a:defRPr/>
            </a:pPr>
            <a:endParaRPr lang="en-US" smtClean="0"/>
          </a:p>
          <a:p>
            <a:pPr algn="ctr">
              <a:buFont typeface="Wingdings" pitchFamily="2" charset="2"/>
              <a:buNone/>
              <a:defRPr/>
            </a:pPr>
            <a:r>
              <a:rPr lang="en-US" smtClean="0"/>
              <a:t>E-mail</a:t>
            </a:r>
            <a:r>
              <a:rPr lang="en-US" dirty="0" smtClean="0"/>
              <a:t>: </a:t>
            </a:r>
            <a:r>
              <a:rPr lang="en-US" dirty="0" smtClean="0">
                <a:hlinkClick r:id="rId3"/>
              </a:rPr>
              <a:t>mgold@bigelowaerospace.com</a:t>
            </a:r>
            <a:endParaRPr lang="en-US" dirty="0" smtClean="0"/>
          </a:p>
          <a:p>
            <a:pPr algn="ctr">
              <a:buFont typeface="Wingdings" pitchFamily="2" charset="2"/>
              <a:buNone/>
              <a:defRPr/>
            </a:pPr>
            <a:r>
              <a:rPr lang="en-US" dirty="0" smtClean="0"/>
              <a:t>Phone: (240) 235-6016</a:t>
            </a:r>
          </a:p>
          <a:p>
            <a:pPr algn="ctr">
              <a:buFont typeface="Wingdings" pitchFamily="2" charset="2"/>
              <a:buNone/>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p:spPr>
        <p:txBody>
          <a:bodyPr/>
          <a:lstStyle/>
          <a:p>
            <a:r>
              <a:rPr lang="en-US" smtClean="0">
                <a:effectLst/>
              </a:rPr>
              <a:t>Where we left off…</a:t>
            </a:r>
          </a:p>
        </p:txBody>
      </p:sp>
      <p:pic>
        <p:nvPicPr>
          <p:cNvPr id="25609" name="Picture 9" descr="Double Face Palm"/>
          <p:cNvPicPr>
            <a:picLocks noGrp="1" noChangeAspect="1" noChangeArrowheads="1"/>
          </p:cNvPicPr>
          <p:nvPr>
            <p:ph idx="4294967295"/>
          </p:nvPr>
        </p:nvPicPr>
        <p:blipFill>
          <a:blip r:embed="rId3" cstate="print"/>
          <a:srcRect/>
          <a:stretch>
            <a:fillRect/>
          </a:stretch>
        </p:blipFill>
        <p:spPr>
          <a:xfrm>
            <a:off x="1219200" y="1295400"/>
            <a:ext cx="6477000" cy="51863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en-US" smtClean="0"/>
              <a:t>Not Just Virgin Territory</a:t>
            </a:r>
          </a:p>
        </p:txBody>
      </p:sp>
      <p:sp>
        <p:nvSpPr>
          <p:cNvPr id="132099" name="Rectangle 3"/>
          <p:cNvSpPr>
            <a:spLocks noGrp="1" noChangeArrowheads="1"/>
          </p:cNvSpPr>
          <p:nvPr>
            <p:ph type="body" idx="1"/>
          </p:nvPr>
        </p:nvSpPr>
        <p:spPr/>
        <p:txBody>
          <a:bodyPr/>
          <a:lstStyle/>
          <a:p>
            <a:pPr eaLnBrk="1" hangingPunct="1">
              <a:buFont typeface="Wingdings" pitchFamily="2" charset="2"/>
              <a:buNone/>
            </a:pPr>
            <a:endParaRPr lang="en-US" smtClean="0"/>
          </a:p>
        </p:txBody>
      </p:sp>
      <p:pic>
        <p:nvPicPr>
          <p:cNvPr id="16388" name="Picture 4" descr="Branson Thumbs Up"/>
          <p:cNvPicPr>
            <a:picLocks noChangeAspect="1" noChangeArrowheads="1"/>
          </p:cNvPicPr>
          <p:nvPr/>
        </p:nvPicPr>
        <p:blipFill>
          <a:blip r:embed="rId3" cstate="print"/>
          <a:srcRect/>
          <a:stretch>
            <a:fillRect/>
          </a:stretch>
        </p:blipFill>
        <p:spPr bwMode="auto">
          <a:xfrm>
            <a:off x="1676400" y="1905000"/>
            <a:ext cx="5943600" cy="37861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1248 Report</a:t>
            </a:r>
            <a:endParaRPr lang="en-US" dirty="0"/>
          </a:p>
        </p:txBody>
      </p:sp>
      <p:sp>
        <p:nvSpPr>
          <p:cNvPr id="3" name="Content Placeholder 2"/>
          <p:cNvSpPr>
            <a:spLocks noGrp="1"/>
          </p:cNvSpPr>
          <p:nvPr>
            <p:ph idx="1"/>
          </p:nvPr>
        </p:nvSpPr>
        <p:spPr/>
        <p:txBody>
          <a:bodyPr/>
          <a:lstStyle/>
          <a:p>
            <a:pPr>
              <a:buFont typeface="Wingdings" pitchFamily="2" charset="2"/>
              <a:buChar char="Ø"/>
              <a:defRPr/>
            </a:pPr>
            <a:r>
              <a:rPr lang="en-US" sz="2400" dirty="0" smtClean="0"/>
              <a:t>Risk Assessment of United States Space Export Control Policy (specifically removing satellites and related components from the USML)</a:t>
            </a:r>
          </a:p>
          <a:p>
            <a:pPr>
              <a:defRPr/>
            </a:pPr>
            <a:endParaRPr lang="en-US" sz="2400" dirty="0" smtClean="0"/>
          </a:p>
          <a:p>
            <a:pPr>
              <a:buFont typeface="Wingdings" pitchFamily="2" charset="2"/>
              <a:buChar char="Ø"/>
              <a:defRPr/>
            </a:pPr>
            <a:r>
              <a:rPr lang="en-US" sz="2400" dirty="0" smtClean="0"/>
              <a:t>Determined that COMSATS that do not contain classified components or exceed certain performance parameters can be administered under the CCL without harming national security </a:t>
            </a:r>
          </a:p>
          <a:p>
            <a:pPr>
              <a:buFont typeface="Wingdings" pitchFamily="2" charset="2"/>
              <a:buChar char="Ø"/>
              <a:defRPr/>
            </a:pPr>
            <a:endParaRPr lang="en-US" sz="2400" dirty="0" smtClean="0"/>
          </a:p>
          <a:p>
            <a:pPr>
              <a:buFont typeface="Wingdings" pitchFamily="2" charset="2"/>
              <a:buChar char="Ø"/>
              <a:defRPr/>
            </a:pPr>
            <a:r>
              <a:rPr lang="en-US" sz="2400" dirty="0" smtClean="0"/>
              <a:t>Recommended returning to the President authority to determine the export control jurisdictional status of satellites and related items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Reasons for Pessimism</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Lack of time</a:t>
            </a:r>
          </a:p>
          <a:p>
            <a:pPr>
              <a:buFont typeface="Wingdings" pitchFamily="2" charset="2"/>
              <a:buNone/>
            </a:pPr>
            <a:endParaRPr lang="en-US" dirty="0" smtClean="0"/>
          </a:p>
          <a:p>
            <a:pPr>
              <a:buFont typeface="Wingdings" pitchFamily="2" charset="2"/>
              <a:buChar char="Ø"/>
            </a:pPr>
            <a:r>
              <a:rPr lang="en-US" dirty="0" smtClean="0"/>
              <a:t>Priority 				</a:t>
            </a:r>
          </a:p>
          <a:p>
            <a:pPr>
              <a:buFont typeface="Wingdings" pitchFamily="2" charset="2"/>
              <a:buNone/>
            </a:pPr>
            <a:r>
              <a:rPr lang="en-US" dirty="0" smtClean="0"/>
              <a:t>   (election year, etc.)</a:t>
            </a:r>
          </a:p>
          <a:p>
            <a:pPr>
              <a:buFont typeface="Wingdings" pitchFamily="2" charset="2"/>
              <a:buChar char="Ø"/>
            </a:pPr>
            <a:endParaRPr lang="en-US" dirty="0" smtClean="0"/>
          </a:p>
          <a:p>
            <a:pPr>
              <a:buFont typeface="Wingdings" pitchFamily="2" charset="2"/>
              <a:buChar char="Ø"/>
            </a:pPr>
            <a:r>
              <a:rPr lang="en-US" dirty="0" smtClean="0"/>
              <a:t>Committee Rivalry</a:t>
            </a:r>
          </a:p>
          <a:p>
            <a:pPr>
              <a:buFont typeface="Wingdings" pitchFamily="2" charset="2"/>
              <a:buChar char="Ø"/>
            </a:pPr>
            <a:endParaRPr lang="en-US" dirty="0" smtClean="0"/>
          </a:p>
          <a:p>
            <a:pPr>
              <a:buFont typeface="Wingdings" pitchFamily="2" charset="2"/>
              <a:buChar char="Ø"/>
            </a:pPr>
            <a:r>
              <a:rPr lang="en-US" dirty="0" smtClean="0"/>
              <a:t>Irrational Resistance</a:t>
            </a:r>
          </a:p>
          <a:p>
            <a:pPr>
              <a:buFont typeface="Wingdings" pitchFamily="2" charset="2"/>
              <a:buChar char="Ø"/>
            </a:pPr>
            <a:endParaRPr lang="en-US" dirty="0" smtClean="0"/>
          </a:p>
        </p:txBody>
      </p:sp>
      <p:pic>
        <p:nvPicPr>
          <p:cNvPr id="19460" name="Picture 4" descr="Logic"/>
          <p:cNvPicPr>
            <a:picLocks noChangeAspect="1" noChangeArrowheads="1"/>
          </p:cNvPicPr>
          <p:nvPr/>
        </p:nvPicPr>
        <p:blipFill>
          <a:blip r:embed="rId3" cstate="print"/>
          <a:srcRect l="9836" t="11127" r="8197"/>
          <a:stretch>
            <a:fillRect/>
          </a:stretch>
        </p:blipFill>
        <p:spPr bwMode="auto">
          <a:xfrm>
            <a:off x="4724400" y="1905000"/>
            <a:ext cx="4419600" cy="353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Reasons for Optimism</a:t>
            </a:r>
            <a:endParaRPr lang="en-US" dirty="0"/>
          </a:p>
        </p:txBody>
      </p:sp>
      <p:sp>
        <p:nvSpPr>
          <p:cNvPr id="3" name="Content Placeholder 2"/>
          <p:cNvSpPr>
            <a:spLocks noGrp="1"/>
          </p:cNvSpPr>
          <p:nvPr>
            <p:ph idx="1"/>
          </p:nvPr>
        </p:nvSpPr>
        <p:spPr/>
        <p:txBody>
          <a:bodyPr/>
          <a:lstStyle/>
          <a:p>
            <a:pPr>
              <a:buFont typeface="Wingdings" pitchFamily="2" charset="2"/>
              <a:buChar char="Ø"/>
              <a:defRPr/>
            </a:pPr>
            <a:r>
              <a:rPr lang="en-US" dirty="0" smtClean="0"/>
              <a:t>NDAA has to pass</a:t>
            </a:r>
          </a:p>
          <a:p>
            <a:pPr>
              <a:buFont typeface="Wingdings" pitchFamily="2" charset="2"/>
              <a:buChar char="Ø"/>
              <a:defRPr/>
            </a:pPr>
            <a:endParaRPr lang="en-US" dirty="0" smtClean="0"/>
          </a:p>
          <a:p>
            <a:pPr>
              <a:buFont typeface="Wingdings" pitchFamily="2" charset="2"/>
              <a:buChar char="Ø"/>
              <a:defRPr/>
            </a:pPr>
            <a:r>
              <a:rPr lang="en-US" dirty="0" smtClean="0"/>
              <a:t>Retirements</a:t>
            </a:r>
          </a:p>
          <a:p>
            <a:pPr>
              <a:buFont typeface="Wingdings" pitchFamily="2" charset="2"/>
              <a:buChar char="Ø"/>
              <a:defRPr/>
            </a:pPr>
            <a:endParaRPr lang="en-US" dirty="0" smtClean="0"/>
          </a:p>
          <a:p>
            <a:pPr>
              <a:buFont typeface="Wingdings" pitchFamily="2" charset="2"/>
              <a:buChar char="Ø"/>
              <a:defRPr/>
            </a:pPr>
            <a:r>
              <a:rPr lang="en-US" dirty="0" smtClean="0"/>
              <a:t>Positive Impact of the </a:t>
            </a:r>
          </a:p>
          <a:p>
            <a:pPr>
              <a:buFont typeface="Wingdings" pitchFamily="2" charset="2"/>
              <a:buNone/>
              <a:defRPr/>
            </a:pPr>
            <a:r>
              <a:rPr lang="en-US" dirty="0" smtClean="0"/>
              <a:t>   1248 Report</a:t>
            </a:r>
          </a:p>
          <a:p>
            <a:pPr>
              <a:buFont typeface="Wingdings" pitchFamily="2" charset="2"/>
              <a:buChar char="Ø"/>
              <a:defRPr/>
            </a:pPr>
            <a:endParaRPr lang="en-US" dirty="0" smtClean="0"/>
          </a:p>
          <a:p>
            <a:pPr>
              <a:buFont typeface="Wingdings" pitchFamily="2" charset="2"/>
              <a:buChar char="Ø"/>
              <a:defRPr/>
            </a:pPr>
            <a:r>
              <a:rPr lang="en-US" dirty="0" smtClean="0"/>
              <a:t>It’s the right thing to do</a:t>
            </a:r>
            <a:endParaRPr lang="en-US" dirty="0"/>
          </a:p>
        </p:txBody>
      </p:sp>
      <p:pic>
        <p:nvPicPr>
          <p:cNvPr id="20486" name="Picture 6" descr="Optimism"/>
          <p:cNvPicPr>
            <a:picLocks noChangeAspect="1" noChangeArrowheads="1"/>
          </p:cNvPicPr>
          <p:nvPr/>
        </p:nvPicPr>
        <p:blipFill>
          <a:blip r:embed="rId3" cstate="print"/>
          <a:srcRect l="5357" t="4640" r="5357"/>
          <a:stretch>
            <a:fillRect/>
          </a:stretch>
        </p:blipFill>
        <p:spPr bwMode="auto">
          <a:xfrm>
            <a:off x="4953000" y="1981200"/>
            <a:ext cx="4191000" cy="3444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Finding #1</a:t>
            </a:r>
          </a:p>
        </p:txBody>
      </p:sp>
      <p:sp>
        <p:nvSpPr>
          <p:cNvPr id="3" name="Content Placeholder 2"/>
          <p:cNvSpPr>
            <a:spLocks noGrp="1"/>
          </p:cNvSpPr>
          <p:nvPr>
            <p:ph idx="1"/>
          </p:nvPr>
        </p:nvSpPr>
        <p:spPr/>
        <p:txBody>
          <a:bodyPr/>
          <a:lstStyle/>
          <a:p>
            <a:pPr>
              <a:defRPr/>
            </a:pPr>
            <a:endParaRPr lang="en-US" dirty="0" smtClean="0"/>
          </a:p>
          <a:p>
            <a:pPr>
              <a:buFont typeface="Wingdings" pitchFamily="2" charset="2"/>
              <a:buNone/>
              <a:defRPr/>
            </a:pPr>
            <a:r>
              <a:rPr lang="en-US" dirty="0" smtClean="0"/>
              <a:t>	COMSTAC members strongly support the recommendations of the Section 1248 report, including that Congress must return to the President authority to determine the export control jurisdictional status of satellites and related items.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Finding #2</a:t>
            </a:r>
          </a:p>
        </p:txBody>
      </p:sp>
      <p:sp>
        <p:nvSpPr>
          <p:cNvPr id="3" name="Content Placeholder 2"/>
          <p:cNvSpPr>
            <a:spLocks noGrp="1"/>
          </p:cNvSpPr>
          <p:nvPr>
            <p:ph idx="1"/>
          </p:nvPr>
        </p:nvSpPr>
        <p:spPr/>
        <p:txBody>
          <a:bodyPr/>
          <a:lstStyle/>
          <a:p>
            <a:pPr>
              <a:defRPr/>
            </a:pPr>
            <a:endParaRPr lang="en-US" dirty="0" smtClean="0"/>
          </a:p>
          <a:p>
            <a:pPr>
              <a:buFont typeface="Wingdings" pitchFamily="2" charset="2"/>
              <a:buNone/>
              <a:defRPr/>
            </a:pPr>
            <a:r>
              <a:rPr lang="en-US" dirty="0" smtClean="0"/>
              <a:t>	The COMSTAC supports the Directorate of Defense Trade Controls decision to deem ‘passenger </a:t>
            </a:r>
            <a:r>
              <a:rPr lang="en-US" dirty="0" smtClean="0"/>
              <a:t>[spaceflight participant] participation </a:t>
            </a:r>
            <a:r>
              <a:rPr lang="en-US" dirty="0" smtClean="0"/>
              <a:t>in space travel’ as a non-licensable activity under the ITAR via responses to Commodity Jurisdiction requests and the Section 1248 report.  </a:t>
            </a:r>
          </a:p>
          <a:p>
            <a:pPr>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#3</a:t>
            </a:r>
            <a:endParaRPr lang="en-US" dirty="0"/>
          </a:p>
        </p:txBody>
      </p:sp>
      <p:sp>
        <p:nvSpPr>
          <p:cNvPr id="3" name="Content Placeholder 2"/>
          <p:cNvSpPr>
            <a:spLocks noGrp="1"/>
          </p:cNvSpPr>
          <p:nvPr>
            <p:ph idx="1"/>
          </p:nvPr>
        </p:nvSpPr>
        <p:spPr/>
        <p:txBody>
          <a:bodyPr/>
          <a:lstStyle/>
          <a:p>
            <a:pPr>
              <a:buNone/>
            </a:pPr>
            <a:r>
              <a:rPr lang="en-US" dirty="0" smtClean="0"/>
              <a:t>	COMSTAC members strongly support the transfer </a:t>
            </a:r>
            <a:r>
              <a:rPr lang="en-US" dirty="0" smtClean="0"/>
              <a:t>of </a:t>
            </a:r>
            <a:r>
              <a:rPr lang="en-US" smtClean="0"/>
              <a:t>suborbital human spacecraft </a:t>
            </a:r>
            <a:r>
              <a:rPr lang="en-US" dirty="0" smtClean="0"/>
              <a:t>to the Commerce Control List.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45583</TotalTime>
  <Words>131</Words>
  <Application>Microsoft Office PowerPoint</Application>
  <PresentationFormat>On-screen Show (4:3)</PresentationFormat>
  <Paragraphs>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Orbit</vt:lpstr>
      <vt:lpstr>COMSTAC: EXPORT CONTROLS  WORKING GROUP  May 11, 2012</vt:lpstr>
      <vt:lpstr>Where we left off…</vt:lpstr>
      <vt:lpstr>Not Just Virgin Territory</vt:lpstr>
      <vt:lpstr>1248 Report</vt:lpstr>
      <vt:lpstr>Reasons for Pessimism</vt:lpstr>
      <vt:lpstr>Reasons for Optimism</vt:lpstr>
      <vt:lpstr>Finding #1</vt:lpstr>
      <vt:lpstr>Finding #2</vt:lpstr>
      <vt:lpstr>Finding #3</vt:lpstr>
      <vt:lpstr>Contact Info</vt:lpstr>
    </vt:vector>
  </TitlesOfParts>
  <Company>Bigelow Aerospace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Gold</dc:creator>
  <cp:lastModifiedBy>AST</cp:lastModifiedBy>
  <cp:revision>286</cp:revision>
  <dcterms:created xsi:type="dcterms:W3CDTF">2006-10-24T19:52:41Z</dcterms:created>
  <dcterms:modified xsi:type="dcterms:W3CDTF">2012-05-11T15:55:35Z</dcterms:modified>
</cp:coreProperties>
</file>