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4"/>
  </p:notesMasterIdLst>
  <p:sldIdLst>
    <p:sldId id="256" r:id="rId2"/>
    <p:sldId id="308" r:id="rId3"/>
    <p:sldId id="330" r:id="rId4"/>
    <p:sldId id="323" r:id="rId5"/>
    <p:sldId id="334" r:id="rId6"/>
    <p:sldId id="335" r:id="rId7"/>
    <p:sldId id="325" r:id="rId8"/>
    <p:sldId id="336" r:id="rId9"/>
    <p:sldId id="337" r:id="rId10"/>
    <p:sldId id="331" r:id="rId11"/>
    <p:sldId id="332" r:id="rId12"/>
    <p:sldId id="333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608715F-8751-42B0-AC94-B016B5E2BA81}" type="datetimeFigureOut">
              <a:rPr lang="en-US"/>
              <a:pPr/>
              <a:t>10/5/2010</a:t>
            </a:fld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2247CB-69EC-41E6-B99C-E2445A3DD4C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5428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428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B8320-212D-4E11-A4FE-02080E4DE0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B5527-263F-42E6-96A5-CE0E1FFA66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6CA71-7581-4258-97B5-A073FF8930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0012B-3DB5-4B02-A32A-F73072B0A6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3F253-EA8D-46CF-8D24-91C2A4C770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4CD14-1868-42D1-A4D3-68B9B6CD4A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5EB51-EAE3-4AB2-8B36-45440C6CD0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6D4D6-1026-4DFE-969F-52AD337152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5F3E0-029E-4584-A80A-605DB6E9DE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49D38-29D0-4402-A92A-59711F2602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2AB08-A583-4FE0-BB7D-E6C9CBB519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325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325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325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325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325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325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325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5325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25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326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6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6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316B9B5C-E06D-47DA-AD72-A4158B734E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306705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u="sng" dirty="0"/>
              <a:t>COMSTAC</a:t>
            </a:r>
            <a:r>
              <a:rPr lang="en-US" sz="6600" dirty="0"/>
              <a:t>:</a:t>
            </a:r>
            <a:br>
              <a:rPr lang="en-US" sz="6600" dirty="0"/>
            </a:br>
            <a:r>
              <a:rPr lang="en-US" sz="3600" dirty="0"/>
              <a:t>EXPORT CONTROLS </a:t>
            </a:r>
            <a:br>
              <a:rPr lang="en-US" sz="3600" dirty="0"/>
            </a:br>
            <a:r>
              <a:rPr lang="en-US" sz="3600" dirty="0"/>
              <a:t>WORKING GROUP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3600" i="1" dirty="0" smtClean="0">
                <a:effectLst/>
              </a:rPr>
              <a:t>October 2010</a:t>
            </a:r>
            <a:endParaRPr lang="en-US" sz="3600" i="1" dirty="0">
              <a:effectLst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000" dirty="0"/>
          </a:p>
          <a:p>
            <a:pPr eaLnBrk="1" hangingPunct="1">
              <a:lnSpc>
                <a:spcPct val="90000"/>
              </a:lnSpc>
              <a:defRPr/>
            </a:pPr>
            <a:endParaRPr lang="en-US" sz="2000" dirty="0"/>
          </a:p>
          <a:p>
            <a:pPr eaLnBrk="1" hangingPunct="1">
              <a:lnSpc>
                <a:spcPct val="90000"/>
              </a:lnSpc>
              <a:defRPr/>
            </a:pPr>
            <a:endParaRPr lang="en-US" sz="2000" dirty="0"/>
          </a:p>
          <a:p>
            <a:pPr eaLnBrk="1" hangingPunct="1">
              <a:lnSpc>
                <a:spcPct val="90000"/>
              </a:lnSpc>
              <a:defRPr/>
            </a:pPr>
            <a:endParaRPr lang="en-US" sz="2000" dirty="0"/>
          </a:p>
          <a:p>
            <a:pPr eaLnBrk="1" hangingPunct="1">
              <a:lnSpc>
                <a:spcPct val="90000"/>
              </a:lnSpc>
              <a:defRPr/>
            </a:pPr>
            <a:endParaRPr lang="en-US" sz="2000" dirty="0"/>
          </a:p>
        </p:txBody>
      </p:sp>
      <p:pic>
        <p:nvPicPr>
          <p:cNvPr id="13315" name="Picture 12" descr="ast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495800"/>
            <a:ext cx="5715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XV</a:t>
            </a:r>
            <a:endParaRPr lang="en-US" dirty="0"/>
          </a:p>
        </p:txBody>
      </p:sp>
      <p:pic>
        <p:nvPicPr>
          <p:cNvPr id="4" name="Content Placeholder 3" descr="death star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447799"/>
            <a:ext cx="2667000" cy="1997259"/>
          </a:xfrm>
        </p:spPr>
      </p:pic>
      <p:pic>
        <p:nvPicPr>
          <p:cNvPr id="5" name="Picture 4" descr="shutt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2590800"/>
            <a:ext cx="1752600" cy="2600325"/>
          </a:xfrm>
          <a:prstGeom prst="rect">
            <a:avLst/>
          </a:prstGeom>
        </p:spPr>
      </p:pic>
      <p:pic>
        <p:nvPicPr>
          <p:cNvPr id="6" name="Picture 5" descr="satelli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4648200"/>
            <a:ext cx="2657475" cy="2103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Congress?</a:t>
            </a:r>
            <a:endParaRPr lang="en-US" dirty="0"/>
          </a:p>
        </p:txBody>
      </p:sp>
      <p:pic>
        <p:nvPicPr>
          <p:cNvPr id="4" name="Content Placeholder 3" descr="Kerry So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295400"/>
            <a:ext cx="2895600" cy="2325600"/>
          </a:xfrm>
        </p:spPr>
      </p:pic>
      <p:pic>
        <p:nvPicPr>
          <p:cNvPr id="5" name="Picture 4" descr="us-capitol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3048000"/>
            <a:ext cx="4762500" cy="3562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ostLogo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524000"/>
            <a:ext cx="7848600" cy="44290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 Confusing State of Affairs</a:t>
            </a:r>
            <a:endParaRPr lang="en-US" dirty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pic>
        <p:nvPicPr>
          <p:cNvPr id="5" name="Picture 4" descr="LO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371600"/>
            <a:ext cx="3276600" cy="3276600"/>
          </a:xfrm>
          <a:prstGeom prst="rect">
            <a:avLst/>
          </a:prstGeom>
        </p:spPr>
      </p:pic>
      <p:pic>
        <p:nvPicPr>
          <p:cNvPr id="6" name="Picture 5" descr="LOL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3429000"/>
            <a:ext cx="4295775" cy="3209925"/>
          </a:xfrm>
          <a:prstGeom prst="rect">
            <a:avLst/>
          </a:prstGeom>
        </p:spPr>
      </p:pic>
      <p:pic>
        <p:nvPicPr>
          <p:cNvPr id="7" name="Picture 6" descr="land-of-lost-monste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1676400"/>
            <a:ext cx="2209800" cy="1386147"/>
          </a:xfrm>
          <a:prstGeom prst="rect">
            <a:avLst/>
          </a:prstGeom>
        </p:spPr>
      </p:pic>
      <p:pic>
        <p:nvPicPr>
          <p:cNvPr id="8" name="Picture 7" descr="Obam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9200" y="4953000"/>
            <a:ext cx="2347913" cy="1762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the Rescue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Maureen Tucker- Senior Advisor to the Undersecretary of State for Arms Control and International Security (Ellen Tauscher)</a:t>
            </a:r>
          </a:p>
          <a:p>
            <a:pPr>
              <a:buNone/>
            </a:pPr>
            <a:r>
              <a:rPr lang="en-US" sz="2400" dirty="0" smtClean="0"/>
              <a:t> </a:t>
            </a:r>
          </a:p>
          <a:p>
            <a:r>
              <a:rPr lang="en-US" sz="2400" dirty="0" smtClean="0"/>
              <a:t>Anthony Dearth- Space and Technology Division Chief, Office of Defense Trade Controls Licensing, U.S. Department of State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Thomas Moore- Senior Professional Staff Member, U.S. Senate Foreign Relations Committee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For Singles!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Single Control List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Single Primary Coordination Agency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Single IT System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Single Licensing Agency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5363" name="Picture 3" descr="eharmony_reg_graphic_300x3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048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Matc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76200"/>
            <a:ext cx="29432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‘Positive’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A list that describes controlled items using objective criteria (e.g., technical parameters such as horsepower or microns) rather than using broad, open-ended, subjective, catch-all, or design intent-based criteria.</a:t>
            </a:r>
            <a:endParaRPr lang="en-US" dirty="0"/>
          </a:p>
        </p:txBody>
      </p:sp>
      <p:pic>
        <p:nvPicPr>
          <p:cNvPr id="6" name="Picture 5" descr="Smiley Face Watchmen Comedi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419600"/>
            <a:ext cx="2209800" cy="2209800"/>
          </a:xfrm>
          <a:prstGeom prst="rect">
            <a:avLst/>
          </a:prstGeom>
        </p:spPr>
      </p:pic>
      <p:pic>
        <p:nvPicPr>
          <p:cNvPr id="7" name="Picture 6" descr="positive-though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4176712"/>
            <a:ext cx="2300226" cy="2681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Tiered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Items that provide a critical military or intelligence advantage to the U.S. (License required for all destinations)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Items that provide a substantial military or intelligence advantage to the United States and are available almost exclusively from partners and allies (authorized for export to allies under exemption or general authorization)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Items that provide a significant military or intelligence advantage but are available more broadly (usually no license)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u="sng" dirty="0" smtClean="0"/>
              <a:t>USML Category VII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3600" dirty="0" smtClean="0"/>
              <a:t>Tanks and Military Vehicles</a:t>
            </a:r>
            <a:endParaRPr lang="en-US" sz="3600" dirty="0"/>
          </a:p>
        </p:txBody>
      </p:sp>
      <p:pic>
        <p:nvPicPr>
          <p:cNvPr id="5" name="Picture 4" descr="stand up to tank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3200400"/>
            <a:ext cx="3505200" cy="2444877"/>
          </a:xfrm>
          <a:prstGeom prst="rect">
            <a:avLst/>
          </a:prstGeom>
        </p:spPr>
      </p:pic>
      <p:pic>
        <p:nvPicPr>
          <p:cNvPr id="6" name="Picture 5" descr="at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99" y="1447800"/>
            <a:ext cx="3555149" cy="2362200"/>
          </a:xfrm>
          <a:prstGeom prst="rect">
            <a:avLst/>
          </a:prstGeom>
        </p:spPr>
      </p:pic>
      <p:pic>
        <p:nvPicPr>
          <p:cNvPr id="7" name="Picture 6" descr="Balloon-Tan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53327" y="4876801"/>
            <a:ext cx="3090673" cy="19812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-990600" y="5791200"/>
            <a:ext cx="8229600" cy="4530725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74 percent of the 12,000 items that were license last year in the category will be moved to the CCL or decontrolled entirely</a:t>
            </a:r>
          </a:p>
          <a:p>
            <a:endParaRPr lang="en-US" dirty="0" smtClean="0"/>
          </a:p>
          <a:p>
            <a:r>
              <a:rPr lang="en-US" dirty="0" smtClean="0"/>
              <a:t>32 percent decontrolled entirely</a:t>
            </a:r>
          </a:p>
          <a:p>
            <a:endParaRPr lang="en-US" dirty="0" smtClean="0"/>
          </a:p>
          <a:p>
            <a:r>
              <a:rPr lang="en-US" dirty="0" smtClean="0"/>
              <a:t>Of the 26 percent that remains on the munitions list, none were in the highest tier, 18 percent in the middle tier, and eight percent in the lowest tier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Tanks v. </a:t>
            </a:r>
            <a:r>
              <a:rPr lang="en-US" dirty="0" err="1" smtClean="0"/>
              <a:t>Firetruck</a:t>
            </a:r>
            <a:endParaRPr lang="en-US" dirty="0"/>
          </a:p>
        </p:txBody>
      </p:sp>
      <p:pic>
        <p:nvPicPr>
          <p:cNvPr id="4" name="Content Placeholder 3" descr="t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667000"/>
            <a:ext cx="3893181" cy="2020888"/>
          </a:xfrm>
        </p:spPr>
      </p:pic>
      <p:pic>
        <p:nvPicPr>
          <p:cNvPr id="6" name="Picture 5" descr="fire_truck_elmo-122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514600"/>
            <a:ext cx="3171825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37177</TotalTime>
  <Words>231</Words>
  <Application>Microsoft Office PowerPoint</Application>
  <PresentationFormat>On-screen Show (4:3)</PresentationFormat>
  <Paragraphs>38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Orbit</vt:lpstr>
      <vt:lpstr>COMSTAC: EXPORT CONTROLS  WORKING GROUP  October 2010</vt:lpstr>
      <vt:lpstr>A Confusing State of Affairs</vt:lpstr>
      <vt:lpstr>To the Rescue</vt:lpstr>
      <vt:lpstr>For Singles!</vt:lpstr>
      <vt:lpstr>‘Positive’ Lists</vt:lpstr>
      <vt:lpstr>Tiered Lists</vt:lpstr>
      <vt:lpstr>USML Category VII Tanks and Military Vehicles</vt:lpstr>
      <vt:lpstr>Results</vt:lpstr>
      <vt:lpstr>Tanks v. Firetruck</vt:lpstr>
      <vt:lpstr>Title XV</vt:lpstr>
      <vt:lpstr>Congress?</vt:lpstr>
      <vt:lpstr>Slide 12</vt:lpstr>
    </vt:vector>
  </TitlesOfParts>
  <Company>Bigelow Aerospace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 Gold</dc:creator>
  <cp:lastModifiedBy>Mike Gold</cp:lastModifiedBy>
  <cp:revision>243</cp:revision>
  <dcterms:created xsi:type="dcterms:W3CDTF">2006-10-24T19:52:41Z</dcterms:created>
  <dcterms:modified xsi:type="dcterms:W3CDTF">2010-10-06T20:13:21Z</dcterms:modified>
</cp:coreProperties>
</file>