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99" r:id="rId3"/>
    <p:sldId id="511" r:id="rId4"/>
    <p:sldId id="476" r:id="rId5"/>
    <p:sldId id="489" r:id="rId6"/>
    <p:sldId id="498" r:id="rId7"/>
    <p:sldId id="507" r:id="rId8"/>
    <p:sldId id="510" r:id="rId9"/>
    <p:sldId id="488" r:id="rId10"/>
  </p:sldIdLst>
  <p:sldSz cx="9144000" cy="6858000" type="letter"/>
  <p:notesSz cx="6858000" cy="9144000"/>
  <p:defaultTextStyle>
    <a:defPPr>
      <a:defRPr lang="en-US"/>
    </a:defPPr>
    <a:lvl1pPr algn="l" defTabSz="455825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5825" indent="-45583" algn="l" defTabSz="455825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3076" indent="-92590" algn="l" defTabSz="455825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0327" indent="-139597" algn="l" defTabSz="455825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7578" indent="-186604" algn="l" defTabSz="455825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051216" algn="l" defTabSz="410243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461461" algn="l" defTabSz="410243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2871703" algn="l" defTabSz="410243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281946" algn="l" defTabSz="410243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uther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2DCBDB7-A8F7-5249-B468-D7A9D1D6FDC2}" type="datetime1">
              <a:rPr lang="en-US" smtClean="0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3E09937-A8F7-7A47-938E-2E6D81825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619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B32D3D1-28B0-084B-A5EB-BD03EB5378E1}" type="datetime1">
              <a:rPr lang="en-US" smtClean="0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43FA8D6-0D6C-5246-9B7C-C99A03709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715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58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5825" algn="l" defTabSz="4558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3076" algn="l" defTabSz="4558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0327" algn="l" defTabSz="4558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7578" algn="l" defTabSz="4558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5466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57200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lue_cover_gold_7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7818" y="252133"/>
            <a:ext cx="8728364" cy="635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small_meatball.pd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61615" y="598115"/>
            <a:ext cx="679739" cy="55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lue_banner_master_7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7818" y="245130"/>
            <a:ext cx="8728364" cy="8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251115" y="7418294"/>
            <a:ext cx="4302125" cy="277346"/>
          </a:xfrm>
          <a:prstGeom prst="rect">
            <a:avLst/>
          </a:prstGeom>
          <a:noFill/>
        </p:spPr>
        <p:txBody>
          <a:bodyPr lIns="91418" tIns="45709" rIns="91418" bIns="45709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A6A6A6"/>
                </a:solidFill>
                <a:latin typeface="Calibri" charset="0"/>
              </a:rPr>
              <a:t>OFFICE OF THE CHIEF TECHNOLOGIST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87615" y="6519024"/>
            <a:ext cx="1959841" cy="198904"/>
          </a:xfrm>
          <a:prstGeom prst="rect">
            <a:avLst/>
          </a:prstGeom>
          <a:noFill/>
        </p:spPr>
        <p:txBody>
          <a:bodyPr lIns="91418" tIns="45709" rIns="91418" bIns="45709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A6A6A6"/>
                </a:solidFill>
                <a:ea typeface="Arial" charset="0"/>
                <a:cs typeface="Arial" charset="0"/>
              </a:rPr>
              <a:t>OFFICE OF THE CHIEF TECHNOLOGIST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147456" y="6514820"/>
            <a:ext cx="4834659" cy="200305"/>
          </a:xfrm>
          <a:prstGeom prst="rect">
            <a:avLst/>
          </a:prstGeom>
          <a:noFill/>
        </p:spPr>
        <p:txBody>
          <a:bodyPr lIns="91418" tIns="45709" rIns="91418" bIns="45709">
            <a:spAutoFit/>
          </a:bodyPr>
          <a:lstStyle/>
          <a:p>
            <a:pPr algn="ctr">
              <a:defRPr/>
            </a:pPr>
            <a:r>
              <a:rPr lang="en-US" sz="700" dirty="0" err="1">
                <a:solidFill>
                  <a:srgbClr val="A6A6A6"/>
                </a:solidFill>
                <a:ea typeface="Arial" charset="0"/>
                <a:cs typeface="Arial" charset="0"/>
              </a:rPr>
              <a:t>www.nasa.gov/oct</a:t>
            </a:r>
            <a:endParaRPr lang="en-US" sz="700" dirty="0">
              <a:solidFill>
                <a:srgbClr val="A6A6A6"/>
              </a:solidFill>
              <a:ea typeface="Arial" charset="0"/>
              <a:cs typeface="Arial" charset="0"/>
            </a:endParaRPr>
          </a:p>
        </p:txBody>
      </p:sp>
      <p:pic>
        <p:nvPicPr>
          <p:cNvPr id="7" name="Picture 7" descr="small_meatball.pd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43456" y="319368"/>
            <a:ext cx="584489" cy="47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091" y="319367"/>
            <a:ext cx="6338455" cy="508130"/>
          </a:xfrm>
        </p:spPr>
        <p:txBody>
          <a:bodyPr lIns="0">
            <a:noAutofit/>
          </a:bodyPr>
          <a:lstStyle>
            <a:lvl1pPr algn="l"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06708" y="6364889"/>
            <a:ext cx="529475" cy="359858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fld id="{A620C550-23C3-FB44-B087-EAF9E38268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8243455" y="6521825"/>
            <a:ext cx="698500" cy="238125"/>
          </a:xfrm>
          <a:prstGeom prst="rect">
            <a:avLst/>
          </a:prstGeom>
          <a:ln/>
        </p:spPr>
        <p:txBody>
          <a:bodyPr lIns="82048" tIns="41025" rIns="82048" bIns="41025"/>
          <a:lstStyle>
            <a:lvl1pPr>
              <a:defRPr/>
            </a:lvl1pPr>
          </a:lstStyle>
          <a:p>
            <a:fld id="{6CF6D2A7-2F00-43AF-B8CA-BD1792C36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lue_banner_master_7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7818" y="245129"/>
            <a:ext cx="8728364" cy="8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251114" y="7418294"/>
            <a:ext cx="4302125" cy="277346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A6A6A6"/>
                </a:solidFill>
                <a:latin typeface="Calibri" charset="0"/>
              </a:rPr>
              <a:t>OFFICE OF THE CHIEF TECHNOLOGIST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87614" y="6519023"/>
            <a:ext cx="1959841" cy="198904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A6A6A6"/>
                </a:solidFill>
                <a:ea typeface="Arial" charset="0"/>
                <a:cs typeface="Arial" charset="0"/>
              </a:rPr>
              <a:t>OFFICE OF THE CHIEF TECHNOLOGIST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147455" y="6514820"/>
            <a:ext cx="4834659" cy="200305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en-US" sz="700" dirty="0" err="1">
                <a:solidFill>
                  <a:srgbClr val="A6A6A6"/>
                </a:solidFill>
                <a:ea typeface="Arial" charset="0"/>
                <a:cs typeface="Arial" charset="0"/>
              </a:rPr>
              <a:t>www.nasa.gov/oct</a:t>
            </a:r>
            <a:endParaRPr lang="en-US" sz="700" dirty="0">
              <a:solidFill>
                <a:srgbClr val="A6A6A6"/>
              </a:solidFill>
              <a:ea typeface="Arial" charset="0"/>
              <a:cs typeface="Arial" charset="0"/>
            </a:endParaRPr>
          </a:p>
        </p:txBody>
      </p:sp>
      <p:pic>
        <p:nvPicPr>
          <p:cNvPr id="7" name="Picture 7" descr="small_meatball.pd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43455" y="319368"/>
            <a:ext cx="584489" cy="47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090" y="319367"/>
            <a:ext cx="6338455" cy="508130"/>
          </a:xfrm>
        </p:spPr>
        <p:txBody>
          <a:bodyPr lIns="0">
            <a:noAutofit/>
          </a:bodyPr>
          <a:lstStyle>
            <a:lvl1pPr algn="l"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06707" y="6364888"/>
            <a:ext cx="529475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fld id="{A620C550-23C3-FB44-B087-EAF9E38268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489" y="1860177"/>
            <a:ext cx="8229023" cy="426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lue_banner_master_7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18" y="245129"/>
            <a:ext cx="8728364" cy="8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251114" y="7418294"/>
            <a:ext cx="4302125" cy="277346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r>
              <a:rPr lang="en-US" sz="1200" dirty="0">
                <a:solidFill>
                  <a:srgbClr val="A6A6A6"/>
                </a:solidFill>
                <a:latin typeface="Calibri" charset="0"/>
              </a:rPr>
              <a:t>OFFICE OF THE CHIEF TECHNOLOGIST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87614" y="6519023"/>
            <a:ext cx="1959841" cy="198904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r>
              <a:rPr lang="en-US" sz="700" dirty="0">
                <a:solidFill>
                  <a:srgbClr val="A6A6A6"/>
                </a:solidFill>
                <a:cs typeface="Arial" charset="0"/>
              </a:rPr>
              <a:t>OFFICE OF THE CHIEF TECHNOLOGIST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147455" y="6514820"/>
            <a:ext cx="4834659" cy="200305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700" dirty="0">
                <a:solidFill>
                  <a:srgbClr val="A6A6A6"/>
                </a:solidFill>
                <a:cs typeface="Arial" charset="0"/>
              </a:rPr>
              <a:t>www.nasa.gov/oct</a:t>
            </a:r>
          </a:p>
        </p:txBody>
      </p:sp>
      <p:pic>
        <p:nvPicPr>
          <p:cNvPr id="7" name="Picture 7" descr="small_meatball.pd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455" y="319368"/>
            <a:ext cx="584489" cy="47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090" y="319367"/>
            <a:ext cx="6338455" cy="508130"/>
          </a:xfrm>
        </p:spPr>
        <p:txBody>
          <a:bodyPr lIns="0">
            <a:noAutofit/>
          </a:bodyPr>
          <a:lstStyle>
            <a:lvl1pPr algn="l"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43454" y="6521824"/>
            <a:ext cx="699944" cy="239526"/>
          </a:xfrm>
          <a:prstGeom prst="rect">
            <a:avLst/>
          </a:prstGeom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A6A6A6"/>
                </a:solidFill>
                <a:cs typeface="Arial" charset="0"/>
              </a:defRPr>
            </a:lvl1pPr>
          </a:lstStyle>
          <a:p>
            <a:fld id="{862E2E29-03E9-4B13-A989-9233B3F79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490" y="274544"/>
            <a:ext cx="82290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90" y="1860178"/>
            <a:ext cx="8229023" cy="426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70" r:id="rId1"/>
    <p:sldLayoutId id="2147486971" r:id="rId2"/>
    <p:sldLayoutId id="2147486972" r:id="rId3"/>
    <p:sldLayoutId id="2147486974" r:id="rId4"/>
    <p:sldLayoutId id="214748697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5825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582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defTabSz="45582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defTabSz="45582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defTabSz="45582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10243" algn="ctr" defTabSz="455825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</a:defRPr>
      </a:lvl6pPr>
      <a:lvl7pPr marL="820487" algn="ctr" defTabSz="455825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</a:defRPr>
      </a:lvl7pPr>
      <a:lvl8pPr marL="1230730" algn="ctr" defTabSz="455825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</a:defRPr>
      </a:lvl8pPr>
      <a:lvl9pPr marL="1640973" algn="ctr" defTabSz="455825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1869" indent="-341869" algn="l" defTabSz="4558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143" indent="-284891" algn="l" defTabSz="4558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2414" indent="-227914" algn="l" defTabSz="4558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599665" indent="-227914" algn="l" defTabSz="4558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6914" indent="-227914" algn="l" defTabSz="4558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01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7103342" y="6097403"/>
            <a:ext cx="1564409" cy="33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defTabSz="914501"/>
            <a:r>
              <a:rPr lang="en-US" sz="700" dirty="0" err="1">
                <a:solidFill>
                  <a:schemeClr val="bg1"/>
                </a:solidFill>
              </a:rPr>
              <a:t>www.nasa.gov</a:t>
            </a:r>
            <a:r>
              <a:rPr lang="en-US" sz="7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326160" y="2252104"/>
            <a:ext cx="8470035" cy="187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prstTxWarp prst="textNoShape">
              <a:avLst/>
            </a:prstTxWarp>
          </a:bodyPr>
          <a:lstStyle/>
          <a:p>
            <a:pPr algn="ctr" defTabSz="914501"/>
            <a:endParaRPr lang="en-US" b="1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algn="ctr" defTabSz="914501"/>
            <a:endParaRPr lang="en-US" b="1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algn="ctr" defTabSz="914501"/>
            <a:endParaRPr lang="en-US" b="1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algn="ctr" defTabSz="914501"/>
            <a:endParaRPr lang="en-US" b="1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algn="ctr" defTabSz="914501"/>
            <a:r>
              <a:rPr lang="en-US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ea typeface="Arial" charset="0"/>
                <a:cs typeface="Arial" charset="0"/>
              </a:rPr>
              <a:t>Office </a:t>
            </a:r>
            <a:r>
              <a:rPr lang="en-US" b="1" dirty="0">
                <a:ln>
                  <a:solidFill>
                    <a:schemeClr val="bg2">
                      <a:lumMod val="75000"/>
                    </a:schemeClr>
                  </a:solidFill>
                </a:ln>
                <a:ea typeface="Arial" charset="0"/>
                <a:cs typeface="Arial" charset="0"/>
              </a:rPr>
              <a:t>of the </a:t>
            </a:r>
            <a:r>
              <a:rPr lang="en-US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ea typeface="Arial" charset="0"/>
                <a:cs typeface="Arial" charset="0"/>
              </a:rPr>
              <a:t>Chief Technologist</a:t>
            </a:r>
          </a:p>
          <a:p>
            <a:pPr algn="ctr" defTabSz="914501"/>
            <a:r>
              <a:rPr lang="en-US" sz="32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ea typeface="Arial" charset="0"/>
                <a:cs typeface="Arial" charset="0"/>
              </a:rPr>
              <a:t>Flight Opportunities Program</a:t>
            </a:r>
          </a:p>
          <a:p>
            <a:pPr algn="ctr" defTabSz="914501"/>
            <a:r>
              <a:rPr lang="en-US" sz="1600" dirty="0" smtClean="0">
                <a:solidFill>
                  <a:srgbClr val="000000"/>
                </a:solidFill>
              </a:rPr>
              <a:t>Laguduva Kubendran, PhD, MBA</a:t>
            </a:r>
          </a:p>
          <a:p>
            <a:pPr algn="ctr" defTabSz="914501"/>
            <a:r>
              <a:rPr lang="en-US" sz="1600" dirty="0" smtClean="0">
                <a:solidFill>
                  <a:srgbClr val="000000"/>
                </a:solidFill>
              </a:rPr>
              <a:t>Program Executive, NASA HQ</a:t>
            </a:r>
          </a:p>
          <a:p>
            <a:pPr algn="ctr" defTabSz="914501"/>
            <a:r>
              <a:rPr lang="en-US" sz="1600" dirty="0" smtClean="0">
                <a:solidFill>
                  <a:srgbClr val="000000"/>
                </a:solidFill>
              </a:rPr>
              <a:t>FAA COMSTAC Public Meeting</a:t>
            </a:r>
          </a:p>
          <a:p>
            <a:pPr algn="ctr" defTabSz="914501"/>
            <a:r>
              <a:rPr lang="en-US" sz="1600" dirty="0" smtClean="0">
                <a:solidFill>
                  <a:srgbClr val="000000"/>
                </a:solidFill>
              </a:rPr>
              <a:t>October 14, 2011</a:t>
            </a:r>
          </a:p>
          <a:p>
            <a:pPr algn="ctr" defTabSz="914501"/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023" y="319367"/>
            <a:ext cx="6617523" cy="508130"/>
          </a:xfrm>
        </p:spPr>
        <p:txBody>
          <a:bodyPr/>
          <a:lstStyle/>
          <a:p>
            <a:r>
              <a:rPr lang="en-US" sz="2200" dirty="0" smtClean="0"/>
              <a:t>Space Technology Program – Overview</a:t>
            </a:r>
            <a:endParaRPr lang="en-US" dirty="0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 rot="2424940">
            <a:off x="5450262" y="1208063"/>
            <a:ext cx="1167574" cy="612912"/>
          </a:xfrm>
          <a:prstGeom prst="rightArrow">
            <a:avLst>
              <a:gd name="adj1" fmla="val 50000"/>
              <a:gd name="adj2" fmla="val 39705"/>
            </a:avLst>
          </a:prstGeom>
          <a:solidFill>
            <a:srgbClr val="008000">
              <a:alpha val="0"/>
            </a:srgbClr>
          </a:solidFill>
          <a:ln w="25400" cap="flat" cmpd="sng" algn="ctr">
            <a:solidFill>
              <a:srgbClr val="008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>
              <a:defRPr/>
            </a:pPr>
            <a:r>
              <a:rPr lang="en-US" sz="1100" dirty="0">
                <a:solidFill>
                  <a:srgbClr val="262626"/>
                </a:solidFill>
                <a:latin typeface="+mj-lt"/>
              </a:rPr>
              <a:t>Possible</a:t>
            </a:r>
          </a:p>
          <a:p>
            <a:pPr algn="ctr">
              <a:defRPr/>
            </a:pPr>
            <a:r>
              <a:rPr lang="en-US" sz="1100" dirty="0">
                <a:solidFill>
                  <a:srgbClr val="262626"/>
                </a:solidFill>
                <a:latin typeface="+mj-lt"/>
              </a:rPr>
              <a:t>Solution</a:t>
            </a:r>
          </a:p>
        </p:txBody>
      </p:sp>
      <p:grpSp>
        <p:nvGrpSpPr>
          <p:cNvPr id="3" name="Group 56"/>
          <p:cNvGrpSpPr/>
          <p:nvPr/>
        </p:nvGrpSpPr>
        <p:grpSpPr>
          <a:xfrm>
            <a:off x="-118699" y="962177"/>
            <a:ext cx="9213383" cy="5483243"/>
            <a:chOff x="-130571" y="1090465"/>
            <a:chExt cx="10134721" cy="621434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826517" y="1371528"/>
              <a:ext cx="2521889" cy="4528273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</a:bodyPr>
            <a:lstStyle/>
            <a:p>
              <a:pPr defTabSz="913972"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  <a:latin typeface="Helvetica Neue Black Condensed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7463532" y="1371528"/>
              <a:ext cx="2521889" cy="4520766"/>
            </a:xfrm>
            <a:prstGeom prst="roundRect">
              <a:avLst/>
            </a:prstGeom>
            <a:solidFill>
              <a:srgbClr val="E7FF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</a:bodyPr>
            <a:lstStyle/>
            <a:p>
              <a:pPr defTabSz="913972"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  <a:latin typeface="Helvetica Neue Black Condensed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72887" y="1326470"/>
              <a:ext cx="2521889" cy="4580838"/>
            </a:xfrm>
            <a:prstGeom prst="roundRect">
              <a:avLst/>
            </a:prstGeom>
            <a:solidFill>
              <a:srgbClr val="FFE1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</a:bodyPr>
            <a:lstStyle/>
            <a:p>
              <a:pPr defTabSz="913972">
                <a:spcBef>
                  <a:spcPct val="20000"/>
                </a:spcBef>
              </a:pPr>
              <a:endParaRPr lang="en-US" sz="2400" dirty="0">
                <a:solidFill>
                  <a:schemeClr val="bg1"/>
                </a:solidFill>
                <a:latin typeface="Helvetica Neue Black Condensed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AutoShape 30"/>
            <p:cNvSpPr>
              <a:spLocks noChangeArrowheads="1"/>
            </p:cNvSpPr>
            <p:nvPr/>
          </p:nvSpPr>
          <p:spPr bwMode="auto">
            <a:xfrm rot="3561316">
              <a:off x="3230821" y="1649424"/>
              <a:ext cx="908770" cy="289565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bg1">
                <a:alpha val="0"/>
              </a:schemeClr>
            </a:solidFill>
            <a:ln w="25400" cap="flat" cmpd="sng" algn="ctr">
              <a:solidFill>
                <a:schemeClr val="accent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Idea</a:t>
              </a:r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2462561" y="2428664"/>
              <a:ext cx="882042" cy="299649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bg1">
                <a:alpha val="0"/>
              </a:schemeClr>
            </a:solidFill>
            <a:ln w="25400" cap="flat" cmpd="sng" algn="ctr">
              <a:solidFill>
                <a:srgbClr val="0000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Idea</a:t>
              </a:r>
            </a:p>
          </p:txBody>
        </p:sp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>
              <a:off x="2462561" y="3026653"/>
              <a:ext cx="882042" cy="299649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bg1">
                <a:alpha val="0"/>
              </a:schemeClr>
            </a:solidFill>
            <a:ln w="25400" cap="flat" cmpd="sng" algn="ctr">
              <a:solidFill>
                <a:schemeClr val="accent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Idea</a:t>
              </a:r>
            </a:p>
          </p:txBody>
        </p:sp>
        <p:sp>
          <p:nvSpPr>
            <p:cNvPr id="14" name="AutoShape 28"/>
            <p:cNvSpPr>
              <a:spLocks noChangeArrowheads="1"/>
            </p:cNvSpPr>
            <p:nvPr/>
          </p:nvSpPr>
          <p:spPr bwMode="auto">
            <a:xfrm>
              <a:off x="2712712" y="1905261"/>
              <a:ext cx="882042" cy="299649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8000">
                <a:alpha val="0"/>
              </a:srgbClr>
            </a:solidFill>
            <a:ln w="25400" cap="flat" cmpd="sng" algn="ctr">
              <a:solidFill>
                <a:srgbClr val="008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Idea</a:t>
              </a:r>
            </a:p>
          </p:txBody>
        </p:sp>
        <p:sp>
          <p:nvSpPr>
            <p:cNvPr id="15" name="AutoShape 29"/>
            <p:cNvSpPr>
              <a:spLocks noChangeArrowheads="1"/>
            </p:cNvSpPr>
            <p:nvPr/>
          </p:nvSpPr>
          <p:spPr bwMode="auto">
            <a:xfrm>
              <a:off x="2712712" y="3550056"/>
              <a:ext cx="882042" cy="299649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bg1">
                <a:alpha val="0"/>
              </a:schemeClr>
            </a:solidFill>
            <a:ln w="25400" cap="flat" cmpd="sng" algn="ctr">
              <a:solidFill>
                <a:schemeClr val="accent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Idea</a:t>
              </a:r>
            </a:p>
          </p:txBody>
        </p:sp>
        <p:sp>
          <p:nvSpPr>
            <p:cNvPr id="16" name="AutoShape 30"/>
            <p:cNvSpPr>
              <a:spLocks noChangeArrowheads="1"/>
            </p:cNvSpPr>
            <p:nvPr/>
          </p:nvSpPr>
          <p:spPr bwMode="auto">
            <a:xfrm>
              <a:off x="3213014" y="3251717"/>
              <a:ext cx="882042" cy="298340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bg1">
                <a:alpha val="0"/>
              </a:schemeClr>
            </a:solidFill>
            <a:ln w="25400" cap="flat" cmpd="sng" algn="ctr">
              <a:solidFill>
                <a:srgbClr val="0000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Idea</a:t>
              </a:r>
            </a:p>
          </p:txBody>
        </p:sp>
        <p:sp>
          <p:nvSpPr>
            <p:cNvPr id="17" name="AutoShape 31"/>
            <p:cNvSpPr>
              <a:spLocks noChangeArrowheads="1"/>
            </p:cNvSpPr>
            <p:nvPr/>
          </p:nvSpPr>
          <p:spPr bwMode="auto">
            <a:xfrm>
              <a:off x="3150476" y="2728313"/>
              <a:ext cx="882042" cy="298340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8000">
                <a:alpha val="0"/>
              </a:srgbClr>
            </a:solidFill>
            <a:ln w="25400" cap="flat" cmpd="sng" algn="ctr">
              <a:solidFill>
                <a:srgbClr val="008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Idea</a:t>
              </a:r>
            </a:p>
          </p:txBody>
        </p:sp>
        <p:sp>
          <p:nvSpPr>
            <p:cNvPr id="18" name="AutoShape 33"/>
            <p:cNvSpPr>
              <a:spLocks noChangeArrowheads="1"/>
            </p:cNvSpPr>
            <p:nvPr/>
          </p:nvSpPr>
          <p:spPr bwMode="auto">
            <a:xfrm>
              <a:off x="3213014" y="2204910"/>
              <a:ext cx="882042" cy="299649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bg1">
                <a:alpha val="0"/>
              </a:schemeClr>
            </a:solidFill>
            <a:ln w="25400" cap="flat" cmpd="sng" algn="ctr">
              <a:solidFill>
                <a:srgbClr val="0000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Idea</a:t>
              </a: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 rot="19783717">
              <a:off x="6092850" y="3560968"/>
              <a:ext cx="1159118" cy="722247"/>
            </a:xfrm>
            <a:prstGeom prst="rightArrow">
              <a:avLst>
                <a:gd name="adj1" fmla="val 50000"/>
                <a:gd name="adj2" fmla="val 39705"/>
              </a:avLst>
            </a:prstGeom>
            <a:solidFill>
              <a:schemeClr val="bg1">
                <a:alpha val="0"/>
              </a:schemeClr>
            </a:solidFill>
            <a:ln w="25400" cap="flat" cmpd="sng" algn="ctr">
              <a:solidFill>
                <a:srgbClr val="0000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Possible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Solution</a:t>
              </a:r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6258298" y="2104156"/>
              <a:ext cx="1324118" cy="681684"/>
            </a:xfrm>
            <a:prstGeom prst="rightArrow">
              <a:avLst>
                <a:gd name="adj1" fmla="val 50000"/>
                <a:gd name="adj2" fmla="val 39705"/>
              </a:avLst>
            </a:prstGeom>
            <a:solidFill>
              <a:schemeClr val="bg1">
                <a:alpha val="0"/>
              </a:schemeClr>
            </a:solidFill>
            <a:ln w="25400" cap="flat" cmpd="sng" algn="ctr">
              <a:solidFill>
                <a:srgbClr val="0000FF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Possible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Solution</a:t>
              </a: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6355524" y="2504558"/>
              <a:ext cx="1341991" cy="688622"/>
            </a:xfrm>
            <a:prstGeom prst="rightArrow">
              <a:avLst>
                <a:gd name="adj1" fmla="val 50000"/>
                <a:gd name="adj2" fmla="val 39705"/>
              </a:avLst>
            </a:prstGeom>
            <a:solidFill>
              <a:srgbClr val="008000">
                <a:alpha val="0"/>
              </a:srgbClr>
            </a:solidFill>
            <a:ln w="25400" cap="flat" cmpd="sng" algn="ctr">
              <a:solidFill>
                <a:srgbClr val="008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Possible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Solution</a:t>
              </a:r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>
              <a:off x="6017749" y="2884809"/>
              <a:ext cx="1327179" cy="665246"/>
            </a:xfrm>
            <a:prstGeom prst="rightArrow">
              <a:avLst>
                <a:gd name="adj1" fmla="val 50000"/>
                <a:gd name="adj2" fmla="val 39705"/>
              </a:avLst>
            </a:prstGeom>
            <a:solidFill>
              <a:schemeClr val="bg1">
                <a:alpha val="0"/>
              </a:schemeClr>
            </a:solidFill>
            <a:ln w="25400" cap="flat" cmpd="sng" algn="ctr">
              <a:solidFill>
                <a:schemeClr val="accent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Possible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+mj-lt"/>
                </a:rPr>
                <a:t>Solution</a:t>
              </a:r>
            </a:p>
          </p:txBody>
        </p:sp>
        <p:grpSp>
          <p:nvGrpSpPr>
            <p:cNvPr id="4" name="Group 53"/>
            <p:cNvGrpSpPr/>
            <p:nvPr/>
          </p:nvGrpSpPr>
          <p:grpSpPr>
            <a:xfrm>
              <a:off x="2478147" y="1090465"/>
              <a:ext cx="1740389" cy="3738931"/>
              <a:chOff x="1066800" y="903171"/>
              <a:chExt cx="3363105" cy="3299057"/>
            </a:xfrm>
          </p:grpSpPr>
          <p:sp>
            <p:nvSpPr>
              <p:cNvPr id="55" name="Freeform 46"/>
              <p:cNvSpPr/>
              <p:nvPr/>
            </p:nvSpPr>
            <p:spPr>
              <a:xfrm>
                <a:off x="1088524" y="903171"/>
                <a:ext cx="3084153" cy="1001829"/>
              </a:xfrm>
              <a:custGeom>
                <a:avLst/>
                <a:gdLst>
                  <a:gd name="connsiteX0" fmla="*/ 0 w 3084153"/>
                  <a:gd name="connsiteY0" fmla="*/ 0 h 1001829"/>
                  <a:gd name="connsiteX1" fmla="*/ 757235 w 3084153"/>
                  <a:gd name="connsiteY1" fmla="*/ 276094 h 1001829"/>
                  <a:gd name="connsiteX2" fmla="*/ 1601236 w 3084153"/>
                  <a:gd name="connsiteY2" fmla="*/ 544301 h 1001829"/>
                  <a:gd name="connsiteX3" fmla="*/ 2516227 w 3084153"/>
                  <a:gd name="connsiteY3" fmla="*/ 851949 h 1001829"/>
                  <a:gd name="connsiteX4" fmla="*/ 2989499 w 3084153"/>
                  <a:gd name="connsiteY4" fmla="*/ 978164 h 1001829"/>
                  <a:gd name="connsiteX5" fmla="*/ 3084153 w 3084153"/>
                  <a:gd name="connsiteY5" fmla="*/ 993941 h 1001829"/>
                  <a:gd name="connsiteX6" fmla="*/ 3084153 w 3084153"/>
                  <a:gd name="connsiteY6" fmla="*/ 993941 h 100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84153" h="1001829">
                    <a:moveTo>
                      <a:pt x="0" y="0"/>
                    </a:moveTo>
                    <a:cubicBezTo>
                      <a:pt x="245181" y="92688"/>
                      <a:pt x="490362" y="185377"/>
                      <a:pt x="757235" y="276094"/>
                    </a:cubicBezTo>
                    <a:cubicBezTo>
                      <a:pt x="1024108" y="366811"/>
                      <a:pt x="1601236" y="544301"/>
                      <a:pt x="1601236" y="544301"/>
                    </a:cubicBezTo>
                    <a:lnTo>
                      <a:pt x="2516227" y="851949"/>
                    </a:lnTo>
                    <a:cubicBezTo>
                      <a:pt x="2747604" y="924260"/>
                      <a:pt x="2894845" y="954499"/>
                      <a:pt x="2989499" y="978164"/>
                    </a:cubicBezTo>
                    <a:cubicBezTo>
                      <a:pt x="3084153" y="1001829"/>
                      <a:pt x="3084153" y="993941"/>
                      <a:pt x="3084153" y="993941"/>
                    </a:cubicBezTo>
                    <a:lnTo>
                      <a:pt x="3084153" y="993941"/>
                    </a:lnTo>
                  </a:path>
                </a:pathLst>
              </a:custGeom>
              <a:ln w="1587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>
              <a:xfrm flipV="1">
                <a:off x="1066800" y="3460261"/>
                <a:ext cx="3363105" cy="741967"/>
              </a:xfrm>
              <a:custGeom>
                <a:avLst/>
                <a:gdLst>
                  <a:gd name="connsiteX0" fmla="*/ 0 w 3084153"/>
                  <a:gd name="connsiteY0" fmla="*/ 0 h 1001829"/>
                  <a:gd name="connsiteX1" fmla="*/ 757235 w 3084153"/>
                  <a:gd name="connsiteY1" fmla="*/ 276094 h 1001829"/>
                  <a:gd name="connsiteX2" fmla="*/ 1601236 w 3084153"/>
                  <a:gd name="connsiteY2" fmla="*/ 544301 h 1001829"/>
                  <a:gd name="connsiteX3" fmla="*/ 2516227 w 3084153"/>
                  <a:gd name="connsiteY3" fmla="*/ 851949 h 1001829"/>
                  <a:gd name="connsiteX4" fmla="*/ 2989499 w 3084153"/>
                  <a:gd name="connsiteY4" fmla="*/ 978164 h 1001829"/>
                  <a:gd name="connsiteX5" fmla="*/ 3084153 w 3084153"/>
                  <a:gd name="connsiteY5" fmla="*/ 993941 h 1001829"/>
                  <a:gd name="connsiteX6" fmla="*/ 3084153 w 3084153"/>
                  <a:gd name="connsiteY6" fmla="*/ 993941 h 100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84153" h="1001829">
                    <a:moveTo>
                      <a:pt x="0" y="0"/>
                    </a:moveTo>
                    <a:cubicBezTo>
                      <a:pt x="245181" y="92688"/>
                      <a:pt x="490362" y="185377"/>
                      <a:pt x="757235" y="276094"/>
                    </a:cubicBezTo>
                    <a:cubicBezTo>
                      <a:pt x="1024108" y="366811"/>
                      <a:pt x="1601236" y="544301"/>
                      <a:pt x="1601236" y="544301"/>
                    </a:cubicBezTo>
                    <a:lnTo>
                      <a:pt x="2516227" y="851949"/>
                    </a:lnTo>
                    <a:cubicBezTo>
                      <a:pt x="2747604" y="924260"/>
                      <a:pt x="2894845" y="954499"/>
                      <a:pt x="2989499" y="978164"/>
                    </a:cubicBezTo>
                    <a:cubicBezTo>
                      <a:pt x="3084153" y="1001829"/>
                      <a:pt x="3084153" y="993941"/>
                      <a:pt x="3084153" y="993941"/>
                    </a:cubicBezTo>
                    <a:lnTo>
                      <a:pt x="3084153" y="993941"/>
                    </a:lnTo>
                  </a:path>
                </a:pathLst>
              </a:custGeom>
              <a:ln w="1587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52"/>
            <p:cNvGrpSpPr/>
            <p:nvPr/>
          </p:nvGrpSpPr>
          <p:grpSpPr>
            <a:xfrm>
              <a:off x="6035040" y="1831611"/>
              <a:ext cx="1662474" cy="2196533"/>
              <a:chOff x="4630462" y="1982919"/>
              <a:chExt cx="2506938" cy="1325629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4630462" y="2995085"/>
                <a:ext cx="2435454" cy="313463"/>
              </a:xfrm>
              <a:custGeom>
                <a:avLst/>
                <a:gdLst>
                  <a:gd name="connsiteX0" fmla="*/ 0 w 2435453"/>
                  <a:gd name="connsiteY0" fmla="*/ 313463 h 313463"/>
                  <a:gd name="connsiteX1" fmla="*/ 401890 w 2435453"/>
                  <a:gd name="connsiteY1" fmla="*/ 241125 h 313463"/>
                  <a:gd name="connsiteX2" fmla="*/ 860044 w 2435453"/>
                  <a:gd name="connsiteY2" fmla="*/ 176825 h 313463"/>
                  <a:gd name="connsiteX3" fmla="*/ 1237821 w 2435453"/>
                  <a:gd name="connsiteY3" fmla="*/ 128600 h 313463"/>
                  <a:gd name="connsiteX4" fmla="*/ 1639711 w 2435453"/>
                  <a:gd name="connsiteY4" fmla="*/ 88413 h 313463"/>
                  <a:gd name="connsiteX5" fmla="*/ 2001412 w 2435453"/>
                  <a:gd name="connsiteY5" fmla="*/ 56263 h 313463"/>
                  <a:gd name="connsiteX6" fmla="*/ 2435453 w 2435453"/>
                  <a:gd name="connsiteY6" fmla="*/ 0 h 313463"/>
                  <a:gd name="connsiteX7" fmla="*/ 2435453 w 2435453"/>
                  <a:gd name="connsiteY7" fmla="*/ 0 h 31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453" h="313463">
                    <a:moveTo>
                      <a:pt x="0" y="313463"/>
                    </a:moveTo>
                    <a:cubicBezTo>
                      <a:pt x="129274" y="288680"/>
                      <a:pt x="258549" y="263898"/>
                      <a:pt x="401890" y="241125"/>
                    </a:cubicBezTo>
                    <a:cubicBezTo>
                      <a:pt x="545231" y="218352"/>
                      <a:pt x="860044" y="176825"/>
                      <a:pt x="860044" y="176825"/>
                    </a:cubicBezTo>
                    <a:lnTo>
                      <a:pt x="1237821" y="128600"/>
                    </a:lnTo>
                    <a:cubicBezTo>
                      <a:pt x="1367766" y="113865"/>
                      <a:pt x="1639711" y="88413"/>
                      <a:pt x="1639711" y="88413"/>
                    </a:cubicBezTo>
                    <a:cubicBezTo>
                      <a:pt x="1766976" y="76357"/>
                      <a:pt x="1868788" y="70998"/>
                      <a:pt x="2001412" y="56263"/>
                    </a:cubicBezTo>
                    <a:cubicBezTo>
                      <a:pt x="2134036" y="41528"/>
                      <a:pt x="2435453" y="0"/>
                      <a:pt x="2435453" y="0"/>
                    </a:cubicBezTo>
                    <a:lnTo>
                      <a:pt x="2435453" y="0"/>
                    </a:lnTo>
                  </a:path>
                </a:pathLst>
              </a:custGeom>
              <a:ln w="1587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flipV="1">
                <a:off x="4701948" y="1982919"/>
                <a:ext cx="2435452" cy="313463"/>
              </a:xfrm>
              <a:custGeom>
                <a:avLst/>
                <a:gdLst>
                  <a:gd name="connsiteX0" fmla="*/ 0 w 2435453"/>
                  <a:gd name="connsiteY0" fmla="*/ 313463 h 313463"/>
                  <a:gd name="connsiteX1" fmla="*/ 401890 w 2435453"/>
                  <a:gd name="connsiteY1" fmla="*/ 241125 h 313463"/>
                  <a:gd name="connsiteX2" fmla="*/ 860044 w 2435453"/>
                  <a:gd name="connsiteY2" fmla="*/ 176825 h 313463"/>
                  <a:gd name="connsiteX3" fmla="*/ 1237821 w 2435453"/>
                  <a:gd name="connsiteY3" fmla="*/ 128600 h 313463"/>
                  <a:gd name="connsiteX4" fmla="*/ 1639711 w 2435453"/>
                  <a:gd name="connsiteY4" fmla="*/ 88413 h 313463"/>
                  <a:gd name="connsiteX5" fmla="*/ 2001412 w 2435453"/>
                  <a:gd name="connsiteY5" fmla="*/ 56263 h 313463"/>
                  <a:gd name="connsiteX6" fmla="*/ 2435453 w 2435453"/>
                  <a:gd name="connsiteY6" fmla="*/ 0 h 313463"/>
                  <a:gd name="connsiteX7" fmla="*/ 2435453 w 2435453"/>
                  <a:gd name="connsiteY7" fmla="*/ 0 h 31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453" h="313463">
                    <a:moveTo>
                      <a:pt x="0" y="313463"/>
                    </a:moveTo>
                    <a:cubicBezTo>
                      <a:pt x="129274" y="288680"/>
                      <a:pt x="258549" y="263898"/>
                      <a:pt x="401890" y="241125"/>
                    </a:cubicBezTo>
                    <a:cubicBezTo>
                      <a:pt x="545231" y="218352"/>
                      <a:pt x="860044" y="176825"/>
                      <a:pt x="860044" y="176825"/>
                    </a:cubicBezTo>
                    <a:lnTo>
                      <a:pt x="1237821" y="128600"/>
                    </a:lnTo>
                    <a:cubicBezTo>
                      <a:pt x="1367766" y="113865"/>
                      <a:pt x="1639711" y="88413"/>
                      <a:pt x="1639711" y="88413"/>
                    </a:cubicBezTo>
                    <a:cubicBezTo>
                      <a:pt x="1766976" y="76357"/>
                      <a:pt x="1868788" y="70998"/>
                      <a:pt x="2001412" y="56263"/>
                    </a:cubicBezTo>
                    <a:cubicBezTo>
                      <a:pt x="2134036" y="41528"/>
                      <a:pt x="2435453" y="0"/>
                      <a:pt x="2435453" y="0"/>
                    </a:cubicBezTo>
                    <a:lnTo>
                      <a:pt x="2435453" y="0"/>
                    </a:lnTo>
                  </a:path>
                </a:pathLst>
              </a:custGeom>
              <a:ln w="15875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6" name="Picture 25" descr="game_changing_blueprint_crop.pn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tretch>
              <a:fillRect/>
            </a:stretch>
          </p:blipFill>
          <p:spPr>
            <a:xfrm>
              <a:off x="3936829" y="4302666"/>
              <a:ext cx="2319114" cy="1202131"/>
            </a:xfrm>
            <a:prstGeom prst="rect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Picture 26" descr="crosscutting_badge_2.pn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7551087" y="4395003"/>
              <a:ext cx="2317806" cy="1054039"/>
            </a:xfrm>
            <a:prstGeom prst="rect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7" descr="early_stage_banner2export.pn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223264" y="4350832"/>
              <a:ext cx="2212848" cy="1459740"/>
            </a:xfrm>
            <a:prstGeom prst="rect">
              <a:avLst/>
            </a:prstGeom>
          </p:spPr>
        </p:pic>
        <p:sp>
          <p:nvSpPr>
            <p:cNvPr id="29" name="TextBox 41"/>
            <p:cNvSpPr txBox="1">
              <a:spLocks noChangeArrowheads="1"/>
            </p:cNvSpPr>
            <p:nvPr/>
          </p:nvSpPr>
          <p:spPr bwMode="auto">
            <a:xfrm>
              <a:off x="-130571" y="1412554"/>
              <a:ext cx="2898543" cy="3395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1870" tIns="50935" rIns="101870" bIns="50935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1200"/>
                </a:spcAft>
              </a:pP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Space Tech Research Grants</a:t>
              </a:r>
            </a:p>
            <a:p>
              <a:pPr algn="ctr">
                <a:spcBef>
                  <a:spcPts val="300"/>
                </a:spcBef>
                <a:spcAft>
                  <a:spcPts val="1200"/>
                </a:spcAft>
              </a:pP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NIAC</a:t>
              </a:r>
            </a:p>
            <a:p>
              <a:pPr algn="ctr">
                <a:spcBef>
                  <a:spcPts val="300"/>
                </a:spcBef>
                <a:spcAft>
                  <a:spcPts val="1200"/>
                </a:spcAft>
              </a:pP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SBIR/STTR</a:t>
              </a:r>
            </a:p>
            <a:p>
              <a:pPr algn="ctr">
                <a:spcBef>
                  <a:spcPts val="300"/>
                </a:spcBef>
                <a:spcAft>
                  <a:spcPts val="1200"/>
                </a:spcAft>
              </a:pP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Centennial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 </a:t>
              </a:r>
              <a:b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</a:b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Challenges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algn="ctr">
                <a:spcBef>
                  <a:spcPts val="300"/>
                </a:spcBef>
                <a:spcAft>
                  <a:spcPts val="1200"/>
                </a:spcAft>
              </a:pP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Center 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Innovation Fund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  <a:p>
              <a:pPr algn="ctr">
                <a:spcBef>
                  <a:spcPts val="0"/>
                </a:spcBef>
                <a:spcAft>
                  <a:spcPts val="1200"/>
                </a:spcAft>
              </a:pP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ＭＳ Ｐゴシック" pitchFamily="-106" charset="-128"/>
                <a:cs typeface="Calibri"/>
              </a:endParaRPr>
            </a:p>
          </p:txBody>
        </p:sp>
        <p:sp>
          <p:nvSpPr>
            <p:cNvPr id="30" name="TextBox 41"/>
            <p:cNvSpPr txBox="1">
              <a:spLocks noChangeArrowheads="1"/>
            </p:cNvSpPr>
            <p:nvPr/>
          </p:nvSpPr>
          <p:spPr bwMode="auto">
            <a:xfrm>
              <a:off x="3839113" y="1699829"/>
              <a:ext cx="2516412" cy="2523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1870" tIns="50935" rIns="101870" bIns="50935">
              <a:spAutoFit/>
            </a:bodyPr>
            <a:lstStyle/>
            <a:p>
              <a:pPr algn="ctr">
                <a:spcBef>
                  <a:spcPts val="300"/>
                </a:spcBef>
              </a:pPr>
              <a:endParaRPr lang="en-US" sz="1600" b="1" dirty="0" smtClean="0">
                <a:solidFill>
                  <a:srgbClr val="262626"/>
                </a:solidFill>
                <a:latin typeface="Calibri"/>
                <a:cs typeface="Calibri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600" b="1" dirty="0" smtClean="0">
                  <a:solidFill>
                    <a:srgbClr val="262626"/>
                  </a:solidFill>
                  <a:latin typeface="Calibri"/>
                  <a:ea typeface="ＭＳ Ｐゴシック" pitchFamily="-106" charset="-128"/>
                  <a:cs typeface="Calibri"/>
                </a:rPr>
                <a:t>Franklin Small </a:t>
              </a:r>
              <a:r>
                <a:rPr lang="en-US" sz="1600" b="1" dirty="0">
                  <a:solidFill>
                    <a:srgbClr val="262626"/>
                  </a:solidFill>
                  <a:latin typeface="Calibri"/>
                  <a:ea typeface="ＭＳ Ｐゴシック" pitchFamily="-106" charset="-128"/>
                  <a:cs typeface="Calibri"/>
                </a:rPr>
                <a:t>Sat Subsystem </a:t>
              </a:r>
              <a:r>
                <a:rPr lang="en-US" sz="1600" b="1" dirty="0" smtClean="0">
                  <a:solidFill>
                    <a:srgbClr val="262626"/>
                  </a:solidFill>
                  <a:latin typeface="Calibri"/>
                  <a:ea typeface="ＭＳ Ｐゴシック" pitchFamily="-106" charset="-128"/>
                  <a:cs typeface="Calibri"/>
                </a:rPr>
                <a:t>Technology </a:t>
              </a:r>
              <a:endParaRPr lang="en-US" sz="1600" b="1" dirty="0">
                <a:solidFill>
                  <a:srgbClr val="262626"/>
                </a:solidFill>
                <a:latin typeface="Calibri"/>
                <a:ea typeface="ＭＳ Ｐゴシック" pitchFamily="-106" charset="-128"/>
                <a:cs typeface="Calibri"/>
              </a:endParaRPr>
            </a:p>
            <a:p>
              <a:pPr algn="ctr">
                <a:spcBef>
                  <a:spcPts val="300"/>
                </a:spcBef>
              </a:pPr>
              <a:endParaRPr lang="en-US" sz="1600" b="1" dirty="0">
                <a:solidFill>
                  <a:srgbClr val="262626"/>
                </a:solidFill>
                <a:latin typeface="Calibri"/>
                <a:ea typeface="ＭＳ Ｐゴシック" pitchFamily="-106" charset="-128"/>
                <a:cs typeface="Calibri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600" b="1" dirty="0">
                  <a:solidFill>
                    <a:srgbClr val="262626"/>
                  </a:solidFill>
                  <a:latin typeface="Calibri"/>
                  <a:cs typeface="Calibri"/>
                </a:rPr>
                <a:t>Game Changing </a:t>
              </a:r>
              <a:r>
                <a:rPr lang="en-US" sz="1600" b="1" dirty="0" smtClean="0">
                  <a:solidFill>
                    <a:srgbClr val="262626"/>
                  </a:solidFill>
                  <a:latin typeface="Calibri"/>
                  <a:cs typeface="Calibri"/>
                </a:rPr>
                <a:t>Development</a:t>
              </a:r>
            </a:p>
            <a:p>
              <a:pPr algn="ctr">
                <a:spcBef>
                  <a:spcPts val="0"/>
                </a:spcBef>
              </a:pPr>
              <a:endParaRPr lang="en-US" sz="1600" b="1" dirty="0">
                <a:solidFill>
                  <a:srgbClr val="262626"/>
                </a:solidFill>
                <a:latin typeface="Calibri"/>
                <a:ea typeface="ＭＳ Ｐゴシック" pitchFamily="-106" charset="-128"/>
                <a:cs typeface="Calibri"/>
              </a:endParaRPr>
            </a:p>
          </p:txBody>
        </p:sp>
        <p:sp>
          <p:nvSpPr>
            <p:cNvPr id="31" name="TextBox 41"/>
            <p:cNvSpPr txBox="1">
              <a:spLocks noChangeArrowheads="1"/>
            </p:cNvSpPr>
            <p:nvPr/>
          </p:nvSpPr>
          <p:spPr bwMode="auto">
            <a:xfrm>
              <a:off x="7487738" y="1331170"/>
              <a:ext cx="2516412" cy="233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1870" tIns="50935" rIns="101870" bIns="50935">
              <a:spAutoFit/>
            </a:bodyPr>
            <a:lstStyle/>
            <a:p>
              <a:pPr algn="ctr">
                <a:spcBef>
                  <a:spcPts val="300"/>
                </a:spcBef>
              </a:pPr>
              <a:endParaRPr lang="en-US" sz="1400" b="1" dirty="0">
                <a:solidFill>
                  <a:srgbClr val="262626"/>
                </a:solidFill>
                <a:latin typeface="Calibri"/>
                <a:cs typeface="Calibri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cs typeface="Calibri"/>
                </a:rPr>
                <a:t>Technology</a:t>
              </a: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cs typeface="Calibri"/>
                </a:rPr>
                <a:t>Demonstration Missions</a:t>
              </a:r>
            </a:p>
            <a:p>
              <a:pPr algn="ctr">
                <a:spcBef>
                  <a:spcPts val="300"/>
                </a:spcBef>
              </a:pPr>
              <a:endParaRPr lang="en-US" sz="1400" b="1" dirty="0">
                <a:solidFill>
                  <a:srgbClr val="262626"/>
                </a:solidFill>
                <a:latin typeface="Calibri"/>
                <a:cs typeface="Calibri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ea typeface="ＭＳ Ｐゴシック" pitchFamily="-106" charset="-128"/>
                  <a:cs typeface="Calibri"/>
                </a:rPr>
                <a:t>Edison Small Sat</a:t>
              </a:r>
              <a:r>
                <a:rPr lang="en-US" sz="1400" b="1" dirty="0" smtClean="0">
                  <a:solidFill>
                    <a:srgbClr val="262626"/>
                  </a:solidFill>
                  <a:latin typeface="Calibri"/>
                  <a:ea typeface="ＭＳ Ｐゴシック" pitchFamily="-106" charset="-128"/>
                  <a:cs typeface="Calibri"/>
                </a:rPr>
                <a:t> Demonstration Missions </a:t>
              </a:r>
              <a:endParaRPr lang="en-US" sz="1400" b="1" dirty="0">
                <a:solidFill>
                  <a:srgbClr val="262626"/>
                </a:solidFill>
                <a:latin typeface="Calibri"/>
                <a:ea typeface="ＭＳ Ｐゴシック" pitchFamily="-106" charset="-128"/>
                <a:cs typeface="Calibri"/>
              </a:endParaRPr>
            </a:p>
            <a:p>
              <a:pPr algn="ctr">
                <a:spcBef>
                  <a:spcPts val="300"/>
                </a:spcBef>
              </a:pPr>
              <a:endParaRPr lang="en-US" sz="1400" b="1" dirty="0">
                <a:solidFill>
                  <a:srgbClr val="262626"/>
                </a:solidFill>
                <a:latin typeface="Calibri"/>
                <a:cs typeface="Calibri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cs typeface="Calibri"/>
                </a:rPr>
                <a:t>Flight Opportunities</a:t>
              </a:r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126033" y="6618931"/>
              <a:ext cx="842622" cy="419208"/>
            </a:xfrm>
            <a:prstGeom prst="parallelogram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anchor="ctr"/>
            <a:lstStyle/>
            <a:p>
              <a:pPr algn="ctr">
                <a:defRPr/>
              </a:pPr>
              <a:r>
                <a:rPr lang="en-US" sz="2000" b="1" i="1" dirty="0">
                  <a:solidFill>
                    <a:schemeClr val="tx1"/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33" name="Parallelogram 32"/>
            <p:cNvSpPr/>
            <p:nvPr/>
          </p:nvSpPr>
          <p:spPr>
            <a:xfrm>
              <a:off x="968656" y="6618931"/>
              <a:ext cx="950553" cy="419206"/>
            </a:xfrm>
            <a:prstGeom prst="parallelogram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anchor="ctr"/>
            <a:lstStyle/>
            <a:p>
              <a:pPr algn="ctr">
                <a:defRPr/>
              </a:pPr>
              <a:r>
                <a:rPr lang="en-US" sz="2000" b="1" i="1" dirty="0">
                  <a:solidFill>
                    <a:schemeClr val="tx1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34" name="Parallelogram 33"/>
            <p:cNvSpPr/>
            <p:nvPr/>
          </p:nvSpPr>
          <p:spPr>
            <a:xfrm>
              <a:off x="1919210" y="6604817"/>
              <a:ext cx="2113309" cy="433320"/>
            </a:xfrm>
            <a:prstGeom prst="parallelogram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anchor="ctr"/>
            <a:lstStyle/>
            <a:p>
              <a:pPr algn="ctr">
                <a:defRPr/>
              </a:pPr>
              <a:r>
                <a:rPr lang="en-US" sz="2000" b="1" i="1" dirty="0">
                  <a:solidFill>
                    <a:schemeClr val="tx1"/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4032518" y="6604818"/>
              <a:ext cx="1927962" cy="433320"/>
            </a:xfrm>
            <a:prstGeom prst="parallelogram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anchor="ctr"/>
            <a:lstStyle/>
            <a:p>
              <a:pPr algn="ctr">
                <a:defRPr/>
              </a:pPr>
              <a:r>
                <a:rPr lang="en-US" sz="2000" b="1" i="1" dirty="0">
                  <a:solidFill>
                    <a:schemeClr val="tx1"/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36" name="Parallelogram 35"/>
            <p:cNvSpPr/>
            <p:nvPr/>
          </p:nvSpPr>
          <p:spPr>
            <a:xfrm>
              <a:off x="5960481" y="6604818"/>
              <a:ext cx="1895375" cy="433320"/>
            </a:xfrm>
            <a:prstGeom prst="parallelogram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anchor="ctr"/>
            <a:lstStyle/>
            <a:p>
              <a:pPr algn="ctr">
                <a:defRPr/>
              </a:pPr>
              <a:r>
                <a:rPr lang="en-US" sz="2000" b="1" i="1" dirty="0">
                  <a:solidFill>
                    <a:schemeClr val="tx1"/>
                  </a:solidFill>
                  <a:latin typeface="Helvetica"/>
                  <a:cs typeface="Helvetica"/>
                </a:rPr>
                <a:t>5</a:t>
              </a:r>
            </a:p>
          </p:txBody>
        </p:sp>
        <p:sp>
          <p:nvSpPr>
            <p:cNvPr id="37" name="Parallelogram 36"/>
            <p:cNvSpPr/>
            <p:nvPr/>
          </p:nvSpPr>
          <p:spPr>
            <a:xfrm>
              <a:off x="7869687" y="6604818"/>
              <a:ext cx="1331881" cy="433320"/>
            </a:xfrm>
            <a:prstGeom prst="parallelogram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anchor="ctr"/>
            <a:lstStyle/>
            <a:p>
              <a:pPr algn="ctr">
                <a:defRPr/>
              </a:pPr>
              <a:r>
                <a:rPr lang="en-US" sz="2000" b="1" i="1" dirty="0">
                  <a:solidFill>
                    <a:schemeClr val="tx1"/>
                  </a:solidFill>
                  <a:latin typeface="Helvetica"/>
                  <a:cs typeface="Helvetica"/>
                </a:rPr>
                <a:t>6</a:t>
              </a:r>
            </a:p>
          </p:txBody>
        </p:sp>
        <p:sp>
          <p:nvSpPr>
            <p:cNvPr id="38" name="Parallelogram 37"/>
            <p:cNvSpPr/>
            <p:nvPr/>
          </p:nvSpPr>
          <p:spPr>
            <a:xfrm>
              <a:off x="9201575" y="6590706"/>
              <a:ext cx="747258" cy="447432"/>
            </a:xfrm>
            <a:prstGeom prst="parallelogram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anchor="ctr"/>
            <a:lstStyle/>
            <a:p>
              <a:pPr algn="ctr">
                <a:defRPr/>
              </a:pPr>
              <a:r>
                <a:rPr lang="en-US" sz="2000" b="1" i="1" dirty="0">
                  <a:solidFill>
                    <a:schemeClr val="tx1"/>
                  </a:solidFill>
                  <a:latin typeface="Helvetica"/>
                  <a:cs typeface="Helvetica"/>
                </a:rPr>
                <a:t>7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0501" y="6996377"/>
              <a:ext cx="2658496" cy="308428"/>
            </a:xfrm>
            <a:prstGeom prst="rect">
              <a:avLst/>
            </a:prstGeom>
            <a:noFill/>
          </p:spPr>
          <p:txBody>
            <a:bodyPr wrap="none" lIns="101870" tIns="50935" rIns="101870" bIns="50935" rtlCol="0">
              <a:spAutoFit/>
            </a:bodyPr>
            <a:lstStyle/>
            <a:p>
              <a:pPr defTabSz="913972">
                <a:defRPr/>
              </a:pPr>
              <a:r>
                <a:rPr lang="en-US" sz="1100" kern="0" dirty="0">
                  <a:solidFill>
                    <a:prstClr val="black"/>
                  </a:solidFill>
                </a:rPr>
                <a:t>Technology Readiness Level (TRL)</a:t>
              </a:r>
            </a:p>
          </p:txBody>
        </p:sp>
        <p:grpSp>
          <p:nvGrpSpPr>
            <p:cNvPr id="7" name="Group 83"/>
            <p:cNvGrpSpPr/>
            <p:nvPr/>
          </p:nvGrpSpPr>
          <p:grpSpPr>
            <a:xfrm>
              <a:off x="213561" y="6022784"/>
              <a:ext cx="755095" cy="354066"/>
              <a:chOff x="194145" y="5583820"/>
              <a:chExt cx="686450" cy="312411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94145" y="5597553"/>
                <a:ext cx="68645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72">
                  <a:defRPr/>
                </a:pPr>
                <a:r>
                  <a:rPr lang="en-US" sz="1100" kern="0" dirty="0">
                    <a:solidFill>
                      <a:srgbClr val="262626"/>
                    </a:solidFill>
                  </a:rPr>
                  <a:t>Industry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194145" y="5583820"/>
                <a:ext cx="686450" cy="312411"/>
              </a:xfrm>
              <a:prstGeom prst="rightArrow">
                <a:avLst/>
              </a:prstGeom>
              <a:solidFill>
                <a:srgbClr val="008000">
                  <a:alpha val="0"/>
                </a:srgbClr>
              </a:solidFill>
              <a:ln w="25400" cap="flat" cmpd="sng" algn="ctr">
                <a:solidFill>
                  <a:srgbClr val="008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24" name="Group 82"/>
            <p:cNvGrpSpPr/>
            <p:nvPr/>
          </p:nvGrpSpPr>
          <p:grpSpPr>
            <a:xfrm>
              <a:off x="1172037" y="6022784"/>
              <a:ext cx="907248" cy="354066"/>
              <a:chOff x="1065487" y="5596520"/>
              <a:chExt cx="824771" cy="312411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065487" y="5617685"/>
                <a:ext cx="82477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72">
                  <a:defRPr/>
                </a:pPr>
                <a:r>
                  <a:rPr lang="en-US" sz="1100" kern="0" dirty="0">
                    <a:solidFill>
                      <a:srgbClr val="262626"/>
                    </a:solidFill>
                  </a:rPr>
                  <a:t>Academia</a:t>
                </a:r>
              </a:p>
            </p:txBody>
          </p:sp>
          <p:sp>
            <p:nvSpPr>
              <p:cNvPr id="50" name="Right Arrow 49"/>
              <p:cNvSpPr/>
              <p:nvPr/>
            </p:nvSpPr>
            <p:spPr>
              <a:xfrm>
                <a:off x="1144539" y="5596520"/>
                <a:ext cx="686450" cy="312411"/>
              </a:xfrm>
              <a:prstGeom prst="rightArrow">
                <a:avLst/>
              </a:prstGeom>
              <a:solidFill>
                <a:schemeClr val="bg1">
                  <a:alpha val="0"/>
                </a:schemeClr>
              </a:solidFill>
              <a:ln w="25400" cap="flat" cmpd="sng" algn="ctr">
                <a:solidFill>
                  <a:schemeClr val="accent2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25" name="Group 81"/>
            <p:cNvGrpSpPr/>
            <p:nvPr/>
          </p:nvGrpSpPr>
          <p:grpSpPr>
            <a:xfrm>
              <a:off x="2217227" y="6027582"/>
              <a:ext cx="755095" cy="354066"/>
              <a:chOff x="2015661" y="5600754"/>
              <a:chExt cx="686450" cy="312411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093924" y="5617687"/>
                <a:ext cx="482568" cy="26161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rtlCol="0">
                <a:spAutoFit/>
              </a:bodyPr>
              <a:lstStyle/>
              <a:p>
                <a:pPr defTabSz="913972">
                  <a:defRPr/>
                </a:pPr>
                <a:r>
                  <a:rPr lang="en-US" sz="1100" kern="0" dirty="0" err="1">
                    <a:solidFill>
                      <a:srgbClr val="262626"/>
                    </a:solidFill>
                  </a:rPr>
                  <a:t>Govt</a:t>
                </a:r>
                <a:endParaRPr lang="en-US" sz="1100" kern="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2015661" y="5600754"/>
                <a:ext cx="686450" cy="312411"/>
              </a:xfrm>
              <a:prstGeom prst="rightArrow">
                <a:avLst/>
              </a:prstGeom>
              <a:solidFill>
                <a:schemeClr val="bg1">
                  <a:alpha val="0"/>
                </a:schemeClr>
              </a:solidFill>
              <a:ln w="25400" cap="flat" cmpd="sng" algn="ctr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262626"/>
                  </a:solidFill>
                </a:endParaRPr>
              </a:p>
            </p:txBody>
          </p:sp>
        </p:grpSp>
        <p:sp>
          <p:nvSpPr>
            <p:cNvPr id="43" name="AutoShape 30"/>
            <p:cNvSpPr>
              <a:spLocks noChangeArrowheads="1"/>
            </p:cNvSpPr>
            <p:nvPr/>
          </p:nvSpPr>
          <p:spPr bwMode="auto">
            <a:xfrm rot="19291264">
              <a:off x="3215598" y="4117886"/>
              <a:ext cx="882042" cy="298340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8000">
                <a:alpha val="0"/>
              </a:srgbClr>
            </a:solidFill>
            <a:ln w="25400" cap="flat" cmpd="sng" algn="ctr">
              <a:solidFill>
                <a:srgbClr val="008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70" tIns="50935" rIns="101870" bIns="50935" rtlCol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262626"/>
                  </a:solidFill>
                  <a:latin typeface="+mj-lt"/>
                </a:rPr>
                <a:t>Idea</a:t>
              </a:r>
            </a:p>
          </p:txBody>
        </p:sp>
      </p:grpSp>
      <p:grpSp>
        <p:nvGrpSpPr>
          <p:cNvPr id="40" name="Group 84"/>
          <p:cNvGrpSpPr/>
          <p:nvPr/>
        </p:nvGrpSpPr>
        <p:grpSpPr>
          <a:xfrm>
            <a:off x="6876065" y="2837154"/>
            <a:ext cx="2085441" cy="969496"/>
            <a:chOff x="6876062" y="2955849"/>
            <a:chExt cx="2085441" cy="969496"/>
          </a:xfrm>
        </p:grpSpPr>
        <p:sp>
          <p:nvSpPr>
            <p:cNvPr id="45" name="TextBox 44"/>
            <p:cNvSpPr txBox="1"/>
            <p:nvPr/>
          </p:nvSpPr>
          <p:spPr>
            <a:xfrm>
              <a:off x="6876062" y="2955849"/>
              <a:ext cx="2085441" cy="969496"/>
            </a:xfrm>
            <a:prstGeom prst="rect">
              <a:avLst/>
            </a:prstGeom>
            <a:solidFill>
              <a:srgbClr val="66FF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tIns="137160" bIns="13716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Flight</a:t>
              </a:r>
            </a:p>
            <a:p>
              <a:pPr>
                <a:spcAft>
                  <a:spcPts val="60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Opportunities</a:t>
              </a:r>
            </a:p>
          </p:txBody>
        </p:sp>
        <p:pic>
          <p:nvPicPr>
            <p:cNvPr id="46" name="Picture 6"/>
            <p:cNvPicPr>
              <a:picLocks noChangeAspect="1"/>
            </p:cNvPicPr>
            <p:nvPr/>
          </p:nvPicPr>
          <p:blipFill>
            <a:blip r:embed="rId5"/>
            <a:srcRect r="18491" b="26602"/>
            <a:stretch>
              <a:fillRect/>
            </a:stretch>
          </p:blipFill>
          <p:spPr bwMode="auto">
            <a:xfrm>
              <a:off x="7974875" y="3001426"/>
              <a:ext cx="915414" cy="524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737591" y="319368"/>
            <a:ext cx="6338455" cy="508467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Flight </a:t>
            </a:r>
            <a:r>
              <a:rPr lang="en-US" dirty="0" smtClean="0">
                <a:latin typeface="Arial" charset="0"/>
              </a:rPr>
              <a:t>Opportunities Program</a:t>
            </a:r>
            <a:endParaRPr lang="en-US" dirty="0">
              <a:latin typeface="Arial" charset="0"/>
            </a:endParaRP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94BF0E-57FE-E44B-B68E-BB539A810C67}" type="slidenum">
              <a:rPr lang="en-US"/>
              <a:pPr/>
              <a:t>3</a:t>
            </a:fld>
            <a:endParaRPr lang="en-US"/>
          </a:p>
        </p:txBody>
      </p:sp>
      <p:sp>
        <p:nvSpPr>
          <p:cNvPr id="52228" name="TextBox 15"/>
          <p:cNvSpPr txBox="1">
            <a:spLocks noChangeArrowheads="1"/>
          </p:cNvSpPr>
          <p:nvPr/>
        </p:nvSpPr>
        <p:spPr bwMode="auto">
          <a:xfrm>
            <a:off x="457200" y="1066800"/>
            <a:ext cx="3957205" cy="29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marL="203721" lvl="1" indent="-203721">
              <a:spcAft>
                <a:spcPts val="538"/>
              </a:spcAft>
            </a:pPr>
            <a:r>
              <a:rPr lang="en-US" sz="1400" b="1" dirty="0">
                <a:ea typeface="Arial" charset="0"/>
                <a:cs typeface="Arial" charset="0"/>
              </a:rPr>
              <a:t>Level II Program Office:  DFRC</a:t>
            </a:r>
          </a:p>
        </p:txBody>
      </p:sp>
      <p:sp>
        <p:nvSpPr>
          <p:cNvPr id="52229" name="TextBox 16"/>
          <p:cNvSpPr txBox="1">
            <a:spLocks noChangeArrowheads="1"/>
          </p:cNvSpPr>
          <p:nvPr/>
        </p:nvSpPr>
        <p:spPr bwMode="auto">
          <a:xfrm>
            <a:off x="4419023" y="1298482"/>
            <a:ext cx="3971636" cy="28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marL="368978" lvl="1" indent="-203721">
              <a:spcAft>
                <a:spcPts val="538"/>
              </a:spcAft>
              <a:buFont typeface="Arial" charset="0"/>
              <a:buChar char="•"/>
            </a:pPr>
            <a:endParaRPr lang="en-US" sz="1300" dirty="0">
              <a:solidFill>
                <a:srgbClr val="191919"/>
              </a:solidFill>
              <a:ea typeface="Arial" charset="0"/>
              <a:cs typeface="Arial" charset="0"/>
            </a:endParaRPr>
          </a:p>
        </p:txBody>
      </p:sp>
      <p:sp>
        <p:nvSpPr>
          <p:cNvPr id="52230" name="TextBox 17"/>
          <p:cNvSpPr txBox="1">
            <a:spLocks noChangeArrowheads="1"/>
          </p:cNvSpPr>
          <p:nvPr/>
        </p:nvSpPr>
        <p:spPr bwMode="auto">
          <a:xfrm>
            <a:off x="477694" y="3772181"/>
            <a:ext cx="3971636" cy="289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prstTxWarp prst="textNoShape">
              <a:avLst/>
            </a:prstTxWarp>
            <a:spAutoFit/>
          </a:bodyPr>
          <a:lstStyle/>
          <a:p>
            <a:pPr marL="0" lvl="1" indent="-200872">
              <a:spcAft>
                <a:spcPts val="538"/>
              </a:spcAft>
            </a:pPr>
            <a:r>
              <a:rPr lang="en-US" sz="1400" b="1" dirty="0">
                <a:solidFill>
                  <a:srgbClr val="191919"/>
                </a:solidFill>
                <a:ea typeface="Arial" charset="0"/>
                <a:cs typeface="Arial" charset="0"/>
              </a:rPr>
              <a:t>Acquisition Strategy</a:t>
            </a:r>
            <a:endParaRPr lang="en-US" sz="1400" b="1" dirty="0" smtClean="0">
              <a:solidFill>
                <a:srgbClr val="191919"/>
              </a:solidFill>
              <a:ea typeface="Arial" charset="0"/>
              <a:cs typeface="Arial" charset="0"/>
            </a:endParaRPr>
          </a:p>
          <a:p>
            <a:pPr marL="206571" indent="-206571">
              <a:spcAft>
                <a:spcPts val="269"/>
              </a:spcAft>
              <a:buFont typeface="Arial" charset="0"/>
              <a:buChar char="•"/>
            </a:pPr>
            <a:r>
              <a:rPr lang="en-US" sz="1200" b="1" dirty="0" smtClean="0">
                <a:ea typeface="Arial" charset="0"/>
                <a:cs typeface="Arial" charset="0"/>
              </a:rPr>
              <a:t>Suborbital Flights </a:t>
            </a:r>
            <a:r>
              <a:rPr lang="en-US" sz="1200" dirty="0" smtClean="0">
                <a:ea typeface="Arial" charset="0"/>
                <a:cs typeface="Arial" charset="0"/>
              </a:rPr>
              <a:t>– Commercial </a:t>
            </a:r>
            <a:r>
              <a:rPr lang="en-US" sz="1200" dirty="0">
                <a:ea typeface="Arial" charset="0"/>
                <a:cs typeface="Arial" charset="0"/>
              </a:rPr>
              <a:t>flight and payload integration services on operational and developmental suborbital platforms;</a:t>
            </a:r>
            <a:r>
              <a:rPr lang="en-US" sz="1200" dirty="0" smtClean="0">
                <a:ea typeface="Arial" charset="0"/>
                <a:cs typeface="Arial" charset="0"/>
              </a:rPr>
              <a:t> IDIQ Contract Awards in August 2011 to Armadillo, </a:t>
            </a:r>
            <a:r>
              <a:rPr lang="en-US" sz="1200" dirty="0" err="1" smtClean="0">
                <a:ea typeface="Arial" charset="0"/>
                <a:cs typeface="Arial" charset="0"/>
              </a:rPr>
              <a:t>Masten</a:t>
            </a:r>
            <a:r>
              <a:rPr lang="en-US" sz="1200" dirty="0" smtClean="0">
                <a:ea typeface="Arial" charset="0"/>
                <a:cs typeface="Arial" charset="0"/>
              </a:rPr>
              <a:t>, Near Space Corp, Up Aerospace, Virgin Galactic, Whittinghill, and XCOR</a:t>
            </a:r>
          </a:p>
          <a:p>
            <a:pPr marL="206571" indent="-206571">
              <a:spcAft>
                <a:spcPts val="269"/>
              </a:spcAft>
              <a:buFont typeface="Arial" charset="0"/>
              <a:buChar char="•"/>
            </a:pPr>
            <a:r>
              <a:rPr lang="en-US" sz="1200" b="1" dirty="0" smtClean="0">
                <a:ea typeface="Arial" charset="0"/>
                <a:cs typeface="Arial" charset="0"/>
              </a:rPr>
              <a:t>Parabolic Flights </a:t>
            </a:r>
            <a:r>
              <a:rPr lang="en-US" sz="1200" dirty="0" smtClean="0">
                <a:ea typeface="Arial" charset="0"/>
                <a:cs typeface="Arial" charset="0"/>
              </a:rPr>
              <a:t>– </a:t>
            </a:r>
            <a:r>
              <a:rPr lang="en-US" sz="1200" dirty="0">
                <a:ea typeface="Arial" charset="0"/>
                <a:cs typeface="Arial" charset="0"/>
              </a:rPr>
              <a:t>Utilize existing</a:t>
            </a:r>
            <a:r>
              <a:rPr lang="en-US" sz="1200" dirty="0" smtClean="0">
                <a:ea typeface="Arial" charset="0"/>
                <a:cs typeface="Arial" charset="0"/>
              </a:rPr>
              <a:t> JSC/Reduced Gravity Office contract with Zero-G Corporation</a:t>
            </a:r>
          </a:p>
          <a:p>
            <a:pPr marL="206571" indent="-206571">
              <a:spcAft>
                <a:spcPts val="269"/>
              </a:spcAft>
              <a:buFont typeface="Arial" charset="0"/>
              <a:buChar char="•"/>
            </a:pPr>
            <a:r>
              <a:rPr lang="en-US" sz="1200" b="1" dirty="0" smtClean="0">
                <a:ea typeface="Arial" charset="0"/>
                <a:cs typeface="Arial" charset="0"/>
              </a:rPr>
              <a:t>Payloads </a:t>
            </a:r>
            <a:r>
              <a:rPr lang="en-US" sz="1200" dirty="0" smtClean="0">
                <a:ea typeface="Arial" charset="0"/>
                <a:cs typeface="Arial" charset="0"/>
              </a:rPr>
              <a:t>- Open </a:t>
            </a:r>
            <a:r>
              <a:rPr lang="en-US" sz="1200" dirty="0">
                <a:ea typeface="Arial" charset="0"/>
                <a:cs typeface="Arial" charset="0"/>
              </a:rPr>
              <a:t>call to researchers to gain access to</a:t>
            </a:r>
            <a:r>
              <a:rPr lang="en-US" sz="1200" dirty="0" smtClean="0">
                <a:ea typeface="Arial" charset="0"/>
                <a:cs typeface="Arial" charset="0"/>
              </a:rPr>
              <a:t> parabolic and suborbital flight </a:t>
            </a:r>
            <a:r>
              <a:rPr lang="en-US" sz="1200" dirty="0">
                <a:ea typeface="Arial" charset="0"/>
                <a:cs typeface="Arial" charset="0"/>
              </a:rPr>
              <a:t>opportunities to test technologies in a relevant space environment;</a:t>
            </a:r>
            <a:r>
              <a:rPr lang="en-US" sz="1200" dirty="0" smtClean="0">
                <a:ea typeface="Arial" charset="0"/>
                <a:cs typeface="Arial" charset="0"/>
              </a:rPr>
              <a:t> Next Round to start in October 2011</a:t>
            </a:r>
          </a:p>
          <a:p>
            <a:pPr marL="206571" indent="-206571">
              <a:spcAft>
                <a:spcPts val="269"/>
              </a:spcAft>
              <a:buFont typeface="Arial" charset="0"/>
              <a:buChar char="•"/>
            </a:pPr>
            <a:endParaRPr lang="en-US" sz="13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52231" name="TextBox 18"/>
          <p:cNvSpPr txBox="1">
            <a:spLocks noChangeArrowheads="1"/>
          </p:cNvSpPr>
          <p:nvPr/>
        </p:nvSpPr>
        <p:spPr bwMode="auto">
          <a:xfrm>
            <a:off x="4619626" y="3772181"/>
            <a:ext cx="3955761" cy="259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marL="0" lvl="1" indent="-200872">
              <a:spcAft>
                <a:spcPts val="538"/>
              </a:spcAft>
            </a:pPr>
            <a:r>
              <a:rPr lang="en-US" sz="1400" b="1" dirty="0">
                <a:solidFill>
                  <a:srgbClr val="191919"/>
                </a:solidFill>
                <a:ea typeface="Arial" charset="0"/>
                <a:cs typeface="Arial" charset="0"/>
              </a:rPr>
              <a:t>Awards</a:t>
            </a:r>
            <a:endParaRPr lang="en-US" sz="700" u="sng" dirty="0">
              <a:solidFill>
                <a:srgbClr val="191919"/>
              </a:solidFill>
              <a:ea typeface="Arial" charset="0"/>
              <a:cs typeface="Arial" charset="0"/>
            </a:endParaRPr>
          </a:p>
          <a:p>
            <a:pPr marL="203721" indent="-203721">
              <a:buFont typeface="Arial" charset="0"/>
              <a:buChar char="•"/>
            </a:pPr>
            <a:r>
              <a:rPr lang="en-US" sz="1200" dirty="0">
                <a:ea typeface="Arial" charset="0"/>
                <a:cs typeface="Arial" charset="0"/>
              </a:rPr>
              <a:t>Parabolic flights:</a:t>
            </a:r>
            <a:r>
              <a:rPr lang="en-US" sz="1200" dirty="0" smtClean="0">
                <a:ea typeface="Arial" charset="0"/>
                <a:cs typeface="Arial" charset="0"/>
              </a:rPr>
              <a:t> Up to 4 </a:t>
            </a:r>
            <a:r>
              <a:rPr lang="en-US" sz="1200" dirty="0">
                <a:ea typeface="Arial" charset="0"/>
                <a:cs typeface="Arial" charset="0"/>
              </a:rPr>
              <a:t>flight weeks/year with</a:t>
            </a:r>
            <a:r>
              <a:rPr lang="en-US" sz="1200" dirty="0" smtClean="0">
                <a:ea typeface="Arial" charset="0"/>
                <a:cs typeface="Arial" charset="0"/>
              </a:rPr>
              <a:t> ~10 payloads</a:t>
            </a:r>
            <a:r>
              <a:rPr lang="en-US" sz="1200" dirty="0">
                <a:ea typeface="Arial" charset="0"/>
                <a:cs typeface="Arial" charset="0"/>
              </a:rPr>
              <a:t>/flight week</a:t>
            </a:r>
          </a:p>
          <a:p>
            <a:pPr marL="203721" indent="-203721">
              <a:buFont typeface="Arial" charset="0"/>
              <a:buChar char="•"/>
            </a:pPr>
            <a:r>
              <a:rPr lang="en-US" sz="1200" dirty="0">
                <a:ea typeface="Arial" charset="0"/>
                <a:cs typeface="Arial" charset="0"/>
              </a:rPr>
              <a:t>Suborbital flights:</a:t>
            </a:r>
            <a:r>
              <a:rPr lang="en-US" sz="1200" dirty="0" smtClean="0">
                <a:ea typeface="Arial" charset="0"/>
                <a:cs typeface="Arial" charset="0"/>
              </a:rPr>
              <a:t> Multiple flights </a:t>
            </a:r>
            <a:r>
              <a:rPr lang="en-US" sz="1200" dirty="0">
                <a:ea typeface="Arial" charset="0"/>
                <a:cs typeface="Arial" charset="0"/>
              </a:rPr>
              <a:t>and</a:t>
            </a:r>
            <a:r>
              <a:rPr lang="en-US" sz="1200" dirty="0" smtClean="0">
                <a:ea typeface="Arial" charset="0"/>
                <a:cs typeface="Arial" charset="0"/>
              </a:rPr>
              <a:t> integration services </a:t>
            </a:r>
            <a:r>
              <a:rPr lang="en-US" sz="1200" dirty="0">
                <a:ea typeface="Arial" charset="0"/>
                <a:cs typeface="Arial" charset="0"/>
              </a:rPr>
              <a:t>purchased through</a:t>
            </a:r>
            <a:r>
              <a:rPr lang="en-US" sz="1200" dirty="0" smtClean="0">
                <a:ea typeface="Arial" charset="0"/>
                <a:cs typeface="Arial" charset="0"/>
              </a:rPr>
              <a:t> seven vendors</a:t>
            </a:r>
            <a:endParaRPr lang="en-US" sz="1200" dirty="0">
              <a:ea typeface="Arial" charset="0"/>
              <a:cs typeface="Arial" charset="0"/>
            </a:endParaRPr>
          </a:p>
          <a:p>
            <a:pPr marL="203721" indent="-203721">
              <a:buFont typeface="Arial" charset="0"/>
              <a:buChar char="•"/>
            </a:pPr>
            <a:endParaRPr lang="en-US" sz="700" dirty="0">
              <a:ea typeface="Arial" charset="0"/>
              <a:cs typeface="Arial" charset="0"/>
            </a:endParaRPr>
          </a:p>
          <a:p>
            <a:pPr marL="203721" indent="-203721">
              <a:spcAft>
                <a:spcPts val="538"/>
              </a:spcAft>
            </a:pPr>
            <a:r>
              <a:rPr lang="en-US" sz="1400" b="1" dirty="0">
                <a:ea typeface="Arial" charset="0"/>
                <a:cs typeface="Arial" charset="0"/>
              </a:rPr>
              <a:t>Collaboration </a:t>
            </a:r>
            <a:endParaRPr lang="en-US" sz="1400" b="1" dirty="0" smtClean="0">
              <a:ea typeface="Arial" charset="0"/>
              <a:cs typeface="Arial" charset="0"/>
            </a:endParaRPr>
          </a:p>
          <a:p>
            <a:pPr marL="203721" indent="-203721">
              <a:buFont typeface="Arial" charset="0"/>
              <a:buChar char="•"/>
            </a:pPr>
            <a:r>
              <a:rPr lang="en-US" sz="1200" b="1" dirty="0" smtClean="0">
                <a:ea typeface="Arial" charset="0"/>
                <a:cs typeface="Arial" charset="0"/>
              </a:rPr>
              <a:t>Suppliers </a:t>
            </a:r>
            <a:r>
              <a:rPr lang="en-US" sz="1200" dirty="0" smtClean="0">
                <a:ea typeface="Arial" charset="0"/>
                <a:cs typeface="Arial" charset="0"/>
              </a:rPr>
              <a:t>- </a:t>
            </a:r>
            <a:r>
              <a:rPr lang="en-US" sz="1200" dirty="0">
                <a:ea typeface="Arial" charset="0"/>
                <a:cs typeface="Arial" charset="0"/>
              </a:rPr>
              <a:t>Industry and emerging commercial suborbital platform providers supply flights to access simulated space environments</a:t>
            </a:r>
          </a:p>
          <a:p>
            <a:pPr marL="203721" indent="-203721">
              <a:buFont typeface="Arial" charset="0"/>
              <a:buChar char="•"/>
            </a:pPr>
            <a:r>
              <a:rPr lang="en-US" sz="1200" b="1" dirty="0" smtClean="0">
                <a:ea typeface="Arial" charset="0"/>
                <a:cs typeface="Arial" charset="0"/>
              </a:rPr>
              <a:t>Users</a:t>
            </a:r>
            <a:r>
              <a:rPr lang="en-US" sz="1200" dirty="0" smtClean="0">
                <a:ea typeface="Arial" charset="0"/>
                <a:cs typeface="Arial" charset="0"/>
              </a:rPr>
              <a:t> - </a:t>
            </a:r>
            <a:r>
              <a:rPr lang="en-US" sz="1200" dirty="0">
                <a:ea typeface="Arial" charset="0"/>
                <a:cs typeface="Arial" charset="0"/>
              </a:rPr>
              <a:t>Industry, Academia, Government researchers propose technology payloads to be flown on procured flights</a:t>
            </a:r>
          </a:p>
        </p:txBody>
      </p:sp>
      <p:sp>
        <p:nvSpPr>
          <p:cNvPr id="52232" name="TextBox 19"/>
          <p:cNvSpPr txBox="1">
            <a:spLocks noChangeArrowheads="1"/>
          </p:cNvSpPr>
          <p:nvPr/>
        </p:nvSpPr>
        <p:spPr bwMode="auto">
          <a:xfrm>
            <a:off x="4550353" y="1039164"/>
            <a:ext cx="3955761" cy="256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ea typeface="Arial" charset="0"/>
                <a:cs typeface="Arial" charset="0"/>
              </a:rPr>
              <a:t>Objective: </a:t>
            </a:r>
            <a:r>
              <a:rPr lang="en-US" sz="1100" dirty="0"/>
              <a:t>Provide flight opportunities in reduced-gravity and  high-altitude environments toward maturation of technology for application in future space missions.</a:t>
            </a:r>
            <a:r>
              <a:rPr lang="en-US" sz="1100" dirty="0" smtClean="0"/>
              <a:t> Combines </a:t>
            </a:r>
            <a:r>
              <a:rPr lang="en-US" sz="1100" dirty="0"/>
              <a:t>the FY 2010 FAST</a:t>
            </a:r>
            <a:r>
              <a:rPr lang="en-US" sz="1100" dirty="0" smtClean="0"/>
              <a:t> (parabolic) and </a:t>
            </a:r>
            <a:r>
              <a:rPr lang="en-US" sz="1100" dirty="0" err="1" smtClean="0"/>
              <a:t>CRuSR</a:t>
            </a:r>
            <a:r>
              <a:rPr lang="en-US" sz="1100" dirty="0" smtClean="0"/>
              <a:t> (suborbital) </a:t>
            </a:r>
            <a:r>
              <a:rPr lang="en-US" sz="1100" dirty="0"/>
              <a:t>efforts previously managed by NASA’s Innovative Partnership Program.  Goal of expanding program to other platforms and test environments in FY 2012.</a:t>
            </a:r>
            <a:endParaRPr lang="en-US" sz="1100" dirty="0" smtClean="0">
              <a:ea typeface="ヒラギノ角ゴ Pro W3" charset="-128"/>
              <a:cs typeface="ヒラギノ角ゴ Pro W3" charset="-128"/>
            </a:endParaRPr>
          </a:p>
          <a:p>
            <a:pPr marL="286350" lvl="1" indent="-203721">
              <a:spcAft>
                <a:spcPts val="538"/>
              </a:spcAft>
              <a:buFont typeface="Arial" charset="0"/>
              <a:buChar char="•"/>
            </a:pPr>
            <a:r>
              <a:rPr lang="en-US" sz="1100" dirty="0" smtClean="0">
                <a:ea typeface="ヒラギノ角ゴ Pro W3" charset="-128"/>
                <a:cs typeface="ヒラギノ角ゴ Pro W3" charset="-128"/>
              </a:rPr>
              <a:t>Procure flight and </a:t>
            </a:r>
            <a:r>
              <a:rPr lang="en-US" sz="1100" dirty="0">
                <a:ea typeface="ヒラギノ角ゴ Pro W3" charset="-128"/>
                <a:cs typeface="ヒラギノ角ゴ Pro W3" charset="-128"/>
              </a:rPr>
              <a:t>payload integration </a:t>
            </a:r>
            <a:r>
              <a:rPr lang="en-US" sz="1100" dirty="0" smtClean="0">
                <a:ea typeface="ヒラギノ角ゴ Pro W3" charset="-128"/>
                <a:cs typeface="ヒラギノ角ゴ Pro W3" charset="-128"/>
              </a:rPr>
              <a:t>services from suborbital reusable launch vehicle (</a:t>
            </a:r>
            <a:r>
              <a:rPr lang="en-US" sz="1100" dirty="0" err="1" smtClean="0">
                <a:ea typeface="ヒラギノ角ゴ Pro W3" charset="-128"/>
                <a:cs typeface="ヒラギノ角ゴ Pro W3" charset="-128"/>
              </a:rPr>
              <a:t>sRLV</a:t>
            </a:r>
            <a:r>
              <a:rPr lang="en-US" sz="1100" dirty="0" smtClean="0">
                <a:ea typeface="ヒラギノ角ゴ Pro W3" charset="-128"/>
                <a:cs typeface="ヒラギノ角ゴ Pro W3" charset="-128"/>
              </a:rPr>
              <a:t>) companies  </a:t>
            </a:r>
            <a:r>
              <a:rPr lang="en-US" sz="1100" dirty="0">
                <a:ea typeface="ヒラギノ角ゴ Pro W3" charset="-128"/>
                <a:cs typeface="ヒラギノ角ゴ Pro W3" charset="-128"/>
              </a:rPr>
              <a:t>to provide 3-4 minutes of microgravity environment for tech development, scientific, and university research</a:t>
            </a:r>
            <a:endParaRPr lang="en-US" sz="1100" dirty="0" smtClean="0">
              <a:ea typeface="ヒラギノ角ゴ Pro W3" charset="-128"/>
              <a:cs typeface="ヒラギノ角ゴ Pro W3" charset="-128"/>
            </a:endParaRPr>
          </a:p>
          <a:p>
            <a:pPr marL="286350" lvl="1" indent="-203721">
              <a:spcAft>
                <a:spcPts val="538"/>
              </a:spcAft>
              <a:buFont typeface="Arial" charset="0"/>
              <a:buChar char="•"/>
            </a:pPr>
            <a:r>
              <a:rPr lang="en-US" sz="1100" dirty="0" smtClean="0">
                <a:ea typeface="ヒラギノ角ゴ Pro W3" charset="-128"/>
                <a:cs typeface="ヒラギノ角ゴ Pro W3" charset="-128"/>
              </a:rPr>
              <a:t>Procure </a:t>
            </a:r>
            <a:r>
              <a:rPr lang="en-US" sz="1100" dirty="0" smtClean="0"/>
              <a:t>commercial </a:t>
            </a:r>
            <a:r>
              <a:rPr lang="en-US" sz="1100" dirty="0"/>
              <a:t>parabolic flights to test technologies in environments that simulate microgravity and the reduced gravity environments of the Moon or Mars</a:t>
            </a:r>
            <a:endParaRPr lang="en-US" sz="1100" dirty="0">
              <a:ea typeface="Arial" charset="0"/>
              <a:cs typeface="Arial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16200000" flipV="1">
            <a:off x="2074362" y="3735082"/>
            <a:ext cx="4796118" cy="46182"/>
          </a:xfrm>
          <a:prstGeom prst="line">
            <a:avLst/>
          </a:prstGeom>
          <a:noFill/>
          <a:ln w="25400">
            <a:solidFill>
              <a:srgbClr val="D8CD3A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509444" y="3720353"/>
            <a:ext cx="7835034" cy="0"/>
          </a:xfrm>
          <a:prstGeom prst="line">
            <a:avLst/>
          </a:prstGeom>
          <a:noFill/>
          <a:ln w="25400">
            <a:solidFill>
              <a:srgbClr val="D8CD3A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5" name="Picture 14" descr="FOP_Coll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3276600" cy="215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Opportunities Program Funding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5272" y="1154762"/>
            <a:ext cx="8229023" cy="459554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800" dirty="0" smtClean="0"/>
              <a:t>$17M FY 2012 budget, based on FY 2012 President’s Budget Request</a:t>
            </a:r>
          </a:p>
          <a:p>
            <a:r>
              <a:rPr lang="en-US" sz="1800" dirty="0" smtClean="0"/>
              <a:t>Flight Opportunities Program funds: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Flight Opportunities &amp; Payload Integration </a:t>
            </a:r>
          </a:p>
          <a:p>
            <a:pPr lvl="1"/>
            <a:r>
              <a:rPr lang="en-US" dirty="0" smtClean="0"/>
              <a:t>Development of Technology Payloads to “Prime the Pump” (Through </a:t>
            </a:r>
            <a:r>
              <a:rPr lang="en-US" dirty="0" smtClean="0"/>
              <a:t>GCD)</a:t>
            </a:r>
            <a:endParaRPr lang="en-US" dirty="0" smtClean="0"/>
          </a:p>
          <a:p>
            <a:pPr lvl="1"/>
            <a:r>
              <a:rPr lang="en-US" dirty="0" smtClean="0"/>
              <a:t>Vehicle Technology Enhancements (Through </a:t>
            </a:r>
            <a:r>
              <a:rPr lang="en-US" dirty="0" smtClean="0"/>
              <a:t>GCD)</a:t>
            </a:r>
            <a:endParaRPr lang="en-US" dirty="0" smtClean="0"/>
          </a:p>
          <a:p>
            <a:pPr lvl="1"/>
            <a:r>
              <a:rPr lang="en-US" dirty="0" smtClean="0"/>
              <a:t>Onboard Research Facilities (Through </a:t>
            </a:r>
            <a:r>
              <a:rPr lang="en-US" dirty="0" smtClean="0"/>
              <a:t>(GCD)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455272" y="3132031"/>
            <a:ext cx="7994041" cy="2535812"/>
            <a:chOff x="803116" y="3459008"/>
            <a:chExt cx="7994041" cy="2535812"/>
          </a:xfrm>
        </p:grpSpPr>
        <p:sp>
          <p:nvSpPr>
            <p:cNvPr id="16" name="Oval 15"/>
            <p:cNvSpPr/>
            <p:nvPr/>
          </p:nvSpPr>
          <p:spPr>
            <a:xfrm>
              <a:off x="3759769" y="3609996"/>
              <a:ext cx="2189621" cy="199343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glow rad="101600">
                <a:schemeClr val="accent6"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59768" y="4260296"/>
              <a:ext cx="2189621" cy="636857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pPr algn="ctr"/>
              <a:r>
                <a:rPr lang="en-US" dirty="0" smtClean="0">
                  <a:latin typeface="Arial Black"/>
                  <a:cs typeface="Arial Black"/>
                </a:rPr>
                <a:t>Flight Opportunities</a:t>
              </a:r>
              <a:endParaRPr lang="en-US" dirty="0">
                <a:latin typeface="Arial Black"/>
                <a:cs typeface="Arial Black"/>
              </a:endParaRPr>
            </a:p>
          </p:txBody>
        </p:sp>
        <p:sp>
          <p:nvSpPr>
            <p:cNvPr id="19" name="Striped Right Arrow 18"/>
            <p:cNvSpPr/>
            <p:nvPr/>
          </p:nvSpPr>
          <p:spPr>
            <a:xfrm rot="1725467">
              <a:off x="3011380" y="3573728"/>
              <a:ext cx="469972" cy="426455"/>
            </a:xfrm>
            <a:prstGeom prst="striped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20" name="Striped Right Arrow 19"/>
            <p:cNvSpPr/>
            <p:nvPr/>
          </p:nvSpPr>
          <p:spPr>
            <a:xfrm>
              <a:off x="2800777" y="4411968"/>
              <a:ext cx="469972" cy="426455"/>
            </a:xfrm>
            <a:prstGeom prst="striped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21" name="Striped Right Arrow 20"/>
            <p:cNvSpPr/>
            <p:nvPr/>
          </p:nvSpPr>
          <p:spPr>
            <a:xfrm rot="19236615">
              <a:off x="3012559" y="5202704"/>
              <a:ext cx="469972" cy="426455"/>
            </a:xfrm>
            <a:prstGeom prst="striped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22" name="Striped Right Arrow 21"/>
            <p:cNvSpPr/>
            <p:nvPr/>
          </p:nvSpPr>
          <p:spPr>
            <a:xfrm rot="12274176">
              <a:off x="6349539" y="5248323"/>
              <a:ext cx="469972" cy="426455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23" name="Striped Right Arrow 22"/>
            <p:cNvSpPr/>
            <p:nvPr/>
          </p:nvSpPr>
          <p:spPr>
            <a:xfrm rot="8376488">
              <a:off x="6333259" y="3624870"/>
              <a:ext cx="469972" cy="426455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01559" y="3475203"/>
              <a:ext cx="561922" cy="359858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dirty="0" smtClean="0"/>
                <a:t>ESI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20598" y="4443072"/>
              <a:ext cx="680178" cy="359858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dirty="0" smtClean="0"/>
                <a:t>GCT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3303" y="5397266"/>
              <a:ext cx="680178" cy="359858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dirty="0" smtClean="0"/>
                <a:t>CCD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89579" y="3459008"/>
              <a:ext cx="1794715" cy="636857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dirty="0" smtClean="0"/>
                <a:t>Announcement of Opportunities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89579" y="5357963"/>
              <a:ext cx="1375780" cy="636857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dirty="0" smtClean="0"/>
                <a:t>Other Govt. Entities</a:t>
              </a:r>
              <a:endParaRPr lang="en-US" dirty="0"/>
            </a:p>
          </p:txBody>
        </p:sp>
        <p:sp>
          <p:nvSpPr>
            <p:cNvPr id="29" name="Striped Right Arrow 28"/>
            <p:cNvSpPr/>
            <p:nvPr/>
          </p:nvSpPr>
          <p:spPr>
            <a:xfrm rot="10800000">
              <a:off x="6532470" y="4369655"/>
              <a:ext cx="469972" cy="426455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02442" y="4443072"/>
              <a:ext cx="1794715" cy="636857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r>
                <a:rPr lang="en-US" dirty="0" smtClean="0"/>
                <a:t>Other MD’s</a:t>
              </a:r>
            </a:p>
            <a:p>
              <a:r>
                <a:rPr lang="en-US" dirty="0" smtClean="0"/>
                <a:t>(e.g., ROSES)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19509" y="3609996"/>
              <a:ext cx="1074792" cy="219755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058" tIns="41029" rIns="82058" bIns="41029"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116" y="4260296"/>
              <a:ext cx="1317483" cy="636857"/>
            </a:xfrm>
            <a:prstGeom prst="rect">
              <a:avLst/>
            </a:prstGeom>
            <a:noFill/>
          </p:spPr>
          <p:txBody>
            <a:bodyPr wrap="square" lIns="82058" tIns="41029" rIns="82058" bIns="41029" rtlCol="0">
              <a:spAutoFit/>
            </a:bodyPr>
            <a:lstStyle/>
            <a:p>
              <a:pPr algn="ctr"/>
              <a:r>
                <a:rPr lang="en-US" dirty="0" smtClean="0"/>
                <a:t>STP</a:t>
              </a:r>
              <a:endParaRPr lang="en-US" dirty="0" smtClean="0"/>
            </a:p>
            <a:p>
              <a:pPr algn="ctr"/>
              <a:r>
                <a:rPr lang="en-US" dirty="0" smtClean="0"/>
                <a:t>Payloads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55272" y="5750304"/>
            <a:ext cx="8229023" cy="40011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000" dirty="0" smtClean="0"/>
              <a:t>ESI: Early Stage Innovation GCT: Game Changing Technology CCD: Crosscutting Capability Demonstrations MD: Mission Directorates ROSES: Research Opportunities in Space and Earth Sciences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Strategy for Flight &amp; Payload Integration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4269" y="1201996"/>
            <a:ext cx="7714755" cy="498115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Technology Needs for Space Relevant Environment drive OCT Platform Requirements</a:t>
            </a:r>
          </a:p>
          <a:p>
            <a:pPr lvl="1"/>
            <a:r>
              <a:rPr lang="en-US" sz="2800" dirty="0" smtClean="0"/>
              <a:t>Technology development at a rapid pace requires frequent flights</a:t>
            </a:r>
          </a:p>
          <a:p>
            <a:pPr lvl="1"/>
            <a:r>
              <a:rPr lang="en-US" sz="2800" dirty="0" smtClean="0"/>
              <a:t>Commercial service from Multiple Vendors</a:t>
            </a:r>
          </a:p>
          <a:p>
            <a:pPr lvl="2"/>
            <a:r>
              <a:rPr lang="en-US" sz="2800" dirty="0" smtClean="0"/>
              <a:t>NASA one of several customers</a:t>
            </a:r>
          </a:p>
          <a:p>
            <a:pPr lvl="1"/>
            <a:r>
              <a:rPr lang="en-US" sz="2800" dirty="0" smtClean="0"/>
              <a:t>Low cost access</a:t>
            </a:r>
          </a:p>
          <a:p>
            <a:r>
              <a:rPr lang="en-US" sz="2800" dirty="0" smtClean="0"/>
              <a:t>Acquisition Strategy</a:t>
            </a:r>
          </a:p>
          <a:p>
            <a:pPr lvl="1"/>
            <a:r>
              <a:rPr lang="en-US" sz="2800" dirty="0" smtClean="0"/>
              <a:t>Flight and Payload Integration services </a:t>
            </a:r>
          </a:p>
          <a:p>
            <a:pPr lvl="1"/>
            <a:r>
              <a:rPr lang="en-US" sz="2800" dirty="0" smtClean="0"/>
              <a:t>Launch vehicles that fall under jurisdiction of FAA/AST shall be licensed</a:t>
            </a:r>
          </a:p>
          <a:p>
            <a:pPr lvl="1"/>
            <a:r>
              <a:rPr lang="en-US" sz="2800" dirty="0" smtClean="0"/>
              <a:t>Standard commercial services</a:t>
            </a:r>
          </a:p>
          <a:p>
            <a:pPr lvl="1"/>
            <a:r>
              <a:rPr lang="en-US" sz="2800" dirty="0" smtClean="0"/>
              <a:t>Firm, fixed-price contracts</a:t>
            </a:r>
          </a:p>
          <a:p>
            <a:pPr lvl="1"/>
            <a:r>
              <a:rPr lang="en-US" sz="2800" dirty="0" smtClean="0"/>
              <a:t>Multiple awards</a:t>
            </a:r>
          </a:p>
          <a:p>
            <a:pPr lvl="1"/>
            <a:r>
              <a:rPr lang="en-US" sz="2800" dirty="0" smtClean="0"/>
              <a:t>Subsequent solicitations, as required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73678" y="1220421"/>
            <a:ext cx="4127500" cy="523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40000" dist="508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7800" y="1143921"/>
            <a:ext cx="4140200" cy="4699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 err="1" smtClean="0"/>
              <a:t>sRLV</a:t>
            </a:r>
            <a:r>
              <a:rPr lang="en-US" dirty="0" smtClean="0"/>
              <a:t> RFP Requirements</a:t>
            </a:r>
            <a:endParaRPr lang="en-US" dirty="0"/>
          </a:p>
        </p:txBody>
      </p:sp>
      <p:graphicFrame>
        <p:nvGraphicFramePr>
          <p:cNvPr id="39" name="Content Placeholder 38"/>
          <p:cNvGraphicFramePr>
            <a:graphicFrameLocks noGrp="1"/>
          </p:cNvGraphicFramePr>
          <p:nvPr>
            <p:ph idx="4294967295"/>
          </p:nvPr>
        </p:nvGraphicFramePr>
        <p:xfrm>
          <a:off x="4493960" y="973821"/>
          <a:ext cx="4190457" cy="55130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685563"/>
                <a:gridCol w="1504894"/>
              </a:tblGrid>
              <a:tr h="5088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Performance</a:t>
                      </a:r>
                      <a:r>
                        <a:rPr lang="en-US" sz="1200" baseline="0" dirty="0" smtClean="0"/>
                        <a:t> Area</a:t>
                      </a:r>
                      <a:endParaRPr lang="en-US" sz="1200" dirty="0"/>
                    </a:p>
                  </a:txBody>
                  <a:tcPr marL="88091" marR="88091" marT="44046" marB="44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Requirement</a:t>
                      </a:r>
                      <a:endParaRPr lang="en-US" sz="1200" dirty="0"/>
                    </a:p>
                  </a:txBody>
                  <a:tcPr marL="88091" marR="88091" marT="44046" marB="44046"/>
                </a:tc>
              </a:tr>
              <a:tr h="686813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Vendor to provide flight and payload integration on</a:t>
                      </a:r>
                      <a:r>
                        <a:rPr lang="en-US" sz="1200" baseline="0" dirty="0" smtClean="0"/>
                        <a:t> qualified vehicles</a:t>
                      </a:r>
                      <a:endParaRPr lang="en-US" sz="1200" dirty="0" smtClean="0"/>
                    </a:p>
                  </a:txBody>
                  <a:tcPr marL="88091" marR="88091" marT="44046" marB="4404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00584" marR="100584" marT="51816" marB="51816"/>
                </a:tc>
              </a:tr>
              <a:tr h="3570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Qualified</a:t>
                      </a:r>
                      <a:r>
                        <a:rPr lang="en-US" sz="1200" baseline="0" dirty="0" smtClean="0"/>
                        <a:t> Vehicle:</a:t>
                      </a:r>
                      <a:endParaRPr lang="en-US" sz="1200" dirty="0" smtClean="0"/>
                    </a:p>
                  </a:txBody>
                  <a:tcPr marL="88091" marR="88091" marT="44046" marB="44046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091" marR="88091" marT="44046" marB="44046"/>
                </a:tc>
              </a:tr>
              <a:tr h="7186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Commercial, Reusable</a:t>
                      </a:r>
                    </a:p>
                  </a:txBody>
                  <a:tcPr marL="88091" marR="88091" marT="44046" marB="440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80%</a:t>
                      </a:r>
                      <a:r>
                        <a:rPr lang="en-US" sz="1200" baseline="0" dirty="0" smtClean="0"/>
                        <a:t> reusable by mass, not incl. consumables</a:t>
                      </a:r>
                      <a:endParaRPr lang="en-US" sz="1200" dirty="0"/>
                    </a:p>
                  </a:txBody>
                  <a:tcPr marL="88091" marR="88091" marT="44046" marB="44046"/>
                </a:tc>
              </a:tr>
              <a:tr h="7099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Frequent</a:t>
                      </a:r>
                      <a:r>
                        <a:rPr lang="en-US" sz="1200" baseline="0" dirty="0" smtClean="0"/>
                        <a:t> Flight</a:t>
                      </a:r>
                      <a:endParaRPr lang="en-US" sz="1200" dirty="0"/>
                    </a:p>
                  </a:txBody>
                  <a:tcPr marL="88091" marR="88091" marT="44046" marB="44046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Payload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2x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 5 consecutive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days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8091" marR="88091" marT="44046" marB="44046"/>
                </a:tc>
              </a:tr>
              <a:tr h="5026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Min payload mass, volume</a:t>
                      </a:r>
                      <a:endParaRPr lang="en-US" sz="1200" dirty="0"/>
                    </a:p>
                  </a:txBody>
                  <a:tcPr marL="88091" marR="88091" marT="44046" marB="4404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1kg, 1U </a:t>
                      </a:r>
                      <a:r>
                        <a:rPr lang="en-US" sz="1200" dirty="0" err="1" smtClean="0"/>
                        <a:t>CubeSat</a:t>
                      </a:r>
                      <a:endParaRPr lang="en-US" sz="1200" dirty="0" smtClean="0"/>
                    </a:p>
                  </a:txBody>
                  <a:tcPr marL="88091" marR="88091" marT="44046" marB="44046"/>
                </a:tc>
              </a:tr>
              <a:tr h="502639">
                <a:tc>
                  <a:txBody>
                    <a:bodyPr/>
                    <a:lstStyle/>
                    <a:p>
                      <a:r>
                        <a:rPr lang="en-US" sz="1200" strike="noStrike" dirty="0" smtClean="0">
                          <a:solidFill>
                            <a:srgbClr val="000000"/>
                          </a:solidFill>
                        </a:rPr>
                        <a:t>Successful</a:t>
                      </a:r>
                      <a:r>
                        <a:rPr lang="en-US" sz="1200" strike="noStrike" baseline="0" dirty="0" smtClean="0">
                          <a:solidFill>
                            <a:srgbClr val="000000"/>
                          </a:solidFill>
                        </a:rPr>
                        <a:t> flight</a:t>
                      </a:r>
                      <a:endParaRPr lang="en-US" sz="12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 marL="88091" marR="88091" marT="44046" marB="4404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Return payload undamaged</a:t>
                      </a:r>
                    </a:p>
                  </a:txBody>
                  <a:tcPr marL="88091" marR="88091" marT="44046" marB="44046"/>
                </a:tc>
              </a:tr>
              <a:tr h="7186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Customer</a:t>
                      </a:r>
                      <a:r>
                        <a:rPr lang="en-US" sz="1200" baseline="0" dirty="0" smtClean="0"/>
                        <a:t> access to payload prior to launch and post launch</a:t>
                      </a:r>
                      <a:endParaRPr lang="en-US" sz="1200" dirty="0"/>
                    </a:p>
                  </a:txBody>
                  <a:tcPr marL="88091" marR="88091" marT="44046" marB="4404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3h prior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to/post-hazardous op</a:t>
                      </a:r>
                      <a:endParaRPr lang="en-US" sz="12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8091" marR="88091" marT="44046" marB="44046"/>
                </a:tc>
              </a:tr>
              <a:tr h="299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 safety</a:t>
                      </a:r>
                      <a:r>
                        <a:rPr lang="en-US" sz="1200" baseline="0" dirty="0" smtClean="0"/>
                        <a:t> insight</a:t>
                      </a:r>
                      <a:endParaRPr lang="en-US" sz="1200" dirty="0"/>
                    </a:p>
                  </a:txBody>
                  <a:tcPr marL="88091" marR="88091" marT="44046" marB="4404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Payload</a:t>
                      </a:r>
                      <a:r>
                        <a:rPr lang="en-US" sz="1200" baseline="0" dirty="0" smtClean="0"/>
                        <a:t> value</a:t>
                      </a:r>
                      <a:endParaRPr lang="en-US" sz="1200" dirty="0"/>
                    </a:p>
                  </a:txBody>
                  <a:tcPr marL="88091" marR="88091" marT="44046" marB="44046"/>
                </a:tc>
              </a:tr>
              <a:tr h="5088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Number of successful flights at the required condition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88091" marR="88091" marT="44046" marB="44046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88091" marR="88091" marT="44046" marB="44046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032547" y="6233842"/>
            <a:ext cx="262466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97511" y="5315870"/>
            <a:ext cx="18669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1753" y="2798233"/>
            <a:ext cx="2625458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-169069" y="2888862"/>
            <a:ext cx="2396886" cy="158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7952" y="3984464"/>
            <a:ext cx="370871" cy="45739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~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92" y="2602456"/>
            <a:ext cx="886861" cy="579585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r"/>
            <a:r>
              <a:rPr lang="en-US" dirty="0" smtClean="0"/>
              <a:t>100km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(MSL)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545" y="4946753"/>
            <a:ext cx="685802" cy="579585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r"/>
            <a:r>
              <a:rPr lang="en-US" dirty="0" smtClean="0"/>
              <a:t>6km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(AGL)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7058" y="1900167"/>
            <a:ext cx="2754401" cy="64630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ctr"/>
            <a:r>
              <a:rPr lang="en-US" i="1" dirty="0" smtClean="0"/>
              <a:t>Longer duration reduced </a:t>
            </a:r>
          </a:p>
          <a:p>
            <a:pPr algn="ctr"/>
            <a:r>
              <a:rPr lang="en-US" i="1" dirty="0" smtClean="0"/>
              <a:t>gravity applications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25036" y="3556068"/>
            <a:ext cx="3258445" cy="64630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ctr"/>
            <a:r>
              <a:rPr lang="en-US" i="1" dirty="0" smtClean="0"/>
              <a:t>High altitude, Long duration, </a:t>
            </a:r>
          </a:p>
          <a:p>
            <a:pPr algn="ctr"/>
            <a:r>
              <a:rPr lang="en-US" i="1" dirty="0" smtClean="0"/>
              <a:t>Reduced Gravity Applications 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308323" y="5423539"/>
            <a:ext cx="2691873" cy="646309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ctr"/>
            <a:r>
              <a:rPr lang="en-US" i="1" dirty="0" smtClean="0"/>
              <a:t>Approach and Precision </a:t>
            </a:r>
          </a:p>
          <a:p>
            <a:pPr algn="ctr"/>
            <a:r>
              <a:rPr lang="en-US" i="1" dirty="0" smtClean="0"/>
              <a:t>Landing Applications</a:t>
            </a:r>
            <a:endParaRPr lang="en-US" i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64147" y="2793471"/>
            <a:ext cx="16522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64084" y="5144118"/>
            <a:ext cx="16522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32549" y="5142530"/>
            <a:ext cx="2625458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228831" y="3903443"/>
            <a:ext cx="983371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r"/>
            <a:r>
              <a:rPr lang="en-US" i="1" dirty="0" smtClean="0"/>
              <a:t>altitude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7802" y="1143920"/>
            <a:ext cx="3634629" cy="4001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Basic Service Requirements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0922" y="5182521"/>
            <a:ext cx="441377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0922" y="3188620"/>
            <a:ext cx="441377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0922" y="1639221"/>
            <a:ext cx="441377" cy="36931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571" y="4443441"/>
            <a:ext cx="750316" cy="584763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r"/>
            <a:r>
              <a:rPr lang="en-US" dirty="0" smtClean="0"/>
              <a:t>20km</a:t>
            </a:r>
          </a:p>
          <a:p>
            <a:pPr algn="r"/>
            <a:r>
              <a:rPr lang="en-US" sz="1400" dirty="0" smtClean="0"/>
              <a:t>(MSL)</a:t>
            </a:r>
            <a:endParaRPr lang="en-US" sz="1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866382" y="4624611"/>
            <a:ext cx="16522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50979" y="4626200"/>
            <a:ext cx="2625458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64084" y="4685142"/>
            <a:ext cx="370871" cy="457390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~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Awards (August 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270073"/>
            <a:ext cx="8229023" cy="4856744"/>
          </a:xfrm>
        </p:spPr>
        <p:txBody>
          <a:bodyPr/>
          <a:lstStyle/>
          <a:p>
            <a:r>
              <a:rPr lang="en-US" dirty="0" smtClean="0"/>
              <a:t>Flight Opportunities Program has selected Seven Companies to provide flight and payload integration services</a:t>
            </a:r>
          </a:p>
          <a:p>
            <a:pPr lvl="1"/>
            <a:r>
              <a:rPr lang="en-US" dirty="0" smtClean="0"/>
              <a:t>Armadillo Aerospace, Heath, Texas</a:t>
            </a:r>
          </a:p>
          <a:p>
            <a:pPr lvl="1"/>
            <a:r>
              <a:rPr lang="en-US" dirty="0" smtClean="0"/>
              <a:t>Near Space Corporation, Tillamook, Ore.</a:t>
            </a:r>
          </a:p>
          <a:p>
            <a:pPr lvl="1"/>
            <a:r>
              <a:rPr lang="en-US" dirty="0" err="1" smtClean="0"/>
              <a:t>Masten</a:t>
            </a:r>
            <a:r>
              <a:rPr lang="en-US" dirty="0" smtClean="0"/>
              <a:t> Space Systems, Mojave, Calif.</a:t>
            </a:r>
          </a:p>
          <a:p>
            <a:pPr lvl="1"/>
            <a:r>
              <a:rPr lang="en-US" dirty="0" smtClean="0"/>
              <a:t>Up Aerospace Inc., Highlands Ranch, Colo.</a:t>
            </a:r>
          </a:p>
          <a:p>
            <a:pPr lvl="1"/>
            <a:r>
              <a:rPr lang="en-US" dirty="0" smtClean="0"/>
              <a:t>Virgin Galactic, Mojave, Calif.</a:t>
            </a:r>
          </a:p>
          <a:p>
            <a:pPr lvl="1"/>
            <a:r>
              <a:rPr lang="en-US" dirty="0" err="1" smtClean="0"/>
              <a:t>Whittinghill</a:t>
            </a:r>
            <a:r>
              <a:rPr lang="en-US" dirty="0" smtClean="0"/>
              <a:t> Aerospace LLC, Camarillo, Calif.</a:t>
            </a:r>
          </a:p>
          <a:p>
            <a:pPr lvl="1"/>
            <a:r>
              <a:rPr lang="en-US" dirty="0" smtClean="0"/>
              <a:t>XCOR, Mojave, Calif.</a:t>
            </a:r>
          </a:p>
          <a:p>
            <a:r>
              <a:rPr lang="en-US" dirty="0" smtClean="0"/>
              <a:t>IDIQ Contracts with Two Year Period of Performance</a:t>
            </a:r>
          </a:p>
          <a:p>
            <a:r>
              <a:rPr lang="en-US" dirty="0" smtClean="0"/>
              <a:t>Total Contract Value - $10M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Suborbital Flight Schedule (tentative)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56" y="1308577"/>
            <a:ext cx="8129283" cy="4940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4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Current Program focus is Suborbital flight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Frequent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Commercial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Low Cost Access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Program Solicits &amp; Flies Payloads in Relevant Environment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Payloads through Open Calls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Payloads from OCT pipeline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Payloads from NASA Mission Directorates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Payloads from Other Government Agencies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12260</TotalTime>
  <Words>791</Words>
  <Application>Microsoft Office PowerPoint</Application>
  <PresentationFormat>Letter Paper (8.5x11 in)</PresentationFormat>
  <Paragraphs>170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Space Technology Program – Overview</vt:lpstr>
      <vt:lpstr>Flight Opportunities Program</vt:lpstr>
      <vt:lpstr>Flight Opportunities Program Funding </vt:lpstr>
      <vt:lpstr>Acquisition Strategy for Flight &amp; Payload Integration Services</vt:lpstr>
      <vt:lpstr>Commercial sRLV RFP Requirements</vt:lpstr>
      <vt:lpstr>Contract Awards (August 2011)</vt:lpstr>
      <vt:lpstr>Suborbital Flight Schedule (tentative)</vt:lpstr>
      <vt:lpstr>Summary</vt:lpstr>
    </vt:vector>
  </TitlesOfParts>
  <Company>LM ES&amp;S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Tricia Talbert</dc:creator>
  <cp:lastModifiedBy>AST</cp:lastModifiedBy>
  <cp:revision>489</cp:revision>
  <cp:lastPrinted>2011-04-28T13:22:13Z</cp:lastPrinted>
  <dcterms:created xsi:type="dcterms:W3CDTF">2011-10-11T21:08:20Z</dcterms:created>
  <dcterms:modified xsi:type="dcterms:W3CDTF">2011-10-14T14:06:42Z</dcterms:modified>
</cp:coreProperties>
</file>