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89" r:id="rId2"/>
    <p:sldId id="505" r:id="rId3"/>
    <p:sldId id="504" r:id="rId4"/>
    <p:sldId id="499" r:id="rId5"/>
    <p:sldId id="500" r:id="rId6"/>
    <p:sldId id="501" r:id="rId7"/>
    <p:sldId id="502" r:id="rId8"/>
    <p:sldId id="509" r:id="rId9"/>
    <p:sldId id="508" r:id="rId10"/>
    <p:sldId id="506" r:id="rId11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1A3360"/>
    <a:srgbClr val="000066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0806" autoAdjust="0"/>
    <p:restoredTop sz="94660"/>
  </p:normalViewPr>
  <p:slideViewPr>
    <p:cSldViewPr>
      <p:cViewPr>
        <p:scale>
          <a:sx n="75" d="100"/>
          <a:sy n="75" d="100"/>
        </p:scale>
        <p:origin x="-51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9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9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FC86A26-220D-4C39-9361-16C053F14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3330575"/>
            <a:ext cx="743585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89F200A-B1AC-4604-9D27-3374FFC9D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35843" name="Slide Number Placeholder 3"/>
          <p:cNvSpPr txBox="1">
            <a:spLocks noGrp="1"/>
          </p:cNvSpPr>
          <p:nvPr/>
        </p:nvSpPr>
        <p:spPr bwMode="auto">
          <a:xfrm>
            <a:off x="5267325" y="6657975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/>
            <a:fld id="{415991C5-4538-492E-9899-492749C9219C}" type="slidenum">
              <a:rPr lang="en-US" sz="1200">
                <a:latin typeface="Calibri" pitchFamily="34" charset="0"/>
              </a:rPr>
              <a:pPr algn="r"/>
              <a:t>9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3"/>
            <a:endParaRPr lang="en-US" smtClean="0"/>
          </a:p>
          <a:p>
            <a:pPr lvl="3"/>
            <a:endParaRPr lang="en-US" smtClean="0"/>
          </a:p>
          <a:p>
            <a:pPr lvl="4"/>
            <a:endParaRPr lang="en-US" smtClean="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457200" y="0"/>
            <a:ext cx="0" cy="1676400"/>
          </a:xfrm>
          <a:prstGeom prst="line">
            <a:avLst/>
          </a:prstGeom>
          <a:noFill/>
          <a:ln w="9525">
            <a:solidFill>
              <a:srgbClr val="1A336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000">
              <a:ea typeface="+mn-ea"/>
              <a:cs typeface="+mn-cs"/>
            </a:endParaRPr>
          </a:p>
        </p:txBody>
      </p:sp>
      <p:sp>
        <p:nvSpPr>
          <p:cNvPr id="18439" name="Rectangle 7"/>
          <p:cNvSpPr>
            <a:spLocks noChangeArrowheads="1"/>
          </p:cNvSpPr>
          <p:nvPr userDrawn="1"/>
        </p:nvSpPr>
        <p:spPr bwMode="auto">
          <a:xfrm>
            <a:off x="457200" y="6215063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tabLst>
                <a:tab pos="4002088" algn="ctr"/>
              </a:tabLst>
              <a:defRPr/>
            </a:pPr>
            <a:r>
              <a:rPr lang="en-US" sz="700">
                <a:ea typeface="ＭＳ Ｐゴシック" pitchFamily="34" charset="-128"/>
                <a:cs typeface="+mn-cs"/>
              </a:rPr>
              <a:t>Page </a:t>
            </a:r>
            <a:fld id="{D9FAC026-6194-442A-8A11-7712D88ABB78}" type="slidenum">
              <a:rPr lang="en-US" sz="700">
                <a:ea typeface="ＭＳ Ｐゴシック" pitchFamily="34" charset="-128"/>
                <a:cs typeface="+mn-cs"/>
              </a:rPr>
              <a:pPr>
                <a:tabLst>
                  <a:tab pos="4002088" algn="ctr"/>
                </a:tabLst>
                <a:defRPr/>
              </a:pPr>
              <a:t>‹#›</a:t>
            </a:fld>
            <a:r>
              <a:rPr lang="en-US" sz="700">
                <a:ea typeface="ＭＳ Ｐゴシック" pitchFamily="34" charset="-128"/>
                <a:cs typeface="+mn-cs"/>
              </a:rPr>
              <a:t>	</a:t>
            </a:r>
            <a:fld id="{9CE5101E-01B6-4E57-9F11-14F835C873BE}" type="datetime5">
              <a:rPr lang="en-US" sz="700">
                <a:ea typeface="ＭＳ Ｐゴシック" pitchFamily="34" charset="-128"/>
                <a:cs typeface="+mn-cs"/>
              </a:rPr>
              <a:pPr>
                <a:tabLst>
                  <a:tab pos="4002088" algn="ctr"/>
                </a:tabLst>
                <a:defRPr/>
              </a:pPr>
              <a:t>11-May-11</a:t>
            </a:fld>
            <a:endParaRPr lang="en-US" sz="700">
              <a:ea typeface="ＭＳ Ｐゴシック" pitchFamily="34" charset="-128"/>
              <a:cs typeface="+mn-cs"/>
            </a:endParaRPr>
          </a:p>
        </p:txBody>
      </p:sp>
      <p:pic>
        <p:nvPicPr>
          <p:cNvPr id="1030" name="Picture 9" descr="xl-solo-rgb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305800" y="6400800"/>
            <a:ext cx="371475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  <a:ea typeface="ＭＳ Ｐゴシック"/>
          <a:cs typeface="ＭＳ Ｐゴシック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rgbClr val="527186"/>
        </a:buClr>
        <a:buSzPct val="75000"/>
        <a:buFont typeface="Wingdings" pitchFamily="2" charset="2"/>
        <a:buChar char="Ø"/>
        <a:defRPr sz="2800">
          <a:solidFill>
            <a:srgbClr val="1A336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rgbClr val="527186"/>
        </a:buClr>
        <a:buSzPct val="75000"/>
        <a:buFont typeface="Wingdings" pitchFamily="2" charset="2"/>
        <a:buChar char="Ø"/>
        <a:defRPr sz="2400">
          <a:solidFill>
            <a:srgbClr val="1A336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Char char="•"/>
        <a:defRPr sz="2000">
          <a:solidFill>
            <a:srgbClr val="1A33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" y="3505200"/>
            <a:ext cx="8991600" cy="1295400"/>
          </a:xfrm>
        </p:spPr>
        <p:txBody>
          <a:bodyPr anchor="t"/>
          <a:lstStyle/>
          <a:p>
            <a:pPr algn="ctr" eaLnBrk="1" hangingPunct="1"/>
            <a:r>
              <a:rPr lang="en-US" smtClean="0"/>
              <a:t>Risk Management Working Group</a:t>
            </a:r>
            <a:br>
              <a:rPr lang="en-US" smtClean="0"/>
            </a:br>
            <a:r>
              <a:rPr lang="en-US" smtClean="0"/>
              <a:t>May 11, 2011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486400" y="4876800"/>
            <a:ext cx="3276600" cy="129540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1600" b="1" smtClean="0"/>
              <a:t>Chris Kunstadter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1600" b="1" smtClean="0"/>
              <a:t>Senior Vice President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1600" b="1" smtClean="0"/>
              <a:t>XL Insurance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1600" b="1" smtClean="0"/>
              <a:t>(+1) 212-915-6387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1600" b="1" smtClean="0"/>
              <a:t>chris.kunstadter@xlgroup.com</a:t>
            </a:r>
          </a:p>
        </p:txBody>
      </p:sp>
      <p:pic>
        <p:nvPicPr>
          <p:cNvPr id="16387" name="Picture 4" descr="XL_satellites_xlc"/>
          <p:cNvPicPr>
            <a:picLocks noChangeAspect="1" noChangeArrowheads="1"/>
          </p:cNvPicPr>
          <p:nvPr/>
        </p:nvPicPr>
        <p:blipFill>
          <a:blip r:embed="rId3"/>
          <a:srcRect t="1587" b="18483"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3"/>
          <p:cNvSpPr>
            <a:spLocks noGrp="1"/>
          </p:cNvSpPr>
          <p:nvPr>
            <p:ph type="title" idx="4294967295"/>
          </p:nvPr>
        </p:nvSpPr>
        <p:spPr>
          <a:xfrm>
            <a:off x="457200" y="76200"/>
            <a:ext cx="8229600" cy="1041400"/>
          </a:xfrm>
        </p:spPr>
        <p:txBody>
          <a:bodyPr anchor="ctr"/>
          <a:lstStyle/>
          <a:p>
            <a:r>
              <a:rPr lang="en-US" sz="2400" smtClean="0"/>
              <a:t>Risk Management Working Group Observations</a:t>
            </a:r>
          </a:p>
        </p:txBody>
      </p:sp>
      <p:sp>
        <p:nvSpPr>
          <p:cNvPr id="36866" name="Content Placeholder 4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mtClean="0"/>
              <a:t>COMSTAC affirms the critically important role of FAA/AST as the only federal agency with authority to regulate commercial human spaceflight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RMWG Topics</a:t>
            </a:r>
            <a:br>
              <a:rPr lang="en-US" smtClean="0"/>
            </a:br>
            <a:endParaRPr lang="en-US" smtClean="0"/>
          </a:p>
        </p:txBody>
      </p:sp>
      <p:sp>
        <p:nvSpPr>
          <p:cNvPr id="18434" name="Content Placeholder 5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3735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3200" b="1" smtClean="0"/>
              <a:t>Commercial launch indemnification regime extension expires December 31, 2012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3200" b="1" smtClean="0"/>
              <a:t>FAA/AST public hearing on “Regulatory Approach for Commercial Orbital Human Spaceflight”, May 26, 2011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3200" b="1" smtClean="0"/>
              <a:t>White House’s pending review of 2004 U.S. Space Transportation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U.S. Space Transportation Policy Review</a:t>
            </a:r>
            <a:br>
              <a:rPr lang="en-US" smtClean="0"/>
            </a:br>
            <a:endParaRPr lang="en-US" smtClean="0"/>
          </a:p>
        </p:txBody>
      </p:sp>
      <p:sp>
        <p:nvSpPr>
          <p:cNvPr id="22530" name="Content Placeholder 5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2400" b="1" smtClean="0"/>
              <a:t>National Security staff &amp; OSTP request industry input for planned White House review of 2004 U.S. Space Transportation Policy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2400" b="1" smtClean="0"/>
              <a:t>COMSTAC to provide written feedback to FAA by May 26, 2011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z="2000" smtClean="0"/>
              <a:t>White paper on topics of interest to U.S. industry (10pp max)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z="2000" smtClean="0"/>
              <a:t>Individual company or association inputs on specialized areas of concern (2pp max each)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z="2400" b="1" smtClean="0"/>
              <a:t>WH staff to address COMSTAC tomorrow on this task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History – The 2004 Policy</a:t>
            </a:r>
            <a:br>
              <a:rPr lang="en-US" smtClean="0"/>
            </a:br>
            <a:endParaRPr lang="en-US" smtClean="0"/>
          </a:p>
        </p:txBody>
      </p:sp>
      <p:sp>
        <p:nvSpPr>
          <p:cNvPr id="2457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400" b="1" smtClean="0"/>
              <a:t>“…ensure the Nation’s ability to maintain access to and use space for U.S. national and homeland security, and civil, scientific, and economic interests.”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400" b="1" smtClean="0"/>
              <a:t>Followed 2004 Space Exploration Policy and Columbia accident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400" b="1" smtClean="0"/>
              <a:t>Recognized replacement of Shuttle with crew exploration vehicle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endParaRPr lang="en-US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2004 Goals and Objectives</a:t>
            </a:r>
            <a:br>
              <a:rPr lang="en-US" smtClean="0"/>
            </a:br>
            <a:endParaRPr lang="en-US" smtClean="0"/>
          </a:p>
        </p:txBody>
      </p:sp>
      <p:sp>
        <p:nvSpPr>
          <p:cNvPr id="2662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Ensure availability of </a:t>
            </a:r>
            <a:r>
              <a:rPr lang="en-US" sz="2000" b="1" smtClean="0">
                <a:solidFill>
                  <a:srgbClr val="A50021"/>
                </a:solidFill>
              </a:rPr>
              <a:t>reliable</a:t>
            </a:r>
            <a:r>
              <a:rPr lang="en-US" sz="2000" b="1" smtClean="0"/>
              <a:t> and </a:t>
            </a:r>
            <a:r>
              <a:rPr lang="en-US" sz="2000" b="1" smtClean="0">
                <a:solidFill>
                  <a:srgbClr val="A50021"/>
                </a:solidFill>
              </a:rPr>
              <a:t>affordable </a:t>
            </a:r>
            <a:r>
              <a:rPr lang="en-US" sz="2000" b="1" smtClean="0"/>
              <a:t>transportation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Demonstrate </a:t>
            </a:r>
            <a:r>
              <a:rPr lang="en-US" sz="2000" b="1" smtClean="0">
                <a:solidFill>
                  <a:srgbClr val="A50021"/>
                </a:solidFill>
              </a:rPr>
              <a:t>operationally-responsive</a:t>
            </a:r>
            <a:r>
              <a:rPr lang="en-US" sz="2000" b="1" smtClean="0"/>
              <a:t> capability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Develop </a:t>
            </a:r>
            <a:r>
              <a:rPr lang="en-US" sz="2000" b="1" smtClean="0">
                <a:solidFill>
                  <a:srgbClr val="A50021"/>
                </a:solidFill>
              </a:rPr>
              <a:t>human space exploration </a:t>
            </a:r>
            <a:r>
              <a:rPr lang="en-US" sz="2000" b="1" smtClean="0"/>
              <a:t>beyond low earth orbit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Technology development for </a:t>
            </a:r>
            <a:r>
              <a:rPr lang="en-US" sz="2000" b="1" smtClean="0">
                <a:solidFill>
                  <a:srgbClr val="A50021"/>
                </a:solidFill>
              </a:rPr>
              <a:t>next generation space transportation </a:t>
            </a:r>
            <a:r>
              <a:rPr lang="en-US" sz="2000" b="1" smtClean="0"/>
              <a:t>with focus on reliability, responsiveness and cost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Encourage and facilitate U.S. </a:t>
            </a:r>
            <a:r>
              <a:rPr lang="en-US" sz="2000" b="1" smtClean="0">
                <a:solidFill>
                  <a:srgbClr val="A50021"/>
                </a:solidFill>
              </a:rPr>
              <a:t>commercial space</a:t>
            </a:r>
            <a:r>
              <a:rPr lang="en-US" sz="2000" b="1" smtClean="0"/>
              <a:t> transportation </a:t>
            </a:r>
            <a:r>
              <a:rPr lang="en-US" sz="2000" b="1" smtClean="0">
                <a:solidFill>
                  <a:srgbClr val="A50021"/>
                </a:solidFill>
              </a:rPr>
              <a:t>industry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sz="2000" b="1" smtClean="0"/>
              <a:t>Sustain and promote </a:t>
            </a:r>
            <a:r>
              <a:rPr lang="en-US" sz="2000" b="1" smtClean="0">
                <a:solidFill>
                  <a:srgbClr val="A50021"/>
                </a:solidFill>
              </a:rPr>
              <a:t>domestic industrial base </a:t>
            </a:r>
            <a:r>
              <a:rPr lang="en-US" sz="2000" b="1" smtClean="0"/>
              <a:t>to meet national security and civil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Changed?</a:t>
            </a:r>
            <a:br>
              <a:rPr lang="en-US" smtClean="0"/>
            </a:br>
            <a:endParaRPr lang="en-US" smtClean="0"/>
          </a:p>
        </p:txBody>
      </p:sp>
      <p:sp>
        <p:nvSpPr>
          <p:cNvPr id="2867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b="1" smtClean="0"/>
              <a:t>Shuttle retiring, Constellation on hold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b="1" smtClean="0"/>
              <a:t>Civil space programs under pressure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b="1" smtClean="0"/>
              <a:t>Global economic conditions have deteriorated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b="1" smtClean="0"/>
              <a:t>Commercial space transportation flourishing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lang="en-US" b="1" smtClean="0"/>
              <a:t>Regular commercial human spaceflight imminent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Can We Do To Achieve…</a:t>
            </a:r>
            <a:br>
              <a:rPr lang="en-US" smtClean="0"/>
            </a:br>
            <a:endParaRPr lang="en-US" smtClean="0"/>
          </a:p>
        </p:txBody>
      </p:sp>
      <p:sp>
        <p:nvSpPr>
          <p:cNvPr id="3072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sz="3200" b="1" i="1" smtClean="0">
                <a:solidFill>
                  <a:srgbClr val="A50021"/>
                </a:solidFill>
              </a:rPr>
              <a:t>Availability?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sz="3200" b="1" i="1" smtClean="0">
                <a:solidFill>
                  <a:srgbClr val="A50021"/>
                </a:solidFill>
              </a:rPr>
              <a:t>Reliability?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sz="3200" b="1" i="1" smtClean="0">
                <a:solidFill>
                  <a:srgbClr val="A50021"/>
                </a:solidFill>
              </a:rPr>
              <a:t>Responsiveness?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sz="3200" b="1" i="1" smtClean="0">
                <a:solidFill>
                  <a:srgbClr val="A50021"/>
                </a:solidFill>
              </a:rPr>
              <a:t>Affordability?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sz="1800" smtClean="0"/>
              <a:t>Creation of actionable language and activities that the U.S. Government can do to foster the U.S. industrial base and competitiveness. For example, </a:t>
            </a:r>
          </a:p>
          <a:p>
            <a:pPr lvl="1"/>
            <a:r>
              <a:rPr lang="en-US" sz="1800" smtClean="0"/>
              <a:t>The U.S. Government should become a stable, predictable, reliable user of commercial launch services</a:t>
            </a:r>
          </a:p>
          <a:p>
            <a:pPr lvl="1"/>
            <a:r>
              <a:rPr lang="en-US" sz="1800" smtClean="0"/>
              <a:t>The U.S. Government should facilitate certification and licensing of new entrants</a:t>
            </a:r>
          </a:p>
          <a:p>
            <a:r>
              <a:rPr lang="en-US" sz="1800" smtClean="0"/>
              <a:t>Goal of reducing the cost of commercial launch services to enhance competitiveness of the U.S. launch industry in the international marketplace, and to fundamentally transform the U.S. into a spacefaring nation</a:t>
            </a:r>
          </a:p>
          <a:p>
            <a:r>
              <a:rPr lang="en-US" sz="1800" smtClean="0"/>
              <a:t>Extension and expansion of the liability risk-sharing regime, including limiting liability associated with human spaceflight participants</a:t>
            </a:r>
          </a:p>
          <a:p>
            <a:r>
              <a:rPr lang="en-US" sz="1800" smtClean="0"/>
              <a:t>Reform of the export control process to ensure competitiveness of the U.S. commercial space industry</a:t>
            </a:r>
          </a:p>
          <a:p>
            <a:endParaRPr lang="en-US" sz="1800" smtClean="0"/>
          </a:p>
        </p:txBody>
      </p:sp>
      <p:sp>
        <p:nvSpPr>
          <p:cNvPr id="32770" name="Title 1"/>
          <p:cNvSpPr>
            <a:spLocks/>
          </p:cNvSpPr>
          <p:nvPr/>
        </p:nvSpPr>
        <p:spPr bwMode="auto">
          <a:xfrm>
            <a:off x="457200" y="1984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800" b="1">
                <a:solidFill>
                  <a:schemeClr val="tx2"/>
                </a:solidFill>
              </a:rPr>
              <a:t>U.S. Space Transportation Policy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792163"/>
          </a:xfrm>
        </p:spPr>
        <p:txBody>
          <a:bodyPr anchor="ctr"/>
          <a:lstStyle/>
          <a:p>
            <a:r>
              <a:rPr lang="en-US" sz="2800" smtClean="0"/>
              <a:t>U.S. Space Transportation Policy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r>
              <a:rPr lang="en-US" sz="1800" smtClean="0"/>
              <a:t>Support for NASA to provide sufficient resources for the development and use of commercial human and cargo spaceflight </a:t>
            </a:r>
          </a:p>
          <a:p>
            <a:r>
              <a:rPr lang="en-US" sz="1800" smtClean="0"/>
              <a:t>FAA/AST is both the proper and the legal entity to issue licenses for commercial human spaceflight, including NASA’s commercial crew program</a:t>
            </a:r>
          </a:p>
          <a:p>
            <a:r>
              <a:rPr lang="en-US" sz="1800" smtClean="0"/>
              <a:t>Critically important role of FAA/AST as the only federal agency with authority to regulate commercial human spaceflight</a:t>
            </a:r>
          </a:p>
          <a:p>
            <a:r>
              <a:rPr lang="en-US" sz="1800" smtClean="0"/>
              <a:t>Suborbital human and scientific spaceflight policy specifically addressed, as well as encouraging U.S. Government to be customers</a:t>
            </a:r>
          </a:p>
          <a:p>
            <a:r>
              <a:rPr lang="en-US" sz="1800" smtClean="0"/>
              <a:t>Ensuring safe commercial access to suborbital space and beyond</a:t>
            </a:r>
          </a:p>
          <a:p>
            <a:r>
              <a:rPr lang="en-US" sz="1800" smtClean="0"/>
              <a:t>Providing capacity support to allow affordable commercial launch services</a:t>
            </a:r>
          </a:p>
          <a:p>
            <a:r>
              <a:rPr lang="en-US" sz="1800" smtClean="0"/>
              <a:t>Technology development and improvement of in-space propulsion, range infrastructure, ground systems and associated space flight support 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xl ins-screen">
  <a:themeElements>
    <a:clrScheme name="1_xl ins-screen 8">
      <a:dk1>
        <a:srgbClr val="000000"/>
      </a:dk1>
      <a:lt1>
        <a:srgbClr val="FFFFFF"/>
      </a:lt1>
      <a:dk2>
        <a:srgbClr val="777777"/>
      </a:dk2>
      <a:lt2>
        <a:srgbClr val="51471E"/>
      </a:lt2>
      <a:accent1>
        <a:srgbClr val="B7DCEF"/>
      </a:accent1>
      <a:accent2>
        <a:srgbClr val="3C80A6"/>
      </a:accent2>
      <a:accent3>
        <a:srgbClr val="FFFFFF"/>
      </a:accent3>
      <a:accent4>
        <a:srgbClr val="000000"/>
      </a:accent4>
      <a:accent5>
        <a:srgbClr val="D8EBF6"/>
      </a:accent5>
      <a:accent6>
        <a:srgbClr val="357396"/>
      </a:accent6>
      <a:hlink>
        <a:srgbClr val="F5D1A7"/>
      </a:hlink>
      <a:folHlink>
        <a:srgbClr val="496349"/>
      </a:folHlink>
    </a:clrScheme>
    <a:fontScheme name="1_xl ins-scree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xl ins-screen 1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xl ins-screen 2">
        <a:dk1>
          <a:srgbClr val="000000"/>
        </a:dk1>
        <a:lt1>
          <a:srgbClr val="DED7BD"/>
        </a:lt1>
        <a:dk2>
          <a:srgbClr val="00000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ECE8DB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3">
        <a:dk1>
          <a:srgbClr val="000000"/>
        </a:dk1>
        <a:lt1>
          <a:srgbClr val="D0CFCC"/>
        </a:lt1>
        <a:dk2>
          <a:srgbClr val="00000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E4E4E2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4B7ACF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4">
        <a:dk1>
          <a:srgbClr val="000000"/>
        </a:dk1>
        <a:lt1>
          <a:srgbClr val="DFD3BD"/>
        </a:lt1>
        <a:dk2>
          <a:srgbClr val="00000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ECE6DB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5">
        <a:dk1>
          <a:srgbClr val="000000"/>
        </a:dk1>
        <a:lt1>
          <a:srgbClr val="D4DDDD"/>
        </a:lt1>
        <a:dk2>
          <a:srgbClr val="00000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E6EBEB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6">
        <a:dk1>
          <a:srgbClr val="000000"/>
        </a:dk1>
        <a:lt1>
          <a:srgbClr val="BEC9D9"/>
        </a:lt1>
        <a:dk2>
          <a:srgbClr val="00000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DBE1E9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7">
        <a:dk1>
          <a:srgbClr val="000000"/>
        </a:dk1>
        <a:lt1>
          <a:srgbClr val="FFFFFF"/>
        </a:lt1>
        <a:dk2>
          <a:srgbClr val="808080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FFFFFF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xl ins-screen 8">
        <a:dk1>
          <a:srgbClr val="000000"/>
        </a:dk1>
        <a:lt1>
          <a:srgbClr val="FFFFFF"/>
        </a:lt1>
        <a:dk2>
          <a:srgbClr val="777777"/>
        </a:dk2>
        <a:lt2>
          <a:srgbClr val="51471E"/>
        </a:lt2>
        <a:accent1>
          <a:srgbClr val="B7DCEF"/>
        </a:accent1>
        <a:accent2>
          <a:srgbClr val="3C80A6"/>
        </a:accent2>
        <a:accent3>
          <a:srgbClr val="FFFFFF"/>
        </a:accent3>
        <a:accent4>
          <a:srgbClr val="000000"/>
        </a:accent4>
        <a:accent5>
          <a:srgbClr val="D8EBF6"/>
        </a:accent5>
        <a:accent6>
          <a:srgbClr val="357396"/>
        </a:accent6>
        <a:hlink>
          <a:srgbClr val="F5D1A7"/>
        </a:hlink>
        <a:folHlink>
          <a:srgbClr val="49634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506</Words>
  <Application>Microsoft Office PowerPoint</Application>
  <PresentationFormat>On-screen Show (4:3)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ＭＳ Ｐゴシック</vt:lpstr>
      <vt:lpstr>Wingdings</vt:lpstr>
      <vt:lpstr>Calibri</vt:lpstr>
      <vt:lpstr>1_xl ins-screen</vt:lpstr>
      <vt:lpstr>Risk Management Working Group May 11, 2011</vt:lpstr>
      <vt:lpstr>RMWG Topics </vt:lpstr>
      <vt:lpstr>U.S. Space Transportation Policy Review </vt:lpstr>
      <vt:lpstr>History – The 2004 Policy </vt:lpstr>
      <vt:lpstr>2004 Goals and Objectives </vt:lpstr>
      <vt:lpstr>What’s Changed? </vt:lpstr>
      <vt:lpstr>What Can We Do To Achieve… </vt:lpstr>
      <vt:lpstr>Slide 8</vt:lpstr>
      <vt:lpstr>U.S. Space Transportation Policy</vt:lpstr>
      <vt:lpstr>Risk Management Working Group Observations</vt:lpstr>
    </vt:vector>
  </TitlesOfParts>
  <Company>XLGS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 Insurance Primer</dc:title>
  <dc:creator>Christopher Kunstadter</dc:creator>
  <cp:lastModifiedBy>AST</cp:lastModifiedBy>
  <cp:revision>19</cp:revision>
  <dcterms:created xsi:type="dcterms:W3CDTF">2011-04-25T18:43:03Z</dcterms:created>
  <dcterms:modified xsi:type="dcterms:W3CDTF">2011-05-11T19:44:17Z</dcterms:modified>
</cp:coreProperties>
</file>