
<file path=[Content_Types].xml><?xml version="1.0" encoding="utf-8"?>
<Types xmlns="http://schemas.openxmlformats.org/package/2006/content-types"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60" r:id="rId1"/>
    <p:sldMasterId id="2147483673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58" r:id="rId5"/>
    <p:sldId id="340" r:id="rId6"/>
    <p:sldId id="331" r:id="rId7"/>
    <p:sldId id="339" r:id="rId8"/>
    <p:sldId id="334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clrMru>
    <a:srgbClr val="669900"/>
    <a:srgbClr val="800000"/>
    <a:srgbClr val="336699"/>
    <a:srgbClr val="FF6600"/>
    <a:srgbClr val="7030A0"/>
    <a:srgbClr val="333300"/>
    <a:srgbClr val="FFFFFF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0235" autoAdjust="0"/>
    <p:restoredTop sz="99497" autoAdjust="0"/>
  </p:normalViewPr>
  <p:slideViewPr>
    <p:cSldViewPr>
      <p:cViewPr>
        <p:scale>
          <a:sx n="100" d="100"/>
          <a:sy n="100" d="100"/>
        </p:scale>
        <p:origin x="-80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DC9BA-978B-4424-8720-1302F49D930A}" type="datetimeFigureOut">
              <a:rPr lang="en-US" smtClean="0"/>
              <a:pPr/>
              <a:t>5/10/12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53937-2C34-4A20-A7B2-8EB3D83D1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53680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8FA8A-DD6D-4798-9208-4E5430426FB0}" type="datetimeFigureOut">
              <a:rPr lang="en-US" smtClean="0"/>
              <a:pPr/>
              <a:t>5/10/12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C6D9D-D62B-4105-BD97-231144787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70006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itle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953000"/>
            <a:ext cx="7772400" cy="609600"/>
          </a:xfrm>
        </p:spPr>
        <p:txBody>
          <a:bodyPr/>
          <a:lstStyle>
            <a:lvl1pPr algn="ctr">
              <a:defRPr sz="2800">
                <a:latin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638800"/>
            <a:ext cx="6400800" cy="685800"/>
          </a:xfrm>
        </p:spPr>
        <p:txBody>
          <a:bodyPr/>
          <a:lstStyle>
            <a:lvl1pPr marL="0" indent="0" algn="ctr">
              <a:buFont typeface="Wingdings" charset="2"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386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itle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953000"/>
            <a:ext cx="7772400" cy="609600"/>
          </a:xfrm>
        </p:spPr>
        <p:txBody>
          <a:bodyPr/>
          <a:lstStyle>
            <a:lvl1pPr algn="ctr">
              <a:defRPr sz="2800">
                <a:latin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638800"/>
            <a:ext cx="6400800" cy="685800"/>
          </a:xfrm>
        </p:spPr>
        <p:txBody>
          <a:bodyPr/>
          <a:lstStyle>
            <a:lvl1pPr marL="0" indent="0" algn="ctr">
              <a:buFont typeface="Wingdings" charset="2"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91495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50978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62132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31943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84283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75380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2723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15625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674999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032973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803299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386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3009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" name="Freeform 20"/>
          <p:cNvSpPr>
            <a:spLocks/>
          </p:cNvSpPr>
          <p:nvPr/>
        </p:nvSpPr>
        <p:spPr bwMode="auto">
          <a:xfrm>
            <a:off x="11113" y="1054100"/>
            <a:ext cx="1670050" cy="1184275"/>
          </a:xfrm>
          <a:custGeom>
            <a:avLst/>
            <a:gdLst/>
            <a:ahLst/>
            <a:cxnLst>
              <a:cxn ang="0">
                <a:pos x="1052" y="0"/>
              </a:cxn>
              <a:cxn ang="0">
                <a:pos x="866" y="180"/>
              </a:cxn>
              <a:cxn ang="0">
                <a:pos x="747" y="276"/>
              </a:cxn>
              <a:cxn ang="0">
                <a:pos x="612" y="373"/>
              </a:cxn>
              <a:cxn ang="0">
                <a:pos x="329" y="553"/>
              </a:cxn>
              <a:cxn ang="0">
                <a:pos x="105" y="694"/>
              </a:cxn>
              <a:cxn ang="0">
                <a:pos x="8" y="746"/>
              </a:cxn>
              <a:cxn ang="0">
                <a:pos x="0" y="344"/>
              </a:cxn>
              <a:cxn ang="0">
                <a:pos x="105" y="284"/>
              </a:cxn>
              <a:cxn ang="0">
                <a:pos x="224" y="209"/>
              </a:cxn>
              <a:cxn ang="0">
                <a:pos x="374" y="105"/>
              </a:cxn>
              <a:cxn ang="0">
                <a:pos x="485" y="8"/>
              </a:cxn>
              <a:cxn ang="0">
                <a:pos x="1052" y="0"/>
              </a:cxn>
            </a:cxnLst>
            <a:rect l="0" t="0" r="r" b="b"/>
            <a:pathLst>
              <a:path w="1052" h="746">
                <a:moveTo>
                  <a:pt x="1052" y="0"/>
                </a:moveTo>
                <a:lnTo>
                  <a:pt x="866" y="180"/>
                </a:lnTo>
                <a:lnTo>
                  <a:pt x="747" y="276"/>
                </a:lnTo>
                <a:lnTo>
                  <a:pt x="612" y="373"/>
                </a:lnTo>
                <a:lnTo>
                  <a:pt x="329" y="553"/>
                </a:lnTo>
                <a:lnTo>
                  <a:pt x="105" y="694"/>
                </a:lnTo>
                <a:lnTo>
                  <a:pt x="8" y="746"/>
                </a:lnTo>
                <a:lnTo>
                  <a:pt x="0" y="344"/>
                </a:lnTo>
                <a:lnTo>
                  <a:pt x="105" y="284"/>
                </a:lnTo>
                <a:lnTo>
                  <a:pt x="224" y="209"/>
                </a:lnTo>
                <a:lnTo>
                  <a:pt x="374" y="105"/>
                </a:lnTo>
                <a:lnTo>
                  <a:pt x="485" y="8"/>
                </a:lnTo>
                <a:lnTo>
                  <a:pt x="1052" y="0"/>
                </a:lnTo>
                <a:close/>
              </a:path>
            </a:pathLst>
          </a:custGeom>
          <a:solidFill>
            <a:srgbClr val="E2E3E4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4117" name="Freeform 21"/>
          <p:cNvSpPr>
            <a:spLocks/>
          </p:cNvSpPr>
          <p:nvPr/>
        </p:nvSpPr>
        <p:spPr bwMode="auto">
          <a:xfrm>
            <a:off x="6645275" y="1504950"/>
            <a:ext cx="2487613" cy="1858963"/>
          </a:xfrm>
          <a:custGeom>
            <a:avLst/>
            <a:gdLst/>
            <a:ahLst/>
            <a:cxnLst>
              <a:cxn ang="0">
                <a:pos x="1567" y="0"/>
              </a:cxn>
              <a:cxn ang="0">
                <a:pos x="1358" y="119"/>
              </a:cxn>
              <a:cxn ang="0">
                <a:pos x="1216" y="209"/>
              </a:cxn>
              <a:cxn ang="0">
                <a:pos x="910" y="418"/>
              </a:cxn>
              <a:cxn ang="0">
                <a:pos x="738" y="537"/>
              </a:cxn>
              <a:cxn ang="0">
                <a:pos x="574" y="664"/>
              </a:cxn>
              <a:cxn ang="0">
                <a:pos x="418" y="791"/>
              </a:cxn>
              <a:cxn ang="0">
                <a:pos x="283" y="910"/>
              </a:cxn>
              <a:cxn ang="0">
                <a:pos x="82" y="1097"/>
              </a:cxn>
              <a:cxn ang="0">
                <a:pos x="0" y="1171"/>
              </a:cxn>
              <a:cxn ang="0">
                <a:pos x="343" y="918"/>
              </a:cxn>
              <a:cxn ang="0">
                <a:pos x="656" y="701"/>
              </a:cxn>
              <a:cxn ang="0">
                <a:pos x="820" y="597"/>
              </a:cxn>
              <a:cxn ang="0">
                <a:pos x="977" y="500"/>
              </a:cxn>
              <a:cxn ang="0">
                <a:pos x="1193" y="380"/>
              </a:cxn>
              <a:cxn ang="0">
                <a:pos x="1373" y="291"/>
              </a:cxn>
              <a:cxn ang="0">
                <a:pos x="1552" y="209"/>
              </a:cxn>
              <a:cxn ang="0">
                <a:pos x="1567" y="0"/>
              </a:cxn>
            </a:cxnLst>
            <a:rect l="0" t="0" r="r" b="b"/>
            <a:pathLst>
              <a:path w="1567" h="1171">
                <a:moveTo>
                  <a:pt x="1567" y="0"/>
                </a:moveTo>
                <a:lnTo>
                  <a:pt x="1358" y="119"/>
                </a:lnTo>
                <a:lnTo>
                  <a:pt x="1216" y="209"/>
                </a:lnTo>
                <a:lnTo>
                  <a:pt x="910" y="418"/>
                </a:lnTo>
                <a:lnTo>
                  <a:pt x="738" y="537"/>
                </a:lnTo>
                <a:lnTo>
                  <a:pt x="574" y="664"/>
                </a:lnTo>
                <a:lnTo>
                  <a:pt x="418" y="791"/>
                </a:lnTo>
                <a:lnTo>
                  <a:pt x="283" y="910"/>
                </a:lnTo>
                <a:lnTo>
                  <a:pt x="82" y="1097"/>
                </a:lnTo>
                <a:lnTo>
                  <a:pt x="0" y="1171"/>
                </a:lnTo>
                <a:lnTo>
                  <a:pt x="343" y="918"/>
                </a:lnTo>
                <a:lnTo>
                  <a:pt x="656" y="701"/>
                </a:lnTo>
                <a:lnTo>
                  <a:pt x="820" y="597"/>
                </a:lnTo>
                <a:lnTo>
                  <a:pt x="977" y="500"/>
                </a:lnTo>
                <a:lnTo>
                  <a:pt x="1193" y="380"/>
                </a:lnTo>
                <a:lnTo>
                  <a:pt x="1373" y="291"/>
                </a:lnTo>
                <a:lnTo>
                  <a:pt x="1552" y="209"/>
                </a:lnTo>
                <a:lnTo>
                  <a:pt x="1567" y="0"/>
                </a:lnTo>
                <a:close/>
              </a:path>
            </a:pathLst>
          </a:custGeom>
          <a:solidFill>
            <a:srgbClr val="E2E3E4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pic>
        <p:nvPicPr>
          <p:cNvPr id="1028" name="Picture 2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94175" y="3021013"/>
            <a:ext cx="4940300" cy="383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9144000" cy="1100138"/>
          </a:xfrm>
          <a:prstGeom prst="rect">
            <a:avLst/>
          </a:prstGeom>
          <a:solidFill>
            <a:srgbClr val="00499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97625"/>
            <a:ext cx="3276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4990"/>
                </a:solidFill>
                <a:cs typeface="ＭＳ Ｐゴシック" charset="-128"/>
              </a:defRPr>
            </a:lvl1pPr>
          </a:lstStyle>
          <a:p>
            <a:endParaRPr lang="en-US" dirty="0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76863" y="6400800"/>
            <a:ext cx="3309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004990"/>
                </a:solidFill>
              </a:defRPr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4" name="Picture 18" descr="TTG-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933825" y="6102350"/>
            <a:ext cx="12763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charset="2"/>
        <a:buChar char="ª"/>
        <a:defRPr sz="2000">
          <a:solidFill>
            <a:srgbClr val="004990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charset="2"/>
        <a:buChar char="ª"/>
        <a:defRPr>
          <a:solidFill>
            <a:srgbClr val="004990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charset="2"/>
        <a:buChar char="ª"/>
        <a:defRPr sz="1600">
          <a:solidFill>
            <a:srgbClr val="004990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charset="2"/>
        <a:buChar char="§"/>
        <a:defRPr sz="1600">
          <a:solidFill>
            <a:srgbClr val="004990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charset="2"/>
        <a:buChar char="§"/>
        <a:defRPr sz="1600">
          <a:solidFill>
            <a:srgbClr val="004990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charset="2"/>
        <a:buChar char="§"/>
        <a:defRPr sz="1600">
          <a:solidFill>
            <a:srgbClr val="004990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charset="2"/>
        <a:buChar char="§"/>
        <a:defRPr sz="1600">
          <a:solidFill>
            <a:srgbClr val="004990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charset="2"/>
        <a:buChar char="§"/>
        <a:defRPr sz="1600">
          <a:solidFill>
            <a:srgbClr val="004990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charset="2"/>
        <a:buChar char="§"/>
        <a:defRPr sz="1600">
          <a:solidFill>
            <a:srgbClr val="00499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" name="Freeform 20"/>
          <p:cNvSpPr>
            <a:spLocks/>
          </p:cNvSpPr>
          <p:nvPr/>
        </p:nvSpPr>
        <p:spPr bwMode="auto">
          <a:xfrm>
            <a:off x="11113" y="1054100"/>
            <a:ext cx="1670050" cy="1184275"/>
          </a:xfrm>
          <a:custGeom>
            <a:avLst/>
            <a:gdLst/>
            <a:ahLst/>
            <a:cxnLst>
              <a:cxn ang="0">
                <a:pos x="1052" y="0"/>
              </a:cxn>
              <a:cxn ang="0">
                <a:pos x="866" y="180"/>
              </a:cxn>
              <a:cxn ang="0">
                <a:pos x="747" y="276"/>
              </a:cxn>
              <a:cxn ang="0">
                <a:pos x="612" y="373"/>
              </a:cxn>
              <a:cxn ang="0">
                <a:pos x="329" y="553"/>
              </a:cxn>
              <a:cxn ang="0">
                <a:pos x="105" y="694"/>
              </a:cxn>
              <a:cxn ang="0">
                <a:pos x="8" y="746"/>
              </a:cxn>
              <a:cxn ang="0">
                <a:pos x="0" y="344"/>
              </a:cxn>
              <a:cxn ang="0">
                <a:pos x="105" y="284"/>
              </a:cxn>
              <a:cxn ang="0">
                <a:pos x="224" y="209"/>
              </a:cxn>
              <a:cxn ang="0">
                <a:pos x="374" y="105"/>
              </a:cxn>
              <a:cxn ang="0">
                <a:pos x="485" y="8"/>
              </a:cxn>
              <a:cxn ang="0">
                <a:pos x="1052" y="0"/>
              </a:cxn>
            </a:cxnLst>
            <a:rect l="0" t="0" r="r" b="b"/>
            <a:pathLst>
              <a:path w="1052" h="746">
                <a:moveTo>
                  <a:pt x="1052" y="0"/>
                </a:moveTo>
                <a:lnTo>
                  <a:pt x="866" y="180"/>
                </a:lnTo>
                <a:lnTo>
                  <a:pt x="747" y="276"/>
                </a:lnTo>
                <a:lnTo>
                  <a:pt x="612" y="373"/>
                </a:lnTo>
                <a:lnTo>
                  <a:pt x="329" y="553"/>
                </a:lnTo>
                <a:lnTo>
                  <a:pt x="105" y="694"/>
                </a:lnTo>
                <a:lnTo>
                  <a:pt x="8" y="746"/>
                </a:lnTo>
                <a:lnTo>
                  <a:pt x="0" y="344"/>
                </a:lnTo>
                <a:lnTo>
                  <a:pt x="105" y="284"/>
                </a:lnTo>
                <a:lnTo>
                  <a:pt x="224" y="209"/>
                </a:lnTo>
                <a:lnTo>
                  <a:pt x="374" y="105"/>
                </a:lnTo>
                <a:lnTo>
                  <a:pt x="485" y="8"/>
                </a:lnTo>
                <a:lnTo>
                  <a:pt x="1052" y="0"/>
                </a:lnTo>
                <a:close/>
              </a:path>
            </a:pathLst>
          </a:custGeom>
          <a:solidFill>
            <a:srgbClr val="E2E3E4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ＭＳ Ｐゴシック" charset="-128"/>
            </a:endParaRPr>
          </a:p>
        </p:txBody>
      </p:sp>
      <p:sp>
        <p:nvSpPr>
          <p:cNvPr id="4117" name="Freeform 21"/>
          <p:cNvSpPr>
            <a:spLocks/>
          </p:cNvSpPr>
          <p:nvPr/>
        </p:nvSpPr>
        <p:spPr bwMode="auto">
          <a:xfrm>
            <a:off x="6645275" y="1504950"/>
            <a:ext cx="2487613" cy="1858963"/>
          </a:xfrm>
          <a:custGeom>
            <a:avLst/>
            <a:gdLst/>
            <a:ahLst/>
            <a:cxnLst>
              <a:cxn ang="0">
                <a:pos x="1567" y="0"/>
              </a:cxn>
              <a:cxn ang="0">
                <a:pos x="1358" y="119"/>
              </a:cxn>
              <a:cxn ang="0">
                <a:pos x="1216" y="209"/>
              </a:cxn>
              <a:cxn ang="0">
                <a:pos x="910" y="418"/>
              </a:cxn>
              <a:cxn ang="0">
                <a:pos x="738" y="537"/>
              </a:cxn>
              <a:cxn ang="0">
                <a:pos x="574" y="664"/>
              </a:cxn>
              <a:cxn ang="0">
                <a:pos x="418" y="791"/>
              </a:cxn>
              <a:cxn ang="0">
                <a:pos x="283" y="910"/>
              </a:cxn>
              <a:cxn ang="0">
                <a:pos x="82" y="1097"/>
              </a:cxn>
              <a:cxn ang="0">
                <a:pos x="0" y="1171"/>
              </a:cxn>
              <a:cxn ang="0">
                <a:pos x="343" y="918"/>
              </a:cxn>
              <a:cxn ang="0">
                <a:pos x="656" y="701"/>
              </a:cxn>
              <a:cxn ang="0">
                <a:pos x="820" y="597"/>
              </a:cxn>
              <a:cxn ang="0">
                <a:pos x="977" y="500"/>
              </a:cxn>
              <a:cxn ang="0">
                <a:pos x="1193" y="380"/>
              </a:cxn>
              <a:cxn ang="0">
                <a:pos x="1373" y="291"/>
              </a:cxn>
              <a:cxn ang="0">
                <a:pos x="1552" y="209"/>
              </a:cxn>
              <a:cxn ang="0">
                <a:pos x="1567" y="0"/>
              </a:cxn>
            </a:cxnLst>
            <a:rect l="0" t="0" r="r" b="b"/>
            <a:pathLst>
              <a:path w="1567" h="1171">
                <a:moveTo>
                  <a:pt x="1567" y="0"/>
                </a:moveTo>
                <a:lnTo>
                  <a:pt x="1358" y="119"/>
                </a:lnTo>
                <a:lnTo>
                  <a:pt x="1216" y="209"/>
                </a:lnTo>
                <a:lnTo>
                  <a:pt x="910" y="418"/>
                </a:lnTo>
                <a:lnTo>
                  <a:pt x="738" y="537"/>
                </a:lnTo>
                <a:lnTo>
                  <a:pt x="574" y="664"/>
                </a:lnTo>
                <a:lnTo>
                  <a:pt x="418" y="791"/>
                </a:lnTo>
                <a:lnTo>
                  <a:pt x="283" y="910"/>
                </a:lnTo>
                <a:lnTo>
                  <a:pt x="82" y="1097"/>
                </a:lnTo>
                <a:lnTo>
                  <a:pt x="0" y="1171"/>
                </a:lnTo>
                <a:lnTo>
                  <a:pt x="343" y="918"/>
                </a:lnTo>
                <a:lnTo>
                  <a:pt x="656" y="701"/>
                </a:lnTo>
                <a:lnTo>
                  <a:pt x="820" y="597"/>
                </a:lnTo>
                <a:lnTo>
                  <a:pt x="977" y="500"/>
                </a:lnTo>
                <a:lnTo>
                  <a:pt x="1193" y="380"/>
                </a:lnTo>
                <a:lnTo>
                  <a:pt x="1373" y="291"/>
                </a:lnTo>
                <a:lnTo>
                  <a:pt x="1552" y="209"/>
                </a:lnTo>
                <a:lnTo>
                  <a:pt x="1567" y="0"/>
                </a:lnTo>
                <a:close/>
              </a:path>
            </a:pathLst>
          </a:custGeom>
          <a:solidFill>
            <a:srgbClr val="E2E3E4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ＭＳ Ｐゴシック" charset="-128"/>
            </a:endParaRPr>
          </a:p>
        </p:txBody>
      </p:sp>
      <p:pic>
        <p:nvPicPr>
          <p:cNvPr id="1028" name="Picture 2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94175" y="3021013"/>
            <a:ext cx="4940300" cy="383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0"/>
            <a:ext cx="9144000" cy="1100138"/>
          </a:xfrm>
          <a:prstGeom prst="rect">
            <a:avLst/>
          </a:prstGeom>
          <a:solidFill>
            <a:srgbClr val="00499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cs typeface="ＭＳ Ｐゴシック" charset="-128"/>
            </a:endParaRP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97625"/>
            <a:ext cx="3276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4990"/>
                </a:solidFill>
                <a:cs typeface="ＭＳ Ｐゴシック" charset="-128"/>
              </a:defRPr>
            </a:lvl1pPr>
          </a:lstStyle>
          <a:p>
            <a:endParaRPr lang="en-US" dirty="0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76863" y="6400800"/>
            <a:ext cx="3309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004990"/>
                </a:solidFill>
              </a:defRPr>
            </a:lvl1pPr>
          </a:lstStyle>
          <a:p>
            <a:fld id="{B960D21B-A091-4F94-A3E9-2CC5E372F5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6176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Narrow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charset="2"/>
        <a:buChar char="ª"/>
        <a:defRPr sz="2000">
          <a:solidFill>
            <a:srgbClr val="004990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charset="2"/>
        <a:buChar char="ª"/>
        <a:defRPr>
          <a:solidFill>
            <a:srgbClr val="004990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charset="2"/>
        <a:buChar char="ª"/>
        <a:defRPr sz="1600">
          <a:solidFill>
            <a:srgbClr val="004990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charset="2"/>
        <a:buChar char="§"/>
        <a:defRPr sz="1600">
          <a:solidFill>
            <a:srgbClr val="004990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charset="2"/>
        <a:buChar char="§"/>
        <a:defRPr sz="1600">
          <a:solidFill>
            <a:srgbClr val="004990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charset="2"/>
        <a:buChar char="§"/>
        <a:defRPr sz="1600">
          <a:solidFill>
            <a:srgbClr val="004990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charset="2"/>
        <a:buChar char="§"/>
        <a:defRPr sz="1600">
          <a:solidFill>
            <a:srgbClr val="004990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charset="2"/>
        <a:buChar char="§"/>
        <a:defRPr sz="1600">
          <a:solidFill>
            <a:srgbClr val="004990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charset="2"/>
        <a:buChar char="§"/>
        <a:defRPr sz="1600">
          <a:solidFill>
            <a:srgbClr val="00499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755880"/>
            <a:ext cx="8382000" cy="1447800"/>
          </a:xfrm>
        </p:spPr>
        <p:txBody>
          <a:bodyPr/>
          <a:lstStyle/>
          <a:p>
            <a:r>
              <a:rPr lang="en-US" sz="2600" dirty="0" smtClean="0"/>
              <a:t>Ten-Year Forecast of Markets and Launches for Reusable Suborbital Vehicles “Suborbital Forecast”</a:t>
            </a:r>
            <a:endParaRPr lang="en-US" sz="2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6880" y="5962192"/>
            <a:ext cx="6400800" cy="685800"/>
          </a:xfrm>
        </p:spPr>
        <p:txBody>
          <a:bodyPr/>
          <a:lstStyle/>
          <a:p>
            <a:r>
              <a:rPr lang="en-US" dirty="0" smtClean="0"/>
              <a:t>Brief to Systems Working Group, COMSTAC</a:t>
            </a:r>
          </a:p>
          <a:p>
            <a:r>
              <a:rPr lang="en-US" dirty="0" smtClean="0"/>
              <a:t>May 11, 2012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This brief is for informational purposes.  No action required for COMSTAC.</a:t>
            </a:r>
          </a:p>
          <a:p>
            <a:r>
              <a:rPr lang="en-US" dirty="0" smtClean="0"/>
              <a:t>Agenda:</a:t>
            </a:r>
          </a:p>
          <a:p>
            <a:pPr lvl="1"/>
            <a:r>
              <a:rPr lang="en-US" dirty="0" smtClean="0"/>
              <a:t>About the Project</a:t>
            </a:r>
          </a:p>
          <a:p>
            <a:pPr lvl="1"/>
            <a:r>
              <a:rPr lang="en-US" dirty="0"/>
              <a:t>Suborbital Markets</a:t>
            </a:r>
          </a:p>
          <a:p>
            <a:pPr lvl="1"/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Report</a:t>
            </a:r>
          </a:p>
          <a:p>
            <a:pPr lvl="1"/>
            <a:r>
              <a:rPr lang="en-US" dirty="0" smtClean="0"/>
              <a:t>Preliminary Findings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60D21B-A091-4F94-A3E9-2CC5E372F5B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10 year forecast of markets for launches of reusable suborbital vehicles</a:t>
            </a:r>
          </a:p>
          <a:p>
            <a:r>
              <a:rPr lang="en-US" dirty="0" smtClean="0"/>
              <a:t>Effort is jointly funded by FAA and Space Florida</a:t>
            </a:r>
          </a:p>
          <a:p>
            <a:r>
              <a:rPr lang="en-US" dirty="0" smtClean="0"/>
              <a:t>Builds on Spring 2011 Suborbital Market Characterization study and Fall 2011 FAA Suborbital Report</a:t>
            </a:r>
          </a:p>
          <a:p>
            <a:pPr lvl="1"/>
            <a:r>
              <a:rPr lang="en-US" dirty="0" smtClean="0"/>
              <a:t>Those studies identified &amp; characterized 7 market segments for suborbital vehicles and summarized suborbital suppliers</a:t>
            </a:r>
          </a:p>
          <a:p>
            <a:pPr lvl="1"/>
            <a:r>
              <a:rPr lang="en-US" dirty="0" smtClean="0"/>
              <a:t>This study adds an 8</a:t>
            </a:r>
            <a:r>
              <a:rPr lang="en-US" baseline="30000" dirty="0" smtClean="0"/>
              <a:t>th</a:t>
            </a:r>
            <a:r>
              <a:rPr lang="en-US" dirty="0" smtClean="0"/>
              <a:t> market, </a:t>
            </a:r>
            <a:r>
              <a:rPr lang="en-US" i="1" dirty="0" smtClean="0"/>
              <a:t>Satellite/UAV Deployment</a:t>
            </a:r>
            <a:r>
              <a:rPr lang="en-US" dirty="0" smtClean="0"/>
              <a:t>, which is for payloads launched or inserted from the suborbital vehicle</a:t>
            </a:r>
          </a:p>
          <a:p>
            <a:pPr lvl="1"/>
            <a:r>
              <a:rPr lang="en-US" dirty="0" smtClean="0"/>
              <a:t>This study takes those markets and conducts demand-based forecasts for each market segment</a:t>
            </a:r>
          </a:p>
          <a:p>
            <a:pPr lvl="1"/>
            <a:r>
              <a:rPr lang="en-US" dirty="0" smtClean="0"/>
              <a:t>Market forecasts are combined to develop a consolidated 10 year forecast and evaluated against the forecasted supply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60D21B-A091-4F94-A3E9-2CC5E372F5B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832350" y="5403844"/>
            <a:ext cx="3845881" cy="130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Suborbital Markets</a:t>
            </a:r>
            <a:endParaRPr lang="en-US" dirty="0"/>
          </a:p>
        </p:txBody>
      </p:sp>
      <p:pic>
        <p:nvPicPr>
          <p:cNvPr id="14" name="Picture 34" descr="Commerci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338" y="1157745"/>
            <a:ext cx="3886200" cy="1315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6" descr="AerospaceTechnology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6100" y="4011704"/>
            <a:ext cx="3886200" cy="1331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7" descr="Media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7900" y="2577159"/>
            <a:ext cx="3886200" cy="1339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9" descr="point-to-point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00600" y="4012036"/>
            <a:ext cx="3886200" cy="133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0" descr="Remote-sensing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00600" y="1141948"/>
            <a:ext cx="3886200" cy="133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1" descr="Education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8800" y="5410200"/>
            <a:ext cx="3886200" cy="1330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22300" y="2612152"/>
            <a:ext cx="3827139" cy="1297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60D21B-A091-4F94-A3E9-2CC5E372F5B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6682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Gathered all available information about each market area to reflect what is currently known in the industry, this included:</a:t>
            </a:r>
          </a:p>
          <a:p>
            <a:pPr lvl="1"/>
            <a:r>
              <a:rPr lang="en-US" dirty="0" smtClean="0"/>
              <a:t>Examining all open source data related to each market</a:t>
            </a:r>
          </a:p>
          <a:p>
            <a:pPr lvl="1"/>
            <a:r>
              <a:rPr lang="en-US" dirty="0" smtClean="0"/>
              <a:t>Evaluating the competitive offerings for each market</a:t>
            </a:r>
          </a:p>
          <a:p>
            <a:pPr lvl="1"/>
            <a:r>
              <a:rPr lang="en-US" dirty="0" smtClean="0"/>
              <a:t>Conducting interviews: over 90 across all the markets, which included potential users, subject matter experts, government representatives, and vehicle providers</a:t>
            </a:r>
          </a:p>
          <a:p>
            <a:pPr lvl="1"/>
            <a:r>
              <a:rPr lang="en-US" dirty="0" smtClean="0"/>
              <a:t>Surveying high net worth individuals with at least </a:t>
            </a:r>
            <a:r>
              <a:rPr lang="en-US" dirty="0"/>
              <a:t>$5M in investable assets by an outside survey provider </a:t>
            </a:r>
            <a:r>
              <a:rPr lang="en-US" dirty="0" smtClean="0"/>
              <a:t>(the Harrison Group)--results will be available the third week in May</a:t>
            </a:r>
          </a:p>
          <a:p>
            <a:pPr lvl="1"/>
            <a:r>
              <a:rPr lang="en-US" dirty="0" smtClean="0"/>
              <a:t>Conducting online survey from 2 suborbital researchers conferences: Next Generation Suborbital Researcher’s Conference and a space researcher’s conference in Japan</a:t>
            </a:r>
          </a:p>
          <a:p>
            <a:pPr lvl="1"/>
            <a:r>
              <a:rPr lang="en-US" dirty="0" smtClean="0"/>
              <a:t>Evaluating Supply side: vehicle operators and spaceports</a:t>
            </a:r>
          </a:p>
          <a:p>
            <a:r>
              <a:rPr lang="en-US" dirty="0" smtClean="0"/>
              <a:t>Final analysis will consider supply and demand for suborbital vehicles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60D21B-A091-4F94-A3E9-2CC5E372F5B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Profile each of the suborbital markets: </a:t>
            </a:r>
          </a:p>
          <a:p>
            <a:pPr lvl="1"/>
            <a:r>
              <a:rPr lang="en-US" dirty="0" smtClean="0"/>
              <a:t>Who are the users?</a:t>
            </a:r>
          </a:p>
          <a:p>
            <a:pPr lvl="1"/>
            <a:r>
              <a:rPr lang="en-US" dirty="0" smtClean="0"/>
              <a:t>What is the competition?</a:t>
            </a:r>
          </a:p>
          <a:p>
            <a:pPr lvl="1"/>
            <a:r>
              <a:rPr lang="en-US" dirty="0" smtClean="0"/>
              <a:t>What are the market conditions/obstacles?</a:t>
            </a:r>
          </a:p>
          <a:p>
            <a:pPr lvl="2"/>
            <a:r>
              <a:rPr lang="en-US" dirty="0" smtClean="0"/>
              <a:t>Where does the market stand now?</a:t>
            </a:r>
          </a:p>
          <a:p>
            <a:pPr lvl="2"/>
            <a:r>
              <a:rPr lang="en-US" dirty="0" smtClean="0"/>
              <a:t>What will make it grow or contract </a:t>
            </a:r>
            <a:r>
              <a:rPr lang="en-US" dirty="0" smtClean="0"/>
              <a:t>(sensitivities</a:t>
            </a:r>
            <a:r>
              <a:rPr lang="en-US" dirty="0" smtClean="0"/>
              <a:t>)?</a:t>
            </a:r>
          </a:p>
          <a:p>
            <a:pPr lvl="2"/>
            <a:r>
              <a:rPr lang="en-US" dirty="0" smtClean="0"/>
              <a:t>What are the uncertainties?</a:t>
            </a:r>
          </a:p>
          <a:p>
            <a:pPr lvl="2"/>
            <a:r>
              <a:rPr lang="en-US" dirty="0" smtClean="0"/>
              <a:t>Are there actionable items that can positively influence growth in the market?</a:t>
            </a:r>
          </a:p>
          <a:p>
            <a:r>
              <a:rPr lang="en-US" dirty="0" smtClean="0"/>
              <a:t>Develop a story and forecast for each market</a:t>
            </a:r>
          </a:p>
          <a:p>
            <a:r>
              <a:rPr lang="en-US" dirty="0" smtClean="0"/>
              <a:t>Present the overall (aggregated) forecast</a:t>
            </a:r>
          </a:p>
          <a:p>
            <a:r>
              <a:rPr lang="en-US" dirty="0" smtClean="0"/>
              <a:t>Overlay the demand and supply side to obtain a full picture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60D21B-A091-4F94-A3E9-2CC5E372F5B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of Preliminary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SzPct val="90000"/>
            </a:pPr>
            <a:r>
              <a:rPr lang="en-US" sz="1700" b="1" dirty="0" smtClean="0">
                <a:cs typeface="ＭＳ Ｐゴシック" charset="-128"/>
              </a:rPr>
              <a:t>Basic &amp; Applied Research</a:t>
            </a:r>
            <a:r>
              <a:rPr lang="en-US" sz="1700" dirty="0" smtClean="0">
                <a:cs typeface="ＭＳ Ｐゴシック" charset="-128"/>
              </a:rPr>
              <a:t>:</a:t>
            </a:r>
          </a:p>
          <a:p>
            <a:pPr marL="742950" lvl="2" indent="-342900">
              <a:buSzPct val="90000"/>
            </a:pPr>
            <a:r>
              <a:rPr lang="en-US" sz="1500" dirty="0" smtClean="0">
                <a:cs typeface="ＭＳ Ｐゴシック" charset="-128"/>
              </a:rPr>
              <a:t> </a:t>
            </a:r>
            <a:r>
              <a:rPr lang="en-US" sz="1500" dirty="0">
                <a:cs typeface="ＭＳ Ｐゴシック" charset="-128"/>
              </a:rPr>
              <a:t>Promising near-term markets include </a:t>
            </a:r>
            <a:r>
              <a:rPr lang="en-US" sz="1500" dirty="0" smtClean="0">
                <a:cs typeface="ＭＳ Ｐゴシック" charset="-128"/>
              </a:rPr>
              <a:t>meeting unsatisfied </a:t>
            </a:r>
            <a:r>
              <a:rPr lang="en-US" sz="1500" dirty="0">
                <a:cs typeface="ＭＳ Ｐゴシック" charset="-128"/>
              </a:rPr>
              <a:t>niche demand in astronomy and atmospheric </a:t>
            </a:r>
            <a:r>
              <a:rPr lang="en-US" sz="1500" dirty="0" smtClean="0">
                <a:cs typeface="ＭＳ Ｐゴシック" charset="-128"/>
              </a:rPr>
              <a:t>sampling </a:t>
            </a:r>
          </a:p>
          <a:p>
            <a:pPr marL="742950" lvl="2" indent="-342900">
              <a:buSzPct val="90000"/>
            </a:pPr>
            <a:r>
              <a:rPr lang="en-US" sz="1500" dirty="0" smtClean="0">
                <a:cs typeface="ＭＳ Ｐゴシック" charset="-128"/>
              </a:rPr>
              <a:t>With </a:t>
            </a:r>
            <a:r>
              <a:rPr lang="en-US" sz="1500" dirty="0">
                <a:cs typeface="ＭＳ Ｐゴシック" charset="-128"/>
              </a:rPr>
              <a:t>access to commercial spaceflight </a:t>
            </a:r>
            <a:r>
              <a:rPr lang="en-US" sz="1500" dirty="0" smtClean="0">
                <a:cs typeface="ＭＳ Ｐゴシック" charset="-128"/>
              </a:rPr>
              <a:t>customers, </a:t>
            </a:r>
            <a:r>
              <a:rPr lang="en-US" sz="1500" dirty="0">
                <a:cs typeface="ＭＳ Ｐゴシック" charset="-128"/>
              </a:rPr>
              <a:t>scientists can gather valuable data for large population human </a:t>
            </a:r>
            <a:r>
              <a:rPr lang="en-US" sz="1500" dirty="0" smtClean="0">
                <a:cs typeface="ＭＳ Ｐゴシック" charset="-128"/>
              </a:rPr>
              <a:t>research </a:t>
            </a:r>
          </a:p>
          <a:p>
            <a:pPr marL="742950" lvl="2" indent="-342900">
              <a:buSzPct val="90000"/>
            </a:pPr>
            <a:r>
              <a:rPr lang="en-US" sz="1500" dirty="0" smtClean="0">
                <a:cs typeface="ＭＳ Ｐゴシック" charset="-128"/>
              </a:rPr>
              <a:t> </a:t>
            </a:r>
            <a:r>
              <a:rPr lang="en-US" sz="1500" dirty="0">
                <a:cs typeface="ＭＳ Ｐゴシック" charset="-128"/>
              </a:rPr>
              <a:t>Education of, and acceptance by, economic buyers (</a:t>
            </a:r>
            <a:r>
              <a:rPr lang="en-US" sz="1500" i="1" dirty="0">
                <a:cs typeface="ＭＳ Ｐゴシック" charset="-128"/>
              </a:rPr>
              <a:t>i.e.,</a:t>
            </a:r>
            <a:r>
              <a:rPr lang="en-US" sz="1500" i="1" dirty="0" smtClean="0">
                <a:cs typeface="ＭＳ Ｐゴシック" charset="-128"/>
              </a:rPr>
              <a:t> </a:t>
            </a:r>
            <a:r>
              <a:rPr lang="en-US" sz="1500" dirty="0" smtClean="0">
                <a:cs typeface="ＭＳ Ｐゴシック" charset="-128"/>
              </a:rPr>
              <a:t>the ones who write the checks) </a:t>
            </a:r>
            <a:r>
              <a:rPr lang="en-US" sz="1500" dirty="0">
                <a:cs typeface="ＭＳ Ｐゴシック" charset="-128"/>
              </a:rPr>
              <a:t>seems to be a major near-term </a:t>
            </a:r>
            <a:r>
              <a:rPr lang="en-US" sz="1500" dirty="0" smtClean="0">
                <a:cs typeface="ＭＳ Ｐゴシック" charset="-128"/>
              </a:rPr>
              <a:t>challenge</a:t>
            </a:r>
          </a:p>
          <a:p>
            <a:pPr marL="342900" lvl="1" indent="-342900">
              <a:buSzPct val="90000"/>
            </a:pPr>
            <a:r>
              <a:rPr lang="en-US" sz="1700" b="1" dirty="0" smtClean="0"/>
              <a:t>Education:</a:t>
            </a:r>
            <a:r>
              <a:rPr lang="en-US" sz="1700" b="1" dirty="0" smtClean="0"/>
              <a:t> </a:t>
            </a:r>
          </a:p>
          <a:p>
            <a:pPr marL="742950" lvl="2" indent="-342900">
              <a:buSzPct val="90000"/>
            </a:pPr>
            <a:r>
              <a:rPr lang="en-US" sz="1500" dirty="0" smtClean="0"/>
              <a:t>Interviews </a:t>
            </a:r>
            <a:r>
              <a:rPr lang="en-US" sz="1500" dirty="0" smtClean="0"/>
              <a:t>identified a lack of teacher awareness of the commercial spaceflight industry, yet a high demand among K-12 students for hands-on STEM </a:t>
            </a:r>
            <a:r>
              <a:rPr lang="en-US" sz="1500" dirty="0" smtClean="0"/>
              <a:t>projects  </a:t>
            </a:r>
          </a:p>
          <a:p>
            <a:pPr marL="742950" lvl="2" indent="-342900">
              <a:buSzPct val="90000"/>
            </a:pPr>
            <a:r>
              <a:rPr lang="en-US" sz="1500" dirty="0" smtClean="0"/>
              <a:t>The challenge is any activity needs to prove it obtains measurable results</a:t>
            </a:r>
            <a:r>
              <a:rPr lang="en-US" sz="1500" dirty="0" smtClean="0"/>
              <a:t>  </a:t>
            </a:r>
            <a:endParaRPr lang="en-US" sz="1500" dirty="0" smtClean="0"/>
          </a:p>
          <a:p>
            <a:pPr marL="342900" lvl="1" indent="-342900">
              <a:buSzPct val="90000"/>
            </a:pPr>
            <a:r>
              <a:rPr lang="en-US" sz="1700" b="1" dirty="0" smtClean="0"/>
              <a:t>Remote </a:t>
            </a:r>
            <a:r>
              <a:rPr lang="en-US" sz="1700" b="1" dirty="0"/>
              <a:t>Sensing: </a:t>
            </a:r>
            <a:r>
              <a:rPr lang="en-US" sz="1700" dirty="0"/>
              <a:t>After conducting research and stakeholder interviews, have not identified </a:t>
            </a:r>
            <a:r>
              <a:rPr lang="en-US" sz="1700" dirty="0" smtClean="0"/>
              <a:t>a </a:t>
            </a:r>
            <a:r>
              <a:rPr lang="en-US" sz="1700" dirty="0"/>
              <a:t>demand for using SRLVs </a:t>
            </a:r>
            <a:r>
              <a:rPr lang="en-US" sz="1700" dirty="0" smtClean="0"/>
              <a:t>as remote sensing </a:t>
            </a:r>
            <a:r>
              <a:rPr lang="en-US" sz="1700" dirty="0" smtClean="0"/>
              <a:t>platforms</a:t>
            </a:r>
          </a:p>
          <a:p>
            <a:pPr marL="342900" lvl="1" indent="-342900">
              <a:buSzPct val="90000"/>
            </a:pPr>
            <a:r>
              <a:rPr lang="en-US" sz="1700" b="1" dirty="0" smtClean="0">
                <a:cs typeface="ＭＳ Ｐゴシック" charset="-128"/>
              </a:rPr>
              <a:t>Media </a:t>
            </a:r>
            <a:r>
              <a:rPr lang="en-US" sz="1700" b="1" dirty="0">
                <a:cs typeface="ＭＳ Ｐゴシック" charset="-128"/>
              </a:rPr>
              <a:t>and Public </a:t>
            </a:r>
            <a:r>
              <a:rPr lang="en-US" sz="1700" b="1" dirty="0" smtClean="0">
                <a:cs typeface="ＭＳ Ｐゴシック" charset="-128"/>
              </a:rPr>
              <a:t>Relations:</a:t>
            </a:r>
            <a:r>
              <a:rPr lang="en-US" sz="1700" b="1" dirty="0" smtClean="0">
                <a:cs typeface="ＭＳ Ｐゴシック" charset="-128"/>
              </a:rPr>
              <a:t> </a:t>
            </a:r>
          </a:p>
          <a:p>
            <a:pPr marL="742950" lvl="2" indent="-342900">
              <a:buSzPct val="90000"/>
            </a:pPr>
            <a:r>
              <a:rPr lang="en-US" sz="1500" dirty="0" smtClean="0"/>
              <a:t>For </a:t>
            </a:r>
            <a:r>
              <a:rPr lang="en-US" sz="1500" dirty="0"/>
              <a:t>f</a:t>
            </a:r>
            <a:r>
              <a:rPr lang="en-US" sz="1500" dirty="0" smtClean="0"/>
              <a:t>ilm and television, CGI is </a:t>
            </a:r>
            <a:r>
              <a:rPr lang="en-US" sz="1500" dirty="0"/>
              <a:t>the practical first choice for </a:t>
            </a:r>
            <a:r>
              <a:rPr lang="en-US" sz="1500" dirty="0" smtClean="0"/>
              <a:t>filming space or microgravity scenes</a:t>
            </a:r>
            <a:r>
              <a:rPr lang="en-US" sz="1500" dirty="0"/>
              <a:t> </a:t>
            </a:r>
            <a:r>
              <a:rPr lang="en-US" sz="1500" dirty="0" smtClean="0"/>
              <a:t>for movies and </a:t>
            </a:r>
            <a:r>
              <a:rPr lang="en-US" sz="1500" dirty="0" smtClean="0"/>
              <a:t>TV </a:t>
            </a:r>
          </a:p>
          <a:p>
            <a:pPr marL="742950" lvl="2" indent="-342900">
              <a:buSzPct val="90000"/>
            </a:pPr>
            <a:r>
              <a:rPr lang="en-US" sz="1500" dirty="0" smtClean="0"/>
              <a:t>There </a:t>
            </a:r>
            <a:r>
              <a:rPr lang="en-US" sz="1500" dirty="0" smtClean="0"/>
              <a:t>is a re-emerging interest in space-related </a:t>
            </a:r>
            <a:r>
              <a:rPr lang="en-US" sz="1500" dirty="0" smtClean="0"/>
              <a:t>advertising</a:t>
            </a:r>
          </a:p>
          <a:p>
            <a:pPr marL="342900" lvl="1" indent="-342900">
              <a:buSzPct val="90000"/>
            </a:pPr>
            <a:r>
              <a:rPr lang="en-US" sz="1700" b="1" dirty="0" smtClean="0"/>
              <a:t>Point-to-Point (P2P):</a:t>
            </a:r>
            <a:r>
              <a:rPr lang="en-US" sz="1700" b="1" dirty="0" smtClean="0"/>
              <a:t> </a:t>
            </a:r>
          </a:p>
          <a:p>
            <a:pPr marL="742950" lvl="2" indent="-342900">
              <a:buSzPct val="90000"/>
            </a:pPr>
            <a:r>
              <a:rPr lang="en-US" sz="1500" dirty="0" smtClean="0"/>
              <a:t>Operational </a:t>
            </a:r>
            <a:r>
              <a:rPr lang="en-US" sz="1500" dirty="0" smtClean="0"/>
              <a:t>P2P </a:t>
            </a:r>
            <a:r>
              <a:rPr lang="en-US" sz="1500" dirty="0"/>
              <a:t>transportation is likely outside of the 10-year study </a:t>
            </a:r>
            <a:r>
              <a:rPr lang="en-US" sz="1500" dirty="0" smtClean="0"/>
              <a:t>timeframe</a:t>
            </a:r>
            <a:endParaRPr lang="en-US" sz="1500" dirty="0" smtClean="0"/>
          </a:p>
          <a:p>
            <a:pPr marL="742950" lvl="2" indent="-342900">
              <a:buSzPct val="90000"/>
            </a:pPr>
            <a:r>
              <a:rPr lang="en-US" sz="1500" dirty="0" smtClean="0"/>
              <a:t>T</a:t>
            </a:r>
            <a:r>
              <a:rPr lang="en-US" sz="1500" dirty="0" smtClean="0"/>
              <a:t>he report will </a:t>
            </a:r>
            <a:r>
              <a:rPr lang="en-US" sz="1500" dirty="0"/>
              <a:t>identify key challenges and opportunities for</a:t>
            </a:r>
            <a:r>
              <a:rPr lang="en-US" sz="1500" dirty="0" smtClean="0"/>
              <a:t> P2P</a:t>
            </a:r>
            <a:endParaRPr lang="en-US" sz="15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60D21B-A091-4F94-A3E9-2CC5E372F5B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auri">
  <a:themeElements>
    <a:clrScheme name="Tauri Content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auri Content Master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9525" cap="flat" cmpd="sng" algn="ctr">
          <a:solidFill>
            <a:srgbClr val="004990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Tauri Content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uri Content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uri Content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uri Content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uri Content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uri Content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uri Content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uri Content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uri Content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uri Content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uri Content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uri Content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auri">
  <a:themeElements>
    <a:clrScheme name="Tauri Content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auri Content Master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9525" cap="flat" cmpd="sng" algn="ctr">
          <a:solidFill>
            <a:srgbClr val="004990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Tauri Content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uri Content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uri Content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uri Content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uri Content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uri Content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uri Content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uri Content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uri Content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uri Content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uri Content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uri Content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Space Florida Market Share 1900-2010 request</Template>
  <TotalTime>11246</TotalTime>
  <Words>599</Words>
  <Application>Microsoft Macintosh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Tauri</vt:lpstr>
      <vt:lpstr>1_Tauri</vt:lpstr>
      <vt:lpstr>Ten-Year Forecast of Markets and Launches for Reusable Suborbital Vehicles “Suborbital Forecast”</vt:lpstr>
      <vt:lpstr>Purpose and Agenda</vt:lpstr>
      <vt:lpstr>About the Project</vt:lpstr>
      <vt:lpstr>Suborbital Markets</vt:lpstr>
      <vt:lpstr>Approach</vt:lpstr>
      <vt:lpstr>Report</vt:lpstr>
      <vt:lpstr>Sample of Preliminary Findings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Ten-Year Forecast of Markets and Launches for Reusable Suborbital Vehicles “Suborbital Forecast” Internal Kick Off Meeting</dc:title>
  <dc:creator>elaine.gresham</dc:creator>
  <cp:lastModifiedBy>Kate Maliga</cp:lastModifiedBy>
  <cp:revision>124</cp:revision>
  <cp:lastPrinted>2012-05-09T13:10:57Z</cp:lastPrinted>
  <dcterms:created xsi:type="dcterms:W3CDTF">2012-05-10T23:54:03Z</dcterms:created>
  <dcterms:modified xsi:type="dcterms:W3CDTF">2012-05-11T00:43:36Z</dcterms:modified>
</cp:coreProperties>
</file>