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21"/>
  </p:notesMasterIdLst>
  <p:handoutMasterIdLst>
    <p:handoutMasterId r:id="rId22"/>
  </p:handoutMasterIdLst>
  <p:sldIdLst>
    <p:sldId id="273" r:id="rId2"/>
    <p:sldId id="403" r:id="rId3"/>
    <p:sldId id="418" r:id="rId4"/>
    <p:sldId id="419" r:id="rId5"/>
    <p:sldId id="420" r:id="rId6"/>
    <p:sldId id="422" r:id="rId7"/>
    <p:sldId id="428" r:id="rId8"/>
    <p:sldId id="429" r:id="rId9"/>
    <p:sldId id="430" r:id="rId10"/>
    <p:sldId id="421" r:id="rId11"/>
    <p:sldId id="394" r:id="rId12"/>
    <p:sldId id="431" r:id="rId13"/>
    <p:sldId id="405" r:id="rId14"/>
    <p:sldId id="392" r:id="rId15"/>
    <p:sldId id="416" r:id="rId16"/>
    <p:sldId id="395" r:id="rId17"/>
    <p:sldId id="393" r:id="rId18"/>
    <p:sldId id="402" r:id="rId19"/>
    <p:sldId id="381" r:id="rId20"/>
  </p:sldIdLst>
  <p:sldSz cx="9144000" cy="6858000" type="screen4x3"/>
  <p:notesSz cx="6858000" cy="9296400"/>
  <p:defaultTextStyle>
    <a:defPPr>
      <a:defRPr lang="en-US"/>
    </a:defPPr>
    <a:lvl1pPr algn="l" rtl="0" fontAlgn="base">
      <a:spcBef>
        <a:spcPct val="50000"/>
      </a:spcBef>
      <a:spcAft>
        <a:spcPct val="0"/>
      </a:spcAft>
      <a:buChar char="•"/>
      <a:defRPr sz="2000" kern="1200">
        <a:solidFill>
          <a:schemeClr val="tx1"/>
        </a:solidFill>
        <a:latin typeface="Arial" charset="0"/>
        <a:ea typeface="+mn-ea"/>
        <a:cs typeface="+mn-cs"/>
      </a:defRPr>
    </a:lvl1pPr>
    <a:lvl2pPr marL="457200" algn="l" rtl="0" fontAlgn="base">
      <a:spcBef>
        <a:spcPct val="50000"/>
      </a:spcBef>
      <a:spcAft>
        <a:spcPct val="0"/>
      </a:spcAft>
      <a:buChar char="•"/>
      <a:defRPr sz="2000" kern="1200">
        <a:solidFill>
          <a:schemeClr val="tx1"/>
        </a:solidFill>
        <a:latin typeface="Arial" charset="0"/>
        <a:ea typeface="+mn-ea"/>
        <a:cs typeface="+mn-cs"/>
      </a:defRPr>
    </a:lvl2pPr>
    <a:lvl3pPr marL="914400" algn="l" rtl="0" fontAlgn="base">
      <a:spcBef>
        <a:spcPct val="50000"/>
      </a:spcBef>
      <a:spcAft>
        <a:spcPct val="0"/>
      </a:spcAft>
      <a:buChar char="•"/>
      <a:defRPr sz="2000" kern="1200">
        <a:solidFill>
          <a:schemeClr val="tx1"/>
        </a:solidFill>
        <a:latin typeface="Arial" charset="0"/>
        <a:ea typeface="+mn-ea"/>
        <a:cs typeface="+mn-cs"/>
      </a:defRPr>
    </a:lvl3pPr>
    <a:lvl4pPr marL="1371600" algn="l" rtl="0" fontAlgn="base">
      <a:spcBef>
        <a:spcPct val="50000"/>
      </a:spcBef>
      <a:spcAft>
        <a:spcPct val="0"/>
      </a:spcAft>
      <a:buChar char="•"/>
      <a:defRPr sz="2000" kern="1200">
        <a:solidFill>
          <a:schemeClr val="tx1"/>
        </a:solidFill>
        <a:latin typeface="Arial" charset="0"/>
        <a:ea typeface="+mn-ea"/>
        <a:cs typeface="+mn-cs"/>
      </a:defRPr>
    </a:lvl4pPr>
    <a:lvl5pPr marL="1828800" algn="l" rtl="0" fontAlgn="base">
      <a:spcBef>
        <a:spcPct val="50000"/>
      </a:spcBef>
      <a:spcAft>
        <a:spcPct val="0"/>
      </a:spcAft>
      <a:buChar char="•"/>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2F68"/>
    <a:srgbClr val="FF0000"/>
    <a:srgbClr val="FFFF99"/>
    <a:srgbClr val="FFCC00"/>
    <a:srgbClr val="DDDDDD"/>
    <a:srgbClr val="C0C0C0"/>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26" autoAdjust="0"/>
    <p:restoredTop sz="90508" autoAdjust="0"/>
  </p:normalViewPr>
  <p:slideViewPr>
    <p:cSldViewPr snapToGrid="0">
      <p:cViewPr varScale="1">
        <p:scale>
          <a:sx n="98" d="100"/>
          <a:sy n="98" d="100"/>
        </p:scale>
        <p:origin x="-558" y="-102"/>
      </p:cViewPr>
      <p:guideLst>
        <p:guide orient="horz" pos="536"/>
        <p:guide pos="3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3" d="100"/>
          <a:sy n="53" d="100"/>
        </p:scale>
        <p:origin x="-1842" y="-84"/>
      </p:cViewPr>
      <p:guideLst>
        <p:guide orient="horz" pos="2928"/>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A253D0-4AAD-4018-8A1B-AC80C4AA1441}" type="doc">
      <dgm:prSet loTypeId="urn:diagrams.loki3.com/BracketList+Icon" loCatId="list" qsTypeId="urn:microsoft.com/office/officeart/2005/8/quickstyle/simple1" qsCatId="simple" csTypeId="urn:microsoft.com/office/officeart/2005/8/colors/accent1_2" csCatId="accent1" phldr="1"/>
      <dgm:spPr/>
      <dgm:t>
        <a:bodyPr/>
        <a:lstStyle/>
        <a:p>
          <a:endParaRPr lang="en-US"/>
        </a:p>
      </dgm:t>
    </dgm:pt>
    <dgm:pt modelId="{8D44FDE6-5043-4AF0-9540-90E34EC43AEC}">
      <dgm:prSet phldrT="[Text]"/>
      <dgm:spPr/>
      <dgm:t>
        <a:bodyPr/>
        <a:lstStyle/>
        <a:p>
          <a:r>
            <a:rPr lang="en-US" dirty="0" smtClean="0"/>
            <a:t>Option 1</a:t>
          </a:r>
          <a:endParaRPr lang="en-US" dirty="0"/>
        </a:p>
      </dgm:t>
    </dgm:pt>
    <dgm:pt modelId="{B26C410F-8498-4C2A-A949-07F3536671CE}" type="parTrans" cxnId="{FB029260-DA4C-47E0-BCE3-5B723045D416}">
      <dgm:prSet/>
      <dgm:spPr/>
      <dgm:t>
        <a:bodyPr/>
        <a:lstStyle/>
        <a:p>
          <a:endParaRPr lang="en-US"/>
        </a:p>
      </dgm:t>
    </dgm:pt>
    <dgm:pt modelId="{638F5854-790C-4168-8C1C-B080EE8FA84B}" type="sibTrans" cxnId="{FB029260-DA4C-47E0-BCE3-5B723045D416}">
      <dgm:prSet/>
      <dgm:spPr/>
      <dgm:t>
        <a:bodyPr/>
        <a:lstStyle/>
        <a:p>
          <a:endParaRPr lang="en-US"/>
        </a:p>
      </dgm:t>
    </dgm:pt>
    <dgm:pt modelId="{9D3970BB-BEA7-4F10-879D-3CA5660CE8D1}">
      <dgm:prSet phldrT="[Text]"/>
      <dgm:spPr/>
      <dgm:t>
        <a:bodyPr/>
        <a:lstStyle/>
        <a:p>
          <a:r>
            <a:rPr lang="en-US" dirty="0" smtClean="0">
              <a:solidFill>
                <a:schemeClr val="tx1"/>
              </a:solidFill>
            </a:rPr>
            <a:t>Develop appendix to Part 420 or guidelines</a:t>
          </a:r>
          <a:endParaRPr lang="en-US" dirty="0">
            <a:solidFill>
              <a:schemeClr val="tx1"/>
            </a:solidFill>
          </a:endParaRPr>
        </a:p>
      </dgm:t>
    </dgm:pt>
    <dgm:pt modelId="{D4131723-FC66-4692-BD11-61FC6696C220}" type="parTrans" cxnId="{18B46615-F7D8-4FB6-92A3-3EBDBF1A04D4}">
      <dgm:prSet/>
      <dgm:spPr/>
      <dgm:t>
        <a:bodyPr/>
        <a:lstStyle/>
        <a:p>
          <a:endParaRPr lang="en-US"/>
        </a:p>
      </dgm:t>
    </dgm:pt>
    <dgm:pt modelId="{A773287D-E4C4-4C00-95F5-14B8817994C3}" type="sibTrans" cxnId="{18B46615-F7D8-4FB6-92A3-3EBDBF1A04D4}">
      <dgm:prSet/>
      <dgm:spPr/>
      <dgm:t>
        <a:bodyPr/>
        <a:lstStyle/>
        <a:p>
          <a:endParaRPr lang="en-US"/>
        </a:p>
      </dgm:t>
    </dgm:pt>
    <dgm:pt modelId="{63521748-EF14-40B8-9B8F-88CCC7DC7F81}">
      <dgm:prSet phldrT="[Text]"/>
      <dgm:spPr/>
      <dgm:t>
        <a:bodyPr/>
        <a:lstStyle/>
        <a:p>
          <a:r>
            <a:rPr lang="en-US" dirty="0" smtClean="0"/>
            <a:t>Option 2</a:t>
          </a:r>
          <a:endParaRPr lang="en-US" dirty="0"/>
        </a:p>
      </dgm:t>
    </dgm:pt>
    <dgm:pt modelId="{D2F335A3-EBB1-4EA2-B6A6-0AD73BC87D8F}" type="parTrans" cxnId="{37A108F4-8516-4660-8F6F-E27ADC127A0C}">
      <dgm:prSet/>
      <dgm:spPr/>
      <dgm:t>
        <a:bodyPr/>
        <a:lstStyle/>
        <a:p>
          <a:endParaRPr lang="en-US"/>
        </a:p>
      </dgm:t>
    </dgm:pt>
    <dgm:pt modelId="{7031B371-0DC8-45FE-A312-71FAA186C2D2}" type="sibTrans" cxnId="{37A108F4-8516-4660-8F6F-E27ADC127A0C}">
      <dgm:prSet/>
      <dgm:spPr/>
      <dgm:t>
        <a:bodyPr/>
        <a:lstStyle/>
        <a:p>
          <a:endParaRPr lang="en-US"/>
        </a:p>
      </dgm:t>
    </dgm:pt>
    <dgm:pt modelId="{8233458D-2C83-4876-A1AC-7AB469483A47}">
      <dgm:prSet phldrT="[Text]"/>
      <dgm:spPr/>
      <dgm:t>
        <a:bodyPr/>
        <a:lstStyle/>
        <a:p>
          <a:r>
            <a:rPr lang="en-US" dirty="0" smtClean="0">
              <a:solidFill>
                <a:schemeClr val="tx1"/>
              </a:solidFill>
            </a:rPr>
            <a:t>Modify Part 420 to be modular</a:t>
          </a:r>
          <a:r>
            <a:rPr lang="en-US" dirty="0" smtClean="0"/>
            <a:t> </a:t>
          </a:r>
          <a:endParaRPr lang="en-US" dirty="0"/>
        </a:p>
      </dgm:t>
    </dgm:pt>
    <dgm:pt modelId="{EA0027E1-10F0-485F-A562-86CB164614F2}" type="parTrans" cxnId="{41F4EACE-311D-4B93-AEE5-A6BFF2EDFD83}">
      <dgm:prSet/>
      <dgm:spPr/>
      <dgm:t>
        <a:bodyPr/>
        <a:lstStyle/>
        <a:p>
          <a:endParaRPr lang="en-US"/>
        </a:p>
      </dgm:t>
    </dgm:pt>
    <dgm:pt modelId="{80A68CAA-1A41-454E-8449-104E523E069D}" type="sibTrans" cxnId="{41F4EACE-311D-4B93-AEE5-A6BFF2EDFD83}">
      <dgm:prSet/>
      <dgm:spPr/>
      <dgm:t>
        <a:bodyPr/>
        <a:lstStyle/>
        <a:p>
          <a:endParaRPr lang="en-US"/>
        </a:p>
      </dgm:t>
    </dgm:pt>
    <dgm:pt modelId="{29876068-3FAD-42B0-B43A-DA384DAF62CC}">
      <dgm:prSet phldrT="[Text]"/>
      <dgm:spPr/>
      <dgm:t>
        <a:bodyPr/>
        <a:lstStyle/>
        <a:p>
          <a:r>
            <a:rPr lang="en-US" dirty="0" smtClean="0"/>
            <a:t>Option 3</a:t>
          </a:r>
          <a:endParaRPr lang="en-US" dirty="0"/>
        </a:p>
      </dgm:t>
    </dgm:pt>
    <dgm:pt modelId="{9D6EEC89-CFFA-40EF-A4B2-76143E245C53}" type="parTrans" cxnId="{00D6B8A6-F33B-4CA8-AE3B-6BC8075986AF}">
      <dgm:prSet/>
      <dgm:spPr/>
      <dgm:t>
        <a:bodyPr/>
        <a:lstStyle/>
        <a:p>
          <a:endParaRPr lang="en-US"/>
        </a:p>
      </dgm:t>
    </dgm:pt>
    <dgm:pt modelId="{B313C1DB-5672-4ED5-8E21-B4D1341E8D73}" type="sibTrans" cxnId="{00D6B8A6-F33B-4CA8-AE3B-6BC8075986AF}">
      <dgm:prSet/>
      <dgm:spPr/>
      <dgm:t>
        <a:bodyPr/>
        <a:lstStyle/>
        <a:p>
          <a:endParaRPr lang="en-US"/>
        </a:p>
      </dgm:t>
    </dgm:pt>
    <dgm:pt modelId="{C113B123-0225-4AD1-A94D-33F33BFF48D3}">
      <dgm:prSet phldrT="[Text]"/>
      <dgm:spPr/>
      <dgm:t>
        <a:bodyPr/>
        <a:lstStyle/>
        <a:p>
          <a:r>
            <a:rPr lang="en-US" dirty="0" smtClean="0">
              <a:solidFill>
                <a:schemeClr val="tx1"/>
              </a:solidFill>
            </a:rPr>
            <a:t>Start Over</a:t>
          </a:r>
          <a:endParaRPr lang="en-US" dirty="0">
            <a:solidFill>
              <a:schemeClr val="tx1"/>
            </a:solidFill>
          </a:endParaRPr>
        </a:p>
      </dgm:t>
    </dgm:pt>
    <dgm:pt modelId="{470472F9-641D-4E29-928C-930AAEC40BD0}" type="parTrans" cxnId="{58BD0D59-6BE6-4F91-8BC0-FB84FD03C277}">
      <dgm:prSet/>
      <dgm:spPr/>
      <dgm:t>
        <a:bodyPr/>
        <a:lstStyle/>
        <a:p>
          <a:endParaRPr lang="en-US"/>
        </a:p>
      </dgm:t>
    </dgm:pt>
    <dgm:pt modelId="{4F053ADC-5505-4665-A658-BFA7DA7450A2}" type="sibTrans" cxnId="{58BD0D59-6BE6-4F91-8BC0-FB84FD03C277}">
      <dgm:prSet/>
      <dgm:spPr/>
      <dgm:t>
        <a:bodyPr/>
        <a:lstStyle/>
        <a:p>
          <a:endParaRPr lang="en-US"/>
        </a:p>
      </dgm:t>
    </dgm:pt>
    <dgm:pt modelId="{3C68D675-D5F7-4C13-BEB6-16829789FE52}" type="pres">
      <dgm:prSet presAssocID="{3EA253D0-4AAD-4018-8A1B-AC80C4AA1441}" presName="Name0" presStyleCnt="0">
        <dgm:presLayoutVars>
          <dgm:dir/>
          <dgm:animLvl val="lvl"/>
          <dgm:resizeHandles val="exact"/>
        </dgm:presLayoutVars>
      </dgm:prSet>
      <dgm:spPr/>
      <dgm:t>
        <a:bodyPr/>
        <a:lstStyle/>
        <a:p>
          <a:endParaRPr lang="en-US"/>
        </a:p>
      </dgm:t>
    </dgm:pt>
    <dgm:pt modelId="{6F4DD892-73E2-4F46-AF7F-118B30E445C9}" type="pres">
      <dgm:prSet presAssocID="{8D44FDE6-5043-4AF0-9540-90E34EC43AEC}" presName="linNode" presStyleCnt="0"/>
      <dgm:spPr/>
    </dgm:pt>
    <dgm:pt modelId="{9899AC7A-3C5F-42F0-9975-3468A0B34FF7}" type="pres">
      <dgm:prSet presAssocID="{8D44FDE6-5043-4AF0-9540-90E34EC43AEC}" presName="parTx" presStyleLbl="revTx" presStyleIdx="0" presStyleCnt="3">
        <dgm:presLayoutVars>
          <dgm:chMax val="1"/>
          <dgm:bulletEnabled val="1"/>
        </dgm:presLayoutVars>
      </dgm:prSet>
      <dgm:spPr/>
      <dgm:t>
        <a:bodyPr/>
        <a:lstStyle/>
        <a:p>
          <a:endParaRPr lang="en-US"/>
        </a:p>
      </dgm:t>
    </dgm:pt>
    <dgm:pt modelId="{343A2339-3630-431A-9A96-5AE2A62B650D}" type="pres">
      <dgm:prSet presAssocID="{8D44FDE6-5043-4AF0-9540-90E34EC43AEC}" presName="bracket" presStyleLbl="parChTrans1D1" presStyleIdx="0" presStyleCnt="3"/>
      <dgm:spPr/>
    </dgm:pt>
    <dgm:pt modelId="{BBC2AA79-F824-4731-8584-90666C458512}" type="pres">
      <dgm:prSet presAssocID="{8D44FDE6-5043-4AF0-9540-90E34EC43AEC}" presName="spH" presStyleCnt="0"/>
      <dgm:spPr/>
    </dgm:pt>
    <dgm:pt modelId="{11673B5C-E66A-497E-94B8-5A627A50F6D7}" type="pres">
      <dgm:prSet presAssocID="{8D44FDE6-5043-4AF0-9540-90E34EC43AEC}" presName="desTx" presStyleLbl="node1" presStyleIdx="0" presStyleCnt="3">
        <dgm:presLayoutVars>
          <dgm:bulletEnabled val="1"/>
        </dgm:presLayoutVars>
      </dgm:prSet>
      <dgm:spPr/>
      <dgm:t>
        <a:bodyPr/>
        <a:lstStyle/>
        <a:p>
          <a:endParaRPr lang="en-US"/>
        </a:p>
      </dgm:t>
    </dgm:pt>
    <dgm:pt modelId="{A758D8DB-07C2-4119-AAC3-30F97E7C75B6}" type="pres">
      <dgm:prSet presAssocID="{638F5854-790C-4168-8C1C-B080EE8FA84B}" presName="spV" presStyleCnt="0"/>
      <dgm:spPr/>
    </dgm:pt>
    <dgm:pt modelId="{9342A3B5-8AB4-46DE-B7EA-2F7ECAD080C7}" type="pres">
      <dgm:prSet presAssocID="{63521748-EF14-40B8-9B8F-88CCC7DC7F81}" presName="linNode" presStyleCnt="0"/>
      <dgm:spPr/>
    </dgm:pt>
    <dgm:pt modelId="{3FE7981C-07E9-4B3F-AD22-48D61964E04D}" type="pres">
      <dgm:prSet presAssocID="{63521748-EF14-40B8-9B8F-88CCC7DC7F81}" presName="parTx" presStyleLbl="revTx" presStyleIdx="1" presStyleCnt="3">
        <dgm:presLayoutVars>
          <dgm:chMax val="1"/>
          <dgm:bulletEnabled val="1"/>
        </dgm:presLayoutVars>
      </dgm:prSet>
      <dgm:spPr/>
      <dgm:t>
        <a:bodyPr/>
        <a:lstStyle/>
        <a:p>
          <a:endParaRPr lang="en-US"/>
        </a:p>
      </dgm:t>
    </dgm:pt>
    <dgm:pt modelId="{4EBCC4AF-9E27-4AFE-991C-112AB5A659BD}" type="pres">
      <dgm:prSet presAssocID="{63521748-EF14-40B8-9B8F-88CCC7DC7F81}" presName="bracket" presStyleLbl="parChTrans1D1" presStyleIdx="1" presStyleCnt="3"/>
      <dgm:spPr/>
    </dgm:pt>
    <dgm:pt modelId="{6013AF52-1DD0-4208-9DDC-B8260C49900C}" type="pres">
      <dgm:prSet presAssocID="{63521748-EF14-40B8-9B8F-88CCC7DC7F81}" presName="spH" presStyleCnt="0"/>
      <dgm:spPr/>
    </dgm:pt>
    <dgm:pt modelId="{FCA8968D-A8D6-484D-8096-F8D4787DB038}" type="pres">
      <dgm:prSet presAssocID="{63521748-EF14-40B8-9B8F-88CCC7DC7F81}" presName="desTx" presStyleLbl="node1" presStyleIdx="1" presStyleCnt="3">
        <dgm:presLayoutVars>
          <dgm:bulletEnabled val="1"/>
        </dgm:presLayoutVars>
      </dgm:prSet>
      <dgm:spPr/>
      <dgm:t>
        <a:bodyPr/>
        <a:lstStyle/>
        <a:p>
          <a:endParaRPr lang="en-US"/>
        </a:p>
      </dgm:t>
    </dgm:pt>
    <dgm:pt modelId="{91BBB461-64D3-4633-B660-43C178BBE1AC}" type="pres">
      <dgm:prSet presAssocID="{7031B371-0DC8-45FE-A312-71FAA186C2D2}" presName="spV" presStyleCnt="0"/>
      <dgm:spPr/>
    </dgm:pt>
    <dgm:pt modelId="{BF45DF15-6BF3-4ED0-B6AF-BD96A27E0857}" type="pres">
      <dgm:prSet presAssocID="{29876068-3FAD-42B0-B43A-DA384DAF62CC}" presName="linNode" presStyleCnt="0"/>
      <dgm:spPr/>
    </dgm:pt>
    <dgm:pt modelId="{B4509B88-5961-43AC-8FB6-3C3ECDEA1C98}" type="pres">
      <dgm:prSet presAssocID="{29876068-3FAD-42B0-B43A-DA384DAF62CC}" presName="parTx" presStyleLbl="revTx" presStyleIdx="2" presStyleCnt="3">
        <dgm:presLayoutVars>
          <dgm:chMax val="1"/>
          <dgm:bulletEnabled val="1"/>
        </dgm:presLayoutVars>
      </dgm:prSet>
      <dgm:spPr/>
      <dgm:t>
        <a:bodyPr/>
        <a:lstStyle/>
        <a:p>
          <a:endParaRPr lang="en-US"/>
        </a:p>
      </dgm:t>
    </dgm:pt>
    <dgm:pt modelId="{75ADFBBF-0581-45BF-A2DD-C0DE89212090}" type="pres">
      <dgm:prSet presAssocID="{29876068-3FAD-42B0-B43A-DA384DAF62CC}" presName="bracket" presStyleLbl="parChTrans1D1" presStyleIdx="2" presStyleCnt="3"/>
      <dgm:spPr/>
    </dgm:pt>
    <dgm:pt modelId="{87DC758E-16D9-4077-AABD-A90DF2B79DAD}" type="pres">
      <dgm:prSet presAssocID="{29876068-3FAD-42B0-B43A-DA384DAF62CC}" presName="spH" presStyleCnt="0"/>
      <dgm:spPr/>
    </dgm:pt>
    <dgm:pt modelId="{B9318069-F44F-40D8-BD07-FD958A0D3533}" type="pres">
      <dgm:prSet presAssocID="{29876068-3FAD-42B0-B43A-DA384DAF62CC}" presName="desTx" presStyleLbl="node1" presStyleIdx="2" presStyleCnt="3">
        <dgm:presLayoutVars>
          <dgm:bulletEnabled val="1"/>
        </dgm:presLayoutVars>
      </dgm:prSet>
      <dgm:spPr/>
      <dgm:t>
        <a:bodyPr/>
        <a:lstStyle/>
        <a:p>
          <a:endParaRPr lang="en-US"/>
        </a:p>
      </dgm:t>
    </dgm:pt>
  </dgm:ptLst>
  <dgm:cxnLst>
    <dgm:cxn modelId="{18B46615-F7D8-4FB6-92A3-3EBDBF1A04D4}" srcId="{8D44FDE6-5043-4AF0-9540-90E34EC43AEC}" destId="{9D3970BB-BEA7-4F10-879D-3CA5660CE8D1}" srcOrd="0" destOrd="0" parTransId="{D4131723-FC66-4692-BD11-61FC6696C220}" sibTransId="{A773287D-E4C4-4C00-95F5-14B8817994C3}"/>
    <dgm:cxn modelId="{F3885543-7DB1-4686-AD3B-ABE928860D3E}" type="presOf" srcId="{9D3970BB-BEA7-4F10-879D-3CA5660CE8D1}" destId="{11673B5C-E66A-497E-94B8-5A627A50F6D7}" srcOrd="0" destOrd="0" presId="urn:diagrams.loki3.com/BracketList+Icon"/>
    <dgm:cxn modelId="{37A108F4-8516-4660-8F6F-E27ADC127A0C}" srcId="{3EA253D0-4AAD-4018-8A1B-AC80C4AA1441}" destId="{63521748-EF14-40B8-9B8F-88CCC7DC7F81}" srcOrd="1" destOrd="0" parTransId="{D2F335A3-EBB1-4EA2-B6A6-0AD73BC87D8F}" sibTransId="{7031B371-0DC8-45FE-A312-71FAA186C2D2}"/>
    <dgm:cxn modelId="{00D6B8A6-F33B-4CA8-AE3B-6BC8075986AF}" srcId="{3EA253D0-4AAD-4018-8A1B-AC80C4AA1441}" destId="{29876068-3FAD-42B0-B43A-DA384DAF62CC}" srcOrd="2" destOrd="0" parTransId="{9D6EEC89-CFFA-40EF-A4B2-76143E245C53}" sibTransId="{B313C1DB-5672-4ED5-8E21-B4D1341E8D73}"/>
    <dgm:cxn modelId="{F9F1D98D-9E7F-480A-A351-72986DB3281F}" type="presOf" srcId="{3EA253D0-4AAD-4018-8A1B-AC80C4AA1441}" destId="{3C68D675-D5F7-4C13-BEB6-16829789FE52}" srcOrd="0" destOrd="0" presId="urn:diagrams.loki3.com/BracketList+Icon"/>
    <dgm:cxn modelId="{6B4C6B5C-C3B5-479E-AE1A-DB0003516C4A}" type="presOf" srcId="{8233458D-2C83-4876-A1AC-7AB469483A47}" destId="{FCA8968D-A8D6-484D-8096-F8D4787DB038}" srcOrd="0" destOrd="0" presId="urn:diagrams.loki3.com/BracketList+Icon"/>
    <dgm:cxn modelId="{41F4EACE-311D-4B93-AEE5-A6BFF2EDFD83}" srcId="{63521748-EF14-40B8-9B8F-88CCC7DC7F81}" destId="{8233458D-2C83-4876-A1AC-7AB469483A47}" srcOrd="0" destOrd="0" parTransId="{EA0027E1-10F0-485F-A562-86CB164614F2}" sibTransId="{80A68CAA-1A41-454E-8449-104E523E069D}"/>
    <dgm:cxn modelId="{DD059DEF-EEDA-4EF3-B798-7852ADE1845A}" type="presOf" srcId="{29876068-3FAD-42B0-B43A-DA384DAF62CC}" destId="{B4509B88-5961-43AC-8FB6-3C3ECDEA1C98}" srcOrd="0" destOrd="0" presId="urn:diagrams.loki3.com/BracketList+Icon"/>
    <dgm:cxn modelId="{DE175C84-FA05-4F13-8AEC-6D512D80489C}" type="presOf" srcId="{63521748-EF14-40B8-9B8F-88CCC7DC7F81}" destId="{3FE7981C-07E9-4B3F-AD22-48D61964E04D}" srcOrd="0" destOrd="0" presId="urn:diagrams.loki3.com/BracketList+Icon"/>
    <dgm:cxn modelId="{58BD0D59-6BE6-4F91-8BC0-FB84FD03C277}" srcId="{29876068-3FAD-42B0-B43A-DA384DAF62CC}" destId="{C113B123-0225-4AD1-A94D-33F33BFF48D3}" srcOrd="0" destOrd="0" parTransId="{470472F9-641D-4E29-928C-930AAEC40BD0}" sibTransId="{4F053ADC-5505-4665-A658-BFA7DA7450A2}"/>
    <dgm:cxn modelId="{927D3073-C901-47F3-8B76-B6874E81AEE4}" type="presOf" srcId="{C113B123-0225-4AD1-A94D-33F33BFF48D3}" destId="{B9318069-F44F-40D8-BD07-FD958A0D3533}" srcOrd="0" destOrd="0" presId="urn:diagrams.loki3.com/BracketList+Icon"/>
    <dgm:cxn modelId="{EEDF133A-24FC-4BFD-B69B-67B84EE4B78E}" type="presOf" srcId="{8D44FDE6-5043-4AF0-9540-90E34EC43AEC}" destId="{9899AC7A-3C5F-42F0-9975-3468A0B34FF7}" srcOrd="0" destOrd="0" presId="urn:diagrams.loki3.com/BracketList+Icon"/>
    <dgm:cxn modelId="{FB029260-DA4C-47E0-BCE3-5B723045D416}" srcId="{3EA253D0-4AAD-4018-8A1B-AC80C4AA1441}" destId="{8D44FDE6-5043-4AF0-9540-90E34EC43AEC}" srcOrd="0" destOrd="0" parTransId="{B26C410F-8498-4C2A-A949-07F3536671CE}" sibTransId="{638F5854-790C-4168-8C1C-B080EE8FA84B}"/>
    <dgm:cxn modelId="{257A035E-BF05-4258-B091-75A707D89C32}" type="presParOf" srcId="{3C68D675-D5F7-4C13-BEB6-16829789FE52}" destId="{6F4DD892-73E2-4F46-AF7F-118B30E445C9}" srcOrd="0" destOrd="0" presId="urn:diagrams.loki3.com/BracketList+Icon"/>
    <dgm:cxn modelId="{D2103990-8C74-4C1F-B276-34C4316350FB}" type="presParOf" srcId="{6F4DD892-73E2-4F46-AF7F-118B30E445C9}" destId="{9899AC7A-3C5F-42F0-9975-3468A0B34FF7}" srcOrd="0" destOrd="0" presId="urn:diagrams.loki3.com/BracketList+Icon"/>
    <dgm:cxn modelId="{5FDDD512-3A49-4C29-ADAA-FE2C6B03F380}" type="presParOf" srcId="{6F4DD892-73E2-4F46-AF7F-118B30E445C9}" destId="{343A2339-3630-431A-9A96-5AE2A62B650D}" srcOrd="1" destOrd="0" presId="urn:diagrams.loki3.com/BracketList+Icon"/>
    <dgm:cxn modelId="{2A45633A-6444-4048-B654-79423B1DA4D5}" type="presParOf" srcId="{6F4DD892-73E2-4F46-AF7F-118B30E445C9}" destId="{BBC2AA79-F824-4731-8584-90666C458512}" srcOrd="2" destOrd="0" presId="urn:diagrams.loki3.com/BracketList+Icon"/>
    <dgm:cxn modelId="{56CF0F77-5A62-4C58-ABAD-714A63CB9202}" type="presParOf" srcId="{6F4DD892-73E2-4F46-AF7F-118B30E445C9}" destId="{11673B5C-E66A-497E-94B8-5A627A50F6D7}" srcOrd="3" destOrd="0" presId="urn:diagrams.loki3.com/BracketList+Icon"/>
    <dgm:cxn modelId="{E0F42790-C460-4301-9071-67CFBB6D892B}" type="presParOf" srcId="{3C68D675-D5F7-4C13-BEB6-16829789FE52}" destId="{A758D8DB-07C2-4119-AAC3-30F97E7C75B6}" srcOrd="1" destOrd="0" presId="urn:diagrams.loki3.com/BracketList+Icon"/>
    <dgm:cxn modelId="{92C6DDC3-0E6F-4053-8CBC-23FC508F4C74}" type="presParOf" srcId="{3C68D675-D5F7-4C13-BEB6-16829789FE52}" destId="{9342A3B5-8AB4-46DE-B7EA-2F7ECAD080C7}" srcOrd="2" destOrd="0" presId="urn:diagrams.loki3.com/BracketList+Icon"/>
    <dgm:cxn modelId="{921659FB-850E-4EDD-BEFF-297B4F060A3F}" type="presParOf" srcId="{9342A3B5-8AB4-46DE-B7EA-2F7ECAD080C7}" destId="{3FE7981C-07E9-4B3F-AD22-48D61964E04D}" srcOrd="0" destOrd="0" presId="urn:diagrams.loki3.com/BracketList+Icon"/>
    <dgm:cxn modelId="{3BBF9F12-14EC-481E-BCE1-4641424429C8}" type="presParOf" srcId="{9342A3B5-8AB4-46DE-B7EA-2F7ECAD080C7}" destId="{4EBCC4AF-9E27-4AFE-991C-112AB5A659BD}" srcOrd="1" destOrd="0" presId="urn:diagrams.loki3.com/BracketList+Icon"/>
    <dgm:cxn modelId="{DAE2C370-A353-4D42-92DD-7598CA77ED17}" type="presParOf" srcId="{9342A3B5-8AB4-46DE-B7EA-2F7ECAD080C7}" destId="{6013AF52-1DD0-4208-9DDC-B8260C49900C}" srcOrd="2" destOrd="0" presId="urn:diagrams.loki3.com/BracketList+Icon"/>
    <dgm:cxn modelId="{86BC505D-9900-46BF-8D6B-DACD500F5BF4}" type="presParOf" srcId="{9342A3B5-8AB4-46DE-B7EA-2F7ECAD080C7}" destId="{FCA8968D-A8D6-484D-8096-F8D4787DB038}" srcOrd="3" destOrd="0" presId="urn:diagrams.loki3.com/BracketList+Icon"/>
    <dgm:cxn modelId="{9115E5D0-2714-41E4-8F21-6B5F24C3009D}" type="presParOf" srcId="{3C68D675-D5F7-4C13-BEB6-16829789FE52}" destId="{91BBB461-64D3-4633-B660-43C178BBE1AC}" srcOrd="3" destOrd="0" presId="urn:diagrams.loki3.com/BracketList+Icon"/>
    <dgm:cxn modelId="{55334451-09A4-43D8-AE82-ACB134932730}" type="presParOf" srcId="{3C68D675-D5F7-4C13-BEB6-16829789FE52}" destId="{BF45DF15-6BF3-4ED0-B6AF-BD96A27E0857}" srcOrd="4" destOrd="0" presId="urn:diagrams.loki3.com/BracketList+Icon"/>
    <dgm:cxn modelId="{B5D9D7A2-2ACF-4BA9-8CDD-5B54F7245932}" type="presParOf" srcId="{BF45DF15-6BF3-4ED0-B6AF-BD96A27E0857}" destId="{B4509B88-5961-43AC-8FB6-3C3ECDEA1C98}" srcOrd="0" destOrd="0" presId="urn:diagrams.loki3.com/BracketList+Icon"/>
    <dgm:cxn modelId="{8924C678-A28D-4046-94C8-9DBBC61826D9}" type="presParOf" srcId="{BF45DF15-6BF3-4ED0-B6AF-BD96A27E0857}" destId="{75ADFBBF-0581-45BF-A2DD-C0DE89212090}" srcOrd="1" destOrd="0" presId="urn:diagrams.loki3.com/BracketList+Icon"/>
    <dgm:cxn modelId="{BD859498-16A9-4D5D-9531-828BA42BF7F8}" type="presParOf" srcId="{BF45DF15-6BF3-4ED0-B6AF-BD96A27E0857}" destId="{87DC758E-16D9-4077-AABD-A90DF2B79DAD}" srcOrd="2" destOrd="0" presId="urn:diagrams.loki3.com/BracketList+Icon"/>
    <dgm:cxn modelId="{7D6D05F0-E592-4A5B-A50E-D914108AEFC7}" type="presParOf" srcId="{BF45DF15-6BF3-4ED0-B6AF-BD96A27E0857}" destId="{B9318069-F44F-40D8-BD07-FD958A0D3533}" srcOrd="3" destOrd="0" presId="urn:diagrams.loki3.com/BracketLis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99AC7A-3C5F-42F0-9975-3468A0B34FF7}">
      <dsp:nvSpPr>
        <dsp:cNvPr id="0" name=""/>
        <dsp:cNvSpPr/>
      </dsp:nvSpPr>
      <dsp:spPr>
        <a:xfrm>
          <a:off x="2976" y="281574"/>
          <a:ext cx="1522511" cy="43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55880" rIns="156464" bIns="55880" numCol="1" spcCol="1270" anchor="ctr" anchorCtr="0">
          <a:noAutofit/>
        </a:bodyPr>
        <a:lstStyle/>
        <a:p>
          <a:pPr lvl="0" algn="r" defTabSz="977900">
            <a:lnSpc>
              <a:spcPct val="90000"/>
            </a:lnSpc>
            <a:spcBef>
              <a:spcPct val="0"/>
            </a:spcBef>
            <a:spcAft>
              <a:spcPct val="35000"/>
            </a:spcAft>
          </a:pPr>
          <a:r>
            <a:rPr lang="en-US" sz="2200" kern="1200" dirty="0" smtClean="0"/>
            <a:t>Option 1</a:t>
          </a:r>
          <a:endParaRPr lang="en-US" sz="2200" kern="1200" dirty="0"/>
        </a:p>
      </dsp:txBody>
      <dsp:txXfrm>
        <a:off x="2976" y="281574"/>
        <a:ext cx="1522511" cy="435600"/>
      </dsp:txXfrm>
    </dsp:sp>
    <dsp:sp modelId="{343A2339-3630-431A-9A96-5AE2A62B650D}">
      <dsp:nvSpPr>
        <dsp:cNvPr id="0" name=""/>
        <dsp:cNvSpPr/>
      </dsp:nvSpPr>
      <dsp:spPr>
        <a:xfrm>
          <a:off x="1525488" y="125031"/>
          <a:ext cx="304502" cy="748687"/>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673B5C-E66A-497E-94B8-5A627A50F6D7}">
      <dsp:nvSpPr>
        <dsp:cNvPr id="0" name=""/>
        <dsp:cNvSpPr/>
      </dsp:nvSpPr>
      <dsp:spPr>
        <a:xfrm>
          <a:off x="1951791" y="125031"/>
          <a:ext cx="4141231" cy="7486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solidFill>
                <a:schemeClr val="tx1"/>
              </a:solidFill>
            </a:rPr>
            <a:t>Develop appendix to Part 420 or guidelines</a:t>
          </a:r>
          <a:endParaRPr lang="en-US" sz="2200" kern="1200" dirty="0">
            <a:solidFill>
              <a:schemeClr val="tx1"/>
            </a:solidFill>
          </a:endParaRPr>
        </a:p>
      </dsp:txBody>
      <dsp:txXfrm>
        <a:off x="1951791" y="125031"/>
        <a:ext cx="4141231" cy="748687"/>
      </dsp:txXfrm>
    </dsp:sp>
    <dsp:sp modelId="{3FE7981C-07E9-4B3F-AD22-48D61964E04D}">
      <dsp:nvSpPr>
        <dsp:cNvPr id="0" name=""/>
        <dsp:cNvSpPr/>
      </dsp:nvSpPr>
      <dsp:spPr>
        <a:xfrm>
          <a:off x="2976" y="966531"/>
          <a:ext cx="1522511" cy="43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55880" rIns="156464" bIns="55880" numCol="1" spcCol="1270" anchor="ctr" anchorCtr="0">
          <a:noAutofit/>
        </a:bodyPr>
        <a:lstStyle/>
        <a:p>
          <a:pPr lvl="0" algn="r" defTabSz="977900">
            <a:lnSpc>
              <a:spcPct val="90000"/>
            </a:lnSpc>
            <a:spcBef>
              <a:spcPct val="0"/>
            </a:spcBef>
            <a:spcAft>
              <a:spcPct val="35000"/>
            </a:spcAft>
          </a:pPr>
          <a:r>
            <a:rPr lang="en-US" sz="2200" kern="1200" dirty="0" smtClean="0"/>
            <a:t>Option 2</a:t>
          </a:r>
          <a:endParaRPr lang="en-US" sz="2200" kern="1200" dirty="0"/>
        </a:p>
      </dsp:txBody>
      <dsp:txXfrm>
        <a:off x="2976" y="966531"/>
        <a:ext cx="1522511" cy="435600"/>
      </dsp:txXfrm>
    </dsp:sp>
    <dsp:sp modelId="{4EBCC4AF-9E27-4AFE-991C-112AB5A659BD}">
      <dsp:nvSpPr>
        <dsp:cNvPr id="0" name=""/>
        <dsp:cNvSpPr/>
      </dsp:nvSpPr>
      <dsp:spPr>
        <a:xfrm>
          <a:off x="1525488" y="952918"/>
          <a:ext cx="304502" cy="462825"/>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A8968D-A8D6-484D-8096-F8D4787DB038}">
      <dsp:nvSpPr>
        <dsp:cNvPr id="0" name=""/>
        <dsp:cNvSpPr/>
      </dsp:nvSpPr>
      <dsp:spPr>
        <a:xfrm>
          <a:off x="1951791" y="952918"/>
          <a:ext cx="4141231" cy="46282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solidFill>
                <a:schemeClr val="tx1"/>
              </a:solidFill>
            </a:rPr>
            <a:t>Modify Part 420 to be modular</a:t>
          </a:r>
          <a:r>
            <a:rPr lang="en-US" sz="2200" kern="1200" dirty="0" smtClean="0"/>
            <a:t> </a:t>
          </a:r>
          <a:endParaRPr lang="en-US" sz="2200" kern="1200" dirty="0"/>
        </a:p>
      </dsp:txBody>
      <dsp:txXfrm>
        <a:off x="1951791" y="952918"/>
        <a:ext cx="4141231" cy="462825"/>
      </dsp:txXfrm>
    </dsp:sp>
    <dsp:sp modelId="{B4509B88-5961-43AC-8FB6-3C3ECDEA1C98}">
      <dsp:nvSpPr>
        <dsp:cNvPr id="0" name=""/>
        <dsp:cNvSpPr/>
      </dsp:nvSpPr>
      <dsp:spPr>
        <a:xfrm>
          <a:off x="2976" y="1508556"/>
          <a:ext cx="1522511" cy="43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55880" rIns="156464" bIns="55880" numCol="1" spcCol="1270" anchor="ctr" anchorCtr="0">
          <a:noAutofit/>
        </a:bodyPr>
        <a:lstStyle/>
        <a:p>
          <a:pPr lvl="0" algn="r" defTabSz="977900">
            <a:lnSpc>
              <a:spcPct val="90000"/>
            </a:lnSpc>
            <a:spcBef>
              <a:spcPct val="0"/>
            </a:spcBef>
            <a:spcAft>
              <a:spcPct val="35000"/>
            </a:spcAft>
          </a:pPr>
          <a:r>
            <a:rPr lang="en-US" sz="2200" kern="1200" dirty="0" smtClean="0"/>
            <a:t>Option 3</a:t>
          </a:r>
          <a:endParaRPr lang="en-US" sz="2200" kern="1200" dirty="0"/>
        </a:p>
      </dsp:txBody>
      <dsp:txXfrm>
        <a:off x="2976" y="1508556"/>
        <a:ext cx="1522511" cy="435600"/>
      </dsp:txXfrm>
    </dsp:sp>
    <dsp:sp modelId="{75ADFBBF-0581-45BF-A2DD-C0DE89212090}">
      <dsp:nvSpPr>
        <dsp:cNvPr id="0" name=""/>
        <dsp:cNvSpPr/>
      </dsp:nvSpPr>
      <dsp:spPr>
        <a:xfrm>
          <a:off x="1525488" y="1494943"/>
          <a:ext cx="304502" cy="462825"/>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318069-F44F-40D8-BD07-FD958A0D3533}">
      <dsp:nvSpPr>
        <dsp:cNvPr id="0" name=""/>
        <dsp:cNvSpPr/>
      </dsp:nvSpPr>
      <dsp:spPr>
        <a:xfrm>
          <a:off x="1951791" y="1494943"/>
          <a:ext cx="4141231" cy="46282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solidFill>
                <a:schemeClr val="tx1"/>
              </a:solidFill>
            </a:rPr>
            <a:t>Start Over</a:t>
          </a:r>
          <a:endParaRPr lang="en-US" sz="2200" kern="1200" dirty="0">
            <a:solidFill>
              <a:schemeClr val="tx1"/>
            </a:solidFill>
          </a:endParaRPr>
        </a:p>
      </dsp:txBody>
      <dsp:txXfrm>
        <a:off x="1951791" y="1494943"/>
        <a:ext cx="4141231" cy="462825"/>
      </dsp:txXfrm>
    </dsp:sp>
  </dsp:spTree>
</dsp:drawing>
</file>

<file path=ppt/diagrams/layout1.xml><?xml version="1.0" encoding="utf-8"?>
<dgm:layoutDef xmlns:dgm="http://schemas.openxmlformats.org/drawingml/2006/diagram" xmlns:a="http://schemas.openxmlformats.org/drawingml/2006/main" uniqueId="urn:diagrams.loki3.com/BracketList+Icon">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pPr>
              <a:defRPr/>
            </a:pPr>
            <a:endParaRPr lang="en-US"/>
          </a:p>
        </p:txBody>
      </p:sp>
      <p:sp>
        <p:nvSpPr>
          <p:cNvPr id="2457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pPr>
              <a:defRPr/>
            </a:pPr>
            <a:endParaRPr lang="en-US"/>
          </a:p>
        </p:txBody>
      </p:sp>
      <p:sp>
        <p:nvSpPr>
          <p:cNvPr id="2458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pPr>
              <a:defRPr/>
            </a:pPr>
            <a:endParaRPr lang="en-US"/>
          </a:p>
        </p:txBody>
      </p:sp>
      <p:sp>
        <p:nvSpPr>
          <p:cNvPr id="2458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pPr>
              <a:defRPr/>
            </a:pPr>
            <a:fld id="{3F8B5122-0E5F-401B-A88F-A6C1EB501046}" type="slidenum">
              <a:rPr lang="en-US"/>
              <a:pPr>
                <a:defRPr/>
              </a:pPr>
              <a:t>‹#›</a:t>
            </a:fld>
            <a:endParaRPr lang="en-US"/>
          </a:p>
        </p:txBody>
      </p:sp>
    </p:spTree>
    <p:extLst>
      <p:ext uri="{BB962C8B-B14F-4D97-AF65-F5344CB8AC3E}">
        <p14:creationId xmlns:p14="http://schemas.microsoft.com/office/powerpoint/2010/main" val="2434500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020" tIns="45510" rIns="91020" bIns="45510" numCol="1" anchor="t" anchorCtr="0" compatLnSpc="1">
            <a:prstTxWarp prst="textNoShape">
              <a:avLst/>
            </a:prstTxWarp>
          </a:bodyPr>
          <a:lstStyle>
            <a:lvl1pPr defTabSz="911225">
              <a:spcBef>
                <a:spcPct val="0"/>
              </a:spcBef>
              <a:buFontTx/>
              <a:buNone/>
              <a:defRPr sz="1200">
                <a:latin typeface="Times New Roman" pitchFamily="18" charset="0"/>
              </a:defRPr>
            </a:lvl1pPr>
          </a:lstStyle>
          <a:p>
            <a:pPr>
              <a:defRPr/>
            </a:pPr>
            <a:endParaRPr lang="en-US"/>
          </a:p>
        </p:txBody>
      </p:sp>
      <p:sp>
        <p:nvSpPr>
          <p:cNvPr id="21507" name="Rectangle 3"/>
          <p:cNvSpPr>
            <a:spLocks noGrp="1" noChangeArrowheads="1"/>
          </p:cNvSpPr>
          <p:nvPr>
            <p:ph type="dt" idx="1"/>
          </p:nvPr>
        </p:nvSpPr>
        <p:spPr bwMode="auto">
          <a:xfrm>
            <a:off x="3886200" y="0"/>
            <a:ext cx="2971800" cy="465138"/>
          </a:xfrm>
          <a:prstGeom prst="rect">
            <a:avLst/>
          </a:prstGeom>
          <a:noFill/>
          <a:ln w="9525">
            <a:noFill/>
            <a:miter lim="800000"/>
            <a:headEnd/>
            <a:tailEnd/>
          </a:ln>
          <a:effectLst/>
        </p:spPr>
        <p:txBody>
          <a:bodyPr vert="horz" wrap="square" lIns="91020" tIns="45510" rIns="91020" bIns="45510" numCol="1" anchor="t" anchorCtr="0" compatLnSpc="1">
            <a:prstTxWarp prst="textNoShape">
              <a:avLst/>
            </a:prstTxWarp>
          </a:bodyPr>
          <a:lstStyle>
            <a:lvl1pPr algn="r" defTabSz="911225">
              <a:spcBef>
                <a:spcPct val="0"/>
              </a:spcBef>
              <a:buFontTx/>
              <a:buNone/>
              <a:defRPr sz="1200">
                <a:latin typeface="Times New Roman" pitchFamily="18" charset="0"/>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06488" y="696913"/>
            <a:ext cx="4648200" cy="348615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1020" tIns="45510" rIns="91020" bIns="4551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831263"/>
            <a:ext cx="2971800" cy="465137"/>
          </a:xfrm>
          <a:prstGeom prst="rect">
            <a:avLst/>
          </a:prstGeom>
          <a:noFill/>
          <a:ln w="9525">
            <a:noFill/>
            <a:miter lim="800000"/>
            <a:headEnd/>
            <a:tailEnd/>
          </a:ln>
          <a:effectLst/>
        </p:spPr>
        <p:txBody>
          <a:bodyPr vert="horz" wrap="square" lIns="91020" tIns="45510" rIns="91020" bIns="45510" numCol="1" anchor="b" anchorCtr="0" compatLnSpc="1">
            <a:prstTxWarp prst="textNoShape">
              <a:avLst/>
            </a:prstTxWarp>
          </a:bodyPr>
          <a:lstStyle>
            <a:lvl1pPr defTabSz="911225">
              <a:spcBef>
                <a:spcPct val="0"/>
              </a:spcBef>
              <a:buFontTx/>
              <a:buNone/>
              <a:defRPr sz="1200">
                <a:latin typeface="Times New Roman" pitchFamily="18" charset="0"/>
              </a:defRPr>
            </a:lvl1pPr>
          </a:lstStyle>
          <a:p>
            <a:pPr>
              <a:defRPr/>
            </a:pPr>
            <a:endParaRPr lang="en-US"/>
          </a:p>
        </p:txBody>
      </p:sp>
      <p:sp>
        <p:nvSpPr>
          <p:cNvPr id="21511" name="Rectangle 7"/>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a:effectLst/>
        </p:spPr>
        <p:txBody>
          <a:bodyPr vert="horz" wrap="square" lIns="91020" tIns="45510" rIns="91020" bIns="45510" numCol="1" anchor="b" anchorCtr="0" compatLnSpc="1">
            <a:prstTxWarp prst="textNoShape">
              <a:avLst/>
            </a:prstTxWarp>
          </a:bodyPr>
          <a:lstStyle>
            <a:lvl1pPr algn="r" defTabSz="911225">
              <a:spcBef>
                <a:spcPct val="0"/>
              </a:spcBef>
              <a:buFontTx/>
              <a:buNone/>
              <a:defRPr sz="1200">
                <a:latin typeface="Times New Roman" pitchFamily="18" charset="0"/>
              </a:defRPr>
            </a:lvl1pPr>
          </a:lstStyle>
          <a:p>
            <a:pPr>
              <a:defRPr/>
            </a:pPr>
            <a:fld id="{94680CB9-31CF-4E8C-9F6F-AB120A026B75}" type="slidenum">
              <a:rPr lang="en-US"/>
              <a:pPr>
                <a:defRPr/>
              </a:pPr>
              <a:t>‹#›</a:t>
            </a:fld>
            <a:endParaRPr lang="en-US"/>
          </a:p>
        </p:txBody>
      </p:sp>
    </p:spTree>
    <p:extLst>
      <p:ext uri="{BB962C8B-B14F-4D97-AF65-F5344CB8AC3E}">
        <p14:creationId xmlns:p14="http://schemas.microsoft.com/office/powerpoint/2010/main" val="31893034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ED0E57E7-89AB-41A9-B9B9-ED5D8659A426}" type="slidenum">
              <a:rPr lang="en-US" smtClean="0"/>
              <a:pPr/>
              <a:t>1</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4680CB9-31CF-4E8C-9F6F-AB120A026B75}" type="slidenum">
              <a:rPr lang="en-US" smtClean="0"/>
              <a:pPr>
                <a:defRPr/>
              </a:pPr>
              <a:t>10</a:t>
            </a:fld>
            <a:endParaRPr lang="en-US"/>
          </a:p>
        </p:txBody>
      </p:sp>
    </p:spTree>
    <p:extLst>
      <p:ext uri="{BB962C8B-B14F-4D97-AF65-F5344CB8AC3E}">
        <p14:creationId xmlns:p14="http://schemas.microsoft.com/office/powerpoint/2010/main" val="2206164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4680CB9-31CF-4E8C-9F6F-AB120A026B75}" type="slidenum">
              <a:rPr lang="en-US" smtClean="0"/>
              <a:pPr>
                <a:defRPr/>
              </a:pPr>
              <a:t>11</a:t>
            </a:fld>
            <a:endParaRPr lang="en-US"/>
          </a:p>
        </p:txBody>
      </p:sp>
    </p:spTree>
    <p:extLst>
      <p:ext uri="{BB962C8B-B14F-4D97-AF65-F5344CB8AC3E}">
        <p14:creationId xmlns:p14="http://schemas.microsoft.com/office/powerpoint/2010/main" val="36029196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p:spPr>
        <p:txBody>
          <a:bodyPr/>
          <a:lstStyle/>
          <a:p>
            <a:pPr eaLnBrk="1" hangingPunct="1"/>
            <a:endParaRPr lang="en-US" smtClean="0"/>
          </a:p>
        </p:txBody>
      </p:sp>
      <p:sp>
        <p:nvSpPr>
          <p:cNvPr id="10244" name="Slide Number Placeholder 3"/>
          <p:cNvSpPr>
            <a:spLocks noGrp="1"/>
          </p:cNvSpPr>
          <p:nvPr>
            <p:ph type="sldNum" sz="quarter" idx="5"/>
          </p:nvPr>
        </p:nvSpPr>
        <p:spPr>
          <a:noFill/>
          <a:ln>
            <a:miter lim="800000"/>
            <a:headEnd/>
            <a:tailEnd/>
          </a:ln>
        </p:spPr>
        <p:txBody>
          <a:bodyPr/>
          <a:lstStyle/>
          <a:p>
            <a:fld id="{C98778E4-7AEF-47A1-906E-F42B968EF079}"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p>
        </p:txBody>
      </p:sp>
      <p:sp>
        <p:nvSpPr>
          <p:cNvPr id="36868" name="Slide Number Placeholder 3"/>
          <p:cNvSpPr>
            <a:spLocks noGrp="1"/>
          </p:cNvSpPr>
          <p:nvPr>
            <p:ph type="sldNum" sz="quarter" idx="5"/>
          </p:nvPr>
        </p:nvSpPr>
        <p:spPr>
          <a:noFill/>
        </p:spPr>
        <p:txBody>
          <a:bodyPr/>
          <a:lstStyle/>
          <a:p>
            <a:fld id="{CD9F07E8-CFCF-4BF2-BFCE-3EDF7C39D78C}"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a:noFill/>
        </p:spPr>
        <p:txBody>
          <a:bodyPr/>
          <a:lstStyle/>
          <a:p>
            <a:fld id="{0050B09A-B11C-4B18-B335-E6D9C8733FB6}"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4680CB9-31CF-4E8C-9F6F-AB120A026B75}" type="slidenum">
              <a:rPr lang="en-US" smtClean="0"/>
              <a:pPr>
                <a:defRPr/>
              </a:pPr>
              <a:t>15</a:t>
            </a:fld>
            <a:endParaRPr lang="en-US"/>
          </a:p>
        </p:txBody>
      </p:sp>
    </p:spTree>
    <p:extLst>
      <p:ext uri="{BB962C8B-B14F-4D97-AF65-F5344CB8AC3E}">
        <p14:creationId xmlns:p14="http://schemas.microsoft.com/office/powerpoint/2010/main" val="39315396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dirty="0" smtClean="0"/>
          </a:p>
        </p:txBody>
      </p:sp>
      <p:sp>
        <p:nvSpPr>
          <p:cNvPr id="38916" name="Slide Number Placeholder 3"/>
          <p:cNvSpPr>
            <a:spLocks noGrp="1"/>
          </p:cNvSpPr>
          <p:nvPr>
            <p:ph type="sldNum" sz="quarter" idx="5"/>
          </p:nvPr>
        </p:nvSpPr>
        <p:spPr>
          <a:noFill/>
        </p:spPr>
        <p:txBody>
          <a:bodyPr/>
          <a:lstStyle/>
          <a:p>
            <a:fld id="{2366A057-1721-4232-A594-0096575FE771}"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4680CB9-31CF-4E8C-9F6F-AB120A026B75}" type="slidenum">
              <a:rPr lang="en-US" smtClean="0"/>
              <a:pPr>
                <a:defRPr/>
              </a:pPr>
              <a:t>17</a:t>
            </a:fld>
            <a:endParaRPr lang="en-US"/>
          </a:p>
        </p:txBody>
      </p:sp>
    </p:spTree>
    <p:extLst>
      <p:ext uri="{BB962C8B-B14F-4D97-AF65-F5344CB8AC3E}">
        <p14:creationId xmlns:p14="http://schemas.microsoft.com/office/powerpoint/2010/main" val="30669602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4680CB9-31CF-4E8C-9F6F-AB120A026B75}" type="slidenum">
              <a:rPr lang="en-US" smtClean="0"/>
              <a:pPr>
                <a:defRPr/>
              </a:pPr>
              <a:t>18</a:t>
            </a:fld>
            <a:endParaRPr lang="en-US"/>
          </a:p>
        </p:txBody>
      </p:sp>
    </p:spTree>
    <p:extLst>
      <p:ext uri="{BB962C8B-B14F-4D97-AF65-F5344CB8AC3E}">
        <p14:creationId xmlns:p14="http://schemas.microsoft.com/office/powerpoint/2010/main" val="19171490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pPr eaLnBrk="1" hangingPunct="1"/>
            <a:endParaRPr lang="en-US" smtClean="0"/>
          </a:p>
        </p:txBody>
      </p:sp>
      <p:sp>
        <p:nvSpPr>
          <p:cNvPr id="39940" name="Slide Number Placeholder 3"/>
          <p:cNvSpPr txBox="1">
            <a:spLocks noGrp="1"/>
          </p:cNvSpPr>
          <p:nvPr/>
        </p:nvSpPr>
        <p:spPr bwMode="auto">
          <a:xfrm>
            <a:off x="3886200" y="8831263"/>
            <a:ext cx="2971800" cy="465137"/>
          </a:xfrm>
          <a:prstGeom prst="rect">
            <a:avLst/>
          </a:prstGeom>
          <a:noFill/>
          <a:ln w="9525">
            <a:noFill/>
            <a:miter lim="800000"/>
            <a:headEnd/>
            <a:tailEnd/>
          </a:ln>
        </p:spPr>
        <p:txBody>
          <a:bodyPr lIns="91020" tIns="45510" rIns="91020" bIns="45510" anchor="b"/>
          <a:lstStyle/>
          <a:p>
            <a:pPr algn="r" defTabSz="911225">
              <a:spcBef>
                <a:spcPct val="0"/>
              </a:spcBef>
              <a:buFontTx/>
              <a:buNone/>
            </a:pPr>
            <a:fld id="{33F4A7C8-F6BB-4DC2-8030-8B2F23DB6930}" type="slidenum">
              <a:rPr lang="en-US" sz="1200">
                <a:latin typeface="Times New Roman" pitchFamily="18" charset="0"/>
              </a:rPr>
              <a:pPr algn="r" defTabSz="911225">
                <a:spcBef>
                  <a:spcPct val="0"/>
                </a:spcBef>
                <a:buFontTx/>
                <a:buNone/>
              </a:pPr>
              <a:t>19</a:t>
            </a:fld>
            <a:endParaRPr lang="en-US" sz="120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4680CB9-31CF-4E8C-9F6F-AB120A026B75}" type="slidenum">
              <a:rPr lang="en-US" smtClean="0"/>
              <a:pPr>
                <a:defRPr/>
              </a:pPr>
              <a:t>2</a:t>
            </a:fld>
            <a:endParaRPr lang="en-US"/>
          </a:p>
        </p:txBody>
      </p:sp>
    </p:spTree>
    <p:extLst>
      <p:ext uri="{BB962C8B-B14F-4D97-AF65-F5344CB8AC3E}">
        <p14:creationId xmlns:p14="http://schemas.microsoft.com/office/powerpoint/2010/main" val="1233063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4680CB9-31CF-4E8C-9F6F-AB120A026B75}" type="slidenum">
              <a:rPr lang="en-US" smtClean="0"/>
              <a:pPr>
                <a:defRPr/>
              </a:pPr>
              <a:t>3</a:t>
            </a:fld>
            <a:endParaRPr lang="en-US"/>
          </a:p>
        </p:txBody>
      </p:sp>
    </p:spTree>
    <p:extLst>
      <p:ext uri="{BB962C8B-B14F-4D97-AF65-F5344CB8AC3E}">
        <p14:creationId xmlns:p14="http://schemas.microsoft.com/office/powerpoint/2010/main" val="3111494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4680CB9-31CF-4E8C-9F6F-AB120A026B75}" type="slidenum">
              <a:rPr lang="en-US" smtClean="0"/>
              <a:pPr>
                <a:defRPr/>
              </a:pPr>
              <a:t>4</a:t>
            </a:fld>
            <a:endParaRPr lang="en-US"/>
          </a:p>
        </p:txBody>
      </p:sp>
    </p:spTree>
    <p:extLst>
      <p:ext uri="{BB962C8B-B14F-4D97-AF65-F5344CB8AC3E}">
        <p14:creationId xmlns:p14="http://schemas.microsoft.com/office/powerpoint/2010/main" val="3962333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4680CB9-31CF-4E8C-9F6F-AB120A026B75}" type="slidenum">
              <a:rPr lang="en-US" smtClean="0"/>
              <a:pPr>
                <a:defRPr/>
              </a:pPr>
              <a:t>5</a:t>
            </a:fld>
            <a:endParaRPr lang="en-US"/>
          </a:p>
        </p:txBody>
      </p:sp>
    </p:spTree>
    <p:extLst>
      <p:ext uri="{BB962C8B-B14F-4D97-AF65-F5344CB8AC3E}">
        <p14:creationId xmlns:p14="http://schemas.microsoft.com/office/powerpoint/2010/main" val="2719023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4680CB9-31CF-4E8C-9F6F-AB120A026B75}" type="slidenum">
              <a:rPr lang="en-US" smtClean="0"/>
              <a:pPr>
                <a:defRPr/>
              </a:pPr>
              <a:t>6</a:t>
            </a:fld>
            <a:endParaRPr lang="en-US"/>
          </a:p>
        </p:txBody>
      </p:sp>
    </p:spTree>
    <p:extLst>
      <p:ext uri="{BB962C8B-B14F-4D97-AF65-F5344CB8AC3E}">
        <p14:creationId xmlns:p14="http://schemas.microsoft.com/office/powerpoint/2010/main" val="2411205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4680CB9-31CF-4E8C-9F6F-AB120A026B75}" type="slidenum">
              <a:rPr lang="en-US" smtClean="0"/>
              <a:pPr>
                <a:defRPr/>
              </a:pPr>
              <a:t>7</a:t>
            </a:fld>
            <a:endParaRPr lang="en-US"/>
          </a:p>
        </p:txBody>
      </p:sp>
    </p:spTree>
    <p:extLst>
      <p:ext uri="{BB962C8B-B14F-4D97-AF65-F5344CB8AC3E}">
        <p14:creationId xmlns:p14="http://schemas.microsoft.com/office/powerpoint/2010/main" val="3248135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4680CB9-31CF-4E8C-9F6F-AB120A026B75}" type="slidenum">
              <a:rPr lang="en-US" smtClean="0"/>
              <a:pPr>
                <a:defRPr/>
              </a:pPr>
              <a:t>8</a:t>
            </a:fld>
            <a:endParaRPr lang="en-US"/>
          </a:p>
        </p:txBody>
      </p:sp>
    </p:spTree>
    <p:extLst>
      <p:ext uri="{BB962C8B-B14F-4D97-AF65-F5344CB8AC3E}">
        <p14:creationId xmlns:p14="http://schemas.microsoft.com/office/powerpoint/2010/main" val="29807126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4680CB9-31CF-4E8C-9F6F-AB120A026B75}" type="slidenum">
              <a:rPr lang="en-US" smtClean="0"/>
              <a:pPr>
                <a:defRPr/>
              </a:pPr>
              <a:t>9</a:t>
            </a:fld>
            <a:endParaRPr lang="en-US"/>
          </a:p>
        </p:txBody>
      </p:sp>
    </p:spTree>
    <p:extLst>
      <p:ext uri="{BB962C8B-B14F-4D97-AF65-F5344CB8AC3E}">
        <p14:creationId xmlns:p14="http://schemas.microsoft.com/office/powerpoint/2010/main" val="20814535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1D2F68"/>
        </a:solidFill>
        <a:effectLst/>
      </p:bgPr>
    </p:bg>
    <p:spTree>
      <p:nvGrpSpPr>
        <p:cNvPr id="1" name=""/>
        <p:cNvGrpSpPr/>
        <p:nvPr/>
      </p:nvGrpSpPr>
      <p:grpSpPr>
        <a:xfrm>
          <a:off x="0" y="0"/>
          <a:ext cx="0" cy="0"/>
          <a:chOff x="0" y="0"/>
          <a:chExt cx="0" cy="0"/>
        </a:xfrm>
      </p:grpSpPr>
      <p:pic>
        <p:nvPicPr>
          <p:cNvPr id="4" name="Picture 54" descr="title_imagery_nologo"/>
          <p:cNvPicPr>
            <a:picLocks noChangeAspect="1" noChangeArrowheads="1"/>
          </p:cNvPicPr>
          <p:nvPr userDrawn="1"/>
        </p:nvPicPr>
        <p:blipFill>
          <a:blip r:embed="rId2" cstate="print"/>
          <a:srcRect/>
          <a:stretch>
            <a:fillRect/>
          </a:stretch>
        </p:blipFill>
        <p:spPr bwMode="auto">
          <a:xfrm>
            <a:off x="5591175" y="0"/>
            <a:ext cx="3552825" cy="6858000"/>
          </a:xfrm>
          <a:prstGeom prst="rect">
            <a:avLst/>
          </a:prstGeom>
          <a:noFill/>
          <a:ln w="9525">
            <a:noFill/>
            <a:miter lim="800000"/>
            <a:headEnd/>
            <a:tailEnd/>
          </a:ln>
        </p:spPr>
      </p:pic>
      <p:grpSp>
        <p:nvGrpSpPr>
          <p:cNvPr id="5" name="Group 56"/>
          <p:cNvGrpSpPr>
            <a:grpSpLocks/>
          </p:cNvGrpSpPr>
          <p:nvPr userDrawn="1"/>
        </p:nvGrpSpPr>
        <p:grpSpPr bwMode="auto">
          <a:xfrm>
            <a:off x="5873750" y="269875"/>
            <a:ext cx="2895600" cy="911225"/>
            <a:chOff x="3700" y="170"/>
            <a:chExt cx="1824" cy="574"/>
          </a:xfrm>
        </p:grpSpPr>
        <p:pic>
          <p:nvPicPr>
            <p:cNvPr id="6" name="Picture 55" descr="NEW FAA LOGO"/>
            <p:cNvPicPr>
              <a:picLocks noChangeAspect="1" noChangeArrowheads="1"/>
            </p:cNvPicPr>
            <p:nvPr userDrawn="1"/>
          </p:nvPicPr>
          <p:blipFill>
            <a:blip r:embed="rId3" cstate="print">
              <a:clrChange>
                <a:clrFrom>
                  <a:srgbClr val="DF1F06"/>
                </a:clrFrom>
                <a:clrTo>
                  <a:srgbClr val="DF1F06">
                    <a:alpha val="0"/>
                  </a:srgbClr>
                </a:clrTo>
              </a:clrChange>
            </a:blip>
            <a:srcRect l="14333" t="3734" r="14973" b="4564"/>
            <a:stretch>
              <a:fillRect/>
            </a:stretch>
          </p:blipFill>
          <p:spPr bwMode="auto">
            <a:xfrm>
              <a:off x="3700" y="170"/>
              <a:ext cx="573" cy="574"/>
            </a:xfrm>
            <a:prstGeom prst="rect">
              <a:avLst/>
            </a:prstGeom>
            <a:noFill/>
            <a:ln w="9525">
              <a:noFill/>
              <a:miter lim="800000"/>
              <a:headEnd/>
              <a:tailEnd/>
            </a:ln>
          </p:spPr>
        </p:pic>
        <p:sp>
          <p:nvSpPr>
            <p:cNvPr id="7" name="Text Box 47"/>
            <p:cNvSpPr txBox="1">
              <a:spLocks noChangeArrowheads="1"/>
            </p:cNvSpPr>
            <p:nvPr userDrawn="1"/>
          </p:nvSpPr>
          <p:spPr bwMode="ltGray">
            <a:xfrm>
              <a:off x="4288" y="288"/>
              <a:ext cx="1236" cy="352"/>
            </a:xfrm>
            <a:prstGeom prst="rect">
              <a:avLst/>
            </a:prstGeom>
            <a:noFill/>
            <a:ln w="9525">
              <a:noFill/>
              <a:miter lim="800000"/>
              <a:headEnd/>
              <a:tailEnd/>
            </a:ln>
            <a:effectLst/>
          </p:spPr>
          <p:txBody>
            <a:bodyPr wrap="none">
              <a:spAutoFit/>
            </a:bodyPr>
            <a:lstStyle/>
            <a:p>
              <a:pPr>
                <a:lnSpc>
                  <a:spcPct val="85000"/>
                </a:lnSpc>
                <a:spcBef>
                  <a:spcPct val="0"/>
                </a:spcBef>
                <a:buFontTx/>
                <a:buNone/>
                <a:defRPr/>
              </a:pPr>
              <a:r>
                <a:rPr lang="en-US" sz="1800" b="1">
                  <a:solidFill>
                    <a:schemeClr val="bg1"/>
                  </a:solidFill>
                </a:rPr>
                <a:t>Federal Aviation</a:t>
              </a:r>
            </a:p>
            <a:p>
              <a:pPr>
                <a:lnSpc>
                  <a:spcPct val="85000"/>
                </a:lnSpc>
                <a:spcBef>
                  <a:spcPct val="0"/>
                </a:spcBef>
                <a:buFontTx/>
                <a:buNone/>
                <a:defRPr/>
              </a:pPr>
              <a:r>
                <a:rPr lang="en-US" sz="1800" b="1">
                  <a:solidFill>
                    <a:schemeClr val="bg1"/>
                  </a:solidFill>
                </a:rPr>
                <a:t>Administration</a:t>
              </a:r>
            </a:p>
          </p:txBody>
        </p:sp>
      </p:grpSp>
      <p:pic>
        <p:nvPicPr>
          <p:cNvPr id="8" name="Picture 57" descr="earth"/>
          <p:cNvPicPr>
            <a:picLocks noChangeAspect="1" noChangeArrowheads="1"/>
          </p:cNvPicPr>
          <p:nvPr userDrawn="1"/>
        </p:nvPicPr>
        <p:blipFill>
          <a:blip r:embed="rId4" cstate="print"/>
          <a:srcRect l="23668" t="19197" r="24571" b="20453"/>
          <a:stretch>
            <a:fillRect/>
          </a:stretch>
        </p:blipFill>
        <p:spPr bwMode="auto">
          <a:xfrm>
            <a:off x="5505450" y="0"/>
            <a:ext cx="3638550" cy="6858000"/>
          </a:xfrm>
          <a:prstGeom prst="rect">
            <a:avLst/>
          </a:prstGeom>
          <a:noFill/>
          <a:ln w="9525">
            <a:noFill/>
            <a:miter lim="800000"/>
            <a:headEnd/>
            <a:tailEnd/>
          </a:ln>
        </p:spPr>
      </p:pic>
      <p:grpSp>
        <p:nvGrpSpPr>
          <p:cNvPr id="9" name="Group 58"/>
          <p:cNvGrpSpPr>
            <a:grpSpLocks/>
          </p:cNvGrpSpPr>
          <p:nvPr userDrawn="1"/>
        </p:nvGrpSpPr>
        <p:grpSpPr bwMode="auto">
          <a:xfrm>
            <a:off x="5873750" y="269875"/>
            <a:ext cx="2895600" cy="979488"/>
            <a:chOff x="3613" y="282"/>
            <a:chExt cx="1824" cy="617"/>
          </a:xfrm>
        </p:grpSpPr>
        <p:pic>
          <p:nvPicPr>
            <p:cNvPr id="10" name="Picture 59" descr="NEW FAA LOGO"/>
            <p:cNvPicPr>
              <a:picLocks noChangeAspect="1" noChangeArrowheads="1"/>
            </p:cNvPicPr>
            <p:nvPr/>
          </p:nvPicPr>
          <p:blipFill>
            <a:blip r:embed="rId3" cstate="print">
              <a:clrChange>
                <a:clrFrom>
                  <a:srgbClr val="DF1F06"/>
                </a:clrFrom>
                <a:clrTo>
                  <a:srgbClr val="DF1F06">
                    <a:alpha val="0"/>
                  </a:srgbClr>
                </a:clrTo>
              </a:clrChange>
            </a:blip>
            <a:srcRect l="14333" t="3734" r="14973" b="4564"/>
            <a:stretch>
              <a:fillRect/>
            </a:stretch>
          </p:blipFill>
          <p:spPr bwMode="auto">
            <a:xfrm>
              <a:off x="3613" y="282"/>
              <a:ext cx="573" cy="574"/>
            </a:xfrm>
            <a:prstGeom prst="rect">
              <a:avLst/>
            </a:prstGeom>
            <a:noFill/>
            <a:ln w="9525">
              <a:noFill/>
              <a:miter lim="800000"/>
              <a:headEnd/>
              <a:tailEnd/>
            </a:ln>
          </p:spPr>
        </p:pic>
        <p:sp>
          <p:nvSpPr>
            <p:cNvPr id="11" name="Text Box 60"/>
            <p:cNvSpPr txBox="1">
              <a:spLocks noChangeArrowheads="1"/>
            </p:cNvSpPr>
            <p:nvPr/>
          </p:nvSpPr>
          <p:spPr bwMode="auto">
            <a:xfrm>
              <a:off x="4201" y="400"/>
              <a:ext cx="1236" cy="499"/>
            </a:xfrm>
            <a:prstGeom prst="rect">
              <a:avLst/>
            </a:prstGeom>
            <a:noFill/>
            <a:ln w="9525">
              <a:noFill/>
              <a:miter lim="800000"/>
              <a:headEnd/>
              <a:tailEnd/>
            </a:ln>
            <a:effectLst/>
          </p:spPr>
          <p:txBody>
            <a:bodyPr wrap="none">
              <a:spAutoFit/>
            </a:bodyPr>
            <a:lstStyle/>
            <a:p>
              <a:pPr>
                <a:lnSpc>
                  <a:spcPct val="85000"/>
                </a:lnSpc>
                <a:spcBef>
                  <a:spcPct val="0"/>
                </a:spcBef>
                <a:buFontTx/>
                <a:buNone/>
                <a:defRPr/>
              </a:pPr>
              <a:r>
                <a:rPr lang="en-US" sz="1800" b="1">
                  <a:solidFill>
                    <a:schemeClr val="bg1"/>
                  </a:solidFill>
                </a:rPr>
                <a:t>Federal Aviation</a:t>
              </a:r>
            </a:p>
            <a:p>
              <a:pPr>
                <a:lnSpc>
                  <a:spcPct val="85000"/>
                </a:lnSpc>
                <a:spcBef>
                  <a:spcPct val="0"/>
                </a:spcBef>
                <a:buFontTx/>
                <a:buNone/>
                <a:defRPr/>
              </a:pPr>
              <a:r>
                <a:rPr lang="en-US" sz="1800" b="1">
                  <a:solidFill>
                    <a:schemeClr val="bg1"/>
                  </a:solidFill>
                </a:rPr>
                <a:t>Administration</a:t>
              </a:r>
            </a:p>
            <a:p>
              <a:pPr>
                <a:lnSpc>
                  <a:spcPct val="85000"/>
                </a:lnSpc>
                <a:spcBef>
                  <a:spcPct val="0"/>
                </a:spcBef>
                <a:buFontTx/>
                <a:buNone/>
                <a:defRPr/>
              </a:pPr>
              <a:endParaRPr lang="en-US" sz="1800" b="1">
                <a:solidFill>
                  <a:schemeClr val="bg1"/>
                </a:solidFill>
              </a:endParaRPr>
            </a:p>
          </p:txBody>
        </p:sp>
      </p:grpSp>
      <p:sp>
        <p:nvSpPr>
          <p:cNvPr id="12" name="Text Box 27"/>
          <p:cNvSpPr txBox="1">
            <a:spLocks noChangeArrowheads="1"/>
          </p:cNvSpPr>
          <p:nvPr userDrawn="1"/>
        </p:nvSpPr>
        <p:spPr bwMode="auto">
          <a:xfrm>
            <a:off x="427038" y="4497388"/>
            <a:ext cx="5132387" cy="1323975"/>
          </a:xfrm>
          <a:prstGeom prst="rect">
            <a:avLst/>
          </a:prstGeom>
          <a:noFill/>
          <a:ln w="9525">
            <a:noFill/>
            <a:miter lim="800000"/>
            <a:headEnd/>
            <a:tailEnd/>
          </a:ln>
          <a:effectLst/>
        </p:spPr>
        <p:txBody>
          <a:bodyPr>
            <a:spAutoFit/>
          </a:bodyPr>
          <a:lstStyle/>
          <a:p>
            <a:pPr>
              <a:buFontTx/>
              <a:buNone/>
              <a:tabLst>
                <a:tab pos="566738" algn="l"/>
              </a:tabLst>
              <a:defRPr/>
            </a:pPr>
            <a:r>
              <a:rPr lang="en-US" sz="1600" dirty="0">
                <a:solidFill>
                  <a:schemeClr val="bg1"/>
                </a:solidFill>
              </a:rPr>
              <a:t>Presented to: 	COMSTAC                       </a:t>
            </a:r>
          </a:p>
          <a:p>
            <a:pPr>
              <a:buFontTx/>
              <a:buNone/>
              <a:tabLst>
                <a:tab pos="566738" algn="l"/>
              </a:tabLst>
              <a:defRPr/>
            </a:pPr>
            <a:r>
              <a:rPr lang="en-US" sz="1600" dirty="0">
                <a:solidFill>
                  <a:schemeClr val="bg1"/>
                </a:solidFill>
              </a:rPr>
              <a:t>By: 			Debra Facktor Lepore, </a:t>
            </a:r>
            <a:br>
              <a:rPr lang="en-US" sz="1600" dirty="0">
                <a:solidFill>
                  <a:schemeClr val="bg1"/>
                </a:solidFill>
              </a:rPr>
            </a:br>
            <a:r>
              <a:rPr lang="en-US" sz="1600" dirty="0">
                <a:solidFill>
                  <a:schemeClr val="bg1"/>
                </a:solidFill>
              </a:rPr>
              <a:t>			</a:t>
            </a:r>
            <a:r>
              <a:rPr lang="en-US" sz="1600" dirty="0" smtClean="0">
                <a:solidFill>
                  <a:schemeClr val="bg1"/>
                </a:solidFill>
              </a:rPr>
              <a:t>OWG </a:t>
            </a:r>
            <a:r>
              <a:rPr lang="en-US" sz="1600" dirty="0">
                <a:solidFill>
                  <a:schemeClr val="bg1"/>
                </a:solidFill>
              </a:rPr>
              <a:t>Chair</a:t>
            </a:r>
          </a:p>
          <a:p>
            <a:pPr>
              <a:buFontTx/>
              <a:buNone/>
              <a:tabLst>
                <a:tab pos="566738" algn="l"/>
              </a:tabLst>
              <a:defRPr/>
            </a:pPr>
            <a:r>
              <a:rPr lang="en-US" sz="1600" dirty="0">
                <a:solidFill>
                  <a:schemeClr val="bg1"/>
                </a:solidFill>
              </a:rPr>
              <a:t>Date: 			</a:t>
            </a:r>
            <a:r>
              <a:rPr lang="en-US" sz="1600" dirty="0" smtClean="0">
                <a:solidFill>
                  <a:schemeClr val="bg1"/>
                </a:solidFill>
              </a:rPr>
              <a:t>May</a:t>
            </a:r>
            <a:r>
              <a:rPr lang="en-US" sz="1600" baseline="0" dirty="0" smtClean="0">
                <a:solidFill>
                  <a:schemeClr val="bg1"/>
                </a:solidFill>
              </a:rPr>
              <a:t> </a:t>
            </a:r>
            <a:r>
              <a:rPr lang="en-US" sz="1600" dirty="0" smtClean="0">
                <a:solidFill>
                  <a:schemeClr val="bg1"/>
                </a:solidFill>
              </a:rPr>
              <a:t>11, 2012</a:t>
            </a:r>
            <a:endParaRPr lang="en-US" sz="1600" dirty="0">
              <a:solidFill>
                <a:schemeClr val="bg1"/>
              </a:solidFill>
            </a:endParaRPr>
          </a:p>
        </p:txBody>
      </p:sp>
      <p:sp>
        <p:nvSpPr>
          <p:cNvPr id="63490" name="Rectangle 2"/>
          <p:cNvSpPr>
            <a:spLocks noGrp="1" noChangeArrowheads="1"/>
          </p:cNvSpPr>
          <p:nvPr>
            <p:ph type="ctrTitle"/>
          </p:nvPr>
        </p:nvSpPr>
        <p:spPr>
          <a:xfrm>
            <a:off x="446088" y="312738"/>
            <a:ext cx="4983162" cy="1395412"/>
          </a:xfrm>
        </p:spPr>
        <p:txBody>
          <a:bodyPr anchor="t"/>
          <a:lstStyle>
            <a:lvl1pPr>
              <a:defRPr>
                <a:solidFill>
                  <a:schemeClr val="bg1"/>
                </a:solidFill>
              </a:defRPr>
            </a:lvl1pPr>
          </a:lstStyle>
          <a:p>
            <a:r>
              <a:rPr lang="en-US"/>
              <a:t>Select to edit master title</a:t>
            </a:r>
          </a:p>
        </p:txBody>
      </p:sp>
      <p:sp>
        <p:nvSpPr>
          <p:cNvPr id="63491" name="Rectangle 3"/>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r>
              <a:rPr lang="en-US" dirty="0"/>
              <a:t>Select to edit master subtitle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ftr" sz="quarter" idx="10"/>
          </p:nvPr>
        </p:nvSpPr>
        <p:spPr/>
        <p:txBody>
          <a:bodyPr/>
          <a:lstStyle>
            <a:lvl1pPr>
              <a:defRPr/>
            </a:lvl1pPr>
          </a:lstStyle>
          <a:p>
            <a:pPr>
              <a:defRPr/>
            </a:pPr>
            <a:endParaRPr lang="en-US"/>
          </a:p>
        </p:txBody>
      </p:sp>
      <p:sp>
        <p:nvSpPr>
          <p:cNvPr id="5" name="Rectangle 11"/>
          <p:cNvSpPr>
            <a:spLocks noGrp="1" noChangeArrowheads="1"/>
          </p:cNvSpPr>
          <p:nvPr>
            <p:ph type="sldNum" sz="quarter" idx="11"/>
          </p:nvPr>
        </p:nvSpPr>
        <p:spPr/>
        <p:txBody>
          <a:bodyPr/>
          <a:lstStyle>
            <a:lvl1pPr>
              <a:defRPr/>
            </a:lvl1pPr>
          </a:lstStyle>
          <a:p>
            <a:pPr>
              <a:defRPr/>
            </a:pPr>
            <a:fld id="{D0A881E1-F5DB-4030-A8C3-5C0015E04D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ftr" sz="quarter" idx="10"/>
          </p:nvPr>
        </p:nvSpPr>
        <p:spPr/>
        <p:txBody>
          <a:bodyPr/>
          <a:lstStyle>
            <a:lvl1pPr>
              <a:defRPr/>
            </a:lvl1pPr>
          </a:lstStyle>
          <a:p>
            <a:pPr>
              <a:defRPr/>
            </a:pPr>
            <a:endParaRPr lang="en-US"/>
          </a:p>
        </p:txBody>
      </p:sp>
      <p:sp>
        <p:nvSpPr>
          <p:cNvPr id="5" name="Rectangle 11"/>
          <p:cNvSpPr>
            <a:spLocks noGrp="1" noChangeArrowheads="1"/>
          </p:cNvSpPr>
          <p:nvPr>
            <p:ph type="sldNum" sz="quarter" idx="11"/>
          </p:nvPr>
        </p:nvSpPr>
        <p:spPr/>
        <p:txBody>
          <a:bodyPr/>
          <a:lstStyle>
            <a:lvl1pPr>
              <a:defRPr/>
            </a:lvl1pPr>
          </a:lstStyle>
          <a:p>
            <a:pPr>
              <a:defRPr/>
            </a:pPr>
            <a:fld id="{0BBB9943-AB47-49E8-A728-6969590E3A7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bwMode="auto">
          <a:xfrm>
            <a:off x="363538" y="6237288"/>
            <a:ext cx="3419475" cy="400050"/>
          </a:xfrm>
          <a:prstGeom prst="rect">
            <a:avLst/>
          </a:prstGeom>
          <a:solidFill>
            <a:srgbClr val="1D2F68"/>
          </a:solidFill>
          <a:ln w="9525" cap="flat" cmpd="sng" algn="ctr">
            <a:noFill/>
            <a:prstDash val="solid"/>
            <a:round/>
            <a:headEnd type="none" w="med" len="med"/>
            <a:tailEnd type="none" w="med" len="med"/>
          </a:ln>
          <a:effectLst/>
        </p:spPr>
        <p:txBody>
          <a:bodyPr>
            <a:spAutoFit/>
          </a:bodyPr>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400"/>
            </a:lvl1pPr>
            <a:lvl2pPr>
              <a:defRPr sz="20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xfrm>
            <a:off x="447675" y="6197600"/>
            <a:ext cx="3422650" cy="457200"/>
          </a:xfrm>
        </p:spPr>
        <p:txBody>
          <a:bodyPr/>
          <a:lstStyle>
            <a:lvl1pPr>
              <a:defRPr sz="1200" b="1">
                <a:solidFill>
                  <a:schemeClr val="bg1"/>
                </a:solidFill>
                <a:latin typeface="+mn-lt"/>
              </a:defRPr>
            </a:lvl1pPr>
          </a:lstStyle>
          <a:p>
            <a:pPr>
              <a:defRPr/>
            </a:pPr>
            <a:r>
              <a:rPr lang="en-US" dirty="0" smtClean="0"/>
              <a:t>OWG Working Group Report to COMSTAC, May 11, 2012</a:t>
            </a:r>
            <a:endParaRPr lang="en-US" dirty="0"/>
          </a:p>
        </p:txBody>
      </p:sp>
      <p:sp>
        <p:nvSpPr>
          <p:cNvPr id="6" name="Rectangle 10"/>
          <p:cNvSpPr>
            <a:spLocks noGrp="1" noChangeArrowheads="1"/>
          </p:cNvSpPr>
          <p:nvPr>
            <p:ph type="ftr" sz="quarter" idx="11"/>
          </p:nvPr>
        </p:nvSpPr>
        <p:spPr/>
        <p:txBody>
          <a:bodyPr/>
          <a:lstStyle>
            <a:lvl1pPr>
              <a:defRPr/>
            </a:lvl1pPr>
          </a:lstStyle>
          <a:p>
            <a:pPr>
              <a:defRPr/>
            </a:pPr>
            <a:endParaRPr lang="en-US"/>
          </a:p>
        </p:txBody>
      </p:sp>
      <p:sp>
        <p:nvSpPr>
          <p:cNvPr id="7" name="Rectangle 11"/>
          <p:cNvSpPr>
            <a:spLocks noGrp="1" noChangeArrowheads="1"/>
          </p:cNvSpPr>
          <p:nvPr>
            <p:ph type="sldNum" sz="quarter" idx="12"/>
          </p:nvPr>
        </p:nvSpPr>
        <p:spPr/>
        <p:txBody>
          <a:bodyPr/>
          <a:lstStyle>
            <a:lvl1pPr>
              <a:defRPr/>
            </a:lvl1pPr>
          </a:lstStyle>
          <a:p>
            <a:pPr>
              <a:defRPr/>
            </a:pPr>
            <a:fld id="{4D842255-88C1-410F-A75E-3AACCB0C66D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ftr" sz="quarter" idx="10"/>
          </p:nvPr>
        </p:nvSpPr>
        <p:spPr/>
        <p:txBody>
          <a:bodyPr/>
          <a:lstStyle>
            <a:lvl1pPr>
              <a:defRPr/>
            </a:lvl1pPr>
          </a:lstStyle>
          <a:p>
            <a:pPr>
              <a:defRPr/>
            </a:pPr>
            <a:endParaRPr lang="en-US"/>
          </a:p>
        </p:txBody>
      </p:sp>
      <p:sp>
        <p:nvSpPr>
          <p:cNvPr id="5" name="Rectangle 11"/>
          <p:cNvSpPr>
            <a:spLocks noGrp="1" noChangeArrowheads="1"/>
          </p:cNvSpPr>
          <p:nvPr>
            <p:ph type="sldNum" sz="quarter" idx="11"/>
          </p:nvPr>
        </p:nvSpPr>
        <p:spPr/>
        <p:txBody>
          <a:bodyPr/>
          <a:lstStyle>
            <a:lvl1pPr>
              <a:defRPr/>
            </a:lvl1pPr>
          </a:lstStyle>
          <a:p>
            <a:pPr>
              <a:defRPr/>
            </a:pPr>
            <a:fld id="{FB1101E4-EFA1-4608-8EEB-3772F076AAA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ftr" sz="quarter" idx="10"/>
          </p:nvPr>
        </p:nvSpPr>
        <p:spPr/>
        <p:txBody>
          <a:bodyPr/>
          <a:lstStyle>
            <a:lvl1pPr>
              <a:defRPr/>
            </a:lvl1pPr>
          </a:lstStyle>
          <a:p>
            <a:pPr>
              <a:defRPr/>
            </a:pPr>
            <a:endParaRPr lang="en-US"/>
          </a:p>
        </p:txBody>
      </p:sp>
      <p:sp>
        <p:nvSpPr>
          <p:cNvPr id="6" name="Rectangle 11"/>
          <p:cNvSpPr>
            <a:spLocks noGrp="1" noChangeArrowheads="1"/>
          </p:cNvSpPr>
          <p:nvPr>
            <p:ph type="sldNum" sz="quarter" idx="11"/>
          </p:nvPr>
        </p:nvSpPr>
        <p:spPr/>
        <p:txBody>
          <a:bodyPr/>
          <a:lstStyle>
            <a:lvl1pPr>
              <a:defRPr/>
            </a:lvl1pPr>
          </a:lstStyle>
          <a:p>
            <a:pPr>
              <a:defRPr/>
            </a:pPr>
            <a:fld id="{431CBE9D-2CF5-4340-94BE-1523B40F09F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ftr" sz="quarter" idx="10"/>
          </p:nvPr>
        </p:nvSpPr>
        <p:spPr/>
        <p:txBody>
          <a:bodyPr/>
          <a:lstStyle>
            <a:lvl1pPr>
              <a:defRPr/>
            </a:lvl1pPr>
          </a:lstStyle>
          <a:p>
            <a:pPr>
              <a:defRPr/>
            </a:pPr>
            <a:endParaRPr lang="en-US"/>
          </a:p>
        </p:txBody>
      </p:sp>
      <p:sp>
        <p:nvSpPr>
          <p:cNvPr id="8" name="Rectangle 11"/>
          <p:cNvSpPr>
            <a:spLocks noGrp="1" noChangeArrowheads="1"/>
          </p:cNvSpPr>
          <p:nvPr>
            <p:ph type="sldNum" sz="quarter" idx="11"/>
          </p:nvPr>
        </p:nvSpPr>
        <p:spPr/>
        <p:txBody>
          <a:bodyPr/>
          <a:lstStyle>
            <a:lvl1pPr>
              <a:defRPr/>
            </a:lvl1pPr>
          </a:lstStyle>
          <a:p>
            <a:pPr>
              <a:defRPr/>
            </a:pPr>
            <a:fld id="{71F92F80-BEE1-4CF3-8029-43069DBD43A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ftr" sz="quarter" idx="10"/>
          </p:nvPr>
        </p:nvSpPr>
        <p:spPr/>
        <p:txBody>
          <a:bodyPr/>
          <a:lstStyle>
            <a:lvl1pPr>
              <a:defRPr/>
            </a:lvl1pPr>
          </a:lstStyle>
          <a:p>
            <a:pPr>
              <a:defRPr/>
            </a:pPr>
            <a:endParaRPr lang="en-US"/>
          </a:p>
        </p:txBody>
      </p:sp>
      <p:sp>
        <p:nvSpPr>
          <p:cNvPr id="4" name="Rectangle 11"/>
          <p:cNvSpPr>
            <a:spLocks noGrp="1" noChangeArrowheads="1"/>
          </p:cNvSpPr>
          <p:nvPr>
            <p:ph type="sldNum" sz="quarter" idx="11"/>
          </p:nvPr>
        </p:nvSpPr>
        <p:spPr/>
        <p:txBody>
          <a:bodyPr/>
          <a:lstStyle>
            <a:lvl1pPr>
              <a:defRPr/>
            </a:lvl1pPr>
          </a:lstStyle>
          <a:p>
            <a:pPr>
              <a:defRPr/>
            </a:pPr>
            <a:fld id="{ED98EC02-8931-4A2D-BCD3-13A9EB1F80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ftr" sz="quarter" idx="10"/>
          </p:nvPr>
        </p:nvSpPr>
        <p:spPr/>
        <p:txBody>
          <a:bodyPr/>
          <a:lstStyle>
            <a:lvl1pPr>
              <a:defRPr/>
            </a:lvl1pPr>
          </a:lstStyle>
          <a:p>
            <a:pPr>
              <a:defRPr/>
            </a:pPr>
            <a:endParaRPr lang="en-US"/>
          </a:p>
        </p:txBody>
      </p:sp>
      <p:sp>
        <p:nvSpPr>
          <p:cNvPr id="3" name="Rectangle 11"/>
          <p:cNvSpPr>
            <a:spLocks noGrp="1" noChangeArrowheads="1"/>
          </p:cNvSpPr>
          <p:nvPr>
            <p:ph type="sldNum" sz="quarter" idx="11"/>
          </p:nvPr>
        </p:nvSpPr>
        <p:spPr/>
        <p:txBody>
          <a:bodyPr/>
          <a:lstStyle>
            <a:lvl1pPr>
              <a:defRPr/>
            </a:lvl1pPr>
          </a:lstStyle>
          <a:p>
            <a:pPr>
              <a:defRPr/>
            </a:pPr>
            <a:fld id="{F10B7038-DBC9-40BE-982E-1A7E1306E16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ftr" sz="quarter" idx="10"/>
          </p:nvPr>
        </p:nvSpPr>
        <p:spPr/>
        <p:txBody>
          <a:bodyPr/>
          <a:lstStyle>
            <a:lvl1pPr>
              <a:defRPr/>
            </a:lvl1pPr>
          </a:lstStyle>
          <a:p>
            <a:pPr>
              <a:defRPr/>
            </a:pPr>
            <a:endParaRPr lang="en-US"/>
          </a:p>
        </p:txBody>
      </p:sp>
      <p:sp>
        <p:nvSpPr>
          <p:cNvPr id="6" name="Rectangle 11"/>
          <p:cNvSpPr>
            <a:spLocks noGrp="1" noChangeArrowheads="1"/>
          </p:cNvSpPr>
          <p:nvPr>
            <p:ph type="sldNum" sz="quarter" idx="11"/>
          </p:nvPr>
        </p:nvSpPr>
        <p:spPr/>
        <p:txBody>
          <a:bodyPr/>
          <a:lstStyle>
            <a:lvl1pPr>
              <a:defRPr/>
            </a:lvl1pPr>
          </a:lstStyle>
          <a:p>
            <a:pPr>
              <a:defRPr/>
            </a:pPr>
            <a:fld id="{D42B47E8-C03C-44CA-8E19-1539DED63A1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ftr" sz="quarter" idx="10"/>
          </p:nvPr>
        </p:nvSpPr>
        <p:spPr/>
        <p:txBody>
          <a:bodyPr/>
          <a:lstStyle>
            <a:lvl1pPr>
              <a:defRPr/>
            </a:lvl1pPr>
          </a:lstStyle>
          <a:p>
            <a:pPr>
              <a:defRPr/>
            </a:pPr>
            <a:endParaRPr lang="en-US"/>
          </a:p>
        </p:txBody>
      </p:sp>
      <p:sp>
        <p:nvSpPr>
          <p:cNvPr id="6" name="Rectangle 11"/>
          <p:cNvSpPr>
            <a:spLocks noGrp="1" noChangeArrowheads="1"/>
          </p:cNvSpPr>
          <p:nvPr>
            <p:ph type="sldNum" sz="quarter" idx="11"/>
          </p:nvPr>
        </p:nvSpPr>
        <p:spPr/>
        <p:txBody>
          <a:bodyPr/>
          <a:lstStyle>
            <a:lvl1pPr>
              <a:defRPr/>
            </a:lvl1pPr>
          </a:lstStyle>
          <a:p>
            <a:pPr>
              <a:defRPr/>
            </a:pPr>
            <a:fld id="{D895E08F-A87E-4FEB-A8FE-B9270F37575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428625" y="344488"/>
            <a:ext cx="8472488"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1027" name="Rectangle 8"/>
          <p:cNvSpPr>
            <a:spLocks noGrp="1" noChangeArrowheads="1"/>
          </p:cNvSpPr>
          <p:nvPr>
            <p:ph type="body" idx="1"/>
          </p:nvPr>
        </p:nvSpPr>
        <p:spPr bwMode="auto">
          <a:xfrm>
            <a:off x="495300" y="1508125"/>
            <a:ext cx="8050213" cy="43910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Select to edit master text styles</a:t>
            </a:r>
          </a:p>
          <a:p>
            <a:pPr lvl="1"/>
            <a:r>
              <a:rPr lang="en-US" smtClean="0"/>
              <a:t>Second level</a:t>
            </a:r>
          </a:p>
          <a:p>
            <a:pPr lvl="2"/>
            <a:r>
              <a:rPr lang="en-US" smtClean="0"/>
              <a:t>Third level</a:t>
            </a:r>
          </a:p>
          <a:p>
            <a:pPr lvl="1"/>
            <a:r>
              <a:rPr lang="en-US" smtClean="0"/>
              <a:t>Fourth level</a:t>
            </a:r>
          </a:p>
          <a:p>
            <a:pPr lvl="4"/>
            <a:r>
              <a:rPr lang="en-US" smtClean="0"/>
              <a:t>Fifth level</a:t>
            </a:r>
          </a:p>
        </p:txBody>
      </p:sp>
      <p:sp>
        <p:nvSpPr>
          <p:cNvPr id="56329" name="Rectangle 9"/>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400">
                <a:latin typeface="Times New Roman" pitchFamily="18" charset="0"/>
              </a:defRPr>
            </a:lvl1pPr>
          </a:lstStyle>
          <a:p>
            <a:pPr>
              <a:defRPr/>
            </a:pPr>
            <a:r>
              <a:rPr lang="en-US"/>
              <a:t>RLV Working Group Report to COMSTAC May 11, 2011</a:t>
            </a:r>
          </a:p>
        </p:txBody>
      </p:sp>
      <p:sp>
        <p:nvSpPr>
          <p:cNvPr id="56330"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400">
                <a:latin typeface="Times New Roman" pitchFamily="18" charset="0"/>
              </a:defRPr>
            </a:lvl1pPr>
          </a:lstStyle>
          <a:p>
            <a:pPr>
              <a:defRPr/>
            </a:pPr>
            <a:endParaRPr lang="en-US"/>
          </a:p>
        </p:txBody>
      </p:sp>
      <p:sp>
        <p:nvSpPr>
          <p:cNvPr id="56331" name="Rectangle 11"/>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solidFill>
                <a:latin typeface="Times New Roman" pitchFamily="18" charset="0"/>
              </a:defRPr>
            </a:lvl1pPr>
          </a:lstStyle>
          <a:p>
            <a:pPr>
              <a:defRPr/>
            </a:pPr>
            <a:fld id="{C8E69AD5-614C-4BB8-A6F9-6F6C50EFD247}" type="slidenum">
              <a:rPr lang="en-US"/>
              <a:pPr>
                <a:defRPr/>
              </a:pPr>
              <a:t>‹#›</a:t>
            </a:fld>
            <a:endParaRPr lang="en-US"/>
          </a:p>
        </p:txBody>
      </p:sp>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p:spPr>
        <p:txBody>
          <a:bodyPr wrap="none" anchor="ctr"/>
          <a:lstStyle/>
          <a:p>
            <a:pPr>
              <a:defRPr/>
            </a:pPr>
            <a:endParaRPr lang="en-US"/>
          </a:p>
        </p:txBody>
      </p:sp>
      <p:sp>
        <p:nvSpPr>
          <p:cNvPr id="56337" name="Rectangle 17"/>
          <p:cNvSpPr>
            <a:spLocks noChangeArrowheads="1"/>
          </p:cNvSpPr>
          <p:nvPr/>
        </p:nvSpPr>
        <p:spPr bwMode="auto">
          <a:xfrm>
            <a:off x="6940550" y="6305550"/>
            <a:ext cx="1905000" cy="457200"/>
          </a:xfrm>
          <a:prstGeom prst="rect">
            <a:avLst/>
          </a:prstGeom>
          <a:noFill/>
          <a:ln w="9525">
            <a:noFill/>
            <a:miter lim="800000"/>
            <a:headEnd/>
            <a:tailEnd/>
          </a:ln>
          <a:effectLst/>
        </p:spPr>
        <p:txBody>
          <a:bodyPr/>
          <a:lstStyle/>
          <a:p>
            <a:pPr algn="r">
              <a:spcBef>
                <a:spcPct val="0"/>
              </a:spcBef>
              <a:buFontTx/>
              <a:buNone/>
              <a:defRPr/>
            </a:pPr>
            <a:endParaRPr lang="en-US" sz="1200" b="1" dirty="0">
              <a:solidFill>
                <a:schemeClr val="bg1"/>
              </a:solidFill>
            </a:endParaRPr>
          </a:p>
        </p:txBody>
      </p:sp>
      <p:grpSp>
        <p:nvGrpSpPr>
          <p:cNvPr id="1033" name="Group 25"/>
          <p:cNvGrpSpPr>
            <a:grpSpLocks/>
          </p:cNvGrpSpPr>
          <p:nvPr userDrawn="1"/>
        </p:nvGrpSpPr>
        <p:grpSpPr bwMode="auto">
          <a:xfrm>
            <a:off x="5708650" y="6124575"/>
            <a:ext cx="2047875" cy="661988"/>
            <a:chOff x="3596" y="3858"/>
            <a:chExt cx="1290" cy="417"/>
          </a:xfrm>
        </p:grpSpPr>
        <p:pic>
          <p:nvPicPr>
            <p:cNvPr id="1036" name="Picture 26" descr="NEW FAA LOGO"/>
            <p:cNvPicPr>
              <a:picLocks noChangeAspect="1" noChangeArrowheads="1"/>
            </p:cNvPicPr>
            <p:nvPr userDrawn="1"/>
          </p:nvPicPr>
          <p:blipFill>
            <a:blip r:embed="rId13" cstate="print">
              <a:clrChange>
                <a:clrFrom>
                  <a:srgbClr val="DF1F06"/>
                </a:clrFrom>
                <a:clrTo>
                  <a:srgbClr val="DF1F06">
                    <a:alpha val="0"/>
                  </a:srgbClr>
                </a:clrTo>
              </a:clrChange>
            </a:blip>
            <a:srcRect l="14333" t="3734" r="14973" b="4564"/>
            <a:stretch>
              <a:fillRect/>
            </a:stretch>
          </p:blipFill>
          <p:spPr bwMode="auto">
            <a:xfrm>
              <a:off x="3596" y="3858"/>
              <a:ext cx="416" cy="417"/>
            </a:xfrm>
            <a:prstGeom prst="rect">
              <a:avLst/>
            </a:prstGeom>
            <a:noFill/>
            <a:ln w="9525">
              <a:noFill/>
              <a:miter lim="800000"/>
              <a:headEnd/>
              <a:tailEnd/>
            </a:ln>
          </p:spPr>
        </p:pic>
        <p:sp>
          <p:nvSpPr>
            <p:cNvPr id="56347" name="Text Box 27"/>
            <p:cNvSpPr txBox="1">
              <a:spLocks noChangeArrowheads="1"/>
            </p:cNvSpPr>
            <p:nvPr userDrawn="1"/>
          </p:nvSpPr>
          <p:spPr bwMode="auto">
            <a:xfrm>
              <a:off x="4023" y="3947"/>
              <a:ext cx="863" cy="254"/>
            </a:xfrm>
            <a:prstGeom prst="rect">
              <a:avLst/>
            </a:prstGeom>
            <a:noFill/>
            <a:ln w="9525">
              <a:noFill/>
              <a:miter lim="800000"/>
              <a:headEnd/>
              <a:tailEnd/>
            </a:ln>
            <a:effectLst/>
          </p:spPr>
          <p:txBody>
            <a:bodyPr wrap="none">
              <a:spAutoFit/>
            </a:bodyPr>
            <a:lstStyle/>
            <a:p>
              <a:pPr>
                <a:lnSpc>
                  <a:spcPct val="85000"/>
                </a:lnSpc>
                <a:spcBef>
                  <a:spcPct val="0"/>
                </a:spcBef>
                <a:buFontTx/>
                <a:buNone/>
                <a:defRPr/>
              </a:pPr>
              <a:r>
                <a:rPr lang="en-US" sz="1200" b="1">
                  <a:solidFill>
                    <a:schemeClr val="bg1"/>
                  </a:solidFill>
                </a:rPr>
                <a:t>Federal Aviation</a:t>
              </a:r>
            </a:p>
            <a:p>
              <a:pPr>
                <a:lnSpc>
                  <a:spcPct val="85000"/>
                </a:lnSpc>
                <a:spcBef>
                  <a:spcPct val="0"/>
                </a:spcBef>
                <a:buFontTx/>
                <a:buNone/>
                <a:defRPr/>
              </a:pPr>
              <a:r>
                <a:rPr lang="en-US" sz="1200" b="1">
                  <a:solidFill>
                    <a:schemeClr val="bg1"/>
                  </a:solidFill>
                </a:rPr>
                <a:t>Administration</a:t>
              </a:r>
            </a:p>
          </p:txBody>
        </p:sp>
      </p:grpSp>
      <p:sp>
        <p:nvSpPr>
          <p:cNvPr id="56349" name="Text Box 29"/>
          <p:cNvSpPr txBox="1">
            <a:spLocks noChangeArrowheads="1"/>
          </p:cNvSpPr>
          <p:nvPr userDrawn="1"/>
        </p:nvSpPr>
        <p:spPr bwMode="auto">
          <a:xfrm>
            <a:off x="449263" y="6205538"/>
            <a:ext cx="4784725" cy="274637"/>
          </a:xfrm>
          <a:prstGeom prst="rect">
            <a:avLst/>
          </a:prstGeom>
          <a:noFill/>
          <a:ln w="9525">
            <a:noFill/>
            <a:miter lim="800000"/>
            <a:headEnd/>
            <a:tailEnd/>
          </a:ln>
          <a:effectLst/>
        </p:spPr>
        <p:txBody>
          <a:bodyPr>
            <a:spAutoFit/>
          </a:bodyPr>
          <a:lstStyle/>
          <a:p>
            <a:pPr>
              <a:buFontTx/>
              <a:buNone/>
              <a:defRPr/>
            </a:pPr>
            <a:r>
              <a:rPr lang="en-US" sz="1200" b="1" dirty="0" smtClean="0">
                <a:solidFill>
                  <a:srgbClr val="C0C0C0"/>
                </a:solidFill>
              </a:rPr>
              <a:t>OWG </a:t>
            </a:r>
            <a:r>
              <a:rPr lang="en-US" sz="1200" b="1" dirty="0">
                <a:solidFill>
                  <a:srgbClr val="C0C0C0"/>
                </a:solidFill>
              </a:rPr>
              <a:t>Working Group Report to COMSTAC</a:t>
            </a:r>
            <a:endParaRPr lang="en-US" sz="1200" dirty="0">
              <a:solidFill>
                <a:srgbClr val="C0C0C0"/>
              </a:solidFill>
            </a:endParaRPr>
          </a:p>
        </p:txBody>
      </p:sp>
      <p:sp>
        <p:nvSpPr>
          <p:cNvPr id="56350" name="Text Box 30"/>
          <p:cNvSpPr txBox="1">
            <a:spLocks noChangeArrowheads="1"/>
          </p:cNvSpPr>
          <p:nvPr userDrawn="1"/>
        </p:nvSpPr>
        <p:spPr bwMode="auto">
          <a:xfrm>
            <a:off x="441325" y="6384925"/>
            <a:ext cx="3740150" cy="274638"/>
          </a:xfrm>
          <a:prstGeom prst="rect">
            <a:avLst/>
          </a:prstGeom>
          <a:noFill/>
          <a:ln w="9525">
            <a:noFill/>
            <a:miter lim="800000"/>
            <a:headEnd/>
            <a:tailEnd/>
          </a:ln>
          <a:effectLst/>
        </p:spPr>
        <p:txBody>
          <a:bodyPr>
            <a:spAutoFit/>
          </a:bodyPr>
          <a:lstStyle/>
          <a:p>
            <a:pPr>
              <a:buFontTx/>
              <a:buNone/>
              <a:defRPr/>
            </a:pPr>
            <a:r>
              <a:rPr lang="en-US" sz="1200" dirty="0" smtClean="0">
                <a:solidFill>
                  <a:srgbClr val="C0C0C0"/>
                </a:solidFill>
              </a:rPr>
              <a:t>My</a:t>
            </a:r>
            <a:r>
              <a:rPr lang="en-US" sz="1200" baseline="0" dirty="0" smtClean="0">
                <a:solidFill>
                  <a:srgbClr val="C0C0C0"/>
                </a:solidFill>
              </a:rPr>
              <a:t> 11,</a:t>
            </a:r>
            <a:r>
              <a:rPr lang="en-US" sz="1200" dirty="0" smtClean="0">
                <a:solidFill>
                  <a:srgbClr val="C0C0C0"/>
                </a:solidFill>
              </a:rPr>
              <a:t> 2012</a:t>
            </a:r>
            <a:endParaRPr lang="en-US" sz="1200" dirty="0">
              <a:solidFill>
                <a:srgbClr val="C0C0C0"/>
              </a:solidFill>
            </a:endParaRPr>
          </a:p>
        </p:txBody>
      </p:sp>
    </p:spTree>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hf sldNum="0" hdr="0" ftr="0"/>
  <p:txStyles>
    <p:titleStyle>
      <a:lvl1pPr algn="l" rtl="0" eaLnBrk="0" fontAlgn="base" hangingPunct="0">
        <a:spcBef>
          <a:spcPct val="0"/>
        </a:spcBef>
        <a:spcAft>
          <a:spcPct val="0"/>
        </a:spcAft>
        <a:defRPr sz="3200" b="1">
          <a:solidFill>
            <a:srgbClr val="1D2F68"/>
          </a:solidFill>
          <a:latin typeface="+mj-lt"/>
          <a:ea typeface="+mj-ea"/>
          <a:cs typeface="+mj-cs"/>
        </a:defRPr>
      </a:lvl1pPr>
      <a:lvl2pPr algn="l" rtl="0" eaLnBrk="0" fontAlgn="base" hangingPunct="0">
        <a:spcBef>
          <a:spcPct val="0"/>
        </a:spcBef>
        <a:spcAft>
          <a:spcPct val="0"/>
        </a:spcAft>
        <a:defRPr sz="3200" b="1">
          <a:solidFill>
            <a:srgbClr val="1D2F68"/>
          </a:solidFill>
          <a:latin typeface="Arial" charset="0"/>
        </a:defRPr>
      </a:lvl2pPr>
      <a:lvl3pPr algn="l" rtl="0" eaLnBrk="0" fontAlgn="base" hangingPunct="0">
        <a:spcBef>
          <a:spcPct val="0"/>
        </a:spcBef>
        <a:spcAft>
          <a:spcPct val="0"/>
        </a:spcAft>
        <a:defRPr sz="3200" b="1">
          <a:solidFill>
            <a:srgbClr val="1D2F68"/>
          </a:solidFill>
          <a:latin typeface="Arial" charset="0"/>
        </a:defRPr>
      </a:lvl3pPr>
      <a:lvl4pPr algn="l" rtl="0" eaLnBrk="0" fontAlgn="base" hangingPunct="0">
        <a:spcBef>
          <a:spcPct val="0"/>
        </a:spcBef>
        <a:spcAft>
          <a:spcPct val="0"/>
        </a:spcAft>
        <a:defRPr sz="3200" b="1">
          <a:solidFill>
            <a:srgbClr val="1D2F68"/>
          </a:solidFill>
          <a:latin typeface="Arial" charset="0"/>
        </a:defRPr>
      </a:lvl4pPr>
      <a:lvl5pPr algn="l" rtl="0" eaLnBrk="0" fontAlgn="base" hangingPunct="0">
        <a:spcBef>
          <a:spcPct val="0"/>
        </a:spcBef>
        <a:spcAft>
          <a:spcPct val="0"/>
        </a:spcAft>
        <a:defRPr sz="32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fastforwardproject.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debra@DFLspace.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D2F68"/>
        </a:solidFill>
        <a:effectLst/>
      </p:bgPr>
    </p:bg>
    <p:spTree>
      <p:nvGrpSpPr>
        <p:cNvPr id="1" name=""/>
        <p:cNvGrpSpPr/>
        <p:nvPr/>
      </p:nvGrpSpPr>
      <p:grpSpPr>
        <a:xfrm>
          <a:off x="0" y="0"/>
          <a:ext cx="0" cy="0"/>
          <a:chOff x="0" y="0"/>
          <a:chExt cx="0" cy="0"/>
        </a:xfrm>
      </p:grpSpPr>
      <p:sp>
        <p:nvSpPr>
          <p:cNvPr id="13314" name="Rectangle 11"/>
          <p:cNvSpPr>
            <a:spLocks noGrp="1" noChangeArrowheads="1"/>
          </p:cNvSpPr>
          <p:nvPr>
            <p:ph type="ctrTitle"/>
          </p:nvPr>
        </p:nvSpPr>
        <p:spPr>
          <a:xfrm>
            <a:off x="96838" y="312738"/>
            <a:ext cx="5429250" cy="1395412"/>
          </a:xfrm>
        </p:spPr>
        <p:txBody>
          <a:bodyPr/>
          <a:lstStyle/>
          <a:p>
            <a:pPr eaLnBrk="1" hangingPunct="1"/>
            <a:r>
              <a:rPr lang="en-US" dirty="0" smtClean="0"/>
              <a:t>Report to COMSTAC of the Operations Working Group</a:t>
            </a:r>
            <a:br>
              <a:rPr lang="en-US" dirty="0" smtClean="0"/>
            </a:br>
            <a:r>
              <a:rPr lang="en-US" dirty="0" smtClean="0"/>
              <a:t/>
            </a:r>
            <a:br>
              <a:rPr lang="en-US" dirty="0" smtClean="0"/>
            </a:br>
            <a:r>
              <a:rPr lang="en-US" sz="2400" dirty="0" smtClean="0"/>
              <a:t>(formerly known as the </a:t>
            </a:r>
            <a:br>
              <a:rPr lang="en-US" sz="2400" dirty="0" smtClean="0"/>
            </a:br>
            <a:r>
              <a:rPr lang="en-US" sz="2400" dirty="0" smtClean="0"/>
              <a:t>Space Transportation Operations Working Group, STOWG)</a:t>
            </a:r>
            <a:endParaRPr lang="en-US" sz="400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Spaceport Licensing Observation &amp; Recommendation</a:t>
            </a:r>
            <a:endParaRPr lang="en-US" dirty="0"/>
          </a:p>
        </p:txBody>
      </p:sp>
      <p:sp>
        <p:nvSpPr>
          <p:cNvPr id="3" name="Content Placeholder 2"/>
          <p:cNvSpPr>
            <a:spLocks noGrp="1"/>
          </p:cNvSpPr>
          <p:nvPr>
            <p:ph idx="1"/>
          </p:nvPr>
        </p:nvSpPr>
        <p:spPr>
          <a:xfrm>
            <a:off x="495300" y="1166925"/>
            <a:ext cx="8293858" cy="4391025"/>
          </a:xfrm>
        </p:spPr>
        <p:txBody>
          <a:bodyPr/>
          <a:lstStyle/>
          <a:p>
            <a:r>
              <a:rPr lang="en-US" u="sng" dirty="0" smtClean="0"/>
              <a:t>OBSERVATION:</a:t>
            </a:r>
            <a:r>
              <a:rPr lang="en-US" dirty="0" smtClean="0"/>
              <a:t> The Spaceport Licensing survey has provided further insights to the diversity of issues involved with multiple types of vehicles and operations (e.g., vertical orbital, horizontal suborbital) and spaceport licensing. COMSTAC is encouraged that FAA/AST is conducting a broader review of Part 420. </a:t>
            </a:r>
          </a:p>
          <a:p>
            <a:r>
              <a:rPr lang="en-US" u="sng" dirty="0" smtClean="0"/>
              <a:t>RECOMMENDATION:  </a:t>
            </a:r>
            <a:r>
              <a:rPr lang="en-US" dirty="0" smtClean="0"/>
              <a:t>COMSTAC recommends that FAA/AST accept the white paper and survey findings as input to this process and continue in an open dialogue with industry, through COMSTAC and OWG, to gather as much input as possible prior to any rule-making process.</a:t>
            </a:r>
          </a:p>
        </p:txBody>
      </p:sp>
      <p:sp>
        <p:nvSpPr>
          <p:cNvPr id="6" name="Rectangle 9"/>
          <p:cNvSpPr>
            <a:spLocks noGrp="1" noChangeArrowheads="1"/>
          </p:cNvSpPr>
          <p:nvPr>
            <p:ph type="dt" sz="half" idx="10"/>
          </p:nvPr>
        </p:nvSpPr>
        <p:spPr>
          <a:xfrm>
            <a:off x="447675" y="6197600"/>
            <a:ext cx="3422650" cy="457200"/>
          </a:xfrm>
        </p:spPr>
        <p:txBody>
          <a:bodyPr/>
          <a:lstStyle>
            <a:lvl1pPr>
              <a:defRPr sz="1200" b="1">
                <a:solidFill>
                  <a:schemeClr val="bg1"/>
                </a:solidFill>
                <a:latin typeface="+mn-lt"/>
              </a:defRPr>
            </a:lvl1pPr>
          </a:lstStyle>
          <a:p>
            <a:pPr>
              <a:defRPr/>
            </a:pPr>
            <a:r>
              <a:rPr lang="en-US" dirty="0" smtClean="0"/>
              <a:t>OWG Working Group Report to COMSTAC, May 11, 2012</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2800" smtClean="0"/>
              <a:t>International Developments in Space Operations</a:t>
            </a:r>
          </a:p>
        </p:txBody>
      </p:sp>
      <p:sp>
        <p:nvSpPr>
          <p:cNvPr id="15363" name="Content Placeholder 2"/>
          <p:cNvSpPr>
            <a:spLocks noGrp="1"/>
          </p:cNvSpPr>
          <p:nvPr>
            <p:ph idx="1"/>
          </p:nvPr>
        </p:nvSpPr>
        <p:spPr>
          <a:xfrm>
            <a:off x="495300" y="1449388"/>
            <a:ext cx="8404225" cy="4391025"/>
          </a:xfrm>
        </p:spPr>
        <p:txBody>
          <a:bodyPr/>
          <a:lstStyle/>
          <a:p>
            <a:r>
              <a:rPr lang="en-US" sz="2000" dirty="0" smtClean="0"/>
              <a:t>European Union's Proposed "Code of Conduct for Outer Space Activities:” Summary &amp; Status</a:t>
            </a:r>
          </a:p>
          <a:p>
            <a:pPr lvl="1"/>
            <a:r>
              <a:rPr lang="en-US" sz="1800" dirty="0" smtClean="0"/>
              <a:t>Frank Rose, Deputy Assistant Secretary for Space and Defense Policy, Bureau of Arms Control, Verification and Compliance,  U.S. Department of State</a:t>
            </a:r>
          </a:p>
          <a:p>
            <a:r>
              <a:rPr lang="en-US" sz="2000" dirty="0" smtClean="0"/>
              <a:t>Long-Term Sustainability of Space (A United Nations COPOUS Activity): Summary, Status &amp; Opportunity for Industry Input</a:t>
            </a:r>
          </a:p>
          <a:p>
            <a:pPr lvl="1"/>
            <a:r>
              <a:rPr lang="en-US" sz="1800" dirty="0" smtClean="0"/>
              <a:t>John Sloan, FAA/AST</a:t>
            </a:r>
          </a:p>
          <a:p>
            <a:pPr lvl="1"/>
            <a:r>
              <a:rPr lang="en-US" sz="1800" dirty="0" smtClean="0"/>
              <a:t>Rachel Yates, COMSTAC (Group D)</a:t>
            </a:r>
          </a:p>
          <a:p>
            <a:pPr lvl="1"/>
            <a:r>
              <a:rPr lang="en-US" sz="1800" dirty="0" smtClean="0"/>
              <a:t>Chris Kunstadter, COMSTAC (Group B)</a:t>
            </a:r>
          </a:p>
          <a:p>
            <a:r>
              <a:rPr lang="en-US" sz="2200" dirty="0" smtClean="0"/>
              <a:t>COMSTAC provided coordinated input in January to the COPUOUS process.  Now, updated inputs are due today.  OWG reviewed COMSTAC responses to Group B and Group D input.</a:t>
            </a:r>
          </a:p>
          <a:p>
            <a:endParaRPr lang="en-US" sz="2000" dirty="0" smtClean="0"/>
          </a:p>
        </p:txBody>
      </p:sp>
      <p:sp>
        <p:nvSpPr>
          <p:cNvPr id="7" name="Rectangle 9"/>
          <p:cNvSpPr>
            <a:spLocks noGrp="1" noChangeArrowheads="1"/>
          </p:cNvSpPr>
          <p:nvPr>
            <p:ph type="dt" sz="half" idx="10"/>
          </p:nvPr>
        </p:nvSpPr>
        <p:spPr>
          <a:xfrm>
            <a:off x="447675" y="6197600"/>
            <a:ext cx="3422650" cy="457200"/>
          </a:xfrm>
        </p:spPr>
        <p:txBody>
          <a:bodyPr/>
          <a:lstStyle>
            <a:lvl1pPr>
              <a:defRPr sz="1200" b="1">
                <a:solidFill>
                  <a:schemeClr val="bg1"/>
                </a:solidFill>
                <a:latin typeface="+mn-lt"/>
              </a:defRPr>
            </a:lvl1pPr>
          </a:lstStyle>
          <a:p>
            <a:pPr>
              <a:defRPr/>
            </a:pPr>
            <a:r>
              <a:rPr lang="en-US" dirty="0" smtClean="0"/>
              <a:t>OWG Working Group Report to COMSTAC, May 11,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a:ln>
            <a:miter lim="800000"/>
            <a:headEnd/>
            <a:tailEnd/>
          </a:ln>
        </p:spPr>
        <p:txBody>
          <a:bodyPr/>
          <a:lstStyle/>
          <a:p>
            <a:fld id="{5371364E-CD88-47C3-B04E-5C1FCD22CDA1}" type="slidenum">
              <a:rPr lang="en-US"/>
              <a:pPr/>
              <a:t>12</a:t>
            </a:fld>
            <a:endParaRPr lang="en-US"/>
          </a:p>
        </p:txBody>
      </p:sp>
      <p:sp>
        <p:nvSpPr>
          <p:cNvPr id="4099" name="Rectangle 2"/>
          <p:cNvSpPr>
            <a:spLocks noGrp="1" noChangeArrowheads="1"/>
          </p:cNvSpPr>
          <p:nvPr>
            <p:ph type="title"/>
          </p:nvPr>
        </p:nvSpPr>
        <p:spPr/>
        <p:txBody>
          <a:bodyPr/>
          <a:lstStyle/>
          <a:p>
            <a:pPr eaLnBrk="1" hangingPunct="1"/>
            <a:r>
              <a:rPr lang="en-US" sz="2400" dirty="0" smtClean="0"/>
              <a:t>EASA update on regulating suborbital vehicles in Europe</a:t>
            </a:r>
            <a:br>
              <a:rPr lang="en-US" sz="2400" dirty="0" smtClean="0"/>
            </a:br>
            <a:r>
              <a:rPr lang="en-US" sz="2400" dirty="0" smtClean="0"/>
              <a:t>(relates to FAA/AST priority issues described earlier)</a:t>
            </a:r>
          </a:p>
        </p:txBody>
      </p:sp>
      <p:sp>
        <p:nvSpPr>
          <p:cNvPr id="4100" name="Rectangle 3"/>
          <p:cNvSpPr>
            <a:spLocks noGrp="1" noChangeArrowheads="1"/>
          </p:cNvSpPr>
          <p:nvPr>
            <p:ph type="body" idx="1"/>
          </p:nvPr>
        </p:nvSpPr>
        <p:spPr>
          <a:xfrm>
            <a:off x="495300" y="1374775"/>
            <a:ext cx="8362950" cy="4391025"/>
          </a:xfrm>
        </p:spPr>
        <p:txBody>
          <a:bodyPr/>
          <a:lstStyle/>
          <a:p>
            <a:pPr eaLnBrk="1" hangingPunct="1">
              <a:lnSpc>
                <a:spcPct val="80000"/>
              </a:lnSpc>
            </a:pPr>
            <a:r>
              <a:rPr lang="en-US" altLang="ja-JP" sz="1600" smtClean="0">
                <a:ea typeface="ＭＳ Ｐゴシック" charset="-128"/>
              </a:rPr>
              <a:t>European Aviation Safety Agency Report – European Aviation Safety Plan 2012-2015  [undated; Fall 2011?]  Excerpt from page 49:   </a:t>
            </a:r>
          </a:p>
          <a:p>
            <a:pPr eaLnBrk="1" hangingPunct="1">
              <a:lnSpc>
                <a:spcPct val="80000"/>
              </a:lnSpc>
            </a:pPr>
            <a:r>
              <a:rPr lang="en-US" altLang="ja-JP" sz="1600" smtClean="0">
                <a:ea typeface="ＭＳ Ｐゴシック" charset="-128"/>
              </a:rPr>
              <a:t>EME1.6  Suborbital planes regulation.   Regulate sub-orbital planes. EASA 2011-2015 </a:t>
            </a:r>
          </a:p>
          <a:p>
            <a:pPr eaLnBrk="1" hangingPunct="1">
              <a:lnSpc>
                <a:spcPct val="80000"/>
              </a:lnSpc>
              <a:buFontTx/>
              <a:buNone/>
            </a:pPr>
            <a:r>
              <a:rPr lang="en-US" altLang="ja-JP" sz="1600" smtClean="0">
                <a:ea typeface="ＭＳ Ｐゴシック" charset="-128"/>
              </a:rPr>
              <a:t>   </a:t>
            </a:r>
            <a:r>
              <a:rPr lang="en-US" altLang="ja-JP" sz="1600" b="0" smtClean="0">
                <a:ea typeface="ＭＳ Ｐゴシック" charset="-128"/>
              </a:rPr>
              <a:t>“Pre-RIA and ToR drafted, submittal to SSCC put on hold due to a new</a:t>
            </a:r>
          </a:p>
          <a:p>
            <a:pPr eaLnBrk="1" hangingPunct="1">
              <a:lnSpc>
                <a:spcPct val="80000"/>
              </a:lnSpc>
              <a:buFontTx/>
              <a:buNone/>
            </a:pPr>
            <a:r>
              <a:rPr lang="en-US" altLang="ja-JP" sz="1600" b="0" smtClean="0">
                <a:ea typeface="ＭＳ Ｐゴシック" charset="-128"/>
              </a:rPr>
              <a:t>directive from the Commissioner’s Cabinet to investigate a lighter process,</a:t>
            </a:r>
          </a:p>
          <a:p>
            <a:pPr eaLnBrk="1" hangingPunct="1">
              <a:lnSpc>
                <a:spcPct val="80000"/>
              </a:lnSpc>
              <a:buFontTx/>
              <a:buNone/>
            </a:pPr>
            <a:r>
              <a:rPr lang="en-US" altLang="ja-JP" sz="1600" b="0" smtClean="0">
                <a:ea typeface="ＭＳ Ｐゴシック" charset="-128"/>
              </a:rPr>
              <a:t>similar to FAA-AST “Launch Licensing”. Sub-orbital Working Group (SoWG)</a:t>
            </a:r>
          </a:p>
          <a:p>
            <a:pPr eaLnBrk="1" hangingPunct="1">
              <a:lnSpc>
                <a:spcPct val="80000"/>
              </a:lnSpc>
              <a:buFontTx/>
              <a:buNone/>
            </a:pPr>
            <a:r>
              <a:rPr lang="en-US" altLang="ja-JP" sz="1600" b="0" smtClean="0">
                <a:ea typeface="ＭＳ Ｐゴシック" charset="-128"/>
              </a:rPr>
              <a:t>is subsequently currently drafting possible amendments to the BR to</a:t>
            </a:r>
          </a:p>
          <a:p>
            <a:pPr eaLnBrk="1" hangingPunct="1">
              <a:lnSpc>
                <a:spcPct val="80000"/>
              </a:lnSpc>
              <a:buFontTx/>
              <a:buNone/>
            </a:pPr>
            <a:r>
              <a:rPr lang="en-US" altLang="ja-JP" sz="1600" b="0" smtClean="0">
                <a:ea typeface="ＭＳ Ｐゴシック" charset="-128"/>
              </a:rPr>
              <a:t>accommodate for this lighter approach, however 3 European stakeholders</a:t>
            </a:r>
          </a:p>
          <a:p>
            <a:pPr eaLnBrk="1" hangingPunct="1">
              <a:lnSpc>
                <a:spcPct val="80000"/>
              </a:lnSpc>
              <a:buFontTx/>
              <a:buNone/>
            </a:pPr>
            <a:r>
              <a:rPr lang="en-US" altLang="ja-JP" sz="1600" b="0" smtClean="0">
                <a:ea typeface="ＭＳ Ｐゴシック" charset="-128"/>
              </a:rPr>
              <a:t>confirmed their demand for full certification (EADS, Booster, REL-Skylon).</a:t>
            </a:r>
          </a:p>
          <a:p>
            <a:pPr eaLnBrk="1" hangingPunct="1">
              <a:lnSpc>
                <a:spcPct val="80000"/>
              </a:lnSpc>
              <a:buFontTx/>
              <a:buNone/>
            </a:pPr>
            <a:r>
              <a:rPr lang="en-US" altLang="ja-JP" sz="1600" b="0" smtClean="0">
                <a:ea typeface="ＭＳ Ｐゴシック" charset="-128"/>
              </a:rPr>
              <a:t>To meet their application times and allow them to design according to the</a:t>
            </a:r>
          </a:p>
          <a:p>
            <a:pPr eaLnBrk="1" hangingPunct="1">
              <a:lnSpc>
                <a:spcPct val="80000"/>
              </a:lnSpc>
              <a:buFontTx/>
              <a:buNone/>
            </a:pPr>
            <a:r>
              <a:rPr lang="en-US" altLang="ja-JP" sz="1600" b="0" smtClean="0">
                <a:ea typeface="ＭＳ Ｐゴシック" charset="-128"/>
              </a:rPr>
              <a:t>rules, task MDM.098 should start during the third quarter of 2011 and</a:t>
            </a:r>
          </a:p>
          <a:p>
            <a:pPr eaLnBrk="1" hangingPunct="1">
              <a:lnSpc>
                <a:spcPct val="80000"/>
              </a:lnSpc>
              <a:buFontTx/>
              <a:buNone/>
            </a:pPr>
            <a:r>
              <a:rPr lang="en-US" altLang="ja-JP" sz="1600" b="0" smtClean="0">
                <a:ea typeface="ＭＳ Ｐゴシック" charset="-128"/>
              </a:rPr>
              <a:t>should end in 2014.”  </a:t>
            </a:r>
          </a:p>
          <a:p>
            <a:pPr eaLnBrk="1" hangingPunct="1">
              <a:lnSpc>
                <a:spcPct val="80000"/>
              </a:lnSpc>
              <a:buFontTx/>
              <a:buNone/>
            </a:pPr>
            <a:r>
              <a:rPr lang="en-US" altLang="ja-JP" sz="1600" b="0" smtClean="0">
                <a:ea typeface="ＭＳ Ｐゴシック" charset="-128"/>
              </a:rPr>
              <a:t>	  [Notes:  Pre-RIA--  Preliminary Regulatory Impact Assessment </a:t>
            </a:r>
          </a:p>
          <a:p>
            <a:pPr eaLnBrk="1" hangingPunct="1">
              <a:lnSpc>
                <a:spcPct val="80000"/>
              </a:lnSpc>
              <a:buFontTx/>
              <a:buNone/>
            </a:pPr>
            <a:r>
              <a:rPr lang="en-US" altLang="ja-JP" sz="1600" b="0" smtClean="0">
                <a:ea typeface="ＭＳ Ｐゴシック" charset="-128"/>
              </a:rPr>
              <a:t>  SSCC --  The Safety Standards Consultative Committee     BR-- Basic Regulation. ]</a:t>
            </a:r>
          </a:p>
          <a:p>
            <a:pPr lvl="1" eaLnBrk="1" hangingPunct="1">
              <a:lnSpc>
                <a:spcPct val="80000"/>
              </a:lnSpc>
            </a:pPr>
            <a:r>
              <a:rPr lang="en-US" altLang="ja-JP" sz="1400" smtClean="0">
                <a:ea typeface="ＭＳ Ｐゴシック" charset="-128"/>
              </a:rPr>
              <a:t>Source:</a:t>
            </a:r>
            <a:r>
              <a:rPr lang="en-US" altLang="ja-JP" sz="1200" smtClean="0">
                <a:ea typeface="ＭＳ Ｐゴシック" charset="-128"/>
              </a:rPr>
              <a:t>   </a:t>
            </a:r>
          </a:p>
          <a:p>
            <a:pPr eaLnBrk="1" hangingPunct="1">
              <a:lnSpc>
                <a:spcPct val="80000"/>
              </a:lnSpc>
              <a:buFontTx/>
              <a:buNone/>
            </a:pPr>
            <a:r>
              <a:rPr lang="en-US" altLang="ja-JP" sz="1400" b="0" smtClean="0">
                <a:ea typeface="ＭＳ Ｐゴシック" charset="-128"/>
              </a:rPr>
              <a:t>     </a:t>
            </a:r>
            <a:r>
              <a:rPr lang="en-US" altLang="ja-JP" sz="1000" b="0" smtClean="0">
                <a:ea typeface="ＭＳ Ｐゴシック" charset="-128"/>
              </a:rPr>
              <a:t>http://easa.europa.eu/sms/docs/European%20Aviation%20Safety%20Plan%20(EASp)%202012-2015%20-v1.0%20FINAL.pdf</a:t>
            </a:r>
          </a:p>
          <a:p>
            <a:pPr eaLnBrk="1" hangingPunct="1">
              <a:lnSpc>
                <a:spcPct val="80000"/>
              </a:lnSpc>
            </a:pPr>
            <a:r>
              <a:rPr lang="en-US" altLang="ja-JP" sz="1600" smtClean="0">
                <a:ea typeface="ＭＳ Ｐゴシック" charset="-128"/>
              </a:rPr>
              <a:t>EASA said in April 2012 this information is obsolete </a:t>
            </a:r>
          </a:p>
          <a:p>
            <a:pPr eaLnBrk="1" hangingPunct="1">
              <a:lnSpc>
                <a:spcPct val="80000"/>
              </a:lnSpc>
              <a:buFontTx/>
              <a:buNone/>
            </a:pPr>
            <a:endParaRPr lang="en-US" sz="1000" smtClean="0"/>
          </a:p>
        </p:txBody>
      </p:sp>
      <p:sp>
        <p:nvSpPr>
          <p:cNvPr id="5" name="Rectangle 9"/>
          <p:cNvSpPr>
            <a:spLocks noGrp="1" noChangeArrowheads="1"/>
          </p:cNvSpPr>
          <p:nvPr>
            <p:ph type="dt" sz="half" idx="10"/>
          </p:nvPr>
        </p:nvSpPr>
        <p:spPr>
          <a:xfrm>
            <a:off x="447675" y="6197600"/>
            <a:ext cx="3422650" cy="457200"/>
          </a:xfrm>
        </p:spPr>
        <p:txBody>
          <a:bodyPr/>
          <a:lstStyle>
            <a:lvl1pPr>
              <a:defRPr sz="1200" b="1">
                <a:solidFill>
                  <a:schemeClr val="bg1"/>
                </a:solidFill>
                <a:latin typeface="+mn-lt"/>
              </a:defRPr>
            </a:lvl1pPr>
          </a:lstStyle>
          <a:p>
            <a:pPr>
              <a:defRPr/>
            </a:pPr>
            <a:r>
              <a:rPr lang="en-US" dirty="0" smtClean="0"/>
              <a:t>OWG Working Group Report to COMSTAC, May 11, 2012</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28625" y="344488"/>
            <a:ext cx="8715375" cy="609600"/>
          </a:xfrm>
        </p:spPr>
        <p:txBody>
          <a:bodyPr/>
          <a:lstStyle/>
          <a:p>
            <a:r>
              <a:rPr lang="en-US" smtClean="0"/>
              <a:t>Long-Term Sustainability of Space (LTSSA)</a:t>
            </a:r>
          </a:p>
        </p:txBody>
      </p:sp>
      <p:sp>
        <p:nvSpPr>
          <p:cNvPr id="17411" name="Content Placeholder 2"/>
          <p:cNvSpPr>
            <a:spLocks noGrp="1"/>
          </p:cNvSpPr>
          <p:nvPr>
            <p:ph idx="1"/>
          </p:nvPr>
        </p:nvSpPr>
        <p:spPr>
          <a:xfrm>
            <a:off x="509588" y="1057275"/>
            <a:ext cx="8050212" cy="4391025"/>
          </a:xfrm>
        </p:spPr>
        <p:txBody>
          <a:bodyPr/>
          <a:lstStyle/>
          <a:p>
            <a:r>
              <a:rPr lang="en-US" sz="2000" dirty="0" smtClean="0"/>
              <a:t>United Nations Committee on the Peaceful Uses of Outer Space (UN COPUOS)</a:t>
            </a:r>
          </a:p>
          <a:p>
            <a:pPr lvl="1"/>
            <a:r>
              <a:rPr lang="en-US" sz="1800" dirty="0" smtClean="0"/>
              <a:t>Working group on long-term sustainability of space activities now underway</a:t>
            </a:r>
          </a:p>
          <a:p>
            <a:pPr lvl="1"/>
            <a:r>
              <a:rPr lang="en-US" sz="1800" dirty="0" smtClean="0"/>
              <a:t>Expert group reviews of “best practice” guidelines in four areas:</a:t>
            </a:r>
          </a:p>
          <a:p>
            <a:pPr marL="1257300" lvl="2" indent="-342900">
              <a:buFontTx/>
              <a:buAutoNum type="alphaUcPeriod"/>
            </a:pPr>
            <a:r>
              <a:rPr lang="en-US" sz="1600" dirty="0" smtClean="0"/>
              <a:t>Sustainable space utilization supporting sustainable development on Earth</a:t>
            </a:r>
          </a:p>
          <a:p>
            <a:pPr marL="1257300" lvl="2" indent="-342900">
              <a:buFontTx/>
              <a:buAutoNum type="alphaUcPeriod"/>
            </a:pPr>
            <a:r>
              <a:rPr lang="en-US" sz="1600" b="1" dirty="0" smtClean="0">
                <a:solidFill>
                  <a:schemeClr val="accent2"/>
                </a:solidFill>
              </a:rPr>
              <a:t>Space debris, space operations and tools to support collaborative space situational awareness</a:t>
            </a:r>
          </a:p>
          <a:p>
            <a:pPr marL="1257300" lvl="2" indent="-342900">
              <a:buFontTx/>
              <a:buAutoNum type="alphaUcPeriod"/>
            </a:pPr>
            <a:r>
              <a:rPr lang="en-US" sz="1600" dirty="0" smtClean="0"/>
              <a:t>Space weather</a:t>
            </a:r>
          </a:p>
          <a:p>
            <a:pPr marL="1257300" lvl="2" indent="-342900">
              <a:buFontTx/>
              <a:buAutoNum type="alphaUcPeriod"/>
            </a:pPr>
            <a:r>
              <a:rPr lang="en-US" sz="1600" b="1" dirty="0" smtClean="0">
                <a:solidFill>
                  <a:schemeClr val="accent2"/>
                </a:solidFill>
              </a:rPr>
              <a:t>Regulatory regimes and guidance for actors in the space arena</a:t>
            </a:r>
          </a:p>
          <a:p>
            <a:r>
              <a:rPr lang="en-US" sz="2000" dirty="0" smtClean="0"/>
              <a:t>LTSSA working group will guilds on ongoing work in existing international organizations and bodies, including:</a:t>
            </a:r>
          </a:p>
          <a:p>
            <a:pPr lvl="1"/>
            <a:r>
              <a:rPr lang="en-US" sz="1800" dirty="0" smtClean="0"/>
              <a:t>Inter-Agency Space Debris Coordination Committee</a:t>
            </a:r>
          </a:p>
          <a:p>
            <a:pPr lvl="1"/>
            <a:r>
              <a:rPr lang="en-US" sz="1800" dirty="0" smtClean="0"/>
              <a:t>Consultative Committee for Space Data Systems</a:t>
            </a:r>
          </a:p>
          <a:p>
            <a:pPr lvl="1"/>
            <a:r>
              <a:rPr lang="en-US" sz="1800" dirty="0" smtClean="0"/>
              <a:t>International Organization for Standardization</a:t>
            </a:r>
          </a:p>
          <a:p>
            <a:pPr marL="1257300" lvl="2" indent="-342900"/>
            <a:endParaRPr lang="en-US" sz="1600" dirty="0" smtClean="0"/>
          </a:p>
          <a:p>
            <a:pPr marL="1257300" lvl="2" indent="-342900"/>
            <a:endParaRPr lang="en-US" sz="1600" dirty="0" smtClean="0"/>
          </a:p>
        </p:txBody>
      </p:sp>
      <p:sp>
        <p:nvSpPr>
          <p:cNvPr id="4" name="Rectangle 9"/>
          <p:cNvSpPr>
            <a:spLocks noGrp="1" noChangeArrowheads="1"/>
          </p:cNvSpPr>
          <p:nvPr>
            <p:ph type="dt" sz="half" idx="10"/>
          </p:nvPr>
        </p:nvSpPr>
        <p:spPr>
          <a:xfrm>
            <a:off x="447675" y="6197600"/>
            <a:ext cx="3422650" cy="457200"/>
          </a:xfrm>
        </p:spPr>
        <p:txBody>
          <a:bodyPr/>
          <a:lstStyle>
            <a:lvl1pPr>
              <a:defRPr sz="1200" b="1">
                <a:solidFill>
                  <a:schemeClr val="bg1"/>
                </a:solidFill>
                <a:latin typeface="+mn-lt"/>
              </a:defRPr>
            </a:lvl1pPr>
          </a:lstStyle>
          <a:p>
            <a:pPr>
              <a:defRPr/>
            </a:pPr>
            <a:r>
              <a:rPr lang="en-US" dirty="0" smtClean="0"/>
              <a:t>OWG Working Group Report to COMSTAC, May 11, 2012</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a:xfrm>
            <a:off x="428625" y="406400"/>
            <a:ext cx="8472488" cy="609600"/>
          </a:xfrm>
        </p:spPr>
        <p:txBody>
          <a:bodyPr/>
          <a:lstStyle/>
          <a:p>
            <a:r>
              <a:rPr lang="en-US" sz="2400" u="sng" dirty="0" smtClean="0"/>
              <a:t>Finding &amp; Recommendation:</a:t>
            </a:r>
            <a:r>
              <a:rPr lang="en-US" sz="2400" dirty="0" smtClean="0"/>
              <a:t> International Code of Conduct and UN Long Term Sustainability of Space</a:t>
            </a:r>
          </a:p>
        </p:txBody>
      </p:sp>
      <p:sp>
        <p:nvSpPr>
          <p:cNvPr id="24579" name="Content Placeholder 4"/>
          <p:cNvSpPr>
            <a:spLocks noGrp="1"/>
          </p:cNvSpPr>
          <p:nvPr>
            <p:ph idx="1"/>
          </p:nvPr>
        </p:nvSpPr>
        <p:spPr>
          <a:xfrm>
            <a:off x="295275" y="1135063"/>
            <a:ext cx="8597900" cy="4391025"/>
          </a:xfrm>
        </p:spPr>
        <p:txBody>
          <a:bodyPr/>
          <a:lstStyle/>
          <a:p>
            <a:r>
              <a:rPr lang="en-US" dirty="0" smtClean="0"/>
              <a:t>Finding</a:t>
            </a:r>
          </a:p>
          <a:p>
            <a:pPr lvl="1"/>
            <a:r>
              <a:rPr lang="en-US" dirty="0" smtClean="0"/>
              <a:t>Visibility into the International Code of Conduct is necessary.  </a:t>
            </a:r>
          </a:p>
          <a:p>
            <a:pPr lvl="1"/>
            <a:r>
              <a:rPr lang="en-US" dirty="0" smtClean="0"/>
              <a:t>The communication mechanisms being used by FAA/AST to keep industry informed and engaged are working well.  </a:t>
            </a:r>
          </a:p>
          <a:p>
            <a:pPr lvl="1"/>
            <a:r>
              <a:rPr lang="en-US" dirty="0" smtClean="0"/>
              <a:t>COMSTAC participation in the UN COPUOUS process on Group B and Group D is appreciated and welcome, and should continue.</a:t>
            </a:r>
          </a:p>
          <a:p>
            <a:r>
              <a:rPr lang="en-US" dirty="0" smtClean="0"/>
              <a:t>Recommendation</a:t>
            </a:r>
          </a:p>
          <a:p>
            <a:pPr lvl="1"/>
            <a:r>
              <a:rPr lang="en-US" dirty="0" smtClean="0"/>
              <a:t>FAA/AST continue to play this facilitation role and keep COMSTAC informed of key issues.</a:t>
            </a:r>
          </a:p>
        </p:txBody>
      </p:sp>
      <p:sp>
        <p:nvSpPr>
          <p:cNvPr id="6" name="Rectangle 9"/>
          <p:cNvSpPr>
            <a:spLocks noGrp="1" noChangeArrowheads="1"/>
          </p:cNvSpPr>
          <p:nvPr>
            <p:ph type="dt" sz="half" idx="10"/>
          </p:nvPr>
        </p:nvSpPr>
        <p:spPr>
          <a:xfrm>
            <a:off x="447675" y="6197600"/>
            <a:ext cx="3422650" cy="457200"/>
          </a:xfrm>
        </p:spPr>
        <p:txBody>
          <a:bodyPr/>
          <a:lstStyle>
            <a:lvl1pPr>
              <a:defRPr sz="1200" b="1">
                <a:solidFill>
                  <a:schemeClr val="bg1"/>
                </a:solidFill>
                <a:latin typeface="+mn-lt"/>
              </a:defRPr>
            </a:lvl1pPr>
          </a:lstStyle>
          <a:p>
            <a:pPr>
              <a:defRPr/>
            </a:pPr>
            <a:r>
              <a:rPr lang="en-US" dirty="0" smtClean="0"/>
              <a:t>OWG Working Group Report to COMSTAC, May 11, 2012</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COMSTAC Immediate Action on LTSSA</a:t>
            </a:r>
          </a:p>
        </p:txBody>
      </p:sp>
      <p:sp>
        <p:nvSpPr>
          <p:cNvPr id="25603" name="Content Placeholder 2"/>
          <p:cNvSpPr>
            <a:spLocks noGrp="1"/>
          </p:cNvSpPr>
          <p:nvPr>
            <p:ph idx="1"/>
          </p:nvPr>
        </p:nvSpPr>
        <p:spPr>
          <a:xfrm>
            <a:off x="468313" y="1003300"/>
            <a:ext cx="8050212" cy="4391025"/>
          </a:xfrm>
        </p:spPr>
        <p:txBody>
          <a:bodyPr/>
          <a:lstStyle/>
          <a:p>
            <a:r>
              <a:rPr lang="en-US" sz="2000" dirty="0" smtClean="0"/>
              <a:t>COMSTAC submittals to State Dept on Group B and Group D will be submitted TODAY for the May 11 deadline (per request of Dick Buenneke, State Dept)</a:t>
            </a:r>
          </a:p>
          <a:p>
            <a:r>
              <a:rPr lang="en-US" sz="2000" dirty="0" smtClean="0"/>
              <a:t>COMSTAC representatives will continue to stay involved</a:t>
            </a:r>
          </a:p>
          <a:p>
            <a:r>
              <a:rPr lang="en-US" sz="2000" dirty="0" smtClean="0"/>
              <a:t>Next meetings in June in Vienna</a:t>
            </a:r>
          </a:p>
        </p:txBody>
      </p:sp>
      <p:sp>
        <p:nvSpPr>
          <p:cNvPr id="5" name="Rectangle 9"/>
          <p:cNvSpPr>
            <a:spLocks noGrp="1" noChangeArrowheads="1"/>
          </p:cNvSpPr>
          <p:nvPr>
            <p:ph type="dt" sz="half" idx="10"/>
          </p:nvPr>
        </p:nvSpPr>
        <p:spPr>
          <a:xfrm>
            <a:off x="447675" y="6197600"/>
            <a:ext cx="3422650" cy="457200"/>
          </a:xfrm>
        </p:spPr>
        <p:txBody>
          <a:bodyPr/>
          <a:lstStyle>
            <a:lvl1pPr>
              <a:defRPr sz="1200" b="1">
                <a:solidFill>
                  <a:schemeClr val="bg1"/>
                </a:solidFill>
                <a:latin typeface="+mn-lt"/>
              </a:defRPr>
            </a:lvl1pPr>
          </a:lstStyle>
          <a:p>
            <a:pPr>
              <a:defRPr/>
            </a:pPr>
            <a:r>
              <a:rPr lang="en-US" dirty="0" smtClean="0"/>
              <a:t>OWG Working Group Report to COMSTAC, May 11, 2012</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DOD Proposal to Enhance Commercial Interactions at Federal Ranges</a:t>
            </a:r>
          </a:p>
        </p:txBody>
      </p:sp>
      <p:sp>
        <p:nvSpPr>
          <p:cNvPr id="26627" name="Content Placeholder 2"/>
          <p:cNvSpPr>
            <a:spLocks noGrp="1"/>
          </p:cNvSpPr>
          <p:nvPr>
            <p:ph idx="1"/>
          </p:nvPr>
        </p:nvSpPr>
        <p:spPr/>
        <p:txBody>
          <a:bodyPr/>
          <a:lstStyle/>
          <a:p>
            <a:r>
              <a:rPr lang="en-US" sz="2000" dirty="0" smtClean="0"/>
              <a:t>Tom Shearer, DOD Executive Agent for Space</a:t>
            </a:r>
          </a:p>
          <a:p>
            <a:r>
              <a:rPr lang="en-US" sz="2000" dirty="0" smtClean="0"/>
              <a:t>The proposed FY12 NDAA addition of Section 2275 “Commercial Space Launch Cooperation” to “U.S.C. Title 10 Armed Forces” will:</a:t>
            </a:r>
          </a:p>
          <a:p>
            <a:pPr lvl="1"/>
            <a:r>
              <a:rPr lang="en-US" sz="1800" dirty="0" smtClean="0"/>
              <a:t>Synchronize Title 10 with Title 15 (Commerce) and Title 49 (Transportation)</a:t>
            </a:r>
          </a:p>
          <a:p>
            <a:pPr lvl="1"/>
            <a:r>
              <a:rPr lang="en-US" sz="1800" dirty="0" smtClean="0"/>
              <a:t>Enable DoD partnerships with states and commercial users to Increase capacity, Share resources, Combine resources, Enable commercial space augmentation</a:t>
            </a:r>
          </a:p>
          <a:p>
            <a:r>
              <a:rPr lang="en-US" sz="2000" dirty="0" smtClean="0"/>
              <a:t>Legislative updates in process as of May 2012</a:t>
            </a:r>
          </a:p>
          <a:p>
            <a:r>
              <a:rPr lang="en-US" sz="2000" dirty="0" smtClean="0"/>
              <a:t>Once through the Hill, DOD will engage with industry for further engagement</a:t>
            </a:r>
            <a:endParaRPr lang="en-US" sz="1800" dirty="0" smtClean="0"/>
          </a:p>
        </p:txBody>
      </p:sp>
      <p:sp>
        <p:nvSpPr>
          <p:cNvPr id="6" name="Rectangle 9"/>
          <p:cNvSpPr>
            <a:spLocks noGrp="1" noChangeArrowheads="1"/>
          </p:cNvSpPr>
          <p:nvPr>
            <p:ph type="dt" sz="half" idx="10"/>
          </p:nvPr>
        </p:nvSpPr>
        <p:spPr>
          <a:xfrm>
            <a:off x="447675" y="6197600"/>
            <a:ext cx="3422650" cy="457200"/>
          </a:xfrm>
        </p:spPr>
        <p:txBody>
          <a:bodyPr/>
          <a:lstStyle>
            <a:lvl1pPr>
              <a:defRPr sz="1200" b="1">
                <a:solidFill>
                  <a:schemeClr val="bg1"/>
                </a:solidFill>
                <a:latin typeface="+mn-lt"/>
              </a:defRPr>
            </a:lvl1pPr>
          </a:lstStyle>
          <a:p>
            <a:pPr>
              <a:defRPr/>
            </a:pPr>
            <a:r>
              <a:rPr lang="en-US" dirty="0" smtClean="0"/>
              <a:t>OWG Working Group Report to COMSTAC, May 11, 2012</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z="2400" u="sng" dirty="0" smtClean="0"/>
              <a:t>Finding:</a:t>
            </a:r>
            <a:r>
              <a:rPr lang="en-US" sz="2400" dirty="0" smtClean="0"/>
              <a:t>  DoD Proposal to Enhance Commercial Interactions at Federal Ranges</a:t>
            </a:r>
          </a:p>
        </p:txBody>
      </p:sp>
      <p:sp>
        <p:nvSpPr>
          <p:cNvPr id="27651" name="Content Placeholder 2"/>
          <p:cNvSpPr>
            <a:spLocks noGrp="1"/>
          </p:cNvSpPr>
          <p:nvPr>
            <p:ph idx="1"/>
          </p:nvPr>
        </p:nvSpPr>
        <p:spPr/>
        <p:txBody>
          <a:bodyPr/>
          <a:lstStyle/>
          <a:p>
            <a:r>
              <a:rPr lang="en-US" dirty="0" smtClean="0"/>
              <a:t>Finding</a:t>
            </a:r>
          </a:p>
          <a:p>
            <a:pPr lvl="1"/>
            <a:r>
              <a:rPr lang="en-US" dirty="0" smtClean="0"/>
              <a:t>It remains useful for COMSTAC and FAA/AST to remain </a:t>
            </a:r>
            <a:r>
              <a:rPr lang="en-US" dirty="0" smtClean="0"/>
              <a:t>apprised </a:t>
            </a:r>
            <a:r>
              <a:rPr lang="en-US" dirty="0" smtClean="0"/>
              <a:t>of this process.  The communication process is working.  When the time is right, COMSTAC remains the right place to engage in industry dialogue on next steps. </a:t>
            </a:r>
          </a:p>
        </p:txBody>
      </p:sp>
      <p:sp>
        <p:nvSpPr>
          <p:cNvPr id="5" name="Rectangle 9"/>
          <p:cNvSpPr>
            <a:spLocks noGrp="1" noChangeArrowheads="1"/>
          </p:cNvSpPr>
          <p:nvPr>
            <p:ph type="dt" sz="half" idx="10"/>
          </p:nvPr>
        </p:nvSpPr>
        <p:spPr>
          <a:xfrm>
            <a:off x="447675" y="6197600"/>
            <a:ext cx="3422650" cy="457200"/>
          </a:xfrm>
        </p:spPr>
        <p:txBody>
          <a:bodyPr/>
          <a:lstStyle>
            <a:lvl1pPr>
              <a:defRPr sz="1200" b="1">
                <a:solidFill>
                  <a:schemeClr val="bg1"/>
                </a:solidFill>
                <a:latin typeface="+mn-lt"/>
              </a:defRPr>
            </a:lvl1pPr>
          </a:lstStyle>
          <a:p>
            <a:pPr>
              <a:defRPr/>
            </a:pPr>
            <a:r>
              <a:rPr lang="en-US" dirty="0" smtClean="0"/>
              <a:t>OWG Working Group Report to COMSTAC, May 11, 2012</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dirty="0" smtClean="0"/>
              <a:t>OWG </a:t>
            </a:r>
            <a:r>
              <a:rPr lang="en-US" dirty="0" err="1" smtClean="0"/>
              <a:t>Telecons</a:t>
            </a:r>
            <a:r>
              <a:rPr lang="en-US" dirty="0" smtClean="0"/>
              <a:t> Planned</a:t>
            </a:r>
          </a:p>
        </p:txBody>
      </p:sp>
      <p:sp>
        <p:nvSpPr>
          <p:cNvPr id="31747" name="Content Placeholder 2"/>
          <p:cNvSpPr>
            <a:spLocks noGrp="1"/>
          </p:cNvSpPr>
          <p:nvPr>
            <p:ph idx="1"/>
          </p:nvPr>
        </p:nvSpPr>
        <p:spPr>
          <a:xfrm>
            <a:off x="522288" y="1111250"/>
            <a:ext cx="8226425" cy="4391025"/>
          </a:xfrm>
        </p:spPr>
        <p:txBody>
          <a:bodyPr/>
          <a:lstStyle/>
          <a:p>
            <a:r>
              <a:rPr lang="en-US" dirty="0" smtClean="0"/>
              <a:t>Early July</a:t>
            </a:r>
          </a:p>
          <a:p>
            <a:pPr lvl="1"/>
            <a:r>
              <a:rPr lang="en-US" dirty="0" smtClean="0"/>
              <a:t>Report back from UN meetings in June on LTSSA</a:t>
            </a:r>
          </a:p>
          <a:p>
            <a:pPr lvl="1"/>
            <a:r>
              <a:rPr lang="en-US" dirty="0" smtClean="0"/>
              <a:t>On-orbit authority discussion</a:t>
            </a:r>
          </a:p>
          <a:p>
            <a:pPr lvl="1"/>
            <a:r>
              <a:rPr lang="en-US" dirty="0" smtClean="0"/>
              <a:t>Commercial range update from DOD (if ready)</a:t>
            </a:r>
          </a:p>
          <a:p>
            <a:r>
              <a:rPr lang="en-US" dirty="0" smtClean="0"/>
              <a:t>Late August / Early September</a:t>
            </a:r>
          </a:p>
          <a:p>
            <a:pPr lvl="1"/>
            <a:r>
              <a:rPr lang="en-US" dirty="0" smtClean="0"/>
              <a:t>Global Regulations adopting U.s. regulatory process (update from FAA/AST)</a:t>
            </a:r>
          </a:p>
          <a:p>
            <a:pPr lvl="1"/>
            <a:r>
              <a:rPr lang="en-US" dirty="0" smtClean="0"/>
              <a:t>Commercial standards (such as for insurance, including standardization of contracts, waivers, etc)</a:t>
            </a:r>
          </a:p>
          <a:p>
            <a:pPr lvl="1"/>
            <a:r>
              <a:rPr lang="en-US" dirty="0" smtClean="0"/>
              <a:t>Further insight into </a:t>
            </a:r>
            <a:r>
              <a:rPr lang="en-US" dirty="0" err="1" smtClean="0"/>
              <a:t>FastForward</a:t>
            </a:r>
            <a:r>
              <a:rPr lang="en-US" dirty="0" smtClean="0"/>
              <a:t> Project (</a:t>
            </a:r>
            <a:r>
              <a:rPr lang="en-US" dirty="0" smtClean="0">
                <a:hlinkClick r:id="rId3"/>
              </a:rPr>
              <a:t>www.fastforwardproject.com</a:t>
            </a:r>
            <a:r>
              <a:rPr lang="en-US" dirty="0" smtClean="0"/>
              <a:t>) </a:t>
            </a:r>
          </a:p>
          <a:p>
            <a:r>
              <a:rPr lang="en-US" dirty="0" smtClean="0"/>
              <a:t>Dates to be organized and will be communicated</a:t>
            </a:r>
          </a:p>
        </p:txBody>
      </p:sp>
      <p:sp>
        <p:nvSpPr>
          <p:cNvPr id="31749" name="Slide Number Placeholder 3"/>
          <p:cNvSpPr>
            <a:spLocks noGrp="1"/>
          </p:cNvSpPr>
          <p:nvPr>
            <p:ph type="sldNum" sz="quarter" idx="12"/>
          </p:nvPr>
        </p:nvSpPr>
        <p:spPr>
          <a:noFill/>
        </p:spPr>
        <p:txBody>
          <a:bodyPr/>
          <a:lstStyle/>
          <a:p>
            <a:fld id="{BF94B43A-48CE-4DD4-ACE5-244C54B71400}" type="slidenum">
              <a:rPr lang="en-US" smtClean="0"/>
              <a:pPr/>
              <a:t>18</a:t>
            </a:fld>
            <a:endParaRPr lang="en-US" smtClean="0"/>
          </a:p>
        </p:txBody>
      </p:sp>
      <p:sp>
        <p:nvSpPr>
          <p:cNvPr id="6" name="Rectangle 9"/>
          <p:cNvSpPr>
            <a:spLocks noGrp="1" noChangeArrowheads="1"/>
          </p:cNvSpPr>
          <p:nvPr>
            <p:ph type="dt" sz="half" idx="10"/>
          </p:nvPr>
        </p:nvSpPr>
        <p:spPr>
          <a:xfrm>
            <a:off x="447675" y="6197600"/>
            <a:ext cx="3422650" cy="457200"/>
          </a:xfrm>
        </p:spPr>
        <p:txBody>
          <a:bodyPr/>
          <a:lstStyle>
            <a:lvl1pPr>
              <a:defRPr sz="1200" b="1">
                <a:solidFill>
                  <a:schemeClr val="bg1"/>
                </a:solidFill>
                <a:latin typeface="+mn-lt"/>
              </a:defRPr>
            </a:lvl1pPr>
          </a:lstStyle>
          <a:p>
            <a:pPr>
              <a:defRPr/>
            </a:pPr>
            <a:r>
              <a:rPr lang="en-US" dirty="0" smtClean="0"/>
              <a:t>OWG Working Group Report to COMSTAC, May 11, 2012</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lstStyle/>
          <a:p>
            <a:pPr algn="r">
              <a:spcBef>
                <a:spcPct val="0"/>
              </a:spcBef>
              <a:buFontTx/>
              <a:buNone/>
            </a:pPr>
            <a:fld id="{B17D3A3D-E2DC-4933-B49F-93477BD31277}" type="slidenum">
              <a:rPr lang="en-US" sz="1400">
                <a:solidFill>
                  <a:schemeClr val="bg1"/>
                </a:solidFill>
                <a:latin typeface="Times New Roman" pitchFamily="18" charset="0"/>
              </a:rPr>
              <a:pPr algn="r">
                <a:spcBef>
                  <a:spcPct val="0"/>
                </a:spcBef>
                <a:buFontTx/>
                <a:buNone/>
              </a:pPr>
              <a:t>19</a:t>
            </a:fld>
            <a:endParaRPr lang="en-US" sz="1400">
              <a:solidFill>
                <a:schemeClr val="bg1"/>
              </a:solidFill>
              <a:latin typeface="Times New Roman" pitchFamily="18" charset="0"/>
            </a:endParaRPr>
          </a:p>
        </p:txBody>
      </p:sp>
      <p:sp>
        <p:nvSpPr>
          <p:cNvPr id="33795" name="Rectangle 5"/>
          <p:cNvSpPr>
            <a:spLocks noGrp="1" noChangeArrowheads="1"/>
          </p:cNvSpPr>
          <p:nvPr>
            <p:ph type="title"/>
          </p:nvPr>
        </p:nvSpPr>
        <p:spPr/>
        <p:txBody>
          <a:bodyPr/>
          <a:lstStyle/>
          <a:p>
            <a:r>
              <a:rPr lang="en-US" sz="2800" u="sng" smtClean="0"/>
              <a:t>STOWG Contact</a:t>
            </a:r>
            <a:r>
              <a:rPr lang="en-US" sz="2800" smtClean="0"/>
              <a:t/>
            </a:r>
            <a:br>
              <a:rPr lang="en-US" sz="2800" smtClean="0"/>
            </a:br>
            <a:r>
              <a:rPr lang="en-US" sz="2800" smtClean="0"/>
              <a:t>Send your email to get on the STOWG distribution list</a:t>
            </a:r>
          </a:p>
        </p:txBody>
      </p:sp>
      <p:sp>
        <p:nvSpPr>
          <p:cNvPr id="33796" name="Rectangle 6"/>
          <p:cNvSpPr>
            <a:spLocks noGrp="1" noChangeArrowheads="1"/>
          </p:cNvSpPr>
          <p:nvPr>
            <p:ph type="body" idx="1"/>
          </p:nvPr>
        </p:nvSpPr>
        <p:spPr/>
        <p:txBody>
          <a:bodyPr/>
          <a:lstStyle/>
          <a:p>
            <a:pPr>
              <a:buFontTx/>
              <a:buNone/>
            </a:pPr>
            <a:r>
              <a:rPr lang="en-US" smtClean="0"/>
              <a:t>Debra Facktor Lepore, Chair</a:t>
            </a:r>
          </a:p>
          <a:p>
            <a:pPr>
              <a:buFontTx/>
              <a:buNone/>
            </a:pPr>
            <a:r>
              <a:rPr lang="en-US" b="0" smtClean="0"/>
              <a:t>President, DFL Space LLC</a:t>
            </a:r>
          </a:p>
          <a:p>
            <a:pPr>
              <a:buFontTx/>
              <a:buNone/>
            </a:pPr>
            <a:r>
              <a:rPr lang="en-US" b="0" smtClean="0"/>
              <a:t>Industry Professor, Stevens Institute of Technology</a:t>
            </a:r>
          </a:p>
          <a:p>
            <a:pPr>
              <a:buFontTx/>
              <a:buNone/>
            </a:pPr>
            <a:r>
              <a:rPr lang="en-US" b="0" smtClean="0">
                <a:hlinkClick r:id="rId3"/>
              </a:rPr>
              <a:t>debra@DFLspace.com</a:t>
            </a:r>
            <a:r>
              <a:rPr lang="en-US" b="0" smtClean="0"/>
              <a:t> </a:t>
            </a:r>
          </a:p>
          <a:p>
            <a:pPr>
              <a:buFontTx/>
              <a:buNone/>
            </a:pPr>
            <a:endParaRPr lang="en-US" b="0" smtClean="0"/>
          </a:p>
          <a:p>
            <a:pPr>
              <a:buFontTx/>
              <a:buNone/>
            </a:pPr>
            <a:r>
              <a:rPr lang="en-US" smtClean="0"/>
              <a:t>Sue Lender, FAA/AST</a:t>
            </a:r>
          </a:p>
          <a:p>
            <a:pPr>
              <a:buFontTx/>
              <a:buNone/>
            </a:pPr>
            <a:r>
              <a:rPr lang="en-US" b="0" smtClean="0"/>
              <a:t>Susan.Lender@faa.gov</a:t>
            </a:r>
          </a:p>
          <a:p>
            <a:pPr>
              <a:buFontTx/>
              <a:buNone/>
            </a:pPr>
            <a:endParaRPr lang="en-US" b="0" smtClean="0"/>
          </a:p>
          <a:p>
            <a:pPr>
              <a:buFontTx/>
              <a:buNone/>
            </a:pPr>
            <a:endParaRPr lang="en-US" b="0" smtClean="0"/>
          </a:p>
        </p:txBody>
      </p:sp>
      <p:sp>
        <p:nvSpPr>
          <p:cNvPr id="7" name="Rectangle 9"/>
          <p:cNvSpPr>
            <a:spLocks noGrp="1" noChangeArrowheads="1"/>
          </p:cNvSpPr>
          <p:nvPr>
            <p:ph type="dt" sz="half" idx="10"/>
          </p:nvPr>
        </p:nvSpPr>
        <p:spPr>
          <a:xfrm>
            <a:off x="447675" y="6197600"/>
            <a:ext cx="3422650" cy="457200"/>
          </a:xfrm>
        </p:spPr>
        <p:txBody>
          <a:bodyPr/>
          <a:lstStyle>
            <a:lvl1pPr>
              <a:defRPr sz="1200" b="1">
                <a:solidFill>
                  <a:schemeClr val="bg1"/>
                </a:solidFill>
                <a:latin typeface="+mn-lt"/>
              </a:defRPr>
            </a:lvl1pPr>
          </a:lstStyle>
          <a:p>
            <a:pPr>
              <a:defRPr/>
            </a:pPr>
            <a:r>
              <a:rPr lang="en-US" dirty="0" smtClean="0"/>
              <a:t>OWG Working Group Report to COMSTAC, May 11, 2012</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z="2800" dirty="0" smtClean="0"/>
              <a:t>Review of October 2011 Actions &amp; Input to FAA/AST</a:t>
            </a:r>
          </a:p>
        </p:txBody>
      </p:sp>
      <p:sp>
        <p:nvSpPr>
          <p:cNvPr id="14339" name="Content Placeholder 2"/>
          <p:cNvSpPr>
            <a:spLocks noGrp="1"/>
          </p:cNvSpPr>
          <p:nvPr>
            <p:ph idx="1"/>
          </p:nvPr>
        </p:nvSpPr>
        <p:spPr>
          <a:xfrm>
            <a:off x="495300" y="1193800"/>
            <a:ext cx="8280400" cy="4391025"/>
          </a:xfrm>
        </p:spPr>
        <p:txBody>
          <a:bodyPr/>
          <a:lstStyle/>
          <a:p>
            <a:r>
              <a:rPr lang="en-US" dirty="0" smtClean="0"/>
              <a:t>Positive response from FAA/AST on STOWG Observations, Findings, Recommendations</a:t>
            </a:r>
          </a:p>
          <a:p>
            <a:pPr lvl="1"/>
            <a:r>
              <a:rPr lang="en-US" dirty="0" smtClean="0"/>
              <a:t>Confirms that our topics and approach remain relevant</a:t>
            </a:r>
          </a:p>
          <a:p>
            <a:r>
              <a:rPr lang="en-US" dirty="0" smtClean="0"/>
              <a:t>Completed survey of Commercial Spaceport Licensing approaches</a:t>
            </a:r>
          </a:p>
          <a:p>
            <a:r>
              <a:rPr lang="en-US" dirty="0" smtClean="0"/>
              <a:t>Provided COMSTAC input to and participated in UN working groups on Long Term Sustainability of Space</a:t>
            </a:r>
          </a:p>
          <a:p>
            <a:r>
              <a:rPr lang="en-US" dirty="0" smtClean="0"/>
              <a:t>Continued to monitor developments of DOD proposal to enhance commercial space launch cooperation </a:t>
            </a:r>
          </a:p>
        </p:txBody>
      </p:sp>
      <p:sp>
        <p:nvSpPr>
          <p:cNvPr id="6" name="Rectangle 9"/>
          <p:cNvSpPr>
            <a:spLocks noGrp="1" noChangeArrowheads="1"/>
          </p:cNvSpPr>
          <p:nvPr>
            <p:ph type="dt" sz="half" idx="10"/>
          </p:nvPr>
        </p:nvSpPr>
        <p:spPr>
          <a:xfrm>
            <a:off x="447675" y="6197600"/>
            <a:ext cx="3422650" cy="457200"/>
          </a:xfrm>
        </p:spPr>
        <p:txBody>
          <a:bodyPr/>
          <a:lstStyle>
            <a:lvl1pPr>
              <a:defRPr sz="1200" b="1">
                <a:solidFill>
                  <a:schemeClr val="bg1"/>
                </a:solidFill>
                <a:latin typeface="+mn-lt"/>
              </a:defRPr>
            </a:lvl1pPr>
          </a:lstStyle>
          <a:p>
            <a:pPr>
              <a:defRPr/>
            </a:pPr>
            <a:r>
              <a:rPr lang="en-US" dirty="0" smtClean="0"/>
              <a:t>OWG Working Group Report to COMSTAC, May 11, 2012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FAA/AST Priorities related to Operations </a:t>
            </a:r>
            <a:endParaRPr lang="en-US" dirty="0"/>
          </a:p>
        </p:txBody>
      </p:sp>
      <p:sp>
        <p:nvSpPr>
          <p:cNvPr id="3" name="Content Placeholder 2"/>
          <p:cNvSpPr>
            <a:spLocks noGrp="1"/>
          </p:cNvSpPr>
          <p:nvPr>
            <p:ph idx="1"/>
          </p:nvPr>
        </p:nvSpPr>
        <p:spPr/>
        <p:txBody>
          <a:bodyPr/>
          <a:lstStyle/>
          <a:p>
            <a:r>
              <a:rPr lang="en-US" dirty="0" smtClean="0"/>
              <a:t>#1:  On-Orbit Authority for FAA/AST</a:t>
            </a:r>
          </a:p>
          <a:p>
            <a:r>
              <a:rPr lang="en-US" dirty="0" smtClean="0"/>
              <a:t>#3:  Spaceport Licensing</a:t>
            </a:r>
          </a:p>
          <a:p>
            <a:r>
              <a:rPr lang="en-US" dirty="0" smtClean="0"/>
              <a:t>Code of Conduct &amp; Long Term Sustainability of Space</a:t>
            </a:r>
          </a:p>
          <a:p>
            <a:r>
              <a:rPr lang="en-US" dirty="0" smtClean="0"/>
              <a:t>Global Regulations</a:t>
            </a:r>
          </a:p>
          <a:p>
            <a:r>
              <a:rPr lang="en-US" dirty="0" smtClean="0"/>
              <a:t>Range Commercial Investment</a:t>
            </a:r>
          </a:p>
          <a:p>
            <a:r>
              <a:rPr lang="en-US" dirty="0" smtClean="0"/>
              <a:t>Standards crafted by Human Spaceflight Industry</a:t>
            </a:r>
            <a:endParaRPr lang="en-US" dirty="0"/>
          </a:p>
        </p:txBody>
      </p:sp>
      <p:sp>
        <p:nvSpPr>
          <p:cNvPr id="4" name="Date Placeholder 3"/>
          <p:cNvSpPr>
            <a:spLocks noGrp="1"/>
          </p:cNvSpPr>
          <p:nvPr>
            <p:ph type="dt" sz="half" idx="10"/>
          </p:nvPr>
        </p:nvSpPr>
        <p:spPr/>
        <p:txBody>
          <a:bodyPr/>
          <a:lstStyle/>
          <a:p>
            <a:pPr>
              <a:defRPr/>
            </a:pPr>
            <a:r>
              <a:rPr lang="en-US" smtClean="0"/>
              <a:t>OWG Working Group Report to COMSTAC, May 11, 2012</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On-Orbit Authority discussion &amp; questions posed </a:t>
            </a:r>
            <a:r>
              <a:rPr lang="en-US" smtClean="0"/>
              <a:t>for consideration</a:t>
            </a:r>
            <a:endParaRPr lang="en-US" dirty="0"/>
          </a:p>
        </p:txBody>
      </p:sp>
      <p:sp>
        <p:nvSpPr>
          <p:cNvPr id="3" name="Content Placeholder 2"/>
          <p:cNvSpPr>
            <a:spLocks noGrp="1"/>
          </p:cNvSpPr>
          <p:nvPr>
            <p:ph idx="1"/>
          </p:nvPr>
        </p:nvSpPr>
        <p:spPr/>
        <p:txBody>
          <a:bodyPr/>
          <a:lstStyle/>
          <a:p>
            <a:r>
              <a:rPr lang="en-US" dirty="0" smtClean="0"/>
              <a:t>What is the problem we are trying to solve (use cases, examples of where regulatory authority appears to be “missing,” such as for on-orbit transportation)</a:t>
            </a:r>
          </a:p>
          <a:p>
            <a:r>
              <a:rPr lang="en-US" dirty="0" smtClean="0"/>
              <a:t>What are the definitions to use</a:t>
            </a:r>
          </a:p>
          <a:p>
            <a:r>
              <a:rPr lang="en-US" dirty="0" smtClean="0"/>
              <a:t>Which regulatory organization has primacy (is this FAA/AST)</a:t>
            </a:r>
          </a:p>
          <a:p>
            <a:r>
              <a:rPr lang="en-US" dirty="0" smtClean="0"/>
              <a:t>What should the substance of this authority be</a:t>
            </a:r>
          </a:p>
          <a:p>
            <a:endParaRPr lang="en-US" dirty="0"/>
          </a:p>
        </p:txBody>
      </p:sp>
      <p:sp>
        <p:nvSpPr>
          <p:cNvPr id="4" name="Date Placeholder 3"/>
          <p:cNvSpPr>
            <a:spLocks noGrp="1"/>
          </p:cNvSpPr>
          <p:nvPr>
            <p:ph type="dt" sz="half" idx="10"/>
          </p:nvPr>
        </p:nvSpPr>
        <p:spPr/>
        <p:txBody>
          <a:bodyPr/>
          <a:lstStyle/>
          <a:p>
            <a:pPr>
              <a:defRPr/>
            </a:pPr>
            <a:r>
              <a:rPr lang="en-US" smtClean="0"/>
              <a:t>OWG Working Group Report to COMSTAC, May 11, 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On-Orbit Authority Observation &amp; Action</a:t>
            </a:r>
            <a:endParaRPr lang="en-US" dirty="0"/>
          </a:p>
        </p:txBody>
      </p:sp>
      <p:sp>
        <p:nvSpPr>
          <p:cNvPr id="3" name="Content Placeholder 2"/>
          <p:cNvSpPr>
            <a:spLocks noGrp="1"/>
          </p:cNvSpPr>
          <p:nvPr>
            <p:ph idx="1"/>
          </p:nvPr>
        </p:nvSpPr>
        <p:spPr>
          <a:xfrm>
            <a:off x="495300" y="1508125"/>
            <a:ext cx="8307506" cy="4391025"/>
          </a:xfrm>
        </p:spPr>
        <p:txBody>
          <a:bodyPr/>
          <a:lstStyle/>
          <a:p>
            <a:r>
              <a:rPr lang="en-US" u="sng" dirty="0" smtClean="0"/>
              <a:t>OBSERVATION:</a:t>
            </a:r>
            <a:r>
              <a:rPr lang="en-US" dirty="0" smtClean="0"/>
              <a:t>  COMSTAC agrees that On-Orbit Authority is worthy of consideration and discussion, given the uncertainties surrounding jurisdiction and regulation questions of on-orbit operations involving space transportation.</a:t>
            </a:r>
          </a:p>
          <a:p>
            <a:r>
              <a:rPr lang="en-US" u="sng" dirty="0" smtClean="0"/>
              <a:t>ACTION:</a:t>
            </a:r>
            <a:r>
              <a:rPr lang="en-US" dirty="0" smtClean="0"/>
              <a:t>  OWG task force of volunteers will explore the questions. Put on OWG </a:t>
            </a:r>
            <a:r>
              <a:rPr lang="en-US" dirty="0" err="1" smtClean="0"/>
              <a:t>telecon</a:t>
            </a:r>
            <a:r>
              <a:rPr lang="en-US" dirty="0" smtClean="0"/>
              <a:t> agenda. </a:t>
            </a:r>
          </a:p>
          <a:p>
            <a:pPr lvl="1"/>
            <a:r>
              <a:rPr lang="en-US" dirty="0" smtClean="0"/>
              <a:t>Tim Hughes		-- Oscar Garcia</a:t>
            </a:r>
          </a:p>
          <a:p>
            <a:pPr lvl="1"/>
            <a:r>
              <a:rPr lang="en-US" dirty="0" smtClean="0"/>
              <a:t>Brett Alexander		-- Brad Cheetham</a:t>
            </a:r>
          </a:p>
          <a:p>
            <a:pPr lvl="1"/>
            <a:r>
              <a:rPr lang="en-US" dirty="0" smtClean="0"/>
              <a:t>Jeff </a:t>
            </a:r>
            <a:r>
              <a:rPr lang="en-US" dirty="0" err="1" smtClean="0"/>
              <a:t>Greason</a:t>
            </a:r>
            <a:endParaRPr lang="en-US" dirty="0" smtClean="0"/>
          </a:p>
          <a:p>
            <a:pPr lvl="1"/>
            <a:r>
              <a:rPr lang="en-US" dirty="0" smtClean="0"/>
              <a:t>Billie Reed</a:t>
            </a:r>
          </a:p>
          <a:p>
            <a:pPr lvl="1"/>
            <a:r>
              <a:rPr lang="en-US" dirty="0" smtClean="0"/>
              <a:t>Chris Kunstadter</a:t>
            </a:r>
            <a:endParaRPr lang="en-US" dirty="0"/>
          </a:p>
        </p:txBody>
      </p:sp>
      <p:sp>
        <p:nvSpPr>
          <p:cNvPr id="4" name="Date Placeholder 3"/>
          <p:cNvSpPr>
            <a:spLocks noGrp="1"/>
          </p:cNvSpPr>
          <p:nvPr>
            <p:ph type="dt" sz="half" idx="10"/>
          </p:nvPr>
        </p:nvSpPr>
        <p:spPr/>
        <p:txBody>
          <a:bodyPr/>
          <a:lstStyle/>
          <a:p>
            <a:pPr>
              <a:defRPr/>
            </a:pPr>
            <a:r>
              <a:rPr lang="en-US" smtClean="0"/>
              <a:t>OWG Working Group Report to COMSTAC, May 11,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Spaceport Licensing White Paper and Survey</a:t>
            </a:r>
            <a:endParaRPr lang="en-US" dirty="0"/>
          </a:p>
        </p:txBody>
      </p:sp>
      <p:sp>
        <p:nvSpPr>
          <p:cNvPr id="3" name="Content Placeholder 2"/>
          <p:cNvSpPr>
            <a:spLocks noGrp="1"/>
          </p:cNvSpPr>
          <p:nvPr>
            <p:ph idx="1"/>
          </p:nvPr>
        </p:nvSpPr>
        <p:spPr>
          <a:xfrm>
            <a:off x="457199" y="1504664"/>
            <a:ext cx="5411337" cy="4525963"/>
          </a:xfrm>
        </p:spPr>
        <p:txBody>
          <a:bodyPr>
            <a:normAutofit fontScale="92500" lnSpcReduction="20000"/>
          </a:bodyPr>
          <a:lstStyle/>
          <a:p>
            <a:r>
              <a:rPr lang="en-US" dirty="0" smtClean="0"/>
              <a:t>October 2011 - STOWG accepted task to develop a white paper to recommend changes to the regulations 14 CFR Part 420</a:t>
            </a:r>
          </a:p>
          <a:p>
            <a:r>
              <a:rPr lang="en-US" dirty="0" smtClean="0"/>
              <a:t>STOWG developed an online survey</a:t>
            </a:r>
          </a:p>
          <a:p>
            <a:r>
              <a:rPr lang="en-US" dirty="0" smtClean="0"/>
              <a:t>COMSTAC, Commercial Spaceflight Federation and FastForward Project notified its members of the survey</a:t>
            </a:r>
          </a:p>
          <a:p>
            <a:r>
              <a:rPr lang="en-US" dirty="0" smtClean="0"/>
              <a:t>STOWG received a total of 28 responses</a:t>
            </a:r>
          </a:p>
          <a:p>
            <a:endParaRPr lang="en-US" dirty="0" smtClean="0"/>
          </a:p>
          <a:p>
            <a:pPr>
              <a:buNone/>
            </a:pPr>
            <a:r>
              <a:rPr lang="en-US" u="sng" dirty="0" smtClean="0"/>
              <a:t>THANK YOU </a:t>
            </a:r>
            <a:r>
              <a:rPr lang="en-US" dirty="0" smtClean="0"/>
              <a:t>to: Brian Gulliver (RS&amp;H), Oscar Garcia (</a:t>
            </a:r>
            <a:r>
              <a:rPr lang="en-US" dirty="0" err="1" smtClean="0"/>
              <a:t>Interflight</a:t>
            </a:r>
            <a:r>
              <a:rPr lang="en-US" dirty="0" smtClean="0"/>
              <a:t> Global), and Jeff </a:t>
            </a:r>
            <a:r>
              <a:rPr lang="en-US" dirty="0" err="1" smtClean="0"/>
              <a:t>Greason</a:t>
            </a:r>
            <a:r>
              <a:rPr lang="en-US" dirty="0" smtClean="0"/>
              <a:t> (XCOR) and all who responded</a:t>
            </a:r>
            <a:endParaRPr lang="en-US" dirty="0"/>
          </a:p>
        </p:txBody>
      </p:sp>
      <p:sp>
        <p:nvSpPr>
          <p:cNvPr id="6" name="Slide Number Placeholder 5"/>
          <p:cNvSpPr>
            <a:spLocks noGrp="1"/>
          </p:cNvSpPr>
          <p:nvPr>
            <p:ph type="sldNum" sz="quarter" idx="12"/>
          </p:nvPr>
        </p:nvSpPr>
        <p:spPr/>
        <p:txBody>
          <a:bodyPr/>
          <a:lstStyle/>
          <a:p>
            <a:fld id="{4AA6505E-FC5A-4679-9122-162DB1EB0169}" type="slidenum">
              <a:rPr lang="es-ES" smtClean="0"/>
              <a:pPr/>
              <a:t>6</a:t>
            </a:fld>
            <a:endParaRPr lang="es-E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41918" y="1752600"/>
            <a:ext cx="2421082" cy="3133165"/>
          </a:xfrm>
          <a:prstGeom prst="rect">
            <a:avLst/>
          </a:prstGeom>
          <a:ln>
            <a:noFill/>
          </a:ln>
          <a:effectLst>
            <a:outerShdw blurRad="292100" dist="139700" dir="2700000" algn="tl" rotWithShape="0">
              <a:srgbClr val="333333">
                <a:alpha val="65000"/>
              </a:srgbClr>
            </a:outerShdw>
          </a:effectLst>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72200" y="1981200"/>
            <a:ext cx="2421082" cy="3133165"/>
          </a:xfrm>
          <a:prstGeom prst="rect">
            <a:avLst/>
          </a:prstGeom>
          <a:ln>
            <a:noFill/>
          </a:ln>
          <a:effectLst>
            <a:outerShdw blurRad="292100" dist="139700" dir="2700000" algn="tl" rotWithShape="0">
              <a:srgbClr val="333333">
                <a:alpha val="65000"/>
              </a:srgbClr>
            </a:outerShdw>
          </a:effectLst>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2200835"/>
            <a:ext cx="2421082" cy="3133165"/>
          </a:xfrm>
          <a:prstGeom prst="rect">
            <a:avLst/>
          </a:prstGeom>
          <a:ln>
            <a:noFill/>
          </a:ln>
          <a:effectLst>
            <a:outerShdw blurRad="292100" dist="139700" dir="2700000" algn="tl" rotWithShape="0">
              <a:srgbClr val="333333">
                <a:alpha val="65000"/>
              </a:srgbClr>
            </a:outerShdw>
          </a:effectLst>
        </p:spPr>
      </p:pic>
      <p:sp>
        <p:nvSpPr>
          <p:cNvPr id="10" name="Rectangle 9"/>
          <p:cNvSpPr>
            <a:spLocks noGrp="1" noChangeArrowheads="1"/>
          </p:cNvSpPr>
          <p:nvPr>
            <p:ph type="dt" sz="half" idx="10"/>
          </p:nvPr>
        </p:nvSpPr>
        <p:spPr>
          <a:xfrm>
            <a:off x="447675" y="6197600"/>
            <a:ext cx="3422650" cy="457200"/>
          </a:xfrm>
        </p:spPr>
        <p:txBody>
          <a:bodyPr/>
          <a:lstStyle>
            <a:lvl1pPr>
              <a:defRPr sz="1200" b="1">
                <a:solidFill>
                  <a:schemeClr val="bg1"/>
                </a:solidFill>
                <a:latin typeface="+mn-lt"/>
              </a:defRPr>
            </a:lvl1pPr>
          </a:lstStyle>
          <a:p>
            <a:pPr>
              <a:defRPr/>
            </a:pPr>
            <a:r>
              <a:rPr lang="en-US" dirty="0" smtClean="0"/>
              <a:t>OWG Working Group Report to COMSTAC, May 11, 2012</a:t>
            </a:r>
            <a:endParaRPr lang="en-US" dirty="0"/>
          </a:p>
        </p:txBody>
      </p:sp>
    </p:spTree>
    <p:extLst>
      <p:ext uri="{BB962C8B-B14F-4D97-AF65-F5344CB8AC3E}">
        <p14:creationId xmlns:p14="http://schemas.microsoft.com/office/powerpoint/2010/main" val="3626027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Survey Results</a:t>
            </a:r>
            <a:endParaRPr lang="en-US" dirty="0"/>
          </a:p>
        </p:txBody>
      </p:sp>
      <p:sp>
        <p:nvSpPr>
          <p:cNvPr id="6" name="Slide Number Placeholder 5"/>
          <p:cNvSpPr>
            <a:spLocks noGrp="1"/>
          </p:cNvSpPr>
          <p:nvPr>
            <p:ph type="sldNum" sz="quarter" idx="12"/>
          </p:nvPr>
        </p:nvSpPr>
        <p:spPr/>
        <p:txBody>
          <a:bodyPr/>
          <a:lstStyle/>
          <a:p>
            <a:fld id="{4AA6505E-FC5A-4679-9122-162DB1EB0169}" type="slidenum">
              <a:rPr lang="es-ES" smtClean="0"/>
              <a:pPr/>
              <a:t>7</a:t>
            </a:fld>
            <a:endParaRPr lang="es-ES" dirty="0"/>
          </a:p>
        </p:txBody>
      </p:sp>
      <p:sp>
        <p:nvSpPr>
          <p:cNvPr id="11" name="Content Placeholder 10"/>
          <p:cNvSpPr>
            <a:spLocks noGrp="1"/>
          </p:cNvSpPr>
          <p:nvPr>
            <p:ph idx="1"/>
          </p:nvPr>
        </p:nvSpPr>
        <p:spPr/>
        <p:txBody>
          <a:bodyPr>
            <a:normAutofit fontScale="92500" lnSpcReduction="10000"/>
          </a:bodyPr>
          <a:lstStyle/>
          <a:p>
            <a:r>
              <a:rPr lang="en-US" dirty="0" smtClean="0"/>
              <a:t>Difference in perspective of the relevance of launch site licensing requirements between spaceports and consultants</a:t>
            </a:r>
          </a:p>
          <a:p>
            <a:pPr lvl="1"/>
            <a:r>
              <a:rPr lang="en-US" dirty="0" smtClean="0"/>
              <a:t>Spaceports- Express more change needed</a:t>
            </a:r>
          </a:p>
          <a:p>
            <a:pPr lvl="1"/>
            <a:r>
              <a:rPr lang="en-US" dirty="0" smtClean="0"/>
              <a:t>Consultants- Express less change needed</a:t>
            </a:r>
          </a:p>
          <a:p>
            <a:r>
              <a:rPr lang="en-US" dirty="0" smtClean="0"/>
              <a:t>The general consensus is that regulations are a better fit for vertical launch orbital launch sites than for horizontal suborbital launch sites</a:t>
            </a:r>
          </a:p>
          <a:p>
            <a:pPr lvl="1"/>
            <a:r>
              <a:rPr lang="en-US" dirty="0" smtClean="0"/>
              <a:t>The latter can benefit from modular “right fit”  approach</a:t>
            </a:r>
          </a:p>
          <a:p>
            <a:r>
              <a:rPr lang="en-US" dirty="0" smtClean="0"/>
              <a:t>The least relevant requirements were identified as:</a:t>
            </a:r>
          </a:p>
          <a:p>
            <a:pPr lvl="1"/>
            <a:r>
              <a:rPr lang="en-US" dirty="0" smtClean="0"/>
              <a:t>Propellant Handling</a:t>
            </a:r>
          </a:p>
          <a:p>
            <a:pPr lvl="1"/>
            <a:r>
              <a:rPr lang="en-US" dirty="0" smtClean="0"/>
              <a:t>Lightning Protection</a:t>
            </a:r>
          </a:p>
          <a:p>
            <a:pPr>
              <a:buNone/>
            </a:pPr>
            <a:r>
              <a:rPr lang="en-US" i="1" dirty="0" smtClean="0"/>
              <a:t>See full white paper for details</a:t>
            </a:r>
          </a:p>
          <a:p>
            <a:endParaRPr lang="en-US" dirty="0"/>
          </a:p>
        </p:txBody>
      </p:sp>
      <p:sp>
        <p:nvSpPr>
          <p:cNvPr id="7" name="Rectangle 9"/>
          <p:cNvSpPr>
            <a:spLocks noGrp="1" noChangeArrowheads="1"/>
          </p:cNvSpPr>
          <p:nvPr>
            <p:ph type="dt" sz="half" idx="10"/>
          </p:nvPr>
        </p:nvSpPr>
        <p:spPr>
          <a:xfrm>
            <a:off x="447675" y="6197600"/>
            <a:ext cx="3422650" cy="457200"/>
          </a:xfrm>
        </p:spPr>
        <p:txBody>
          <a:bodyPr/>
          <a:lstStyle>
            <a:lvl1pPr>
              <a:defRPr sz="1200" b="1">
                <a:solidFill>
                  <a:schemeClr val="bg1"/>
                </a:solidFill>
                <a:latin typeface="+mn-lt"/>
              </a:defRPr>
            </a:lvl1pPr>
          </a:lstStyle>
          <a:p>
            <a:pPr>
              <a:defRPr/>
            </a:pPr>
            <a:r>
              <a:rPr lang="en-US" dirty="0" smtClean="0"/>
              <a:t>OWG Working Group Report to COMSTAC, May 11, 2012</a:t>
            </a:r>
            <a:endParaRPr lang="en-US" dirty="0"/>
          </a:p>
        </p:txBody>
      </p:sp>
    </p:spTree>
    <p:extLst>
      <p:ext uri="{BB962C8B-B14F-4D97-AF65-F5344CB8AC3E}">
        <p14:creationId xmlns:p14="http://schemas.microsoft.com/office/powerpoint/2010/main" val="3717802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Recommended Next Steps</a:t>
            </a:r>
            <a:endParaRPr lang="en-US" dirty="0"/>
          </a:p>
        </p:txBody>
      </p:sp>
      <p:sp>
        <p:nvSpPr>
          <p:cNvPr id="3" name="Content Placeholder 2"/>
          <p:cNvSpPr>
            <a:spLocks noGrp="1"/>
          </p:cNvSpPr>
          <p:nvPr>
            <p:ph idx="1"/>
          </p:nvPr>
        </p:nvSpPr>
        <p:spPr/>
        <p:txBody>
          <a:bodyPr>
            <a:normAutofit/>
          </a:bodyPr>
          <a:lstStyle/>
          <a:p>
            <a:pPr marL="514350" lvl="0" indent="-514350">
              <a:buFont typeface="+mj-lt"/>
              <a:buAutoNum type="arabicParenR"/>
            </a:pPr>
            <a:r>
              <a:rPr lang="en-US" dirty="0"/>
              <a:t>Discuss observations with COMSTAC STOWG and seek additional input to this report</a:t>
            </a:r>
            <a:r>
              <a:rPr lang="en-US" dirty="0" smtClean="0"/>
              <a:t>.</a:t>
            </a:r>
            <a:endParaRPr lang="en-US" dirty="0"/>
          </a:p>
          <a:p>
            <a:pPr marL="514350" lvl="0" indent="-514350">
              <a:buFont typeface="+mj-lt"/>
              <a:buAutoNum type="arabicParenR"/>
            </a:pPr>
            <a:r>
              <a:rPr lang="en-US" dirty="0"/>
              <a:t>Review potential methods for re-aligning the regulations with the commercial spaceflight </a:t>
            </a:r>
            <a:r>
              <a:rPr lang="en-US" dirty="0" smtClean="0"/>
              <a:t>industry.</a:t>
            </a:r>
          </a:p>
        </p:txBody>
      </p:sp>
      <p:sp>
        <p:nvSpPr>
          <p:cNvPr id="6" name="Slide Number Placeholder 5"/>
          <p:cNvSpPr>
            <a:spLocks noGrp="1"/>
          </p:cNvSpPr>
          <p:nvPr>
            <p:ph type="sldNum" sz="quarter" idx="12"/>
          </p:nvPr>
        </p:nvSpPr>
        <p:spPr/>
        <p:txBody>
          <a:bodyPr/>
          <a:lstStyle/>
          <a:p>
            <a:fld id="{4AA6505E-FC5A-4679-9122-162DB1EB0169}" type="slidenum">
              <a:rPr lang="es-ES" smtClean="0"/>
              <a:pPr/>
              <a:t>8</a:t>
            </a:fld>
            <a:endParaRPr lang="es-ES" dirty="0"/>
          </a:p>
        </p:txBody>
      </p:sp>
      <p:graphicFrame>
        <p:nvGraphicFramePr>
          <p:cNvPr id="7" name="Diagram 6"/>
          <p:cNvGraphicFramePr/>
          <p:nvPr>
            <p:extLst>
              <p:ext uri="{D42A27DB-BD31-4B8C-83A1-F6EECF244321}">
                <p14:modId xmlns:p14="http://schemas.microsoft.com/office/powerpoint/2010/main" val="1275962537"/>
              </p:ext>
            </p:extLst>
          </p:nvPr>
        </p:nvGraphicFramePr>
        <p:xfrm>
          <a:off x="1758287" y="3707642"/>
          <a:ext cx="6096000" cy="208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9"/>
          <p:cNvSpPr>
            <a:spLocks noGrp="1" noChangeArrowheads="1"/>
          </p:cNvSpPr>
          <p:nvPr>
            <p:ph type="dt" sz="half" idx="10"/>
          </p:nvPr>
        </p:nvSpPr>
        <p:spPr>
          <a:xfrm>
            <a:off x="447675" y="6197600"/>
            <a:ext cx="3422650" cy="457200"/>
          </a:xfrm>
        </p:spPr>
        <p:txBody>
          <a:bodyPr/>
          <a:lstStyle>
            <a:lvl1pPr>
              <a:defRPr sz="1200" b="1">
                <a:solidFill>
                  <a:schemeClr val="bg1"/>
                </a:solidFill>
                <a:latin typeface="+mn-lt"/>
              </a:defRPr>
            </a:lvl1pPr>
          </a:lstStyle>
          <a:p>
            <a:pPr>
              <a:defRPr/>
            </a:pPr>
            <a:r>
              <a:rPr lang="en-US" dirty="0" smtClean="0"/>
              <a:t>OWG Working Group Report to COMSTAC, May 11, 2012</a:t>
            </a:r>
            <a:endParaRPr lang="en-US" dirty="0"/>
          </a:p>
        </p:txBody>
      </p:sp>
    </p:spTree>
    <p:extLst>
      <p:ext uri="{BB962C8B-B14F-4D97-AF65-F5344CB8AC3E}">
        <p14:creationId xmlns:p14="http://schemas.microsoft.com/office/powerpoint/2010/main" val="35487841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Recommended Next Steps</a:t>
            </a:r>
            <a:endParaRPr lang="en-US" dirty="0"/>
          </a:p>
        </p:txBody>
      </p:sp>
      <p:sp>
        <p:nvSpPr>
          <p:cNvPr id="3" name="Content Placeholder 2"/>
          <p:cNvSpPr>
            <a:spLocks noGrp="1"/>
          </p:cNvSpPr>
          <p:nvPr>
            <p:ph idx="1"/>
          </p:nvPr>
        </p:nvSpPr>
        <p:spPr/>
        <p:txBody>
          <a:bodyPr>
            <a:normAutofit/>
          </a:bodyPr>
          <a:lstStyle/>
          <a:p>
            <a:pPr marL="514350" lvl="0" indent="-514350">
              <a:buFont typeface="+mj-lt"/>
              <a:buAutoNum type="arabicParenR" startAt="3"/>
            </a:pPr>
            <a:r>
              <a:rPr lang="en-US" dirty="0" smtClean="0"/>
              <a:t>Select </a:t>
            </a:r>
            <a:r>
              <a:rPr lang="en-US" dirty="0"/>
              <a:t>a recommended approach and submit recommendations to COMSTAC to present to FAA/AST</a:t>
            </a:r>
            <a:r>
              <a:rPr lang="en-US" dirty="0" smtClean="0"/>
              <a:t>.</a:t>
            </a:r>
          </a:p>
          <a:p>
            <a:pPr marL="514350" lvl="0" indent="-514350">
              <a:buFont typeface="+mj-lt"/>
              <a:buAutoNum type="arabicParenR" startAt="3"/>
            </a:pPr>
            <a:endParaRPr lang="en-US" dirty="0"/>
          </a:p>
          <a:p>
            <a:pPr marL="514350" lvl="0" indent="-514350">
              <a:buFont typeface="+mj-lt"/>
              <a:buAutoNum type="arabicParenR" startAt="3"/>
            </a:pPr>
            <a:r>
              <a:rPr lang="en-US" dirty="0" smtClean="0"/>
              <a:t>Form a STOWG </a:t>
            </a:r>
            <a:r>
              <a:rPr lang="en-US" dirty="0"/>
              <a:t>subcommittee to further </a:t>
            </a:r>
            <a:r>
              <a:rPr lang="en-US" dirty="0" smtClean="0"/>
              <a:t>refine </a:t>
            </a:r>
            <a:r>
              <a:rPr lang="en-US" dirty="0"/>
              <a:t>details on the final recommendations, in conjunction with FAA/AST</a:t>
            </a:r>
            <a:r>
              <a:rPr lang="en-US" dirty="0" smtClean="0"/>
              <a:t>. Report back in October 2012.</a:t>
            </a:r>
            <a:endParaRPr lang="en-US" dirty="0"/>
          </a:p>
        </p:txBody>
      </p:sp>
      <p:sp>
        <p:nvSpPr>
          <p:cNvPr id="6" name="Slide Number Placeholder 5"/>
          <p:cNvSpPr>
            <a:spLocks noGrp="1"/>
          </p:cNvSpPr>
          <p:nvPr>
            <p:ph type="sldNum" sz="quarter" idx="12"/>
          </p:nvPr>
        </p:nvSpPr>
        <p:spPr/>
        <p:txBody>
          <a:bodyPr/>
          <a:lstStyle/>
          <a:p>
            <a:fld id="{4AA6505E-FC5A-4679-9122-162DB1EB0169}" type="slidenum">
              <a:rPr lang="es-ES" smtClean="0"/>
              <a:pPr/>
              <a:t>9</a:t>
            </a:fld>
            <a:endParaRPr lang="es-ES" dirty="0"/>
          </a:p>
        </p:txBody>
      </p:sp>
      <p:sp>
        <p:nvSpPr>
          <p:cNvPr id="7" name="Rectangle 9"/>
          <p:cNvSpPr>
            <a:spLocks noGrp="1" noChangeArrowheads="1"/>
          </p:cNvSpPr>
          <p:nvPr>
            <p:ph type="dt" sz="half" idx="10"/>
          </p:nvPr>
        </p:nvSpPr>
        <p:spPr>
          <a:xfrm>
            <a:off x="447675" y="6197600"/>
            <a:ext cx="3422650" cy="457200"/>
          </a:xfrm>
        </p:spPr>
        <p:txBody>
          <a:bodyPr/>
          <a:lstStyle>
            <a:lvl1pPr>
              <a:defRPr sz="1200" b="1">
                <a:solidFill>
                  <a:schemeClr val="bg1"/>
                </a:solidFill>
                <a:latin typeface="+mn-lt"/>
              </a:defRPr>
            </a:lvl1pPr>
          </a:lstStyle>
          <a:p>
            <a:pPr>
              <a:defRPr/>
            </a:pPr>
            <a:r>
              <a:rPr lang="en-US" dirty="0" smtClean="0"/>
              <a:t>OWG Working Group Report to COMSTAC, May 11, 2012</a:t>
            </a:r>
            <a:endParaRPr lang="en-US" dirty="0"/>
          </a:p>
        </p:txBody>
      </p:sp>
    </p:spTree>
    <p:extLst>
      <p:ext uri="{BB962C8B-B14F-4D97-AF65-F5344CB8AC3E}">
        <p14:creationId xmlns:p14="http://schemas.microsoft.com/office/powerpoint/2010/main" val="3731625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7956</TotalTime>
  <Words>1551</Words>
  <Application>Microsoft Office PowerPoint</Application>
  <PresentationFormat>On-screen Show (4:3)</PresentationFormat>
  <Paragraphs>180</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1_Custom Design</vt:lpstr>
      <vt:lpstr>Report to COMSTAC of the Operations Working Group  (formerly known as the  Space Transportation Operations Working Group, STOWG)</vt:lpstr>
      <vt:lpstr>Review of October 2011 Actions &amp; Input to FAA/AST</vt:lpstr>
      <vt:lpstr>FAA/AST Priorities related to Operations </vt:lpstr>
      <vt:lpstr>On-Orbit Authority discussion &amp; questions posed for consideration</vt:lpstr>
      <vt:lpstr>On-Orbit Authority Observation &amp; Action</vt:lpstr>
      <vt:lpstr>Spaceport Licensing White Paper and Survey</vt:lpstr>
      <vt:lpstr>Summary of Survey Results</vt:lpstr>
      <vt:lpstr>Recommended Next Steps</vt:lpstr>
      <vt:lpstr>Recommended Next Steps</vt:lpstr>
      <vt:lpstr>Spaceport Licensing Observation &amp; Recommendation</vt:lpstr>
      <vt:lpstr>International Developments in Space Operations</vt:lpstr>
      <vt:lpstr>EASA update on regulating suborbital vehicles in Europe (relates to FAA/AST priority issues described earlier)</vt:lpstr>
      <vt:lpstr>Long-Term Sustainability of Space (LTSSA)</vt:lpstr>
      <vt:lpstr>Finding &amp; Recommendation: International Code of Conduct and UN Long Term Sustainability of Space</vt:lpstr>
      <vt:lpstr>COMSTAC Immediate Action on LTSSA</vt:lpstr>
      <vt:lpstr>DOD Proposal to Enhance Commercial Interactions at Federal Ranges</vt:lpstr>
      <vt:lpstr>Finding:  DoD Proposal to Enhance Commercial Interactions at Federal Ranges</vt:lpstr>
      <vt:lpstr>OWG Telecons Planned</vt:lpstr>
      <vt:lpstr>STOWG Contact Send your email to get on the STOWG distribution list</vt:lpstr>
    </vt:vector>
  </TitlesOfParts>
  <Company>FAA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Kwong</dc:creator>
  <cp:lastModifiedBy>Harry L. Vaughn</cp:lastModifiedBy>
  <cp:revision>359</cp:revision>
  <dcterms:created xsi:type="dcterms:W3CDTF">2005-01-28T20:32:53Z</dcterms:created>
  <dcterms:modified xsi:type="dcterms:W3CDTF">2012-05-11T20:24:04Z</dcterms:modified>
</cp:coreProperties>
</file>