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2" r:id="rId5"/>
    <p:sldId id="261" r:id="rId6"/>
    <p:sldId id="257" r:id="rId7"/>
    <p:sldId id="265" r:id="rId8"/>
    <p:sldId id="266" r:id="rId9"/>
    <p:sldId id="264" r:id="rId10"/>
    <p:sldId id="258"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7" d="100"/>
          <a:sy n="97" d="100"/>
        </p:scale>
        <p:origin x="-114" y="-4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64A9FF-9755-4C03-9A27-D6B42F618C6F}"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64A9FF-9755-4C03-9A27-D6B42F618C6F}"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64A9FF-9755-4C03-9A27-D6B42F618C6F}"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BC64A9FF-9755-4C03-9A27-D6B42F618C6F}"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64A9FF-9755-4C03-9A27-D6B42F618C6F}" type="datetimeFigureOut">
              <a:rPr lang="en-US" smtClean="0"/>
              <a:t>10/7/2012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64A9FF-9755-4C03-9A27-D6B42F618C6F}" type="datetimeFigureOut">
              <a:rPr lang="en-US" smtClean="0"/>
              <a:t>10/7/2012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64A9FF-9755-4C03-9A27-D6B42F618C6F}" type="datetimeFigureOut">
              <a:rPr lang="en-US" smtClean="0"/>
              <a:t>10/7/2012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64A9FF-9755-4C03-9A27-D6B42F618C6F}" type="datetimeFigureOut">
              <a:rPr lang="en-US" smtClean="0"/>
              <a:t>10/7/2012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64A9FF-9755-4C03-9A27-D6B42F618C6F}" type="datetimeFigureOut">
              <a:rPr lang="en-US" smtClean="0"/>
              <a:t>10/7/2012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64A9FF-9755-4C03-9A27-D6B42F618C6F}" type="datetimeFigureOut">
              <a:rPr lang="en-US" smtClean="0"/>
              <a:t>10/7/2012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64A9FF-9755-4C03-9A27-D6B42F618C6F}" type="datetimeFigureOut">
              <a:rPr lang="en-US" smtClean="0"/>
              <a:t>10/7/2012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607AE-3767-47B7-96FC-F6828C1C728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4A9FF-9755-4C03-9A27-D6B42F618C6F}" type="datetimeFigureOut">
              <a:rPr lang="en-US" smtClean="0"/>
              <a:t>10/7/2012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6607AE-3767-47B7-96FC-F6828C1C728B}" type="slidenum">
              <a:rPr lang="en-US" smtClean="0"/>
              <a:t>‹#›</a:t>
            </a:fld>
            <a:endParaRPr lang="en-US"/>
          </a:p>
        </p:txBody>
      </p:sp>
      <p:pic>
        <p:nvPicPr>
          <p:cNvPr id="4098" name="Picture 2"/>
          <p:cNvPicPr>
            <a:picLocks noChangeAspect="1" noChangeArrowheads="1"/>
          </p:cNvPicPr>
          <p:nvPr userDrawn="1"/>
        </p:nvPicPr>
        <p:blipFill>
          <a:blip r:embed="rId13" cstate="print"/>
          <a:srcRect/>
          <a:stretch>
            <a:fillRect/>
          </a:stretch>
        </p:blipFill>
        <p:spPr bwMode="auto">
          <a:xfrm>
            <a:off x="7848600" y="5571530"/>
            <a:ext cx="990600" cy="93255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normAutofit fontScale="90000"/>
          </a:bodyPr>
          <a:lstStyle/>
          <a:p>
            <a:r>
              <a:rPr lang="en-US" b="1" dirty="0"/>
              <a:t>Launch Vehicle International Standards and Best </a:t>
            </a:r>
            <a:r>
              <a:rPr lang="en-US" b="1" dirty="0" smtClean="0"/>
              <a:t>Practices</a:t>
            </a:r>
            <a:br>
              <a:rPr lang="en-US" b="1" dirty="0" smtClean="0"/>
            </a:br>
            <a:r>
              <a:rPr lang="en-US" sz="2700" b="1" dirty="0" smtClean="0"/>
              <a:t>A Report </a:t>
            </a:r>
            <a:r>
              <a:rPr lang="en-US" sz="2700" b="1" dirty="0"/>
              <a:t>on ISO Standards Proposals offered by China</a:t>
            </a:r>
            <a:endParaRPr lang="en-US" sz="2700" dirty="0"/>
          </a:p>
        </p:txBody>
      </p:sp>
      <p:sp>
        <p:nvSpPr>
          <p:cNvPr id="3" name="Subtitle 2"/>
          <p:cNvSpPr>
            <a:spLocks noGrp="1"/>
          </p:cNvSpPr>
          <p:nvPr>
            <p:ph type="subTitle" idx="1"/>
          </p:nvPr>
        </p:nvSpPr>
        <p:spPr>
          <a:xfrm>
            <a:off x="1371600" y="4876800"/>
            <a:ext cx="6400800" cy="1752600"/>
          </a:xfrm>
        </p:spPr>
        <p:txBody>
          <a:bodyPr>
            <a:normAutofit/>
          </a:bodyPr>
          <a:lstStyle/>
          <a:p>
            <a:r>
              <a:rPr lang="en-US" sz="2400" dirty="0" smtClean="0"/>
              <a:t>Frederick A. Slane </a:t>
            </a:r>
          </a:p>
          <a:p>
            <a:r>
              <a:rPr lang="en-US" sz="2400" dirty="0" smtClean="0"/>
              <a:t>ISO TC20/SC14 US Head of US Delegation</a:t>
            </a:r>
          </a:p>
          <a:p>
            <a:r>
              <a:rPr lang="en-US" sz="2400" dirty="0" smtClean="0"/>
              <a:t>Executive </a:t>
            </a:r>
            <a:r>
              <a:rPr lang="en-US" sz="2400" dirty="0"/>
              <a:t>Director, Space Infrastructure </a:t>
            </a:r>
            <a:r>
              <a:rPr lang="en-US" sz="2400" dirty="0" smtClean="0"/>
              <a:t>Foundation</a:t>
            </a:r>
          </a:p>
        </p:txBody>
      </p:sp>
      <p:sp>
        <p:nvSpPr>
          <p:cNvPr id="4" name="Subtitle 2"/>
          <p:cNvSpPr txBox="1">
            <a:spLocks/>
          </p:cNvSpPr>
          <p:nvPr/>
        </p:nvSpPr>
        <p:spPr>
          <a:xfrm>
            <a:off x="304800" y="304800"/>
            <a:ext cx="8534400" cy="1143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Commercial Space Transportation Advisory Committee</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smtClean="0">
                <a:solidFill>
                  <a:schemeClr val="tx1">
                    <a:tint val="75000"/>
                  </a:schemeClr>
                </a:solidFill>
              </a:rPr>
              <a:t>Operations Working Group Meeting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9</a:t>
            </a:r>
            <a:r>
              <a:rPr kumimoji="0" lang="en-US" sz="2000" b="0" i="0" u="none" strike="noStrike" kern="1200" cap="none" spc="0" normalizeH="0" noProof="0" dirty="0" smtClean="0">
                <a:ln>
                  <a:noFill/>
                </a:ln>
                <a:solidFill>
                  <a:schemeClr val="tx1">
                    <a:tint val="75000"/>
                  </a:schemeClr>
                </a:solidFill>
                <a:effectLst/>
                <a:uLnTx/>
                <a:uFillTx/>
                <a:latin typeface="+mn-lt"/>
                <a:ea typeface="+mn-ea"/>
                <a:cs typeface="+mn-cs"/>
              </a:rPr>
              <a:t> October 2012</a:t>
            </a: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84033" cy="6476999"/>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038200" cy="640079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 and Discuss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Point of Discussion:  </a:t>
            </a:r>
            <a:endParaRPr lang="en-US" dirty="0" smtClean="0"/>
          </a:p>
          <a:p>
            <a:r>
              <a:rPr lang="en-US" dirty="0" smtClean="0"/>
              <a:t>China </a:t>
            </a:r>
            <a:r>
              <a:rPr lang="en-US" dirty="0"/>
              <a:t>has proposed at least three launch vehicle related international standards to ISO, for determining and communicating post deployment trajectories of multiple payloads deployed from the same launch vehicle.  Others are close to approval for launch vehicle failure mode analysis and booster burnout state. </a:t>
            </a:r>
            <a:endParaRPr lang="en-US" dirty="0" smtClean="0"/>
          </a:p>
          <a:p>
            <a:r>
              <a:rPr lang="en-US" dirty="0" smtClean="0"/>
              <a:t>These </a:t>
            </a:r>
            <a:r>
              <a:rPr lang="en-US" dirty="0"/>
              <a:t>are proposed by the China Advanced Launch Vehicles Technology Institute (CALT) through the Chinese Astronautics Standards Institute (CASI).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32500" lnSpcReduction="20000"/>
          </a:bodyPr>
          <a:lstStyle/>
          <a:p>
            <a:r>
              <a:rPr lang="en-US" sz="4900" dirty="0"/>
              <a:t>Evolution of International Launch Vehicle International Standards and Best Practices</a:t>
            </a:r>
          </a:p>
          <a:p>
            <a:pPr>
              <a:buNone/>
            </a:pPr>
            <a:endParaRPr lang="en-US" sz="4900" dirty="0"/>
          </a:p>
          <a:p>
            <a:r>
              <a:rPr lang="en-US" sz="4900" b="1" dirty="0"/>
              <a:t>Arianne</a:t>
            </a:r>
            <a:r>
              <a:rPr lang="en-US" sz="4900" dirty="0"/>
              <a:t>: Heavily influenced early spacecraft/launch vehicle interface standards through about 2002</a:t>
            </a:r>
          </a:p>
          <a:p>
            <a:pPr lvl="1"/>
            <a:r>
              <a:rPr lang="en-US" sz="4900" dirty="0"/>
              <a:t>ISO 14303 -- Spacecraft to launch vehicle interfaces</a:t>
            </a:r>
          </a:p>
          <a:p>
            <a:pPr lvl="1"/>
            <a:r>
              <a:rPr lang="en-US" sz="4900" dirty="0"/>
              <a:t>ISO 17401 – Spacecraft interface requirements document for launch services</a:t>
            </a:r>
          </a:p>
          <a:p>
            <a:pPr lvl="1"/>
            <a:r>
              <a:rPr lang="en-US" sz="4900" dirty="0"/>
              <a:t>ISO 15863 -- Spacecraft to launch vehicle interface control document </a:t>
            </a:r>
          </a:p>
          <a:p>
            <a:pPr>
              <a:buNone/>
            </a:pPr>
            <a:endParaRPr lang="en-US" sz="4900" dirty="0"/>
          </a:p>
          <a:p>
            <a:r>
              <a:rPr lang="en-US" sz="4900" b="1" dirty="0"/>
              <a:t>Soyuz</a:t>
            </a:r>
            <a:r>
              <a:rPr lang="en-US" sz="4900" dirty="0"/>
              <a:t>: Russian emergent domination of launch vehicle market place from 2002 through 2011</a:t>
            </a:r>
          </a:p>
          <a:p>
            <a:pPr lvl="1"/>
            <a:r>
              <a:rPr lang="en-US" sz="4900" dirty="0"/>
              <a:t>ISO 26870 -- Launch pad and integration site operational documents</a:t>
            </a:r>
          </a:p>
          <a:p>
            <a:pPr lvl="1"/>
            <a:r>
              <a:rPr lang="en-US" sz="4900" dirty="0"/>
              <a:t>ISO 24917 -- General test requirements for launch vehicles</a:t>
            </a:r>
          </a:p>
          <a:p>
            <a:pPr lvl="1"/>
            <a:r>
              <a:rPr lang="en-US" sz="4900" dirty="0"/>
              <a:t>ISO 17400 -- Launch and integration site general test requirements</a:t>
            </a:r>
          </a:p>
          <a:p>
            <a:pPr lvl="1"/>
            <a:r>
              <a:rPr lang="en-US" sz="4900" dirty="0"/>
              <a:t>ISO 16159 -- Launch pad and integration site — Analysis of failures</a:t>
            </a:r>
          </a:p>
          <a:p>
            <a:pPr lvl="1"/>
            <a:r>
              <a:rPr lang="en-US" sz="4900" dirty="0"/>
              <a:t>ISO 15860 -- Gas contamination — Measurements methods for field tests</a:t>
            </a:r>
          </a:p>
          <a:p>
            <a:pPr lvl="1"/>
            <a:r>
              <a:rPr lang="en-US" sz="4900" dirty="0"/>
              <a:t>ISO 16694 -- Measured parameters at firing bench and flight tests of liquid rocket engines</a:t>
            </a:r>
          </a:p>
          <a:p>
            <a:pPr lvl="1"/>
            <a:r>
              <a:rPr lang="en-US" sz="4900" dirty="0"/>
              <a:t>ISO 17689 -- Interface control documents between ground technological equipment, launch site systems and launch vehicle with payload</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 Today</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a:t>Evolution of International Launch Vehicle International Standards and Best </a:t>
            </a:r>
            <a:r>
              <a:rPr lang="en-US" dirty="0" smtClean="0"/>
              <a:t>Practices</a:t>
            </a:r>
          </a:p>
          <a:p>
            <a:r>
              <a:rPr lang="en-US" dirty="0"/>
              <a:t>Long March: China’s entry into launch vehicle market place is accompanied by new efforts in developing international standards from 1998 through today</a:t>
            </a:r>
          </a:p>
          <a:p>
            <a:pPr lvl="1"/>
            <a:r>
              <a:rPr lang="en-US" dirty="0"/>
              <a:t>ISO 15862 -- LV-SC flight environment requirements for telemetry data processing</a:t>
            </a:r>
          </a:p>
          <a:p>
            <a:pPr lvl="1"/>
            <a:r>
              <a:rPr lang="en-US" dirty="0"/>
              <a:t>ISO 16781 -- Simulation requirements for control system</a:t>
            </a:r>
          </a:p>
          <a:p>
            <a:pPr lvl="1"/>
            <a:r>
              <a:rPr lang="en-US" dirty="0"/>
              <a:t>ISO 16679 -- Relative motion analysis elements after LV/SC separation</a:t>
            </a:r>
          </a:p>
          <a:p>
            <a:pPr lvl="1"/>
            <a:r>
              <a:rPr lang="en-US" dirty="0"/>
              <a:t>ISO 18238 -- Closed loop problem solving management</a:t>
            </a:r>
          </a:p>
          <a:p>
            <a:pPr lvl="1"/>
            <a:r>
              <a:rPr lang="en-US" dirty="0"/>
              <a:t>ISO New Work Item Proposal -- Fault Diagnosis of Launch Vehicle (A group of technical specifications)</a:t>
            </a:r>
          </a:p>
          <a:p>
            <a:pPr>
              <a:buNone/>
            </a:pPr>
            <a:endParaRPr lang="en-US" dirty="0"/>
          </a:p>
          <a:p>
            <a:pPr>
              <a:buNone/>
            </a:pPr>
            <a:r>
              <a:rPr lang="en-US" dirty="0"/>
              <a:t>Chinese standardization efforts reflect a strategic combination of launch vehicle standards and manned spaceflight standards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Important Facts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a:t>Evolution of International Manned Spaceflight International Standards and Best </a:t>
            </a:r>
            <a:r>
              <a:rPr lang="en-US" dirty="0" smtClean="0"/>
              <a:t>Practices</a:t>
            </a:r>
          </a:p>
          <a:p>
            <a:r>
              <a:rPr lang="en-US" b="1" dirty="0"/>
              <a:t>NASA STS and ISS</a:t>
            </a:r>
            <a:r>
              <a:rPr lang="en-US" dirty="0"/>
              <a:t>:</a:t>
            </a:r>
            <a:endParaRPr lang="en-US" sz="4400" dirty="0"/>
          </a:p>
          <a:p>
            <a:pPr lvl="1"/>
            <a:r>
              <a:rPr lang="en-US" dirty="0"/>
              <a:t>NASA 3000 to ISO 17399 - Man-systems integration (being cancelled)</a:t>
            </a:r>
            <a:endParaRPr lang="en-US" sz="4000" dirty="0"/>
          </a:p>
          <a:p>
            <a:pPr>
              <a:buNone/>
            </a:pPr>
            <a:endParaRPr lang="en-US" sz="4400" dirty="0"/>
          </a:p>
          <a:p>
            <a:r>
              <a:rPr lang="en-US" b="1" dirty="0" smtClean="0"/>
              <a:t>ISO</a:t>
            </a:r>
            <a:r>
              <a:rPr lang="en-US" dirty="0"/>
              <a:t>: In 2007 Russia initiated manned spaceflight standards work within ISO TC20/SC14 </a:t>
            </a:r>
            <a:endParaRPr lang="en-US" sz="4400" dirty="0"/>
          </a:p>
          <a:p>
            <a:pPr lvl="1"/>
            <a:r>
              <a:rPr lang="en-US" dirty="0"/>
              <a:t>ISO 17763 -- Human-life activity support systems and equipment integration in space flight</a:t>
            </a:r>
            <a:endParaRPr lang="en-US" sz="4000" dirty="0"/>
          </a:p>
          <a:p>
            <a:pPr lvl="1"/>
            <a:r>
              <a:rPr lang="en-US" dirty="0"/>
              <a:t>ISO 16157 -- Human-life activity support systems and equipment integration in space flight — Techno-medical requirements for space vehicle human habitation environments</a:t>
            </a:r>
            <a:endParaRPr lang="en-US" sz="4000" dirty="0"/>
          </a:p>
          <a:p>
            <a:pPr lvl="1"/>
            <a:r>
              <a:rPr lang="en-US" dirty="0"/>
              <a:t>ISO 16726 -- Human-life activity support systems and equipment integration in space flight – Techno-medical requirements for space vehicle human habitation environments – Requirements for the air quality affected by harmful chemical contaminants</a:t>
            </a:r>
            <a:endParaRPr lang="en-US" sz="4000" dirty="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0"/>
            <a:ext cx="9143999" cy="6498853"/>
          </a:xfrm>
          <a:prstGeom prst="rect">
            <a:avLst/>
          </a:prstGeom>
          <a:noFill/>
          <a:ln w="9525">
            <a:noFill/>
            <a:miter lim="800000"/>
            <a:headEnd/>
            <a:tailEnd/>
          </a:ln>
        </p:spPr>
      </p:pic>
      <p:sp>
        <p:nvSpPr>
          <p:cNvPr id="6" name="Oval 5"/>
          <p:cNvSpPr/>
          <p:nvPr/>
        </p:nvSpPr>
        <p:spPr>
          <a:xfrm>
            <a:off x="1219200" y="3733800"/>
            <a:ext cx="685800" cy="1752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286000" y="533400"/>
            <a:ext cx="5562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2971800"/>
            <a:ext cx="14478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Formation </a:t>
            </a:r>
            <a:r>
              <a:rPr lang="en-US" dirty="0" smtClean="0"/>
              <a:t>of a </a:t>
            </a:r>
            <a:r>
              <a:rPr lang="en-US" dirty="0"/>
              <a:t>Working Group</a:t>
            </a:r>
          </a:p>
        </p:txBody>
      </p:sp>
      <p:sp>
        <p:nvSpPr>
          <p:cNvPr id="3" name="Content Placeholder 2"/>
          <p:cNvSpPr>
            <a:spLocks noGrp="1"/>
          </p:cNvSpPr>
          <p:nvPr>
            <p:ph idx="1"/>
          </p:nvPr>
        </p:nvSpPr>
        <p:spPr/>
        <p:txBody>
          <a:bodyPr/>
          <a:lstStyle/>
          <a:p>
            <a:pPr marL="971550" lvl="1" indent="-514350">
              <a:buFont typeface="+mj-lt"/>
              <a:buAutoNum type="arabicPeriod"/>
            </a:pPr>
            <a:r>
              <a:rPr lang="en-US" dirty="0"/>
              <a:t>Determine COMSTAC member critical interests and positions on open standards development issues</a:t>
            </a:r>
            <a:endParaRPr lang="en-US" sz="4000" dirty="0"/>
          </a:p>
          <a:p>
            <a:pPr marL="971550" lvl="1" indent="-514350">
              <a:buFont typeface="+mj-lt"/>
              <a:buAutoNum type="arabicPeriod"/>
            </a:pPr>
            <a:r>
              <a:rPr lang="en-US" dirty="0"/>
              <a:t>Determine responses to Chinese space standardization initiatives</a:t>
            </a:r>
            <a:endParaRPr lang="en-US" sz="4000" dirty="0"/>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lstStyle/>
          <a:p>
            <a:r>
              <a:rPr lang="en-US" dirty="0" smtClean="0"/>
              <a:t>Backup Slides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Discussion of Role for COMSTAC and FAA/AST</a:t>
            </a:r>
          </a:p>
        </p:txBody>
      </p:sp>
      <p:sp>
        <p:nvSpPr>
          <p:cNvPr id="3" name="Content Placeholder 2"/>
          <p:cNvSpPr>
            <a:spLocks noGrp="1"/>
          </p:cNvSpPr>
          <p:nvPr>
            <p:ph idx="1"/>
          </p:nvPr>
        </p:nvSpPr>
        <p:spPr/>
        <p:txBody>
          <a:bodyPr/>
          <a:lstStyle/>
          <a:p>
            <a:r>
              <a:rPr lang="en-US" dirty="0"/>
              <a:t>Regulatory Guidance and Compliance</a:t>
            </a:r>
            <a:endParaRPr lang="en-US" sz="4400" dirty="0"/>
          </a:p>
          <a:p>
            <a:pPr lvl="1"/>
            <a:r>
              <a:rPr lang="en-US" dirty="0"/>
              <a:t>NTTAA</a:t>
            </a:r>
            <a:endParaRPr lang="en-US" sz="4000" dirty="0"/>
          </a:p>
          <a:p>
            <a:pPr lvl="1"/>
            <a:r>
              <a:rPr lang="en-US" dirty="0"/>
              <a:t>OMB Circular A-119</a:t>
            </a:r>
            <a:endParaRPr lang="en-US" sz="4000" dirty="0"/>
          </a:p>
          <a:p>
            <a:pPr lvl="1"/>
            <a:r>
              <a:rPr lang="en-US" dirty="0"/>
              <a:t>ITAR</a:t>
            </a:r>
            <a:endParaRPr lang="en-US" sz="4000" dirty="0"/>
          </a:p>
          <a:p>
            <a:pPr lvl="2"/>
            <a:r>
              <a:rPr lang="en-US" dirty="0"/>
              <a:t>Open standards (e.g., AIAA and </a:t>
            </a:r>
            <a:r>
              <a:rPr lang="en-US" dirty="0" smtClean="0"/>
              <a:t>ISO for space) </a:t>
            </a:r>
            <a:r>
              <a:rPr lang="en-US" dirty="0"/>
              <a:t>are not regulated by the ITAR</a:t>
            </a:r>
            <a:endParaRPr lang="en-US" sz="3600" dirty="0"/>
          </a:p>
          <a:p>
            <a:pPr lvl="1"/>
            <a:r>
              <a:rPr lang="en-US" dirty="0"/>
              <a:t>US Government policy on attending meetings with certain foreign nationals</a:t>
            </a:r>
            <a:endParaRPr lang="en-US" sz="4000" dirty="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511</Words>
  <Application>Microsoft Office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Launch Vehicle International Standards and Best Practices A Report on ISO Standards Proposals offered by China</vt:lpstr>
      <vt:lpstr>Inform and Discuss</vt:lpstr>
      <vt:lpstr>Background</vt:lpstr>
      <vt:lpstr>The Issue Today</vt:lpstr>
      <vt:lpstr>Additional Important Facts</vt:lpstr>
      <vt:lpstr>Slide 6</vt:lpstr>
      <vt:lpstr>Formation of a Working Group</vt:lpstr>
      <vt:lpstr>Backup Slides</vt:lpstr>
      <vt:lpstr>Discussion of Role for COMSTAC and FAA/AST</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Frederick A. Slane</dc:creator>
  <cp:lastModifiedBy>Frederick A. Slane</cp:lastModifiedBy>
  <cp:revision>7</cp:revision>
  <dcterms:created xsi:type="dcterms:W3CDTF">2012-10-07T22:56:29Z</dcterms:created>
  <dcterms:modified xsi:type="dcterms:W3CDTF">2012-10-08T00:06:19Z</dcterms:modified>
</cp:coreProperties>
</file>