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4" r:id="rId3"/>
    <p:sldId id="265" r:id="rId4"/>
    <p:sldId id="267" r:id="rId5"/>
    <p:sldId id="258" r:id="rId6"/>
    <p:sldId id="262" r:id="rId7"/>
    <p:sldId id="272" r:id="rId8"/>
    <p:sldId id="269"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47953" autoAdjust="0"/>
    <p:restoredTop sz="86387" autoAdjust="0"/>
  </p:normalViewPr>
  <p:slideViewPr>
    <p:cSldViewPr>
      <p:cViewPr>
        <p:scale>
          <a:sx n="80" d="100"/>
          <a:sy n="80" d="100"/>
        </p:scale>
        <p:origin x="-762" y="-126"/>
      </p:cViewPr>
      <p:guideLst>
        <p:guide orient="horz" pos="2160"/>
        <p:guide pos="2880"/>
      </p:guideLst>
    </p:cSldViewPr>
  </p:slideViewPr>
  <p:outlineViewPr>
    <p:cViewPr>
      <p:scale>
        <a:sx n="33" d="100"/>
        <a:sy n="33" d="100"/>
      </p:scale>
      <p:origin x="258" y="326286"/>
    </p:cViewPr>
  </p:outlineViewPr>
  <p:notesTextViewPr>
    <p:cViewPr>
      <p:scale>
        <a:sx n="100" d="100"/>
        <a:sy n="100" d="100"/>
      </p:scale>
      <p:origin x="0" y="0"/>
    </p:cViewPr>
  </p:notesTextViewPr>
  <p:sorterViewPr>
    <p:cViewPr>
      <p:scale>
        <a:sx n="100" d="100"/>
        <a:sy n="100" d="100"/>
      </p:scale>
      <p:origin x="0" y="1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6E6954-59D4-4E02-B076-1CCF8653717A}" type="datetimeFigureOut">
              <a:rPr lang="en-US" smtClean="0"/>
              <a:t>5/11/2012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20DB39-14D7-4177-A64E-DC20086DBB57}" type="slidenum">
              <a:rPr lang="en-US" smtClean="0"/>
              <a:t>‹#›</a:t>
            </a:fld>
            <a:endParaRPr lang="en-US"/>
          </a:p>
        </p:txBody>
      </p:sp>
    </p:spTree>
    <p:extLst>
      <p:ext uri="{BB962C8B-B14F-4D97-AF65-F5344CB8AC3E}">
        <p14:creationId xmlns:p14="http://schemas.microsoft.com/office/powerpoint/2010/main" val="695759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20DB39-14D7-4177-A64E-DC20086DBB57}" type="slidenum">
              <a:rPr lang="en-US" smtClean="0"/>
              <a:t>1</a:t>
            </a:fld>
            <a:endParaRPr lang="en-US"/>
          </a:p>
        </p:txBody>
      </p:sp>
    </p:spTree>
    <p:extLst>
      <p:ext uri="{BB962C8B-B14F-4D97-AF65-F5344CB8AC3E}">
        <p14:creationId xmlns:p14="http://schemas.microsoft.com/office/powerpoint/2010/main" val="2842567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20DB39-14D7-4177-A64E-DC20086DBB57}" type="slidenum">
              <a:rPr lang="en-US" smtClean="0"/>
              <a:t>2</a:t>
            </a:fld>
            <a:endParaRPr lang="en-US"/>
          </a:p>
        </p:txBody>
      </p:sp>
    </p:spTree>
    <p:extLst>
      <p:ext uri="{BB962C8B-B14F-4D97-AF65-F5344CB8AC3E}">
        <p14:creationId xmlns:p14="http://schemas.microsoft.com/office/powerpoint/2010/main" val="1779112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20DB39-14D7-4177-A64E-DC20086DBB57}" type="slidenum">
              <a:rPr lang="en-US" smtClean="0"/>
              <a:t>3</a:t>
            </a:fld>
            <a:endParaRPr lang="en-US"/>
          </a:p>
        </p:txBody>
      </p:sp>
    </p:spTree>
    <p:extLst>
      <p:ext uri="{BB962C8B-B14F-4D97-AF65-F5344CB8AC3E}">
        <p14:creationId xmlns:p14="http://schemas.microsoft.com/office/powerpoint/2010/main" val="4090000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CC7E9D8-0C95-4579-8D6A-EB56F7BBF672}" type="slidenum">
              <a:rPr lang="en-US"/>
              <a:pPr/>
              <a:t>4</a:t>
            </a:fld>
            <a:endParaRPr lang="en-US"/>
          </a:p>
        </p:txBody>
      </p:sp>
      <p:sp>
        <p:nvSpPr>
          <p:cNvPr id="907266" name="Rectangle 2"/>
          <p:cNvSpPr>
            <a:spLocks noGrp="1" noRot="1" noChangeAspect="1" noChangeArrowheads="1" noTextEdit="1"/>
          </p:cNvSpPr>
          <p:nvPr>
            <p:ph type="sldImg"/>
          </p:nvPr>
        </p:nvSpPr>
        <p:spPr>
          <a:ln/>
        </p:spPr>
      </p:sp>
      <p:sp>
        <p:nvSpPr>
          <p:cNvPr id="907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20DB39-14D7-4177-A64E-DC20086DBB57}" type="slidenum">
              <a:rPr lang="en-US" smtClean="0"/>
              <a:t>5</a:t>
            </a:fld>
            <a:endParaRPr lang="en-US"/>
          </a:p>
        </p:txBody>
      </p:sp>
    </p:spTree>
    <p:extLst>
      <p:ext uri="{BB962C8B-B14F-4D97-AF65-F5344CB8AC3E}">
        <p14:creationId xmlns:p14="http://schemas.microsoft.com/office/powerpoint/2010/main" val="1043633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20DB39-14D7-4177-A64E-DC20086DBB57}" type="slidenum">
              <a:rPr lang="en-US" smtClean="0"/>
              <a:t>6</a:t>
            </a:fld>
            <a:endParaRPr lang="en-US"/>
          </a:p>
        </p:txBody>
      </p:sp>
    </p:spTree>
    <p:extLst>
      <p:ext uri="{BB962C8B-B14F-4D97-AF65-F5344CB8AC3E}">
        <p14:creationId xmlns:p14="http://schemas.microsoft.com/office/powerpoint/2010/main" val="148424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20DB39-14D7-4177-A64E-DC20086DBB57}" type="slidenum">
              <a:rPr lang="en-US" smtClean="0"/>
              <a:t>7</a:t>
            </a:fld>
            <a:endParaRPr lang="en-US"/>
          </a:p>
        </p:txBody>
      </p:sp>
    </p:spTree>
    <p:extLst>
      <p:ext uri="{BB962C8B-B14F-4D97-AF65-F5344CB8AC3E}">
        <p14:creationId xmlns:p14="http://schemas.microsoft.com/office/powerpoint/2010/main" val="3340389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20DB39-14D7-4177-A64E-DC20086DBB57}" type="slidenum">
              <a:rPr lang="en-US" smtClean="0"/>
              <a:t>8</a:t>
            </a:fld>
            <a:endParaRPr lang="en-US"/>
          </a:p>
        </p:txBody>
      </p:sp>
    </p:spTree>
    <p:extLst>
      <p:ext uri="{BB962C8B-B14F-4D97-AF65-F5344CB8AC3E}">
        <p14:creationId xmlns:p14="http://schemas.microsoft.com/office/powerpoint/2010/main" val="20360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20DB39-14D7-4177-A64E-DC20086DBB57}" type="slidenum">
              <a:rPr lang="en-US" smtClean="0"/>
              <a:t>9</a:t>
            </a:fld>
            <a:endParaRPr lang="en-US"/>
          </a:p>
        </p:txBody>
      </p:sp>
    </p:spTree>
    <p:extLst>
      <p:ext uri="{BB962C8B-B14F-4D97-AF65-F5344CB8AC3E}">
        <p14:creationId xmlns:p14="http://schemas.microsoft.com/office/powerpoint/2010/main" val="2788993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D69B21-38C2-4141-9463-8601AD65DC80}" type="datetimeFigureOut">
              <a:rPr lang="en-US" smtClean="0"/>
              <a:pPr/>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69B21-38C2-4141-9463-8601AD65DC80}" type="datetimeFigureOut">
              <a:rPr lang="en-US" smtClean="0"/>
              <a:pPr/>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69B21-38C2-4141-9463-8601AD65DC80}" type="datetimeFigureOut">
              <a:rPr lang="en-US" smtClean="0"/>
              <a:pPr/>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274638"/>
            <a:ext cx="54864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69B21-38C2-4141-9463-8601AD65DC80}" type="datetimeFigureOut">
              <a:rPr lang="en-US" smtClean="0"/>
              <a:pPr/>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D69B21-38C2-4141-9463-8601AD65DC80}" type="datetimeFigureOut">
              <a:rPr lang="en-US" smtClean="0"/>
              <a:pPr/>
              <a:t>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D69B21-38C2-4141-9463-8601AD65DC80}" type="datetimeFigureOut">
              <a:rPr lang="en-US" smtClean="0"/>
              <a:pPr/>
              <a:t>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D69B21-38C2-4141-9463-8601AD65DC80}" type="datetimeFigureOut">
              <a:rPr lang="en-US" smtClean="0"/>
              <a:pPr/>
              <a:t>5/11/2012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00400" y="274638"/>
            <a:ext cx="54864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D69B21-38C2-4141-9463-8601AD65DC80}" type="datetimeFigureOut">
              <a:rPr lang="en-US" smtClean="0"/>
              <a:pPr/>
              <a:t>5/11/2012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D69B21-38C2-4141-9463-8601AD65DC80}" type="datetimeFigureOut">
              <a:rPr lang="en-US" smtClean="0"/>
              <a:pPr/>
              <a:t>5/11/2012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D69B21-38C2-4141-9463-8601AD65DC80}" type="datetimeFigureOut">
              <a:rPr lang="en-US" smtClean="0"/>
              <a:pPr/>
              <a:t>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D69B21-38C2-4141-9463-8601AD65DC80}" type="datetimeFigureOut">
              <a:rPr lang="en-US" smtClean="0"/>
              <a:pPr/>
              <a:t>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80EDF-CD55-4905-B0E5-D4EF24D833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69B21-38C2-4141-9463-8601AD65DC80}" type="datetimeFigureOut">
              <a:rPr lang="en-US" smtClean="0"/>
              <a:pPr/>
              <a:t>5/11/2012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80EDF-CD55-4905-B0E5-D4EF24D833C6}" type="slidenum">
              <a:rPr lang="en-US" smtClean="0"/>
              <a:pPr/>
              <a:t>‹#›</a:t>
            </a:fld>
            <a:endParaRPr lang="en-US"/>
          </a:p>
        </p:txBody>
      </p:sp>
      <p:sp>
        <p:nvSpPr>
          <p:cNvPr id="12" name="Title Placeholder 1"/>
          <p:cNvSpPr>
            <a:spLocks noGrp="1"/>
          </p:cNvSpPr>
          <p:nvPr>
            <p:ph type="title"/>
          </p:nvPr>
        </p:nvSpPr>
        <p:spPr>
          <a:xfrm>
            <a:off x="2286000" y="274638"/>
            <a:ext cx="5486400" cy="11430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grpSp>
        <p:nvGrpSpPr>
          <p:cNvPr id="13" name="Group 2"/>
          <p:cNvGrpSpPr>
            <a:grpSpLocks noChangeAspect="1"/>
          </p:cNvGrpSpPr>
          <p:nvPr userDrawn="1"/>
        </p:nvGrpSpPr>
        <p:grpSpPr bwMode="auto">
          <a:xfrm>
            <a:off x="228600" y="457200"/>
            <a:ext cx="2171700" cy="742950"/>
            <a:chOff x="3613" y="282"/>
            <a:chExt cx="1721" cy="574"/>
          </a:xfrm>
        </p:grpSpPr>
        <p:pic>
          <p:nvPicPr>
            <p:cNvPr id="14" name="Picture 3" descr="NEW FAA LOGO"/>
            <p:cNvPicPr>
              <a:picLocks noChangeAspect="1" noChangeArrowheads="1"/>
            </p:cNvPicPr>
            <p:nvPr/>
          </p:nvPicPr>
          <p:blipFill>
            <a:blip r:embed="rId13" cstate="print">
              <a:clrChange>
                <a:clrFrom>
                  <a:srgbClr val="DF1F06"/>
                </a:clrFrom>
                <a:clrTo>
                  <a:srgbClr val="DF1F06">
                    <a:alpha val="0"/>
                  </a:srgbClr>
                </a:clrTo>
              </a:clrChange>
            </a:blip>
            <a:srcRect l="14333" t="3734" r="14973" b="4564"/>
            <a:stretch>
              <a:fillRect/>
            </a:stretch>
          </p:blipFill>
          <p:spPr bwMode="auto">
            <a:xfrm>
              <a:off x="3613" y="282"/>
              <a:ext cx="573" cy="574"/>
            </a:xfrm>
            <a:prstGeom prst="rect">
              <a:avLst/>
            </a:prstGeom>
            <a:noFill/>
          </p:spPr>
        </p:pic>
        <p:sp>
          <p:nvSpPr>
            <p:cNvPr id="15" name="Text Box 4"/>
            <p:cNvSpPr txBox="1">
              <a:spLocks noChangeArrowheads="1"/>
            </p:cNvSpPr>
            <p:nvPr/>
          </p:nvSpPr>
          <p:spPr bwMode="auto">
            <a:xfrm>
              <a:off x="4200" y="400"/>
              <a:ext cx="1134" cy="3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Arial" pitchFamily="34" charset="0"/>
                </a:rPr>
                <a:t>Federal Aviation</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Arial" pitchFamily="34" charset="0"/>
                </a:rPr>
                <a:t>Administration</a:t>
              </a:r>
              <a:endParaRPr kumimoji="0" lang="en-US" sz="1400" b="1" i="0" u="none" strike="noStrike" cap="none" normalizeH="0" baseline="0" dirty="0" smtClean="0">
                <a:ln>
                  <a:noFill/>
                </a:ln>
                <a:solidFill>
                  <a:srgbClr val="0000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16" name="Straight Connector 15"/>
          <p:cNvCxnSpPr/>
          <p:nvPr userDrawn="1"/>
        </p:nvCxnSpPr>
        <p:spPr>
          <a:xfrm>
            <a:off x="457200" y="1447800"/>
            <a:ext cx="82296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noChangeArrowheads="1"/>
          </p:cNvPicPr>
          <p:nvPr userDrawn="1"/>
        </p:nvPicPr>
        <p:blipFill>
          <a:blip r:embed="rId14" cstate="print"/>
          <a:srcRect t="12000" b="17999"/>
          <a:stretch>
            <a:fillRect/>
          </a:stretch>
        </p:blipFill>
        <p:spPr bwMode="auto">
          <a:xfrm>
            <a:off x="7705545" y="542833"/>
            <a:ext cx="1286055" cy="600167"/>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200" b="1" kern="1200">
          <a:solidFill>
            <a:schemeClr val="tx1"/>
          </a:solidFill>
          <a:latin typeface="+mj-lt"/>
          <a:ea typeface="+mj-ea"/>
          <a:cs typeface="+mj-cs"/>
        </a:defRPr>
      </a:lvl1pPr>
    </p:titleStyle>
    <p:bodyStyle>
      <a:lvl1pPr marL="231775" indent="-231775"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463550" indent="-236538"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67945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917575"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Commercial Space Transportation Advisory </a:t>
            </a:r>
            <a:r>
              <a:rPr lang="en-US" dirty="0" smtClean="0"/>
              <a:t>Committee</a:t>
            </a:r>
            <a:endParaRPr lang="en-US" dirty="0"/>
          </a:p>
        </p:txBody>
      </p:sp>
      <p:sp>
        <p:nvSpPr>
          <p:cNvPr id="3" name="Subtitle 2"/>
          <p:cNvSpPr>
            <a:spLocks noGrp="1"/>
          </p:cNvSpPr>
          <p:nvPr>
            <p:ph type="subTitle" idx="1"/>
          </p:nvPr>
        </p:nvSpPr>
        <p:spPr/>
        <p:txBody>
          <a:bodyPr>
            <a:normAutofit/>
          </a:bodyPr>
          <a:lstStyle/>
          <a:p>
            <a:pPr>
              <a:spcBef>
                <a:spcPts val="0"/>
              </a:spcBef>
            </a:pPr>
            <a:r>
              <a:rPr lang="en-US" dirty="0" smtClean="0">
                <a:solidFill>
                  <a:schemeClr val="tx1"/>
                </a:solidFill>
              </a:rPr>
              <a:t>Systems Working Group</a:t>
            </a:r>
          </a:p>
          <a:p>
            <a:pPr>
              <a:spcBef>
                <a:spcPts val="0"/>
              </a:spcBef>
            </a:pPr>
            <a:r>
              <a:rPr lang="en-US" dirty="0" smtClean="0">
                <a:solidFill>
                  <a:schemeClr val="tx1"/>
                </a:solidFill>
              </a:rPr>
              <a:t>Final Report</a:t>
            </a:r>
            <a:endParaRPr lang="en-US" dirty="0">
              <a:solidFill>
                <a:schemeClr val="tx1"/>
              </a:solidFill>
            </a:endParaRPr>
          </a:p>
          <a:p>
            <a:pPr>
              <a:spcBef>
                <a:spcPts val="0"/>
              </a:spcBef>
            </a:pPr>
            <a:r>
              <a:rPr lang="en-US" dirty="0">
                <a:solidFill>
                  <a:schemeClr val="tx1"/>
                </a:solidFill>
              </a:rPr>
              <a:t>May </a:t>
            </a:r>
            <a:r>
              <a:rPr lang="en-US" dirty="0" smtClean="0">
                <a:solidFill>
                  <a:schemeClr val="tx1"/>
                </a:solidFill>
              </a:rPr>
              <a:t>11, </a:t>
            </a:r>
            <a:r>
              <a:rPr lang="en-US" dirty="0">
                <a:solidFill>
                  <a:schemeClr val="tx1"/>
                </a:solidFill>
              </a:rPr>
              <a:t>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Systems Working </a:t>
            </a:r>
            <a:r>
              <a:rPr lang="en-US" sz="3000" dirty="0" smtClean="0"/>
              <a:t>Group Agenda</a:t>
            </a:r>
            <a:endParaRPr lang="en-US" sz="3000" dirty="0"/>
          </a:p>
        </p:txBody>
      </p:sp>
      <p:graphicFrame>
        <p:nvGraphicFramePr>
          <p:cNvPr id="5" name="Content Placeholder 4"/>
          <p:cNvGraphicFramePr>
            <a:graphicFrameLocks noGrp="1"/>
          </p:cNvGraphicFramePr>
          <p:nvPr>
            <p:ph idx="1"/>
          </p:nvPr>
        </p:nvGraphicFramePr>
        <p:xfrm>
          <a:off x="457200" y="1600200"/>
          <a:ext cx="8229600" cy="4003217"/>
        </p:xfrm>
        <a:graphic>
          <a:graphicData uri="http://schemas.openxmlformats.org/drawingml/2006/table">
            <a:tbl>
              <a:tblPr firstRow="1" bandRow="1">
                <a:tableStyleId>{5C22544A-7EE6-4342-B048-85BDC9FD1C3A}</a:tableStyleId>
              </a:tblPr>
              <a:tblGrid>
                <a:gridCol w="1828800"/>
                <a:gridCol w="3657600"/>
                <a:gridCol w="2743200"/>
              </a:tblGrid>
              <a:tr h="544268">
                <a:tc>
                  <a:txBody>
                    <a:bodyPr/>
                    <a:lstStyle/>
                    <a:p>
                      <a:pPr marL="0" marR="0" algn="ctr">
                        <a:spcBef>
                          <a:spcPts val="800"/>
                        </a:spcBef>
                        <a:spcAft>
                          <a:spcPts val="0"/>
                        </a:spcAft>
                      </a:pPr>
                      <a:r>
                        <a:rPr lang="en-US" sz="1800" b="1" dirty="0">
                          <a:latin typeface="Arial" pitchFamily="34" charset="0"/>
                          <a:ea typeface="Times New Roman"/>
                          <a:cs typeface="Arial" pitchFamily="34" charset="0"/>
                        </a:rPr>
                        <a:t>Scheduled Time</a:t>
                      </a:r>
                      <a:endParaRPr lang="en-US" sz="1800" dirty="0">
                        <a:latin typeface="Arial" pitchFamily="34" charset="0"/>
                        <a:ea typeface="Times New Roman"/>
                        <a:cs typeface="Arial" pitchFamily="34" charset="0"/>
                      </a:endParaRPr>
                    </a:p>
                  </a:txBody>
                  <a:tcPr marL="68580" marR="68580" marT="0" marB="0"/>
                </a:tc>
                <a:tc>
                  <a:txBody>
                    <a:bodyPr/>
                    <a:lstStyle/>
                    <a:p>
                      <a:pPr marL="0" marR="0" algn="ctr">
                        <a:spcBef>
                          <a:spcPts val="800"/>
                        </a:spcBef>
                        <a:spcAft>
                          <a:spcPts val="0"/>
                        </a:spcAft>
                      </a:pPr>
                      <a:r>
                        <a:rPr lang="en-US" sz="1800" b="1">
                          <a:latin typeface="Arial" pitchFamily="34" charset="0"/>
                          <a:ea typeface="Times New Roman"/>
                          <a:cs typeface="Arial" pitchFamily="34" charset="0"/>
                        </a:rPr>
                        <a:t>Topic</a:t>
                      </a:r>
                      <a:endParaRPr lang="en-US" sz="1800">
                        <a:latin typeface="Arial" pitchFamily="34" charset="0"/>
                        <a:ea typeface="Times New Roman"/>
                        <a:cs typeface="Arial" pitchFamily="34" charset="0"/>
                      </a:endParaRPr>
                    </a:p>
                  </a:txBody>
                  <a:tcPr marL="68580" marR="68580" marT="0" marB="0"/>
                </a:tc>
                <a:tc>
                  <a:txBody>
                    <a:bodyPr/>
                    <a:lstStyle/>
                    <a:p>
                      <a:pPr marL="0" marR="0" algn="ctr">
                        <a:spcBef>
                          <a:spcPts val="800"/>
                        </a:spcBef>
                        <a:spcAft>
                          <a:spcPts val="0"/>
                        </a:spcAft>
                      </a:pPr>
                      <a:r>
                        <a:rPr lang="en-US" sz="1800" b="1" dirty="0">
                          <a:latin typeface="Arial" pitchFamily="34" charset="0"/>
                          <a:ea typeface="Times New Roman"/>
                          <a:cs typeface="Arial" pitchFamily="34" charset="0"/>
                        </a:rPr>
                        <a:t>Presenter</a:t>
                      </a:r>
                      <a:endParaRPr lang="en-US" sz="1800" dirty="0">
                        <a:latin typeface="Arial" pitchFamily="34" charset="0"/>
                        <a:ea typeface="Times New Roman"/>
                        <a:cs typeface="Arial" pitchFamily="34" charset="0"/>
                      </a:endParaRPr>
                    </a:p>
                  </a:txBody>
                  <a:tcPr marL="68580" marR="68580" marT="0" marB="0"/>
                </a:tc>
              </a:tr>
              <a:tr h="544268">
                <a:tc>
                  <a:txBody>
                    <a:bodyPr/>
                    <a:lstStyle/>
                    <a:p>
                      <a:pPr marL="0" marR="0">
                        <a:spcBef>
                          <a:spcPts val="800"/>
                        </a:spcBef>
                        <a:spcAft>
                          <a:spcPts val="0"/>
                        </a:spcAft>
                      </a:pPr>
                      <a:r>
                        <a:rPr lang="en-US" sz="1600" dirty="0">
                          <a:latin typeface="Arial" pitchFamily="34" charset="0"/>
                          <a:ea typeface="Times New Roman"/>
                          <a:cs typeface="Arial" pitchFamily="34" charset="0"/>
                        </a:rPr>
                        <a:t>8:30 – </a:t>
                      </a:r>
                      <a:r>
                        <a:rPr lang="en-US" sz="1600" dirty="0" smtClean="0">
                          <a:latin typeface="Arial" pitchFamily="34" charset="0"/>
                          <a:ea typeface="Times New Roman"/>
                          <a:cs typeface="Arial" pitchFamily="34" charset="0"/>
                        </a:rPr>
                        <a:t>8:40</a:t>
                      </a:r>
                      <a:br>
                        <a:rPr lang="en-US" sz="1600" dirty="0" smtClean="0">
                          <a:latin typeface="Arial" pitchFamily="34" charset="0"/>
                          <a:ea typeface="Times New Roman"/>
                          <a:cs typeface="Arial" pitchFamily="34" charset="0"/>
                        </a:rPr>
                      </a:br>
                      <a:r>
                        <a:rPr lang="en-US" sz="1600" dirty="0" smtClean="0">
                          <a:latin typeface="Arial" pitchFamily="34" charset="0"/>
                          <a:ea typeface="Times New Roman"/>
                          <a:cs typeface="Arial" pitchFamily="34" charset="0"/>
                        </a:rPr>
                        <a:t>(10 </a:t>
                      </a:r>
                      <a:r>
                        <a:rPr lang="en-US" sz="1600" dirty="0">
                          <a:latin typeface="Arial" pitchFamily="34" charset="0"/>
                          <a:ea typeface="Times New Roman"/>
                          <a:cs typeface="Arial" pitchFamily="34" charset="0"/>
                        </a:rPr>
                        <a:t>minutes)</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Welcome and Introductions</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Holder, Chair</a:t>
                      </a:r>
                    </a:p>
                  </a:txBody>
                  <a:tcPr marL="68580" marR="68580" marT="0" marB="0"/>
                </a:tc>
              </a:tr>
              <a:tr h="715749">
                <a:tc>
                  <a:txBody>
                    <a:bodyPr/>
                    <a:lstStyle/>
                    <a:p>
                      <a:pPr marL="0" marR="0">
                        <a:spcBef>
                          <a:spcPts val="800"/>
                        </a:spcBef>
                        <a:spcAft>
                          <a:spcPts val="0"/>
                        </a:spcAft>
                      </a:pPr>
                      <a:r>
                        <a:rPr lang="en-US" sz="1600" dirty="0">
                          <a:latin typeface="Arial" pitchFamily="34" charset="0"/>
                          <a:ea typeface="Times New Roman"/>
                          <a:cs typeface="Arial" pitchFamily="34" charset="0"/>
                        </a:rPr>
                        <a:t>8:40 – </a:t>
                      </a:r>
                      <a:r>
                        <a:rPr lang="en-US" sz="1600" dirty="0" smtClean="0">
                          <a:latin typeface="Arial" pitchFamily="34" charset="0"/>
                          <a:ea typeface="Times New Roman"/>
                          <a:cs typeface="Arial" pitchFamily="34" charset="0"/>
                        </a:rPr>
                        <a:t>9:00</a:t>
                      </a:r>
                      <a:br>
                        <a:rPr lang="en-US" sz="1600" dirty="0" smtClean="0">
                          <a:latin typeface="Arial" pitchFamily="34" charset="0"/>
                          <a:ea typeface="Times New Roman"/>
                          <a:cs typeface="Arial" pitchFamily="34" charset="0"/>
                        </a:rPr>
                      </a:br>
                      <a:r>
                        <a:rPr lang="en-US" sz="1600" dirty="0" smtClean="0">
                          <a:latin typeface="Arial" pitchFamily="34" charset="0"/>
                          <a:ea typeface="Times New Roman"/>
                          <a:cs typeface="Arial" pitchFamily="34" charset="0"/>
                        </a:rPr>
                        <a:t>(20 </a:t>
                      </a:r>
                      <a:r>
                        <a:rPr lang="en-US" sz="1600" dirty="0">
                          <a:latin typeface="Arial" pitchFamily="34" charset="0"/>
                          <a:ea typeface="Times New Roman"/>
                          <a:cs typeface="Arial" pitchFamily="34" charset="0"/>
                        </a:rPr>
                        <a:t>minutes)</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Lessons Learned Database Update</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Mike Kelly, Chief Engineer, FAA/AST</a:t>
                      </a:r>
                    </a:p>
                  </a:txBody>
                  <a:tcPr marL="68580" marR="68580" marT="0" marB="0"/>
                </a:tc>
              </a:tr>
              <a:tr h="934543">
                <a:tc>
                  <a:txBody>
                    <a:bodyPr/>
                    <a:lstStyle/>
                    <a:p>
                      <a:pPr marL="0" marR="0">
                        <a:spcBef>
                          <a:spcPts val="800"/>
                        </a:spcBef>
                        <a:spcAft>
                          <a:spcPts val="0"/>
                        </a:spcAft>
                      </a:pPr>
                      <a:r>
                        <a:rPr lang="en-US" sz="1600" dirty="0">
                          <a:latin typeface="Arial" pitchFamily="34" charset="0"/>
                          <a:ea typeface="Times New Roman"/>
                          <a:cs typeface="Arial" pitchFamily="34" charset="0"/>
                        </a:rPr>
                        <a:t>9:00 – </a:t>
                      </a:r>
                      <a:r>
                        <a:rPr lang="en-US" sz="1600" dirty="0" smtClean="0">
                          <a:latin typeface="Arial" pitchFamily="34" charset="0"/>
                          <a:ea typeface="Times New Roman"/>
                          <a:cs typeface="Arial" pitchFamily="34" charset="0"/>
                        </a:rPr>
                        <a:t>10:00</a:t>
                      </a:r>
                      <a:br>
                        <a:rPr lang="en-US" sz="1600" dirty="0" smtClean="0">
                          <a:latin typeface="Arial" pitchFamily="34" charset="0"/>
                          <a:ea typeface="Times New Roman"/>
                          <a:cs typeface="Arial" pitchFamily="34" charset="0"/>
                        </a:rPr>
                      </a:br>
                      <a:r>
                        <a:rPr lang="en-US" sz="1600" dirty="0" smtClean="0">
                          <a:latin typeface="Arial" pitchFamily="34" charset="0"/>
                          <a:ea typeface="Times New Roman"/>
                          <a:cs typeface="Arial" pitchFamily="34" charset="0"/>
                        </a:rPr>
                        <a:t>(</a:t>
                      </a:r>
                      <a:r>
                        <a:rPr lang="en-US" sz="1600" dirty="0">
                          <a:latin typeface="Arial" pitchFamily="34" charset="0"/>
                          <a:ea typeface="Times New Roman"/>
                          <a:cs typeface="Arial" pitchFamily="34" charset="0"/>
                        </a:rPr>
                        <a:t>60 minutes</a:t>
                      </a:r>
                    </a:p>
                  </a:txBody>
                  <a:tcPr marL="68580" marR="68580" marT="0" marB="0"/>
                </a:tc>
                <a:tc>
                  <a:txBody>
                    <a:bodyPr/>
                    <a:lstStyle/>
                    <a:p>
                      <a:pPr marL="0" marR="0">
                        <a:spcBef>
                          <a:spcPts val="800"/>
                        </a:spcBef>
                        <a:spcAft>
                          <a:spcPts val="0"/>
                        </a:spcAft>
                      </a:pPr>
                      <a:r>
                        <a:rPr lang="en-US" sz="1600" dirty="0">
                          <a:latin typeface="Arial" pitchFamily="34" charset="0"/>
                          <a:ea typeface="Times New Roman"/>
                          <a:cs typeface="Arial" pitchFamily="34" charset="0"/>
                        </a:rPr>
                        <a:t>Human Spaceflight Requirements Team Status (Approach, ground rules, and assumptions</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Pam Melroy, Senior Technical Advisor, FAA/AST</a:t>
                      </a:r>
                    </a:p>
                  </a:txBody>
                  <a:tcPr marL="68580" marR="68580" marT="0" marB="0"/>
                </a:tc>
              </a:tr>
              <a:tr h="715749">
                <a:tc>
                  <a:txBody>
                    <a:bodyPr/>
                    <a:lstStyle/>
                    <a:p>
                      <a:pPr marL="0" marR="0">
                        <a:spcBef>
                          <a:spcPts val="800"/>
                        </a:spcBef>
                        <a:spcAft>
                          <a:spcPts val="0"/>
                        </a:spcAft>
                      </a:pPr>
                      <a:r>
                        <a:rPr lang="en-US" sz="1600" dirty="0">
                          <a:latin typeface="Arial" pitchFamily="34" charset="0"/>
                          <a:ea typeface="Times New Roman"/>
                          <a:cs typeface="Arial" pitchFamily="34" charset="0"/>
                        </a:rPr>
                        <a:t>10:00 – </a:t>
                      </a:r>
                      <a:r>
                        <a:rPr lang="en-US" sz="1600" dirty="0" smtClean="0">
                          <a:latin typeface="Arial" pitchFamily="34" charset="0"/>
                          <a:ea typeface="Times New Roman"/>
                          <a:cs typeface="Arial" pitchFamily="34" charset="0"/>
                        </a:rPr>
                        <a:t>10:20</a:t>
                      </a:r>
                      <a:br>
                        <a:rPr lang="en-US" sz="1600" dirty="0" smtClean="0">
                          <a:latin typeface="Arial" pitchFamily="34" charset="0"/>
                          <a:ea typeface="Times New Roman"/>
                          <a:cs typeface="Arial" pitchFamily="34" charset="0"/>
                        </a:rPr>
                      </a:br>
                      <a:r>
                        <a:rPr lang="en-US" sz="1600" dirty="0" smtClean="0">
                          <a:latin typeface="Arial" pitchFamily="34" charset="0"/>
                          <a:ea typeface="Times New Roman"/>
                          <a:cs typeface="Arial" pitchFamily="34" charset="0"/>
                        </a:rPr>
                        <a:t>(20 </a:t>
                      </a:r>
                      <a:r>
                        <a:rPr lang="en-US" sz="1600" dirty="0">
                          <a:latin typeface="Arial" pitchFamily="34" charset="0"/>
                          <a:ea typeface="Times New Roman"/>
                          <a:cs typeface="Arial" pitchFamily="34" charset="0"/>
                        </a:rPr>
                        <a:t>minutes)</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Suborbital Market Report Update</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Kate Maliga, Tauri Group</a:t>
                      </a:r>
                    </a:p>
                  </a:txBody>
                  <a:tcPr marL="68580" marR="68580" marT="0" marB="0"/>
                </a:tc>
              </a:tr>
              <a:tr h="544268">
                <a:tc>
                  <a:txBody>
                    <a:bodyPr/>
                    <a:lstStyle/>
                    <a:p>
                      <a:pPr marL="0" marR="0">
                        <a:spcBef>
                          <a:spcPts val="800"/>
                        </a:spcBef>
                        <a:spcAft>
                          <a:spcPts val="0"/>
                        </a:spcAft>
                      </a:pPr>
                      <a:r>
                        <a:rPr lang="en-US" sz="1600" dirty="0">
                          <a:latin typeface="Arial" pitchFamily="34" charset="0"/>
                          <a:ea typeface="Times New Roman"/>
                          <a:cs typeface="Arial" pitchFamily="34" charset="0"/>
                        </a:rPr>
                        <a:t>10:20 – </a:t>
                      </a:r>
                      <a:r>
                        <a:rPr lang="en-US" sz="1600" dirty="0" smtClean="0">
                          <a:latin typeface="Arial" pitchFamily="34" charset="0"/>
                          <a:ea typeface="Times New Roman"/>
                          <a:cs typeface="Arial" pitchFamily="34" charset="0"/>
                        </a:rPr>
                        <a:t>10:30</a:t>
                      </a:r>
                      <a:br>
                        <a:rPr lang="en-US" sz="1600" dirty="0" smtClean="0">
                          <a:latin typeface="Arial" pitchFamily="34" charset="0"/>
                          <a:ea typeface="Times New Roman"/>
                          <a:cs typeface="Arial" pitchFamily="34" charset="0"/>
                        </a:rPr>
                      </a:br>
                      <a:r>
                        <a:rPr lang="en-US" sz="1600" dirty="0" smtClean="0">
                          <a:latin typeface="Arial" pitchFamily="34" charset="0"/>
                          <a:ea typeface="Times New Roman"/>
                          <a:cs typeface="Arial" pitchFamily="34" charset="0"/>
                        </a:rPr>
                        <a:t>(10 </a:t>
                      </a:r>
                      <a:r>
                        <a:rPr lang="en-US" sz="1600" dirty="0">
                          <a:latin typeface="Arial" pitchFamily="34" charset="0"/>
                          <a:ea typeface="Times New Roman"/>
                          <a:cs typeface="Arial" pitchFamily="34" charset="0"/>
                        </a:rPr>
                        <a:t>minutes)</a:t>
                      </a:r>
                    </a:p>
                  </a:txBody>
                  <a:tcPr marL="68580" marR="68580" marT="0" marB="0"/>
                </a:tc>
                <a:tc>
                  <a:txBody>
                    <a:bodyPr/>
                    <a:lstStyle/>
                    <a:p>
                      <a:pPr marL="0" marR="0">
                        <a:spcBef>
                          <a:spcPts val="800"/>
                        </a:spcBef>
                        <a:spcAft>
                          <a:spcPts val="0"/>
                        </a:spcAft>
                      </a:pPr>
                      <a:r>
                        <a:rPr lang="en-US" sz="1600">
                          <a:latin typeface="Arial" pitchFamily="34" charset="0"/>
                          <a:ea typeface="Times New Roman"/>
                          <a:cs typeface="Arial" pitchFamily="34" charset="0"/>
                        </a:rPr>
                        <a:t>Summation and Questions</a:t>
                      </a:r>
                    </a:p>
                  </a:txBody>
                  <a:tcPr marL="68580" marR="68580" marT="0" marB="0"/>
                </a:tc>
                <a:tc>
                  <a:txBody>
                    <a:bodyPr/>
                    <a:lstStyle/>
                    <a:p>
                      <a:pPr marL="0" marR="0">
                        <a:spcBef>
                          <a:spcPts val="800"/>
                        </a:spcBef>
                        <a:spcAft>
                          <a:spcPts val="0"/>
                        </a:spcAft>
                      </a:pPr>
                      <a:r>
                        <a:rPr lang="en-US" sz="1600" dirty="0">
                          <a:latin typeface="Arial" pitchFamily="34" charset="0"/>
                          <a:ea typeface="Times New Roman"/>
                          <a:cs typeface="Arial" pitchFamily="34" charset="0"/>
                        </a:rPr>
                        <a:t>Holder, Chair</a:t>
                      </a:r>
                    </a:p>
                  </a:txBody>
                  <a:tcPr marL="68580" marR="68580" marT="0" marB="0"/>
                </a:tc>
              </a:tr>
            </a:tbl>
          </a:graphicData>
        </a:graphic>
      </p:graphicFrame>
    </p:spTree>
    <p:extLst>
      <p:ext uri="{BB962C8B-B14F-4D97-AF65-F5344CB8AC3E}">
        <p14:creationId xmlns:p14="http://schemas.microsoft.com/office/powerpoint/2010/main" val="1701910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Systems Working Group</a:t>
            </a:r>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The </a:t>
            </a:r>
            <a:r>
              <a:rPr lang="en-US" dirty="0"/>
              <a:t>Systems Working Group (SWG) identifies and analyzes key safety, technical, policy, and regulatory issues concerning the range of hardware and software involved with commercial space transportation.  This will include both expendable launch vehicles and </a:t>
            </a:r>
            <a:r>
              <a:rPr lang="en-US" dirty="0" smtClean="0"/>
              <a:t>reusable </a:t>
            </a:r>
            <a:r>
              <a:rPr lang="en-US" dirty="0"/>
              <a:t>launch vehicles. </a:t>
            </a:r>
          </a:p>
          <a:p>
            <a:endParaRPr lang="en-US" dirty="0"/>
          </a:p>
          <a:p>
            <a:endParaRPr lang="en-US" dirty="0"/>
          </a:p>
          <a:p>
            <a:endParaRPr lang="en-US" dirty="0"/>
          </a:p>
        </p:txBody>
      </p:sp>
    </p:spTree>
    <p:extLst>
      <p:ext uri="{BB962C8B-B14F-4D97-AF65-F5344CB8AC3E}">
        <p14:creationId xmlns:p14="http://schemas.microsoft.com/office/powerpoint/2010/main" val="505152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4194" name="Rectangle 2"/>
          <p:cNvSpPr>
            <a:spLocks noGrp="1" noChangeArrowheads="1"/>
          </p:cNvSpPr>
          <p:nvPr>
            <p:ph type="title"/>
          </p:nvPr>
        </p:nvSpPr>
        <p:spPr/>
        <p:txBody>
          <a:bodyPr/>
          <a:lstStyle/>
          <a:p>
            <a:r>
              <a:rPr lang="en-US" dirty="0"/>
              <a:t>Lessons Learned </a:t>
            </a:r>
            <a:r>
              <a:rPr lang="en-US" dirty="0" smtClean="0"/>
              <a:t>Database</a:t>
            </a:r>
            <a:br>
              <a:rPr lang="en-US" dirty="0" smtClean="0"/>
            </a:br>
            <a:r>
              <a:rPr lang="en-US" dirty="0" smtClean="0"/>
              <a:t>Background</a:t>
            </a:r>
            <a:endParaRPr lang="en-US" dirty="0"/>
          </a:p>
        </p:txBody>
      </p:sp>
      <p:sp>
        <p:nvSpPr>
          <p:cNvPr id="904195" name="Rectangle 3"/>
          <p:cNvSpPr>
            <a:spLocks noGrp="1" noChangeArrowheads="1"/>
          </p:cNvSpPr>
          <p:nvPr>
            <p:ph idx="1"/>
          </p:nvPr>
        </p:nvSpPr>
        <p:spPr/>
        <p:txBody>
          <a:bodyPr>
            <a:normAutofit fontScale="85000" lnSpcReduction="20000"/>
          </a:bodyPr>
          <a:lstStyle/>
          <a:p>
            <a:pPr>
              <a:lnSpc>
                <a:spcPct val="90000"/>
              </a:lnSpc>
            </a:pPr>
            <a:r>
              <a:rPr lang="en-US" dirty="0" smtClean="0"/>
              <a:t>During </a:t>
            </a:r>
            <a:r>
              <a:rPr lang="en-US" dirty="0"/>
              <a:t>October 2011 meeting, COMSTAC developed the following </a:t>
            </a:r>
            <a:r>
              <a:rPr lang="en-US" dirty="0" smtClean="0"/>
              <a:t>finding</a:t>
            </a:r>
          </a:p>
          <a:p>
            <a:pPr lvl="1">
              <a:lnSpc>
                <a:spcPct val="90000"/>
              </a:lnSpc>
              <a:buFontTx/>
              <a:buNone/>
            </a:pPr>
            <a:r>
              <a:rPr lang="en-US" dirty="0" smtClean="0"/>
              <a:t>“</a:t>
            </a:r>
            <a:r>
              <a:rPr lang="en-US" dirty="0"/>
              <a:t>COMSTAC finds that it would be beneficial for the FAA to develop a process for disclosing to the industry pertinent data from reported safety critical anomalies, mishaps, incidents, and precursors where relevant to current and future operations.  Such a process needs to protect proprietary data and comply with relevant export control policies whiles still fostering the continuous safety improvement of the industry”</a:t>
            </a:r>
          </a:p>
          <a:p>
            <a:pPr lvl="1">
              <a:lnSpc>
                <a:spcPct val="90000"/>
              </a:lnSpc>
              <a:buFontTx/>
              <a:buNone/>
            </a:pPr>
            <a:endParaRPr lang="en-US" dirty="0"/>
          </a:p>
          <a:p>
            <a:pPr>
              <a:lnSpc>
                <a:spcPct val="90000"/>
              </a:lnSpc>
            </a:pPr>
            <a:r>
              <a:rPr lang="en-US" dirty="0"/>
              <a:t>Subsequently, the House Subcommittee on Space and Aeronautics asked AST</a:t>
            </a:r>
            <a:r>
              <a:rPr lang="en-US" dirty="0" smtClean="0"/>
              <a:t>:</a:t>
            </a:r>
            <a:endParaRPr lang="en-US" dirty="0"/>
          </a:p>
          <a:p>
            <a:pPr lvl="1">
              <a:lnSpc>
                <a:spcPct val="90000"/>
              </a:lnSpc>
              <a:buFontTx/>
              <a:buNone/>
            </a:pPr>
            <a:r>
              <a:rPr lang="en-US" dirty="0"/>
              <a:t>“Do you have a model in mind for a system to exchange lessons learned data between government and industry</a:t>
            </a:r>
            <a:r>
              <a:rPr lang="en-US" dirty="0" smtClean="0"/>
              <a:t>?”</a:t>
            </a:r>
          </a:p>
        </p:txBody>
      </p:sp>
      <p:sp>
        <p:nvSpPr>
          <p:cNvPr id="4" name="Slide Number Placeholder 5"/>
          <p:cNvSpPr>
            <a:spLocks noGrp="1"/>
          </p:cNvSpPr>
          <p:nvPr>
            <p:ph type="sldNum" sz="quarter" idx="12"/>
          </p:nvPr>
        </p:nvSpPr>
        <p:spPr/>
        <p:txBody>
          <a:bodyPr/>
          <a:lstStyle/>
          <a:p>
            <a:fld id="{7CA72617-2B3C-488B-A23F-BB7792B21BF0}" type="slidenum">
              <a:rPr lang="en-US"/>
              <a:pPr/>
              <a:t>4</a:t>
            </a:fld>
            <a:endParaRPr lang="en-US"/>
          </a:p>
        </p:txBody>
      </p:sp>
    </p:spTree>
    <p:extLst>
      <p:ext uri="{BB962C8B-B14F-4D97-AF65-F5344CB8AC3E}">
        <p14:creationId xmlns:p14="http://schemas.microsoft.com/office/powerpoint/2010/main" val="12575057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Learned </a:t>
            </a:r>
            <a:r>
              <a:rPr lang="en-US" dirty="0" smtClean="0"/>
              <a:t>Database</a:t>
            </a:r>
            <a:endParaRPr lang="en-US" dirty="0"/>
          </a:p>
        </p:txBody>
      </p:sp>
      <p:sp>
        <p:nvSpPr>
          <p:cNvPr id="3" name="Content Placeholder 2"/>
          <p:cNvSpPr>
            <a:spLocks noGrp="1"/>
          </p:cNvSpPr>
          <p:nvPr>
            <p:ph idx="1"/>
          </p:nvPr>
        </p:nvSpPr>
        <p:spPr/>
        <p:txBody>
          <a:bodyPr>
            <a:normAutofit/>
          </a:bodyPr>
          <a:lstStyle/>
          <a:p>
            <a:r>
              <a:rPr lang="en-US" b="1" dirty="0" smtClean="0"/>
              <a:t>Observations </a:t>
            </a:r>
          </a:p>
          <a:p>
            <a:pPr marL="227012" lvl="1" indent="0">
              <a:buNone/>
            </a:pPr>
            <a:r>
              <a:rPr lang="en-US" b="1" dirty="0" smtClean="0"/>
              <a:t>SWG O1 </a:t>
            </a:r>
            <a:r>
              <a:rPr lang="en-US" dirty="0" smtClean="0"/>
              <a:t>- CSTLLS Database has gone </a:t>
            </a:r>
            <a:r>
              <a:rPr lang="en-US" dirty="0"/>
              <a:t>largely </a:t>
            </a:r>
            <a:r>
              <a:rPr lang="en-US" dirty="0" smtClean="0"/>
              <a:t>unpopulated and unused.  Companies that share data with AST have not been willing to share with other companies</a:t>
            </a:r>
            <a:endParaRPr lang="en-US" sz="3200" b="1" kern="1200" dirty="0" smtClean="0">
              <a:solidFill>
                <a:schemeClr val="tx1"/>
              </a:solidFill>
              <a:effectLst/>
              <a:latin typeface="+mn-lt"/>
              <a:ea typeface="+mn-ea"/>
              <a:cs typeface="+mn-cs"/>
            </a:endParaRPr>
          </a:p>
          <a:p>
            <a:r>
              <a:rPr lang="en-US" sz="3200" b="1" kern="1200" dirty="0" smtClean="0">
                <a:solidFill>
                  <a:schemeClr val="tx1"/>
                </a:solidFill>
                <a:effectLst/>
                <a:latin typeface="+mn-lt"/>
                <a:ea typeface="+mn-ea"/>
                <a:cs typeface="+mn-cs"/>
              </a:rPr>
              <a:t>Recommendations</a:t>
            </a:r>
          </a:p>
          <a:p>
            <a:pPr marL="227012" lvl="1" indent="0">
              <a:buNone/>
            </a:pPr>
            <a:r>
              <a:rPr lang="en-US" b="1" dirty="0" smtClean="0"/>
              <a:t>SWG R1 </a:t>
            </a:r>
            <a:r>
              <a:rPr lang="en-US" dirty="0" smtClean="0"/>
              <a:t>– COMSTAC recommends AST work with COMSTAC to look at a framework for data sharing.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sz="3200" b="1" kern="1200" dirty="0" smtClean="0">
                <a:solidFill>
                  <a:schemeClr val="tx1"/>
                </a:solidFill>
                <a:effectLst/>
                <a:latin typeface="+mj-lt"/>
                <a:ea typeface="+mj-ea"/>
                <a:cs typeface="+mj-cs"/>
              </a:rPr>
              <a:t>Human Spaceflight Requirements - Background</a:t>
            </a:r>
            <a:endParaRPr lang="en-US" sz="3200" dirty="0" smtClean="0">
              <a:effectLst/>
            </a:endParaRPr>
          </a:p>
        </p:txBody>
      </p:sp>
      <p:sp>
        <p:nvSpPr>
          <p:cNvPr id="3" name="Content Placeholder 2"/>
          <p:cNvSpPr>
            <a:spLocks noGrp="1"/>
          </p:cNvSpPr>
          <p:nvPr>
            <p:ph idx="1"/>
          </p:nvPr>
        </p:nvSpPr>
        <p:spPr/>
        <p:txBody>
          <a:bodyPr>
            <a:normAutofit fontScale="70000" lnSpcReduction="20000"/>
          </a:bodyPr>
          <a:lstStyle/>
          <a:p>
            <a:r>
              <a:rPr lang="en-US" dirty="0"/>
              <a:t>When regulations are required, it will be a major undertaking taking several years to assemble </a:t>
            </a:r>
            <a:r>
              <a:rPr lang="en-US" dirty="0" smtClean="0"/>
              <a:t>them</a:t>
            </a:r>
            <a:endParaRPr lang="en-US" dirty="0"/>
          </a:p>
          <a:p>
            <a:r>
              <a:rPr lang="en-US" dirty="0"/>
              <a:t>Best practices are out there – we can and should begin the work to collect them, organize them, and think about how they might be structured in the </a:t>
            </a:r>
            <a:r>
              <a:rPr lang="en-US" dirty="0" smtClean="0"/>
              <a:t>future</a:t>
            </a:r>
            <a:endParaRPr lang="en-US" dirty="0"/>
          </a:p>
          <a:p>
            <a:r>
              <a:rPr lang="en-US" dirty="0"/>
              <a:t>AST is motivated by the concern that if a mishap occurs, an emergency rulemaking will be mandated….if unprepared, a rushed response may result in poor quality </a:t>
            </a:r>
            <a:r>
              <a:rPr lang="en-US" dirty="0" smtClean="0"/>
              <a:t>regulations</a:t>
            </a:r>
          </a:p>
          <a:p>
            <a:endParaRPr lang="en-US" dirty="0" smtClean="0"/>
          </a:p>
          <a:p>
            <a:r>
              <a:rPr lang="en-US" dirty="0"/>
              <a:t>The process is only just beginning and </a:t>
            </a:r>
            <a:r>
              <a:rPr lang="en-US" u="sng" dirty="0"/>
              <a:t>nothing</a:t>
            </a:r>
            <a:r>
              <a:rPr lang="en-US" dirty="0"/>
              <a:t> is cast in stone</a:t>
            </a:r>
          </a:p>
          <a:p>
            <a:r>
              <a:rPr lang="en-US" dirty="0"/>
              <a:t>The process will take significant time, so the discussion must start now if we want a quality product</a:t>
            </a:r>
          </a:p>
          <a:p>
            <a:r>
              <a:rPr lang="en-US" dirty="0"/>
              <a:t>AST wants to engage industry early through COMSTAC, and continuously every step of the way – as much as permitted by </a:t>
            </a:r>
            <a:r>
              <a:rPr lang="en-US" dirty="0" smtClean="0"/>
              <a:t>law</a:t>
            </a:r>
            <a:endParaRPr lang="en-US" dirty="0"/>
          </a:p>
        </p:txBody>
      </p:sp>
    </p:spTree>
    <p:extLst>
      <p:ext uri="{BB962C8B-B14F-4D97-AF65-F5344CB8AC3E}">
        <p14:creationId xmlns:p14="http://schemas.microsoft.com/office/powerpoint/2010/main" val="4189704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sz="3200" b="1" kern="1200" dirty="0" smtClean="0">
                <a:solidFill>
                  <a:schemeClr val="tx1"/>
                </a:solidFill>
                <a:effectLst/>
                <a:latin typeface="+mj-lt"/>
                <a:ea typeface="+mj-ea"/>
                <a:cs typeface="+mj-cs"/>
              </a:rPr>
              <a:t>Human Spaceflight Requirements - Background</a:t>
            </a:r>
            <a:endParaRPr lang="en-US" sz="3200" dirty="0" smtClean="0">
              <a:effectLst/>
            </a:endParaRPr>
          </a:p>
        </p:txBody>
      </p:sp>
      <p:sp>
        <p:nvSpPr>
          <p:cNvPr id="3" name="Content Placeholder 2"/>
          <p:cNvSpPr>
            <a:spLocks noGrp="1"/>
          </p:cNvSpPr>
          <p:nvPr>
            <p:ph idx="1"/>
          </p:nvPr>
        </p:nvSpPr>
        <p:spPr/>
        <p:txBody>
          <a:bodyPr>
            <a:normAutofit fontScale="55000" lnSpcReduction="20000"/>
          </a:bodyPr>
          <a:lstStyle/>
          <a:p>
            <a:pPr algn="ctr">
              <a:buFont typeface="Wingdings" pitchFamily="2" charset="2"/>
              <a:buNone/>
            </a:pPr>
            <a:r>
              <a:rPr lang="en-US" sz="3600" u="sng" dirty="0"/>
              <a:t>Need Statement</a:t>
            </a:r>
            <a:endParaRPr lang="en-US" sz="200" u="sng" dirty="0"/>
          </a:p>
          <a:p>
            <a:pPr algn="ctr">
              <a:buFont typeface="Wingdings" pitchFamily="2" charset="2"/>
              <a:buNone/>
            </a:pPr>
            <a:r>
              <a:rPr lang="en-US" sz="3600" u="sng" dirty="0"/>
              <a:t/>
            </a:r>
            <a:br>
              <a:rPr lang="en-US" sz="3600" u="sng" dirty="0"/>
            </a:br>
            <a:r>
              <a:rPr lang="en-US" dirty="0"/>
              <a:t>A set of regulations which neither stifle technology development nor expose occupants to avoidable risks</a:t>
            </a:r>
            <a:r>
              <a:rPr lang="en-US" dirty="0" smtClean="0"/>
              <a:t>.</a:t>
            </a:r>
          </a:p>
          <a:p>
            <a:pPr algn="ctr">
              <a:buFont typeface="Wingdings" pitchFamily="2" charset="2"/>
              <a:buNone/>
            </a:pPr>
            <a:endParaRPr lang="en-US" dirty="0"/>
          </a:p>
          <a:p>
            <a:pPr marL="381000" indent="-381000">
              <a:spcBef>
                <a:spcPct val="21000"/>
              </a:spcBef>
              <a:buFont typeface="Wingdings" pitchFamily="2" charset="2"/>
              <a:buNone/>
            </a:pPr>
            <a:r>
              <a:rPr lang="en-US" u="sng" dirty="0"/>
              <a:t>Our goals are to develop a set of regulations that:</a:t>
            </a:r>
            <a:r>
              <a:rPr lang="en-US" dirty="0"/>
              <a:t> </a:t>
            </a:r>
          </a:p>
          <a:p>
            <a:pPr marL="381000" indent="-381000">
              <a:spcBef>
                <a:spcPct val="21000"/>
              </a:spcBef>
              <a:buFont typeface="Wingdings" pitchFamily="2" charset="2"/>
              <a:buNone/>
            </a:pPr>
            <a:endParaRPr lang="en-US" dirty="0"/>
          </a:p>
          <a:p>
            <a:pPr marL="381000" indent="-381000">
              <a:spcBef>
                <a:spcPct val="21000"/>
              </a:spcBef>
              <a:buFontTx/>
              <a:buAutoNum type="arabicPeriod"/>
            </a:pPr>
            <a:r>
              <a:rPr lang="en-US" dirty="0"/>
              <a:t>Protect occupants from avoidable risks.</a:t>
            </a:r>
          </a:p>
          <a:p>
            <a:pPr marL="381000" indent="-381000">
              <a:spcBef>
                <a:spcPct val="21000"/>
              </a:spcBef>
              <a:buFontTx/>
              <a:buAutoNum type="arabicPeriod"/>
            </a:pPr>
            <a:r>
              <a:rPr lang="en-US" dirty="0"/>
              <a:t>Leverage existing knowledge of human spaceflight safety.</a:t>
            </a:r>
          </a:p>
          <a:p>
            <a:pPr marL="381000" indent="-381000">
              <a:spcBef>
                <a:spcPct val="21000"/>
              </a:spcBef>
              <a:buFontTx/>
              <a:buAutoNum type="arabicPeriod"/>
            </a:pPr>
            <a:r>
              <a:rPr lang="en-US" dirty="0"/>
              <a:t>Are easily understood.</a:t>
            </a:r>
          </a:p>
          <a:p>
            <a:pPr marL="381000" indent="-381000">
              <a:spcBef>
                <a:spcPct val="21000"/>
              </a:spcBef>
              <a:buFontTx/>
              <a:buAutoNum type="arabicPeriod"/>
            </a:pPr>
            <a:r>
              <a:rPr lang="en-US" dirty="0"/>
              <a:t>Are performance-based to the greatest extent possible.</a:t>
            </a:r>
          </a:p>
          <a:p>
            <a:pPr marL="381000" indent="-381000">
              <a:spcBef>
                <a:spcPct val="21000"/>
              </a:spcBef>
              <a:buFontTx/>
              <a:buAutoNum type="arabicPeriod"/>
            </a:pPr>
            <a:r>
              <a:rPr lang="en-US" dirty="0"/>
              <a:t>Are applicable to all known likely system designs/uses</a:t>
            </a:r>
          </a:p>
          <a:p>
            <a:pPr marL="381000" indent="-381000">
              <a:spcBef>
                <a:spcPct val="21000"/>
              </a:spcBef>
              <a:buFontTx/>
              <a:buAutoNum type="arabicPeriod"/>
            </a:pPr>
            <a:r>
              <a:rPr lang="en-US" dirty="0"/>
              <a:t>Do not restrict innovation.</a:t>
            </a:r>
          </a:p>
          <a:p>
            <a:pPr marL="381000" indent="-381000">
              <a:spcBef>
                <a:spcPct val="21000"/>
              </a:spcBef>
              <a:buFontTx/>
              <a:buAutoNum type="arabicPeriod"/>
            </a:pPr>
            <a:r>
              <a:rPr lang="en-US" dirty="0"/>
              <a:t>Will minimize cost burden on industry.</a:t>
            </a:r>
          </a:p>
          <a:p>
            <a:pPr marL="381000" indent="-381000">
              <a:spcBef>
                <a:spcPct val="21000"/>
              </a:spcBef>
              <a:buFontTx/>
              <a:buAutoNum type="arabicPeriod"/>
            </a:pPr>
            <a:r>
              <a:rPr lang="en-US" dirty="0"/>
              <a:t>Will be easily updated with new knowledge and as technology evolves.</a:t>
            </a:r>
          </a:p>
          <a:p>
            <a:pPr algn="ctr">
              <a:buFont typeface="Wingdings" pitchFamily="2" charset="2"/>
              <a:buNone/>
            </a:pPr>
            <a:endParaRPr lang="en-US" dirty="0"/>
          </a:p>
          <a:p>
            <a:pPr marL="0" indent="0">
              <a:buNone/>
            </a:pPr>
            <a:endParaRPr lang="en-US" dirty="0"/>
          </a:p>
        </p:txBody>
      </p:sp>
    </p:spTree>
    <p:extLst>
      <p:ext uri="{BB962C8B-B14F-4D97-AF65-F5344CB8AC3E}">
        <p14:creationId xmlns:p14="http://schemas.microsoft.com/office/powerpoint/2010/main" val="1609009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sz="3200" b="1" kern="1200" dirty="0" smtClean="0">
                <a:solidFill>
                  <a:schemeClr val="tx1"/>
                </a:solidFill>
                <a:effectLst/>
                <a:latin typeface="+mj-lt"/>
                <a:ea typeface="+mj-ea"/>
                <a:cs typeface="+mj-cs"/>
              </a:rPr>
              <a:t>Human Spaceflight Requirements</a:t>
            </a:r>
            <a:endParaRPr lang="en-US" sz="3200" dirty="0" smtClean="0">
              <a:effectLst/>
            </a:endParaRPr>
          </a:p>
        </p:txBody>
      </p:sp>
      <p:sp>
        <p:nvSpPr>
          <p:cNvPr id="3" name="Content Placeholder 2"/>
          <p:cNvSpPr>
            <a:spLocks noGrp="1"/>
          </p:cNvSpPr>
          <p:nvPr>
            <p:ph idx="1"/>
          </p:nvPr>
        </p:nvSpPr>
        <p:spPr/>
        <p:txBody>
          <a:bodyPr>
            <a:normAutofit lnSpcReduction="10000"/>
          </a:bodyPr>
          <a:lstStyle/>
          <a:p>
            <a:pPr rtl="0" eaLnBrk="1" latinLnBrk="0" hangingPunct="1"/>
            <a:r>
              <a:rPr lang="en-US" sz="3200" b="1" kern="1200" dirty="0" smtClean="0">
                <a:solidFill>
                  <a:schemeClr val="tx1"/>
                </a:solidFill>
                <a:effectLst/>
                <a:latin typeface="+mn-lt"/>
                <a:ea typeface="+mn-ea"/>
                <a:cs typeface="+mn-cs"/>
              </a:rPr>
              <a:t>Observations</a:t>
            </a:r>
          </a:p>
          <a:p>
            <a:pPr marL="231775" lvl="1" indent="0">
              <a:buNone/>
            </a:pPr>
            <a:r>
              <a:rPr lang="en-US" b="1" dirty="0"/>
              <a:t>SWG O2 </a:t>
            </a:r>
            <a:r>
              <a:rPr lang="en-US" dirty="0"/>
              <a:t>- COMSTAC finds that </a:t>
            </a:r>
            <a:r>
              <a:rPr lang="en-US" dirty="0" smtClean="0"/>
              <a:t>the Administrative Procedures Act restrictions </a:t>
            </a:r>
            <a:r>
              <a:rPr lang="en-US" dirty="0"/>
              <a:t>present challenges to rulemaking</a:t>
            </a:r>
          </a:p>
          <a:p>
            <a:pPr rtl="0" eaLnBrk="1" latinLnBrk="0" hangingPunct="1"/>
            <a:r>
              <a:rPr lang="en-US" sz="3200" b="1" kern="1200" dirty="0" smtClean="0">
                <a:solidFill>
                  <a:schemeClr val="tx1"/>
                </a:solidFill>
                <a:effectLst/>
                <a:latin typeface="+mn-lt"/>
                <a:ea typeface="+mn-ea"/>
                <a:cs typeface="+mn-cs"/>
              </a:rPr>
              <a:t>Recommendations</a:t>
            </a:r>
          </a:p>
          <a:p>
            <a:pPr marL="227012" lvl="1" indent="0">
              <a:buNone/>
            </a:pPr>
            <a:r>
              <a:rPr lang="en-US" b="1" dirty="0" smtClean="0"/>
              <a:t>SWG R2 </a:t>
            </a:r>
            <a:r>
              <a:rPr lang="en-US" dirty="0" smtClean="0"/>
              <a:t>- COMSTAC recommends AST continue to work with industry to assess and develop human spaceflight requirements.  These interactions should include face to face meetings and telephone calls with COMSTAC members.</a:t>
            </a:r>
            <a:endParaRPr lang="en-US" dirty="0" smtClean="0">
              <a:effectLst/>
            </a:endParaRPr>
          </a:p>
        </p:txBody>
      </p:sp>
    </p:spTree>
    <p:extLst>
      <p:ext uri="{BB962C8B-B14F-4D97-AF65-F5344CB8AC3E}">
        <p14:creationId xmlns:p14="http://schemas.microsoft.com/office/powerpoint/2010/main" val="517041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Suborbital </a:t>
            </a:r>
            <a:r>
              <a:rPr lang="en-US" dirty="0" smtClean="0"/>
              <a:t>Market Report</a:t>
            </a:r>
            <a:br>
              <a:rPr lang="en-US" dirty="0" smtClean="0"/>
            </a:br>
            <a:r>
              <a:rPr lang="en-US" dirty="0" smtClean="0"/>
              <a:t>Background</a:t>
            </a:r>
            <a:endParaRPr lang="en-US" dirty="0"/>
          </a:p>
        </p:txBody>
      </p:sp>
      <p:sp>
        <p:nvSpPr>
          <p:cNvPr id="3" name="Content Placeholder 2"/>
          <p:cNvSpPr>
            <a:spLocks noGrp="1"/>
          </p:cNvSpPr>
          <p:nvPr>
            <p:ph idx="1"/>
          </p:nvPr>
        </p:nvSpPr>
        <p:spPr>
          <a:xfrm>
            <a:off x="457200" y="1447800"/>
            <a:ext cx="8229600" cy="4876800"/>
          </a:xfrm>
        </p:spPr>
        <p:txBody>
          <a:bodyPr>
            <a:normAutofit fontScale="77500" lnSpcReduction="20000"/>
          </a:bodyPr>
          <a:lstStyle/>
          <a:p>
            <a:r>
              <a:rPr lang="en-US" dirty="0" smtClean="0"/>
              <a:t>10 year forecast of markets for launches of reusable suborbital vehicles</a:t>
            </a:r>
          </a:p>
          <a:p>
            <a:r>
              <a:rPr lang="en-US" dirty="0" smtClean="0"/>
              <a:t>Effort is jointly funded by FAA and Space Florida</a:t>
            </a:r>
          </a:p>
          <a:p>
            <a:r>
              <a:rPr lang="en-US" dirty="0" smtClean="0"/>
              <a:t>Builds on Spring 2011 Suborbital Market Characterization study and Fall 2011 FAA Suborbital Report</a:t>
            </a:r>
          </a:p>
          <a:p>
            <a:pPr lvl="1"/>
            <a:r>
              <a:rPr lang="en-US" dirty="0" smtClean="0"/>
              <a:t>Those studies identified &amp; characterized 7 market segments for suborbital vehicles and summarized suborbital suppliers</a:t>
            </a:r>
          </a:p>
          <a:p>
            <a:pPr lvl="1"/>
            <a:r>
              <a:rPr lang="en-US" dirty="0" smtClean="0"/>
              <a:t>This study adds an 8</a:t>
            </a:r>
            <a:r>
              <a:rPr lang="en-US" baseline="30000" dirty="0" smtClean="0"/>
              <a:t>th</a:t>
            </a:r>
            <a:r>
              <a:rPr lang="en-US" dirty="0" smtClean="0"/>
              <a:t> market, </a:t>
            </a:r>
            <a:r>
              <a:rPr lang="en-US" i="1" dirty="0" smtClean="0"/>
              <a:t>Satellite/UAV Deployment</a:t>
            </a:r>
            <a:r>
              <a:rPr lang="en-US" dirty="0" smtClean="0"/>
              <a:t>, which is for payloads launched or inserted from the suborbital vehicle</a:t>
            </a:r>
          </a:p>
          <a:p>
            <a:pPr lvl="1"/>
            <a:r>
              <a:rPr lang="en-US" dirty="0" smtClean="0"/>
              <a:t>This study takes those markets and conducts demand-based forecasts for each market segment</a:t>
            </a:r>
          </a:p>
          <a:p>
            <a:pPr lvl="1"/>
            <a:r>
              <a:rPr lang="en-US" dirty="0" smtClean="0"/>
              <a:t>Market forecasts are combined to develop a consolidated 10 year forecast and evaluated against the forecasted supply</a:t>
            </a:r>
          </a:p>
        </p:txBody>
      </p:sp>
      <p:sp>
        <p:nvSpPr>
          <p:cNvPr id="4" name="Slide Number Placeholder 3"/>
          <p:cNvSpPr>
            <a:spLocks noGrp="1"/>
          </p:cNvSpPr>
          <p:nvPr>
            <p:ph type="sldNum" sz="quarter" idx="11"/>
          </p:nvPr>
        </p:nvSpPr>
        <p:spPr/>
        <p:txBody>
          <a:bodyPr/>
          <a:lstStyle/>
          <a:p>
            <a:fld id="{B960D21B-A091-4F94-A3E9-2CC5E372F5B5}" type="slidenum">
              <a:rPr lang="en-US" smtClean="0"/>
              <a:pPr/>
              <a:t>9</a:t>
            </a:fld>
            <a:endParaRPr lang="en-US" dirty="0"/>
          </a:p>
        </p:txBody>
      </p:sp>
    </p:spTree>
    <p:extLst>
      <p:ext uri="{BB962C8B-B14F-4D97-AF65-F5344CB8AC3E}">
        <p14:creationId xmlns:p14="http://schemas.microsoft.com/office/powerpoint/2010/main" val="3590876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615</Words>
  <Application>Microsoft Office PowerPoint</Application>
  <PresentationFormat>On-screen Show (4:3)</PresentationFormat>
  <Paragraphs>84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Commercial Space Transportation Advisory Committee</vt:lpstr>
      <vt:lpstr>Systems Working Group Agenda</vt:lpstr>
      <vt:lpstr>Systems Working Group</vt:lpstr>
      <vt:lpstr>Lessons Learned Database Background</vt:lpstr>
      <vt:lpstr>Lessons Learned Database</vt:lpstr>
      <vt:lpstr>Human Spaceflight Requirements - Background</vt:lpstr>
      <vt:lpstr>Human Spaceflight Requirements - Background</vt:lpstr>
      <vt:lpstr>Human Spaceflight Requirements</vt:lpstr>
      <vt:lpstr>Suborbital Market Report Background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LaVerne</dc:creator>
  <cp:lastModifiedBy>AST</cp:lastModifiedBy>
  <cp:revision>24</cp:revision>
  <dcterms:created xsi:type="dcterms:W3CDTF">2012-05-07T15:33:36Z</dcterms:created>
  <dcterms:modified xsi:type="dcterms:W3CDTF">2012-05-11T18:58:07Z</dcterms:modified>
</cp:coreProperties>
</file>