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309" r:id="rId2"/>
    <p:sldId id="310" r:id="rId3"/>
    <p:sldId id="311" r:id="rId4"/>
    <p:sldId id="312" r:id="rId5"/>
    <p:sldId id="313" r:id="rId6"/>
    <p:sldId id="316" r:id="rId7"/>
    <p:sldId id="317" r:id="rId8"/>
    <p:sldId id="315" r:id="rId9"/>
    <p:sldId id="319" r:id="rId10"/>
    <p:sldId id="320" r:id="rId11"/>
    <p:sldId id="305" r:id="rId12"/>
    <p:sldId id="322" r:id="rId13"/>
    <p:sldId id="331" r:id="rId14"/>
    <p:sldId id="323" r:id="rId15"/>
    <p:sldId id="297" r:id="rId16"/>
  </p:sldIdLst>
  <p:sldSz cx="9144000" cy="6858000" type="letter"/>
  <p:notesSz cx="6858000" cy="9144000"/>
  <p:embeddedFontLst>
    <p:embeddedFont>
      <p:font typeface="Verdana" pitchFamily="34" charset="0"/>
      <p:regular r:id="rId19"/>
      <p:bold r:id="rId20"/>
      <p:italic r:id="rId21"/>
      <p:boldItalic r:id="rId2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D439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8" autoAdjust="0"/>
    <p:restoredTop sz="94660"/>
  </p:normalViewPr>
  <p:slideViewPr>
    <p:cSldViewPr>
      <p:cViewPr>
        <p:scale>
          <a:sx n="66" d="100"/>
          <a:sy n="66" d="100"/>
        </p:scale>
        <p:origin x="-100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8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2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fld id="{31636C50-46DC-4511-BB68-78F0E7B83637}" type="slidenum">
              <a:rPr lang="en-US" sz="1400"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94FF9D5-54A6-42E3-86ED-302C52341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91788-0F7F-4D0D-8CD1-324568C5056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EFE27-85BD-4EEC-ACD0-B796FE0D4A3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F0252-CE02-4303-B801-D94CB7BF50C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Italian Unmanned Space Vehicle</a:t>
            </a:r>
          </a:p>
          <a:p>
            <a:r>
              <a:rPr lang="en-US" smtClean="0"/>
              <a:t>Indian GSLV</a:t>
            </a:r>
          </a:p>
          <a:p>
            <a:r>
              <a:rPr lang="en-US" smtClean="0"/>
              <a:t>Chinese Shenzhou 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38ACE-5555-4EA3-9126-E29674E294B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L40 strap-on for the GSLV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1027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8" name="Group 1030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1031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9" name="Freeform 1032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0" name="Freeform 1033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1" name="Freeform 1034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2" name="Freeform 1035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3" name="Freeform 1036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4" name="Freeform 1037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5" name="Freeform 1038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6" name="Freeform 1039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7" name="Freeform 1040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8" name="Freeform 1041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39" name="Freeform 1042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40" name="Freeform 1043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9" name="Freeform 1044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1045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1046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1047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1048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1049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1050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Freeform 1051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Line 1052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Line 1053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Line 1054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20" name="Group 1055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1056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4" name="Line 1057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5" name="Line 1058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" name="Line 1059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" name="Line 1060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1" name="Line 1061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Line 1062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60455" name="Rectangle 10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56" name="Rectangle 10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106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10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10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7B14-6377-4D26-87F7-10A7EAA6A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655D-B14C-44D6-AD36-6B4A2310D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8E58-E207-476F-BE56-39B1ED1EB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BB66-9E1D-455C-93DB-7E0338E9C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32547-57E8-4585-A618-BAA768B1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DDFD-9846-4478-9456-908939651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CBBC-AD8C-486B-9B00-8A4FE81D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B805-3664-49FF-9D90-E5BFF3E1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4E2F-F56B-41D8-98BF-C725D82E2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0839-3D21-46F1-94A1-9EF94C946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646B1-7513-4CFE-A689-0A9443AD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1DE82-4F4D-4F78-B70F-327BE48AB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C086-EF51-4ECE-8739-22C8A8804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21B1-9183-4984-9D93-F9DB0F42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4769-97AB-4305-A51E-3AE92BD33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BBD39-F842-48D8-8930-C60BDE9C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D8A6-0374-4955-87B1-15E7F0223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FD3AD-B12D-467E-A266-E1E8F08F5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93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594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94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594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594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594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A9194FC-FF91-4835-9B1E-391FE4B3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94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54" r:id="rId17"/>
    <p:sldLayoutId id="2147483653" r:id="rId18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609600"/>
            <a:ext cx="9144000" cy="762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dirty="0" smtClean="0">
                <a:latin typeface="Verdana" pitchFamily="34" charset="0"/>
              </a:rPr>
              <a:t>Missile Technology Control Regime</a:t>
            </a:r>
            <a:r>
              <a:rPr lang="en-US" sz="3600" dirty="0" smtClean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(MTCR)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05400"/>
            <a:ext cx="6248400" cy="1447800"/>
          </a:xfrm>
        </p:spPr>
        <p:txBody>
          <a:bodyPr lIns="90488" tIns="44450" rIns="90488" bIns="44450"/>
          <a:lstStyle/>
          <a:p>
            <a:pPr marL="342900" indent="-342900">
              <a:lnSpc>
                <a:spcPct val="80000"/>
              </a:lnSpc>
              <a:defRPr/>
            </a:pPr>
            <a:endParaRPr lang="en-US" sz="1600" b="1" dirty="0" smtClean="0"/>
          </a:p>
          <a:p>
            <a:pPr marL="342900" indent="-342900">
              <a:lnSpc>
                <a:spcPct val="80000"/>
              </a:lnSpc>
              <a:defRPr/>
            </a:pPr>
            <a:r>
              <a:rPr lang="en-US" sz="1600" dirty="0" smtClean="0"/>
              <a:t>Sean Monogue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600" dirty="0" smtClean="0"/>
              <a:t>Office of Missile, Biological, and Chemical Nonproliferation </a:t>
            </a:r>
          </a:p>
          <a:p>
            <a:pPr marL="342900" indent="-342900">
              <a:lnSpc>
                <a:spcPct val="80000"/>
              </a:lnSpc>
              <a:defRPr/>
            </a:pPr>
            <a:r>
              <a:rPr lang="en-US" sz="1600" dirty="0" smtClean="0"/>
              <a:t>Bureau of International Security &amp; Nonproliferation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dirty="0" smtClean="0"/>
              <a:t>U.S. Department of State </a:t>
            </a:r>
          </a:p>
        </p:txBody>
      </p:sp>
      <p:sp>
        <p:nvSpPr>
          <p:cNvPr id="22531" name="Oval 4" descr="Stateseal"/>
          <p:cNvSpPr>
            <a:spLocks noChangeArrowheads="1"/>
          </p:cNvSpPr>
          <p:nvPr/>
        </p:nvSpPr>
        <p:spPr bwMode="auto">
          <a:xfrm>
            <a:off x="3276600" y="2133600"/>
            <a:ext cx="2514600" cy="24384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 lIns="90488" tIns="44450" rIns="90488" bIns="44450" anchor="b" anchorCtr="0"/>
          <a:lstStyle/>
          <a:p>
            <a:pPr eaLnBrk="1" hangingPunct="1">
              <a:defRPr/>
            </a:pPr>
            <a:r>
              <a:rPr lang="en-US" sz="4000" dirty="0" smtClean="0"/>
              <a:t>MTCR Annex Category II Examples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Flight control systems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Flight instruments, inertial navigation equipment, software - gyroscopes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Avionics equipment -  GPS receivers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Structural materials - composites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Launch/ground support equipment -  telemetry, transporter-erector-launchers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Missile computers -  ruggedized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Analog-to-digital converters - mil-spec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Test facilities and equipment - vibration sets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Software and related analog or hybrid computers - modeling software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Reduced observables, materials – stealth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Ÿ"/>
              <a:defRPr/>
            </a:pPr>
            <a:r>
              <a:rPr lang="en-US" sz="1800" dirty="0" smtClean="0"/>
              <a:t>Sub-Category I missiles and rocket motors/engines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Missile Technology Export Control Group (MTEC)</a:t>
            </a:r>
            <a:endParaRPr lang="en-US" sz="4000" dirty="0" smtClean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239000" cy="762000"/>
          </a:xfrm>
          <a:solidFill>
            <a:schemeClr val="accent2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Reviews U.S. missile technology exports</a:t>
            </a:r>
          </a:p>
        </p:txBody>
      </p:sp>
      <p:sp>
        <p:nvSpPr>
          <p:cNvPr id="34819" name="Text Box 1028"/>
          <p:cNvSpPr txBox="1">
            <a:spLocks noChangeArrowheads="1"/>
          </p:cNvSpPr>
          <p:nvPr/>
        </p:nvSpPr>
        <p:spPr bwMode="auto">
          <a:xfrm>
            <a:off x="457200" y="2971800"/>
            <a:ext cx="3352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/>
          </a:p>
        </p:txBody>
      </p:sp>
      <p:sp>
        <p:nvSpPr>
          <p:cNvPr id="34820" name="Text Box 1030"/>
          <p:cNvSpPr txBox="1">
            <a:spLocks noChangeArrowheads="1"/>
          </p:cNvSpPr>
          <p:nvPr/>
        </p:nvSpPr>
        <p:spPr bwMode="auto">
          <a:xfrm>
            <a:off x="593725" y="3613150"/>
            <a:ext cx="30638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990600" y="2438400"/>
            <a:ext cx="7620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Interagency, State-chaired.</a:t>
            </a:r>
          </a:p>
          <a:p>
            <a:pPr>
              <a:buSzPct val="100000"/>
              <a:buFont typeface="Arial" charset="0"/>
              <a:buChar char="•"/>
            </a:pPr>
            <a:endParaRPr lang="en-US" sz="1800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One of many government  agency reviews.</a:t>
            </a:r>
          </a:p>
          <a:p>
            <a:pPr>
              <a:buSzPct val="100000"/>
              <a:buFont typeface="Arial" charset="0"/>
              <a:buChar char="•"/>
            </a:pPr>
            <a:endParaRPr lang="en-US" sz="1800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Reviews license applications administered by Department of    </a:t>
            </a:r>
          </a:p>
          <a:p>
            <a:pPr>
              <a:buSzPct val="100000"/>
            </a:pPr>
            <a:r>
              <a:rPr lang="en-US" sz="1800"/>
              <a:t>  Commerce (dual use) and Directorate of Defense Trade </a:t>
            </a:r>
          </a:p>
          <a:p>
            <a:pPr>
              <a:buSzPct val="100000"/>
            </a:pPr>
            <a:r>
              <a:rPr lang="en-US" sz="1800"/>
              <a:t>  Controls  (DDTC) (munitions).</a:t>
            </a:r>
          </a:p>
          <a:p>
            <a:pPr>
              <a:buSzPct val="100000"/>
              <a:buFont typeface="Arial" charset="0"/>
              <a:buChar char="•"/>
            </a:pPr>
            <a:endParaRPr lang="en-US" sz="1800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Recommendation rarely overruled.</a:t>
            </a:r>
          </a:p>
          <a:p>
            <a:pPr>
              <a:buSzPct val="100000"/>
              <a:buFont typeface="Arial" charset="0"/>
              <a:buChar char="•"/>
            </a:pPr>
            <a:endParaRPr lang="en-US" sz="1800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Meets weekly for nonproliferation policy review on about 90 </a:t>
            </a:r>
          </a:p>
          <a:p>
            <a:pPr>
              <a:buSzPct val="100000"/>
            </a:pPr>
            <a:r>
              <a:rPr lang="en-US" sz="1800"/>
              <a:t>  cases (2 hours). </a:t>
            </a:r>
          </a:p>
          <a:p>
            <a:pPr>
              <a:buSzPct val="100000"/>
              <a:buFont typeface="Arial" charset="0"/>
              <a:buChar char="•"/>
            </a:pPr>
            <a:endParaRPr lang="en-US" sz="1800"/>
          </a:p>
          <a:p>
            <a:pPr>
              <a:buSzPct val="100000"/>
              <a:buFont typeface="Arial" charset="0"/>
              <a:buChar char="•"/>
            </a:pPr>
            <a:r>
              <a:rPr lang="en-US" sz="1800"/>
              <a:t> MTCR commitments; national policies; catch-all controls.</a:t>
            </a:r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00200"/>
            <a:ext cx="5160963" cy="4953000"/>
          </a:xfrm>
        </p:spPr>
        <p:txBody>
          <a:bodyPr lIns="90488" tIns="44450" rIns="90488" bIns="44450"/>
          <a:lstStyle/>
          <a:p>
            <a:pPr>
              <a:spcBef>
                <a:spcPct val="25000"/>
              </a:spcBef>
              <a:buSzTx/>
              <a:defRPr/>
            </a:pPr>
            <a:r>
              <a:rPr lang="en-US" sz="2400" dirty="0"/>
              <a:t>National nonproliferation policy since Sep ‘93</a:t>
            </a:r>
          </a:p>
          <a:p>
            <a:pPr lvl="1">
              <a:spcBef>
                <a:spcPct val="25000"/>
              </a:spcBef>
              <a:defRPr/>
            </a:pPr>
            <a:r>
              <a:rPr lang="en-US" sz="2200" dirty="0"/>
              <a:t>U.S. </a:t>
            </a:r>
            <a:r>
              <a:rPr lang="en-US" sz="2200" u="sng" dirty="0"/>
              <a:t>does not </a:t>
            </a:r>
            <a:r>
              <a:rPr lang="en-US" sz="2200" dirty="0"/>
              <a:t>support the development or acquisition </a:t>
            </a:r>
            <a:r>
              <a:rPr lang="en-US" sz="2200" dirty="0" smtClean="0"/>
              <a:t>of MTCR Category I systems, including </a:t>
            </a:r>
            <a:r>
              <a:rPr lang="en-US" sz="2200" dirty="0"/>
              <a:t>space launch </a:t>
            </a:r>
            <a:r>
              <a:rPr lang="en-US" sz="2200" dirty="0" smtClean="0"/>
              <a:t>vehicles, </a:t>
            </a:r>
            <a:r>
              <a:rPr lang="en-US" sz="2200" dirty="0"/>
              <a:t>in non-MTCR </a:t>
            </a:r>
            <a:r>
              <a:rPr lang="en-US" sz="2200" dirty="0" smtClean="0"/>
              <a:t>countries</a:t>
            </a:r>
            <a:endParaRPr lang="en-US" sz="2200" dirty="0"/>
          </a:p>
          <a:p>
            <a:pPr lvl="1">
              <a:spcBef>
                <a:spcPct val="25000"/>
              </a:spcBef>
              <a:defRPr/>
            </a:pPr>
            <a:r>
              <a:rPr lang="en-US" sz="2200" dirty="0"/>
              <a:t>US </a:t>
            </a:r>
            <a:r>
              <a:rPr lang="en-US" sz="2200" u="sng" dirty="0"/>
              <a:t>will not encourage </a:t>
            </a:r>
            <a:r>
              <a:rPr lang="en-US" sz="2200" dirty="0"/>
              <a:t>new (not supported pre -1987) space-launch vehicle programs in </a:t>
            </a:r>
            <a:r>
              <a:rPr lang="en-US" sz="2200" dirty="0" smtClean="0"/>
              <a:t>MTCR countries </a:t>
            </a:r>
            <a:endParaRPr lang="en-US" sz="2400" dirty="0"/>
          </a:p>
        </p:txBody>
      </p:sp>
      <p:pic>
        <p:nvPicPr>
          <p:cNvPr id="35842" name="Picture 4" descr="H:\My Pictures\gslv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3657600"/>
            <a:ext cx="798512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3" name="Picture 5" descr="H:\My Pictures\imgP02a.jpeg"/>
          <p:cNvPicPr>
            <a:picLocks noChangeAspect="1" noChangeArrowheads="1"/>
          </p:cNvPicPr>
          <p:nvPr/>
        </p:nvPicPr>
        <p:blipFill>
          <a:blip r:embed="rId4"/>
          <a:srcRect l="1073" t="18819" b="16411"/>
          <a:stretch>
            <a:fillRect/>
          </a:stretch>
        </p:blipFill>
        <p:spPr bwMode="auto">
          <a:xfrm>
            <a:off x="152400" y="1752600"/>
            <a:ext cx="3429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4" name="Picture 6" descr="H:\My Pictures\cz-2e-2-s.jpeg"/>
          <p:cNvPicPr>
            <a:picLocks noChangeAspect="1" noChangeArrowheads="1"/>
          </p:cNvPicPr>
          <p:nvPr/>
        </p:nvPicPr>
        <p:blipFill>
          <a:blip r:embed="rId5"/>
          <a:srcRect l="42679" t="2139" r="13808" b="1604"/>
          <a:stretch>
            <a:fillRect/>
          </a:stretch>
        </p:blipFill>
        <p:spPr bwMode="auto">
          <a:xfrm>
            <a:off x="2159000" y="3657600"/>
            <a:ext cx="8890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378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/>
              <a:t>U.S. Export Control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Space Policy and Nonproliferation</a:t>
            </a:r>
            <a:endParaRPr lang="en-US" sz="4000" dirty="0"/>
          </a:p>
        </p:txBody>
      </p:sp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8610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 u="sng"/>
              <a:t>National Security Space Strategy (January 2011)</a:t>
            </a:r>
          </a:p>
          <a:p>
            <a:pPr eaLnBrk="0" hangingPunct="0"/>
            <a:r>
              <a:rPr lang="en-US" sz="1600"/>
              <a:t>Decisions on partnering will be consistent with U.S. policy</a:t>
            </a:r>
          </a:p>
          <a:p>
            <a:pPr eaLnBrk="0" hangingPunct="0"/>
            <a:r>
              <a:rPr lang="en-US" sz="1600"/>
              <a:t>and international commitments and consider cost, protection</a:t>
            </a:r>
          </a:p>
          <a:p>
            <a:pPr eaLnBrk="0" hangingPunct="0"/>
            <a:r>
              <a:rPr lang="en-US" sz="1600"/>
              <a:t>of sources and methods, and effects on the U.S. industrial </a:t>
            </a:r>
          </a:p>
          <a:p>
            <a:pPr eaLnBrk="0" hangingPunct="0"/>
            <a:r>
              <a:rPr lang="en-US" sz="1600"/>
              <a:t>base.</a:t>
            </a:r>
          </a:p>
          <a:p>
            <a:pPr eaLnBrk="0" hangingPunct="0"/>
            <a:endParaRPr lang="en-US" sz="1600"/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 b="1"/>
              <a:t>		</a:t>
            </a:r>
            <a:r>
              <a:rPr lang="en-US" sz="1600" b="1" u="sng"/>
              <a:t>National Space Policy (June 2010)</a:t>
            </a:r>
          </a:p>
          <a:p>
            <a:pPr eaLnBrk="0" hangingPunct="0"/>
            <a:r>
              <a:rPr lang="en-US" sz="1600"/>
              <a:t>		All actions undertaken … shall be … consistent with U.S. law and 		regulations, treaties and other agreements to which the United 		States is a party, other applicable international law, U.S. 			national and homeland security requirements, U.S. foreign 			policy, and national interests …</a:t>
            </a:r>
          </a:p>
          <a:p>
            <a:pPr eaLnBrk="0" hangingPunct="0"/>
            <a:endParaRPr lang="en-US" sz="1600"/>
          </a:p>
          <a:p>
            <a:pPr eaLnBrk="0" hangingPunct="0"/>
            <a:r>
              <a:rPr lang="en-US" sz="1600"/>
              <a:t>	… departments and agencies should seek to enhance the 	competitiveness of the U.S. space industrial base while also addressing 	national security needs … The United States Government will consider 	the issuance of licenses for space-related exports on a case-by-case 	basis, pursuant to, and in accordance with, the International Traffic in 	Arms Regulations, the Export Administration Regulations, and other 	applicable laws, treaties, and regulations.</a:t>
            </a:r>
            <a:endParaRPr lang="en-US"/>
          </a:p>
          <a:p>
            <a:pPr eaLnBrk="0" hangingPunct="0"/>
            <a:endParaRPr 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32031" t="22917" r="29688" b="9375"/>
          <a:stretch>
            <a:fillRect/>
          </a:stretch>
        </p:blipFill>
        <p:spPr bwMode="auto">
          <a:xfrm>
            <a:off x="381000" y="2667000"/>
            <a:ext cx="1524000" cy="2020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 l="31250" t="22917" r="29688" b="9375"/>
          <a:stretch>
            <a:fillRect/>
          </a:stretch>
        </p:blipFill>
        <p:spPr bwMode="auto">
          <a:xfrm>
            <a:off x="7086600" y="1219200"/>
            <a:ext cx="1558925" cy="2027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2450" cy="4343400"/>
          </a:xfrm>
        </p:spPr>
        <p:txBody>
          <a:bodyPr lIns="90488" tIns="44450" rIns="90488" bIns="44450">
            <a:flatTx/>
          </a:bodyPr>
          <a:lstStyle/>
          <a:p>
            <a:pPr>
              <a:spcBef>
                <a:spcPct val="25000"/>
              </a:spcBef>
              <a:buSzPct val="100000"/>
              <a:defRPr/>
            </a:pPr>
            <a:r>
              <a:rPr lang="en-US" sz="2400" dirty="0"/>
              <a:t>U.S. off-shore procurement policy -- Recommend denial of imports of MTCR Annex items from Category I missile programs of proliferation concern (non-MTCR countries)</a:t>
            </a:r>
          </a:p>
          <a:p>
            <a:pPr>
              <a:buSzPct val="100000"/>
              <a:defRPr/>
            </a:pPr>
            <a:r>
              <a:rPr lang="en-US" sz="2400" dirty="0"/>
              <a:t>Presidential waiver required to overrule </a:t>
            </a:r>
          </a:p>
        </p:txBody>
      </p:sp>
      <p:pic>
        <p:nvPicPr>
          <p:cNvPr id="38914" name="Picture 4" descr="H:\My Pictures\gslv-1_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91050"/>
            <a:ext cx="5943600" cy="173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Off-</a:t>
            </a:r>
            <a:r>
              <a:rPr lang="en-US" dirty="0"/>
              <a:t>Shore</a:t>
            </a:r>
            <a:r>
              <a:rPr lang="en-US" sz="4000" dirty="0"/>
              <a:t> </a:t>
            </a:r>
            <a:r>
              <a:rPr lang="en-US" dirty="0"/>
              <a:t>Procurement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 anchorCtr="0"/>
          <a:lstStyle/>
          <a:p>
            <a:pPr eaLnBrk="1" hangingPunct="1">
              <a:defRPr/>
            </a:pPr>
            <a:r>
              <a:rPr lang="en-US" smtClean="0"/>
              <a:t>Conclusion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 lIns="90488" tIns="44450" rIns="90488" bIns="44450"/>
          <a:lstStyle/>
          <a:p>
            <a:pPr eaLnBrk="1" hangingPunct="1">
              <a:buSzPct val="100000"/>
              <a:defRPr/>
            </a:pPr>
            <a:r>
              <a:rPr lang="en-US" sz="2400" dirty="0" smtClean="0"/>
              <a:t>MTCR  is the </a:t>
            </a:r>
            <a:r>
              <a:rPr lang="en-US" sz="2400" i="1" dirty="0" smtClean="0"/>
              <a:t>centerpiece</a:t>
            </a:r>
            <a:r>
              <a:rPr lang="en-US" sz="2400" dirty="0" smtClean="0"/>
              <a:t> of U.S. missile nonproliferation policy.</a:t>
            </a:r>
          </a:p>
          <a:p>
            <a:pPr eaLnBrk="1" hangingPunct="1">
              <a:buSzPct val="100000"/>
              <a:defRPr/>
            </a:pPr>
            <a:endParaRPr lang="en-US" sz="2400" dirty="0" smtClean="0"/>
          </a:p>
          <a:p>
            <a:pPr eaLnBrk="1" hangingPunct="1">
              <a:buSzPct val="100000"/>
              <a:defRPr/>
            </a:pPr>
            <a:r>
              <a:rPr lang="en-US" sz="2400" dirty="0" smtClean="0"/>
              <a:t>Export controls, licensing, interdictions,  diplomatic exchanges,  visa screening and sanctions are tools of implementation</a:t>
            </a:r>
            <a:r>
              <a:rPr lang="en-US" sz="2800" dirty="0" smtClean="0"/>
              <a:t>.</a:t>
            </a:r>
          </a:p>
        </p:txBody>
      </p:sp>
      <p:sp>
        <p:nvSpPr>
          <p:cNvPr id="40963" name="Oval 9" descr="greatsealpix"/>
          <p:cNvSpPr>
            <a:spLocks noChangeArrowheads="1"/>
          </p:cNvSpPr>
          <p:nvPr/>
        </p:nvSpPr>
        <p:spPr bwMode="auto">
          <a:xfrm>
            <a:off x="3657600" y="4648200"/>
            <a:ext cx="1905000" cy="1752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Missile Technology Control Regime</a:t>
            </a:r>
            <a:br>
              <a:rPr lang="en-US" sz="4000" dirty="0" smtClean="0"/>
            </a:br>
            <a:r>
              <a:rPr lang="en-US" sz="4000" dirty="0" smtClean="0"/>
              <a:t>(MTCR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0" y="1524000"/>
            <a:ext cx="4194175" cy="4419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  <a:r>
              <a:rPr lang="en-US" sz="2400" b="1" dirty="0" smtClean="0"/>
              <a:t>Objective:</a:t>
            </a:r>
            <a:r>
              <a:rPr lang="en-US" sz="2400" dirty="0" smtClean="0"/>
              <a:t> To combat missile proliferation, in particular by controlling the transfer of equipment and technology that could contribute to missiles capable of delivering weapons of mass destruction (WMD).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4579" name="ClipArt Placeholder 6" descr="N-TaepoDo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2593975"/>
            <a:ext cx="4194175" cy="2587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Missile Technology Control Regime (MTCR)</a:t>
            </a:r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447800"/>
            <a:ext cx="41910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Created in 1987.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Voluntary political arrangement; </a:t>
            </a:r>
            <a:r>
              <a:rPr lang="en-US" sz="1800" u="sng" dirty="0" smtClean="0"/>
              <a:t>not </a:t>
            </a:r>
            <a:r>
              <a:rPr lang="en-US" sz="1800" dirty="0" smtClean="0"/>
              <a:t>a treaty.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34 partner countries.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Seeks to limit the proliferation of missiles capable of delivering WMD and related technology.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Controls virtually all equipment, software, and technology needed for missile development, production, and operation.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pic>
        <p:nvPicPr>
          <p:cNvPr id="25603" name="Picture 4" descr="Atlas-Rainbow_photo_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l="35593"/>
          <a:stretch>
            <a:fillRect/>
          </a:stretch>
        </p:blipFill>
        <p:spPr>
          <a:xfrm>
            <a:off x="914400" y="2133600"/>
            <a:ext cx="2951163" cy="3886200"/>
          </a:xfrm>
          <a:ln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MTCR: How it works …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en-US" sz="2000" dirty="0" smtClean="0"/>
              <a:t>MTCR Partners (members) control a common list of items (MTCR Equipment, Software and Technology Annex, or the MTCR Annex) according to a common policy (MTCR Guidelines). </a:t>
            </a:r>
          </a:p>
          <a:p>
            <a:pPr eaLnBrk="1" hangingPunct="1">
              <a:lnSpc>
                <a:spcPct val="80000"/>
              </a:lnSpc>
              <a:buSzPct val="100000"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Pct val="100000"/>
              <a:defRPr/>
            </a:pPr>
            <a:r>
              <a:rPr lang="en-US" sz="2000" dirty="0" smtClean="0"/>
              <a:t>The MTCR restricts transfers of missiles, and equipment and technology related to missiles, capable of a range of at least 300 km.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A Category I or MTCR-class missile is capable of delivering a payload of at least 500 kg to a range of at least 300 km. 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/>
              <a:t>Transfers of Category I missiles are subject to a strong presumption of denial regardless of destination/purpose.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MTCR:  How it works (continued) …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SzPct val="100000"/>
              <a:defRPr/>
            </a:pPr>
            <a:r>
              <a:rPr lang="en-US" sz="2000" dirty="0" smtClean="0"/>
              <a:t>The MTCR Guidelines  and Annex are open to all countries to implement.</a:t>
            </a:r>
          </a:p>
          <a:p>
            <a:pPr eaLnBrk="1" hangingPunct="1">
              <a:buSzPct val="100000"/>
              <a:defRPr/>
            </a:pPr>
            <a:endParaRPr lang="en-US" sz="2000" dirty="0" smtClean="0"/>
          </a:p>
          <a:p>
            <a:pPr eaLnBrk="1" hangingPunct="1">
              <a:buSzPct val="100000"/>
              <a:defRPr/>
            </a:pPr>
            <a:r>
              <a:rPr lang="en-US" sz="2000" dirty="0" smtClean="0"/>
              <a:t>MTCR controls are implemented by each country in accordance with its national laws and regulations.</a:t>
            </a:r>
          </a:p>
          <a:p>
            <a:pPr eaLnBrk="1" hangingPunct="1">
              <a:buSzPct val="100000"/>
              <a:defRPr/>
            </a:pPr>
            <a:endParaRPr lang="en-US" sz="2000" dirty="0" smtClean="0"/>
          </a:p>
          <a:p>
            <a:pPr eaLnBrk="1" hangingPunct="1">
              <a:buSzPct val="100000"/>
              <a:defRPr/>
            </a:pPr>
            <a:r>
              <a:rPr lang="en-US" sz="2000" dirty="0" smtClean="0"/>
              <a:t>MTCR export controls are not licensing bans.</a:t>
            </a:r>
          </a:p>
          <a:p>
            <a:pPr lvl="1" eaLnBrk="1" hangingPunct="1">
              <a:buSzPct val="100000"/>
              <a:defRPr/>
            </a:pPr>
            <a:r>
              <a:rPr lang="en-US" sz="1800" dirty="0" smtClean="0"/>
              <a:t>They are regulatory efforts by individual Partners to prevent transfers of items that contribute to systems capable of WMD delivery.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5257800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defRPr/>
            </a:pPr>
            <a:r>
              <a:rPr lang="en-US" sz="2000" dirty="0" smtClean="0"/>
              <a:t>Transfers of Category I items are subject to a strong presumption of denial regardless of the purpose of the export.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defRPr/>
            </a:pPr>
            <a:r>
              <a:rPr lang="en-US" sz="2000" dirty="0" smtClean="0"/>
              <a:t>Category I items are licensed for export only on rare occasions.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SzPct val="100000"/>
              <a:defRPr/>
            </a:pPr>
            <a:r>
              <a:rPr lang="en-US" sz="2000" dirty="0" smtClean="0"/>
              <a:t>The transfer of Category I production facilities is prohibited absolutely.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MTCR: Category I Items</a:t>
            </a:r>
          </a:p>
        </p:txBody>
      </p:sp>
      <p:pic>
        <p:nvPicPr>
          <p:cNvPr id="28675" name="Picture 4" descr="global haw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311650"/>
            <a:ext cx="3282950" cy="2312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6" name="Picture 5" descr="Shahab-3"/>
          <p:cNvPicPr>
            <a:picLocks noChangeAspect="1" noChangeArrowheads="1"/>
          </p:cNvPicPr>
          <p:nvPr/>
        </p:nvPicPr>
        <p:blipFill>
          <a:blip r:embed="rId4"/>
          <a:srcRect r="7571" b="7593"/>
          <a:stretch>
            <a:fillRect/>
          </a:stretch>
        </p:blipFill>
        <p:spPr bwMode="auto">
          <a:xfrm>
            <a:off x="5638800" y="1905000"/>
            <a:ext cx="3276600" cy="201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MTCR:  Category I Items </a:t>
            </a:r>
            <a:r>
              <a:rPr lang="en-US" sz="3600" dirty="0" smtClean="0"/>
              <a:t>(continued)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SzPct val="100000"/>
              <a:defRPr/>
            </a:pPr>
            <a:r>
              <a:rPr lang="en-US" sz="2000" dirty="0" smtClean="0"/>
              <a:t>Examples of Category I Items:</a:t>
            </a:r>
          </a:p>
          <a:p>
            <a:pPr lvl="1">
              <a:spcBef>
                <a:spcPct val="2500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Ballistic and cruise missiles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Target drones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Sounding rockets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Space launch vehicles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Rocket motors/engines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Reentry vehicles</a:t>
            </a:r>
          </a:p>
          <a:p>
            <a:pPr lvl="2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Guidance sets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MTCR:  SLVs and Ballistic Missiles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7575" cy="4724400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sz="1800" dirty="0" smtClean="0"/>
              <a:t>MTCR controls do not distinguish between ballistic missiles and space launch vehicles (SLVs).</a:t>
            </a:r>
          </a:p>
          <a:p>
            <a:pPr>
              <a:buSzPct val="100000"/>
              <a:defRPr/>
            </a:pPr>
            <a:endParaRPr lang="en-US" sz="1800" dirty="0" smtClean="0"/>
          </a:p>
          <a:p>
            <a:pPr>
              <a:buSzPct val="100000"/>
              <a:defRPr/>
            </a:pPr>
            <a:r>
              <a:rPr lang="en-US" sz="1800" dirty="0" smtClean="0"/>
              <a:t>Any rocket capable of putting a satellite into orbit is inherently capable of delivering weapons of mass destruction.  </a:t>
            </a:r>
          </a:p>
          <a:p>
            <a:pPr>
              <a:buSzPct val="100000"/>
              <a:defRPr/>
            </a:pPr>
            <a:endParaRPr lang="en-US" sz="1800" dirty="0" smtClean="0"/>
          </a:p>
          <a:p>
            <a:pPr>
              <a:buSzPct val="100000"/>
              <a:defRPr/>
            </a:pPr>
            <a:r>
              <a:rPr lang="en-US" sz="1800" dirty="0" smtClean="0"/>
              <a:t>Ballistic missiles and SLVs derive from nearly identical and virtually interchangeable technologies.</a:t>
            </a:r>
          </a:p>
          <a:p>
            <a:pPr>
              <a:buSzPct val="100000"/>
              <a:defRPr/>
            </a:pPr>
            <a:endParaRPr lang="en-US" sz="1800" dirty="0" smtClean="0"/>
          </a:p>
          <a:p>
            <a:pPr>
              <a:buSzPct val="100000"/>
              <a:defRPr/>
            </a:pPr>
            <a:r>
              <a:rPr lang="en-US" sz="1800" dirty="0" smtClean="0"/>
              <a:t>The main difference between SLVs and offensive ballistic missiles is their payload and intended use.  With the addition of a weapons payload and different guidance algorithms, SLVs can be used as ballistic missiles.</a:t>
            </a:r>
          </a:p>
          <a:p>
            <a:pPr>
              <a:buSzPct val="100000"/>
              <a:defRPr/>
            </a:pPr>
            <a:endParaRPr lang="en-US" sz="1800" dirty="0" smtClean="0"/>
          </a:p>
          <a:p>
            <a:pPr>
              <a:buSzPct val="100000"/>
              <a:defRPr/>
            </a:pPr>
            <a:r>
              <a:rPr lang="en-US" sz="1800" dirty="0" smtClean="0"/>
              <a:t>Accordingly, all transfers of MTCR Category I items are subject to an unconditional strong presumption of denial </a:t>
            </a:r>
            <a:r>
              <a:rPr lang="en-US" sz="1800" i="1" dirty="0" smtClean="0"/>
              <a:t>regardless of purpose</a:t>
            </a:r>
            <a:r>
              <a:rPr lang="en-US" sz="1800" dirty="0" smtClean="0"/>
              <a:t>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600200"/>
            <a:ext cx="4724400" cy="4530725"/>
          </a:xfrm>
        </p:spPr>
        <p:txBody>
          <a:bodyPr lIns="90488" tIns="44450" rIns="90488" bIns="44450"/>
          <a:lstStyle/>
          <a:p>
            <a:pPr eaLnBrk="1" hangingPunct="1">
              <a:buSzPct val="100000"/>
              <a:defRPr/>
            </a:pPr>
            <a:r>
              <a:rPr lang="en-US" sz="2400" dirty="0" smtClean="0"/>
              <a:t>Category II item transfers reviewed on a case-by-case basis </a:t>
            </a:r>
          </a:p>
          <a:p>
            <a:pPr lvl="1" eaLnBrk="1" hangingPunct="1">
              <a:buFont typeface="Wingdings" pitchFamily="2" charset="2"/>
              <a:buChar char="Ÿ"/>
              <a:defRPr/>
            </a:pPr>
            <a:r>
              <a:rPr lang="en-US" sz="1800" dirty="0" smtClean="0"/>
              <a:t>Propulsion components -  motor cases </a:t>
            </a:r>
          </a:p>
          <a:p>
            <a:pPr lvl="1" eaLnBrk="1" hangingPunct="1">
              <a:buFont typeface="Wingdings" pitchFamily="2" charset="2"/>
              <a:buChar char="Ÿ"/>
              <a:defRPr/>
            </a:pPr>
            <a:r>
              <a:rPr lang="en-US" sz="1800" dirty="0" smtClean="0"/>
              <a:t>Propellants and constituents-fuel, oxidizer</a:t>
            </a:r>
          </a:p>
          <a:p>
            <a:pPr lvl="1" eaLnBrk="1" hangingPunct="1">
              <a:buFont typeface="Wingdings" pitchFamily="2" charset="2"/>
              <a:buChar char="Ÿ"/>
              <a:defRPr/>
            </a:pPr>
            <a:r>
              <a:rPr lang="en-US" sz="1800" dirty="0" smtClean="0"/>
              <a:t>Propellant production tech -  mixers</a:t>
            </a:r>
          </a:p>
          <a:p>
            <a:pPr lvl="1" eaLnBrk="1" hangingPunct="1">
              <a:buFont typeface="Wingdings" pitchFamily="2" charset="2"/>
              <a:buChar char="Ÿ"/>
              <a:defRPr/>
            </a:pPr>
            <a:r>
              <a:rPr lang="en-US" sz="1800" dirty="0" smtClean="0"/>
              <a:t>Structural composites equipment -  filament winding machines, tape-laying machines</a:t>
            </a:r>
          </a:p>
          <a:p>
            <a:pPr lvl="1" eaLnBrk="1" hangingPunct="1">
              <a:buFont typeface="Wingdings" pitchFamily="2" charset="2"/>
              <a:buChar char="Ÿ"/>
              <a:defRPr/>
            </a:pPr>
            <a:r>
              <a:rPr lang="en-US" sz="1800" dirty="0" smtClean="0"/>
              <a:t>Radiation Hardened microcircuits</a:t>
            </a:r>
          </a:p>
        </p:txBody>
      </p:sp>
      <p:pic>
        <p:nvPicPr>
          <p:cNvPr id="32770" name="Picture 7" descr="graphite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7900" y="1600200"/>
            <a:ext cx="2995613" cy="2189163"/>
          </a:xfrm>
        </p:spPr>
      </p:pic>
      <p:pic>
        <p:nvPicPr>
          <p:cNvPr id="32771" name="Content Placeholder 6" descr="microcircui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3938588"/>
            <a:ext cx="3429000" cy="2157412"/>
          </a:xfrm>
        </p:spPr>
      </p:pic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MTCR: Category II Items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10184373</TotalTime>
  <Pages>43</Pages>
  <Words>836</Words>
  <Application>Microsoft Office PowerPoint</Application>
  <PresentationFormat>Letter Paper (8.5x11 in)</PresentationFormat>
  <Paragraphs>134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Verdana</vt:lpstr>
      <vt:lpstr>Arial</vt:lpstr>
      <vt:lpstr>Wingdings</vt:lpstr>
      <vt:lpstr>Globe</vt:lpstr>
      <vt:lpstr>Globe</vt:lpstr>
      <vt:lpstr>Missile Technology Control Regime (MTCR)</vt:lpstr>
      <vt:lpstr>Missile Technology Control Regime (MTCR)</vt:lpstr>
      <vt:lpstr>Missile Technology Control Regime (MTCR)</vt:lpstr>
      <vt:lpstr>MTCR: How it works …</vt:lpstr>
      <vt:lpstr>MTCR:  How it works (continued) …</vt:lpstr>
      <vt:lpstr>MTCR: Category I Items</vt:lpstr>
      <vt:lpstr> MTCR:  Category I Items (continued) </vt:lpstr>
      <vt:lpstr>MTCR:  SLVs and Ballistic Missiles</vt:lpstr>
      <vt:lpstr>MTCR: Category II Items</vt:lpstr>
      <vt:lpstr>MTCR Annex Category II Examples</vt:lpstr>
      <vt:lpstr>Missile Technology Export Control Group (MTEC)</vt:lpstr>
      <vt:lpstr>U.S. Export Control Policy</vt:lpstr>
      <vt:lpstr>Space Policy and Nonproliferation</vt:lpstr>
      <vt:lpstr>Off-Shore Procurement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Missile Technology Control Regime  (MTCR)</dc:title>
  <dc:subject/>
  <dc:creator>collins</dc:creator>
  <cp:keywords/>
  <dc:description/>
  <cp:lastModifiedBy>Brenda Parker</cp:lastModifiedBy>
  <cp:revision>165</cp:revision>
  <cp:lastPrinted>2000-08-23T18:24:35Z</cp:lastPrinted>
  <dcterms:created xsi:type="dcterms:W3CDTF">1998-11-18T13:14:11Z</dcterms:created>
  <dcterms:modified xsi:type="dcterms:W3CDTF">2011-10-17T16:32:41Z</dcterms:modified>
</cp:coreProperties>
</file>