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19"/>
  </p:notesMasterIdLst>
  <p:handoutMasterIdLst>
    <p:handoutMasterId r:id="rId20"/>
  </p:handoutMasterIdLst>
  <p:sldIdLst>
    <p:sldId id="275" r:id="rId2"/>
    <p:sldId id="525" r:id="rId3"/>
    <p:sldId id="543" r:id="rId4"/>
    <p:sldId id="545" r:id="rId5"/>
    <p:sldId id="528" r:id="rId6"/>
    <p:sldId id="530" r:id="rId7"/>
    <p:sldId id="531" r:id="rId8"/>
    <p:sldId id="532" r:id="rId9"/>
    <p:sldId id="533" r:id="rId10"/>
    <p:sldId id="534" r:id="rId11"/>
    <p:sldId id="535" r:id="rId12"/>
    <p:sldId id="536" r:id="rId13"/>
    <p:sldId id="537" r:id="rId14"/>
    <p:sldId id="542" r:id="rId15"/>
    <p:sldId id="538" r:id="rId16"/>
    <p:sldId id="544" r:id="rId17"/>
    <p:sldId id="529" r:id="rId18"/>
  </p:sldIdLst>
  <p:sldSz cx="9144000" cy="6858000" type="screen4x3"/>
  <p:notesSz cx="7077075" cy="9418638"/>
  <p:defaultTextStyle>
    <a:defPPr>
      <a:defRPr lang="en-US"/>
    </a:defPPr>
    <a:lvl1pPr algn="l" rtl="0" fontAlgn="base">
      <a:spcBef>
        <a:spcPct val="0"/>
      </a:spcBef>
      <a:spcAft>
        <a:spcPct val="0"/>
      </a:spcAft>
      <a:defRPr sz="1400" kern="1200">
        <a:solidFill>
          <a:schemeClr val="bg1"/>
        </a:solidFill>
        <a:latin typeface="Arial" charset="0"/>
        <a:ea typeface="+mn-ea"/>
        <a:cs typeface="+mn-cs"/>
      </a:defRPr>
    </a:lvl1pPr>
    <a:lvl2pPr marL="457200" algn="l" rtl="0" fontAlgn="base">
      <a:spcBef>
        <a:spcPct val="0"/>
      </a:spcBef>
      <a:spcAft>
        <a:spcPct val="0"/>
      </a:spcAft>
      <a:defRPr sz="1400" kern="1200">
        <a:solidFill>
          <a:schemeClr val="bg1"/>
        </a:solidFill>
        <a:latin typeface="Arial" charset="0"/>
        <a:ea typeface="+mn-ea"/>
        <a:cs typeface="+mn-cs"/>
      </a:defRPr>
    </a:lvl2pPr>
    <a:lvl3pPr marL="914400" algn="l" rtl="0" fontAlgn="base">
      <a:spcBef>
        <a:spcPct val="0"/>
      </a:spcBef>
      <a:spcAft>
        <a:spcPct val="0"/>
      </a:spcAft>
      <a:defRPr sz="1400" kern="1200">
        <a:solidFill>
          <a:schemeClr val="bg1"/>
        </a:solidFill>
        <a:latin typeface="Arial" charset="0"/>
        <a:ea typeface="+mn-ea"/>
        <a:cs typeface="+mn-cs"/>
      </a:defRPr>
    </a:lvl3pPr>
    <a:lvl4pPr marL="1371600" algn="l" rtl="0" fontAlgn="base">
      <a:spcBef>
        <a:spcPct val="0"/>
      </a:spcBef>
      <a:spcAft>
        <a:spcPct val="0"/>
      </a:spcAft>
      <a:defRPr sz="1400" kern="1200">
        <a:solidFill>
          <a:schemeClr val="bg1"/>
        </a:solidFill>
        <a:latin typeface="Arial" charset="0"/>
        <a:ea typeface="+mn-ea"/>
        <a:cs typeface="+mn-cs"/>
      </a:defRPr>
    </a:lvl4pPr>
    <a:lvl5pPr marL="1828800" algn="l" rtl="0" fontAlgn="base">
      <a:spcBef>
        <a:spcPct val="0"/>
      </a:spcBef>
      <a:spcAft>
        <a:spcPct val="0"/>
      </a:spcAft>
      <a:defRPr sz="1400" kern="1200">
        <a:solidFill>
          <a:schemeClr val="bg1"/>
        </a:solidFill>
        <a:latin typeface="Arial" charset="0"/>
        <a:ea typeface="+mn-ea"/>
        <a:cs typeface="+mn-cs"/>
      </a:defRPr>
    </a:lvl5pPr>
    <a:lvl6pPr marL="2286000" algn="l" defTabSz="914400" rtl="0" eaLnBrk="1" latinLnBrk="0" hangingPunct="1">
      <a:defRPr sz="1400" kern="1200">
        <a:solidFill>
          <a:schemeClr val="bg1"/>
        </a:solidFill>
        <a:latin typeface="Arial" charset="0"/>
        <a:ea typeface="+mn-ea"/>
        <a:cs typeface="+mn-cs"/>
      </a:defRPr>
    </a:lvl6pPr>
    <a:lvl7pPr marL="2743200" algn="l" defTabSz="914400" rtl="0" eaLnBrk="1" latinLnBrk="0" hangingPunct="1">
      <a:defRPr sz="1400" kern="1200">
        <a:solidFill>
          <a:schemeClr val="bg1"/>
        </a:solidFill>
        <a:latin typeface="Arial" charset="0"/>
        <a:ea typeface="+mn-ea"/>
        <a:cs typeface="+mn-cs"/>
      </a:defRPr>
    </a:lvl7pPr>
    <a:lvl8pPr marL="3200400" algn="l" defTabSz="914400" rtl="0" eaLnBrk="1" latinLnBrk="0" hangingPunct="1">
      <a:defRPr sz="1400" kern="1200">
        <a:solidFill>
          <a:schemeClr val="bg1"/>
        </a:solidFill>
        <a:latin typeface="Arial" charset="0"/>
        <a:ea typeface="+mn-ea"/>
        <a:cs typeface="+mn-cs"/>
      </a:defRPr>
    </a:lvl8pPr>
    <a:lvl9pPr marL="3657600" algn="l" defTabSz="914400" rtl="0" eaLnBrk="1" latinLnBrk="0" hangingPunct="1">
      <a:defRPr sz="1400" kern="1200">
        <a:solidFill>
          <a:schemeClr val="bg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FF99"/>
    <a:srgbClr val="FFCCFF"/>
    <a:srgbClr val="CCCCFF"/>
    <a:srgbClr val="3399FF"/>
    <a:srgbClr val="66CCFF"/>
    <a:srgbClr val="FFFFCC"/>
    <a:srgbClr val="FFFF66"/>
    <a:srgbClr val="CCEC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7583" autoAdjust="0"/>
    <p:restoredTop sz="88419" autoAdjust="0"/>
  </p:normalViewPr>
  <p:slideViewPr>
    <p:cSldViewPr snapToGrid="0">
      <p:cViewPr>
        <p:scale>
          <a:sx n="83" d="100"/>
          <a:sy n="83" d="100"/>
        </p:scale>
        <p:origin x="-912" y="306"/>
      </p:cViewPr>
      <p:guideLst>
        <p:guide orient="horz" pos="147"/>
        <p:guide pos="369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52" d="100"/>
          <a:sy n="52" d="100"/>
        </p:scale>
        <p:origin x="-1914" y="-108"/>
      </p:cViewPr>
      <p:guideLst>
        <p:guide orient="horz" pos="2966"/>
        <p:guide pos="2229"/>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3067050" cy="469900"/>
          </a:xfrm>
          <a:prstGeom prst="rect">
            <a:avLst/>
          </a:prstGeom>
          <a:noFill/>
          <a:ln w="9525">
            <a:noFill/>
            <a:miter lim="800000"/>
            <a:headEnd/>
            <a:tailEnd/>
          </a:ln>
          <a:effectLst/>
        </p:spPr>
        <p:txBody>
          <a:bodyPr vert="horz" wrap="square" lIns="94412" tIns="47206" rIns="94412" bIns="47206" numCol="1" anchor="t" anchorCtr="0" compatLnSpc="1">
            <a:prstTxWarp prst="textNoShape">
              <a:avLst/>
            </a:prstTxWarp>
          </a:bodyPr>
          <a:lstStyle>
            <a:lvl1pPr defTabSz="944563">
              <a:lnSpc>
                <a:spcPct val="100000"/>
              </a:lnSpc>
              <a:defRPr sz="1200">
                <a:solidFill>
                  <a:schemeClr val="tx1"/>
                </a:solidFill>
              </a:defRPr>
            </a:lvl1pPr>
          </a:lstStyle>
          <a:p>
            <a:pPr>
              <a:defRPr/>
            </a:pPr>
            <a:endParaRPr lang="en-US" dirty="0"/>
          </a:p>
        </p:txBody>
      </p:sp>
      <p:sp>
        <p:nvSpPr>
          <p:cNvPr id="24579" name="Rectangle 3"/>
          <p:cNvSpPr>
            <a:spLocks noGrp="1" noChangeArrowheads="1"/>
          </p:cNvSpPr>
          <p:nvPr>
            <p:ph type="dt" sz="quarter" idx="1"/>
          </p:nvPr>
        </p:nvSpPr>
        <p:spPr bwMode="auto">
          <a:xfrm>
            <a:off x="4010025" y="0"/>
            <a:ext cx="3067050" cy="469900"/>
          </a:xfrm>
          <a:prstGeom prst="rect">
            <a:avLst/>
          </a:prstGeom>
          <a:noFill/>
          <a:ln w="9525">
            <a:noFill/>
            <a:miter lim="800000"/>
            <a:headEnd/>
            <a:tailEnd/>
          </a:ln>
          <a:effectLst/>
        </p:spPr>
        <p:txBody>
          <a:bodyPr vert="horz" wrap="square" lIns="94412" tIns="47206" rIns="94412" bIns="47206" numCol="1" anchor="t" anchorCtr="0" compatLnSpc="1">
            <a:prstTxWarp prst="textNoShape">
              <a:avLst/>
            </a:prstTxWarp>
          </a:bodyPr>
          <a:lstStyle>
            <a:lvl1pPr algn="r" defTabSz="944563">
              <a:lnSpc>
                <a:spcPct val="100000"/>
              </a:lnSpc>
              <a:defRPr sz="1200">
                <a:solidFill>
                  <a:schemeClr val="tx1"/>
                </a:solidFill>
              </a:defRPr>
            </a:lvl1pPr>
          </a:lstStyle>
          <a:p>
            <a:pPr>
              <a:defRPr/>
            </a:pPr>
            <a:endParaRPr lang="en-US" dirty="0"/>
          </a:p>
        </p:txBody>
      </p:sp>
      <p:sp>
        <p:nvSpPr>
          <p:cNvPr id="24580" name="Rectangle 4"/>
          <p:cNvSpPr>
            <a:spLocks noGrp="1" noChangeArrowheads="1"/>
          </p:cNvSpPr>
          <p:nvPr>
            <p:ph type="ftr" sz="quarter" idx="2"/>
          </p:nvPr>
        </p:nvSpPr>
        <p:spPr bwMode="auto">
          <a:xfrm>
            <a:off x="0" y="8948738"/>
            <a:ext cx="3067050" cy="469900"/>
          </a:xfrm>
          <a:prstGeom prst="rect">
            <a:avLst/>
          </a:prstGeom>
          <a:noFill/>
          <a:ln w="9525">
            <a:noFill/>
            <a:miter lim="800000"/>
            <a:headEnd/>
            <a:tailEnd/>
          </a:ln>
          <a:effectLst/>
        </p:spPr>
        <p:txBody>
          <a:bodyPr vert="horz" wrap="square" lIns="94412" tIns="47206" rIns="94412" bIns="47206" numCol="1" anchor="b" anchorCtr="0" compatLnSpc="1">
            <a:prstTxWarp prst="textNoShape">
              <a:avLst/>
            </a:prstTxWarp>
          </a:bodyPr>
          <a:lstStyle>
            <a:lvl1pPr defTabSz="944563">
              <a:lnSpc>
                <a:spcPct val="100000"/>
              </a:lnSpc>
              <a:defRPr sz="1200">
                <a:solidFill>
                  <a:schemeClr val="tx1"/>
                </a:solidFill>
              </a:defRPr>
            </a:lvl1pPr>
          </a:lstStyle>
          <a:p>
            <a:pPr>
              <a:defRPr/>
            </a:pPr>
            <a:endParaRPr lang="en-US" dirty="0"/>
          </a:p>
        </p:txBody>
      </p:sp>
      <p:sp>
        <p:nvSpPr>
          <p:cNvPr id="24581" name="Rectangle 5"/>
          <p:cNvSpPr>
            <a:spLocks noGrp="1" noChangeArrowheads="1"/>
          </p:cNvSpPr>
          <p:nvPr>
            <p:ph type="sldNum" sz="quarter" idx="3"/>
          </p:nvPr>
        </p:nvSpPr>
        <p:spPr bwMode="auto">
          <a:xfrm>
            <a:off x="4010025" y="8948738"/>
            <a:ext cx="3067050" cy="469900"/>
          </a:xfrm>
          <a:prstGeom prst="rect">
            <a:avLst/>
          </a:prstGeom>
          <a:noFill/>
          <a:ln w="9525">
            <a:noFill/>
            <a:miter lim="800000"/>
            <a:headEnd/>
            <a:tailEnd/>
          </a:ln>
          <a:effectLst/>
        </p:spPr>
        <p:txBody>
          <a:bodyPr vert="horz" wrap="square" lIns="94412" tIns="47206" rIns="94412" bIns="47206" numCol="1" anchor="b" anchorCtr="0" compatLnSpc="1">
            <a:prstTxWarp prst="textNoShape">
              <a:avLst/>
            </a:prstTxWarp>
          </a:bodyPr>
          <a:lstStyle>
            <a:lvl1pPr algn="r" defTabSz="944563">
              <a:lnSpc>
                <a:spcPct val="100000"/>
              </a:lnSpc>
              <a:defRPr sz="1200">
                <a:solidFill>
                  <a:schemeClr val="tx1"/>
                </a:solidFill>
              </a:defRPr>
            </a:lvl1pPr>
          </a:lstStyle>
          <a:p>
            <a:pPr>
              <a:defRPr/>
            </a:pPr>
            <a:fld id="{8D92880D-0B46-4B36-983D-C5F1004452B7}" type="slidenum">
              <a:rPr lang="en-US"/>
              <a:pPr>
                <a:defRPr/>
              </a:pPr>
              <a:t>‹#›</a:t>
            </a:fld>
            <a:endParaRPr lang="en-US" dirty="0"/>
          </a:p>
        </p:txBody>
      </p:sp>
    </p:spTree>
    <p:extLst>
      <p:ext uri="{BB962C8B-B14F-4D97-AF65-F5344CB8AC3E}">
        <p14:creationId xmlns="" xmlns:p14="http://schemas.microsoft.com/office/powerpoint/2010/main" val="38647646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3067050" cy="469900"/>
          </a:xfrm>
          <a:prstGeom prst="rect">
            <a:avLst/>
          </a:prstGeom>
          <a:noFill/>
          <a:ln w="9525">
            <a:noFill/>
            <a:miter lim="800000"/>
            <a:headEnd/>
            <a:tailEnd/>
          </a:ln>
          <a:effectLst/>
        </p:spPr>
        <p:txBody>
          <a:bodyPr vert="horz" wrap="square" lIns="94412" tIns="47206" rIns="94412" bIns="47206" numCol="1" anchor="t" anchorCtr="0" compatLnSpc="1">
            <a:prstTxWarp prst="textNoShape">
              <a:avLst/>
            </a:prstTxWarp>
          </a:bodyPr>
          <a:lstStyle>
            <a:lvl1pPr defTabSz="944563">
              <a:lnSpc>
                <a:spcPct val="100000"/>
              </a:lnSpc>
              <a:defRPr sz="1200">
                <a:solidFill>
                  <a:schemeClr val="tx1"/>
                </a:solidFill>
              </a:defRPr>
            </a:lvl1pPr>
          </a:lstStyle>
          <a:p>
            <a:pPr>
              <a:defRPr/>
            </a:pPr>
            <a:endParaRPr lang="en-US" dirty="0"/>
          </a:p>
        </p:txBody>
      </p:sp>
      <p:sp>
        <p:nvSpPr>
          <p:cNvPr id="21507" name="Rectangle 3"/>
          <p:cNvSpPr>
            <a:spLocks noGrp="1" noChangeArrowheads="1"/>
          </p:cNvSpPr>
          <p:nvPr>
            <p:ph type="dt" idx="1"/>
          </p:nvPr>
        </p:nvSpPr>
        <p:spPr bwMode="auto">
          <a:xfrm>
            <a:off x="4010025" y="0"/>
            <a:ext cx="3067050" cy="469900"/>
          </a:xfrm>
          <a:prstGeom prst="rect">
            <a:avLst/>
          </a:prstGeom>
          <a:noFill/>
          <a:ln w="9525">
            <a:noFill/>
            <a:miter lim="800000"/>
            <a:headEnd/>
            <a:tailEnd/>
          </a:ln>
          <a:effectLst/>
        </p:spPr>
        <p:txBody>
          <a:bodyPr vert="horz" wrap="square" lIns="94412" tIns="47206" rIns="94412" bIns="47206" numCol="1" anchor="t" anchorCtr="0" compatLnSpc="1">
            <a:prstTxWarp prst="textNoShape">
              <a:avLst/>
            </a:prstTxWarp>
          </a:bodyPr>
          <a:lstStyle>
            <a:lvl1pPr algn="r" defTabSz="944563">
              <a:lnSpc>
                <a:spcPct val="100000"/>
              </a:lnSpc>
              <a:defRPr sz="1200">
                <a:solidFill>
                  <a:schemeClr val="tx1"/>
                </a:solidFill>
              </a:defRPr>
            </a:lvl1pPr>
          </a:lstStyle>
          <a:p>
            <a:pPr>
              <a:defRPr/>
            </a:pPr>
            <a:endParaRPr lang="en-US" dirty="0"/>
          </a:p>
        </p:txBody>
      </p:sp>
      <p:sp>
        <p:nvSpPr>
          <p:cNvPr id="30724" name="Rectangle 4"/>
          <p:cNvSpPr>
            <a:spLocks noGrp="1" noRot="1" noChangeAspect="1" noChangeArrowheads="1" noTextEdit="1"/>
          </p:cNvSpPr>
          <p:nvPr>
            <p:ph type="sldImg" idx="2"/>
          </p:nvPr>
        </p:nvSpPr>
        <p:spPr bwMode="auto">
          <a:xfrm>
            <a:off x="1185863" y="706438"/>
            <a:ext cx="4706937" cy="3530600"/>
          </a:xfrm>
          <a:prstGeom prst="rect">
            <a:avLst/>
          </a:prstGeom>
          <a:noFill/>
          <a:ln w="9525">
            <a:solidFill>
              <a:srgbClr val="000000"/>
            </a:solidFill>
            <a:miter lim="800000"/>
            <a:headEnd/>
            <a:tailEnd/>
          </a:ln>
        </p:spPr>
      </p:sp>
      <p:sp>
        <p:nvSpPr>
          <p:cNvPr id="21509" name="Rectangle 5"/>
          <p:cNvSpPr>
            <a:spLocks noGrp="1" noChangeArrowheads="1"/>
          </p:cNvSpPr>
          <p:nvPr>
            <p:ph type="body" sz="quarter" idx="3"/>
          </p:nvPr>
        </p:nvSpPr>
        <p:spPr bwMode="auto">
          <a:xfrm>
            <a:off x="942975" y="4473575"/>
            <a:ext cx="5191125" cy="4238625"/>
          </a:xfrm>
          <a:prstGeom prst="rect">
            <a:avLst/>
          </a:prstGeom>
          <a:noFill/>
          <a:ln w="9525">
            <a:noFill/>
            <a:miter lim="800000"/>
            <a:headEnd/>
            <a:tailEnd/>
          </a:ln>
          <a:effectLst/>
        </p:spPr>
        <p:txBody>
          <a:bodyPr vert="horz" wrap="square" lIns="94412" tIns="47206" rIns="94412" bIns="4720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1510" name="Rectangle 6"/>
          <p:cNvSpPr>
            <a:spLocks noGrp="1" noChangeArrowheads="1"/>
          </p:cNvSpPr>
          <p:nvPr>
            <p:ph type="ftr" sz="quarter" idx="4"/>
          </p:nvPr>
        </p:nvSpPr>
        <p:spPr bwMode="auto">
          <a:xfrm>
            <a:off x="0" y="8948738"/>
            <a:ext cx="3067050" cy="469900"/>
          </a:xfrm>
          <a:prstGeom prst="rect">
            <a:avLst/>
          </a:prstGeom>
          <a:noFill/>
          <a:ln w="9525">
            <a:noFill/>
            <a:miter lim="800000"/>
            <a:headEnd/>
            <a:tailEnd/>
          </a:ln>
          <a:effectLst/>
        </p:spPr>
        <p:txBody>
          <a:bodyPr vert="horz" wrap="square" lIns="94412" tIns="47206" rIns="94412" bIns="47206" numCol="1" anchor="b" anchorCtr="0" compatLnSpc="1">
            <a:prstTxWarp prst="textNoShape">
              <a:avLst/>
            </a:prstTxWarp>
          </a:bodyPr>
          <a:lstStyle>
            <a:lvl1pPr defTabSz="944563">
              <a:lnSpc>
                <a:spcPct val="100000"/>
              </a:lnSpc>
              <a:defRPr sz="1200">
                <a:solidFill>
                  <a:schemeClr val="tx1"/>
                </a:solidFill>
              </a:defRPr>
            </a:lvl1pPr>
          </a:lstStyle>
          <a:p>
            <a:pPr>
              <a:defRPr/>
            </a:pPr>
            <a:endParaRPr lang="en-US" dirty="0"/>
          </a:p>
        </p:txBody>
      </p:sp>
      <p:sp>
        <p:nvSpPr>
          <p:cNvPr id="21511" name="Rectangle 7"/>
          <p:cNvSpPr>
            <a:spLocks noGrp="1" noChangeArrowheads="1"/>
          </p:cNvSpPr>
          <p:nvPr>
            <p:ph type="sldNum" sz="quarter" idx="5"/>
          </p:nvPr>
        </p:nvSpPr>
        <p:spPr bwMode="auto">
          <a:xfrm>
            <a:off x="4010025" y="8948738"/>
            <a:ext cx="3067050" cy="469900"/>
          </a:xfrm>
          <a:prstGeom prst="rect">
            <a:avLst/>
          </a:prstGeom>
          <a:noFill/>
          <a:ln w="9525">
            <a:noFill/>
            <a:miter lim="800000"/>
            <a:headEnd/>
            <a:tailEnd/>
          </a:ln>
          <a:effectLst/>
        </p:spPr>
        <p:txBody>
          <a:bodyPr vert="horz" wrap="square" lIns="94412" tIns="47206" rIns="94412" bIns="47206" numCol="1" anchor="b" anchorCtr="0" compatLnSpc="1">
            <a:prstTxWarp prst="textNoShape">
              <a:avLst/>
            </a:prstTxWarp>
          </a:bodyPr>
          <a:lstStyle>
            <a:lvl1pPr algn="r" defTabSz="944563">
              <a:lnSpc>
                <a:spcPct val="100000"/>
              </a:lnSpc>
              <a:defRPr sz="1200">
                <a:solidFill>
                  <a:schemeClr val="tx1"/>
                </a:solidFill>
              </a:defRPr>
            </a:lvl1pPr>
          </a:lstStyle>
          <a:p>
            <a:pPr>
              <a:defRPr/>
            </a:pPr>
            <a:fld id="{7BDAF41E-A301-4993-8761-185E7348862E}" type="slidenum">
              <a:rPr lang="en-US"/>
              <a:pPr>
                <a:defRPr/>
              </a:pPr>
              <a:t>‹#›</a:t>
            </a:fld>
            <a:endParaRPr lang="en-US" dirty="0"/>
          </a:p>
        </p:txBody>
      </p:sp>
    </p:spTree>
    <p:extLst>
      <p:ext uri="{BB962C8B-B14F-4D97-AF65-F5344CB8AC3E}">
        <p14:creationId xmlns="" xmlns:p14="http://schemas.microsoft.com/office/powerpoint/2010/main" val="36578339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15263997-9FAB-46A1-A281-D27E8543A2C4}" type="slidenum">
              <a:rPr lang="en-US" smtClean="0"/>
              <a:pPr/>
              <a:t>0</a:t>
            </a:fld>
            <a:endParaRPr lang="en-US" dirty="0" smtClean="0"/>
          </a:p>
        </p:txBody>
      </p:sp>
      <p:sp>
        <p:nvSpPr>
          <p:cNvPr id="31747" name="Rectangle 2"/>
          <p:cNvSpPr>
            <a:spLocks noGrp="1" noRot="1" noChangeAspect="1" noChangeArrowheads="1" noTextEdit="1"/>
          </p:cNvSpPr>
          <p:nvPr>
            <p:ph type="sldImg"/>
          </p:nvPr>
        </p:nvSpPr>
        <p:spPr>
          <a:solidFill>
            <a:srgbClr val="FFFFFF"/>
          </a:solidFill>
          <a:ln/>
        </p:spPr>
      </p:sp>
      <p:sp>
        <p:nvSpPr>
          <p:cNvPr id="31748"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BDAF41E-A301-4993-8761-185E7348862E}" type="slidenum">
              <a:rPr lang="en-US" smtClean="0"/>
              <a:pPr>
                <a:defRPr/>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Footer Placeholder 4"/>
          <p:cNvSpPr>
            <a:spLocks noGrp="1"/>
          </p:cNvSpPr>
          <p:nvPr>
            <p:ph type="ftr" sz="quarter" idx="10"/>
          </p:nvPr>
        </p:nvSpPr>
        <p:spPr/>
        <p:txBody>
          <a:bodyPr/>
          <a:lstStyle>
            <a:lvl1pPr>
              <a:defRPr/>
            </a:lvl1pPr>
          </a:lstStyle>
          <a:p>
            <a:pPr>
              <a:defRPr/>
            </a:pP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4"/>
          <p:cNvSpPr>
            <a:spLocks noGrp="1"/>
          </p:cNvSpPr>
          <p:nvPr>
            <p:ph type="ftr" sz="quarter" idx="10"/>
          </p:nvPr>
        </p:nvSpPr>
        <p:spPr>
          <a:xfrm>
            <a:off x="2844800" y="6248400"/>
            <a:ext cx="2895600" cy="457200"/>
          </a:xfrm>
        </p:spPr>
        <p:txBody>
          <a:bodyPr/>
          <a:lstStyle>
            <a:lvl1pPr>
              <a:defRPr/>
            </a:lvl1pPr>
          </a:lstStyle>
          <a:p>
            <a:pPr>
              <a:defRPr/>
            </a:pP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05588" y="436563"/>
            <a:ext cx="2014537" cy="5359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58800" y="436563"/>
            <a:ext cx="5894388" cy="5359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4"/>
          <p:cNvSpPr>
            <a:spLocks noGrp="1"/>
          </p:cNvSpPr>
          <p:nvPr>
            <p:ph type="ftr" sz="quarter" idx="10"/>
          </p:nvPr>
        </p:nvSpPr>
        <p:spPr>
          <a:xfrm>
            <a:off x="2844800" y="6248400"/>
            <a:ext cx="2895600" cy="457200"/>
          </a:xfrm>
        </p:spPr>
        <p:txBody>
          <a:bodyPr/>
          <a:lstStyle>
            <a:lvl1pPr>
              <a:defRPr/>
            </a:lvl1pPr>
          </a:lstStyle>
          <a:p>
            <a:pPr>
              <a:defRPr/>
            </a:pP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58800" y="436563"/>
            <a:ext cx="8061325" cy="609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58800" y="1206500"/>
            <a:ext cx="3948113" cy="4589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9313" y="1206500"/>
            <a:ext cx="3949700" cy="4589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5"/>
          <p:cNvSpPr>
            <a:spLocks noGrp="1"/>
          </p:cNvSpPr>
          <p:nvPr>
            <p:ph type="ftr" sz="quarter" idx="10"/>
          </p:nvPr>
        </p:nvSpPr>
        <p:spPr>
          <a:xfrm>
            <a:off x="2794000" y="6197600"/>
            <a:ext cx="2895600" cy="457200"/>
          </a:xfrm>
        </p:spPr>
        <p:txBody>
          <a:bodyPr/>
          <a:lstStyle>
            <a:lvl1pPr>
              <a:defRPr/>
            </a:lvl1pPr>
          </a:lstStyle>
          <a:p>
            <a:pPr>
              <a:defRPr/>
            </a:pP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558800" y="436563"/>
            <a:ext cx="8061325" cy="6096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558800" y="1206500"/>
            <a:ext cx="8050213" cy="4589463"/>
          </a:xfrm>
        </p:spPr>
        <p:txBody>
          <a:bodyPr/>
          <a:lstStyle/>
          <a:p>
            <a:pPr lvl="0"/>
            <a:endParaRPr lang="en-US" noProof="0" dirty="0" smtClean="0"/>
          </a:p>
        </p:txBody>
      </p:sp>
      <p:sp>
        <p:nvSpPr>
          <p:cNvPr id="4" name="Footer Placeholder 4"/>
          <p:cNvSpPr>
            <a:spLocks noGrp="1"/>
          </p:cNvSpPr>
          <p:nvPr>
            <p:ph type="ftr" sz="quarter" idx="10"/>
          </p:nvPr>
        </p:nvSpPr>
        <p:spPr>
          <a:xfrm>
            <a:off x="2844800" y="6248400"/>
            <a:ext cx="2895600" cy="457200"/>
          </a:xfrm>
        </p:spPr>
        <p:txBody>
          <a:bodyPr/>
          <a:lstStyle>
            <a:lvl1pPr>
              <a:defRPr/>
            </a:lvl1pPr>
          </a:lstStyle>
          <a:p>
            <a:pPr>
              <a:defRPr/>
            </a:pP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4"/>
          <p:cNvSpPr>
            <a:spLocks noGrp="1"/>
          </p:cNvSpPr>
          <p:nvPr>
            <p:ph type="ftr" sz="quarter" idx="10"/>
          </p:nvPr>
        </p:nvSpPr>
        <p:spPr>
          <a:xfrm>
            <a:off x="2743200" y="6223000"/>
            <a:ext cx="2895600" cy="469900"/>
          </a:xfrm>
        </p:spPr>
        <p:txBody>
          <a:bodyPr/>
          <a:lstStyle>
            <a:lvl1pPr>
              <a:defRPr/>
            </a:lvl1pPr>
          </a:lstStyle>
          <a:p>
            <a:pPr>
              <a:defRPr/>
            </a:pP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4"/>
          <p:cNvSpPr>
            <a:spLocks noGrp="1"/>
          </p:cNvSpPr>
          <p:nvPr>
            <p:ph type="ftr" sz="quarter" idx="10"/>
          </p:nvPr>
        </p:nvSpPr>
        <p:spPr>
          <a:xfrm>
            <a:off x="2882900" y="6248400"/>
            <a:ext cx="2895600" cy="457200"/>
          </a:xfrm>
        </p:spPr>
        <p:txBody>
          <a:bodyPr/>
          <a:lstStyle>
            <a:lvl1pPr>
              <a:defRPr/>
            </a:lvl1pPr>
          </a:lstStyle>
          <a:p>
            <a:pPr>
              <a:defRPr/>
            </a:pP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558800" y="1206500"/>
            <a:ext cx="3948113" cy="4589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9313" y="1206500"/>
            <a:ext cx="3949700" cy="4589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5"/>
          <p:cNvSpPr>
            <a:spLocks noGrp="1"/>
          </p:cNvSpPr>
          <p:nvPr>
            <p:ph type="ftr" sz="quarter" idx="10"/>
          </p:nvPr>
        </p:nvSpPr>
        <p:spPr>
          <a:xfrm>
            <a:off x="2844800" y="6248400"/>
            <a:ext cx="2895600" cy="457200"/>
          </a:xfrm>
        </p:spPr>
        <p:txBody>
          <a:bodyPr/>
          <a:lstStyle>
            <a:lvl1pPr>
              <a:defRPr/>
            </a:lvl1pPr>
          </a:lstStyle>
          <a:p>
            <a:pPr>
              <a:defRPr/>
            </a:pP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p:txBody>
          <a:bodyPr/>
          <a:lstStyle>
            <a:lvl1pPr>
              <a:defRPr/>
            </a:lvl1pPr>
          </a:lstStyle>
          <a:p>
            <a:pPr>
              <a:defRPr/>
            </a:pP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3"/>
          <p:cNvSpPr>
            <a:spLocks noGrp="1"/>
          </p:cNvSpPr>
          <p:nvPr>
            <p:ph type="ftr" sz="quarter" idx="10"/>
          </p:nvPr>
        </p:nvSpPr>
        <p:spPr>
          <a:xfrm>
            <a:off x="2895600" y="6248400"/>
            <a:ext cx="2895600" cy="457200"/>
          </a:xfrm>
        </p:spPr>
        <p:txBody>
          <a:bodyPr/>
          <a:lstStyle>
            <a:lvl1pPr>
              <a:defRPr/>
            </a:lvl1pPr>
          </a:lstStyle>
          <a:p>
            <a:pPr>
              <a:defRPr/>
            </a:pP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2"/>
          <p:cNvSpPr>
            <a:spLocks noGrp="1"/>
          </p:cNvSpPr>
          <p:nvPr>
            <p:ph type="ftr" sz="quarter" idx="10"/>
          </p:nvPr>
        </p:nvSpPr>
        <p:spPr>
          <a:xfrm>
            <a:off x="2857500" y="6210300"/>
            <a:ext cx="2895600" cy="457200"/>
          </a:xfrm>
        </p:spPr>
        <p:txBody>
          <a:bodyPr/>
          <a:lstStyle>
            <a:lvl1pPr>
              <a:defRPr/>
            </a:lvl1pPr>
          </a:lstStyle>
          <a:p>
            <a:pPr>
              <a:defRPr/>
            </a:pP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5"/>
          <p:cNvSpPr>
            <a:spLocks noGrp="1"/>
          </p:cNvSpPr>
          <p:nvPr>
            <p:ph type="ftr" sz="quarter" idx="10"/>
          </p:nvPr>
        </p:nvSpPr>
        <p:spPr>
          <a:xfrm>
            <a:off x="2844800" y="6235700"/>
            <a:ext cx="2895600" cy="431800"/>
          </a:xfrm>
        </p:spPr>
        <p:txBody>
          <a:bodyPr/>
          <a:lstStyle>
            <a:lvl1pPr>
              <a:defRPr/>
            </a:lvl1pPr>
          </a:lstStyle>
          <a:p>
            <a:pPr>
              <a:defRPr/>
            </a:pP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5"/>
          <p:cNvSpPr>
            <a:spLocks noGrp="1"/>
          </p:cNvSpPr>
          <p:nvPr>
            <p:ph type="ftr" sz="quarter" idx="10"/>
          </p:nvPr>
        </p:nvSpPr>
        <p:spPr>
          <a:xfrm>
            <a:off x="2857500" y="6248400"/>
            <a:ext cx="2895600" cy="457200"/>
          </a:xfrm>
        </p:spPr>
        <p:txBody>
          <a:bodyPr/>
          <a:lstStyle>
            <a:lvl1pPr>
              <a:defRPr/>
            </a:lvl1pPr>
          </a:lstStyle>
          <a:p>
            <a:pPr>
              <a:defRPr/>
            </a:pP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58800" y="436563"/>
            <a:ext cx="8061325"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558800" y="1206500"/>
            <a:ext cx="8050213" cy="45894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defRPr>
                <a:solidFill>
                  <a:schemeClr val="tx1"/>
                </a:solidFill>
              </a:defRPr>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defRPr>
                <a:solidFill>
                  <a:schemeClr val="tx1"/>
                </a:solidFill>
              </a:defRPr>
            </a:lvl1pPr>
          </a:lstStyle>
          <a:p>
            <a:pPr>
              <a:defRPr/>
            </a:pPr>
            <a:endParaRPr lang="en-US" dirty="0"/>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defRPr/>
            </a:lvl1pPr>
          </a:lstStyle>
          <a:p>
            <a:pPr>
              <a:defRPr/>
            </a:pPr>
            <a:fld id="{77ED866E-13A7-434F-97C3-F37CBC9F3DD2}" type="slidenum">
              <a:rPr lang="en-US"/>
              <a:pPr>
                <a:defRPr/>
              </a:pPr>
              <a:t>‹#›</a:t>
            </a:fld>
            <a:endParaRPr lang="en-US" dirty="0"/>
          </a:p>
        </p:txBody>
      </p:sp>
      <p:sp>
        <p:nvSpPr>
          <p:cNvPr id="1031" name="Rectangle 7"/>
          <p:cNvSpPr>
            <a:spLocks noChangeArrowheads="1"/>
          </p:cNvSpPr>
          <p:nvPr userDrawn="1"/>
        </p:nvSpPr>
        <p:spPr bwMode="auto">
          <a:xfrm>
            <a:off x="0" y="6035675"/>
            <a:ext cx="9144000" cy="815975"/>
          </a:xfrm>
          <a:prstGeom prst="rect">
            <a:avLst/>
          </a:prstGeom>
          <a:solidFill>
            <a:schemeClr val="tx1"/>
          </a:solidFill>
          <a:ln w="9525">
            <a:solidFill>
              <a:srgbClr val="1D2F68"/>
            </a:solidFill>
            <a:miter lim="800000"/>
            <a:headEnd/>
            <a:tailEnd/>
          </a:ln>
          <a:effectLst/>
        </p:spPr>
        <p:txBody>
          <a:bodyPr wrap="none" anchor="ctr"/>
          <a:lstStyle/>
          <a:p>
            <a:pPr>
              <a:lnSpc>
                <a:spcPct val="90000"/>
              </a:lnSpc>
              <a:defRPr/>
            </a:pPr>
            <a:endParaRPr lang="en-US" dirty="0"/>
          </a:p>
        </p:txBody>
      </p:sp>
      <p:sp>
        <p:nvSpPr>
          <p:cNvPr id="1032" name="Text Box 8"/>
          <p:cNvSpPr txBox="1">
            <a:spLocks noChangeArrowheads="1"/>
          </p:cNvSpPr>
          <p:nvPr userDrawn="1"/>
        </p:nvSpPr>
        <p:spPr bwMode="auto">
          <a:xfrm>
            <a:off x="139357" y="6061154"/>
            <a:ext cx="3335363" cy="769441"/>
          </a:xfrm>
          <a:prstGeom prst="rect">
            <a:avLst/>
          </a:prstGeom>
          <a:noFill/>
          <a:ln w="9525">
            <a:noFill/>
            <a:miter lim="800000"/>
            <a:headEnd/>
            <a:tailEnd/>
          </a:ln>
          <a:effectLst/>
        </p:spPr>
        <p:txBody>
          <a:bodyPr wrap="square">
            <a:spAutoFit/>
          </a:bodyPr>
          <a:lstStyle/>
          <a:p>
            <a:pPr>
              <a:spcBef>
                <a:spcPct val="50000"/>
              </a:spcBef>
              <a:defRPr/>
            </a:pPr>
            <a:r>
              <a:rPr lang="en-US" sz="1100" baseline="0" dirty="0" smtClean="0"/>
              <a:t>Effects of Minimal Regulations on Commercial</a:t>
            </a:r>
          </a:p>
          <a:p>
            <a:pPr>
              <a:spcBef>
                <a:spcPct val="50000"/>
              </a:spcBef>
              <a:defRPr/>
            </a:pPr>
            <a:r>
              <a:rPr lang="en-US" sz="1100" baseline="0" dirty="0" smtClean="0"/>
              <a:t>Human Spaceflight and Public Risk Acceptance</a:t>
            </a:r>
            <a:endParaRPr lang="en-US" sz="1100" dirty="0"/>
          </a:p>
          <a:p>
            <a:pPr>
              <a:spcBef>
                <a:spcPct val="50000"/>
              </a:spcBef>
              <a:defRPr/>
            </a:pPr>
            <a:r>
              <a:rPr lang="en-US" sz="1100" dirty="0" smtClean="0"/>
              <a:t>10 May 2012</a:t>
            </a:r>
            <a:endParaRPr lang="en-US" sz="1100" dirty="0"/>
          </a:p>
        </p:txBody>
      </p:sp>
      <p:sp>
        <p:nvSpPr>
          <p:cNvPr id="1035" name="Rectangle 11"/>
          <p:cNvSpPr>
            <a:spLocks noChangeArrowheads="1"/>
          </p:cNvSpPr>
          <p:nvPr/>
        </p:nvSpPr>
        <p:spPr bwMode="auto">
          <a:xfrm>
            <a:off x="6750050" y="6305550"/>
            <a:ext cx="1905000" cy="457200"/>
          </a:xfrm>
          <a:prstGeom prst="rect">
            <a:avLst/>
          </a:prstGeom>
          <a:noFill/>
          <a:ln w="9525">
            <a:noFill/>
            <a:miter lim="800000"/>
            <a:headEnd/>
            <a:tailEnd/>
          </a:ln>
          <a:effectLst/>
        </p:spPr>
        <p:txBody>
          <a:bodyPr/>
          <a:lstStyle/>
          <a:p>
            <a:pPr algn="r">
              <a:defRPr/>
            </a:pPr>
            <a:fld id="{B81B1F8E-26EE-40CA-9AB3-9BF6C19C7C06}" type="slidenum">
              <a:rPr lang="en-US"/>
              <a:pPr algn="r">
                <a:defRPr/>
              </a:pPr>
              <a:t>‹#›</a:t>
            </a:fld>
            <a:endParaRPr lang="en-US" dirty="0"/>
          </a:p>
        </p:txBody>
      </p:sp>
      <p:pic>
        <p:nvPicPr>
          <p:cNvPr id="6" name="Picture 5"/>
          <p:cNvPicPr>
            <a:picLocks noChangeAspect="1" noChangeArrowheads="1"/>
          </p:cNvPicPr>
          <p:nvPr userDrawn="1"/>
        </p:nvPicPr>
        <p:blipFill>
          <a:blip r:embed="rId15"/>
          <a:srcRect/>
          <a:stretch>
            <a:fillRect/>
          </a:stretch>
        </p:blipFill>
        <p:spPr bwMode="auto">
          <a:xfrm>
            <a:off x="3476525" y="6050506"/>
            <a:ext cx="1178090" cy="795462"/>
          </a:xfrm>
          <a:prstGeom prst="rect">
            <a:avLst/>
          </a:prstGeom>
          <a:noFill/>
          <a:ln w="9525">
            <a:noFill/>
            <a:miter lim="800000"/>
            <a:headEnd/>
            <a:tailEnd/>
          </a:ln>
          <a:effectLst/>
        </p:spPr>
      </p:pic>
      <p:sp>
        <p:nvSpPr>
          <p:cNvPr id="11" name="Text Box 8"/>
          <p:cNvSpPr txBox="1">
            <a:spLocks noChangeArrowheads="1"/>
          </p:cNvSpPr>
          <p:nvPr userDrawn="1"/>
        </p:nvSpPr>
        <p:spPr bwMode="auto">
          <a:xfrm>
            <a:off x="4772317" y="6053534"/>
            <a:ext cx="3514433" cy="769441"/>
          </a:xfrm>
          <a:prstGeom prst="rect">
            <a:avLst/>
          </a:prstGeom>
          <a:noFill/>
          <a:ln w="9525">
            <a:noFill/>
            <a:miter lim="800000"/>
            <a:headEnd/>
            <a:tailEnd/>
          </a:ln>
          <a:effectLst/>
        </p:spPr>
        <p:txBody>
          <a:bodyPr wrap="square">
            <a:spAutoFit/>
          </a:bodyPr>
          <a:lstStyle/>
          <a:p>
            <a:pPr>
              <a:spcBef>
                <a:spcPct val="50000"/>
              </a:spcBef>
              <a:defRPr/>
            </a:pPr>
            <a:r>
              <a:rPr lang="en-US" sz="1100" baseline="0" dirty="0" smtClean="0"/>
              <a:t>Disclaimer – The views and opinions expresses in this presentation are those resulting from a public opinion poll and do not necessarily reflect the opinion of the FAA or any agency of the U.S. government</a:t>
            </a: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Lst>
  <p:timing>
    <p:tnLst>
      <p:par>
        <p:cTn id="1" dur="indefinite" restart="never" nodeType="tmRoot"/>
      </p:par>
    </p:tnLst>
  </p:timing>
  <p:hf hdr="0" ftr="0" dt="0"/>
  <p:txStyles>
    <p:titleStyle>
      <a:lvl1pPr algn="l" rtl="0" eaLnBrk="0" fontAlgn="base" hangingPunct="0">
        <a:spcBef>
          <a:spcPct val="0"/>
        </a:spcBef>
        <a:spcAft>
          <a:spcPct val="0"/>
        </a:spcAft>
        <a:defRPr sz="2400" b="1">
          <a:solidFill>
            <a:srgbClr val="1D2F68"/>
          </a:solidFill>
          <a:latin typeface="+mj-lt"/>
          <a:ea typeface="+mj-ea"/>
          <a:cs typeface="+mj-cs"/>
        </a:defRPr>
      </a:lvl1pPr>
      <a:lvl2pPr algn="l" rtl="0" eaLnBrk="0" fontAlgn="base" hangingPunct="0">
        <a:spcBef>
          <a:spcPct val="0"/>
        </a:spcBef>
        <a:spcAft>
          <a:spcPct val="0"/>
        </a:spcAft>
        <a:defRPr sz="2400" b="1">
          <a:solidFill>
            <a:srgbClr val="1D2F68"/>
          </a:solidFill>
          <a:latin typeface="Arial" charset="0"/>
        </a:defRPr>
      </a:lvl2pPr>
      <a:lvl3pPr algn="l" rtl="0" eaLnBrk="0" fontAlgn="base" hangingPunct="0">
        <a:spcBef>
          <a:spcPct val="0"/>
        </a:spcBef>
        <a:spcAft>
          <a:spcPct val="0"/>
        </a:spcAft>
        <a:defRPr sz="2400" b="1">
          <a:solidFill>
            <a:srgbClr val="1D2F68"/>
          </a:solidFill>
          <a:latin typeface="Arial" charset="0"/>
        </a:defRPr>
      </a:lvl3pPr>
      <a:lvl4pPr algn="l" rtl="0" eaLnBrk="0" fontAlgn="base" hangingPunct="0">
        <a:spcBef>
          <a:spcPct val="0"/>
        </a:spcBef>
        <a:spcAft>
          <a:spcPct val="0"/>
        </a:spcAft>
        <a:defRPr sz="2400" b="1">
          <a:solidFill>
            <a:srgbClr val="1D2F68"/>
          </a:solidFill>
          <a:latin typeface="Arial" charset="0"/>
        </a:defRPr>
      </a:lvl4pPr>
      <a:lvl5pPr algn="l" rtl="0" eaLnBrk="0" fontAlgn="base" hangingPunct="0">
        <a:spcBef>
          <a:spcPct val="0"/>
        </a:spcBef>
        <a:spcAft>
          <a:spcPct val="0"/>
        </a:spcAft>
        <a:defRPr sz="2400" b="1">
          <a:solidFill>
            <a:srgbClr val="1D2F68"/>
          </a:solidFill>
          <a:latin typeface="Arial" charset="0"/>
        </a:defRPr>
      </a:lvl5pPr>
      <a:lvl6pPr marL="457200" algn="l" rtl="0" fontAlgn="base">
        <a:spcBef>
          <a:spcPct val="0"/>
        </a:spcBef>
        <a:spcAft>
          <a:spcPct val="0"/>
        </a:spcAft>
        <a:defRPr sz="2400" b="1">
          <a:solidFill>
            <a:srgbClr val="1D2F68"/>
          </a:solidFill>
          <a:latin typeface="Arial" charset="0"/>
        </a:defRPr>
      </a:lvl6pPr>
      <a:lvl7pPr marL="914400" algn="l" rtl="0" fontAlgn="base">
        <a:spcBef>
          <a:spcPct val="0"/>
        </a:spcBef>
        <a:spcAft>
          <a:spcPct val="0"/>
        </a:spcAft>
        <a:defRPr sz="2400" b="1">
          <a:solidFill>
            <a:srgbClr val="1D2F68"/>
          </a:solidFill>
          <a:latin typeface="Arial" charset="0"/>
        </a:defRPr>
      </a:lvl7pPr>
      <a:lvl8pPr marL="1371600" algn="l" rtl="0" fontAlgn="base">
        <a:spcBef>
          <a:spcPct val="0"/>
        </a:spcBef>
        <a:spcAft>
          <a:spcPct val="0"/>
        </a:spcAft>
        <a:defRPr sz="2400" b="1">
          <a:solidFill>
            <a:srgbClr val="1D2F68"/>
          </a:solidFill>
          <a:latin typeface="Arial" charset="0"/>
        </a:defRPr>
      </a:lvl8pPr>
      <a:lvl9pPr marL="1828800" algn="l" rtl="0" fontAlgn="base">
        <a:spcBef>
          <a:spcPct val="0"/>
        </a:spcBef>
        <a:spcAft>
          <a:spcPct val="0"/>
        </a:spcAft>
        <a:defRPr sz="2400" b="1">
          <a:solidFill>
            <a:srgbClr val="1D2F68"/>
          </a:solidFill>
          <a:latin typeface="Arial" charset="0"/>
        </a:defRPr>
      </a:lvl9pPr>
    </p:titleStyle>
    <p:bodyStyle>
      <a:lvl1pPr marL="342900" indent="-342900" algn="l" rtl="0" eaLnBrk="0" fontAlgn="base" hangingPunct="0">
        <a:spcBef>
          <a:spcPct val="20000"/>
        </a:spcBef>
        <a:spcAft>
          <a:spcPct val="0"/>
        </a:spcAft>
        <a:buChar char="•"/>
        <a:defRPr sz="20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a:lum/>
          </a:blip>
          <a:srcRect/>
          <a:stretch>
            <a:fillRect/>
          </a:stretch>
        </a:blipFill>
        <a:effectLst/>
      </p:bgPr>
    </p:bg>
    <p:spTree>
      <p:nvGrpSpPr>
        <p:cNvPr id="1" name=""/>
        <p:cNvGrpSpPr/>
        <p:nvPr/>
      </p:nvGrpSpPr>
      <p:grpSpPr>
        <a:xfrm>
          <a:off x="0" y="0"/>
          <a:ext cx="0" cy="0"/>
          <a:chOff x="0" y="0"/>
          <a:chExt cx="0" cy="0"/>
        </a:xfrm>
      </p:grpSpPr>
      <p:sp>
        <p:nvSpPr>
          <p:cNvPr id="15363" name="Text Box 3"/>
          <p:cNvSpPr txBox="1">
            <a:spLocks noChangeArrowheads="1"/>
          </p:cNvSpPr>
          <p:nvPr/>
        </p:nvSpPr>
        <p:spPr bwMode="auto">
          <a:xfrm>
            <a:off x="339724" y="549275"/>
            <a:ext cx="7181216" cy="3293209"/>
          </a:xfrm>
          <a:prstGeom prst="rect">
            <a:avLst/>
          </a:prstGeom>
          <a:noFill/>
          <a:ln w="9525">
            <a:noFill/>
            <a:miter lim="800000"/>
            <a:headEnd/>
            <a:tailEnd/>
          </a:ln>
        </p:spPr>
        <p:txBody>
          <a:bodyPr wrap="square">
            <a:spAutoFit/>
          </a:bodyPr>
          <a:lstStyle/>
          <a:p>
            <a:r>
              <a:rPr lang="en-US" sz="3600" b="1" dirty="0" smtClean="0"/>
              <a:t>Effects of Minimal Regulations on Commercial Human Spaceflight and Public Risk Acceptance</a:t>
            </a:r>
          </a:p>
          <a:p>
            <a:endParaRPr lang="en-US" sz="2000" b="1" dirty="0"/>
          </a:p>
          <a:p>
            <a:r>
              <a:rPr lang="en-US" sz="2000" b="1" dirty="0" smtClean="0"/>
              <a:t>Results of Nov 2011 Public Opinion Poll</a:t>
            </a:r>
          </a:p>
          <a:p>
            <a:r>
              <a:rPr lang="en-US" sz="2000" b="1" dirty="0" smtClean="0"/>
              <a:t>Presented to COMSTAC Business/Legal Working Group</a:t>
            </a:r>
          </a:p>
        </p:txBody>
      </p:sp>
      <p:sp>
        <p:nvSpPr>
          <p:cNvPr id="15364" name="Text Box 4"/>
          <p:cNvSpPr txBox="1">
            <a:spLocks noChangeArrowheads="1"/>
          </p:cNvSpPr>
          <p:nvPr/>
        </p:nvSpPr>
        <p:spPr bwMode="auto">
          <a:xfrm>
            <a:off x="338138" y="4011373"/>
            <a:ext cx="4127500" cy="1061829"/>
          </a:xfrm>
          <a:prstGeom prst="rect">
            <a:avLst/>
          </a:prstGeom>
          <a:noFill/>
          <a:ln w="9525">
            <a:noFill/>
            <a:miter lim="800000"/>
            <a:headEnd/>
            <a:tailEnd/>
          </a:ln>
        </p:spPr>
        <p:txBody>
          <a:bodyPr>
            <a:spAutoFit/>
          </a:bodyPr>
          <a:lstStyle/>
          <a:p>
            <a:r>
              <a:rPr lang="en-US" sz="1800" dirty="0" smtClean="0"/>
              <a:t>Ed Springer</a:t>
            </a:r>
            <a:endParaRPr lang="en-US" sz="1800" dirty="0"/>
          </a:p>
          <a:p>
            <a:endParaRPr lang="en-US" sz="1800" dirty="0"/>
          </a:p>
          <a:p>
            <a:pPr>
              <a:spcBef>
                <a:spcPct val="50000"/>
              </a:spcBef>
            </a:pPr>
            <a:r>
              <a:rPr lang="en-US" sz="1800" dirty="0" smtClean="0"/>
              <a:t>10 May 2012</a:t>
            </a:r>
            <a:endParaRPr lang="en-US" sz="1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Respondents Personally Interested in Travelling into Suborbital Space</a:t>
            </a:r>
            <a:endParaRPr lang="en-US" dirty="0"/>
          </a:p>
        </p:txBody>
      </p:sp>
      <p:pic>
        <p:nvPicPr>
          <p:cNvPr id="6146" name="Picture 2"/>
          <p:cNvPicPr>
            <a:picLocks noChangeAspect="1" noChangeArrowheads="1"/>
          </p:cNvPicPr>
          <p:nvPr/>
        </p:nvPicPr>
        <p:blipFill>
          <a:blip r:embed="rId2"/>
          <a:srcRect/>
          <a:stretch>
            <a:fillRect/>
          </a:stretch>
        </p:blipFill>
        <p:spPr bwMode="auto">
          <a:xfrm>
            <a:off x="992004" y="1190457"/>
            <a:ext cx="7208600" cy="4572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13180" y="0"/>
            <a:ext cx="9157179" cy="601675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Respondent Informed Risk Acceptance for Suborbital Space Travel</a:t>
            </a:r>
            <a:endParaRPr lang="en-US" dirty="0"/>
          </a:p>
        </p:txBody>
      </p:sp>
      <p:pic>
        <p:nvPicPr>
          <p:cNvPr id="7170" name="Picture 2"/>
          <p:cNvPicPr>
            <a:picLocks noChangeAspect="1" noChangeArrowheads="1"/>
          </p:cNvPicPr>
          <p:nvPr/>
        </p:nvPicPr>
        <p:blipFill>
          <a:blip r:embed="rId2"/>
          <a:srcRect/>
          <a:stretch>
            <a:fillRect/>
          </a:stretch>
        </p:blipFill>
        <p:spPr bwMode="auto">
          <a:xfrm>
            <a:off x="64008" y="1647016"/>
            <a:ext cx="8997696" cy="339132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Respondents Who Would Consider Travelling into Suborbital Space without Cost Considerations</a:t>
            </a:r>
            <a:endParaRPr lang="en-US" dirty="0"/>
          </a:p>
        </p:txBody>
      </p:sp>
      <p:pic>
        <p:nvPicPr>
          <p:cNvPr id="8194" name="Picture 2"/>
          <p:cNvPicPr>
            <a:picLocks noChangeAspect="1" noChangeArrowheads="1"/>
          </p:cNvPicPr>
          <p:nvPr/>
        </p:nvPicPr>
        <p:blipFill>
          <a:blip r:embed="rId2"/>
          <a:srcRect/>
          <a:stretch>
            <a:fillRect/>
          </a:stretch>
        </p:blipFill>
        <p:spPr bwMode="auto">
          <a:xfrm>
            <a:off x="728809" y="1177635"/>
            <a:ext cx="7627513" cy="4572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Respondents Who Would Consider Suborbital Space Travel by Category</a:t>
            </a:r>
            <a:endParaRPr lang="en-US" dirty="0"/>
          </a:p>
        </p:txBody>
      </p:sp>
      <p:pic>
        <p:nvPicPr>
          <p:cNvPr id="2050"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710849" y="2212848"/>
            <a:ext cx="7763308" cy="2359152"/>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8431221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Maximum Expenditure for a Suborbital Tourism Ticket within Current Financial Means</a:t>
            </a:r>
            <a:endParaRPr lang="en-US" dirty="0"/>
          </a:p>
        </p:txBody>
      </p:sp>
      <p:pic>
        <p:nvPicPr>
          <p:cNvPr id="9218" name="Picture 2"/>
          <p:cNvPicPr>
            <a:picLocks noChangeAspect="1" noChangeArrowheads="1"/>
          </p:cNvPicPr>
          <p:nvPr/>
        </p:nvPicPr>
        <p:blipFill>
          <a:blip r:embed="rId2"/>
          <a:srcRect/>
          <a:stretch>
            <a:fillRect/>
          </a:stretch>
        </p:blipFill>
        <p:spPr bwMode="auto">
          <a:xfrm>
            <a:off x="714961" y="1191482"/>
            <a:ext cx="7627513" cy="4572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sp>
        <p:nvSpPr>
          <p:cNvPr id="3" name="Content Placeholder 2"/>
          <p:cNvSpPr>
            <a:spLocks noGrp="1"/>
          </p:cNvSpPr>
          <p:nvPr>
            <p:ph idx="1"/>
          </p:nvPr>
        </p:nvSpPr>
        <p:spPr/>
        <p:txBody>
          <a:bodyPr/>
          <a:lstStyle/>
          <a:p>
            <a:r>
              <a:rPr lang="en-US" dirty="0"/>
              <a:t>S</a:t>
            </a:r>
            <a:r>
              <a:rPr lang="en-US" dirty="0" smtClean="0"/>
              <a:t>ingle </a:t>
            </a:r>
            <a:r>
              <a:rPr lang="en-US" dirty="0"/>
              <a:t>respondents were more inclined to travel into suborbital space than the married respondents (85.7% to 53.6% </a:t>
            </a:r>
            <a:r>
              <a:rPr lang="en-US" dirty="0" smtClean="0"/>
              <a:t>respectively)</a:t>
            </a:r>
          </a:p>
          <a:p>
            <a:r>
              <a:rPr lang="en-US" dirty="0" smtClean="0"/>
              <a:t>Aerospace workers were </a:t>
            </a:r>
            <a:r>
              <a:rPr lang="en-US" dirty="0"/>
              <a:t>more inclined to travel into suborbital space than the </a:t>
            </a:r>
            <a:r>
              <a:rPr lang="en-US" dirty="0" smtClean="0"/>
              <a:t>non-aerospace workers (80.8% </a:t>
            </a:r>
            <a:r>
              <a:rPr lang="en-US" dirty="0"/>
              <a:t>to </a:t>
            </a:r>
            <a:r>
              <a:rPr lang="en-US" dirty="0" smtClean="0"/>
              <a:t>54.1% respectively)</a:t>
            </a:r>
          </a:p>
          <a:p>
            <a:r>
              <a:rPr lang="en-US" dirty="0"/>
              <a:t>U</a:t>
            </a:r>
            <a:r>
              <a:rPr lang="en-US" dirty="0" smtClean="0"/>
              <a:t>nder </a:t>
            </a:r>
            <a:r>
              <a:rPr lang="en-US" dirty="0"/>
              <a:t>age 50 respondents were more likely to consider a trip into suborbital space than the age 50 and over respondents (73.4% to 42.6% respectively</a:t>
            </a:r>
            <a:r>
              <a:rPr lang="en-US" dirty="0" smtClean="0"/>
              <a:t>)</a:t>
            </a:r>
          </a:p>
          <a:p>
            <a:r>
              <a:rPr lang="en-US" dirty="0" smtClean="0"/>
              <a:t>42.6</a:t>
            </a:r>
            <a:r>
              <a:rPr lang="en-US" dirty="0"/>
              <a:t>% of age 50 and over respondents personally interested in suborbital space </a:t>
            </a:r>
            <a:r>
              <a:rPr lang="en-US" dirty="0" smtClean="0"/>
              <a:t>were </a:t>
            </a:r>
            <a:r>
              <a:rPr lang="en-US" dirty="0"/>
              <a:t>willing to accept more risk to do so than the 73.4% of the younger </a:t>
            </a:r>
            <a:r>
              <a:rPr lang="en-US" dirty="0" smtClean="0"/>
              <a:t>respondents</a:t>
            </a:r>
          </a:p>
          <a:p>
            <a:pPr lvl="1"/>
            <a:r>
              <a:rPr lang="en-US" sz="1800" dirty="0" smtClean="0"/>
              <a:t>The </a:t>
            </a:r>
            <a:r>
              <a:rPr lang="en-US" sz="1800" dirty="0"/>
              <a:t>willing age 50 plus respondents were more inclined to accept automobile equivalent risk whereas the willing younger respondents leaned closer towards commercial airline risk acceptance (much safer than automobiles</a:t>
            </a:r>
            <a:r>
              <a:rPr lang="en-US" sz="1800" dirty="0" smtClean="0"/>
              <a:t>)</a:t>
            </a:r>
            <a:endParaRPr lang="en-US" sz="1800" dirty="0"/>
          </a:p>
          <a:p>
            <a:endParaRPr lang="en-US" dirty="0"/>
          </a:p>
        </p:txBody>
      </p:sp>
    </p:spTree>
    <p:extLst>
      <p:ext uri="{BB962C8B-B14F-4D97-AF65-F5344CB8AC3E}">
        <p14:creationId xmlns="" xmlns:p14="http://schemas.microsoft.com/office/powerpoint/2010/main" val="35481528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lstStyle/>
          <a:p>
            <a:r>
              <a:rPr lang="en-US" dirty="0"/>
              <a:t>The </a:t>
            </a:r>
            <a:r>
              <a:rPr lang="en-US" dirty="0" smtClean="0"/>
              <a:t>general</a:t>
            </a:r>
            <a:r>
              <a:rPr lang="en-US" dirty="0" smtClean="0"/>
              <a:t> </a:t>
            </a:r>
            <a:r>
              <a:rPr lang="en-US" dirty="0"/>
              <a:t>public believes the government should do more than what is currently captured in the FAA Part 460 regulations to protect crew and passengers during suborbital space </a:t>
            </a:r>
            <a:r>
              <a:rPr lang="en-US" dirty="0" smtClean="0"/>
              <a:t>flights</a:t>
            </a:r>
          </a:p>
          <a:p>
            <a:r>
              <a:rPr lang="en-US" dirty="0" smtClean="0"/>
              <a:t>The </a:t>
            </a:r>
            <a:r>
              <a:rPr lang="en-US" dirty="0"/>
              <a:t>general public is not willing to take more risk as a suborbital space flight passenger than they accept by driving or being a passenger in an </a:t>
            </a:r>
            <a:r>
              <a:rPr lang="en-US" dirty="0" smtClean="0"/>
              <a:t>automobile</a:t>
            </a:r>
          </a:p>
          <a:p>
            <a:r>
              <a:rPr lang="en-US" dirty="0" smtClean="0"/>
              <a:t>The </a:t>
            </a:r>
            <a:r>
              <a:rPr lang="en-US" dirty="0"/>
              <a:t>emerging suborbital space industry is technologically and financially unhindered by the current Part 460 requirements but may have a limited customer base due to minimal human survivability regulations and </a:t>
            </a:r>
            <a:r>
              <a:rPr lang="en-US" dirty="0" smtClean="0"/>
              <a:t>mandated notifications informing participants </a:t>
            </a:r>
            <a:r>
              <a:rPr lang="en-US" dirty="0"/>
              <a:t>that the United States </a:t>
            </a:r>
            <a:r>
              <a:rPr lang="en-US" dirty="0" smtClean="0"/>
              <a:t>government </a:t>
            </a:r>
            <a:r>
              <a:rPr lang="en-US" dirty="0"/>
              <a:t>has not certified the </a:t>
            </a:r>
            <a:r>
              <a:rPr lang="en-US" dirty="0" smtClean="0"/>
              <a:t>reusable launch </a:t>
            </a:r>
            <a:r>
              <a:rPr lang="en-US" dirty="0"/>
              <a:t>vehicle </a:t>
            </a:r>
            <a:r>
              <a:rPr lang="en-US" dirty="0" smtClean="0"/>
              <a:t>as </a:t>
            </a:r>
            <a:r>
              <a:rPr lang="en-US" dirty="0"/>
              <a:t>safe for carrying crew or space flight </a:t>
            </a:r>
            <a:r>
              <a:rPr lang="en-US" dirty="0" smtClean="0"/>
              <a:t>participants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r>
              <a:rPr lang="en-US" dirty="0" smtClean="0"/>
              <a:t>Purpose</a:t>
            </a:r>
          </a:p>
          <a:p>
            <a:r>
              <a:rPr lang="en-US" dirty="0" smtClean="0"/>
              <a:t>Background</a:t>
            </a:r>
          </a:p>
          <a:p>
            <a:r>
              <a:rPr lang="en-US" dirty="0" smtClean="0"/>
              <a:t>Research Methodology</a:t>
            </a:r>
          </a:p>
          <a:p>
            <a:r>
              <a:rPr lang="en-US" dirty="0" smtClean="0"/>
              <a:t>Results</a:t>
            </a:r>
          </a:p>
          <a:p>
            <a:r>
              <a:rPr lang="en-US" dirty="0" smtClean="0"/>
              <a:t>Conclusions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a:t>
            </a:r>
            <a:endParaRPr lang="en-US" dirty="0"/>
          </a:p>
        </p:txBody>
      </p:sp>
      <p:sp>
        <p:nvSpPr>
          <p:cNvPr id="3" name="Content Placeholder 2"/>
          <p:cNvSpPr>
            <a:spLocks noGrp="1"/>
          </p:cNvSpPr>
          <p:nvPr>
            <p:ph idx="1"/>
          </p:nvPr>
        </p:nvSpPr>
        <p:spPr/>
        <p:txBody>
          <a:bodyPr/>
          <a:lstStyle/>
          <a:p>
            <a:r>
              <a:rPr lang="en-US" dirty="0"/>
              <a:t>Report findings and results from a public opinion study relating to government regulation of commercial suborbital human spaceflight and </a:t>
            </a:r>
            <a:r>
              <a:rPr lang="en-US" dirty="0" smtClean="0"/>
              <a:t>public risk acceptance</a:t>
            </a:r>
          </a:p>
          <a:p>
            <a:r>
              <a:rPr lang="en-US" dirty="0" smtClean="0"/>
              <a:t>Three </a:t>
            </a:r>
            <a:r>
              <a:rPr lang="en-US" dirty="0"/>
              <a:t>primary focus areas </a:t>
            </a:r>
            <a:r>
              <a:rPr lang="en-US" dirty="0" smtClean="0"/>
              <a:t>addressed:</a:t>
            </a:r>
          </a:p>
          <a:p>
            <a:pPr lvl="1"/>
            <a:r>
              <a:rPr lang="en-US" dirty="0"/>
              <a:t>D</a:t>
            </a:r>
            <a:r>
              <a:rPr lang="en-US" dirty="0" smtClean="0"/>
              <a:t>oes </a:t>
            </a:r>
            <a:r>
              <a:rPr lang="en-US" dirty="0"/>
              <a:t>the general public feel the government should be more proactive to ensure human survivability during commercial suborbital space flight </a:t>
            </a:r>
            <a:r>
              <a:rPr lang="en-US" dirty="0" smtClean="0"/>
              <a:t>activities?</a:t>
            </a:r>
          </a:p>
          <a:p>
            <a:pPr lvl="1"/>
            <a:r>
              <a:rPr lang="en-US" dirty="0"/>
              <a:t>H</a:t>
            </a:r>
            <a:r>
              <a:rPr lang="en-US" dirty="0" smtClean="0"/>
              <a:t>ow </a:t>
            </a:r>
            <a:r>
              <a:rPr lang="en-US" dirty="0"/>
              <a:t>much risk is the general public willing to accept to be a suborbital space </a:t>
            </a:r>
            <a:r>
              <a:rPr lang="en-US" dirty="0" smtClean="0"/>
              <a:t>traveler?</a:t>
            </a:r>
          </a:p>
          <a:p>
            <a:pPr lvl="1"/>
            <a:r>
              <a:rPr lang="en-US" dirty="0"/>
              <a:t>W</a:t>
            </a:r>
            <a:r>
              <a:rPr lang="en-US" dirty="0" smtClean="0"/>
              <a:t>hat </a:t>
            </a:r>
            <a:r>
              <a:rPr lang="en-US" dirty="0"/>
              <a:t>are the effects of the current Part 460 requirements on industry?  In particular, does the minimal regulation approach provide industry </a:t>
            </a:r>
            <a:r>
              <a:rPr lang="en-US" dirty="0" smtClean="0"/>
              <a:t>advantages </a:t>
            </a:r>
            <a:r>
              <a:rPr lang="en-US" dirty="0"/>
              <a:t>that outweigh public interest in accepting risk in </a:t>
            </a:r>
            <a:r>
              <a:rPr lang="en-US" dirty="0" smtClean="0"/>
              <a:t>minimally </a:t>
            </a:r>
            <a:r>
              <a:rPr lang="en-US" dirty="0"/>
              <a:t>regulated endeavors</a:t>
            </a:r>
            <a:r>
              <a:rPr lang="en-US" dirty="0" smtClean="0"/>
              <a:t>?</a:t>
            </a:r>
            <a:endParaRPr lang="en-US" dirty="0"/>
          </a:p>
        </p:txBody>
      </p:sp>
    </p:spTree>
    <p:extLst>
      <p:ext uri="{BB962C8B-B14F-4D97-AF65-F5344CB8AC3E}">
        <p14:creationId xmlns="" xmlns:p14="http://schemas.microsoft.com/office/powerpoint/2010/main" val="39574538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lstStyle/>
          <a:p>
            <a:r>
              <a:rPr lang="en-US" dirty="0"/>
              <a:t>In December 2006, The Federal Aviation Administration (FAA), Office of Commercial Space Transportation (AST), codified Human Space Flight Requirements (Code of Federal Regulations, Title 14, Chapter III, Part 460) to enable human space flight aboard commercial rockets as directed by the Commercial Space Launch Amendments Act (CSLAA) of </a:t>
            </a:r>
            <a:r>
              <a:rPr lang="en-US" dirty="0" smtClean="0"/>
              <a:t>2004</a:t>
            </a:r>
          </a:p>
          <a:p>
            <a:r>
              <a:rPr lang="en-US" dirty="0" smtClean="0"/>
              <a:t>While these </a:t>
            </a:r>
            <a:r>
              <a:rPr lang="en-US" dirty="0"/>
              <a:t>requirements maintain public safety, they do very little to ensure the health, safety and survival of the crew and </a:t>
            </a:r>
            <a:r>
              <a:rPr lang="en-US" dirty="0" smtClean="0"/>
              <a:t>passengers</a:t>
            </a:r>
          </a:p>
          <a:p>
            <a:r>
              <a:rPr lang="en-US" dirty="0" smtClean="0"/>
              <a:t>Part 460 </a:t>
            </a:r>
            <a:r>
              <a:rPr lang="en-US" dirty="0"/>
              <a:t>regulations require “informed consent” agreements for all space flight </a:t>
            </a:r>
            <a:r>
              <a:rPr lang="en-US" dirty="0" smtClean="0"/>
              <a:t>participants</a:t>
            </a:r>
          </a:p>
          <a:p>
            <a:pPr lvl="1"/>
            <a:r>
              <a:rPr lang="en-US" sz="1800" dirty="0" smtClean="0"/>
              <a:t>These </a:t>
            </a:r>
            <a:r>
              <a:rPr lang="en-US" sz="1800" dirty="0"/>
              <a:t>agreements are intended to inform passengers of the dangers and risks of space flight thereby reliving the government and space flight operators from any liability in the event of a mishap, accident or </a:t>
            </a:r>
            <a:r>
              <a:rPr lang="en-US" sz="1800" dirty="0" smtClean="0"/>
              <a:t>fatality</a:t>
            </a:r>
            <a:endParaRPr lang="en-US" sz="1800" dirty="0"/>
          </a:p>
        </p:txBody>
      </p:sp>
    </p:spTree>
    <p:extLst>
      <p:ext uri="{BB962C8B-B14F-4D97-AF65-F5344CB8AC3E}">
        <p14:creationId xmlns="" xmlns:p14="http://schemas.microsoft.com/office/powerpoint/2010/main" val="36491697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Research Methodology - Survey</a:t>
            </a:r>
            <a:endParaRPr lang="en-US" dirty="0"/>
          </a:p>
        </p:txBody>
      </p:sp>
      <p:sp>
        <p:nvSpPr>
          <p:cNvPr id="10" name="Content Placeholder 9"/>
          <p:cNvSpPr>
            <a:spLocks noGrp="1"/>
          </p:cNvSpPr>
          <p:nvPr>
            <p:ph idx="1"/>
          </p:nvPr>
        </p:nvSpPr>
        <p:spPr/>
        <p:txBody>
          <a:bodyPr/>
          <a:lstStyle/>
          <a:p>
            <a:r>
              <a:rPr lang="en-US" sz="1800" dirty="0"/>
              <a:t>O</a:t>
            </a:r>
            <a:r>
              <a:rPr lang="en-US" sz="1800" dirty="0" smtClean="0"/>
              <a:t>nline public opinion poll was conducted in November 2011</a:t>
            </a:r>
          </a:p>
          <a:p>
            <a:r>
              <a:rPr lang="en-US" sz="1800" dirty="0"/>
              <a:t>The representative public population was 300 survey </a:t>
            </a:r>
            <a:r>
              <a:rPr lang="en-US" sz="1800" dirty="0" smtClean="0"/>
              <a:t>invitees (</a:t>
            </a:r>
            <a:r>
              <a:rPr lang="en-US" sz="1800" dirty="0"/>
              <a:t>176 males and 124 </a:t>
            </a:r>
            <a:r>
              <a:rPr lang="en-US" sz="1800" dirty="0" smtClean="0"/>
              <a:t>females)</a:t>
            </a:r>
          </a:p>
          <a:p>
            <a:r>
              <a:rPr lang="en-US" sz="1800" dirty="0" smtClean="0"/>
              <a:t>Of </a:t>
            </a:r>
            <a:r>
              <a:rPr lang="en-US" sz="1800" dirty="0"/>
              <a:t>the population, 111 people electronically submitted </a:t>
            </a:r>
            <a:r>
              <a:rPr lang="en-US" sz="1800" dirty="0" smtClean="0"/>
              <a:t>responses (return </a:t>
            </a:r>
            <a:r>
              <a:rPr lang="en-US" sz="1800" dirty="0"/>
              <a:t>rate of 37</a:t>
            </a:r>
            <a:r>
              <a:rPr lang="en-US" sz="1800" dirty="0" smtClean="0"/>
              <a:t>%) - confidence </a:t>
            </a:r>
            <a:r>
              <a:rPr lang="en-US" sz="1800" dirty="0"/>
              <a:t>interval (error) of 7.4% at the 95% confidence </a:t>
            </a:r>
            <a:r>
              <a:rPr lang="en-US" sz="1800" dirty="0" smtClean="0"/>
              <a:t>level</a:t>
            </a:r>
          </a:p>
          <a:p>
            <a:r>
              <a:rPr lang="en-US" sz="1800" dirty="0" smtClean="0"/>
              <a:t>The intent of the survey was to collect respondent demographics, </a:t>
            </a:r>
            <a:r>
              <a:rPr lang="en-US" sz="1800" dirty="0"/>
              <a:t>attitudes toward commercial human space flight, attitudes toward government roles and </a:t>
            </a:r>
            <a:r>
              <a:rPr lang="en-US" sz="1800" dirty="0" smtClean="0"/>
              <a:t>responsibilities, </a:t>
            </a:r>
            <a:r>
              <a:rPr lang="en-US" sz="1800" dirty="0"/>
              <a:t>and attitudes towards entrepreneurial activities that are inherently </a:t>
            </a:r>
            <a:r>
              <a:rPr lang="en-US" sz="1800" dirty="0" smtClean="0"/>
              <a:t>risky</a:t>
            </a:r>
          </a:p>
          <a:p>
            <a:r>
              <a:rPr lang="en-US" sz="1800" dirty="0"/>
              <a:t>S</a:t>
            </a:r>
            <a:r>
              <a:rPr lang="en-US" sz="1800" dirty="0" smtClean="0"/>
              <a:t>urvey </a:t>
            </a:r>
            <a:r>
              <a:rPr lang="en-US" sz="1800" dirty="0"/>
              <a:t>participants were not provided with any background information pertaining to suborbital spaceflight and most likely had no familiarity with the current Part 460 Human Space Flight requirements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Number of Male and Female Respondents</a:t>
            </a:r>
            <a:endParaRPr lang="en-US" dirty="0"/>
          </a:p>
        </p:txBody>
      </p:sp>
      <p:pic>
        <p:nvPicPr>
          <p:cNvPr id="2050" name="Picture 2"/>
          <p:cNvPicPr>
            <a:picLocks noChangeAspect="1" noChangeArrowheads="1"/>
          </p:cNvPicPr>
          <p:nvPr/>
        </p:nvPicPr>
        <p:blipFill>
          <a:blip r:embed="rId2"/>
          <a:srcRect/>
          <a:stretch>
            <a:fillRect/>
          </a:stretch>
        </p:blipFill>
        <p:spPr bwMode="auto">
          <a:xfrm>
            <a:off x="728805" y="1177637"/>
            <a:ext cx="7627513" cy="4572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Number of Respondents by Age Category</a:t>
            </a:r>
            <a:endParaRPr lang="en-US" dirty="0"/>
          </a:p>
        </p:txBody>
      </p:sp>
      <p:pic>
        <p:nvPicPr>
          <p:cNvPr id="3074" name="Picture 2"/>
          <p:cNvPicPr>
            <a:picLocks noChangeAspect="1" noChangeArrowheads="1"/>
          </p:cNvPicPr>
          <p:nvPr/>
        </p:nvPicPr>
        <p:blipFill>
          <a:blip r:embed="rId2"/>
          <a:srcRect/>
          <a:stretch>
            <a:fillRect/>
          </a:stretch>
        </p:blipFill>
        <p:spPr bwMode="auto">
          <a:xfrm>
            <a:off x="1005618" y="1185286"/>
            <a:ext cx="7120057" cy="4572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Respondent Family and Significant Other Status</a:t>
            </a:r>
            <a:endParaRPr lang="en-US" dirty="0"/>
          </a:p>
        </p:txBody>
      </p:sp>
      <p:pic>
        <p:nvPicPr>
          <p:cNvPr id="4098" name="Picture 2"/>
          <p:cNvPicPr>
            <a:picLocks noChangeAspect="1" noChangeArrowheads="1"/>
          </p:cNvPicPr>
          <p:nvPr/>
        </p:nvPicPr>
        <p:blipFill>
          <a:blip r:embed="rId2"/>
          <a:srcRect/>
          <a:stretch>
            <a:fillRect/>
          </a:stretch>
        </p:blipFill>
        <p:spPr bwMode="auto">
          <a:xfrm>
            <a:off x="784238" y="1191482"/>
            <a:ext cx="7627521" cy="4572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Respondents Linked to Past or Present Aerospace Industry Employment</a:t>
            </a:r>
            <a:endParaRPr lang="en-US" dirty="0"/>
          </a:p>
        </p:txBody>
      </p:sp>
      <p:pic>
        <p:nvPicPr>
          <p:cNvPr id="5122" name="Picture 2"/>
          <p:cNvPicPr>
            <a:picLocks noChangeAspect="1" noChangeArrowheads="1"/>
          </p:cNvPicPr>
          <p:nvPr/>
        </p:nvPicPr>
        <p:blipFill>
          <a:blip r:embed="rId2"/>
          <a:srcRect/>
          <a:stretch>
            <a:fillRect/>
          </a:stretch>
        </p:blipFill>
        <p:spPr bwMode="auto">
          <a:xfrm>
            <a:off x="742672" y="1191482"/>
            <a:ext cx="7627521" cy="4572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no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742950" marR="0" indent="-285750" algn="l" defTabSz="914400" rtl="0" eaLnBrk="1" fontAlgn="base" latinLnBrk="0" hangingPunct="1">
          <a:lnSpc>
            <a:spcPct val="90000"/>
          </a:lnSpc>
          <a:spcBef>
            <a:spcPct val="0"/>
          </a:spcBef>
          <a:spcAft>
            <a:spcPct val="0"/>
          </a:spcAft>
          <a:buClrTx/>
          <a:buSzTx/>
          <a:buFontTx/>
          <a:buNone/>
          <a:tabLst/>
          <a:defRPr kumimoji="0" sz="1400" b="0"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90000"/>
          </a:lnSpc>
          <a:spcBef>
            <a:spcPct val="0"/>
          </a:spcBef>
          <a:spcAft>
            <a:spcPct val="0"/>
          </a:spcAft>
          <a:buClrTx/>
          <a:buSzTx/>
          <a:buFontTx/>
          <a:buNone/>
          <a:tabLst/>
          <a:defRPr kumimoji="0" lang="en-US" sz="1400" b="0" i="0" u="none" strike="noStrike" cap="none" normalizeH="0" baseline="0" smtClean="0">
            <a:ln>
              <a:noFill/>
            </a:ln>
            <a:solidFill>
              <a:schemeClr val="bg1"/>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14531</TotalTime>
  <Words>722</Words>
  <Application>Microsoft Office PowerPoint</Application>
  <PresentationFormat>On-screen Show (4:3)</PresentationFormat>
  <Paragraphs>51</Paragraphs>
  <Slides>17</Slides>
  <Notes>2</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Default Design</vt:lpstr>
      <vt:lpstr>Slide 0</vt:lpstr>
      <vt:lpstr>Overview</vt:lpstr>
      <vt:lpstr>Purpose</vt:lpstr>
      <vt:lpstr>Background</vt:lpstr>
      <vt:lpstr>Research Methodology - Survey</vt:lpstr>
      <vt:lpstr>Number of Male and Female Respondents</vt:lpstr>
      <vt:lpstr>Number of Respondents by Age Category</vt:lpstr>
      <vt:lpstr>Respondent Family and Significant Other Status</vt:lpstr>
      <vt:lpstr>Respondents Linked to Past or Present Aerospace Industry Employment</vt:lpstr>
      <vt:lpstr>Respondents Personally Interested in Travelling into Suborbital Space</vt:lpstr>
      <vt:lpstr>Slide 10</vt:lpstr>
      <vt:lpstr>Respondent Informed Risk Acceptance for Suborbital Space Travel</vt:lpstr>
      <vt:lpstr>Respondents Who Would Consider Travelling into Suborbital Space without Cost Considerations</vt:lpstr>
      <vt:lpstr>Respondents Who Would Consider Suborbital Space Travel by Category</vt:lpstr>
      <vt:lpstr>Maximum Expenditure for a Suborbital Tourism Ticket within Current Financial Means</vt:lpstr>
      <vt:lpstr>Results</vt:lpstr>
      <vt:lpstr>Conclusions</vt:lpstr>
    </vt:vector>
  </TitlesOfParts>
  <Company>FAA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MTONEY</dc:creator>
  <cp:lastModifiedBy>FAA</cp:lastModifiedBy>
  <cp:revision>920</cp:revision>
  <dcterms:created xsi:type="dcterms:W3CDTF">2005-01-28T20:32:53Z</dcterms:created>
  <dcterms:modified xsi:type="dcterms:W3CDTF">2012-05-10T10:03:09Z</dcterms:modified>
</cp:coreProperties>
</file>