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3" r:id="rId2"/>
    <p:sldId id="256" r:id="rId3"/>
    <p:sldId id="284" r:id="rId4"/>
    <p:sldId id="272" r:id="rId5"/>
    <p:sldId id="266" r:id="rId6"/>
    <p:sldId id="267" r:id="rId7"/>
    <p:sldId id="257" r:id="rId8"/>
    <p:sldId id="260" r:id="rId9"/>
    <p:sldId id="286" r:id="rId10"/>
    <p:sldId id="279" r:id="rId11"/>
    <p:sldId id="280" r:id="rId12"/>
    <p:sldId id="281" r:id="rId13"/>
    <p:sldId id="258" r:id="rId14"/>
    <p:sldId id="285" r:id="rId15"/>
    <p:sldId id="268" r:id="rId16"/>
    <p:sldId id="269" r:id="rId17"/>
    <p:sldId id="259" r:id="rId18"/>
    <p:sldId id="271" r:id="rId19"/>
    <p:sldId id="265" r:id="rId20"/>
    <p:sldId id="263" r:id="rId21"/>
    <p:sldId id="283" r:id="rId22"/>
    <p:sldId id="282"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555"/>
    <a:srgbClr val="343354"/>
    <a:srgbClr val="FF66FF"/>
    <a:srgbClr val="343252"/>
    <a:srgbClr val="FF3399"/>
    <a:srgbClr val="1D2F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96370" autoAdjust="0"/>
  </p:normalViewPr>
  <p:slideViewPr>
    <p:cSldViewPr snapToGrid="0">
      <p:cViewPr varScale="1">
        <p:scale>
          <a:sx n="77" d="100"/>
          <a:sy n="77" d="100"/>
        </p:scale>
        <p:origin x="54" y="6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E1F7DB-2162-45BE-B795-FF7DE6D7E582}" type="datetimeFigureOut">
              <a:rPr lang="en-US" smtClean="0"/>
              <a:t>5/5/2020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CB8A9D4-F4CE-4935-BE02-CA82D8A55E73}" type="slidenum">
              <a:rPr lang="en-US" smtClean="0"/>
              <a:t>‹#›</a:t>
            </a:fld>
            <a:endParaRPr lang="en-US"/>
          </a:p>
        </p:txBody>
      </p:sp>
    </p:spTree>
    <p:extLst>
      <p:ext uri="{BB962C8B-B14F-4D97-AF65-F5344CB8AC3E}">
        <p14:creationId xmlns:p14="http://schemas.microsoft.com/office/powerpoint/2010/main" val="183889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B8A9D4-F4CE-4935-BE02-CA82D8A55E73}" type="slidenum">
              <a:rPr lang="en-US" smtClean="0"/>
              <a:t>1</a:t>
            </a:fld>
            <a:endParaRPr lang="en-US"/>
          </a:p>
        </p:txBody>
      </p:sp>
    </p:spTree>
    <p:extLst>
      <p:ext uri="{BB962C8B-B14F-4D97-AF65-F5344CB8AC3E}">
        <p14:creationId xmlns:p14="http://schemas.microsoft.com/office/powerpoint/2010/main" val="1308014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B8A9D4-F4CE-4935-BE02-CA82D8A55E73}" type="slidenum">
              <a:rPr lang="en-US" smtClean="0"/>
              <a:t>2</a:t>
            </a:fld>
            <a:endParaRPr lang="en-US"/>
          </a:p>
        </p:txBody>
      </p:sp>
    </p:spTree>
    <p:extLst>
      <p:ext uri="{BB962C8B-B14F-4D97-AF65-F5344CB8AC3E}">
        <p14:creationId xmlns:p14="http://schemas.microsoft.com/office/powerpoint/2010/main" val="518689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B8A9D4-F4CE-4935-BE02-CA82D8A55E73}" type="slidenum">
              <a:rPr lang="en-US" smtClean="0"/>
              <a:t>3</a:t>
            </a:fld>
            <a:endParaRPr lang="en-US"/>
          </a:p>
        </p:txBody>
      </p:sp>
    </p:spTree>
    <p:extLst>
      <p:ext uri="{BB962C8B-B14F-4D97-AF65-F5344CB8AC3E}">
        <p14:creationId xmlns:p14="http://schemas.microsoft.com/office/powerpoint/2010/main" val="197152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B8A9D4-F4CE-4935-BE02-CA82D8A55E73}" type="slidenum">
              <a:rPr lang="en-US" smtClean="0"/>
              <a:t>4</a:t>
            </a:fld>
            <a:endParaRPr lang="en-US"/>
          </a:p>
        </p:txBody>
      </p:sp>
    </p:spTree>
    <p:extLst>
      <p:ext uri="{BB962C8B-B14F-4D97-AF65-F5344CB8AC3E}">
        <p14:creationId xmlns:p14="http://schemas.microsoft.com/office/powerpoint/2010/main" val="274732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B8A9D4-F4CE-4935-BE02-CA82D8A55E73}" type="slidenum">
              <a:rPr lang="en-US" smtClean="0"/>
              <a:t>11</a:t>
            </a:fld>
            <a:endParaRPr lang="en-US"/>
          </a:p>
        </p:txBody>
      </p:sp>
    </p:spTree>
    <p:extLst>
      <p:ext uri="{BB962C8B-B14F-4D97-AF65-F5344CB8AC3E}">
        <p14:creationId xmlns:p14="http://schemas.microsoft.com/office/powerpoint/2010/main" val="3135672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B8A9D4-F4CE-4935-BE02-CA82D8A55E73}" type="slidenum">
              <a:rPr lang="en-US" smtClean="0"/>
              <a:t>17</a:t>
            </a:fld>
            <a:endParaRPr lang="en-US"/>
          </a:p>
        </p:txBody>
      </p:sp>
    </p:spTree>
    <p:extLst>
      <p:ext uri="{BB962C8B-B14F-4D97-AF65-F5344CB8AC3E}">
        <p14:creationId xmlns:p14="http://schemas.microsoft.com/office/powerpoint/2010/main" val="2618760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B8A9D4-F4CE-4935-BE02-CA82D8A55E73}" type="slidenum">
              <a:rPr lang="en-US" smtClean="0"/>
              <a:t>21</a:t>
            </a:fld>
            <a:endParaRPr lang="en-US"/>
          </a:p>
        </p:txBody>
      </p:sp>
    </p:spTree>
    <p:extLst>
      <p:ext uri="{BB962C8B-B14F-4D97-AF65-F5344CB8AC3E}">
        <p14:creationId xmlns:p14="http://schemas.microsoft.com/office/powerpoint/2010/main" val="425114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438400" y="3159761"/>
            <a:ext cx="6096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1036320" y="1219200"/>
            <a:ext cx="100584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BA5406B7-6A56-43BB-8129-9868BA11C269}" type="datetimeFigureOut">
              <a:rPr lang="en-US" smtClean="0"/>
              <a:t>5/5/2020</a:t>
            </a:fld>
            <a:endParaRPr lang="en-US"/>
          </a:p>
        </p:txBody>
      </p:sp>
      <p:sp>
        <p:nvSpPr>
          <p:cNvPr id="16" name="Slide Number Placeholder 15"/>
          <p:cNvSpPr>
            <a:spLocks noGrp="1"/>
          </p:cNvSpPr>
          <p:nvPr>
            <p:ph type="sldNum" sz="quarter" idx="11"/>
          </p:nvPr>
        </p:nvSpPr>
        <p:spPr/>
        <p:txBody>
          <a:bodyPr/>
          <a:lstStyle/>
          <a:p>
            <a:fld id="{FC99CDA1-BBC5-49C2-9FD6-04080D81029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844800" y="685802"/>
            <a:ext cx="77216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5406B7-6A56-43BB-8129-9868BA11C26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9CDA1-BBC5-49C2-9FD6-04080D8102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406B7-6A56-43BB-8129-9868BA11C269}"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9CDA1-BBC5-49C2-9FD6-04080D81029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BA5406B7-6A56-43BB-8129-9868BA11C269}" type="datetimeFigureOut">
              <a:rPr lang="en-US" smtClean="0"/>
              <a:t>5/5/2020</a:t>
            </a:fld>
            <a:endParaRPr lang="en-US"/>
          </a:p>
        </p:txBody>
      </p:sp>
      <p:sp>
        <p:nvSpPr>
          <p:cNvPr id="15" name="Slide Number Placeholder 14"/>
          <p:cNvSpPr>
            <a:spLocks noGrp="1"/>
          </p:cNvSpPr>
          <p:nvPr>
            <p:ph type="sldNum" sz="quarter" idx="11"/>
          </p:nvPr>
        </p:nvSpPr>
        <p:spPr/>
        <p:txBody>
          <a:bodyPr/>
          <a:lstStyle/>
          <a:p>
            <a:fld id="{FC99CDA1-BBC5-49C2-9FD6-04080D81029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5689600" y="4074498"/>
            <a:ext cx="6096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6096000" y="4267368"/>
            <a:ext cx="49784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BA5406B7-6A56-43BB-8129-9868BA11C269}" type="datetimeFigureOut">
              <a:rPr lang="en-US" smtClean="0"/>
              <a:t>5/5/2020</a:t>
            </a:fld>
            <a:endParaRPr lang="en-US"/>
          </a:p>
        </p:txBody>
      </p:sp>
      <p:sp>
        <p:nvSpPr>
          <p:cNvPr id="13" name="Slide Number Placeholder 12"/>
          <p:cNvSpPr>
            <a:spLocks noGrp="1"/>
          </p:cNvSpPr>
          <p:nvPr>
            <p:ph type="sldNum" sz="quarter" idx="11"/>
          </p:nvPr>
        </p:nvSpPr>
        <p:spPr/>
        <p:txBody>
          <a:bodyPr/>
          <a:lstStyle/>
          <a:p>
            <a:fld id="{FC99CDA1-BBC5-49C2-9FD6-04080D81029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3048000" y="1905000"/>
            <a:ext cx="804672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A5406B7-6A56-43BB-8129-9868BA11C269}" type="datetimeFigureOut">
              <a:rPr lang="en-US" smtClean="0"/>
              <a:t>5/5/2020</a:t>
            </a:fld>
            <a:endParaRPr lang="en-US"/>
          </a:p>
        </p:txBody>
      </p:sp>
      <p:sp>
        <p:nvSpPr>
          <p:cNvPr id="9" name="Slide Number Placeholder 8"/>
          <p:cNvSpPr>
            <a:spLocks noGrp="1"/>
          </p:cNvSpPr>
          <p:nvPr>
            <p:ph type="sldNum" sz="quarter" idx="11"/>
          </p:nvPr>
        </p:nvSpPr>
        <p:spPr/>
        <p:txBody>
          <a:bodyPr/>
          <a:lstStyle/>
          <a:p>
            <a:fld id="{FC99CDA1-BBC5-49C2-9FD6-04080D81029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6705600" y="658369"/>
            <a:ext cx="4364736"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8160" y="661976"/>
            <a:ext cx="4364736"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5600" y="661976"/>
            <a:ext cx="4364736"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408853" y="520192"/>
            <a:ext cx="6096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6373707" y="520192"/>
            <a:ext cx="6096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BA5406B7-6A56-43BB-8129-9868BA11C269}" type="datetimeFigureOut">
              <a:rPr lang="en-US" smtClean="0"/>
              <a:t>5/5/2020</a:t>
            </a:fld>
            <a:endParaRPr lang="en-US"/>
          </a:p>
        </p:txBody>
      </p:sp>
      <p:sp>
        <p:nvSpPr>
          <p:cNvPr id="15" name="Slide Number Placeholder 14"/>
          <p:cNvSpPr>
            <a:spLocks noGrp="1"/>
          </p:cNvSpPr>
          <p:nvPr>
            <p:ph type="sldNum" sz="quarter" idx="11"/>
          </p:nvPr>
        </p:nvSpPr>
        <p:spPr/>
        <p:txBody>
          <a:bodyPr/>
          <a:lstStyle/>
          <a:p>
            <a:fld id="{FC99CDA1-BBC5-49C2-9FD6-04080D81029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BA5406B7-6A56-43BB-8129-9868BA11C269}" type="datetimeFigureOut">
              <a:rPr lang="en-US" smtClean="0"/>
              <a:t>5/5/2020</a:t>
            </a:fld>
            <a:endParaRPr lang="en-US"/>
          </a:p>
        </p:txBody>
      </p:sp>
      <p:sp>
        <p:nvSpPr>
          <p:cNvPr id="8" name="Slide Number Placeholder 7"/>
          <p:cNvSpPr>
            <a:spLocks noGrp="1"/>
          </p:cNvSpPr>
          <p:nvPr>
            <p:ph type="sldNum" sz="quarter" idx="11"/>
          </p:nvPr>
        </p:nvSpPr>
        <p:spPr/>
        <p:txBody>
          <a:bodyPr/>
          <a:lstStyle/>
          <a:p>
            <a:fld id="{FC99CDA1-BBC5-49C2-9FD6-04080D81029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5406B7-6A56-43BB-8129-9868BA11C269}" type="datetimeFigureOut">
              <a:rPr lang="en-US" smtClean="0"/>
              <a:t>5/5/2020</a:t>
            </a:fld>
            <a:endParaRPr lang="en-US"/>
          </a:p>
        </p:txBody>
      </p:sp>
      <p:sp>
        <p:nvSpPr>
          <p:cNvPr id="6" name="Slide Number Placeholder 5"/>
          <p:cNvSpPr>
            <a:spLocks noGrp="1"/>
          </p:cNvSpPr>
          <p:nvPr>
            <p:ph type="sldNum" sz="quarter" idx="11"/>
          </p:nvPr>
        </p:nvSpPr>
        <p:spPr/>
        <p:txBody>
          <a:bodyPr/>
          <a:lstStyle/>
          <a:p>
            <a:fld id="{FC99CDA1-BBC5-49C2-9FD6-04080D810290}"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7105227" y="1774588"/>
            <a:ext cx="6096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1117600" y="685801"/>
            <a:ext cx="57912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0" y="685801"/>
            <a:ext cx="34544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BA5406B7-6A56-43BB-8129-9868BA11C269}" type="datetimeFigureOut">
              <a:rPr lang="en-US" smtClean="0"/>
              <a:t>5/5/2020</a:t>
            </a:fld>
            <a:endParaRPr lang="en-US"/>
          </a:p>
        </p:txBody>
      </p:sp>
      <p:sp>
        <p:nvSpPr>
          <p:cNvPr id="16" name="Slide Number Placeholder 15"/>
          <p:cNvSpPr>
            <a:spLocks noGrp="1"/>
          </p:cNvSpPr>
          <p:nvPr>
            <p:ph type="sldNum" sz="quarter" idx="11"/>
          </p:nvPr>
        </p:nvSpPr>
        <p:spPr/>
        <p:txBody>
          <a:bodyPr/>
          <a:lstStyle/>
          <a:p>
            <a:fld id="{FC99CDA1-BBC5-49C2-9FD6-04080D81029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5600"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657600" y="3453047"/>
            <a:ext cx="67056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3247136" y="3331464"/>
            <a:ext cx="6096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BA5406B7-6A56-43BB-8129-9868BA11C269}" type="datetimeFigureOut">
              <a:rPr lang="en-US" smtClean="0"/>
              <a:t>5/5/2020</a:t>
            </a:fld>
            <a:endParaRPr lang="en-US"/>
          </a:p>
        </p:txBody>
      </p:sp>
      <p:sp>
        <p:nvSpPr>
          <p:cNvPr id="14" name="Slide Number Placeholder 13"/>
          <p:cNvSpPr>
            <a:spLocks noGrp="1"/>
          </p:cNvSpPr>
          <p:nvPr>
            <p:ph type="sldNum" sz="quarter" idx="11"/>
          </p:nvPr>
        </p:nvSpPr>
        <p:spPr/>
        <p:txBody>
          <a:bodyPr/>
          <a:lstStyle/>
          <a:p>
            <a:fld id="{FC99CDA1-BBC5-49C2-9FD6-04080D810290}"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830961" y="1038441"/>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557464" y="419133"/>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4370607" y="116855"/>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36320" y="4876800"/>
            <a:ext cx="100584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844800" y="685802"/>
            <a:ext cx="8128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54739"/>
            <a:ext cx="28448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A5406B7-6A56-43BB-8129-9868BA11C269}" type="datetimeFigureOut">
              <a:rPr lang="en-US" smtClean="0"/>
              <a:t>5/5/2020</a:t>
            </a:fld>
            <a:endParaRPr lang="en-US"/>
          </a:p>
        </p:txBody>
      </p:sp>
      <p:sp>
        <p:nvSpPr>
          <p:cNvPr id="5" name="Footer Placeholder 4"/>
          <p:cNvSpPr>
            <a:spLocks noGrp="1"/>
          </p:cNvSpPr>
          <p:nvPr>
            <p:ph type="ftr" sz="quarter" idx="3"/>
          </p:nvPr>
        </p:nvSpPr>
        <p:spPr>
          <a:xfrm>
            <a:off x="1097280" y="6154739"/>
            <a:ext cx="6096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1097280" y="5842000"/>
            <a:ext cx="28448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C99CDA1-BBC5-49C2-9FD6-04080D81029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A title page showing landing aircraft and control tower."/>
          <p:cNvPicPr>
            <a:picLocks noChangeAspect="1"/>
          </p:cNvPicPr>
          <p:nvPr/>
        </p:nvPicPr>
        <p:blipFill>
          <a:blip r:embed="rId3"/>
          <a:stretch>
            <a:fillRect/>
          </a:stretch>
        </p:blipFill>
        <p:spPr>
          <a:xfrm>
            <a:off x="8677542" y="1"/>
            <a:ext cx="3514458" cy="6858000"/>
          </a:xfrm>
          <a:prstGeom prst="rect">
            <a:avLst/>
          </a:prstGeom>
        </p:spPr>
      </p:pic>
      <p:sp>
        <p:nvSpPr>
          <p:cNvPr id="3" name="TextBox 2"/>
          <p:cNvSpPr txBox="1"/>
          <p:nvPr/>
        </p:nvSpPr>
        <p:spPr>
          <a:xfrm>
            <a:off x="109197" y="266100"/>
            <a:ext cx="8355187" cy="1046440"/>
          </a:xfrm>
          <a:prstGeom prst="rect">
            <a:avLst/>
          </a:prstGeom>
          <a:noFill/>
        </p:spPr>
        <p:txBody>
          <a:bodyPr wrap="square" rtlCol="0">
            <a:spAutoFit/>
          </a:bodyPr>
          <a:lstStyle/>
          <a:p>
            <a:r>
              <a:rPr lang="en-US" sz="3200" dirty="0">
                <a:solidFill>
                  <a:schemeClr val="accent1">
                    <a:lumMod val="75000"/>
                  </a:schemeClr>
                </a:solidFill>
              </a:rPr>
              <a:t>   </a:t>
            </a:r>
            <a:r>
              <a:rPr lang="en-US" sz="3000" dirty="0">
                <a:latin typeface="Castellar" panose="020A0402060406010301" pitchFamily="18" charset="0"/>
              </a:rPr>
              <a:t>P</a:t>
            </a:r>
            <a:r>
              <a:rPr lang="en-US" sz="3000" dirty="0">
                <a:solidFill>
                  <a:schemeClr val="accent1">
                    <a:lumMod val="75000"/>
                  </a:schemeClr>
                </a:solidFill>
                <a:latin typeface="Castellar" panose="020A0402060406010301" pitchFamily="18" charset="0"/>
              </a:rPr>
              <a:t>recision </a:t>
            </a:r>
            <a:r>
              <a:rPr lang="en-US" sz="3000" dirty="0">
                <a:latin typeface="Castellar" panose="020A0402060406010301" pitchFamily="18" charset="0"/>
              </a:rPr>
              <a:t>R</a:t>
            </a:r>
            <a:r>
              <a:rPr lang="en-US" sz="3000" dirty="0">
                <a:solidFill>
                  <a:schemeClr val="accent1">
                    <a:lumMod val="75000"/>
                  </a:schemeClr>
                </a:solidFill>
                <a:latin typeface="Castellar" panose="020A0402060406010301" pitchFamily="18" charset="0"/>
              </a:rPr>
              <a:t>unway </a:t>
            </a:r>
            <a:r>
              <a:rPr lang="en-US" sz="3000" dirty="0">
                <a:latin typeface="Castellar" panose="020A0402060406010301" pitchFamily="18" charset="0"/>
              </a:rPr>
              <a:t>M</a:t>
            </a:r>
            <a:r>
              <a:rPr lang="en-US" sz="3000" dirty="0">
                <a:solidFill>
                  <a:schemeClr val="accent1">
                    <a:lumMod val="75000"/>
                  </a:schemeClr>
                </a:solidFill>
                <a:latin typeface="Castellar" panose="020A0402060406010301" pitchFamily="18" charset="0"/>
              </a:rPr>
              <a:t>onitor (</a:t>
            </a:r>
            <a:r>
              <a:rPr lang="en-US" sz="3000" dirty="0">
                <a:latin typeface="Castellar" panose="020A0402060406010301" pitchFamily="18" charset="0"/>
              </a:rPr>
              <a:t>PRM</a:t>
            </a:r>
            <a:r>
              <a:rPr lang="en-US" sz="3000" dirty="0">
                <a:solidFill>
                  <a:schemeClr val="accent1">
                    <a:lumMod val="75000"/>
                  </a:schemeClr>
                </a:solidFill>
                <a:latin typeface="Castellar" panose="020A0402060406010301" pitchFamily="18" charset="0"/>
              </a:rPr>
              <a:t>)</a:t>
            </a:r>
          </a:p>
          <a:p>
            <a:r>
              <a:rPr lang="en-US" sz="3000" dirty="0">
                <a:solidFill>
                  <a:schemeClr val="accent1">
                    <a:lumMod val="75000"/>
                  </a:schemeClr>
                </a:solidFill>
                <a:latin typeface="Castellar" panose="020A0402060406010301" pitchFamily="18" charset="0"/>
              </a:rPr>
              <a:t>               Pilot Procedures </a:t>
            </a:r>
          </a:p>
        </p:txBody>
      </p:sp>
      <p:sp>
        <p:nvSpPr>
          <p:cNvPr id="5" name="TextBox 4"/>
          <p:cNvSpPr txBox="1"/>
          <p:nvPr/>
        </p:nvSpPr>
        <p:spPr>
          <a:xfrm>
            <a:off x="404596" y="4712870"/>
            <a:ext cx="7111434" cy="1200329"/>
          </a:xfrm>
          <a:prstGeom prst="rect">
            <a:avLst/>
          </a:prstGeom>
          <a:noFill/>
        </p:spPr>
        <p:txBody>
          <a:bodyPr wrap="none" rtlCol="0">
            <a:spAutoFit/>
          </a:bodyPr>
          <a:lstStyle/>
          <a:p>
            <a:r>
              <a:rPr lang="en-US" dirty="0" smtClean="0"/>
              <a:t>Original Date</a:t>
            </a:r>
            <a:r>
              <a:rPr lang="en-US" dirty="0"/>
              <a:t>: </a:t>
            </a:r>
            <a:r>
              <a:rPr lang="en-US" dirty="0" smtClean="0"/>
              <a:t>September 20, </a:t>
            </a:r>
            <a:r>
              <a:rPr lang="en-US" dirty="0"/>
              <a:t>2017</a:t>
            </a:r>
          </a:p>
          <a:p>
            <a:r>
              <a:rPr lang="en-US" dirty="0"/>
              <a:t>Contact:  </a:t>
            </a:r>
            <a:r>
              <a:rPr lang="en-US" dirty="0" smtClean="0"/>
              <a:t>9-awa.avs-afs-400-flight-technologies-procedures@faa.gov </a:t>
            </a:r>
            <a:endParaRPr lang="en-US" dirty="0"/>
          </a:p>
          <a:p>
            <a:r>
              <a:rPr lang="en-US" dirty="0" smtClean="0"/>
              <a:t>REV 1: Graphics enhanced pages 6, 7, 12, 14, 15, 16    3/15/2018</a:t>
            </a:r>
            <a:endParaRPr lang="en-US" dirty="0"/>
          </a:p>
          <a:p>
            <a:r>
              <a:rPr lang="en-US" dirty="0"/>
              <a:t>REV </a:t>
            </a:r>
            <a:r>
              <a:rPr lang="en-US" dirty="0" smtClean="0"/>
              <a:t>2: Replaced 3000’ with 2500’, pages 1, 12     5/5/2020 </a:t>
            </a:r>
            <a:endParaRPr lang="en-US" dirty="0"/>
          </a:p>
        </p:txBody>
      </p:sp>
      <p:grpSp>
        <p:nvGrpSpPr>
          <p:cNvPr id="6" name="Group 5" descr="Monitor radar scope with approach courses and NTZ depicted."/>
          <p:cNvGrpSpPr/>
          <p:nvPr/>
        </p:nvGrpSpPr>
        <p:grpSpPr>
          <a:xfrm>
            <a:off x="2539980" y="1739774"/>
            <a:ext cx="3807279" cy="2678518"/>
            <a:chOff x="2550961" y="2522085"/>
            <a:chExt cx="3807279" cy="2678518"/>
          </a:xfrm>
        </p:grpSpPr>
        <p:pic>
          <p:nvPicPr>
            <p:cNvPr id="1026" name="Picture 2" descr="Radar screen with No Transgression Z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0961" y="2522085"/>
              <a:ext cx="3807279" cy="267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descr="highlights No Transgression Zone"/>
            <p:cNvSpPr/>
            <p:nvPr/>
          </p:nvSpPr>
          <p:spPr>
            <a:xfrm rot="1980000">
              <a:off x="2958602" y="3844176"/>
              <a:ext cx="3073638" cy="28370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7" name="Picture 3" descr="Landing 747 aircraf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1227" y="2459698"/>
            <a:ext cx="1962346" cy="1238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ockpit view of landing aircraf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454" y="2343479"/>
            <a:ext cx="2107747" cy="1471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949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Bottom blue border."/>
          <p:cNvSpPr/>
          <p:nvPr/>
        </p:nvSpPr>
        <p:spPr>
          <a:xfrm>
            <a:off x="0" y="6270464"/>
            <a:ext cx="12192000" cy="587536"/>
          </a:xfrm>
          <a:prstGeom prst="rect">
            <a:avLst/>
          </a:prstGeom>
          <a:solidFill>
            <a:srgbClr val="1D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ottom border with FAA logo."/>
          <p:cNvPicPr>
            <a:picLocks noChangeAspect="1"/>
          </p:cNvPicPr>
          <p:nvPr/>
        </p:nvPicPr>
        <p:blipFill>
          <a:blip r:embed="rId2"/>
          <a:stretch>
            <a:fillRect/>
          </a:stretch>
        </p:blipFill>
        <p:spPr>
          <a:xfrm>
            <a:off x="8485521" y="6270464"/>
            <a:ext cx="1440531" cy="537400"/>
          </a:xfrm>
          <a:prstGeom prst="rect">
            <a:avLst/>
          </a:prstGeom>
        </p:spPr>
      </p:pic>
      <p:sp>
        <p:nvSpPr>
          <p:cNvPr id="7" name="TextBox 6" descr="Page 9."/>
          <p:cNvSpPr txBox="1"/>
          <p:nvPr/>
        </p:nvSpPr>
        <p:spPr>
          <a:xfrm>
            <a:off x="11075728" y="6354498"/>
            <a:ext cx="300082" cy="369332"/>
          </a:xfrm>
          <a:prstGeom prst="rect">
            <a:avLst/>
          </a:prstGeom>
          <a:noFill/>
        </p:spPr>
        <p:txBody>
          <a:bodyPr wrap="none" rtlCol="0">
            <a:spAutoFit/>
          </a:bodyPr>
          <a:lstStyle/>
          <a:p>
            <a:r>
              <a:rPr lang="en-US" dirty="0"/>
              <a:t>9</a:t>
            </a:r>
          </a:p>
        </p:txBody>
      </p:sp>
      <p:sp>
        <p:nvSpPr>
          <p:cNvPr id="2" name="TextBox 1"/>
          <p:cNvSpPr txBox="1"/>
          <p:nvPr/>
        </p:nvSpPr>
        <p:spPr>
          <a:xfrm>
            <a:off x="4960101" y="3718"/>
            <a:ext cx="1621598" cy="369332"/>
          </a:xfrm>
          <a:prstGeom prst="rect">
            <a:avLst/>
          </a:prstGeom>
          <a:noFill/>
        </p:spPr>
        <p:txBody>
          <a:bodyPr wrap="none" rtlCol="0">
            <a:spAutoFit/>
          </a:bodyPr>
          <a:lstStyle/>
          <a:p>
            <a:r>
              <a:rPr lang="en-US" dirty="0"/>
              <a:t>PRM Questions</a:t>
            </a:r>
          </a:p>
        </p:txBody>
      </p:sp>
      <p:sp>
        <p:nvSpPr>
          <p:cNvPr id="4" name="TextBox 3"/>
          <p:cNvSpPr txBox="1"/>
          <p:nvPr/>
        </p:nvSpPr>
        <p:spPr>
          <a:xfrm>
            <a:off x="4273027" y="373050"/>
            <a:ext cx="3031727" cy="307777"/>
          </a:xfrm>
          <a:prstGeom prst="rect">
            <a:avLst/>
          </a:prstGeom>
          <a:noFill/>
        </p:spPr>
        <p:txBody>
          <a:bodyPr wrap="none" rtlCol="0">
            <a:spAutoFit/>
          </a:bodyPr>
          <a:lstStyle/>
          <a:p>
            <a:r>
              <a:rPr lang="en-US" sz="1400" dirty="0"/>
              <a:t>(Answers at the bottom of the page)</a:t>
            </a:r>
          </a:p>
        </p:txBody>
      </p:sp>
      <p:sp>
        <p:nvSpPr>
          <p:cNvPr id="3" name="TextBox 2"/>
          <p:cNvSpPr txBox="1"/>
          <p:nvPr/>
        </p:nvSpPr>
        <p:spPr>
          <a:xfrm>
            <a:off x="812854" y="1050159"/>
            <a:ext cx="10550240" cy="5078313"/>
          </a:xfrm>
          <a:prstGeom prst="rect">
            <a:avLst/>
          </a:prstGeom>
          <a:noFill/>
        </p:spPr>
        <p:txBody>
          <a:bodyPr wrap="square" rtlCol="0">
            <a:spAutoFit/>
          </a:bodyPr>
          <a:lstStyle/>
          <a:p>
            <a:r>
              <a:rPr lang="en-US" dirty="0"/>
              <a:t>Question 1  When conducting closely spaced PRM approaches, the secondary monitor frequency is:</a:t>
            </a:r>
          </a:p>
          <a:p>
            <a:r>
              <a:rPr lang="en-US" dirty="0"/>
              <a:t>     a. always used by the pilot to transmit to ATC</a:t>
            </a:r>
          </a:p>
          <a:p>
            <a:r>
              <a:rPr lang="en-US" dirty="0"/>
              <a:t>     b. sometimes used by the pilot to transmit to ATC</a:t>
            </a:r>
          </a:p>
          <a:p>
            <a:r>
              <a:rPr lang="en-US" dirty="0"/>
              <a:t>     c. never used by the pilot to transmit to ATC </a:t>
            </a:r>
          </a:p>
          <a:p>
            <a:endParaRPr lang="en-US" dirty="0"/>
          </a:p>
          <a:p>
            <a:r>
              <a:rPr lang="en-US" dirty="0"/>
              <a:t>Question 2  Pilots may fly a PRM approach:</a:t>
            </a:r>
          </a:p>
          <a:p>
            <a:r>
              <a:rPr lang="en-US" dirty="0"/>
              <a:t>     a.  using the Autopilot or Flight Director throughout</a:t>
            </a:r>
          </a:p>
          <a:p>
            <a:r>
              <a:rPr lang="en-US" dirty="0"/>
              <a:t>     b.  using the Autopilot or Flight Director, but a “breakout” must be hand flown</a:t>
            </a:r>
          </a:p>
          <a:p>
            <a:r>
              <a:rPr lang="en-US" dirty="0"/>
              <a:t>     c.  only be hand flown throughout </a:t>
            </a:r>
          </a:p>
          <a:p>
            <a:endParaRPr lang="en-US" dirty="0"/>
          </a:p>
          <a:p>
            <a:endParaRPr lang="en-US" dirty="0"/>
          </a:p>
          <a:p>
            <a:endParaRPr lang="en-US" dirty="0"/>
          </a:p>
          <a:p>
            <a:endParaRPr lang="en-US" dirty="0"/>
          </a:p>
          <a:p>
            <a:r>
              <a:rPr lang="en-US" dirty="0">
                <a:solidFill>
                  <a:srgbClr val="FFFF00"/>
                </a:solidFill>
              </a:rPr>
              <a:t>Answer 1:   c.  Pilots never transmit on the monitor frequency, they only receive transmissions on it.</a:t>
            </a:r>
          </a:p>
          <a:p>
            <a:endParaRPr lang="en-US" dirty="0">
              <a:solidFill>
                <a:srgbClr val="FFFF00"/>
              </a:solidFill>
            </a:endParaRPr>
          </a:p>
          <a:p>
            <a:r>
              <a:rPr lang="en-US" dirty="0">
                <a:solidFill>
                  <a:srgbClr val="FFFF00"/>
                </a:solidFill>
              </a:rPr>
              <a:t>Answer 2:   b.  The approach itself is to be flown using the flight director or the autopilot, but a  </a:t>
            </a:r>
          </a:p>
          <a:p>
            <a:r>
              <a:rPr lang="en-US" dirty="0">
                <a:solidFill>
                  <a:srgbClr val="FFFF00"/>
                </a:solidFill>
              </a:rPr>
              <a:t>                          “breakout” must always be hand flown.</a:t>
            </a:r>
          </a:p>
          <a:p>
            <a:endParaRPr lang="en-US" dirty="0"/>
          </a:p>
        </p:txBody>
      </p:sp>
    </p:spTree>
    <p:extLst>
      <p:ext uri="{BB962C8B-B14F-4D97-AF65-F5344CB8AC3E}">
        <p14:creationId xmlns:p14="http://schemas.microsoft.com/office/powerpoint/2010/main" val="4202453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ttom blue border"/>
          <p:cNvSpPr/>
          <p:nvPr/>
        </p:nvSpPr>
        <p:spPr>
          <a:xfrm>
            <a:off x="0" y="6270464"/>
            <a:ext cx="12192000" cy="587536"/>
          </a:xfrm>
          <a:prstGeom prst="rect">
            <a:avLst/>
          </a:prstGeom>
          <a:solidFill>
            <a:srgbClr val="1D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ottom border with FAA logo"/>
          <p:cNvPicPr>
            <a:picLocks noChangeAspect="1"/>
          </p:cNvPicPr>
          <p:nvPr/>
        </p:nvPicPr>
        <p:blipFill>
          <a:blip r:embed="rId3"/>
          <a:stretch>
            <a:fillRect/>
          </a:stretch>
        </p:blipFill>
        <p:spPr>
          <a:xfrm>
            <a:off x="8485521" y="6270464"/>
            <a:ext cx="1440531" cy="537400"/>
          </a:xfrm>
          <a:prstGeom prst="rect">
            <a:avLst/>
          </a:prstGeom>
        </p:spPr>
      </p:pic>
      <p:sp>
        <p:nvSpPr>
          <p:cNvPr id="5" name="TextBox 4" descr="Page 10."/>
          <p:cNvSpPr txBox="1"/>
          <p:nvPr/>
        </p:nvSpPr>
        <p:spPr>
          <a:xfrm>
            <a:off x="11075728" y="6354498"/>
            <a:ext cx="415498" cy="369332"/>
          </a:xfrm>
          <a:prstGeom prst="rect">
            <a:avLst/>
          </a:prstGeom>
          <a:noFill/>
        </p:spPr>
        <p:txBody>
          <a:bodyPr wrap="none" rtlCol="0">
            <a:spAutoFit/>
          </a:bodyPr>
          <a:lstStyle/>
          <a:p>
            <a:r>
              <a:rPr lang="en-US" dirty="0"/>
              <a:t>10</a:t>
            </a:r>
          </a:p>
        </p:txBody>
      </p:sp>
      <p:sp>
        <p:nvSpPr>
          <p:cNvPr id="2" name="Rectangle 1"/>
          <p:cNvSpPr/>
          <p:nvPr/>
        </p:nvSpPr>
        <p:spPr>
          <a:xfrm>
            <a:off x="312821" y="226984"/>
            <a:ext cx="11879179" cy="5909310"/>
          </a:xfrm>
          <a:prstGeom prst="rect">
            <a:avLst/>
          </a:prstGeom>
        </p:spPr>
        <p:txBody>
          <a:bodyPr wrap="square">
            <a:spAutoFit/>
          </a:bodyPr>
          <a:lstStyle/>
          <a:p>
            <a:r>
              <a:rPr lang="en-US" dirty="0"/>
              <a:t>Question 3  You briefed an ILS PRM approach and as ATC vectors your aircraft, you are informed that PRM approaches are no longer being conducted, expect the ILS approach to the same runway.  You should?</a:t>
            </a:r>
          </a:p>
          <a:p>
            <a:r>
              <a:rPr lang="en-US" dirty="0"/>
              <a:t>     a. request a delaying vector in order to brief the ILS approach</a:t>
            </a:r>
          </a:p>
          <a:p>
            <a:r>
              <a:rPr lang="en-US" dirty="0"/>
              <a:t>     b. request an RNAV (GPS) approach</a:t>
            </a:r>
          </a:p>
          <a:p>
            <a:r>
              <a:rPr lang="en-US" dirty="0"/>
              <a:t>     c. continue the approach, because, having briefed the ILS PRM approach, you have completed the requirements</a:t>
            </a:r>
          </a:p>
          <a:p>
            <a:r>
              <a:rPr lang="en-US" dirty="0"/>
              <a:t>             to conduct the ILS approach to the same runway</a:t>
            </a:r>
          </a:p>
          <a:p>
            <a:endParaRPr lang="en-US" dirty="0"/>
          </a:p>
          <a:p>
            <a:r>
              <a:rPr lang="en-US" dirty="0"/>
              <a:t>Question 4  During a “breakout,” a pilot should follow a TCAS RA even if it is opposite the climb/descend ATC clearance:</a:t>
            </a:r>
          </a:p>
          <a:p>
            <a:r>
              <a:rPr lang="en-US" dirty="0"/>
              <a:t>     a.  false</a:t>
            </a:r>
          </a:p>
          <a:p>
            <a:r>
              <a:rPr lang="en-US" dirty="0"/>
              <a:t>     b.  true </a:t>
            </a:r>
          </a:p>
          <a:p>
            <a:r>
              <a:rPr lang="en-US" dirty="0"/>
              <a:t>     c.   at the pilot’s discretion  </a:t>
            </a:r>
          </a:p>
          <a:p>
            <a:endParaRPr lang="en-US" dirty="0"/>
          </a:p>
          <a:p>
            <a:endParaRPr lang="en-US" dirty="0">
              <a:solidFill>
                <a:srgbClr val="FFFF00"/>
              </a:solidFill>
            </a:endParaRPr>
          </a:p>
          <a:p>
            <a:endParaRPr lang="en-US" dirty="0">
              <a:solidFill>
                <a:srgbClr val="FFFF00"/>
              </a:solidFill>
            </a:endParaRPr>
          </a:p>
          <a:p>
            <a:r>
              <a:rPr lang="en-US" dirty="0">
                <a:solidFill>
                  <a:srgbClr val="FFFF00"/>
                </a:solidFill>
              </a:rPr>
              <a:t>Answer 3:   c:  Briefing a PRM approach also briefs the same runway ILS or RNAV (GPS) approach, provided the same vertically guided minimums are utilized.  The chart notes that apply to PRM operations may be ignored. </a:t>
            </a:r>
          </a:p>
          <a:p>
            <a:endParaRPr lang="en-US" dirty="0"/>
          </a:p>
          <a:p>
            <a:r>
              <a:rPr lang="en-US" dirty="0">
                <a:solidFill>
                  <a:srgbClr val="FFFF00"/>
                </a:solidFill>
              </a:rPr>
              <a:t>Answer 4:   b:  If an RA is received, its instruction supersedes the controller’s climb/descend clearance.  However, the pilot should still follow the ATC turn instruction and inform ATC of the deviation.</a:t>
            </a:r>
          </a:p>
          <a:p>
            <a:endParaRPr lang="en-US" dirty="0"/>
          </a:p>
        </p:txBody>
      </p:sp>
    </p:spTree>
    <p:extLst>
      <p:ext uri="{BB962C8B-B14F-4D97-AF65-F5344CB8AC3E}">
        <p14:creationId xmlns:p14="http://schemas.microsoft.com/office/powerpoint/2010/main" val="3860583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ottom blue border."/>
          <p:cNvSpPr/>
          <p:nvPr/>
        </p:nvSpPr>
        <p:spPr>
          <a:xfrm>
            <a:off x="0" y="6270464"/>
            <a:ext cx="12192000" cy="587536"/>
          </a:xfrm>
          <a:prstGeom prst="rect">
            <a:avLst/>
          </a:prstGeom>
          <a:solidFill>
            <a:srgbClr val="1D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tttom border with FAA logo."/>
          <p:cNvPicPr>
            <a:picLocks noChangeAspect="1"/>
          </p:cNvPicPr>
          <p:nvPr/>
        </p:nvPicPr>
        <p:blipFill>
          <a:blip r:embed="rId2"/>
          <a:stretch>
            <a:fillRect/>
          </a:stretch>
        </p:blipFill>
        <p:spPr>
          <a:xfrm>
            <a:off x="8485521" y="6270464"/>
            <a:ext cx="1440531" cy="537400"/>
          </a:xfrm>
          <a:prstGeom prst="rect">
            <a:avLst/>
          </a:prstGeom>
        </p:spPr>
      </p:pic>
      <p:sp>
        <p:nvSpPr>
          <p:cNvPr id="3" name="TextBox 2" descr="Page 11.">
            <a:extLst>
              <a:ext uri="{FF2B5EF4-FFF2-40B4-BE49-F238E27FC236}">
                <a16:creationId xmlns:a16="http://schemas.microsoft.com/office/drawing/2014/main" id="{F969B788-E730-41BA-AACD-0D2C66BB8E56}"/>
              </a:ext>
            </a:extLst>
          </p:cNvPr>
          <p:cNvSpPr txBox="1"/>
          <p:nvPr/>
        </p:nvSpPr>
        <p:spPr>
          <a:xfrm>
            <a:off x="11075728" y="6354498"/>
            <a:ext cx="415498" cy="369332"/>
          </a:xfrm>
          <a:prstGeom prst="rect">
            <a:avLst/>
          </a:prstGeom>
          <a:noFill/>
        </p:spPr>
        <p:txBody>
          <a:bodyPr wrap="none" rtlCol="0">
            <a:spAutoFit/>
          </a:bodyPr>
          <a:lstStyle/>
          <a:p>
            <a:r>
              <a:rPr lang="en-US" dirty="0"/>
              <a:t>11</a:t>
            </a:r>
          </a:p>
        </p:txBody>
      </p:sp>
      <p:sp>
        <p:nvSpPr>
          <p:cNvPr id="2" name="Rectangle 1"/>
          <p:cNvSpPr/>
          <p:nvPr/>
        </p:nvSpPr>
        <p:spPr>
          <a:xfrm>
            <a:off x="440871" y="212795"/>
            <a:ext cx="11658600" cy="5909310"/>
          </a:xfrm>
          <a:prstGeom prst="rect">
            <a:avLst/>
          </a:prstGeom>
        </p:spPr>
        <p:txBody>
          <a:bodyPr wrap="square">
            <a:spAutoFit/>
          </a:bodyPr>
          <a:lstStyle/>
          <a:p>
            <a:r>
              <a:rPr lang="en-US" dirty="0"/>
              <a:t>Question 5.  At an airport where the PRM runway ILS glideslope is reported out of service, you can still conduct  </a:t>
            </a:r>
          </a:p>
          <a:p>
            <a:r>
              <a:rPr lang="en-US" dirty="0"/>
              <a:t>    a PRM approach if you are approved to:</a:t>
            </a:r>
          </a:p>
          <a:p>
            <a:r>
              <a:rPr lang="en-US" dirty="0"/>
              <a:t>          a.  conduct a PAR or other ATC radar directed approach to that runway</a:t>
            </a:r>
          </a:p>
          <a:p>
            <a:r>
              <a:rPr lang="en-US" dirty="0"/>
              <a:t>          b.  conduct an RNAV (GPS) PRM approach to LNAV/VNAV or LPV minimums to that runway</a:t>
            </a:r>
          </a:p>
          <a:p>
            <a:r>
              <a:rPr lang="en-US" dirty="0"/>
              <a:t>          c.  cannot accept a PRM approach of any kind to that runway  </a:t>
            </a:r>
          </a:p>
          <a:p>
            <a:endParaRPr lang="en-US" dirty="0"/>
          </a:p>
          <a:p>
            <a:r>
              <a:rPr lang="en-US" dirty="0"/>
              <a:t> Question 6.  Briefing a climbing and descending “breakout” procedure for your aircraft before conducting</a:t>
            </a:r>
          </a:p>
          <a:p>
            <a:r>
              <a:rPr lang="en-US" dirty="0"/>
              <a:t>      a PRM is required and noted on the AAUP because:  </a:t>
            </a:r>
          </a:p>
          <a:p>
            <a:r>
              <a:rPr lang="en-US" dirty="0"/>
              <a:t>          a.   the closeness of the runways makes it essential that a “breakout” be properly executed</a:t>
            </a:r>
          </a:p>
          <a:p>
            <a:r>
              <a:rPr lang="en-US" dirty="0"/>
              <a:t>          b.   a “breakout” is an extremely rare event and hence pilots are not often required to execute one</a:t>
            </a:r>
          </a:p>
          <a:p>
            <a:r>
              <a:rPr lang="en-US" dirty="0"/>
              <a:t>          c.   a “breakout” is an unexpected ATC clearance, and pilot’s should know ahead of time how they should </a:t>
            </a:r>
          </a:p>
          <a:p>
            <a:r>
              <a:rPr lang="en-US" dirty="0"/>
              <a:t>                    conduct it  </a:t>
            </a:r>
          </a:p>
          <a:p>
            <a:endParaRPr lang="en-US" dirty="0"/>
          </a:p>
          <a:p>
            <a:r>
              <a:rPr lang="en-US" dirty="0" smtClean="0">
                <a:solidFill>
                  <a:srgbClr val="FFFF00"/>
                </a:solidFill>
              </a:rPr>
              <a:t>Answer </a:t>
            </a:r>
            <a:r>
              <a:rPr lang="en-US" dirty="0">
                <a:solidFill>
                  <a:srgbClr val="FFFF00"/>
                </a:solidFill>
              </a:rPr>
              <a:t>5   b. You can conduct an RNAV (GPS) PRM approach to that runway if you are approved for vertically  </a:t>
            </a:r>
          </a:p>
          <a:p>
            <a:r>
              <a:rPr lang="en-US" dirty="0">
                <a:solidFill>
                  <a:srgbClr val="FFFF00"/>
                </a:solidFill>
              </a:rPr>
              <a:t>                         guided RNAV approaches (LNAV/VNAV or LPV). </a:t>
            </a:r>
          </a:p>
          <a:p>
            <a:endParaRPr lang="en-US" dirty="0">
              <a:solidFill>
                <a:srgbClr val="FFFF00"/>
              </a:solidFill>
            </a:endParaRPr>
          </a:p>
          <a:p>
            <a:r>
              <a:rPr lang="en-US" dirty="0">
                <a:solidFill>
                  <a:srgbClr val="FFFF00"/>
                </a:solidFill>
              </a:rPr>
              <a:t>Answer 6   a., b., c.  Because pilots do not perform a “breakout” with regularity either in actual flight or in </a:t>
            </a:r>
          </a:p>
          <a:p>
            <a:r>
              <a:rPr lang="en-US" dirty="0">
                <a:solidFill>
                  <a:srgbClr val="FFFF00"/>
                </a:solidFill>
              </a:rPr>
              <a:t>                                    a flight simulator, it is critical to preplan the maneuver so that it can be executed</a:t>
            </a:r>
          </a:p>
          <a:p>
            <a:r>
              <a:rPr lang="en-US" dirty="0">
                <a:solidFill>
                  <a:srgbClr val="FFFF00"/>
                </a:solidFill>
              </a:rPr>
              <a:t>                                    correctly, in a timely manner…just in case! </a:t>
            </a:r>
          </a:p>
          <a:p>
            <a:endParaRPr lang="en-US" dirty="0"/>
          </a:p>
          <a:p>
            <a:r>
              <a:rPr lang="en-US" dirty="0"/>
              <a:t>                                              End PRM Approaches to Closely Spaced Runways</a:t>
            </a:r>
          </a:p>
        </p:txBody>
      </p:sp>
    </p:spTree>
    <p:extLst>
      <p:ext uri="{BB962C8B-B14F-4D97-AF65-F5344CB8AC3E}">
        <p14:creationId xmlns:p14="http://schemas.microsoft.com/office/powerpoint/2010/main" val="44190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Bottom blue border."/>
          <p:cNvSpPr/>
          <p:nvPr/>
        </p:nvSpPr>
        <p:spPr>
          <a:xfrm>
            <a:off x="0" y="6270464"/>
            <a:ext cx="12192000" cy="587536"/>
          </a:xfrm>
          <a:prstGeom prst="rect">
            <a:avLst/>
          </a:prstGeom>
          <a:solidFill>
            <a:srgbClr val="1D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ottom border with FAA logo."/>
          <p:cNvPicPr>
            <a:picLocks noChangeAspect="1"/>
          </p:cNvPicPr>
          <p:nvPr/>
        </p:nvPicPr>
        <p:blipFill>
          <a:blip r:embed="rId2"/>
          <a:stretch>
            <a:fillRect/>
          </a:stretch>
        </p:blipFill>
        <p:spPr>
          <a:xfrm>
            <a:off x="8485521" y="6270464"/>
            <a:ext cx="1440531" cy="537400"/>
          </a:xfrm>
          <a:prstGeom prst="rect">
            <a:avLst/>
          </a:prstGeom>
        </p:spPr>
      </p:pic>
      <p:sp>
        <p:nvSpPr>
          <p:cNvPr id="7" name="TextBox 6" descr="Page 12."/>
          <p:cNvSpPr txBox="1"/>
          <p:nvPr/>
        </p:nvSpPr>
        <p:spPr>
          <a:xfrm>
            <a:off x="11075728" y="6354498"/>
            <a:ext cx="415498" cy="369332"/>
          </a:xfrm>
          <a:prstGeom prst="rect">
            <a:avLst/>
          </a:prstGeom>
          <a:noFill/>
        </p:spPr>
        <p:txBody>
          <a:bodyPr wrap="none" rtlCol="0">
            <a:spAutoFit/>
          </a:bodyPr>
          <a:lstStyle/>
          <a:p>
            <a:r>
              <a:rPr lang="en-US" dirty="0"/>
              <a:t>12</a:t>
            </a:r>
          </a:p>
        </p:txBody>
      </p:sp>
      <p:sp>
        <p:nvSpPr>
          <p:cNvPr id="2" name="TextBox 1"/>
          <p:cNvSpPr txBox="1"/>
          <p:nvPr/>
        </p:nvSpPr>
        <p:spPr>
          <a:xfrm>
            <a:off x="3438023" y="72030"/>
            <a:ext cx="5310749" cy="369332"/>
          </a:xfrm>
          <a:prstGeom prst="rect">
            <a:avLst/>
          </a:prstGeom>
          <a:noFill/>
        </p:spPr>
        <p:txBody>
          <a:bodyPr wrap="none" rtlCol="0">
            <a:spAutoFit/>
          </a:bodyPr>
          <a:lstStyle/>
          <a:p>
            <a:r>
              <a:rPr lang="en-US" dirty="0">
                <a:solidFill>
                  <a:srgbClr val="FFFF00"/>
                </a:solidFill>
              </a:rPr>
              <a:t>S</a:t>
            </a:r>
            <a:r>
              <a:rPr lang="en-US" dirty="0"/>
              <a:t>imultaneous </a:t>
            </a:r>
            <a:r>
              <a:rPr lang="en-US" dirty="0">
                <a:solidFill>
                  <a:srgbClr val="FFFF00"/>
                </a:solidFill>
              </a:rPr>
              <a:t>O</a:t>
            </a:r>
            <a:r>
              <a:rPr lang="en-US" dirty="0"/>
              <a:t>ffset Instrument </a:t>
            </a:r>
            <a:r>
              <a:rPr lang="en-US" dirty="0">
                <a:solidFill>
                  <a:srgbClr val="FFFF00"/>
                </a:solidFill>
              </a:rPr>
              <a:t>A</a:t>
            </a:r>
            <a:r>
              <a:rPr lang="en-US" dirty="0"/>
              <a:t>pproach </a:t>
            </a:r>
            <a:r>
              <a:rPr lang="en-US" dirty="0">
                <a:solidFill>
                  <a:srgbClr val="FFFF00"/>
                </a:solidFill>
              </a:rPr>
              <a:t>(SOIA)</a:t>
            </a:r>
          </a:p>
        </p:txBody>
      </p:sp>
      <p:sp>
        <p:nvSpPr>
          <p:cNvPr id="3" name="TextBox 2"/>
          <p:cNvSpPr txBox="1"/>
          <p:nvPr/>
        </p:nvSpPr>
        <p:spPr>
          <a:xfrm>
            <a:off x="182778" y="419589"/>
            <a:ext cx="11987449"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t>Simultaneous Offset Instrument Approaches (SOIA) can be authorized when parallel runway separation is less </a:t>
            </a:r>
            <a:r>
              <a:rPr lang="en-US" sz="1600"/>
              <a:t>than </a:t>
            </a:r>
            <a:r>
              <a:rPr lang="en-US" sz="1600" smtClean="0"/>
              <a:t>2500 </a:t>
            </a:r>
            <a:r>
              <a:rPr lang="en-US" sz="1600" dirty="0"/>
              <a:t>feet   </a:t>
            </a:r>
          </a:p>
          <a:p>
            <a:r>
              <a:rPr lang="en-US" sz="1600" dirty="0"/>
              <a:t>          and at least 750 feet.  SOIA approaches use </a:t>
            </a:r>
            <a:r>
              <a:rPr lang="en-US" sz="1600" dirty="0">
                <a:solidFill>
                  <a:srgbClr val="FFFF00"/>
                </a:solidFill>
              </a:rPr>
              <a:t>one straight-in </a:t>
            </a:r>
            <a:r>
              <a:rPr lang="en-US" sz="1600" dirty="0"/>
              <a:t>and </a:t>
            </a:r>
            <a:r>
              <a:rPr lang="en-US" sz="1600" dirty="0">
                <a:solidFill>
                  <a:srgbClr val="FFFF00"/>
                </a:solidFill>
              </a:rPr>
              <a:t>one offset </a:t>
            </a:r>
            <a:r>
              <a:rPr lang="en-US" sz="1600" dirty="0"/>
              <a:t>approach.  </a:t>
            </a:r>
          </a:p>
        </p:txBody>
      </p:sp>
      <p:pic>
        <p:nvPicPr>
          <p:cNvPr id="29" name="Picture 28" descr="Plan view of straight-in and offset arrival courses and NTZ for SOIA operations.">
            <a:extLst>
              <a:ext uri="{FF2B5EF4-FFF2-40B4-BE49-F238E27FC236}">
                <a16:creationId xmlns:a16="http://schemas.microsoft.com/office/drawing/2014/main" id="{57FD77EE-D487-4B88-AFAA-14F844D075B2}"/>
              </a:ext>
            </a:extLst>
          </p:cNvPr>
          <p:cNvPicPr>
            <a:picLocks noChangeAspect="1"/>
          </p:cNvPicPr>
          <p:nvPr/>
        </p:nvPicPr>
        <p:blipFill>
          <a:blip r:embed="rId3"/>
          <a:stretch>
            <a:fillRect/>
          </a:stretch>
        </p:blipFill>
        <p:spPr>
          <a:xfrm>
            <a:off x="3438023" y="1093310"/>
            <a:ext cx="5095266" cy="5088208"/>
          </a:xfrm>
          <a:prstGeom prst="rect">
            <a:avLst/>
          </a:prstGeom>
        </p:spPr>
      </p:pic>
      <p:grpSp>
        <p:nvGrpSpPr>
          <p:cNvPr id="8" name="Group 41">
            <a:extLst>
              <a:ext uri="{FF2B5EF4-FFF2-40B4-BE49-F238E27FC236}">
                <a16:creationId xmlns:a16="http://schemas.microsoft.com/office/drawing/2014/main" id="{C7074DF2-1725-45B5-BB3D-66FD7086C355}"/>
              </a:ext>
            </a:extLst>
          </p:cNvPr>
          <p:cNvGrpSpPr>
            <a:grpSpLocks/>
          </p:cNvGrpSpPr>
          <p:nvPr/>
        </p:nvGrpSpPr>
        <p:grpSpPr bwMode="auto">
          <a:xfrm rot="14543384">
            <a:off x="5116562" y="2481863"/>
            <a:ext cx="766630" cy="950937"/>
            <a:chOff x="1250" y="1981"/>
            <a:chExt cx="482" cy="429"/>
          </a:xfrm>
        </p:grpSpPr>
        <p:sp>
          <p:nvSpPr>
            <p:cNvPr id="9" name="Freeform 40">
              <a:extLst>
                <a:ext uri="{FF2B5EF4-FFF2-40B4-BE49-F238E27FC236}">
                  <a16:creationId xmlns:a16="http://schemas.microsoft.com/office/drawing/2014/main" id="{888A32C2-9F7B-4209-954F-AFFC40347BB8}"/>
                </a:ext>
              </a:extLst>
            </p:cNvPr>
            <p:cNvSpPr>
              <a:spLocks/>
            </p:cNvSpPr>
            <p:nvPr/>
          </p:nvSpPr>
          <p:spPr bwMode="auto">
            <a:xfrm rot="11230368" flipH="1" flipV="1">
              <a:off x="1636" y="2247"/>
              <a:ext cx="74" cy="83"/>
            </a:xfrm>
            <a:custGeom>
              <a:avLst/>
              <a:gdLst>
                <a:gd name="T0" fmla="*/ 141 w 169"/>
                <a:gd name="T1" fmla="*/ 65 h 211"/>
                <a:gd name="T2" fmla="*/ 169 w 169"/>
                <a:gd name="T3" fmla="*/ 211 h 211"/>
                <a:gd name="T4" fmla="*/ 86 w 169"/>
                <a:gd name="T5" fmla="*/ 188 h 211"/>
                <a:gd name="T6" fmla="*/ 0 w 169"/>
                <a:gd name="T7" fmla="*/ 0 h 211"/>
                <a:gd name="T8" fmla="*/ 135 w 169"/>
                <a:gd name="T9" fmla="*/ 36 h 211"/>
                <a:gd name="T10" fmla="*/ 141 w 169"/>
                <a:gd name="T11" fmla="*/ 65 h 211"/>
              </a:gdLst>
              <a:ahLst/>
              <a:cxnLst>
                <a:cxn ang="0">
                  <a:pos x="T0" y="T1"/>
                </a:cxn>
                <a:cxn ang="0">
                  <a:pos x="T2" y="T3"/>
                </a:cxn>
                <a:cxn ang="0">
                  <a:pos x="T4" y="T5"/>
                </a:cxn>
                <a:cxn ang="0">
                  <a:pos x="T6" y="T7"/>
                </a:cxn>
                <a:cxn ang="0">
                  <a:pos x="T8" y="T9"/>
                </a:cxn>
                <a:cxn ang="0">
                  <a:pos x="T10" y="T11"/>
                </a:cxn>
              </a:cxnLst>
              <a:rect l="0" t="0" r="r" b="b"/>
              <a:pathLst>
                <a:path w="169" h="211">
                  <a:moveTo>
                    <a:pt x="141" y="65"/>
                  </a:moveTo>
                  <a:lnTo>
                    <a:pt x="169" y="211"/>
                  </a:lnTo>
                  <a:lnTo>
                    <a:pt x="86" y="188"/>
                  </a:lnTo>
                  <a:lnTo>
                    <a:pt x="0" y="0"/>
                  </a:lnTo>
                  <a:lnTo>
                    <a:pt x="135" y="36"/>
                  </a:lnTo>
                  <a:lnTo>
                    <a:pt x="141" y="65"/>
                  </a:lnTo>
                  <a:close/>
                </a:path>
              </a:pathLst>
            </a:custGeom>
            <a:solidFill>
              <a:srgbClr val="00FFFF"/>
            </a:solidFill>
            <a:ln w="0">
              <a:solidFill>
                <a:srgbClr val="000000"/>
              </a:solidFill>
              <a:prstDash val="solid"/>
              <a:round/>
              <a:headEnd/>
              <a:tailEnd/>
            </a:ln>
          </p:spPr>
          <p:txBody>
            <a:bodyPr/>
            <a:lstStyle/>
            <a:p>
              <a:endParaRPr lang="en-US"/>
            </a:p>
          </p:txBody>
        </p:sp>
        <p:sp>
          <p:nvSpPr>
            <p:cNvPr id="10" name="Freeform 40">
              <a:extLst>
                <a:ext uri="{FF2B5EF4-FFF2-40B4-BE49-F238E27FC236}">
                  <a16:creationId xmlns:a16="http://schemas.microsoft.com/office/drawing/2014/main" id="{A721FCBB-0C18-4279-A06C-C08EACBD5D06}"/>
                </a:ext>
              </a:extLst>
            </p:cNvPr>
            <p:cNvSpPr>
              <a:spLocks/>
            </p:cNvSpPr>
            <p:nvPr/>
          </p:nvSpPr>
          <p:spPr bwMode="auto">
            <a:xfrm rot="1653093" flipV="1">
              <a:off x="1659" y="2176"/>
              <a:ext cx="73" cy="83"/>
            </a:xfrm>
            <a:custGeom>
              <a:avLst/>
              <a:gdLst>
                <a:gd name="T0" fmla="*/ 141 w 169"/>
                <a:gd name="T1" fmla="*/ 65 h 211"/>
                <a:gd name="T2" fmla="*/ 169 w 169"/>
                <a:gd name="T3" fmla="*/ 211 h 211"/>
                <a:gd name="T4" fmla="*/ 86 w 169"/>
                <a:gd name="T5" fmla="*/ 188 h 211"/>
                <a:gd name="T6" fmla="*/ 0 w 169"/>
                <a:gd name="T7" fmla="*/ 0 h 211"/>
                <a:gd name="T8" fmla="*/ 135 w 169"/>
                <a:gd name="T9" fmla="*/ 36 h 211"/>
                <a:gd name="T10" fmla="*/ 141 w 169"/>
                <a:gd name="T11" fmla="*/ 65 h 211"/>
              </a:gdLst>
              <a:ahLst/>
              <a:cxnLst>
                <a:cxn ang="0">
                  <a:pos x="T0" y="T1"/>
                </a:cxn>
                <a:cxn ang="0">
                  <a:pos x="T2" y="T3"/>
                </a:cxn>
                <a:cxn ang="0">
                  <a:pos x="T4" y="T5"/>
                </a:cxn>
                <a:cxn ang="0">
                  <a:pos x="T6" y="T7"/>
                </a:cxn>
                <a:cxn ang="0">
                  <a:pos x="T8" y="T9"/>
                </a:cxn>
                <a:cxn ang="0">
                  <a:pos x="T10" y="T11"/>
                </a:cxn>
              </a:cxnLst>
              <a:rect l="0" t="0" r="r" b="b"/>
              <a:pathLst>
                <a:path w="169" h="211">
                  <a:moveTo>
                    <a:pt x="141" y="65"/>
                  </a:moveTo>
                  <a:lnTo>
                    <a:pt x="169" y="211"/>
                  </a:lnTo>
                  <a:lnTo>
                    <a:pt x="86" y="188"/>
                  </a:lnTo>
                  <a:lnTo>
                    <a:pt x="0" y="0"/>
                  </a:lnTo>
                  <a:lnTo>
                    <a:pt x="135" y="36"/>
                  </a:lnTo>
                  <a:lnTo>
                    <a:pt x="141" y="65"/>
                  </a:lnTo>
                  <a:close/>
                </a:path>
              </a:pathLst>
            </a:custGeom>
            <a:solidFill>
              <a:srgbClr val="00FFFF"/>
            </a:solidFill>
            <a:ln w="0">
              <a:solidFill>
                <a:srgbClr val="000000"/>
              </a:solidFill>
              <a:prstDash val="solid"/>
              <a:round/>
              <a:headEnd/>
              <a:tailEnd/>
            </a:ln>
          </p:spPr>
          <p:txBody>
            <a:bodyPr/>
            <a:lstStyle/>
            <a:p>
              <a:endParaRPr lang="en-US"/>
            </a:p>
          </p:txBody>
        </p:sp>
        <p:sp>
          <p:nvSpPr>
            <p:cNvPr id="11" name="Freeform 36">
              <a:extLst>
                <a:ext uri="{FF2B5EF4-FFF2-40B4-BE49-F238E27FC236}">
                  <a16:creationId xmlns:a16="http://schemas.microsoft.com/office/drawing/2014/main" id="{407D4232-670F-4774-9024-B2AF5D991435}"/>
                </a:ext>
              </a:extLst>
            </p:cNvPr>
            <p:cNvSpPr>
              <a:spLocks/>
            </p:cNvSpPr>
            <p:nvPr/>
          </p:nvSpPr>
          <p:spPr bwMode="auto">
            <a:xfrm rot="355592">
              <a:off x="1518" y="2039"/>
              <a:ext cx="46" cy="39"/>
            </a:xfrm>
            <a:custGeom>
              <a:avLst/>
              <a:gdLst>
                <a:gd name="T0" fmla="*/ 22 w 125"/>
                <a:gd name="T1" fmla="*/ 0 h 97"/>
                <a:gd name="T2" fmla="*/ 125 w 125"/>
                <a:gd name="T3" fmla="*/ 28 h 97"/>
                <a:gd name="T4" fmla="*/ 103 w 125"/>
                <a:gd name="T5" fmla="*/ 97 h 97"/>
                <a:gd name="T6" fmla="*/ 0 w 125"/>
                <a:gd name="T7" fmla="*/ 69 h 97"/>
                <a:gd name="T8" fmla="*/ 22 w 125"/>
                <a:gd name="T9" fmla="*/ 0 h 97"/>
              </a:gdLst>
              <a:ahLst/>
              <a:cxnLst>
                <a:cxn ang="0">
                  <a:pos x="T0" y="T1"/>
                </a:cxn>
                <a:cxn ang="0">
                  <a:pos x="T2" y="T3"/>
                </a:cxn>
                <a:cxn ang="0">
                  <a:pos x="T4" y="T5"/>
                </a:cxn>
                <a:cxn ang="0">
                  <a:pos x="T6" y="T7"/>
                </a:cxn>
                <a:cxn ang="0">
                  <a:pos x="T8" y="T9"/>
                </a:cxn>
              </a:cxnLst>
              <a:rect l="0" t="0" r="r" b="b"/>
              <a:pathLst>
                <a:path w="125" h="97">
                  <a:moveTo>
                    <a:pt x="22" y="0"/>
                  </a:moveTo>
                  <a:lnTo>
                    <a:pt x="125" y="28"/>
                  </a:lnTo>
                  <a:lnTo>
                    <a:pt x="103" y="97"/>
                  </a:lnTo>
                  <a:lnTo>
                    <a:pt x="0" y="69"/>
                  </a:lnTo>
                  <a:lnTo>
                    <a:pt x="22" y="0"/>
                  </a:lnTo>
                  <a:close/>
                </a:path>
              </a:pathLst>
            </a:custGeom>
            <a:solidFill>
              <a:srgbClr val="00FFFF"/>
            </a:solidFill>
            <a:ln w="0">
              <a:solidFill>
                <a:srgbClr val="000000"/>
              </a:solidFill>
              <a:prstDash val="solid"/>
              <a:round/>
              <a:headEnd/>
              <a:tailEnd/>
            </a:ln>
          </p:spPr>
          <p:txBody>
            <a:bodyPr/>
            <a:lstStyle/>
            <a:p>
              <a:endParaRPr lang="en-US"/>
            </a:p>
          </p:txBody>
        </p:sp>
        <p:sp>
          <p:nvSpPr>
            <p:cNvPr id="12" name="Freeform 27">
              <a:extLst>
                <a:ext uri="{FF2B5EF4-FFF2-40B4-BE49-F238E27FC236}">
                  <a16:creationId xmlns:a16="http://schemas.microsoft.com/office/drawing/2014/main" id="{E0776589-B672-4042-92E0-DF8C7BA2B3EC}"/>
                </a:ext>
              </a:extLst>
            </p:cNvPr>
            <p:cNvSpPr>
              <a:spLocks/>
            </p:cNvSpPr>
            <p:nvPr/>
          </p:nvSpPr>
          <p:spPr bwMode="auto">
            <a:xfrm>
              <a:off x="1460" y="2089"/>
              <a:ext cx="46" cy="39"/>
            </a:xfrm>
            <a:custGeom>
              <a:avLst/>
              <a:gdLst>
                <a:gd name="T0" fmla="*/ 22 w 125"/>
                <a:gd name="T1" fmla="*/ 0 h 97"/>
                <a:gd name="T2" fmla="*/ 125 w 125"/>
                <a:gd name="T3" fmla="*/ 28 h 97"/>
                <a:gd name="T4" fmla="*/ 103 w 125"/>
                <a:gd name="T5" fmla="*/ 97 h 97"/>
                <a:gd name="T6" fmla="*/ 0 w 125"/>
                <a:gd name="T7" fmla="*/ 69 h 97"/>
                <a:gd name="T8" fmla="*/ 22 w 125"/>
                <a:gd name="T9" fmla="*/ 0 h 97"/>
              </a:gdLst>
              <a:ahLst/>
              <a:cxnLst>
                <a:cxn ang="0">
                  <a:pos x="T0" y="T1"/>
                </a:cxn>
                <a:cxn ang="0">
                  <a:pos x="T2" y="T3"/>
                </a:cxn>
                <a:cxn ang="0">
                  <a:pos x="T4" y="T5"/>
                </a:cxn>
                <a:cxn ang="0">
                  <a:pos x="T6" y="T7"/>
                </a:cxn>
                <a:cxn ang="0">
                  <a:pos x="T8" y="T9"/>
                </a:cxn>
              </a:cxnLst>
              <a:rect l="0" t="0" r="r" b="b"/>
              <a:pathLst>
                <a:path w="125" h="97">
                  <a:moveTo>
                    <a:pt x="22" y="0"/>
                  </a:moveTo>
                  <a:lnTo>
                    <a:pt x="125" y="28"/>
                  </a:lnTo>
                  <a:lnTo>
                    <a:pt x="103" y="97"/>
                  </a:lnTo>
                  <a:lnTo>
                    <a:pt x="0" y="69"/>
                  </a:lnTo>
                  <a:lnTo>
                    <a:pt x="22" y="0"/>
                  </a:lnTo>
                  <a:close/>
                </a:path>
              </a:pathLst>
            </a:custGeom>
            <a:solidFill>
              <a:srgbClr val="00FFFF"/>
            </a:solidFill>
            <a:ln w="0">
              <a:solidFill>
                <a:srgbClr val="000000"/>
              </a:solidFill>
              <a:prstDash val="solid"/>
              <a:round/>
              <a:headEnd/>
              <a:tailEnd/>
            </a:ln>
          </p:spPr>
          <p:txBody>
            <a:bodyPr/>
            <a:lstStyle/>
            <a:p>
              <a:endParaRPr lang="en-US"/>
            </a:p>
          </p:txBody>
        </p:sp>
        <p:sp>
          <p:nvSpPr>
            <p:cNvPr id="13" name="Freeform 38">
              <a:extLst>
                <a:ext uri="{FF2B5EF4-FFF2-40B4-BE49-F238E27FC236}">
                  <a16:creationId xmlns:a16="http://schemas.microsoft.com/office/drawing/2014/main" id="{D9C4102D-39D7-4879-8A96-1706D841E26E}"/>
                </a:ext>
              </a:extLst>
            </p:cNvPr>
            <p:cNvSpPr>
              <a:spLocks/>
            </p:cNvSpPr>
            <p:nvPr/>
          </p:nvSpPr>
          <p:spPr bwMode="auto">
            <a:xfrm rot="2423275" flipV="1">
              <a:off x="1494" y="1981"/>
              <a:ext cx="75" cy="250"/>
            </a:xfrm>
            <a:custGeom>
              <a:avLst/>
              <a:gdLst>
                <a:gd name="T0" fmla="*/ 42 w 169"/>
                <a:gd name="T1" fmla="*/ 385 h 457"/>
                <a:gd name="T2" fmla="*/ 0 w 169"/>
                <a:gd name="T3" fmla="*/ 0 h 457"/>
                <a:gd name="T4" fmla="*/ 169 w 169"/>
                <a:gd name="T5" fmla="*/ 32 h 457"/>
                <a:gd name="T6" fmla="*/ 153 w 169"/>
                <a:gd name="T7" fmla="*/ 457 h 457"/>
                <a:gd name="T8" fmla="*/ 42 w 169"/>
                <a:gd name="T9" fmla="*/ 427 h 457"/>
                <a:gd name="T10" fmla="*/ 42 w 169"/>
                <a:gd name="T11" fmla="*/ 385 h 457"/>
              </a:gdLst>
              <a:ahLst/>
              <a:cxnLst>
                <a:cxn ang="0">
                  <a:pos x="T0" y="T1"/>
                </a:cxn>
                <a:cxn ang="0">
                  <a:pos x="T2" y="T3"/>
                </a:cxn>
                <a:cxn ang="0">
                  <a:pos x="T4" y="T5"/>
                </a:cxn>
                <a:cxn ang="0">
                  <a:pos x="T6" y="T7"/>
                </a:cxn>
                <a:cxn ang="0">
                  <a:pos x="T8" y="T9"/>
                </a:cxn>
                <a:cxn ang="0">
                  <a:pos x="T10" y="T11"/>
                </a:cxn>
              </a:cxnLst>
              <a:rect l="0" t="0" r="r" b="b"/>
              <a:pathLst>
                <a:path w="169" h="457">
                  <a:moveTo>
                    <a:pt x="42" y="385"/>
                  </a:moveTo>
                  <a:lnTo>
                    <a:pt x="0" y="0"/>
                  </a:lnTo>
                  <a:lnTo>
                    <a:pt x="169" y="32"/>
                  </a:lnTo>
                  <a:lnTo>
                    <a:pt x="153" y="457"/>
                  </a:lnTo>
                  <a:lnTo>
                    <a:pt x="42" y="427"/>
                  </a:lnTo>
                  <a:lnTo>
                    <a:pt x="42" y="385"/>
                  </a:lnTo>
                  <a:close/>
                </a:path>
              </a:pathLst>
            </a:custGeom>
            <a:solidFill>
              <a:srgbClr val="00FFFF"/>
            </a:solidFill>
            <a:ln w="0">
              <a:solidFill>
                <a:srgbClr val="000000"/>
              </a:solidFill>
              <a:prstDash val="solid"/>
              <a:round/>
              <a:headEnd/>
              <a:tailEnd/>
            </a:ln>
          </p:spPr>
          <p:txBody>
            <a:bodyPr/>
            <a:lstStyle/>
            <a:p>
              <a:endParaRPr lang="en-US"/>
            </a:p>
          </p:txBody>
        </p:sp>
        <p:sp>
          <p:nvSpPr>
            <p:cNvPr id="14" name="Freeform 37">
              <a:extLst>
                <a:ext uri="{FF2B5EF4-FFF2-40B4-BE49-F238E27FC236}">
                  <a16:creationId xmlns:a16="http://schemas.microsoft.com/office/drawing/2014/main" id="{09CDA9FC-54B7-4FE8-94CF-1745FC833805}"/>
                </a:ext>
              </a:extLst>
            </p:cNvPr>
            <p:cNvSpPr>
              <a:spLocks/>
            </p:cNvSpPr>
            <p:nvPr/>
          </p:nvSpPr>
          <p:spPr bwMode="auto">
            <a:xfrm rot="21319607">
              <a:off x="1426" y="2310"/>
              <a:ext cx="46" cy="40"/>
            </a:xfrm>
            <a:custGeom>
              <a:avLst/>
              <a:gdLst>
                <a:gd name="T0" fmla="*/ 22 w 125"/>
                <a:gd name="T1" fmla="*/ 0 h 98"/>
                <a:gd name="T2" fmla="*/ 125 w 125"/>
                <a:gd name="T3" fmla="*/ 29 h 98"/>
                <a:gd name="T4" fmla="*/ 103 w 125"/>
                <a:gd name="T5" fmla="*/ 98 h 98"/>
                <a:gd name="T6" fmla="*/ 0 w 125"/>
                <a:gd name="T7" fmla="*/ 69 h 98"/>
                <a:gd name="T8" fmla="*/ 22 w 125"/>
                <a:gd name="T9" fmla="*/ 0 h 98"/>
              </a:gdLst>
              <a:ahLst/>
              <a:cxnLst>
                <a:cxn ang="0">
                  <a:pos x="T0" y="T1"/>
                </a:cxn>
                <a:cxn ang="0">
                  <a:pos x="T2" y="T3"/>
                </a:cxn>
                <a:cxn ang="0">
                  <a:pos x="T4" y="T5"/>
                </a:cxn>
                <a:cxn ang="0">
                  <a:pos x="T6" y="T7"/>
                </a:cxn>
                <a:cxn ang="0">
                  <a:pos x="T8" y="T9"/>
                </a:cxn>
              </a:cxnLst>
              <a:rect l="0" t="0" r="r" b="b"/>
              <a:pathLst>
                <a:path w="125" h="98">
                  <a:moveTo>
                    <a:pt x="22" y="0"/>
                  </a:moveTo>
                  <a:lnTo>
                    <a:pt x="125" y="29"/>
                  </a:lnTo>
                  <a:lnTo>
                    <a:pt x="103" y="98"/>
                  </a:lnTo>
                  <a:lnTo>
                    <a:pt x="0" y="69"/>
                  </a:lnTo>
                  <a:lnTo>
                    <a:pt x="22" y="0"/>
                  </a:lnTo>
                  <a:close/>
                </a:path>
              </a:pathLst>
            </a:custGeom>
            <a:solidFill>
              <a:srgbClr val="00FFFF"/>
            </a:solidFill>
            <a:ln w="0">
              <a:solidFill>
                <a:srgbClr val="000000"/>
              </a:solidFill>
              <a:prstDash val="solid"/>
              <a:round/>
              <a:headEnd/>
              <a:tailEnd/>
            </a:ln>
          </p:spPr>
          <p:txBody>
            <a:bodyPr/>
            <a:lstStyle/>
            <a:p>
              <a:endParaRPr lang="en-US"/>
            </a:p>
          </p:txBody>
        </p:sp>
        <p:sp>
          <p:nvSpPr>
            <p:cNvPr id="15" name="Freeform 26">
              <a:extLst>
                <a:ext uri="{FF2B5EF4-FFF2-40B4-BE49-F238E27FC236}">
                  <a16:creationId xmlns:a16="http://schemas.microsoft.com/office/drawing/2014/main" id="{46AFA5FF-1C78-450D-9221-37848762D6B1}"/>
                </a:ext>
              </a:extLst>
            </p:cNvPr>
            <p:cNvSpPr>
              <a:spLocks/>
            </p:cNvSpPr>
            <p:nvPr/>
          </p:nvSpPr>
          <p:spPr bwMode="auto">
            <a:xfrm>
              <a:off x="1416" y="2248"/>
              <a:ext cx="46" cy="40"/>
            </a:xfrm>
            <a:custGeom>
              <a:avLst/>
              <a:gdLst>
                <a:gd name="T0" fmla="*/ 22 w 125"/>
                <a:gd name="T1" fmla="*/ 0 h 98"/>
                <a:gd name="T2" fmla="*/ 125 w 125"/>
                <a:gd name="T3" fmla="*/ 29 h 98"/>
                <a:gd name="T4" fmla="*/ 103 w 125"/>
                <a:gd name="T5" fmla="*/ 98 h 98"/>
                <a:gd name="T6" fmla="*/ 0 w 125"/>
                <a:gd name="T7" fmla="*/ 69 h 98"/>
                <a:gd name="T8" fmla="*/ 22 w 125"/>
                <a:gd name="T9" fmla="*/ 0 h 98"/>
              </a:gdLst>
              <a:ahLst/>
              <a:cxnLst>
                <a:cxn ang="0">
                  <a:pos x="T0" y="T1"/>
                </a:cxn>
                <a:cxn ang="0">
                  <a:pos x="T2" y="T3"/>
                </a:cxn>
                <a:cxn ang="0">
                  <a:pos x="T4" y="T5"/>
                </a:cxn>
                <a:cxn ang="0">
                  <a:pos x="T6" y="T7"/>
                </a:cxn>
                <a:cxn ang="0">
                  <a:pos x="T8" y="T9"/>
                </a:cxn>
              </a:cxnLst>
              <a:rect l="0" t="0" r="r" b="b"/>
              <a:pathLst>
                <a:path w="125" h="98">
                  <a:moveTo>
                    <a:pt x="22" y="0"/>
                  </a:moveTo>
                  <a:lnTo>
                    <a:pt x="125" y="29"/>
                  </a:lnTo>
                  <a:lnTo>
                    <a:pt x="103" y="98"/>
                  </a:lnTo>
                  <a:lnTo>
                    <a:pt x="0" y="69"/>
                  </a:lnTo>
                  <a:lnTo>
                    <a:pt x="22" y="0"/>
                  </a:lnTo>
                  <a:close/>
                </a:path>
              </a:pathLst>
            </a:custGeom>
            <a:solidFill>
              <a:srgbClr val="00FFFF"/>
            </a:solidFill>
            <a:ln w="0">
              <a:solidFill>
                <a:srgbClr val="000000"/>
              </a:solidFill>
              <a:prstDash val="solid"/>
              <a:round/>
              <a:headEnd/>
              <a:tailEnd/>
            </a:ln>
          </p:spPr>
          <p:txBody>
            <a:bodyPr/>
            <a:lstStyle/>
            <a:p>
              <a:endParaRPr lang="en-US"/>
            </a:p>
          </p:txBody>
        </p:sp>
        <p:sp>
          <p:nvSpPr>
            <p:cNvPr id="16" name="Freeform 28">
              <a:extLst>
                <a:ext uri="{FF2B5EF4-FFF2-40B4-BE49-F238E27FC236}">
                  <a16:creationId xmlns:a16="http://schemas.microsoft.com/office/drawing/2014/main" id="{4608A8E6-B07E-49C9-A674-2F236EAC9C41}"/>
                </a:ext>
              </a:extLst>
            </p:cNvPr>
            <p:cNvSpPr>
              <a:spLocks/>
            </p:cNvSpPr>
            <p:nvPr/>
          </p:nvSpPr>
          <p:spPr bwMode="auto">
            <a:xfrm rot="21532168">
              <a:off x="1437" y="2160"/>
              <a:ext cx="76" cy="250"/>
            </a:xfrm>
            <a:custGeom>
              <a:avLst/>
              <a:gdLst>
                <a:gd name="T0" fmla="*/ 42 w 169"/>
                <a:gd name="T1" fmla="*/ 385 h 457"/>
                <a:gd name="T2" fmla="*/ 0 w 169"/>
                <a:gd name="T3" fmla="*/ 0 h 457"/>
                <a:gd name="T4" fmla="*/ 169 w 169"/>
                <a:gd name="T5" fmla="*/ 32 h 457"/>
                <a:gd name="T6" fmla="*/ 153 w 169"/>
                <a:gd name="T7" fmla="*/ 457 h 457"/>
                <a:gd name="T8" fmla="*/ 42 w 169"/>
                <a:gd name="T9" fmla="*/ 427 h 457"/>
                <a:gd name="T10" fmla="*/ 42 w 169"/>
                <a:gd name="T11" fmla="*/ 385 h 457"/>
              </a:gdLst>
              <a:ahLst/>
              <a:cxnLst>
                <a:cxn ang="0">
                  <a:pos x="T0" y="T1"/>
                </a:cxn>
                <a:cxn ang="0">
                  <a:pos x="T2" y="T3"/>
                </a:cxn>
                <a:cxn ang="0">
                  <a:pos x="T4" y="T5"/>
                </a:cxn>
                <a:cxn ang="0">
                  <a:pos x="T6" y="T7"/>
                </a:cxn>
                <a:cxn ang="0">
                  <a:pos x="T8" y="T9"/>
                </a:cxn>
                <a:cxn ang="0">
                  <a:pos x="T10" y="T11"/>
                </a:cxn>
              </a:cxnLst>
              <a:rect l="0" t="0" r="r" b="b"/>
              <a:pathLst>
                <a:path w="169" h="457">
                  <a:moveTo>
                    <a:pt x="42" y="385"/>
                  </a:moveTo>
                  <a:lnTo>
                    <a:pt x="0" y="0"/>
                  </a:lnTo>
                  <a:lnTo>
                    <a:pt x="169" y="32"/>
                  </a:lnTo>
                  <a:lnTo>
                    <a:pt x="153" y="457"/>
                  </a:lnTo>
                  <a:lnTo>
                    <a:pt x="42" y="427"/>
                  </a:lnTo>
                  <a:lnTo>
                    <a:pt x="42" y="385"/>
                  </a:lnTo>
                  <a:close/>
                </a:path>
              </a:pathLst>
            </a:custGeom>
            <a:solidFill>
              <a:srgbClr val="00FFFF"/>
            </a:solidFill>
            <a:ln w="0">
              <a:solidFill>
                <a:srgbClr val="000000"/>
              </a:solidFill>
              <a:prstDash val="solid"/>
              <a:round/>
              <a:headEnd/>
              <a:tailEnd/>
            </a:ln>
          </p:spPr>
          <p:txBody>
            <a:bodyPr/>
            <a:lstStyle/>
            <a:p>
              <a:endParaRPr lang="en-US"/>
            </a:p>
          </p:txBody>
        </p:sp>
        <p:sp>
          <p:nvSpPr>
            <p:cNvPr id="17" name="Freeform 32">
              <a:extLst>
                <a:ext uri="{FF2B5EF4-FFF2-40B4-BE49-F238E27FC236}">
                  <a16:creationId xmlns:a16="http://schemas.microsoft.com/office/drawing/2014/main" id="{0817E654-F3E4-4DE3-B488-D868A3987068}"/>
                </a:ext>
              </a:extLst>
            </p:cNvPr>
            <p:cNvSpPr>
              <a:spLocks/>
            </p:cNvSpPr>
            <p:nvPr/>
          </p:nvSpPr>
          <p:spPr bwMode="auto">
            <a:xfrm rot="113147">
              <a:off x="1250" y="2119"/>
              <a:ext cx="480" cy="144"/>
            </a:xfrm>
            <a:custGeom>
              <a:avLst/>
              <a:gdLst>
                <a:gd name="T0" fmla="*/ 943 w 943"/>
                <a:gd name="T1" fmla="*/ 279 h 295"/>
                <a:gd name="T2" fmla="*/ 915 w 943"/>
                <a:gd name="T3" fmla="*/ 240 h 295"/>
                <a:gd name="T4" fmla="*/ 822 w 943"/>
                <a:gd name="T5" fmla="*/ 189 h 295"/>
                <a:gd name="T6" fmla="*/ 676 w 943"/>
                <a:gd name="T7" fmla="*/ 132 h 295"/>
                <a:gd name="T8" fmla="*/ 495 w 943"/>
                <a:gd name="T9" fmla="*/ 77 h 295"/>
                <a:gd name="T10" fmla="*/ 309 w 943"/>
                <a:gd name="T11" fmla="*/ 32 h 295"/>
                <a:gd name="T12" fmla="*/ 153 w 943"/>
                <a:gd name="T13" fmla="*/ 5 h 295"/>
                <a:gd name="T14" fmla="*/ 46 w 943"/>
                <a:gd name="T15" fmla="*/ 0 h 295"/>
                <a:gd name="T16" fmla="*/ 0 w 943"/>
                <a:gd name="T17" fmla="*/ 18 h 295"/>
                <a:gd name="T18" fmla="*/ 27 w 943"/>
                <a:gd name="T19" fmla="*/ 55 h 295"/>
                <a:gd name="T20" fmla="*/ 121 w 943"/>
                <a:gd name="T21" fmla="*/ 106 h 295"/>
                <a:gd name="T22" fmla="*/ 266 w 943"/>
                <a:gd name="T23" fmla="*/ 163 h 295"/>
                <a:gd name="T24" fmla="*/ 448 w 943"/>
                <a:gd name="T25" fmla="*/ 220 h 295"/>
                <a:gd name="T26" fmla="*/ 633 w 943"/>
                <a:gd name="T27" fmla="*/ 264 h 295"/>
                <a:gd name="T28" fmla="*/ 789 w 943"/>
                <a:gd name="T29" fmla="*/ 290 h 295"/>
                <a:gd name="T30" fmla="*/ 898 w 943"/>
                <a:gd name="T31" fmla="*/ 295 h 295"/>
                <a:gd name="T32" fmla="*/ 943 w 943"/>
                <a:gd name="T33" fmla="*/ 27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3" h="295">
                  <a:moveTo>
                    <a:pt x="943" y="279"/>
                  </a:moveTo>
                  <a:lnTo>
                    <a:pt x="915" y="240"/>
                  </a:lnTo>
                  <a:lnTo>
                    <a:pt x="822" y="189"/>
                  </a:lnTo>
                  <a:lnTo>
                    <a:pt x="676" y="132"/>
                  </a:lnTo>
                  <a:lnTo>
                    <a:pt x="495" y="77"/>
                  </a:lnTo>
                  <a:lnTo>
                    <a:pt x="309" y="32"/>
                  </a:lnTo>
                  <a:lnTo>
                    <a:pt x="153" y="5"/>
                  </a:lnTo>
                  <a:lnTo>
                    <a:pt x="46" y="0"/>
                  </a:lnTo>
                  <a:lnTo>
                    <a:pt x="0" y="18"/>
                  </a:lnTo>
                  <a:lnTo>
                    <a:pt x="27" y="55"/>
                  </a:lnTo>
                  <a:lnTo>
                    <a:pt x="121" y="106"/>
                  </a:lnTo>
                  <a:lnTo>
                    <a:pt x="266" y="163"/>
                  </a:lnTo>
                  <a:lnTo>
                    <a:pt x="448" y="220"/>
                  </a:lnTo>
                  <a:lnTo>
                    <a:pt x="633" y="264"/>
                  </a:lnTo>
                  <a:lnTo>
                    <a:pt x="789" y="290"/>
                  </a:lnTo>
                  <a:lnTo>
                    <a:pt x="898" y="295"/>
                  </a:lnTo>
                  <a:lnTo>
                    <a:pt x="943" y="279"/>
                  </a:lnTo>
                  <a:close/>
                </a:path>
              </a:pathLst>
            </a:custGeom>
            <a:solidFill>
              <a:srgbClr val="00FFFF"/>
            </a:solidFill>
            <a:ln w="0">
              <a:solidFill>
                <a:srgbClr val="000000"/>
              </a:solidFill>
              <a:prstDash val="solid"/>
              <a:round/>
              <a:headEnd/>
              <a:tailEnd/>
            </a:ln>
          </p:spPr>
          <p:txBody>
            <a:bodyPr/>
            <a:lstStyle/>
            <a:p>
              <a:endParaRPr lang="en-US"/>
            </a:p>
          </p:txBody>
        </p:sp>
        <p:sp>
          <p:nvSpPr>
            <p:cNvPr id="18" name="Freeform 33">
              <a:extLst>
                <a:ext uri="{FF2B5EF4-FFF2-40B4-BE49-F238E27FC236}">
                  <a16:creationId xmlns:a16="http://schemas.microsoft.com/office/drawing/2014/main" id="{F685DA96-E539-4D27-B05B-BDC6727CEC0D}"/>
                </a:ext>
              </a:extLst>
            </p:cNvPr>
            <p:cNvSpPr>
              <a:spLocks/>
            </p:cNvSpPr>
            <p:nvPr/>
          </p:nvSpPr>
          <p:spPr bwMode="auto">
            <a:xfrm rot="2938936" flipV="1">
              <a:off x="1653" y="2225"/>
              <a:ext cx="84" cy="55"/>
            </a:xfrm>
            <a:custGeom>
              <a:avLst/>
              <a:gdLst>
                <a:gd name="T0" fmla="*/ 247 w 247"/>
                <a:gd name="T1" fmla="*/ 68 h 68"/>
                <a:gd name="T2" fmla="*/ 129 w 247"/>
                <a:gd name="T3" fmla="*/ 15 h 68"/>
                <a:gd name="T4" fmla="*/ 0 w 247"/>
                <a:gd name="T5" fmla="*/ 0 h 68"/>
                <a:gd name="T6" fmla="*/ 117 w 247"/>
                <a:gd name="T7" fmla="*/ 52 h 68"/>
                <a:gd name="T8" fmla="*/ 247 w 247"/>
                <a:gd name="T9" fmla="*/ 68 h 68"/>
              </a:gdLst>
              <a:ahLst/>
              <a:cxnLst>
                <a:cxn ang="0">
                  <a:pos x="T0" y="T1"/>
                </a:cxn>
                <a:cxn ang="0">
                  <a:pos x="T2" y="T3"/>
                </a:cxn>
                <a:cxn ang="0">
                  <a:pos x="T4" y="T5"/>
                </a:cxn>
                <a:cxn ang="0">
                  <a:pos x="T6" y="T7"/>
                </a:cxn>
                <a:cxn ang="0">
                  <a:pos x="T8" y="T9"/>
                </a:cxn>
              </a:cxnLst>
              <a:rect l="0" t="0" r="r" b="b"/>
              <a:pathLst>
                <a:path w="247" h="68">
                  <a:moveTo>
                    <a:pt x="247" y="68"/>
                  </a:moveTo>
                  <a:lnTo>
                    <a:pt x="129" y="15"/>
                  </a:lnTo>
                  <a:lnTo>
                    <a:pt x="0" y="0"/>
                  </a:lnTo>
                  <a:lnTo>
                    <a:pt x="117" y="52"/>
                  </a:lnTo>
                  <a:lnTo>
                    <a:pt x="247" y="68"/>
                  </a:lnTo>
                  <a:close/>
                </a:path>
              </a:pathLst>
            </a:custGeom>
            <a:solidFill>
              <a:srgbClr val="00FFFF"/>
            </a:solidFill>
            <a:ln w="0">
              <a:solidFill>
                <a:srgbClr val="000000"/>
              </a:solidFill>
              <a:prstDash val="solid"/>
              <a:round/>
              <a:headEnd/>
              <a:tailEnd/>
            </a:ln>
          </p:spPr>
          <p:txBody>
            <a:bodyPr/>
            <a:lstStyle/>
            <a:p>
              <a:endParaRPr lang="en-US"/>
            </a:p>
          </p:txBody>
        </p:sp>
        <p:sp>
          <p:nvSpPr>
            <p:cNvPr id="19" name="Line 35">
              <a:extLst>
                <a:ext uri="{FF2B5EF4-FFF2-40B4-BE49-F238E27FC236}">
                  <a16:creationId xmlns:a16="http://schemas.microsoft.com/office/drawing/2014/main" id="{EBE3277D-4A7E-427D-9D17-3A37D692237C}"/>
                </a:ext>
              </a:extLst>
            </p:cNvPr>
            <p:cNvSpPr>
              <a:spLocks noChangeShapeType="1"/>
            </p:cNvSpPr>
            <p:nvPr/>
          </p:nvSpPr>
          <p:spPr bwMode="auto">
            <a:xfrm rot="-151019">
              <a:off x="1306" y="2134"/>
              <a:ext cx="11" cy="2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39">
              <a:extLst>
                <a:ext uri="{FF2B5EF4-FFF2-40B4-BE49-F238E27FC236}">
                  <a16:creationId xmlns:a16="http://schemas.microsoft.com/office/drawing/2014/main" id="{C1EFFAC6-2103-43A1-9E7A-A358FD0D67D7}"/>
                </a:ext>
              </a:extLst>
            </p:cNvPr>
            <p:cNvSpPr>
              <a:spLocks noChangeShapeType="1"/>
            </p:cNvSpPr>
            <p:nvPr/>
          </p:nvSpPr>
          <p:spPr bwMode="auto">
            <a:xfrm rot="4296140">
              <a:off x="1311" y="2115"/>
              <a:ext cx="11" cy="2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 name="Group 81">
            <a:extLst>
              <a:ext uri="{FF2B5EF4-FFF2-40B4-BE49-F238E27FC236}">
                <a16:creationId xmlns:a16="http://schemas.microsoft.com/office/drawing/2014/main" id="{03793FAB-3BCF-4045-BC37-BCE84904645E}"/>
              </a:ext>
            </a:extLst>
          </p:cNvPr>
          <p:cNvGrpSpPr>
            <a:grpSpLocks/>
          </p:cNvGrpSpPr>
          <p:nvPr/>
        </p:nvGrpSpPr>
        <p:grpSpPr bwMode="auto">
          <a:xfrm rot="15114532">
            <a:off x="5911991" y="3284081"/>
            <a:ext cx="609600" cy="588963"/>
            <a:chOff x="432" y="2016"/>
            <a:chExt cx="384" cy="371"/>
          </a:xfrm>
        </p:grpSpPr>
        <p:sp>
          <p:nvSpPr>
            <p:cNvPr id="22" name="Freeform 15">
              <a:extLst>
                <a:ext uri="{FF2B5EF4-FFF2-40B4-BE49-F238E27FC236}">
                  <a16:creationId xmlns:a16="http://schemas.microsoft.com/office/drawing/2014/main" id="{B8B0F72F-BCB4-47A3-B8F9-5C96BAF54782}"/>
                </a:ext>
              </a:extLst>
            </p:cNvPr>
            <p:cNvSpPr>
              <a:spLocks/>
            </p:cNvSpPr>
            <p:nvPr/>
          </p:nvSpPr>
          <p:spPr bwMode="auto">
            <a:xfrm>
              <a:off x="552" y="2248"/>
              <a:ext cx="46" cy="40"/>
            </a:xfrm>
            <a:custGeom>
              <a:avLst/>
              <a:gdLst>
                <a:gd name="T0" fmla="*/ 22 w 125"/>
                <a:gd name="T1" fmla="*/ 0 h 98"/>
                <a:gd name="T2" fmla="*/ 125 w 125"/>
                <a:gd name="T3" fmla="*/ 29 h 98"/>
                <a:gd name="T4" fmla="*/ 103 w 125"/>
                <a:gd name="T5" fmla="*/ 98 h 98"/>
                <a:gd name="T6" fmla="*/ 0 w 125"/>
                <a:gd name="T7" fmla="*/ 69 h 98"/>
                <a:gd name="T8" fmla="*/ 22 w 125"/>
                <a:gd name="T9" fmla="*/ 0 h 98"/>
              </a:gdLst>
              <a:ahLst/>
              <a:cxnLst>
                <a:cxn ang="0">
                  <a:pos x="T0" y="T1"/>
                </a:cxn>
                <a:cxn ang="0">
                  <a:pos x="T2" y="T3"/>
                </a:cxn>
                <a:cxn ang="0">
                  <a:pos x="T4" y="T5"/>
                </a:cxn>
                <a:cxn ang="0">
                  <a:pos x="T6" y="T7"/>
                </a:cxn>
                <a:cxn ang="0">
                  <a:pos x="T8" y="T9"/>
                </a:cxn>
              </a:cxnLst>
              <a:rect l="0" t="0" r="r" b="b"/>
              <a:pathLst>
                <a:path w="125" h="98">
                  <a:moveTo>
                    <a:pt x="22" y="0"/>
                  </a:moveTo>
                  <a:lnTo>
                    <a:pt x="125" y="29"/>
                  </a:lnTo>
                  <a:lnTo>
                    <a:pt x="103" y="98"/>
                  </a:lnTo>
                  <a:lnTo>
                    <a:pt x="0" y="69"/>
                  </a:lnTo>
                  <a:lnTo>
                    <a:pt x="22" y="0"/>
                  </a:lnTo>
                  <a:close/>
                </a:path>
              </a:pathLst>
            </a:custGeom>
            <a:solidFill>
              <a:srgbClr val="00FFFF"/>
            </a:solidFill>
            <a:ln w="0">
              <a:solidFill>
                <a:srgbClr val="000000"/>
              </a:solidFill>
              <a:prstDash val="solid"/>
              <a:round/>
              <a:headEnd/>
              <a:tailEnd/>
            </a:ln>
          </p:spPr>
          <p:txBody>
            <a:bodyPr/>
            <a:lstStyle/>
            <a:p>
              <a:endParaRPr lang="en-US"/>
            </a:p>
          </p:txBody>
        </p:sp>
        <p:sp>
          <p:nvSpPr>
            <p:cNvPr id="23" name="Freeform 16">
              <a:extLst>
                <a:ext uri="{FF2B5EF4-FFF2-40B4-BE49-F238E27FC236}">
                  <a16:creationId xmlns:a16="http://schemas.microsoft.com/office/drawing/2014/main" id="{77EA58B6-E3A2-470E-A032-D1662E7AE595}"/>
                </a:ext>
              </a:extLst>
            </p:cNvPr>
            <p:cNvSpPr>
              <a:spLocks/>
            </p:cNvSpPr>
            <p:nvPr/>
          </p:nvSpPr>
          <p:spPr bwMode="auto">
            <a:xfrm>
              <a:off x="596" y="2089"/>
              <a:ext cx="46" cy="39"/>
            </a:xfrm>
            <a:custGeom>
              <a:avLst/>
              <a:gdLst>
                <a:gd name="T0" fmla="*/ 22 w 125"/>
                <a:gd name="T1" fmla="*/ 0 h 97"/>
                <a:gd name="T2" fmla="*/ 125 w 125"/>
                <a:gd name="T3" fmla="*/ 28 h 97"/>
                <a:gd name="T4" fmla="*/ 103 w 125"/>
                <a:gd name="T5" fmla="*/ 97 h 97"/>
                <a:gd name="T6" fmla="*/ 0 w 125"/>
                <a:gd name="T7" fmla="*/ 69 h 97"/>
                <a:gd name="T8" fmla="*/ 22 w 125"/>
                <a:gd name="T9" fmla="*/ 0 h 97"/>
              </a:gdLst>
              <a:ahLst/>
              <a:cxnLst>
                <a:cxn ang="0">
                  <a:pos x="T0" y="T1"/>
                </a:cxn>
                <a:cxn ang="0">
                  <a:pos x="T2" y="T3"/>
                </a:cxn>
                <a:cxn ang="0">
                  <a:pos x="T4" y="T5"/>
                </a:cxn>
                <a:cxn ang="0">
                  <a:pos x="T6" y="T7"/>
                </a:cxn>
                <a:cxn ang="0">
                  <a:pos x="T8" y="T9"/>
                </a:cxn>
              </a:cxnLst>
              <a:rect l="0" t="0" r="r" b="b"/>
              <a:pathLst>
                <a:path w="125" h="97">
                  <a:moveTo>
                    <a:pt x="22" y="0"/>
                  </a:moveTo>
                  <a:lnTo>
                    <a:pt x="125" y="28"/>
                  </a:lnTo>
                  <a:lnTo>
                    <a:pt x="103" y="97"/>
                  </a:lnTo>
                  <a:lnTo>
                    <a:pt x="0" y="69"/>
                  </a:lnTo>
                  <a:lnTo>
                    <a:pt x="22" y="0"/>
                  </a:lnTo>
                  <a:close/>
                </a:path>
              </a:pathLst>
            </a:custGeom>
            <a:solidFill>
              <a:srgbClr val="00FFFF"/>
            </a:solidFill>
            <a:ln w="0">
              <a:solidFill>
                <a:srgbClr val="000000"/>
              </a:solidFill>
              <a:prstDash val="solid"/>
              <a:round/>
              <a:headEnd/>
              <a:tailEnd/>
            </a:ln>
          </p:spPr>
          <p:txBody>
            <a:bodyPr/>
            <a:lstStyle/>
            <a:p>
              <a:endParaRPr lang="en-US"/>
            </a:p>
          </p:txBody>
        </p:sp>
        <p:sp>
          <p:nvSpPr>
            <p:cNvPr id="24" name="Freeform 17">
              <a:extLst>
                <a:ext uri="{FF2B5EF4-FFF2-40B4-BE49-F238E27FC236}">
                  <a16:creationId xmlns:a16="http://schemas.microsoft.com/office/drawing/2014/main" id="{FB4DAA70-697F-47AC-92A6-835FD2CE87DE}"/>
                </a:ext>
              </a:extLst>
            </p:cNvPr>
            <p:cNvSpPr>
              <a:spLocks/>
            </p:cNvSpPr>
            <p:nvPr/>
          </p:nvSpPr>
          <p:spPr bwMode="auto">
            <a:xfrm>
              <a:off x="574" y="2198"/>
              <a:ext cx="63" cy="189"/>
            </a:xfrm>
            <a:custGeom>
              <a:avLst/>
              <a:gdLst>
                <a:gd name="T0" fmla="*/ 42 w 169"/>
                <a:gd name="T1" fmla="*/ 385 h 457"/>
                <a:gd name="T2" fmla="*/ 0 w 169"/>
                <a:gd name="T3" fmla="*/ 0 h 457"/>
                <a:gd name="T4" fmla="*/ 169 w 169"/>
                <a:gd name="T5" fmla="*/ 32 h 457"/>
                <a:gd name="T6" fmla="*/ 153 w 169"/>
                <a:gd name="T7" fmla="*/ 457 h 457"/>
                <a:gd name="T8" fmla="*/ 42 w 169"/>
                <a:gd name="T9" fmla="*/ 427 h 457"/>
                <a:gd name="T10" fmla="*/ 42 w 169"/>
                <a:gd name="T11" fmla="*/ 385 h 457"/>
              </a:gdLst>
              <a:ahLst/>
              <a:cxnLst>
                <a:cxn ang="0">
                  <a:pos x="T0" y="T1"/>
                </a:cxn>
                <a:cxn ang="0">
                  <a:pos x="T2" y="T3"/>
                </a:cxn>
                <a:cxn ang="0">
                  <a:pos x="T4" y="T5"/>
                </a:cxn>
                <a:cxn ang="0">
                  <a:pos x="T6" y="T7"/>
                </a:cxn>
                <a:cxn ang="0">
                  <a:pos x="T8" y="T9"/>
                </a:cxn>
                <a:cxn ang="0">
                  <a:pos x="T10" y="T11"/>
                </a:cxn>
              </a:cxnLst>
              <a:rect l="0" t="0" r="r" b="b"/>
              <a:pathLst>
                <a:path w="169" h="457">
                  <a:moveTo>
                    <a:pt x="42" y="385"/>
                  </a:moveTo>
                  <a:lnTo>
                    <a:pt x="0" y="0"/>
                  </a:lnTo>
                  <a:lnTo>
                    <a:pt x="169" y="32"/>
                  </a:lnTo>
                  <a:lnTo>
                    <a:pt x="153" y="457"/>
                  </a:lnTo>
                  <a:lnTo>
                    <a:pt x="42" y="427"/>
                  </a:lnTo>
                  <a:lnTo>
                    <a:pt x="42" y="385"/>
                  </a:lnTo>
                  <a:close/>
                </a:path>
              </a:pathLst>
            </a:custGeom>
            <a:solidFill>
              <a:srgbClr val="00FFFF"/>
            </a:solidFill>
            <a:ln w="0">
              <a:solidFill>
                <a:srgbClr val="000000"/>
              </a:solidFill>
              <a:prstDash val="solid"/>
              <a:round/>
              <a:headEnd/>
              <a:tailEnd/>
            </a:ln>
          </p:spPr>
          <p:txBody>
            <a:bodyPr/>
            <a:lstStyle/>
            <a:p>
              <a:endParaRPr lang="en-US"/>
            </a:p>
          </p:txBody>
        </p:sp>
        <p:sp>
          <p:nvSpPr>
            <p:cNvPr id="25" name="Freeform 18">
              <a:extLst>
                <a:ext uri="{FF2B5EF4-FFF2-40B4-BE49-F238E27FC236}">
                  <a16:creationId xmlns:a16="http://schemas.microsoft.com/office/drawing/2014/main" id="{9C0E32C0-EAFA-4482-B447-0014A6AD279E}"/>
                </a:ext>
              </a:extLst>
            </p:cNvPr>
            <p:cNvSpPr>
              <a:spLocks/>
            </p:cNvSpPr>
            <p:nvPr/>
          </p:nvSpPr>
          <p:spPr bwMode="auto">
            <a:xfrm>
              <a:off x="714" y="2217"/>
              <a:ext cx="63" cy="87"/>
            </a:xfrm>
            <a:custGeom>
              <a:avLst/>
              <a:gdLst>
                <a:gd name="T0" fmla="*/ 141 w 169"/>
                <a:gd name="T1" fmla="*/ 65 h 211"/>
                <a:gd name="T2" fmla="*/ 169 w 169"/>
                <a:gd name="T3" fmla="*/ 211 h 211"/>
                <a:gd name="T4" fmla="*/ 86 w 169"/>
                <a:gd name="T5" fmla="*/ 188 h 211"/>
                <a:gd name="T6" fmla="*/ 0 w 169"/>
                <a:gd name="T7" fmla="*/ 0 h 211"/>
                <a:gd name="T8" fmla="*/ 135 w 169"/>
                <a:gd name="T9" fmla="*/ 36 h 211"/>
                <a:gd name="T10" fmla="*/ 141 w 169"/>
                <a:gd name="T11" fmla="*/ 65 h 211"/>
              </a:gdLst>
              <a:ahLst/>
              <a:cxnLst>
                <a:cxn ang="0">
                  <a:pos x="T0" y="T1"/>
                </a:cxn>
                <a:cxn ang="0">
                  <a:pos x="T2" y="T3"/>
                </a:cxn>
                <a:cxn ang="0">
                  <a:pos x="T4" y="T5"/>
                </a:cxn>
                <a:cxn ang="0">
                  <a:pos x="T6" y="T7"/>
                </a:cxn>
                <a:cxn ang="0">
                  <a:pos x="T8" y="T9"/>
                </a:cxn>
                <a:cxn ang="0">
                  <a:pos x="T10" y="T11"/>
                </a:cxn>
              </a:cxnLst>
              <a:rect l="0" t="0" r="r" b="b"/>
              <a:pathLst>
                <a:path w="169" h="211">
                  <a:moveTo>
                    <a:pt x="141" y="65"/>
                  </a:moveTo>
                  <a:lnTo>
                    <a:pt x="169" y="211"/>
                  </a:lnTo>
                  <a:lnTo>
                    <a:pt x="86" y="188"/>
                  </a:lnTo>
                  <a:lnTo>
                    <a:pt x="0" y="0"/>
                  </a:lnTo>
                  <a:lnTo>
                    <a:pt x="135" y="36"/>
                  </a:lnTo>
                  <a:lnTo>
                    <a:pt x="141" y="65"/>
                  </a:lnTo>
                  <a:close/>
                </a:path>
              </a:pathLst>
            </a:custGeom>
            <a:solidFill>
              <a:srgbClr val="00FFFF"/>
            </a:solidFill>
            <a:ln w="0">
              <a:solidFill>
                <a:srgbClr val="000000"/>
              </a:solidFill>
              <a:prstDash val="solid"/>
              <a:round/>
              <a:headEnd/>
              <a:tailEnd/>
            </a:ln>
          </p:spPr>
          <p:txBody>
            <a:bodyPr/>
            <a:lstStyle/>
            <a:p>
              <a:endParaRPr lang="en-US"/>
            </a:p>
          </p:txBody>
        </p:sp>
        <p:sp>
          <p:nvSpPr>
            <p:cNvPr id="26" name="Freeform 19">
              <a:extLst>
                <a:ext uri="{FF2B5EF4-FFF2-40B4-BE49-F238E27FC236}">
                  <a16:creationId xmlns:a16="http://schemas.microsoft.com/office/drawing/2014/main" id="{31696E1D-BDBE-443B-B602-9CA31A9A3D74}"/>
                </a:ext>
              </a:extLst>
            </p:cNvPr>
            <p:cNvSpPr>
              <a:spLocks/>
            </p:cNvSpPr>
            <p:nvPr/>
          </p:nvSpPr>
          <p:spPr bwMode="auto">
            <a:xfrm>
              <a:off x="718" y="2178"/>
              <a:ext cx="98" cy="62"/>
            </a:xfrm>
            <a:custGeom>
              <a:avLst/>
              <a:gdLst>
                <a:gd name="T0" fmla="*/ 156 w 266"/>
                <a:gd name="T1" fmla="*/ 131 h 152"/>
                <a:gd name="T2" fmla="*/ 266 w 266"/>
                <a:gd name="T3" fmla="*/ 23 h 152"/>
                <a:gd name="T4" fmla="*/ 182 w 266"/>
                <a:gd name="T5" fmla="*/ 0 h 152"/>
                <a:gd name="T6" fmla="*/ 0 w 266"/>
                <a:gd name="T7" fmla="*/ 115 h 152"/>
                <a:gd name="T8" fmla="*/ 134 w 266"/>
                <a:gd name="T9" fmla="*/ 152 h 152"/>
                <a:gd name="T10" fmla="*/ 156 w 266"/>
                <a:gd name="T11" fmla="*/ 131 h 152"/>
              </a:gdLst>
              <a:ahLst/>
              <a:cxnLst>
                <a:cxn ang="0">
                  <a:pos x="T0" y="T1"/>
                </a:cxn>
                <a:cxn ang="0">
                  <a:pos x="T2" y="T3"/>
                </a:cxn>
                <a:cxn ang="0">
                  <a:pos x="T4" y="T5"/>
                </a:cxn>
                <a:cxn ang="0">
                  <a:pos x="T6" y="T7"/>
                </a:cxn>
                <a:cxn ang="0">
                  <a:pos x="T8" y="T9"/>
                </a:cxn>
                <a:cxn ang="0">
                  <a:pos x="T10" y="T11"/>
                </a:cxn>
              </a:cxnLst>
              <a:rect l="0" t="0" r="r" b="b"/>
              <a:pathLst>
                <a:path w="266" h="152">
                  <a:moveTo>
                    <a:pt x="156" y="131"/>
                  </a:moveTo>
                  <a:lnTo>
                    <a:pt x="266" y="23"/>
                  </a:lnTo>
                  <a:lnTo>
                    <a:pt x="182" y="0"/>
                  </a:lnTo>
                  <a:lnTo>
                    <a:pt x="0" y="115"/>
                  </a:lnTo>
                  <a:lnTo>
                    <a:pt x="134" y="152"/>
                  </a:lnTo>
                  <a:lnTo>
                    <a:pt x="156" y="131"/>
                  </a:lnTo>
                  <a:close/>
                </a:path>
              </a:pathLst>
            </a:custGeom>
            <a:solidFill>
              <a:srgbClr val="00FFFF"/>
            </a:solidFill>
            <a:ln w="0">
              <a:solidFill>
                <a:srgbClr val="000000"/>
              </a:solidFill>
              <a:prstDash val="solid"/>
              <a:round/>
              <a:headEnd/>
              <a:tailEnd/>
            </a:ln>
          </p:spPr>
          <p:txBody>
            <a:bodyPr/>
            <a:lstStyle/>
            <a:p>
              <a:endParaRPr lang="en-US"/>
            </a:p>
          </p:txBody>
        </p:sp>
        <p:sp>
          <p:nvSpPr>
            <p:cNvPr id="27" name="Freeform 20">
              <a:extLst>
                <a:ext uri="{FF2B5EF4-FFF2-40B4-BE49-F238E27FC236}">
                  <a16:creationId xmlns:a16="http://schemas.microsoft.com/office/drawing/2014/main" id="{15342415-36C7-46C0-8293-63C3FD9461BD}"/>
                </a:ext>
              </a:extLst>
            </p:cNvPr>
            <p:cNvSpPr>
              <a:spLocks/>
            </p:cNvSpPr>
            <p:nvPr/>
          </p:nvSpPr>
          <p:spPr bwMode="auto">
            <a:xfrm>
              <a:off x="587" y="2016"/>
              <a:ext cx="148" cy="164"/>
            </a:xfrm>
            <a:custGeom>
              <a:avLst/>
              <a:gdLst>
                <a:gd name="T0" fmla="*/ 262 w 398"/>
                <a:gd name="T1" fmla="*/ 34 h 395"/>
                <a:gd name="T2" fmla="*/ 0 w 398"/>
                <a:gd name="T3" fmla="*/ 337 h 395"/>
                <a:gd name="T4" fmla="*/ 160 w 398"/>
                <a:gd name="T5" fmla="*/ 395 h 395"/>
                <a:gd name="T6" fmla="*/ 398 w 398"/>
                <a:gd name="T7" fmla="*/ 31 h 395"/>
                <a:gd name="T8" fmla="*/ 288 w 398"/>
                <a:gd name="T9" fmla="*/ 0 h 395"/>
                <a:gd name="T10" fmla="*/ 262 w 398"/>
                <a:gd name="T11" fmla="*/ 34 h 395"/>
              </a:gdLst>
              <a:ahLst/>
              <a:cxnLst>
                <a:cxn ang="0">
                  <a:pos x="T0" y="T1"/>
                </a:cxn>
                <a:cxn ang="0">
                  <a:pos x="T2" y="T3"/>
                </a:cxn>
                <a:cxn ang="0">
                  <a:pos x="T4" y="T5"/>
                </a:cxn>
                <a:cxn ang="0">
                  <a:pos x="T6" y="T7"/>
                </a:cxn>
                <a:cxn ang="0">
                  <a:pos x="T8" y="T9"/>
                </a:cxn>
                <a:cxn ang="0">
                  <a:pos x="T10" y="T11"/>
                </a:cxn>
              </a:cxnLst>
              <a:rect l="0" t="0" r="r" b="b"/>
              <a:pathLst>
                <a:path w="398" h="395">
                  <a:moveTo>
                    <a:pt x="262" y="34"/>
                  </a:moveTo>
                  <a:lnTo>
                    <a:pt x="0" y="337"/>
                  </a:lnTo>
                  <a:lnTo>
                    <a:pt x="160" y="395"/>
                  </a:lnTo>
                  <a:lnTo>
                    <a:pt x="398" y="31"/>
                  </a:lnTo>
                  <a:lnTo>
                    <a:pt x="288" y="0"/>
                  </a:lnTo>
                  <a:lnTo>
                    <a:pt x="262" y="34"/>
                  </a:lnTo>
                  <a:close/>
                </a:path>
              </a:pathLst>
            </a:custGeom>
            <a:solidFill>
              <a:srgbClr val="00FFFF"/>
            </a:solidFill>
            <a:ln w="0">
              <a:solidFill>
                <a:srgbClr val="000000"/>
              </a:solidFill>
              <a:prstDash val="solid"/>
              <a:round/>
              <a:headEnd/>
              <a:tailEnd/>
            </a:ln>
          </p:spPr>
          <p:txBody>
            <a:bodyPr/>
            <a:lstStyle/>
            <a:p>
              <a:endParaRPr lang="en-US"/>
            </a:p>
          </p:txBody>
        </p:sp>
        <p:sp>
          <p:nvSpPr>
            <p:cNvPr id="28" name="Freeform 21">
              <a:extLst>
                <a:ext uri="{FF2B5EF4-FFF2-40B4-BE49-F238E27FC236}">
                  <a16:creationId xmlns:a16="http://schemas.microsoft.com/office/drawing/2014/main" id="{4FA4672C-9BA4-435D-9C76-0143907E2D92}"/>
                </a:ext>
              </a:extLst>
            </p:cNvPr>
            <p:cNvSpPr>
              <a:spLocks/>
            </p:cNvSpPr>
            <p:nvPr/>
          </p:nvSpPr>
          <p:spPr bwMode="auto">
            <a:xfrm>
              <a:off x="432" y="2126"/>
              <a:ext cx="347" cy="122"/>
            </a:xfrm>
            <a:custGeom>
              <a:avLst/>
              <a:gdLst>
                <a:gd name="T0" fmla="*/ 943 w 943"/>
                <a:gd name="T1" fmla="*/ 279 h 295"/>
                <a:gd name="T2" fmla="*/ 915 w 943"/>
                <a:gd name="T3" fmla="*/ 240 h 295"/>
                <a:gd name="T4" fmla="*/ 822 w 943"/>
                <a:gd name="T5" fmla="*/ 189 h 295"/>
                <a:gd name="T6" fmla="*/ 676 w 943"/>
                <a:gd name="T7" fmla="*/ 132 h 295"/>
                <a:gd name="T8" fmla="*/ 495 w 943"/>
                <a:gd name="T9" fmla="*/ 77 h 295"/>
                <a:gd name="T10" fmla="*/ 309 w 943"/>
                <a:gd name="T11" fmla="*/ 32 h 295"/>
                <a:gd name="T12" fmla="*/ 153 w 943"/>
                <a:gd name="T13" fmla="*/ 5 h 295"/>
                <a:gd name="T14" fmla="*/ 46 w 943"/>
                <a:gd name="T15" fmla="*/ 0 h 295"/>
                <a:gd name="T16" fmla="*/ 0 w 943"/>
                <a:gd name="T17" fmla="*/ 18 h 295"/>
                <a:gd name="T18" fmla="*/ 27 w 943"/>
                <a:gd name="T19" fmla="*/ 55 h 295"/>
                <a:gd name="T20" fmla="*/ 121 w 943"/>
                <a:gd name="T21" fmla="*/ 106 h 295"/>
                <a:gd name="T22" fmla="*/ 266 w 943"/>
                <a:gd name="T23" fmla="*/ 163 h 295"/>
                <a:gd name="T24" fmla="*/ 448 w 943"/>
                <a:gd name="T25" fmla="*/ 220 h 295"/>
                <a:gd name="T26" fmla="*/ 633 w 943"/>
                <a:gd name="T27" fmla="*/ 264 h 295"/>
                <a:gd name="T28" fmla="*/ 789 w 943"/>
                <a:gd name="T29" fmla="*/ 290 h 295"/>
                <a:gd name="T30" fmla="*/ 898 w 943"/>
                <a:gd name="T31" fmla="*/ 295 h 295"/>
                <a:gd name="T32" fmla="*/ 943 w 943"/>
                <a:gd name="T33" fmla="*/ 27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3" h="295">
                  <a:moveTo>
                    <a:pt x="943" y="279"/>
                  </a:moveTo>
                  <a:lnTo>
                    <a:pt x="915" y="240"/>
                  </a:lnTo>
                  <a:lnTo>
                    <a:pt x="822" y="189"/>
                  </a:lnTo>
                  <a:lnTo>
                    <a:pt x="676" y="132"/>
                  </a:lnTo>
                  <a:lnTo>
                    <a:pt x="495" y="77"/>
                  </a:lnTo>
                  <a:lnTo>
                    <a:pt x="309" y="32"/>
                  </a:lnTo>
                  <a:lnTo>
                    <a:pt x="153" y="5"/>
                  </a:lnTo>
                  <a:lnTo>
                    <a:pt x="46" y="0"/>
                  </a:lnTo>
                  <a:lnTo>
                    <a:pt x="0" y="18"/>
                  </a:lnTo>
                  <a:lnTo>
                    <a:pt x="27" y="55"/>
                  </a:lnTo>
                  <a:lnTo>
                    <a:pt x="121" y="106"/>
                  </a:lnTo>
                  <a:lnTo>
                    <a:pt x="266" y="163"/>
                  </a:lnTo>
                  <a:lnTo>
                    <a:pt x="448" y="220"/>
                  </a:lnTo>
                  <a:lnTo>
                    <a:pt x="633" y="264"/>
                  </a:lnTo>
                  <a:lnTo>
                    <a:pt x="789" y="290"/>
                  </a:lnTo>
                  <a:lnTo>
                    <a:pt x="898" y="295"/>
                  </a:lnTo>
                  <a:lnTo>
                    <a:pt x="943" y="279"/>
                  </a:lnTo>
                  <a:close/>
                </a:path>
              </a:pathLst>
            </a:custGeom>
            <a:solidFill>
              <a:srgbClr val="00FFFF"/>
            </a:solidFill>
            <a:ln w="0">
              <a:solidFill>
                <a:srgbClr val="000000"/>
              </a:solidFill>
              <a:prstDash val="solid"/>
              <a:round/>
              <a:headEnd/>
              <a:tailEnd/>
            </a:ln>
          </p:spPr>
          <p:txBody>
            <a:bodyPr/>
            <a:lstStyle/>
            <a:p>
              <a:endParaRPr lang="en-US"/>
            </a:p>
          </p:txBody>
        </p:sp>
        <p:sp>
          <p:nvSpPr>
            <p:cNvPr id="30" name="Freeform 22">
              <a:extLst>
                <a:ext uri="{FF2B5EF4-FFF2-40B4-BE49-F238E27FC236}">
                  <a16:creationId xmlns:a16="http://schemas.microsoft.com/office/drawing/2014/main" id="{E6418FD3-461A-4084-A452-6B5259CE0417}"/>
                </a:ext>
              </a:extLst>
            </p:cNvPr>
            <p:cNvSpPr>
              <a:spLocks/>
            </p:cNvSpPr>
            <p:nvPr/>
          </p:nvSpPr>
          <p:spPr bwMode="auto">
            <a:xfrm>
              <a:off x="679" y="2211"/>
              <a:ext cx="93" cy="27"/>
            </a:xfrm>
            <a:custGeom>
              <a:avLst/>
              <a:gdLst>
                <a:gd name="T0" fmla="*/ 247 w 247"/>
                <a:gd name="T1" fmla="*/ 68 h 68"/>
                <a:gd name="T2" fmla="*/ 129 w 247"/>
                <a:gd name="T3" fmla="*/ 15 h 68"/>
                <a:gd name="T4" fmla="*/ 0 w 247"/>
                <a:gd name="T5" fmla="*/ 0 h 68"/>
                <a:gd name="T6" fmla="*/ 117 w 247"/>
                <a:gd name="T7" fmla="*/ 52 h 68"/>
                <a:gd name="T8" fmla="*/ 247 w 247"/>
                <a:gd name="T9" fmla="*/ 68 h 68"/>
              </a:gdLst>
              <a:ahLst/>
              <a:cxnLst>
                <a:cxn ang="0">
                  <a:pos x="T0" y="T1"/>
                </a:cxn>
                <a:cxn ang="0">
                  <a:pos x="T2" y="T3"/>
                </a:cxn>
                <a:cxn ang="0">
                  <a:pos x="T4" y="T5"/>
                </a:cxn>
                <a:cxn ang="0">
                  <a:pos x="T6" y="T7"/>
                </a:cxn>
                <a:cxn ang="0">
                  <a:pos x="T8" y="T9"/>
                </a:cxn>
              </a:cxnLst>
              <a:rect l="0" t="0" r="r" b="b"/>
              <a:pathLst>
                <a:path w="247" h="68">
                  <a:moveTo>
                    <a:pt x="247" y="68"/>
                  </a:moveTo>
                  <a:lnTo>
                    <a:pt x="129" y="15"/>
                  </a:lnTo>
                  <a:lnTo>
                    <a:pt x="0" y="0"/>
                  </a:lnTo>
                  <a:lnTo>
                    <a:pt x="117" y="52"/>
                  </a:lnTo>
                  <a:lnTo>
                    <a:pt x="247" y="68"/>
                  </a:lnTo>
                  <a:close/>
                </a:path>
              </a:pathLst>
            </a:custGeom>
            <a:solidFill>
              <a:srgbClr val="00FFFF"/>
            </a:solidFill>
            <a:ln w="0">
              <a:solidFill>
                <a:srgbClr val="000000"/>
              </a:solidFill>
              <a:prstDash val="solid"/>
              <a:round/>
              <a:headEnd/>
              <a:tailEnd/>
            </a:ln>
          </p:spPr>
          <p:txBody>
            <a:bodyPr/>
            <a:lstStyle/>
            <a:p>
              <a:endParaRPr lang="en-US"/>
            </a:p>
          </p:txBody>
        </p:sp>
        <p:sp>
          <p:nvSpPr>
            <p:cNvPr id="31" name="Line 23">
              <a:extLst>
                <a:ext uri="{FF2B5EF4-FFF2-40B4-BE49-F238E27FC236}">
                  <a16:creationId xmlns:a16="http://schemas.microsoft.com/office/drawing/2014/main" id="{067A3CB0-C045-44F1-A427-3C304AA79A28}"/>
                </a:ext>
              </a:extLst>
            </p:cNvPr>
            <p:cNvSpPr>
              <a:spLocks noChangeShapeType="1"/>
            </p:cNvSpPr>
            <p:nvPr/>
          </p:nvSpPr>
          <p:spPr bwMode="auto">
            <a:xfrm flipH="1">
              <a:off x="486" y="2134"/>
              <a:ext cx="22" cy="1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24">
              <a:extLst>
                <a:ext uri="{FF2B5EF4-FFF2-40B4-BE49-F238E27FC236}">
                  <a16:creationId xmlns:a16="http://schemas.microsoft.com/office/drawing/2014/main" id="{B28F9235-E763-4B1D-AC4C-5D03D84771A4}"/>
                </a:ext>
              </a:extLst>
            </p:cNvPr>
            <p:cNvSpPr>
              <a:spLocks noChangeShapeType="1"/>
            </p:cNvSpPr>
            <p:nvPr/>
          </p:nvSpPr>
          <p:spPr bwMode="auto">
            <a:xfrm>
              <a:off x="486" y="2151"/>
              <a:ext cx="11" cy="2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407426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Bottom blue border."/>
          <p:cNvSpPr/>
          <p:nvPr/>
        </p:nvSpPr>
        <p:spPr>
          <a:xfrm>
            <a:off x="0" y="6270464"/>
            <a:ext cx="12192000" cy="587536"/>
          </a:xfrm>
          <a:prstGeom prst="rect">
            <a:avLst/>
          </a:prstGeom>
          <a:solidFill>
            <a:srgbClr val="1D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ottom border with FAA logo."/>
          <p:cNvPicPr>
            <a:picLocks noChangeAspect="1"/>
          </p:cNvPicPr>
          <p:nvPr/>
        </p:nvPicPr>
        <p:blipFill>
          <a:blip r:embed="rId2"/>
          <a:stretch>
            <a:fillRect/>
          </a:stretch>
        </p:blipFill>
        <p:spPr>
          <a:xfrm>
            <a:off x="8485521" y="6270464"/>
            <a:ext cx="1440531" cy="537400"/>
          </a:xfrm>
          <a:prstGeom prst="rect">
            <a:avLst/>
          </a:prstGeom>
        </p:spPr>
      </p:pic>
      <p:sp>
        <p:nvSpPr>
          <p:cNvPr id="7" name="TextBox 6" descr="Page 13."/>
          <p:cNvSpPr txBox="1"/>
          <p:nvPr/>
        </p:nvSpPr>
        <p:spPr>
          <a:xfrm>
            <a:off x="11075728" y="6354498"/>
            <a:ext cx="415498" cy="369332"/>
          </a:xfrm>
          <a:prstGeom prst="rect">
            <a:avLst/>
          </a:prstGeom>
          <a:noFill/>
        </p:spPr>
        <p:txBody>
          <a:bodyPr wrap="none" rtlCol="0">
            <a:spAutoFit/>
          </a:bodyPr>
          <a:lstStyle/>
          <a:p>
            <a:r>
              <a:rPr lang="en-US" dirty="0"/>
              <a:t>13</a:t>
            </a:r>
          </a:p>
        </p:txBody>
      </p:sp>
      <p:sp>
        <p:nvSpPr>
          <p:cNvPr id="18" name="TextBox 17">
            <a:extLst>
              <a:ext uri="{FF2B5EF4-FFF2-40B4-BE49-F238E27FC236}">
                <a16:creationId xmlns:a16="http://schemas.microsoft.com/office/drawing/2014/main" id="{9DAE5E9A-BBC7-4917-AAD0-957F2D124210}"/>
              </a:ext>
            </a:extLst>
          </p:cNvPr>
          <p:cNvSpPr txBox="1"/>
          <p:nvPr/>
        </p:nvSpPr>
        <p:spPr>
          <a:xfrm>
            <a:off x="4134084" y="116926"/>
            <a:ext cx="1342034" cy="923330"/>
          </a:xfrm>
          <a:prstGeom prst="rect">
            <a:avLst/>
          </a:prstGeom>
          <a:noFill/>
        </p:spPr>
        <p:txBody>
          <a:bodyPr wrap="none" rtlCol="0">
            <a:spAutoFit/>
          </a:bodyPr>
          <a:lstStyle/>
          <a:p>
            <a:r>
              <a:rPr lang="en-US" dirty="0">
                <a:solidFill>
                  <a:srgbClr val="FFFF00"/>
                </a:solidFill>
              </a:rPr>
              <a:t>Straight-In </a:t>
            </a:r>
          </a:p>
          <a:p>
            <a:r>
              <a:rPr lang="en-US" dirty="0">
                <a:solidFill>
                  <a:srgbClr val="FFFF00"/>
                </a:solidFill>
              </a:rPr>
              <a:t>Approach</a:t>
            </a:r>
          </a:p>
          <a:p>
            <a:r>
              <a:rPr lang="en-US" dirty="0">
                <a:solidFill>
                  <a:srgbClr val="FFFF00"/>
                </a:solidFill>
              </a:rPr>
              <a:t>   </a:t>
            </a:r>
          </a:p>
        </p:txBody>
      </p:sp>
      <p:pic>
        <p:nvPicPr>
          <p:cNvPr id="9" name="Picture 8" descr="SOIA SFO ILS PRM Rwy 28L IAP. ">
            <a:extLst>
              <a:ext uri="{FF2B5EF4-FFF2-40B4-BE49-F238E27FC236}">
                <a16:creationId xmlns:a16="http://schemas.microsoft.com/office/drawing/2014/main" id="{E64EE48B-AE24-41D5-9C9C-AB14862DC00A}"/>
              </a:ext>
            </a:extLst>
          </p:cNvPr>
          <p:cNvPicPr>
            <a:picLocks noChangeAspect="1"/>
          </p:cNvPicPr>
          <p:nvPr/>
        </p:nvPicPr>
        <p:blipFill>
          <a:blip r:embed="rId3"/>
          <a:stretch>
            <a:fillRect/>
          </a:stretch>
        </p:blipFill>
        <p:spPr>
          <a:xfrm>
            <a:off x="58151" y="69044"/>
            <a:ext cx="3895973" cy="6152393"/>
          </a:xfrm>
          <a:prstGeom prst="rect">
            <a:avLst/>
          </a:prstGeom>
        </p:spPr>
      </p:pic>
      <p:sp>
        <p:nvSpPr>
          <p:cNvPr id="17" name="TextBox 16">
            <a:extLst>
              <a:ext uri="{FF2B5EF4-FFF2-40B4-BE49-F238E27FC236}">
                <a16:creationId xmlns:a16="http://schemas.microsoft.com/office/drawing/2014/main" id="{2320EA06-52A8-49B3-A74F-45CDB2E0E301}"/>
              </a:ext>
            </a:extLst>
          </p:cNvPr>
          <p:cNvSpPr txBox="1"/>
          <p:nvPr/>
        </p:nvSpPr>
        <p:spPr>
          <a:xfrm>
            <a:off x="6636303" y="129357"/>
            <a:ext cx="1213794" cy="923330"/>
          </a:xfrm>
          <a:prstGeom prst="rect">
            <a:avLst/>
          </a:prstGeom>
          <a:noFill/>
        </p:spPr>
        <p:txBody>
          <a:bodyPr wrap="none" rtlCol="0">
            <a:spAutoFit/>
          </a:bodyPr>
          <a:lstStyle/>
          <a:p>
            <a:r>
              <a:rPr lang="en-US" dirty="0">
                <a:solidFill>
                  <a:srgbClr val="FFFF00"/>
                </a:solidFill>
              </a:rPr>
              <a:t>Offset </a:t>
            </a:r>
          </a:p>
          <a:p>
            <a:r>
              <a:rPr lang="en-US" dirty="0">
                <a:solidFill>
                  <a:srgbClr val="FFFF00"/>
                </a:solidFill>
              </a:rPr>
              <a:t>Approach</a:t>
            </a:r>
          </a:p>
          <a:p>
            <a:r>
              <a:rPr lang="en-US" dirty="0">
                <a:solidFill>
                  <a:srgbClr val="FFFF00"/>
                </a:solidFill>
              </a:rPr>
              <a:t>   </a:t>
            </a:r>
          </a:p>
        </p:txBody>
      </p:sp>
      <p:pic>
        <p:nvPicPr>
          <p:cNvPr id="10" name="Picture 9" descr="SOIA SFO LDA PRM 28R IAP.">
            <a:extLst>
              <a:ext uri="{FF2B5EF4-FFF2-40B4-BE49-F238E27FC236}">
                <a16:creationId xmlns:a16="http://schemas.microsoft.com/office/drawing/2014/main" id="{5BB2F58D-16D9-4D11-AE9D-CBD1AB3B9582}"/>
              </a:ext>
            </a:extLst>
          </p:cNvPr>
          <p:cNvPicPr>
            <a:picLocks noChangeAspect="1"/>
          </p:cNvPicPr>
          <p:nvPr/>
        </p:nvPicPr>
        <p:blipFill>
          <a:blip r:embed="rId4"/>
          <a:stretch>
            <a:fillRect/>
          </a:stretch>
        </p:blipFill>
        <p:spPr>
          <a:xfrm>
            <a:off x="8158297" y="92063"/>
            <a:ext cx="4010655" cy="6136384"/>
          </a:xfrm>
          <a:prstGeom prst="rect">
            <a:avLst/>
          </a:prstGeom>
        </p:spPr>
      </p:pic>
      <p:sp>
        <p:nvSpPr>
          <p:cNvPr id="8" name="Rectangle 7">
            <a:extLst>
              <a:ext uri="{FF2B5EF4-FFF2-40B4-BE49-F238E27FC236}">
                <a16:creationId xmlns:a16="http://schemas.microsoft.com/office/drawing/2014/main" id="{7AD96313-CA6F-4E86-9335-03F5CAE3FD02}"/>
              </a:ext>
            </a:extLst>
          </p:cNvPr>
          <p:cNvSpPr/>
          <p:nvPr/>
        </p:nvSpPr>
        <p:spPr>
          <a:xfrm>
            <a:off x="3964811" y="1947627"/>
            <a:ext cx="4193486" cy="1815882"/>
          </a:xfrm>
          <a:prstGeom prst="rect">
            <a:avLst/>
          </a:prstGeom>
        </p:spPr>
        <p:txBody>
          <a:bodyPr wrap="square">
            <a:spAutoFit/>
          </a:bodyPr>
          <a:lstStyle/>
          <a:p>
            <a:pPr marL="285750" indent="-285750">
              <a:buFont typeface="Arial" panose="020B0604020202020204" pitchFamily="34" charset="0"/>
              <a:buChar char="•"/>
            </a:pPr>
            <a:r>
              <a:rPr lang="en-US" sz="1600" dirty="0"/>
              <a:t>At the offset approach missed approach</a:t>
            </a:r>
          </a:p>
          <a:p>
            <a:r>
              <a:rPr lang="en-US" sz="1600" dirty="0"/>
              <a:t>       point </a:t>
            </a:r>
            <a:r>
              <a:rPr lang="en-US" sz="1600" dirty="0">
                <a:solidFill>
                  <a:srgbClr val="FF0000"/>
                </a:solidFill>
              </a:rPr>
              <a:t>(MAP)</a:t>
            </a:r>
            <a:r>
              <a:rPr lang="en-US" sz="1600" dirty="0"/>
              <a:t>, aircraft leave the final </a:t>
            </a:r>
          </a:p>
          <a:p>
            <a:r>
              <a:rPr lang="en-US" sz="1600" dirty="0"/>
              <a:t>       approach course, and proceed visually</a:t>
            </a:r>
          </a:p>
          <a:p>
            <a:r>
              <a:rPr lang="en-US" sz="1600" dirty="0"/>
              <a:t>       to the airport.  Normal maneuvering </a:t>
            </a:r>
          </a:p>
          <a:p>
            <a:r>
              <a:rPr lang="en-US" sz="1600" dirty="0"/>
              <a:t>       will establish the aircraft on the </a:t>
            </a:r>
          </a:p>
          <a:p>
            <a:r>
              <a:rPr lang="en-US" sz="1600" dirty="0"/>
              <a:t>       extended runway centerline about </a:t>
            </a:r>
          </a:p>
          <a:p>
            <a:r>
              <a:rPr lang="en-US" sz="1600" dirty="0"/>
              <a:t>       500 feet Above Ground Level (AGL). </a:t>
            </a:r>
          </a:p>
        </p:txBody>
      </p:sp>
      <p:cxnSp>
        <p:nvCxnSpPr>
          <p:cNvPr id="15" name="Straight Arrow Connector 14" descr="Red line connecting acronym MAP to IAP MAP &quot;DARNE.&quot;"/>
          <p:cNvCxnSpPr>
            <a:cxnSpLocks/>
          </p:cNvCxnSpPr>
          <p:nvPr/>
        </p:nvCxnSpPr>
        <p:spPr>
          <a:xfrm>
            <a:off x="5584371" y="2383971"/>
            <a:ext cx="4033158" cy="59599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1AEF4EC-10D4-4CE1-A506-6678CE25AA35}"/>
              </a:ext>
            </a:extLst>
          </p:cNvPr>
          <p:cNvSpPr txBox="1"/>
          <p:nvPr/>
        </p:nvSpPr>
        <p:spPr>
          <a:xfrm>
            <a:off x="5135526" y="5526080"/>
            <a:ext cx="1786066" cy="646331"/>
          </a:xfrm>
          <a:prstGeom prst="rect">
            <a:avLst/>
          </a:prstGeom>
          <a:noFill/>
        </p:spPr>
        <p:txBody>
          <a:bodyPr wrap="none" rtlCol="0">
            <a:spAutoFit/>
          </a:bodyPr>
          <a:lstStyle/>
          <a:p>
            <a:r>
              <a:rPr lang="en-US" dirty="0">
                <a:solidFill>
                  <a:srgbClr val="FFFF00"/>
                </a:solidFill>
              </a:rPr>
              <a:t>Chart examples</a:t>
            </a:r>
          </a:p>
          <a:p>
            <a:r>
              <a:rPr lang="en-US" dirty="0">
                <a:solidFill>
                  <a:srgbClr val="FFFF00"/>
                </a:solidFill>
              </a:rPr>
              <a:t>   not current</a:t>
            </a:r>
          </a:p>
        </p:txBody>
      </p:sp>
    </p:spTree>
    <p:extLst>
      <p:ext uri="{BB962C8B-B14F-4D97-AF65-F5344CB8AC3E}">
        <p14:creationId xmlns:p14="http://schemas.microsoft.com/office/powerpoint/2010/main" val="3478116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ttom blue border."/>
          <p:cNvSpPr/>
          <p:nvPr/>
        </p:nvSpPr>
        <p:spPr>
          <a:xfrm>
            <a:off x="0" y="6270464"/>
            <a:ext cx="12192000" cy="587536"/>
          </a:xfrm>
          <a:prstGeom prst="rect">
            <a:avLst/>
          </a:prstGeom>
          <a:solidFill>
            <a:srgbClr val="1D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ottom border with FAA logo."/>
          <p:cNvPicPr>
            <a:picLocks noChangeAspect="1"/>
          </p:cNvPicPr>
          <p:nvPr/>
        </p:nvPicPr>
        <p:blipFill>
          <a:blip r:embed="rId2"/>
          <a:stretch>
            <a:fillRect/>
          </a:stretch>
        </p:blipFill>
        <p:spPr>
          <a:xfrm>
            <a:off x="8485521" y="6270464"/>
            <a:ext cx="1440531" cy="537400"/>
          </a:xfrm>
          <a:prstGeom prst="rect">
            <a:avLst/>
          </a:prstGeom>
        </p:spPr>
      </p:pic>
      <p:sp>
        <p:nvSpPr>
          <p:cNvPr id="5" name="TextBox 4" descr="Page 14."/>
          <p:cNvSpPr txBox="1"/>
          <p:nvPr/>
        </p:nvSpPr>
        <p:spPr>
          <a:xfrm>
            <a:off x="11075728" y="6354498"/>
            <a:ext cx="415498" cy="369332"/>
          </a:xfrm>
          <a:prstGeom prst="rect">
            <a:avLst/>
          </a:prstGeom>
          <a:noFill/>
        </p:spPr>
        <p:txBody>
          <a:bodyPr wrap="none" rtlCol="0">
            <a:spAutoFit/>
          </a:bodyPr>
          <a:lstStyle/>
          <a:p>
            <a:r>
              <a:rPr lang="en-US" dirty="0"/>
              <a:t>14</a:t>
            </a:r>
          </a:p>
        </p:txBody>
      </p:sp>
      <p:pic>
        <p:nvPicPr>
          <p:cNvPr id="7" name="Picture 6" descr="Plan view showing SOIA approach courses, NTZ and offset approach visual segment.">
            <a:extLst>
              <a:ext uri="{FF2B5EF4-FFF2-40B4-BE49-F238E27FC236}">
                <a16:creationId xmlns:a16="http://schemas.microsoft.com/office/drawing/2014/main" id="{65F3CBD2-B597-4969-B57F-334C86B61BAE}"/>
              </a:ext>
            </a:extLst>
          </p:cNvPr>
          <p:cNvPicPr>
            <a:picLocks noChangeAspect="1"/>
          </p:cNvPicPr>
          <p:nvPr/>
        </p:nvPicPr>
        <p:blipFill>
          <a:blip r:embed="rId3"/>
          <a:stretch>
            <a:fillRect/>
          </a:stretch>
        </p:blipFill>
        <p:spPr>
          <a:xfrm>
            <a:off x="8700380" y="506035"/>
            <a:ext cx="3195759" cy="5282162"/>
          </a:xfrm>
          <a:prstGeom prst="rect">
            <a:avLst/>
          </a:prstGeom>
        </p:spPr>
      </p:pic>
      <p:sp>
        <p:nvSpPr>
          <p:cNvPr id="2" name="Rectangle 1"/>
          <p:cNvSpPr/>
          <p:nvPr/>
        </p:nvSpPr>
        <p:spPr>
          <a:xfrm>
            <a:off x="0" y="1526329"/>
            <a:ext cx="12004646" cy="3785652"/>
          </a:xfrm>
          <a:prstGeom prst="rect">
            <a:avLst/>
          </a:prstGeom>
        </p:spPr>
        <p:txBody>
          <a:bodyPr wrap="square">
            <a:spAutoFit/>
          </a:bodyPr>
          <a:lstStyle/>
          <a:p>
            <a:pPr marL="285750" indent="-285750">
              <a:buFont typeface="Arial" panose="020B0604020202020204" pitchFamily="34" charset="0"/>
              <a:buChar char="•"/>
            </a:pPr>
            <a:r>
              <a:rPr lang="en-US" sz="1600" dirty="0"/>
              <a:t> The offset MAP establishes the end point of both the NTZ and instrument segment </a:t>
            </a:r>
          </a:p>
          <a:p>
            <a:r>
              <a:rPr lang="en-US" sz="1600" dirty="0"/>
              <a:t>         and the beginning of the visual segment.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 Prior to reaching the offset MAP, the pilot must:  </a:t>
            </a:r>
          </a:p>
          <a:p>
            <a:r>
              <a:rPr lang="en-US" sz="1600" dirty="0"/>
              <a:t>                      - make visual contact with the straight-in aircraft.</a:t>
            </a:r>
          </a:p>
          <a:p>
            <a:r>
              <a:rPr lang="en-US" sz="1600" dirty="0"/>
              <a:t>                      - report to ATC that the traffic is in sight </a:t>
            </a:r>
            <a:r>
              <a:rPr lang="en-US" sz="1600" dirty="0">
                <a:solidFill>
                  <a:srgbClr val="FF0000"/>
                </a:solidFill>
              </a:rPr>
              <a:t>(ATC is NOT required to respond</a:t>
            </a:r>
          </a:p>
          <a:p>
            <a:r>
              <a:rPr lang="en-US" sz="1600" dirty="0">
                <a:solidFill>
                  <a:srgbClr val="FF0000"/>
                </a:solidFill>
              </a:rPr>
              <a:t>                             to this transmission)</a:t>
            </a:r>
            <a:r>
              <a:rPr lang="en-US" sz="1600" dirty="0">
                <a:solidFill>
                  <a:srgbClr val="FFFF00"/>
                </a:solidFill>
              </a:rPr>
              <a:t>.</a:t>
            </a:r>
          </a:p>
          <a:p>
            <a:r>
              <a:rPr lang="en-US" sz="1600" dirty="0"/>
              <a:t>                      - have visual contact with the landing runway.</a:t>
            </a:r>
          </a:p>
          <a:p>
            <a:r>
              <a:rPr lang="en-US" sz="1600" dirty="0"/>
              <a:t>             Otherwise a missed approach must be executed </a:t>
            </a:r>
            <a:r>
              <a:rPr lang="en-US" sz="1600" dirty="0">
                <a:solidFill>
                  <a:srgbClr val="FF0000"/>
                </a:solidFill>
              </a:rPr>
              <a:t>at the offset MAP</a:t>
            </a:r>
            <a:r>
              <a:rPr lang="en-US" sz="1600" dirty="0"/>
              <a:t>. </a:t>
            </a:r>
          </a:p>
          <a:p>
            <a:endParaRPr lang="en-US" sz="1600" dirty="0"/>
          </a:p>
          <a:p>
            <a:pPr marL="285750" indent="-285750">
              <a:buFont typeface="Arial" panose="020B0604020202020204" pitchFamily="34" charset="0"/>
              <a:buChar char="•"/>
            </a:pPr>
            <a:r>
              <a:rPr lang="en-US" sz="1600" dirty="0"/>
              <a:t>Only vertically guided minimums (ILS, LDA with glideslope, LNAV/VNAV, or LPV) are </a:t>
            </a:r>
          </a:p>
          <a:p>
            <a:r>
              <a:rPr lang="en-US" sz="1600" dirty="0"/>
              <a:t>         published for flyability and wake mitigation purposes. </a:t>
            </a:r>
          </a:p>
          <a:p>
            <a:endParaRPr lang="en-US" sz="1600" dirty="0"/>
          </a:p>
          <a:p>
            <a:endParaRPr lang="en-US" sz="1600" dirty="0"/>
          </a:p>
          <a:p>
            <a:endParaRPr lang="en-US" sz="1600" dirty="0">
              <a:solidFill>
                <a:srgbClr val="FF0000"/>
              </a:solidFill>
            </a:endParaRPr>
          </a:p>
        </p:txBody>
      </p:sp>
      <p:grpSp>
        <p:nvGrpSpPr>
          <p:cNvPr id="8" name="Group 81">
            <a:extLst>
              <a:ext uri="{FF2B5EF4-FFF2-40B4-BE49-F238E27FC236}">
                <a16:creationId xmlns:a16="http://schemas.microsoft.com/office/drawing/2014/main" id="{A03DB32B-CFA7-4C5C-B1F2-D9FBED0BF301}"/>
              </a:ext>
            </a:extLst>
          </p:cNvPr>
          <p:cNvGrpSpPr>
            <a:grpSpLocks/>
          </p:cNvGrpSpPr>
          <p:nvPr/>
        </p:nvGrpSpPr>
        <p:grpSpPr bwMode="auto">
          <a:xfrm rot="15114532">
            <a:off x="11325272" y="2743498"/>
            <a:ext cx="609600" cy="588963"/>
            <a:chOff x="432" y="2016"/>
            <a:chExt cx="384" cy="371"/>
          </a:xfrm>
        </p:grpSpPr>
        <p:sp>
          <p:nvSpPr>
            <p:cNvPr id="9" name="Freeform 15">
              <a:extLst>
                <a:ext uri="{FF2B5EF4-FFF2-40B4-BE49-F238E27FC236}">
                  <a16:creationId xmlns:a16="http://schemas.microsoft.com/office/drawing/2014/main" id="{89D1ECB9-C163-4E64-A849-BC74515AC86E}"/>
                </a:ext>
              </a:extLst>
            </p:cNvPr>
            <p:cNvSpPr>
              <a:spLocks/>
            </p:cNvSpPr>
            <p:nvPr/>
          </p:nvSpPr>
          <p:spPr bwMode="auto">
            <a:xfrm>
              <a:off x="552" y="2248"/>
              <a:ext cx="46" cy="40"/>
            </a:xfrm>
            <a:custGeom>
              <a:avLst/>
              <a:gdLst>
                <a:gd name="T0" fmla="*/ 22 w 125"/>
                <a:gd name="T1" fmla="*/ 0 h 98"/>
                <a:gd name="T2" fmla="*/ 125 w 125"/>
                <a:gd name="T3" fmla="*/ 29 h 98"/>
                <a:gd name="T4" fmla="*/ 103 w 125"/>
                <a:gd name="T5" fmla="*/ 98 h 98"/>
                <a:gd name="T6" fmla="*/ 0 w 125"/>
                <a:gd name="T7" fmla="*/ 69 h 98"/>
                <a:gd name="T8" fmla="*/ 22 w 125"/>
                <a:gd name="T9" fmla="*/ 0 h 98"/>
              </a:gdLst>
              <a:ahLst/>
              <a:cxnLst>
                <a:cxn ang="0">
                  <a:pos x="T0" y="T1"/>
                </a:cxn>
                <a:cxn ang="0">
                  <a:pos x="T2" y="T3"/>
                </a:cxn>
                <a:cxn ang="0">
                  <a:pos x="T4" y="T5"/>
                </a:cxn>
                <a:cxn ang="0">
                  <a:pos x="T6" y="T7"/>
                </a:cxn>
                <a:cxn ang="0">
                  <a:pos x="T8" y="T9"/>
                </a:cxn>
              </a:cxnLst>
              <a:rect l="0" t="0" r="r" b="b"/>
              <a:pathLst>
                <a:path w="125" h="98">
                  <a:moveTo>
                    <a:pt x="22" y="0"/>
                  </a:moveTo>
                  <a:lnTo>
                    <a:pt x="125" y="29"/>
                  </a:lnTo>
                  <a:lnTo>
                    <a:pt x="103" y="98"/>
                  </a:lnTo>
                  <a:lnTo>
                    <a:pt x="0" y="69"/>
                  </a:lnTo>
                  <a:lnTo>
                    <a:pt x="22" y="0"/>
                  </a:lnTo>
                  <a:close/>
                </a:path>
              </a:pathLst>
            </a:custGeom>
            <a:solidFill>
              <a:srgbClr val="00FFFF"/>
            </a:solidFill>
            <a:ln w="0">
              <a:solidFill>
                <a:srgbClr val="000000"/>
              </a:solidFill>
              <a:prstDash val="solid"/>
              <a:round/>
              <a:headEnd/>
              <a:tailEnd/>
            </a:ln>
          </p:spPr>
          <p:txBody>
            <a:bodyPr/>
            <a:lstStyle/>
            <a:p>
              <a:endParaRPr lang="en-US"/>
            </a:p>
          </p:txBody>
        </p:sp>
        <p:sp>
          <p:nvSpPr>
            <p:cNvPr id="10" name="Freeform 16">
              <a:extLst>
                <a:ext uri="{FF2B5EF4-FFF2-40B4-BE49-F238E27FC236}">
                  <a16:creationId xmlns:a16="http://schemas.microsoft.com/office/drawing/2014/main" id="{0808A2C4-EFC8-407C-8026-D973A584C3B3}"/>
                </a:ext>
              </a:extLst>
            </p:cNvPr>
            <p:cNvSpPr>
              <a:spLocks/>
            </p:cNvSpPr>
            <p:nvPr/>
          </p:nvSpPr>
          <p:spPr bwMode="auto">
            <a:xfrm>
              <a:off x="596" y="2089"/>
              <a:ext cx="46" cy="39"/>
            </a:xfrm>
            <a:custGeom>
              <a:avLst/>
              <a:gdLst>
                <a:gd name="T0" fmla="*/ 22 w 125"/>
                <a:gd name="T1" fmla="*/ 0 h 97"/>
                <a:gd name="T2" fmla="*/ 125 w 125"/>
                <a:gd name="T3" fmla="*/ 28 h 97"/>
                <a:gd name="T4" fmla="*/ 103 w 125"/>
                <a:gd name="T5" fmla="*/ 97 h 97"/>
                <a:gd name="T6" fmla="*/ 0 w 125"/>
                <a:gd name="T7" fmla="*/ 69 h 97"/>
                <a:gd name="T8" fmla="*/ 22 w 125"/>
                <a:gd name="T9" fmla="*/ 0 h 97"/>
              </a:gdLst>
              <a:ahLst/>
              <a:cxnLst>
                <a:cxn ang="0">
                  <a:pos x="T0" y="T1"/>
                </a:cxn>
                <a:cxn ang="0">
                  <a:pos x="T2" y="T3"/>
                </a:cxn>
                <a:cxn ang="0">
                  <a:pos x="T4" y="T5"/>
                </a:cxn>
                <a:cxn ang="0">
                  <a:pos x="T6" y="T7"/>
                </a:cxn>
                <a:cxn ang="0">
                  <a:pos x="T8" y="T9"/>
                </a:cxn>
              </a:cxnLst>
              <a:rect l="0" t="0" r="r" b="b"/>
              <a:pathLst>
                <a:path w="125" h="97">
                  <a:moveTo>
                    <a:pt x="22" y="0"/>
                  </a:moveTo>
                  <a:lnTo>
                    <a:pt x="125" y="28"/>
                  </a:lnTo>
                  <a:lnTo>
                    <a:pt x="103" y="97"/>
                  </a:lnTo>
                  <a:lnTo>
                    <a:pt x="0" y="69"/>
                  </a:lnTo>
                  <a:lnTo>
                    <a:pt x="22" y="0"/>
                  </a:lnTo>
                  <a:close/>
                </a:path>
              </a:pathLst>
            </a:custGeom>
            <a:solidFill>
              <a:srgbClr val="00FFFF"/>
            </a:solidFill>
            <a:ln w="0">
              <a:solidFill>
                <a:srgbClr val="000000"/>
              </a:solidFill>
              <a:prstDash val="solid"/>
              <a:round/>
              <a:headEnd/>
              <a:tailEnd/>
            </a:ln>
          </p:spPr>
          <p:txBody>
            <a:bodyPr/>
            <a:lstStyle/>
            <a:p>
              <a:endParaRPr lang="en-US"/>
            </a:p>
          </p:txBody>
        </p:sp>
        <p:sp>
          <p:nvSpPr>
            <p:cNvPr id="11" name="Freeform 17">
              <a:extLst>
                <a:ext uri="{FF2B5EF4-FFF2-40B4-BE49-F238E27FC236}">
                  <a16:creationId xmlns:a16="http://schemas.microsoft.com/office/drawing/2014/main" id="{D0DF2895-72CC-4BB7-A8F9-C106D533C8DB}"/>
                </a:ext>
              </a:extLst>
            </p:cNvPr>
            <p:cNvSpPr>
              <a:spLocks/>
            </p:cNvSpPr>
            <p:nvPr/>
          </p:nvSpPr>
          <p:spPr bwMode="auto">
            <a:xfrm>
              <a:off x="574" y="2198"/>
              <a:ext cx="63" cy="189"/>
            </a:xfrm>
            <a:custGeom>
              <a:avLst/>
              <a:gdLst>
                <a:gd name="T0" fmla="*/ 42 w 169"/>
                <a:gd name="T1" fmla="*/ 385 h 457"/>
                <a:gd name="T2" fmla="*/ 0 w 169"/>
                <a:gd name="T3" fmla="*/ 0 h 457"/>
                <a:gd name="T4" fmla="*/ 169 w 169"/>
                <a:gd name="T5" fmla="*/ 32 h 457"/>
                <a:gd name="T6" fmla="*/ 153 w 169"/>
                <a:gd name="T7" fmla="*/ 457 h 457"/>
                <a:gd name="T8" fmla="*/ 42 w 169"/>
                <a:gd name="T9" fmla="*/ 427 h 457"/>
                <a:gd name="T10" fmla="*/ 42 w 169"/>
                <a:gd name="T11" fmla="*/ 385 h 457"/>
              </a:gdLst>
              <a:ahLst/>
              <a:cxnLst>
                <a:cxn ang="0">
                  <a:pos x="T0" y="T1"/>
                </a:cxn>
                <a:cxn ang="0">
                  <a:pos x="T2" y="T3"/>
                </a:cxn>
                <a:cxn ang="0">
                  <a:pos x="T4" y="T5"/>
                </a:cxn>
                <a:cxn ang="0">
                  <a:pos x="T6" y="T7"/>
                </a:cxn>
                <a:cxn ang="0">
                  <a:pos x="T8" y="T9"/>
                </a:cxn>
                <a:cxn ang="0">
                  <a:pos x="T10" y="T11"/>
                </a:cxn>
              </a:cxnLst>
              <a:rect l="0" t="0" r="r" b="b"/>
              <a:pathLst>
                <a:path w="169" h="457">
                  <a:moveTo>
                    <a:pt x="42" y="385"/>
                  </a:moveTo>
                  <a:lnTo>
                    <a:pt x="0" y="0"/>
                  </a:lnTo>
                  <a:lnTo>
                    <a:pt x="169" y="32"/>
                  </a:lnTo>
                  <a:lnTo>
                    <a:pt x="153" y="457"/>
                  </a:lnTo>
                  <a:lnTo>
                    <a:pt x="42" y="427"/>
                  </a:lnTo>
                  <a:lnTo>
                    <a:pt x="42" y="385"/>
                  </a:lnTo>
                  <a:close/>
                </a:path>
              </a:pathLst>
            </a:custGeom>
            <a:solidFill>
              <a:srgbClr val="00FFFF"/>
            </a:solidFill>
            <a:ln w="0">
              <a:solidFill>
                <a:srgbClr val="000000"/>
              </a:solidFill>
              <a:prstDash val="solid"/>
              <a:round/>
              <a:headEnd/>
              <a:tailEnd/>
            </a:ln>
          </p:spPr>
          <p:txBody>
            <a:bodyPr/>
            <a:lstStyle/>
            <a:p>
              <a:endParaRPr lang="en-US"/>
            </a:p>
          </p:txBody>
        </p:sp>
        <p:sp>
          <p:nvSpPr>
            <p:cNvPr id="12" name="Freeform 18">
              <a:extLst>
                <a:ext uri="{FF2B5EF4-FFF2-40B4-BE49-F238E27FC236}">
                  <a16:creationId xmlns:a16="http://schemas.microsoft.com/office/drawing/2014/main" id="{39BF14FD-CC31-484C-AA4B-D1B532E14F9C}"/>
                </a:ext>
              </a:extLst>
            </p:cNvPr>
            <p:cNvSpPr>
              <a:spLocks/>
            </p:cNvSpPr>
            <p:nvPr/>
          </p:nvSpPr>
          <p:spPr bwMode="auto">
            <a:xfrm>
              <a:off x="714" y="2217"/>
              <a:ext cx="63" cy="87"/>
            </a:xfrm>
            <a:custGeom>
              <a:avLst/>
              <a:gdLst>
                <a:gd name="T0" fmla="*/ 141 w 169"/>
                <a:gd name="T1" fmla="*/ 65 h 211"/>
                <a:gd name="T2" fmla="*/ 169 w 169"/>
                <a:gd name="T3" fmla="*/ 211 h 211"/>
                <a:gd name="T4" fmla="*/ 86 w 169"/>
                <a:gd name="T5" fmla="*/ 188 h 211"/>
                <a:gd name="T6" fmla="*/ 0 w 169"/>
                <a:gd name="T7" fmla="*/ 0 h 211"/>
                <a:gd name="T8" fmla="*/ 135 w 169"/>
                <a:gd name="T9" fmla="*/ 36 h 211"/>
                <a:gd name="T10" fmla="*/ 141 w 169"/>
                <a:gd name="T11" fmla="*/ 65 h 211"/>
              </a:gdLst>
              <a:ahLst/>
              <a:cxnLst>
                <a:cxn ang="0">
                  <a:pos x="T0" y="T1"/>
                </a:cxn>
                <a:cxn ang="0">
                  <a:pos x="T2" y="T3"/>
                </a:cxn>
                <a:cxn ang="0">
                  <a:pos x="T4" y="T5"/>
                </a:cxn>
                <a:cxn ang="0">
                  <a:pos x="T6" y="T7"/>
                </a:cxn>
                <a:cxn ang="0">
                  <a:pos x="T8" y="T9"/>
                </a:cxn>
                <a:cxn ang="0">
                  <a:pos x="T10" y="T11"/>
                </a:cxn>
              </a:cxnLst>
              <a:rect l="0" t="0" r="r" b="b"/>
              <a:pathLst>
                <a:path w="169" h="211">
                  <a:moveTo>
                    <a:pt x="141" y="65"/>
                  </a:moveTo>
                  <a:lnTo>
                    <a:pt x="169" y="211"/>
                  </a:lnTo>
                  <a:lnTo>
                    <a:pt x="86" y="188"/>
                  </a:lnTo>
                  <a:lnTo>
                    <a:pt x="0" y="0"/>
                  </a:lnTo>
                  <a:lnTo>
                    <a:pt x="135" y="36"/>
                  </a:lnTo>
                  <a:lnTo>
                    <a:pt x="141" y="65"/>
                  </a:lnTo>
                  <a:close/>
                </a:path>
              </a:pathLst>
            </a:custGeom>
            <a:solidFill>
              <a:srgbClr val="00FFFF"/>
            </a:solidFill>
            <a:ln w="0">
              <a:solidFill>
                <a:srgbClr val="000000"/>
              </a:solidFill>
              <a:prstDash val="solid"/>
              <a:round/>
              <a:headEnd/>
              <a:tailEnd/>
            </a:ln>
          </p:spPr>
          <p:txBody>
            <a:bodyPr/>
            <a:lstStyle/>
            <a:p>
              <a:endParaRPr lang="en-US"/>
            </a:p>
          </p:txBody>
        </p:sp>
        <p:sp>
          <p:nvSpPr>
            <p:cNvPr id="13" name="Freeform 19">
              <a:extLst>
                <a:ext uri="{FF2B5EF4-FFF2-40B4-BE49-F238E27FC236}">
                  <a16:creationId xmlns:a16="http://schemas.microsoft.com/office/drawing/2014/main" id="{F6CC54BC-046A-4EC9-8531-D4C6145222CB}"/>
                </a:ext>
              </a:extLst>
            </p:cNvPr>
            <p:cNvSpPr>
              <a:spLocks/>
            </p:cNvSpPr>
            <p:nvPr/>
          </p:nvSpPr>
          <p:spPr bwMode="auto">
            <a:xfrm>
              <a:off x="718" y="2178"/>
              <a:ext cx="98" cy="62"/>
            </a:xfrm>
            <a:custGeom>
              <a:avLst/>
              <a:gdLst>
                <a:gd name="T0" fmla="*/ 156 w 266"/>
                <a:gd name="T1" fmla="*/ 131 h 152"/>
                <a:gd name="T2" fmla="*/ 266 w 266"/>
                <a:gd name="T3" fmla="*/ 23 h 152"/>
                <a:gd name="T4" fmla="*/ 182 w 266"/>
                <a:gd name="T5" fmla="*/ 0 h 152"/>
                <a:gd name="T6" fmla="*/ 0 w 266"/>
                <a:gd name="T7" fmla="*/ 115 h 152"/>
                <a:gd name="T8" fmla="*/ 134 w 266"/>
                <a:gd name="T9" fmla="*/ 152 h 152"/>
                <a:gd name="T10" fmla="*/ 156 w 266"/>
                <a:gd name="T11" fmla="*/ 131 h 152"/>
              </a:gdLst>
              <a:ahLst/>
              <a:cxnLst>
                <a:cxn ang="0">
                  <a:pos x="T0" y="T1"/>
                </a:cxn>
                <a:cxn ang="0">
                  <a:pos x="T2" y="T3"/>
                </a:cxn>
                <a:cxn ang="0">
                  <a:pos x="T4" y="T5"/>
                </a:cxn>
                <a:cxn ang="0">
                  <a:pos x="T6" y="T7"/>
                </a:cxn>
                <a:cxn ang="0">
                  <a:pos x="T8" y="T9"/>
                </a:cxn>
                <a:cxn ang="0">
                  <a:pos x="T10" y="T11"/>
                </a:cxn>
              </a:cxnLst>
              <a:rect l="0" t="0" r="r" b="b"/>
              <a:pathLst>
                <a:path w="266" h="152">
                  <a:moveTo>
                    <a:pt x="156" y="131"/>
                  </a:moveTo>
                  <a:lnTo>
                    <a:pt x="266" y="23"/>
                  </a:lnTo>
                  <a:lnTo>
                    <a:pt x="182" y="0"/>
                  </a:lnTo>
                  <a:lnTo>
                    <a:pt x="0" y="115"/>
                  </a:lnTo>
                  <a:lnTo>
                    <a:pt x="134" y="152"/>
                  </a:lnTo>
                  <a:lnTo>
                    <a:pt x="156" y="131"/>
                  </a:lnTo>
                  <a:close/>
                </a:path>
              </a:pathLst>
            </a:custGeom>
            <a:solidFill>
              <a:srgbClr val="00FFFF"/>
            </a:solidFill>
            <a:ln w="0">
              <a:solidFill>
                <a:srgbClr val="000000"/>
              </a:solidFill>
              <a:prstDash val="solid"/>
              <a:round/>
              <a:headEnd/>
              <a:tailEnd/>
            </a:ln>
          </p:spPr>
          <p:txBody>
            <a:bodyPr/>
            <a:lstStyle/>
            <a:p>
              <a:endParaRPr lang="en-US"/>
            </a:p>
          </p:txBody>
        </p:sp>
        <p:sp>
          <p:nvSpPr>
            <p:cNvPr id="14" name="Freeform 20">
              <a:extLst>
                <a:ext uri="{FF2B5EF4-FFF2-40B4-BE49-F238E27FC236}">
                  <a16:creationId xmlns:a16="http://schemas.microsoft.com/office/drawing/2014/main" id="{BF1C66F9-2F98-425B-919A-6EC3BAA7DF0D}"/>
                </a:ext>
              </a:extLst>
            </p:cNvPr>
            <p:cNvSpPr>
              <a:spLocks/>
            </p:cNvSpPr>
            <p:nvPr/>
          </p:nvSpPr>
          <p:spPr bwMode="auto">
            <a:xfrm>
              <a:off x="587" y="2016"/>
              <a:ext cx="148" cy="164"/>
            </a:xfrm>
            <a:custGeom>
              <a:avLst/>
              <a:gdLst>
                <a:gd name="T0" fmla="*/ 262 w 398"/>
                <a:gd name="T1" fmla="*/ 34 h 395"/>
                <a:gd name="T2" fmla="*/ 0 w 398"/>
                <a:gd name="T3" fmla="*/ 337 h 395"/>
                <a:gd name="T4" fmla="*/ 160 w 398"/>
                <a:gd name="T5" fmla="*/ 395 h 395"/>
                <a:gd name="T6" fmla="*/ 398 w 398"/>
                <a:gd name="T7" fmla="*/ 31 h 395"/>
                <a:gd name="T8" fmla="*/ 288 w 398"/>
                <a:gd name="T9" fmla="*/ 0 h 395"/>
                <a:gd name="T10" fmla="*/ 262 w 398"/>
                <a:gd name="T11" fmla="*/ 34 h 395"/>
              </a:gdLst>
              <a:ahLst/>
              <a:cxnLst>
                <a:cxn ang="0">
                  <a:pos x="T0" y="T1"/>
                </a:cxn>
                <a:cxn ang="0">
                  <a:pos x="T2" y="T3"/>
                </a:cxn>
                <a:cxn ang="0">
                  <a:pos x="T4" y="T5"/>
                </a:cxn>
                <a:cxn ang="0">
                  <a:pos x="T6" y="T7"/>
                </a:cxn>
                <a:cxn ang="0">
                  <a:pos x="T8" y="T9"/>
                </a:cxn>
                <a:cxn ang="0">
                  <a:pos x="T10" y="T11"/>
                </a:cxn>
              </a:cxnLst>
              <a:rect l="0" t="0" r="r" b="b"/>
              <a:pathLst>
                <a:path w="398" h="395">
                  <a:moveTo>
                    <a:pt x="262" y="34"/>
                  </a:moveTo>
                  <a:lnTo>
                    <a:pt x="0" y="337"/>
                  </a:lnTo>
                  <a:lnTo>
                    <a:pt x="160" y="395"/>
                  </a:lnTo>
                  <a:lnTo>
                    <a:pt x="398" y="31"/>
                  </a:lnTo>
                  <a:lnTo>
                    <a:pt x="288" y="0"/>
                  </a:lnTo>
                  <a:lnTo>
                    <a:pt x="262" y="34"/>
                  </a:lnTo>
                  <a:close/>
                </a:path>
              </a:pathLst>
            </a:custGeom>
            <a:solidFill>
              <a:srgbClr val="00FFFF"/>
            </a:solidFill>
            <a:ln w="0">
              <a:solidFill>
                <a:srgbClr val="000000"/>
              </a:solidFill>
              <a:prstDash val="solid"/>
              <a:round/>
              <a:headEnd/>
              <a:tailEnd/>
            </a:ln>
          </p:spPr>
          <p:txBody>
            <a:bodyPr/>
            <a:lstStyle/>
            <a:p>
              <a:endParaRPr lang="en-US"/>
            </a:p>
          </p:txBody>
        </p:sp>
        <p:sp>
          <p:nvSpPr>
            <p:cNvPr id="15" name="Freeform 21">
              <a:extLst>
                <a:ext uri="{FF2B5EF4-FFF2-40B4-BE49-F238E27FC236}">
                  <a16:creationId xmlns:a16="http://schemas.microsoft.com/office/drawing/2014/main" id="{CC3C4C77-4FD4-44D9-9ADF-0AD42A195E34}"/>
                </a:ext>
              </a:extLst>
            </p:cNvPr>
            <p:cNvSpPr>
              <a:spLocks/>
            </p:cNvSpPr>
            <p:nvPr/>
          </p:nvSpPr>
          <p:spPr bwMode="auto">
            <a:xfrm>
              <a:off x="432" y="2126"/>
              <a:ext cx="347" cy="122"/>
            </a:xfrm>
            <a:custGeom>
              <a:avLst/>
              <a:gdLst>
                <a:gd name="T0" fmla="*/ 943 w 943"/>
                <a:gd name="T1" fmla="*/ 279 h 295"/>
                <a:gd name="T2" fmla="*/ 915 w 943"/>
                <a:gd name="T3" fmla="*/ 240 h 295"/>
                <a:gd name="T4" fmla="*/ 822 w 943"/>
                <a:gd name="T5" fmla="*/ 189 h 295"/>
                <a:gd name="T6" fmla="*/ 676 w 943"/>
                <a:gd name="T7" fmla="*/ 132 h 295"/>
                <a:gd name="T8" fmla="*/ 495 w 943"/>
                <a:gd name="T9" fmla="*/ 77 h 295"/>
                <a:gd name="T10" fmla="*/ 309 w 943"/>
                <a:gd name="T11" fmla="*/ 32 h 295"/>
                <a:gd name="T12" fmla="*/ 153 w 943"/>
                <a:gd name="T13" fmla="*/ 5 h 295"/>
                <a:gd name="T14" fmla="*/ 46 w 943"/>
                <a:gd name="T15" fmla="*/ 0 h 295"/>
                <a:gd name="T16" fmla="*/ 0 w 943"/>
                <a:gd name="T17" fmla="*/ 18 h 295"/>
                <a:gd name="T18" fmla="*/ 27 w 943"/>
                <a:gd name="T19" fmla="*/ 55 h 295"/>
                <a:gd name="T20" fmla="*/ 121 w 943"/>
                <a:gd name="T21" fmla="*/ 106 h 295"/>
                <a:gd name="T22" fmla="*/ 266 w 943"/>
                <a:gd name="T23" fmla="*/ 163 h 295"/>
                <a:gd name="T24" fmla="*/ 448 w 943"/>
                <a:gd name="T25" fmla="*/ 220 h 295"/>
                <a:gd name="T26" fmla="*/ 633 w 943"/>
                <a:gd name="T27" fmla="*/ 264 h 295"/>
                <a:gd name="T28" fmla="*/ 789 w 943"/>
                <a:gd name="T29" fmla="*/ 290 h 295"/>
                <a:gd name="T30" fmla="*/ 898 w 943"/>
                <a:gd name="T31" fmla="*/ 295 h 295"/>
                <a:gd name="T32" fmla="*/ 943 w 943"/>
                <a:gd name="T33" fmla="*/ 27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3" h="295">
                  <a:moveTo>
                    <a:pt x="943" y="279"/>
                  </a:moveTo>
                  <a:lnTo>
                    <a:pt x="915" y="240"/>
                  </a:lnTo>
                  <a:lnTo>
                    <a:pt x="822" y="189"/>
                  </a:lnTo>
                  <a:lnTo>
                    <a:pt x="676" y="132"/>
                  </a:lnTo>
                  <a:lnTo>
                    <a:pt x="495" y="77"/>
                  </a:lnTo>
                  <a:lnTo>
                    <a:pt x="309" y="32"/>
                  </a:lnTo>
                  <a:lnTo>
                    <a:pt x="153" y="5"/>
                  </a:lnTo>
                  <a:lnTo>
                    <a:pt x="46" y="0"/>
                  </a:lnTo>
                  <a:lnTo>
                    <a:pt x="0" y="18"/>
                  </a:lnTo>
                  <a:lnTo>
                    <a:pt x="27" y="55"/>
                  </a:lnTo>
                  <a:lnTo>
                    <a:pt x="121" y="106"/>
                  </a:lnTo>
                  <a:lnTo>
                    <a:pt x="266" y="163"/>
                  </a:lnTo>
                  <a:lnTo>
                    <a:pt x="448" y="220"/>
                  </a:lnTo>
                  <a:lnTo>
                    <a:pt x="633" y="264"/>
                  </a:lnTo>
                  <a:lnTo>
                    <a:pt x="789" y="290"/>
                  </a:lnTo>
                  <a:lnTo>
                    <a:pt x="898" y="295"/>
                  </a:lnTo>
                  <a:lnTo>
                    <a:pt x="943" y="279"/>
                  </a:lnTo>
                  <a:close/>
                </a:path>
              </a:pathLst>
            </a:custGeom>
            <a:solidFill>
              <a:srgbClr val="00FFFF"/>
            </a:solidFill>
            <a:ln w="0">
              <a:solidFill>
                <a:srgbClr val="000000"/>
              </a:solidFill>
              <a:prstDash val="solid"/>
              <a:round/>
              <a:headEnd/>
              <a:tailEnd/>
            </a:ln>
          </p:spPr>
          <p:txBody>
            <a:bodyPr/>
            <a:lstStyle/>
            <a:p>
              <a:endParaRPr lang="en-US"/>
            </a:p>
          </p:txBody>
        </p:sp>
        <p:sp>
          <p:nvSpPr>
            <p:cNvPr id="16" name="Freeform 22">
              <a:extLst>
                <a:ext uri="{FF2B5EF4-FFF2-40B4-BE49-F238E27FC236}">
                  <a16:creationId xmlns:a16="http://schemas.microsoft.com/office/drawing/2014/main" id="{2985E5D7-587A-4A3B-86D6-A75C0FBD1A19}"/>
                </a:ext>
              </a:extLst>
            </p:cNvPr>
            <p:cNvSpPr>
              <a:spLocks/>
            </p:cNvSpPr>
            <p:nvPr/>
          </p:nvSpPr>
          <p:spPr bwMode="auto">
            <a:xfrm>
              <a:off x="679" y="2211"/>
              <a:ext cx="93" cy="27"/>
            </a:xfrm>
            <a:custGeom>
              <a:avLst/>
              <a:gdLst>
                <a:gd name="T0" fmla="*/ 247 w 247"/>
                <a:gd name="T1" fmla="*/ 68 h 68"/>
                <a:gd name="T2" fmla="*/ 129 w 247"/>
                <a:gd name="T3" fmla="*/ 15 h 68"/>
                <a:gd name="T4" fmla="*/ 0 w 247"/>
                <a:gd name="T5" fmla="*/ 0 h 68"/>
                <a:gd name="T6" fmla="*/ 117 w 247"/>
                <a:gd name="T7" fmla="*/ 52 h 68"/>
                <a:gd name="T8" fmla="*/ 247 w 247"/>
                <a:gd name="T9" fmla="*/ 68 h 68"/>
              </a:gdLst>
              <a:ahLst/>
              <a:cxnLst>
                <a:cxn ang="0">
                  <a:pos x="T0" y="T1"/>
                </a:cxn>
                <a:cxn ang="0">
                  <a:pos x="T2" y="T3"/>
                </a:cxn>
                <a:cxn ang="0">
                  <a:pos x="T4" y="T5"/>
                </a:cxn>
                <a:cxn ang="0">
                  <a:pos x="T6" y="T7"/>
                </a:cxn>
                <a:cxn ang="0">
                  <a:pos x="T8" y="T9"/>
                </a:cxn>
              </a:cxnLst>
              <a:rect l="0" t="0" r="r" b="b"/>
              <a:pathLst>
                <a:path w="247" h="68">
                  <a:moveTo>
                    <a:pt x="247" y="68"/>
                  </a:moveTo>
                  <a:lnTo>
                    <a:pt x="129" y="15"/>
                  </a:lnTo>
                  <a:lnTo>
                    <a:pt x="0" y="0"/>
                  </a:lnTo>
                  <a:lnTo>
                    <a:pt x="117" y="52"/>
                  </a:lnTo>
                  <a:lnTo>
                    <a:pt x="247" y="68"/>
                  </a:lnTo>
                  <a:close/>
                </a:path>
              </a:pathLst>
            </a:custGeom>
            <a:solidFill>
              <a:srgbClr val="00FFFF"/>
            </a:solidFill>
            <a:ln w="0">
              <a:solidFill>
                <a:srgbClr val="000000"/>
              </a:solidFill>
              <a:prstDash val="solid"/>
              <a:round/>
              <a:headEnd/>
              <a:tailEnd/>
            </a:ln>
          </p:spPr>
          <p:txBody>
            <a:bodyPr/>
            <a:lstStyle/>
            <a:p>
              <a:endParaRPr lang="en-US"/>
            </a:p>
          </p:txBody>
        </p:sp>
        <p:sp>
          <p:nvSpPr>
            <p:cNvPr id="17" name="Line 23">
              <a:extLst>
                <a:ext uri="{FF2B5EF4-FFF2-40B4-BE49-F238E27FC236}">
                  <a16:creationId xmlns:a16="http://schemas.microsoft.com/office/drawing/2014/main" id="{754E29C3-BC9B-44CD-B877-9FDD35D8CBAF}"/>
                </a:ext>
              </a:extLst>
            </p:cNvPr>
            <p:cNvSpPr>
              <a:spLocks noChangeShapeType="1"/>
            </p:cNvSpPr>
            <p:nvPr/>
          </p:nvSpPr>
          <p:spPr bwMode="auto">
            <a:xfrm flipH="1">
              <a:off x="486" y="2134"/>
              <a:ext cx="22" cy="1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4">
              <a:extLst>
                <a:ext uri="{FF2B5EF4-FFF2-40B4-BE49-F238E27FC236}">
                  <a16:creationId xmlns:a16="http://schemas.microsoft.com/office/drawing/2014/main" id="{C1444186-97E1-49FB-86DD-8A2D13B735CF}"/>
                </a:ext>
              </a:extLst>
            </p:cNvPr>
            <p:cNvSpPr>
              <a:spLocks noChangeShapeType="1"/>
            </p:cNvSpPr>
            <p:nvPr/>
          </p:nvSpPr>
          <p:spPr bwMode="auto">
            <a:xfrm>
              <a:off x="486" y="2151"/>
              <a:ext cx="11" cy="2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 name="Group 41">
            <a:extLst>
              <a:ext uri="{FF2B5EF4-FFF2-40B4-BE49-F238E27FC236}">
                <a16:creationId xmlns:a16="http://schemas.microsoft.com/office/drawing/2014/main" id="{CE21940C-0D67-4686-8818-050617551CF4}"/>
              </a:ext>
            </a:extLst>
          </p:cNvPr>
          <p:cNvGrpSpPr>
            <a:grpSpLocks/>
          </p:cNvGrpSpPr>
          <p:nvPr/>
        </p:nvGrpSpPr>
        <p:grpSpPr bwMode="auto">
          <a:xfrm rot="14685720">
            <a:off x="10471811" y="1997910"/>
            <a:ext cx="848135" cy="933205"/>
            <a:chOff x="1250" y="1989"/>
            <a:chExt cx="482" cy="421"/>
          </a:xfrm>
        </p:grpSpPr>
        <p:sp>
          <p:nvSpPr>
            <p:cNvPr id="20" name="Freeform 40">
              <a:extLst>
                <a:ext uri="{FF2B5EF4-FFF2-40B4-BE49-F238E27FC236}">
                  <a16:creationId xmlns:a16="http://schemas.microsoft.com/office/drawing/2014/main" id="{16DAF758-CE2D-4AB6-A606-0F973BBAD6B9}"/>
                </a:ext>
              </a:extLst>
            </p:cNvPr>
            <p:cNvSpPr>
              <a:spLocks/>
            </p:cNvSpPr>
            <p:nvPr/>
          </p:nvSpPr>
          <p:spPr bwMode="auto">
            <a:xfrm rot="11230368" flipH="1" flipV="1">
              <a:off x="1636" y="2247"/>
              <a:ext cx="74" cy="83"/>
            </a:xfrm>
            <a:custGeom>
              <a:avLst/>
              <a:gdLst>
                <a:gd name="T0" fmla="*/ 141 w 169"/>
                <a:gd name="T1" fmla="*/ 65 h 211"/>
                <a:gd name="T2" fmla="*/ 169 w 169"/>
                <a:gd name="T3" fmla="*/ 211 h 211"/>
                <a:gd name="T4" fmla="*/ 86 w 169"/>
                <a:gd name="T5" fmla="*/ 188 h 211"/>
                <a:gd name="T6" fmla="*/ 0 w 169"/>
                <a:gd name="T7" fmla="*/ 0 h 211"/>
                <a:gd name="T8" fmla="*/ 135 w 169"/>
                <a:gd name="T9" fmla="*/ 36 h 211"/>
                <a:gd name="T10" fmla="*/ 141 w 169"/>
                <a:gd name="T11" fmla="*/ 65 h 211"/>
              </a:gdLst>
              <a:ahLst/>
              <a:cxnLst>
                <a:cxn ang="0">
                  <a:pos x="T0" y="T1"/>
                </a:cxn>
                <a:cxn ang="0">
                  <a:pos x="T2" y="T3"/>
                </a:cxn>
                <a:cxn ang="0">
                  <a:pos x="T4" y="T5"/>
                </a:cxn>
                <a:cxn ang="0">
                  <a:pos x="T6" y="T7"/>
                </a:cxn>
                <a:cxn ang="0">
                  <a:pos x="T8" y="T9"/>
                </a:cxn>
                <a:cxn ang="0">
                  <a:pos x="T10" y="T11"/>
                </a:cxn>
              </a:cxnLst>
              <a:rect l="0" t="0" r="r" b="b"/>
              <a:pathLst>
                <a:path w="169" h="211">
                  <a:moveTo>
                    <a:pt x="141" y="65"/>
                  </a:moveTo>
                  <a:lnTo>
                    <a:pt x="169" y="211"/>
                  </a:lnTo>
                  <a:lnTo>
                    <a:pt x="86" y="188"/>
                  </a:lnTo>
                  <a:lnTo>
                    <a:pt x="0" y="0"/>
                  </a:lnTo>
                  <a:lnTo>
                    <a:pt x="135" y="36"/>
                  </a:lnTo>
                  <a:lnTo>
                    <a:pt x="141" y="65"/>
                  </a:lnTo>
                  <a:close/>
                </a:path>
              </a:pathLst>
            </a:custGeom>
            <a:solidFill>
              <a:srgbClr val="00FFFF"/>
            </a:solidFill>
            <a:ln w="0">
              <a:solidFill>
                <a:srgbClr val="000000"/>
              </a:solidFill>
              <a:prstDash val="solid"/>
              <a:round/>
              <a:headEnd/>
              <a:tailEnd/>
            </a:ln>
          </p:spPr>
          <p:txBody>
            <a:bodyPr/>
            <a:lstStyle/>
            <a:p>
              <a:endParaRPr lang="en-US"/>
            </a:p>
          </p:txBody>
        </p:sp>
        <p:sp>
          <p:nvSpPr>
            <p:cNvPr id="21" name="Freeform 40">
              <a:extLst>
                <a:ext uri="{FF2B5EF4-FFF2-40B4-BE49-F238E27FC236}">
                  <a16:creationId xmlns:a16="http://schemas.microsoft.com/office/drawing/2014/main" id="{095DFB80-B598-46FE-986F-3E8A4C5149C0}"/>
                </a:ext>
              </a:extLst>
            </p:cNvPr>
            <p:cNvSpPr>
              <a:spLocks/>
            </p:cNvSpPr>
            <p:nvPr/>
          </p:nvSpPr>
          <p:spPr bwMode="auto">
            <a:xfrm rot="1653093" flipV="1">
              <a:off x="1659" y="2176"/>
              <a:ext cx="73" cy="83"/>
            </a:xfrm>
            <a:custGeom>
              <a:avLst/>
              <a:gdLst>
                <a:gd name="T0" fmla="*/ 141 w 169"/>
                <a:gd name="T1" fmla="*/ 65 h 211"/>
                <a:gd name="T2" fmla="*/ 169 w 169"/>
                <a:gd name="T3" fmla="*/ 211 h 211"/>
                <a:gd name="T4" fmla="*/ 86 w 169"/>
                <a:gd name="T5" fmla="*/ 188 h 211"/>
                <a:gd name="T6" fmla="*/ 0 w 169"/>
                <a:gd name="T7" fmla="*/ 0 h 211"/>
                <a:gd name="T8" fmla="*/ 135 w 169"/>
                <a:gd name="T9" fmla="*/ 36 h 211"/>
                <a:gd name="T10" fmla="*/ 141 w 169"/>
                <a:gd name="T11" fmla="*/ 65 h 211"/>
              </a:gdLst>
              <a:ahLst/>
              <a:cxnLst>
                <a:cxn ang="0">
                  <a:pos x="T0" y="T1"/>
                </a:cxn>
                <a:cxn ang="0">
                  <a:pos x="T2" y="T3"/>
                </a:cxn>
                <a:cxn ang="0">
                  <a:pos x="T4" y="T5"/>
                </a:cxn>
                <a:cxn ang="0">
                  <a:pos x="T6" y="T7"/>
                </a:cxn>
                <a:cxn ang="0">
                  <a:pos x="T8" y="T9"/>
                </a:cxn>
                <a:cxn ang="0">
                  <a:pos x="T10" y="T11"/>
                </a:cxn>
              </a:cxnLst>
              <a:rect l="0" t="0" r="r" b="b"/>
              <a:pathLst>
                <a:path w="169" h="211">
                  <a:moveTo>
                    <a:pt x="141" y="65"/>
                  </a:moveTo>
                  <a:lnTo>
                    <a:pt x="169" y="211"/>
                  </a:lnTo>
                  <a:lnTo>
                    <a:pt x="86" y="188"/>
                  </a:lnTo>
                  <a:lnTo>
                    <a:pt x="0" y="0"/>
                  </a:lnTo>
                  <a:lnTo>
                    <a:pt x="135" y="36"/>
                  </a:lnTo>
                  <a:lnTo>
                    <a:pt x="141" y="65"/>
                  </a:lnTo>
                  <a:close/>
                </a:path>
              </a:pathLst>
            </a:custGeom>
            <a:solidFill>
              <a:srgbClr val="00FFFF"/>
            </a:solidFill>
            <a:ln w="0">
              <a:solidFill>
                <a:srgbClr val="000000"/>
              </a:solidFill>
              <a:prstDash val="solid"/>
              <a:round/>
              <a:headEnd/>
              <a:tailEnd/>
            </a:ln>
          </p:spPr>
          <p:txBody>
            <a:bodyPr/>
            <a:lstStyle/>
            <a:p>
              <a:endParaRPr lang="en-US"/>
            </a:p>
          </p:txBody>
        </p:sp>
        <p:sp>
          <p:nvSpPr>
            <p:cNvPr id="22" name="Freeform 36">
              <a:extLst>
                <a:ext uri="{FF2B5EF4-FFF2-40B4-BE49-F238E27FC236}">
                  <a16:creationId xmlns:a16="http://schemas.microsoft.com/office/drawing/2014/main" id="{D8397B8A-1E73-4844-B22C-6571B67D3BA3}"/>
                </a:ext>
              </a:extLst>
            </p:cNvPr>
            <p:cNvSpPr>
              <a:spLocks/>
            </p:cNvSpPr>
            <p:nvPr/>
          </p:nvSpPr>
          <p:spPr bwMode="auto">
            <a:xfrm rot="355592">
              <a:off x="1534" y="2047"/>
              <a:ext cx="46" cy="39"/>
            </a:xfrm>
            <a:custGeom>
              <a:avLst/>
              <a:gdLst>
                <a:gd name="T0" fmla="*/ 22 w 125"/>
                <a:gd name="T1" fmla="*/ 0 h 97"/>
                <a:gd name="T2" fmla="*/ 125 w 125"/>
                <a:gd name="T3" fmla="*/ 28 h 97"/>
                <a:gd name="T4" fmla="*/ 103 w 125"/>
                <a:gd name="T5" fmla="*/ 97 h 97"/>
                <a:gd name="T6" fmla="*/ 0 w 125"/>
                <a:gd name="T7" fmla="*/ 69 h 97"/>
                <a:gd name="T8" fmla="*/ 22 w 125"/>
                <a:gd name="T9" fmla="*/ 0 h 97"/>
              </a:gdLst>
              <a:ahLst/>
              <a:cxnLst>
                <a:cxn ang="0">
                  <a:pos x="T0" y="T1"/>
                </a:cxn>
                <a:cxn ang="0">
                  <a:pos x="T2" y="T3"/>
                </a:cxn>
                <a:cxn ang="0">
                  <a:pos x="T4" y="T5"/>
                </a:cxn>
                <a:cxn ang="0">
                  <a:pos x="T6" y="T7"/>
                </a:cxn>
                <a:cxn ang="0">
                  <a:pos x="T8" y="T9"/>
                </a:cxn>
              </a:cxnLst>
              <a:rect l="0" t="0" r="r" b="b"/>
              <a:pathLst>
                <a:path w="125" h="97">
                  <a:moveTo>
                    <a:pt x="22" y="0"/>
                  </a:moveTo>
                  <a:lnTo>
                    <a:pt x="125" y="28"/>
                  </a:lnTo>
                  <a:lnTo>
                    <a:pt x="103" y="97"/>
                  </a:lnTo>
                  <a:lnTo>
                    <a:pt x="0" y="69"/>
                  </a:lnTo>
                  <a:lnTo>
                    <a:pt x="22" y="0"/>
                  </a:lnTo>
                  <a:close/>
                </a:path>
              </a:pathLst>
            </a:custGeom>
            <a:solidFill>
              <a:srgbClr val="00FFFF"/>
            </a:solidFill>
            <a:ln w="0">
              <a:solidFill>
                <a:srgbClr val="000000"/>
              </a:solidFill>
              <a:prstDash val="solid"/>
              <a:round/>
              <a:headEnd/>
              <a:tailEnd/>
            </a:ln>
          </p:spPr>
          <p:txBody>
            <a:bodyPr/>
            <a:lstStyle/>
            <a:p>
              <a:endParaRPr lang="en-US"/>
            </a:p>
          </p:txBody>
        </p:sp>
        <p:sp>
          <p:nvSpPr>
            <p:cNvPr id="23" name="Freeform 27">
              <a:extLst>
                <a:ext uri="{FF2B5EF4-FFF2-40B4-BE49-F238E27FC236}">
                  <a16:creationId xmlns:a16="http://schemas.microsoft.com/office/drawing/2014/main" id="{8DB9C353-CE7F-4B38-9868-6297BEB50EC4}"/>
                </a:ext>
              </a:extLst>
            </p:cNvPr>
            <p:cNvSpPr>
              <a:spLocks/>
            </p:cNvSpPr>
            <p:nvPr/>
          </p:nvSpPr>
          <p:spPr bwMode="auto">
            <a:xfrm>
              <a:off x="1476" y="2097"/>
              <a:ext cx="46" cy="39"/>
            </a:xfrm>
            <a:custGeom>
              <a:avLst/>
              <a:gdLst>
                <a:gd name="T0" fmla="*/ 22 w 125"/>
                <a:gd name="T1" fmla="*/ 0 h 97"/>
                <a:gd name="T2" fmla="*/ 125 w 125"/>
                <a:gd name="T3" fmla="*/ 28 h 97"/>
                <a:gd name="T4" fmla="*/ 103 w 125"/>
                <a:gd name="T5" fmla="*/ 97 h 97"/>
                <a:gd name="T6" fmla="*/ 0 w 125"/>
                <a:gd name="T7" fmla="*/ 69 h 97"/>
                <a:gd name="T8" fmla="*/ 22 w 125"/>
                <a:gd name="T9" fmla="*/ 0 h 97"/>
              </a:gdLst>
              <a:ahLst/>
              <a:cxnLst>
                <a:cxn ang="0">
                  <a:pos x="T0" y="T1"/>
                </a:cxn>
                <a:cxn ang="0">
                  <a:pos x="T2" y="T3"/>
                </a:cxn>
                <a:cxn ang="0">
                  <a:pos x="T4" y="T5"/>
                </a:cxn>
                <a:cxn ang="0">
                  <a:pos x="T6" y="T7"/>
                </a:cxn>
                <a:cxn ang="0">
                  <a:pos x="T8" y="T9"/>
                </a:cxn>
              </a:cxnLst>
              <a:rect l="0" t="0" r="r" b="b"/>
              <a:pathLst>
                <a:path w="125" h="97">
                  <a:moveTo>
                    <a:pt x="22" y="0"/>
                  </a:moveTo>
                  <a:lnTo>
                    <a:pt x="125" y="28"/>
                  </a:lnTo>
                  <a:lnTo>
                    <a:pt x="103" y="97"/>
                  </a:lnTo>
                  <a:lnTo>
                    <a:pt x="0" y="69"/>
                  </a:lnTo>
                  <a:lnTo>
                    <a:pt x="22" y="0"/>
                  </a:lnTo>
                  <a:close/>
                </a:path>
              </a:pathLst>
            </a:custGeom>
            <a:solidFill>
              <a:srgbClr val="00FFFF"/>
            </a:solidFill>
            <a:ln w="0">
              <a:solidFill>
                <a:srgbClr val="000000"/>
              </a:solidFill>
              <a:prstDash val="solid"/>
              <a:round/>
              <a:headEnd/>
              <a:tailEnd/>
            </a:ln>
          </p:spPr>
          <p:txBody>
            <a:bodyPr/>
            <a:lstStyle/>
            <a:p>
              <a:endParaRPr lang="en-US"/>
            </a:p>
          </p:txBody>
        </p:sp>
        <p:sp>
          <p:nvSpPr>
            <p:cNvPr id="24" name="Freeform 38">
              <a:extLst>
                <a:ext uri="{FF2B5EF4-FFF2-40B4-BE49-F238E27FC236}">
                  <a16:creationId xmlns:a16="http://schemas.microsoft.com/office/drawing/2014/main" id="{66BDB5FE-03E8-4783-822A-4C8BC05B0464}"/>
                </a:ext>
              </a:extLst>
            </p:cNvPr>
            <p:cNvSpPr>
              <a:spLocks/>
            </p:cNvSpPr>
            <p:nvPr/>
          </p:nvSpPr>
          <p:spPr bwMode="auto">
            <a:xfrm rot="2423275" flipV="1">
              <a:off x="1510" y="1989"/>
              <a:ext cx="75" cy="250"/>
            </a:xfrm>
            <a:custGeom>
              <a:avLst/>
              <a:gdLst>
                <a:gd name="T0" fmla="*/ 42 w 169"/>
                <a:gd name="T1" fmla="*/ 385 h 457"/>
                <a:gd name="T2" fmla="*/ 0 w 169"/>
                <a:gd name="T3" fmla="*/ 0 h 457"/>
                <a:gd name="T4" fmla="*/ 169 w 169"/>
                <a:gd name="T5" fmla="*/ 32 h 457"/>
                <a:gd name="T6" fmla="*/ 153 w 169"/>
                <a:gd name="T7" fmla="*/ 457 h 457"/>
                <a:gd name="T8" fmla="*/ 42 w 169"/>
                <a:gd name="T9" fmla="*/ 427 h 457"/>
                <a:gd name="T10" fmla="*/ 42 w 169"/>
                <a:gd name="T11" fmla="*/ 385 h 457"/>
              </a:gdLst>
              <a:ahLst/>
              <a:cxnLst>
                <a:cxn ang="0">
                  <a:pos x="T0" y="T1"/>
                </a:cxn>
                <a:cxn ang="0">
                  <a:pos x="T2" y="T3"/>
                </a:cxn>
                <a:cxn ang="0">
                  <a:pos x="T4" y="T5"/>
                </a:cxn>
                <a:cxn ang="0">
                  <a:pos x="T6" y="T7"/>
                </a:cxn>
                <a:cxn ang="0">
                  <a:pos x="T8" y="T9"/>
                </a:cxn>
                <a:cxn ang="0">
                  <a:pos x="T10" y="T11"/>
                </a:cxn>
              </a:cxnLst>
              <a:rect l="0" t="0" r="r" b="b"/>
              <a:pathLst>
                <a:path w="169" h="457">
                  <a:moveTo>
                    <a:pt x="42" y="385"/>
                  </a:moveTo>
                  <a:lnTo>
                    <a:pt x="0" y="0"/>
                  </a:lnTo>
                  <a:lnTo>
                    <a:pt x="169" y="32"/>
                  </a:lnTo>
                  <a:lnTo>
                    <a:pt x="153" y="457"/>
                  </a:lnTo>
                  <a:lnTo>
                    <a:pt x="42" y="427"/>
                  </a:lnTo>
                  <a:lnTo>
                    <a:pt x="42" y="385"/>
                  </a:lnTo>
                  <a:close/>
                </a:path>
              </a:pathLst>
            </a:custGeom>
            <a:solidFill>
              <a:srgbClr val="00FFFF"/>
            </a:solidFill>
            <a:ln w="0">
              <a:solidFill>
                <a:srgbClr val="000000"/>
              </a:solidFill>
              <a:prstDash val="solid"/>
              <a:round/>
              <a:headEnd/>
              <a:tailEnd/>
            </a:ln>
          </p:spPr>
          <p:txBody>
            <a:bodyPr/>
            <a:lstStyle/>
            <a:p>
              <a:endParaRPr lang="en-US"/>
            </a:p>
          </p:txBody>
        </p:sp>
        <p:sp>
          <p:nvSpPr>
            <p:cNvPr id="25" name="Freeform 37">
              <a:extLst>
                <a:ext uri="{FF2B5EF4-FFF2-40B4-BE49-F238E27FC236}">
                  <a16:creationId xmlns:a16="http://schemas.microsoft.com/office/drawing/2014/main" id="{9E68E320-4B82-49EC-A372-01F6840EA627}"/>
                </a:ext>
              </a:extLst>
            </p:cNvPr>
            <p:cNvSpPr>
              <a:spLocks/>
            </p:cNvSpPr>
            <p:nvPr/>
          </p:nvSpPr>
          <p:spPr bwMode="auto">
            <a:xfrm rot="21319607">
              <a:off x="1426" y="2310"/>
              <a:ext cx="46" cy="40"/>
            </a:xfrm>
            <a:custGeom>
              <a:avLst/>
              <a:gdLst>
                <a:gd name="T0" fmla="*/ 22 w 125"/>
                <a:gd name="T1" fmla="*/ 0 h 98"/>
                <a:gd name="T2" fmla="*/ 125 w 125"/>
                <a:gd name="T3" fmla="*/ 29 h 98"/>
                <a:gd name="T4" fmla="*/ 103 w 125"/>
                <a:gd name="T5" fmla="*/ 98 h 98"/>
                <a:gd name="T6" fmla="*/ 0 w 125"/>
                <a:gd name="T7" fmla="*/ 69 h 98"/>
                <a:gd name="T8" fmla="*/ 22 w 125"/>
                <a:gd name="T9" fmla="*/ 0 h 98"/>
              </a:gdLst>
              <a:ahLst/>
              <a:cxnLst>
                <a:cxn ang="0">
                  <a:pos x="T0" y="T1"/>
                </a:cxn>
                <a:cxn ang="0">
                  <a:pos x="T2" y="T3"/>
                </a:cxn>
                <a:cxn ang="0">
                  <a:pos x="T4" y="T5"/>
                </a:cxn>
                <a:cxn ang="0">
                  <a:pos x="T6" y="T7"/>
                </a:cxn>
                <a:cxn ang="0">
                  <a:pos x="T8" y="T9"/>
                </a:cxn>
              </a:cxnLst>
              <a:rect l="0" t="0" r="r" b="b"/>
              <a:pathLst>
                <a:path w="125" h="98">
                  <a:moveTo>
                    <a:pt x="22" y="0"/>
                  </a:moveTo>
                  <a:lnTo>
                    <a:pt x="125" y="29"/>
                  </a:lnTo>
                  <a:lnTo>
                    <a:pt x="103" y="98"/>
                  </a:lnTo>
                  <a:lnTo>
                    <a:pt x="0" y="69"/>
                  </a:lnTo>
                  <a:lnTo>
                    <a:pt x="22" y="0"/>
                  </a:lnTo>
                  <a:close/>
                </a:path>
              </a:pathLst>
            </a:custGeom>
            <a:solidFill>
              <a:srgbClr val="00FFFF"/>
            </a:solidFill>
            <a:ln w="0">
              <a:solidFill>
                <a:srgbClr val="000000"/>
              </a:solidFill>
              <a:prstDash val="solid"/>
              <a:round/>
              <a:headEnd/>
              <a:tailEnd/>
            </a:ln>
          </p:spPr>
          <p:txBody>
            <a:bodyPr/>
            <a:lstStyle/>
            <a:p>
              <a:endParaRPr lang="en-US"/>
            </a:p>
          </p:txBody>
        </p:sp>
        <p:sp>
          <p:nvSpPr>
            <p:cNvPr id="26" name="Freeform 26">
              <a:extLst>
                <a:ext uri="{FF2B5EF4-FFF2-40B4-BE49-F238E27FC236}">
                  <a16:creationId xmlns:a16="http://schemas.microsoft.com/office/drawing/2014/main" id="{FB739E30-667F-4C6D-AF58-E1162BFF53B9}"/>
                </a:ext>
              </a:extLst>
            </p:cNvPr>
            <p:cNvSpPr>
              <a:spLocks/>
            </p:cNvSpPr>
            <p:nvPr/>
          </p:nvSpPr>
          <p:spPr bwMode="auto">
            <a:xfrm>
              <a:off x="1416" y="2248"/>
              <a:ext cx="46" cy="40"/>
            </a:xfrm>
            <a:custGeom>
              <a:avLst/>
              <a:gdLst>
                <a:gd name="T0" fmla="*/ 22 w 125"/>
                <a:gd name="T1" fmla="*/ 0 h 98"/>
                <a:gd name="T2" fmla="*/ 125 w 125"/>
                <a:gd name="T3" fmla="*/ 29 h 98"/>
                <a:gd name="T4" fmla="*/ 103 w 125"/>
                <a:gd name="T5" fmla="*/ 98 h 98"/>
                <a:gd name="T6" fmla="*/ 0 w 125"/>
                <a:gd name="T7" fmla="*/ 69 h 98"/>
                <a:gd name="T8" fmla="*/ 22 w 125"/>
                <a:gd name="T9" fmla="*/ 0 h 98"/>
              </a:gdLst>
              <a:ahLst/>
              <a:cxnLst>
                <a:cxn ang="0">
                  <a:pos x="T0" y="T1"/>
                </a:cxn>
                <a:cxn ang="0">
                  <a:pos x="T2" y="T3"/>
                </a:cxn>
                <a:cxn ang="0">
                  <a:pos x="T4" y="T5"/>
                </a:cxn>
                <a:cxn ang="0">
                  <a:pos x="T6" y="T7"/>
                </a:cxn>
                <a:cxn ang="0">
                  <a:pos x="T8" y="T9"/>
                </a:cxn>
              </a:cxnLst>
              <a:rect l="0" t="0" r="r" b="b"/>
              <a:pathLst>
                <a:path w="125" h="98">
                  <a:moveTo>
                    <a:pt x="22" y="0"/>
                  </a:moveTo>
                  <a:lnTo>
                    <a:pt x="125" y="29"/>
                  </a:lnTo>
                  <a:lnTo>
                    <a:pt x="103" y="98"/>
                  </a:lnTo>
                  <a:lnTo>
                    <a:pt x="0" y="69"/>
                  </a:lnTo>
                  <a:lnTo>
                    <a:pt x="22" y="0"/>
                  </a:lnTo>
                  <a:close/>
                </a:path>
              </a:pathLst>
            </a:custGeom>
            <a:solidFill>
              <a:srgbClr val="00FFFF"/>
            </a:solidFill>
            <a:ln w="0">
              <a:solidFill>
                <a:srgbClr val="000000"/>
              </a:solidFill>
              <a:prstDash val="solid"/>
              <a:round/>
              <a:headEnd/>
              <a:tailEnd/>
            </a:ln>
          </p:spPr>
          <p:txBody>
            <a:bodyPr/>
            <a:lstStyle/>
            <a:p>
              <a:endParaRPr lang="en-US"/>
            </a:p>
          </p:txBody>
        </p:sp>
        <p:sp>
          <p:nvSpPr>
            <p:cNvPr id="27" name="Freeform 28">
              <a:extLst>
                <a:ext uri="{FF2B5EF4-FFF2-40B4-BE49-F238E27FC236}">
                  <a16:creationId xmlns:a16="http://schemas.microsoft.com/office/drawing/2014/main" id="{08B63F08-07B3-499A-A02A-D4D05F67E38E}"/>
                </a:ext>
              </a:extLst>
            </p:cNvPr>
            <p:cNvSpPr>
              <a:spLocks/>
            </p:cNvSpPr>
            <p:nvPr/>
          </p:nvSpPr>
          <p:spPr bwMode="auto">
            <a:xfrm rot="21532168">
              <a:off x="1435" y="2164"/>
              <a:ext cx="78" cy="246"/>
            </a:xfrm>
            <a:custGeom>
              <a:avLst/>
              <a:gdLst>
                <a:gd name="T0" fmla="*/ 42 w 169"/>
                <a:gd name="T1" fmla="*/ 385 h 457"/>
                <a:gd name="T2" fmla="*/ 0 w 169"/>
                <a:gd name="T3" fmla="*/ 0 h 457"/>
                <a:gd name="T4" fmla="*/ 169 w 169"/>
                <a:gd name="T5" fmla="*/ 32 h 457"/>
                <a:gd name="T6" fmla="*/ 153 w 169"/>
                <a:gd name="T7" fmla="*/ 457 h 457"/>
                <a:gd name="T8" fmla="*/ 42 w 169"/>
                <a:gd name="T9" fmla="*/ 427 h 457"/>
                <a:gd name="T10" fmla="*/ 42 w 169"/>
                <a:gd name="T11" fmla="*/ 385 h 457"/>
              </a:gdLst>
              <a:ahLst/>
              <a:cxnLst>
                <a:cxn ang="0">
                  <a:pos x="T0" y="T1"/>
                </a:cxn>
                <a:cxn ang="0">
                  <a:pos x="T2" y="T3"/>
                </a:cxn>
                <a:cxn ang="0">
                  <a:pos x="T4" y="T5"/>
                </a:cxn>
                <a:cxn ang="0">
                  <a:pos x="T6" y="T7"/>
                </a:cxn>
                <a:cxn ang="0">
                  <a:pos x="T8" y="T9"/>
                </a:cxn>
                <a:cxn ang="0">
                  <a:pos x="T10" y="T11"/>
                </a:cxn>
              </a:cxnLst>
              <a:rect l="0" t="0" r="r" b="b"/>
              <a:pathLst>
                <a:path w="169" h="457">
                  <a:moveTo>
                    <a:pt x="42" y="385"/>
                  </a:moveTo>
                  <a:lnTo>
                    <a:pt x="0" y="0"/>
                  </a:lnTo>
                  <a:lnTo>
                    <a:pt x="169" y="32"/>
                  </a:lnTo>
                  <a:lnTo>
                    <a:pt x="153" y="457"/>
                  </a:lnTo>
                  <a:lnTo>
                    <a:pt x="42" y="427"/>
                  </a:lnTo>
                  <a:lnTo>
                    <a:pt x="42" y="385"/>
                  </a:lnTo>
                  <a:close/>
                </a:path>
              </a:pathLst>
            </a:custGeom>
            <a:solidFill>
              <a:srgbClr val="00FFFF"/>
            </a:solidFill>
            <a:ln w="0">
              <a:solidFill>
                <a:srgbClr val="000000"/>
              </a:solidFill>
              <a:prstDash val="solid"/>
              <a:round/>
              <a:headEnd/>
              <a:tailEnd/>
            </a:ln>
          </p:spPr>
          <p:txBody>
            <a:bodyPr/>
            <a:lstStyle/>
            <a:p>
              <a:endParaRPr lang="en-US"/>
            </a:p>
          </p:txBody>
        </p:sp>
        <p:sp>
          <p:nvSpPr>
            <p:cNvPr id="28" name="Freeform 32">
              <a:extLst>
                <a:ext uri="{FF2B5EF4-FFF2-40B4-BE49-F238E27FC236}">
                  <a16:creationId xmlns:a16="http://schemas.microsoft.com/office/drawing/2014/main" id="{56E1DDB7-6FBB-4955-AAF1-209B4F1FCDBC}"/>
                </a:ext>
              </a:extLst>
            </p:cNvPr>
            <p:cNvSpPr>
              <a:spLocks/>
            </p:cNvSpPr>
            <p:nvPr/>
          </p:nvSpPr>
          <p:spPr bwMode="auto">
            <a:xfrm rot="113147">
              <a:off x="1250" y="2119"/>
              <a:ext cx="480" cy="144"/>
            </a:xfrm>
            <a:custGeom>
              <a:avLst/>
              <a:gdLst>
                <a:gd name="T0" fmla="*/ 943 w 943"/>
                <a:gd name="T1" fmla="*/ 279 h 295"/>
                <a:gd name="T2" fmla="*/ 915 w 943"/>
                <a:gd name="T3" fmla="*/ 240 h 295"/>
                <a:gd name="T4" fmla="*/ 822 w 943"/>
                <a:gd name="T5" fmla="*/ 189 h 295"/>
                <a:gd name="T6" fmla="*/ 676 w 943"/>
                <a:gd name="T7" fmla="*/ 132 h 295"/>
                <a:gd name="T8" fmla="*/ 495 w 943"/>
                <a:gd name="T9" fmla="*/ 77 h 295"/>
                <a:gd name="T10" fmla="*/ 309 w 943"/>
                <a:gd name="T11" fmla="*/ 32 h 295"/>
                <a:gd name="T12" fmla="*/ 153 w 943"/>
                <a:gd name="T13" fmla="*/ 5 h 295"/>
                <a:gd name="T14" fmla="*/ 46 w 943"/>
                <a:gd name="T15" fmla="*/ 0 h 295"/>
                <a:gd name="T16" fmla="*/ 0 w 943"/>
                <a:gd name="T17" fmla="*/ 18 h 295"/>
                <a:gd name="T18" fmla="*/ 27 w 943"/>
                <a:gd name="T19" fmla="*/ 55 h 295"/>
                <a:gd name="T20" fmla="*/ 121 w 943"/>
                <a:gd name="T21" fmla="*/ 106 h 295"/>
                <a:gd name="T22" fmla="*/ 266 w 943"/>
                <a:gd name="T23" fmla="*/ 163 h 295"/>
                <a:gd name="T24" fmla="*/ 448 w 943"/>
                <a:gd name="T25" fmla="*/ 220 h 295"/>
                <a:gd name="T26" fmla="*/ 633 w 943"/>
                <a:gd name="T27" fmla="*/ 264 h 295"/>
                <a:gd name="T28" fmla="*/ 789 w 943"/>
                <a:gd name="T29" fmla="*/ 290 h 295"/>
                <a:gd name="T30" fmla="*/ 898 w 943"/>
                <a:gd name="T31" fmla="*/ 295 h 295"/>
                <a:gd name="T32" fmla="*/ 943 w 943"/>
                <a:gd name="T33" fmla="*/ 27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3" h="295">
                  <a:moveTo>
                    <a:pt x="943" y="279"/>
                  </a:moveTo>
                  <a:lnTo>
                    <a:pt x="915" y="240"/>
                  </a:lnTo>
                  <a:lnTo>
                    <a:pt x="822" y="189"/>
                  </a:lnTo>
                  <a:lnTo>
                    <a:pt x="676" y="132"/>
                  </a:lnTo>
                  <a:lnTo>
                    <a:pt x="495" y="77"/>
                  </a:lnTo>
                  <a:lnTo>
                    <a:pt x="309" y="32"/>
                  </a:lnTo>
                  <a:lnTo>
                    <a:pt x="153" y="5"/>
                  </a:lnTo>
                  <a:lnTo>
                    <a:pt x="46" y="0"/>
                  </a:lnTo>
                  <a:lnTo>
                    <a:pt x="0" y="18"/>
                  </a:lnTo>
                  <a:lnTo>
                    <a:pt x="27" y="55"/>
                  </a:lnTo>
                  <a:lnTo>
                    <a:pt x="121" y="106"/>
                  </a:lnTo>
                  <a:lnTo>
                    <a:pt x="266" y="163"/>
                  </a:lnTo>
                  <a:lnTo>
                    <a:pt x="448" y="220"/>
                  </a:lnTo>
                  <a:lnTo>
                    <a:pt x="633" y="264"/>
                  </a:lnTo>
                  <a:lnTo>
                    <a:pt x="789" y="290"/>
                  </a:lnTo>
                  <a:lnTo>
                    <a:pt x="898" y="295"/>
                  </a:lnTo>
                  <a:lnTo>
                    <a:pt x="943" y="279"/>
                  </a:lnTo>
                  <a:close/>
                </a:path>
              </a:pathLst>
            </a:custGeom>
            <a:solidFill>
              <a:srgbClr val="00FFFF"/>
            </a:solidFill>
            <a:ln w="0">
              <a:solidFill>
                <a:srgbClr val="000000"/>
              </a:solidFill>
              <a:prstDash val="solid"/>
              <a:round/>
              <a:headEnd/>
              <a:tailEnd/>
            </a:ln>
          </p:spPr>
          <p:txBody>
            <a:bodyPr/>
            <a:lstStyle/>
            <a:p>
              <a:endParaRPr lang="en-US"/>
            </a:p>
          </p:txBody>
        </p:sp>
        <p:sp>
          <p:nvSpPr>
            <p:cNvPr id="29" name="Freeform 33">
              <a:extLst>
                <a:ext uri="{FF2B5EF4-FFF2-40B4-BE49-F238E27FC236}">
                  <a16:creationId xmlns:a16="http://schemas.microsoft.com/office/drawing/2014/main" id="{9CBE5DDF-35C5-47DD-A346-AC6938022DF1}"/>
                </a:ext>
              </a:extLst>
            </p:cNvPr>
            <p:cNvSpPr>
              <a:spLocks/>
            </p:cNvSpPr>
            <p:nvPr/>
          </p:nvSpPr>
          <p:spPr bwMode="auto">
            <a:xfrm rot="2938936" flipV="1">
              <a:off x="1653" y="2225"/>
              <a:ext cx="84" cy="55"/>
            </a:xfrm>
            <a:custGeom>
              <a:avLst/>
              <a:gdLst>
                <a:gd name="T0" fmla="*/ 247 w 247"/>
                <a:gd name="T1" fmla="*/ 68 h 68"/>
                <a:gd name="T2" fmla="*/ 129 w 247"/>
                <a:gd name="T3" fmla="*/ 15 h 68"/>
                <a:gd name="T4" fmla="*/ 0 w 247"/>
                <a:gd name="T5" fmla="*/ 0 h 68"/>
                <a:gd name="T6" fmla="*/ 117 w 247"/>
                <a:gd name="T7" fmla="*/ 52 h 68"/>
                <a:gd name="T8" fmla="*/ 247 w 247"/>
                <a:gd name="T9" fmla="*/ 68 h 68"/>
              </a:gdLst>
              <a:ahLst/>
              <a:cxnLst>
                <a:cxn ang="0">
                  <a:pos x="T0" y="T1"/>
                </a:cxn>
                <a:cxn ang="0">
                  <a:pos x="T2" y="T3"/>
                </a:cxn>
                <a:cxn ang="0">
                  <a:pos x="T4" y="T5"/>
                </a:cxn>
                <a:cxn ang="0">
                  <a:pos x="T6" y="T7"/>
                </a:cxn>
                <a:cxn ang="0">
                  <a:pos x="T8" y="T9"/>
                </a:cxn>
              </a:cxnLst>
              <a:rect l="0" t="0" r="r" b="b"/>
              <a:pathLst>
                <a:path w="247" h="68">
                  <a:moveTo>
                    <a:pt x="247" y="68"/>
                  </a:moveTo>
                  <a:lnTo>
                    <a:pt x="129" y="15"/>
                  </a:lnTo>
                  <a:lnTo>
                    <a:pt x="0" y="0"/>
                  </a:lnTo>
                  <a:lnTo>
                    <a:pt x="117" y="52"/>
                  </a:lnTo>
                  <a:lnTo>
                    <a:pt x="247" y="68"/>
                  </a:lnTo>
                  <a:close/>
                </a:path>
              </a:pathLst>
            </a:custGeom>
            <a:solidFill>
              <a:srgbClr val="00FFFF"/>
            </a:solidFill>
            <a:ln w="0">
              <a:solidFill>
                <a:srgbClr val="000000"/>
              </a:solidFill>
              <a:prstDash val="solid"/>
              <a:round/>
              <a:headEnd/>
              <a:tailEnd/>
            </a:ln>
          </p:spPr>
          <p:txBody>
            <a:bodyPr/>
            <a:lstStyle/>
            <a:p>
              <a:endParaRPr lang="en-US"/>
            </a:p>
          </p:txBody>
        </p:sp>
        <p:sp>
          <p:nvSpPr>
            <p:cNvPr id="30" name="Line 35">
              <a:extLst>
                <a:ext uri="{FF2B5EF4-FFF2-40B4-BE49-F238E27FC236}">
                  <a16:creationId xmlns:a16="http://schemas.microsoft.com/office/drawing/2014/main" id="{28D315C4-5B56-4A1C-B245-A0BF26B45A04}"/>
                </a:ext>
              </a:extLst>
            </p:cNvPr>
            <p:cNvSpPr>
              <a:spLocks noChangeShapeType="1"/>
            </p:cNvSpPr>
            <p:nvPr/>
          </p:nvSpPr>
          <p:spPr bwMode="auto">
            <a:xfrm rot="-151019">
              <a:off x="1306" y="2134"/>
              <a:ext cx="11" cy="2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39">
              <a:extLst>
                <a:ext uri="{FF2B5EF4-FFF2-40B4-BE49-F238E27FC236}">
                  <a16:creationId xmlns:a16="http://schemas.microsoft.com/office/drawing/2014/main" id="{E6D775FE-F4BD-4E5C-BE29-D4937E39B2CE}"/>
                </a:ext>
              </a:extLst>
            </p:cNvPr>
            <p:cNvSpPr>
              <a:spLocks noChangeShapeType="1"/>
            </p:cNvSpPr>
            <p:nvPr/>
          </p:nvSpPr>
          <p:spPr bwMode="auto">
            <a:xfrm rot="4296140">
              <a:off x="1311" y="2115"/>
              <a:ext cx="11" cy="2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268999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Bottom blue border."/>
          <p:cNvSpPr/>
          <p:nvPr/>
        </p:nvSpPr>
        <p:spPr>
          <a:xfrm>
            <a:off x="0" y="6270464"/>
            <a:ext cx="12192000" cy="587536"/>
          </a:xfrm>
          <a:prstGeom prst="rect">
            <a:avLst/>
          </a:prstGeom>
          <a:solidFill>
            <a:srgbClr val="1D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ottom border with FAA logo."/>
          <p:cNvPicPr>
            <a:picLocks noChangeAspect="1"/>
          </p:cNvPicPr>
          <p:nvPr/>
        </p:nvPicPr>
        <p:blipFill>
          <a:blip r:embed="rId2"/>
          <a:stretch>
            <a:fillRect/>
          </a:stretch>
        </p:blipFill>
        <p:spPr>
          <a:xfrm>
            <a:off x="8485521" y="6270464"/>
            <a:ext cx="1440531" cy="537400"/>
          </a:xfrm>
          <a:prstGeom prst="rect">
            <a:avLst/>
          </a:prstGeom>
        </p:spPr>
      </p:pic>
      <p:sp>
        <p:nvSpPr>
          <p:cNvPr id="8" name="TextBox 7" descr="Page 15."/>
          <p:cNvSpPr txBox="1"/>
          <p:nvPr/>
        </p:nvSpPr>
        <p:spPr>
          <a:xfrm>
            <a:off x="11075728" y="6354498"/>
            <a:ext cx="415498" cy="369332"/>
          </a:xfrm>
          <a:prstGeom prst="rect">
            <a:avLst/>
          </a:prstGeom>
          <a:noFill/>
        </p:spPr>
        <p:txBody>
          <a:bodyPr wrap="none" rtlCol="0">
            <a:spAutoFit/>
          </a:bodyPr>
          <a:lstStyle/>
          <a:p>
            <a:r>
              <a:rPr lang="en-US" dirty="0"/>
              <a:t>15</a:t>
            </a:r>
          </a:p>
        </p:txBody>
      </p:sp>
      <p:sp>
        <p:nvSpPr>
          <p:cNvPr id="2" name="Rectangle 1"/>
          <p:cNvSpPr/>
          <p:nvPr/>
        </p:nvSpPr>
        <p:spPr>
          <a:xfrm>
            <a:off x="234892" y="273350"/>
            <a:ext cx="11736198" cy="584775"/>
          </a:xfrm>
          <a:prstGeom prst="rect">
            <a:avLst/>
          </a:prstGeom>
        </p:spPr>
        <p:txBody>
          <a:bodyPr wrap="square">
            <a:spAutoFit/>
          </a:bodyPr>
          <a:lstStyle/>
          <a:p>
            <a:r>
              <a:rPr lang="en-US" sz="1600" dirty="0"/>
              <a:t>ATC will space the offset aircraft slightly behind to aid in visual contact of the straight-in aircraft.  </a:t>
            </a:r>
            <a:r>
              <a:rPr lang="en-US" sz="1600" dirty="0">
                <a:solidFill>
                  <a:srgbClr val="FFFF00"/>
                </a:solidFill>
              </a:rPr>
              <a:t>A minimum cloud ceiling is required </a:t>
            </a:r>
            <a:r>
              <a:rPr lang="en-US" sz="1600" dirty="0"/>
              <a:t>so that the offset aircraft will exit the overcast about 25 seconds or more prior to reaching the offset MAP.</a:t>
            </a:r>
          </a:p>
        </p:txBody>
      </p:sp>
      <p:pic>
        <p:nvPicPr>
          <p:cNvPr id="6" name="Picture 5" descr="Profile view of SOIA NTZ and approach courses with straight-in aircraft clear of clouds and offset aircraft still in the clouds."/>
          <p:cNvPicPr>
            <a:picLocks noChangeAspect="1"/>
          </p:cNvPicPr>
          <p:nvPr/>
        </p:nvPicPr>
        <p:blipFill>
          <a:blip r:embed="rId3"/>
          <a:stretch>
            <a:fillRect/>
          </a:stretch>
        </p:blipFill>
        <p:spPr>
          <a:xfrm>
            <a:off x="5419809" y="851104"/>
            <a:ext cx="5310376" cy="2538046"/>
          </a:xfrm>
          <a:prstGeom prst="rect">
            <a:avLst/>
          </a:prstGeom>
        </p:spPr>
      </p:pic>
      <p:grpSp>
        <p:nvGrpSpPr>
          <p:cNvPr id="4" name="Group 3" descr="ATC: Traffic report request:&#10;&quot;Coastal 221 traffic at 10 o'clock less than a mile a DC9 report that traffic in sight please&quot;"/>
          <p:cNvGrpSpPr/>
          <p:nvPr/>
        </p:nvGrpSpPr>
        <p:grpSpPr>
          <a:xfrm>
            <a:off x="702646" y="1790951"/>
            <a:ext cx="4388261" cy="1073649"/>
            <a:chOff x="702646" y="1790951"/>
            <a:chExt cx="4388261" cy="1073649"/>
          </a:xfrm>
        </p:grpSpPr>
        <p:sp>
          <p:nvSpPr>
            <p:cNvPr id="9" name="TextBox 8"/>
            <p:cNvSpPr txBox="1"/>
            <p:nvPr/>
          </p:nvSpPr>
          <p:spPr>
            <a:xfrm>
              <a:off x="1403937" y="1790951"/>
              <a:ext cx="2340577" cy="338554"/>
            </a:xfrm>
            <a:prstGeom prst="rect">
              <a:avLst/>
            </a:prstGeom>
            <a:noFill/>
          </p:spPr>
          <p:txBody>
            <a:bodyPr wrap="none" rtlCol="0">
              <a:spAutoFit/>
            </a:bodyPr>
            <a:lstStyle/>
            <a:p>
              <a:r>
                <a:rPr lang="en-US" sz="1600" dirty="0"/>
                <a:t>ATC: traffic report request</a:t>
              </a:r>
            </a:p>
          </p:txBody>
        </p:sp>
        <p:sp>
          <p:nvSpPr>
            <p:cNvPr id="10" name="TextBox 9">
              <a:extLst>
                <a:ext uri="{FF2B5EF4-FFF2-40B4-BE49-F238E27FC236}">
                  <a16:creationId xmlns:a16="http://schemas.microsoft.com/office/drawing/2014/main" id="{FC374852-879F-4D1B-BA9D-2ED89A2AB50F}"/>
                </a:ext>
              </a:extLst>
            </p:cNvPr>
            <p:cNvSpPr txBox="1"/>
            <p:nvPr/>
          </p:nvSpPr>
          <p:spPr>
            <a:xfrm>
              <a:off x="702646" y="2279825"/>
              <a:ext cx="4388261" cy="584775"/>
            </a:xfrm>
            <a:prstGeom prst="rect">
              <a:avLst/>
            </a:prstGeom>
            <a:noFill/>
          </p:spPr>
          <p:txBody>
            <a:bodyPr wrap="square" rtlCol="0">
              <a:spAutoFit/>
            </a:bodyPr>
            <a:lstStyle/>
            <a:p>
              <a:r>
                <a:rPr lang="en-US" sz="1600" dirty="0"/>
                <a:t>“Coastal 221 traffic at 10 o’clock less than a mile a DC9 report that traffic in </a:t>
              </a:r>
              <a:r>
                <a:rPr lang="en-US" sz="1600" dirty="0" smtClean="0"/>
                <a:t>sight”</a:t>
              </a:r>
              <a:endParaRPr lang="en-US" sz="1600" dirty="0"/>
            </a:p>
          </p:txBody>
        </p:sp>
      </p:grpSp>
      <p:pic>
        <p:nvPicPr>
          <p:cNvPr id="3" name="Picture 2" descr="Profile view of SOIA NTZ and approach courses with both aircraft clear of the clouds."/>
          <p:cNvPicPr>
            <a:picLocks noChangeAspect="1"/>
          </p:cNvPicPr>
          <p:nvPr/>
        </p:nvPicPr>
        <p:blipFill>
          <a:blip r:embed="rId4"/>
          <a:stretch>
            <a:fillRect/>
          </a:stretch>
        </p:blipFill>
        <p:spPr>
          <a:xfrm>
            <a:off x="5419809" y="3564294"/>
            <a:ext cx="5310376" cy="2531025"/>
          </a:xfrm>
          <a:prstGeom prst="rect">
            <a:avLst/>
          </a:prstGeom>
        </p:spPr>
      </p:pic>
      <p:grpSp>
        <p:nvGrpSpPr>
          <p:cNvPr id="13" name="Group 12" descr="Aircraft: Traffic Report&#10;&#10;&quot;Coastal 221 traffic in sight please&quot;"/>
          <p:cNvGrpSpPr/>
          <p:nvPr/>
        </p:nvGrpSpPr>
        <p:grpSpPr>
          <a:xfrm>
            <a:off x="852659" y="4660530"/>
            <a:ext cx="4388261" cy="735095"/>
            <a:chOff x="852659" y="4660530"/>
            <a:chExt cx="4388261" cy="735095"/>
          </a:xfrm>
        </p:grpSpPr>
        <p:sp>
          <p:nvSpPr>
            <p:cNvPr id="11" name="TextBox 10">
              <a:extLst>
                <a:ext uri="{FF2B5EF4-FFF2-40B4-BE49-F238E27FC236}">
                  <a16:creationId xmlns:a16="http://schemas.microsoft.com/office/drawing/2014/main" id="{EA302013-E64C-4E52-BA02-3965DDC4ECF8}"/>
                </a:ext>
              </a:extLst>
            </p:cNvPr>
            <p:cNvSpPr txBox="1"/>
            <p:nvPr/>
          </p:nvSpPr>
          <p:spPr>
            <a:xfrm>
              <a:off x="1403937" y="4660530"/>
              <a:ext cx="2207656" cy="338554"/>
            </a:xfrm>
            <a:prstGeom prst="rect">
              <a:avLst/>
            </a:prstGeom>
            <a:noFill/>
          </p:spPr>
          <p:txBody>
            <a:bodyPr wrap="none" rtlCol="0">
              <a:spAutoFit/>
            </a:bodyPr>
            <a:lstStyle/>
            <a:p>
              <a:r>
                <a:rPr lang="en-US" sz="1600" dirty="0"/>
                <a:t>Aircraft: traffic report </a:t>
              </a:r>
            </a:p>
          </p:txBody>
        </p:sp>
        <p:sp>
          <p:nvSpPr>
            <p:cNvPr id="12" name="TextBox 11">
              <a:extLst>
                <a:ext uri="{FF2B5EF4-FFF2-40B4-BE49-F238E27FC236}">
                  <a16:creationId xmlns:a16="http://schemas.microsoft.com/office/drawing/2014/main" id="{05059263-17BB-4B77-8863-9C9FEACFEBF7}"/>
                </a:ext>
              </a:extLst>
            </p:cNvPr>
            <p:cNvSpPr txBox="1"/>
            <p:nvPr/>
          </p:nvSpPr>
          <p:spPr>
            <a:xfrm>
              <a:off x="852659" y="5057071"/>
              <a:ext cx="4388261" cy="338554"/>
            </a:xfrm>
            <a:prstGeom prst="rect">
              <a:avLst/>
            </a:prstGeom>
            <a:noFill/>
          </p:spPr>
          <p:txBody>
            <a:bodyPr wrap="square" rtlCol="0">
              <a:spAutoFit/>
            </a:bodyPr>
            <a:lstStyle/>
            <a:p>
              <a:r>
                <a:rPr lang="en-US" sz="1600" dirty="0"/>
                <a:t>“Coastal 221 traffic in </a:t>
              </a:r>
              <a:r>
                <a:rPr lang="en-US" sz="1600" dirty="0" smtClean="0"/>
                <a:t>sight”</a:t>
              </a:r>
              <a:endParaRPr lang="en-US" sz="1600" dirty="0"/>
            </a:p>
          </p:txBody>
        </p:sp>
      </p:grpSp>
      <p:grpSp>
        <p:nvGrpSpPr>
          <p:cNvPr id="14" name="Group 13">
            <a:extLst>
              <a:ext uri="{FF2B5EF4-FFF2-40B4-BE49-F238E27FC236}">
                <a16:creationId xmlns:a16="http://schemas.microsoft.com/office/drawing/2014/main" id="{7085FBD2-3F18-4924-8860-08BE68D1E0D9}"/>
              </a:ext>
            </a:extLst>
          </p:cNvPr>
          <p:cNvGrpSpPr/>
          <p:nvPr/>
        </p:nvGrpSpPr>
        <p:grpSpPr>
          <a:xfrm>
            <a:off x="7595771" y="1394106"/>
            <a:ext cx="889750" cy="529613"/>
            <a:chOff x="9463089" y="1785936"/>
            <a:chExt cx="889750" cy="529613"/>
          </a:xfrm>
        </p:grpSpPr>
        <p:grpSp>
          <p:nvGrpSpPr>
            <p:cNvPr id="15" name="Group 14">
              <a:extLst>
                <a:ext uri="{FF2B5EF4-FFF2-40B4-BE49-F238E27FC236}">
                  <a16:creationId xmlns:a16="http://schemas.microsoft.com/office/drawing/2014/main" id="{D729B1D2-6B95-40F5-9C06-AAA6E42F9882}"/>
                </a:ext>
              </a:extLst>
            </p:cNvPr>
            <p:cNvGrpSpPr/>
            <p:nvPr/>
          </p:nvGrpSpPr>
          <p:grpSpPr>
            <a:xfrm>
              <a:off x="9463089" y="1785936"/>
              <a:ext cx="889750" cy="529613"/>
              <a:chOff x="9382125" y="1905000"/>
              <a:chExt cx="889750" cy="529613"/>
            </a:xfrm>
          </p:grpSpPr>
          <p:sp>
            <p:nvSpPr>
              <p:cNvPr id="19" name="Freeform: Shape 16">
                <a:extLst>
                  <a:ext uri="{FF2B5EF4-FFF2-40B4-BE49-F238E27FC236}">
                    <a16:creationId xmlns:a16="http://schemas.microsoft.com/office/drawing/2014/main" id="{F6CE8B0F-EB52-416D-AEB0-2F6C848D4AC3}"/>
                  </a:ext>
                </a:extLst>
              </p:cNvPr>
              <p:cNvSpPr/>
              <p:nvPr/>
            </p:nvSpPr>
            <p:spPr>
              <a:xfrm>
                <a:off x="9486900" y="1905000"/>
                <a:ext cx="80963" cy="80963"/>
              </a:xfrm>
              <a:custGeom>
                <a:avLst/>
                <a:gdLst>
                  <a:gd name="connsiteX0" fmla="*/ 80963 w 80963"/>
                  <a:gd name="connsiteY0" fmla="*/ 80963 h 80963"/>
                  <a:gd name="connsiteX1" fmla="*/ 47625 w 80963"/>
                  <a:gd name="connsiteY1" fmla="*/ 4763 h 80963"/>
                  <a:gd name="connsiteX2" fmla="*/ 9525 w 80963"/>
                  <a:gd name="connsiteY2" fmla="*/ 0 h 80963"/>
                  <a:gd name="connsiteX3" fmla="*/ 0 w 80963"/>
                  <a:gd name="connsiteY3" fmla="*/ 80963 h 80963"/>
                </a:gdLst>
                <a:ahLst/>
                <a:cxnLst>
                  <a:cxn ang="0">
                    <a:pos x="connsiteX0" y="connsiteY0"/>
                  </a:cxn>
                  <a:cxn ang="0">
                    <a:pos x="connsiteX1" y="connsiteY1"/>
                  </a:cxn>
                  <a:cxn ang="0">
                    <a:pos x="connsiteX2" y="connsiteY2"/>
                  </a:cxn>
                  <a:cxn ang="0">
                    <a:pos x="connsiteX3" y="connsiteY3"/>
                  </a:cxn>
                </a:cxnLst>
                <a:rect l="l" t="t" r="r" b="b"/>
                <a:pathLst>
                  <a:path w="80963" h="80963">
                    <a:moveTo>
                      <a:pt x="80963" y="80963"/>
                    </a:moveTo>
                    <a:lnTo>
                      <a:pt x="47625" y="4763"/>
                    </a:lnTo>
                    <a:lnTo>
                      <a:pt x="9525" y="0"/>
                    </a:lnTo>
                    <a:lnTo>
                      <a:pt x="0" y="80963"/>
                    </a:lnTo>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C00DF52-1276-4474-A788-2379CD97EDB8}"/>
                  </a:ext>
                </a:extLst>
              </p:cNvPr>
              <p:cNvGrpSpPr/>
              <p:nvPr/>
            </p:nvGrpSpPr>
            <p:grpSpPr>
              <a:xfrm>
                <a:off x="9468200" y="1951341"/>
                <a:ext cx="768531" cy="324190"/>
                <a:chOff x="9544400" y="1839250"/>
                <a:chExt cx="768531" cy="324190"/>
              </a:xfrm>
            </p:grpSpPr>
            <p:sp>
              <p:nvSpPr>
                <p:cNvPr id="26" name="Freeform: Shape 9">
                  <a:extLst>
                    <a:ext uri="{FF2B5EF4-FFF2-40B4-BE49-F238E27FC236}">
                      <a16:creationId xmlns:a16="http://schemas.microsoft.com/office/drawing/2014/main" id="{094F7EB2-1B7A-4709-8389-9F560AA2CB90}"/>
                    </a:ext>
                  </a:extLst>
                </p:cNvPr>
                <p:cNvSpPr/>
                <p:nvPr/>
              </p:nvSpPr>
              <p:spPr>
                <a:xfrm>
                  <a:off x="9974397" y="1963417"/>
                  <a:ext cx="71438" cy="114300"/>
                </a:xfrm>
                <a:custGeom>
                  <a:avLst/>
                  <a:gdLst>
                    <a:gd name="connsiteX0" fmla="*/ 71438 w 71438"/>
                    <a:gd name="connsiteY0" fmla="*/ 114300 h 114300"/>
                    <a:gd name="connsiteX1" fmla="*/ 9525 w 71438"/>
                    <a:gd name="connsiteY1" fmla="*/ 95250 h 114300"/>
                    <a:gd name="connsiteX2" fmla="*/ 0 w 71438"/>
                    <a:gd name="connsiteY2" fmla="*/ 0 h 114300"/>
                    <a:gd name="connsiteX3" fmla="*/ 61913 w 71438"/>
                    <a:gd name="connsiteY3" fmla="*/ 19050 h 114300"/>
                    <a:gd name="connsiteX4" fmla="*/ 71438 w 71438"/>
                    <a:gd name="connsiteY4" fmla="*/ 11430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8" h="114300">
                      <a:moveTo>
                        <a:pt x="71438" y="114300"/>
                      </a:moveTo>
                      <a:lnTo>
                        <a:pt x="9525" y="95250"/>
                      </a:lnTo>
                      <a:lnTo>
                        <a:pt x="0" y="0"/>
                      </a:lnTo>
                      <a:lnTo>
                        <a:pt x="61913" y="19050"/>
                      </a:lnTo>
                      <a:lnTo>
                        <a:pt x="71438" y="11430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lowchart: Direct Access Storage 26">
                  <a:extLst>
                    <a:ext uri="{FF2B5EF4-FFF2-40B4-BE49-F238E27FC236}">
                      <a16:creationId xmlns:a16="http://schemas.microsoft.com/office/drawing/2014/main" id="{D50AF7A9-2572-4524-B028-CF8814B9C778}"/>
                    </a:ext>
                  </a:extLst>
                </p:cNvPr>
                <p:cNvSpPr/>
                <p:nvPr/>
              </p:nvSpPr>
              <p:spPr>
                <a:xfrm rot="625243" flipV="1">
                  <a:off x="9612041" y="2020620"/>
                  <a:ext cx="700890" cy="89695"/>
                </a:xfrm>
                <a:prstGeom prst="flowChartMagneticDrum">
                  <a:avLst/>
                </a:prstGeom>
                <a:solidFill>
                  <a:srgbClr val="00FF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8">
                  <a:extLst>
                    <a:ext uri="{FF2B5EF4-FFF2-40B4-BE49-F238E27FC236}">
                      <a16:creationId xmlns:a16="http://schemas.microsoft.com/office/drawing/2014/main" id="{D928F4E8-E3F6-4821-8587-245593A6F6BC}"/>
                    </a:ext>
                  </a:extLst>
                </p:cNvPr>
                <p:cNvSpPr/>
                <p:nvPr/>
              </p:nvSpPr>
              <p:spPr>
                <a:xfrm>
                  <a:off x="9544400" y="1839250"/>
                  <a:ext cx="223838" cy="166688"/>
                </a:xfrm>
                <a:custGeom>
                  <a:avLst/>
                  <a:gdLst>
                    <a:gd name="connsiteX0" fmla="*/ 80963 w 223838"/>
                    <a:gd name="connsiteY0" fmla="*/ 4763 h 166688"/>
                    <a:gd name="connsiteX1" fmla="*/ 223838 w 223838"/>
                    <a:gd name="connsiteY1" fmla="*/ 166688 h 166688"/>
                    <a:gd name="connsiteX2" fmla="*/ 95250 w 223838"/>
                    <a:gd name="connsiteY2" fmla="*/ 152400 h 166688"/>
                    <a:gd name="connsiteX3" fmla="*/ 0 w 223838"/>
                    <a:gd name="connsiteY3" fmla="*/ 0 h 166688"/>
                    <a:gd name="connsiteX4" fmla="*/ 80963 w 223838"/>
                    <a:gd name="connsiteY4" fmla="*/ 4763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38" h="166688">
                      <a:moveTo>
                        <a:pt x="80963" y="4763"/>
                      </a:moveTo>
                      <a:lnTo>
                        <a:pt x="223838" y="166688"/>
                      </a:lnTo>
                      <a:lnTo>
                        <a:pt x="95250" y="152400"/>
                      </a:lnTo>
                      <a:lnTo>
                        <a:pt x="0" y="0"/>
                      </a:lnTo>
                      <a:lnTo>
                        <a:pt x="80963" y="4763"/>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solidFill>
                        <a:sysClr val="windowText" lastClr="000000"/>
                      </a:solidFill>
                    </a:ln>
                    <a:solidFill>
                      <a:srgbClr val="00FFFF"/>
                    </a:solidFill>
                  </a:endParaRPr>
                </a:p>
              </p:txBody>
            </p:sp>
            <p:sp>
              <p:nvSpPr>
                <p:cNvPr id="29" name="Freeform: Shape 10">
                  <a:extLst>
                    <a:ext uri="{FF2B5EF4-FFF2-40B4-BE49-F238E27FC236}">
                      <a16:creationId xmlns:a16="http://schemas.microsoft.com/office/drawing/2014/main" id="{26A98C20-D1FB-407B-AB0C-FA81D86E4559}"/>
                    </a:ext>
                  </a:extLst>
                </p:cNvPr>
                <p:cNvSpPr/>
                <p:nvPr/>
              </p:nvSpPr>
              <p:spPr>
                <a:xfrm>
                  <a:off x="9783897" y="2087243"/>
                  <a:ext cx="257175" cy="76197"/>
                </a:xfrm>
                <a:custGeom>
                  <a:avLst/>
                  <a:gdLst>
                    <a:gd name="connsiteX0" fmla="*/ 257175 w 257175"/>
                    <a:gd name="connsiteY0" fmla="*/ 23813 h 104775"/>
                    <a:gd name="connsiteX1" fmla="*/ 85725 w 257175"/>
                    <a:gd name="connsiteY1" fmla="*/ 104775 h 104775"/>
                    <a:gd name="connsiteX2" fmla="*/ 0 w 257175"/>
                    <a:gd name="connsiteY2" fmla="*/ 80963 h 104775"/>
                    <a:gd name="connsiteX3" fmla="*/ 176212 w 257175"/>
                    <a:gd name="connsiteY3" fmla="*/ 0 h 104775"/>
                    <a:gd name="connsiteX4" fmla="*/ 257175 w 257175"/>
                    <a:gd name="connsiteY4" fmla="*/ 23813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04775">
                      <a:moveTo>
                        <a:pt x="257175" y="23813"/>
                      </a:moveTo>
                      <a:lnTo>
                        <a:pt x="85725" y="104775"/>
                      </a:lnTo>
                      <a:lnTo>
                        <a:pt x="0" y="80963"/>
                      </a:lnTo>
                      <a:lnTo>
                        <a:pt x="176212" y="0"/>
                      </a:lnTo>
                      <a:lnTo>
                        <a:pt x="257175" y="23813"/>
                      </a:lnTo>
                      <a:close/>
                    </a:path>
                  </a:pathLst>
                </a:custGeom>
                <a:solidFill>
                  <a:srgbClr val="00FF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1">
                  <a:extLst>
                    <a:ext uri="{FF2B5EF4-FFF2-40B4-BE49-F238E27FC236}">
                      <a16:creationId xmlns:a16="http://schemas.microsoft.com/office/drawing/2014/main" id="{29A2F7AA-F712-45A4-93F7-31115874B929}"/>
                    </a:ext>
                  </a:extLst>
                </p:cNvPr>
                <p:cNvSpPr/>
                <p:nvPr/>
              </p:nvSpPr>
              <p:spPr>
                <a:xfrm>
                  <a:off x="10058399" y="2058665"/>
                  <a:ext cx="133567" cy="61164"/>
                </a:xfrm>
                <a:custGeom>
                  <a:avLst/>
                  <a:gdLst>
                    <a:gd name="connsiteX0" fmla="*/ 23812 w 133567"/>
                    <a:gd name="connsiteY0" fmla="*/ 1684 h 92690"/>
                    <a:gd name="connsiteX1" fmla="*/ 14287 w 133567"/>
                    <a:gd name="connsiteY1" fmla="*/ 25497 h 92690"/>
                    <a:gd name="connsiteX2" fmla="*/ 0 w 133567"/>
                    <a:gd name="connsiteY2" fmla="*/ 35022 h 92690"/>
                    <a:gd name="connsiteX3" fmla="*/ 9525 w 133567"/>
                    <a:gd name="connsiteY3" fmla="*/ 68359 h 92690"/>
                    <a:gd name="connsiteX4" fmla="*/ 23812 w 133567"/>
                    <a:gd name="connsiteY4" fmla="*/ 73122 h 92690"/>
                    <a:gd name="connsiteX5" fmla="*/ 52387 w 133567"/>
                    <a:gd name="connsiteY5" fmla="*/ 92172 h 92690"/>
                    <a:gd name="connsiteX6" fmla="*/ 61912 w 133567"/>
                    <a:gd name="connsiteY6" fmla="*/ 77884 h 92690"/>
                    <a:gd name="connsiteX7" fmla="*/ 76200 w 133567"/>
                    <a:gd name="connsiteY7" fmla="*/ 82647 h 92690"/>
                    <a:gd name="connsiteX8" fmla="*/ 90487 w 133567"/>
                    <a:gd name="connsiteY8" fmla="*/ 92172 h 92690"/>
                    <a:gd name="connsiteX9" fmla="*/ 123825 w 133567"/>
                    <a:gd name="connsiteY9" fmla="*/ 87409 h 92690"/>
                    <a:gd name="connsiteX10" fmla="*/ 128587 w 133567"/>
                    <a:gd name="connsiteY10" fmla="*/ 20734 h 92690"/>
                    <a:gd name="connsiteX11" fmla="*/ 100012 w 133567"/>
                    <a:gd name="connsiteY11" fmla="*/ 20734 h 92690"/>
                    <a:gd name="connsiteX12" fmla="*/ 90487 w 133567"/>
                    <a:gd name="connsiteY12" fmla="*/ 6447 h 92690"/>
                    <a:gd name="connsiteX13" fmla="*/ 23812 w 133567"/>
                    <a:gd name="connsiteY13" fmla="*/ 1684 h 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567" h="92690">
                      <a:moveTo>
                        <a:pt x="23812" y="1684"/>
                      </a:moveTo>
                      <a:cubicBezTo>
                        <a:pt x="11112" y="4859"/>
                        <a:pt x="19256" y="18540"/>
                        <a:pt x="14287" y="25497"/>
                      </a:cubicBezTo>
                      <a:cubicBezTo>
                        <a:pt x="10960" y="30155"/>
                        <a:pt x="1810" y="29592"/>
                        <a:pt x="0" y="35022"/>
                      </a:cubicBezTo>
                      <a:cubicBezTo>
                        <a:pt x="-31" y="35116"/>
                        <a:pt x="7302" y="66136"/>
                        <a:pt x="9525" y="68359"/>
                      </a:cubicBezTo>
                      <a:cubicBezTo>
                        <a:pt x="13075" y="71909"/>
                        <a:pt x="19050" y="71534"/>
                        <a:pt x="23812" y="73122"/>
                      </a:cubicBezTo>
                      <a:cubicBezTo>
                        <a:pt x="27117" y="76427"/>
                        <a:pt x="42542" y="96110"/>
                        <a:pt x="52387" y="92172"/>
                      </a:cubicBezTo>
                      <a:cubicBezTo>
                        <a:pt x="57702" y="90046"/>
                        <a:pt x="58737" y="82647"/>
                        <a:pt x="61912" y="77884"/>
                      </a:cubicBezTo>
                      <a:cubicBezTo>
                        <a:pt x="66675" y="79472"/>
                        <a:pt x="71710" y="80402"/>
                        <a:pt x="76200" y="82647"/>
                      </a:cubicBezTo>
                      <a:cubicBezTo>
                        <a:pt x="81319" y="85207"/>
                        <a:pt x="84792" y="91603"/>
                        <a:pt x="90487" y="92172"/>
                      </a:cubicBezTo>
                      <a:cubicBezTo>
                        <a:pt x="101657" y="93289"/>
                        <a:pt x="112712" y="88997"/>
                        <a:pt x="123825" y="87409"/>
                      </a:cubicBezTo>
                      <a:cubicBezTo>
                        <a:pt x="137397" y="46692"/>
                        <a:pt x="134595" y="68797"/>
                        <a:pt x="128587" y="20734"/>
                      </a:cubicBezTo>
                      <a:cubicBezTo>
                        <a:pt x="117380" y="24470"/>
                        <a:pt x="111219" y="29699"/>
                        <a:pt x="100012" y="20734"/>
                      </a:cubicBezTo>
                      <a:cubicBezTo>
                        <a:pt x="95543" y="17158"/>
                        <a:pt x="94956" y="10023"/>
                        <a:pt x="90487" y="6447"/>
                      </a:cubicBezTo>
                      <a:cubicBezTo>
                        <a:pt x="82023" y="-324"/>
                        <a:pt x="36512" y="-1491"/>
                        <a:pt x="23812" y="1684"/>
                      </a:cubicBez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Shape 14">
                <a:extLst>
                  <a:ext uri="{FF2B5EF4-FFF2-40B4-BE49-F238E27FC236}">
                    <a16:creationId xmlns:a16="http://schemas.microsoft.com/office/drawing/2014/main" id="{1E0ABAF3-9554-4DE1-8CE5-BE409DD8FDDF}"/>
                  </a:ext>
                </a:extLst>
              </p:cNvPr>
              <p:cNvSpPr/>
              <p:nvPr/>
            </p:nvSpPr>
            <p:spPr>
              <a:xfrm>
                <a:off x="9382125" y="1985963"/>
                <a:ext cx="190500" cy="57150"/>
              </a:xfrm>
              <a:custGeom>
                <a:avLst/>
                <a:gdLst>
                  <a:gd name="connsiteX0" fmla="*/ 100013 w 190500"/>
                  <a:gd name="connsiteY0" fmla="*/ 0 h 57150"/>
                  <a:gd name="connsiteX1" fmla="*/ 190500 w 190500"/>
                  <a:gd name="connsiteY1" fmla="*/ 4762 h 57150"/>
                  <a:gd name="connsiteX2" fmla="*/ 42863 w 190500"/>
                  <a:gd name="connsiteY2" fmla="*/ 57150 h 57150"/>
                  <a:gd name="connsiteX3" fmla="*/ 0 w 190500"/>
                  <a:gd name="connsiteY3" fmla="*/ 47625 h 57150"/>
                  <a:gd name="connsiteX4" fmla="*/ 100013 w 19050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57150">
                    <a:moveTo>
                      <a:pt x="100013" y="0"/>
                    </a:moveTo>
                    <a:lnTo>
                      <a:pt x="190500" y="4762"/>
                    </a:lnTo>
                    <a:lnTo>
                      <a:pt x="42863" y="57150"/>
                    </a:lnTo>
                    <a:lnTo>
                      <a:pt x="0" y="47625"/>
                    </a:lnTo>
                    <a:lnTo>
                      <a:pt x="100013" y="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13A268B-36FC-499C-A831-4CAEC04FA7AC}"/>
                  </a:ext>
                </a:extLst>
              </p:cNvPr>
              <p:cNvCxnSpPr>
                <a:cxnSpLocks/>
              </p:cNvCxnSpPr>
              <p:nvPr/>
            </p:nvCxnSpPr>
            <p:spPr>
              <a:xfrm flipV="1">
                <a:off x="10142624" y="2194568"/>
                <a:ext cx="27432" cy="27432"/>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6B59D22-09B8-49A6-B316-CB1FAD9044C9}"/>
                  </a:ext>
                </a:extLst>
              </p:cNvPr>
              <p:cNvSpPr txBox="1"/>
              <p:nvPr/>
            </p:nvSpPr>
            <p:spPr>
              <a:xfrm>
                <a:off x="9785087" y="1905000"/>
                <a:ext cx="276038" cy="523220"/>
              </a:xfrm>
              <a:prstGeom prst="rect">
                <a:avLst/>
              </a:prstGeom>
              <a:noFill/>
            </p:spPr>
            <p:txBody>
              <a:bodyPr wrap="none" rtlCol="0">
                <a:spAutoFit/>
              </a:bodyPr>
              <a:lstStyle/>
              <a:p>
                <a:r>
                  <a:rPr lang="en-US" sz="2800" dirty="0">
                    <a:solidFill>
                      <a:schemeClr val="bg1"/>
                    </a:solidFill>
                  </a:rPr>
                  <a:t>.</a:t>
                </a:r>
              </a:p>
            </p:txBody>
          </p:sp>
          <p:sp>
            <p:nvSpPr>
              <p:cNvPr id="24" name="TextBox 23">
                <a:extLst>
                  <a:ext uri="{FF2B5EF4-FFF2-40B4-BE49-F238E27FC236}">
                    <a16:creationId xmlns:a16="http://schemas.microsoft.com/office/drawing/2014/main" id="{1B41F993-80D5-4C01-BF08-E891E2F29D23}"/>
                  </a:ext>
                </a:extLst>
              </p:cNvPr>
              <p:cNvSpPr txBox="1"/>
              <p:nvPr/>
            </p:nvSpPr>
            <p:spPr>
              <a:xfrm>
                <a:off x="10010265" y="1972948"/>
                <a:ext cx="261610" cy="461665"/>
              </a:xfrm>
              <a:prstGeom prst="rect">
                <a:avLst/>
              </a:prstGeom>
              <a:noFill/>
            </p:spPr>
            <p:txBody>
              <a:bodyPr wrap="none" rtlCol="0">
                <a:spAutoFit/>
              </a:bodyPr>
              <a:lstStyle/>
              <a:p>
                <a:r>
                  <a:rPr lang="en-US" sz="2400" dirty="0">
                    <a:solidFill>
                      <a:schemeClr val="bg1"/>
                    </a:solidFill>
                  </a:rPr>
                  <a:t>.</a:t>
                </a:r>
              </a:p>
            </p:txBody>
          </p:sp>
          <p:sp>
            <p:nvSpPr>
              <p:cNvPr id="25" name="Rectangle 24">
                <a:extLst>
                  <a:ext uri="{FF2B5EF4-FFF2-40B4-BE49-F238E27FC236}">
                    <a16:creationId xmlns:a16="http://schemas.microsoft.com/office/drawing/2014/main" id="{EF293F29-F154-4A4A-9653-BEE24396A851}"/>
                  </a:ext>
                </a:extLst>
              </p:cNvPr>
              <p:cNvSpPr/>
              <p:nvPr/>
            </p:nvSpPr>
            <p:spPr>
              <a:xfrm rot="588647">
                <a:off x="9636088" y="2131539"/>
                <a:ext cx="113118" cy="45719"/>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49905883-2CAC-477E-B4D9-BC571F29A5FF}"/>
                </a:ext>
              </a:extLst>
            </p:cNvPr>
            <p:cNvSpPr/>
            <p:nvPr/>
          </p:nvSpPr>
          <p:spPr>
            <a:xfrm rot="421836">
              <a:off x="9809815" y="2017570"/>
              <a:ext cx="27432" cy="50199"/>
            </a:xfrm>
            <a:prstGeom prst="ellipse">
              <a:avLst/>
            </a:prstGeom>
            <a:solidFill>
              <a:schemeClr val="tx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7392326-7EA6-40B6-801B-70D5E682ACBF}"/>
                </a:ext>
              </a:extLst>
            </p:cNvPr>
            <p:cNvSpPr/>
            <p:nvPr/>
          </p:nvSpPr>
          <p:spPr>
            <a:xfrm rot="421836">
              <a:off x="9710278" y="2001421"/>
              <a:ext cx="27432" cy="45720"/>
            </a:xfrm>
            <a:prstGeom prst="ellipse">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51">
              <a:extLst>
                <a:ext uri="{FF2B5EF4-FFF2-40B4-BE49-F238E27FC236}">
                  <a16:creationId xmlns:a16="http://schemas.microsoft.com/office/drawing/2014/main" id="{01CED63D-10EF-4644-9584-8B6D0305D5E8}"/>
                </a:ext>
              </a:extLst>
            </p:cNvPr>
            <p:cNvSpPr/>
            <p:nvPr/>
          </p:nvSpPr>
          <p:spPr>
            <a:xfrm>
              <a:off x="9717882" y="2002269"/>
              <a:ext cx="26863" cy="48511"/>
            </a:xfrm>
            <a:custGeom>
              <a:avLst/>
              <a:gdLst>
                <a:gd name="connsiteX0" fmla="*/ 4762 w 26863"/>
                <a:gd name="connsiteY0" fmla="*/ 363 h 48511"/>
                <a:gd name="connsiteX1" fmla="*/ 16668 w 26863"/>
                <a:gd name="connsiteY1" fmla="*/ 7507 h 48511"/>
                <a:gd name="connsiteX2" fmla="*/ 23812 w 26863"/>
                <a:gd name="connsiteY2" fmla="*/ 12269 h 48511"/>
                <a:gd name="connsiteX3" fmla="*/ 21431 w 26863"/>
                <a:gd name="connsiteY3" fmla="*/ 19413 h 48511"/>
                <a:gd name="connsiteX4" fmla="*/ 19050 w 26863"/>
                <a:gd name="connsiteY4" fmla="*/ 31319 h 48511"/>
                <a:gd name="connsiteX5" fmla="*/ 21431 w 26863"/>
                <a:gd name="connsiteY5" fmla="*/ 40844 h 48511"/>
                <a:gd name="connsiteX6" fmla="*/ 23812 w 26863"/>
                <a:gd name="connsiteY6" fmla="*/ 47988 h 48511"/>
                <a:gd name="connsiteX7" fmla="*/ 11906 w 26863"/>
                <a:gd name="connsiteY7" fmla="*/ 45607 h 48511"/>
                <a:gd name="connsiteX8" fmla="*/ 0 w 26863"/>
                <a:gd name="connsiteY8" fmla="*/ 33701 h 48511"/>
                <a:gd name="connsiteX9" fmla="*/ 4762 w 26863"/>
                <a:gd name="connsiteY9" fmla="*/ 19413 h 48511"/>
                <a:gd name="connsiteX10" fmla="*/ 4762 w 26863"/>
                <a:gd name="connsiteY10" fmla="*/ 363 h 4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63" h="48511">
                  <a:moveTo>
                    <a:pt x="4762" y="363"/>
                  </a:moveTo>
                  <a:cubicBezTo>
                    <a:pt x="6746" y="-1621"/>
                    <a:pt x="12743" y="5054"/>
                    <a:pt x="16668" y="7507"/>
                  </a:cubicBezTo>
                  <a:cubicBezTo>
                    <a:pt x="19095" y="9024"/>
                    <a:pt x="22749" y="9612"/>
                    <a:pt x="23812" y="12269"/>
                  </a:cubicBezTo>
                  <a:cubicBezTo>
                    <a:pt x="24744" y="14600"/>
                    <a:pt x="22225" y="17032"/>
                    <a:pt x="21431" y="19413"/>
                  </a:cubicBezTo>
                  <a:cubicBezTo>
                    <a:pt x="32719" y="36348"/>
                    <a:pt x="23636" y="17561"/>
                    <a:pt x="19050" y="31319"/>
                  </a:cubicBezTo>
                  <a:cubicBezTo>
                    <a:pt x="18015" y="34424"/>
                    <a:pt x="20532" y="37697"/>
                    <a:pt x="21431" y="40844"/>
                  </a:cubicBezTo>
                  <a:cubicBezTo>
                    <a:pt x="22121" y="43258"/>
                    <a:pt x="26057" y="46865"/>
                    <a:pt x="23812" y="47988"/>
                  </a:cubicBezTo>
                  <a:cubicBezTo>
                    <a:pt x="20192" y="49798"/>
                    <a:pt x="15875" y="46401"/>
                    <a:pt x="11906" y="45607"/>
                  </a:cubicBezTo>
                  <a:cubicBezTo>
                    <a:pt x="8732" y="43491"/>
                    <a:pt x="0" y="38992"/>
                    <a:pt x="0" y="33701"/>
                  </a:cubicBezTo>
                  <a:cubicBezTo>
                    <a:pt x="0" y="28681"/>
                    <a:pt x="3937" y="24365"/>
                    <a:pt x="4762" y="19413"/>
                  </a:cubicBezTo>
                  <a:cubicBezTo>
                    <a:pt x="7273" y="4343"/>
                    <a:pt x="2778" y="2347"/>
                    <a:pt x="4762" y="363"/>
                  </a:cubicBez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7085FBD2-3F18-4924-8860-08BE68D1E0D9}"/>
              </a:ext>
            </a:extLst>
          </p:cNvPr>
          <p:cNvGrpSpPr/>
          <p:nvPr/>
        </p:nvGrpSpPr>
        <p:grpSpPr>
          <a:xfrm>
            <a:off x="8558939" y="4571097"/>
            <a:ext cx="889750" cy="529613"/>
            <a:chOff x="9463089" y="1785936"/>
            <a:chExt cx="889750" cy="529613"/>
          </a:xfrm>
        </p:grpSpPr>
        <p:grpSp>
          <p:nvGrpSpPr>
            <p:cNvPr id="32" name="Group 31">
              <a:extLst>
                <a:ext uri="{FF2B5EF4-FFF2-40B4-BE49-F238E27FC236}">
                  <a16:creationId xmlns:a16="http://schemas.microsoft.com/office/drawing/2014/main" id="{D729B1D2-6B95-40F5-9C06-AAA6E42F9882}"/>
                </a:ext>
              </a:extLst>
            </p:cNvPr>
            <p:cNvGrpSpPr/>
            <p:nvPr/>
          </p:nvGrpSpPr>
          <p:grpSpPr>
            <a:xfrm>
              <a:off x="9463089" y="1785936"/>
              <a:ext cx="889750" cy="529613"/>
              <a:chOff x="9382125" y="1905000"/>
              <a:chExt cx="889750" cy="529613"/>
            </a:xfrm>
          </p:grpSpPr>
          <p:sp>
            <p:nvSpPr>
              <p:cNvPr id="36" name="Freeform: Shape 16">
                <a:extLst>
                  <a:ext uri="{FF2B5EF4-FFF2-40B4-BE49-F238E27FC236}">
                    <a16:creationId xmlns:a16="http://schemas.microsoft.com/office/drawing/2014/main" id="{F6CE8B0F-EB52-416D-AEB0-2F6C848D4AC3}"/>
                  </a:ext>
                </a:extLst>
              </p:cNvPr>
              <p:cNvSpPr/>
              <p:nvPr/>
            </p:nvSpPr>
            <p:spPr>
              <a:xfrm>
                <a:off x="9486900" y="1905000"/>
                <a:ext cx="80963" cy="80963"/>
              </a:xfrm>
              <a:custGeom>
                <a:avLst/>
                <a:gdLst>
                  <a:gd name="connsiteX0" fmla="*/ 80963 w 80963"/>
                  <a:gd name="connsiteY0" fmla="*/ 80963 h 80963"/>
                  <a:gd name="connsiteX1" fmla="*/ 47625 w 80963"/>
                  <a:gd name="connsiteY1" fmla="*/ 4763 h 80963"/>
                  <a:gd name="connsiteX2" fmla="*/ 9525 w 80963"/>
                  <a:gd name="connsiteY2" fmla="*/ 0 h 80963"/>
                  <a:gd name="connsiteX3" fmla="*/ 0 w 80963"/>
                  <a:gd name="connsiteY3" fmla="*/ 80963 h 80963"/>
                </a:gdLst>
                <a:ahLst/>
                <a:cxnLst>
                  <a:cxn ang="0">
                    <a:pos x="connsiteX0" y="connsiteY0"/>
                  </a:cxn>
                  <a:cxn ang="0">
                    <a:pos x="connsiteX1" y="connsiteY1"/>
                  </a:cxn>
                  <a:cxn ang="0">
                    <a:pos x="connsiteX2" y="connsiteY2"/>
                  </a:cxn>
                  <a:cxn ang="0">
                    <a:pos x="connsiteX3" y="connsiteY3"/>
                  </a:cxn>
                </a:cxnLst>
                <a:rect l="l" t="t" r="r" b="b"/>
                <a:pathLst>
                  <a:path w="80963" h="80963">
                    <a:moveTo>
                      <a:pt x="80963" y="80963"/>
                    </a:moveTo>
                    <a:lnTo>
                      <a:pt x="47625" y="4763"/>
                    </a:lnTo>
                    <a:lnTo>
                      <a:pt x="9525" y="0"/>
                    </a:lnTo>
                    <a:lnTo>
                      <a:pt x="0" y="80963"/>
                    </a:lnTo>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4C00DF52-1276-4474-A788-2379CD97EDB8}"/>
                  </a:ext>
                </a:extLst>
              </p:cNvPr>
              <p:cNvGrpSpPr/>
              <p:nvPr/>
            </p:nvGrpSpPr>
            <p:grpSpPr>
              <a:xfrm>
                <a:off x="9468200" y="1951341"/>
                <a:ext cx="768531" cy="324190"/>
                <a:chOff x="9544400" y="1839250"/>
                <a:chExt cx="768531" cy="324190"/>
              </a:xfrm>
            </p:grpSpPr>
            <p:sp>
              <p:nvSpPr>
                <p:cNvPr id="43" name="Freeform: Shape 9">
                  <a:extLst>
                    <a:ext uri="{FF2B5EF4-FFF2-40B4-BE49-F238E27FC236}">
                      <a16:creationId xmlns:a16="http://schemas.microsoft.com/office/drawing/2014/main" id="{094F7EB2-1B7A-4709-8389-9F560AA2CB90}"/>
                    </a:ext>
                  </a:extLst>
                </p:cNvPr>
                <p:cNvSpPr/>
                <p:nvPr/>
              </p:nvSpPr>
              <p:spPr>
                <a:xfrm>
                  <a:off x="9974397" y="1963417"/>
                  <a:ext cx="71438" cy="114300"/>
                </a:xfrm>
                <a:custGeom>
                  <a:avLst/>
                  <a:gdLst>
                    <a:gd name="connsiteX0" fmla="*/ 71438 w 71438"/>
                    <a:gd name="connsiteY0" fmla="*/ 114300 h 114300"/>
                    <a:gd name="connsiteX1" fmla="*/ 9525 w 71438"/>
                    <a:gd name="connsiteY1" fmla="*/ 95250 h 114300"/>
                    <a:gd name="connsiteX2" fmla="*/ 0 w 71438"/>
                    <a:gd name="connsiteY2" fmla="*/ 0 h 114300"/>
                    <a:gd name="connsiteX3" fmla="*/ 61913 w 71438"/>
                    <a:gd name="connsiteY3" fmla="*/ 19050 h 114300"/>
                    <a:gd name="connsiteX4" fmla="*/ 71438 w 71438"/>
                    <a:gd name="connsiteY4" fmla="*/ 11430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8" h="114300">
                      <a:moveTo>
                        <a:pt x="71438" y="114300"/>
                      </a:moveTo>
                      <a:lnTo>
                        <a:pt x="9525" y="95250"/>
                      </a:lnTo>
                      <a:lnTo>
                        <a:pt x="0" y="0"/>
                      </a:lnTo>
                      <a:lnTo>
                        <a:pt x="61913" y="19050"/>
                      </a:lnTo>
                      <a:lnTo>
                        <a:pt x="71438" y="11430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lowchart: Direct Access Storage 43">
                  <a:extLst>
                    <a:ext uri="{FF2B5EF4-FFF2-40B4-BE49-F238E27FC236}">
                      <a16:creationId xmlns:a16="http://schemas.microsoft.com/office/drawing/2014/main" id="{D50AF7A9-2572-4524-B028-CF8814B9C778}"/>
                    </a:ext>
                  </a:extLst>
                </p:cNvPr>
                <p:cNvSpPr/>
                <p:nvPr/>
              </p:nvSpPr>
              <p:spPr>
                <a:xfrm rot="625243" flipV="1">
                  <a:off x="9612041" y="2020620"/>
                  <a:ext cx="700890" cy="89695"/>
                </a:xfrm>
                <a:prstGeom prst="flowChartMagneticDrum">
                  <a:avLst/>
                </a:prstGeom>
                <a:solidFill>
                  <a:srgbClr val="00FF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8">
                  <a:extLst>
                    <a:ext uri="{FF2B5EF4-FFF2-40B4-BE49-F238E27FC236}">
                      <a16:creationId xmlns:a16="http://schemas.microsoft.com/office/drawing/2014/main" id="{D928F4E8-E3F6-4821-8587-245593A6F6BC}"/>
                    </a:ext>
                  </a:extLst>
                </p:cNvPr>
                <p:cNvSpPr/>
                <p:nvPr/>
              </p:nvSpPr>
              <p:spPr>
                <a:xfrm>
                  <a:off x="9544400" y="1839250"/>
                  <a:ext cx="223838" cy="166688"/>
                </a:xfrm>
                <a:custGeom>
                  <a:avLst/>
                  <a:gdLst>
                    <a:gd name="connsiteX0" fmla="*/ 80963 w 223838"/>
                    <a:gd name="connsiteY0" fmla="*/ 4763 h 166688"/>
                    <a:gd name="connsiteX1" fmla="*/ 223838 w 223838"/>
                    <a:gd name="connsiteY1" fmla="*/ 166688 h 166688"/>
                    <a:gd name="connsiteX2" fmla="*/ 95250 w 223838"/>
                    <a:gd name="connsiteY2" fmla="*/ 152400 h 166688"/>
                    <a:gd name="connsiteX3" fmla="*/ 0 w 223838"/>
                    <a:gd name="connsiteY3" fmla="*/ 0 h 166688"/>
                    <a:gd name="connsiteX4" fmla="*/ 80963 w 223838"/>
                    <a:gd name="connsiteY4" fmla="*/ 4763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38" h="166688">
                      <a:moveTo>
                        <a:pt x="80963" y="4763"/>
                      </a:moveTo>
                      <a:lnTo>
                        <a:pt x="223838" y="166688"/>
                      </a:lnTo>
                      <a:lnTo>
                        <a:pt x="95250" y="152400"/>
                      </a:lnTo>
                      <a:lnTo>
                        <a:pt x="0" y="0"/>
                      </a:lnTo>
                      <a:lnTo>
                        <a:pt x="80963" y="4763"/>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solidFill>
                        <a:sysClr val="windowText" lastClr="000000"/>
                      </a:solidFill>
                    </a:ln>
                    <a:solidFill>
                      <a:srgbClr val="00FFFF"/>
                    </a:solidFill>
                  </a:endParaRPr>
                </a:p>
              </p:txBody>
            </p:sp>
            <p:sp>
              <p:nvSpPr>
                <p:cNvPr id="46" name="Freeform: Shape 10">
                  <a:extLst>
                    <a:ext uri="{FF2B5EF4-FFF2-40B4-BE49-F238E27FC236}">
                      <a16:creationId xmlns:a16="http://schemas.microsoft.com/office/drawing/2014/main" id="{26A98C20-D1FB-407B-AB0C-FA81D86E4559}"/>
                    </a:ext>
                  </a:extLst>
                </p:cNvPr>
                <p:cNvSpPr/>
                <p:nvPr/>
              </p:nvSpPr>
              <p:spPr>
                <a:xfrm>
                  <a:off x="9783897" y="2087243"/>
                  <a:ext cx="257175" cy="76197"/>
                </a:xfrm>
                <a:custGeom>
                  <a:avLst/>
                  <a:gdLst>
                    <a:gd name="connsiteX0" fmla="*/ 257175 w 257175"/>
                    <a:gd name="connsiteY0" fmla="*/ 23813 h 104775"/>
                    <a:gd name="connsiteX1" fmla="*/ 85725 w 257175"/>
                    <a:gd name="connsiteY1" fmla="*/ 104775 h 104775"/>
                    <a:gd name="connsiteX2" fmla="*/ 0 w 257175"/>
                    <a:gd name="connsiteY2" fmla="*/ 80963 h 104775"/>
                    <a:gd name="connsiteX3" fmla="*/ 176212 w 257175"/>
                    <a:gd name="connsiteY3" fmla="*/ 0 h 104775"/>
                    <a:gd name="connsiteX4" fmla="*/ 257175 w 257175"/>
                    <a:gd name="connsiteY4" fmla="*/ 23813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04775">
                      <a:moveTo>
                        <a:pt x="257175" y="23813"/>
                      </a:moveTo>
                      <a:lnTo>
                        <a:pt x="85725" y="104775"/>
                      </a:lnTo>
                      <a:lnTo>
                        <a:pt x="0" y="80963"/>
                      </a:lnTo>
                      <a:lnTo>
                        <a:pt x="176212" y="0"/>
                      </a:lnTo>
                      <a:lnTo>
                        <a:pt x="257175" y="23813"/>
                      </a:lnTo>
                      <a:close/>
                    </a:path>
                  </a:pathLst>
                </a:custGeom>
                <a:solidFill>
                  <a:srgbClr val="00FF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11">
                  <a:extLst>
                    <a:ext uri="{FF2B5EF4-FFF2-40B4-BE49-F238E27FC236}">
                      <a16:creationId xmlns:a16="http://schemas.microsoft.com/office/drawing/2014/main" id="{29A2F7AA-F712-45A4-93F7-31115874B929}"/>
                    </a:ext>
                  </a:extLst>
                </p:cNvPr>
                <p:cNvSpPr/>
                <p:nvPr/>
              </p:nvSpPr>
              <p:spPr>
                <a:xfrm>
                  <a:off x="10058399" y="2058665"/>
                  <a:ext cx="133567" cy="61164"/>
                </a:xfrm>
                <a:custGeom>
                  <a:avLst/>
                  <a:gdLst>
                    <a:gd name="connsiteX0" fmla="*/ 23812 w 133567"/>
                    <a:gd name="connsiteY0" fmla="*/ 1684 h 92690"/>
                    <a:gd name="connsiteX1" fmla="*/ 14287 w 133567"/>
                    <a:gd name="connsiteY1" fmla="*/ 25497 h 92690"/>
                    <a:gd name="connsiteX2" fmla="*/ 0 w 133567"/>
                    <a:gd name="connsiteY2" fmla="*/ 35022 h 92690"/>
                    <a:gd name="connsiteX3" fmla="*/ 9525 w 133567"/>
                    <a:gd name="connsiteY3" fmla="*/ 68359 h 92690"/>
                    <a:gd name="connsiteX4" fmla="*/ 23812 w 133567"/>
                    <a:gd name="connsiteY4" fmla="*/ 73122 h 92690"/>
                    <a:gd name="connsiteX5" fmla="*/ 52387 w 133567"/>
                    <a:gd name="connsiteY5" fmla="*/ 92172 h 92690"/>
                    <a:gd name="connsiteX6" fmla="*/ 61912 w 133567"/>
                    <a:gd name="connsiteY6" fmla="*/ 77884 h 92690"/>
                    <a:gd name="connsiteX7" fmla="*/ 76200 w 133567"/>
                    <a:gd name="connsiteY7" fmla="*/ 82647 h 92690"/>
                    <a:gd name="connsiteX8" fmla="*/ 90487 w 133567"/>
                    <a:gd name="connsiteY8" fmla="*/ 92172 h 92690"/>
                    <a:gd name="connsiteX9" fmla="*/ 123825 w 133567"/>
                    <a:gd name="connsiteY9" fmla="*/ 87409 h 92690"/>
                    <a:gd name="connsiteX10" fmla="*/ 128587 w 133567"/>
                    <a:gd name="connsiteY10" fmla="*/ 20734 h 92690"/>
                    <a:gd name="connsiteX11" fmla="*/ 100012 w 133567"/>
                    <a:gd name="connsiteY11" fmla="*/ 20734 h 92690"/>
                    <a:gd name="connsiteX12" fmla="*/ 90487 w 133567"/>
                    <a:gd name="connsiteY12" fmla="*/ 6447 h 92690"/>
                    <a:gd name="connsiteX13" fmla="*/ 23812 w 133567"/>
                    <a:gd name="connsiteY13" fmla="*/ 1684 h 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567" h="92690">
                      <a:moveTo>
                        <a:pt x="23812" y="1684"/>
                      </a:moveTo>
                      <a:cubicBezTo>
                        <a:pt x="11112" y="4859"/>
                        <a:pt x="19256" y="18540"/>
                        <a:pt x="14287" y="25497"/>
                      </a:cubicBezTo>
                      <a:cubicBezTo>
                        <a:pt x="10960" y="30155"/>
                        <a:pt x="1810" y="29592"/>
                        <a:pt x="0" y="35022"/>
                      </a:cubicBezTo>
                      <a:cubicBezTo>
                        <a:pt x="-31" y="35116"/>
                        <a:pt x="7302" y="66136"/>
                        <a:pt x="9525" y="68359"/>
                      </a:cubicBezTo>
                      <a:cubicBezTo>
                        <a:pt x="13075" y="71909"/>
                        <a:pt x="19050" y="71534"/>
                        <a:pt x="23812" y="73122"/>
                      </a:cubicBezTo>
                      <a:cubicBezTo>
                        <a:pt x="27117" y="76427"/>
                        <a:pt x="42542" y="96110"/>
                        <a:pt x="52387" y="92172"/>
                      </a:cubicBezTo>
                      <a:cubicBezTo>
                        <a:pt x="57702" y="90046"/>
                        <a:pt x="58737" y="82647"/>
                        <a:pt x="61912" y="77884"/>
                      </a:cubicBezTo>
                      <a:cubicBezTo>
                        <a:pt x="66675" y="79472"/>
                        <a:pt x="71710" y="80402"/>
                        <a:pt x="76200" y="82647"/>
                      </a:cubicBezTo>
                      <a:cubicBezTo>
                        <a:pt x="81319" y="85207"/>
                        <a:pt x="84792" y="91603"/>
                        <a:pt x="90487" y="92172"/>
                      </a:cubicBezTo>
                      <a:cubicBezTo>
                        <a:pt x="101657" y="93289"/>
                        <a:pt x="112712" y="88997"/>
                        <a:pt x="123825" y="87409"/>
                      </a:cubicBezTo>
                      <a:cubicBezTo>
                        <a:pt x="137397" y="46692"/>
                        <a:pt x="134595" y="68797"/>
                        <a:pt x="128587" y="20734"/>
                      </a:cubicBezTo>
                      <a:cubicBezTo>
                        <a:pt x="117380" y="24470"/>
                        <a:pt x="111219" y="29699"/>
                        <a:pt x="100012" y="20734"/>
                      </a:cubicBezTo>
                      <a:cubicBezTo>
                        <a:pt x="95543" y="17158"/>
                        <a:pt x="94956" y="10023"/>
                        <a:pt x="90487" y="6447"/>
                      </a:cubicBezTo>
                      <a:cubicBezTo>
                        <a:pt x="82023" y="-324"/>
                        <a:pt x="36512" y="-1491"/>
                        <a:pt x="23812" y="1684"/>
                      </a:cubicBez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Freeform: Shape 14">
                <a:extLst>
                  <a:ext uri="{FF2B5EF4-FFF2-40B4-BE49-F238E27FC236}">
                    <a16:creationId xmlns:a16="http://schemas.microsoft.com/office/drawing/2014/main" id="{1E0ABAF3-9554-4DE1-8CE5-BE409DD8FDDF}"/>
                  </a:ext>
                </a:extLst>
              </p:cNvPr>
              <p:cNvSpPr/>
              <p:nvPr/>
            </p:nvSpPr>
            <p:spPr>
              <a:xfrm>
                <a:off x="9382125" y="1985963"/>
                <a:ext cx="190500" cy="57150"/>
              </a:xfrm>
              <a:custGeom>
                <a:avLst/>
                <a:gdLst>
                  <a:gd name="connsiteX0" fmla="*/ 100013 w 190500"/>
                  <a:gd name="connsiteY0" fmla="*/ 0 h 57150"/>
                  <a:gd name="connsiteX1" fmla="*/ 190500 w 190500"/>
                  <a:gd name="connsiteY1" fmla="*/ 4762 h 57150"/>
                  <a:gd name="connsiteX2" fmla="*/ 42863 w 190500"/>
                  <a:gd name="connsiteY2" fmla="*/ 57150 h 57150"/>
                  <a:gd name="connsiteX3" fmla="*/ 0 w 190500"/>
                  <a:gd name="connsiteY3" fmla="*/ 47625 h 57150"/>
                  <a:gd name="connsiteX4" fmla="*/ 100013 w 19050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57150">
                    <a:moveTo>
                      <a:pt x="100013" y="0"/>
                    </a:moveTo>
                    <a:lnTo>
                      <a:pt x="190500" y="4762"/>
                    </a:lnTo>
                    <a:lnTo>
                      <a:pt x="42863" y="57150"/>
                    </a:lnTo>
                    <a:lnTo>
                      <a:pt x="0" y="47625"/>
                    </a:lnTo>
                    <a:lnTo>
                      <a:pt x="100013" y="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E13A268B-36FC-499C-A831-4CAEC04FA7AC}"/>
                  </a:ext>
                </a:extLst>
              </p:cNvPr>
              <p:cNvCxnSpPr>
                <a:cxnSpLocks/>
              </p:cNvCxnSpPr>
              <p:nvPr/>
            </p:nvCxnSpPr>
            <p:spPr>
              <a:xfrm flipV="1">
                <a:off x="10142624" y="2194568"/>
                <a:ext cx="27432" cy="27432"/>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6B59D22-09B8-49A6-B316-CB1FAD9044C9}"/>
                  </a:ext>
                </a:extLst>
              </p:cNvPr>
              <p:cNvSpPr txBox="1"/>
              <p:nvPr/>
            </p:nvSpPr>
            <p:spPr>
              <a:xfrm>
                <a:off x="9785087" y="1905000"/>
                <a:ext cx="276038" cy="523220"/>
              </a:xfrm>
              <a:prstGeom prst="rect">
                <a:avLst/>
              </a:prstGeom>
              <a:noFill/>
            </p:spPr>
            <p:txBody>
              <a:bodyPr wrap="none" rtlCol="0">
                <a:spAutoFit/>
              </a:bodyPr>
              <a:lstStyle/>
              <a:p>
                <a:r>
                  <a:rPr lang="en-US" sz="2800" dirty="0">
                    <a:solidFill>
                      <a:schemeClr val="bg1"/>
                    </a:solidFill>
                  </a:rPr>
                  <a:t>.</a:t>
                </a:r>
              </a:p>
            </p:txBody>
          </p:sp>
          <p:sp>
            <p:nvSpPr>
              <p:cNvPr id="41" name="TextBox 40">
                <a:extLst>
                  <a:ext uri="{FF2B5EF4-FFF2-40B4-BE49-F238E27FC236}">
                    <a16:creationId xmlns:a16="http://schemas.microsoft.com/office/drawing/2014/main" id="{1B41F993-80D5-4C01-BF08-E891E2F29D23}"/>
                  </a:ext>
                </a:extLst>
              </p:cNvPr>
              <p:cNvSpPr txBox="1"/>
              <p:nvPr/>
            </p:nvSpPr>
            <p:spPr>
              <a:xfrm>
                <a:off x="10010265" y="1972948"/>
                <a:ext cx="261610" cy="461665"/>
              </a:xfrm>
              <a:prstGeom prst="rect">
                <a:avLst/>
              </a:prstGeom>
              <a:noFill/>
            </p:spPr>
            <p:txBody>
              <a:bodyPr wrap="none" rtlCol="0">
                <a:spAutoFit/>
              </a:bodyPr>
              <a:lstStyle/>
              <a:p>
                <a:r>
                  <a:rPr lang="en-US" sz="2400" dirty="0">
                    <a:solidFill>
                      <a:schemeClr val="bg1"/>
                    </a:solidFill>
                  </a:rPr>
                  <a:t>.</a:t>
                </a:r>
              </a:p>
            </p:txBody>
          </p:sp>
          <p:sp>
            <p:nvSpPr>
              <p:cNvPr id="42" name="Rectangle 41">
                <a:extLst>
                  <a:ext uri="{FF2B5EF4-FFF2-40B4-BE49-F238E27FC236}">
                    <a16:creationId xmlns:a16="http://schemas.microsoft.com/office/drawing/2014/main" id="{EF293F29-F154-4A4A-9653-BEE24396A851}"/>
                  </a:ext>
                </a:extLst>
              </p:cNvPr>
              <p:cNvSpPr/>
              <p:nvPr/>
            </p:nvSpPr>
            <p:spPr>
              <a:xfrm rot="588647">
                <a:off x="9636088" y="2131539"/>
                <a:ext cx="113118" cy="45719"/>
              </a:xfrm>
              <a:prstGeom prst="rect">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49905883-2CAC-477E-B4D9-BC571F29A5FF}"/>
                </a:ext>
              </a:extLst>
            </p:cNvPr>
            <p:cNvSpPr/>
            <p:nvPr/>
          </p:nvSpPr>
          <p:spPr>
            <a:xfrm rot="421836">
              <a:off x="9809815" y="2017570"/>
              <a:ext cx="27432" cy="50199"/>
            </a:xfrm>
            <a:prstGeom prst="ellipse">
              <a:avLst/>
            </a:prstGeom>
            <a:solidFill>
              <a:schemeClr val="tx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7392326-7EA6-40B6-801B-70D5E682ACBF}"/>
                </a:ext>
              </a:extLst>
            </p:cNvPr>
            <p:cNvSpPr/>
            <p:nvPr/>
          </p:nvSpPr>
          <p:spPr>
            <a:xfrm rot="421836">
              <a:off x="9710278" y="2001421"/>
              <a:ext cx="27432" cy="45720"/>
            </a:xfrm>
            <a:prstGeom prst="ellipse">
              <a:avLst/>
            </a:prstGeom>
            <a:solidFill>
              <a:srgbClr val="00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51">
              <a:extLst>
                <a:ext uri="{FF2B5EF4-FFF2-40B4-BE49-F238E27FC236}">
                  <a16:creationId xmlns:a16="http://schemas.microsoft.com/office/drawing/2014/main" id="{01CED63D-10EF-4644-9584-8B6D0305D5E8}"/>
                </a:ext>
              </a:extLst>
            </p:cNvPr>
            <p:cNvSpPr/>
            <p:nvPr/>
          </p:nvSpPr>
          <p:spPr>
            <a:xfrm>
              <a:off x="9717882" y="2002269"/>
              <a:ext cx="26863" cy="48511"/>
            </a:xfrm>
            <a:custGeom>
              <a:avLst/>
              <a:gdLst>
                <a:gd name="connsiteX0" fmla="*/ 4762 w 26863"/>
                <a:gd name="connsiteY0" fmla="*/ 363 h 48511"/>
                <a:gd name="connsiteX1" fmla="*/ 16668 w 26863"/>
                <a:gd name="connsiteY1" fmla="*/ 7507 h 48511"/>
                <a:gd name="connsiteX2" fmla="*/ 23812 w 26863"/>
                <a:gd name="connsiteY2" fmla="*/ 12269 h 48511"/>
                <a:gd name="connsiteX3" fmla="*/ 21431 w 26863"/>
                <a:gd name="connsiteY3" fmla="*/ 19413 h 48511"/>
                <a:gd name="connsiteX4" fmla="*/ 19050 w 26863"/>
                <a:gd name="connsiteY4" fmla="*/ 31319 h 48511"/>
                <a:gd name="connsiteX5" fmla="*/ 21431 w 26863"/>
                <a:gd name="connsiteY5" fmla="*/ 40844 h 48511"/>
                <a:gd name="connsiteX6" fmla="*/ 23812 w 26863"/>
                <a:gd name="connsiteY6" fmla="*/ 47988 h 48511"/>
                <a:gd name="connsiteX7" fmla="*/ 11906 w 26863"/>
                <a:gd name="connsiteY7" fmla="*/ 45607 h 48511"/>
                <a:gd name="connsiteX8" fmla="*/ 0 w 26863"/>
                <a:gd name="connsiteY8" fmla="*/ 33701 h 48511"/>
                <a:gd name="connsiteX9" fmla="*/ 4762 w 26863"/>
                <a:gd name="connsiteY9" fmla="*/ 19413 h 48511"/>
                <a:gd name="connsiteX10" fmla="*/ 4762 w 26863"/>
                <a:gd name="connsiteY10" fmla="*/ 363 h 4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63" h="48511">
                  <a:moveTo>
                    <a:pt x="4762" y="363"/>
                  </a:moveTo>
                  <a:cubicBezTo>
                    <a:pt x="6746" y="-1621"/>
                    <a:pt x="12743" y="5054"/>
                    <a:pt x="16668" y="7507"/>
                  </a:cubicBezTo>
                  <a:cubicBezTo>
                    <a:pt x="19095" y="9024"/>
                    <a:pt x="22749" y="9612"/>
                    <a:pt x="23812" y="12269"/>
                  </a:cubicBezTo>
                  <a:cubicBezTo>
                    <a:pt x="24744" y="14600"/>
                    <a:pt x="22225" y="17032"/>
                    <a:pt x="21431" y="19413"/>
                  </a:cubicBezTo>
                  <a:cubicBezTo>
                    <a:pt x="32719" y="36348"/>
                    <a:pt x="23636" y="17561"/>
                    <a:pt x="19050" y="31319"/>
                  </a:cubicBezTo>
                  <a:cubicBezTo>
                    <a:pt x="18015" y="34424"/>
                    <a:pt x="20532" y="37697"/>
                    <a:pt x="21431" y="40844"/>
                  </a:cubicBezTo>
                  <a:cubicBezTo>
                    <a:pt x="22121" y="43258"/>
                    <a:pt x="26057" y="46865"/>
                    <a:pt x="23812" y="47988"/>
                  </a:cubicBezTo>
                  <a:cubicBezTo>
                    <a:pt x="20192" y="49798"/>
                    <a:pt x="15875" y="46401"/>
                    <a:pt x="11906" y="45607"/>
                  </a:cubicBezTo>
                  <a:cubicBezTo>
                    <a:pt x="8732" y="43491"/>
                    <a:pt x="0" y="38992"/>
                    <a:pt x="0" y="33701"/>
                  </a:cubicBezTo>
                  <a:cubicBezTo>
                    <a:pt x="0" y="28681"/>
                    <a:pt x="3937" y="24365"/>
                    <a:pt x="4762" y="19413"/>
                  </a:cubicBezTo>
                  <a:cubicBezTo>
                    <a:pt x="7273" y="4343"/>
                    <a:pt x="2778" y="2347"/>
                    <a:pt x="4762" y="363"/>
                  </a:cubicBez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17133B2-9403-4F36-9CD5-EB3242F902B5}"/>
              </a:ext>
            </a:extLst>
          </p:cNvPr>
          <p:cNvGrpSpPr/>
          <p:nvPr/>
        </p:nvGrpSpPr>
        <p:grpSpPr>
          <a:xfrm>
            <a:off x="6763084" y="4260743"/>
            <a:ext cx="1110003" cy="688869"/>
            <a:chOff x="7415213" y="1414463"/>
            <a:chExt cx="1110003" cy="688869"/>
          </a:xfrm>
        </p:grpSpPr>
        <p:sp>
          <p:nvSpPr>
            <p:cNvPr id="49" name="Freeform: Shape 40">
              <a:extLst>
                <a:ext uri="{FF2B5EF4-FFF2-40B4-BE49-F238E27FC236}">
                  <a16:creationId xmlns:a16="http://schemas.microsoft.com/office/drawing/2014/main" id="{469E8F99-C4F1-49DE-AEB9-9E7D1AE18619}"/>
                </a:ext>
              </a:extLst>
            </p:cNvPr>
            <p:cNvSpPr/>
            <p:nvPr/>
          </p:nvSpPr>
          <p:spPr>
            <a:xfrm>
              <a:off x="8024813" y="1638300"/>
              <a:ext cx="161925" cy="152400"/>
            </a:xfrm>
            <a:custGeom>
              <a:avLst/>
              <a:gdLst>
                <a:gd name="connsiteX0" fmla="*/ 157162 w 161925"/>
                <a:gd name="connsiteY0" fmla="*/ 152400 h 152400"/>
                <a:gd name="connsiteX1" fmla="*/ 161925 w 161925"/>
                <a:gd name="connsiteY1" fmla="*/ 19050 h 152400"/>
                <a:gd name="connsiteX2" fmla="*/ 90487 w 161925"/>
                <a:gd name="connsiteY2" fmla="*/ 0 h 152400"/>
                <a:gd name="connsiteX3" fmla="*/ 0 w 161925"/>
                <a:gd name="connsiteY3" fmla="*/ 123825 h 152400"/>
                <a:gd name="connsiteX4" fmla="*/ 157162 w 161925"/>
                <a:gd name="connsiteY4" fmla="*/ 152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52400">
                  <a:moveTo>
                    <a:pt x="157162" y="152400"/>
                  </a:moveTo>
                  <a:lnTo>
                    <a:pt x="161925" y="19050"/>
                  </a:lnTo>
                  <a:lnTo>
                    <a:pt x="90487" y="0"/>
                  </a:lnTo>
                  <a:lnTo>
                    <a:pt x="0" y="123825"/>
                  </a:lnTo>
                  <a:lnTo>
                    <a:pt x="157162" y="15240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D95CC7A-FEBA-47D9-8A16-ABEF8EB4050E}"/>
                </a:ext>
              </a:extLst>
            </p:cNvPr>
            <p:cNvSpPr/>
            <p:nvPr/>
          </p:nvSpPr>
          <p:spPr>
            <a:xfrm rot="522392">
              <a:off x="7927570" y="1873356"/>
              <a:ext cx="152640" cy="88692"/>
            </a:xfrm>
            <a:prstGeom prst="rect">
              <a:avLst/>
            </a:pr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39">
              <a:extLst>
                <a:ext uri="{FF2B5EF4-FFF2-40B4-BE49-F238E27FC236}">
                  <a16:creationId xmlns:a16="http://schemas.microsoft.com/office/drawing/2014/main" id="{10226EB2-EAD2-40E1-9DDD-697DE7B40590}"/>
                </a:ext>
              </a:extLst>
            </p:cNvPr>
            <p:cNvSpPr/>
            <p:nvPr/>
          </p:nvSpPr>
          <p:spPr>
            <a:xfrm>
              <a:off x="7562850" y="1638300"/>
              <a:ext cx="938213" cy="276225"/>
            </a:xfrm>
            <a:custGeom>
              <a:avLst/>
              <a:gdLst>
                <a:gd name="connsiteX0" fmla="*/ 785813 w 938213"/>
                <a:gd name="connsiteY0" fmla="*/ 104775 h 276225"/>
                <a:gd name="connsiteX1" fmla="*/ 842963 w 938213"/>
                <a:gd name="connsiteY1" fmla="*/ 128588 h 276225"/>
                <a:gd name="connsiteX2" fmla="*/ 842963 w 938213"/>
                <a:gd name="connsiteY2" fmla="*/ 128588 h 276225"/>
                <a:gd name="connsiteX3" fmla="*/ 895350 w 938213"/>
                <a:gd name="connsiteY3" fmla="*/ 166688 h 276225"/>
                <a:gd name="connsiteX4" fmla="*/ 909638 w 938213"/>
                <a:gd name="connsiteY4" fmla="*/ 185738 h 276225"/>
                <a:gd name="connsiteX5" fmla="*/ 909638 w 938213"/>
                <a:gd name="connsiteY5" fmla="*/ 190500 h 276225"/>
                <a:gd name="connsiteX6" fmla="*/ 909638 w 938213"/>
                <a:gd name="connsiteY6" fmla="*/ 190500 h 276225"/>
                <a:gd name="connsiteX7" fmla="*/ 938213 w 938213"/>
                <a:gd name="connsiteY7" fmla="*/ 223838 h 276225"/>
                <a:gd name="connsiteX8" fmla="*/ 909638 w 938213"/>
                <a:gd name="connsiteY8" fmla="*/ 257175 h 276225"/>
                <a:gd name="connsiteX9" fmla="*/ 866775 w 938213"/>
                <a:gd name="connsiteY9" fmla="*/ 276225 h 276225"/>
                <a:gd name="connsiteX10" fmla="*/ 757238 w 938213"/>
                <a:gd name="connsiteY10" fmla="*/ 266700 h 276225"/>
                <a:gd name="connsiteX11" fmla="*/ 628650 w 938213"/>
                <a:gd name="connsiteY11" fmla="*/ 252413 h 276225"/>
                <a:gd name="connsiteX12" fmla="*/ 552450 w 938213"/>
                <a:gd name="connsiteY12" fmla="*/ 247650 h 276225"/>
                <a:gd name="connsiteX13" fmla="*/ 338138 w 938213"/>
                <a:gd name="connsiteY13" fmla="*/ 209550 h 276225"/>
                <a:gd name="connsiteX14" fmla="*/ 223838 w 938213"/>
                <a:gd name="connsiteY14" fmla="*/ 171450 h 276225"/>
                <a:gd name="connsiteX15" fmla="*/ 138113 w 938213"/>
                <a:gd name="connsiteY15" fmla="*/ 119063 h 276225"/>
                <a:gd name="connsiteX16" fmla="*/ 38100 w 938213"/>
                <a:gd name="connsiteY16" fmla="*/ 61913 h 276225"/>
                <a:gd name="connsiteX17" fmla="*/ 0 w 938213"/>
                <a:gd name="connsiteY17" fmla="*/ 38100 h 276225"/>
                <a:gd name="connsiteX18" fmla="*/ 80963 w 938213"/>
                <a:gd name="connsiteY18" fmla="*/ 0 h 276225"/>
                <a:gd name="connsiteX19" fmla="*/ 285750 w 938213"/>
                <a:gd name="connsiteY19" fmla="*/ 52388 h 276225"/>
                <a:gd name="connsiteX20" fmla="*/ 528638 w 938213"/>
                <a:gd name="connsiteY20" fmla="*/ 80963 h 276225"/>
                <a:gd name="connsiteX21" fmla="*/ 785813 w 938213"/>
                <a:gd name="connsiteY21" fmla="*/ 10477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8213" h="276225">
                  <a:moveTo>
                    <a:pt x="785813" y="104775"/>
                  </a:moveTo>
                  <a:lnTo>
                    <a:pt x="842963" y="128588"/>
                  </a:lnTo>
                  <a:lnTo>
                    <a:pt x="842963" y="128588"/>
                  </a:lnTo>
                  <a:lnTo>
                    <a:pt x="895350" y="166688"/>
                  </a:lnTo>
                  <a:lnTo>
                    <a:pt x="909638" y="185738"/>
                  </a:lnTo>
                  <a:lnTo>
                    <a:pt x="909638" y="190500"/>
                  </a:lnTo>
                  <a:lnTo>
                    <a:pt x="909638" y="190500"/>
                  </a:lnTo>
                  <a:lnTo>
                    <a:pt x="938213" y="223838"/>
                  </a:lnTo>
                  <a:lnTo>
                    <a:pt x="909638" y="257175"/>
                  </a:lnTo>
                  <a:lnTo>
                    <a:pt x="866775" y="276225"/>
                  </a:lnTo>
                  <a:lnTo>
                    <a:pt x="757238" y="266700"/>
                  </a:lnTo>
                  <a:lnTo>
                    <a:pt x="628650" y="252413"/>
                  </a:lnTo>
                  <a:lnTo>
                    <a:pt x="552450" y="247650"/>
                  </a:lnTo>
                  <a:lnTo>
                    <a:pt x="338138" y="209550"/>
                  </a:lnTo>
                  <a:lnTo>
                    <a:pt x="223838" y="171450"/>
                  </a:lnTo>
                  <a:lnTo>
                    <a:pt x="138113" y="119063"/>
                  </a:lnTo>
                  <a:lnTo>
                    <a:pt x="38100" y="61913"/>
                  </a:lnTo>
                  <a:lnTo>
                    <a:pt x="0" y="38100"/>
                  </a:lnTo>
                  <a:lnTo>
                    <a:pt x="80963" y="0"/>
                  </a:lnTo>
                  <a:lnTo>
                    <a:pt x="285750" y="52388"/>
                  </a:lnTo>
                  <a:lnTo>
                    <a:pt x="528638" y="80963"/>
                  </a:lnTo>
                  <a:lnTo>
                    <a:pt x="785813" y="104775"/>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41">
              <a:extLst>
                <a:ext uri="{FF2B5EF4-FFF2-40B4-BE49-F238E27FC236}">
                  <a16:creationId xmlns:a16="http://schemas.microsoft.com/office/drawing/2014/main" id="{89E7671D-1A53-4E6F-95E8-FDA51CEC75F6}"/>
                </a:ext>
              </a:extLst>
            </p:cNvPr>
            <p:cNvSpPr/>
            <p:nvPr/>
          </p:nvSpPr>
          <p:spPr>
            <a:xfrm>
              <a:off x="7600950" y="1804988"/>
              <a:ext cx="533400" cy="128587"/>
            </a:xfrm>
            <a:custGeom>
              <a:avLst/>
              <a:gdLst>
                <a:gd name="connsiteX0" fmla="*/ 347663 w 533400"/>
                <a:gd name="connsiteY0" fmla="*/ 0 h 128587"/>
                <a:gd name="connsiteX1" fmla="*/ 533400 w 533400"/>
                <a:gd name="connsiteY1" fmla="*/ 42862 h 128587"/>
                <a:gd name="connsiteX2" fmla="*/ 71438 w 533400"/>
                <a:gd name="connsiteY2" fmla="*/ 128587 h 128587"/>
                <a:gd name="connsiteX3" fmla="*/ 0 w 533400"/>
                <a:gd name="connsiteY3" fmla="*/ 104775 h 128587"/>
                <a:gd name="connsiteX4" fmla="*/ 347663 w 533400"/>
                <a:gd name="connsiteY4" fmla="*/ 0 h 128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128587">
                  <a:moveTo>
                    <a:pt x="347663" y="0"/>
                  </a:moveTo>
                  <a:lnTo>
                    <a:pt x="533400" y="42862"/>
                  </a:lnTo>
                  <a:lnTo>
                    <a:pt x="71438" y="128587"/>
                  </a:lnTo>
                  <a:lnTo>
                    <a:pt x="0" y="104775"/>
                  </a:lnTo>
                  <a:lnTo>
                    <a:pt x="347663" y="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42">
              <a:extLst>
                <a:ext uri="{FF2B5EF4-FFF2-40B4-BE49-F238E27FC236}">
                  <a16:creationId xmlns:a16="http://schemas.microsoft.com/office/drawing/2014/main" id="{804058AD-471E-4F69-8350-69030DDBEC19}"/>
                </a:ext>
              </a:extLst>
            </p:cNvPr>
            <p:cNvSpPr/>
            <p:nvPr/>
          </p:nvSpPr>
          <p:spPr>
            <a:xfrm>
              <a:off x="7543800" y="1414463"/>
              <a:ext cx="352425" cy="295275"/>
            </a:xfrm>
            <a:custGeom>
              <a:avLst/>
              <a:gdLst>
                <a:gd name="connsiteX0" fmla="*/ 352425 w 352425"/>
                <a:gd name="connsiteY0" fmla="*/ 295275 h 295275"/>
                <a:gd name="connsiteX1" fmla="*/ 219075 w 352425"/>
                <a:gd name="connsiteY1" fmla="*/ 204787 h 295275"/>
                <a:gd name="connsiteX2" fmla="*/ 90488 w 352425"/>
                <a:gd name="connsiteY2" fmla="*/ 9525 h 295275"/>
                <a:gd name="connsiteX3" fmla="*/ 0 w 352425"/>
                <a:gd name="connsiteY3" fmla="*/ 0 h 295275"/>
                <a:gd name="connsiteX4" fmla="*/ 57150 w 352425"/>
                <a:gd name="connsiteY4" fmla="*/ 247650 h 295275"/>
                <a:gd name="connsiteX5" fmla="*/ 352425 w 352425"/>
                <a:gd name="connsiteY5" fmla="*/ 2952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425" h="295275">
                  <a:moveTo>
                    <a:pt x="352425" y="295275"/>
                  </a:moveTo>
                  <a:lnTo>
                    <a:pt x="219075" y="204787"/>
                  </a:lnTo>
                  <a:lnTo>
                    <a:pt x="90488" y="9525"/>
                  </a:lnTo>
                  <a:lnTo>
                    <a:pt x="0" y="0"/>
                  </a:lnTo>
                  <a:lnTo>
                    <a:pt x="57150" y="247650"/>
                  </a:lnTo>
                  <a:lnTo>
                    <a:pt x="352425" y="295275"/>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43">
              <a:extLst>
                <a:ext uri="{FF2B5EF4-FFF2-40B4-BE49-F238E27FC236}">
                  <a16:creationId xmlns:a16="http://schemas.microsoft.com/office/drawing/2014/main" id="{D8260D65-31DF-4187-92A5-FD9177CD7949}"/>
                </a:ext>
              </a:extLst>
            </p:cNvPr>
            <p:cNvSpPr/>
            <p:nvPr/>
          </p:nvSpPr>
          <p:spPr>
            <a:xfrm>
              <a:off x="7415213" y="1681163"/>
              <a:ext cx="261937" cy="71437"/>
            </a:xfrm>
            <a:custGeom>
              <a:avLst/>
              <a:gdLst>
                <a:gd name="connsiteX0" fmla="*/ 166687 w 261937"/>
                <a:gd name="connsiteY0" fmla="*/ 0 h 71437"/>
                <a:gd name="connsiteX1" fmla="*/ 261937 w 261937"/>
                <a:gd name="connsiteY1" fmla="*/ 33337 h 71437"/>
                <a:gd name="connsiteX2" fmla="*/ 66675 w 261937"/>
                <a:gd name="connsiteY2" fmla="*/ 71437 h 71437"/>
                <a:gd name="connsiteX3" fmla="*/ 0 w 261937"/>
                <a:gd name="connsiteY3" fmla="*/ 52387 h 71437"/>
                <a:gd name="connsiteX4" fmla="*/ 166687 w 261937"/>
                <a:gd name="connsiteY4" fmla="*/ 0 h 7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 h="71437">
                  <a:moveTo>
                    <a:pt x="166687" y="0"/>
                  </a:moveTo>
                  <a:lnTo>
                    <a:pt x="261937" y="33337"/>
                  </a:lnTo>
                  <a:lnTo>
                    <a:pt x="66675" y="71437"/>
                  </a:lnTo>
                  <a:lnTo>
                    <a:pt x="0" y="52387"/>
                  </a:lnTo>
                  <a:lnTo>
                    <a:pt x="166687" y="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3CA495F-6BB0-4696-AC64-0D03CD2C1AF5}"/>
                </a:ext>
              </a:extLst>
            </p:cNvPr>
            <p:cNvSpPr/>
            <p:nvPr/>
          </p:nvSpPr>
          <p:spPr>
            <a:xfrm rot="421836">
              <a:off x="8049843" y="1883568"/>
              <a:ext cx="50237" cy="9525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A926D04C-EF8F-4CC1-B967-8C938FDD1614}"/>
                </a:ext>
              </a:extLst>
            </p:cNvPr>
            <p:cNvSpPr txBox="1"/>
            <p:nvPr/>
          </p:nvSpPr>
          <p:spPr>
            <a:xfrm>
              <a:off x="8249178" y="1580112"/>
              <a:ext cx="276038" cy="523220"/>
            </a:xfrm>
            <a:prstGeom prst="rect">
              <a:avLst/>
            </a:prstGeom>
            <a:noFill/>
            <a:ln>
              <a:noFill/>
            </a:ln>
          </p:spPr>
          <p:txBody>
            <a:bodyPr wrap="none" rtlCol="0">
              <a:spAutoFit/>
            </a:bodyPr>
            <a:lstStyle/>
            <a:p>
              <a:r>
                <a:rPr lang="en-US" sz="2800" dirty="0">
                  <a:solidFill>
                    <a:schemeClr val="bg1"/>
                  </a:solidFill>
                </a:rPr>
                <a:t>.</a:t>
              </a:r>
            </a:p>
          </p:txBody>
        </p:sp>
        <p:cxnSp>
          <p:nvCxnSpPr>
            <p:cNvPr id="57" name="Straight Connector 56">
              <a:extLst>
                <a:ext uri="{FF2B5EF4-FFF2-40B4-BE49-F238E27FC236}">
                  <a16:creationId xmlns:a16="http://schemas.microsoft.com/office/drawing/2014/main" id="{2C0E66EB-78D6-4389-A900-989FDFD43105}"/>
                </a:ext>
              </a:extLst>
            </p:cNvPr>
            <p:cNvCxnSpPr>
              <a:cxnSpLocks/>
            </p:cNvCxnSpPr>
            <p:nvPr/>
          </p:nvCxnSpPr>
          <p:spPr>
            <a:xfrm flipV="1">
              <a:off x="8397240" y="1786910"/>
              <a:ext cx="29943" cy="367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FE12423-0A20-43F9-9CD4-423B609357E4}"/>
                </a:ext>
              </a:extLst>
            </p:cNvPr>
            <p:cNvCxnSpPr>
              <a:cxnSpLocks/>
            </p:cNvCxnSpPr>
            <p:nvPr/>
          </p:nvCxnSpPr>
          <p:spPr>
            <a:xfrm flipV="1">
              <a:off x="8367840" y="1810887"/>
              <a:ext cx="39609" cy="2789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5391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Bottom blue border."/>
          <p:cNvSpPr/>
          <p:nvPr/>
        </p:nvSpPr>
        <p:spPr>
          <a:xfrm>
            <a:off x="0" y="6270464"/>
            <a:ext cx="12192000" cy="587536"/>
          </a:xfrm>
          <a:prstGeom prst="rect">
            <a:avLst/>
          </a:prstGeom>
          <a:solidFill>
            <a:srgbClr val="1D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ottom border with FAA logo."/>
          <p:cNvPicPr>
            <a:picLocks noChangeAspect="1"/>
          </p:cNvPicPr>
          <p:nvPr/>
        </p:nvPicPr>
        <p:blipFill>
          <a:blip r:embed="rId3"/>
          <a:stretch>
            <a:fillRect/>
          </a:stretch>
        </p:blipFill>
        <p:spPr>
          <a:xfrm>
            <a:off x="8485521" y="6270464"/>
            <a:ext cx="1440531" cy="537400"/>
          </a:xfrm>
          <a:prstGeom prst="rect">
            <a:avLst/>
          </a:prstGeom>
        </p:spPr>
      </p:pic>
      <p:sp>
        <p:nvSpPr>
          <p:cNvPr id="7" name="TextBox 6" descr="Page 16."/>
          <p:cNvSpPr txBox="1"/>
          <p:nvPr/>
        </p:nvSpPr>
        <p:spPr>
          <a:xfrm>
            <a:off x="11075728" y="6354498"/>
            <a:ext cx="415498" cy="369332"/>
          </a:xfrm>
          <a:prstGeom prst="rect">
            <a:avLst/>
          </a:prstGeom>
          <a:noFill/>
        </p:spPr>
        <p:txBody>
          <a:bodyPr wrap="none" rtlCol="0">
            <a:spAutoFit/>
          </a:bodyPr>
          <a:lstStyle/>
          <a:p>
            <a:r>
              <a:rPr lang="en-US" dirty="0"/>
              <a:t>16</a:t>
            </a:r>
          </a:p>
        </p:txBody>
      </p:sp>
      <p:sp>
        <p:nvSpPr>
          <p:cNvPr id="2" name="Rectangle 1"/>
          <p:cNvSpPr/>
          <p:nvPr/>
        </p:nvSpPr>
        <p:spPr>
          <a:xfrm>
            <a:off x="29361" y="148816"/>
            <a:ext cx="11859619" cy="615553"/>
          </a:xfrm>
          <a:prstGeom prst="rect">
            <a:avLst/>
          </a:prstGeom>
        </p:spPr>
        <p:txBody>
          <a:bodyPr wrap="square">
            <a:spAutoFit/>
          </a:bodyPr>
          <a:lstStyle/>
          <a:p>
            <a:pPr marL="285750" indent="-285750">
              <a:buFont typeface="Arial" panose="020B0604020202020204" pitchFamily="34" charset="0"/>
              <a:buChar char="•"/>
            </a:pPr>
            <a:r>
              <a:rPr lang="en-US" sz="1600" dirty="0"/>
              <a:t>Pilots conducting the offset approach are cautioned not to prematurely turn off the offset approach and accidently enter the NTZ.</a:t>
            </a:r>
          </a:p>
          <a:p>
            <a:r>
              <a:rPr lang="en-US" dirty="0"/>
              <a:t>           </a:t>
            </a:r>
          </a:p>
        </p:txBody>
      </p:sp>
      <p:pic>
        <p:nvPicPr>
          <p:cNvPr id="4" name="Picture 3" descr="Profile view of SOIA NTZ and approach courses showing how a turn off the offset approach course prior to the MAP will result in an NTZ penetration."/>
          <p:cNvPicPr>
            <a:picLocks noChangeAspect="1"/>
          </p:cNvPicPr>
          <p:nvPr/>
        </p:nvPicPr>
        <p:blipFill>
          <a:blip r:embed="rId4"/>
          <a:stretch>
            <a:fillRect/>
          </a:stretch>
        </p:blipFill>
        <p:spPr>
          <a:xfrm>
            <a:off x="2164642" y="735656"/>
            <a:ext cx="7471611" cy="3065433"/>
          </a:xfrm>
          <a:prstGeom prst="rect">
            <a:avLst/>
          </a:prstGeom>
        </p:spPr>
      </p:pic>
      <p:sp>
        <p:nvSpPr>
          <p:cNvPr id="3" name="TextBox 2"/>
          <p:cNvSpPr txBox="1"/>
          <p:nvPr/>
        </p:nvSpPr>
        <p:spPr>
          <a:xfrm>
            <a:off x="0" y="4034842"/>
            <a:ext cx="11800896" cy="1754326"/>
          </a:xfrm>
          <a:prstGeom prst="rect">
            <a:avLst/>
          </a:prstGeom>
          <a:noFill/>
        </p:spPr>
        <p:txBody>
          <a:bodyPr wrap="square" rtlCol="0">
            <a:spAutoFit/>
          </a:bodyPr>
          <a:lstStyle/>
          <a:p>
            <a:pPr marL="285750" indent="-285750">
              <a:buFont typeface="Arial" panose="020B0604020202020204" pitchFamily="34" charset="0"/>
              <a:buChar char="•"/>
            </a:pPr>
            <a:r>
              <a:rPr lang="en-US" dirty="0"/>
              <a:t>Inside the offset MAP, pilots are responsible for wake turbulence and collision mitigation. If wake mitigation is an issue, (large aircraft following a heavy for example), </a:t>
            </a:r>
            <a:r>
              <a:rPr lang="en-US" dirty="0">
                <a:solidFill>
                  <a:srgbClr val="FFFF00"/>
                </a:solidFill>
              </a:rPr>
              <a:t>pilots are encouraged to begin developing a wake avoidance strategy as soon as practical.  </a:t>
            </a:r>
          </a:p>
          <a:p>
            <a:endParaRPr lang="en-US" dirty="0"/>
          </a:p>
          <a:p>
            <a:pPr marL="285750" indent="-285750">
              <a:buFont typeface="Arial" panose="020B0604020202020204" pitchFamily="34" charset="0"/>
              <a:buChar char="•"/>
            </a:pPr>
            <a:r>
              <a:rPr lang="en-US" dirty="0"/>
              <a:t>Inside the offset MAP, if the aircraft loses visual contact with the leading straight-in aircraft, the pilot should inform ATC and execute the published missed approach unless otherwise instructed by ATC</a:t>
            </a:r>
            <a:r>
              <a:rPr lang="en-US" sz="1600" dirty="0"/>
              <a:t>.</a:t>
            </a:r>
            <a:r>
              <a:rPr lang="en-US" dirty="0"/>
              <a:t> </a:t>
            </a:r>
          </a:p>
        </p:txBody>
      </p:sp>
      <p:grpSp>
        <p:nvGrpSpPr>
          <p:cNvPr id="10" name="Group 9">
            <a:extLst>
              <a:ext uri="{FF2B5EF4-FFF2-40B4-BE49-F238E27FC236}">
                <a16:creationId xmlns:a16="http://schemas.microsoft.com/office/drawing/2014/main" id="{CF13AAFB-ECD3-4E8D-A1BA-48C64DA8587E}"/>
              </a:ext>
            </a:extLst>
          </p:cNvPr>
          <p:cNvGrpSpPr/>
          <p:nvPr/>
        </p:nvGrpSpPr>
        <p:grpSpPr>
          <a:xfrm>
            <a:off x="2164642" y="2550949"/>
            <a:ext cx="1803022" cy="1250138"/>
            <a:chOff x="317090" y="3952003"/>
            <a:chExt cx="2646039" cy="1622887"/>
          </a:xfrm>
        </p:grpSpPr>
        <p:sp>
          <p:nvSpPr>
            <p:cNvPr id="11" name="Freeform: Shape 24">
              <a:extLst>
                <a:ext uri="{FF2B5EF4-FFF2-40B4-BE49-F238E27FC236}">
                  <a16:creationId xmlns:a16="http://schemas.microsoft.com/office/drawing/2014/main" id="{F554D31C-D433-4FD4-8684-73E74553D9E1}"/>
                </a:ext>
              </a:extLst>
            </p:cNvPr>
            <p:cNvSpPr/>
            <p:nvPr/>
          </p:nvSpPr>
          <p:spPr>
            <a:xfrm rot="20848272">
              <a:off x="1755057" y="4328652"/>
              <a:ext cx="206477" cy="235974"/>
            </a:xfrm>
            <a:custGeom>
              <a:avLst/>
              <a:gdLst>
                <a:gd name="connsiteX0" fmla="*/ 7374 w 162232"/>
                <a:gd name="connsiteY0" fmla="*/ 14749 h 176981"/>
                <a:gd name="connsiteX1" fmla="*/ 147484 w 162232"/>
                <a:gd name="connsiteY1" fmla="*/ 0 h 176981"/>
                <a:gd name="connsiteX2" fmla="*/ 162232 w 162232"/>
                <a:gd name="connsiteY2" fmla="*/ 147484 h 176981"/>
                <a:gd name="connsiteX3" fmla="*/ 0 w 162232"/>
                <a:gd name="connsiteY3" fmla="*/ 176981 h 176981"/>
                <a:gd name="connsiteX4" fmla="*/ 7374 w 162232"/>
                <a:gd name="connsiteY4" fmla="*/ 14749 h 176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32" h="176981">
                  <a:moveTo>
                    <a:pt x="7374" y="14749"/>
                  </a:moveTo>
                  <a:lnTo>
                    <a:pt x="147484" y="0"/>
                  </a:lnTo>
                  <a:lnTo>
                    <a:pt x="162232" y="147484"/>
                  </a:lnTo>
                  <a:lnTo>
                    <a:pt x="0" y="176981"/>
                  </a:lnTo>
                  <a:lnTo>
                    <a:pt x="7374" y="14749"/>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23">
              <a:extLst>
                <a:ext uri="{FF2B5EF4-FFF2-40B4-BE49-F238E27FC236}">
                  <a16:creationId xmlns:a16="http://schemas.microsoft.com/office/drawing/2014/main" id="{96B4AC8A-04CB-44B4-A8FD-E84DFCF7864D}"/>
                </a:ext>
              </a:extLst>
            </p:cNvPr>
            <p:cNvSpPr/>
            <p:nvPr/>
          </p:nvSpPr>
          <p:spPr>
            <a:xfrm rot="21226182">
              <a:off x="1875052" y="4291389"/>
              <a:ext cx="133315" cy="180148"/>
            </a:xfrm>
            <a:custGeom>
              <a:avLst/>
              <a:gdLst>
                <a:gd name="connsiteX0" fmla="*/ 0 w 147483"/>
                <a:gd name="connsiteY0" fmla="*/ 29497 h 228600"/>
                <a:gd name="connsiteX1" fmla="*/ 22122 w 147483"/>
                <a:gd name="connsiteY1" fmla="*/ 228600 h 228600"/>
                <a:gd name="connsiteX2" fmla="*/ 147483 w 147483"/>
                <a:gd name="connsiteY2" fmla="*/ 206477 h 228600"/>
                <a:gd name="connsiteX3" fmla="*/ 140109 w 147483"/>
                <a:gd name="connsiteY3" fmla="*/ 110613 h 228600"/>
                <a:gd name="connsiteX4" fmla="*/ 125361 w 147483"/>
                <a:gd name="connsiteY4" fmla="*/ 58993 h 228600"/>
                <a:gd name="connsiteX5" fmla="*/ 95864 w 147483"/>
                <a:gd name="connsiteY5" fmla="*/ 0 h 228600"/>
                <a:gd name="connsiteX6" fmla="*/ 0 w 147483"/>
                <a:gd name="connsiteY6" fmla="*/ 2949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483" h="228600">
                  <a:moveTo>
                    <a:pt x="0" y="29497"/>
                  </a:moveTo>
                  <a:lnTo>
                    <a:pt x="22122" y="228600"/>
                  </a:lnTo>
                  <a:lnTo>
                    <a:pt x="147483" y="206477"/>
                  </a:lnTo>
                  <a:lnTo>
                    <a:pt x="140109" y="110613"/>
                  </a:lnTo>
                  <a:lnTo>
                    <a:pt x="125361" y="58993"/>
                  </a:lnTo>
                  <a:lnTo>
                    <a:pt x="95864" y="0"/>
                  </a:lnTo>
                  <a:lnTo>
                    <a:pt x="0" y="29497"/>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4">
              <a:extLst>
                <a:ext uri="{FF2B5EF4-FFF2-40B4-BE49-F238E27FC236}">
                  <a16:creationId xmlns:a16="http://schemas.microsoft.com/office/drawing/2014/main" id="{8C55AACE-E3E0-43F0-A961-C49445BAED61}"/>
                </a:ext>
              </a:extLst>
            </p:cNvPr>
            <p:cNvSpPr/>
            <p:nvPr/>
          </p:nvSpPr>
          <p:spPr>
            <a:xfrm>
              <a:off x="1231490" y="4107426"/>
              <a:ext cx="899652" cy="530942"/>
            </a:xfrm>
            <a:custGeom>
              <a:avLst/>
              <a:gdLst>
                <a:gd name="connsiteX0" fmla="*/ 840658 w 899652"/>
                <a:gd name="connsiteY0" fmla="*/ 353961 h 530942"/>
                <a:gd name="connsiteX1" fmla="*/ 634181 w 899652"/>
                <a:gd name="connsiteY1" fmla="*/ 309716 h 530942"/>
                <a:gd name="connsiteX2" fmla="*/ 228600 w 899652"/>
                <a:gd name="connsiteY2" fmla="*/ 0 h 530942"/>
                <a:gd name="connsiteX3" fmla="*/ 0 w 899652"/>
                <a:gd name="connsiteY3" fmla="*/ 29497 h 530942"/>
                <a:gd name="connsiteX4" fmla="*/ 412955 w 899652"/>
                <a:gd name="connsiteY4" fmla="*/ 530942 h 530942"/>
                <a:gd name="connsiteX5" fmla="*/ 899652 w 899652"/>
                <a:gd name="connsiteY5" fmla="*/ 405580 h 530942"/>
                <a:gd name="connsiteX6" fmla="*/ 840658 w 899652"/>
                <a:gd name="connsiteY6" fmla="*/ 353961 h 53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652" h="530942">
                  <a:moveTo>
                    <a:pt x="840658" y="353961"/>
                  </a:moveTo>
                  <a:lnTo>
                    <a:pt x="634181" y="309716"/>
                  </a:lnTo>
                  <a:lnTo>
                    <a:pt x="228600" y="0"/>
                  </a:lnTo>
                  <a:lnTo>
                    <a:pt x="0" y="29497"/>
                  </a:lnTo>
                  <a:lnTo>
                    <a:pt x="412955" y="530942"/>
                  </a:lnTo>
                  <a:lnTo>
                    <a:pt x="899652" y="405580"/>
                  </a:lnTo>
                  <a:lnTo>
                    <a:pt x="840658" y="353961"/>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6">
              <a:extLst>
                <a:ext uri="{FF2B5EF4-FFF2-40B4-BE49-F238E27FC236}">
                  <a16:creationId xmlns:a16="http://schemas.microsoft.com/office/drawing/2014/main" id="{D0D34368-83BB-4138-8750-8A484251E1AE}"/>
                </a:ext>
              </a:extLst>
            </p:cNvPr>
            <p:cNvSpPr/>
            <p:nvPr/>
          </p:nvSpPr>
          <p:spPr>
            <a:xfrm>
              <a:off x="1924664" y="4948084"/>
              <a:ext cx="206477" cy="235974"/>
            </a:xfrm>
            <a:custGeom>
              <a:avLst/>
              <a:gdLst>
                <a:gd name="connsiteX0" fmla="*/ 7374 w 162232"/>
                <a:gd name="connsiteY0" fmla="*/ 14749 h 176981"/>
                <a:gd name="connsiteX1" fmla="*/ 147484 w 162232"/>
                <a:gd name="connsiteY1" fmla="*/ 0 h 176981"/>
                <a:gd name="connsiteX2" fmla="*/ 162232 w 162232"/>
                <a:gd name="connsiteY2" fmla="*/ 147484 h 176981"/>
                <a:gd name="connsiteX3" fmla="*/ 0 w 162232"/>
                <a:gd name="connsiteY3" fmla="*/ 176981 h 176981"/>
                <a:gd name="connsiteX4" fmla="*/ 7374 w 162232"/>
                <a:gd name="connsiteY4" fmla="*/ 14749 h 176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32" h="176981">
                  <a:moveTo>
                    <a:pt x="7374" y="14749"/>
                  </a:moveTo>
                  <a:lnTo>
                    <a:pt x="147484" y="0"/>
                  </a:lnTo>
                  <a:lnTo>
                    <a:pt x="162232" y="147484"/>
                  </a:lnTo>
                  <a:lnTo>
                    <a:pt x="0" y="176981"/>
                  </a:lnTo>
                  <a:lnTo>
                    <a:pt x="7374" y="14749"/>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8">
              <a:extLst>
                <a:ext uri="{FF2B5EF4-FFF2-40B4-BE49-F238E27FC236}">
                  <a16:creationId xmlns:a16="http://schemas.microsoft.com/office/drawing/2014/main" id="{0991CB5C-8218-44D5-88BE-700F05F98915}"/>
                </a:ext>
              </a:extLst>
            </p:cNvPr>
            <p:cNvSpPr/>
            <p:nvPr/>
          </p:nvSpPr>
          <p:spPr>
            <a:xfrm>
              <a:off x="2079523" y="4918587"/>
              <a:ext cx="147483" cy="228600"/>
            </a:xfrm>
            <a:custGeom>
              <a:avLst/>
              <a:gdLst>
                <a:gd name="connsiteX0" fmla="*/ 0 w 147483"/>
                <a:gd name="connsiteY0" fmla="*/ 29497 h 228600"/>
                <a:gd name="connsiteX1" fmla="*/ 22122 w 147483"/>
                <a:gd name="connsiteY1" fmla="*/ 228600 h 228600"/>
                <a:gd name="connsiteX2" fmla="*/ 147483 w 147483"/>
                <a:gd name="connsiteY2" fmla="*/ 206477 h 228600"/>
                <a:gd name="connsiteX3" fmla="*/ 140109 w 147483"/>
                <a:gd name="connsiteY3" fmla="*/ 110613 h 228600"/>
                <a:gd name="connsiteX4" fmla="*/ 125361 w 147483"/>
                <a:gd name="connsiteY4" fmla="*/ 58993 h 228600"/>
                <a:gd name="connsiteX5" fmla="*/ 95864 w 147483"/>
                <a:gd name="connsiteY5" fmla="*/ 0 h 228600"/>
                <a:gd name="connsiteX6" fmla="*/ 0 w 147483"/>
                <a:gd name="connsiteY6" fmla="*/ 2949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483" h="228600">
                  <a:moveTo>
                    <a:pt x="0" y="29497"/>
                  </a:moveTo>
                  <a:lnTo>
                    <a:pt x="22122" y="228600"/>
                  </a:lnTo>
                  <a:lnTo>
                    <a:pt x="147483" y="206477"/>
                  </a:lnTo>
                  <a:lnTo>
                    <a:pt x="140109" y="110613"/>
                  </a:lnTo>
                  <a:lnTo>
                    <a:pt x="125361" y="58993"/>
                  </a:lnTo>
                  <a:lnTo>
                    <a:pt x="95864" y="0"/>
                  </a:lnTo>
                  <a:lnTo>
                    <a:pt x="0" y="29497"/>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9">
              <a:extLst>
                <a:ext uri="{FF2B5EF4-FFF2-40B4-BE49-F238E27FC236}">
                  <a16:creationId xmlns:a16="http://schemas.microsoft.com/office/drawing/2014/main" id="{2C498F21-18B6-40E9-B929-1EA97DF79481}"/>
                </a:ext>
              </a:extLst>
            </p:cNvPr>
            <p:cNvSpPr/>
            <p:nvPr/>
          </p:nvSpPr>
          <p:spPr>
            <a:xfrm>
              <a:off x="383458" y="4527755"/>
              <a:ext cx="390832" cy="331839"/>
            </a:xfrm>
            <a:custGeom>
              <a:avLst/>
              <a:gdLst>
                <a:gd name="connsiteX0" fmla="*/ 169607 w 390832"/>
                <a:gd name="connsiteY0" fmla="*/ 331839 h 331839"/>
                <a:gd name="connsiteX1" fmla="*/ 0 w 390832"/>
                <a:gd name="connsiteY1" fmla="*/ 14748 h 331839"/>
                <a:gd name="connsiteX2" fmla="*/ 81116 w 390832"/>
                <a:gd name="connsiteY2" fmla="*/ 0 h 331839"/>
                <a:gd name="connsiteX3" fmla="*/ 390832 w 390832"/>
                <a:gd name="connsiteY3" fmla="*/ 317090 h 331839"/>
                <a:gd name="connsiteX4" fmla="*/ 169607 w 390832"/>
                <a:gd name="connsiteY4" fmla="*/ 331839 h 331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32" h="331839">
                  <a:moveTo>
                    <a:pt x="169607" y="331839"/>
                  </a:moveTo>
                  <a:lnTo>
                    <a:pt x="0" y="14748"/>
                  </a:lnTo>
                  <a:lnTo>
                    <a:pt x="81116" y="0"/>
                  </a:lnTo>
                  <a:lnTo>
                    <a:pt x="390832" y="317090"/>
                  </a:lnTo>
                  <a:lnTo>
                    <a:pt x="169607" y="331839"/>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21">
              <a:extLst>
                <a:ext uri="{FF2B5EF4-FFF2-40B4-BE49-F238E27FC236}">
                  <a16:creationId xmlns:a16="http://schemas.microsoft.com/office/drawing/2014/main" id="{DD45E452-84AC-414C-8218-7E200563E633}"/>
                </a:ext>
              </a:extLst>
            </p:cNvPr>
            <p:cNvSpPr/>
            <p:nvPr/>
          </p:nvSpPr>
          <p:spPr>
            <a:xfrm>
              <a:off x="317090" y="4402394"/>
              <a:ext cx="1010265" cy="457200"/>
            </a:xfrm>
            <a:custGeom>
              <a:avLst/>
              <a:gdLst>
                <a:gd name="connsiteX0" fmla="*/ 1010265 w 1010265"/>
                <a:gd name="connsiteY0" fmla="*/ 280219 h 457200"/>
                <a:gd name="connsiteX1" fmla="*/ 722671 w 1010265"/>
                <a:gd name="connsiteY1" fmla="*/ 265471 h 457200"/>
                <a:gd name="connsiteX2" fmla="*/ 634181 w 1010265"/>
                <a:gd name="connsiteY2" fmla="*/ 235974 h 457200"/>
                <a:gd name="connsiteX3" fmla="*/ 162233 w 1010265"/>
                <a:gd name="connsiteY3" fmla="*/ 0 h 457200"/>
                <a:gd name="connsiteX4" fmla="*/ 0 w 1010265"/>
                <a:gd name="connsiteY4" fmla="*/ 29496 h 457200"/>
                <a:gd name="connsiteX5" fmla="*/ 287594 w 1010265"/>
                <a:gd name="connsiteY5" fmla="*/ 457200 h 457200"/>
                <a:gd name="connsiteX6" fmla="*/ 1010265 w 1010265"/>
                <a:gd name="connsiteY6" fmla="*/ 28021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265" h="457200">
                  <a:moveTo>
                    <a:pt x="1010265" y="280219"/>
                  </a:moveTo>
                  <a:lnTo>
                    <a:pt x="722671" y="265471"/>
                  </a:lnTo>
                  <a:lnTo>
                    <a:pt x="634181" y="235974"/>
                  </a:lnTo>
                  <a:lnTo>
                    <a:pt x="162233" y="0"/>
                  </a:lnTo>
                  <a:lnTo>
                    <a:pt x="0" y="29496"/>
                  </a:lnTo>
                  <a:lnTo>
                    <a:pt x="287594" y="457200"/>
                  </a:lnTo>
                  <a:lnTo>
                    <a:pt x="1010265" y="280219"/>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3">
              <a:extLst>
                <a:ext uri="{FF2B5EF4-FFF2-40B4-BE49-F238E27FC236}">
                  <a16:creationId xmlns:a16="http://schemas.microsoft.com/office/drawing/2014/main" id="{DFF957A7-B169-4A14-BE77-9E5D514DE8F5}"/>
                </a:ext>
              </a:extLst>
            </p:cNvPr>
            <p:cNvSpPr/>
            <p:nvPr/>
          </p:nvSpPr>
          <p:spPr>
            <a:xfrm>
              <a:off x="537804" y="4363940"/>
              <a:ext cx="2352367" cy="619432"/>
            </a:xfrm>
            <a:custGeom>
              <a:avLst/>
              <a:gdLst>
                <a:gd name="connsiteX0" fmla="*/ 2352367 w 2352367"/>
                <a:gd name="connsiteY0" fmla="*/ 125361 h 619432"/>
                <a:gd name="connsiteX1" fmla="*/ 2263877 w 2352367"/>
                <a:gd name="connsiteY1" fmla="*/ 191729 h 619432"/>
                <a:gd name="connsiteX2" fmla="*/ 2116393 w 2352367"/>
                <a:gd name="connsiteY2" fmla="*/ 258096 h 619432"/>
                <a:gd name="connsiteX3" fmla="*/ 1570703 w 2352367"/>
                <a:gd name="connsiteY3" fmla="*/ 383458 h 619432"/>
                <a:gd name="connsiteX4" fmla="*/ 1504335 w 2352367"/>
                <a:gd name="connsiteY4" fmla="*/ 368709 h 619432"/>
                <a:gd name="connsiteX5" fmla="*/ 1084006 w 2352367"/>
                <a:gd name="connsiteY5" fmla="*/ 523567 h 619432"/>
                <a:gd name="connsiteX6" fmla="*/ 597309 w 2352367"/>
                <a:gd name="connsiteY6" fmla="*/ 619432 h 619432"/>
                <a:gd name="connsiteX7" fmla="*/ 383458 w 2352367"/>
                <a:gd name="connsiteY7" fmla="*/ 597309 h 619432"/>
                <a:gd name="connsiteX8" fmla="*/ 228600 w 2352367"/>
                <a:gd name="connsiteY8" fmla="*/ 589935 h 619432"/>
                <a:gd name="connsiteX9" fmla="*/ 0 w 2352367"/>
                <a:gd name="connsiteY9" fmla="*/ 612058 h 619432"/>
                <a:gd name="connsiteX10" fmla="*/ 7374 w 2352367"/>
                <a:gd name="connsiteY10" fmla="*/ 457200 h 619432"/>
                <a:gd name="connsiteX11" fmla="*/ 1850922 w 2352367"/>
                <a:gd name="connsiteY11" fmla="*/ 22122 h 619432"/>
                <a:gd name="connsiteX12" fmla="*/ 1998406 w 2352367"/>
                <a:gd name="connsiteY12" fmla="*/ 0 h 619432"/>
                <a:gd name="connsiteX13" fmla="*/ 2109019 w 2352367"/>
                <a:gd name="connsiteY13" fmla="*/ 0 h 619432"/>
                <a:gd name="connsiteX14" fmla="*/ 2197509 w 2352367"/>
                <a:gd name="connsiteY14" fmla="*/ 7374 h 619432"/>
                <a:gd name="connsiteX15" fmla="*/ 2249129 w 2352367"/>
                <a:gd name="connsiteY15" fmla="*/ 7374 h 619432"/>
                <a:gd name="connsiteX16" fmla="*/ 2256503 w 2352367"/>
                <a:gd name="connsiteY16" fmla="*/ 58993 h 619432"/>
                <a:gd name="connsiteX17" fmla="*/ 2308122 w 2352367"/>
                <a:gd name="connsiteY17" fmla="*/ 58993 h 619432"/>
                <a:gd name="connsiteX18" fmla="*/ 2308122 w 2352367"/>
                <a:gd name="connsiteY18" fmla="*/ 58993 h 619432"/>
                <a:gd name="connsiteX19" fmla="*/ 2352367 w 2352367"/>
                <a:gd name="connsiteY19" fmla="*/ 125361 h 61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2367" h="619432">
                  <a:moveTo>
                    <a:pt x="2352367" y="125361"/>
                  </a:moveTo>
                  <a:lnTo>
                    <a:pt x="2263877" y="191729"/>
                  </a:lnTo>
                  <a:lnTo>
                    <a:pt x="2116393" y="258096"/>
                  </a:lnTo>
                  <a:lnTo>
                    <a:pt x="1570703" y="383458"/>
                  </a:lnTo>
                  <a:lnTo>
                    <a:pt x="1504335" y="368709"/>
                  </a:lnTo>
                  <a:lnTo>
                    <a:pt x="1084006" y="523567"/>
                  </a:lnTo>
                  <a:lnTo>
                    <a:pt x="597309" y="619432"/>
                  </a:lnTo>
                  <a:lnTo>
                    <a:pt x="383458" y="597309"/>
                  </a:lnTo>
                  <a:lnTo>
                    <a:pt x="228600" y="589935"/>
                  </a:lnTo>
                  <a:lnTo>
                    <a:pt x="0" y="612058"/>
                  </a:lnTo>
                  <a:lnTo>
                    <a:pt x="7374" y="457200"/>
                  </a:lnTo>
                  <a:lnTo>
                    <a:pt x="1850922" y="22122"/>
                  </a:lnTo>
                  <a:lnTo>
                    <a:pt x="1998406" y="0"/>
                  </a:lnTo>
                  <a:lnTo>
                    <a:pt x="2109019" y="0"/>
                  </a:lnTo>
                  <a:lnTo>
                    <a:pt x="2197509" y="7374"/>
                  </a:lnTo>
                  <a:lnTo>
                    <a:pt x="2249129" y="7374"/>
                  </a:lnTo>
                  <a:lnTo>
                    <a:pt x="2256503" y="58993"/>
                  </a:lnTo>
                  <a:lnTo>
                    <a:pt x="2308122" y="58993"/>
                  </a:lnTo>
                  <a:lnTo>
                    <a:pt x="2308122" y="58993"/>
                  </a:lnTo>
                  <a:lnTo>
                    <a:pt x="2352367" y="125361"/>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5">
              <a:extLst>
                <a:ext uri="{FF2B5EF4-FFF2-40B4-BE49-F238E27FC236}">
                  <a16:creationId xmlns:a16="http://schemas.microsoft.com/office/drawing/2014/main" id="{7393A978-FF6A-4BEA-B800-6AD322DD626B}"/>
                </a:ext>
              </a:extLst>
            </p:cNvPr>
            <p:cNvSpPr/>
            <p:nvPr/>
          </p:nvSpPr>
          <p:spPr>
            <a:xfrm>
              <a:off x="1570703" y="4689987"/>
              <a:ext cx="560439" cy="884903"/>
            </a:xfrm>
            <a:custGeom>
              <a:avLst/>
              <a:gdLst>
                <a:gd name="connsiteX0" fmla="*/ 560439 w 560439"/>
                <a:gd name="connsiteY0" fmla="*/ 0 h 884903"/>
                <a:gd name="connsiteX1" fmla="*/ 213852 w 560439"/>
                <a:gd name="connsiteY1" fmla="*/ 848032 h 884903"/>
                <a:gd name="connsiteX2" fmla="*/ 0 w 560439"/>
                <a:gd name="connsiteY2" fmla="*/ 884903 h 884903"/>
                <a:gd name="connsiteX3" fmla="*/ 103239 w 560439"/>
                <a:gd name="connsiteY3" fmla="*/ 309716 h 884903"/>
                <a:gd name="connsiteX4" fmla="*/ 66368 w 560439"/>
                <a:gd name="connsiteY4" fmla="*/ 110613 h 884903"/>
                <a:gd name="connsiteX5" fmla="*/ 560439 w 560439"/>
                <a:gd name="connsiteY5" fmla="*/ 0 h 88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439" h="884903">
                  <a:moveTo>
                    <a:pt x="560439" y="0"/>
                  </a:moveTo>
                  <a:lnTo>
                    <a:pt x="213852" y="848032"/>
                  </a:lnTo>
                  <a:lnTo>
                    <a:pt x="0" y="884903"/>
                  </a:lnTo>
                  <a:lnTo>
                    <a:pt x="103239" y="309716"/>
                  </a:lnTo>
                  <a:lnTo>
                    <a:pt x="66368" y="110613"/>
                  </a:lnTo>
                  <a:lnTo>
                    <a:pt x="560439" y="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22">
              <a:extLst>
                <a:ext uri="{FF2B5EF4-FFF2-40B4-BE49-F238E27FC236}">
                  <a16:creationId xmlns:a16="http://schemas.microsoft.com/office/drawing/2014/main" id="{1A25385D-916F-409A-B003-395F2519A1B3}"/>
                </a:ext>
              </a:extLst>
            </p:cNvPr>
            <p:cNvSpPr/>
            <p:nvPr/>
          </p:nvSpPr>
          <p:spPr>
            <a:xfrm>
              <a:off x="427703" y="4903839"/>
              <a:ext cx="398207" cy="376084"/>
            </a:xfrm>
            <a:custGeom>
              <a:avLst/>
              <a:gdLst>
                <a:gd name="connsiteX0" fmla="*/ 398207 w 398207"/>
                <a:gd name="connsiteY0" fmla="*/ 0 h 376084"/>
                <a:gd name="connsiteX1" fmla="*/ 154858 w 398207"/>
                <a:gd name="connsiteY1" fmla="*/ 29496 h 376084"/>
                <a:gd name="connsiteX2" fmla="*/ 0 w 398207"/>
                <a:gd name="connsiteY2" fmla="*/ 376084 h 376084"/>
                <a:gd name="connsiteX3" fmla="*/ 140110 w 398207"/>
                <a:gd name="connsiteY3" fmla="*/ 368709 h 376084"/>
                <a:gd name="connsiteX4" fmla="*/ 398207 w 398207"/>
                <a:gd name="connsiteY4" fmla="*/ 0 h 37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207" h="376084">
                  <a:moveTo>
                    <a:pt x="398207" y="0"/>
                  </a:moveTo>
                  <a:lnTo>
                    <a:pt x="154858" y="29496"/>
                  </a:lnTo>
                  <a:lnTo>
                    <a:pt x="0" y="376084"/>
                  </a:lnTo>
                  <a:lnTo>
                    <a:pt x="140110" y="368709"/>
                  </a:lnTo>
                  <a:lnTo>
                    <a:pt x="398207" y="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EF90717-C6D5-462C-B600-681D86846D0C}"/>
                </a:ext>
              </a:extLst>
            </p:cNvPr>
            <p:cNvSpPr txBox="1"/>
            <p:nvPr/>
          </p:nvSpPr>
          <p:spPr>
            <a:xfrm>
              <a:off x="2485101" y="3952003"/>
              <a:ext cx="478028" cy="998862"/>
            </a:xfrm>
            <a:prstGeom prst="rect">
              <a:avLst/>
            </a:prstGeom>
            <a:noFill/>
            <a:ln>
              <a:noFill/>
            </a:ln>
          </p:spPr>
          <p:txBody>
            <a:bodyPr wrap="none" rtlCol="0">
              <a:spAutoFit/>
            </a:bodyPr>
            <a:lstStyle/>
            <a:p>
              <a:r>
                <a:rPr lang="en-US" sz="4400" dirty="0">
                  <a:solidFill>
                    <a:schemeClr val="bg1"/>
                  </a:solidFill>
                </a:rPr>
                <a:t>.</a:t>
              </a:r>
            </a:p>
          </p:txBody>
        </p:sp>
        <p:sp>
          <p:nvSpPr>
            <p:cNvPr id="22" name="Freeform: Shape 40">
              <a:extLst>
                <a:ext uri="{FF2B5EF4-FFF2-40B4-BE49-F238E27FC236}">
                  <a16:creationId xmlns:a16="http://schemas.microsoft.com/office/drawing/2014/main" id="{CF607C33-2B2F-41D7-A62D-3283CD1600D5}"/>
                </a:ext>
              </a:extLst>
            </p:cNvPr>
            <p:cNvSpPr/>
            <p:nvPr/>
          </p:nvSpPr>
          <p:spPr>
            <a:xfrm>
              <a:off x="2778981" y="4381169"/>
              <a:ext cx="139148" cy="123245"/>
            </a:xfrm>
            <a:custGeom>
              <a:avLst/>
              <a:gdLst>
                <a:gd name="connsiteX0" fmla="*/ 0 w 139148"/>
                <a:gd name="connsiteY0" fmla="*/ 0 h 123245"/>
                <a:gd name="connsiteX1" fmla="*/ 67586 w 139148"/>
                <a:gd name="connsiteY1" fmla="*/ 39756 h 123245"/>
                <a:gd name="connsiteX2" fmla="*/ 91440 w 139148"/>
                <a:gd name="connsiteY2" fmla="*/ 27829 h 123245"/>
                <a:gd name="connsiteX3" fmla="*/ 111318 w 139148"/>
                <a:gd name="connsiteY3" fmla="*/ 31805 h 123245"/>
                <a:gd name="connsiteX4" fmla="*/ 127221 w 139148"/>
                <a:gd name="connsiteY4" fmla="*/ 43732 h 123245"/>
                <a:gd name="connsiteX5" fmla="*/ 139148 w 139148"/>
                <a:gd name="connsiteY5" fmla="*/ 59634 h 123245"/>
                <a:gd name="connsiteX6" fmla="*/ 139148 w 139148"/>
                <a:gd name="connsiteY6" fmla="*/ 75537 h 123245"/>
                <a:gd name="connsiteX7" fmla="*/ 139148 w 139148"/>
                <a:gd name="connsiteY7" fmla="*/ 87464 h 123245"/>
                <a:gd name="connsiteX8" fmla="*/ 131196 w 139148"/>
                <a:gd name="connsiteY8" fmla="*/ 99391 h 123245"/>
                <a:gd name="connsiteX9" fmla="*/ 115294 w 139148"/>
                <a:gd name="connsiteY9" fmla="*/ 111318 h 123245"/>
                <a:gd name="connsiteX10" fmla="*/ 103367 w 139148"/>
                <a:gd name="connsiteY10" fmla="*/ 123245 h 123245"/>
                <a:gd name="connsiteX11" fmla="*/ 0 w 139148"/>
                <a:gd name="connsiteY11" fmla="*/ 0 h 12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148" h="123245">
                  <a:moveTo>
                    <a:pt x="0" y="0"/>
                  </a:moveTo>
                  <a:lnTo>
                    <a:pt x="67586" y="39756"/>
                  </a:lnTo>
                  <a:lnTo>
                    <a:pt x="91440" y="27829"/>
                  </a:lnTo>
                  <a:lnTo>
                    <a:pt x="111318" y="31805"/>
                  </a:lnTo>
                  <a:lnTo>
                    <a:pt x="127221" y="43732"/>
                  </a:lnTo>
                  <a:lnTo>
                    <a:pt x="139148" y="59634"/>
                  </a:lnTo>
                  <a:lnTo>
                    <a:pt x="139148" y="75537"/>
                  </a:lnTo>
                  <a:lnTo>
                    <a:pt x="139148" y="87464"/>
                  </a:lnTo>
                  <a:lnTo>
                    <a:pt x="131196" y="99391"/>
                  </a:lnTo>
                  <a:lnTo>
                    <a:pt x="115294" y="111318"/>
                  </a:lnTo>
                  <a:lnTo>
                    <a:pt x="103367" y="123245"/>
                  </a:lnTo>
                  <a:lnTo>
                    <a:pt x="0" y="0"/>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42">
              <a:extLst>
                <a:ext uri="{FF2B5EF4-FFF2-40B4-BE49-F238E27FC236}">
                  <a16:creationId xmlns:a16="http://schemas.microsoft.com/office/drawing/2014/main" id="{C8D59C45-C829-4A71-AF50-295D2C6A61ED}"/>
                </a:ext>
              </a:extLst>
            </p:cNvPr>
            <p:cNvSpPr/>
            <p:nvPr/>
          </p:nvSpPr>
          <p:spPr>
            <a:xfrm rot="21043603">
              <a:off x="2748904" y="4379581"/>
              <a:ext cx="69204" cy="85245"/>
            </a:xfrm>
            <a:custGeom>
              <a:avLst/>
              <a:gdLst>
                <a:gd name="connsiteX0" fmla="*/ 59635 w 103367"/>
                <a:gd name="connsiteY0" fmla="*/ 0 h 174928"/>
                <a:gd name="connsiteX1" fmla="*/ 103367 w 103367"/>
                <a:gd name="connsiteY1" fmla="*/ 55659 h 174928"/>
                <a:gd name="connsiteX2" fmla="*/ 59635 w 103367"/>
                <a:gd name="connsiteY2" fmla="*/ 170953 h 174928"/>
                <a:gd name="connsiteX3" fmla="*/ 27829 w 103367"/>
                <a:gd name="connsiteY3" fmla="*/ 174928 h 174928"/>
                <a:gd name="connsiteX4" fmla="*/ 0 w 103367"/>
                <a:gd name="connsiteY4" fmla="*/ 123245 h 174928"/>
                <a:gd name="connsiteX5" fmla="*/ 59635 w 103367"/>
                <a:gd name="connsiteY5" fmla="*/ 0 h 17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67" h="174928">
                  <a:moveTo>
                    <a:pt x="59635" y="0"/>
                  </a:moveTo>
                  <a:lnTo>
                    <a:pt x="103367" y="55659"/>
                  </a:lnTo>
                  <a:lnTo>
                    <a:pt x="59635" y="170953"/>
                  </a:lnTo>
                  <a:lnTo>
                    <a:pt x="27829" y="174928"/>
                  </a:lnTo>
                  <a:lnTo>
                    <a:pt x="0" y="123245"/>
                  </a:lnTo>
                  <a:lnTo>
                    <a:pt x="59635" y="0"/>
                  </a:lnTo>
                  <a:close/>
                </a:path>
              </a:pathLst>
            </a:cu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21435714">
            <a:off x="4427626" y="1284639"/>
            <a:ext cx="1067562" cy="506461"/>
            <a:chOff x="3833037" y="1937074"/>
            <a:chExt cx="1638991" cy="662586"/>
          </a:xfrm>
        </p:grpSpPr>
        <p:sp>
          <p:nvSpPr>
            <p:cNvPr id="25" name="Freeform: Shape 46">
              <a:extLst>
                <a:ext uri="{FF2B5EF4-FFF2-40B4-BE49-F238E27FC236}">
                  <a16:creationId xmlns:a16="http://schemas.microsoft.com/office/drawing/2014/main" id="{E0720D1D-447B-4977-A7E8-98DCC09A2A0D}"/>
                </a:ext>
              </a:extLst>
            </p:cNvPr>
            <p:cNvSpPr/>
            <p:nvPr/>
          </p:nvSpPr>
          <p:spPr>
            <a:xfrm rot="20718846">
              <a:off x="4443726" y="2011705"/>
              <a:ext cx="350874" cy="259511"/>
            </a:xfrm>
            <a:custGeom>
              <a:avLst/>
              <a:gdLst>
                <a:gd name="connsiteX0" fmla="*/ 159488 w 483781"/>
                <a:gd name="connsiteY0" fmla="*/ 223284 h 223284"/>
                <a:gd name="connsiteX1" fmla="*/ 483781 w 483781"/>
                <a:gd name="connsiteY1" fmla="*/ 170121 h 223284"/>
                <a:gd name="connsiteX2" fmla="*/ 154172 w 483781"/>
                <a:gd name="connsiteY2" fmla="*/ 5317 h 223284"/>
                <a:gd name="connsiteX3" fmla="*/ 0 w 483781"/>
                <a:gd name="connsiteY3" fmla="*/ 0 h 223284"/>
                <a:gd name="connsiteX4" fmla="*/ 159488 w 483781"/>
                <a:gd name="connsiteY4" fmla="*/ 223284 h 22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81" h="223284">
                  <a:moveTo>
                    <a:pt x="159488" y="223284"/>
                  </a:moveTo>
                  <a:lnTo>
                    <a:pt x="483781" y="170121"/>
                  </a:lnTo>
                  <a:lnTo>
                    <a:pt x="154172" y="5317"/>
                  </a:lnTo>
                  <a:lnTo>
                    <a:pt x="0" y="0"/>
                  </a:lnTo>
                  <a:lnTo>
                    <a:pt x="159488" y="223284"/>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CCE3CF-22B4-4024-90F7-84EAD651009C}"/>
                </a:ext>
              </a:extLst>
            </p:cNvPr>
            <p:cNvSpPr/>
            <p:nvPr/>
          </p:nvSpPr>
          <p:spPr>
            <a:xfrm rot="21226184">
              <a:off x="4251062" y="2152880"/>
              <a:ext cx="1020374" cy="147083"/>
            </a:xfrm>
            <a:prstGeom prst="rect">
              <a:avLst/>
            </a:pr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47">
              <a:extLst>
                <a:ext uri="{FF2B5EF4-FFF2-40B4-BE49-F238E27FC236}">
                  <a16:creationId xmlns:a16="http://schemas.microsoft.com/office/drawing/2014/main" id="{8135AE5B-A143-49BF-A1C1-771FC05AC722}"/>
                </a:ext>
              </a:extLst>
            </p:cNvPr>
            <p:cNvSpPr/>
            <p:nvPr/>
          </p:nvSpPr>
          <p:spPr>
            <a:xfrm>
              <a:off x="4529470" y="2243470"/>
              <a:ext cx="334925" cy="356190"/>
            </a:xfrm>
            <a:custGeom>
              <a:avLst/>
              <a:gdLst>
                <a:gd name="connsiteX0" fmla="*/ 15949 w 334925"/>
                <a:gd name="connsiteY0" fmla="*/ 31897 h 356190"/>
                <a:gd name="connsiteX1" fmla="*/ 85060 w 334925"/>
                <a:gd name="connsiteY1" fmla="*/ 95693 h 356190"/>
                <a:gd name="connsiteX2" fmla="*/ 0 w 334925"/>
                <a:gd name="connsiteY2" fmla="*/ 356190 h 356190"/>
                <a:gd name="connsiteX3" fmla="*/ 154172 w 334925"/>
                <a:gd name="connsiteY3" fmla="*/ 334925 h 356190"/>
                <a:gd name="connsiteX4" fmla="*/ 265814 w 334925"/>
                <a:gd name="connsiteY4" fmla="*/ 106325 h 356190"/>
                <a:gd name="connsiteX5" fmla="*/ 334925 w 334925"/>
                <a:gd name="connsiteY5" fmla="*/ 0 h 356190"/>
                <a:gd name="connsiteX6" fmla="*/ 15949 w 334925"/>
                <a:gd name="connsiteY6" fmla="*/ 31897 h 35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25" h="356190">
                  <a:moveTo>
                    <a:pt x="15949" y="31897"/>
                  </a:moveTo>
                  <a:lnTo>
                    <a:pt x="85060" y="95693"/>
                  </a:lnTo>
                  <a:lnTo>
                    <a:pt x="0" y="356190"/>
                  </a:lnTo>
                  <a:lnTo>
                    <a:pt x="154172" y="334925"/>
                  </a:lnTo>
                  <a:lnTo>
                    <a:pt x="265814" y="106325"/>
                  </a:lnTo>
                  <a:lnTo>
                    <a:pt x="334925" y="0"/>
                  </a:lnTo>
                  <a:lnTo>
                    <a:pt x="15949" y="31897"/>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50">
              <a:extLst>
                <a:ext uri="{FF2B5EF4-FFF2-40B4-BE49-F238E27FC236}">
                  <a16:creationId xmlns:a16="http://schemas.microsoft.com/office/drawing/2014/main" id="{D43AA975-26DE-4D68-BB67-F7222A372785}"/>
                </a:ext>
              </a:extLst>
            </p:cNvPr>
            <p:cNvSpPr/>
            <p:nvPr/>
          </p:nvSpPr>
          <p:spPr>
            <a:xfrm>
              <a:off x="4035056" y="2190307"/>
              <a:ext cx="260497" cy="154172"/>
            </a:xfrm>
            <a:custGeom>
              <a:avLst/>
              <a:gdLst>
                <a:gd name="connsiteX0" fmla="*/ 0 w 260497"/>
                <a:gd name="connsiteY0" fmla="*/ 42530 h 154172"/>
                <a:gd name="connsiteX1" fmla="*/ 10632 w 260497"/>
                <a:gd name="connsiteY1" fmla="*/ 122274 h 154172"/>
                <a:gd name="connsiteX2" fmla="*/ 42530 w 260497"/>
                <a:gd name="connsiteY2" fmla="*/ 138223 h 154172"/>
                <a:gd name="connsiteX3" fmla="*/ 111642 w 260497"/>
                <a:gd name="connsiteY3" fmla="*/ 143540 h 154172"/>
                <a:gd name="connsiteX4" fmla="*/ 164804 w 260497"/>
                <a:gd name="connsiteY4" fmla="*/ 154172 h 154172"/>
                <a:gd name="connsiteX5" fmla="*/ 202018 w 260497"/>
                <a:gd name="connsiteY5" fmla="*/ 154172 h 154172"/>
                <a:gd name="connsiteX6" fmla="*/ 239232 w 260497"/>
                <a:gd name="connsiteY6" fmla="*/ 154172 h 154172"/>
                <a:gd name="connsiteX7" fmla="*/ 260497 w 260497"/>
                <a:gd name="connsiteY7" fmla="*/ 143540 h 154172"/>
                <a:gd name="connsiteX8" fmla="*/ 249865 w 260497"/>
                <a:gd name="connsiteY8" fmla="*/ 0 h 154172"/>
                <a:gd name="connsiteX9" fmla="*/ 90377 w 260497"/>
                <a:gd name="connsiteY9" fmla="*/ 15949 h 154172"/>
                <a:gd name="connsiteX10" fmla="*/ 0 w 260497"/>
                <a:gd name="connsiteY10" fmla="*/ 42530 h 15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497" h="154172">
                  <a:moveTo>
                    <a:pt x="0" y="42530"/>
                  </a:moveTo>
                  <a:lnTo>
                    <a:pt x="10632" y="122274"/>
                  </a:lnTo>
                  <a:lnTo>
                    <a:pt x="42530" y="138223"/>
                  </a:lnTo>
                  <a:lnTo>
                    <a:pt x="111642" y="143540"/>
                  </a:lnTo>
                  <a:lnTo>
                    <a:pt x="164804" y="154172"/>
                  </a:lnTo>
                  <a:lnTo>
                    <a:pt x="202018" y="154172"/>
                  </a:lnTo>
                  <a:lnTo>
                    <a:pt x="239232" y="154172"/>
                  </a:lnTo>
                  <a:lnTo>
                    <a:pt x="260497" y="143540"/>
                  </a:lnTo>
                  <a:lnTo>
                    <a:pt x="249865" y="0"/>
                  </a:lnTo>
                  <a:lnTo>
                    <a:pt x="90377" y="15949"/>
                  </a:lnTo>
                  <a:lnTo>
                    <a:pt x="0" y="4253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45">
              <a:extLst>
                <a:ext uri="{FF2B5EF4-FFF2-40B4-BE49-F238E27FC236}">
                  <a16:creationId xmlns:a16="http://schemas.microsoft.com/office/drawing/2014/main" id="{4512033C-E982-423E-95F1-DDE1A786A850}"/>
                </a:ext>
              </a:extLst>
            </p:cNvPr>
            <p:cNvSpPr/>
            <p:nvPr/>
          </p:nvSpPr>
          <p:spPr>
            <a:xfrm>
              <a:off x="3884933" y="2096975"/>
              <a:ext cx="510363" cy="184579"/>
            </a:xfrm>
            <a:custGeom>
              <a:avLst/>
              <a:gdLst>
                <a:gd name="connsiteX0" fmla="*/ 510363 w 510363"/>
                <a:gd name="connsiteY0" fmla="*/ 148856 h 223284"/>
                <a:gd name="connsiteX1" fmla="*/ 350874 w 510363"/>
                <a:gd name="connsiteY1" fmla="*/ 191386 h 223284"/>
                <a:gd name="connsiteX2" fmla="*/ 212651 w 510363"/>
                <a:gd name="connsiteY2" fmla="*/ 223284 h 223284"/>
                <a:gd name="connsiteX3" fmla="*/ 0 w 510363"/>
                <a:gd name="connsiteY3" fmla="*/ 15949 h 223284"/>
                <a:gd name="connsiteX4" fmla="*/ 170121 w 510363"/>
                <a:gd name="connsiteY4" fmla="*/ 0 h 223284"/>
                <a:gd name="connsiteX5" fmla="*/ 435935 w 510363"/>
                <a:gd name="connsiteY5" fmla="*/ 132907 h 223284"/>
                <a:gd name="connsiteX6" fmla="*/ 510363 w 510363"/>
                <a:gd name="connsiteY6" fmla="*/ 148856 h 22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363" h="223284">
                  <a:moveTo>
                    <a:pt x="510363" y="148856"/>
                  </a:moveTo>
                  <a:lnTo>
                    <a:pt x="350874" y="191386"/>
                  </a:lnTo>
                  <a:lnTo>
                    <a:pt x="212651" y="223284"/>
                  </a:lnTo>
                  <a:lnTo>
                    <a:pt x="0" y="15949"/>
                  </a:lnTo>
                  <a:lnTo>
                    <a:pt x="170121" y="0"/>
                  </a:lnTo>
                  <a:lnTo>
                    <a:pt x="435935" y="132907"/>
                  </a:lnTo>
                  <a:lnTo>
                    <a:pt x="510363" y="148856"/>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49">
              <a:extLst>
                <a:ext uri="{FF2B5EF4-FFF2-40B4-BE49-F238E27FC236}">
                  <a16:creationId xmlns:a16="http://schemas.microsoft.com/office/drawing/2014/main" id="{89B1DFB6-1DC3-477C-933A-EB4E769AFD5C}"/>
                </a:ext>
              </a:extLst>
            </p:cNvPr>
            <p:cNvSpPr/>
            <p:nvPr/>
          </p:nvSpPr>
          <p:spPr>
            <a:xfrm>
              <a:off x="3833037" y="2036135"/>
              <a:ext cx="223284" cy="180753"/>
            </a:xfrm>
            <a:custGeom>
              <a:avLst/>
              <a:gdLst>
                <a:gd name="connsiteX0" fmla="*/ 79744 w 223284"/>
                <a:gd name="connsiteY0" fmla="*/ 74428 h 180753"/>
                <a:gd name="connsiteX1" fmla="*/ 0 w 223284"/>
                <a:gd name="connsiteY1" fmla="*/ 5316 h 180753"/>
                <a:gd name="connsiteX2" fmla="*/ 106326 w 223284"/>
                <a:gd name="connsiteY2" fmla="*/ 0 h 180753"/>
                <a:gd name="connsiteX3" fmla="*/ 223284 w 223284"/>
                <a:gd name="connsiteY3" fmla="*/ 53163 h 180753"/>
                <a:gd name="connsiteX4" fmla="*/ 111642 w 223284"/>
                <a:gd name="connsiteY4" fmla="*/ 180753 h 180753"/>
                <a:gd name="connsiteX5" fmla="*/ 10633 w 223284"/>
                <a:gd name="connsiteY5" fmla="*/ 180753 h 180753"/>
                <a:gd name="connsiteX6" fmla="*/ 79744 w 223284"/>
                <a:gd name="connsiteY6" fmla="*/ 74428 h 18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284" h="180753">
                  <a:moveTo>
                    <a:pt x="79744" y="74428"/>
                  </a:moveTo>
                  <a:lnTo>
                    <a:pt x="0" y="5316"/>
                  </a:lnTo>
                  <a:lnTo>
                    <a:pt x="106326" y="0"/>
                  </a:lnTo>
                  <a:lnTo>
                    <a:pt x="223284" y="53163"/>
                  </a:lnTo>
                  <a:lnTo>
                    <a:pt x="111642" y="180753"/>
                  </a:lnTo>
                  <a:lnTo>
                    <a:pt x="10633" y="180753"/>
                  </a:lnTo>
                  <a:lnTo>
                    <a:pt x="79744" y="74428"/>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52">
              <a:extLst>
                <a:ext uri="{FF2B5EF4-FFF2-40B4-BE49-F238E27FC236}">
                  <a16:creationId xmlns:a16="http://schemas.microsoft.com/office/drawing/2014/main" id="{38A9E73D-A444-433A-9DDF-F39AAC0B2BF3}"/>
                </a:ext>
              </a:extLst>
            </p:cNvPr>
            <p:cNvSpPr/>
            <p:nvPr/>
          </p:nvSpPr>
          <p:spPr>
            <a:xfrm>
              <a:off x="4229922" y="2239951"/>
              <a:ext cx="101966" cy="98676"/>
            </a:xfrm>
            <a:custGeom>
              <a:avLst/>
              <a:gdLst>
                <a:gd name="connsiteX0" fmla="*/ 101966 w 101966"/>
                <a:gd name="connsiteY0" fmla="*/ 0 h 98676"/>
                <a:gd name="connsiteX1" fmla="*/ 32892 w 101966"/>
                <a:gd name="connsiteY1" fmla="*/ 23025 h 98676"/>
                <a:gd name="connsiteX2" fmla="*/ 0 w 101966"/>
                <a:gd name="connsiteY2" fmla="*/ 98676 h 98676"/>
                <a:gd name="connsiteX3" fmla="*/ 95387 w 101966"/>
                <a:gd name="connsiteY3" fmla="*/ 98676 h 98676"/>
                <a:gd name="connsiteX4" fmla="*/ 95387 w 101966"/>
                <a:gd name="connsiteY4" fmla="*/ 98676 h 98676"/>
                <a:gd name="connsiteX5" fmla="*/ 101966 w 101966"/>
                <a:gd name="connsiteY5" fmla="*/ 0 h 9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66" h="98676">
                  <a:moveTo>
                    <a:pt x="101966" y="0"/>
                  </a:moveTo>
                  <a:lnTo>
                    <a:pt x="32892" y="23025"/>
                  </a:lnTo>
                  <a:lnTo>
                    <a:pt x="0" y="98676"/>
                  </a:lnTo>
                  <a:lnTo>
                    <a:pt x="95387" y="98676"/>
                  </a:lnTo>
                  <a:lnTo>
                    <a:pt x="95387" y="98676"/>
                  </a:lnTo>
                  <a:lnTo>
                    <a:pt x="101966" y="0"/>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53">
              <a:extLst>
                <a:ext uri="{FF2B5EF4-FFF2-40B4-BE49-F238E27FC236}">
                  <a16:creationId xmlns:a16="http://schemas.microsoft.com/office/drawing/2014/main" id="{D6BFB9BA-254A-432D-91D6-4F871FB9D2E6}"/>
                </a:ext>
              </a:extLst>
            </p:cNvPr>
            <p:cNvSpPr/>
            <p:nvPr/>
          </p:nvSpPr>
          <p:spPr>
            <a:xfrm rot="21315764">
              <a:off x="4237714" y="2275594"/>
              <a:ext cx="246691" cy="82230"/>
            </a:xfrm>
            <a:prstGeom prst="roundRect">
              <a:avLst/>
            </a:pr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54">
              <a:extLst>
                <a:ext uri="{FF2B5EF4-FFF2-40B4-BE49-F238E27FC236}">
                  <a16:creationId xmlns:a16="http://schemas.microsoft.com/office/drawing/2014/main" id="{4812AB8D-3341-4C0A-8F07-458829EA4EB9}"/>
                </a:ext>
              </a:extLst>
            </p:cNvPr>
            <p:cNvSpPr/>
            <p:nvPr/>
          </p:nvSpPr>
          <p:spPr>
            <a:xfrm>
              <a:off x="5239710" y="2091937"/>
              <a:ext cx="127946" cy="148014"/>
            </a:xfrm>
            <a:custGeom>
              <a:avLst/>
              <a:gdLst>
                <a:gd name="connsiteX0" fmla="*/ 0 w 82231"/>
                <a:gd name="connsiteY0" fmla="*/ 0 h 148014"/>
                <a:gd name="connsiteX1" fmla="*/ 55917 w 82231"/>
                <a:gd name="connsiteY1" fmla="*/ 32892 h 148014"/>
                <a:gd name="connsiteX2" fmla="*/ 72363 w 82231"/>
                <a:gd name="connsiteY2" fmla="*/ 42760 h 148014"/>
                <a:gd name="connsiteX3" fmla="*/ 82231 w 82231"/>
                <a:gd name="connsiteY3" fmla="*/ 59206 h 148014"/>
                <a:gd name="connsiteX4" fmla="*/ 82231 w 82231"/>
                <a:gd name="connsiteY4" fmla="*/ 82230 h 148014"/>
                <a:gd name="connsiteX5" fmla="*/ 78941 w 82231"/>
                <a:gd name="connsiteY5" fmla="*/ 98676 h 148014"/>
                <a:gd name="connsiteX6" fmla="*/ 65785 w 82231"/>
                <a:gd name="connsiteY6" fmla="*/ 111833 h 148014"/>
                <a:gd name="connsiteX7" fmla="*/ 55917 w 82231"/>
                <a:gd name="connsiteY7" fmla="*/ 121701 h 148014"/>
                <a:gd name="connsiteX8" fmla="*/ 46049 w 82231"/>
                <a:gd name="connsiteY8" fmla="*/ 131568 h 148014"/>
                <a:gd name="connsiteX9" fmla="*/ 36182 w 82231"/>
                <a:gd name="connsiteY9" fmla="*/ 148014 h 148014"/>
                <a:gd name="connsiteX10" fmla="*/ 9868 w 82231"/>
                <a:gd name="connsiteY10" fmla="*/ 148014 h 148014"/>
                <a:gd name="connsiteX11" fmla="*/ 0 w 82231"/>
                <a:gd name="connsiteY11" fmla="*/ 0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31" h="148014">
                  <a:moveTo>
                    <a:pt x="0" y="0"/>
                  </a:moveTo>
                  <a:lnTo>
                    <a:pt x="55917" y="32892"/>
                  </a:lnTo>
                  <a:lnTo>
                    <a:pt x="72363" y="42760"/>
                  </a:lnTo>
                  <a:lnTo>
                    <a:pt x="82231" y="59206"/>
                  </a:lnTo>
                  <a:lnTo>
                    <a:pt x="82231" y="82230"/>
                  </a:lnTo>
                  <a:lnTo>
                    <a:pt x="78941" y="98676"/>
                  </a:lnTo>
                  <a:lnTo>
                    <a:pt x="65785" y="111833"/>
                  </a:lnTo>
                  <a:lnTo>
                    <a:pt x="55917" y="121701"/>
                  </a:lnTo>
                  <a:lnTo>
                    <a:pt x="46049" y="131568"/>
                  </a:lnTo>
                  <a:lnTo>
                    <a:pt x="36182" y="148014"/>
                  </a:lnTo>
                  <a:lnTo>
                    <a:pt x="9868" y="148014"/>
                  </a:lnTo>
                  <a:lnTo>
                    <a:pt x="0" y="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55">
              <a:extLst>
                <a:ext uri="{FF2B5EF4-FFF2-40B4-BE49-F238E27FC236}">
                  <a16:creationId xmlns:a16="http://schemas.microsoft.com/office/drawing/2014/main" id="{7B4718BB-076E-451C-B0BD-D26C8356653A}"/>
                </a:ext>
              </a:extLst>
            </p:cNvPr>
            <p:cNvSpPr/>
            <p:nvPr/>
          </p:nvSpPr>
          <p:spPr>
            <a:xfrm>
              <a:off x="5182005" y="2098515"/>
              <a:ext cx="97176" cy="138147"/>
            </a:xfrm>
            <a:custGeom>
              <a:avLst/>
              <a:gdLst>
                <a:gd name="connsiteX0" fmla="*/ 29603 w 39471"/>
                <a:gd name="connsiteY0" fmla="*/ 0 h 138147"/>
                <a:gd name="connsiteX1" fmla="*/ 39471 w 39471"/>
                <a:gd name="connsiteY1" fmla="*/ 134858 h 138147"/>
                <a:gd name="connsiteX2" fmla="*/ 0 w 39471"/>
                <a:gd name="connsiteY2" fmla="*/ 138147 h 138147"/>
                <a:gd name="connsiteX3" fmla="*/ 29603 w 39471"/>
                <a:gd name="connsiteY3" fmla="*/ 0 h 138147"/>
              </a:gdLst>
              <a:ahLst/>
              <a:cxnLst>
                <a:cxn ang="0">
                  <a:pos x="connsiteX0" y="connsiteY0"/>
                </a:cxn>
                <a:cxn ang="0">
                  <a:pos x="connsiteX1" y="connsiteY1"/>
                </a:cxn>
                <a:cxn ang="0">
                  <a:pos x="connsiteX2" y="connsiteY2"/>
                </a:cxn>
                <a:cxn ang="0">
                  <a:pos x="connsiteX3" y="connsiteY3"/>
                </a:cxn>
              </a:cxnLst>
              <a:rect l="l" t="t" r="r" b="b"/>
              <a:pathLst>
                <a:path w="39471" h="138147">
                  <a:moveTo>
                    <a:pt x="29603" y="0"/>
                  </a:moveTo>
                  <a:lnTo>
                    <a:pt x="39471" y="134858"/>
                  </a:lnTo>
                  <a:lnTo>
                    <a:pt x="0" y="138147"/>
                  </a:lnTo>
                  <a:lnTo>
                    <a:pt x="29603" y="0"/>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56">
              <a:extLst>
                <a:ext uri="{FF2B5EF4-FFF2-40B4-BE49-F238E27FC236}">
                  <a16:creationId xmlns:a16="http://schemas.microsoft.com/office/drawing/2014/main" id="{350A2724-31FC-4792-9C73-4E0C73BA78A1}"/>
                </a:ext>
              </a:extLst>
            </p:cNvPr>
            <p:cNvSpPr/>
            <p:nvPr/>
          </p:nvSpPr>
          <p:spPr>
            <a:xfrm rot="19726983">
              <a:off x="5239457" y="2115263"/>
              <a:ext cx="45719" cy="65101"/>
            </a:xfrm>
            <a:custGeom>
              <a:avLst/>
              <a:gdLst>
                <a:gd name="connsiteX0" fmla="*/ 59635 w 103367"/>
                <a:gd name="connsiteY0" fmla="*/ 0 h 174928"/>
                <a:gd name="connsiteX1" fmla="*/ 103367 w 103367"/>
                <a:gd name="connsiteY1" fmla="*/ 55659 h 174928"/>
                <a:gd name="connsiteX2" fmla="*/ 59635 w 103367"/>
                <a:gd name="connsiteY2" fmla="*/ 170953 h 174928"/>
                <a:gd name="connsiteX3" fmla="*/ 27829 w 103367"/>
                <a:gd name="connsiteY3" fmla="*/ 174928 h 174928"/>
                <a:gd name="connsiteX4" fmla="*/ 0 w 103367"/>
                <a:gd name="connsiteY4" fmla="*/ 123245 h 174928"/>
                <a:gd name="connsiteX5" fmla="*/ 59635 w 103367"/>
                <a:gd name="connsiteY5" fmla="*/ 0 h 17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67" h="174928">
                  <a:moveTo>
                    <a:pt x="59635" y="0"/>
                  </a:moveTo>
                  <a:lnTo>
                    <a:pt x="103367" y="55659"/>
                  </a:lnTo>
                  <a:lnTo>
                    <a:pt x="59635" y="170953"/>
                  </a:lnTo>
                  <a:lnTo>
                    <a:pt x="27829" y="174928"/>
                  </a:lnTo>
                  <a:lnTo>
                    <a:pt x="0" y="123245"/>
                  </a:lnTo>
                  <a:lnTo>
                    <a:pt x="59635" y="0"/>
                  </a:lnTo>
                  <a:close/>
                </a:path>
              </a:pathLst>
            </a:cu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C02E07E-08DC-44B7-9695-CB815B598E33}"/>
                </a:ext>
              </a:extLst>
            </p:cNvPr>
            <p:cNvSpPr txBox="1"/>
            <p:nvPr/>
          </p:nvSpPr>
          <p:spPr>
            <a:xfrm>
              <a:off x="5090076" y="1937074"/>
              <a:ext cx="381952" cy="523449"/>
            </a:xfrm>
            <a:prstGeom prst="rect">
              <a:avLst/>
            </a:prstGeom>
            <a:noFill/>
            <a:ln>
              <a:noFill/>
            </a:ln>
          </p:spPr>
          <p:txBody>
            <a:bodyPr wrap="none" rtlCol="0">
              <a:spAutoFit/>
            </a:bodyPr>
            <a:lstStyle/>
            <a:p>
              <a:r>
                <a:rPr lang="en-US" sz="2000" dirty="0">
                  <a:solidFill>
                    <a:schemeClr val="bg1"/>
                  </a:solidFill>
                </a:rPr>
                <a:t>.</a:t>
              </a:r>
            </a:p>
          </p:txBody>
        </p:sp>
      </p:grpSp>
    </p:spTree>
    <p:extLst>
      <p:ext uri="{BB962C8B-B14F-4D97-AF65-F5344CB8AC3E}">
        <p14:creationId xmlns:p14="http://schemas.microsoft.com/office/powerpoint/2010/main" val="4086063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Bottom blue border."/>
          <p:cNvSpPr/>
          <p:nvPr/>
        </p:nvSpPr>
        <p:spPr>
          <a:xfrm>
            <a:off x="0" y="6270464"/>
            <a:ext cx="12192000" cy="587536"/>
          </a:xfrm>
          <a:prstGeom prst="rect">
            <a:avLst/>
          </a:prstGeom>
          <a:solidFill>
            <a:srgbClr val="1D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ottom border with FAA logo."/>
          <p:cNvPicPr>
            <a:picLocks noChangeAspect="1"/>
          </p:cNvPicPr>
          <p:nvPr/>
        </p:nvPicPr>
        <p:blipFill>
          <a:blip r:embed="rId2"/>
          <a:stretch>
            <a:fillRect/>
          </a:stretch>
        </p:blipFill>
        <p:spPr>
          <a:xfrm>
            <a:off x="8485521" y="6270464"/>
            <a:ext cx="1440531" cy="537400"/>
          </a:xfrm>
          <a:prstGeom prst="rect">
            <a:avLst/>
          </a:prstGeom>
        </p:spPr>
      </p:pic>
      <p:sp>
        <p:nvSpPr>
          <p:cNvPr id="9" name="TextBox 8" descr="Page 17."/>
          <p:cNvSpPr txBox="1"/>
          <p:nvPr/>
        </p:nvSpPr>
        <p:spPr>
          <a:xfrm>
            <a:off x="11075728" y="6354498"/>
            <a:ext cx="415498" cy="369332"/>
          </a:xfrm>
          <a:prstGeom prst="rect">
            <a:avLst/>
          </a:prstGeom>
          <a:noFill/>
        </p:spPr>
        <p:txBody>
          <a:bodyPr wrap="none" rtlCol="0">
            <a:spAutoFit/>
          </a:bodyPr>
          <a:lstStyle/>
          <a:p>
            <a:r>
              <a:rPr lang="en-US" dirty="0"/>
              <a:t>17</a:t>
            </a:r>
          </a:p>
        </p:txBody>
      </p:sp>
      <p:sp>
        <p:nvSpPr>
          <p:cNvPr id="13" name="Rectangle 12"/>
          <p:cNvSpPr/>
          <p:nvPr/>
        </p:nvSpPr>
        <p:spPr>
          <a:xfrm>
            <a:off x="2930708" y="101695"/>
            <a:ext cx="5397134" cy="369332"/>
          </a:xfrm>
          <a:prstGeom prst="rect">
            <a:avLst/>
          </a:prstGeom>
        </p:spPr>
        <p:txBody>
          <a:bodyPr wrap="square">
            <a:spAutoFit/>
          </a:bodyPr>
          <a:lstStyle/>
          <a:p>
            <a:r>
              <a:rPr lang="en-US" dirty="0"/>
              <a:t>Offset Approach Missed Approach Considerations  </a:t>
            </a:r>
          </a:p>
        </p:txBody>
      </p:sp>
      <p:sp>
        <p:nvSpPr>
          <p:cNvPr id="8" name="Rectangle 7"/>
          <p:cNvSpPr/>
          <p:nvPr/>
        </p:nvSpPr>
        <p:spPr>
          <a:xfrm>
            <a:off x="382866" y="536323"/>
            <a:ext cx="4192261" cy="1077218"/>
          </a:xfrm>
          <a:prstGeom prst="rect">
            <a:avLst/>
          </a:prstGeom>
        </p:spPr>
        <p:txBody>
          <a:bodyPr wrap="square">
            <a:spAutoFit/>
          </a:bodyPr>
          <a:lstStyle/>
          <a:p>
            <a:r>
              <a:rPr lang="en-US" sz="1600" dirty="0"/>
              <a:t>                      </a:t>
            </a:r>
            <a:r>
              <a:rPr lang="en-US" sz="1600" u="sng" dirty="0"/>
              <a:t>Offset LDA Approach</a:t>
            </a:r>
            <a:endParaRPr lang="en-US" sz="1600" dirty="0"/>
          </a:p>
          <a:p>
            <a:endParaRPr lang="en-US" sz="1600" dirty="0"/>
          </a:p>
          <a:p>
            <a:r>
              <a:rPr lang="en-US" sz="1600" dirty="0"/>
              <a:t>The LDA </a:t>
            </a:r>
            <a:r>
              <a:rPr lang="en-US" sz="1600" u="sng" dirty="0">
                <a:solidFill>
                  <a:srgbClr val="FFFF00"/>
                </a:solidFill>
              </a:rPr>
              <a:t>charted</a:t>
            </a:r>
            <a:r>
              <a:rPr lang="en-US" sz="1600" dirty="0"/>
              <a:t> and LDA FMC </a:t>
            </a:r>
            <a:r>
              <a:rPr lang="en-US" sz="1600" u="sng" dirty="0">
                <a:solidFill>
                  <a:srgbClr val="FFFF00"/>
                </a:solidFill>
              </a:rPr>
              <a:t>coded</a:t>
            </a:r>
            <a:r>
              <a:rPr lang="en-US" sz="1600" dirty="0"/>
              <a:t> MAPs </a:t>
            </a:r>
            <a:r>
              <a:rPr lang="en-US" sz="1600" dirty="0">
                <a:solidFill>
                  <a:srgbClr val="FFFF00"/>
                </a:solidFill>
              </a:rPr>
              <a:t>are co-located</a:t>
            </a:r>
            <a:r>
              <a:rPr lang="en-US" sz="1600" dirty="0"/>
              <a:t>. </a:t>
            </a:r>
          </a:p>
        </p:txBody>
      </p:sp>
      <p:grpSp>
        <p:nvGrpSpPr>
          <p:cNvPr id="2" name="Group 1" descr="Plan view of SOIA approach courses showing the same location of the charted MAP and FMC coded MAP for an offset LDA approach."/>
          <p:cNvGrpSpPr/>
          <p:nvPr/>
        </p:nvGrpSpPr>
        <p:grpSpPr>
          <a:xfrm>
            <a:off x="316364" y="2082582"/>
            <a:ext cx="3671294" cy="3944800"/>
            <a:chOff x="316364" y="2082582"/>
            <a:chExt cx="3671294" cy="3944800"/>
          </a:xfrm>
        </p:grpSpPr>
        <p:pic>
          <p:nvPicPr>
            <p:cNvPr id="18" name="Picture 17" descr="Plan view of SOIA NTZ and approach courses with charted approach missed approach procedure depicted. "/>
            <p:cNvPicPr>
              <a:picLocks noChangeAspect="1"/>
            </p:cNvPicPr>
            <p:nvPr/>
          </p:nvPicPr>
          <p:blipFill>
            <a:blip r:embed="rId3"/>
            <a:stretch>
              <a:fillRect/>
            </a:stretch>
          </p:blipFill>
          <p:spPr>
            <a:xfrm>
              <a:off x="316364" y="2082582"/>
              <a:ext cx="3671294" cy="3944800"/>
            </a:xfrm>
            <a:prstGeom prst="rect">
              <a:avLst/>
            </a:prstGeom>
          </p:spPr>
        </p:pic>
        <p:sp>
          <p:nvSpPr>
            <p:cNvPr id="22" name="Rectangle 21"/>
            <p:cNvSpPr/>
            <p:nvPr/>
          </p:nvSpPr>
          <p:spPr>
            <a:xfrm>
              <a:off x="2604744" y="2102825"/>
              <a:ext cx="804328" cy="338554"/>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NTZ</a:t>
              </a:r>
            </a:p>
          </p:txBody>
        </p:sp>
      </p:grpSp>
      <p:sp>
        <p:nvSpPr>
          <p:cNvPr id="5" name="Rectangle 4"/>
          <p:cNvSpPr/>
          <p:nvPr/>
        </p:nvSpPr>
        <p:spPr>
          <a:xfrm>
            <a:off x="6007712" y="568181"/>
            <a:ext cx="6184288" cy="1077218"/>
          </a:xfrm>
          <a:prstGeom prst="rect">
            <a:avLst/>
          </a:prstGeom>
        </p:spPr>
        <p:txBody>
          <a:bodyPr wrap="square">
            <a:spAutoFit/>
          </a:bodyPr>
          <a:lstStyle/>
          <a:p>
            <a:r>
              <a:rPr lang="en-US" sz="1600" dirty="0"/>
              <a:t>                                               </a:t>
            </a:r>
            <a:r>
              <a:rPr lang="en-US" sz="1600" u="sng" dirty="0"/>
              <a:t>Offset RNAV approach</a:t>
            </a:r>
          </a:p>
          <a:p>
            <a:endParaRPr lang="en-US" sz="1600" u="sng" dirty="0"/>
          </a:p>
          <a:p>
            <a:r>
              <a:rPr lang="en-US" sz="1600" dirty="0"/>
              <a:t>The offset RNAV </a:t>
            </a:r>
            <a:r>
              <a:rPr lang="en-US" sz="1600" u="sng" dirty="0">
                <a:solidFill>
                  <a:srgbClr val="FFFF00"/>
                </a:solidFill>
              </a:rPr>
              <a:t>charted</a:t>
            </a:r>
            <a:r>
              <a:rPr lang="en-US" sz="1600" u="sng" dirty="0"/>
              <a:t> </a:t>
            </a:r>
            <a:r>
              <a:rPr lang="en-US" sz="1600" dirty="0"/>
              <a:t>and RNAV FMC </a:t>
            </a:r>
            <a:r>
              <a:rPr lang="en-US" sz="1600" u="sng" dirty="0">
                <a:solidFill>
                  <a:srgbClr val="FFFF00"/>
                </a:solidFill>
              </a:rPr>
              <a:t>coded</a:t>
            </a:r>
            <a:r>
              <a:rPr lang="en-US" sz="1600" dirty="0"/>
              <a:t> MAPs are </a:t>
            </a:r>
          </a:p>
          <a:p>
            <a:r>
              <a:rPr lang="en-US" sz="1600" i="1" dirty="0">
                <a:solidFill>
                  <a:srgbClr val="FF0000"/>
                </a:solidFill>
              </a:rPr>
              <a:t>not </a:t>
            </a:r>
            <a:r>
              <a:rPr lang="en-US" sz="1600" dirty="0">
                <a:solidFill>
                  <a:srgbClr val="FF0000"/>
                </a:solidFill>
              </a:rPr>
              <a:t>co-located </a:t>
            </a:r>
            <a:r>
              <a:rPr lang="en-US" sz="1600" dirty="0"/>
              <a:t> so as to provide vertical guidance to the threshold.    </a:t>
            </a:r>
          </a:p>
        </p:txBody>
      </p:sp>
      <p:grpSp>
        <p:nvGrpSpPr>
          <p:cNvPr id="3" name="Group 2" descr="Plan view of SOIA approach courses showing the differece in location of the charted MAP and FMC coded MAP for an offset RNAV (GPS) approach."/>
          <p:cNvGrpSpPr/>
          <p:nvPr/>
        </p:nvGrpSpPr>
        <p:grpSpPr>
          <a:xfrm>
            <a:off x="7741978" y="2016098"/>
            <a:ext cx="3752454" cy="3999044"/>
            <a:chOff x="7741978" y="2016098"/>
            <a:chExt cx="3752454" cy="3999044"/>
          </a:xfrm>
        </p:grpSpPr>
        <p:pic>
          <p:nvPicPr>
            <p:cNvPr id="19" name="Picture 18" descr="Plan view of SOIA NTZ and approach courses with differences between the charted and RNAV FMC coded  offset missed approach procedures. "/>
            <p:cNvPicPr>
              <a:picLocks noChangeAspect="1"/>
            </p:cNvPicPr>
            <p:nvPr/>
          </p:nvPicPr>
          <p:blipFill>
            <a:blip r:embed="rId4"/>
            <a:stretch>
              <a:fillRect/>
            </a:stretch>
          </p:blipFill>
          <p:spPr>
            <a:xfrm>
              <a:off x="7741978" y="2016098"/>
              <a:ext cx="3752454" cy="3999044"/>
            </a:xfrm>
            <a:prstGeom prst="rect">
              <a:avLst/>
            </a:prstGeom>
          </p:spPr>
        </p:pic>
        <p:sp>
          <p:nvSpPr>
            <p:cNvPr id="14" name="Rectangle 13"/>
            <p:cNvSpPr/>
            <p:nvPr/>
          </p:nvSpPr>
          <p:spPr>
            <a:xfrm>
              <a:off x="10067570" y="2019509"/>
              <a:ext cx="804328" cy="338554"/>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NTZ</a:t>
              </a:r>
            </a:p>
          </p:txBody>
        </p:sp>
      </p:grpSp>
      <p:sp>
        <p:nvSpPr>
          <p:cNvPr id="10" name="TextBox 9"/>
          <p:cNvSpPr txBox="1"/>
          <p:nvPr/>
        </p:nvSpPr>
        <p:spPr>
          <a:xfrm>
            <a:off x="4130552" y="2502543"/>
            <a:ext cx="3468532" cy="2554545"/>
          </a:xfrm>
          <a:prstGeom prst="rect">
            <a:avLst/>
          </a:prstGeom>
          <a:noFill/>
        </p:spPr>
        <p:txBody>
          <a:bodyPr wrap="square" rtlCol="0">
            <a:spAutoFit/>
          </a:bodyPr>
          <a:lstStyle/>
          <a:p>
            <a:r>
              <a:rPr lang="en-US" sz="1600" b="1" dirty="0">
                <a:solidFill>
                  <a:srgbClr val="FF0000"/>
                </a:solidFill>
              </a:rPr>
              <a:t>Pilots must always conduct the charted missed approach.</a:t>
            </a:r>
          </a:p>
          <a:p>
            <a:r>
              <a:rPr lang="en-US" sz="1600" b="1" dirty="0"/>
              <a:t> </a:t>
            </a:r>
            <a:r>
              <a:rPr lang="en-US" sz="1600" dirty="0"/>
              <a:t> </a:t>
            </a:r>
          </a:p>
          <a:p>
            <a:pPr marL="342900" indent="-342900">
              <a:buFont typeface="Arial" panose="020B0604020202020204" pitchFamily="34" charset="0"/>
              <a:buChar char="•"/>
            </a:pPr>
            <a:r>
              <a:rPr lang="en-US" sz="1600" dirty="0"/>
              <a:t>Heading mode must be initially used for the RNAV missed approach</a:t>
            </a:r>
            <a:r>
              <a:rPr lang="en-US" sz="1600" dirty="0">
                <a:solidFill>
                  <a:srgbClr val="FF66FF"/>
                </a:solidFill>
              </a:rPr>
              <a:t>.  Course information, if depicted inside the RNAV charted MAP, is not part of the authorized missed approach procedure.  </a:t>
            </a:r>
          </a:p>
        </p:txBody>
      </p:sp>
    </p:spTree>
    <p:extLst>
      <p:ext uri="{BB962C8B-B14F-4D97-AF65-F5344CB8AC3E}">
        <p14:creationId xmlns:p14="http://schemas.microsoft.com/office/powerpoint/2010/main" val="2570678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ttom blue border."/>
          <p:cNvSpPr/>
          <p:nvPr/>
        </p:nvSpPr>
        <p:spPr>
          <a:xfrm>
            <a:off x="0" y="6270464"/>
            <a:ext cx="12192000" cy="587536"/>
          </a:xfrm>
          <a:prstGeom prst="rect">
            <a:avLst/>
          </a:prstGeom>
          <a:solidFill>
            <a:srgbClr val="1D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ottom header with FAA logo."/>
          <p:cNvPicPr>
            <a:picLocks noChangeAspect="1"/>
          </p:cNvPicPr>
          <p:nvPr/>
        </p:nvPicPr>
        <p:blipFill>
          <a:blip r:embed="rId2"/>
          <a:stretch>
            <a:fillRect/>
          </a:stretch>
        </p:blipFill>
        <p:spPr>
          <a:xfrm>
            <a:off x="8485521" y="6270464"/>
            <a:ext cx="1440531" cy="537400"/>
          </a:xfrm>
          <a:prstGeom prst="rect">
            <a:avLst/>
          </a:prstGeom>
        </p:spPr>
      </p:pic>
      <p:sp>
        <p:nvSpPr>
          <p:cNvPr id="5" name="TextBox 4" descr="Page 18."/>
          <p:cNvSpPr txBox="1"/>
          <p:nvPr/>
        </p:nvSpPr>
        <p:spPr>
          <a:xfrm>
            <a:off x="11075728" y="6354498"/>
            <a:ext cx="415498" cy="369332"/>
          </a:xfrm>
          <a:prstGeom prst="rect">
            <a:avLst/>
          </a:prstGeom>
          <a:noFill/>
        </p:spPr>
        <p:txBody>
          <a:bodyPr wrap="none" rtlCol="0">
            <a:spAutoFit/>
          </a:bodyPr>
          <a:lstStyle/>
          <a:p>
            <a:r>
              <a:rPr lang="en-US" dirty="0"/>
              <a:t>18</a:t>
            </a:r>
          </a:p>
        </p:txBody>
      </p:sp>
      <p:sp>
        <p:nvSpPr>
          <p:cNvPr id="7" name="TextBox 6">
            <a:extLst>
              <a:ext uri="{FF2B5EF4-FFF2-40B4-BE49-F238E27FC236}">
                <a16:creationId xmlns:a16="http://schemas.microsoft.com/office/drawing/2014/main" id="{6456D485-0F91-449D-B5B5-489F5F058F60}"/>
              </a:ext>
            </a:extLst>
          </p:cNvPr>
          <p:cNvSpPr txBox="1"/>
          <p:nvPr/>
        </p:nvSpPr>
        <p:spPr>
          <a:xfrm>
            <a:off x="4273026" y="149616"/>
            <a:ext cx="3031727" cy="584775"/>
          </a:xfrm>
          <a:prstGeom prst="rect">
            <a:avLst/>
          </a:prstGeom>
          <a:noFill/>
        </p:spPr>
        <p:txBody>
          <a:bodyPr wrap="none" rtlCol="0">
            <a:spAutoFit/>
          </a:bodyPr>
          <a:lstStyle/>
          <a:p>
            <a:r>
              <a:rPr lang="en-US" sz="1400" dirty="0"/>
              <a:t>            </a:t>
            </a:r>
            <a:r>
              <a:rPr lang="en-US" dirty="0"/>
              <a:t>SOIA Questions </a:t>
            </a:r>
          </a:p>
          <a:p>
            <a:r>
              <a:rPr lang="en-US" sz="1400" dirty="0"/>
              <a:t>(Answers at the bottom of the page)</a:t>
            </a:r>
          </a:p>
        </p:txBody>
      </p:sp>
      <p:sp>
        <p:nvSpPr>
          <p:cNvPr id="2" name="TextBox 1"/>
          <p:cNvSpPr txBox="1"/>
          <p:nvPr/>
        </p:nvSpPr>
        <p:spPr>
          <a:xfrm>
            <a:off x="385719" y="84155"/>
            <a:ext cx="11906849" cy="5909310"/>
          </a:xfrm>
          <a:prstGeom prst="rect">
            <a:avLst/>
          </a:prstGeom>
          <a:noFill/>
        </p:spPr>
        <p:txBody>
          <a:bodyPr wrap="none" rtlCol="0">
            <a:spAutoFit/>
          </a:bodyPr>
          <a:lstStyle/>
          <a:p>
            <a:endParaRPr lang="en-US" dirty="0"/>
          </a:p>
          <a:p>
            <a:endParaRPr lang="en-US" dirty="0"/>
          </a:p>
          <a:p>
            <a:endParaRPr lang="en-US" dirty="0"/>
          </a:p>
          <a:p>
            <a:r>
              <a:rPr lang="en-US" dirty="0"/>
              <a:t>Question 1.  The SOIA offset PRM approach procedure can be thought of as:</a:t>
            </a:r>
          </a:p>
          <a:p>
            <a:r>
              <a:rPr lang="en-US" dirty="0"/>
              <a:t>          a.  an instrument approach with a visual segment</a:t>
            </a:r>
          </a:p>
          <a:p>
            <a:r>
              <a:rPr lang="en-US" dirty="0"/>
              <a:t>          b.  an instrument approach</a:t>
            </a:r>
          </a:p>
          <a:p>
            <a:r>
              <a:rPr lang="en-US" dirty="0"/>
              <a:t>          c.  a visual approach</a:t>
            </a:r>
          </a:p>
          <a:p>
            <a:endParaRPr lang="en-US" dirty="0"/>
          </a:p>
          <a:p>
            <a:r>
              <a:rPr lang="en-US" dirty="0"/>
              <a:t>Question 2  When conducting SOIA procedures, the aircraft are paired.  Prior to reaching the offset approach MAP,</a:t>
            </a:r>
          </a:p>
          <a:p>
            <a:r>
              <a:rPr lang="en-US" dirty="0"/>
              <a:t>                     the aircraft conducting the offset approach will always be positioned by ATC:</a:t>
            </a:r>
          </a:p>
          <a:p>
            <a:r>
              <a:rPr lang="en-US" dirty="0"/>
              <a:t>           a. slightly to the rear of the straight-in aircraft</a:t>
            </a:r>
          </a:p>
          <a:p>
            <a:r>
              <a:rPr lang="en-US" dirty="0"/>
              <a:t>           b. slightly ahead of the straight-in aircraft</a:t>
            </a:r>
          </a:p>
          <a:p>
            <a:r>
              <a:rPr lang="en-US" dirty="0"/>
              <a:t>           c.  either ahead of behind the straight-in aircraft</a:t>
            </a:r>
          </a:p>
          <a:p>
            <a:endParaRPr lang="en-US" dirty="0"/>
          </a:p>
          <a:p>
            <a:endParaRPr lang="en-US" dirty="0"/>
          </a:p>
          <a:p>
            <a:r>
              <a:rPr lang="en-US" dirty="0">
                <a:solidFill>
                  <a:srgbClr val="FFFF00"/>
                </a:solidFill>
              </a:rPr>
              <a:t>Answer 1:    a. The SOIA offset approach procedure is an instrument approach with a visual segment from </a:t>
            </a:r>
          </a:p>
          <a:p>
            <a:r>
              <a:rPr lang="en-US" dirty="0">
                <a:solidFill>
                  <a:srgbClr val="FFFF00"/>
                </a:solidFill>
              </a:rPr>
              <a:t>                           the offset MAP to the runway threshold.</a:t>
            </a:r>
          </a:p>
          <a:p>
            <a:endParaRPr lang="en-US" dirty="0"/>
          </a:p>
          <a:p>
            <a:r>
              <a:rPr lang="en-US" dirty="0">
                <a:solidFill>
                  <a:srgbClr val="FFFF00"/>
                </a:solidFill>
              </a:rPr>
              <a:t>Answer 2     a.  The offset aircraft will always be slightly to the rear so as to be in the best position to </a:t>
            </a:r>
          </a:p>
          <a:p>
            <a:r>
              <a:rPr lang="en-US" dirty="0">
                <a:solidFill>
                  <a:srgbClr val="FFFF00"/>
                </a:solidFill>
              </a:rPr>
              <a:t>                            visually acquire the straight-in aircraft.</a:t>
            </a:r>
          </a:p>
          <a:p>
            <a:endParaRPr lang="en-US" dirty="0">
              <a:solidFill>
                <a:srgbClr val="FFFF00"/>
              </a:solidFill>
            </a:endParaRPr>
          </a:p>
        </p:txBody>
      </p:sp>
    </p:spTree>
    <p:extLst>
      <p:ext uri="{BB962C8B-B14F-4D97-AF65-F5344CB8AC3E}">
        <p14:creationId xmlns:p14="http://schemas.microsoft.com/office/powerpoint/2010/main" val="417135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Bottom blue border "/>
          <p:cNvSpPr/>
          <p:nvPr/>
        </p:nvSpPr>
        <p:spPr>
          <a:xfrm>
            <a:off x="0" y="6270464"/>
            <a:ext cx="12192000" cy="587536"/>
          </a:xfrm>
          <a:prstGeom prst="rect">
            <a:avLst/>
          </a:prstGeom>
          <a:solidFill>
            <a:srgbClr val="1D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Bottom border with FAA logo"/>
          <p:cNvPicPr>
            <a:picLocks noChangeAspect="1"/>
          </p:cNvPicPr>
          <p:nvPr/>
        </p:nvPicPr>
        <p:blipFill>
          <a:blip r:embed="rId3"/>
          <a:stretch>
            <a:fillRect/>
          </a:stretch>
        </p:blipFill>
        <p:spPr>
          <a:xfrm>
            <a:off x="8485521" y="6270464"/>
            <a:ext cx="1440531" cy="537400"/>
          </a:xfrm>
          <a:prstGeom prst="rect">
            <a:avLst/>
          </a:prstGeom>
        </p:spPr>
      </p:pic>
      <p:sp>
        <p:nvSpPr>
          <p:cNvPr id="11" name="TextBox 10" descr="Page 1"/>
          <p:cNvSpPr txBox="1"/>
          <p:nvPr/>
        </p:nvSpPr>
        <p:spPr>
          <a:xfrm>
            <a:off x="11075728" y="6354498"/>
            <a:ext cx="301686" cy="369332"/>
          </a:xfrm>
          <a:prstGeom prst="rect">
            <a:avLst/>
          </a:prstGeom>
          <a:noFill/>
        </p:spPr>
        <p:txBody>
          <a:bodyPr wrap="none" rtlCol="0">
            <a:spAutoFit/>
          </a:bodyPr>
          <a:lstStyle/>
          <a:p>
            <a:r>
              <a:rPr lang="en-US" dirty="0"/>
              <a:t>1</a:t>
            </a:r>
          </a:p>
        </p:txBody>
      </p:sp>
      <p:sp>
        <p:nvSpPr>
          <p:cNvPr id="13" name="Rectangle 12">
            <a:extLst>
              <a:ext uri="{FF2B5EF4-FFF2-40B4-BE49-F238E27FC236}">
                <a16:creationId xmlns:a16="http://schemas.microsoft.com/office/drawing/2014/main" id="{AE96B99F-B5FF-4251-9AF4-9BB31CC89DE7}"/>
              </a:ext>
            </a:extLst>
          </p:cNvPr>
          <p:cNvSpPr/>
          <p:nvPr/>
        </p:nvSpPr>
        <p:spPr>
          <a:xfrm>
            <a:off x="366442" y="67223"/>
            <a:ext cx="11567590" cy="830997"/>
          </a:xfrm>
          <a:prstGeom prst="rect">
            <a:avLst/>
          </a:prstGeom>
          <a:noFill/>
        </p:spPr>
        <p:txBody>
          <a:bodyPr wrap="none" lIns="91440" tIns="45720" rIns="91440" bIns="45720">
            <a:spAutoFit/>
          </a:bodyPr>
          <a:lstStyle/>
          <a:p>
            <a:pPr algn="ctr"/>
            <a:r>
              <a:rPr lang="en-US" sz="2400" b="1" cap="none" spc="0" dirty="0">
                <a:ln w="6600">
                  <a:solidFill>
                    <a:schemeClr val="accent2"/>
                  </a:solidFill>
                  <a:prstDash val="solid"/>
                </a:ln>
                <a:solidFill>
                  <a:srgbClr val="FFFFFF"/>
                </a:solidFill>
                <a:effectLst>
                  <a:outerShdw dist="38100" dir="2700000" algn="tl" rotWithShape="0">
                    <a:schemeClr val="accent2"/>
                  </a:outerShdw>
                </a:effectLst>
              </a:rPr>
              <a:t>PRM Approaches to </a:t>
            </a:r>
          </a:p>
          <a:p>
            <a:pPr algn="ctr"/>
            <a:r>
              <a:rPr lang="en-US" sz="2400" b="1" cap="none" spc="0" dirty="0">
                <a:ln w="6600">
                  <a:solidFill>
                    <a:schemeClr val="accent2"/>
                  </a:solidFill>
                  <a:prstDash val="solid"/>
                </a:ln>
                <a:solidFill>
                  <a:srgbClr val="FFFFFF"/>
                </a:solidFill>
                <a:effectLst>
                  <a:outerShdw dist="38100" dir="2700000" algn="tl" rotWithShape="0">
                    <a:schemeClr val="accent2"/>
                  </a:outerShdw>
                </a:effectLst>
              </a:rPr>
              <a:t>                                                  Closely Spaced Runways                                                    </a:t>
            </a:r>
          </a:p>
        </p:txBody>
      </p:sp>
      <p:sp>
        <p:nvSpPr>
          <p:cNvPr id="5" name="TextBox 4"/>
          <p:cNvSpPr txBox="1"/>
          <p:nvPr/>
        </p:nvSpPr>
        <p:spPr>
          <a:xfrm>
            <a:off x="4172288" y="1942931"/>
            <a:ext cx="3706464" cy="1815882"/>
          </a:xfrm>
          <a:prstGeom prst="rect">
            <a:avLst/>
          </a:prstGeom>
          <a:noFill/>
        </p:spPr>
        <p:txBody>
          <a:bodyPr wrap="none" rtlCol="0">
            <a:spAutoFit/>
          </a:bodyPr>
          <a:lstStyle/>
          <a:p>
            <a:pPr marL="285750" indent="-285750">
              <a:buFont typeface="Arial" panose="020B0604020202020204" pitchFamily="34" charset="0"/>
              <a:buChar char="•"/>
            </a:pPr>
            <a:r>
              <a:rPr lang="en-US" sz="1600" dirty="0"/>
              <a:t>PRM approaches are independent, </a:t>
            </a:r>
          </a:p>
          <a:p>
            <a:r>
              <a:rPr lang="en-US" sz="1600" dirty="0"/>
              <a:t>simultaneous operations to runways </a:t>
            </a:r>
          </a:p>
          <a:p>
            <a:r>
              <a:rPr lang="en-US" sz="1600" dirty="0"/>
              <a:t>spaced </a:t>
            </a:r>
            <a:r>
              <a:rPr lang="en-US" sz="1600" dirty="0">
                <a:solidFill>
                  <a:srgbClr val="FFFF00"/>
                </a:solidFill>
              </a:rPr>
              <a:t>between </a:t>
            </a:r>
            <a:r>
              <a:rPr lang="en-US" sz="1600" dirty="0" smtClean="0">
                <a:solidFill>
                  <a:srgbClr val="FFFF00"/>
                </a:solidFill>
              </a:rPr>
              <a:t>2500 </a:t>
            </a:r>
            <a:r>
              <a:rPr lang="en-US" sz="1600" dirty="0">
                <a:solidFill>
                  <a:srgbClr val="FFFF00"/>
                </a:solidFill>
              </a:rPr>
              <a:t>and less than </a:t>
            </a:r>
          </a:p>
          <a:p>
            <a:r>
              <a:rPr lang="en-US" sz="1600" dirty="0">
                <a:solidFill>
                  <a:srgbClr val="FFFF00"/>
                </a:solidFill>
              </a:rPr>
              <a:t>4300 feet apart</a:t>
            </a:r>
            <a:r>
              <a:rPr lang="en-US" sz="1600" dirty="0"/>
              <a:t>.  The approach courses </a:t>
            </a:r>
          </a:p>
          <a:p>
            <a:r>
              <a:rPr lang="en-US" sz="1600" dirty="0"/>
              <a:t>are normally parallel but may be offset</a:t>
            </a:r>
          </a:p>
          <a:p>
            <a:r>
              <a:rPr lang="en-US" sz="1600" dirty="0"/>
              <a:t> by between 2.5 and 3.0 degrees </a:t>
            </a:r>
          </a:p>
          <a:p>
            <a:r>
              <a:rPr lang="en-US" sz="1600" dirty="0"/>
              <a:t>depending on the runway separation. </a:t>
            </a:r>
          </a:p>
        </p:txBody>
      </p:sp>
      <p:pic>
        <p:nvPicPr>
          <p:cNvPr id="7" name="Picture 6" descr="RNAV (GPS) PRM Y 10R IAP.">
            <a:extLst>
              <a:ext uri="{FF2B5EF4-FFF2-40B4-BE49-F238E27FC236}">
                <a16:creationId xmlns:a16="http://schemas.microsoft.com/office/drawing/2014/main" id="{44A1908F-EF61-4599-A827-C2B5D83DACE4}"/>
              </a:ext>
            </a:extLst>
          </p:cNvPr>
          <p:cNvPicPr>
            <a:picLocks noChangeAspect="1"/>
          </p:cNvPicPr>
          <p:nvPr/>
        </p:nvPicPr>
        <p:blipFill>
          <a:blip r:embed="rId4"/>
          <a:stretch>
            <a:fillRect/>
          </a:stretch>
        </p:blipFill>
        <p:spPr>
          <a:xfrm>
            <a:off x="88495" y="180869"/>
            <a:ext cx="3919922" cy="6088565"/>
          </a:xfrm>
          <a:prstGeom prst="rect">
            <a:avLst/>
          </a:prstGeom>
        </p:spPr>
      </p:pic>
      <p:pic>
        <p:nvPicPr>
          <p:cNvPr id="8" name="Picture 7" descr="ILS PRM Rwy 8L (CAT II &amp; III) IAP.">
            <a:extLst>
              <a:ext uri="{FF2B5EF4-FFF2-40B4-BE49-F238E27FC236}">
                <a16:creationId xmlns:a16="http://schemas.microsoft.com/office/drawing/2014/main" id="{DEA241E4-5D33-4472-B3EC-BC7CC23B8A5C}"/>
              </a:ext>
            </a:extLst>
          </p:cNvPr>
          <p:cNvPicPr>
            <a:picLocks noChangeAspect="1"/>
          </p:cNvPicPr>
          <p:nvPr/>
        </p:nvPicPr>
        <p:blipFill>
          <a:blip r:embed="rId5"/>
          <a:stretch>
            <a:fillRect/>
          </a:stretch>
        </p:blipFill>
        <p:spPr>
          <a:xfrm>
            <a:off x="8224497" y="180870"/>
            <a:ext cx="3909475" cy="6080498"/>
          </a:xfrm>
          <a:prstGeom prst="rect">
            <a:avLst/>
          </a:prstGeom>
        </p:spPr>
      </p:pic>
      <p:sp>
        <p:nvSpPr>
          <p:cNvPr id="2" name="Rectangle 1">
            <a:extLst>
              <a:ext uri="{FF2B5EF4-FFF2-40B4-BE49-F238E27FC236}">
                <a16:creationId xmlns:a16="http://schemas.microsoft.com/office/drawing/2014/main" id="{EDD397DB-F9E0-433E-9F6F-EB05545933E2}"/>
              </a:ext>
            </a:extLst>
          </p:cNvPr>
          <p:cNvSpPr/>
          <p:nvPr/>
        </p:nvSpPr>
        <p:spPr>
          <a:xfrm>
            <a:off x="5024582" y="5456641"/>
            <a:ext cx="2142836" cy="646331"/>
          </a:xfrm>
          <a:prstGeom prst="rect">
            <a:avLst/>
          </a:prstGeom>
        </p:spPr>
        <p:txBody>
          <a:bodyPr wrap="square">
            <a:spAutoFit/>
          </a:bodyPr>
          <a:lstStyle/>
          <a:p>
            <a:r>
              <a:rPr lang="en-US" dirty="0">
                <a:solidFill>
                  <a:srgbClr val="FFFF00"/>
                </a:solidFill>
              </a:rPr>
              <a:t>Chart examples                                                                                                                             </a:t>
            </a:r>
          </a:p>
          <a:p>
            <a:r>
              <a:rPr lang="en-US" dirty="0">
                <a:solidFill>
                  <a:srgbClr val="FFFF00"/>
                </a:solidFill>
              </a:rPr>
              <a:t>   not current</a:t>
            </a:r>
          </a:p>
        </p:txBody>
      </p:sp>
    </p:spTree>
    <p:extLst>
      <p:ext uri="{BB962C8B-B14F-4D97-AF65-F5344CB8AC3E}">
        <p14:creationId xmlns:p14="http://schemas.microsoft.com/office/powerpoint/2010/main" val="3115134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ttom blue border."/>
          <p:cNvSpPr/>
          <p:nvPr/>
        </p:nvSpPr>
        <p:spPr>
          <a:xfrm>
            <a:off x="0" y="6270464"/>
            <a:ext cx="12192000" cy="587536"/>
          </a:xfrm>
          <a:prstGeom prst="rect">
            <a:avLst/>
          </a:prstGeom>
          <a:solidFill>
            <a:srgbClr val="1D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ottom border iwth FAA logo."/>
          <p:cNvPicPr>
            <a:picLocks noChangeAspect="1"/>
          </p:cNvPicPr>
          <p:nvPr/>
        </p:nvPicPr>
        <p:blipFill>
          <a:blip r:embed="rId2"/>
          <a:stretch>
            <a:fillRect/>
          </a:stretch>
        </p:blipFill>
        <p:spPr>
          <a:xfrm>
            <a:off x="8485521" y="6270464"/>
            <a:ext cx="1440531" cy="537400"/>
          </a:xfrm>
          <a:prstGeom prst="rect">
            <a:avLst/>
          </a:prstGeom>
        </p:spPr>
      </p:pic>
      <p:sp>
        <p:nvSpPr>
          <p:cNvPr id="5" name="TextBox 4" descr="Page 19."/>
          <p:cNvSpPr txBox="1"/>
          <p:nvPr/>
        </p:nvSpPr>
        <p:spPr>
          <a:xfrm>
            <a:off x="11075728" y="6354498"/>
            <a:ext cx="415498" cy="369332"/>
          </a:xfrm>
          <a:prstGeom prst="rect">
            <a:avLst/>
          </a:prstGeom>
          <a:noFill/>
        </p:spPr>
        <p:txBody>
          <a:bodyPr wrap="none" rtlCol="0">
            <a:spAutoFit/>
          </a:bodyPr>
          <a:lstStyle/>
          <a:p>
            <a:r>
              <a:rPr lang="en-US" dirty="0"/>
              <a:t>19</a:t>
            </a:r>
          </a:p>
        </p:txBody>
      </p:sp>
      <p:sp>
        <p:nvSpPr>
          <p:cNvPr id="2" name="Rectangle 1"/>
          <p:cNvSpPr/>
          <p:nvPr/>
        </p:nvSpPr>
        <p:spPr>
          <a:xfrm>
            <a:off x="412166" y="340214"/>
            <a:ext cx="11079060" cy="6186309"/>
          </a:xfrm>
          <a:prstGeom prst="rect">
            <a:avLst/>
          </a:prstGeom>
        </p:spPr>
        <p:txBody>
          <a:bodyPr wrap="square">
            <a:spAutoFit/>
          </a:bodyPr>
          <a:lstStyle/>
          <a:p>
            <a:r>
              <a:rPr lang="en-US" dirty="0"/>
              <a:t>Question 3  If ATC advises the aircraft conducting the SOIA offset approach that there is traffic on the adjacent straight-in final, the offset aircraft is authorized to continue past the MAP for a landing if:</a:t>
            </a:r>
          </a:p>
          <a:p>
            <a:r>
              <a:rPr lang="en-US" dirty="0"/>
              <a:t>          a.  the straight-in aircraft is in sight</a:t>
            </a:r>
          </a:p>
          <a:p>
            <a:r>
              <a:rPr lang="en-US" dirty="0"/>
              <a:t>          b.  the straight-in aircraft and the runway threshold are in sight</a:t>
            </a:r>
          </a:p>
          <a:p>
            <a:r>
              <a:rPr lang="en-US" dirty="0"/>
              <a:t>          c.   the straight-in aircraft and the runway threshold are in sight, the pilot reports to ATC that </a:t>
            </a:r>
          </a:p>
          <a:p>
            <a:r>
              <a:rPr lang="en-US" dirty="0"/>
              <a:t>              traffic is in sight</a:t>
            </a:r>
          </a:p>
          <a:p>
            <a:endParaRPr lang="en-US" dirty="0"/>
          </a:p>
          <a:p>
            <a:r>
              <a:rPr lang="en-US" dirty="0"/>
              <a:t>Question 4.  Your FMS map display depicts the RNAV (GPS) PRM missed approach begins at about the  </a:t>
            </a:r>
          </a:p>
          <a:p>
            <a:r>
              <a:rPr lang="en-US" dirty="0"/>
              <a:t>    runway threshold: </a:t>
            </a:r>
          </a:p>
          <a:p>
            <a:r>
              <a:rPr lang="en-US" dirty="0"/>
              <a:t>          a. there is an error in the coding</a:t>
            </a:r>
          </a:p>
          <a:p>
            <a:r>
              <a:rPr lang="en-US" dirty="0"/>
              <a:t>          b. the coding is correct but the map depiction does not initially represent the charted missed  </a:t>
            </a:r>
          </a:p>
          <a:p>
            <a:r>
              <a:rPr lang="en-US" dirty="0"/>
              <a:t>                 approach procedure</a:t>
            </a:r>
          </a:p>
          <a:p>
            <a:r>
              <a:rPr lang="en-US" dirty="0"/>
              <a:t>          c. the coding is correct and a pilot can follow the course as depicted on the map display</a:t>
            </a:r>
          </a:p>
          <a:p>
            <a:endParaRPr lang="en-US" dirty="0">
              <a:solidFill>
                <a:srgbClr val="FFFF00"/>
              </a:solidFill>
            </a:endParaRPr>
          </a:p>
          <a:p>
            <a:r>
              <a:rPr lang="en-US" dirty="0">
                <a:solidFill>
                  <a:srgbClr val="FFFF00"/>
                </a:solidFill>
              </a:rPr>
              <a:t>Answer 3     c.  All three are required.  Remember that ATC is </a:t>
            </a:r>
            <a:r>
              <a:rPr lang="en-US" dirty="0">
                <a:solidFill>
                  <a:srgbClr val="FF0000"/>
                </a:solidFill>
              </a:rPr>
              <a:t>not required </a:t>
            </a:r>
            <a:r>
              <a:rPr lang="en-US" dirty="0">
                <a:solidFill>
                  <a:srgbClr val="FFFF00"/>
                </a:solidFill>
              </a:rPr>
              <a:t>to acknowledge the aircraft’s </a:t>
            </a:r>
          </a:p>
          <a:p>
            <a:r>
              <a:rPr lang="en-US" dirty="0">
                <a:solidFill>
                  <a:srgbClr val="FFFF00"/>
                </a:solidFill>
              </a:rPr>
              <a:t>                           “traffic in sight” transmission.</a:t>
            </a:r>
          </a:p>
          <a:p>
            <a:endParaRPr lang="en-US" dirty="0"/>
          </a:p>
          <a:p>
            <a:r>
              <a:rPr lang="en-US" dirty="0">
                <a:solidFill>
                  <a:srgbClr val="FFFF00"/>
                </a:solidFill>
              </a:rPr>
              <a:t>Answer 4:    b. The coding is correct, but the depiction of the missed approach beginning near the</a:t>
            </a:r>
          </a:p>
          <a:p>
            <a:r>
              <a:rPr lang="en-US" dirty="0">
                <a:solidFill>
                  <a:srgbClr val="FFFF00"/>
                </a:solidFill>
              </a:rPr>
              <a:t>                          runway threshold does not initially represent the charted missed approach procedure.   </a:t>
            </a:r>
          </a:p>
          <a:p>
            <a:r>
              <a:rPr lang="en-US" dirty="0">
                <a:solidFill>
                  <a:srgbClr val="FFFF00"/>
                </a:solidFill>
              </a:rPr>
              <a:t>                          </a:t>
            </a:r>
            <a:r>
              <a:rPr lang="en-US" dirty="0">
                <a:solidFill>
                  <a:srgbClr val="FF0000"/>
                </a:solidFill>
              </a:rPr>
              <a:t>Always execute the charted missed approach.</a:t>
            </a:r>
          </a:p>
          <a:p>
            <a:r>
              <a:rPr lang="en-US" dirty="0"/>
              <a:t>     </a:t>
            </a:r>
          </a:p>
          <a:p>
            <a:r>
              <a:rPr lang="en-US" dirty="0"/>
              <a:t>  </a:t>
            </a:r>
          </a:p>
        </p:txBody>
      </p:sp>
    </p:spTree>
    <p:extLst>
      <p:ext uri="{BB962C8B-B14F-4D97-AF65-F5344CB8AC3E}">
        <p14:creationId xmlns:p14="http://schemas.microsoft.com/office/powerpoint/2010/main" val="3386200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ttom blue border."/>
          <p:cNvSpPr/>
          <p:nvPr/>
        </p:nvSpPr>
        <p:spPr>
          <a:xfrm>
            <a:off x="0" y="6270464"/>
            <a:ext cx="12192000" cy="587536"/>
          </a:xfrm>
          <a:prstGeom prst="rect">
            <a:avLst/>
          </a:prstGeom>
          <a:solidFill>
            <a:srgbClr val="1D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ottom border with FAA logo. "/>
          <p:cNvPicPr>
            <a:picLocks noChangeAspect="1"/>
          </p:cNvPicPr>
          <p:nvPr/>
        </p:nvPicPr>
        <p:blipFill>
          <a:blip r:embed="rId3"/>
          <a:stretch>
            <a:fillRect/>
          </a:stretch>
        </p:blipFill>
        <p:spPr>
          <a:xfrm>
            <a:off x="8485521" y="6270464"/>
            <a:ext cx="1440531" cy="537400"/>
          </a:xfrm>
          <a:prstGeom prst="rect">
            <a:avLst/>
          </a:prstGeom>
        </p:spPr>
      </p:pic>
      <p:sp>
        <p:nvSpPr>
          <p:cNvPr id="5" name="TextBox 4" descr="Page 20."/>
          <p:cNvSpPr txBox="1"/>
          <p:nvPr/>
        </p:nvSpPr>
        <p:spPr>
          <a:xfrm>
            <a:off x="11075728" y="6354498"/>
            <a:ext cx="415498" cy="369332"/>
          </a:xfrm>
          <a:prstGeom prst="rect">
            <a:avLst/>
          </a:prstGeom>
          <a:noFill/>
        </p:spPr>
        <p:txBody>
          <a:bodyPr wrap="none" rtlCol="0">
            <a:spAutoFit/>
          </a:bodyPr>
          <a:lstStyle/>
          <a:p>
            <a:r>
              <a:rPr lang="en-US" dirty="0"/>
              <a:t>20</a:t>
            </a:r>
          </a:p>
        </p:txBody>
      </p:sp>
      <p:sp>
        <p:nvSpPr>
          <p:cNvPr id="2" name="Rectangle 1"/>
          <p:cNvSpPr/>
          <p:nvPr/>
        </p:nvSpPr>
        <p:spPr>
          <a:xfrm>
            <a:off x="412166" y="340214"/>
            <a:ext cx="11079060" cy="5909310"/>
          </a:xfrm>
          <a:prstGeom prst="rect">
            <a:avLst/>
          </a:prstGeom>
        </p:spPr>
        <p:txBody>
          <a:bodyPr wrap="square">
            <a:spAutoFit/>
          </a:bodyPr>
          <a:lstStyle/>
          <a:p>
            <a:r>
              <a:rPr lang="en-US" dirty="0"/>
              <a:t>Question 5  Why is the RNAV approach coded in the FMC so that the missed approach does not begin</a:t>
            </a:r>
          </a:p>
          <a:p>
            <a:r>
              <a:rPr lang="en-US" dirty="0"/>
              <a:t>    at the charted MAP:</a:t>
            </a:r>
          </a:p>
          <a:p>
            <a:r>
              <a:rPr lang="en-US" dirty="0"/>
              <a:t>          a.  To assist ATC in providing traffic avoidance in the visual segment.</a:t>
            </a:r>
          </a:p>
          <a:p>
            <a:r>
              <a:rPr lang="en-US" dirty="0"/>
              <a:t>          b.  To assist ATC in providing wake separation in the visual segment.</a:t>
            </a:r>
          </a:p>
          <a:p>
            <a:r>
              <a:rPr lang="en-US" dirty="0"/>
              <a:t>          c.   To provide vertical guidance to the threshold. </a:t>
            </a:r>
          </a:p>
          <a:p>
            <a:endParaRPr lang="en-US" dirty="0"/>
          </a:p>
          <a:p>
            <a:r>
              <a:rPr lang="en-US" dirty="0"/>
              <a:t>Question 6.  After passing the MAP you lose sight of either the traffic you are following or the runway  </a:t>
            </a:r>
          </a:p>
          <a:p>
            <a:r>
              <a:rPr lang="en-US" dirty="0"/>
              <a:t>      threshold:  </a:t>
            </a:r>
          </a:p>
          <a:p>
            <a:r>
              <a:rPr lang="en-US" dirty="0"/>
              <a:t>          a. continue the approach because it is a visual segment.</a:t>
            </a:r>
          </a:p>
          <a:p>
            <a:r>
              <a:rPr lang="en-US" dirty="0"/>
              <a:t>          b. execute a missed approach and inform ATC of that fact. </a:t>
            </a:r>
          </a:p>
          <a:p>
            <a:r>
              <a:rPr lang="en-US" dirty="0"/>
              <a:t>          c.  report to ATC that you have lost sight of the aircraft or the runway.</a:t>
            </a:r>
          </a:p>
          <a:p>
            <a:endParaRPr lang="en-US" dirty="0">
              <a:solidFill>
                <a:srgbClr val="FFFF00"/>
              </a:solidFill>
            </a:endParaRPr>
          </a:p>
          <a:p>
            <a:endParaRPr lang="en-US" dirty="0">
              <a:solidFill>
                <a:srgbClr val="FFFF00"/>
              </a:solidFill>
            </a:endParaRPr>
          </a:p>
          <a:p>
            <a:r>
              <a:rPr lang="en-US" dirty="0">
                <a:solidFill>
                  <a:srgbClr val="FFFF00"/>
                </a:solidFill>
              </a:rPr>
              <a:t>Answer 5     c.  Pilots will have a vertical reference to the runway threshold, for maneuvering and wake </a:t>
            </a:r>
          </a:p>
          <a:p>
            <a:r>
              <a:rPr lang="en-US" dirty="0">
                <a:solidFill>
                  <a:srgbClr val="FFFF00"/>
                </a:solidFill>
              </a:rPr>
              <a:t>                              avoidance purposes.</a:t>
            </a:r>
          </a:p>
          <a:p>
            <a:endParaRPr lang="en-US" dirty="0"/>
          </a:p>
          <a:p>
            <a:r>
              <a:rPr lang="en-US" dirty="0">
                <a:solidFill>
                  <a:srgbClr val="FFFF00"/>
                </a:solidFill>
              </a:rPr>
              <a:t>Answer 6:    b.  Inform ATC you are executing a missed approach. Follow the published missed approach  </a:t>
            </a:r>
          </a:p>
          <a:p>
            <a:r>
              <a:rPr lang="en-US" dirty="0">
                <a:solidFill>
                  <a:srgbClr val="FFFF00"/>
                </a:solidFill>
              </a:rPr>
              <a:t>                              unless otherwise instructed by ATC.    </a:t>
            </a:r>
          </a:p>
          <a:p>
            <a:r>
              <a:rPr lang="en-US" dirty="0">
                <a:solidFill>
                  <a:srgbClr val="FFFF00"/>
                </a:solidFill>
              </a:rPr>
              <a:t>                          </a:t>
            </a:r>
            <a:endParaRPr lang="en-US" dirty="0">
              <a:solidFill>
                <a:srgbClr val="FF0000"/>
              </a:solidFill>
            </a:endParaRPr>
          </a:p>
          <a:p>
            <a:r>
              <a:rPr lang="en-US" dirty="0"/>
              <a:t>     </a:t>
            </a:r>
          </a:p>
          <a:p>
            <a:r>
              <a:rPr lang="en-US" dirty="0"/>
              <a:t>  </a:t>
            </a:r>
          </a:p>
        </p:txBody>
      </p:sp>
      <p:sp>
        <p:nvSpPr>
          <p:cNvPr id="7" name="Rectangle 6">
            <a:extLst>
              <a:ext uri="{FF2B5EF4-FFF2-40B4-BE49-F238E27FC236}">
                <a16:creationId xmlns:a16="http://schemas.microsoft.com/office/drawing/2014/main" id="{2EEE43A8-94D4-4251-87CE-065BFE59B728}"/>
              </a:ext>
            </a:extLst>
          </p:cNvPr>
          <p:cNvSpPr/>
          <p:nvPr/>
        </p:nvSpPr>
        <p:spPr>
          <a:xfrm>
            <a:off x="2317529" y="5876353"/>
            <a:ext cx="6096000" cy="369332"/>
          </a:xfrm>
          <a:prstGeom prst="rect">
            <a:avLst/>
          </a:prstGeom>
        </p:spPr>
        <p:txBody>
          <a:bodyPr>
            <a:spAutoFit/>
          </a:bodyPr>
          <a:lstStyle/>
          <a:p>
            <a:r>
              <a:rPr lang="en-US" dirty="0"/>
              <a:t>End Simultaneous Offset Instrument Approach (SOIA)</a:t>
            </a:r>
          </a:p>
        </p:txBody>
      </p:sp>
    </p:spTree>
    <p:extLst>
      <p:ext uri="{BB962C8B-B14F-4D97-AF65-F5344CB8AC3E}">
        <p14:creationId xmlns:p14="http://schemas.microsoft.com/office/powerpoint/2010/main" val="3669697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ttom blue border."/>
          <p:cNvSpPr/>
          <p:nvPr/>
        </p:nvSpPr>
        <p:spPr>
          <a:xfrm>
            <a:off x="0" y="6270464"/>
            <a:ext cx="12192000" cy="587536"/>
          </a:xfrm>
          <a:prstGeom prst="rect">
            <a:avLst/>
          </a:prstGeom>
          <a:solidFill>
            <a:srgbClr val="1D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ottom border with FAA logo."/>
          <p:cNvPicPr>
            <a:picLocks noChangeAspect="1"/>
          </p:cNvPicPr>
          <p:nvPr/>
        </p:nvPicPr>
        <p:blipFill>
          <a:blip r:embed="rId2"/>
          <a:stretch>
            <a:fillRect/>
          </a:stretch>
        </p:blipFill>
        <p:spPr>
          <a:xfrm>
            <a:off x="8485521" y="6270464"/>
            <a:ext cx="1440531" cy="537400"/>
          </a:xfrm>
          <a:prstGeom prst="rect">
            <a:avLst/>
          </a:prstGeom>
        </p:spPr>
      </p:pic>
      <p:sp>
        <p:nvSpPr>
          <p:cNvPr id="5" name="TextBox 4" descr="Page 21."/>
          <p:cNvSpPr txBox="1"/>
          <p:nvPr/>
        </p:nvSpPr>
        <p:spPr>
          <a:xfrm>
            <a:off x="11075728" y="6354498"/>
            <a:ext cx="415498" cy="369332"/>
          </a:xfrm>
          <a:prstGeom prst="rect">
            <a:avLst/>
          </a:prstGeom>
          <a:noFill/>
        </p:spPr>
        <p:txBody>
          <a:bodyPr wrap="none" rtlCol="0">
            <a:spAutoFit/>
          </a:bodyPr>
          <a:lstStyle/>
          <a:p>
            <a:r>
              <a:rPr lang="en-US" dirty="0"/>
              <a:t>21</a:t>
            </a:r>
          </a:p>
        </p:txBody>
      </p:sp>
      <p:sp>
        <p:nvSpPr>
          <p:cNvPr id="7" name="Rectangle 6">
            <a:extLst>
              <a:ext uri="{FF2B5EF4-FFF2-40B4-BE49-F238E27FC236}">
                <a16:creationId xmlns:a16="http://schemas.microsoft.com/office/drawing/2014/main" id="{84FB94DF-0E83-4278-8660-FBA4F92396C0}"/>
              </a:ext>
            </a:extLst>
          </p:cNvPr>
          <p:cNvSpPr/>
          <p:nvPr/>
        </p:nvSpPr>
        <p:spPr>
          <a:xfrm>
            <a:off x="106137" y="0"/>
            <a:ext cx="11967110" cy="6280502"/>
          </a:xfrm>
          <a:prstGeom prst="rect">
            <a:avLst/>
          </a:prstGeom>
        </p:spPr>
        <p:txBody>
          <a:bodyPr wrap="square">
            <a:spAutoFit/>
          </a:bodyPr>
          <a:lstStyle/>
          <a:p>
            <a:pPr>
              <a:lnSpc>
                <a:spcPct val="107000"/>
              </a:lnSpc>
            </a:pPr>
            <a:r>
              <a:rPr lang="en-US" sz="1300" b="1" dirty="0">
                <a:ea typeface="Calibri" panose="020F0502020204030204" pitchFamily="34" charset="0"/>
                <a:cs typeface="Times New Roman" panose="02020603050405020304" pitchFamily="18" charset="0"/>
              </a:rPr>
              <a:t>                                                                                                       </a:t>
            </a:r>
            <a:r>
              <a:rPr lang="en-US" sz="1600" b="1" dirty="0">
                <a:ea typeface="Calibri" panose="020F0502020204030204" pitchFamily="34" charset="0"/>
                <a:cs typeface="Times New Roman" panose="02020603050405020304" pitchFamily="18" charset="0"/>
              </a:rPr>
              <a:t>Recap (Review is Optional)</a:t>
            </a:r>
          </a:p>
          <a:p>
            <a:r>
              <a:rPr lang="en-US" sz="1600" b="1" i="1" dirty="0">
                <a:solidFill>
                  <a:srgbClr val="FFFF00"/>
                </a:solidFill>
                <a:ea typeface="Calibri" panose="020F0502020204030204" pitchFamily="34" charset="0"/>
                <a:cs typeface="Times New Roman" panose="02020603050405020304" pitchFamily="18" charset="0"/>
              </a:rPr>
              <a:t>PRM Approach</a:t>
            </a:r>
            <a:r>
              <a:rPr lang="en-US" sz="1600" i="1" dirty="0">
                <a:solidFill>
                  <a:srgbClr val="FFFF00"/>
                </a:solidFill>
                <a:ea typeface="Calibri" panose="020F0502020204030204" pitchFamily="34" charset="0"/>
                <a:cs typeface="Times New Roman" panose="02020603050405020304" pitchFamily="18" charset="0"/>
              </a:rPr>
              <a:t>     </a:t>
            </a:r>
          </a:p>
          <a:p>
            <a:endParaRPr lang="en-US" sz="1600" dirty="0">
              <a:solidFill>
                <a:srgbClr val="000000"/>
              </a:solidFill>
              <a:ea typeface="Times New Roman" panose="02020603050405020304" pitchFamily="18" charset="0"/>
              <a:cs typeface="Times New Roman" panose="02020603050405020304" pitchFamily="18" charset="0"/>
            </a:endParaRPr>
          </a:p>
          <a:p>
            <a:r>
              <a:rPr lang="en-US" sz="1600" dirty="0">
                <a:solidFill>
                  <a:srgbClr val="000000"/>
                </a:solidFill>
                <a:ea typeface="Times New Roman" panose="02020603050405020304" pitchFamily="18" charset="0"/>
                <a:cs typeface="Times New Roman" panose="02020603050405020304" pitchFamily="18" charset="0"/>
              </a:rPr>
              <a:t> </a:t>
            </a:r>
            <a:r>
              <a:rPr lang="en-US" sz="1600" dirty="0">
                <a:solidFill>
                  <a:srgbClr val="FFFF00"/>
                </a:solidFill>
                <a:ea typeface="Times New Roman" panose="02020603050405020304" pitchFamily="18" charset="0"/>
                <a:cs typeface="Times New Roman" panose="02020603050405020304" pitchFamily="18" charset="0"/>
              </a:rPr>
              <a:t>The AAUP brief includes:</a:t>
            </a:r>
          </a:p>
          <a:p>
            <a:pPr marL="119063" indent="-119063">
              <a:buFontTx/>
              <a:buChar char="-"/>
            </a:pPr>
            <a:r>
              <a:rPr lang="en-US" sz="1600" dirty="0">
                <a:solidFill>
                  <a:srgbClr val="FFFF00"/>
                </a:solidFill>
                <a:ea typeface="Times New Roman" panose="02020603050405020304" pitchFamily="18" charset="0"/>
                <a:cs typeface="Times New Roman" panose="02020603050405020304" pitchFamily="18" charset="0"/>
              </a:rPr>
              <a:t>        reviewing the procedure for executing a breakout. </a:t>
            </a:r>
          </a:p>
          <a:p>
            <a:pPr marL="115888" indent="-115888">
              <a:buFontTx/>
              <a:buChar char="-"/>
            </a:pPr>
            <a:r>
              <a:rPr lang="en-US" sz="1600" dirty="0">
                <a:solidFill>
                  <a:srgbClr val="FFFF00"/>
                </a:solidFill>
                <a:ea typeface="Times New Roman" panose="02020603050405020304" pitchFamily="18" charset="0"/>
                <a:cs typeface="Times New Roman" panose="02020603050405020304" pitchFamily="18" charset="0"/>
              </a:rPr>
              <a:t>        reviewing </a:t>
            </a:r>
            <a:r>
              <a:rPr lang="en-US" sz="1600" dirty="0">
                <a:solidFill>
                  <a:srgbClr val="FF0000"/>
                </a:solidFill>
                <a:ea typeface="Times New Roman" panose="02020603050405020304" pitchFamily="18" charset="0"/>
                <a:cs typeface="Times New Roman" panose="02020603050405020304" pitchFamily="18" charset="0"/>
              </a:rPr>
              <a:t>the breakout phraseology</a:t>
            </a:r>
            <a:r>
              <a:rPr lang="en-US" sz="1600" dirty="0">
                <a:solidFill>
                  <a:srgbClr val="FFFF00"/>
                </a:solidFill>
                <a:ea typeface="Times New Roman" panose="02020603050405020304" pitchFamily="18" charset="0"/>
                <a:cs typeface="Times New Roman" panose="02020603050405020304" pitchFamily="18" charset="0"/>
              </a:rPr>
              <a:t>: “Traffic alert (call sign) turn (L/R) immediately climb/descend and maintain (altitude).”</a:t>
            </a:r>
          </a:p>
          <a:p>
            <a:pPr marL="115888" indent="-115888">
              <a:buFontTx/>
              <a:buChar char="-"/>
            </a:pPr>
            <a:r>
              <a:rPr lang="en-US" sz="1600" dirty="0">
                <a:solidFill>
                  <a:srgbClr val="FFFF00"/>
                </a:solidFill>
                <a:ea typeface="Times New Roman" panose="02020603050405020304" pitchFamily="18" charset="0"/>
                <a:cs typeface="Times New Roman" panose="02020603050405020304" pitchFamily="18" charset="0"/>
              </a:rPr>
              <a:t>        noting that all </a:t>
            </a:r>
            <a:r>
              <a:rPr lang="en-US" sz="1600" dirty="0">
                <a:solidFill>
                  <a:srgbClr val="FF0000"/>
                </a:solidFill>
                <a:ea typeface="Times New Roman" panose="02020603050405020304" pitchFamily="18" charset="0"/>
                <a:cs typeface="Times New Roman" panose="02020603050405020304" pitchFamily="18" charset="0"/>
              </a:rPr>
              <a:t>breakouts are hand flown</a:t>
            </a:r>
            <a:r>
              <a:rPr lang="en-US" sz="1600" dirty="0">
                <a:solidFill>
                  <a:srgbClr val="FFFF00"/>
                </a:solidFill>
                <a:ea typeface="Times New Roman" panose="02020603050405020304" pitchFamily="18" charset="0"/>
                <a:cs typeface="Times New Roman" panose="02020603050405020304" pitchFamily="18" charset="0"/>
              </a:rPr>
              <a:t>, initiate immediately.</a:t>
            </a:r>
          </a:p>
          <a:p>
            <a:pPr marL="174625" indent="-174625">
              <a:buFontTx/>
              <a:buChar char="-"/>
            </a:pPr>
            <a:r>
              <a:rPr lang="en-US" sz="1600" dirty="0">
                <a:solidFill>
                  <a:srgbClr val="FFFF00"/>
                </a:solidFill>
                <a:ea typeface="Times New Roman" panose="02020603050405020304" pitchFamily="18" charset="0"/>
                <a:cs typeface="Times New Roman" panose="02020603050405020304" pitchFamily="18" charset="0"/>
              </a:rPr>
              <a:t>       noting that descending on the glideslope/glidepath meets any charted crossing restrictions.</a:t>
            </a:r>
          </a:p>
          <a:p>
            <a:pPr marL="285750" indent="-285750">
              <a:buFontTx/>
              <a:buChar char="-"/>
            </a:pPr>
            <a:r>
              <a:rPr lang="en-US" sz="1600" dirty="0">
                <a:solidFill>
                  <a:srgbClr val="FFFF00"/>
                </a:solidFill>
                <a:ea typeface="Times New Roman" panose="02020603050405020304" pitchFamily="18" charset="0"/>
                <a:cs typeface="Times New Roman" panose="02020603050405020304" pitchFamily="18" charset="0"/>
              </a:rPr>
              <a:t>     noting that later assignment of the non-PRM approach to the same runway, consider it briefed if the same vertically guided </a:t>
            </a:r>
          </a:p>
          <a:p>
            <a:pPr marL="285750" indent="-285750">
              <a:buFontTx/>
              <a:buChar char="-"/>
            </a:pPr>
            <a:r>
              <a:rPr lang="en-US" sz="1600" dirty="0">
                <a:solidFill>
                  <a:srgbClr val="FFFF00"/>
                </a:solidFill>
                <a:ea typeface="Times New Roman" panose="02020603050405020304" pitchFamily="18" charset="0"/>
                <a:cs typeface="Times New Roman" panose="02020603050405020304" pitchFamily="18" charset="0"/>
              </a:rPr>
              <a:t>    minima are utilized.  PRM related notes may be disregarded.</a:t>
            </a:r>
          </a:p>
          <a:p>
            <a:pPr marL="285750" indent="-285750">
              <a:buFontTx/>
              <a:buChar char="-"/>
            </a:pPr>
            <a:r>
              <a:rPr lang="en-US" sz="1600" dirty="0">
                <a:solidFill>
                  <a:srgbClr val="FFFF00"/>
                </a:solidFill>
                <a:ea typeface="Times New Roman" panose="02020603050405020304" pitchFamily="18" charset="0"/>
                <a:cs typeface="Times New Roman" panose="02020603050405020304" pitchFamily="18" charset="0"/>
              </a:rPr>
              <a:t>    follow a </a:t>
            </a:r>
            <a:r>
              <a:rPr lang="en-US" sz="1600" dirty="0">
                <a:solidFill>
                  <a:srgbClr val="FF0000"/>
                </a:solidFill>
                <a:ea typeface="Times New Roman" panose="02020603050405020304" pitchFamily="18" charset="0"/>
                <a:cs typeface="Times New Roman" panose="02020603050405020304" pitchFamily="18" charset="0"/>
              </a:rPr>
              <a:t>TCAS RA </a:t>
            </a:r>
            <a:r>
              <a:rPr lang="en-US" sz="1600" dirty="0">
                <a:solidFill>
                  <a:srgbClr val="FFFF00"/>
                </a:solidFill>
                <a:ea typeface="Times New Roman" panose="02020603050405020304" pitchFamily="18" charset="0"/>
                <a:cs typeface="Times New Roman" panose="02020603050405020304" pitchFamily="18" charset="0"/>
              </a:rPr>
              <a:t>climb/descend during a breakout, </a:t>
            </a:r>
            <a:r>
              <a:rPr lang="en-US" sz="1600" dirty="0">
                <a:solidFill>
                  <a:srgbClr val="FF0000"/>
                </a:solidFill>
                <a:ea typeface="Times New Roman" panose="02020603050405020304" pitchFamily="18" charset="0"/>
                <a:cs typeface="Times New Roman" panose="02020603050405020304" pitchFamily="18" charset="0"/>
              </a:rPr>
              <a:t>even if it differs from ATC</a:t>
            </a:r>
            <a:r>
              <a:rPr lang="en-US" sz="1600" dirty="0">
                <a:solidFill>
                  <a:srgbClr val="FFFF00"/>
                </a:solidFill>
                <a:ea typeface="Times New Roman" panose="02020603050405020304" pitchFamily="18" charset="0"/>
                <a:cs typeface="Times New Roman" panose="02020603050405020304" pitchFamily="18" charset="0"/>
              </a:rPr>
              <a:t>, while executing the breakout turn. </a:t>
            </a:r>
          </a:p>
          <a:p>
            <a:pPr marL="285750" indent="-285750">
              <a:buFontTx/>
              <a:buChar char="-"/>
            </a:pPr>
            <a:r>
              <a:rPr lang="en-US" sz="1600" dirty="0">
                <a:solidFill>
                  <a:srgbClr val="FFFF00"/>
                </a:solidFill>
                <a:ea typeface="Times New Roman" panose="02020603050405020304" pitchFamily="18" charset="0"/>
                <a:cs typeface="Times New Roman" panose="02020603050405020304" pitchFamily="18" charset="0"/>
              </a:rPr>
              <a:t>    using </a:t>
            </a:r>
            <a:r>
              <a:rPr lang="en-US" sz="1600" dirty="0">
                <a:solidFill>
                  <a:srgbClr val="FF0000"/>
                </a:solidFill>
                <a:ea typeface="Times New Roman" panose="02020603050405020304" pitchFamily="18" charset="0"/>
                <a:cs typeface="Times New Roman" panose="02020603050405020304" pitchFamily="18" charset="0"/>
              </a:rPr>
              <a:t>dual communications </a:t>
            </a:r>
            <a:r>
              <a:rPr lang="en-US" sz="1600" dirty="0">
                <a:solidFill>
                  <a:srgbClr val="FFFF00"/>
                </a:solidFill>
                <a:ea typeface="Times New Roman" panose="02020603050405020304" pitchFamily="18" charset="0"/>
                <a:cs typeface="Times New Roman" panose="02020603050405020304" pitchFamily="18" charset="0"/>
              </a:rPr>
              <a:t>to tune a secondary radio to the PRM monitor frequency, set the volume, then deselect the audio.   </a:t>
            </a:r>
          </a:p>
          <a:p>
            <a:r>
              <a:rPr lang="en-US" sz="1600" dirty="0">
                <a:solidFill>
                  <a:srgbClr val="FFFF00"/>
                </a:solidFill>
                <a:ea typeface="Times New Roman" panose="02020603050405020304" pitchFamily="18" charset="0"/>
                <a:cs typeface="Times New Roman" panose="02020603050405020304" pitchFamily="18" charset="0"/>
              </a:rPr>
              <a:t>          When directed by ATC, immediately switch to the tower frequency and select the secondary radio audio to ON.</a:t>
            </a:r>
          </a:p>
          <a:p>
            <a:r>
              <a:rPr lang="en-US" sz="1300" dirty="0">
                <a:solidFill>
                  <a:srgbClr val="FFFF00"/>
                </a:solidFill>
                <a:effectLst/>
                <a:ea typeface="Times New Roman" panose="02020603050405020304" pitchFamily="18" charset="0"/>
                <a:cs typeface="Times New Roman" panose="02020603050405020304" pitchFamily="18" charset="0"/>
              </a:rPr>
              <a:t>    </a:t>
            </a:r>
          </a:p>
          <a:p>
            <a:r>
              <a:rPr lang="en-US" sz="1300" dirty="0">
                <a:solidFill>
                  <a:srgbClr val="FFFF00"/>
                </a:solidFill>
                <a:effectLst/>
                <a:ea typeface="Times New Roman" panose="02020603050405020304" pitchFamily="18" charset="0"/>
                <a:cs typeface="Times New Roman" panose="02020603050405020304" pitchFamily="18" charset="0"/>
              </a:rPr>
              <a:t>  </a:t>
            </a:r>
            <a:r>
              <a:rPr lang="en-US" sz="2000" b="1" i="1" dirty="0">
                <a:solidFill>
                  <a:srgbClr val="FFFF00"/>
                </a:solidFill>
                <a:ea typeface="Times New Roman" panose="02020603050405020304" pitchFamily="18" charset="0"/>
                <a:cs typeface="Times New Roman" panose="02020603050405020304" pitchFamily="18" charset="0"/>
              </a:rPr>
              <a:t>S</a:t>
            </a:r>
            <a:r>
              <a:rPr lang="en-US" sz="2000" b="1" i="1" dirty="0">
                <a:ea typeface="Times New Roman" panose="02020603050405020304" pitchFamily="18" charset="0"/>
                <a:cs typeface="Times New Roman" panose="02020603050405020304" pitchFamily="18" charset="0"/>
              </a:rPr>
              <a:t>imultaneous </a:t>
            </a:r>
            <a:r>
              <a:rPr lang="en-US" sz="2000" b="1" i="1" dirty="0">
                <a:solidFill>
                  <a:srgbClr val="FFFF00"/>
                </a:solidFill>
                <a:ea typeface="Times New Roman" panose="02020603050405020304" pitchFamily="18" charset="0"/>
                <a:cs typeface="Times New Roman" panose="02020603050405020304" pitchFamily="18" charset="0"/>
              </a:rPr>
              <a:t>O</a:t>
            </a:r>
            <a:r>
              <a:rPr lang="en-US" sz="2000" b="1" i="1" dirty="0">
                <a:ea typeface="Times New Roman" panose="02020603050405020304" pitchFamily="18" charset="0"/>
                <a:cs typeface="Times New Roman" panose="02020603050405020304" pitchFamily="18" charset="0"/>
              </a:rPr>
              <a:t>ffset </a:t>
            </a:r>
            <a:r>
              <a:rPr lang="en-US" sz="2000" b="1" i="1" dirty="0">
                <a:solidFill>
                  <a:srgbClr val="FFFF00"/>
                </a:solidFill>
                <a:ea typeface="Times New Roman" panose="02020603050405020304" pitchFamily="18" charset="0"/>
                <a:cs typeface="Times New Roman" panose="02020603050405020304" pitchFamily="18" charset="0"/>
              </a:rPr>
              <a:t>I</a:t>
            </a:r>
            <a:r>
              <a:rPr lang="en-US" sz="2000" b="1" i="1" dirty="0">
                <a:ea typeface="Times New Roman" panose="02020603050405020304" pitchFamily="18" charset="0"/>
                <a:cs typeface="Times New Roman" panose="02020603050405020304" pitchFamily="18" charset="0"/>
              </a:rPr>
              <a:t>nstrument </a:t>
            </a:r>
            <a:r>
              <a:rPr lang="en-US" sz="2000" b="1" i="1" dirty="0">
                <a:solidFill>
                  <a:srgbClr val="FFFF00"/>
                </a:solidFill>
                <a:ea typeface="Times New Roman" panose="02020603050405020304" pitchFamily="18" charset="0"/>
                <a:cs typeface="Times New Roman" panose="02020603050405020304" pitchFamily="18" charset="0"/>
              </a:rPr>
              <a:t>A</a:t>
            </a:r>
            <a:r>
              <a:rPr lang="en-US" sz="2000" b="1" i="1" dirty="0">
                <a:ea typeface="Times New Roman" panose="02020603050405020304" pitchFamily="18" charset="0"/>
                <a:cs typeface="Times New Roman" panose="02020603050405020304" pitchFamily="18" charset="0"/>
              </a:rPr>
              <a:t>pproach </a:t>
            </a:r>
            <a:r>
              <a:rPr lang="en-US" sz="2000" b="1" i="1" dirty="0">
                <a:solidFill>
                  <a:srgbClr val="FFFF00"/>
                </a:solidFill>
                <a:ea typeface="Times New Roman" panose="02020603050405020304" pitchFamily="18" charset="0"/>
                <a:cs typeface="Times New Roman" panose="02020603050405020304" pitchFamily="18" charset="0"/>
              </a:rPr>
              <a:t>(SOIA) </a:t>
            </a:r>
          </a:p>
          <a:p>
            <a:endParaRPr lang="en-US" sz="1600" b="1" dirty="0">
              <a:solidFill>
                <a:srgbClr val="000000"/>
              </a:solidFill>
              <a:ea typeface="Times New Roman" panose="02020603050405020304" pitchFamily="18" charset="0"/>
              <a:cs typeface="Times New Roman" panose="02020603050405020304" pitchFamily="18" charset="0"/>
            </a:endParaRPr>
          </a:p>
          <a:p>
            <a:r>
              <a:rPr lang="en-US" sz="1600" dirty="0">
                <a:ea typeface="Calibri" panose="020F0502020204030204" pitchFamily="34" charset="0"/>
                <a:cs typeface="Times New Roman" panose="02020603050405020304" pitchFamily="18" charset="0"/>
              </a:rPr>
              <a:t>One straight-in and one offset approach </a:t>
            </a:r>
            <a:endParaRPr lang="en-US" sz="1600" b="1"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ea typeface="Calibri" panose="020F0502020204030204" pitchFamily="34" charset="0"/>
                <a:cs typeface="Times New Roman" panose="02020603050405020304" pitchFamily="18" charset="0"/>
              </a:rPr>
              <a:t>Straight-In Approach:  </a:t>
            </a:r>
            <a:r>
              <a:rPr lang="en-US" sz="1600" dirty="0">
                <a:solidFill>
                  <a:srgbClr val="FFFF00"/>
                </a:solidFill>
                <a:ea typeface="Calibri" panose="020F0502020204030204" pitchFamily="34" charset="0"/>
                <a:cs typeface="Times New Roman" panose="02020603050405020304" pitchFamily="18" charset="0"/>
              </a:rPr>
              <a:t>Normal PRM procedures.</a:t>
            </a:r>
          </a:p>
          <a:p>
            <a:pPr marL="285750" indent="-285750">
              <a:buFont typeface="Arial" panose="020B0604020202020204" pitchFamily="34" charset="0"/>
              <a:buChar char="•"/>
            </a:pPr>
            <a:r>
              <a:rPr lang="en-US" sz="1600" dirty="0">
                <a:ea typeface="Calibri" panose="020F0502020204030204" pitchFamily="34" charset="0"/>
                <a:cs typeface="Times New Roman" panose="02020603050405020304" pitchFamily="18" charset="0"/>
              </a:rPr>
              <a:t>Offset Approach:</a:t>
            </a:r>
          </a:p>
          <a:p>
            <a:r>
              <a:rPr lang="en-US" sz="1600" dirty="0">
                <a:ea typeface="Calibri" panose="020F0502020204030204" pitchFamily="34" charset="0"/>
                <a:cs typeface="Times New Roman" panose="02020603050405020304" pitchFamily="18" charset="0"/>
              </a:rPr>
              <a:t>       - </a:t>
            </a:r>
            <a:r>
              <a:rPr lang="en-US" sz="1600" dirty="0">
                <a:solidFill>
                  <a:srgbClr val="FFFF00"/>
                </a:solidFill>
                <a:ea typeface="Calibri" panose="020F0502020204030204" pitchFamily="34" charset="0"/>
                <a:cs typeface="Times New Roman" panose="02020603050405020304" pitchFamily="18" charset="0"/>
              </a:rPr>
              <a:t>Normal PRM procedures up to the Missed Approach Point (MAP).  </a:t>
            </a:r>
            <a:r>
              <a:rPr lang="en-US" sz="1600" dirty="0">
                <a:ea typeface="Calibri" panose="020F0502020204030204" pitchFamily="34" charset="0"/>
                <a:cs typeface="Times New Roman" panose="02020603050405020304" pitchFamily="18" charset="0"/>
              </a:rPr>
              <a:t>Report traffic in sight prior to MAP.</a:t>
            </a:r>
          </a:p>
          <a:p>
            <a:pPr marL="341313" indent="115888">
              <a:buFontTx/>
              <a:buChar char="-"/>
            </a:pPr>
            <a:r>
              <a:rPr lang="en-US" sz="1600" dirty="0">
                <a:ea typeface="Calibri" panose="020F0502020204030204" pitchFamily="34" charset="0"/>
                <a:cs typeface="Times New Roman" panose="02020603050405020304" pitchFamily="18" charset="0"/>
              </a:rPr>
              <a:t>In the visual segment from the MAP to the runway threshold, </a:t>
            </a:r>
            <a:r>
              <a:rPr lang="en-US" sz="1600" dirty="0">
                <a:solidFill>
                  <a:srgbClr val="FF0000"/>
                </a:solidFill>
                <a:ea typeface="Calibri" panose="020F0502020204030204" pitchFamily="34" charset="0"/>
                <a:cs typeface="Times New Roman" panose="02020603050405020304" pitchFamily="18" charset="0"/>
              </a:rPr>
              <a:t>collision and wake mitigation are pilot responsibilities</a:t>
            </a:r>
            <a:r>
              <a:rPr lang="en-US" sz="1600" dirty="0">
                <a:ea typeface="Calibri" panose="020F0502020204030204" pitchFamily="34" charset="0"/>
                <a:cs typeface="Times New Roman" panose="02020603050405020304" pitchFamily="18" charset="0"/>
              </a:rPr>
              <a:t>. </a:t>
            </a:r>
          </a:p>
          <a:p>
            <a:pPr marL="341313"/>
            <a:r>
              <a:rPr lang="en-US" sz="1600" dirty="0">
                <a:ea typeface="Calibri" panose="020F0502020204030204" pitchFamily="34" charset="0"/>
                <a:cs typeface="Times New Roman" panose="02020603050405020304" pitchFamily="18" charset="0"/>
              </a:rPr>
              <a:t>   </a:t>
            </a:r>
            <a:r>
              <a:rPr lang="en-US" sz="1600" dirty="0">
                <a:solidFill>
                  <a:srgbClr val="FF0000"/>
                </a:solidFill>
                <a:ea typeface="Calibri" panose="020F0502020204030204" pitchFamily="34" charset="0"/>
                <a:cs typeface="Times New Roman" panose="02020603050405020304" pitchFamily="18" charset="0"/>
              </a:rPr>
              <a:t> * Do not pass. </a:t>
            </a:r>
          </a:p>
          <a:p>
            <a:pPr marL="341313" indent="115888">
              <a:buFontTx/>
              <a:buChar char="-"/>
            </a:pPr>
            <a:r>
              <a:rPr lang="en-US" sz="1600" dirty="0">
                <a:ea typeface="Calibri" panose="020F0502020204030204" pitchFamily="34" charset="0"/>
                <a:cs typeface="Times New Roman" panose="02020603050405020304" pitchFamily="18" charset="0"/>
              </a:rPr>
              <a:t>Glideslope or VNAV vertical path provided to the runway threshold.</a:t>
            </a:r>
          </a:p>
          <a:p>
            <a:pPr marL="341313" indent="115888">
              <a:buFontTx/>
              <a:buChar char="-"/>
            </a:pPr>
            <a:r>
              <a:rPr lang="en-US" sz="1600" dirty="0">
                <a:ea typeface="Calibri" panose="020F0502020204030204" pitchFamily="34" charset="0"/>
                <a:cs typeface="Times New Roman" panose="02020603050405020304" pitchFamily="18" charset="0"/>
              </a:rPr>
              <a:t>RNAV FMC coded MAP </a:t>
            </a:r>
            <a:r>
              <a:rPr lang="en-US" sz="1600" dirty="0">
                <a:solidFill>
                  <a:srgbClr val="FF0000"/>
                </a:solidFill>
                <a:ea typeface="Calibri" panose="020F0502020204030204" pitchFamily="34" charset="0"/>
                <a:cs typeface="Times New Roman" panose="02020603050405020304" pitchFamily="18" charset="0"/>
              </a:rPr>
              <a:t>not</a:t>
            </a:r>
            <a:r>
              <a:rPr lang="en-US" sz="1600" dirty="0">
                <a:ea typeface="Calibri" panose="020F0502020204030204" pitchFamily="34" charset="0"/>
                <a:cs typeface="Times New Roman" panose="02020603050405020304" pitchFamily="18" charset="0"/>
              </a:rPr>
              <a:t> co-located with the </a:t>
            </a:r>
            <a:r>
              <a:rPr lang="en-US" sz="1600" dirty="0">
                <a:solidFill>
                  <a:srgbClr val="FF0000"/>
                </a:solidFill>
                <a:ea typeface="Calibri" panose="020F0502020204030204" pitchFamily="34" charset="0"/>
                <a:cs typeface="Times New Roman" panose="02020603050405020304" pitchFamily="18" charset="0"/>
              </a:rPr>
              <a:t>charted</a:t>
            </a:r>
            <a:r>
              <a:rPr lang="en-US" sz="1600" dirty="0">
                <a:ea typeface="Calibri" panose="020F0502020204030204" pitchFamily="34" charset="0"/>
                <a:cs typeface="Times New Roman" panose="02020603050405020304" pitchFamily="18" charset="0"/>
              </a:rPr>
              <a:t> MAP.  Unless otherwise instructed </a:t>
            </a:r>
            <a:r>
              <a:rPr lang="en-US" sz="1600" dirty="0">
                <a:solidFill>
                  <a:srgbClr val="FF0000"/>
                </a:solidFill>
                <a:ea typeface="Calibri" panose="020F0502020204030204" pitchFamily="34" charset="0"/>
                <a:cs typeface="Times New Roman" panose="02020603050405020304" pitchFamily="18" charset="0"/>
              </a:rPr>
              <a:t>always fly the charted missed            </a:t>
            </a:r>
          </a:p>
          <a:p>
            <a:pPr marL="341313"/>
            <a:r>
              <a:rPr lang="en-US" sz="1600" dirty="0">
                <a:solidFill>
                  <a:srgbClr val="FF0000"/>
                </a:solidFill>
                <a:ea typeface="Calibri" panose="020F0502020204030204" pitchFamily="34" charset="0"/>
                <a:cs typeface="Times New Roman" panose="02020603050405020304" pitchFamily="18" charset="0"/>
              </a:rPr>
              <a:t>     approach.</a:t>
            </a:r>
            <a:r>
              <a:rPr lang="en-US" sz="16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13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975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Bottom blue border"/>
          <p:cNvSpPr/>
          <p:nvPr/>
        </p:nvSpPr>
        <p:spPr>
          <a:xfrm>
            <a:off x="0" y="6270464"/>
            <a:ext cx="12192000" cy="587536"/>
          </a:xfrm>
          <a:prstGeom prst="rect">
            <a:avLst/>
          </a:prstGeom>
          <a:solidFill>
            <a:srgbClr val="1D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Bottom border with FAA logo"/>
          <p:cNvPicPr>
            <a:picLocks noChangeAspect="1"/>
          </p:cNvPicPr>
          <p:nvPr/>
        </p:nvPicPr>
        <p:blipFill>
          <a:blip r:embed="rId3"/>
          <a:stretch>
            <a:fillRect/>
          </a:stretch>
        </p:blipFill>
        <p:spPr>
          <a:xfrm>
            <a:off x="8485521" y="6270464"/>
            <a:ext cx="1440531" cy="537400"/>
          </a:xfrm>
          <a:prstGeom prst="rect">
            <a:avLst/>
          </a:prstGeom>
        </p:spPr>
      </p:pic>
      <p:sp>
        <p:nvSpPr>
          <p:cNvPr id="11" name="TextBox 10" descr="Page 2"/>
          <p:cNvSpPr txBox="1"/>
          <p:nvPr/>
        </p:nvSpPr>
        <p:spPr>
          <a:xfrm>
            <a:off x="11075728" y="6354498"/>
            <a:ext cx="300082" cy="369332"/>
          </a:xfrm>
          <a:prstGeom prst="rect">
            <a:avLst/>
          </a:prstGeom>
          <a:noFill/>
        </p:spPr>
        <p:txBody>
          <a:bodyPr wrap="none" rtlCol="0">
            <a:spAutoFit/>
          </a:bodyPr>
          <a:lstStyle/>
          <a:p>
            <a:r>
              <a:rPr lang="en-US" dirty="0"/>
              <a:t>2</a:t>
            </a:r>
          </a:p>
        </p:txBody>
      </p:sp>
      <p:sp>
        <p:nvSpPr>
          <p:cNvPr id="5" name="TextBox 4"/>
          <p:cNvSpPr txBox="1"/>
          <p:nvPr/>
        </p:nvSpPr>
        <p:spPr>
          <a:xfrm>
            <a:off x="4147474" y="852398"/>
            <a:ext cx="4338047" cy="3046988"/>
          </a:xfrm>
          <a:prstGeom prst="rect">
            <a:avLst/>
          </a:prstGeom>
          <a:noFill/>
        </p:spPr>
        <p:txBody>
          <a:bodyPr wrap="none" rtlCol="0">
            <a:spAutoFit/>
          </a:bodyPr>
          <a:lstStyle/>
          <a:p>
            <a:endParaRPr lang="en-US" sz="1600" dirty="0"/>
          </a:p>
          <a:p>
            <a:pPr marL="285750" indent="-285750">
              <a:buFont typeface="Arial" panose="020B0604020202020204" pitchFamily="34" charset="0"/>
              <a:buChar char="•"/>
            </a:pPr>
            <a:r>
              <a:rPr lang="en-US" sz="1600" dirty="0"/>
              <a:t>In the FMC, select </a:t>
            </a:r>
            <a:r>
              <a:rPr lang="en-US" sz="1600" dirty="0">
                <a:solidFill>
                  <a:srgbClr val="FF0000"/>
                </a:solidFill>
              </a:rPr>
              <a:t>ILS Y 22R  </a:t>
            </a:r>
          </a:p>
          <a:p>
            <a:r>
              <a:rPr lang="en-US" sz="1600" dirty="0"/>
              <a:t>        to conduct the </a:t>
            </a:r>
            <a:r>
              <a:rPr lang="en-US" sz="1600" dirty="0">
                <a:solidFill>
                  <a:srgbClr val="FF0000"/>
                </a:solidFill>
              </a:rPr>
              <a:t>ILS PRM Y Rwy 22R</a:t>
            </a:r>
            <a:r>
              <a:rPr lang="en-US" sz="1600" dirty="0"/>
              <a:t>; </a:t>
            </a:r>
          </a:p>
          <a:p>
            <a:r>
              <a:rPr lang="en-US" sz="1600" dirty="0"/>
              <a:t>        select </a:t>
            </a:r>
            <a:r>
              <a:rPr lang="en-US" sz="1600" dirty="0">
                <a:solidFill>
                  <a:srgbClr val="FFFF00"/>
                </a:solidFill>
              </a:rPr>
              <a:t>RNAV (GPS) 10C </a:t>
            </a:r>
            <a:r>
              <a:rPr lang="en-US" sz="1600" dirty="0"/>
              <a:t>to conduct</a:t>
            </a:r>
          </a:p>
          <a:p>
            <a:r>
              <a:rPr lang="en-US" sz="1600" dirty="0"/>
              <a:t>        the </a:t>
            </a:r>
            <a:r>
              <a:rPr lang="en-US" sz="1600" dirty="0">
                <a:solidFill>
                  <a:srgbClr val="FFFF00"/>
                </a:solidFill>
              </a:rPr>
              <a:t>RNAV (GPS) PRM 10C</a:t>
            </a:r>
            <a:r>
              <a:rPr lang="en-US" sz="1600" dirty="0"/>
              <a:t>.</a:t>
            </a:r>
          </a:p>
          <a:p>
            <a:endParaRPr lang="en-US" sz="1600" dirty="0"/>
          </a:p>
          <a:p>
            <a:r>
              <a:rPr lang="en-US" sz="1600" dirty="0"/>
              <a:t>         </a:t>
            </a:r>
          </a:p>
          <a:p>
            <a:pPr marL="285750" indent="-285750">
              <a:buFont typeface="Arial" panose="020B0604020202020204" pitchFamily="34" charset="0"/>
              <a:buChar char="•"/>
            </a:pPr>
            <a:r>
              <a:rPr lang="en-US" sz="1600" dirty="0"/>
              <a:t>PRM approaches require specific pilot </a:t>
            </a:r>
          </a:p>
          <a:p>
            <a:r>
              <a:rPr lang="en-US" sz="1600" dirty="0"/>
              <a:t>        training.  Refer to company</a:t>
            </a:r>
          </a:p>
          <a:p>
            <a:r>
              <a:rPr lang="en-US" sz="1600" dirty="0"/>
              <a:t>        requirements  or, for general </a:t>
            </a:r>
          </a:p>
          <a:p>
            <a:r>
              <a:rPr lang="en-US" sz="1600" dirty="0"/>
              <a:t>        aviation, the Aeronautical </a:t>
            </a:r>
          </a:p>
          <a:p>
            <a:r>
              <a:rPr lang="en-US" sz="1600" dirty="0"/>
              <a:t>        Information Manual (AIM).                        </a:t>
            </a:r>
          </a:p>
        </p:txBody>
      </p:sp>
      <p:pic>
        <p:nvPicPr>
          <p:cNvPr id="10" name="Picture 9" descr="RNAV (GPS) PRM Rwy 10C IAP.">
            <a:extLst>
              <a:ext uri="{FF2B5EF4-FFF2-40B4-BE49-F238E27FC236}">
                <a16:creationId xmlns:a16="http://schemas.microsoft.com/office/drawing/2014/main" id="{391C4039-4FB2-45D7-BDB6-4051F02F0582}"/>
              </a:ext>
            </a:extLst>
          </p:cNvPr>
          <p:cNvPicPr>
            <a:picLocks noChangeAspect="1"/>
          </p:cNvPicPr>
          <p:nvPr/>
        </p:nvPicPr>
        <p:blipFill>
          <a:blip r:embed="rId4"/>
          <a:stretch>
            <a:fillRect/>
          </a:stretch>
        </p:blipFill>
        <p:spPr>
          <a:xfrm>
            <a:off x="8147885" y="135802"/>
            <a:ext cx="3946271" cy="6084525"/>
          </a:xfrm>
          <a:prstGeom prst="rect">
            <a:avLst/>
          </a:prstGeom>
        </p:spPr>
      </p:pic>
      <p:pic>
        <p:nvPicPr>
          <p:cNvPr id="13" name="Picture 12" descr="ILS PRM Y Rwy 22R IAP.">
            <a:extLst>
              <a:ext uri="{FF2B5EF4-FFF2-40B4-BE49-F238E27FC236}">
                <a16:creationId xmlns:a16="http://schemas.microsoft.com/office/drawing/2014/main" id="{BFA982F2-E792-4B93-8C5F-722A671F2D66}"/>
              </a:ext>
            </a:extLst>
          </p:cNvPr>
          <p:cNvPicPr>
            <a:picLocks noChangeAspect="1"/>
          </p:cNvPicPr>
          <p:nvPr/>
        </p:nvPicPr>
        <p:blipFill>
          <a:blip r:embed="rId5"/>
          <a:stretch>
            <a:fillRect/>
          </a:stretch>
        </p:blipFill>
        <p:spPr>
          <a:xfrm>
            <a:off x="218211" y="154515"/>
            <a:ext cx="3970001" cy="6115949"/>
          </a:xfrm>
          <a:prstGeom prst="rect">
            <a:avLst/>
          </a:prstGeom>
        </p:spPr>
      </p:pic>
      <p:sp>
        <p:nvSpPr>
          <p:cNvPr id="2" name="Rectangle 1">
            <a:extLst>
              <a:ext uri="{FF2B5EF4-FFF2-40B4-BE49-F238E27FC236}">
                <a16:creationId xmlns:a16="http://schemas.microsoft.com/office/drawing/2014/main" id="{94FA02F3-92FA-4188-A05E-9872775044E7}"/>
              </a:ext>
            </a:extLst>
          </p:cNvPr>
          <p:cNvSpPr/>
          <p:nvPr/>
        </p:nvSpPr>
        <p:spPr>
          <a:xfrm>
            <a:off x="4972531" y="5489964"/>
            <a:ext cx="2250134" cy="646331"/>
          </a:xfrm>
          <a:prstGeom prst="rect">
            <a:avLst/>
          </a:prstGeom>
        </p:spPr>
        <p:txBody>
          <a:bodyPr wrap="square">
            <a:spAutoFit/>
          </a:bodyPr>
          <a:lstStyle/>
          <a:p>
            <a:r>
              <a:rPr lang="en-US" dirty="0">
                <a:solidFill>
                  <a:srgbClr val="FFFF00"/>
                </a:solidFill>
              </a:rPr>
              <a:t>Chart examples                                                                                                                             </a:t>
            </a:r>
          </a:p>
          <a:p>
            <a:r>
              <a:rPr lang="en-US" dirty="0">
                <a:solidFill>
                  <a:srgbClr val="FFFF00"/>
                </a:solidFill>
              </a:rPr>
              <a:t>   not current</a:t>
            </a:r>
          </a:p>
        </p:txBody>
      </p:sp>
    </p:spTree>
    <p:extLst>
      <p:ext uri="{BB962C8B-B14F-4D97-AF65-F5344CB8AC3E}">
        <p14:creationId xmlns:p14="http://schemas.microsoft.com/office/powerpoint/2010/main" val="209629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descr="Bottom blue border"/>
          <p:cNvSpPr/>
          <p:nvPr/>
        </p:nvSpPr>
        <p:spPr>
          <a:xfrm>
            <a:off x="0" y="6270464"/>
            <a:ext cx="12192000" cy="587536"/>
          </a:xfrm>
          <a:prstGeom prst="rect">
            <a:avLst/>
          </a:prstGeom>
          <a:solidFill>
            <a:srgbClr val="1D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Bottom border with FAA logo"/>
          <p:cNvPicPr>
            <a:picLocks noChangeAspect="1"/>
          </p:cNvPicPr>
          <p:nvPr/>
        </p:nvPicPr>
        <p:blipFill>
          <a:blip r:embed="rId3"/>
          <a:stretch>
            <a:fillRect/>
          </a:stretch>
        </p:blipFill>
        <p:spPr>
          <a:xfrm>
            <a:off x="8485521" y="6270464"/>
            <a:ext cx="1440531" cy="537400"/>
          </a:xfrm>
          <a:prstGeom prst="rect">
            <a:avLst/>
          </a:prstGeom>
        </p:spPr>
      </p:pic>
      <p:sp>
        <p:nvSpPr>
          <p:cNvPr id="23" name="TextBox 22" descr="Page 3"/>
          <p:cNvSpPr txBox="1"/>
          <p:nvPr/>
        </p:nvSpPr>
        <p:spPr>
          <a:xfrm>
            <a:off x="11075728" y="6354498"/>
            <a:ext cx="300082" cy="369332"/>
          </a:xfrm>
          <a:prstGeom prst="rect">
            <a:avLst/>
          </a:prstGeom>
          <a:noFill/>
        </p:spPr>
        <p:txBody>
          <a:bodyPr wrap="none" rtlCol="0">
            <a:spAutoFit/>
          </a:bodyPr>
          <a:lstStyle/>
          <a:p>
            <a:r>
              <a:rPr lang="en-US" dirty="0"/>
              <a:t>3</a:t>
            </a:r>
          </a:p>
        </p:txBody>
      </p:sp>
      <p:sp>
        <p:nvSpPr>
          <p:cNvPr id="42" name="TextBox 41">
            <a:extLst>
              <a:ext uri="{FF2B5EF4-FFF2-40B4-BE49-F238E27FC236}">
                <a16:creationId xmlns:a16="http://schemas.microsoft.com/office/drawing/2014/main" id="{BE9EB923-8A6F-4186-952B-9E87EE1504AB}"/>
              </a:ext>
            </a:extLst>
          </p:cNvPr>
          <p:cNvSpPr txBox="1"/>
          <p:nvPr/>
        </p:nvSpPr>
        <p:spPr>
          <a:xfrm>
            <a:off x="4031836" y="82025"/>
            <a:ext cx="3877152" cy="830997"/>
          </a:xfrm>
          <a:prstGeom prst="rect">
            <a:avLst/>
          </a:prstGeom>
          <a:noFill/>
        </p:spPr>
        <p:txBody>
          <a:bodyPr wrap="none" rtlCol="0">
            <a:spAutoFit/>
          </a:bodyPr>
          <a:lstStyle/>
          <a:p>
            <a:r>
              <a:rPr lang="en-US" sz="1600" dirty="0"/>
              <a:t>The chart at the left combines all of the text</a:t>
            </a:r>
          </a:p>
          <a:p>
            <a:r>
              <a:rPr lang="en-US" sz="1600" dirty="0"/>
              <a:t>and symbols that appear on both an ILS and </a:t>
            </a:r>
          </a:p>
          <a:p>
            <a:r>
              <a:rPr lang="en-US" sz="1600" dirty="0"/>
              <a:t>ILS PRM chart.   </a:t>
            </a:r>
          </a:p>
        </p:txBody>
      </p:sp>
      <p:pic>
        <p:nvPicPr>
          <p:cNvPr id="12" name="Picture 11" descr="Text in black appears on both charts"/>
          <p:cNvPicPr>
            <a:picLocks noChangeAspect="1"/>
          </p:cNvPicPr>
          <p:nvPr/>
        </p:nvPicPr>
        <p:blipFill>
          <a:blip r:embed="rId4"/>
          <a:stretch>
            <a:fillRect/>
          </a:stretch>
        </p:blipFill>
        <p:spPr>
          <a:xfrm>
            <a:off x="3934422" y="2650383"/>
            <a:ext cx="3528794" cy="367583"/>
          </a:xfrm>
          <a:prstGeom prst="rect">
            <a:avLst/>
          </a:prstGeom>
        </p:spPr>
      </p:pic>
      <p:sp>
        <p:nvSpPr>
          <p:cNvPr id="5" name="Rectangle 4"/>
          <p:cNvSpPr/>
          <p:nvPr/>
        </p:nvSpPr>
        <p:spPr>
          <a:xfrm>
            <a:off x="3853518" y="3050045"/>
            <a:ext cx="4138122" cy="584775"/>
          </a:xfrm>
          <a:prstGeom prst="rect">
            <a:avLst/>
          </a:prstGeom>
        </p:spPr>
        <p:txBody>
          <a:bodyPr wrap="square">
            <a:spAutoFit/>
          </a:bodyPr>
          <a:lstStyle/>
          <a:p>
            <a:r>
              <a:rPr lang="en-US" sz="1600" dirty="0" smtClean="0">
                <a:solidFill>
                  <a:srgbClr val="FF0000"/>
                </a:solidFill>
              </a:rPr>
              <a:t>2. Text </a:t>
            </a:r>
            <a:r>
              <a:rPr lang="en-US" sz="1600" dirty="0">
                <a:solidFill>
                  <a:srgbClr val="FF0000"/>
                </a:solidFill>
              </a:rPr>
              <a:t>in red appears only on the PRM          chart.  </a:t>
            </a:r>
          </a:p>
        </p:txBody>
      </p:sp>
      <p:pic>
        <p:nvPicPr>
          <p:cNvPr id="11" name="Picture 10" descr="Shaded box in green explaining green tint on IAP as being non-PRM only notations. "/>
          <p:cNvPicPr>
            <a:picLocks noChangeAspect="1"/>
          </p:cNvPicPr>
          <p:nvPr/>
        </p:nvPicPr>
        <p:blipFill>
          <a:blip r:embed="rId5"/>
          <a:stretch>
            <a:fillRect/>
          </a:stretch>
        </p:blipFill>
        <p:spPr>
          <a:xfrm>
            <a:off x="3770539" y="3569691"/>
            <a:ext cx="4448499" cy="758559"/>
          </a:xfrm>
          <a:prstGeom prst="rect">
            <a:avLst/>
          </a:prstGeom>
        </p:spPr>
      </p:pic>
      <p:sp>
        <p:nvSpPr>
          <p:cNvPr id="7" name="TextBox 6">
            <a:extLst>
              <a:ext uri="{FF2B5EF4-FFF2-40B4-BE49-F238E27FC236}">
                <a16:creationId xmlns:a16="http://schemas.microsoft.com/office/drawing/2014/main" id="{4FFDAC79-D2A1-4FC4-AA8D-B0EA5C44BB30}"/>
              </a:ext>
            </a:extLst>
          </p:cNvPr>
          <p:cNvSpPr txBox="1"/>
          <p:nvPr/>
        </p:nvSpPr>
        <p:spPr>
          <a:xfrm>
            <a:off x="4036495" y="1252188"/>
            <a:ext cx="4312271" cy="923330"/>
          </a:xfrm>
          <a:prstGeom prst="rect">
            <a:avLst/>
          </a:prstGeom>
          <a:noFill/>
        </p:spPr>
        <p:txBody>
          <a:bodyPr wrap="none" rtlCol="0">
            <a:spAutoFit/>
          </a:bodyPr>
          <a:lstStyle/>
          <a:p>
            <a:r>
              <a:rPr lang="en-US" dirty="0">
                <a:solidFill>
                  <a:srgbClr val="FF0000"/>
                </a:solidFill>
              </a:rPr>
              <a:t>Procedure NA when glide slope not </a:t>
            </a:r>
          </a:p>
          <a:p>
            <a:r>
              <a:rPr lang="en-US" dirty="0">
                <a:solidFill>
                  <a:srgbClr val="FF0000"/>
                </a:solidFill>
              </a:rPr>
              <a:t>available.  Dual VHF COMM required.</a:t>
            </a:r>
          </a:p>
          <a:p>
            <a:r>
              <a:rPr lang="en-US" dirty="0">
                <a:solidFill>
                  <a:srgbClr val="FF0000"/>
                </a:solidFill>
              </a:rPr>
              <a:t>See additional requirements on AAUP. </a:t>
            </a:r>
          </a:p>
        </p:txBody>
      </p:sp>
      <p:pic>
        <p:nvPicPr>
          <p:cNvPr id="29" name="Picture 28" descr="ILS PRM Rwy 10C."/>
          <p:cNvPicPr>
            <a:picLocks noChangeAspect="1"/>
          </p:cNvPicPr>
          <p:nvPr/>
        </p:nvPicPr>
        <p:blipFill>
          <a:blip r:embed="rId6"/>
          <a:stretch>
            <a:fillRect/>
          </a:stretch>
        </p:blipFill>
        <p:spPr>
          <a:xfrm>
            <a:off x="177904" y="415877"/>
            <a:ext cx="3646066" cy="5733508"/>
          </a:xfrm>
          <a:prstGeom prst="rect">
            <a:avLst/>
          </a:prstGeom>
        </p:spPr>
      </p:pic>
      <p:grpSp>
        <p:nvGrpSpPr>
          <p:cNvPr id="13" name="Group 12" descr="Ovals showing PRM chart notes on IAP and expanded."/>
          <p:cNvGrpSpPr/>
          <p:nvPr/>
        </p:nvGrpSpPr>
        <p:grpSpPr>
          <a:xfrm>
            <a:off x="114301" y="856502"/>
            <a:ext cx="8133891" cy="1738374"/>
            <a:chOff x="114301" y="856502"/>
            <a:chExt cx="8133891" cy="1738374"/>
          </a:xfrm>
        </p:grpSpPr>
        <p:sp>
          <p:nvSpPr>
            <p:cNvPr id="26" name="Oval 25" descr="Oval surrounds enlarged PRM chart notes.">
              <a:extLst>
                <a:ext uri="{FF2B5EF4-FFF2-40B4-BE49-F238E27FC236}">
                  <a16:creationId xmlns:a16="http://schemas.microsoft.com/office/drawing/2014/main" id="{75A5C533-01CE-4F0F-8174-BDCBFD8B620D}"/>
                </a:ext>
              </a:extLst>
            </p:cNvPr>
            <p:cNvSpPr/>
            <p:nvPr/>
          </p:nvSpPr>
          <p:spPr>
            <a:xfrm>
              <a:off x="3830185" y="913022"/>
              <a:ext cx="4418007" cy="1681854"/>
            </a:xfrm>
            <a:prstGeom prst="ellipse">
              <a:avLst/>
            </a:prstGeom>
            <a:solidFill>
              <a:srgbClr val="FF0000">
                <a:tint val="66000"/>
                <a:satMod val="160000"/>
                <a:alpha val="2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descr="Oval surrounds PRM chart notes on IAP. ">
              <a:extLst>
                <a:ext uri="{FF2B5EF4-FFF2-40B4-BE49-F238E27FC236}">
                  <a16:creationId xmlns:a16="http://schemas.microsoft.com/office/drawing/2014/main" id="{FF9ECAAF-C1D8-4166-B5A7-71A0C677026A}"/>
                </a:ext>
              </a:extLst>
            </p:cNvPr>
            <p:cNvSpPr/>
            <p:nvPr/>
          </p:nvSpPr>
          <p:spPr>
            <a:xfrm>
              <a:off x="114301" y="856502"/>
              <a:ext cx="1643500" cy="3664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descr="Line connects PRM chart note oval with expanded chart note oval.">
              <a:extLst>
                <a:ext uri="{FF2B5EF4-FFF2-40B4-BE49-F238E27FC236}">
                  <a16:creationId xmlns:a16="http://schemas.microsoft.com/office/drawing/2014/main" id="{60AE94F9-7272-4CC4-8B83-D2AE03A26F21}"/>
                </a:ext>
              </a:extLst>
            </p:cNvPr>
            <p:cNvCxnSpPr>
              <a:cxnSpLocks/>
            </p:cNvCxnSpPr>
            <p:nvPr/>
          </p:nvCxnSpPr>
          <p:spPr>
            <a:xfrm>
              <a:off x="1597337" y="1541112"/>
              <a:ext cx="3311490" cy="9340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descr="Line connects PRM chart note oval with expanded chart note oval.">
              <a:extLst>
                <a:ext uri="{FF2B5EF4-FFF2-40B4-BE49-F238E27FC236}">
                  <a16:creationId xmlns:a16="http://schemas.microsoft.com/office/drawing/2014/main" id="{A35DA560-F145-4FB2-BA51-94D040839358}"/>
                </a:ext>
              </a:extLst>
            </p:cNvPr>
            <p:cNvCxnSpPr>
              <a:cxnSpLocks/>
              <a:endCxn id="42" idx="2"/>
            </p:cNvCxnSpPr>
            <p:nvPr/>
          </p:nvCxnSpPr>
          <p:spPr>
            <a:xfrm>
              <a:off x="1231941" y="867276"/>
              <a:ext cx="4738471" cy="4574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descr="Line connects PRM chart note oval with expanded chart note oval.">
              <a:extLst>
                <a:ext uri="{FF2B5EF4-FFF2-40B4-BE49-F238E27FC236}">
                  <a16:creationId xmlns:a16="http://schemas.microsoft.com/office/drawing/2014/main" id="{60AE94F9-7272-4CC4-8B83-D2AE03A26F21}"/>
                </a:ext>
              </a:extLst>
            </p:cNvPr>
            <p:cNvCxnSpPr>
              <a:cxnSpLocks/>
            </p:cNvCxnSpPr>
            <p:nvPr/>
          </p:nvCxnSpPr>
          <p:spPr>
            <a:xfrm>
              <a:off x="198865" y="1129833"/>
              <a:ext cx="1077485" cy="290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3843316" y="4328250"/>
            <a:ext cx="4200802" cy="830997"/>
          </a:xfrm>
          <a:prstGeom prst="rect">
            <a:avLst/>
          </a:prstGeom>
        </p:spPr>
        <p:txBody>
          <a:bodyPr wrap="square">
            <a:spAutoFit/>
          </a:bodyPr>
          <a:lstStyle/>
          <a:p>
            <a:r>
              <a:rPr lang="en-US" sz="1600" dirty="0" smtClean="0"/>
              <a:t> 4.</a:t>
            </a:r>
            <a:r>
              <a:rPr lang="en-US" sz="1600" dirty="0" smtClean="0">
                <a:solidFill>
                  <a:prstClr val="black"/>
                </a:solidFill>
              </a:rPr>
              <a:t> </a:t>
            </a:r>
            <a:r>
              <a:rPr lang="en-US" sz="1600" dirty="0" smtClean="0"/>
              <a:t>One </a:t>
            </a:r>
            <a:r>
              <a:rPr lang="en-US" sz="1600" dirty="0"/>
              <a:t>Attention All Users Page (AAUP) is  </a:t>
            </a:r>
          </a:p>
          <a:p>
            <a:r>
              <a:rPr lang="en-US" sz="1600" dirty="0"/>
              <a:t>         published for each airport where PRM </a:t>
            </a:r>
          </a:p>
          <a:p>
            <a:r>
              <a:rPr lang="en-US" sz="1600" dirty="0"/>
              <a:t>         approaches are conducted. </a:t>
            </a:r>
          </a:p>
        </p:txBody>
      </p:sp>
      <p:sp>
        <p:nvSpPr>
          <p:cNvPr id="8" name="TextBox 7"/>
          <p:cNvSpPr txBox="1"/>
          <p:nvPr/>
        </p:nvSpPr>
        <p:spPr>
          <a:xfrm>
            <a:off x="3816819" y="5198262"/>
            <a:ext cx="4241867" cy="1077218"/>
          </a:xfrm>
          <a:prstGeom prst="rect">
            <a:avLst/>
          </a:prstGeom>
          <a:noFill/>
        </p:spPr>
        <p:txBody>
          <a:bodyPr wrap="none" rtlCol="0">
            <a:spAutoFit/>
          </a:bodyPr>
          <a:lstStyle/>
          <a:p>
            <a:r>
              <a:rPr lang="en-US" sz="1600" dirty="0"/>
              <a:t> </a:t>
            </a:r>
            <a:r>
              <a:rPr lang="en-US" sz="1600" dirty="0" smtClean="0"/>
              <a:t>5. It </a:t>
            </a:r>
            <a:r>
              <a:rPr lang="en-US" sz="1600" dirty="0"/>
              <a:t>is required to brief the </a:t>
            </a:r>
            <a:r>
              <a:rPr lang="en-US" sz="1600" b="1" dirty="0"/>
              <a:t>General</a:t>
            </a:r>
            <a:r>
              <a:rPr lang="en-US" sz="1600" dirty="0"/>
              <a:t> airport  </a:t>
            </a:r>
          </a:p>
          <a:p>
            <a:r>
              <a:rPr lang="en-US" sz="1600" dirty="0"/>
              <a:t>        procedures and those </a:t>
            </a:r>
            <a:r>
              <a:rPr lang="en-US" sz="1600" b="1" dirty="0"/>
              <a:t>Runway Specific</a:t>
            </a:r>
            <a:r>
              <a:rPr lang="en-US" sz="1600" dirty="0"/>
              <a:t> </a:t>
            </a:r>
          </a:p>
          <a:p>
            <a:r>
              <a:rPr lang="en-US" sz="1600" dirty="0"/>
              <a:t>        applicable to the approach that is to  </a:t>
            </a:r>
          </a:p>
          <a:p>
            <a:r>
              <a:rPr lang="en-US" sz="1600" dirty="0"/>
              <a:t>        be conducted.  </a:t>
            </a:r>
          </a:p>
        </p:txBody>
      </p:sp>
      <p:pic>
        <p:nvPicPr>
          <p:cNvPr id="2" name="Picture 1" descr="Attention All Users Page (AAUP)"/>
          <p:cNvPicPr>
            <a:picLocks noChangeAspect="1"/>
          </p:cNvPicPr>
          <p:nvPr/>
        </p:nvPicPr>
        <p:blipFill>
          <a:blip r:embed="rId7"/>
          <a:stretch>
            <a:fillRect/>
          </a:stretch>
        </p:blipFill>
        <p:spPr>
          <a:xfrm>
            <a:off x="8329490" y="279646"/>
            <a:ext cx="3791580" cy="5869739"/>
          </a:xfrm>
          <a:prstGeom prst="rect">
            <a:avLst/>
          </a:prstGeom>
        </p:spPr>
      </p:pic>
    </p:spTree>
    <p:extLst>
      <p:ext uri="{BB962C8B-B14F-4D97-AF65-F5344CB8AC3E}">
        <p14:creationId xmlns:p14="http://schemas.microsoft.com/office/powerpoint/2010/main" val="1322515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Bottom blue border."/>
          <p:cNvSpPr/>
          <p:nvPr/>
        </p:nvSpPr>
        <p:spPr>
          <a:xfrm>
            <a:off x="0" y="6270464"/>
            <a:ext cx="12192000" cy="587536"/>
          </a:xfrm>
          <a:prstGeom prst="rect">
            <a:avLst/>
          </a:prstGeom>
          <a:solidFill>
            <a:srgbClr val="1D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ottom border with FAA logo."/>
          <p:cNvPicPr>
            <a:picLocks noChangeAspect="1"/>
          </p:cNvPicPr>
          <p:nvPr/>
        </p:nvPicPr>
        <p:blipFill>
          <a:blip r:embed="rId2"/>
          <a:stretch>
            <a:fillRect/>
          </a:stretch>
        </p:blipFill>
        <p:spPr>
          <a:xfrm>
            <a:off x="8485521" y="6270464"/>
            <a:ext cx="1440531" cy="537400"/>
          </a:xfrm>
          <a:prstGeom prst="rect">
            <a:avLst/>
          </a:prstGeom>
        </p:spPr>
      </p:pic>
      <p:sp>
        <p:nvSpPr>
          <p:cNvPr id="7" name="TextBox 6" descr="Page 4"/>
          <p:cNvSpPr txBox="1"/>
          <p:nvPr/>
        </p:nvSpPr>
        <p:spPr>
          <a:xfrm>
            <a:off x="11075728" y="6354498"/>
            <a:ext cx="300082" cy="369332"/>
          </a:xfrm>
          <a:prstGeom prst="rect">
            <a:avLst/>
          </a:prstGeom>
          <a:noFill/>
        </p:spPr>
        <p:txBody>
          <a:bodyPr wrap="none" rtlCol="0">
            <a:spAutoFit/>
          </a:bodyPr>
          <a:lstStyle/>
          <a:p>
            <a:r>
              <a:rPr lang="en-US" dirty="0"/>
              <a:t>4</a:t>
            </a:r>
          </a:p>
        </p:txBody>
      </p:sp>
      <p:sp>
        <p:nvSpPr>
          <p:cNvPr id="2" name="Rectangle 1"/>
          <p:cNvSpPr/>
          <p:nvPr/>
        </p:nvSpPr>
        <p:spPr>
          <a:xfrm>
            <a:off x="143609" y="135295"/>
            <a:ext cx="11763132" cy="830997"/>
          </a:xfrm>
          <a:prstGeom prst="rect">
            <a:avLst/>
          </a:prstGeom>
        </p:spPr>
        <p:txBody>
          <a:bodyPr wrap="square">
            <a:spAutoFit/>
          </a:bodyPr>
          <a:lstStyle/>
          <a:p>
            <a:pPr marL="285750" indent="-285750">
              <a:buFont typeface="Arial" panose="020B0604020202020204" pitchFamily="34" charset="0"/>
              <a:buChar char="•"/>
            </a:pPr>
            <a:r>
              <a:rPr lang="en-US" sz="1600" dirty="0"/>
              <a:t>The chart note </a:t>
            </a:r>
            <a:r>
              <a:rPr lang="en-US" sz="1600" dirty="0">
                <a:solidFill>
                  <a:srgbClr val="FFFF00"/>
                </a:solidFill>
              </a:rPr>
              <a:t>“Dual VHF comm. required” </a:t>
            </a:r>
            <a:r>
              <a:rPr lang="en-US" sz="1600" dirty="0"/>
              <a:t>refers to use of the </a:t>
            </a:r>
            <a:r>
              <a:rPr lang="en-US" sz="1600" dirty="0">
                <a:solidFill>
                  <a:srgbClr val="FFFF00"/>
                </a:solidFill>
              </a:rPr>
              <a:t>Tower frequency </a:t>
            </a:r>
            <a:r>
              <a:rPr lang="en-US" sz="1600" dirty="0"/>
              <a:t>and concurrently a secondary </a:t>
            </a:r>
            <a:r>
              <a:rPr lang="en-US" sz="1600" dirty="0">
                <a:solidFill>
                  <a:srgbClr val="FFFF00"/>
                </a:solidFill>
              </a:rPr>
              <a:t>PRM Monitor frequency </a:t>
            </a:r>
            <a:r>
              <a:rPr lang="en-US" sz="1600" dirty="0"/>
              <a:t>to protect against a blocked “breakout” instruction. The tower transmits on both. The aircraft transmits only on the tower frequency but listens to both. </a:t>
            </a:r>
          </a:p>
        </p:txBody>
      </p:sp>
      <p:sp>
        <p:nvSpPr>
          <p:cNvPr id="4" name="TextBox 3"/>
          <p:cNvSpPr txBox="1"/>
          <p:nvPr/>
        </p:nvSpPr>
        <p:spPr>
          <a:xfrm>
            <a:off x="1219525" y="1096909"/>
            <a:ext cx="193514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Jeppesen depiction</a:t>
            </a:r>
          </a:p>
        </p:txBody>
      </p:sp>
      <p:pic>
        <p:nvPicPr>
          <p:cNvPr id="8" name="Picture 7" descr="Example of placement of PRM monitor frequency on third party IAP."/>
          <p:cNvPicPr>
            <a:picLocks noChangeAspect="1"/>
          </p:cNvPicPr>
          <p:nvPr/>
        </p:nvPicPr>
        <p:blipFill>
          <a:blip r:embed="rId3"/>
          <a:stretch>
            <a:fillRect/>
          </a:stretch>
        </p:blipFill>
        <p:spPr>
          <a:xfrm>
            <a:off x="3154670" y="1018833"/>
            <a:ext cx="2437315" cy="567728"/>
          </a:xfrm>
          <a:prstGeom prst="rect">
            <a:avLst/>
          </a:prstGeom>
        </p:spPr>
      </p:pic>
      <p:sp>
        <p:nvSpPr>
          <p:cNvPr id="10" name="TextBox 9"/>
          <p:cNvSpPr txBox="1"/>
          <p:nvPr/>
        </p:nvSpPr>
        <p:spPr>
          <a:xfrm>
            <a:off x="9070040" y="1096909"/>
            <a:ext cx="153336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FAA depiction</a:t>
            </a:r>
          </a:p>
        </p:txBody>
      </p:sp>
      <p:pic>
        <p:nvPicPr>
          <p:cNvPr id="9" name="Picture 8" descr="Example of placement of PRM monitor frequency on FAA generated IAP."/>
          <p:cNvPicPr>
            <a:picLocks noChangeAspect="1"/>
          </p:cNvPicPr>
          <p:nvPr/>
        </p:nvPicPr>
        <p:blipFill>
          <a:blip r:embed="rId4"/>
          <a:stretch>
            <a:fillRect/>
          </a:stretch>
        </p:blipFill>
        <p:spPr>
          <a:xfrm>
            <a:off x="7073093" y="1008135"/>
            <a:ext cx="1996947" cy="600531"/>
          </a:xfrm>
          <a:prstGeom prst="rect">
            <a:avLst/>
          </a:prstGeom>
        </p:spPr>
      </p:pic>
      <p:pic>
        <p:nvPicPr>
          <p:cNvPr id="11" name="Picture 10" descr="Two intrail landing aircraft shown, with aircraft transmiting and receiving on the tower frequency, but receiving only on the PRM frequency.. ">
            <a:extLst>
              <a:ext uri="{FF2B5EF4-FFF2-40B4-BE49-F238E27FC236}">
                <a16:creationId xmlns:a16="http://schemas.microsoft.com/office/drawing/2014/main" id="{12E99666-720F-4735-8688-A18C406410AD}"/>
              </a:ext>
            </a:extLst>
          </p:cNvPr>
          <p:cNvPicPr>
            <a:picLocks noChangeAspect="1"/>
          </p:cNvPicPr>
          <p:nvPr/>
        </p:nvPicPr>
        <p:blipFill>
          <a:blip r:embed="rId5"/>
          <a:stretch>
            <a:fillRect/>
          </a:stretch>
        </p:blipFill>
        <p:spPr>
          <a:xfrm>
            <a:off x="1783166" y="1795705"/>
            <a:ext cx="8142886" cy="4430144"/>
          </a:xfrm>
          <a:prstGeom prst="rect">
            <a:avLst/>
          </a:prstGeom>
        </p:spPr>
      </p:pic>
    </p:spTree>
    <p:extLst>
      <p:ext uri="{BB962C8B-B14F-4D97-AF65-F5344CB8AC3E}">
        <p14:creationId xmlns:p14="http://schemas.microsoft.com/office/powerpoint/2010/main" val="357011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Bottom blue border"/>
          <p:cNvSpPr/>
          <p:nvPr/>
        </p:nvSpPr>
        <p:spPr>
          <a:xfrm>
            <a:off x="0" y="6270464"/>
            <a:ext cx="12192000" cy="587536"/>
          </a:xfrm>
          <a:prstGeom prst="rect">
            <a:avLst/>
          </a:prstGeom>
          <a:solidFill>
            <a:srgbClr val="1D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ttom border wiht FAA logo."/>
          <p:cNvPicPr>
            <a:picLocks noChangeAspect="1"/>
          </p:cNvPicPr>
          <p:nvPr/>
        </p:nvPicPr>
        <p:blipFill>
          <a:blip r:embed="rId2"/>
          <a:stretch>
            <a:fillRect/>
          </a:stretch>
        </p:blipFill>
        <p:spPr>
          <a:xfrm>
            <a:off x="8485521" y="6270464"/>
            <a:ext cx="1440531" cy="537400"/>
          </a:xfrm>
          <a:prstGeom prst="rect">
            <a:avLst/>
          </a:prstGeom>
        </p:spPr>
      </p:pic>
      <p:sp>
        <p:nvSpPr>
          <p:cNvPr id="12" name="TextBox 11" descr="Page 5"/>
          <p:cNvSpPr txBox="1"/>
          <p:nvPr/>
        </p:nvSpPr>
        <p:spPr>
          <a:xfrm>
            <a:off x="11075728" y="6354498"/>
            <a:ext cx="300082" cy="369332"/>
          </a:xfrm>
          <a:prstGeom prst="rect">
            <a:avLst/>
          </a:prstGeom>
          <a:noFill/>
        </p:spPr>
        <p:txBody>
          <a:bodyPr wrap="none" rtlCol="0">
            <a:spAutoFit/>
          </a:bodyPr>
          <a:lstStyle/>
          <a:p>
            <a:r>
              <a:rPr lang="en-US" dirty="0"/>
              <a:t>5</a:t>
            </a:r>
          </a:p>
        </p:txBody>
      </p:sp>
      <p:sp>
        <p:nvSpPr>
          <p:cNvPr id="11" name="Rectangle 10"/>
          <p:cNvSpPr/>
          <p:nvPr/>
        </p:nvSpPr>
        <p:spPr>
          <a:xfrm>
            <a:off x="559156" y="430399"/>
            <a:ext cx="11758569" cy="1323439"/>
          </a:xfrm>
          <a:prstGeom prst="rect">
            <a:avLst/>
          </a:prstGeom>
        </p:spPr>
        <p:txBody>
          <a:bodyPr wrap="square">
            <a:spAutoFit/>
          </a:bodyPr>
          <a:lstStyle/>
          <a:p>
            <a:r>
              <a:rPr lang="en-US" sz="1600" dirty="0"/>
              <a:t>Tune a secondary communication radio to the PRM frequency (or, if silent, to another,  e.g. ATIS), set the volume as desired,    </a:t>
            </a:r>
          </a:p>
          <a:p>
            <a:r>
              <a:rPr lang="en-US" sz="1600" dirty="0"/>
              <a:t>    retune if necessary to the PRM frequency, then deselect the secondary audio.  When switched to the tower, re-select the </a:t>
            </a:r>
          </a:p>
          <a:p>
            <a:r>
              <a:rPr lang="en-US" sz="1600" dirty="0"/>
              <a:t>    secondary radio audio. </a:t>
            </a:r>
          </a:p>
          <a:p>
            <a:endParaRPr lang="en-US" sz="1600" dirty="0"/>
          </a:p>
          <a:p>
            <a:r>
              <a:rPr lang="en-US" sz="1600" dirty="0"/>
              <a:t>                                                                         </a:t>
            </a:r>
          </a:p>
        </p:txBody>
      </p:sp>
      <p:sp>
        <p:nvSpPr>
          <p:cNvPr id="2" name="Rectangle 1"/>
          <p:cNvSpPr/>
          <p:nvPr/>
        </p:nvSpPr>
        <p:spPr>
          <a:xfrm>
            <a:off x="124758" y="5552356"/>
            <a:ext cx="5842906" cy="584775"/>
          </a:xfrm>
          <a:prstGeom prst="rect">
            <a:avLst/>
          </a:prstGeom>
        </p:spPr>
        <p:txBody>
          <a:bodyPr wrap="square">
            <a:spAutoFit/>
          </a:bodyPr>
          <a:lstStyle/>
          <a:p>
            <a:r>
              <a:rPr lang="en-US" sz="1600" dirty="0"/>
              <a:t>Monitor controller overrides both the tower and PRM frequencies.</a:t>
            </a:r>
          </a:p>
        </p:txBody>
      </p:sp>
      <p:pic>
        <p:nvPicPr>
          <p:cNvPr id="3" name="Picture 2" descr="Two intrail landing aircraft shown with montior controller transmitting on both the tower and PRM frequencies. ">
            <a:extLst>
              <a:ext uri="{FF2B5EF4-FFF2-40B4-BE49-F238E27FC236}">
                <a16:creationId xmlns:a16="http://schemas.microsoft.com/office/drawing/2014/main" id="{050A3BEF-45AB-443A-B0D1-B5F826B5052B}"/>
              </a:ext>
            </a:extLst>
          </p:cNvPr>
          <p:cNvPicPr>
            <a:picLocks noChangeAspect="1"/>
          </p:cNvPicPr>
          <p:nvPr/>
        </p:nvPicPr>
        <p:blipFill>
          <a:blip r:embed="rId3"/>
          <a:stretch>
            <a:fillRect/>
          </a:stretch>
        </p:blipFill>
        <p:spPr>
          <a:xfrm>
            <a:off x="124758" y="1974442"/>
            <a:ext cx="5832787" cy="3205622"/>
          </a:xfrm>
          <a:prstGeom prst="rect">
            <a:avLst/>
          </a:prstGeom>
        </p:spPr>
      </p:pic>
      <p:sp>
        <p:nvSpPr>
          <p:cNvPr id="8" name="Rectangle 7"/>
          <p:cNvSpPr/>
          <p:nvPr/>
        </p:nvSpPr>
        <p:spPr>
          <a:xfrm>
            <a:off x="6438441" y="5253793"/>
            <a:ext cx="5541872" cy="830997"/>
          </a:xfrm>
          <a:prstGeom prst="rect">
            <a:avLst/>
          </a:prstGeom>
        </p:spPr>
        <p:txBody>
          <a:bodyPr wrap="square">
            <a:spAutoFit/>
          </a:bodyPr>
          <a:lstStyle/>
          <a:p>
            <a:r>
              <a:rPr lang="en-US" sz="1600" dirty="0"/>
              <a:t>If the monitor controller’s breakout instruction is blocked on the tower frequency, it can still be heard on the PRM </a:t>
            </a:r>
            <a:r>
              <a:rPr lang="en-US" sz="1600" dirty="0" smtClean="0"/>
              <a:t> frequency. </a:t>
            </a:r>
            <a:endParaRPr lang="en-US" sz="1600" dirty="0"/>
          </a:p>
        </p:txBody>
      </p:sp>
      <p:pic>
        <p:nvPicPr>
          <p:cNvPr id="5" name="Picture 4" descr="Monitor transmission on tower frequency is blocked by another aircraft but the PRM frequency remains clear. ">
            <a:extLst>
              <a:ext uri="{FF2B5EF4-FFF2-40B4-BE49-F238E27FC236}">
                <a16:creationId xmlns:a16="http://schemas.microsoft.com/office/drawing/2014/main" id="{BF6D2670-3428-46DD-AE32-870133B8C516}"/>
              </a:ext>
            </a:extLst>
          </p:cNvPr>
          <p:cNvPicPr>
            <a:picLocks noChangeAspect="1"/>
          </p:cNvPicPr>
          <p:nvPr/>
        </p:nvPicPr>
        <p:blipFill>
          <a:blip r:embed="rId4"/>
          <a:stretch>
            <a:fillRect/>
          </a:stretch>
        </p:blipFill>
        <p:spPr>
          <a:xfrm>
            <a:off x="6226754" y="1971804"/>
            <a:ext cx="5753559" cy="3208260"/>
          </a:xfrm>
          <a:prstGeom prst="rect">
            <a:avLst/>
          </a:prstGeom>
        </p:spPr>
      </p:pic>
    </p:spTree>
    <p:extLst>
      <p:ext uri="{BB962C8B-B14F-4D97-AF65-F5344CB8AC3E}">
        <p14:creationId xmlns:p14="http://schemas.microsoft.com/office/powerpoint/2010/main" val="143404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Bottom blue border."/>
          <p:cNvSpPr/>
          <p:nvPr/>
        </p:nvSpPr>
        <p:spPr>
          <a:xfrm>
            <a:off x="0" y="6270464"/>
            <a:ext cx="12192000" cy="587536"/>
          </a:xfrm>
          <a:prstGeom prst="rect">
            <a:avLst/>
          </a:prstGeom>
          <a:solidFill>
            <a:srgbClr val="1D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otttom border with FAA logo."/>
          <p:cNvPicPr>
            <a:picLocks noChangeAspect="1"/>
          </p:cNvPicPr>
          <p:nvPr/>
        </p:nvPicPr>
        <p:blipFill>
          <a:blip r:embed="rId2"/>
          <a:stretch>
            <a:fillRect/>
          </a:stretch>
        </p:blipFill>
        <p:spPr>
          <a:xfrm>
            <a:off x="8485521" y="6270464"/>
            <a:ext cx="1440531" cy="537400"/>
          </a:xfrm>
          <a:prstGeom prst="rect">
            <a:avLst/>
          </a:prstGeom>
        </p:spPr>
      </p:pic>
      <p:sp>
        <p:nvSpPr>
          <p:cNvPr id="11" name="TextBox 10" descr="Page 7.">
            <a:extLst>
              <a:ext uri="{FF2B5EF4-FFF2-40B4-BE49-F238E27FC236}">
                <a16:creationId xmlns:a16="http://schemas.microsoft.com/office/drawing/2014/main" id="{6AB1A3AB-C83B-478D-B64C-02F7C3EDE9DB}"/>
              </a:ext>
            </a:extLst>
          </p:cNvPr>
          <p:cNvSpPr txBox="1"/>
          <p:nvPr/>
        </p:nvSpPr>
        <p:spPr>
          <a:xfrm>
            <a:off x="11075728" y="6354498"/>
            <a:ext cx="300082" cy="369332"/>
          </a:xfrm>
          <a:prstGeom prst="rect">
            <a:avLst/>
          </a:prstGeom>
          <a:noFill/>
        </p:spPr>
        <p:txBody>
          <a:bodyPr wrap="none" rtlCol="0">
            <a:spAutoFit/>
          </a:bodyPr>
          <a:lstStyle/>
          <a:p>
            <a:r>
              <a:rPr lang="en-US" dirty="0"/>
              <a:t>6</a:t>
            </a:r>
          </a:p>
        </p:txBody>
      </p:sp>
      <p:sp>
        <p:nvSpPr>
          <p:cNvPr id="2" name="TextBox 1"/>
          <p:cNvSpPr txBox="1"/>
          <p:nvPr/>
        </p:nvSpPr>
        <p:spPr>
          <a:xfrm>
            <a:off x="287050" y="133290"/>
            <a:ext cx="11824224" cy="1600438"/>
          </a:xfrm>
          <a:prstGeom prst="rect">
            <a:avLst/>
          </a:prstGeom>
          <a:noFill/>
        </p:spPr>
        <p:txBody>
          <a:bodyPr wrap="square" rtlCol="0">
            <a:spAutoFit/>
          </a:bodyPr>
          <a:lstStyle/>
          <a:p>
            <a:pPr marL="285750" indent="-285750">
              <a:buFont typeface="Arial" panose="020B0604020202020204" pitchFamily="34" charset="0"/>
              <a:buChar char="•"/>
            </a:pPr>
            <a:r>
              <a:rPr lang="en-US" sz="1600" dirty="0"/>
              <a:t>One </a:t>
            </a:r>
            <a:r>
              <a:rPr lang="en-US" sz="1600" dirty="0">
                <a:solidFill>
                  <a:srgbClr val="FF0000"/>
                </a:solidFill>
              </a:rPr>
              <a:t>No Transgression Zone (NTZ)</a:t>
            </a:r>
            <a:r>
              <a:rPr lang="en-US" sz="1600" dirty="0"/>
              <a:t> Monitor Controller and one Tower Controller are assigned to  each PRM runway.  The monitors watch for off course deviations, especially those toward the NTZ.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If an aircraft strays off course , the </a:t>
            </a:r>
            <a:r>
              <a:rPr lang="en-US" sz="1600" dirty="0">
                <a:solidFill>
                  <a:srgbClr val="FFFF00"/>
                </a:solidFill>
              </a:rPr>
              <a:t>Right Monitor’ </a:t>
            </a:r>
            <a:r>
              <a:rPr lang="en-US" sz="1600" dirty="0"/>
              <a:t>will attempt to return the aircraft to the final approach  </a:t>
            </a:r>
          </a:p>
          <a:p>
            <a:r>
              <a:rPr lang="en-US" sz="1600" dirty="0"/>
              <a:t>        course.   </a:t>
            </a:r>
          </a:p>
          <a:p>
            <a:r>
              <a:rPr lang="en-US" dirty="0"/>
              <a:t>                                                                                        </a:t>
            </a:r>
          </a:p>
        </p:txBody>
      </p:sp>
      <p:sp>
        <p:nvSpPr>
          <p:cNvPr id="9" name="TextBox 8">
            <a:extLst>
              <a:ext uri="{FF2B5EF4-FFF2-40B4-BE49-F238E27FC236}">
                <a16:creationId xmlns:a16="http://schemas.microsoft.com/office/drawing/2014/main" id="{00FD16F6-66B5-45A3-B129-B857DFE99F7A}"/>
              </a:ext>
            </a:extLst>
          </p:cNvPr>
          <p:cNvSpPr txBox="1"/>
          <p:nvPr/>
        </p:nvSpPr>
        <p:spPr>
          <a:xfrm>
            <a:off x="2827028" y="1745304"/>
            <a:ext cx="5885778" cy="369332"/>
          </a:xfrm>
          <a:prstGeom prst="rect">
            <a:avLst/>
          </a:prstGeom>
          <a:noFill/>
        </p:spPr>
        <p:txBody>
          <a:bodyPr wrap="none" rtlCol="0">
            <a:spAutoFit/>
          </a:bodyPr>
          <a:lstStyle/>
          <a:p>
            <a:r>
              <a:rPr lang="en-US" i="1" dirty="0"/>
              <a:t>“West Central 1502 turn right return to the localizer course”</a:t>
            </a:r>
          </a:p>
        </p:txBody>
      </p:sp>
      <p:grpSp>
        <p:nvGrpSpPr>
          <p:cNvPr id="3" name="Group 2" descr="Aircraft deviating off course toward the NTZ."/>
          <p:cNvGrpSpPr/>
          <p:nvPr/>
        </p:nvGrpSpPr>
        <p:grpSpPr>
          <a:xfrm>
            <a:off x="2212010" y="2257643"/>
            <a:ext cx="6788303" cy="3814059"/>
            <a:chOff x="2212010" y="2257643"/>
            <a:chExt cx="6788303" cy="3814059"/>
          </a:xfrm>
        </p:grpSpPr>
        <p:pic>
          <p:nvPicPr>
            <p:cNvPr id="12" name="Picture 11" descr="Two aircraft landing with NTZ between the approach courses with one aircraft wondering off course toward the NTZ."/>
            <p:cNvPicPr>
              <a:picLocks noChangeAspect="1"/>
            </p:cNvPicPr>
            <p:nvPr/>
          </p:nvPicPr>
          <p:blipFill>
            <a:blip r:embed="rId3"/>
            <a:stretch>
              <a:fillRect/>
            </a:stretch>
          </p:blipFill>
          <p:spPr>
            <a:xfrm>
              <a:off x="2212010" y="2825736"/>
              <a:ext cx="6788303" cy="3245966"/>
            </a:xfrm>
            <a:prstGeom prst="rect">
              <a:avLst/>
            </a:prstGeom>
          </p:spPr>
        </p:pic>
        <p:sp>
          <p:nvSpPr>
            <p:cNvPr id="13" name="TextBox 12"/>
            <p:cNvSpPr txBox="1"/>
            <p:nvPr/>
          </p:nvSpPr>
          <p:spPr>
            <a:xfrm>
              <a:off x="4087053" y="2257643"/>
              <a:ext cx="2841016" cy="369332"/>
            </a:xfrm>
            <a:prstGeom prst="rect">
              <a:avLst/>
            </a:prstGeom>
            <a:noFill/>
          </p:spPr>
          <p:txBody>
            <a:bodyPr wrap="square" rtlCol="0">
              <a:spAutoFit/>
            </a:bodyPr>
            <a:lstStyle/>
            <a:p>
              <a:r>
                <a:rPr lang="en-US" dirty="0"/>
                <a:t>02L                               02R</a:t>
              </a:r>
            </a:p>
          </p:txBody>
        </p:sp>
      </p:grpSp>
      <p:grpSp>
        <p:nvGrpSpPr>
          <p:cNvPr id="10" name="Group 9">
            <a:extLst>
              <a:ext uri="{FF2B5EF4-FFF2-40B4-BE49-F238E27FC236}">
                <a16:creationId xmlns:a16="http://schemas.microsoft.com/office/drawing/2014/main" id="{CE548674-30C3-445D-9D76-444539A1C0C8}"/>
              </a:ext>
            </a:extLst>
          </p:cNvPr>
          <p:cNvGrpSpPr/>
          <p:nvPr/>
        </p:nvGrpSpPr>
        <p:grpSpPr>
          <a:xfrm>
            <a:off x="3033341" y="4874077"/>
            <a:ext cx="1620300" cy="869737"/>
            <a:chOff x="709684" y="4193381"/>
            <a:chExt cx="1501253" cy="751658"/>
          </a:xfrm>
        </p:grpSpPr>
        <p:sp>
          <p:nvSpPr>
            <p:cNvPr id="14" name="Freeform 26">
              <a:extLst>
                <a:ext uri="{FF2B5EF4-FFF2-40B4-BE49-F238E27FC236}">
                  <a16:creationId xmlns:a16="http://schemas.microsoft.com/office/drawing/2014/main" id="{49FD6D9E-38EE-489B-BA6D-1CB2CD241FE3}"/>
                </a:ext>
              </a:extLst>
            </p:cNvPr>
            <p:cNvSpPr>
              <a:spLocks/>
            </p:cNvSpPr>
            <p:nvPr/>
          </p:nvSpPr>
          <p:spPr bwMode="auto">
            <a:xfrm rot="5011195">
              <a:off x="1925447" y="4537522"/>
              <a:ext cx="63500" cy="60325"/>
            </a:xfrm>
            <a:custGeom>
              <a:avLst/>
              <a:gdLst>
                <a:gd name="T0" fmla="*/ 11369 w 125"/>
                <a:gd name="T1" fmla="*/ 0 h 98"/>
                <a:gd name="T2" fmla="*/ 64595 w 125"/>
                <a:gd name="T3" fmla="*/ 17614 h 98"/>
                <a:gd name="T4" fmla="*/ 53226 w 125"/>
                <a:gd name="T5" fmla="*/ 59523 h 98"/>
                <a:gd name="T6" fmla="*/ 0 w 125"/>
                <a:gd name="T7" fmla="*/ 41909 h 98"/>
                <a:gd name="T8" fmla="*/ 11369 w 125"/>
                <a:gd name="T9" fmla="*/ 0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98">
                  <a:moveTo>
                    <a:pt x="22" y="0"/>
                  </a:moveTo>
                  <a:lnTo>
                    <a:pt x="125" y="29"/>
                  </a:lnTo>
                  <a:lnTo>
                    <a:pt x="103" y="98"/>
                  </a:lnTo>
                  <a:lnTo>
                    <a:pt x="0" y="69"/>
                  </a:lnTo>
                  <a:lnTo>
                    <a:pt x="22" y="0"/>
                  </a:lnTo>
                  <a:close/>
                </a:path>
              </a:pathLst>
            </a:custGeom>
            <a:solidFill>
              <a:srgbClr val="00FFFF"/>
            </a:solidFill>
            <a:ln w="3175">
              <a:solidFill>
                <a:schemeClr val="bg1"/>
              </a:solidFill>
              <a:prstDash val="solid"/>
              <a:round/>
              <a:headEnd/>
              <a:tailEnd/>
            </a:ln>
          </p:spPr>
          <p:txBody>
            <a:bodyPr/>
            <a:lstStyle/>
            <a:p>
              <a:endParaRPr lang="en-US"/>
            </a:p>
          </p:txBody>
        </p:sp>
        <p:sp>
          <p:nvSpPr>
            <p:cNvPr id="15" name="Freeform 26">
              <a:extLst>
                <a:ext uri="{FF2B5EF4-FFF2-40B4-BE49-F238E27FC236}">
                  <a16:creationId xmlns:a16="http://schemas.microsoft.com/office/drawing/2014/main" id="{B39798E8-47CD-4177-B9AC-738E4B1DE244}"/>
                </a:ext>
              </a:extLst>
            </p:cNvPr>
            <p:cNvSpPr>
              <a:spLocks/>
            </p:cNvSpPr>
            <p:nvPr/>
          </p:nvSpPr>
          <p:spPr bwMode="auto">
            <a:xfrm rot="5011195">
              <a:off x="1738325" y="4467621"/>
              <a:ext cx="63500" cy="60325"/>
            </a:xfrm>
            <a:custGeom>
              <a:avLst/>
              <a:gdLst>
                <a:gd name="T0" fmla="*/ 11369 w 125"/>
                <a:gd name="T1" fmla="*/ 0 h 98"/>
                <a:gd name="T2" fmla="*/ 64595 w 125"/>
                <a:gd name="T3" fmla="*/ 17614 h 98"/>
                <a:gd name="T4" fmla="*/ 53226 w 125"/>
                <a:gd name="T5" fmla="*/ 59523 h 98"/>
                <a:gd name="T6" fmla="*/ 0 w 125"/>
                <a:gd name="T7" fmla="*/ 41909 h 98"/>
                <a:gd name="T8" fmla="*/ 11369 w 125"/>
                <a:gd name="T9" fmla="*/ 0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98">
                  <a:moveTo>
                    <a:pt x="22" y="0"/>
                  </a:moveTo>
                  <a:lnTo>
                    <a:pt x="125" y="29"/>
                  </a:lnTo>
                  <a:lnTo>
                    <a:pt x="103" y="98"/>
                  </a:lnTo>
                  <a:lnTo>
                    <a:pt x="0" y="69"/>
                  </a:lnTo>
                  <a:lnTo>
                    <a:pt x="22" y="0"/>
                  </a:lnTo>
                  <a:close/>
                </a:path>
              </a:pathLst>
            </a:custGeom>
            <a:solidFill>
              <a:srgbClr val="00FFFF"/>
            </a:solidFill>
            <a:ln w="3175">
              <a:solidFill>
                <a:schemeClr val="bg1"/>
              </a:solidFill>
              <a:prstDash val="solid"/>
              <a:round/>
              <a:headEnd/>
              <a:tailEnd/>
            </a:ln>
          </p:spPr>
          <p:txBody>
            <a:bodyPr/>
            <a:lstStyle/>
            <a:p>
              <a:endParaRPr lang="en-US"/>
            </a:p>
          </p:txBody>
        </p:sp>
        <p:sp>
          <p:nvSpPr>
            <p:cNvPr id="16" name="Freeform 26">
              <a:extLst>
                <a:ext uri="{FF2B5EF4-FFF2-40B4-BE49-F238E27FC236}">
                  <a16:creationId xmlns:a16="http://schemas.microsoft.com/office/drawing/2014/main" id="{956518B5-F396-4244-9FCE-3E87B5B963FF}"/>
                </a:ext>
              </a:extLst>
            </p:cNvPr>
            <p:cNvSpPr>
              <a:spLocks/>
            </p:cNvSpPr>
            <p:nvPr/>
          </p:nvSpPr>
          <p:spPr bwMode="auto">
            <a:xfrm rot="5011195">
              <a:off x="1184979" y="4467619"/>
              <a:ext cx="63500" cy="60325"/>
            </a:xfrm>
            <a:custGeom>
              <a:avLst/>
              <a:gdLst>
                <a:gd name="T0" fmla="*/ 11369 w 125"/>
                <a:gd name="T1" fmla="*/ 0 h 98"/>
                <a:gd name="T2" fmla="*/ 64595 w 125"/>
                <a:gd name="T3" fmla="*/ 17614 h 98"/>
                <a:gd name="T4" fmla="*/ 53226 w 125"/>
                <a:gd name="T5" fmla="*/ 59523 h 98"/>
                <a:gd name="T6" fmla="*/ 0 w 125"/>
                <a:gd name="T7" fmla="*/ 41909 h 98"/>
                <a:gd name="T8" fmla="*/ 11369 w 125"/>
                <a:gd name="T9" fmla="*/ 0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98">
                  <a:moveTo>
                    <a:pt x="22" y="0"/>
                  </a:moveTo>
                  <a:lnTo>
                    <a:pt x="125" y="29"/>
                  </a:lnTo>
                  <a:lnTo>
                    <a:pt x="103" y="98"/>
                  </a:lnTo>
                  <a:lnTo>
                    <a:pt x="0" y="69"/>
                  </a:lnTo>
                  <a:lnTo>
                    <a:pt x="22" y="0"/>
                  </a:lnTo>
                  <a:close/>
                </a:path>
              </a:pathLst>
            </a:custGeom>
            <a:solidFill>
              <a:srgbClr val="00FFFF"/>
            </a:solidFill>
            <a:ln w="3175">
              <a:solidFill>
                <a:schemeClr val="bg1"/>
              </a:solidFill>
              <a:prstDash val="solid"/>
              <a:round/>
              <a:headEnd/>
              <a:tailEnd/>
            </a:ln>
          </p:spPr>
          <p:txBody>
            <a:bodyPr/>
            <a:lstStyle/>
            <a:p>
              <a:endParaRPr lang="en-US"/>
            </a:p>
          </p:txBody>
        </p:sp>
        <p:sp>
          <p:nvSpPr>
            <p:cNvPr id="17" name="Freeform 26">
              <a:extLst>
                <a:ext uri="{FF2B5EF4-FFF2-40B4-BE49-F238E27FC236}">
                  <a16:creationId xmlns:a16="http://schemas.microsoft.com/office/drawing/2014/main" id="{6BBAEB97-C7D1-4DE1-AA6E-D7F0B8F167FC}"/>
                </a:ext>
              </a:extLst>
            </p:cNvPr>
            <p:cNvSpPr>
              <a:spLocks/>
            </p:cNvSpPr>
            <p:nvPr/>
          </p:nvSpPr>
          <p:spPr bwMode="auto">
            <a:xfrm rot="5011195">
              <a:off x="939968" y="4553210"/>
              <a:ext cx="63500" cy="60325"/>
            </a:xfrm>
            <a:custGeom>
              <a:avLst/>
              <a:gdLst>
                <a:gd name="T0" fmla="*/ 11369 w 125"/>
                <a:gd name="T1" fmla="*/ 0 h 98"/>
                <a:gd name="T2" fmla="*/ 64595 w 125"/>
                <a:gd name="T3" fmla="*/ 17614 h 98"/>
                <a:gd name="T4" fmla="*/ 53226 w 125"/>
                <a:gd name="T5" fmla="*/ 59523 h 98"/>
                <a:gd name="T6" fmla="*/ 0 w 125"/>
                <a:gd name="T7" fmla="*/ 41909 h 98"/>
                <a:gd name="T8" fmla="*/ 11369 w 125"/>
                <a:gd name="T9" fmla="*/ 0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98">
                  <a:moveTo>
                    <a:pt x="22" y="0"/>
                  </a:moveTo>
                  <a:lnTo>
                    <a:pt x="125" y="29"/>
                  </a:lnTo>
                  <a:lnTo>
                    <a:pt x="103" y="98"/>
                  </a:lnTo>
                  <a:lnTo>
                    <a:pt x="0" y="69"/>
                  </a:lnTo>
                  <a:lnTo>
                    <a:pt x="22" y="0"/>
                  </a:lnTo>
                  <a:close/>
                </a:path>
              </a:pathLst>
            </a:custGeom>
            <a:solidFill>
              <a:srgbClr val="00FFFF"/>
            </a:solidFill>
            <a:ln w="3175">
              <a:solidFill>
                <a:schemeClr val="bg1"/>
              </a:solidFill>
              <a:prstDash val="solid"/>
              <a:round/>
              <a:headEnd/>
              <a:tailEnd/>
            </a:ln>
          </p:spPr>
          <p:txBody>
            <a:bodyPr/>
            <a:lstStyle/>
            <a:p>
              <a:endParaRPr lang="en-US"/>
            </a:p>
          </p:txBody>
        </p:sp>
        <p:sp>
          <p:nvSpPr>
            <p:cNvPr id="18" name="Freeform: Shape 3">
              <a:extLst>
                <a:ext uri="{FF2B5EF4-FFF2-40B4-BE49-F238E27FC236}">
                  <a16:creationId xmlns:a16="http://schemas.microsoft.com/office/drawing/2014/main" id="{FEFF180F-2C82-424C-81C4-68DBB72589AD}"/>
                </a:ext>
              </a:extLst>
            </p:cNvPr>
            <p:cNvSpPr/>
            <p:nvPr/>
          </p:nvSpPr>
          <p:spPr>
            <a:xfrm>
              <a:off x="1442113" y="4799463"/>
              <a:ext cx="250209" cy="145576"/>
            </a:xfrm>
            <a:custGeom>
              <a:avLst/>
              <a:gdLst>
                <a:gd name="connsiteX0" fmla="*/ 54591 w 250209"/>
                <a:gd name="connsiteY0" fmla="*/ 0 h 145576"/>
                <a:gd name="connsiteX1" fmla="*/ 250209 w 250209"/>
                <a:gd name="connsiteY1" fmla="*/ 77337 h 145576"/>
                <a:gd name="connsiteX2" fmla="*/ 236562 w 250209"/>
                <a:gd name="connsiteY2" fmla="*/ 145576 h 145576"/>
                <a:gd name="connsiteX3" fmla="*/ 0 w 250209"/>
                <a:gd name="connsiteY3" fmla="*/ 109182 h 145576"/>
                <a:gd name="connsiteX4" fmla="*/ 54591 w 250209"/>
                <a:gd name="connsiteY4" fmla="*/ 0 h 14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09" h="145576">
                  <a:moveTo>
                    <a:pt x="54591" y="0"/>
                  </a:moveTo>
                  <a:lnTo>
                    <a:pt x="250209" y="77337"/>
                  </a:lnTo>
                  <a:lnTo>
                    <a:pt x="236562" y="145576"/>
                  </a:lnTo>
                  <a:lnTo>
                    <a:pt x="0" y="109182"/>
                  </a:lnTo>
                  <a:lnTo>
                    <a:pt x="54591" y="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4">
              <a:extLst>
                <a:ext uri="{FF2B5EF4-FFF2-40B4-BE49-F238E27FC236}">
                  <a16:creationId xmlns:a16="http://schemas.microsoft.com/office/drawing/2014/main" id="{7555A767-40F1-4460-A14E-BA13B7F42219}"/>
                </a:ext>
              </a:extLst>
            </p:cNvPr>
            <p:cNvSpPr/>
            <p:nvPr/>
          </p:nvSpPr>
          <p:spPr>
            <a:xfrm>
              <a:off x="1505803" y="4417325"/>
              <a:ext cx="705134" cy="332096"/>
            </a:xfrm>
            <a:custGeom>
              <a:avLst/>
              <a:gdLst>
                <a:gd name="connsiteX0" fmla="*/ 68239 w 705134"/>
                <a:gd name="connsiteY0" fmla="*/ 0 h 332096"/>
                <a:gd name="connsiteX1" fmla="*/ 705134 w 705134"/>
                <a:gd name="connsiteY1" fmla="*/ 254759 h 332096"/>
                <a:gd name="connsiteX2" fmla="*/ 705134 w 705134"/>
                <a:gd name="connsiteY2" fmla="*/ 332096 h 332096"/>
                <a:gd name="connsiteX3" fmla="*/ 577755 w 705134"/>
                <a:gd name="connsiteY3" fmla="*/ 313899 h 332096"/>
                <a:gd name="connsiteX4" fmla="*/ 241110 w 705134"/>
                <a:gd name="connsiteY4" fmla="*/ 222914 h 332096"/>
                <a:gd name="connsiteX5" fmla="*/ 0 w 705134"/>
                <a:gd name="connsiteY5" fmla="*/ 195618 h 332096"/>
                <a:gd name="connsiteX6" fmla="*/ 68239 w 705134"/>
                <a:gd name="connsiteY6" fmla="*/ 0 h 3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134" h="332096">
                  <a:moveTo>
                    <a:pt x="68239" y="0"/>
                  </a:moveTo>
                  <a:lnTo>
                    <a:pt x="705134" y="254759"/>
                  </a:lnTo>
                  <a:lnTo>
                    <a:pt x="705134" y="332096"/>
                  </a:lnTo>
                  <a:lnTo>
                    <a:pt x="577755" y="313899"/>
                  </a:lnTo>
                  <a:lnTo>
                    <a:pt x="241110" y="222914"/>
                  </a:lnTo>
                  <a:lnTo>
                    <a:pt x="0" y="195618"/>
                  </a:lnTo>
                  <a:lnTo>
                    <a:pt x="68239" y="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20">
              <a:extLst>
                <a:ext uri="{FF2B5EF4-FFF2-40B4-BE49-F238E27FC236}">
                  <a16:creationId xmlns:a16="http://schemas.microsoft.com/office/drawing/2014/main" id="{99B97DBF-3409-4188-A3AC-22B80BEA3A90}"/>
                </a:ext>
              </a:extLst>
            </p:cNvPr>
            <p:cNvSpPr/>
            <p:nvPr/>
          </p:nvSpPr>
          <p:spPr>
            <a:xfrm>
              <a:off x="709684" y="4408227"/>
              <a:ext cx="736979" cy="336645"/>
            </a:xfrm>
            <a:custGeom>
              <a:avLst/>
              <a:gdLst>
                <a:gd name="connsiteX0" fmla="*/ 736979 w 736979"/>
                <a:gd name="connsiteY0" fmla="*/ 0 h 336645"/>
                <a:gd name="connsiteX1" fmla="*/ 31844 w 736979"/>
                <a:gd name="connsiteY1" fmla="*/ 250209 h 336645"/>
                <a:gd name="connsiteX2" fmla="*/ 0 w 736979"/>
                <a:gd name="connsiteY2" fmla="*/ 336645 h 336645"/>
                <a:gd name="connsiteX3" fmla="*/ 423080 w 736979"/>
                <a:gd name="connsiteY3" fmla="*/ 236561 h 336645"/>
                <a:gd name="connsiteX4" fmla="*/ 618698 w 736979"/>
                <a:gd name="connsiteY4" fmla="*/ 195618 h 336645"/>
                <a:gd name="connsiteX5" fmla="*/ 700585 w 736979"/>
                <a:gd name="connsiteY5" fmla="*/ 204716 h 336645"/>
                <a:gd name="connsiteX6" fmla="*/ 736979 w 736979"/>
                <a:gd name="connsiteY6" fmla="*/ 0 h 33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979" h="336645">
                  <a:moveTo>
                    <a:pt x="736979" y="0"/>
                  </a:moveTo>
                  <a:lnTo>
                    <a:pt x="31844" y="250209"/>
                  </a:lnTo>
                  <a:lnTo>
                    <a:pt x="0" y="336645"/>
                  </a:lnTo>
                  <a:lnTo>
                    <a:pt x="423080" y="236561"/>
                  </a:lnTo>
                  <a:lnTo>
                    <a:pt x="618698" y="195618"/>
                  </a:lnTo>
                  <a:lnTo>
                    <a:pt x="700585" y="204716"/>
                  </a:lnTo>
                  <a:lnTo>
                    <a:pt x="736979" y="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3">
              <a:extLst>
                <a:ext uri="{FF2B5EF4-FFF2-40B4-BE49-F238E27FC236}">
                  <a16:creationId xmlns:a16="http://schemas.microsoft.com/office/drawing/2014/main" id="{148185F9-EFE6-4C6B-AD43-E4A4CA1AD3CC}"/>
                </a:ext>
              </a:extLst>
            </p:cNvPr>
            <p:cNvSpPr/>
            <p:nvPr/>
          </p:nvSpPr>
          <p:spPr>
            <a:xfrm rot="9917636">
              <a:off x="1159650" y="4807536"/>
              <a:ext cx="321939" cy="129430"/>
            </a:xfrm>
            <a:custGeom>
              <a:avLst/>
              <a:gdLst>
                <a:gd name="connsiteX0" fmla="*/ 54591 w 250209"/>
                <a:gd name="connsiteY0" fmla="*/ 0 h 145576"/>
                <a:gd name="connsiteX1" fmla="*/ 250209 w 250209"/>
                <a:gd name="connsiteY1" fmla="*/ 77337 h 145576"/>
                <a:gd name="connsiteX2" fmla="*/ 236562 w 250209"/>
                <a:gd name="connsiteY2" fmla="*/ 145576 h 145576"/>
                <a:gd name="connsiteX3" fmla="*/ 0 w 250209"/>
                <a:gd name="connsiteY3" fmla="*/ 109182 h 145576"/>
                <a:gd name="connsiteX4" fmla="*/ 54591 w 250209"/>
                <a:gd name="connsiteY4" fmla="*/ 0 h 14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09" h="145576">
                  <a:moveTo>
                    <a:pt x="54591" y="0"/>
                  </a:moveTo>
                  <a:lnTo>
                    <a:pt x="250209" y="77337"/>
                  </a:lnTo>
                  <a:lnTo>
                    <a:pt x="236562" y="145576"/>
                  </a:lnTo>
                  <a:lnTo>
                    <a:pt x="0" y="109182"/>
                  </a:lnTo>
                  <a:lnTo>
                    <a:pt x="54591" y="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32">
              <a:extLst>
                <a:ext uri="{FF2B5EF4-FFF2-40B4-BE49-F238E27FC236}">
                  <a16:creationId xmlns:a16="http://schemas.microsoft.com/office/drawing/2014/main" id="{AF10529E-9672-4EBF-9577-148033CDB37C}"/>
                </a:ext>
              </a:extLst>
            </p:cNvPr>
            <p:cNvSpPr>
              <a:spLocks/>
            </p:cNvSpPr>
            <p:nvPr/>
          </p:nvSpPr>
          <p:spPr bwMode="auto">
            <a:xfrm rot="15049687">
              <a:off x="1154049" y="4331522"/>
              <a:ext cx="678708" cy="402425"/>
            </a:xfrm>
            <a:custGeom>
              <a:avLst/>
              <a:gdLst>
                <a:gd name="T0" fmla="*/ 943 w 943"/>
                <a:gd name="T1" fmla="*/ 279 h 295"/>
                <a:gd name="T2" fmla="*/ 915 w 943"/>
                <a:gd name="T3" fmla="*/ 240 h 295"/>
                <a:gd name="T4" fmla="*/ 822 w 943"/>
                <a:gd name="T5" fmla="*/ 189 h 295"/>
                <a:gd name="T6" fmla="*/ 676 w 943"/>
                <a:gd name="T7" fmla="*/ 132 h 295"/>
                <a:gd name="T8" fmla="*/ 495 w 943"/>
                <a:gd name="T9" fmla="*/ 77 h 295"/>
                <a:gd name="T10" fmla="*/ 309 w 943"/>
                <a:gd name="T11" fmla="*/ 32 h 295"/>
                <a:gd name="T12" fmla="*/ 153 w 943"/>
                <a:gd name="T13" fmla="*/ 5 h 295"/>
                <a:gd name="T14" fmla="*/ 46 w 943"/>
                <a:gd name="T15" fmla="*/ 0 h 295"/>
                <a:gd name="T16" fmla="*/ 0 w 943"/>
                <a:gd name="T17" fmla="*/ 18 h 295"/>
                <a:gd name="T18" fmla="*/ 27 w 943"/>
                <a:gd name="T19" fmla="*/ 55 h 295"/>
                <a:gd name="T20" fmla="*/ 121 w 943"/>
                <a:gd name="T21" fmla="*/ 106 h 295"/>
                <a:gd name="T22" fmla="*/ 266 w 943"/>
                <a:gd name="T23" fmla="*/ 163 h 295"/>
                <a:gd name="T24" fmla="*/ 448 w 943"/>
                <a:gd name="T25" fmla="*/ 220 h 295"/>
                <a:gd name="T26" fmla="*/ 633 w 943"/>
                <a:gd name="T27" fmla="*/ 264 h 295"/>
                <a:gd name="T28" fmla="*/ 789 w 943"/>
                <a:gd name="T29" fmla="*/ 290 h 295"/>
                <a:gd name="T30" fmla="*/ 898 w 943"/>
                <a:gd name="T31" fmla="*/ 295 h 295"/>
                <a:gd name="T32" fmla="*/ 943 w 943"/>
                <a:gd name="T33" fmla="*/ 27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3" h="295">
                  <a:moveTo>
                    <a:pt x="943" y="279"/>
                  </a:moveTo>
                  <a:lnTo>
                    <a:pt x="915" y="240"/>
                  </a:lnTo>
                  <a:lnTo>
                    <a:pt x="822" y="189"/>
                  </a:lnTo>
                  <a:lnTo>
                    <a:pt x="676" y="132"/>
                  </a:lnTo>
                  <a:lnTo>
                    <a:pt x="495" y="77"/>
                  </a:lnTo>
                  <a:lnTo>
                    <a:pt x="309" y="32"/>
                  </a:lnTo>
                  <a:lnTo>
                    <a:pt x="153" y="5"/>
                  </a:lnTo>
                  <a:lnTo>
                    <a:pt x="46" y="0"/>
                  </a:lnTo>
                  <a:lnTo>
                    <a:pt x="0" y="18"/>
                  </a:lnTo>
                  <a:lnTo>
                    <a:pt x="27" y="55"/>
                  </a:lnTo>
                  <a:lnTo>
                    <a:pt x="121" y="106"/>
                  </a:lnTo>
                  <a:lnTo>
                    <a:pt x="266" y="163"/>
                  </a:lnTo>
                  <a:lnTo>
                    <a:pt x="448" y="220"/>
                  </a:lnTo>
                  <a:lnTo>
                    <a:pt x="633" y="264"/>
                  </a:lnTo>
                  <a:lnTo>
                    <a:pt x="789" y="290"/>
                  </a:lnTo>
                  <a:lnTo>
                    <a:pt x="898" y="295"/>
                  </a:lnTo>
                  <a:lnTo>
                    <a:pt x="943" y="279"/>
                  </a:lnTo>
                  <a:close/>
                </a:path>
              </a:pathLst>
            </a:custGeom>
            <a:solidFill>
              <a:srgbClr val="00FFFF"/>
            </a:solidFill>
            <a:ln w="3175">
              <a:solidFill>
                <a:schemeClr val="bg1"/>
              </a:solidFill>
              <a:prstDash val="solid"/>
              <a:round/>
              <a:headEnd/>
              <a:tailEnd/>
            </a:ln>
          </p:spPr>
          <p:txBody>
            <a:bodyPr/>
            <a:lstStyle/>
            <a:p>
              <a:endParaRPr lang="en-US"/>
            </a:p>
          </p:txBody>
        </p:sp>
        <p:sp>
          <p:nvSpPr>
            <p:cNvPr id="23" name="Freeform 33">
              <a:extLst>
                <a:ext uri="{FF2B5EF4-FFF2-40B4-BE49-F238E27FC236}">
                  <a16:creationId xmlns:a16="http://schemas.microsoft.com/office/drawing/2014/main" id="{95990CD2-6D39-4145-BDE6-C03E6E54B7A4}"/>
                </a:ext>
              </a:extLst>
            </p:cNvPr>
            <p:cNvSpPr>
              <a:spLocks/>
            </p:cNvSpPr>
            <p:nvPr/>
          </p:nvSpPr>
          <p:spPr bwMode="auto">
            <a:xfrm rot="7803476" flipV="1">
              <a:off x="1360178" y="4767766"/>
              <a:ext cx="175757" cy="102605"/>
            </a:xfrm>
            <a:custGeom>
              <a:avLst/>
              <a:gdLst>
                <a:gd name="T0" fmla="*/ 247 w 247"/>
                <a:gd name="T1" fmla="*/ 68 h 68"/>
                <a:gd name="T2" fmla="*/ 129 w 247"/>
                <a:gd name="T3" fmla="*/ 15 h 68"/>
                <a:gd name="T4" fmla="*/ 0 w 247"/>
                <a:gd name="T5" fmla="*/ 0 h 68"/>
                <a:gd name="T6" fmla="*/ 117 w 247"/>
                <a:gd name="T7" fmla="*/ 52 h 68"/>
                <a:gd name="T8" fmla="*/ 247 w 247"/>
                <a:gd name="T9" fmla="*/ 68 h 68"/>
              </a:gdLst>
              <a:ahLst/>
              <a:cxnLst>
                <a:cxn ang="0">
                  <a:pos x="T0" y="T1"/>
                </a:cxn>
                <a:cxn ang="0">
                  <a:pos x="T2" y="T3"/>
                </a:cxn>
                <a:cxn ang="0">
                  <a:pos x="T4" y="T5"/>
                </a:cxn>
                <a:cxn ang="0">
                  <a:pos x="T6" y="T7"/>
                </a:cxn>
                <a:cxn ang="0">
                  <a:pos x="T8" y="T9"/>
                </a:cxn>
              </a:cxnLst>
              <a:rect l="0" t="0" r="r" b="b"/>
              <a:pathLst>
                <a:path w="247" h="68">
                  <a:moveTo>
                    <a:pt x="247" y="68"/>
                  </a:moveTo>
                  <a:lnTo>
                    <a:pt x="129" y="15"/>
                  </a:lnTo>
                  <a:lnTo>
                    <a:pt x="0" y="0"/>
                  </a:lnTo>
                  <a:lnTo>
                    <a:pt x="117" y="52"/>
                  </a:lnTo>
                  <a:lnTo>
                    <a:pt x="247" y="68"/>
                  </a:lnTo>
                  <a:close/>
                </a:path>
              </a:pathLst>
            </a:custGeom>
            <a:solidFill>
              <a:srgbClr val="00FFFF"/>
            </a:solidFill>
            <a:ln w="3175">
              <a:solidFill>
                <a:schemeClr val="bg1"/>
              </a:solidFill>
              <a:prstDash val="solid"/>
              <a:round/>
              <a:headEnd/>
              <a:tailEnd/>
            </a:ln>
          </p:spPr>
          <p:txBody>
            <a:bodyPr/>
            <a:lstStyle/>
            <a:p>
              <a:endParaRPr lang="en-US"/>
            </a:p>
          </p:txBody>
        </p:sp>
        <p:grpSp>
          <p:nvGrpSpPr>
            <p:cNvPr id="24" name="Group 23">
              <a:extLst>
                <a:ext uri="{FF2B5EF4-FFF2-40B4-BE49-F238E27FC236}">
                  <a16:creationId xmlns:a16="http://schemas.microsoft.com/office/drawing/2014/main" id="{67E15A45-06CB-4B89-B243-B1DE457D0872}"/>
                </a:ext>
              </a:extLst>
            </p:cNvPr>
            <p:cNvGrpSpPr/>
            <p:nvPr/>
          </p:nvGrpSpPr>
          <p:grpSpPr>
            <a:xfrm rot="239164">
              <a:off x="1481653" y="4224767"/>
              <a:ext cx="106988" cy="22988"/>
              <a:chOff x="2852112" y="5778500"/>
              <a:chExt cx="106988" cy="22988"/>
            </a:xfrm>
          </p:grpSpPr>
          <p:cxnSp>
            <p:nvCxnSpPr>
              <p:cNvPr id="25" name="Straight Connector 24">
                <a:extLst>
                  <a:ext uri="{FF2B5EF4-FFF2-40B4-BE49-F238E27FC236}">
                    <a16:creationId xmlns:a16="http://schemas.microsoft.com/office/drawing/2014/main" id="{C3730FAC-B051-4CE0-8EDC-AEDD7425DE94}"/>
                  </a:ext>
                </a:extLst>
              </p:cNvPr>
              <p:cNvCxnSpPr>
                <a:cxnSpLocks/>
              </p:cNvCxnSpPr>
              <p:nvPr/>
            </p:nvCxnSpPr>
            <p:spPr>
              <a:xfrm>
                <a:off x="2901950" y="5778500"/>
                <a:ext cx="57150" cy="2222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BA026B4-7CB3-441F-A03A-8CB43A6FD913}"/>
                  </a:ext>
                </a:extLst>
              </p:cNvPr>
              <p:cNvCxnSpPr>
                <a:cxnSpLocks/>
              </p:cNvCxnSpPr>
              <p:nvPr/>
            </p:nvCxnSpPr>
            <p:spPr>
              <a:xfrm flipV="1">
                <a:off x="2852112" y="5779263"/>
                <a:ext cx="57150" cy="2222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a:extLst>
              <a:ext uri="{FF2B5EF4-FFF2-40B4-BE49-F238E27FC236}">
                <a16:creationId xmlns:a16="http://schemas.microsoft.com/office/drawing/2014/main" id="{4C5306F0-D277-4970-98A9-7849AE5FD688}"/>
              </a:ext>
            </a:extLst>
          </p:cNvPr>
          <p:cNvGrpSpPr/>
          <p:nvPr/>
        </p:nvGrpSpPr>
        <p:grpSpPr>
          <a:xfrm>
            <a:off x="5747657" y="4090137"/>
            <a:ext cx="1072488" cy="582496"/>
            <a:chOff x="3077640" y="3535607"/>
            <a:chExt cx="958189" cy="462187"/>
          </a:xfrm>
        </p:grpSpPr>
        <p:sp>
          <p:nvSpPr>
            <p:cNvPr id="28" name="Freeform: Shape 56">
              <a:extLst>
                <a:ext uri="{FF2B5EF4-FFF2-40B4-BE49-F238E27FC236}">
                  <a16:creationId xmlns:a16="http://schemas.microsoft.com/office/drawing/2014/main" id="{3B44DF2F-DF97-42AB-AFA0-3FAECB6A4D26}"/>
                </a:ext>
              </a:extLst>
            </p:cNvPr>
            <p:cNvSpPr/>
            <p:nvPr/>
          </p:nvSpPr>
          <p:spPr>
            <a:xfrm>
              <a:off x="3545378" y="3744884"/>
              <a:ext cx="490451" cy="128847"/>
            </a:xfrm>
            <a:custGeom>
              <a:avLst/>
              <a:gdLst>
                <a:gd name="connsiteX0" fmla="*/ 0 w 490451"/>
                <a:gd name="connsiteY0" fmla="*/ 0 h 128847"/>
                <a:gd name="connsiteX1" fmla="*/ 45720 w 490451"/>
                <a:gd name="connsiteY1" fmla="*/ 83127 h 128847"/>
                <a:gd name="connsiteX2" fmla="*/ 182880 w 490451"/>
                <a:gd name="connsiteY2" fmla="*/ 83127 h 128847"/>
                <a:gd name="connsiteX3" fmla="*/ 490451 w 490451"/>
                <a:gd name="connsiteY3" fmla="*/ 128847 h 128847"/>
                <a:gd name="connsiteX4" fmla="*/ 477982 w 490451"/>
                <a:gd name="connsiteY4" fmla="*/ 87283 h 128847"/>
                <a:gd name="connsiteX5" fmla="*/ 0 w 490451"/>
                <a:gd name="connsiteY5" fmla="*/ 0 h 12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451" h="128847">
                  <a:moveTo>
                    <a:pt x="0" y="0"/>
                  </a:moveTo>
                  <a:lnTo>
                    <a:pt x="45720" y="83127"/>
                  </a:lnTo>
                  <a:lnTo>
                    <a:pt x="182880" y="83127"/>
                  </a:lnTo>
                  <a:lnTo>
                    <a:pt x="490451" y="128847"/>
                  </a:lnTo>
                  <a:lnTo>
                    <a:pt x="477982" y="87283"/>
                  </a:lnTo>
                  <a:lnTo>
                    <a:pt x="0" y="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57">
              <a:extLst>
                <a:ext uri="{FF2B5EF4-FFF2-40B4-BE49-F238E27FC236}">
                  <a16:creationId xmlns:a16="http://schemas.microsoft.com/office/drawing/2014/main" id="{09537484-0246-418C-9974-C9208AEA3AAD}"/>
                </a:ext>
              </a:extLst>
            </p:cNvPr>
            <p:cNvSpPr/>
            <p:nvPr/>
          </p:nvSpPr>
          <p:spPr>
            <a:xfrm>
              <a:off x="3077640" y="3750408"/>
              <a:ext cx="439347" cy="163253"/>
            </a:xfrm>
            <a:custGeom>
              <a:avLst/>
              <a:gdLst>
                <a:gd name="connsiteX0" fmla="*/ 353291 w 403167"/>
                <a:gd name="connsiteY0" fmla="*/ 0 h 195349"/>
                <a:gd name="connsiteX1" fmla="*/ 403167 w 403167"/>
                <a:gd name="connsiteY1" fmla="*/ 95596 h 195349"/>
                <a:gd name="connsiteX2" fmla="*/ 166254 w 403167"/>
                <a:gd name="connsiteY2" fmla="*/ 141316 h 195349"/>
                <a:gd name="connsiteX3" fmla="*/ 24938 w 403167"/>
                <a:gd name="connsiteY3" fmla="*/ 195349 h 195349"/>
                <a:gd name="connsiteX4" fmla="*/ 0 w 403167"/>
                <a:gd name="connsiteY4" fmla="*/ 145473 h 195349"/>
                <a:gd name="connsiteX5" fmla="*/ 353291 w 403167"/>
                <a:gd name="connsiteY5" fmla="*/ 0 h 19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167" h="195349">
                  <a:moveTo>
                    <a:pt x="353291" y="0"/>
                  </a:moveTo>
                  <a:lnTo>
                    <a:pt x="403167" y="95596"/>
                  </a:lnTo>
                  <a:lnTo>
                    <a:pt x="166254" y="141316"/>
                  </a:lnTo>
                  <a:lnTo>
                    <a:pt x="24938" y="195349"/>
                  </a:lnTo>
                  <a:lnTo>
                    <a:pt x="0" y="145473"/>
                  </a:lnTo>
                  <a:lnTo>
                    <a:pt x="353291" y="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A6FF244-91A7-477C-9400-851491A671C5}"/>
                </a:ext>
              </a:extLst>
            </p:cNvPr>
            <p:cNvSpPr/>
            <p:nvPr/>
          </p:nvSpPr>
          <p:spPr>
            <a:xfrm rot="20115918">
              <a:off x="3436071" y="3839291"/>
              <a:ext cx="61924" cy="107562"/>
            </a:xfrm>
            <a:prstGeom prst="rect">
              <a:avLst/>
            </a:pr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E9DE740-848F-4310-808D-AB8052C88BF6}"/>
                </a:ext>
              </a:extLst>
            </p:cNvPr>
            <p:cNvSpPr/>
            <p:nvPr/>
          </p:nvSpPr>
          <p:spPr>
            <a:xfrm rot="20115918">
              <a:off x="3581142" y="3816831"/>
              <a:ext cx="68702" cy="106451"/>
            </a:xfrm>
            <a:prstGeom prst="rect">
              <a:avLst/>
            </a:pr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23CD91D3-1AC1-4BF0-9712-983744E8AFB9}"/>
                </a:ext>
              </a:extLst>
            </p:cNvPr>
            <p:cNvGrpSpPr/>
            <p:nvPr/>
          </p:nvGrpSpPr>
          <p:grpSpPr>
            <a:xfrm rot="21384529">
              <a:off x="3351847" y="3535607"/>
              <a:ext cx="195983" cy="416566"/>
              <a:chOff x="3723515" y="5774225"/>
              <a:chExt cx="163859" cy="501488"/>
            </a:xfrm>
          </p:grpSpPr>
          <p:sp>
            <p:nvSpPr>
              <p:cNvPr id="34" name="Rectangle 33">
                <a:extLst>
                  <a:ext uri="{FF2B5EF4-FFF2-40B4-BE49-F238E27FC236}">
                    <a16:creationId xmlns:a16="http://schemas.microsoft.com/office/drawing/2014/main" id="{1B0F72DC-24D4-4207-BE4B-C695BE290B37}"/>
                  </a:ext>
                </a:extLst>
              </p:cNvPr>
              <p:cNvSpPr/>
              <p:nvPr/>
            </p:nvSpPr>
            <p:spPr>
              <a:xfrm rot="20128016">
                <a:off x="3789312" y="5816477"/>
                <a:ext cx="98062" cy="459236"/>
              </a:xfrm>
              <a:prstGeom prst="rect">
                <a:avLst/>
              </a:pr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c 34">
                <a:extLst>
                  <a:ext uri="{FF2B5EF4-FFF2-40B4-BE49-F238E27FC236}">
                    <a16:creationId xmlns:a16="http://schemas.microsoft.com/office/drawing/2014/main" id="{B59408C9-29D5-4A43-94CF-F86F1DB3AC51}"/>
                  </a:ext>
                </a:extLst>
              </p:cNvPr>
              <p:cNvSpPr/>
              <p:nvPr/>
            </p:nvSpPr>
            <p:spPr>
              <a:xfrm rot="20194485">
                <a:off x="3723515" y="5774225"/>
                <a:ext cx="101398" cy="163782"/>
              </a:xfrm>
              <a:prstGeom prst="arc">
                <a:avLst>
                  <a:gd name="adj1" fmla="val 10849436"/>
                  <a:gd name="adj2" fmla="val 0"/>
                </a:avLst>
              </a:prstGeom>
              <a:solidFill>
                <a:srgbClr val="00FFFF"/>
              </a:solidFill>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 name="Freeform: Shape 58">
              <a:extLst>
                <a:ext uri="{FF2B5EF4-FFF2-40B4-BE49-F238E27FC236}">
                  <a16:creationId xmlns:a16="http://schemas.microsoft.com/office/drawing/2014/main" id="{4A37A820-5F3D-4B68-BAE1-077D099DB512}"/>
                </a:ext>
              </a:extLst>
            </p:cNvPr>
            <p:cNvSpPr/>
            <p:nvPr/>
          </p:nvSpPr>
          <p:spPr>
            <a:xfrm rot="21318592">
              <a:off x="3420490" y="3886021"/>
              <a:ext cx="372574" cy="111773"/>
            </a:xfrm>
            <a:custGeom>
              <a:avLst/>
              <a:gdLst>
                <a:gd name="connsiteX0" fmla="*/ 141317 w 344978"/>
                <a:gd name="connsiteY0" fmla="*/ 0 h 95596"/>
                <a:gd name="connsiteX1" fmla="*/ 0 w 344978"/>
                <a:gd name="connsiteY1" fmla="*/ 91440 h 95596"/>
                <a:gd name="connsiteX2" fmla="*/ 0 w 344978"/>
                <a:gd name="connsiteY2" fmla="*/ 95596 h 95596"/>
                <a:gd name="connsiteX3" fmla="*/ 149629 w 344978"/>
                <a:gd name="connsiteY3" fmla="*/ 62345 h 95596"/>
                <a:gd name="connsiteX4" fmla="*/ 344978 w 344978"/>
                <a:gd name="connsiteY4" fmla="*/ 70658 h 95596"/>
                <a:gd name="connsiteX5" fmla="*/ 336666 w 344978"/>
                <a:gd name="connsiteY5" fmla="*/ 45720 h 95596"/>
                <a:gd name="connsiteX6" fmla="*/ 141317 w 344978"/>
                <a:gd name="connsiteY6" fmla="*/ 0 h 9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978" h="95596">
                  <a:moveTo>
                    <a:pt x="141317" y="0"/>
                  </a:moveTo>
                  <a:lnTo>
                    <a:pt x="0" y="91440"/>
                  </a:lnTo>
                  <a:lnTo>
                    <a:pt x="0" y="95596"/>
                  </a:lnTo>
                  <a:lnTo>
                    <a:pt x="149629" y="62345"/>
                  </a:lnTo>
                  <a:lnTo>
                    <a:pt x="344978" y="70658"/>
                  </a:lnTo>
                  <a:lnTo>
                    <a:pt x="336666" y="45720"/>
                  </a:lnTo>
                  <a:lnTo>
                    <a:pt x="141317" y="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8257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49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4000"/>
                                  </p:stCondLst>
                                  <p:childTnLst>
                                    <p:set>
                                      <p:cBhvr>
                                        <p:cTn id="10" dur="1" fill="hold">
                                          <p:stCondLst>
                                            <p:cond delay="4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ttom blue border."/>
          <p:cNvSpPr/>
          <p:nvPr/>
        </p:nvSpPr>
        <p:spPr>
          <a:xfrm>
            <a:off x="0" y="6270464"/>
            <a:ext cx="12192000" cy="587536"/>
          </a:xfrm>
          <a:prstGeom prst="rect">
            <a:avLst/>
          </a:prstGeom>
          <a:solidFill>
            <a:srgbClr val="1D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ottom border with FAA logo."/>
          <p:cNvPicPr>
            <a:picLocks noChangeAspect="1"/>
          </p:cNvPicPr>
          <p:nvPr/>
        </p:nvPicPr>
        <p:blipFill>
          <a:blip r:embed="rId2"/>
          <a:stretch>
            <a:fillRect/>
          </a:stretch>
        </p:blipFill>
        <p:spPr>
          <a:xfrm>
            <a:off x="8485521" y="6270464"/>
            <a:ext cx="1440531" cy="537400"/>
          </a:xfrm>
          <a:prstGeom prst="rect">
            <a:avLst/>
          </a:prstGeom>
        </p:spPr>
      </p:pic>
      <p:sp>
        <p:nvSpPr>
          <p:cNvPr id="5" name="TextBox 4" descr="Page 7"/>
          <p:cNvSpPr txBox="1"/>
          <p:nvPr/>
        </p:nvSpPr>
        <p:spPr>
          <a:xfrm>
            <a:off x="11075728" y="6354498"/>
            <a:ext cx="300082" cy="369332"/>
          </a:xfrm>
          <a:prstGeom prst="rect">
            <a:avLst/>
          </a:prstGeom>
          <a:noFill/>
        </p:spPr>
        <p:txBody>
          <a:bodyPr wrap="none" rtlCol="0">
            <a:spAutoFit/>
          </a:bodyPr>
          <a:lstStyle/>
          <a:p>
            <a:r>
              <a:rPr lang="en-US" dirty="0"/>
              <a:t>7</a:t>
            </a:r>
          </a:p>
        </p:txBody>
      </p:sp>
      <p:sp>
        <p:nvSpPr>
          <p:cNvPr id="9" name="TextBox 8"/>
          <p:cNvSpPr txBox="1"/>
          <p:nvPr/>
        </p:nvSpPr>
        <p:spPr>
          <a:xfrm>
            <a:off x="195223" y="401521"/>
            <a:ext cx="10020885" cy="646331"/>
          </a:xfrm>
          <a:prstGeom prst="rect">
            <a:avLst/>
          </a:prstGeom>
          <a:noFill/>
        </p:spPr>
        <p:txBody>
          <a:bodyPr wrap="none" rtlCol="0">
            <a:spAutoFit/>
          </a:bodyPr>
          <a:lstStyle/>
          <a:p>
            <a:pPr marL="285750" indent="-285750">
              <a:buFont typeface="Arial" panose="020B0604020202020204" pitchFamily="34" charset="0"/>
              <a:buChar char="•"/>
            </a:pPr>
            <a:r>
              <a:rPr lang="en-US" dirty="0"/>
              <a:t>Though issuance is rare, </a:t>
            </a:r>
            <a:r>
              <a:rPr lang="en-US" dirty="0">
                <a:solidFill>
                  <a:srgbClr val="FFFF00"/>
                </a:solidFill>
              </a:rPr>
              <a:t>the “breakout” instruction </a:t>
            </a:r>
            <a:r>
              <a:rPr lang="en-US" dirty="0"/>
              <a:t>will begin with the words </a:t>
            </a:r>
            <a:r>
              <a:rPr lang="en-US" dirty="0">
                <a:solidFill>
                  <a:srgbClr val="FF0000"/>
                </a:solidFill>
              </a:rPr>
              <a:t>“Traffic Alert,” </a:t>
            </a:r>
          </a:p>
          <a:p>
            <a:pPr lvl="1"/>
            <a:r>
              <a:rPr lang="en-US" dirty="0"/>
              <a:t>   followed by:                    </a:t>
            </a:r>
          </a:p>
        </p:txBody>
      </p:sp>
      <p:sp>
        <p:nvSpPr>
          <p:cNvPr id="2" name="Rectangle 1"/>
          <p:cNvSpPr/>
          <p:nvPr/>
        </p:nvSpPr>
        <p:spPr>
          <a:xfrm>
            <a:off x="1017834" y="1118914"/>
            <a:ext cx="4294746" cy="1200329"/>
          </a:xfrm>
          <a:prstGeom prst="rect">
            <a:avLst/>
          </a:prstGeom>
        </p:spPr>
        <p:txBody>
          <a:bodyPr wrap="square">
            <a:spAutoFit/>
          </a:bodyPr>
          <a:lstStyle/>
          <a:p>
            <a:r>
              <a:rPr lang="en-US" dirty="0"/>
              <a:t> - aircraft call sign                                                                           </a:t>
            </a:r>
          </a:p>
          <a:p>
            <a:r>
              <a:rPr lang="en-US" dirty="0"/>
              <a:t> -  a turn</a:t>
            </a:r>
          </a:p>
          <a:p>
            <a:r>
              <a:rPr lang="en-US" dirty="0"/>
              <a:t> - climb (normally) or descend (rarely). </a:t>
            </a:r>
          </a:p>
          <a:p>
            <a:r>
              <a:rPr lang="en-US" dirty="0"/>
              <a:t>                   </a:t>
            </a:r>
          </a:p>
        </p:txBody>
      </p:sp>
      <p:sp>
        <p:nvSpPr>
          <p:cNvPr id="10" name="TextBox 9"/>
          <p:cNvSpPr txBox="1"/>
          <p:nvPr/>
        </p:nvSpPr>
        <p:spPr>
          <a:xfrm>
            <a:off x="5623357" y="1118914"/>
            <a:ext cx="814647" cy="369332"/>
          </a:xfrm>
          <a:prstGeom prst="rect">
            <a:avLst/>
          </a:prstGeom>
          <a:noFill/>
        </p:spPr>
        <p:txBody>
          <a:bodyPr wrap="none" rtlCol="0">
            <a:spAutoFit/>
          </a:bodyPr>
          <a:lstStyle/>
          <a:p>
            <a:r>
              <a:rPr lang="en-US" dirty="0"/>
              <a:t>Climb</a:t>
            </a:r>
          </a:p>
        </p:txBody>
      </p:sp>
      <p:sp>
        <p:nvSpPr>
          <p:cNvPr id="28" name="TextBox 27">
            <a:extLst>
              <a:ext uri="{FF2B5EF4-FFF2-40B4-BE49-F238E27FC236}">
                <a16:creationId xmlns:a16="http://schemas.microsoft.com/office/drawing/2014/main" id="{0A9E2691-FA1D-41EB-A1E2-D1CBAD5079D7}"/>
              </a:ext>
            </a:extLst>
          </p:cNvPr>
          <p:cNvSpPr txBox="1"/>
          <p:nvPr/>
        </p:nvSpPr>
        <p:spPr>
          <a:xfrm>
            <a:off x="6999005" y="1095378"/>
            <a:ext cx="4602542" cy="584775"/>
          </a:xfrm>
          <a:prstGeom prst="rect">
            <a:avLst/>
          </a:prstGeom>
          <a:noFill/>
        </p:spPr>
        <p:txBody>
          <a:bodyPr wrap="none" rtlCol="0">
            <a:spAutoFit/>
          </a:bodyPr>
          <a:lstStyle/>
          <a:p>
            <a:r>
              <a:rPr lang="en-US" sz="1600" i="1" dirty="0"/>
              <a:t>“Traffic Alert Trans Global 574 heavy turn left </a:t>
            </a:r>
          </a:p>
          <a:p>
            <a:r>
              <a:rPr lang="en-US" sz="1600" i="1" dirty="0"/>
              <a:t>immediately heading 340 climb and maintain 4000”</a:t>
            </a:r>
          </a:p>
        </p:txBody>
      </p:sp>
      <p:sp>
        <p:nvSpPr>
          <p:cNvPr id="27" name="TextBox 26"/>
          <p:cNvSpPr txBox="1"/>
          <p:nvPr/>
        </p:nvSpPr>
        <p:spPr>
          <a:xfrm>
            <a:off x="5566047" y="2080907"/>
            <a:ext cx="1059906" cy="369332"/>
          </a:xfrm>
          <a:prstGeom prst="rect">
            <a:avLst/>
          </a:prstGeom>
          <a:noFill/>
        </p:spPr>
        <p:txBody>
          <a:bodyPr wrap="none" rtlCol="0">
            <a:spAutoFit/>
          </a:bodyPr>
          <a:lstStyle/>
          <a:p>
            <a:r>
              <a:rPr lang="en-US" dirty="0"/>
              <a:t>Descend</a:t>
            </a:r>
          </a:p>
        </p:txBody>
      </p:sp>
      <p:sp>
        <p:nvSpPr>
          <p:cNvPr id="29" name="TextBox 28">
            <a:extLst>
              <a:ext uri="{FF2B5EF4-FFF2-40B4-BE49-F238E27FC236}">
                <a16:creationId xmlns:a16="http://schemas.microsoft.com/office/drawing/2014/main" id="{9DB7FC60-244E-4EA8-8422-9E5BB02B4CC1}"/>
              </a:ext>
            </a:extLst>
          </p:cNvPr>
          <p:cNvSpPr txBox="1"/>
          <p:nvPr/>
        </p:nvSpPr>
        <p:spPr>
          <a:xfrm>
            <a:off x="6937654" y="2000330"/>
            <a:ext cx="4725243" cy="584775"/>
          </a:xfrm>
          <a:prstGeom prst="rect">
            <a:avLst/>
          </a:prstGeom>
          <a:noFill/>
        </p:spPr>
        <p:txBody>
          <a:bodyPr wrap="square" rtlCol="0">
            <a:spAutoFit/>
          </a:bodyPr>
          <a:lstStyle/>
          <a:p>
            <a:r>
              <a:rPr lang="en-US" sz="1600" i="1" dirty="0"/>
              <a:t>“Traffic Alert Trans Global 574 heavy turn left </a:t>
            </a:r>
          </a:p>
          <a:p>
            <a:r>
              <a:rPr lang="en-US" sz="1600" i="1" dirty="0"/>
              <a:t>immediately heading 340 descend and maintain 1900”</a:t>
            </a:r>
          </a:p>
        </p:txBody>
      </p:sp>
      <p:sp>
        <p:nvSpPr>
          <p:cNvPr id="26" name="Rectangle 25">
            <a:extLst>
              <a:ext uri="{FF2B5EF4-FFF2-40B4-BE49-F238E27FC236}">
                <a16:creationId xmlns:a16="http://schemas.microsoft.com/office/drawing/2014/main" id="{0D28C6C2-1445-425F-8CBB-4D7B098E9E6C}"/>
              </a:ext>
            </a:extLst>
          </p:cNvPr>
          <p:cNvSpPr/>
          <p:nvPr/>
        </p:nvSpPr>
        <p:spPr>
          <a:xfrm>
            <a:off x="67441" y="3140507"/>
            <a:ext cx="6195533" cy="923330"/>
          </a:xfrm>
          <a:prstGeom prst="rect">
            <a:avLst/>
          </a:prstGeom>
        </p:spPr>
        <p:txBody>
          <a:bodyPr wrap="square">
            <a:spAutoFit/>
          </a:bodyPr>
          <a:lstStyle/>
          <a:p>
            <a:pPr marL="285750" indent="-285750">
              <a:buFont typeface="Arial" panose="020B0604020202020204" pitchFamily="34" charset="0"/>
              <a:buChar char="•"/>
            </a:pPr>
            <a:r>
              <a:rPr lang="en-US" dirty="0"/>
              <a:t>Pilots must assume that a conflict is developing and </a:t>
            </a:r>
          </a:p>
          <a:p>
            <a:r>
              <a:rPr lang="en-US" dirty="0"/>
              <a:t>        execute this instruction without delay.  Thus, </a:t>
            </a:r>
            <a:r>
              <a:rPr lang="en-US" dirty="0">
                <a:solidFill>
                  <a:srgbClr val="FF0000"/>
                </a:solidFill>
              </a:rPr>
              <a:t>ALL</a:t>
            </a:r>
            <a:r>
              <a:rPr lang="en-US" dirty="0"/>
              <a:t>  </a:t>
            </a:r>
          </a:p>
          <a:p>
            <a:r>
              <a:rPr lang="en-US" dirty="0"/>
              <a:t>       </a:t>
            </a:r>
            <a:r>
              <a:rPr lang="en-US" dirty="0">
                <a:solidFill>
                  <a:srgbClr val="FF0000"/>
                </a:solidFill>
              </a:rPr>
              <a:t>“breakouts’’ are Hand Flown.</a:t>
            </a:r>
          </a:p>
        </p:txBody>
      </p:sp>
      <p:sp>
        <p:nvSpPr>
          <p:cNvPr id="30" name="Rectangle 29">
            <a:extLst>
              <a:ext uri="{FF2B5EF4-FFF2-40B4-BE49-F238E27FC236}">
                <a16:creationId xmlns:a16="http://schemas.microsoft.com/office/drawing/2014/main" id="{1B5D1829-C2C7-43A0-A0C9-C9365485EE4A}"/>
              </a:ext>
            </a:extLst>
          </p:cNvPr>
          <p:cNvSpPr/>
          <p:nvPr/>
        </p:nvSpPr>
        <p:spPr>
          <a:xfrm>
            <a:off x="68473" y="4460942"/>
            <a:ext cx="6193467" cy="1200329"/>
          </a:xfrm>
          <a:prstGeom prst="rect">
            <a:avLst/>
          </a:prstGeom>
        </p:spPr>
        <p:txBody>
          <a:bodyPr wrap="square">
            <a:spAutoFit/>
          </a:bodyPr>
          <a:lstStyle/>
          <a:p>
            <a:pPr marL="285750" indent="-285750">
              <a:buFont typeface="Arial" panose="020B0604020202020204" pitchFamily="34" charset="0"/>
              <a:buChar char="•"/>
            </a:pPr>
            <a:r>
              <a:rPr lang="en-US" dirty="0"/>
              <a:t>Because “breakouts” are rare, before conducting a </a:t>
            </a:r>
          </a:p>
          <a:p>
            <a:r>
              <a:rPr lang="en-US" dirty="0"/>
              <a:t>       PRM approach, the AAUP reminds pilots to brief their  </a:t>
            </a:r>
          </a:p>
          <a:p>
            <a:r>
              <a:rPr lang="en-US" dirty="0"/>
              <a:t>       aircraft specific procedures, covering such topics as </a:t>
            </a:r>
          </a:p>
          <a:p>
            <a:r>
              <a:rPr lang="en-US" dirty="0"/>
              <a:t>       Autopilot, Flight Director, pitch, roll and power. </a:t>
            </a:r>
          </a:p>
        </p:txBody>
      </p:sp>
      <p:grpSp>
        <p:nvGrpSpPr>
          <p:cNvPr id="6" name="Group 5" descr="Aircraft enters the enter and adjacent aircraft executes a &quot;breakout,&quot; by turn off course away from the blundering aircraft.  "/>
          <p:cNvGrpSpPr/>
          <p:nvPr/>
        </p:nvGrpSpPr>
        <p:grpSpPr>
          <a:xfrm>
            <a:off x="6261941" y="2787240"/>
            <a:ext cx="5930060" cy="3435865"/>
            <a:chOff x="6261941" y="2787240"/>
            <a:chExt cx="5930060" cy="3435865"/>
          </a:xfrm>
        </p:grpSpPr>
        <p:pic>
          <p:nvPicPr>
            <p:cNvPr id="32" name="Picture 31" descr="Two aircraft landing with NTZ between the approach courses with one aircraft entering the NTZ and the other executing a &quot;breakout.&quot;">
              <a:extLst>
                <a:ext uri="{FF2B5EF4-FFF2-40B4-BE49-F238E27FC236}">
                  <a16:creationId xmlns:a16="http://schemas.microsoft.com/office/drawing/2014/main" id="{71501189-56CB-486F-B279-ACFF3ED88C44}"/>
                </a:ext>
              </a:extLst>
            </p:cNvPr>
            <p:cNvPicPr>
              <a:picLocks noChangeAspect="1"/>
            </p:cNvPicPr>
            <p:nvPr/>
          </p:nvPicPr>
          <p:blipFill>
            <a:blip r:embed="rId3"/>
            <a:stretch>
              <a:fillRect/>
            </a:stretch>
          </p:blipFill>
          <p:spPr>
            <a:xfrm>
              <a:off x="6261941" y="3177766"/>
              <a:ext cx="5930060" cy="3045339"/>
            </a:xfrm>
            <a:prstGeom prst="rect">
              <a:avLst/>
            </a:prstGeom>
          </p:spPr>
        </p:pic>
        <p:sp>
          <p:nvSpPr>
            <p:cNvPr id="31" name="Rectangle 30">
              <a:extLst>
                <a:ext uri="{FF2B5EF4-FFF2-40B4-BE49-F238E27FC236}">
                  <a16:creationId xmlns:a16="http://schemas.microsoft.com/office/drawing/2014/main" id="{6C2A0BDE-004C-4EAA-A069-DD75585FE369}"/>
                </a:ext>
              </a:extLst>
            </p:cNvPr>
            <p:cNvSpPr/>
            <p:nvPr/>
          </p:nvSpPr>
          <p:spPr>
            <a:xfrm>
              <a:off x="7824039" y="2787240"/>
              <a:ext cx="2952475" cy="369332"/>
            </a:xfrm>
            <a:prstGeom prst="rect">
              <a:avLst/>
            </a:prstGeom>
          </p:spPr>
          <p:txBody>
            <a:bodyPr wrap="none">
              <a:spAutoFit/>
            </a:bodyPr>
            <a:lstStyle/>
            <a:p>
              <a:r>
                <a:rPr lang="en-US" dirty="0"/>
                <a:t>02L                                   02R</a:t>
              </a:r>
            </a:p>
          </p:txBody>
        </p:sp>
      </p:grpSp>
      <p:grpSp>
        <p:nvGrpSpPr>
          <p:cNvPr id="16" name="Group 15">
            <a:extLst>
              <a:ext uri="{FF2B5EF4-FFF2-40B4-BE49-F238E27FC236}">
                <a16:creationId xmlns:a16="http://schemas.microsoft.com/office/drawing/2014/main" id="{3D1BD2C6-3D73-42D4-9EA6-D6E757A42DC8}"/>
              </a:ext>
            </a:extLst>
          </p:cNvPr>
          <p:cNvGrpSpPr/>
          <p:nvPr/>
        </p:nvGrpSpPr>
        <p:grpSpPr>
          <a:xfrm rot="194691">
            <a:off x="6755160" y="4170472"/>
            <a:ext cx="1665605" cy="1514932"/>
            <a:chOff x="7344120" y="5257711"/>
            <a:chExt cx="1647539" cy="1384691"/>
          </a:xfrm>
        </p:grpSpPr>
        <p:sp>
          <p:nvSpPr>
            <p:cNvPr id="17" name="Rectangle 16">
              <a:extLst>
                <a:ext uri="{FF2B5EF4-FFF2-40B4-BE49-F238E27FC236}">
                  <a16:creationId xmlns:a16="http://schemas.microsoft.com/office/drawing/2014/main" id="{EE482FEC-1217-4430-BED6-A4CC76ED25D4}"/>
                </a:ext>
              </a:extLst>
            </p:cNvPr>
            <p:cNvSpPr/>
            <p:nvPr/>
          </p:nvSpPr>
          <p:spPr>
            <a:xfrm rot="20575582">
              <a:off x="7598216" y="6066460"/>
              <a:ext cx="57150" cy="125222"/>
            </a:xfrm>
            <a:prstGeom prst="rect">
              <a:avLst/>
            </a:pr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5A42A39-B37B-4C64-BCCF-ED5BAFCFA94F}"/>
                </a:ext>
              </a:extLst>
            </p:cNvPr>
            <p:cNvSpPr/>
            <p:nvPr/>
          </p:nvSpPr>
          <p:spPr>
            <a:xfrm rot="20575582">
              <a:off x="7804469" y="5842879"/>
              <a:ext cx="57150" cy="125222"/>
            </a:xfrm>
            <a:prstGeom prst="rect">
              <a:avLst/>
            </a:pr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E0AA770-3776-4B9D-9093-BB354296D61D}"/>
                </a:ext>
              </a:extLst>
            </p:cNvPr>
            <p:cNvSpPr/>
            <p:nvPr/>
          </p:nvSpPr>
          <p:spPr>
            <a:xfrm rot="20575582">
              <a:off x="8423908" y="5659604"/>
              <a:ext cx="57150" cy="125222"/>
            </a:xfrm>
            <a:prstGeom prst="rect">
              <a:avLst/>
            </a:pr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3D8D98-C7C5-4BA0-B073-CB7E54DF9121}"/>
                </a:ext>
              </a:extLst>
            </p:cNvPr>
            <p:cNvSpPr/>
            <p:nvPr/>
          </p:nvSpPr>
          <p:spPr>
            <a:xfrm rot="20575582">
              <a:off x="8687211" y="5761093"/>
              <a:ext cx="57150" cy="125222"/>
            </a:xfrm>
            <a:prstGeom prst="rect">
              <a:avLst/>
            </a:pr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39">
              <a:extLst>
                <a:ext uri="{FF2B5EF4-FFF2-40B4-BE49-F238E27FC236}">
                  <a16:creationId xmlns:a16="http://schemas.microsoft.com/office/drawing/2014/main" id="{2CD18B38-21CF-47A2-A619-5CB640723C8F}"/>
                </a:ext>
              </a:extLst>
            </p:cNvPr>
            <p:cNvSpPr/>
            <p:nvPr/>
          </p:nvSpPr>
          <p:spPr>
            <a:xfrm rot="20164781">
              <a:off x="8365439" y="6295134"/>
              <a:ext cx="279624" cy="230055"/>
            </a:xfrm>
            <a:custGeom>
              <a:avLst/>
              <a:gdLst>
                <a:gd name="connsiteX0" fmla="*/ 54591 w 250209"/>
                <a:gd name="connsiteY0" fmla="*/ 0 h 145576"/>
                <a:gd name="connsiteX1" fmla="*/ 250209 w 250209"/>
                <a:gd name="connsiteY1" fmla="*/ 77337 h 145576"/>
                <a:gd name="connsiteX2" fmla="*/ 236562 w 250209"/>
                <a:gd name="connsiteY2" fmla="*/ 145576 h 145576"/>
                <a:gd name="connsiteX3" fmla="*/ 0 w 250209"/>
                <a:gd name="connsiteY3" fmla="*/ 109182 h 145576"/>
                <a:gd name="connsiteX4" fmla="*/ 54591 w 250209"/>
                <a:gd name="connsiteY4" fmla="*/ 0 h 14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09" h="145576">
                  <a:moveTo>
                    <a:pt x="54591" y="0"/>
                  </a:moveTo>
                  <a:lnTo>
                    <a:pt x="250209" y="77337"/>
                  </a:lnTo>
                  <a:lnTo>
                    <a:pt x="236562" y="145576"/>
                  </a:lnTo>
                  <a:lnTo>
                    <a:pt x="0" y="109182"/>
                  </a:lnTo>
                  <a:lnTo>
                    <a:pt x="54591" y="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40">
              <a:extLst>
                <a:ext uri="{FF2B5EF4-FFF2-40B4-BE49-F238E27FC236}">
                  <a16:creationId xmlns:a16="http://schemas.microsoft.com/office/drawing/2014/main" id="{FF5DEC3D-AD4D-472C-8506-568F4F7D860C}"/>
                </a:ext>
              </a:extLst>
            </p:cNvPr>
            <p:cNvSpPr/>
            <p:nvPr/>
          </p:nvSpPr>
          <p:spPr>
            <a:xfrm rot="20716465">
              <a:off x="8203627" y="5598926"/>
              <a:ext cx="788032" cy="566987"/>
            </a:xfrm>
            <a:custGeom>
              <a:avLst/>
              <a:gdLst>
                <a:gd name="connsiteX0" fmla="*/ 68239 w 705134"/>
                <a:gd name="connsiteY0" fmla="*/ 0 h 332096"/>
                <a:gd name="connsiteX1" fmla="*/ 705134 w 705134"/>
                <a:gd name="connsiteY1" fmla="*/ 254759 h 332096"/>
                <a:gd name="connsiteX2" fmla="*/ 705134 w 705134"/>
                <a:gd name="connsiteY2" fmla="*/ 332096 h 332096"/>
                <a:gd name="connsiteX3" fmla="*/ 577755 w 705134"/>
                <a:gd name="connsiteY3" fmla="*/ 313899 h 332096"/>
                <a:gd name="connsiteX4" fmla="*/ 241110 w 705134"/>
                <a:gd name="connsiteY4" fmla="*/ 222914 h 332096"/>
                <a:gd name="connsiteX5" fmla="*/ 0 w 705134"/>
                <a:gd name="connsiteY5" fmla="*/ 195618 h 332096"/>
                <a:gd name="connsiteX6" fmla="*/ 68239 w 705134"/>
                <a:gd name="connsiteY6" fmla="*/ 0 h 3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134" h="332096">
                  <a:moveTo>
                    <a:pt x="68239" y="0"/>
                  </a:moveTo>
                  <a:lnTo>
                    <a:pt x="705134" y="254759"/>
                  </a:lnTo>
                  <a:lnTo>
                    <a:pt x="705134" y="332096"/>
                  </a:lnTo>
                  <a:lnTo>
                    <a:pt x="577755" y="313899"/>
                  </a:lnTo>
                  <a:lnTo>
                    <a:pt x="241110" y="222914"/>
                  </a:lnTo>
                  <a:lnTo>
                    <a:pt x="0" y="195618"/>
                  </a:lnTo>
                  <a:lnTo>
                    <a:pt x="68239" y="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41">
              <a:extLst>
                <a:ext uri="{FF2B5EF4-FFF2-40B4-BE49-F238E27FC236}">
                  <a16:creationId xmlns:a16="http://schemas.microsoft.com/office/drawing/2014/main" id="{3AC02B19-69DE-4AB6-975A-657D50F5D47B}"/>
                </a:ext>
              </a:extLst>
            </p:cNvPr>
            <p:cNvSpPr/>
            <p:nvPr/>
          </p:nvSpPr>
          <p:spPr>
            <a:xfrm rot="20568741">
              <a:off x="7344120" y="5802284"/>
              <a:ext cx="823621" cy="615471"/>
            </a:xfrm>
            <a:custGeom>
              <a:avLst/>
              <a:gdLst>
                <a:gd name="connsiteX0" fmla="*/ 736979 w 736979"/>
                <a:gd name="connsiteY0" fmla="*/ 0 h 336645"/>
                <a:gd name="connsiteX1" fmla="*/ 31844 w 736979"/>
                <a:gd name="connsiteY1" fmla="*/ 250209 h 336645"/>
                <a:gd name="connsiteX2" fmla="*/ 0 w 736979"/>
                <a:gd name="connsiteY2" fmla="*/ 336645 h 336645"/>
                <a:gd name="connsiteX3" fmla="*/ 423080 w 736979"/>
                <a:gd name="connsiteY3" fmla="*/ 236561 h 336645"/>
                <a:gd name="connsiteX4" fmla="*/ 618698 w 736979"/>
                <a:gd name="connsiteY4" fmla="*/ 195618 h 336645"/>
                <a:gd name="connsiteX5" fmla="*/ 700585 w 736979"/>
                <a:gd name="connsiteY5" fmla="*/ 204716 h 336645"/>
                <a:gd name="connsiteX6" fmla="*/ 736979 w 736979"/>
                <a:gd name="connsiteY6" fmla="*/ 0 h 33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6979" h="336645">
                  <a:moveTo>
                    <a:pt x="736979" y="0"/>
                  </a:moveTo>
                  <a:lnTo>
                    <a:pt x="31844" y="250209"/>
                  </a:lnTo>
                  <a:lnTo>
                    <a:pt x="0" y="336645"/>
                  </a:lnTo>
                  <a:lnTo>
                    <a:pt x="423080" y="236561"/>
                  </a:lnTo>
                  <a:lnTo>
                    <a:pt x="618698" y="195618"/>
                  </a:lnTo>
                  <a:lnTo>
                    <a:pt x="700585" y="204716"/>
                  </a:lnTo>
                  <a:lnTo>
                    <a:pt x="736979" y="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42">
              <a:extLst>
                <a:ext uri="{FF2B5EF4-FFF2-40B4-BE49-F238E27FC236}">
                  <a16:creationId xmlns:a16="http://schemas.microsoft.com/office/drawing/2014/main" id="{B3965544-BB2F-4527-BDF3-A721F0600FDF}"/>
                </a:ext>
              </a:extLst>
            </p:cNvPr>
            <p:cNvSpPr/>
            <p:nvPr/>
          </p:nvSpPr>
          <p:spPr>
            <a:xfrm rot="8183028">
              <a:off x="8045998" y="6432848"/>
              <a:ext cx="359787" cy="209554"/>
            </a:xfrm>
            <a:custGeom>
              <a:avLst/>
              <a:gdLst>
                <a:gd name="connsiteX0" fmla="*/ 54591 w 250209"/>
                <a:gd name="connsiteY0" fmla="*/ 0 h 145576"/>
                <a:gd name="connsiteX1" fmla="*/ 250209 w 250209"/>
                <a:gd name="connsiteY1" fmla="*/ 77337 h 145576"/>
                <a:gd name="connsiteX2" fmla="*/ 236562 w 250209"/>
                <a:gd name="connsiteY2" fmla="*/ 145576 h 145576"/>
                <a:gd name="connsiteX3" fmla="*/ 0 w 250209"/>
                <a:gd name="connsiteY3" fmla="*/ 109182 h 145576"/>
                <a:gd name="connsiteX4" fmla="*/ 54591 w 250209"/>
                <a:gd name="connsiteY4" fmla="*/ 0 h 14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09" h="145576">
                  <a:moveTo>
                    <a:pt x="54591" y="0"/>
                  </a:moveTo>
                  <a:lnTo>
                    <a:pt x="250209" y="77337"/>
                  </a:lnTo>
                  <a:lnTo>
                    <a:pt x="236562" y="145576"/>
                  </a:lnTo>
                  <a:lnTo>
                    <a:pt x="0" y="109182"/>
                  </a:lnTo>
                  <a:lnTo>
                    <a:pt x="54591" y="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32">
              <a:extLst>
                <a:ext uri="{FF2B5EF4-FFF2-40B4-BE49-F238E27FC236}">
                  <a16:creationId xmlns:a16="http://schemas.microsoft.com/office/drawing/2014/main" id="{FAC7DA0B-BA6B-47D4-B3E9-14A1ACB8ECBC}"/>
                </a:ext>
              </a:extLst>
            </p:cNvPr>
            <p:cNvSpPr>
              <a:spLocks/>
            </p:cNvSpPr>
            <p:nvPr/>
          </p:nvSpPr>
          <p:spPr bwMode="auto">
            <a:xfrm rot="14166152">
              <a:off x="7537752" y="5690444"/>
              <a:ext cx="1291656" cy="426190"/>
            </a:xfrm>
            <a:custGeom>
              <a:avLst/>
              <a:gdLst>
                <a:gd name="T0" fmla="*/ 943 w 943"/>
                <a:gd name="T1" fmla="*/ 279 h 295"/>
                <a:gd name="T2" fmla="*/ 915 w 943"/>
                <a:gd name="T3" fmla="*/ 240 h 295"/>
                <a:gd name="T4" fmla="*/ 822 w 943"/>
                <a:gd name="T5" fmla="*/ 189 h 295"/>
                <a:gd name="T6" fmla="*/ 676 w 943"/>
                <a:gd name="T7" fmla="*/ 132 h 295"/>
                <a:gd name="T8" fmla="*/ 495 w 943"/>
                <a:gd name="T9" fmla="*/ 77 h 295"/>
                <a:gd name="T10" fmla="*/ 309 w 943"/>
                <a:gd name="T11" fmla="*/ 32 h 295"/>
                <a:gd name="T12" fmla="*/ 153 w 943"/>
                <a:gd name="T13" fmla="*/ 5 h 295"/>
                <a:gd name="T14" fmla="*/ 46 w 943"/>
                <a:gd name="T15" fmla="*/ 0 h 295"/>
                <a:gd name="T16" fmla="*/ 0 w 943"/>
                <a:gd name="T17" fmla="*/ 18 h 295"/>
                <a:gd name="T18" fmla="*/ 27 w 943"/>
                <a:gd name="T19" fmla="*/ 55 h 295"/>
                <a:gd name="T20" fmla="*/ 121 w 943"/>
                <a:gd name="T21" fmla="*/ 106 h 295"/>
                <a:gd name="T22" fmla="*/ 266 w 943"/>
                <a:gd name="T23" fmla="*/ 163 h 295"/>
                <a:gd name="T24" fmla="*/ 448 w 943"/>
                <a:gd name="T25" fmla="*/ 220 h 295"/>
                <a:gd name="T26" fmla="*/ 633 w 943"/>
                <a:gd name="T27" fmla="*/ 264 h 295"/>
                <a:gd name="T28" fmla="*/ 789 w 943"/>
                <a:gd name="T29" fmla="*/ 290 h 295"/>
                <a:gd name="T30" fmla="*/ 898 w 943"/>
                <a:gd name="T31" fmla="*/ 295 h 295"/>
                <a:gd name="T32" fmla="*/ 943 w 943"/>
                <a:gd name="T33" fmla="*/ 27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3" h="295">
                  <a:moveTo>
                    <a:pt x="943" y="279"/>
                  </a:moveTo>
                  <a:lnTo>
                    <a:pt x="915" y="240"/>
                  </a:lnTo>
                  <a:lnTo>
                    <a:pt x="822" y="189"/>
                  </a:lnTo>
                  <a:lnTo>
                    <a:pt x="676" y="132"/>
                  </a:lnTo>
                  <a:lnTo>
                    <a:pt x="495" y="77"/>
                  </a:lnTo>
                  <a:lnTo>
                    <a:pt x="309" y="32"/>
                  </a:lnTo>
                  <a:lnTo>
                    <a:pt x="153" y="5"/>
                  </a:lnTo>
                  <a:lnTo>
                    <a:pt x="46" y="0"/>
                  </a:lnTo>
                  <a:lnTo>
                    <a:pt x="0" y="18"/>
                  </a:lnTo>
                  <a:lnTo>
                    <a:pt x="27" y="55"/>
                  </a:lnTo>
                  <a:lnTo>
                    <a:pt x="121" y="106"/>
                  </a:lnTo>
                  <a:lnTo>
                    <a:pt x="266" y="163"/>
                  </a:lnTo>
                  <a:lnTo>
                    <a:pt x="448" y="220"/>
                  </a:lnTo>
                  <a:lnTo>
                    <a:pt x="633" y="264"/>
                  </a:lnTo>
                  <a:lnTo>
                    <a:pt x="789" y="290"/>
                  </a:lnTo>
                  <a:lnTo>
                    <a:pt x="898" y="295"/>
                  </a:lnTo>
                  <a:lnTo>
                    <a:pt x="943" y="279"/>
                  </a:lnTo>
                  <a:close/>
                </a:path>
              </a:pathLst>
            </a:custGeom>
            <a:solidFill>
              <a:srgbClr val="00FFFF"/>
            </a:solidFill>
            <a:ln w="3175">
              <a:solidFill>
                <a:schemeClr val="bg1"/>
              </a:solidFill>
              <a:prstDash val="solid"/>
              <a:round/>
              <a:headEnd/>
              <a:tailEnd/>
            </a:ln>
          </p:spPr>
          <p:txBody>
            <a:bodyPr/>
            <a:lstStyle/>
            <a:p>
              <a:endParaRPr lang="en-US"/>
            </a:p>
          </p:txBody>
        </p:sp>
        <p:sp>
          <p:nvSpPr>
            <p:cNvPr id="33" name="Freeform 33">
              <a:extLst>
                <a:ext uri="{FF2B5EF4-FFF2-40B4-BE49-F238E27FC236}">
                  <a16:creationId xmlns:a16="http://schemas.microsoft.com/office/drawing/2014/main" id="{B5C29E02-5570-48FA-BB90-3A8C9C67AA9A}"/>
                </a:ext>
              </a:extLst>
            </p:cNvPr>
            <p:cNvSpPr>
              <a:spLocks/>
            </p:cNvSpPr>
            <p:nvPr/>
          </p:nvSpPr>
          <p:spPr bwMode="auto">
            <a:xfrm rot="5205309" flipV="1">
              <a:off x="8183850" y="6332690"/>
              <a:ext cx="349114" cy="114667"/>
            </a:xfrm>
            <a:custGeom>
              <a:avLst/>
              <a:gdLst>
                <a:gd name="T0" fmla="*/ 247 w 247"/>
                <a:gd name="T1" fmla="*/ 68 h 68"/>
                <a:gd name="T2" fmla="*/ 129 w 247"/>
                <a:gd name="T3" fmla="*/ 15 h 68"/>
                <a:gd name="T4" fmla="*/ 0 w 247"/>
                <a:gd name="T5" fmla="*/ 0 h 68"/>
                <a:gd name="T6" fmla="*/ 117 w 247"/>
                <a:gd name="T7" fmla="*/ 52 h 68"/>
                <a:gd name="T8" fmla="*/ 247 w 247"/>
                <a:gd name="T9" fmla="*/ 68 h 68"/>
              </a:gdLst>
              <a:ahLst/>
              <a:cxnLst>
                <a:cxn ang="0">
                  <a:pos x="T0" y="T1"/>
                </a:cxn>
                <a:cxn ang="0">
                  <a:pos x="T2" y="T3"/>
                </a:cxn>
                <a:cxn ang="0">
                  <a:pos x="T4" y="T5"/>
                </a:cxn>
                <a:cxn ang="0">
                  <a:pos x="T6" y="T7"/>
                </a:cxn>
                <a:cxn ang="0">
                  <a:pos x="T8" y="T9"/>
                </a:cxn>
              </a:cxnLst>
              <a:rect l="0" t="0" r="r" b="b"/>
              <a:pathLst>
                <a:path w="247" h="68">
                  <a:moveTo>
                    <a:pt x="247" y="68"/>
                  </a:moveTo>
                  <a:lnTo>
                    <a:pt x="129" y="15"/>
                  </a:lnTo>
                  <a:lnTo>
                    <a:pt x="0" y="0"/>
                  </a:lnTo>
                  <a:lnTo>
                    <a:pt x="117" y="52"/>
                  </a:lnTo>
                  <a:lnTo>
                    <a:pt x="247" y="68"/>
                  </a:lnTo>
                  <a:close/>
                </a:path>
              </a:pathLst>
            </a:custGeom>
            <a:solidFill>
              <a:srgbClr val="00FFFF"/>
            </a:solidFill>
            <a:ln w="0">
              <a:solidFill>
                <a:schemeClr val="bg1"/>
              </a:solidFill>
              <a:prstDash val="solid"/>
              <a:round/>
              <a:headEnd/>
              <a:tailEnd/>
            </a:ln>
          </p:spPr>
          <p:txBody>
            <a:bodyPr/>
            <a:lstStyle/>
            <a:p>
              <a:endParaRPr lang="en-US"/>
            </a:p>
          </p:txBody>
        </p:sp>
        <p:cxnSp>
          <p:nvCxnSpPr>
            <p:cNvPr id="34" name="Straight Connector 33">
              <a:extLst>
                <a:ext uri="{FF2B5EF4-FFF2-40B4-BE49-F238E27FC236}">
                  <a16:creationId xmlns:a16="http://schemas.microsoft.com/office/drawing/2014/main" id="{A60FC1A0-6070-45F5-97DD-3F1FA4DCC33B}"/>
                </a:ext>
              </a:extLst>
            </p:cNvPr>
            <p:cNvCxnSpPr>
              <a:cxnSpLocks/>
            </p:cNvCxnSpPr>
            <p:nvPr/>
          </p:nvCxnSpPr>
          <p:spPr>
            <a:xfrm rot="20520000">
              <a:off x="8010393" y="5375186"/>
              <a:ext cx="63869" cy="441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92068C0-2163-46BA-AA64-1761499C7286}"/>
                </a:ext>
              </a:extLst>
            </p:cNvPr>
            <p:cNvCxnSpPr>
              <a:cxnSpLocks/>
            </p:cNvCxnSpPr>
            <p:nvPr/>
          </p:nvCxnSpPr>
          <p:spPr>
            <a:xfrm rot="20760000" flipV="1">
              <a:off x="7939874" y="5403721"/>
              <a:ext cx="63869" cy="441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2DF5818-5885-4050-B991-D0967BAF5A91}"/>
              </a:ext>
            </a:extLst>
          </p:cNvPr>
          <p:cNvGrpSpPr/>
          <p:nvPr/>
        </p:nvGrpSpPr>
        <p:grpSpPr>
          <a:xfrm rot="21409328">
            <a:off x="9183243" y="3702620"/>
            <a:ext cx="1094850" cy="689776"/>
            <a:chOff x="3077640" y="3541062"/>
            <a:chExt cx="958189" cy="457082"/>
          </a:xfrm>
        </p:grpSpPr>
        <p:sp>
          <p:nvSpPr>
            <p:cNvPr id="37" name="Freeform: Shape 64">
              <a:extLst>
                <a:ext uri="{FF2B5EF4-FFF2-40B4-BE49-F238E27FC236}">
                  <a16:creationId xmlns:a16="http://schemas.microsoft.com/office/drawing/2014/main" id="{D8056C43-C460-4949-B6A6-0168DD55C5FB}"/>
                </a:ext>
              </a:extLst>
            </p:cNvPr>
            <p:cNvSpPr/>
            <p:nvPr/>
          </p:nvSpPr>
          <p:spPr>
            <a:xfrm>
              <a:off x="3545378" y="3744884"/>
              <a:ext cx="490451" cy="128847"/>
            </a:xfrm>
            <a:custGeom>
              <a:avLst/>
              <a:gdLst>
                <a:gd name="connsiteX0" fmla="*/ 0 w 490451"/>
                <a:gd name="connsiteY0" fmla="*/ 0 h 128847"/>
                <a:gd name="connsiteX1" fmla="*/ 45720 w 490451"/>
                <a:gd name="connsiteY1" fmla="*/ 83127 h 128847"/>
                <a:gd name="connsiteX2" fmla="*/ 182880 w 490451"/>
                <a:gd name="connsiteY2" fmla="*/ 83127 h 128847"/>
                <a:gd name="connsiteX3" fmla="*/ 490451 w 490451"/>
                <a:gd name="connsiteY3" fmla="*/ 128847 h 128847"/>
                <a:gd name="connsiteX4" fmla="*/ 477982 w 490451"/>
                <a:gd name="connsiteY4" fmla="*/ 87283 h 128847"/>
                <a:gd name="connsiteX5" fmla="*/ 0 w 490451"/>
                <a:gd name="connsiteY5" fmla="*/ 0 h 12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451" h="128847">
                  <a:moveTo>
                    <a:pt x="0" y="0"/>
                  </a:moveTo>
                  <a:lnTo>
                    <a:pt x="45720" y="83127"/>
                  </a:lnTo>
                  <a:lnTo>
                    <a:pt x="182880" y="83127"/>
                  </a:lnTo>
                  <a:lnTo>
                    <a:pt x="490451" y="128847"/>
                  </a:lnTo>
                  <a:lnTo>
                    <a:pt x="477982" y="87283"/>
                  </a:lnTo>
                  <a:lnTo>
                    <a:pt x="0" y="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65">
              <a:extLst>
                <a:ext uri="{FF2B5EF4-FFF2-40B4-BE49-F238E27FC236}">
                  <a16:creationId xmlns:a16="http://schemas.microsoft.com/office/drawing/2014/main" id="{BC0D7B04-BE36-4270-AF14-ABF161C9DCCA}"/>
                </a:ext>
              </a:extLst>
            </p:cNvPr>
            <p:cNvSpPr/>
            <p:nvPr/>
          </p:nvSpPr>
          <p:spPr>
            <a:xfrm>
              <a:off x="3077640" y="3750408"/>
              <a:ext cx="439347" cy="163253"/>
            </a:xfrm>
            <a:custGeom>
              <a:avLst/>
              <a:gdLst>
                <a:gd name="connsiteX0" fmla="*/ 353291 w 403167"/>
                <a:gd name="connsiteY0" fmla="*/ 0 h 195349"/>
                <a:gd name="connsiteX1" fmla="*/ 403167 w 403167"/>
                <a:gd name="connsiteY1" fmla="*/ 95596 h 195349"/>
                <a:gd name="connsiteX2" fmla="*/ 166254 w 403167"/>
                <a:gd name="connsiteY2" fmla="*/ 141316 h 195349"/>
                <a:gd name="connsiteX3" fmla="*/ 24938 w 403167"/>
                <a:gd name="connsiteY3" fmla="*/ 195349 h 195349"/>
                <a:gd name="connsiteX4" fmla="*/ 0 w 403167"/>
                <a:gd name="connsiteY4" fmla="*/ 145473 h 195349"/>
                <a:gd name="connsiteX5" fmla="*/ 353291 w 403167"/>
                <a:gd name="connsiteY5" fmla="*/ 0 h 19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167" h="195349">
                  <a:moveTo>
                    <a:pt x="353291" y="0"/>
                  </a:moveTo>
                  <a:lnTo>
                    <a:pt x="403167" y="95596"/>
                  </a:lnTo>
                  <a:lnTo>
                    <a:pt x="166254" y="141316"/>
                  </a:lnTo>
                  <a:lnTo>
                    <a:pt x="24938" y="195349"/>
                  </a:lnTo>
                  <a:lnTo>
                    <a:pt x="0" y="145473"/>
                  </a:lnTo>
                  <a:lnTo>
                    <a:pt x="353291" y="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BE93157-B255-4693-9B99-36ACF1CC65BD}"/>
                </a:ext>
              </a:extLst>
            </p:cNvPr>
            <p:cNvSpPr/>
            <p:nvPr/>
          </p:nvSpPr>
          <p:spPr>
            <a:xfrm rot="20115918">
              <a:off x="3461041" y="3840341"/>
              <a:ext cx="61924" cy="107562"/>
            </a:xfrm>
            <a:prstGeom prst="rect">
              <a:avLst/>
            </a:pr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CE1E18A-1CDE-4ABF-B3E9-97C042E1A616}"/>
                </a:ext>
              </a:extLst>
            </p:cNvPr>
            <p:cNvSpPr/>
            <p:nvPr/>
          </p:nvSpPr>
          <p:spPr>
            <a:xfrm rot="20115918">
              <a:off x="3605651" y="3824183"/>
              <a:ext cx="68702" cy="106451"/>
            </a:xfrm>
            <a:prstGeom prst="rect">
              <a:avLst/>
            </a:pr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F867B6F9-8AF9-4E73-A7A6-57ADFBEE2AD3}"/>
                </a:ext>
              </a:extLst>
            </p:cNvPr>
            <p:cNvGrpSpPr/>
            <p:nvPr/>
          </p:nvGrpSpPr>
          <p:grpSpPr>
            <a:xfrm rot="21384529">
              <a:off x="3340146" y="3541062"/>
              <a:ext cx="207860" cy="411472"/>
              <a:chOff x="3713585" y="5780357"/>
              <a:chExt cx="173789" cy="495356"/>
            </a:xfrm>
          </p:grpSpPr>
          <p:sp>
            <p:nvSpPr>
              <p:cNvPr id="43" name="Rectangle 42">
                <a:extLst>
                  <a:ext uri="{FF2B5EF4-FFF2-40B4-BE49-F238E27FC236}">
                    <a16:creationId xmlns:a16="http://schemas.microsoft.com/office/drawing/2014/main" id="{20A7935F-4F08-4EDD-823F-181311A474EA}"/>
                  </a:ext>
                </a:extLst>
              </p:cNvPr>
              <p:cNvSpPr/>
              <p:nvPr/>
            </p:nvSpPr>
            <p:spPr>
              <a:xfrm rot="20128016">
                <a:off x="3789312" y="5816477"/>
                <a:ext cx="98062" cy="459236"/>
              </a:xfrm>
              <a:prstGeom prst="rect">
                <a:avLst/>
              </a:pr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c 43">
                <a:extLst>
                  <a:ext uri="{FF2B5EF4-FFF2-40B4-BE49-F238E27FC236}">
                    <a16:creationId xmlns:a16="http://schemas.microsoft.com/office/drawing/2014/main" id="{189C270A-083C-4201-A409-26EF0D0FD4A8}"/>
                  </a:ext>
                </a:extLst>
              </p:cNvPr>
              <p:cNvSpPr/>
              <p:nvPr/>
            </p:nvSpPr>
            <p:spPr>
              <a:xfrm rot="20194485">
                <a:off x="3713585" y="5780357"/>
                <a:ext cx="101398" cy="163782"/>
              </a:xfrm>
              <a:prstGeom prst="arc">
                <a:avLst>
                  <a:gd name="adj1" fmla="val 10849436"/>
                  <a:gd name="adj2" fmla="val 0"/>
                </a:avLst>
              </a:prstGeom>
              <a:solidFill>
                <a:srgbClr val="00FFFF"/>
              </a:solidFill>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2" name="Freeform: Shape 69">
              <a:extLst>
                <a:ext uri="{FF2B5EF4-FFF2-40B4-BE49-F238E27FC236}">
                  <a16:creationId xmlns:a16="http://schemas.microsoft.com/office/drawing/2014/main" id="{DA3DD1FE-F5AF-4C8D-A2C5-6774CDB3B335}"/>
                </a:ext>
              </a:extLst>
            </p:cNvPr>
            <p:cNvSpPr/>
            <p:nvPr/>
          </p:nvSpPr>
          <p:spPr>
            <a:xfrm rot="21270290">
              <a:off x="3428813" y="3886371"/>
              <a:ext cx="372574" cy="111773"/>
            </a:xfrm>
            <a:custGeom>
              <a:avLst/>
              <a:gdLst>
                <a:gd name="connsiteX0" fmla="*/ 141317 w 344978"/>
                <a:gd name="connsiteY0" fmla="*/ 0 h 95596"/>
                <a:gd name="connsiteX1" fmla="*/ 0 w 344978"/>
                <a:gd name="connsiteY1" fmla="*/ 91440 h 95596"/>
                <a:gd name="connsiteX2" fmla="*/ 0 w 344978"/>
                <a:gd name="connsiteY2" fmla="*/ 95596 h 95596"/>
                <a:gd name="connsiteX3" fmla="*/ 149629 w 344978"/>
                <a:gd name="connsiteY3" fmla="*/ 62345 h 95596"/>
                <a:gd name="connsiteX4" fmla="*/ 344978 w 344978"/>
                <a:gd name="connsiteY4" fmla="*/ 70658 h 95596"/>
                <a:gd name="connsiteX5" fmla="*/ 336666 w 344978"/>
                <a:gd name="connsiteY5" fmla="*/ 45720 h 95596"/>
                <a:gd name="connsiteX6" fmla="*/ 141317 w 344978"/>
                <a:gd name="connsiteY6" fmla="*/ 0 h 9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978" h="95596">
                  <a:moveTo>
                    <a:pt x="141317" y="0"/>
                  </a:moveTo>
                  <a:lnTo>
                    <a:pt x="0" y="91440"/>
                  </a:lnTo>
                  <a:lnTo>
                    <a:pt x="0" y="95596"/>
                  </a:lnTo>
                  <a:lnTo>
                    <a:pt x="149629" y="62345"/>
                  </a:lnTo>
                  <a:lnTo>
                    <a:pt x="344978" y="70658"/>
                  </a:lnTo>
                  <a:lnTo>
                    <a:pt x="336666" y="45720"/>
                  </a:lnTo>
                  <a:lnTo>
                    <a:pt x="141317" y="0"/>
                  </a:lnTo>
                  <a:close/>
                </a:path>
              </a:pathLst>
            </a:custGeom>
            <a:solidFill>
              <a:srgbClr val="00FFFF"/>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435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4999"/>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4000"/>
                                  </p:stCondLst>
                                  <p:childTnLst>
                                    <p:set>
                                      <p:cBhvr>
                                        <p:cTn id="10" dur="1" fill="hold">
                                          <p:stCondLst>
                                            <p:cond delay="4999"/>
                                          </p:stCondLst>
                                        </p:cTn>
                                        <p:tgtEl>
                                          <p:spTgt spid="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4999"/>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4000"/>
                                  </p:stCondLst>
                                  <p:childTnLst>
                                    <p:set>
                                      <p:cBhvr>
                                        <p:cTn id="18" dur="1" fill="hold">
                                          <p:stCondLst>
                                            <p:cond delay="4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p:bldP spid="2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ttom blue border."/>
          <p:cNvSpPr/>
          <p:nvPr/>
        </p:nvSpPr>
        <p:spPr>
          <a:xfrm>
            <a:off x="0" y="6270464"/>
            <a:ext cx="12192000" cy="587536"/>
          </a:xfrm>
          <a:prstGeom prst="rect">
            <a:avLst/>
          </a:prstGeom>
          <a:solidFill>
            <a:srgbClr val="1D2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ottom border with FAA logo."/>
          <p:cNvPicPr>
            <a:picLocks noChangeAspect="1"/>
          </p:cNvPicPr>
          <p:nvPr/>
        </p:nvPicPr>
        <p:blipFill>
          <a:blip r:embed="rId2"/>
          <a:stretch>
            <a:fillRect/>
          </a:stretch>
        </p:blipFill>
        <p:spPr>
          <a:xfrm>
            <a:off x="8485521" y="6270464"/>
            <a:ext cx="1440531" cy="537400"/>
          </a:xfrm>
          <a:prstGeom prst="rect">
            <a:avLst/>
          </a:prstGeom>
        </p:spPr>
      </p:pic>
      <p:sp>
        <p:nvSpPr>
          <p:cNvPr id="5" name="TextBox 4" descr="Page 8."/>
          <p:cNvSpPr txBox="1"/>
          <p:nvPr/>
        </p:nvSpPr>
        <p:spPr>
          <a:xfrm>
            <a:off x="11075728" y="6354498"/>
            <a:ext cx="300082" cy="369332"/>
          </a:xfrm>
          <a:prstGeom prst="rect">
            <a:avLst/>
          </a:prstGeom>
          <a:noFill/>
        </p:spPr>
        <p:txBody>
          <a:bodyPr wrap="none" rtlCol="0">
            <a:spAutoFit/>
          </a:bodyPr>
          <a:lstStyle/>
          <a:p>
            <a:r>
              <a:rPr lang="en-US" dirty="0"/>
              <a:t>8</a:t>
            </a:r>
          </a:p>
        </p:txBody>
      </p:sp>
      <p:sp>
        <p:nvSpPr>
          <p:cNvPr id="8" name="TextBox 7"/>
          <p:cNvSpPr txBox="1"/>
          <p:nvPr/>
        </p:nvSpPr>
        <p:spPr>
          <a:xfrm>
            <a:off x="457854" y="313079"/>
            <a:ext cx="11276292" cy="646331"/>
          </a:xfrm>
          <a:prstGeom prst="rect">
            <a:avLst/>
          </a:prstGeom>
          <a:noFill/>
        </p:spPr>
        <p:txBody>
          <a:bodyPr wrap="none" rtlCol="0">
            <a:spAutoFit/>
          </a:bodyPr>
          <a:lstStyle/>
          <a:p>
            <a:pPr marL="176213" indent="-176213">
              <a:buFont typeface="Arial" panose="020B0604020202020204" pitchFamily="34" charset="0"/>
              <a:buChar char="•"/>
            </a:pPr>
            <a:r>
              <a:rPr lang="en-US" dirty="0"/>
              <a:t> If, during a “breakout,” </a:t>
            </a:r>
            <a:r>
              <a:rPr lang="en-US" dirty="0">
                <a:solidFill>
                  <a:srgbClr val="FFFF00"/>
                </a:solidFill>
              </a:rPr>
              <a:t>TCAS</a:t>
            </a:r>
            <a:r>
              <a:rPr lang="en-US" dirty="0"/>
              <a:t> issues a climb or descend </a:t>
            </a:r>
            <a:r>
              <a:rPr lang="en-US" dirty="0">
                <a:solidFill>
                  <a:srgbClr val="FF0000"/>
                </a:solidFill>
              </a:rPr>
              <a:t>Resolution Advisory (RA) </a:t>
            </a:r>
            <a:r>
              <a:rPr lang="en-US" dirty="0"/>
              <a:t>opposite to the  </a:t>
            </a:r>
          </a:p>
          <a:p>
            <a:r>
              <a:rPr lang="en-US" dirty="0"/>
              <a:t>        controller’s instruction, </a:t>
            </a:r>
            <a:r>
              <a:rPr lang="en-US" dirty="0">
                <a:solidFill>
                  <a:srgbClr val="FF0000"/>
                </a:solidFill>
              </a:rPr>
              <a:t>follow the TCAS RA while executing the turn portion of controller’s instruction</a:t>
            </a:r>
            <a:r>
              <a:rPr lang="en-US" dirty="0"/>
              <a:t>. </a:t>
            </a:r>
          </a:p>
        </p:txBody>
      </p:sp>
      <p:pic>
        <p:nvPicPr>
          <p:cNvPr id="2" name="Picture 1" descr="IVSI showing TCAS climb RA."/>
          <p:cNvPicPr>
            <a:picLocks noChangeAspect="1"/>
          </p:cNvPicPr>
          <p:nvPr/>
        </p:nvPicPr>
        <p:blipFill>
          <a:blip r:embed="rId3"/>
          <a:stretch>
            <a:fillRect/>
          </a:stretch>
        </p:blipFill>
        <p:spPr>
          <a:xfrm>
            <a:off x="1093104" y="1149172"/>
            <a:ext cx="4098328" cy="4001223"/>
          </a:xfrm>
          <a:prstGeom prst="rect">
            <a:avLst/>
          </a:prstGeom>
        </p:spPr>
      </p:pic>
      <p:sp>
        <p:nvSpPr>
          <p:cNvPr id="12" name="TextBox 11"/>
          <p:cNvSpPr txBox="1"/>
          <p:nvPr/>
        </p:nvSpPr>
        <p:spPr>
          <a:xfrm>
            <a:off x="1325426" y="5343598"/>
            <a:ext cx="3078087" cy="923330"/>
          </a:xfrm>
          <a:prstGeom prst="rect">
            <a:avLst/>
          </a:prstGeom>
          <a:noFill/>
        </p:spPr>
        <p:txBody>
          <a:bodyPr wrap="none" rtlCol="0">
            <a:spAutoFit/>
          </a:bodyPr>
          <a:lstStyle/>
          <a:p>
            <a:r>
              <a:rPr lang="en-US" dirty="0"/>
              <a:t>Monitor  Controller:</a:t>
            </a:r>
          </a:p>
          <a:p>
            <a:r>
              <a:rPr lang="en-US" dirty="0"/>
              <a:t>“…turn left heading 340</a:t>
            </a:r>
          </a:p>
          <a:p>
            <a:r>
              <a:rPr lang="en-US" dirty="0"/>
              <a:t>descend and maintain 1900”</a:t>
            </a:r>
          </a:p>
        </p:txBody>
      </p:sp>
      <p:pic>
        <p:nvPicPr>
          <p:cNvPr id="1028" name="Picture 4" descr="Primary flight display showing TCAS descend 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7137" y="1117445"/>
            <a:ext cx="4448591" cy="4158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447041" y="5384898"/>
            <a:ext cx="2808782" cy="923330"/>
          </a:xfrm>
          <a:prstGeom prst="rect">
            <a:avLst/>
          </a:prstGeom>
          <a:noFill/>
        </p:spPr>
        <p:txBody>
          <a:bodyPr wrap="none" rtlCol="0">
            <a:spAutoFit/>
          </a:bodyPr>
          <a:lstStyle/>
          <a:p>
            <a:r>
              <a:rPr lang="en-US" dirty="0"/>
              <a:t>Monitor  Controller:</a:t>
            </a:r>
          </a:p>
          <a:p>
            <a:r>
              <a:rPr lang="en-US" dirty="0"/>
              <a:t>“…turn left heading 340,</a:t>
            </a:r>
          </a:p>
          <a:p>
            <a:r>
              <a:rPr lang="en-US" dirty="0"/>
              <a:t>climb and maintain 4000”</a:t>
            </a:r>
          </a:p>
        </p:txBody>
      </p:sp>
    </p:spTree>
    <p:extLst>
      <p:ext uri="{BB962C8B-B14F-4D97-AF65-F5344CB8AC3E}">
        <p14:creationId xmlns:p14="http://schemas.microsoft.com/office/powerpoint/2010/main" val="42531004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Elemental</Template>
  <TotalTime>12940</TotalTime>
  <Words>2769</Words>
  <Application>Microsoft Office PowerPoint</Application>
  <PresentationFormat>Widescreen</PresentationFormat>
  <Paragraphs>325</Paragraphs>
  <Slides>22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Castellar</vt:lpstr>
      <vt:lpstr>Palatino Linotype</vt:lpstr>
      <vt:lpstr>Times New Roman</vt:lpstr>
      <vt:lpstr>Wingdings</vt:lpstr>
      <vt:lpstr>Elemental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Precision Runway Monitor (PRM) Pilot Procedures</dc:title>
  <dc:creator>Joe Lintzenich</dc:creator>
  <cp:lastModifiedBy>Manu, Manav (FAA)</cp:lastModifiedBy>
  <cp:revision>473</cp:revision>
  <cp:lastPrinted>2017-07-27T11:55:49Z</cp:lastPrinted>
  <dcterms:created xsi:type="dcterms:W3CDTF">2017-02-06T14:33:52Z</dcterms:created>
  <dcterms:modified xsi:type="dcterms:W3CDTF">2020-05-05T17:21:41Z</dcterms:modified>
</cp:coreProperties>
</file>