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  <p:sldMasterId id="2147483680" r:id="rId5"/>
  </p:sldMasterIdLst>
  <p:notesMasterIdLst>
    <p:notesMasterId r:id="rId15"/>
  </p:notesMasterIdLst>
  <p:handoutMasterIdLst>
    <p:handoutMasterId r:id="rId16"/>
  </p:handoutMasterIdLst>
  <p:sldIdLst>
    <p:sldId id="572" r:id="rId6"/>
    <p:sldId id="565" r:id="rId7"/>
    <p:sldId id="578" r:id="rId8"/>
    <p:sldId id="577" r:id="rId9"/>
    <p:sldId id="510" r:id="rId10"/>
    <p:sldId id="573" r:id="rId11"/>
    <p:sldId id="521" r:id="rId12"/>
    <p:sldId id="576" r:id="rId13"/>
    <p:sldId id="574" r:id="rId14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de, Paul (FAA)" initials="WP(" lastIdx="5" clrIdx="0">
    <p:extLst>
      <p:ext uri="{19B8F6BF-5375-455C-9EA6-DF929625EA0E}">
        <p15:presenceInfo xmlns:p15="http://schemas.microsoft.com/office/powerpoint/2012/main" userId="S-1-5-21-3215564045-1863808890-1157122868-1851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54C"/>
    <a:srgbClr val="000001"/>
    <a:srgbClr val="000000"/>
    <a:srgbClr val="7F7F7F"/>
    <a:srgbClr val="C3DDB1"/>
    <a:srgbClr val="9BC67F"/>
    <a:srgbClr val="D6E1F2"/>
    <a:srgbClr val="779AD5"/>
    <a:srgbClr val="FFB3B3"/>
    <a:srgbClr val="A0B7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5861" autoAdjust="0"/>
  </p:normalViewPr>
  <p:slideViewPr>
    <p:cSldViewPr snapToGrid="0">
      <p:cViewPr varScale="1">
        <p:scale>
          <a:sx n="79" d="100"/>
          <a:sy n="79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1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D80A3-A506-467A-8C15-66B0E62EDCF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A09C1-EF5A-40E8-BA37-67977B3899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0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371A2AD3-9986-450E-8754-2CB4CE24CEB9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064CFB4A-6D4A-4B86-B10D-9D04FB1A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8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A6EC73-6A6F-497F-B141-1FBEE0539C82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19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6260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4C715-3BF2-476B-9B38-1D982FFD33FC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C0367-638F-4EF3-BD3E-B0742655BFD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64" b="17416"/>
          <a:stretch/>
        </p:blipFill>
        <p:spPr>
          <a:xfrm>
            <a:off x="1" y="-48768"/>
            <a:ext cx="12192000" cy="69499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8299047" y="519400"/>
            <a:ext cx="3706685" cy="2959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</a:t>
            </a:r>
          </a:p>
          <a:p>
            <a:pPr lvl="0"/>
            <a:r>
              <a:rPr lang="en-US" dirty="0"/>
              <a:t>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22197" r="20932"/>
          <a:stretch/>
        </p:blipFill>
        <p:spPr>
          <a:xfrm>
            <a:off x="228653" y="144207"/>
            <a:ext cx="2104845" cy="2863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0" y="5576487"/>
            <a:ext cx="2464281" cy="82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97BEFA8-2AD6-48F5-949B-4849FBD112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435" y="5783266"/>
            <a:ext cx="18954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5808616" y="1986366"/>
            <a:ext cx="6000205" cy="29592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>
                <a:solidFill>
                  <a:schemeClr val="bg1"/>
                </a:solidFill>
              </a:defRPr>
            </a:lvl2pPr>
            <a:lvl3pPr marL="914377" indent="0">
              <a:buNone/>
              <a:defRPr>
                <a:solidFill>
                  <a:schemeClr val="bg1"/>
                </a:solidFill>
              </a:defRPr>
            </a:lvl3pPr>
            <a:lvl4pPr marL="1371566" indent="0">
              <a:buNone/>
              <a:defRPr>
                <a:solidFill>
                  <a:schemeClr val="bg1"/>
                </a:solidFill>
              </a:defRPr>
            </a:lvl4pPr>
            <a:lvl5pPr marL="182875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418" y="2639240"/>
            <a:ext cx="2636908" cy="408296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 userDrawn="1"/>
        </p:nvSpPr>
        <p:spPr>
          <a:xfrm>
            <a:off x="682535" y="5923182"/>
            <a:ext cx="3212668" cy="565486"/>
          </a:xfrm>
          <a:prstGeom prst="rect">
            <a:avLst/>
          </a:prstGeom>
        </p:spPr>
        <p:txBody>
          <a:bodyPr/>
          <a:lstStyle>
            <a:lvl1pPr marL="0" indent="0" algn="l" defTabSz="912813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2813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None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800" i="1" dirty="0"/>
              <a:t>faa.gov/space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615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58BFE47-466C-4665-9A21-8D93B0E3B5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03AD81-F49A-427F-ADAC-77FE2B32A5BC}"/>
              </a:ext>
            </a:extLst>
          </p:cNvPr>
          <p:cNvSpPr txBox="1"/>
          <p:nvPr userDrawn="1"/>
        </p:nvSpPr>
        <p:spPr>
          <a:xfrm>
            <a:off x="11734824" y="648866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0939E3CF-6570-45E3-B463-125FE862F09F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  <p:sldLayoutId id="2147483672" r:id="rId18"/>
    <p:sldLayoutId id="2147483686" r:id="rId19"/>
  </p:sldLayoutIdLst>
  <p:transition spd="slow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 cap="all">
          <a:ln w="3175" cmpd="sng">
            <a:noFill/>
          </a:ln>
          <a:solidFill>
            <a:schemeClr val="tx1"/>
          </a:solidFill>
          <a:effectLst>
            <a:glow rad="101600">
              <a:srgbClr val="000001">
                <a:alpha val="60000"/>
              </a:srgbClr>
            </a:glo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>
            <a:glow rad="101600">
              <a:srgbClr val="000001">
                <a:alpha val="60000"/>
              </a:srgb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>
            <a:glow rad="101600">
              <a:srgbClr val="000001">
                <a:alpha val="60000"/>
              </a:srgb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00150" indent="-28575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>
            <a:glow rad="101600">
              <a:srgbClr val="000001">
                <a:alpha val="60000"/>
              </a:srgb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43050" indent="-17145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>
            <a:glow rad="101600">
              <a:srgbClr val="000001">
                <a:alpha val="60000"/>
              </a:srgb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00250" indent="-171450" algn="l" defTabSz="457200" rtl="0" eaLnBrk="1" latinLnBrk="0" hangingPunct="1">
        <a:lnSpc>
          <a:spcPct val="8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800" kern="1200" cap="none">
          <a:solidFill>
            <a:schemeClr val="tx1"/>
          </a:solidFill>
          <a:effectLst>
            <a:glow rad="101600">
              <a:srgbClr val="000001">
                <a:alpha val="60000"/>
              </a:srgbClr>
            </a:glo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04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85801" y="-972272"/>
            <a:ext cx="10131425" cy="69448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Challenges in Commercial Space Research and Development</a:t>
            </a:r>
            <a:endParaRPr lang="en-US" sz="1200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6823709" y="407505"/>
            <a:ext cx="4441191" cy="59424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3200" b="1" kern="1200" cap="none">
                <a:solidFill>
                  <a:schemeClr val="bg1"/>
                </a:solidFill>
                <a:effectLst>
                  <a:glow rad="101600">
                    <a:srgbClr val="000001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kern="1200" cap="none">
                <a:solidFill>
                  <a:schemeClr val="bg1"/>
                </a:solidFill>
                <a:effectLst>
                  <a:glow rad="101600">
                    <a:srgbClr val="000001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377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kern="1200" cap="none">
                <a:solidFill>
                  <a:schemeClr val="bg1"/>
                </a:solidFill>
                <a:effectLst>
                  <a:glow rad="101600">
                    <a:srgbClr val="000001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566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kern="1200" cap="none">
                <a:solidFill>
                  <a:schemeClr val="bg1"/>
                </a:solidFill>
                <a:effectLst>
                  <a:glow rad="101600">
                    <a:srgbClr val="000001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754" indent="0" algn="l" defTabSz="45720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800" kern="1200" cap="none">
                <a:solidFill>
                  <a:schemeClr val="bg1"/>
                </a:solidFill>
                <a:effectLst>
                  <a:glow rad="101600">
                    <a:srgbClr val="000001">
                      <a:alpha val="60000"/>
                    </a:srgbClr>
                  </a:glo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5200" dirty="0" smtClean="0">
                <a:solidFill>
                  <a:schemeClr val="tx1"/>
                </a:solidFill>
              </a:rPr>
              <a:t>Challenges in Commercial Space Research and Development</a:t>
            </a:r>
          </a:p>
          <a:p>
            <a:pPr>
              <a:lnSpc>
                <a:spcPct val="120000"/>
              </a:lnSpc>
            </a:pPr>
            <a:endParaRPr lang="en-US" sz="42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8000" b="0" dirty="0" smtClean="0">
                <a:solidFill>
                  <a:schemeClr val="tx1"/>
                </a:solidFill>
              </a:rPr>
              <a:t>Presented by</a:t>
            </a:r>
          </a:p>
          <a:p>
            <a:pPr>
              <a:lnSpc>
                <a:spcPct val="120000"/>
              </a:lnSpc>
            </a:pPr>
            <a:r>
              <a:rPr lang="en-US" sz="9600" b="0" dirty="0" smtClean="0">
                <a:solidFill>
                  <a:schemeClr val="tx1"/>
                </a:solidFill>
              </a:rPr>
              <a:t>Brian Rushforth</a:t>
            </a:r>
          </a:p>
          <a:p>
            <a:pPr>
              <a:lnSpc>
                <a:spcPct val="120000"/>
              </a:lnSpc>
            </a:pPr>
            <a:r>
              <a:rPr lang="en-US" sz="8000" b="0" dirty="0" smtClean="0">
                <a:solidFill>
                  <a:schemeClr val="tx1"/>
                </a:solidFill>
              </a:rPr>
              <a:t>Manager</a:t>
            </a:r>
          </a:p>
          <a:p>
            <a:pPr>
              <a:lnSpc>
                <a:spcPct val="120000"/>
              </a:lnSpc>
            </a:pPr>
            <a:r>
              <a:rPr lang="en-US" sz="8000" b="0" dirty="0" smtClean="0">
                <a:solidFill>
                  <a:schemeClr val="tx1"/>
                </a:solidFill>
              </a:rPr>
              <a:t>Innovation Division (ASZ-300)</a:t>
            </a:r>
            <a:r>
              <a:rPr lang="en-US" sz="9600" b="0" dirty="0" smtClean="0">
                <a:solidFill>
                  <a:schemeClr val="tx1"/>
                </a:solidFill>
              </a:rPr>
              <a:t/>
            </a:r>
            <a:br>
              <a:rPr lang="en-US" sz="9600" b="0" dirty="0" smtClean="0">
                <a:solidFill>
                  <a:schemeClr val="tx1"/>
                </a:solidFill>
              </a:rPr>
            </a:br>
            <a:endParaRPr lang="en-US" sz="96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6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9600" b="0" dirty="0" smtClean="0">
                <a:solidFill>
                  <a:schemeClr val="tx1"/>
                </a:solidFill>
              </a:rPr>
              <a:t>September 21, 2022</a:t>
            </a:r>
          </a:p>
          <a:p>
            <a:pPr>
              <a:lnSpc>
                <a:spcPct val="120000"/>
              </a:lnSpc>
            </a:pPr>
            <a:endParaRPr lang="en-US" sz="96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600" b="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en-US" sz="9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51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682497"/>
            <a:ext cx="10131425" cy="4108704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14000"/>
              </a:lnSpc>
            </a:pPr>
            <a:r>
              <a:rPr lang="en-US" sz="3200" dirty="0" smtClean="0"/>
              <a:t>Authorities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Stakeholder Challenges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Scope </a:t>
            </a:r>
            <a:r>
              <a:rPr lang="en-US" sz="3200" dirty="0"/>
              <a:t>of AST </a:t>
            </a:r>
            <a:r>
              <a:rPr lang="en-US" sz="3200" dirty="0" smtClean="0"/>
              <a:t>R&amp;D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R&amp;D Focus Areas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Integration into the NAS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Centers of Excellence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Meeting the challenges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8051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081752"/>
          </a:xfrm>
        </p:spPr>
        <p:txBody>
          <a:bodyPr anchor="t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200" dirty="0" smtClean="0"/>
              <a:t>Focused on Safety of the Uninvolved Public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Statutory Encourage, Facilitate, and Promote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Human Spaceflight Moratorium – Ends 2023?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Licenses, Not Certificates for ALL U.S. Companies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Safety Standards – 1 X 10</a:t>
            </a:r>
            <a:r>
              <a:rPr lang="en-US" sz="3200" baseline="30000" dirty="0" smtClean="0"/>
              <a:t>-6</a:t>
            </a:r>
            <a:endParaRPr lang="en-US" sz="3200" dirty="0" smtClean="0"/>
          </a:p>
          <a:p>
            <a:pPr>
              <a:lnSpc>
                <a:spcPct val="114000"/>
              </a:lnSpc>
            </a:pPr>
            <a:r>
              <a:rPr lang="en-US" sz="3200" dirty="0" smtClean="0"/>
              <a:t>Outer Space Treaty of 1967 – Ambiguities</a:t>
            </a:r>
            <a:endParaRPr lang="en-US" sz="3200" dirty="0"/>
          </a:p>
          <a:p>
            <a:pPr>
              <a:lnSpc>
                <a:spcPct val="114000"/>
              </a:lnSpc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866789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 challenges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200" b="1" dirty="0" smtClean="0"/>
              <a:t>Congress</a:t>
            </a:r>
          </a:p>
          <a:p>
            <a:pPr>
              <a:lnSpc>
                <a:spcPct val="114000"/>
              </a:lnSpc>
            </a:pPr>
            <a:r>
              <a:rPr lang="en-US" sz="3200" b="1" dirty="0" smtClean="0"/>
              <a:t>Industry</a:t>
            </a:r>
          </a:p>
          <a:p>
            <a:pPr lvl="1">
              <a:lnSpc>
                <a:spcPct val="114000"/>
              </a:lnSpc>
            </a:pPr>
            <a:r>
              <a:rPr lang="en-US" sz="3200" b="1" dirty="0" smtClean="0"/>
              <a:t>Fail Forward Fast</a:t>
            </a:r>
          </a:p>
          <a:p>
            <a:pPr lvl="1">
              <a:lnSpc>
                <a:spcPct val="114000"/>
              </a:lnSpc>
            </a:pPr>
            <a:r>
              <a:rPr lang="en-US" sz="3200" b="1" dirty="0" smtClean="0"/>
              <a:t>Proprietary Research</a:t>
            </a:r>
          </a:p>
          <a:p>
            <a:pPr>
              <a:lnSpc>
                <a:spcPct val="114000"/>
              </a:lnSpc>
            </a:pPr>
            <a:r>
              <a:rPr lang="en-US" sz="3200" b="1" dirty="0" smtClean="0"/>
              <a:t>Academia</a:t>
            </a:r>
          </a:p>
        </p:txBody>
      </p:sp>
    </p:spTree>
    <p:extLst>
      <p:ext uri="{BB962C8B-B14F-4D97-AF65-F5344CB8AC3E}">
        <p14:creationId xmlns:p14="http://schemas.microsoft.com/office/powerpoint/2010/main" val="17732212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7459-CD7E-42A7-89E8-93D3494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22" y="362618"/>
            <a:ext cx="11319757" cy="83656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SCOPE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OF AST R&amp;D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3F777-EA4E-4EEE-A180-E3AD25F7A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0" y="1700259"/>
            <a:ext cx="3906684" cy="4396563"/>
          </a:xfrm>
        </p:spPr>
        <p:txBody>
          <a:bodyPr anchor="ctr">
            <a:normAutofit/>
          </a:bodyPr>
          <a:lstStyle/>
          <a:p>
            <a:pPr marL="169863" indent="-1698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effectLst>
                  <a:glow rad="101600">
                    <a:srgbClr val="000001">
                      <a:alpha val="60000"/>
                    </a:srgbClr>
                  </a:glow>
                </a:effectLst>
              </a:rPr>
              <a:t>FAA </a:t>
            </a:r>
            <a:r>
              <a:rPr lang="en-US" sz="2400" dirty="0">
                <a:effectLst>
                  <a:glow rad="101600">
                    <a:srgbClr val="000001">
                      <a:alpha val="60000"/>
                    </a:srgbClr>
                  </a:glow>
                </a:effectLst>
              </a:rPr>
              <a:t>AST’s mission goals:</a:t>
            </a:r>
          </a:p>
          <a:p>
            <a:pPr marL="347663" lvl="1" indent="-177800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effectLst>
                  <a:glow rad="101600">
                    <a:srgbClr val="000001">
                      <a:alpha val="60000"/>
                    </a:srgbClr>
                  </a:glow>
                </a:effectLst>
              </a:rPr>
              <a:t>Safety of uninvolved public</a:t>
            </a:r>
          </a:p>
          <a:p>
            <a:pPr marL="347663" lvl="1" indent="-177800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effectLst>
                  <a:glow rad="101600">
                    <a:srgbClr val="000001">
                      <a:alpha val="60000"/>
                    </a:srgbClr>
                  </a:glow>
                </a:effectLst>
              </a:rPr>
              <a:t>Encourage, facilitate, and promote industry</a:t>
            </a:r>
          </a:p>
          <a:p>
            <a:pPr marL="347663" lvl="1" indent="-177800">
              <a:lnSpc>
                <a:spcPct val="90000"/>
              </a:lnSpc>
              <a:spcBef>
                <a:spcPts val="600"/>
              </a:spcBef>
            </a:pPr>
            <a:r>
              <a:rPr lang="en-US" sz="2400" dirty="0">
                <a:effectLst>
                  <a:glow rad="101600">
                    <a:srgbClr val="000001">
                      <a:alpha val="60000"/>
                    </a:srgbClr>
                  </a:glow>
                </a:effectLst>
              </a:rPr>
              <a:t>Continuous improvement of human space flight </a:t>
            </a:r>
            <a:r>
              <a:rPr lang="en-US" sz="2400" dirty="0" smtClean="0">
                <a:effectLst>
                  <a:glow rad="101600">
                    <a:srgbClr val="000001">
                      <a:alpha val="60000"/>
                    </a:srgbClr>
                  </a:glow>
                </a:effectLst>
              </a:rPr>
              <a:t>safety</a:t>
            </a:r>
            <a:endParaRPr lang="en-US" sz="2400" dirty="0">
              <a:effectLst>
                <a:glow rad="101600">
                  <a:srgbClr val="000001">
                    <a:alpha val="60000"/>
                  </a:srgbClr>
                </a:glow>
              </a:effectLst>
            </a:endParaRPr>
          </a:p>
        </p:txBody>
      </p:sp>
      <p:grpSp>
        <p:nvGrpSpPr>
          <p:cNvPr id="8" name="Group 7" descr="Operators are fully capable and responsible to safely perform all aspects of commercial space transportation.&#10;&#10;Research Area 1: Aerospace Access and Operations&#10;&#10;Research Area 2: Aerospace Vehicles&#10;&#10;Research Area 3: Human Ops and Spaceflight&#10;&#10;Research Area 4: Industry Innovation" title="AST R&amp;D Vision">
            <a:extLst>
              <a:ext uri="{FF2B5EF4-FFF2-40B4-BE49-F238E27FC236}">
                <a16:creationId xmlns:a16="http://schemas.microsoft.com/office/drawing/2014/main" id="{75922AF7-129B-43C2-BAC2-16462FF97059}"/>
              </a:ext>
            </a:extLst>
          </p:cNvPr>
          <p:cNvGrpSpPr/>
          <p:nvPr/>
        </p:nvGrpSpPr>
        <p:grpSpPr>
          <a:xfrm>
            <a:off x="3910321" y="1700259"/>
            <a:ext cx="8222412" cy="4418605"/>
            <a:chOff x="3910321" y="1446167"/>
            <a:chExt cx="8222412" cy="4418605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8C1F6B0-580E-4DFA-B5DE-144B4F19B898}"/>
                </a:ext>
              </a:extLst>
            </p:cNvPr>
            <p:cNvSpPr/>
            <p:nvPr/>
          </p:nvSpPr>
          <p:spPr>
            <a:xfrm>
              <a:off x="4035972" y="1446167"/>
              <a:ext cx="8096761" cy="4418605"/>
            </a:xfrm>
            <a:prstGeom prst="roundRect">
              <a:avLst>
                <a:gd name="adj" fmla="val 4640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title="AST R&amp;D Vision">
              <a:extLst>
                <a:ext uri="{FF2B5EF4-FFF2-40B4-BE49-F238E27FC236}">
                  <a16:creationId xmlns:a16="http://schemas.microsoft.com/office/drawing/2014/main" id="{F6E87485-1718-4ABF-BFA7-DDC495AFD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0321" y="1446167"/>
              <a:ext cx="8182708" cy="4396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8740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R&amp;D 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200" dirty="0" smtClean="0"/>
              <a:t>LOX/Methane (Complimentary with NASA &amp; USSF)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Human Space Flight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Orbital Debris Mitigation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Vehicle/Occupant Safety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36864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1629" y="-1105337"/>
            <a:ext cx="10131425" cy="82754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Center of Excellence for Commercial Space Transportation</a:t>
            </a:r>
            <a:endParaRPr lang="en-US" dirty="0"/>
          </a:p>
        </p:txBody>
      </p:sp>
      <p:pic>
        <p:nvPicPr>
          <p:cNvPr id="5" name="Picture 4" descr="Closed as of 19 August 2022" title="Center of Excellence for Commercial Space Transportation">
            <a:extLst>
              <a:ext uri="{FF2B5EF4-FFF2-40B4-BE49-F238E27FC236}">
                <a16:creationId xmlns:a16="http://schemas.microsoft.com/office/drawing/2014/main" id="{FCF8B5D9-554F-4AFC-B0F1-352A577841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0" y="1"/>
            <a:ext cx="12192790" cy="6858000"/>
          </a:xfrm>
          <a:prstGeom prst="rect">
            <a:avLst/>
          </a:prstGeom>
        </p:spPr>
      </p:pic>
      <p:pic>
        <p:nvPicPr>
          <p:cNvPr id="10" name="Picture 9" title="Center of Excellence for Commercial Space Transportation">
            <a:extLst>
              <a:ext uri="{FF2B5EF4-FFF2-40B4-BE49-F238E27FC236}">
                <a16:creationId xmlns:a16="http://schemas.microsoft.com/office/drawing/2014/main" id="{CC3DEA89-5324-4AE5-9373-202B8E91D9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2835" y="350929"/>
            <a:ext cx="6633258" cy="144605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 rot="19953658">
            <a:off x="2229397" y="1597730"/>
            <a:ext cx="773320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tencil" panose="040409050D0802020404" pitchFamily="82" charset="0"/>
              </a:rPr>
              <a:t>CLOSED</a:t>
            </a:r>
          </a:p>
          <a:p>
            <a:pPr algn="ctr"/>
            <a:r>
              <a:rPr lang="en-US" sz="6600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Stencil" panose="040409050D0802020404" pitchFamily="82" charset="0"/>
              </a:rPr>
              <a:t>As of 19 Aug 2022</a:t>
            </a:r>
            <a:endParaRPr lang="en-US" sz="6600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Stencil" panose="040409050D08020204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550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into the </a:t>
            </a:r>
            <a:r>
              <a:rPr lang="en-US" dirty="0" err="1" smtClean="0"/>
              <a:t>Nas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200" dirty="0"/>
              <a:t>Commercial space launches cause less than 0.5 percent of delays</a:t>
            </a:r>
          </a:p>
          <a:p>
            <a:pPr>
              <a:lnSpc>
                <a:spcPct val="114000"/>
              </a:lnSpc>
            </a:pPr>
            <a:r>
              <a:rPr lang="en-US" sz="3200" dirty="0"/>
              <a:t>Space Data Integrator Prototype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No longer AST focus</a:t>
            </a:r>
          </a:p>
          <a:p>
            <a:pPr>
              <a:lnSpc>
                <a:spcPct val="114000"/>
              </a:lnSpc>
            </a:pPr>
            <a:r>
              <a:rPr lang="en-US" sz="3200" dirty="0" smtClean="0"/>
              <a:t>Coordinating with ATO</a:t>
            </a:r>
          </a:p>
        </p:txBody>
      </p:sp>
    </p:spTree>
    <p:extLst>
      <p:ext uri="{BB962C8B-B14F-4D97-AF65-F5344CB8AC3E}">
        <p14:creationId xmlns:p14="http://schemas.microsoft.com/office/powerpoint/2010/main" val="19823079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the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71564"/>
            <a:ext cx="10131425" cy="3649133"/>
          </a:xfrm>
        </p:spPr>
        <p:txBody>
          <a:bodyPr anchor="t">
            <a:normAutofit fontScale="92500"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Developing regulations, standards, and guidance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Formalizing internal processes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Research Alliance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Communication, Communication, Communication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19357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AST Powerpoint Template 1024 -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T Powerpoint Template 1024 -2" id="{DCCE6685-29B6-481A-AB75-1E64D7367C20}" vid="{2F9BF1CF-A2D9-4490-A6D1-432CFE1CEA9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C3FFBB2D66ED4EB6949DF71F814434" ma:contentTypeVersion="11" ma:contentTypeDescription="Create a new document." ma:contentTypeScope="" ma:versionID="da9260d78d36816b65e3464f69c560e9">
  <xsd:schema xmlns:xsd="http://www.w3.org/2001/XMLSchema" xmlns:xs="http://www.w3.org/2001/XMLSchema" xmlns:p="http://schemas.microsoft.com/office/2006/metadata/properties" xmlns:ns3="71f32d46-6d44-42df-9bf9-b69fba183449" xmlns:ns4="e4df6fb9-7f5d-4876-9a99-8ab4fa680755" targetNamespace="http://schemas.microsoft.com/office/2006/metadata/properties" ma:root="true" ma:fieldsID="0c733a21e97d6893c4a9d7b457b3ed01" ns3:_="" ns4:_="">
    <xsd:import namespace="71f32d46-6d44-42df-9bf9-b69fba183449"/>
    <xsd:import namespace="e4df6fb9-7f5d-4876-9a99-8ab4fa6807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2d46-6d44-42df-9bf9-b69fba183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f6fb9-7f5d-4876-9a99-8ab4fa68075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E177D4-4910-443D-BD0B-EFE0D75D1E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32d46-6d44-42df-9bf9-b69fba183449"/>
    <ds:schemaRef ds:uri="e4df6fb9-7f5d-4876-9a99-8ab4fa6807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BFCBC-46B5-4C2F-AFBF-B90B704BD0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490C65-2255-4307-855F-23AA0FEC00D1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e4df6fb9-7f5d-4876-9a99-8ab4fa680755"/>
    <ds:schemaRef ds:uri="http://purl.org/dc/terms/"/>
    <ds:schemaRef ds:uri="http://schemas.openxmlformats.org/package/2006/metadata/core-properties"/>
    <ds:schemaRef ds:uri="71f32d46-6d44-42df-9bf9-b69fba18344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{85FDBF03-E263-406E-A9B8-1DE48123C762}tf03457452</Template>
  <TotalTime>25011</TotalTime>
  <Words>213</Words>
  <Application>Microsoft Office PowerPoint</Application>
  <PresentationFormat>Widescreen</PresentationFormat>
  <Paragraphs>55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Stencil</vt:lpstr>
      <vt:lpstr>Celestial</vt:lpstr>
      <vt:lpstr>AST Powerpoint Template 1024 -2</vt:lpstr>
      <vt:lpstr>Challenges in Commercial Space Research and Development</vt:lpstr>
      <vt:lpstr>AGENDA</vt:lpstr>
      <vt:lpstr>Authorities</vt:lpstr>
      <vt:lpstr>Stakeholder challenges </vt:lpstr>
      <vt:lpstr>THE SCOPE OF AST R&amp;D</vt:lpstr>
      <vt:lpstr>Current R&amp;D Focus areas</vt:lpstr>
      <vt:lpstr>Center of Excellence for Commercial Space Transportation</vt:lpstr>
      <vt:lpstr>Integration into the Nas </vt:lpstr>
      <vt:lpstr>Meeting the Challenges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FAA AST R&amp;D Program Presentation to REDAC SAS</dc:title>
  <dc:creator>BRIAN RUSHFORTH</dc:creator>
  <cp:lastModifiedBy>Higgins, Columb G-CTR (FAA)</cp:lastModifiedBy>
  <cp:revision>139</cp:revision>
  <cp:lastPrinted>2020-08-05T19:41:15Z</cp:lastPrinted>
  <dcterms:created xsi:type="dcterms:W3CDTF">2020-08-05T18:25:34Z</dcterms:created>
  <dcterms:modified xsi:type="dcterms:W3CDTF">2022-12-14T20:16:36Z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0x010100FCC3FFBB2D66ED4EB6949DF71F814434</vt:lpwstr>
  </property>
</Properties>
</file>