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5" r:id="rId1"/>
    <p:sldMasterId id="2147483675" r:id="rId2"/>
    <p:sldMasterId id="2147483716" r:id="rId3"/>
    <p:sldMasterId id="2147483705" r:id="rId4"/>
    <p:sldMasterId id="2147483707" r:id="rId5"/>
    <p:sldMasterId id="2147483699" r:id="rId6"/>
    <p:sldMasterId id="2147483688" r:id="rId7"/>
    <p:sldMasterId id="2147483697" r:id="rId8"/>
    <p:sldMasterId id="2147483761" r:id="rId9"/>
  </p:sldMasterIdLst>
  <p:notesMasterIdLst>
    <p:notesMasterId r:id="rId46"/>
  </p:notesMasterIdLst>
  <p:handoutMasterIdLst>
    <p:handoutMasterId r:id="rId47"/>
  </p:handoutMasterIdLst>
  <p:sldIdLst>
    <p:sldId id="293" r:id="rId10"/>
    <p:sldId id="314" r:id="rId11"/>
    <p:sldId id="297" r:id="rId12"/>
    <p:sldId id="315" r:id="rId13"/>
    <p:sldId id="328" r:id="rId14"/>
    <p:sldId id="329" r:id="rId15"/>
    <p:sldId id="316" r:id="rId16"/>
    <p:sldId id="318" r:id="rId17"/>
    <p:sldId id="317" r:id="rId18"/>
    <p:sldId id="358" r:id="rId19"/>
    <p:sldId id="330" r:id="rId20"/>
    <p:sldId id="331" r:id="rId21"/>
    <p:sldId id="346" r:id="rId22"/>
    <p:sldId id="332" r:id="rId23"/>
    <p:sldId id="333" r:id="rId24"/>
    <p:sldId id="357" r:id="rId25"/>
    <p:sldId id="350" r:id="rId26"/>
    <p:sldId id="351" r:id="rId27"/>
    <p:sldId id="327" r:id="rId28"/>
    <p:sldId id="325" r:id="rId29"/>
    <p:sldId id="361" r:id="rId30"/>
    <p:sldId id="356" r:id="rId31"/>
    <p:sldId id="354" r:id="rId32"/>
    <p:sldId id="323" r:id="rId33"/>
    <p:sldId id="362" r:id="rId34"/>
    <p:sldId id="324" r:id="rId35"/>
    <p:sldId id="345" r:id="rId36"/>
    <p:sldId id="335" r:id="rId37"/>
    <p:sldId id="340" r:id="rId38"/>
    <p:sldId id="355" r:id="rId39"/>
    <p:sldId id="347" r:id="rId40"/>
    <p:sldId id="359" r:id="rId41"/>
    <p:sldId id="360" r:id="rId42"/>
    <p:sldId id="349" r:id="rId43"/>
    <p:sldId id="334" r:id="rId44"/>
    <p:sldId id="292" r:id="rId45"/>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acey Greene" initials="" lastIdx="11" clrIdx="0"/>
  <p:cmAuthor id="1" name="Jason Rodriguez" initials="" lastIdx="0" clrIdx="1"/>
  <p:cmAuthor id="2" name="Michael Hofmann" initials="" lastIdx="2" clrIdx="2"/>
  <p:cmAuthor id="3" name="Anastasia Greene" initials="" lastIdx="2" clrIdx="3"/>
  <p:cmAuthor id="4" name="Rebecca Turner" initials="RT" lastIdx="4" clrIdx="4"/>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152A"/>
    <a:srgbClr val="A0192E"/>
    <a:srgbClr val="8A00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07" autoAdjust="0"/>
    <p:restoredTop sz="96327" autoAdjust="0"/>
  </p:normalViewPr>
  <p:slideViewPr>
    <p:cSldViewPr snapToGrid="0">
      <p:cViewPr varScale="1">
        <p:scale>
          <a:sx n="71" d="100"/>
          <a:sy n="71" d="100"/>
        </p:scale>
        <p:origin x="58" y="518"/>
      </p:cViewPr>
      <p:guideLst>
        <p:guide orient="horz" pos="2160"/>
        <p:guide pos="2880"/>
        <p:guide pos="3839"/>
      </p:guideLst>
    </p:cSldViewPr>
  </p:slideViewPr>
  <p:outlineViewPr>
    <p:cViewPr>
      <p:scale>
        <a:sx n="33" d="100"/>
        <a:sy n="33" d="100"/>
      </p:scale>
      <p:origin x="0" y="0"/>
    </p:cViewPr>
  </p:outlineViewPr>
  <p:notesTextViewPr>
    <p:cViewPr>
      <p:scale>
        <a:sx n="1" d="1"/>
        <a:sy n="1" d="1"/>
      </p:scale>
      <p:origin x="0" y="0"/>
    </p:cViewPr>
  </p:notesTextViewPr>
  <p:sorterViewPr>
    <p:cViewPr>
      <p:scale>
        <a:sx n="83" d="100"/>
        <a:sy n="83" d="100"/>
      </p:scale>
      <p:origin x="0" y="0"/>
    </p:cViewPr>
  </p:sorterViewPr>
  <p:notesViewPr>
    <p:cSldViewPr snapToGrid="0" snapToObjects="1">
      <p:cViewPr varScale="1">
        <p:scale>
          <a:sx n="57" d="100"/>
          <a:sy n="57" d="100"/>
        </p:scale>
        <p:origin x="283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D7909B4-0034-084A-82BA-DE59354427DE}" type="datetime1">
              <a:rPr lang="en-US" smtClean="0"/>
              <a:t>12/14/2022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74A7536-799B-F143-BC53-9CC169B5E1DE}" type="slidenum">
              <a:rPr lang="en-US" smtClean="0"/>
              <a:t>‹#›</a:t>
            </a:fld>
            <a:endParaRPr lang="en-US"/>
          </a:p>
        </p:txBody>
      </p:sp>
    </p:spTree>
    <p:extLst>
      <p:ext uri="{BB962C8B-B14F-4D97-AF65-F5344CB8AC3E}">
        <p14:creationId xmlns:p14="http://schemas.microsoft.com/office/powerpoint/2010/main" val="3224247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AEE3B6-A6CF-1B42-910E-8E290E739F0F}" type="datetime1">
              <a:rPr lang="en-US" smtClean="0"/>
              <a:t>12/14/2022</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961DC2-A28F-4C81-9966-8D7B3191DD23}" type="slidenum">
              <a:rPr lang="en-US" smtClean="0"/>
              <a:t>‹#›</a:t>
            </a:fld>
            <a:endParaRPr lang="en-US"/>
          </a:p>
        </p:txBody>
      </p:sp>
    </p:spTree>
    <p:extLst>
      <p:ext uri="{BB962C8B-B14F-4D97-AF65-F5344CB8AC3E}">
        <p14:creationId xmlns:p14="http://schemas.microsoft.com/office/powerpoint/2010/main" val="19044143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mpus Aerial">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31012" y="0"/>
            <a:ext cx="5357812" cy="6858000"/>
          </a:xfrm>
          <a:prstGeom prst="rect">
            <a:avLst/>
          </a:prstGeom>
        </p:spPr>
      </p:pic>
      <p:sp>
        <p:nvSpPr>
          <p:cNvPr id="9" name="Text Placeholder 19"/>
          <p:cNvSpPr>
            <a:spLocks noGrp="1"/>
          </p:cNvSpPr>
          <p:nvPr>
            <p:ph type="body" sz="quarter" idx="14" hasCustomPrompt="1"/>
          </p:nvPr>
        </p:nvSpPr>
        <p:spPr>
          <a:xfrm>
            <a:off x="216054" y="4829299"/>
            <a:ext cx="7396070" cy="1256167"/>
          </a:xfrm>
          <a:prstGeom prst="rect">
            <a:avLst/>
          </a:prstGeom>
        </p:spPr>
        <p:txBody>
          <a:bodyPr/>
          <a:lstStyle>
            <a:lvl1pPr marL="0" marR="0" indent="0" algn="l" defTabSz="457200" rtl="0" eaLnBrk="1" fontAlgn="auto" latinLnBrk="0" hangingPunct="1">
              <a:lnSpc>
                <a:spcPct val="120000"/>
              </a:lnSpc>
              <a:spcBef>
                <a:spcPts val="0"/>
              </a:spcBef>
              <a:spcAft>
                <a:spcPts val="0"/>
              </a:spcAft>
              <a:buClrTx/>
              <a:buSzTx/>
              <a:buFont typeface="Arial"/>
              <a:buNone/>
              <a:tabLst/>
              <a:defRPr sz="1400" b="0" i="0" baseline="0">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20000"/>
              </a:lnSpc>
              <a:spcBef>
                <a:spcPct val="20000"/>
              </a:spcBef>
              <a:spcAft>
                <a:spcPts val="0"/>
              </a:spcAft>
              <a:buClrTx/>
              <a:buSzTx/>
              <a:buFont typeface="Arial"/>
              <a:buNone/>
              <a:tabLst/>
              <a:defRPr/>
            </a:pPr>
            <a:r>
              <a:rPr lang="en-US" dirty="0"/>
              <a:t>Presenter’s Name</a:t>
            </a:r>
            <a:br>
              <a:rPr lang="en-US" dirty="0"/>
            </a:br>
            <a:r>
              <a:rPr lang="en-US" dirty="0"/>
              <a:t>Presenter’s Title</a:t>
            </a:r>
            <a:br>
              <a:rPr lang="en-US" dirty="0"/>
            </a:br>
            <a:r>
              <a:rPr lang="en-US" dirty="0"/>
              <a:t>Presenter’s Department</a:t>
            </a:r>
            <a:br>
              <a:rPr lang="en-US" dirty="0"/>
            </a:br>
            <a:r>
              <a:rPr lang="en-US" dirty="0"/>
              <a:t>Date</a:t>
            </a:r>
          </a:p>
          <a:p>
            <a:pPr marL="0" marR="0" lvl="0" indent="0" algn="l" defTabSz="457200" rtl="0" eaLnBrk="1" fontAlgn="auto" latinLnBrk="0" hangingPunct="1">
              <a:lnSpc>
                <a:spcPct val="120000"/>
              </a:lnSpc>
              <a:spcBef>
                <a:spcPct val="20000"/>
              </a:spcBef>
              <a:spcAft>
                <a:spcPts val="0"/>
              </a:spcAft>
              <a:buClrTx/>
              <a:buSzTx/>
              <a:buFont typeface="Arial"/>
              <a:buNone/>
              <a:tabLst/>
              <a:defRPr/>
            </a:pPr>
            <a:endParaRPr lang="en-US" dirty="0"/>
          </a:p>
        </p:txBody>
      </p:sp>
      <p:sp>
        <p:nvSpPr>
          <p:cNvPr id="11" name="Text Placeholder 26"/>
          <p:cNvSpPr>
            <a:spLocks noGrp="1"/>
          </p:cNvSpPr>
          <p:nvPr>
            <p:ph type="body" sz="quarter" idx="15" hasCustomPrompt="1"/>
          </p:nvPr>
        </p:nvSpPr>
        <p:spPr>
          <a:xfrm>
            <a:off x="226633" y="3496385"/>
            <a:ext cx="7399469" cy="1204686"/>
          </a:xfrm>
          <a:prstGeom prst="rect">
            <a:avLst/>
          </a:prstGeom>
        </p:spPr>
        <p:txBody>
          <a:bodyPr/>
          <a:lstStyle>
            <a:lvl1pPr marL="0" indent="0">
              <a:lnSpc>
                <a:spcPct val="100000"/>
              </a:lnSpc>
              <a:spcBef>
                <a:spcPts val="0"/>
              </a:spcBef>
              <a:buNone/>
              <a:defRPr sz="2000" b="0" i="1" baseline="0">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line that can be up to 2 lines of text if it needs to be</a:t>
            </a:r>
          </a:p>
        </p:txBody>
      </p:sp>
      <p:sp>
        <p:nvSpPr>
          <p:cNvPr id="17" name="Text Placeholder 17"/>
          <p:cNvSpPr>
            <a:spLocks noGrp="1"/>
          </p:cNvSpPr>
          <p:nvPr>
            <p:ph type="body" sz="quarter" idx="13" hasCustomPrompt="1"/>
          </p:nvPr>
        </p:nvSpPr>
        <p:spPr>
          <a:xfrm>
            <a:off x="226633" y="2155151"/>
            <a:ext cx="7408580" cy="1219419"/>
          </a:xfrm>
          <a:prstGeom prst="rect">
            <a:avLst/>
          </a:prstGeom>
        </p:spPr>
        <p:txBody>
          <a:bodyPr/>
          <a:lstStyle>
            <a:lvl1pPr marL="0" indent="0">
              <a:lnSpc>
                <a:spcPct val="100000"/>
              </a:lnSpc>
              <a:spcBef>
                <a:spcPts val="0"/>
              </a:spcBef>
              <a:buNone/>
              <a:defRPr sz="3000" b="1" i="0">
                <a:latin typeface="Arial"/>
                <a:cs typeface="Arial"/>
              </a:defRPr>
            </a:lvl1pPr>
          </a:lstStyle>
          <a:p>
            <a:pPr lvl="0"/>
            <a:r>
              <a:rPr lang="en-US" dirty="0">
                <a:solidFill>
                  <a:schemeClr val="tx1"/>
                </a:solidFill>
              </a:rPr>
              <a:t>One line presentation title</a:t>
            </a:r>
          </a:p>
        </p:txBody>
      </p:sp>
      <p:grpSp>
        <p:nvGrpSpPr>
          <p:cNvPr id="15" name="Group 14"/>
          <p:cNvGrpSpPr/>
          <p:nvPr userDrawn="1"/>
        </p:nvGrpSpPr>
        <p:grpSpPr>
          <a:xfrm>
            <a:off x="-1" y="17762"/>
            <a:ext cx="12188825" cy="742"/>
            <a:chOff x="-1" y="1761975"/>
            <a:chExt cx="12188825" cy="742"/>
          </a:xfrm>
        </p:grpSpPr>
        <p:cxnSp>
          <p:nvCxnSpPr>
            <p:cNvPr id="16" name="Straight Connector 15"/>
            <p:cNvCxnSpPr/>
            <p:nvPr/>
          </p:nvCxnSpPr>
          <p:spPr>
            <a:xfrm flipH="1">
              <a:off x="-1" y="1761975"/>
              <a:ext cx="4058879" cy="0"/>
            </a:xfrm>
            <a:prstGeom prst="line">
              <a:avLst/>
            </a:prstGeom>
            <a:ln w="508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4058878" y="1762717"/>
              <a:ext cx="8129946" cy="0"/>
            </a:xfrm>
            <a:prstGeom prst="line">
              <a:avLst/>
            </a:prstGeom>
            <a:ln w="50800">
              <a:solidFill>
                <a:srgbClr val="90152A"/>
              </a:solidFill>
            </a:ln>
            <a:effectLst/>
          </p:spPr>
          <p:style>
            <a:lnRef idx="2">
              <a:schemeClr val="accent1"/>
            </a:lnRef>
            <a:fillRef idx="0">
              <a:schemeClr val="accent1"/>
            </a:fillRef>
            <a:effectRef idx="1">
              <a:schemeClr val="accent1"/>
            </a:effectRef>
            <a:fontRef idx="minor">
              <a:schemeClr val="tx1"/>
            </a:fontRef>
          </p:style>
        </p:cxnSp>
      </p:grpSp>
      <p:pic>
        <p:nvPicPr>
          <p:cNvPr id="20" name="Picture 19"/>
          <p:cNvPicPr>
            <a:picLocks noChangeAspect="1"/>
          </p:cNvPicPr>
          <p:nvPr userDrawn="1"/>
        </p:nvPicPr>
        <p:blipFill>
          <a:blip r:embed="rId3"/>
          <a:stretch>
            <a:fillRect/>
          </a:stretch>
        </p:blipFill>
        <p:spPr>
          <a:xfrm>
            <a:off x="314666" y="-14942"/>
            <a:ext cx="2672715" cy="1518920"/>
          </a:xfrm>
          <a:prstGeom prst="rect">
            <a:avLst/>
          </a:prstGeom>
        </p:spPr>
      </p:pic>
      <p:grpSp>
        <p:nvGrpSpPr>
          <p:cNvPr id="14" name="Group 13"/>
          <p:cNvGrpSpPr/>
          <p:nvPr userDrawn="1"/>
        </p:nvGrpSpPr>
        <p:grpSpPr>
          <a:xfrm>
            <a:off x="-1" y="6406187"/>
            <a:ext cx="12188825" cy="451813"/>
            <a:chOff x="-1" y="6406187"/>
            <a:chExt cx="12188825" cy="451813"/>
          </a:xfrm>
        </p:grpSpPr>
        <p:sp>
          <p:nvSpPr>
            <p:cNvPr id="24" name="Rectangle 23"/>
            <p:cNvSpPr/>
            <p:nvPr/>
          </p:nvSpPr>
          <p:spPr>
            <a:xfrm>
              <a:off x="-1" y="6406187"/>
              <a:ext cx="12188825" cy="45181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H="1">
              <a:off x="-1" y="6412992"/>
              <a:ext cx="4058879" cy="0"/>
            </a:xfrm>
            <a:prstGeom prst="line">
              <a:avLst/>
            </a:prstGeom>
            <a:ln w="50800">
              <a:solidFill>
                <a:srgbClr val="DF7023"/>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4058878" y="6413734"/>
              <a:ext cx="8129946" cy="0"/>
            </a:xfrm>
            <a:prstGeom prst="line">
              <a:avLst/>
            </a:prstGeom>
            <a:ln w="50800">
              <a:solidFill>
                <a:srgbClr val="0F787D"/>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06158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rchbear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044825" y="0"/>
            <a:ext cx="9143999" cy="6858000"/>
          </a:xfrm>
          <a:prstGeom prst="rect">
            <a:avLst/>
          </a:prstGeom>
        </p:spPr>
      </p:pic>
      <p:sp>
        <p:nvSpPr>
          <p:cNvPr id="16" name="Rectangle 15"/>
          <p:cNvSpPr/>
          <p:nvPr userDrawn="1"/>
        </p:nvSpPr>
        <p:spPr>
          <a:xfrm>
            <a:off x="0" y="6446520"/>
            <a:ext cx="12188825" cy="41148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p:cNvCxnSpPr/>
          <p:nvPr userDrawn="1"/>
        </p:nvCxnSpPr>
        <p:spPr>
          <a:xfrm>
            <a:off x="8129945" y="6419317"/>
            <a:ext cx="4058879" cy="0"/>
          </a:xfrm>
          <a:prstGeom prst="line">
            <a:avLst/>
          </a:prstGeom>
          <a:ln w="50800">
            <a:solidFill>
              <a:srgbClr val="DF7023"/>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1" y="6420059"/>
            <a:ext cx="8129946" cy="0"/>
          </a:xfrm>
          <a:prstGeom prst="line">
            <a:avLst/>
          </a:prstGeom>
          <a:ln w="50800">
            <a:solidFill>
              <a:srgbClr val="0F787D"/>
            </a:solidFill>
          </a:ln>
          <a:effectLst/>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userDrawn="1"/>
        </p:nvPicPr>
        <p:blipFill>
          <a:blip r:embed="rId3"/>
          <a:stretch>
            <a:fillRect/>
          </a:stretch>
        </p:blipFill>
        <p:spPr>
          <a:xfrm>
            <a:off x="8435975" y="6584950"/>
            <a:ext cx="2933700" cy="127000"/>
          </a:xfrm>
          <a:prstGeom prst="rect">
            <a:avLst/>
          </a:prstGeom>
        </p:spPr>
      </p:pic>
      <p:sp>
        <p:nvSpPr>
          <p:cNvPr id="17" name="Text Placeholder 2"/>
          <p:cNvSpPr>
            <a:spLocks noGrp="1"/>
          </p:cNvSpPr>
          <p:nvPr>
            <p:ph type="body" sz="quarter" idx="12" hasCustomPrompt="1"/>
          </p:nvPr>
        </p:nvSpPr>
        <p:spPr>
          <a:xfrm>
            <a:off x="302605" y="1709351"/>
            <a:ext cx="5654546" cy="4384542"/>
          </a:xfrm>
          <a:prstGeom prst="rect">
            <a:avLst/>
          </a:prstGeom>
        </p:spPr>
        <p:txBody>
          <a:bodyPr vert="horz"/>
          <a:lstStyle>
            <a:lvl1pPr marL="285750" indent="-285750">
              <a:spcBef>
                <a:spcPts val="0"/>
              </a:spcBef>
              <a:spcAft>
                <a:spcPts val="1200"/>
              </a:spcAft>
              <a:buFont typeface="Arial" panose="020B0604020202020204" pitchFamily="34" charset="0"/>
              <a:buChar char="•"/>
              <a:defRPr sz="1600" b="0" i="0">
                <a:latin typeface="Arial"/>
                <a:cs typeface="Arial"/>
              </a:defRPr>
            </a:lvl1pPr>
            <a:lvl2pPr marL="742950" indent="-285750">
              <a:spcBef>
                <a:spcPts val="0"/>
              </a:spcBef>
              <a:spcAft>
                <a:spcPts val="1200"/>
              </a:spcAft>
              <a:buFont typeface="Arial"/>
              <a:buChar char="•"/>
              <a:defRPr sz="1400" b="0" i="0">
                <a:latin typeface="Arial"/>
                <a:cs typeface="Arial"/>
              </a:defRPr>
            </a:lvl2pPr>
            <a:lvl3pPr marL="1143000" indent="-228600">
              <a:spcBef>
                <a:spcPts val="0"/>
              </a:spcBef>
              <a:spcAft>
                <a:spcPts val="1200"/>
              </a:spcAft>
              <a:buFont typeface="Arial"/>
              <a:buChar char="•"/>
              <a:defRPr sz="1200" b="0" i="0" baseline="0">
                <a:latin typeface="Arial"/>
                <a:cs typeface="Arial"/>
              </a:defRPr>
            </a:lvl3pPr>
            <a:lvl4pPr marL="1657350" indent="-285750">
              <a:spcBef>
                <a:spcPts val="0"/>
              </a:spcBef>
              <a:spcAft>
                <a:spcPts val="1200"/>
              </a:spcAft>
              <a:buFont typeface="Arial"/>
              <a:buChar char="•"/>
              <a:defRPr sz="1000" b="0" i="0" baseline="0">
                <a:latin typeface="Arial"/>
                <a:cs typeface="Arial"/>
              </a:defRPr>
            </a:lvl4pPr>
            <a:lvl5pPr marL="2057400" indent="-228600">
              <a:spcBef>
                <a:spcPts val="0"/>
              </a:spcBef>
              <a:spcAft>
                <a:spcPts val="1200"/>
              </a:spcAft>
              <a:buFont typeface="Arial"/>
              <a:buChar char="•"/>
              <a:defRPr sz="1000" b="0" i="0">
                <a:latin typeface="Arial"/>
                <a:cs typeface="Arial"/>
              </a:defRPr>
            </a:lvl5pPr>
          </a:lstStyle>
          <a:p>
            <a:pPr lvl="0"/>
            <a:r>
              <a:rPr lang="en-US" dirty="0"/>
              <a:t>Insert Bullets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p:cNvSpPr>
            <a:spLocks noGrp="1"/>
          </p:cNvSpPr>
          <p:nvPr>
            <p:ph type="title" hasCustomPrompt="1"/>
          </p:nvPr>
        </p:nvSpPr>
        <p:spPr>
          <a:xfrm>
            <a:off x="302605" y="418354"/>
            <a:ext cx="9735251" cy="535863"/>
          </a:xfrm>
          <a:prstGeom prst="rect">
            <a:avLst/>
          </a:prstGeom>
        </p:spPr>
        <p:txBody>
          <a:bodyPr/>
          <a:lstStyle>
            <a:lvl1pPr>
              <a:defRPr sz="3000" b="1" i="0">
                <a:latin typeface="Arial"/>
                <a:cs typeface="Arial"/>
              </a:defRPr>
            </a:lvl1pPr>
          </a:lstStyle>
          <a:p>
            <a:r>
              <a:rPr lang="en-US" dirty="0"/>
              <a:t>Insert Slide Title</a:t>
            </a:r>
          </a:p>
        </p:txBody>
      </p:sp>
      <p:sp>
        <p:nvSpPr>
          <p:cNvPr id="20" name="Text Placeholder 4"/>
          <p:cNvSpPr>
            <a:spLocks noGrp="1"/>
          </p:cNvSpPr>
          <p:nvPr>
            <p:ph type="body" sz="quarter" idx="13" hasCustomPrompt="1"/>
          </p:nvPr>
        </p:nvSpPr>
        <p:spPr>
          <a:xfrm>
            <a:off x="302606" y="1006103"/>
            <a:ext cx="9754090" cy="408060"/>
          </a:xfrm>
          <a:prstGeom prst="rect">
            <a:avLst/>
          </a:prstGeom>
        </p:spPr>
        <p:txBody>
          <a:bodyPr vert="horz" wrap="none" anchor="t" anchorCtr="0"/>
          <a:lstStyle>
            <a:lvl1pPr marL="0" indent="0">
              <a:spcBef>
                <a:spcPts val="0"/>
              </a:spcBef>
              <a:buNone/>
              <a:defRPr sz="1800" b="0" i="0">
                <a:latin typeface="Arial"/>
                <a:cs typeface="Arial"/>
              </a:defRPr>
            </a:lvl1pPr>
            <a:lvl3pPr marL="914400" indent="0">
              <a:buNone/>
              <a:defRPr sz="2700"/>
            </a:lvl3pPr>
            <a:lvl4pPr marL="1371600" indent="0">
              <a:buNone/>
              <a:defRPr sz="2700"/>
            </a:lvl4pPr>
            <a:lvl5pPr marL="1828800" indent="0">
              <a:buNone/>
              <a:defRPr sz="2700"/>
            </a:lvl5pPr>
          </a:lstStyle>
          <a:p>
            <a:r>
              <a:rPr lang="en-US" dirty="0"/>
              <a:t>Insert Subhead</a:t>
            </a:r>
          </a:p>
        </p:txBody>
      </p:sp>
      <p:grpSp>
        <p:nvGrpSpPr>
          <p:cNvPr id="18" name="Group 17"/>
          <p:cNvGrpSpPr/>
          <p:nvPr userDrawn="1"/>
        </p:nvGrpSpPr>
        <p:grpSpPr>
          <a:xfrm>
            <a:off x="-1" y="-8881"/>
            <a:ext cx="12188825" cy="1238113"/>
            <a:chOff x="0" y="0"/>
            <a:chExt cx="9144000" cy="928827"/>
          </a:xfrm>
        </p:grpSpPr>
        <p:cxnSp>
          <p:nvCxnSpPr>
            <p:cNvPr id="21" name="Straight Connector 20"/>
            <p:cNvCxnSpPr/>
            <p:nvPr/>
          </p:nvCxnSpPr>
          <p:spPr>
            <a:xfrm>
              <a:off x="6099048" y="26122"/>
              <a:ext cx="3044952" cy="0"/>
            </a:xfrm>
            <a:prstGeom prst="line">
              <a:avLst/>
            </a:prstGeom>
            <a:ln w="508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0" y="26679"/>
              <a:ext cx="6099048" cy="0"/>
            </a:xfrm>
            <a:prstGeom prst="line">
              <a:avLst/>
            </a:prstGeom>
            <a:ln w="50800">
              <a:solidFill>
                <a:srgbClr val="90152A"/>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rotWithShape="1">
            <a:blip r:embed="rId4" cstate="screen">
              <a:extLst>
                <a:ext uri="{28A0092B-C50C-407E-A947-70E740481C1C}">
                  <a14:useLocalDpi xmlns:a14="http://schemas.microsoft.com/office/drawing/2010/main"/>
                </a:ext>
              </a:extLst>
            </a:blip>
            <a:srcRect t="13018" r="68665"/>
            <a:stretch/>
          </p:blipFill>
          <p:spPr>
            <a:xfrm>
              <a:off x="8323018" y="0"/>
              <a:ext cx="588774" cy="928827"/>
            </a:xfrm>
            <a:prstGeom prst="rect">
              <a:avLst/>
            </a:prstGeom>
          </p:spPr>
        </p:pic>
      </p:grpSp>
      <p:sp>
        <p:nvSpPr>
          <p:cNvPr id="2" name="Slide Number Placeholder 1"/>
          <p:cNvSpPr>
            <a:spLocks noGrp="1"/>
          </p:cNvSpPr>
          <p:nvPr>
            <p:ph type="sldNum" sz="quarter" idx="14"/>
          </p:nvPr>
        </p:nvSpPr>
        <p:spPr/>
        <p:txBody>
          <a:bodyPr/>
          <a:lstStyle/>
          <a:p>
            <a:fld id="{12342C3A-DD85-7843-B416-BD52AB030D59}" type="slidenum">
              <a:rPr lang="en-US" smtClean="0"/>
              <a:pPr/>
              <a:t>‹#›</a:t>
            </a:fld>
            <a:endParaRPr lang="en-US" dirty="0"/>
          </a:p>
        </p:txBody>
      </p:sp>
    </p:spTree>
    <p:extLst>
      <p:ext uri="{BB962C8B-B14F-4D97-AF65-F5344CB8AC3E}">
        <p14:creationId xmlns:p14="http://schemas.microsoft.com/office/powerpoint/2010/main" val="1827050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YC">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085465" y="0"/>
            <a:ext cx="9103360" cy="6827520"/>
          </a:xfrm>
          <a:prstGeom prst="rect">
            <a:avLst/>
          </a:prstGeom>
        </p:spPr>
      </p:pic>
      <p:sp>
        <p:nvSpPr>
          <p:cNvPr id="18" name="Rectangle 17"/>
          <p:cNvSpPr/>
          <p:nvPr userDrawn="1"/>
        </p:nvSpPr>
        <p:spPr>
          <a:xfrm>
            <a:off x="0" y="6446520"/>
            <a:ext cx="12188825" cy="41148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a:off x="8129945" y="6419317"/>
            <a:ext cx="4058879" cy="0"/>
          </a:xfrm>
          <a:prstGeom prst="line">
            <a:avLst/>
          </a:prstGeom>
          <a:ln w="50800">
            <a:solidFill>
              <a:srgbClr val="DF7023"/>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1" y="6420059"/>
            <a:ext cx="8129946" cy="0"/>
          </a:xfrm>
          <a:prstGeom prst="line">
            <a:avLst/>
          </a:prstGeom>
          <a:ln w="50800">
            <a:solidFill>
              <a:srgbClr val="0F787D"/>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userDrawn="1"/>
        </p:nvPicPr>
        <p:blipFill>
          <a:blip r:embed="rId3"/>
          <a:stretch>
            <a:fillRect/>
          </a:stretch>
        </p:blipFill>
        <p:spPr>
          <a:xfrm>
            <a:off x="8435975" y="6584950"/>
            <a:ext cx="2933700" cy="127000"/>
          </a:xfrm>
          <a:prstGeom prst="rect">
            <a:avLst/>
          </a:prstGeom>
        </p:spPr>
      </p:pic>
      <p:sp>
        <p:nvSpPr>
          <p:cNvPr id="12" name="Text Placeholder 2"/>
          <p:cNvSpPr>
            <a:spLocks noGrp="1"/>
          </p:cNvSpPr>
          <p:nvPr>
            <p:ph type="body" sz="quarter" idx="12" hasCustomPrompt="1"/>
          </p:nvPr>
        </p:nvSpPr>
        <p:spPr>
          <a:xfrm>
            <a:off x="302605" y="1709351"/>
            <a:ext cx="5654546" cy="4384542"/>
          </a:xfrm>
          <a:prstGeom prst="rect">
            <a:avLst/>
          </a:prstGeom>
        </p:spPr>
        <p:txBody>
          <a:bodyPr vert="horz"/>
          <a:lstStyle>
            <a:lvl1pPr marL="285750" indent="-285750">
              <a:spcBef>
                <a:spcPts val="0"/>
              </a:spcBef>
              <a:spcAft>
                <a:spcPts val="1200"/>
              </a:spcAft>
              <a:buFont typeface="Arial" panose="020B0604020202020204" pitchFamily="34" charset="0"/>
              <a:buChar char="•"/>
              <a:defRPr sz="1600" b="0" i="0">
                <a:latin typeface="Arial"/>
                <a:cs typeface="Arial"/>
              </a:defRPr>
            </a:lvl1pPr>
            <a:lvl2pPr marL="742950" indent="-285750">
              <a:spcBef>
                <a:spcPts val="0"/>
              </a:spcBef>
              <a:spcAft>
                <a:spcPts val="1200"/>
              </a:spcAft>
              <a:buFont typeface="Arial"/>
              <a:buChar char="•"/>
              <a:defRPr sz="1400" b="0" i="0">
                <a:latin typeface="Arial"/>
                <a:cs typeface="Arial"/>
              </a:defRPr>
            </a:lvl2pPr>
            <a:lvl3pPr marL="1143000" indent="-228600">
              <a:spcBef>
                <a:spcPts val="0"/>
              </a:spcBef>
              <a:spcAft>
                <a:spcPts val="1200"/>
              </a:spcAft>
              <a:buFont typeface="Arial"/>
              <a:buChar char="•"/>
              <a:defRPr sz="1200" b="0" i="0" baseline="0">
                <a:latin typeface="Arial"/>
                <a:cs typeface="Arial"/>
              </a:defRPr>
            </a:lvl3pPr>
            <a:lvl4pPr marL="1657350" indent="-285750">
              <a:spcBef>
                <a:spcPts val="0"/>
              </a:spcBef>
              <a:spcAft>
                <a:spcPts val="1200"/>
              </a:spcAft>
              <a:buFont typeface="Arial"/>
              <a:buChar char="•"/>
              <a:defRPr sz="1000" b="0" i="0" baseline="0">
                <a:latin typeface="Arial"/>
                <a:cs typeface="Arial"/>
              </a:defRPr>
            </a:lvl4pPr>
            <a:lvl5pPr marL="2057400" indent="-228600">
              <a:spcBef>
                <a:spcPts val="0"/>
              </a:spcBef>
              <a:spcAft>
                <a:spcPts val="1200"/>
              </a:spcAft>
              <a:buFont typeface="Arial"/>
              <a:buChar char="•"/>
              <a:defRPr sz="1000" b="0" i="0">
                <a:latin typeface="Arial"/>
                <a:cs typeface="Arial"/>
              </a:defRPr>
            </a:lvl5pPr>
          </a:lstStyle>
          <a:p>
            <a:pPr lvl="0"/>
            <a:r>
              <a:rPr lang="en-US" dirty="0"/>
              <a:t>Insert Bullets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p:cNvSpPr>
            <a:spLocks noGrp="1"/>
          </p:cNvSpPr>
          <p:nvPr>
            <p:ph type="title" hasCustomPrompt="1"/>
          </p:nvPr>
        </p:nvSpPr>
        <p:spPr>
          <a:xfrm>
            <a:off x="302605" y="418354"/>
            <a:ext cx="9735251" cy="535863"/>
          </a:xfrm>
          <a:prstGeom prst="rect">
            <a:avLst/>
          </a:prstGeom>
        </p:spPr>
        <p:txBody>
          <a:bodyPr/>
          <a:lstStyle>
            <a:lvl1pPr>
              <a:defRPr sz="3000" b="1" i="0">
                <a:latin typeface="Arial"/>
                <a:cs typeface="Arial"/>
              </a:defRPr>
            </a:lvl1pPr>
          </a:lstStyle>
          <a:p>
            <a:r>
              <a:rPr lang="en-US" dirty="0"/>
              <a:t>Insert Slide Title</a:t>
            </a:r>
          </a:p>
        </p:txBody>
      </p:sp>
      <p:sp>
        <p:nvSpPr>
          <p:cNvPr id="17" name="Text Placeholder 4"/>
          <p:cNvSpPr>
            <a:spLocks noGrp="1"/>
          </p:cNvSpPr>
          <p:nvPr>
            <p:ph type="body" sz="quarter" idx="13" hasCustomPrompt="1"/>
          </p:nvPr>
        </p:nvSpPr>
        <p:spPr>
          <a:xfrm>
            <a:off x="302606" y="1006103"/>
            <a:ext cx="9754090" cy="408060"/>
          </a:xfrm>
          <a:prstGeom prst="rect">
            <a:avLst/>
          </a:prstGeom>
        </p:spPr>
        <p:txBody>
          <a:bodyPr vert="horz" wrap="none" anchor="t" anchorCtr="0"/>
          <a:lstStyle>
            <a:lvl1pPr marL="0" indent="0">
              <a:spcBef>
                <a:spcPts val="0"/>
              </a:spcBef>
              <a:buNone/>
              <a:defRPr sz="1800" b="0" i="0">
                <a:latin typeface="Arial"/>
                <a:cs typeface="Arial"/>
              </a:defRPr>
            </a:lvl1pPr>
            <a:lvl3pPr marL="914400" indent="0">
              <a:buNone/>
              <a:defRPr sz="2700"/>
            </a:lvl3pPr>
            <a:lvl4pPr marL="1371600" indent="0">
              <a:buNone/>
              <a:defRPr sz="2700"/>
            </a:lvl4pPr>
            <a:lvl5pPr marL="1828800" indent="0">
              <a:buNone/>
              <a:defRPr sz="2700"/>
            </a:lvl5pPr>
          </a:lstStyle>
          <a:p>
            <a:r>
              <a:rPr lang="en-US" dirty="0"/>
              <a:t>Insert Subhead</a:t>
            </a:r>
          </a:p>
        </p:txBody>
      </p:sp>
      <p:grpSp>
        <p:nvGrpSpPr>
          <p:cNvPr id="20" name="Group 19"/>
          <p:cNvGrpSpPr/>
          <p:nvPr userDrawn="1"/>
        </p:nvGrpSpPr>
        <p:grpSpPr>
          <a:xfrm>
            <a:off x="-1" y="-8881"/>
            <a:ext cx="12188825" cy="1238113"/>
            <a:chOff x="0" y="0"/>
            <a:chExt cx="9144000" cy="928827"/>
          </a:xfrm>
        </p:grpSpPr>
        <p:cxnSp>
          <p:nvCxnSpPr>
            <p:cNvPr id="21" name="Straight Connector 20"/>
            <p:cNvCxnSpPr/>
            <p:nvPr/>
          </p:nvCxnSpPr>
          <p:spPr>
            <a:xfrm>
              <a:off x="6099048" y="26122"/>
              <a:ext cx="3044952" cy="0"/>
            </a:xfrm>
            <a:prstGeom prst="line">
              <a:avLst/>
            </a:prstGeom>
            <a:ln w="508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0" y="26679"/>
              <a:ext cx="6099048" cy="0"/>
            </a:xfrm>
            <a:prstGeom prst="line">
              <a:avLst/>
            </a:prstGeom>
            <a:ln w="50800">
              <a:solidFill>
                <a:srgbClr val="90152A"/>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rotWithShape="1">
            <a:blip r:embed="rId4" cstate="screen">
              <a:extLst>
                <a:ext uri="{28A0092B-C50C-407E-A947-70E740481C1C}">
                  <a14:useLocalDpi xmlns:a14="http://schemas.microsoft.com/office/drawing/2010/main"/>
                </a:ext>
              </a:extLst>
            </a:blip>
            <a:srcRect t="13018" r="68665"/>
            <a:stretch/>
          </p:blipFill>
          <p:spPr>
            <a:xfrm>
              <a:off x="8323018" y="0"/>
              <a:ext cx="588774" cy="928827"/>
            </a:xfrm>
            <a:prstGeom prst="rect">
              <a:avLst/>
            </a:prstGeom>
          </p:spPr>
        </p:pic>
      </p:grpSp>
      <p:sp>
        <p:nvSpPr>
          <p:cNvPr id="2" name="Slide Number Placeholder 1"/>
          <p:cNvSpPr>
            <a:spLocks noGrp="1"/>
          </p:cNvSpPr>
          <p:nvPr>
            <p:ph type="sldNum" sz="quarter" idx="14"/>
          </p:nvPr>
        </p:nvSpPr>
        <p:spPr/>
        <p:txBody>
          <a:bodyPr/>
          <a:lstStyle/>
          <a:p>
            <a:fld id="{12342C3A-DD85-7843-B416-BD52AB030D59}" type="slidenum">
              <a:rPr lang="en-US" smtClean="0"/>
              <a:pPr/>
              <a:t>‹#›</a:t>
            </a:fld>
            <a:endParaRPr lang="en-US" dirty="0"/>
          </a:p>
        </p:txBody>
      </p:sp>
    </p:spTree>
    <p:extLst>
      <p:ext uri="{BB962C8B-B14F-4D97-AF65-F5344CB8AC3E}">
        <p14:creationId xmlns:p14="http://schemas.microsoft.com/office/powerpoint/2010/main" val="3075254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2342C3A-DD85-7843-B416-BD52AB030D59}" type="slidenum">
              <a:rPr lang="en-US" smtClean="0"/>
              <a:pPr/>
              <a:t>‹#›</a:t>
            </a:fld>
            <a:endParaRPr lang="en-US" dirty="0"/>
          </a:p>
        </p:txBody>
      </p:sp>
    </p:spTree>
    <p:extLst>
      <p:ext uri="{BB962C8B-B14F-4D97-AF65-F5344CB8AC3E}">
        <p14:creationId xmlns:p14="http://schemas.microsoft.com/office/powerpoint/2010/main" val="2439382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6" name="Text Placeholder 17"/>
          <p:cNvSpPr>
            <a:spLocks noGrp="1"/>
          </p:cNvSpPr>
          <p:nvPr>
            <p:ph type="body" sz="quarter" idx="13" hasCustomPrompt="1"/>
          </p:nvPr>
        </p:nvSpPr>
        <p:spPr>
          <a:xfrm>
            <a:off x="214782" y="2237110"/>
            <a:ext cx="11737153" cy="1907234"/>
          </a:xfrm>
          <a:prstGeom prst="rect">
            <a:avLst/>
          </a:prstGeom>
        </p:spPr>
        <p:txBody>
          <a:bodyPr anchor="ctr"/>
          <a:lstStyle>
            <a:lvl1pPr marL="0" indent="0" algn="ctr">
              <a:lnSpc>
                <a:spcPct val="100000"/>
              </a:lnSpc>
              <a:buNone/>
              <a:defRPr sz="3000" b="1" i="0">
                <a:latin typeface="Arial"/>
                <a:cs typeface="Arial"/>
              </a:defRPr>
            </a:lvl1pPr>
          </a:lstStyle>
          <a:p>
            <a:pPr lvl="0"/>
            <a:r>
              <a:rPr lang="en-US" dirty="0">
                <a:solidFill>
                  <a:schemeClr val="tx1"/>
                </a:solidFill>
              </a:rPr>
              <a:t>Section Break Line 1</a:t>
            </a:r>
            <a:br>
              <a:rPr lang="en-US" dirty="0">
                <a:solidFill>
                  <a:schemeClr val="tx1"/>
                </a:solidFill>
              </a:rPr>
            </a:br>
            <a:r>
              <a:rPr lang="en-US" dirty="0">
                <a:solidFill>
                  <a:schemeClr val="tx1"/>
                </a:solidFill>
              </a:rPr>
              <a:t>Section Break Line 2</a:t>
            </a:r>
            <a:endParaRPr lang="en-US" dirty="0"/>
          </a:p>
        </p:txBody>
      </p:sp>
      <p:grpSp>
        <p:nvGrpSpPr>
          <p:cNvPr id="14" name="Group 13"/>
          <p:cNvGrpSpPr/>
          <p:nvPr userDrawn="1"/>
        </p:nvGrpSpPr>
        <p:grpSpPr>
          <a:xfrm>
            <a:off x="-1" y="-8881"/>
            <a:ext cx="12188825" cy="1238113"/>
            <a:chOff x="0" y="0"/>
            <a:chExt cx="9144000" cy="928827"/>
          </a:xfrm>
        </p:grpSpPr>
        <p:cxnSp>
          <p:nvCxnSpPr>
            <p:cNvPr id="15" name="Straight Connector 14"/>
            <p:cNvCxnSpPr/>
            <p:nvPr/>
          </p:nvCxnSpPr>
          <p:spPr>
            <a:xfrm>
              <a:off x="6099048" y="26122"/>
              <a:ext cx="3044952" cy="0"/>
            </a:xfrm>
            <a:prstGeom prst="line">
              <a:avLst/>
            </a:prstGeom>
            <a:ln w="508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26679"/>
              <a:ext cx="6099048" cy="0"/>
            </a:xfrm>
            <a:prstGeom prst="line">
              <a:avLst/>
            </a:prstGeom>
            <a:ln w="50800">
              <a:solidFill>
                <a:srgbClr val="90152A"/>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rotWithShape="1">
            <a:blip r:embed="rId2" cstate="screen">
              <a:extLst>
                <a:ext uri="{28A0092B-C50C-407E-A947-70E740481C1C}">
                  <a14:useLocalDpi xmlns:a14="http://schemas.microsoft.com/office/drawing/2010/main"/>
                </a:ext>
              </a:extLst>
            </a:blip>
            <a:srcRect t="13018" r="68665"/>
            <a:stretch/>
          </p:blipFill>
          <p:spPr>
            <a:xfrm>
              <a:off x="8323018" y="0"/>
              <a:ext cx="588774" cy="928827"/>
            </a:xfrm>
            <a:prstGeom prst="rect">
              <a:avLst/>
            </a:prstGeom>
          </p:spPr>
        </p:pic>
      </p:grpSp>
      <p:sp>
        <p:nvSpPr>
          <p:cNvPr id="24" name="Rectangle 23"/>
          <p:cNvSpPr/>
          <p:nvPr userDrawn="1"/>
        </p:nvSpPr>
        <p:spPr>
          <a:xfrm>
            <a:off x="0" y="6446520"/>
            <a:ext cx="12188825" cy="41148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userDrawn="1"/>
        </p:nvCxnSpPr>
        <p:spPr>
          <a:xfrm>
            <a:off x="8129945" y="6419317"/>
            <a:ext cx="4058879" cy="0"/>
          </a:xfrm>
          <a:prstGeom prst="line">
            <a:avLst/>
          </a:prstGeom>
          <a:ln w="50800">
            <a:solidFill>
              <a:srgbClr val="DF7023"/>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1" y="6420059"/>
            <a:ext cx="8129946" cy="0"/>
          </a:xfrm>
          <a:prstGeom prst="line">
            <a:avLst/>
          </a:prstGeom>
          <a:ln w="50800">
            <a:solidFill>
              <a:srgbClr val="0F787D"/>
            </a:solidFill>
          </a:ln>
          <a:effectLst/>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userDrawn="1"/>
        </p:nvPicPr>
        <p:blipFill>
          <a:blip r:embed="rId3"/>
          <a:stretch>
            <a:fillRect/>
          </a:stretch>
        </p:blipFill>
        <p:spPr>
          <a:xfrm>
            <a:off x="8982075" y="6584950"/>
            <a:ext cx="2933700" cy="127000"/>
          </a:xfrm>
          <a:prstGeom prst="rect">
            <a:avLst/>
          </a:prstGeom>
        </p:spPr>
      </p:pic>
    </p:spTree>
    <p:extLst>
      <p:ext uri="{BB962C8B-B14F-4D97-AF65-F5344CB8AC3E}">
        <p14:creationId xmlns:p14="http://schemas.microsoft.com/office/powerpoint/2010/main" val="3846683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w/ Image">
    <p:spTree>
      <p:nvGrpSpPr>
        <p:cNvPr id="1" name=""/>
        <p:cNvGrpSpPr/>
        <p:nvPr/>
      </p:nvGrpSpPr>
      <p:grpSpPr>
        <a:xfrm>
          <a:off x="0" y="0"/>
          <a:ext cx="0" cy="0"/>
          <a:chOff x="0" y="0"/>
          <a:chExt cx="0" cy="0"/>
        </a:xfrm>
      </p:grpSpPr>
      <p:sp>
        <p:nvSpPr>
          <p:cNvPr id="14" name="Rectangle 13"/>
          <p:cNvSpPr/>
          <p:nvPr userDrawn="1"/>
        </p:nvSpPr>
        <p:spPr>
          <a:xfrm>
            <a:off x="-1" y="4919822"/>
            <a:ext cx="12188825" cy="193817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2" hasCustomPrompt="1"/>
          </p:nvPr>
        </p:nvSpPr>
        <p:spPr>
          <a:xfrm>
            <a:off x="0" y="0"/>
            <a:ext cx="12188825" cy="4895273"/>
          </a:xfrm>
          <a:prstGeom prst="rect">
            <a:avLst/>
          </a:prstGeom>
          <a:noFill/>
        </p:spPr>
        <p:txBody>
          <a:bodyPr vert="horz" anchor="ctr"/>
          <a:lstStyle>
            <a:lvl1pPr marL="0" indent="0" algn="ctr">
              <a:buNone/>
              <a:defRPr sz="1600" b="0" i="0" baseline="0">
                <a:solidFill>
                  <a:schemeClr val="tx1"/>
                </a:solidFill>
                <a:latin typeface="Arial"/>
                <a:cs typeface="Arial"/>
              </a:defRPr>
            </a:lvl1pPr>
          </a:lstStyle>
          <a:p>
            <a:r>
              <a:rPr lang="en-US" dirty="0"/>
              <a:t>Click to Insert Image</a:t>
            </a:r>
          </a:p>
        </p:txBody>
      </p:sp>
      <p:sp>
        <p:nvSpPr>
          <p:cNvPr id="6" name="Text Placeholder 17"/>
          <p:cNvSpPr>
            <a:spLocks noGrp="1"/>
          </p:cNvSpPr>
          <p:nvPr>
            <p:ph type="body" sz="quarter" idx="13" hasCustomPrompt="1"/>
          </p:nvPr>
        </p:nvSpPr>
        <p:spPr>
          <a:xfrm>
            <a:off x="214782" y="5545997"/>
            <a:ext cx="10510190" cy="717178"/>
          </a:xfrm>
          <a:prstGeom prst="rect">
            <a:avLst/>
          </a:prstGeom>
        </p:spPr>
        <p:txBody>
          <a:bodyPr anchor="t" anchorCtr="0"/>
          <a:lstStyle>
            <a:lvl1pPr marL="0" indent="0" algn="l">
              <a:lnSpc>
                <a:spcPct val="100000"/>
              </a:lnSpc>
              <a:spcBef>
                <a:spcPts val="0"/>
              </a:spcBef>
              <a:buNone/>
              <a:defRPr sz="3000" b="1" i="0">
                <a:latin typeface="Arial"/>
                <a:cs typeface="Arial"/>
              </a:defRPr>
            </a:lvl1pPr>
          </a:lstStyle>
          <a:p>
            <a:pPr lvl="0"/>
            <a:r>
              <a:rPr lang="en-US" dirty="0">
                <a:solidFill>
                  <a:schemeClr val="tx1"/>
                </a:solidFill>
              </a:rPr>
              <a:t>Section Break Line</a:t>
            </a:r>
            <a:endParaRPr lang="en-US" dirty="0"/>
          </a:p>
        </p:txBody>
      </p:sp>
      <p:grpSp>
        <p:nvGrpSpPr>
          <p:cNvPr id="8" name="Group 7"/>
          <p:cNvGrpSpPr/>
          <p:nvPr userDrawn="1"/>
        </p:nvGrpSpPr>
        <p:grpSpPr>
          <a:xfrm>
            <a:off x="-1" y="4875418"/>
            <a:ext cx="12188825" cy="1238113"/>
            <a:chOff x="0" y="6662"/>
            <a:chExt cx="9144000" cy="928827"/>
          </a:xfrm>
        </p:grpSpPr>
        <p:cxnSp>
          <p:nvCxnSpPr>
            <p:cNvPr id="11" name="Straight Connector 10"/>
            <p:cNvCxnSpPr/>
            <p:nvPr/>
          </p:nvCxnSpPr>
          <p:spPr>
            <a:xfrm>
              <a:off x="6099048" y="26122"/>
              <a:ext cx="3044952" cy="0"/>
            </a:xfrm>
            <a:prstGeom prst="line">
              <a:avLst/>
            </a:prstGeom>
            <a:ln w="508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0" y="26679"/>
              <a:ext cx="6099048" cy="0"/>
            </a:xfrm>
            <a:prstGeom prst="line">
              <a:avLst/>
            </a:prstGeom>
            <a:ln w="50800">
              <a:solidFill>
                <a:srgbClr val="90152A"/>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rotWithShape="1">
            <a:blip r:embed="rId2" cstate="screen">
              <a:extLst>
                <a:ext uri="{28A0092B-C50C-407E-A947-70E740481C1C}">
                  <a14:useLocalDpi xmlns:a14="http://schemas.microsoft.com/office/drawing/2010/main"/>
                </a:ext>
              </a:extLst>
            </a:blip>
            <a:srcRect t="13018" r="68665"/>
            <a:stretch/>
          </p:blipFill>
          <p:spPr>
            <a:xfrm>
              <a:off x="8323018" y="6662"/>
              <a:ext cx="588774" cy="928827"/>
            </a:xfrm>
            <a:prstGeom prst="rect">
              <a:avLst/>
            </a:prstGeom>
          </p:spPr>
        </p:pic>
      </p:grpSp>
      <p:pic>
        <p:nvPicPr>
          <p:cNvPr id="10" name="Picture 9"/>
          <p:cNvPicPr>
            <a:picLocks noChangeAspect="1"/>
          </p:cNvPicPr>
          <p:nvPr userDrawn="1"/>
        </p:nvPicPr>
        <p:blipFill>
          <a:blip r:embed="rId3"/>
          <a:stretch>
            <a:fillRect/>
          </a:stretch>
        </p:blipFill>
        <p:spPr>
          <a:xfrm>
            <a:off x="8982075" y="6584950"/>
            <a:ext cx="2933700" cy="127000"/>
          </a:xfrm>
          <a:prstGeom prst="rect">
            <a:avLst/>
          </a:prstGeom>
        </p:spPr>
      </p:pic>
    </p:spTree>
    <p:extLst>
      <p:ext uri="{BB962C8B-B14F-4D97-AF65-F5344CB8AC3E}">
        <p14:creationId xmlns:p14="http://schemas.microsoft.com/office/powerpoint/2010/main" val="444024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Text Placeholder 10"/>
          <p:cNvSpPr>
            <a:spLocks noGrp="1"/>
          </p:cNvSpPr>
          <p:nvPr>
            <p:ph type="body" sz="quarter" idx="12" hasCustomPrompt="1"/>
          </p:nvPr>
        </p:nvSpPr>
        <p:spPr>
          <a:xfrm>
            <a:off x="991552" y="1570618"/>
            <a:ext cx="10227600" cy="3490253"/>
          </a:xfrm>
          <a:prstGeom prst="rect">
            <a:avLst/>
          </a:prstGeom>
        </p:spPr>
        <p:txBody>
          <a:bodyPr vert="horz" anchor="ctr"/>
          <a:lstStyle>
            <a:lvl1pPr marL="0" indent="0" algn="ctr">
              <a:buNone/>
              <a:defRPr sz="3600" b="0" i="1" baseline="0">
                <a:latin typeface="Times New Roman"/>
                <a:cs typeface="Times New Roman"/>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Insert Quote or Excerpt Here</a:t>
            </a:r>
          </a:p>
        </p:txBody>
      </p:sp>
      <p:sp>
        <p:nvSpPr>
          <p:cNvPr id="17" name="Text Placeholder 16"/>
          <p:cNvSpPr>
            <a:spLocks noGrp="1"/>
          </p:cNvSpPr>
          <p:nvPr>
            <p:ph type="body" sz="quarter" idx="13" hasCustomPrompt="1"/>
          </p:nvPr>
        </p:nvSpPr>
        <p:spPr>
          <a:xfrm>
            <a:off x="4412102" y="5206138"/>
            <a:ext cx="7419101" cy="897659"/>
          </a:xfrm>
          <a:prstGeom prst="rect">
            <a:avLst/>
          </a:prstGeom>
        </p:spPr>
        <p:txBody>
          <a:bodyPr vert="horz"/>
          <a:lstStyle>
            <a:lvl1pPr marL="0" indent="0" algn="r">
              <a:buNone/>
              <a:defRPr sz="1600" b="0" i="0" baseline="0">
                <a:latin typeface="Arial"/>
                <a:cs typeface="Arial"/>
              </a:defRPr>
            </a:lvl1pPr>
          </a:lstStyle>
          <a:p>
            <a:pPr lvl="0"/>
            <a:r>
              <a:rPr lang="en-US" dirty="0"/>
              <a:t>Insert Quote Attribution Here</a:t>
            </a:r>
          </a:p>
        </p:txBody>
      </p:sp>
      <p:pic>
        <p:nvPicPr>
          <p:cNvPr id="21" name="Picture 20" descr="OpenQuot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04721" y="1561545"/>
            <a:ext cx="743664" cy="371928"/>
          </a:xfrm>
          <a:prstGeom prst="rect">
            <a:avLst/>
          </a:prstGeom>
        </p:spPr>
      </p:pic>
      <p:pic>
        <p:nvPicPr>
          <p:cNvPr id="22" name="Picture 21" descr="OpenQuot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0800000">
            <a:off x="11090865" y="4701328"/>
            <a:ext cx="743664" cy="371928"/>
          </a:xfrm>
          <a:prstGeom prst="rect">
            <a:avLst/>
          </a:prstGeom>
        </p:spPr>
      </p:pic>
      <p:sp>
        <p:nvSpPr>
          <p:cNvPr id="10" name="Title 1"/>
          <p:cNvSpPr>
            <a:spLocks noGrp="1"/>
          </p:cNvSpPr>
          <p:nvPr>
            <p:ph type="title" hasCustomPrompt="1"/>
          </p:nvPr>
        </p:nvSpPr>
        <p:spPr>
          <a:xfrm>
            <a:off x="302605" y="418353"/>
            <a:ext cx="9735251" cy="657412"/>
          </a:xfrm>
          <a:prstGeom prst="rect">
            <a:avLst/>
          </a:prstGeom>
        </p:spPr>
        <p:txBody>
          <a:bodyPr/>
          <a:lstStyle>
            <a:lvl1pPr>
              <a:defRPr sz="3000" b="1" i="0">
                <a:latin typeface="Arial"/>
                <a:cs typeface="Arial"/>
              </a:defRPr>
            </a:lvl1pPr>
          </a:lstStyle>
          <a:p>
            <a:r>
              <a:rPr lang="en-US" dirty="0"/>
              <a:t>Insert Slide Title</a:t>
            </a:r>
          </a:p>
        </p:txBody>
      </p:sp>
      <p:sp>
        <p:nvSpPr>
          <p:cNvPr id="3" name="Slide Number Placeholder 2"/>
          <p:cNvSpPr>
            <a:spLocks noGrp="1"/>
          </p:cNvSpPr>
          <p:nvPr>
            <p:ph type="sldNum" sz="quarter" idx="14"/>
          </p:nvPr>
        </p:nvSpPr>
        <p:spPr/>
        <p:txBody>
          <a:bodyPr/>
          <a:lstStyle/>
          <a:p>
            <a:fld id="{12342C3A-DD85-7843-B416-BD52AB030D59}" type="slidenum">
              <a:rPr lang="en-US" smtClean="0"/>
              <a:pPr/>
              <a:t>‹#›</a:t>
            </a:fld>
            <a:endParaRPr lang="en-US" dirty="0"/>
          </a:p>
        </p:txBody>
      </p:sp>
    </p:spTree>
    <p:extLst>
      <p:ext uri="{BB962C8B-B14F-4D97-AF65-F5344CB8AC3E}">
        <p14:creationId xmlns:p14="http://schemas.microsoft.com/office/powerpoint/2010/main" val="4185593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s and 1 Photo w/ Caption">
    <p:spTree>
      <p:nvGrpSpPr>
        <p:cNvPr id="1" name=""/>
        <p:cNvGrpSpPr/>
        <p:nvPr/>
      </p:nvGrpSpPr>
      <p:grpSpPr>
        <a:xfrm>
          <a:off x="0" y="0"/>
          <a:ext cx="0" cy="0"/>
          <a:chOff x="0" y="0"/>
          <a:chExt cx="0" cy="0"/>
        </a:xfrm>
      </p:grpSpPr>
      <p:sp>
        <p:nvSpPr>
          <p:cNvPr id="3" name="Picture Placeholder 2"/>
          <p:cNvSpPr>
            <a:spLocks noGrp="1"/>
          </p:cNvSpPr>
          <p:nvPr>
            <p:ph type="pic" sz="quarter" idx="15" hasCustomPrompt="1"/>
          </p:nvPr>
        </p:nvSpPr>
        <p:spPr>
          <a:xfrm>
            <a:off x="6882117" y="1578919"/>
            <a:ext cx="5006220" cy="4094769"/>
          </a:xfrm>
          <a:prstGeom prst="rect">
            <a:avLst/>
          </a:prstGeom>
        </p:spPr>
        <p:txBody>
          <a:bodyPr anchor="ctr"/>
          <a:lstStyle>
            <a:lvl1pPr marL="0" indent="0" algn="ctr">
              <a:buNone/>
              <a:defRPr sz="1600" b="0" i="0">
                <a:latin typeface="Arial"/>
                <a:cs typeface="Arial"/>
              </a:defRPr>
            </a:lvl1pPr>
          </a:lstStyle>
          <a:p>
            <a:r>
              <a:rPr lang="en-US" dirty="0"/>
              <a:t>Click to Insert Image</a:t>
            </a:r>
          </a:p>
        </p:txBody>
      </p:sp>
      <p:sp>
        <p:nvSpPr>
          <p:cNvPr id="9" name="Text Placeholder 3"/>
          <p:cNvSpPr>
            <a:spLocks noGrp="1"/>
          </p:cNvSpPr>
          <p:nvPr>
            <p:ph type="body" sz="quarter" idx="28" hasCustomPrompt="1"/>
          </p:nvPr>
        </p:nvSpPr>
        <p:spPr>
          <a:xfrm>
            <a:off x="6882118" y="5766677"/>
            <a:ext cx="5006219" cy="327216"/>
          </a:xfrm>
          <a:prstGeom prst="rect">
            <a:avLst/>
          </a:prstGeom>
        </p:spPr>
        <p:txBody>
          <a:bodyPr vert="horz"/>
          <a:lstStyle>
            <a:lvl1pPr marL="0" indent="0" algn="ctr">
              <a:buFontTx/>
              <a:buNone/>
              <a:defRPr sz="1100" b="0" i="0" baseline="0">
                <a:latin typeface="Arial"/>
                <a:cs typeface="Arial"/>
              </a:defRPr>
            </a:lvl1pPr>
            <a:lvl2pPr marL="457200" indent="0" algn="l">
              <a:buFontTx/>
              <a:buNone/>
              <a:defRPr sz="1100"/>
            </a:lvl2pPr>
            <a:lvl3pPr marL="914400" indent="0" algn="l">
              <a:buFontTx/>
              <a:buNone/>
              <a:defRPr sz="1100"/>
            </a:lvl3pPr>
            <a:lvl4pPr marL="1371600" indent="0" algn="l">
              <a:buFontTx/>
              <a:buNone/>
              <a:defRPr sz="1100"/>
            </a:lvl4pPr>
            <a:lvl5pPr marL="1828800" indent="0" algn="l">
              <a:buFontTx/>
              <a:buNone/>
              <a:defRPr sz="1100"/>
            </a:lvl5pPr>
          </a:lstStyle>
          <a:p>
            <a:pPr lvl="0"/>
            <a:r>
              <a:rPr lang="en-US" dirty="0"/>
              <a:t>Insert photo caption(s) here.</a:t>
            </a:r>
          </a:p>
        </p:txBody>
      </p:sp>
      <p:sp>
        <p:nvSpPr>
          <p:cNvPr id="10" name="Text Placeholder 2"/>
          <p:cNvSpPr>
            <a:spLocks noGrp="1"/>
          </p:cNvSpPr>
          <p:nvPr>
            <p:ph type="body" sz="quarter" idx="12" hasCustomPrompt="1"/>
          </p:nvPr>
        </p:nvSpPr>
        <p:spPr>
          <a:xfrm>
            <a:off x="302605" y="1578920"/>
            <a:ext cx="5654546" cy="4514974"/>
          </a:xfrm>
          <a:prstGeom prst="rect">
            <a:avLst/>
          </a:prstGeom>
        </p:spPr>
        <p:txBody>
          <a:bodyPr vert="horz"/>
          <a:lstStyle>
            <a:lvl1pPr marL="285750" indent="-285750">
              <a:spcBef>
                <a:spcPts val="0"/>
              </a:spcBef>
              <a:spcAft>
                <a:spcPts val="1200"/>
              </a:spcAft>
              <a:buFont typeface="Arial" panose="020B0604020202020204" pitchFamily="34" charset="0"/>
              <a:buChar char="•"/>
              <a:defRPr sz="1600" b="0" i="0">
                <a:latin typeface="Arial"/>
                <a:cs typeface="Arial"/>
              </a:defRPr>
            </a:lvl1pPr>
            <a:lvl2pPr marL="742950" indent="-285750">
              <a:spcBef>
                <a:spcPts val="0"/>
              </a:spcBef>
              <a:spcAft>
                <a:spcPts val="1200"/>
              </a:spcAft>
              <a:buFont typeface="Arial"/>
              <a:buChar char="•"/>
              <a:defRPr sz="1400" b="0" i="0">
                <a:latin typeface="Arial"/>
                <a:cs typeface="Arial"/>
              </a:defRPr>
            </a:lvl2pPr>
            <a:lvl3pPr marL="1143000" indent="-228600">
              <a:spcBef>
                <a:spcPts val="0"/>
              </a:spcBef>
              <a:spcAft>
                <a:spcPts val="1200"/>
              </a:spcAft>
              <a:buFont typeface="Arial"/>
              <a:buChar char="•"/>
              <a:defRPr sz="1200" b="0" i="0" baseline="0">
                <a:latin typeface="Arial"/>
                <a:cs typeface="Arial"/>
              </a:defRPr>
            </a:lvl3pPr>
            <a:lvl4pPr marL="1657350" indent="-285750">
              <a:spcBef>
                <a:spcPts val="0"/>
              </a:spcBef>
              <a:spcAft>
                <a:spcPts val="1200"/>
              </a:spcAft>
              <a:buFont typeface="Arial"/>
              <a:buChar char="•"/>
              <a:defRPr sz="1000" b="0" i="0" baseline="0">
                <a:latin typeface="Arial"/>
                <a:cs typeface="Arial"/>
              </a:defRPr>
            </a:lvl4pPr>
            <a:lvl5pPr marL="2057400" indent="-228600">
              <a:spcBef>
                <a:spcPts val="0"/>
              </a:spcBef>
              <a:spcAft>
                <a:spcPts val="1200"/>
              </a:spcAft>
              <a:buFont typeface="Arial"/>
              <a:buChar char="•"/>
              <a:defRPr sz="1000" b="0" i="0">
                <a:latin typeface="Arial"/>
                <a:cs typeface="Arial"/>
              </a:defRPr>
            </a:lvl5pPr>
          </a:lstStyle>
          <a:p>
            <a:pPr lvl="0"/>
            <a:r>
              <a:rPr lang="en-US" dirty="0"/>
              <a:t>Insert Bullets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hasCustomPrompt="1"/>
          </p:nvPr>
        </p:nvSpPr>
        <p:spPr>
          <a:xfrm>
            <a:off x="302605" y="418354"/>
            <a:ext cx="9735251" cy="535863"/>
          </a:xfrm>
          <a:prstGeom prst="rect">
            <a:avLst/>
          </a:prstGeom>
        </p:spPr>
        <p:txBody>
          <a:bodyPr/>
          <a:lstStyle>
            <a:lvl1pPr>
              <a:defRPr sz="3000" b="1" i="0">
                <a:latin typeface="Arial"/>
                <a:cs typeface="Arial"/>
              </a:defRPr>
            </a:lvl1pPr>
          </a:lstStyle>
          <a:p>
            <a:r>
              <a:rPr lang="en-US" dirty="0"/>
              <a:t>Insert Slide Title</a:t>
            </a:r>
          </a:p>
        </p:txBody>
      </p:sp>
      <p:sp>
        <p:nvSpPr>
          <p:cNvPr id="14" name="Text Placeholder 4"/>
          <p:cNvSpPr>
            <a:spLocks noGrp="1"/>
          </p:cNvSpPr>
          <p:nvPr>
            <p:ph type="body" sz="quarter" idx="13" hasCustomPrompt="1"/>
          </p:nvPr>
        </p:nvSpPr>
        <p:spPr>
          <a:xfrm>
            <a:off x="302606" y="1006103"/>
            <a:ext cx="9754090" cy="408060"/>
          </a:xfrm>
          <a:prstGeom prst="rect">
            <a:avLst/>
          </a:prstGeom>
        </p:spPr>
        <p:txBody>
          <a:bodyPr vert="horz" wrap="none" anchor="t" anchorCtr="0"/>
          <a:lstStyle>
            <a:lvl1pPr marL="0" indent="0">
              <a:spcBef>
                <a:spcPts val="0"/>
              </a:spcBef>
              <a:buNone/>
              <a:defRPr sz="1800" b="0" i="0">
                <a:latin typeface="Arial"/>
                <a:cs typeface="Arial"/>
              </a:defRPr>
            </a:lvl1pPr>
            <a:lvl3pPr marL="914400" indent="0">
              <a:buNone/>
              <a:defRPr sz="2700"/>
            </a:lvl3pPr>
            <a:lvl4pPr marL="1371600" indent="0">
              <a:buNone/>
              <a:defRPr sz="2700"/>
            </a:lvl4pPr>
            <a:lvl5pPr marL="1828800" indent="0">
              <a:buNone/>
              <a:defRPr sz="2700"/>
            </a:lvl5pPr>
          </a:lstStyle>
          <a:p>
            <a:r>
              <a:rPr lang="en-US" dirty="0"/>
              <a:t>Insert Subhead</a:t>
            </a:r>
          </a:p>
        </p:txBody>
      </p:sp>
      <p:sp>
        <p:nvSpPr>
          <p:cNvPr id="4" name="Slide Number Placeholder 3"/>
          <p:cNvSpPr>
            <a:spLocks noGrp="1"/>
          </p:cNvSpPr>
          <p:nvPr>
            <p:ph type="sldNum" sz="quarter" idx="29"/>
          </p:nvPr>
        </p:nvSpPr>
        <p:spPr/>
        <p:txBody>
          <a:bodyPr/>
          <a:lstStyle/>
          <a:p>
            <a:fld id="{12342C3A-DD85-7843-B416-BD52AB030D59}" type="slidenum">
              <a:rPr lang="en-US" smtClean="0"/>
              <a:pPr/>
              <a:t>‹#›</a:t>
            </a:fld>
            <a:endParaRPr lang="en-US" dirty="0"/>
          </a:p>
        </p:txBody>
      </p:sp>
    </p:spTree>
    <p:extLst>
      <p:ext uri="{BB962C8B-B14F-4D97-AF65-F5344CB8AC3E}">
        <p14:creationId xmlns:p14="http://schemas.microsoft.com/office/powerpoint/2010/main" val="1470234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s and 4 Photos">
    <p:spTree>
      <p:nvGrpSpPr>
        <p:cNvPr id="1" name=""/>
        <p:cNvGrpSpPr/>
        <p:nvPr/>
      </p:nvGrpSpPr>
      <p:grpSpPr>
        <a:xfrm>
          <a:off x="0" y="0"/>
          <a:ext cx="0" cy="0"/>
          <a:chOff x="0" y="0"/>
          <a:chExt cx="0" cy="0"/>
        </a:xfrm>
      </p:grpSpPr>
      <p:sp>
        <p:nvSpPr>
          <p:cNvPr id="9" name="Picture Placeholder 7"/>
          <p:cNvSpPr>
            <a:spLocks noGrp="1" noChangeAspect="1"/>
          </p:cNvSpPr>
          <p:nvPr>
            <p:ph type="pic" sz="quarter" idx="18" hasCustomPrompt="1"/>
          </p:nvPr>
        </p:nvSpPr>
        <p:spPr>
          <a:xfrm>
            <a:off x="6754517" y="1573230"/>
            <a:ext cx="2468433" cy="2236639"/>
          </a:xfrm>
          <a:prstGeom prst="rect">
            <a:avLst/>
          </a:prstGeom>
          <a:noFill/>
        </p:spPr>
        <p:txBody>
          <a:bodyPr anchor="ctr"/>
          <a:lstStyle>
            <a:lvl1pPr marL="0" indent="0" algn="ctr">
              <a:buNone/>
              <a:defRPr sz="1600" b="0">
                <a:solidFill>
                  <a:schemeClr val="tx1"/>
                </a:solidFill>
                <a:effectLst/>
                <a:latin typeface="Arial"/>
                <a:cs typeface="Arial"/>
              </a:defRPr>
            </a:lvl1pPr>
          </a:lstStyle>
          <a:p>
            <a:r>
              <a:rPr lang="en-US" dirty="0"/>
              <a:t>Click to Insert Image</a:t>
            </a:r>
          </a:p>
        </p:txBody>
      </p:sp>
      <p:sp>
        <p:nvSpPr>
          <p:cNvPr id="20" name="Picture Placeholder 7"/>
          <p:cNvSpPr>
            <a:spLocks noGrp="1" noChangeAspect="1"/>
          </p:cNvSpPr>
          <p:nvPr>
            <p:ph type="pic" sz="quarter" idx="19" hasCustomPrompt="1"/>
          </p:nvPr>
        </p:nvSpPr>
        <p:spPr>
          <a:xfrm>
            <a:off x="9361927" y="1573230"/>
            <a:ext cx="2452019" cy="2236639"/>
          </a:xfrm>
          <a:prstGeom prst="rect">
            <a:avLst/>
          </a:prstGeom>
          <a:noFill/>
        </p:spPr>
        <p:txBody>
          <a:bodyPr anchor="ctr"/>
          <a:lstStyle>
            <a:lvl1pPr marL="0" indent="0" algn="ctr">
              <a:buNone/>
              <a:defRPr sz="1600" b="0">
                <a:solidFill>
                  <a:schemeClr val="tx1"/>
                </a:solidFill>
                <a:effectLst/>
                <a:latin typeface="Arial"/>
                <a:cs typeface="Arial"/>
              </a:defRPr>
            </a:lvl1pPr>
          </a:lstStyle>
          <a:p>
            <a:r>
              <a:rPr lang="en-US" dirty="0"/>
              <a:t>Click to Insert Image</a:t>
            </a:r>
          </a:p>
        </p:txBody>
      </p:sp>
      <p:sp>
        <p:nvSpPr>
          <p:cNvPr id="13" name="Picture Placeholder 7"/>
          <p:cNvSpPr>
            <a:spLocks noGrp="1" noChangeAspect="1"/>
          </p:cNvSpPr>
          <p:nvPr>
            <p:ph type="pic" sz="quarter" idx="20" hasCustomPrompt="1"/>
          </p:nvPr>
        </p:nvSpPr>
        <p:spPr>
          <a:xfrm>
            <a:off x="6754517" y="3914119"/>
            <a:ext cx="2468433" cy="2189253"/>
          </a:xfrm>
          <a:prstGeom prst="rect">
            <a:avLst/>
          </a:prstGeom>
          <a:noFill/>
        </p:spPr>
        <p:txBody>
          <a:bodyPr anchor="ctr"/>
          <a:lstStyle>
            <a:lvl1pPr marL="0" indent="0" algn="ctr">
              <a:buNone/>
              <a:defRPr sz="1600" b="0">
                <a:solidFill>
                  <a:schemeClr val="tx1"/>
                </a:solidFill>
                <a:effectLst/>
                <a:latin typeface="Arial"/>
                <a:cs typeface="Arial"/>
              </a:defRPr>
            </a:lvl1pPr>
          </a:lstStyle>
          <a:p>
            <a:r>
              <a:rPr lang="en-US" dirty="0"/>
              <a:t>Click to Insert Image</a:t>
            </a:r>
          </a:p>
        </p:txBody>
      </p:sp>
      <p:sp>
        <p:nvSpPr>
          <p:cNvPr id="15" name="Picture Placeholder 7"/>
          <p:cNvSpPr>
            <a:spLocks noGrp="1" noChangeAspect="1"/>
          </p:cNvSpPr>
          <p:nvPr>
            <p:ph type="pic" sz="quarter" idx="21" hasCustomPrompt="1"/>
          </p:nvPr>
        </p:nvSpPr>
        <p:spPr>
          <a:xfrm>
            <a:off x="9361927" y="3914119"/>
            <a:ext cx="2452019" cy="2189253"/>
          </a:xfrm>
          <a:prstGeom prst="rect">
            <a:avLst/>
          </a:prstGeom>
          <a:noFill/>
        </p:spPr>
        <p:txBody>
          <a:bodyPr anchor="ctr"/>
          <a:lstStyle>
            <a:lvl1pPr marL="0" indent="0" algn="ctr">
              <a:buNone/>
              <a:defRPr sz="1600" b="0">
                <a:solidFill>
                  <a:schemeClr val="tx1"/>
                </a:solidFill>
                <a:effectLst/>
                <a:latin typeface="Arial"/>
                <a:cs typeface="Arial"/>
              </a:defRPr>
            </a:lvl1pPr>
          </a:lstStyle>
          <a:p>
            <a:r>
              <a:rPr lang="en-US" dirty="0"/>
              <a:t>Click to Insert Image</a:t>
            </a:r>
          </a:p>
        </p:txBody>
      </p:sp>
      <p:sp>
        <p:nvSpPr>
          <p:cNvPr id="10" name="Text Placeholder 2"/>
          <p:cNvSpPr>
            <a:spLocks noGrp="1"/>
          </p:cNvSpPr>
          <p:nvPr>
            <p:ph type="body" sz="quarter" idx="12" hasCustomPrompt="1"/>
          </p:nvPr>
        </p:nvSpPr>
        <p:spPr>
          <a:xfrm>
            <a:off x="302605" y="1572055"/>
            <a:ext cx="5654546" cy="4521839"/>
          </a:xfrm>
          <a:prstGeom prst="rect">
            <a:avLst/>
          </a:prstGeom>
        </p:spPr>
        <p:txBody>
          <a:bodyPr vert="horz"/>
          <a:lstStyle>
            <a:lvl1pPr marL="285750" indent="-285750">
              <a:spcBef>
                <a:spcPts val="0"/>
              </a:spcBef>
              <a:spcAft>
                <a:spcPts val="1200"/>
              </a:spcAft>
              <a:buFont typeface="Arial" panose="020B0604020202020204" pitchFamily="34" charset="0"/>
              <a:buChar char="•"/>
              <a:defRPr sz="1600" b="0" i="0">
                <a:latin typeface="Arial"/>
                <a:cs typeface="Arial"/>
              </a:defRPr>
            </a:lvl1pPr>
            <a:lvl2pPr marL="742950" indent="-285750">
              <a:spcBef>
                <a:spcPts val="0"/>
              </a:spcBef>
              <a:spcAft>
                <a:spcPts val="1200"/>
              </a:spcAft>
              <a:buFont typeface="Arial"/>
              <a:buChar char="•"/>
              <a:defRPr sz="1400" b="0" i="0">
                <a:latin typeface="Arial"/>
                <a:cs typeface="Arial"/>
              </a:defRPr>
            </a:lvl2pPr>
            <a:lvl3pPr marL="1143000" indent="-228600">
              <a:spcBef>
                <a:spcPts val="0"/>
              </a:spcBef>
              <a:spcAft>
                <a:spcPts val="1200"/>
              </a:spcAft>
              <a:buFont typeface="Arial"/>
              <a:buChar char="•"/>
              <a:defRPr sz="1200" b="0" i="0" baseline="0">
                <a:latin typeface="Arial"/>
                <a:cs typeface="Arial"/>
              </a:defRPr>
            </a:lvl3pPr>
            <a:lvl4pPr marL="1657350" indent="-285750">
              <a:spcBef>
                <a:spcPts val="0"/>
              </a:spcBef>
              <a:spcAft>
                <a:spcPts val="1200"/>
              </a:spcAft>
              <a:buFont typeface="Arial"/>
              <a:buChar char="•"/>
              <a:defRPr sz="1000" b="0" i="0" baseline="0">
                <a:latin typeface="Arial"/>
                <a:cs typeface="Arial"/>
              </a:defRPr>
            </a:lvl4pPr>
            <a:lvl5pPr marL="2057400" indent="-228600">
              <a:spcBef>
                <a:spcPts val="0"/>
              </a:spcBef>
              <a:spcAft>
                <a:spcPts val="1200"/>
              </a:spcAft>
              <a:buFont typeface="Arial"/>
              <a:buChar char="•"/>
              <a:defRPr sz="1000" b="0" i="0">
                <a:latin typeface="Arial"/>
                <a:cs typeface="Arial"/>
              </a:defRPr>
            </a:lvl5pPr>
          </a:lstStyle>
          <a:p>
            <a:pPr lvl="0"/>
            <a:r>
              <a:rPr lang="en-US" dirty="0"/>
              <a:t>Insert Bullets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hasCustomPrompt="1"/>
          </p:nvPr>
        </p:nvSpPr>
        <p:spPr>
          <a:xfrm>
            <a:off x="302605" y="418354"/>
            <a:ext cx="9735251" cy="535863"/>
          </a:xfrm>
          <a:prstGeom prst="rect">
            <a:avLst/>
          </a:prstGeom>
        </p:spPr>
        <p:txBody>
          <a:bodyPr/>
          <a:lstStyle>
            <a:lvl1pPr>
              <a:defRPr sz="3000" b="1" i="0">
                <a:latin typeface="Arial"/>
                <a:cs typeface="Arial"/>
              </a:defRPr>
            </a:lvl1pPr>
          </a:lstStyle>
          <a:p>
            <a:r>
              <a:rPr lang="en-US" dirty="0"/>
              <a:t>Insert Slide Title</a:t>
            </a:r>
          </a:p>
        </p:txBody>
      </p:sp>
      <p:sp>
        <p:nvSpPr>
          <p:cNvPr id="3" name="Slide Number Placeholder 2"/>
          <p:cNvSpPr>
            <a:spLocks noGrp="1"/>
          </p:cNvSpPr>
          <p:nvPr>
            <p:ph type="sldNum" sz="quarter" idx="22"/>
          </p:nvPr>
        </p:nvSpPr>
        <p:spPr/>
        <p:txBody>
          <a:bodyPr/>
          <a:lstStyle/>
          <a:p>
            <a:fld id="{12342C3A-DD85-7843-B416-BD52AB030D59}" type="slidenum">
              <a:rPr lang="en-US" smtClean="0"/>
              <a:pPr/>
              <a:t>‹#›</a:t>
            </a:fld>
            <a:endParaRPr lang="en-US" dirty="0"/>
          </a:p>
        </p:txBody>
      </p:sp>
    </p:spTree>
    <p:extLst>
      <p:ext uri="{BB962C8B-B14F-4D97-AF65-F5344CB8AC3E}">
        <p14:creationId xmlns:p14="http://schemas.microsoft.com/office/powerpoint/2010/main" val="12400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Photo Grid w/ Caption">
    <p:spTree>
      <p:nvGrpSpPr>
        <p:cNvPr id="1" name=""/>
        <p:cNvGrpSpPr/>
        <p:nvPr/>
      </p:nvGrpSpPr>
      <p:grpSpPr>
        <a:xfrm>
          <a:off x="0" y="0"/>
          <a:ext cx="0" cy="0"/>
          <a:chOff x="0" y="0"/>
          <a:chExt cx="0" cy="0"/>
        </a:xfrm>
      </p:grpSpPr>
      <p:sp>
        <p:nvSpPr>
          <p:cNvPr id="14" name="Picture Placeholder 7"/>
          <p:cNvSpPr>
            <a:spLocks noGrp="1" noChangeAspect="1"/>
          </p:cNvSpPr>
          <p:nvPr>
            <p:ph type="pic" sz="quarter" idx="14" hasCustomPrompt="1"/>
          </p:nvPr>
        </p:nvSpPr>
        <p:spPr>
          <a:xfrm>
            <a:off x="319232" y="1578919"/>
            <a:ext cx="6075064" cy="4382344"/>
          </a:xfrm>
          <a:prstGeom prst="rect">
            <a:avLst/>
          </a:prstGeom>
          <a:noFill/>
        </p:spPr>
        <p:txBody>
          <a:bodyPr anchor="ctr"/>
          <a:lstStyle>
            <a:lvl1pPr marL="0" indent="0" algn="ctr">
              <a:buNone/>
              <a:defRPr sz="1600" b="0" i="0" baseline="0">
                <a:solidFill>
                  <a:schemeClr val="tx1"/>
                </a:solidFill>
                <a:effectLst/>
                <a:latin typeface="Arial"/>
                <a:cs typeface="Arial"/>
              </a:defRPr>
            </a:lvl1pPr>
          </a:lstStyle>
          <a:p>
            <a:r>
              <a:rPr lang="en-US" dirty="0"/>
              <a:t>Click to Insert Image</a:t>
            </a:r>
          </a:p>
        </p:txBody>
      </p:sp>
      <p:sp>
        <p:nvSpPr>
          <p:cNvPr id="35" name="Picture Placeholder 7"/>
          <p:cNvSpPr>
            <a:spLocks noGrp="1"/>
          </p:cNvSpPr>
          <p:nvPr>
            <p:ph type="pic" sz="quarter" idx="24" hasCustomPrompt="1"/>
          </p:nvPr>
        </p:nvSpPr>
        <p:spPr>
          <a:xfrm>
            <a:off x="6510381" y="3690748"/>
            <a:ext cx="2960142" cy="2271611"/>
          </a:xfrm>
          <a:prstGeom prst="rect">
            <a:avLst/>
          </a:prstGeom>
          <a:noFill/>
        </p:spPr>
        <p:txBody>
          <a:bodyPr anchor="ctr"/>
          <a:lstStyle>
            <a:lvl1pPr marL="0" indent="0" algn="ctr">
              <a:buNone/>
              <a:defRPr sz="1600" b="0" i="0" baseline="0">
                <a:solidFill>
                  <a:schemeClr val="tx1"/>
                </a:solidFill>
                <a:effectLst/>
                <a:latin typeface="Arial"/>
                <a:cs typeface="Arial"/>
              </a:defRPr>
            </a:lvl1pPr>
          </a:lstStyle>
          <a:p>
            <a:r>
              <a:rPr lang="en-US" dirty="0"/>
              <a:t>Click to Insert Image</a:t>
            </a:r>
          </a:p>
        </p:txBody>
      </p:sp>
      <p:sp>
        <p:nvSpPr>
          <p:cNvPr id="36" name="Picture Placeholder 7"/>
          <p:cNvSpPr>
            <a:spLocks noGrp="1"/>
          </p:cNvSpPr>
          <p:nvPr>
            <p:ph type="pic" sz="quarter" idx="25" hasCustomPrompt="1"/>
          </p:nvPr>
        </p:nvSpPr>
        <p:spPr>
          <a:xfrm>
            <a:off x="6510381" y="1578920"/>
            <a:ext cx="2960142" cy="2271611"/>
          </a:xfrm>
          <a:prstGeom prst="rect">
            <a:avLst/>
          </a:prstGeom>
          <a:noFill/>
        </p:spPr>
        <p:txBody>
          <a:bodyPr anchor="ctr"/>
          <a:lstStyle>
            <a:lvl1pPr marL="0" indent="0" algn="ctr">
              <a:buNone/>
              <a:defRPr sz="1600" b="0" i="0" baseline="0">
                <a:solidFill>
                  <a:schemeClr val="tx1"/>
                </a:solidFill>
                <a:effectLst/>
                <a:latin typeface="Arial"/>
                <a:cs typeface="Arial"/>
              </a:defRPr>
            </a:lvl1pPr>
          </a:lstStyle>
          <a:p>
            <a:r>
              <a:rPr lang="en-US" dirty="0"/>
              <a:t>Click to Insert Image</a:t>
            </a:r>
          </a:p>
        </p:txBody>
      </p:sp>
      <p:sp>
        <p:nvSpPr>
          <p:cNvPr id="4" name="Text Placeholder 3"/>
          <p:cNvSpPr>
            <a:spLocks noGrp="1"/>
          </p:cNvSpPr>
          <p:nvPr>
            <p:ph type="body" sz="quarter" idx="28" hasCustomPrompt="1"/>
          </p:nvPr>
        </p:nvSpPr>
        <p:spPr>
          <a:xfrm>
            <a:off x="9605955" y="1572055"/>
            <a:ext cx="2292963" cy="3567597"/>
          </a:xfrm>
          <a:prstGeom prst="rect">
            <a:avLst/>
          </a:prstGeom>
        </p:spPr>
        <p:txBody>
          <a:bodyPr vert="horz"/>
          <a:lstStyle>
            <a:lvl1pPr marL="0" indent="0" algn="l">
              <a:buFontTx/>
              <a:buNone/>
              <a:defRPr sz="1100" b="0" i="0" baseline="0">
                <a:latin typeface="Arial"/>
                <a:cs typeface="Arial"/>
              </a:defRPr>
            </a:lvl1pPr>
            <a:lvl2pPr marL="457200" indent="0" algn="l">
              <a:buFontTx/>
              <a:buNone/>
              <a:defRPr sz="1100"/>
            </a:lvl2pPr>
            <a:lvl3pPr marL="914400" indent="0" algn="l">
              <a:buFontTx/>
              <a:buNone/>
              <a:defRPr sz="1100"/>
            </a:lvl3pPr>
            <a:lvl4pPr marL="1371600" indent="0" algn="l">
              <a:buFontTx/>
              <a:buNone/>
              <a:defRPr sz="1100"/>
            </a:lvl4pPr>
            <a:lvl5pPr marL="1828800" indent="0" algn="l">
              <a:buFontTx/>
              <a:buNone/>
              <a:defRPr sz="1100"/>
            </a:lvl5pPr>
          </a:lstStyle>
          <a:p>
            <a:pPr lvl="0"/>
            <a:r>
              <a:rPr lang="en-US" dirty="0"/>
              <a:t>Insert photo caption(s) here.</a:t>
            </a:r>
          </a:p>
        </p:txBody>
      </p:sp>
      <p:sp>
        <p:nvSpPr>
          <p:cNvPr id="8" name="Title 1"/>
          <p:cNvSpPr>
            <a:spLocks noGrp="1"/>
          </p:cNvSpPr>
          <p:nvPr>
            <p:ph type="title" hasCustomPrompt="1"/>
          </p:nvPr>
        </p:nvSpPr>
        <p:spPr>
          <a:xfrm>
            <a:off x="302605" y="418353"/>
            <a:ext cx="9735251" cy="657412"/>
          </a:xfrm>
          <a:prstGeom prst="rect">
            <a:avLst/>
          </a:prstGeom>
        </p:spPr>
        <p:txBody>
          <a:bodyPr/>
          <a:lstStyle>
            <a:lvl1pPr>
              <a:defRPr sz="3000" b="1" i="0">
                <a:latin typeface="Arial"/>
                <a:cs typeface="Arial"/>
              </a:defRPr>
            </a:lvl1pPr>
          </a:lstStyle>
          <a:p>
            <a:r>
              <a:rPr lang="en-US" dirty="0"/>
              <a:t>Insert Slide Title</a:t>
            </a:r>
          </a:p>
        </p:txBody>
      </p:sp>
      <p:sp>
        <p:nvSpPr>
          <p:cNvPr id="3" name="Slide Number Placeholder 2"/>
          <p:cNvSpPr>
            <a:spLocks noGrp="1"/>
          </p:cNvSpPr>
          <p:nvPr>
            <p:ph type="sldNum" sz="quarter" idx="29"/>
          </p:nvPr>
        </p:nvSpPr>
        <p:spPr/>
        <p:txBody>
          <a:bodyPr/>
          <a:lstStyle/>
          <a:p>
            <a:fld id="{12342C3A-DD85-7843-B416-BD52AB030D59}" type="slidenum">
              <a:rPr lang="en-US" smtClean="0"/>
              <a:pPr/>
              <a:t>‹#›</a:t>
            </a:fld>
            <a:endParaRPr lang="en-US" dirty="0"/>
          </a:p>
        </p:txBody>
      </p:sp>
    </p:spTree>
    <p:extLst>
      <p:ext uri="{BB962C8B-B14F-4D97-AF65-F5344CB8AC3E}">
        <p14:creationId xmlns:p14="http://schemas.microsoft.com/office/powerpoint/2010/main" val="2700996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head and Chart w/ Caption Left">
    <p:spTree>
      <p:nvGrpSpPr>
        <p:cNvPr id="1" name=""/>
        <p:cNvGrpSpPr/>
        <p:nvPr/>
      </p:nvGrpSpPr>
      <p:grpSpPr>
        <a:xfrm>
          <a:off x="0" y="0"/>
          <a:ext cx="0" cy="0"/>
          <a:chOff x="0" y="0"/>
          <a:chExt cx="0" cy="0"/>
        </a:xfrm>
      </p:grpSpPr>
      <p:sp>
        <p:nvSpPr>
          <p:cNvPr id="10" name="Text Placeholder 3"/>
          <p:cNvSpPr>
            <a:spLocks noGrp="1"/>
          </p:cNvSpPr>
          <p:nvPr>
            <p:ph type="body" sz="quarter" idx="28" hasCustomPrompt="1"/>
          </p:nvPr>
        </p:nvSpPr>
        <p:spPr>
          <a:xfrm>
            <a:off x="319232" y="2004541"/>
            <a:ext cx="3027859" cy="3639701"/>
          </a:xfrm>
          <a:prstGeom prst="rect">
            <a:avLst/>
          </a:prstGeom>
        </p:spPr>
        <p:txBody>
          <a:bodyPr vert="horz"/>
          <a:lstStyle>
            <a:lvl1pPr marL="0" indent="0" algn="l">
              <a:buFontTx/>
              <a:buNone/>
              <a:defRPr sz="1100" baseline="0">
                <a:latin typeface="Arial"/>
                <a:cs typeface="Arial"/>
              </a:defRPr>
            </a:lvl1pPr>
            <a:lvl2pPr marL="457200" indent="0" algn="l">
              <a:buFontTx/>
              <a:buNone/>
              <a:defRPr sz="1100"/>
            </a:lvl2pPr>
            <a:lvl3pPr marL="914400" indent="0" algn="l">
              <a:buFontTx/>
              <a:buNone/>
              <a:defRPr sz="1100"/>
            </a:lvl3pPr>
            <a:lvl4pPr marL="1371600" indent="0" algn="l">
              <a:buFontTx/>
              <a:buNone/>
              <a:defRPr sz="1100"/>
            </a:lvl4pPr>
            <a:lvl5pPr marL="1828800" indent="0" algn="l">
              <a:buFontTx/>
              <a:buNone/>
              <a:defRPr sz="1100"/>
            </a:lvl5pPr>
          </a:lstStyle>
          <a:p>
            <a:pPr lvl="0"/>
            <a:r>
              <a:rPr lang="en-US" dirty="0"/>
              <a:t>Insert data caption(s) here.</a:t>
            </a:r>
          </a:p>
        </p:txBody>
      </p:sp>
      <p:sp>
        <p:nvSpPr>
          <p:cNvPr id="11" name="Text Placeholder 3"/>
          <p:cNvSpPr>
            <a:spLocks noGrp="1"/>
          </p:cNvSpPr>
          <p:nvPr>
            <p:ph type="body" sz="quarter" idx="29" hasCustomPrompt="1"/>
          </p:nvPr>
        </p:nvSpPr>
        <p:spPr>
          <a:xfrm>
            <a:off x="319836" y="1586342"/>
            <a:ext cx="3017581" cy="276225"/>
          </a:xfrm>
          <a:prstGeom prst="rect">
            <a:avLst/>
          </a:prstGeom>
        </p:spPr>
        <p:txBody>
          <a:bodyPr vert="horz" anchor="ctr"/>
          <a:lstStyle>
            <a:lvl1pPr marL="0" indent="0">
              <a:buNone/>
              <a:defRPr sz="1600" b="1" baseline="0">
                <a:latin typeface="Arial"/>
                <a:cs typeface="Arial"/>
              </a:defRPr>
            </a:lvl1pPr>
          </a:lstStyle>
          <a:p>
            <a:pPr lvl="0"/>
            <a:r>
              <a:rPr lang="en-US" dirty="0"/>
              <a:t>Figure Title</a:t>
            </a:r>
          </a:p>
        </p:txBody>
      </p:sp>
      <p:sp>
        <p:nvSpPr>
          <p:cNvPr id="14" name="Content Placeholder 3"/>
          <p:cNvSpPr>
            <a:spLocks noGrp="1"/>
          </p:cNvSpPr>
          <p:nvPr>
            <p:ph sz="half" idx="13"/>
          </p:nvPr>
        </p:nvSpPr>
        <p:spPr>
          <a:xfrm>
            <a:off x="3535724" y="1585784"/>
            <a:ext cx="8319357" cy="4537204"/>
          </a:xfrm>
          <a:prstGeom prst="rect">
            <a:avLst/>
          </a:prstGeom>
        </p:spPr>
        <p:txBody>
          <a:bodyPr>
            <a:noAutofit/>
          </a:bodyPr>
          <a:lstStyle>
            <a:lvl1pPr marL="0" indent="0" algn="ctr">
              <a:buNone/>
              <a:defRPr sz="1800" baseline="0">
                <a:latin typeface="Arial"/>
                <a:cs typeface="Arial"/>
              </a:defRPr>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endParaRPr lang="en-US" dirty="0"/>
          </a:p>
          <a:p>
            <a:pPr lvl="0"/>
            <a:endParaRPr lang="en-US" dirty="0"/>
          </a:p>
          <a:p>
            <a:pPr lvl="0"/>
            <a:endParaRPr lang="en-US" dirty="0"/>
          </a:p>
          <a:p>
            <a:pPr lvl="0"/>
            <a:endParaRPr lang="en-US" dirty="0"/>
          </a:p>
          <a:p>
            <a:pPr lvl="0"/>
            <a:endParaRPr lang="en-US" dirty="0"/>
          </a:p>
          <a:p>
            <a:pPr lvl="0"/>
            <a:endParaRPr lang="en-US" dirty="0"/>
          </a:p>
          <a:p>
            <a:pPr lvl="0"/>
            <a:r>
              <a:rPr lang="en-US" dirty="0"/>
              <a:t>Click to Insert Chart or Table</a:t>
            </a:r>
          </a:p>
        </p:txBody>
      </p:sp>
      <p:sp>
        <p:nvSpPr>
          <p:cNvPr id="8" name="Title 1"/>
          <p:cNvSpPr>
            <a:spLocks noGrp="1"/>
          </p:cNvSpPr>
          <p:nvPr>
            <p:ph type="title" hasCustomPrompt="1"/>
          </p:nvPr>
        </p:nvSpPr>
        <p:spPr>
          <a:xfrm>
            <a:off x="302605" y="418353"/>
            <a:ext cx="9735251" cy="657412"/>
          </a:xfrm>
          <a:prstGeom prst="rect">
            <a:avLst/>
          </a:prstGeom>
        </p:spPr>
        <p:txBody>
          <a:bodyPr/>
          <a:lstStyle>
            <a:lvl1pPr>
              <a:defRPr sz="3000" b="1" i="0">
                <a:latin typeface="Arial"/>
                <a:cs typeface="Arial"/>
              </a:defRPr>
            </a:lvl1pPr>
          </a:lstStyle>
          <a:p>
            <a:r>
              <a:rPr lang="en-US" dirty="0"/>
              <a:t>Insert Slide Title</a:t>
            </a:r>
          </a:p>
        </p:txBody>
      </p:sp>
      <p:sp>
        <p:nvSpPr>
          <p:cNvPr id="3" name="Slide Number Placeholder 2"/>
          <p:cNvSpPr>
            <a:spLocks noGrp="1"/>
          </p:cNvSpPr>
          <p:nvPr>
            <p:ph type="sldNum" sz="quarter" idx="30"/>
          </p:nvPr>
        </p:nvSpPr>
        <p:spPr/>
        <p:txBody>
          <a:bodyPr/>
          <a:lstStyle/>
          <a:p>
            <a:fld id="{12342C3A-DD85-7843-B416-BD52AB030D59}" type="slidenum">
              <a:rPr lang="en-US" smtClean="0"/>
              <a:pPr/>
              <a:t>‹#›</a:t>
            </a:fld>
            <a:endParaRPr lang="en-US" dirty="0"/>
          </a:p>
        </p:txBody>
      </p:sp>
    </p:spTree>
    <p:extLst>
      <p:ext uri="{BB962C8B-B14F-4D97-AF65-F5344CB8AC3E}">
        <p14:creationId xmlns:p14="http://schemas.microsoft.com/office/powerpoint/2010/main" val="3918497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hield">
    <p:spTree>
      <p:nvGrpSpPr>
        <p:cNvPr id="1" name=""/>
        <p:cNvGrpSpPr/>
        <p:nvPr/>
      </p:nvGrpSpPr>
      <p:grpSpPr>
        <a:xfrm>
          <a:off x="0" y="0"/>
          <a:ext cx="0" cy="0"/>
          <a:chOff x="0" y="0"/>
          <a:chExt cx="0" cy="0"/>
        </a:xfrm>
      </p:grpSpPr>
      <p:pic>
        <p:nvPicPr>
          <p:cNvPr id="2" name="Picture 1" descr="shield.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87714" y="1196775"/>
            <a:ext cx="5199888" cy="5669280"/>
          </a:xfrm>
          <a:prstGeom prst="rect">
            <a:avLst/>
          </a:prstGeom>
        </p:spPr>
      </p:pic>
      <p:sp>
        <p:nvSpPr>
          <p:cNvPr id="9" name="Text Placeholder 19"/>
          <p:cNvSpPr>
            <a:spLocks noGrp="1"/>
          </p:cNvSpPr>
          <p:nvPr>
            <p:ph type="body" sz="quarter" idx="14" hasCustomPrompt="1"/>
          </p:nvPr>
        </p:nvSpPr>
        <p:spPr>
          <a:xfrm>
            <a:off x="216054" y="4829299"/>
            <a:ext cx="6773094" cy="1256167"/>
          </a:xfrm>
          <a:prstGeom prst="rect">
            <a:avLst/>
          </a:prstGeom>
        </p:spPr>
        <p:txBody>
          <a:bodyPr/>
          <a:lstStyle>
            <a:lvl1pPr marL="0" marR="0" indent="0" algn="l" defTabSz="457200" rtl="0" eaLnBrk="1" fontAlgn="auto" latinLnBrk="0" hangingPunct="1">
              <a:lnSpc>
                <a:spcPct val="120000"/>
              </a:lnSpc>
              <a:spcBef>
                <a:spcPts val="0"/>
              </a:spcBef>
              <a:spcAft>
                <a:spcPts val="0"/>
              </a:spcAft>
              <a:buClrTx/>
              <a:buSzTx/>
              <a:buFont typeface="Arial"/>
              <a:buNone/>
              <a:tabLst/>
              <a:defRPr sz="1400" b="0" i="0" baseline="0">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20000"/>
              </a:lnSpc>
              <a:spcBef>
                <a:spcPct val="20000"/>
              </a:spcBef>
              <a:spcAft>
                <a:spcPts val="0"/>
              </a:spcAft>
              <a:buClrTx/>
              <a:buSzTx/>
              <a:buFont typeface="Arial"/>
              <a:buNone/>
              <a:tabLst/>
              <a:defRPr/>
            </a:pPr>
            <a:r>
              <a:rPr lang="en-US" dirty="0"/>
              <a:t>Presenter’s Name</a:t>
            </a:r>
            <a:br>
              <a:rPr lang="en-US" dirty="0"/>
            </a:br>
            <a:r>
              <a:rPr lang="en-US" dirty="0"/>
              <a:t>Presenter’s Title</a:t>
            </a:r>
            <a:br>
              <a:rPr lang="en-US" dirty="0"/>
            </a:br>
            <a:r>
              <a:rPr lang="en-US" dirty="0"/>
              <a:t>Presenter’s Department</a:t>
            </a:r>
            <a:br>
              <a:rPr lang="en-US" dirty="0"/>
            </a:br>
            <a:r>
              <a:rPr lang="en-US" dirty="0"/>
              <a:t>Date</a:t>
            </a:r>
          </a:p>
          <a:p>
            <a:pPr marL="0" marR="0" lvl="0" indent="0" algn="l" defTabSz="457200" rtl="0" eaLnBrk="1" fontAlgn="auto" latinLnBrk="0" hangingPunct="1">
              <a:lnSpc>
                <a:spcPct val="120000"/>
              </a:lnSpc>
              <a:spcBef>
                <a:spcPct val="20000"/>
              </a:spcBef>
              <a:spcAft>
                <a:spcPts val="0"/>
              </a:spcAft>
              <a:buClrTx/>
              <a:buSzTx/>
              <a:buFont typeface="Arial"/>
              <a:buNone/>
              <a:tabLst/>
              <a:defRPr/>
            </a:pPr>
            <a:endParaRPr lang="en-US" dirty="0"/>
          </a:p>
        </p:txBody>
      </p:sp>
      <p:sp>
        <p:nvSpPr>
          <p:cNvPr id="10" name="Text Placeholder 26"/>
          <p:cNvSpPr>
            <a:spLocks noGrp="1"/>
          </p:cNvSpPr>
          <p:nvPr>
            <p:ph type="body" sz="quarter" idx="15" hasCustomPrompt="1"/>
          </p:nvPr>
        </p:nvSpPr>
        <p:spPr>
          <a:xfrm>
            <a:off x="226634" y="3496385"/>
            <a:ext cx="6753633" cy="1204686"/>
          </a:xfrm>
          <a:prstGeom prst="rect">
            <a:avLst/>
          </a:prstGeom>
        </p:spPr>
        <p:txBody>
          <a:bodyPr/>
          <a:lstStyle>
            <a:lvl1pPr marL="0" indent="0">
              <a:lnSpc>
                <a:spcPct val="100000"/>
              </a:lnSpc>
              <a:spcBef>
                <a:spcPts val="0"/>
              </a:spcBef>
              <a:buNone/>
              <a:defRPr sz="2000" b="0" i="1" baseline="0">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line that can be up to 2 lines of text if it </a:t>
            </a:r>
            <a:br>
              <a:rPr lang="en-US" dirty="0"/>
            </a:br>
            <a:r>
              <a:rPr lang="en-US" dirty="0"/>
              <a:t>needs to be</a:t>
            </a:r>
          </a:p>
        </p:txBody>
      </p:sp>
      <p:sp>
        <p:nvSpPr>
          <p:cNvPr id="11" name="Text Placeholder 17"/>
          <p:cNvSpPr>
            <a:spLocks noGrp="1"/>
          </p:cNvSpPr>
          <p:nvPr>
            <p:ph type="body" sz="quarter" idx="13" hasCustomPrompt="1"/>
          </p:nvPr>
        </p:nvSpPr>
        <p:spPr>
          <a:xfrm>
            <a:off x="226632" y="2155151"/>
            <a:ext cx="8529783" cy="1219419"/>
          </a:xfrm>
          <a:prstGeom prst="rect">
            <a:avLst/>
          </a:prstGeom>
        </p:spPr>
        <p:txBody>
          <a:bodyPr/>
          <a:lstStyle>
            <a:lvl1pPr marL="0" indent="0">
              <a:lnSpc>
                <a:spcPct val="100000"/>
              </a:lnSpc>
              <a:spcBef>
                <a:spcPts val="0"/>
              </a:spcBef>
              <a:buNone/>
              <a:defRPr sz="3000" b="1" i="0">
                <a:latin typeface="Arial"/>
                <a:cs typeface="Arial"/>
              </a:defRPr>
            </a:lvl1pPr>
          </a:lstStyle>
          <a:p>
            <a:pPr lvl="0"/>
            <a:r>
              <a:rPr lang="en-US" dirty="0">
                <a:solidFill>
                  <a:schemeClr val="tx1"/>
                </a:solidFill>
              </a:rPr>
              <a:t>One line presentation title</a:t>
            </a:r>
          </a:p>
        </p:txBody>
      </p:sp>
      <p:grpSp>
        <p:nvGrpSpPr>
          <p:cNvPr id="14" name="Group 13"/>
          <p:cNvGrpSpPr/>
          <p:nvPr userDrawn="1"/>
        </p:nvGrpSpPr>
        <p:grpSpPr>
          <a:xfrm>
            <a:off x="-1" y="17762"/>
            <a:ext cx="12188825" cy="742"/>
            <a:chOff x="-1" y="1761975"/>
            <a:chExt cx="12188825" cy="742"/>
          </a:xfrm>
        </p:grpSpPr>
        <p:cxnSp>
          <p:nvCxnSpPr>
            <p:cNvPr id="19" name="Straight Connector 18"/>
            <p:cNvCxnSpPr/>
            <p:nvPr/>
          </p:nvCxnSpPr>
          <p:spPr>
            <a:xfrm flipH="1">
              <a:off x="-1" y="1761975"/>
              <a:ext cx="4058879" cy="0"/>
            </a:xfrm>
            <a:prstGeom prst="line">
              <a:avLst/>
            </a:prstGeom>
            <a:ln w="508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4058878" y="1762717"/>
              <a:ext cx="8129946" cy="0"/>
            </a:xfrm>
            <a:prstGeom prst="line">
              <a:avLst/>
            </a:prstGeom>
            <a:ln w="50800">
              <a:solidFill>
                <a:srgbClr val="90152A"/>
              </a:solidFill>
            </a:ln>
            <a:effectLst/>
          </p:spPr>
          <p:style>
            <a:lnRef idx="2">
              <a:schemeClr val="accent1"/>
            </a:lnRef>
            <a:fillRef idx="0">
              <a:schemeClr val="accent1"/>
            </a:fillRef>
            <a:effectRef idx="1">
              <a:schemeClr val="accent1"/>
            </a:effectRef>
            <a:fontRef idx="minor">
              <a:schemeClr val="tx1"/>
            </a:fontRef>
          </p:style>
        </p:cxnSp>
      </p:grpSp>
      <p:pic>
        <p:nvPicPr>
          <p:cNvPr id="18" name="Picture 17"/>
          <p:cNvPicPr>
            <a:picLocks noChangeAspect="1"/>
          </p:cNvPicPr>
          <p:nvPr userDrawn="1"/>
        </p:nvPicPr>
        <p:blipFill>
          <a:blip r:embed="rId3"/>
          <a:stretch>
            <a:fillRect/>
          </a:stretch>
        </p:blipFill>
        <p:spPr>
          <a:xfrm>
            <a:off x="314666" y="-14942"/>
            <a:ext cx="2672715" cy="1518920"/>
          </a:xfrm>
          <a:prstGeom prst="rect">
            <a:avLst/>
          </a:prstGeom>
        </p:spPr>
      </p:pic>
      <p:grpSp>
        <p:nvGrpSpPr>
          <p:cNvPr id="15" name="Group 14"/>
          <p:cNvGrpSpPr/>
          <p:nvPr userDrawn="1"/>
        </p:nvGrpSpPr>
        <p:grpSpPr>
          <a:xfrm>
            <a:off x="-1" y="6406187"/>
            <a:ext cx="12188825" cy="451813"/>
            <a:chOff x="-1" y="6406187"/>
            <a:chExt cx="12188825" cy="451813"/>
          </a:xfrm>
        </p:grpSpPr>
        <p:sp>
          <p:nvSpPr>
            <p:cNvPr id="16" name="Rectangle 15"/>
            <p:cNvSpPr/>
            <p:nvPr/>
          </p:nvSpPr>
          <p:spPr>
            <a:xfrm>
              <a:off x="-1" y="6406187"/>
              <a:ext cx="12188825" cy="45181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H="1">
              <a:off x="-1" y="6412992"/>
              <a:ext cx="4058879" cy="0"/>
            </a:xfrm>
            <a:prstGeom prst="line">
              <a:avLst/>
            </a:prstGeom>
            <a:ln w="50800">
              <a:solidFill>
                <a:srgbClr val="DF7023"/>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4058878" y="6413734"/>
              <a:ext cx="8129946" cy="0"/>
            </a:xfrm>
            <a:prstGeom prst="line">
              <a:avLst/>
            </a:prstGeom>
            <a:ln w="50800">
              <a:solidFill>
                <a:srgbClr val="0F787D"/>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82285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head and Chart w/ Caption Righ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02605" y="418353"/>
            <a:ext cx="9735251" cy="657412"/>
          </a:xfrm>
          <a:prstGeom prst="rect">
            <a:avLst/>
          </a:prstGeom>
        </p:spPr>
        <p:txBody>
          <a:bodyPr/>
          <a:lstStyle>
            <a:lvl1pPr>
              <a:defRPr sz="3000" b="1" i="0">
                <a:latin typeface="Arial"/>
                <a:cs typeface="Arial"/>
              </a:defRPr>
            </a:lvl1pPr>
          </a:lstStyle>
          <a:p>
            <a:r>
              <a:rPr lang="en-US" dirty="0"/>
              <a:t>Insert Slide Title</a:t>
            </a:r>
          </a:p>
        </p:txBody>
      </p:sp>
      <p:sp>
        <p:nvSpPr>
          <p:cNvPr id="8" name="Text Placeholder 3"/>
          <p:cNvSpPr>
            <a:spLocks noGrp="1"/>
          </p:cNvSpPr>
          <p:nvPr>
            <p:ph type="body" sz="quarter" idx="28" hasCustomPrompt="1"/>
          </p:nvPr>
        </p:nvSpPr>
        <p:spPr>
          <a:xfrm>
            <a:off x="8829448" y="2004541"/>
            <a:ext cx="3027859" cy="3639701"/>
          </a:xfrm>
          <a:prstGeom prst="rect">
            <a:avLst/>
          </a:prstGeom>
        </p:spPr>
        <p:txBody>
          <a:bodyPr vert="horz"/>
          <a:lstStyle>
            <a:lvl1pPr marL="0" indent="0" algn="l">
              <a:buFontTx/>
              <a:buNone/>
              <a:defRPr sz="1100" baseline="0">
                <a:latin typeface="Arial"/>
                <a:cs typeface="Arial"/>
              </a:defRPr>
            </a:lvl1pPr>
            <a:lvl2pPr marL="457200" indent="0" algn="l">
              <a:buFontTx/>
              <a:buNone/>
              <a:defRPr sz="1100"/>
            </a:lvl2pPr>
            <a:lvl3pPr marL="914400" indent="0" algn="l">
              <a:buFontTx/>
              <a:buNone/>
              <a:defRPr sz="1100"/>
            </a:lvl3pPr>
            <a:lvl4pPr marL="1371600" indent="0" algn="l">
              <a:buFontTx/>
              <a:buNone/>
              <a:defRPr sz="1100"/>
            </a:lvl4pPr>
            <a:lvl5pPr marL="1828800" indent="0" algn="l">
              <a:buFontTx/>
              <a:buNone/>
              <a:defRPr sz="1100"/>
            </a:lvl5pPr>
          </a:lstStyle>
          <a:p>
            <a:pPr lvl="0"/>
            <a:r>
              <a:rPr lang="en-US" dirty="0"/>
              <a:t>Insert data caption(s) here.</a:t>
            </a:r>
          </a:p>
        </p:txBody>
      </p:sp>
      <p:sp>
        <p:nvSpPr>
          <p:cNvPr id="10" name="Text Placeholder 3"/>
          <p:cNvSpPr>
            <a:spLocks noGrp="1"/>
          </p:cNvSpPr>
          <p:nvPr>
            <p:ph type="body" sz="quarter" idx="29" hasCustomPrompt="1"/>
          </p:nvPr>
        </p:nvSpPr>
        <p:spPr>
          <a:xfrm>
            <a:off x="8830052" y="1586342"/>
            <a:ext cx="3017581" cy="276225"/>
          </a:xfrm>
          <a:prstGeom prst="rect">
            <a:avLst/>
          </a:prstGeom>
        </p:spPr>
        <p:txBody>
          <a:bodyPr vert="horz" anchor="ctr"/>
          <a:lstStyle>
            <a:lvl1pPr marL="0" indent="0">
              <a:buNone/>
              <a:defRPr sz="1600" b="1" baseline="0">
                <a:latin typeface="Arial"/>
                <a:cs typeface="Arial"/>
              </a:defRPr>
            </a:lvl1pPr>
          </a:lstStyle>
          <a:p>
            <a:pPr lvl="0"/>
            <a:r>
              <a:rPr lang="en-US" dirty="0"/>
              <a:t>Figure Title</a:t>
            </a:r>
          </a:p>
        </p:txBody>
      </p:sp>
      <p:sp>
        <p:nvSpPr>
          <p:cNvPr id="12" name="Content Placeholder 3"/>
          <p:cNvSpPr>
            <a:spLocks noGrp="1"/>
          </p:cNvSpPr>
          <p:nvPr>
            <p:ph sz="half" idx="13"/>
          </p:nvPr>
        </p:nvSpPr>
        <p:spPr>
          <a:xfrm>
            <a:off x="305502" y="1585784"/>
            <a:ext cx="8319357" cy="4537204"/>
          </a:xfrm>
          <a:prstGeom prst="rect">
            <a:avLst/>
          </a:prstGeom>
        </p:spPr>
        <p:txBody>
          <a:bodyPr>
            <a:noAutofit/>
          </a:bodyPr>
          <a:lstStyle>
            <a:lvl1pPr marL="0" indent="0" algn="ctr">
              <a:buNone/>
              <a:defRPr sz="1800" baseline="0">
                <a:latin typeface="Arial"/>
                <a:cs typeface="Arial"/>
              </a:defRPr>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endParaRPr lang="en-US" dirty="0"/>
          </a:p>
          <a:p>
            <a:pPr lvl="0"/>
            <a:endParaRPr lang="en-US" dirty="0"/>
          </a:p>
          <a:p>
            <a:pPr lvl="0"/>
            <a:endParaRPr lang="en-US" dirty="0"/>
          </a:p>
          <a:p>
            <a:pPr lvl="0"/>
            <a:endParaRPr lang="en-US" dirty="0"/>
          </a:p>
          <a:p>
            <a:pPr lvl="0"/>
            <a:endParaRPr lang="en-US" dirty="0"/>
          </a:p>
          <a:p>
            <a:pPr lvl="0"/>
            <a:endParaRPr lang="en-US" dirty="0"/>
          </a:p>
          <a:p>
            <a:pPr lvl="0"/>
            <a:r>
              <a:rPr lang="en-US" dirty="0"/>
              <a:t>Click to Insert Chart or Table</a:t>
            </a:r>
          </a:p>
        </p:txBody>
      </p:sp>
      <p:sp>
        <p:nvSpPr>
          <p:cNvPr id="2" name="Slide Number Placeholder 1"/>
          <p:cNvSpPr>
            <a:spLocks noGrp="1"/>
          </p:cNvSpPr>
          <p:nvPr>
            <p:ph type="sldNum" sz="quarter" idx="30"/>
          </p:nvPr>
        </p:nvSpPr>
        <p:spPr/>
        <p:txBody>
          <a:bodyPr/>
          <a:lstStyle/>
          <a:p>
            <a:fld id="{12342C3A-DD85-7843-B416-BD52AB030D59}" type="slidenum">
              <a:rPr lang="en-US" smtClean="0"/>
              <a:pPr/>
              <a:t>‹#›</a:t>
            </a:fld>
            <a:endParaRPr lang="en-US" dirty="0"/>
          </a:p>
        </p:txBody>
      </p:sp>
    </p:spTree>
    <p:extLst>
      <p:ext uri="{BB962C8B-B14F-4D97-AF65-F5344CB8AC3E}">
        <p14:creationId xmlns:p14="http://schemas.microsoft.com/office/powerpoint/2010/main" val="3210053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gure Only">
    <p:spTree>
      <p:nvGrpSpPr>
        <p:cNvPr id="1" name=""/>
        <p:cNvGrpSpPr/>
        <p:nvPr/>
      </p:nvGrpSpPr>
      <p:grpSpPr>
        <a:xfrm>
          <a:off x="0" y="0"/>
          <a:ext cx="0" cy="0"/>
          <a:chOff x="0" y="0"/>
          <a:chExt cx="0" cy="0"/>
        </a:xfrm>
      </p:grpSpPr>
      <p:sp>
        <p:nvSpPr>
          <p:cNvPr id="5" name="Content Placeholder 3"/>
          <p:cNvSpPr>
            <a:spLocks noGrp="1"/>
          </p:cNvSpPr>
          <p:nvPr>
            <p:ph sz="half" idx="13"/>
          </p:nvPr>
        </p:nvSpPr>
        <p:spPr>
          <a:xfrm>
            <a:off x="302605" y="1585784"/>
            <a:ext cx="11305796" cy="4496172"/>
          </a:xfrm>
          <a:prstGeom prst="rect">
            <a:avLst/>
          </a:prstGeom>
        </p:spPr>
        <p:txBody>
          <a:bodyPr>
            <a:noAutofit/>
          </a:bodyPr>
          <a:lstStyle>
            <a:lvl1pPr marL="0" indent="0" algn="ctr">
              <a:buNone/>
              <a:defRPr sz="1800" baseline="0">
                <a:latin typeface="Arial"/>
                <a:cs typeface="Arial"/>
              </a:defRPr>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endParaRPr lang="en-US" dirty="0"/>
          </a:p>
          <a:p>
            <a:pPr lvl="0"/>
            <a:endParaRPr lang="en-US" dirty="0"/>
          </a:p>
          <a:p>
            <a:pPr lvl="0"/>
            <a:endParaRPr lang="en-US" dirty="0"/>
          </a:p>
          <a:p>
            <a:pPr lvl="0"/>
            <a:endParaRPr lang="en-US" dirty="0"/>
          </a:p>
          <a:p>
            <a:pPr lvl="0"/>
            <a:endParaRPr lang="en-US" dirty="0"/>
          </a:p>
          <a:p>
            <a:pPr lvl="0"/>
            <a:endParaRPr lang="en-US" dirty="0"/>
          </a:p>
          <a:p>
            <a:pPr lvl="0"/>
            <a:r>
              <a:rPr lang="en-US" dirty="0"/>
              <a:t>Click to Insert Chart or Table</a:t>
            </a:r>
          </a:p>
        </p:txBody>
      </p:sp>
      <p:sp>
        <p:nvSpPr>
          <p:cNvPr id="8" name="Title 1"/>
          <p:cNvSpPr>
            <a:spLocks noGrp="1"/>
          </p:cNvSpPr>
          <p:nvPr>
            <p:ph type="title" hasCustomPrompt="1"/>
          </p:nvPr>
        </p:nvSpPr>
        <p:spPr>
          <a:xfrm>
            <a:off x="302605" y="418353"/>
            <a:ext cx="9735251" cy="657412"/>
          </a:xfrm>
          <a:prstGeom prst="rect">
            <a:avLst/>
          </a:prstGeom>
        </p:spPr>
        <p:txBody>
          <a:bodyPr/>
          <a:lstStyle>
            <a:lvl1pPr>
              <a:defRPr sz="3000" b="1" i="0">
                <a:latin typeface="Arial"/>
                <a:cs typeface="Arial"/>
              </a:defRPr>
            </a:lvl1pPr>
          </a:lstStyle>
          <a:p>
            <a:r>
              <a:rPr lang="en-US" dirty="0"/>
              <a:t>Insert Slide Title</a:t>
            </a:r>
          </a:p>
        </p:txBody>
      </p:sp>
      <p:sp>
        <p:nvSpPr>
          <p:cNvPr id="2" name="Slide Number Placeholder 1"/>
          <p:cNvSpPr>
            <a:spLocks noGrp="1"/>
          </p:cNvSpPr>
          <p:nvPr>
            <p:ph type="sldNum" sz="quarter" idx="14"/>
          </p:nvPr>
        </p:nvSpPr>
        <p:spPr/>
        <p:txBody>
          <a:bodyPr/>
          <a:lstStyle/>
          <a:p>
            <a:fld id="{12342C3A-DD85-7843-B416-BD52AB030D59}" type="slidenum">
              <a:rPr lang="en-US" smtClean="0"/>
              <a:pPr/>
              <a:t>‹#›</a:t>
            </a:fld>
            <a:endParaRPr lang="en-US" dirty="0"/>
          </a:p>
        </p:txBody>
      </p:sp>
    </p:spTree>
    <p:extLst>
      <p:ext uri="{BB962C8B-B14F-4D97-AF65-F5344CB8AC3E}">
        <p14:creationId xmlns:p14="http://schemas.microsoft.com/office/powerpoint/2010/main" val="685064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bhead and Data Comparison w/ Caption Bottom">
    <p:spTree>
      <p:nvGrpSpPr>
        <p:cNvPr id="1" name=""/>
        <p:cNvGrpSpPr/>
        <p:nvPr/>
      </p:nvGrpSpPr>
      <p:grpSpPr>
        <a:xfrm>
          <a:off x="0" y="0"/>
          <a:ext cx="0" cy="0"/>
          <a:chOff x="0" y="0"/>
          <a:chExt cx="0" cy="0"/>
        </a:xfrm>
      </p:grpSpPr>
      <p:sp>
        <p:nvSpPr>
          <p:cNvPr id="8" name="Content Placeholder 3"/>
          <p:cNvSpPr>
            <a:spLocks noGrp="1"/>
          </p:cNvSpPr>
          <p:nvPr>
            <p:ph sz="half" idx="13" hasCustomPrompt="1"/>
          </p:nvPr>
        </p:nvSpPr>
        <p:spPr>
          <a:xfrm>
            <a:off x="328906" y="1578920"/>
            <a:ext cx="5621794" cy="3245019"/>
          </a:xfrm>
          <a:prstGeom prst="rect">
            <a:avLst/>
          </a:prstGeom>
        </p:spPr>
        <p:txBody>
          <a:bodyPr>
            <a:noAutofit/>
          </a:bodyPr>
          <a:lstStyle>
            <a:lvl1pPr marL="0" indent="0" algn="ctr">
              <a:buNone/>
              <a:defRPr sz="1800">
                <a:latin typeface="Arial"/>
                <a:cs typeface="Arial"/>
              </a:defRPr>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Comparative Data 1</a:t>
            </a:r>
          </a:p>
        </p:txBody>
      </p:sp>
      <p:sp>
        <p:nvSpPr>
          <p:cNvPr id="9" name="Text Placeholder 3"/>
          <p:cNvSpPr>
            <a:spLocks noGrp="1"/>
          </p:cNvSpPr>
          <p:nvPr>
            <p:ph type="body" sz="quarter" idx="28" hasCustomPrompt="1"/>
          </p:nvPr>
        </p:nvSpPr>
        <p:spPr>
          <a:xfrm>
            <a:off x="328904" y="5043715"/>
            <a:ext cx="5621796" cy="1069133"/>
          </a:xfrm>
          <a:prstGeom prst="rect">
            <a:avLst/>
          </a:prstGeom>
        </p:spPr>
        <p:txBody>
          <a:bodyPr vert="horz"/>
          <a:lstStyle>
            <a:lvl1pPr marL="0" indent="0" algn="l">
              <a:buFontTx/>
              <a:buNone/>
              <a:defRPr sz="1100" baseline="0">
                <a:latin typeface="Arial"/>
                <a:cs typeface="Arial"/>
              </a:defRPr>
            </a:lvl1pPr>
            <a:lvl2pPr marL="457200" indent="0" algn="l">
              <a:buFontTx/>
              <a:buNone/>
              <a:defRPr sz="1100"/>
            </a:lvl2pPr>
            <a:lvl3pPr marL="914400" indent="0" algn="l">
              <a:buFontTx/>
              <a:buNone/>
              <a:defRPr sz="1100"/>
            </a:lvl3pPr>
            <a:lvl4pPr marL="1371600" indent="0" algn="l">
              <a:buFontTx/>
              <a:buNone/>
              <a:defRPr sz="1100"/>
            </a:lvl4pPr>
            <a:lvl5pPr marL="1828800" indent="0" algn="l">
              <a:buFontTx/>
              <a:buNone/>
              <a:defRPr sz="1100"/>
            </a:lvl5pPr>
          </a:lstStyle>
          <a:p>
            <a:pPr lvl="0"/>
            <a:r>
              <a:rPr lang="en-US" dirty="0"/>
              <a:t>Insert data caption(s) here.</a:t>
            </a:r>
          </a:p>
        </p:txBody>
      </p:sp>
      <p:sp>
        <p:nvSpPr>
          <p:cNvPr id="15" name="Content Placeholder 3"/>
          <p:cNvSpPr>
            <a:spLocks noGrp="1"/>
          </p:cNvSpPr>
          <p:nvPr>
            <p:ph sz="half" idx="29" hasCustomPrompt="1"/>
          </p:nvPr>
        </p:nvSpPr>
        <p:spPr>
          <a:xfrm>
            <a:off x="6228651" y="1572054"/>
            <a:ext cx="5622210" cy="3251884"/>
          </a:xfrm>
          <a:prstGeom prst="rect">
            <a:avLst/>
          </a:prstGeom>
        </p:spPr>
        <p:txBody>
          <a:bodyPr>
            <a:noAutofit/>
          </a:bodyPr>
          <a:lstStyle>
            <a:lvl1pPr marL="0" indent="0" algn="ctr">
              <a:buNone/>
              <a:defRPr sz="1800" baseline="0">
                <a:latin typeface="Arial"/>
                <a:cs typeface="Arial"/>
              </a:defRPr>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Comparative Data 2</a:t>
            </a:r>
          </a:p>
        </p:txBody>
      </p:sp>
      <p:sp>
        <p:nvSpPr>
          <p:cNvPr id="16" name="Text Placeholder 3"/>
          <p:cNvSpPr>
            <a:spLocks noGrp="1"/>
          </p:cNvSpPr>
          <p:nvPr>
            <p:ph type="body" sz="quarter" idx="30" hasCustomPrompt="1"/>
          </p:nvPr>
        </p:nvSpPr>
        <p:spPr>
          <a:xfrm>
            <a:off x="6229065" y="5043715"/>
            <a:ext cx="5621796" cy="1069133"/>
          </a:xfrm>
          <a:prstGeom prst="rect">
            <a:avLst/>
          </a:prstGeom>
        </p:spPr>
        <p:txBody>
          <a:bodyPr vert="horz"/>
          <a:lstStyle>
            <a:lvl1pPr marL="0" indent="0" algn="l">
              <a:buFontTx/>
              <a:buNone/>
              <a:defRPr sz="1100" baseline="0">
                <a:latin typeface="Arial"/>
                <a:cs typeface="Arial"/>
              </a:defRPr>
            </a:lvl1pPr>
            <a:lvl2pPr marL="457200" indent="0" algn="l">
              <a:buFontTx/>
              <a:buNone/>
              <a:defRPr sz="1100"/>
            </a:lvl2pPr>
            <a:lvl3pPr marL="914400" indent="0" algn="l">
              <a:buFontTx/>
              <a:buNone/>
              <a:defRPr sz="1100"/>
            </a:lvl3pPr>
            <a:lvl4pPr marL="1371600" indent="0" algn="l">
              <a:buFontTx/>
              <a:buNone/>
              <a:defRPr sz="1100"/>
            </a:lvl4pPr>
            <a:lvl5pPr marL="1828800" indent="0" algn="l">
              <a:buFontTx/>
              <a:buNone/>
              <a:defRPr sz="1100"/>
            </a:lvl5pPr>
          </a:lstStyle>
          <a:p>
            <a:pPr lvl="0"/>
            <a:r>
              <a:rPr lang="en-US" dirty="0"/>
              <a:t>Insert data caption(s) here.</a:t>
            </a:r>
          </a:p>
        </p:txBody>
      </p:sp>
      <p:sp>
        <p:nvSpPr>
          <p:cNvPr id="10" name="Title 1"/>
          <p:cNvSpPr>
            <a:spLocks noGrp="1"/>
          </p:cNvSpPr>
          <p:nvPr>
            <p:ph type="title" hasCustomPrompt="1"/>
          </p:nvPr>
        </p:nvSpPr>
        <p:spPr>
          <a:xfrm>
            <a:off x="302605" y="418353"/>
            <a:ext cx="9735251" cy="657412"/>
          </a:xfrm>
          <a:prstGeom prst="rect">
            <a:avLst/>
          </a:prstGeom>
        </p:spPr>
        <p:txBody>
          <a:bodyPr/>
          <a:lstStyle>
            <a:lvl1pPr>
              <a:defRPr sz="3000" b="1" i="0">
                <a:latin typeface="Arial"/>
                <a:cs typeface="Arial"/>
              </a:defRPr>
            </a:lvl1pPr>
          </a:lstStyle>
          <a:p>
            <a:r>
              <a:rPr lang="en-US" dirty="0"/>
              <a:t>Insert Slide Title</a:t>
            </a:r>
          </a:p>
        </p:txBody>
      </p:sp>
      <p:sp>
        <p:nvSpPr>
          <p:cNvPr id="2" name="Slide Number Placeholder 1"/>
          <p:cNvSpPr>
            <a:spLocks noGrp="1"/>
          </p:cNvSpPr>
          <p:nvPr>
            <p:ph type="sldNum" sz="quarter" idx="31"/>
          </p:nvPr>
        </p:nvSpPr>
        <p:spPr/>
        <p:txBody>
          <a:bodyPr/>
          <a:lstStyle/>
          <a:p>
            <a:fld id="{12342C3A-DD85-7843-B416-BD52AB030D59}" type="slidenum">
              <a:rPr lang="en-US" smtClean="0"/>
              <a:pPr/>
              <a:t>‹#›</a:t>
            </a:fld>
            <a:endParaRPr lang="en-US" dirty="0"/>
          </a:p>
        </p:txBody>
      </p:sp>
    </p:spTree>
    <p:extLst>
      <p:ext uri="{BB962C8B-B14F-4D97-AF65-F5344CB8AC3E}">
        <p14:creationId xmlns:p14="http://schemas.microsoft.com/office/powerpoint/2010/main" val="308676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grpSp>
        <p:nvGrpSpPr>
          <p:cNvPr id="2" name="Group 1"/>
          <p:cNvGrpSpPr/>
          <p:nvPr userDrawn="1"/>
        </p:nvGrpSpPr>
        <p:grpSpPr>
          <a:xfrm>
            <a:off x="-1" y="5092180"/>
            <a:ext cx="12188825" cy="1765820"/>
            <a:chOff x="-1" y="5092180"/>
            <a:chExt cx="12188825" cy="1765820"/>
          </a:xfrm>
        </p:grpSpPr>
        <p:cxnSp>
          <p:nvCxnSpPr>
            <p:cNvPr id="8" name="Straight Connector 7"/>
            <p:cNvCxnSpPr/>
            <p:nvPr/>
          </p:nvCxnSpPr>
          <p:spPr>
            <a:xfrm>
              <a:off x="8129945" y="5092180"/>
              <a:ext cx="4058879" cy="0"/>
            </a:xfrm>
            <a:prstGeom prst="line">
              <a:avLst/>
            </a:prstGeom>
            <a:ln w="50800">
              <a:solidFill>
                <a:srgbClr val="DF7023"/>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 y="5092922"/>
              <a:ext cx="8129946" cy="0"/>
            </a:xfrm>
            <a:prstGeom prst="line">
              <a:avLst/>
            </a:prstGeom>
            <a:ln w="50800">
              <a:solidFill>
                <a:srgbClr val="0F787D"/>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 y="5128391"/>
              <a:ext cx="12188825" cy="172960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Subtitle 2"/>
          <p:cNvSpPr>
            <a:spLocks noGrp="1"/>
          </p:cNvSpPr>
          <p:nvPr userDrawn="1">
            <p:ph type="subTitle" idx="1" hasCustomPrompt="1"/>
          </p:nvPr>
        </p:nvSpPr>
        <p:spPr>
          <a:xfrm>
            <a:off x="1828324" y="5240939"/>
            <a:ext cx="8532178" cy="1298388"/>
          </a:xfrm>
          <a:prstGeom prst="rect">
            <a:avLst/>
          </a:prstGeom>
        </p:spPr>
        <p:txBody>
          <a:bodyPr anchor="ctr"/>
          <a:lstStyle>
            <a:lvl1pPr marL="0" indent="0" algn="ctr">
              <a:lnSpc>
                <a:spcPct val="120000"/>
              </a:lnSpc>
              <a:spcBef>
                <a:spcPts val="0"/>
              </a:spcBef>
              <a:buNone/>
              <a:defRPr sz="1800" b="0" i="0" baseline="0">
                <a:solidFill>
                  <a:schemeClr val="tx1">
                    <a:lumMod val="75000"/>
                    <a:lumOff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Presenter Name Here</a:t>
            </a:r>
            <a:br>
              <a:rPr lang="en-US" dirty="0"/>
            </a:br>
            <a:r>
              <a:rPr lang="en-US" dirty="0"/>
              <a:t>Email Here</a:t>
            </a:r>
            <a:br>
              <a:rPr lang="en-US" dirty="0"/>
            </a:br>
            <a:r>
              <a:rPr lang="en-US" dirty="0"/>
              <a:t>Phone Here</a:t>
            </a:r>
          </a:p>
        </p:txBody>
      </p:sp>
      <p:pic>
        <p:nvPicPr>
          <p:cNvPr id="4" name="Picture 3" descr="Stevens-Secondary-PMSColor-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7528" y="678405"/>
            <a:ext cx="3580638" cy="3059049"/>
          </a:xfrm>
          <a:prstGeom prst="rect">
            <a:avLst/>
          </a:prstGeom>
        </p:spPr>
      </p:pic>
      <p:pic>
        <p:nvPicPr>
          <p:cNvPr id="5" name="Picture 4"/>
          <p:cNvPicPr>
            <a:picLocks noChangeAspect="1"/>
          </p:cNvPicPr>
          <p:nvPr userDrawn="1"/>
        </p:nvPicPr>
        <p:blipFill>
          <a:blip r:embed="rId3"/>
          <a:stretch>
            <a:fillRect/>
          </a:stretch>
        </p:blipFill>
        <p:spPr>
          <a:xfrm>
            <a:off x="4871521" y="4263995"/>
            <a:ext cx="2438400" cy="368300"/>
          </a:xfrm>
          <a:prstGeom prst="rect">
            <a:avLst/>
          </a:prstGeom>
        </p:spPr>
      </p:pic>
    </p:spTree>
    <p:extLst>
      <p:ext uri="{BB962C8B-B14F-4D97-AF65-F5344CB8AC3E}">
        <p14:creationId xmlns:p14="http://schemas.microsoft.com/office/powerpoint/2010/main" val="310938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head w/ Bullets">
    <p:spTree>
      <p:nvGrpSpPr>
        <p:cNvPr id="1" name=""/>
        <p:cNvGrpSpPr/>
        <p:nvPr/>
      </p:nvGrpSpPr>
      <p:grpSpPr>
        <a:xfrm>
          <a:off x="0" y="0"/>
          <a:ext cx="0" cy="0"/>
          <a:chOff x="0" y="0"/>
          <a:chExt cx="0" cy="0"/>
        </a:xfrm>
      </p:grpSpPr>
      <p:sp>
        <p:nvSpPr>
          <p:cNvPr id="6" name="Text Placeholder 2"/>
          <p:cNvSpPr>
            <a:spLocks noGrp="1"/>
          </p:cNvSpPr>
          <p:nvPr>
            <p:ph type="body" sz="quarter" idx="12" hasCustomPrompt="1"/>
          </p:nvPr>
        </p:nvSpPr>
        <p:spPr>
          <a:xfrm>
            <a:off x="302605" y="1708726"/>
            <a:ext cx="11585731" cy="4385167"/>
          </a:xfrm>
          <a:prstGeom prst="rect">
            <a:avLst/>
          </a:prstGeom>
        </p:spPr>
        <p:txBody>
          <a:bodyPr vert="horz"/>
          <a:lstStyle>
            <a:lvl1pPr marL="285750" indent="-285750">
              <a:spcBef>
                <a:spcPts val="0"/>
              </a:spcBef>
              <a:spcAft>
                <a:spcPts val="1200"/>
              </a:spcAft>
              <a:buFont typeface="Arial" panose="020B0604020202020204" pitchFamily="34" charset="0"/>
              <a:buChar char="•"/>
              <a:defRPr sz="1600" b="0" i="0">
                <a:latin typeface="Arial"/>
                <a:cs typeface="Arial"/>
              </a:defRPr>
            </a:lvl1pPr>
            <a:lvl2pPr marL="742950" indent="-285750">
              <a:spcBef>
                <a:spcPts val="0"/>
              </a:spcBef>
              <a:spcAft>
                <a:spcPts val="1200"/>
              </a:spcAft>
              <a:buFont typeface="Arial"/>
              <a:buChar char="•"/>
              <a:defRPr sz="1400" b="0" i="0">
                <a:latin typeface="Arial"/>
                <a:cs typeface="Arial"/>
              </a:defRPr>
            </a:lvl2pPr>
            <a:lvl3pPr marL="1143000" indent="-228600">
              <a:spcBef>
                <a:spcPts val="0"/>
              </a:spcBef>
              <a:spcAft>
                <a:spcPts val="1200"/>
              </a:spcAft>
              <a:buFont typeface="Arial"/>
              <a:buChar char="•"/>
              <a:defRPr sz="1200" b="0" i="0" baseline="0">
                <a:latin typeface="Arial"/>
                <a:cs typeface="Arial"/>
              </a:defRPr>
            </a:lvl3pPr>
            <a:lvl4pPr marL="1657350" indent="-285750">
              <a:spcBef>
                <a:spcPts val="0"/>
              </a:spcBef>
              <a:spcAft>
                <a:spcPts val="1200"/>
              </a:spcAft>
              <a:buFont typeface="Arial"/>
              <a:buChar char="•"/>
              <a:defRPr sz="1000" b="0" i="0" baseline="0">
                <a:latin typeface="Arial"/>
                <a:cs typeface="Arial"/>
              </a:defRPr>
            </a:lvl4pPr>
            <a:lvl5pPr marL="2057400" indent="-228600">
              <a:spcBef>
                <a:spcPts val="0"/>
              </a:spcBef>
              <a:spcAft>
                <a:spcPts val="1200"/>
              </a:spcAft>
              <a:buFont typeface="Arial"/>
              <a:buChar char="•"/>
              <a:defRPr sz="1000" b="0" i="0">
                <a:latin typeface="Arial"/>
                <a:cs typeface="Arial"/>
              </a:defRPr>
            </a:lvl5pPr>
          </a:lstStyle>
          <a:p>
            <a:pPr lvl="0"/>
            <a:r>
              <a:rPr lang="en-US" dirty="0"/>
              <a:t>Insert Bullets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4"/>
          </p:nvPr>
        </p:nvSpPr>
        <p:spPr>
          <a:xfrm>
            <a:off x="11353683" y="6449009"/>
            <a:ext cx="635332" cy="365125"/>
          </a:xfrm>
          <a:prstGeom prst="rect">
            <a:avLst/>
          </a:prstGeom>
        </p:spPr>
        <p:txBody>
          <a:bodyPr/>
          <a:lstStyle/>
          <a:p>
            <a:fld id="{12342C3A-DD85-7843-B416-BD52AB030D59}" type="slidenum">
              <a:rPr lang="en-US" smtClean="0"/>
              <a:pPr/>
              <a:t>‹#›</a:t>
            </a:fld>
            <a:endParaRPr lang="en-US" dirty="0"/>
          </a:p>
        </p:txBody>
      </p:sp>
      <p:sp>
        <p:nvSpPr>
          <p:cNvPr id="9" name="Title 1"/>
          <p:cNvSpPr>
            <a:spLocks noGrp="1"/>
          </p:cNvSpPr>
          <p:nvPr>
            <p:ph type="title" hasCustomPrompt="1"/>
          </p:nvPr>
        </p:nvSpPr>
        <p:spPr>
          <a:xfrm>
            <a:off x="302605" y="418354"/>
            <a:ext cx="9735251" cy="535863"/>
          </a:xfrm>
          <a:prstGeom prst="rect">
            <a:avLst/>
          </a:prstGeom>
        </p:spPr>
        <p:txBody>
          <a:bodyPr/>
          <a:lstStyle>
            <a:lvl1pPr>
              <a:defRPr sz="3000" b="1" i="0">
                <a:latin typeface="Arial"/>
                <a:cs typeface="Arial"/>
              </a:defRPr>
            </a:lvl1pPr>
          </a:lstStyle>
          <a:p>
            <a:r>
              <a:rPr lang="en-US" dirty="0"/>
              <a:t>Insert Slide Title</a:t>
            </a:r>
          </a:p>
        </p:txBody>
      </p:sp>
      <p:sp>
        <p:nvSpPr>
          <p:cNvPr id="10" name="Text Placeholder 4"/>
          <p:cNvSpPr>
            <a:spLocks noGrp="1"/>
          </p:cNvSpPr>
          <p:nvPr>
            <p:ph type="body" sz="quarter" idx="13" hasCustomPrompt="1"/>
          </p:nvPr>
        </p:nvSpPr>
        <p:spPr>
          <a:xfrm>
            <a:off x="302606" y="1006103"/>
            <a:ext cx="9764792" cy="408060"/>
          </a:xfrm>
          <a:prstGeom prst="rect">
            <a:avLst/>
          </a:prstGeom>
        </p:spPr>
        <p:txBody>
          <a:bodyPr vert="horz" wrap="none" anchor="t" anchorCtr="0"/>
          <a:lstStyle>
            <a:lvl1pPr marL="0" indent="0">
              <a:spcBef>
                <a:spcPts val="0"/>
              </a:spcBef>
              <a:buNone/>
              <a:defRPr sz="1800" b="0" i="0">
                <a:latin typeface="Arial"/>
                <a:cs typeface="Arial"/>
              </a:defRPr>
            </a:lvl1pPr>
            <a:lvl3pPr marL="914400" indent="0">
              <a:buNone/>
              <a:defRPr sz="2700"/>
            </a:lvl3pPr>
            <a:lvl4pPr marL="1371600" indent="0">
              <a:buNone/>
              <a:defRPr sz="2700"/>
            </a:lvl4pPr>
            <a:lvl5pPr marL="1828800" indent="0">
              <a:buNone/>
              <a:defRPr sz="2700"/>
            </a:lvl5pPr>
          </a:lstStyle>
          <a:p>
            <a:r>
              <a:rPr lang="en-US" dirty="0"/>
              <a:t>Insert Subhead</a:t>
            </a:r>
          </a:p>
        </p:txBody>
      </p:sp>
    </p:spTree>
    <p:extLst>
      <p:ext uri="{BB962C8B-B14F-4D97-AF65-F5344CB8AC3E}">
        <p14:creationId xmlns:p14="http://schemas.microsoft.com/office/powerpoint/2010/main" val="3620896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head w/ Bullets 2 col">
    <p:spTree>
      <p:nvGrpSpPr>
        <p:cNvPr id="1" name=""/>
        <p:cNvGrpSpPr/>
        <p:nvPr/>
      </p:nvGrpSpPr>
      <p:grpSpPr>
        <a:xfrm>
          <a:off x="0" y="0"/>
          <a:ext cx="0" cy="0"/>
          <a:chOff x="0" y="0"/>
          <a:chExt cx="0" cy="0"/>
        </a:xfrm>
      </p:grpSpPr>
      <p:sp>
        <p:nvSpPr>
          <p:cNvPr id="2" name="Slide Number Placeholder 1"/>
          <p:cNvSpPr>
            <a:spLocks noGrp="1"/>
          </p:cNvSpPr>
          <p:nvPr>
            <p:ph type="sldNum" sz="quarter" idx="15"/>
          </p:nvPr>
        </p:nvSpPr>
        <p:spPr>
          <a:xfrm>
            <a:off x="11353683" y="6449009"/>
            <a:ext cx="635332" cy="365125"/>
          </a:xfrm>
          <a:prstGeom prst="rect">
            <a:avLst/>
          </a:prstGeom>
        </p:spPr>
        <p:txBody>
          <a:bodyPr/>
          <a:lstStyle/>
          <a:p>
            <a:fld id="{12342C3A-DD85-7843-B416-BD52AB030D59}" type="slidenum">
              <a:rPr lang="en-US" smtClean="0"/>
              <a:pPr/>
              <a:t>‹#›</a:t>
            </a:fld>
            <a:endParaRPr lang="en-US" dirty="0"/>
          </a:p>
        </p:txBody>
      </p:sp>
      <p:sp>
        <p:nvSpPr>
          <p:cNvPr id="11" name="Text Placeholder 2"/>
          <p:cNvSpPr>
            <a:spLocks noGrp="1"/>
          </p:cNvSpPr>
          <p:nvPr>
            <p:ph type="body" sz="quarter" idx="12" hasCustomPrompt="1"/>
          </p:nvPr>
        </p:nvSpPr>
        <p:spPr>
          <a:xfrm>
            <a:off x="302605" y="1709351"/>
            <a:ext cx="5654546" cy="4384542"/>
          </a:xfrm>
          <a:prstGeom prst="rect">
            <a:avLst/>
          </a:prstGeom>
        </p:spPr>
        <p:txBody>
          <a:bodyPr vert="horz"/>
          <a:lstStyle>
            <a:lvl1pPr marL="285750" indent="-285750">
              <a:spcBef>
                <a:spcPts val="0"/>
              </a:spcBef>
              <a:spcAft>
                <a:spcPts val="1200"/>
              </a:spcAft>
              <a:buFont typeface="Arial" panose="020B0604020202020204" pitchFamily="34" charset="0"/>
              <a:buChar char="•"/>
              <a:defRPr sz="1600" b="0" i="0">
                <a:latin typeface="Arial"/>
                <a:cs typeface="Arial"/>
              </a:defRPr>
            </a:lvl1pPr>
            <a:lvl2pPr marL="742950" indent="-285750">
              <a:spcBef>
                <a:spcPts val="0"/>
              </a:spcBef>
              <a:spcAft>
                <a:spcPts val="1200"/>
              </a:spcAft>
              <a:buFont typeface="Arial"/>
              <a:buChar char="•"/>
              <a:defRPr sz="1400" b="0" i="0">
                <a:latin typeface="Arial"/>
                <a:cs typeface="Arial"/>
              </a:defRPr>
            </a:lvl2pPr>
            <a:lvl3pPr marL="1143000" indent="-228600">
              <a:spcBef>
                <a:spcPts val="0"/>
              </a:spcBef>
              <a:spcAft>
                <a:spcPts val="1200"/>
              </a:spcAft>
              <a:buFont typeface="Arial"/>
              <a:buChar char="•"/>
              <a:defRPr sz="1200" b="0" i="0" baseline="0">
                <a:latin typeface="Arial"/>
                <a:cs typeface="Arial"/>
              </a:defRPr>
            </a:lvl3pPr>
            <a:lvl4pPr marL="1657350" indent="-285750">
              <a:spcBef>
                <a:spcPts val="0"/>
              </a:spcBef>
              <a:spcAft>
                <a:spcPts val="1200"/>
              </a:spcAft>
              <a:buFont typeface="Arial"/>
              <a:buChar char="•"/>
              <a:defRPr sz="1000" b="0" i="0" baseline="0">
                <a:latin typeface="Arial"/>
                <a:cs typeface="Arial"/>
              </a:defRPr>
            </a:lvl4pPr>
            <a:lvl5pPr marL="2057400" indent="-228600">
              <a:spcBef>
                <a:spcPts val="0"/>
              </a:spcBef>
              <a:spcAft>
                <a:spcPts val="1200"/>
              </a:spcAft>
              <a:buFont typeface="Arial"/>
              <a:buChar char="•"/>
              <a:defRPr sz="1000" b="0" i="0">
                <a:latin typeface="Arial"/>
                <a:cs typeface="Arial"/>
              </a:defRPr>
            </a:lvl5pPr>
          </a:lstStyle>
          <a:p>
            <a:pPr lvl="0"/>
            <a:r>
              <a:rPr lang="en-US" dirty="0"/>
              <a:t>Insert Bullets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hasCustomPrompt="1"/>
          </p:nvPr>
        </p:nvSpPr>
        <p:spPr>
          <a:xfrm>
            <a:off x="302605" y="418354"/>
            <a:ext cx="9735251" cy="535863"/>
          </a:xfrm>
          <a:prstGeom prst="rect">
            <a:avLst/>
          </a:prstGeom>
        </p:spPr>
        <p:txBody>
          <a:bodyPr/>
          <a:lstStyle>
            <a:lvl1pPr>
              <a:defRPr sz="3000" b="1" i="0">
                <a:latin typeface="Arial"/>
                <a:cs typeface="Arial"/>
              </a:defRPr>
            </a:lvl1pPr>
          </a:lstStyle>
          <a:p>
            <a:r>
              <a:rPr lang="en-US" dirty="0"/>
              <a:t>Insert Slide Title</a:t>
            </a:r>
          </a:p>
        </p:txBody>
      </p:sp>
      <p:sp>
        <p:nvSpPr>
          <p:cNvPr id="14" name="Text Placeholder 4"/>
          <p:cNvSpPr>
            <a:spLocks noGrp="1"/>
          </p:cNvSpPr>
          <p:nvPr>
            <p:ph type="body" sz="quarter" idx="13" hasCustomPrompt="1"/>
          </p:nvPr>
        </p:nvSpPr>
        <p:spPr>
          <a:xfrm>
            <a:off x="302605" y="1006103"/>
            <a:ext cx="9726309" cy="408060"/>
          </a:xfrm>
          <a:prstGeom prst="rect">
            <a:avLst/>
          </a:prstGeom>
        </p:spPr>
        <p:txBody>
          <a:bodyPr vert="horz" wrap="none" anchor="t" anchorCtr="0"/>
          <a:lstStyle>
            <a:lvl1pPr marL="0" indent="0">
              <a:spcBef>
                <a:spcPts val="0"/>
              </a:spcBef>
              <a:buNone/>
              <a:defRPr sz="1800" b="0" i="0">
                <a:latin typeface="Arial"/>
                <a:cs typeface="Arial"/>
              </a:defRPr>
            </a:lvl1pPr>
            <a:lvl3pPr marL="914400" indent="0">
              <a:buNone/>
              <a:defRPr sz="2700"/>
            </a:lvl3pPr>
            <a:lvl4pPr marL="1371600" indent="0">
              <a:buNone/>
              <a:defRPr sz="2700"/>
            </a:lvl4pPr>
            <a:lvl5pPr marL="1828800" indent="0">
              <a:buNone/>
              <a:defRPr sz="2700"/>
            </a:lvl5pPr>
          </a:lstStyle>
          <a:p>
            <a:r>
              <a:rPr lang="en-US" dirty="0"/>
              <a:t>Insert Subhead</a:t>
            </a:r>
          </a:p>
        </p:txBody>
      </p:sp>
      <p:sp>
        <p:nvSpPr>
          <p:cNvPr id="15" name="Text Placeholder 2"/>
          <p:cNvSpPr>
            <a:spLocks noGrp="1"/>
          </p:cNvSpPr>
          <p:nvPr>
            <p:ph type="body" sz="quarter" idx="16" hasCustomPrompt="1"/>
          </p:nvPr>
        </p:nvSpPr>
        <p:spPr>
          <a:xfrm>
            <a:off x="6168248" y="1709351"/>
            <a:ext cx="5654546" cy="4384542"/>
          </a:xfrm>
          <a:prstGeom prst="rect">
            <a:avLst/>
          </a:prstGeom>
        </p:spPr>
        <p:txBody>
          <a:bodyPr vert="horz"/>
          <a:lstStyle>
            <a:lvl1pPr marL="285750" indent="-285750">
              <a:spcBef>
                <a:spcPts val="0"/>
              </a:spcBef>
              <a:spcAft>
                <a:spcPts val="1200"/>
              </a:spcAft>
              <a:buFont typeface="Arial" panose="020B0604020202020204" pitchFamily="34" charset="0"/>
              <a:buChar char="•"/>
              <a:defRPr sz="1600" b="0" i="0">
                <a:latin typeface="Arial"/>
                <a:cs typeface="Arial"/>
              </a:defRPr>
            </a:lvl1pPr>
            <a:lvl2pPr marL="742950" indent="-285750">
              <a:spcBef>
                <a:spcPts val="0"/>
              </a:spcBef>
              <a:spcAft>
                <a:spcPts val="1200"/>
              </a:spcAft>
              <a:buFont typeface="Arial"/>
              <a:buChar char="•"/>
              <a:defRPr sz="1400" b="0" i="0">
                <a:latin typeface="Arial"/>
                <a:cs typeface="Arial"/>
              </a:defRPr>
            </a:lvl2pPr>
            <a:lvl3pPr marL="1143000" indent="-228600">
              <a:spcBef>
                <a:spcPts val="0"/>
              </a:spcBef>
              <a:spcAft>
                <a:spcPts val="1200"/>
              </a:spcAft>
              <a:buFont typeface="Arial"/>
              <a:buChar char="•"/>
              <a:defRPr sz="1200" b="0" i="0" baseline="0">
                <a:latin typeface="Arial"/>
                <a:cs typeface="Arial"/>
              </a:defRPr>
            </a:lvl3pPr>
            <a:lvl4pPr marL="1657350" indent="-285750">
              <a:spcBef>
                <a:spcPts val="0"/>
              </a:spcBef>
              <a:spcAft>
                <a:spcPts val="1200"/>
              </a:spcAft>
              <a:buFont typeface="Arial"/>
              <a:buChar char="•"/>
              <a:defRPr sz="1000" b="0" i="0" baseline="0">
                <a:latin typeface="Arial"/>
                <a:cs typeface="Arial"/>
              </a:defRPr>
            </a:lvl4pPr>
            <a:lvl5pPr marL="2057400" indent="-228600">
              <a:spcBef>
                <a:spcPts val="0"/>
              </a:spcBef>
              <a:spcAft>
                <a:spcPts val="1200"/>
              </a:spcAft>
              <a:buFont typeface="Arial"/>
              <a:buChar char="•"/>
              <a:defRPr sz="1000" b="0" i="0">
                <a:latin typeface="Arial"/>
                <a:cs typeface="Arial"/>
              </a:defRPr>
            </a:lvl5pPr>
          </a:lstStyle>
          <a:p>
            <a:pPr lvl="0"/>
            <a:r>
              <a:rPr lang="en-US" dirty="0"/>
              <a:t>Insert Bullets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7261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head w/ No Bullets">
    <p:spTree>
      <p:nvGrpSpPr>
        <p:cNvPr id="1" name=""/>
        <p:cNvGrpSpPr/>
        <p:nvPr/>
      </p:nvGrpSpPr>
      <p:grpSpPr>
        <a:xfrm>
          <a:off x="0" y="0"/>
          <a:ext cx="0" cy="0"/>
          <a:chOff x="0" y="0"/>
          <a:chExt cx="0" cy="0"/>
        </a:xfrm>
      </p:grpSpPr>
      <p:sp>
        <p:nvSpPr>
          <p:cNvPr id="11" name="Text Placeholder 2"/>
          <p:cNvSpPr>
            <a:spLocks noGrp="1"/>
          </p:cNvSpPr>
          <p:nvPr>
            <p:ph type="body" sz="quarter" idx="12" hasCustomPrompt="1"/>
          </p:nvPr>
        </p:nvSpPr>
        <p:spPr>
          <a:xfrm>
            <a:off x="302605" y="1709352"/>
            <a:ext cx="11585731" cy="4384543"/>
          </a:xfrm>
          <a:prstGeom prst="rect">
            <a:avLst/>
          </a:prstGeom>
        </p:spPr>
        <p:txBody>
          <a:bodyPr vert="horz"/>
          <a:lstStyle>
            <a:lvl1pPr marL="0" indent="0">
              <a:spcBef>
                <a:spcPts val="0"/>
              </a:spcBef>
              <a:spcAft>
                <a:spcPts val="1200"/>
              </a:spcAft>
              <a:buFontTx/>
              <a:buNone/>
              <a:defRPr sz="1600" b="0" i="0">
                <a:latin typeface="Arial"/>
                <a:cs typeface="Arial"/>
              </a:defRPr>
            </a:lvl1pPr>
            <a:lvl2pPr marL="457200" indent="0">
              <a:spcBef>
                <a:spcPts val="0"/>
              </a:spcBef>
              <a:spcAft>
                <a:spcPts val="1200"/>
              </a:spcAft>
              <a:buFontTx/>
              <a:buNone/>
              <a:defRPr sz="1600" b="0" i="0">
                <a:latin typeface="Arial"/>
                <a:cs typeface="Arial"/>
              </a:defRPr>
            </a:lvl2pPr>
            <a:lvl3pPr marL="914400" indent="0">
              <a:spcBef>
                <a:spcPts val="0"/>
              </a:spcBef>
              <a:spcAft>
                <a:spcPts val="1200"/>
              </a:spcAft>
              <a:buFontTx/>
              <a:buNone/>
              <a:defRPr sz="1400" b="0" i="0" baseline="0">
                <a:latin typeface="Arial"/>
                <a:cs typeface="Arial"/>
              </a:defRPr>
            </a:lvl3pPr>
            <a:lvl4pPr marL="1371600" indent="0">
              <a:spcBef>
                <a:spcPts val="0"/>
              </a:spcBef>
              <a:spcAft>
                <a:spcPts val="1200"/>
              </a:spcAft>
              <a:buFontTx/>
              <a:buNone/>
              <a:defRPr sz="1200" b="0" i="0" baseline="0">
                <a:latin typeface="Arial"/>
                <a:cs typeface="Arial"/>
              </a:defRPr>
            </a:lvl4pPr>
            <a:lvl5pPr marL="1828800" indent="0">
              <a:spcBef>
                <a:spcPts val="0"/>
              </a:spcBef>
              <a:spcAft>
                <a:spcPts val="1200"/>
              </a:spcAft>
              <a:buFontTx/>
              <a:buNone/>
              <a:defRPr sz="1000" b="0" i="0">
                <a:latin typeface="Arial"/>
                <a:cs typeface="Arial"/>
              </a:defRPr>
            </a:lvl5pPr>
          </a:lstStyle>
          <a:p>
            <a:pPr lvl="0"/>
            <a:r>
              <a:rPr lang="en-US" dirty="0"/>
              <a:t>Insert Text Here</a:t>
            </a:r>
          </a:p>
        </p:txBody>
      </p:sp>
      <p:sp>
        <p:nvSpPr>
          <p:cNvPr id="13" name="Title 1"/>
          <p:cNvSpPr>
            <a:spLocks noGrp="1"/>
          </p:cNvSpPr>
          <p:nvPr>
            <p:ph type="title" hasCustomPrompt="1"/>
          </p:nvPr>
        </p:nvSpPr>
        <p:spPr>
          <a:xfrm>
            <a:off x="302605" y="418354"/>
            <a:ext cx="9735251" cy="535863"/>
          </a:xfrm>
          <a:prstGeom prst="rect">
            <a:avLst/>
          </a:prstGeom>
        </p:spPr>
        <p:txBody>
          <a:bodyPr/>
          <a:lstStyle>
            <a:lvl1pPr>
              <a:defRPr sz="3000" b="1" i="0">
                <a:latin typeface="Arial"/>
                <a:cs typeface="Arial"/>
              </a:defRPr>
            </a:lvl1pPr>
          </a:lstStyle>
          <a:p>
            <a:r>
              <a:rPr lang="en-US" dirty="0"/>
              <a:t>Insert Slide Title</a:t>
            </a:r>
          </a:p>
        </p:txBody>
      </p:sp>
      <p:sp>
        <p:nvSpPr>
          <p:cNvPr id="4" name="Slide Number Placeholder 3"/>
          <p:cNvSpPr>
            <a:spLocks noGrp="1"/>
          </p:cNvSpPr>
          <p:nvPr>
            <p:ph type="sldNum" sz="quarter" idx="14"/>
          </p:nvPr>
        </p:nvSpPr>
        <p:spPr>
          <a:xfrm>
            <a:off x="11353683" y="6449009"/>
            <a:ext cx="635332" cy="365125"/>
          </a:xfrm>
          <a:prstGeom prst="rect">
            <a:avLst/>
          </a:prstGeom>
        </p:spPr>
        <p:txBody>
          <a:bodyPr/>
          <a:lstStyle/>
          <a:p>
            <a:fld id="{12342C3A-DD85-7843-B416-BD52AB030D59}" type="slidenum">
              <a:rPr lang="en-US" smtClean="0"/>
              <a:pPr/>
              <a:t>‹#›</a:t>
            </a:fld>
            <a:endParaRPr lang="en-US" dirty="0"/>
          </a:p>
        </p:txBody>
      </p:sp>
      <p:sp>
        <p:nvSpPr>
          <p:cNvPr id="6" name="Text Placeholder 4"/>
          <p:cNvSpPr>
            <a:spLocks noGrp="1"/>
          </p:cNvSpPr>
          <p:nvPr>
            <p:ph type="body" sz="quarter" idx="13" hasCustomPrompt="1"/>
          </p:nvPr>
        </p:nvSpPr>
        <p:spPr>
          <a:xfrm>
            <a:off x="302605" y="1006103"/>
            <a:ext cx="11585731" cy="408060"/>
          </a:xfrm>
          <a:prstGeom prst="rect">
            <a:avLst/>
          </a:prstGeom>
        </p:spPr>
        <p:txBody>
          <a:bodyPr vert="horz" wrap="none" anchor="t" anchorCtr="0"/>
          <a:lstStyle>
            <a:lvl1pPr marL="0" indent="0">
              <a:spcBef>
                <a:spcPts val="0"/>
              </a:spcBef>
              <a:buNone/>
              <a:defRPr sz="1800" b="0" i="0">
                <a:latin typeface="Arial"/>
                <a:cs typeface="Arial"/>
              </a:defRPr>
            </a:lvl1pPr>
            <a:lvl3pPr marL="914400" indent="0">
              <a:buNone/>
              <a:defRPr sz="2700"/>
            </a:lvl3pPr>
            <a:lvl4pPr marL="1371600" indent="0">
              <a:buNone/>
              <a:defRPr sz="2700"/>
            </a:lvl4pPr>
            <a:lvl5pPr marL="1828800" indent="0">
              <a:buNone/>
              <a:defRPr sz="2700"/>
            </a:lvl5pPr>
          </a:lstStyle>
          <a:p>
            <a:r>
              <a:rPr lang="en-US" dirty="0"/>
              <a:t>Insert Subhead</a:t>
            </a:r>
          </a:p>
        </p:txBody>
      </p:sp>
    </p:spTree>
    <p:extLst>
      <p:ext uri="{BB962C8B-B14F-4D97-AF65-F5344CB8AC3E}">
        <p14:creationId xmlns:p14="http://schemas.microsoft.com/office/powerpoint/2010/main" val="2172887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head w/ No Bullets 2 col">
    <p:spTree>
      <p:nvGrpSpPr>
        <p:cNvPr id="1" name=""/>
        <p:cNvGrpSpPr/>
        <p:nvPr/>
      </p:nvGrpSpPr>
      <p:grpSpPr>
        <a:xfrm>
          <a:off x="0" y="0"/>
          <a:ext cx="0" cy="0"/>
          <a:chOff x="0" y="0"/>
          <a:chExt cx="0" cy="0"/>
        </a:xfrm>
      </p:grpSpPr>
      <p:sp>
        <p:nvSpPr>
          <p:cNvPr id="2" name="Slide Number Placeholder 1"/>
          <p:cNvSpPr>
            <a:spLocks noGrp="1"/>
          </p:cNvSpPr>
          <p:nvPr>
            <p:ph type="sldNum" sz="quarter" idx="15"/>
          </p:nvPr>
        </p:nvSpPr>
        <p:spPr>
          <a:xfrm>
            <a:off x="11353683" y="6449009"/>
            <a:ext cx="635332" cy="365125"/>
          </a:xfrm>
          <a:prstGeom prst="rect">
            <a:avLst/>
          </a:prstGeom>
        </p:spPr>
        <p:txBody>
          <a:bodyPr/>
          <a:lstStyle/>
          <a:p>
            <a:fld id="{12342C3A-DD85-7843-B416-BD52AB030D59}" type="slidenum">
              <a:rPr lang="en-US" smtClean="0"/>
              <a:pPr/>
              <a:t>‹#›</a:t>
            </a:fld>
            <a:endParaRPr lang="en-US" dirty="0"/>
          </a:p>
        </p:txBody>
      </p:sp>
      <p:sp>
        <p:nvSpPr>
          <p:cNvPr id="9" name="Text Placeholder 2"/>
          <p:cNvSpPr>
            <a:spLocks noGrp="1"/>
          </p:cNvSpPr>
          <p:nvPr>
            <p:ph type="body" sz="quarter" idx="12" hasCustomPrompt="1"/>
          </p:nvPr>
        </p:nvSpPr>
        <p:spPr>
          <a:xfrm>
            <a:off x="302606" y="1709352"/>
            <a:ext cx="5617943" cy="4384543"/>
          </a:xfrm>
          <a:prstGeom prst="rect">
            <a:avLst/>
          </a:prstGeom>
        </p:spPr>
        <p:txBody>
          <a:bodyPr vert="horz"/>
          <a:lstStyle>
            <a:lvl1pPr marL="0" indent="0">
              <a:spcBef>
                <a:spcPts val="0"/>
              </a:spcBef>
              <a:spcAft>
                <a:spcPts val="1200"/>
              </a:spcAft>
              <a:buFontTx/>
              <a:buNone/>
              <a:defRPr sz="1600" b="0" i="0">
                <a:latin typeface="Arial"/>
                <a:cs typeface="Arial"/>
              </a:defRPr>
            </a:lvl1pPr>
            <a:lvl2pPr marL="457200" indent="0">
              <a:spcBef>
                <a:spcPts val="0"/>
              </a:spcBef>
              <a:spcAft>
                <a:spcPts val="1200"/>
              </a:spcAft>
              <a:buFontTx/>
              <a:buNone/>
              <a:defRPr sz="1600" b="0" i="0">
                <a:latin typeface="Arial"/>
                <a:cs typeface="Arial"/>
              </a:defRPr>
            </a:lvl2pPr>
            <a:lvl3pPr marL="914400" indent="0">
              <a:spcBef>
                <a:spcPts val="0"/>
              </a:spcBef>
              <a:spcAft>
                <a:spcPts val="1200"/>
              </a:spcAft>
              <a:buFontTx/>
              <a:buNone/>
              <a:defRPr sz="1400" b="0" i="0" baseline="0">
                <a:latin typeface="Arial"/>
                <a:cs typeface="Arial"/>
              </a:defRPr>
            </a:lvl3pPr>
            <a:lvl4pPr marL="1371600" indent="0">
              <a:spcBef>
                <a:spcPts val="0"/>
              </a:spcBef>
              <a:spcAft>
                <a:spcPts val="1200"/>
              </a:spcAft>
              <a:buFontTx/>
              <a:buNone/>
              <a:defRPr sz="1200" b="0" i="0" baseline="0">
                <a:latin typeface="Arial"/>
                <a:cs typeface="Arial"/>
              </a:defRPr>
            </a:lvl4pPr>
            <a:lvl5pPr marL="1828800" indent="0">
              <a:spcBef>
                <a:spcPts val="0"/>
              </a:spcBef>
              <a:spcAft>
                <a:spcPts val="1200"/>
              </a:spcAft>
              <a:buFontTx/>
              <a:buNone/>
              <a:defRPr sz="1000" b="0" i="0">
                <a:latin typeface="Arial"/>
                <a:cs typeface="Arial"/>
              </a:defRPr>
            </a:lvl5pPr>
          </a:lstStyle>
          <a:p>
            <a:pPr lvl="0"/>
            <a:r>
              <a:rPr lang="en-US" dirty="0"/>
              <a:t>Insert Text Here</a:t>
            </a:r>
          </a:p>
        </p:txBody>
      </p:sp>
      <p:sp>
        <p:nvSpPr>
          <p:cNvPr id="10" name="Title 1"/>
          <p:cNvSpPr>
            <a:spLocks noGrp="1"/>
          </p:cNvSpPr>
          <p:nvPr>
            <p:ph type="title" hasCustomPrompt="1"/>
          </p:nvPr>
        </p:nvSpPr>
        <p:spPr>
          <a:xfrm>
            <a:off x="302605" y="418354"/>
            <a:ext cx="9735251" cy="535863"/>
          </a:xfrm>
          <a:prstGeom prst="rect">
            <a:avLst/>
          </a:prstGeom>
        </p:spPr>
        <p:txBody>
          <a:bodyPr/>
          <a:lstStyle>
            <a:lvl1pPr>
              <a:defRPr sz="3000" b="1" i="0">
                <a:latin typeface="Arial"/>
                <a:cs typeface="Arial"/>
              </a:defRPr>
            </a:lvl1pPr>
          </a:lstStyle>
          <a:p>
            <a:r>
              <a:rPr lang="en-US" dirty="0"/>
              <a:t>Insert Slide Title</a:t>
            </a:r>
          </a:p>
        </p:txBody>
      </p:sp>
      <p:sp>
        <p:nvSpPr>
          <p:cNvPr id="12" name="Text Placeholder 4"/>
          <p:cNvSpPr>
            <a:spLocks noGrp="1"/>
          </p:cNvSpPr>
          <p:nvPr>
            <p:ph type="body" sz="quarter" idx="13" hasCustomPrompt="1"/>
          </p:nvPr>
        </p:nvSpPr>
        <p:spPr>
          <a:xfrm>
            <a:off x="302605" y="1006103"/>
            <a:ext cx="11585731" cy="408060"/>
          </a:xfrm>
          <a:prstGeom prst="rect">
            <a:avLst/>
          </a:prstGeom>
        </p:spPr>
        <p:txBody>
          <a:bodyPr vert="horz" wrap="none" anchor="t" anchorCtr="0"/>
          <a:lstStyle>
            <a:lvl1pPr marL="0" indent="0">
              <a:spcBef>
                <a:spcPts val="0"/>
              </a:spcBef>
              <a:buNone/>
              <a:defRPr sz="1800" b="0" i="0">
                <a:latin typeface="Arial"/>
                <a:cs typeface="Arial"/>
              </a:defRPr>
            </a:lvl1pPr>
            <a:lvl3pPr marL="914400" indent="0">
              <a:buNone/>
              <a:defRPr sz="2700"/>
            </a:lvl3pPr>
            <a:lvl4pPr marL="1371600" indent="0">
              <a:buNone/>
              <a:defRPr sz="2700"/>
            </a:lvl4pPr>
            <a:lvl5pPr marL="1828800" indent="0">
              <a:buNone/>
              <a:defRPr sz="2700"/>
            </a:lvl5pPr>
          </a:lstStyle>
          <a:p>
            <a:r>
              <a:rPr lang="en-US" dirty="0"/>
              <a:t>Insert Subhead</a:t>
            </a:r>
          </a:p>
        </p:txBody>
      </p:sp>
      <p:sp>
        <p:nvSpPr>
          <p:cNvPr id="14" name="Text Placeholder 2"/>
          <p:cNvSpPr>
            <a:spLocks noGrp="1"/>
          </p:cNvSpPr>
          <p:nvPr>
            <p:ph type="body" sz="quarter" idx="16" hasCustomPrompt="1"/>
          </p:nvPr>
        </p:nvSpPr>
        <p:spPr>
          <a:xfrm>
            <a:off x="6159098" y="1709352"/>
            <a:ext cx="5691148" cy="4384543"/>
          </a:xfrm>
          <a:prstGeom prst="rect">
            <a:avLst/>
          </a:prstGeom>
        </p:spPr>
        <p:txBody>
          <a:bodyPr vert="horz"/>
          <a:lstStyle>
            <a:lvl1pPr marL="0" indent="0">
              <a:spcBef>
                <a:spcPts val="0"/>
              </a:spcBef>
              <a:spcAft>
                <a:spcPts val="1200"/>
              </a:spcAft>
              <a:buFontTx/>
              <a:buNone/>
              <a:defRPr sz="1600" b="0" i="0">
                <a:latin typeface="Arial"/>
                <a:cs typeface="Arial"/>
              </a:defRPr>
            </a:lvl1pPr>
            <a:lvl2pPr marL="457200" indent="0">
              <a:spcBef>
                <a:spcPts val="0"/>
              </a:spcBef>
              <a:spcAft>
                <a:spcPts val="1200"/>
              </a:spcAft>
              <a:buFontTx/>
              <a:buNone/>
              <a:defRPr sz="1600" b="0" i="0">
                <a:latin typeface="Arial"/>
                <a:cs typeface="Arial"/>
              </a:defRPr>
            </a:lvl2pPr>
            <a:lvl3pPr marL="914400" indent="0">
              <a:spcBef>
                <a:spcPts val="0"/>
              </a:spcBef>
              <a:spcAft>
                <a:spcPts val="1200"/>
              </a:spcAft>
              <a:buFontTx/>
              <a:buNone/>
              <a:defRPr sz="1400" b="0" i="0" baseline="0">
                <a:latin typeface="Arial"/>
                <a:cs typeface="Arial"/>
              </a:defRPr>
            </a:lvl3pPr>
            <a:lvl4pPr marL="1371600" indent="0">
              <a:spcBef>
                <a:spcPts val="0"/>
              </a:spcBef>
              <a:spcAft>
                <a:spcPts val="1200"/>
              </a:spcAft>
              <a:buFontTx/>
              <a:buNone/>
              <a:defRPr sz="1200" b="0" i="0" baseline="0">
                <a:latin typeface="Arial"/>
                <a:cs typeface="Arial"/>
              </a:defRPr>
            </a:lvl4pPr>
            <a:lvl5pPr marL="1828800" indent="0">
              <a:spcBef>
                <a:spcPts val="0"/>
              </a:spcBef>
              <a:spcAft>
                <a:spcPts val="1200"/>
              </a:spcAft>
              <a:buFontTx/>
              <a:buNone/>
              <a:defRPr sz="1000" b="0" i="0">
                <a:latin typeface="Arial"/>
                <a:cs typeface="Arial"/>
              </a:defRPr>
            </a:lvl5pPr>
          </a:lstStyle>
          <a:p>
            <a:pPr lvl="0"/>
            <a:r>
              <a:rPr lang="en-US" dirty="0"/>
              <a:t>Insert Text Here</a:t>
            </a:r>
          </a:p>
        </p:txBody>
      </p:sp>
    </p:spTree>
    <p:extLst>
      <p:ext uri="{BB962C8B-B14F-4D97-AF65-F5344CB8AC3E}">
        <p14:creationId xmlns:p14="http://schemas.microsoft.com/office/powerpoint/2010/main" val="1969213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no Subhead">
    <p:spTree>
      <p:nvGrpSpPr>
        <p:cNvPr id="1" name=""/>
        <p:cNvGrpSpPr/>
        <p:nvPr/>
      </p:nvGrpSpPr>
      <p:grpSpPr>
        <a:xfrm>
          <a:off x="0" y="0"/>
          <a:ext cx="0" cy="0"/>
          <a:chOff x="0" y="0"/>
          <a:chExt cx="0" cy="0"/>
        </a:xfrm>
      </p:grpSpPr>
      <p:sp>
        <p:nvSpPr>
          <p:cNvPr id="3" name="Slide Number Placeholder 2"/>
          <p:cNvSpPr>
            <a:spLocks noGrp="1"/>
          </p:cNvSpPr>
          <p:nvPr>
            <p:ph type="sldNum" sz="quarter" idx="13"/>
          </p:nvPr>
        </p:nvSpPr>
        <p:spPr>
          <a:xfrm>
            <a:off x="11353683" y="6449009"/>
            <a:ext cx="635332" cy="365125"/>
          </a:xfrm>
          <a:prstGeom prst="rect">
            <a:avLst/>
          </a:prstGeom>
        </p:spPr>
        <p:txBody>
          <a:bodyPr/>
          <a:lstStyle/>
          <a:p>
            <a:fld id="{12342C3A-DD85-7843-B416-BD52AB030D59}" type="slidenum">
              <a:rPr lang="en-US" smtClean="0"/>
              <a:pPr/>
              <a:t>‹#›</a:t>
            </a:fld>
            <a:endParaRPr lang="en-US" dirty="0"/>
          </a:p>
        </p:txBody>
      </p:sp>
      <p:sp>
        <p:nvSpPr>
          <p:cNvPr id="6" name="Text Placeholder 2"/>
          <p:cNvSpPr>
            <a:spLocks noGrp="1"/>
          </p:cNvSpPr>
          <p:nvPr>
            <p:ph type="body" sz="quarter" idx="12" hasCustomPrompt="1"/>
          </p:nvPr>
        </p:nvSpPr>
        <p:spPr>
          <a:xfrm>
            <a:off x="302605" y="1112109"/>
            <a:ext cx="11585731" cy="4981786"/>
          </a:xfrm>
          <a:prstGeom prst="rect">
            <a:avLst/>
          </a:prstGeom>
        </p:spPr>
        <p:txBody>
          <a:bodyPr vert="horz"/>
          <a:lstStyle>
            <a:lvl1pPr marL="0" indent="0">
              <a:spcBef>
                <a:spcPts val="0"/>
              </a:spcBef>
              <a:spcAft>
                <a:spcPts val="1200"/>
              </a:spcAft>
              <a:buFontTx/>
              <a:buNone/>
              <a:defRPr sz="1600" b="0" i="0">
                <a:latin typeface="Arial"/>
                <a:cs typeface="Arial"/>
              </a:defRPr>
            </a:lvl1pPr>
            <a:lvl2pPr marL="457200" indent="0">
              <a:spcBef>
                <a:spcPts val="0"/>
              </a:spcBef>
              <a:spcAft>
                <a:spcPts val="1200"/>
              </a:spcAft>
              <a:buFontTx/>
              <a:buNone/>
              <a:defRPr sz="1600" b="0" i="0">
                <a:latin typeface="Arial"/>
                <a:cs typeface="Arial"/>
              </a:defRPr>
            </a:lvl2pPr>
            <a:lvl3pPr marL="914400" indent="0">
              <a:spcBef>
                <a:spcPts val="0"/>
              </a:spcBef>
              <a:spcAft>
                <a:spcPts val="1200"/>
              </a:spcAft>
              <a:buFontTx/>
              <a:buNone/>
              <a:defRPr sz="1400" b="0" i="0" baseline="0">
                <a:latin typeface="Arial"/>
                <a:cs typeface="Arial"/>
              </a:defRPr>
            </a:lvl3pPr>
            <a:lvl4pPr marL="1371600" indent="0">
              <a:spcBef>
                <a:spcPts val="0"/>
              </a:spcBef>
              <a:spcAft>
                <a:spcPts val="1200"/>
              </a:spcAft>
              <a:buFontTx/>
              <a:buNone/>
              <a:defRPr sz="1200" b="0" i="0" baseline="0">
                <a:latin typeface="Arial"/>
                <a:cs typeface="Arial"/>
              </a:defRPr>
            </a:lvl4pPr>
            <a:lvl5pPr marL="1828800" indent="0">
              <a:spcBef>
                <a:spcPts val="0"/>
              </a:spcBef>
              <a:spcAft>
                <a:spcPts val="1200"/>
              </a:spcAft>
              <a:buFontTx/>
              <a:buNone/>
              <a:defRPr sz="1000" b="0" i="0">
                <a:latin typeface="Arial"/>
                <a:cs typeface="Arial"/>
              </a:defRPr>
            </a:lvl5pPr>
          </a:lstStyle>
          <a:p>
            <a:pPr lvl="0"/>
            <a:r>
              <a:rPr lang="en-US" dirty="0"/>
              <a:t>Insert Text Here</a:t>
            </a:r>
          </a:p>
        </p:txBody>
      </p:sp>
      <p:sp>
        <p:nvSpPr>
          <p:cNvPr id="8" name="Title 1"/>
          <p:cNvSpPr>
            <a:spLocks noGrp="1"/>
          </p:cNvSpPr>
          <p:nvPr>
            <p:ph type="title" hasCustomPrompt="1"/>
          </p:nvPr>
        </p:nvSpPr>
        <p:spPr>
          <a:xfrm>
            <a:off x="302605" y="418354"/>
            <a:ext cx="9735251" cy="535863"/>
          </a:xfrm>
          <a:prstGeom prst="rect">
            <a:avLst/>
          </a:prstGeom>
        </p:spPr>
        <p:txBody>
          <a:bodyPr/>
          <a:lstStyle>
            <a:lvl1pPr>
              <a:defRPr sz="3000" b="1" i="0">
                <a:latin typeface="Arial"/>
                <a:cs typeface="Arial"/>
              </a:defRPr>
            </a:lvl1pPr>
          </a:lstStyle>
          <a:p>
            <a:r>
              <a:rPr lang="en-US" dirty="0"/>
              <a:t>Insert Slide Title</a:t>
            </a:r>
          </a:p>
        </p:txBody>
      </p:sp>
    </p:spTree>
    <p:extLst>
      <p:ext uri="{BB962C8B-B14F-4D97-AF65-F5344CB8AC3E}">
        <p14:creationId xmlns:p14="http://schemas.microsoft.com/office/powerpoint/2010/main" val="3512360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no Subhead 2 col">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a:xfrm>
            <a:off x="11353683" y="6449009"/>
            <a:ext cx="635332" cy="365125"/>
          </a:xfrm>
          <a:prstGeom prst="rect">
            <a:avLst/>
          </a:prstGeom>
        </p:spPr>
        <p:txBody>
          <a:bodyPr/>
          <a:lstStyle/>
          <a:p>
            <a:fld id="{12342C3A-DD85-7843-B416-BD52AB030D59}" type="slidenum">
              <a:rPr lang="en-US" smtClean="0"/>
              <a:pPr/>
              <a:t>‹#›</a:t>
            </a:fld>
            <a:endParaRPr lang="en-US" dirty="0"/>
          </a:p>
        </p:txBody>
      </p:sp>
      <p:sp>
        <p:nvSpPr>
          <p:cNvPr id="6" name="Text Placeholder 2"/>
          <p:cNvSpPr>
            <a:spLocks noGrp="1"/>
          </p:cNvSpPr>
          <p:nvPr>
            <p:ph type="body" sz="quarter" idx="12" hasCustomPrompt="1"/>
          </p:nvPr>
        </p:nvSpPr>
        <p:spPr>
          <a:xfrm>
            <a:off x="302606" y="1112109"/>
            <a:ext cx="5663697" cy="4981786"/>
          </a:xfrm>
          <a:prstGeom prst="rect">
            <a:avLst/>
          </a:prstGeom>
        </p:spPr>
        <p:txBody>
          <a:bodyPr vert="horz"/>
          <a:lstStyle>
            <a:lvl1pPr marL="0" indent="0">
              <a:spcBef>
                <a:spcPts val="0"/>
              </a:spcBef>
              <a:spcAft>
                <a:spcPts val="1200"/>
              </a:spcAft>
              <a:buFontTx/>
              <a:buNone/>
              <a:defRPr sz="1600" b="0" i="0">
                <a:latin typeface="Arial"/>
                <a:cs typeface="Arial"/>
              </a:defRPr>
            </a:lvl1pPr>
            <a:lvl2pPr marL="457200" indent="0">
              <a:spcBef>
                <a:spcPts val="0"/>
              </a:spcBef>
              <a:spcAft>
                <a:spcPts val="1200"/>
              </a:spcAft>
              <a:buFontTx/>
              <a:buNone/>
              <a:defRPr sz="1600" b="0" i="0">
                <a:latin typeface="Arial"/>
                <a:cs typeface="Arial"/>
              </a:defRPr>
            </a:lvl2pPr>
            <a:lvl3pPr marL="914400" indent="0">
              <a:spcBef>
                <a:spcPts val="0"/>
              </a:spcBef>
              <a:spcAft>
                <a:spcPts val="1200"/>
              </a:spcAft>
              <a:buFontTx/>
              <a:buNone/>
              <a:defRPr sz="1400" b="0" i="0" baseline="0">
                <a:latin typeface="Arial"/>
                <a:cs typeface="Arial"/>
              </a:defRPr>
            </a:lvl3pPr>
            <a:lvl4pPr marL="1371600" indent="0">
              <a:spcBef>
                <a:spcPts val="0"/>
              </a:spcBef>
              <a:spcAft>
                <a:spcPts val="1200"/>
              </a:spcAft>
              <a:buFontTx/>
              <a:buNone/>
              <a:defRPr sz="1200" b="0" i="0" baseline="0">
                <a:latin typeface="Arial"/>
                <a:cs typeface="Arial"/>
              </a:defRPr>
            </a:lvl4pPr>
            <a:lvl5pPr marL="1828800" indent="0">
              <a:spcBef>
                <a:spcPts val="0"/>
              </a:spcBef>
              <a:spcAft>
                <a:spcPts val="1200"/>
              </a:spcAft>
              <a:buFontTx/>
              <a:buNone/>
              <a:defRPr sz="1000" b="0" i="0">
                <a:latin typeface="Arial"/>
                <a:cs typeface="Arial"/>
              </a:defRPr>
            </a:lvl5pPr>
          </a:lstStyle>
          <a:p>
            <a:pPr lvl="0"/>
            <a:r>
              <a:rPr lang="en-US" dirty="0"/>
              <a:t>Insert Text Here</a:t>
            </a:r>
          </a:p>
        </p:txBody>
      </p:sp>
      <p:sp>
        <p:nvSpPr>
          <p:cNvPr id="9" name="Title 1"/>
          <p:cNvSpPr>
            <a:spLocks noGrp="1"/>
          </p:cNvSpPr>
          <p:nvPr>
            <p:ph type="title" hasCustomPrompt="1"/>
          </p:nvPr>
        </p:nvSpPr>
        <p:spPr>
          <a:xfrm>
            <a:off x="302605" y="418354"/>
            <a:ext cx="9735251" cy="535863"/>
          </a:xfrm>
          <a:prstGeom prst="rect">
            <a:avLst/>
          </a:prstGeom>
        </p:spPr>
        <p:txBody>
          <a:bodyPr/>
          <a:lstStyle>
            <a:lvl1pPr>
              <a:defRPr sz="3000" b="1" i="0">
                <a:latin typeface="Arial"/>
                <a:cs typeface="Arial"/>
              </a:defRPr>
            </a:lvl1pPr>
          </a:lstStyle>
          <a:p>
            <a:r>
              <a:rPr lang="en-US" dirty="0"/>
              <a:t>Insert Slide Title</a:t>
            </a:r>
          </a:p>
        </p:txBody>
      </p:sp>
      <p:sp>
        <p:nvSpPr>
          <p:cNvPr id="10" name="Text Placeholder 2"/>
          <p:cNvSpPr>
            <a:spLocks noGrp="1"/>
          </p:cNvSpPr>
          <p:nvPr>
            <p:ph type="body" sz="quarter" idx="15" hasCustomPrompt="1"/>
          </p:nvPr>
        </p:nvSpPr>
        <p:spPr>
          <a:xfrm>
            <a:off x="6214002" y="1112109"/>
            <a:ext cx="5663697" cy="4981786"/>
          </a:xfrm>
          <a:prstGeom prst="rect">
            <a:avLst/>
          </a:prstGeom>
        </p:spPr>
        <p:txBody>
          <a:bodyPr vert="horz"/>
          <a:lstStyle>
            <a:lvl1pPr marL="0" indent="0">
              <a:spcBef>
                <a:spcPts val="0"/>
              </a:spcBef>
              <a:spcAft>
                <a:spcPts val="1200"/>
              </a:spcAft>
              <a:buFontTx/>
              <a:buNone/>
              <a:defRPr sz="1600" b="0" i="0">
                <a:latin typeface="Arial"/>
                <a:cs typeface="Arial"/>
              </a:defRPr>
            </a:lvl1pPr>
            <a:lvl2pPr marL="457200" indent="0">
              <a:spcBef>
                <a:spcPts val="0"/>
              </a:spcBef>
              <a:spcAft>
                <a:spcPts val="1200"/>
              </a:spcAft>
              <a:buFontTx/>
              <a:buNone/>
              <a:defRPr sz="1600" b="0" i="0">
                <a:latin typeface="Arial"/>
                <a:cs typeface="Arial"/>
              </a:defRPr>
            </a:lvl2pPr>
            <a:lvl3pPr marL="914400" indent="0">
              <a:spcBef>
                <a:spcPts val="0"/>
              </a:spcBef>
              <a:spcAft>
                <a:spcPts val="1200"/>
              </a:spcAft>
              <a:buFontTx/>
              <a:buNone/>
              <a:defRPr sz="1400" b="0" i="0" baseline="0">
                <a:latin typeface="Arial"/>
                <a:cs typeface="Arial"/>
              </a:defRPr>
            </a:lvl3pPr>
            <a:lvl4pPr marL="1371600" indent="0">
              <a:spcBef>
                <a:spcPts val="0"/>
              </a:spcBef>
              <a:spcAft>
                <a:spcPts val="1200"/>
              </a:spcAft>
              <a:buFontTx/>
              <a:buNone/>
              <a:defRPr sz="1200" b="0" i="0" baseline="0">
                <a:latin typeface="Arial"/>
                <a:cs typeface="Arial"/>
              </a:defRPr>
            </a:lvl4pPr>
            <a:lvl5pPr marL="1828800" indent="0">
              <a:spcBef>
                <a:spcPts val="0"/>
              </a:spcBef>
              <a:spcAft>
                <a:spcPts val="1200"/>
              </a:spcAft>
              <a:buFontTx/>
              <a:buNone/>
              <a:defRPr sz="1000" b="0" i="0">
                <a:latin typeface="Arial"/>
                <a:cs typeface="Arial"/>
              </a:defRPr>
            </a:lvl5pPr>
          </a:lstStyle>
          <a:p>
            <a:pPr lvl="0"/>
            <a:r>
              <a:rPr lang="en-US" dirty="0"/>
              <a:t>Insert Text Here</a:t>
            </a:r>
          </a:p>
        </p:txBody>
      </p:sp>
    </p:spTree>
    <p:extLst>
      <p:ext uri="{BB962C8B-B14F-4D97-AF65-F5344CB8AC3E}">
        <p14:creationId xmlns:p14="http://schemas.microsoft.com/office/powerpoint/2010/main" val="3877718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A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044824" y="-1"/>
            <a:ext cx="9144001" cy="6858001"/>
          </a:xfrm>
          <a:prstGeom prst="rect">
            <a:avLst/>
          </a:prstGeom>
        </p:spPr>
      </p:pic>
      <p:sp>
        <p:nvSpPr>
          <p:cNvPr id="24" name="Rectangle 23"/>
          <p:cNvSpPr/>
          <p:nvPr userDrawn="1"/>
        </p:nvSpPr>
        <p:spPr>
          <a:xfrm>
            <a:off x="0" y="6446520"/>
            <a:ext cx="12188825" cy="41148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userDrawn="1"/>
        </p:nvCxnSpPr>
        <p:spPr>
          <a:xfrm>
            <a:off x="8129945" y="6419317"/>
            <a:ext cx="4058879" cy="0"/>
          </a:xfrm>
          <a:prstGeom prst="line">
            <a:avLst/>
          </a:prstGeom>
          <a:ln w="50800">
            <a:solidFill>
              <a:srgbClr val="DF7023"/>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1" y="6420059"/>
            <a:ext cx="8129946" cy="0"/>
          </a:xfrm>
          <a:prstGeom prst="line">
            <a:avLst/>
          </a:prstGeom>
          <a:ln w="50800">
            <a:solidFill>
              <a:srgbClr val="0F787D"/>
            </a:solidFill>
          </a:ln>
          <a:effectLst/>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userDrawn="1"/>
        </p:nvPicPr>
        <p:blipFill>
          <a:blip r:embed="rId3"/>
          <a:stretch>
            <a:fillRect/>
          </a:stretch>
        </p:blipFill>
        <p:spPr>
          <a:xfrm>
            <a:off x="8435975" y="6584950"/>
            <a:ext cx="2933700" cy="127000"/>
          </a:xfrm>
          <a:prstGeom prst="rect">
            <a:avLst/>
          </a:prstGeom>
        </p:spPr>
      </p:pic>
      <p:sp>
        <p:nvSpPr>
          <p:cNvPr id="17" name="Text Placeholder 2"/>
          <p:cNvSpPr>
            <a:spLocks noGrp="1"/>
          </p:cNvSpPr>
          <p:nvPr userDrawn="1">
            <p:ph type="body" sz="quarter" idx="12" hasCustomPrompt="1"/>
          </p:nvPr>
        </p:nvSpPr>
        <p:spPr>
          <a:xfrm>
            <a:off x="302605" y="1709351"/>
            <a:ext cx="5654546" cy="4384542"/>
          </a:xfrm>
          <a:prstGeom prst="rect">
            <a:avLst/>
          </a:prstGeom>
        </p:spPr>
        <p:txBody>
          <a:bodyPr vert="horz"/>
          <a:lstStyle>
            <a:lvl1pPr marL="285750" indent="-285750">
              <a:spcBef>
                <a:spcPts val="0"/>
              </a:spcBef>
              <a:spcAft>
                <a:spcPts val="1200"/>
              </a:spcAft>
              <a:buFont typeface="Arial" panose="020B0604020202020204" pitchFamily="34" charset="0"/>
              <a:buChar char="•"/>
              <a:defRPr sz="1600" b="0" i="0">
                <a:latin typeface="Arial"/>
                <a:cs typeface="Arial"/>
              </a:defRPr>
            </a:lvl1pPr>
            <a:lvl2pPr marL="742950" indent="-285750">
              <a:spcBef>
                <a:spcPts val="0"/>
              </a:spcBef>
              <a:spcAft>
                <a:spcPts val="1200"/>
              </a:spcAft>
              <a:buFont typeface="Arial"/>
              <a:buChar char="•"/>
              <a:defRPr sz="1400" b="0" i="0">
                <a:latin typeface="Arial"/>
                <a:cs typeface="Arial"/>
              </a:defRPr>
            </a:lvl2pPr>
            <a:lvl3pPr marL="1143000" indent="-228600">
              <a:spcBef>
                <a:spcPts val="0"/>
              </a:spcBef>
              <a:spcAft>
                <a:spcPts val="1200"/>
              </a:spcAft>
              <a:buFont typeface="Arial"/>
              <a:buChar char="•"/>
              <a:defRPr sz="1200" b="0" i="0" baseline="0">
                <a:latin typeface="Arial"/>
                <a:cs typeface="Arial"/>
              </a:defRPr>
            </a:lvl3pPr>
            <a:lvl4pPr marL="1657350" indent="-285750">
              <a:spcBef>
                <a:spcPts val="0"/>
              </a:spcBef>
              <a:spcAft>
                <a:spcPts val="1200"/>
              </a:spcAft>
              <a:buFont typeface="Arial"/>
              <a:buChar char="•"/>
              <a:defRPr sz="1000" b="0" i="0" baseline="0">
                <a:latin typeface="Arial"/>
                <a:cs typeface="Arial"/>
              </a:defRPr>
            </a:lvl4pPr>
            <a:lvl5pPr marL="2057400" indent="-228600">
              <a:spcBef>
                <a:spcPts val="0"/>
              </a:spcBef>
              <a:spcAft>
                <a:spcPts val="1200"/>
              </a:spcAft>
              <a:buFont typeface="Arial"/>
              <a:buChar char="•"/>
              <a:defRPr sz="1000" b="0" i="0">
                <a:latin typeface="Arial"/>
                <a:cs typeface="Arial"/>
              </a:defRPr>
            </a:lvl5pPr>
          </a:lstStyle>
          <a:p>
            <a:pPr lvl="0"/>
            <a:r>
              <a:rPr lang="en-US" dirty="0"/>
              <a:t>Insert Bullets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userDrawn="1">
            <p:ph type="title" hasCustomPrompt="1"/>
          </p:nvPr>
        </p:nvSpPr>
        <p:spPr>
          <a:xfrm>
            <a:off x="302605" y="418354"/>
            <a:ext cx="9735251" cy="535863"/>
          </a:xfrm>
          <a:prstGeom prst="rect">
            <a:avLst/>
          </a:prstGeom>
        </p:spPr>
        <p:txBody>
          <a:bodyPr/>
          <a:lstStyle>
            <a:lvl1pPr>
              <a:defRPr sz="3000" b="1" i="0">
                <a:latin typeface="Arial"/>
                <a:cs typeface="Arial"/>
              </a:defRPr>
            </a:lvl1pPr>
          </a:lstStyle>
          <a:p>
            <a:r>
              <a:rPr lang="en-US" dirty="0"/>
              <a:t>Insert Slide Title</a:t>
            </a:r>
          </a:p>
        </p:txBody>
      </p:sp>
      <p:sp>
        <p:nvSpPr>
          <p:cNvPr id="19" name="Text Placeholder 4"/>
          <p:cNvSpPr>
            <a:spLocks noGrp="1"/>
          </p:cNvSpPr>
          <p:nvPr userDrawn="1">
            <p:ph type="body" sz="quarter" idx="13" hasCustomPrompt="1"/>
          </p:nvPr>
        </p:nvSpPr>
        <p:spPr>
          <a:xfrm>
            <a:off x="302606" y="1006103"/>
            <a:ext cx="9754090" cy="408060"/>
          </a:xfrm>
          <a:prstGeom prst="rect">
            <a:avLst/>
          </a:prstGeom>
        </p:spPr>
        <p:txBody>
          <a:bodyPr vert="horz" wrap="none" anchor="t" anchorCtr="0"/>
          <a:lstStyle>
            <a:lvl1pPr marL="0" indent="0">
              <a:spcBef>
                <a:spcPts val="0"/>
              </a:spcBef>
              <a:buNone/>
              <a:defRPr sz="1800" b="0" i="0">
                <a:latin typeface="Arial"/>
                <a:cs typeface="Arial"/>
              </a:defRPr>
            </a:lvl1pPr>
            <a:lvl3pPr marL="914400" indent="0">
              <a:buNone/>
              <a:defRPr sz="2700"/>
            </a:lvl3pPr>
            <a:lvl4pPr marL="1371600" indent="0">
              <a:buNone/>
              <a:defRPr sz="2700"/>
            </a:lvl4pPr>
            <a:lvl5pPr marL="1828800" indent="0">
              <a:buNone/>
              <a:defRPr sz="2700"/>
            </a:lvl5pPr>
          </a:lstStyle>
          <a:p>
            <a:r>
              <a:rPr lang="en-US" dirty="0"/>
              <a:t>Insert Subhead</a:t>
            </a:r>
          </a:p>
        </p:txBody>
      </p:sp>
      <p:grpSp>
        <p:nvGrpSpPr>
          <p:cNvPr id="20" name="Group 19"/>
          <p:cNvGrpSpPr/>
          <p:nvPr userDrawn="1"/>
        </p:nvGrpSpPr>
        <p:grpSpPr>
          <a:xfrm>
            <a:off x="-1" y="-8881"/>
            <a:ext cx="12188825" cy="1238113"/>
            <a:chOff x="0" y="0"/>
            <a:chExt cx="9144000" cy="928827"/>
          </a:xfrm>
        </p:grpSpPr>
        <p:cxnSp>
          <p:nvCxnSpPr>
            <p:cNvPr id="21" name="Straight Connector 20"/>
            <p:cNvCxnSpPr/>
            <p:nvPr/>
          </p:nvCxnSpPr>
          <p:spPr>
            <a:xfrm>
              <a:off x="6099048" y="26122"/>
              <a:ext cx="3044952" cy="0"/>
            </a:xfrm>
            <a:prstGeom prst="line">
              <a:avLst/>
            </a:prstGeom>
            <a:ln w="508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0" y="26679"/>
              <a:ext cx="6099048" cy="0"/>
            </a:xfrm>
            <a:prstGeom prst="line">
              <a:avLst/>
            </a:prstGeom>
            <a:ln w="50800">
              <a:solidFill>
                <a:srgbClr val="90152A"/>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rotWithShape="1">
            <a:blip r:embed="rId4" cstate="screen">
              <a:extLst>
                <a:ext uri="{28A0092B-C50C-407E-A947-70E740481C1C}">
                  <a14:useLocalDpi xmlns:a14="http://schemas.microsoft.com/office/drawing/2010/main"/>
                </a:ext>
              </a:extLst>
            </a:blip>
            <a:srcRect t="13018" r="68665"/>
            <a:stretch/>
          </p:blipFill>
          <p:spPr>
            <a:xfrm>
              <a:off x="8323018" y="0"/>
              <a:ext cx="588774" cy="928827"/>
            </a:xfrm>
            <a:prstGeom prst="rect">
              <a:avLst/>
            </a:prstGeom>
          </p:spPr>
        </p:pic>
      </p:grpSp>
      <p:sp>
        <p:nvSpPr>
          <p:cNvPr id="2" name="Slide Number Placeholder 1"/>
          <p:cNvSpPr>
            <a:spLocks noGrp="1"/>
          </p:cNvSpPr>
          <p:nvPr>
            <p:ph type="sldNum" sz="quarter" idx="14"/>
          </p:nvPr>
        </p:nvSpPr>
        <p:spPr/>
        <p:txBody>
          <a:bodyPr/>
          <a:lstStyle/>
          <a:p>
            <a:fld id="{12342C3A-DD85-7843-B416-BD52AB030D59}" type="slidenum">
              <a:rPr lang="en-US" smtClean="0"/>
              <a:pPr/>
              <a:t>‹#›</a:t>
            </a:fld>
            <a:endParaRPr lang="en-US" dirty="0"/>
          </a:p>
        </p:txBody>
      </p:sp>
    </p:spTree>
    <p:extLst>
      <p:ext uri="{BB962C8B-B14F-4D97-AF65-F5344CB8AC3E}">
        <p14:creationId xmlns:p14="http://schemas.microsoft.com/office/powerpoint/2010/main" val="27578897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4.xml"/><Relationship Id="rId1" Type="http://schemas.openxmlformats.org/officeDocument/2006/relationships/slideLayout" Target="../slideLayouts/slideLayout12.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6.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4.emf"/><Relationship Id="rId5" Type="http://schemas.openxmlformats.org/officeDocument/2006/relationships/image" Target="../media/image2.emf"/><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4.emf"/><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emf"/><Relationship Id="rId5" Type="http://schemas.openxmlformats.org/officeDocument/2006/relationships/theme" Target="../theme/theme8.xml"/><Relationship Id="rId4" Type="http://schemas.openxmlformats.org/officeDocument/2006/relationships/slideLayout" Target="../slideLayouts/slideLayout2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682113"/>
      </p:ext>
    </p:extLst>
  </p:cSld>
  <p:clrMap bg1="lt1" tx1="dk1" bg2="lt2" tx2="dk2" accent1="accent1" accent2="accent2" accent3="accent3" accent4="accent4" accent5="accent5" accent6="accent6" hlink="hlink" folHlink="folHlink"/>
  <p:sldLayoutIdLst>
    <p:sldLayoutId id="2147483799" r:id="rId1"/>
    <p:sldLayoutId id="2147483764"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 name="Rectangle 29"/>
          <p:cNvSpPr/>
          <p:nvPr userDrawn="1"/>
        </p:nvSpPr>
        <p:spPr>
          <a:xfrm>
            <a:off x="0" y="6446520"/>
            <a:ext cx="12188825" cy="41148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8129945" y="6419317"/>
            <a:ext cx="4058879" cy="0"/>
          </a:xfrm>
          <a:prstGeom prst="line">
            <a:avLst/>
          </a:prstGeom>
          <a:ln w="50800">
            <a:solidFill>
              <a:srgbClr val="DF7023"/>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1" y="6420059"/>
            <a:ext cx="8129946" cy="0"/>
          </a:xfrm>
          <a:prstGeom prst="line">
            <a:avLst/>
          </a:prstGeom>
          <a:ln w="50800">
            <a:solidFill>
              <a:srgbClr val="0F787D"/>
            </a:solidFill>
          </a:ln>
          <a:effectLst/>
        </p:spPr>
        <p:style>
          <a:lnRef idx="2">
            <a:schemeClr val="accent1"/>
          </a:lnRef>
          <a:fillRef idx="0">
            <a:schemeClr val="accent1"/>
          </a:fillRef>
          <a:effectRef idx="1">
            <a:schemeClr val="accent1"/>
          </a:effectRef>
          <a:fontRef idx="minor">
            <a:schemeClr val="tx1"/>
          </a:fontRef>
        </p:style>
      </p:cxnSp>
      <p:grpSp>
        <p:nvGrpSpPr>
          <p:cNvPr id="15" name="Group 14"/>
          <p:cNvGrpSpPr/>
          <p:nvPr userDrawn="1"/>
        </p:nvGrpSpPr>
        <p:grpSpPr>
          <a:xfrm>
            <a:off x="-1" y="-8881"/>
            <a:ext cx="12188825" cy="1238113"/>
            <a:chOff x="0" y="0"/>
            <a:chExt cx="9144000" cy="928827"/>
          </a:xfrm>
        </p:grpSpPr>
        <p:cxnSp>
          <p:nvCxnSpPr>
            <p:cNvPr id="16" name="Straight Connector 15"/>
            <p:cNvCxnSpPr/>
            <p:nvPr/>
          </p:nvCxnSpPr>
          <p:spPr>
            <a:xfrm>
              <a:off x="6099048" y="26122"/>
              <a:ext cx="3044952" cy="0"/>
            </a:xfrm>
            <a:prstGeom prst="line">
              <a:avLst/>
            </a:prstGeom>
            <a:ln w="508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0" y="26679"/>
              <a:ext cx="6099048" cy="0"/>
            </a:xfrm>
            <a:prstGeom prst="line">
              <a:avLst/>
            </a:prstGeom>
            <a:ln w="50800">
              <a:solidFill>
                <a:srgbClr val="90152A"/>
              </a:solidFill>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rotWithShape="1">
            <a:blip r:embed="rId8" cstate="screen">
              <a:extLst>
                <a:ext uri="{28A0092B-C50C-407E-A947-70E740481C1C}">
                  <a14:useLocalDpi xmlns:a14="http://schemas.microsoft.com/office/drawing/2010/main"/>
                </a:ext>
              </a:extLst>
            </a:blip>
            <a:srcRect t="13018" r="68665"/>
            <a:stretch/>
          </p:blipFill>
          <p:spPr>
            <a:xfrm>
              <a:off x="8323018" y="0"/>
              <a:ext cx="588774" cy="928827"/>
            </a:xfrm>
            <a:prstGeom prst="rect">
              <a:avLst/>
            </a:prstGeom>
          </p:spPr>
        </p:pic>
      </p:grpSp>
      <p:pic>
        <p:nvPicPr>
          <p:cNvPr id="31" name="Picture 30"/>
          <p:cNvPicPr>
            <a:picLocks noChangeAspect="1"/>
          </p:cNvPicPr>
          <p:nvPr userDrawn="1"/>
        </p:nvPicPr>
        <p:blipFill>
          <a:blip r:embed="rId9"/>
          <a:stretch>
            <a:fillRect/>
          </a:stretch>
        </p:blipFill>
        <p:spPr>
          <a:xfrm>
            <a:off x="8435975" y="6584950"/>
            <a:ext cx="2933700" cy="127000"/>
          </a:xfrm>
          <a:prstGeom prst="rect">
            <a:avLst/>
          </a:prstGeom>
        </p:spPr>
      </p:pic>
      <p:sp>
        <p:nvSpPr>
          <p:cNvPr id="32" name="Slide Number Placeholder 1"/>
          <p:cNvSpPr>
            <a:spLocks noGrp="1"/>
          </p:cNvSpPr>
          <p:nvPr>
            <p:ph type="sldNum" sz="quarter" idx="4"/>
          </p:nvPr>
        </p:nvSpPr>
        <p:spPr>
          <a:xfrm>
            <a:off x="11591176" y="6460940"/>
            <a:ext cx="476623" cy="365125"/>
          </a:xfrm>
          <a:prstGeom prst="rect">
            <a:avLst/>
          </a:prstGeom>
        </p:spPr>
        <p:txBody>
          <a:bodyPr vert="horz" lIns="91440" tIns="45720" rIns="91440" bIns="45720" rtlCol="0" anchor="ctr"/>
          <a:lstStyle>
            <a:lvl1pPr algn="ctr">
              <a:defRPr sz="1100">
                <a:solidFill>
                  <a:schemeClr val="tx1">
                    <a:tint val="75000"/>
                  </a:schemeClr>
                </a:solidFill>
                <a:latin typeface="Arial"/>
                <a:cs typeface="Arial"/>
              </a:defRPr>
            </a:lvl1pPr>
          </a:lstStyle>
          <a:p>
            <a:fld id="{12342C3A-DD85-7843-B416-BD52AB030D59}" type="slidenum">
              <a:rPr lang="en-US" smtClean="0"/>
              <a:pPr/>
              <a:t>‹#›</a:t>
            </a:fld>
            <a:endParaRPr lang="en-US" dirty="0"/>
          </a:p>
        </p:txBody>
      </p:sp>
    </p:spTree>
    <p:extLst>
      <p:ext uri="{BB962C8B-B14F-4D97-AF65-F5344CB8AC3E}">
        <p14:creationId xmlns:p14="http://schemas.microsoft.com/office/powerpoint/2010/main" val="3748946631"/>
      </p:ext>
    </p:extLst>
  </p:cSld>
  <p:clrMap bg1="lt1" tx1="dk1" bg2="lt2" tx2="dk2" accent1="accent1" accent2="accent2" accent3="accent3" accent4="accent4" accent5="accent5" accent6="accent6" hlink="hlink" folHlink="folHlink"/>
  <p:sldLayoutIdLst>
    <p:sldLayoutId id="2147483682" r:id="rId1"/>
    <p:sldLayoutId id="2147483800" r:id="rId2"/>
    <p:sldLayoutId id="2147483767" r:id="rId3"/>
    <p:sldLayoutId id="2147483801" r:id="rId4"/>
    <p:sldLayoutId id="2147483768" r:id="rId5"/>
    <p:sldLayoutId id="2147483802" r:id="rId6"/>
  </p:sldLayoutIdLst>
  <p:hf hdr="0" ftr="0" dt="0"/>
  <p:txStyles>
    <p:titleStyle>
      <a:lvl1pPr algn="l" defTabSz="457200" rtl="0" eaLnBrk="1" latinLnBrk="0" hangingPunct="1">
        <a:spcBef>
          <a:spcPct val="0"/>
        </a:spcBef>
        <a:buNone/>
        <a:defRPr sz="3400" b="1" kern="1200">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2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16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lide Number Placeholder 1"/>
          <p:cNvSpPr>
            <a:spLocks noGrp="1"/>
          </p:cNvSpPr>
          <p:nvPr>
            <p:ph type="sldNum" sz="quarter" idx="4"/>
          </p:nvPr>
        </p:nvSpPr>
        <p:spPr>
          <a:xfrm>
            <a:off x="11591176" y="6460940"/>
            <a:ext cx="476623" cy="365125"/>
          </a:xfrm>
          <a:prstGeom prst="rect">
            <a:avLst/>
          </a:prstGeom>
        </p:spPr>
        <p:txBody>
          <a:bodyPr vert="horz" lIns="91440" tIns="45720" rIns="91440" bIns="45720" rtlCol="0" anchor="ctr"/>
          <a:lstStyle>
            <a:lvl1pPr algn="ctr">
              <a:defRPr sz="1100">
                <a:solidFill>
                  <a:schemeClr val="tx1">
                    <a:tint val="75000"/>
                  </a:schemeClr>
                </a:solidFill>
                <a:latin typeface="Arial"/>
                <a:cs typeface="Arial"/>
              </a:defRPr>
            </a:lvl1pPr>
          </a:lstStyle>
          <a:p>
            <a:fld id="{12342C3A-DD85-7843-B416-BD52AB030D59}" type="slidenum">
              <a:rPr lang="en-US" smtClean="0"/>
              <a:pPr/>
              <a:t>‹#›</a:t>
            </a:fld>
            <a:endParaRPr lang="en-US" dirty="0"/>
          </a:p>
        </p:txBody>
      </p:sp>
    </p:spTree>
    <p:extLst>
      <p:ext uri="{BB962C8B-B14F-4D97-AF65-F5344CB8AC3E}">
        <p14:creationId xmlns:p14="http://schemas.microsoft.com/office/powerpoint/2010/main" val="241366399"/>
      </p:ext>
    </p:extLst>
  </p:cSld>
  <p:clrMap bg1="lt1" tx1="dk1" bg2="lt2" tx2="dk2" accent1="accent1" accent2="accent2" accent3="accent3" accent4="accent4" accent5="accent5" accent6="accent6" hlink="hlink" folHlink="folHlink"/>
  <p:sldLayoutIdLst>
    <p:sldLayoutId id="2147483748" r:id="rId1"/>
    <p:sldLayoutId id="2147483746" r:id="rId2"/>
    <p:sldLayoutId id="2147483751" r:id="rId3"/>
  </p:sldLayoutIdLst>
  <p:hf hdr="0" ftr="0" dt="0"/>
  <p:txStyles>
    <p:titleStyle>
      <a:lvl1pPr algn="l" defTabSz="457200" rtl="0" eaLnBrk="1" latinLnBrk="0" hangingPunct="1">
        <a:spcBef>
          <a:spcPct val="0"/>
        </a:spcBef>
        <a:buNone/>
        <a:defRPr sz="3400" b="1" kern="1200" baseline="0">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2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16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4" name="Group 13"/>
          <p:cNvGrpSpPr/>
          <p:nvPr userDrawn="1"/>
        </p:nvGrpSpPr>
        <p:grpSpPr>
          <a:xfrm>
            <a:off x="-1" y="-8881"/>
            <a:ext cx="12188825" cy="1238113"/>
            <a:chOff x="0" y="0"/>
            <a:chExt cx="9144000" cy="928827"/>
          </a:xfrm>
        </p:grpSpPr>
        <p:cxnSp>
          <p:nvCxnSpPr>
            <p:cNvPr id="15" name="Straight Connector 14"/>
            <p:cNvCxnSpPr/>
            <p:nvPr/>
          </p:nvCxnSpPr>
          <p:spPr>
            <a:xfrm>
              <a:off x="6099048" y="26122"/>
              <a:ext cx="3044952" cy="0"/>
            </a:xfrm>
            <a:prstGeom prst="line">
              <a:avLst/>
            </a:prstGeom>
            <a:ln w="508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26679"/>
              <a:ext cx="6099048" cy="0"/>
            </a:xfrm>
            <a:prstGeom prst="line">
              <a:avLst/>
            </a:prstGeom>
            <a:ln w="50800">
              <a:solidFill>
                <a:srgbClr val="90152A"/>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t="13018" r="68665"/>
            <a:stretch/>
          </p:blipFill>
          <p:spPr>
            <a:xfrm>
              <a:off x="8323018" y="0"/>
              <a:ext cx="588774" cy="928827"/>
            </a:xfrm>
            <a:prstGeom prst="rect">
              <a:avLst/>
            </a:prstGeom>
          </p:spPr>
        </p:pic>
      </p:grpSp>
      <p:sp>
        <p:nvSpPr>
          <p:cNvPr id="21" name="Rectangle 20"/>
          <p:cNvSpPr/>
          <p:nvPr userDrawn="1"/>
        </p:nvSpPr>
        <p:spPr>
          <a:xfrm>
            <a:off x="0" y="6446520"/>
            <a:ext cx="12188825" cy="41148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userDrawn="1"/>
        </p:nvCxnSpPr>
        <p:spPr>
          <a:xfrm>
            <a:off x="8129945" y="6419317"/>
            <a:ext cx="4058879" cy="0"/>
          </a:xfrm>
          <a:prstGeom prst="line">
            <a:avLst/>
          </a:prstGeom>
          <a:ln w="50800">
            <a:solidFill>
              <a:srgbClr val="DF7023"/>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1" y="6420059"/>
            <a:ext cx="8129946" cy="0"/>
          </a:xfrm>
          <a:prstGeom prst="line">
            <a:avLst/>
          </a:prstGeom>
          <a:ln w="50800">
            <a:solidFill>
              <a:srgbClr val="0F787D"/>
            </a:solidFill>
          </a:ln>
          <a:effectLst/>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userDrawn="1"/>
        </p:nvPicPr>
        <p:blipFill>
          <a:blip r:embed="rId4"/>
          <a:stretch>
            <a:fillRect/>
          </a:stretch>
        </p:blipFill>
        <p:spPr>
          <a:xfrm>
            <a:off x="8435975" y="6584950"/>
            <a:ext cx="2933700" cy="127000"/>
          </a:xfrm>
          <a:prstGeom prst="rect">
            <a:avLst/>
          </a:prstGeom>
        </p:spPr>
      </p:pic>
      <p:sp>
        <p:nvSpPr>
          <p:cNvPr id="25" name="Slide Number Placeholder 1"/>
          <p:cNvSpPr>
            <a:spLocks noGrp="1"/>
          </p:cNvSpPr>
          <p:nvPr>
            <p:ph type="sldNum" sz="quarter" idx="4"/>
          </p:nvPr>
        </p:nvSpPr>
        <p:spPr>
          <a:xfrm>
            <a:off x="11591176" y="6460940"/>
            <a:ext cx="476623" cy="365125"/>
          </a:xfrm>
          <a:prstGeom prst="rect">
            <a:avLst/>
          </a:prstGeom>
        </p:spPr>
        <p:txBody>
          <a:bodyPr vert="horz" lIns="91440" tIns="45720" rIns="91440" bIns="45720" rtlCol="0" anchor="ctr"/>
          <a:lstStyle>
            <a:lvl1pPr algn="ctr">
              <a:defRPr sz="1100">
                <a:solidFill>
                  <a:schemeClr val="tx1">
                    <a:tint val="75000"/>
                  </a:schemeClr>
                </a:solidFill>
                <a:latin typeface="Arial"/>
                <a:cs typeface="Arial"/>
              </a:defRPr>
            </a:lvl1pPr>
          </a:lstStyle>
          <a:p>
            <a:fld id="{12342C3A-DD85-7843-B416-BD52AB030D59}" type="slidenum">
              <a:rPr lang="en-US" smtClean="0"/>
              <a:pPr/>
              <a:t>‹#›</a:t>
            </a:fld>
            <a:endParaRPr lang="en-US" dirty="0"/>
          </a:p>
        </p:txBody>
      </p:sp>
    </p:spTree>
    <p:extLst>
      <p:ext uri="{BB962C8B-B14F-4D97-AF65-F5344CB8AC3E}">
        <p14:creationId xmlns:p14="http://schemas.microsoft.com/office/powerpoint/2010/main" val="2157573645"/>
      </p:ext>
    </p:extLst>
  </p:cSld>
  <p:clrMap bg1="lt1" tx1="dk1" bg2="lt2" tx2="dk2" accent1="accent1" accent2="accent2" accent3="accent3" accent4="accent4" accent5="accent5" accent6="accent6" hlink="hlink" folHlink="folHlink"/>
  <p:sldLayoutIdLst>
    <p:sldLayoutId id="2147483706" r:id="rId1"/>
  </p:sldLayoutIdLst>
  <p:hf hdr="0" ftr="0" dt="0"/>
  <p:txStyles>
    <p:titleStyle>
      <a:lvl1pPr algn="l" defTabSz="457200" rtl="0" eaLnBrk="1" latinLnBrk="0" hangingPunct="1">
        <a:spcBef>
          <a:spcPct val="0"/>
        </a:spcBef>
        <a:buNone/>
        <a:defRPr sz="2200" kern="1200">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2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16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348000"/>
      </p:ext>
    </p:extLst>
  </p:cSld>
  <p:clrMap bg1="lt1" tx1="dk1" bg2="lt2" tx2="dk2" accent1="accent1" accent2="accent2" accent3="accent3" accent4="accent4" accent5="accent5" accent6="accent6" hlink="hlink" folHlink="folHlink"/>
  <p:sldLayoutIdLst>
    <p:sldLayoutId id="2147483708" r:id="rId1"/>
    <p:sldLayoutId id="2147483709" r:id="rId2"/>
  </p:sldLayoutIdLst>
  <p:hf hdr="0" ftr="0" dt="0"/>
  <p:txStyles>
    <p:titleStyle>
      <a:lvl1pPr algn="l" defTabSz="457200" rtl="0" eaLnBrk="1" latinLnBrk="0" hangingPunct="1">
        <a:spcBef>
          <a:spcPct val="0"/>
        </a:spcBef>
        <a:buNone/>
        <a:defRPr sz="2200" kern="1200">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2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16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4" name="Group 13"/>
          <p:cNvGrpSpPr/>
          <p:nvPr userDrawn="1"/>
        </p:nvGrpSpPr>
        <p:grpSpPr>
          <a:xfrm>
            <a:off x="-1" y="-8881"/>
            <a:ext cx="12188825" cy="1238113"/>
            <a:chOff x="0" y="0"/>
            <a:chExt cx="9144000" cy="928827"/>
          </a:xfrm>
        </p:grpSpPr>
        <p:cxnSp>
          <p:nvCxnSpPr>
            <p:cNvPr id="15" name="Straight Connector 14"/>
            <p:cNvCxnSpPr/>
            <p:nvPr/>
          </p:nvCxnSpPr>
          <p:spPr>
            <a:xfrm>
              <a:off x="6099048" y="26122"/>
              <a:ext cx="3044952" cy="0"/>
            </a:xfrm>
            <a:prstGeom prst="line">
              <a:avLst/>
            </a:prstGeom>
            <a:ln w="508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26679"/>
              <a:ext cx="6099048" cy="0"/>
            </a:xfrm>
            <a:prstGeom prst="line">
              <a:avLst/>
            </a:prstGeom>
            <a:ln w="50800">
              <a:solidFill>
                <a:srgbClr val="90152A"/>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t="13018" r="68665"/>
            <a:stretch/>
          </p:blipFill>
          <p:spPr>
            <a:xfrm>
              <a:off x="8323018" y="0"/>
              <a:ext cx="588774" cy="928827"/>
            </a:xfrm>
            <a:prstGeom prst="rect">
              <a:avLst/>
            </a:prstGeom>
          </p:spPr>
        </p:pic>
      </p:grpSp>
      <p:sp>
        <p:nvSpPr>
          <p:cNvPr id="21" name="Rectangle 20"/>
          <p:cNvSpPr/>
          <p:nvPr userDrawn="1"/>
        </p:nvSpPr>
        <p:spPr>
          <a:xfrm>
            <a:off x="0" y="6446520"/>
            <a:ext cx="12188825" cy="41148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userDrawn="1"/>
        </p:nvCxnSpPr>
        <p:spPr>
          <a:xfrm>
            <a:off x="8129945" y="6419317"/>
            <a:ext cx="4058879" cy="0"/>
          </a:xfrm>
          <a:prstGeom prst="line">
            <a:avLst/>
          </a:prstGeom>
          <a:ln w="50800">
            <a:solidFill>
              <a:srgbClr val="DF7023"/>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1" y="6420059"/>
            <a:ext cx="8129946" cy="0"/>
          </a:xfrm>
          <a:prstGeom prst="line">
            <a:avLst/>
          </a:prstGeom>
          <a:ln w="50800">
            <a:solidFill>
              <a:srgbClr val="0F787D"/>
            </a:solidFill>
          </a:ln>
          <a:effectLst/>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userDrawn="1"/>
        </p:nvPicPr>
        <p:blipFill>
          <a:blip r:embed="rId4"/>
          <a:stretch>
            <a:fillRect/>
          </a:stretch>
        </p:blipFill>
        <p:spPr>
          <a:xfrm>
            <a:off x="8435975" y="6584950"/>
            <a:ext cx="2933700" cy="127000"/>
          </a:xfrm>
          <a:prstGeom prst="rect">
            <a:avLst/>
          </a:prstGeom>
        </p:spPr>
      </p:pic>
      <p:sp>
        <p:nvSpPr>
          <p:cNvPr id="25" name="Slide Number Placeholder 1"/>
          <p:cNvSpPr>
            <a:spLocks noGrp="1"/>
          </p:cNvSpPr>
          <p:nvPr>
            <p:ph type="sldNum" sz="quarter" idx="4"/>
          </p:nvPr>
        </p:nvSpPr>
        <p:spPr>
          <a:xfrm>
            <a:off x="11591176" y="6460940"/>
            <a:ext cx="476623" cy="365125"/>
          </a:xfrm>
          <a:prstGeom prst="rect">
            <a:avLst/>
          </a:prstGeom>
        </p:spPr>
        <p:txBody>
          <a:bodyPr vert="horz" lIns="91440" tIns="45720" rIns="91440" bIns="45720" rtlCol="0" anchor="ctr"/>
          <a:lstStyle>
            <a:lvl1pPr algn="ctr">
              <a:defRPr sz="1100">
                <a:solidFill>
                  <a:schemeClr val="tx1">
                    <a:tint val="75000"/>
                  </a:schemeClr>
                </a:solidFill>
                <a:latin typeface="Arial"/>
                <a:cs typeface="Arial"/>
              </a:defRPr>
            </a:lvl1pPr>
          </a:lstStyle>
          <a:p>
            <a:fld id="{12342C3A-DD85-7843-B416-BD52AB030D59}" type="slidenum">
              <a:rPr lang="en-US" smtClean="0"/>
              <a:pPr/>
              <a:t>‹#›</a:t>
            </a:fld>
            <a:endParaRPr lang="en-US" dirty="0"/>
          </a:p>
        </p:txBody>
      </p:sp>
    </p:spTree>
    <p:extLst>
      <p:ext uri="{BB962C8B-B14F-4D97-AF65-F5344CB8AC3E}">
        <p14:creationId xmlns:p14="http://schemas.microsoft.com/office/powerpoint/2010/main" val="2314893725"/>
      </p:ext>
    </p:extLst>
  </p:cSld>
  <p:clrMap bg1="lt1" tx1="dk1" bg2="lt2" tx2="dk2" accent1="accent1" accent2="accent2" accent3="accent3" accent4="accent4" accent5="accent5" accent6="accent6" hlink="hlink" folHlink="folHlink"/>
  <p:sldLayoutIdLst>
    <p:sldLayoutId id="2147483650" r:id="rId1"/>
  </p:sldLayoutIdLst>
  <p:hf hdr="0" ftr="0" dt="0"/>
  <p:txStyles>
    <p:titleStyle>
      <a:lvl1pPr algn="l" defTabSz="457200" rtl="0" eaLnBrk="1" latinLnBrk="0" hangingPunct="1">
        <a:spcBef>
          <a:spcPct val="0"/>
        </a:spcBef>
        <a:buNone/>
        <a:defRPr sz="2200" kern="1200">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2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16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4" name="Group 13"/>
          <p:cNvGrpSpPr/>
          <p:nvPr userDrawn="1"/>
        </p:nvGrpSpPr>
        <p:grpSpPr>
          <a:xfrm>
            <a:off x="-1" y="-8881"/>
            <a:ext cx="12188825" cy="1238113"/>
            <a:chOff x="0" y="0"/>
            <a:chExt cx="9144000" cy="928827"/>
          </a:xfrm>
        </p:grpSpPr>
        <p:cxnSp>
          <p:nvCxnSpPr>
            <p:cNvPr id="15" name="Straight Connector 14"/>
            <p:cNvCxnSpPr/>
            <p:nvPr/>
          </p:nvCxnSpPr>
          <p:spPr>
            <a:xfrm>
              <a:off x="6099048" y="26122"/>
              <a:ext cx="3044952" cy="0"/>
            </a:xfrm>
            <a:prstGeom prst="line">
              <a:avLst/>
            </a:prstGeom>
            <a:ln w="508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26679"/>
              <a:ext cx="6099048" cy="0"/>
            </a:xfrm>
            <a:prstGeom prst="line">
              <a:avLst/>
            </a:prstGeom>
            <a:ln w="50800">
              <a:solidFill>
                <a:srgbClr val="90152A"/>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t="13018" r="68665"/>
            <a:stretch/>
          </p:blipFill>
          <p:spPr>
            <a:xfrm>
              <a:off x="8323018" y="0"/>
              <a:ext cx="588774" cy="928827"/>
            </a:xfrm>
            <a:prstGeom prst="rect">
              <a:avLst/>
            </a:prstGeom>
          </p:spPr>
        </p:pic>
      </p:grpSp>
      <p:sp>
        <p:nvSpPr>
          <p:cNvPr id="13" name="Rectangle 12"/>
          <p:cNvSpPr/>
          <p:nvPr userDrawn="1"/>
        </p:nvSpPr>
        <p:spPr>
          <a:xfrm>
            <a:off x="0" y="6446520"/>
            <a:ext cx="12188825" cy="41148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8129945" y="6419317"/>
            <a:ext cx="4058879" cy="0"/>
          </a:xfrm>
          <a:prstGeom prst="line">
            <a:avLst/>
          </a:prstGeom>
          <a:ln w="50800">
            <a:solidFill>
              <a:srgbClr val="DF7023"/>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1" y="6420059"/>
            <a:ext cx="8129946" cy="0"/>
          </a:xfrm>
          <a:prstGeom prst="line">
            <a:avLst/>
          </a:prstGeom>
          <a:ln w="50800">
            <a:solidFill>
              <a:srgbClr val="0F787D"/>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userDrawn="1"/>
        </p:nvPicPr>
        <p:blipFill>
          <a:blip r:embed="rId6"/>
          <a:stretch>
            <a:fillRect/>
          </a:stretch>
        </p:blipFill>
        <p:spPr>
          <a:xfrm>
            <a:off x="8435975" y="6584950"/>
            <a:ext cx="2933700" cy="127000"/>
          </a:xfrm>
          <a:prstGeom prst="rect">
            <a:avLst/>
          </a:prstGeom>
        </p:spPr>
      </p:pic>
      <p:sp>
        <p:nvSpPr>
          <p:cNvPr id="24" name="Slide Number Placeholder 1"/>
          <p:cNvSpPr>
            <a:spLocks noGrp="1"/>
          </p:cNvSpPr>
          <p:nvPr>
            <p:ph type="sldNum" sz="quarter" idx="4"/>
          </p:nvPr>
        </p:nvSpPr>
        <p:spPr>
          <a:xfrm>
            <a:off x="11591176" y="6460940"/>
            <a:ext cx="476623" cy="365125"/>
          </a:xfrm>
          <a:prstGeom prst="rect">
            <a:avLst/>
          </a:prstGeom>
        </p:spPr>
        <p:txBody>
          <a:bodyPr vert="horz" lIns="91440" tIns="45720" rIns="91440" bIns="45720" rtlCol="0" anchor="ctr"/>
          <a:lstStyle>
            <a:lvl1pPr algn="ctr">
              <a:defRPr sz="1100">
                <a:solidFill>
                  <a:schemeClr val="tx1">
                    <a:tint val="75000"/>
                  </a:schemeClr>
                </a:solidFill>
                <a:latin typeface="Arial"/>
                <a:cs typeface="Arial"/>
              </a:defRPr>
            </a:lvl1pPr>
          </a:lstStyle>
          <a:p>
            <a:fld id="{12342C3A-DD85-7843-B416-BD52AB030D59}" type="slidenum">
              <a:rPr lang="en-US" smtClean="0"/>
              <a:pPr/>
              <a:t>‹#›</a:t>
            </a:fld>
            <a:endParaRPr lang="en-US" dirty="0"/>
          </a:p>
        </p:txBody>
      </p:sp>
    </p:spTree>
    <p:extLst>
      <p:ext uri="{BB962C8B-B14F-4D97-AF65-F5344CB8AC3E}">
        <p14:creationId xmlns:p14="http://schemas.microsoft.com/office/powerpoint/2010/main" val="1443137278"/>
      </p:ext>
    </p:extLst>
  </p:cSld>
  <p:clrMap bg1="lt1" tx1="dk1" bg2="lt2" tx2="dk2" accent1="accent1" accent2="accent2" accent3="accent3" accent4="accent4" accent5="accent5" accent6="accent6" hlink="hlink" folHlink="folHlink"/>
  <p:sldLayoutIdLst>
    <p:sldLayoutId id="2147483677" r:id="rId1"/>
    <p:sldLayoutId id="2147483702" r:id="rId2"/>
    <p:sldLayoutId id="2147483695" r:id="rId3"/>
  </p:sldLayoutIdLst>
  <p:hf hdr="0" ftr="0" dt="0"/>
  <p:txStyles>
    <p:titleStyle>
      <a:lvl1pPr algn="l" defTabSz="457200" rtl="0" eaLnBrk="1" latinLnBrk="0" hangingPunct="1">
        <a:spcBef>
          <a:spcPct val="0"/>
        </a:spcBef>
        <a:buNone/>
        <a:defRPr sz="2200" kern="1200">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2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16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4" name="Group 13"/>
          <p:cNvGrpSpPr/>
          <p:nvPr userDrawn="1"/>
        </p:nvGrpSpPr>
        <p:grpSpPr>
          <a:xfrm>
            <a:off x="-1" y="-8881"/>
            <a:ext cx="12188825" cy="1238113"/>
            <a:chOff x="0" y="0"/>
            <a:chExt cx="9144000" cy="928827"/>
          </a:xfrm>
        </p:grpSpPr>
        <p:cxnSp>
          <p:nvCxnSpPr>
            <p:cNvPr id="15" name="Straight Connector 14"/>
            <p:cNvCxnSpPr/>
            <p:nvPr/>
          </p:nvCxnSpPr>
          <p:spPr>
            <a:xfrm>
              <a:off x="6099048" y="26122"/>
              <a:ext cx="3044952" cy="0"/>
            </a:xfrm>
            <a:prstGeom prst="line">
              <a:avLst/>
            </a:prstGeom>
            <a:ln w="508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26679"/>
              <a:ext cx="6099048" cy="0"/>
            </a:xfrm>
            <a:prstGeom prst="line">
              <a:avLst/>
            </a:prstGeom>
            <a:ln w="50800">
              <a:solidFill>
                <a:srgbClr val="90152A"/>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rotWithShape="1">
            <a:blip r:embed="rId6" cstate="screen">
              <a:extLst>
                <a:ext uri="{28A0092B-C50C-407E-A947-70E740481C1C}">
                  <a14:useLocalDpi xmlns:a14="http://schemas.microsoft.com/office/drawing/2010/main"/>
                </a:ext>
              </a:extLst>
            </a:blip>
            <a:srcRect t="13018" r="68665"/>
            <a:stretch/>
          </p:blipFill>
          <p:spPr>
            <a:xfrm>
              <a:off x="8323018" y="0"/>
              <a:ext cx="588774" cy="928827"/>
            </a:xfrm>
            <a:prstGeom prst="rect">
              <a:avLst/>
            </a:prstGeom>
          </p:spPr>
        </p:pic>
      </p:grpSp>
      <p:sp>
        <p:nvSpPr>
          <p:cNvPr id="13" name="Rectangle 12"/>
          <p:cNvSpPr/>
          <p:nvPr userDrawn="1"/>
        </p:nvSpPr>
        <p:spPr>
          <a:xfrm>
            <a:off x="0" y="6446520"/>
            <a:ext cx="12188825" cy="41148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8129945" y="6419317"/>
            <a:ext cx="4058879" cy="0"/>
          </a:xfrm>
          <a:prstGeom prst="line">
            <a:avLst/>
          </a:prstGeom>
          <a:ln w="50800">
            <a:solidFill>
              <a:srgbClr val="DF7023"/>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1" y="6420059"/>
            <a:ext cx="8129946" cy="0"/>
          </a:xfrm>
          <a:prstGeom prst="line">
            <a:avLst/>
          </a:prstGeom>
          <a:ln w="50800">
            <a:solidFill>
              <a:srgbClr val="0F787D"/>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userDrawn="1"/>
        </p:nvPicPr>
        <p:blipFill>
          <a:blip r:embed="rId7"/>
          <a:stretch>
            <a:fillRect/>
          </a:stretch>
        </p:blipFill>
        <p:spPr>
          <a:xfrm>
            <a:off x="8435975" y="6584950"/>
            <a:ext cx="2933700" cy="127000"/>
          </a:xfrm>
          <a:prstGeom prst="rect">
            <a:avLst/>
          </a:prstGeom>
        </p:spPr>
      </p:pic>
      <p:sp>
        <p:nvSpPr>
          <p:cNvPr id="24" name="Slide Number Placeholder 1"/>
          <p:cNvSpPr>
            <a:spLocks noGrp="1"/>
          </p:cNvSpPr>
          <p:nvPr>
            <p:ph type="sldNum" sz="quarter" idx="4"/>
          </p:nvPr>
        </p:nvSpPr>
        <p:spPr>
          <a:xfrm>
            <a:off x="11591176" y="6460940"/>
            <a:ext cx="476623" cy="365125"/>
          </a:xfrm>
          <a:prstGeom prst="rect">
            <a:avLst/>
          </a:prstGeom>
        </p:spPr>
        <p:txBody>
          <a:bodyPr vert="horz" lIns="91440" tIns="45720" rIns="91440" bIns="45720" rtlCol="0" anchor="ctr"/>
          <a:lstStyle>
            <a:lvl1pPr algn="ctr">
              <a:defRPr sz="1100">
                <a:solidFill>
                  <a:schemeClr val="tx1">
                    <a:tint val="75000"/>
                  </a:schemeClr>
                </a:solidFill>
                <a:latin typeface="Arial"/>
                <a:cs typeface="Arial"/>
              </a:defRPr>
            </a:lvl1pPr>
          </a:lstStyle>
          <a:p>
            <a:fld id="{12342C3A-DD85-7843-B416-BD52AB030D59}" type="slidenum">
              <a:rPr lang="en-US" smtClean="0"/>
              <a:pPr/>
              <a:t>‹#›</a:t>
            </a:fld>
            <a:endParaRPr lang="en-US" dirty="0"/>
          </a:p>
        </p:txBody>
      </p:sp>
    </p:spTree>
    <p:extLst>
      <p:ext uri="{BB962C8B-B14F-4D97-AF65-F5344CB8AC3E}">
        <p14:creationId xmlns:p14="http://schemas.microsoft.com/office/powerpoint/2010/main" val="2144796277"/>
      </p:ext>
    </p:extLst>
  </p:cSld>
  <p:clrMap bg1="lt1" tx1="dk1" bg2="lt2" tx2="dk2" accent1="accent1" accent2="accent2" accent3="accent3" accent4="accent4" accent5="accent5" accent6="accent6" hlink="hlink" folHlink="folHlink"/>
  <p:sldLayoutIdLst>
    <p:sldLayoutId id="2147483679" r:id="rId1"/>
    <p:sldLayoutId id="2147483685" r:id="rId2"/>
    <p:sldLayoutId id="2147483704" r:id="rId3"/>
    <p:sldLayoutId id="2147483652" r:id="rId4"/>
  </p:sldLayoutIdLst>
  <p:hf hdr="0" ftr="0" dt="0"/>
  <p:txStyles>
    <p:titleStyle>
      <a:lvl1pPr algn="l" defTabSz="457200" rtl="0" eaLnBrk="1" latinLnBrk="0" hangingPunct="1">
        <a:spcBef>
          <a:spcPct val="0"/>
        </a:spcBef>
        <a:buNone/>
        <a:defRPr sz="2200" kern="1200">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2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16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072451"/>
      </p:ext>
    </p:extLst>
  </p:cSld>
  <p:clrMap bg1="lt1" tx1="dk1" bg2="lt2" tx2="dk2" accent1="accent1" accent2="accent2" accent3="accent3" accent4="accent4" accent5="accent5" accent6="accent6" hlink="hlink" folHlink="folHlink"/>
  <p:sldLayoutIdLst>
    <p:sldLayoutId id="2147483762"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incose.org/about-systems-engineering/se-vision-2035"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szmdO2tm4vU" TargetMode="External"/><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hyperlink" Target="https://roadmaps.mit.edu/index.php/Main_Page" TargetMode="Externa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7.emf"/><Relationship Id="rId5" Type="http://schemas.openxmlformats.org/officeDocument/2006/relationships/oleObject" Target="../embeddings/oleObject2.bin"/><Relationship Id="rId4" Type="http://schemas.openxmlformats.org/officeDocument/2006/relationships/image" Target="../media/image26.emf"/><Relationship Id="rId9" Type="http://schemas.openxmlformats.org/officeDocument/2006/relationships/image" Target="../media/image29.emf"/></Relationships>
</file>

<file path=ppt/slides/_rels/slide22.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7.emf"/><Relationship Id="rId5" Type="http://schemas.openxmlformats.org/officeDocument/2006/relationships/oleObject" Target="../embeddings/oleObject5.bin"/><Relationship Id="rId4" Type="http://schemas.openxmlformats.org/officeDocument/2006/relationships/image" Target="../media/image26.emf"/><Relationship Id="rId9" Type="http://schemas.openxmlformats.org/officeDocument/2006/relationships/image" Target="../media/image29.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0.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1.emf"/></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35.emf"/><Relationship Id="rId4" Type="http://schemas.openxmlformats.org/officeDocument/2006/relationships/image" Target="../media/image34.emf"/></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hyperlink" Target="https://sts-program.mit.edu/people/sts-faculty/david-a-mindell/" TargetMode="External"/><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hyperlink" Target="https://dspace.mit.edu/handle/1721.1/10807" TargetMode="External"/><Relationship Id="rId5" Type="http://schemas.openxmlformats.org/officeDocument/2006/relationships/image" Target="../media/image47.jpe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hyperlink" Target="mailto:wmiller@stevens.edu"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prstGeom prst="rect">
            <a:avLst/>
          </a:prstGeom>
        </p:spPr>
        <p:txBody>
          <a:bodyPr/>
          <a:lstStyle/>
          <a:p>
            <a:r>
              <a:rPr lang="en-US" sz="1800" dirty="0"/>
              <a:t>William D. Miller</a:t>
            </a:r>
          </a:p>
          <a:p>
            <a:r>
              <a:rPr lang="en-US" sz="1800" dirty="0"/>
              <a:t>School of Systems and Enterprises</a:t>
            </a:r>
          </a:p>
          <a:p>
            <a:r>
              <a:rPr lang="en-US" sz="1800" dirty="0"/>
              <a:t>Stevens Institute of Technology</a:t>
            </a:r>
          </a:p>
        </p:txBody>
      </p:sp>
      <p:sp>
        <p:nvSpPr>
          <p:cNvPr id="5" name="Text Placeholder 4"/>
          <p:cNvSpPr>
            <a:spLocks noGrp="1"/>
          </p:cNvSpPr>
          <p:nvPr>
            <p:ph type="body" sz="quarter" idx="15"/>
          </p:nvPr>
        </p:nvSpPr>
        <p:spPr>
          <a:xfrm>
            <a:off x="226633" y="2151529"/>
            <a:ext cx="7399469" cy="1000462"/>
          </a:xfrm>
          <a:prstGeom prst="rect">
            <a:avLst/>
          </a:prstGeom>
        </p:spPr>
        <p:txBody>
          <a:bodyPr/>
          <a:lstStyle/>
          <a:p>
            <a:r>
              <a:rPr lang="en-US" sz="2800" b="1" i="0" dirty="0"/>
              <a:t>Frameworks and Measures for Dynamic Innovation with Rigor</a:t>
            </a:r>
          </a:p>
        </p:txBody>
      </p:sp>
      <p:sp>
        <p:nvSpPr>
          <p:cNvPr id="2" name="Text Placeholder 1"/>
          <p:cNvSpPr>
            <a:spLocks noGrp="1"/>
          </p:cNvSpPr>
          <p:nvPr>
            <p:ph type="body" sz="quarter" idx="13"/>
          </p:nvPr>
        </p:nvSpPr>
        <p:spPr>
          <a:xfrm>
            <a:off x="226633" y="3496234"/>
            <a:ext cx="7408580" cy="785309"/>
          </a:xfrm>
          <a:prstGeom prst="rect">
            <a:avLst/>
          </a:prstGeom>
        </p:spPr>
        <p:txBody>
          <a:bodyPr/>
          <a:lstStyle/>
          <a:p>
            <a:r>
              <a:rPr lang="en-US" sz="2000" b="0" i="1" dirty="0"/>
              <a:t>FAA V&amp;V Summit</a:t>
            </a:r>
          </a:p>
          <a:p>
            <a:r>
              <a:rPr lang="en-US" sz="2000" b="0" i="1" dirty="0"/>
              <a:t>September 21-22, 2022</a:t>
            </a:r>
          </a:p>
        </p:txBody>
      </p:sp>
      <p:sp>
        <p:nvSpPr>
          <p:cNvPr id="16" name="Title 15"/>
          <p:cNvSpPr>
            <a:spLocks noGrp="1"/>
          </p:cNvSpPr>
          <p:nvPr>
            <p:ph type="title" idx="4294967295"/>
          </p:nvPr>
        </p:nvSpPr>
        <p:spPr>
          <a:xfrm>
            <a:off x="1054248" y="-935914"/>
            <a:ext cx="8680301" cy="720761"/>
          </a:xfrm>
          <a:prstGeom prst="rect">
            <a:avLst/>
          </a:prstGeom>
        </p:spPr>
        <p:txBody>
          <a:bodyPr/>
          <a:lstStyle/>
          <a:p>
            <a:r>
              <a:rPr lang="en-US" dirty="0" smtClean="0"/>
              <a:t>Title Slide</a:t>
            </a:r>
            <a:endParaRPr lang="en-US" dirty="0"/>
          </a:p>
        </p:txBody>
      </p:sp>
    </p:spTree>
    <p:extLst>
      <p:ext uri="{BB962C8B-B14F-4D97-AF65-F5344CB8AC3E}">
        <p14:creationId xmlns:p14="http://schemas.microsoft.com/office/powerpoint/2010/main" val="3216804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9FF4E2-84BA-F25B-F2CA-81A7FA3EDF9E}"/>
              </a:ext>
            </a:extLst>
          </p:cNvPr>
          <p:cNvSpPr>
            <a:spLocks noGrp="1"/>
          </p:cNvSpPr>
          <p:nvPr>
            <p:ph type="title"/>
          </p:nvPr>
        </p:nvSpPr>
        <p:spPr>
          <a:xfrm>
            <a:off x="2024016" y="141059"/>
            <a:ext cx="9329667" cy="535863"/>
          </a:xfrm>
        </p:spPr>
        <p:txBody>
          <a:bodyPr/>
          <a:lstStyle/>
          <a:p>
            <a:r>
              <a:rPr lang="en-US" dirty="0"/>
              <a:t>Modular Open Systems Architecture (MOSA)</a:t>
            </a:r>
          </a:p>
        </p:txBody>
      </p:sp>
      <p:sp>
        <p:nvSpPr>
          <p:cNvPr id="7" name="Rectangle 6">
            <a:extLst>
              <a:ext uri="{FF2B5EF4-FFF2-40B4-BE49-F238E27FC236}">
                <a16:creationId xmlns:a16="http://schemas.microsoft.com/office/drawing/2014/main" id="{5B6BB600-B36E-AD92-C02E-89C6A578A366}"/>
              </a:ext>
            </a:extLst>
          </p:cNvPr>
          <p:cNvSpPr/>
          <p:nvPr/>
        </p:nvSpPr>
        <p:spPr>
          <a:xfrm>
            <a:off x="0" y="124567"/>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Challenges</a:t>
            </a:r>
          </a:p>
        </p:txBody>
      </p:sp>
      <p:sp>
        <p:nvSpPr>
          <p:cNvPr id="3" name="Text Placeholder 2">
            <a:extLst>
              <a:ext uri="{FF2B5EF4-FFF2-40B4-BE49-F238E27FC236}">
                <a16:creationId xmlns:a16="http://schemas.microsoft.com/office/drawing/2014/main" id="{5F59DFB2-4B43-65A3-56B5-53E731A3FE7E}"/>
              </a:ext>
            </a:extLst>
          </p:cNvPr>
          <p:cNvSpPr>
            <a:spLocks noGrp="1"/>
          </p:cNvSpPr>
          <p:nvPr>
            <p:ph type="body" sz="quarter" idx="12"/>
          </p:nvPr>
        </p:nvSpPr>
        <p:spPr>
          <a:xfrm>
            <a:off x="199811" y="3003807"/>
            <a:ext cx="3326054" cy="3381496"/>
          </a:xfrm>
        </p:spPr>
        <p:txBody>
          <a:bodyPr/>
          <a:lstStyle/>
          <a:p>
            <a:pPr>
              <a:spcAft>
                <a:spcPts val="800"/>
              </a:spcAft>
            </a:pPr>
            <a:r>
              <a:rPr lang="en-US" sz="1400" b="1" dirty="0">
                <a:solidFill>
                  <a:srgbClr val="C00000"/>
                </a:solidFill>
              </a:rPr>
              <a:t>Intended Benefits</a:t>
            </a:r>
          </a:p>
          <a:p>
            <a:pPr marL="342900" indent="-342900">
              <a:spcAft>
                <a:spcPts val="800"/>
              </a:spcAft>
              <a:buFont typeface="Arial" panose="020B0604020202020204" pitchFamily="34" charset="0"/>
              <a:buChar char="•"/>
            </a:pPr>
            <a:r>
              <a:rPr lang="en-US" sz="1400" dirty="0"/>
              <a:t>Enhance competition. open architecture with severable modules, allowing components to be openly competed.</a:t>
            </a:r>
          </a:p>
          <a:p>
            <a:pPr marL="342900" indent="-342900">
              <a:spcAft>
                <a:spcPts val="800"/>
              </a:spcAft>
              <a:buFont typeface="Arial" panose="020B0604020202020204" pitchFamily="34" charset="0"/>
              <a:buChar char="•"/>
            </a:pPr>
            <a:r>
              <a:rPr lang="en-US" sz="1400" dirty="0"/>
              <a:t>Facilitate technology refresh. ...</a:t>
            </a:r>
          </a:p>
          <a:p>
            <a:pPr marL="342900" indent="-342900">
              <a:spcAft>
                <a:spcPts val="800"/>
              </a:spcAft>
              <a:buFont typeface="Arial" panose="020B0604020202020204" pitchFamily="34" charset="0"/>
              <a:buChar char="•"/>
            </a:pPr>
            <a:r>
              <a:rPr lang="en-US" sz="1400" dirty="0"/>
              <a:t>Incorporate innovation. ...</a:t>
            </a:r>
          </a:p>
          <a:p>
            <a:pPr marL="342900" indent="-342900">
              <a:spcAft>
                <a:spcPts val="800"/>
              </a:spcAft>
              <a:buFont typeface="Arial" panose="020B0604020202020204" pitchFamily="34" charset="0"/>
              <a:buChar char="•"/>
            </a:pPr>
            <a:r>
              <a:rPr lang="en-US" sz="1400" dirty="0"/>
              <a:t>Enable cost savings/cost avoidance. ...</a:t>
            </a:r>
          </a:p>
          <a:p>
            <a:pPr marL="342900" indent="-342900">
              <a:spcAft>
                <a:spcPts val="800"/>
              </a:spcAft>
              <a:buFont typeface="Arial" panose="020B0604020202020204" pitchFamily="34" charset="0"/>
              <a:buChar char="•"/>
            </a:pPr>
            <a:r>
              <a:rPr lang="en-US" sz="1400" dirty="0"/>
              <a:t>Improve interoperability</a:t>
            </a:r>
          </a:p>
          <a:p>
            <a:pPr marL="342900" indent="-342900">
              <a:spcAft>
                <a:spcPts val="800"/>
              </a:spcAft>
              <a:buFont typeface="Arial" panose="020B0604020202020204" pitchFamily="34" charset="0"/>
              <a:buChar char="•"/>
            </a:pPr>
            <a:r>
              <a:rPr lang="en-US" sz="1400" dirty="0"/>
              <a:t>Support composability</a:t>
            </a:r>
          </a:p>
          <a:p>
            <a:pPr marL="342900" indent="-342900">
              <a:spcAft>
                <a:spcPts val="800"/>
              </a:spcAft>
              <a:buFont typeface="Arial" panose="020B0604020202020204" pitchFamily="34" charset="0"/>
              <a:buChar char="•"/>
            </a:pPr>
            <a:r>
              <a:rPr lang="en-US" sz="1400" dirty="0"/>
              <a:t>Rapid integration and deployment</a:t>
            </a:r>
          </a:p>
        </p:txBody>
      </p:sp>
      <p:pic>
        <p:nvPicPr>
          <p:cNvPr id="1026" name="Picture 2" descr="Image of MOSA Ecosystem">
            <a:extLst>
              <a:ext uri="{FF2B5EF4-FFF2-40B4-BE49-F238E27FC236}">
                <a16:creationId xmlns:a16="http://schemas.microsoft.com/office/drawing/2014/main" id="{7BADD62B-FB07-8E1B-EE2A-A9FED4D64CA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6897" y="771625"/>
            <a:ext cx="2035955" cy="2049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F7E235E6-5991-5BFD-BE63-0EEB5ABBA27F}"/>
              </a:ext>
            </a:extLst>
          </p:cNvPr>
          <p:cNvSpPr txBox="1">
            <a:spLocks/>
          </p:cNvSpPr>
          <p:nvPr/>
        </p:nvSpPr>
        <p:spPr>
          <a:xfrm>
            <a:off x="2732852" y="728248"/>
            <a:ext cx="4417018" cy="3313089"/>
          </a:xfrm>
          <a:prstGeom prst="rect">
            <a:avLst/>
          </a:prstGeom>
        </p:spPr>
        <p:txBody>
          <a:bodyPr vert="horz"/>
          <a:lstStyle>
            <a:lvl1pPr marL="0" indent="0" algn="l" defTabSz="457200" rtl="0" eaLnBrk="1" latinLnBrk="0" hangingPunct="1">
              <a:spcBef>
                <a:spcPts val="0"/>
              </a:spcBef>
              <a:spcAft>
                <a:spcPts val="1200"/>
              </a:spcAft>
              <a:buFontTx/>
              <a:buNone/>
              <a:defRPr sz="1600" b="0" i="0" kern="1200">
                <a:solidFill>
                  <a:schemeClr val="tx1"/>
                </a:solidFill>
                <a:latin typeface="Arial"/>
                <a:ea typeface="+mn-ea"/>
                <a:cs typeface="Arial"/>
              </a:defRPr>
            </a:lvl1pPr>
            <a:lvl2pPr marL="457200" indent="0" algn="l" defTabSz="457200" rtl="0" eaLnBrk="1" latinLnBrk="0" hangingPunct="1">
              <a:spcBef>
                <a:spcPts val="0"/>
              </a:spcBef>
              <a:spcAft>
                <a:spcPts val="1200"/>
              </a:spcAft>
              <a:buFontTx/>
              <a:buNone/>
              <a:defRPr sz="1600" b="0" i="0" kern="1200">
                <a:solidFill>
                  <a:schemeClr val="tx1"/>
                </a:solidFill>
                <a:latin typeface="Arial"/>
                <a:ea typeface="+mn-ea"/>
                <a:cs typeface="Arial"/>
              </a:defRPr>
            </a:lvl2pPr>
            <a:lvl3pPr marL="914400" indent="0" algn="l" defTabSz="457200" rtl="0" eaLnBrk="1" latinLnBrk="0" hangingPunct="1">
              <a:spcBef>
                <a:spcPts val="0"/>
              </a:spcBef>
              <a:spcAft>
                <a:spcPts val="1200"/>
              </a:spcAft>
              <a:buFontTx/>
              <a:buNone/>
              <a:defRPr sz="1400" b="0" i="0" kern="1200" baseline="0">
                <a:solidFill>
                  <a:schemeClr val="tx1"/>
                </a:solidFill>
                <a:latin typeface="Arial"/>
                <a:ea typeface="+mn-ea"/>
                <a:cs typeface="Arial"/>
              </a:defRPr>
            </a:lvl3pPr>
            <a:lvl4pPr marL="1371600" indent="0" algn="l" defTabSz="457200" rtl="0" eaLnBrk="1" latinLnBrk="0" hangingPunct="1">
              <a:spcBef>
                <a:spcPts val="0"/>
              </a:spcBef>
              <a:spcAft>
                <a:spcPts val="1200"/>
              </a:spcAft>
              <a:buFontTx/>
              <a:buNone/>
              <a:defRPr sz="1200" b="0" i="0" kern="1200" baseline="0">
                <a:solidFill>
                  <a:schemeClr val="tx1"/>
                </a:solidFill>
                <a:latin typeface="Arial"/>
                <a:ea typeface="+mn-ea"/>
                <a:cs typeface="Arial"/>
              </a:defRPr>
            </a:lvl4pPr>
            <a:lvl5pPr marL="1828800" indent="0" algn="l" defTabSz="457200" rtl="0" eaLnBrk="1" latinLnBrk="0" hangingPunct="1">
              <a:spcBef>
                <a:spcPts val="0"/>
              </a:spcBef>
              <a:spcAft>
                <a:spcPts val="1200"/>
              </a:spcAft>
              <a:buFontTx/>
              <a:buNone/>
              <a:defRPr sz="1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Aft>
                <a:spcPts val="800"/>
              </a:spcAft>
              <a:buFont typeface="Arial" panose="020B0604020202020204" pitchFamily="34" charset="0"/>
              <a:buChar char="•"/>
            </a:pPr>
            <a:r>
              <a:rPr lang="en-US" sz="1400" b="1" dirty="0">
                <a:solidFill>
                  <a:srgbClr val="C00000"/>
                </a:solidFill>
              </a:rPr>
              <a:t>Principles</a:t>
            </a:r>
          </a:p>
          <a:p>
            <a:pPr marL="285750" indent="-285750">
              <a:spcAft>
                <a:spcPts val="800"/>
              </a:spcAft>
              <a:buFont typeface="Arial" panose="020B0604020202020204" pitchFamily="34" charset="0"/>
              <a:buChar char="•"/>
            </a:pPr>
            <a:r>
              <a:rPr lang="en-US" sz="1400" dirty="0"/>
              <a:t>Cohesive (contain well-focused and well-defined functionality)</a:t>
            </a:r>
          </a:p>
          <a:p>
            <a:pPr marL="285750" indent="-285750">
              <a:spcAft>
                <a:spcPts val="800"/>
              </a:spcAft>
              <a:buFont typeface="Arial" panose="020B0604020202020204" pitchFamily="34" charset="0"/>
              <a:buChar char="•"/>
            </a:pPr>
            <a:r>
              <a:rPr lang="en-US" sz="1400" dirty="0"/>
              <a:t>Encapsulated (hide the internal workings of a module's behavior and its data)</a:t>
            </a:r>
          </a:p>
          <a:p>
            <a:pPr marL="285750" indent="-285750">
              <a:spcAft>
                <a:spcPts val="800"/>
              </a:spcAft>
              <a:buFont typeface="Arial" panose="020B0604020202020204" pitchFamily="34" charset="0"/>
              <a:buChar char="•"/>
            </a:pPr>
            <a:r>
              <a:rPr lang="en-US" sz="1400" dirty="0"/>
              <a:t>Self-contained (do not constrain other modules)</a:t>
            </a:r>
          </a:p>
          <a:p>
            <a:pPr marL="285750" indent="-285750">
              <a:spcAft>
                <a:spcPts val="800"/>
              </a:spcAft>
              <a:buFont typeface="Arial" panose="020B0604020202020204" pitchFamily="34" charset="0"/>
              <a:buChar char="•"/>
            </a:pPr>
            <a:r>
              <a:rPr lang="en-US" sz="1400" dirty="0"/>
              <a:t>Highly binned (use broad modular definitions to enable commonality and reuse)</a:t>
            </a:r>
          </a:p>
          <a:p>
            <a:pPr marL="342900" indent="-342900">
              <a:spcAft>
                <a:spcPts val="800"/>
              </a:spcAft>
              <a:buFont typeface="Arial" panose="020B0604020202020204" pitchFamily="34" charset="0"/>
              <a:buChar char="•"/>
            </a:pPr>
            <a:endParaRPr lang="en-US" sz="1400" dirty="0"/>
          </a:p>
        </p:txBody>
      </p:sp>
      <p:pic>
        <p:nvPicPr>
          <p:cNvPr id="12" name="Picture 11" descr="Graphical user interface, text, application, email&#10;&#10;Description automatically generated">
            <a:extLst>
              <a:ext uri="{FF2B5EF4-FFF2-40B4-BE49-F238E27FC236}">
                <a16:creationId xmlns:a16="http://schemas.microsoft.com/office/drawing/2014/main" id="{19784213-8C55-E776-CCDE-048FB3B918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32084" y="3059668"/>
            <a:ext cx="2009254" cy="2612474"/>
          </a:xfrm>
          <a:prstGeom prst="rect">
            <a:avLst/>
          </a:prstGeom>
          <a:ln w="28575">
            <a:solidFill>
              <a:schemeClr val="tx1"/>
            </a:solidFill>
          </a:ln>
        </p:spPr>
      </p:pic>
      <p:sp>
        <p:nvSpPr>
          <p:cNvPr id="13" name="TextBox 12">
            <a:extLst>
              <a:ext uri="{FF2B5EF4-FFF2-40B4-BE49-F238E27FC236}">
                <a16:creationId xmlns:a16="http://schemas.microsoft.com/office/drawing/2014/main" id="{A8E4F67C-130F-49F9-885A-D6639E6DC349}"/>
              </a:ext>
            </a:extLst>
          </p:cNvPr>
          <p:cNvSpPr txBox="1"/>
          <p:nvPr/>
        </p:nvSpPr>
        <p:spPr>
          <a:xfrm>
            <a:off x="3586737" y="5738972"/>
            <a:ext cx="3805956" cy="584775"/>
          </a:xfrm>
          <a:prstGeom prst="rect">
            <a:avLst/>
          </a:prstGeom>
          <a:noFill/>
        </p:spPr>
        <p:txBody>
          <a:bodyPr wrap="square" rtlCol="0">
            <a:spAutoFit/>
          </a:bodyPr>
          <a:lstStyle/>
          <a:p>
            <a:r>
              <a:rPr lang="en-US" sz="1600" b="1" dirty="0">
                <a:solidFill>
                  <a:srgbClr val="C00000"/>
                </a:solidFill>
              </a:rPr>
              <a:t>Identifying and Measuring Modularity Violations on Cyber‐Physical Systems</a:t>
            </a:r>
          </a:p>
        </p:txBody>
      </p:sp>
      <p:sp>
        <p:nvSpPr>
          <p:cNvPr id="10" name="Text Placeholder 2">
            <a:extLst>
              <a:ext uri="{FF2B5EF4-FFF2-40B4-BE49-F238E27FC236}">
                <a16:creationId xmlns:a16="http://schemas.microsoft.com/office/drawing/2014/main" id="{F1E6ABC7-8A05-9F9E-3365-029F274CF1D5}"/>
              </a:ext>
            </a:extLst>
          </p:cNvPr>
          <p:cNvSpPr txBox="1">
            <a:spLocks/>
          </p:cNvSpPr>
          <p:nvPr/>
        </p:nvSpPr>
        <p:spPr>
          <a:xfrm>
            <a:off x="7074909" y="665436"/>
            <a:ext cx="4827789" cy="5776409"/>
          </a:xfrm>
          <a:prstGeom prst="rect">
            <a:avLst/>
          </a:prstGeom>
        </p:spPr>
        <p:txBody>
          <a:bodyPr vert="horz"/>
          <a:lstStyle>
            <a:lvl1pPr marL="0" indent="0" algn="l" defTabSz="457200" rtl="0" eaLnBrk="1" latinLnBrk="0" hangingPunct="1">
              <a:spcBef>
                <a:spcPts val="0"/>
              </a:spcBef>
              <a:spcAft>
                <a:spcPts val="1200"/>
              </a:spcAft>
              <a:buFontTx/>
              <a:buNone/>
              <a:defRPr sz="1600" b="0" i="0" kern="1200">
                <a:solidFill>
                  <a:schemeClr val="tx1"/>
                </a:solidFill>
                <a:latin typeface="Arial"/>
                <a:ea typeface="+mn-ea"/>
                <a:cs typeface="Arial"/>
              </a:defRPr>
            </a:lvl1pPr>
            <a:lvl2pPr marL="457200" indent="0" algn="l" defTabSz="457200" rtl="0" eaLnBrk="1" latinLnBrk="0" hangingPunct="1">
              <a:spcBef>
                <a:spcPts val="0"/>
              </a:spcBef>
              <a:spcAft>
                <a:spcPts val="1200"/>
              </a:spcAft>
              <a:buFontTx/>
              <a:buNone/>
              <a:defRPr sz="1600" b="0" i="0" kern="1200">
                <a:solidFill>
                  <a:schemeClr val="tx1"/>
                </a:solidFill>
                <a:latin typeface="Arial"/>
                <a:ea typeface="+mn-ea"/>
                <a:cs typeface="Arial"/>
              </a:defRPr>
            </a:lvl2pPr>
            <a:lvl3pPr marL="914400" indent="0" algn="l" defTabSz="457200" rtl="0" eaLnBrk="1" latinLnBrk="0" hangingPunct="1">
              <a:spcBef>
                <a:spcPts val="0"/>
              </a:spcBef>
              <a:spcAft>
                <a:spcPts val="1200"/>
              </a:spcAft>
              <a:buFontTx/>
              <a:buNone/>
              <a:defRPr sz="1400" b="0" i="0" kern="1200" baseline="0">
                <a:solidFill>
                  <a:schemeClr val="tx1"/>
                </a:solidFill>
                <a:latin typeface="Arial"/>
                <a:ea typeface="+mn-ea"/>
                <a:cs typeface="Arial"/>
              </a:defRPr>
            </a:lvl3pPr>
            <a:lvl4pPr marL="1371600" indent="0" algn="l" defTabSz="457200" rtl="0" eaLnBrk="1" latinLnBrk="0" hangingPunct="1">
              <a:spcBef>
                <a:spcPts val="0"/>
              </a:spcBef>
              <a:spcAft>
                <a:spcPts val="1200"/>
              </a:spcAft>
              <a:buFontTx/>
              <a:buNone/>
              <a:defRPr sz="1200" b="0" i="0" kern="1200" baseline="0">
                <a:solidFill>
                  <a:schemeClr val="tx1"/>
                </a:solidFill>
                <a:latin typeface="Arial"/>
                <a:ea typeface="+mn-ea"/>
                <a:cs typeface="Arial"/>
              </a:defRPr>
            </a:lvl4pPr>
            <a:lvl5pPr marL="1828800" indent="0" algn="l" defTabSz="457200" rtl="0" eaLnBrk="1" latinLnBrk="0" hangingPunct="1">
              <a:spcBef>
                <a:spcPts val="0"/>
              </a:spcBef>
              <a:spcAft>
                <a:spcPts val="1200"/>
              </a:spcAft>
              <a:buFontTx/>
              <a:buNone/>
              <a:defRPr sz="1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800"/>
              </a:spcAft>
            </a:pPr>
            <a:r>
              <a:rPr lang="en-US" sz="1400" b="1" dirty="0">
                <a:solidFill>
                  <a:srgbClr val="C00000"/>
                </a:solidFill>
              </a:rPr>
              <a:t>Pitfalls</a:t>
            </a:r>
          </a:p>
          <a:p>
            <a:pPr marL="342900" indent="-342900">
              <a:spcAft>
                <a:spcPts val="800"/>
              </a:spcAft>
              <a:buFont typeface="Arial" panose="020B0604020202020204" pitchFamily="34" charset="0"/>
              <a:buChar char="•"/>
            </a:pPr>
            <a:r>
              <a:rPr lang="en-US" sz="1400" dirty="0"/>
              <a:t>Overreaching (trying to solve too many problems at once)</a:t>
            </a:r>
          </a:p>
          <a:p>
            <a:pPr marL="342900" indent="-342900">
              <a:spcAft>
                <a:spcPts val="800"/>
              </a:spcAft>
              <a:buFont typeface="Arial" panose="020B0604020202020204" pitchFamily="34" charset="0"/>
              <a:buChar char="•"/>
            </a:pPr>
            <a:r>
              <a:rPr lang="en-US" sz="1400" dirty="0"/>
              <a:t>Identifying interfaces for standardization not relevant to goals</a:t>
            </a:r>
          </a:p>
          <a:p>
            <a:pPr marL="342900" indent="-342900">
              <a:spcAft>
                <a:spcPts val="800"/>
              </a:spcAft>
              <a:buFont typeface="Arial" panose="020B0604020202020204" pitchFamily="34" charset="0"/>
              <a:buChar char="•"/>
            </a:pPr>
            <a:r>
              <a:rPr lang="en-US" sz="1400" b="1" dirty="0">
                <a:solidFill>
                  <a:srgbClr val="C00000"/>
                </a:solidFill>
              </a:rPr>
              <a:t>Assuming or selecting implementation technologies too early</a:t>
            </a:r>
          </a:p>
          <a:p>
            <a:pPr marL="342900" indent="-342900">
              <a:spcAft>
                <a:spcPts val="800"/>
              </a:spcAft>
              <a:buFont typeface="Arial" panose="020B0604020202020204" pitchFamily="34" charset="0"/>
              <a:buChar char="•"/>
            </a:pPr>
            <a:r>
              <a:rPr lang="en-US" sz="1400" b="1" dirty="0">
                <a:solidFill>
                  <a:srgbClr val="C00000"/>
                </a:solidFill>
              </a:rPr>
              <a:t>Believing a technology will solve integration problems</a:t>
            </a:r>
            <a:r>
              <a:rPr lang="en-US" sz="1400" dirty="0"/>
              <a:t>, as opposed to discipline in architecture, interface definitions &amp; verifiable agreements</a:t>
            </a:r>
          </a:p>
          <a:p>
            <a:pPr marL="342900" indent="-342900">
              <a:spcAft>
                <a:spcPts val="800"/>
              </a:spcAft>
              <a:buFont typeface="Arial" panose="020B0604020202020204" pitchFamily="34" charset="0"/>
              <a:buChar char="•"/>
            </a:pPr>
            <a:r>
              <a:rPr lang="en-US" sz="1400" dirty="0"/>
              <a:t>Allowing unconstrained options, or loopholes – lessens interoperability</a:t>
            </a:r>
          </a:p>
          <a:p>
            <a:pPr marL="342900" indent="-342900">
              <a:spcAft>
                <a:spcPts val="800"/>
              </a:spcAft>
              <a:buFont typeface="Arial" panose="020B0604020202020204" pitchFamily="34" charset="0"/>
              <a:buChar char="•"/>
            </a:pPr>
            <a:r>
              <a:rPr lang="en-US" sz="1400" dirty="0"/>
              <a:t>Not involving practitioners (SMEs), or ignoring existing standards</a:t>
            </a:r>
          </a:p>
          <a:p>
            <a:pPr marL="342900" indent="-342900">
              <a:spcAft>
                <a:spcPts val="800"/>
              </a:spcAft>
              <a:buFont typeface="Arial" panose="020B0604020202020204" pitchFamily="34" charset="0"/>
              <a:buChar char="•"/>
            </a:pPr>
            <a:r>
              <a:rPr lang="en-US" sz="1400" b="1" dirty="0">
                <a:solidFill>
                  <a:srgbClr val="C00000"/>
                </a:solidFill>
              </a:rPr>
              <a:t>Ambiguity, lack of clarity, conflicts, under or over specification</a:t>
            </a:r>
          </a:p>
          <a:p>
            <a:pPr marL="342900" indent="-342900">
              <a:spcAft>
                <a:spcPts val="800"/>
              </a:spcAft>
              <a:buFont typeface="Arial" panose="020B0604020202020204" pitchFamily="34" charset="0"/>
              <a:buChar char="•"/>
            </a:pPr>
            <a:r>
              <a:rPr lang="en-US" sz="1400" dirty="0"/>
              <a:t>Not maturing specifications, letting users find problems</a:t>
            </a:r>
          </a:p>
          <a:p>
            <a:pPr marL="342900" indent="-342900">
              <a:spcAft>
                <a:spcPts val="800"/>
              </a:spcAft>
              <a:buFont typeface="Arial" panose="020B0604020202020204" pitchFamily="34" charset="0"/>
              <a:buChar char="•"/>
            </a:pPr>
            <a:r>
              <a:rPr lang="en-US" sz="1400" dirty="0"/>
              <a:t>Selection of technologies inappropriate to the environment / use case</a:t>
            </a:r>
          </a:p>
          <a:p>
            <a:pPr marL="342900" indent="-342900">
              <a:spcAft>
                <a:spcPts val="800"/>
              </a:spcAft>
              <a:buFont typeface="Arial" panose="020B0604020202020204" pitchFamily="34" charset="0"/>
              <a:buChar char="•"/>
            </a:pPr>
            <a:r>
              <a:rPr lang="en-US" sz="1400" b="1" dirty="0">
                <a:solidFill>
                  <a:srgbClr val="C00000"/>
                </a:solidFill>
              </a:rPr>
              <a:t>Not executing due diligence (validation/maturation, compliance tests, etc.)</a:t>
            </a:r>
          </a:p>
        </p:txBody>
      </p:sp>
      <p:sp>
        <p:nvSpPr>
          <p:cNvPr id="2" name="Slide Number Placeholder 1">
            <a:extLst>
              <a:ext uri="{FF2B5EF4-FFF2-40B4-BE49-F238E27FC236}">
                <a16:creationId xmlns:a16="http://schemas.microsoft.com/office/drawing/2014/main" id="{D6861210-A991-8B05-5497-AE64D875312A}"/>
              </a:ext>
            </a:extLst>
          </p:cNvPr>
          <p:cNvSpPr>
            <a:spLocks noGrp="1"/>
          </p:cNvSpPr>
          <p:nvPr>
            <p:ph type="sldNum" sz="quarter" idx="13"/>
          </p:nvPr>
        </p:nvSpPr>
        <p:spPr/>
        <p:txBody>
          <a:bodyPr/>
          <a:lstStyle/>
          <a:p>
            <a:fld id="{12342C3A-DD85-7843-B416-BD52AB030D59}" type="slidenum">
              <a:rPr lang="en-US" smtClean="0"/>
              <a:pPr/>
              <a:t>10</a:t>
            </a:fld>
            <a:endParaRPr lang="en-US" dirty="0"/>
          </a:p>
        </p:txBody>
      </p:sp>
    </p:spTree>
    <p:extLst>
      <p:ext uri="{BB962C8B-B14F-4D97-AF65-F5344CB8AC3E}">
        <p14:creationId xmlns:p14="http://schemas.microsoft.com/office/powerpoint/2010/main" val="3147779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DD663E-8F3F-1974-BD4A-A4FDCBAAA7A2}"/>
              </a:ext>
            </a:extLst>
          </p:cNvPr>
          <p:cNvSpPr>
            <a:spLocks noGrp="1"/>
          </p:cNvSpPr>
          <p:nvPr>
            <p:ph type="title"/>
          </p:nvPr>
        </p:nvSpPr>
        <p:spPr>
          <a:xfrm>
            <a:off x="1441279" y="148353"/>
            <a:ext cx="9735251" cy="535863"/>
          </a:xfrm>
        </p:spPr>
        <p:txBody>
          <a:bodyPr/>
          <a:lstStyle/>
          <a:p>
            <a:r>
              <a:rPr lang="en-US" dirty="0"/>
              <a:t>Systems Engineering Vision 2035</a:t>
            </a:r>
          </a:p>
        </p:txBody>
      </p:sp>
      <p:sp>
        <p:nvSpPr>
          <p:cNvPr id="7" name="Rectangle 6">
            <a:extLst>
              <a:ext uri="{FF2B5EF4-FFF2-40B4-BE49-F238E27FC236}">
                <a16:creationId xmlns:a16="http://schemas.microsoft.com/office/drawing/2014/main" id="{F34384D1-FEF5-8736-0BA2-64F8CC22D0CA}"/>
              </a:ext>
            </a:extLst>
          </p:cNvPr>
          <p:cNvSpPr/>
          <p:nvPr/>
        </p:nvSpPr>
        <p:spPr>
          <a:xfrm>
            <a:off x="0" y="124567"/>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Challenges</a:t>
            </a:r>
          </a:p>
        </p:txBody>
      </p:sp>
      <p:pic>
        <p:nvPicPr>
          <p:cNvPr id="6" name="Picture 5" title="Systems Engineering Vision 2035">
            <a:extLst>
              <a:ext uri="{FF2B5EF4-FFF2-40B4-BE49-F238E27FC236}">
                <a16:creationId xmlns:a16="http://schemas.microsoft.com/office/drawing/2014/main" id="{AB235124-D64A-8A4C-C990-009F7384A27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33755" y="995445"/>
            <a:ext cx="3953490" cy="4867110"/>
          </a:xfrm>
          <a:prstGeom prst="rect">
            <a:avLst/>
          </a:prstGeom>
        </p:spPr>
      </p:pic>
      <p:sp>
        <p:nvSpPr>
          <p:cNvPr id="8" name="TextBox 7">
            <a:extLst>
              <a:ext uri="{FF2B5EF4-FFF2-40B4-BE49-F238E27FC236}">
                <a16:creationId xmlns:a16="http://schemas.microsoft.com/office/drawing/2014/main" id="{96ED3C02-1CFC-F2C0-0D87-151FA2184ABC}"/>
              </a:ext>
            </a:extLst>
          </p:cNvPr>
          <p:cNvSpPr txBox="1"/>
          <p:nvPr/>
        </p:nvSpPr>
        <p:spPr>
          <a:xfrm>
            <a:off x="1930177" y="5960627"/>
            <a:ext cx="2269055" cy="338250"/>
          </a:xfrm>
          <a:prstGeom prst="rect">
            <a:avLst/>
          </a:prstGeom>
          <a:noFill/>
        </p:spPr>
        <p:txBody>
          <a:bodyPr wrap="none" rtlCol="0">
            <a:spAutoFit/>
          </a:bodyPr>
          <a:lstStyle/>
          <a:p>
            <a:r>
              <a:rPr lang="en-US" sz="1599" dirty="0"/>
              <a:t>Copyright 2021 – INCOSE</a:t>
            </a:r>
          </a:p>
        </p:txBody>
      </p:sp>
      <p:sp>
        <p:nvSpPr>
          <p:cNvPr id="3" name="Text Placeholder 2">
            <a:extLst>
              <a:ext uri="{FF2B5EF4-FFF2-40B4-BE49-F238E27FC236}">
                <a16:creationId xmlns:a16="http://schemas.microsoft.com/office/drawing/2014/main" id="{50115E69-279A-33B9-FA0F-569F24439BA6}"/>
              </a:ext>
            </a:extLst>
          </p:cNvPr>
          <p:cNvSpPr>
            <a:spLocks noGrp="1"/>
          </p:cNvSpPr>
          <p:nvPr>
            <p:ph type="body" sz="quarter" idx="12"/>
          </p:nvPr>
        </p:nvSpPr>
        <p:spPr>
          <a:xfrm>
            <a:off x="5570346" y="995445"/>
            <a:ext cx="4825986" cy="4620164"/>
          </a:xfrm>
        </p:spPr>
        <p:txBody>
          <a:bodyPr/>
          <a:lstStyle/>
          <a:p>
            <a:r>
              <a:rPr lang="en-US" sz="2400" dirty="0"/>
              <a:t>Executive Summary</a:t>
            </a:r>
          </a:p>
          <a:p>
            <a:pPr marL="342900" indent="-342900">
              <a:buFont typeface="+mj-lt"/>
              <a:buAutoNum type="arabicPeriod"/>
            </a:pPr>
            <a:r>
              <a:rPr lang="en-US" sz="2400" dirty="0"/>
              <a:t>The Global Context for Systems Engineering</a:t>
            </a:r>
          </a:p>
          <a:p>
            <a:pPr marL="342900" indent="-342900">
              <a:buFont typeface="+mj-lt"/>
              <a:buAutoNum type="arabicPeriod"/>
            </a:pPr>
            <a:r>
              <a:rPr lang="en-US" sz="2400" dirty="0"/>
              <a:t>The Current State of Systems Engineering</a:t>
            </a:r>
          </a:p>
          <a:p>
            <a:pPr marL="342900" indent="-342900">
              <a:buFont typeface="+mj-lt"/>
              <a:buAutoNum type="arabicPeriod"/>
            </a:pPr>
            <a:r>
              <a:rPr lang="en-US" sz="2400" dirty="0"/>
              <a:t>The Future State of Systems Engineering</a:t>
            </a:r>
          </a:p>
          <a:p>
            <a:pPr marL="342900" indent="-342900">
              <a:buFont typeface="+mj-lt"/>
              <a:buAutoNum type="arabicPeriod"/>
            </a:pPr>
            <a:r>
              <a:rPr lang="en-US" sz="2400" dirty="0"/>
              <a:t>Realizing the Vision</a:t>
            </a:r>
          </a:p>
          <a:p>
            <a:r>
              <a:rPr lang="en-US" sz="2400" dirty="0"/>
              <a:t>Summary of Systems Engineering by 2035</a:t>
            </a:r>
          </a:p>
          <a:p>
            <a:endParaRPr lang="en-US" sz="2400" dirty="0"/>
          </a:p>
          <a:p>
            <a:endParaRPr lang="en-US" sz="2400" dirty="0"/>
          </a:p>
        </p:txBody>
      </p:sp>
      <p:sp>
        <p:nvSpPr>
          <p:cNvPr id="5" name="TextBox 4">
            <a:extLst>
              <a:ext uri="{FF2B5EF4-FFF2-40B4-BE49-F238E27FC236}">
                <a16:creationId xmlns:a16="http://schemas.microsoft.com/office/drawing/2014/main" id="{B5677A14-44EE-3D60-4CA1-6CC887AED708}"/>
              </a:ext>
            </a:extLst>
          </p:cNvPr>
          <p:cNvSpPr txBox="1"/>
          <p:nvPr/>
        </p:nvSpPr>
        <p:spPr>
          <a:xfrm>
            <a:off x="5493711" y="5493223"/>
            <a:ext cx="6495304" cy="369332"/>
          </a:xfrm>
          <a:prstGeom prst="rect">
            <a:avLst/>
          </a:prstGeom>
          <a:noFill/>
        </p:spPr>
        <p:txBody>
          <a:bodyPr wrap="none" rtlCol="0">
            <a:spAutoFit/>
          </a:bodyPr>
          <a:lstStyle/>
          <a:p>
            <a:r>
              <a:rPr lang="en-US" dirty="0">
                <a:hlinkClick r:id="rId3"/>
              </a:rPr>
              <a:t>https://www.incose.org/about-systems-engineering/se-vision-2035</a:t>
            </a:r>
            <a:endParaRPr lang="en-US" dirty="0"/>
          </a:p>
        </p:txBody>
      </p:sp>
      <p:sp>
        <p:nvSpPr>
          <p:cNvPr id="2" name="Slide Number Placeholder 1">
            <a:extLst>
              <a:ext uri="{FF2B5EF4-FFF2-40B4-BE49-F238E27FC236}">
                <a16:creationId xmlns:a16="http://schemas.microsoft.com/office/drawing/2014/main" id="{E333EAB9-D5DF-CC2F-75DD-FBF5D16BD218}"/>
              </a:ext>
            </a:extLst>
          </p:cNvPr>
          <p:cNvSpPr>
            <a:spLocks noGrp="1"/>
          </p:cNvSpPr>
          <p:nvPr>
            <p:ph type="sldNum" sz="quarter" idx="13"/>
          </p:nvPr>
        </p:nvSpPr>
        <p:spPr/>
        <p:txBody>
          <a:bodyPr/>
          <a:lstStyle/>
          <a:p>
            <a:fld id="{12342C3A-DD85-7843-B416-BD52AB030D59}" type="slidenum">
              <a:rPr lang="en-US" smtClean="0"/>
              <a:pPr/>
              <a:t>11</a:t>
            </a:fld>
            <a:endParaRPr lang="en-US" dirty="0"/>
          </a:p>
        </p:txBody>
      </p:sp>
    </p:spTree>
    <p:extLst>
      <p:ext uri="{BB962C8B-B14F-4D97-AF65-F5344CB8AC3E}">
        <p14:creationId xmlns:p14="http://schemas.microsoft.com/office/powerpoint/2010/main" val="3247240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DD663E-8F3F-1974-BD4A-A4FDCBAAA7A2}"/>
              </a:ext>
            </a:extLst>
          </p:cNvPr>
          <p:cNvSpPr>
            <a:spLocks noGrp="1"/>
          </p:cNvSpPr>
          <p:nvPr>
            <p:ph type="title"/>
          </p:nvPr>
        </p:nvSpPr>
        <p:spPr>
          <a:xfrm>
            <a:off x="1707209" y="192385"/>
            <a:ext cx="9735251" cy="535863"/>
          </a:xfrm>
        </p:spPr>
        <p:txBody>
          <a:bodyPr/>
          <a:lstStyle/>
          <a:p>
            <a:r>
              <a:rPr lang="en-US" dirty="0"/>
              <a:t>Systems Engineering Vision 2035 – Challenges</a:t>
            </a:r>
          </a:p>
        </p:txBody>
      </p:sp>
      <p:sp>
        <p:nvSpPr>
          <p:cNvPr id="3" name="Rectangle 2">
            <a:extLst>
              <a:ext uri="{FF2B5EF4-FFF2-40B4-BE49-F238E27FC236}">
                <a16:creationId xmlns:a16="http://schemas.microsoft.com/office/drawing/2014/main" id="{4D09913A-0AC9-6CC0-7927-50C38D69D8E7}"/>
              </a:ext>
            </a:extLst>
          </p:cNvPr>
          <p:cNvSpPr/>
          <p:nvPr/>
        </p:nvSpPr>
        <p:spPr>
          <a:xfrm>
            <a:off x="0" y="124567"/>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Challenges</a:t>
            </a:r>
          </a:p>
        </p:txBody>
      </p:sp>
      <p:sp>
        <p:nvSpPr>
          <p:cNvPr id="13" name="Text Placeholder 12">
            <a:extLst>
              <a:ext uri="{FF2B5EF4-FFF2-40B4-BE49-F238E27FC236}">
                <a16:creationId xmlns:a16="http://schemas.microsoft.com/office/drawing/2014/main" id="{339CCFAC-787B-09A4-B361-23FF72FDE96A}"/>
              </a:ext>
            </a:extLst>
          </p:cNvPr>
          <p:cNvSpPr>
            <a:spLocks noGrp="1"/>
          </p:cNvSpPr>
          <p:nvPr>
            <p:ph type="body" sz="quarter" idx="12"/>
          </p:nvPr>
        </p:nvSpPr>
        <p:spPr>
          <a:xfrm>
            <a:off x="139486" y="1052211"/>
            <a:ext cx="4040510" cy="4883640"/>
          </a:xfrm>
        </p:spPr>
        <p:txBody>
          <a:bodyPr/>
          <a:lstStyle/>
          <a:p>
            <a:r>
              <a:rPr lang="en-US" sz="2400" dirty="0"/>
              <a:t>Tools &amp; Data Integration</a:t>
            </a:r>
          </a:p>
          <a:p>
            <a:r>
              <a:rPr lang="en-US" sz="2400" dirty="0"/>
              <a:t>Software Complexity</a:t>
            </a:r>
          </a:p>
          <a:p>
            <a:r>
              <a:rPr lang="en-US" sz="2400" dirty="0"/>
              <a:t>Agility</a:t>
            </a:r>
          </a:p>
          <a:p>
            <a:r>
              <a:rPr lang="en-US" sz="2400" dirty="0"/>
              <a:t>Velocity</a:t>
            </a:r>
          </a:p>
          <a:p>
            <a:r>
              <a:rPr lang="en-US" sz="2400" dirty="0"/>
              <a:t>Scale</a:t>
            </a:r>
          </a:p>
          <a:p>
            <a:r>
              <a:rPr lang="en-US" sz="2400" dirty="0"/>
              <a:t>Non-determinism</a:t>
            </a:r>
          </a:p>
          <a:p>
            <a:r>
              <a:rPr lang="en-US" sz="2400" dirty="0"/>
              <a:t>Impact of Additive Manufacturing</a:t>
            </a:r>
          </a:p>
          <a:p>
            <a:r>
              <a:rPr lang="en-US" sz="2400" dirty="0"/>
              <a:t>Impact of AI &amp; Autonomous Systems</a:t>
            </a:r>
          </a:p>
          <a:p>
            <a:endParaRPr lang="en-US" sz="2400" dirty="0"/>
          </a:p>
          <a:p>
            <a:endParaRPr lang="en-US" sz="2400" dirty="0"/>
          </a:p>
        </p:txBody>
      </p:sp>
      <p:sp>
        <p:nvSpPr>
          <p:cNvPr id="16" name="TextBox 15">
            <a:extLst>
              <a:ext uri="{FF2B5EF4-FFF2-40B4-BE49-F238E27FC236}">
                <a16:creationId xmlns:a16="http://schemas.microsoft.com/office/drawing/2014/main" id="{2AE75E3A-36B8-1688-3FCB-1197CDC4FF63}"/>
              </a:ext>
            </a:extLst>
          </p:cNvPr>
          <p:cNvSpPr txBox="1"/>
          <p:nvPr/>
        </p:nvSpPr>
        <p:spPr>
          <a:xfrm>
            <a:off x="4770001" y="867545"/>
            <a:ext cx="6374053" cy="369332"/>
          </a:xfrm>
          <a:prstGeom prst="rect">
            <a:avLst/>
          </a:prstGeom>
          <a:noFill/>
        </p:spPr>
        <p:txBody>
          <a:bodyPr wrap="none" rtlCol="0">
            <a:spAutoFit/>
          </a:bodyPr>
          <a:lstStyle/>
          <a:p>
            <a:r>
              <a:rPr lang="en-US" b="1" dirty="0">
                <a:solidFill>
                  <a:srgbClr val="C00000"/>
                </a:solidFill>
              </a:rPr>
              <a:t>Today’s Cyber-Physical Systems are Computer &amp; Software Centric</a:t>
            </a:r>
          </a:p>
        </p:txBody>
      </p:sp>
      <p:pic>
        <p:nvPicPr>
          <p:cNvPr id="15" name="Picture 14" title="Today's Cyber-Physical Systems are Computer and Software Centric">
            <a:extLst>
              <a:ext uri="{FF2B5EF4-FFF2-40B4-BE49-F238E27FC236}">
                <a16:creationId xmlns:a16="http://schemas.microsoft.com/office/drawing/2014/main" id="{B37E2EDD-9455-52DD-2B0F-3F04ED8E57B5}"/>
              </a:ext>
            </a:extLst>
          </p:cNvPr>
          <p:cNvPicPr>
            <a:picLocks noChangeAspect="1"/>
          </p:cNvPicPr>
          <p:nvPr/>
        </p:nvPicPr>
        <p:blipFill>
          <a:blip r:embed="rId2"/>
          <a:stretch>
            <a:fillRect/>
          </a:stretch>
        </p:blipFill>
        <p:spPr>
          <a:xfrm>
            <a:off x="4277988" y="1179689"/>
            <a:ext cx="7164472" cy="4498622"/>
          </a:xfrm>
          <a:prstGeom prst="rect">
            <a:avLst/>
          </a:prstGeom>
        </p:spPr>
      </p:pic>
      <p:sp>
        <p:nvSpPr>
          <p:cNvPr id="5" name="TextBox 4">
            <a:extLst>
              <a:ext uri="{FF2B5EF4-FFF2-40B4-BE49-F238E27FC236}">
                <a16:creationId xmlns:a16="http://schemas.microsoft.com/office/drawing/2014/main" id="{C6BF056F-31F3-EA66-B486-7CF1583FCFEE}"/>
              </a:ext>
            </a:extLst>
          </p:cNvPr>
          <p:cNvSpPr txBox="1"/>
          <p:nvPr/>
        </p:nvSpPr>
        <p:spPr>
          <a:xfrm>
            <a:off x="4277988" y="5398195"/>
            <a:ext cx="2269055" cy="338250"/>
          </a:xfrm>
          <a:prstGeom prst="rect">
            <a:avLst/>
          </a:prstGeom>
          <a:noFill/>
        </p:spPr>
        <p:txBody>
          <a:bodyPr wrap="none" rtlCol="0">
            <a:spAutoFit/>
          </a:bodyPr>
          <a:lstStyle/>
          <a:p>
            <a:r>
              <a:rPr lang="en-US" sz="1599" dirty="0"/>
              <a:t>Copyright 2021 – INCOSE</a:t>
            </a:r>
          </a:p>
        </p:txBody>
      </p:sp>
      <p:sp>
        <p:nvSpPr>
          <p:cNvPr id="6" name="TextBox 5">
            <a:extLst>
              <a:ext uri="{FF2B5EF4-FFF2-40B4-BE49-F238E27FC236}">
                <a16:creationId xmlns:a16="http://schemas.microsoft.com/office/drawing/2014/main" id="{CD03AAEF-D2D9-BC5A-7D12-B9DD5DB093C0}"/>
              </a:ext>
            </a:extLst>
          </p:cNvPr>
          <p:cNvSpPr txBox="1"/>
          <p:nvPr/>
        </p:nvSpPr>
        <p:spPr>
          <a:xfrm>
            <a:off x="3705979" y="5864072"/>
            <a:ext cx="4873257" cy="584775"/>
          </a:xfrm>
          <a:prstGeom prst="rect">
            <a:avLst/>
          </a:prstGeom>
          <a:noFill/>
        </p:spPr>
        <p:txBody>
          <a:bodyPr wrap="none" rtlCol="0">
            <a:spAutoFit/>
          </a:bodyPr>
          <a:lstStyle/>
          <a:p>
            <a:r>
              <a:rPr lang="en-US" sz="3200" b="1" dirty="0">
                <a:solidFill>
                  <a:srgbClr val="C00000"/>
                </a:solidFill>
              </a:rPr>
              <a:t>The curse of dimensionality</a:t>
            </a:r>
          </a:p>
        </p:txBody>
      </p:sp>
      <p:sp>
        <p:nvSpPr>
          <p:cNvPr id="2" name="Slide Number Placeholder 1">
            <a:extLst>
              <a:ext uri="{FF2B5EF4-FFF2-40B4-BE49-F238E27FC236}">
                <a16:creationId xmlns:a16="http://schemas.microsoft.com/office/drawing/2014/main" id="{E333EAB9-D5DF-CC2F-75DD-FBF5D16BD218}"/>
              </a:ext>
            </a:extLst>
          </p:cNvPr>
          <p:cNvSpPr>
            <a:spLocks noGrp="1"/>
          </p:cNvSpPr>
          <p:nvPr>
            <p:ph type="sldNum" sz="quarter" idx="14"/>
          </p:nvPr>
        </p:nvSpPr>
        <p:spPr/>
        <p:txBody>
          <a:bodyPr/>
          <a:lstStyle/>
          <a:p>
            <a:fld id="{12342C3A-DD85-7843-B416-BD52AB030D59}" type="slidenum">
              <a:rPr lang="en-US" smtClean="0"/>
              <a:pPr/>
              <a:t>12</a:t>
            </a:fld>
            <a:endParaRPr lang="en-US" dirty="0"/>
          </a:p>
        </p:txBody>
      </p:sp>
    </p:spTree>
    <p:extLst>
      <p:ext uri="{BB962C8B-B14F-4D97-AF65-F5344CB8AC3E}">
        <p14:creationId xmlns:p14="http://schemas.microsoft.com/office/powerpoint/2010/main" val="1092026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DD663E-8F3F-1974-BD4A-A4FDCBAAA7A2}"/>
              </a:ext>
            </a:extLst>
          </p:cNvPr>
          <p:cNvSpPr>
            <a:spLocks noGrp="1"/>
          </p:cNvSpPr>
          <p:nvPr>
            <p:ph type="title"/>
          </p:nvPr>
        </p:nvSpPr>
        <p:spPr>
          <a:xfrm>
            <a:off x="1455961" y="170527"/>
            <a:ext cx="9735251" cy="535863"/>
          </a:xfrm>
        </p:spPr>
        <p:txBody>
          <a:bodyPr/>
          <a:lstStyle/>
          <a:p>
            <a:r>
              <a:rPr lang="en-US" dirty="0"/>
              <a:t>Technology Advances Shape the Nature of Systems</a:t>
            </a:r>
          </a:p>
        </p:txBody>
      </p:sp>
      <p:sp>
        <p:nvSpPr>
          <p:cNvPr id="5" name="Rectangle 4">
            <a:extLst>
              <a:ext uri="{FF2B5EF4-FFF2-40B4-BE49-F238E27FC236}">
                <a16:creationId xmlns:a16="http://schemas.microsoft.com/office/drawing/2014/main" id="{0FF7657F-D555-5B0A-B23F-35FD5BF604BF}"/>
              </a:ext>
            </a:extLst>
          </p:cNvPr>
          <p:cNvSpPr/>
          <p:nvPr/>
        </p:nvSpPr>
        <p:spPr>
          <a:xfrm>
            <a:off x="0" y="124567"/>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Challenges</a:t>
            </a:r>
          </a:p>
        </p:txBody>
      </p:sp>
      <p:sp>
        <p:nvSpPr>
          <p:cNvPr id="3" name="Text Placeholder 2">
            <a:extLst>
              <a:ext uri="{FF2B5EF4-FFF2-40B4-BE49-F238E27FC236}">
                <a16:creationId xmlns:a16="http://schemas.microsoft.com/office/drawing/2014/main" id="{50115E69-279A-33B9-FA0F-569F24439BA6}"/>
              </a:ext>
            </a:extLst>
          </p:cNvPr>
          <p:cNvSpPr>
            <a:spLocks noGrp="1"/>
          </p:cNvSpPr>
          <p:nvPr>
            <p:ph type="body" sz="quarter" idx="12"/>
          </p:nvPr>
        </p:nvSpPr>
        <p:spPr>
          <a:xfrm>
            <a:off x="496020" y="801782"/>
            <a:ext cx="6800296" cy="5254435"/>
          </a:xfrm>
        </p:spPr>
        <p:txBody>
          <a:bodyPr/>
          <a:lstStyle/>
          <a:p>
            <a:pPr marL="342900" indent="-342900">
              <a:buFont typeface="Arial" panose="020B0604020202020204" pitchFamily="34" charset="0"/>
              <a:buChar char="•"/>
            </a:pPr>
            <a:r>
              <a:rPr lang="en-US" sz="2400" dirty="0"/>
              <a:t>Advances in Materials and Manufacturing</a:t>
            </a:r>
          </a:p>
          <a:p>
            <a:pPr marL="342900" indent="-342900">
              <a:buFont typeface="Arial" panose="020B0604020202020204" pitchFamily="34" charset="0"/>
              <a:buChar char="•"/>
            </a:pPr>
            <a:r>
              <a:rPr lang="en-US" sz="2400" dirty="0"/>
              <a:t>Advanced Modeling and Simulation</a:t>
            </a:r>
          </a:p>
          <a:p>
            <a:pPr marL="342900" indent="-342900">
              <a:buFont typeface="Arial" panose="020B0604020202020204" pitchFamily="34" charset="0"/>
              <a:buChar char="•"/>
            </a:pPr>
            <a:r>
              <a:rPr lang="en-US" sz="2400" dirty="0"/>
              <a:t>Autonomy and Artificial Intelligence</a:t>
            </a:r>
          </a:p>
          <a:p>
            <a:pPr marL="342900" indent="-342900">
              <a:buFont typeface="Arial" panose="020B0604020202020204" pitchFamily="34" charset="0"/>
              <a:buChar char="•"/>
            </a:pPr>
            <a:r>
              <a:rPr lang="en-US" sz="2400" dirty="0"/>
              <a:t>Big Data and Analytics</a:t>
            </a:r>
          </a:p>
          <a:p>
            <a:pPr marL="342900" indent="-342900">
              <a:buFont typeface="Arial" panose="020B0604020202020204" pitchFamily="34" charset="0"/>
              <a:buChar char="•"/>
            </a:pPr>
            <a:r>
              <a:rPr lang="en-US" sz="2400" dirty="0"/>
              <a:t>Bio/Life Science and Nano Technologies</a:t>
            </a:r>
          </a:p>
          <a:p>
            <a:pPr marL="342900" indent="-342900">
              <a:buFont typeface="Arial" panose="020B0604020202020204" pitchFamily="34" charset="0"/>
              <a:buChar char="•"/>
            </a:pPr>
            <a:r>
              <a:rPr lang="en-US" sz="2400" dirty="0"/>
              <a:t>Communications Technologies</a:t>
            </a:r>
          </a:p>
          <a:p>
            <a:pPr marL="342900" indent="-342900">
              <a:buFont typeface="Arial" panose="020B0604020202020204" pitchFamily="34" charset="0"/>
              <a:buChar char="•"/>
            </a:pPr>
            <a:r>
              <a:rPr lang="en-US" sz="2400" dirty="0"/>
              <a:t>Edge Computing</a:t>
            </a:r>
          </a:p>
          <a:p>
            <a:pPr marL="342900" indent="-342900">
              <a:buFont typeface="Arial" panose="020B0604020202020204" pitchFamily="34" charset="0"/>
              <a:buChar char="•"/>
            </a:pPr>
            <a:r>
              <a:rPr lang="en-US" sz="2400" dirty="0"/>
              <a:t>Geospatial Technologies</a:t>
            </a:r>
          </a:p>
          <a:p>
            <a:pPr marL="342900" indent="-342900">
              <a:buFont typeface="Arial" panose="020B0604020202020204" pitchFamily="34" charset="0"/>
              <a:buChar char="•"/>
            </a:pPr>
            <a:r>
              <a:rPr lang="en-US" sz="2400" dirty="0"/>
              <a:t>Power Generation, Storage, and Conversion</a:t>
            </a:r>
          </a:p>
          <a:p>
            <a:pPr marL="342900" indent="-342900">
              <a:buFont typeface="Arial" panose="020B0604020202020204" pitchFamily="34" charset="0"/>
              <a:buChar char="•"/>
            </a:pPr>
            <a:r>
              <a:rPr lang="en-US" sz="2400" dirty="0"/>
              <a:t>Quantum Information Science</a:t>
            </a:r>
          </a:p>
          <a:p>
            <a:endParaRPr lang="en-US" sz="2400" dirty="0"/>
          </a:p>
        </p:txBody>
      </p:sp>
      <p:sp>
        <p:nvSpPr>
          <p:cNvPr id="6" name="TextBox 5">
            <a:extLst>
              <a:ext uri="{FF2B5EF4-FFF2-40B4-BE49-F238E27FC236}">
                <a16:creationId xmlns:a16="http://schemas.microsoft.com/office/drawing/2014/main" id="{F71772B5-3921-4C82-E867-29B8171BAABC}"/>
              </a:ext>
            </a:extLst>
          </p:cNvPr>
          <p:cNvSpPr txBox="1"/>
          <p:nvPr/>
        </p:nvSpPr>
        <p:spPr>
          <a:xfrm>
            <a:off x="1580828" y="5966943"/>
            <a:ext cx="3297185" cy="369332"/>
          </a:xfrm>
          <a:prstGeom prst="rect">
            <a:avLst/>
          </a:prstGeom>
          <a:noFill/>
        </p:spPr>
        <p:txBody>
          <a:bodyPr wrap="none" rtlCol="0">
            <a:spAutoFit/>
          </a:bodyPr>
          <a:lstStyle/>
          <a:p>
            <a:r>
              <a:rPr lang="en-US" b="1" dirty="0">
                <a:solidFill>
                  <a:srgbClr val="C00000"/>
                </a:solidFill>
              </a:rPr>
              <a:t>Systems Engineering Vision 2035</a:t>
            </a:r>
          </a:p>
        </p:txBody>
      </p:sp>
      <p:sp>
        <p:nvSpPr>
          <p:cNvPr id="8" name="Right Brace 7" title="Bracket">
            <a:extLst>
              <a:ext uri="{FF2B5EF4-FFF2-40B4-BE49-F238E27FC236}">
                <a16:creationId xmlns:a16="http://schemas.microsoft.com/office/drawing/2014/main" id="{B48511F6-A76B-3DDB-DE4F-9C4A445C6613}"/>
              </a:ext>
            </a:extLst>
          </p:cNvPr>
          <p:cNvSpPr/>
          <p:nvPr/>
        </p:nvSpPr>
        <p:spPr>
          <a:xfrm>
            <a:off x="6715054" y="930499"/>
            <a:ext cx="1305018" cy="4829452"/>
          </a:xfrm>
          <a:prstGeom prst="rightBrace">
            <a:avLst/>
          </a:prstGeom>
          <a:noFill/>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7C6CF4F6-5159-7DEE-7CB8-BCA35DF625D7}"/>
              </a:ext>
            </a:extLst>
          </p:cNvPr>
          <p:cNvSpPr txBox="1"/>
          <p:nvPr/>
        </p:nvSpPr>
        <p:spPr>
          <a:xfrm>
            <a:off x="8020072" y="2929726"/>
            <a:ext cx="4363374" cy="830997"/>
          </a:xfrm>
          <a:prstGeom prst="rect">
            <a:avLst/>
          </a:prstGeom>
          <a:noFill/>
        </p:spPr>
        <p:txBody>
          <a:bodyPr wrap="square" rtlCol="0">
            <a:spAutoFit/>
          </a:bodyPr>
          <a:lstStyle/>
          <a:p>
            <a:r>
              <a:rPr lang="en-US" sz="2400" b="1" dirty="0">
                <a:solidFill>
                  <a:srgbClr val="C00000"/>
                </a:solidFill>
              </a:rPr>
              <a:t>Technology advances are all concurrently in play</a:t>
            </a:r>
          </a:p>
        </p:txBody>
      </p:sp>
      <p:sp>
        <p:nvSpPr>
          <p:cNvPr id="2" name="Slide Number Placeholder 1">
            <a:extLst>
              <a:ext uri="{FF2B5EF4-FFF2-40B4-BE49-F238E27FC236}">
                <a16:creationId xmlns:a16="http://schemas.microsoft.com/office/drawing/2014/main" id="{E333EAB9-D5DF-CC2F-75DD-FBF5D16BD218}"/>
              </a:ext>
            </a:extLst>
          </p:cNvPr>
          <p:cNvSpPr>
            <a:spLocks noGrp="1"/>
          </p:cNvSpPr>
          <p:nvPr>
            <p:ph type="sldNum" sz="quarter" idx="13"/>
          </p:nvPr>
        </p:nvSpPr>
        <p:spPr/>
        <p:txBody>
          <a:bodyPr/>
          <a:lstStyle/>
          <a:p>
            <a:fld id="{12342C3A-DD85-7843-B416-BD52AB030D59}" type="slidenum">
              <a:rPr lang="en-US" smtClean="0"/>
              <a:pPr/>
              <a:t>13</a:t>
            </a:fld>
            <a:endParaRPr lang="en-US" dirty="0"/>
          </a:p>
        </p:txBody>
      </p:sp>
    </p:spTree>
    <p:extLst>
      <p:ext uri="{BB962C8B-B14F-4D97-AF65-F5344CB8AC3E}">
        <p14:creationId xmlns:p14="http://schemas.microsoft.com/office/powerpoint/2010/main" val="1252774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DD663E-8F3F-1974-BD4A-A4FDCBAAA7A2}"/>
              </a:ext>
            </a:extLst>
          </p:cNvPr>
          <p:cNvSpPr>
            <a:spLocks noGrp="1"/>
          </p:cNvSpPr>
          <p:nvPr>
            <p:ph type="title"/>
          </p:nvPr>
        </p:nvSpPr>
        <p:spPr>
          <a:xfrm>
            <a:off x="1872505" y="124567"/>
            <a:ext cx="9735251" cy="535863"/>
          </a:xfrm>
        </p:spPr>
        <p:txBody>
          <a:bodyPr/>
          <a:lstStyle/>
          <a:p>
            <a:r>
              <a:rPr lang="en-US" dirty="0"/>
              <a:t>Systems Engineering Vision 2035 – Path Forward</a:t>
            </a:r>
          </a:p>
        </p:txBody>
      </p:sp>
      <p:sp>
        <p:nvSpPr>
          <p:cNvPr id="6" name="Rectangle 5">
            <a:extLst>
              <a:ext uri="{FF2B5EF4-FFF2-40B4-BE49-F238E27FC236}">
                <a16:creationId xmlns:a16="http://schemas.microsoft.com/office/drawing/2014/main" id="{0C450C62-E39F-427B-3F54-584AC23E043A}"/>
              </a:ext>
            </a:extLst>
          </p:cNvPr>
          <p:cNvSpPr/>
          <p:nvPr/>
        </p:nvSpPr>
        <p:spPr>
          <a:xfrm>
            <a:off x="0" y="124567"/>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Challenges</a:t>
            </a:r>
          </a:p>
        </p:txBody>
      </p:sp>
      <p:pic>
        <p:nvPicPr>
          <p:cNvPr id="3" name="Picture 2" descr="Diagram&#10;&#10;Description automatically generated">
            <a:extLst>
              <a:ext uri="{FF2B5EF4-FFF2-40B4-BE49-F238E27FC236}">
                <a16:creationId xmlns:a16="http://schemas.microsoft.com/office/drawing/2014/main" id="{1FC83D0D-554D-4AAB-7CD2-EF6B678123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891" y="1477107"/>
            <a:ext cx="5101151" cy="4516219"/>
          </a:xfrm>
          <a:prstGeom prst="rect">
            <a:avLst/>
          </a:prstGeom>
        </p:spPr>
      </p:pic>
      <p:sp>
        <p:nvSpPr>
          <p:cNvPr id="5" name="TextBox 4">
            <a:extLst>
              <a:ext uri="{FF2B5EF4-FFF2-40B4-BE49-F238E27FC236}">
                <a16:creationId xmlns:a16="http://schemas.microsoft.com/office/drawing/2014/main" id="{B354CE5D-3D32-6DA4-4932-8A0B6DD4837C}"/>
              </a:ext>
            </a:extLst>
          </p:cNvPr>
          <p:cNvSpPr txBox="1"/>
          <p:nvPr/>
        </p:nvSpPr>
        <p:spPr>
          <a:xfrm>
            <a:off x="1516938" y="5976755"/>
            <a:ext cx="2269055" cy="338250"/>
          </a:xfrm>
          <a:prstGeom prst="rect">
            <a:avLst/>
          </a:prstGeom>
          <a:noFill/>
        </p:spPr>
        <p:txBody>
          <a:bodyPr wrap="none" rtlCol="0">
            <a:spAutoFit/>
          </a:bodyPr>
          <a:lstStyle/>
          <a:p>
            <a:r>
              <a:rPr lang="en-US" sz="1599" dirty="0"/>
              <a:t>Copyright 2021 – INCOSE</a:t>
            </a:r>
          </a:p>
        </p:txBody>
      </p:sp>
      <p:sp>
        <p:nvSpPr>
          <p:cNvPr id="12" name="Left-Right Arrow 11" title="Left-Right Arrow">
            <a:extLst>
              <a:ext uri="{FF2B5EF4-FFF2-40B4-BE49-F238E27FC236}">
                <a16:creationId xmlns:a16="http://schemas.microsoft.com/office/drawing/2014/main" id="{10D91F39-983B-FD54-4309-0D69770D9BFA}"/>
              </a:ext>
            </a:extLst>
          </p:cNvPr>
          <p:cNvSpPr/>
          <p:nvPr/>
        </p:nvSpPr>
        <p:spPr>
          <a:xfrm rot="19718146">
            <a:off x="3393372" y="3355801"/>
            <a:ext cx="2284107" cy="430823"/>
          </a:xfrm>
          <a:prstGeom prst="left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230DF6E-4BC3-E631-2A9E-0B9B0FB06DC0}"/>
              </a:ext>
            </a:extLst>
          </p:cNvPr>
          <p:cNvSpPr txBox="1"/>
          <p:nvPr/>
        </p:nvSpPr>
        <p:spPr>
          <a:xfrm>
            <a:off x="4452159" y="846025"/>
            <a:ext cx="4502323" cy="338554"/>
          </a:xfrm>
          <a:prstGeom prst="rect">
            <a:avLst/>
          </a:prstGeom>
          <a:noFill/>
        </p:spPr>
        <p:txBody>
          <a:bodyPr wrap="none" rtlCol="0">
            <a:spAutoFit/>
          </a:bodyPr>
          <a:lstStyle/>
          <a:p>
            <a:r>
              <a:rPr lang="en-US" sz="1600" dirty="0">
                <a:hlinkClick r:id="rId3"/>
              </a:rPr>
              <a:t>https://www.youtube.com/watch?v=szmdO2tm4vU</a:t>
            </a:r>
            <a:endParaRPr lang="en-US" sz="1600" dirty="0"/>
          </a:p>
        </p:txBody>
      </p:sp>
      <p:pic>
        <p:nvPicPr>
          <p:cNvPr id="9" name="Picture 8" title="Technology Roadmapping and Development">
            <a:extLst>
              <a:ext uri="{FF2B5EF4-FFF2-40B4-BE49-F238E27FC236}">
                <a16:creationId xmlns:a16="http://schemas.microsoft.com/office/drawing/2014/main" id="{2900518F-DF64-616B-A819-8C94AA9210A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09590" y="1188279"/>
            <a:ext cx="1988232" cy="2382933"/>
          </a:xfrm>
          <a:prstGeom prst="rect">
            <a:avLst/>
          </a:prstGeom>
        </p:spPr>
      </p:pic>
      <p:sp>
        <p:nvSpPr>
          <p:cNvPr id="11" name="TextBox 10">
            <a:extLst>
              <a:ext uri="{FF2B5EF4-FFF2-40B4-BE49-F238E27FC236}">
                <a16:creationId xmlns:a16="http://schemas.microsoft.com/office/drawing/2014/main" id="{DC148C2E-E121-E228-99FC-2AF3DF4FE7E2}"/>
              </a:ext>
            </a:extLst>
          </p:cNvPr>
          <p:cNvSpPr txBox="1"/>
          <p:nvPr/>
        </p:nvSpPr>
        <p:spPr>
          <a:xfrm>
            <a:off x="4967691" y="3687058"/>
            <a:ext cx="3471258" cy="2831544"/>
          </a:xfrm>
          <a:prstGeom prst="rect">
            <a:avLst/>
          </a:prstGeom>
          <a:noFill/>
        </p:spPr>
        <p:txBody>
          <a:bodyPr wrap="square" rtlCol="0">
            <a:spAutoFit/>
          </a:bodyPr>
          <a:lstStyle/>
          <a:p>
            <a:r>
              <a:rPr lang="en-US" b="1" dirty="0" err="1">
                <a:solidFill>
                  <a:srgbClr val="90152A"/>
                </a:solidFill>
              </a:rPr>
              <a:t>Roadmapping</a:t>
            </a:r>
            <a:r>
              <a:rPr lang="en-US" b="1" dirty="0">
                <a:solidFill>
                  <a:srgbClr val="90152A"/>
                </a:solidFill>
              </a:rPr>
              <a:t>:</a:t>
            </a:r>
          </a:p>
          <a:p>
            <a:pPr marL="342900" indent="-342900">
              <a:buAutoNum type="arabicPeriod"/>
            </a:pPr>
            <a:r>
              <a:rPr lang="en-US" dirty="0"/>
              <a:t>Where are we today?</a:t>
            </a:r>
          </a:p>
          <a:p>
            <a:pPr marL="342900" indent="-342900">
              <a:buAutoNum type="arabicPeriod"/>
            </a:pPr>
            <a:r>
              <a:rPr lang="en-US" dirty="0"/>
              <a:t>Where could we go?</a:t>
            </a:r>
          </a:p>
          <a:p>
            <a:r>
              <a:rPr lang="en-US" dirty="0"/>
              <a:t>       (future scenarios)</a:t>
            </a:r>
          </a:p>
          <a:p>
            <a:pPr marL="342900" indent="-342900">
              <a:buFont typeface="+mj-lt"/>
              <a:buAutoNum type="arabicPeriod" startAt="3"/>
            </a:pPr>
            <a:r>
              <a:rPr lang="en-US" dirty="0"/>
              <a:t>Where should we go?</a:t>
            </a:r>
          </a:p>
          <a:p>
            <a:r>
              <a:rPr lang="en-US" dirty="0"/>
              <a:t>       (enterprise competencies)</a:t>
            </a:r>
          </a:p>
          <a:p>
            <a:pPr marL="342900" indent="-342900">
              <a:buFont typeface="+mj-lt"/>
              <a:buAutoNum type="arabicPeriod" startAt="4"/>
            </a:pPr>
            <a:r>
              <a:rPr lang="en-US" dirty="0"/>
              <a:t>Where are we actually going?</a:t>
            </a:r>
          </a:p>
          <a:p>
            <a:endParaRPr lang="en-US" sz="1200" dirty="0"/>
          </a:p>
          <a:p>
            <a:r>
              <a:rPr lang="en-US" sz="1600" dirty="0"/>
              <a:t>Examples at </a:t>
            </a:r>
            <a:r>
              <a:rPr lang="en-US" sz="1200" dirty="0">
                <a:hlinkClick r:id="rId5"/>
              </a:rPr>
              <a:t>https://roadmaps.mit.edu/index.php/Main_Page</a:t>
            </a:r>
            <a:endParaRPr lang="en-US" sz="1200" dirty="0"/>
          </a:p>
          <a:p>
            <a:endParaRPr lang="en-US" sz="1200" dirty="0"/>
          </a:p>
        </p:txBody>
      </p:sp>
      <p:sp>
        <p:nvSpPr>
          <p:cNvPr id="13" name="Text Placeholder 12">
            <a:extLst>
              <a:ext uri="{FF2B5EF4-FFF2-40B4-BE49-F238E27FC236}">
                <a16:creationId xmlns:a16="http://schemas.microsoft.com/office/drawing/2014/main" id="{339CCFAC-787B-09A4-B361-23FF72FDE96A}"/>
              </a:ext>
            </a:extLst>
          </p:cNvPr>
          <p:cNvSpPr>
            <a:spLocks noGrp="1"/>
          </p:cNvSpPr>
          <p:nvPr>
            <p:ph type="body" sz="quarter" idx="12"/>
          </p:nvPr>
        </p:nvSpPr>
        <p:spPr>
          <a:xfrm>
            <a:off x="8226043" y="1312332"/>
            <a:ext cx="3861891" cy="4867858"/>
          </a:xfrm>
        </p:spPr>
        <p:txBody>
          <a:bodyPr/>
          <a:lstStyle/>
          <a:p>
            <a:pPr marL="0" indent="0">
              <a:buNone/>
            </a:pPr>
            <a:r>
              <a:rPr lang="en-US" sz="2400" i="1" dirty="0"/>
              <a:t>Our situation is not comparable to anything in the past. It is impossible, therefore, to apply methods and measures which at an earlier age might have been sufficient. We must revolutionize our thinking, revolutionize our actions ….</a:t>
            </a:r>
          </a:p>
          <a:p>
            <a:pPr marL="0" indent="0">
              <a:buNone/>
            </a:pPr>
            <a:r>
              <a:rPr lang="en-US" sz="2400" dirty="0"/>
              <a:t>Albert Einstein (1948) in “A Message to Intellectuals”</a:t>
            </a:r>
          </a:p>
          <a:p>
            <a:endParaRPr lang="en-US" sz="2400" dirty="0"/>
          </a:p>
          <a:p>
            <a:endParaRPr lang="en-US" sz="2400" dirty="0"/>
          </a:p>
          <a:p>
            <a:endParaRPr lang="en-US" sz="2400" dirty="0"/>
          </a:p>
        </p:txBody>
      </p:sp>
      <p:sp>
        <p:nvSpPr>
          <p:cNvPr id="2" name="Slide Number Placeholder 1">
            <a:extLst>
              <a:ext uri="{FF2B5EF4-FFF2-40B4-BE49-F238E27FC236}">
                <a16:creationId xmlns:a16="http://schemas.microsoft.com/office/drawing/2014/main" id="{E333EAB9-D5DF-CC2F-75DD-FBF5D16BD218}"/>
              </a:ext>
            </a:extLst>
          </p:cNvPr>
          <p:cNvSpPr>
            <a:spLocks noGrp="1"/>
          </p:cNvSpPr>
          <p:nvPr>
            <p:ph type="sldNum" sz="quarter" idx="14"/>
          </p:nvPr>
        </p:nvSpPr>
        <p:spPr/>
        <p:txBody>
          <a:bodyPr/>
          <a:lstStyle/>
          <a:p>
            <a:fld id="{12342C3A-DD85-7843-B416-BD52AB030D59}" type="slidenum">
              <a:rPr lang="en-US" smtClean="0"/>
              <a:pPr/>
              <a:t>14</a:t>
            </a:fld>
            <a:endParaRPr lang="en-US" dirty="0"/>
          </a:p>
        </p:txBody>
      </p:sp>
    </p:spTree>
    <p:extLst>
      <p:ext uri="{BB962C8B-B14F-4D97-AF65-F5344CB8AC3E}">
        <p14:creationId xmlns:p14="http://schemas.microsoft.com/office/powerpoint/2010/main" val="162634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F0A123-0060-0980-8771-47A0CE4F09CC}"/>
              </a:ext>
            </a:extLst>
          </p:cNvPr>
          <p:cNvSpPr>
            <a:spLocks noGrp="1"/>
          </p:cNvSpPr>
          <p:nvPr>
            <p:ph type="title"/>
          </p:nvPr>
        </p:nvSpPr>
        <p:spPr>
          <a:xfrm>
            <a:off x="1411333" y="0"/>
            <a:ext cx="9729872" cy="943608"/>
          </a:xfrm>
        </p:spPr>
        <p:txBody>
          <a:bodyPr/>
          <a:lstStyle/>
          <a:p>
            <a:r>
              <a:rPr lang="en-US" sz="2400" dirty="0"/>
              <a:t>Digital Engineering, Digital Threads, Digital Twins,</a:t>
            </a:r>
            <a:br>
              <a:rPr lang="en-US" sz="2400" dirty="0"/>
            </a:br>
            <a:r>
              <a:rPr lang="en-US" sz="2400" dirty="0"/>
              <a:t>Digital Artifacts</a:t>
            </a:r>
          </a:p>
        </p:txBody>
      </p:sp>
      <p:sp>
        <p:nvSpPr>
          <p:cNvPr id="5" name="Rectangle 4">
            <a:extLst>
              <a:ext uri="{FF2B5EF4-FFF2-40B4-BE49-F238E27FC236}">
                <a16:creationId xmlns:a16="http://schemas.microsoft.com/office/drawing/2014/main" id="{B73B6E27-9E95-3E1C-EC27-8FAA817CF091}"/>
              </a:ext>
            </a:extLst>
          </p:cNvPr>
          <p:cNvSpPr/>
          <p:nvPr/>
        </p:nvSpPr>
        <p:spPr>
          <a:xfrm>
            <a:off x="0" y="124567"/>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Digital Engineering</a:t>
            </a:r>
          </a:p>
        </p:txBody>
      </p:sp>
      <p:pic>
        <p:nvPicPr>
          <p:cNvPr id="7" name="Picture 6" title="Digital Engineering Strategy">
            <a:extLst>
              <a:ext uri="{FF2B5EF4-FFF2-40B4-BE49-F238E27FC236}">
                <a16:creationId xmlns:a16="http://schemas.microsoft.com/office/drawing/2014/main" id="{613F782C-9533-610E-1558-6E87CB9E08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0569" y="932106"/>
            <a:ext cx="2642422" cy="2642422"/>
          </a:xfrm>
          <a:prstGeom prst="rect">
            <a:avLst/>
          </a:prstGeom>
        </p:spPr>
      </p:pic>
      <p:pic>
        <p:nvPicPr>
          <p:cNvPr id="6" name="Picture 5" descr="Diagram&#10;&#10;Description automatically generated">
            <a:extLst>
              <a:ext uri="{FF2B5EF4-FFF2-40B4-BE49-F238E27FC236}">
                <a16:creationId xmlns:a16="http://schemas.microsoft.com/office/drawing/2014/main" id="{FA4C600A-04D9-0EF4-FD83-02CA0FEA9A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2174" y="3670632"/>
            <a:ext cx="2039212" cy="2642422"/>
          </a:xfrm>
          <a:prstGeom prst="rect">
            <a:avLst/>
          </a:prstGeom>
        </p:spPr>
      </p:pic>
      <p:sp>
        <p:nvSpPr>
          <p:cNvPr id="3" name="Text Placeholder 2">
            <a:extLst>
              <a:ext uri="{FF2B5EF4-FFF2-40B4-BE49-F238E27FC236}">
                <a16:creationId xmlns:a16="http://schemas.microsoft.com/office/drawing/2014/main" id="{9D697C23-403A-8903-1686-86D45B01A405}"/>
              </a:ext>
            </a:extLst>
          </p:cNvPr>
          <p:cNvSpPr>
            <a:spLocks noGrp="1"/>
          </p:cNvSpPr>
          <p:nvPr>
            <p:ph type="body" sz="quarter" idx="12"/>
          </p:nvPr>
        </p:nvSpPr>
        <p:spPr>
          <a:xfrm>
            <a:off x="3752150" y="604278"/>
            <a:ext cx="7283594" cy="4889871"/>
          </a:xfrm>
        </p:spPr>
        <p:txBody>
          <a:bodyPr/>
          <a:lstStyle/>
          <a:p>
            <a:r>
              <a:rPr lang="en-US" sz="1400" b="1" dirty="0">
                <a:solidFill>
                  <a:srgbClr val="C00000"/>
                </a:solidFill>
              </a:rPr>
              <a:t>Digital Engineering </a:t>
            </a:r>
            <a:r>
              <a:rPr lang="en-US" sz="1400" dirty="0"/>
              <a:t>– An integrated digital approach that uses authoritative sources of systems' data and models as a continuum across disciplines to support life cycle activities from concept through disposal. (Defense Acquisition University (DAU) Glossary) </a:t>
            </a:r>
            <a:r>
              <a:rPr lang="en-US" sz="1400" b="1" dirty="0">
                <a:solidFill>
                  <a:srgbClr val="C00000"/>
                </a:solidFill>
              </a:rPr>
              <a:t>Model-based systems engineering (MBSE) is considered a subset of digital engineering</a:t>
            </a:r>
            <a:r>
              <a:rPr lang="en-US" sz="1400" b="1" dirty="0">
                <a:solidFill>
                  <a:srgbClr val="90152A"/>
                </a:solidFill>
              </a:rPr>
              <a:t>.</a:t>
            </a:r>
          </a:p>
          <a:p>
            <a:r>
              <a:rPr lang="en-US" sz="1400" b="1" dirty="0">
                <a:solidFill>
                  <a:srgbClr val="C00000"/>
                </a:solidFill>
              </a:rPr>
              <a:t>Digital Thread </a:t>
            </a:r>
            <a:r>
              <a:rPr lang="en-US" sz="1400" dirty="0"/>
              <a:t>– An extensible, configurable, and component enterprise-level analytical framework that seamlessly expedites the controlled interplay of authoritative technical data, software, information, and knowledge in the enterprise data-information-knowledge systems, based on the Digital System Model template, to inform decision makers throughout a system's life cycle by providing the capability to access, integrate, and transform disparate data into actionable information. (DAU Glossary)</a:t>
            </a:r>
          </a:p>
          <a:p>
            <a:r>
              <a:rPr lang="en-US" sz="1400" b="1" dirty="0">
                <a:solidFill>
                  <a:srgbClr val="C00000"/>
                </a:solidFill>
              </a:rPr>
              <a:t>Digital Twin </a:t>
            </a:r>
            <a:r>
              <a:rPr lang="en-US" sz="1400" dirty="0"/>
              <a:t>– An integrated multi-physics, multiscale, probabilistic simulation of an as-built system, enabled by Digital Thread, that uses the best available models, sensor information, and input data to mirror and predict activities/performance over the life of its corresponding physical twin. (DAU Glossary)  </a:t>
            </a:r>
          </a:p>
          <a:p>
            <a:r>
              <a:rPr lang="en-US" sz="1400" b="1" dirty="0">
                <a:solidFill>
                  <a:srgbClr val="C00000"/>
                </a:solidFill>
              </a:rPr>
              <a:t>Digital Artifact </a:t>
            </a:r>
            <a:r>
              <a:rPr lang="en-US" sz="1400" dirty="0"/>
              <a:t>– The artifacts produced within, or generated from, the digital engineering ecosystem. These artifacts provide data for alternative views to visualize, communicate, and deliver data, information, and knowledge to stakeholders. (DAU Glossary) </a:t>
            </a:r>
          </a:p>
        </p:txBody>
      </p:sp>
      <p:sp>
        <p:nvSpPr>
          <p:cNvPr id="8" name="TextBox 7">
            <a:extLst>
              <a:ext uri="{FF2B5EF4-FFF2-40B4-BE49-F238E27FC236}">
                <a16:creationId xmlns:a16="http://schemas.microsoft.com/office/drawing/2014/main" id="{F01C2F7A-61B2-3BEF-7CF7-5FF5EA575560}"/>
              </a:ext>
            </a:extLst>
          </p:cNvPr>
          <p:cNvSpPr txBox="1"/>
          <p:nvPr/>
        </p:nvSpPr>
        <p:spPr>
          <a:xfrm>
            <a:off x="3705979" y="5864072"/>
            <a:ext cx="4873257" cy="584775"/>
          </a:xfrm>
          <a:prstGeom prst="rect">
            <a:avLst/>
          </a:prstGeom>
          <a:noFill/>
        </p:spPr>
        <p:txBody>
          <a:bodyPr wrap="none" rtlCol="0">
            <a:spAutoFit/>
          </a:bodyPr>
          <a:lstStyle/>
          <a:p>
            <a:r>
              <a:rPr lang="en-US" sz="3200" b="1" dirty="0">
                <a:solidFill>
                  <a:srgbClr val="C00000"/>
                </a:solidFill>
              </a:rPr>
              <a:t>The curse of dimensionality</a:t>
            </a:r>
          </a:p>
        </p:txBody>
      </p:sp>
      <p:sp>
        <p:nvSpPr>
          <p:cNvPr id="2" name="Slide Number Placeholder 1">
            <a:extLst>
              <a:ext uri="{FF2B5EF4-FFF2-40B4-BE49-F238E27FC236}">
                <a16:creationId xmlns:a16="http://schemas.microsoft.com/office/drawing/2014/main" id="{E456182C-BF41-55C1-5D84-434589981A0A}"/>
              </a:ext>
            </a:extLst>
          </p:cNvPr>
          <p:cNvSpPr>
            <a:spLocks noGrp="1"/>
          </p:cNvSpPr>
          <p:nvPr>
            <p:ph type="sldNum" sz="quarter" idx="15"/>
          </p:nvPr>
        </p:nvSpPr>
        <p:spPr/>
        <p:txBody>
          <a:bodyPr/>
          <a:lstStyle/>
          <a:p>
            <a:fld id="{12342C3A-DD85-7843-B416-BD52AB030D59}" type="slidenum">
              <a:rPr lang="en-US" smtClean="0"/>
              <a:pPr/>
              <a:t>15</a:t>
            </a:fld>
            <a:endParaRPr lang="en-US" dirty="0"/>
          </a:p>
        </p:txBody>
      </p:sp>
    </p:spTree>
    <p:extLst>
      <p:ext uri="{BB962C8B-B14F-4D97-AF65-F5344CB8AC3E}">
        <p14:creationId xmlns:p14="http://schemas.microsoft.com/office/powerpoint/2010/main" val="1661671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F0A123-0060-0980-8771-47A0CE4F09CC}"/>
              </a:ext>
            </a:extLst>
          </p:cNvPr>
          <p:cNvSpPr>
            <a:spLocks noGrp="1"/>
          </p:cNvSpPr>
          <p:nvPr>
            <p:ph type="title"/>
          </p:nvPr>
        </p:nvSpPr>
        <p:spPr>
          <a:xfrm>
            <a:off x="1504322" y="197411"/>
            <a:ext cx="9729872" cy="530837"/>
          </a:xfrm>
        </p:spPr>
        <p:txBody>
          <a:bodyPr/>
          <a:lstStyle/>
          <a:p>
            <a:r>
              <a:rPr lang="en-US" sz="2400" dirty="0"/>
              <a:t>Legacy DARPA META Program and Future of System Agility</a:t>
            </a:r>
          </a:p>
        </p:txBody>
      </p:sp>
      <p:sp>
        <p:nvSpPr>
          <p:cNvPr id="5" name="Rectangle 4">
            <a:extLst>
              <a:ext uri="{FF2B5EF4-FFF2-40B4-BE49-F238E27FC236}">
                <a16:creationId xmlns:a16="http://schemas.microsoft.com/office/drawing/2014/main" id="{B73B6E27-9E95-3E1C-EC27-8FAA817CF091}"/>
              </a:ext>
            </a:extLst>
          </p:cNvPr>
          <p:cNvSpPr/>
          <p:nvPr/>
        </p:nvSpPr>
        <p:spPr>
          <a:xfrm>
            <a:off x="0" y="124567"/>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Velocity</a:t>
            </a:r>
          </a:p>
        </p:txBody>
      </p:sp>
      <p:pic>
        <p:nvPicPr>
          <p:cNvPr id="6" name="Picture 5" descr="A picture containing chart&#10;&#10;Description automatically generated">
            <a:extLst>
              <a:ext uri="{FF2B5EF4-FFF2-40B4-BE49-F238E27FC236}">
                <a16:creationId xmlns:a16="http://schemas.microsoft.com/office/drawing/2014/main" id="{1E3EB64E-87F1-3A03-C596-A96AABEAE4A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9980" y="1319228"/>
            <a:ext cx="5747765" cy="3851544"/>
          </a:xfrm>
          <a:prstGeom prst="rect">
            <a:avLst/>
          </a:prstGeom>
        </p:spPr>
      </p:pic>
      <p:sp>
        <p:nvSpPr>
          <p:cNvPr id="14" name="TextBox 13">
            <a:extLst>
              <a:ext uri="{FF2B5EF4-FFF2-40B4-BE49-F238E27FC236}">
                <a16:creationId xmlns:a16="http://schemas.microsoft.com/office/drawing/2014/main" id="{D3F999E0-3313-D157-7245-ADA800C9DCBE}"/>
              </a:ext>
            </a:extLst>
          </p:cNvPr>
          <p:cNvSpPr txBox="1"/>
          <p:nvPr/>
        </p:nvSpPr>
        <p:spPr>
          <a:xfrm>
            <a:off x="1055278" y="5170772"/>
            <a:ext cx="3667479" cy="338554"/>
          </a:xfrm>
          <a:prstGeom prst="rect">
            <a:avLst/>
          </a:prstGeom>
          <a:noFill/>
        </p:spPr>
        <p:txBody>
          <a:bodyPr wrap="none" rtlCol="0">
            <a:spAutoFit/>
          </a:bodyPr>
          <a:lstStyle/>
          <a:p>
            <a:r>
              <a:rPr lang="en-US" sz="1600" b="1" dirty="0">
                <a:solidFill>
                  <a:srgbClr val="C00000"/>
                </a:solidFill>
              </a:rPr>
              <a:t>DARPA META Program Industry Day 2009</a:t>
            </a:r>
          </a:p>
        </p:txBody>
      </p:sp>
      <p:pic>
        <p:nvPicPr>
          <p:cNvPr id="12" name="Picture 11" descr="Diagram&#10;&#10;Description automatically generated">
            <a:extLst>
              <a:ext uri="{FF2B5EF4-FFF2-40B4-BE49-F238E27FC236}">
                <a16:creationId xmlns:a16="http://schemas.microsoft.com/office/drawing/2014/main" id="{3E6BD313-5450-5FA0-102A-EACA3F62F8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23542" y="601769"/>
            <a:ext cx="5036888" cy="2087531"/>
          </a:xfrm>
          <a:prstGeom prst="rect">
            <a:avLst/>
          </a:prstGeom>
        </p:spPr>
      </p:pic>
      <p:pic>
        <p:nvPicPr>
          <p:cNvPr id="10" name="Picture 9" descr="Diagram&#10;&#10;Description automatically generated">
            <a:extLst>
              <a:ext uri="{FF2B5EF4-FFF2-40B4-BE49-F238E27FC236}">
                <a16:creationId xmlns:a16="http://schemas.microsoft.com/office/drawing/2014/main" id="{62C6873F-B569-BF7C-C901-A3D06CB97D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39335" y="2750856"/>
            <a:ext cx="5432014" cy="3218047"/>
          </a:xfrm>
          <a:prstGeom prst="rect">
            <a:avLst/>
          </a:prstGeom>
        </p:spPr>
      </p:pic>
      <p:sp>
        <p:nvSpPr>
          <p:cNvPr id="13" name="TextBox 12">
            <a:extLst>
              <a:ext uri="{FF2B5EF4-FFF2-40B4-BE49-F238E27FC236}">
                <a16:creationId xmlns:a16="http://schemas.microsoft.com/office/drawing/2014/main" id="{B76D34E8-1A64-6FB9-69A9-9F6C20E8A276}"/>
              </a:ext>
            </a:extLst>
          </p:cNvPr>
          <p:cNvSpPr txBox="1"/>
          <p:nvPr/>
        </p:nvSpPr>
        <p:spPr>
          <a:xfrm>
            <a:off x="6127741" y="5864234"/>
            <a:ext cx="5655202" cy="584775"/>
          </a:xfrm>
          <a:prstGeom prst="rect">
            <a:avLst/>
          </a:prstGeom>
          <a:noFill/>
        </p:spPr>
        <p:txBody>
          <a:bodyPr wrap="none" rtlCol="0">
            <a:spAutoFit/>
          </a:bodyPr>
          <a:lstStyle/>
          <a:p>
            <a:r>
              <a:rPr lang="en-US" sz="1600" b="1" dirty="0">
                <a:solidFill>
                  <a:srgbClr val="C00000"/>
                </a:solidFill>
              </a:rPr>
              <a:t>Willett et al, Agility in the Future of Systems Engineering (</a:t>
            </a:r>
            <a:r>
              <a:rPr lang="en-US" sz="1600" b="1" dirty="0" err="1">
                <a:solidFill>
                  <a:srgbClr val="C00000"/>
                </a:solidFill>
              </a:rPr>
              <a:t>FuSE</a:t>
            </a:r>
            <a:r>
              <a:rPr lang="en-US" sz="1600" b="1" dirty="0">
                <a:solidFill>
                  <a:srgbClr val="C00000"/>
                </a:solidFill>
              </a:rPr>
              <a:t>) -</a:t>
            </a:r>
          </a:p>
          <a:p>
            <a:r>
              <a:rPr lang="en-US" sz="1600" b="1" dirty="0">
                <a:solidFill>
                  <a:srgbClr val="C00000"/>
                </a:solidFill>
              </a:rPr>
              <a:t>A Roadmap of Foundational Concepts, INCOSE Intl </a:t>
            </a:r>
            <a:r>
              <a:rPr lang="en-US" sz="1600" b="1" dirty="0" err="1">
                <a:solidFill>
                  <a:srgbClr val="C00000"/>
                </a:solidFill>
              </a:rPr>
              <a:t>Symp</a:t>
            </a:r>
            <a:r>
              <a:rPr lang="en-US" sz="1600" b="1" dirty="0">
                <a:solidFill>
                  <a:srgbClr val="C00000"/>
                </a:solidFill>
              </a:rPr>
              <a:t>, 2021.</a:t>
            </a:r>
          </a:p>
        </p:txBody>
      </p:sp>
      <p:sp>
        <p:nvSpPr>
          <p:cNvPr id="2" name="Slide Number Placeholder 1">
            <a:extLst>
              <a:ext uri="{FF2B5EF4-FFF2-40B4-BE49-F238E27FC236}">
                <a16:creationId xmlns:a16="http://schemas.microsoft.com/office/drawing/2014/main" id="{E456182C-BF41-55C1-5D84-434589981A0A}"/>
              </a:ext>
            </a:extLst>
          </p:cNvPr>
          <p:cNvSpPr>
            <a:spLocks noGrp="1"/>
          </p:cNvSpPr>
          <p:nvPr>
            <p:ph type="sldNum" sz="quarter" idx="15"/>
          </p:nvPr>
        </p:nvSpPr>
        <p:spPr/>
        <p:txBody>
          <a:bodyPr/>
          <a:lstStyle/>
          <a:p>
            <a:fld id="{12342C3A-DD85-7843-B416-BD52AB030D59}" type="slidenum">
              <a:rPr lang="en-US" smtClean="0"/>
              <a:pPr/>
              <a:t>16</a:t>
            </a:fld>
            <a:endParaRPr lang="en-US" dirty="0"/>
          </a:p>
        </p:txBody>
      </p:sp>
    </p:spTree>
    <p:extLst>
      <p:ext uri="{BB962C8B-B14F-4D97-AF65-F5344CB8AC3E}">
        <p14:creationId xmlns:p14="http://schemas.microsoft.com/office/powerpoint/2010/main" val="2328111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F4A6AA-443C-0110-0DE8-657898D2B447}"/>
              </a:ext>
            </a:extLst>
          </p:cNvPr>
          <p:cNvSpPr>
            <a:spLocks noGrp="1"/>
          </p:cNvSpPr>
          <p:nvPr>
            <p:ph type="title"/>
          </p:nvPr>
        </p:nvSpPr>
        <p:spPr>
          <a:xfrm>
            <a:off x="1545479" y="192207"/>
            <a:ext cx="9735251" cy="535863"/>
          </a:xfrm>
        </p:spPr>
        <p:txBody>
          <a:bodyPr/>
          <a:lstStyle/>
          <a:p>
            <a:r>
              <a:rPr lang="en-US" dirty="0"/>
              <a:t>Themes for Engineering Design of Systems</a:t>
            </a:r>
          </a:p>
        </p:txBody>
      </p:sp>
      <p:sp>
        <p:nvSpPr>
          <p:cNvPr id="11" name="Rectangle 10">
            <a:extLst>
              <a:ext uri="{FF2B5EF4-FFF2-40B4-BE49-F238E27FC236}">
                <a16:creationId xmlns:a16="http://schemas.microsoft.com/office/drawing/2014/main" id="{5EE8FA9A-A2EC-007E-76F6-D8B3E1837DCF}"/>
              </a:ext>
            </a:extLst>
          </p:cNvPr>
          <p:cNvSpPr/>
          <p:nvPr/>
        </p:nvSpPr>
        <p:spPr>
          <a:xfrm>
            <a:off x="174" y="158299"/>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Rigor</a:t>
            </a:r>
          </a:p>
        </p:txBody>
      </p:sp>
      <p:sp>
        <p:nvSpPr>
          <p:cNvPr id="12" name="Text Placeholder 11">
            <a:extLst>
              <a:ext uri="{FF2B5EF4-FFF2-40B4-BE49-F238E27FC236}">
                <a16:creationId xmlns:a16="http://schemas.microsoft.com/office/drawing/2014/main" id="{DA4DCE6B-38C2-BE8A-A801-EC5CBB624FD4}"/>
              </a:ext>
            </a:extLst>
          </p:cNvPr>
          <p:cNvSpPr>
            <a:spLocks noGrp="1"/>
          </p:cNvSpPr>
          <p:nvPr>
            <p:ph type="body" sz="quarter" idx="12"/>
          </p:nvPr>
        </p:nvSpPr>
        <p:spPr>
          <a:xfrm>
            <a:off x="134042" y="882291"/>
            <a:ext cx="11585731" cy="4977123"/>
          </a:xfrm>
        </p:spPr>
        <p:txBody>
          <a:bodyPr/>
          <a:lstStyle/>
          <a:p>
            <a:r>
              <a:rPr lang="en-US" sz="1400" b="1" dirty="0">
                <a:solidFill>
                  <a:srgbClr val="C00000"/>
                </a:solidFill>
              </a:rPr>
              <a:t>Mathematical and heuristic representations </a:t>
            </a:r>
            <a:r>
              <a:rPr lang="en-US" sz="1400" dirty="0"/>
              <a:t>of the design problem assist in evaluating the design problem so that it is well defined for completeness, consistent, correct, and attainable. </a:t>
            </a:r>
            <a:r>
              <a:rPr lang="en-US" sz="1400" b="1" dirty="0">
                <a:solidFill>
                  <a:srgbClr val="C00000"/>
                </a:solidFill>
              </a:rPr>
              <a:t>Mathematical foundations include the discrete mathematics of Boolean logic, set theory, relations and functions; and graph theory. Category theory is emerging as foundational.</a:t>
            </a:r>
          </a:p>
          <a:p>
            <a:r>
              <a:rPr lang="en-US" sz="1400" b="1" dirty="0">
                <a:solidFill>
                  <a:srgbClr val="C00000"/>
                </a:solidFill>
                <a:latin typeface="Arial" panose="020B0604020202020204" pitchFamily="34" charset="0"/>
                <a:cs typeface="Arial" panose="020B0604020202020204" pitchFamily="34" charset="0"/>
              </a:rPr>
              <a:t>Dynamic Stakeholder preferences </a:t>
            </a:r>
            <a:r>
              <a:rPr lang="en-US" sz="1400" dirty="0">
                <a:latin typeface="Arial" panose="020B0604020202020204" pitchFamily="34" charset="0"/>
                <a:cs typeface="Arial" panose="020B0604020202020204" pitchFamily="34" charset="0"/>
              </a:rPr>
              <a:t>are used to compare feasible designs against each other.</a:t>
            </a:r>
          </a:p>
          <a:p>
            <a:r>
              <a:rPr lang="en-US" sz="1400" dirty="0">
                <a:latin typeface="Arial" panose="020B0604020202020204" pitchFamily="34" charset="0"/>
                <a:cs typeface="Arial" panose="020B0604020202020204" pitchFamily="34" charset="0"/>
              </a:rPr>
              <a:t>The design problem addresses every relevant phase of the system’s </a:t>
            </a:r>
            <a:r>
              <a:rPr lang="en-US" sz="1400" b="1" dirty="0">
                <a:solidFill>
                  <a:srgbClr val="C00000"/>
                </a:solidFill>
                <a:latin typeface="Arial" panose="020B0604020202020204" pitchFamily="34" charset="0"/>
                <a:cs typeface="Arial" panose="020B0604020202020204" pitchFamily="34" charset="0"/>
              </a:rPr>
              <a:t>life cycle </a:t>
            </a:r>
            <a:r>
              <a:rPr lang="en-US" sz="1400" dirty="0">
                <a:latin typeface="Arial" panose="020B0604020202020204" pitchFamily="34" charset="0"/>
                <a:cs typeface="Arial" panose="020B0604020202020204" pitchFamily="34" charset="0"/>
              </a:rPr>
              <a:t>in order to be well defined.</a:t>
            </a:r>
          </a:p>
          <a:p>
            <a:r>
              <a:rPr lang="en-US" sz="1400" b="1" dirty="0">
                <a:solidFill>
                  <a:srgbClr val="C00000"/>
                </a:solidFill>
                <a:latin typeface="Arial" panose="020B0604020202020204" pitchFamily="34" charset="0"/>
                <a:cs typeface="Arial" panose="020B0604020202020204" pitchFamily="34" charset="0"/>
              </a:rPr>
              <a:t>S</a:t>
            </a:r>
            <a:r>
              <a:rPr lang="en-US" sz="1400" b="1" dirty="0">
                <a:solidFill>
                  <a:srgbClr val="C00000"/>
                </a:solidFill>
                <a:effectLst/>
                <a:latin typeface="Arial" panose="020B0604020202020204" pitchFamily="34" charset="0"/>
                <a:cs typeface="Arial" panose="020B0604020202020204" pitchFamily="34" charset="0"/>
              </a:rPr>
              <a:t>cenarios (use cases) </a:t>
            </a:r>
            <a:r>
              <a:rPr lang="en-US" sz="1400" dirty="0">
                <a:effectLst/>
                <a:latin typeface="Arial" panose="020B0604020202020204" pitchFamily="34" charset="0"/>
                <a:cs typeface="Arial" panose="020B0604020202020204" pitchFamily="34" charset="0"/>
              </a:rPr>
              <a:t>defining how the system is to be used are elaborated in detail, </a:t>
            </a:r>
            <a:r>
              <a:rPr lang="en-US" sz="1400" dirty="0">
                <a:latin typeface="Arial" panose="020B0604020202020204" pitchFamily="34" charset="0"/>
                <a:cs typeface="Arial" panose="020B0604020202020204" pitchFamily="34" charset="0"/>
              </a:rPr>
              <a:t>with </a:t>
            </a:r>
            <a:r>
              <a:rPr lang="en-US" sz="1400" dirty="0">
                <a:effectLst/>
                <a:latin typeface="Arial" panose="020B0604020202020204" pitchFamily="34" charset="0"/>
                <a:cs typeface="Arial" panose="020B0604020202020204" pitchFamily="34" charset="0"/>
              </a:rPr>
              <a:t>the interactions among the system and other systems are defined, in order to understand and meet stakeholders’ objectives. </a:t>
            </a:r>
            <a:r>
              <a:rPr lang="en-US" sz="1400" b="1" dirty="0">
                <a:solidFill>
                  <a:srgbClr val="C00000"/>
                </a:solidFill>
                <a:effectLst/>
                <a:latin typeface="Arial" panose="020B0604020202020204" pitchFamily="34" charset="0"/>
                <a:cs typeface="Arial" panose="020B0604020202020204" pitchFamily="34" charset="0"/>
              </a:rPr>
              <a:t>This is </a:t>
            </a:r>
            <a:r>
              <a:rPr lang="en-US" sz="1400" b="1" dirty="0">
                <a:solidFill>
                  <a:srgbClr val="C00000"/>
                </a:solidFill>
                <a:latin typeface="Arial" panose="020B0604020202020204" pitchFamily="34" charset="0"/>
                <a:cs typeface="Arial" panose="020B0604020202020204" pitchFamily="34" charset="0"/>
              </a:rPr>
              <a:t>a dynamic activity as both stakeholders’ and developers’ thinking evolve over a journey of discovery.</a:t>
            </a:r>
          </a:p>
          <a:p>
            <a:r>
              <a:rPr lang="en-US" sz="1400" dirty="0"/>
              <a:t>Integration requires a well-defined design, including a </a:t>
            </a:r>
            <a:r>
              <a:rPr lang="en-US" sz="1400" b="1" dirty="0">
                <a:solidFill>
                  <a:srgbClr val="C00000"/>
                </a:solidFill>
              </a:rPr>
              <a:t>design of the qualification process for verification, validation, and acceptance</a:t>
            </a:r>
            <a:r>
              <a:rPr lang="en-US" sz="1400" dirty="0"/>
              <a:t>. A systematic process of design provides all of the necessary inputs for defining the qualification process.</a:t>
            </a:r>
          </a:p>
          <a:p>
            <a:r>
              <a:rPr lang="en-US" sz="1400" b="1" dirty="0">
                <a:solidFill>
                  <a:srgbClr val="C00000"/>
                </a:solidFill>
              </a:rPr>
              <a:t>Early validation </a:t>
            </a:r>
            <a:r>
              <a:rPr lang="en-US" sz="1400" dirty="0"/>
              <a:t>of the evolution of the definition of the design problem needs to be pursued vigorously to ensure that the definition of the design problem does not change as the problem is defined in greater detail, whilst at the same time keeping everything in synch as changes occur..</a:t>
            </a:r>
          </a:p>
          <a:p>
            <a:r>
              <a:rPr lang="en-US" sz="1400" dirty="0"/>
              <a:t>Qualification of the system is the key issue in integration. </a:t>
            </a:r>
            <a:r>
              <a:rPr lang="en-US" sz="1400" b="1" dirty="0">
                <a:solidFill>
                  <a:srgbClr val="C00000"/>
                </a:solidFill>
              </a:rPr>
              <a:t>Qualification includes verification and validation of both the requirements and the system design, followed by the stakeholders’ acceptance</a:t>
            </a:r>
            <a:r>
              <a:rPr lang="en-US" sz="1400" dirty="0">
                <a:solidFill>
                  <a:srgbClr val="90152A"/>
                </a:solidFill>
              </a:rPr>
              <a:t>.</a:t>
            </a:r>
            <a:r>
              <a:rPr lang="en-US" sz="1400" dirty="0"/>
              <a:t> There are many methods for qualifying the system; these methods must be chosen judiciously.</a:t>
            </a:r>
          </a:p>
          <a:p>
            <a:r>
              <a:rPr lang="en-US" sz="1400" b="1" dirty="0">
                <a:solidFill>
                  <a:srgbClr val="C00000"/>
                </a:solidFill>
              </a:rPr>
              <a:t>Successful qualification also requires that decisions about what should be tested be made in a systematic way that balances the two conflicting objectives of not wasting resources and obtaining stakeholder acceptance.</a:t>
            </a:r>
          </a:p>
        </p:txBody>
      </p:sp>
      <p:sp>
        <p:nvSpPr>
          <p:cNvPr id="6" name="TextBox 5">
            <a:extLst>
              <a:ext uri="{FF2B5EF4-FFF2-40B4-BE49-F238E27FC236}">
                <a16:creationId xmlns:a16="http://schemas.microsoft.com/office/drawing/2014/main" id="{33E5FCDC-2CD2-E54D-1D92-F61D642A0DE4}"/>
              </a:ext>
            </a:extLst>
          </p:cNvPr>
          <p:cNvSpPr txBox="1"/>
          <p:nvPr/>
        </p:nvSpPr>
        <p:spPr>
          <a:xfrm>
            <a:off x="1117997" y="5969545"/>
            <a:ext cx="10384959" cy="369332"/>
          </a:xfrm>
          <a:prstGeom prst="rect">
            <a:avLst/>
          </a:prstGeom>
          <a:noFill/>
        </p:spPr>
        <p:txBody>
          <a:bodyPr wrap="none" rtlCol="0">
            <a:spAutoFit/>
          </a:bodyPr>
          <a:lstStyle/>
          <a:p>
            <a:r>
              <a:rPr lang="en-US" b="1" dirty="0">
                <a:solidFill>
                  <a:srgbClr val="C00000"/>
                </a:solidFill>
              </a:rPr>
              <a:t>D. M. </a:t>
            </a:r>
            <a:r>
              <a:rPr lang="en-US" b="1" dirty="0" err="1">
                <a:solidFill>
                  <a:srgbClr val="C00000"/>
                </a:solidFill>
              </a:rPr>
              <a:t>Buede</a:t>
            </a:r>
            <a:r>
              <a:rPr lang="en-US" b="1" dirty="0">
                <a:solidFill>
                  <a:srgbClr val="C00000"/>
                </a:solidFill>
              </a:rPr>
              <a:t> and W. D. Miller, </a:t>
            </a:r>
            <a:r>
              <a:rPr lang="en-US" b="1" i="1" dirty="0">
                <a:solidFill>
                  <a:srgbClr val="C00000"/>
                </a:solidFill>
              </a:rPr>
              <a:t>The Engineering Design of Systems: Models and Methods</a:t>
            </a:r>
            <a:r>
              <a:rPr lang="en-US" b="1" dirty="0">
                <a:solidFill>
                  <a:srgbClr val="C00000"/>
                </a:solidFill>
              </a:rPr>
              <a:t>, 3</a:t>
            </a:r>
            <a:r>
              <a:rPr lang="en-US" b="1" baseline="30000" dirty="0">
                <a:solidFill>
                  <a:srgbClr val="C00000"/>
                </a:solidFill>
              </a:rPr>
              <a:t>rd</a:t>
            </a:r>
            <a:r>
              <a:rPr lang="en-US" b="1" dirty="0">
                <a:solidFill>
                  <a:srgbClr val="C00000"/>
                </a:solidFill>
              </a:rPr>
              <a:t> ed, Wiley, 2016</a:t>
            </a:r>
          </a:p>
        </p:txBody>
      </p:sp>
      <p:sp>
        <p:nvSpPr>
          <p:cNvPr id="2" name="Slide Number Placeholder 1">
            <a:extLst>
              <a:ext uri="{FF2B5EF4-FFF2-40B4-BE49-F238E27FC236}">
                <a16:creationId xmlns:a16="http://schemas.microsoft.com/office/drawing/2014/main" id="{D202735D-D9E6-7756-530D-868ED395A90B}"/>
              </a:ext>
            </a:extLst>
          </p:cNvPr>
          <p:cNvSpPr>
            <a:spLocks noGrp="1"/>
          </p:cNvSpPr>
          <p:nvPr>
            <p:ph type="sldNum" sz="quarter" idx="14"/>
          </p:nvPr>
        </p:nvSpPr>
        <p:spPr/>
        <p:txBody>
          <a:bodyPr/>
          <a:lstStyle/>
          <a:p>
            <a:fld id="{12342C3A-DD85-7843-B416-BD52AB030D59}" type="slidenum">
              <a:rPr lang="en-US" smtClean="0"/>
              <a:pPr/>
              <a:t>17</a:t>
            </a:fld>
            <a:endParaRPr lang="en-US" dirty="0"/>
          </a:p>
        </p:txBody>
      </p:sp>
    </p:spTree>
    <p:extLst>
      <p:ext uri="{BB962C8B-B14F-4D97-AF65-F5344CB8AC3E}">
        <p14:creationId xmlns:p14="http://schemas.microsoft.com/office/powerpoint/2010/main" val="2767414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F4A6AA-443C-0110-0DE8-657898D2B447}"/>
              </a:ext>
            </a:extLst>
          </p:cNvPr>
          <p:cNvSpPr>
            <a:spLocks noGrp="1"/>
          </p:cNvSpPr>
          <p:nvPr>
            <p:ph type="title"/>
          </p:nvPr>
        </p:nvSpPr>
        <p:spPr>
          <a:xfrm>
            <a:off x="1545479" y="192207"/>
            <a:ext cx="9735251" cy="535863"/>
          </a:xfrm>
        </p:spPr>
        <p:txBody>
          <a:bodyPr/>
          <a:lstStyle/>
          <a:p>
            <a:r>
              <a:rPr lang="en-US" dirty="0"/>
              <a:t>Foundations for Engineering Design of Systems</a:t>
            </a:r>
          </a:p>
        </p:txBody>
      </p:sp>
      <p:sp>
        <p:nvSpPr>
          <p:cNvPr id="11" name="Rectangle 10">
            <a:extLst>
              <a:ext uri="{FF2B5EF4-FFF2-40B4-BE49-F238E27FC236}">
                <a16:creationId xmlns:a16="http://schemas.microsoft.com/office/drawing/2014/main" id="{5EE8FA9A-A2EC-007E-76F6-D8B3E1837DCF}"/>
              </a:ext>
            </a:extLst>
          </p:cNvPr>
          <p:cNvSpPr/>
          <p:nvPr/>
        </p:nvSpPr>
        <p:spPr>
          <a:xfrm>
            <a:off x="174" y="158299"/>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Rigor</a:t>
            </a:r>
          </a:p>
        </p:txBody>
      </p:sp>
      <p:sp>
        <p:nvSpPr>
          <p:cNvPr id="6" name="TextBox 5">
            <a:extLst>
              <a:ext uri="{FF2B5EF4-FFF2-40B4-BE49-F238E27FC236}">
                <a16:creationId xmlns:a16="http://schemas.microsoft.com/office/drawing/2014/main" id="{33E5FCDC-2CD2-E54D-1D92-F61D642A0DE4}"/>
              </a:ext>
            </a:extLst>
          </p:cNvPr>
          <p:cNvSpPr txBox="1"/>
          <p:nvPr/>
        </p:nvSpPr>
        <p:spPr>
          <a:xfrm>
            <a:off x="1334814" y="5959366"/>
            <a:ext cx="10384959" cy="369332"/>
          </a:xfrm>
          <a:prstGeom prst="rect">
            <a:avLst/>
          </a:prstGeom>
          <a:noFill/>
        </p:spPr>
        <p:txBody>
          <a:bodyPr wrap="none" rtlCol="0">
            <a:spAutoFit/>
          </a:bodyPr>
          <a:lstStyle/>
          <a:p>
            <a:r>
              <a:rPr lang="en-US" b="1" dirty="0">
                <a:solidFill>
                  <a:srgbClr val="C00000"/>
                </a:solidFill>
              </a:rPr>
              <a:t>D. M. </a:t>
            </a:r>
            <a:r>
              <a:rPr lang="en-US" b="1" dirty="0" err="1">
                <a:solidFill>
                  <a:srgbClr val="C00000"/>
                </a:solidFill>
              </a:rPr>
              <a:t>Buede</a:t>
            </a:r>
            <a:r>
              <a:rPr lang="en-US" b="1" dirty="0">
                <a:solidFill>
                  <a:srgbClr val="C00000"/>
                </a:solidFill>
              </a:rPr>
              <a:t> and W. D. Miller, </a:t>
            </a:r>
            <a:r>
              <a:rPr lang="en-US" b="1" i="1" dirty="0">
                <a:solidFill>
                  <a:srgbClr val="C00000"/>
                </a:solidFill>
              </a:rPr>
              <a:t>The Engineering Design of Systems: Models and Methods</a:t>
            </a:r>
            <a:r>
              <a:rPr lang="en-US" b="1" dirty="0">
                <a:solidFill>
                  <a:srgbClr val="C00000"/>
                </a:solidFill>
              </a:rPr>
              <a:t>, 3</a:t>
            </a:r>
            <a:r>
              <a:rPr lang="en-US" b="1" baseline="30000" dirty="0">
                <a:solidFill>
                  <a:srgbClr val="C00000"/>
                </a:solidFill>
              </a:rPr>
              <a:t>rd</a:t>
            </a:r>
            <a:r>
              <a:rPr lang="en-US" b="1" dirty="0">
                <a:solidFill>
                  <a:srgbClr val="C00000"/>
                </a:solidFill>
              </a:rPr>
              <a:t> ed, Wiley, 2016</a:t>
            </a:r>
          </a:p>
        </p:txBody>
      </p:sp>
      <p:grpSp>
        <p:nvGrpSpPr>
          <p:cNvPr id="38" name="Group 37" title="Stakeholder Foundations, Engineering Foundations, Science Foundations, and Mathematical Foundations">
            <a:extLst>
              <a:ext uri="{FF2B5EF4-FFF2-40B4-BE49-F238E27FC236}">
                <a16:creationId xmlns:a16="http://schemas.microsoft.com/office/drawing/2014/main" id="{D1CE7345-E049-0B29-14EF-8A179CA2C4D0}"/>
              </a:ext>
            </a:extLst>
          </p:cNvPr>
          <p:cNvGrpSpPr/>
          <p:nvPr/>
        </p:nvGrpSpPr>
        <p:grpSpPr>
          <a:xfrm>
            <a:off x="352266" y="1280856"/>
            <a:ext cx="11268634" cy="4493511"/>
            <a:chOff x="313766" y="1182244"/>
            <a:chExt cx="11268634" cy="4493511"/>
          </a:xfrm>
        </p:grpSpPr>
        <p:sp>
          <p:nvSpPr>
            <p:cNvPr id="7" name="Rectangle 6">
              <a:extLst>
                <a:ext uri="{FF2B5EF4-FFF2-40B4-BE49-F238E27FC236}">
                  <a16:creationId xmlns:a16="http://schemas.microsoft.com/office/drawing/2014/main" id="{F3CC1196-1BC8-A15C-35BF-A3BF6B38EE7C}"/>
                </a:ext>
              </a:extLst>
            </p:cNvPr>
            <p:cNvSpPr/>
            <p:nvPr/>
          </p:nvSpPr>
          <p:spPr>
            <a:xfrm>
              <a:off x="3261556" y="4199611"/>
              <a:ext cx="5093418" cy="147614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D4CFD6A-39BE-0701-77EF-9E84B335A7C3}"/>
                </a:ext>
              </a:extLst>
            </p:cNvPr>
            <p:cNvSpPr txBox="1"/>
            <p:nvPr/>
          </p:nvSpPr>
          <p:spPr>
            <a:xfrm>
              <a:off x="3251266" y="4233021"/>
              <a:ext cx="2753382" cy="369332"/>
            </a:xfrm>
            <a:prstGeom prst="rect">
              <a:avLst/>
            </a:prstGeom>
            <a:noFill/>
          </p:spPr>
          <p:txBody>
            <a:bodyPr wrap="none" rtlCol="0">
              <a:spAutoFit/>
            </a:bodyPr>
            <a:lstStyle/>
            <a:p>
              <a:r>
                <a:rPr lang="en-US" b="1" dirty="0">
                  <a:solidFill>
                    <a:srgbClr val="C00000"/>
                  </a:solidFill>
                </a:rPr>
                <a:t>Mathematical Foundations</a:t>
              </a:r>
            </a:p>
          </p:txBody>
        </p:sp>
        <p:sp>
          <p:nvSpPr>
            <p:cNvPr id="9" name="TextBox 8">
              <a:extLst>
                <a:ext uri="{FF2B5EF4-FFF2-40B4-BE49-F238E27FC236}">
                  <a16:creationId xmlns:a16="http://schemas.microsoft.com/office/drawing/2014/main" id="{8D1A81D6-8F6B-B259-15E3-E35BF27DCE7B}"/>
                </a:ext>
              </a:extLst>
            </p:cNvPr>
            <p:cNvSpPr txBox="1"/>
            <p:nvPr/>
          </p:nvSpPr>
          <p:spPr>
            <a:xfrm>
              <a:off x="3444829" y="5257444"/>
              <a:ext cx="4726871" cy="369332"/>
            </a:xfrm>
            <a:prstGeom prst="rect">
              <a:avLst/>
            </a:prstGeom>
            <a:noFill/>
          </p:spPr>
          <p:txBody>
            <a:bodyPr wrap="none" rtlCol="0">
              <a:spAutoFit/>
            </a:bodyPr>
            <a:lstStyle/>
            <a:p>
              <a:r>
                <a:rPr lang="en-US" dirty="0"/>
                <a:t>Discrete Mathematics: Sets, Relations, Functions</a:t>
              </a:r>
            </a:p>
          </p:txBody>
        </p:sp>
        <p:sp>
          <p:nvSpPr>
            <p:cNvPr id="10" name="TextBox 9">
              <a:extLst>
                <a:ext uri="{FF2B5EF4-FFF2-40B4-BE49-F238E27FC236}">
                  <a16:creationId xmlns:a16="http://schemas.microsoft.com/office/drawing/2014/main" id="{5D121EB7-A67F-0656-72F0-D738EFB1880F}"/>
                </a:ext>
              </a:extLst>
            </p:cNvPr>
            <p:cNvSpPr txBox="1"/>
            <p:nvPr/>
          </p:nvSpPr>
          <p:spPr>
            <a:xfrm>
              <a:off x="3261556" y="4547657"/>
              <a:ext cx="1469890" cy="369332"/>
            </a:xfrm>
            <a:prstGeom prst="rect">
              <a:avLst/>
            </a:prstGeom>
            <a:noFill/>
          </p:spPr>
          <p:txBody>
            <a:bodyPr wrap="none" rtlCol="0">
              <a:spAutoFit/>
            </a:bodyPr>
            <a:lstStyle/>
            <a:p>
              <a:r>
                <a:rPr lang="en-US" dirty="0"/>
                <a:t>Graph Theory</a:t>
              </a:r>
            </a:p>
          </p:txBody>
        </p:sp>
        <p:sp>
          <p:nvSpPr>
            <p:cNvPr id="13" name="TextBox 12">
              <a:extLst>
                <a:ext uri="{FF2B5EF4-FFF2-40B4-BE49-F238E27FC236}">
                  <a16:creationId xmlns:a16="http://schemas.microsoft.com/office/drawing/2014/main" id="{0F553801-0721-7ED8-5FA8-4574089E8959}"/>
                </a:ext>
              </a:extLst>
            </p:cNvPr>
            <p:cNvSpPr txBox="1"/>
            <p:nvPr/>
          </p:nvSpPr>
          <p:spPr>
            <a:xfrm>
              <a:off x="6314382" y="4550568"/>
              <a:ext cx="1730858" cy="369332"/>
            </a:xfrm>
            <a:prstGeom prst="rect">
              <a:avLst/>
            </a:prstGeom>
            <a:noFill/>
          </p:spPr>
          <p:txBody>
            <a:bodyPr wrap="none" rtlCol="0">
              <a:spAutoFit/>
            </a:bodyPr>
            <a:lstStyle/>
            <a:p>
              <a:r>
                <a:rPr lang="en-US" dirty="0"/>
                <a:t>Category Theory</a:t>
              </a:r>
            </a:p>
          </p:txBody>
        </p:sp>
        <p:sp>
          <p:nvSpPr>
            <p:cNvPr id="14" name="TextBox 13">
              <a:extLst>
                <a:ext uri="{FF2B5EF4-FFF2-40B4-BE49-F238E27FC236}">
                  <a16:creationId xmlns:a16="http://schemas.microsoft.com/office/drawing/2014/main" id="{41C17961-319A-F7C6-173A-ED62F0B04848}"/>
                </a:ext>
              </a:extLst>
            </p:cNvPr>
            <p:cNvSpPr txBox="1"/>
            <p:nvPr/>
          </p:nvSpPr>
          <p:spPr>
            <a:xfrm>
              <a:off x="4822933" y="4554558"/>
              <a:ext cx="1486304" cy="369332"/>
            </a:xfrm>
            <a:prstGeom prst="rect">
              <a:avLst/>
            </a:prstGeom>
            <a:noFill/>
          </p:spPr>
          <p:txBody>
            <a:bodyPr wrap="none" rtlCol="0">
              <a:spAutoFit/>
            </a:bodyPr>
            <a:lstStyle/>
            <a:p>
              <a:r>
                <a:rPr lang="en-US" dirty="0"/>
                <a:t>Boolean Logic</a:t>
              </a:r>
            </a:p>
          </p:txBody>
        </p:sp>
        <p:sp>
          <p:nvSpPr>
            <p:cNvPr id="15" name="Rectangle 14">
              <a:extLst>
                <a:ext uri="{FF2B5EF4-FFF2-40B4-BE49-F238E27FC236}">
                  <a16:creationId xmlns:a16="http://schemas.microsoft.com/office/drawing/2014/main" id="{3A483213-4908-D599-9A39-229826D426F5}"/>
                </a:ext>
              </a:extLst>
            </p:cNvPr>
            <p:cNvSpPr/>
            <p:nvPr/>
          </p:nvSpPr>
          <p:spPr>
            <a:xfrm>
              <a:off x="2588839" y="3362704"/>
              <a:ext cx="6554553" cy="83291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5BCAC91-A7B3-A447-B51F-DB92AFA62E62}"/>
                </a:ext>
              </a:extLst>
            </p:cNvPr>
            <p:cNvSpPr txBox="1"/>
            <p:nvPr/>
          </p:nvSpPr>
          <p:spPr>
            <a:xfrm>
              <a:off x="2606560" y="3366125"/>
              <a:ext cx="2132187" cy="369332"/>
            </a:xfrm>
            <a:prstGeom prst="rect">
              <a:avLst/>
            </a:prstGeom>
            <a:noFill/>
          </p:spPr>
          <p:txBody>
            <a:bodyPr wrap="none" rtlCol="0">
              <a:spAutoFit/>
            </a:bodyPr>
            <a:lstStyle/>
            <a:p>
              <a:r>
                <a:rPr lang="en-US" b="1" dirty="0">
                  <a:solidFill>
                    <a:srgbClr val="C00000"/>
                  </a:solidFill>
                </a:rPr>
                <a:t>Science Foundations</a:t>
              </a:r>
            </a:p>
          </p:txBody>
        </p:sp>
        <p:sp>
          <p:nvSpPr>
            <p:cNvPr id="17" name="TextBox 16">
              <a:extLst>
                <a:ext uri="{FF2B5EF4-FFF2-40B4-BE49-F238E27FC236}">
                  <a16:creationId xmlns:a16="http://schemas.microsoft.com/office/drawing/2014/main" id="{5EBF13AA-7F20-2C67-95C1-A7B27F30A48F}"/>
                </a:ext>
              </a:extLst>
            </p:cNvPr>
            <p:cNvSpPr txBox="1"/>
            <p:nvPr/>
          </p:nvSpPr>
          <p:spPr>
            <a:xfrm>
              <a:off x="3342313" y="3842890"/>
              <a:ext cx="4358437" cy="369332"/>
            </a:xfrm>
            <a:prstGeom prst="rect">
              <a:avLst/>
            </a:prstGeom>
            <a:noFill/>
          </p:spPr>
          <p:txBody>
            <a:bodyPr wrap="none" rtlCol="0">
              <a:spAutoFit/>
            </a:bodyPr>
            <a:lstStyle/>
            <a:p>
              <a:r>
                <a:rPr lang="en-US" dirty="0"/>
                <a:t>Laws of conservation: Force, Energy, Entropy</a:t>
              </a:r>
            </a:p>
          </p:txBody>
        </p:sp>
        <p:sp>
          <p:nvSpPr>
            <p:cNvPr id="18" name="TextBox 17">
              <a:extLst>
                <a:ext uri="{FF2B5EF4-FFF2-40B4-BE49-F238E27FC236}">
                  <a16:creationId xmlns:a16="http://schemas.microsoft.com/office/drawing/2014/main" id="{99187ABC-7F9E-ED45-2D90-DD77EB396863}"/>
                </a:ext>
              </a:extLst>
            </p:cNvPr>
            <p:cNvSpPr txBox="1"/>
            <p:nvPr/>
          </p:nvSpPr>
          <p:spPr>
            <a:xfrm>
              <a:off x="6470291" y="4221079"/>
              <a:ext cx="1195648" cy="369332"/>
            </a:xfrm>
            <a:prstGeom prst="rect">
              <a:avLst/>
            </a:prstGeom>
            <a:noFill/>
          </p:spPr>
          <p:txBody>
            <a:bodyPr wrap="none" rtlCol="0">
              <a:spAutoFit/>
            </a:bodyPr>
            <a:lstStyle/>
            <a:p>
              <a:r>
                <a:rPr lang="en-US" dirty="0"/>
                <a:t>Probability</a:t>
              </a:r>
            </a:p>
          </p:txBody>
        </p:sp>
        <p:sp>
          <p:nvSpPr>
            <p:cNvPr id="19" name="TextBox 18">
              <a:extLst>
                <a:ext uri="{FF2B5EF4-FFF2-40B4-BE49-F238E27FC236}">
                  <a16:creationId xmlns:a16="http://schemas.microsoft.com/office/drawing/2014/main" id="{2D978BB2-E859-4EFF-69BC-669ABB789164}"/>
                </a:ext>
              </a:extLst>
            </p:cNvPr>
            <p:cNvSpPr txBox="1"/>
            <p:nvPr/>
          </p:nvSpPr>
          <p:spPr>
            <a:xfrm>
              <a:off x="751416" y="1997849"/>
              <a:ext cx="2545762" cy="369332"/>
            </a:xfrm>
            <a:prstGeom prst="rect">
              <a:avLst/>
            </a:prstGeom>
            <a:noFill/>
          </p:spPr>
          <p:txBody>
            <a:bodyPr wrap="none" rtlCol="0">
              <a:spAutoFit/>
            </a:bodyPr>
            <a:lstStyle/>
            <a:p>
              <a:r>
                <a:rPr lang="en-US" b="1" dirty="0">
                  <a:solidFill>
                    <a:srgbClr val="C00000"/>
                  </a:solidFill>
                </a:rPr>
                <a:t>Engineering Foundations</a:t>
              </a:r>
            </a:p>
          </p:txBody>
        </p:sp>
        <p:sp>
          <p:nvSpPr>
            <p:cNvPr id="20" name="Rectangle 19">
              <a:extLst>
                <a:ext uri="{FF2B5EF4-FFF2-40B4-BE49-F238E27FC236}">
                  <a16:creationId xmlns:a16="http://schemas.microsoft.com/office/drawing/2014/main" id="{FF675207-87DC-9C7A-0DBA-05EE51BBF7E0}"/>
                </a:ext>
              </a:extLst>
            </p:cNvPr>
            <p:cNvSpPr/>
            <p:nvPr/>
          </p:nvSpPr>
          <p:spPr>
            <a:xfrm>
              <a:off x="736402" y="1979796"/>
              <a:ext cx="10236397" cy="137747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384316A-59FD-30E2-4286-3A51DEAA7193}"/>
                </a:ext>
              </a:extLst>
            </p:cNvPr>
            <p:cNvSpPr/>
            <p:nvPr/>
          </p:nvSpPr>
          <p:spPr>
            <a:xfrm>
              <a:off x="313766" y="1182244"/>
              <a:ext cx="11268634" cy="80012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CEA988CF-F55B-6899-12D3-73020B651A66}"/>
                </a:ext>
              </a:extLst>
            </p:cNvPr>
            <p:cNvSpPr txBox="1"/>
            <p:nvPr/>
          </p:nvSpPr>
          <p:spPr>
            <a:xfrm>
              <a:off x="339733" y="1188756"/>
              <a:ext cx="2564485" cy="369332"/>
            </a:xfrm>
            <a:prstGeom prst="rect">
              <a:avLst/>
            </a:prstGeom>
            <a:noFill/>
          </p:spPr>
          <p:txBody>
            <a:bodyPr wrap="none" rtlCol="0">
              <a:spAutoFit/>
            </a:bodyPr>
            <a:lstStyle/>
            <a:p>
              <a:r>
                <a:rPr lang="en-US" b="1" dirty="0">
                  <a:solidFill>
                    <a:srgbClr val="C00000"/>
                  </a:solidFill>
                </a:rPr>
                <a:t>Stakeholder Foundations</a:t>
              </a:r>
            </a:p>
          </p:txBody>
        </p:sp>
        <p:sp>
          <p:nvSpPr>
            <p:cNvPr id="23" name="TextBox 22">
              <a:extLst>
                <a:ext uri="{FF2B5EF4-FFF2-40B4-BE49-F238E27FC236}">
                  <a16:creationId xmlns:a16="http://schemas.microsoft.com/office/drawing/2014/main" id="{49CD8BF3-4501-0C02-5381-891097209A62}"/>
                </a:ext>
              </a:extLst>
            </p:cNvPr>
            <p:cNvSpPr txBox="1"/>
            <p:nvPr/>
          </p:nvSpPr>
          <p:spPr>
            <a:xfrm>
              <a:off x="3301555" y="2967618"/>
              <a:ext cx="3729547" cy="369332"/>
            </a:xfrm>
            <a:prstGeom prst="rect">
              <a:avLst/>
            </a:prstGeom>
            <a:noFill/>
          </p:spPr>
          <p:txBody>
            <a:bodyPr wrap="none" rtlCol="0">
              <a:spAutoFit/>
            </a:bodyPr>
            <a:lstStyle/>
            <a:p>
              <a:r>
                <a:rPr lang="en-US" dirty="0"/>
                <a:t>Laws of conservation: Inputs, Outputs</a:t>
              </a:r>
            </a:p>
          </p:txBody>
        </p:sp>
        <p:sp>
          <p:nvSpPr>
            <p:cNvPr id="24" name="TextBox 23">
              <a:extLst>
                <a:ext uri="{FF2B5EF4-FFF2-40B4-BE49-F238E27FC236}">
                  <a16:creationId xmlns:a16="http://schemas.microsoft.com/office/drawing/2014/main" id="{B71D4B29-2920-3964-F2C4-6523B2648B1F}"/>
                </a:ext>
              </a:extLst>
            </p:cNvPr>
            <p:cNvSpPr txBox="1"/>
            <p:nvPr/>
          </p:nvSpPr>
          <p:spPr>
            <a:xfrm>
              <a:off x="3665352" y="4887779"/>
              <a:ext cx="4179799" cy="369332"/>
            </a:xfrm>
            <a:prstGeom prst="rect">
              <a:avLst/>
            </a:prstGeom>
            <a:noFill/>
          </p:spPr>
          <p:txBody>
            <a:bodyPr wrap="none" rtlCol="0">
              <a:spAutoFit/>
            </a:bodyPr>
            <a:lstStyle/>
            <a:p>
              <a:r>
                <a:rPr lang="en-US" dirty="0"/>
                <a:t>Algebra, Geometry, Trigonometry, Calculus</a:t>
              </a:r>
            </a:p>
          </p:txBody>
        </p:sp>
        <p:sp>
          <p:nvSpPr>
            <p:cNvPr id="25" name="TextBox 24">
              <a:extLst>
                <a:ext uri="{FF2B5EF4-FFF2-40B4-BE49-F238E27FC236}">
                  <a16:creationId xmlns:a16="http://schemas.microsoft.com/office/drawing/2014/main" id="{CD393A1B-56F3-0363-D375-9EB91FCEA131}"/>
                </a:ext>
              </a:extLst>
            </p:cNvPr>
            <p:cNvSpPr txBox="1"/>
            <p:nvPr/>
          </p:nvSpPr>
          <p:spPr>
            <a:xfrm>
              <a:off x="4489781" y="3588191"/>
              <a:ext cx="1894814" cy="369332"/>
            </a:xfrm>
            <a:prstGeom prst="rect">
              <a:avLst/>
            </a:prstGeom>
            <a:noFill/>
          </p:spPr>
          <p:txBody>
            <a:bodyPr wrap="none" rtlCol="0">
              <a:spAutoFit/>
            </a:bodyPr>
            <a:lstStyle/>
            <a:p>
              <a:r>
                <a:rPr lang="en-US" dirty="0"/>
                <a:t>Chemistry, Physics</a:t>
              </a:r>
            </a:p>
          </p:txBody>
        </p:sp>
        <p:sp>
          <p:nvSpPr>
            <p:cNvPr id="26" name="TextBox 25">
              <a:extLst>
                <a:ext uri="{FF2B5EF4-FFF2-40B4-BE49-F238E27FC236}">
                  <a16:creationId xmlns:a16="http://schemas.microsoft.com/office/drawing/2014/main" id="{99986DC8-DF46-0DCF-63C3-1A2130147717}"/>
                </a:ext>
              </a:extLst>
            </p:cNvPr>
            <p:cNvSpPr txBox="1"/>
            <p:nvPr/>
          </p:nvSpPr>
          <p:spPr>
            <a:xfrm>
              <a:off x="7292735" y="2939656"/>
              <a:ext cx="2191177" cy="369332"/>
            </a:xfrm>
            <a:prstGeom prst="rect">
              <a:avLst/>
            </a:prstGeom>
            <a:noFill/>
          </p:spPr>
          <p:txBody>
            <a:bodyPr wrap="none" rtlCol="0">
              <a:spAutoFit/>
            </a:bodyPr>
            <a:lstStyle/>
            <a:p>
              <a:r>
                <a:rPr lang="en-US" dirty="0"/>
                <a:t>Engineering Analytics</a:t>
              </a:r>
            </a:p>
          </p:txBody>
        </p:sp>
        <p:sp>
          <p:nvSpPr>
            <p:cNvPr id="27" name="TextBox 26">
              <a:extLst>
                <a:ext uri="{FF2B5EF4-FFF2-40B4-BE49-F238E27FC236}">
                  <a16:creationId xmlns:a16="http://schemas.microsoft.com/office/drawing/2014/main" id="{24CFD6D4-8BE5-0D38-9539-BB778049C865}"/>
                </a:ext>
              </a:extLst>
            </p:cNvPr>
            <p:cNvSpPr txBox="1"/>
            <p:nvPr/>
          </p:nvSpPr>
          <p:spPr>
            <a:xfrm>
              <a:off x="3290313" y="2282783"/>
              <a:ext cx="3429913" cy="369332"/>
            </a:xfrm>
            <a:prstGeom prst="rect">
              <a:avLst/>
            </a:prstGeom>
            <a:noFill/>
          </p:spPr>
          <p:txBody>
            <a:bodyPr wrap="none" rtlCol="0">
              <a:spAutoFit/>
            </a:bodyPr>
            <a:lstStyle/>
            <a:p>
              <a:r>
                <a:rPr lang="en-US" dirty="0"/>
                <a:t>Principles, Design, Communication</a:t>
              </a:r>
            </a:p>
          </p:txBody>
        </p:sp>
        <p:sp>
          <p:nvSpPr>
            <p:cNvPr id="28" name="TextBox 27">
              <a:extLst>
                <a:ext uri="{FF2B5EF4-FFF2-40B4-BE49-F238E27FC236}">
                  <a16:creationId xmlns:a16="http://schemas.microsoft.com/office/drawing/2014/main" id="{36F85A3E-56A0-EF86-F801-E3A1233F2136}"/>
                </a:ext>
              </a:extLst>
            </p:cNvPr>
            <p:cNvSpPr txBox="1"/>
            <p:nvPr/>
          </p:nvSpPr>
          <p:spPr>
            <a:xfrm>
              <a:off x="1586985" y="2294994"/>
              <a:ext cx="1103828" cy="369332"/>
            </a:xfrm>
            <a:prstGeom prst="rect">
              <a:avLst/>
            </a:prstGeom>
            <a:noFill/>
          </p:spPr>
          <p:txBody>
            <a:bodyPr wrap="none" rtlCol="0">
              <a:spAutoFit/>
            </a:bodyPr>
            <a:lstStyle/>
            <a:p>
              <a:r>
                <a:rPr lang="en-US" dirty="0"/>
                <a:t>Heuristics</a:t>
              </a:r>
            </a:p>
          </p:txBody>
        </p:sp>
        <p:sp>
          <p:nvSpPr>
            <p:cNvPr id="29" name="TextBox 28">
              <a:extLst>
                <a:ext uri="{FF2B5EF4-FFF2-40B4-BE49-F238E27FC236}">
                  <a16:creationId xmlns:a16="http://schemas.microsoft.com/office/drawing/2014/main" id="{B3DC7D27-2D30-ABB6-B576-2C4AE41EC92E}"/>
                </a:ext>
              </a:extLst>
            </p:cNvPr>
            <p:cNvSpPr txBox="1"/>
            <p:nvPr/>
          </p:nvSpPr>
          <p:spPr>
            <a:xfrm>
              <a:off x="1850610" y="2968467"/>
              <a:ext cx="913070" cy="369332"/>
            </a:xfrm>
            <a:prstGeom prst="rect">
              <a:avLst/>
            </a:prstGeom>
            <a:noFill/>
          </p:spPr>
          <p:txBody>
            <a:bodyPr wrap="none" rtlCol="0">
              <a:spAutoFit/>
            </a:bodyPr>
            <a:lstStyle/>
            <a:p>
              <a:r>
                <a:rPr lang="en-US" dirty="0"/>
                <a:t>Context</a:t>
              </a:r>
            </a:p>
          </p:txBody>
        </p:sp>
        <p:sp>
          <p:nvSpPr>
            <p:cNvPr id="30" name="TextBox 29">
              <a:extLst>
                <a:ext uri="{FF2B5EF4-FFF2-40B4-BE49-F238E27FC236}">
                  <a16:creationId xmlns:a16="http://schemas.microsoft.com/office/drawing/2014/main" id="{B4BE0F99-EDFD-159B-C3B3-A26B74D4DA64}"/>
                </a:ext>
              </a:extLst>
            </p:cNvPr>
            <p:cNvSpPr txBox="1"/>
            <p:nvPr/>
          </p:nvSpPr>
          <p:spPr>
            <a:xfrm>
              <a:off x="1283421" y="1397946"/>
              <a:ext cx="9465271" cy="646331"/>
            </a:xfrm>
            <a:prstGeom prst="rect">
              <a:avLst/>
            </a:prstGeom>
            <a:noFill/>
          </p:spPr>
          <p:txBody>
            <a:bodyPr wrap="square" rtlCol="0">
              <a:spAutoFit/>
            </a:bodyPr>
            <a:lstStyle/>
            <a:p>
              <a:pPr algn="ctr"/>
              <a:r>
                <a:rPr lang="en-US" dirty="0"/>
                <a:t>Dynamic Preferences: Cost, Schedule, Performance, Qualities, Policies, Constraints</a:t>
              </a:r>
            </a:p>
            <a:p>
              <a:pPr algn="ctr"/>
              <a:r>
                <a:rPr lang="en-US" dirty="0"/>
                <a:t>Domains       Business/Mission Engineering      Technology Tracking       Stakeholder Requirements</a:t>
              </a:r>
            </a:p>
          </p:txBody>
        </p:sp>
        <p:sp>
          <p:nvSpPr>
            <p:cNvPr id="32" name="TextBox 31">
              <a:extLst>
                <a:ext uri="{FF2B5EF4-FFF2-40B4-BE49-F238E27FC236}">
                  <a16:creationId xmlns:a16="http://schemas.microsoft.com/office/drawing/2014/main" id="{30558EE3-774F-C6B1-9903-8120A7B1E739}"/>
                </a:ext>
              </a:extLst>
            </p:cNvPr>
            <p:cNvSpPr txBox="1"/>
            <p:nvPr/>
          </p:nvSpPr>
          <p:spPr>
            <a:xfrm>
              <a:off x="1614651" y="2641465"/>
              <a:ext cx="1058495" cy="369332"/>
            </a:xfrm>
            <a:prstGeom prst="rect">
              <a:avLst/>
            </a:prstGeom>
            <a:noFill/>
          </p:spPr>
          <p:txBody>
            <a:bodyPr wrap="none" rtlCol="0">
              <a:spAutoFit/>
            </a:bodyPr>
            <a:lstStyle/>
            <a:p>
              <a:r>
                <a:rPr lang="en-US" dirty="0"/>
                <a:t>Structure</a:t>
              </a:r>
            </a:p>
          </p:txBody>
        </p:sp>
        <p:sp>
          <p:nvSpPr>
            <p:cNvPr id="33" name="TextBox 32">
              <a:extLst>
                <a:ext uri="{FF2B5EF4-FFF2-40B4-BE49-F238E27FC236}">
                  <a16:creationId xmlns:a16="http://schemas.microsoft.com/office/drawing/2014/main" id="{974E5772-640F-62AA-F21A-EA17C5C439A6}"/>
                </a:ext>
              </a:extLst>
            </p:cNvPr>
            <p:cNvSpPr txBox="1"/>
            <p:nvPr/>
          </p:nvSpPr>
          <p:spPr>
            <a:xfrm>
              <a:off x="5543993" y="2618847"/>
              <a:ext cx="1012778" cy="369332"/>
            </a:xfrm>
            <a:prstGeom prst="rect">
              <a:avLst/>
            </a:prstGeom>
            <a:noFill/>
          </p:spPr>
          <p:txBody>
            <a:bodyPr wrap="none" rtlCol="0">
              <a:spAutoFit/>
            </a:bodyPr>
            <a:lstStyle/>
            <a:p>
              <a:r>
                <a:rPr lang="en-US" dirty="0"/>
                <a:t>Behavior</a:t>
              </a:r>
            </a:p>
          </p:txBody>
        </p:sp>
        <p:sp>
          <p:nvSpPr>
            <p:cNvPr id="34" name="TextBox 33">
              <a:extLst>
                <a:ext uri="{FF2B5EF4-FFF2-40B4-BE49-F238E27FC236}">
                  <a16:creationId xmlns:a16="http://schemas.microsoft.com/office/drawing/2014/main" id="{BE781411-C93B-55A4-238B-C334C57F1ED7}"/>
                </a:ext>
              </a:extLst>
            </p:cNvPr>
            <p:cNvSpPr txBox="1"/>
            <p:nvPr/>
          </p:nvSpPr>
          <p:spPr>
            <a:xfrm>
              <a:off x="8266071" y="2588476"/>
              <a:ext cx="1088760" cy="369332"/>
            </a:xfrm>
            <a:prstGeom prst="rect">
              <a:avLst/>
            </a:prstGeom>
            <a:noFill/>
          </p:spPr>
          <p:txBody>
            <a:bodyPr wrap="none" rtlCol="0">
              <a:spAutoFit/>
            </a:bodyPr>
            <a:lstStyle/>
            <a:p>
              <a:r>
                <a:rPr lang="en-US" dirty="0"/>
                <a:t>Dynamics</a:t>
              </a:r>
            </a:p>
          </p:txBody>
        </p:sp>
        <p:sp>
          <p:nvSpPr>
            <p:cNvPr id="35" name="TextBox 34">
              <a:extLst>
                <a:ext uri="{FF2B5EF4-FFF2-40B4-BE49-F238E27FC236}">
                  <a16:creationId xmlns:a16="http://schemas.microsoft.com/office/drawing/2014/main" id="{8CF7D2EB-E163-B9ED-B59D-D91DCB21442B}"/>
                </a:ext>
              </a:extLst>
            </p:cNvPr>
            <p:cNvSpPr txBox="1"/>
            <p:nvPr/>
          </p:nvSpPr>
          <p:spPr>
            <a:xfrm>
              <a:off x="6995373" y="2262977"/>
              <a:ext cx="2205925" cy="369332"/>
            </a:xfrm>
            <a:prstGeom prst="rect">
              <a:avLst/>
            </a:prstGeom>
            <a:noFill/>
          </p:spPr>
          <p:txBody>
            <a:bodyPr wrap="none" rtlCol="0">
              <a:spAutoFit/>
            </a:bodyPr>
            <a:lstStyle/>
            <a:p>
              <a:r>
                <a:rPr lang="en-US" dirty="0"/>
                <a:t>Processes &amp; Methods</a:t>
              </a:r>
            </a:p>
          </p:txBody>
        </p:sp>
        <p:sp>
          <p:nvSpPr>
            <p:cNvPr id="36" name="TextBox 35">
              <a:extLst>
                <a:ext uri="{FF2B5EF4-FFF2-40B4-BE49-F238E27FC236}">
                  <a16:creationId xmlns:a16="http://schemas.microsoft.com/office/drawing/2014/main" id="{0FF3BED1-C2E6-51E7-6F9E-BB4DD412D73A}"/>
                </a:ext>
              </a:extLst>
            </p:cNvPr>
            <p:cNvSpPr txBox="1"/>
            <p:nvPr/>
          </p:nvSpPr>
          <p:spPr>
            <a:xfrm>
              <a:off x="6803999" y="2603622"/>
              <a:ext cx="1375377" cy="369332"/>
            </a:xfrm>
            <a:prstGeom prst="rect">
              <a:avLst/>
            </a:prstGeom>
            <a:noFill/>
          </p:spPr>
          <p:txBody>
            <a:bodyPr wrap="none" rtlCol="0">
              <a:spAutoFit/>
            </a:bodyPr>
            <a:lstStyle/>
            <a:p>
              <a:r>
                <a:rPr lang="en-US" dirty="0"/>
                <a:t>Control Flow</a:t>
              </a:r>
            </a:p>
          </p:txBody>
        </p:sp>
        <p:sp>
          <p:nvSpPr>
            <p:cNvPr id="3" name="TextBox 2">
              <a:extLst>
                <a:ext uri="{FF2B5EF4-FFF2-40B4-BE49-F238E27FC236}">
                  <a16:creationId xmlns:a16="http://schemas.microsoft.com/office/drawing/2014/main" id="{5ED9B36E-8D11-BB66-B406-C8B1AF4E1961}"/>
                </a:ext>
              </a:extLst>
            </p:cNvPr>
            <p:cNvSpPr txBox="1"/>
            <p:nvPr/>
          </p:nvSpPr>
          <p:spPr>
            <a:xfrm>
              <a:off x="2639445" y="2627658"/>
              <a:ext cx="2817181" cy="369332"/>
            </a:xfrm>
            <a:prstGeom prst="rect">
              <a:avLst/>
            </a:prstGeom>
            <a:noFill/>
          </p:spPr>
          <p:txBody>
            <a:bodyPr wrap="none" rtlCol="0">
              <a:spAutoFit/>
            </a:bodyPr>
            <a:lstStyle/>
            <a:p>
              <a:r>
                <a:rPr lang="en-US" dirty="0"/>
                <a:t>Data/Material/Energy Flows</a:t>
              </a:r>
            </a:p>
          </p:txBody>
        </p:sp>
        <p:sp>
          <p:nvSpPr>
            <p:cNvPr id="5" name="TextBox 4">
              <a:extLst>
                <a:ext uri="{FF2B5EF4-FFF2-40B4-BE49-F238E27FC236}">
                  <a16:creationId xmlns:a16="http://schemas.microsoft.com/office/drawing/2014/main" id="{BB066E13-44A0-D9EF-C00F-A32D249BA454}"/>
                </a:ext>
              </a:extLst>
            </p:cNvPr>
            <p:cNvSpPr txBox="1"/>
            <p:nvPr/>
          </p:nvSpPr>
          <p:spPr>
            <a:xfrm>
              <a:off x="7845151" y="1979696"/>
              <a:ext cx="3038909" cy="369332"/>
            </a:xfrm>
            <a:prstGeom prst="rect">
              <a:avLst/>
            </a:prstGeom>
            <a:noFill/>
          </p:spPr>
          <p:txBody>
            <a:bodyPr wrap="none" rtlCol="0">
              <a:spAutoFit/>
            </a:bodyPr>
            <a:lstStyle/>
            <a:p>
              <a:r>
                <a:rPr lang="en-US" b="1" dirty="0"/>
                <a:t>~ Certainty out of Uncertainty</a:t>
              </a:r>
            </a:p>
          </p:txBody>
        </p:sp>
        <p:sp>
          <p:nvSpPr>
            <p:cNvPr id="12" name="TextBox 11">
              <a:extLst>
                <a:ext uri="{FF2B5EF4-FFF2-40B4-BE49-F238E27FC236}">
                  <a16:creationId xmlns:a16="http://schemas.microsoft.com/office/drawing/2014/main" id="{7443C2B4-B128-559A-E33A-C00D1009C55D}"/>
                </a:ext>
              </a:extLst>
            </p:cNvPr>
            <p:cNvSpPr txBox="1"/>
            <p:nvPr/>
          </p:nvSpPr>
          <p:spPr>
            <a:xfrm>
              <a:off x="3518769" y="1983980"/>
              <a:ext cx="3987630" cy="369332"/>
            </a:xfrm>
            <a:prstGeom prst="rect">
              <a:avLst/>
            </a:prstGeom>
            <a:noFill/>
          </p:spPr>
          <p:txBody>
            <a:bodyPr wrap="none" rtlCol="0">
              <a:spAutoFit/>
            </a:bodyPr>
            <a:lstStyle/>
            <a:p>
              <a:r>
                <a:rPr lang="en-US" b="1" dirty="0"/>
                <a:t>Requirements, Design, Integration, V&amp;V</a:t>
              </a:r>
            </a:p>
          </p:txBody>
        </p:sp>
        <p:sp>
          <p:nvSpPr>
            <p:cNvPr id="31" name="Right Arrow 30">
              <a:extLst>
                <a:ext uri="{FF2B5EF4-FFF2-40B4-BE49-F238E27FC236}">
                  <a16:creationId xmlns:a16="http://schemas.microsoft.com/office/drawing/2014/main" id="{3B8B14D2-5551-3863-DDFF-2A5C40438825}"/>
                </a:ext>
              </a:extLst>
            </p:cNvPr>
            <p:cNvSpPr/>
            <p:nvPr/>
          </p:nvSpPr>
          <p:spPr>
            <a:xfrm>
              <a:off x="7432213" y="2088970"/>
              <a:ext cx="412938" cy="164881"/>
            </a:xfrm>
            <a:prstGeom prst="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9" name="Oval 38" title="Oval">
            <a:extLst>
              <a:ext uri="{FF2B5EF4-FFF2-40B4-BE49-F238E27FC236}">
                <a16:creationId xmlns:a16="http://schemas.microsoft.com/office/drawing/2014/main" id="{889AAE82-B332-F332-DC77-AAC3CD7BEC11}"/>
              </a:ext>
            </a:extLst>
          </p:cNvPr>
          <p:cNvSpPr/>
          <p:nvPr/>
        </p:nvSpPr>
        <p:spPr>
          <a:xfrm>
            <a:off x="1093695" y="2667099"/>
            <a:ext cx="9314330" cy="900854"/>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Callout 39">
            <a:extLst>
              <a:ext uri="{FF2B5EF4-FFF2-40B4-BE49-F238E27FC236}">
                <a16:creationId xmlns:a16="http://schemas.microsoft.com/office/drawing/2014/main" id="{514277C4-4D26-6663-A638-177EEB511A15}"/>
              </a:ext>
            </a:extLst>
          </p:cNvPr>
          <p:cNvSpPr/>
          <p:nvPr/>
        </p:nvSpPr>
        <p:spPr>
          <a:xfrm>
            <a:off x="10615904" y="2537737"/>
            <a:ext cx="1447855" cy="886880"/>
          </a:xfrm>
          <a:prstGeom prst="wedgeEllipseCallout">
            <a:avLst>
              <a:gd name="adj1" fmla="val -92848"/>
              <a:gd name="adj2" fmla="val 589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Necessary for System  Modeling Rigor</a:t>
            </a:r>
          </a:p>
        </p:txBody>
      </p:sp>
      <p:sp>
        <p:nvSpPr>
          <p:cNvPr id="41" name="Oval 40" title="Oval">
            <a:extLst>
              <a:ext uri="{FF2B5EF4-FFF2-40B4-BE49-F238E27FC236}">
                <a16:creationId xmlns:a16="http://schemas.microsoft.com/office/drawing/2014/main" id="{37B9FA3E-11ED-34FE-FCE9-52DBD80936B1}"/>
              </a:ext>
            </a:extLst>
          </p:cNvPr>
          <p:cNvSpPr/>
          <p:nvPr/>
        </p:nvSpPr>
        <p:spPr>
          <a:xfrm>
            <a:off x="6210008" y="4264470"/>
            <a:ext cx="1856354" cy="500078"/>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Callout 41">
            <a:extLst>
              <a:ext uri="{FF2B5EF4-FFF2-40B4-BE49-F238E27FC236}">
                <a16:creationId xmlns:a16="http://schemas.microsoft.com/office/drawing/2014/main" id="{F25889BD-BE19-99BE-976B-2EF3F771C97D}"/>
              </a:ext>
            </a:extLst>
          </p:cNvPr>
          <p:cNvSpPr/>
          <p:nvPr/>
        </p:nvSpPr>
        <p:spPr>
          <a:xfrm>
            <a:off x="8794119" y="3957079"/>
            <a:ext cx="2725528" cy="886880"/>
          </a:xfrm>
          <a:prstGeom prst="wedgeEllipseCallout">
            <a:avLst>
              <a:gd name="adj1" fmla="val -82809"/>
              <a:gd name="adj2" fmla="val 892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Necessary for Assuring ~ Certainty out of Uncertainty</a:t>
            </a:r>
          </a:p>
        </p:txBody>
      </p:sp>
      <p:sp>
        <p:nvSpPr>
          <p:cNvPr id="43" name="Oval 42" title="Oval">
            <a:extLst>
              <a:ext uri="{FF2B5EF4-FFF2-40B4-BE49-F238E27FC236}">
                <a16:creationId xmlns:a16="http://schemas.microsoft.com/office/drawing/2014/main" id="{2F8C492C-ADFE-D2B9-FF6A-5E0B95C28D76}"/>
              </a:ext>
            </a:extLst>
          </p:cNvPr>
          <p:cNvSpPr/>
          <p:nvPr/>
        </p:nvSpPr>
        <p:spPr>
          <a:xfrm>
            <a:off x="2380863" y="4619034"/>
            <a:ext cx="6001222" cy="122002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Callout 43">
            <a:extLst>
              <a:ext uri="{FF2B5EF4-FFF2-40B4-BE49-F238E27FC236}">
                <a16:creationId xmlns:a16="http://schemas.microsoft.com/office/drawing/2014/main" id="{93FA43A1-7E29-F282-4B38-5C5EF921CCB5}"/>
              </a:ext>
            </a:extLst>
          </p:cNvPr>
          <p:cNvSpPr/>
          <p:nvPr/>
        </p:nvSpPr>
        <p:spPr>
          <a:xfrm>
            <a:off x="8922266" y="4982389"/>
            <a:ext cx="2725528" cy="886880"/>
          </a:xfrm>
          <a:prstGeom prst="wedgeEllipseCallout">
            <a:avLst>
              <a:gd name="adj1" fmla="val -79520"/>
              <a:gd name="adj2" fmla="val -320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Necessary for Effective System &amp; Software Engineering Interface</a:t>
            </a:r>
          </a:p>
        </p:txBody>
      </p:sp>
      <p:sp>
        <p:nvSpPr>
          <p:cNvPr id="2" name="Slide Number Placeholder 1">
            <a:extLst>
              <a:ext uri="{FF2B5EF4-FFF2-40B4-BE49-F238E27FC236}">
                <a16:creationId xmlns:a16="http://schemas.microsoft.com/office/drawing/2014/main" id="{D202735D-D9E6-7756-530D-868ED395A90B}"/>
              </a:ext>
            </a:extLst>
          </p:cNvPr>
          <p:cNvSpPr>
            <a:spLocks noGrp="1"/>
          </p:cNvSpPr>
          <p:nvPr>
            <p:ph type="sldNum" sz="quarter" idx="14"/>
          </p:nvPr>
        </p:nvSpPr>
        <p:spPr/>
        <p:txBody>
          <a:bodyPr/>
          <a:lstStyle/>
          <a:p>
            <a:fld id="{12342C3A-DD85-7843-B416-BD52AB030D59}" type="slidenum">
              <a:rPr lang="en-US" smtClean="0"/>
              <a:pPr/>
              <a:t>18</a:t>
            </a:fld>
            <a:endParaRPr lang="en-US" dirty="0"/>
          </a:p>
        </p:txBody>
      </p:sp>
    </p:spTree>
    <p:extLst>
      <p:ext uri="{BB962C8B-B14F-4D97-AF65-F5344CB8AC3E}">
        <p14:creationId xmlns:p14="http://schemas.microsoft.com/office/powerpoint/2010/main" val="1451955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F4A6AA-443C-0110-0DE8-657898D2B447}"/>
              </a:ext>
            </a:extLst>
          </p:cNvPr>
          <p:cNvSpPr>
            <a:spLocks noGrp="1"/>
          </p:cNvSpPr>
          <p:nvPr>
            <p:ph type="title"/>
          </p:nvPr>
        </p:nvSpPr>
        <p:spPr>
          <a:xfrm>
            <a:off x="1459101" y="192207"/>
            <a:ext cx="9735251" cy="535863"/>
          </a:xfrm>
        </p:spPr>
        <p:txBody>
          <a:bodyPr/>
          <a:lstStyle/>
          <a:p>
            <a:r>
              <a:rPr lang="en-US" dirty="0"/>
              <a:t>Dynamic External and Enabling Systems &amp; Context</a:t>
            </a:r>
          </a:p>
        </p:txBody>
      </p:sp>
      <p:sp>
        <p:nvSpPr>
          <p:cNvPr id="11" name="Rectangle 10">
            <a:extLst>
              <a:ext uri="{FF2B5EF4-FFF2-40B4-BE49-F238E27FC236}">
                <a16:creationId xmlns:a16="http://schemas.microsoft.com/office/drawing/2014/main" id="{5EE8FA9A-A2EC-007E-76F6-D8B3E1837DCF}"/>
              </a:ext>
            </a:extLst>
          </p:cNvPr>
          <p:cNvSpPr/>
          <p:nvPr/>
        </p:nvSpPr>
        <p:spPr>
          <a:xfrm>
            <a:off x="174" y="158299"/>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Rigor</a:t>
            </a:r>
          </a:p>
        </p:txBody>
      </p:sp>
      <p:sp>
        <p:nvSpPr>
          <p:cNvPr id="12" name="TextBox 11">
            <a:extLst>
              <a:ext uri="{FF2B5EF4-FFF2-40B4-BE49-F238E27FC236}">
                <a16:creationId xmlns:a16="http://schemas.microsoft.com/office/drawing/2014/main" id="{EAE733F8-3615-F4B9-8537-2D74118F0C05}"/>
              </a:ext>
            </a:extLst>
          </p:cNvPr>
          <p:cNvSpPr txBox="1"/>
          <p:nvPr/>
        </p:nvSpPr>
        <p:spPr>
          <a:xfrm>
            <a:off x="486990" y="830300"/>
            <a:ext cx="10866693" cy="400110"/>
          </a:xfrm>
          <a:prstGeom prst="rect">
            <a:avLst/>
          </a:prstGeom>
          <a:noFill/>
        </p:spPr>
        <p:txBody>
          <a:bodyPr wrap="none" rtlCol="0">
            <a:spAutoFit/>
          </a:bodyPr>
          <a:lstStyle/>
          <a:p>
            <a:r>
              <a:rPr lang="en-US" sz="2000" b="1" dirty="0">
                <a:solidFill>
                  <a:srgbClr val="C00000"/>
                </a:solidFill>
              </a:rPr>
              <a:t>Characterize and predict the context / meta system over the life cycle: structure, behavior, dynamics </a:t>
            </a:r>
          </a:p>
        </p:txBody>
      </p:sp>
      <p:grpSp>
        <p:nvGrpSpPr>
          <p:cNvPr id="5" name="Group 4" title="Context is critical">
            <a:extLst>
              <a:ext uri="{FF2B5EF4-FFF2-40B4-BE49-F238E27FC236}">
                <a16:creationId xmlns:a16="http://schemas.microsoft.com/office/drawing/2014/main" id="{1D27DCE8-2A5F-8F81-77BC-F7AC42F93267}"/>
              </a:ext>
            </a:extLst>
          </p:cNvPr>
          <p:cNvGrpSpPr/>
          <p:nvPr/>
        </p:nvGrpSpPr>
        <p:grpSpPr>
          <a:xfrm>
            <a:off x="552136" y="1539954"/>
            <a:ext cx="5368200" cy="4036270"/>
            <a:chOff x="2349062" y="1290647"/>
            <a:chExt cx="7086600" cy="4332288"/>
          </a:xfrm>
        </p:grpSpPr>
        <p:pic>
          <p:nvPicPr>
            <p:cNvPr id="3" name="Picture 4" title="Context">
              <a:extLst>
                <a:ext uri="{FF2B5EF4-FFF2-40B4-BE49-F238E27FC236}">
                  <a16:creationId xmlns:a16="http://schemas.microsoft.com/office/drawing/2014/main" id="{728DBE64-C182-B4E3-BFAD-293AB638323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49062" y="1290647"/>
              <a:ext cx="7086600"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a:extLst>
                <a:ext uri="{FF2B5EF4-FFF2-40B4-BE49-F238E27FC236}">
                  <a16:creationId xmlns:a16="http://schemas.microsoft.com/office/drawing/2014/main" id="{2B3DA3AE-93AD-DD8B-0C49-822BFD8E798C}"/>
                </a:ext>
              </a:extLst>
            </p:cNvPr>
            <p:cNvSpPr txBox="1">
              <a:spLocks noChangeArrowheads="1"/>
            </p:cNvSpPr>
            <p:nvPr/>
          </p:nvSpPr>
          <p:spPr bwMode="auto">
            <a:xfrm>
              <a:off x="4054204" y="2357790"/>
              <a:ext cx="3676316" cy="792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28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SzPct val="100000"/>
                <a:buChar char="–"/>
                <a:defRPr>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SzPct val="100000"/>
                <a:buChar char="•"/>
                <a:defRPr>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Comic Sans MS" panose="030F0902030302020204" pitchFamily="66" charset="0"/>
                  <a:ea typeface="ＭＳ Ｐゴシック" panose="020B0600070205080204" pitchFamily="34" charset="-128"/>
                </a:defRPr>
              </a:lvl9pPr>
            </a:lstStyle>
            <a:p>
              <a:pPr>
                <a:spcBef>
                  <a:spcPct val="0"/>
                </a:spcBef>
                <a:buSzTx/>
                <a:buFontTx/>
                <a:buNone/>
              </a:pPr>
              <a:r>
                <a:rPr lang="en-US" altLang="en-US" sz="1100" b="1" dirty="0">
                  <a:latin typeface="Arial" panose="020B0604020202020204" pitchFamily="34" charset="0"/>
                  <a:cs typeface="Arial" panose="020B0604020202020204" pitchFamily="34" charset="0"/>
                </a:rPr>
                <a:t>External and Enabling Systems   </a:t>
              </a:r>
            </a:p>
            <a:p>
              <a:pPr>
                <a:spcBef>
                  <a:spcPct val="0"/>
                </a:spcBef>
                <a:buSzTx/>
                <a:buFontTx/>
                <a:buNone/>
              </a:pPr>
              <a:r>
                <a:rPr lang="en-US" altLang="en-US" sz="1000" b="1" dirty="0">
                  <a:latin typeface="Arial" panose="020B0604020202020204" pitchFamily="34" charset="0"/>
                  <a:cs typeface="Arial" panose="020B0604020202020204" pitchFamily="34" charset="0"/>
                </a:rPr>
                <a:t>Cooperative                         Uncooperative</a:t>
              </a:r>
            </a:p>
          </p:txBody>
        </p:sp>
        <p:sp>
          <p:nvSpPr>
            <p:cNvPr id="8" name="TextBox 7">
              <a:extLst>
                <a:ext uri="{FF2B5EF4-FFF2-40B4-BE49-F238E27FC236}">
                  <a16:creationId xmlns:a16="http://schemas.microsoft.com/office/drawing/2014/main" id="{92CCFCDA-54E4-A9E5-9E90-035F6EBA501E}"/>
                </a:ext>
              </a:extLst>
            </p:cNvPr>
            <p:cNvSpPr txBox="1"/>
            <p:nvPr/>
          </p:nvSpPr>
          <p:spPr>
            <a:xfrm>
              <a:off x="4926135" y="3582495"/>
              <a:ext cx="1932455" cy="561593"/>
            </a:xfrm>
            <a:prstGeom prst="rect">
              <a:avLst/>
            </a:prstGeom>
            <a:noFill/>
          </p:spPr>
          <p:txBody>
            <a:bodyPr wrap="none">
              <a:spAutoFit/>
            </a:bodyPr>
            <a:lstStyle/>
            <a:p>
              <a:pPr>
                <a:defRPr/>
              </a:pPr>
              <a:r>
                <a:rPr lang="en-US" sz="2800" b="1" dirty="0">
                  <a:highlight>
                    <a:srgbClr val="C0C0C0"/>
                  </a:highlight>
                  <a:latin typeface="Arial" panose="020B0604020202020204" pitchFamily="34" charset="0"/>
                  <a:cs typeface="Arial" panose="020B0604020202020204" pitchFamily="34" charset="0"/>
                </a:rPr>
                <a:t>System</a:t>
              </a:r>
              <a:endParaRPr lang="en-US" sz="2400" b="1" dirty="0">
                <a:highlight>
                  <a:srgbClr val="C0C0C0"/>
                </a:highlight>
                <a:latin typeface="Arial" panose="020B0604020202020204" pitchFamily="34" charset="0"/>
                <a:cs typeface="Arial" panose="020B0604020202020204" pitchFamily="34" charset="0"/>
              </a:endParaRPr>
            </a:p>
          </p:txBody>
        </p:sp>
        <p:sp>
          <p:nvSpPr>
            <p:cNvPr id="9" name="TextBox 3">
              <a:extLst>
                <a:ext uri="{FF2B5EF4-FFF2-40B4-BE49-F238E27FC236}">
                  <a16:creationId xmlns:a16="http://schemas.microsoft.com/office/drawing/2014/main" id="{6E580FA5-FFCE-AF40-F1D9-A87ADFDD11E1}"/>
                </a:ext>
              </a:extLst>
            </p:cNvPr>
            <p:cNvSpPr txBox="1">
              <a:spLocks noChangeArrowheads="1"/>
            </p:cNvSpPr>
            <p:nvPr/>
          </p:nvSpPr>
          <p:spPr bwMode="auto">
            <a:xfrm>
              <a:off x="4282803" y="1862469"/>
              <a:ext cx="3676316" cy="5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28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SzPct val="100000"/>
                <a:buChar char="–"/>
                <a:defRPr>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SzPct val="100000"/>
                <a:buChar char="•"/>
                <a:defRPr>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Comic Sans MS" panose="030F0902030302020204" pitchFamily="66" charset="0"/>
                  <a:ea typeface="ＭＳ Ｐゴシック" panose="020B0600070205080204" pitchFamily="34" charset="-128"/>
                </a:defRPr>
              </a:lvl9pPr>
            </a:lstStyle>
            <a:p>
              <a:pPr>
                <a:spcBef>
                  <a:spcPct val="0"/>
                </a:spcBef>
                <a:buSzTx/>
                <a:buFontTx/>
                <a:buNone/>
              </a:pPr>
              <a:r>
                <a:rPr lang="en-US" altLang="en-US" sz="1800" b="1" dirty="0">
                  <a:solidFill>
                    <a:srgbClr val="C00000"/>
                  </a:solidFill>
                  <a:latin typeface="Arial" panose="020B0604020202020204" pitchFamily="34" charset="0"/>
                  <a:cs typeface="Arial" panose="020B0604020202020204" pitchFamily="34" charset="0"/>
                </a:rPr>
                <a:t>Context is critical!!!</a:t>
              </a:r>
            </a:p>
          </p:txBody>
        </p:sp>
      </p:grpSp>
      <p:pic>
        <p:nvPicPr>
          <p:cNvPr id="10" name="Picture 2" title="Meta system over life cycle">
            <a:extLst>
              <a:ext uri="{FF2B5EF4-FFF2-40B4-BE49-F238E27FC236}">
                <a16:creationId xmlns:a16="http://schemas.microsoft.com/office/drawing/2014/main" id="{49C9D831-4654-E88D-5BF7-FB93E8FFA0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6726" y="1539954"/>
            <a:ext cx="5116563" cy="401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3" name="Oval Callout 12">
            <a:extLst>
              <a:ext uri="{FF2B5EF4-FFF2-40B4-BE49-F238E27FC236}">
                <a16:creationId xmlns:a16="http://schemas.microsoft.com/office/drawing/2014/main" id="{4F266389-451C-7F59-AF52-36290A303F58}"/>
              </a:ext>
            </a:extLst>
          </p:cNvPr>
          <p:cNvSpPr/>
          <p:nvPr/>
        </p:nvSpPr>
        <p:spPr>
          <a:xfrm>
            <a:off x="4932484" y="1281776"/>
            <a:ext cx="1899139" cy="941095"/>
          </a:xfrm>
          <a:prstGeom prst="wedgeEllipseCallout">
            <a:avLst>
              <a:gd name="adj1" fmla="val -105084"/>
              <a:gd name="adj2" fmla="val 251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Unmanageable, or Manageable? Static or Dynamic?</a:t>
            </a:r>
          </a:p>
        </p:txBody>
      </p:sp>
      <p:sp>
        <p:nvSpPr>
          <p:cNvPr id="6" name="TextBox 5">
            <a:extLst>
              <a:ext uri="{FF2B5EF4-FFF2-40B4-BE49-F238E27FC236}">
                <a16:creationId xmlns:a16="http://schemas.microsoft.com/office/drawing/2014/main" id="{33E5FCDC-2CD2-E54D-1D92-F61D642A0DE4}"/>
              </a:ext>
            </a:extLst>
          </p:cNvPr>
          <p:cNvSpPr txBox="1"/>
          <p:nvPr/>
        </p:nvSpPr>
        <p:spPr>
          <a:xfrm>
            <a:off x="1334814" y="5959366"/>
            <a:ext cx="10384959" cy="369332"/>
          </a:xfrm>
          <a:prstGeom prst="rect">
            <a:avLst/>
          </a:prstGeom>
          <a:noFill/>
        </p:spPr>
        <p:txBody>
          <a:bodyPr wrap="none" rtlCol="0">
            <a:spAutoFit/>
          </a:bodyPr>
          <a:lstStyle/>
          <a:p>
            <a:r>
              <a:rPr lang="en-US" b="1" dirty="0">
                <a:solidFill>
                  <a:srgbClr val="C00000"/>
                </a:solidFill>
              </a:rPr>
              <a:t>D. M. </a:t>
            </a:r>
            <a:r>
              <a:rPr lang="en-US" b="1" dirty="0" err="1">
                <a:solidFill>
                  <a:srgbClr val="C00000"/>
                </a:solidFill>
              </a:rPr>
              <a:t>Buede</a:t>
            </a:r>
            <a:r>
              <a:rPr lang="en-US" b="1" dirty="0">
                <a:solidFill>
                  <a:srgbClr val="C00000"/>
                </a:solidFill>
              </a:rPr>
              <a:t> and W. D. Miller, </a:t>
            </a:r>
            <a:r>
              <a:rPr lang="en-US" b="1" i="1" dirty="0">
                <a:solidFill>
                  <a:srgbClr val="C00000"/>
                </a:solidFill>
              </a:rPr>
              <a:t>The Engineering Design of Systems: Models and Methods</a:t>
            </a:r>
            <a:r>
              <a:rPr lang="en-US" b="1" dirty="0">
                <a:solidFill>
                  <a:srgbClr val="C00000"/>
                </a:solidFill>
              </a:rPr>
              <a:t>, 3</a:t>
            </a:r>
            <a:r>
              <a:rPr lang="en-US" b="1" baseline="30000" dirty="0">
                <a:solidFill>
                  <a:srgbClr val="C00000"/>
                </a:solidFill>
              </a:rPr>
              <a:t>rd</a:t>
            </a:r>
            <a:r>
              <a:rPr lang="en-US" b="1" dirty="0">
                <a:solidFill>
                  <a:srgbClr val="C00000"/>
                </a:solidFill>
              </a:rPr>
              <a:t> ed, Wiley, 2016</a:t>
            </a:r>
          </a:p>
        </p:txBody>
      </p:sp>
      <p:sp>
        <p:nvSpPr>
          <p:cNvPr id="2" name="Slide Number Placeholder 1">
            <a:extLst>
              <a:ext uri="{FF2B5EF4-FFF2-40B4-BE49-F238E27FC236}">
                <a16:creationId xmlns:a16="http://schemas.microsoft.com/office/drawing/2014/main" id="{D202735D-D9E6-7756-530D-868ED395A90B}"/>
              </a:ext>
            </a:extLst>
          </p:cNvPr>
          <p:cNvSpPr>
            <a:spLocks noGrp="1"/>
          </p:cNvSpPr>
          <p:nvPr>
            <p:ph type="sldNum" sz="quarter" idx="13"/>
          </p:nvPr>
        </p:nvSpPr>
        <p:spPr/>
        <p:txBody>
          <a:bodyPr/>
          <a:lstStyle/>
          <a:p>
            <a:fld id="{12342C3A-DD85-7843-B416-BD52AB030D59}" type="slidenum">
              <a:rPr lang="en-US" smtClean="0"/>
              <a:pPr/>
              <a:t>19</a:t>
            </a:fld>
            <a:endParaRPr lang="en-US" dirty="0"/>
          </a:p>
        </p:txBody>
      </p:sp>
    </p:spTree>
    <p:extLst>
      <p:ext uri="{BB962C8B-B14F-4D97-AF65-F5344CB8AC3E}">
        <p14:creationId xmlns:p14="http://schemas.microsoft.com/office/powerpoint/2010/main" val="855598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4505" y="405654"/>
            <a:ext cx="9735251" cy="535863"/>
          </a:xfrm>
        </p:spPr>
        <p:txBody>
          <a:bodyPr/>
          <a:lstStyle/>
          <a:p>
            <a:r>
              <a:rPr lang="en-US" dirty="0"/>
              <a:t>Topics</a:t>
            </a:r>
          </a:p>
        </p:txBody>
      </p:sp>
      <p:sp>
        <p:nvSpPr>
          <p:cNvPr id="3" name="Text Placeholder 2"/>
          <p:cNvSpPr>
            <a:spLocks noGrp="1"/>
          </p:cNvSpPr>
          <p:nvPr>
            <p:ph type="body" sz="quarter" idx="12"/>
          </p:nvPr>
        </p:nvSpPr>
        <p:spPr>
          <a:xfrm>
            <a:off x="264505" y="1162908"/>
            <a:ext cx="11585731" cy="5352191"/>
          </a:xfrm>
        </p:spPr>
        <p:txBody>
          <a:bodyPr/>
          <a:lstStyle/>
          <a:p>
            <a:pPr marL="342900" indent="-342900">
              <a:buFont typeface="Arial"/>
              <a:buChar char="•"/>
            </a:pPr>
            <a:r>
              <a:rPr lang="en-US" sz="2800" dirty="0"/>
              <a:t>Bottom Line Up Front (BLUF)</a:t>
            </a:r>
          </a:p>
          <a:p>
            <a:pPr marL="342900" indent="-342900">
              <a:buFont typeface="Arial"/>
              <a:buChar char="•"/>
            </a:pPr>
            <a:r>
              <a:rPr lang="en-US" sz="2800" dirty="0"/>
              <a:t>Challenges</a:t>
            </a:r>
          </a:p>
          <a:p>
            <a:pPr marL="342900" indent="-342900">
              <a:buFont typeface="Arial"/>
              <a:buChar char="•"/>
            </a:pPr>
            <a:r>
              <a:rPr lang="en-US" sz="2800" dirty="0"/>
              <a:t>Digital Engineering, Digital Threads, Digital Twins, Digital Artifacts</a:t>
            </a:r>
          </a:p>
          <a:p>
            <a:pPr marL="342900" indent="-342900">
              <a:buFont typeface="Arial"/>
              <a:buChar char="•"/>
            </a:pPr>
            <a:r>
              <a:rPr lang="en-US" sz="2800" dirty="0"/>
              <a:t>Velocity</a:t>
            </a:r>
          </a:p>
          <a:p>
            <a:pPr marL="342900" indent="-342900">
              <a:buFont typeface="Arial"/>
              <a:buChar char="•"/>
            </a:pPr>
            <a:r>
              <a:rPr lang="en-US" sz="2800" dirty="0"/>
              <a:t>Rigor</a:t>
            </a:r>
          </a:p>
          <a:p>
            <a:pPr marL="342900" indent="-342900">
              <a:buFont typeface="Arial"/>
              <a:buChar char="•"/>
            </a:pPr>
            <a:r>
              <a:rPr lang="en-US" sz="2800" dirty="0"/>
              <a:t>Frameworks and Measures</a:t>
            </a:r>
          </a:p>
          <a:p>
            <a:pPr marL="342900" indent="-342900">
              <a:buFont typeface="Arial"/>
              <a:buChar char="•"/>
            </a:pPr>
            <a:r>
              <a:rPr lang="en-US" sz="2800" dirty="0"/>
              <a:t>Summary</a:t>
            </a:r>
          </a:p>
          <a:p>
            <a:pPr marL="342900" indent="-342900">
              <a:buFont typeface="Arial"/>
              <a:buChar char="•"/>
            </a:pPr>
            <a:r>
              <a:rPr lang="en-US" sz="2800" dirty="0"/>
              <a:t>Relevant Reads</a:t>
            </a:r>
          </a:p>
        </p:txBody>
      </p:sp>
      <p:sp>
        <p:nvSpPr>
          <p:cNvPr id="2" name="Slide Number Placeholder 1"/>
          <p:cNvSpPr>
            <a:spLocks noGrp="1"/>
          </p:cNvSpPr>
          <p:nvPr>
            <p:ph type="sldNum" sz="quarter" idx="13"/>
          </p:nvPr>
        </p:nvSpPr>
        <p:spPr/>
        <p:txBody>
          <a:bodyPr/>
          <a:lstStyle/>
          <a:p>
            <a:fld id="{12342C3A-DD85-7843-B416-BD52AB030D59}" type="slidenum">
              <a:rPr lang="en-US" smtClean="0"/>
              <a:pPr/>
              <a:t>2</a:t>
            </a:fld>
            <a:endParaRPr lang="en-US" dirty="0"/>
          </a:p>
        </p:txBody>
      </p:sp>
    </p:spTree>
    <p:extLst>
      <p:ext uri="{BB962C8B-B14F-4D97-AF65-F5344CB8AC3E}">
        <p14:creationId xmlns:p14="http://schemas.microsoft.com/office/powerpoint/2010/main" val="2206384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961815-5FCA-806D-4972-EEA3C7A661F1}"/>
              </a:ext>
            </a:extLst>
          </p:cNvPr>
          <p:cNvSpPr>
            <a:spLocks noGrp="1"/>
          </p:cNvSpPr>
          <p:nvPr>
            <p:ph type="title"/>
          </p:nvPr>
        </p:nvSpPr>
        <p:spPr>
          <a:xfrm>
            <a:off x="1568407" y="33476"/>
            <a:ext cx="9052010" cy="973069"/>
          </a:xfrm>
        </p:spPr>
        <p:txBody>
          <a:bodyPr/>
          <a:lstStyle/>
          <a:p>
            <a:r>
              <a:rPr lang="en-US" sz="2400" dirty="0"/>
              <a:t>Key Domain Drivers of Organization Characterized by Regulatory Constraints, and Time (T), Cost (C), Quality (Q)</a:t>
            </a:r>
          </a:p>
        </p:txBody>
      </p:sp>
      <p:sp>
        <p:nvSpPr>
          <p:cNvPr id="3" name="Rectangle 2">
            <a:extLst>
              <a:ext uri="{FF2B5EF4-FFF2-40B4-BE49-F238E27FC236}">
                <a16:creationId xmlns:a16="http://schemas.microsoft.com/office/drawing/2014/main" id="{0015629E-43DA-FF07-07F1-B8A81A13283E}"/>
              </a:ext>
            </a:extLst>
          </p:cNvPr>
          <p:cNvSpPr/>
          <p:nvPr/>
        </p:nvSpPr>
        <p:spPr>
          <a:xfrm>
            <a:off x="174" y="158299"/>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Rigor</a:t>
            </a:r>
          </a:p>
        </p:txBody>
      </p:sp>
      <p:pic>
        <p:nvPicPr>
          <p:cNvPr id="42" name="Picture 41" title="Integration and Test Planning Approach">
            <a:extLst>
              <a:ext uri="{FF2B5EF4-FFF2-40B4-BE49-F238E27FC236}">
                <a16:creationId xmlns:a16="http://schemas.microsoft.com/office/drawing/2014/main" id="{453B2466-3420-10E7-C447-0F75A712B657}"/>
              </a:ext>
            </a:extLst>
          </p:cNvPr>
          <p:cNvPicPr>
            <a:picLocks noChangeAspect="1"/>
          </p:cNvPicPr>
          <p:nvPr/>
        </p:nvPicPr>
        <p:blipFill>
          <a:blip r:embed="rId2"/>
          <a:stretch>
            <a:fillRect/>
          </a:stretch>
        </p:blipFill>
        <p:spPr>
          <a:xfrm>
            <a:off x="1727408" y="1124607"/>
            <a:ext cx="4073205" cy="4378433"/>
          </a:xfrm>
          <a:prstGeom prst="rect">
            <a:avLst/>
          </a:prstGeom>
        </p:spPr>
      </p:pic>
      <p:sp>
        <p:nvSpPr>
          <p:cNvPr id="6" name="TextBox 5">
            <a:extLst>
              <a:ext uri="{FF2B5EF4-FFF2-40B4-BE49-F238E27FC236}">
                <a16:creationId xmlns:a16="http://schemas.microsoft.com/office/drawing/2014/main" id="{19A22A44-180B-9CDE-D8B2-C29B2ECB5943}"/>
              </a:ext>
            </a:extLst>
          </p:cNvPr>
          <p:cNvSpPr txBox="1"/>
          <p:nvPr/>
        </p:nvSpPr>
        <p:spPr>
          <a:xfrm>
            <a:off x="1217612" y="5402702"/>
            <a:ext cx="9753600" cy="923330"/>
          </a:xfrm>
          <a:prstGeom prst="rect">
            <a:avLst/>
          </a:prstGeom>
          <a:noFill/>
        </p:spPr>
        <p:txBody>
          <a:bodyPr wrap="square" rtlCol="0">
            <a:spAutoFit/>
          </a:bodyPr>
          <a:lstStyle/>
          <a:p>
            <a:r>
              <a:rPr lang="en-US" b="1" dirty="0">
                <a:solidFill>
                  <a:srgbClr val="C00000"/>
                </a:solidFill>
              </a:rPr>
              <a:t>Adapted from Jan </a:t>
            </a:r>
            <a:r>
              <a:rPr lang="en-US" b="1" dirty="0" err="1">
                <a:solidFill>
                  <a:srgbClr val="C00000"/>
                </a:solidFill>
              </a:rPr>
              <a:t>Tretmans</a:t>
            </a:r>
            <a:r>
              <a:rPr lang="en-US" b="1" dirty="0">
                <a:solidFill>
                  <a:srgbClr val="C00000"/>
                </a:solidFill>
              </a:rPr>
              <a:t>, editor, Tangram: Model-Based Integration and Testing of Complex High-Tech Systems, Embedded Systems Institute, The Netherlands, 2007</a:t>
            </a:r>
          </a:p>
          <a:p>
            <a:r>
              <a:rPr lang="en-US" b="1" dirty="0">
                <a:solidFill>
                  <a:srgbClr val="C00000"/>
                </a:solidFill>
              </a:rPr>
              <a:t>https://</a:t>
            </a:r>
            <a:r>
              <a:rPr lang="en-US" b="1" dirty="0" err="1">
                <a:solidFill>
                  <a:srgbClr val="C00000"/>
                </a:solidFill>
              </a:rPr>
              <a:t>esi.nl</a:t>
            </a:r>
            <a:r>
              <a:rPr lang="en-US" b="1" dirty="0">
                <a:solidFill>
                  <a:srgbClr val="C00000"/>
                </a:solidFill>
              </a:rPr>
              <a:t>/tangram</a:t>
            </a:r>
          </a:p>
        </p:txBody>
      </p:sp>
      <p:sp>
        <p:nvSpPr>
          <p:cNvPr id="43" name="TextBox 42">
            <a:extLst>
              <a:ext uri="{FF2B5EF4-FFF2-40B4-BE49-F238E27FC236}">
                <a16:creationId xmlns:a16="http://schemas.microsoft.com/office/drawing/2014/main" id="{0EAA4802-1F10-31AD-6C89-998BDC2E65F2}"/>
              </a:ext>
            </a:extLst>
          </p:cNvPr>
          <p:cNvSpPr txBox="1"/>
          <p:nvPr/>
        </p:nvSpPr>
        <p:spPr>
          <a:xfrm>
            <a:off x="6759936" y="1124607"/>
            <a:ext cx="3928576" cy="1354217"/>
          </a:xfrm>
          <a:prstGeom prst="rect">
            <a:avLst/>
          </a:prstGeom>
          <a:noFill/>
        </p:spPr>
        <p:txBody>
          <a:bodyPr wrap="none" rtlCol="0">
            <a:spAutoFit/>
          </a:bodyPr>
          <a:lstStyle/>
          <a:p>
            <a:r>
              <a:rPr lang="en-US" sz="1600" b="1" dirty="0">
                <a:solidFill>
                  <a:srgbClr val="C00000"/>
                </a:solidFill>
              </a:rPr>
              <a:t>Order of Importance for the Domain</a:t>
            </a:r>
          </a:p>
          <a:p>
            <a:r>
              <a:rPr lang="en-US" sz="1600" dirty="0"/>
              <a:t>Q-C-T: Quality 1st, Cost 2nd, Time 3rd</a:t>
            </a:r>
          </a:p>
          <a:p>
            <a:r>
              <a:rPr lang="en-US" sz="1600" dirty="0"/>
              <a:t>C-Q-T: Cost 1st, Quality 2nd, Time 3rd</a:t>
            </a:r>
          </a:p>
          <a:p>
            <a:r>
              <a:rPr lang="en-US" sz="1600" dirty="0"/>
              <a:t>C-T/Q: Cost 1st, Time &amp; Quality Equal Priority</a:t>
            </a:r>
          </a:p>
          <a:p>
            <a:r>
              <a:rPr lang="en-US" sz="1600" dirty="0"/>
              <a:t>T-Q-C: Time 1st, Quality 2nd, Cost 3rd  </a:t>
            </a:r>
          </a:p>
        </p:txBody>
      </p:sp>
      <p:sp>
        <p:nvSpPr>
          <p:cNvPr id="44" name="TextBox 43">
            <a:extLst>
              <a:ext uri="{FF2B5EF4-FFF2-40B4-BE49-F238E27FC236}">
                <a16:creationId xmlns:a16="http://schemas.microsoft.com/office/drawing/2014/main" id="{413F3597-94C5-3CB3-38F0-5C0786C35C21}"/>
              </a:ext>
            </a:extLst>
          </p:cNvPr>
          <p:cNvSpPr txBox="1"/>
          <p:nvPr/>
        </p:nvSpPr>
        <p:spPr>
          <a:xfrm>
            <a:off x="6759936" y="2601935"/>
            <a:ext cx="5095733" cy="2800767"/>
          </a:xfrm>
          <a:prstGeom prst="rect">
            <a:avLst/>
          </a:prstGeom>
          <a:noFill/>
        </p:spPr>
        <p:txBody>
          <a:bodyPr wrap="square" rtlCol="0">
            <a:spAutoFit/>
          </a:bodyPr>
          <a:lstStyle/>
          <a:p>
            <a:r>
              <a:rPr lang="en-US" sz="1600" b="1" dirty="0">
                <a:solidFill>
                  <a:srgbClr val="C00000"/>
                </a:solidFill>
              </a:rPr>
              <a:t>Integration and Test Planning Approach</a:t>
            </a:r>
          </a:p>
          <a:p>
            <a:r>
              <a:rPr lang="en-US" sz="1600" dirty="0"/>
              <a:t>Regulated approach focused on removing all risk as soon as possible; test phases planned after each development &amp; assembly action; prescribes specific test cases performed in a specific test phase; optimization of test phase done only within the test phase itself.</a:t>
            </a:r>
          </a:p>
          <a:p>
            <a:endParaRPr lang="en-US" sz="1600" dirty="0"/>
          </a:p>
          <a:p>
            <a:r>
              <a:rPr lang="en-US" sz="1600" dirty="0"/>
              <a:t>Flexible approach focused on maximal integration process; test phases planned after some of development &amp; assembly actions; allows optimization of test phases by moving test cases from one phase to another</a:t>
            </a:r>
          </a:p>
        </p:txBody>
      </p:sp>
      <p:sp>
        <p:nvSpPr>
          <p:cNvPr id="2" name="Slide Number Placeholder 1">
            <a:extLst>
              <a:ext uri="{FF2B5EF4-FFF2-40B4-BE49-F238E27FC236}">
                <a16:creationId xmlns:a16="http://schemas.microsoft.com/office/drawing/2014/main" id="{F888BCE9-5F18-FBB1-794C-78A872770A71}"/>
              </a:ext>
            </a:extLst>
          </p:cNvPr>
          <p:cNvSpPr>
            <a:spLocks noGrp="1"/>
          </p:cNvSpPr>
          <p:nvPr>
            <p:ph type="sldNum" sz="quarter" idx="13"/>
          </p:nvPr>
        </p:nvSpPr>
        <p:spPr/>
        <p:txBody>
          <a:bodyPr/>
          <a:lstStyle/>
          <a:p>
            <a:fld id="{12342C3A-DD85-7843-B416-BD52AB030D59}" type="slidenum">
              <a:rPr lang="en-US" smtClean="0"/>
              <a:pPr/>
              <a:t>20</a:t>
            </a:fld>
            <a:endParaRPr lang="en-US" dirty="0"/>
          </a:p>
        </p:txBody>
      </p:sp>
    </p:spTree>
    <p:extLst>
      <p:ext uri="{BB962C8B-B14F-4D97-AF65-F5344CB8AC3E}">
        <p14:creationId xmlns:p14="http://schemas.microsoft.com/office/powerpoint/2010/main" val="2559190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961815-5FCA-806D-4972-EEA3C7A661F1}"/>
              </a:ext>
            </a:extLst>
          </p:cNvPr>
          <p:cNvSpPr>
            <a:spLocks noGrp="1"/>
          </p:cNvSpPr>
          <p:nvPr>
            <p:ph type="title"/>
          </p:nvPr>
        </p:nvSpPr>
        <p:spPr>
          <a:xfrm>
            <a:off x="1659667" y="126537"/>
            <a:ext cx="9735251" cy="535863"/>
          </a:xfrm>
        </p:spPr>
        <p:txBody>
          <a:bodyPr/>
          <a:lstStyle/>
          <a:p>
            <a:r>
              <a:rPr lang="en-US" dirty="0"/>
              <a:t>System Life Cycle</a:t>
            </a:r>
          </a:p>
        </p:txBody>
      </p:sp>
      <p:sp>
        <p:nvSpPr>
          <p:cNvPr id="14" name="Rectangle 13">
            <a:extLst>
              <a:ext uri="{FF2B5EF4-FFF2-40B4-BE49-F238E27FC236}">
                <a16:creationId xmlns:a16="http://schemas.microsoft.com/office/drawing/2014/main" id="{99A1E0B6-47A3-B10C-E23F-20FEF8B59D5A}"/>
              </a:ext>
            </a:extLst>
          </p:cNvPr>
          <p:cNvSpPr/>
          <p:nvPr/>
        </p:nvSpPr>
        <p:spPr>
          <a:xfrm>
            <a:off x="174" y="158299"/>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Rigor</a:t>
            </a:r>
          </a:p>
        </p:txBody>
      </p:sp>
      <p:sp>
        <p:nvSpPr>
          <p:cNvPr id="10" name="TextBox 9">
            <a:extLst>
              <a:ext uri="{FF2B5EF4-FFF2-40B4-BE49-F238E27FC236}">
                <a16:creationId xmlns:a16="http://schemas.microsoft.com/office/drawing/2014/main" id="{9CCD88FA-43C1-8755-9BC8-3698FB8D867C}"/>
              </a:ext>
            </a:extLst>
          </p:cNvPr>
          <p:cNvSpPr txBox="1"/>
          <p:nvPr/>
        </p:nvSpPr>
        <p:spPr>
          <a:xfrm>
            <a:off x="1173950" y="825601"/>
            <a:ext cx="1451936" cy="369332"/>
          </a:xfrm>
          <a:prstGeom prst="rect">
            <a:avLst/>
          </a:prstGeom>
          <a:noFill/>
        </p:spPr>
        <p:txBody>
          <a:bodyPr wrap="none" rtlCol="0">
            <a:spAutoFit/>
          </a:bodyPr>
          <a:lstStyle/>
          <a:p>
            <a:r>
              <a:rPr lang="en-US" dirty="0"/>
              <a:t>Development</a:t>
            </a:r>
          </a:p>
        </p:txBody>
      </p:sp>
      <p:graphicFrame>
        <p:nvGraphicFramePr>
          <p:cNvPr id="5" name="Object 3" title="Development">
            <a:extLst>
              <a:ext uri="{FF2B5EF4-FFF2-40B4-BE49-F238E27FC236}">
                <a16:creationId xmlns:a16="http://schemas.microsoft.com/office/drawing/2014/main" id="{36E0BD26-F641-E9B7-67E0-2FB92AF67FE1}"/>
              </a:ext>
            </a:extLst>
          </p:cNvPr>
          <p:cNvGraphicFramePr>
            <a:graphicFrameLocks noChangeAspect="1"/>
          </p:cNvGraphicFramePr>
          <p:nvPr>
            <p:extLst>
              <p:ext uri="{D42A27DB-BD31-4B8C-83A1-F6EECF244321}">
                <p14:modId xmlns:p14="http://schemas.microsoft.com/office/powerpoint/2010/main" val="867286463"/>
              </p:ext>
            </p:extLst>
          </p:nvPr>
        </p:nvGraphicFramePr>
        <p:xfrm>
          <a:off x="450716" y="1182757"/>
          <a:ext cx="3013821" cy="2223131"/>
        </p:xfrm>
        <a:graphic>
          <a:graphicData uri="http://schemas.openxmlformats.org/presentationml/2006/ole">
            <mc:AlternateContent xmlns:mc="http://schemas.openxmlformats.org/markup-compatibility/2006">
              <mc:Choice xmlns:v="urn:schemas-microsoft-com:vml" Requires="v">
                <p:oleObj spid="_x0000_s1035" r:id="rId3" imgW="9880600" imgH="7289800" progId="Visio.Drawing.6">
                  <p:embed/>
                </p:oleObj>
              </mc:Choice>
              <mc:Fallback>
                <p:oleObj r:id="rId3" imgW="9880600" imgH="7289800" progId="Visio.Drawing.6">
                  <p:embed/>
                  <p:pic>
                    <p:nvPicPr>
                      <p:cNvPr id="5" name="Object 3">
                        <a:extLst>
                          <a:ext uri="{FF2B5EF4-FFF2-40B4-BE49-F238E27FC236}">
                            <a16:creationId xmlns:a16="http://schemas.microsoft.com/office/drawing/2014/main" id="{36E0BD26-F641-E9B7-67E0-2FB92AF67F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716" y="1182757"/>
                        <a:ext cx="3013821" cy="2223131"/>
                      </a:xfrm>
                      <a:prstGeom prst="rect">
                        <a:avLst/>
                      </a:prstGeom>
                      <a:noFill/>
                      <a:ln>
                        <a:noFill/>
                      </a:ln>
                    </p:spPr>
                  </p:pic>
                </p:oleObj>
              </mc:Fallback>
            </mc:AlternateContent>
          </a:graphicData>
        </a:graphic>
      </p:graphicFrame>
      <p:sp>
        <p:nvSpPr>
          <p:cNvPr id="11" name="TextBox 10">
            <a:extLst>
              <a:ext uri="{FF2B5EF4-FFF2-40B4-BE49-F238E27FC236}">
                <a16:creationId xmlns:a16="http://schemas.microsoft.com/office/drawing/2014/main" id="{68081F54-7AE5-CC47-E55F-C31549068783}"/>
              </a:ext>
            </a:extLst>
          </p:cNvPr>
          <p:cNvSpPr txBox="1"/>
          <p:nvPr/>
        </p:nvSpPr>
        <p:spPr>
          <a:xfrm>
            <a:off x="3812515" y="813425"/>
            <a:ext cx="3236527" cy="369332"/>
          </a:xfrm>
          <a:prstGeom prst="rect">
            <a:avLst/>
          </a:prstGeom>
          <a:noFill/>
        </p:spPr>
        <p:txBody>
          <a:bodyPr wrap="none" rtlCol="0">
            <a:spAutoFit/>
          </a:bodyPr>
          <a:lstStyle/>
          <a:p>
            <a:r>
              <a:rPr lang="en-US" dirty="0"/>
              <a:t>Pre-Initial Operational Capability</a:t>
            </a:r>
          </a:p>
        </p:txBody>
      </p:sp>
      <p:graphicFrame>
        <p:nvGraphicFramePr>
          <p:cNvPr id="3" name="Object 1027" title="Pre-Initial Operational Capability">
            <a:extLst>
              <a:ext uri="{FF2B5EF4-FFF2-40B4-BE49-F238E27FC236}">
                <a16:creationId xmlns:a16="http://schemas.microsoft.com/office/drawing/2014/main" id="{082C8BE9-C134-E197-F7F1-6408D2A427EE}"/>
              </a:ext>
            </a:extLst>
          </p:cNvPr>
          <p:cNvGraphicFramePr>
            <a:graphicFrameLocks noChangeAspect="1"/>
          </p:cNvGraphicFramePr>
          <p:nvPr>
            <p:extLst>
              <p:ext uri="{D42A27DB-BD31-4B8C-83A1-F6EECF244321}">
                <p14:modId xmlns:p14="http://schemas.microsoft.com/office/powerpoint/2010/main" val="4034547397"/>
              </p:ext>
            </p:extLst>
          </p:nvPr>
        </p:nvGraphicFramePr>
        <p:xfrm>
          <a:off x="3880172" y="1182757"/>
          <a:ext cx="3071945" cy="2158982"/>
        </p:xfrm>
        <a:graphic>
          <a:graphicData uri="http://schemas.openxmlformats.org/presentationml/2006/ole">
            <mc:AlternateContent xmlns:mc="http://schemas.openxmlformats.org/markup-compatibility/2006">
              <mc:Choice xmlns:v="urn:schemas-microsoft-com:vml" Requires="v">
                <p:oleObj spid="_x0000_s1036" r:id="rId5" imgW="14884400" imgH="10452100" progId="Visio.Drawing.6">
                  <p:embed/>
                </p:oleObj>
              </mc:Choice>
              <mc:Fallback>
                <p:oleObj r:id="rId5" imgW="14884400" imgH="10452100" progId="Visio.Drawing.6">
                  <p:embed/>
                  <p:pic>
                    <p:nvPicPr>
                      <p:cNvPr id="3" name="Object 1027">
                        <a:extLst>
                          <a:ext uri="{FF2B5EF4-FFF2-40B4-BE49-F238E27FC236}">
                            <a16:creationId xmlns:a16="http://schemas.microsoft.com/office/drawing/2014/main" id="{082C8BE9-C134-E197-F7F1-6408D2A42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0172" y="1182757"/>
                        <a:ext cx="3071945" cy="2158982"/>
                      </a:xfrm>
                      <a:prstGeom prst="rect">
                        <a:avLst/>
                      </a:prstGeom>
                      <a:noFill/>
                      <a:ln>
                        <a:noFill/>
                      </a:ln>
                    </p:spPr>
                  </p:pic>
                </p:oleObj>
              </mc:Fallback>
            </mc:AlternateContent>
          </a:graphicData>
        </a:graphic>
      </p:graphicFrame>
      <p:sp>
        <p:nvSpPr>
          <p:cNvPr id="12" name="TextBox 11">
            <a:extLst>
              <a:ext uri="{FF2B5EF4-FFF2-40B4-BE49-F238E27FC236}">
                <a16:creationId xmlns:a16="http://schemas.microsoft.com/office/drawing/2014/main" id="{521D4514-A235-9DB2-AEE9-CFC48D97ECBC}"/>
              </a:ext>
            </a:extLst>
          </p:cNvPr>
          <p:cNvSpPr txBox="1"/>
          <p:nvPr/>
        </p:nvSpPr>
        <p:spPr>
          <a:xfrm>
            <a:off x="450716" y="3371305"/>
            <a:ext cx="3252172" cy="369332"/>
          </a:xfrm>
          <a:prstGeom prst="rect">
            <a:avLst/>
          </a:prstGeom>
          <a:noFill/>
        </p:spPr>
        <p:txBody>
          <a:bodyPr wrap="none" rtlCol="0">
            <a:spAutoFit/>
          </a:bodyPr>
          <a:lstStyle/>
          <a:p>
            <a:r>
              <a:rPr lang="en-US" dirty="0"/>
              <a:t>Operational Use and Refinement</a:t>
            </a:r>
          </a:p>
        </p:txBody>
      </p:sp>
      <p:graphicFrame>
        <p:nvGraphicFramePr>
          <p:cNvPr id="8" name="Object 3" title="Operational Use and Refinement">
            <a:extLst>
              <a:ext uri="{FF2B5EF4-FFF2-40B4-BE49-F238E27FC236}">
                <a16:creationId xmlns:a16="http://schemas.microsoft.com/office/drawing/2014/main" id="{C850A69A-F237-ECE7-4196-63C459955821}"/>
              </a:ext>
            </a:extLst>
          </p:cNvPr>
          <p:cNvGraphicFramePr>
            <a:graphicFrameLocks noChangeAspect="1"/>
          </p:cNvGraphicFramePr>
          <p:nvPr>
            <p:extLst>
              <p:ext uri="{D42A27DB-BD31-4B8C-83A1-F6EECF244321}">
                <p14:modId xmlns:p14="http://schemas.microsoft.com/office/powerpoint/2010/main" val="3002651583"/>
              </p:ext>
            </p:extLst>
          </p:nvPr>
        </p:nvGraphicFramePr>
        <p:xfrm>
          <a:off x="290870" y="3748411"/>
          <a:ext cx="3173667" cy="2223131"/>
        </p:xfrm>
        <a:graphic>
          <a:graphicData uri="http://schemas.openxmlformats.org/presentationml/2006/ole">
            <mc:AlternateContent xmlns:mc="http://schemas.openxmlformats.org/markup-compatibility/2006">
              <mc:Choice xmlns:v="urn:schemas-microsoft-com:vml" Requires="v">
                <p:oleObj spid="_x0000_s1037" r:id="rId7" imgW="14884400" imgH="10452100" progId="Visio.Drawing.6">
                  <p:embed/>
                </p:oleObj>
              </mc:Choice>
              <mc:Fallback>
                <p:oleObj r:id="rId7" imgW="14884400" imgH="10452100" progId="Visio.Drawing.6">
                  <p:embed/>
                  <p:pic>
                    <p:nvPicPr>
                      <p:cNvPr id="8" name="Object 3">
                        <a:extLst>
                          <a:ext uri="{FF2B5EF4-FFF2-40B4-BE49-F238E27FC236}">
                            <a16:creationId xmlns:a16="http://schemas.microsoft.com/office/drawing/2014/main" id="{C850A69A-F237-ECE7-4196-63C4599558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870" y="3748411"/>
                        <a:ext cx="3173667" cy="2223131"/>
                      </a:xfrm>
                      <a:prstGeom prst="rect">
                        <a:avLst/>
                      </a:prstGeom>
                      <a:noFill/>
                      <a:ln>
                        <a:noFill/>
                      </a:ln>
                    </p:spPr>
                  </p:pic>
                </p:oleObj>
              </mc:Fallback>
            </mc:AlternateContent>
          </a:graphicData>
        </a:graphic>
      </p:graphicFrame>
      <p:sp>
        <p:nvSpPr>
          <p:cNvPr id="13" name="TextBox 12">
            <a:extLst>
              <a:ext uri="{FF2B5EF4-FFF2-40B4-BE49-F238E27FC236}">
                <a16:creationId xmlns:a16="http://schemas.microsoft.com/office/drawing/2014/main" id="{2CB86641-F846-70A4-C47F-74B3E42ADC00}"/>
              </a:ext>
            </a:extLst>
          </p:cNvPr>
          <p:cNvSpPr txBox="1"/>
          <p:nvPr/>
        </p:nvSpPr>
        <p:spPr>
          <a:xfrm>
            <a:off x="4847098" y="3379079"/>
            <a:ext cx="1238672" cy="369332"/>
          </a:xfrm>
          <a:prstGeom prst="rect">
            <a:avLst/>
          </a:prstGeom>
          <a:noFill/>
        </p:spPr>
        <p:txBody>
          <a:bodyPr wrap="none" rtlCol="0">
            <a:spAutoFit/>
          </a:bodyPr>
          <a:lstStyle/>
          <a:p>
            <a:r>
              <a:rPr lang="en-US" dirty="0"/>
              <a:t>Retirement</a:t>
            </a:r>
          </a:p>
        </p:txBody>
      </p:sp>
      <p:pic>
        <p:nvPicPr>
          <p:cNvPr id="9" name="Picture 2052" title="Retirement">
            <a:extLst>
              <a:ext uri="{FF2B5EF4-FFF2-40B4-BE49-F238E27FC236}">
                <a16:creationId xmlns:a16="http://schemas.microsoft.com/office/drawing/2014/main" id="{81FE1EE8-3133-D6E4-F346-8B132598018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048150" y="3764653"/>
            <a:ext cx="3000892" cy="2223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7" name="TextBox 6">
            <a:extLst>
              <a:ext uri="{FF2B5EF4-FFF2-40B4-BE49-F238E27FC236}">
                <a16:creationId xmlns:a16="http://schemas.microsoft.com/office/drawing/2014/main" id="{3B162512-CBD8-A491-487D-5C91C9FAB476}"/>
              </a:ext>
            </a:extLst>
          </p:cNvPr>
          <p:cNvSpPr txBox="1"/>
          <p:nvPr/>
        </p:nvSpPr>
        <p:spPr>
          <a:xfrm>
            <a:off x="7143635" y="1710366"/>
            <a:ext cx="5045190" cy="3693319"/>
          </a:xfrm>
          <a:prstGeom prst="rect">
            <a:avLst/>
          </a:prstGeom>
          <a:noFill/>
        </p:spPr>
        <p:txBody>
          <a:bodyPr wrap="square" rtlCol="0">
            <a:spAutoFit/>
          </a:bodyPr>
          <a:lstStyle/>
          <a:p>
            <a:r>
              <a:rPr lang="en-US" b="1" dirty="0"/>
              <a:t>All systems address a recognized need, deficiency, or opportunity:</a:t>
            </a:r>
          </a:p>
          <a:p>
            <a:pPr marL="342900" indent="-342900">
              <a:buFont typeface="+mj-lt"/>
              <a:buAutoNum type="arabicPeriod"/>
            </a:pPr>
            <a:r>
              <a:rPr lang="en-US" dirty="0"/>
              <a:t>Acquisition System (not explicitly shown in graphic)</a:t>
            </a:r>
          </a:p>
          <a:p>
            <a:pPr marL="342900" indent="-342900">
              <a:buFont typeface="+mj-lt"/>
              <a:buAutoNum type="arabicPeriod"/>
            </a:pPr>
            <a:r>
              <a:rPr lang="en-US" dirty="0"/>
              <a:t>System ABC</a:t>
            </a:r>
          </a:p>
          <a:p>
            <a:pPr marL="342900" indent="-342900">
              <a:buFont typeface="+mj-lt"/>
              <a:buAutoNum type="arabicPeriod"/>
            </a:pPr>
            <a:r>
              <a:rPr lang="en-US" dirty="0"/>
              <a:t>System ABC Model(s) as a system</a:t>
            </a:r>
          </a:p>
          <a:p>
            <a:pPr marL="342900" indent="-342900">
              <a:buFont typeface="+mj-lt"/>
              <a:buAutoNum type="arabicPeriod"/>
            </a:pPr>
            <a:r>
              <a:rPr lang="en-US" dirty="0"/>
              <a:t>Development System (including Qualification System for Integration and V&amp;V)</a:t>
            </a:r>
          </a:p>
          <a:p>
            <a:pPr marL="342900" indent="-342900">
              <a:buFont typeface="+mj-lt"/>
              <a:buAutoNum type="arabicPeriod"/>
            </a:pPr>
            <a:r>
              <a:rPr lang="en-US" dirty="0"/>
              <a:t>Manufacturing System</a:t>
            </a:r>
          </a:p>
          <a:p>
            <a:pPr marL="342900" indent="-342900">
              <a:buFont typeface="+mj-lt"/>
              <a:buAutoNum type="arabicPeriod"/>
            </a:pPr>
            <a:r>
              <a:rPr lang="en-US" dirty="0"/>
              <a:t>Deployment System</a:t>
            </a:r>
          </a:p>
          <a:p>
            <a:pPr marL="342900" indent="-342900">
              <a:buFont typeface="+mj-lt"/>
              <a:buAutoNum type="arabicPeriod"/>
            </a:pPr>
            <a:r>
              <a:rPr lang="en-US" dirty="0"/>
              <a:t>Training System</a:t>
            </a:r>
          </a:p>
          <a:p>
            <a:pPr marL="342900" indent="-342900">
              <a:buFont typeface="+mj-lt"/>
              <a:buAutoNum type="arabicPeriod"/>
            </a:pPr>
            <a:r>
              <a:rPr lang="en-US" dirty="0"/>
              <a:t>Refinement System</a:t>
            </a:r>
          </a:p>
          <a:p>
            <a:pPr marL="342900" indent="-342900">
              <a:buFont typeface="+mj-lt"/>
              <a:buAutoNum type="arabicPeriod"/>
            </a:pPr>
            <a:r>
              <a:rPr lang="en-US" dirty="0"/>
              <a:t>Retirement System</a:t>
            </a:r>
          </a:p>
        </p:txBody>
      </p:sp>
      <p:sp>
        <p:nvSpPr>
          <p:cNvPr id="6" name="TextBox 5">
            <a:extLst>
              <a:ext uri="{FF2B5EF4-FFF2-40B4-BE49-F238E27FC236}">
                <a16:creationId xmlns:a16="http://schemas.microsoft.com/office/drawing/2014/main" id="{19A22A44-180B-9CDE-D8B2-C29B2ECB5943}"/>
              </a:ext>
            </a:extLst>
          </p:cNvPr>
          <p:cNvSpPr txBox="1"/>
          <p:nvPr/>
        </p:nvSpPr>
        <p:spPr>
          <a:xfrm>
            <a:off x="1334814" y="5959366"/>
            <a:ext cx="10384959" cy="369332"/>
          </a:xfrm>
          <a:prstGeom prst="rect">
            <a:avLst/>
          </a:prstGeom>
          <a:noFill/>
        </p:spPr>
        <p:txBody>
          <a:bodyPr wrap="none" rtlCol="0">
            <a:spAutoFit/>
          </a:bodyPr>
          <a:lstStyle/>
          <a:p>
            <a:r>
              <a:rPr lang="en-US" b="1" dirty="0">
                <a:solidFill>
                  <a:srgbClr val="C00000"/>
                </a:solidFill>
              </a:rPr>
              <a:t>D. M. </a:t>
            </a:r>
            <a:r>
              <a:rPr lang="en-US" b="1" dirty="0" err="1">
                <a:solidFill>
                  <a:srgbClr val="C00000"/>
                </a:solidFill>
              </a:rPr>
              <a:t>Buede</a:t>
            </a:r>
            <a:r>
              <a:rPr lang="en-US" b="1" dirty="0">
                <a:solidFill>
                  <a:srgbClr val="C00000"/>
                </a:solidFill>
              </a:rPr>
              <a:t> and W. D. Miller, </a:t>
            </a:r>
            <a:r>
              <a:rPr lang="en-US" b="1" i="1" dirty="0">
                <a:solidFill>
                  <a:srgbClr val="C00000"/>
                </a:solidFill>
              </a:rPr>
              <a:t>The Engineering Design of Systems: Models and Methods</a:t>
            </a:r>
            <a:r>
              <a:rPr lang="en-US" b="1" dirty="0">
                <a:solidFill>
                  <a:srgbClr val="C00000"/>
                </a:solidFill>
              </a:rPr>
              <a:t>, 3</a:t>
            </a:r>
            <a:r>
              <a:rPr lang="en-US" b="1" baseline="30000" dirty="0">
                <a:solidFill>
                  <a:srgbClr val="C00000"/>
                </a:solidFill>
              </a:rPr>
              <a:t>rd</a:t>
            </a:r>
            <a:r>
              <a:rPr lang="en-US" b="1" dirty="0">
                <a:solidFill>
                  <a:srgbClr val="C00000"/>
                </a:solidFill>
              </a:rPr>
              <a:t> ed, Wiley, 2016</a:t>
            </a:r>
          </a:p>
        </p:txBody>
      </p:sp>
      <p:sp>
        <p:nvSpPr>
          <p:cNvPr id="2" name="Slide Number Placeholder 1">
            <a:extLst>
              <a:ext uri="{FF2B5EF4-FFF2-40B4-BE49-F238E27FC236}">
                <a16:creationId xmlns:a16="http://schemas.microsoft.com/office/drawing/2014/main" id="{F888BCE9-5F18-FBB1-794C-78A872770A71}"/>
              </a:ext>
            </a:extLst>
          </p:cNvPr>
          <p:cNvSpPr>
            <a:spLocks noGrp="1"/>
          </p:cNvSpPr>
          <p:nvPr>
            <p:ph type="sldNum" sz="quarter" idx="13"/>
          </p:nvPr>
        </p:nvSpPr>
        <p:spPr/>
        <p:txBody>
          <a:bodyPr/>
          <a:lstStyle/>
          <a:p>
            <a:fld id="{12342C3A-DD85-7843-B416-BD52AB030D59}" type="slidenum">
              <a:rPr lang="en-US" smtClean="0"/>
              <a:pPr/>
              <a:t>21</a:t>
            </a:fld>
            <a:endParaRPr lang="en-US" dirty="0"/>
          </a:p>
        </p:txBody>
      </p:sp>
    </p:spTree>
    <p:extLst>
      <p:ext uri="{BB962C8B-B14F-4D97-AF65-F5344CB8AC3E}">
        <p14:creationId xmlns:p14="http://schemas.microsoft.com/office/powerpoint/2010/main" val="2747112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961815-5FCA-806D-4972-EEA3C7A661F1}"/>
              </a:ext>
            </a:extLst>
          </p:cNvPr>
          <p:cNvSpPr>
            <a:spLocks noGrp="1"/>
          </p:cNvSpPr>
          <p:nvPr>
            <p:ph type="title"/>
          </p:nvPr>
        </p:nvSpPr>
        <p:spPr>
          <a:xfrm>
            <a:off x="1393968" y="173209"/>
            <a:ext cx="9735251" cy="535863"/>
          </a:xfrm>
        </p:spPr>
        <p:txBody>
          <a:bodyPr/>
          <a:lstStyle/>
          <a:p>
            <a:r>
              <a:rPr lang="en-US" sz="2800" dirty="0"/>
              <a:t>System Scenarios/Use Cases for Each Life Cycle Phase</a:t>
            </a:r>
          </a:p>
        </p:txBody>
      </p:sp>
      <p:sp>
        <p:nvSpPr>
          <p:cNvPr id="14" name="Rectangle 13">
            <a:extLst>
              <a:ext uri="{FF2B5EF4-FFF2-40B4-BE49-F238E27FC236}">
                <a16:creationId xmlns:a16="http://schemas.microsoft.com/office/drawing/2014/main" id="{99A1E0B6-47A3-B10C-E23F-20FEF8B59D5A}"/>
              </a:ext>
            </a:extLst>
          </p:cNvPr>
          <p:cNvSpPr/>
          <p:nvPr/>
        </p:nvSpPr>
        <p:spPr>
          <a:xfrm>
            <a:off x="174" y="158299"/>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Rigor</a:t>
            </a:r>
          </a:p>
        </p:txBody>
      </p:sp>
      <p:sp>
        <p:nvSpPr>
          <p:cNvPr id="10" name="TextBox 9">
            <a:extLst>
              <a:ext uri="{FF2B5EF4-FFF2-40B4-BE49-F238E27FC236}">
                <a16:creationId xmlns:a16="http://schemas.microsoft.com/office/drawing/2014/main" id="{9CCD88FA-43C1-8755-9BC8-3698FB8D867C}"/>
              </a:ext>
            </a:extLst>
          </p:cNvPr>
          <p:cNvSpPr txBox="1"/>
          <p:nvPr/>
        </p:nvSpPr>
        <p:spPr>
          <a:xfrm>
            <a:off x="869149" y="990640"/>
            <a:ext cx="1451936" cy="369332"/>
          </a:xfrm>
          <a:prstGeom prst="rect">
            <a:avLst/>
          </a:prstGeom>
          <a:noFill/>
        </p:spPr>
        <p:txBody>
          <a:bodyPr wrap="none" rtlCol="0">
            <a:spAutoFit/>
          </a:bodyPr>
          <a:lstStyle/>
          <a:p>
            <a:r>
              <a:rPr lang="en-US" dirty="0"/>
              <a:t>Development</a:t>
            </a:r>
          </a:p>
        </p:txBody>
      </p:sp>
      <p:graphicFrame>
        <p:nvGraphicFramePr>
          <p:cNvPr id="5" name="Object 3" title="Development">
            <a:extLst>
              <a:ext uri="{FF2B5EF4-FFF2-40B4-BE49-F238E27FC236}">
                <a16:creationId xmlns:a16="http://schemas.microsoft.com/office/drawing/2014/main" id="{36E0BD26-F641-E9B7-67E0-2FB92AF67FE1}"/>
              </a:ext>
            </a:extLst>
          </p:cNvPr>
          <p:cNvGraphicFramePr>
            <a:graphicFrameLocks noChangeAspect="1"/>
          </p:cNvGraphicFramePr>
          <p:nvPr>
            <p:extLst>
              <p:ext uri="{D42A27DB-BD31-4B8C-83A1-F6EECF244321}">
                <p14:modId xmlns:p14="http://schemas.microsoft.com/office/powerpoint/2010/main" val="1398512317"/>
              </p:ext>
            </p:extLst>
          </p:nvPr>
        </p:nvGraphicFramePr>
        <p:xfrm>
          <a:off x="287231" y="1387245"/>
          <a:ext cx="2615773" cy="1929513"/>
        </p:xfrm>
        <a:graphic>
          <a:graphicData uri="http://schemas.openxmlformats.org/presentationml/2006/ole">
            <mc:AlternateContent xmlns:mc="http://schemas.openxmlformats.org/markup-compatibility/2006">
              <mc:Choice xmlns:v="urn:schemas-microsoft-com:vml" Requires="v">
                <p:oleObj spid="_x0000_s2059" r:id="rId3" imgW="9880600" imgH="7289800" progId="Visio.Drawing.6">
                  <p:embed/>
                </p:oleObj>
              </mc:Choice>
              <mc:Fallback>
                <p:oleObj r:id="rId3" imgW="9880600" imgH="7289800" progId="Visio.Drawing.6">
                  <p:embed/>
                  <p:pic>
                    <p:nvPicPr>
                      <p:cNvPr id="5" name="Object 3">
                        <a:extLst>
                          <a:ext uri="{FF2B5EF4-FFF2-40B4-BE49-F238E27FC236}">
                            <a16:creationId xmlns:a16="http://schemas.microsoft.com/office/drawing/2014/main" id="{36E0BD26-F641-E9B7-67E0-2FB92AF67F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231" y="1387245"/>
                        <a:ext cx="2615773" cy="1929513"/>
                      </a:xfrm>
                      <a:prstGeom prst="rect">
                        <a:avLst/>
                      </a:prstGeom>
                      <a:noFill/>
                      <a:ln>
                        <a:noFill/>
                      </a:ln>
                    </p:spPr>
                  </p:pic>
                </p:oleObj>
              </mc:Fallback>
            </mc:AlternateContent>
          </a:graphicData>
        </a:graphic>
      </p:graphicFrame>
      <p:sp>
        <p:nvSpPr>
          <p:cNvPr id="11" name="TextBox 10">
            <a:extLst>
              <a:ext uri="{FF2B5EF4-FFF2-40B4-BE49-F238E27FC236}">
                <a16:creationId xmlns:a16="http://schemas.microsoft.com/office/drawing/2014/main" id="{68081F54-7AE5-CC47-E55F-C31549068783}"/>
              </a:ext>
            </a:extLst>
          </p:cNvPr>
          <p:cNvSpPr txBox="1"/>
          <p:nvPr/>
        </p:nvSpPr>
        <p:spPr>
          <a:xfrm>
            <a:off x="2857885" y="990930"/>
            <a:ext cx="3236527" cy="369332"/>
          </a:xfrm>
          <a:prstGeom prst="rect">
            <a:avLst/>
          </a:prstGeom>
          <a:noFill/>
        </p:spPr>
        <p:txBody>
          <a:bodyPr wrap="none" rtlCol="0">
            <a:spAutoFit/>
          </a:bodyPr>
          <a:lstStyle/>
          <a:p>
            <a:r>
              <a:rPr lang="en-US" dirty="0"/>
              <a:t>Pre-Initial Operational Capability</a:t>
            </a:r>
          </a:p>
        </p:txBody>
      </p:sp>
      <p:graphicFrame>
        <p:nvGraphicFramePr>
          <p:cNvPr id="3" name="Object 1027" title="Pre-Initial Operational Capability">
            <a:extLst>
              <a:ext uri="{FF2B5EF4-FFF2-40B4-BE49-F238E27FC236}">
                <a16:creationId xmlns:a16="http://schemas.microsoft.com/office/drawing/2014/main" id="{082C8BE9-C134-E197-F7F1-6408D2A427EE}"/>
              </a:ext>
            </a:extLst>
          </p:cNvPr>
          <p:cNvGraphicFramePr>
            <a:graphicFrameLocks noChangeAspect="1"/>
          </p:cNvGraphicFramePr>
          <p:nvPr>
            <p:extLst>
              <p:ext uri="{D42A27DB-BD31-4B8C-83A1-F6EECF244321}">
                <p14:modId xmlns:p14="http://schemas.microsoft.com/office/powerpoint/2010/main" val="304217677"/>
              </p:ext>
            </p:extLst>
          </p:nvPr>
        </p:nvGraphicFramePr>
        <p:xfrm>
          <a:off x="3073026" y="1352613"/>
          <a:ext cx="2654166" cy="1865364"/>
        </p:xfrm>
        <a:graphic>
          <a:graphicData uri="http://schemas.openxmlformats.org/presentationml/2006/ole">
            <mc:AlternateContent xmlns:mc="http://schemas.openxmlformats.org/markup-compatibility/2006">
              <mc:Choice xmlns:v="urn:schemas-microsoft-com:vml" Requires="v">
                <p:oleObj spid="_x0000_s2060" r:id="rId5" imgW="14884400" imgH="10452100" progId="Visio.Drawing.6">
                  <p:embed/>
                </p:oleObj>
              </mc:Choice>
              <mc:Fallback>
                <p:oleObj r:id="rId5" imgW="14884400" imgH="10452100" progId="Visio.Drawing.6">
                  <p:embed/>
                  <p:pic>
                    <p:nvPicPr>
                      <p:cNvPr id="3" name="Object 1027">
                        <a:extLst>
                          <a:ext uri="{FF2B5EF4-FFF2-40B4-BE49-F238E27FC236}">
                            <a16:creationId xmlns:a16="http://schemas.microsoft.com/office/drawing/2014/main" id="{082C8BE9-C134-E197-F7F1-6408D2A42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3026" y="1352613"/>
                        <a:ext cx="2654166" cy="1865364"/>
                      </a:xfrm>
                      <a:prstGeom prst="rect">
                        <a:avLst/>
                      </a:prstGeom>
                      <a:noFill/>
                      <a:ln>
                        <a:noFill/>
                      </a:ln>
                    </p:spPr>
                  </p:pic>
                </p:oleObj>
              </mc:Fallback>
            </mc:AlternateContent>
          </a:graphicData>
        </a:graphic>
      </p:graphicFrame>
      <p:sp>
        <p:nvSpPr>
          <p:cNvPr id="12" name="TextBox 11">
            <a:extLst>
              <a:ext uri="{FF2B5EF4-FFF2-40B4-BE49-F238E27FC236}">
                <a16:creationId xmlns:a16="http://schemas.microsoft.com/office/drawing/2014/main" id="{521D4514-A235-9DB2-AEE9-CFC48D97ECBC}"/>
              </a:ext>
            </a:extLst>
          </p:cNvPr>
          <p:cNvSpPr txBox="1"/>
          <p:nvPr/>
        </p:nvSpPr>
        <p:spPr>
          <a:xfrm>
            <a:off x="193788" y="3379079"/>
            <a:ext cx="3252172" cy="369332"/>
          </a:xfrm>
          <a:prstGeom prst="rect">
            <a:avLst/>
          </a:prstGeom>
          <a:noFill/>
        </p:spPr>
        <p:txBody>
          <a:bodyPr wrap="none" rtlCol="0">
            <a:spAutoFit/>
          </a:bodyPr>
          <a:lstStyle/>
          <a:p>
            <a:r>
              <a:rPr lang="en-US" dirty="0"/>
              <a:t>Operational Use and Refinement</a:t>
            </a:r>
          </a:p>
        </p:txBody>
      </p:sp>
      <p:graphicFrame>
        <p:nvGraphicFramePr>
          <p:cNvPr id="8" name="Object 3" title="Operational Use and Refinement">
            <a:extLst>
              <a:ext uri="{FF2B5EF4-FFF2-40B4-BE49-F238E27FC236}">
                <a16:creationId xmlns:a16="http://schemas.microsoft.com/office/drawing/2014/main" id="{C850A69A-F237-ECE7-4196-63C459955821}"/>
              </a:ext>
            </a:extLst>
          </p:cNvPr>
          <p:cNvGraphicFramePr>
            <a:graphicFrameLocks noChangeAspect="1"/>
          </p:cNvGraphicFramePr>
          <p:nvPr>
            <p:extLst>
              <p:ext uri="{D42A27DB-BD31-4B8C-83A1-F6EECF244321}">
                <p14:modId xmlns:p14="http://schemas.microsoft.com/office/powerpoint/2010/main" val="1496246277"/>
              </p:ext>
            </p:extLst>
          </p:nvPr>
        </p:nvGraphicFramePr>
        <p:xfrm>
          <a:off x="287231" y="3820235"/>
          <a:ext cx="2738316" cy="1918171"/>
        </p:xfrm>
        <a:graphic>
          <a:graphicData uri="http://schemas.openxmlformats.org/presentationml/2006/ole">
            <mc:AlternateContent xmlns:mc="http://schemas.openxmlformats.org/markup-compatibility/2006">
              <mc:Choice xmlns:v="urn:schemas-microsoft-com:vml" Requires="v">
                <p:oleObj spid="_x0000_s2061" r:id="rId7" imgW="14884400" imgH="10452100" progId="Visio.Drawing.6">
                  <p:embed/>
                </p:oleObj>
              </mc:Choice>
              <mc:Fallback>
                <p:oleObj r:id="rId7" imgW="14884400" imgH="10452100" progId="Visio.Drawing.6">
                  <p:embed/>
                  <p:pic>
                    <p:nvPicPr>
                      <p:cNvPr id="8" name="Object 3">
                        <a:extLst>
                          <a:ext uri="{FF2B5EF4-FFF2-40B4-BE49-F238E27FC236}">
                            <a16:creationId xmlns:a16="http://schemas.microsoft.com/office/drawing/2014/main" id="{C850A69A-F237-ECE7-4196-63C4599558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231" y="3820235"/>
                        <a:ext cx="2738316" cy="1918171"/>
                      </a:xfrm>
                      <a:prstGeom prst="rect">
                        <a:avLst/>
                      </a:prstGeom>
                      <a:noFill/>
                      <a:ln>
                        <a:noFill/>
                      </a:ln>
                    </p:spPr>
                  </p:pic>
                </p:oleObj>
              </mc:Fallback>
            </mc:AlternateContent>
          </a:graphicData>
        </a:graphic>
      </p:graphicFrame>
      <p:sp>
        <p:nvSpPr>
          <p:cNvPr id="13" name="TextBox 12">
            <a:extLst>
              <a:ext uri="{FF2B5EF4-FFF2-40B4-BE49-F238E27FC236}">
                <a16:creationId xmlns:a16="http://schemas.microsoft.com/office/drawing/2014/main" id="{2CB86641-F846-70A4-C47F-74B3E42ADC00}"/>
              </a:ext>
            </a:extLst>
          </p:cNvPr>
          <p:cNvSpPr txBox="1"/>
          <p:nvPr/>
        </p:nvSpPr>
        <p:spPr>
          <a:xfrm>
            <a:off x="3933173" y="3358061"/>
            <a:ext cx="1238672" cy="369332"/>
          </a:xfrm>
          <a:prstGeom prst="rect">
            <a:avLst/>
          </a:prstGeom>
          <a:noFill/>
        </p:spPr>
        <p:txBody>
          <a:bodyPr wrap="none" rtlCol="0">
            <a:spAutoFit/>
          </a:bodyPr>
          <a:lstStyle/>
          <a:p>
            <a:r>
              <a:rPr lang="en-US" dirty="0"/>
              <a:t>Retirement</a:t>
            </a:r>
          </a:p>
        </p:txBody>
      </p:sp>
      <p:pic>
        <p:nvPicPr>
          <p:cNvPr id="9" name="Picture 2052" title="Retirement">
            <a:extLst>
              <a:ext uri="{FF2B5EF4-FFF2-40B4-BE49-F238E27FC236}">
                <a16:creationId xmlns:a16="http://schemas.microsoft.com/office/drawing/2014/main" id="{81FE1EE8-3133-D6E4-F346-8B132598018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252034" y="3753078"/>
            <a:ext cx="2600949" cy="192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grpSp>
        <p:nvGrpSpPr>
          <p:cNvPr id="17" name="Group 16" title="Large number of scenarios/use cases">
            <a:extLst>
              <a:ext uri="{FF2B5EF4-FFF2-40B4-BE49-F238E27FC236}">
                <a16:creationId xmlns:a16="http://schemas.microsoft.com/office/drawing/2014/main" id="{53C71BC0-3516-F231-2F04-4D80F5BFE307}"/>
              </a:ext>
            </a:extLst>
          </p:cNvPr>
          <p:cNvGrpSpPr/>
          <p:nvPr/>
        </p:nvGrpSpPr>
        <p:grpSpPr>
          <a:xfrm>
            <a:off x="6461634" y="911237"/>
            <a:ext cx="4659806" cy="5262979"/>
            <a:chOff x="6461634" y="911237"/>
            <a:chExt cx="4659806" cy="5262979"/>
          </a:xfrm>
        </p:grpSpPr>
        <p:sp>
          <p:nvSpPr>
            <p:cNvPr id="15" name="TextBox 14">
              <a:extLst>
                <a:ext uri="{FF2B5EF4-FFF2-40B4-BE49-F238E27FC236}">
                  <a16:creationId xmlns:a16="http://schemas.microsoft.com/office/drawing/2014/main" id="{B18D0849-9E7C-ACB9-7879-E8EC364A3C8C}"/>
                </a:ext>
              </a:extLst>
            </p:cNvPr>
            <p:cNvSpPr txBox="1"/>
            <p:nvPr/>
          </p:nvSpPr>
          <p:spPr>
            <a:xfrm>
              <a:off x="6461634" y="911237"/>
              <a:ext cx="4302695" cy="5262979"/>
            </a:xfrm>
            <a:prstGeom prst="rect">
              <a:avLst/>
            </a:prstGeom>
            <a:noFill/>
          </p:spPr>
          <p:txBody>
            <a:bodyPr wrap="square" rtlCol="0">
              <a:spAutoFit/>
            </a:bodyPr>
            <a:lstStyle/>
            <a:p>
              <a:r>
                <a:rPr lang="en-US" sz="1400" b="1" dirty="0"/>
                <a:t>Use Cases:</a:t>
              </a:r>
            </a:p>
            <a:p>
              <a:r>
                <a:rPr lang="en-US" sz="1400" dirty="0"/>
                <a:t>• Primary Actor: </a:t>
              </a:r>
            </a:p>
            <a:p>
              <a:r>
                <a:rPr lang="en-US" sz="1400" dirty="0"/>
                <a:t>• Scope:</a:t>
              </a:r>
            </a:p>
            <a:p>
              <a:r>
                <a:rPr lang="en-US" sz="1400" dirty="0"/>
                <a:t>• Level: </a:t>
              </a:r>
            </a:p>
            <a:p>
              <a:r>
                <a:rPr lang="en-US" sz="1400" dirty="0"/>
                <a:t>• Stakeholders and Interests:</a:t>
              </a:r>
            </a:p>
            <a:p>
              <a:r>
                <a:rPr lang="en-US" sz="1400" dirty="0"/>
                <a:t>• Preconditions: </a:t>
              </a:r>
            </a:p>
            <a:p>
              <a:r>
                <a:rPr lang="en-US" sz="1400" dirty="0"/>
                <a:t>• Minimal Guarantee:</a:t>
              </a:r>
            </a:p>
            <a:p>
              <a:r>
                <a:rPr lang="en-US" sz="1400" dirty="0"/>
                <a:t>• Success Guarantee:</a:t>
              </a:r>
            </a:p>
            <a:p>
              <a:r>
                <a:rPr lang="en-US" sz="1400" dirty="0"/>
                <a:t>• Main Success Scenario </a:t>
              </a:r>
            </a:p>
            <a:p>
              <a:r>
                <a:rPr lang="en-US" sz="1400" dirty="0"/>
                <a:t>1.</a:t>
              </a:r>
            </a:p>
            <a:p>
              <a:r>
                <a:rPr lang="en-US" sz="1400" dirty="0"/>
                <a:t>2.</a:t>
              </a:r>
            </a:p>
            <a:p>
              <a:r>
                <a:rPr lang="en-US" sz="1400" dirty="0"/>
                <a:t>…</a:t>
              </a:r>
            </a:p>
            <a:p>
              <a:r>
                <a:rPr lang="en-US" sz="1400" dirty="0"/>
                <a:t>n.</a:t>
              </a:r>
            </a:p>
            <a:p>
              <a:r>
                <a:rPr lang="en-US" sz="1400" dirty="0"/>
                <a:t>• Extensions:</a:t>
              </a:r>
            </a:p>
            <a:p>
              <a:r>
                <a:rPr lang="en-US" sz="1400" dirty="0"/>
                <a:t>m1.</a:t>
              </a:r>
            </a:p>
            <a:p>
              <a:r>
                <a:rPr lang="en-US" sz="1400" dirty="0"/>
                <a:t>m2.</a:t>
              </a:r>
            </a:p>
            <a:p>
              <a:r>
                <a:rPr lang="en-US" sz="1400" dirty="0"/>
                <a:t>…</a:t>
              </a:r>
            </a:p>
            <a:p>
              <a:r>
                <a:rPr lang="en-US" sz="1400" dirty="0"/>
                <a:t>mk.</a:t>
              </a:r>
            </a:p>
            <a:p>
              <a:r>
                <a:rPr lang="en-US" sz="1400" dirty="0"/>
                <a:t>• Variations:</a:t>
              </a:r>
            </a:p>
            <a:p>
              <a:r>
                <a:rPr lang="en-US" sz="1400" dirty="0"/>
                <a:t>• Postconditions:</a:t>
              </a:r>
            </a:p>
            <a:p>
              <a:endParaRPr lang="en-US" sz="1400" dirty="0"/>
            </a:p>
            <a:p>
              <a:r>
                <a:rPr lang="en-US" sz="1400" dirty="0"/>
                <a:t>Alistair Cockburn, </a:t>
              </a:r>
              <a:r>
                <a:rPr lang="en-US" sz="1400" i="1" dirty="0"/>
                <a:t>Writing Effective Use Cases. Addison Wesley, 2001.</a:t>
              </a:r>
            </a:p>
            <a:p>
              <a:endParaRPr lang="en-US" sz="1400" i="1" dirty="0"/>
            </a:p>
          </p:txBody>
        </p:sp>
        <p:sp>
          <p:nvSpPr>
            <p:cNvPr id="7" name="TextBox 6">
              <a:extLst>
                <a:ext uri="{FF2B5EF4-FFF2-40B4-BE49-F238E27FC236}">
                  <a16:creationId xmlns:a16="http://schemas.microsoft.com/office/drawing/2014/main" id="{66BA0D9C-D9A2-5F16-9456-FF05C409B4C6}"/>
                </a:ext>
              </a:extLst>
            </p:cNvPr>
            <p:cNvSpPr txBox="1"/>
            <p:nvPr/>
          </p:nvSpPr>
          <p:spPr>
            <a:xfrm>
              <a:off x="8439157" y="1064079"/>
              <a:ext cx="2682283" cy="646331"/>
            </a:xfrm>
            <a:prstGeom prst="rect">
              <a:avLst/>
            </a:prstGeom>
            <a:noFill/>
          </p:spPr>
          <p:txBody>
            <a:bodyPr wrap="square" rtlCol="0">
              <a:spAutoFit/>
            </a:bodyPr>
            <a:lstStyle/>
            <a:p>
              <a:r>
                <a:rPr lang="en-US" b="1" dirty="0">
                  <a:solidFill>
                    <a:srgbClr val="C00000"/>
                  </a:solidFill>
                </a:rPr>
                <a:t>Large number of scenarios/ use cases</a:t>
              </a:r>
            </a:p>
          </p:txBody>
        </p:sp>
        <p:sp>
          <p:nvSpPr>
            <p:cNvPr id="16" name="Rectangle 15">
              <a:extLst>
                <a:ext uri="{FF2B5EF4-FFF2-40B4-BE49-F238E27FC236}">
                  <a16:creationId xmlns:a16="http://schemas.microsoft.com/office/drawing/2014/main" id="{EF6CD691-05B4-115E-6F91-E8AAC7EFAD36}"/>
                </a:ext>
              </a:extLst>
            </p:cNvPr>
            <p:cNvSpPr/>
            <p:nvPr/>
          </p:nvSpPr>
          <p:spPr>
            <a:xfrm>
              <a:off x="6461634" y="930032"/>
              <a:ext cx="4462774" cy="502933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19A22A44-180B-9CDE-D8B2-C29B2ECB5943}"/>
              </a:ext>
            </a:extLst>
          </p:cNvPr>
          <p:cNvSpPr txBox="1"/>
          <p:nvPr/>
        </p:nvSpPr>
        <p:spPr>
          <a:xfrm>
            <a:off x="1334814" y="5959366"/>
            <a:ext cx="10384959" cy="369332"/>
          </a:xfrm>
          <a:prstGeom prst="rect">
            <a:avLst/>
          </a:prstGeom>
          <a:noFill/>
        </p:spPr>
        <p:txBody>
          <a:bodyPr wrap="none" rtlCol="0">
            <a:spAutoFit/>
          </a:bodyPr>
          <a:lstStyle/>
          <a:p>
            <a:r>
              <a:rPr lang="en-US" b="1" dirty="0">
                <a:solidFill>
                  <a:srgbClr val="C00000"/>
                </a:solidFill>
              </a:rPr>
              <a:t>D. M. </a:t>
            </a:r>
            <a:r>
              <a:rPr lang="en-US" b="1" dirty="0" err="1">
                <a:solidFill>
                  <a:srgbClr val="C00000"/>
                </a:solidFill>
              </a:rPr>
              <a:t>Buede</a:t>
            </a:r>
            <a:r>
              <a:rPr lang="en-US" b="1" dirty="0">
                <a:solidFill>
                  <a:srgbClr val="C00000"/>
                </a:solidFill>
              </a:rPr>
              <a:t> and W. D. Miller, </a:t>
            </a:r>
            <a:r>
              <a:rPr lang="en-US" b="1" i="1" dirty="0">
                <a:solidFill>
                  <a:srgbClr val="C00000"/>
                </a:solidFill>
              </a:rPr>
              <a:t>The Engineering Design of Systems: Models and Methods</a:t>
            </a:r>
            <a:r>
              <a:rPr lang="en-US" b="1" dirty="0">
                <a:solidFill>
                  <a:srgbClr val="C00000"/>
                </a:solidFill>
              </a:rPr>
              <a:t>, 3</a:t>
            </a:r>
            <a:r>
              <a:rPr lang="en-US" b="1" baseline="30000" dirty="0">
                <a:solidFill>
                  <a:srgbClr val="C00000"/>
                </a:solidFill>
              </a:rPr>
              <a:t>rd</a:t>
            </a:r>
            <a:r>
              <a:rPr lang="en-US" b="1" dirty="0">
                <a:solidFill>
                  <a:srgbClr val="C00000"/>
                </a:solidFill>
              </a:rPr>
              <a:t> ed, Wiley, 2016</a:t>
            </a:r>
          </a:p>
        </p:txBody>
      </p:sp>
      <p:sp>
        <p:nvSpPr>
          <p:cNvPr id="2" name="Slide Number Placeholder 1">
            <a:extLst>
              <a:ext uri="{FF2B5EF4-FFF2-40B4-BE49-F238E27FC236}">
                <a16:creationId xmlns:a16="http://schemas.microsoft.com/office/drawing/2014/main" id="{F888BCE9-5F18-FBB1-794C-78A872770A71}"/>
              </a:ext>
            </a:extLst>
          </p:cNvPr>
          <p:cNvSpPr>
            <a:spLocks noGrp="1"/>
          </p:cNvSpPr>
          <p:nvPr>
            <p:ph type="sldNum" sz="quarter" idx="13"/>
          </p:nvPr>
        </p:nvSpPr>
        <p:spPr/>
        <p:txBody>
          <a:bodyPr/>
          <a:lstStyle/>
          <a:p>
            <a:fld id="{12342C3A-DD85-7843-B416-BD52AB030D59}" type="slidenum">
              <a:rPr lang="en-US" smtClean="0"/>
              <a:pPr/>
              <a:t>22</a:t>
            </a:fld>
            <a:endParaRPr lang="en-US" dirty="0"/>
          </a:p>
        </p:txBody>
      </p:sp>
    </p:spTree>
    <p:extLst>
      <p:ext uri="{BB962C8B-B14F-4D97-AF65-F5344CB8AC3E}">
        <p14:creationId xmlns:p14="http://schemas.microsoft.com/office/powerpoint/2010/main" val="629410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961815-5FCA-806D-4972-EEA3C7A661F1}"/>
              </a:ext>
            </a:extLst>
          </p:cNvPr>
          <p:cNvSpPr>
            <a:spLocks noGrp="1"/>
          </p:cNvSpPr>
          <p:nvPr>
            <p:ph type="title"/>
          </p:nvPr>
        </p:nvSpPr>
        <p:spPr>
          <a:xfrm>
            <a:off x="1659667" y="126537"/>
            <a:ext cx="9735251" cy="535863"/>
          </a:xfrm>
        </p:spPr>
        <p:txBody>
          <a:bodyPr/>
          <a:lstStyle/>
          <a:p>
            <a:r>
              <a:rPr lang="en-US" dirty="0"/>
              <a:t>System Life Cycle Decisions</a:t>
            </a:r>
          </a:p>
        </p:txBody>
      </p:sp>
      <p:graphicFrame>
        <p:nvGraphicFramePr>
          <p:cNvPr id="15" name="Object 2" title="Examples of Decisions in Systems Engineering">
            <a:extLst>
              <a:ext uri="{FF2B5EF4-FFF2-40B4-BE49-F238E27FC236}">
                <a16:creationId xmlns:a16="http://schemas.microsoft.com/office/drawing/2014/main" id="{000748B8-FC73-08B8-22CE-4F3DD3C9AFAA}"/>
              </a:ext>
            </a:extLst>
          </p:cNvPr>
          <p:cNvGraphicFramePr>
            <a:graphicFrameLocks noChangeAspect="1"/>
          </p:cNvGraphicFramePr>
          <p:nvPr>
            <p:extLst>
              <p:ext uri="{D42A27DB-BD31-4B8C-83A1-F6EECF244321}">
                <p14:modId xmlns:p14="http://schemas.microsoft.com/office/powerpoint/2010/main" val="935778107"/>
              </p:ext>
            </p:extLst>
          </p:nvPr>
        </p:nvGraphicFramePr>
        <p:xfrm>
          <a:off x="722726" y="961327"/>
          <a:ext cx="5804566" cy="4998039"/>
        </p:xfrm>
        <a:graphic>
          <a:graphicData uri="http://schemas.openxmlformats.org/presentationml/2006/ole">
            <mc:AlternateContent xmlns:mc="http://schemas.openxmlformats.org/markup-compatibility/2006">
              <mc:Choice xmlns:v="urn:schemas-microsoft-com:vml" Requires="v">
                <p:oleObj spid="_x0000_s3077" name="Document" r:id="rId3" imgW="5943600" imgH="5118100" progId="Word.Document.12">
                  <p:embed/>
                </p:oleObj>
              </mc:Choice>
              <mc:Fallback>
                <p:oleObj name="Document" r:id="rId3" imgW="5943600" imgH="5118100" progId="Word.Document.12">
                  <p:embed/>
                  <p:pic>
                    <p:nvPicPr>
                      <p:cNvPr id="40963" name="Object 2">
                        <a:extLst>
                          <a:ext uri="{FF2B5EF4-FFF2-40B4-BE49-F238E27FC236}">
                            <a16:creationId xmlns:a16="http://schemas.microsoft.com/office/drawing/2014/main" id="{3D47F10A-A6E5-0AD1-B5CE-92D5C468E2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726" y="961327"/>
                        <a:ext cx="5804566" cy="4998039"/>
                      </a:xfrm>
                      <a:prstGeom prst="rect">
                        <a:avLst/>
                      </a:prstGeom>
                      <a:noFill/>
                      <a:ln>
                        <a:noFill/>
                      </a:ln>
                    </p:spPr>
                  </p:pic>
                </p:oleObj>
              </mc:Fallback>
            </mc:AlternateContent>
          </a:graphicData>
        </a:graphic>
      </p:graphicFrame>
      <p:sp>
        <p:nvSpPr>
          <p:cNvPr id="14" name="Rectangle 13">
            <a:extLst>
              <a:ext uri="{FF2B5EF4-FFF2-40B4-BE49-F238E27FC236}">
                <a16:creationId xmlns:a16="http://schemas.microsoft.com/office/drawing/2014/main" id="{99A1E0B6-47A3-B10C-E23F-20FEF8B59D5A}"/>
              </a:ext>
            </a:extLst>
          </p:cNvPr>
          <p:cNvSpPr/>
          <p:nvPr/>
        </p:nvSpPr>
        <p:spPr>
          <a:xfrm>
            <a:off x="174" y="158299"/>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Rigor</a:t>
            </a:r>
          </a:p>
        </p:txBody>
      </p:sp>
      <p:sp>
        <p:nvSpPr>
          <p:cNvPr id="16" name="Rectangle 15" title="Rectangle">
            <a:extLst>
              <a:ext uri="{FF2B5EF4-FFF2-40B4-BE49-F238E27FC236}">
                <a16:creationId xmlns:a16="http://schemas.microsoft.com/office/drawing/2014/main" id="{F08E0ED5-2C56-CE8E-7C2D-B93A10D54C4B}"/>
              </a:ext>
            </a:extLst>
          </p:cNvPr>
          <p:cNvSpPr/>
          <p:nvPr/>
        </p:nvSpPr>
        <p:spPr>
          <a:xfrm>
            <a:off x="722726" y="3817856"/>
            <a:ext cx="5876037" cy="1216058"/>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B162512-CBD8-A491-487D-5C91C9FAB476}"/>
              </a:ext>
            </a:extLst>
          </p:cNvPr>
          <p:cNvSpPr txBox="1"/>
          <p:nvPr/>
        </p:nvSpPr>
        <p:spPr>
          <a:xfrm>
            <a:off x="7143635" y="1710366"/>
            <a:ext cx="5045190" cy="3139321"/>
          </a:xfrm>
          <a:prstGeom prst="rect">
            <a:avLst/>
          </a:prstGeom>
          <a:noFill/>
        </p:spPr>
        <p:txBody>
          <a:bodyPr wrap="square" rtlCol="0">
            <a:spAutoFit/>
          </a:bodyPr>
          <a:lstStyle/>
          <a:p>
            <a:r>
              <a:rPr lang="en-US" b="1" dirty="0">
                <a:solidFill>
                  <a:srgbClr val="C00000"/>
                </a:solidFill>
              </a:rPr>
              <a:t>Decision-Rich Ecosystem!!</a:t>
            </a:r>
          </a:p>
          <a:p>
            <a:pPr marL="342900" indent="-342900">
              <a:buFont typeface="+mj-lt"/>
              <a:buAutoNum type="arabicPeriod"/>
            </a:pPr>
            <a:r>
              <a:rPr lang="en-US" dirty="0"/>
              <a:t>Acquisition System</a:t>
            </a:r>
          </a:p>
          <a:p>
            <a:pPr marL="342900" indent="-342900">
              <a:buFont typeface="+mj-lt"/>
              <a:buAutoNum type="arabicPeriod"/>
            </a:pPr>
            <a:r>
              <a:rPr lang="en-US" dirty="0"/>
              <a:t>System ABC</a:t>
            </a:r>
          </a:p>
          <a:p>
            <a:pPr marL="342900" indent="-342900">
              <a:buFont typeface="+mj-lt"/>
              <a:buAutoNum type="arabicPeriod"/>
            </a:pPr>
            <a:r>
              <a:rPr lang="en-US" dirty="0"/>
              <a:t>System ABC Model(s) as a system</a:t>
            </a:r>
          </a:p>
          <a:p>
            <a:pPr marL="342900" indent="-342900">
              <a:buFont typeface="+mj-lt"/>
              <a:buAutoNum type="arabicPeriod"/>
            </a:pPr>
            <a:r>
              <a:rPr lang="en-US" dirty="0"/>
              <a:t>Development System (including Qualification System for Integration, and V&amp;V)</a:t>
            </a:r>
          </a:p>
          <a:p>
            <a:pPr marL="342900" indent="-342900">
              <a:buFont typeface="+mj-lt"/>
              <a:buAutoNum type="arabicPeriod"/>
            </a:pPr>
            <a:r>
              <a:rPr lang="en-US" dirty="0"/>
              <a:t>Manufacturing System</a:t>
            </a:r>
          </a:p>
          <a:p>
            <a:pPr marL="342900" indent="-342900">
              <a:buFont typeface="+mj-lt"/>
              <a:buAutoNum type="arabicPeriod"/>
            </a:pPr>
            <a:r>
              <a:rPr lang="en-US" dirty="0"/>
              <a:t>Deployment System</a:t>
            </a:r>
          </a:p>
          <a:p>
            <a:pPr marL="342900" indent="-342900">
              <a:buFont typeface="+mj-lt"/>
              <a:buAutoNum type="arabicPeriod"/>
            </a:pPr>
            <a:r>
              <a:rPr lang="en-US" dirty="0"/>
              <a:t>Training System</a:t>
            </a:r>
          </a:p>
          <a:p>
            <a:pPr marL="342900" indent="-342900">
              <a:buFont typeface="+mj-lt"/>
              <a:buAutoNum type="arabicPeriod"/>
            </a:pPr>
            <a:r>
              <a:rPr lang="en-US" dirty="0"/>
              <a:t>Refinement System</a:t>
            </a:r>
          </a:p>
          <a:p>
            <a:pPr marL="342900" indent="-342900">
              <a:buFont typeface="+mj-lt"/>
              <a:buAutoNum type="arabicPeriod"/>
            </a:pPr>
            <a:r>
              <a:rPr lang="en-US" dirty="0"/>
              <a:t>Retirement System</a:t>
            </a:r>
          </a:p>
        </p:txBody>
      </p:sp>
      <p:sp>
        <p:nvSpPr>
          <p:cNvPr id="6" name="TextBox 5">
            <a:extLst>
              <a:ext uri="{FF2B5EF4-FFF2-40B4-BE49-F238E27FC236}">
                <a16:creationId xmlns:a16="http://schemas.microsoft.com/office/drawing/2014/main" id="{19A22A44-180B-9CDE-D8B2-C29B2ECB5943}"/>
              </a:ext>
            </a:extLst>
          </p:cNvPr>
          <p:cNvSpPr txBox="1"/>
          <p:nvPr/>
        </p:nvSpPr>
        <p:spPr>
          <a:xfrm>
            <a:off x="1334814" y="5959366"/>
            <a:ext cx="10384959" cy="369332"/>
          </a:xfrm>
          <a:prstGeom prst="rect">
            <a:avLst/>
          </a:prstGeom>
          <a:noFill/>
        </p:spPr>
        <p:txBody>
          <a:bodyPr wrap="none" rtlCol="0">
            <a:spAutoFit/>
          </a:bodyPr>
          <a:lstStyle/>
          <a:p>
            <a:r>
              <a:rPr lang="en-US" b="1" dirty="0">
                <a:solidFill>
                  <a:srgbClr val="C00000"/>
                </a:solidFill>
              </a:rPr>
              <a:t>D. M. </a:t>
            </a:r>
            <a:r>
              <a:rPr lang="en-US" b="1" dirty="0" err="1">
                <a:solidFill>
                  <a:srgbClr val="C00000"/>
                </a:solidFill>
              </a:rPr>
              <a:t>Buede</a:t>
            </a:r>
            <a:r>
              <a:rPr lang="en-US" b="1" dirty="0">
                <a:solidFill>
                  <a:srgbClr val="C00000"/>
                </a:solidFill>
              </a:rPr>
              <a:t> and W. D. Miller, </a:t>
            </a:r>
            <a:r>
              <a:rPr lang="en-US" b="1" i="1" dirty="0">
                <a:solidFill>
                  <a:srgbClr val="C00000"/>
                </a:solidFill>
              </a:rPr>
              <a:t>The Engineering Design of Systems: Models and Methods</a:t>
            </a:r>
            <a:r>
              <a:rPr lang="en-US" b="1" dirty="0">
                <a:solidFill>
                  <a:srgbClr val="C00000"/>
                </a:solidFill>
              </a:rPr>
              <a:t>, 3</a:t>
            </a:r>
            <a:r>
              <a:rPr lang="en-US" b="1" baseline="30000" dirty="0">
                <a:solidFill>
                  <a:srgbClr val="C00000"/>
                </a:solidFill>
              </a:rPr>
              <a:t>rd</a:t>
            </a:r>
            <a:r>
              <a:rPr lang="en-US" b="1" dirty="0">
                <a:solidFill>
                  <a:srgbClr val="C00000"/>
                </a:solidFill>
              </a:rPr>
              <a:t> ed, Wiley, 2016</a:t>
            </a:r>
          </a:p>
        </p:txBody>
      </p:sp>
      <p:sp>
        <p:nvSpPr>
          <p:cNvPr id="2" name="Slide Number Placeholder 1">
            <a:extLst>
              <a:ext uri="{FF2B5EF4-FFF2-40B4-BE49-F238E27FC236}">
                <a16:creationId xmlns:a16="http://schemas.microsoft.com/office/drawing/2014/main" id="{F888BCE9-5F18-FBB1-794C-78A872770A71}"/>
              </a:ext>
            </a:extLst>
          </p:cNvPr>
          <p:cNvSpPr>
            <a:spLocks noGrp="1"/>
          </p:cNvSpPr>
          <p:nvPr>
            <p:ph type="sldNum" sz="quarter" idx="13"/>
          </p:nvPr>
        </p:nvSpPr>
        <p:spPr/>
        <p:txBody>
          <a:bodyPr/>
          <a:lstStyle/>
          <a:p>
            <a:fld id="{12342C3A-DD85-7843-B416-BD52AB030D59}" type="slidenum">
              <a:rPr lang="en-US" smtClean="0"/>
              <a:pPr/>
              <a:t>23</a:t>
            </a:fld>
            <a:endParaRPr lang="en-US" dirty="0"/>
          </a:p>
        </p:txBody>
      </p:sp>
    </p:spTree>
    <p:extLst>
      <p:ext uri="{BB962C8B-B14F-4D97-AF65-F5344CB8AC3E}">
        <p14:creationId xmlns:p14="http://schemas.microsoft.com/office/powerpoint/2010/main" val="2374222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961815-5FCA-806D-4972-EEA3C7A661F1}"/>
              </a:ext>
            </a:extLst>
          </p:cNvPr>
          <p:cNvSpPr>
            <a:spLocks noGrp="1"/>
          </p:cNvSpPr>
          <p:nvPr>
            <p:ph type="title"/>
          </p:nvPr>
        </p:nvSpPr>
        <p:spPr>
          <a:xfrm>
            <a:off x="1632206" y="151538"/>
            <a:ext cx="8008944" cy="633392"/>
          </a:xfrm>
        </p:spPr>
        <p:txBody>
          <a:bodyPr/>
          <a:lstStyle/>
          <a:p>
            <a:r>
              <a:rPr lang="en-US" dirty="0"/>
              <a:t>Systems Engineering Cycle Model</a:t>
            </a:r>
          </a:p>
        </p:txBody>
      </p:sp>
      <p:sp>
        <p:nvSpPr>
          <p:cNvPr id="3" name="Rectangle 2">
            <a:extLst>
              <a:ext uri="{FF2B5EF4-FFF2-40B4-BE49-F238E27FC236}">
                <a16:creationId xmlns:a16="http://schemas.microsoft.com/office/drawing/2014/main" id="{4E59AB17-0651-3A84-DC42-A90565CB85A0}"/>
              </a:ext>
            </a:extLst>
          </p:cNvPr>
          <p:cNvSpPr/>
          <p:nvPr/>
        </p:nvSpPr>
        <p:spPr>
          <a:xfrm>
            <a:off x="174" y="158299"/>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Rigor</a:t>
            </a:r>
          </a:p>
        </p:txBody>
      </p:sp>
      <p:sp>
        <p:nvSpPr>
          <p:cNvPr id="7" name="TextBox 6">
            <a:extLst>
              <a:ext uri="{FF2B5EF4-FFF2-40B4-BE49-F238E27FC236}">
                <a16:creationId xmlns:a16="http://schemas.microsoft.com/office/drawing/2014/main" id="{C8432AB6-CD2C-0FFB-3795-08E255568FD7}"/>
              </a:ext>
            </a:extLst>
          </p:cNvPr>
          <p:cNvSpPr txBox="1"/>
          <p:nvPr/>
        </p:nvSpPr>
        <p:spPr>
          <a:xfrm>
            <a:off x="365667" y="905241"/>
            <a:ext cx="5770180" cy="5016758"/>
          </a:xfrm>
          <a:prstGeom prst="rect">
            <a:avLst/>
          </a:prstGeom>
          <a:noFill/>
        </p:spPr>
        <p:txBody>
          <a:bodyPr wrap="square" rtlCol="0">
            <a:spAutoFit/>
          </a:bodyPr>
          <a:lstStyle/>
          <a:p>
            <a:r>
              <a:rPr lang="en-US" sz="2000" b="1" dirty="0">
                <a:solidFill>
                  <a:srgbClr val="C00000"/>
                </a:solidFill>
              </a:rPr>
              <a:t>Design and Integration Cycles</a:t>
            </a:r>
          </a:p>
          <a:p>
            <a:r>
              <a:rPr lang="en-US" sz="2000" dirty="0"/>
              <a:t>1. Core cycle: Realization of stakeholder needs, followed by requirements development, design, manufacturing and product delivery</a:t>
            </a:r>
          </a:p>
          <a:p>
            <a:r>
              <a:rPr lang="en-US" sz="2000" dirty="0"/>
              <a:t>2. Verification cycle: Analysis, simulation, prototyping, integration, and testing</a:t>
            </a:r>
          </a:p>
          <a:p>
            <a:endParaRPr lang="en-US" sz="2000" dirty="0"/>
          </a:p>
          <a:p>
            <a:r>
              <a:rPr lang="en-US" sz="2000" b="1" dirty="0">
                <a:solidFill>
                  <a:srgbClr val="C00000"/>
                </a:solidFill>
              </a:rPr>
              <a:t>Management Cycles</a:t>
            </a:r>
          </a:p>
          <a:p>
            <a:r>
              <a:rPr lang="en-US" sz="2000" dirty="0"/>
              <a:t>3. Technologies and external resources cycle: Insertion of the appropriate technologies and resources into the systems engineering process</a:t>
            </a:r>
          </a:p>
          <a:p>
            <a:r>
              <a:rPr lang="en-US" sz="2000" dirty="0"/>
              <a:t>4. Controlling cycle: Configuration management of the design process and multiple product releases and updates</a:t>
            </a:r>
          </a:p>
          <a:p>
            <a:r>
              <a:rPr lang="en-US" sz="2000" dirty="0"/>
              <a:t>5. Strategic check cycle: Management assessment and approval of product development</a:t>
            </a:r>
          </a:p>
        </p:txBody>
      </p:sp>
      <p:graphicFrame>
        <p:nvGraphicFramePr>
          <p:cNvPr id="5" name="Object 1027" title="Systems Engineering Cycle Model">
            <a:extLst>
              <a:ext uri="{FF2B5EF4-FFF2-40B4-BE49-F238E27FC236}">
                <a16:creationId xmlns:a16="http://schemas.microsoft.com/office/drawing/2014/main" id="{04BDA724-0A6A-A898-4C49-D8EAC6941EA5}"/>
              </a:ext>
            </a:extLst>
          </p:cNvPr>
          <p:cNvGraphicFramePr>
            <a:graphicFrameLocks noChangeAspect="1"/>
          </p:cNvGraphicFramePr>
          <p:nvPr>
            <p:extLst>
              <p:ext uri="{D42A27DB-BD31-4B8C-83A1-F6EECF244321}">
                <p14:modId xmlns:p14="http://schemas.microsoft.com/office/powerpoint/2010/main" val="1922318914"/>
              </p:ext>
            </p:extLst>
          </p:nvPr>
        </p:nvGraphicFramePr>
        <p:xfrm>
          <a:off x="6049238" y="702562"/>
          <a:ext cx="5622111" cy="5136493"/>
        </p:xfrm>
        <a:graphic>
          <a:graphicData uri="http://schemas.openxmlformats.org/presentationml/2006/ole">
            <mc:AlternateContent xmlns:mc="http://schemas.openxmlformats.org/markup-compatibility/2006">
              <mc:Choice xmlns:v="urn:schemas-microsoft-com:vml" Requires="v">
                <p:oleObj spid="_x0000_s4101" r:id="rId3" imgW="20091400" imgH="18351500" progId="Visio.Drawing.6">
                  <p:embed/>
                </p:oleObj>
              </mc:Choice>
              <mc:Fallback>
                <p:oleObj r:id="rId3" imgW="20091400" imgH="18351500" progId="Visio.Drawing.6">
                  <p:embed/>
                  <p:pic>
                    <p:nvPicPr>
                      <p:cNvPr id="82948" name="Object 1027">
                        <a:extLst>
                          <a:ext uri="{FF2B5EF4-FFF2-40B4-BE49-F238E27FC236}">
                            <a16:creationId xmlns:a16="http://schemas.microsoft.com/office/drawing/2014/main" id="{EE9DDCAC-3168-414E-272D-BF0302E610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9238" y="702562"/>
                        <a:ext cx="5622111" cy="5136493"/>
                      </a:xfrm>
                      <a:prstGeom prst="rect">
                        <a:avLst/>
                      </a:prstGeom>
                      <a:noFill/>
                      <a:ln>
                        <a:noFill/>
                      </a:ln>
                    </p:spPr>
                  </p:pic>
                </p:oleObj>
              </mc:Fallback>
            </mc:AlternateContent>
          </a:graphicData>
        </a:graphic>
      </p:graphicFrame>
      <p:sp>
        <p:nvSpPr>
          <p:cNvPr id="6" name="TextBox 5">
            <a:extLst>
              <a:ext uri="{FF2B5EF4-FFF2-40B4-BE49-F238E27FC236}">
                <a16:creationId xmlns:a16="http://schemas.microsoft.com/office/drawing/2014/main" id="{19A22A44-180B-9CDE-D8B2-C29B2ECB5943}"/>
              </a:ext>
            </a:extLst>
          </p:cNvPr>
          <p:cNvSpPr txBox="1"/>
          <p:nvPr/>
        </p:nvSpPr>
        <p:spPr>
          <a:xfrm>
            <a:off x="1334814" y="5959366"/>
            <a:ext cx="10384959" cy="369332"/>
          </a:xfrm>
          <a:prstGeom prst="rect">
            <a:avLst/>
          </a:prstGeom>
          <a:noFill/>
        </p:spPr>
        <p:txBody>
          <a:bodyPr wrap="none" rtlCol="0">
            <a:spAutoFit/>
          </a:bodyPr>
          <a:lstStyle/>
          <a:p>
            <a:r>
              <a:rPr lang="en-US" b="1" dirty="0">
                <a:solidFill>
                  <a:srgbClr val="C00000"/>
                </a:solidFill>
              </a:rPr>
              <a:t>D. M. </a:t>
            </a:r>
            <a:r>
              <a:rPr lang="en-US" b="1" dirty="0" err="1">
                <a:solidFill>
                  <a:srgbClr val="C00000"/>
                </a:solidFill>
              </a:rPr>
              <a:t>Buede</a:t>
            </a:r>
            <a:r>
              <a:rPr lang="en-US" b="1" dirty="0">
                <a:solidFill>
                  <a:srgbClr val="C00000"/>
                </a:solidFill>
              </a:rPr>
              <a:t> and W. D. Miller, </a:t>
            </a:r>
            <a:r>
              <a:rPr lang="en-US" b="1" i="1" dirty="0">
                <a:solidFill>
                  <a:srgbClr val="C00000"/>
                </a:solidFill>
              </a:rPr>
              <a:t>The Engineering Design of Systems: Models and Methods</a:t>
            </a:r>
            <a:r>
              <a:rPr lang="en-US" b="1" dirty="0">
                <a:solidFill>
                  <a:srgbClr val="C00000"/>
                </a:solidFill>
              </a:rPr>
              <a:t>, 3</a:t>
            </a:r>
            <a:r>
              <a:rPr lang="en-US" b="1" baseline="30000" dirty="0">
                <a:solidFill>
                  <a:srgbClr val="C00000"/>
                </a:solidFill>
              </a:rPr>
              <a:t>rd</a:t>
            </a:r>
            <a:r>
              <a:rPr lang="en-US" b="1" dirty="0">
                <a:solidFill>
                  <a:srgbClr val="C00000"/>
                </a:solidFill>
              </a:rPr>
              <a:t> ed, Wiley, 2016</a:t>
            </a:r>
          </a:p>
        </p:txBody>
      </p:sp>
      <p:sp>
        <p:nvSpPr>
          <p:cNvPr id="2" name="Slide Number Placeholder 1">
            <a:extLst>
              <a:ext uri="{FF2B5EF4-FFF2-40B4-BE49-F238E27FC236}">
                <a16:creationId xmlns:a16="http://schemas.microsoft.com/office/drawing/2014/main" id="{F888BCE9-5F18-FBB1-794C-78A872770A71}"/>
              </a:ext>
            </a:extLst>
          </p:cNvPr>
          <p:cNvSpPr>
            <a:spLocks noGrp="1"/>
          </p:cNvSpPr>
          <p:nvPr>
            <p:ph type="sldNum" sz="quarter" idx="13"/>
          </p:nvPr>
        </p:nvSpPr>
        <p:spPr/>
        <p:txBody>
          <a:bodyPr/>
          <a:lstStyle/>
          <a:p>
            <a:fld id="{12342C3A-DD85-7843-B416-BD52AB030D59}" type="slidenum">
              <a:rPr lang="en-US" smtClean="0"/>
              <a:pPr/>
              <a:t>24</a:t>
            </a:fld>
            <a:endParaRPr lang="en-US" dirty="0"/>
          </a:p>
        </p:txBody>
      </p:sp>
    </p:spTree>
    <p:extLst>
      <p:ext uri="{BB962C8B-B14F-4D97-AF65-F5344CB8AC3E}">
        <p14:creationId xmlns:p14="http://schemas.microsoft.com/office/powerpoint/2010/main" val="1206011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961815-5FCA-806D-4972-EEA3C7A661F1}"/>
              </a:ext>
            </a:extLst>
          </p:cNvPr>
          <p:cNvSpPr>
            <a:spLocks noGrp="1"/>
          </p:cNvSpPr>
          <p:nvPr>
            <p:ph type="title"/>
          </p:nvPr>
        </p:nvSpPr>
        <p:spPr>
          <a:xfrm>
            <a:off x="1632206" y="151538"/>
            <a:ext cx="8008944" cy="633392"/>
          </a:xfrm>
        </p:spPr>
        <p:txBody>
          <a:bodyPr/>
          <a:lstStyle/>
          <a:p>
            <a:r>
              <a:rPr lang="en-US" dirty="0"/>
              <a:t>Requirements</a:t>
            </a:r>
          </a:p>
        </p:txBody>
      </p:sp>
      <p:sp>
        <p:nvSpPr>
          <p:cNvPr id="3" name="Rectangle 2">
            <a:extLst>
              <a:ext uri="{FF2B5EF4-FFF2-40B4-BE49-F238E27FC236}">
                <a16:creationId xmlns:a16="http://schemas.microsoft.com/office/drawing/2014/main" id="{4E59AB17-0651-3A84-DC42-A90565CB85A0}"/>
              </a:ext>
            </a:extLst>
          </p:cNvPr>
          <p:cNvSpPr/>
          <p:nvPr/>
        </p:nvSpPr>
        <p:spPr>
          <a:xfrm>
            <a:off x="174" y="158299"/>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Rigor</a:t>
            </a:r>
          </a:p>
        </p:txBody>
      </p:sp>
      <p:sp>
        <p:nvSpPr>
          <p:cNvPr id="15" name="TextBox 14">
            <a:extLst>
              <a:ext uri="{FF2B5EF4-FFF2-40B4-BE49-F238E27FC236}">
                <a16:creationId xmlns:a16="http://schemas.microsoft.com/office/drawing/2014/main" id="{A6547313-3095-9CA8-4A89-14755678DBBF}"/>
              </a:ext>
            </a:extLst>
          </p:cNvPr>
          <p:cNvSpPr txBox="1"/>
          <p:nvPr/>
        </p:nvSpPr>
        <p:spPr>
          <a:xfrm>
            <a:off x="764970" y="900774"/>
            <a:ext cx="4147279" cy="830997"/>
          </a:xfrm>
          <a:prstGeom prst="rect">
            <a:avLst/>
          </a:prstGeom>
          <a:noFill/>
        </p:spPr>
        <p:txBody>
          <a:bodyPr wrap="square" rtlCol="0">
            <a:spAutoFit/>
          </a:bodyPr>
          <a:lstStyle/>
          <a:p>
            <a:r>
              <a:rPr lang="en-US" sz="2400" b="1" dirty="0">
                <a:solidFill>
                  <a:srgbClr val="C00000"/>
                </a:solidFill>
              </a:rPr>
              <a:t>Requirements are derived from and validated by models</a:t>
            </a:r>
          </a:p>
        </p:txBody>
      </p:sp>
      <p:grpSp>
        <p:nvGrpSpPr>
          <p:cNvPr id="19" name="Group 18" title="Requirement Partition by Life Cycle Phase">
            <a:extLst>
              <a:ext uri="{FF2B5EF4-FFF2-40B4-BE49-F238E27FC236}">
                <a16:creationId xmlns:a16="http://schemas.microsoft.com/office/drawing/2014/main" id="{8DA0400E-8353-4180-2972-F0A710773E33}"/>
              </a:ext>
            </a:extLst>
          </p:cNvPr>
          <p:cNvGrpSpPr/>
          <p:nvPr/>
        </p:nvGrpSpPr>
        <p:grpSpPr>
          <a:xfrm>
            <a:off x="576836" y="1879709"/>
            <a:ext cx="4523546" cy="3661918"/>
            <a:chOff x="576836" y="1879709"/>
            <a:chExt cx="4523546" cy="3661918"/>
          </a:xfrm>
        </p:grpSpPr>
        <p:pic>
          <p:nvPicPr>
            <p:cNvPr id="8" name="Picture 7" title="Requirements Partition by Life Cycle Phase">
              <a:extLst>
                <a:ext uri="{FF2B5EF4-FFF2-40B4-BE49-F238E27FC236}">
                  <a16:creationId xmlns:a16="http://schemas.microsoft.com/office/drawing/2014/main" id="{6DD85B54-6786-D0CC-8610-6FCADE9F440D}"/>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6836" y="1879709"/>
              <a:ext cx="4523546" cy="3661918"/>
            </a:xfrm>
            <a:prstGeom prst="rect">
              <a:avLst/>
            </a:prstGeom>
            <a:noFill/>
            <a:ln>
              <a:noFill/>
            </a:ln>
          </p:spPr>
        </p:pic>
        <p:sp>
          <p:nvSpPr>
            <p:cNvPr id="16" name="Rectangle 15">
              <a:extLst>
                <a:ext uri="{FF2B5EF4-FFF2-40B4-BE49-F238E27FC236}">
                  <a16:creationId xmlns:a16="http://schemas.microsoft.com/office/drawing/2014/main" id="{58236BCF-C74B-C626-539A-ECB6373F6BAE}"/>
                </a:ext>
              </a:extLst>
            </p:cNvPr>
            <p:cNvSpPr/>
            <p:nvPr/>
          </p:nvSpPr>
          <p:spPr>
            <a:xfrm>
              <a:off x="4425696" y="3438144"/>
              <a:ext cx="365760" cy="10058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567788E-2E86-8D55-18ED-0CF4AA379BCB}"/>
                </a:ext>
              </a:extLst>
            </p:cNvPr>
            <p:cNvSpPr/>
            <p:nvPr/>
          </p:nvSpPr>
          <p:spPr>
            <a:xfrm>
              <a:off x="4425696" y="3838314"/>
              <a:ext cx="365760" cy="10058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8A921FF-BABD-A980-7513-6740A4F39AB9}"/>
                </a:ext>
              </a:extLst>
            </p:cNvPr>
            <p:cNvSpPr/>
            <p:nvPr/>
          </p:nvSpPr>
          <p:spPr>
            <a:xfrm>
              <a:off x="4482481" y="4221220"/>
              <a:ext cx="365760" cy="10058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4" name="Picture 13" descr="Text, letter&#10;&#10;Description automatically generated">
            <a:extLst>
              <a:ext uri="{FF2B5EF4-FFF2-40B4-BE49-F238E27FC236}">
                <a16:creationId xmlns:a16="http://schemas.microsoft.com/office/drawing/2014/main" id="{D06A7C8B-2B3C-632D-A410-E99FA1127F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04888" y="529302"/>
            <a:ext cx="4284211" cy="4992624"/>
          </a:xfrm>
          <a:prstGeom prst="rect">
            <a:avLst/>
          </a:prstGeom>
        </p:spPr>
      </p:pic>
      <p:sp>
        <p:nvSpPr>
          <p:cNvPr id="6" name="TextBox 5">
            <a:extLst>
              <a:ext uri="{FF2B5EF4-FFF2-40B4-BE49-F238E27FC236}">
                <a16:creationId xmlns:a16="http://schemas.microsoft.com/office/drawing/2014/main" id="{19A22A44-180B-9CDE-D8B2-C29B2ECB5943}"/>
              </a:ext>
            </a:extLst>
          </p:cNvPr>
          <p:cNvSpPr txBox="1"/>
          <p:nvPr/>
        </p:nvSpPr>
        <p:spPr>
          <a:xfrm>
            <a:off x="1334814" y="5959366"/>
            <a:ext cx="10384959" cy="369332"/>
          </a:xfrm>
          <a:prstGeom prst="rect">
            <a:avLst/>
          </a:prstGeom>
          <a:noFill/>
        </p:spPr>
        <p:txBody>
          <a:bodyPr wrap="none" rtlCol="0">
            <a:spAutoFit/>
          </a:bodyPr>
          <a:lstStyle/>
          <a:p>
            <a:r>
              <a:rPr lang="en-US" b="1" dirty="0">
                <a:solidFill>
                  <a:srgbClr val="C00000"/>
                </a:solidFill>
              </a:rPr>
              <a:t>D. M. </a:t>
            </a:r>
            <a:r>
              <a:rPr lang="en-US" b="1" dirty="0" err="1">
                <a:solidFill>
                  <a:srgbClr val="C00000"/>
                </a:solidFill>
              </a:rPr>
              <a:t>Buede</a:t>
            </a:r>
            <a:r>
              <a:rPr lang="en-US" b="1" dirty="0">
                <a:solidFill>
                  <a:srgbClr val="C00000"/>
                </a:solidFill>
              </a:rPr>
              <a:t> and W. D. Miller, </a:t>
            </a:r>
            <a:r>
              <a:rPr lang="en-US" b="1" i="1" dirty="0">
                <a:solidFill>
                  <a:srgbClr val="C00000"/>
                </a:solidFill>
              </a:rPr>
              <a:t>The Engineering Design of Systems: Models and Methods</a:t>
            </a:r>
            <a:r>
              <a:rPr lang="en-US" b="1" dirty="0">
                <a:solidFill>
                  <a:srgbClr val="C00000"/>
                </a:solidFill>
              </a:rPr>
              <a:t>, 3</a:t>
            </a:r>
            <a:r>
              <a:rPr lang="en-US" b="1" baseline="30000" dirty="0">
                <a:solidFill>
                  <a:srgbClr val="C00000"/>
                </a:solidFill>
              </a:rPr>
              <a:t>rd</a:t>
            </a:r>
            <a:r>
              <a:rPr lang="en-US" b="1" dirty="0">
                <a:solidFill>
                  <a:srgbClr val="C00000"/>
                </a:solidFill>
              </a:rPr>
              <a:t> ed, Wiley, 2016</a:t>
            </a:r>
          </a:p>
        </p:txBody>
      </p:sp>
      <p:sp>
        <p:nvSpPr>
          <p:cNvPr id="2" name="Slide Number Placeholder 1">
            <a:extLst>
              <a:ext uri="{FF2B5EF4-FFF2-40B4-BE49-F238E27FC236}">
                <a16:creationId xmlns:a16="http://schemas.microsoft.com/office/drawing/2014/main" id="{F888BCE9-5F18-FBB1-794C-78A872770A71}"/>
              </a:ext>
            </a:extLst>
          </p:cNvPr>
          <p:cNvSpPr>
            <a:spLocks noGrp="1"/>
          </p:cNvSpPr>
          <p:nvPr>
            <p:ph type="sldNum" sz="quarter" idx="13"/>
          </p:nvPr>
        </p:nvSpPr>
        <p:spPr/>
        <p:txBody>
          <a:bodyPr/>
          <a:lstStyle/>
          <a:p>
            <a:fld id="{12342C3A-DD85-7843-B416-BD52AB030D59}" type="slidenum">
              <a:rPr lang="en-US" smtClean="0"/>
              <a:pPr/>
              <a:t>25</a:t>
            </a:fld>
            <a:endParaRPr lang="en-US" dirty="0"/>
          </a:p>
        </p:txBody>
      </p:sp>
    </p:spTree>
    <p:extLst>
      <p:ext uri="{BB962C8B-B14F-4D97-AF65-F5344CB8AC3E}">
        <p14:creationId xmlns:p14="http://schemas.microsoft.com/office/powerpoint/2010/main" val="3634145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961815-5FCA-806D-4972-EEA3C7A661F1}"/>
              </a:ext>
            </a:extLst>
          </p:cNvPr>
          <p:cNvSpPr>
            <a:spLocks noGrp="1"/>
          </p:cNvSpPr>
          <p:nvPr>
            <p:ph type="title"/>
          </p:nvPr>
        </p:nvSpPr>
        <p:spPr>
          <a:xfrm>
            <a:off x="1501994" y="42767"/>
            <a:ext cx="9735251" cy="973069"/>
          </a:xfrm>
        </p:spPr>
        <p:txBody>
          <a:bodyPr/>
          <a:lstStyle/>
          <a:p>
            <a:r>
              <a:rPr lang="en-US" dirty="0"/>
              <a:t>System-Level Design Activities – External Systems View</a:t>
            </a:r>
          </a:p>
        </p:txBody>
      </p:sp>
      <p:sp>
        <p:nvSpPr>
          <p:cNvPr id="3" name="Rectangle 2">
            <a:extLst>
              <a:ext uri="{FF2B5EF4-FFF2-40B4-BE49-F238E27FC236}">
                <a16:creationId xmlns:a16="http://schemas.microsoft.com/office/drawing/2014/main" id="{33902BC2-2831-266A-3B7F-69E1D71B7A8C}"/>
              </a:ext>
            </a:extLst>
          </p:cNvPr>
          <p:cNvSpPr/>
          <p:nvPr/>
        </p:nvSpPr>
        <p:spPr>
          <a:xfrm>
            <a:off x="174" y="158299"/>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Rigor</a:t>
            </a:r>
          </a:p>
        </p:txBody>
      </p:sp>
      <p:grpSp>
        <p:nvGrpSpPr>
          <p:cNvPr id="8" name="Group 7" title="System-Level Design Activities">
            <a:extLst>
              <a:ext uri="{FF2B5EF4-FFF2-40B4-BE49-F238E27FC236}">
                <a16:creationId xmlns:a16="http://schemas.microsoft.com/office/drawing/2014/main" id="{590B292A-8DA0-9962-2242-B602E5E8B864}"/>
              </a:ext>
            </a:extLst>
          </p:cNvPr>
          <p:cNvGrpSpPr/>
          <p:nvPr/>
        </p:nvGrpSpPr>
        <p:grpSpPr>
          <a:xfrm>
            <a:off x="685961" y="1126388"/>
            <a:ext cx="6311075" cy="4807729"/>
            <a:chOff x="2764043" y="1124607"/>
            <a:chExt cx="6311075" cy="4807729"/>
          </a:xfrm>
        </p:grpSpPr>
        <p:graphicFrame>
          <p:nvGraphicFramePr>
            <p:cNvPr id="44" name="Object 43">
              <a:extLst>
                <a:ext uri="{FF2B5EF4-FFF2-40B4-BE49-F238E27FC236}">
                  <a16:creationId xmlns:a16="http://schemas.microsoft.com/office/drawing/2014/main" id="{6A945BF1-FB40-25E7-6A09-5D4239374537}"/>
                </a:ext>
              </a:extLst>
            </p:cNvPr>
            <p:cNvGraphicFramePr>
              <a:graphicFrameLocks noChangeAspect="1"/>
            </p:cNvGraphicFramePr>
            <p:nvPr>
              <p:extLst>
                <p:ext uri="{D42A27DB-BD31-4B8C-83A1-F6EECF244321}">
                  <p14:modId xmlns:p14="http://schemas.microsoft.com/office/powerpoint/2010/main" val="341874192"/>
                </p:ext>
              </p:extLst>
            </p:nvPr>
          </p:nvGraphicFramePr>
          <p:xfrm>
            <a:off x="2764043" y="1124607"/>
            <a:ext cx="6311075" cy="4807729"/>
          </p:xfrm>
          <a:graphic>
            <a:graphicData uri="http://schemas.openxmlformats.org/presentationml/2006/ole">
              <mc:AlternateContent xmlns:mc="http://schemas.openxmlformats.org/markup-compatibility/2006">
                <mc:Choice xmlns:v="urn:schemas-microsoft-com:vml" Requires="v">
                  <p:oleObj spid="_x0000_s5125" r:id="rId3" imgW="27686000" imgH="21107400" progId="MetaSoftwareIDEF3.5">
                    <p:embed/>
                  </p:oleObj>
                </mc:Choice>
                <mc:Fallback>
                  <p:oleObj r:id="rId3" imgW="27686000" imgH="21107400" progId="MetaSoftwareIDEF3.5">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4043" y="1124607"/>
                          <a:ext cx="6311075" cy="4807729"/>
                        </a:xfrm>
                        <a:prstGeom prst="rect">
                          <a:avLst/>
                        </a:prstGeom>
                        <a:noFill/>
                      </p:spPr>
                    </p:pic>
                  </p:oleObj>
                </mc:Fallback>
              </mc:AlternateContent>
            </a:graphicData>
          </a:graphic>
        </p:graphicFrame>
        <p:sp>
          <p:nvSpPr>
            <p:cNvPr id="5" name="TextBox 4">
              <a:extLst>
                <a:ext uri="{FF2B5EF4-FFF2-40B4-BE49-F238E27FC236}">
                  <a16:creationId xmlns:a16="http://schemas.microsoft.com/office/drawing/2014/main" id="{81600B58-17F6-44E4-A21F-8B1A15A61EDE}"/>
                </a:ext>
              </a:extLst>
            </p:cNvPr>
            <p:cNvSpPr txBox="1"/>
            <p:nvPr/>
          </p:nvSpPr>
          <p:spPr>
            <a:xfrm>
              <a:off x="4875636" y="1613647"/>
              <a:ext cx="1247457" cy="261610"/>
            </a:xfrm>
            <a:prstGeom prst="rect">
              <a:avLst/>
            </a:prstGeom>
            <a:noFill/>
          </p:spPr>
          <p:txBody>
            <a:bodyPr wrap="none" rtlCol="0">
              <a:spAutoFit/>
            </a:bodyPr>
            <a:lstStyle/>
            <a:p>
              <a:r>
                <a:rPr lang="en-US" sz="1100" dirty="0"/>
                <a:t>/”</a:t>
              </a:r>
              <a:r>
                <a:rPr lang="en-US" sz="1100" dirty="0" err="1"/>
                <a:t>Environmentals</a:t>
              </a:r>
              <a:r>
                <a:rPr lang="en-US" sz="1100" dirty="0"/>
                <a:t>”</a:t>
              </a:r>
            </a:p>
          </p:txBody>
        </p:sp>
        <p:sp>
          <p:nvSpPr>
            <p:cNvPr id="7" name="TextBox 6">
              <a:extLst>
                <a:ext uri="{FF2B5EF4-FFF2-40B4-BE49-F238E27FC236}">
                  <a16:creationId xmlns:a16="http://schemas.microsoft.com/office/drawing/2014/main" id="{1C8E6A92-A7E7-6C43-E3F0-AB1FBB563BDD}"/>
                </a:ext>
              </a:extLst>
            </p:cNvPr>
            <p:cNvSpPr txBox="1"/>
            <p:nvPr/>
          </p:nvSpPr>
          <p:spPr>
            <a:xfrm>
              <a:off x="4806066" y="1875257"/>
              <a:ext cx="2634054" cy="261610"/>
            </a:xfrm>
            <a:prstGeom prst="rect">
              <a:avLst/>
            </a:prstGeom>
            <a:solidFill>
              <a:schemeClr val="bg1"/>
            </a:solidFill>
          </p:spPr>
          <p:txBody>
            <a:bodyPr wrap="none" rtlCol="0">
              <a:spAutoFit/>
            </a:bodyPr>
            <a:lstStyle/>
            <a:p>
              <a:r>
                <a:rPr lang="en-US" sz="1100" dirty="0"/>
                <a:t>Outputs of Stakeholders/”</a:t>
              </a:r>
              <a:r>
                <a:rPr lang="en-US" sz="1100" dirty="0" err="1"/>
                <a:t>Environmentals</a:t>
              </a:r>
              <a:r>
                <a:rPr lang="en-US" sz="1100" dirty="0"/>
                <a:t>”</a:t>
              </a:r>
            </a:p>
          </p:txBody>
        </p:sp>
      </p:grpSp>
      <p:sp>
        <p:nvSpPr>
          <p:cNvPr id="6" name="TextBox 5">
            <a:extLst>
              <a:ext uri="{FF2B5EF4-FFF2-40B4-BE49-F238E27FC236}">
                <a16:creationId xmlns:a16="http://schemas.microsoft.com/office/drawing/2014/main" id="{19A22A44-180B-9CDE-D8B2-C29B2ECB5943}"/>
              </a:ext>
            </a:extLst>
          </p:cNvPr>
          <p:cNvSpPr txBox="1"/>
          <p:nvPr/>
        </p:nvSpPr>
        <p:spPr>
          <a:xfrm>
            <a:off x="1334814" y="5959366"/>
            <a:ext cx="10384959" cy="369332"/>
          </a:xfrm>
          <a:prstGeom prst="rect">
            <a:avLst/>
          </a:prstGeom>
          <a:noFill/>
        </p:spPr>
        <p:txBody>
          <a:bodyPr wrap="none" rtlCol="0">
            <a:spAutoFit/>
          </a:bodyPr>
          <a:lstStyle/>
          <a:p>
            <a:r>
              <a:rPr lang="en-US" b="1" dirty="0">
                <a:solidFill>
                  <a:srgbClr val="C00000"/>
                </a:solidFill>
              </a:rPr>
              <a:t>D. M. </a:t>
            </a:r>
            <a:r>
              <a:rPr lang="en-US" b="1" dirty="0" err="1">
                <a:solidFill>
                  <a:srgbClr val="C00000"/>
                </a:solidFill>
              </a:rPr>
              <a:t>Buede</a:t>
            </a:r>
            <a:r>
              <a:rPr lang="en-US" b="1" dirty="0">
                <a:solidFill>
                  <a:srgbClr val="C00000"/>
                </a:solidFill>
              </a:rPr>
              <a:t> and W. D. Miller, </a:t>
            </a:r>
            <a:r>
              <a:rPr lang="en-US" b="1" i="1" dirty="0">
                <a:solidFill>
                  <a:srgbClr val="C00000"/>
                </a:solidFill>
              </a:rPr>
              <a:t>The Engineering Design of Systems: Models and Methods</a:t>
            </a:r>
            <a:r>
              <a:rPr lang="en-US" b="1" dirty="0">
                <a:solidFill>
                  <a:srgbClr val="C00000"/>
                </a:solidFill>
              </a:rPr>
              <a:t>, 3</a:t>
            </a:r>
            <a:r>
              <a:rPr lang="en-US" b="1" baseline="30000" dirty="0">
                <a:solidFill>
                  <a:srgbClr val="C00000"/>
                </a:solidFill>
              </a:rPr>
              <a:t>rd</a:t>
            </a:r>
            <a:r>
              <a:rPr lang="en-US" b="1" dirty="0">
                <a:solidFill>
                  <a:srgbClr val="C00000"/>
                </a:solidFill>
              </a:rPr>
              <a:t> ed, Wiley, 2016</a:t>
            </a:r>
          </a:p>
        </p:txBody>
      </p:sp>
      <p:sp>
        <p:nvSpPr>
          <p:cNvPr id="43" name="Rectangle 4" title="V&amp;V the V&amp;V System">
            <a:extLst>
              <a:ext uri="{FF2B5EF4-FFF2-40B4-BE49-F238E27FC236}">
                <a16:creationId xmlns:a16="http://schemas.microsoft.com/office/drawing/2014/main" id="{91D1DA86-C8F6-EECB-567C-2EE1169614E9}"/>
              </a:ext>
            </a:extLst>
          </p:cNvPr>
          <p:cNvSpPr>
            <a:spLocks noChangeArrowheads="1"/>
          </p:cNvSpPr>
          <p:nvPr/>
        </p:nvSpPr>
        <p:spPr bwMode="auto">
          <a:xfrm>
            <a:off x="2529444" y="1124607"/>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21" name="Picture 20" title="External Systems View">
            <a:extLst>
              <a:ext uri="{FF2B5EF4-FFF2-40B4-BE49-F238E27FC236}">
                <a16:creationId xmlns:a16="http://schemas.microsoft.com/office/drawing/2014/main" id="{6D210ACD-530E-3D94-C5EA-D0F545B5771B}"/>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79050" y="750870"/>
            <a:ext cx="3231091" cy="3328323"/>
          </a:xfrm>
          <a:prstGeom prst="rect">
            <a:avLst/>
          </a:prstGeom>
          <a:noFill/>
          <a:ln>
            <a:noFill/>
          </a:ln>
        </p:spPr>
      </p:pic>
      <p:sp>
        <p:nvSpPr>
          <p:cNvPr id="22" name="TextBox 21">
            <a:extLst>
              <a:ext uri="{FF2B5EF4-FFF2-40B4-BE49-F238E27FC236}">
                <a16:creationId xmlns:a16="http://schemas.microsoft.com/office/drawing/2014/main" id="{1907A823-6DF4-903D-6224-902895C1D975}"/>
              </a:ext>
            </a:extLst>
          </p:cNvPr>
          <p:cNvSpPr txBox="1"/>
          <p:nvPr/>
        </p:nvSpPr>
        <p:spPr>
          <a:xfrm>
            <a:off x="7010852" y="4034068"/>
            <a:ext cx="5177973"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a:t>IDEF0 </a:t>
            </a:r>
            <a:r>
              <a:rPr lang="en-US" sz="1400" b="1" dirty="0">
                <a:solidFill>
                  <a:srgbClr val="C00000"/>
                </a:solidFill>
              </a:rPr>
              <a:t>provides structural integrity and preservation of flows </a:t>
            </a:r>
            <a:r>
              <a:rPr lang="en-US" sz="1400" dirty="0"/>
              <a:t>of controls (C), inputs (I), outputs (O) through functions/ activities/processes/tasks as performed by mechanisms (M) </a:t>
            </a:r>
          </a:p>
          <a:p>
            <a:pPr marL="285750" indent="-285750">
              <a:buFont typeface="Arial" panose="020B0604020202020204" pitchFamily="34" charset="0"/>
              <a:buChar char="•"/>
            </a:pPr>
            <a:r>
              <a:rPr lang="en-US" sz="1400" dirty="0"/>
              <a:t>Inputs, outputs, controls can be data, material, or energy</a:t>
            </a:r>
          </a:p>
          <a:p>
            <a:pPr marL="285750" indent="-285750">
              <a:buFont typeface="Arial" panose="020B0604020202020204" pitchFamily="34" charset="0"/>
              <a:buChar char="•"/>
            </a:pPr>
            <a:r>
              <a:rPr lang="en-US" sz="1400" b="1" dirty="0">
                <a:solidFill>
                  <a:srgbClr val="C00000"/>
                </a:solidFill>
              </a:rPr>
              <a:t>Mechanisms provide consumable and non-consumable resources to transform inputs and controls into outputs</a:t>
            </a:r>
          </a:p>
          <a:p>
            <a:pPr marL="285750" indent="-285750">
              <a:buFont typeface="Arial" panose="020B0604020202020204" pitchFamily="34" charset="0"/>
              <a:buChar char="•"/>
            </a:pPr>
            <a:r>
              <a:rPr lang="en-US" sz="1400" b="1" dirty="0">
                <a:solidFill>
                  <a:srgbClr val="C00000"/>
                </a:solidFill>
              </a:rPr>
              <a:t>IDEF0 does not represent control flows and is therefore not executable</a:t>
            </a:r>
          </a:p>
          <a:p>
            <a:pPr marL="285750" indent="-285750">
              <a:buFont typeface="Arial" panose="020B0604020202020204" pitchFamily="34" charset="0"/>
              <a:buChar char="•"/>
            </a:pPr>
            <a:r>
              <a:rPr lang="en-US" sz="1400" b="1" dirty="0">
                <a:solidFill>
                  <a:srgbClr val="C00000"/>
                </a:solidFill>
              </a:rPr>
              <a:t>Control flow models are executable</a:t>
            </a:r>
          </a:p>
          <a:p>
            <a:pPr marL="285750" indent="-285750">
              <a:buFont typeface="Arial" panose="020B0604020202020204" pitchFamily="34" charset="0"/>
              <a:buChar char="•"/>
            </a:pPr>
            <a:endParaRPr lang="en-US" sz="1400" dirty="0"/>
          </a:p>
        </p:txBody>
      </p:sp>
      <p:sp>
        <p:nvSpPr>
          <p:cNvPr id="9" name="Oval 8">
            <a:extLst>
              <a:ext uri="{FF2B5EF4-FFF2-40B4-BE49-F238E27FC236}">
                <a16:creationId xmlns:a16="http://schemas.microsoft.com/office/drawing/2014/main" id="{689A60AA-6083-08F8-3C66-D8CDD3D0493B}"/>
              </a:ext>
            </a:extLst>
          </p:cNvPr>
          <p:cNvSpPr/>
          <p:nvPr/>
        </p:nvSpPr>
        <p:spPr>
          <a:xfrm>
            <a:off x="5177973" y="2645040"/>
            <a:ext cx="1814497" cy="319401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C00000"/>
                </a:solidFill>
              </a:rPr>
              <a:t>V&amp;V the V&amp;V System</a:t>
            </a:r>
          </a:p>
          <a:p>
            <a:pPr algn="ctr"/>
            <a:endParaRPr lang="en-US" dirty="0">
              <a:solidFill>
                <a:srgbClr val="C00000"/>
              </a:solidFill>
            </a:endParaRPr>
          </a:p>
          <a:p>
            <a:pPr algn="ctr"/>
            <a:endParaRPr lang="en-US" dirty="0">
              <a:solidFill>
                <a:srgbClr val="C00000"/>
              </a:solidFill>
            </a:endParaRPr>
          </a:p>
          <a:p>
            <a:pPr algn="ctr"/>
            <a:endParaRPr lang="en-US" dirty="0">
              <a:solidFill>
                <a:srgbClr val="C00000"/>
              </a:solidFill>
            </a:endParaRPr>
          </a:p>
          <a:p>
            <a:pPr algn="ctr"/>
            <a:endParaRPr lang="en-US" dirty="0">
              <a:solidFill>
                <a:srgbClr val="C00000"/>
              </a:solidFill>
            </a:endParaRPr>
          </a:p>
          <a:p>
            <a:pPr algn="ctr"/>
            <a:endParaRPr lang="en-US" dirty="0">
              <a:solidFill>
                <a:srgbClr val="C00000"/>
              </a:solidFill>
            </a:endParaRPr>
          </a:p>
          <a:p>
            <a:pPr algn="ctr"/>
            <a:endParaRPr lang="en-US" dirty="0">
              <a:solidFill>
                <a:srgbClr val="C00000"/>
              </a:solidFill>
            </a:endParaRPr>
          </a:p>
          <a:p>
            <a:pPr algn="ctr"/>
            <a:endParaRPr lang="en-US" dirty="0">
              <a:solidFill>
                <a:srgbClr val="C00000"/>
              </a:solidFill>
            </a:endParaRPr>
          </a:p>
        </p:txBody>
      </p:sp>
      <p:sp>
        <p:nvSpPr>
          <p:cNvPr id="10" name="TextBox 9">
            <a:extLst>
              <a:ext uri="{FF2B5EF4-FFF2-40B4-BE49-F238E27FC236}">
                <a16:creationId xmlns:a16="http://schemas.microsoft.com/office/drawing/2014/main" id="{3B416331-36BD-568A-F260-E9E6E67BFFC4}"/>
              </a:ext>
            </a:extLst>
          </p:cNvPr>
          <p:cNvSpPr txBox="1"/>
          <p:nvPr/>
        </p:nvSpPr>
        <p:spPr>
          <a:xfrm>
            <a:off x="2991173" y="3124879"/>
            <a:ext cx="736099" cy="276999"/>
          </a:xfrm>
          <a:prstGeom prst="rect">
            <a:avLst/>
          </a:prstGeom>
          <a:noFill/>
        </p:spPr>
        <p:txBody>
          <a:bodyPr wrap="none" rtlCol="0">
            <a:spAutoFit/>
          </a:bodyPr>
          <a:lstStyle/>
          <a:p>
            <a:r>
              <a:rPr lang="en-US" sz="1200" b="1" dirty="0">
                <a:solidFill>
                  <a:srgbClr val="C00000"/>
                </a:solidFill>
              </a:rPr>
              <a:t>incl V&amp;V</a:t>
            </a:r>
          </a:p>
        </p:txBody>
      </p:sp>
      <p:sp>
        <p:nvSpPr>
          <p:cNvPr id="2" name="Slide Number Placeholder 1">
            <a:extLst>
              <a:ext uri="{FF2B5EF4-FFF2-40B4-BE49-F238E27FC236}">
                <a16:creationId xmlns:a16="http://schemas.microsoft.com/office/drawing/2014/main" id="{F888BCE9-5F18-FBB1-794C-78A872770A71}"/>
              </a:ext>
            </a:extLst>
          </p:cNvPr>
          <p:cNvSpPr>
            <a:spLocks noGrp="1"/>
          </p:cNvSpPr>
          <p:nvPr>
            <p:ph type="sldNum" sz="quarter" idx="13"/>
          </p:nvPr>
        </p:nvSpPr>
        <p:spPr/>
        <p:txBody>
          <a:bodyPr/>
          <a:lstStyle/>
          <a:p>
            <a:fld id="{12342C3A-DD85-7843-B416-BD52AB030D59}" type="slidenum">
              <a:rPr lang="en-US" smtClean="0"/>
              <a:pPr/>
              <a:t>26</a:t>
            </a:fld>
            <a:endParaRPr lang="en-US" dirty="0"/>
          </a:p>
        </p:txBody>
      </p:sp>
    </p:spTree>
    <p:extLst>
      <p:ext uri="{BB962C8B-B14F-4D97-AF65-F5344CB8AC3E}">
        <p14:creationId xmlns:p14="http://schemas.microsoft.com/office/powerpoint/2010/main" val="542054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961815-5FCA-806D-4972-EEA3C7A661F1}"/>
              </a:ext>
            </a:extLst>
          </p:cNvPr>
          <p:cNvSpPr>
            <a:spLocks noGrp="1"/>
          </p:cNvSpPr>
          <p:nvPr>
            <p:ph type="title"/>
          </p:nvPr>
        </p:nvSpPr>
        <p:spPr>
          <a:xfrm>
            <a:off x="1467979" y="158299"/>
            <a:ext cx="9735251" cy="560981"/>
          </a:xfrm>
        </p:spPr>
        <p:txBody>
          <a:bodyPr/>
          <a:lstStyle/>
          <a:p>
            <a:r>
              <a:rPr lang="en-US" dirty="0"/>
              <a:t>System-Level Design Activities:</a:t>
            </a:r>
          </a:p>
        </p:txBody>
      </p:sp>
      <p:sp>
        <p:nvSpPr>
          <p:cNvPr id="3" name="Rectangle 2">
            <a:extLst>
              <a:ext uri="{FF2B5EF4-FFF2-40B4-BE49-F238E27FC236}">
                <a16:creationId xmlns:a16="http://schemas.microsoft.com/office/drawing/2014/main" id="{A1BABB16-1C36-68CF-9524-E067F66276C3}"/>
              </a:ext>
            </a:extLst>
          </p:cNvPr>
          <p:cNvSpPr/>
          <p:nvPr/>
        </p:nvSpPr>
        <p:spPr>
          <a:xfrm>
            <a:off x="174" y="158299"/>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Rigor</a:t>
            </a:r>
          </a:p>
        </p:txBody>
      </p:sp>
      <p:sp>
        <p:nvSpPr>
          <p:cNvPr id="6" name="TextBox 5">
            <a:extLst>
              <a:ext uri="{FF2B5EF4-FFF2-40B4-BE49-F238E27FC236}">
                <a16:creationId xmlns:a16="http://schemas.microsoft.com/office/drawing/2014/main" id="{19A22A44-180B-9CDE-D8B2-C29B2ECB5943}"/>
              </a:ext>
            </a:extLst>
          </p:cNvPr>
          <p:cNvSpPr txBox="1"/>
          <p:nvPr/>
        </p:nvSpPr>
        <p:spPr>
          <a:xfrm>
            <a:off x="1334814" y="5959366"/>
            <a:ext cx="10384959" cy="369332"/>
          </a:xfrm>
          <a:prstGeom prst="rect">
            <a:avLst/>
          </a:prstGeom>
          <a:noFill/>
        </p:spPr>
        <p:txBody>
          <a:bodyPr wrap="none" rtlCol="0">
            <a:spAutoFit/>
          </a:bodyPr>
          <a:lstStyle/>
          <a:p>
            <a:r>
              <a:rPr lang="en-US" b="1" dirty="0">
                <a:solidFill>
                  <a:srgbClr val="C00000"/>
                </a:solidFill>
              </a:rPr>
              <a:t>D. M. </a:t>
            </a:r>
            <a:r>
              <a:rPr lang="en-US" b="1" dirty="0" err="1">
                <a:solidFill>
                  <a:srgbClr val="C00000"/>
                </a:solidFill>
              </a:rPr>
              <a:t>Buede</a:t>
            </a:r>
            <a:r>
              <a:rPr lang="en-US" b="1" dirty="0">
                <a:solidFill>
                  <a:srgbClr val="C00000"/>
                </a:solidFill>
              </a:rPr>
              <a:t> and W. D. Miller, </a:t>
            </a:r>
            <a:r>
              <a:rPr lang="en-US" b="1" i="1" dirty="0">
                <a:solidFill>
                  <a:srgbClr val="C00000"/>
                </a:solidFill>
              </a:rPr>
              <a:t>The Engineering Design of Systems: Models and Methods</a:t>
            </a:r>
            <a:r>
              <a:rPr lang="en-US" b="1" dirty="0">
                <a:solidFill>
                  <a:srgbClr val="C00000"/>
                </a:solidFill>
              </a:rPr>
              <a:t>, 3</a:t>
            </a:r>
            <a:r>
              <a:rPr lang="en-US" b="1" baseline="30000" dirty="0">
                <a:solidFill>
                  <a:srgbClr val="C00000"/>
                </a:solidFill>
              </a:rPr>
              <a:t>rd</a:t>
            </a:r>
            <a:r>
              <a:rPr lang="en-US" b="1" dirty="0">
                <a:solidFill>
                  <a:srgbClr val="C00000"/>
                </a:solidFill>
              </a:rPr>
              <a:t> ed, Wiley, 2016</a:t>
            </a:r>
          </a:p>
        </p:txBody>
      </p:sp>
      <p:sp>
        <p:nvSpPr>
          <p:cNvPr id="8" name="TextBox 7">
            <a:extLst>
              <a:ext uri="{FF2B5EF4-FFF2-40B4-BE49-F238E27FC236}">
                <a16:creationId xmlns:a16="http://schemas.microsoft.com/office/drawing/2014/main" id="{AB2041F3-C341-5E72-755B-016817C6C42B}"/>
              </a:ext>
            </a:extLst>
          </p:cNvPr>
          <p:cNvSpPr txBox="1"/>
          <p:nvPr/>
        </p:nvSpPr>
        <p:spPr>
          <a:xfrm>
            <a:off x="2183907" y="1375828"/>
            <a:ext cx="965329" cy="230832"/>
          </a:xfrm>
          <a:prstGeom prst="rect">
            <a:avLst/>
          </a:prstGeom>
          <a:noFill/>
        </p:spPr>
        <p:txBody>
          <a:bodyPr wrap="none" rtlCol="0">
            <a:spAutoFit/>
          </a:bodyPr>
          <a:lstStyle/>
          <a:p>
            <a:r>
              <a:rPr lang="en-US" sz="900" dirty="0"/>
              <a:t>/</a:t>
            </a:r>
            <a:r>
              <a:rPr lang="en-US" sz="900" dirty="0" err="1"/>
              <a:t>Environmentals</a:t>
            </a:r>
            <a:endParaRPr lang="en-US" sz="900" dirty="0"/>
          </a:p>
        </p:txBody>
      </p:sp>
      <p:pic>
        <p:nvPicPr>
          <p:cNvPr id="10" name="Picture 9" title="External Systems View">
            <a:extLst>
              <a:ext uri="{FF2B5EF4-FFF2-40B4-BE49-F238E27FC236}">
                <a16:creationId xmlns:a16="http://schemas.microsoft.com/office/drawing/2014/main" id="{0D3C7A0C-8A92-18D4-A6B7-F8142B90C20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586093" y="512684"/>
            <a:ext cx="3231091" cy="3328323"/>
          </a:xfrm>
          <a:prstGeom prst="rect">
            <a:avLst/>
          </a:prstGeom>
          <a:noFill/>
          <a:ln>
            <a:noFill/>
          </a:ln>
        </p:spPr>
      </p:pic>
      <p:sp>
        <p:nvSpPr>
          <p:cNvPr id="11" name="TextBox 10">
            <a:extLst>
              <a:ext uri="{FF2B5EF4-FFF2-40B4-BE49-F238E27FC236}">
                <a16:creationId xmlns:a16="http://schemas.microsoft.com/office/drawing/2014/main" id="{172679C8-E0B7-08ED-8857-966EB8F6B493}"/>
              </a:ext>
            </a:extLst>
          </p:cNvPr>
          <p:cNvSpPr txBox="1"/>
          <p:nvPr/>
        </p:nvSpPr>
        <p:spPr>
          <a:xfrm>
            <a:off x="7217895" y="3795882"/>
            <a:ext cx="5177973"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a:t>IDEF0 provides structural integrity and preservation of flows of controls (C), inputs (I), outputs (O) through functions/ activities/processes/tasks as performed by mechanisms (M).</a:t>
            </a:r>
            <a:endParaRPr lang="en-US" sz="1400" b="1" dirty="0">
              <a:solidFill>
                <a:srgbClr val="90152A"/>
              </a:solidFill>
            </a:endParaRPr>
          </a:p>
          <a:p>
            <a:pPr marL="285750" indent="-285750">
              <a:buFont typeface="Arial" panose="020B0604020202020204" pitchFamily="34" charset="0"/>
              <a:buChar char="•"/>
            </a:pPr>
            <a:r>
              <a:rPr lang="en-US" sz="1400" dirty="0"/>
              <a:t>Inputs, outputs, controls can be data, material, or energy</a:t>
            </a:r>
          </a:p>
          <a:p>
            <a:pPr marL="285750" indent="-285750">
              <a:buFont typeface="Arial" panose="020B0604020202020204" pitchFamily="34" charset="0"/>
              <a:buChar char="•"/>
            </a:pPr>
            <a:r>
              <a:rPr lang="en-US" sz="1400" dirty="0"/>
              <a:t>Mechanisms provide consumable and non-consumable resources to transform inputs and controls into outputs</a:t>
            </a:r>
          </a:p>
          <a:p>
            <a:pPr marL="285750" indent="-285750">
              <a:buFont typeface="Arial" panose="020B0604020202020204" pitchFamily="34" charset="0"/>
              <a:buChar char="•"/>
            </a:pPr>
            <a:r>
              <a:rPr lang="en-US" sz="1400" dirty="0"/>
              <a:t>IDEF0 does not represent control flows and is therefore not executable</a:t>
            </a:r>
          </a:p>
          <a:p>
            <a:pPr marL="285750" indent="-285750">
              <a:buFont typeface="Arial" panose="020B0604020202020204" pitchFamily="34" charset="0"/>
              <a:buChar char="•"/>
            </a:pPr>
            <a:r>
              <a:rPr lang="en-US" sz="1400" dirty="0"/>
              <a:t>Control flow models are executable</a:t>
            </a:r>
          </a:p>
          <a:p>
            <a:pPr marL="285750" indent="-285750">
              <a:buFont typeface="Arial" panose="020B0604020202020204" pitchFamily="34" charset="0"/>
              <a:buChar char="•"/>
            </a:pPr>
            <a:endParaRPr lang="en-US" sz="1400" dirty="0"/>
          </a:p>
        </p:txBody>
      </p:sp>
      <p:grpSp>
        <p:nvGrpSpPr>
          <p:cNvPr id="18" name="Group 17" title="V&amp;V">
            <a:extLst>
              <a:ext uri="{FF2B5EF4-FFF2-40B4-BE49-F238E27FC236}">
                <a16:creationId xmlns:a16="http://schemas.microsoft.com/office/drawing/2014/main" id="{31B4DD60-DCFE-8C7B-7F94-1659EE74B21B}"/>
              </a:ext>
            </a:extLst>
          </p:cNvPr>
          <p:cNvGrpSpPr/>
          <p:nvPr/>
        </p:nvGrpSpPr>
        <p:grpSpPr>
          <a:xfrm>
            <a:off x="121439" y="703430"/>
            <a:ext cx="7167128" cy="5135625"/>
            <a:chOff x="121439" y="703430"/>
            <a:chExt cx="7167128" cy="5135625"/>
          </a:xfrm>
        </p:grpSpPr>
        <p:pic>
          <p:nvPicPr>
            <p:cNvPr id="5" name="Picture 4" title="V&amp;V">
              <a:extLst>
                <a:ext uri="{FF2B5EF4-FFF2-40B4-BE49-F238E27FC236}">
                  <a16:creationId xmlns:a16="http://schemas.microsoft.com/office/drawing/2014/main" id="{40A7A4D2-5369-A7D4-BED1-6475412083B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0704" y="703430"/>
              <a:ext cx="6697191" cy="5135625"/>
            </a:xfrm>
            <a:prstGeom prst="rect">
              <a:avLst/>
            </a:prstGeom>
            <a:noFill/>
            <a:ln>
              <a:noFill/>
            </a:ln>
          </p:spPr>
        </p:pic>
        <p:sp>
          <p:nvSpPr>
            <p:cNvPr id="7" name="Oval 6">
              <a:extLst>
                <a:ext uri="{FF2B5EF4-FFF2-40B4-BE49-F238E27FC236}">
                  <a16:creationId xmlns:a16="http://schemas.microsoft.com/office/drawing/2014/main" id="{42F5D9FF-76B3-334A-BC05-944D9437DDA1}"/>
                </a:ext>
              </a:extLst>
            </p:cNvPr>
            <p:cNvSpPr/>
            <p:nvPr/>
          </p:nvSpPr>
          <p:spPr>
            <a:xfrm>
              <a:off x="5211192" y="4492439"/>
              <a:ext cx="2077375" cy="1029810"/>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C00000"/>
                  </a:solidFill>
                </a:rPr>
                <a:t>V&amp;V</a:t>
              </a:r>
            </a:p>
          </p:txBody>
        </p:sp>
        <p:sp>
          <p:nvSpPr>
            <p:cNvPr id="17" name="Oval Callout 16">
              <a:extLst>
                <a:ext uri="{FF2B5EF4-FFF2-40B4-BE49-F238E27FC236}">
                  <a16:creationId xmlns:a16="http://schemas.microsoft.com/office/drawing/2014/main" id="{E93CA809-FA59-217E-0586-5C4C63DD6F64}"/>
                </a:ext>
              </a:extLst>
            </p:cNvPr>
            <p:cNvSpPr/>
            <p:nvPr/>
          </p:nvSpPr>
          <p:spPr>
            <a:xfrm>
              <a:off x="121439" y="865246"/>
              <a:ext cx="1649691" cy="685601"/>
            </a:xfrm>
            <a:prstGeom prst="wedgeEllipseCallout">
              <a:avLst>
                <a:gd name="adj1" fmla="val 43738"/>
                <a:gd name="adj2" fmla="val 954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Next Slide</a:t>
              </a:r>
            </a:p>
          </p:txBody>
        </p:sp>
      </p:grpSp>
      <p:sp>
        <p:nvSpPr>
          <p:cNvPr id="19" name="TextBox 18">
            <a:extLst>
              <a:ext uri="{FF2B5EF4-FFF2-40B4-BE49-F238E27FC236}">
                <a16:creationId xmlns:a16="http://schemas.microsoft.com/office/drawing/2014/main" id="{58638A02-43ED-981A-5559-D8A154E5BF09}"/>
              </a:ext>
            </a:extLst>
          </p:cNvPr>
          <p:cNvSpPr txBox="1"/>
          <p:nvPr/>
        </p:nvSpPr>
        <p:spPr>
          <a:xfrm>
            <a:off x="7288567" y="115649"/>
            <a:ext cx="2260812" cy="646331"/>
          </a:xfrm>
          <a:prstGeom prst="rect">
            <a:avLst/>
          </a:prstGeom>
          <a:noFill/>
        </p:spPr>
        <p:txBody>
          <a:bodyPr wrap="none" rtlCol="0">
            <a:spAutoFit/>
          </a:bodyPr>
          <a:lstStyle/>
          <a:p>
            <a:r>
              <a:rPr lang="en-US" b="1" dirty="0"/>
              <a:t>Perform System-Level</a:t>
            </a:r>
          </a:p>
          <a:p>
            <a:r>
              <a:rPr lang="en-US" b="1" dirty="0"/>
              <a:t>Design Activities</a:t>
            </a:r>
          </a:p>
        </p:txBody>
      </p:sp>
      <p:sp>
        <p:nvSpPr>
          <p:cNvPr id="2" name="Slide Number Placeholder 1">
            <a:extLst>
              <a:ext uri="{FF2B5EF4-FFF2-40B4-BE49-F238E27FC236}">
                <a16:creationId xmlns:a16="http://schemas.microsoft.com/office/drawing/2014/main" id="{F888BCE9-5F18-FBB1-794C-78A872770A71}"/>
              </a:ext>
            </a:extLst>
          </p:cNvPr>
          <p:cNvSpPr>
            <a:spLocks noGrp="1"/>
          </p:cNvSpPr>
          <p:nvPr>
            <p:ph type="sldNum" sz="quarter" idx="13"/>
          </p:nvPr>
        </p:nvSpPr>
        <p:spPr/>
        <p:txBody>
          <a:bodyPr/>
          <a:lstStyle/>
          <a:p>
            <a:fld id="{12342C3A-DD85-7843-B416-BD52AB030D59}" type="slidenum">
              <a:rPr lang="en-US" smtClean="0"/>
              <a:pPr/>
              <a:t>27</a:t>
            </a:fld>
            <a:endParaRPr lang="en-US" dirty="0"/>
          </a:p>
        </p:txBody>
      </p:sp>
    </p:spTree>
    <p:extLst>
      <p:ext uri="{BB962C8B-B14F-4D97-AF65-F5344CB8AC3E}">
        <p14:creationId xmlns:p14="http://schemas.microsoft.com/office/powerpoint/2010/main" val="1631536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961815-5FCA-806D-4972-EEA3C7A661F1}"/>
              </a:ext>
            </a:extLst>
          </p:cNvPr>
          <p:cNvSpPr>
            <a:spLocks noGrp="1"/>
          </p:cNvSpPr>
          <p:nvPr>
            <p:ph type="title"/>
          </p:nvPr>
        </p:nvSpPr>
        <p:spPr>
          <a:xfrm>
            <a:off x="1625891" y="158299"/>
            <a:ext cx="9142332" cy="559304"/>
          </a:xfrm>
        </p:spPr>
        <p:txBody>
          <a:bodyPr/>
          <a:lstStyle/>
          <a:p>
            <a:r>
              <a:rPr lang="en-US" dirty="0"/>
              <a:t>System-Level Design Activities:</a:t>
            </a:r>
          </a:p>
        </p:txBody>
      </p:sp>
      <p:sp>
        <p:nvSpPr>
          <p:cNvPr id="5" name="Rectangle 4">
            <a:extLst>
              <a:ext uri="{FF2B5EF4-FFF2-40B4-BE49-F238E27FC236}">
                <a16:creationId xmlns:a16="http://schemas.microsoft.com/office/drawing/2014/main" id="{24DD58A0-4AA7-5849-02FE-656A7A716D40}"/>
              </a:ext>
            </a:extLst>
          </p:cNvPr>
          <p:cNvSpPr/>
          <p:nvPr/>
        </p:nvSpPr>
        <p:spPr>
          <a:xfrm>
            <a:off x="174" y="158299"/>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Rigor</a:t>
            </a:r>
          </a:p>
        </p:txBody>
      </p:sp>
      <p:sp>
        <p:nvSpPr>
          <p:cNvPr id="6" name="TextBox 5">
            <a:extLst>
              <a:ext uri="{FF2B5EF4-FFF2-40B4-BE49-F238E27FC236}">
                <a16:creationId xmlns:a16="http://schemas.microsoft.com/office/drawing/2014/main" id="{19A22A44-180B-9CDE-D8B2-C29B2ECB5943}"/>
              </a:ext>
            </a:extLst>
          </p:cNvPr>
          <p:cNvSpPr txBox="1"/>
          <p:nvPr/>
        </p:nvSpPr>
        <p:spPr>
          <a:xfrm>
            <a:off x="1334814" y="5959366"/>
            <a:ext cx="10384959" cy="369332"/>
          </a:xfrm>
          <a:prstGeom prst="rect">
            <a:avLst/>
          </a:prstGeom>
          <a:noFill/>
        </p:spPr>
        <p:txBody>
          <a:bodyPr wrap="none" rtlCol="0">
            <a:spAutoFit/>
          </a:bodyPr>
          <a:lstStyle/>
          <a:p>
            <a:r>
              <a:rPr lang="en-US" b="1" dirty="0">
                <a:solidFill>
                  <a:srgbClr val="C00000"/>
                </a:solidFill>
              </a:rPr>
              <a:t>D. M. </a:t>
            </a:r>
            <a:r>
              <a:rPr lang="en-US" b="1" dirty="0" err="1">
                <a:solidFill>
                  <a:srgbClr val="C00000"/>
                </a:solidFill>
              </a:rPr>
              <a:t>Buede</a:t>
            </a:r>
            <a:r>
              <a:rPr lang="en-US" b="1" dirty="0">
                <a:solidFill>
                  <a:srgbClr val="C00000"/>
                </a:solidFill>
              </a:rPr>
              <a:t> and W. D. Miller, </a:t>
            </a:r>
            <a:r>
              <a:rPr lang="en-US" b="1" i="1" dirty="0">
                <a:solidFill>
                  <a:srgbClr val="C00000"/>
                </a:solidFill>
              </a:rPr>
              <a:t>The Engineering Design of Systems: Models and Methods</a:t>
            </a:r>
            <a:r>
              <a:rPr lang="en-US" b="1" dirty="0">
                <a:solidFill>
                  <a:srgbClr val="C00000"/>
                </a:solidFill>
              </a:rPr>
              <a:t>, 3</a:t>
            </a:r>
            <a:r>
              <a:rPr lang="en-US" b="1" baseline="30000" dirty="0">
                <a:solidFill>
                  <a:srgbClr val="C00000"/>
                </a:solidFill>
              </a:rPr>
              <a:t>rd</a:t>
            </a:r>
            <a:r>
              <a:rPr lang="en-US" b="1" dirty="0">
                <a:solidFill>
                  <a:srgbClr val="C00000"/>
                </a:solidFill>
              </a:rPr>
              <a:t> ed, Wiley, 2016</a:t>
            </a:r>
          </a:p>
        </p:txBody>
      </p:sp>
      <p:grpSp>
        <p:nvGrpSpPr>
          <p:cNvPr id="9" name="Group 8" title="System-Level Design Activities">
            <a:extLst>
              <a:ext uri="{FF2B5EF4-FFF2-40B4-BE49-F238E27FC236}">
                <a16:creationId xmlns:a16="http://schemas.microsoft.com/office/drawing/2014/main" id="{0F6F8A8A-D6D5-D20A-5A92-FC2C1BAA8210}"/>
              </a:ext>
            </a:extLst>
          </p:cNvPr>
          <p:cNvGrpSpPr/>
          <p:nvPr/>
        </p:nvGrpSpPr>
        <p:grpSpPr>
          <a:xfrm>
            <a:off x="184636" y="774378"/>
            <a:ext cx="6573720" cy="5128213"/>
            <a:chOff x="2663302" y="831153"/>
            <a:chExt cx="6573720" cy="5128213"/>
          </a:xfrm>
        </p:grpSpPr>
        <p:pic>
          <p:nvPicPr>
            <p:cNvPr id="3" name="Picture 2" title="System-Level Design Activities">
              <a:extLst>
                <a:ext uri="{FF2B5EF4-FFF2-40B4-BE49-F238E27FC236}">
                  <a16:creationId xmlns:a16="http://schemas.microsoft.com/office/drawing/2014/main" id="{CF55F4E0-026A-9C98-63AC-AD8EACC76EB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3302" y="831153"/>
              <a:ext cx="6573720" cy="5076373"/>
            </a:xfrm>
            <a:prstGeom prst="rect">
              <a:avLst/>
            </a:prstGeom>
            <a:noFill/>
            <a:ln>
              <a:noFill/>
            </a:ln>
          </p:spPr>
        </p:pic>
        <p:sp>
          <p:nvSpPr>
            <p:cNvPr id="7" name="Oval 6">
              <a:extLst>
                <a:ext uri="{FF2B5EF4-FFF2-40B4-BE49-F238E27FC236}">
                  <a16:creationId xmlns:a16="http://schemas.microsoft.com/office/drawing/2014/main" id="{390DCE10-477B-8992-0C35-FEA2370106A4}"/>
                </a:ext>
              </a:extLst>
            </p:cNvPr>
            <p:cNvSpPr/>
            <p:nvPr/>
          </p:nvSpPr>
          <p:spPr>
            <a:xfrm>
              <a:off x="4374038" y="5586171"/>
              <a:ext cx="1998482" cy="37319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8" name="Oval 7">
              <a:extLst>
                <a:ext uri="{FF2B5EF4-FFF2-40B4-BE49-F238E27FC236}">
                  <a16:creationId xmlns:a16="http://schemas.microsoft.com/office/drawing/2014/main" id="{038A8094-08E4-4676-2D32-FC978A554461}"/>
                </a:ext>
              </a:extLst>
            </p:cNvPr>
            <p:cNvSpPr/>
            <p:nvPr/>
          </p:nvSpPr>
          <p:spPr>
            <a:xfrm>
              <a:off x="5537479" y="2969023"/>
              <a:ext cx="2494158" cy="1357879"/>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C00000"/>
                  </a:solidFill>
                </a:rPr>
                <a:t>V&amp;V</a:t>
              </a:r>
            </a:p>
          </p:txBody>
        </p:sp>
      </p:grpSp>
      <p:pic>
        <p:nvPicPr>
          <p:cNvPr id="10" name="Picture 9" title="System Level Design Problem">
            <a:extLst>
              <a:ext uri="{FF2B5EF4-FFF2-40B4-BE49-F238E27FC236}">
                <a16:creationId xmlns:a16="http://schemas.microsoft.com/office/drawing/2014/main" id="{81FF51E5-3BAD-180F-0290-4C82C93895D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31843" y="717603"/>
            <a:ext cx="3231091" cy="3328323"/>
          </a:xfrm>
          <a:prstGeom prst="rect">
            <a:avLst/>
          </a:prstGeom>
          <a:noFill/>
          <a:ln>
            <a:noFill/>
          </a:ln>
        </p:spPr>
      </p:pic>
      <p:sp>
        <p:nvSpPr>
          <p:cNvPr id="11" name="TextBox 10">
            <a:extLst>
              <a:ext uri="{FF2B5EF4-FFF2-40B4-BE49-F238E27FC236}">
                <a16:creationId xmlns:a16="http://schemas.microsoft.com/office/drawing/2014/main" id="{7DA2088C-2C5A-86E1-81C0-0DC6CBB52AD0}"/>
              </a:ext>
            </a:extLst>
          </p:cNvPr>
          <p:cNvSpPr txBox="1"/>
          <p:nvPr/>
        </p:nvSpPr>
        <p:spPr>
          <a:xfrm>
            <a:off x="6935365" y="4010463"/>
            <a:ext cx="5177973"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a:t>IDEF0 provides structural integrity and preservation of flows of controls (C), inputs (I), outputs (O) through functions/ activities/processes/tasks as performed by mechanisms (M).</a:t>
            </a:r>
            <a:endParaRPr lang="en-US" sz="1400" b="1" dirty="0">
              <a:solidFill>
                <a:srgbClr val="90152A"/>
              </a:solidFill>
            </a:endParaRPr>
          </a:p>
          <a:p>
            <a:pPr marL="285750" indent="-285750">
              <a:buFont typeface="Arial" panose="020B0604020202020204" pitchFamily="34" charset="0"/>
              <a:buChar char="•"/>
            </a:pPr>
            <a:r>
              <a:rPr lang="en-US" sz="1400" dirty="0"/>
              <a:t>Inputs, outputs, controls can be data, material, or energy</a:t>
            </a:r>
          </a:p>
          <a:p>
            <a:pPr marL="285750" indent="-285750">
              <a:buFont typeface="Arial" panose="020B0604020202020204" pitchFamily="34" charset="0"/>
              <a:buChar char="•"/>
            </a:pPr>
            <a:r>
              <a:rPr lang="en-US" sz="1400" dirty="0"/>
              <a:t>Mechanisms provide consumable and non-consumable resources to transform inputs and controls into outputs</a:t>
            </a:r>
          </a:p>
          <a:p>
            <a:pPr marL="285750" indent="-285750">
              <a:buFont typeface="Arial" panose="020B0604020202020204" pitchFamily="34" charset="0"/>
              <a:buChar char="•"/>
            </a:pPr>
            <a:r>
              <a:rPr lang="en-US" sz="1400" dirty="0"/>
              <a:t>IDEF0 does not represent control flows and is therefore not executable</a:t>
            </a:r>
          </a:p>
          <a:p>
            <a:pPr marL="285750" indent="-285750">
              <a:buFont typeface="Arial" panose="020B0604020202020204" pitchFamily="34" charset="0"/>
              <a:buChar char="•"/>
            </a:pPr>
            <a:r>
              <a:rPr lang="en-US" sz="1400" dirty="0"/>
              <a:t>Control flow models are executable</a:t>
            </a:r>
          </a:p>
          <a:p>
            <a:pPr marL="285750" indent="-285750">
              <a:buFont typeface="Arial" panose="020B0604020202020204" pitchFamily="34" charset="0"/>
              <a:buChar char="•"/>
            </a:pPr>
            <a:endParaRPr lang="en-US" sz="1400" dirty="0"/>
          </a:p>
        </p:txBody>
      </p:sp>
      <p:sp>
        <p:nvSpPr>
          <p:cNvPr id="12" name="TextBox 11">
            <a:extLst>
              <a:ext uri="{FF2B5EF4-FFF2-40B4-BE49-F238E27FC236}">
                <a16:creationId xmlns:a16="http://schemas.microsoft.com/office/drawing/2014/main" id="{E8D1A1B2-243F-DA4A-B659-6359FF54BFF6}"/>
              </a:ext>
            </a:extLst>
          </p:cNvPr>
          <p:cNvSpPr txBox="1"/>
          <p:nvPr/>
        </p:nvSpPr>
        <p:spPr>
          <a:xfrm>
            <a:off x="7555207" y="117251"/>
            <a:ext cx="2109232" cy="646331"/>
          </a:xfrm>
          <a:prstGeom prst="rect">
            <a:avLst/>
          </a:prstGeom>
          <a:noFill/>
        </p:spPr>
        <p:txBody>
          <a:bodyPr wrap="none" rtlCol="0">
            <a:spAutoFit/>
          </a:bodyPr>
          <a:lstStyle/>
          <a:p>
            <a:r>
              <a:rPr lang="en-US" b="1" dirty="0"/>
              <a:t>Define System-Level</a:t>
            </a:r>
          </a:p>
          <a:p>
            <a:r>
              <a:rPr lang="en-US" b="1" dirty="0"/>
              <a:t>Design Problem</a:t>
            </a:r>
          </a:p>
        </p:txBody>
      </p:sp>
      <p:sp>
        <p:nvSpPr>
          <p:cNvPr id="2" name="Slide Number Placeholder 1">
            <a:extLst>
              <a:ext uri="{FF2B5EF4-FFF2-40B4-BE49-F238E27FC236}">
                <a16:creationId xmlns:a16="http://schemas.microsoft.com/office/drawing/2014/main" id="{F888BCE9-5F18-FBB1-794C-78A872770A71}"/>
              </a:ext>
            </a:extLst>
          </p:cNvPr>
          <p:cNvSpPr>
            <a:spLocks noGrp="1"/>
          </p:cNvSpPr>
          <p:nvPr>
            <p:ph type="sldNum" sz="quarter" idx="13"/>
          </p:nvPr>
        </p:nvSpPr>
        <p:spPr/>
        <p:txBody>
          <a:bodyPr/>
          <a:lstStyle/>
          <a:p>
            <a:fld id="{12342C3A-DD85-7843-B416-BD52AB030D59}" type="slidenum">
              <a:rPr lang="en-US" smtClean="0"/>
              <a:pPr/>
              <a:t>28</a:t>
            </a:fld>
            <a:endParaRPr lang="en-US" dirty="0"/>
          </a:p>
        </p:txBody>
      </p:sp>
    </p:spTree>
    <p:extLst>
      <p:ext uri="{BB962C8B-B14F-4D97-AF65-F5344CB8AC3E}">
        <p14:creationId xmlns:p14="http://schemas.microsoft.com/office/powerpoint/2010/main" val="566609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961815-5FCA-806D-4972-EEA3C7A661F1}"/>
              </a:ext>
            </a:extLst>
          </p:cNvPr>
          <p:cNvSpPr>
            <a:spLocks noGrp="1"/>
          </p:cNvSpPr>
          <p:nvPr>
            <p:ph type="title"/>
          </p:nvPr>
        </p:nvSpPr>
        <p:spPr>
          <a:xfrm>
            <a:off x="1475361" y="42767"/>
            <a:ext cx="9735251" cy="973069"/>
          </a:xfrm>
        </p:spPr>
        <p:txBody>
          <a:bodyPr/>
          <a:lstStyle/>
          <a:p>
            <a:r>
              <a:rPr lang="en-US" dirty="0"/>
              <a:t>System-Level Design Activities – Develop Qualification System: Structural Model</a:t>
            </a:r>
          </a:p>
        </p:txBody>
      </p:sp>
      <p:sp>
        <p:nvSpPr>
          <p:cNvPr id="3" name="Rectangle 2">
            <a:extLst>
              <a:ext uri="{FF2B5EF4-FFF2-40B4-BE49-F238E27FC236}">
                <a16:creationId xmlns:a16="http://schemas.microsoft.com/office/drawing/2014/main" id="{5133FD1E-1592-AA6C-A922-FFCEC58B5CD6}"/>
              </a:ext>
            </a:extLst>
          </p:cNvPr>
          <p:cNvSpPr/>
          <p:nvPr/>
        </p:nvSpPr>
        <p:spPr>
          <a:xfrm>
            <a:off x="174" y="158299"/>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Rigor</a:t>
            </a:r>
          </a:p>
        </p:txBody>
      </p:sp>
      <p:sp>
        <p:nvSpPr>
          <p:cNvPr id="6" name="TextBox 5">
            <a:extLst>
              <a:ext uri="{FF2B5EF4-FFF2-40B4-BE49-F238E27FC236}">
                <a16:creationId xmlns:a16="http://schemas.microsoft.com/office/drawing/2014/main" id="{19A22A44-180B-9CDE-D8B2-C29B2ECB5943}"/>
              </a:ext>
            </a:extLst>
          </p:cNvPr>
          <p:cNvSpPr txBox="1"/>
          <p:nvPr/>
        </p:nvSpPr>
        <p:spPr>
          <a:xfrm>
            <a:off x="1334814" y="5959366"/>
            <a:ext cx="10384959" cy="369332"/>
          </a:xfrm>
          <a:prstGeom prst="rect">
            <a:avLst/>
          </a:prstGeom>
          <a:noFill/>
        </p:spPr>
        <p:txBody>
          <a:bodyPr wrap="none" rtlCol="0">
            <a:spAutoFit/>
          </a:bodyPr>
          <a:lstStyle/>
          <a:p>
            <a:r>
              <a:rPr lang="en-US" b="1" dirty="0">
                <a:solidFill>
                  <a:srgbClr val="C00000"/>
                </a:solidFill>
              </a:rPr>
              <a:t>D. M. </a:t>
            </a:r>
            <a:r>
              <a:rPr lang="en-US" b="1" dirty="0" err="1">
                <a:solidFill>
                  <a:srgbClr val="C00000"/>
                </a:solidFill>
              </a:rPr>
              <a:t>Buede</a:t>
            </a:r>
            <a:r>
              <a:rPr lang="en-US" b="1" dirty="0">
                <a:solidFill>
                  <a:srgbClr val="C00000"/>
                </a:solidFill>
              </a:rPr>
              <a:t> and W. D. Miller, </a:t>
            </a:r>
            <a:r>
              <a:rPr lang="en-US" b="1" i="1" dirty="0">
                <a:solidFill>
                  <a:srgbClr val="C00000"/>
                </a:solidFill>
              </a:rPr>
              <a:t>The Engineering Design of Systems: Models and Methods</a:t>
            </a:r>
            <a:r>
              <a:rPr lang="en-US" b="1" dirty="0">
                <a:solidFill>
                  <a:srgbClr val="C00000"/>
                </a:solidFill>
              </a:rPr>
              <a:t>, 3</a:t>
            </a:r>
            <a:r>
              <a:rPr lang="en-US" b="1" baseline="30000" dirty="0">
                <a:solidFill>
                  <a:srgbClr val="C00000"/>
                </a:solidFill>
              </a:rPr>
              <a:t>rd</a:t>
            </a:r>
            <a:r>
              <a:rPr lang="en-US" b="1" dirty="0">
                <a:solidFill>
                  <a:srgbClr val="C00000"/>
                </a:solidFill>
              </a:rPr>
              <a:t> ed, Wiley, 2016</a:t>
            </a:r>
          </a:p>
        </p:txBody>
      </p:sp>
      <p:pic>
        <p:nvPicPr>
          <p:cNvPr id="7" name="Picture 6" title="Structural Model">
            <a:extLst>
              <a:ext uri="{FF2B5EF4-FFF2-40B4-BE49-F238E27FC236}">
                <a16:creationId xmlns:a16="http://schemas.microsoft.com/office/drawing/2014/main" id="{01137248-3AA3-30EC-DEA7-1AC6E599E42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14176" y="682367"/>
            <a:ext cx="3231091" cy="3328323"/>
          </a:xfrm>
          <a:prstGeom prst="rect">
            <a:avLst/>
          </a:prstGeom>
          <a:noFill/>
          <a:ln>
            <a:noFill/>
          </a:ln>
        </p:spPr>
      </p:pic>
      <p:sp>
        <p:nvSpPr>
          <p:cNvPr id="8" name="TextBox 7">
            <a:extLst>
              <a:ext uri="{FF2B5EF4-FFF2-40B4-BE49-F238E27FC236}">
                <a16:creationId xmlns:a16="http://schemas.microsoft.com/office/drawing/2014/main" id="{E13503B2-21E6-4182-1B64-1341794BA00C}"/>
              </a:ext>
            </a:extLst>
          </p:cNvPr>
          <p:cNvSpPr txBox="1"/>
          <p:nvPr/>
        </p:nvSpPr>
        <p:spPr>
          <a:xfrm>
            <a:off x="6897384" y="3866485"/>
            <a:ext cx="5177973" cy="2462213"/>
          </a:xfrm>
          <a:prstGeom prst="rect">
            <a:avLst/>
          </a:prstGeom>
          <a:noFill/>
        </p:spPr>
        <p:txBody>
          <a:bodyPr wrap="square" rtlCol="0">
            <a:spAutoFit/>
          </a:bodyPr>
          <a:lstStyle/>
          <a:p>
            <a:pPr marL="285750" indent="-285750">
              <a:buFont typeface="Arial" panose="020B0604020202020204" pitchFamily="34" charset="0"/>
              <a:buChar char="•"/>
            </a:pPr>
            <a:r>
              <a:rPr lang="en-US" sz="1400" dirty="0"/>
              <a:t>IDEF0 provides structural integrity and preservation of flows of controls (C), inputs (I), outputs (O) through functions/ activities/processes/tasks as performed by mechanisms (M) </a:t>
            </a:r>
            <a:r>
              <a:rPr lang="en-US" sz="1400" b="1" dirty="0">
                <a:solidFill>
                  <a:srgbClr val="C00000"/>
                </a:solidFill>
              </a:rPr>
              <a:t>as well for development of the qualification system.</a:t>
            </a:r>
          </a:p>
          <a:p>
            <a:pPr marL="285750" indent="-285750">
              <a:buFont typeface="Arial" panose="020B0604020202020204" pitchFamily="34" charset="0"/>
              <a:buChar char="•"/>
            </a:pPr>
            <a:r>
              <a:rPr lang="en-US" sz="1400" dirty="0"/>
              <a:t>Inputs, outputs, controls can be data, material, or energy</a:t>
            </a:r>
          </a:p>
          <a:p>
            <a:pPr marL="285750" indent="-285750">
              <a:buFont typeface="Arial" panose="020B0604020202020204" pitchFamily="34" charset="0"/>
              <a:buChar char="•"/>
            </a:pPr>
            <a:r>
              <a:rPr lang="en-US" sz="1400" dirty="0"/>
              <a:t>Mechanisms provide consumable and non-consumable resources to transform inputs and controls into outputs</a:t>
            </a:r>
          </a:p>
          <a:p>
            <a:pPr marL="285750" indent="-285750">
              <a:buFont typeface="Arial" panose="020B0604020202020204" pitchFamily="34" charset="0"/>
              <a:buChar char="•"/>
            </a:pPr>
            <a:r>
              <a:rPr lang="en-US" sz="1400" dirty="0"/>
              <a:t>IDEF0 does not represent control flows and is therefore not executable</a:t>
            </a:r>
          </a:p>
          <a:p>
            <a:pPr marL="285750" indent="-285750">
              <a:buFont typeface="Arial" panose="020B0604020202020204" pitchFamily="34" charset="0"/>
              <a:buChar char="•"/>
            </a:pPr>
            <a:r>
              <a:rPr lang="en-US" sz="1400" dirty="0"/>
              <a:t>Control flow models are executable</a:t>
            </a:r>
          </a:p>
          <a:p>
            <a:pPr marL="285750" indent="-285750">
              <a:buFont typeface="Arial" panose="020B0604020202020204" pitchFamily="34" charset="0"/>
              <a:buChar char="•"/>
            </a:pPr>
            <a:endParaRPr lang="en-US" sz="1400" dirty="0"/>
          </a:p>
        </p:txBody>
      </p:sp>
      <p:grpSp>
        <p:nvGrpSpPr>
          <p:cNvPr id="12" name="Group 11" title="Develop Qualification System">
            <a:extLst>
              <a:ext uri="{FF2B5EF4-FFF2-40B4-BE49-F238E27FC236}">
                <a16:creationId xmlns:a16="http://schemas.microsoft.com/office/drawing/2014/main" id="{3A60624E-6082-3ABC-4B58-A4AC82AD6990}"/>
              </a:ext>
            </a:extLst>
          </p:cNvPr>
          <p:cNvGrpSpPr/>
          <p:nvPr/>
        </p:nvGrpSpPr>
        <p:grpSpPr>
          <a:xfrm>
            <a:off x="549036" y="1015836"/>
            <a:ext cx="6256537" cy="4601423"/>
            <a:chOff x="549036" y="1015836"/>
            <a:chExt cx="6256537" cy="4601423"/>
          </a:xfrm>
        </p:grpSpPr>
        <p:pic>
          <p:nvPicPr>
            <p:cNvPr id="5" name="Picture 4" title="Develop Qualification System">
              <a:extLst>
                <a:ext uri="{FF2B5EF4-FFF2-40B4-BE49-F238E27FC236}">
                  <a16:creationId xmlns:a16="http://schemas.microsoft.com/office/drawing/2014/main" id="{A2F0BCF1-30FF-2F5A-D22C-C691F736116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97071" y="1015836"/>
              <a:ext cx="5960918" cy="4601423"/>
            </a:xfrm>
            <a:prstGeom prst="rect">
              <a:avLst/>
            </a:prstGeom>
            <a:noFill/>
            <a:ln>
              <a:noFill/>
            </a:ln>
          </p:spPr>
        </p:pic>
        <p:sp>
          <p:nvSpPr>
            <p:cNvPr id="9" name="Oval 8">
              <a:extLst>
                <a:ext uri="{FF2B5EF4-FFF2-40B4-BE49-F238E27FC236}">
                  <a16:creationId xmlns:a16="http://schemas.microsoft.com/office/drawing/2014/main" id="{025F9EC9-3804-372D-C001-77D0AE21A5E2}"/>
                </a:ext>
              </a:extLst>
            </p:cNvPr>
            <p:cNvSpPr/>
            <p:nvPr/>
          </p:nvSpPr>
          <p:spPr>
            <a:xfrm rot="1695526">
              <a:off x="549036" y="2842358"/>
              <a:ext cx="6256537" cy="1703824"/>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F888BCE9-5F18-FBB1-794C-78A872770A71}"/>
              </a:ext>
            </a:extLst>
          </p:cNvPr>
          <p:cNvSpPr>
            <a:spLocks noGrp="1"/>
          </p:cNvSpPr>
          <p:nvPr>
            <p:ph type="sldNum" sz="quarter" idx="13"/>
          </p:nvPr>
        </p:nvSpPr>
        <p:spPr/>
        <p:txBody>
          <a:bodyPr/>
          <a:lstStyle/>
          <a:p>
            <a:fld id="{12342C3A-DD85-7843-B416-BD52AB030D59}" type="slidenum">
              <a:rPr lang="en-US" smtClean="0"/>
              <a:pPr/>
              <a:t>29</a:t>
            </a:fld>
            <a:endParaRPr lang="en-US" dirty="0"/>
          </a:p>
        </p:txBody>
      </p:sp>
    </p:spTree>
    <p:extLst>
      <p:ext uri="{BB962C8B-B14F-4D97-AF65-F5344CB8AC3E}">
        <p14:creationId xmlns:p14="http://schemas.microsoft.com/office/powerpoint/2010/main" val="2728379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20443" y="192385"/>
            <a:ext cx="8080505" cy="535863"/>
          </a:xfrm>
        </p:spPr>
        <p:txBody>
          <a:bodyPr/>
          <a:lstStyle/>
          <a:p>
            <a:r>
              <a:rPr lang="en-US" dirty="0"/>
              <a:t>Bottom Line Up Front</a:t>
            </a:r>
          </a:p>
        </p:txBody>
      </p:sp>
      <p:sp>
        <p:nvSpPr>
          <p:cNvPr id="5" name="Rectangle 4">
            <a:extLst>
              <a:ext uri="{FF2B5EF4-FFF2-40B4-BE49-F238E27FC236}">
                <a16:creationId xmlns:a16="http://schemas.microsoft.com/office/drawing/2014/main" id="{1F5D5A18-373C-81EA-9FFC-271577CCA91B}"/>
              </a:ext>
            </a:extLst>
          </p:cNvPr>
          <p:cNvSpPr/>
          <p:nvPr/>
        </p:nvSpPr>
        <p:spPr>
          <a:xfrm>
            <a:off x="0" y="124567"/>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BLUF</a:t>
            </a:r>
          </a:p>
        </p:txBody>
      </p:sp>
      <p:sp>
        <p:nvSpPr>
          <p:cNvPr id="3" name="Text Placeholder 2"/>
          <p:cNvSpPr>
            <a:spLocks noGrp="1"/>
          </p:cNvSpPr>
          <p:nvPr>
            <p:ph type="body" sz="quarter" idx="12"/>
          </p:nvPr>
        </p:nvSpPr>
        <p:spPr>
          <a:xfrm>
            <a:off x="-32171" y="740880"/>
            <a:ext cx="12021186" cy="5838824"/>
          </a:xfrm>
          <a:solidFill>
            <a:schemeClr val="bg1"/>
          </a:solidFill>
        </p:spPr>
        <p:txBody>
          <a:bodyPr/>
          <a:lstStyle/>
          <a:p>
            <a:pPr marL="342900" indent="-342900">
              <a:buFont typeface="Arial"/>
              <a:buChar char="•"/>
            </a:pPr>
            <a:r>
              <a:rPr lang="en-US" b="1" dirty="0">
                <a:solidFill>
                  <a:srgbClr val="C00000"/>
                </a:solidFill>
              </a:rPr>
              <a:t>Dynamic innovation </a:t>
            </a:r>
            <a:r>
              <a:rPr lang="en-US" dirty="0"/>
              <a:t>is a multi-faceted approach with concrete action plans to accelerate synergistic innovation across multiple fields towards a balanced set of dynamic, evolving complex objectives.</a:t>
            </a:r>
          </a:p>
          <a:p>
            <a:pPr marL="800100" lvl="1" indent="-342900">
              <a:buFont typeface="Arial"/>
              <a:buChar char="•"/>
            </a:pPr>
            <a:r>
              <a:rPr lang="en-US" dirty="0"/>
              <a:t>The Next Generation Air Transportation System (NextGen) is the FAA’s ongoing infrastructure program implementing major new technologies and capabilities, leading to a new way of managing air traffic using Trajectory Based Operations.</a:t>
            </a:r>
          </a:p>
          <a:p>
            <a:pPr marL="800100" lvl="1" indent="-342900">
              <a:buFont typeface="Arial"/>
              <a:buChar char="•"/>
            </a:pPr>
            <a:r>
              <a:rPr lang="en-US" dirty="0"/>
              <a:t>NextGen is a series of interlinked programs, portfolios, systems, policies, and procedures that are fundamentally changing aviation communications, navigation, and surveillance. Within its scope are airport infrastructure improvements, new air traffic management technologies and procedures, and environmental, safety, and security-related enhancements.</a:t>
            </a:r>
          </a:p>
          <a:p>
            <a:pPr marL="342900" indent="-342900">
              <a:buFont typeface="Arial"/>
              <a:buChar char="•"/>
            </a:pPr>
            <a:r>
              <a:rPr lang="en-US" b="1" dirty="0">
                <a:solidFill>
                  <a:srgbClr val="C00000"/>
                </a:solidFill>
              </a:rPr>
              <a:t>Rigor</a:t>
            </a:r>
            <a:r>
              <a:rPr lang="en-US" dirty="0"/>
              <a:t> is defined as “the quality or state of being very exact, careful, or strict” (Merriam-Webster, 2017).</a:t>
            </a:r>
          </a:p>
          <a:p>
            <a:pPr marL="800100" lvl="1" indent="-342900">
              <a:buFont typeface="Arial"/>
              <a:buChar char="•"/>
            </a:pPr>
            <a:r>
              <a:rPr lang="en-US" dirty="0"/>
              <a:t>“Scrupulous adherence to established standards for conduct of work” (NASA Final Report of the Return to Flight Task Group, Appendix A.2, 2005).</a:t>
            </a:r>
          </a:p>
          <a:p>
            <a:pPr marL="800100" lvl="1" indent="-342900">
              <a:buFont typeface="Arial"/>
              <a:buChar char="•"/>
            </a:pPr>
            <a:r>
              <a:rPr lang="en-US" dirty="0"/>
              <a:t>We need to be mindful of </a:t>
            </a:r>
            <a:r>
              <a:rPr lang="en-US" i="1" dirty="0"/>
              <a:t>precision </a:t>
            </a:r>
            <a:r>
              <a:rPr lang="en-US" dirty="0"/>
              <a:t>as a key characteristic of rigor. What level of precision is acceptable to stakeholders?</a:t>
            </a:r>
          </a:p>
          <a:p>
            <a:pPr marL="342900" indent="-342900">
              <a:buFont typeface="Arial"/>
              <a:buChar char="•"/>
            </a:pPr>
            <a:r>
              <a:rPr lang="en-US" b="1" dirty="0">
                <a:solidFill>
                  <a:srgbClr val="C00000"/>
                </a:solidFill>
              </a:rPr>
              <a:t>Frameworks and measures </a:t>
            </a:r>
            <a:r>
              <a:rPr lang="en-US" dirty="0"/>
              <a:t>assess the question of “how are we doing”?</a:t>
            </a:r>
          </a:p>
          <a:p>
            <a:pPr marL="800100" lvl="1" indent="-342900">
              <a:buFont typeface="Arial"/>
              <a:buChar char="•"/>
            </a:pPr>
            <a:r>
              <a:rPr lang="en-US" dirty="0"/>
              <a:t>Quality, velocity/agility, user experience, knowledge transfer, and adoption (Systems Engineering Research Center SERC 2020).</a:t>
            </a:r>
          </a:p>
          <a:p>
            <a:pPr marL="800100" lvl="1" indent="-342900">
              <a:buFont typeface="Arial"/>
              <a:buChar char="•"/>
            </a:pPr>
            <a:r>
              <a:rPr lang="en-US" dirty="0"/>
              <a:t>Product quality/functional correctness; process effectiveness, efficiency, speed; technology effectiveness/performance (PSM Digital Engineering Measurement Framework 2022).</a:t>
            </a:r>
          </a:p>
          <a:p>
            <a:pPr marL="342900" indent="-342900">
              <a:buFont typeface="Arial"/>
              <a:buChar char="•"/>
            </a:pPr>
            <a:r>
              <a:rPr lang="en-US" b="1" dirty="0">
                <a:solidFill>
                  <a:srgbClr val="C00000"/>
                </a:solidFill>
              </a:rPr>
              <a:t>V&amp;V </a:t>
            </a:r>
            <a:r>
              <a:rPr lang="en-US" dirty="0"/>
              <a:t>is at the affect of these pain points for dynamic innovation and rigor with needed assessment frameworks and measures.</a:t>
            </a:r>
          </a:p>
        </p:txBody>
      </p:sp>
      <p:sp>
        <p:nvSpPr>
          <p:cNvPr id="2" name="Slide Number Placeholder 1"/>
          <p:cNvSpPr>
            <a:spLocks noGrp="1"/>
          </p:cNvSpPr>
          <p:nvPr>
            <p:ph type="sldNum" sz="quarter" idx="13"/>
          </p:nvPr>
        </p:nvSpPr>
        <p:spPr/>
        <p:txBody>
          <a:bodyPr/>
          <a:lstStyle/>
          <a:p>
            <a:fld id="{12342C3A-DD85-7843-B416-BD52AB030D59}" type="slidenum">
              <a:rPr lang="en-US" smtClean="0"/>
              <a:pPr/>
              <a:t>3</a:t>
            </a:fld>
            <a:endParaRPr lang="en-US" dirty="0"/>
          </a:p>
        </p:txBody>
      </p:sp>
    </p:spTree>
    <p:extLst>
      <p:ext uri="{BB962C8B-B14F-4D97-AF65-F5344CB8AC3E}">
        <p14:creationId xmlns:p14="http://schemas.microsoft.com/office/powerpoint/2010/main" val="2917119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961815-5FCA-806D-4972-EEA3C7A661F1}"/>
              </a:ext>
            </a:extLst>
          </p:cNvPr>
          <p:cNvSpPr>
            <a:spLocks noGrp="1"/>
          </p:cNvSpPr>
          <p:nvPr>
            <p:ph type="title"/>
          </p:nvPr>
        </p:nvSpPr>
        <p:spPr>
          <a:xfrm>
            <a:off x="1475361" y="42767"/>
            <a:ext cx="9735251" cy="973069"/>
          </a:xfrm>
        </p:spPr>
        <p:txBody>
          <a:bodyPr/>
          <a:lstStyle/>
          <a:p>
            <a:r>
              <a:rPr lang="en-US" sz="2800" dirty="0"/>
              <a:t>Qualification System: Structural and Dynamic Executable Control Flow Views</a:t>
            </a:r>
          </a:p>
        </p:txBody>
      </p:sp>
      <p:sp>
        <p:nvSpPr>
          <p:cNvPr id="3" name="Rectangle 2">
            <a:extLst>
              <a:ext uri="{FF2B5EF4-FFF2-40B4-BE49-F238E27FC236}">
                <a16:creationId xmlns:a16="http://schemas.microsoft.com/office/drawing/2014/main" id="{5133FD1E-1592-AA6C-A922-FFCEC58B5CD6}"/>
              </a:ext>
            </a:extLst>
          </p:cNvPr>
          <p:cNvSpPr/>
          <p:nvPr/>
        </p:nvSpPr>
        <p:spPr>
          <a:xfrm>
            <a:off x="174" y="158299"/>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Rigor</a:t>
            </a:r>
          </a:p>
        </p:txBody>
      </p:sp>
      <p:pic>
        <p:nvPicPr>
          <p:cNvPr id="7" name="Picture 6" descr="A diagram of a house&#10;&#10;Description automatically generated with low confidence">
            <a:extLst>
              <a:ext uri="{FF2B5EF4-FFF2-40B4-BE49-F238E27FC236}">
                <a16:creationId xmlns:a16="http://schemas.microsoft.com/office/drawing/2014/main" id="{D56FF8DF-4662-EA80-2D27-FD0AF4E88D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7345102" y="775673"/>
            <a:ext cx="3425692" cy="5585215"/>
          </a:xfrm>
          <a:prstGeom prst="rect">
            <a:avLst/>
          </a:prstGeom>
        </p:spPr>
      </p:pic>
      <p:sp>
        <p:nvSpPr>
          <p:cNvPr id="6" name="TextBox 5">
            <a:extLst>
              <a:ext uri="{FF2B5EF4-FFF2-40B4-BE49-F238E27FC236}">
                <a16:creationId xmlns:a16="http://schemas.microsoft.com/office/drawing/2014/main" id="{19A22A44-180B-9CDE-D8B2-C29B2ECB5943}"/>
              </a:ext>
            </a:extLst>
          </p:cNvPr>
          <p:cNvSpPr txBox="1"/>
          <p:nvPr/>
        </p:nvSpPr>
        <p:spPr>
          <a:xfrm>
            <a:off x="1334814" y="5959366"/>
            <a:ext cx="10384959" cy="369332"/>
          </a:xfrm>
          <a:prstGeom prst="rect">
            <a:avLst/>
          </a:prstGeom>
          <a:noFill/>
        </p:spPr>
        <p:txBody>
          <a:bodyPr wrap="none" rtlCol="0">
            <a:spAutoFit/>
          </a:bodyPr>
          <a:lstStyle/>
          <a:p>
            <a:r>
              <a:rPr lang="en-US" b="1" dirty="0">
                <a:solidFill>
                  <a:srgbClr val="C00000"/>
                </a:solidFill>
              </a:rPr>
              <a:t>D. M. </a:t>
            </a:r>
            <a:r>
              <a:rPr lang="en-US" b="1" dirty="0" err="1">
                <a:solidFill>
                  <a:srgbClr val="C00000"/>
                </a:solidFill>
              </a:rPr>
              <a:t>Buede</a:t>
            </a:r>
            <a:r>
              <a:rPr lang="en-US" b="1" dirty="0">
                <a:solidFill>
                  <a:srgbClr val="C00000"/>
                </a:solidFill>
              </a:rPr>
              <a:t> and W. D. Miller, </a:t>
            </a:r>
            <a:r>
              <a:rPr lang="en-US" b="1" i="1" dirty="0">
                <a:solidFill>
                  <a:srgbClr val="C00000"/>
                </a:solidFill>
              </a:rPr>
              <a:t>The Engineering Design of Systems: Models and Methods</a:t>
            </a:r>
            <a:r>
              <a:rPr lang="en-US" b="1" dirty="0">
                <a:solidFill>
                  <a:srgbClr val="C00000"/>
                </a:solidFill>
              </a:rPr>
              <a:t>, 3</a:t>
            </a:r>
            <a:r>
              <a:rPr lang="en-US" b="1" baseline="30000" dirty="0">
                <a:solidFill>
                  <a:srgbClr val="C00000"/>
                </a:solidFill>
              </a:rPr>
              <a:t>rd</a:t>
            </a:r>
            <a:r>
              <a:rPr lang="en-US" b="1" dirty="0">
                <a:solidFill>
                  <a:srgbClr val="C00000"/>
                </a:solidFill>
              </a:rPr>
              <a:t> ed, Wiley, 2016</a:t>
            </a:r>
          </a:p>
        </p:txBody>
      </p:sp>
      <p:sp>
        <p:nvSpPr>
          <p:cNvPr id="12" name="TextBox 11">
            <a:extLst>
              <a:ext uri="{FF2B5EF4-FFF2-40B4-BE49-F238E27FC236}">
                <a16:creationId xmlns:a16="http://schemas.microsoft.com/office/drawing/2014/main" id="{1FA1EBF4-53D8-518A-6427-F631065973CC}"/>
              </a:ext>
            </a:extLst>
          </p:cNvPr>
          <p:cNvSpPr txBox="1"/>
          <p:nvPr/>
        </p:nvSpPr>
        <p:spPr>
          <a:xfrm>
            <a:off x="6574823" y="5166194"/>
            <a:ext cx="5246724" cy="830997"/>
          </a:xfrm>
          <a:prstGeom prst="rect">
            <a:avLst/>
          </a:prstGeom>
          <a:noFill/>
        </p:spPr>
        <p:txBody>
          <a:bodyPr wrap="square" rtlCol="0">
            <a:spAutoFit/>
          </a:bodyPr>
          <a:lstStyle/>
          <a:p>
            <a:r>
              <a:rPr lang="en-US" sz="1600" dirty="0" err="1"/>
              <a:t>SysML</a:t>
            </a:r>
            <a:r>
              <a:rPr lang="en-US" sz="1600" dirty="0"/>
              <a:t> Activity Diagram Representing Data/Material/Energy Flows AND Control Flows Performed by Mechanisms and Constrained by Consumable and Non-consumable Resources</a:t>
            </a:r>
          </a:p>
        </p:txBody>
      </p:sp>
      <p:pic>
        <p:nvPicPr>
          <p:cNvPr id="8" name="Picture 7" title="Structural and Dynamic Executable Control Flow Views">
            <a:extLst>
              <a:ext uri="{FF2B5EF4-FFF2-40B4-BE49-F238E27FC236}">
                <a16:creationId xmlns:a16="http://schemas.microsoft.com/office/drawing/2014/main" id="{46367F0A-9739-48AA-33A4-BE90A22D618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668" y="882366"/>
            <a:ext cx="6235318" cy="4813241"/>
          </a:xfrm>
          <a:prstGeom prst="rect">
            <a:avLst/>
          </a:prstGeom>
          <a:noFill/>
          <a:ln>
            <a:noFill/>
          </a:ln>
        </p:spPr>
      </p:pic>
      <p:sp>
        <p:nvSpPr>
          <p:cNvPr id="9" name="TextBox 8">
            <a:extLst>
              <a:ext uri="{FF2B5EF4-FFF2-40B4-BE49-F238E27FC236}">
                <a16:creationId xmlns:a16="http://schemas.microsoft.com/office/drawing/2014/main" id="{24A41D3F-648C-1510-F33F-314F74884102}"/>
              </a:ext>
            </a:extLst>
          </p:cNvPr>
          <p:cNvSpPr txBox="1"/>
          <p:nvPr/>
        </p:nvSpPr>
        <p:spPr>
          <a:xfrm>
            <a:off x="60138" y="5669778"/>
            <a:ext cx="6467155" cy="338554"/>
          </a:xfrm>
          <a:prstGeom prst="rect">
            <a:avLst/>
          </a:prstGeom>
          <a:noFill/>
        </p:spPr>
        <p:txBody>
          <a:bodyPr wrap="none" rtlCol="0">
            <a:spAutoFit/>
          </a:bodyPr>
          <a:lstStyle/>
          <a:p>
            <a:r>
              <a:rPr lang="en-US" sz="1600" dirty="0"/>
              <a:t>IDEF0 Structural Representation of Controls, Inputs, Functions, and Outputs</a:t>
            </a:r>
          </a:p>
        </p:txBody>
      </p:sp>
      <p:sp>
        <p:nvSpPr>
          <p:cNvPr id="10" name="TextBox 9">
            <a:extLst>
              <a:ext uri="{FF2B5EF4-FFF2-40B4-BE49-F238E27FC236}">
                <a16:creationId xmlns:a16="http://schemas.microsoft.com/office/drawing/2014/main" id="{DB3059BB-2FD6-5AC5-143F-29C63C452B77}"/>
              </a:ext>
            </a:extLst>
          </p:cNvPr>
          <p:cNvSpPr txBox="1"/>
          <p:nvPr/>
        </p:nvSpPr>
        <p:spPr>
          <a:xfrm>
            <a:off x="6375170" y="965230"/>
            <a:ext cx="5705987" cy="1200329"/>
          </a:xfrm>
          <a:prstGeom prst="rect">
            <a:avLst/>
          </a:prstGeom>
          <a:noFill/>
        </p:spPr>
        <p:txBody>
          <a:bodyPr wrap="square" rtlCol="0">
            <a:spAutoFit/>
          </a:bodyPr>
          <a:lstStyle/>
          <a:p>
            <a:r>
              <a:rPr lang="en-US" b="1" dirty="0">
                <a:solidFill>
                  <a:srgbClr val="C00000"/>
                </a:solidFill>
              </a:rPr>
              <a:t>Scenario-driven Assurance of Structural Integrity, Behavior, and Dynamic Performance Engineered Out on the Tails of Uncertainty Distributions to Achieve ~Certainty </a:t>
            </a:r>
          </a:p>
        </p:txBody>
      </p:sp>
      <p:sp>
        <p:nvSpPr>
          <p:cNvPr id="2" name="Slide Number Placeholder 1">
            <a:extLst>
              <a:ext uri="{FF2B5EF4-FFF2-40B4-BE49-F238E27FC236}">
                <a16:creationId xmlns:a16="http://schemas.microsoft.com/office/drawing/2014/main" id="{F888BCE9-5F18-FBB1-794C-78A872770A71}"/>
              </a:ext>
            </a:extLst>
          </p:cNvPr>
          <p:cNvSpPr>
            <a:spLocks noGrp="1"/>
          </p:cNvSpPr>
          <p:nvPr>
            <p:ph type="sldNum" sz="quarter" idx="13"/>
          </p:nvPr>
        </p:nvSpPr>
        <p:spPr/>
        <p:txBody>
          <a:bodyPr/>
          <a:lstStyle/>
          <a:p>
            <a:fld id="{12342C3A-DD85-7843-B416-BD52AB030D59}" type="slidenum">
              <a:rPr lang="en-US" smtClean="0"/>
              <a:pPr/>
              <a:t>30</a:t>
            </a:fld>
            <a:endParaRPr lang="en-US" dirty="0"/>
          </a:p>
        </p:txBody>
      </p:sp>
    </p:spTree>
    <p:extLst>
      <p:ext uri="{BB962C8B-B14F-4D97-AF65-F5344CB8AC3E}">
        <p14:creationId xmlns:p14="http://schemas.microsoft.com/office/powerpoint/2010/main" val="2185383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212C67-0BCA-DA3C-664B-70254C2B4871}"/>
              </a:ext>
            </a:extLst>
          </p:cNvPr>
          <p:cNvSpPr>
            <a:spLocks noGrp="1"/>
          </p:cNvSpPr>
          <p:nvPr>
            <p:ph type="title"/>
          </p:nvPr>
        </p:nvSpPr>
        <p:spPr>
          <a:xfrm>
            <a:off x="2069262" y="192207"/>
            <a:ext cx="9735251" cy="535863"/>
          </a:xfrm>
        </p:spPr>
        <p:txBody>
          <a:bodyPr/>
          <a:lstStyle/>
          <a:p>
            <a:r>
              <a:rPr lang="en-US" dirty="0"/>
              <a:t>Frameworks and Measures – 1 </a:t>
            </a:r>
          </a:p>
        </p:txBody>
      </p:sp>
      <p:sp>
        <p:nvSpPr>
          <p:cNvPr id="5" name="Rectangle 4">
            <a:extLst>
              <a:ext uri="{FF2B5EF4-FFF2-40B4-BE49-F238E27FC236}">
                <a16:creationId xmlns:a16="http://schemas.microsoft.com/office/drawing/2014/main" id="{2F600552-0349-6EE1-10DD-5259B67287A9}"/>
              </a:ext>
            </a:extLst>
          </p:cNvPr>
          <p:cNvSpPr/>
          <p:nvPr/>
        </p:nvSpPr>
        <p:spPr>
          <a:xfrm>
            <a:off x="173" y="158299"/>
            <a:ext cx="1633318"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Frameworks and Measures</a:t>
            </a:r>
          </a:p>
        </p:txBody>
      </p:sp>
      <p:pic>
        <p:nvPicPr>
          <p:cNvPr id="7" name="Picture 6" descr="Graphical user interface, application&#10;&#10;Description automatically generated">
            <a:extLst>
              <a:ext uri="{FF2B5EF4-FFF2-40B4-BE49-F238E27FC236}">
                <a16:creationId xmlns:a16="http://schemas.microsoft.com/office/drawing/2014/main" id="{59D312D2-5438-D924-DCF6-39FFB23A004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0657" y="1307144"/>
            <a:ext cx="3597778" cy="4630610"/>
          </a:xfrm>
          <a:prstGeom prst="rect">
            <a:avLst/>
          </a:prstGeom>
          <a:ln>
            <a:solidFill>
              <a:schemeClr val="tx1"/>
            </a:solidFill>
          </a:ln>
        </p:spPr>
      </p:pic>
      <p:sp>
        <p:nvSpPr>
          <p:cNvPr id="9" name="TextBox 8">
            <a:extLst>
              <a:ext uri="{FF2B5EF4-FFF2-40B4-BE49-F238E27FC236}">
                <a16:creationId xmlns:a16="http://schemas.microsoft.com/office/drawing/2014/main" id="{10436BFA-6016-7615-DB7D-490E0B36881F}"/>
              </a:ext>
            </a:extLst>
          </p:cNvPr>
          <p:cNvSpPr txBox="1"/>
          <p:nvPr/>
        </p:nvSpPr>
        <p:spPr>
          <a:xfrm>
            <a:off x="1968523" y="5937754"/>
            <a:ext cx="652743" cy="369332"/>
          </a:xfrm>
          <a:prstGeom prst="rect">
            <a:avLst/>
          </a:prstGeom>
          <a:noFill/>
        </p:spPr>
        <p:txBody>
          <a:bodyPr wrap="none" rtlCol="0">
            <a:spAutoFit/>
          </a:bodyPr>
          <a:lstStyle/>
          <a:p>
            <a:r>
              <a:rPr lang="en-US" b="1" dirty="0">
                <a:solidFill>
                  <a:srgbClr val="C00000"/>
                </a:solidFill>
              </a:rPr>
              <a:t>2010</a:t>
            </a:r>
          </a:p>
        </p:txBody>
      </p:sp>
      <p:pic>
        <p:nvPicPr>
          <p:cNvPr id="8" name="Picture 7" descr="Text, letter&#10;&#10;Description automatically generated">
            <a:extLst>
              <a:ext uri="{FF2B5EF4-FFF2-40B4-BE49-F238E27FC236}">
                <a16:creationId xmlns:a16="http://schemas.microsoft.com/office/drawing/2014/main" id="{388FF676-CF49-5F3B-71E6-FF3CEB66F3D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01918" y="1286549"/>
            <a:ext cx="3584988" cy="4630610"/>
          </a:xfrm>
          <a:prstGeom prst="rect">
            <a:avLst/>
          </a:prstGeom>
          <a:ln>
            <a:solidFill>
              <a:schemeClr val="tx1"/>
            </a:solidFill>
          </a:ln>
        </p:spPr>
      </p:pic>
      <p:sp>
        <p:nvSpPr>
          <p:cNvPr id="10" name="TextBox 9">
            <a:extLst>
              <a:ext uri="{FF2B5EF4-FFF2-40B4-BE49-F238E27FC236}">
                <a16:creationId xmlns:a16="http://schemas.microsoft.com/office/drawing/2014/main" id="{2CD0F489-2AD7-0536-4C7A-A8239ACA3FFC}"/>
              </a:ext>
            </a:extLst>
          </p:cNvPr>
          <p:cNvSpPr txBox="1"/>
          <p:nvPr/>
        </p:nvSpPr>
        <p:spPr>
          <a:xfrm>
            <a:off x="5725257" y="5917159"/>
            <a:ext cx="652743" cy="369332"/>
          </a:xfrm>
          <a:prstGeom prst="rect">
            <a:avLst/>
          </a:prstGeom>
          <a:noFill/>
        </p:spPr>
        <p:txBody>
          <a:bodyPr wrap="none" rtlCol="0">
            <a:spAutoFit/>
          </a:bodyPr>
          <a:lstStyle/>
          <a:p>
            <a:r>
              <a:rPr lang="en-US" b="1" dirty="0">
                <a:solidFill>
                  <a:srgbClr val="C00000"/>
                </a:solidFill>
              </a:rPr>
              <a:t>2020</a:t>
            </a:r>
          </a:p>
        </p:txBody>
      </p:sp>
      <p:pic>
        <p:nvPicPr>
          <p:cNvPr id="6" name="Picture 5" descr="Graphical user interface&#10;&#10;Description automatically generated with medium confidence">
            <a:extLst>
              <a:ext uri="{FF2B5EF4-FFF2-40B4-BE49-F238E27FC236}">
                <a16:creationId xmlns:a16="http://schemas.microsoft.com/office/drawing/2014/main" id="{5DBF2B7F-40C1-F3EA-F7A8-AA5C1434778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91714" y="1286549"/>
            <a:ext cx="3579635" cy="4630610"/>
          </a:xfrm>
          <a:prstGeom prst="rect">
            <a:avLst/>
          </a:prstGeom>
          <a:ln>
            <a:solidFill>
              <a:schemeClr val="tx1"/>
            </a:solidFill>
          </a:ln>
        </p:spPr>
      </p:pic>
      <p:sp>
        <p:nvSpPr>
          <p:cNvPr id="11" name="TextBox 10">
            <a:extLst>
              <a:ext uri="{FF2B5EF4-FFF2-40B4-BE49-F238E27FC236}">
                <a16:creationId xmlns:a16="http://schemas.microsoft.com/office/drawing/2014/main" id="{9991CADD-BBDF-B78A-B3B2-62E6F69B6EC4}"/>
              </a:ext>
            </a:extLst>
          </p:cNvPr>
          <p:cNvSpPr txBox="1"/>
          <p:nvPr/>
        </p:nvSpPr>
        <p:spPr>
          <a:xfrm>
            <a:off x="9555159" y="5917159"/>
            <a:ext cx="652743" cy="369332"/>
          </a:xfrm>
          <a:prstGeom prst="rect">
            <a:avLst/>
          </a:prstGeom>
          <a:noFill/>
        </p:spPr>
        <p:txBody>
          <a:bodyPr wrap="none" rtlCol="0">
            <a:spAutoFit/>
          </a:bodyPr>
          <a:lstStyle/>
          <a:p>
            <a:r>
              <a:rPr lang="en-US" b="1" dirty="0">
                <a:solidFill>
                  <a:srgbClr val="C00000"/>
                </a:solidFill>
              </a:rPr>
              <a:t>2022</a:t>
            </a:r>
          </a:p>
        </p:txBody>
      </p:sp>
      <p:sp>
        <p:nvSpPr>
          <p:cNvPr id="2" name="Slide Number Placeholder 1">
            <a:extLst>
              <a:ext uri="{FF2B5EF4-FFF2-40B4-BE49-F238E27FC236}">
                <a16:creationId xmlns:a16="http://schemas.microsoft.com/office/drawing/2014/main" id="{43236350-B9DE-CF59-13B0-4588D3A1C1E0}"/>
              </a:ext>
            </a:extLst>
          </p:cNvPr>
          <p:cNvSpPr>
            <a:spLocks noGrp="1"/>
          </p:cNvSpPr>
          <p:nvPr>
            <p:ph type="sldNum" sz="quarter" idx="13"/>
          </p:nvPr>
        </p:nvSpPr>
        <p:spPr/>
        <p:txBody>
          <a:bodyPr/>
          <a:lstStyle/>
          <a:p>
            <a:fld id="{12342C3A-DD85-7843-B416-BD52AB030D59}" type="slidenum">
              <a:rPr lang="en-US" smtClean="0"/>
              <a:pPr/>
              <a:t>31</a:t>
            </a:fld>
            <a:endParaRPr lang="en-US" dirty="0"/>
          </a:p>
        </p:txBody>
      </p:sp>
    </p:spTree>
    <p:extLst>
      <p:ext uri="{BB962C8B-B14F-4D97-AF65-F5344CB8AC3E}">
        <p14:creationId xmlns:p14="http://schemas.microsoft.com/office/powerpoint/2010/main" val="1517825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212C67-0BCA-DA3C-664B-70254C2B4871}"/>
              </a:ext>
            </a:extLst>
          </p:cNvPr>
          <p:cNvSpPr>
            <a:spLocks noGrp="1"/>
          </p:cNvSpPr>
          <p:nvPr>
            <p:ph type="title"/>
          </p:nvPr>
        </p:nvSpPr>
        <p:spPr>
          <a:xfrm>
            <a:off x="3394210" y="50382"/>
            <a:ext cx="9735251" cy="535863"/>
          </a:xfrm>
        </p:spPr>
        <p:txBody>
          <a:bodyPr/>
          <a:lstStyle/>
          <a:p>
            <a:r>
              <a:rPr lang="en-US" dirty="0"/>
              <a:t>Frameworks and Measures – 2 </a:t>
            </a:r>
          </a:p>
        </p:txBody>
      </p:sp>
      <p:sp>
        <p:nvSpPr>
          <p:cNvPr id="5" name="Rectangle 4">
            <a:extLst>
              <a:ext uri="{FF2B5EF4-FFF2-40B4-BE49-F238E27FC236}">
                <a16:creationId xmlns:a16="http://schemas.microsoft.com/office/drawing/2014/main" id="{2F600552-0349-6EE1-10DD-5259B67287A9}"/>
              </a:ext>
            </a:extLst>
          </p:cNvPr>
          <p:cNvSpPr/>
          <p:nvPr/>
        </p:nvSpPr>
        <p:spPr>
          <a:xfrm>
            <a:off x="171" y="158299"/>
            <a:ext cx="2994955"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Frameworks and Measures</a:t>
            </a:r>
          </a:p>
        </p:txBody>
      </p:sp>
      <p:graphicFrame>
        <p:nvGraphicFramePr>
          <p:cNvPr id="3" name="Table 11" title="Frameworks and Measures">
            <a:extLst>
              <a:ext uri="{FF2B5EF4-FFF2-40B4-BE49-F238E27FC236}">
                <a16:creationId xmlns:a16="http://schemas.microsoft.com/office/drawing/2014/main" id="{C03135B8-152B-3CDB-7045-CB31A17344F8}"/>
              </a:ext>
            </a:extLst>
          </p:cNvPr>
          <p:cNvGraphicFramePr>
            <a:graphicFrameLocks noGrp="1"/>
          </p:cNvGraphicFramePr>
          <p:nvPr>
            <p:extLst>
              <p:ext uri="{D42A27DB-BD31-4B8C-83A1-F6EECF244321}">
                <p14:modId xmlns:p14="http://schemas.microsoft.com/office/powerpoint/2010/main" val="2489044404"/>
              </p:ext>
            </p:extLst>
          </p:nvPr>
        </p:nvGraphicFramePr>
        <p:xfrm>
          <a:off x="269979" y="607693"/>
          <a:ext cx="11648866" cy="6035040"/>
        </p:xfrm>
        <a:graphic>
          <a:graphicData uri="http://schemas.openxmlformats.org/drawingml/2006/table">
            <a:tbl>
              <a:tblPr firstRow="1" bandRow="1">
                <a:tableStyleId>{5C22544A-7EE6-4342-B048-85BDC9FD1C3A}</a:tableStyleId>
              </a:tblPr>
              <a:tblGrid>
                <a:gridCol w="2566527">
                  <a:extLst>
                    <a:ext uri="{9D8B030D-6E8A-4147-A177-3AD203B41FA5}">
                      <a16:colId xmlns:a16="http://schemas.microsoft.com/office/drawing/2014/main" val="2048032202"/>
                    </a:ext>
                  </a:extLst>
                </a:gridCol>
                <a:gridCol w="1996751">
                  <a:extLst>
                    <a:ext uri="{9D8B030D-6E8A-4147-A177-3AD203B41FA5}">
                      <a16:colId xmlns:a16="http://schemas.microsoft.com/office/drawing/2014/main" val="2096258951"/>
                    </a:ext>
                  </a:extLst>
                </a:gridCol>
                <a:gridCol w="3041780">
                  <a:extLst>
                    <a:ext uri="{9D8B030D-6E8A-4147-A177-3AD203B41FA5}">
                      <a16:colId xmlns:a16="http://schemas.microsoft.com/office/drawing/2014/main" val="2807297343"/>
                    </a:ext>
                  </a:extLst>
                </a:gridCol>
                <a:gridCol w="4043808">
                  <a:extLst>
                    <a:ext uri="{9D8B030D-6E8A-4147-A177-3AD203B41FA5}">
                      <a16:colId xmlns:a16="http://schemas.microsoft.com/office/drawing/2014/main" val="2354811598"/>
                    </a:ext>
                  </a:extLst>
                </a:gridCol>
              </a:tblGrid>
              <a:tr h="370840">
                <a:tc>
                  <a:txBody>
                    <a:bodyPr/>
                    <a:lstStyle/>
                    <a:p>
                      <a:r>
                        <a:rPr lang="en-US" sz="1200" dirty="0"/>
                        <a:t>Systems Engineering Leading Indicators v2</a:t>
                      </a:r>
                    </a:p>
                    <a:p>
                      <a:r>
                        <a:rPr lang="en-US" sz="1200" dirty="0"/>
                        <a:t>2010</a:t>
                      </a:r>
                    </a:p>
                  </a:txBody>
                  <a:tcPr/>
                </a:tc>
                <a:tc gridSpan="2">
                  <a:txBody>
                    <a:bodyPr/>
                    <a:lstStyle/>
                    <a:p>
                      <a:r>
                        <a:rPr lang="en-US" sz="1200" dirty="0"/>
                        <a:t>Systems Engineering Research Center (SERC) Digital Engineering Metrics</a:t>
                      </a:r>
                    </a:p>
                    <a:p>
                      <a:r>
                        <a:rPr lang="en-US" sz="1200" dirty="0"/>
                        <a:t>2020</a:t>
                      </a:r>
                    </a:p>
                  </a:txBody>
                  <a:tcPr/>
                </a:tc>
                <a:tc hMerge="1">
                  <a:txBody>
                    <a:bodyPr/>
                    <a:lstStyle/>
                    <a:p>
                      <a:endParaRPr lang="en-US"/>
                    </a:p>
                  </a:txBody>
                  <a:tcPr/>
                </a:tc>
                <a:tc>
                  <a:txBody>
                    <a:bodyPr/>
                    <a:lstStyle/>
                    <a:p>
                      <a:r>
                        <a:rPr lang="en-US" sz="1200" dirty="0"/>
                        <a:t>Practical Software and Systems Measurement  (PSM) Digital Engineering Measurement Framework</a:t>
                      </a:r>
                    </a:p>
                    <a:p>
                      <a:r>
                        <a:rPr lang="en-US" sz="1200" dirty="0"/>
                        <a:t>2022</a:t>
                      </a:r>
                    </a:p>
                  </a:txBody>
                  <a:tcPr/>
                </a:tc>
                <a:extLst>
                  <a:ext uri="{0D108BD9-81ED-4DB2-BD59-A6C34878D82A}">
                    <a16:rowId xmlns:a16="http://schemas.microsoft.com/office/drawing/2014/main" val="208450742"/>
                  </a:ext>
                </a:extLst>
              </a:tr>
              <a:tr h="370840">
                <a:tc>
                  <a:txBody>
                    <a:bodyPr/>
                    <a:lstStyle/>
                    <a:p>
                      <a:r>
                        <a:rPr lang="en-US" sz="1200" dirty="0"/>
                        <a:t>Requirements Trends</a:t>
                      </a:r>
                    </a:p>
                    <a:p>
                      <a:r>
                        <a:rPr lang="en-US" sz="1200" dirty="0"/>
                        <a:t>Sys Definition Change Backlog Trend</a:t>
                      </a:r>
                    </a:p>
                    <a:p>
                      <a:r>
                        <a:rPr lang="en-US" sz="1200" dirty="0"/>
                        <a:t>Interface Trends</a:t>
                      </a:r>
                    </a:p>
                    <a:p>
                      <a:r>
                        <a:rPr lang="en-US" sz="1200" dirty="0"/>
                        <a:t>Requirements Validation Trends</a:t>
                      </a:r>
                    </a:p>
                    <a:p>
                      <a:r>
                        <a:rPr lang="en-US" sz="1200" dirty="0"/>
                        <a:t>Requirements Verification Trends</a:t>
                      </a:r>
                    </a:p>
                    <a:p>
                      <a:r>
                        <a:rPr lang="en-US" sz="1200" dirty="0"/>
                        <a:t>Work Product Approval Trends</a:t>
                      </a:r>
                    </a:p>
                    <a:p>
                      <a:r>
                        <a:rPr lang="en-US" sz="1200" dirty="0"/>
                        <a:t>Review Action Closure Trends</a:t>
                      </a:r>
                    </a:p>
                    <a:p>
                      <a:r>
                        <a:rPr lang="en-US" sz="1200" dirty="0"/>
                        <a:t>Risk Exposure Trends</a:t>
                      </a:r>
                    </a:p>
                    <a:p>
                      <a:r>
                        <a:rPr lang="en-US" sz="1200" dirty="0"/>
                        <a:t>Risk Treatment Trends</a:t>
                      </a:r>
                    </a:p>
                    <a:p>
                      <a:r>
                        <a:rPr lang="en-US" sz="1200" dirty="0"/>
                        <a:t>Technology Maturity Trends</a:t>
                      </a:r>
                    </a:p>
                    <a:p>
                      <a:r>
                        <a:rPr lang="en-US" sz="1200" dirty="0"/>
                        <a:t>Technical Measurement Trends</a:t>
                      </a:r>
                    </a:p>
                    <a:p>
                      <a:r>
                        <a:rPr lang="en-US" sz="1200" dirty="0"/>
                        <a:t>SE Staffing &amp; Skills Trends</a:t>
                      </a:r>
                    </a:p>
                    <a:p>
                      <a:r>
                        <a:rPr lang="en-US" sz="1200" dirty="0"/>
                        <a:t>Process Compliance Trends</a:t>
                      </a:r>
                    </a:p>
                    <a:p>
                      <a:r>
                        <a:rPr lang="en-US" sz="1200" dirty="0"/>
                        <a:t>Facility/Equipment Availability Trends</a:t>
                      </a:r>
                    </a:p>
                    <a:p>
                      <a:r>
                        <a:rPr lang="en-US" sz="1200" dirty="0"/>
                        <a:t>Defect/Error Trends</a:t>
                      </a:r>
                    </a:p>
                    <a:p>
                      <a:r>
                        <a:rPr lang="en-US" sz="1200" dirty="0"/>
                        <a:t>System Affordability Trends</a:t>
                      </a:r>
                    </a:p>
                    <a:p>
                      <a:r>
                        <a:rPr lang="en-US" sz="1200" dirty="0"/>
                        <a:t>Architecture Trends</a:t>
                      </a:r>
                    </a:p>
                    <a:p>
                      <a:r>
                        <a:rPr lang="en-US" sz="1200" dirty="0"/>
                        <a:t>Schedule and Cost Pressure</a:t>
                      </a:r>
                    </a:p>
                  </a:txBody>
                  <a:tcPr/>
                </a:tc>
                <a:tc>
                  <a:txBody>
                    <a:bodyPr/>
                    <a:lstStyle/>
                    <a:p>
                      <a:r>
                        <a:rPr lang="en-US" sz="1200" b="1" dirty="0">
                          <a:solidFill>
                            <a:srgbClr val="C00000"/>
                          </a:solidFill>
                        </a:rPr>
                        <a:t>Quality:</a:t>
                      </a:r>
                    </a:p>
                    <a:p>
                      <a:r>
                        <a:rPr lang="en-US" sz="1200" dirty="0"/>
                        <a:t>⬆️ </a:t>
                      </a:r>
                      <a:r>
                        <a:rPr lang="en-US" sz="1200" b="1" dirty="0">
                          <a:solidFill>
                            <a:srgbClr val="0070C0"/>
                          </a:solidFill>
                        </a:rPr>
                        <a:t>Increased Traceability</a:t>
                      </a:r>
                    </a:p>
                    <a:p>
                      <a:r>
                        <a:rPr lang="en-US" sz="1200" dirty="0"/>
                        <a:t>⬇️ Cost</a:t>
                      </a:r>
                    </a:p>
                    <a:p>
                      <a:r>
                        <a:rPr lang="en-US" sz="1200" dirty="0"/>
                        <a:t>⬆️ System Quality</a:t>
                      </a:r>
                    </a:p>
                    <a:p>
                      <a:r>
                        <a:rPr lang="en-US" sz="1200" dirty="0"/>
                        <a:t>⬇️ Risk</a:t>
                      </a:r>
                    </a:p>
                    <a:p>
                      <a:r>
                        <a:rPr lang="en-US" sz="1200" dirty="0"/>
                        <a:t>⬇️ </a:t>
                      </a:r>
                      <a:r>
                        <a:rPr lang="en-US" sz="1200" b="1" dirty="0">
                          <a:solidFill>
                            <a:srgbClr val="0070C0"/>
                          </a:solidFill>
                        </a:rPr>
                        <a:t>Defects/Errors</a:t>
                      </a:r>
                    </a:p>
                    <a:p>
                      <a:r>
                        <a:rPr lang="en-US" sz="1200" dirty="0"/>
                        <a:t>⬆️ System Design</a:t>
                      </a:r>
                    </a:p>
                    <a:p>
                      <a:r>
                        <a:rPr lang="en-US" sz="1200" dirty="0"/>
                        <a:t>⬆️ Requirements Generation</a:t>
                      </a:r>
                    </a:p>
                    <a:p>
                      <a:r>
                        <a:rPr lang="en-US" sz="1200" dirty="0"/>
                        <a:t>⬆️ Deliverable Quality</a:t>
                      </a:r>
                    </a:p>
                    <a:p>
                      <a:r>
                        <a:rPr lang="en-US" sz="1200" dirty="0"/>
                        <a:t>⬆️ SE Effectiveness</a:t>
                      </a:r>
                    </a:p>
                    <a:p>
                      <a:r>
                        <a:rPr lang="en-US" sz="1200" dirty="0"/>
                        <a:t>⬆️ Risk Analysis</a:t>
                      </a:r>
                    </a:p>
                    <a:p>
                      <a:r>
                        <a:rPr lang="en-US" sz="1200" dirty="0"/>
                        <a:t>⬆️ Analysis Capability</a:t>
                      </a:r>
                    </a:p>
                    <a:p>
                      <a:r>
                        <a:rPr lang="en-US" sz="1200" dirty="0"/>
                        <a:t>⬆️ Strengthened Testing</a:t>
                      </a:r>
                    </a:p>
                    <a:p>
                      <a:r>
                        <a:rPr lang="en-US" sz="1200" dirty="0"/>
                        <a:t>⬆️ Rigor, Predictability</a:t>
                      </a:r>
                    </a:p>
                    <a:p>
                      <a:r>
                        <a:rPr lang="en-US" sz="1200" dirty="0"/>
                        <a:t>⬆️ Stakeholder Involvement</a:t>
                      </a:r>
                    </a:p>
                    <a:p>
                      <a:r>
                        <a:rPr lang="en-US" sz="1200" b="1" dirty="0">
                          <a:solidFill>
                            <a:srgbClr val="C00000"/>
                          </a:solidFill>
                        </a:rPr>
                        <a:t>Velocity/Agility:</a:t>
                      </a:r>
                    </a:p>
                    <a:p>
                      <a:r>
                        <a:rPr lang="en-US" sz="1200" dirty="0"/>
                        <a:t>⬆️ </a:t>
                      </a:r>
                      <a:r>
                        <a:rPr lang="en-US" sz="1200" b="1" dirty="0">
                          <a:solidFill>
                            <a:srgbClr val="0070C0"/>
                          </a:solidFill>
                        </a:rPr>
                        <a:t>Improved</a:t>
                      </a:r>
                      <a:r>
                        <a:rPr lang="en-US" sz="1200" dirty="0"/>
                        <a:t> </a:t>
                      </a:r>
                      <a:r>
                        <a:rPr lang="en-US" sz="1200" b="1" dirty="0">
                          <a:solidFill>
                            <a:srgbClr val="0070C0"/>
                          </a:solidFill>
                        </a:rPr>
                        <a:t>Consistency</a:t>
                      </a:r>
                    </a:p>
                    <a:p>
                      <a:r>
                        <a:rPr lang="en-US" sz="1200" dirty="0"/>
                        <a:t>⬇️ </a:t>
                      </a:r>
                      <a:r>
                        <a:rPr lang="en-US" sz="1200" b="1" dirty="0">
                          <a:solidFill>
                            <a:srgbClr val="0070C0"/>
                          </a:solidFill>
                        </a:rPr>
                        <a:t>Reduced Time</a:t>
                      </a:r>
                    </a:p>
                    <a:p>
                      <a:r>
                        <a:rPr lang="en-US" sz="1200" dirty="0"/>
                        <a:t>⬆️ </a:t>
                      </a:r>
                      <a:r>
                        <a:rPr lang="en-US" sz="1200" b="1" dirty="0">
                          <a:solidFill>
                            <a:srgbClr val="0070C0"/>
                          </a:solidFill>
                        </a:rPr>
                        <a:t>Capacity for Reuse</a:t>
                      </a:r>
                    </a:p>
                    <a:p>
                      <a:r>
                        <a:rPr lang="en-US" sz="1200" dirty="0"/>
                        <a:t>⬆️ Efficiency</a:t>
                      </a:r>
                    </a:p>
                    <a:p>
                      <a:r>
                        <a:rPr lang="en-US" sz="1200" dirty="0"/>
                        <a:t>⬆️ Productivity</a:t>
                      </a:r>
                    </a:p>
                    <a:p>
                      <a:r>
                        <a:rPr lang="en-US" sz="1200" dirty="0"/>
                        <a:t>⬆️ Reduce Rework</a:t>
                      </a:r>
                    </a:p>
                    <a:p>
                      <a:r>
                        <a:rPr lang="en-US" sz="1200" dirty="0"/>
                        <a:t>⬆️ Early V&amp;V</a:t>
                      </a:r>
                    </a:p>
                    <a:p>
                      <a:r>
                        <a:rPr lang="en-US" sz="1200" dirty="0"/>
                        <a:t>⬇️ Reduce Ambiguity</a:t>
                      </a:r>
                    </a:p>
                    <a:p>
                      <a:r>
                        <a:rPr lang="en-US" sz="1200" dirty="0"/>
                        <a:t>⬆️ Increased Uniformity</a:t>
                      </a:r>
                    </a:p>
                    <a:p>
                      <a:r>
                        <a:rPr lang="en-US" sz="1200" dirty="0"/>
                        <a:t>⬆️ Easy to Make Changes</a:t>
                      </a:r>
                    </a:p>
                    <a:p>
                      <a:r>
                        <a:rPr lang="en-US" sz="1200" dirty="0"/>
                        <a:t>⬇️ Reduce Waste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 Requirements </a:t>
                      </a:r>
                      <a:r>
                        <a:rPr lang="en-US" sz="1200" dirty="0" err="1"/>
                        <a:t>Mgmt</a:t>
                      </a:r>
                      <a:endParaRPr lang="en-US" sz="1200" b="0"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 Support  for Integration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C00000"/>
                          </a:solidFill>
                        </a:rPr>
                        <a:t>Velocity/Agility (continued):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 Increased Precision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 Increased Flexibility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C00000"/>
                          </a:solidFill>
                        </a:rPr>
                        <a:t>User Experience:</a:t>
                      </a:r>
                    </a:p>
                    <a:p>
                      <a:r>
                        <a:rPr lang="en-US" sz="1200" dirty="0"/>
                        <a:t>⬆️ System Understanding</a:t>
                      </a:r>
                    </a:p>
                    <a:p>
                      <a:r>
                        <a:rPr lang="en-US" sz="1200" dirty="0"/>
                        <a:t>⬆️ Better Manage Complexity</a:t>
                      </a:r>
                    </a:p>
                    <a:p>
                      <a:r>
                        <a:rPr lang="en-US" sz="1200" dirty="0"/>
                        <a:t>⬆️ </a:t>
                      </a:r>
                      <a:r>
                        <a:rPr lang="en-US" sz="1200" b="1" dirty="0">
                          <a:solidFill>
                            <a:srgbClr val="0070C0"/>
                          </a:solidFill>
                        </a:rPr>
                        <a:t>Support for Automation</a:t>
                      </a:r>
                    </a:p>
                    <a:p>
                      <a:r>
                        <a:rPr lang="en-US" sz="1200" dirty="0"/>
                        <a:t>⬆️ Data Management/Capture</a:t>
                      </a:r>
                    </a:p>
                    <a:p>
                      <a:r>
                        <a:rPr lang="en-US" sz="1200" dirty="0"/>
                        <a:t>⬆️ Better Decision Making</a:t>
                      </a:r>
                    </a:p>
                    <a:p>
                      <a:r>
                        <a:rPr lang="en-US" sz="1200" dirty="0"/>
                        <a:t>⬇️ Reduce Burden of SE Tasks</a:t>
                      </a:r>
                    </a:p>
                    <a:p>
                      <a:r>
                        <a:rPr lang="en-US" sz="1200" dirty="0"/>
                        <a:t>⬇️ Reduce Effort</a:t>
                      </a:r>
                    </a:p>
                    <a:p>
                      <a:r>
                        <a:rPr lang="en-US" sz="1200" b="1" dirty="0">
                          <a:solidFill>
                            <a:srgbClr val="C00000"/>
                          </a:solidFill>
                        </a:rPr>
                        <a:t>Knowledge Transfer:</a:t>
                      </a:r>
                    </a:p>
                    <a:p>
                      <a:r>
                        <a:rPr lang="en-US" sz="1200" b="0" dirty="0">
                          <a:solidFill>
                            <a:srgbClr val="C00000"/>
                          </a:solidFill>
                        </a:rPr>
                        <a:t>⬆️ </a:t>
                      </a:r>
                      <a:r>
                        <a:rPr lang="en-US" sz="1200" b="1" dirty="0">
                          <a:solidFill>
                            <a:srgbClr val="0070C0"/>
                          </a:solidFill>
                        </a:rPr>
                        <a:t>Communication / Info Sharing</a:t>
                      </a:r>
                    </a:p>
                    <a:p>
                      <a:r>
                        <a:rPr lang="en-US" sz="1200" b="0" dirty="0">
                          <a:solidFill>
                            <a:schemeClr val="tx1"/>
                          </a:solidFill>
                        </a:rPr>
                        <a:t>⬆️ Accessibility of Info</a:t>
                      </a:r>
                    </a:p>
                    <a:p>
                      <a:r>
                        <a:rPr lang="en-US" sz="1200" b="0" dirty="0">
                          <a:solidFill>
                            <a:schemeClr val="tx1"/>
                          </a:solidFill>
                        </a:rPr>
                        <a:t>⬆️ Improved Collaboration</a:t>
                      </a:r>
                    </a:p>
                    <a:p>
                      <a:r>
                        <a:rPr lang="en-US" sz="1200" b="0" dirty="0">
                          <a:solidFill>
                            <a:schemeClr val="tx1"/>
                          </a:solidFill>
                        </a:rPr>
                        <a:t>⬆️ Knowledge Management/Capture</a:t>
                      </a:r>
                    </a:p>
                    <a:p>
                      <a:r>
                        <a:rPr lang="en-US" sz="1200" b="0" dirty="0">
                          <a:solidFill>
                            <a:schemeClr val="tx1"/>
                          </a:solidFill>
                        </a:rPr>
                        <a:t>⬆️ Architecture/Multiple Model Viewpoints</a:t>
                      </a:r>
                    </a:p>
                    <a:p>
                      <a:r>
                        <a:rPr lang="en-US" sz="1200" b="1" dirty="0">
                          <a:solidFill>
                            <a:srgbClr val="C00000"/>
                          </a:solidFill>
                        </a:rPr>
                        <a:t>Adoption:</a:t>
                      </a:r>
                    </a:p>
                    <a:p>
                      <a:r>
                        <a:rPr lang="en-US" sz="1200" b="0" dirty="0">
                          <a:solidFill>
                            <a:schemeClr val="tx1"/>
                          </a:solidFill>
                        </a:rPr>
                        <a:t>⬆️ Leadership Support/Commitment</a:t>
                      </a:r>
                    </a:p>
                    <a:p>
                      <a:r>
                        <a:rPr lang="en-US" sz="1200" b="0" dirty="0">
                          <a:solidFill>
                            <a:schemeClr val="tx1"/>
                          </a:solidFill>
                        </a:rPr>
                        <a:t>⬆️ Workforce Knowledge Skills</a:t>
                      </a:r>
                    </a:p>
                    <a:p>
                      <a:r>
                        <a:rPr lang="en-US" sz="1200" b="0" dirty="0">
                          <a:solidFill>
                            <a:schemeClr val="tx1"/>
                          </a:solidFill>
                        </a:rPr>
                        <a:t>⬆️ </a:t>
                      </a:r>
                      <a:r>
                        <a:rPr lang="en-US" sz="1200" b="1" dirty="0">
                          <a:solidFill>
                            <a:srgbClr val="0070C0"/>
                          </a:solidFill>
                        </a:rPr>
                        <a:t>DE/MBSE Methods &amp; Processes</a:t>
                      </a:r>
                    </a:p>
                    <a:p>
                      <a:r>
                        <a:rPr lang="en-US" sz="1200" b="0" dirty="0">
                          <a:solidFill>
                            <a:schemeClr val="tx1"/>
                          </a:solidFill>
                        </a:rPr>
                        <a:t>⬆️ </a:t>
                      </a:r>
                      <a:r>
                        <a:rPr lang="en-US" sz="1200" b="1" dirty="0">
                          <a:solidFill>
                            <a:srgbClr val="0070C0"/>
                          </a:solidFill>
                        </a:rPr>
                        <a:t>Training</a:t>
                      </a:r>
                    </a:p>
                    <a:p>
                      <a:r>
                        <a:rPr lang="en-US" sz="1200" b="0" dirty="0">
                          <a:solidFill>
                            <a:schemeClr val="tx1"/>
                          </a:solidFill>
                        </a:rPr>
                        <a:t>⬆️ DE/MBSE Tools</a:t>
                      </a:r>
                    </a:p>
                    <a:p>
                      <a:r>
                        <a:rPr lang="en-US" sz="1200" b="0" dirty="0">
                          <a:solidFill>
                            <a:schemeClr val="tx1"/>
                          </a:solidFill>
                        </a:rPr>
                        <a:t>⬆️ Demonstrating Benefits/Results</a:t>
                      </a:r>
                    </a:p>
                    <a:p>
                      <a:r>
                        <a:rPr lang="en-US" sz="1200" b="0" dirty="0">
                          <a:solidFill>
                            <a:schemeClr val="tx1"/>
                          </a:solidFill>
                        </a:rPr>
                        <a:t>⬆️ Change </a:t>
                      </a:r>
                      <a:r>
                        <a:rPr lang="en-US" sz="1200" b="0" dirty="0" err="1">
                          <a:solidFill>
                            <a:schemeClr val="tx1"/>
                          </a:solidFill>
                        </a:rPr>
                        <a:t>Mgmt</a:t>
                      </a:r>
                      <a:r>
                        <a:rPr lang="en-US" sz="1200" b="0" dirty="0">
                          <a:solidFill>
                            <a:schemeClr val="tx1"/>
                          </a:solidFill>
                        </a:rPr>
                        <a:t> Process Design</a:t>
                      </a:r>
                    </a:p>
                    <a:p>
                      <a:r>
                        <a:rPr lang="en-US" sz="1200" b="0" dirty="0">
                          <a:solidFill>
                            <a:schemeClr val="tx1"/>
                          </a:solidFill>
                        </a:rPr>
                        <a:t>⬆️ DE/MBSE Implementation Resources</a:t>
                      </a:r>
                    </a:p>
                    <a:p>
                      <a:r>
                        <a:rPr lang="en-US" sz="1200" b="0" dirty="0">
                          <a:solidFill>
                            <a:schemeClr val="tx1"/>
                          </a:solidFill>
                        </a:rPr>
                        <a:t>⬆️ </a:t>
                      </a:r>
                      <a:r>
                        <a:rPr lang="en-US" sz="1200" b="1" dirty="0">
                          <a:solidFill>
                            <a:srgbClr val="0070C0"/>
                          </a:solidFill>
                        </a:rPr>
                        <a:t>Willingness to Use MBSE Tools</a:t>
                      </a:r>
                    </a:p>
                    <a:p>
                      <a:r>
                        <a:rPr lang="en-US" sz="1200" b="0" dirty="0">
                          <a:solidFill>
                            <a:schemeClr val="tx1"/>
                          </a:solidFill>
                        </a:rPr>
                        <a:t>⬆️ MBSE Alignment with  Customer </a:t>
                      </a:r>
                      <a:r>
                        <a:rPr lang="en-US" sz="1200" b="0" dirty="0" err="1">
                          <a:solidFill>
                            <a:schemeClr val="tx1"/>
                          </a:solidFill>
                        </a:rPr>
                        <a:t>Requiremnts</a:t>
                      </a:r>
                      <a:endParaRPr lang="en-US" sz="1200" b="0" dirty="0">
                        <a:solidFill>
                          <a:schemeClr val="tx1"/>
                        </a:solidFill>
                      </a:endParaRPr>
                    </a:p>
                  </a:txBody>
                  <a:tcPr/>
                </a:tc>
                <a:tc>
                  <a:txBody>
                    <a:bodyPr/>
                    <a:lstStyle/>
                    <a:p>
                      <a:r>
                        <a:rPr lang="en-US" sz="1200" b="1" dirty="0">
                          <a:solidFill>
                            <a:srgbClr val="C00000"/>
                          </a:solidFill>
                        </a:rPr>
                        <a:t>Product Quality/Functional Correctness</a:t>
                      </a:r>
                      <a:r>
                        <a:rPr lang="en-US" sz="1200" dirty="0"/>
                        <a:t>: ⬇️ Anomalies, ⬆️ Adequate (in phase); ⬇️ Rework Effort; ⬇️ Traceability Gaps/Defects; ⬆️ Traceability Support Impact Assessment</a:t>
                      </a:r>
                    </a:p>
                    <a:p>
                      <a:r>
                        <a:rPr lang="en-US" sz="1200" b="1" dirty="0">
                          <a:solidFill>
                            <a:srgbClr val="C00000"/>
                          </a:solidFill>
                        </a:rPr>
                        <a:t>Process Performance/Effectiveness:</a:t>
                      </a:r>
                    </a:p>
                    <a:p>
                      <a:r>
                        <a:rPr lang="en-US" sz="1200" dirty="0"/>
                        <a:t>⬇️ Approved Elements Returned for Rework; ⬆️ Containing Defects in Early Phases</a:t>
                      </a:r>
                    </a:p>
                    <a:p>
                      <a:r>
                        <a:rPr lang="en-US" sz="1200" b="1" dirty="0">
                          <a:solidFill>
                            <a:srgbClr val="C00000"/>
                          </a:solidFill>
                        </a:rPr>
                        <a:t>Process Performance/Automation Efficiency</a:t>
                      </a:r>
                      <a:r>
                        <a:rPr lang="en-US" sz="1200" dirty="0"/>
                        <a:t>:</a:t>
                      </a:r>
                    </a:p>
                    <a:p>
                      <a:r>
                        <a:rPr lang="en-US" sz="1200" dirty="0"/>
                        <a:t>⬆️ % Artifacts Automatically Generated from Digital Models; ⬆️ Artifacts Facilitating Program Reviews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C00000"/>
                          </a:solidFill>
                        </a:rPr>
                        <a:t>Process Performance/Efficiency Speed</a:t>
                      </a:r>
                      <a:r>
                        <a:rPr lang="en-US" sz="1200"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 Time to Deploy Feature/Capability; ⬇️ Time from Request to Operationally Deploy Viable Product; ⬇️ Localizing Deployment Bottleneck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C00000"/>
                          </a:solidFill>
                        </a:rPr>
                        <a:t>Process Performance/Efficiency:</a:t>
                      </a:r>
                      <a:endParaRPr lang="en-US" sz="1200" dirty="0"/>
                    </a:p>
                    <a:p>
                      <a:r>
                        <a:rPr lang="en-US" sz="1200" dirty="0"/>
                        <a:t>⬆️ Productivity Improving over Time; ⬆️ Number of Model Elements/Artifacts Produced/Release; ⬆️ Expected Number Produced Next Release</a:t>
                      </a:r>
                    </a:p>
                    <a:p>
                      <a:r>
                        <a:rPr lang="en-US" sz="1200" b="1" dirty="0">
                          <a:solidFill>
                            <a:srgbClr val="C00000"/>
                          </a:solidFill>
                        </a:rPr>
                        <a:t>Technology Effectiveness/Performance:</a:t>
                      </a:r>
                    </a:p>
                    <a:p>
                      <a:r>
                        <a:rPr lang="en-US" sz="1200" dirty="0"/>
                        <a:t>⬇️ Capability/System Runtime; ⬆️ Likelihood Runtime Performance Will Meet Operational Requirements; ⬇️ Runtime Performance Bottlenecks, Optimization</a:t>
                      </a:r>
                    </a:p>
                  </a:txBody>
                  <a:tcPr/>
                </a:tc>
                <a:extLst>
                  <a:ext uri="{0D108BD9-81ED-4DB2-BD59-A6C34878D82A}">
                    <a16:rowId xmlns:a16="http://schemas.microsoft.com/office/drawing/2014/main" val="2676721835"/>
                  </a:ext>
                </a:extLst>
              </a:tr>
            </a:tbl>
          </a:graphicData>
        </a:graphic>
      </p:graphicFrame>
      <p:sp>
        <p:nvSpPr>
          <p:cNvPr id="2" name="Slide Number Placeholder 1">
            <a:extLst>
              <a:ext uri="{FF2B5EF4-FFF2-40B4-BE49-F238E27FC236}">
                <a16:creationId xmlns:a16="http://schemas.microsoft.com/office/drawing/2014/main" id="{43236350-B9DE-CF59-13B0-4588D3A1C1E0}"/>
              </a:ext>
            </a:extLst>
          </p:cNvPr>
          <p:cNvSpPr>
            <a:spLocks noGrp="1"/>
          </p:cNvSpPr>
          <p:nvPr>
            <p:ph type="sldNum" sz="quarter" idx="13"/>
          </p:nvPr>
        </p:nvSpPr>
        <p:spPr/>
        <p:txBody>
          <a:bodyPr/>
          <a:lstStyle/>
          <a:p>
            <a:fld id="{12342C3A-DD85-7843-B416-BD52AB030D59}" type="slidenum">
              <a:rPr lang="en-US" smtClean="0"/>
              <a:pPr/>
              <a:t>32</a:t>
            </a:fld>
            <a:endParaRPr lang="en-US" dirty="0"/>
          </a:p>
        </p:txBody>
      </p:sp>
    </p:spTree>
    <p:extLst>
      <p:ext uri="{BB962C8B-B14F-4D97-AF65-F5344CB8AC3E}">
        <p14:creationId xmlns:p14="http://schemas.microsoft.com/office/powerpoint/2010/main" val="674667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212C67-0BCA-DA3C-664B-70254C2B4871}"/>
              </a:ext>
            </a:extLst>
          </p:cNvPr>
          <p:cNvSpPr>
            <a:spLocks noGrp="1"/>
          </p:cNvSpPr>
          <p:nvPr>
            <p:ph type="title"/>
          </p:nvPr>
        </p:nvSpPr>
        <p:spPr>
          <a:xfrm>
            <a:off x="2069262" y="192207"/>
            <a:ext cx="9735251" cy="535863"/>
          </a:xfrm>
        </p:spPr>
        <p:txBody>
          <a:bodyPr/>
          <a:lstStyle/>
          <a:p>
            <a:r>
              <a:rPr lang="en-US" dirty="0"/>
              <a:t>Frameworks and Measures – 3 </a:t>
            </a:r>
          </a:p>
        </p:txBody>
      </p:sp>
      <p:sp>
        <p:nvSpPr>
          <p:cNvPr id="5" name="Rectangle 4">
            <a:extLst>
              <a:ext uri="{FF2B5EF4-FFF2-40B4-BE49-F238E27FC236}">
                <a16:creationId xmlns:a16="http://schemas.microsoft.com/office/drawing/2014/main" id="{2F600552-0349-6EE1-10DD-5259B67287A9}"/>
              </a:ext>
            </a:extLst>
          </p:cNvPr>
          <p:cNvSpPr/>
          <p:nvPr/>
        </p:nvSpPr>
        <p:spPr>
          <a:xfrm>
            <a:off x="173" y="158299"/>
            <a:ext cx="1633318"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Frameworks and Measures</a:t>
            </a:r>
          </a:p>
        </p:txBody>
      </p:sp>
      <p:pic>
        <p:nvPicPr>
          <p:cNvPr id="6" name="Picture 5" descr="Graphical user interface&#10;&#10;Description automatically generated with medium confidence">
            <a:extLst>
              <a:ext uri="{FF2B5EF4-FFF2-40B4-BE49-F238E27FC236}">
                <a16:creationId xmlns:a16="http://schemas.microsoft.com/office/drawing/2014/main" id="{5DBF2B7F-40C1-F3EA-F7A8-AA5C1434778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7348" y="1155842"/>
            <a:ext cx="3579635" cy="4630610"/>
          </a:xfrm>
          <a:prstGeom prst="rect">
            <a:avLst/>
          </a:prstGeom>
          <a:ln>
            <a:solidFill>
              <a:schemeClr val="tx1"/>
            </a:solidFill>
          </a:ln>
        </p:spPr>
      </p:pic>
      <p:sp>
        <p:nvSpPr>
          <p:cNvPr id="11" name="TextBox 10">
            <a:extLst>
              <a:ext uri="{FF2B5EF4-FFF2-40B4-BE49-F238E27FC236}">
                <a16:creationId xmlns:a16="http://schemas.microsoft.com/office/drawing/2014/main" id="{9991CADD-BBDF-B78A-B3B2-62E6F69B6EC4}"/>
              </a:ext>
            </a:extLst>
          </p:cNvPr>
          <p:cNvSpPr txBox="1"/>
          <p:nvPr/>
        </p:nvSpPr>
        <p:spPr>
          <a:xfrm>
            <a:off x="1633491" y="5786452"/>
            <a:ext cx="652743" cy="369332"/>
          </a:xfrm>
          <a:prstGeom prst="rect">
            <a:avLst/>
          </a:prstGeom>
          <a:noFill/>
        </p:spPr>
        <p:txBody>
          <a:bodyPr wrap="none" rtlCol="0">
            <a:spAutoFit/>
          </a:bodyPr>
          <a:lstStyle/>
          <a:p>
            <a:r>
              <a:rPr lang="en-US" b="1" dirty="0">
                <a:solidFill>
                  <a:srgbClr val="C00000"/>
                </a:solidFill>
              </a:rPr>
              <a:t>2022</a:t>
            </a:r>
          </a:p>
        </p:txBody>
      </p:sp>
      <p:sp>
        <p:nvSpPr>
          <p:cNvPr id="12" name="TextBox 11">
            <a:extLst>
              <a:ext uri="{FF2B5EF4-FFF2-40B4-BE49-F238E27FC236}">
                <a16:creationId xmlns:a16="http://schemas.microsoft.com/office/drawing/2014/main" id="{2F6C0374-B312-5E58-BA9B-203D1E223E90}"/>
              </a:ext>
            </a:extLst>
          </p:cNvPr>
          <p:cNvSpPr txBox="1"/>
          <p:nvPr/>
        </p:nvSpPr>
        <p:spPr>
          <a:xfrm>
            <a:off x="3957189" y="786510"/>
            <a:ext cx="6989734" cy="369332"/>
          </a:xfrm>
          <a:prstGeom prst="rect">
            <a:avLst/>
          </a:prstGeom>
          <a:noFill/>
        </p:spPr>
        <p:txBody>
          <a:bodyPr wrap="none" rtlCol="0">
            <a:spAutoFit/>
          </a:bodyPr>
          <a:lstStyle/>
          <a:p>
            <a:r>
              <a:rPr lang="en-US" b="1" dirty="0">
                <a:solidFill>
                  <a:srgbClr val="C00000"/>
                </a:solidFill>
              </a:rPr>
              <a:t>Primary Benefits and Secondary Benefit Measures from Causal Analysis</a:t>
            </a:r>
          </a:p>
        </p:txBody>
      </p:sp>
      <p:graphicFrame>
        <p:nvGraphicFramePr>
          <p:cNvPr id="3" name="Table 11" title="Practical Software and Systems Measurement Digital Engineering Measurement Framework">
            <a:extLst>
              <a:ext uri="{FF2B5EF4-FFF2-40B4-BE49-F238E27FC236}">
                <a16:creationId xmlns:a16="http://schemas.microsoft.com/office/drawing/2014/main" id="{84D36FE6-9549-B8E5-50AC-A2D324FC5494}"/>
              </a:ext>
            </a:extLst>
          </p:cNvPr>
          <p:cNvGraphicFramePr>
            <a:graphicFrameLocks noGrp="1"/>
          </p:cNvGraphicFramePr>
          <p:nvPr>
            <p:extLst>
              <p:ext uri="{D42A27DB-BD31-4B8C-83A1-F6EECF244321}">
                <p14:modId xmlns:p14="http://schemas.microsoft.com/office/powerpoint/2010/main" val="219256744"/>
              </p:ext>
            </p:extLst>
          </p:nvPr>
        </p:nvGraphicFramePr>
        <p:xfrm>
          <a:off x="4041165" y="1155842"/>
          <a:ext cx="7547553" cy="5308600"/>
        </p:xfrm>
        <a:graphic>
          <a:graphicData uri="http://schemas.openxmlformats.org/drawingml/2006/table">
            <a:tbl>
              <a:tblPr firstRow="1" bandRow="1">
                <a:tableStyleId>{5C22544A-7EE6-4342-B048-85BDC9FD1C3A}</a:tableStyleId>
              </a:tblPr>
              <a:tblGrid>
                <a:gridCol w="1491889">
                  <a:extLst>
                    <a:ext uri="{9D8B030D-6E8A-4147-A177-3AD203B41FA5}">
                      <a16:colId xmlns:a16="http://schemas.microsoft.com/office/drawing/2014/main" val="3145704859"/>
                    </a:ext>
                  </a:extLst>
                </a:gridCol>
                <a:gridCol w="3539813">
                  <a:extLst>
                    <a:ext uri="{9D8B030D-6E8A-4147-A177-3AD203B41FA5}">
                      <a16:colId xmlns:a16="http://schemas.microsoft.com/office/drawing/2014/main" val="2779801251"/>
                    </a:ext>
                  </a:extLst>
                </a:gridCol>
                <a:gridCol w="2515851">
                  <a:extLst>
                    <a:ext uri="{9D8B030D-6E8A-4147-A177-3AD203B41FA5}">
                      <a16:colId xmlns:a16="http://schemas.microsoft.com/office/drawing/2014/main" val="3087009355"/>
                    </a:ext>
                  </a:extLst>
                </a:gridCol>
              </a:tblGrid>
              <a:tr h="370840">
                <a:tc>
                  <a:txBody>
                    <a:bodyPr/>
                    <a:lstStyle/>
                    <a:p>
                      <a:r>
                        <a:rPr lang="en-US" sz="1200" dirty="0"/>
                        <a:t>Primary Benefits</a:t>
                      </a:r>
                    </a:p>
                  </a:txBody>
                  <a:tcPr/>
                </a:tc>
                <a:tc>
                  <a:txBody>
                    <a:bodyPr/>
                    <a:lstStyle/>
                    <a:p>
                      <a:r>
                        <a:rPr lang="en-US" sz="1200" dirty="0"/>
                        <a:t>Description</a:t>
                      </a:r>
                    </a:p>
                  </a:txBody>
                  <a:tcPr/>
                </a:tc>
                <a:tc>
                  <a:txBody>
                    <a:bodyPr/>
                    <a:lstStyle/>
                    <a:p>
                      <a:r>
                        <a:rPr lang="en-US" sz="1200" dirty="0"/>
                        <a:t>Secondary Benefits and Measures</a:t>
                      </a:r>
                    </a:p>
                  </a:txBody>
                  <a:tcPr/>
                </a:tc>
                <a:extLst>
                  <a:ext uri="{0D108BD9-81ED-4DB2-BD59-A6C34878D82A}">
                    <a16:rowId xmlns:a16="http://schemas.microsoft.com/office/drawing/2014/main" val="891775659"/>
                  </a:ext>
                </a:extLst>
              </a:tr>
              <a:tr h="370840">
                <a:tc>
                  <a:txBody>
                    <a:bodyPr/>
                    <a:lstStyle/>
                    <a:p>
                      <a:r>
                        <a:rPr lang="en-US" sz="1200" dirty="0"/>
                        <a:t>Higher Level Support for Automation</a:t>
                      </a:r>
                    </a:p>
                  </a:txBody>
                  <a:tcPr/>
                </a:tc>
                <a:tc>
                  <a:txBody>
                    <a:bodyPr/>
                    <a:lstStyle/>
                    <a:p>
                      <a:r>
                        <a:rPr lang="en-US" sz="1200" dirty="0"/>
                        <a:t>Use of tools and methods that automate previously manual tasks and decisions</a:t>
                      </a:r>
                    </a:p>
                  </a:txBody>
                  <a:tcPr/>
                </a:tc>
                <a:tc>
                  <a:txBody>
                    <a:bodyPr/>
                    <a:lstStyle/>
                    <a:p>
                      <a:r>
                        <a:rPr lang="en-US" sz="1200" dirty="0"/>
                        <a:t>8.6 Product Automation</a:t>
                      </a:r>
                    </a:p>
                    <a:p>
                      <a:r>
                        <a:rPr lang="en-US" sz="1200" dirty="0"/>
                        <a:t>8.7 Deployment Lead Time</a:t>
                      </a:r>
                    </a:p>
                  </a:txBody>
                  <a:tcPr/>
                </a:tc>
                <a:extLst>
                  <a:ext uri="{0D108BD9-81ED-4DB2-BD59-A6C34878D82A}">
                    <a16:rowId xmlns:a16="http://schemas.microsoft.com/office/drawing/2014/main" val="848969440"/>
                  </a:ext>
                </a:extLst>
              </a:tr>
              <a:tr h="370840">
                <a:tc>
                  <a:txBody>
                    <a:bodyPr/>
                    <a:lstStyle/>
                    <a:p>
                      <a:r>
                        <a:rPr lang="en-US" sz="1200" dirty="0"/>
                        <a:t>Early V&amp;V</a:t>
                      </a:r>
                    </a:p>
                  </a:txBody>
                  <a:tcPr/>
                </a:tc>
                <a:tc>
                  <a:txBody>
                    <a:bodyPr/>
                    <a:lstStyle/>
                    <a:p>
                      <a:r>
                        <a:rPr lang="en-US" sz="1200" dirty="0"/>
                        <a:t>Moving tasks into earlier developmental phases that would have required effort in later phases</a:t>
                      </a:r>
                    </a:p>
                  </a:txBody>
                  <a:tcPr/>
                </a:tc>
                <a:tc>
                  <a:txBody>
                    <a:bodyPr/>
                    <a:lstStyle/>
                    <a:p>
                      <a:r>
                        <a:rPr lang="en-US" sz="1200" dirty="0"/>
                        <a:t>8.4 Digital Engineering Anomalies</a:t>
                      </a:r>
                    </a:p>
                    <a:p>
                      <a:r>
                        <a:rPr lang="en-US" sz="1200" dirty="0"/>
                        <a:t>8.5 Adaptability and Rework</a:t>
                      </a:r>
                    </a:p>
                    <a:p>
                      <a:r>
                        <a:rPr lang="en-US" sz="1200" dirty="0"/>
                        <a:t>8.7 Deployment Lead Time</a:t>
                      </a:r>
                    </a:p>
                  </a:txBody>
                  <a:tcPr/>
                </a:tc>
                <a:extLst>
                  <a:ext uri="{0D108BD9-81ED-4DB2-BD59-A6C34878D82A}">
                    <a16:rowId xmlns:a16="http://schemas.microsoft.com/office/drawing/2014/main" val="2692535257"/>
                  </a:ext>
                </a:extLst>
              </a:tr>
              <a:tr h="370840">
                <a:tc>
                  <a:txBody>
                    <a:bodyPr/>
                    <a:lstStyle/>
                    <a:p>
                      <a:r>
                        <a:rPr lang="en-US" sz="1200" dirty="0"/>
                        <a:t>Reusability</a:t>
                      </a:r>
                    </a:p>
                  </a:txBody>
                  <a:tcPr/>
                </a:tc>
                <a:tc>
                  <a:txBody>
                    <a:bodyPr/>
                    <a:lstStyle/>
                    <a:p>
                      <a:r>
                        <a:rPr lang="en-US" sz="1200" dirty="0"/>
                        <a:t>Reusing existing data, models, and knowledge in new development</a:t>
                      </a:r>
                    </a:p>
                  </a:txBody>
                  <a:tcPr/>
                </a:tc>
                <a:tc>
                  <a:txBody>
                    <a:bodyPr/>
                    <a:lstStyle/>
                    <a:p>
                      <a:r>
                        <a:rPr lang="en-US" sz="1200" dirty="0"/>
                        <a:t>8.4 Digital Engineering Anomalies</a:t>
                      </a:r>
                    </a:p>
                    <a:p>
                      <a:r>
                        <a:rPr lang="en-US" sz="1200" dirty="0"/>
                        <a:t>8.5 Adaptability and Rework</a:t>
                      </a:r>
                    </a:p>
                    <a:p>
                      <a:r>
                        <a:rPr lang="en-US" sz="1200" dirty="0"/>
                        <a:t>8.7 Deployment Lead Time</a:t>
                      </a:r>
                    </a:p>
                  </a:txBody>
                  <a:tcPr/>
                </a:tc>
                <a:extLst>
                  <a:ext uri="{0D108BD9-81ED-4DB2-BD59-A6C34878D82A}">
                    <a16:rowId xmlns:a16="http://schemas.microsoft.com/office/drawing/2014/main" val="3583939215"/>
                  </a:ext>
                </a:extLst>
              </a:tr>
              <a:tr h="370840">
                <a:tc>
                  <a:txBody>
                    <a:bodyPr/>
                    <a:lstStyle/>
                    <a:p>
                      <a:r>
                        <a:rPr lang="en-US" sz="1200" dirty="0"/>
                        <a:t>Increased Traceability</a:t>
                      </a:r>
                    </a:p>
                  </a:txBody>
                  <a:tcPr/>
                </a:tc>
                <a:tc>
                  <a:txBody>
                    <a:bodyPr/>
                    <a:lstStyle/>
                    <a:p>
                      <a:r>
                        <a:rPr lang="en-US" sz="1200" dirty="0"/>
                        <a:t>Formally linking requirements, design, test, etc. via models</a:t>
                      </a:r>
                    </a:p>
                  </a:txBody>
                  <a:tcPr/>
                </a:tc>
                <a:tc>
                  <a:txBody>
                    <a:bodyPr/>
                    <a:lstStyle/>
                    <a:p>
                      <a:r>
                        <a:rPr lang="en-US" sz="1200" dirty="0"/>
                        <a:t>8.7 Deployment Lead Time</a:t>
                      </a:r>
                    </a:p>
                    <a:p>
                      <a:r>
                        <a:rPr lang="en-US" sz="1200" dirty="0"/>
                        <a:t>8.8 Runtime Performance</a:t>
                      </a:r>
                    </a:p>
                  </a:txBody>
                  <a:tcPr/>
                </a:tc>
                <a:extLst>
                  <a:ext uri="{0D108BD9-81ED-4DB2-BD59-A6C34878D82A}">
                    <a16:rowId xmlns:a16="http://schemas.microsoft.com/office/drawing/2014/main" val="87924795"/>
                  </a:ext>
                </a:extLst>
              </a:tr>
              <a:tr h="370840">
                <a:tc>
                  <a:txBody>
                    <a:bodyPr/>
                    <a:lstStyle/>
                    <a:p>
                      <a:r>
                        <a:rPr lang="en-US" sz="1200" dirty="0"/>
                        <a:t>Strengthened Testing</a:t>
                      </a:r>
                    </a:p>
                  </a:txBody>
                  <a:tcPr/>
                </a:tc>
                <a:tc>
                  <a:txBody>
                    <a:bodyPr/>
                    <a:lstStyle/>
                    <a:p>
                      <a:r>
                        <a:rPr lang="en-US" sz="1200" dirty="0"/>
                        <a:t>Using data and models to increase test coverage in any phase</a:t>
                      </a:r>
                    </a:p>
                  </a:txBody>
                  <a:tcPr/>
                </a:tc>
                <a:tc>
                  <a:txBody>
                    <a:bodyPr/>
                    <a:lstStyle/>
                    <a:p>
                      <a:r>
                        <a:rPr lang="en-US" sz="1200" dirty="0"/>
                        <a:t>8.1 Architecture Completeness and</a:t>
                      </a:r>
                    </a:p>
                    <a:p>
                      <a:r>
                        <a:rPr lang="en-US" sz="1200" dirty="0"/>
                        <a:t>Volatility</a:t>
                      </a:r>
                    </a:p>
                    <a:p>
                      <a:r>
                        <a:rPr lang="en-US" sz="1200" dirty="0"/>
                        <a:t>8.2 Model Traceability</a:t>
                      </a:r>
                    </a:p>
                    <a:p>
                      <a:r>
                        <a:rPr lang="en-US" sz="1200" dirty="0"/>
                        <a:t>8.3 Product Size</a:t>
                      </a:r>
                    </a:p>
                  </a:txBody>
                  <a:tcPr/>
                </a:tc>
                <a:extLst>
                  <a:ext uri="{0D108BD9-81ED-4DB2-BD59-A6C34878D82A}">
                    <a16:rowId xmlns:a16="http://schemas.microsoft.com/office/drawing/2014/main" val="1520603987"/>
                  </a:ext>
                </a:extLst>
              </a:tr>
              <a:tr h="370840">
                <a:tc>
                  <a:txBody>
                    <a:bodyPr/>
                    <a:lstStyle/>
                    <a:p>
                      <a:r>
                        <a:rPr lang="en-US" sz="1200" dirty="0"/>
                        <a:t>Better Accessibility of Information (</a:t>
                      </a:r>
                      <a:r>
                        <a:rPr lang="en-US" sz="1200" dirty="0" err="1"/>
                        <a:t>ASoT</a:t>
                      </a:r>
                      <a:r>
                        <a:rPr lang="en-US" sz="1200" dirty="0"/>
                        <a:t>)</a:t>
                      </a:r>
                    </a:p>
                  </a:txBody>
                  <a:tcPr/>
                </a:tc>
                <a:tc>
                  <a:txBody>
                    <a:bodyPr/>
                    <a:lstStyle/>
                    <a:p>
                      <a:r>
                        <a:rPr lang="en-US" sz="1200" dirty="0"/>
                        <a:t>Leveraging an Authoritative Source of Truth (</a:t>
                      </a:r>
                      <a:r>
                        <a:rPr lang="en-US" sz="1200" dirty="0" err="1"/>
                        <a:t>ASoT</a:t>
                      </a:r>
                      <a:r>
                        <a:rPr lang="en-US" sz="1200" dirty="0"/>
                        <a:t>) to increase access to digital data and models to increase the involvement of stakeholders in program decisions</a:t>
                      </a:r>
                    </a:p>
                  </a:txBody>
                  <a:tcPr/>
                </a:tc>
                <a:tc>
                  <a:txBody>
                    <a:bodyPr/>
                    <a:lstStyle/>
                    <a:p>
                      <a:r>
                        <a:rPr lang="en-US" sz="1200" dirty="0"/>
                        <a:t>8.7 Deployment Lead Time</a:t>
                      </a:r>
                    </a:p>
                    <a:p>
                      <a:r>
                        <a:rPr lang="en-US" sz="1200" dirty="0"/>
                        <a:t>8.8 Runtime Performance</a:t>
                      </a:r>
                    </a:p>
                  </a:txBody>
                  <a:tcPr/>
                </a:tc>
                <a:extLst>
                  <a:ext uri="{0D108BD9-81ED-4DB2-BD59-A6C34878D82A}">
                    <a16:rowId xmlns:a16="http://schemas.microsoft.com/office/drawing/2014/main" val="4184228396"/>
                  </a:ext>
                </a:extLst>
              </a:tr>
              <a:tr h="370840">
                <a:tc>
                  <a:txBody>
                    <a:bodyPr/>
                    <a:lstStyle/>
                    <a:p>
                      <a:r>
                        <a:rPr lang="en-US" sz="1200" dirty="0"/>
                        <a:t>Higher Level of Support for Automation</a:t>
                      </a:r>
                    </a:p>
                  </a:txBody>
                  <a:tcPr/>
                </a:tc>
                <a:tc>
                  <a:txBody>
                    <a:bodyPr/>
                    <a:lstStyle/>
                    <a:p>
                      <a:r>
                        <a:rPr lang="en-US" sz="1200" dirty="0"/>
                        <a:t>Using data and models to support integration of information and to support system integration tasks</a:t>
                      </a:r>
                    </a:p>
                  </a:txBody>
                  <a:tcPr/>
                </a:tc>
                <a:tc>
                  <a:txBody>
                    <a:bodyPr/>
                    <a:lstStyle/>
                    <a:p>
                      <a:r>
                        <a:rPr lang="en-US" sz="1200" dirty="0"/>
                        <a:t>8.6 Product Automation</a:t>
                      </a:r>
                    </a:p>
                    <a:p>
                      <a:r>
                        <a:rPr lang="en-US" sz="1200" dirty="0"/>
                        <a:t>8.2 Model Traceability</a:t>
                      </a:r>
                    </a:p>
                  </a:txBody>
                  <a:tcPr/>
                </a:tc>
                <a:extLst>
                  <a:ext uri="{0D108BD9-81ED-4DB2-BD59-A6C34878D82A}">
                    <a16:rowId xmlns:a16="http://schemas.microsoft.com/office/drawing/2014/main" val="4205039882"/>
                  </a:ext>
                </a:extLst>
              </a:tr>
              <a:tr h="370840">
                <a:tc>
                  <a:txBody>
                    <a:bodyPr/>
                    <a:lstStyle/>
                    <a:p>
                      <a:r>
                        <a:rPr lang="en-US" sz="1200" dirty="0"/>
                        <a:t>Multiple Model Viewpoints</a:t>
                      </a:r>
                    </a:p>
                  </a:txBody>
                  <a:tcPr/>
                </a:tc>
                <a:tc>
                  <a:txBody>
                    <a:bodyPr/>
                    <a:lstStyle/>
                    <a:p>
                      <a:r>
                        <a:rPr lang="en-US" sz="1200" dirty="0"/>
                        <a:t> Viewpoints</a:t>
                      </a:r>
                    </a:p>
                    <a:p>
                      <a:r>
                        <a:rPr lang="en-US" sz="1200" dirty="0"/>
                        <a:t>Presentation of data and models in the language and context of those that need access</a:t>
                      </a:r>
                    </a:p>
                  </a:txBody>
                  <a:tcPr/>
                </a:tc>
                <a:tc>
                  <a:txBody>
                    <a:bodyPr/>
                    <a:lstStyle/>
                    <a:p>
                      <a:r>
                        <a:rPr lang="en-US" sz="1200" dirty="0"/>
                        <a:t>8.1 Architecture Completeness and</a:t>
                      </a:r>
                    </a:p>
                    <a:p>
                      <a:r>
                        <a:rPr lang="en-US" sz="1200" dirty="0"/>
                        <a:t>Volatility</a:t>
                      </a:r>
                    </a:p>
                    <a:p>
                      <a:r>
                        <a:rPr lang="en-US" sz="1200" dirty="0"/>
                        <a:t>8.7 Deployment Lead Time</a:t>
                      </a:r>
                    </a:p>
                  </a:txBody>
                  <a:tcPr/>
                </a:tc>
                <a:extLst>
                  <a:ext uri="{0D108BD9-81ED-4DB2-BD59-A6C34878D82A}">
                    <a16:rowId xmlns:a16="http://schemas.microsoft.com/office/drawing/2014/main" val="4117539180"/>
                  </a:ext>
                </a:extLst>
              </a:tr>
            </a:tbl>
          </a:graphicData>
        </a:graphic>
      </p:graphicFrame>
      <p:sp>
        <p:nvSpPr>
          <p:cNvPr id="2" name="Slide Number Placeholder 1">
            <a:extLst>
              <a:ext uri="{FF2B5EF4-FFF2-40B4-BE49-F238E27FC236}">
                <a16:creationId xmlns:a16="http://schemas.microsoft.com/office/drawing/2014/main" id="{43236350-B9DE-CF59-13B0-4588D3A1C1E0}"/>
              </a:ext>
            </a:extLst>
          </p:cNvPr>
          <p:cNvSpPr>
            <a:spLocks noGrp="1"/>
          </p:cNvSpPr>
          <p:nvPr>
            <p:ph type="sldNum" sz="quarter" idx="13"/>
          </p:nvPr>
        </p:nvSpPr>
        <p:spPr/>
        <p:txBody>
          <a:bodyPr/>
          <a:lstStyle/>
          <a:p>
            <a:fld id="{12342C3A-DD85-7843-B416-BD52AB030D59}" type="slidenum">
              <a:rPr lang="en-US" smtClean="0"/>
              <a:pPr/>
              <a:t>33</a:t>
            </a:fld>
            <a:endParaRPr lang="en-US" dirty="0"/>
          </a:p>
        </p:txBody>
      </p:sp>
    </p:spTree>
    <p:extLst>
      <p:ext uri="{BB962C8B-B14F-4D97-AF65-F5344CB8AC3E}">
        <p14:creationId xmlns:p14="http://schemas.microsoft.com/office/powerpoint/2010/main" val="2313975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676B41-E6C7-79F5-D549-C0C74A50938F}"/>
              </a:ext>
            </a:extLst>
          </p:cNvPr>
          <p:cNvSpPr>
            <a:spLocks noGrp="1"/>
          </p:cNvSpPr>
          <p:nvPr>
            <p:ph type="title"/>
          </p:nvPr>
        </p:nvSpPr>
        <p:spPr>
          <a:xfrm>
            <a:off x="1803799" y="192207"/>
            <a:ext cx="9735251" cy="535863"/>
          </a:xfrm>
        </p:spPr>
        <p:txBody>
          <a:bodyPr/>
          <a:lstStyle/>
          <a:p>
            <a:r>
              <a:rPr lang="en-US" dirty="0"/>
              <a:t>Summary</a:t>
            </a:r>
          </a:p>
        </p:txBody>
      </p:sp>
      <p:sp>
        <p:nvSpPr>
          <p:cNvPr id="5" name="Rectangle 4">
            <a:extLst>
              <a:ext uri="{FF2B5EF4-FFF2-40B4-BE49-F238E27FC236}">
                <a16:creationId xmlns:a16="http://schemas.microsoft.com/office/drawing/2014/main" id="{79BA230D-61E2-5C4E-BC6E-9C972BFA0A3F}"/>
              </a:ext>
            </a:extLst>
          </p:cNvPr>
          <p:cNvSpPr/>
          <p:nvPr/>
        </p:nvSpPr>
        <p:spPr>
          <a:xfrm>
            <a:off x="174" y="158299"/>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Summary</a:t>
            </a:r>
          </a:p>
        </p:txBody>
      </p:sp>
      <p:sp>
        <p:nvSpPr>
          <p:cNvPr id="3" name="Text Placeholder 2">
            <a:extLst>
              <a:ext uri="{FF2B5EF4-FFF2-40B4-BE49-F238E27FC236}">
                <a16:creationId xmlns:a16="http://schemas.microsoft.com/office/drawing/2014/main" id="{84D1DD4E-4CC0-7F52-AB62-0A8D7E128A50}"/>
              </a:ext>
            </a:extLst>
          </p:cNvPr>
          <p:cNvSpPr>
            <a:spLocks noGrp="1"/>
          </p:cNvSpPr>
          <p:nvPr>
            <p:ph type="body" sz="quarter" idx="12"/>
          </p:nvPr>
        </p:nvSpPr>
        <p:spPr>
          <a:xfrm>
            <a:off x="301546" y="969975"/>
            <a:ext cx="11585731" cy="5519550"/>
          </a:xfrm>
        </p:spPr>
        <p:txBody>
          <a:bodyPr/>
          <a:lstStyle/>
          <a:p>
            <a:pPr marL="285750" indent="-285750">
              <a:buFont typeface="Arial" panose="020B0604020202020204" pitchFamily="34" charset="0"/>
              <a:buChar char="•"/>
            </a:pPr>
            <a:r>
              <a:rPr lang="en-US" sz="2000" dirty="0"/>
              <a:t>We characterize dynamic innovation such as stated for the FAA NextGen as a multi-faceted approach with concrete action plans to accelerate synergistic innovation across multiple fields towards a balanced set of dynamic, evolving complex objectives. </a:t>
            </a:r>
          </a:p>
          <a:p>
            <a:pPr marL="285750" indent="-285750">
              <a:buFont typeface="Arial" panose="020B0604020202020204" pitchFamily="34" charset="0"/>
              <a:buChar char="•"/>
            </a:pPr>
            <a:r>
              <a:rPr lang="en-US" sz="2000" dirty="0"/>
              <a:t>We face significant challenges in concurrent technology advances, complexity, scale, interconnectedness, and uncertainty.</a:t>
            </a:r>
          </a:p>
          <a:p>
            <a:pPr marL="285750" indent="-285750">
              <a:buFont typeface="Arial" panose="020B0604020202020204" pitchFamily="34" charset="0"/>
              <a:buChar char="•"/>
            </a:pPr>
            <a:r>
              <a:rPr lang="en-US" sz="2000" dirty="0"/>
              <a:t>Digital engineering poses a significant change in systems infrastructure and culture.</a:t>
            </a:r>
          </a:p>
          <a:p>
            <a:pPr marL="285750" indent="-285750">
              <a:buFont typeface="Arial" panose="020B0604020202020204" pitchFamily="34" charset="0"/>
              <a:buChar char="•"/>
            </a:pPr>
            <a:r>
              <a:rPr lang="en-US" sz="2000" dirty="0"/>
              <a:t>We define rigor as “the quality or state of being very exact, careful, or strict,” and we need to be mindful of the level of precision acceptable to stakeholders as a key characteristic in the engineering and operations of systems.</a:t>
            </a:r>
          </a:p>
          <a:p>
            <a:pPr marL="285750" indent="-285750">
              <a:buFont typeface="Arial" panose="020B0604020202020204" pitchFamily="34" charset="0"/>
              <a:buChar char="•"/>
            </a:pPr>
            <a:r>
              <a:rPr lang="en-US" sz="2000" dirty="0"/>
              <a:t>We describe frameworks and measures for technology effectiveness/performance, systems quality, process effectiveness/efficiency, velocity/agility, user experience, knowledge transfer, and adoption.</a:t>
            </a:r>
          </a:p>
          <a:p>
            <a:pPr marL="285750" indent="-285750">
              <a:buFont typeface="Arial" panose="020B0604020202020204" pitchFamily="34" charset="0"/>
              <a:buChar char="•"/>
            </a:pPr>
            <a:r>
              <a:rPr lang="en-US" sz="2000" dirty="0"/>
              <a:t>V&amp;V is at the affect </a:t>
            </a:r>
            <a:r>
              <a:rPr lang="en-US" sz="2000"/>
              <a:t>of the </a:t>
            </a:r>
            <a:r>
              <a:rPr lang="en-US" sz="2000" dirty="0"/>
              <a:t>pain points for dynamic innovation and rigor with needed assessment frameworks and measures.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DD830F8C-1F1A-5A47-FCCF-A8070335AAD5}"/>
              </a:ext>
            </a:extLst>
          </p:cNvPr>
          <p:cNvSpPr>
            <a:spLocks noGrp="1"/>
          </p:cNvSpPr>
          <p:nvPr>
            <p:ph type="sldNum" sz="quarter" idx="13"/>
          </p:nvPr>
        </p:nvSpPr>
        <p:spPr/>
        <p:txBody>
          <a:bodyPr/>
          <a:lstStyle/>
          <a:p>
            <a:fld id="{12342C3A-DD85-7843-B416-BD52AB030D59}" type="slidenum">
              <a:rPr lang="en-US" smtClean="0"/>
              <a:pPr/>
              <a:t>34</a:t>
            </a:fld>
            <a:endParaRPr lang="en-US" dirty="0"/>
          </a:p>
        </p:txBody>
      </p:sp>
    </p:spTree>
    <p:extLst>
      <p:ext uri="{BB962C8B-B14F-4D97-AF65-F5344CB8AC3E}">
        <p14:creationId xmlns:p14="http://schemas.microsoft.com/office/powerpoint/2010/main" val="3443496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6617CA-5D79-48DB-E229-425B64DA5F86}"/>
              </a:ext>
            </a:extLst>
          </p:cNvPr>
          <p:cNvSpPr>
            <a:spLocks noGrp="1"/>
          </p:cNvSpPr>
          <p:nvPr>
            <p:ph type="title"/>
          </p:nvPr>
        </p:nvSpPr>
        <p:spPr>
          <a:xfrm>
            <a:off x="2051506" y="214364"/>
            <a:ext cx="7873729" cy="1021977"/>
          </a:xfrm>
        </p:spPr>
        <p:txBody>
          <a:bodyPr/>
          <a:lstStyle/>
          <a:p>
            <a:r>
              <a:rPr lang="en-US" dirty="0"/>
              <a:t>Case Study Books by David Mindell that Address Dynamic Innovation &amp; Rigor</a:t>
            </a:r>
          </a:p>
        </p:txBody>
      </p:sp>
      <p:sp>
        <p:nvSpPr>
          <p:cNvPr id="3" name="Rectangle 2">
            <a:extLst>
              <a:ext uri="{FF2B5EF4-FFF2-40B4-BE49-F238E27FC236}">
                <a16:creationId xmlns:a16="http://schemas.microsoft.com/office/drawing/2014/main" id="{B82393DD-D3A7-D8F9-0A38-2E21F336D643}"/>
              </a:ext>
            </a:extLst>
          </p:cNvPr>
          <p:cNvSpPr/>
          <p:nvPr/>
        </p:nvSpPr>
        <p:spPr>
          <a:xfrm>
            <a:off x="174" y="158299"/>
            <a:ext cx="17220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Relevant Reads</a:t>
            </a:r>
          </a:p>
        </p:txBody>
      </p:sp>
      <p:pic>
        <p:nvPicPr>
          <p:cNvPr id="8" name="Picture 7" descr="A picture containing text, person&#10;&#10;Description automatically generated">
            <a:extLst>
              <a:ext uri="{FF2B5EF4-FFF2-40B4-BE49-F238E27FC236}">
                <a16:creationId xmlns:a16="http://schemas.microsoft.com/office/drawing/2014/main" id="{3A059976-A245-0207-0C01-9E415364CA3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9730" y="1438050"/>
            <a:ext cx="2176433" cy="3160251"/>
          </a:xfrm>
          <a:prstGeom prst="rect">
            <a:avLst/>
          </a:prstGeom>
        </p:spPr>
      </p:pic>
      <p:pic>
        <p:nvPicPr>
          <p:cNvPr id="7" name="Picture 6" title="Digital Apollo">
            <a:extLst>
              <a:ext uri="{FF2B5EF4-FFF2-40B4-BE49-F238E27FC236}">
                <a16:creationId xmlns:a16="http://schemas.microsoft.com/office/drawing/2014/main" id="{966E4126-85D9-6ACC-737C-E3501241C915}"/>
              </a:ext>
            </a:extLst>
          </p:cNvPr>
          <p:cNvPicPr>
            <a:picLocks noChangeAspect="1"/>
          </p:cNvPicPr>
          <p:nvPr/>
        </p:nvPicPr>
        <p:blipFill>
          <a:blip r:embed="rId3"/>
          <a:stretch>
            <a:fillRect/>
          </a:stretch>
        </p:blipFill>
        <p:spPr>
          <a:xfrm>
            <a:off x="3615659" y="1420467"/>
            <a:ext cx="2438400" cy="3162300"/>
          </a:xfrm>
          <a:prstGeom prst="rect">
            <a:avLst/>
          </a:prstGeom>
        </p:spPr>
      </p:pic>
      <p:pic>
        <p:nvPicPr>
          <p:cNvPr id="6" name="Picture 5" title="Our Robots, Ourselves">
            <a:extLst>
              <a:ext uri="{FF2B5EF4-FFF2-40B4-BE49-F238E27FC236}">
                <a16:creationId xmlns:a16="http://schemas.microsoft.com/office/drawing/2014/main" id="{BA812BCE-8285-6098-ACDD-85798FBFBF03}"/>
              </a:ext>
            </a:extLst>
          </p:cNvPr>
          <p:cNvPicPr>
            <a:picLocks noChangeAspect="1"/>
          </p:cNvPicPr>
          <p:nvPr/>
        </p:nvPicPr>
        <p:blipFill>
          <a:blip r:embed="rId4"/>
          <a:stretch>
            <a:fillRect/>
          </a:stretch>
        </p:blipFill>
        <p:spPr>
          <a:xfrm>
            <a:off x="6744533" y="1438050"/>
            <a:ext cx="2102333" cy="3134616"/>
          </a:xfrm>
          <a:prstGeom prst="rect">
            <a:avLst/>
          </a:prstGeom>
        </p:spPr>
      </p:pic>
      <p:pic>
        <p:nvPicPr>
          <p:cNvPr id="1026" name="Picture 2" title="The Work of the Future">
            <a:extLst>
              <a:ext uri="{FF2B5EF4-FFF2-40B4-BE49-F238E27FC236}">
                <a16:creationId xmlns:a16="http://schemas.microsoft.com/office/drawing/2014/main" id="{4A649C88-4891-79D7-AE10-297A38A033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406362" y="1420467"/>
            <a:ext cx="2135158" cy="31521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A657E5D-A549-5E91-6D1F-8545D6B01FBB}"/>
              </a:ext>
            </a:extLst>
          </p:cNvPr>
          <p:cNvSpPr txBox="1"/>
          <p:nvPr/>
        </p:nvSpPr>
        <p:spPr>
          <a:xfrm>
            <a:off x="397566" y="4756792"/>
            <a:ext cx="7668638" cy="923330"/>
          </a:xfrm>
          <a:prstGeom prst="rect">
            <a:avLst/>
          </a:prstGeom>
          <a:noFill/>
        </p:spPr>
        <p:txBody>
          <a:bodyPr wrap="none" rtlCol="0">
            <a:spAutoFit/>
          </a:bodyPr>
          <a:lstStyle/>
          <a:p>
            <a:r>
              <a:rPr lang="en-US" dirty="0"/>
              <a:t>"Datum for its own annihilation" : feedback, control, and computing, 1916-1945</a:t>
            </a:r>
          </a:p>
          <a:p>
            <a:r>
              <a:rPr lang="en-US" dirty="0"/>
              <a:t>David A. Mindell, PhD Dissertation, MIT 1996</a:t>
            </a:r>
          </a:p>
          <a:p>
            <a:r>
              <a:rPr lang="en-US" dirty="0">
                <a:hlinkClick r:id="rId6"/>
              </a:rPr>
              <a:t>https://dspace.mit.edu/handle/1721.1/10807</a:t>
            </a:r>
            <a:endParaRPr lang="en-US" dirty="0"/>
          </a:p>
        </p:txBody>
      </p:sp>
      <p:sp>
        <p:nvSpPr>
          <p:cNvPr id="5" name="TextBox 4">
            <a:extLst>
              <a:ext uri="{FF2B5EF4-FFF2-40B4-BE49-F238E27FC236}">
                <a16:creationId xmlns:a16="http://schemas.microsoft.com/office/drawing/2014/main" id="{69AD5AA3-ECC2-1A02-C1AF-4FF1FC5AF924}"/>
              </a:ext>
            </a:extLst>
          </p:cNvPr>
          <p:cNvSpPr txBox="1"/>
          <p:nvPr/>
        </p:nvSpPr>
        <p:spPr>
          <a:xfrm>
            <a:off x="3627783" y="5854148"/>
            <a:ext cx="6233501" cy="369332"/>
          </a:xfrm>
          <a:prstGeom prst="rect">
            <a:avLst/>
          </a:prstGeom>
          <a:noFill/>
        </p:spPr>
        <p:txBody>
          <a:bodyPr wrap="none" rtlCol="0">
            <a:spAutoFit/>
          </a:bodyPr>
          <a:lstStyle/>
          <a:p>
            <a:r>
              <a:rPr lang="en-US" dirty="0">
                <a:hlinkClick r:id="rId7"/>
              </a:rPr>
              <a:t>https://sts-program.mit.edu/people/sts-faculty/david-a-mindell/</a:t>
            </a:r>
            <a:endParaRPr lang="en-US" dirty="0"/>
          </a:p>
        </p:txBody>
      </p:sp>
      <p:sp>
        <p:nvSpPr>
          <p:cNvPr id="2" name="Slide Number Placeholder 1">
            <a:extLst>
              <a:ext uri="{FF2B5EF4-FFF2-40B4-BE49-F238E27FC236}">
                <a16:creationId xmlns:a16="http://schemas.microsoft.com/office/drawing/2014/main" id="{A9E69EB5-73F2-67EC-5D75-9DC4DC828AF4}"/>
              </a:ext>
            </a:extLst>
          </p:cNvPr>
          <p:cNvSpPr>
            <a:spLocks noGrp="1"/>
          </p:cNvSpPr>
          <p:nvPr>
            <p:ph type="sldNum" sz="quarter" idx="13"/>
          </p:nvPr>
        </p:nvSpPr>
        <p:spPr/>
        <p:txBody>
          <a:bodyPr/>
          <a:lstStyle/>
          <a:p>
            <a:fld id="{12342C3A-DD85-7843-B416-BD52AB030D59}" type="slidenum">
              <a:rPr lang="en-US" smtClean="0"/>
              <a:pPr/>
              <a:t>35</a:t>
            </a:fld>
            <a:endParaRPr lang="en-US" dirty="0"/>
          </a:p>
        </p:txBody>
      </p:sp>
    </p:spTree>
    <p:extLst>
      <p:ext uri="{BB962C8B-B14F-4D97-AF65-F5344CB8AC3E}">
        <p14:creationId xmlns:p14="http://schemas.microsoft.com/office/powerpoint/2010/main" val="2319615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02605" y="1112109"/>
            <a:ext cx="11585731" cy="2398735"/>
          </a:xfrm>
        </p:spPr>
        <p:txBody>
          <a:bodyPr/>
          <a:lstStyle/>
          <a:p>
            <a:endParaRPr lang="en-US" dirty="0"/>
          </a:p>
        </p:txBody>
      </p:sp>
      <p:sp>
        <p:nvSpPr>
          <p:cNvPr id="3" name="Title 2"/>
          <p:cNvSpPr>
            <a:spLocks noGrp="1"/>
          </p:cNvSpPr>
          <p:nvPr>
            <p:ph type="title"/>
          </p:nvPr>
        </p:nvSpPr>
        <p:spPr/>
        <p:txBody>
          <a:bodyPr/>
          <a:lstStyle/>
          <a:p>
            <a:r>
              <a:rPr lang="en-US" dirty="0" smtClean="0"/>
              <a:t>Stevens Institute of Technology</a:t>
            </a:r>
            <a:endParaRPr lang="en-US" dirty="0"/>
          </a:p>
        </p:txBody>
      </p:sp>
      <p:sp>
        <p:nvSpPr>
          <p:cNvPr id="2" name="Subtitle 1"/>
          <p:cNvSpPr>
            <a:spLocks noGrp="1"/>
          </p:cNvSpPr>
          <p:nvPr>
            <p:ph type="subTitle" idx="4294967295"/>
          </p:nvPr>
        </p:nvSpPr>
        <p:spPr>
          <a:xfrm>
            <a:off x="302605" y="3973690"/>
            <a:ext cx="8228620" cy="2565224"/>
          </a:xfrm>
          <a:prstGeom prst="rect">
            <a:avLst/>
          </a:prstGeom>
        </p:spPr>
        <p:txBody>
          <a:bodyPr/>
          <a:lstStyle/>
          <a:p>
            <a:r>
              <a:rPr lang="en-US" dirty="0"/>
              <a:t>William D. Miller</a:t>
            </a:r>
          </a:p>
          <a:p>
            <a:r>
              <a:rPr lang="en-US" dirty="0">
                <a:hlinkClick r:id="rId2"/>
              </a:rPr>
              <a:t>wmiller@stevens.edu</a:t>
            </a:r>
            <a:endParaRPr lang="en-US" dirty="0"/>
          </a:p>
          <a:p>
            <a:r>
              <a:rPr lang="en-US" dirty="0"/>
              <a:t>1.908.759.7110</a:t>
            </a:r>
          </a:p>
        </p:txBody>
      </p:sp>
    </p:spTree>
    <p:extLst>
      <p:ext uri="{BB962C8B-B14F-4D97-AF65-F5344CB8AC3E}">
        <p14:creationId xmlns:p14="http://schemas.microsoft.com/office/powerpoint/2010/main" val="2216746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8CED79-B86D-F35B-F5DF-38E8DD8DAA1C}"/>
              </a:ext>
            </a:extLst>
          </p:cNvPr>
          <p:cNvSpPr>
            <a:spLocks noGrp="1"/>
          </p:cNvSpPr>
          <p:nvPr>
            <p:ph type="title"/>
          </p:nvPr>
        </p:nvSpPr>
        <p:spPr>
          <a:xfrm>
            <a:off x="1696399" y="221132"/>
            <a:ext cx="9072215" cy="535863"/>
          </a:xfrm>
        </p:spPr>
        <p:txBody>
          <a:bodyPr/>
          <a:lstStyle/>
          <a:p>
            <a:r>
              <a:rPr lang="en-US" dirty="0"/>
              <a:t>Complexity Awareness</a:t>
            </a:r>
          </a:p>
        </p:txBody>
      </p:sp>
      <p:sp>
        <p:nvSpPr>
          <p:cNvPr id="7" name="Rectangle 6">
            <a:extLst>
              <a:ext uri="{FF2B5EF4-FFF2-40B4-BE49-F238E27FC236}">
                <a16:creationId xmlns:a16="http://schemas.microsoft.com/office/drawing/2014/main" id="{5C34F030-685B-35EA-DFF4-782C5F73250F}"/>
              </a:ext>
            </a:extLst>
          </p:cNvPr>
          <p:cNvSpPr/>
          <p:nvPr/>
        </p:nvSpPr>
        <p:spPr>
          <a:xfrm>
            <a:off x="0" y="124567"/>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Challenges</a:t>
            </a:r>
          </a:p>
        </p:txBody>
      </p:sp>
      <p:sp>
        <p:nvSpPr>
          <p:cNvPr id="6" name="TextBox 5">
            <a:extLst>
              <a:ext uri="{FF2B5EF4-FFF2-40B4-BE49-F238E27FC236}">
                <a16:creationId xmlns:a16="http://schemas.microsoft.com/office/drawing/2014/main" id="{6125F564-3DF0-993E-BDA4-E0E9476597C9}"/>
              </a:ext>
            </a:extLst>
          </p:cNvPr>
          <p:cNvSpPr txBox="1"/>
          <p:nvPr/>
        </p:nvSpPr>
        <p:spPr>
          <a:xfrm>
            <a:off x="300489" y="885765"/>
            <a:ext cx="10468304" cy="830997"/>
          </a:xfrm>
          <a:prstGeom prst="rect">
            <a:avLst/>
          </a:prstGeom>
          <a:noFill/>
        </p:spPr>
        <p:txBody>
          <a:bodyPr wrap="square" rtlCol="0">
            <a:spAutoFit/>
          </a:bodyPr>
          <a:lstStyle/>
          <a:p>
            <a:r>
              <a:rPr lang="en-US" sz="2400" b="1" dirty="0">
                <a:solidFill>
                  <a:srgbClr val="C00000"/>
                </a:solidFill>
              </a:rPr>
              <a:t>Wilson N. Felder, Addressing the Complexity Challenge with Adaptive Verification and Validation, 2017 FAA V&amp;V Summit, September 13</a:t>
            </a:r>
          </a:p>
        </p:txBody>
      </p:sp>
      <p:sp>
        <p:nvSpPr>
          <p:cNvPr id="5" name="Text Placeholder 2">
            <a:extLst>
              <a:ext uri="{FF2B5EF4-FFF2-40B4-BE49-F238E27FC236}">
                <a16:creationId xmlns:a16="http://schemas.microsoft.com/office/drawing/2014/main" id="{2D5D4CE2-4147-B654-381A-3B2C0DFC4800}"/>
              </a:ext>
            </a:extLst>
          </p:cNvPr>
          <p:cNvSpPr>
            <a:spLocks noGrp="1"/>
          </p:cNvSpPr>
          <p:nvPr>
            <p:ph type="body" sz="quarter" idx="12"/>
          </p:nvPr>
        </p:nvSpPr>
        <p:spPr>
          <a:xfrm>
            <a:off x="300489" y="1874279"/>
            <a:ext cx="11585731" cy="3573695"/>
          </a:xfrm>
        </p:spPr>
        <p:txBody>
          <a:bodyPr/>
          <a:lstStyle/>
          <a:p>
            <a:pPr marL="342900" indent="-342900">
              <a:buFont typeface="Arial"/>
              <a:buChar char="•"/>
            </a:pPr>
            <a:r>
              <a:rPr lang="en-US" sz="2800" dirty="0"/>
              <a:t>Too many system states</a:t>
            </a:r>
          </a:p>
          <a:p>
            <a:pPr marL="342900" indent="-342900">
              <a:buFont typeface="Arial"/>
              <a:buChar char="•"/>
            </a:pPr>
            <a:r>
              <a:rPr lang="en-US" sz="2800" dirty="0"/>
              <a:t>Don’t have enough bandwidth to cover them all</a:t>
            </a:r>
          </a:p>
          <a:p>
            <a:pPr marL="342900" indent="-342900">
              <a:buFont typeface="Arial"/>
              <a:buChar char="•"/>
            </a:pPr>
            <a:r>
              <a:rPr lang="en-US" sz="2800" dirty="0"/>
              <a:t>Fat tailed probabilities</a:t>
            </a:r>
          </a:p>
          <a:p>
            <a:pPr marL="342900" indent="-342900">
              <a:buFont typeface="Arial"/>
              <a:buChar char="•"/>
            </a:pPr>
            <a:r>
              <a:rPr lang="en-US" sz="2800" dirty="0"/>
              <a:t>Dynamic, asynchronous ad hoc exchange of digital data among constituents</a:t>
            </a:r>
          </a:p>
          <a:p>
            <a:pPr marL="342900" indent="-342900">
              <a:buFont typeface="Arial"/>
              <a:buChar char="•"/>
            </a:pPr>
            <a:r>
              <a:rPr lang="en-US" sz="2800" dirty="0"/>
              <a:t>Surprises</a:t>
            </a:r>
          </a:p>
        </p:txBody>
      </p:sp>
      <p:sp>
        <p:nvSpPr>
          <p:cNvPr id="2" name="Slide Number Placeholder 1">
            <a:extLst>
              <a:ext uri="{FF2B5EF4-FFF2-40B4-BE49-F238E27FC236}">
                <a16:creationId xmlns:a16="http://schemas.microsoft.com/office/drawing/2014/main" id="{EEA8E3AE-A87B-5654-CEEE-AD20B89A5F83}"/>
              </a:ext>
            </a:extLst>
          </p:cNvPr>
          <p:cNvSpPr>
            <a:spLocks noGrp="1"/>
          </p:cNvSpPr>
          <p:nvPr>
            <p:ph type="sldNum" sz="quarter" idx="13"/>
          </p:nvPr>
        </p:nvSpPr>
        <p:spPr/>
        <p:txBody>
          <a:bodyPr/>
          <a:lstStyle/>
          <a:p>
            <a:fld id="{12342C3A-DD85-7843-B416-BD52AB030D59}" type="slidenum">
              <a:rPr lang="en-US" smtClean="0"/>
              <a:pPr/>
              <a:t>4</a:t>
            </a:fld>
            <a:endParaRPr lang="en-US" dirty="0"/>
          </a:p>
        </p:txBody>
      </p:sp>
    </p:spTree>
    <p:extLst>
      <p:ext uri="{BB962C8B-B14F-4D97-AF65-F5344CB8AC3E}">
        <p14:creationId xmlns:p14="http://schemas.microsoft.com/office/powerpoint/2010/main" val="3125303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8CED79-B86D-F35B-F5DF-38E8DD8DAA1C}"/>
              </a:ext>
            </a:extLst>
          </p:cNvPr>
          <p:cNvSpPr>
            <a:spLocks noGrp="1"/>
          </p:cNvSpPr>
          <p:nvPr>
            <p:ph type="title"/>
          </p:nvPr>
        </p:nvSpPr>
        <p:spPr>
          <a:xfrm>
            <a:off x="1731910" y="130758"/>
            <a:ext cx="9735251" cy="535863"/>
          </a:xfrm>
        </p:spPr>
        <p:txBody>
          <a:bodyPr/>
          <a:lstStyle/>
          <a:p>
            <a:r>
              <a:rPr lang="en-US" dirty="0"/>
              <a:t>FAA Leadership in Adaptive V&amp;V</a:t>
            </a:r>
          </a:p>
        </p:txBody>
      </p:sp>
      <p:sp>
        <p:nvSpPr>
          <p:cNvPr id="7" name="Rectangle 6">
            <a:extLst>
              <a:ext uri="{FF2B5EF4-FFF2-40B4-BE49-F238E27FC236}">
                <a16:creationId xmlns:a16="http://schemas.microsoft.com/office/drawing/2014/main" id="{D35E4433-CA86-0ADE-2BFA-5FECB1BEBAA7}"/>
              </a:ext>
            </a:extLst>
          </p:cNvPr>
          <p:cNvSpPr/>
          <p:nvPr/>
        </p:nvSpPr>
        <p:spPr>
          <a:xfrm>
            <a:off x="0" y="124567"/>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Challenges</a:t>
            </a:r>
          </a:p>
        </p:txBody>
      </p:sp>
      <p:sp>
        <p:nvSpPr>
          <p:cNvPr id="6" name="TextBox 5">
            <a:extLst>
              <a:ext uri="{FF2B5EF4-FFF2-40B4-BE49-F238E27FC236}">
                <a16:creationId xmlns:a16="http://schemas.microsoft.com/office/drawing/2014/main" id="{6125F564-3DF0-993E-BDA4-E0E9476597C9}"/>
              </a:ext>
            </a:extLst>
          </p:cNvPr>
          <p:cNvSpPr txBox="1"/>
          <p:nvPr/>
        </p:nvSpPr>
        <p:spPr>
          <a:xfrm>
            <a:off x="403284" y="913757"/>
            <a:ext cx="10468304" cy="830997"/>
          </a:xfrm>
          <a:prstGeom prst="rect">
            <a:avLst/>
          </a:prstGeom>
          <a:noFill/>
        </p:spPr>
        <p:txBody>
          <a:bodyPr wrap="square" rtlCol="0">
            <a:spAutoFit/>
          </a:bodyPr>
          <a:lstStyle/>
          <a:p>
            <a:r>
              <a:rPr lang="en-US" sz="2400" b="1" dirty="0">
                <a:solidFill>
                  <a:srgbClr val="C00000"/>
                </a:solidFill>
              </a:rPr>
              <a:t>Wilson N. Felder, Addressing the Complexity Challenge with Adaptive Verification and Validation, 2017 FAA V&amp;V Summit, September 13</a:t>
            </a:r>
          </a:p>
        </p:txBody>
      </p:sp>
      <p:sp>
        <p:nvSpPr>
          <p:cNvPr id="5" name="Text Placeholder 2">
            <a:extLst>
              <a:ext uri="{FF2B5EF4-FFF2-40B4-BE49-F238E27FC236}">
                <a16:creationId xmlns:a16="http://schemas.microsoft.com/office/drawing/2014/main" id="{2D5D4CE2-4147-B654-381A-3B2C0DFC4800}"/>
              </a:ext>
            </a:extLst>
          </p:cNvPr>
          <p:cNvSpPr>
            <a:spLocks noGrp="1"/>
          </p:cNvSpPr>
          <p:nvPr>
            <p:ph type="body" sz="quarter" idx="12"/>
          </p:nvPr>
        </p:nvSpPr>
        <p:spPr>
          <a:xfrm>
            <a:off x="403284" y="1832348"/>
            <a:ext cx="11585731" cy="4981786"/>
          </a:xfrm>
        </p:spPr>
        <p:txBody>
          <a:bodyPr/>
          <a:lstStyle/>
          <a:p>
            <a:pPr marL="342900" indent="-342900">
              <a:buFont typeface="Arial"/>
              <a:buChar char="•"/>
            </a:pPr>
            <a:r>
              <a:rPr lang="en-US" sz="2800" dirty="0"/>
              <a:t>Early recognition of the problem (2005)</a:t>
            </a:r>
          </a:p>
          <a:p>
            <a:pPr marL="342900" indent="-342900">
              <a:buFont typeface="Arial"/>
              <a:buChar char="•"/>
            </a:pPr>
            <a:r>
              <a:rPr lang="en-US" sz="2800" dirty="0"/>
              <a:t>Early application of all the adaptive V&amp;V techniques</a:t>
            </a:r>
          </a:p>
          <a:p>
            <a:pPr marL="342900" indent="-342900">
              <a:buFont typeface="Arial"/>
              <a:buChar char="•"/>
            </a:pPr>
            <a:r>
              <a:rPr lang="en-US" sz="2800" dirty="0"/>
              <a:t>Productive collaboration with</a:t>
            </a:r>
          </a:p>
          <a:p>
            <a:pPr marL="800100" lvl="1" indent="-342900">
              <a:buFont typeface="Arial"/>
              <a:buChar char="•"/>
            </a:pPr>
            <a:r>
              <a:rPr lang="en-US" sz="2800" dirty="0"/>
              <a:t>DoD (JMETC)</a:t>
            </a:r>
          </a:p>
          <a:p>
            <a:pPr marL="800100" lvl="1" indent="-342900">
              <a:buFont typeface="Arial"/>
              <a:buChar char="•"/>
            </a:pPr>
            <a:r>
              <a:rPr lang="en-US" sz="2800" dirty="0"/>
              <a:t>NASA/MITRE (</a:t>
            </a:r>
            <a:r>
              <a:rPr lang="en-US" sz="2800" dirty="0" err="1"/>
              <a:t>AvSimNet</a:t>
            </a:r>
            <a:r>
              <a:rPr lang="en-US" sz="2800" dirty="0"/>
              <a:t>)</a:t>
            </a:r>
          </a:p>
          <a:p>
            <a:pPr marL="800100" lvl="1" indent="-342900">
              <a:buFont typeface="Arial"/>
              <a:buChar char="•"/>
            </a:pPr>
            <a:endParaRPr lang="en-US" sz="2800" dirty="0"/>
          </a:p>
        </p:txBody>
      </p:sp>
      <p:sp>
        <p:nvSpPr>
          <p:cNvPr id="2" name="Slide Number Placeholder 1">
            <a:extLst>
              <a:ext uri="{FF2B5EF4-FFF2-40B4-BE49-F238E27FC236}">
                <a16:creationId xmlns:a16="http://schemas.microsoft.com/office/drawing/2014/main" id="{EEA8E3AE-A87B-5654-CEEE-AD20B89A5F83}"/>
              </a:ext>
            </a:extLst>
          </p:cNvPr>
          <p:cNvSpPr>
            <a:spLocks noGrp="1"/>
          </p:cNvSpPr>
          <p:nvPr>
            <p:ph type="sldNum" sz="quarter" idx="13"/>
          </p:nvPr>
        </p:nvSpPr>
        <p:spPr/>
        <p:txBody>
          <a:bodyPr/>
          <a:lstStyle/>
          <a:p>
            <a:fld id="{12342C3A-DD85-7843-B416-BD52AB030D59}" type="slidenum">
              <a:rPr lang="en-US" smtClean="0"/>
              <a:pPr/>
              <a:t>5</a:t>
            </a:fld>
            <a:endParaRPr lang="en-US" dirty="0"/>
          </a:p>
        </p:txBody>
      </p:sp>
    </p:spTree>
    <p:extLst>
      <p:ext uri="{BB962C8B-B14F-4D97-AF65-F5344CB8AC3E}">
        <p14:creationId xmlns:p14="http://schemas.microsoft.com/office/powerpoint/2010/main" val="1551229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8CED79-B86D-F35B-F5DF-38E8DD8DAA1C}"/>
              </a:ext>
            </a:extLst>
          </p:cNvPr>
          <p:cNvSpPr>
            <a:spLocks noGrp="1"/>
          </p:cNvSpPr>
          <p:nvPr>
            <p:ph type="title"/>
          </p:nvPr>
        </p:nvSpPr>
        <p:spPr>
          <a:xfrm>
            <a:off x="1618432" y="158475"/>
            <a:ext cx="9735251" cy="535863"/>
          </a:xfrm>
        </p:spPr>
        <p:txBody>
          <a:bodyPr/>
          <a:lstStyle/>
          <a:p>
            <a:r>
              <a:rPr lang="en-US" dirty="0"/>
              <a:t>Formal Methods and Recurrent Surveillance</a:t>
            </a:r>
          </a:p>
        </p:txBody>
      </p:sp>
      <p:sp>
        <p:nvSpPr>
          <p:cNvPr id="5" name="Rectangle 4">
            <a:extLst>
              <a:ext uri="{FF2B5EF4-FFF2-40B4-BE49-F238E27FC236}">
                <a16:creationId xmlns:a16="http://schemas.microsoft.com/office/drawing/2014/main" id="{2940A4BB-4540-CDD5-2AF6-BFC93A7DC112}"/>
              </a:ext>
            </a:extLst>
          </p:cNvPr>
          <p:cNvSpPr/>
          <p:nvPr/>
        </p:nvSpPr>
        <p:spPr>
          <a:xfrm>
            <a:off x="0" y="124567"/>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Challenges</a:t>
            </a:r>
          </a:p>
        </p:txBody>
      </p:sp>
      <p:sp>
        <p:nvSpPr>
          <p:cNvPr id="6" name="TextBox 5">
            <a:extLst>
              <a:ext uri="{FF2B5EF4-FFF2-40B4-BE49-F238E27FC236}">
                <a16:creationId xmlns:a16="http://schemas.microsoft.com/office/drawing/2014/main" id="{6125F564-3DF0-993E-BDA4-E0E9476597C9}"/>
              </a:ext>
            </a:extLst>
          </p:cNvPr>
          <p:cNvSpPr txBox="1"/>
          <p:nvPr/>
        </p:nvSpPr>
        <p:spPr>
          <a:xfrm>
            <a:off x="383182" y="841639"/>
            <a:ext cx="10468304" cy="830997"/>
          </a:xfrm>
          <a:prstGeom prst="rect">
            <a:avLst/>
          </a:prstGeom>
          <a:noFill/>
        </p:spPr>
        <p:txBody>
          <a:bodyPr wrap="square" rtlCol="0">
            <a:spAutoFit/>
          </a:bodyPr>
          <a:lstStyle/>
          <a:p>
            <a:r>
              <a:rPr lang="en-US" sz="2400" b="1" dirty="0">
                <a:solidFill>
                  <a:srgbClr val="C00000"/>
                </a:solidFill>
              </a:rPr>
              <a:t>Wilson N. Felder, Addressing the Complexity Challenge with Adaptive Verification and Validation, 2017 FAA V&amp;V Summit, September 13</a:t>
            </a:r>
          </a:p>
        </p:txBody>
      </p:sp>
      <p:pic>
        <p:nvPicPr>
          <p:cNvPr id="8" name="Picture 7" title="Formal Methods and Recurrent Surveillance">
            <a:extLst>
              <a:ext uri="{FF2B5EF4-FFF2-40B4-BE49-F238E27FC236}">
                <a16:creationId xmlns:a16="http://schemas.microsoft.com/office/drawing/2014/main" id="{7CEF91A0-3CE3-D227-CC6C-2ECADEEC79E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18432" y="1786027"/>
            <a:ext cx="7772400" cy="4540717"/>
          </a:xfrm>
          <a:prstGeom prst="rect">
            <a:avLst/>
          </a:prstGeom>
        </p:spPr>
      </p:pic>
      <p:sp>
        <p:nvSpPr>
          <p:cNvPr id="2" name="Slide Number Placeholder 1">
            <a:extLst>
              <a:ext uri="{FF2B5EF4-FFF2-40B4-BE49-F238E27FC236}">
                <a16:creationId xmlns:a16="http://schemas.microsoft.com/office/drawing/2014/main" id="{EEA8E3AE-A87B-5654-CEEE-AD20B89A5F83}"/>
              </a:ext>
            </a:extLst>
          </p:cNvPr>
          <p:cNvSpPr>
            <a:spLocks noGrp="1"/>
          </p:cNvSpPr>
          <p:nvPr>
            <p:ph type="sldNum" sz="quarter" idx="13"/>
          </p:nvPr>
        </p:nvSpPr>
        <p:spPr/>
        <p:txBody>
          <a:bodyPr/>
          <a:lstStyle/>
          <a:p>
            <a:fld id="{12342C3A-DD85-7843-B416-BD52AB030D59}" type="slidenum">
              <a:rPr lang="en-US" smtClean="0"/>
              <a:pPr/>
              <a:t>6</a:t>
            </a:fld>
            <a:endParaRPr lang="en-US" dirty="0"/>
          </a:p>
        </p:txBody>
      </p:sp>
    </p:spTree>
    <p:extLst>
      <p:ext uri="{BB962C8B-B14F-4D97-AF65-F5344CB8AC3E}">
        <p14:creationId xmlns:p14="http://schemas.microsoft.com/office/powerpoint/2010/main" val="589730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115A7C-71BA-555C-F2A8-D361A6419652}"/>
              </a:ext>
            </a:extLst>
          </p:cNvPr>
          <p:cNvSpPr>
            <a:spLocks noGrp="1"/>
          </p:cNvSpPr>
          <p:nvPr>
            <p:ph type="title"/>
          </p:nvPr>
        </p:nvSpPr>
        <p:spPr>
          <a:xfrm>
            <a:off x="2140283" y="155510"/>
            <a:ext cx="9735251" cy="535863"/>
          </a:xfrm>
        </p:spPr>
        <p:txBody>
          <a:bodyPr/>
          <a:lstStyle/>
          <a:p>
            <a:r>
              <a:rPr lang="en-US" dirty="0"/>
              <a:t>Is it Time to Revamp Systems Engineering?</a:t>
            </a:r>
          </a:p>
        </p:txBody>
      </p:sp>
      <p:sp>
        <p:nvSpPr>
          <p:cNvPr id="6" name="Rectangle 5">
            <a:extLst>
              <a:ext uri="{FF2B5EF4-FFF2-40B4-BE49-F238E27FC236}">
                <a16:creationId xmlns:a16="http://schemas.microsoft.com/office/drawing/2014/main" id="{DEB776D0-7D64-BEE3-97B1-E9640AFA7BAE}"/>
              </a:ext>
            </a:extLst>
          </p:cNvPr>
          <p:cNvSpPr/>
          <p:nvPr/>
        </p:nvSpPr>
        <p:spPr>
          <a:xfrm>
            <a:off x="0" y="124567"/>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Challenges</a:t>
            </a:r>
          </a:p>
        </p:txBody>
      </p:sp>
      <p:sp>
        <p:nvSpPr>
          <p:cNvPr id="5" name="TextBox 4">
            <a:extLst>
              <a:ext uri="{FF2B5EF4-FFF2-40B4-BE49-F238E27FC236}">
                <a16:creationId xmlns:a16="http://schemas.microsoft.com/office/drawing/2014/main" id="{6FD4E457-F9F7-B1E6-E24F-BB1F3095AF0B}"/>
              </a:ext>
            </a:extLst>
          </p:cNvPr>
          <p:cNvSpPr txBox="1"/>
          <p:nvPr/>
        </p:nvSpPr>
        <p:spPr>
          <a:xfrm>
            <a:off x="1104680" y="728248"/>
            <a:ext cx="11294882" cy="1477328"/>
          </a:xfrm>
          <a:prstGeom prst="rect">
            <a:avLst/>
          </a:prstGeom>
          <a:noFill/>
        </p:spPr>
        <p:txBody>
          <a:bodyPr wrap="square" rtlCol="0">
            <a:spAutoFit/>
          </a:bodyPr>
          <a:lstStyle/>
          <a:p>
            <a:r>
              <a:rPr lang="en-US" b="1" dirty="0">
                <a:solidFill>
                  <a:srgbClr val="C00000"/>
                </a:solidFill>
              </a:rPr>
              <a:t>Graham Warwick and Guy Norris, Aviation Week &amp; Space Technology, 2010</a:t>
            </a:r>
          </a:p>
          <a:p>
            <a:r>
              <a:rPr lang="en-US" b="1" dirty="0">
                <a:solidFill>
                  <a:srgbClr val="C00000"/>
                </a:solidFill>
              </a:rPr>
              <a:t>citing Michael Griffin, undersecretary of defense for research &amp; engineering and former NASA</a:t>
            </a:r>
          </a:p>
          <a:p>
            <a:r>
              <a:rPr lang="en-US" b="1" dirty="0">
                <a:solidFill>
                  <a:srgbClr val="C00000"/>
                </a:solidFill>
              </a:rPr>
              <a:t>administrator; Paul Eremenko, former DARPA program manager; and Jeff Wilcox,</a:t>
            </a:r>
          </a:p>
          <a:p>
            <a:r>
              <a:rPr lang="en-US" b="1" dirty="0">
                <a:solidFill>
                  <a:srgbClr val="C00000"/>
                </a:solidFill>
              </a:rPr>
              <a:t>Lockheed vice president for engineering</a:t>
            </a:r>
          </a:p>
          <a:p>
            <a:endParaRPr lang="en-US" b="1" dirty="0">
              <a:solidFill>
                <a:srgbClr val="C00000"/>
              </a:solidFill>
            </a:endParaRPr>
          </a:p>
        </p:txBody>
      </p:sp>
      <p:sp>
        <p:nvSpPr>
          <p:cNvPr id="3" name="Text Placeholder 2">
            <a:extLst>
              <a:ext uri="{FF2B5EF4-FFF2-40B4-BE49-F238E27FC236}">
                <a16:creationId xmlns:a16="http://schemas.microsoft.com/office/drawing/2014/main" id="{34AE15E4-E2E5-D8E3-D23D-9EB53A10D985}"/>
              </a:ext>
            </a:extLst>
          </p:cNvPr>
          <p:cNvSpPr>
            <a:spLocks noGrp="1"/>
          </p:cNvSpPr>
          <p:nvPr>
            <p:ph type="body" sz="quarter" idx="12"/>
          </p:nvPr>
        </p:nvSpPr>
        <p:spPr>
          <a:xfrm>
            <a:off x="0" y="2009186"/>
            <a:ext cx="11585731" cy="4227146"/>
          </a:xfrm>
        </p:spPr>
        <p:txBody>
          <a:bodyPr/>
          <a:lstStyle/>
          <a:p>
            <a:pPr marL="285750" indent="-285750">
              <a:buFont typeface="Arial" panose="020B0604020202020204" pitchFamily="34" charset="0"/>
              <a:buChar char="•"/>
            </a:pPr>
            <a:r>
              <a:rPr lang="en-US" dirty="0"/>
              <a:t>“… </a:t>
            </a:r>
            <a:r>
              <a:rPr lang="en-US" b="1" dirty="0">
                <a:solidFill>
                  <a:srgbClr val="C00000"/>
                </a:solidFill>
              </a:rPr>
              <a:t>systems engineering processes </a:t>
            </a:r>
            <a:r>
              <a:rPr lang="en-US" dirty="0"/>
              <a:t>that have served the aerospace and defense community since pre-Apollo days are </a:t>
            </a:r>
            <a:r>
              <a:rPr lang="en-US" b="1" dirty="0">
                <a:solidFill>
                  <a:srgbClr val="C00000"/>
                </a:solidFill>
              </a:rPr>
              <a:t>no longer adequate </a:t>
            </a:r>
            <a:r>
              <a:rPr lang="en-US" dirty="0"/>
              <a:t>for the large and complex systems industry is now developing. </a:t>
            </a:r>
          </a:p>
          <a:p>
            <a:pPr marL="285750" indent="-285750">
              <a:buFont typeface="Arial" panose="020B0604020202020204" pitchFamily="34" charset="0"/>
              <a:buChar char="•"/>
            </a:pPr>
            <a:r>
              <a:rPr lang="en-US" dirty="0"/>
              <a:t>The issues typically lie with </a:t>
            </a:r>
            <a:r>
              <a:rPr lang="en-US" b="1" dirty="0">
                <a:solidFill>
                  <a:srgbClr val="C00000"/>
                </a:solidFill>
              </a:rPr>
              <a:t>unintended and unanticipated interactions </a:t>
            </a:r>
            <a:r>
              <a:rPr lang="en-US" dirty="0"/>
              <a:t>between elements that are only uncovered during integration, testing or, worse still, in service. And they are only getting more serious as systems become more interactive. </a:t>
            </a:r>
          </a:p>
          <a:p>
            <a:pPr marL="285750" indent="-285750">
              <a:buFont typeface="Arial" panose="020B0604020202020204" pitchFamily="34" charset="0"/>
              <a:buChar char="•"/>
            </a:pPr>
            <a:r>
              <a:rPr lang="en-US" b="1" dirty="0">
                <a:solidFill>
                  <a:srgbClr val="C00000"/>
                </a:solidFill>
              </a:rPr>
              <a:t>Failures usually occur at the interfaces </a:t>
            </a:r>
            <a:r>
              <a:rPr lang="en-US" dirty="0"/>
              <a:t>between system elements, many times between elements thought to be separate. “There are two exponential trends, in software and network communications, that mean a lot of elements of a system can now impact each other. The result is incredible complexity: millions of lines of software and hundreds of nodes.</a:t>
            </a:r>
          </a:p>
          <a:p>
            <a:pPr marL="285750" indent="-285750">
              <a:buFont typeface="Arial" panose="020B0604020202020204" pitchFamily="34" charset="0"/>
              <a:buChar char="•"/>
            </a:pPr>
            <a:r>
              <a:rPr lang="en-US" dirty="0"/>
              <a:t>Historically, systems engineering has been successful in bringing order to the development of systems as they have become increasingly complicated. But there is a big difference between complicated and complex. </a:t>
            </a:r>
            <a:r>
              <a:rPr lang="en-US" b="1" dirty="0">
                <a:solidFill>
                  <a:srgbClr val="C00000"/>
                </a:solidFill>
              </a:rPr>
              <a:t>Complicated is decomposable</a:t>
            </a:r>
            <a:r>
              <a:rPr lang="en-US" dirty="0"/>
              <a:t>, which is what systems engineering is based on. </a:t>
            </a:r>
            <a:r>
              <a:rPr lang="en-US" b="1" dirty="0">
                <a:solidFill>
                  <a:srgbClr val="C00000"/>
                </a:solidFill>
              </a:rPr>
              <a:t>Complex systems are no longer strictly decomposable</a:t>
            </a:r>
            <a:r>
              <a:rPr lang="en-US" dirty="0"/>
              <a:t>, and systems engineering has to adapt. </a:t>
            </a:r>
          </a:p>
          <a:p>
            <a:pPr marL="285750" indent="-285750">
              <a:buFont typeface="Arial" panose="020B0604020202020204" pitchFamily="34" charset="0"/>
              <a:buChar char="•"/>
            </a:pPr>
            <a:r>
              <a:rPr lang="en-US" b="1" dirty="0">
                <a:solidFill>
                  <a:srgbClr val="C00000"/>
                </a:solidFill>
              </a:rPr>
              <a:t>Adding processes is not the right answer</a:t>
            </a:r>
            <a:r>
              <a:rPr lang="en-US" dirty="0"/>
              <a:t>, ... What is needed is a new view that the core systems engineering function “is not primarily concerned with </a:t>
            </a:r>
            <a:r>
              <a:rPr lang="en-US" b="1" dirty="0">
                <a:solidFill>
                  <a:srgbClr val="C00000"/>
                </a:solidFill>
              </a:rPr>
              <a:t>characterizing the interactions between elements </a:t>
            </a:r>
            <a:r>
              <a:rPr lang="en-US" dirty="0"/>
              <a:t>and verifying that they are as intended. What’s more important, …, is </a:t>
            </a:r>
            <a:r>
              <a:rPr lang="en-US" b="1" dirty="0">
                <a:solidFill>
                  <a:srgbClr val="C00000"/>
                </a:solidFill>
              </a:rPr>
              <a:t>understanding the dynamic behavior of those interactions</a:t>
            </a:r>
            <a:r>
              <a:rPr lang="en-US" dirty="0"/>
              <a:t>.”</a:t>
            </a:r>
          </a:p>
        </p:txBody>
      </p:sp>
      <p:sp>
        <p:nvSpPr>
          <p:cNvPr id="2" name="Slide Number Placeholder 1">
            <a:extLst>
              <a:ext uri="{FF2B5EF4-FFF2-40B4-BE49-F238E27FC236}">
                <a16:creationId xmlns:a16="http://schemas.microsoft.com/office/drawing/2014/main" id="{F2A1C102-6C07-5ADA-AC2E-1E3C2C55018F}"/>
              </a:ext>
            </a:extLst>
          </p:cNvPr>
          <p:cNvSpPr>
            <a:spLocks noGrp="1"/>
          </p:cNvSpPr>
          <p:nvPr>
            <p:ph type="sldNum" sz="quarter" idx="13"/>
          </p:nvPr>
        </p:nvSpPr>
        <p:spPr/>
        <p:txBody>
          <a:bodyPr/>
          <a:lstStyle/>
          <a:p>
            <a:fld id="{12342C3A-DD85-7843-B416-BD52AB030D59}" type="slidenum">
              <a:rPr lang="en-US" smtClean="0"/>
              <a:pPr/>
              <a:t>7</a:t>
            </a:fld>
            <a:endParaRPr lang="en-US" dirty="0"/>
          </a:p>
        </p:txBody>
      </p:sp>
    </p:spTree>
    <p:extLst>
      <p:ext uri="{BB962C8B-B14F-4D97-AF65-F5344CB8AC3E}">
        <p14:creationId xmlns:p14="http://schemas.microsoft.com/office/powerpoint/2010/main" val="361184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9FF4E2-84BA-F25B-F2CA-81A7FA3EDF9E}"/>
              </a:ext>
            </a:extLst>
          </p:cNvPr>
          <p:cNvSpPr>
            <a:spLocks noGrp="1"/>
          </p:cNvSpPr>
          <p:nvPr>
            <p:ph type="title"/>
          </p:nvPr>
        </p:nvSpPr>
        <p:spPr>
          <a:xfrm>
            <a:off x="2024016" y="141059"/>
            <a:ext cx="9329667" cy="535863"/>
          </a:xfrm>
        </p:spPr>
        <p:txBody>
          <a:bodyPr/>
          <a:lstStyle/>
          <a:p>
            <a:r>
              <a:rPr lang="en-US" dirty="0"/>
              <a:t>Elegant Design</a:t>
            </a:r>
          </a:p>
        </p:txBody>
      </p:sp>
      <p:sp>
        <p:nvSpPr>
          <p:cNvPr id="7" name="Rectangle 6">
            <a:extLst>
              <a:ext uri="{FF2B5EF4-FFF2-40B4-BE49-F238E27FC236}">
                <a16:creationId xmlns:a16="http://schemas.microsoft.com/office/drawing/2014/main" id="{5B6BB600-B36E-AD92-C02E-89C6A578A366}"/>
              </a:ext>
            </a:extLst>
          </p:cNvPr>
          <p:cNvSpPr/>
          <p:nvPr/>
        </p:nvSpPr>
        <p:spPr>
          <a:xfrm>
            <a:off x="0" y="124567"/>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Challenges</a:t>
            </a:r>
          </a:p>
        </p:txBody>
      </p:sp>
      <p:sp>
        <p:nvSpPr>
          <p:cNvPr id="5" name="TextBox 4">
            <a:extLst>
              <a:ext uri="{FF2B5EF4-FFF2-40B4-BE49-F238E27FC236}">
                <a16:creationId xmlns:a16="http://schemas.microsoft.com/office/drawing/2014/main" id="{DDA43FF8-6956-0393-70DB-0B4904F50634}"/>
              </a:ext>
            </a:extLst>
          </p:cNvPr>
          <p:cNvSpPr txBox="1"/>
          <p:nvPr/>
        </p:nvSpPr>
        <p:spPr>
          <a:xfrm>
            <a:off x="834463" y="774570"/>
            <a:ext cx="9810766" cy="646331"/>
          </a:xfrm>
          <a:prstGeom prst="rect">
            <a:avLst/>
          </a:prstGeom>
          <a:noFill/>
        </p:spPr>
        <p:txBody>
          <a:bodyPr wrap="square" rtlCol="0">
            <a:spAutoFit/>
          </a:bodyPr>
          <a:lstStyle/>
          <a:p>
            <a:r>
              <a:rPr lang="en-US" b="1" dirty="0">
                <a:solidFill>
                  <a:srgbClr val="C00000"/>
                </a:solidFill>
              </a:rPr>
              <a:t>Michael Griffin, “How do we fix system engineering?”, 61st International Astronautical Congress, Prague, Czech Republic, 27 September – 1 October 2010</a:t>
            </a:r>
          </a:p>
        </p:txBody>
      </p:sp>
      <p:sp>
        <p:nvSpPr>
          <p:cNvPr id="3" name="Text Placeholder 2">
            <a:extLst>
              <a:ext uri="{FF2B5EF4-FFF2-40B4-BE49-F238E27FC236}">
                <a16:creationId xmlns:a16="http://schemas.microsoft.com/office/drawing/2014/main" id="{5F59DFB2-4B43-65A3-56B5-53E731A3FE7E}"/>
              </a:ext>
            </a:extLst>
          </p:cNvPr>
          <p:cNvSpPr>
            <a:spLocks noGrp="1"/>
          </p:cNvSpPr>
          <p:nvPr>
            <p:ph type="body" sz="quarter" idx="12"/>
          </p:nvPr>
        </p:nvSpPr>
        <p:spPr>
          <a:xfrm>
            <a:off x="199810" y="1467223"/>
            <a:ext cx="11585731" cy="4981786"/>
          </a:xfrm>
        </p:spPr>
        <p:txBody>
          <a:bodyPr/>
          <a:lstStyle/>
          <a:p>
            <a:pPr marL="285750" indent="-285750">
              <a:buFont typeface="Arial" panose="020B0604020202020204" pitchFamily="34" charset="0"/>
              <a:buChar char="•"/>
            </a:pPr>
            <a:r>
              <a:rPr lang="en-US" sz="2000" dirty="0"/>
              <a:t>The </a:t>
            </a:r>
            <a:r>
              <a:rPr lang="en-US" sz="2000" b="1" dirty="0">
                <a:solidFill>
                  <a:srgbClr val="C00000"/>
                </a:solidFill>
              </a:rPr>
              <a:t>system actually works</a:t>
            </a:r>
            <a:r>
              <a:rPr lang="en-US" sz="2000" dirty="0"/>
              <a:t>: the system produces the anticipated behavior, the expected output, over the expected range of input conditions, and control variations.</a:t>
            </a:r>
          </a:p>
          <a:p>
            <a:pPr marL="285750" indent="-285750">
              <a:buFont typeface="Arial" panose="020B0604020202020204" pitchFamily="34" charset="0"/>
              <a:buChar char="•"/>
            </a:pPr>
            <a:r>
              <a:rPr lang="en-US" sz="2000" dirty="0"/>
              <a:t>The </a:t>
            </a:r>
            <a:r>
              <a:rPr lang="en-US" sz="2000" b="1" dirty="0">
                <a:solidFill>
                  <a:srgbClr val="C00000"/>
                </a:solidFill>
              </a:rPr>
              <a:t>system is robust/resilient</a:t>
            </a:r>
            <a:r>
              <a:rPr lang="en-US" sz="2000" dirty="0"/>
              <a:t>: the system should not produce radical departures from expected behavior in response to small changes to operating inputs, internal states, or external environment.</a:t>
            </a:r>
          </a:p>
          <a:p>
            <a:pPr marL="742950" lvl="1" indent="-285750">
              <a:buFont typeface="Arial" panose="020B0604020202020204" pitchFamily="34" charset="0"/>
              <a:buChar char="•"/>
            </a:pPr>
            <a:r>
              <a:rPr lang="en-US" sz="2000" dirty="0"/>
              <a:t>Advocating that engineered systems be </a:t>
            </a:r>
            <a:r>
              <a:rPr lang="en-US" sz="2000" b="1" dirty="0">
                <a:solidFill>
                  <a:srgbClr val="C00000"/>
                </a:solidFill>
              </a:rPr>
              <a:t>loosely coupled </a:t>
            </a:r>
            <a:r>
              <a:rPr lang="en-US" sz="2000" dirty="0"/>
              <a:t>(rather than tightly coupled) with </a:t>
            </a:r>
            <a:r>
              <a:rPr lang="en-US" sz="2000" b="1" dirty="0">
                <a:solidFill>
                  <a:srgbClr val="C00000"/>
                </a:solidFill>
              </a:rPr>
              <a:t>simple interfaces is too simplistic</a:t>
            </a:r>
            <a:r>
              <a:rPr lang="en-US" sz="2000" dirty="0"/>
              <a:t>.</a:t>
            </a:r>
          </a:p>
          <a:p>
            <a:pPr marL="742950" lvl="1" indent="-285750">
              <a:buFont typeface="Arial" panose="020B0604020202020204" pitchFamily="34" charset="0"/>
              <a:buChar char="•"/>
            </a:pPr>
            <a:r>
              <a:rPr lang="en-US" sz="2000" b="1" dirty="0">
                <a:solidFill>
                  <a:srgbClr val="C00000"/>
                </a:solidFill>
              </a:rPr>
              <a:t>Tightly coupled systems are difficult to avoid with system constraints such as weight &amp; power, and real-time latencies.</a:t>
            </a:r>
          </a:p>
          <a:p>
            <a:pPr marL="742950" lvl="1" indent="-285750">
              <a:buFont typeface="Arial" panose="020B0604020202020204" pitchFamily="34" charset="0"/>
              <a:buChar char="•"/>
            </a:pPr>
            <a:r>
              <a:rPr lang="en-US" sz="2000" b="1" dirty="0">
                <a:solidFill>
                  <a:srgbClr val="C00000"/>
                </a:solidFill>
              </a:rPr>
              <a:t>Simple interfaces do not address propagation of faults across and among interfaces.</a:t>
            </a:r>
          </a:p>
          <a:p>
            <a:pPr marL="285750" indent="-285750">
              <a:buFont typeface="Arial" panose="020B0604020202020204" pitchFamily="34" charset="0"/>
              <a:buChar char="•"/>
            </a:pPr>
            <a:r>
              <a:rPr lang="en-US" sz="2000" dirty="0"/>
              <a:t>An </a:t>
            </a:r>
            <a:r>
              <a:rPr lang="en-US" sz="2000" b="1" dirty="0">
                <a:solidFill>
                  <a:srgbClr val="C00000"/>
                </a:solidFill>
              </a:rPr>
              <a:t>elegant system is efficient</a:t>
            </a:r>
            <a:r>
              <a:rPr lang="en-US" sz="2000" dirty="0"/>
              <a:t>: it produces desired results for a lower expenditure of resources than competing alternatives.</a:t>
            </a:r>
          </a:p>
          <a:p>
            <a:pPr marL="285750" indent="-285750">
              <a:buFont typeface="Arial" panose="020B0604020202020204" pitchFamily="34" charset="0"/>
              <a:buChar char="•"/>
            </a:pPr>
            <a:r>
              <a:rPr lang="en-US" sz="2000" dirty="0"/>
              <a:t>An elegant system accomplishes its intended purposes while </a:t>
            </a:r>
            <a:r>
              <a:rPr lang="en-US" sz="2000" b="1" dirty="0">
                <a:solidFill>
                  <a:srgbClr val="C00000"/>
                </a:solidFill>
              </a:rPr>
              <a:t>minimizing unintended actions, side effects, and consequences.</a:t>
            </a:r>
          </a:p>
        </p:txBody>
      </p:sp>
      <p:sp>
        <p:nvSpPr>
          <p:cNvPr id="2" name="Slide Number Placeholder 1">
            <a:extLst>
              <a:ext uri="{FF2B5EF4-FFF2-40B4-BE49-F238E27FC236}">
                <a16:creationId xmlns:a16="http://schemas.microsoft.com/office/drawing/2014/main" id="{D6861210-A991-8B05-5497-AE64D875312A}"/>
              </a:ext>
            </a:extLst>
          </p:cNvPr>
          <p:cNvSpPr>
            <a:spLocks noGrp="1"/>
          </p:cNvSpPr>
          <p:nvPr>
            <p:ph type="sldNum" sz="quarter" idx="13"/>
          </p:nvPr>
        </p:nvSpPr>
        <p:spPr/>
        <p:txBody>
          <a:bodyPr/>
          <a:lstStyle/>
          <a:p>
            <a:fld id="{12342C3A-DD85-7843-B416-BD52AB030D59}" type="slidenum">
              <a:rPr lang="en-US" smtClean="0"/>
              <a:pPr/>
              <a:t>8</a:t>
            </a:fld>
            <a:endParaRPr lang="en-US" dirty="0"/>
          </a:p>
        </p:txBody>
      </p:sp>
    </p:spTree>
    <p:extLst>
      <p:ext uri="{BB962C8B-B14F-4D97-AF65-F5344CB8AC3E}">
        <p14:creationId xmlns:p14="http://schemas.microsoft.com/office/powerpoint/2010/main" val="2024629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4369A7-EA21-BE1E-3291-15D94DDC5712}"/>
              </a:ext>
            </a:extLst>
          </p:cNvPr>
          <p:cNvSpPr>
            <a:spLocks noGrp="1"/>
          </p:cNvSpPr>
          <p:nvPr>
            <p:ph type="title"/>
          </p:nvPr>
        </p:nvSpPr>
        <p:spPr>
          <a:xfrm>
            <a:off x="1508006" y="162713"/>
            <a:ext cx="10481009" cy="535863"/>
          </a:xfrm>
        </p:spPr>
        <p:txBody>
          <a:bodyPr/>
          <a:lstStyle/>
          <a:p>
            <a:r>
              <a:rPr lang="en-US" sz="2800" dirty="0"/>
              <a:t>21st Century Engineering: Challenges &amp; Opportunities</a:t>
            </a:r>
          </a:p>
        </p:txBody>
      </p:sp>
      <p:sp>
        <p:nvSpPr>
          <p:cNvPr id="6" name="Rectangle 5">
            <a:extLst>
              <a:ext uri="{FF2B5EF4-FFF2-40B4-BE49-F238E27FC236}">
                <a16:creationId xmlns:a16="http://schemas.microsoft.com/office/drawing/2014/main" id="{C1363C20-820D-8119-1DCF-1CAD8D55AD15}"/>
              </a:ext>
            </a:extLst>
          </p:cNvPr>
          <p:cNvSpPr/>
          <p:nvPr/>
        </p:nvSpPr>
        <p:spPr>
          <a:xfrm>
            <a:off x="0" y="124567"/>
            <a:ext cx="1393794" cy="603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Challenges</a:t>
            </a:r>
          </a:p>
        </p:txBody>
      </p:sp>
      <p:sp>
        <p:nvSpPr>
          <p:cNvPr id="5" name="TextBox 4">
            <a:extLst>
              <a:ext uri="{FF2B5EF4-FFF2-40B4-BE49-F238E27FC236}">
                <a16:creationId xmlns:a16="http://schemas.microsoft.com/office/drawing/2014/main" id="{80C3AD8B-5397-9F89-35C4-369631411564}"/>
              </a:ext>
            </a:extLst>
          </p:cNvPr>
          <p:cNvSpPr txBox="1"/>
          <p:nvPr/>
        </p:nvSpPr>
        <p:spPr>
          <a:xfrm>
            <a:off x="669493" y="728248"/>
            <a:ext cx="10849835" cy="646331"/>
          </a:xfrm>
          <a:prstGeom prst="rect">
            <a:avLst/>
          </a:prstGeom>
          <a:noFill/>
        </p:spPr>
        <p:txBody>
          <a:bodyPr wrap="square" rtlCol="0">
            <a:spAutoFit/>
          </a:bodyPr>
          <a:lstStyle/>
          <a:p>
            <a:r>
              <a:rPr lang="en-US" b="1" dirty="0">
                <a:solidFill>
                  <a:srgbClr val="C00000"/>
                </a:solidFill>
              </a:rPr>
              <a:t>Remarks by Stephen P. Welby, Deputy Assistant Secretary of Defense for Systems Engineering, 2013 INCOSE International Symposium, Philadelphia, 24 June 2013 </a:t>
            </a:r>
          </a:p>
        </p:txBody>
      </p:sp>
      <p:sp>
        <p:nvSpPr>
          <p:cNvPr id="3" name="Text Placeholder 2">
            <a:extLst>
              <a:ext uri="{FF2B5EF4-FFF2-40B4-BE49-F238E27FC236}">
                <a16:creationId xmlns:a16="http://schemas.microsoft.com/office/drawing/2014/main" id="{31F49866-7A04-65D7-8A4F-9E55999F9D08}"/>
              </a:ext>
            </a:extLst>
          </p:cNvPr>
          <p:cNvSpPr>
            <a:spLocks noGrp="1"/>
          </p:cNvSpPr>
          <p:nvPr>
            <p:ph type="body" sz="quarter" idx="12"/>
          </p:nvPr>
        </p:nvSpPr>
        <p:spPr>
          <a:xfrm>
            <a:off x="99904" y="1421030"/>
            <a:ext cx="11989015" cy="4981786"/>
          </a:xfrm>
        </p:spPr>
        <p:txBody>
          <a:bodyPr/>
          <a:lstStyle/>
          <a:p>
            <a:r>
              <a:rPr lang="en-US" dirty="0"/>
              <a:t>“Systems Engineering focuses on the creative application of scientific and engineering principles:</a:t>
            </a:r>
          </a:p>
          <a:p>
            <a:pPr marL="285750" indent="-285750">
              <a:buFont typeface="Arial" panose="020B0604020202020204" pitchFamily="34" charset="0"/>
              <a:buChar char="•"/>
            </a:pPr>
            <a:r>
              <a:rPr lang="en-US" dirty="0"/>
              <a:t>To design, develop, construct, and operate complex systems</a:t>
            </a:r>
          </a:p>
          <a:p>
            <a:pPr marL="285750" indent="-285750">
              <a:buFont typeface="Arial" panose="020B0604020202020204" pitchFamily="34" charset="0"/>
              <a:buChar char="•"/>
            </a:pPr>
            <a:r>
              <a:rPr lang="en-US" dirty="0"/>
              <a:t>To forecast their behavior and interaction under specific operating conditions</a:t>
            </a:r>
          </a:p>
          <a:p>
            <a:pPr marL="285750" indent="-285750">
              <a:buFont typeface="Arial" panose="020B0604020202020204" pitchFamily="34" charset="0"/>
              <a:buChar char="•"/>
            </a:pPr>
            <a:r>
              <a:rPr lang="en-US" dirty="0"/>
              <a:t>To deliver their intended function while addressing economic efficiency, environmental stewardship, and safety of life and property.</a:t>
            </a:r>
          </a:p>
          <a:p>
            <a:r>
              <a:rPr lang="en-US" dirty="0"/>
              <a:t>The </a:t>
            </a:r>
            <a:r>
              <a:rPr lang="en-US" b="1" dirty="0">
                <a:solidFill>
                  <a:srgbClr val="C00000"/>
                </a:solidFill>
              </a:rPr>
              <a:t>key gaps </a:t>
            </a:r>
            <a:r>
              <a:rPr lang="en-US" dirty="0"/>
              <a:t>in our current engineering practice, as I see them, are threefold:</a:t>
            </a:r>
          </a:p>
          <a:p>
            <a:pPr marL="285750" indent="-285750">
              <a:buFont typeface="Arial" panose="020B0604020202020204" pitchFamily="34" charset="0"/>
              <a:buChar char="•"/>
            </a:pPr>
            <a:r>
              <a:rPr lang="en-US" b="1" dirty="0">
                <a:solidFill>
                  <a:srgbClr val="C00000"/>
                </a:solidFill>
              </a:rPr>
              <a:t>Dealing with Complexity at Scale</a:t>
            </a:r>
          </a:p>
          <a:p>
            <a:pPr marL="285750" indent="-285750">
              <a:buFont typeface="Arial" panose="020B0604020202020204" pitchFamily="34" charset="0"/>
              <a:buChar char="•"/>
            </a:pPr>
            <a:r>
              <a:rPr lang="en-US" b="1" dirty="0">
                <a:solidFill>
                  <a:srgbClr val="C00000"/>
                </a:solidFill>
              </a:rPr>
              <a:t>Quantifying Risk</a:t>
            </a:r>
          </a:p>
          <a:p>
            <a:pPr marL="285750" indent="-285750">
              <a:buFont typeface="Arial" panose="020B0604020202020204" pitchFamily="34" charset="0"/>
              <a:buChar char="•"/>
            </a:pPr>
            <a:r>
              <a:rPr lang="en-US" b="1" dirty="0">
                <a:solidFill>
                  <a:srgbClr val="C00000"/>
                </a:solidFill>
              </a:rPr>
              <a:t>Predicting the Impact of Engineering Decisions in the Product Context </a:t>
            </a:r>
          </a:p>
          <a:p>
            <a:r>
              <a:rPr lang="en-US" dirty="0"/>
              <a:t>I would argue that our </a:t>
            </a:r>
            <a:r>
              <a:rPr lang="en-US" b="1" dirty="0">
                <a:solidFill>
                  <a:srgbClr val="C00000"/>
                </a:solidFill>
              </a:rPr>
              <a:t>engineering tools today often lack the power to adequately model and predict the interactions </a:t>
            </a:r>
            <a:r>
              <a:rPr lang="en-US" dirty="0"/>
              <a:t>within these systems of systems, and this regularly results in unplanned and undesired systemic consequences. </a:t>
            </a:r>
          </a:p>
          <a:p>
            <a:pPr marL="285750" indent="-285750">
              <a:buFont typeface="Arial" panose="020B0604020202020204" pitchFamily="34" charset="0"/>
              <a:buChar char="•"/>
            </a:pPr>
            <a:r>
              <a:rPr lang="en-US" dirty="0"/>
              <a:t>Our tools are even less adequate when we need to think about systems of systems, with complex interactions that can lead to unplanned and often unwanted emergent behaviors. </a:t>
            </a:r>
          </a:p>
          <a:p>
            <a:pPr marL="285750" indent="-285750">
              <a:buFont typeface="Arial" panose="020B0604020202020204" pitchFamily="34" charset="0"/>
              <a:buChar char="•"/>
            </a:pPr>
            <a:r>
              <a:rPr lang="en-US" dirty="0"/>
              <a:t>Another </a:t>
            </a:r>
            <a:r>
              <a:rPr lang="en-US" b="1" dirty="0">
                <a:solidFill>
                  <a:srgbClr val="C00000"/>
                </a:solidFill>
              </a:rPr>
              <a:t>major gap </a:t>
            </a:r>
            <a:r>
              <a:rPr lang="en-US" dirty="0"/>
              <a:t>in our systems engineering toolkit </a:t>
            </a:r>
            <a:r>
              <a:rPr lang="en-US" b="1" dirty="0">
                <a:solidFill>
                  <a:srgbClr val="C00000"/>
                </a:solidFill>
              </a:rPr>
              <a:t>is our ability to co-design and co-develop software and hardware</a:t>
            </a:r>
            <a:r>
              <a:rPr lang="en-US" dirty="0"/>
              <a:t>.” </a:t>
            </a:r>
          </a:p>
          <a:p>
            <a:endParaRPr lang="en-US" dirty="0"/>
          </a:p>
          <a:p>
            <a:pPr marL="285750" indent="-285750">
              <a:buFont typeface="Arial" panose="020B0604020202020204" pitchFamily="34" charset="0"/>
              <a:buChar char="•"/>
            </a:pPr>
            <a:endParaRPr lang="en-US" dirty="0"/>
          </a:p>
        </p:txBody>
      </p:sp>
      <p:sp>
        <p:nvSpPr>
          <p:cNvPr id="2" name="Slide Number Placeholder 1">
            <a:extLst>
              <a:ext uri="{FF2B5EF4-FFF2-40B4-BE49-F238E27FC236}">
                <a16:creationId xmlns:a16="http://schemas.microsoft.com/office/drawing/2014/main" id="{06F70F39-B6B9-EA90-15D5-349B70222D0C}"/>
              </a:ext>
            </a:extLst>
          </p:cNvPr>
          <p:cNvSpPr>
            <a:spLocks noGrp="1"/>
          </p:cNvSpPr>
          <p:nvPr>
            <p:ph type="sldNum" sz="quarter" idx="13"/>
          </p:nvPr>
        </p:nvSpPr>
        <p:spPr/>
        <p:txBody>
          <a:bodyPr/>
          <a:lstStyle/>
          <a:p>
            <a:fld id="{12342C3A-DD85-7843-B416-BD52AB030D59}" type="slidenum">
              <a:rPr lang="en-US" smtClean="0"/>
              <a:pPr/>
              <a:t>9</a:t>
            </a:fld>
            <a:endParaRPr lang="en-US" dirty="0"/>
          </a:p>
        </p:txBody>
      </p:sp>
    </p:spTree>
    <p:extLst>
      <p:ext uri="{BB962C8B-B14F-4D97-AF65-F5344CB8AC3E}">
        <p14:creationId xmlns:p14="http://schemas.microsoft.com/office/powerpoint/2010/main" val="3425359464"/>
      </p:ext>
    </p:extLst>
  </p:cSld>
  <p:clrMapOvr>
    <a:masterClrMapping/>
  </p:clrMapOvr>
</p:sld>
</file>

<file path=ppt/theme/theme1.xml><?xml version="1.0" encoding="utf-8"?>
<a:theme xmlns:a="http://schemas.openxmlformats.org/drawingml/2006/main" name="Cover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 - No Photo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hoto Background">
  <a:themeElements>
    <a:clrScheme name="Custom 5">
      <a:dk1>
        <a:sysClr val="windowText" lastClr="000000"/>
      </a:dk1>
      <a:lt1>
        <a:sysClr val="window" lastClr="FFFFFF"/>
      </a:lt1>
      <a:dk2>
        <a:srgbClr val="1F497D"/>
      </a:dk2>
      <a:lt2>
        <a:srgbClr val="EEECE1"/>
      </a:lt2>
      <a:accent1>
        <a:srgbClr val="1E406F"/>
      </a:accent1>
      <a:accent2>
        <a:srgbClr val="EEA420"/>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ank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ection Brea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Quotes or Statemen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ontent with Photo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Charts, Data and Tab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los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40086</TotalTime>
  <Words>4599</Words>
  <Application>Microsoft Office PowerPoint</Application>
  <PresentationFormat>Custom</PresentationFormat>
  <Paragraphs>569</Paragraphs>
  <Slides>36</Slides>
  <Notes>0</Notes>
  <HiddenSlides>0</HiddenSlides>
  <MMClips>0</MMClips>
  <ScaleCrop>false</ScaleCrop>
  <HeadingPairs>
    <vt:vector size="8" baseType="variant">
      <vt:variant>
        <vt:lpstr>Fonts Used</vt:lpstr>
      </vt:variant>
      <vt:variant>
        <vt:i4>5</vt:i4>
      </vt:variant>
      <vt:variant>
        <vt:lpstr>Theme</vt:lpstr>
      </vt:variant>
      <vt:variant>
        <vt:i4>9</vt:i4>
      </vt:variant>
      <vt:variant>
        <vt:lpstr>Embedded OLE Servers</vt:lpstr>
      </vt:variant>
      <vt:variant>
        <vt:i4>3</vt:i4>
      </vt:variant>
      <vt:variant>
        <vt:lpstr>Slide Titles</vt:lpstr>
      </vt:variant>
      <vt:variant>
        <vt:i4>36</vt:i4>
      </vt:variant>
    </vt:vector>
  </HeadingPairs>
  <TitlesOfParts>
    <vt:vector size="53" baseType="lpstr">
      <vt:lpstr>ＭＳ Ｐゴシック</vt:lpstr>
      <vt:lpstr>Arial</vt:lpstr>
      <vt:lpstr>Calibri</vt:lpstr>
      <vt:lpstr>Century Gothic</vt:lpstr>
      <vt:lpstr>Times New Roman</vt:lpstr>
      <vt:lpstr>Cover Slides</vt:lpstr>
      <vt:lpstr>Content - No Photos</vt:lpstr>
      <vt:lpstr>Photo Background</vt:lpstr>
      <vt:lpstr>Blanks</vt:lpstr>
      <vt:lpstr>Section Break</vt:lpstr>
      <vt:lpstr>Quotes or Statements</vt:lpstr>
      <vt:lpstr>Content with Photos</vt:lpstr>
      <vt:lpstr>Charts, Data and Tables</vt:lpstr>
      <vt:lpstr>Closing Slide</vt:lpstr>
      <vt:lpstr>Visio.Drawing.6</vt:lpstr>
      <vt:lpstr>Document</vt:lpstr>
      <vt:lpstr>MetaSoftwareIDEF3.5</vt:lpstr>
      <vt:lpstr>Title Slide</vt:lpstr>
      <vt:lpstr>Topics</vt:lpstr>
      <vt:lpstr>Bottom Line Up Front</vt:lpstr>
      <vt:lpstr>Complexity Awareness</vt:lpstr>
      <vt:lpstr>FAA Leadership in Adaptive V&amp;V</vt:lpstr>
      <vt:lpstr>Formal Methods and Recurrent Surveillance</vt:lpstr>
      <vt:lpstr>Is it Time to Revamp Systems Engineering?</vt:lpstr>
      <vt:lpstr>Elegant Design</vt:lpstr>
      <vt:lpstr>21st Century Engineering: Challenges &amp; Opportunities</vt:lpstr>
      <vt:lpstr>Modular Open Systems Architecture (MOSA)</vt:lpstr>
      <vt:lpstr>Systems Engineering Vision 2035</vt:lpstr>
      <vt:lpstr>Systems Engineering Vision 2035 – Challenges</vt:lpstr>
      <vt:lpstr>Technology Advances Shape the Nature of Systems</vt:lpstr>
      <vt:lpstr>Systems Engineering Vision 2035 – Path Forward</vt:lpstr>
      <vt:lpstr>Digital Engineering, Digital Threads, Digital Twins, Digital Artifacts</vt:lpstr>
      <vt:lpstr>Legacy DARPA META Program and Future of System Agility</vt:lpstr>
      <vt:lpstr>Themes for Engineering Design of Systems</vt:lpstr>
      <vt:lpstr>Foundations for Engineering Design of Systems</vt:lpstr>
      <vt:lpstr>Dynamic External and Enabling Systems &amp; Context</vt:lpstr>
      <vt:lpstr>Key Domain Drivers of Organization Characterized by Regulatory Constraints, and Time (T), Cost (C), Quality (Q)</vt:lpstr>
      <vt:lpstr>System Life Cycle</vt:lpstr>
      <vt:lpstr>System Scenarios/Use Cases for Each Life Cycle Phase</vt:lpstr>
      <vt:lpstr>System Life Cycle Decisions</vt:lpstr>
      <vt:lpstr>Systems Engineering Cycle Model</vt:lpstr>
      <vt:lpstr>Requirements</vt:lpstr>
      <vt:lpstr>System-Level Design Activities – External Systems View</vt:lpstr>
      <vt:lpstr>System-Level Design Activities:</vt:lpstr>
      <vt:lpstr>System-Level Design Activities:</vt:lpstr>
      <vt:lpstr>System-Level Design Activities – Develop Qualification System: Structural Model</vt:lpstr>
      <vt:lpstr>Qualification System: Structural and Dynamic Executable Control Flow Views</vt:lpstr>
      <vt:lpstr>Frameworks and Measures – 1 </vt:lpstr>
      <vt:lpstr>Frameworks and Measures – 2 </vt:lpstr>
      <vt:lpstr>Frameworks and Measures – 3 </vt:lpstr>
      <vt:lpstr>Summary</vt:lpstr>
      <vt:lpstr>Case Study Books by David Mindell that Address Dynamic Innovation &amp; Rigor</vt:lpstr>
      <vt:lpstr>Stevens Institute of Technology</vt:lpstr>
    </vt:vector>
  </TitlesOfParts>
  <Company>Stevens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143 Years of Innovation</dc:title>
  <dc:creator>Laura Bubeck</dc:creator>
  <cp:lastModifiedBy>Higgins, Columb G-CTR (FAA)</cp:lastModifiedBy>
  <cp:revision>1145</cp:revision>
  <cp:lastPrinted>2016-08-09T14:57:31Z</cp:lastPrinted>
  <dcterms:created xsi:type="dcterms:W3CDTF">2013-11-01T14:42:31Z</dcterms:created>
  <dcterms:modified xsi:type="dcterms:W3CDTF">2022-12-14T20:13:53Z</dcterms:modified>
</cp:coreProperties>
</file>